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56" r:id="rId2"/>
    <p:sldId id="327" r:id="rId3"/>
    <p:sldId id="303" r:id="rId4"/>
    <p:sldId id="320" r:id="rId5"/>
    <p:sldId id="309" r:id="rId6"/>
    <p:sldId id="284" r:id="rId7"/>
    <p:sldId id="324" r:id="rId8"/>
    <p:sldId id="299" r:id="rId9"/>
    <p:sldId id="304" r:id="rId10"/>
    <p:sldId id="321" r:id="rId11"/>
    <p:sldId id="305" r:id="rId12"/>
    <p:sldId id="322" r:id="rId13"/>
    <p:sldId id="307" r:id="rId14"/>
    <p:sldId id="325" r:id="rId15"/>
    <p:sldId id="310" r:id="rId16"/>
    <p:sldId id="311" r:id="rId17"/>
    <p:sldId id="312" r:id="rId18"/>
    <p:sldId id="313" r:id="rId19"/>
    <p:sldId id="319" r:id="rId20"/>
    <p:sldId id="314" r:id="rId21"/>
    <p:sldId id="315" r:id="rId22"/>
    <p:sldId id="316" r:id="rId23"/>
    <p:sldId id="317" r:id="rId24"/>
    <p:sldId id="326" r:id="rId25"/>
    <p:sldId id="328" r:id="rId26"/>
    <p:sldId id="329" r:id="rId27"/>
    <p:sldId id="330" r:id="rId28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ahoma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ahoma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ahoma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ahom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8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michellealfa:Desktop:Research%20Lab:Research%20Projects:Virox%20OxivirTB%20hospital%20wide%20study:Data%20for%20Study:Final%20data%20files:Graph%20of%20MRSA%20VRE%20CDIF%202009-2013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michellealfa:Desktop:Research%20Lab:Research%20Projects:Virox%20OxivirTB%20hospital%20wide%20study:Data%20for%20Study:Final%20data%20files:Graph%20of%20MRSA%20VRE%20CDIF%202009-2013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michellealfa:Desktop:Research%20Lab:Research%20Projects:Virox%20OxivirTB%20hospital%20wide%20study:Data%20for%20Study:Final%20data%20files:Graph%20of%20MRSA%20VRE%20CDIF%202009-2013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Sheet1!$D$21</c:f>
              <c:strCache>
                <c:ptCount val="1"/>
                <c:pt idx="0">
                  <c:v>Any cleaning compliance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Sheet1!$C$22:$C$25</c:f>
              <c:strCache>
                <c:ptCount val="4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</c:strCache>
            </c:strRef>
          </c:cat>
          <c:val>
            <c:numRef>
              <c:f>Sheet1!$D$22:$D$25</c:f>
              <c:numCache>
                <c:formatCode>General</c:formatCode>
                <c:ptCount val="4"/>
                <c:pt idx="0">
                  <c:v>0.23100000000000001</c:v>
                </c:pt>
                <c:pt idx="1">
                  <c:v>22.007999999999999</c:v>
                </c:pt>
                <c:pt idx="2">
                  <c:v>25.318000000000001</c:v>
                </c:pt>
                <c:pt idx="3">
                  <c:v>16.731000000000002</c:v>
                </c:pt>
              </c:numCache>
            </c:numRef>
          </c:val>
        </c:ser>
        <c:ser>
          <c:idx val="1"/>
          <c:order val="1"/>
          <c:tx>
            <c:strRef>
              <c:f>Sheet1!$E$21</c:f>
              <c:strCache>
                <c:ptCount val="1"/>
                <c:pt idx="0">
                  <c:v>&gt;80% Cleaning Compliance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Sheet1!$C$22:$C$25</c:f>
              <c:strCache>
                <c:ptCount val="4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</c:strCache>
            </c:strRef>
          </c:cat>
          <c:val>
            <c:numRef>
              <c:f>Sheet1!$E$22:$E$25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13.955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71008"/>
        <c:axId val="88485888"/>
      </c:barChart>
      <c:catAx>
        <c:axId val="84171008"/>
        <c:scaling>
          <c:orientation val="minMax"/>
        </c:scaling>
        <c:delete val="0"/>
        <c:axPos val="b"/>
        <c:majorTickMark val="out"/>
        <c:minorTickMark val="none"/>
        <c:tickLblPos val="nextTo"/>
        <c:crossAx val="88485888"/>
        <c:crosses val="autoZero"/>
        <c:auto val="1"/>
        <c:lblAlgn val="ctr"/>
        <c:lblOffset val="100"/>
        <c:noMultiLvlLbl val="0"/>
      </c:catAx>
      <c:valAx>
        <c:axId val="88485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/>
            </a:pPr>
            <a:endParaRPr lang="en-US"/>
          </a:p>
        </c:txPr>
        <c:crossAx val="8417100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Sheet1!$D$4</c:f>
              <c:strCache>
                <c:ptCount val="1"/>
                <c:pt idx="0">
                  <c:v>Any cleaning compliance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Sheet1!$C$5:$C$8</c:f>
              <c:strCache>
                <c:ptCount val="4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</c:strCache>
            </c:strRef>
          </c:cat>
          <c:val>
            <c:numRef>
              <c:f>Sheet1!$D$5:$D$8</c:f>
              <c:numCache>
                <c:formatCode>General</c:formatCode>
                <c:ptCount val="4"/>
                <c:pt idx="0">
                  <c:v>4.5469999999999997</c:v>
                </c:pt>
                <c:pt idx="1">
                  <c:v>3.1440000000000001</c:v>
                </c:pt>
                <c:pt idx="2">
                  <c:v>4.1790000000000003</c:v>
                </c:pt>
                <c:pt idx="3">
                  <c:v>3.8260000000000001</c:v>
                </c:pt>
              </c:numCache>
            </c:numRef>
          </c:val>
        </c:ser>
        <c:ser>
          <c:idx val="1"/>
          <c:order val="1"/>
          <c:tx>
            <c:strRef>
              <c:f>Sheet1!$E$4</c:f>
              <c:strCache>
                <c:ptCount val="1"/>
                <c:pt idx="0">
                  <c:v>&gt;80% Cleaning Compliance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Sheet1!$C$5:$C$8</c:f>
              <c:strCache>
                <c:ptCount val="4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</c:strCache>
            </c:strRef>
          </c:cat>
          <c:val>
            <c:numRef>
              <c:f>Sheet1!$E$5:$E$8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2.4750000000000001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732224"/>
        <c:axId val="87733760"/>
      </c:barChart>
      <c:catAx>
        <c:axId val="87732224"/>
        <c:scaling>
          <c:orientation val="minMax"/>
        </c:scaling>
        <c:delete val="0"/>
        <c:axPos val="b"/>
        <c:majorTickMark val="out"/>
        <c:minorTickMark val="none"/>
        <c:tickLblPos val="nextTo"/>
        <c:crossAx val="87733760"/>
        <c:crosses val="autoZero"/>
        <c:auto val="1"/>
        <c:lblAlgn val="ctr"/>
        <c:lblOffset val="100"/>
        <c:noMultiLvlLbl val="0"/>
      </c:catAx>
      <c:valAx>
        <c:axId val="87733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/>
            </a:pPr>
            <a:endParaRPr lang="en-US"/>
          </a:p>
        </c:txPr>
        <c:crossAx val="877322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Sheet1!$D$37</c:f>
              <c:strCache>
                <c:ptCount val="1"/>
                <c:pt idx="0">
                  <c:v>Any cleaning compliance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Sheet1!$C$38:$C$41</c:f>
              <c:strCache>
                <c:ptCount val="4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</c:strCache>
            </c:strRef>
          </c:cat>
          <c:val>
            <c:numRef>
              <c:f>Sheet1!$D$38:$D$41</c:f>
              <c:numCache>
                <c:formatCode>General</c:formatCode>
                <c:ptCount val="4"/>
                <c:pt idx="0">
                  <c:v>6.0119999999999996</c:v>
                </c:pt>
                <c:pt idx="1">
                  <c:v>5.1369999999999996</c:v>
                </c:pt>
                <c:pt idx="2">
                  <c:v>4.9429999999999996</c:v>
                </c:pt>
                <c:pt idx="3">
                  <c:v>4.0510000000000002</c:v>
                </c:pt>
              </c:numCache>
            </c:numRef>
          </c:val>
        </c:ser>
        <c:ser>
          <c:idx val="1"/>
          <c:order val="1"/>
          <c:tx>
            <c:strRef>
              <c:f>Sheet1!$E$37</c:f>
              <c:strCache>
                <c:ptCount val="1"/>
                <c:pt idx="0">
                  <c:v>&gt;80% Cleaning Compliance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Sheet1!$C$38:$C$41</c:f>
              <c:strCache>
                <c:ptCount val="4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</c:strCache>
            </c:strRef>
          </c:cat>
          <c:val>
            <c:numRef>
              <c:f>Sheet1!$E$38:$E$41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2.9260000000000002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843200"/>
        <c:axId val="87844736"/>
      </c:barChart>
      <c:catAx>
        <c:axId val="87843200"/>
        <c:scaling>
          <c:orientation val="minMax"/>
        </c:scaling>
        <c:delete val="0"/>
        <c:axPos val="b"/>
        <c:majorTickMark val="out"/>
        <c:minorTickMark val="none"/>
        <c:tickLblPos val="nextTo"/>
        <c:crossAx val="87844736"/>
        <c:crosses val="autoZero"/>
        <c:auto val="1"/>
        <c:lblAlgn val="ctr"/>
        <c:lblOffset val="100"/>
        <c:noMultiLvlLbl val="0"/>
      </c:catAx>
      <c:valAx>
        <c:axId val="87844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84320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52400"/>
            <a:ext cx="6858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latin typeface="Calibri" charset="0"/>
              </a:defRPr>
            </a:lvl1pPr>
          </a:lstStyle>
          <a:p>
            <a:r>
              <a:rPr lang="en-US" altLang="en-US"/>
              <a:t>Environmental Cleaning in Healthcare:  Is Monitoring of Cleaning Compliance Really Needed?</a:t>
            </a:r>
            <a:br>
              <a:rPr lang="en-US" altLang="en-US"/>
            </a:br>
            <a:r>
              <a:rPr lang="en-US" altLang="en-US"/>
              <a:t>Dr. Michelle Alfa, Diagnostic Services of Manitoba</a:t>
            </a:r>
          </a:p>
          <a:p>
            <a:r>
              <a:rPr lang="en-US" altLang="en-US"/>
              <a:t>A Webber Training Teleclass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29600"/>
            <a:ext cx="6858000" cy="684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latin typeface="Calibri" charset="0"/>
              </a:defRPr>
            </a:lvl1pPr>
          </a:lstStyle>
          <a:p>
            <a:r>
              <a:rPr lang="en-US" altLang="en-US"/>
              <a:t>Copyright Dr. M. Alfa</a:t>
            </a:r>
            <a:br>
              <a:rPr lang="en-US" altLang="en-US"/>
            </a:br>
            <a:r>
              <a:rPr lang="en-US" altLang="en-US"/>
              <a:t>Hosted by Paul Webber  paul@webbertraining.com</a:t>
            </a:r>
            <a:br>
              <a:rPr lang="en-US" altLang="en-US"/>
            </a:br>
            <a:r>
              <a:rPr lang="en-US" altLang="en-US"/>
              <a:t>www.webbertraining.com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</a:defRPr>
            </a:lvl1pPr>
          </a:lstStyle>
          <a:p>
            <a:fld id="{F33B45FF-239C-4219-BE5C-5E295255E0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091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C658691B-CE1D-4D2B-B7EF-73FE6BD6DFFB}" type="datetime1">
              <a:rPr lang="en-US" altLang="en-US"/>
              <a:pPr/>
              <a:t>12/10/2014</a:t>
            </a:fld>
            <a:endParaRPr lang="en-US" alt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r>
              <a:rPr lang="en-US" altLang="en-US"/>
              <a:t>Copyright Dr. M. Alfa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46F3CB1A-EE9D-4A5F-88B1-979C957889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77563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/>
              <a:t>Copyright Dr. M. Alfa</a:t>
            </a: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alibri" charset="0"/>
              <a:ea typeface="ＭＳ Ｐゴシック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B438CF57-5B64-4095-A3F2-CEFC12D022BC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1pPr>
                <a:lvl2pPr marL="37931725" indent="-37474525">
                  <a:defRPr sz="1200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2pPr>
                <a:lvl3pPr>
                  <a:defRPr sz="1200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3pPr>
                <a:lvl4pPr>
                  <a:defRPr sz="1200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4pPr>
                <a:lvl5pPr>
                  <a:defRPr sz="1200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1pPr>
                <a:lvl2pPr marL="37931725" indent="-37474525">
                  <a:defRPr sz="1200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2pPr>
                <a:lvl3pPr>
                  <a:defRPr sz="1200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3pPr>
                <a:lvl4pPr>
                  <a:defRPr sz="1200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4pPr>
                <a:lvl5pPr>
                  <a:defRPr sz="1200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1pPr>
                <a:lvl2pPr marL="37931725" indent="-37474525">
                  <a:defRPr sz="1200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2pPr>
                <a:lvl3pPr>
                  <a:defRPr sz="1200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3pPr>
                <a:lvl4pPr>
                  <a:defRPr sz="1200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4pPr>
                <a:lvl5pPr>
                  <a:defRPr sz="1200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1pPr>
                <a:lvl2pPr marL="37931725" indent="-37474525">
                  <a:defRPr sz="1200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2pPr>
                <a:lvl3pPr>
                  <a:defRPr sz="1200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3pPr>
                <a:lvl4pPr>
                  <a:defRPr sz="1200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4pPr>
                <a:lvl5pPr>
                  <a:defRPr sz="1200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12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12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12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l"/>
              <a:endParaRPr lang="en-US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12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12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12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l"/>
              <a:endParaRPr lang="en-US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12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12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12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l"/>
              <a:endParaRPr lang="en-US" altLang="en-US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16C6513-D88F-42A1-A5A8-AF1652882E85}" type="datetime1">
              <a:rPr lang="en-CA" altLang="en-US"/>
              <a:pPr/>
              <a:t>10/12/2014</a:t>
            </a:fld>
            <a:endParaRPr lang="en-US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altLang="en-US"/>
              <a:t>Copyright Dr. M. Alfa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27F4624-8356-40A1-9443-10D5FFAE8A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417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7909D-A6C2-4519-B814-BB9E090E0BEE}" type="datetime1">
              <a:rPr lang="en-CA" altLang="en-US"/>
              <a:pPr/>
              <a:t>10/12/2014</a:t>
            </a:fld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Dr. M. Alfa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F8128-6B9C-4AE2-8056-758DFC91F4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215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A8C95-7BFD-4BBE-B84C-A4FDE0CDAFA4}" type="datetime1">
              <a:rPr lang="en-CA" altLang="en-US"/>
              <a:pPr/>
              <a:t>10/12/2014</a:t>
            </a:fld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Dr. M. Alfa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EF511-FB6A-4931-86B6-0D49F41D43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536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121BD-1E9D-498D-9A0F-E05AF934B8FF}" type="datetime1">
              <a:rPr lang="en-CA" altLang="en-US"/>
              <a:pPr/>
              <a:t>10/12/2014</a:t>
            </a:fld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Dr. M. Alfa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F8973-7453-496E-9726-1E0C1972EE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170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F1D6F-E66D-4F42-96E5-1394863783EB}" type="datetime1">
              <a:rPr lang="en-CA" altLang="en-US"/>
              <a:pPr/>
              <a:t>10/12/2014</a:t>
            </a:fld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Dr. M. Alfa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94640-9E8B-440A-8F04-D850E800F6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944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797F10-253A-4496-9D15-B2B53A9F76CE}" type="datetime1">
              <a:rPr lang="en-CA" altLang="en-US"/>
              <a:pPr/>
              <a:t>10/12/2014</a:t>
            </a:fld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Dr. M. Alfa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51E52-EC9C-46BC-9BC0-1A11F9C4FE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46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A8AF6-C46F-4E23-80D3-174CA058070F}" type="datetime1">
              <a:rPr lang="en-CA" altLang="en-US"/>
              <a:pPr/>
              <a:t>10/12/2014</a:t>
            </a:fld>
            <a:endParaRPr lang="en-US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Dr. M. Alfa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6AFCE-4583-4FB3-85A1-D20A22B50D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70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50602-A09C-4841-9A4C-DB7AE7E34924}" type="datetime1">
              <a:rPr lang="en-CA" altLang="en-US"/>
              <a:pPr/>
              <a:t>10/12/2014</a:t>
            </a:fld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Dr. M. Alfa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2E24C-97CF-4C7B-89E7-2DF4445749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93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52592A-C679-446D-902A-84089ECFC91B}" type="datetime1">
              <a:rPr lang="en-CA" altLang="en-US"/>
              <a:pPr/>
              <a:t>10/12/2014</a:t>
            </a:fld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Dr. M. Alfa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9ADB1-07B5-4E1C-85D4-2E5B97451E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48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100DFC-F076-4502-A5E0-EBC04192A051}" type="datetime1">
              <a:rPr lang="en-CA" altLang="en-US"/>
              <a:pPr/>
              <a:t>10/12/2014</a:t>
            </a:fld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Dr. M. Alfa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E52F26-A3B3-4637-B6B1-8BFB012156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00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1A0A18-1A3D-480C-9E69-E35687E708F0}" type="datetime1">
              <a:rPr lang="en-CA" altLang="en-US"/>
              <a:pPr/>
              <a:t>10/12/2014</a:t>
            </a:fld>
            <a:endParaRPr lang="en-US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Dr. M. Alfa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A5008-5D31-4070-9547-FB44903068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423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37387-26FF-41CF-B558-83AA635B09DE}" type="datetime1">
              <a:rPr lang="en-CA" altLang="en-US"/>
              <a:pPr/>
              <a:t>10/12/2014</a:t>
            </a:fld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Dr. M. Alfa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B76446-E278-4105-BB41-73E7183EB6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60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EBF38-97BB-4157-B52A-E0D0CBF7CFB6}" type="datetime1">
              <a:rPr lang="en-CA" altLang="en-US"/>
              <a:pPr/>
              <a:t>10/12/2014</a:t>
            </a:fld>
            <a:endParaRPr lang="en-US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Dr. M. Alfa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30BA17-C8FD-40EF-954A-148C7A17BE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260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F6B7E-B457-4A65-8DBA-97556D312109}" type="datetime1">
              <a:rPr lang="en-CA" altLang="en-US"/>
              <a:pPr/>
              <a:t>10/12/2014</a:t>
            </a:fld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Dr. M. Alfa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EA5C5-C475-4977-AC5F-D54818E930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05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7A1A54-EF6B-4DEE-9E21-02A73FBAC127}" type="datetime1">
              <a:rPr lang="en-CA" altLang="en-US"/>
              <a:pPr/>
              <a:t>10/12/2014</a:t>
            </a:fld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Dr. M. Alfa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93B6B6-BD33-438A-A565-01BECF7D2C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53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endParaRPr kumimoji="1" lang="en-US" altLang="en-US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endParaRPr kumimoji="1" lang="en-US" altLang="en-US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endParaRPr kumimoji="1" lang="en-US" altLang="en-US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endParaRPr kumimoji="1" lang="en-US" altLang="en-US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endParaRPr kumimoji="1" lang="en-US" altLang="en-US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endParaRPr kumimoji="1" lang="en-US" altLang="en-US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endParaRPr kumimoji="1" lang="en-US" alt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fld id="{8E5D931D-F7B4-43A2-A63B-E63461F10DF2}" type="datetime1">
              <a:rPr lang="en-CA" altLang="en-US"/>
              <a:pPr/>
              <a:t>10/12/2014</a:t>
            </a:fld>
            <a:endParaRPr lang="en-US" alt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r>
              <a:rPr lang="en-US" altLang="en-US"/>
              <a:t>Copyright Dr. M. Alfa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121C6F9-852A-47D7-B2A2-ED9A7B8E60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2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2"/>
        <a:buChar char="n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76200"/>
            <a:ext cx="8382000" cy="1066800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>
                <a:ea typeface="ＭＳ Ｐゴシック" charset="-128"/>
              </a:rPr>
              <a:t>Environmental Cleaning in Healthcare: </a:t>
            </a:r>
            <a:br>
              <a:rPr lang="en-US" altLang="en-US" sz="3200" b="1" smtClean="0">
                <a:ea typeface="ＭＳ Ｐゴシック" charset="-128"/>
              </a:rPr>
            </a:br>
            <a:r>
              <a:rPr lang="en-US" altLang="en-US" sz="2400" smtClean="0">
                <a:ea typeface="ＭＳ Ｐゴシック" charset="-128"/>
              </a:rPr>
              <a:t>Is Monitoring of Cleaning Compliance Really Needed?</a:t>
            </a:r>
            <a:endParaRPr lang="en-US" altLang="en-US" sz="2800" smtClean="0">
              <a:ea typeface="ＭＳ Ｐゴシック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191000"/>
            <a:ext cx="7162800" cy="1295400"/>
          </a:xfrm>
          <a:solidFill>
            <a:schemeClr val="bg1"/>
          </a:solidFill>
          <a:ln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rotWithShape="0">
              <a:srgbClr val="000000">
                <a:alpha val="42999"/>
              </a:srgbClr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800" smtClean="0">
                <a:solidFill>
                  <a:schemeClr val="tx2"/>
                </a:solidFill>
                <a:ea typeface="ＭＳ Ｐゴシック" charset="-128"/>
              </a:rPr>
              <a:t>Michelle J. Alfa, Ph.D., FCCM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400" smtClean="0">
                <a:ea typeface="ＭＳ Ｐゴシック" charset="-128"/>
              </a:rPr>
              <a:t>Principal Investigator, St. Boniface Research Centre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400" smtClean="0">
                <a:ea typeface="ＭＳ Ｐゴシック" charset="-128"/>
              </a:rPr>
              <a:t>Winnipeg, MB, Canada</a:t>
            </a:r>
          </a:p>
        </p:txBody>
      </p:sp>
      <p:pic>
        <p:nvPicPr>
          <p:cNvPr id="1946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1371600"/>
            <a:ext cx="34448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371600"/>
            <a:ext cx="34321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3225800" y="6519863"/>
            <a:ext cx="248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 sz="1600"/>
              <a:t>www.webbertraining.com</a:t>
            </a: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7178675" y="6519863"/>
            <a:ext cx="1965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600"/>
              <a:t>December 11, 2014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09800" y="5715000"/>
            <a:ext cx="449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2000"/>
              <a:t>Hosted by Paul Webber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2000"/>
              <a:t>paul@webbertraining.com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400" y="6400800"/>
            <a:ext cx="73152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l"/>
            <a:r>
              <a:rPr lang="en-US" altLang="en-US"/>
              <a:t>Alfa MJ et al  Adenosine tri-phosphate (ATP)-based cleaning monitoring in healthcare: How rapidly does environmental ATP deteriorate? J Hosp Infect. 2015 (accepted; in press)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609600"/>
          <a:ext cx="8305800" cy="5192715"/>
        </p:xfrm>
        <a:graphic>
          <a:graphicData uri="http://schemas.openxmlformats.org/drawingml/2006/table">
            <a:tbl>
              <a:tblPr/>
              <a:tblGrid>
                <a:gridCol w="2635250"/>
                <a:gridCol w="1198563"/>
                <a:gridCol w="1517650"/>
                <a:gridCol w="1293812"/>
                <a:gridCol w="1660525"/>
              </a:tblGrid>
              <a:tr h="7651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Cleaning criteria: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gridSpan="4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Compliance of Monitoring Method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with cleaning criteria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6699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UV-Marker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ATP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Culture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Visual Inspection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617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Surface was wiped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+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+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*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+/-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617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Low Organic residuals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+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617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Low Microbial residuals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**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+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617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No residual AROs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+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617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Low labour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+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+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+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6699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Results available for immediate feedback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+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+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+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sp>
        <p:nvSpPr>
          <p:cNvPr id="29752" name="TextBox 6"/>
          <p:cNvSpPr txBox="1">
            <a:spLocks noChangeArrowheads="1"/>
          </p:cNvSpPr>
          <p:nvPr/>
        </p:nvSpPr>
        <p:spPr bwMode="auto">
          <a:xfrm>
            <a:off x="381000" y="5715000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600" b="1">
                <a:solidFill>
                  <a:srgbClr val="FF0000"/>
                </a:solidFill>
              </a:rPr>
              <a:t>*</a:t>
            </a:r>
            <a:r>
              <a:rPr lang="en-US" altLang="en-US" sz="1600"/>
              <a:t>    Cutoff for adequate cleaning not yet defined (250 RLUs/site suggested)</a:t>
            </a:r>
          </a:p>
          <a:p>
            <a:pPr algn="l"/>
            <a:r>
              <a:rPr lang="en-US" altLang="en-US" sz="1600" b="1">
                <a:solidFill>
                  <a:srgbClr val="FF0000"/>
                </a:solidFill>
              </a:rPr>
              <a:t>** </a:t>
            </a:r>
            <a:r>
              <a:rPr lang="en-US" altLang="en-US" sz="1600"/>
              <a:t>ATP lacks sensitivity to detect &lt; 100 cfu/test</a:t>
            </a:r>
          </a:p>
        </p:txBody>
      </p:sp>
      <p:sp>
        <p:nvSpPr>
          <p:cNvPr id="29753" name="Rectangle 13"/>
          <p:cNvSpPr txBox="1">
            <a:spLocks noChangeArrowheads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r" eaLnBrk="1" hangingPunct="1"/>
            <a:fld id="{D59903B6-AB14-49CB-8B79-F0ADF52ED0B0}" type="slidenum">
              <a:rPr lang="en-US" altLang="en-US" sz="1400"/>
              <a:pPr algn="r" eaLnBrk="1" hangingPunct="1"/>
              <a:t>10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93038" cy="1462088"/>
          </a:xfrm>
        </p:spPr>
        <p:txBody>
          <a:bodyPr/>
          <a:lstStyle/>
          <a:p>
            <a:pPr algn="ctr"/>
            <a:r>
              <a:rPr lang="en-US" altLang="en-US" smtClean="0">
                <a:ea typeface="ＭＳ Ｐゴシック" charset="-128"/>
              </a:rPr>
              <a:t>ATP levels (RLUs) do NOT correlate with viable count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3886200"/>
          </a:xfrm>
        </p:spPr>
        <p:txBody>
          <a:bodyPr/>
          <a:lstStyle/>
          <a:p>
            <a:r>
              <a:rPr lang="en-US" altLang="en-US" sz="2400" smtClean="0">
                <a:ea typeface="ＭＳ Ｐゴシック" charset="-128"/>
              </a:rPr>
              <a:t>Sciortino C et al </a:t>
            </a:r>
            <a:r>
              <a:rPr lang="en-US" altLang="en-US" sz="2400" i="1" smtClean="0">
                <a:ea typeface="ＭＳ Ｐゴシック" charset="-128"/>
              </a:rPr>
              <a:t>Validation and comparison of three ATP luminometers for monitoring hospital surface sanitization: A Rosetta Stone for ATP testing.</a:t>
            </a:r>
            <a:r>
              <a:rPr lang="en-US" altLang="en-US" sz="2400" smtClean="0">
                <a:ea typeface="ＭＳ Ｐゴシック" charset="-128"/>
              </a:rPr>
              <a:t>  AJIC 2012;40:233-9</a:t>
            </a:r>
          </a:p>
          <a:p>
            <a:r>
              <a:rPr lang="en-US" altLang="en-US" sz="2400" smtClean="0">
                <a:ea typeface="ＭＳ Ｐゴシック" charset="-128"/>
              </a:rPr>
              <a:t>Shama G, Malik DJ. </a:t>
            </a:r>
            <a:r>
              <a:rPr lang="en-US" altLang="en-US" sz="2400" i="1" smtClean="0">
                <a:ea typeface="ＭＳ Ｐゴシック" charset="-128"/>
              </a:rPr>
              <a:t>The uses and abuses of rapid bioluminescence-based ATP assays. </a:t>
            </a:r>
            <a:r>
              <a:rPr lang="en-US" altLang="en-US" sz="2400" smtClean="0">
                <a:ea typeface="ＭＳ Ｐゴシック" charset="-128"/>
              </a:rPr>
              <a:t>Int.J.Hyg.Environ.Health 2013;216:115-25</a:t>
            </a:r>
          </a:p>
          <a:p>
            <a:r>
              <a:rPr lang="en-US" altLang="en-US" sz="2400" smtClean="0">
                <a:ea typeface="ＭＳ Ｐゴシック" charset="-128"/>
              </a:rPr>
              <a:t>Boyce JM et al </a:t>
            </a:r>
            <a:r>
              <a:rPr lang="en-US" altLang="en-US" sz="2400" i="1" smtClean="0">
                <a:ea typeface="ＭＳ Ｐゴシック" charset="-128"/>
              </a:rPr>
              <a:t>Comparison of fluorescent marker systems with 2 quantitative methods of assessing terminal cleaning practices</a:t>
            </a:r>
            <a:r>
              <a:rPr lang="en-US" altLang="en-US" sz="2400" smtClean="0">
                <a:ea typeface="ＭＳ Ｐゴシック" charset="-128"/>
              </a:rPr>
              <a:t>. ICHE 2011;32:1187-93.</a:t>
            </a:r>
          </a:p>
          <a:p>
            <a:endParaRPr lang="en-US" altLang="en-US" sz="2400" smtClean="0">
              <a:ea typeface="ＭＳ Ｐゴシック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E6524438-1FC2-4BF7-9B65-499E8608BF38}" type="slidenum">
              <a:rPr lang="en-US" altLang="en-US" sz="1400"/>
              <a:pPr/>
              <a:t>11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6AB3321E-B83F-4AEE-B84C-D01E5B2EF2E2}" type="slidenum">
              <a:rPr lang="en-US" altLang="en-US" sz="1400"/>
              <a:pPr/>
              <a:t>12</a:t>
            </a:fld>
            <a:endParaRPr lang="en-US" altLang="en-US" sz="140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2286000"/>
          <a:ext cx="8305800" cy="3632511"/>
        </p:xfrm>
        <a:graphic>
          <a:graphicData uri="http://schemas.openxmlformats.org/drawingml/2006/table">
            <a:tbl>
              <a:tblPr/>
              <a:tblGrid>
                <a:gridCol w="914400"/>
                <a:gridCol w="1300163"/>
                <a:gridCol w="1187450"/>
                <a:gridCol w="1344612"/>
                <a:gridCol w="1185863"/>
                <a:gridCol w="1344612"/>
                <a:gridCol w="1028700"/>
              </a:tblGrid>
              <a:tr h="639763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dried: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E.faecalis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7.02 Log</a:t>
                      </a:r>
                      <a:r>
                        <a:rPr kumimoji="0" lang="en-US" alt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/site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P.aeruginosa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6.41 Log</a:t>
                      </a:r>
                      <a:r>
                        <a:rPr kumimoji="0" lang="en-US" alt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/site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C.albicans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6.55 Log</a:t>
                      </a:r>
                      <a:r>
                        <a:rPr kumimoji="0" lang="en-US" alt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/site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738188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RLUs/site</a:t>
                      </a:r>
                      <a:b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</a:b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(Median)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Log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CFU/site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RLUs/site</a:t>
                      </a:r>
                      <a:b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</a:b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(Median)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Log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CFU/site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RLUs/site</a:t>
                      </a:r>
                      <a:b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</a:b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(Median)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Log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CFU/site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81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119,593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7.43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281,666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3.42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825,313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4.06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81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81,799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5.51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154,462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&lt; LD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815,736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&lt; LD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778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82,405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4.08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182,144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&lt; LD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795,052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&lt; LD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1793" name="TextBox 6"/>
          <p:cNvSpPr txBox="1">
            <a:spLocks noChangeArrowheads="1"/>
          </p:cNvSpPr>
          <p:nvPr/>
        </p:nvSpPr>
        <p:spPr bwMode="auto">
          <a:xfrm>
            <a:off x="990600" y="457200"/>
            <a:ext cx="7239000" cy="107791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 sz="3200" b="1"/>
              <a:t>Viable count versus RLUs for microbes dried onto a surface</a:t>
            </a:r>
          </a:p>
        </p:txBody>
      </p:sp>
      <p:sp>
        <p:nvSpPr>
          <p:cNvPr id="31794" name="Slide Number Placeholder 3"/>
          <p:cNvSpPr txBox="1">
            <a:spLocks/>
          </p:cNvSpPr>
          <p:nvPr/>
        </p:nvSpPr>
        <p:spPr bwMode="auto">
          <a:xfrm>
            <a:off x="533400" y="61722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/>
              <a:t>Alfa MJ et al  Adenosine tri-phosphate (ATP)-based cleaning monitoring in healthcare: How rapidly does environmental ATP deteriorate? J Hosp Infect. 2015 (accepted; in press)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2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1828800"/>
            <a:ext cx="71755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DB996A2D-7A70-447E-965A-07E5DEA4F557}" type="slidenum">
              <a:rPr lang="en-US" altLang="en-US" sz="1400"/>
              <a:pPr/>
              <a:t>13</a:t>
            </a:fld>
            <a:endParaRPr lang="en-US" altLang="en-US" sz="140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05775" cy="1385888"/>
          </a:xfrm>
          <a:solidFill>
            <a:schemeClr val="bg1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4000" b="1" smtClean="0">
                <a:ea typeface="ＭＳ Ｐゴシック" charset="-128"/>
              </a:rPr>
              <a:t>UV Marker Audits:</a:t>
            </a:r>
            <a:br>
              <a:rPr lang="en-US" altLang="en-US" sz="4000" b="1" smtClean="0">
                <a:ea typeface="ＭＳ Ｐゴシック" charset="-128"/>
              </a:rPr>
            </a:br>
            <a:r>
              <a:rPr lang="en-US" altLang="en-US" sz="4000" smtClean="0">
                <a:ea typeface="ＭＳ Ｐゴシック" charset="-128"/>
              </a:rPr>
              <a:t>Impact of Feedback on Compliance </a:t>
            </a:r>
          </a:p>
        </p:txBody>
      </p:sp>
      <p:sp>
        <p:nvSpPr>
          <p:cNvPr id="32773" name="TextBox 29"/>
          <p:cNvSpPr txBox="1">
            <a:spLocks noChangeArrowheads="1"/>
          </p:cNvSpPr>
          <p:nvPr/>
        </p:nvSpPr>
        <p:spPr bwMode="auto">
          <a:xfrm>
            <a:off x="7239000" y="3733800"/>
            <a:ext cx="1066800" cy="2286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000" b="1"/>
              <a:t>Target of 80%</a:t>
            </a:r>
          </a:p>
        </p:txBody>
      </p:sp>
      <p:sp>
        <p:nvSpPr>
          <p:cNvPr id="32774" name="Line 803"/>
          <p:cNvSpPr>
            <a:spLocks noChangeShapeType="1"/>
          </p:cNvSpPr>
          <p:nvPr/>
        </p:nvSpPr>
        <p:spPr bwMode="auto">
          <a:xfrm>
            <a:off x="2209800" y="3886200"/>
            <a:ext cx="5029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2775" name="Text Box 810"/>
          <p:cNvSpPr txBox="1">
            <a:spLocks noChangeArrowheads="1"/>
          </p:cNvSpPr>
          <p:nvPr/>
        </p:nvSpPr>
        <p:spPr bwMode="auto">
          <a:xfrm>
            <a:off x="1600200" y="5943600"/>
            <a:ext cx="1066800" cy="30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7432" tIns="22860" rIns="0" bIns="0"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 b="1"/>
              <a:t>Feedback  </a:t>
            </a:r>
          </a:p>
        </p:txBody>
      </p:sp>
      <p:sp>
        <p:nvSpPr>
          <p:cNvPr id="32776" name="Line 811"/>
          <p:cNvSpPr>
            <a:spLocks noChangeShapeType="1"/>
          </p:cNvSpPr>
          <p:nvPr/>
        </p:nvSpPr>
        <p:spPr bwMode="auto">
          <a:xfrm flipV="1">
            <a:off x="2743200" y="6019800"/>
            <a:ext cx="441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2777" name="Text Box 8"/>
          <p:cNvSpPr txBox="1">
            <a:spLocks noChangeArrowheads="1"/>
          </p:cNvSpPr>
          <p:nvPr/>
        </p:nvSpPr>
        <p:spPr bwMode="auto">
          <a:xfrm>
            <a:off x="914400" y="6248400"/>
            <a:ext cx="7086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/>
              <a:t>Tratjman A et al  Continuing performance feedback and use of the ultraviolet visible marker to assess cleaning compliance in the healthcare environment.  J Hosp Infect 2013;84:166-172</a:t>
            </a:r>
          </a:p>
        </p:txBody>
      </p:sp>
      <p:sp>
        <p:nvSpPr>
          <p:cNvPr id="32778" name="Rectangle 13"/>
          <p:cNvSpPr>
            <a:spLocks noChangeArrowheads="1"/>
          </p:cNvSpPr>
          <p:nvPr/>
        </p:nvSpPr>
        <p:spPr bwMode="auto">
          <a:xfrm>
            <a:off x="3810000" y="2438400"/>
            <a:ext cx="685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762000" y="1981200"/>
            <a:ext cx="7543800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New Staff  Training: Ensure Trainers meet compliance targets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8258175" cy="776287"/>
          </a:xfrm>
        </p:spPr>
        <p:txBody>
          <a:bodyPr/>
          <a:lstStyle/>
          <a:p>
            <a:r>
              <a:rPr lang="en-US" altLang="en-US" sz="3600" smtClean="0">
                <a:ea typeface="ＭＳ Ｐゴシック" charset="-128"/>
              </a:rPr>
              <a:t>ATP Monitoring of Cleaning Compliance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AB2D686B-7A33-42C9-9D18-0E8023706B45}" type="slidenum">
              <a:rPr lang="en-US" altLang="en-US" sz="1400"/>
              <a:pPr/>
              <a:t>14</a:t>
            </a:fld>
            <a:endParaRPr lang="en-US" altLang="en-US" sz="1400"/>
          </a:p>
        </p:txBody>
      </p:sp>
      <p:pic>
        <p:nvPicPr>
          <p:cNvPr id="3379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0"/>
          <a:stretch>
            <a:fillRect/>
          </a:stretch>
        </p:blipFill>
        <p:spPr bwMode="auto">
          <a:xfrm>
            <a:off x="457200" y="990600"/>
            <a:ext cx="792480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533400" y="6400800"/>
            <a:ext cx="784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l"/>
            <a:r>
              <a:rPr lang="en-US" altLang="en-US"/>
              <a:t>Smith PW et al  Impact of ATP detection and feedback on hospital room cleaning ICHE 2014;35:564-569</a:t>
            </a:r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1524000" y="1600200"/>
            <a:ext cx="3505200" cy="338138"/>
          </a:xfrm>
          <a:prstGeom prst="rect">
            <a:avLst/>
          </a:prstGeom>
          <a:solidFill>
            <a:srgbClr val="C7FFF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 sz="1600"/>
              <a:t>RLU cutoff for “clean” was 250 RLUs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15375" cy="2590800"/>
          </a:xfrm>
          <a:solidFill>
            <a:schemeClr val="bg1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4000" b="1" i="1" smtClean="0">
                <a:ea typeface="ＭＳ Ｐゴシック" charset="-128"/>
              </a:rPr>
              <a:t>Can use of a disinfectant-cleaner combined with monitoring and feedback of cleaning compliance reduce HAIs?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28600" y="2819400"/>
            <a:ext cx="8763000" cy="3276600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altLang="en-US" i="1" smtClean="0">
                <a:ea typeface="ＭＳ Ｐゴシック" charset="-128"/>
              </a:rPr>
              <a:t>Risk of ARO transmission is highest prior to ARO diagnosis when patient is not yet on isolation precautions</a:t>
            </a:r>
          </a:p>
          <a:p>
            <a:pPr marL="0" indent="0">
              <a:buFont typeface="Wingdings" charset="2"/>
              <a:buNone/>
            </a:pPr>
            <a:r>
              <a:rPr lang="en-US" altLang="en-US" b="1" i="1" u="sng" smtClean="0">
                <a:ea typeface="ＭＳ Ｐゴシック" charset="-128"/>
              </a:rPr>
              <a:t>Important that daily cleaning-disinfection is effective</a:t>
            </a:r>
          </a:p>
        </p:txBody>
      </p:sp>
      <p:pic>
        <p:nvPicPr>
          <p:cNvPr id="3482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29200"/>
            <a:ext cx="24384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257800"/>
            <a:ext cx="16764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22CE3C51-0397-45A8-93DD-BAA1D264EA91}" type="slidenum">
              <a:rPr lang="en-US" altLang="en-US" sz="1400"/>
              <a:pPr/>
              <a:t>15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5478463" cy="1157288"/>
          </a:xfrm>
        </p:spPr>
        <p:txBody>
          <a:bodyPr/>
          <a:lstStyle/>
          <a:p>
            <a:pPr algn="ctr"/>
            <a:r>
              <a:rPr lang="en-US" altLang="en-US" b="1" smtClean="0">
                <a:ea typeface="ＭＳ Ｐゴシック" charset="-128"/>
              </a:rPr>
              <a:t>Key Study Parameters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  <a:solidFill>
            <a:srgbClr val="FFFFFF"/>
          </a:solidFill>
        </p:spPr>
        <p:txBody>
          <a:bodyPr/>
          <a:lstStyle/>
          <a:p>
            <a:r>
              <a:rPr lang="en-US" altLang="en-US" b="1" smtClean="0">
                <a:ea typeface="ＭＳ Ｐゴシック" charset="-128"/>
              </a:rPr>
              <a:t>Select a hospital grade disinfectant-cleaner that could be used daily</a:t>
            </a:r>
            <a:r>
              <a:rPr lang="en-US" altLang="en-US" smtClean="0">
                <a:ea typeface="ＭＳ Ｐゴシック" charset="-128"/>
              </a:rPr>
              <a:t> (bleach alternative) that kills all AROs</a:t>
            </a:r>
          </a:p>
          <a:p>
            <a:r>
              <a:rPr lang="en-US" altLang="en-US" b="1" smtClean="0">
                <a:ea typeface="ＭＳ Ｐゴシック" charset="-128"/>
              </a:rPr>
              <a:t>Use this disinfectant-cleaner for routine daily disinfection of all high-touch areas </a:t>
            </a:r>
            <a:r>
              <a:rPr lang="en-US" altLang="en-US" smtClean="0">
                <a:ea typeface="ＭＳ Ｐゴシック" charset="-128"/>
              </a:rPr>
              <a:t>(including curtains) for both isolation rooms and non-isolation rooms</a:t>
            </a:r>
          </a:p>
          <a:p>
            <a:r>
              <a:rPr lang="en-US" altLang="en-US" b="1" smtClean="0">
                <a:ea typeface="ＭＳ Ｐゴシック" charset="-128"/>
              </a:rPr>
              <a:t>Ensure compliance with surface application </a:t>
            </a:r>
            <a:r>
              <a:rPr lang="en-US" altLang="en-US" smtClean="0">
                <a:ea typeface="ＭＳ Ｐゴシック" charset="-128"/>
              </a:rPr>
              <a:t>(monitor, feedback, re-clean)</a:t>
            </a:r>
          </a:p>
        </p:txBody>
      </p:sp>
      <p:pic>
        <p:nvPicPr>
          <p:cNvPr id="3584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BE35A74E-88FF-480F-99CF-58935BAFCA0B}" type="slidenum">
              <a:rPr lang="en-US" altLang="en-US" sz="1400"/>
              <a:pPr/>
              <a:t>16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102350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7"/>
          <p:cNvSpPr txBox="1">
            <a:spLocks noChangeArrowheads="1"/>
          </p:cNvSpPr>
          <p:nvPr/>
        </p:nvSpPr>
        <p:spPr bwMode="auto">
          <a:xfrm>
            <a:off x="6248400" y="5791200"/>
            <a:ext cx="2743200" cy="92551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800" b="1" i="1"/>
              <a:t>Arm 3:</a:t>
            </a:r>
            <a:r>
              <a:rPr lang="en-US" altLang="en-US" sz="1800"/>
              <a:t> </a:t>
            </a:r>
            <a:r>
              <a:rPr lang="en-US" altLang="en-US"/>
              <a:t>68 patients, 179 samples</a:t>
            </a:r>
            <a:br>
              <a:rPr lang="en-US" altLang="en-US"/>
            </a:br>
            <a:r>
              <a:rPr lang="en-US" altLang="en-US" sz="1800"/>
              <a:t>Diarrhea, once daily cleaning, PerDiem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1371600"/>
          </a:xfrm>
          <a:solidFill>
            <a:schemeClr val="bg1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3600" smtClean="0">
                <a:ea typeface="ＭＳ Ｐゴシック" charset="-128"/>
              </a:rPr>
              <a:t>Use of Oxivir</a:t>
            </a:r>
            <a:r>
              <a:rPr lang="en-US" altLang="en-US" sz="3600" baseline="-25000" smtClean="0">
                <a:ea typeface="ＭＳ Ｐゴシック" charset="-128"/>
              </a:rPr>
              <a:t>TB</a:t>
            </a:r>
            <a:r>
              <a:rPr lang="en-US" altLang="en-US" sz="4000" smtClean="0">
                <a:ea typeface="ＭＳ Ｐゴシック" charset="-128"/>
              </a:rPr>
              <a:t> </a:t>
            </a:r>
            <a:r>
              <a:rPr lang="en-US" altLang="en-US" sz="2000" smtClean="0">
                <a:ea typeface="ＭＳ Ｐゴシック" charset="-128"/>
              </a:rPr>
              <a:t>(Accelerated Hydrogen Peroxide)</a:t>
            </a:r>
            <a:r>
              <a:rPr lang="en-US" altLang="en-US" sz="4000" smtClean="0">
                <a:ea typeface="ＭＳ Ｐゴシック" charset="-128"/>
              </a:rPr>
              <a:t> </a:t>
            </a:r>
            <a:br>
              <a:rPr lang="en-US" altLang="en-US" sz="4000" smtClean="0">
                <a:ea typeface="ＭＳ Ｐゴシック" charset="-128"/>
              </a:rPr>
            </a:br>
            <a:r>
              <a:rPr lang="en-US" altLang="en-US" sz="3600" smtClean="0">
                <a:ea typeface="ＭＳ Ｐゴシック" charset="-128"/>
              </a:rPr>
              <a:t>as a bleach alternative</a:t>
            </a:r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1143000" y="1524000"/>
            <a:ext cx="70104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Alfa et al 2010; BMC Infectious Diseases [www.biomedcentral.com]</a:t>
            </a: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228600" y="5791200"/>
            <a:ext cx="2895600" cy="92551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800" b="1" i="1"/>
              <a:t>Arm 1:</a:t>
            </a:r>
            <a:r>
              <a:rPr lang="en-US" altLang="en-US" sz="1800"/>
              <a:t> </a:t>
            </a:r>
            <a:r>
              <a:rPr lang="en-US" altLang="en-US"/>
              <a:t>50 patients, 133 samples</a:t>
            </a:r>
            <a:br>
              <a:rPr lang="en-US" altLang="en-US"/>
            </a:br>
            <a:r>
              <a:rPr lang="en-US" altLang="en-US" sz="1800"/>
              <a:t>CDAD, twice daily cleaning, Oxivir</a:t>
            </a:r>
            <a:r>
              <a:rPr lang="en-US" altLang="en-US" sz="1800" baseline="-25000"/>
              <a:t>TB</a:t>
            </a: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3276600" y="5791200"/>
            <a:ext cx="2895600" cy="92551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800" b="1" i="1"/>
              <a:t>Arm 2</a:t>
            </a:r>
            <a:r>
              <a:rPr lang="en-US" altLang="en-US" sz="1800"/>
              <a:t>: </a:t>
            </a:r>
            <a:r>
              <a:rPr lang="en-US" altLang="en-US"/>
              <a:t>68 patients, 254 samples</a:t>
            </a:r>
            <a:br>
              <a:rPr lang="en-US" altLang="en-US"/>
            </a:br>
            <a:r>
              <a:rPr lang="en-US" altLang="en-US" sz="1800"/>
              <a:t> CDAD, twice daily cleaning, PerDiem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600" b="1" i="1" smtClean="0">
                <a:ea typeface="ＭＳ Ｐゴシック" charset="-128"/>
              </a:rPr>
              <a:t>Study Protocol</a:t>
            </a:r>
            <a:r>
              <a:rPr lang="en-US" altLang="en-US" sz="3600" smtClean="0">
                <a:ea typeface="ＭＳ Ｐゴシック" charset="-128"/>
              </a:rPr>
              <a:t>: Nov 2012- Oct 2013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534400" cy="51816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800" b="1" u="sng" smtClean="0">
                <a:ea typeface="ＭＳ Ｐゴシック" charset="-128"/>
              </a:rPr>
              <a:t>TARGET:  General Daily Cleaning/Disinfection</a:t>
            </a:r>
            <a:br>
              <a:rPr lang="en-US" altLang="en-US" sz="2800" b="1" u="sng" smtClean="0">
                <a:ea typeface="ＭＳ Ｐゴシック" charset="-128"/>
              </a:rPr>
            </a:br>
            <a:endParaRPr lang="en-US" altLang="en-US" sz="2800" b="1" u="sng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800" b="1" i="1" smtClean="0">
                <a:ea typeface="ＭＳ Ｐゴシック" charset="-128"/>
              </a:rPr>
              <a:t>ALL Patient-care areas hospital-wide:</a:t>
            </a:r>
            <a:br>
              <a:rPr lang="en-US" altLang="en-US" sz="2800" b="1" i="1" smtClean="0">
                <a:ea typeface="ＭＳ Ｐゴシック" charset="-128"/>
              </a:rPr>
            </a:br>
            <a:r>
              <a:rPr lang="en-US" altLang="en-US" sz="2800" smtClean="0">
                <a:ea typeface="ＭＳ Ｐゴシック" charset="-128"/>
              </a:rPr>
              <a:t>- use Oxivir</a:t>
            </a:r>
            <a:r>
              <a:rPr lang="en-US" altLang="en-US" sz="2800" baseline="-25000" smtClean="0">
                <a:ea typeface="ＭＳ Ｐゴシック" charset="-128"/>
              </a:rPr>
              <a:t>TB</a:t>
            </a:r>
            <a:r>
              <a:rPr lang="en-US" altLang="en-US" sz="2800" smtClean="0">
                <a:ea typeface="ＭＳ Ｐゴシック" charset="-128"/>
              </a:rPr>
              <a:t> </a:t>
            </a:r>
            <a:r>
              <a:rPr lang="en-US" altLang="en-US" sz="2800" i="1" u="sng" smtClean="0">
                <a:ea typeface="ＭＳ Ｐゴシック" charset="-128"/>
              </a:rPr>
              <a:t>wipes</a:t>
            </a:r>
            <a:r>
              <a:rPr lang="en-US" altLang="en-US" sz="2800" smtClean="0">
                <a:ea typeface="ＭＳ Ｐゴシック" charset="-128"/>
              </a:rPr>
              <a:t> for ALL High-touch surfaces </a:t>
            </a:r>
            <a:br>
              <a:rPr lang="en-US" altLang="en-US" sz="2800" smtClean="0">
                <a:ea typeface="ＭＳ Ｐゴシック" charset="-128"/>
              </a:rPr>
            </a:br>
            <a:r>
              <a:rPr lang="en-US" altLang="en-US" sz="2800" smtClean="0">
                <a:ea typeface="ＭＳ Ｐゴシック" charset="-128"/>
              </a:rPr>
              <a:t> </a:t>
            </a:r>
            <a:r>
              <a:rPr lang="en-US" altLang="en-US" sz="2400" smtClean="0">
                <a:ea typeface="ＭＳ Ｐゴシック" charset="-128"/>
              </a:rPr>
              <a:t> (NOTE: Company alternate name: “</a:t>
            </a:r>
            <a:r>
              <a:rPr lang="en-US" altLang="ja-JP" sz="2400" smtClean="0">
                <a:ea typeface="ＭＳ Ｐゴシック" charset="-128"/>
              </a:rPr>
              <a:t>Accel Intervention</a:t>
            </a:r>
            <a:r>
              <a:rPr lang="en-US" altLang="en-US" sz="2400" smtClean="0">
                <a:ea typeface="ＭＳ Ｐゴシック" charset="-128"/>
              </a:rPr>
              <a:t>”</a:t>
            </a:r>
            <a:r>
              <a:rPr lang="en-US" altLang="ja-JP" sz="2400" smtClean="0">
                <a:ea typeface="ＭＳ Ｐゴシック" charset="-128"/>
              </a:rPr>
              <a:t>)</a:t>
            </a:r>
            <a:br>
              <a:rPr lang="en-US" altLang="ja-JP" sz="2400" smtClean="0">
                <a:ea typeface="ＭＳ Ｐゴシック" charset="-128"/>
              </a:rPr>
            </a:br>
            <a:r>
              <a:rPr lang="en-US" altLang="ja-JP" sz="2800" smtClean="0">
                <a:ea typeface="ＭＳ Ｐゴシック" charset="-128"/>
              </a:rPr>
              <a:t>- All staff trained in use of container/wipes</a:t>
            </a:r>
            <a:br>
              <a:rPr lang="en-US" altLang="ja-JP" sz="2800" smtClean="0">
                <a:ea typeface="ＭＳ Ｐゴシック" charset="-128"/>
              </a:rPr>
            </a:br>
            <a:endParaRPr lang="en-US" altLang="ja-JP" sz="240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800" b="1" i="1" smtClean="0">
                <a:ea typeface="ＭＳ Ｐゴシック" charset="-128"/>
              </a:rPr>
              <a:t>UV-Marker</a:t>
            </a:r>
            <a:r>
              <a:rPr lang="en-US" altLang="en-US" sz="2800" b="1" i="1" smtClean="0">
                <a:ea typeface="ＭＳ Ｐゴシック" charset="-128"/>
                <a:sym typeface="Wingdings" charset="2"/>
              </a:rPr>
              <a:t>: </a:t>
            </a:r>
            <a:r>
              <a:rPr lang="en-US" altLang="en-US" sz="2800" smtClean="0">
                <a:ea typeface="ＭＳ Ｐゴシック" charset="-128"/>
              </a:rPr>
              <a:t>Audit housekeeping compliance</a:t>
            </a:r>
            <a:r>
              <a:rPr lang="en-US" altLang="en-US" sz="2400" smtClean="0">
                <a:ea typeface="ＭＳ Ｐゴシック" charset="-128"/>
              </a:rPr>
              <a:t/>
            </a:r>
            <a:br>
              <a:rPr lang="en-US" altLang="en-US" sz="2400" smtClean="0">
                <a:ea typeface="ＭＳ Ｐゴシック" charset="-128"/>
              </a:rPr>
            </a:br>
            <a:r>
              <a:rPr lang="en-US" altLang="en-US" sz="2800" smtClean="0">
                <a:ea typeface="ＭＳ Ｐゴシック" charset="-128"/>
              </a:rPr>
              <a:t>- 2 rooms/study ward/week </a:t>
            </a:r>
            <a:br>
              <a:rPr lang="en-US" altLang="en-US" sz="2800" smtClean="0">
                <a:ea typeface="ＭＳ Ｐゴシック" charset="-128"/>
              </a:rPr>
            </a:br>
            <a:r>
              <a:rPr lang="en-US" altLang="en-US" sz="2800" smtClean="0">
                <a:ea typeface="ＭＳ Ｐゴシック" charset="-128"/>
              </a:rPr>
              <a:t>- 10-15 sites/room (bathroom &amp; patient room)</a:t>
            </a:r>
            <a:br>
              <a:rPr lang="en-US" altLang="en-US" sz="2800" smtClean="0">
                <a:ea typeface="ＭＳ Ｐゴシック" charset="-128"/>
              </a:rPr>
            </a:br>
            <a:r>
              <a:rPr lang="en-US" altLang="en-US" sz="2800" smtClean="0">
                <a:ea typeface="ＭＳ Ｐゴシック" charset="-128"/>
              </a:rPr>
              <a:t>- </a:t>
            </a:r>
            <a:r>
              <a:rPr lang="en-US" altLang="en-US" sz="2800" u="sng" smtClean="0">
                <a:ea typeface="ＭＳ Ｐゴシック" charset="-128"/>
              </a:rPr>
              <a:t>&gt;</a:t>
            </a:r>
            <a:r>
              <a:rPr lang="en-US" altLang="en-US" sz="2800" smtClean="0">
                <a:ea typeface="ＭＳ Ｐゴシック" charset="-128"/>
              </a:rPr>
              <a:t> 80% compliance considered acceptable</a:t>
            </a:r>
            <a:br>
              <a:rPr lang="en-US" altLang="en-US" sz="2800" smtClean="0">
                <a:ea typeface="ＭＳ Ｐゴシック" charset="-128"/>
              </a:rPr>
            </a:br>
            <a:r>
              <a:rPr lang="en-US" altLang="en-US" sz="2800" smtClean="0">
                <a:ea typeface="ＭＳ Ｐゴシック" charset="-128"/>
              </a:rPr>
              <a:t>- re-clean sites that have residual marker</a:t>
            </a:r>
            <a:br>
              <a:rPr lang="en-US" altLang="en-US" sz="2800" smtClean="0">
                <a:ea typeface="ＭＳ Ｐゴシック" charset="-128"/>
              </a:rPr>
            </a:br>
            <a:endParaRPr lang="en-US" altLang="en-US" sz="280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800" b="1" i="1" smtClean="0">
                <a:ea typeface="ＭＳ Ｐゴシック" charset="-128"/>
              </a:rPr>
              <a:t>Document impact on HAI rates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en-US" sz="280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en-US" sz="2800" smtClean="0">
              <a:ea typeface="ＭＳ Ｐゴシック" charset="-128"/>
            </a:endParaRPr>
          </a:p>
        </p:txBody>
      </p:sp>
      <p:pic>
        <p:nvPicPr>
          <p:cNvPr id="3789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803900"/>
            <a:ext cx="151606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D5DC94B2-A1DE-4DFF-B2E7-ACC481BE0925}" type="slidenum">
              <a:rPr lang="en-US" altLang="en-US" sz="1400"/>
              <a:pPr/>
              <a:t>18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15200" cy="700088"/>
          </a:xfrm>
          <a:ln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mtClean="0">
                <a:ea typeface="ＭＳ Ｐゴシック" charset="-128"/>
              </a:rPr>
              <a:t>Wards included in Study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066800"/>
          <a:ext cx="2590800" cy="5384800"/>
        </p:xfrm>
        <a:graphic>
          <a:graphicData uri="http://schemas.openxmlformats.org/drawingml/2006/table">
            <a:tbl>
              <a:tblPr/>
              <a:tblGrid>
                <a:gridCol w="2590800"/>
              </a:tblGrid>
              <a:tr h="5492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Program/wards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Included in Study: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AAEF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EF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EF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EF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FD1"/>
                    </a:solidFill>
                  </a:tcPr>
                </a:tc>
              </a:tr>
              <a:tr h="12287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Cardiac Program:</a:t>
                      </a:r>
                      <a:b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</a:b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 A5CM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 CR4C</a:t>
                      </a:r>
                      <a:b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</a:b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 ICCS</a:t>
                      </a:r>
                      <a:b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</a:b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 ICMS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AAEF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EF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EF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EF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67"/>
                    </a:solidFill>
                  </a:tcPr>
                </a:tc>
              </a:tr>
              <a:tr h="10033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Surgical Program:</a:t>
                      </a:r>
                      <a:b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</a:b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 A4S (includes Step-down)</a:t>
                      </a:r>
                      <a:b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</a:b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 A7SO</a:t>
                      </a:r>
                      <a:b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</a:b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 A7WE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AAEF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EF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EF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EF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67"/>
                    </a:solidFill>
                  </a:tcPr>
                </a:tc>
              </a:tr>
              <a:tr h="13716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Medicine Program:</a:t>
                      </a:r>
                      <a:b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</a:b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 A6ME</a:t>
                      </a:r>
                      <a:b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</a:b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 B5ME</a:t>
                      </a:r>
                      <a:b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</a:b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 E4GM</a:t>
                      </a:r>
                      <a:b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</a:b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 E6ME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 E5ME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AAEF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EF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EF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EF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67"/>
                    </a:solidFill>
                  </a:tcPr>
                </a:tc>
              </a:tr>
              <a:tr h="12287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Women &amp; Child</a:t>
                      </a:r>
                      <a:b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</a:b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 B3MC</a:t>
                      </a:r>
                      <a:b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</a:b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 B4GY</a:t>
                      </a:r>
                      <a:b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</a:b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 LDRP</a:t>
                      </a:r>
                      <a:b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</a:b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 NICU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AAEF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EF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EF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EF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6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914" name="Object 5"/>
          <p:cNvGraphicFramePr>
            <a:graphicFrameLocks noChangeAspect="1"/>
          </p:cNvGraphicFramePr>
          <p:nvPr/>
        </p:nvGraphicFramePr>
        <p:xfrm>
          <a:off x="3276600" y="1752600"/>
          <a:ext cx="6065838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Document" r:id="rId4" imgW="7112000" imgH="4787900" progId="Word.Document.12">
                  <p:embed/>
                </p:oleObj>
              </mc:Choice>
              <mc:Fallback>
                <p:oleObj name="Document" r:id="rId4" imgW="7112000" imgH="47879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52600"/>
                        <a:ext cx="6065838" cy="480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76600" y="1066800"/>
            <a:ext cx="5486400" cy="6461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 b="1"/>
              <a:t>Areas that also used Oxivir</a:t>
            </a:r>
            <a:r>
              <a:rPr lang="en-US" altLang="en-US" b="1" baseline="-25000"/>
              <a:t>TB</a:t>
            </a:r>
            <a:r>
              <a:rPr lang="en-US" altLang="en-US" b="1"/>
              <a:t> but not included in study of HAIs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5334000" cy="852488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Acknowledgements: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5638800"/>
          </a:xfrm>
          <a:solidFill>
            <a:srgbClr val="FFFFFF"/>
          </a:solidFill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Dr. Evelyn Lo; Co-investigator</a:t>
            </a:r>
          </a:p>
          <a:p>
            <a:r>
              <a:rPr lang="en-US" altLang="en-US" smtClean="0">
                <a:ea typeface="ＭＳ Ｐゴシック" charset="-128"/>
              </a:rPr>
              <a:t>IP&amp;C staff at SBH(Adriana Cherewyk)</a:t>
            </a:r>
          </a:p>
          <a:p>
            <a:r>
              <a:rPr lang="en-US" altLang="en-US" smtClean="0">
                <a:ea typeface="ＭＳ Ｐゴシック" charset="-128"/>
              </a:rPr>
              <a:t>Nancy Olson and Brenda-Lee Murray; </a:t>
            </a:r>
            <a:r>
              <a:rPr lang="en-US" altLang="en-US" sz="2400" smtClean="0">
                <a:ea typeface="ＭＳ Ｐゴシック" charset="-128"/>
              </a:rPr>
              <a:t>research lab staff at SBRC</a:t>
            </a:r>
          </a:p>
          <a:p>
            <a:r>
              <a:rPr lang="en-US" altLang="en-US" smtClean="0">
                <a:ea typeface="ＭＳ Ｐゴシック" charset="-128"/>
              </a:rPr>
              <a:t>Michelle MacRae </a:t>
            </a:r>
            <a:r>
              <a:rPr lang="en-US" altLang="en-US" sz="2400" smtClean="0">
                <a:ea typeface="ＭＳ Ｐゴシック" charset="-128"/>
              </a:rPr>
              <a:t>Manager Housekeeping, SBH </a:t>
            </a:r>
            <a:r>
              <a:rPr lang="en-US" altLang="en-US" smtClean="0">
                <a:ea typeface="ＭＳ Ｐゴシック" charset="-128"/>
              </a:rPr>
              <a:t>&amp; Sean McCarthy; </a:t>
            </a:r>
            <a:r>
              <a:rPr lang="en-US" altLang="en-US" sz="2400" smtClean="0">
                <a:ea typeface="ＭＳ Ｐゴシック" charset="-128"/>
              </a:rPr>
              <a:t>Director Facility Support, SBH</a:t>
            </a:r>
          </a:p>
          <a:p>
            <a:r>
              <a:rPr lang="en-US" altLang="en-US" smtClean="0">
                <a:ea typeface="ＭＳ Ｐゴシック" charset="-128"/>
              </a:rPr>
              <a:t>Louise Buelow-Smith; </a:t>
            </a:r>
            <a:r>
              <a:rPr lang="en-US" altLang="en-US" sz="2400" smtClean="0">
                <a:ea typeface="ＭＳ Ｐゴシック" charset="-128"/>
              </a:rPr>
              <a:t>Clinical Advisor, SBH</a:t>
            </a:r>
          </a:p>
          <a:p>
            <a:r>
              <a:rPr lang="en-US" altLang="en-US" smtClean="0">
                <a:ea typeface="ＭＳ Ｐゴシック" charset="-128"/>
              </a:rPr>
              <a:t>Housekeeping staff at SBH</a:t>
            </a:r>
          </a:p>
          <a:p>
            <a:r>
              <a:rPr lang="en-US" altLang="en-US" smtClean="0">
                <a:ea typeface="ＭＳ Ｐゴシック" charset="-128"/>
              </a:rPr>
              <a:t>Nicole Kenny: </a:t>
            </a:r>
            <a:r>
              <a:rPr lang="en-US" altLang="en-US" sz="2400" smtClean="0">
                <a:ea typeface="ＭＳ Ｐゴシック" charset="-128"/>
              </a:rPr>
              <a:t>Virox Inc.</a:t>
            </a:r>
          </a:p>
          <a:p>
            <a:r>
              <a:rPr lang="en-US" altLang="en-US" smtClean="0">
                <a:ea typeface="ＭＳ Ｐゴシック" charset="-128"/>
              </a:rPr>
              <a:t>Brenden Dufault: </a:t>
            </a:r>
            <a:r>
              <a:rPr lang="en-US" altLang="en-US" sz="2400" smtClean="0">
                <a:ea typeface="ＭＳ Ｐゴシック" charset="-128"/>
              </a:rPr>
              <a:t>Biostatistician, U of Manitoba</a:t>
            </a: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938"/>
            <a:ext cx="2170113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33B7C3D2-FAE5-409C-8EE0-711BAE072C93}" type="slidenum">
              <a:rPr lang="en-US" altLang="en-US" sz="1400"/>
              <a:pPr/>
              <a:t>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1385888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en-US" altLang="en-US" b="1" smtClean="0">
                <a:ea typeface="ＭＳ Ｐゴシック" charset="-128"/>
              </a:rPr>
              <a:t>VRE </a:t>
            </a:r>
            <a:br>
              <a:rPr lang="en-US" altLang="en-US" b="1" smtClean="0">
                <a:ea typeface="ＭＳ Ｐゴシック" charset="-128"/>
              </a:rPr>
            </a:br>
            <a:r>
              <a:rPr lang="en-US" altLang="en-US" sz="1800" b="1" smtClean="0">
                <a:ea typeface="ＭＳ Ｐゴシック" charset="-128"/>
              </a:rPr>
              <a:t>(Nov 1 to Oct 31 each year)</a:t>
            </a:r>
            <a:br>
              <a:rPr lang="en-US" altLang="en-US" sz="1800" b="1" smtClean="0">
                <a:ea typeface="ＭＳ Ｐゴシック" charset="-128"/>
              </a:rPr>
            </a:br>
            <a:r>
              <a:rPr lang="en-US" altLang="en-US" sz="2400" b="1" smtClean="0">
                <a:ea typeface="ＭＳ Ｐゴシック" charset="-128"/>
              </a:rPr>
              <a:t>[2011 </a:t>
            </a:r>
            <a:r>
              <a:rPr lang="en-US" altLang="en-US" sz="2400" b="1" i="1" smtClean="0">
                <a:ea typeface="ＭＳ Ｐゴシック" charset="-128"/>
              </a:rPr>
              <a:t>CNISP benchmark: 9.4 cases/10,000 PDs</a:t>
            </a:r>
            <a:r>
              <a:rPr lang="en-US" altLang="en-US" sz="2400" b="1" smtClean="0">
                <a:ea typeface="ＭＳ Ｐゴシック" charset="-128"/>
              </a:rPr>
              <a:t>]</a:t>
            </a:r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 rot="-5400000">
            <a:off x="-1224756" y="3663156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 sz="1800"/>
              <a:t>Cases/10,000 Patient days</a:t>
            </a:r>
          </a:p>
        </p:txBody>
      </p:sp>
      <p:sp>
        <p:nvSpPr>
          <p:cNvPr id="40964" name="TextBox 11"/>
          <p:cNvSpPr txBox="1">
            <a:spLocks noChangeArrowheads="1"/>
          </p:cNvSpPr>
          <p:nvPr/>
        </p:nvSpPr>
        <p:spPr bwMode="auto">
          <a:xfrm>
            <a:off x="7239000" y="3657600"/>
            <a:ext cx="190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 sz="1800"/>
              <a:t>* p = 0.0358</a:t>
            </a:r>
          </a:p>
          <a:p>
            <a:r>
              <a:rPr lang="en-US" altLang="en-US" sz="1800"/>
              <a:t>** p = &lt; 0.0001 </a:t>
            </a: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6248400" y="35052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 sz="2800"/>
              <a:t>**</a:t>
            </a:r>
          </a:p>
        </p:txBody>
      </p:sp>
      <p:sp>
        <p:nvSpPr>
          <p:cNvPr id="40966" name="TextBox 12"/>
          <p:cNvSpPr txBox="1">
            <a:spLocks noChangeArrowheads="1"/>
          </p:cNvSpPr>
          <p:nvPr/>
        </p:nvSpPr>
        <p:spPr bwMode="auto">
          <a:xfrm>
            <a:off x="5867400" y="32004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 sz="2800"/>
              <a:t>*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609600" y="1981200"/>
          <a:ext cx="6705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2057400"/>
            <a:ext cx="6858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E4A8"/>
            </a:solidFill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2057400"/>
            <a:ext cx="6858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E4A8"/>
            </a:solidFill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/>
              <a:t>287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2057400"/>
            <a:ext cx="6858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E4A8"/>
            </a:solidFill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/>
              <a:t>338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8800" y="2057400"/>
            <a:ext cx="6858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E4A8"/>
            </a:solidFill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/>
              <a:t>223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2057400"/>
            <a:ext cx="6858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E4A8"/>
            </a:solidFill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/>
              <a:t>186</a:t>
            </a:r>
          </a:p>
        </p:txBody>
      </p:sp>
      <p:sp>
        <p:nvSpPr>
          <p:cNvPr id="40973" name="TextBox 10"/>
          <p:cNvSpPr txBox="1">
            <a:spLocks noChangeArrowheads="1"/>
          </p:cNvSpPr>
          <p:nvPr/>
        </p:nvSpPr>
        <p:spPr bwMode="auto">
          <a:xfrm>
            <a:off x="7467600" y="2057400"/>
            <a:ext cx="1447800" cy="369888"/>
          </a:xfrm>
          <a:prstGeom prst="rect">
            <a:avLst/>
          </a:prstGeom>
          <a:solidFill>
            <a:srgbClr val="FFF4C8"/>
          </a:solidFill>
          <a:ln w="9525">
            <a:solidFill>
              <a:srgbClr val="00E4A8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 sz="1800"/>
              <a:t>CASES/year</a:t>
            </a:r>
          </a:p>
        </p:txBody>
      </p:sp>
      <p:cxnSp>
        <p:nvCxnSpPr>
          <p:cNvPr id="40974" name="Straight Arrow Connector 11"/>
          <p:cNvCxnSpPr>
            <a:cxnSpLocks noChangeShapeType="1"/>
          </p:cNvCxnSpPr>
          <p:nvPr/>
        </p:nvCxnSpPr>
        <p:spPr bwMode="auto">
          <a:xfrm>
            <a:off x="609600" y="4343400"/>
            <a:ext cx="762000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5" name="Rectangle 10"/>
          <p:cNvSpPr>
            <a:spLocks noChangeArrowheads="1"/>
          </p:cNvSpPr>
          <p:nvPr/>
        </p:nvSpPr>
        <p:spPr bwMode="auto">
          <a:xfrm>
            <a:off x="5486400" y="1676400"/>
            <a:ext cx="1752600" cy="3962400"/>
          </a:xfrm>
          <a:prstGeom prst="rect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l"/>
            <a:endParaRPr lang="en-US" altLang="en-US"/>
          </a:p>
        </p:txBody>
      </p:sp>
      <p:sp>
        <p:nvSpPr>
          <p:cNvPr id="40976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2E3C3823-908F-4E88-B214-309E8BD00987}" type="slidenum">
              <a:rPr lang="en-US" altLang="en-US" sz="1400"/>
              <a:pPr/>
              <a:t>20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4"/>
          <p:cNvSpPr txBox="1">
            <a:spLocks noChangeArrowheads="1"/>
          </p:cNvSpPr>
          <p:nvPr/>
        </p:nvSpPr>
        <p:spPr bwMode="auto">
          <a:xfrm rot="-5400000">
            <a:off x="-996156" y="3739356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 sz="1800"/>
              <a:t>Cases/10,000 Patient days</a:t>
            </a:r>
          </a:p>
        </p:txBody>
      </p:sp>
      <p:sp>
        <p:nvSpPr>
          <p:cNvPr id="41987" name="TextBox 11"/>
          <p:cNvSpPr txBox="1">
            <a:spLocks noChangeArrowheads="1"/>
          </p:cNvSpPr>
          <p:nvPr/>
        </p:nvSpPr>
        <p:spPr bwMode="auto">
          <a:xfrm>
            <a:off x="7239000" y="3657600"/>
            <a:ext cx="175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 sz="1800"/>
              <a:t>*p = 0.5239</a:t>
            </a:r>
            <a:br>
              <a:rPr lang="en-US" altLang="en-US" sz="1800"/>
            </a:br>
            <a:r>
              <a:rPr lang="en-US" altLang="en-US" sz="1800"/>
              <a:t>**p = 0.0071 </a:t>
            </a:r>
          </a:p>
        </p:txBody>
      </p:sp>
      <p:sp>
        <p:nvSpPr>
          <p:cNvPr id="41988" name="TextBox 11"/>
          <p:cNvSpPr txBox="1">
            <a:spLocks noChangeArrowheads="1"/>
          </p:cNvSpPr>
          <p:nvPr/>
        </p:nvSpPr>
        <p:spPr bwMode="auto">
          <a:xfrm>
            <a:off x="6019800" y="25146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 sz="2800"/>
              <a:t>*</a:t>
            </a:r>
          </a:p>
        </p:txBody>
      </p:sp>
      <p:sp>
        <p:nvSpPr>
          <p:cNvPr id="41989" name="TextBox 12"/>
          <p:cNvSpPr txBox="1">
            <a:spLocks noChangeArrowheads="1"/>
          </p:cNvSpPr>
          <p:nvPr/>
        </p:nvSpPr>
        <p:spPr bwMode="auto">
          <a:xfrm>
            <a:off x="6324600" y="35052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 sz="2800"/>
              <a:t>**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838200" y="1905000"/>
          <a:ext cx="6477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1905000"/>
            <a:ext cx="6858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E4A8"/>
            </a:solidFill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/>
              <a:t>59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1905000"/>
            <a:ext cx="6858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E4A8"/>
            </a:solidFill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/>
              <a:t>41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1905000"/>
            <a:ext cx="6858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E4A8"/>
            </a:solidFill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/>
              <a:t>63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7400" y="1905000"/>
            <a:ext cx="6858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E4A8"/>
            </a:solidFill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/>
              <a:t>51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1905000"/>
            <a:ext cx="6858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E4A8"/>
            </a:solidFill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/>
              <a:t>33</a:t>
            </a:r>
          </a:p>
        </p:txBody>
      </p:sp>
      <p:sp>
        <p:nvSpPr>
          <p:cNvPr id="41996" name="TextBox 10"/>
          <p:cNvSpPr txBox="1">
            <a:spLocks noChangeArrowheads="1"/>
          </p:cNvSpPr>
          <p:nvPr/>
        </p:nvSpPr>
        <p:spPr bwMode="auto">
          <a:xfrm>
            <a:off x="7467600" y="1905000"/>
            <a:ext cx="1447800" cy="369888"/>
          </a:xfrm>
          <a:prstGeom prst="rect">
            <a:avLst/>
          </a:prstGeom>
          <a:solidFill>
            <a:srgbClr val="FFF4C8"/>
          </a:solidFill>
          <a:ln w="9525">
            <a:solidFill>
              <a:srgbClr val="00E4A8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 sz="1800"/>
              <a:t>CASES/year</a:t>
            </a:r>
          </a:p>
        </p:txBody>
      </p:sp>
      <p:sp>
        <p:nvSpPr>
          <p:cNvPr id="41997" name="Title 1"/>
          <p:cNvSpPr>
            <a:spLocks noGrp="1"/>
          </p:cNvSpPr>
          <p:nvPr>
            <p:ph type="title"/>
          </p:nvPr>
        </p:nvSpPr>
        <p:spPr>
          <a:xfrm>
            <a:off x="533400" y="214313"/>
            <a:ext cx="8305800" cy="1385887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en-US" altLang="en-US" b="1" smtClean="0">
                <a:ea typeface="ＭＳ Ｐゴシック" charset="-128"/>
              </a:rPr>
              <a:t>MRSA</a:t>
            </a:r>
            <a:br>
              <a:rPr lang="en-US" altLang="en-US" b="1" smtClean="0">
                <a:ea typeface="ＭＳ Ｐゴシック" charset="-128"/>
              </a:rPr>
            </a:br>
            <a:r>
              <a:rPr lang="en-US" altLang="en-US" sz="1800" b="1" smtClean="0">
                <a:ea typeface="ＭＳ Ｐゴシック" charset="-128"/>
              </a:rPr>
              <a:t>(Nov 1 to Oct 31 each year)</a:t>
            </a:r>
            <a:br>
              <a:rPr lang="en-US" altLang="en-US" sz="1800" b="1" smtClean="0">
                <a:ea typeface="ＭＳ Ｐゴシック" charset="-128"/>
              </a:rPr>
            </a:br>
            <a:r>
              <a:rPr lang="en-US" altLang="en-US" sz="2400" b="1" smtClean="0">
                <a:ea typeface="ＭＳ Ｐゴシック" charset="-128"/>
              </a:rPr>
              <a:t>[2011 </a:t>
            </a:r>
            <a:r>
              <a:rPr lang="en-US" altLang="en-US" sz="2400" b="1" i="1" smtClean="0">
                <a:ea typeface="ＭＳ Ｐゴシック" charset="-128"/>
              </a:rPr>
              <a:t>CNISP benchmark: 11.43 cases/10,000 PDs</a:t>
            </a:r>
            <a:r>
              <a:rPr lang="en-US" altLang="en-US" sz="2400" b="1" smtClean="0">
                <a:ea typeface="ＭＳ Ｐゴシック" charset="-128"/>
              </a:rPr>
              <a:t>]</a:t>
            </a:r>
          </a:p>
        </p:txBody>
      </p:sp>
      <p:sp>
        <p:nvSpPr>
          <p:cNvPr id="41998" name="Rectangle 17"/>
          <p:cNvSpPr>
            <a:spLocks noChangeArrowheads="1"/>
          </p:cNvSpPr>
          <p:nvPr/>
        </p:nvSpPr>
        <p:spPr bwMode="auto">
          <a:xfrm>
            <a:off x="5638800" y="1828800"/>
            <a:ext cx="1752600" cy="3962400"/>
          </a:xfrm>
          <a:prstGeom prst="rect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l"/>
            <a:endParaRPr lang="en-US" altLang="en-US"/>
          </a:p>
        </p:txBody>
      </p:sp>
      <p:sp>
        <p:nvSpPr>
          <p:cNvPr id="41999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F85E65FF-D95A-4159-B9F3-A5963FA2F974}" type="slidenum">
              <a:rPr lang="en-US" altLang="en-US" sz="1400"/>
              <a:pPr/>
              <a:t>21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4"/>
          <p:cNvSpPr txBox="1">
            <a:spLocks noChangeArrowheads="1"/>
          </p:cNvSpPr>
          <p:nvPr/>
        </p:nvSpPr>
        <p:spPr bwMode="auto">
          <a:xfrm rot="-5400000">
            <a:off x="-1224756" y="3663156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 sz="1800"/>
              <a:t>Cases/10,000 Patient days</a:t>
            </a:r>
          </a:p>
        </p:txBody>
      </p:sp>
      <p:sp>
        <p:nvSpPr>
          <p:cNvPr id="43011" name="TextBox 11"/>
          <p:cNvSpPr txBox="1">
            <a:spLocks noChangeArrowheads="1"/>
          </p:cNvSpPr>
          <p:nvPr/>
        </p:nvSpPr>
        <p:spPr bwMode="auto">
          <a:xfrm>
            <a:off x="7239000" y="3657600"/>
            <a:ext cx="175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 sz="1800"/>
              <a:t>*p = 0.4277</a:t>
            </a:r>
            <a:br>
              <a:rPr lang="en-US" altLang="en-US" sz="1800"/>
            </a:br>
            <a:r>
              <a:rPr lang="en-US" altLang="en-US" sz="1800"/>
              <a:t>**p = 0.005 </a:t>
            </a:r>
          </a:p>
        </p:txBody>
      </p:sp>
      <p:sp>
        <p:nvSpPr>
          <p:cNvPr id="43012" name="TextBox 11"/>
          <p:cNvSpPr txBox="1">
            <a:spLocks noChangeArrowheads="1"/>
          </p:cNvSpPr>
          <p:nvPr/>
        </p:nvSpPr>
        <p:spPr bwMode="auto">
          <a:xfrm>
            <a:off x="5867400" y="32004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 sz="2800"/>
              <a:t>*</a:t>
            </a:r>
          </a:p>
        </p:txBody>
      </p:sp>
      <p:sp>
        <p:nvSpPr>
          <p:cNvPr id="43013" name="TextBox 12"/>
          <p:cNvSpPr txBox="1">
            <a:spLocks noChangeArrowheads="1"/>
          </p:cNvSpPr>
          <p:nvPr/>
        </p:nvSpPr>
        <p:spPr bwMode="auto">
          <a:xfrm>
            <a:off x="6248400" y="37338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 sz="2800"/>
              <a:t>**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533400" y="1981200"/>
          <a:ext cx="6781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2057400"/>
            <a:ext cx="6858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E4A8"/>
            </a:solidFill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/>
              <a:t>78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2057400"/>
            <a:ext cx="6858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E4A8"/>
            </a:solidFill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/>
              <a:t>67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2057400"/>
            <a:ext cx="6858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E4A8"/>
            </a:solidFill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/>
              <a:t>66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2057400"/>
            <a:ext cx="6858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E4A8"/>
            </a:solidFill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/>
              <a:t>54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2057400"/>
            <a:ext cx="6858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E4A8"/>
            </a:solidFill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/>
              <a:t>39</a:t>
            </a:r>
          </a:p>
        </p:txBody>
      </p:sp>
      <p:sp>
        <p:nvSpPr>
          <p:cNvPr id="43020" name="TextBox 10"/>
          <p:cNvSpPr txBox="1">
            <a:spLocks noChangeArrowheads="1"/>
          </p:cNvSpPr>
          <p:nvPr/>
        </p:nvSpPr>
        <p:spPr bwMode="auto">
          <a:xfrm>
            <a:off x="7467600" y="2057400"/>
            <a:ext cx="1447800" cy="369888"/>
          </a:xfrm>
          <a:prstGeom prst="rect">
            <a:avLst/>
          </a:prstGeom>
          <a:solidFill>
            <a:srgbClr val="FFF4C8"/>
          </a:solidFill>
          <a:ln w="9525">
            <a:solidFill>
              <a:srgbClr val="00E4A8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 sz="1800"/>
              <a:t>CASES/year</a:t>
            </a:r>
          </a:p>
        </p:txBody>
      </p:sp>
      <p:sp>
        <p:nvSpPr>
          <p:cNvPr id="43021" name="Title 1"/>
          <p:cNvSpPr>
            <a:spLocks noGrp="1"/>
          </p:cNvSpPr>
          <p:nvPr>
            <p:ph type="title"/>
          </p:nvPr>
        </p:nvSpPr>
        <p:spPr>
          <a:xfrm>
            <a:off x="533400" y="214313"/>
            <a:ext cx="8382000" cy="1462087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en-US" altLang="en-US" b="1" i="1" smtClean="0">
                <a:ea typeface="ＭＳ Ｐゴシック" charset="-128"/>
              </a:rPr>
              <a:t>C.difficile</a:t>
            </a:r>
            <a:r>
              <a:rPr lang="en-US" altLang="en-US" b="1" smtClean="0">
                <a:ea typeface="ＭＳ Ｐゴシック" charset="-128"/>
              </a:rPr>
              <a:t/>
            </a:r>
            <a:br>
              <a:rPr lang="en-US" altLang="en-US" b="1" smtClean="0">
                <a:ea typeface="ＭＳ Ｐゴシック" charset="-128"/>
              </a:rPr>
            </a:br>
            <a:r>
              <a:rPr lang="en-US" altLang="en-US" sz="1800" b="1" smtClean="0">
                <a:ea typeface="ＭＳ Ｐゴシック" charset="-128"/>
              </a:rPr>
              <a:t>(Nov 1 to Oct 31 each year)</a:t>
            </a:r>
            <a:br>
              <a:rPr lang="en-US" altLang="en-US" sz="1800" b="1" smtClean="0">
                <a:ea typeface="ＭＳ Ｐゴシック" charset="-128"/>
              </a:rPr>
            </a:br>
            <a:r>
              <a:rPr lang="en-US" altLang="en-US" sz="2400" b="1" smtClean="0">
                <a:ea typeface="ＭＳ Ｐゴシック" charset="-128"/>
              </a:rPr>
              <a:t>[2011 </a:t>
            </a:r>
            <a:r>
              <a:rPr lang="en-US" altLang="en-US" sz="2400" b="1" i="1" smtClean="0">
                <a:ea typeface="ＭＳ Ｐゴシック" charset="-128"/>
              </a:rPr>
              <a:t>CNISP benchmark: 6.04 cases/10,000 PDs</a:t>
            </a:r>
            <a:r>
              <a:rPr lang="en-US" altLang="en-US" sz="2400" b="1" smtClean="0">
                <a:ea typeface="ＭＳ Ｐゴシック" charset="-128"/>
              </a:rPr>
              <a:t>]</a:t>
            </a:r>
          </a:p>
        </p:txBody>
      </p:sp>
      <p:cxnSp>
        <p:nvCxnSpPr>
          <p:cNvPr id="43022" name="Straight Arrow Connector 18"/>
          <p:cNvCxnSpPr>
            <a:cxnSpLocks noChangeShapeType="1"/>
          </p:cNvCxnSpPr>
          <p:nvPr/>
        </p:nvCxnSpPr>
        <p:spPr bwMode="auto">
          <a:xfrm>
            <a:off x="228600" y="2590800"/>
            <a:ext cx="762000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23" name="Rectangle 19"/>
          <p:cNvSpPr>
            <a:spLocks noChangeArrowheads="1"/>
          </p:cNvSpPr>
          <p:nvPr/>
        </p:nvSpPr>
        <p:spPr bwMode="auto">
          <a:xfrm>
            <a:off x="5486400" y="1981200"/>
            <a:ext cx="1752600" cy="3962400"/>
          </a:xfrm>
          <a:prstGeom prst="rect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l"/>
            <a:endParaRPr lang="en-US" altLang="en-US"/>
          </a:p>
        </p:txBody>
      </p:sp>
      <p:sp>
        <p:nvSpPr>
          <p:cNvPr id="43024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3188238A-FB41-43A8-8A7F-E9B819381860}" type="slidenum">
              <a:rPr lang="en-US" altLang="en-US" sz="1400"/>
              <a:pPr/>
              <a:t>22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93038" cy="1462088"/>
          </a:xfrm>
        </p:spPr>
        <p:txBody>
          <a:bodyPr/>
          <a:lstStyle/>
          <a:p>
            <a:pPr algn="ctr"/>
            <a:r>
              <a:rPr lang="en-US" altLang="en-US" smtClean="0">
                <a:ea typeface="ＭＳ Ｐゴシック" charset="-128"/>
              </a:rPr>
              <a:t>Fluid transfer for Wipes versus Rags as cleaning cloths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752600"/>
          <a:ext cx="8153400" cy="4953000"/>
        </p:xfrm>
        <a:graphic>
          <a:graphicData uri="http://schemas.openxmlformats.org/drawingml/2006/table">
            <a:tbl>
              <a:tblPr/>
              <a:tblGrid>
                <a:gridCol w="2895600"/>
                <a:gridCol w="2540000"/>
                <a:gridCol w="2717800"/>
              </a:tblGrid>
              <a:tr h="8223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Overbed table &amp; bedrail wiped</a:t>
                      </a:r>
                    </a:p>
                  </a:txBody>
                  <a:tcPr marT="45683" marB="45683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Cloths tested</a:t>
                      </a:r>
                    </a:p>
                  </a:txBody>
                  <a:tcPr marT="45683" marB="45683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8223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Condition tested (5 replicates):</a:t>
                      </a:r>
                    </a:p>
                  </a:txBody>
                  <a:tcPr marT="45683" marB="45683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Accel Wipes</a:t>
                      </a:r>
                    </a:p>
                  </a:txBody>
                  <a:tcPr marT="45683" marB="45683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Cotton Rags</a:t>
                      </a:r>
                    </a:p>
                  </a:txBody>
                  <a:tcPr marT="45683" marB="45683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8223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Liquid absorbed: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/>
                      </a:r>
                      <a:b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</a:b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Avg. grams (SD)</a:t>
                      </a:r>
                    </a:p>
                  </a:txBody>
                  <a:tcPr marT="45683" marB="456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15.34 (0.86)</a:t>
                      </a:r>
                    </a:p>
                  </a:txBody>
                  <a:tcPr marT="45683" marB="456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60.22 (18.05) </a:t>
                      </a:r>
                    </a:p>
                  </a:txBody>
                  <a:tcPr marT="45683" marB="456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2325"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Liquid released: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/>
                      </a:r>
                      <a:b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</a:b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Avg. grams (SD)</a:t>
                      </a:r>
                    </a:p>
                  </a:txBody>
                  <a:tcPr marT="45683" marB="456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3.46 (0.38) </a:t>
                      </a:r>
                    </a:p>
                  </a:txBody>
                  <a:tcPr marT="45683" marB="456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2.46 (0.36)</a:t>
                      </a:r>
                    </a:p>
                  </a:txBody>
                  <a:tcPr marT="45683" marB="456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8223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Dry time: Table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/>
                      </a:r>
                      <a:b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</a:b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Avg. mins (SD)</a:t>
                      </a:r>
                    </a:p>
                  </a:txBody>
                  <a:tcPr marT="45683" marB="456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8.78 (2.23)</a:t>
                      </a:r>
                    </a:p>
                  </a:txBody>
                  <a:tcPr marT="45683" marB="456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3.13 (1.12)</a:t>
                      </a:r>
                    </a:p>
                  </a:txBody>
                  <a:tcPr marT="45683" marB="456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23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Dry time: Bedrail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/>
                      </a:r>
                      <a:b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</a:b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Avg. mins (SD)</a:t>
                      </a:r>
                    </a:p>
                  </a:txBody>
                  <a:tcPr marT="45683" marB="456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1.95 (0.21)</a:t>
                      </a:r>
                    </a:p>
                  </a:txBody>
                  <a:tcPr marT="45683" marB="456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1.21 (0.31)</a:t>
                      </a:r>
                    </a:p>
                  </a:txBody>
                  <a:tcPr marT="45683" marB="456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cxnSp>
        <p:nvCxnSpPr>
          <p:cNvPr id="44056" name="Straight Arrow Connector 4"/>
          <p:cNvCxnSpPr>
            <a:cxnSpLocks noChangeShapeType="1"/>
          </p:cNvCxnSpPr>
          <p:nvPr/>
        </p:nvCxnSpPr>
        <p:spPr bwMode="auto">
          <a:xfrm flipH="1">
            <a:off x="7281863" y="2819400"/>
            <a:ext cx="1481137" cy="60960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57" name="Rectangle 5"/>
          <p:cNvSpPr>
            <a:spLocks noChangeArrowheads="1"/>
          </p:cNvSpPr>
          <p:nvPr/>
        </p:nvSpPr>
        <p:spPr bwMode="auto">
          <a:xfrm>
            <a:off x="3886200" y="4114800"/>
            <a:ext cx="4495800" cy="2362200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pic>
        <p:nvPicPr>
          <p:cNvPr id="44058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0"/>
            <a:ext cx="10922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95400"/>
            <a:ext cx="15589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926263" cy="914400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en-US" altLang="en-US" b="1" smtClean="0">
                <a:ea typeface="ＭＳ Ｐゴシック" charset="-128"/>
              </a:rPr>
              <a:t>Key Study Conclusions: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686800" cy="4724400"/>
          </a:xfrm>
          <a:solidFill>
            <a:srgbClr val="FFFFFF"/>
          </a:solidFill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altLang="en-US" sz="2800" b="1" smtClean="0">
                <a:ea typeface="ＭＳ Ｐゴシック" charset="-128"/>
                <a:sym typeface="Wingdings" charset="2"/>
              </a:rPr>
              <a:t>HAI rates reduced for VRE, MRSA &amp; </a:t>
            </a:r>
            <a:r>
              <a:rPr lang="en-US" altLang="en-US" sz="2800" b="1" i="1" smtClean="0">
                <a:ea typeface="ＭＳ Ｐゴシック" charset="-128"/>
                <a:sym typeface="Wingdings" charset="2"/>
              </a:rPr>
              <a:t>C.difficile  </a:t>
            </a:r>
            <a:br>
              <a:rPr lang="en-US" altLang="en-US" sz="2800" b="1" i="1" smtClean="0">
                <a:ea typeface="ＭＳ Ｐゴシック" charset="-128"/>
                <a:sym typeface="Wingdings" charset="2"/>
              </a:rPr>
            </a:br>
            <a:r>
              <a:rPr lang="en-US" altLang="en-US" sz="2800" b="1" i="1" u="sng" smtClean="0">
                <a:ea typeface="ＭＳ Ｐゴシック" charset="-128"/>
                <a:sym typeface="Wingdings" charset="2"/>
              </a:rPr>
              <a:t>Three key components:</a:t>
            </a:r>
          </a:p>
          <a:p>
            <a:pPr marL="0" indent="0"/>
            <a:r>
              <a:rPr lang="en-US" altLang="en-US" sz="2800" b="1" i="1" smtClean="0">
                <a:ea typeface="ＭＳ Ｐゴシック" charset="-128"/>
                <a:sym typeface="Wingdings" charset="2"/>
              </a:rPr>
              <a:t>Training of Housekeepers:</a:t>
            </a:r>
            <a:br>
              <a:rPr lang="en-US" altLang="en-US" sz="2800" b="1" i="1" smtClean="0">
                <a:ea typeface="ＭＳ Ｐゴシック" charset="-128"/>
                <a:sym typeface="Wingdings" charset="2"/>
              </a:rPr>
            </a:br>
            <a:r>
              <a:rPr lang="en-US" altLang="en-US" sz="2800" smtClean="0">
                <a:ea typeface="ＭＳ Ｐゴシック" charset="-128"/>
                <a:sym typeface="Wingdings" charset="2"/>
              </a:rPr>
              <a:t>- required to demonstrate competency</a:t>
            </a:r>
            <a:endParaRPr lang="en-US" altLang="en-US" sz="2800" b="1" smtClean="0">
              <a:ea typeface="ＭＳ Ｐゴシック" charset="-128"/>
              <a:sym typeface="Wingdings" charset="2"/>
            </a:endParaRPr>
          </a:p>
          <a:p>
            <a:pPr marL="0" indent="0"/>
            <a:r>
              <a:rPr lang="en-US" altLang="en-US" sz="2800" b="1" i="1" smtClean="0">
                <a:ea typeface="ＭＳ Ｐゴシック" charset="-128"/>
                <a:sym typeface="Wingdings" charset="2"/>
              </a:rPr>
              <a:t>Monitoring cleaning compliance: </a:t>
            </a:r>
            <a:br>
              <a:rPr lang="en-US" altLang="en-US" sz="2800" b="1" i="1" smtClean="0">
                <a:ea typeface="ＭＳ Ｐゴシック" charset="-128"/>
                <a:sym typeface="Wingdings" charset="2"/>
              </a:rPr>
            </a:br>
            <a:r>
              <a:rPr lang="en-US" altLang="en-US" sz="2800" smtClean="0">
                <a:ea typeface="ＭＳ Ｐゴシック" charset="-128"/>
                <a:sym typeface="Wingdings" charset="2"/>
              </a:rPr>
              <a:t>- minimal acceptable compliance of 80%</a:t>
            </a:r>
            <a:br>
              <a:rPr lang="en-US" altLang="en-US" sz="2800" smtClean="0">
                <a:ea typeface="ＭＳ Ｐゴシック" charset="-128"/>
                <a:sym typeface="Wingdings" charset="2"/>
              </a:rPr>
            </a:br>
            <a:r>
              <a:rPr lang="en-US" altLang="en-US" sz="2800" smtClean="0">
                <a:ea typeface="ＭＳ Ｐゴシック" charset="-128"/>
                <a:sym typeface="Wingdings" charset="2"/>
              </a:rPr>
              <a:t>- same-day feedback (re-clean required)</a:t>
            </a:r>
          </a:p>
          <a:p>
            <a:pPr marL="0" indent="0"/>
            <a:r>
              <a:rPr lang="en-US" altLang="en-US" sz="2800" b="1" i="1" smtClean="0">
                <a:ea typeface="ＭＳ Ｐゴシック" charset="-128"/>
                <a:sym typeface="Wingdings" charset="2"/>
              </a:rPr>
              <a:t>Effective disinfectant agent: </a:t>
            </a:r>
            <a:br>
              <a:rPr lang="en-US" altLang="en-US" sz="2800" b="1" i="1" smtClean="0">
                <a:ea typeface="ＭＳ Ｐゴシック" charset="-128"/>
                <a:sym typeface="Wingdings" charset="2"/>
              </a:rPr>
            </a:br>
            <a:r>
              <a:rPr lang="en-US" altLang="en-US" sz="2800" smtClean="0">
                <a:ea typeface="ＭＳ Ｐゴシック" charset="-128"/>
                <a:sym typeface="Wingdings" charset="2"/>
              </a:rPr>
              <a:t>- wide range of kill in </a:t>
            </a:r>
            <a:r>
              <a:rPr lang="en-US" altLang="en-US" sz="2800" u="sng" smtClean="0">
                <a:ea typeface="ＭＳ Ｐゴシック" charset="-128"/>
                <a:sym typeface="Wingdings" charset="2"/>
              </a:rPr>
              <a:t>&lt;</a:t>
            </a:r>
            <a:r>
              <a:rPr lang="en-US" altLang="en-US" sz="2800" smtClean="0">
                <a:ea typeface="ＭＳ Ｐゴシック" charset="-128"/>
                <a:sym typeface="Wingdings" charset="2"/>
              </a:rPr>
              <a:t> 1min  </a:t>
            </a:r>
            <a:br>
              <a:rPr lang="en-US" altLang="en-US" sz="2800" smtClean="0">
                <a:ea typeface="ＭＳ Ｐゴシック" charset="-128"/>
                <a:sym typeface="Wingdings" charset="2"/>
              </a:rPr>
            </a:br>
            <a:r>
              <a:rPr lang="en-US" altLang="en-US" sz="2800" smtClean="0">
                <a:ea typeface="ＭＳ Ｐゴシック" charset="-128"/>
                <a:sym typeface="Wingdings" charset="2"/>
              </a:rPr>
              <a:t>- container-wipe application system</a:t>
            </a:r>
            <a:endParaRPr lang="en-US" altLang="en-US" sz="2800" smtClean="0">
              <a:ea typeface="ＭＳ Ｐゴシック" charset="-128"/>
            </a:endParaRPr>
          </a:p>
        </p:txBody>
      </p:sp>
      <p:pic>
        <p:nvPicPr>
          <p:cNvPr id="4506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810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E5B0F594-6B68-4877-9D3F-79197578FB29}" type="slidenum">
              <a:rPr lang="en-US" altLang="en-US" sz="1400"/>
              <a:pPr/>
              <a:t>24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952226DD-44A7-4FCD-975A-E4B71C8BB902}" type="slidenum">
              <a:rPr lang="en-US" altLang="en-US" sz="1400"/>
              <a:pPr/>
              <a:t>25</a:t>
            </a:fld>
            <a:endParaRPr lang="en-US" altLang="en-US" sz="14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191375" cy="914400"/>
          </a:xfrm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BATTLEFRONT: INFECTION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28600" y="2057400"/>
            <a:ext cx="40386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u="sng"/>
              <a:t>HOUSEKEEPING IS THE FRONT LINE IN THE </a:t>
            </a:r>
            <a:br>
              <a:rPr lang="en-US" altLang="en-US" sz="2400" b="1" u="sng"/>
            </a:br>
            <a:r>
              <a:rPr lang="ja-JP" altLang="en-US" sz="2400" b="1" u="sng"/>
              <a:t>“</a:t>
            </a:r>
            <a:r>
              <a:rPr lang="en-US" altLang="ja-JP" sz="2400" b="1" u="sng"/>
              <a:t>BATTLE OF THE BUGS</a:t>
            </a:r>
            <a:r>
              <a:rPr lang="ja-JP" altLang="en-US" sz="2400" b="1"/>
              <a:t>”</a:t>
            </a:r>
            <a:r>
              <a:rPr lang="en-US" altLang="ja-JP" sz="2400" b="1"/>
              <a:t>!</a:t>
            </a:r>
          </a:p>
          <a:p>
            <a:pPr>
              <a:spcBef>
                <a:spcPct val="50000"/>
              </a:spcBef>
            </a:pPr>
            <a:endParaRPr lang="en-US" altLang="en-US" sz="2000" b="1"/>
          </a:p>
          <a:p>
            <a:pPr>
              <a:spcBef>
                <a:spcPct val="50000"/>
              </a:spcBef>
            </a:pPr>
            <a:r>
              <a:rPr lang="en-US" altLang="en-US" sz="2000" b="1"/>
              <a:t>BE SURE YOU HAVE OPTIMIZED YOUR DEFENCES! </a:t>
            </a:r>
            <a:br>
              <a:rPr lang="en-US" altLang="en-US" sz="2000" b="1"/>
            </a:br>
            <a:r>
              <a:rPr lang="en-US" altLang="en-US" sz="2000" b="1"/>
              <a:t> </a:t>
            </a:r>
            <a:br>
              <a:rPr lang="en-US" altLang="en-US" sz="2000" b="1"/>
            </a:br>
            <a:endParaRPr lang="en-US" altLang="en-US" sz="2000" b="1"/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90"/>
                </a:solidFill>
              </a:rPr>
              <a:t>TRAINING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90"/>
                </a:solidFill>
              </a:rPr>
              <a:t>OPTIMAL KILLING AGENT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90"/>
                </a:solidFill>
              </a:rPr>
              <a:t>FEEDBACK ON COMPLIANCE</a:t>
            </a:r>
          </a:p>
        </p:txBody>
      </p:sp>
      <p:pic>
        <p:nvPicPr>
          <p:cNvPr id="46085" name="Picture 8" descr="ANd9GcQsvcb7jCqC-2XmwwcIodwlZM26KUrlhhyJeNzXnjt7HF9oj4CR_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572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9"/>
          <p:cNvSpPr txBox="1">
            <a:spLocks noChangeArrowheads="1"/>
          </p:cNvSpPr>
          <p:nvPr/>
        </p:nvSpPr>
        <p:spPr bwMode="auto">
          <a:xfrm>
            <a:off x="5943600" y="5562600"/>
            <a:ext cx="15240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Infectious Disease</a:t>
            </a:r>
          </a:p>
        </p:txBody>
      </p:sp>
      <p:sp>
        <p:nvSpPr>
          <p:cNvPr id="46087" name="Text Box 10"/>
          <p:cNvSpPr txBox="1">
            <a:spLocks noChangeArrowheads="1"/>
          </p:cNvSpPr>
          <p:nvPr/>
        </p:nvSpPr>
        <p:spPr bwMode="auto">
          <a:xfrm rot="-1599781">
            <a:off x="5184775" y="3767138"/>
            <a:ext cx="1762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00" b="1" i="1"/>
              <a:t>Housekeeper </a:t>
            </a:r>
            <a:br>
              <a:rPr lang="en-US" altLang="en-US" sz="900" b="1" i="1"/>
            </a:br>
            <a:r>
              <a:rPr lang="en-US" altLang="en-US" sz="900" b="1" i="1"/>
              <a:t>007</a:t>
            </a:r>
          </a:p>
        </p:txBody>
      </p:sp>
      <p:sp>
        <p:nvSpPr>
          <p:cNvPr id="46088" name="Text Box 9"/>
          <p:cNvSpPr txBox="1">
            <a:spLocks noChangeArrowheads="1"/>
          </p:cNvSpPr>
          <p:nvPr/>
        </p:nvSpPr>
        <p:spPr bwMode="auto">
          <a:xfrm>
            <a:off x="5029200" y="6400800"/>
            <a:ext cx="3505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"/>
              <a:t>Picture from Google Images</a:t>
            </a:r>
          </a:p>
        </p:txBody>
      </p:sp>
      <p:sp>
        <p:nvSpPr>
          <p:cNvPr id="46089" name="TextBox 1"/>
          <p:cNvSpPr txBox="1">
            <a:spLocks noChangeArrowheads="1"/>
          </p:cNvSpPr>
          <p:nvPr/>
        </p:nvSpPr>
        <p:spPr bwMode="auto">
          <a:xfrm>
            <a:off x="4343400" y="1828800"/>
            <a:ext cx="1905000" cy="708025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 sz="2000" b="1">
                <a:solidFill>
                  <a:schemeClr val="bg1"/>
                </a:solidFill>
              </a:rPr>
              <a:t>Housekeeper 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1855C04C-E872-4B25-B12E-771C5F5216DF}" type="slidenum">
              <a:rPr lang="en-US" altLang="en-US" sz="1400"/>
              <a:pPr/>
              <a:t>26</a:t>
            </a:fld>
            <a:endParaRPr lang="en-US" altLang="en-US" sz="1400"/>
          </a:p>
        </p:txBody>
      </p:sp>
      <p:pic>
        <p:nvPicPr>
          <p:cNvPr id="47107" name="Picture 5" descr="2015 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972EAE89-876C-49E4-882C-A6E7390077A4}" type="slidenum">
              <a:rPr lang="en-US" altLang="en-US" sz="1400"/>
              <a:pPr/>
              <a:t>27</a:t>
            </a:fld>
            <a:endParaRPr lang="en-US" altLang="en-US" sz="1400"/>
          </a:p>
        </p:txBody>
      </p:sp>
      <p:pic>
        <p:nvPicPr>
          <p:cNvPr id="48131" name="Picture 2" descr="Patron Sponsor 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934200" cy="1066800"/>
          </a:xfrm>
        </p:spPr>
        <p:txBody>
          <a:bodyPr/>
          <a:lstStyle/>
          <a:p>
            <a:pPr algn="ctr"/>
            <a:r>
              <a:rPr lang="en-US" altLang="en-US" b="1" smtClean="0">
                <a:ea typeface="ＭＳ Ｐゴシック" charset="-128"/>
              </a:rPr>
              <a:t>Overview: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153400" cy="4419600"/>
          </a:xfrm>
        </p:spPr>
        <p:txBody>
          <a:bodyPr/>
          <a:lstStyle/>
          <a:p>
            <a:r>
              <a:rPr lang="en-US" altLang="en-US" b="1" smtClean="0">
                <a:ea typeface="ＭＳ Ｐゴシック" charset="-128"/>
              </a:rPr>
              <a:t>Importance of Environmental Cleaning/Disinfection</a:t>
            </a:r>
            <a:r>
              <a:rPr lang="en-US" altLang="en-US" smtClean="0">
                <a:ea typeface="ＭＳ Ｐゴシック" charset="-128"/>
              </a:rPr>
              <a:t/>
            </a:r>
            <a:br>
              <a:rPr lang="en-US" altLang="en-US" smtClean="0">
                <a:ea typeface="ＭＳ Ｐゴシック" charset="-128"/>
              </a:rPr>
            </a:br>
            <a:r>
              <a:rPr lang="en-US" altLang="en-US" smtClean="0">
                <a:ea typeface="ＭＳ Ｐゴシック" charset="-128"/>
              </a:rPr>
              <a:t>- Healthcare HAI transmission</a:t>
            </a:r>
          </a:p>
          <a:p>
            <a:r>
              <a:rPr lang="en-US" altLang="en-US" b="1" smtClean="0">
                <a:ea typeface="ＭＳ Ｐゴシック" charset="-128"/>
              </a:rPr>
              <a:t>Cleaning monitoring</a:t>
            </a:r>
            <a:br>
              <a:rPr lang="en-US" altLang="en-US" b="1" smtClean="0">
                <a:ea typeface="ＭＳ Ｐゴシック" charset="-128"/>
              </a:rPr>
            </a:br>
            <a:r>
              <a:rPr lang="en-US" altLang="en-US" smtClean="0">
                <a:ea typeface="ＭＳ Ｐゴシック" charset="-128"/>
              </a:rPr>
              <a:t>- Guidelines; audit tools</a:t>
            </a:r>
            <a:br>
              <a:rPr lang="en-US" altLang="en-US" smtClean="0">
                <a:ea typeface="ＭＳ Ｐゴシック" charset="-128"/>
              </a:rPr>
            </a:br>
            <a:r>
              <a:rPr lang="en-US" altLang="en-US" smtClean="0">
                <a:ea typeface="ＭＳ Ｐゴシック" charset="-128"/>
              </a:rPr>
              <a:t>- Published data</a:t>
            </a:r>
          </a:p>
          <a:p>
            <a:r>
              <a:rPr lang="en-US" altLang="en-US" b="1" smtClean="0">
                <a:ea typeface="ＭＳ Ｐゴシック" charset="-128"/>
              </a:rPr>
              <a:t>Prospective Manitoba study</a:t>
            </a:r>
          </a:p>
          <a:p>
            <a:r>
              <a:rPr lang="en-US" altLang="en-US" b="1" smtClean="0">
                <a:ea typeface="ＭＳ Ｐゴシック" charset="-128"/>
              </a:rPr>
              <a:t>Summary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EF27DCED-C4E8-4C6E-AF4E-514A7A9AFEE5}" type="slidenum">
              <a:rPr lang="en-US" altLang="en-US" sz="1400"/>
              <a:pPr/>
              <a:t>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C7E82B75-0456-4E49-8975-8B88FAD8DB59}" type="slidenum">
              <a:rPr lang="en-US" altLang="en-US" sz="1400"/>
              <a:pPr/>
              <a:t>4</a:t>
            </a:fld>
            <a:endParaRPr lang="en-US" alt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33400" y="152400"/>
            <a:ext cx="7848600" cy="12192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en-US" altLang="en-US" sz="4000" smtClean="0">
                <a:ea typeface="ＭＳ Ｐゴシック" charset="-128"/>
              </a:rPr>
              <a:t>Evidence of HAI Transmission related to Environment</a:t>
            </a:r>
          </a:p>
        </p:txBody>
      </p:sp>
      <p:pic>
        <p:nvPicPr>
          <p:cNvPr id="23556" name="Picture 6" descr="MCj0295711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4575" y="838200"/>
            <a:ext cx="1589088" cy="1195388"/>
          </a:xfrm>
          <a:noFill/>
        </p:spPr>
      </p:pic>
      <p:sp>
        <p:nvSpPr>
          <p:cNvPr id="23557" name="Text Box 44"/>
          <p:cNvSpPr txBox="1">
            <a:spLocks noChangeArrowheads="1"/>
          </p:cNvSpPr>
          <p:nvPr/>
        </p:nvSpPr>
        <p:spPr bwMode="auto">
          <a:xfrm>
            <a:off x="685800" y="2057400"/>
            <a:ext cx="79248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000" b="1">
                <a:solidFill>
                  <a:schemeClr val="folHlink"/>
                </a:solidFill>
              </a:rPr>
              <a:t>MRSA:</a:t>
            </a:r>
          </a:p>
          <a:p>
            <a:pPr algn="l">
              <a:spcBef>
                <a:spcPct val="50000"/>
              </a:spcBef>
              <a:buFont typeface="Tahoma" charset="0"/>
              <a:buAutoNum type="arabicPeriod"/>
            </a:pPr>
            <a:r>
              <a:rPr lang="en-US" altLang="en-US" sz="2000"/>
              <a:t>Patients in ICU who acquired MRSA had same strain as found in the ICU environment</a:t>
            </a:r>
            <a:br>
              <a:rPr lang="en-US" altLang="en-US" sz="2000"/>
            </a:br>
            <a:r>
              <a:rPr lang="en-US" altLang="en-US" sz="1600"/>
              <a:t>(Hardy et al Infect Control Hosp Epidemiol 2006)</a:t>
            </a:r>
          </a:p>
          <a:p>
            <a:pPr algn="l">
              <a:spcBef>
                <a:spcPct val="50000"/>
              </a:spcBef>
              <a:buFont typeface="Tahoma" charset="0"/>
              <a:buAutoNum type="arabicPeriod"/>
            </a:pPr>
            <a:r>
              <a:rPr lang="en-US" altLang="en-US" sz="2000"/>
              <a:t>42% of 12 nurses contaminated gloves with MRSA by touching objects in room of patients with MRSA in wound or urine </a:t>
            </a:r>
            <a:br>
              <a:rPr lang="en-US" altLang="en-US" sz="2000"/>
            </a:br>
            <a:r>
              <a:rPr lang="en-US" altLang="en-US" sz="1600"/>
              <a:t>(Boyce J  Environmental contamination makes an important  contribution to hospital infection  J Hosp Infect 2007;65:50-54.)</a:t>
            </a:r>
          </a:p>
          <a:p>
            <a:pPr algn="l">
              <a:spcBef>
                <a:spcPct val="50000"/>
              </a:spcBef>
              <a:buFont typeface="Tahoma" charset="0"/>
              <a:buAutoNum type="arabicPeriod"/>
            </a:pPr>
            <a:r>
              <a:rPr lang="en-US" altLang="en-US" sz="2000"/>
              <a:t>Contact with items from the environment just as likely to contaminate caregiver hands with MRSA as direct contact with the Patient’s skin.  </a:t>
            </a:r>
            <a:r>
              <a:rPr lang="en-US" altLang="en-US" sz="1600"/>
              <a:t>(Steitel U et al ICHE 2011;32:185-7)</a:t>
            </a:r>
          </a:p>
          <a:p>
            <a:pPr algn="l">
              <a:spcBef>
                <a:spcPct val="50000"/>
              </a:spcBef>
              <a:buFont typeface="Tahoma" charset="0"/>
              <a:buAutoNum type="arabicPeriod"/>
            </a:pPr>
            <a:endParaRPr lang="en-US" altLang="en-US" sz="2000"/>
          </a:p>
        </p:txBody>
      </p:sp>
      <p:sp>
        <p:nvSpPr>
          <p:cNvPr id="23558" name="Text Box 13"/>
          <p:cNvSpPr txBox="1">
            <a:spLocks noChangeArrowheads="1"/>
          </p:cNvSpPr>
          <p:nvPr/>
        </p:nvSpPr>
        <p:spPr bwMode="auto">
          <a:xfrm>
            <a:off x="0" y="65833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/>
              <a:t>Copyright: Dr. M. Alfa</a:t>
            </a:r>
          </a:p>
        </p:txBody>
      </p:sp>
      <p:sp>
        <p:nvSpPr>
          <p:cNvPr id="23559" name="Text Box 14"/>
          <p:cNvSpPr txBox="1">
            <a:spLocks noChangeArrowheads="1"/>
          </p:cNvSpPr>
          <p:nvPr/>
        </p:nvSpPr>
        <p:spPr bwMode="auto">
          <a:xfrm>
            <a:off x="1981200" y="1447800"/>
            <a:ext cx="4953000" cy="3762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PIDAC 2012 has excellent literature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68520BFF-8181-4F7B-955E-D3C21C45BC75}" type="slidenum">
              <a:rPr lang="en-US" altLang="en-US" sz="1400"/>
              <a:pPr/>
              <a:t>5</a:t>
            </a:fld>
            <a:endParaRPr lang="en-US" alt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33400" y="152400"/>
            <a:ext cx="7848600" cy="12192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en-US" altLang="en-US" sz="4000" smtClean="0">
                <a:ea typeface="ＭＳ Ｐゴシック" charset="-128"/>
              </a:rPr>
              <a:t>Evidence of HAI Transmission related to Environment</a:t>
            </a:r>
          </a:p>
        </p:txBody>
      </p:sp>
      <p:pic>
        <p:nvPicPr>
          <p:cNvPr id="24580" name="Picture 6" descr="MCj0295711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4575" y="838200"/>
            <a:ext cx="1589088" cy="1195388"/>
          </a:xfrm>
          <a:noFill/>
        </p:spPr>
      </p:pic>
      <p:sp>
        <p:nvSpPr>
          <p:cNvPr id="24581" name="Text Box 44"/>
          <p:cNvSpPr txBox="1">
            <a:spLocks noChangeArrowheads="1"/>
          </p:cNvSpPr>
          <p:nvPr/>
        </p:nvSpPr>
        <p:spPr bwMode="auto">
          <a:xfrm>
            <a:off x="533400" y="2590800"/>
            <a:ext cx="7924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200" b="1">
                <a:solidFill>
                  <a:schemeClr val="folHlink"/>
                </a:solidFill>
              </a:rPr>
              <a:t>MRSA &amp; VRE:</a:t>
            </a:r>
            <a:br>
              <a:rPr lang="en-US" altLang="en-US" sz="3200" b="1">
                <a:solidFill>
                  <a:schemeClr val="folHlink"/>
                </a:solidFill>
              </a:rPr>
            </a:br>
            <a:r>
              <a:rPr lang="en-US" altLang="en-US" sz="3200" b="1" i="1"/>
              <a:t>Patients admitted to room previously occupied by patient with MRSA or VRE have significantly higher risk of acquiring these AROs</a:t>
            </a:r>
            <a:br>
              <a:rPr lang="en-US" altLang="en-US" sz="3200" b="1" i="1"/>
            </a:br>
            <a:r>
              <a:rPr lang="en-US" altLang="en-US" sz="2000" b="1" i="1"/>
              <a:t> </a:t>
            </a:r>
            <a:r>
              <a:rPr lang="en-US" altLang="en-US" sz="2000"/>
              <a:t>(Drees et al Clin Infect Dis 2008, Huang et al Arch Int Med 2006) </a:t>
            </a:r>
          </a:p>
        </p:txBody>
      </p:sp>
      <p:sp>
        <p:nvSpPr>
          <p:cNvPr id="24582" name="Text Box 13"/>
          <p:cNvSpPr txBox="1">
            <a:spLocks noChangeArrowheads="1"/>
          </p:cNvSpPr>
          <p:nvPr/>
        </p:nvSpPr>
        <p:spPr bwMode="auto">
          <a:xfrm>
            <a:off x="0" y="65833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/>
              <a:t>Copyright: Dr. M. Alfa</a:t>
            </a:r>
          </a:p>
        </p:txBody>
      </p:sp>
      <p:sp>
        <p:nvSpPr>
          <p:cNvPr id="24583" name="Text Box 14"/>
          <p:cNvSpPr txBox="1">
            <a:spLocks noChangeArrowheads="1"/>
          </p:cNvSpPr>
          <p:nvPr/>
        </p:nvSpPr>
        <p:spPr bwMode="auto">
          <a:xfrm>
            <a:off x="1981200" y="1447800"/>
            <a:ext cx="4953000" cy="3762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PIDAC 2012 has excellent literature review</a:t>
            </a:r>
          </a:p>
        </p:txBody>
      </p:sp>
      <p:sp>
        <p:nvSpPr>
          <p:cNvPr id="24584" name="Rectangle 1"/>
          <p:cNvSpPr>
            <a:spLocks noChangeArrowheads="1"/>
          </p:cNvSpPr>
          <p:nvPr/>
        </p:nvSpPr>
        <p:spPr bwMode="auto">
          <a:xfrm>
            <a:off x="457200" y="2362200"/>
            <a:ext cx="8305800" cy="3581400"/>
          </a:xfrm>
          <a:prstGeom prst="rect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l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7620000" cy="4038600"/>
          </a:xfrm>
        </p:spPr>
        <p:txBody>
          <a:bodyPr/>
          <a:lstStyle/>
          <a:p>
            <a:r>
              <a:rPr lang="en-US" altLang="en-US" sz="2800" b="1" i="1" smtClean="0">
                <a:solidFill>
                  <a:schemeClr val="folHlink"/>
                </a:solidFill>
                <a:ea typeface="ＭＳ Ｐゴシック" charset="-128"/>
              </a:rPr>
              <a:t>“Hotel Clean”:</a:t>
            </a:r>
            <a:br>
              <a:rPr lang="en-US" altLang="en-US" sz="2800" b="1" i="1" smtClean="0">
                <a:solidFill>
                  <a:schemeClr val="folHlink"/>
                </a:solidFill>
                <a:ea typeface="ＭＳ Ｐゴシック" charset="-128"/>
              </a:rPr>
            </a:br>
            <a:r>
              <a:rPr lang="en-US" altLang="en-US" sz="2800" i="1" smtClean="0">
                <a:solidFill>
                  <a:schemeClr val="folHlink"/>
                </a:solidFill>
                <a:ea typeface="ＭＳ Ｐゴシック" charset="-128"/>
              </a:rPr>
              <a:t>Non-patient care areas</a:t>
            </a:r>
            <a:r>
              <a:rPr lang="en-US" altLang="en-US" sz="2800" smtClean="0">
                <a:ea typeface="ＭＳ Ｐゴシック" charset="-128"/>
              </a:rPr>
              <a:t> </a:t>
            </a:r>
            <a:br>
              <a:rPr lang="en-US" altLang="en-US" sz="2800" smtClean="0">
                <a:ea typeface="ＭＳ Ｐゴシック" charset="-128"/>
              </a:rPr>
            </a:br>
            <a:r>
              <a:rPr lang="en-US" altLang="en-US" sz="2800" u="sng" smtClean="0">
                <a:ea typeface="ＭＳ Ｐゴシック" charset="-128"/>
              </a:rPr>
              <a:t>- cleaning only</a:t>
            </a:r>
            <a:br>
              <a:rPr lang="en-US" altLang="en-US" sz="2800" u="sng" smtClean="0">
                <a:ea typeface="ＭＳ Ｐゴシック" charset="-128"/>
              </a:rPr>
            </a:br>
            <a:endParaRPr lang="en-US" altLang="en-US" sz="2800" u="sng" smtClean="0">
              <a:ea typeface="ＭＳ Ｐゴシック" charset="-128"/>
            </a:endParaRPr>
          </a:p>
          <a:p>
            <a:r>
              <a:rPr lang="en-US" altLang="en-US" sz="2800" b="1" i="1" smtClean="0">
                <a:solidFill>
                  <a:schemeClr val="folHlink"/>
                </a:solidFill>
                <a:ea typeface="ＭＳ Ｐゴシック" charset="-128"/>
              </a:rPr>
              <a:t>“Hospital Clean”:</a:t>
            </a:r>
            <a:br>
              <a:rPr lang="en-US" altLang="en-US" sz="2800" b="1" i="1" smtClean="0">
                <a:solidFill>
                  <a:schemeClr val="folHlink"/>
                </a:solidFill>
                <a:ea typeface="ＭＳ Ｐゴシック" charset="-128"/>
              </a:rPr>
            </a:br>
            <a:r>
              <a:rPr lang="en-US" altLang="en-US" sz="2800" i="1" smtClean="0">
                <a:solidFill>
                  <a:schemeClr val="folHlink"/>
                </a:solidFill>
                <a:ea typeface="ＭＳ Ｐゴシック" charset="-128"/>
              </a:rPr>
              <a:t>Patient-care areas: </a:t>
            </a:r>
            <a:br>
              <a:rPr lang="en-US" altLang="en-US" sz="2800" i="1" smtClean="0">
                <a:solidFill>
                  <a:schemeClr val="folHlink"/>
                </a:solidFill>
                <a:ea typeface="ＭＳ Ｐゴシック" charset="-128"/>
              </a:rPr>
            </a:br>
            <a:r>
              <a:rPr lang="en-US" altLang="en-US" sz="2800" u="sng" smtClean="0">
                <a:ea typeface="ＭＳ Ｐゴシック" charset="-128"/>
              </a:rPr>
              <a:t>- cleaning &amp; disinfection</a:t>
            </a:r>
            <a:r>
              <a:rPr lang="en-US" altLang="en-US" sz="2800" smtClean="0">
                <a:ea typeface="ＭＳ Ｐゴシック" charset="-128"/>
              </a:rPr>
              <a:t/>
            </a:r>
            <a:br>
              <a:rPr lang="en-US" altLang="en-US" sz="2800" smtClean="0">
                <a:ea typeface="ＭＳ Ｐゴシック" charset="-128"/>
              </a:rPr>
            </a:br>
            <a:r>
              <a:rPr lang="en-US" altLang="en-US" sz="2800" smtClean="0">
                <a:ea typeface="ＭＳ Ｐゴシック" charset="-128"/>
              </a:rPr>
              <a:t>- high-touch surfaces</a:t>
            </a:r>
            <a:br>
              <a:rPr lang="en-US" altLang="en-US" sz="2800" smtClean="0">
                <a:ea typeface="ＭＳ Ｐゴシック" charset="-128"/>
              </a:rPr>
            </a:br>
            <a:r>
              <a:rPr lang="en-US" altLang="en-US" sz="2800" smtClean="0">
                <a:ea typeface="ＭＳ Ｐゴシック" charset="-128"/>
              </a:rPr>
              <a:t>- frequency: risk stratification</a:t>
            </a:r>
            <a:br>
              <a:rPr lang="en-US" altLang="en-US" sz="2800" smtClean="0">
                <a:ea typeface="ＭＳ Ｐゴシック" charset="-128"/>
              </a:rPr>
            </a:br>
            <a:endParaRPr lang="en-US" altLang="en-US" sz="2800" smtClean="0">
              <a:ea typeface="ＭＳ Ｐゴシック" charset="-128"/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0" y="65833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/>
              <a:t>Copyright: Dr. M. Alfa</a:t>
            </a:r>
          </a:p>
        </p:txBody>
      </p:sp>
      <p:pic>
        <p:nvPicPr>
          <p:cNvPr id="25604" name="Picture 10" descr="academics,iStockphoto,people,schools,silhouettes,tri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2286000"/>
            <a:ext cx="25781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93038" cy="1600200"/>
          </a:xfrm>
          <a:solidFill>
            <a:schemeClr val="bg1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2800" b="1" smtClean="0">
                <a:ea typeface="ＭＳ Ｐゴシック" charset="-128"/>
              </a:rPr>
              <a:t>Best Practices for Environmental Cleaning for Prevention and Control of Infections:  In All Health Care Settings</a:t>
            </a:r>
            <a:br>
              <a:rPr lang="en-US" altLang="en-US" sz="2800" b="1" smtClean="0">
                <a:ea typeface="ＭＳ Ｐゴシック" charset="-128"/>
              </a:rPr>
            </a:br>
            <a:r>
              <a:rPr lang="en-US" altLang="en-US" sz="2000" b="1" smtClean="0">
                <a:ea typeface="ＭＳ Ｐゴシック" charset="-128"/>
              </a:rPr>
              <a:t>(PIDAC 2009, revised 2012 – free from website)</a:t>
            </a:r>
          </a:p>
        </p:txBody>
      </p:sp>
      <p:pic>
        <p:nvPicPr>
          <p:cNvPr id="25606" name="Picture 8" descr="doctors,examinations,healthcare,medical examinations,medical personnel,medicine,patients,people,people at work,physical examinations,physici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19600"/>
            <a:ext cx="2081213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C53345C2-356E-4D1F-9A10-C13ACCD1CD0D}" type="slidenum">
              <a:rPr lang="en-US" altLang="en-US" sz="1400"/>
              <a:pPr/>
              <a:t>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462088"/>
          </a:xfrm>
        </p:spPr>
        <p:txBody>
          <a:bodyPr/>
          <a:lstStyle/>
          <a:p>
            <a:pPr algn="ctr"/>
            <a:r>
              <a:rPr lang="en-US" altLang="en-US" sz="3600" smtClean="0">
                <a:ea typeface="ＭＳ Ｐゴシック" charset="-128"/>
              </a:rPr>
              <a:t>Hospital-approved Liquid Disinfectants for Environmental Cleaning</a:t>
            </a:r>
            <a:br>
              <a:rPr lang="en-US" altLang="en-US" sz="3600" smtClean="0">
                <a:ea typeface="ＭＳ Ｐゴシック" charset="-128"/>
              </a:rPr>
            </a:br>
            <a:r>
              <a:rPr lang="en-US" altLang="en-US" sz="2000" smtClean="0">
                <a:ea typeface="ＭＳ Ｐゴシック" charset="-128"/>
              </a:rPr>
              <a:t>[PIDAC 2012]</a:t>
            </a:r>
            <a:endParaRPr lang="en-US" altLang="en-US" sz="4000" smtClean="0">
              <a:ea typeface="ＭＳ Ｐゴシック" charset="-12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r>
              <a:rPr lang="en-US" altLang="en-US" sz="2800" smtClean="0">
                <a:ea typeface="ＭＳ Ｐゴシック" charset="-128"/>
              </a:rPr>
              <a:t>Alcohols: 70-90%</a:t>
            </a:r>
          </a:p>
          <a:p>
            <a:r>
              <a:rPr lang="en-US" altLang="en-US" sz="2800" smtClean="0">
                <a:ea typeface="ＭＳ Ｐゴシック" charset="-128"/>
              </a:rPr>
              <a:t>Chlorines: sodium hypochlorite or bleach</a:t>
            </a:r>
          </a:p>
          <a:p>
            <a:r>
              <a:rPr lang="en-US" altLang="en-US" sz="2800" smtClean="0">
                <a:ea typeface="ＭＳ Ｐゴシック" charset="-128"/>
              </a:rPr>
              <a:t>Hydrogen peroxides: (enhanced action formulations)</a:t>
            </a:r>
          </a:p>
          <a:p>
            <a:r>
              <a:rPr lang="en-US" altLang="en-US" sz="2800" smtClean="0">
                <a:ea typeface="ＭＳ Ｐゴシック" charset="-128"/>
              </a:rPr>
              <a:t>Quaternary ammonium compounds: QUATS</a:t>
            </a:r>
            <a:br>
              <a:rPr lang="en-US" altLang="en-US" sz="2800" smtClean="0">
                <a:ea typeface="ＭＳ Ｐゴシック" charset="-128"/>
              </a:rPr>
            </a:br>
            <a:r>
              <a:rPr lang="en-US" altLang="en-US" sz="2800" smtClean="0">
                <a:ea typeface="ＭＳ Ｐゴシック" charset="-128"/>
              </a:rPr>
              <a:t>[limited bacterial killing ability]</a:t>
            </a:r>
          </a:p>
          <a:p>
            <a:r>
              <a:rPr lang="en-US" altLang="en-US" sz="2800" smtClean="0">
                <a:ea typeface="ＭＳ Ｐゴシック" charset="-128"/>
              </a:rPr>
              <a:t>Phenolics: not to be used in nurseries</a:t>
            </a:r>
          </a:p>
          <a:p>
            <a:r>
              <a:rPr lang="en-US" altLang="en-US" sz="2800" smtClean="0">
                <a:ea typeface="ＭＳ Ｐゴシック" charset="-128"/>
              </a:rPr>
              <a:t>Iodophors: non-antiseptic formulations</a:t>
            </a:r>
          </a:p>
          <a:p>
            <a:endParaRPr lang="en-US" altLang="en-US" sz="2800" smtClean="0">
              <a:ea typeface="ＭＳ Ｐゴシック" charset="-128"/>
            </a:endParaRPr>
          </a:p>
          <a:p>
            <a:endParaRPr lang="en-US" altLang="en-US" sz="2800" smtClean="0">
              <a:ea typeface="ＭＳ Ｐゴシック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FEBDBD12-44E4-4A9C-8C9F-DCC749B4F85D}" type="slidenum">
              <a:rPr lang="en-US" altLang="en-US" sz="1400"/>
              <a:pPr/>
              <a:t>7</a:t>
            </a:fld>
            <a:endParaRPr lang="en-US" altLang="en-US" sz="1400"/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304800" y="6248400"/>
            <a:ext cx="8305800" cy="400050"/>
          </a:xfrm>
          <a:prstGeom prst="rect">
            <a:avLst/>
          </a:prstGeom>
          <a:solidFill>
            <a:srgbClr val="C7FFF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 sz="2000"/>
              <a:t>Be sure to ensure microbial killing claims are effective in </a:t>
            </a:r>
            <a:r>
              <a:rPr lang="en-US" altLang="en-US" sz="2000" u="sng"/>
              <a:t>&lt;</a:t>
            </a:r>
            <a:r>
              <a:rPr lang="en-US" altLang="en-US" sz="2000"/>
              <a:t> 3 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906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altLang="en-US" smtClean="0">
                <a:ea typeface="ＭＳ Ｐゴシック" charset="-128"/>
              </a:rPr>
              <a:t>Environmental Cleaning Monitoring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066800" y="3962400"/>
            <a:ext cx="4267200" cy="2362200"/>
          </a:xfrm>
          <a:solidFill>
            <a:schemeClr val="bg1"/>
          </a:solidFill>
          <a:ln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altLang="en-US" b="1" smtClean="0">
                <a:ea typeface="ＭＳ Ｐゴシック" charset="-128"/>
              </a:rPr>
              <a:t>Audit Tools:</a:t>
            </a:r>
          </a:p>
          <a:p>
            <a:pPr marL="0" indent="0"/>
            <a:r>
              <a:rPr lang="en-US" altLang="en-US" smtClean="0">
                <a:ea typeface="ＭＳ Ｐゴシック" charset="-128"/>
              </a:rPr>
              <a:t>UV-visible Marker</a:t>
            </a:r>
          </a:p>
          <a:p>
            <a:pPr marL="0" indent="0"/>
            <a:r>
              <a:rPr lang="en-US" altLang="en-US" smtClean="0">
                <a:ea typeface="ＭＳ Ｐゴシック" charset="-128"/>
              </a:rPr>
              <a:t>ATP</a:t>
            </a:r>
          </a:p>
          <a:p>
            <a:pPr marL="0" indent="0"/>
            <a:r>
              <a:rPr lang="en-US" altLang="en-US" smtClean="0">
                <a:ea typeface="ＭＳ Ｐゴシック" charset="-128"/>
              </a:rPr>
              <a:t>Culture</a:t>
            </a:r>
          </a:p>
        </p:txBody>
      </p:sp>
      <p:pic>
        <p:nvPicPr>
          <p:cNvPr id="2765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3962400"/>
            <a:ext cx="35020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914400" y="1676400"/>
            <a:ext cx="7772400" cy="2000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2800" b="1"/>
              <a:t>PIDAC Recommendations:</a:t>
            </a:r>
            <a:br>
              <a:rPr lang="en-US" altLang="en-US" sz="2800" b="1"/>
            </a:br>
            <a:r>
              <a:rPr lang="en-US" altLang="en-US" sz="2400" i="1"/>
              <a:t>- Process in place to assess quality of cleaning</a:t>
            </a:r>
            <a:br>
              <a:rPr lang="en-US" altLang="en-US" sz="2400" i="1"/>
            </a:br>
            <a:r>
              <a:rPr lang="en-US" altLang="en-US" sz="2400" i="1"/>
              <a:t>- In addition to visual inspection use of an Audit tool</a:t>
            </a:r>
            <a:br>
              <a:rPr lang="en-US" altLang="en-US" sz="2400" i="1"/>
            </a:br>
            <a:r>
              <a:rPr lang="en-US" altLang="en-US" sz="2400" i="1"/>
              <a:t>- Regular feedback to housekeeping staff</a:t>
            </a:r>
          </a:p>
          <a:p>
            <a:pPr algn="l"/>
            <a:r>
              <a:rPr lang="en-US" altLang="en-US" sz="2400" i="1"/>
              <a:t>- Action plans when inadequate compliance detected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B1B3C2C9-6FEE-44CD-8E6D-A4A2BFF8B7C5}" type="slidenum">
              <a:rPr lang="en-US" altLang="en-US" sz="1400"/>
              <a:pPr/>
              <a:t>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309687"/>
          </a:xfrm>
        </p:spPr>
        <p:txBody>
          <a:bodyPr/>
          <a:lstStyle/>
          <a:p>
            <a:pPr algn="ctr"/>
            <a:r>
              <a:rPr lang="en-US" altLang="en-US" smtClean="0">
                <a:ea typeface="ＭＳ Ｐゴシック" charset="-128"/>
              </a:rPr>
              <a:t>Novel Methods for Environment Disinfection: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772400" cy="4114800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Fogging:</a:t>
            </a:r>
            <a:br>
              <a:rPr lang="en-US" altLang="en-US" smtClean="0">
                <a:ea typeface="ＭＳ Ｐゴシック" charset="-128"/>
              </a:rPr>
            </a:br>
            <a:r>
              <a:rPr lang="en-US" altLang="en-US" smtClean="0">
                <a:ea typeface="ＭＳ Ｐゴシック" charset="-128"/>
              </a:rPr>
              <a:t>- VHP, </a:t>
            </a:r>
            <a:br>
              <a:rPr lang="en-US" altLang="en-US" smtClean="0">
                <a:ea typeface="ＭＳ Ｐゴシック" charset="-128"/>
              </a:rPr>
            </a:br>
            <a:r>
              <a:rPr lang="en-US" altLang="en-US" smtClean="0">
                <a:ea typeface="ＭＳ Ｐゴシック" charset="-128"/>
              </a:rPr>
              <a:t>- Ozone gas, </a:t>
            </a:r>
            <a:br>
              <a:rPr lang="en-US" altLang="en-US" smtClean="0">
                <a:ea typeface="ＭＳ Ｐゴシック" charset="-128"/>
              </a:rPr>
            </a:br>
            <a:r>
              <a:rPr lang="en-US" altLang="en-US" smtClean="0">
                <a:ea typeface="ＭＳ Ｐゴシック" charset="-128"/>
              </a:rPr>
              <a:t>- super-oxidized water, </a:t>
            </a:r>
          </a:p>
          <a:p>
            <a:r>
              <a:rPr lang="en-US" altLang="en-US" smtClean="0">
                <a:ea typeface="ＭＳ Ｐゴシック" charset="-128"/>
              </a:rPr>
              <a:t>UV irradiation:</a:t>
            </a:r>
          </a:p>
          <a:p>
            <a:r>
              <a:rPr lang="en-US" altLang="en-US" smtClean="0">
                <a:ea typeface="ＭＳ Ｐゴシック" charset="-128"/>
              </a:rPr>
              <a:t>Steam:</a:t>
            </a:r>
          </a:p>
        </p:txBody>
      </p:sp>
      <p:sp>
        <p:nvSpPr>
          <p:cNvPr id="28676" name="AutoShape 5" descr="2Q=="/>
          <p:cNvSpPr>
            <a:spLocks noChangeAspect="1" noChangeArrowheads="1"/>
          </p:cNvSpPr>
          <p:nvPr/>
        </p:nvSpPr>
        <p:spPr bwMode="auto">
          <a:xfrm>
            <a:off x="3262313" y="255746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pic>
        <p:nvPicPr>
          <p:cNvPr id="28677" name="Picture 7" descr="F_68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1600200"/>
            <a:ext cx="24225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3" descr="steam-disinfection-device-4595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63988"/>
            <a:ext cx="137477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14"/>
          <p:cNvSpPr txBox="1">
            <a:spLocks noChangeArrowheads="1"/>
          </p:cNvSpPr>
          <p:nvPr/>
        </p:nvSpPr>
        <p:spPr bwMode="auto">
          <a:xfrm>
            <a:off x="5410200" y="5029200"/>
            <a:ext cx="19812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/>
              <a:t>Stambio website</a:t>
            </a:r>
          </a:p>
        </p:txBody>
      </p:sp>
      <p:pic>
        <p:nvPicPr>
          <p:cNvPr id="28680" name="Picture 17" descr="lightclean_device-300x2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3429000"/>
            <a:ext cx="21304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 Box 18"/>
          <p:cNvSpPr txBox="1">
            <a:spLocks noChangeArrowheads="1"/>
          </p:cNvSpPr>
          <p:nvPr/>
        </p:nvSpPr>
        <p:spPr bwMode="auto">
          <a:xfrm>
            <a:off x="5715000" y="1676400"/>
            <a:ext cx="2590800" cy="27622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/>
              <a:t>CleanRoomTechnology website</a:t>
            </a:r>
          </a:p>
        </p:txBody>
      </p:sp>
      <p:sp>
        <p:nvSpPr>
          <p:cNvPr id="12" name="Rectangle 13"/>
          <p:cNvSpPr txBox="1">
            <a:spLocks noChangeArrowheads="1"/>
          </p:cNvSpPr>
          <p:nvPr/>
        </p:nvSpPr>
        <p:spPr bwMode="auto">
          <a:xfrm>
            <a:off x="304800" y="5715000"/>
            <a:ext cx="8489950" cy="9858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F81BD"/>
            </a:solidFill>
          </a:ln>
          <a:effectLst/>
          <a:extLst/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Regardless of Disinfection method used, monitoring cleaning compliance is still needed</a:t>
            </a:r>
          </a:p>
        </p:txBody>
      </p:sp>
      <p:sp>
        <p:nvSpPr>
          <p:cNvPr id="28683" name="Text Box 15"/>
          <p:cNvSpPr txBox="1">
            <a:spLocks noChangeArrowheads="1"/>
          </p:cNvSpPr>
          <p:nvPr/>
        </p:nvSpPr>
        <p:spPr bwMode="auto">
          <a:xfrm>
            <a:off x="7162800" y="3581400"/>
            <a:ext cx="1981200" cy="27622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/>
              <a:t>Lightclean Website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ends 3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  <a:fontScheme name="Blends">
    <a:majorFont>
      <a:latin typeface="Tahoma"/>
      <a:ea typeface="ＭＳ Ｐゴシック"/>
      <a:cs typeface=""/>
    </a:majorFont>
    <a:minorFont>
      <a:latin typeface="Tahoma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lends 3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  <a:fontScheme name="Blends">
    <a:majorFont>
      <a:latin typeface="Tahoma"/>
      <a:ea typeface="ＭＳ Ｐゴシック"/>
      <a:cs typeface=""/>
    </a:majorFont>
    <a:minorFont>
      <a:latin typeface="Tahoma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lends 3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  <a:fontScheme name="Blends">
    <a:majorFont>
      <a:latin typeface="Tahoma"/>
      <a:ea typeface="ＭＳ Ｐゴシック"/>
      <a:cs typeface=""/>
    </a:majorFont>
    <a:minorFont>
      <a:latin typeface="Tahoma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2699</TotalTime>
  <Words>1000</Words>
  <Application>Microsoft Office PowerPoint</Application>
  <PresentationFormat>On-screen Show (4:3)</PresentationFormat>
  <Paragraphs>269</Paragraphs>
  <Slides>27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Blends</vt:lpstr>
      <vt:lpstr>Document</vt:lpstr>
      <vt:lpstr>Environmental Cleaning in Healthcare:  Is Monitoring of Cleaning Compliance Really Needed?</vt:lpstr>
      <vt:lpstr>Acknowledgements:</vt:lpstr>
      <vt:lpstr>Overview:</vt:lpstr>
      <vt:lpstr>Evidence of HAI Transmission related to Environment</vt:lpstr>
      <vt:lpstr>Evidence of HAI Transmission related to Environment</vt:lpstr>
      <vt:lpstr>Best Practices for Environmental Cleaning for Prevention and Control of Infections:  In All Health Care Settings (PIDAC 2009, revised 2012 – free from website)</vt:lpstr>
      <vt:lpstr>Hospital-approved Liquid Disinfectants for Environmental Cleaning [PIDAC 2012]</vt:lpstr>
      <vt:lpstr>Environmental Cleaning Monitoring</vt:lpstr>
      <vt:lpstr>Novel Methods for Environment Disinfection:</vt:lpstr>
      <vt:lpstr>PowerPoint Presentation</vt:lpstr>
      <vt:lpstr>ATP levels (RLUs) do NOT correlate with viable count</vt:lpstr>
      <vt:lpstr>PowerPoint Presentation</vt:lpstr>
      <vt:lpstr>UV Marker Audits: Impact of Feedback on Compliance </vt:lpstr>
      <vt:lpstr>ATP Monitoring of Cleaning Compliance</vt:lpstr>
      <vt:lpstr>Can use of a disinfectant-cleaner combined with monitoring and feedback of cleaning compliance reduce HAIs?</vt:lpstr>
      <vt:lpstr>Key Study Parameters</vt:lpstr>
      <vt:lpstr>Use of OxivirTB (Accelerated Hydrogen Peroxide)  as a bleach alternative</vt:lpstr>
      <vt:lpstr>Study Protocol: Nov 2012- Oct 2013 </vt:lpstr>
      <vt:lpstr>Wards included in Study</vt:lpstr>
      <vt:lpstr>VRE  (Nov 1 to Oct 31 each year) [2011 CNISP benchmark: 9.4 cases/10,000 PDs]</vt:lpstr>
      <vt:lpstr>MRSA (Nov 1 to Oct 31 each year) [2011 CNISP benchmark: 11.43 cases/10,000 PDs]</vt:lpstr>
      <vt:lpstr>C.difficile (Nov 1 to Oct 31 each year) [2011 CNISP benchmark: 6.04 cases/10,000 PDs]</vt:lpstr>
      <vt:lpstr>Fluid transfer for Wipes versus Rags as cleaning cloths</vt:lpstr>
      <vt:lpstr>Key Study Conclusions:</vt:lpstr>
      <vt:lpstr>BATTLEFRONT: INFECTION</vt:lpstr>
      <vt:lpstr>PowerPoint Presentation</vt:lpstr>
      <vt:lpstr>PowerPoint Presentation</vt:lpstr>
    </vt:vector>
  </TitlesOfParts>
  <Company>ST. Boniface General Hospital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Cleaning: MRSA</dc:title>
  <dc:creator>MALFA</dc:creator>
  <cp:lastModifiedBy>Helen</cp:lastModifiedBy>
  <cp:revision>143</cp:revision>
  <cp:lastPrinted>2014-12-04T00:58:52Z</cp:lastPrinted>
  <dcterms:created xsi:type="dcterms:W3CDTF">2014-12-04T00:37:18Z</dcterms:created>
  <dcterms:modified xsi:type="dcterms:W3CDTF">2014-12-10T19:35:50Z</dcterms:modified>
</cp:coreProperties>
</file>