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5" r:id="rId1"/>
  </p:sldMasterIdLst>
  <p:notesMasterIdLst>
    <p:notesMasterId r:id="rId56"/>
  </p:notesMasterIdLst>
  <p:handoutMasterIdLst>
    <p:handoutMasterId r:id="rId57"/>
  </p:handoutMasterIdLst>
  <p:sldIdLst>
    <p:sldId id="256" r:id="rId2"/>
    <p:sldId id="341" r:id="rId3"/>
    <p:sldId id="319" r:id="rId4"/>
    <p:sldId id="330" r:id="rId5"/>
    <p:sldId id="340" r:id="rId6"/>
    <p:sldId id="353" r:id="rId7"/>
    <p:sldId id="342" r:id="rId8"/>
    <p:sldId id="268" r:id="rId9"/>
    <p:sldId id="337" r:id="rId10"/>
    <p:sldId id="321" r:id="rId11"/>
    <p:sldId id="320" r:id="rId12"/>
    <p:sldId id="335" r:id="rId13"/>
    <p:sldId id="322" r:id="rId14"/>
    <p:sldId id="323" r:id="rId15"/>
    <p:sldId id="312" r:id="rId16"/>
    <p:sldId id="314" r:id="rId17"/>
    <p:sldId id="324" r:id="rId18"/>
    <p:sldId id="326" r:id="rId19"/>
    <p:sldId id="325" r:id="rId20"/>
    <p:sldId id="327" r:id="rId21"/>
    <p:sldId id="343" r:id="rId22"/>
    <p:sldId id="344" r:id="rId23"/>
    <p:sldId id="258" r:id="rId24"/>
    <p:sldId id="259" r:id="rId25"/>
    <p:sldId id="283" r:id="rId26"/>
    <p:sldId id="338" r:id="rId27"/>
    <p:sldId id="345" r:id="rId28"/>
    <p:sldId id="262" r:id="rId29"/>
    <p:sldId id="291" r:id="rId30"/>
    <p:sldId id="346" r:id="rId31"/>
    <p:sldId id="265" r:id="rId32"/>
    <p:sldId id="300" r:id="rId33"/>
    <p:sldId id="347" r:id="rId34"/>
    <p:sldId id="354" r:id="rId35"/>
    <p:sldId id="355" r:id="rId36"/>
    <p:sldId id="267" r:id="rId37"/>
    <p:sldId id="328" r:id="rId38"/>
    <p:sldId id="348" r:id="rId39"/>
    <p:sldId id="349" r:id="rId40"/>
    <p:sldId id="350" r:id="rId41"/>
    <p:sldId id="352" r:id="rId42"/>
    <p:sldId id="351" r:id="rId43"/>
    <p:sldId id="331" r:id="rId44"/>
    <p:sldId id="332" r:id="rId45"/>
    <p:sldId id="333" r:id="rId46"/>
    <p:sldId id="315" r:id="rId47"/>
    <p:sldId id="316" r:id="rId48"/>
    <p:sldId id="317" r:id="rId49"/>
    <p:sldId id="318" r:id="rId50"/>
    <p:sldId id="277" r:id="rId51"/>
    <p:sldId id="356" r:id="rId52"/>
    <p:sldId id="339" r:id="rId53"/>
    <p:sldId id="357" r:id="rId54"/>
    <p:sldId id="358" r:id="rId5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824" y="87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279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69863"/>
            <a:ext cx="6856413" cy="711200"/>
          </a:xfrm>
          <a:prstGeom prst="rect">
            <a:avLst/>
          </a:prstGeom>
        </p:spPr>
        <p:txBody>
          <a:bodyPr vert="horz" wrap="square" lIns="91440" tIns="45720" rIns="91440" bIns="45720" numCol="1" anchor="t" anchorCtr="0" compatLnSpc="1">
            <a:prstTxWarp prst="textNoShape">
              <a:avLst/>
            </a:prstTxWarp>
          </a:bodyPr>
          <a:lstStyle>
            <a:lvl1pPr algn="ctr">
              <a:defRPr sz="1200" b="1">
                <a:latin typeface="Calibri" charset="0"/>
              </a:defRPr>
            </a:lvl1pPr>
          </a:lstStyle>
          <a:p>
            <a:r>
              <a:rPr lang="en-GB" altLang="en-US"/>
              <a:t>Evaluating IPC Education in the Workplace</a:t>
            </a:r>
            <a:br>
              <a:rPr lang="en-GB" altLang="en-US"/>
            </a:br>
            <a:r>
              <a:rPr lang="en-GB" altLang="en-US"/>
              <a:t>Martin Kiernan, University of West London, UK</a:t>
            </a:r>
            <a:br>
              <a:rPr lang="en-GB" altLang="en-US"/>
            </a:br>
            <a:r>
              <a:rPr lang="en-GB" altLang="en-US"/>
              <a:t>A Webber Training Teleclass</a:t>
            </a:r>
            <a:endParaRPr lang="en-US" altLang="en-US"/>
          </a:p>
        </p:txBody>
      </p:sp>
      <p:sp>
        <p:nvSpPr>
          <p:cNvPr id="4" name="Footer Placeholder 3"/>
          <p:cNvSpPr>
            <a:spLocks noGrp="1"/>
          </p:cNvSpPr>
          <p:nvPr>
            <p:ph type="ftr" sz="quarter" idx="2"/>
          </p:nvPr>
        </p:nvSpPr>
        <p:spPr>
          <a:xfrm>
            <a:off x="0" y="8296275"/>
            <a:ext cx="6856413" cy="457200"/>
          </a:xfrm>
          <a:prstGeom prst="rect">
            <a:avLst/>
          </a:prstGeom>
        </p:spPr>
        <p:txBody>
          <a:bodyPr vert="horz" wrap="square" lIns="91440" tIns="45720" rIns="91440" bIns="45720" numCol="1" anchor="b" anchorCtr="0" compatLnSpc="1">
            <a:prstTxWarp prst="textNoShape">
              <a:avLst/>
            </a:prstTxWarp>
          </a:bodyPr>
          <a:lstStyle>
            <a:lvl1pPr algn="ctr">
              <a:defRPr sz="1200" b="1">
                <a:latin typeface="Calibri" charset="0"/>
              </a:defRPr>
            </a:lvl1pPr>
          </a:lstStyle>
          <a:p>
            <a:r>
              <a:rPr lang="en-US" altLang="en-US"/>
              <a:t>Hosted by Paul Webber  paul@webbertraining.com</a:t>
            </a:r>
            <a:br>
              <a:rPr lang="en-US" altLang="en-US"/>
            </a:br>
            <a:r>
              <a:rPr lang="en-US" altLang="en-US"/>
              <a:t>www.webbertraining.com</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C36B7251-C695-42C4-8374-906084024436}" type="slidenum">
              <a:rPr lang="en-US" altLang="en-US"/>
              <a:pPr/>
              <a:t>‹#›</a:t>
            </a:fld>
            <a:endParaRPr lang="en-US" altLang="en-US"/>
          </a:p>
        </p:txBody>
      </p:sp>
    </p:spTree>
    <p:extLst>
      <p:ext uri="{BB962C8B-B14F-4D97-AF65-F5344CB8AC3E}">
        <p14:creationId xmlns:p14="http://schemas.microsoft.com/office/powerpoint/2010/main" val="981080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GB"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D541C668-3439-42B9-A3AD-43C25532F523}" type="datetime1">
              <a:rPr lang="en-US" altLang="en-US"/>
              <a:pPr/>
              <a:t>3/10/2017</a:t>
            </a:fld>
            <a:endParaRPr lang="en-GB"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alt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GB"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884C33C-4D25-4CDF-90BA-7D7EF1215C46}" type="slidenum">
              <a:rPr lang="en-GB" altLang="en-US"/>
              <a:pPr/>
              <a:t>‹#›</a:t>
            </a:fld>
            <a:endParaRPr lang="en-GB" altLang="en-US"/>
          </a:p>
        </p:txBody>
      </p:sp>
    </p:spTree>
    <p:extLst>
      <p:ext uri="{BB962C8B-B14F-4D97-AF65-F5344CB8AC3E}">
        <p14:creationId xmlns:p14="http://schemas.microsoft.com/office/powerpoint/2010/main" val="18543968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A0E681A-47BC-406D-8B56-A4BC28051471}" type="slidenum">
              <a:rPr lang="en-GB" altLang="en-US" sz="1200">
                <a:latin typeface="Calibri" charset="0"/>
              </a:rPr>
              <a:pPr eaLnBrk="1" hangingPunct="1"/>
              <a:t>1</a:t>
            </a:fld>
            <a:endParaRPr lang="en-GB" alt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9285A68-7DFD-453E-8AB6-6C8F8B835515}" type="slidenum">
              <a:rPr lang="en-US" altLang="en-US" sz="1200">
                <a:latin typeface="Calibri" charset="0"/>
              </a:rPr>
              <a:pPr eaLnBrk="1" hangingPunct="1"/>
              <a:t>39</a:t>
            </a:fld>
            <a:endParaRPr lang="en-US" altLang="en-US"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1C59830-56F8-435C-A9FE-E3582E486572}" type="slidenum">
              <a:rPr lang="en-US" altLang="en-US" sz="1200">
                <a:latin typeface="Calibri" charset="0"/>
              </a:rPr>
              <a:pPr eaLnBrk="1" hangingPunct="1"/>
              <a:t>40</a:t>
            </a:fld>
            <a:endParaRPr lang="en-US" altLang="en-US"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7987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5B4AC21-34C6-4E3B-82C8-C1369C165311}" type="slidenum">
              <a:rPr lang="en-US" altLang="en-US" sz="1200">
                <a:latin typeface="Calibri" charset="0"/>
              </a:rPr>
              <a:pPr eaLnBrk="1" hangingPunct="1"/>
              <a:t>50</a:t>
            </a:fld>
            <a:endParaRPr lang="en-US" alt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96025F7-FD98-4147-939E-46DE2AE92819}" type="slidenum">
              <a:rPr lang="en-GB" altLang="en-US" sz="1200">
                <a:latin typeface="Calibri" charset="0"/>
              </a:rPr>
              <a:pPr eaLnBrk="1" hangingPunct="1"/>
              <a:t>4</a:t>
            </a:fld>
            <a:endParaRPr lang="en-GB" alt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18328E9-2C11-40CC-937D-D8FDC6DA5AE4}" type="slidenum">
              <a:rPr lang="en-GB" altLang="en-US" sz="1200">
                <a:latin typeface="Calibri" charset="0"/>
              </a:rPr>
              <a:pPr eaLnBrk="1" hangingPunct="1"/>
              <a:t>8</a:t>
            </a:fld>
            <a:endParaRPr lang="en-GB" alt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70CB801-5DC3-43CD-AB56-B43CCDF34034}" type="slidenum">
              <a:rPr lang="en-US" altLang="en-US" sz="1200">
                <a:latin typeface="Calibri" charset="0"/>
              </a:rPr>
              <a:pPr eaLnBrk="1" hangingPunct="1"/>
              <a:t>21</a:t>
            </a:fld>
            <a:endParaRPr lang="en-US" altLang="en-US" sz="1200">
              <a:latin typeface="Calibri"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AA7C6C9-0F4A-43A5-B304-EED523E98CEA}" type="slidenum">
              <a:rPr lang="en-US" altLang="en-US" sz="1200">
                <a:latin typeface="Calibri" charset="0"/>
              </a:rPr>
              <a:pPr eaLnBrk="1" hangingPunct="1"/>
              <a:t>22</a:t>
            </a:fld>
            <a:endParaRPr lang="en-US" alt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DC80F92-3448-4561-A3D5-F4B15A71AE73}" type="slidenum">
              <a:rPr lang="en-US" altLang="en-US" sz="1200">
                <a:latin typeface="Calibri" charset="0"/>
              </a:rPr>
              <a:pPr eaLnBrk="1" hangingPunct="1"/>
              <a:t>27</a:t>
            </a:fld>
            <a:endParaRPr lang="en-US" altLang="en-US" sz="1200">
              <a:latin typeface="Calibri"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BF2A8DE-BA60-447A-B6A3-1C96A2F20D09}" type="slidenum">
              <a:rPr lang="en-US" altLang="en-US" sz="1200">
                <a:latin typeface="Calibri" charset="0"/>
              </a:rPr>
              <a:pPr eaLnBrk="1" hangingPunct="1"/>
              <a:t>30</a:t>
            </a:fld>
            <a:endParaRPr lang="en-US" altLang="en-US" sz="1200">
              <a:latin typeface="Calibri"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25048D6-54EA-449B-8A4A-A65404E36F95}" type="slidenum">
              <a:rPr lang="en-US" altLang="en-US" sz="1200">
                <a:latin typeface="Calibri" charset="0"/>
              </a:rPr>
              <a:pPr eaLnBrk="1" hangingPunct="1"/>
              <a:t>33</a:t>
            </a:fld>
            <a:endParaRPr lang="en-US" altLang="en-US" sz="1200">
              <a:latin typeface="Calibri"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2B9CFC9-88EC-4480-8C2D-9CEA71E08658}" type="slidenum">
              <a:rPr lang="en-US" altLang="en-US" sz="1200">
                <a:latin typeface="Calibri" charset="0"/>
              </a:rPr>
              <a:pPr eaLnBrk="1" hangingPunct="1"/>
              <a:t>38</a:t>
            </a:fld>
            <a:endParaRPr lang="en-US" altLang="en-US" sz="1200">
              <a:latin typeface="Calibri"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FFFFFF"/>
              </a:solidFill>
              <a:latin typeface="Georgia" charset="0"/>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FFFFFF"/>
              </a:solidFill>
              <a:latin typeface="Georgia" charset="0"/>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1" baseline="0">
                <a:solidFill>
                  <a:schemeClr val="tx2"/>
                </a:solidFill>
              </a:defRPr>
            </a:lvl1pPr>
            <a:lvl2pPr marL="457171" indent="0" algn="ctr">
              <a:buNone/>
            </a:lvl2pPr>
            <a:lvl3pPr marL="914340" indent="0" algn="ctr">
              <a:buNone/>
            </a:lvl3pPr>
            <a:lvl4pPr marL="1371511" indent="0" algn="ctr">
              <a:buNone/>
            </a:lvl4pPr>
            <a:lvl5pPr marL="1828681" indent="0" algn="ctr">
              <a:buNone/>
            </a:lvl5pPr>
            <a:lvl6pPr marL="2285851" indent="0" algn="ctr">
              <a:buNone/>
            </a:lvl6pPr>
            <a:lvl7pPr marL="2743021" indent="0" algn="ctr">
              <a:buNone/>
            </a:lvl7pPr>
            <a:lvl8pPr marL="3200192" indent="0" algn="ctr">
              <a:buNone/>
            </a:lvl8pPr>
            <a:lvl9pPr marL="3657362" indent="0" algn="ctr">
              <a:buNone/>
            </a:lvl9pPr>
          </a:lstStyle>
          <a:p>
            <a:r>
              <a:rPr lang="en-GB"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GB"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fld id="{4BDE1214-8C8B-41FD-AABE-25106BB9B194}" type="datetime1">
              <a:rPr lang="en-GB" altLang="en-US"/>
              <a:pPr/>
              <a:t>10/03/2017</a:t>
            </a:fld>
            <a:endParaRPr lang="en-GB" altLang="en-US"/>
          </a:p>
        </p:txBody>
      </p:sp>
      <p:sp>
        <p:nvSpPr>
          <p:cNvPr id="16" name="Footer Placeholder 16"/>
          <p:cNvSpPr>
            <a:spLocks noGrp="1"/>
          </p:cNvSpPr>
          <p:nvPr>
            <p:ph type="ftr" sz="quarter" idx="11"/>
          </p:nvPr>
        </p:nvSpPr>
        <p:spPr/>
        <p:txBody>
          <a:bodyPr/>
          <a:lstStyle>
            <a:lvl1pPr>
              <a:defRPr/>
            </a:lvl1pPr>
          </a:lstStyle>
          <a:p>
            <a:endParaRPr lang="en-GB" alt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rgbClr val="88A44D"/>
                </a:solidFill>
              </a:defRPr>
            </a:lvl1pPr>
          </a:lstStyle>
          <a:p>
            <a:fld id="{78700A7B-81E6-47ED-8BD6-00CEF6FD248D}" type="slidenum">
              <a:rPr lang="en-GB" altLang="en-US"/>
              <a:pPr/>
              <a:t>‹#›</a:t>
            </a:fld>
            <a:endParaRPr lang="en-GB" altLang="en-US"/>
          </a:p>
        </p:txBody>
      </p:sp>
    </p:spTree>
    <p:extLst>
      <p:ext uri="{BB962C8B-B14F-4D97-AF65-F5344CB8AC3E}">
        <p14:creationId xmlns:p14="http://schemas.microsoft.com/office/powerpoint/2010/main" val="29718351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C129A976-0BC4-474D-8AD7-A468B4E89FA8}" type="datetime1">
              <a:rPr lang="en-GB" altLang="en-US"/>
              <a:pPr/>
              <a:t>10/03/2017</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5C937C60-AC9B-420C-B9F0-DDCFDD4A7845}" type="slidenum">
              <a:rPr lang="en-GB" altLang="en-US"/>
              <a:pPr/>
              <a:t>‹#›</a:t>
            </a:fld>
            <a:endParaRPr lang="en-GB" altLang="en-US"/>
          </a:p>
        </p:txBody>
      </p:sp>
    </p:spTree>
    <p:extLst>
      <p:ext uri="{BB962C8B-B14F-4D97-AF65-F5344CB8AC3E}">
        <p14:creationId xmlns:p14="http://schemas.microsoft.com/office/powerpoint/2010/main" val="191576844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FFFFFF"/>
              </a:solidFill>
              <a:latin typeface="Georgia" charset="0"/>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FFFFFF"/>
              </a:solidFill>
              <a:latin typeface="Georgia" charset="0"/>
            </a:endParaRPr>
          </a:p>
        </p:txBody>
      </p:sp>
      <p:sp>
        <p:nvSpPr>
          <p:cNvPr id="3" name="Vertical Text Placeholder 2"/>
          <p:cNvSpPr>
            <a:spLocks noGrp="1"/>
          </p:cNvSpPr>
          <p:nvPr>
            <p:ph type="body" orient="vert" idx="1"/>
          </p:nvPr>
        </p:nvSpPr>
        <p:spPr>
          <a:xfrm>
            <a:off x="304800" y="304802"/>
            <a:ext cx="6553200" cy="582136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2" name="Vertical Title 1"/>
          <p:cNvSpPr>
            <a:spLocks noGrp="1"/>
          </p:cNvSpPr>
          <p:nvPr>
            <p:ph type="title" orient="vert"/>
          </p:nvPr>
        </p:nvSpPr>
        <p:spPr>
          <a:xfrm>
            <a:off x="7391400" y="304803"/>
            <a:ext cx="1447800" cy="5851525"/>
          </a:xfrm>
        </p:spPr>
        <p:txBody>
          <a:bodyPr vert="eaVert"/>
          <a:lstStyle/>
          <a:p>
            <a:r>
              <a:rPr lang="en-GB"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fld id="{E1567A52-D5B7-45B2-B4C7-780D4F7C42C3}" type="slidenum">
              <a:rPr lang="en-GB" altLang="en-US"/>
              <a:pPr/>
              <a:t>‹#›</a:t>
            </a:fld>
            <a:endParaRPr lang="en-GB" altLang="en-US"/>
          </a:p>
        </p:txBody>
      </p:sp>
      <p:sp>
        <p:nvSpPr>
          <p:cNvPr id="14" name="Date Placeholder 3"/>
          <p:cNvSpPr>
            <a:spLocks noGrp="1"/>
          </p:cNvSpPr>
          <p:nvPr>
            <p:ph type="dt" sz="half" idx="11"/>
          </p:nvPr>
        </p:nvSpPr>
        <p:spPr/>
        <p:txBody>
          <a:bodyPr/>
          <a:lstStyle>
            <a:lvl1pPr>
              <a:defRPr/>
            </a:lvl1pPr>
          </a:lstStyle>
          <a:p>
            <a:fld id="{32955B43-28D8-43AA-ACC0-3FD761DC9AE6}" type="datetime1">
              <a:rPr lang="en-GB" altLang="en-US"/>
              <a:pPr/>
              <a:t>10/03/2017</a:t>
            </a:fld>
            <a:endParaRPr lang="en-GB" altLang="en-US"/>
          </a:p>
        </p:txBody>
      </p:sp>
      <p:sp>
        <p:nvSpPr>
          <p:cNvPr id="15" name="Footer Placeholder 4"/>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368097986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676400"/>
            <a:ext cx="40767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10100" y="1676400"/>
            <a:ext cx="4076700" cy="4267200"/>
          </a:xfrm>
        </p:spPr>
        <p:txBody>
          <a:bodyPr>
            <a:normAutofit/>
          </a:bodyPr>
          <a:lstStyle/>
          <a:p>
            <a:pPr lvl="0"/>
            <a:endParaRPr lang="en-US" noProof="0" smtClean="0"/>
          </a:p>
        </p:txBody>
      </p:sp>
      <p:sp>
        <p:nvSpPr>
          <p:cNvPr id="5" name="Rectangle 9"/>
          <p:cNvSpPr>
            <a:spLocks noGrp="1" noChangeArrowheads="1"/>
          </p:cNvSpPr>
          <p:nvPr>
            <p:ph type="sldNum" sz="quarter" idx="10"/>
          </p:nvPr>
        </p:nvSpPr>
        <p:spPr/>
        <p:txBody>
          <a:bodyPr/>
          <a:lstStyle>
            <a:lvl1pPr>
              <a:defRPr/>
            </a:lvl1pPr>
          </a:lstStyle>
          <a:p>
            <a:r>
              <a:rPr lang="en-US" altLang="en-US"/>
              <a:t>Slide </a:t>
            </a:r>
            <a:fld id="{D4615E65-AC9B-43AB-9891-600BF6E81637}" type="slidenum">
              <a:rPr lang="en-US" altLang="en-US"/>
              <a:pPr/>
              <a:t>‹#›</a:t>
            </a:fld>
            <a:endParaRPr lang="en-US" altLang="en-US"/>
          </a:p>
        </p:txBody>
      </p:sp>
    </p:spTree>
    <p:extLst>
      <p:ext uri="{BB962C8B-B14F-4D97-AF65-F5344CB8AC3E}">
        <p14:creationId xmlns:p14="http://schemas.microsoft.com/office/powerpoint/2010/main" val="2893884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676400"/>
            <a:ext cx="8305800" cy="4267200"/>
          </a:xfrm>
        </p:spPr>
        <p:txBody>
          <a:bodyPr>
            <a:normAutofit/>
          </a:bodyPr>
          <a:lstStyle/>
          <a:p>
            <a:pPr lvl="0"/>
            <a:endParaRPr lang="en-US" noProof="0" smtClean="0"/>
          </a:p>
        </p:txBody>
      </p:sp>
      <p:sp>
        <p:nvSpPr>
          <p:cNvPr id="4" name="Rectangle 9"/>
          <p:cNvSpPr>
            <a:spLocks noGrp="1" noChangeArrowheads="1"/>
          </p:cNvSpPr>
          <p:nvPr>
            <p:ph type="sldNum" sz="quarter" idx="10"/>
          </p:nvPr>
        </p:nvSpPr>
        <p:spPr/>
        <p:txBody>
          <a:bodyPr/>
          <a:lstStyle>
            <a:lvl1pPr>
              <a:defRPr/>
            </a:lvl1pPr>
          </a:lstStyle>
          <a:p>
            <a:r>
              <a:rPr lang="en-US" altLang="en-US"/>
              <a:t>Slide </a:t>
            </a:r>
            <a:fld id="{F00678D5-C348-4AEB-9B51-410F52F5702A}" type="slidenum">
              <a:rPr lang="en-US" altLang="en-US"/>
              <a:pPr/>
              <a:t>‹#›</a:t>
            </a:fld>
            <a:endParaRPr lang="en-US" altLang="en-US"/>
          </a:p>
        </p:txBody>
      </p:sp>
    </p:spTree>
    <p:extLst>
      <p:ext uri="{BB962C8B-B14F-4D97-AF65-F5344CB8AC3E}">
        <p14:creationId xmlns:p14="http://schemas.microsoft.com/office/powerpoint/2010/main" val="389411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lumMod val="75000"/>
                  </a:schemeClr>
                </a:solidFill>
              </a:defRPr>
            </a:lvl1pPr>
          </a:lstStyle>
          <a:p>
            <a:r>
              <a:rPr lang="en-GB"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B2F3D4A0-42E1-497E-B280-FD25C3D3EFA6}" type="datetime1">
              <a:rPr lang="en-GB" altLang="en-US"/>
              <a:pPr/>
              <a:t>10/03/2017</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fld id="{4B317FD8-4F25-4053-BE48-C2A321007D68}" type="slidenum">
              <a:rPr lang="en-GB" altLang="en-US"/>
              <a:pPr/>
              <a:t>‹#›</a:t>
            </a:fld>
            <a:endParaRPr lang="en-GB" altLang="en-US"/>
          </a:p>
        </p:txBody>
      </p:sp>
    </p:spTree>
    <p:extLst>
      <p:ext uri="{BB962C8B-B14F-4D97-AF65-F5344CB8AC3E}">
        <p14:creationId xmlns:p14="http://schemas.microsoft.com/office/powerpoint/2010/main" val="291788673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FFFFFF"/>
              </a:solidFill>
              <a:latin typeface="Georgia" charset="0"/>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FFFFFF"/>
              </a:solidFill>
              <a:latin typeface="Georgia" charset="0"/>
            </a:endParaRPr>
          </a:p>
        </p:txBody>
      </p:sp>
      <p:sp>
        <p:nvSpPr>
          <p:cNvPr id="3" name="Text Placeholder 2"/>
          <p:cNvSpPr>
            <a:spLocks noGrp="1"/>
          </p:cNvSpPr>
          <p:nvPr>
            <p:ph type="body" idx="1"/>
          </p:nvPr>
        </p:nvSpPr>
        <p:spPr>
          <a:xfrm>
            <a:off x="1368426" y="2743201"/>
            <a:ext cx="6480174" cy="1673225"/>
          </a:xfrm>
        </p:spPr>
        <p:txBody>
          <a:bodyPr/>
          <a:lstStyle>
            <a:lvl1pPr marL="0" indent="0" algn="ctr">
              <a:buNone/>
              <a:defRPr sz="1600" b="1" cap="all" spc="251"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GB"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GB"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endParaRPr lang="en-GB" altLang="en-US"/>
          </a:p>
        </p:txBody>
      </p:sp>
      <p:sp>
        <p:nvSpPr>
          <p:cNvPr id="16" name="Date Placeholder 3"/>
          <p:cNvSpPr>
            <a:spLocks noGrp="1"/>
          </p:cNvSpPr>
          <p:nvPr>
            <p:ph type="dt" sz="half" idx="11"/>
          </p:nvPr>
        </p:nvSpPr>
        <p:spPr/>
        <p:txBody>
          <a:bodyPr/>
          <a:lstStyle>
            <a:lvl1pPr>
              <a:defRPr/>
            </a:lvl1pPr>
          </a:lstStyle>
          <a:p>
            <a:fld id="{3546931E-110B-4D07-85F9-37833830EADD}" type="datetime1">
              <a:rPr lang="en-GB" altLang="en-US"/>
              <a:pPr/>
              <a:t>10/03/2017</a:t>
            </a:fld>
            <a:endParaRPr lang="en-GB" alt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rgbClr val="88A44D"/>
                </a:solidFill>
              </a:defRPr>
            </a:lvl1pPr>
          </a:lstStyle>
          <a:p>
            <a:fld id="{FD8BB39C-E23C-41E4-B727-87162831159B}" type="slidenum">
              <a:rPr lang="en-GB" altLang="en-US"/>
              <a:pPr/>
              <a:t>‹#›</a:t>
            </a:fld>
            <a:endParaRPr lang="en-GB" altLang="en-US"/>
          </a:p>
        </p:txBody>
      </p:sp>
    </p:spTree>
    <p:extLst>
      <p:ext uri="{BB962C8B-B14F-4D97-AF65-F5344CB8AC3E}">
        <p14:creationId xmlns:p14="http://schemas.microsoft.com/office/powerpoint/2010/main" val="363789002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2" name="Title 1"/>
          <p:cNvSpPr>
            <a:spLocks noGrp="1"/>
          </p:cNvSpPr>
          <p:nvPr>
            <p:ph type="title"/>
          </p:nvPr>
        </p:nvSpPr>
        <p:spPr>
          <a:xfrm>
            <a:off x="301752" y="228600"/>
            <a:ext cx="8534400" cy="758952"/>
          </a:xfrm>
        </p:spPr>
        <p:txBody>
          <a:bodyPr/>
          <a:lstStyle/>
          <a:p>
            <a:r>
              <a:rPr lang="en-GB"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fld id="{C1626033-5C55-443C-BFBF-171E27AB8623}" type="datetime1">
              <a:rPr lang="en-GB" altLang="en-US"/>
              <a:pPr/>
              <a:t>10/03/2017</a:t>
            </a:fld>
            <a:endParaRPr lang="en-GB" altLang="en-US"/>
          </a:p>
        </p:txBody>
      </p:sp>
      <p:sp>
        <p:nvSpPr>
          <p:cNvPr id="7" name="Footer Placeholder 5"/>
          <p:cNvSpPr>
            <a:spLocks noGrp="1"/>
          </p:cNvSpPr>
          <p:nvPr>
            <p:ph type="ftr" sz="quarter" idx="11"/>
          </p:nvPr>
        </p:nvSpPr>
        <p:spPr/>
        <p:txBody>
          <a:bodyPr/>
          <a:lstStyle>
            <a:lvl1pPr>
              <a:defRPr/>
            </a:lvl1pPr>
          </a:lstStyle>
          <a:p>
            <a:endParaRPr lang="en-GB" altLang="en-US"/>
          </a:p>
        </p:txBody>
      </p:sp>
      <p:sp>
        <p:nvSpPr>
          <p:cNvPr id="8" name="Slide Number Placeholder 6"/>
          <p:cNvSpPr>
            <a:spLocks noGrp="1"/>
          </p:cNvSpPr>
          <p:nvPr>
            <p:ph type="sldNum" sz="quarter" idx="12"/>
          </p:nvPr>
        </p:nvSpPr>
        <p:spPr/>
        <p:txBody>
          <a:bodyPr/>
          <a:lstStyle>
            <a:lvl1pPr>
              <a:defRPr/>
            </a:lvl1pPr>
          </a:lstStyle>
          <a:p>
            <a:fld id="{7311C485-0390-4150-8384-15F61E71377F}" type="slidenum">
              <a:rPr lang="en-GB" altLang="en-US"/>
              <a:pPr/>
              <a:t>‹#›</a:t>
            </a:fld>
            <a:endParaRPr lang="en-GB" altLang="en-US"/>
          </a:p>
        </p:txBody>
      </p:sp>
    </p:spTree>
    <p:extLst>
      <p:ext uri="{BB962C8B-B14F-4D97-AF65-F5344CB8AC3E}">
        <p14:creationId xmlns:p14="http://schemas.microsoft.com/office/powerpoint/2010/main" val="394169225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FFFFFF"/>
              </a:solidFill>
              <a:latin typeface="Georgia" charset="0"/>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FFFFFF"/>
              </a:solidFill>
              <a:latin typeface="Georgia" charset="0"/>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FFFFFF"/>
              </a:solidFill>
              <a:latin typeface="Georgia" charset="0"/>
            </a:endParaRPr>
          </a:p>
        </p:txBody>
      </p:sp>
      <p:sp>
        <p:nvSpPr>
          <p:cNvPr id="3" name="Text Placeholder 2"/>
          <p:cNvSpPr>
            <a:spLocks noGrp="1"/>
          </p:cNvSpPr>
          <p:nvPr>
            <p:ph type="body" idx="1"/>
          </p:nvPr>
        </p:nvSpPr>
        <p:spPr>
          <a:xfrm>
            <a:off x="301752" y="1524002"/>
            <a:ext cx="4040188" cy="732976"/>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GB" smtClean="0"/>
              <a:t>Click to edit Master text styles</a:t>
            </a:r>
          </a:p>
        </p:txBody>
      </p:sp>
      <p:sp>
        <p:nvSpPr>
          <p:cNvPr id="4" name="Text Placeholder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GB" smtClean="0"/>
              <a:t>Click to edit Master text styles</a:t>
            </a:r>
          </a:p>
        </p:txBody>
      </p:sp>
      <p:sp>
        <p:nvSpPr>
          <p:cNvPr id="24" name="Content Placeholder 23"/>
          <p:cNvSpPr>
            <a:spLocks noGrp="1"/>
          </p:cNvSpPr>
          <p:nvPr>
            <p:ph sz="quarter" idx="2"/>
          </p:nvPr>
        </p:nvSpPr>
        <p:spPr>
          <a:xfrm>
            <a:off x="301752" y="2471384"/>
            <a:ext cx="4041648" cy="3818404"/>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23" name="Title 22"/>
          <p:cNvSpPr>
            <a:spLocks noGrp="1"/>
          </p:cNvSpPr>
          <p:nvPr>
            <p:ph type="title"/>
          </p:nvPr>
        </p:nvSpPr>
        <p:spPr/>
        <p:txBody>
          <a:bodyPr rtlCol="0"/>
          <a:lstStyle/>
          <a:p>
            <a:r>
              <a:rPr lang="en-GB"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fld id="{B9B448C2-19A9-4337-B724-BFDEB5DB4325}" type="datetime1">
              <a:rPr lang="en-GB" altLang="en-US"/>
              <a:pPr/>
              <a:t>10/03/2017</a:t>
            </a:fld>
            <a:endParaRPr lang="en-GB" alt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endParaRPr lang="en-GB" altLang="en-US"/>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fld id="{20D5AE39-A4ED-4891-8C74-501479BA3E1A}" type="slidenum">
              <a:rPr lang="en-GB" altLang="en-US"/>
              <a:pPr/>
              <a:t>‹#›</a:t>
            </a:fld>
            <a:endParaRPr lang="en-GB" altLang="en-US"/>
          </a:p>
        </p:txBody>
      </p:sp>
    </p:spTree>
    <p:extLst>
      <p:ext uri="{BB962C8B-B14F-4D97-AF65-F5344CB8AC3E}">
        <p14:creationId xmlns:p14="http://schemas.microsoft.com/office/powerpoint/2010/main" val="250986617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50DE97A-A642-497F-BD18-5D5D41E36F33}" type="datetime1">
              <a:rPr lang="en-GB" altLang="en-US"/>
              <a:pPr/>
              <a:t>10/03/2017</a:t>
            </a:fld>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fld id="{8ED06061-B341-4482-AF1E-0D88150FB55E}" type="slidenum">
              <a:rPr lang="en-GB" altLang="en-US"/>
              <a:pPr/>
              <a:t>‹#›</a:t>
            </a:fld>
            <a:endParaRPr lang="en-GB" altLang="en-US"/>
          </a:p>
        </p:txBody>
      </p:sp>
    </p:spTree>
    <p:extLst>
      <p:ext uri="{BB962C8B-B14F-4D97-AF65-F5344CB8AC3E}">
        <p14:creationId xmlns:p14="http://schemas.microsoft.com/office/powerpoint/2010/main" val="381567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8" name="Date Placeholder 1"/>
          <p:cNvSpPr>
            <a:spLocks noGrp="1"/>
          </p:cNvSpPr>
          <p:nvPr>
            <p:ph type="dt" sz="half" idx="10"/>
          </p:nvPr>
        </p:nvSpPr>
        <p:spPr/>
        <p:txBody>
          <a:bodyPr/>
          <a:lstStyle>
            <a:lvl1pPr>
              <a:defRPr/>
            </a:lvl1pPr>
          </a:lstStyle>
          <a:p>
            <a:fld id="{4B3D24FE-17F3-4811-9195-B2A254BE55C2}" type="datetime1">
              <a:rPr lang="en-GB" altLang="en-US"/>
              <a:pPr/>
              <a:t>10/03/2017</a:t>
            </a:fld>
            <a:endParaRPr lang="en-GB" altLang="en-US"/>
          </a:p>
        </p:txBody>
      </p:sp>
      <p:sp>
        <p:nvSpPr>
          <p:cNvPr id="9" name="Footer Placeholder 2"/>
          <p:cNvSpPr>
            <a:spLocks noGrp="1"/>
          </p:cNvSpPr>
          <p:nvPr>
            <p:ph type="ftr" sz="quarter" idx="11"/>
          </p:nvPr>
        </p:nvSpPr>
        <p:spPr/>
        <p:txBody>
          <a:bodyPr/>
          <a:lstStyle>
            <a:lvl1pPr>
              <a:defRPr/>
            </a:lvl1pPr>
          </a:lstStyle>
          <a:p>
            <a:endParaRPr lang="en-GB" alt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fld id="{D2D28ACA-44AE-4119-AC9B-24E7CC35D2C8}" type="slidenum">
              <a:rPr lang="en-GB" altLang="en-US"/>
              <a:pPr/>
              <a:t>‹#›</a:t>
            </a:fld>
            <a:endParaRPr lang="en-GB" altLang="en-US"/>
          </a:p>
        </p:txBody>
      </p:sp>
    </p:spTree>
    <p:extLst>
      <p:ext uri="{BB962C8B-B14F-4D97-AF65-F5344CB8AC3E}">
        <p14:creationId xmlns:p14="http://schemas.microsoft.com/office/powerpoint/2010/main" val="2517384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FFFFFF"/>
              </a:solidFill>
              <a:latin typeface="Georgia"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FFFFFF"/>
              </a:solidFill>
              <a:latin typeface="Georgia" charset="0"/>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FFFFFF"/>
              </a:solidFill>
              <a:latin typeface="Georgia" charset="0"/>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GB" smtClean="0"/>
              <a:t>Click to edit Master title style</a:t>
            </a:r>
            <a:endParaRPr lang="en-US"/>
          </a:p>
        </p:txBody>
      </p:sp>
      <p:sp>
        <p:nvSpPr>
          <p:cNvPr id="3" name="Text Placeholder 2"/>
          <p:cNvSpPr>
            <a:spLocks noGrp="1"/>
          </p:cNvSpPr>
          <p:nvPr>
            <p:ph type="body" idx="2"/>
          </p:nvPr>
        </p:nvSpPr>
        <p:spPr>
          <a:xfrm>
            <a:off x="381000" y="1981201"/>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GB"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rgbClr val="88A44D"/>
                </a:solidFill>
              </a:defRPr>
            </a:lvl1pPr>
          </a:lstStyle>
          <a:p>
            <a:fld id="{D57FD2DE-2D47-4C2D-817D-F34300227B2D}" type="slidenum">
              <a:rPr lang="en-GB" altLang="en-US"/>
              <a:pPr/>
              <a:t>‹#›</a:t>
            </a:fld>
            <a:endParaRPr lang="en-GB" altLang="en-US"/>
          </a:p>
        </p:txBody>
      </p:sp>
      <p:sp>
        <p:nvSpPr>
          <p:cNvPr id="17" name="Date Placeholder 4"/>
          <p:cNvSpPr>
            <a:spLocks noGrp="1"/>
          </p:cNvSpPr>
          <p:nvPr>
            <p:ph type="dt" sz="half" idx="11"/>
          </p:nvPr>
        </p:nvSpPr>
        <p:spPr/>
        <p:txBody>
          <a:bodyPr/>
          <a:lstStyle>
            <a:lvl1pPr>
              <a:defRPr/>
            </a:lvl1pPr>
          </a:lstStyle>
          <a:p>
            <a:fld id="{64AB1F46-6F31-4F2F-8BB8-E0270ADD3F5F}" type="datetime1">
              <a:rPr lang="en-GB" altLang="en-US"/>
              <a:pPr/>
              <a:t>10/03/2017</a:t>
            </a:fld>
            <a:endParaRPr lang="en-GB" alt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endParaRPr lang="en-GB" altLang="en-US"/>
          </a:p>
        </p:txBody>
      </p:sp>
    </p:spTree>
    <p:extLst>
      <p:ext uri="{BB962C8B-B14F-4D97-AF65-F5344CB8AC3E}">
        <p14:creationId xmlns:p14="http://schemas.microsoft.com/office/powerpoint/2010/main" val="4664115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FFFFFF"/>
              </a:solidFill>
              <a:latin typeface="Georgia" charset="0"/>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FFFFFF"/>
              </a:solidFill>
              <a:latin typeface="Georgia" charset="0"/>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FFFFFF"/>
              </a:solidFill>
              <a:latin typeface="Georgia" charset="0"/>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GB"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GB" noProof="0" smtClean="0"/>
              <a:t>Drag picture to placeholder or click icon to add</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GB"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C86CDFE1-4D76-4149-850B-F9F727EF887D}" type="slidenum">
              <a:rPr lang="en-GB" altLang="en-US"/>
              <a:pPr/>
              <a:t>‹#›</a:t>
            </a:fld>
            <a:endParaRPr lang="en-GB" alt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fld id="{4150DF68-FFD8-4BC6-A1F3-FD179EACCEC3}" type="datetime1">
              <a:rPr lang="en-GB" altLang="en-US"/>
              <a:pPr/>
              <a:t>10/03/2017</a:t>
            </a:fld>
            <a:endParaRPr lang="en-GB" alt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endParaRPr lang="en-GB" altLang="en-US"/>
          </a:p>
        </p:txBody>
      </p:sp>
    </p:spTree>
    <p:extLst>
      <p:ext uri="{BB962C8B-B14F-4D97-AF65-F5344CB8AC3E}">
        <p14:creationId xmlns:p14="http://schemas.microsoft.com/office/powerpoint/2010/main" val="2641129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rgbClr val="FFFFFF"/>
                </a:solidFill>
                <a:latin typeface="Georgia" charset="0"/>
              </a:defRPr>
            </a:lvl1pPr>
          </a:lstStyle>
          <a:p>
            <a:fld id="{3CD590FE-9868-4BFC-9156-622FBDFB77A1}" type="datetime1">
              <a:rPr lang="en-GB" altLang="en-US"/>
              <a:pPr/>
              <a:t>10/03/2017</a:t>
            </a:fld>
            <a:endParaRPr lang="en-GB" alt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200">
                <a:solidFill>
                  <a:srgbClr val="FFFFFF"/>
                </a:solidFill>
                <a:latin typeface="Georgia" charset="0"/>
              </a:defRPr>
            </a:lvl1pPr>
          </a:lstStyle>
          <a:p>
            <a:endParaRPr lang="en-GB" alt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Georgia"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FFFFFF"/>
              </a:solidFill>
              <a:latin typeface="Georgia" charset="0"/>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FFFFFF"/>
              </a:solidFill>
              <a:latin typeface="Georgia" charset="0"/>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Autofit/>
          </a:bodyPr>
          <a:lstStyle>
            <a:lvl1pPr algn="ctr">
              <a:defRPr>
                <a:cs typeface="Arial" charset="0"/>
              </a:defRPr>
            </a:lvl1pPr>
          </a:lstStyle>
          <a:p>
            <a:fld id="{0783B4D3-B71A-44C9-B95B-1CE73AC59F67}" type="slidenum">
              <a:rPr lang="en-GB" altLang="en-US"/>
              <a:pPr/>
              <a:t>‹#›</a:t>
            </a:fld>
            <a:endParaRPr lang="en-GB" alt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endParaRPr lang="en-US" altLang="en-US" smtClean="0"/>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hdr="0" ftr="0" dt="0"/>
  <p:txStyles>
    <p:titleStyle>
      <a:lvl1pPr algn="ctr" rtl="0" eaLnBrk="0" fontAlgn="base" hangingPunct="0">
        <a:spcBef>
          <a:spcPct val="0"/>
        </a:spcBef>
        <a:spcAft>
          <a:spcPct val="0"/>
        </a:spcAft>
        <a:defRPr sz="3300" kern="1200">
          <a:solidFill>
            <a:srgbClr val="77933C"/>
          </a:solidFill>
          <a:latin typeface="Arial"/>
          <a:ea typeface="ＭＳ Ｐゴシック" charset="-128"/>
          <a:cs typeface="Arial"/>
        </a:defRPr>
      </a:lvl1pPr>
      <a:lvl2pPr algn="ctr" rtl="0" eaLnBrk="0" fontAlgn="base" hangingPunct="0">
        <a:spcBef>
          <a:spcPct val="0"/>
        </a:spcBef>
        <a:spcAft>
          <a:spcPct val="0"/>
        </a:spcAft>
        <a:defRPr sz="3300">
          <a:solidFill>
            <a:srgbClr val="77933C"/>
          </a:solidFill>
          <a:latin typeface="Arial" charset="-52"/>
          <a:ea typeface="ＭＳ Ｐゴシック" charset="-128"/>
        </a:defRPr>
      </a:lvl2pPr>
      <a:lvl3pPr algn="ctr" rtl="0" eaLnBrk="0" fontAlgn="base" hangingPunct="0">
        <a:spcBef>
          <a:spcPct val="0"/>
        </a:spcBef>
        <a:spcAft>
          <a:spcPct val="0"/>
        </a:spcAft>
        <a:defRPr sz="3300">
          <a:solidFill>
            <a:srgbClr val="77933C"/>
          </a:solidFill>
          <a:latin typeface="Arial" charset="-52"/>
          <a:ea typeface="ＭＳ Ｐゴシック" charset="-128"/>
        </a:defRPr>
      </a:lvl3pPr>
      <a:lvl4pPr algn="ctr" rtl="0" eaLnBrk="0" fontAlgn="base" hangingPunct="0">
        <a:spcBef>
          <a:spcPct val="0"/>
        </a:spcBef>
        <a:spcAft>
          <a:spcPct val="0"/>
        </a:spcAft>
        <a:defRPr sz="3300">
          <a:solidFill>
            <a:srgbClr val="77933C"/>
          </a:solidFill>
          <a:latin typeface="Arial" charset="-52"/>
          <a:ea typeface="ＭＳ Ｐゴシック" charset="-128"/>
        </a:defRPr>
      </a:lvl4pPr>
      <a:lvl5pPr algn="ctr" rtl="0" eaLnBrk="0" fontAlgn="base" hangingPunct="0">
        <a:spcBef>
          <a:spcPct val="0"/>
        </a:spcBef>
        <a:spcAft>
          <a:spcPct val="0"/>
        </a:spcAft>
        <a:defRPr sz="3300">
          <a:solidFill>
            <a:srgbClr val="77933C"/>
          </a:solidFill>
          <a:latin typeface="Arial" charset="-52"/>
          <a:ea typeface="ＭＳ Ｐゴシック" charset="-128"/>
        </a:defRPr>
      </a:lvl5pPr>
      <a:lvl6pPr marL="457200" algn="ctr" rtl="0" fontAlgn="base">
        <a:spcBef>
          <a:spcPct val="0"/>
        </a:spcBef>
        <a:spcAft>
          <a:spcPct val="0"/>
        </a:spcAft>
        <a:defRPr sz="3300">
          <a:solidFill>
            <a:srgbClr val="77933C"/>
          </a:solidFill>
          <a:latin typeface="Arial" charset="-52"/>
          <a:ea typeface="ＭＳ Ｐゴシック" charset="-128"/>
        </a:defRPr>
      </a:lvl6pPr>
      <a:lvl7pPr marL="914400" algn="ctr" rtl="0" fontAlgn="base">
        <a:spcBef>
          <a:spcPct val="0"/>
        </a:spcBef>
        <a:spcAft>
          <a:spcPct val="0"/>
        </a:spcAft>
        <a:defRPr sz="3300">
          <a:solidFill>
            <a:srgbClr val="77933C"/>
          </a:solidFill>
          <a:latin typeface="Arial" charset="-52"/>
          <a:ea typeface="ＭＳ Ｐゴシック" charset="-128"/>
        </a:defRPr>
      </a:lvl7pPr>
      <a:lvl8pPr marL="1371600" algn="ctr" rtl="0" fontAlgn="base">
        <a:spcBef>
          <a:spcPct val="0"/>
        </a:spcBef>
        <a:spcAft>
          <a:spcPct val="0"/>
        </a:spcAft>
        <a:defRPr sz="3300">
          <a:solidFill>
            <a:srgbClr val="77933C"/>
          </a:solidFill>
          <a:latin typeface="Arial" charset="-52"/>
          <a:ea typeface="ＭＳ Ｐゴシック" charset="-128"/>
        </a:defRPr>
      </a:lvl8pPr>
      <a:lvl9pPr marL="1828800" algn="ctr" rtl="0" fontAlgn="base">
        <a:spcBef>
          <a:spcPct val="0"/>
        </a:spcBef>
        <a:spcAft>
          <a:spcPct val="0"/>
        </a:spcAft>
        <a:defRPr sz="3300">
          <a:solidFill>
            <a:srgbClr val="77933C"/>
          </a:solidFill>
          <a:latin typeface="Arial" charset="-52"/>
          <a:ea typeface="ＭＳ Ｐゴシック" charset="-128"/>
        </a:defRPr>
      </a:lvl9pPr>
    </p:titleStyle>
    <p:bodyStyle>
      <a:lvl1pPr marL="273050" indent="-273050" algn="l" rtl="0" eaLnBrk="0" fontAlgn="base" hangingPunct="0">
        <a:spcBef>
          <a:spcPct val="20000"/>
        </a:spcBef>
        <a:spcAft>
          <a:spcPct val="0"/>
        </a:spcAft>
        <a:buClr>
          <a:schemeClr val="accent1"/>
        </a:buClr>
        <a:buSzPct val="85000"/>
        <a:buFont typeface="Wingdings 2" charset="2"/>
        <a:buChar char=""/>
        <a:defRPr sz="2700" kern="1200">
          <a:solidFill>
            <a:schemeClr val="tx1"/>
          </a:solidFill>
          <a:latin typeface="Arial"/>
          <a:ea typeface="ＭＳ Ｐゴシック" charset="-128"/>
          <a:cs typeface="Arial"/>
        </a:defRPr>
      </a:lvl1pPr>
      <a:lvl2pPr marL="547688" indent="-273050" algn="l" rtl="0" eaLnBrk="0" fontAlgn="base" hangingPunct="0">
        <a:spcBef>
          <a:spcPct val="20000"/>
        </a:spcBef>
        <a:spcAft>
          <a:spcPct val="0"/>
        </a:spcAft>
        <a:buClr>
          <a:schemeClr val="accent2"/>
        </a:buClr>
        <a:buSzPct val="70000"/>
        <a:buFont typeface="Wingdings" charset="2"/>
        <a:buChar char=""/>
        <a:defRPr sz="2200" kern="1200">
          <a:solidFill>
            <a:schemeClr val="tx2"/>
          </a:solidFill>
          <a:latin typeface="Arial"/>
          <a:ea typeface="ＭＳ Ｐゴシック" charset="-128"/>
          <a:cs typeface="Arial"/>
        </a:defRPr>
      </a:lvl2pPr>
      <a:lvl3pPr marL="822325" indent="-227013" algn="l" rtl="0" eaLnBrk="0" fontAlgn="base" hangingPunct="0">
        <a:spcBef>
          <a:spcPct val="20000"/>
        </a:spcBef>
        <a:spcAft>
          <a:spcPct val="0"/>
        </a:spcAft>
        <a:buClr>
          <a:srgbClr val="9BBB59"/>
        </a:buClr>
        <a:buSzPct val="75000"/>
        <a:buFont typeface="Wingdings 2" charset="2"/>
        <a:buChar char=""/>
        <a:defRPr sz="2000" kern="1200">
          <a:solidFill>
            <a:schemeClr val="tx1"/>
          </a:solidFill>
          <a:latin typeface="Arial"/>
          <a:ea typeface="ＭＳ Ｐゴシック" charset="-128"/>
          <a:cs typeface="Arial"/>
        </a:defRPr>
      </a:lvl3pPr>
      <a:lvl4pPr marL="1096963" indent="-227013" algn="l" rtl="0" eaLnBrk="0" fontAlgn="base" hangingPunct="0">
        <a:spcBef>
          <a:spcPct val="20000"/>
        </a:spcBef>
        <a:spcAft>
          <a:spcPct val="0"/>
        </a:spcAft>
        <a:buClr>
          <a:srgbClr val="8064A2"/>
        </a:buClr>
        <a:buSzPct val="70000"/>
        <a:buFont typeface="Wingdings" charset="2"/>
        <a:buChar char=""/>
        <a:defRPr sz="2000" kern="1200">
          <a:solidFill>
            <a:schemeClr val="tx2"/>
          </a:solidFill>
          <a:latin typeface="Arial"/>
          <a:ea typeface="ＭＳ Ｐゴシック" charset="-128"/>
          <a:cs typeface="Arial"/>
        </a:defRPr>
      </a:lvl4pPr>
      <a:lvl5pPr marL="1370013" indent="-227013" algn="l" rtl="0" eaLnBrk="0" fontAlgn="base" hangingPunct="0">
        <a:spcBef>
          <a:spcPct val="20000"/>
        </a:spcBef>
        <a:spcAft>
          <a:spcPct val="0"/>
        </a:spcAft>
        <a:buClr>
          <a:srgbClr val="4BACC6"/>
        </a:buClr>
        <a:buChar char="•"/>
        <a:defRPr sz="2000" kern="1200">
          <a:solidFill>
            <a:schemeClr val="tx1"/>
          </a:solidFill>
          <a:latin typeface="Arial"/>
          <a:ea typeface="ＭＳ Ｐゴシック" charset="-128"/>
          <a:cs typeface="Arial"/>
        </a:defRPr>
      </a:lvl5pPr>
      <a:lvl6pPr marL="1645813" indent="-182868"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115" indent="-182868"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2983" indent="-182868"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286" indent="-182868"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1" algn="l" rtl="0" eaLnBrk="1" latinLnBrk="0" hangingPunct="1">
        <a:defRPr kumimoji="0" kern="1200">
          <a:solidFill>
            <a:schemeClr val="tx1"/>
          </a:solidFill>
          <a:latin typeface="+mn-lt"/>
          <a:ea typeface="+mn-ea"/>
          <a:cs typeface="+mn-cs"/>
        </a:defRPr>
      </a:lvl2pPr>
      <a:lvl3pPr marL="914340" algn="l" rtl="0" eaLnBrk="1" latinLnBrk="0" hangingPunct="1">
        <a:defRPr kumimoji="0" kern="1200">
          <a:solidFill>
            <a:schemeClr val="tx1"/>
          </a:solidFill>
          <a:latin typeface="+mn-lt"/>
          <a:ea typeface="+mn-ea"/>
          <a:cs typeface="+mn-cs"/>
        </a:defRPr>
      </a:lvl3pPr>
      <a:lvl4pPr marL="1371511" algn="l" rtl="0" eaLnBrk="1" latinLnBrk="0" hangingPunct="1">
        <a:defRPr kumimoji="0" kern="1200">
          <a:solidFill>
            <a:schemeClr val="tx1"/>
          </a:solidFill>
          <a:latin typeface="+mn-lt"/>
          <a:ea typeface="+mn-ea"/>
          <a:cs typeface="+mn-cs"/>
        </a:defRPr>
      </a:lvl4pPr>
      <a:lvl5pPr marL="1828681" algn="l" rtl="0" eaLnBrk="1" latinLnBrk="0" hangingPunct="1">
        <a:defRPr kumimoji="0" kern="1200">
          <a:solidFill>
            <a:schemeClr val="tx1"/>
          </a:solidFill>
          <a:latin typeface="+mn-lt"/>
          <a:ea typeface="+mn-ea"/>
          <a:cs typeface="+mn-cs"/>
        </a:defRPr>
      </a:lvl5pPr>
      <a:lvl6pPr marL="2285851" algn="l" rtl="0" eaLnBrk="1" latinLnBrk="0" hangingPunct="1">
        <a:defRPr kumimoji="0" kern="1200">
          <a:solidFill>
            <a:schemeClr val="tx1"/>
          </a:solidFill>
          <a:latin typeface="+mn-lt"/>
          <a:ea typeface="+mn-ea"/>
          <a:cs typeface="+mn-cs"/>
        </a:defRPr>
      </a:lvl6pPr>
      <a:lvl7pPr marL="2743021" algn="l" rtl="0" eaLnBrk="1" latinLnBrk="0" hangingPunct="1">
        <a:defRPr kumimoji="0" kern="1200">
          <a:solidFill>
            <a:schemeClr val="tx1"/>
          </a:solidFill>
          <a:latin typeface="+mn-lt"/>
          <a:ea typeface="+mn-ea"/>
          <a:cs typeface="+mn-cs"/>
        </a:defRPr>
      </a:lvl7pPr>
      <a:lvl8pPr marL="3200192" algn="l" rtl="0" eaLnBrk="1" latinLnBrk="0" hangingPunct="1">
        <a:defRPr kumimoji="0" kern="1200">
          <a:solidFill>
            <a:schemeClr val="tx1"/>
          </a:solidFill>
          <a:latin typeface="+mn-lt"/>
          <a:ea typeface="+mn-ea"/>
          <a:cs typeface="+mn-cs"/>
        </a:defRPr>
      </a:lvl8pPr>
      <a:lvl9pPr marL="365736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94649"/>
            <a:ext cx="9144000" cy="2683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FFFFFF"/>
              </a:solidFill>
              <a:latin typeface="Georgia" charset="0"/>
            </a:endParaRPr>
          </a:p>
        </p:txBody>
      </p:sp>
      <p:sp>
        <p:nvSpPr>
          <p:cNvPr id="3" name="Subtitle 2"/>
          <p:cNvSpPr>
            <a:spLocks noGrp="1"/>
          </p:cNvSpPr>
          <p:nvPr>
            <p:ph type="subTitle" idx="1"/>
          </p:nvPr>
        </p:nvSpPr>
        <p:spPr>
          <a:xfrm>
            <a:off x="731838" y="2906713"/>
            <a:ext cx="7680325" cy="2143125"/>
          </a:xfrm>
        </p:spPr>
        <p:txBody>
          <a:bodyPr>
            <a:normAutofit/>
          </a:bodyPr>
          <a:lstStyle/>
          <a:p>
            <a:pPr eaLnBrk="1" hangingPunct="1"/>
            <a:r>
              <a:rPr lang="en-GB" altLang="en-US" sz="2800" cap="none" smtClean="0">
                <a:latin typeface="Arial" charset="0"/>
              </a:rPr>
              <a:t>MARTIN KIERNAN</a:t>
            </a:r>
          </a:p>
          <a:p>
            <a:pPr eaLnBrk="1" hangingPunct="1"/>
            <a:r>
              <a:rPr lang="en-GB" altLang="en-US" sz="2100" cap="none" smtClean="0">
                <a:latin typeface="Arial" charset="0"/>
              </a:rPr>
              <a:t>VISITING CLINICAL FELLOW</a:t>
            </a:r>
            <a:br>
              <a:rPr lang="en-GB" altLang="en-US" sz="2100" cap="none" smtClean="0">
                <a:latin typeface="Arial" charset="0"/>
              </a:rPr>
            </a:br>
            <a:r>
              <a:rPr lang="en-GB" altLang="en-US" sz="2100" cap="none" smtClean="0">
                <a:latin typeface="Arial" charset="0"/>
              </a:rPr>
              <a:t>UNIVERSITY OF WEST LONDON</a:t>
            </a:r>
            <a:endParaRPr lang="en-GB" altLang="en-US" sz="1100" cap="none" smtClean="0">
              <a:latin typeface="Arial" charset="0"/>
            </a:endParaRPr>
          </a:p>
          <a:p>
            <a:pPr eaLnBrk="1" hangingPunct="1"/>
            <a:r>
              <a:rPr lang="en-GB" altLang="en-US" sz="1100" cap="none" smtClean="0">
                <a:latin typeface="Arial" charset="0"/>
              </a:rPr>
              <a:t/>
            </a:r>
            <a:br>
              <a:rPr lang="en-GB" altLang="en-US" sz="1100" cap="none" smtClean="0">
                <a:latin typeface="Arial" charset="0"/>
              </a:rPr>
            </a:br>
            <a:r>
              <a:rPr lang="en-GB" altLang="en-US" sz="2100" cap="none" smtClean="0">
                <a:latin typeface="Arial" charset="0"/>
              </a:rPr>
              <a:t>CLINICAL DIRECTOR, GAMA HEALTHCARE</a:t>
            </a:r>
          </a:p>
        </p:txBody>
      </p:sp>
      <p:sp>
        <p:nvSpPr>
          <p:cNvPr id="17414" name="Title 1"/>
          <p:cNvSpPr>
            <a:spLocks noGrp="1"/>
          </p:cNvSpPr>
          <p:nvPr>
            <p:ph type="ctrTitle"/>
          </p:nvPr>
        </p:nvSpPr>
        <p:spPr/>
        <p:txBody>
          <a:bodyPr/>
          <a:lstStyle/>
          <a:p>
            <a:pPr eaLnBrk="1" hangingPunct="1"/>
            <a:r>
              <a:rPr lang="en-GB" altLang="en-US" sz="4800" smtClean="0">
                <a:latin typeface="Arial" charset="0"/>
              </a:rPr>
              <a:t>Evaluating IPC Education in the Workplace</a:t>
            </a:r>
          </a:p>
        </p:txBody>
      </p:sp>
      <p:sp>
        <p:nvSpPr>
          <p:cNvPr id="4" name="Subtitle 2"/>
          <p:cNvSpPr txBox="1">
            <a:spLocks/>
          </p:cNvSpPr>
          <p:nvPr/>
        </p:nvSpPr>
        <p:spPr>
          <a:xfrm>
            <a:off x="1998663" y="5113338"/>
            <a:ext cx="5197475" cy="804862"/>
          </a:xfrm>
          <a:prstGeom prst="rect">
            <a:avLst/>
          </a:prstGeom>
          <a:ln>
            <a:solidFill>
              <a:schemeClr val="tx1"/>
            </a:solidFill>
          </a:ln>
        </p:spPr>
        <p:txBody>
          <a:bodyPr>
            <a:norm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914400" eaLnBrk="1" hangingPunct="1">
              <a:lnSpc>
                <a:spcPct val="90000"/>
              </a:lnSpc>
              <a:spcBef>
                <a:spcPct val="20000"/>
              </a:spcBef>
              <a:buClr>
                <a:schemeClr val="accent1"/>
              </a:buClr>
              <a:buSzPct val="85000"/>
              <a:buFont typeface="Wingdings 2" charset="2"/>
              <a:buNone/>
            </a:pPr>
            <a:r>
              <a:rPr lang="en-GB" altLang="en-US" b="1">
                <a:solidFill>
                  <a:schemeClr val="tx2"/>
                </a:solidFill>
                <a:cs typeface="Arial" charset="0"/>
              </a:rPr>
              <a:t>Hosted by Paul Webber</a:t>
            </a:r>
          </a:p>
          <a:p>
            <a:pPr algn="ctr" defTabSz="914400" eaLnBrk="1" hangingPunct="1">
              <a:lnSpc>
                <a:spcPct val="90000"/>
              </a:lnSpc>
              <a:spcBef>
                <a:spcPct val="20000"/>
              </a:spcBef>
              <a:buClr>
                <a:schemeClr val="accent1"/>
              </a:buClr>
              <a:buSzPct val="85000"/>
              <a:buFont typeface="Wingdings 2" charset="2"/>
              <a:buNone/>
            </a:pPr>
            <a:r>
              <a:rPr lang="en-GB" altLang="en-US" sz="2000" b="1">
                <a:solidFill>
                  <a:schemeClr val="tx2"/>
                </a:solidFill>
                <a:cs typeface="Arial" charset="0"/>
              </a:rPr>
              <a:t>paul@webbertraining.com</a:t>
            </a:r>
          </a:p>
        </p:txBody>
      </p:sp>
      <p:sp>
        <p:nvSpPr>
          <p:cNvPr id="17416" name="TextBox 4"/>
          <p:cNvSpPr txBox="1">
            <a:spLocks noChangeArrowheads="1"/>
          </p:cNvSpPr>
          <p:nvPr/>
        </p:nvSpPr>
        <p:spPr bwMode="auto">
          <a:xfrm>
            <a:off x="3175000" y="6492875"/>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800" b="1">
                <a:cs typeface="Arial" charset="0"/>
              </a:rPr>
              <a:t>www.webbertraining.com</a:t>
            </a:r>
          </a:p>
        </p:txBody>
      </p:sp>
      <p:sp>
        <p:nvSpPr>
          <p:cNvPr id="17417" name="TextBox 5"/>
          <p:cNvSpPr txBox="1">
            <a:spLocks noChangeArrowheads="1"/>
          </p:cNvSpPr>
          <p:nvPr/>
        </p:nvSpPr>
        <p:spPr bwMode="auto">
          <a:xfrm>
            <a:off x="7478713" y="6492875"/>
            <a:ext cx="169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r>
              <a:rPr lang="en-US" altLang="en-US" sz="1800" b="1">
                <a:cs typeface="Arial" charset="0"/>
              </a:rPr>
              <a:t>March 9, 2017</a:t>
            </a:r>
          </a:p>
        </p:txBody>
      </p:sp>
      <p:sp>
        <p:nvSpPr>
          <p:cNvPr id="2" name="Rectangle 1"/>
          <p:cNvSpPr/>
          <p:nvPr/>
        </p:nvSpPr>
        <p:spPr>
          <a:xfrm>
            <a:off x="2286000" y="-3126641"/>
            <a:ext cx="4572000" cy="13111282"/>
          </a:xfrm>
          <a:prstGeom prst="rect">
            <a:avLst/>
          </a:prstGeom>
        </p:spPr>
        <p:txBody>
          <a:bodyPr>
            <a:spAutoFit/>
          </a:bodyPr>
          <a:lstStyle/>
          <a:p>
            <a:r>
              <a:rPr lang="en-CA" b="1" dirty="0"/>
              <a:t>To do</a:t>
            </a:r>
            <a:endParaRPr lang="en-CA" dirty="0"/>
          </a:p>
          <a:p>
            <a:r>
              <a:rPr lang="en-CA" dirty="0"/>
              <a:t>Remind delegates that </a:t>
            </a:r>
            <a:r>
              <a:rPr lang="en-CA" dirty="0" err="1"/>
              <a:t>eval</a:t>
            </a:r>
            <a:r>
              <a:rPr lang="en-CA" dirty="0"/>
              <a:t> works best in Chrome</a:t>
            </a:r>
          </a:p>
          <a:p>
            <a:r>
              <a:rPr lang="en-CA" dirty="0"/>
              <a:t> </a:t>
            </a:r>
          </a:p>
          <a:p>
            <a:r>
              <a:rPr lang="en-CA" b="1" dirty="0"/>
              <a:t>Pia</a:t>
            </a:r>
            <a:endParaRPr lang="en-CA" dirty="0"/>
          </a:p>
          <a:p>
            <a:r>
              <a:rPr lang="en-CA" dirty="0"/>
              <a:t>Dates for next year</a:t>
            </a:r>
          </a:p>
          <a:p>
            <a:r>
              <a:rPr lang="en-CA" dirty="0"/>
              <a:t>Invoice asap</a:t>
            </a:r>
          </a:p>
          <a:p>
            <a:r>
              <a:rPr lang="en-CA" dirty="0"/>
              <a:t>Ask Kevin when quality forum </a:t>
            </a:r>
            <a:r>
              <a:rPr lang="en-CA" dirty="0" err="1"/>
              <a:t>isS</a:t>
            </a:r>
            <a:endParaRPr lang="en-CA" dirty="0"/>
          </a:p>
          <a:p>
            <a:r>
              <a:rPr lang="en-CA" dirty="0"/>
              <a:t> </a:t>
            </a:r>
          </a:p>
          <a:p>
            <a:r>
              <a:rPr lang="en-CA" b="1" dirty="0"/>
              <a:t>Next year:</a:t>
            </a:r>
            <a:endParaRPr lang="en-CA" dirty="0"/>
          </a:p>
          <a:p>
            <a:r>
              <a:rPr lang="en-CA" dirty="0"/>
              <a:t>Dates!</a:t>
            </a:r>
          </a:p>
          <a:p>
            <a:r>
              <a:rPr lang="en-CA" dirty="0"/>
              <a:t>Screen location and size (can go right up to ceiling?) </a:t>
            </a:r>
          </a:p>
          <a:p>
            <a:r>
              <a:rPr lang="en-CA" dirty="0"/>
              <a:t>Lose 1/3 of stage; put screens closer to stage?</a:t>
            </a:r>
          </a:p>
          <a:p>
            <a:r>
              <a:rPr lang="en-CA" dirty="0"/>
              <a:t>If screens right under </a:t>
            </a:r>
            <a:r>
              <a:rPr lang="en-CA" dirty="0" err="1"/>
              <a:t>airwalls</a:t>
            </a:r>
            <a:r>
              <a:rPr lang="en-CA" dirty="0"/>
              <a:t> that will take care of lighting issues.</a:t>
            </a:r>
          </a:p>
          <a:p>
            <a:r>
              <a:rPr lang="en-CA" dirty="0"/>
              <a:t>Videotape all</a:t>
            </a:r>
          </a:p>
          <a:p>
            <a:r>
              <a:rPr lang="en-CA" dirty="0"/>
              <a:t> </a:t>
            </a:r>
          </a:p>
          <a:p>
            <a:r>
              <a:rPr lang="en-CA" b="1" dirty="0"/>
              <a:t>This computer:</a:t>
            </a:r>
            <a:endParaRPr lang="en-CA" dirty="0"/>
          </a:p>
          <a:p>
            <a:r>
              <a:rPr lang="en-CA" dirty="0"/>
              <a:t>Download Citrix</a:t>
            </a:r>
          </a:p>
          <a:p>
            <a:r>
              <a:rPr lang="en-CA" dirty="0"/>
              <a:t>Get product key for MS Office</a:t>
            </a:r>
          </a:p>
          <a:p>
            <a:r>
              <a:rPr lang="en-CA" dirty="0"/>
              <a:t>Update Chrome, IE, Adobe Flash</a:t>
            </a:r>
          </a:p>
          <a:p>
            <a:r>
              <a:rPr lang="en-CA" dirty="0"/>
              <a:t> </a:t>
            </a:r>
          </a:p>
          <a:p>
            <a:r>
              <a:rPr lang="en-CA" b="1" dirty="0"/>
              <a:t>Conference notes</a:t>
            </a:r>
            <a:endParaRPr lang="en-CA" dirty="0"/>
          </a:p>
          <a:p>
            <a:r>
              <a:rPr lang="en-CA" dirty="0"/>
              <a:t> </a:t>
            </a:r>
          </a:p>
          <a:p>
            <a:r>
              <a:rPr lang="en-CA" dirty="0"/>
              <a:t>Millennials – resilience to change because they grew up with changing technology</a:t>
            </a:r>
          </a:p>
          <a:p>
            <a:r>
              <a:rPr lang="en-CA" dirty="0"/>
              <a:t>What about us?</a:t>
            </a:r>
          </a:p>
          <a:p>
            <a:r>
              <a:rPr lang="en-CA" dirty="0"/>
              <a:t>Goldman </a:t>
            </a:r>
            <a:r>
              <a:rPr lang="en-CA" dirty="0" err="1"/>
              <a:t>sachs</a:t>
            </a:r>
            <a:r>
              <a:rPr lang="en-CA" dirty="0"/>
              <a:t> – 30% of millennials don’t own car, don’t want to</a:t>
            </a:r>
          </a:p>
          <a:p>
            <a:r>
              <a:rPr lang="en-CA" dirty="0"/>
              <a:t> </a:t>
            </a:r>
          </a:p>
          <a:p>
            <a:r>
              <a:rPr lang="en-CA" dirty="0"/>
              <a:t>Dopamine allows your brain to work</a:t>
            </a:r>
          </a:p>
          <a:p>
            <a:r>
              <a:rPr lang="en-CA" dirty="0"/>
              <a:t>21 days: 3 things you’re grateful for</a:t>
            </a:r>
          </a:p>
          <a:p>
            <a:r>
              <a:rPr lang="en-CA" dirty="0"/>
              <a:t> </a:t>
            </a:r>
          </a:p>
          <a:p>
            <a:r>
              <a:rPr lang="en-CA" b="1" dirty="0"/>
              <a:t>Liz</a:t>
            </a:r>
            <a:endParaRPr lang="en-CA" dirty="0"/>
          </a:p>
          <a:p>
            <a:r>
              <a:rPr lang="en-CA" dirty="0"/>
              <a:t>Masters student study: Aerodynamics of pathogen movement in toilet plume</a:t>
            </a:r>
          </a:p>
          <a:p>
            <a:r>
              <a:rPr lang="en-CA" dirty="0"/>
              <a:t> </a:t>
            </a:r>
          </a:p>
          <a:p>
            <a:r>
              <a:rPr lang="en-CA" b="1" dirty="0"/>
              <a:t>Jim Gauthier</a:t>
            </a:r>
            <a:endParaRPr lang="en-CA" dirty="0"/>
          </a:p>
          <a:p>
            <a:r>
              <a:rPr lang="en-CA" dirty="0"/>
              <a:t>Font size on labels</a:t>
            </a:r>
          </a:p>
          <a:p>
            <a:r>
              <a:rPr lang="en-CA" dirty="0"/>
              <a:t> </a:t>
            </a:r>
          </a:p>
          <a:p>
            <a:r>
              <a:rPr lang="en-CA" dirty="0"/>
              <a:t> </a:t>
            </a:r>
          </a:p>
          <a:p>
            <a:r>
              <a:rPr lang="en-CA" dirty="0"/>
              <a:t> </a:t>
            </a:r>
          </a:p>
          <a:p>
            <a:r>
              <a:rPr lang="en-CA" dirty="0"/>
              <a:t> </a:t>
            </a:r>
          </a:p>
          <a:p>
            <a:r>
              <a:rPr lang="en-CA" dirty="0"/>
              <a:t> </a:t>
            </a:r>
          </a:p>
          <a:p>
            <a:r>
              <a:rPr lang="en-CA"/>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GB" altLang="en-US" smtClean="0">
                <a:solidFill>
                  <a:srgbClr val="77933C"/>
                </a:solidFill>
                <a:latin typeface="Arial" charset="0"/>
              </a:rPr>
              <a:t>Education vs. Training</a:t>
            </a:r>
          </a:p>
        </p:txBody>
      </p:sp>
      <p:sp>
        <p:nvSpPr>
          <p:cNvPr id="296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476FBB4-7BB3-4D63-8E33-7CBE171CC55A}" type="slidenum">
              <a:rPr lang="en-GB" altLang="en-US" sz="1800"/>
              <a:pPr eaLnBrk="1" hangingPunct="1"/>
              <a:t>10</a:t>
            </a:fld>
            <a:endParaRPr lang="en-GB" altLang="en-US" sz="1800"/>
          </a:p>
        </p:txBody>
      </p:sp>
      <p:sp>
        <p:nvSpPr>
          <p:cNvPr id="29700" name="Content Placeholder 2"/>
          <p:cNvSpPr>
            <a:spLocks noGrp="1"/>
          </p:cNvSpPr>
          <p:nvPr>
            <p:ph sz="quarter" idx="1"/>
          </p:nvPr>
        </p:nvSpPr>
        <p:spPr>
          <a:xfrm>
            <a:off x="301625" y="1527175"/>
            <a:ext cx="8504238" cy="4572000"/>
          </a:xfrm>
        </p:spPr>
        <p:txBody>
          <a:bodyPr/>
          <a:lstStyle/>
          <a:p>
            <a:pPr eaLnBrk="1" hangingPunct="1"/>
            <a:r>
              <a:rPr lang="en-GB" altLang="en-US" smtClean="0">
                <a:latin typeface="Arial" charset="0"/>
              </a:rPr>
              <a:t>Education</a:t>
            </a:r>
          </a:p>
          <a:p>
            <a:pPr lvl="1" eaLnBrk="1" hangingPunct="1"/>
            <a:r>
              <a:rPr lang="en-GB" altLang="en-US" smtClean="0">
                <a:latin typeface="Arial" charset="0"/>
              </a:rPr>
              <a:t>provides HCWs with a knowledge base and insight that act as a driving force behind future activities</a:t>
            </a:r>
          </a:p>
          <a:p>
            <a:pPr lvl="2" eaLnBrk="1" hangingPunct="1"/>
            <a:r>
              <a:rPr lang="en-GB" altLang="en-US" smtClean="0">
                <a:latin typeface="Arial" charset="0"/>
              </a:rPr>
              <a:t>There is a hugely motivational aspect to this</a:t>
            </a:r>
            <a:br>
              <a:rPr lang="en-GB" altLang="en-US" smtClean="0">
                <a:latin typeface="Arial" charset="0"/>
              </a:rPr>
            </a:br>
            <a:endParaRPr lang="en-GB" altLang="en-US" smtClean="0">
              <a:latin typeface="Arial" charset="0"/>
            </a:endParaRPr>
          </a:p>
          <a:p>
            <a:pPr eaLnBrk="1" hangingPunct="1"/>
            <a:r>
              <a:rPr lang="en-GB" altLang="en-US" smtClean="0">
                <a:latin typeface="Arial" charset="0"/>
              </a:rPr>
              <a:t>Training</a:t>
            </a:r>
          </a:p>
          <a:p>
            <a:pPr lvl="1" eaLnBrk="1" hangingPunct="1"/>
            <a:r>
              <a:rPr lang="en-GB" altLang="en-US" smtClean="0">
                <a:latin typeface="Arial" charset="0"/>
              </a:rPr>
              <a:t>task-orientated within a specific working environment</a:t>
            </a:r>
          </a:p>
          <a:p>
            <a:pPr lvl="1" eaLnBrk="1" hangingPunct="1"/>
            <a:r>
              <a:rPr lang="en-GB" altLang="en-US" smtClean="0">
                <a:latin typeface="Arial" charset="0"/>
              </a:rPr>
              <a:t>helps staff to acquire skills to complete a procedure to a set standard</a:t>
            </a:r>
          </a:p>
          <a:p>
            <a:pPr lvl="2" eaLnBrk="1" hangingPunct="1"/>
            <a:r>
              <a:rPr lang="en-GB" altLang="en-US" smtClean="0">
                <a:latin typeface="Arial" charset="0"/>
              </a:rPr>
              <a:t>Clinical and non-clinical</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GB" altLang="en-US" smtClean="0">
                <a:solidFill>
                  <a:srgbClr val="77933C"/>
                </a:solidFill>
                <a:latin typeface="Arial" charset="0"/>
              </a:rPr>
              <a:t>“Good news, It’s Mandatory Training Day”</a:t>
            </a:r>
          </a:p>
        </p:txBody>
      </p:sp>
      <p:pic>
        <p:nvPicPr>
          <p:cNvPr id="30723"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23938" y="1558925"/>
            <a:ext cx="7089775" cy="4705350"/>
          </a:xfrm>
        </p:spPr>
      </p:pic>
      <p:sp>
        <p:nvSpPr>
          <p:cNvPr id="3072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3B340D1-B814-4F4C-B678-C1508FFC3C18}" type="slidenum">
              <a:rPr lang="en-GB" altLang="en-US" sz="1800"/>
              <a:pPr eaLnBrk="1" hangingPunct="1"/>
              <a:t>11</a:t>
            </a:fld>
            <a:endParaRPr lang="en-GB" altLang="en-US" sz="180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GB" altLang="en-US" smtClean="0">
                <a:solidFill>
                  <a:srgbClr val="77933C"/>
                </a:solidFill>
                <a:latin typeface="Arial" charset="0"/>
              </a:rPr>
              <a:t>Confession Time</a:t>
            </a:r>
          </a:p>
        </p:txBody>
      </p:sp>
      <p:sp>
        <p:nvSpPr>
          <p:cNvPr id="31747" name="Content Placeholder 2"/>
          <p:cNvSpPr>
            <a:spLocks noGrp="1"/>
          </p:cNvSpPr>
          <p:nvPr>
            <p:ph sz="quarter" idx="1"/>
          </p:nvPr>
        </p:nvSpPr>
        <p:spPr>
          <a:xfrm>
            <a:off x="301625" y="1527175"/>
            <a:ext cx="8504238" cy="4572000"/>
          </a:xfrm>
        </p:spPr>
        <p:txBody>
          <a:bodyPr/>
          <a:lstStyle/>
          <a:p>
            <a:pPr eaLnBrk="1" hangingPunct="1"/>
            <a:r>
              <a:rPr lang="en-GB" altLang="en-US" smtClean="0">
                <a:latin typeface="Arial" charset="0"/>
              </a:rPr>
              <a:t>I delivered around 1000 in-house training sessions in my NHS Career</a:t>
            </a:r>
          </a:p>
          <a:p>
            <a:pPr lvl="1" eaLnBrk="1" hangingPunct="1"/>
            <a:r>
              <a:rPr lang="en-GB" altLang="en-US" smtClean="0">
                <a:latin typeface="Arial" charset="0"/>
              </a:rPr>
              <a:t>I have no idea if they were effective</a:t>
            </a:r>
            <a:br>
              <a:rPr lang="en-GB" altLang="en-US" smtClean="0">
                <a:latin typeface="Arial" charset="0"/>
              </a:rPr>
            </a:br>
            <a:endParaRPr lang="en-GB" altLang="en-US" smtClean="0">
              <a:latin typeface="Arial" charset="0"/>
            </a:endParaRPr>
          </a:p>
          <a:p>
            <a:pPr eaLnBrk="1" hangingPunct="1"/>
            <a:r>
              <a:rPr lang="en-GB" altLang="en-US" smtClean="0">
                <a:latin typeface="Arial" charset="0"/>
              </a:rPr>
              <a:t>People seemed to like them</a:t>
            </a:r>
          </a:p>
          <a:p>
            <a:pPr lvl="1" eaLnBrk="1" hangingPunct="1"/>
            <a:r>
              <a:rPr lang="en-GB" altLang="en-US" smtClean="0">
                <a:latin typeface="Arial" charset="0"/>
              </a:rPr>
              <a:t>So that’s OK then</a:t>
            </a:r>
            <a:br>
              <a:rPr lang="en-GB" altLang="en-US" smtClean="0">
                <a:latin typeface="Arial" charset="0"/>
              </a:rPr>
            </a:br>
            <a:endParaRPr lang="en-GB" altLang="en-US" smtClean="0">
              <a:latin typeface="Arial" charset="0"/>
            </a:endParaRPr>
          </a:p>
          <a:p>
            <a:pPr eaLnBrk="1" hangingPunct="1"/>
            <a:r>
              <a:rPr lang="en-GB" altLang="en-US" smtClean="0">
                <a:latin typeface="Arial" charset="0"/>
              </a:rPr>
              <a:t>Did it change anything?</a:t>
            </a:r>
          </a:p>
          <a:p>
            <a:pPr lvl="1" eaLnBrk="1" hangingPunct="1"/>
            <a:r>
              <a:rPr lang="en-GB" altLang="en-US" smtClean="0">
                <a:latin typeface="Arial" charset="0"/>
              </a:rPr>
              <a:t>I have no clue</a:t>
            </a:r>
          </a:p>
          <a:p>
            <a:pPr lvl="1" eaLnBrk="1" hangingPunct="1"/>
            <a:r>
              <a:rPr lang="en-GB" altLang="en-US" smtClean="0">
                <a:latin typeface="Arial" charset="0"/>
              </a:rPr>
              <a:t>Or do I?</a:t>
            </a:r>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40C6DA4-787F-469C-B395-3B189E46A457}" type="slidenum">
              <a:rPr lang="en-GB" altLang="en-US" sz="1800"/>
              <a:pPr eaLnBrk="1" hangingPunct="1"/>
              <a:t>12</a:t>
            </a:fld>
            <a:endParaRPr lang="en-GB" altLang="en-US" sz="180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ltLang="en-US" smtClean="0">
                <a:solidFill>
                  <a:srgbClr val="77933C"/>
                </a:solidFill>
                <a:latin typeface="Arial" charset="0"/>
              </a:rPr>
              <a:t>Evaluations</a:t>
            </a:r>
          </a:p>
        </p:txBody>
      </p:sp>
      <p:sp>
        <p:nvSpPr>
          <p:cNvPr id="32771" name="Content Placeholder 2"/>
          <p:cNvSpPr>
            <a:spLocks noGrp="1"/>
          </p:cNvSpPr>
          <p:nvPr>
            <p:ph sz="quarter" idx="1"/>
          </p:nvPr>
        </p:nvSpPr>
        <p:spPr>
          <a:xfrm>
            <a:off x="301625" y="1527175"/>
            <a:ext cx="8504238" cy="4572000"/>
          </a:xfrm>
        </p:spPr>
        <p:txBody>
          <a:bodyPr/>
          <a:lstStyle/>
          <a:p>
            <a:pPr eaLnBrk="1" hangingPunct="1"/>
            <a:r>
              <a:rPr lang="en-GB" altLang="en-US" sz="3200" smtClean="0">
                <a:latin typeface="Arial" charset="0"/>
              </a:rPr>
              <a:t>Student rating is a traditional approach to the evaluation of education programmes</a:t>
            </a:r>
          </a:p>
          <a:p>
            <a:pPr lvl="1" eaLnBrk="1" hangingPunct="1"/>
            <a:r>
              <a:rPr lang="en-GB" altLang="en-US" sz="2800" smtClean="0">
                <a:latin typeface="Arial" charset="0"/>
              </a:rPr>
              <a:t>Educators should instead use self, peer, and mentor rating scales in addition to student rating scales to obtain a range of perspectives</a:t>
            </a:r>
          </a:p>
          <a:p>
            <a:pPr lvl="2" eaLnBrk="1" hangingPunct="1"/>
            <a:r>
              <a:rPr lang="en-GB" altLang="en-US" sz="2400" smtClean="0">
                <a:latin typeface="Arial" charset="0"/>
              </a:rPr>
              <a:t>Berk, R.A. (2013) Medical Teacher, 35:15-26.</a:t>
            </a:r>
            <a:br>
              <a:rPr lang="en-GB" altLang="en-US" sz="2400" smtClean="0">
                <a:latin typeface="Arial" charset="0"/>
              </a:rPr>
            </a:br>
            <a:endParaRPr lang="en-GB" altLang="en-US" sz="2400" smtClean="0">
              <a:latin typeface="Arial" charset="0"/>
            </a:endParaRPr>
          </a:p>
          <a:p>
            <a:pPr lvl="1" eaLnBrk="1" hangingPunct="1"/>
            <a:r>
              <a:rPr lang="en-GB" altLang="en-US" sz="2800" smtClean="0">
                <a:latin typeface="Arial" charset="0"/>
              </a:rPr>
              <a:t>These ratings will only give partial information</a:t>
            </a:r>
          </a:p>
        </p:txBody>
      </p:sp>
      <p:sp>
        <p:nvSpPr>
          <p:cNvPr id="327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336643C-F037-4C1B-936D-1831328596A2}" type="slidenum">
              <a:rPr lang="en-GB" altLang="en-US" sz="1800"/>
              <a:pPr eaLnBrk="1" hangingPunct="1"/>
              <a:t>13</a:t>
            </a:fld>
            <a:endParaRPr lang="en-GB" altLang="en-US" sz="180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GB" altLang="en-US" sz="3000" smtClean="0">
                <a:solidFill>
                  <a:srgbClr val="77933C"/>
                </a:solidFill>
                <a:latin typeface="Arial" charset="0"/>
              </a:rPr>
              <a:t>Student ratings vs. multiple sources of evidence</a:t>
            </a:r>
          </a:p>
        </p:txBody>
      </p:sp>
      <p:sp>
        <p:nvSpPr>
          <p:cNvPr id="33795" name="Content Placeholder 2"/>
          <p:cNvSpPr>
            <a:spLocks noGrp="1"/>
          </p:cNvSpPr>
          <p:nvPr>
            <p:ph sz="quarter" idx="1"/>
          </p:nvPr>
        </p:nvSpPr>
        <p:spPr>
          <a:xfrm>
            <a:off x="301625" y="1527175"/>
            <a:ext cx="8504238" cy="4572000"/>
          </a:xfrm>
        </p:spPr>
        <p:txBody>
          <a:bodyPr/>
          <a:lstStyle/>
          <a:p>
            <a:pPr eaLnBrk="1" hangingPunct="1"/>
            <a:r>
              <a:rPr lang="en-GB" altLang="en-US" sz="3300" smtClean="0">
                <a:latin typeface="Arial" charset="0"/>
              </a:rPr>
              <a:t>In healthcare education, ratings have not received the same level of research attention as other fields</a:t>
            </a:r>
          </a:p>
          <a:p>
            <a:pPr lvl="1" eaLnBrk="1" hangingPunct="1"/>
            <a:r>
              <a:rPr lang="en-GB" altLang="en-US" sz="2800" smtClean="0">
                <a:latin typeface="Arial" charset="0"/>
              </a:rPr>
              <a:t>There are many behaviours and skills defining teaching effectiveness which students are NOT qualified to rate</a:t>
            </a:r>
          </a:p>
          <a:p>
            <a:pPr lvl="2" eaLnBrk="1" hangingPunct="1"/>
            <a:r>
              <a:rPr lang="en-GB" altLang="en-US" smtClean="0">
                <a:latin typeface="Arial" charset="0"/>
              </a:rPr>
              <a:t>Tutor’s knowledge and content expertise</a:t>
            </a:r>
          </a:p>
          <a:p>
            <a:pPr lvl="2" eaLnBrk="1" hangingPunct="1"/>
            <a:r>
              <a:rPr lang="en-GB" altLang="en-US" smtClean="0">
                <a:latin typeface="Arial" charset="0"/>
              </a:rPr>
              <a:t>Teaching methods</a:t>
            </a:r>
          </a:p>
          <a:p>
            <a:pPr lvl="2" eaLnBrk="1" hangingPunct="1"/>
            <a:r>
              <a:rPr lang="en-GB" altLang="en-US" smtClean="0">
                <a:latin typeface="Arial" charset="0"/>
              </a:rPr>
              <a:t>Use of technology</a:t>
            </a:r>
          </a:p>
          <a:p>
            <a:pPr lvl="2" eaLnBrk="1" hangingPunct="1"/>
            <a:r>
              <a:rPr lang="en-GB" altLang="en-US" smtClean="0">
                <a:latin typeface="Arial" charset="0"/>
              </a:rPr>
              <a:t>Course materials</a:t>
            </a:r>
          </a:p>
          <a:p>
            <a:pPr lvl="2" eaLnBrk="1" hangingPunct="1"/>
            <a:r>
              <a:rPr lang="en-GB" altLang="en-US" smtClean="0">
                <a:latin typeface="Arial" charset="0"/>
              </a:rPr>
              <a:t>Assessment instruments</a:t>
            </a:r>
          </a:p>
          <a:p>
            <a:pPr lvl="2" eaLnBrk="1" hangingPunct="1"/>
            <a:r>
              <a:rPr lang="en-GB" altLang="en-US" smtClean="0">
                <a:latin typeface="Arial" charset="0"/>
              </a:rPr>
              <a:t>Grading practices</a:t>
            </a:r>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AD4790D-2DEB-4451-8775-345B1FA22435}" type="slidenum">
              <a:rPr lang="en-GB" altLang="en-US" sz="1800"/>
              <a:pPr eaLnBrk="1" hangingPunct="1"/>
              <a:t>14</a:t>
            </a:fld>
            <a:endParaRPr lang="en-GB" altLang="en-US" sz="180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GB" altLang="en-US" smtClean="0">
                <a:solidFill>
                  <a:srgbClr val="77933C"/>
                </a:solidFill>
                <a:latin typeface="Arial" charset="0"/>
              </a:rPr>
              <a:t>Questionnaires</a:t>
            </a:r>
          </a:p>
        </p:txBody>
      </p:sp>
      <p:sp>
        <p:nvSpPr>
          <p:cNvPr id="34819" name="Content Placeholder 2"/>
          <p:cNvSpPr>
            <a:spLocks noGrp="1"/>
          </p:cNvSpPr>
          <p:nvPr>
            <p:ph sz="quarter" idx="1"/>
          </p:nvPr>
        </p:nvSpPr>
        <p:spPr>
          <a:xfrm>
            <a:off x="301625" y="1527175"/>
            <a:ext cx="8504238" cy="4572000"/>
          </a:xfrm>
        </p:spPr>
        <p:txBody>
          <a:bodyPr/>
          <a:lstStyle/>
          <a:p>
            <a:pPr eaLnBrk="1" hangingPunct="1"/>
            <a:r>
              <a:rPr lang="en-GB" altLang="en-US" smtClean="0">
                <a:latin typeface="Arial" charset="0"/>
              </a:rPr>
              <a:t>Questionnaires do not replace speaking to people and do not replace qualitative methods</a:t>
            </a:r>
          </a:p>
          <a:p>
            <a:pPr lvl="1" eaLnBrk="1" hangingPunct="1"/>
            <a:r>
              <a:rPr lang="en-GB" altLang="en-US" smtClean="0">
                <a:latin typeface="Arial" charset="0"/>
              </a:rPr>
              <a:t>If you need to ask why they answered a question in that way, you probably are using the wrong method</a:t>
            </a:r>
            <a:br>
              <a:rPr lang="en-GB" altLang="en-US" smtClean="0">
                <a:latin typeface="Arial" charset="0"/>
              </a:rPr>
            </a:br>
            <a:endParaRPr lang="en-GB" altLang="en-US" smtClean="0">
              <a:latin typeface="Arial" charset="0"/>
            </a:endParaRPr>
          </a:p>
          <a:p>
            <a:pPr eaLnBrk="1" hangingPunct="1"/>
            <a:r>
              <a:rPr lang="en-US" altLang="en-US" smtClean="0">
                <a:latin typeface="Arial" charset="0"/>
              </a:rPr>
              <a:t>The person filling in the form is disinterested, not paying attention, and will rush through it</a:t>
            </a:r>
          </a:p>
          <a:p>
            <a:pPr lvl="1" eaLnBrk="1" hangingPunct="1"/>
            <a:r>
              <a:rPr lang="en-US" altLang="en-US" smtClean="0">
                <a:latin typeface="Arial" charset="0"/>
              </a:rPr>
              <a:t>Anything that can go wrong….</a:t>
            </a:r>
            <a:br>
              <a:rPr lang="en-US" altLang="en-US" smtClean="0">
                <a:latin typeface="Arial" charset="0"/>
              </a:rPr>
            </a:br>
            <a:endParaRPr lang="en-US" altLang="en-US" smtClean="0">
              <a:latin typeface="Arial" charset="0"/>
            </a:endParaRPr>
          </a:p>
          <a:p>
            <a:pPr eaLnBrk="1" hangingPunct="1"/>
            <a:r>
              <a:rPr lang="en-US" altLang="en-US" smtClean="0">
                <a:latin typeface="Arial" charset="0"/>
              </a:rPr>
              <a:t>So the design is important</a:t>
            </a:r>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2F43F6F-39A2-4927-9F74-BB72BBEBF5B7}" type="slidenum">
              <a:rPr lang="en-GB" altLang="en-US" sz="1800"/>
              <a:pPr eaLnBrk="1" hangingPunct="1"/>
              <a:t>15</a:t>
            </a:fld>
            <a:endParaRPr lang="en-GB" altLang="en-US" sz="180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p:txBody>
          <a:bodyPr/>
          <a:lstStyle/>
          <a:p>
            <a:pPr eaLnBrk="1" hangingPunct="1"/>
            <a:r>
              <a:rPr lang="en-US" altLang="en-US" smtClean="0">
                <a:solidFill>
                  <a:srgbClr val="77933C"/>
                </a:solidFill>
                <a:latin typeface="Arial" charset="0"/>
              </a:rPr>
              <a:t>Questionnaires 1</a:t>
            </a:r>
            <a:endParaRPr lang="en-GB" altLang="en-US" smtClean="0">
              <a:solidFill>
                <a:srgbClr val="77933C"/>
              </a:solidFill>
              <a:latin typeface="Arial" charset="0"/>
            </a:endParaRPr>
          </a:p>
        </p:txBody>
      </p:sp>
      <p:sp>
        <p:nvSpPr>
          <p:cNvPr id="3" name="Content Placeholder 2"/>
          <p:cNvSpPr>
            <a:spLocks noGrp="1"/>
          </p:cNvSpPr>
          <p:nvPr>
            <p:ph sz="quarter" idx="1"/>
          </p:nvPr>
        </p:nvSpPr>
        <p:spPr>
          <a:xfrm>
            <a:off x="301625" y="1527175"/>
            <a:ext cx="8504238" cy="4572000"/>
          </a:xfrm>
        </p:spPr>
        <p:txBody>
          <a:bodyPr>
            <a:normAutofit/>
          </a:bodyPr>
          <a:lstStyle/>
          <a:p>
            <a:pPr eaLnBrk="1" hangingPunct="1">
              <a:lnSpc>
                <a:spcPct val="90000"/>
              </a:lnSpc>
            </a:pPr>
            <a:r>
              <a:rPr lang="en-US" altLang="en-US" sz="2500" smtClean="0">
                <a:latin typeface="Arial" charset="0"/>
              </a:rPr>
              <a:t>Question order matters (a lot)</a:t>
            </a:r>
          </a:p>
          <a:p>
            <a:pPr lvl="1" eaLnBrk="1" hangingPunct="1">
              <a:lnSpc>
                <a:spcPct val="90000"/>
              </a:lnSpc>
            </a:pPr>
            <a:r>
              <a:rPr lang="en-US" altLang="en-US" sz="2000" smtClean="0">
                <a:latin typeface="Arial" charset="0"/>
              </a:rPr>
              <a:t>Ask the most important question first</a:t>
            </a:r>
          </a:p>
          <a:p>
            <a:pPr lvl="2" eaLnBrk="1" hangingPunct="1">
              <a:lnSpc>
                <a:spcPct val="90000"/>
              </a:lnSpc>
            </a:pPr>
            <a:r>
              <a:rPr lang="en-US" altLang="en-US" sz="1900" smtClean="0">
                <a:latin typeface="Arial" charset="0"/>
              </a:rPr>
              <a:t>In one word, how would you describe the session?</a:t>
            </a:r>
          </a:p>
          <a:p>
            <a:pPr lvl="1" eaLnBrk="1" hangingPunct="1">
              <a:lnSpc>
                <a:spcPct val="90000"/>
              </a:lnSpc>
            </a:pPr>
            <a:r>
              <a:rPr lang="en-US" altLang="en-US" sz="2000" smtClean="0">
                <a:latin typeface="Arial" charset="0"/>
              </a:rPr>
              <a:t>Limit the number, eventually ‘question fatigue’ will sink in and answers will become erratic</a:t>
            </a:r>
          </a:p>
          <a:p>
            <a:pPr lvl="2" eaLnBrk="1" hangingPunct="1">
              <a:lnSpc>
                <a:spcPct val="90000"/>
              </a:lnSpc>
            </a:pPr>
            <a:r>
              <a:rPr lang="en-US" altLang="en-US" sz="1900" smtClean="0">
                <a:latin typeface="Arial" charset="0"/>
              </a:rPr>
              <a:t>too weak.</a:t>
            </a:r>
            <a:endParaRPr lang="en-GB" altLang="en-US" sz="1900" smtClean="0">
              <a:latin typeface="Arial" charset="0"/>
            </a:endParaRPr>
          </a:p>
          <a:p>
            <a:pPr eaLnBrk="1" hangingPunct="1">
              <a:lnSpc>
                <a:spcPct val="90000"/>
              </a:lnSpc>
            </a:pPr>
            <a:r>
              <a:rPr lang="en-US" altLang="en-US" sz="2500" smtClean="0">
                <a:latin typeface="Arial" charset="0"/>
              </a:rPr>
              <a:t>Yes/no</a:t>
            </a:r>
          </a:p>
          <a:p>
            <a:pPr lvl="1" eaLnBrk="1" hangingPunct="1">
              <a:lnSpc>
                <a:spcPct val="90000"/>
              </a:lnSpc>
            </a:pPr>
            <a:r>
              <a:rPr lang="en-US" altLang="en-US" sz="2000" smtClean="0">
                <a:latin typeface="Arial" charset="0"/>
              </a:rPr>
              <a:t>only when it is an easy ‘yes/no’ question</a:t>
            </a:r>
          </a:p>
          <a:p>
            <a:pPr eaLnBrk="1" hangingPunct="1">
              <a:lnSpc>
                <a:spcPct val="90000"/>
              </a:lnSpc>
            </a:pPr>
            <a:r>
              <a:rPr lang="en-US" altLang="en-US" sz="2500" smtClean="0">
                <a:latin typeface="Arial" charset="0"/>
              </a:rPr>
              <a:t>Ask questions from top to bottom</a:t>
            </a:r>
          </a:p>
          <a:p>
            <a:pPr lvl="1" eaLnBrk="1" hangingPunct="1">
              <a:lnSpc>
                <a:spcPct val="90000"/>
              </a:lnSpc>
            </a:pPr>
            <a:r>
              <a:rPr lang="en-US" altLang="en-US" sz="2000" smtClean="0">
                <a:latin typeface="Arial" charset="0"/>
              </a:rPr>
              <a:t>Columns from left to right lead to confusion, </a:t>
            </a:r>
            <a:r>
              <a:rPr lang="en-GB" altLang="en-US" sz="2000" smtClean="0">
                <a:latin typeface="Arial" charset="0"/>
              </a:rPr>
              <a:t>vertical responses seem to be better</a:t>
            </a:r>
          </a:p>
          <a:p>
            <a:pPr lvl="2" eaLnBrk="1" hangingPunct="1">
              <a:lnSpc>
                <a:spcPct val="90000"/>
              </a:lnSpc>
            </a:pPr>
            <a:r>
              <a:rPr lang="en-GB" altLang="en-US" sz="1900" smtClean="0">
                <a:latin typeface="Arial" charset="0"/>
              </a:rPr>
              <a:t>Dillman DA. Mail and telephone surveys: the total design method. New York: John Wiley &amp; Sons, Inc; </a:t>
            </a:r>
            <a:r>
              <a:rPr lang="hr-HR" altLang="en-US" sz="1900" smtClean="0">
                <a:latin typeface="Arial" charset="0"/>
              </a:rPr>
              <a:t>1978</a:t>
            </a:r>
            <a:endParaRPr lang="en-GB" altLang="en-US" sz="1900" smtClean="0">
              <a:latin typeface="Arial" charset="0"/>
            </a:endParaRPr>
          </a:p>
        </p:txBody>
      </p:sp>
      <p:sp>
        <p:nvSpPr>
          <p:cNvPr id="3584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C1F46CC-AB31-4851-90B4-03E3A43E6C0A}" type="slidenum">
              <a:rPr lang="en-GB" altLang="en-US" sz="1800"/>
              <a:pPr eaLnBrk="1" hangingPunct="1"/>
              <a:t>16</a:t>
            </a:fld>
            <a:endParaRPr lang="en-GB" altLang="en-US" sz="180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pPr eaLnBrk="1" hangingPunct="1"/>
            <a:r>
              <a:rPr lang="en-US" altLang="en-US" smtClean="0">
                <a:solidFill>
                  <a:srgbClr val="77933C"/>
                </a:solidFill>
                <a:latin typeface="Arial" charset="0"/>
              </a:rPr>
              <a:t>Some guidelines for questionnaires 2</a:t>
            </a:r>
            <a:endParaRPr lang="en-GB" altLang="en-US" smtClean="0">
              <a:solidFill>
                <a:srgbClr val="77933C"/>
              </a:solidFill>
              <a:latin typeface="Arial" charset="0"/>
            </a:endParaRPr>
          </a:p>
        </p:txBody>
      </p:sp>
      <p:sp>
        <p:nvSpPr>
          <p:cNvPr id="3" name="Content Placeholder 2"/>
          <p:cNvSpPr>
            <a:spLocks noGrp="1"/>
          </p:cNvSpPr>
          <p:nvPr>
            <p:ph sz="quarter" idx="1"/>
          </p:nvPr>
        </p:nvSpPr>
        <p:spPr>
          <a:xfrm>
            <a:off x="301625" y="1527175"/>
            <a:ext cx="8504238" cy="4572000"/>
          </a:xfrm>
        </p:spPr>
        <p:txBody>
          <a:bodyPr>
            <a:normAutofit/>
          </a:bodyPr>
          <a:lstStyle/>
          <a:p>
            <a:pPr eaLnBrk="1" hangingPunct="1">
              <a:lnSpc>
                <a:spcPct val="80000"/>
              </a:lnSpc>
            </a:pPr>
            <a:r>
              <a:rPr lang="en-US" altLang="en-US" sz="2500" smtClean="0">
                <a:latin typeface="Arial" charset="0"/>
              </a:rPr>
              <a:t>All questions on a 5 (or odd) point scale and symmetrical</a:t>
            </a:r>
            <a:endParaRPr lang="en-GB" altLang="en-US" sz="2500" smtClean="0">
              <a:latin typeface="Arial" charset="0"/>
            </a:endParaRPr>
          </a:p>
          <a:p>
            <a:pPr lvl="1" eaLnBrk="1" hangingPunct="1">
              <a:lnSpc>
                <a:spcPct val="80000"/>
              </a:lnSpc>
            </a:pPr>
            <a:r>
              <a:rPr lang="en-US" altLang="en-US" sz="2000" smtClean="0">
                <a:latin typeface="Arial" charset="0"/>
              </a:rPr>
              <a:t>Best scale (Likert)</a:t>
            </a:r>
          </a:p>
          <a:p>
            <a:pPr lvl="2" eaLnBrk="1" hangingPunct="1">
              <a:lnSpc>
                <a:spcPct val="80000"/>
              </a:lnSpc>
            </a:pPr>
            <a:r>
              <a:rPr lang="en-US" altLang="en-US" sz="1900" smtClean="0">
                <a:latin typeface="Arial" charset="0"/>
              </a:rPr>
              <a:t>Strongly agree, agree, Neither agree nor disagree, Disagree, Strongly disagree</a:t>
            </a:r>
            <a:endParaRPr lang="en-GB" altLang="en-US" sz="1900" smtClean="0">
              <a:latin typeface="Arial" charset="0"/>
            </a:endParaRPr>
          </a:p>
          <a:p>
            <a:pPr lvl="2" eaLnBrk="1" hangingPunct="1">
              <a:lnSpc>
                <a:spcPct val="80000"/>
              </a:lnSpc>
            </a:pPr>
            <a:r>
              <a:rPr lang="en-US" altLang="en-US" sz="1900" smtClean="0">
                <a:latin typeface="Arial" charset="0"/>
              </a:rPr>
              <a:t>An alternate is Excellent, Very Good, Good, Fair, Poor (For ratings)</a:t>
            </a:r>
          </a:p>
          <a:p>
            <a:pPr eaLnBrk="1" hangingPunct="1">
              <a:lnSpc>
                <a:spcPct val="80000"/>
              </a:lnSpc>
            </a:pPr>
            <a:r>
              <a:rPr lang="en-US" altLang="en-US" sz="2500" smtClean="0">
                <a:latin typeface="Arial" charset="0"/>
              </a:rPr>
              <a:t>Question specific 5 point scale</a:t>
            </a:r>
          </a:p>
          <a:p>
            <a:pPr lvl="1" eaLnBrk="1" hangingPunct="1">
              <a:lnSpc>
                <a:spcPct val="80000"/>
              </a:lnSpc>
            </a:pPr>
            <a:r>
              <a:rPr lang="en-US" altLang="en-US" sz="2000" smtClean="0">
                <a:latin typeface="Arial" charset="0"/>
              </a:rPr>
              <a:t>How is the tea in Yorkshire?</a:t>
            </a:r>
          </a:p>
          <a:p>
            <a:pPr lvl="2" eaLnBrk="1" hangingPunct="1">
              <a:lnSpc>
                <a:spcPct val="80000"/>
              </a:lnSpc>
            </a:pPr>
            <a:r>
              <a:rPr lang="en-US" altLang="en-US" sz="1900" smtClean="0">
                <a:latin typeface="Arial" charset="0"/>
              </a:rPr>
              <a:t>Much too strong, A little to strong, About right, A little too weak, Much too weak</a:t>
            </a:r>
            <a:br>
              <a:rPr lang="en-US" altLang="en-US" sz="1900" smtClean="0">
                <a:latin typeface="Arial" charset="0"/>
              </a:rPr>
            </a:br>
            <a:r>
              <a:rPr lang="en-US" altLang="en-US" sz="1900" smtClean="0">
                <a:latin typeface="Arial" charset="0"/>
              </a:rPr>
              <a:t> </a:t>
            </a:r>
          </a:p>
          <a:p>
            <a:pPr eaLnBrk="1" hangingPunct="1">
              <a:lnSpc>
                <a:spcPct val="80000"/>
              </a:lnSpc>
            </a:pPr>
            <a:r>
              <a:rPr lang="en-US" altLang="en-US" sz="2500" smtClean="0">
                <a:latin typeface="Arial" charset="0"/>
              </a:rPr>
              <a:t>Don’t ask extra questions just because you can, ask only questions you will act on</a:t>
            </a:r>
          </a:p>
          <a:p>
            <a:pPr lvl="1" eaLnBrk="1" hangingPunct="1">
              <a:lnSpc>
                <a:spcPct val="80000"/>
              </a:lnSpc>
            </a:pPr>
            <a:r>
              <a:rPr lang="en-GB" altLang="en-US" sz="2000" smtClean="0">
                <a:latin typeface="Arial" charset="0"/>
              </a:rPr>
              <a:t>“Now we would like to move on to Q. 618 concerning the health of your pet fish...”</a:t>
            </a:r>
          </a:p>
        </p:txBody>
      </p:sp>
      <p:sp>
        <p:nvSpPr>
          <p:cNvPr id="3686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32C8DEC-4E1B-49BD-A534-3B589891351D}" type="slidenum">
              <a:rPr lang="en-GB" altLang="en-US" sz="1800"/>
              <a:pPr eaLnBrk="1" hangingPunct="1"/>
              <a:t>17</a:t>
            </a:fld>
            <a:endParaRPr lang="en-GB" altLang="en-US" sz="180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GB" altLang="en-US" sz="3000" smtClean="0">
                <a:solidFill>
                  <a:srgbClr val="77933C"/>
                </a:solidFill>
                <a:latin typeface="Arial" charset="0"/>
              </a:rPr>
              <a:t>Bias in questionnaire design</a:t>
            </a:r>
            <a:br>
              <a:rPr lang="en-GB" altLang="en-US" sz="3000" smtClean="0">
                <a:solidFill>
                  <a:srgbClr val="77933C"/>
                </a:solidFill>
                <a:latin typeface="Arial" charset="0"/>
              </a:rPr>
            </a:br>
            <a:r>
              <a:rPr lang="en-GB" altLang="en-US" sz="2200" smtClean="0">
                <a:solidFill>
                  <a:srgbClr val="77933C"/>
                </a:solidFill>
                <a:latin typeface="Arial" charset="0"/>
              </a:rPr>
              <a:t>Choi B., Pak A. Prev Chronic Dis. 2005;2(1):1-13</a:t>
            </a:r>
          </a:p>
        </p:txBody>
      </p:sp>
      <p:sp>
        <p:nvSpPr>
          <p:cNvPr id="3" name="Content Placeholder 2"/>
          <p:cNvSpPr>
            <a:spLocks noGrp="1"/>
          </p:cNvSpPr>
          <p:nvPr>
            <p:ph sz="quarter" idx="1"/>
          </p:nvPr>
        </p:nvSpPr>
        <p:spPr>
          <a:xfrm>
            <a:off x="301625" y="1527175"/>
            <a:ext cx="8504238" cy="4572000"/>
          </a:xfrm>
        </p:spPr>
        <p:txBody>
          <a:bodyPr>
            <a:normAutofit/>
          </a:bodyPr>
          <a:lstStyle/>
          <a:p>
            <a:pPr eaLnBrk="1" hangingPunct="1">
              <a:lnSpc>
                <a:spcPct val="90000"/>
              </a:lnSpc>
            </a:pPr>
            <a:r>
              <a:rPr lang="en-US" altLang="en-US" smtClean="0">
                <a:latin typeface="Arial" charset="0"/>
              </a:rPr>
              <a:t>Ambiguous question</a:t>
            </a:r>
          </a:p>
          <a:p>
            <a:pPr lvl="1" eaLnBrk="1" hangingPunct="1">
              <a:lnSpc>
                <a:spcPct val="90000"/>
              </a:lnSpc>
            </a:pPr>
            <a:r>
              <a:rPr lang="en-US" altLang="en-US" smtClean="0">
                <a:latin typeface="Arial" charset="0"/>
              </a:rPr>
              <a:t>lead respondents to understand the question differently than was intended and so to answer a different question than was intended</a:t>
            </a:r>
          </a:p>
          <a:p>
            <a:pPr eaLnBrk="1" hangingPunct="1">
              <a:lnSpc>
                <a:spcPct val="90000"/>
              </a:lnSpc>
            </a:pPr>
            <a:r>
              <a:rPr lang="en-US" altLang="en-US" smtClean="0">
                <a:latin typeface="Arial" charset="0"/>
              </a:rPr>
              <a:t>Double-barrelled question</a:t>
            </a:r>
          </a:p>
          <a:p>
            <a:pPr lvl="1" eaLnBrk="1" hangingPunct="1">
              <a:lnSpc>
                <a:spcPct val="90000"/>
              </a:lnSpc>
            </a:pPr>
            <a:r>
              <a:rPr lang="en-US" altLang="en-US" smtClean="0">
                <a:latin typeface="Arial" charset="0"/>
              </a:rPr>
              <a:t>made up of two or more questions makes it difficult </a:t>
            </a:r>
          </a:p>
          <a:p>
            <a:pPr lvl="2" eaLnBrk="1" hangingPunct="1">
              <a:lnSpc>
                <a:spcPct val="90000"/>
              </a:lnSpc>
            </a:pPr>
            <a:r>
              <a:rPr lang="en-US" altLang="en-US" smtClean="0">
                <a:latin typeface="Arial" charset="0"/>
              </a:rPr>
              <a:t>for the respondent to know which part of the question to answer</a:t>
            </a:r>
          </a:p>
          <a:p>
            <a:pPr lvl="2" eaLnBrk="1" hangingPunct="1">
              <a:lnSpc>
                <a:spcPct val="90000"/>
              </a:lnSpc>
            </a:pPr>
            <a:r>
              <a:rPr lang="en-US" altLang="en-US" smtClean="0">
                <a:latin typeface="Arial" charset="0"/>
              </a:rPr>
              <a:t>for the investigator to know which part of the question the respondent actually answered</a:t>
            </a:r>
          </a:p>
          <a:p>
            <a:pPr eaLnBrk="1" hangingPunct="1">
              <a:lnSpc>
                <a:spcPct val="90000"/>
              </a:lnSpc>
            </a:pPr>
            <a:r>
              <a:rPr lang="en-US" altLang="en-US" smtClean="0">
                <a:latin typeface="Arial" charset="0"/>
              </a:rPr>
              <a:t>Short question</a:t>
            </a:r>
          </a:p>
          <a:p>
            <a:pPr lvl="1" eaLnBrk="1" hangingPunct="1">
              <a:lnSpc>
                <a:spcPct val="90000"/>
              </a:lnSpc>
            </a:pPr>
            <a:r>
              <a:rPr lang="en-US" altLang="en-US" smtClean="0">
                <a:latin typeface="Arial" charset="0"/>
              </a:rPr>
              <a:t>may not be as accurately answered as questions that are longer</a:t>
            </a:r>
            <a:endParaRPr lang="en-GB" altLang="en-US" smtClean="0">
              <a:latin typeface="Arial" charset="0"/>
            </a:endParaRPr>
          </a:p>
        </p:txBody>
      </p:sp>
      <p:sp>
        <p:nvSpPr>
          <p:cNvPr id="3789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A94C028-8513-46D3-97B6-59E101A1B26F}" type="slidenum">
              <a:rPr lang="en-GB" altLang="en-US" sz="1800"/>
              <a:pPr eaLnBrk="1" hangingPunct="1"/>
              <a:t>18</a:t>
            </a:fld>
            <a:endParaRPr lang="en-GB" altLang="en-US" sz="180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GB" altLang="en-US" smtClean="0">
                <a:solidFill>
                  <a:srgbClr val="77933C"/>
                </a:solidFill>
                <a:latin typeface="Arial" charset="0"/>
              </a:rPr>
              <a:t>How to cheat</a:t>
            </a:r>
          </a:p>
        </p:txBody>
      </p:sp>
      <p:sp>
        <p:nvSpPr>
          <p:cNvPr id="38915" name="Content Placeholder 2"/>
          <p:cNvSpPr>
            <a:spLocks noGrp="1"/>
          </p:cNvSpPr>
          <p:nvPr>
            <p:ph sz="quarter" idx="1"/>
          </p:nvPr>
        </p:nvSpPr>
        <p:spPr>
          <a:xfrm>
            <a:off x="301625" y="1527175"/>
            <a:ext cx="8504238" cy="4572000"/>
          </a:xfrm>
        </p:spPr>
        <p:txBody>
          <a:bodyPr/>
          <a:lstStyle/>
          <a:p>
            <a:pPr eaLnBrk="1" hangingPunct="1"/>
            <a:r>
              <a:rPr lang="en-US" altLang="en-US" smtClean="0">
                <a:latin typeface="Arial" charset="0"/>
              </a:rPr>
              <a:t>Manipulate</a:t>
            </a:r>
            <a:endParaRPr lang="en-GB" altLang="en-US" smtClean="0">
              <a:latin typeface="Arial" charset="0"/>
            </a:endParaRPr>
          </a:p>
          <a:p>
            <a:pPr lvl="1" eaLnBrk="1" hangingPunct="1"/>
            <a:r>
              <a:rPr lang="en-US" altLang="en-US" smtClean="0">
                <a:latin typeface="Arial" charset="0"/>
              </a:rPr>
              <a:t>Get an answer you want by putting it after a question that has the desired answer in it</a:t>
            </a:r>
            <a:endParaRPr lang="en-GB" altLang="en-US" smtClean="0">
              <a:latin typeface="Arial" charset="0"/>
            </a:endParaRPr>
          </a:p>
          <a:p>
            <a:pPr lvl="1" eaLnBrk="1" hangingPunct="1"/>
            <a:r>
              <a:rPr lang="en-US" altLang="en-US" smtClean="0">
                <a:latin typeface="Arial" charset="0"/>
              </a:rPr>
              <a:t>Bias towards an answer you want by using a 6 point scale</a:t>
            </a:r>
          </a:p>
          <a:p>
            <a:pPr lvl="2" eaLnBrk="1" hangingPunct="1"/>
            <a:r>
              <a:rPr lang="en-US" altLang="en-US" smtClean="0">
                <a:latin typeface="Arial" charset="0"/>
              </a:rPr>
              <a:t>If there is an even number, people will deviate towards the positive</a:t>
            </a:r>
            <a:br>
              <a:rPr lang="en-US" altLang="en-US" smtClean="0">
                <a:latin typeface="Arial" charset="0"/>
              </a:rPr>
            </a:br>
            <a:endParaRPr lang="en-US" altLang="en-US" smtClean="0">
              <a:latin typeface="Arial" charset="0"/>
            </a:endParaRPr>
          </a:p>
          <a:p>
            <a:pPr eaLnBrk="1" hangingPunct="1"/>
            <a:r>
              <a:rPr lang="en-US" altLang="en-US" smtClean="0">
                <a:latin typeface="Arial" charset="0"/>
              </a:rPr>
              <a:t>Phrasing is important</a:t>
            </a:r>
          </a:p>
          <a:p>
            <a:pPr lvl="1" eaLnBrk="1" hangingPunct="1"/>
            <a:r>
              <a:rPr lang="en-US" altLang="en-US" smtClean="0">
                <a:latin typeface="Arial" charset="0"/>
              </a:rPr>
              <a:t>People may say "yes” if you ask the question this way </a:t>
            </a:r>
          </a:p>
          <a:p>
            <a:pPr lvl="2" eaLnBrk="1" hangingPunct="1"/>
            <a:r>
              <a:rPr lang="en-US" altLang="en-US" smtClean="0">
                <a:latin typeface="Arial" charset="0"/>
              </a:rPr>
              <a:t>Do think hand hygiene is important?</a:t>
            </a:r>
          </a:p>
          <a:p>
            <a:pPr lvl="1" eaLnBrk="1" hangingPunct="1"/>
            <a:r>
              <a:rPr lang="en-US" altLang="en-US" smtClean="0">
                <a:latin typeface="Arial" charset="0"/>
              </a:rPr>
              <a:t>But probably will say "no" if you ask the question this way: </a:t>
            </a:r>
          </a:p>
          <a:p>
            <a:pPr lvl="2" eaLnBrk="1" hangingPunct="1"/>
            <a:r>
              <a:rPr lang="en-US" altLang="en-US" smtClean="0">
                <a:latin typeface="Arial" charset="0"/>
              </a:rPr>
              <a:t>Is hand hygiene a problem for you?</a:t>
            </a:r>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77FBF8A-4E04-494C-B7E4-B2BF49D4A18D}" type="slidenum">
              <a:rPr lang="en-GB" altLang="en-US" sz="1800"/>
              <a:pPr eaLnBrk="1" hangingPunct="1"/>
              <a:t>19</a:t>
            </a:fld>
            <a:endParaRPr lang="en-GB" altLang="en-US" sz="180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solidFill>
                  <a:srgbClr val="77933C"/>
                </a:solidFill>
                <a:latin typeface="Arial" charset="0"/>
              </a:rPr>
              <a:t>Content</a:t>
            </a:r>
          </a:p>
        </p:txBody>
      </p:sp>
      <p:sp>
        <p:nvSpPr>
          <p:cNvPr id="1945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3190DE4-4CF9-4761-B7EF-0CEAF23A3571}" type="slidenum">
              <a:rPr lang="en-GB" altLang="en-US" sz="1800"/>
              <a:pPr eaLnBrk="1" hangingPunct="1"/>
              <a:t>2</a:t>
            </a:fld>
            <a:endParaRPr lang="en-GB" altLang="en-US" sz="1800"/>
          </a:p>
        </p:txBody>
      </p:sp>
      <p:sp>
        <p:nvSpPr>
          <p:cNvPr id="19460" name="Content Placeholder 3"/>
          <p:cNvSpPr>
            <a:spLocks noGrp="1"/>
          </p:cNvSpPr>
          <p:nvPr>
            <p:ph sz="quarter" idx="1"/>
          </p:nvPr>
        </p:nvSpPr>
        <p:spPr>
          <a:xfrm>
            <a:off x="301625" y="1527175"/>
            <a:ext cx="8504238" cy="4572000"/>
          </a:xfrm>
        </p:spPr>
        <p:txBody>
          <a:bodyPr/>
          <a:lstStyle/>
          <a:p>
            <a:pPr eaLnBrk="1" hangingPunct="1"/>
            <a:r>
              <a:rPr lang="en-US" altLang="en-US" smtClean="0">
                <a:latin typeface="Arial" charset="0"/>
              </a:rPr>
              <a:t>The evidence for the effectiveness of education in reducing Healthcare-associated Infections</a:t>
            </a:r>
          </a:p>
          <a:p>
            <a:pPr eaLnBrk="1" hangingPunct="1"/>
            <a:r>
              <a:rPr lang="en-US" altLang="en-US" smtClean="0">
                <a:latin typeface="Arial" charset="0"/>
              </a:rPr>
              <a:t>The importance of evaluation</a:t>
            </a:r>
          </a:p>
          <a:p>
            <a:pPr eaLnBrk="1" hangingPunct="1"/>
            <a:r>
              <a:rPr lang="en-US" altLang="en-US" smtClean="0">
                <a:latin typeface="Arial" charset="0"/>
              </a:rPr>
              <a:t>Evaluation strategies</a:t>
            </a:r>
          </a:p>
          <a:p>
            <a:pPr eaLnBrk="1" hangingPunct="1"/>
            <a:r>
              <a:rPr lang="en-US" altLang="en-US" smtClean="0">
                <a:latin typeface="Arial" charset="0"/>
              </a:rPr>
              <a:t>Use of questionnaires</a:t>
            </a:r>
          </a:p>
          <a:p>
            <a:pPr eaLnBrk="1" hangingPunct="1"/>
            <a:r>
              <a:rPr lang="en-US" altLang="en-US" smtClean="0">
                <a:latin typeface="Arial" charset="0"/>
              </a:rPr>
              <a:t>Use of the Kirkpatrick model of Evaluation</a:t>
            </a:r>
          </a:p>
          <a:p>
            <a:pPr eaLnBrk="1" hangingPunct="1"/>
            <a:r>
              <a:rPr lang="en-US" altLang="en-US" smtClean="0">
                <a:latin typeface="Arial" charset="0"/>
              </a:rPr>
              <a:t>Education and compliance with practice</a:t>
            </a:r>
          </a:p>
          <a:p>
            <a:pPr eaLnBrk="1" hangingPunct="1"/>
            <a:r>
              <a:rPr lang="en-US" altLang="en-US" smtClean="0">
                <a:latin typeface="Arial" charset="0"/>
              </a:rPr>
              <a:t>What does training do for your organisation</a:t>
            </a:r>
          </a:p>
          <a:p>
            <a:pPr eaLnBrk="1" hangingPunct="1"/>
            <a:endParaRPr lang="en-US" altLang="en-US" smtClean="0">
              <a:latin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GB" altLang="en-US" smtClean="0">
                <a:solidFill>
                  <a:srgbClr val="77933C"/>
                </a:solidFill>
                <a:latin typeface="Arial" charset="0"/>
              </a:rPr>
              <a:t>Analysis</a:t>
            </a:r>
          </a:p>
        </p:txBody>
      </p:sp>
      <p:sp>
        <p:nvSpPr>
          <p:cNvPr id="39939" name="Content Placeholder 2"/>
          <p:cNvSpPr>
            <a:spLocks noGrp="1"/>
          </p:cNvSpPr>
          <p:nvPr>
            <p:ph sz="quarter" idx="1"/>
          </p:nvPr>
        </p:nvSpPr>
        <p:spPr>
          <a:xfrm>
            <a:off x="301625" y="1527175"/>
            <a:ext cx="8504238" cy="4572000"/>
          </a:xfrm>
        </p:spPr>
        <p:txBody>
          <a:bodyPr/>
          <a:lstStyle/>
          <a:p>
            <a:pPr eaLnBrk="1" hangingPunct="1"/>
            <a:r>
              <a:rPr lang="en-GB" altLang="en-US" smtClean="0">
                <a:latin typeface="Arial" charset="0"/>
              </a:rPr>
              <a:t>Don’t be depressed if everyone doesn’t ‘strongly agree’ that the training was ‘excellent’</a:t>
            </a:r>
            <a:br>
              <a:rPr lang="en-GB" altLang="en-US" smtClean="0">
                <a:latin typeface="Arial" charset="0"/>
              </a:rPr>
            </a:br>
            <a:endParaRPr lang="en-GB" altLang="en-US" smtClean="0">
              <a:latin typeface="Arial" charset="0"/>
            </a:endParaRPr>
          </a:p>
          <a:p>
            <a:pPr lvl="1" eaLnBrk="1" hangingPunct="1"/>
            <a:r>
              <a:rPr lang="en-GB" altLang="en-US" smtClean="0">
                <a:latin typeface="Arial" charset="0"/>
              </a:rPr>
              <a:t>Respondents usually avoid ends of scales, try to be conservative and be towards the middle</a:t>
            </a:r>
          </a:p>
          <a:p>
            <a:pPr lvl="2" eaLnBrk="1" hangingPunct="1"/>
            <a:r>
              <a:rPr lang="en-GB" altLang="en-US" smtClean="0">
                <a:latin typeface="Arial" charset="0"/>
              </a:rPr>
              <a:t>Foddy W. Constructing questions for interviews and questionnaires: theory and practice in social research. Cambridge (United Kingdom): Cambridge University </a:t>
            </a:r>
            <a:r>
              <a:rPr lang="es-ES_tradnl" altLang="en-US" smtClean="0">
                <a:latin typeface="Arial" charset="0"/>
              </a:rPr>
              <a:t>Press; 1993</a:t>
            </a:r>
          </a:p>
          <a:p>
            <a:pPr lvl="1" eaLnBrk="1" hangingPunct="1"/>
            <a:r>
              <a:rPr lang="en-GB" altLang="en-US" smtClean="0">
                <a:latin typeface="Arial" charset="0"/>
              </a:rPr>
              <a:t>Respondents are more likely to check “Agree” or “Disagree” than “Strongly agree” or “Strongly disagree</a:t>
            </a:r>
          </a:p>
          <a:p>
            <a:pPr lvl="2" eaLnBrk="1" hangingPunct="1"/>
            <a:r>
              <a:rPr lang="en-GB" altLang="en-US" smtClean="0">
                <a:latin typeface="Arial" charset="0"/>
              </a:rPr>
              <a:t>Aday LA. Designing and conducting health surveys. 2nd ed. San Francisco (CA): Jossey-Bass; 1996</a:t>
            </a:r>
            <a:endParaRPr lang="es-ES_tradnl" altLang="en-US" smtClean="0">
              <a:latin typeface="Arial" charset="0"/>
            </a:endParaRPr>
          </a:p>
          <a:p>
            <a:pPr lvl="1" eaLnBrk="1" hangingPunct="1"/>
            <a:endParaRPr lang="en-GB" altLang="en-US" smtClean="0">
              <a:latin typeface="Arial" charset="0"/>
            </a:endParaRPr>
          </a:p>
        </p:txBody>
      </p:sp>
      <p:sp>
        <p:nvSpPr>
          <p:cNvPr id="3994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23C1065-E5B1-476E-82EA-79E205507110}" type="slidenum">
              <a:rPr lang="en-GB" altLang="en-US" sz="1800"/>
              <a:pPr eaLnBrk="1" hangingPunct="1"/>
              <a:t>20</a:t>
            </a:fld>
            <a:endParaRPr lang="en-GB" altLang="en-US" sz="180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1625" y="228600"/>
            <a:ext cx="8534400" cy="758825"/>
          </a:xfrm>
        </p:spPr>
        <p:txBody>
          <a:bodyPr/>
          <a:lstStyle/>
          <a:p>
            <a:pPr eaLnBrk="1" hangingPunct="1"/>
            <a:r>
              <a:rPr lang="en-US" altLang="en-US" smtClean="0">
                <a:latin typeface="Arial" charset="0"/>
              </a:rPr>
              <a:t>Donald Kirkpatrick</a:t>
            </a:r>
          </a:p>
        </p:txBody>
      </p:sp>
      <p:sp>
        <p:nvSpPr>
          <p:cNvPr id="40963" name="Rectangle 3" descr="Rectangle: Click to edit Master text styles&#10;Second level&#10;Third level&#10;Fourth level&#10;Fifth level"/>
          <p:cNvSpPr>
            <a:spLocks noGrp="1" noChangeArrowheads="1"/>
          </p:cNvSpPr>
          <p:nvPr>
            <p:ph sz="half" idx="1"/>
          </p:nvPr>
        </p:nvSpPr>
        <p:spPr>
          <a:xfrm>
            <a:off x="301625" y="1371600"/>
            <a:ext cx="4038600" cy="4681538"/>
          </a:xfrm>
        </p:spPr>
        <p:txBody>
          <a:bodyPr/>
          <a:lstStyle/>
          <a:p>
            <a:pPr eaLnBrk="1" hangingPunct="1"/>
            <a:r>
              <a:rPr lang="en-US" altLang="en-US" smtClean="0">
                <a:latin typeface="Arial" charset="0"/>
              </a:rPr>
              <a:t>Kirkpatrick developed a model of training evaluation in 1959</a:t>
            </a:r>
          </a:p>
          <a:p>
            <a:pPr eaLnBrk="1" hangingPunct="1"/>
            <a:r>
              <a:rPr lang="en-US" altLang="en-US" smtClean="0">
                <a:latin typeface="Arial" charset="0"/>
              </a:rPr>
              <a:t>Arguably the most widely used approach</a:t>
            </a:r>
          </a:p>
          <a:p>
            <a:pPr lvl="1" eaLnBrk="1" hangingPunct="1"/>
            <a:r>
              <a:rPr lang="en-US" altLang="en-US" smtClean="0">
                <a:latin typeface="Arial" charset="0"/>
              </a:rPr>
              <a:t> Simple, Flexible and Complete</a:t>
            </a:r>
          </a:p>
          <a:p>
            <a:pPr lvl="1" eaLnBrk="1" hangingPunct="1"/>
            <a:r>
              <a:rPr lang="en-US" altLang="en-US" smtClean="0">
                <a:latin typeface="Arial" charset="0"/>
              </a:rPr>
              <a:t>4-level model</a:t>
            </a:r>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371600"/>
            <a:ext cx="3243263" cy="42672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Slide Number Placeholder 5"/>
          <p:cNvSpPr>
            <a:spLocks noGrp="1"/>
          </p:cNvSpPr>
          <p:nvPr>
            <p:ph type="sldNum" sz="quarter" idx="12"/>
          </p:nvPr>
        </p:nvSpPr>
        <p:spPr bwMode="auto">
          <a:xfrm>
            <a:off x="4362450" y="1027113"/>
            <a:ext cx="4572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36ACB0A-8966-4351-A623-0E08416F550D}" type="slidenum">
              <a:rPr lang="en-GB" altLang="en-US" sz="1800"/>
              <a:pPr eaLnBrk="1" hangingPunct="1"/>
              <a:t>21</a:t>
            </a:fld>
            <a:endParaRPr lang="en-GB" altLang="en-US" sz="1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solidFill>
                  <a:srgbClr val="77933C"/>
                </a:solidFill>
                <a:latin typeface="Arial" charset="0"/>
              </a:rPr>
              <a:t>Why Evaluate?</a:t>
            </a:r>
          </a:p>
        </p:txBody>
      </p:sp>
      <p:sp>
        <p:nvSpPr>
          <p:cNvPr id="65539" name="Rectangle 3"/>
          <p:cNvSpPr>
            <a:spLocks noGrp="1" noChangeArrowheads="1"/>
          </p:cNvSpPr>
          <p:nvPr>
            <p:ph type="body" idx="1"/>
          </p:nvPr>
        </p:nvSpPr>
        <p:spPr>
          <a:xfrm>
            <a:off x="301625" y="1668463"/>
            <a:ext cx="5761038" cy="4572000"/>
          </a:xfrm>
        </p:spPr>
        <p:txBody>
          <a:bodyPr>
            <a:normAutofit/>
          </a:bodyPr>
          <a:lstStyle/>
          <a:p>
            <a:pPr eaLnBrk="1" hangingPunct="1"/>
            <a:r>
              <a:rPr lang="en-US" altLang="en-US" sz="2500" smtClean="0">
                <a:latin typeface="Arial" charset="0"/>
              </a:rPr>
              <a:t>Should the program be continued?</a:t>
            </a:r>
          </a:p>
          <a:p>
            <a:pPr eaLnBrk="1" hangingPunct="1"/>
            <a:r>
              <a:rPr lang="en-US" altLang="en-US" sz="2500" smtClean="0">
                <a:latin typeface="Arial" charset="0"/>
              </a:rPr>
              <a:t>How can the program be improved?</a:t>
            </a:r>
          </a:p>
          <a:p>
            <a:pPr eaLnBrk="1" hangingPunct="1"/>
            <a:r>
              <a:rPr lang="en-US" altLang="en-US" sz="2500" smtClean="0">
                <a:latin typeface="Arial" charset="0"/>
              </a:rPr>
              <a:t>How can we ensure regulatory compliance?</a:t>
            </a:r>
          </a:p>
          <a:p>
            <a:pPr eaLnBrk="1" hangingPunct="1"/>
            <a:r>
              <a:rPr lang="en-US" altLang="en-US" sz="2500" smtClean="0">
                <a:latin typeface="Arial" charset="0"/>
              </a:rPr>
              <a:t>How can we maximise training effectiveness?</a:t>
            </a:r>
          </a:p>
          <a:p>
            <a:pPr eaLnBrk="1" hangingPunct="1"/>
            <a:r>
              <a:rPr lang="en-US" altLang="en-US" sz="2500" smtClean="0">
                <a:latin typeface="Arial" charset="0"/>
              </a:rPr>
              <a:t>How can we be sure training is aligned with strategy?</a:t>
            </a:r>
          </a:p>
          <a:p>
            <a:pPr eaLnBrk="1" hangingPunct="1"/>
            <a:r>
              <a:rPr lang="en-US" altLang="en-US" sz="2500" smtClean="0">
                <a:latin typeface="Arial" charset="0"/>
              </a:rPr>
              <a:t>How can we demonstrate the value of training?</a:t>
            </a:r>
          </a:p>
        </p:txBody>
      </p:sp>
      <p:pic>
        <p:nvPicPr>
          <p:cNvPr id="16386" name="Picture 2" descr="http://www.energyefficiencymatters.org/wp-content/uploads/2013/07/evalu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41625"/>
            <a:ext cx="2743200" cy="20574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618E9DF-F665-47A9-A5A2-D9CF8C4A8114}" type="slidenum">
              <a:rPr lang="en-GB" altLang="en-US" sz="1800"/>
              <a:pPr eaLnBrk="1" hangingPunct="1"/>
              <a:t>22</a:t>
            </a:fld>
            <a:endParaRPr lang="en-GB" altLang="en-US" sz="1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AU" altLang="en-US" sz="3000" smtClean="0">
                <a:solidFill>
                  <a:srgbClr val="77933C"/>
                </a:solidFill>
                <a:latin typeface="Arial" charset="0"/>
              </a:rPr>
              <a:t>Model of Evaluation</a:t>
            </a:r>
            <a:br>
              <a:rPr lang="en-AU" altLang="en-US" sz="3000" smtClean="0">
                <a:solidFill>
                  <a:srgbClr val="77933C"/>
                </a:solidFill>
                <a:latin typeface="Arial" charset="0"/>
              </a:rPr>
            </a:br>
            <a:r>
              <a:rPr lang="en-AU" altLang="en-US" sz="3000" smtClean="0">
                <a:solidFill>
                  <a:srgbClr val="77933C"/>
                </a:solidFill>
                <a:latin typeface="Arial" charset="0"/>
              </a:rPr>
              <a:t>Kirkpatrick (1967)</a:t>
            </a:r>
          </a:p>
        </p:txBody>
      </p:sp>
      <p:sp>
        <p:nvSpPr>
          <p:cNvPr id="9219" name="Rectangle 3"/>
          <p:cNvSpPr>
            <a:spLocks noGrp="1" noChangeArrowheads="1"/>
          </p:cNvSpPr>
          <p:nvPr>
            <p:ph sz="quarter" idx="1"/>
          </p:nvPr>
        </p:nvSpPr>
        <p:spPr>
          <a:xfrm>
            <a:off x="301625" y="1527175"/>
            <a:ext cx="8504238" cy="4572000"/>
          </a:xfrm>
        </p:spPr>
        <p:txBody>
          <a:bodyPr>
            <a:normAutofit/>
          </a:bodyPr>
          <a:lstStyle/>
          <a:p>
            <a:pPr eaLnBrk="1" hangingPunct="1">
              <a:lnSpc>
                <a:spcPct val="90000"/>
              </a:lnSpc>
            </a:pPr>
            <a:r>
              <a:rPr lang="en-AU" altLang="en-US" sz="2500" smtClean="0">
                <a:latin typeface="Arial" charset="0"/>
              </a:rPr>
              <a:t>Industry expects good outputs from sales and manufacturing however make no effort to discover whether training depts are effective</a:t>
            </a:r>
          </a:p>
          <a:p>
            <a:pPr eaLnBrk="1" hangingPunct="1">
              <a:lnSpc>
                <a:spcPct val="90000"/>
              </a:lnSpc>
            </a:pPr>
            <a:r>
              <a:rPr lang="en-AU" altLang="en-US" sz="2500" smtClean="0">
                <a:latin typeface="Arial" charset="0"/>
              </a:rPr>
              <a:t>Proposed 4 levels of outcome evaluation</a:t>
            </a:r>
          </a:p>
          <a:p>
            <a:pPr lvl="1" eaLnBrk="1" hangingPunct="1">
              <a:lnSpc>
                <a:spcPct val="90000"/>
              </a:lnSpc>
            </a:pPr>
            <a:r>
              <a:rPr lang="en-AU" altLang="en-US" sz="2000" smtClean="0">
                <a:latin typeface="Arial" charset="0"/>
              </a:rPr>
              <a:t>Level 1 – Reaction</a:t>
            </a:r>
          </a:p>
          <a:p>
            <a:pPr lvl="1" eaLnBrk="1" hangingPunct="1">
              <a:lnSpc>
                <a:spcPct val="90000"/>
              </a:lnSpc>
            </a:pPr>
            <a:r>
              <a:rPr lang="en-AU" altLang="en-US" sz="2000" smtClean="0">
                <a:latin typeface="Arial" charset="0"/>
              </a:rPr>
              <a:t>Level 2 – Learning</a:t>
            </a:r>
          </a:p>
          <a:p>
            <a:pPr lvl="1" eaLnBrk="1" hangingPunct="1">
              <a:lnSpc>
                <a:spcPct val="90000"/>
              </a:lnSpc>
            </a:pPr>
            <a:r>
              <a:rPr lang="en-AU" altLang="en-US" sz="2000" smtClean="0">
                <a:latin typeface="Arial" charset="0"/>
              </a:rPr>
              <a:t>Level 3 – Behaviour</a:t>
            </a:r>
          </a:p>
          <a:p>
            <a:pPr lvl="1" eaLnBrk="1" hangingPunct="1">
              <a:lnSpc>
                <a:spcPct val="90000"/>
              </a:lnSpc>
            </a:pPr>
            <a:r>
              <a:rPr lang="en-AU" altLang="en-US" sz="2000" smtClean="0">
                <a:latin typeface="Arial" charset="0"/>
              </a:rPr>
              <a:t>Level 4 – Results</a:t>
            </a:r>
          </a:p>
          <a:p>
            <a:pPr lvl="2" eaLnBrk="1" hangingPunct="1">
              <a:lnSpc>
                <a:spcPct val="90000"/>
              </a:lnSpc>
            </a:pPr>
            <a:r>
              <a:rPr lang="en-AU" altLang="en-US" sz="1900" smtClean="0">
                <a:latin typeface="Arial" charset="0"/>
              </a:rPr>
              <a:t>Assumption that each level will affect the subsequent level</a:t>
            </a:r>
          </a:p>
          <a:p>
            <a:pPr eaLnBrk="1" hangingPunct="1">
              <a:lnSpc>
                <a:spcPct val="90000"/>
              </a:lnSpc>
            </a:pPr>
            <a:r>
              <a:rPr lang="en-AU" altLang="en-US" sz="2500" smtClean="0">
                <a:latin typeface="Arial" charset="0"/>
              </a:rPr>
              <a:t>Has been criticised for not distinguishing between education (learning) and training (skill)</a:t>
            </a:r>
          </a:p>
          <a:p>
            <a:pPr lvl="1" eaLnBrk="1" hangingPunct="1">
              <a:lnSpc>
                <a:spcPct val="90000"/>
              </a:lnSpc>
            </a:pPr>
            <a:r>
              <a:rPr lang="en-AU" altLang="en-US" sz="2000" smtClean="0">
                <a:latin typeface="Arial" charset="0"/>
              </a:rPr>
              <a:t>Can be overcome by the selection of appropriate tools</a:t>
            </a:r>
          </a:p>
          <a:p>
            <a:pPr eaLnBrk="1" hangingPunct="1">
              <a:lnSpc>
                <a:spcPct val="90000"/>
              </a:lnSpc>
            </a:pPr>
            <a:endParaRPr lang="en-AU" altLang="en-US" sz="2500" smtClean="0">
              <a:latin typeface="Arial" charset="0"/>
            </a:endParaRPr>
          </a:p>
        </p:txBody>
      </p:sp>
      <p:sp>
        <p:nvSpPr>
          <p:cNvPr id="450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390D4C0-E995-4B94-92B6-F9D5ECBC5F23}" type="slidenum">
              <a:rPr lang="en-GB" altLang="en-US" sz="1800"/>
              <a:pPr eaLnBrk="1" hangingPunct="1"/>
              <a:t>23</a:t>
            </a:fld>
            <a:endParaRPr lang="en-GB" altLang="en-US" sz="180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AU" altLang="en-US" sz="3000" smtClean="0">
                <a:solidFill>
                  <a:srgbClr val="77933C"/>
                </a:solidFill>
                <a:latin typeface="Arial" charset="0"/>
              </a:rPr>
              <a:t>Kirkpatrick</a:t>
            </a:r>
            <a:br>
              <a:rPr lang="en-AU" altLang="en-US" sz="3000" smtClean="0">
                <a:solidFill>
                  <a:srgbClr val="77933C"/>
                </a:solidFill>
                <a:latin typeface="Arial" charset="0"/>
              </a:rPr>
            </a:br>
            <a:r>
              <a:rPr lang="en-AU" altLang="en-US" sz="3000" smtClean="0">
                <a:solidFill>
                  <a:srgbClr val="77933C"/>
                </a:solidFill>
                <a:latin typeface="Arial" charset="0"/>
              </a:rPr>
              <a:t>Level 1 - Reaction</a:t>
            </a:r>
          </a:p>
        </p:txBody>
      </p:sp>
      <p:sp>
        <p:nvSpPr>
          <p:cNvPr id="46083" name="Rectangle 3"/>
          <p:cNvSpPr>
            <a:spLocks noGrp="1" noChangeArrowheads="1"/>
          </p:cNvSpPr>
          <p:nvPr>
            <p:ph sz="quarter" idx="1"/>
          </p:nvPr>
        </p:nvSpPr>
        <p:spPr>
          <a:xfrm>
            <a:off x="301625" y="1527175"/>
            <a:ext cx="8504238" cy="4572000"/>
          </a:xfrm>
        </p:spPr>
        <p:txBody>
          <a:bodyPr/>
          <a:lstStyle/>
          <a:p>
            <a:pPr eaLnBrk="1" hangingPunct="1">
              <a:lnSpc>
                <a:spcPct val="80000"/>
              </a:lnSpc>
            </a:pPr>
            <a:r>
              <a:rPr lang="en-US" altLang="en-US" sz="2500" smtClean="0">
                <a:latin typeface="Arial" charset="0"/>
              </a:rPr>
              <a:t>A participant satisfaction measure</a:t>
            </a:r>
          </a:p>
          <a:p>
            <a:pPr lvl="1" eaLnBrk="1" hangingPunct="1">
              <a:lnSpc>
                <a:spcPct val="80000"/>
              </a:lnSpc>
            </a:pPr>
            <a:r>
              <a:rPr lang="en-US" altLang="en-US" sz="2000" smtClean="0">
                <a:latin typeface="Arial" charset="0"/>
              </a:rPr>
              <a:t>Were the participants pleased with the program</a:t>
            </a:r>
          </a:p>
          <a:p>
            <a:pPr lvl="1" eaLnBrk="1" hangingPunct="1">
              <a:lnSpc>
                <a:spcPct val="80000"/>
              </a:lnSpc>
            </a:pPr>
            <a:r>
              <a:rPr lang="en-US" altLang="en-US" sz="2000" smtClean="0">
                <a:latin typeface="Arial" charset="0"/>
              </a:rPr>
              <a:t>Perception of if they learned anything</a:t>
            </a:r>
          </a:p>
          <a:p>
            <a:pPr lvl="1" eaLnBrk="1" hangingPunct="1">
              <a:lnSpc>
                <a:spcPct val="80000"/>
              </a:lnSpc>
            </a:pPr>
            <a:r>
              <a:rPr lang="en-US" altLang="en-US" sz="2000" smtClean="0">
                <a:latin typeface="Arial" charset="0"/>
              </a:rPr>
              <a:t>Likelihood of applying the content</a:t>
            </a:r>
          </a:p>
          <a:p>
            <a:pPr lvl="1" eaLnBrk="1" hangingPunct="1">
              <a:lnSpc>
                <a:spcPct val="80000"/>
              </a:lnSpc>
            </a:pPr>
            <a:r>
              <a:rPr lang="en-US" altLang="en-US" sz="2000" smtClean="0">
                <a:latin typeface="Arial" charset="0"/>
              </a:rPr>
              <a:t>Effectiveness of particular strategies and the packaging of the course</a:t>
            </a:r>
            <a:r>
              <a:rPr lang="en-AU" altLang="en-US" sz="2000" smtClean="0">
                <a:latin typeface="Arial" charset="0"/>
              </a:rPr>
              <a:t/>
            </a:r>
            <a:br>
              <a:rPr lang="en-AU" altLang="en-US" sz="2000" smtClean="0">
                <a:latin typeface="Arial" charset="0"/>
              </a:rPr>
            </a:br>
            <a:endParaRPr lang="en-AU" altLang="en-US" sz="2000" smtClean="0">
              <a:latin typeface="Arial" charset="0"/>
            </a:endParaRPr>
          </a:p>
          <a:p>
            <a:pPr eaLnBrk="1" hangingPunct="1">
              <a:lnSpc>
                <a:spcPct val="80000"/>
              </a:lnSpc>
            </a:pPr>
            <a:r>
              <a:rPr lang="en-AU" altLang="en-US" sz="2500" smtClean="0">
                <a:latin typeface="Arial" charset="0"/>
              </a:rPr>
              <a:t>Measures participants reactions to the training program, including:</a:t>
            </a:r>
          </a:p>
          <a:p>
            <a:pPr lvl="1" eaLnBrk="1" hangingPunct="1">
              <a:lnSpc>
                <a:spcPct val="80000"/>
              </a:lnSpc>
            </a:pPr>
            <a:r>
              <a:rPr lang="en-AU" altLang="en-US" sz="2000" smtClean="0">
                <a:latin typeface="Arial" charset="0"/>
              </a:rPr>
              <a:t>reactions to the overall program (outcomes)</a:t>
            </a:r>
          </a:p>
          <a:p>
            <a:pPr lvl="2" eaLnBrk="1" hangingPunct="1">
              <a:lnSpc>
                <a:spcPct val="80000"/>
              </a:lnSpc>
            </a:pPr>
            <a:r>
              <a:rPr lang="ja-JP" altLang="en-AU" sz="1900" smtClean="0">
                <a:latin typeface="Arial" charset="0"/>
                <a:ea typeface="ＭＳ Ｐ明朝" charset="-128"/>
              </a:rPr>
              <a:t>“</a:t>
            </a:r>
            <a:r>
              <a:rPr lang="en-AU" altLang="en-US" sz="1900" smtClean="0">
                <a:latin typeface="Arial" charset="0"/>
              </a:rPr>
              <a:t>To what extent did you find the training useful?</a:t>
            </a:r>
            <a:r>
              <a:rPr lang="ja-JP" altLang="en-AU" sz="1900" smtClean="0">
                <a:latin typeface="Arial" charset="0"/>
                <a:ea typeface="ＭＳ Ｐ明朝" charset="-128"/>
              </a:rPr>
              <a:t>”</a:t>
            </a:r>
            <a:endParaRPr lang="en-AU" altLang="en-US" sz="1900" smtClean="0">
              <a:latin typeface="Arial" charset="0"/>
            </a:endParaRPr>
          </a:p>
          <a:p>
            <a:pPr lvl="1" eaLnBrk="1" hangingPunct="1">
              <a:lnSpc>
                <a:spcPct val="80000"/>
              </a:lnSpc>
            </a:pPr>
            <a:r>
              <a:rPr lang="en-AU" altLang="en-US" sz="2000" smtClean="0">
                <a:latin typeface="Arial" charset="0"/>
              </a:rPr>
              <a:t>reactions to specific components of the program (processes) e.g., </a:t>
            </a:r>
          </a:p>
          <a:p>
            <a:pPr lvl="2" eaLnBrk="1" hangingPunct="1">
              <a:lnSpc>
                <a:spcPct val="80000"/>
              </a:lnSpc>
            </a:pPr>
            <a:r>
              <a:rPr lang="en-AU" altLang="en-US" sz="1900" smtClean="0">
                <a:latin typeface="Arial" charset="0"/>
              </a:rPr>
              <a:t>What aspect(s) did you most appreciate and find useful and what did you least appreciate and feel is most in need of improvement?</a:t>
            </a:r>
          </a:p>
          <a:p>
            <a:pPr eaLnBrk="1" hangingPunct="1">
              <a:lnSpc>
                <a:spcPct val="80000"/>
              </a:lnSpc>
            </a:pPr>
            <a:r>
              <a:rPr lang="en-AU" altLang="en-US" sz="2500" smtClean="0">
                <a:latin typeface="Arial" charset="0"/>
              </a:rPr>
              <a:t>Consider looking for delayed reactions</a:t>
            </a:r>
          </a:p>
        </p:txBody>
      </p:sp>
      <p:sp>
        <p:nvSpPr>
          <p:cNvPr id="460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6EB2E23-4C11-4DE3-ADEE-AE02D77C6C0D}" type="slidenum">
              <a:rPr lang="en-GB" altLang="en-US" sz="1800"/>
              <a:pPr eaLnBrk="1" hangingPunct="1"/>
              <a:t>24</a:t>
            </a:fld>
            <a:endParaRPr lang="en-GB" altLang="en-US" sz="180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Grp="1" noChangeArrowheads="1"/>
          </p:cNvSpPr>
          <p:nvPr>
            <p:ph type="title"/>
          </p:nvPr>
        </p:nvSpPr>
        <p:spPr/>
        <p:txBody>
          <a:bodyPr/>
          <a:lstStyle/>
          <a:p>
            <a:pPr eaLnBrk="1" hangingPunct="1"/>
            <a:r>
              <a:rPr lang="en-US" altLang="en-US" smtClean="0">
                <a:solidFill>
                  <a:srgbClr val="77933C"/>
                </a:solidFill>
                <a:latin typeface="Arial" charset="0"/>
              </a:rPr>
              <a:t>Example of Level One</a:t>
            </a:r>
          </a:p>
        </p:txBody>
      </p:sp>
      <p:sp>
        <p:nvSpPr>
          <p:cNvPr id="47107" name="Rectangle 3"/>
          <p:cNvSpPr>
            <a:spLocks noGrp="1" noChangeArrowheads="1"/>
          </p:cNvSpPr>
          <p:nvPr>
            <p:ph sz="quarter" idx="1"/>
          </p:nvPr>
        </p:nvSpPr>
        <p:spPr>
          <a:xfrm>
            <a:off x="301625" y="1527175"/>
            <a:ext cx="8504238" cy="4572000"/>
          </a:xfrm>
        </p:spPr>
        <p:txBody>
          <a:bodyPr/>
          <a:lstStyle/>
          <a:p>
            <a:pPr eaLnBrk="1" hangingPunct="1">
              <a:lnSpc>
                <a:spcPct val="90000"/>
              </a:lnSpc>
            </a:pPr>
            <a:r>
              <a:rPr lang="en-US" altLang="en-US" sz="2300" smtClean="0">
                <a:latin typeface="Arial" charset="0"/>
              </a:rPr>
              <a:t>How much did you know about this subject before taking this training?</a:t>
            </a:r>
          </a:p>
          <a:p>
            <a:pPr eaLnBrk="1" hangingPunct="1">
              <a:lnSpc>
                <a:spcPct val="90000"/>
              </a:lnSpc>
              <a:buFont typeface="Wingdings 2" charset="2"/>
              <a:buNone/>
            </a:pPr>
            <a:r>
              <a:rPr lang="en-US" altLang="en-US" sz="2300" smtClean="0">
                <a:latin typeface="Arial" charset="0"/>
              </a:rPr>
              <a:t>	Nothing		Some				A lot</a:t>
            </a:r>
          </a:p>
          <a:p>
            <a:pPr eaLnBrk="1" hangingPunct="1">
              <a:lnSpc>
                <a:spcPct val="90000"/>
              </a:lnSpc>
              <a:buFont typeface="Wingdings 2" charset="2"/>
              <a:buNone/>
            </a:pPr>
            <a:r>
              <a:rPr lang="en-US" altLang="en-US" sz="2300" smtClean="0">
                <a:latin typeface="Arial" charset="0"/>
              </a:rPr>
              <a:t>	1	       2		 3		4		5</a:t>
            </a:r>
          </a:p>
          <a:p>
            <a:pPr eaLnBrk="1" hangingPunct="1">
              <a:lnSpc>
                <a:spcPct val="90000"/>
              </a:lnSpc>
            </a:pPr>
            <a:endParaRPr lang="en-US" altLang="en-US" sz="2300" smtClean="0">
              <a:latin typeface="Arial" charset="0"/>
            </a:endParaRPr>
          </a:p>
          <a:p>
            <a:pPr eaLnBrk="1" hangingPunct="1">
              <a:lnSpc>
                <a:spcPct val="90000"/>
              </a:lnSpc>
            </a:pPr>
            <a:r>
              <a:rPr lang="en-US" altLang="en-US" sz="2300" smtClean="0">
                <a:latin typeface="Arial" charset="0"/>
              </a:rPr>
              <a:t>How much do you know about this subject after this training?</a:t>
            </a:r>
          </a:p>
          <a:p>
            <a:pPr eaLnBrk="1" hangingPunct="1">
              <a:lnSpc>
                <a:spcPct val="90000"/>
              </a:lnSpc>
              <a:buFont typeface="Wingdings 2" charset="2"/>
              <a:buNone/>
            </a:pPr>
            <a:r>
              <a:rPr lang="en-US" altLang="en-US" sz="2300" smtClean="0">
                <a:latin typeface="Arial" charset="0"/>
              </a:rPr>
              <a:t>	Nothing	            Some			         A lot</a:t>
            </a:r>
          </a:p>
          <a:p>
            <a:pPr eaLnBrk="1" hangingPunct="1">
              <a:lnSpc>
                <a:spcPct val="90000"/>
              </a:lnSpc>
              <a:buFont typeface="Wingdings 2" charset="2"/>
              <a:buNone/>
            </a:pPr>
            <a:r>
              <a:rPr lang="en-US" altLang="en-US" sz="2300" smtClean="0">
                <a:latin typeface="Arial" charset="0"/>
              </a:rPr>
              <a:t>	1	      2		 3		4		5</a:t>
            </a:r>
          </a:p>
          <a:p>
            <a:pPr eaLnBrk="1" hangingPunct="1">
              <a:lnSpc>
                <a:spcPct val="90000"/>
              </a:lnSpc>
            </a:pPr>
            <a:endParaRPr lang="en-US" altLang="en-US" sz="2300" smtClean="0">
              <a:latin typeface="Arial" charset="0"/>
            </a:endParaRPr>
          </a:p>
          <a:p>
            <a:pPr eaLnBrk="1" hangingPunct="1">
              <a:lnSpc>
                <a:spcPct val="90000"/>
              </a:lnSpc>
            </a:pPr>
            <a:r>
              <a:rPr lang="en-US" altLang="en-US" sz="2300" smtClean="0">
                <a:latin typeface="Arial" charset="0"/>
              </a:rPr>
              <a:t>Measures intent</a:t>
            </a:r>
          </a:p>
          <a:p>
            <a:pPr lvl="1" eaLnBrk="1" hangingPunct="1">
              <a:lnSpc>
                <a:spcPct val="90000"/>
              </a:lnSpc>
            </a:pPr>
            <a:r>
              <a:rPr lang="en-US" altLang="en-US" sz="1900" smtClean="0">
                <a:latin typeface="Arial" charset="0"/>
              </a:rPr>
              <a:t>The question does not assess actual learning, it assesses perceived learning</a:t>
            </a:r>
          </a:p>
        </p:txBody>
      </p:sp>
      <p:sp>
        <p:nvSpPr>
          <p:cNvPr id="4710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7C18145-93FE-474E-8379-0534AA21442E}" type="slidenum">
              <a:rPr lang="en-GB" altLang="en-US" sz="1800"/>
              <a:pPr eaLnBrk="1" hangingPunct="1"/>
              <a:t>25</a:t>
            </a:fld>
            <a:endParaRPr lang="en-GB" altLang="en-US" sz="180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GB" altLang="en-US" smtClean="0">
                <a:solidFill>
                  <a:srgbClr val="77933C"/>
                </a:solidFill>
                <a:latin typeface="Arial" charset="0"/>
              </a:rPr>
              <a:t>More Level One</a:t>
            </a:r>
          </a:p>
        </p:txBody>
      </p:sp>
      <p:sp>
        <p:nvSpPr>
          <p:cNvPr id="48131" name="Content Placeholder 2"/>
          <p:cNvSpPr>
            <a:spLocks noGrp="1"/>
          </p:cNvSpPr>
          <p:nvPr>
            <p:ph sz="quarter" idx="1"/>
          </p:nvPr>
        </p:nvSpPr>
        <p:spPr>
          <a:xfrm>
            <a:off x="301625" y="1527175"/>
            <a:ext cx="8504238" cy="4572000"/>
          </a:xfrm>
        </p:spPr>
        <p:txBody>
          <a:bodyPr/>
          <a:lstStyle/>
          <a:p>
            <a:pPr eaLnBrk="1" hangingPunct="1"/>
            <a:r>
              <a:rPr lang="en-US" altLang="en-US" smtClean="0">
                <a:latin typeface="Arial" charset="0"/>
              </a:rPr>
              <a:t>How likely are you to use some or all of the skills taught in this training in your work?</a:t>
            </a:r>
            <a:br>
              <a:rPr lang="en-US" altLang="en-US" smtClean="0">
                <a:latin typeface="Arial" charset="0"/>
              </a:rPr>
            </a:br>
            <a:endParaRPr lang="en-US" altLang="en-US" smtClean="0">
              <a:latin typeface="Arial" charset="0"/>
            </a:endParaRPr>
          </a:p>
          <a:p>
            <a:pPr eaLnBrk="1" hangingPunct="1">
              <a:buFont typeface="Wingdings 2" charset="2"/>
              <a:buNone/>
            </a:pPr>
            <a:r>
              <a:rPr lang="en-US" altLang="en-US" smtClean="0">
                <a:latin typeface="Arial" charset="0"/>
              </a:rPr>
              <a:t>     Not Very Likely	Likely                     Very Likely</a:t>
            </a:r>
          </a:p>
          <a:p>
            <a:pPr eaLnBrk="1" hangingPunct="1">
              <a:buFont typeface="Wingdings 2" charset="2"/>
              <a:buNone/>
            </a:pPr>
            <a:r>
              <a:rPr lang="en-US" altLang="en-US" smtClean="0">
                <a:latin typeface="Arial" charset="0"/>
              </a:rPr>
              <a:t>	1	       2	     	     3	           4	        5</a:t>
            </a:r>
            <a:br>
              <a:rPr lang="en-US" altLang="en-US" smtClean="0">
                <a:latin typeface="Arial" charset="0"/>
              </a:rPr>
            </a:br>
            <a:endParaRPr lang="en-US" altLang="en-US" smtClean="0">
              <a:latin typeface="Arial" charset="0"/>
            </a:endParaRPr>
          </a:p>
          <a:p>
            <a:pPr eaLnBrk="1" hangingPunct="1"/>
            <a:r>
              <a:rPr lang="en-US" altLang="en-US" smtClean="0">
                <a:latin typeface="Arial" charset="0"/>
              </a:rPr>
              <a:t>Intent</a:t>
            </a:r>
          </a:p>
          <a:p>
            <a:pPr lvl="1" eaLnBrk="1" hangingPunct="1"/>
            <a:r>
              <a:rPr lang="en-US" altLang="en-US" smtClean="0">
                <a:latin typeface="Arial" charset="0"/>
              </a:rPr>
              <a:t>Determine participants perceived relevance of the training</a:t>
            </a:r>
          </a:p>
          <a:p>
            <a:pPr lvl="1" eaLnBrk="1" hangingPunct="1"/>
            <a:r>
              <a:rPr lang="en-US" altLang="en-US" smtClean="0">
                <a:latin typeface="Arial" charset="0"/>
              </a:rPr>
              <a:t>May correlate with the satisfaction learners feel</a:t>
            </a:r>
          </a:p>
          <a:p>
            <a:pPr eaLnBrk="1" hangingPunct="1"/>
            <a:endParaRPr lang="en-GB" altLang="en-US" smtClean="0">
              <a:latin typeface="Arial" charset="0"/>
            </a:endParaRPr>
          </a:p>
        </p:txBody>
      </p:sp>
      <p:sp>
        <p:nvSpPr>
          <p:cNvPr id="4813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F465438-13F1-44A4-85EC-8943CD5AC673}" type="slidenum">
              <a:rPr lang="en-GB" altLang="en-US" sz="1800"/>
              <a:pPr eaLnBrk="1" hangingPunct="1"/>
              <a:t>26</a:t>
            </a:fld>
            <a:endParaRPr lang="en-GB" altLang="en-US" sz="180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solidFill>
                  <a:srgbClr val="77933C"/>
                </a:solidFill>
                <a:latin typeface="Arial" charset="0"/>
              </a:rPr>
              <a:t>Reaction: Relationship to Other Levels</a:t>
            </a:r>
          </a:p>
        </p:txBody>
      </p:sp>
      <p:sp>
        <p:nvSpPr>
          <p:cNvPr id="49155" name="Rectangle 3" descr="Rectangle: Click to edit Master text styles&#10;Second level&#10;Third level&#10;Fourth level&#10;Fifth level"/>
          <p:cNvSpPr>
            <a:spLocks noGrp="1" noChangeArrowheads="1"/>
          </p:cNvSpPr>
          <p:nvPr>
            <p:ph type="body" idx="1"/>
          </p:nvPr>
        </p:nvSpPr>
        <p:spPr>
          <a:xfrm>
            <a:off x="301625" y="1527175"/>
            <a:ext cx="6872288" cy="4572000"/>
          </a:xfrm>
        </p:spPr>
        <p:txBody>
          <a:bodyPr/>
          <a:lstStyle/>
          <a:p>
            <a:pPr eaLnBrk="1" hangingPunct="1"/>
            <a:r>
              <a:rPr lang="en-US" altLang="en-US" smtClean="0">
                <a:latin typeface="Arial" charset="0"/>
              </a:rPr>
              <a:t>Positive - can ask trainees if they:</a:t>
            </a:r>
          </a:p>
          <a:p>
            <a:pPr lvl="1" eaLnBrk="1" hangingPunct="1"/>
            <a:r>
              <a:rPr lang="en-US" altLang="en-US" smtClean="0">
                <a:latin typeface="Arial" charset="0"/>
              </a:rPr>
              <a:t>Will use new skill(s) or information (Level II)</a:t>
            </a:r>
          </a:p>
          <a:p>
            <a:pPr lvl="1" eaLnBrk="1" hangingPunct="1"/>
            <a:r>
              <a:rPr lang="en-US" altLang="en-US" smtClean="0">
                <a:latin typeface="Arial" charset="0"/>
              </a:rPr>
              <a:t>Plan to change behavior (Level III)</a:t>
            </a:r>
          </a:p>
          <a:p>
            <a:pPr lvl="1" eaLnBrk="1" hangingPunct="1"/>
            <a:r>
              <a:rPr lang="en-US" altLang="en-US" smtClean="0">
                <a:latin typeface="Arial" charset="0"/>
              </a:rPr>
              <a:t>Expect improvements in results (Level IV)</a:t>
            </a:r>
            <a:br>
              <a:rPr lang="en-US" altLang="en-US" smtClean="0">
                <a:latin typeface="Arial" charset="0"/>
              </a:rPr>
            </a:br>
            <a:endParaRPr lang="en-US" altLang="en-US" smtClean="0">
              <a:latin typeface="Arial" charset="0"/>
            </a:endParaRPr>
          </a:p>
          <a:p>
            <a:pPr eaLnBrk="1" hangingPunct="1"/>
            <a:r>
              <a:rPr lang="en-US" altLang="en-US" smtClean="0">
                <a:latin typeface="Arial" charset="0"/>
              </a:rPr>
              <a:t>Negative - does not:</a:t>
            </a:r>
          </a:p>
          <a:p>
            <a:pPr lvl="1" eaLnBrk="1" hangingPunct="1"/>
            <a:r>
              <a:rPr lang="en-US" altLang="en-US" smtClean="0">
                <a:latin typeface="Arial" charset="0"/>
              </a:rPr>
              <a:t>Measure what was learned (Level II)</a:t>
            </a:r>
          </a:p>
          <a:p>
            <a:pPr lvl="1" eaLnBrk="1" hangingPunct="1"/>
            <a:r>
              <a:rPr lang="en-US" altLang="en-US" smtClean="0">
                <a:latin typeface="Arial" charset="0"/>
              </a:rPr>
              <a:t>Guarantee behavioural change (Level III)</a:t>
            </a:r>
          </a:p>
          <a:p>
            <a:pPr lvl="1" eaLnBrk="1" hangingPunct="1"/>
            <a:r>
              <a:rPr lang="en-US" altLang="en-US" smtClean="0">
                <a:latin typeface="Arial" charset="0"/>
              </a:rPr>
              <a:t>Quantify results from learning (Level IV)</a:t>
            </a:r>
          </a:p>
        </p:txBody>
      </p:sp>
      <p:pic>
        <p:nvPicPr>
          <p:cNvPr id="4098" name="Picture 2" descr="http://www.pedagogeeks.fr/wp-content/docs/2011/07/evaluer.jpg"/>
          <p:cNvPicPr>
            <a:picLocks noChangeAspect="1" noChangeArrowheads="1"/>
          </p:cNvPicPr>
          <p:nvPr/>
        </p:nvPicPr>
        <p:blipFill>
          <a:blip r:embed="rId3">
            <a:extLst>
              <a:ext uri="{28A0092B-C50C-407E-A947-70E740481C1C}">
                <a14:useLocalDpi xmlns:a14="http://schemas.microsoft.com/office/drawing/2010/main" val="0"/>
              </a:ext>
            </a:extLst>
          </a:blip>
          <a:srcRect r="11562"/>
          <a:stretch>
            <a:fillRect/>
          </a:stretch>
        </p:blipFill>
        <p:spPr bwMode="auto">
          <a:xfrm>
            <a:off x="5632450" y="1439863"/>
            <a:ext cx="3370263" cy="38100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CE7F7BF-22E4-4BFA-87C1-15A5CC708CB8}" type="slidenum">
              <a:rPr lang="en-GB" altLang="en-US" sz="1800"/>
              <a:pPr eaLnBrk="1" hangingPunct="1"/>
              <a:t>27</a:t>
            </a:fld>
            <a:endParaRPr lang="en-GB" altLang="en-US" sz="18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AU" altLang="en-US" smtClean="0">
                <a:solidFill>
                  <a:srgbClr val="77933C"/>
                </a:solidFill>
                <a:latin typeface="Arial" charset="0"/>
              </a:rPr>
              <a:t>Level 2 - Learning</a:t>
            </a:r>
          </a:p>
        </p:txBody>
      </p:sp>
      <p:sp>
        <p:nvSpPr>
          <p:cNvPr id="51203" name="Rectangle 3"/>
          <p:cNvSpPr>
            <a:spLocks noGrp="1" noChangeArrowheads="1"/>
          </p:cNvSpPr>
          <p:nvPr>
            <p:ph sz="quarter" idx="1"/>
          </p:nvPr>
        </p:nvSpPr>
        <p:spPr>
          <a:xfrm>
            <a:off x="301625" y="1527175"/>
            <a:ext cx="8504238" cy="4572000"/>
          </a:xfrm>
        </p:spPr>
        <p:txBody>
          <a:bodyPr/>
          <a:lstStyle/>
          <a:p>
            <a:pPr eaLnBrk="1" hangingPunct="1"/>
            <a:r>
              <a:rPr lang="en-AU" altLang="en-US" smtClean="0">
                <a:latin typeface="Arial" charset="0"/>
              </a:rPr>
              <a:t>Measures what participants have learned from involvement in the program </a:t>
            </a:r>
          </a:p>
          <a:p>
            <a:pPr lvl="1" eaLnBrk="1" hangingPunct="1"/>
            <a:r>
              <a:rPr lang="en-AU" altLang="en-US" smtClean="0">
                <a:latin typeface="Arial" charset="0"/>
              </a:rPr>
              <a:t>What is measured needs to relate to what was covered in the program, e.g., learning objectives</a:t>
            </a:r>
            <a:br>
              <a:rPr lang="en-AU" altLang="en-US" smtClean="0">
                <a:latin typeface="Arial" charset="0"/>
              </a:rPr>
            </a:br>
            <a:endParaRPr lang="en-AU" altLang="en-US" smtClean="0">
              <a:latin typeface="Arial" charset="0"/>
            </a:endParaRPr>
          </a:p>
          <a:p>
            <a:pPr eaLnBrk="1" hangingPunct="1"/>
            <a:r>
              <a:rPr lang="en-AU" altLang="en-US" smtClean="0">
                <a:latin typeface="Arial" charset="0"/>
              </a:rPr>
              <a:t>Typically covers knowledge, skills, or attitudes</a:t>
            </a:r>
          </a:p>
          <a:p>
            <a:pPr lvl="1" eaLnBrk="1" hangingPunct="1"/>
            <a:r>
              <a:rPr lang="en-AU" altLang="en-US" smtClean="0">
                <a:latin typeface="Arial" charset="0"/>
              </a:rPr>
              <a:t>Needs to include both rating scales &amp; open-ended questions</a:t>
            </a:r>
          </a:p>
          <a:p>
            <a:pPr lvl="1" eaLnBrk="1" hangingPunct="1"/>
            <a:r>
              <a:rPr lang="en-AU" altLang="en-US" smtClean="0">
                <a:latin typeface="Arial" charset="0"/>
              </a:rPr>
              <a:t>Can include self-report &amp; tests of actual knowledge</a:t>
            </a:r>
          </a:p>
          <a:p>
            <a:pPr lvl="1" eaLnBrk="1" hangingPunct="1"/>
            <a:endParaRPr lang="en-AU" altLang="en-US" smtClean="0">
              <a:latin typeface="Arial" charset="0"/>
            </a:endParaRPr>
          </a:p>
          <a:p>
            <a:pPr eaLnBrk="1" hangingPunct="1"/>
            <a:r>
              <a:rPr lang="en-AU" altLang="en-US" smtClean="0">
                <a:latin typeface="Arial" charset="0"/>
              </a:rPr>
              <a:t>Use a control group if possible</a:t>
            </a:r>
          </a:p>
          <a:p>
            <a:pPr eaLnBrk="1" hangingPunct="1"/>
            <a:endParaRPr lang="en-AU" altLang="en-US" smtClean="0">
              <a:latin typeface="Arial" charset="0"/>
            </a:endParaRPr>
          </a:p>
        </p:txBody>
      </p:sp>
      <p:sp>
        <p:nvSpPr>
          <p:cNvPr id="512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06E5AF5-5A04-4896-887C-FCEECF5AAEBF}" type="slidenum">
              <a:rPr lang="en-GB" altLang="en-US" sz="1800"/>
              <a:pPr eaLnBrk="1" hangingPunct="1"/>
              <a:t>28</a:t>
            </a:fld>
            <a:endParaRPr lang="en-GB" altLang="en-US" sz="180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Grp="1" noChangeArrowheads="1"/>
          </p:cNvSpPr>
          <p:nvPr>
            <p:ph type="title"/>
          </p:nvPr>
        </p:nvSpPr>
        <p:spPr/>
        <p:txBody>
          <a:bodyPr/>
          <a:lstStyle/>
          <a:p>
            <a:pPr eaLnBrk="1" hangingPunct="1"/>
            <a:r>
              <a:rPr lang="en-US" altLang="en-US" smtClean="0">
                <a:solidFill>
                  <a:srgbClr val="77933C"/>
                </a:solidFill>
                <a:latin typeface="Arial" charset="0"/>
              </a:rPr>
              <a:t>Level Two Alternative Strategies</a:t>
            </a:r>
          </a:p>
        </p:txBody>
      </p:sp>
      <p:sp>
        <p:nvSpPr>
          <p:cNvPr id="19461" name="Rectangle 3"/>
          <p:cNvSpPr>
            <a:spLocks noGrp="1" noChangeArrowheads="1"/>
          </p:cNvSpPr>
          <p:nvPr>
            <p:ph sz="quarter" idx="1"/>
          </p:nvPr>
        </p:nvSpPr>
        <p:spPr>
          <a:xfrm>
            <a:off x="301625" y="1527175"/>
            <a:ext cx="8504238" cy="4572000"/>
          </a:xfrm>
        </p:spPr>
        <p:txBody>
          <a:bodyPr>
            <a:normAutofit/>
          </a:bodyPr>
          <a:lstStyle/>
          <a:p>
            <a:pPr eaLnBrk="1" hangingPunct="1"/>
            <a:r>
              <a:rPr lang="en-US" altLang="en-US" sz="3300" smtClean="0">
                <a:latin typeface="Arial" charset="0"/>
              </a:rPr>
              <a:t>Consider using scenarios, case studies, sample project evaluations, etc, rather than test questions</a:t>
            </a:r>
          </a:p>
          <a:p>
            <a:pPr lvl="1" eaLnBrk="1" hangingPunct="1"/>
            <a:r>
              <a:rPr lang="en-US" altLang="en-US" sz="2800" smtClean="0">
                <a:latin typeface="Arial" charset="0"/>
              </a:rPr>
              <a:t>What would you do if.. Etc</a:t>
            </a:r>
            <a:br>
              <a:rPr lang="en-US" altLang="en-US" sz="2800" smtClean="0">
                <a:latin typeface="Arial" charset="0"/>
              </a:rPr>
            </a:br>
            <a:endParaRPr lang="en-US" altLang="en-US" sz="2800" smtClean="0">
              <a:latin typeface="Arial" charset="0"/>
            </a:endParaRPr>
          </a:p>
          <a:p>
            <a:pPr eaLnBrk="1" hangingPunct="1"/>
            <a:r>
              <a:rPr lang="en-US" altLang="en-US" sz="3300" smtClean="0">
                <a:latin typeface="Arial" charset="0"/>
              </a:rPr>
              <a:t>Develop a rubric of desired responses</a:t>
            </a:r>
          </a:p>
          <a:p>
            <a:pPr lvl="1" eaLnBrk="1" hangingPunct="1"/>
            <a:r>
              <a:rPr lang="en-US" altLang="en-US" sz="2800" smtClean="0">
                <a:latin typeface="Arial" charset="0"/>
              </a:rPr>
              <a:t>Develop between 3 and 10 questions or scenarios for each main objective.</a:t>
            </a:r>
          </a:p>
        </p:txBody>
      </p:sp>
      <p:sp>
        <p:nvSpPr>
          <p:cNvPr id="5222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FF65A35-4B81-462F-BB0F-2B9977B19B1F}" type="slidenum">
              <a:rPr lang="en-GB" altLang="en-US" sz="1800"/>
              <a:pPr eaLnBrk="1" hangingPunct="1"/>
              <a:t>29</a:t>
            </a:fld>
            <a:endParaRPr lang="en-GB" altLang="en-US" sz="18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altLang="en-US" smtClean="0">
                <a:solidFill>
                  <a:srgbClr val="77933C"/>
                </a:solidFill>
                <a:latin typeface="Arial" charset="0"/>
              </a:rPr>
              <a:t>Introduction</a:t>
            </a:r>
          </a:p>
        </p:txBody>
      </p:sp>
      <p:sp>
        <p:nvSpPr>
          <p:cNvPr id="3" name="Content Placeholder 2"/>
          <p:cNvSpPr>
            <a:spLocks noGrp="1"/>
          </p:cNvSpPr>
          <p:nvPr>
            <p:ph sz="quarter" idx="1"/>
          </p:nvPr>
        </p:nvSpPr>
        <p:spPr>
          <a:xfrm>
            <a:off x="301625" y="1527175"/>
            <a:ext cx="8504238" cy="4572000"/>
          </a:xfrm>
        </p:spPr>
        <p:txBody>
          <a:bodyPr>
            <a:normAutofit/>
          </a:bodyPr>
          <a:lstStyle/>
          <a:p>
            <a:pPr eaLnBrk="1" hangingPunct="1">
              <a:lnSpc>
                <a:spcPct val="90000"/>
              </a:lnSpc>
            </a:pPr>
            <a:r>
              <a:rPr lang="en-GB" altLang="en-US" sz="2500" smtClean="0">
                <a:latin typeface="Arial" charset="0"/>
              </a:rPr>
              <a:t>Staff education and training is widely regarded as a pivotal measure to reduce the risk of healthcare-associated infection</a:t>
            </a:r>
          </a:p>
          <a:p>
            <a:pPr lvl="2" eaLnBrk="1" hangingPunct="1">
              <a:lnSpc>
                <a:spcPct val="90000"/>
              </a:lnSpc>
            </a:pPr>
            <a:r>
              <a:rPr lang="is-IS" altLang="en-US" sz="1900" smtClean="0">
                <a:latin typeface="Arial" charset="0"/>
              </a:rPr>
              <a:t>Zingg et al, Lancet (2015)</a:t>
            </a:r>
          </a:p>
          <a:p>
            <a:pPr lvl="1" eaLnBrk="1" hangingPunct="1">
              <a:lnSpc>
                <a:spcPct val="90000"/>
              </a:lnSpc>
            </a:pPr>
            <a:r>
              <a:rPr lang="en-US" altLang="en-US" sz="2000" smtClean="0">
                <a:latin typeface="Arial" charset="0"/>
              </a:rPr>
              <a:t>Q</a:t>
            </a:r>
            <a:r>
              <a:rPr lang="is-IS" altLang="en-US" sz="2000" smtClean="0">
                <a:latin typeface="Arial" charset="0"/>
              </a:rPr>
              <a:t>uality of evidence on education and training</a:t>
            </a:r>
          </a:p>
          <a:p>
            <a:pPr lvl="2" eaLnBrk="1" hangingPunct="1">
              <a:lnSpc>
                <a:spcPct val="90000"/>
              </a:lnSpc>
            </a:pPr>
            <a:r>
              <a:rPr lang="is-IS" altLang="en-US" sz="1900" smtClean="0">
                <a:latin typeface="Arial" charset="0"/>
              </a:rPr>
              <a:t>2 of 10 key components of hosp-level IPC</a:t>
            </a:r>
            <a:r>
              <a:rPr lang="en-GB" altLang="en-US" sz="1900" smtClean="0">
                <a:latin typeface="Arial" charset="0"/>
              </a:rPr>
              <a:t/>
            </a:r>
            <a:br>
              <a:rPr lang="en-GB" altLang="en-US" sz="1900" smtClean="0">
                <a:latin typeface="Arial" charset="0"/>
              </a:rPr>
            </a:br>
            <a:endParaRPr lang="en-GB" altLang="en-US" sz="1900" smtClean="0">
              <a:latin typeface="Arial" charset="0"/>
            </a:endParaRPr>
          </a:p>
          <a:p>
            <a:pPr eaLnBrk="1" hangingPunct="1">
              <a:lnSpc>
                <a:spcPct val="90000"/>
              </a:lnSpc>
            </a:pPr>
            <a:r>
              <a:rPr lang="en-GB" altLang="en-US" sz="2500" smtClean="0">
                <a:latin typeface="Arial" charset="0"/>
              </a:rPr>
              <a:t>Healthcare providers provide in-service education and training on IPC to their new and existing staff in varying degrees and through various methods</a:t>
            </a:r>
          </a:p>
          <a:p>
            <a:pPr lvl="1" eaLnBrk="1" hangingPunct="1">
              <a:lnSpc>
                <a:spcPct val="90000"/>
              </a:lnSpc>
            </a:pPr>
            <a:r>
              <a:rPr lang="en-GB" altLang="en-US" sz="2000" smtClean="0">
                <a:latin typeface="Arial" charset="0"/>
              </a:rPr>
              <a:t>Typically has limited or no link to formal tertiary education structures</a:t>
            </a:r>
          </a:p>
          <a:p>
            <a:pPr lvl="1" eaLnBrk="1" hangingPunct="1">
              <a:lnSpc>
                <a:spcPct val="90000"/>
              </a:lnSpc>
            </a:pPr>
            <a:r>
              <a:rPr lang="en-GB" altLang="en-US" sz="2000" smtClean="0">
                <a:latin typeface="Arial" charset="0"/>
              </a:rPr>
              <a:t>Although IPC programmes and practitioners devote much time and effort to teach HCWs, how effective is this?</a:t>
            </a:r>
          </a:p>
          <a:p>
            <a:pPr eaLnBrk="1" hangingPunct="1">
              <a:lnSpc>
                <a:spcPct val="90000"/>
              </a:lnSpc>
            </a:pPr>
            <a:endParaRPr lang="en-GB" altLang="en-US" sz="2500" smtClean="0">
              <a:latin typeface="Arial" charset="0"/>
            </a:endParaRPr>
          </a:p>
        </p:txBody>
      </p:sp>
      <p:sp>
        <p:nvSpPr>
          <p:cNvPr id="2048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9F1584-C1A7-4F98-9B44-8C064093DE01}" type="slidenum">
              <a:rPr lang="en-GB" altLang="en-US" sz="1800"/>
              <a:pPr eaLnBrk="1" hangingPunct="1"/>
              <a:t>3</a:t>
            </a:fld>
            <a:endParaRPr lang="en-GB" altLang="en-US" sz="180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solidFill>
                  <a:srgbClr val="77933C"/>
                </a:solidFill>
                <a:latin typeface="Arial" charset="0"/>
              </a:rPr>
              <a:t>Learning: Relationships to Other Levels</a:t>
            </a:r>
          </a:p>
        </p:txBody>
      </p:sp>
      <p:sp>
        <p:nvSpPr>
          <p:cNvPr id="53251" name="Rectangle 3" descr="Rectangle: Click to edit Master text styles&#10;Second level&#10;Third level&#10;Fourth level&#10;Fifth level"/>
          <p:cNvSpPr>
            <a:spLocks noGrp="1" noChangeArrowheads="1"/>
          </p:cNvSpPr>
          <p:nvPr>
            <p:ph type="body" idx="1"/>
          </p:nvPr>
        </p:nvSpPr>
        <p:spPr>
          <a:xfrm>
            <a:off x="301625" y="1527175"/>
            <a:ext cx="8504238" cy="4572000"/>
          </a:xfrm>
        </p:spPr>
        <p:txBody>
          <a:bodyPr/>
          <a:lstStyle/>
          <a:p>
            <a:pPr eaLnBrk="1" hangingPunct="1"/>
            <a:r>
              <a:rPr lang="en-US" altLang="en-US" smtClean="0">
                <a:latin typeface="Arial" charset="0"/>
              </a:rPr>
              <a:t>Positive - people who learn can:</a:t>
            </a:r>
          </a:p>
          <a:p>
            <a:pPr lvl="1" eaLnBrk="1" hangingPunct="1"/>
            <a:r>
              <a:rPr lang="en-US" altLang="en-US" smtClean="0">
                <a:latin typeface="Arial" charset="0"/>
              </a:rPr>
              <a:t>Experience pride (Level I)</a:t>
            </a:r>
          </a:p>
          <a:p>
            <a:pPr lvl="1" eaLnBrk="1" hangingPunct="1"/>
            <a:r>
              <a:rPr lang="en-US" altLang="en-US" smtClean="0">
                <a:latin typeface="Arial" charset="0"/>
              </a:rPr>
              <a:t>Experiment with new behaviors (Level III)</a:t>
            </a:r>
          </a:p>
          <a:p>
            <a:pPr lvl="1" eaLnBrk="1" hangingPunct="1"/>
            <a:r>
              <a:rPr lang="en-US" altLang="en-US" smtClean="0">
                <a:latin typeface="Arial" charset="0"/>
              </a:rPr>
              <a:t>Achieve better results (Level IV)</a:t>
            </a:r>
            <a:br>
              <a:rPr lang="en-US" altLang="en-US" smtClean="0">
                <a:latin typeface="Arial" charset="0"/>
              </a:rPr>
            </a:br>
            <a:endParaRPr lang="en-US" altLang="en-US" smtClean="0">
              <a:latin typeface="Arial" charset="0"/>
            </a:endParaRPr>
          </a:p>
          <a:p>
            <a:pPr eaLnBrk="1" hangingPunct="1"/>
            <a:r>
              <a:rPr lang="en-US" altLang="en-US" smtClean="0">
                <a:latin typeface="Arial" charset="0"/>
              </a:rPr>
              <a:t>Negative - It does not ensure that they:</a:t>
            </a:r>
          </a:p>
          <a:p>
            <a:pPr lvl="1" eaLnBrk="1" hangingPunct="1"/>
            <a:r>
              <a:rPr lang="en-US" altLang="en-US" smtClean="0">
                <a:latin typeface="Arial" charset="0"/>
              </a:rPr>
              <a:t>Liked training program (Level I)</a:t>
            </a:r>
          </a:p>
          <a:p>
            <a:pPr lvl="1" eaLnBrk="1" hangingPunct="1"/>
            <a:r>
              <a:rPr lang="en-US" altLang="en-US" smtClean="0">
                <a:latin typeface="Arial" charset="0"/>
              </a:rPr>
              <a:t>Will behave differently (Level III)</a:t>
            </a:r>
          </a:p>
          <a:p>
            <a:pPr lvl="1" eaLnBrk="1" hangingPunct="1"/>
            <a:r>
              <a:rPr lang="en-US" altLang="en-US" smtClean="0">
                <a:latin typeface="Arial" charset="0"/>
              </a:rPr>
              <a:t>Will get expected results (Level IV)</a:t>
            </a:r>
          </a:p>
        </p:txBody>
      </p:sp>
      <p:sp>
        <p:nvSpPr>
          <p:cNvPr id="5325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27A388B-9CE2-443B-A92D-E0B586FF5A27}" type="slidenum">
              <a:rPr lang="en-GB" altLang="en-US" sz="1800"/>
              <a:pPr eaLnBrk="1" hangingPunct="1"/>
              <a:t>30</a:t>
            </a:fld>
            <a:endParaRPr lang="en-GB" altLang="en-US" sz="18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AU" altLang="en-US" smtClean="0">
                <a:solidFill>
                  <a:srgbClr val="77933C"/>
                </a:solidFill>
                <a:latin typeface="Arial" charset="0"/>
              </a:rPr>
              <a:t>Level 3 - Behaviour</a:t>
            </a:r>
          </a:p>
        </p:txBody>
      </p:sp>
      <p:sp>
        <p:nvSpPr>
          <p:cNvPr id="15363" name="Rectangle 3"/>
          <p:cNvSpPr>
            <a:spLocks noGrp="1" noChangeArrowheads="1"/>
          </p:cNvSpPr>
          <p:nvPr>
            <p:ph sz="quarter" idx="1"/>
          </p:nvPr>
        </p:nvSpPr>
        <p:spPr>
          <a:xfrm>
            <a:off x="301625" y="1527175"/>
            <a:ext cx="8504238" cy="4572000"/>
          </a:xfrm>
        </p:spPr>
        <p:txBody>
          <a:bodyPr>
            <a:noAutofit/>
          </a:bodyPr>
          <a:lstStyle/>
          <a:p>
            <a:pPr eaLnBrk="1" hangingPunct="1"/>
            <a:r>
              <a:rPr lang="en-AU" altLang="en-US" sz="2800" smtClean="0">
                <a:latin typeface="Arial" charset="0"/>
              </a:rPr>
              <a:t>Measures transfer of knowledge, skills &amp; attitudes from the training context to in-vivo or real-life contexts</a:t>
            </a:r>
          </a:p>
          <a:p>
            <a:pPr lvl="1" eaLnBrk="1" hangingPunct="1"/>
            <a:r>
              <a:rPr lang="en-AU" altLang="en-US" sz="2400" smtClean="0">
                <a:latin typeface="Arial" charset="0"/>
              </a:rPr>
              <a:t>Evaluate both before &amp; after the program if practical</a:t>
            </a:r>
          </a:p>
          <a:p>
            <a:pPr lvl="1" eaLnBrk="1" hangingPunct="1"/>
            <a:r>
              <a:rPr lang="en-AU" altLang="en-US" sz="2400" smtClean="0">
                <a:latin typeface="Arial" charset="0"/>
              </a:rPr>
              <a:t>Can use survey, focus groups, interviews with students, mentors, staff</a:t>
            </a:r>
            <a:br>
              <a:rPr lang="en-AU" altLang="en-US" sz="2400" smtClean="0">
                <a:latin typeface="Arial" charset="0"/>
              </a:rPr>
            </a:br>
            <a:endParaRPr lang="en-AU" altLang="en-US" sz="2400" smtClean="0">
              <a:latin typeface="Arial" charset="0"/>
            </a:endParaRPr>
          </a:p>
          <a:p>
            <a:pPr eaLnBrk="1" hangingPunct="1"/>
            <a:r>
              <a:rPr lang="en-AU" altLang="en-US" sz="2800" smtClean="0">
                <a:latin typeface="Arial" charset="0"/>
              </a:rPr>
              <a:t>Survey is a practical method</a:t>
            </a:r>
          </a:p>
          <a:p>
            <a:pPr lvl="1" eaLnBrk="1" hangingPunct="1"/>
            <a:r>
              <a:rPr lang="en-AU" altLang="en-US" sz="2400" smtClean="0">
                <a:latin typeface="Arial" charset="0"/>
              </a:rPr>
              <a:t>Self and peer are both valid</a:t>
            </a:r>
          </a:p>
        </p:txBody>
      </p:sp>
      <p:sp>
        <p:nvSpPr>
          <p:cNvPr id="5530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DC619B5-C2E2-4454-9AD9-9F8077D54B6F}" type="slidenum">
              <a:rPr lang="en-GB" altLang="en-US" sz="1800"/>
              <a:pPr eaLnBrk="1" hangingPunct="1"/>
              <a:t>31</a:t>
            </a:fld>
            <a:endParaRPr lang="en-GB" altLang="en-US" sz="180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Grp="1" noChangeArrowheads="1"/>
          </p:cNvSpPr>
          <p:nvPr>
            <p:ph type="title"/>
          </p:nvPr>
        </p:nvSpPr>
        <p:spPr/>
        <p:txBody>
          <a:bodyPr/>
          <a:lstStyle/>
          <a:p>
            <a:pPr eaLnBrk="1" hangingPunct="1"/>
            <a:r>
              <a:rPr lang="en-US" altLang="en-US" smtClean="0">
                <a:solidFill>
                  <a:srgbClr val="77933C"/>
                </a:solidFill>
                <a:latin typeface="Arial" charset="0"/>
              </a:rPr>
              <a:t>Evaluating Behaviour</a:t>
            </a:r>
          </a:p>
        </p:txBody>
      </p:sp>
      <p:sp>
        <p:nvSpPr>
          <p:cNvPr id="28677" name="Rectangle 3"/>
          <p:cNvSpPr>
            <a:spLocks noGrp="1" noChangeArrowheads="1"/>
          </p:cNvSpPr>
          <p:nvPr>
            <p:ph sz="quarter" idx="1"/>
          </p:nvPr>
        </p:nvSpPr>
        <p:spPr>
          <a:xfrm>
            <a:off x="301625" y="1527175"/>
            <a:ext cx="8504238" cy="4572000"/>
          </a:xfrm>
        </p:spPr>
        <p:txBody>
          <a:bodyPr>
            <a:normAutofit/>
          </a:bodyPr>
          <a:lstStyle/>
          <a:p>
            <a:pPr eaLnBrk="1" hangingPunct="1"/>
            <a:r>
              <a:rPr lang="en-US" altLang="en-US" sz="2600" smtClean="0">
                <a:latin typeface="Arial" charset="0"/>
              </a:rPr>
              <a:t>Measure on a before/after basis</a:t>
            </a:r>
          </a:p>
          <a:p>
            <a:pPr lvl="1" eaLnBrk="1" hangingPunct="1"/>
            <a:r>
              <a:rPr lang="en-US" altLang="en-US" sz="1900" smtClean="0">
                <a:latin typeface="Arial" charset="0"/>
              </a:rPr>
              <a:t>Otherwise how will you know if a change has taken place?</a:t>
            </a:r>
          </a:p>
          <a:p>
            <a:pPr lvl="1" eaLnBrk="1" hangingPunct="1"/>
            <a:r>
              <a:rPr lang="en-US" altLang="en-US" sz="1900" smtClean="0">
                <a:latin typeface="Arial" charset="0"/>
              </a:rPr>
              <a:t>Use a control group if practical</a:t>
            </a:r>
          </a:p>
          <a:p>
            <a:pPr eaLnBrk="1" hangingPunct="1"/>
            <a:r>
              <a:rPr lang="en-US" altLang="en-US" sz="2600" smtClean="0">
                <a:latin typeface="Arial" charset="0"/>
              </a:rPr>
              <a:t>Allow time for behaviour change to take place &amp; embed</a:t>
            </a:r>
          </a:p>
          <a:p>
            <a:pPr eaLnBrk="1" hangingPunct="1"/>
            <a:r>
              <a:rPr lang="en-US" altLang="en-US" sz="2600" smtClean="0">
                <a:latin typeface="Arial" charset="0"/>
              </a:rPr>
              <a:t>Survey or interview those who are in the best position to see change</a:t>
            </a:r>
          </a:p>
          <a:p>
            <a:pPr lvl="1" eaLnBrk="1" hangingPunct="1"/>
            <a:r>
              <a:rPr lang="en-US" altLang="en-US" smtClean="0">
                <a:latin typeface="Arial" charset="0"/>
              </a:rPr>
              <a:t>Participant/learner</a:t>
            </a:r>
          </a:p>
          <a:p>
            <a:pPr lvl="1" eaLnBrk="1" hangingPunct="1"/>
            <a:r>
              <a:rPr lang="en-US" altLang="en-US" smtClean="0">
                <a:latin typeface="Arial" charset="0"/>
              </a:rPr>
              <a:t>Supervisor/mentor</a:t>
            </a:r>
          </a:p>
          <a:p>
            <a:pPr lvl="1" eaLnBrk="1" hangingPunct="1"/>
            <a:r>
              <a:rPr lang="en-US" altLang="en-US" smtClean="0">
                <a:latin typeface="Arial" charset="0"/>
              </a:rPr>
              <a:t>Subordinates or peers</a:t>
            </a:r>
          </a:p>
          <a:p>
            <a:pPr lvl="1" eaLnBrk="1" hangingPunct="1"/>
            <a:r>
              <a:rPr lang="en-US" altLang="en-US" smtClean="0">
                <a:latin typeface="Arial" charset="0"/>
              </a:rPr>
              <a:t>Others familiar with the participants actions </a:t>
            </a:r>
          </a:p>
        </p:txBody>
      </p:sp>
      <p:sp>
        <p:nvSpPr>
          <p:cNvPr id="5632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0DE99D4-6242-4EFD-B733-F8BA153B00E2}" type="slidenum">
              <a:rPr lang="en-GB" altLang="en-US" sz="1800"/>
              <a:pPr eaLnBrk="1" hangingPunct="1"/>
              <a:t>32</a:t>
            </a:fld>
            <a:endParaRPr lang="en-GB" altLang="en-US" sz="180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solidFill>
                  <a:srgbClr val="77933C"/>
                </a:solidFill>
                <a:latin typeface="Arial" charset="0"/>
              </a:rPr>
              <a:t>Behavior: Relationships with Other Levels</a:t>
            </a:r>
          </a:p>
        </p:txBody>
      </p:sp>
      <p:sp>
        <p:nvSpPr>
          <p:cNvPr id="57347" name="Rectangle 3" descr="Rectangle: Click to edit Master text styles&#10;Second level&#10;Third level&#10;Fourth level&#10;Fifth level"/>
          <p:cNvSpPr>
            <a:spLocks noGrp="1" noChangeArrowheads="1"/>
          </p:cNvSpPr>
          <p:nvPr>
            <p:ph type="body" idx="1"/>
          </p:nvPr>
        </p:nvSpPr>
        <p:spPr>
          <a:xfrm>
            <a:off x="301625" y="1527175"/>
            <a:ext cx="8504238" cy="4572000"/>
          </a:xfrm>
        </p:spPr>
        <p:txBody>
          <a:bodyPr/>
          <a:lstStyle/>
          <a:p>
            <a:pPr eaLnBrk="1" hangingPunct="1"/>
            <a:r>
              <a:rPr lang="en-US" altLang="en-US" smtClean="0">
                <a:latin typeface="Arial" charset="0"/>
              </a:rPr>
              <a:t>Positive - Can determine:</a:t>
            </a:r>
          </a:p>
          <a:p>
            <a:pPr lvl="1" eaLnBrk="1" hangingPunct="1"/>
            <a:r>
              <a:rPr lang="en-US" altLang="en-US" smtClean="0">
                <a:latin typeface="Arial" charset="0"/>
              </a:rPr>
              <a:t>Degree to which learning transfers to the post-training environment (Level II)</a:t>
            </a:r>
            <a:br>
              <a:rPr lang="en-US" altLang="en-US" smtClean="0">
                <a:latin typeface="Arial" charset="0"/>
              </a:rPr>
            </a:br>
            <a:endParaRPr lang="en-US" altLang="en-US" smtClean="0">
              <a:latin typeface="Arial" charset="0"/>
            </a:endParaRPr>
          </a:p>
          <a:p>
            <a:pPr eaLnBrk="1" hangingPunct="1"/>
            <a:r>
              <a:rPr lang="en-US" altLang="en-US" smtClean="0">
                <a:latin typeface="Arial" charset="0"/>
              </a:rPr>
              <a:t>Negative - Cannot determine whether:</a:t>
            </a:r>
          </a:p>
          <a:p>
            <a:pPr lvl="1" eaLnBrk="1" hangingPunct="1"/>
            <a:r>
              <a:rPr lang="en-US" altLang="en-US" smtClean="0">
                <a:latin typeface="Arial" charset="0"/>
              </a:rPr>
              <a:t>Participants like the training (Level I)</a:t>
            </a:r>
          </a:p>
          <a:p>
            <a:pPr lvl="1" eaLnBrk="1" hangingPunct="1"/>
            <a:r>
              <a:rPr lang="en-US" altLang="en-US" smtClean="0">
                <a:latin typeface="Arial" charset="0"/>
              </a:rPr>
              <a:t>Participants understand (Level II)</a:t>
            </a:r>
          </a:p>
          <a:p>
            <a:pPr lvl="1" eaLnBrk="1" hangingPunct="1"/>
            <a:r>
              <a:rPr lang="en-US" altLang="en-US" smtClean="0">
                <a:latin typeface="Arial" charset="0"/>
              </a:rPr>
              <a:t>Behaviors accomplish results (Level IV)</a:t>
            </a:r>
          </a:p>
        </p:txBody>
      </p:sp>
      <p:sp>
        <p:nvSpPr>
          <p:cNvPr id="5734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E173C89-420E-4A33-8098-61F63AF387C5}" type="slidenum">
              <a:rPr lang="en-GB" altLang="en-US" sz="1800"/>
              <a:pPr eaLnBrk="1" hangingPunct="1"/>
              <a:t>33</a:t>
            </a:fld>
            <a:endParaRPr lang="en-GB" altLang="en-US" sz="18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ltLang="en-US" smtClean="0">
                <a:solidFill>
                  <a:srgbClr val="77933C"/>
                </a:solidFill>
                <a:latin typeface="Arial" charset="0"/>
              </a:rPr>
              <a:t>Measurement of Intent</a:t>
            </a:r>
          </a:p>
        </p:txBody>
      </p:sp>
      <p:sp>
        <p:nvSpPr>
          <p:cNvPr id="5939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4914B9A-1CD3-495F-B0AD-D921C7E4B225}" type="slidenum">
              <a:rPr lang="en-GB" altLang="en-US" sz="1800"/>
              <a:pPr eaLnBrk="1" hangingPunct="1"/>
              <a:t>34</a:t>
            </a:fld>
            <a:endParaRPr lang="en-GB" altLang="en-US" sz="1800"/>
          </a:p>
        </p:txBody>
      </p:sp>
      <p:sp>
        <p:nvSpPr>
          <p:cNvPr id="59396" name="Content Placeholder 3"/>
          <p:cNvSpPr>
            <a:spLocks noGrp="1"/>
          </p:cNvSpPr>
          <p:nvPr>
            <p:ph sz="quarter" idx="1"/>
          </p:nvPr>
        </p:nvSpPr>
        <p:spPr>
          <a:xfrm>
            <a:off x="301625" y="1527175"/>
            <a:ext cx="8504238" cy="4572000"/>
          </a:xfrm>
        </p:spPr>
        <p:txBody>
          <a:bodyPr/>
          <a:lstStyle/>
          <a:p>
            <a:pPr eaLnBrk="1" hangingPunct="1"/>
            <a:r>
              <a:rPr lang="en-US" altLang="en-US" smtClean="0">
                <a:latin typeface="Arial" charset="0"/>
              </a:rPr>
              <a:t>Comparison of the perception of safety culture and intention to comply with IPC guidelines in professionals who were required by their supervisors to take the course, and those who did so voluntarily</a:t>
            </a:r>
          </a:p>
          <a:p>
            <a:pPr lvl="2" eaLnBrk="1" hangingPunct="1"/>
            <a:r>
              <a:rPr lang="en-US" altLang="en-US" smtClean="0">
                <a:latin typeface="Arial" charset="0"/>
              </a:rPr>
              <a:t>Yassi, A et al Can J Infect Dis Med Microbiol 2009;20(1):15-19</a:t>
            </a:r>
          </a:p>
          <a:p>
            <a:pPr lvl="1" eaLnBrk="1" hangingPunct="1"/>
            <a:r>
              <a:rPr lang="en-US" altLang="en-US" smtClean="0">
                <a:latin typeface="Arial" charset="0"/>
              </a:rPr>
              <a:t>Those required to take the course had a significantly better perception of the institutional safety climate (P&lt;0.001), and had a higher reported intention to comply with infection control guidelines (P=0.040) than those who took the course voluntarily</a:t>
            </a:r>
          </a:p>
          <a:p>
            <a:pPr lvl="1" eaLnBrk="1" hangingPunct="1"/>
            <a:endParaRPr lang="en-US" altLang="en-US" smtClean="0">
              <a:latin typeface="Arial" charset="0"/>
            </a:endParaRPr>
          </a:p>
          <a:p>
            <a:pPr lvl="1" eaLnBrk="1" hangingPunct="1"/>
            <a:endParaRPr lang="en-US" altLang="en-US" smtClean="0">
              <a:latin typeface="Arial" charset="0"/>
            </a:endParaRPr>
          </a:p>
          <a:p>
            <a:pPr eaLnBrk="1" hangingPunct="1"/>
            <a:endParaRPr lang="en-US" altLang="en-US" smtClean="0">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6F0BF46-F9D6-4FC4-ABEC-DF11234E48B1}" type="slidenum">
              <a:rPr lang="en-GB" altLang="en-US" sz="1800">
                <a:solidFill>
                  <a:srgbClr val="FFFFFF"/>
                </a:solidFill>
              </a:rPr>
              <a:pPr eaLnBrk="1" hangingPunct="1"/>
              <a:t>35</a:t>
            </a:fld>
            <a:endParaRPr lang="en-GB" altLang="en-US" sz="1800">
              <a:solidFill>
                <a:srgbClr val="FFFFFF"/>
              </a:solidFill>
            </a:endParaRPr>
          </a:p>
        </p:txBody>
      </p:sp>
      <p:pic>
        <p:nvPicPr>
          <p:cNvPr id="604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317500"/>
            <a:ext cx="5792788"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AU" altLang="en-US" smtClean="0">
                <a:solidFill>
                  <a:srgbClr val="77933C"/>
                </a:solidFill>
                <a:latin typeface="Arial" charset="0"/>
              </a:rPr>
              <a:t>Level 4 - Results</a:t>
            </a:r>
          </a:p>
        </p:txBody>
      </p:sp>
      <p:sp>
        <p:nvSpPr>
          <p:cNvPr id="61443" name="Rectangle 3"/>
          <p:cNvSpPr>
            <a:spLocks noGrp="1" noChangeArrowheads="1"/>
          </p:cNvSpPr>
          <p:nvPr>
            <p:ph sz="quarter" idx="1"/>
          </p:nvPr>
        </p:nvSpPr>
        <p:spPr>
          <a:xfrm>
            <a:off x="301625" y="1527175"/>
            <a:ext cx="8504238" cy="4572000"/>
          </a:xfrm>
        </p:spPr>
        <p:txBody>
          <a:bodyPr/>
          <a:lstStyle/>
          <a:p>
            <a:pPr eaLnBrk="1" hangingPunct="1">
              <a:lnSpc>
                <a:spcPct val="90000"/>
              </a:lnSpc>
            </a:pPr>
            <a:r>
              <a:rPr lang="en-AU" altLang="en-US" smtClean="0">
                <a:latin typeface="Arial" charset="0"/>
              </a:rPr>
              <a:t>Nirvana – but not easy</a:t>
            </a:r>
            <a:br>
              <a:rPr lang="en-AU" altLang="en-US" smtClean="0">
                <a:latin typeface="Arial" charset="0"/>
              </a:rPr>
            </a:br>
            <a:endParaRPr lang="en-AU" altLang="en-US" smtClean="0">
              <a:latin typeface="Arial" charset="0"/>
            </a:endParaRPr>
          </a:p>
          <a:p>
            <a:pPr eaLnBrk="1" hangingPunct="1">
              <a:lnSpc>
                <a:spcPct val="90000"/>
              </a:lnSpc>
            </a:pPr>
            <a:r>
              <a:rPr lang="en-AU" altLang="en-US" smtClean="0">
                <a:latin typeface="Arial" charset="0"/>
              </a:rPr>
              <a:t>Measures </a:t>
            </a:r>
            <a:r>
              <a:rPr lang="ja-JP" altLang="en-AU" smtClean="0">
                <a:latin typeface="Arial" charset="0"/>
                <a:ea typeface="ＭＳ Ｐ明朝" charset="-128"/>
              </a:rPr>
              <a:t>“</a:t>
            </a:r>
            <a:r>
              <a:rPr lang="en-AU" altLang="en-US" smtClean="0">
                <a:latin typeface="Arial" charset="0"/>
              </a:rPr>
              <a:t>return-on-investment</a:t>
            </a:r>
            <a:r>
              <a:rPr lang="ja-JP" altLang="en-AU" smtClean="0">
                <a:latin typeface="Arial" charset="0"/>
                <a:ea typeface="ＭＳ Ｐ明朝" charset="-128"/>
              </a:rPr>
              <a:t>”</a:t>
            </a:r>
            <a:r>
              <a:rPr lang="en-AU" altLang="en-US" smtClean="0">
                <a:latin typeface="Arial" charset="0"/>
              </a:rPr>
              <a:t>, or the extent to which the training/education has produced results</a:t>
            </a:r>
            <a:br>
              <a:rPr lang="en-AU" altLang="en-US" smtClean="0">
                <a:latin typeface="Arial" charset="0"/>
              </a:rPr>
            </a:br>
            <a:endParaRPr lang="en-AU" altLang="en-US" smtClean="0">
              <a:latin typeface="Arial" charset="0"/>
            </a:endParaRPr>
          </a:p>
          <a:p>
            <a:pPr eaLnBrk="1" hangingPunct="1">
              <a:lnSpc>
                <a:spcPct val="90000"/>
              </a:lnSpc>
            </a:pPr>
            <a:r>
              <a:rPr lang="en-AU" altLang="en-US" smtClean="0">
                <a:latin typeface="Arial" charset="0"/>
              </a:rPr>
              <a:t>Some examples include –</a:t>
            </a:r>
          </a:p>
          <a:p>
            <a:pPr lvl="1" eaLnBrk="1" hangingPunct="1">
              <a:lnSpc>
                <a:spcPct val="90000"/>
              </a:lnSpc>
            </a:pPr>
            <a:r>
              <a:rPr lang="en-AU" altLang="en-US" smtClean="0">
                <a:latin typeface="Arial" charset="0"/>
              </a:rPr>
              <a:t>Hard outcomes</a:t>
            </a:r>
          </a:p>
          <a:p>
            <a:pPr lvl="2" eaLnBrk="1" hangingPunct="1">
              <a:lnSpc>
                <a:spcPct val="90000"/>
              </a:lnSpc>
            </a:pPr>
            <a:r>
              <a:rPr lang="en-AU" altLang="en-US" smtClean="0">
                <a:latin typeface="Arial" charset="0"/>
              </a:rPr>
              <a:t>Hard data for what was addressed during the training</a:t>
            </a:r>
          </a:p>
          <a:p>
            <a:pPr lvl="1" eaLnBrk="1" hangingPunct="1">
              <a:lnSpc>
                <a:spcPct val="90000"/>
              </a:lnSpc>
            </a:pPr>
            <a:r>
              <a:rPr lang="en-AU" altLang="en-US" smtClean="0">
                <a:latin typeface="Arial" charset="0"/>
              </a:rPr>
              <a:t>Soft outcomes </a:t>
            </a:r>
          </a:p>
          <a:p>
            <a:pPr lvl="2" eaLnBrk="1" hangingPunct="1">
              <a:lnSpc>
                <a:spcPct val="90000"/>
              </a:lnSpc>
            </a:pPr>
            <a:r>
              <a:rPr lang="en-AU" altLang="en-US" smtClean="0">
                <a:latin typeface="Arial" charset="0"/>
              </a:rPr>
              <a:t>Staff job satisfaction</a:t>
            </a:r>
          </a:p>
          <a:p>
            <a:pPr lvl="2" eaLnBrk="1" hangingPunct="1">
              <a:lnSpc>
                <a:spcPct val="90000"/>
              </a:lnSpc>
            </a:pPr>
            <a:r>
              <a:rPr lang="en-AU" altLang="en-US" smtClean="0">
                <a:latin typeface="Arial" charset="0"/>
              </a:rPr>
              <a:t>Staff self-reporting of behaviour change</a:t>
            </a:r>
          </a:p>
        </p:txBody>
      </p:sp>
      <p:sp>
        <p:nvSpPr>
          <p:cNvPr id="614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3E62EB2-14D5-4728-8473-8FB4DD910C54}" type="slidenum">
              <a:rPr lang="en-GB" altLang="en-US" sz="1800"/>
              <a:pPr eaLnBrk="1" hangingPunct="1"/>
              <a:t>36</a:t>
            </a:fld>
            <a:endParaRPr lang="en-GB" altLang="en-US" sz="180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GB" altLang="en-US" smtClean="0">
                <a:solidFill>
                  <a:srgbClr val="77933C"/>
                </a:solidFill>
                <a:latin typeface="Arial" charset="0"/>
              </a:rPr>
              <a:t>Measurement of Effectiveness</a:t>
            </a:r>
          </a:p>
        </p:txBody>
      </p:sp>
      <p:sp>
        <p:nvSpPr>
          <p:cNvPr id="3" name="Content Placeholder 2"/>
          <p:cNvSpPr>
            <a:spLocks noGrp="1"/>
          </p:cNvSpPr>
          <p:nvPr>
            <p:ph sz="quarter" idx="1"/>
          </p:nvPr>
        </p:nvSpPr>
        <p:spPr>
          <a:xfrm>
            <a:off x="301625" y="1527175"/>
            <a:ext cx="8504238" cy="4572000"/>
          </a:xfrm>
        </p:spPr>
        <p:txBody>
          <a:bodyPr>
            <a:noAutofit/>
          </a:bodyPr>
          <a:lstStyle/>
          <a:p>
            <a:pPr eaLnBrk="1" hangingPunct="1"/>
            <a:r>
              <a:rPr lang="en-GB" altLang="en-US" sz="2400" smtClean="0">
                <a:latin typeface="Arial" charset="0"/>
              </a:rPr>
              <a:t>Outcome measures</a:t>
            </a:r>
          </a:p>
          <a:p>
            <a:pPr lvl="1" eaLnBrk="1" hangingPunct="1"/>
            <a:r>
              <a:rPr lang="en-GB" altLang="en-US" sz="2100" smtClean="0">
                <a:latin typeface="Arial" charset="0"/>
              </a:rPr>
              <a:t>Infection rates</a:t>
            </a:r>
          </a:p>
          <a:p>
            <a:pPr lvl="2" eaLnBrk="1" hangingPunct="1"/>
            <a:r>
              <a:rPr lang="en-AU" altLang="en-US" sz="1900" smtClean="0">
                <a:latin typeface="Arial" charset="0"/>
              </a:rPr>
              <a:t>(CLABSI, SSI, Transmissions etc etc)</a:t>
            </a:r>
            <a:endParaRPr lang="en-GB" altLang="en-US" sz="1900" smtClean="0">
              <a:latin typeface="Arial" charset="0"/>
            </a:endParaRPr>
          </a:p>
          <a:p>
            <a:pPr lvl="1" eaLnBrk="1" hangingPunct="1"/>
            <a:r>
              <a:rPr lang="en-GB" altLang="en-US" sz="2100" smtClean="0">
                <a:latin typeface="Arial" charset="0"/>
              </a:rPr>
              <a:t>Product usage (more or less)</a:t>
            </a:r>
          </a:p>
          <a:p>
            <a:pPr lvl="2" eaLnBrk="1" hangingPunct="1"/>
            <a:r>
              <a:rPr lang="en-GB" altLang="en-US" sz="1900" smtClean="0">
                <a:latin typeface="Arial" charset="0"/>
              </a:rPr>
              <a:t>Reduced (or increased) costs</a:t>
            </a:r>
          </a:p>
          <a:p>
            <a:pPr lvl="1" eaLnBrk="1" hangingPunct="1"/>
            <a:r>
              <a:rPr lang="en-GB" altLang="en-US" sz="2100" smtClean="0">
                <a:latin typeface="Arial" charset="0"/>
              </a:rPr>
              <a:t>Cleanliness assessment via quantitative methods</a:t>
            </a:r>
          </a:p>
          <a:p>
            <a:pPr eaLnBrk="1" hangingPunct="1"/>
            <a:r>
              <a:rPr lang="en-GB" altLang="en-US" sz="2400" smtClean="0">
                <a:latin typeface="Arial" charset="0"/>
              </a:rPr>
              <a:t>Process measures</a:t>
            </a:r>
          </a:p>
          <a:p>
            <a:pPr lvl="1" eaLnBrk="1" hangingPunct="1"/>
            <a:r>
              <a:rPr lang="en-GB" altLang="en-US" sz="2100" smtClean="0">
                <a:latin typeface="Arial" charset="0"/>
              </a:rPr>
              <a:t>Adherence to standards; Compliance with interventions (and bundle)</a:t>
            </a:r>
          </a:p>
          <a:p>
            <a:pPr eaLnBrk="1" hangingPunct="1"/>
            <a:r>
              <a:rPr lang="en-GB" altLang="en-US" sz="2400" smtClean="0">
                <a:latin typeface="Arial" charset="0"/>
              </a:rPr>
              <a:t>Many studies report these as positive following educational interventions</a:t>
            </a:r>
          </a:p>
          <a:p>
            <a:pPr lvl="1" eaLnBrk="1" hangingPunct="1"/>
            <a:r>
              <a:rPr lang="en-GB" altLang="en-US" sz="2100" smtClean="0">
                <a:latin typeface="Arial" charset="0"/>
              </a:rPr>
              <a:t>Majority do not look at whether this was sustained</a:t>
            </a:r>
          </a:p>
        </p:txBody>
      </p:sp>
      <p:sp>
        <p:nvSpPr>
          <p:cNvPr id="624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8F24163-66DD-4E5E-8DF3-BFE3C5CD0B97}" type="slidenum">
              <a:rPr lang="en-GB" altLang="en-US" sz="1800"/>
              <a:pPr eaLnBrk="1" hangingPunct="1"/>
              <a:t>37</a:t>
            </a:fld>
            <a:endParaRPr lang="en-GB" altLang="en-US" sz="180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solidFill>
                  <a:srgbClr val="77933C"/>
                </a:solidFill>
                <a:latin typeface="Arial" charset="0"/>
              </a:rPr>
              <a:t>Results: Relationship to Other Levels</a:t>
            </a:r>
          </a:p>
        </p:txBody>
      </p:sp>
      <p:sp>
        <p:nvSpPr>
          <p:cNvPr id="63491" name="Rectangle 3" descr="Rectangle: Click to edit Master text styles&#10;Second level&#10;Third level&#10;Fourth level&#10;Fifth level"/>
          <p:cNvSpPr>
            <a:spLocks noGrp="1" noChangeArrowheads="1"/>
          </p:cNvSpPr>
          <p:nvPr>
            <p:ph type="body" idx="1"/>
          </p:nvPr>
        </p:nvSpPr>
        <p:spPr>
          <a:xfrm>
            <a:off x="301625" y="1527175"/>
            <a:ext cx="8504238" cy="4572000"/>
          </a:xfrm>
        </p:spPr>
        <p:txBody>
          <a:bodyPr/>
          <a:lstStyle/>
          <a:p>
            <a:pPr eaLnBrk="1" hangingPunct="1">
              <a:lnSpc>
                <a:spcPct val="90000"/>
              </a:lnSpc>
            </a:pPr>
            <a:r>
              <a:rPr lang="en-US" altLang="en-US" sz="2500" smtClean="0">
                <a:latin typeface="Arial" charset="0"/>
              </a:rPr>
              <a:t>Positive</a:t>
            </a:r>
          </a:p>
          <a:p>
            <a:pPr lvl="1" eaLnBrk="1" hangingPunct="1">
              <a:lnSpc>
                <a:spcPct val="90000"/>
              </a:lnSpc>
            </a:pPr>
            <a:r>
              <a:rPr lang="en-US" altLang="en-US" sz="2000" smtClean="0">
                <a:latin typeface="Arial" charset="0"/>
              </a:rPr>
              <a:t>Positive Levels 1, 2, 3 evaluations results can provide positive Level 4 evidence.</a:t>
            </a:r>
          </a:p>
          <a:p>
            <a:pPr eaLnBrk="1" hangingPunct="1">
              <a:lnSpc>
                <a:spcPct val="90000"/>
              </a:lnSpc>
            </a:pPr>
            <a:r>
              <a:rPr lang="en-US" altLang="en-US" sz="2500" smtClean="0">
                <a:latin typeface="Arial" charset="0"/>
              </a:rPr>
              <a:t>Negative - Does not:</a:t>
            </a:r>
          </a:p>
          <a:p>
            <a:pPr lvl="1" eaLnBrk="1" hangingPunct="1">
              <a:lnSpc>
                <a:spcPct val="90000"/>
              </a:lnSpc>
            </a:pPr>
            <a:r>
              <a:rPr lang="en-US" altLang="en-US" sz="2000" smtClean="0">
                <a:latin typeface="Arial" charset="0"/>
              </a:rPr>
              <a:t>Tell if participants liked training (Level I)</a:t>
            </a:r>
          </a:p>
          <a:p>
            <a:pPr lvl="1" eaLnBrk="1" hangingPunct="1">
              <a:lnSpc>
                <a:spcPct val="90000"/>
              </a:lnSpc>
            </a:pPr>
            <a:r>
              <a:rPr lang="en-US" altLang="en-US" sz="2000" smtClean="0">
                <a:latin typeface="Arial" charset="0"/>
              </a:rPr>
              <a:t>Prove trainees understand (Level II)</a:t>
            </a:r>
          </a:p>
          <a:p>
            <a:pPr lvl="1" eaLnBrk="1" hangingPunct="1">
              <a:lnSpc>
                <a:spcPct val="90000"/>
              </a:lnSpc>
            </a:pPr>
            <a:r>
              <a:rPr lang="en-US" altLang="en-US" sz="2000" smtClean="0">
                <a:latin typeface="Arial" charset="0"/>
              </a:rPr>
              <a:t>Prove use of preferred behaviors (Level III)</a:t>
            </a:r>
          </a:p>
          <a:p>
            <a:pPr lvl="1" eaLnBrk="1" hangingPunct="1">
              <a:lnSpc>
                <a:spcPct val="90000"/>
              </a:lnSpc>
            </a:pPr>
            <a:endParaRPr lang="en-US" altLang="en-US" sz="2000" smtClean="0">
              <a:latin typeface="Arial" charset="0"/>
            </a:endParaRPr>
          </a:p>
          <a:p>
            <a:pPr eaLnBrk="1" hangingPunct="1">
              <a:lnSpc>
                <a:spcPct val="90000"/>
              </a:lnSpc>
            </a:pPr>
            <a:r>
              <a:rPr lang="en-US" altLang="en-US" sz="2500" smtClean="0">
                <a:latin typeface="Arial" charset="0"/>
              </a:rPr>
              <a:t>Positive results at Level Four does not always directly correlate to desired behaviours. It can be easy to attribute ‘success’ to your efforts but check for other/external factors</a:t>
            </a:r>
          </a:p>
          <a:p>
            <a:pPr eaLnBrk="1" hangingPunct="1">
              <a:lnSpc>
                <a:spcPct val="90000"/>
              </a:lnSpc>
            </a:pPr>
            <a:endParaRPr lang="en-US" altLang="en-US" sz="2500" smtClean="0">
              <a:latin typeface="Arial" charset="0"/>
            </a:endParaRPr>
          </a:p>
        </p:txBody>
      </p:sp>
      <p:sp>
        <p:nvSpPr>
          <p:cNvPr id="6349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B8D5B75-63F2-489C-A32E-15B9F9FC0586}" type="slidenum">
              <a:rPr lang="en-GB" altLang="en-US" sz="1800"/>
              <a:pPr eaLnBrk="1" hangingPunct="1"/>
              <a:t>38</a:t>
            </a:fld>
            <a:endParaRPr lang="en-GB" altLang="en-US" sz="18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p:nvPr>
        </p:nvSpPr>
        <p:spPr/>
        <p:txBody>
          <a:bodyPr/>
          <a:lstStyle/>
          <a:p>
            <a:pPr eaLnBrk="1" hangingPunct="1"/>
            <a:r>
              <a:rPr lang="en-US" altLang="en-US" smtClean="0">
                <a:solidFill>
                  <a:srgbClr val="77933C"/>
                </a:solidFill>
                <a:latin typeface="Arial" charset="0"/>
              </a:rPr>
              <a:t>Summary of Tools to Purpose</a:t>
            </a:r>
          </a:p>
        </p:txBody>
      </p:sp>
      <p:graphicFrame>
        <p:nvGraphicFramePr>
          <p:cNvPr id="6" name="Table Placeholder 5"/>
          <p:cNvGraphicFramePr>
            <a:graphicFrameLocks noGrp="1"/>
          </p:cNvGraphicFramePr>
          <p:nvPr>
            <p:ph sz="quarter" idx="1"/>
          </p:nvPr>
        </p:nvGraphicFramePr>
        <p:xfrm>
          <a:off x="301625" y="1527175"/>
          <a:ext cx="8504238" cy="4403725"/>
        </p:xfrm>
        <a:graphic>
          <a:graphicData uri="http://schemas.openxmlformats.org/drawingml/2006/table">
            <a:tbl>
              <a:tblPr/>
              <a:tblGrid>
                <a:gridCol w="3857625"/>
                <a:gridCol w="1182688"/>
                <a:gridCol w="1181100"/>
                <a:gridCol w="1181100"/>
                <a:gridCol w="1101725"/>
              </a:tblGrid>
              <a:tr h="371475">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rgbClr val="FFFFFF"/>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charset="0"/>
                          <a:ea typeface="ＭＳ Ｐゴシック" charset="-128"/>
                          <a:cs typeface="Arial" charset="0"/>
                        </a:rPr>
                        <a:t>Level 1</a:t>
                      </a: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charset="0"/>
                          <a:ea typeface="ＭＳ Ｐゴシック" charset="-128"/>
                          <a:cs typeface="Arial" charset="0"/>
                        </a:rPr>
                        <a:t>Level 2</a:t>
                      </a: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charset="0"/>
                          <a:ea typeface="ＭＳ Ｐゴシック" charset="-128"/>
                          <a:cs typeface="Arial" charset="0"/>
                        </a:rPr>
                        <a:t>Level 3</a:t>
                      </a: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charset="0"/>
                          <a:ea typeface="ＭＳ Ｐゴシック" charset="-128"/>
                          <a:cs typeface="Arial" charset="0"/>
                        </a:rPr>
                        <a:t>Level 4</a:t>
                      </a: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371475">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charset="-128"/>
                          <a:cs typeface="Arial" charset="0"/>
                        </a:rPr>
                        <a:t>Continue the programme</a:t>
                      </a: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charset="-128"/>
                          <a:cs typeface="Arial" charset="0"/>
                        </a:rPr>
                        <a:t>X        </a:t>
                      </a:r>
                      <a:endParaRPr kumimoji="0" lang="en-US" altLang="en-US" sz="2400" b="1" i="0" u="none" strike="noStrike" cap="none" normalizeH="0" baseline="0" smtClean="0">
                        <a:ln>
                          <a:noFill/>
                        </a:ln>
                        <a:solidFill>
                          <a:srgbClr val="000000"/>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rgbClr val="000000"/>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charset="-128"/>
                          <a:cs typeface="Arial" charset="0"/>
                        </a:rPr>
                        <a:t>X</a:t>
                      </a:r>
                      <a:endParaRPr kumimoji="0" lang="en-US" altLang="en-US" sz="2400" b="1" i="0" u="none" strike="noStrike" cap="none" normalizeH="0" baseline="0" smtClean="0">
                        <a:ln>
                          <a:noFill/>
                        </a:ln>
                        <a:solidFill>
                          <a:srgbClr val="000000"/>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rgbClr val="000000"/>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371475">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charset="-128"/>
                          <a:cs typeface="Arial" charset="0"/>
                        </a:rPr>
                        <a:t>Improve the programme</a:t>
                      </a: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charset="-128"/>
                          <a:cs typeface="Arial" charset="0"/>
                        </a:rPr>
                        <a:t>X</a:t>
                      </a:r>
                      <a:endParaRPr kumimoji="0" lang="en-US" altLang="en-US" sz="2400" b="1" i="0" u="none" strike="noStrike" cap="none" normalizeH="0" baseline="0" smtClean="0">
                        <a:ln>
                          <a:noFill/>
                        </a:ln>
                        <a:solidFill>
                          <a:srgbClr val="000000"/>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charset="-128"/>
                          <a:cs typeface="Arial" charset="0"/>
                        </a:rPr>
                        <a:t>X</a:t>
                      </a:r>
                      <a:endParaRPr kumimoji="0" lang="en-US" altLang="en-US" sz="2400" b="1" i="0" u="none" strike="noStrike" cap="none" normalizeH="0" baseline="0" smtClean="0">
                        <a:ln>
                          <a:noFill/>
                        </a:ln>
                        <a:solidFill>
                          <a:srgbClr val="000000"/>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charset="-128"/>
                          <a:cs typeface="Arial" charset="0"/>
                        </a:rPr>
                        <a:t>X</a:t>
                      </a:r>
                      <a:endParaRPr kumimoji="0" lang="en-US" altLang="en-US" sz="2400" b="1" i="0" u="none" strike="noStrike" cap="none" normalizeH="0" baseline="0" smtClean="0">
                        <a:ln>
                          <a:noFill/>
                        </a:ln>
                        <a:solidFill>
                          <a:srgbClr val="000000"/>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rgbClr val="000000"/>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371475">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charset="-128"/>
                          <a:cs typeface="Arial" charset="0"/>
                        </a:rPr>
                        <a:t>Ensure compliance</a:t>
                      </a: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rgbClr val="000000"/>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charset="-128"/>
                          <a:cs typeface="Arial" charset="0"/>
                        </a:rPr>
                        <a:t>X</a:t>
                      </a:r>
                      <a:endParaRPr kumimoji="0" lang="en-US" altLang="en-US" sz="2400" b="1" i="0" u="none" strike="noStrike" cap="none" normalizeH="0" baseline="0" smtClean="0">
                        <a:ln>
                          <a:noFill/>
                        </a:ln>
                        <a:solidFill>
                          <a:srgbClr val="000000"/>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rgbClr val="000000"/>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rgbClr val="000000"/>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371475">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charset="-128"/>
                          <a:cs typeface="Arial" charset="0"/>
                        </a:rPr>
                        <a:t>Enhance  effectiveness of training</a:t>
                      </a: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rgbClr val="000000"/>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rgbClr val="000000"/>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charset="-128"/>
                          <a:cs typeface="Arial" charset="0"/>
                        </a:rPr>
                        <a:t>X</a:t>
                      </a:r>
                      <a:endParaRPr kumimoji="0" lang="en-US" altLang="en-US" sz="2400" b="1" i="0" u="none" strike="noStrike" cap="none" normalizeH="0" baseline="0" smtClean="0">
                        <a:ln>
                          <a:noFill/>
                        </a:ln>
                        <a:solidFill>
                          <a:srgbClr val="000000"/>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rgbClr val="000000"/>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371475">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charset="-128"/>
                          <a:cs typeface="Arial" charset="0"/>
                        </a:rPr>
                        <a:t>Align training with strategy</a:t>
                      </a: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rgbClr val="000000"/>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rgbClr val="000000"/>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charset="-128"/>
                          <a:cs typeface="Arial" charset="0"/>
                        </a:rPr>
                        <a:t>X</a:t>
                      </a:r>
                      <a:endParaRPr kumimoji="0" lang="en-US" altLang="en-US" sz="2400" b="1" i="0" u="none" strike="noStrike" cap="none" normalizeH="0" baseline="0" smtClean="0">
                        <a:ln>
                          <a:noFill/>
                        </a:ln>
                        <a:solidFill>
                          <a:srgbClr val="000000"/>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charset="-128"/>
                          <a:cs typeface="Arial" charset="0"/>
                        </a:rPr>
                        <a:t>X</a:t>
                      </a:r>
                      <a:endParaRPr kumimoji="0" lang="en-US" altLang="en-US" sz="2400" b="1" i="0" u="none" strike="noStrike" cap="none" normalizeH="0" baseline="0" smtClean="0">
                        <a:ln>
                          <a:noFill/>
                        </a:ln>
                        <a:solidFill>
                          <a:srgbClr val="000000"/>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371475">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charset="-128"/>
                          <a:cs typeface="Arial" charset="0"/>
                        </a:rPr>
                        <a:t>Demonstrate the value of training</a:t>
                      </a: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charset="-128"/>
                          <a:cs typeface="Arial" charset="0"/>
                        </a:rPr>
                        <a:t>X</a:t>
                      </a:r>
                      <a:endParaRPr kumimoji="0" lang="en-US" altLang="en-US" sz="2400" b="1" i="0" u="none" strike="noStrike" cap="none" normalizeH="0" baseline="0" smtClean="0">
                        <a:ln>
                          <a:noFill/>
                        </a:ln>
                        <a:solidFill>
                          <a:srgbClr val="000000"/>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charset="-128"/>
                          <a:cs typeface="Arial" charset="0"/>
                        </a:rPr>
                        <a:t>X</a:t>
                      </a:r>
                      <a:endParaRPr kumimoji="0" lang="en-US" altLang="en-US" sz="2400" b="1" i="0" u="none" strike="noStrike" cap="none" normalizeH="0" baseline="0" smtClean="0">
                        <a:ln>
                          <a:noFill/>
                        </a:ln>
                        <a:solidFill>
                          <a:srgbClr val="000000"/>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charset="-128"/>
                          <a:cs typeface="Arial" charset="0"/>
                        </a:rPr>
                        <a:t>X</a:t>
                      </a:r>
                      <a:endParaRPr kumimoji="0" lang="en-US" altLang="en-US" sz="2400" b="1" i="0" u="none" strike="noStrike" cap="none" normalizeH="0" baseline="0" smtClean="0">
                        <a:ln>
                          <a:noFill/>
                        </a:ln>
                        <a:solidFill>
                          <a:srgbClr val="000000"/>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lvl1pPr eaLnBrk="0" hangingPunct="0">
                        <a:spcBef>
                          <a:spcPct val="20000"/>
                        </a:spcBef>
                        <a:buClr>
                          <a:schemeClr val="accent1"/>
                        </a:buClr>
                        <a:buSzPct val="85000"/>
                        <a:buFont typeface="Wingdings 2" charset="2"/>
                        <a:defRPr sz="2300">
                          <a:solidFill>
                            <a:schemeClr val="tx1"/>
                          </a:solidFill>
                          <a:latin typeface="Arial" charset="0"/>
                          <a:ea typeface="ＭＳ Ｐゴシック" charset="-128"/>
                        </a:defRPr>
                      </a:lvl1pPr>
                      <a:lvl2pPr marL="37931725" indent="-37474525" eaLnBrk="0" hangingPunct="0">
                        <a:spcBef>
                          <a:spcPct val="20000"/>
                        </a:spcBef>
                        <a:buClr>
                          <a:schemeClr val="accent2"/>
                        </a:buClr>
                        <a:buSzPct val="70000"/>
                        <a:buFont typeface="Wingdings" charset="2"/>
                        <a:defRPr sz="2000">
                          <a:solidFill>
                            <a:schemeClr val="tx2"/>
                          </a:solidFill>
                          <a:latin typeface="Arial" charset="0"/>
                          <a:ea typeface="ＭＳ Ｐゴシック" charset="-128"/>
                        </a:defRPr>
                      </a:lvl2pPr>
                      <a:lvl3pPr eaLnBrk="0" hangingPunct="0">
                        <a:spcBef>
                          <a:spcPct val="20000"/>
                        </a:spcBef>
                        <a:defRPr>
                          <a:solidFill>
                            <a:schemeClr val="tx1"/>
                          </a:solidFill>
                          <a:latin typeface="Arial" charset="0"/>
                          <a:ea typeface="ＭＳ Ｐゴシック" charset="-128"/>
                        </a:defRPr>
                      </a:lvl3pPr>
                      <a:lvl4pPr eaLnBrk="0" hangingPunct="0">
                        <a:spcBef>
                          <a:spcPct val="20000"/>
                        </a:spcBef>
                        <a:defRPr>
                          <a:solidFill>
                            <a:schemeClr val="tx2"/>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charset="-128"/>
                          <a:cs typeface="Arial" charset="0"/>
                        </a:rPr>
                        <a:t>X</a:t>
                      </a:r>
                      <a:endParaRPr kumimoji="0" lang="en-US" altLang="en-US" sz="2400" b="1" i="0" u="none" strike="noStrike" cap="none" normalizeH="0" baseline="0" smtClean="0">
                        <a:ln>
                          <a:noFill/>
                        </a:ln>
                        <a:solidFill>
                          <a:srgbClr val="000000"/>
                        </a:solidFill>
                        <a:effectLst/>
                        <a:latin typeface="Arial" charset="0"/>
                        <a:ea typeface="ＭＳ Ｐゴシック" charset="-128"/>
                        <a:cs typeface="Arial" charset="0"/>
                      </a:endParaRPr>
                    </a:p>
                  </a:txBody>
                  <a:tcPr marL="94492" marR="9449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bl>
          </a:graphicData>
        </a:graphic>
      </p:graphicFrame>
      <p:sp>
        <p:nvSpPr>
          <p:cNvPr id="6558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6A1DA90-EDB5-4BFF-B234-0F37A59A9BDF}" type="slidenum">
              <a:rPr lang="en-GB" altLang="en-US" sz="1800"/>
              <a:pPr eaLnBrk="1" hangingPunct="1"/>
              <a:t>39</a:t>
            </a:fld>
            <a:endParaRPr lang="en-GB" altLang="en-US" sz="1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0"/>
            <a:ext cx="8534400" cy="758825"/>
          </a:xfrm>
        </p:spPr>
        <p:txBody>
          <a:bodyPr>
            <a:normAutofit fontScale="90000"/>
          </a:bodyPr>
          <a:lstStyle/>
          <a:p>
            <a:pPr eaLnBrk="1" hangingPunct="1"/>
            <a:r>
              <a:rPr lang="en-GB" altLang="en-US" sz="2700" smtClean="0">
                <a:solidFill>
                  <a:srgbClr val="77933C"/>
                </a:solidFill>
                <a:latin typeface="Arial" charset="0"/>
              </a:rPr>
              <a:t>What does the literature say about effectiveness of IPC education?</a:t>
            </a:r>
          </a:p>
        </p:txBody>
      </p:sp>
      <p:sp>
        <p:nvSpPr>
          <p:cNvPr id="215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52865CC-1B04-429B-92C1-4D8B7FB9E549}" type="slidenum">
              <a:rPr lang="en-GB" altLang="en-US" sz="1800"/>
              <a:pPr eaLnBrk="1" hangingPunct="1"/>
              <a:t>4</a:t>
            </a:fld>
            <a:endParaRPr lang="en-GB" altLang="en-US" sz="1800"/>
          </a:p>
        </p:txBody>
      </p:sp>
      <p:sp>
        <p:nvSpPr>
          <p:cNvPr id="3" name="Content Placeholder 2"/>
          <p:cNvSpPr>
            <a:spLocks noGrp="1"/>
          </p:cNvSpPr>
          <p:nvPr>
            <p:ph sz="quarter" idx="1"/>
          </p:nvPr>
        </p:nvSpPr>
        <p:spPr>
          <a:xfrm>
            <a:off x="301625" y="1527175"/>
            <a:ext cx="8504238" cy="4572000"/>
          </a:xfrm>
        </p:spPr>
        <p:txBody>
          <a:bodyPr>
            <a:normAutofit/>
          </a:bodyPr>
          <a:lstStyle/>
          <a:p>
            <a:pPr eaLnBrk="1" hangingPunct="1">
              <a:lnSpc>
                <a:spcPct val="80000"/>
              </a:lnSpc>
            </a:pPr>
            <a:r>
              <a:rPr lang="en-US" altLang="en-US" sz="2500" smtClean="0">
                <a:latin typeface="Arial" charset="0"/>
              </a:rPr>
              <a:t>It’s not good..</a:t>
            </a:r>
          </a:p>
          <a:p>
            <a:pPr lvl="3" eaLnBrk="1" hangingPunct="1">
              <a:lnSpc>
                <a:spcPct val="80000"/>
              </a:lnSpc>
            </a:pPr>
            <a:r>
              <a:rPr lang="en-GB" altLang="en-US" sz="1900" smtClean="0">
                <a:latin typeface="Arial" charset="0"/>
              </a:rPr>
              <a:t>Ward DJ. The role of education in the prevention and control of infection: a review of the literature. Nurse Education Today (2011) 31(1):9-17</a:t>
            </a:r>
            <a:endParaRPr lang="en-US" altLang="en-US" sz="1900" smtClean="0">
              <a:latin typeface="Arial" charset="0"/>
            </a:endParaRPr>
          </a:p>
          <a:p>
            <a:pPr eaLnBrk="1" hangingPunct="1">
              <a:lnSpc>
                <a:spcPct val="80000"/>
              </a:lnSpc>
            </a:pPr>
            <a:r>
              <a:rPr lang="en-US" altLang="en-US" sz="2500" smtClean="0">
                <a:latin typeface="Arial" charset="0"/>
              </a:rPr>
              <a:t>Review of 39 studies</a:t>
            </a:r>
          </a:p>
          <a:p>
            <a:pPr lvl="1" eaLnBrk="1" hangingPunct="1">
              <a:lnSpc>
                <a:spcPct val="80000"/>
              </a:lnSpc>
            </a:pPr>
            <a:r>
              <a:rPr lang="en-US" altLang="en-US" sz="2000" smtClean="0">
                <a:latin typeface="Arial" charset="0"/>
              </a:rPr>
              <a:t>no clear evidence of sustained positive effect on compliance with IPC precautions</a:t>
            </a:r>
          </a:p>
          <a:p>
            <a:pPr lvl="1" eaLnBrk="1" hangingPunct="1">
              <a:lnSpc>
                <a:spcPct val="80000"/>
              </a:lnSpc>
            </a:pPr>
            <a:r>
              <a:rPr lang="en-US" altLang="en-US" sz="2000" smtClean="0">
                <a:latin typeface="Arial" charset="0"/>
              </a:rPr>
              <a:t>unclear whether education alone has a significant and sustained effect on infection rates, whether it needs to be combined with other interventions or even if education has any role to play at all</a:t>
            </a:r>
          </a:p>
          <a:p>
            <a:pPr lvl="1" eaLnBrk="1" hangingPunct="1">
              <a:lnSpc>
                <a:spcPct val="80000"/>
              </a:lnSpc>
            </a:pPr>
            <a:r>
              <a:rPr lang="en-US" altLang="en-US" sz="2000" smtClean="0">
                <a:latin typeface="Arial" charset="0"/>
              </a:rPr>
              <a:t>questionable whether knowledge increase improves practice</a:t>
            </a:r>
          </a:p>
          <a:p>
            <a:pPr eaLnBrk="1" hangingPunct="1">
              <a:lnSpc>
                <a:spcPct val="80000"/>
              </a:lnSpc>
            </a:pPr>
            <a:r>
              <a:rPr lang="en-US" altLang="en-US" sz="2500" smtClean="0">
                <a:latin typeface="Arial" charset="0"/>
              </a:rPr>
              <a:t>There is no rigorous and convincing evidence that education improves compliance with infection control precautions or reduces rates of infection, particularly in the long-term</a:t>
            </a:r>
          </a:p>
          <a:p>
            <a:pPr lvl="1" eaLnBrk="1" hangingPunct="1">
              <a:lnSpc>
                <a:spcPct val="80000"/>
              </a:lnSpc>
            </a:pPr>
            <a:endParaRPr lang="en-GB" altLang="en-US" sz="2000" smtClean="0">
              <a:latin typeface="Arial"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smtClean="0">
                <a:solidFill>
                  <a:srgbClr val="77933C"/>
                </a:solidFill>
                <a:latin typeface="Arial" charset="0"/>
              </a:rPr>
              <a:t>Evaluation Techniques</a:t>
            </a:r>
          </a:p>
        </p:txBody>
      </p:sp>
      <p:graphicFrame>
        <p:nvGraphicFramePr>
          <p:cNvPr id="220241" name="Group 81"/>
          <p:cNvGraphicFramePr>
            <a:graphicFrameLocks noGrp="1"/>
          </p:cNvGraphicFramePr>
          <p:nvPr>
            <p:ph sz="quarter" idx="1"/>
          </p:nvPr>
        </p:nvGraphicFramePr>
        <p:xfrm>
          <a:off x="301625" y="1527175"/>
          <a:ext cx="8504237" cy="4587381"/>
        </p:xfrm>
        <a:graphic>
          <a:graphicData uri="http://schemas.openxmlformats.org/drawingml/2006/table">
            <a:tbl>
              <a:tblPr firstRow="1" bandRow="1">
                <a:tableStyleId>{69C7853C-536D-4A76-A0AE-DD22124D55A5}</a:tableStyleId>
              </a:tblPr>
              <a:tblGrid>
                <a:gridCol w="3153297"/>
                <a:gridCol w="1279573"/>
                <a:gridCol w="1356526"/>
                <a:gridCol w="1360105"/>
                <a:gridCol w="1354736"/>
              </a:tblGrid>
              <a:tr h="5233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accent3">
                            <a:lumMod val="50000"/>
                          </a:schemeClr>
                        </a:solidFill>
                        <a:effectLst/>
                        <a:latin typeface="Arial" charset="0"/>
                        <a:ea typeface="Arial" charset="0"/>
                        <a:cs typeface="Arial" charset="0"/>
                      </a:endParaRPr>
                    </a:p>
                  </a:txBody>
                  <a:tcPr marL="103082" marR="103082" marT="46181" marB="46181" horzOverflow="overflow"/>
                </a:tc>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tx1"/>
                          </a:solidFill>
                          <a:effectLst/>
                          <a:latin typeface="Arial" charset="0"/>
                          <a:ea typeface="Arial" charset="0"/>
                          <a:cs typeface="Arial" charset="0"/>
                        </a:rPr>
                        <a:t>Evaluation Levels</a:t>
                      </a:r>
                      <a:endParaRPr kumimoji="0" lang="en-US" sz="2000" b="0" i="0" u="none" strike="noStrike" cap="none" normalizeH="0" baseline="0" dirty="0" smtClean="0">
                        <a:ln>
                          <a:noFill/>
                        </a:ln>
                        <a:solidFill>
                          <a:schemeClr val="tx1"/>
                        </a:solidFill>
                        <a:effectLst/>
                        <a:latin typeface="Arial" charset="0"/>
                        <a:ea typeface="Arial" charset="0"/>
                        <a:cs typeface="Arial" charset="0"/>
                      </a:endParaRPr>
                    </a:p>
                  </a:txBody>
                  <a:tcPr marL="103082" marR="103082" marT="46181" marB="46181"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r>
              <a:tr h="7389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u="none" strike="noStrike" cap="none" normalizeH="0" baseline="0" smtClean="0">
                        <a:ln>
                          <a:noFill/>
                        </a:ln>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smtClean="0">
                          <a:ln>
                            <a:noFill/>
                          </a:ln>
                          <a:effectLst/>
                          <a:latin typeface="Arial" charset="0"/>
                          <a:ea typeface="Arial" charset="0"/>
                          <a:cs typeface="Arial" charset="0"/>
                        </a:rPr>
                        <a:t>Methods</a:t>
                      </a:r>
                      <a:endParaRPr kumimoji="0" lang="en-US" sz="2000" b="0" i="0" u="none" strike="noStrike" cap="none" normalizeH="0" baseline="0" smtClean="0">
                        <a:ln>
                          <a:noFill/>
                        </a:ln>
                        <a:solidFill>
                          <a:schemeClr val="accent3">
                            <a:lumMod val="50000"/>
                          </a:schemeClr>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1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Reaction</a:t>
                      </a:r>
                      <a:endParaRPr kumimoji="0" lang="en-US" sz="1800" b="0" i="0" u="none" strike="noStrike" cap="none" normalizeH="0" baseline="0" smtClean="0">
                        <a:ln>
                          <a:noFill/>
                        </a:ln>
                        <a:solidFill>
                          <a:schemeClr val="accent3">
                            <a:lumMod val="50000"/>
                          </a:schemeClr>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2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Learning</a:t>
                      </a:r>
                      <a:endParaRPr kumimoji="0" lang="en-US" sz="1800" b="0" i="0" u="none" strike="noStrike" cap="none" normalizeH="0" baseline="0" smtClean="0">
                        <a:ln>
                          <a:noFill/>
                        </a:ln>
                        <a:solidFill>
                          <a:schemeClr val="accent3">
                            <a:lumMod val="50000"/>
                          </a:schemeClr>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charset="0"/>
                          <a:ea typeface="Arial" charset="0"/>
                          <a:cs typeface="Arial" charset="0"/>
                        </a:rPr>
                        <a:t>3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charset="0"/>
                          <a:ea typeface="Arial" charset="0"/>
                          <a:cs typeface="Arial" charset="0"/>
                        </a:rPr>
                        <a:t>Behaviour</a:t>
                      </a:r>
                      <a:endParaRPr kumimoji="0" lang="en-US" sz="1800" b="0" i="0" u="none" strike="noStrike" cap="none" normalizeH="0" baseline="0" dirty="0" smtClean="0">
                        <a:ln>
                          <a:noFill/>
                        </a:ln>
                        <a:solidFill>
                          <a:schemeClr val="accent3">
                            <a:lumMod val="50000"/>
                          </a:schemeClr>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charset="0"/>
                          <a:ea typeface="Arial" charset="0"/>
                          <a:cs typeface="Arial" charset="0"/>
                        </a:rPr>
                        <a:t>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charset="0"/>
                          <a:ea typeface="Arial" charset="0"/>
                          <a:cs typeface="Arial" charset="0"/>
                        </a:rPr>
                        <a:t>Results</a:t>
                      </a:r>
                      <a:endParaRPr kumimoji="0" lang="en-US" sz="1800" b="0" i="0" u="none" strike="noStrike" cap="none" normalizeH="0" baseline="0" dirty="0" smtClean="0">
                        <a:ln>
                          <a:noFill/>
                        </a:ln>
                        <a:solidFill>
                          <a:schemeClr val="accent3">
                            <a:lumMod val="50000"/>
                          </a:schemeClr>
                        </a:solidFill>
                        <a:effectLst/>
                        <a:latin typeface="Arial" charset="0"/>
                        <a:ea typeface="Arial" charset="0"/>
                        <a:cs typeface="Arial" charset="0"/>
                      </a:endParaRPr>
                    </a:p>
                  </a:txBody>
                  <a:tcPr marL="103082" marR="103082" marT="46181" marB="46181" horzOverflow="overflow"/>
                </a:tc>
              </a:tr>
              <a:tr h="36945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Survey</a:t>
                      </a: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a:t>
                      </a: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a:t>
                      </a: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a:t>
                      </a: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a:t>
                      </a: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r>
              <a:tr h="36945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charset="0"/>
                          <a:ea typeface="Arial" charset="0"/>
                          <a:cs typeface="Arial" charset="0"/>
                        </a:rPr>
                        <a:t>Questionnaire/Interview</a:t>
                      </a:r>
                      <a:endParaRPr kumimoji="0" lang="en-US" sz="1800" b="0" i="0" u="none" strike="noStrike" cap="none" normalizeH="0" baseline="0" dirty="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a:t>
                      </a: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a:t>
                      </a: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a:t>
                      </a: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a:t>
                      </a: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r>
              <a:tr h="36945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Focus Group</a:t>
                      </a: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a:t>
                      </a: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a:t>
                      </a: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a:t>
                      </a: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a:t>
                      </a: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r>
              <a:tr h="36945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charset="0"/>
                          <a:ea typeface="Arial" charset="0"/>
                          <a:cs typeface="Arial" charset="0"/>
                        </a:rPr>
                        <a:t>Knowledge Test/Check</a:t>
                      </a:r>
                      <a:endParaRPr kumimoji="0" lang="en-US" sz="1800" b="0" i="0" u="none" strike="noStrike" cap="none" normalizeH="0" baseline="0" dirty="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a:t>
                      </a: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r>
              <a:tr h="36945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Skills Observation</a:t>
                      </a: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a:t>
                      </a: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a:t>
                      </a: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r>
              <a:tr h="36945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charset="0"/>
                          <a:ea typeface="Arial" charset="0"/>
                          <a:cs typeface="Arial" charset="0"/>
                        </a:rPr>
                        <a:t>Presentations </a:t>
                      </a:r>
                      <a:endParaRPr kumimoji="0" lang="en-US" sz="1800" b="0" i="0" u="none" strike="noStrike" cap="none" normalizeH="0" baseline="0" dirty="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a:t>
                      </a: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a:t>
                      </a: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r>
              <a:tr h="36945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charset="0"/>
                          <a:ea typeface="Arial" charset="0"/>
                          <a:cs typeface="Arial" charset="0"/>
                        </a:rPr>
                        <a:t>Action Planning</a:t>
                      </a:r>
                      <a:endParaRPr kumimoji="0" lang="en-US" sz="1800" b="0" i="0" u="none" strike="noStrike" cap="none" normalizeH="0" baseline="0" dirty="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a:t>
                      </a: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a:t>
                      </a: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a:t>
                      </a: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r>
              <a:tr h="36945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latin typeface="Arial" charset="0"/>
                          <a:ea typeface="Arial" charset="0"/>
                          <a:cs typeface="Arial" charset="0"/>
                        </a:rPr>
                        <a:t>Action Learning</a:t>
                      </a: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charset="0"/>
                          <a:ea typeface="Arial" charset="0"/>
                          <a:cs typeface="Arial" charset="0"/>
                        </a:rPr>
                        <a:t>●</a:t>
                      </a:r>
                      <a:endParaRPr kumimoji="0" lang="en-US" sz="1800" b="0" i="0" u="none" strike="noStrike" cap="none" normalizeH="0" baseline="0" dirty="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r>
              <a:tr h="36945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charset="0"/>
                          <a:ea typeface="Arial" charset="0"/>
                          <a:cs typeface="Arial" charset="0"/>
                        </a:rPr>
                        <a:t>Key organisational Metrics</a:t>
                      </a:r>
                      <a:endParaRPr kumimoji="0" lang="en-US" sz="1800" b="0" i="0" u="none" strike="noStrike" cap="none" normalizeH="0" baseline="0" dirty="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Arial" charset="0"/>
                        <a:cs typeface="Arial" charset="0"/>
                      </a:endParaRPr>
                    </a:p>
                  </a:txBody>
                  <a:tcPr marL="103082" marR="103082" marT="46181" marB="4618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charset="0"/>
                          <a:ea typeface="Arial" charset="0"/>
                          <a:cs typeface="Arial" charset="0"/>
                        </a:rPr>
                        <a:t>●</a:t>
                      </a:r>
                      <a:endParaRPr kumimoji="0" lang="en-US" sz="1800" b="0" i="0" u="none" strike="noStrike" cap="none" normalizeH="0" baseline="0" dirty="0" smtClean="0">
                        <a:ln>
                          <a:noFill/>
                        </a:ln>
                        <a:solidFill>
                          <a:schemeClr val="tx1"/>
                        </a:solidFill>
                        <a:effectLst/>
                        <a:latin typeface="Arial" charset="0"/>
                        <a:ea typeface="Arial" charset="0"/>
                        <a:cs typeface="Arial" charset="0"/>
                      </a:endParaRPr>
                    </a:p>
                  </a:txBody>
                  <a:tcPr marL="103082" marR="103082" marT="46181" marB="46181" horzOverflow="overflow"/>
                </a:tc>
              </a:tr>
            </a:tbl>
          </a:graphicData>
        </a:graphic>
      </p:graphicFrame>
      <p:sp>
        <p:nvSpPr>
          <p:cNvPr id="6758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21F27BB-67BA-4011-A85E-2E585E8B7485}" type="slidenum">
              <a:rPr lang="en-GB" altLang="en-US" sz="1800"/>
              <a:pPr eaLnBrk="1" hangingPunct="1"/>
              <a:t>40</a:t>
            </a:fld>
            <a:endParaRPr lang="en-GB" altLang="en-US" sz="18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altLang="en-US" smtClean="0">
                <a:solidFill>
                  <a:srgbClr val="77933C"/>
                </a:solidFill>
                <a:latin typeface="Arial" charset="0"/>
              </a:rPr>
              <a:t>Criticism of Kirkpatrick</a:t>
            </a:r>
          </a:p>
        </p:txBody>
      </p:sp>
      <p:sp>
        <p:nvSpPr>
          <p:cNvPr id="6963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69DBE47-7F09-4FC2-8953-59F175631545}" type="slidenum">
              <a:rPr lang="en-GB" altLang="en-US" sz="1800"/>
              <a:pPr eaLnBrk="1" hangingPunct="1"/>
              <a:t>41</a:t>
            </a:fld>
            <a:endParaRPr lang="en-GB" altLang="en-US" sz="1800"/>
          </a:p>
        </p:txBody>
      </p:sp>
      <p:sp>
        <p:nvSpPr>
          <p:cNvPr id="69636" name="Content Placeholder 3"/>
          <p:cNvSpPr>
            <a:spLocks noGrp="1"/>
          </p:cNvSpPr>
          <p:nvPr>
            <p:ph sz="quarter" idx="1"/>
          </p:nvPr>
        </p:nvSpPr>
        <p:spPr>
          <a:xfrm>
            <a:off x="301625" y="1527175"/>
            <a:ext cx="8504238" cy="4572000"/>
          </a:xfrm>
        </p:spPr>
        <p:txBody>
          <a:bodyPr/>
          <a:lstStyle/>
          <a:p>
            <a:pPr eaLnBrk="1" hangingPunct="1"/>
            <a:r>
              <a:rPr lang="en-US" altLang="en-US" smtClean="0">
                <a:latin typeface="Arial" charset="0"/>
              </a:rPr>
              <a:t>Assumption of growing significance from the first to the last level</a:t>
            </a:r>
          </a:p>
          <a:p>
            <a:pPr eaLnBrk="1" hangingPunct="1"/>
            <a:r>
              <a:rPr lang="en-US" altLang="en-US" smtClean="0">
                <a:latin typeface="Arial" charset="0"/>
              </a:rPr>
              <a:t>Oversimplification of relevant influences on training success</a:t>
            </a:r>
          </a:p>
          <a:p>
            <a:pPr eaLnBrk="1" hangingPunct="1"/>
            <a:r>
              <a:rPr lang="en-US" altLang="en-US" smtClean="0">
                <a:latin typeface="Arial" charset="0"/>
              </a:rPr>
              <a:t>Unclear cause–effect relations between levels</a:t>
            </a:r>
          </a:p>
          <a:p>
            <a:pPr lvl="1" eaLnBrk="1" hangingPunct="1"/>
            <a:r>
              <a:rPr lang="en-US" altLang="en-US" smtClean="0">
                <a:latin typeface="Arial" charset="0"/>
              </a:rPr>
              <a:t>Bates, R. A. (2004), ‘A critical analysis of evaluation practice: the Kirkpatrick model and the principle of beneficence’, Evaluation and Program Planning, 27, 341–7</a:t>
            </a:r>
          </a:p>
          <a:p>
            <a:pPr lvl="1" eaLnBrk="1" hangingPunct="1"/>
            <a:endParaRPr lang="en-US" altLang="en-US" smtClean="0">
              <a:latin typeface="Arial" charset="0"/>
            </a:endParaRPr>
          </a:p>
          <a:p>
            <a:pPr eaLnBrk="1" hangingPunct="1"/>
            <a:endParaRPr lang="en-US" altLang="en-US" smtClean="0">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altLang="en-US" sz="2800" smtClean="0">
                <a:solidFill>
                  <a:srgbClr val="77933C"/>
                </a:solidFill>
                <a:latin typeface="Arial" charset="0"/>
              </a:rPr>
              <a:t>Is Evaluation Linked to Transfer of Training?</a:t>
            </a:r>
          </a:p>
        </p:txBody>
      </p:sp>
      <p:sp>
        <p:nvSpPr>
          <p:cNvPr id="7065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AFB5C07-45A7-4AA6-B6A0-3A8ED0B7A223}" type="slidenum">
              <a:rPr lang="en-GB" altLang="en-US" sz="1800"/>
              <a:pPr eaLnBrk="1" hangingPunct="1"/>
              <a:t>42</a:t>
            </a:fld>
            <a:endParaRPr lang="en-GB" altLang="en-US" sz="1800"/>
          </a:p>
        </p:txBody>
      </p:sp>
      <p:sp>
        <p:nvSpPr>
          <p:cNvPr id="70660" name="Content Placeholder 3"/>
          <p:cNvSpPr>
            <a:spLocks noGrp="1"/>
          </p:cNvSpPr>
          <p:nvPr>
            <p:ph sz="quarter" idx="1"/>
          </p:nvPr>
        </p:nvSpPr>
        <p:spPr>
          <a:xfrm>
            <a:off x="301625" y="1527175"/>
            <a:ext cx="8504238" cy="4572000"/>
          </a:xfrm>
        </p:spPr>
        <p:txBody>
          <a:bodyPr/>
          <a:lstStyle/>
          <a:p>
            <a:pPr eaLnBrk="1" hangingPunct="1">
              <a:lnSpc>
                <a:spcPct val="90000"/>
              </a:lnSpc>
            </a:pPr>
            <a:r>
              <a:rPr lang="en-US" altLang="en-US" smtClean="0">
                <a:latin typeface="Arial" charset="0"/>
              </a:rPr>
              <a:t>Study relationship between training evaluation and the transfer of training</a:t>
            </a:r>
          </a:p>
          <a:p>
            <a:pPr lvl="2" eaLnBrk="1" hangingPunct="1">
              <a:lnSpc>
                <a:spcPct val="90000"/>
              </a:lnSpc>
            </a:pPr>
            <a:r>
              <a:rPr lang="en-US" altLang="en-US" smtClean="0">
                <a:latin typeface="Arial" charset="0"/>
              </a:rPr>
              <a:t>Saks, A. M. and L. A. Burke (2012) "An investigation into the relationship between training evaluation and the transfer of training" </a:t>
            </a:r>
            <a:r>
              <a:rPr lang="en-US" altLang="en-US" u="sng" smtClean="0">
                <a:latin typeface="Arial" charset="0"/>
              </a:rPr>
              <a:t>International Journal of Training and Development</a:t>
            </a:r>
            <a:r>
              <a:rPr lang="en-US" altLang="en-US" smtClean="0">
                <a:latin typeface="Arial" charset="0"/>
              </a:rPr>
              <a:t> </a:t>
            </a:r>
            <a:r>
              <a:rPr lang="en-US" altLang="en-US" b="1" smtClean="0">
                <a:latin typeface="Arial" charset="0"/>
              </a:rPr>
              <a:t>16</a:t>
            </a:r>
            <a:r>
              <a:rPr lang="en-US" altLang="en-US" smtClean="0">
                <a:latin typeface="Arial" charset="0"/>
              </a:rPr>
              <a:t>(2): 118-127</a:t>
            </a:r>
          </a:p>
          <a:p>
            <a:pPr eaLnBrk="1" hangingPunct="1">
              <a:lnSpc>
                <a:spcPct val="90000"/>
              </a:lnSpc>
            </a:pPr>
            <a:r>
              <a:rPr lang="en-US" altLang="en-US" smtClean="0">
                <a:latin typeface="Arial" charset="0"/>
              </a:rPr>
              <a:t>Organisations reporting evaluation of training programs more often have a higher rate of transfer of training</a:t>
            </a:r>
          </a:p>
          <a:p>
            <a:pPr eaLnBrk="1" hangingPunct="1">
              <a:lnSpc>
                <a:spcPct val="90000"/>
              </a:lnSpc>
            </a:pPr>
            <a:r>
              <a:rPr lang="en-US" altLang="en-US" smtClean="0">
                <a:latin typeface="Arial" charset="0"/>
              </a:rPr>
              <a:t>Relationship between training evaluation and transfer stronger immediately after training than 6 months and 1 year after training</a:t>
            </a:r>
          </a:p>
          <a:p>
            <a:pPr lvl="1" eaLnBrk="1" hangingPunct="1">
              <a:lnSpc>
                <a:spcPct val="90000"/>
              </a:lnSpc>
            </a:pPr>
            <a:endParaRPr lang="en-US" altLang="en-US" smtClean="0">
              <a:latin typeface="Arial" charset="0"/>
            </a:endParaRPr>
          </a:p>
          <a:p>
            <a:pPr eaLnBrk="1" hangingPunct="1">
              <a:lnSpc>
                <a:spcPct val="90000"/>
              </a:lnSpc>
            </a:pPr>
            <a:endParaRPr lang="en-US" altLang="en-US" smtClean="0">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GB" altLang="en-US" smtClean="0">
                <a:solidFill>
                  <a:srgbClr val="77933C"/>
                </a:solidFill>
                <a:latin typeface="Arial" charset="0"/>
              </a:rPr>
              <a:t>Does teaching increase compliance?</a:t>
            </a:r>
          </a:p>
        </p:txBody>
      </p:sp>
      <p:sp>
        <p:nvSpPr>
          <p:cNvPr id="71683" name="Content Placeholder 2"/>
          <p:cNvSpPr>
            <a:spLocks noGrp="1"/>
          </p:cNvSpPr>
          <p:nvPr>
            <p:ph sz="quarter" idx="1"/>
          </p:nvPr>
        </p:nvSpPr>
        <p:spPr>
          <a:xfrm>
            <a:off x="301625" y="1527175"/>
            <a:ext cx="8504238" cy="4572000"/>
          </a:xfrm>
        </p:spPr>
        <p:txBody>
          <a:bodyPr/>
          <a:lstStyle/>
          <a:p>
            <a:pPr eaLnBrk="1" hangingPunct="1">
              <a:lnSpc>
                <a:spcPct val="80000"/>
              </a:lnSpc>
            </a:pPr>
            <a:r>
              <a:rPr lang="en-GB" altLang="en-US" sz="2500" smtClean="0">
                <a:latin typeface="Arial" charset="0"/>
              </a:rPr>
              <a:t>Effectiveness of a nursing IPC educational program presented to nursing students before graduation</a:t>
            </a:r>
          </a:p>
          <a:p>
            <a:pPr lvl="2" eaLnBrk="1" hangingPunct="1">
              <a:lnSpc>
                <a:spcPct val="80000"/>
              </a:lnSpc>
            </a:pPr>
            <a:r>
              <a:rPr lang="en-GB" altLang="en-US" sz="1900" smtClean="0">
                <a:latin typeface="Arial" charset="0"/>
              </a:rPr>
              <a:t>Al-Hussami M, Darawad M. (2012) AJIC 41(4) 332-6</a:t>
            </a:r>
          </a:p>
          <a:p>
            <a:pPr lvl="1" eaLnBrk="1" hangingPunct="1">
              <a:lnSpc>
                <a:spcPct val="80000"/>
              </a:lnSpc>
            </a:pPr>
            <a:r>
              <a:rPr lang="en-GB" altLang="en-US" sz="2000" smtClean="0">
                <a:latin typeface="Arial" charset="0"/>
              </a:rPr>
              <a:t>Students randomly assigned to receive defined IPC education</a:t>
            </a:r>
          </a:p>
          <a:p>
            <a:pPr lvl="1" eaLnBrk="1" hangingPunct="1">
              <a:lnSpc>
                <a:spcPct val="80000"/>
              </a:lnSpc>
            </a:pPr>
            <a:r>
              <a:rPr lang="en-GB" altLang="en-US" sz="2000" smtClean="0">
                <a:latin typeface="Arial" charset="0"/>
              </a:rPr>
              <a:t>All had received some basic IPC in medical and surgical sessions</a:t>
            </a:r>
          </a:p>
          <a:p>
            <a:pPr lvl="2" eaLnBrk="1" hangingPunct="1">
              <a:lnSpc>
                <a:spcPct val="80000"/>
              </a:lnSpc>
            </a:pPr>
            <a:r>
              <a:rPr lang="en-GB" altLang="en-US" sz="1900" smtClean="0">
                <a:latin typeface="Arial" charset="0"/>
              </a:rPr>
              <a:t>Pretest scores 12.45/30 (range 4-16)</a:t>
            </a:r>
            <a:br>
              <a:rPr lang="en-GB" altLang="en-US" sz="1900" smtClean="0">
                <a:latin typeface="Arial" charset="0"/>
              </a:rPr>
            </a:br>
            <a:endParaRPr lang="en-GB" altLang="en-US" sz="1900" smtClean="0">
              <a:latin typeface="Arial" charset="0"/>
            </a:endParaRPr>
          </a:p>
          <a:p>
            <a:pPr eaLnBrk="1" hangingPunct="1">
              <a:lnSpc>
                <a:spcPct val="80000"/>
              </a:lnSpc>
            </a:pPr>
            <a:r>
              <a:rPr lang="en-GB" altLang="en-US" sz="2500" smtClean="0">
                <a:latin typeface="Arial" charset="0"/>
              </a:rPr>
              <a:t>Hypotheses</a:t>
            </a:r>
          </a:p>
          <a:p>
            <a:pPr lvl="1" eaLnBrk="1" hangingPunct="1">
              <a:lnSpc>
                <a:spcPct val="80000"/>
              </a:lnSpc>
            </a:pPr>
            <a:r>
              <a:rPr lang="en-GB" altLang="en-US" sz="2000" smtClean="0">
                <a:latin typeface="Arial" charset="0"/>
              </a:rPr>
              <a:t>When compared with a control group, nursing students who complete an infection prevention educational program will demonstrate</a:t>
            </a:r>
          </a:p>
          <a:p>
            <a:pPr lvl="2" eaLnBrk="1" hangingPunct="1">
              <a:lnSpc>
                <a:spcPct val="80000"/>
              </a:lnSpc>
            </a:pPr>
            <a:r>
              <a:rPr lang="en-GB" altLang="en-US" sz="1900" smtClean="0">
                <a:latin typeface="Arial" charset="0"/>
              </a:rPr>
              <a:t>Increased knowledge of IPC precautions</a:t>
            </a:r>
          </a:p>
          <a:p>
            <a:pPr lvl="2" eaLnBrk="1" hangingPunct="1">
              <a:lnSpc>
                <a:spcPct val="80000"/>
              </a:lnSpc>
            </a:pPr>
            <a:r>
              <a:rPr lang="en-GB" altLang="en-US" sz="1900" smtClean="0">
                <a:latin typeface="Arial" charset="0"/>
              </a:rPr>
              <a:t>better attitudes toward IPC precautions</a:t>
            </a:r>
          </a:p>
          <a:p>
            <a:pPr lvl="2" eaLnBrk="1" hangingPunct="1">
              <a:lnSpc>
                <a:spcPct val="80000"/>
              </a:lnSpc>
            </a:pPr>
            <a:r>
              <a:rPr lang="en-GB" altLang="en-US" sz="1900" smtClean="0">
                <a:latin typeface="Arial" charset="0"/>
              </a:rPr>
              <a:t>increased compliance with IPC precautions</a:t>
            </a:r>
          </a:p>
        </p:txBody>
      </p:sp>
      <p:sp>
        <p:nvSpPr>
          <p:cNvPr id="716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FEF1048-C9B7-4AC3-8501-7A2DADF8C1CE}" type="slidenum">
              <a:rPr lang="en-GB" altLang="en-US" sz="1800"/>
              <a:pPr eaLnBrk="1" hangingPunct="1"/>
              <a:t>43</a:t>
            </a:fld>
            <a:endParaRPr lang="en-GB" altLang="en-US" sz="180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GB" altLang="en-US" smtClean="0">
                <a:solidFill>
                  <a:srgbClr val="77933C"/>
                </a:solidFill>
                <a:latin typeface="Arial" charset="0"/>
              </a:rPr>
              <a:t>Does teaching increase compliance?</a:t>
            </a:r>
          </a:p>
        </p:txBody>
      </p:sp>
      <p:sp>
        <p:nvSpPr>
          <p:cNvPr id="7270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0007C9B-CD04-451D-8DAC-05AB1BB37FA0}" type="slidenum">
              <a:rPr lang="en-GB" altLang="en-US" sz="1800"/>
              <a:pPr eaLnBrk="1" hangingPunct="1"/>
              <a:t>44</a:t>
            </a:fld>
            <a:endParaRPr lang="en-GB" altLang="en-US" sz="1800"/>
          </a:p>
        </p:txBody>
      </p:sp>
      <p:sp>
        <p:nvSpPr>
          <p:cNvPr id="3" name="Content Placeholder 2"/>
          <p:cNvSpPr>
            <a:spLocks noGrp="1"/>
          </p:cNvSpPr>
          <p:nvPr>
            <p:ph sz="quarter" idx="1"/>
          </p:nvPr>
        </p:nvSpPr>
        <p:spPr>
          <a:xfrm>
            <a:off x="301625" y="1527175"/>
            <a:ext cx="8504238" cy="4572000"/>
          </a:xfrm>
        </p:spPr>
        <p:txBody>
          <a:bodyPr>
            <a:normAutofit/>
          </a:bodyPr>
          <a:lstStyle/>
          <a:p>
            <a:pPr eaLnBrk="1" hangingPunct="1"/>
            <a:r>
              <a:rPr lang="en-GB" altLang="en-US" sz="2500" smtClean="0">
                <a:latin typeface="Arial" charset="0"/>
              </a:rPr>
              <a:t>Knowledge</a:t>
            </a:r>
          </a:p>
          <a:p>
            <a:pPr lvl="1" eaLnBrk="1" hangingPunct="1"/>
            <a:r>
              <a:rPr lang="en-GB" altLang="en-US" sz="2000" smtClean="0">
                <a:latin typeface="Arial" charset="0"/>
              </a:rPr>
              <a:t>Assessed by test</a:t>
            </a:r>
          </a:p>
          <a:p>
            <a:pPr lvl="2" eaLnBrk="1" hangingPunct="1"/>
            <a:r>
              <a:rPr lang="en-GB" altLang="en-US" sz="1900" smtClean="0">
                <a:latin typeface="Arial" charset="0"/>
              </a:rPr>
              <a:t>9 true/false and 21 multi-choice questions</a:t>
            </a:r>
          </a:p>
          <a:p>
            <a:pPr eaLnBrk="1" hangingPunct="1"/>
            <a:r>
              <a:rPr lang="en-GB" altLang="en-US" sz="2500" smtClean="0">
                <a:latin typeface="Arial" charset="0"/>
              </a:rPr>
              <a:t>Attitude</a:t>
            </a:r>
          </a:p>
          <a:p>
            <a:pPr lvl="1" eaLnBrk="1" hangingPunct="1"/>
            <a:r>
              <a:rPr lang="en-GB" altLang="en-US" sz="2000" smtClean="0">
                <a:latin typeface="Arial" charset="0"/>
              </a:rPr>
              <a:t>11 questions measuring attitudes toward choosing personal protective equipment (PPE), donning PPE  and high-risk procedures</a:t>
            </a:r>
          </a:p>
          <a:p>
            <a:pPr lvl="1" eaLnBrk="1" hangingPunct="1"/>
            <a:r>
              <a:rPr lang="en-GB" altLang="en-US" sz="2000" smtClean="0">
                <a:latin typeface="Arial" charset="0"/>
              </a:rPr>
              <a:t>Responses used a 5-point Likert scale, ranging from 1, “strongly disagree” to 5, “strongly agree”</a:t>
            </a:r>
          </a:p>
          <a:p>
            <a:pPr eaLnBrk="1" hangingPunct="1"/>
            <a:r>
              <a:rPr lang="en-GB" altLang="en-US" sz="2500" smtClean="0">
                <a:latin typeface="Arial" charset="0"/>
              </a:rPr>
              <a:t>Results</a:t>
            </a:r>
          </a:p>
          <a:p>
            <a:pPr lvl="1" eaLnBrk="1" hangingPunct="1"/>
            <a:r>
              <a:rPr lang="en-GB" altLang="en-US" sz="2000" smtClean="0">
                <a:latin typeface="Arial" charset="0"/>
              </a:rPr>
              <a:t>Participants in the experimental group demonstrated significantly better knowledge (t = 19.15; df = 95; P = .000) and attitude scores (t = 2.29; df = 46; P = .04) than in the control group</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GB" altLang="en-US" smtClean="0">
                <a:solidFill>
                  <a:srgbClr val="77933C"/>
                </a:solidFill>
                <a:latin typeface="Arial" charset="0"/>
              </a:rPr>
              <a:t>Does teaching increase compliance? </a:t>
            </a:r>
            <a:r>
              <a:rPr lang="mr-IN" altLang="en-US" smtClean="0">
                <a:solidFill>
                  <a:srgbClr val="77933C"/>
                </a:solidFill>
                <a:latin typeface="Arial" charset="0"/>
              </a:rPr>
              <a:t>–</a:t>
            </a:r>
            <a:r>
              <a:rPr lang="en-GB" altLang="en-US" smtClean="0">
                <a:solidFill>
                  <a:srgbClr val="77933C"/>
                </a:solidFill>
                <a:latin typeface="Arial" charset="0"/>
              </a:rPr>
              <a:t> 2</a:t>
            </a:r>
          </a:p>
        </p:txBody>
      </p:sp>
      <p:sp>
        <p:nvSpPr>
          <p:cNvPr id="7373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F3E6AE8-0F61-4F80-A9D9-AD4C2EE96D97}" type="slidenum">
              <a:rPr lang="en-GB" altLang="en-US" sz="1800"/>
              <a:pPr eaLnBrk="1" hangingPunct="1"/>
              <a:t>45</a:t>
            </a:fld>
            <a:endParaRPr lang="en-GB" altLang="en-US" sz="1800"/>
          </a:p>
        </p:txBody>
      </p:sp>
      <p:sp>
        <p:nvSpPr>
          <p:cNvPr id="73732" name="Content Placeholder 2"/>
          <p:cNvSpPr>
            <a:spLocks noGrp="1"/>
          </p:cNvSpPr>
          <p:nvPr>
            <p:ph sz="quarter" idx="1"/>
          </p:nvPr>
        </p:nvSpPr>
        <p:spPr>
          <a:xfrm>
            <a:off x="301625" y="1527175"/>
            <a:ext cx="8504238" cy="4572000"/>
          </a:xfrm>
        </p:spPr>
        <p:txBody>
          <a:bodyPr/>
          <a:lstStyle/>
          <a:p>
            <a:pPr eaLnBrk="1" hangingPunct="1"/>
            <a:r>
              <a:rPr lang="en-GB" altLang="en-US" sz="2500" smtClean="0">
                <a:latin typeface="Arial" charset="0"/>
              </a:rPr>
              <a:t>Compliance</a:t>
            </a:r>
          </a:p>
          <a:p>
            <a:pPr lvl="1" eaLnBrk="1" hangingPunct="1"/>
            <a:r>
              <a:rPr lang="en-GB" altLang="en-US" sz="2000" smtClean="0">
                <a:latin typeface="Arial" charset="0"/>
              </a:rPr>
              <a:t>cross-sectional survey was conducted to investigate the nurses’ knowledge of and compliance with Universal Precautions (UP) in an acute hospital in Hong Kong</a:t>
            </a:r>
          </a:p>
          <a:p>
            <a:pPr lvl="3" eaLnBrk="1" hangingPunct="1"/>
            <a:r>
              <a:rPr lang="en-GB" altLang="en-US" sz="1900" smtClean="0">
                <a:latin typeface="Arial" charset="0"/>
              </a:rPr>
              <a:t>Chan R et al.. Int J Nurs Stud 2002;39:157-63</a:t>
            </a:r>
          </a:p>
          <a:p>
            <a:pPr lvl="1" eaLnBrk="1" hangingPunct="1"/>
            <a:r>
              <a:rPr lang="en-GB" altLang="en-US" sz="2000" smtClean="0">
                <a:latin typeface="Arial" charset="0"/>
              </a:rPr>
              <a:t>Self-evaluated using a tool containing 15 items scored on a 4-point Likert scale, ranging from 1 “never,” to 4 “always”, with higher scores indicating better compliance with standard precautions</a:t>
            </a:r>
          </a:p>
          <a:p>
            <a:pPr lvl="2" eaLnBrk="1" hangingPunct="1"/>
            <a:r>
              <a:rPr lang="en-GB" altLang="en-US" sz="1900" smtClean="0">
                <a:latin typeface="Arial" charset="0"/>
              </a:rPr>
              <a:t>areas related to the use of PPE, disposal of sharps, disposal of waste, decontamination, prevention of cross infection</a:t>
            </a:r>
          </a:p>
          <a:p>
            <a:pPr lvl="1" eaLnBrk="1" hangingPunct="1"/>
            <a:r>
              <a:rPr lang="en-GB" altLang="en-US" sz="2000" smtClean="0">
                <a:latin typeface="Arial" charset="0"/>
              </a:rPr>
              <a:t>no significant relationships between the nurses’ knowledge and compliance with UP</a:t>
            </a:r>
          </a:p>
          <a:p>
            <a:pPr eaLnBrk="1" hangingPunct="1"/>
            <a:r>
              <a:rPr lang="en-GB" altLang="en-US" sz="2500" smtClean="0">
                <a:latin typeface="Arial" charset="0"/>
              </a:rPr>
              <a:t>Spot the flaw?</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GB" altLang="en-US" smtClean="0">
                <a:solidFill>
                  <a:srgbClr val="77933C"/>
                </a:solidFill>
                <a:latin typeface="Arial" charset="0"/>
              </a:rPr>
              <a:t>Sustainability</a:t>
            </a:r>
          </a:p>
        </p:txBody>
      </p:sp>
      <p:sp>
        <p:nvSpPr>
          <p:cNvPr id="74755" name="Content Placeholder 2"/>
          <p:cNvSpPr>
            <a:spLocks noGrp="1"/>
          </p:cNvSpPr>
          <p:nvPr>
            <p:ph sz="quarter" idx="1"/>
          </p:nvPr>
        </p:nvSpPr>
        <p:spPr>
          <a:xfrm>
            <a:off x="301625" y="1527175"/>
            <a:ext cx="8504238" cy="4572000"/>
          </a:xfrm>
        </p:spPr>
        <p:txBody>
          <a:bodyPr/>
          <a:lstStyle/>
          <a:p>
            <a:pPr eaLnBrk="1" hangingPunct="1"/>
            <a:r>
              <a:rPr lang="en-US" altLang="en-US" smtClean="0">
                <a:latin typeface="Arial" charset="0"/>
              </a:rPr>
              <a:t>“He that complies against his will,</a:t>
            </a:r>
            <a:br>
              <a:rPr lang="en-US" altLang="en-US" smtClean="0">
                <a:latin typeface="Arial" charset="0"/>
              </a:rPr>
            </a:br>
            <a:r>
              <a:rPr lang="en-US" altLang="en-US" smtClean="0">
                <a:latin typeface="Arial" charset="0"/>
              </a:rPr>
              <a:t>Is of his own opinion still;</a:t>
            </a:r>
            <a:br>
              <a:rPr lang="en-US" altLang="en-US" smtClean="0">
                <a:latin typeface="Arial" charset="0"/>
              </a:rPr>
            </a:br>
            <a:r>
              <a:rPr lang="en-US" altLang="en-US" smtClean="0">
                <a:latin typeface="Arial" charset="0"/>
              </a:rPr>
              <a:t>Which he may adhere to, yet disown,</a:t>
            </a:r>
            <a:br>
              <a:rPr lang="en-US" altLang="en-US" smtClean="0">
                <a:latin typeface="Arial" charset="0"/>
              </a:rPr>
            </a:br>
            <a:r>
              <a:rPr lang="en-US" altLang="en-US" smtClean="0">
                <a:latin typeface="Arial" charset="0"/>
              </a:rPr>
              <a:t>For reasons to himself best known”</a:t>
            </a:r>
          </a:p>
          <a:p>
            <a:pPr lvl="2" eaLnBrk="1" hangingPunct="1"/>
            <a:r>
              <a:rPr lang="en-US" altLang="en-US" i="1" smtClean="0">
                <a:latin typeface="Arial" charset="0"/>
              </a:rPr>
              <a:t>‘Hudibras’ </a:t>
            </a:r>
            <a:r>
              <a:rPr lang="en-US" altLang="en-US" smtClean="0">
                <a:latin typeface="Arial" charset="0"/>
              </a:rPr>
              <a:t>(1678) poem by </a:t>
            </a:r>
            <a:r>
              <a:rPr lang="en-GB" altLang="en-US" smtClean="0">
                <a:latin typeface="Arial" charset="0"/>
              </a:rPr>
              <a:t>Samuel Butler (1612-80)</a:t>
            </a:r>
          </a:p>
          <a:p>
            <a:pPr lvl="2" eaLnBrk="1" hangingPunct="1"/>
            <a:endParaRPr lang="en-GB" altLang="en-US" smtClean="0">
              <a:latin typeface="Arial" charset="0"/>
            </a:endParaRPr>
          </a:p>
          <a:p>
            <a:pPr eaLnBrk="1" hangingPunct="1"/>
            <a:r>
              <a:rPr lang="en-GB" altLang="en-US" smtClean="0">
                <a:latin typeface="Arial" charset="0"/>
              </a:rPr>
              <a:t>Trying to find out why the opinion has not changed is vital</a:t>
            </a:r>
          </a:p>
        </p:txBody>
      </p:sp>
      <p:sp>
        <p:nvSpPr>
          <p:cNvPr id="747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3F4AD9E-AD18-48FE-83CF-771D4FDA2957}" type="slidenum">
              <a:rPr lang="en-GB" altLang="en-US" sz="1800"/>
              <a:pPr eaLnBrk="1" hangingPunct="1"/>
              <a:t>46</a:t>
            </a:fld>
            <a:endParaRPr lang="en-GB" altLang="en-US" sz="180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GB" altLang="en-US" sz="3000" smtClean="0">
                <a:solidFill>
                  <a:srgbClr val="77933C"/>
                </a:solidFill>
                <a:latin typeface="Arial" charset="0"/>
              </a:rPr>
              <a:t>Competency-based training</a:t>
            </a:r>
            <a:br>
              <a:rPr lang="en-GB" altLang="en-US" sz="3000" smtClean="0">
                <a:solidFill>
                  <a:srgbClr val="77933C"/>
                </a:solidFill>
                <a:latin typeface="Arial" charset="0"/>
              </a:rPr>
            </a:br>
            <a:r>
              <a:rPr lang="en-GB" altLang="en-US" sz="2400" smtClean="0">
                <a:solidFill>
                  <a:srgbClr val="77933C"/>
                </a:solidFill>
                <a:latin typeface="Arial" charset="0"/>
              </a:rPr>
              <a:t>Salaripour &amp; Perl (2013) CJIC 28(1) 13-16</a:t>
            </a:r>
            <a:endParaRPr lang="en-GB" altLang="en-US" sz="3000" smtClean="0">
              <a:solidFill>
                <a:srgbClr val="77933C"/>
              </a:solidFill>
              <a:latin typeface="Arial" charset="0"/>
            </a:endParaRPr>
          </a:p>
        </p:txBody>
      </p:sp>
      <p:sp>
        <p:nvSpPr>
          <p:cNvPr id="75779" name="Content Placeholder 2"/>
          <p:cNvSpPr>
            <a:spLocks noGrp="1"/>
          </p:cNvSpPr>
          <p:nvPr>
            <p:ph sz="quarter" idx="1"/>
          </p:nvPr>
        </p:nvSpPr>
        <p:spPr>
          <a:xfrm>
            <a:off x="301625" y="1527175"/>
            <a:ext cx="8504238" cy="4572000"/>
          </a:xfrm>
        </p:spPr>
        <p:txBody>
          <a:bodyPr/>
          <a:lstStyle/>
          <a:p>
            <a:pPr eaLnBrk="1" hangingPunct="1">
              <a:lnSpc>
                <a:spcPct val="90000"/>
              </a:lnSpc>
            </a:pPr>
            <a:r>
              <a:rPr lang="en-GB" altLang="en-US" smtClean="0">
                <a:latin typeface="Arial" charset="0"/>
              </a:rPr>
              <a:t>Evaluation of mandatory training</a:t>
            </a:r>
          </a:p>
          <a:p>
            <a:pPr lvl="1" eaLnBrk="1" hangingPunct="1">
              <a:lnSpc>
                <a:spcPct val="90000"/>
              </a:lnSpc>
            </a:pPr>
            <a:r>
              <a:rPr lang="en-GB" altLang="en-US" smtClean="0">
                <a:latin typeface="Arial" charset="0"/>
              </a:rPr>
              <a:t>Random professionals from various occupations and a mixture of hospital units</a:t>
            </a:r>
          </a:p>
          <a:p>
            <a:pPr eaLnBrk="1" hangingPunct="1">
              <a:lnSpc>
                <a:spcPct val="90000"/>
              </a:lnSpc>
            </a:pPr>
            <a:r>
              <a:rPr lang="en-GB" altLang="en-US" smtClean="0">
                <a:latin typeface="Arial" charset="0"/>
              </a:rPr>
              <a:t>Pre and post-training short questionnaires </a:t>
            </a:r>
          </a:p>
          <a:p>
            <a:pPr lvl="1" eaLnBrk="1" hangingPunct="1">
              <a:lnSpc>
                <a:spcPct val="90000"/>
              </a:lnSpc>
            </a:pPr>
            <a:r>
              <a:rPr lang="en-GB" altLang="en-US" smtClean="0">
                <a:latin typeface="Arial" charset="0"/>
              </a:rPr>
              <a:t>new employees before and after IPC orientation sessions</a:t>
            </a:r>
          </a:p>
          <a:p>
            <a:pPr lvl="1" eaLnBrk="1" hangingPunct="1">
              <a:lnSpc>
                <a:spcPct val="90000"/>
              </a:lnSpc>
            </a:pPr>
            <a:r>
              <a:rPr lang="en-GB" altLang="en-US" smtClean="0">
                <a:latin typeface="Arial" charset="0"/>
              </a:rPr>
              <a:t>Examined knowledge retention, included elements that captured knowledge, practice of and attitude to IPC</a:t>
            </a:r>
          </a:p>
          <a:p>
            <a:pPr lvl="1" eaLnBrk="1" hangingPunct="1">
              <a:lnSpc>
                <a:spcPct val="90000"/>
              </a:lnSpc>
            </a:pPr>
            <a:r>
              <a:rPr lang="en-GB" altLang="en-US" smtClean="0">
                <a:latin typeface="Arial" charset="0"/>
              </a:rPr>
              <a:t>retention questionnaire given to staff employed at least one year and up to three years from initial employment</a:t>
            </a:r>
          </a:p>
          <a:p>
            <a:pPr lvl="1" eaLnBrk="1" hangingPunct="1">
              <a:lnSpc>
                <a:spcPct val="90000"/>
              </a:lnSpc>
            </a:pPr>
            <a:r>
              <a:rPr lang="en-GB" altLang="en-US" smtClean="0">
                <a:latin typeface="Arial" charset="0"/>
              </a:rPr>
              <a:t>Both surveys included five multiple-choice questions</a:t>
            </a:r>
          </a:p>
          <a:p>
            <a:pPr lvl="2" eaLnBrk="1" hangingPunct="1">
              <a:lnSpc>
                <a:spcPct val="90000"/>
              </a:lnSpc>
            </a:pPr>
            <a:r>
              <a:rPr lang="en-GB" altLang="en-US" smtClean="0">
                <a:latin typeface="Arial" charset="0"/>
              </a:rPr>
              <a:t>Each question was given one point</a:t>
            </a:r>
          </a:p>
          <a:p>
            <a:pPr lvl="2" eaLnBrk="1" hangingPunct="1">
              <a:lnSpc>
                <a:spcPct val="90000"/>
              </a:lnSpc>
            </a:pPr>
            <a:r>
              <a:rPr lang="en-GB" altLang="en-US" smtClean="0">
                <a:latin typeface="Arial" charset="0"/>
              </a:rPr>
              <a:t>Points were added to give a maximum score of five</a:t>
            </a:r>
          </a:p>
        </p:txBody>
      </p:sp>
      <p:sp>
        <p:nvSpPr>
          <p:cNvPr id="7578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D150D5A-BD98-466E-B710-3EA626F1B6B1}" type="slidenum">
              <a:rPr lang="en-GB" altLang="en-US" sz="1800"/>
              <a:pPr eaLnBrk="1" hangingPunct="1"/>
              <a:t>47</a:t>
            </a:fld>
            <a:endParaRPr lang="en-GB" altLang="en-US" sz="180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GB" altLang="en-US" smtClean="0">
                <a:solidFill>
                  <a:srgbClr val="77933C"/>
                </a:solidFill>
                <a:latin typeface="Arial" charset="0"/>
              </a:rPr>
              <a:t>Results</a:t>
            </a:r>
          </a:p>
        </p:txBody>
      </p:sp>
      <p:sp>
        <p:nvSpPr>
          <p:cNvPr id="3" name="Content Placeholder 2"/>
          <p:cNvSpPr>
            <a:spLocks noGrp="1"/>
          </p:cNvSpPr>
          <p:nvPr>
            <p:ph sz="quarter" idx="1"/>
          </p:nvPr>
        </p:nvSpPr>
        <p:spPr>
          <a:xfrm>
            <a:off x="301625" y="1527175"/>
            <a:ext cx="8504238" cy="4572000"/>
          </a:xfrm>
        </p:spPr>
        <p:txBody>
          <a:bodyPr>
            <a:normAutofit/>
          </a:bodyPr>
          <a:lstStyle/>
          <a:p>
            <a:pPr eaLnBrk="1" hangingPunct="1">
              <a:lnSpc>
                <a:spcPct val="80000"/>
              </a:lnSpc>
            </a:pPr>
            <a:r>
              <a:rPr lang="en-GB" altLang="en-US" smtClean="0">
                <a:latin typeface="Arial" charset="0"/>
              </a:rPr>
              <a:t>86% of hospital staff trained by Sept 2007</a:t>
            </a:r>
          </a:p>
          <a:p>
            <a:pPr lvl="1" eaLnBrk="1" hangingPunct="1">
              <a:lnSpc>
                <a:spcPct val="80000"/>
              </a:lnSpc>
            </a:pPr>
            <a:r>
              <a:rPr lang="en-GB" altLang="en-US" smtClean="0">
                <a:latin typeface="Arial" charset="0"/>
              </a:rPr>
              <a:t>207 pre-test and 244 post-test surveys were completed</a:t>
            </a:r>
          </a:p>
          <a:p>
            <a:pPr lvl="1" eaLnBrk="1" hangingPunct="1">
              <a:lnSpc>
                <a:spcPct val="80000"/>
              </a:lnSpc>
            </a:pPr>
            <a:r>
              <a:rPr lang="en-GB" altLang="en-US" smtClean="0">
                <a:latin typeface="Arial" charset="0"/>
              </a:rPr>
              <a:t>93 retention surveys</a:t>
            </a:r>
          </a:p>
          <a:p>
            <a:pPr eaLnBrk="1" hangingPunct="1">
              <a:lnSpc>
                <a:spcPct val="80000"/>
              </a:lnSpc>
            </a:pPr>
            <a:r>
              <a:rPr lang="en-GB" altLang="en-US" smtClean="0">
                <a:latin typeface="Arial" charset="0"/>
              </a:rPr>
              <a:t>Correct answers to all questions</a:t>
            </a:r>
          </a:p>
          <a:p>
            <a:pPr lvl="1" eaLnBrk="1" hangingPunct="1">
              <a:lnSpc>
                <a:spcPct val="80000"/>
              </a:lnSpc>
            </a:pPr>
            <a:r>
              <a:rPr lang="en-GB" altLang="en-US" smtClean="0">
                <a:latin typeface="Arial" charset="0"/>
              </a:rPr>
              <a:t>Pre-test 32.8%</a:t>
            </a:r>
          </a:p>
          <a:p>
            <a:pPr lvl="1" eaLnBrk="1" hangingPunct="1">
              <a:lnSpc>
                <a:spcPct val="80000"/>
              </a:lnSpc>
            </a:pPr>
            <a:r>
              <a:rPr lang="en-GB" altLang="en-US" smtClean="0">
                <a:latin typeface="Arial" charset="0"/>
              </a:rPr>
              <a:t>Post-test 53.6%</a:t>
            </a:r>
          </a:p>
          <a:p>
            <a:pPr lvl="2" eaLnBrk="1" hangingPunct="1">
              <a:lnSpc>
                <a:spcPct val="80000"/>
              </a:lnSpc>
            </a:pPr>
            <a:r>
              <a:rPr lang="en-GB" altLang="en-US" smtClean="0">
                <a:latin typeface="Arial" charset="0"/>
              </a:rPr>
              <a:t>A significant difference between the knowledge level of the two stages of the surveys taken before and after the workshop was identified (P&lt; 0.0001)</a:t>
            </a:r>
          </a:p>
          <a:p>
            <a:pPr eaLnBrk="1" hangingPunct="1">
              <a:lnSpc>
                <a:spcPct val="80000"/>
              </a:lnSpc>
            </a:pPr>
            <a:r>
              <a:rPr lang="en-GB" altLang="en-US" smtClean="0">
                <a:latin typeface="Arial" charset="0"/>
              </a:rPr>
              <a:t>Sustained?</a:t>
            </a:r>
          </a:p>
          <a:p>
            <a:pPr lvl="1" eaLnBrk="1" hangingPunct="1">
              <a:lnSpc>
                <a:spcPct val="80000"/>
              </a:lnSpc>
            </a:pPr>
            <a:r>
              <a:rPr lang="en-GB" altLang="en-US" smtClean="0">
                <a:latin typeface="Arial" charset="0"/>
              </a:rPr>
              <a:t>Knowledge at one year was actually lower than pre-testing</a:t>
            </a:r>
          </a:p>
          <a:p>
            <a:pPr lvl="1" eaLnBrk="1" hangingPunct="1">
              <a:lnSpc>
                <a:spcPct val="80000"/>
              </a:lnSpc>
            </a:pPr>
            <a:r>
              <a:rPr lang="en-GB" altLang="en-US" smtClean="0">
                <a:latin typeface="Arial" charset="0"/>
              </a:rPr>
              <a:t>Retention test 0.03%</a:t>
            </a:r>
          </a:p>
          <a:p>
            <a:pPr eaLnBrk="1" hangingPunct="1">
              <a:lnSpc>
                <a:spcPct val="80000"/>
              </a:lnSpc>
            </a:pPr>
            <a:endParaRPr lang="en-GB" altLang="en-US" smtClean="0">
              <a:latin typeface="Arial" charset="0"/>
            </a:endParaRPr>
          </a:p>
        </p:txBody>
      </p:sp>
      <p:sp>
        <p:nvSpPr>
          <p:cNvPr id="7680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56C8B54-A005-4486-854F-A456354EAEB1}" type="slidenum">
              <a:rPr lang="en-GB" altLang="en-US" sz="1800"/>
              <a:pPr eaLnBrk="1" hangingPunct="1"/>
              <a:t>48</a:t>
            </a:fld>
            <a:endParaRPr lang="en-GB" altLang="en-US" sz="180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GB" altLang="en-US" smtClean="0">
                <a:solidFill>
                  <a:srgbClr val="77933C"/>
                </a:solidFill>
                <a:latin typeface="Arial" charset="0"/>
              </a:rPr>
              <a:t>Discussion</a:t>
            </a:r>
          </a:p>
        </p:txBody>
      </p:sp>
      <p:sp>
        <p:nvSpPr>
          <p:cNvPr id="3" name="Content Placeholder 2"/>
          <p:cNvSpPr>
            <a:spLocks noGrp="1"/>
          </p:cNvSpPr>
          <p:nvPr>
            <p:ph sz="quarter" idx="1"/>
          </p:nvPr>
        </p:nvSpPr>
        <p:spPr>
          <a:xfrm>
            <a:off x="301625" y="1527175"/>
            <a:ext cx="8504238" cy="4572000"/>
          </a:xfrm>
        </p:spPr>
        <p:txBody>
          <a:bodyPr>
            <a:normAutofit/>
          </a:bodyPr>
          <a:lstStyle/>
          <a:p>
            <a:pPr eaLnBrk="1" hangingPunct="1"/>
            <a:r>
              <a:rPr lang="en-GB" altLang="en-US" sz="2800" smtClean="0">
                <a:latin typeface="Arial" charset="0"/>
              </a:rPr>
              <a:t>Knowledge gained was very short-term</a:t>
            </a:r>
          </a:p>
          <a:p>
            <a:pPr lvl="1" eaLnBrk="1" hangingPunct="1"/>
            <a:r>
              <a:rPr lang="en-GB" altLang="en-US" sz="2400" smtClean="0">
                <a:latin typeface="Arial" charset="0"/>
              </a:rPr>
              <a:t>retention drop in health workers that were tested at least a year after initial training is suggestive of the need for re-education at shorter intervals</a:t>
            </a:r>
            <a:br>
              <a:rPr lang="en-GB" altLang="en-US" sz="2400" smtClean="0">
                <a:latin typeface="Arial" charset="0"/>
              </a:rPr>
            </a:br>
            <a:endParaRPr lang="en-GB" altLang="en-US" sz="2400" smtClean="0">
              <a:latin typeface="Arial" charset="0"/>
            </a:endParaRPr>
          </a:p>
          <a:p>
            <a:pPr eaLnBrk="1" hangingPunct="1"/>
            <a:r>
              <a:rPr lang="en-GB" altLang="en-US" sz="2800" smtClean="0">
                <a:latin typeface="Arial" charset="0"/>
              </a:rPr>
              <a:t>Nurses find that educational modules are more effective when nurses’ needs are included in structuring their components</a:t>
            </a:r>
          </a:p>
          <a:p>
            <a:pPr lvl="2" eaLnBrk="1" hangingPunct="1"/>
            <a:r>
              <a:rPr lang="en-GB" altLang="en-US" sz="2100" smtClean="0">
                <a:latin typeface="Arial" charset="0"/>
              </a:rPr>
              <a:t>Cheng SM, et al Can J </a:t>
            </a:r>
            <a:r>
              <a:rPr lang="is-IS" altLang="en-US" sz="2100" smtClean="0">
                <a:latin typeface="Arial" charset="0"/>
              </a:rPr>
              <a:t>Infc Control, (2008) 23(3): 165-71</a:t>
            </a:r>
            <a:endParaRPr lang="en-GB" altLang="en-US" sz="2100" smtClean="0">
              <a:latin typeface="Arial" charset="0"/>
            </a:endParaRPr>
          </a:p>
        </p:txBody>
      </p:sp>
      <p:sp>
        <p:nvSpPr>
          <p:cNvPr id="7782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13BC4C1-1CF1-4E84-B50B-151FD50FC093}" type="slidenum">
              <a:rPr lang="en-GB" altLang="en-US" sz="1800"/>
              <a:pPr eaLnBrk="1" hangingPunct="1"/>
              <a:t>49</a:t>
            </a:fld>
            <a:endParaRPr lang="en-GB" altLang="en-US" sz="180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altLang="en-US" smtClean="0">
                <a:solidFill>
                  <a:srgbClr val="77933C"/>
                </a:solidFill>
                <a:latin typeface="Arial" charset="0"/>
              </a:rPr>
              <a:t>Education does not work?</a:t>
            </a:r>
            <a:endParaRPr lang="en-GB" altLang="en-US" sz="2200" smtClean="0">
              <a:solidFill>
                <a:srgbClr val="77933C"/>
              </a:solidFill>
              <a:latin typeface="Arial" charset="0"/>
            </a:endParaRPr>
          </a:p>
        </p:txBody>
      </p:sp>
      <p:sp>
        <p:nvSpPr>
          <p:cNvPr id="2355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A28BABA-B961-4CFC-9E6E-5C946CC1D0C7}" type="slidenum">
              <a:rPr lang="en-GB" altLang="en-US" sz="1800"/>
              <a:pPr eaLnBrk="1" hangingPunct="1"/>
              <a:t>5</a:t>
            </a:fld>
            <a:endParaRPr lang="en-GB" altLang="en-US" sz="1800"/>
          </a:p>
        </p:txBody>
      </p:sp>
      <p:sp>
        <p:nvSpPr>
          <p:cNvPr id="23556" name="Content Placeholder 2"/>
          <p:cNvSpPr>
            <a:spLocks noGrp="1"/>
          </p:cNvSpPr>
          <p:nvPr>
            <p:ph idx="1"/>
          </p:nvPr>
        </p:nvSpPr>
        <p:spPr>
          <a:xfrm>
            <a:off x="301625" y="1527175"/>
            <a:ext cx="8504238" cy="4900613"/>
          </a:xfrm>
        </p:spPr>
        <p:txBody>
          <a:bodyPr/>
          <a:lstStyle/>
          <a:p>
            <a:pPr eaLnBrk="1" hangingPunct="1">
              <a:lnSpc>
                <a:spcPct val="80000"/>
              </a:lnSpc>
            </a:pPr>
            <a:r>
              <a:rPr lang="en-GB" altLang="en-US" sz="2100" smtClean="0">
                <a:latin typeface="Arial" charset="0"/>
              </a:rPr>
              <a:t>Effectiveness of educational interventions to reduce use of carbapenems</a:t>
            </a:r>
          </a:p>
          <a:p>
            <a:pPr lvl="1" eaLnBrk="1" hangingPunct="1">
              <a:lnSpc>
                <a:spcPct val="80000"/>
              </a:lnSpc>
            </a:pPr>
            <a:r>
              <a:rPr lang="en-GB" altLang="en-US" sz="1700" smtClean="0">
                <a:latin typeface="Arial" charset="0"/>
              </a:rPr>
              <a:t>Prospective 17-month three-phase study</a:t>
            </a:r>
          </a:p>
          <a:p>
            <a:pPr eaLnBrk="1" hangingPunct="1">
              <a:lnSpc>
                <a:spcPct val="80000"/>
              </a:lnSpc>
            </a:pPr>
            <a:r>
              <a:rPr lang="en-GB" altLang="en-US" sz="2100" smtClean="0">
                <a:latin typeface="Arial" charset="0"/>
              </a:rPr>
              <a:t>8-month pre-intervention period; one-month intervention period (intensive education and awareness campaign); 8-month post-intervention period</a:t>
            </a:r>
          </a:p>
          <a:p>
            <a:pPr lvl="2" eaLnBrk="1" hangingPunct="1">
              <a:lnSpc>
                <a:spcPct val="80000"/>
              </a:lnSpc>
            </a:pPr>
            <a:r>
              <a:rPr lang="en-GB" altLang="en-US" sz="1600" smtClean="0">
                <a:latin typeface="Arial" charset="0"/>
              </a:rPr>
              <a:t>Shashikala, N. (2016) </a:t>
            </a:r>
            <a:r>
              <a:rPr lang="en-GB" altLang="en-US" sz="1600" u="sng" smtClean="0">
                <a:latin typeface="Arial" charset="0"/>
              </a:rPr>
              <a:t>J Hosp Infect</a:t>
            </a:r>
            <a:r>
              <a:rPr lang="en-GB" altLang="en-US" sz="1600" smtClean="0">
                <a:latin typeface="Arial" charset="0"/>
              </a:rPr>
              <a:t> </a:t>
            </a:r>
            <a:r>
              <a:rPr lang="en-GB" altLang="en-US" sz="1600" b="1" smtClean="0">
                <a:latin typeface="Arial" charset="0"/>
              </a:rPr>
              <a:t>94</a:t>
            </a:r>
            <a:r>
              <a:rPr lang="en-GB" altLang="en-US" sz="1600" smtClean="0">
                <a:latin typeface="Arial" charset="0"/>
              </a:rPr>
              <a:t>(2): 130-131</a:t>
            </a:r>
          </a:p>
          <a:p>
            <a:pPr eaLnBrk="1" hangingPunct="1">
              <a:lnSpc>
                <a:spcPct val="80000"/>
              </a:lnSpc>
            </a:pPr>
            <a:r>
              <a:rPr lang="en-GB" altLang="en-US" sz="2100" smtClean="0">
                <a:latin typeface="Arial" charset="0"/>
              </a:rPr>
              <a:t>Nothing changed</a:t>
            </a:r>
          </a:p>
          <a:p>
            <a:pPr eaLnBrk="1" hangingPunct="1">
              <a:lnSpc>
                <a:spcPct val="80000"/>
              </a:lnSpc>
            </a:pPr>
            <a:r>
              <a:rPr lang="en-GB" altLang="en-US" sz="2100" smtClean="0">
                <a:latin typeface="Arial" charset="0"/>
              </a:rPr>
              <a:t>Intervention was meetings (content not disclosed); Focus group discussions (no detail); Dissemination of published papers (did anyone read them?)</a:t>
            </a:r>
          </a:p>
          <a:p>
            <a:pPr lvl="2" eaLnBrk="1" hangingPunct="1">
              <a:lnSpc>
                <a:spcPct val="80000"/>
              </a:lnSpc>
            </a:pPr>
            <a:r>
              <a:rPr lang="en-GB" altLang="en-US" sz="1600" smtClean="0">
                <a:latin typeface="Arial" charset="0"/>
              </a:rPr>
              <a:t>All ‘one off’ events over one month</a:t>
            </a:r>
          </a:p>
          <a:p>
            <a:pPr eaLnBrk="1" hangingPunct="1">
              <a:lnSpc>
                <a:spcPct val="80000"/>
              </a:lnSpc>
            </a:pPr>
            <a:r>
              <a:rPr lang="en-GB" altLang="en-US" sz="2100" smtClean="0">
                <a:latin typeface="Arial" charset="0"/>
              </a:rPr>
              <a:t>Conclusion:</a:t>
            </a:r>
          </a:p>
          <a:p>
            <a:pPr lvl="1" eaLnBrk="1" hangingPunct="1">
              <a:lnSpc>
                <a:spcPct val="80000"/>
              </a:lnSpc>
            </a:pPr>
            <a:r>
              <a:rPr lang="en-GB" altLang="en-US" sz="1700" smtClean="0">
                <a:latin typeface="Arial" charset="0"/>
              </a:rPr>
              <a:t>short education programmes are ineffective</a:t>
            </a:r>
          </a:p>
          <a:p>
            <a:pPr lvl="1" eaLnBrk="1" hangingPunct="1">
              <a:lnSpc>
                <a:spcPct val="80000"/>
              </a:lnSpc>
            </a:pPr>
            <a:r>
              <a:rPr lang="en-GB" altLang="en-US" sz="1700" smtClean="0">
                <a:latin typeface="Arial" charset="0"/>
              </a:rPr>
              <a:t>Never evaluated the programme – went straight to outcome</a:t>
            </a:r>
            <a:br>
              <a:rPr lang="en-GB" altLang="en-US" sz="1700" smtClean="0">
                <a:latin typeface="Arial" charset="0"/>
              </a:rPr>
            </a:br>
            <a:endParaRPr lang="en-GB" altLang="en-US" sz="1700" smtClean="0">
              <a:latin typeface="Arial"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1625" y="1524000"/>
            <a:ext cx="4040188" cy="733425"/>
          </a:xfrm>
          <a:ln w="9525"/>
          <a:effectLst>
            <a:outerShdw blurRad="50800" dist="25400" dir="5400000" rotWithShape="0">
              <a:srgbClr val="000000">
                <a:alpha val="34999"/>
              </a:srgbClr>
            </a:outerShdw>
          </a:effectLst>
          <a:extLst>
            <a:ext uri="{91240B29-F687-4F45-9708-019B960494DF}">
              <a14:hiddenLine xmlns:a14="http://schemas.microsoft.com/office/drawing/2010/main" w="15875" cap="rnd">
                <a:solidFill>
                  <a:srgbClr val="000000"/>
                </a:solidFill>
                <a:miter lim="800000"/>
                <a:headEnd/>
                <a:tailEnd/>
              </a14:hiddenLine>
            </a:ext>
          </a:extLst>
        </p:spPr>
        <p:txBody>
          <a:bodyPr/>
          <a:lstStyle/>
          <a:p>
            <a:pPr algn="ctr" eaLnBrk="1" hangingPunct="1"/>
            <a:r>
              <a:rPr altLang="en-US">
                <a:latin typeface="Arial" charset="0"/>
                <a:ea typeface="ＭＳ Ｐゴシック" charset="-128"/>
              </a:rPr>
              <a:t>Ineffective (or no) training</a:t>
            </a:r>
            <a:endParaRPr lang="en-GB" altLang="en-US">
              <a:latin typeface="Arial" charset="0"/>
              <a:ea typeface="ＭＳ Ｐゴシック" charset="-128"/>
            </a:endParaRPr>
          </a:p>
        </p:txBody>
      </p:sp>
      <p:sp>
        <p:nvSpPr>
          <p:cNvPr id="6" name="Text Placeholder 5"/>
          <p:cNvSpPr>
            <a:spLocks noGrp="1"/>
          </p:cNvSpPr>
          <p:nvPr>
            <p:ph type="body" sz="half" idx="3"/>
          </p:nvPr>
        </p:nvSpPr>
        <p:spPr>
          <a:xfrm>
            <a:off x="4791075" y="1524000"/>
            <a:ext cx="4041775" cy="731838"/>
          </a:xfrm>
          <a:ln w="9525"/>
          <a:effectLst>
            <a:outerShdw blurRad="50800" dist="25400" dir="5400000" rotWithShape="0">
              <a:srgbClr val="000000">
                <a:alpha val="34999"/>
              </a:srgbClr>
            </a:outerShdw>
          </a:effectLst>
          <a:extLst>
            <a:ext uri="{91240B29-F687-4F45-9708-019B960494DF}">
              <a14:hiddenLine xmlns:a14="http://schemas.microsoft.com/office/drawing/2010/main" w="15875" cap="rnd">
                <a:solidFill>
                  <a:srgbClr val="000000"/>
                </a:solidFill>
                <a:miter lim="800000"/>
                <a:headEnd/>
                <a:tailEnd/>
              </a14:hiddenLine>
            </a:ext>
          </a:extLst>
        </p:spPr>
        <p:txBody>
          <a:bodyPr/>
          <a:lstStyle/>
          <a:p>
            <a:pPr algn="ctr" eaLnBrk="1" hangingPunct="1"/>
            <a:r>
              <a:rPr lang="en-GB" altLang="en-US" smtClean="0">
                <a:solidFill>
                  <a:srgbClr val="FFFFFF"/>
                </a:solidFill>
                <a:latin typeface="Arial" charset="0"/>
                <a:ea typeface="ＭＳ Ｐゴシック" charset="-128"/>
              </a:rPr>
              <a:t>Effective training</a:t>
            </a:r>
          </a:p>
        </p:txBody>
      </p:sp>
      <p:sp>
        <p:nvSpPr>
          <p:cNvPr id="30723" name="Content Placeholder 1"/>
          <p:cNvSpPr>
            <a:spLocks noGrp="1"/>
          </p:cNvSpPr>
          <p:nvPr>
            <p:ph sz="quarter" idx="2"/>
          </p:nvPr>
        </p:nvSpPr>
        <p:spPr>
          <a:xfrm>
            <a:off x="301625" y="2471738"/>
            <a:ext cx="4041775" cy="3817937"/>
          </a:xfrm>
        </p:spPr>
        <p:txBody>
          <a:bodyPr>
            <a:normAutofit/>
          </a:bodyPr>
          <a:lstStyle/>
          <a:p>
            <a:pPr eaLnBrk="1" hangingPunct="1">
              <a:lnSpc>
                <a:spcPct val="80000"/>
              </a:lnSpc>
            </a:pPr>
            <a:r>
              <a:rPr lang="en-US" altLang="en-US" sz="2300" smtClean="0">
                <a:latin typeface="Arial" charset="0"/>
              </a:rPr>
              <a:t>Organisational</a:t>
            </a:r>
          </a:p>
          <a:p>
            <a:pPr lvl="1" eaLnBrk="1" hangingPunct="1">
              <a:lnSpc>
                <a:spcPct val="80000"/>
              </a:lnSpc>
            </a:pPr>
            <a:r>
              <a:rPr lang="en-US" altLang="en-US" sz="1900" smtClean="0">
                <a:latin typeface="Arial" charset="0"/>
              </a:rPr>
              <a:t>Poor job performance</a:t>
            </a:r>
          </a:p>
          <a:p>
            <a:pPr lvl="1" eaLnBrk="1" hangingPunct="1">
              <a:lnSpc>
                <a:spcPct val="80000"/>
              </a:lnSpc>
            </a:pPr>
            <a:r>
              <a:rPr lang="en-US" altLang="en-US" sz="1900" smtClean="0">
                <a:latin typeface="Arial" charset="0"/>
              </a:rPr>
              <a:t>Low job satisfaction </a:t>
            </a:r>
          </a:p>
          <a:p>
            <a:pPr lvl="1" eaLnBrk="1" hangingPunct="1">
              <a:lnSpc>
                <a:spcPct val="80000"/>
              </a:lnSpc>
            </a:pPr>
            <a:r>
              <a:rPr lang="en-US" altLang="en-US" sz="1900" smtClean="0">
                <a:latin typeface="Arial" charset="0"/>
              </a:rPr>
              <a:t>Safety hazards and injuries</a:t>
            </a:r>
          </a:p>
          <a:p>
            <a:pPr lvl="1" eaLnBrk="1" hangingPunct="1">
              <a:lnSpc>
                <a:spcPct val="80000"/>
              </a:lnSpc>
            </a:pPr>
            <a:r>
              <a:rPr lang="en-US" altLang="en-US" sz="1900" smtClean="0">
                <a:latin typeface="Arial" charset="0"/>
              </a:rPr>
              <a:t>Lower patient satisfaction </a:t>
            </a:r>
          </a:p>
          <a:p>
            <a:pPr lvl="1" eaLnBrk="1" hangingPunct="1">
              <a:lnSpc>
                <a:spcPct val="80000"/>
              </a:lnSpc>
            </a:pPr>
            <a:r>
              <a:rPr lang="en-US" altLang="en-US" sz="1900" smtClean="0">
                <a:latin typeface="Arial" charset="0"/>
              </a:rPr>
              <a:t>Legal repercussions</a:t>
            </a:r>
          </a:p>
          <a:p>
            <a:pPr lvl="1" eaLnBrk="1" hangingPunct="1">
              <a:lnSpc>
                <a:spcPct val="80000"/>
              </a:lnSpc>
            </a:pPr>
            <a:r>
              <a:rPr lang="en-US" altLang="en-US" sz="1900" smtClean="0">
                <a:latin typeface="Arial" charset="0"/>
              </a:rPr>
              <a:t>Waste of resources</a:t>
            </a:r>
          </a:p>
          <a:p>
            <a:pPr eaLnBrk="1" hangingPunct="1">
              <a:lnSpc>
                <a:spcPct val="80000"/>
              </a:lnSpc>
            </a:pPr>
            <a:r>
              <a:rPr lang="en-US" altLang="en-US" sz="2300" smtClean="0">
                <a:latin typeface="Arial" charset="0"/>
              </a:rPr>
              <a:t>For IPC</a:t>
            </a:r>
          </a:p>
          <a:p>
            <a:pPr lvl="1" eaLnBrk="1" hangingPunct="1">
              <a:lnSpc>
                <a:spcPct val="80000"/>
              </a:lnSpc>
            </a:pPr>
            <a:r>
              <a:rPr lang="en-US" altLang="en-US" sz="1900" smtClean="0">
                <a:latin typeface="Arial" charset="0"/>
              </a:rPr>
              <a:t>Infections</a:t>
            </a:r>
          </a:p>
          <a:p>
            <a:pPr lvl="1" eaLnBrk="1" hangingPunct="1">
              <a:lnSpc>
                <a:spcPct val="80000"/>
              </a:lnSpc>
            </a:pPr>
            <a:r>
              <a:rPr lang="en-US" altLang="en-US" sz="1900" smtClean="0">
                <a:latin typeface="Arial" charset="0"/>
              </a:rPr>
              <a:t>Transmission</a:t>
            </a:r>
          </a:p>
          <a:p>
            <a:pPr lvl="1" eaLnBrk="1" hangingPunct="1">
              <a:lnSpc>
                <a:spcPct val="80000"/>
              </a:lnSpc>
            </a:pPr>
            <a:r>
              <a:rPr lang="en-US" altLang="en-US" sz="1900" smtClean="0">
                <a:latin typeface="Arial" charset="0"/>
              </a:rPr>
              <a:t>Increased length of stay</a:t>
            </a:r>
          </a:p>
          <a:p>
            <a:pPr lvl="1" eaLnBrk="1" hangingPunct="1">
              <a:lnSpc>
                <a:spcPct val="80000"/>
              </a:lnSpc>
            </a:pPr>
            <a:r>
              <a:rPr lang="en-US" altLang="en-US" sz="1900" smtClean="0">
                <a:latin typeface="Arial" charset="0"/>
              </a:rPr>
              <a:t>Increased cost</a:t>
            </a:r>
          </a:p>
        </p:txBody>
      </p:sp>
      <p:sp>
        <p:nvSpPr>
          <p:cNvPr id="78853" name="Content Placeholder 6"/>
          <p:cNvSpPr>
            <a:spLocks noGrp="1"/>
          </p:cNvSpPr>
          <p:nvPr>
            <p:ph sz="quarter" idx="4"/>
          </p:nvPr>
        </p:nvSpPr>
        <p:spPr>
          <a:xfrm>
            <a:off x="4800600" y="2471738"/>
            <a:ext cx="4038600" cy="3821112"/>
          </a:xfrm>
        </p:spPr>
        <p:txBody>
          <a:bodyPr/>
          <a:lstStyle/>
          <a:p>
            <a:pPr eaLnBrk="1" hangingPunct="1">
              <a:lnSpc>
                <a:spcPct val="80000"/>
              </a:lnSpc>
            </a:pPr>
            <a:r>
              <a:rPr lang="en-GB" altLang="en-US" sz="2500" smtClean="0">
                <a:latin typeface="Arial" charset="0"/>
              </a:rPr>
              <a:t>Organisational</a:t>
            </a:r>
          </a:p>
          <a:p>
            <a:pPr lvl="1" eaLnBrk="1" hangingPunct="1">
              <a:lnSpc>
                <a:spcPct val="80000"/>
              </a:lnSpc>
            </a:pPr>
            <a:r>
              <a:rPr lang="en-GB" altLang="en-US" sz="2000" smtClean="0">
                <a:latin typeface="Arial" charset="0"/>
              </a:rPr>
              <a:t>Improved Quality of Work </a:t>
            </a:r>
          </a:p>
          <a:p>
            <a:pPr lvl="1" eaLnBrk="1" hangingPunct="1">
              <a:lnSpc>
                <a:spcPct val="80000"/>
              </a:lnSpc>
            </a:pPr>
            <a:r>
              <a:rPr lang="en-GB" altLang="en-US" sz="2000" smtClean="0">
                <a:latin typeface="Arial" charset="0"/>
              </a:rPr>
              <a:t>Better Team Performance </a:t>
            </a:r>
          </a:p>
          <a:p>
            <a:pPr lvl="1" eaLnBrk="1" hangingPunct="1">
              <a:lnSpc>
                <a:spcPct val="80000"/>
              </a:lnSpc>
            </a:pPr>
            <a:r>
              <a:rPr lang="en-GB" altLang="en-US" sz="2000" smtClean="0">
                <a:latin typeface="Arial" charset="0"/>
              </a:rPr>
              <a:t>Increased Productivity </a:t>
            </a:r>
          </a:p>
          <a:p>
            <a:pPr lvl="1" eaLnBrk="1" hangingPunct="1">
              <a:lnSpc>
                <a:spcPct val="80000"/>
              </a:lnSpc>
            </a:pPr>
            <a:r>
              <a:rPr lang="en-GB" altLang="en-US" sz="2000" smtClean="0">
                <a:latin typeface="Arial" charset="0"/>
              </a:rPr>
              <a:t>Improved employee health and Org. safety record </a:t>
            </a:r>
          </a:p>
          <a:p>
            <a:pPr lvl="1" eaLnBrk="1" hangingPunct="1">
              <a:lnSpc>
                <a:spcPct val="80000"/>
              </a:lnSpc>
            </a:pPr>
            <a:r>
              <a:rPr lang="en-GB" altLang="en-US" sz="2000" smtClean="0">
                <a:latin typeface="Arial" charset="0"/>
              </a:rPr>
              <a:t>Increased patient satistaction</a:t>
            </a:r>
          </a:p>
          <a:p>
            <a:pPr lvl="2" eaLnBrk="1" hangingPunct="1">
              <a:lnSpc>
                <a:spcPct val="80000"/>
              </a:lnSpc>
            </a:pPr>
            <a:r>
              <a:rPr lang="en-GB" altLang="en-US" sz="1900" smtClean="0">
                <a:latin typeface="Arial" charset="0"/>
              </a:rPr>
              <a:t>Don’t forget patient ‘choice’</a:t>
            </a:r>
          </a:p>
          <a:p>
            <a:pPr lvl="1" eaLnBrk="1" hangingPunct="1">
              <a:lnSpc>
                <a:spcPct val="80000"/>
              </a:lnSpc>
            </a:pPr>
            <a:r>
              <a:rPr lang="en-GB" altLang="en-US" sz="2000" smtClean="0">
                <a:latin typeface="Arial" charset="0"/>
              </a:rPr>
              <a:t>Staff Retention</a:t>
            </a:r>
          </a:p>
          <a:p>
            <a:pPr lvl="1" eaLnBrk="1" hangingPunct="1">
              <a:lnSpc>
                <a:spcPct val="80000"/>
              </a:lnSpc>
            </a:pPr>
            <a:r>
              <a:rPr lang="en-GB" altLang="en-US" sz="2000" smtClean="0">
                <a:latin typeface="Arial" charset="0"/>
              </a:rPr>
              <a:t>Increased morale</a:t>
            </a:r>
          </a:p>
          <a:p>
            <a:pPr eaLnBrk="1" hangingPunct="1">
              <a:lnSpc>
                <a:spcPct val="80000"/>
              </a:lnSpc>
            </a:pPr>
            <a:r>
              <a:rPr lang="en-GB" altLang="en-US" sz="2500" smtClean="0">
                <a:latin typeface="Arial" charset="0"/>
              </a:rPr>
              <a:t>And some for IPC..</a:t>
            </a:r>
          </a:p>
        </p:txBody>
      </p:sp>
      <p:sp>
        <p:nvSpPr>
          <p:cNvPr id="78854" name="Title 2"/>
          <p:cNvSpPr>
            <a:spLocks noGrp="1"/>
          </p:cNvSpPr>
          <p:nvPr>
            <p:ph type="title"/>
          </p:nvPr>
        </p:nvSpPr>
        <p:spPr/>
        <p:txBody>
          <a:bodyPr/>
          <a:lstStyle/>
          <a:p>
            <a:pPr eaLnBrk="1" hangingPunct="1"/>
            <a:r>
              <a:rPr lang="en-US" altLang="en-US" smtClean="0">
                <a:latin typeface="Arial" charset="0"/>
              </a:rPr>
              <a:t>Effect of Training</a:t>
            </a:r>
          </a:p>
        </p:txBody>
      </p:sp>
      <p:sp>
        <p:nvSpPr>
          <p:cNvPr id="7885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E6AE968-0DCE-4D39-9AA1-59CF8A854002}" type="slidenum">
              <a:rPr lang="en-GB" altLang="en-US" sz="1800"/>
              <a:pPr eaLnBrk="1" hangingPunct="1"/>
              <a:t>50</a:t>
            </a:fld>
            <a:endParaRPr lang="en-GB" altLang="en-US" sz="180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7"/>
          <p:cNvSpPr>
            <a:spLocks noGrp="1"/>
          </p:cNvSpPr>
          <p:nvPr>
            <p:ph type="title"/>
          </p:nvPr>
        </p:nvSpPr>
        <p:spPr/>
        <p:txBody>
          <a:bodyPr/>
          <a:lstStyle/>
          <a:p>
            <a:pPr eaLnBrk="1" hangingPunct="1"/>
            <a:r>
              <a:rPr lang="en-US" altLang="en-US" smtClean="0">
                <a:solidFill>
                  <a:srgbClr val="77933C"/>
                </a:solidFill>
                <a:latin typeface="Arial" charset="0"/>
              </a:rPr>
              <a:t>Maybe the tide is turning</a:t>
            </a:r>
          </a:p>
        </p:txBody>
      </p:sp>
      <p:sp>
        <p:nvSpPr>
          <p:cNvPr id="8089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0AEDCEB-73BE-431D-BF07-BE47D2AD69A6}" type="slidenum">
              <a:rPr lang="en-GB" altLang="en-US" sz="1800"/>
              <a:pPr eaLnBrk="1" hangingPunct="1"/>
              <a:t>51</a:t>
            </a:fld>
            <a:endParaRPr lang="en-GB" altLang="en-US" sz="1800"/>
          </a:p>
        </p:txBody>
      </p:sp>
      <p:sp>
        <p:nvSpPr>
          <p:cNvPr id="80900" name="Content Placeholder 8"/>
          <p:cNvSpPr>
            <a:spLocks noGrp="1"/>
          </p:cNvSpPr>
          <p:nvPr>
            <p:ph sz="quarter" idx="1"/>
          </p:nvPr>
        </p:nvSpPr>
        <p:spPr>
          <a:xfrm>
            <a:off x="301625" y="1527175"/>
            <a:ext cx="8504238" cy="4572000"/>
          </a:xfrm>
        </p:spPr>
        <p:txBody>
          <a:bodyPr/>
          <a:lstStyle/>
          <a:p>
            <a:pPr eaLnBrk="1" hangingPunct="1"/>
            <a:r>
              <a:rPr lang="en-US" altLang="en-US" smtClean="0">
                <a:latin typeface="Arial" charset="0"/>
              </a:rPr>
              <a:t>Hours of infection prevention education received significantly associated with student nurses’ self-reported ability to comply with infection prevention practices</a:t>
            </a:r>
          </a:p>
          <a:p>
            <a:pPr lvl="2" eaLnBrk="1" hangingPunct="1"/>
            <a:r>
              <a:rPr lang="en-US" altLang="en-US" smtClean="0">
                <a:latin typeface="Arial" charset="0"/>
              </a:rPr>
              <a:t>Carter, E. J. et al Nurse Education Today (2017) In Press doi:10.1016/j.nedt.2017.02.021</a:t>
            </a:r>
          </a:p>
          <a:p>
            <a:pPr lvl="1" eaLnBrk="1" hangingPunct="1"/>
            <a:r>
              <a:rPr lang="en-US" altLang="en-US" smtClean="0">
                <a:latin typeface="Arial" charset="0"/>
              </a:rPr>
              <a:t>Unevaluated, but related to the amount of time exposed to IPC education</a:t>
            </a:r>
          </a:p>
          <a:p>
            <a:pPr lvl="2" eaLnBrk="1" hangingPunct="1"/>
            <a:endParaRPr lang="en-US" altLang="en-US" smtClean="0">
              <a:latin typeface="Arial" charset="0"/>
            </a:endParaRPr>
          </a:p>
          <a:p>
            <a:pPr eaLnBrk="1" hangingPunct="1"/>
            <a:r>
              <a:rPr lang="en-US" altLang="en-US" smtClean="0">
                <a:latin typeface="Arial" charset="0"/>
              </a:rPr>
              <a:t>Quality vs. quantity argument still must be addressed</a:t>
            </a:r>
          </a:p>
          <a:p>
            <a:pPr lvl="2" eaLnBrk="1" hangingPunct="1"/>
            <a:endParaRPr lang="en-US" altLang="en-US" smtClean="0">
              <a:latin typeface="Arial" charset="0"/>
            </a:endParaRPr>
          </a:p>
          <a:p>
            <a:pPr eaLnBrk="1" hangingPunct="1"/>
            <a:endParaRPr lang="en-US" altLang="en-US" smtClean="0">
              <a:latin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6"/>
          <p:cNvSpPr>
            <a:spLocks noGrp="1"/>
          </p:cNvSpPr>
          <p:nvPr>
            <p:ph type="title"/>
          </p:nvPr>
        </p:nvSpPr>
        <p:spPr/>
        <p:txBody>
          <a:bodyPr/>
          <a:lstStyle/>
          <a:p>
            <a:pPr eaLnBrk="1" hangingPunct="1"/>
            <a:r>
              <a:rPr lang="en-GB" altLang="en-US" smtClean="0">
                <a:solidFill>
                  <a:srgbClr val="77933C"/>
                </a:solidFill>
                <a:latin typeface="Arial" charset="0"/>
              </a:rPr>
              <a:t>Don’t be afraid to evaluate!</a:t>
            </a:r>
          </a:p>
        </p:txBody>
      </p:sp>
      <p:sp>
        <p:nvSpPr>
          <p:cNvPr id="81923" name="Content Placeholder 7"/>
          <p:cNvSpPr>
            <a:spLocks noGrp="1"/>
          </p:cNvSpPr>
          <p:nvPr>
            <p:ph sz="quarter" idx="1"/>
          </p:nvPr>
        </p:nvSpPr>
        <p:spPr>
          <a:xfrm>
            <a:off x="301625" y="1527175"/>
            <a:ext cx="8504238" cy="4572000"/>
          </a:xfrm>
        </p:spPr>
        <p:txBody>
          <a:bodyPr/>
          <a:lstStyle/>
          <a:p>
            <a:pPr eaLnBrk="1" hangingPunct="1">
              <a:lnSpc>
                <a:spcPct val="90000"/>
              </a:lnSpc>
            </a:pPr>
            <a:r>
              <a:rPr lang="en-GB" altLang="en-US" smtClean="0">
                <a:latin typeface="Arial" charset="0"/>
              </a:rPr>
              <a:t>You may be pleasantly surprised</a:t>
            </a:r>
          </a:p>
          <a:p>
            <a:pPr lvl="1" eaLnBrk="1" hangingPunct="1">
              <a:lnSpc>
                <a:spcPct val="90000"/>
              </a:lnSpc>
            </a:pPr>
            <a:r>
              <a:rPr lang="en-GB" altLang="en-US" smtClean="0">
                <a:latin typeface="Arial" charset="0"/>
              </a:rPr>
              <a:t>You will never be the worst evaluated part of Mandatory Training</a:t>
            </a:r>
          </a:p>
          <a:p>
            <a:pPr lvl="2" eaLnBrk="1" hangingPunct="1">
              <a:lnSpc>
                <a:spcPct val="90000"/>
              </a:lnSpc>
            </a:pPr>
            <a:r>
              <a:rPr lang="en-GB" altLang="en-US" smtClean="0">
                <a:latin typeface="Arial" charset="0"/>
              </a:rPr>
              <a:t>That is the role of ‘Data Protection’ and others</a:t>
            </a:r>
            <a:br>
              <a:rPr lang="en-GB" altLang="en-US" smtClean="0">
                <a:latin typeface="Arial" charset="0"/>
              </a:rPr>
            </a:br>
            <a:endParaRPr lang="en-GB" altLang="en-US" smtClean="0">
              <a:latin typeface="Arial" charset="0"/>
            </a:endParaRPr>
          </a:p>
          <a:p>
            <a:pPr eaLnBrk="1" hangingPunct="1">
              <a:lnSpc>
                <a:spcPct val="90000"/>
              </a:lnSpc>
            </a:pPr>
            <a:r>
              <a:rPr lang="en-GB" altLang="en-US" smtClean="0">
                <a:latin typeface="Arial" charset="0"/>
              </a:rPr>
              <a:t>You will be able to demonstrate the value of training and of your team</a:t>
            </a:r>
          </a:p>
          <a:p>
            <a:pPr lvl="1" eaLnBrk="1" hangingPunct="1">
              <a:lnSpc>
                <a:spcPct val="90000"/>
              </a:lnSpc>
            </a:pPr>
            <a:r>
              <a:rPr lang="en-GB" altLang="en-US" smtClean="0">
                <a:latin typeface="Arial" charset="0"/>
              </a:rPr>
              <a:t>and maybe it will help you argue for more access to training</a:t>
            </a:r>
            <a:br>
              <a:rPr lang="en-GB" altLang="en-US" smtClean="0">
                <a:latin typeface="Arial" charset="0"/>
              </a:rPr>
            </a:br>
            <a:endParaRPr lang="en-GB" altLang="en-US" smtClean="0">
              <a:latin typeface="Arial" charset="0"/>
            </a:endParaRPr>
          </a:p>
          <a:p>
            <a:pPr eaLnBrk="1" hangingPunct="1">
              <a:lnSpc>
                <a:spcPct val="90000"/>
              </a:lnSpc>
            </a:pPr>
            <a:r>
              <a:rPr lang="en-GB" altLang="en-US" smtClean="0">
                <a:latin typeface="Arial" charset="0"/>
              </a:rPr>
              <a:t>All training provided in the organisation should be evaluated in some form</a:t>
            </a:r>
          </a:p>
          <a:p>
            <a:pPr lvl="1" eaLnBrk="1" hangingPunct="1">
              <a:lnSpc>
                <a:spcPct val="90000"/>
              </a:lnSpc>
            </a:pPr>
            <a:r>
              <a:rPr lang="en-GB" altLang="en-US" smtClean="0">
                <a:latin typeface="Arial" charset="0"/>
              </a:rPr>
              <a:t>that includes training provided by external providers</a:t>
            </a:r>
          </a:p>
        </p:txBody>
      </p:sp>
      <p:sp>
        <p:nvSpPr>
          <p:cNvPr id="819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96F4029-2A5B-4E8F-9599-DC3A53119EA9}" type="slidenum">
              <a:rPr lang="en-GB" altLang="en-US" sz="1800"/>
              <a:pPr eaLnBrk="1" hangingPunct="1"/>
              <a:t>52</a:t>
            </a:fld>
            <a:endParaRPr lang="en-GB" altLang="en-US" sz="180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Coming Soon, Dec.28.16.pdf"/>
          <p:cNvPicPr>
            <a:picLocks noChangeAspect="1"/>
          </p:cNvPicPr>
          <p:nvPr/>
        </p:nvPicPr>
        <p:blipFill>
          <a:blip r:embed="rId2">
            <a:extLst>
              <a:ext uri="{28A0092B-C50C-407E-A947-70E740481C1C}">
                <a14:useLocalDpi xmlns:a14="http://schemas.microsoft.com/office/drawing/2010/main" val="0"/>
              </a:ext>
            </a:extLst>
          </a:blip>
          <a:srcRect l="4715" t="5653" r="4536" b="626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5" descr="Screen Shot 2017-03-05 at 6.08.21 PM.png"/>
          <p:cNvPicPr>
            <a:picLocks noChangeAspect="1"/>
          </p:cNvPicPr>
          <p:nvPr/>
        </p:nvPicPr>
        <p:blipFill>
          <a:blip r:embed="rId3">
            <a:extLst>
              <a:ext uri="{28A0092B-C50C-407E-A947-70E740481C1C}">
                <a14:useLocalDpi xmlns:a14="http://schemas.microsoft.com/office/drawing/2010/main" val="0"/>
              </a:ext>
            </a:extLst>
          </a:blip>
          <a:srcRect l="34396" t="11864" r="26138" b="44289"/>
          <a:stretch>
            <a:fillRect/>
          </a:stretch>
        </p:blipFill>
        <p:spPr bwMode="auto">
          <a:xfrm>
            <a:off x="0" y="490538"/>
            <a:ext cx="9144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 descr="Patron Sponsor Slide.pdf"/>
          <p:cNvPicPr>
            <a:picLocks noChangeAspect="1"/>
          </p:cNvPicPr>
          <p:nvPr/>
        </p:nvPicPr>
        <p:blipFill>
          <a:blip r:embed="rId2">
            <a:extLst>
              <a:ext uri="{28A0092B-C50C-407E-A947-70E740481C1C}">
                <a14:useLocalDpi xmlns:a14="http://schemas.microsoft.com/office/drawing/2010/main" val="0"/>
              </a:ext>
            </a:extLst>
          </a:blip>
          <a:srcRect l="4700" t="6068" r="4857" b="614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altLang="en-US" smtClean="0">
                <a:solidFill>
                  <a:srgbClr val="77933C"/>
                </a:solidFill>
                <a:latin typeface="Arial" charset="0"/>
              </a:rPr>
              <a:t>Education does not work?</a:t>
            </a:r>
            <a:endParaRPr lang="en-GB" altLang="en-US" sz="2200" smtClean="0">
              <a:solidFill>
                <a:srgbClr val="77933C"/>
              </a:solidFill>
              <a:latin typeface="Arial" charset="0"/>
            </a:endParaRPr>
          </a:p>
        </p:txBody>
      </p:sp>
      <p:sp>
        <p:nvSpPr>
          <p:cNvPr id="2457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E376BEE-047C-4034-8825-798E7908EC1E}" type="slidenum">
              <a:rPr lang="en-GB" altLang="en-US" sz="1800"/>
              <a:pPr eaLnBrk="1" hangingPunct="1"/>
              <a:t>6</a:t>
            </a:fld>
            <a:endParaRPr lang="en-GB" altLang="en-US" sz="1800"/>
          </a:p>
        </p:txBody>
      </p:sp>
      <p:sp>
        <p:nvSpPr>
          <p:cNvPr id="24580" name="Content Placeholder 2"/>
          <p:cNvSpPr>
            <a:spLocks noGrp="1"/>
          </p:cNvSpPr>
          <p:nvPr>
            <p:ph idx="1"/>
          </p:nvPr>
        </p:nvSpPr>
        <p:spPr>
          <a:xfrm>
            <a:off x="301625" y="1527175"/>
            <a:ext cx="8504238" cy="4572000"/>
          </a:xfrm>
        </p:spPr>
        <p:txBody>
          <a:bodyPr/>
          <a:lstStyle/>
          <a:p>
            <a:pPr eaLnBrk="1" hangingPunct="1"/>
            <a:r>
              <a:rPr lang="en-GB" altLang="en-US" smtClean="0">
                <a:latin typeface="Arial" charset="0"/>
              </a:rPr>
              <a:t>Hand hygiene teaching does not improve compliance</a:t>
            </a:r>
          </a:p>
          <a:p>
            <a:pPr lvl="2" eaLnBrk="1" hangingPunct="1"/>
            <a:r>
              <a:rPr lang="en-GB" altLang="en-US" smtClean="0">
                <a:latin typeface="Arial" charset="0"/>
              </a:rPr>
              <a:t>Dorsey S, et al 1996. Is handwashing teachable? Academic Emergency Medicine 3 (4), 360–5</a:t>
            </a:r>
          </a:p>
          <a:p>
            <a:pPr lvl="1" eaLnBrk="1" hangingPunct="1"/>
            <a:r>
              <a:rPr lang="en-GB" altLang="en-US" smtClean="0">
                <a:latin typeface="Arial" charset="0"/>
              </a:rPr>
              <a:t>After two weeks, brightly colored signs with CDC recommendations for handwashing were posted at all sinks and a copy of a related publication on handwashing by medical personnel was distributed to all staff</a:t>
            </a:r>
          </a:p>
          <a:p>
            <a:pPr lvl="1" eaLnBrk="1" hangingPunct="1"/>
            <a:r>
              <a:rPr lang="en-GB" altLang="en-US" smtClean="0">
                <a:latin typeface="Arial" charset="0"/>
              </a:rPr>
              <a:t>No formal teaching was provided</a:t>
            </a:r>
            <a:br>
              <a:rPr lang="en-GB" altLang="en-US" smtClean="0">
                <a:latin typeface="Arial" charset="0"/>
              </a:rPr>
            </a:br>
            <a:endParaRPr lang="en-GB" altLang="en-US" smtClean="0">
              <a:latin typeface="Arial" charset="0"/>
            </a:endParaRPr>
          </a:p>
          <a:p>
            <a:pPr eaLnBrk="1" hangingPunct="1"/>
            <a:r>
              <a:rPr lang="en-GB" altLang="en-US" smtClean="0">
                <a:latin typeface="Arial" charset="0"/>
              </a:rPr>
              <a:t>Was this ‘teaching’?</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solidFill>
                  <a:srgbClr val="77933C"/>
                </a:solidFill>
                <a:latin typeface="Arial" charset="0"/>
              </a:rPr>
              <a:t>Effective outcomes</a:t>
            </a:r>
          </a:p>
        </p:txBody>
      </p:sp>
      <p:sp>
        <p:nvSpPr>
          <p:cNvPr id="2560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233C1BD-E262-41F1-8C6D-9331EBED7DA0}" type="slidenum">
              <a:rPr lang="en-GB" altLang="en-US" sz="1800"/>
              <a:pPr eaLnBrk="1" hangingPunct="1"/>
              <a:t>7</a:t>
            </a:fld>
            <a:endParaRPr lang="en-GB" altLang="en-US" sz="1800"/>
          </a:p>
        </p:txBody>
      </p:sp>
      <p:sp>
        <p:nvSpPr>
          <p:cNvPr id="25604" name="Content Placeholder 3"/>
          <p:cNvSpPr>
            <a:spLocks noGrp="1"/>
          </p:cNvSpPr>
          <p:nvPr>
            <p:ph sz="quarter" idx="1"/>
          </p:nvPr>
        </p:nvSpPr>
        <p:spPr>
          <a:xfrm>
            <a:off x="301625" y="1527175"/>
            <a:ext cx="8504238" cy="4572000"/>
          </a:xfrm>
        </p:spPr>
        <p:txBody>
          <a:bodyPr/>
          <a:lstStyle/>
          <a:p>
            <a:pPr eaLnBrk="1" hangingPunct="1"/>
            <a:r>
              <a:rPr lang="en-US" altLang="en-US" sz="2500" smtClean="0">
                <a:latin typeface="Arial" charset="0"/>
              </a:rPr>
              <a:t>Effectiveness of training to improve central line care</a:t>
            </a:r>
          </a:p>
          <a:p>
            <a:pPr lvl="2" eaLnBrk="1" hangingPunct="1"/>
            <a:r>
              <a:rPr lang="en-US" altLang="en-US" sz="1900" smtClean="0">
                <a:latin typeface="Arial" charset="0"/>
              </a:rPr>
              <a:t>Perez-Granda, M. Jet al (2015). "Effectiveness of a training program in compliance with recommendations for venous lines care." </a:t>
            </a:r>
            <a:r>
              <a:rPr lang="en-US" altLang="en-US" sz="1900" u="sng" smtClean="0">
                <a:latin typeface="Arial" charset="0"/>
              </a:rPr>
              <a:t>BMC Infect Dis</a:t>
            </a:r>
            <a:r>
              <a:rPr lang="en-US" altLang="en-US" sz="1900" smtClean="0">
                <a:latin typeface="Arial" charset="0"/>
              </a:rPr>
              <a:t> </a:t>
            </a:r>
            <a:r>
              <a:rPr lang="en-US" altLang="en-US" sz="1900" b="1" smtClean="0">
                <a:latin typeface="Arial" charset="0"/>
              </a:rPr>
              <a:t>15</a:t>
            </a:r>
            <a:r>
              <a:rPr lang="en-US" altLang="en-US" sz="1900" smtClean="0">
                <a:latin typeface="Arial" charset="0"/>
              </a:rPr>
              <a:t>: 296</a:t>
            </a:r>
          </a:p>
          <a:p>
            <a:pPr lvl="1" eaLnBrk="1" hangingPunct="1"/>
            <a:r>
              <a:rPr lang="en-US" altLang="en-US" sz="2000" smtClean="0">
                <a:latin typeface="Arial" charset="0"/>
              </a:rPr>
              <a:t>Data from 2 point prevalence documentation reviews a year apart</a:t>
            </a:r>
          </a:p>
          <a:p>
            <a:pPr lvl="2" eaLnBrk="1" hangingPunct="1"/>
            <a:r>
              <a:rPr lang="en-US" altLang="en-US" sz="1900" smtClean="0">
                <a:latin typeface="Arial" charset="0"/>
              </a:rPr>
              <a:t>Reduction in inappropriate catheterisation (subjective)</a:t>
            </a:r>
          </a:p>
          <a:p>
            <a:pPr lvl="2" eaLnBrk="1" hangingPunct="1"/>
            <a:r>
              <a:rPr lang="en-US" altLang="en-US" sz="1900" smtClean="0">
                <a:latin typeface="Arial" charset="0"/>
              </a:rPr>
              <a:t>Improved documentation of insertion and dressing change</a:t>
            </a:r>
          </a:p>
          <a:p>
            <a:pPr lvl="2" eaLnBrk="1" hangingPunct="1"/>
            <a:r>
              <a:rPr lang="en-US" altLang="en-US" sz="1900" smtClean="0">
                <a:latin typeface="Arial" charset="0"/>
              </a:rPr>
              <a:t>Non-significant reduction in infection rate (p=0.52) and the population in the second part of the study were significantly younger</a:t>
            </a:r>
          </a:p>
          <a:p>
            <a:pPr lvl="1" eaLnBrk="1" hangingPunct="1"/>
            <a:r>
              <a:rPr lang="en-US" altLang="en-US" sz="2000" smtClean="0">
                <a:latin typeface="Arial" charset="0"/>
              </a:rPr>
              <a:t>Programme: interactive on-line teaching component and distribution of pocket leaflets and posters with recommendations on VL care</a:t>
            </a:r>
          </a:p>
          <a:p>
            <a:pPr lvl="2" eaLnBrk="1" hangingPunct="1"/>
            <a:r>
              <a:rPr lang="en-US" altLang="en-US" sz="1900" smtClean="0">
                <a:latin typeface="Arial" charset="0"/>
              </a:rPr>
              <a:t>Not compulsory, compliance or completion rates not recorded</a:t>
            </a:r>
          </a:p>
          <a:p>
            <a:pPr lvl="2" eaLnBrk="1" hangingPunct="1"/>
            <a:r>
              <a:rPr lang="en-US" altLang="en-US" sz="1900" smtClean="0">
                <a:latin typeface="Arial" charset="0"/>
              </a:rPr>
              <a:t>Never evaluated</a:t>
            </a:r>
          </a:p>
          <a:p>
            <a:pPr lvl="1" eaLnBrk="1" hangingPunct="1"/>
            <a:endParaRPr lang="en-US" altLang="en-US" sz="2000" smtClean="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GB" altLang="en-US" smtClean="0">
                <a:solidFill>
                  <a:srgbClr val="77933C"/>
                </a:solidFill>
                <a:latin typeface="Arial" charset="0"/>
              </a:rPr>
              <a:t>Industry does evaluation of training</a:t>
            </a:r>
          </a:p>
        </p:txBody>
      </p:sp>
      <p:sp>
        <p:nvSpPr>
          <p:cNvPr id="26627" name="Content Placeholder 2"/>
          <p:cNvSpPr>
            <a:spLocks noGrp="1"/>
          </p:cNvSpPr>
          <p:nvPr>
            <p:ph sz="quarter" idx="1"/>
          </p:nvPr>
        </p:nvSpPr>
        <p:spPr>
          <a:xfrm>
            <a:off x="301625" y="1527175"/>
            <a:ext cx="8504238" cy="4572000"/>
          </a:xfrm>
        </p:spPr>
        <p:txBody>
          <a:bodyPr/>
          <a:lstStyle/>
          <a:p>
            <a:pPr eaLnBrk="1" hangingPunct="1">
              <a:lnSpc>
                <a:spcPct val="90000"/>
              </a:lnSpc>
            </a:pPr>
            <a:r>
              <a:rPr lang="en-US" altLang="zh-TW" smtClean="0">
                <a:latin typeface="Arial" charset="0"/>
                <a:ea typeface="新細明體" charset="-120"/>
              </a:rPr>
              <a:t>Invests millions in training to gain a competitive advantage</a:t>
            </a:r>
          </a:p>
          <a:p>
            <a:pPr lvl="1" eaLnBrk="1" hangingPunct="1">
              <a:lnSpc>
                <a:spcPct val="90000"/>
              </a:lnSpc>
            </a:pPr>
            <a:r>
              <a:rPr lang="en-US" altLang="zh-TW" smtClean="0">
                <a:latin typeface="Arial" charset="0"/>
                <a:ea typeface="新細明體" charset="-120"/>
              </a:rPr>
              <a:t>Training investment is increasing because learning creates knowledge which differentiates between those companies and employees who are successful and those who are not</a:t>
            </a:r>
            <a:br>
              <a:rPr lang="en-US" altLang="zh-TW" smtClean="0">
                <a:latin typeface="Arial" charset="0"/>
                <a:ea typeface="新細明體" charset="-120"/>
              </a:rPr>
            </a:br>
            <a:endParaRPr lang="en-US" altLang="zh-TW" smtClean="0">
              <a:latin typeface="Arial" charset="0"/>
              <a:ea typeface="新細明體" charset="-120"/>
            </a:endParaRPr>
          </a:p>
          <a:p>
            <a:pPr eaLnBrk="1" hangingPunct="1">
              <a:lnSpc>
                <a:spcPct val="90000"/>
              </a:lnSpc>
            </a:pPr>
            <a:r>
              <a:rPr lang="en-US" altLang="zh-TW" smtClean="0">
                <a:latin typeface="Arial" charset="0"/>
                <a:ea typeface="新細明體" charset="-120"/>
              </a:rPr>
              <a:t>Makes large investments in training and education and view training as a strategy to be successful</a:t>
            </a:r>
          </a:p>
          <a:p>
            <a:pPr lvl="1" eaLnBrk="1" hangingPunct="1">
              <a:lnSpc>
                <a:spcPct val="90000"/>
              </a:lnSpc>
            </a:pPr>
            <a:r>
              <a:rPr lang="en-US" altLang="zh-TW" smtClean="0">
                <a:latin typeface="Arial" charset="0"/>
                <a:ea typeface="新細明體" charset="-120"/>
              </a:rPr>
              <a:t>They expect outcomes or benefits to be measurable</a:t>
            </a:r>
            <a:br>
              <a:rPr lang="en-US" altLang="zh-TW" smtClean="0">
                <a:latin typeface="Arial" charset="0"/>
                <a:ea typeface="新細明體" charset="-120"/>
              </a:rPr>
            </a:br>
            <a:endParaRPr lang="en-US" altLang="zh-TW" smtClean="0">
              <a:latin typeface="Arial" charset="0"/>
              <a:ea typeface="新細明體" charset="-120"/>
            </a:endParaRPr>
          </a:p>
          <a:p>
            <a:pPr eaLnBrk="1" hangingPunct="1">
              <a:lnSpc>
                <a:spcPct val="90000"/>
              </a:lnSpc>
            </a:pPr>
            <a:r>
              <a:rPr lang="en-US" altLang="zh-TW" smtClean="0">
                <a:latin typeface="Arial" charset="0"/>
                <a:ea typeface="新細明體" charset="-120"/>
              </a:rPr>
              <a:t>Evaluation provides data to demonstrate that training does provide benefit</a:t>
            </a:r>
            <a:endParaRPr lang="en-GB" altLang="en-US" smtClean="0">
              <a:latin typeface="Arial" charset="0"/>
            </a:endParaRPr>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14CFA09-DEBE-4EB9-86B5-651B74D6D02D}" type="slidenum">
              <a:rPr lang="en-GB" altLang="en-US" sz="1800"/>
              <a:pPr eaLnBrk="1" hangingPunct="1"/>
              <a:t>8</a:t>
            </a:fld>
            <a:endParaRPr lang="en-GB" altLang="en-US" sz="180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GB" altLang="en-US" smtClean="0">
                <a:solidFill>
                  <a:srgbClr val="77933C"/>
                </a:solidFill>
                <a:latin typeface="Arial" charset="0"/>
              </a:rPr>
              <a:t>What some think about training</a:t>
            </a:r>
          </a:p>
        </p:txBody>
      </p:sp>
      <p:sp>
        <p:nvSpPr>
          <p:cNvPr id="28675" name="Content Placeholder 2"/>
          <p:cNvSpPr>
            <a:spLocks noGrp="1"/>
          </p:cNvSpPr>
          <p:nvPr>
            <p:ph sz="quarter" idx="1"/>
          </p:nvPr>
        </p:nvSpPr>
        <p:spPr>
          <a:xfrm>
            <a:off x="301625" y="1527175"/>
            <a:ext cx="8504238" cy="4572000"/>
          </a:xfrm>
        </p:spPr>
        <p:txBody>
          <a:bodyPr/>
          <a:lstStyle/>
          <a:p>
            <a:pPr eaLnBrk="1" hangingPunct="1"/>
            <a:r>
              <a:rPr lang="en-GB" altLang="en-US" sz="3200" smtClean="0">
                <a:latin typeface="Arial" charset="0"/>
              </a:rPr>
              <a:t>“If we train them they will leave”</a:t>
            </a:r>
            <a:br>
              <a:rPr lang="en-GB" altLang="en-US" sz="3200" smtClean="0">
                <a:latin typeface="Arial" charset="0"/>
              </a:rPr>
            </a:br>
            <a:endParaRPr lang="en-GB" altLang="en-US" sz="3200" smtClean="0">
              <a:latin typeface="Arial" charset="0"/>
            </a:endParaRPr>
          </a:p>
          <a:p>
            <a:pPr eaLnBrk="1" hangingPunct="1"/>
            <a:r>
              <a:rPr lang="en-GB" altLang="en-US" sz="3300" smtClean="0">
                <a:latin typeface="Arial" charset="0"/>
              </a:rPr>
              <a:t>Perhaps more worrying is what happens if we don’t and they stay..</a:t>
            </a:r>
            <a:br>
              <a:rPr lang="en-GB" altLang="en-US" sz="3300" smtClean="0">
                <a:latin typeface="Arial" charset="0"/>
              </a:rPr>
            </a:br>
            <a:endParaRPr lang="en-GB" altLang="en-US" sz="3300" smtClean="0">
              <a:latin typeface="Arial" charset="0"/>
            </a:endParaRPr>
          </a:p>
          <a:p>
            <a:pPr eaLnBrk="1" hangingPunct="1"/>
            <a:r>
              <a:rPr lang="en-GB" altLang="en-US" sz="3200" smtClean="0">
                <a:latin typeface="Arial" charset="0"/>
              </a:rPr>
              <a:t>Train people well enough so they can leave, treat them well enough so they don't want to</a:t>
            </a:r>
          </a:p>
          <a:p>
            <a:pPr lvl="2" eaLnBrk="1" hangingPunct="1"/>
            <a:r>
              <a:rPr lang="en-GB" altLang="en-US" sz="2800" smtClean="0">
                <a:latin typeface="Arial" charset="0"/>
              </a:rPr>
              <a:t>Richard Branson</a:t>
            </a:r>
          </a:p>
        </p:txBody>
      </p:sp>
      <p:sp>
        <p:nvSpPr>
          <p:cNvPr id="286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E9A23E7-3B00-47E1-AA98-E51C13FE5606}" type="slidenum">
              <a:rPr lang="en-GB" altLang="en-US" sz="1800"/>
              <a:pPr eaLnBrk="1" hangingPunct="1"/>
              <a:t>9</a:t>
            </a:fld>
            <a:endParaRPr lang="en-GB" altLang="en-US" sz="180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1961</TotalTime>
  <Words>2802</Words>
  <Application>Microsoft Office PowerPoint</Application>
  <PresentationFormat>On-screen Show (4:3)</PresentationFormat>
  <Paragraphs>571</Paragraphs>
  <Slides>54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ＭＳ Ｐゴシック</vt:lpstr>
      <vt:lpstr>Wingdings 2</vt:lpstr>
      <vt:lpstr>Wingdings</vt:lpstr>
      <vt:lpstr>Calibri</vt:lpstr>
      <vt:lpstr>Georgia</vt:lpstr>
      <vt:lpstr>新細明體</vt:lpstr>
      <vt:lpstr>ＭＳ Ｐ明朝</vt:lpstr>
      <vt:lpstr>Civic</vt:lpstr>
      <vt:lpstr>Evaluating IPC Education in the Workplace</vt:lpstr>
      <vt:lpstr>Content</vt:lpstr>
      <vt:lpstr>Introduction</vt:lpstr>
      <vt:lpstr>What does the literature say about effectiveness of IPC education?</vt:lpstr>
      <vt:lpstr>Education does not work?</vt:lpstr>
      <vt:lpstr>Education does not work?</vt:lpstr>
      <vt:lpstr>Effective outcomes</vt:lpstr>
      <vt:lpstr>Industry does evaluation of training</vt:lpstr>
      <vt:lpstr>What some think about training</vt:lpstr>
      <vt:lpstr>Education vs. Training</vt:lpstr>
      <vt:lpstr>“Good news, It’s Mandatory Training Day”</vt:lpstr>
      <vt:lpstr>Confession Time</vt:lpstr>
      <vt:lpstr>Evaluations</vt:lpstr>
      <vt:lpstr>Student ratings vs. multiple sources of evidence</vt:lpstr>
      <vt:lpstr>Questionnaires</vt:lpstr>
      <vt:lpstr>Questionnaires 1</vt:lpstr>
      <vt:lpstr>Some guidelines for questionnaires 2</vt:lpstr>
      <vt:lpstr>Bias in questionnaire design Choi B., Pak A. Prev Chronic Dis. 2005;2(1):1-13</vt:lpstr>
      <vt:lpstr>How to cheat</vt:lpstr>
      <vt:lpstr>Analysis</vt:lpstr>
      <vt:lpstr>Donald Kirkpatrick</vt:lpstr>
      <vt:lpstr>Why Evaluate?</vt:lpstr>
      <vt:lpstr>Model of Evaluation Kirkpatrick (1967)</vt:lpstr>
      <vt:lpstr>Kirkpatrick Level 1 - Reaction</vt:lpstr>
      <vt:lpstr>Example of Level One</vt:lpstr>
      <vt:lpstr>More Level One</vt:lpstr>
      <vt:lpstr>Reaction: Relationship to Other Levels</vt:lpstr>
      <vt:lpstr>Level 2 - Learning</vt:lpstr>
      <vt:lpstr>Level Two Alternative Strategies</vt:lpstr>
      <vt:lpstr>Learning: Relationships to Other Levels</vt:lpstr>
      <vt:lpstr>Level 3 - Behaviour</vt:lpstr>
      <vt:lpstr>Evaluating Behaviour</vt:lpstr>
      <vt:lpstr>Behavior: Relationships with Other Levels</vt:lpstr>
      <vt:lpstr>Measurement of Intent</vt:lpstr>
      <vt:lpstr>PowerPoint Presentation</vt:lpstr>
      <vt:lpstr>Level 4 - Results</vt:lpstr>
      <vt:lpstr>Measurement of Effectiveness</vt:lpstr>
      <vt:lpstr>Results: Relationship to Other Levels</vt:lpstr>
      <vt:lpstr>Summary of Tools to Purpose</vt:lpstr>
      <vt:lpstr>Evaluation Techniques</vt:lpstr>
      <vt:lpstr>Criticism of Kirkpatrick</vt:lpstr>
      <vt:lpstr>Is Evaluation Linked to Transfer of Training?</vt:lpstr>
      <vt:lpstr>Does teaching increase compliance?</vt:lpstr>
      <vt:lpstr>Does teaching increase compliance?</vt:lpstr>
      <vt:lpstr>Does teaching increase compliance? – 2</vt:lpstr>
      <vt:lpstr>Sustainability</vt:lpstr>
      <vt:lpstr>Competency-based training Salaripour &amp; Perl (2013) CJIC 28(1) 13-16</vt:lpstr>
      <vt:lpstr>Results</vt:lpstr>
      <vt:lpstr>Discussion</vt:lpstr>
      <vt:lpstr>Effect of Training</vt:lpstr>
      <vt:lpstr>Maybe the tide is turning</vt:lpstr>
      <vt:lpstr>Don’t be afraid to evaluate!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Training and Education</dc:title>
  <dc:creator>Martin Kiernan</dc:creator>
  <cp:lastModifiedBy>Evans, Helen</cp:lastModifiedBy>
  <cp:revision>98</cp:revision>
  <dcterms:created xsi:type="dcterms:W3CDTF">2017-03-05T22:51:49Z</dcterms:created>
  <dcterms:modified xsi:type="dcterms:W3CDTF">2017-03-10T18:49:41Z</dcterms:modified>
</cp:coreProperties>
</file>