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63" r:id="rId1"/>
    <p:sldMasterId id="2147488223" r:id="rId2"/>
    <p:sldMasterId id="2147488242" r:id="rId3"/>
  </p:sldMasterIdLst>
  <p:notesMasterIdLst>
    <p:notesMasterId r:id="rId45"/>
  </p:notesMasterIdLst>
  <p:handoutMasterIdLst>
    <p:handoutMasterId r:id="rId46"/>
  </p:handoutMasterIdLst>
  <p:sldIdLst>
    <p:sldId id="1084" r:id="rId4"/>
    <p:sldId id="486" r:id="rId5"/>
    <p:sldId id="1421" r:id="rId6"/>
    <p:sldId id="901" r:id="rId7"/>
    <p:sldId id="710" r:id="rId8"/>
    <p:sldId id="711" r:id="rId9"/>
    <p:sldId id="791" r:id="rId10"/>
    <p:sldId id="1414" r:id="rId11"/>
    <p:sldId id="1416" r:id="rId12"/>
    <p:sldId id="1413" r:id="rId13"/>
    <p:sldId id="1422" r:id="rId14"/>
    <p:sldId id="1423" r:id="rId15"/>
    <p:sldId id="1415" r:id="rId16"/>
    <p:sldId id="1365" r:id="rId17"/>
    <p:sldId id="1366" r:id="rId18"/>
    <p:sldId id="1405" r:id="rId19"/>
    <p:sldId id="1364" r:id="rId20"/>
    <p:sldId id="1369" r:id="rId21"/>
    <p:sldId id="1370" r:id="rId22"/>
    <p:sldId id="1406" r:id="rId23"/>
    <p:sldId id="1374" r:id="rId24"/>
    <p:sldId id="1407" r:id="rId25"/>
    <p:sldId id="1408" r:id="rId26"/>
    <p:sldId id="1381" r:id="rId27"/>
    <p:sldId id="1410" r:id="rId28"/>
    <p:sldId id="1411" r:id="rId29"/>
    <p:sldId id="1412" r:id="rId30"/>
    <p:sldId id="1391" r:id="rId31"/>
    <p:sldId id="1403" r:id="rId32"/>
    <p:sldId id="1401" r:id="rId33"/>
    <p:sldId id="1402" r:id="rId34"/>
    <p:sldId id="1417" r:id="rId35"/>
    <p:sldId id="1418" r:id="rId36"/>
    <p:sldId id="1419" r:id="rId37"/>
    <p:sldId id="1409" r:id="rId38"/>
    <p:sldId id="1420" r:id="rId39"/>
    <p:sldId id="1399" r:id="rId40"/>
    <p:sldId id="1400" r:id="rId41"/>
    <p:sldId id="1424" r:id="rId42"/>
    <p:sldId id="1425" r:id="rId43"/>
    <p:sldId id="1426" r:id="rId44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F89FF"/>
    <a:srgbClr val="FFFF00"/>
    <a:srgbClr val="5E009E"/>
    <a:srgbClr val="9933FF"/>
    <a:srgbClr val="3E0068"/>
    <a:srgbClr val="E6C1FF"/>
    <a:srgbClr val="2C0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48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7315200" cy="6858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0000"/>
              </a:lnSpc>
              <a:buClr>
                <a:srgbClr val="CCFF33"/>
              </a:buClr>
              <a:defRPr sz="1400" b="1"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n-US" altLang="en-US"/>
              <a:t>Evidence vs. Tradition: Examining the science on bathing critically ill patients</a:t>
            </a:r>
            <a:br>
              <a:rPr lang="en-US" altLang="en-US"/>
            </a:br>
            <a:r>
              <a:rPr lang="en-US" altLang="en-US"/>
              <a:t>Kathleen M. Vollman, Advancing Nursing</a:t>
            </a:r>
          </a:p>
          <a:p>
            <a:r>
              <a:rPr lang="en-US" altLang="en-US"/>
              <a:t>Teleclass sponsored by  Sage Products (www.sage.com)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0600"/>
            <a:ext cx="7315200" cy="684213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Calibri" pitchFamily="34" charset="0"/>
              </a:defRPr>
            </a:lvl1pPr>
          </a:lstStyle>
          <a:p>
            <a:r>
              <a:rPr lang="en-US" altLang="en-US"/>
              <a:t>Hosted by Paul Webber  paul@webbertraining.com</a:t>
            </a:r>
          </a:p>
          <a:p>
            <a:r>
              <a:rPr lang="en-US" altLang="en-US"/>
              <a:t>A Webber Training Telecass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4E2071A1-C0D1-4145-8C4C-69D6A606F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28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6B3A3F1-0127-4512-8EB5-15358F913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37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689AC4D-382E-48DD-8E25-B114CD2ACD3F}" type="slidenum">
              <a:rPr lang="en-US" altLang="en-US" sz="1300"/>
              <a:pPr/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409EE8A4-1A46-409E-8C71-FEA5EDDE83B1}" type="slidenum">
              <a:rPr lang="en-US" altLang="en-US" sz="1300"/>
              <a:pPr/>
              <a:t>12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018CF2A-269D-45AD-ADC4-49BB5D173F40}" type="slidenum">
              <a:rPr lang="en-US" altLang="en-US" sz="1300"/>
              <a:pPr/>
              <a:t>14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31A046C-DAE6-477D-9DAE-244329FB50A6}" type="slidenum">
              <a:rPr lang="en-US" altLang="en-US" sz="1300"/>
              <a:pPr/>
              <a:t>15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88721809-DC95-4658-8D0D-8F1DCF7256D8}" type="slidenum">
              <a:rPr lang="en-US" altLang="en-US" sz="1300"/>
              <a:pPr/>
              <a:t>18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D798AC0B-908B-4F48-B71C-AD05C1BC9267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483CB50A-5D2E-4322-9785-321B50470236}" type="slidenum">
              <a:rPr lang="en-US" altLang="en-US" sz="1300"/>
              <a:pPr/>
              <a:t>25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D9C358B1-6883-41A9-BA76-D879265529A2}" type="slidenum">
              <a:rPr lang="en-US" altLang="en-US" sz="1300"/>
              <a:pPr/>
              <a:t>26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272C01A8-656A-4DF0-BBE5-95D3026F9E81}" type="slidenum">
              <a:rPr lang="en-US" altLang="en-US" sz="1300"/>
              <a:pPr/>
              <a:t>27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1550F80-2141-416B-9A62-1E59818AB681}" type="slidenum">
              <a:rPr lang="en-US" altLang="en-US" sz="1300"/>
              <a:pPr/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02256FCA-23D6-4975-B7BC-FA73DC60E65A}" type="slidenum">
              <a:rPr lang="en-US" altLang="en-US" sz="1300"/>
              <a:pPr/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C6D1FE9-65BC-4166-B69B-87213DD901A4}" type="slidenum">
              <a:rPr lang="en-US" altLang="en-US" sz="1300"/>
              <a:pPr/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2B65EA6-2EFC-4EF1-9A38-14D904E19858}" type="slidenum">
              <a:rPr lang="en-US" altLang="en-US" sz="1300"/>
              <a:pPr/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B8CB772-83D2-4812-994B-120205859AB6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5CC46D20-20DC-47F2-9566-FFD905A5CE9D}" type="slidenum">
              <a:rPr lang="en-US" altLang="en-US" sz="1300"/>
              <a:pPr/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61C7268-7739-4DF0-A93A-CFBD769D2213}" type="slidenum">
              <a:rPr lang="en-US" altLang="en-US" sz="1300"/>
              <a:pPr/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5" tIns="48317" rIns="96635" bIns="48317" anchor="b"/>
          <a:lstStyle>
            <a:lvl1pPr defTabSz="965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965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08B5C13D-85A3-41D3-818A-E235EEE9C7E4}" type="slidenum">
              <a:rPr lang="en-US" altLang="en-US" sz="1300">
                <a:latin typeface="Calibri" pitchFamily="34" charset="0"/>
              </a:rPr>
              <a:pPr algn="r" eaLnBrk="1" hangingPunct="1"/>
              <a:t>9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6805" name="Footer Placeholder 4"/>
          <p:cNvSpPr txBox="1">
            <a:spLocks noGrp="1"/>
          </p:cNvSpPr>
          <p:nvPr/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5" tIns="48317" rIns="96635" bIns="48317" anchor="b"/>
          <a:lstStyle>
            <a:lvl1pPr defTabSz="965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965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FA1B575-74D7-4CD9-A96F-7D1FE43AEE5E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D58F5AE-E951-4358-B622-806687290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7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9F26B30-E5B4-446E-B063-29731148BDA5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7691F9BB-7193-41E9-AA66-9F8E9D853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1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B2802D2C-6531-47F1-8165-58B6076AF1E5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21B46D-4C4E-42AA-9FBF-93A4AC857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2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0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fld id="{4AEC6F63-0626-412A-AEAD-215A8E994037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600"/>
            </a:lvl1pPr>
          </a:lstStyle>
          <a:p>
            <a:fld id="{DB234696-2FDC-443E-95A7-E707CFBB5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39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400"/>
            </a:lvl1pPr>
          </a:lstStyle>
          <a:p>
            <a:fld id="{F0FFC844-ACA6-41DC-8DC0-C5BF196DCA31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/>
            </a:lvl1pPr>
          </a:lstStyle>
          <a:p>
            <a:fld id="{F35E5C10-992A-47A9-9D6D-595CDCDED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996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400"/>
            </a:lvl1pPr>
          </a:lstStyle>
          <a:p>
            <a:fld id="{AD092B52-B07D-4571-AC6A-7CBEAD4EFA4C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/>
            </a:lvl1pPr>
          </a:lstStyle>
          <a:p>
            <a:fld id="{451D9184-AC7E-4CD8-983A-34B1F8714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05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6B2B7B49-DF0A-43E0-845B-498D90857895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9E0B08C-05F3-49CB-A659-22DB59C7F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61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460F2A62-BEBB-4525-AD8B-B61BF6E3653B}" type="datetime1">
              <a:rPr lang="en-US" altLang="en-US"/>
              <a:pPr/>
              <a:t>9/22/2015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2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85768"/>
            <a:ext cx="8686800" cy="1143000"/>
          </a:xfrm>
        </p:spPr>
        <p:txBody>
          <a:bodyPr/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74518"/>
            <a:ext cx="8686800" cy="1121484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F6B2E5E1-EE4E-4B52-BD10-FB8DB3A47BD8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EC9D-70C9-47A5-B46B-F6B82C74F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7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74B3108A-F447-4245-B9C9-5E6ECAE9E7D4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7C770995-3683-4E3F-BB80-8FD65D28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33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DFC7689E-9C58-4CAF-86F4-361B901245F6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5C54-DA47-49B5-9927-E718E54A6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5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85D06610-CFA6-42FF-BF94-3AF373C6A085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9E40-6266-4DDE-9920-DEB20608F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7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3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E194090A-A53C-497F-8936-B29BAD31B522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C696-53FA-4E96-BDA9-596ED0DA5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895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9A8AD44F-9CA7-4148-94F2-C86F4CB7F8EE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0AA8-598D-4722-8AAA-7490E7F3C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8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9112834-36C8-46EB-8DA0-6894D2DA8A15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65E4-49E9-4539-88BE-37FDE4C64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5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709ABC4D-6EF8-498D-89EF-85E3A70E7571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F06D3-A037-422A-A259-649B777E1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43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C24BC218-0621-447D-9034-D42DEE138F60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CE6E5-AD80-4C86-A916-A2F91334B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973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77B6EAC2-38B3-4217-9F20-989D838B1864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351DB-3491-4401-8475-8C3DA758E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922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E23DA486-3169-4009-ACD9-7FBBF0EFBDB2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0C93-B8EB-47E0-8C69-99FC4BDB1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01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3"/>
            <a:ext cx="2171700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3"/>
            <a:ext cx="636270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7C779AB2-25A6-41AF-9C72-83E6750FE626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C66D-AD33-4567-9EBF-E0EB9C78B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9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6AE2C3A8-9A42-4ACE-B0BD-216C8F71DAFC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CF8EFB-CF31-4614-8528-833FE9B85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54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400"/>
            </a:lvl1pPr>
          </a:lstStyle>
          <a:p>
            <a:fld id="{CC75FF53-30B0-4F43-B627-E74B00B299D4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A65039-4916-4182-ABB3-B27477E42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259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B053E808-52B3-4EF7-A6ED-3A90A0762BEC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1489E777-E293-4845-9AC8-16916A734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4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79638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313238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2179638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fld id="{D2B73A92-485A-40F5-92DE-F2A39AC8F7BD}" type="datetime1">
              <a:rPr lang="en-US" altLang="en-US"/>
              <a:pPr/>
              <a:t>9/22/2015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A86767B7-68AB-4AFE-8FB8-64198374ACB1}" type="slidenum">
              <a:rPr lang="en-US" altLang="en-US"/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3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0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8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 backgrounds-webinar seri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88807" y="878912"/>
            <a:ext cx="7772804" cy="5143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800" b="1" kern="1200" dirty="0" smtClean="0">
                <a:solidFill>
                  <a:srgbClr val="0066B3"/>
                </a:solidFill>
                <a:latin typeface="Calibri" charset="0"/>
                <a:ea typeface="ＭＳ Ｐゴシック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8806" y="1403895"/>
            <a:ext cx="7772805" cy="2400300"/>
          </a:xfrm>
          <a:prstGeom prst="rect">
            <a:avLst/>
          </a:prstGeom>
        </p:spPr>
        <p:txBody>
          <a:bodyPr/>
          <a:lstStyle>
            <a:lvl1pPr marL="36576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1520" indent="-18288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-"/>
              <a:defRPr sz="2000"/>
            </a:lvl2pPr>
            <a:lvl3pPr indent="-182880"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24301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400"/>
            </a:lvl1pPr>
          </a:lstStyle>
          <a:p>
            <a:fld id="{646EDC35-E3CF-4278-AA4C-AAE0A3C82641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110DEB-DFCD-41B1-87CA-84ED99AF0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26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BEF4C60A-3899-40F9-B9F7-D3466855B164}" type="datetime1">
              <a:rPr lang="en-US" altLang="en-US"/>
              <a:pPr/>
              <a:t>9/22/2015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99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fld id="{02DDF400-2C25-4929-8B2F-16F19A2D8694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600"/>
            </a:lvl1pPr>
          </a:lstStyle>
          <a:p>
            <a:fld id="{6CE5EEA5-DB00-4EC8-B6D0-B42A5E45C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67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398CCAFE-0428-4F5F-A95F-294DCAB7B792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37886BBD-8F33-49B3-BF5C-4C6C0A0AE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15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85768"/>
            <a:ext cx="8686800" cy="1143000"/>
          </a:xfrm>
        </p:spPr>
        <p:txBody>
          <a:bodyPr/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74517"/>
            <a:ext cx="8686800" cy="1121484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48BA2-9963-45FA-BD8D-BC585ED51D59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6722-A174-4C03-8394-7A56D38E9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5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93B63859-85E9-4B55-8D3C-9BE7A066219A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458E8A8-6464-45D4-BFF6-4BF90AF1F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147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BB360-09AF-4387-9509-3516375EADD1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0BA8F-E117-4E67-9CEF-99255203F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99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D6020-67AC-4EE9-8B99-912A12F694E8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468D0-73FB-40E6-81DA-8A4E26657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40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2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A7AA2-D08A-43EC-8EDB-F212CB68875B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4DC82-E817-4A61-8B1D-522915E9A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34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6531B-1EFA-4C91-B6EC-F2D24FDEF693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AFE51-BAA5-41C5-8577-2D5BB48D2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08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8A97-A3DE-41CB-90A0-C0E058471CAC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7E718-8784-4BCE-B9A7-46ED37108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510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417CA-1F46-4BEB-934E-21CD85DD541B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88AD4-80D9-4712-B8DC-F0D4961C0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36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E8F46-DBD1-4325-A51F-DB66C73CD72E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1C002-8E92-4FCB-8284-7C3F60D5F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62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6DE37-BE98-4500-8020-979B76F0752C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DB322-8EB0-413F-AD81-108659782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79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9D7C6-87A6-4869-A777-AAA20E18D947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68FBB-D057-40E7-A5D8-9024D6B95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149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2"/>
            <a:ext cx="2171700" cy="5783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2"/>
            <a:ext cx="6362700" cy="5783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31DA2-F3A0-4FC3-95B0-467F8C8916E1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F8EF2-2EC9-43CF-BB1A-9CD4956AE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87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64F176D8-08B5-4AE6-8FAF-19B5CE2B62CA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8109DE5-BC87-4D3A-89E9-244C6A5EC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85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BD032-5422-4AF8-8047-47058B1B0E56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2FC0B-9737-458D-B2C6-621292E11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04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66"/>
              </a:buClr>
              <a:defRPr/>
            </a:lvl1pPr>
            <a:lvl2pPr>
              <a:buClr>
                <a:srgbClr val="FFFF66"/>
              </a:buClr>
              <a:defRPr/>
            </a:lvl2pPr>
            <a:lvl3pPr>
              <a:buClr>
                <a:srgbClr val="FFFF66"/>
              </a:buClr>
              <a:defRPr/>
            </a:lvl3pPr>
            <a:lvl4pPr>
              <a:buClr>
                <a:srgbClr val="FFFF66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981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D3EFAC7E-429D-4D97-A25F-A2E65F9789FA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A657459B-AA3E-4186-A25C-DD72C4E6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382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79638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313238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2179638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fld id="{E509B7B4-0DAC-43A7-BB8C-ED5D0D58D4CA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DC3E8BEA-BAB2-4C0E-8E1C-EA016CECA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1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CDB4E664-8F7B-4447-8875-526E51780C11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13D5ECA-9191-4BA5-B201-E11A2C1AF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4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50C15DA5-5E9B-41E5-8E22-DFA4FBA01F0C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E19439C-BA97-4E18-96B6-CC1FA9638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69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50F50044-B793-4DF8-AE79-0F055D0AB7AD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D427FF9-3B6D-409F-8692-23EEA6076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B458805C-B107-496D-A0E5-6FDA559C18D4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3A56EB-7B31-499A-BE2D-D135E9345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8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FDAADC3-5322-4BAA-A010-6BC24AA787D6}" type="datetime1">
              <a:rPr lang="en-US" altLang="en-US"/>
              <a:pPr/>
              <a:t>9/22/2015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5C493B-B9FE-459E-8A26-F4ADC09E6842}" type="slidenum">
              <a:rPr lang="en-US" altLang="en-US"/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68" r:id="rId1"/>
    <p:sldLayoutId id="2147488869" r:id="rId2"/>
    <p:sldLayoutId id="2147488870" r:id="rId3"/>
    <p:sldLayoutId id="2147488871" r:id="rId4"/>
    <p:sldLayoutId id="2147488872" r:id="rId5"/>
    <p:sldLayoutId id="2147488873" r:id="rId6"/>
    <p:sldLayoutId id="2147488874" r:id="rId7"/>
    <p:sldLayoutId id="2147488875" r:id="rId8"/>
    <p:sldLayoutId id="2147488876" r:id="rId9"/>
    <p:sldLayoutId id="2147488877" r:id="rId10"/>
    <p:sldLayoutId id="2147488878" r:id="rId11"/>
    <p:sldLayoutId id="2147488879" r:id="rId12"/>
    <p:sldLayoutId id="2147488880" r:id="rId13"/>
    <p:sldLayoutId id="2147488881" r:id="rId14"/>
    <p:sldLayoutId id="2147488882" r:id="rId15"/>
    <p:sldLayoutId id="2147488883" r:id="rId16"/>
    <p:sldLayoutId id="2147488884" r:id="rId17"/>
    <p:sldLayoutId id="2147488885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pitchFamily="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" pitchFamily="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" pitchFamily="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" pitchFamily="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" pitchFamily="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pitchFamily="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pitchFamily="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6035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19263"/>
            <a:ext cx="77724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fld id="{18996491-BC4D-4F0C-B0EA-606D852F0A17}" type="datetime1">
              <a:rPr lang="en-US" altLang="en-US"/>
              <a:pPr/>
              <a:t>9/22/2015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Arial" pitchFamily="34" charset="0"/>
              </a:defRPr>
            </a:lvl1pPr>
          </a:lstStyle>
          <a:p>
            <a:fld id="{55A6C1D0-E7D8-42C2-9C26-24AA53986D64}" type="slidenum">
              <a:rPr lang="en-US" altLang="en-US"/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  <p:sldLayoutId id="2147488899" r:id="rId14"/>
    <p:sldLayoutId id="2147488900" r:id="rId15"/>
    <p:sldLayoutId id="2147488901" r:id="rId16"/>
    <p:sldLayoutId id="2147488902" r:id="rId17"/>
    <p:sldLayoutId id="2147488903" r:id="rId18"/>
    <p:sldLayoutId id="2147488904" r:id="rId19"/>
    <p:sldLayoutId id="2147488905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anose="020F0502020204030204" pitchFamily="34" charset="0"/>
          <a:ea typeface="Arial" pitchFamily="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  <a:ea typeface="Arial" pitchFamily="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  <a:ea typeface="Arial" pitchFamily="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  <a:ea typeface="Arial" pitchFamily="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  <a:ea typeface="Arial" pitchFamily="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Arial" pitchFamily="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Arial" pitchFamily="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Arial" pitchFamily="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Arial" pitchFamily="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Arial" pitchFamily="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6035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19263"/>
            <a:ext cx="77724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fld id="{29408E74-CB3E-4B30-B45E-A256CC9F6CBA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8D7C635A-9E88-466B-87F7-0EE3BFAE7A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06" r:id="rId1"/>
    <p:sldLayoutId id="2147488857" r:id="rId2"/>
    <p:sldLayoutId id="2147488858" r:id="rId3"/>
    <p:sldLayoutId id="2147488859" r:id="rId4"/>
    <p:sldLayoutId id="2147488860" r:id="rId5"/>
    <p:sldLayoutId id="2147488861" r:id="rId6"/>
    <p:sldLayoutId id="2147488862" r:id="rId7"/>
    <p:sldLayoutId id="2147488863" r:id="rId8"/>
    <p:sldLayoutId id="2147488864" r:id="rId9"/>
    <p:sldLayoutId id="2147488865" r:id="rId10"/>
    <p:sldLayoutId id="2147488866" r:id="rId11"/>
    <p:sldLayoutId id="2147488867" r:id="rId12"/>
    <p:sldLayoutId id="2147488907" r:id="rId13"/>
    <p:sldLayoutId id="214748890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Arial" pitchFamily="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Arial" pitchFamily="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Arial" pitchFamily="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Arial" pitchFamily="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Arial" pitchFamily="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Arial" pitchFamily="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pitchFamily="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pitchFamily="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7842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1143000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4727">
            <a:off x="6800850" y="46038"/>
            <a:ext cx="24209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Foto_Rohr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990600" y="3200400"/>
            <a:ext cx="70866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2000" b="1">
                <a:latin typeface="Arial" pitchFamily="34" charset="0"/>
              </a:rPr>
              <a:t>Kathleen M. Vollman MSN, RN, CCNS, FCCM, FAAN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>
                <a:latin typeface="Arial" pitchFamily="34" charset="0"/>
              </a:rPr>
              <a:t>Clinical Nurse Specialist / Educator / Consultant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>
                <a:latin typeface="Arial" pitchFamily="34" charset="0"/>
              </a:rPr>
              <a:t>ADVANCING NURSING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>
                <a:latin typeface="Arial" pitchFamily="34" charset="0"/>
              </a:rPr>
              <a:t>kvollman@comcast.net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>
                <a:latin typeface="Arial" pitchFamily="34" charset="0"/>
              </a:rPr>
              <a:t>Northville Michigan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>
                <a:latin typeface="Arial" pitchFamily="34" charset="0"/>
              </a:rPr>
              <a:t>www.vollman.com</a:t>
            </a:r>
          </a:p>
        </p:txBody>
      </p:sp>
      <p:pic>
        <p:nvPicPr>
          <p:cNvPr id="59399" name="Picture 6" descr="CIMG076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425" y="0"/>
            <a:ext cx="2441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6"/>
          <p:cNvSpPr txBox="1">
            <a:spLocks noChangeArrowheads="1"/>
          </p:cNvSpPr>
          <p:nvPr/>
        </p:nvSpPr>
        <p:spPr bwMode="auto">
          <a:xfrm>
            <a:off x="457200" y="6519863"/>
            <a:ext cx="345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© </a:t>
            </a:r>
            <a:r>
              <a:rPr lang="en-US" altLang="en-US" sz="1600">
                <a:solidFill>
                  <a:srgbClr val="FFFFFF"/>
                </a:solidFill>
              </a:rPr>
              <a:t>ADVANCING NURSING LLC 2013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8839200" cy="1524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Evidence vs. Tradition: Examining the science on bathing critically ill patients</a:t>
            </a:r>
          </a:p>
        </p:txBody>
      </p:sp>
      <p:sp>
        <p:nvSpPr>
          <p:cNvPr id="59402" name="Text Box 5"/>
          <p:cNvSpPr txBox="1">
            <a:spLocks noChangeArrowheads="1"/>
          </p:cNvSpPr>
          <p:nvPr/>
        </p:nvSpPr>
        <p:spPr bwMode="auto">
          <a:xfrm>
            <a:off x="533400" y="5195888"/>
            <a:ext cx="2895600" cy="5191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 b="1">
                <a:latin typeface="Arial" pitchFamily="34" charset="0"/>
              </a:rPr>
              <a:t>Hosted by Paul Webber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600">
                <a:latin typeface="Arial" pitchFamily="34" charset="0"/>
              </a:rPr>
              <a:t>paul@webbertraining.com</a:t>
            </a:r>
            <a:br>
              <a:rPr lang="en-US" altLang="en-US" sz="1600">
                <a:latin typeface="Arial" pitchFamily="34" charset="0"/>
              </a:rPr>
            </a:br>
            <a:endParaRPr lang="en-US" altLang="en-US" sz="1600">
              <a:latin typeface="Arial" pitchFamily="34" charset="0"/>
            </a:endParaRPr>
          </a:p>
        </p:txBody>
      </p:sp>
      <p:pic>
        <p:nvPicPr>
          <p:cNvPr id="59403" name="Picture 12" descr="sage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105400"/>
            <a:ext cx="3043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Text Box 5"/>
          <p:cNvSpPr txBox="1">
            <a:spLocks noChangeArrowheads="1"/>
          </p:cNvSpPr>
          <p:nvPr/>
        </p:nvSpPr>
        <p:spPr bwMode="auto">
          <a:xfrm>
            <a:off x="5770563" y="4886325"/>
            <a:ext cx="3048000" cy="12096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 b="1">
                <a:latin typeface="Arial" pitchFamily="34" charset="0"/>
              </a:rPr>
              <a:t>Sponsored by</a:t>
            </a: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endParaRPr lang="en-US" altLang="en-US" sz="1800" b="1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endParaRPr lang="en-US" altLang="en-US" sz="1800" b="1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endParaRPr lang="en-US" altLang="en-US" sz="1800" b="1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FF33"/>
              </a:buClr>
            </a:pPr>
            <a:r>
              <a:rPr lang="en-US" altLang="en-US" sz="1800" b="1">
                <a:latin typeface="Arial" pitchFamily="34" charset="0"/>
              </a:rPr>
              <a:t>www.sage.com</a:t>
            </a:r>
            <a:endParaRPr lang="en-US" altLang="en-US" sz="1800">
              <a:latin typeface="Arial" pitchFamily="34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3048000" y="6477000"/>
            <a:ext cx="276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www.webbertraining.com</a:t>
            </a:r>
          </a:p>
        </p:txBody>
      </p:sp>
      <p:sp>
        <p:nvSpPr>
          <p:cNvPr id="59406" name="TextBox 14"/>
          <p:cNvSpPr txBox="1">
            <a:spLocks noChangeArrowheads="1"/>
          </p:cNvSpPr>
          <p:nvPr/>
        </p:nvSpPr>
        <p:spPr bwMode="auto">
          <a:xfrm>
            <a:off x="6867525" y="6477000"/>
            <a:ext cx="227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r>
              <a:rPr lang="en-US" altLang="en-US" sz="1800">
                <a:latin typeface="Arial" pitchFamily="34" charset="0"/>
              </a:rPr>
              <a:t>September 24,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45363" cy="123825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Why HAI's?</a:t>
            </a:r>
            <a:br>
              <a:rPr lang="en-US" altLang="en-US" sz="3600" smtClean="0"/>
            </a:br>
            <a:r>
              <a:rPr lang="en-US" altLang="en-US" sz="3600" smtClean="0"/>
              <a:t>Protecting Patients From Harm</a:t>
            </a:r>
            <a:br>
              <a:rPr lang="en-US" altLang="en-US" sz="3600" smtClean="0"/>
            </a:br>
            <a:endParaRPr lang="en-US" alt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524000"/>
          <a:ext cx="6942138" cy="4420502"/>
        </p:xfrm>
        <a:graphic>
          <a:graphicData uri="http://schemas.openxmlformats.org/drawingml/2006/table">
            <a:tbl>
              <a:tblPr/>
              <a:tblGrid>
                <a:gridCol w="3841750"/>
                <a:gridCol w="3100388"/>
              </a:tblGrid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Estimates: 183 Hospitals in 10 States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HAI: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haroni" pitchFamily="2" charset="-79"/>
                        </a:rPr>
                        <a:t>722,000/year</a:t>
                      </a:r>
                      <a:endParaRPr kumimoji="0" lang="en-US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haroni" pitchFamily="2" charset="-79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HAI-related deaths: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75,000/year</a:t>
                      </a:r>
                      <a:endParaRPr kumimoji="0" lang="en-US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haroni" pitchFamily="2" charset="-79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Hospitalized patients </a:t>
                      </a:r>
                      <a:b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infection: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out of 25 (4%)</a:t>
                      </a:r>
                      <a:endParaRPr kumimoji="0" lang="en-US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Death due to </a:t>
                      </a:r>
                      <a:b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sepsis/septic shock: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700/day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Money spent: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 billion/year</a:t>
                      </a:r>
                      <a:endParaRPr kumimoji="0" lang="en-US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 risk of readmission: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27days vs. 59 days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52" name="TextBox 1"/>
          <p:cNvSpPr txBox="1">
            <a:spLocks noChangeArrowheads="1"/>
          </p:cNvSpPr>
          <p:nvPr/>
        </p:nvSpPr>
        <p:spPr bwMode="auto">
          <a:xfrm>
            <a:off x="304800" y="6096000"/>
            <a:ext cx="5713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600"/>
              <a:t>Magill SS, et al. New England Journal of Med, 2014;370:1198-208</a:t>
            </a:r>
          </a:p>
          <a:p>
            <a:endParaRPr lang="en-US" altLang="en-US" sz="1600"/>
          </a:p>
        </p:txBody>
      </p:sp>
      <p:sp>
        <p:nvSpPr>
          <p:cNvPr id="77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D46C7F56-6205-4BBF-B164-999D0ED7936D}" type="slidenum">
              <a:rPr lang="en-US" altLang="en-US" sz="1800">
                <a:latin typeface="Arial" pitchFamily="34" charset="0"/>
              </a:rPr>
              <a:pPr/>
              <a:t>10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Routes of Transmission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1588"/>
            <a:ext cx="91440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Reducing MDRO’s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Hand hygiene (</a:t>
            </a:r>
            <a:r>
              <a:rPr lang="en-US" altLang="en-US" sz="2000" smtClean="0"/>
              <a:t>Electronic versus direct observation more accurate in measuring compliance)</a:t>
            </a:r>
            <a:r>
              <a:rPr lang="en-US" altLang="en-US" sz="2000" baseline="30000" smtClean="0"/>
              <a:t>1</a:t>
            </a:r>
            <a:endParaRPr lang="en-US" altLang="en-US" sz="2000" smtClean="0"/>
          </a:p>
          <a:p>
            <a:pPr eaLnBrk="1" hangingPunct="1"/>
            <a:r>
              <a:rPr lang="en-US" altLang="en-US" sz="2600" smtClean="0"/>
              <a:t>Decontamination of environment and equipment</a:t>
            </a:r>
          </a:p>
          <a:p>
            <a:pPr eaLnBrk="1" hangingPunct="1"/>
            <a:r>
              <a:rPr lang="en-US" altLang="en-US" sz="2200" smtClean="0"/>
              <a:t>Ultraviolet–C to kill pathogens.</a:t>
            </a:r>
            <a:r>
              <a:rPr lang="en-US" altLang="en-US" sz="2200" baseline="30000" smtClean="0"/>
              <a:t>2,3</a:t>
            </a:r>
            <a:endParaRPr lang="en-US" altLang="en-US" sz="2200" smtClean="0"/>
          </a:p>
          <a:p>
            <a:pPr lvl="1" eaLnBrk="1" hangingPunct="1"/>
            <a:r>
              <a:rPr lang="en-US" altLang="en-US" sz="1800" smtClean="0"/>
              <a:t>After 45 minutes of use, </a:t>
            </a:r>
            <a:r>
              <a:rPr lang="en-US" altLang="en-US" sz="1800" i="1" smtClean="0"/>
              <a:t>C. difficile </a:t>
            </a:r>
            <a:r>
              <a:rPr lang="en-US" altLang="en-US" sz="1800" smtClean="0"/>
              <a:t>spores were reduced by up to 99 percent.</a:t>
            </a:r>
            <a:endParaRPr lang="en-US" altLang="en-US" sz="1800" baseline="30000" smtClean="0"/>
          </a:p>
          <a:p>
            <a:pPr lvl="1" eaLnBrk="1" hangingPunct="1"/>
            <a:r>
              <a:rPr lang="en-US" altLang="en-US" sz="1800" smtClean="0"/>
              <a:t>15 minutes for non-spore forming bacteria</a:t>
            </a:r>
          </a:p>
          <a:p>
            <a:pPr eaLnBrk="1" hangingPunct="1"/>
            <a:r>
              <a:rPr lang="en-US" altLang="en-US" sz="2600" smtClean="0"/>
              <a:t>Decontamination of the patient</a:t>
            </a:r>
            <a:r>
              <a:rPr lang="en-US" altLang="en-US" sz="2600" baseline="30000" smtClean="0"/>
              <a:t>4</a:t>
            </a:r>
            <a:endParaRPr lang="en-US" altLang="en-US" sz="2600" smtClean="0"/>
          </a:p>
          <a:p>
            <a:pPr eaLnBrk="1" hangingPunct="1"/>
            <a:r>
              <a:rPr lang="en-US" altLang="en-US" sz="2600" smtClean="0"/>
              <a:t>Practice the device bundles (VAP,BSI, UTI)</a:t>
            </a:r>
            <a:r>
              <a:rPr lang="en-US" altLang="en-US" sz="2600" baseline="30000" smtClean="0"/>
              <a:t>5</a:t>
            </a:r>
            <a:endParaRPr lang="en-US" altLang="en-US" sz="2600" smtClean="0"/>
          </a:p>
          <a:p>
            <a:pPr eaLnBrk="1" hangingPunct="1"/>
            <a:endParaRPr lang="en-US" altLang="en-US" sz="2600" smtClean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aseline="30000">
                <a:latin typeface="Arial" pitchFamily="34" charset="0"/>
              </a:rPr>
              <a:t>1</a:t>
            </a:r>
            <a:r>
              <a:rPr lang="en-US" altLang="en-US" sz="1400">
                <a:latin typeface="Arial" pitchFamily="34" charset="0"/>
              </a:rPr>
              <a:t>Morgan DJ, et al. AJIC, 2012;40:955-959</a:t>
            </a:r>
          </a:p>
          <a:p>
            <a:pPr eaLnBrk="1" hangingPunct="1"/>
            <a:r>
              <a:rPr lang="en-US" altLang="en-US" sz="1400" baseline="30000"/>
              <a:t>2</a:t>
            </a:r>
            <a:r>
              <a:rPr lang="en-US" altLang="en-US" sz="1400"/>
              <a:t>Nerandzic MM, et al. </a:t>
            </a:r>
            <a:r>
              <a:rPr lang="en-US" altLang="en-US" sz="1400" i="1"/>
              <a:t>BMC </a:t>
            </a:r>
            <a:r>
              <a:rPr lang="fr-FR" altLang="en-US" sz="1400" i="1"/>
              <a:t>Infect Dis </a:t>
            </a:r>
            <a:r>
              <a:rPr lang="fr-FR" altLang="en-US" sz="1400"/>
              <a:t>2010 Jul 8;10:197</a:t>
            </a:r>
          </a:p>
          <a:p>
            <a:pPr eaLnBrk="1" hangingPunct="1"/>
            <a:r>
              <a:rPr lang="fr-FR" altLang="en-US" sz="1400" baseline="30000"/>
              <a:t>3</a:t>
            </a:r>
            <a:r>
              <a:rPr lang="fr-FR" altLang="en-US" sz="1400"/>
              <a:t>Havill NL et al. </a:t>
            </a:r>
            <a:r>
              <a:rPr lang="en-US" altLang="en-US" sz="1400"/>
              <a:t>Infect Control Hosp Epidemiol, 2012;33:507-512</a:t>
            </a:r>
          </a:p>
          <a:p>
            <a:pPr eaLnBrk="1" hangingPunct="1"/>
            <a:r>
              <a:rPr lang="en-US" altLang="en-US" sz="1400" baseline="30000"/>
              <a:t>4</a:t>
            </a:r>
            <a:r>
              <a:rPr lang="en-US" altLang="en-US" sz="1400"/>
              <a:t>Huang SS, et al. New Engl J of Med, 2013;368(24):2255-65</a:t>
            </a:r>
          </a:p>
          <a:p>
            <a:pPr eaLnBrk="1" hangingPunct="1"/>
            <a:r>
              <a:rPr lang="en-US" altLang="en-US" sz="1400" baseline="30000">
                <a:latin typeface="Arial" pitchFamily="34" charset="0"/>
                <a:hlinkClick r:id="rId3"/>
              </a:rPr>
              <a:t>5</a:t>
            </a:r>
            <a:r>
              <a:rPr lang="en-US" altLang="en-US" sz="1400">
                <a:latin typeface="Arial" pitchFamily="34" charset="0"/>
                <a:hlinkClick r:id="rId3"/>
              </a:rPr>
              <a:t>www.ihi.org</a:t>
            </a:r>
            <a:endParaRPr lang="en-US" altLang="en-US" sz="1400">
              <a:latin typeface="Arial" pitchFamily="34" charset="0"/>
            </a:endParaRPr>
          </a:p>
          <a:p>
            <a:pPr eaLnBrk="1" hangingPunct="1"/>
            <a:endParaRPr lang="en-US" altLang="en-US" sz="1400">
              <a:latin typeface="Arial" pitchFamily="34" charset="0"/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39555C5-C663-43B5-A0EE-CD1D4BF10C00}" type="slidenum">
              <a:rPr lang="en-US" altLang="en-US" sz="1800">
                <a:latin typeface="Arial" pitchFamily="34" charset="0"/>
              </a:rPr>
              <a:pPr/>
              <a:t>12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228600"/>
            <a:ext cx="7923213" cy="514350"/>
          </a:xfrm>
        </p:spPr>
        <p:txBody>
          <a:bodyPr/>
          <a:lstStyle/>
          <a:p>
            <a:r>
              <a:rPr altLang="en-US"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Patients At Risk</a:t>
            </a:r>
          </a:p>
          <a:p>
            <a:endParaRPr altLang="en-US" sz="4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8975" y="1627188"/>
            <a:ext cx="7923213" cy="4252912"/>
          </a:xfrm>
        </p:spPr>
        <p:txBody>
          <a:bodyPr/>
          <a:lstStyle/>
          <a:p>
            <a:pPr marL="136525" indent="0">
              <a:spcBef>
                <a:spcPct val="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altLang="en-US" sz="2200" b="1">
                <a:latin typeface="Arial" pitchFamily="34" charset="0"/>
                <a:ea typeface="ＭＳ Ｐゴシック" pitchFamily="34" charset="-128"/>
              </a:rPr>
              <a:t>Multi-Drug Resistant Organisms</a:t>
            </a:r>
            <a:endParaRPr altLang="en-US" sz="2200" b="1">
              <a:solidFill>
                <a:srgbClr val="7F7F7F"/>
              </a:solidFill>
              <a:latin typeface="Arial" pitchFamily="34" charset="0"/>
              <a:ea typeface="ＭＳ Ｐゴシック" pitchFamily="34" charset="-128"/>
            </a:endParaRP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Immunodeficiencies</a:t>
            </a: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Breaks in skin integrity related to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invasive devices</a:t>
            </a: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Co-morbidities</a:t>
            </a: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Hand transmission</a:t>
            </a: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Equipment contamination/Hospital environment</a:t>
            </a:r>
          </a:p>
          <a:p>
            <a:pPr marL="136525" indent="0">
              <a:spcBef>
                <a:spcPct val="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altLang="en-US" sz="2200" b="1">
                <a:latin typeface="Arial" pitchFamily="34" charset="0"/>
                <a:ea typeface="ＭＳ Ｐゴシック" pitchFamily="34" charset="-128"/>
              </a:rPr>
              <a:t>Damaging the Natural Barriers to Infection…the Skin</a:t>
            </a: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Bathing techniques</a:t>
            </a:r>
          </a:p>
          <a:p>
            <a:pPr marL="574675" lvl="1" indent="-228600" defTabSz="457200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Soaps</a:t>
            </a:r>
          </a:p>
          <a:p>
            <a:pPr marL="574675" lvl="1" indent="-228600" defTabSz="4572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Wash cloths</a:t>
            </a:r>
          </a:p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endParaRPr altLang="en-US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214688" y="5754688"/>
            <a:ext cx="5970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/>
              <a:t>Bonten MJM. </a:t>
            </a:r>
            <a:r>
              <a:rPr lang="en-US" altLang="en-US" sz="1400" i="1"/>
              <a:t>Am J Respir Crit </a:t>
            </a:r>
            <a:r>
              <a:rPr lang="en-US" altLang="en-US" sz="1400"/>
              <a:t>Care Med. 2011;184:991-993</a:t>
            </a:r>
          </a:p>
          <a:p>
            <a:pPr eaLnBrk="1" hangingPunct="1"/>
            <a:r>
              <a:rPr lang="en-US" altLang="en-US" sz="1400"/>
              <a:t>Popovich KJ, et al. </a:t>
            </a:r>
            <a:r>
              <a:rPr lang="en-US" altLang="en-US" sz="1400" i="1"/>
              <a:t>Infect control and Hosp Epidemiol</a:t>
            </a:r>
            <a:r>
              <a:rPr lang="en-US" altLang="en-US" sz="1400"/>
              <a:t>, 2012;33:889-896</a:t>
            </a:r>
          </a:p>
          <a:p>
            <a:pPr eaLnBrk="1" hangingPunct="1"/>
            <a:r>
              <a:rPr lang="en-US" altLang="en-US" sz="1400"/>
              <a:t>Weber DS, et al. </a:t>
            </a:r>
            <a:r>
              <a:rPr lang="en-US" altLang="en-US" sz="1400" i="1"/>
              <a:t>Am J of Infect control</a:t>
            </a:r>
            <a:r>
              <a:rPr lang="en-US" altLang="en-US" sz="1400"/>
              <a:t>, 2010;38:S25-33</a:t>
            </a:r>
            <a:r>
              <a:rPr lang="en-US" altLang="en-US" sz="80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627188"/>
            <a:ext cx="2860812" cy="190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26" name="Slide Number Placeholder 5"/>
          <p:cNvSpPr txBox="1">
            <a:spLocks/>
          </p:cNvSpPr>
          <p:nvPr/>
        </p:nvSpPr>
        <p:spPr bwMode="auto">
          <a:xfrm>
            <a:off x="430212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2013 AACN and Advancing Nursing LLC</a:t>
            </a:r>
          </a:p>
        </p:txBody>
      </p:sp>
      <p:sp>
        <p:nvSpPr>
          <p:cNvPr id="81927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59ECF384-BB83-4D60-A870-74C8619CA1F1}" type="slidenum">
              <a:rPr lang="en-US" altLang="en-US" sz="1800">
                <a:latin typeface="Arial" pitchFamily="34" charset="0"/>
              </a:rPr>
              <a:pPr algn="r"/>
              <a:t>13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2 babies crying in ba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214563"/>
            <a:ext cx="43434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5638800" y="990600"/>
            <a:ext cx="2819400" cy="1828800"/>
          </a:xfrm>
          <a:prstGeom prst="wedgeEllipseCallout">
            <a:avLst>
              <a:gd name="adj1" fmla="val -51241"/>
              <a:gd name="adj2" fmla="val 73264"/>
            </a:avLst>
          </a:prstGeom>
          <a:solidFill>
            <a:srgbClr val="DDDDD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5400">
              <a:solidFill>
                <a:schemeClr val="bg1"/>
              </a:solidFill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715000" y="12954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5400"/>
              <a:t>Nurse!!!</a:t>
            </a:r>
          </a:p>
          <a:p>
            <a:pPr algn="r" eaLnBrk="1" hangingPunct="1"/>
            <a:r>
              <a:rPr lang="en-US" altLang="en-US" sz="5400" b="1">
                <a:latin typeface="Hartin2" charset="0"/>
              </a:rPr>
              <a:t>        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 rot="-998430">
            <a:off x="533400" y="1981200"/>
            <a:ext cx="3887788" cy="457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Early Detection of Skin</a:t>
            </a:r>
            <a:r>
              <a:rPr lang="en-US" altLang="en-US"/>
              <a:t> </a:t>
            </a:r>
            <a:r>
              <a:rPr lang="en-US" altLang="en-US">
                <a:solidFill>
                  <a:srgbClr val="000000"/>
                </a:solidFill>
              </a:rPr>
              <a:t>Injury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 rot="1277824">
            <a:off x="0" y="5562600"/>
            <a:ext cx="34798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Efficiency &amp; Effectiveness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 rot="1305238">
            <a:off x="6324600" y="3498850"/>
            <a:ext cx="2133600" cy="12001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Reducing Microorganism spread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914400" y="228600"/>
            <a:ext cx="765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itchFamily="34" charset="0"/>
              </a:rPr>
              <a:t>The Bath: The First Line Of  Defense</a:t>
            </a:r>
          </a:p>
        </p:txBody>
      </p:sp>
      <p:sp>
        <p:nvSpPr>
          <p:cNvPr id="82953" name="TextBox 1"/>
          <p:cNvSpPr txBox="1">
            <a:spLocks noChangeArrowheads="1"/>
          </p:cNvSpPr>
          <p:nvPr/>
        </p:nvSpPr>
        <p:spPr bwMode="auto">
          <a:xfrm>
            <a:off x="4953000" y="5740400"/>
            <a:ext cx="3810000" cy="461963"/>
          </a:xfrm>
          <a:prstGeom prst="rect">
            <a:avLst/>
          </a:prstGeom>
          <a:solidFill>
            <a:srgbClr val="CF8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/>
              <a:t>Health/Social Well Being</a:t>
            </a:r>
          </a:p>
        </p:txBody>
      </p:sp>
      <p:sp>
        <p:nvSpPr>
          <p:cNvPr id="82954" name="Slide Number Placeholder 9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0E720400-84BD-4FC7-8C1C-FD2DD35567D5}" type="slidenum">
              <a:rPr lang="en-US" altLang="en-US" sz="1800">
                <a:latin typeface="Arial" pitchFamily="34" charset="0"/>
              </a:rPr>
              <a:pPr/>
              <a:t>14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Optimal Hygiene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533400" y="1430338"/>
            <a:ext cx="8388350" cy="5095875"/>
          </a:xfrm>
        </p:spPr>
        <p:txBody>
          <a:bodyPr/>
          <a:lstStyle/>
          <a:p>
            <a:pPr eaLnBrk="1" hangingPunct="1"/>
            <a:r>
              <a:rPr lang="en-US" altLang="en-US" smtClean="0"/>
              <a:t>pH balanced (4-6.8)</a:t>
            </a:r>
          </a:p>
          <a:p>
            <a:pPr lvl="1" eaLnBrk="1" hangingPunct="1"/>
            <a:r>
              <a:rPr lang="en-US" altLang="en-US" smtClean="0"/>
              <a:t>Stable pH discourages colonization of bacteria &amp; </a:t>
            </a:r>
            <a:r>
              <a:rPr lang="en-US" altLang="en-US" smtClean="0">
                <a:sym typeface="Wingdings" pitchFamily="2" charset="2"/>
              </a:rPr>
              <a:t> risk of 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Bar soaps may harbor pathogenic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Skin pH requires 45 minutes to return to normal following a ordinary washing</a:t>
            </a:r>
          </a:p>
          <a:p>
            <a:pPr eaLnBrk="1" hangingPunct="1"/>
            <a:r>
              <a:rPr lang="en-US" altLang="en-US" smtClean="0"/>
              <a:t>Excessive washing/use of soap compromises the water holding capacity of the skin</a:t>
            </a:r>
          </a:p>
          <a:p>
            <a:pPr eaLnBrk="1" hangingPunct="1"/>
            <a:r>
              <a:rPr lang="en-US" altLang="en-US" smtClean="0"/>
              <a:t>Non-drying, lotion applied</a:t>
            </a:r>
          </a:p>
          <a:p>
            <a:pPr eaLnBrk="1" hangingPunct="1"/>
            <a:r>
              <a:rPr lang="en-US" altLang="en-US" smtClean="0"/>
              <a:t>Multiple steps can lead to large process variation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3810000" y="5892800"/>
            <a:ext cx="533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cs typeface="Times New Roman" pitchFamily="18" charset="0"/>
              </a:rPr>
              <a:t>Voegel D. J WOCN, 2008;35(1):84-90</a:t>
            </a:r>
          </a:p>
          <a:p>
            <a:pPr eaLnBrk="1" hangingPunct="1"/>
            <a:r>
              <a:rPr lang="en-US" altLang="en-US" sz="1200">
                <a:cs typeface="Times New Roman" pitchFamily="18" charset="0"/>
              </a:rPr>
              <a:t>Byers P, et al. WOCN. 1995; 22:187-192.</a:t>
            </a:r>
          </a:p>
          <a:p>
            <a:pPr eaLnBrk="1" hangingPunct="1"/>
            <a:r>
              <a:rPr lang="en-US" altLang="en-US" sz="1200">
                <a:cs typeface="Times New Roman" pitchFamily="18" charset="0"/>
              </a:rPr>
              <a:t>Hill M. Skin Disorders. St Louis: Mosby; 1994.</a:t>
            </a:r>
          </a:p>
          <a:p>
            <a:pPr eaLnBrk="1" hangingPunct="1"/>
            <a:r>
              <a:rPr lang="en-US" altLang="en-US" sz="1200">
                <a:cs typeface="Times New Roman" pitchFamily="18" charset="0"/>
              </a:rPr>
              <a:t>Fiers SA. Ostomy Wound Managment.1996; 42:32-40.</a:t>
            </a:r>
          </a:p>
          <a:p>
            <a:pPr eaLnBrk="1" hangingPunct="1"/>
            <a:r>
              <a:rPr lang="en-US" altLang="en-US" sz="1200">
                <a:cs typeface="Times New Roman" pitchFamily="18" charset="0"/>
              </a:rPr>
              <a:t>Kabara JJ. et. al. J Environ Pathol Toxicol Oncol. 1984;5:1-14</a:t>
            </a:r>
          </a:p>
          <a:p>
            <a:pPr eaLnBrk="1" hangingPunct="1"/>
            <a:endParaRPr lang="en-US" altLang="en-US" sz="120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1200">
              <a:cs typeface="Times New Roman" pitchFamily="18" charset="0"/>
            </a:endParaRPr>
          </a:p>
          <a:p>
            <a:pPr eaLnBrk="1" hangingPunct="1"/>
            <a:endParaRPr lang="en-US" altLang="en-US" sz="1200">
              <a:cs typeface="Times New Roman" pitchFamily="18" charset="0"/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254A6028-3AAB-43E0-9D34-09B20D8C3E6F}" type="slidenum">
              <a:rPr lang="en-US" altLang="en-US" sz="1800">
                <a:latin typeface="Arial" pitchFamily="34" charset="0"/>
              </a:rPr>
              <a:pPr/>
              <a:t>15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11188" y="471488"/>
            <a:ext cx="7923212" cy="5143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altLang="en-US"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The Evidence: Reasons for Bathing</a:t>
            </a:r>
          </a:p>
          <a:p>
            <a:endParaRPr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3505200" y="5994400"/>
            <a:ext cx="563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400"/>
              <a:t>Coyer FM, et al. </a:t>
            </a:r>
            <a:r>
              <a:rPr lang="en-US" altLang="en-US" sz="1400" i="1"/>
              <a:t>Aust Crit Care</a:t>
            </a:r>
            <a:r>
              <a:rPr lang="en-US" altLang="en-US" sz="1400"/>
              <a:t>. 2011;24(3):198-209.</a:t>
            </a:r>
          </a:p>
        </p:txBody>
      </p:sp>
      <p:graphicFrame>
        <p:nvGraphicFramePr>
          <p:cNvPr id="87042" name="Chart 3"/>
          <p:cNvGraphicFramePr>
            <a:graphicFrameLocks/>
          </p:cNvGraphicFramePr>
          <p:nvPr/>
        </p:nvGraphicFramePr>
        <p:xfrm>
          <a:off x="1308100" y="156368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Chart" r:id="rId3" imgW="6206266" imgH="4170025" progId="Excel.Chart.8">
                  <p:embed/>
                </p:oleObj>
              </mc:Choice>
              <mc:Fallback>
                <p:oleObj name="Chart" r:id="rId3" imgW="6206266" imgH="417002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563688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Box 2"/>
          <p:cNvSpPr txBox="1">
            <a:spLocks noChangeArrowheads="1"/>
          </p:cNvSpPr>
          <p:nvPr/>
        </p:nvSpPr>
        <p:spPr bwMode="auto">
          <a:xfrm>
            <a:off x="1765300" y="2100263"/>
            <a:ext cx="81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825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sz="2000" b="1">
                <a:solidFill>
                  <a:schemeClr val="bg1"/>
                </a:solidFill>
              </a:rPr>
              <a:t>37%</a:t>
            </a: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3235325" y="3271838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825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sz="2000" b="1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87047" name="Rectangle 9"/>
          <p:cNvSpPr>
            <a:spLocks noChangeArrowheads="1"/>
          </p:cNvSpPr>
          <p:nvPr/>
        </p:nvSpPr>
        <p:spPr bwMode="auto">
          <a:xfrm>
            <a:off x="4654550" y="386397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825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sz="2000" b="1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87048" name="Rectangle 10"/>
          <p:cNvSpPr>
            <a:spLocks noChangeArrowheads="1"/>
          </p:cNvSpPr>
          <p:nvPr/>
        </p:nvSpPr>
        <p:spPr bwMode="auto">
          <a:xfrm>
            <a:off x="6145213" y="4365625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825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sz="2000" b="1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87049" name="Slide Number Placeholder 5"/>
          <p:cNvSpPr txBox="1">
            <a:spLocks/>
          </p:cNvSpPr>
          <p:nvPr/>
        </p:nvSpPr>
        <p:spPr bwMode="auto">
          <a:xfrm>
            <a:off x="415607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© 2013 AACN and Advancing Nursing LLC</a:t>
            </a:r>
          </a:p>
        </p:txBody>
      </p:sp>
      <p:sp>
        <p:nvSpPr>
          <p:cNvPr id="87050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E36B55D4-947A-47FE-B491-D938214913CF}" type="slidenum">
              <a:rPr lang="en-US" altLang="en-US" sz="1800">
                <a:latin typeface="Arial" pitchFamily="34" charset="0"/>
              </a:rPr>
              <a:pPr algn="r"/>
              <a:t>16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457200"/>
            <a:ext cx="7772400" cy="514350"/>
          </a:xfrm>
        </p:spPr>
        <p:txBody>
          <a:bodyPr/>
          <a:lstStyle/>
          <a:p>
            <a:r>
              <a:rPr altLang="en-US" sz="4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Timing of Bath</a:t>
            </a:r>
          </a:p>
          <a:p>
            <a:endParaRPr altLang="en-US" sz="400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13213" y="1639888"/>
            <a:ext cx="4603750" cy="30749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altLang="en-US" sz="3200" b="1">
                <a:solidFill>
                  <a:srgbClr val="F15A1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40% </a:t>
            </a:r>
            <a: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baths occur 2400 – 0600</a:t>
            </a:r>
          </a:p>
          <a:p>
            <a:pPr marL="0" indent="0">
              <a:spcBef>
                <a:spcPct val="0"/>
              </a:spcBef>
            </a:pPr>
            <a: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Timing for bathing varies globally </a:t>
            </a:r>
          </a:p>
          <a:p>
            <a:pPr marL="0" indent="0">
              <a:spcBef>
                <a:spcPct val="0"/>
              </a:spcBef>
            </a:pPr>
            <a: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Consider patient need for sleep  </a:t>
            </a:r>
            <a:b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 and energy reserves. </a:t>
            </a:r>
            <a:b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altLang="en-US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 Avoid:</a:t>
            </a:r>
          </a:p>
          <a:p>
            <a:pPr marL="801688" lvl="1" indent="-298450" defTabSz="457200" eaLnBrk="1" hangingPunct="1">
              <a:spcBef>
                <a:spcPct val="0"/>
              </a:spcBef>
            </a:pPr>
            <a:r>
              <a:rPr lang="en-US" altLang="en-US" smtClean="0"/>
              <a:t>Nurse preference</a:t>
            </a:r>
          </a:p>
          <a:p>
            <a:pPr marL="801688" lvl="1" indent="-298450" defTabSz="457200" eaLnBrk="1" hangingPunct="1">
              <a:spcBef>
                <a:spcPct val="0"/>
              </a:spcBef>
            </a:pPr>
            <a:r>
              <a:rPr lang="en-US" altLang="en-US" smtClean="0"/>
              <a:t>Organizational factors</a:t>
            </a:r>
          </a:p>
          <a:p>
            <a:pPr marL="801688" lvl="1" indent="-298450" defTabSz="457200" eaLnBrk="1" hangingPunct="1">
              <a:spcBef>
                <a:spcPct val="0"/>
              </a:spcBef>
            </a:pPr>
            <a:r>
              <a:rPr lang="en-US" altLang="en-US" smtClean="0"/>
              <a:t>Unit norms</a:t>
            </a:r>
          </a:p>
        </p:txBody>
      </p:sp>
      <p:sp>
        <p:nvSpPr>
          <p:cNvPr id="88068" name="TextBox 5"/>
          <p:cNvSpPr txBox="1">
            <a:spLocks noChangeArrowheads="1"/>
          </p:cNvSpPr>
          <p:nvPr/>
        </p:nvSpPr>
        <p:spPr bwMode="auto">
          <a:xfrm>
            <a:off x="479425" y="5800725"/>
            <a:ext cx="3594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Coyer FM, et al. </a:t>
            </a:r>
            <a:r>
              <a:rPr lang="en-US" altLang="en-US" sz="1200" i="1"/>
              <a:t>Aust Crit Care</a:t>
            </a:r>
            <a:r>
              <a:rPr lang="en-US" altLang="en-US" sz="1200"/>
              <a:t>. 2001;24:198-209</a:t>
            </a:r>
          </a:p>
          <a:p>
            <a:pPr eaLnBrk="1" hangingPunct="1"/>
            <a:r>
              <a:rPr lang="en-US" altLang="en-US" sz="1200"/>
              <a:t>Celik S, et al. </a:t>
            </a:r>
            <a:r>
              <a:rPr lang="en-US" altLang="en-US" sz="1200" i="1"/>
              <a:t>J Clin Nurs</a:t>
            </a:r>
            <a:r>
              <a:rPr lang="en-US" altLang="en-US" sz="1200"/>
              <a:t>. 2004;14:102-106</a:t>
            </a:r>
          </a:p>
          <a:p>
            <a:pPr eaLnBrk="1" hangingPunct="1"/>
            <a:r>
              <a:rPr lang="en-US" altLang="en-US" sz="1200"/>
              <a:t>Tamburri LM, et al. </a:t>
            </a:r>
            <a:r>
              <a:rPr lang="en-US" altLang="en-US" sz="1200" i="1"/>
              <a:t>Am J Crit Care</a:t>
            </a:r>
            <a:r>
              <a:rPr lang="en-US" altLang="en-US" sz="1200"/>
              <a:t>. 2004;392:102-113</a:t>
            </a:r>
          </a:p>
          <a:p>
            <a:pPr eaLnBrk="1" hangingPunct="1"/>
            <a:endParaRPr lang="en-US" altLang="en-US" sz="800"/>
          </a:p>
        </p:txBody>
      </p:sp>
      <p:pic>
        <p:nvPicPr>
          <p:cNvPr id="88069" name="Picture 5" descr="C:\Users\MWarmbrand\AppData\Local\Microsoft\Windows\Temporary Internet Files\Content.IE5\JJQ8VZGM\MC90035887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1746250"/>
            <a:ext cx="33813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Slide Number Placeholder 5"/>
          <p:cNvSpPr txBox="1">
            <a:spLocks/>
          </p:cNvSpPr>
          <p:nvPr/>
        </p:nvSpPr>
        <p:spPr bwMode="auto">
          <a:xfrm>
            <a:off x="430212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2013 AACN and Advancing Nursing LLC</a:t>
            </a:r>
          </a:p>
        </p:txBody>
      </p:sp>
      <p:sp>
        <p:nvSpPr>
          <p:cNvPr id="88071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16E12FDE-5E2B-43BB-ADA1-CAE6EEA4499D}" type="slidenum">
              <a:rPr lang="en-US" altLang="en-US" sz="1800">
                <a:latin typeface="Arial" pitchFamily="34" charset="0"/>
              </a:rPr>
              <a:pPr algn="r"/>
              <a:t>17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2 babies crying in ba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3434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5486400" y="9144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A40071"/>
                </a:solidFill>
                <a:latin typeface="Hartin2" charset="0"/>
              </a:rPr>
              <a:t>nurWse</a:t>
            </a:r>
            <a:r>
              <a:rPr lang="en-US" altLang="en-US" sz="5400" b="1">
                <a:solidFill>
                  <a:schemeClr val="bg2"/>
                </a:solidFill>
                <a:latin typeface="Hartin2" charset="0"/>
              </a:rPr>
              <a:t>!</a:t>
            </a:r>
            <a:r>
              <a:rPr lang="en-US" altLang="en-US" sz="5400" b="1">
                <a:latin typeface="Hartin2" charset="0"/>
              </a:rPr>
              <a:t>         </a:t>
            </a:r>
          </a:p>
        </p:txBody>
      </p:sp>
      <p:sp>
        <p:nvSpPr>
          <p:cNvPr id="89092" name="Text Box 8"/>
          <p:cNvSpPr txBox="1">
            <a:spLocks noChangeArrowheads="1"/>
          </p:cNvSpPr>
          <p:nvPr/>
        </p:nvSpPr>
        <p:spPr bwMode="auto">
          <a:xfrm>
            <a:off x="1905000" y="304800"/>
            <a:ext cx="4500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Calibri" pitchFamily="34" charset="0"/>
              </a:rPr>
              <a:t>Traditional Bathing</a:t>
            </a:r>
          </a:p>
        </p:txBody>
      </p:sp>
      <p:sp>
        <p:nvSpPr>
          <p:cNvPr id="89093" name="AutoShape 3"/>
          <p:cNvSpPr>
            <a:spLocks noChangeArrowheads="1"/>
          </p:cNvSpPr>
          <p:nvPr/>
        </p:nvSpPr>
        <p:spPr bwMode="auto">
          <a:xfrm>
            <a:off x="6096000" y="1143000"/>
            <a:ext cx="2819400" cy="1828800"/>
          </a:xfrm>
          <a:prstGeom prst="wedgeEllipseCallout">
            <a:avLst>
              <a:gd name="adj1" fmla="val -51241"/>
              <a:gd name="adj2" fmla="val 73264"/>
            </a:avLst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Why are there so many bugs in here?</a:t>
            </a:r>
          </a:p>
        </p:txBody>
      </p:sp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1173163" y="5811838"/>
            <a:ext cx="6911975" cy="1046162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/>
              <a:t>Soap and water basin bath was an independent predictor for the development of a CLABSI</a:t>
            </a:r>
          </a:p>
          <a:p>
            <a:pPr algn="ctr"/>
            <a:r>
              <a:rPr lang="en-US" altLang="en-US" sz="1400"/>
              <a:t>Bleasdale SC, e tal. Arch Intern Med. 2007;167(19):2073-2079</a:t>
            </a:r>
          </a:p>
        </p:txBody>
      </p:sp>
      <p:sp>
        <p:nvSpPr>
          <p:cNvPr id="890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C5590F1A-7B89-4B5C-A9E6-A5FC86753558}" type="slidenum">
              <a:rPr lang="en-US" altLang="en-US" sz="1800">
                <a:latin typeface="Arial" pitchFamily="34" charset="0"/>
              </a:rPr>
              <a:pPr/>
              <a:t>18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Environmental Contamination as a </a:t>
            </a:r>
            <a:br>
              <a:rPr lang="en-US" altLang="en-US" sz="3200" smtClean="0"/>
            </a:br>
            <a:r>
              <a:rPr lang="en-US" altLang="en-US" sz="3200" smtClean="0"/>
              <a:t>Source of Health Care Acquired Pathogens</a:t>
            </a:r>
          </a:p>
        </p:txBody>
      </p:sp>
      <p:graphicFrame>
        <p:nvGraphicFramePr>
          <p:cNvPr id="965635" name="Group 3"/>
          <p:cNvGraphicFramePr>
            <a:graphicFrameLocks noGrp="1"/>
          </p:cNvGraphicFramePr>
          <p:nvPr/>
        </p:nvGraphicFramePr>
        <p:xfrm>
          <a:off x="533400" y="1600200"/>
          <a:ext cx="8153400" cy="3314717"/>
        </p:xfrm>
        <a:graphic>
          <a:graphicData uri="http://schemas.openxmlformats.org/drawingml/2006/table">
            <a:tbl>
              <a:tblPr/>
              <a:tblGrid>
                <a:gridCol w="2057400"/>
                <a:gridCol w="1447800"/>
                <a:gridCol w="1049338"/>
                <a:gridCol w="3598862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Pathogen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Survival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Transmission Settings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difficile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3+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Healthcare facilities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MRSA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d-weeks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3+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Burn units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d-weeks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3+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Healthcare facilities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Acinetobacter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d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2/3+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ICUs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aeruginosa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h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Wet environments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1176" name="Text Box 41"/>
          <p:cNvSpPr txBox="1">
            <a:spLocks noChangeArrowheads="1"/>
          </p:cNvSpPr>
          <p:nvPr/>
        </p:nvSpPr>
        <p:spPr bwMode="auto">
          <a:xfrm>
            <a:off x="2320925" y="6211888"/>
            <a:ext cx="6096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" pitchFamily="34" charset="0"/>
              </a:rPr>
              <a:t>Hota B, </a:t>
            </a:r>
            <a:r>
              <a:rPr lang="en-US" altLang="en-US" sz="1600" i="1">
                <a:latin typeface="Arial" pitchFamily="34" charset="0"/>
              </a:rPr>
              <a:t>Clin Inf Dis</a:t>
            </a:r>
            <a:r>
              <a:rPr lang="en-US" altLang="en-US" sz="1600">
                <a:latin typeface="Arial" pitchFamily="34" charset="0"/>
              </a:rPr>
              <a:t> 2004; 39(8):1182-9</a:t>
            </a:r>
          </a:p>
          <a:p>
            <a:pPr eaLnBrk="1" hangingPunct="1"/>
            <a:r>
              <a:rPr lang="en-US" altLang="en-US" sz="1600">
                <a:latin typeface="Arial" pitchFamily="34" charset="0"/>
              </a:rPr>
              <a:t>Stiefel U et al. Infect control &amp; Hosp Epidemiol 2011;32:185-187.</a:t>
            </a:r>
            <a:r>
              <a:rPr lang="en-US" altLang="en-US" sz="1800">
                <a:latin typeface="Arial" pitchFamily="34" charset="0"/>
              </a:rPr>
              <a:t> </a:t>
            </a:r>
          </a:p>
        </p:txBody>
      </p:sp>
      <p:sp>
        <p:nvSpPr>
          <p:cNvPr id="91177" name="TextBox 4"/>
          <p:cNvSpPr txBox="1">
            <a:spLocks noChangeArrowheads="1"/>
          </p:cNvSpPr>
          <p:nvPr/>
        </p:nvSpPr>
        <p:spPr bwMode="auto">
          <a:xfrm>
            <a:off x="304800" y="50292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Hands equally become contaminated from commonly examined skin sites &amp; environmental surfaces</a:t>
            </a:r>
          </a:p>
          <a:p>
            <a:pPr eaLnBrk="1" hangingPunct="1"/>
            <a:endParaRPr lang="en-US" altLang="en-US"/>
          </a:p>
        </p:txBody>
      </p:sp>
      <p:sp>
        <p:nvSpPr>
          <p:cNvPr id="91178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0F15BA4D-15BD-48A1-96D1-730DEF28C021}" type="slidenum">
              <a:rPr lang="en-US" altLang="en-US" sz="1800">
                <a:latin typeface="Arial" pitchFamily="34" charset="0"/>
              </a:rPr>
              <a:pPr algn="r"/>
              <a:t>19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900" smtClean="0"/>
              <a:t>Disclosures</a:t>
            </a:r>
            <a:br>
              <a:rPr lang="en-US" altLang="en-US" sz="3900" smtClean="0"/>
            </a:br>
            <a:endParaRPr lang="en-US" altLang="en-US" sz="390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200400" y="1828800"/>
            <a:ext cx="5638800" cy="3200400"/>
          </a:xfrm>
        </p:spPr>
        <p:txBody>
          <a:bodyPr/>
          <a:lstStyle/>
          <a:p>
            <a:pPr lvl="2" eaLnBrk="1" hangingPunct="1"/>
            <a:r>
              <a:rPr lang="en-US" altLang="en-US" sz="2800" smtClean="0"/>
              <a:t>Sage Products Speaker Bureau &amp; Consultant</a:t>
            </a:r>
            <a:r>
              <a:rPr lang="en-US" altLang="en-US" sz="1200" smtClean="0"/>
              <a:t/>
            </a:r>
            <a:br>
              <a:rPr lang="en-US" altLang="en-US" sz="1200" smtClean="0"/>
            </a:br>
            <a:endParaRPr lang="en-US" altLang="en-US" sz="1200" b="1" smtClean="0"/>
          </a:p>
          <a:p>
            <a:pPr lvl="2" eaLnBrk="1" hangingPunct="1"/>
            <a:r>
              <a:rPr lang="en-US" altLang="en-US" sz="2800" smtClean="0"/>
              <a:t>Eloquest Healthcare Speaker Bureau &amp; Consultant</a:t>
            </a:r>
            <a:r>
              <a:rPr lang="en-US" altLang="en-US" sz="1200" smtClean="0"/>
              <a:t/>
            </a:r>
            <a:br>
              <a:rPr lang="en-US" altLang="en-US" sz="1200" smtClean="0"/>
            </a:br>
            <a:endParaRPr lang="en-US" altLang="en-US" sz="1200" smtClean="0"/>
          </a:p>
          <a:p>
            <a:pPr lvl="2" eaLnBrk="1" hangingPunct="1"/>
            <a:r>
              <a:rPr lang="en-US" altLang="en-US" sz="2800" smtClean="0"/>
              <a:t>Hill-Rom Speaker Bureau &amp; Consultant</a:t>
            </a:r>
          </a:p>
        </p:txBody>
      </p:sp>
      <p:pic>
        <p:nvPicPr>
          <p:cNvPr id="61444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Objec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88" y="4492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 descr="merck cartoon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1524000"/>
            <a:ext cx="33353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79CCD42C-EA91-43B1-9B81-2B112385F48B}" type="slidenum">
              <a:rPr lang="en-US" altLang="en-US" sz="1800">
                <a:latin typeface="Arial" pitchFamily="34" charset="0"/>
              </a:rPr>
              <a:pPr algn="r"/>
              <a:t>2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4838" y="277813"/>
            <a:ext cx="7772400" cy="514350"/>
          </a:xfrm>
        </p:spPr>
        <p:txBody>
          <a:bodyPr/>
          <a:lstStyle/>
          <a:p>
            <a:r>
              <a:rPr altLang="en-US"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Evidence: Bath Basins</a:t>
            </a:r>
          </a:p>
          <a:p>
            <a:pPr>
              <a:spcAft>
                <a:spcPts val="1200"/>
              </a:spcAft>
            </a:pPr>
            <a:r>
              <a:rPr altLang="en-US" sz="36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Potential Source of Infection</a:t>
            </a:r>
          </a:p>
          <a:p>
            <a:endParaRPr altLang="en-US" sz="3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654550" y="2438400"/>
            <a:ext cx="43846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1825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569913" indent="-16827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/>
              <a:t>Enterococci		54%</a:t>
            </a:r>
          </a:p>
          <a:p>
            <a:pPr lvl="1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/>
              <a:t>Gram negative	32%</a:t>
            </a:r>
          </a:p>
          <a:p>
            <a:pPr lvl="1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 i="1"/>
              <a:t>S. aureus</a:t>
            </a:r>
            <a:r>
              <a:rPr lang="en-US" altLang="en-US" sz="2000"/>
              <a:t>		23%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000"/>
              <a:t>VRE		13%</a:t>
            </a:r>
          </a:p>
          <a:p>
            <a:pPr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/>
              <a:t>Less than 10% growth rates</a:t>
            </a:r>
          </a:p>
          <a:p>
            <a:pPr lvl="1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/>
              <a:t>MRSA		8%</a:t>
            </a:r>
          </a:p>
          <a:p>
            <a:pPr lvl="1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 i="1"/>
              <a:t>P. aeruginosa</a:t>
            </a:r>
            <a:r>
              <a:rPr lang="en-US" altLang="en-US" sz="2000"/>
              <a:t>	5%</a:t>
            </a:r>
          </a:p>
          <a:p>
            <a:pPr lvl="1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 i="1"/>
              <a:t>Candida albicans </a:t>
            </a:r>
            <a:r>
              <a:rPr lang="en-US" altLang="en-US" sz="2000"/>
              <a:t>	3%</a:t>
            </a:r>
          </a:p>
          <a:p>
            <a:pPr lvl="1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en-US" sz="2000" i="1"/>
              <a:t>E. coli</a:t>
            </a:r>
            <a:r>
              <a:rPr lang="en-US" altLang="en-US" sz="2000"/>
              <a:t>		2%</a:t>
            </a:r>
          </a:p>
        </p:txBody>
      </p:sp>
      <p:sp>
        <p:nvSpPr>
          <p:cNvPr id="93189" name="TextBox 3"/>
          <p:cNvSpPr txBox="1">
            <a:spLocks noChangeArrowheads="1"/>
          </p:cNvSpPr>
          <p:nvPr/>
        </p:nvSpPr>
        <p:spPr bwMode="auto">
          <a:xfrm>
            <a:off x="455613" y="5997575"/>
            <a:ext cx="365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itchFamily="34" charset="0"/>
              </a:rPr>
              <a:t>Johnson D, et al. </a:t>
            </a:r>
            <a:r>
              <a:rPr lang="en-US" altLang="en-US" sz="1400" i="1">
                <a:latin typeface="Arial" pitchFamily="34" charset="0"/>
              </a:rPr>
              <a:t>Am J Crit Care</a:t>
            </a:r>
            <a:r>
              <a:rPr lang="en-US" altLang="en-US" sz="1400">
                <a:latin typeface="Arial" pitchFamily="34" charset="0"/>
              </a:rPr>
              <a:t>, 2009;18(1):31-40, 41.</a:t>
            </a:r>
          </a:p>
        </p:txBody>
      </p:sp>
      <p:sp>
        <p:nvSpPr>
          <p:cNvPr id="93190" name="TextBox 3"/>
          <p:cNvSpPr txBox="1">
            <a:spLocks noChangeArrowheads="1"/>
          </p:cNvSpPr>
          <p:nvPr/>
        </p:nvSpPr>
        <p:spPr bwMode="auto">
          <a:xfrm>
            <a:off x="609600" y="1738313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/>
              <a:t>Multicenter Sample Study to Identify and Quantify Bacteria in Basins</a:t>
            </a:r>
          </a:p>
        </p:txBody>
      </p:sp>
      <p:graphicFrame>
        <p:nvGraphicFramePr>
          <p:cNvPr id="93186" name="Chart 6"/>
          <p:cNvGraphicFramePr>
            <a:graphicFrameLocks/>
          </p:cNvGraphicFramePr>
          <p:nvPr/>
        </p:nvGraphicFramePr>
        <p:xfrm>
          <a:off x="522288" y="2554288"/>
          <a:ext cx="42703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Chart" r:id="rId3" imgW="4279763" imgH="2517866" progId="Excel.Chart.8">
                  <p:embed/>
                </p:oleObj>
              </mc:Choice>
              <mc:Fallback>
                <p:oleObj name="Chart" r:id="rId3" imgW="4279763" imgH="2517866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554288"/>
                        <a:ext cx="427037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TextBox 5"/>
          <p:cNvSpPr txBox="1">
            <a:spLocks noChangeArrowheads="1"/>
          </p:cNvSpPr>
          <p:nvPr/>
        </p:nvSpPr>
        <p:spPr bwMode="auto">
          <a:xfrm>
            <a:off x="1082675" y="3475038"/>
            <a:ext cx="314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altLang="en-US" b="1"/>
              <a:t>98% grew bacteria</a:t>
            </a:r>
          </a:p>
        </p:txBody>
      </p:sp>
      <p:sp>
        <p:nvSpPr>
          <p:cNvPr id="93192" name="Slide Number Placeholder 5"/>
          <p:cNvSpPr txBox="1">
            <a:spLocks/>
          </p:cNvSpPr>
          <p:nvPr/>
        </p:nvSpPr>
        <p:spPr bwMode="auto">
          <a:xfrm>
            <a:off x="415607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© 2013 AACN and Advancing Nursing LLC</a:t>
            </a:r>
          </a:p>
        </p:txBody>
      </p:sp>
      <p:sp>
        <p:nvSpPr>
          <p:cNvPr id="93193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5800BD0F-F3A8-4CA7-BCF6-79FCE1F39463}" type="slidenum">
              <a:rPr lang="en-US" altLang="en-US" sz="1800">
                <a:latin typeface="Arial" pitchFamily="34" charset="0"/>
              </a:rPr>
              <a:pPr algn="r"/>
              <a:t>20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15925" y="228600"/>
            <a:ext cx="7772400" cy="514350"/>
          </a:xfrm>
        </p:spPr>
        <p:txBody>
          <a:bodyPr/>
          <a:lstStyle/>
          <a:p>
            <a:r>
              <a:rPr altLang="en-US"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Bath Basins</a:t>
            </a:r>
          </a:p>
          <a:p>
            <a:r>
              <a:rPr altLang="en-US" sz="36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Potential Source of Infection</a:t>
            </a:r>
          </a:p>
          <a:p>
            <a:endParaRPr altLang="en-US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4215" name="Rectangle 4"/>
          <p:cNvSpPr>
            <a:spLocks noChangeArrowheads="1"/>
          </p:cNvSpPr>
          <p:nvPr/>
        </p:nvSpPr>
        <p:spPr bwMode="auto">
          <a:xfrm>
            <a:off x="438150" y="1676400"/>
            <a:ext cx="777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/>
              <a:t>Large multi-center study evaluates presence of multi-drug resistant organisms</a:t>
            </a:r>
          </a:p>
        </p:txBody>
      </p:sp>
      <p:sp>
        <p:nvSpPr>
          <p:cNvPr id="94216" name="TextBox 7"/>
          <p:cNvSpPr txBox="1">
            <a:spLocks noChangeArrowheads="1"/>
          </p:cNvSpPr>
          <p:nvPr/>
        </p:nvSpPr>
        <p:spPr bwMode="auto">
          <a:xfrm>
            <a:off x="80963" y="6156325"/>
            <a:ext cx="6838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cs typeface="Times New Roman" pitchFamily="18" charset="0"/>
              </a:rPr>
              <a:t>Marchaim D, et al. </a:t>
            </a:r>
            <a:r>
              <a:rPr lang="en-US" altLang="en-US" sz="1400" i="1">
                <a:cs typeface="Times New Roman" pitchFamily="18" charset="0"/>
              </a:rPr>
              <a:t>Am J of Infect Control</a:t>
            </a:r>
            <a:r>
              <a:rPr lang="en-US" altLang="en-US" sz="1400">
                <a:cs typeface="Times New Roman" pitchFamily="18" charset="0"/>
              </a:rPr>
              <a:t>. 2012;40(6):562-564</a:t>
            </a:r>
          </a:p>
        </p:txBody>
      </p:sp>
      <p:graphicFrame>
        <p:nvGraphicFramePr>
          <p:cNvPr id="94210" name="Chart 29"/>
          <p:cNvGraphicFramePr>
            <a:graphicFrameLocks/>
          </p:cNvGraphicFramePr>
          <p:nvPr/>
        </p:nvGraphicFramePr>
        <p:xfrm>
          <a:off x="2725738" y="4048125"/>
          <a:ext cx="25987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r:id="rId3" imgW="2597121" imgH="1475360" progId="Excel.Chart.8">
                  <p:embed/>
                </p:oleObj>
              </mc:Choice>
              <mc:Fallback>
                <p:oleObj r:id="rId3" imgW="2597121" imgH="1475360" progId="Excel.Chart.8">
                  <p:embed/>
                  <p:pic>
                    <p:nvPicPr>
                      <p:cNvPr id="0" name="Char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4048125"/>
                        <a:ext cx="25987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7" name="TextBox 6"/>
          <p:cNvSpPr txBox="1">
            <a:spLocks noChangeArrowheads="1"/>
          </p:cNvSpPr>
          <p:nvPr/>
        </p:nvSpPr>
        <p:spPr bwMode="auto">
          <a:xfrm>
            <a:off x="7402513" y="4167188"/>
            <a:ext cx="82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itchFamily="34" charset="0"/>
              </a:rPr>
              <a:t>3%</a:t>
            </a:r>
          </a:p>
        </p:txBody>
      </p:sp>
      <p:graphicFrame>
        <p:nvGraphicFramePr>
          <p:cNvPr id="94211" name="Chart 32"/>
          <p:cNvGraphicFramePr>
            <a:graphicFrameLocks/>
          </p:cNvGraphicFramePr>
          <p:nvPr/>
        </p:nvGraphicFramePr>
        <p:xfrm>
          <a:off x="5475288" y="4048125"/>
          <a:ext cx="2408237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r:id="rId5" imgW="2408129" imgH="1481456" progId="Excel.Chart.8">
                  <p:embed/>
                </p:oleObj>
              </mc:Choice>
              <mc:Fallback>
                <p:oleObj r:id="rId5" imgW="2408129" imgH="1481456" progId="Excel.Chart.8">
                  <p:embed/>
                  <p:pic>
                    <p:nvPicPr>
                      <p:cNvPr id="0" name="Chart 3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4048125"/>
                        <a:ext cx="2408237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8" name="TextBox 6"/>
          <p:cNvSpPr txBox="1">
            <a:spLocks noChangeArrowheads="1"/>
          </p:cNvSpPr>
          <p:nvPr/>
        </p:nvSpPr>
        <p:spPr bwMode="auto">
          <a:xfrm>
            <a:off x="3978275" y="4321175"/>
            <a:ext cx="981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>
                <a:latin typeface="Arial" pitchFamily="34" charset="0"/>
              </a:rPr>
              <a:t>35%</a:t>
            </a:r>
          </a:p>
        </p:txBody>
      </p:sp>
      <p:sp>
        <p:nvSpPr>
          <p:cNvPr id="94219" name="TextBox 35"/>
          <p:cNvSpPr txBox="1">
            <a:spLocks noChangeArrowheads="1"/>
          </p:cNvSpPr>
          <p:nvPr/>
        </p:nvSpPr>
        <p:spPr bwMode="auto">
          <a:xfrm>
            <a:off x="5719763" y="5313363"/>
            <a:ext cx="2025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MRSA</a:t>
            </a:r>
          </a:p>
          <a:p>
            <a:pPr algn="ctr" eaLnBrk="1" hangingPunct="1"/>
            <a:r>
              <a:rPr lang="en-US" altLang="en-US" sz="1400"/>
              <a:t>36 basins/28 hospitals</a:t>
            </a:r>
          </a:p>
        </p:txBody>
      </p:sp>
      <p:graphicFrame>
        <p:nvGraphicFramePr>
          <p:cNvPr id="94212" name="Chart 2"/>
          <p:cNvGraphicFramePr>
            <a:graphicFrameLocks/>
          </p:cNvGraphicFramePr>
          <p:nvPr/>
        </p:nvGraphicFramePr>
        <p:xfrm>
          <a:off x="2600325" y="2289175"/>
          <a:ext cx="290036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5" r:id="rId7" imgW="2895851" imgH="1457070" progId="Excel.Chart.8">
                  <p:embed/>
                </p:oleObj>
              </mc:Choice>
              <mc:Fallback>
                <p:oleObj r:id="rId7" imgW="2895851" imgH="1457070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2289175"/>
                        <a:ext cx="2900363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0" name="TextBox 6"/>
          <p:cNvSpPr txBox="1">
            <a:spLocks noChangeArrowheads="1"/>
          </p:cNvSpPr>
          <p:nvPr/>
        </p:nvSpPr>
        <p:spPr bwMode="auto">
          <a:xfrm>
            <a:off x="4044950" y="2649538"/>
            <a:ext cx="847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>
                <a:latin typeface="Arial" pitchFamily="34" charset="0"/>
              </a:rPr>
              <a:t>62%</a:t>
            </a:r>
          </a:p>
        </p:txBody>
      </p:sp>
      <p:sp>
        <p:nvSpPr>
          <p:cNvPr id="94221" name="TextBox 36"/>
          <p:cNvSpPr txBox="1">
            <a:spLocks noChangeArrowheads="1"/>
          </p:cNvSpPr>
          <p:nvPr/>
        </p:nvSpPr>
        <p:spPr bwMode="auto">
          <a:xfrm>
            <a:off x="2847975" y="3519488"/>
            <a:ext cx="242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Contaminated</a:t>
            </a:r>
            <a:br>
              <a:rPr lang="en-US" altLang="en-US" sz="1400" b="1"/>
            </a:br>
            <a:r>
              <a:rPr lang="en-US" altLang="en-US" sz="1400"/>
              <a:t>686 basins/88 Hospital</a:t>
            </a:r>
          </a:p>
        </p:txBody>
      </p:sp>
      <p:sp>
        <p:nvSpPr>
          <p:cNvPr id="94222" name="TextBox 37"/>
          <p:cNvSpPr txBox="1">
            <a:spLocks noChangeArrowheads="1"/>
          </p:cNvSpPr>
          <p:nvPr/>
        </p:nvSpPr>
        <p:spPr bwMode="auto">
          <a:xfrm>
            <a:off x="3038475" y="5313363"/>
            <a:ext cx="2025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Colonized w/ VRE</a:t>
            </a:r>
          </a:p>
          <a:p>
            <a:pPr eaLnBrk="1" hangingPunct="1"/>
            <a:r>
              <a:rPr lang="en-US" altLang="en-US" sz="1400"/>
              <a:t>385 basins/80 hospitals</a:t>
            </a:r>
          </a:p>
        </p:txBody>
      </p:sp>
      <p:grpSp>
        <p:nvGrpSpPr>
          <p:cNvPr id="94223" name="Group 5"/>
          <p:cNvGrpSpPr>
            <a:grpSpLocks/>
          </p:cNvGrpSpPr>
          <p:nvPr/>
        </p:nvGrpSpPr>
        <p:grpSpPr bwMode="auto">
          <a:xfrm>
            <a:off x="5387975" y="2339975"/>
            <a:ext cx="2578100" cy="1727200"/>
            <a:chOff x="4316161" y="2949627"/>
            <a:chExt cx="2577723" cy="1727411"/>
          </a:xfrm>
        </p:grpSpPr>
        <p:graphicFrame>
          <p:nvGraphicFramePr>
            <p:cNvPr id="94213" name="Chart 23"/>
            <p:cNvGraphicFramePr>
              <a:graphicFrameLocks/>
            </p:cNvGraphicFramePr>
            <p:nvPr/>
          </p:nvGraphicFramePr>
          <p:xfrm>
            <a:off x="4265361" y="2898827"/>
            <a:ext cx="2679323" cy="1459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6" r:id="rId9" imgW="2682472" imgH="1457070" progId="Excel.Chart.8">
                    <p:embed/>
                  </p:oleObj>
                </mc:Choice>
                <mc:Fallback>
                  <p:oleObj r:id="rId9" imgW="2682472" imgH="1457070" progId="Excel.Chart.8">
                    <p:embed/>
                    <p:pic>
                      <p:nvPicPr>
                        <p:cNvPr id="0" name="Char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5361" y="2898827"/>
                          <a:ext cx="2679323" cy="14599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227" name="TextBox 6"/>
            <p:cNvSpPr txBox="1">
              <a:spLocks noChangeArrowheads="1"/>
            </p:cNvSpPr>
            <p:nvPr/>
          </p:nvSpPr>
          <p:spPr bwMode="auto">
            <a:xfrm>
              <a:off x="5571745" y="3258472"/>
              <a:ext cx="1048666" cy="49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itchFamily="34" charset="0"/>
                </a:rPr>
                <a:t>45%</a:t>
              </a:r>
            </a:p>
          </p:txBody>
        </p:sp>
        <p:sp>
          <p:nvSpPr>
            <p:cNvPr id="94228" name="TextBox 38"/>
            <p:cNvSpPr txBox="1">
              <a:spLocks noChangeArrowheads="1"/>
            </p:cNvSpPr>
            <p:nvPr/>
          </p:nvSpPr>
          <p:spPr bwMode="auto">
            <a:xfrm>
              <a:off x="4422710" y="4123040"/>
              <a:ext cx="239949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Gram negative bacilli</a:t>
              </a:r>
            </a:p>
            <a:p>
              <a:pPr algn="ctr" eaLnBrk="1" hangingPunct="1"/>
              <a:r>
                <a:rPr lang="en-US" altLang="en-US" sz="1400"/>
                <a:t>495 basins/86 hospitals</a:t>
              </a:r>
            </a:p>
          </p:txBody>
        </p:sp>
      </p:grpSp>
      <p:sp>
        <p:nvSpPr>
          <p:cNvPr id="94224" name="Rectangle 24"/>
          <p:cNvSpPr>
            <a:spLocks noChangeArrowheads="1"/>
          </p:cNvSpPr>
          <p:nvPr/>
        </p:nvSpPr>
        <p:spPr bwMode="auto">
          <a:xfrm>
            <a:off x="598488" y="2798763"/>
            <a:ext cx="2286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100"/>
              </a:lnSpc>
              <a:spcAft>
                <a:spcPts val="600"/>
              </a:spcAft>
            </a:pPr>
            <a:r>
              <a:rPr lang="en-US" altLang="en-US" sz="1800" b="1"/>
              <a:t>Total hospitals: 88</a:t>
            </a:r>
          </a:p>
          <a:p>
            <a:pPr eaLnBrk="1" hangingPunct="1">
              <a:lnSpc>
                <a:spcPts val="1100"/>
              </a:lnSpc>
              <a:spcAft>
                <a:spcPts val="600"/>
              </a:spcAft>
            </a:pPr>
            <a:r>
              <a:rPr lang="en-US" altLang="en-US" sz="1800" b="1"/>
              <a:t>Total basins: 1103</a:t>
            </a:r>
          </a:p>
        </p:txBody>
      </p:sp>
      <p:sp>
        <p:nvSpPr>
          <p:cNvPr id="94225" name="Slide Number Placeholder 5"/>
          <p:cNvSpPr txBox="1">
            <a:spLocks/>
          </p:cNvSpPr>
          <p:nvPr/>
        </p:nvSpPr>
        <p:spPr bwMode="auto">
          <a:xfrm>
            <a:off x="430212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2013 AACN and Advancing Nursing LLC</a:t>
            </a:r>
          </a:p>
        </p:txBody>
      </p:sp>
      <p:sp>
        <p:nvSpPr>
          <p:cNvPr id="94226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9D41806F-11C1-4749-97B8-C5E06ABCF20D}" type="slidenum">
              <a:rPr lang="en-US" altLang="en-US" sz="1800">
                <a:latin typeface="Arial" pitchFamily="34" charset="0"/>
              </a:rPr>
              <a:pPr algn="r"/>
              <a:t>21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52450" y="401638"/>
            <a:ext cx="7772400" cy="514350"/>
          </a:xfrm>
        </p:spPr>
        <p:txBody>
          <a:bodyPr/>
          <a:lstStyle/>
          <a:p>
            <a:r>
              <a:rPr altLang="en-US" sz="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Mechanisms of Contamination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9450" y="2139950"/>
            <a:ext cx="6178550" cy="2400300"/>
          </a:xfrm>
        </p:spPr>
        <p:txBody>
          <a:bodyPr/>
          <a:lstStyle/>
          <a:p>
            <a:pPr marL="365125">
              <a:spcBef>
                <a:spcPct val="0"/>
              </a:spcBef>
            </a:pPr>
            <a:r>
              <a:rPr altLang="en-US" sz="2800">
                <a:latin typeface="Arial" pitchFamily="34" charset="0"/>
                <a:ea typeface="ＭＳ Ｐゴシック" pitchFamily="34" charset="-128"/>
              </a:rPr>
              <a:t>Skin flora</a:t>
            </a:r>
          </a:p>
          <a:p>
            <a:pPr marL="365125">
              <a:spcBef>
                <a:spcPct val="0"/>
              </a:spcBef>
            </a:pPr>
            <a:r>
              <a:rPr altLang="en-US" sz="2800">
                <a:latin typeface="Arial" pitchFamily="34" charset="0"/>
                <a:ea typeface="ＭＳ Ｐゴシック" pitchFamily="34" charset="-128"/>
              </a:rPr>
              <a:t>Multiple-use basins </a:t>
            </a:r>
          </a:p>
          <a:p>
            <a:pPr marL="627063" lvl="1" indent="-225425" defTabSz="457200" eaLnBrk="1" hangingPunct="1">
              <a:spcBef>
                <a:spcPct val="0"/>
              </a:spcBef>
            </a:pPr>
            <a:r>
              <a:rPr lang="en-US" altLang="en-US" sz="2800" smtClean="0">
                <a:ea typeface="ＭＳ Ｐゴシック" pitchFamily="34" charset="-128"/>
              </a:rPr>
              <a:t>Incontinence cleansing</a:t>
            </a:r>
          </a:p>
          <a:p>
            <a:pPr marL="627063" lvl="1" indent="-225425" defTabSz="457200" eaLnBrk="1" hangingPunct="1">
              <a:spcBef>
                <a:spcPct val="0"/>
              </a:spcBef>
            </a:pPr>
            <a:r>
              <a:rPr lang="en-US" altLang="en-US" sz="2800" smtClean="0">
                <a:ea typeface="ＭＳ Ｐゴシック" pitchFamily="34" charset="-128"/>
              </a:rPr>
              <a:t>Emesis</a:t>
            </a:r>
          </a:p>
          <a:p>
            <a:pPr marL="627063" lvl="1" indent="-225425" defTabSz="457200" eaLnBrk="1" hangingPunct="1">
              <a:spcBef>
                <a:spcPct val="0"/>
              </a:spcBef>
            </a:pPr>
            <a:r>
              <a:rPr lang="en-US" altLang="en-US" sz="2800" smtClean="0">
                <a:ea typeface="ＭＳ Ｐゴシック" pitchFamily="34" charset="-128"/>
              </a:rPr>
              <a:t>Product storage</a:t>
            </a:r>
          </a:p>
          <a:p>
            <a:pPr marL="365125">
              <a:spcBef>
                <a:spcPct val="0"/>
              </a:spcBef>
            </a:pPr>
            <a:r>
              <a:rPr altLang="en-US" sz="2800">
                <a:latin typeface="Arial" pitchFamily="34" charset="0"/>
                <a:ea typeface="ＭＳ Ｐゴシック" pitchFamily="34" charset="-128"/>
              </a:rPr>
              <a:t>Bacterial biofilm from tap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714743"/>
            <a:ext cx="1624334" cy="243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152400" y="5521325"/>
            <a:ext cx="56800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400"/>
              <a:t>Shannon RJ, et al. </a:t>
            </a:r>
            <a:r>
              <a:rPr lang="en-US" altLang="en-US" sz="1400" i="1"/>
              <a:t>J Health Care Safety Compliance Infect Control</a:t>
            </a:r>
            <a:r>
              <a:rPr lang="en-US" altLang="en-US" sz="1400"/>
              <a:t>. 1999;3:180-184.</a:t>
            </a:r>
          </a:p>
          <a:p>
            <a:r>
              <a:rPr lang="en-US" altLang="en-US" sz="1400"/>
              <a:t>Larson EL, et al. </a:t>
            </a:r>
            <a:r>
              <a:rPr lang="en-US" altLang="en-US" sz="1400" i="1"/>
              <a:t>J Clin Microbiol</a:t>
            </a:r>
            <a:r>
              <a:rPr lang="en-US" altLang="en-US" sz="1400"/>
              <a:t>. 1986;23(3):604-608.</a:t>
            </a:r>
          </a:p>
          <a:p>
            <a:r>
              <a:rPr lang="en-US" altLang="en-US" sz="1400"/>
              <a:t>Johnson D, et al. </a:t>
            </a:r>
            <a:r>
              <a:rPr lang="en-US" altLang="en-US" sz="1400" i="1"/>
              <a:t>Am J Crit Care</a:t>
            </a:r>
            <a:r>
              <a:rPr lang="en-US" altLang="en-US" sz="1400"/>
              <a:t>, 2009;18(1):31-38, 41.</a:t>
            </a:r>
          </a:p>
          <a:p>
            <a:r>
              <a:rPr lang="en-US" altLang="en-US" sz="1400"/>
              <a:t>Marchaim D, et al. </a:t>
            </a:r>
            <a:r>
              <a:rPr lang="en-US" altLang="en-US" sz="1400" i="1"/>
              <a:t>Am J Infect Control</a:t>
            </a:r>
            <a:r>
              <a:rPr lang="en-US" altLang="en-US" sz="1400"/>
              <a:t>. 2012;40(6):562-564.</a:t>
            </a:r>
          </a:p>
        </p:txBody>
      </p:sp>
      <p:sp>
        <p:nvSpPr>
          <p:cNvPr id="95238" name="Slide Number Placeholder 5"/>
          <p:cNvSpPr txBox="1">
            <a:spLocks/>
          </p:cNvSpPr>
          <p:nvPr/>
        </p:nvSpPr>
        <p:spPr bwMode="auto">
          <a:xfrm>
            <a:off x="4260850" y="652462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© 2013 AACN and Advancing Nursing LLC</a:t>
            </a:r>
          </a:p>
        </p:txBody>
      </p:sp>
      <p:pic>
        <p:nvPicPr>
          <p:cNvPr id="952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363" y="1890713"/>
            <a:ext cx="181451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99F8AAE5-BF6F-4CDF-BC74-3FC7625BBEC7}" type="slidenum">
              <a:rPr lang="en-US" altLang="en-US" sz="1800">
                <a:latin typeface="Arial" pitchFamily="34" charset="0"/>
              </a:rPr>
              <a:pPr algn="r"/>
              <a:t>22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79425" y="304800"/>
            <a:ext cx="7772400" cy="514350"/>
          </a:xfrm>
        </p:spPr>
        <p:txBody>
          <a:bodyPr/>
          <a:lstStyle/>
          <a:p>
            <a:r>
              <a:rPr altLang="en-US" sz="3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Waterborne Infection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00400" y="1789113"/>
            <a:ext cx="5651500" cy="332898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altLang="en-US" sz="2000" b="1">
                <a:latin typeface="Arial" pitchFamily="34" charset="0"/>
                <a:ea typeface="ＭＳ Ｐゴシック" pitchFamily="34" charset="-128"/>
              </a:rPr>
              <a:t>Hospital Tap Water</a:t>
            </a:r>
            <a:endParaRPr altLang="en-US" sz="200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altLang="en-US" sz="2000">
                <a:latin typeface="Arial" pitchFamily="34" charset="0"/>
                <a:ea typeface="ＭＳ Ｐゴシック" pitchFamily="34" charset="-128"/>
              </a:rPr>
              <a:t>Most overlooked source for pathogens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altLang="en-US" sz="2000">
                <a:latin typeface="Arial" pitchFamily="34" charset="0"/>
                <a:ea typeface="ＭＳ Ｐゴシック" pitchFamily="34" charset="-128"/>
              </a:rPr>
              <a:t>29 studies demonstrate an association with HAIs and outbreaks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</a:pPr>
            <a:r>
              <a:rPr altLang="en-US" sz="2000">
                <a:latin typeface="Arial" pitchFamily="34" charset="0"/>
                <a:ea typeface="ＭＳ Ｐゴシック" pitchFamily="34" charset="-128"/>
              </a:rPr>
              <a:t>Transmission:</a:t>
            </a:r>
          </a:p>
          <a:p>
            <a:pPr marL="460375" lvl="1" indent="-176213" defTabSz="457200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en-US" smtClean="0">
                <a:cs typeface="Calibri" pitchFamily="34" charset="0"/>
              </a:rPr>
              <a:t>Drinking</a:t>
            </a:r>
          </a:p>
          <a:p>
            <a:pPr marL="460375" lvl="1" indent="-176213" defTabSz="457200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en-US" smtClean="0">
                <a:cs typeface="Calibri" pitchFamily="34" charset="0"/>
              </a:rPr>
              <a:t>Bathing</a:t>
            </a:r>
          </a:p>
          <a:p>
            <a:pPr marL="460375" lvl="1" indent="-176213" defTabSz="457200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en-US" smtClean="0">
                <a:cs typeface="Calibri" pitchFamily="34" charset="0"/>
              </a:rPr>
              <a:t>Rinsing items</a:t>
            </a:r>
          </a:p>
          <a:p>
            <a:pPr marL="460375" lvl="1" indent="-176213" defTabSz="457200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en-US" smtClean="0">
                <a:cs typeface="Calibri" pitchFamily="34" charset="0"/>
              </a:rPr>
              <a:t>Contaminated environmental surfaces</a:t>
            </a:r>
          </a:p>
          <a:p>
            <a:pPr marL="0" indent="0">
              <a:spcBef>
                <a:spcPct val="0"/>
              </a:spcBef>
            </a:pPr>
            <a:r>
              <a:rPr altLang="en-US" sz="20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Immunocompromised patients at greatest risk</a:t>
            </a:r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4271963" y="5589588"/>
            <a:ext cx="795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400">
                <a:cs typeface="Times New Roman" pitchFamily="18" charset="0"/>
              </a:rPr>
              <a:t>Anaissie EJ, et al. </a:t>
            </a:r>
            <a:r>
              <a:rPr lang="en-US" altLang="en-US" sz="1400" i="1">
                <a:cs typeface="Times New Roman" pitchFamily="18" charset="0"/>
              </a:rPr>
              <a:t>Arch Intern Med</a:t>
            </a:r>
            <a:r>
              <a:rPr lang="en-US" altLang="en-US" sz="1400">
                <a:cs typeface="Times New Roman" pitchFamily="18" charset="0"/>
              </a:rPr>
              <a:t>. 2002;162(13):1483-1492.</a:t>
            </a:r>
          </a:p>
          <a:p>
            <a:endParaRPr lang="en-US" altLang="en-US" sz="800">
              <a:latin typeface="Arial" pitchFamily="34" charset="0"/>
            </a:endParaRPr>
          </a:p>
        </p:txBody>
      </p:sp>
      <p:pic>
        <p:nvPicPr>
          <p:cNvPr id="9" name="Picture 2" descr="Foto_Rohr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613658" cy="196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6262" name="TextBox 3"/>
          <p:cNvSpPr txBox="1">
            <a:spLocks noChangeArrowheads="1"/>
          </p:cNvSpPr>
          <p:nvPr/>
        </p:nvSpPr>
        <p:spPr bwMode="auto">
          <a:xfrm>
            <a:off x="4271963" y="5805488"/>
            <a:ext cx="487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/>
              <a:t>Cervia JS, et al. Arch Intern Med, 2007;167:92-93</a:t>
            </a:r>
          </a:p>
          <a:p>
            <a:pPr eaLnBrk="1" hangingPunct="1"/>
            <a:r>
              <a:rPr lang="en-US" altLang="en-US" sz="1400"/>
              <a:t>Trautmann M, et al. Am J of Infect Control, 2005;33(5):S41-S49,</a:t>
            </a:r>
          </a:p>
        </p:txBody>
      </p:sp>
      <p:sp>
        <p:nvSpPr>
          <p:cNvPr id="96263" name="TextBox 3"/>
          <p:cNvSpPr txBox="1">
            <a:spLocks noChangeArrowheads="1"/>
          </p:cNvSpPr>
          <p:nvPr/>
        </p:nvSpPr>
        <p:spPr bwMode="auto">
          <a:xfrm>
            <a:off x="3978275" y="6557963"/>
            <a:ext cx="48529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© 2013 AACN and Advancing Nursing LLC</a:t>
            </a:r>
          </a:p>
        </p:txBody>
      </p:sp>
      <p:sp>
        <p:nvSpPr>
          <p:cNvPr id="96264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62BF7578-0CE3-43EE-8123-894AB8F2A79C}" type="slidenum">
              <a:rPr lang="en-US" altLang="en-US" sz="1800">
                <a:latin typeface="Arial" pitchFamily="34" charset="0"/>
              </a:rPr>
              <a:pPr algn="r"/>
              <a:t>23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15925" y="304800"/>
            <a:ext cx="8769350" cy="514350"/>
          </a:xfrm>
        </p:spPr>
        <p:txBody>
          <a:bodyPr/>
          <a:lstStyle/>
          <a:p>
            <a:r>
              <a:rPr altLang="en-US" sz="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Prepackaged Disposable Bathing</a:t>
            </a:r>
            <a:r>
              <a:rPr altLang="en-US" sz="4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endParaRPr altLang="en-US" sz="400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25575" y="1720850"/>
            <a:ext cx="6846888" cy="711200"/>
          </a:xfrm>
        </p:spPr>
        <p:txBody>
          <a:bodyPr/>
          <a:lstStyle/>
          <a:p>
            <a:pPr marL="182563" indent="0">
              <a:spcBef>
                <a:spcPct val="0"/>
              </a:spcBef>
              <a:buFont typeface="Wingdings" pitchFamily="2" charset="2"/>
              <a:buNone/>
            </a:pPr>
            <a:r>
              <a:rPr altLang="en-US" sz="2000">
                <a:latin typeface="Calibri" pitchFamily="34" charset="0"/>
                <a:ea typeface="ＭＳ Ｐゴシック" pitchFamily="34" charset="-128"/>
              </a:rPr>
              <a:t>Studies show</a:t>
            </a:r>
            <a:br>
              <a:rPr altLang="en-US" sz="2000">
                <a:latin typeface="Calibri" pitchFamily="34" charset="0"/>
                <a:ea typeface="ＭＳ Ｐゴシック" pitchFamily="34" charset="-128"/>
              </a:rPr>
            </a:br>
            <a:endParaRPr altLang="en-US" sz="20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201613" y="5875338"/>
            <a:ext cx="505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/>
              <a:t>Larson E. et al.  </a:t>
            </a:r>
            <a:r>
              <a:rPr lang="en-US" altLang="en-US" sz="1200" i="1"/>
              <a:t>AJCC.</a:t>
            </a:r>
            <a:r>
              <a:rPr lang="en-US" altLang="en-US" sz="1200"/>
              <a:t> 2004; 13(3):235-41</a:t>
            </a:r>
          </a:p>
          <a:p>
            <a:pPr eaLnBrk="1" hangingPunct="1"/>
            <a:r>
              <a:rPr lang="en-US" altLang="en-US" sz="1200"/>
              <a:t>McGuckin M, et al </a:t>
            </a:r>
            <a:r>
              <a:rPr lang="en-US" altLang="en-US" sz="1200" i="1"/>
              <a:t>Am J Infect Control</a:t>
            </a:r>
            <a:r>
              <a:rPr lang="en-US" altLang="en-US" sz="1200"/>
              <a:t>.  2008 Feb;36(1):59-62</a:t>
            </a:r>
          </a:p>
          <a:p>
            <a:pPr eaLnBrk="1" hangingPunct="1"/>
            <a:r>
              <a:rPr lang="en-US" altLang="en-US" sz="1200"/>
              <a:t>Shepard CM, et al. </a:t>
            </a:r>
            <a:r>
              <a:rPr lang="en-US" altLang="en-US" sz="1200" i="1"/>
              <a:t>J of Gerontol Nurs</a:t>
            </a:r>
            <a:r>
              <a:rPr lang="en-US" altLang="en-US" sz="1200"/>
              <a:t>. 2003;49:36-45</a:t>
            </a:r>
          </a:p>
          <a:p>
            <a:pPr eaLnBrk="1" hangingPunct="1"/>
            <a:r>
              <a:rPr lang="en-US" altLang="en-US" sz="1200"/>
              <a:t>Birch S, et al. Ostomy </a:t>
            </a:r>
            <a:r>
              <a:rPr lang="en-US" altLang="en-US" sz="1200" i="1"/>
              <a:t>Wound Manage</a:t>
            </a:r>
            <a:r>
              <a:rPr lang="en-US" altLang="en-US" sz="1200"/>
              <a:t>. 2003;49:64-67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6875" y="2139950"/>
          <a:ext cx="5360988" cy="3725863"/>
        </p:xfrm>
        <a:graphic>
          <a:graphicData uri="http://schemas.openxmlformats.org/drawingml/2006/table">
            <a:tbl>
              <a:tblPr/>
              <a:tblGrid>
                <a:gridCol w="1660525"/>
                <a:gridCol w="3700463"/>
              </a:tblGrid>
              <a:tr h="701675"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Prepackaged disposable bathing cloths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result in…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84" marB="456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Nurse satisfaction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Improved skin condition</a:t>
                      </a:r>
                    </a:p>
                  </a:txBody>
                  <a:tcPr marL="91435" marR="91435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78% fewer UTIs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Amount of product used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Time spent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Cost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Variation in bathing process</a:t>
                      </a:r>
                    </a:p>
                  </a:txBody>
                  <a:tcPr marL="91435" marR="91435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Down Arrow 27"/>
          <p:cNvSpPr>
            <a:spLocks noChangeArrowheads="1"/>
          </p:cNvSpPr>
          <p:nvPr/>
        </p:nvSpPr>
        <p:spPr bwMode="auto">
          <a:xfrm rot="10800000">
            <a:off x="1897063" y="2819400"/>
            <a:ext cx="1257300" cy="12017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F89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1917700" y="4514850"/>
            <a:ext cx="1257300" cy="12017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F89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7298" name="Slide Number Placeholder 5"/>
          <p:cNvSpPr txBox="1">
            <a:spLocks/>
          </p:cNvSpPr>
          <p:nvPr/>
        </p:nvSpPr>
        <p:spPr bwMode="auto">
          <a:xfrm>
            <a:off x="430212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2013 AACN and Advancing Nursing LLC</a:t>
            </a:r>
          </a:p>
        </p:txBody>
      </p:sp>
      <p:sp>
        <p:nvSpPr>
          <p:cNvPr id="97299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1BE04D46-22ED-48CA-9C50-B7E00E26F73A}" type="slidenum">
              <a:rPr lang="en-US" altLang="en-US" sz="1800">
                <a:latin typeface="Arial" pitchFamily="34" charset="0"/>
              </a:rPr>
              <a:pPr algn="r"/>
              <a:t>24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Antisepsis Bathing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77200" cy="4122738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lang="en-US" altLang="en-US" smtClean="0"/>
              <a:t>Prospective sequential group single arm clinical trial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mtClean="0"/>
              <a:t>1787 patients bathed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sz="2800" smtClean="0"/>
              <a:t>Period 1: soap &amp; water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sz="2800" smtClean="0"/>
              <a:t>Period 2: CHG basinless cloth bath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sz="2800" smtClean="0"/>
              <a:t>Period 3: non-medicated basinless cloth bath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191000" y="594360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600"/>
              <a:t>Veron MO et al. Archives Internal Med 2006;166:306-312</a:t>
            </a:r>
          </a:p>
          <a:p>
            <a:endParaRPr lang="en-US" altLang="en-US" sz="1600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A97CEAE-E8A0-4D27-B5C1-4F75E0210EAA}" type="slidenum">
              <a:rPr lang="en-US" altLang="en-US" sz="1800">
                <a:latin typeface="Arial" pitchFamily="34" charset="0"/>
              </a:rPr>
              <a:pPr/>
              <a:t>25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344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438400" y="6519863"/>
            <a:ext cx="885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600">
                <a:latin typeface="Arial" pitchFamily="34" charset="0"/>
              </a:rPr>
              <a:t>Veron MO et al. Archives Internal Med 2006;166:306-312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83058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b="1">
                <a:latin typeface="Arial" pitchFamily="34" charset="0"/>
              </a:rPr>
              <a:t>26 colonization's with VRE per 1000 patients days vs. 9 colonization's per 1000 patient days with CHG bath</a:t>
            </a:r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AE5739B-1E5A-4562-9333-7E8A086CD3F0}" type="slidenum">
              <a:rPr lang="en-US" altLang="en-US" sz="1800">
                <a:latin typeface="Arial" pitchFamily="34" charset="0"/>
              </a:rPr>
              <a:pPr/>
              <a:t>26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886200" y="6400800"/>
            <a:ext cx="4979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600"/>
              <a:t>Veron MO et al. Archives Internal Med 2006;166:306-312</a:t>
            </a:r>
          </a:p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68F7517A-8901-4C9C-AF85-99918BD926C1}" type="slidenum">
              <a:rPr lang="en-US" altLang="en-US" sz="1800">
                <a:latin typeface="Arial" pitchFamily="34" charset="0"/>
              </a:rPr>
              <a:pPr/>
              <a:t>27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524000"/>
            <a:ext cx="8705850" cy="49244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52400"/>
            <a:ext cx="8239125" cy="12636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738" y="6481763"/>
            <a:ext cx="3895725" cy="428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itle 1"/>
          <p:cNvSpPr>
            <a:spLocks noGrp="1"/>
          </p:cNvSpPr>
          <p:nvPr>
            <p:ph type="title"/>
          </p:nvPr>
        </p:nvSpPr>
        <p:spPr>
          <a:xfrm>
            <a:off x="533400" y="15875"/>
            <a:ext cx="8610600" cy="1219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Antisepsis Bathing: SCRUB Trial</a:t>
            </a:r>
            <a:br>
              <a:rPr lang="en-US" altLang="en-US" sz="3200" smtClean="0"/>
            </a:br>
            <a:r>
              <a:rPr lang="en-US" altLang="en-US" sz="3200" smtClean="0"/>
              <a:t>Critically Ill Childre</a:t>
            </a:r>
            <a:r>
              <a:rPr lang="en-US" altLang="en-US" smtClean="0"/>
              <a:t>n</a:t>
            </a:r>
          </a:p>
        </p:txBody>
      </p:sp>
      <p:sp>
        <p:nvSpPr>
          <p:cNvPr id="105476" name="Content Placeholder 3"/>
          <p:cNvSpPr>
            <a:spLocks noGrp="1"/>
          </p:cNvSpPr>
          <p:nvPr>
            <p:ph sz="half" idx="1"/>
          </p:nvPr>
        </p:nvSpPr>
        <p:spPr>
          <a:xfrm>
            <a:off x="439738" y="1335088"/>
            <a:ext cx="3962400" cy="447833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Cluster-randomized 2-period cross over trail</a:t>
            </a:r>
          </a:p>
          <a:p>
            <a:pPr eaLnBrk="1" hangingPunct="1"/>
            <a:r>
              <a:rPr lang="en-US" altLang="en-US" sz="2000" smtClean="0"/>
              <a:t>&gt;2 months of age</a:t>
            </a:r>
          </a:p>
          <a:p>
            <a:pPr eaLnBrk="1" hangingPunct="1"/>
            <a:r>
              <a:rPr lang="en-US" altLang="en-US" sz="2000" smtClean="0"/>
              <a:t>6 month</a:t>
            </a:r>
          </a:p>
          <a:p>
            <a:pPr eaLnBrk="1" hangingPunct="1"/>
            <a:r>
              <a:rPr lang="en-US" altLang="en-US" sz="2000" smtClean="0"/>
              <a:t>4947 admissions</a:t>
            </a:r>
          </a:p>
          <a:p>
            <a:pPr lvl="1" eaLnBrk="1" hangingPunct="1"/>
            <a:r>
              <a:rPr lang="en-US" altLang="en-US" sz="2000" smtClean="0"/>
              <a:t>SOC: basin less bathing or soap &amp; H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O</a:t>
            </a:r>
          </a:p>
          <a:p>
            <a:pPr lvl="1" eaLnBrk="1" hangingPunct="1"/>
            <a:r>
              <a:rPr lang="en-US" altLang="en-US" sz="2000" smtClean="0"/>
              <a:t>CHG: 2% CHG cloth</a:t>
            </a:r>
          </a:p>
          <a:p>
            <a:pPr eaLnBrk="1" hangingPunct="1"/>
            <a:r>
              <a:rPr lang="en-US" altLang="en-US" sz="2000" smtClean="0"/>
              <a:t>Demographics similar</a:t>
            </a:r>
          </a:p>
          <a:p>
            <a:pPr eaLnBrk="1" hangingPunct="1"/>
            <a:r>
              <a:rPr lang="en-US" altLang="en-US" sz="2000" smtClean="0"/>
              <a:t>Outcomes: </a:t>
            </a:r>
          </a:p>
          <a:p>
            <a:pPr lvl="1" eaLnBrk="1" hangingPunct="1"/>
            <a:r>
              <a:rPr lang="en-US" altLang="en-US" sz="1600" smtClean="0"/>
              <a:t>Primary bacteremia-36% reduction</a:t>
            </a:r>
          </a:p>
          <a:p>
            <a:pPr lvl="1" eaLnBrk="1" hangingPunct="1"/>
            <a:r>
              <a:rPr lang="en-US" altLang="en-US" sz="1600" smtClean="0"/>
              <a:t>12 pts withdrew because of skin irritations (1%)</a:t>
            </a:r>
          </a:p>
          <a:p>
            <a:pPr lvl="1" eaLnBrk="1" hangingPunct="1"/>
            <a:r>
              <a:rPr lang="en-US" altLang="en-US" sz="1600" smtClean="0"/>
              <a:t>CHG-associated skin reactions-1-2 per 1000 pt days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05474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72013" y="1630363"/>
          <a:ext cx="421957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r:id="rId3" imgW="4218798" imgH="4578493" progId="Excel.Chart.8">
                  <p:embed/>
                </p:oleObj>
              </mc:Choice>
              <mc:Fallback>
                <p:oleObj r:id="rId3" imgW="4218798" imgH="4578493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1630363"/>
                        <a:ext cx="4219575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Box 8"/>
          <p:cNvSpPr txBox="1">
            <a:spLocks noChangeArrowheads="1"/>
          </p:cNvSpPr>
          <p:nvPr/>
        </p:nvSpPr>
        <p:spPr bwMode="auto">
          <a:xfrm rot="-5400000">
            <a:off x="3290888" y="3968750"/>
            <a:ext cx="264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Bacteremia per 1000  days</a:t>
            </a:r>
          </a:p>
        </p:txBody>
      </p:sp>
      <p:sp>
        <p:nvSpPr>
          <p:cNvPr id="105478" name="TextBox 9"/>
          <p:cNvSpPr txBox="1">
            <a:spLocks noChangeArrowheads="1"/>
          </p:cNvSpPr>
          <p:nvPr/>
        </p:nvSpPr>
        <p:spPr bwMode="auto">
          <a:xfrm>
            <a:off x="6356350" y="3575050"/>
            <a:ext cx="72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3.28</a:t>
            </a:r>
          </a:p>
        </p:txBody>
      </p:sp>
      <p:sp>
        <p:nvSpPr>
          <p:cNvPr id="105479" name="TextBox 10"/>
          <p:cNvSpPr txBox="1">
            <a:spLocks noChangeArrowheads="1"/>
          </p:cNvSpPr>
          <p:nvPr/>
        </p:nvSpPr>
        <p:spPr bwMode="auto">
          <a:xfrm>
            <a:off x="5562600" y="25146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4.93</a:t>
            </a:r>
          </a:p>
        </p:txBody>
      </p:sp>
      <p:sp>
        <p:nvSpPr>
          <p:cNvPr id="105480" name="TextBox 11"/>
          <p:cNvSpPr txBox="1">
            <a:spLocks noChangeArrowheads="1"/>
          </p:cNvSpPr>
          <p:nvPr/>
        </p:nvSpPr>
        <p:spPr bwMode="auto">
          <a:xfrm>
            <a:off x="4429125" y="6400800"/>
            <a:ext cx="463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Milstone AM, et al. 2013; 381(9872):1099-106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6356350" y="1981200"/>
            <a:ext cx="2863850" cy="1441450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latin typeface="Arial" pitchFamily="34" charset="0"/>
              </a:rPr>
              <a:t>36% </a:t>
            </a:r>
            <a:r>
              <a:rPr lang="en-US" altLang="en-US" sz="1800">
                <a:solidFill>
                  <a:srgbClr val="FFFFFF"/>
                </a:solidFill>
                <a:latin typeface="Arial" pitchFamily="34" charset="0"/>
              </a:rPr>
              <a:t>Reduction</a:t>
            </a:r>
          </a:p>
        </p:txBody>
      </p:sp>
      <p:sp>
        <p:nvSpPr>
          <p:cNvPr id="10548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AD75F09-FE77-48D3-9D94-6B58639FEBBA}" type="slidenum">
              <a:rPr lang="en-US" altLang="en-US" sz="1800">
                <a:latin typeface="Arial" pitchFamily="34" charset="0"/>
              </a:rPr>
              <a:pPr/>
              <a:t>29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Session Objectives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153400" cy="5181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mtClean="0"/>
              <a:t>Create the link of patient advocacy to the basic nursing care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mtClean="0"/>
              <a:t>Define key fundamental evidence based nursing care practice of bathing to reduce harm/infection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mtClean="0"/>
              <a:t>Discuss strategies to overcome barriers</a:t>
            </a:r>
          </a:p>
          <a:p>
            <a:pPr eaLnBrk="1" hangingPunct="1">
              <a:spcBef>
                <a:spcPts val="1200"/>
              </a:spcBef>
            </a:pPr>
            <a:endParaRPr lang="en-US" alt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D4ACA242-92F0-4584-B2B7-D7130EBEA1D9}" type="slidenum">
              <a:rPr lang="en-US" altLang="en-US" sz="1800">
                <a:latin typeface="Arial" pitchFamily="34" charset="0"/>
              </a:rPr>
              <a:pPr/>
              <a:t>3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304800"/>
            <a:ext cx="8399463" cy="514350"/>
          </a:xfrm>
        </p:spPr>
        <p:txBody>
          <a:bodyPr/>
          <a:lstStyle/>
          <a:p>
            <a:r>
              <a:rPr altLang="en-US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The Evidence: Impact of Antisepsis Bathing</a:t>
            </a:r>
          </a:p>
          <a:p>
            <a:pPr>
              <a:spcAft>
                <a:spcPts val="600"/>
              </a:spcAft>
            </a:pPr>
            <a:r>
              <a:rPr altLang="en-US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Evaluate effect of daily bathing with CHG on acquisition of MDRO’s and incidence of CLABSI</a:t>
            </a:r>
          </a:p>
          <a:p>
            <a:endParaRPr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87550"/>
            <a:ext cx="3048000" cy="3575050"/>
          </a:xfrm>
        </p:spPr>
        <p:txBody>
          <a:bodyPr/>
          <a:lstStyle/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r>
              <a:rPr altLang="en-US" sz="2000" b="1">
                <a:latin typeface="Arial" pitchFamily="34" charset="0"/>
                <a:ea typeface="ＭＳ Ｐゴシック" pitchFamily="34" charset="-128"/>
              </a:rPr>
              <a:t>9ICU’s &amp; Bone Marrow Transplant unit</a:t>
            </a:r>
          </a:p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r>
              <a:rPr altLang="en-US" sz="2000" b="1">
                <a:latin typeface="Arial" pitchFamily="34" charset="0"/>
                <a:ea typeface="ＭＳ Ｐゴシック" pitchFamily="34" charset="-128"/>
              </a:rPr>
              <a:t>Randomly assigned 7727 patient:</a:t>
            </a:r>
          </a:p>
          <a:p>
            <a:pPr marL="401638" lvl="1" indent="-230188" defTabSz="45720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mtClean="0">
                <a:ea typeface="ＭＳ Ｐゴシック" pitchFamily="34" charset="-128"/>
              </a:rPr>
              <a:t>No-rinse, 2% CHG impregnated washcloths</a:t>
            </a:r>
          </a:p>
          <a:p>
            <a:pPr marL="401638" lvl="1" indent="-230188" defTabSz="45720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mtClean="0">
                <a:ea typeface="ＭＳ Ｐゴシック" pitchFamily="34" charset="-128"/>
              </a:rPr>
              <a:t>Non-antimicrobial,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no-rinse bath cloths</a:t>
            </a:r>
          </a:p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endParaRPr altLang="en-US" sz="2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097213" y="6550025"/>
            <a:ext cx="4940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/>
              <a:t>Climo, M et al, </a:t>
            </a:r>
            <a:r>
              <a:rPr lang="en-US" altLang="en-US" sz="1400" i="1"/>
              <a:t>N Engl J Med</a:t>
            </a:r>
            <a:r>
              <a:rPr lang="en-US" altLang="en-US" sz="1400"/>
              <a:t>, 2013;368:533-542</a:t>
            </a:r>
          </a:p>
        </p:txBody>
      </p:sp>
      <p:graphicFrame>
        <p:nvGraphicFramePr>
          <p:cNvPr id="106498" name="Chart 8"/>
          <p:cNvGraphicFramePr>
            <a:graphicFrameLocks/>
          </p:cNvGraphicFramePr>
          <p:nvPr/>
        </p:nvGraphicFramePr>
        <p:xfrm>
          <a:off x="3451225" y="2500313"/>
          <a:ext cx="4637088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r:id="rId3" imgW="4639458" imgH="3462828" progId="Excel.Chart.8">
                  <p:embed/>
                </p:oleObj>
              </mc:Choice>
              <mc:Fallback>
                <p:oleObj r:id="rId3" imgW="4639458" imgH="3462828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500313"/>
                        <a:ext cx="4637088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Placeholder 2"/>
          <p:cNvSpPr txBox="1">
            <a:spLocks/>
          </p:cNvSpPr>
          <p:nvPr/>
        </p:nvSpPr>
        <p:spPr bwMode="auto">
          <a:xfrm>
            <a:off x="3795713" y="2287588"/>
            <a:ext cx="424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eaLnBrk="1" hangingPunct="1"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Results of 2% CHG bathing</a:t>
            </a:r>
            <a:endParaRPr lang="en-US" altLang="en-US" sz="15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6838" y="3313113"/>
            <a:ext cx="979487" cy="2044700"/>
          </a:xfrm>
          <a:prstGeom prst="rect">
            <a:avLst/>
          </a:prstGeom>
          <a:solidFill>
            <a:srgbClr val="3FA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5850" y="3417888"/>
            <a:ext cx="1000125" cy="1936750"/>
          </a:xfrm>
          <a:prstGeom prst="rect">
            <a:avLst/>
          </a:prstGeom>
          <a:solidFill>
            <a:srgbClr val="F47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02075" y="3321050"/>
            <a:ext cx="10001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78325" y="2693988"/>
            <a:ext cx="0" cy="27146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97500" y="2703513"/>
            <a:ext cx="0" cy="3111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08" name="Text Placeholder 2"/>
          <p:cNvSpPr txBox="1">
            <a:spLocks/>
          </p:cNvSpPr>
          <p:nvPr/>
        </p:nvSpPr>
        <p:spPr bwMode="auto">
          <a:xfrm>
            <a:off x="3924300" y="2986088"/>
            <a:ext cx="946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2860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algn="ctr" eaLnBrk="1" hangingPunct="1">
              <a:lnSpc>
                <a:spcPts val="1100"/>
              </a:lnSpc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23% </a:t>
            </a:r>
            <a:r>
              <a:rPr lang="en-US" altLang="en-US" sz="1200">
                <a:latin typeface="Arial" pitchFamily="34" charset="0"/>
                <a:ea typeface="ＭＳ Ｐゴシック" pitchFamily="34" charset="-128"/>
              </a:rPr>
              <a:t>reduction</a:t>
            </a:r>
          </a:p>
          <a:p>
            <a:pPr algn="ctr" eaLnBrk="1" hangingPunct="1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6509" name="Text Placeholder 2"/>
          <p:cNvSpPr txBox="1">
            <a:spLocks/>
          </p:cNvSpPr>
          <p:nvPr/>
        </p:nvSpPr>
        <p:spPr bwMode="auto">
          <a:xfrm>
            <a:off x="4933950" y="3048000"/>
            <a:ext cx="933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2860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algn="ctr" eaLnBrk="1" hangingPunct="1">
              <a:lnSpc>
                <a:spcPts val="1200"/>
              </a:lnSpc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28% </a:t>
            </a:r>
            <a:r>
              <a:rPr lang="en-US" altLang="en-US" sz="1200">
                <a:latin typeface="Arial" pitchFamily="34" charset="0"/>
                <a:ea typeface="ＭＳ Ｐゴシック" pitchFamily="34" charset="-128"/>
              </a:rPr>
              <a:t>reduction</a:t>
            </a:r>
          </a:p>
          <a:p>
            <a:pPr algn="ctr" eaLnBrk="1" hangingPunct="1">
              <a:lnSpc>
                <a:spcPts val="12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200" b="1"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76800" y="3417888"/>
            <a:ext cx="10223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95975" y="4003675"/>
            <a:ext cx="984250" cy="1350963"/>
          </a:xfrm>
          <a:prstGeom prst="rect">
            <a:avLst/>
          </a:prstGeom>
          <a:solidFill>
            <a:srgbClr val="FFD4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6512" name="Text Placeholder 2"/>
          <p:cNvSpPr txBox="1">
            <a:spLocks/>
          </p:cNvSpPr>
          <p:nvPr/>
        </p:nvSpPr>
        <p:spPr bwMode="auto">
          <a:xfrm>
            <a:off x="5921375" y="3624263"/>
            <a:ext cx="947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2860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algn="ctr" eaLnBrk="1" hangingPunct="1">
              <a:lnSpc>
                <a:spcPts val="1200"/>
              </a:lnSpc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50% </a:t>
            </a:r>
            <a:r>
              <a:rPr lang="en-US" altLang="en-US" sz="1200">
                <a:latin typeface="Arial" pitchFamily="34" charset="0"/>
                <a:ea typeface="ＭＳ Ｐゴシック" pitchFamily="34" charset="-128"/>
              </a:rPr>
              <a:t>reduction</a:t>
            </a:r>
          </a:p>
          <a:p>
            <a:pPr algn="ctr" eaLnBrk="1" hangingPunct="1">
              <a:lnSpc>
                <a:spcPts val="14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92925" y="5094288"/>
            <a:ext cx="1008063" cy="263525"/>
          </a:xfrm>
          <a:prstGeom prst="rect">
            <a:avLst/>
          </a:prstGeom>
          <a:solidFill>
            <a:srgbClr val="53D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6514" name="Text Placeholder 2"/>
          <p:cNvSpPr txBox="1">
            <a:spLocks/>
          </p:cNvSpPr>
          <p:nvPr/>
        </p:nvSpPr>
        <p:spPr bwMode="auto">
          <a:xfrm>
            <a:off x="6581775" y="4687888"/>
            <a:ext cx="1665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algn="ctr" eaLnBrk="1" hangingPunct="1">
              <a:lnSpc>
                <a:spcPts val="1200"/>
              </a:lnSpc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90%</a:t>
            </a:r>
          </a:p>
          <a:p>
            <a:pPr marL="0" lvl="1" algn="ctr" eaLnBrk="1" hangingPunct="1">
              <a:lnSpc>
                <a:spcPts val="1200"/>
              </a:lnSpc>
              <a:buFont typeface="Courier New" pitchFamily="49" charset="0"/>
              <a:buNone/>
            </a:pPr>
            <a:r>
              <a:rPr lang="en-US" altLang="en-US" sz="1200">
                <a:latin typeface="Arial" pitchFamily="34" charset="0"/>
                <a:ea typeface="ＭＳ Ｐゴシック" pitchFamily="34" charset="-128"/>
              </a:rPr>
              <a:t>reduction</a:t>
            </a:r>
          </a:p>
          <a:p>
            <a:pPr marL="0" lvl="1" algn="ctr" eaLnBrk="1" hangingPunct="1">
              <a:lnSpc>
                <a:spcPts val="1600"/>
              </a:lnSpc>
              <a:buFont typeface="Courier New" pitchFamily="49" charset="0"/>
              <a:buNone/>
            </a:pPr>
            <a:endParaRPr lang="en-US" altLang="en-US" sz="1200" b="1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95975" y="4003675"/>
            <a:ext cx="10144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92925" y="5094288"/>
            <a:ext cx="100806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88100" y="2690813"/>
            <a:ext cx="14288" cy="8778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385050" y="2693988"/>
            <a:ext cx="0" cy="18605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19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99EC30FC-A778-4F46-AE73-CF94F995DD7F}" type="slidenum">
              <a:rPr lang="en-US" altLang="en-US" sz="1800">
                <a:latin typeface="Arial" pitchFamily="34" charset="0"/>
              </a:rPr>
              <a:pPr algn="r"/>
              <a:t>30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15925" y="152400"/>
            <a:ext cx="7772400" cy="514350"/>
          </a:xfrm>
        </p:spPr>
        <p:txBody>
          <a:bodyPr/>
          <a:lstStyle/>
          <a:p>
            <a:r>
              <a:rPr altLang="en-US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Impact of Antisepsis Bathing</a:t>
            </a:r>
          </a:p>
          <a:p>
            <a:pPr>
              <a:spcAft>
                <a:spcPts val="600"/>
              </a:spcAft>
            </a:pPr>
            <a:r>
              <a:rPr altLang="en-US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Study to determine the best method for reducing spread of MRSA &amp; MDROs</a:t>
            </a:r>
          </a:p>
          <a:p>
            <a:endParaRPr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19288"/>
            <a:ext cx="4787900" cy="3443287"/>
          </a:xfrm>
        </p:spPr>
        <p:txBody>
          <a:bodyPr/>
          <a:lstStyle/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r>
              <a:rPr altLang="en-US" sz="2800" b="1">
                <a:latin typeface="Calibri" pitchFamily="34" charset="0"/>
                <a:ea typeface="ＭＳ Ｐゴシック" pitchFamily="34" charset="-128"/>
              </a:rPr>
              <a:t>3 protocols tested:</a:t>
            </a:r>
          </a:p>
          <a:p>
            <a:pPr marL="136525" indent="0">
              <a:spcBef>
                <a:spcPct val="0"/>
              </a:spcBef>
              <a:spcAft>
                <a:spcPts val="200"/>
              </a:spcAft>
              <a:buFontTx/>
              <a:buAutoNum type="alphaLcParenR"/>
            </a:pPr>
            <a:r>
              <a:rPr altLang="en-US" sz="2000">
                <a:latin typeface="Calibri" pitchFamily="34" charset="0"/>
                <a:ea typeface="ＭＳ Ｐゴシック" pitchFamily="34" charset="-128"/>
              </a:rPr>
              <a:t>Swab for MRSA on admission to ICU</a:t>
            </a:r>
          </a:p>
          <a:p>
            <a:pPr marL="854075" lvl="1" indent="-228600" defTabSz="457200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mtClean="0"/>
              <a:t>Isolate if positive</a:t>
            </a:r>
          </a:p>
          <a:p>
            <a:pPr marL="136525" indent="0">
              <a:spcBef>
                <a:spcPct val="0"/>
              </a:spcBef>
              <a:spcAft>
                <a:spcPts val="200"/>
              </a:spcAft>
              <a:buFontTx/>
              <a:buAutoNum type="alphaLcParenR"/>
            </a:pPr>
            <a:r>
              <a:rPr altLang="en-US" sz="200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Swab for MRSA on admission to ICU</a:t>
            </a:r>
          </a:p>
          <a:p>
            <a:pPr marL="854075" lvl="1" indent="-228600" defTabSz="457200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mtClean="0"/>
              <a:t>Isolate if positive</a:t>
            </a:r>
          </a:p>
          <a:p>
            <a:pPr marL="854075" lvl="1" indent="-228600" defTabSz="457200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mtClean="0"/>
              <a:t>Nasal mucopiricin x 5 days</a:t>
            </a:r>
          </a:p>
          <a:p>
            <a:pPr marL="854075" lvl="1" indent="-228600" defTabSz="457200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mtClean="0"/>
              <a:t>2% CHG cloth bathing for entire ICU stay</a:t>
            </a:r>
          </a:p>
          <a:p>
            <a:pPr marL="136525" indent="0">
              <a:spcBef>
                <a:spcPct val="0"/>
              </a:spcBef>
              <a:spcAft>
                <a:spcPts val="200"/>
              </a:spcAft>
              <a:buFontTx/>
              <a:buAutoNum type="alphaLcParenR"/>
            </a:pPr>
            <a:r>
              <a:rPr altLang="en-US" sz="200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No swab</a:t>
            </a:r>
          </a:p>
          <a:p>
            <a:pPr marL="854075" lvl="1" indent="-228600" defTabSz="457200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altLang="en-US" smtClean="0"/>
              <a:t>Nasal mucopiricin x 5 days</a:t>
            </a:r>
          </a:p>
          <a:p>
            <a:pPr marL="854075" lvl="1" indent="-228600" defTabSz="457200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mtClean="0"/>
              <a:t>2% CHG bath cloth for entire ICU stay</a:t>
            </a:r>
          </a:p>
          <a:p>
            <a:pPr marL="136525" indent="0">
              <a:spcBef>
                <a:spcPct val="0"/>
              </a:spcBef>
            </a:pPr>
            <a:endParaRPr altLang="en-US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6151563"/>
            <a:ext cx="590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rial" pitchFamily="34" charset="0"/>
              </a:rPr>
              <a:t>Huang SS, et al. New England Journal of Med, 2013; May 30</a:t>
            </a:r>
            <a:r>
              <a:rPr lang="en-US" altLang="en-US" sz="1400" baseline="30000">
                <a:latin typeface="Arial" pitchFamily="34" charset="0"/>
              </a:rPr>
              <a:t>th</a:t>
            </a:r>
            <a:r>
              <a:rPr lang="en-US" altLang="en-US" sz="1400">
                <a:latin typeface="Arial" pitchFamily="34" charset="0"/>
              </a:rPr>
              <a:t> online.</a:t>
            </a:r>
          </a:p>
        </p:txBody>
      </p:sp>
      <p:graphicFrame>
        <p:nvGraphicFramePr>
          <p:cNvPr id="107522" name="Chart 8"/>
          <p:cNvGraphicFramePr>
            <a:graphicFrameLocks/>
          </p:cNvGraphicFramePr>
          <p:nvPr/>
        </p:nvGraphicFramePr>
        <p:xfrm>
          <a:off x="5445125" y="2687638"/>
          <a:ext cx="2522538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r:id="rId3" imgW="2523963" imgH="3755461" progId="Excel.Chart.8">
                  <p:embed/>
                </p:oleObj>
              </mc:Choice>
              <mc:Fallback>
                <p:oleObj r:id="rId3" imgW="2523963" imgH="3755461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687638"/>
                        <a:ext cx="2522538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Text Placeholder 2"/>
          <p:cNvSpPr txBox="1">
            <a:spLocks/>
          </p:cNvSpPr>
          <p:nvPr/>
        </p:nvSpPr>
        <p:spPr bwMode="auto">
          <a:xfrm>
            <a:off x="5778500" y="2081213"/>
            <a:ext cx="33512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2860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eaLnBrk="1" hangingPunct="1">
              <a:buFont typeface="Courier New" pitchFamily="49" charset="0"/>
              <a:buNone/>
            </a:pPr>
            <a:r>
              <a:rPr lang="en-US" altLang="en-US" sz="1500" b="1">
                <a:latin typeface="Arial" pitchFamily="34" charset="0"/>
                <a:ea typeface="ＭＳ Ｐゴシック" pitchFamily="34" charset="-128"/>
              </a:rPr>
              <a:t>Results: </a:t>
            </a:r>
            <a:r>
              <a:rPr lang="en-US" altLang="en-US" sz="1500" b="1">
                <a:solidFill>
                  <a:srgbClr val="0072C8"/>
                </a:solidFill>
                <a:latin typeface="Arial" pitchFamily="34" charset="0"/>
                <a:ea typeface="ＭＳ Ｐゴシック" pitchFamily="34" charset="-128"/>
              </a:rPr>
              <a:t>No Swab Group</a:t>
            </a:r>
          </a:p>
          <a:p>
            <a:pPr marL="0" lvl="1" eaLnBrk="1" hangingPunct="1">
              <a:buFont typeface="Courier New" pitchFamily="49" charset="0"/>
              <a:buNone/>
            </a:pPr>
            <a:r>
              <a:rPr lang="en-US" altLang="en-US" sz="1500" b="1">
                <a:latin typeface="Arial" pitchFamily="34" charset="0"/>
                <a:ea typeface="ＭＳ Ｐゴシック" pitchFamily="34" charset="-128"/>
              </a:rPr>
              <a:t>Universal Decolonization </a:t>
            </a:r>
            <a:br>
              <a:rPr lang="en-US" altLang="en-US" sz="1500" b="1"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1500" b="1">
                <a:latin typeface="Arial" pitchFamily="34" charset="0"/>
                <a:ea typeface="ＭＳ Ｐゴシック" pitchFamily="34" charset="-128"/>
              </a:rPr>
              <a:t>Demonstrated</a:t>
            </a:r>
            <a:endParaRPr lang="en-US" altLang="en-US" sz="1500">
              <a:latin typeface="Arial" pitchFamily="34" charset="0"/>
              <a:ea typeface="ＭＳ Ｐゴシック" pitchFamily="34" charset="-128"/>
            </a:endParaRPr>
          </a:p>
          <a:p>
            <a:pPr algn="ctr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5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2325" y="3821113"/>
            <a:ext cx="933450" cy="1687512"/>
          </a:xfrm>
          <a:prstGeom prst="rect">
            <a:avLst/>
          </a:prstGeom>
          <a:solidFill>
            <a:srgbClr val="3BA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4663" y="4078288"/>
            <a:ext cx="954087" cy="1436687"/>
          </a:xfrm>
          <a:prstGeom prst="rect">
            <a:avLst/>
          </a:prstGeom>
          <a:solidFill>
            <a:srgbClr val="F47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78513" y="3824288"/>
            <a:ext cx="96678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69050" y="2865438"/>
            <a:ext cx="0" cy="4762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02500" y="2901950"/>
            <a:ext cx="0" cy="7397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32" name="Text Placeholder 2"/>
          <p:cNvSpPr txBox="1">
            <a:spLocks/>
          </p:cNvSpPr>
          <p:nvPr/>
        </p:nvSpPr>
        <p:spPr bwMode="auto">
          <a:xfrm>
            <a:off x="5878513" y="3406775"/>
            <a:ext cx="94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2860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algn="ctr" eaLnBrk="1" hangingPunct="1">
              <a:lnSpc>
                <a:spcPts val="1200"/>
              </a:lnSpc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37% </a:t>
            </a:r>
            <a:r>
              <a:rPr lang="en-US" altLang="en-US" sz="1200">
                <a:latin typeface="Arial" pitchFamily="34" charset="0"/>
                <a:ea typeface="ＭＳ Ｐゴシック" pitchFamily="34" charset="-128"/>
              </a:rPr>
              <a:t>reduction</a:t>
            </a:r>
          </a:p>
          <a:p>
            <a:pPr algn="ctr" eaLnBrk="1" hangingPunct="1">
              <a:lnSpc>
                <a:spcPts val="16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7533" name="Text Placeholder 2"/>
          <p:cNvSpPr txBox="1">
            <a:spLocks/>
          </p:cNvSpPr>
          <p:nvPr/>
        </p:nvSpPr>
        <p:spPr bwMode="auto">
          <a:xfrm>
            <a:off x="6835775" y="3689350"/>
            <a:ext cx="93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28600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algn="ctr" eaLnBrk="1" hangingPunct="1">
              <a:lnSpc>
                <a:spcPts val="1200"/>
              </a:lnSpc>
              <a:buFont typeface="Courier New" pitchFamily="49" charset="0"/>
              <a:buNone/>
            </a:pPr>
            <a:r>
              <a:rPr lang="en-US" altLang="en-US" sz="1800" b="1">
                <a:latin typeface="Arial" pitchFamily="34" charset="0"/>
                <a:ea typeface="ＭＳ Ｐゴシック" pitchFamily="34" charset="-128"/>
              </a:rPr>
              <a:t>44% </a:t>
            </a:r>
            <a:r>
              <a:rPr lang="en-US" altLang="en-US" sz="1200">
                <a:latin typeface="Arial" pitchFamily="34" charset="0"/>
                <a:ea typeface="ＭＳ Ｐゴシック" pitchFamily="34" charset="-128"/>
              </a:rPr>
              <a:t>reduction</a:t>
            </a:r>
          </a:p>
          <a:p>
            <a:pPr algn="ctr" eaLnBrk="1" hangingPunct="1">
              <a:lnSpc>
                <a:spcPts val="16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200" b="1"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835775" y="4073525"/>
            <a:ext cx="96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535" name="Group 29"/>
          <p:cNvGrpSpPr>
            <a:grpSpLocks/>
          </p:cNvGrpSpPr>
          <p:nvPr/>
        </p:nvGrpSpPr>
        <p:grpSpPr bwMode="auto">
          <a:xfrm>
            <a:off x="5141913" y="4926013"/>
            <a:ext cx="374650" cy="850900"/>
            <a:chOff x="4496814" y="4545362"/>
            <a:chExt cx="374289" cy="85025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496814" y="4545362"/>
              <a:ext cx="374289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96814" y="5395617"/>
              <a:ext cx="374289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871103" y="4556466"/>
              <a:ext cx="0" cy="839151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>
            <a:off x="4656138" y="5343525"/>
            <a:ext cx="48577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37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65E91B96-ABDB-48D0-9C20-AB7FBF888271}" type="slidenum">
              <a:rPr lang="en-US" altLang="en-US" sz="1800">
                <a:latin typeface="Arial" pitchFamily="34" charset="0"/>
              </a:rPr>
              <a:pPr algn="r"/>
              <a:t>31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Single Center CHG Bathing Study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6088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 pragmatic cluster randomized, crossover study of 9340 patients admitted to 5 adult intensive care units of a tertiary medical center in Nashville, Tennessee, from July 2012 through July 2013.</a:t>
            </a:r>
          </a:p>
          <a:p>
            <a:pPr eaLnBrk="1" hangingPunct="1"/>
            <a:r>
              <a:rPr lang="en-US" altLang="en-US" sz="2000" smtClean="0"/>
              <a:t>Units performed once-daily bathing of all patients with disposable cloths impregnated with 2%chlorhexidine or non-antimicrobial cloths as a control</a:t>
            </a:r>
          </a:p>
          <a:p>
            <a:pPr eaLnBrk="1" hangingPunct="1"/>
            <a:r>
              <a:rPr lang="en-US" altLang="en-US" sz="2000" smtClean="0"/>
              <a:t>Bathing treatments were performed for a 10-week period followed by a 2-week washout period during which patients were bathed with non-antimicrobial disposable cloths, before crossover to the alternate bathing treatment for 10 weeks….3x</a:t>
            </a:r>
          </a:p>
          <a:p>
            <a:pPr eaLnBrk="1" hangingPunct="1"/>
            <a:r>
              <a:rPr lang="en-US" altLang="en-US" sz="2000" smtClean="0"/>
              <a:t>Results</a:t>
            </a:r>
          </a:p>
          <a:p>
            <a:pPr lvl="1" eaLnBrk="1" hangingPunct="1"/>
            <a:r>
              <a:rPr lang="en-US" altLang="en-US" sz="2000" smtClean="0"/>
              <a:t>No difference in CLABSI’s, CAUTI’s, VAP &amp; c-diff infections were seen</a:t>
            </a: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3962400" y="6400800"/>
            <a:ext cx="496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600"/>
              <a:t>Noto MJ, et al. JAMA, published online 01/20/2015</a:t>
            </a:r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179E47A-3180-4697-9C0D-DC66A8FA043A}" type="slidenum">
              <a:rPr lang="en-US" altLang="en-US" sz="1800">
                <a:latin typeface="Arial" pitchFamily="34" charset="0"/>
              </a:rPr>
              <a:pPr/>
              <a:t>32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957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4"/>
          <p:cNvSpPr txBox="1">
            <a:spLocks noChangeArrowheads="1"/>
          </p:cNvSpPr>
          <p:nvPr/>
        </p:nvSpPr>
        <p:spPr bwMode="auto">
          <a:xfrm>
            <a:off x="152400" y="4610100"/>
            <a:ext cx="91138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/>
              <a:t>Limitations: </a:t>
            </a:r>
          </a:p>
          <a:p>
            <a:pPr>
              <a:buFont typeface="Arial" pitchFamily="34" charset="0"/>
              <a:buChar char="•"/>
            </a:pPr>
            <a:r>
              <a:rPr lang="en-US" altLang="en-US"/>
              <a:t> </a:t>
            </a:r>
            <a:r>
              <a:rPr lang="en-US" altLang="en-US" sz="2000"/>
              <a:t>Adherence to care practice was not monitored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000"/>
              <a:t> Intracluster correlation nor sequence of randomization was consider in the analysis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000"/>
              <a:t> Used outcomes measures beyond previous studies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000"/>
              <a:t> Active surveillance was not perform to detect cross over transmission of MDRO’s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000"/>
              <a:t> Wasn’t registered on the clinical trials site</a:t>
            </a:r>
          </a:p>
          <a:p>
            <a:endParaRPr lang="en-US" altLang="en-US"/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4892675" y="6607175"/>
            <a:ext cx="4125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400"/>
              <a:t>Pittet D, et al. JAMA, published online 01/20/2015</a:t>
            </a:r>
          </a:p>
        </p:txBody>
      </p:sp>
      <p:sp>
        <p:nvSpPr>
          <p:cNvPr id="1095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D3FA535-B27D-4444-9FEE-58059EA5C8C7}" type="slidenum">
              <a:rPr lang="en-US" altLang="en-US" sz="1800">
                <a:latin typeface="Arial" pitchFamily="34" charset="0"/>
              </a:rPr>
              <a:pPr/>
              <a:t>33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538" y="1219200"/>
            <a:ext cx="8534400" cy="4725988"/>
          </a:xfrm>
          <a:prstGeom prst="rect">
            <a:avLst/>
          </a:prstGeom>
          <a:noFill/>
          <a:ln>
            <a:noFill/>
          </a:ln>
          <a:effectLst>
            <a:outerShdw blurRad="114300" dist="101600" dir="7860021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5288" y="1447800"/>
            <a:ext cx="8748712" cy="4008438"/>
          </a:xfrm>
        </p:spPr>
        <p:txBody>
          <a:bodyPr/>
          <a:lstStyle/>
          <a:p>
            <a:pPr marL="512763" indent="-376238"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altLang="en-US" b="1">
                <a:latin typeface="Calibri" pitchFamily="34" charset="0"/>
                <a:ea typeface="ＭＳ Ｐゴシック" pitchFamily="34" charset="-128"/>
              </a:rPr>
              <a:t>Bath patients daily in ICU with CHG (determine if exclusion criteria)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altLang="en-US" b="1">
                <a:latin typeface="Calibri" pitchFamily="34" charset="0"/>
                <a:ea typeface="ＭＳ Ｐゴシック" pitchFamily="34" charset="-128"/>
              </a:rPr>
              <a:t>Patient-centered bath times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</a:pPr>
            <a:r>
              <a:rPr altLang="en-US" sz="2000">
                <a:latin typeface="Calibri" pitchFamily="34" charset="0"/>
                <a:ea typeface="ＭＳ Ｐゴシック" pitchFamily="34" charset="-128"/>
              </a:rPr>
              <a:t>Evaluate clinical stability and patient preference.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</a:pPr>
            <a:r>
              <a:rPr altLang="en-US" sz="2000">
                <a:latin typeface="Calibri" pitchFamily="34" charset="0"/>
                <a:ea typeface="ＭＳ Ｐゴシック" pitchFamily="34" charset="-128"/>
              </a:rPr>
              <a:t>Avoid bathing between </a:t>
            </a:r>
            <a:r>
              <a:rPr altLang="en-US" sz="2000" b="1">
                <a:latin typeface="Calibri" pitchFamily="34" charset="0"/>
                <a:ea typeface="ＭＳ Ｐゴシック" pitchFamily="34" charset="-128"/>
              </a:rPr>
              <a:t>2400 -0600. 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</a:pPr>
            <a:r>
              <a:rPr altLang="en-US" sz="2000">
                <a:latin typeface="Calibri" pitchFamily="34" charset="0"/>
                <a:ea typeface="ＭＳ Ｐゴシック" pitchFamily="34" charset="-128"/>
              </a:rPr>
              <a:t>Evaluate workloads on all shifts.</a:t>
            </a:r>
          </a:p>
          <a:p>
            <a:pPr marL="1031875" lvl="1" indent="-282575" defTabSz="457200" eaLnBrk="1" hangingPunct="1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altLang="en-US" smtClean="0"/>
              <a:t>Adjust distribution of care practices. 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altLang="en-US" b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Avoid reusable bath basins and use of washcloths</a:t>
            </a:r>
          </a:p>
          <a:p>
            <a:pPr marL="1031875" lvl="1" indent="-282575" defTabSz="457200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mtClean="0"/>
              <a:t>Remove soaps and creams from the unit stock.</a:t>
            </a:r>
          </a:p>
          <a:p>
            <a:pPr marL="1031875" lvl="1" indent="-282575" defTabSz="457200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mtClean="0"/>
              <a:t>Replace basin with better strategies for containing emesis </a:t>
            </a:r>
            <a:br>
              <a:rPr lang="en-US" altLang="en-US" smtClean="0"/>
            </a:br>
            <a:r>
              <a:rPr lang="en-US" altLang="en-US" smtClean="0"/>
              <a:t>and keeping supplies.</a:t>
            </a:r>
          </a:p>
          <a:p>
            <a:pPr marL="1031875" lvl="1" indent="-282575" defTabSz="457200" eaLnBrk="1" hangingPunct="1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altLang="en-US" smtClean="0"/>
              <a:t>Reduce par levels of washcloths.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altLang="en-US" b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Avoid tap water for any component of bathing ICU patients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altLang="en-US" b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Use a no-rinse pH-balanced cleanser for facial cleansing</a:t>
            </a:r>
          </a:p>
          <a:p>
            <a:pPr marL="512763" indent="-376238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altLang="en-US" sz="2000" b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1031875" lvl="1" indent="-282575" defTabSz="4572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400" smtClean="0"/>
          </a:p>
        </p:txBody>
      </p:sp>
      <p:sp>
        <p:nvSpPr>
          <p:cNvPr id="110596" name="Content Placeholder 1"/>
          <p:cNvSpPr txBox="1">
            <a:spLocks/>
          </p:cNvSpPr>
          <p:nvPr/>
        </p:nvSpPr>
        <p:spPr bwMode="auto">
          <a:xfrm>
            <a:off x="914400" y="0"/>
            <a:ext cx="7772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4000" b="1">
                <a:latin typeface="Calibri" pitchFamily="34" charset="0"/>
                <a:ea typeface="ＭＳ Ｐゴシック" pitchFamily="34" charset="-128"/>
              </a:rPr>
              <a:t>Recommendations and Implementation Strategies</a:t>
            </a:r>
          </a:p>
        </p:txBody>
      </p:sp>
      <p:sp>
        <p:nvSpPr>
          <p:cNvPr id="110597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EBE0AA63-1493-4D2B-898E-D0764F0CB9A1}" type="slidenum">
              <a:rPr lang="en-US" altLang="en-US" sz="1800">
                <a:latin typeface="Arial" pitchFamily="34" charset="0"/>
              </a:rPr>
              <a:pPr algn="r"/>
              <a:t>34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ea typeface="ＭＳ Ｐゴシック" pitchFamily="34" charset="-128"/>
              </a:rPr>
              <a:t>Recommendations and Implementation Strategies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1619" name="Content Placeholder 4"/>
          <p:cNvSpPr>
            <a:spLocks noGrp="1"/>
          </p:cNvSpPr>
          <p:nvPr>
            <p:ph idx="1"/>
          </p:nvPr>
        </p:nvSpPr>
        <p:spPr>
          <a:xfrm>
            <a:off x="434975" y="762000"/>
            <a:ext cx="8686800" cy="42624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r>
              <a:rPr lang="en-US" altLang="en-US" sz="2400" b="1" smtClean="0"/>
              <a:t>6. Procedure:</a:t>
            </a:r>
          </a:p>
          <a:p>
            <a:pPr lvl="1" eaLnBrk="1" hangingPunct="1"/>
            <a:r>
              <a:rPr lang="en-US" altLang="en-US" sz="2000" smtClean="0"/>
              <a:t>After routine washing of face and hair, remove one batch of CHG cloths (three bundled packages of two cloths each = six cloths). </a:t>
            </a:r>
          </a:p>
          <a:p>
            <a:pPr lvl="1" eaLnBrk="1" hangingPunct="1"/>
            <a:r>
              <a:rPr lang="en-US" altLang="en-US" sz="2000" smtClean="0"/>
              <a:t>Warming is for patient comfort, it is not required.</a:t>
            </a:r>
          </a:p>
          <a:p>
            <a:pPr lvl="1" eaLnBrk="1" hangingPunct="1"/>
            <a:r>
              <a:rPr lang="en-US" altLang="en-US" sz="2000" smtClean="0"/>
              <a:t>Cloths should be used to bathe the skin with firm massage. </a:t>
            </a:r>
          </a:p>
          <a:p>
            <a:pPr lvl="1" eaLnBrk="1" hangingPunct="1"/>
            <a:r>
              <a:rPr lang="en-US" altLang="en-US" sz="2000" smtClean="0"/>
              <a:t>Do not use CHG above the jawline</a:t>
            </a:r>
          </a:p>
          <a:p>
            <a:pPr lvl="1" eaLnBrk="1" hangingPunct="1"/>
            <a:r>
              <a:rPr lang="en-US" altLang="en-US" sz="2000" smtClean="0"/>
              <a:t>CHG should be used for incontinence care, or for any other reasons for additional cleaning</a:t>
            </a:r>
          </a:p>
          <a:p>
            <a:pPr lvl="2" eaLnBrk="1" hangingPunct="1"/>
            <a:r>
              <a:rPr lang="en-US" altLang="en-US" smtClean="0"/>
              <a:t>If incontinence occurs, rinse the affected area with water and clean with chux. Then clean skin with CHG cloths. </a:t>
            </a:r>
          </a:p>
          <a:p>
            <a:pPr lvl="1" eaLnBrk="1" hangingPunct="1"/>
            <a:r>
              <a:rPr lang="en-US" altLang="en-US" sz="2000" smtClean="0"/>
              <a:t>Use CHG-compatible barrier products if needed</a:t>
            </a:r>
          </a:p>
          <a:p>
            <a:pPr lvl="1" eaLnBrk="1" hangingPunct="1"/>
            <a:r>
              <a:rPr lang="en-US" altLang="en-US" sz="2000" smtClean="0"/>
              <a:t>Do not rinse with water or wipe off </a:t>
            </a:r>
          </a:p>
          <a:p>
            <a:pPr lvl="1" eaLnBrk="1" hangingPunct="1"/>
            <a:endParaRPr lang="en-US" altLang="en-US" smtClean="0"/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mtClean="0"/>
              <a:t> </a:t>
            </a:r>
          </a:p>
          <a:p>
            <a:pPr marL="0" indent="0" eaLnBrk="1" hangingPunct="1"/>
            <a:endParaRPr lang="en-US" altLang="en-US" smtClean="0"/>
          </a:p>
        </p:txBody>
      </p:sp>
      <p:sp>
        <p:nvSpPr>
          <p:cNvPr id="111620" name="TextBox 1"/>
          <p:cNvSpPr txBox="1">
            <a:spLocks noChangeArrowheads="1"/>
          </p:cNvSpPr>
          <p:nvPr/>
        </p:nvSpPr>
        <p:spPr bwMode="auto">
          <a:xfrm>
            <a:off x="990600" y="5718175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200"/>
              <a:t>Universal ICU Decolonization: An Enhanced Protocol: Appendix F. Chlorhexidine Bathing Skills Assessment. September 2013. Agency for Healthcare Research and Quality, Rockville, MD. http://www.ahrq.gov/professionals/systems/hospital/universal_icu_decolonization/universal-icu-apf.html </a:t>
            </a:r>
          </a:p>
          <a:p>
            <a:endParaRPr lang="en-US" altLang="en-US" sz="1200"/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85BB707-E71D-404A-948D-6F7BB0FFEC54}" type="slidenum">
              <a:rPr lang="en-US" altLang="en-US" sz="1800">
                <a:latin typeface="Arial" pitchFamily="34" charset="0"/>
              </a:rPr>
              <a:pPr/>
              <a:t>35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86995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 Successful Banning of Basins </a:t>
            </a:r>
            <a:br>
              <a:rPr lang="en-US" altLang="en-US" smtClean="0"/>
            </a:br>
            <a:r>
              <a:rPr lang="en-US" altLang="en-US" smtClean="0"/>
              <a:t>for Patient Care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60888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We need to provide alternatives for the other functions: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286000"/>
          <a:ext cx="7696200" cy="4243388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3E6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Emesis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Emebags being installed in every adult and ped pt. room, ACU, PACU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Storage of patient items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Clear plastic “baggies”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Trial of “Concierge List” to decrease waste of unused/unneeded products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Foot soaks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Shampoo caps, prepackaged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Shampoo patient’s hair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Shampoo caps par’d on all units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hour urine, ice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 some basins in lab to be dispensed with each 24 hour jug.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Bath cloths with no insulation, cold halfway through bath.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Bath cloths with insulation to stay warm longer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126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8DDE6890-6B00-4AED-8367-1954FDDED40F}" type="slidenum">
              <a:rPr lang="en-US" altLang="en-US" sz="1800">
                <a:latin typeface="Arial" pitchFamily="34" charset="0"/>
              </a:rPr>
              <a:pPr/>
              <a:t>36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457200"/>
            <a:ext cx="86106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altLang="en-US" sz="4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General Implementation Strategies</a:t>
            </a:r>
          </a:p>
          <a:p>
            <a:endParaRPr altLang="en-US" sz="400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752600"/>
            <a:ext cx="7772400" cy="4008438"/>
          </a:xfrm>
        </p:spPr>
        <p:txBody>
          <a:bodyPr/>
          <a:lstStyle/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r>
              <a:rPr altLang="en-US" b="1">
                <a:latin typeface="Arial" pitchFamily="34" charset="0"/>
                <a:ea typeface="ＭＳ Ｐゴシック" pitchFamily="34" charset="-128"/>
              </a:rPr>
              <a:t>Educate patients and families about new bathing technologies</a:t>
            </a:r>
          </a:p>
          <a:p>
            <a:pPr marL="730250" lvl="1" indent="-228600" defTabSz="4572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smtClean="0">
                <a:ea typeface="ＭＳ Ｐゴシック" pitchFamily="34" charset="-128"/>
              </a:rPr>
              <a:t>Improves condition of the skin</a:t>
            </a:r>
          </a:p>
          <a:p>
            <a:pPr marL="730250" lvl="1" indent="-228600" defTabSz="457200" eaLnBrk="1" hangingPunct="1">
              <a:spcBef>
                <a:spcPct val="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altLang="en-US" sz="2400" smtClean="0">
                <a:ea typeface="ＭＳ Ｐゴシック" pitchFamily="34" charset="-128"/>
              </a:rPr>
              <a:t>Reduces the spread of microorganisms </a:t>
            </a:r>
          </a:p>
          <a:p>
            <a:pPr marL="730250" lvl="1" indent="-228600" defTabSz="457200" eaLnBrk="1" hangingPunct="1">
              <a:spcBef>
                <a:spcPct val="0"/>
              </a:spcBef>
              <a:spcAft>
                <a:spcPts val="1400"/>
              </a:spcAft>
              <a:buFont typeface="Wingdings" pitchFamily="2" charset="2"/>
              <a:buChar char="§"/>
            </a:pPr>
            <a:r>
              <a:rPr lang="en-US" altLang="en-US" sz="2400" smtClean="0">
                <a:ea typeface="ＭＳ Ｐゴシック" pitchFamily="34" charset="-128"/>
              </a:rPr>
              <a:t>Should not be rinsed off</a:t>
            </a:r>
          </a:p>
          <a:p>
            <a:pPr marL="136525" indent="0">
              <a:spcBef>
                <a:spcPct val="0"/>
              </a:spcBef>
              <a:buFont typeface="Wingdings" pitchFamily="2" charset="2"/>
              <a:buNone/>
            </a:pPr>
            <a:r>
              <a:rPr altLang="en-US" b="1">
                <a:latin typeface="Arial" pitchFamily="34" charset="0"/>
                <a:ea typeface="ＭＳ Ｐゴシック" pitchFamily="34" charset="-128"/>
              </a:rPr>
              <a:t>Monitor compliance </a:t>
            </a:r>
          </a:p>
          <a:p>
            <a:pPr marL="730250" lvl="1" indent="-228600" defTabSz="4572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smtClean="0">
                <a:cs typeface="Calibri" pitchFamily="34" charset="0"/>
              </a:rPr>
              <a:t>Assess estimated number of baths given </a:t>
            </a:r>
          </a:p>
          <a:p>
            <a:pPr marL="730250" lvl="1" indent="-228600" defTabSz="4572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smtClean="0">
                <a:cs typeface="Calibri" pitchFamily="34" charset="0"/>
              </a:rPr>
              <a:t>Compare to use of bathing products used. </a:t>
            </a:r>
          </a:p>
        </p:txBody>
      </p:sp>
      <p:sp>
        <p:nvSpPr>
          <p:cNvPr id="113668" name="Slide Number Placeholder 5"/>
          <p:cNvSpPr txBox="1">
            <a:spLocks/>
          </p:cNvSpPr>
          <p:nvPr/>
        </p:nvSpPr>
        <p:spPr bwMode="auto">
          <a:xfrm>
            <a:off x="6534150" y="6578600"/>
            <a:ext cx="2582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Copyright 2013 AACN and Advancing Nursing LLC</a:t>
            </a:r>
          </a:p>
        </p:txBody>
      </p:sp>
      <p:sp>
        <p:nvSpPr>
          <p:cNvPr id="113669" name="Slide Number Placeholder 3"/>
          <p:cNvSpPr txBox="1">
            <a:spLocks/>
          </p:cNvSpPr>
          <p:nvPr/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fld id="{8F53E1F5-303A-469A-B467-4EAE6636FE2F}" type="slidenum">
              <a:rPr lang="en-US" altLang="en-US" sz="1800">
                <a:latin typeface="Arial" pitchFamily="34" charset="0"/>
              </a:rPr>
              <a:pPr algn="r"/>
              <a:t>37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Strategies for Successful Implementation</a:t>
            </a:r>
          </a:p>
        </p:txBody>
      </p:sp>
      <p:sp>
        <p:nvSpPr>
          <p:cNvPr id="114691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7162800" cy="4478338"/>
          </a:xfrm>
        </p:spPr>
        <p:txBody>
          <a:bodyPr/>
          <a:lstStyle/>
          <a:p>
            <a:pPr eaLnBrk="1" hangingPunct="1"/>
            <a:r>
              <a:rPr lang="en-US" altLang="en-US" smtClean="0"/>
              <a:t>Baseline measurement of HAI’s</a:t>
            </a:r>
          </a:p>
          <a:p>
            <a:pPr eaLnBrk="1" hangingPunct="1"/>
            <a:r>
              <a:rPr lang="en-US" altLang="en-US" smtClean="0"/>
              <a:t>Build the Will</a:t>
            </a:r>
          </a:p>
          <a:p>
            <a:pPr eaLnBrk="1" hangingPunct="1"/>
            <a:r>
              <a:rPr lang="en-US" altLang="en-US" smtClean="0"/>
              <a:t>Reduce process variation</a:t>
            </a:r>
          </a:p>
          <a:p>
            <a:pPr eaLnBrk="1" hangingPunct="1"/>
            <a:r>
              <a:rPr lang="en-US" altLang="en-US" smtClean="0"/>
              <a:t>Cost-benefit analysis </a:t>
            </a:r>
          </a:p>
          <a:p>
            <a:pPr eaLnBrk="1" hangingPunct="1"/>
            <a:r>
              <a:rPr lang="en-US" altLang="en-US" smtClean="0"/>
              <a:t>Place resources at point of care</a:t>
            </a:r>
          </a:p>
          <a:p>
            <a:pPr eaLnBrk="1" hangingPunct="1"/>
            <a:r>
              <a:rPr lang="en-US" altLang="en-US" smtClean="0"/>
              <a:t>Monitor compliance</a:t>
            </a:r>
          </a:p>
        </p:txBody>
      </p:sp>
      <p:pic>
        <p:nvPicPr>
          <p:cNvPr id="114692" name="Picture 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73338"/>
            <a:ext cx="42672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2E9A611F-B525-42F9-B337-E8B63F615B58}" type="slidenum">
              <a:rPr lang="en-US" altLang="en-US" sz="1800">
                <a:latin typeface="Arial" pitchFamily="34" charset="0"/>
              </a:rPr>
              <a:pPr/>
              <a:t>38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026" descr="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2894013" y="4262438"/>
            <a:ext cx="49799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algn="t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15A22"/>
                </a:solidFill>
              </a:rPr>
              <a:t>It is not enough to do your best; you must know what to do, and THEN do your best.  </a:t>
            </a:r>
            <a:br>
              <a:rPr lang="en-US" altLang="en-US" b="1">
                <a:solidFill>
                  <a:srgbClr val="F15A22"/>
                </a:solidFill>
              </a:rPr>
            </a:br>
            <a:r>
              <a:rPr lang="en-US" altLang="en-US" b="1">
                <a:solidFill>
                  <a:srgbClr val="F15A22"/>
                </a:solidFill>
              </a:rPr>
              <a:t>                        </a:t>
            </a:r>
            <a:r>
              <a:rPr lang="en-US" altLang="en-US" b="1" i="1">
                <a:solidFill>
                  <a:srgbClr val="F15A22"/>
                </a:solidFill>
              </a:rPr>
              <a:t>~ W. Edwards Deming</a:t>
            </a:r>
            <a:endParaRPr lang="en-US" altLang="en-US" b="1">
              <a:solidFill>
                <a:srgbClr val="F15A22"/>
              </a:solidFill>
            </a:endParaRPr>
          </a:p>
          <a:p>
            <a:pPr eaLnBrk="1" hangingPunct="1"/>
            <a:endParaRPr lang="en-US" altLang="en-US" sz="2800"/>
          </a:p>
        </p:txBody>
      </p:sp>
      <p:sp>
        <p:nvSpPr>
          <p:cNvPr id="115716" name="Slide Number Placeholder 5"/>
          <p:cNvSpPr txBox="1">
            <a:spLocks/>
          </p:cNvSpPr>
          <p:nvPr/>
        </p:nvSpPr>
        <p:spPr bwMode="auto">
          <a:xfrm>
            <a:off x="4302125" y="6492875"/>
            <a:ext cx="4883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6D6E71"/>
                </a:solidFill>
                <a:latin typeface="Calibri" pitchFamily="34" charset="0"/>
                <a:ea typeface="ＭＳ Ｐゴシック" pitchFamily="34" charset="-128"/>
              </a:rPr>
              <a:t>Used with Permission Advancing Nursing LLC      Copyright 2013 AACN and Advancing Nursing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>
                <a:solidFill>
                  <a:schemeClr val="tx1"/>
                </a:solidFill>
              </a:rPr>
              <a:t>Notes on Hospitals: 1859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55825"/>
            <a:ext cx="64770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</a:t>
            </a:r>
            <a:r>
              <a:rPr lang="en-US" altLang="en-US" sz="3200" smtClean="0"/>
              <a:t>“It may seem a strange principle to enunciate as the very first requirement in a Hospital that it should do the sick no harm.”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                    </a:t>
            </a:r>
            <a:r>
              <a:rPr lang="en-US" altLang="en-US" smtClean="0"/>
              <a:t>Florence Nightingale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524000" y="5410200"/>
            <a:ext cx="5935663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rgbClr val="000000"/>
                </a:solidFill>
              </a:rPr>
              <a:t>Advocacy = Safety</a:t>
            </a:r>
          </a:p>
        </p:txBody>
      </p:sp>
      <p:pic>
        <p:nvPicPr>
          <p:cNvPr id="655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5447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Slide Number Placeholder 5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80694AF-E62F-4DC9-8881-B539E26EDA52}" type="slidenum">
              <a:rPr lang="en-US" altLang="en-US" sz="1800">
                <a:latin typeface="Arial" pitchFamily="34" charset="0"/>
              </a:rPr>
              <a:pPr/>
              <a:t>4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 descr="Coming Soon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7625" y="1566863"/>
            <a:ext cx="9037638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September 28   (Free British Teleclass ... Broadcast live from the 2015 IPS conference)</a:t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  <a:t>WHAT DID THE ROMANS EVER DO FOR US?</a:t>
            </a: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	Carole Fry, Healthcare Infection Society</a:t>
            </a:r>
            <a:r>
              <a:rPr lang="en-US" altLang="en-US" sz="12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2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2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2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September 29   (Free British Teleclass ... Broadcast live from the 2015 IPS conference)</a:t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  <a:t>FAECAL TRANSPLANT TO TREAT </a:t>
            </a:r>
            <a:r>
              <a:rPr lang="en-CA" altLang="en-US" sz="1800" b="1" i="1">
                <a:solidFill>
                  <a:srgbClr val="232323"/>
                </a:solidFill>
                <a:latin typeface="Arial" pitchFamily="34" charset="0"/>
              </a:rPr>
              <a:t>CLOSTRIDIUM DIFFICILE </a:t>
            </a:r>
            <a: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  <a:t>DISEASE</a:t>
            </a: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US" altLang="en-US" sz="1600">
                <a:latin typeface="Arial" pitchFamily="34" charset="0"/>
              </a:rPr>
              <a:t>Dr. Jonathan Sutton, Betsi Cadwaladr University Health Board, Wales</a:t>
            </a:r>
            <a:r>
              <a:rPr lang="en-CA" altLang="en-US" sz="1200">
                <a:latin typeface="Arial" pitchFamily="34" charset="0"/>
              </a:rPr>
              <a:t/>
            </a:r>
            <a:br>
              <a:rPr lang="en-CA" altLang="en-US" sz="1200">
                <a:latin typeface="Arial" pitchFamily="34" charset="0"/>
              </a:rPr>
            </a:br>
            <a:r>
              <a:rPr lang="en-US" altLang="en-US" sz="12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2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September 29   (Free British Teleclass ... Broadcast live from the 2015 IPS conference)</a:t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  <a:t>DEBATE – SELECTIVE DECONTAMINATION OF THE GUT</a:t>
            </a: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US" altLang="en-US" sz="1600">
                <a:latin typeface="Arial" pitchFamily="34" charset="0"/>
              </a:rPr>
              <a:t>Dr. </a:t>
            </a:r>
            <a:r>
              <a:rPr lang="en-CA" altLang="en-US" sz="1600">
                <a:latin typeface="Arial" pitchFamily="34" charset="0"/>
              </a:rPr>
              <a:t>Cliff McDonald, </a:t>
            </a:r>
            <a:r>
              <a:rPr lang="en-US" altLang="en-US" sz="1600">
                <a:latin typeface="Arial" pitchFamily="34" charset="0"/>
              </a:rPr>
              <a:t>Division of Healthcare Quality Promotion, USA, and </a:t>
            </a:r>
            <a:r>
              <a:rPr lang="en-CA" altLang="en-US" sz="1600">
                <a:latin typeface="Arial" pitchFamily="34" charset="0"/>
              </a:rPr>
              <a:t/>
            </a:r>
            <a:br>
              <a:rPr lang="en-CA" altLang="en-US" sz="1600">
                <a:latin typeface="Arial" pitchFamily="34" charset="0"/>
              </a:rPr>
            </a:br>
            <a:r>
              <a:rPr lang="en-CA" altLang="en-US" sz="1600">
                <a:latin typeface="Arial" pitchFamily="34" charset="0"/>
              </a:rPr>
              <a:t>	</a:t>
            </a:r>
            <a:r>
              <a:rPr lang="en-US" altLang="en-US" sz="1600">
                <a:latin typeface="Arial" pitchFamily="34" charset="0"/>
              </a:rPr>
              <a:t>Professor Jan Kluytmans, St Elisabeth Hospital, The Netherlands</a:t>
            </a:r>
            <a:r>
              <a:rPr lang="en-CA" altLang="en-US" sz="1200">
                <a:latin typeface="Arial" pitchFamily="34" charset="0"/>
              </a:rPr>
              <a:t/>
            </a:r>
            <a:br>
              <a:rPr lang="en-CA" altLang="en-US" sz="1200">
                <a:latin typeface="Arial" pitchFamily="34" charset="0"/>
              </a:rPr>
            </a:br>
            <a:r>
              <a:rPr lang="en-US" altLang="en-US" sz="12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2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September 30   (Free British Teleclass ... Broadcast live from the 2015 IPS conference)</a:t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8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  <a:t>THE EMERGENCE OF MERS: FROM ANIMAL TO HUMAN TO HUMAN</a:t>
            </a:r>
            <a:b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</a:br>
            <a:r>
              <a:rPr lang="en-CA" altLang="en-US" sz="1800" b="1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US" altLang="en-US" sz="1600">
                <a:latin typeface="Arial" pitchFamily="34" charset="0"/>
              </a:rPr>
              <a:t>Professor Ziad Memish, Prince Mohammed Bin Abdulaziz Hospital, Saudi Arabia</a:t>
            </a:r>
            <a:r>
              <a:rPr lang="en-CA" altLang="en-US" sz="1200" b="1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CA" altLang="en-US" sz="1200" b="1">
                <a:solidFill>
                  <a:srgbClr val="232323"/>
                </a:solidFill>
                <a:latin typeface="Arial" pitchFamily="34" charset="0"/>
              </a:rPr>
            </a:br>
            <a:r>
              <a:rPr lang="en-CA" altLang="en-US" sz="1200" b="1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CA" altLang="en-US" sz="1200" b="1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>October 14   </a:t>
            </a:r>
            <a:r>
              <a:rPr lang="en-US" altLang="en-US" sz="1600" i="1">
                <a:latin typeface="Arial" pitchFamily="34" charset="0"/>
              </a:rPr>
              <a:t>(</a:t>
            </a:r>
            <a:r>
              <a:rPr lang="en-US" altLang="en-US" sz="1600" u="sng">
                <a:latin typeface="Arial" pitchFamily="34" charset="0"/>
              </a:rPr>
              <a:t>FREE</a:t>
            </a:r>
            <a:r>
              <a:rPr lang="en-US" altLang="en-US" sz="1600">
                <a:latin typeface="Arial" pitchFamily="34" charset="0"/>
              </a:rPr>
              <a:t> WHO Teleclass - Europe)</a:t>
            </a:r>
            <a:r>
              <a:rPr lang="en-US" altLang="en-US" sz="1600">
                <a:solidFill>
                  <a:srgbClr val="232323"/>
                </a:solidFill>
                <a:latin typeface="Arial" pitchFamily="34" charset="0"/>
              </a:rPr>
              <a:t/>
            </a:r>
            <a:br>
              <a:rPr lang="en-US" altLang="en-US" sz="1600">
                <a:solidFill>
                  <a:srgbClr val="232323"/>
                </a:solidFill>
                <a:latin typeface="Arial" pitchFamily="34" charset="0"/>
              </a:rPr>
            </a:br>
            <a:r>
              <a:rPr lang="en-US" altLang="en-US" sz="1800">
                <a:solidFill>
                  <a:srgbClr val="232323"/>
                </a:solidFill>
                <a:latin typeface="Arial" pitchFamily="34" charset="0"/>
              </a:rPr>
              <a:t>	</a:t>
            </a:r>
            <a:r>
              <a:rPr lang="en-CA" altLang="en-US" sz="1800" b="1">
                <a:latin typeface="Arial" pitchFamily="34" charset="0"/>
              </a:rPr>
              <a:t>TH</a:t>
            </a:r>
            <a:r>
              <a:rPr lang="en-US" altLang="en-US" sz="1800" b="1">
                <a:latin typeface="Arial" pitchFamily="34" charset="0"/>
              </a:rPr>
              <a:t>E USE OF SOCIAL MEDIA IN SUPPORT OF GLOBAL INFECTION </a:t>
            </a:r>
            <a:r>
              <a:rPr lang="en-CA" altLang="en-US" sz="1800" b="1">
                <a:latin typeface="Arial" pitchFamily="34" charset="0"/>
              </a:rPr>
              <a:t/>
            </a:r>
            <a:br>
              <a:rPr lang="en-CA" altLang="en-US" sz="1800" b="1">
                <a:latin typeface="Arial" pitchFamily="34" charset="0"/>
              </a:rPr>
            </a:br>
            <a:r>
              <a:rPr lang="en-CA" altLang="en-US" sz="1800" b="1">
                <a:latin typeface="Arial" pitchFamily="34" charset="0"/>
              </a:rPr>
              <a:t>	</a:t>
            </a:r>
            <a:r>
              <a:rPr lang="en-US" altLang="en-US" sz="1800" b="1">
                <a:latin typeface="Arial" pitchFamily="34" charset="0"/>
              </a:rPr>
              <a:t>PREVENTION AND CONTROL</a:t>
            </a:r>
            <a:endParaRPr lang="en-CA" altLang="en-US" sz="1600">
              <a:solidFill>
                <a:srgbClr val="23232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 descr="Patron Sponsor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4724400" cy="1828800"/>
          </a:xfrm>
        </p:spPr>
        <p:txBody>
          <a:bodyPr lIns="90488" tIns="44450" rIns="90488" bIns="44450"/>
          <a:lstStyle/>
          <a:p>
            <a:pPr algn="r" eaLnBrk="1" hangingPunct="1">
              <a:spcBef>
                <a:spcPct val="40000"/>
              </a:spcBef>
            </a:pPr>
            <a:r>
              <a:rPr lang="en-US" altLang="en-US" sz="3200" smtClean="0"/>
              <a:t>Protect The Patient From Bad Things Happening</a:t>
            </a:r>
            <a:br>
              <a:rPr lang="en-US" altLang="en-US" sz="3200" smtClean="0"/>
            </a:br>
            <a:r>
              <a:rPr lang="en-US" altLang="en-US" sz="3200" smtClean="0"/>
              <a:t>on Your Watch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>
              <a:solidFill>
                <a:srgbClr val="FFA27C"/>
              </a:solidFill>
            </a:endParaRPr>
          </a:p>
        </p:txBody>
      </p:sp>
      <p:pic>
        <p:nvPicPr>
          <p:cNvPr id="67587" name="Picture 3" descr="PE015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788" y="914400"/>
            <a:ext cx="35020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4999038" y="1828800"/>
            <a:ext cx="46037" cy="2667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483413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Implement </a:t>
            </a:r>
          </a:p>
          <a:p>
            <a:pPr algn="ctr" eaLnBrk="1" hangingPunct="1">
              <a:defRPr/>
            </a:pPr>
            <a:r>
              <a:rPr lang="en-US" sz="48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Interventional Patient Hygiene</a:t>
            </a:r>
            <a:endParaRPr lang="en-US" sz="48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7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8A0F75EE-046C-4E9E-9D0D-026D77991FC7}" type="slidenum">
              <a:rPr lang="en-US" altLang="en-US" sz="1800">
                <a:latin typeface="Arial" pitchFamily="34" charset="0"/>
              </a:rPr>
              <a:pPr/>
              <a:t>5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Interventional Patient Hygiene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52600"/>
            <a:ext cx="5943600" cy="3124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altLang="en-US" sz="2600" smtClean="0"/>
              <a:t>Hygiene…the science and practice of the establishment and maintenance of health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600" smtClean="0"/>
              <a:t>Interventional Patient Hygiene….nursing action plan directly focused on fortifying the patients host defense through proactive use of evidence based hygiene care strategies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 rot="-1145900">
            <a:off x="-403225" y="427355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Comprehensive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 Oral Care Plan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 rot="1565025">
            <a:off x="7508875" y="3683000"/>
            <a:ext cx="1690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40071"/>
                </a:solidFill>
              </a:rPr>
              <a:t>Bathing &amp;</a:t>
            </a:r>
            <a:br>
              <a:rPr lang="en-US" altLang="en-US" b="1">
                <a:solidFill>
                  <a:srgbClr val="A40071"/>
                </a:solidFill>
              </a:rPr>
            </a:br>
            <a:r>
              <a:rPr lang="en-US" altLang="en-US" b="1">
                <a:solidFill>
                  <a:srgbClr val="A40071"/>
                </a:solidFill>
              </a:rPr>
              <a:t>Assessment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Incontinence Associated Dermatitis Prevention Program</a:t>
            </a:r>
          </a:p>
        </p:txBody>
      </p:sp>
      <p:sp>
        <p:nvSpPr>
          <p:cNvPr id="69639" name="Text Box 7" descr="elastigirl"/>
          <p:cNvSpPr txBox="1">
            <a:spLocks noChangeArrowheads="1"/>
          </p:cNvSpPr>
          <p:nvPr/>
        </p:nvSpPr>
        <p:spPr bwMode="auto">
          <a:xfrm rot="-1996598">
            <a:off x="187325" y="250825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Hand Hygiene</a:t>
            </a:r>
          </a:p>
        </p:txBody>
      </p:sp>
      <p:sp>
        <p:nvSpPr>
          <p:cNvPr id="69640" name="Text Box 8" descr="elastigirl"/>
          <p:cNvSpPr txBox="1">
            <a:spLocks noChangeArrowheads="1"/>
          </p:cNvSpPr>
          <p:nvPr/>
        </p:nvSpPr>
        <p:spPr bwMode="auto">
          <a:xfrm rot="-1983609">
            <a:off x="7678738" y="2128838"/>
            <a:ext cx="1347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404040"/>
                </a:solidFill>
              </a:rPr>
              <a:t>Catheter</a:t>
            </a:r>
          </a:p>
          <a:p>
            <a:pPr algn="ctr" eaLnBrk="1" hangingPunct="1"/>
            <a:r>
              <a:rPr lang="en-US" altLang="en-US" b="1">
                <a:solidFill>
                  <a:srgbClr val="404040"/>
                </a:solidFill>
              </a:rPr>
              <a:t> Care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 rot="1140018">
            <a:off x="6248400" y="51816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99FF"/>
                </a:solidFill>
              </a:rPr>
              <a:t>Pressure Ulcer Prevention</a:t>
            </a:r>
          </a:p>
        </p:txBody>
      </p:sp>
      <p:sp>
        <p:nvSpPr>
          <p:cNvPr id="69642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645BABC0-9D98-486B-A319-B8EA3494E396}" type="slidenum">
              <a:rPr lang="en-US" altLang="en-US" sz="1800">
                <a:latin typeface="Arial" pitchFamily="34" charset="0"/>
              </a:rPr>
              <a:pPr/>
              <a:t>6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352800" y="1600200"/>
            <a:ext cx="1981200" cy="838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168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INTERVENTIONAL PATIENT HYGIENE (IPH)</a:t>
            </a:r>
          </a:p>
        </p:txBody>
      </p:sp>
      <p:sp>
        <p:nvSpPr>
          <p:cNvPr id="27" name="Oval 26"/>
          <p:cNvSpPr/>
          <p:nvPr/>
        </p:nvSpPr>
        <p:spPr>
          <a:xfrm>
            <a:off x="2895600" y="2743200"/>
            <a:ext cx="2819400" cy="2057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1685" name="TextBox 30"/>
          <p:cNvSpPr txBox="1">
            <a:spLocks noChangeArrowheads="1"/>
          </p:cNvSpPr>
          <p:nvPr/>
        </p:nvSpPr>
        <p:spPr bwMode="auto">
          <a:xfrm>
            <a:off x="3200400" y="1600200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   </a:t>
            </a:r>
            <a:r>
              <a:rPr lang="en-US" altLang="en-US" sz="2200">
                <a:latin typeface="Arial" pitchFamily="34" charset="0"/>
              </a:rPr>
              <a:t>Oral Care/ Mobility</a:t>
            </a:r>
          </a:p>
        </p:txBody>
      </p:sp>
      <p:sp>
        <p:nvSpPr>
          <p:cNvPr id="71686" name="TextBox 33"/>
          <p:cNvSpPr txBox="1">
            <a:spLocks noChangeArrowheads="1"/>
          </p:cNvSpPr>
          <p:nvPr/>
        </p:nvSpPr>
        <p:spPr bwMode="auto">
          <a:xfrm>
            <a:off x="3581400" y="838200"/>
            <a:ext cx="15240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VAP/HAP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2933700" y="4457700"/>
            <a:ext cx="3048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0"/>
          <p:cNvSpPr/>
          <p:nvPr/>
        </p:nvSpPr>
        <p:spPr>
          <a:xfrm>
            <a:off x="1295400" y="4724400"/>
            <a:ext cx="2286000" cy="838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1689" name="TextBox 41"/>
          <p:cNvSpPr txBox="1">
            <a:spLocks noChangeArrowheads="1"/>
          </p:cNvSpPr>
          <p:nvPr/>
        </p:nvSpPr>
        <p:spPr bwMode="auto">
          <a:xfrm>
            <a:off x="1295400" y="4876800"/>
            <a:ext cx="213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Arial" pitchFamily="34" charset="0"/>
              </a:rPr>
              <a:t>Catheter Care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1447800" y="5486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1" name="TextBox 45"/>
          <p:cNvSpPr txBox="1">
            <a:spLocks noChangeArrowheads="1"/>
          </p:cNvSpPr>
          <p:nvPr/>
        </p:nvSpPr>
        <p:spPr bwMode="auto">
          <a:xfrm>
            <a:off x="228600" y="5786438"/>
            <a:ext cx="12954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CA-UTI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276600" y="54864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3" name="TextBox 48"/>
          <p:cNvSpPr txBox="1">
            <a:spLocks noChangeArrowheads="1"/>
          </p:cNvSpPr>
          <p:nvPr/>
        </p:nvSpPr>
        <p:spPr bwMode="auto">
          <a:xfrm>
            <a:off x="3657600" y="5867400"/>
            <a:ext cx="1219200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CA-BSI</a:t>
            </a:r>
          </a:p>
        </p:txBody>
      </p:sp>
      <p:sp>
        <p:nvSpPr>
          <p:cNvPr id="53" name="Oval 52"/>
          <p:cNvSpPr/>
          <p:nvPr/>
        </p:nvSpPr>
        <p:spPr>
          <a:xfrm>
            <a:off x="5257800" y="4724400"/>
            <a:ext cx="2514600" cy="838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54" name="Straight Arrow Connector 53"/>
          <p:cNvCxnSpPr>
            <a:cxnSpLocks noChangeShapeType="1"/>
            <a:stCxn id="27" idx="5"/>
          </p:cNvCxnSpPr>
          <p:nvPr/>
        </p:nvCxnSpPr>
        <p:spPr bwMode="auto">
          <a:xfrm rot="16200000" flipH="1">
            <a:off x="5319712" y="4481513"/>
            <a:ext cx="301625" cy="336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6" name="TextBox 55"/>
          <p:cNvSpPr txBox="1">
            <a:spLocks noChangeArrowheads="1"/>
          </p:cNvSpPr>
          <p:nvPr/>
        </p:nvSpPr>
        <p:spPr bwMode="auto">
          <a:xfrm>
            <a:off x="5410200" y="4686300"/>
            <a:ext cx="274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     </a:t>
            </a:r>
            <a:r>
              <a:rPr lang="en-US" altLang="en-US" sz="2200">
                <a:latin typeface="Arial" pitchFamily="34" charset="0"/>
              </a:rPr>
              <a:t>Skin Care/ Bathing/Mobility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4837906" y="5372894"/>
            <a:ext cx="458788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8" name="TextBox 63"/>
          <p:cNvSpPr txBox="1">
            <a:spLocks noChangeArrowheads="1"/>
          </p:cNvSpPr>
          <p:nvPr/>
        </p:nvSpPr>
        <p:spPr bwMode="auto">
          <a:xfrm>
            <a:off x="7315200" y="6015038"/>
            <a:ext cx="1066800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HASI</a:t>
            </a:r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16200000" flipH="1">
            <a:off x="7162800" y="55626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0" name="TextBox 61"/>
          <p:cNvSpPr txBox="1">
            <a:spLocks noChangeArrowheads="1"/>
          </p:cNvSpPr>
          <p:nvPr/>
        </p:nvSpPr>
        <p:spPr bwMode="auto">
          <a:xfrm>
            <a:off x="5715000" y="5943600"/>
            <a:ext cx="9144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SSI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5903913" y="5753100"/>
            <a:ext cx="3825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2" name="TextBox 74"/>
          <p:cNvSpPr txBox="1">
            <a:spLocks noChangeArrowheads="1"/>
          </p:cNvSpPr>
          <p:nvPr/>
        </p:nvSpPr>
        <p:spPr bwMode="auto">
          <a:xfrm>
            <a:off x="3657600" y="2890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  </a:t>
            </a:r>
            <a:r>
              <a:rPr lang="en-US" altLang="en-US" b="1">
                <a:latin typeface="Arial" pitchFamily="34" charset="0"/>
              </a:rPr>
              <a:t>HAND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5400000" flipH="1" flipV="1">
            <a:off x="4228307" y="14851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4" name="TextBox 84"/>
          <p:cNvSpPr txBox="1">
            <a:spLocks noChangeArrowheads="1"/>
          </p:cNvSpPr>
          <p:nvPr/>
        </p:nvSpPr>
        <p:spPr bwMode="auto">
          <a:xfrm>
            <a:off x="3581400" y="38100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     </a:t>
            </a:r>
            <a:r>
              <a:rPr lang="en-US" altLang="en-US" b="1">
                <a:latin typeface="Arial" pitchFamily="34" charset="0"/>
              </a:rPr>
              <a:t>HYGIENE</a:t>
            </a:r>
          </a:p>
        </p:txBody>
      </p:sp>
      <p:sp>
        <p:nvSpPr>
          <p:cNvPr id="86" name="Oval 85"/>
          <p:cNvSpPr/>
          <p:nvPr/>
        </p:nvSpPr>
        <p:spPr>
          <a:xfrm>
            <a:off x="3581400" y="3352800"/>
            <a:ext cx="1447800" cy="762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1706" name="TextBox 27"/>
          <p:cNvSpPr txBox="1">
            <a:spLocks noChangeArrowheads="1"/>
          </p:cNvSpPr>
          <p:nvPr/>
        </p:nvSpPr>
        <p:spPr bwMode="auto">
          <a:xfrm>
            <a:off x="3352800" y="3505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Arial" pitchFamily="34" charset="0"/>
              </a:rPr>
              <a:t>Patient</a:t>
            </a:r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rot="5400000" flipH="1" flipV="1">
            <a:off x="4037013" y="2592388"/>
            <a:ext cx="4603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8" name="TextBox 55"/>
          <p:cNvSpPr txBox="1">
            <a:spLocks noChangeArrowheads="1"/>
          </p:cNvSpPr>
          <p:nvPr/>
        </p:nvSpPr>
        <p:spPr bwMode="auto">
          <a:xfrm>
            <a:off x="4162425" y="6519863"/>
            <a:ext cx="4829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Vollman KM. Australian Crit Care, 2009;22(4): 152-154</a:t>
            </a:r>
          </a:p>
        </p:txBody>
      </p:sp>
      <p:sp>
        <p:nvSpPr>
          <p:cNvPr id="71709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458200" y="6245225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900FD7FE-8629-4994-B759-7CE027FD007D}" type="slidenum">
              <a:rPr lang="en-US" altLang="en-US" sz="1800">
                <a:latin typeface="Arial" pitchFamily="34" charset="0"/>
              </a:rPr>
              <a:pPr/>
              <a:t>7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 rot="3236215">
            <a:off x="3974307" y="3288506"/>
            <a:ext cx="4997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en-US" sz="3200"/>
              <a:t>Resources &amp; System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790825" y="5265738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 </a:t>
            </a:r>
            <a:r>
              <a:rPr lang="en-US" altLang="en-US" sz="2600"/>
              <a:t>Attitude </a:t>
            </a:r>
          </a:p>
          <a:p>
            <a:pPr algn="ctr" eaLnBrk="1" hangingPunct="1"/>
            <a:r>
              <a:rPr lang="en-US" altLang="en-US" sz="2600"/>
              <a:t>&amp;</a:t>
            </a:r>
          </a:p>
          <a:p>
            <a:pPr algn="ctr" eaLnBrk="1" hangingPunct="1"/>
            <a:r>
              <a:rPr lang="en-US" altLang="en-US" sz="2600"/>
              <a:t>Accountability</a:t>
            </a:r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>
            <a:off x="1624013" y="1376363"/>
            <a:ext cx="5638800" cy="3810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2851150" y="3316288"/>
            <a:ext cx="3184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Factors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000000"/>
                </a:solidFill>
              </a:rPr>
              <a:t>Impacting the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ability to Achieve Quality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Nursing Outcomes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at the Point of Care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 rot="-3046717">
            <a:off x="1055688" y="2655888"/>
            <a:ext cx="3671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Skills &amp; Knowledge</a:t>
            </a:r>
          </a:p>
        </p:txBody>
      </p:sp>
      <p:sp>
        <p:nvSpPr>
          <p:cNvPr id="73735" name="Rectangle 12"/>
          <p:cNvSpPr>
            <a:spLocks noGrp="1" noChangeArrowheads="1"/>
          </p:cNvSpPr>
          <p:nvPr>
            <p:ph type="title"/>
          </p:nvPr>
        </p:nvSpPr>
        <p:spPr>
          <a:xfrm>
            <a:off x="1482725" y="16668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Achieving the Use of the Evidence</a:t>
            </a:r>
          </a:p>
        </p:txBody>
      </p:sp>
      <p:sp>
        <p:nvSpPr>
          <p:cNvPr id="73736" name="TextBox 9"/>
          <p:cNvSpPr txBox="1">
            <a:spLocks noChangeArrowheads="1"/>
          </p:cNvSpPr>
          <p:nvPr/>
        </p:nvSpPr>
        <p:spPr bwMode="auto">
          <a:xfrm>
            <a:off x="1993900" y="55546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Value</a:t>
            </a:r>
          </a:p>
        </p:txBody>
      </p:sp>
      <p:sp>
        <p:nvSpPr>
          <p:cNvPr id="73737" name="Up-Down Arrow 10"/>
          <p:cNvSpPr>
            <a:spLocks noChangeArrowheads="1"/>
          </p:cNvSpPr>
          <p:nvPr/>
        </p:nvSpPr>
        <p:spPr bwMode="auto">
          <a:xfrm rot="-2069153">
            <a:off x="1803400" y="4502150"/>
            <a:ext cx="381000" cy="1000125"/>
          </a:xfrm>
          <a:prstGeom prst="upDownArrow">
            <a:avLst>
              <a:gd name="adj1" fmla="val 50000"/>
              <a:gd name="adj2" fmla="val 49936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8" name="TextBox 11"/>
          <p:cNvSpPr txBox="1">
            <a:spLocks noChangeArrowheads="1"/>
          </p:cNvSpPr>
          <p:nvPr/>
        </p:nvSpPr>
        <p:spPr bwMode="auto">
          <a:xfrm>
            <a:off x="-57150" y="5311775"/>
            <a:ext cx="15065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/>
              <a:t>Vollman KM. Intensive Crit Care Nurs, 2013;22(4): 152-154</a:t>
            </a:r>
          </a:p>
          <a:p>
            <a:pPr eaLnBrk="1" hangingPunct="1"/>
            <a:endParaRPr lang="en-US" altLang="en-US"/>
          </a:p>
        </p:txBody>
      </p:sp>
      <p:pic>
        <p:nvPicPr>
          <p:cNvPr id="73739" name="Picture 2" descr="C:\Users\Kathleen\AppData\Local\Microsoft\Windows\Temporary Internet Files\Content.IE5\RT9VD0TT\MC90038402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92914" flipV="1">
            <a:off x="6743700" y="1660525"/>
            <a:ext cx="1711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38788" y="2547938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80000"/>
            </a:pP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374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627B27EB-649F-479B-87ED-9BBD4B22BDE5}" type="slidenum">
              <a:rPr lang="en-US" altLang="en-US" sz="1800">
                <a:latin typeface="Arial" pitchFamily="34" charset="0"/>
              </a:rPr>
              <a:pPr/>
              <a:t>8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875"/>
            <a:ext cx="8229600" cy="10334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entury Gothic" pitchFamily="34" charset="0"/>
                <a:ea typeface="ＭＳ Ｐゴシック" pitchFamily="34" charset="-128"/>
              </a:rPr>
              <a:t>Rank Order of </a:t>
            </a:r>
            <a:br>
              <a:rPr lang="en-US" altLang="en-US" smtClean="0">
                <a:latin typeface="Century Gothic" pitchFamily="34" charset="0"/>
                <a:ea typeface="ＭＳ Ｐゴシック" pitchFamily="34" charset="-128"/>
              </a:rPr>
            </a:br>
            <a:r>
              <a:rPr lang="en-US" altLang="en-US" smtClean="0">
                <a:latin typeface="Century Gothic" pitchFamily="34" charset="0"/>
                <a:ea typeface="ＭＳ Ｐゴシック" pitchFamily="34" charset="-128"/>
              </a:rPr>
              <a:t>Error Reduction Strategies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828800" y="1295400"/>
            <a:ext cx="5410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Forcing functions and constraints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28800" y="2070100"/>
            <a:ext cx="5410200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Automation and computerization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28800" y="2844800"/>
            <a:ext cx="5410200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Standardization and protocols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828800" y="3657600"/>
            <a:ext cx="5410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Checklists and double check systems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828800" y="4394200"/>
            <a:ext cx="5410200" cy="40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Rules and policies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828800" y="5168900"/>
            <a:ext cx="5410200" cy="393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Education / Information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828800" y="5943600"/>
            <a:ext cx="5410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Century Gothic" pitchFamily="34" charset="0"/>
              </a:rPr>
              <a:t>Be more careful, be vigilant</a:t>
            </a: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4343400" y="1752600"/>
            <a:ext cx="4572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4343400" y="2514600"/>
            <a:ext cx="4572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4343400" y="3352800"/>
            <a:ext cx="4572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4343400" y="4114800"/>
            <a:ext cx="4572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4343400" y="4876800"/>
            <a:ext cx="4572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4343400" y="5638800"/>
            <a:ext cx="457200" cy="228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75792" name="Picture 36" descr="MOCPS High Qualit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12652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3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548A04AB-BC46-4357-BD9B-3963780243FC}" type="slidenum">
              <a:rPr lang="en-US" altLang="en-US" sz="1800">
                <a:latin typeface="Arial" pitchFamily="34" charset="0"/>
              </a:rPr>
              <a:pPr/>
              <a:t>9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Disclosures&amp;#x0D;&amp;#x0A;&amp;quot;&quot;/&gt;&lt;property id=&quot;20307&quot; value=&quot;486&quot;/&gt;&lt;/object&gt;&lt;object type=&quot;3&quot; unique_id=&quot;10011&quot;&gt;&lt;property id=&quot;20148&quot; value=&quot;5&quot;/&gt;&lt;property id=&quot;20300&quot; value=&quot;Slide 3 - &amp;quot;Notes on Hospitals: 1859&amp;quot;&quot;/&gt;&lt;property id=&quot;20307&quot; value=&quot;901&quot;/&gt;&lt;/object&gt;&lt;object type=&quot;3&quot; unique_id=&quot;10013&quot;&gt;&lt;property id=&quot;20148&quot; value=&quot;5&quot;/&gt;&lt;property id=&quot;20300&quot; value=&quot;Slide 4 - &amp;quot;Protect The Patient From Bad Things Happening on Your Watch&amp;#x0D;&amp;#x0A;&amp;#x0D;&amp;#x0A;&amp;quot;&quot;/&gt;&lt;property id=&quot;20307&quot; value=&quot;710&quot;/&gt;&lt;/object&gt;&lt;object type=&quot;3&quot; unique_id=&quot;10014&quot;&gt;&lt;property id=&quot;20148&quot; value=&quot;5&quot;/&gt;&lt;property id=&quot;20300&quot; value=&quot;Slide 5 - &amp;quot;Interventional Patient Hygiene&amp;quot;&quot;/&gt;&lt;property id=&quot;20307&quot; value=&quot;711&quot;/&gt;&lt;/object&gt;&lt;object type=&quot;3&quot; unique_id=&quot;10015&quot;&gt;&lt;property id=&quot;20148&quot; value=&quot;5&quot;/&gt;&lt;property id=&quot;20300&quot; value=&quot;Slide 6 - &amp;quot;INTERVENTIONAL PATIENT HYGIENE(IPH)&amp;quot;&quot;/&gt;&lt;property id=&quot;20307&quot; value=&quot;791&quot;/&gt;&lt;/object&gt;&lt;object type=&quot;3&quot; unique_id=&quot;26169&quot;&gt;&lt;property id=&quot;20148&quot; value=&quot;5&quot;/&gt;&lt;property id=&quot;20300&quot; value=&quot;Slide 1 - &amp;quot;Evidence vs. Tradition: Examining the Science on Bathing Critically Ill Patient&amp;quot;&quot;/&gt;&lt;property id=&quot;20307&quot; value=&quot;1084&quot;/&gt;&lt;/object&gt;&lt;object type=&quot;3&quot; unique_id=&quot;35446&quot;&gt;&lt;property id=&quot;20148&quot; value=&quot;5&quot;/&gt;&lt;property id=&quot;20300&quot; value=&quot;Slide 8&quot;/&gt;&lt;property id=&quot;20307&quot; value=&quot;1362&quot;/&gt;&lt;/object&gt;&lt;object type=&quot;3&quot; unique_id=&quot;35448&quot;&gt;&lt;property id=&quot;20148&quot; value=&quot;5&quot;/&gt;&lt;property id=&quot;20300&quot; value=&quot;Slide 12&quot;/&gt;&lt;property id=&quot;20307&quot; value=&quot;1364&quot;/&gt;&lt;/object&gt;&lt;object type=&quot;3&quot; unique_id=&quot;35449&quot;&gt;&lt;property id=&quot;20148&quot; value=&quot;5&quot;/&gt;&lt;property id=&quot;20300&quot; value=&quot;Slide 9&quot;/&gt;&lt;property id=&quot;20307&quot; value=&quot;1365&quot;/&gt;&lt;/object&gt;&lt;object type=&quot;3&quot; unique_id=&quot;35450&quot;&gt;&lt;property id=&quot;20148&quot; value=&quot;5&quot;/&gt;&lt;property id=&quot;20300&quot; value=&quot;Slide 10 - &amp;quot;Optimal Hygiene&amp;quot;&quot;/&gt;&lt;property id=&quot;20307&quot; value=&quot;1366&quot;/&gt;&lt;/object&gt;&lt;object type=&quot;3&quot; unique_id=&quot;35453&quot;&gt;&lt;property id=&quot;20148&quot; value=&quot;5&quot;/&gt;&lt;property id=&quot;20300&quot; value=&quot;Slide 13&quot;/&gt;&lt;property id=&quot;20307&quot; value=&quot;1369&quot;/&gt;&lt;/object&gt;&lt;object type=&quot;3&quot; unique_id=&quot;35454&quot;&gt;&lt;property id=&quot;20148&quot; value=&quot;5&quot;/&gt;&lt;property id=&quot;20300&quot; value=&quot;Slide 14 - &amp;quot;Environmental Contamination as a &amp;#x0D;&amp;#x0A;Source of Health Care Acquired Pathogens&amp;quot;&quot;/&gt;&lt;property id=&quot;20307&quot; value=&quot;1370&quot;/&gt;&lt;/object&gt;&lt;object type=&quot;3&quot; unique_id=&quot;35458&quot;&gt;&lt;property id=&quot;20148&quot; value=&quot;5&quot;/&gt;&lt;property id=&quot;20300&quot; value=&quot;Slide 16&quot;/&gt;&lt;property id=&quot;20307&quot; value=&quot;1374&quot;/&gt;&lt;/object&gt;&lt;object type=&quot;3&quot; unique_id=&quot;35462&quot;&gt;&lt;property id=&quot;20148&quot; value=&quot;5&quot;/&gt;&lt;property id=&quot;20300&quot; value=&quot;Slide 19 - &amp;quot;Reducing UTIs Through Basinless Bathing&amp;quot;&quot;/&gt;&lt;property id=&quot;20307&quot; value=&quot;1378&quot;/&gt;&lt;/object&gt;&lt;object type=&quot;3&quot; unique_id=&quot;35463&quot;&gt;&lt;property id=&quot;20148&quot; value=&quot;5&quot;/&gt;&lt;property id=&quot;20300&quot; value=&quot;Slide 20&quot;/&gt;&lt;property id=&quot;20307&quot; value=&quot;1379&quot;/&gt;&lt;/object&gt;&lt;object type=&quot;3&quot; unique_id=&quot;35464&quot;&gt;&lt;property id=&quot;20148&quot; value=&quot;5&quot;/&gt;&lt;property id=&quot;20300&quot; value=&quot;Slide 21&quot;/&gt;&lt;property id=&quot;20307&quot; value=&quot;1380&quot;/&gt;&lt;/object&gt;&lt;object type=&quot;3&quot; unique_id=&quot;35465&quot;&gt;&lt;property id=&quot;20148&quot; value=&quot;5&quot;/&gt;&lt;property id=&quot;20300&quot; value=&quot;Slide 22&quot;/&gt;&lt;property id=&quot;20307&quot; value=&quot;1381&quot;/&gt;&lt;/object&gt;&lt;object type=&quot;3&quot; unique_id=&quot;35468&quot;&gt;&lt;property id=&quot;20148&quot; value=&quot;5&quot;/&gt;&lt;property id=&quot;20300&quot; value=&quot;Slide 23 - &amp;quot;Bathing with CHG Basinless Cloths&amp;quot;&quot;/&gt;&lt;property id=&quot;20307&quot; value=&quot;1384&quot;/&gt;&lt;/object&gt;&lt;object type=&quot;3&quot; unique_id=&quot;35469&quot;&gt;&lt;property id=&quot;20148&quot; value=&quot;5&quot;/&gt;&lt;property id=&quot;20300&quot; value=&quot;Slide 24&quot;/&gt;&lt;property id=&quot;20307&quot; value=&quot;1385&quot;/&gt;&lt;/object&gt;&lt;object type=&quot;3&quot; unique_id=&quot;35470&quot;&gt;&lt;property id=&quot;20148&quot; value=&quot;5&quot;/&gt;&lt;property id=&quot;20300&quot; value=&quot;Slide 25&quot;/&gt;&lt;property id=&quot;20307&quot; value=&quot;1386&quot;/&gt;&lt;/object&gt;&lt;object type=&quot;3&quot; unique_id=&quot;35474&quot;&gt;&lt;property id=&quot;20148&quot; value=&quot;5&quot;/&gt;&lt;property id=&quot;20300&quot; value=&quot;Slide 26 - &amp;quot;Daily CHG Bathing with 2% Cloths to Reduce CLA-BSI: Meta-Analysis&amp;quot;&quot;/&gt;&lt;property id=&quot;20307&quot; value=&quot;1390&quot;/&gt;&lt;/object&gt;&lt;object type=&quot;3&quot; unique_id=&quot;35475&quot;&gt;&lt;property id=&quot;20148&quot; value=&quot;5&quot;/&gt;&lt;property id=&quot;20300&quot; value=&quot;Slide 27&quot;/&gt;&lt;property id=&quot;20307&quot; value=&quot;1391&quot;/&gt;&lt;/object&gt;&lt;object type=&quot;3&quot; unique_id=&quot;35476&quot;&gt;&lt;property id=&quot;20148&quot; value=&quot;5&quot;/&gt;&lt;property id=&quot;20300&quot; value=&quot;Slide 31&quot;/&gt;&lt;property id=&quot;20307&quot; value=&quot;1392&quot;/&gt;&lt;/object&gt;&lt;object type=&quot;3&quot; unique_id=&quot;35480&quot;&gt;&lt;property id=&quot;20148&quot; value=&quot;5&quot;/&gt;&lt;property id=&quot;20300&quot; value=&quot;Slide 32&quot;/&gt;&lt;property id=&quot;20307&quot; value=&quot;1396&quot;/&gt;&lt;/object&gt;&lt;object type=&quot;3&quot; unique_id=&quot;35481&quot;&gt;&lt;property id=&quot;20148&quot; value=&quot;5&quot;/&gt;&lt;property id=&quot;20300&quot; value=&quot;Slide 33&quot;/&gt;&lt;property id=&quot;20307&quot; value=&quot;1397&quot;/&gt;&lt;/object&gt;&lt;object type=&quot;3&quot; unique_id=&quot;35482&quot;&gt;&lt;property id=&quot;20148&quot; value=&quot;5&quot;/&gt;&lt;property id=&quot;20300&quot; value=&quot;Slide 35&quot;/&gt;&lt;property id=&quot;20307&quot; value=&quot;1398&quot;/&gt;&lt;/object&gt;&lt;object type=&quot;3&quot; unique_id=&quot;35483&quot;&gt;&lt;property id=&quot;20148&quot; value=&quot;5&quot;/&gt;&lt;property id=&quot;20300&quot; value=&quot;Slide 36&quot;/&gt;&lt;property id=&quot;20307&quot; value=&quot;1399&quot;/&gt;&lt;/object&gt;&lt;object type=&quot;3&quot; unique_id=&quot;35492&quot;&gt;&lt;property id=&quot;20148&quot; value=&quot;5&quot;/&gt;&lt;property id=&quot;20300&quot; value=&quot;Slide 37 - &amp;quot;Strategies for Successful Implementation&amp;quot;&quot;/&gt;&lt;property id=&quot;20307&quot; value=&quot;1400&quot;/&gt;&lt;/object&gt;&lt;object type=&quot;3&quot; unique_id=&quot;35493&quot;&gt;&lt;property id=&quot;20148&quot; value=&quot;5&quot;/&gt;&lt;property id=&quot;20300&quot; value=&quot;Slide 38&quot;/&gt;&lt;property id=&quot;20307&quot; value=&quot;1360&quot;/&gt;&lt;/object&gt;&lt;object type=&quot;3&quot; unique_id=&quot;35494&quot;&gt;&lt;property id=&quot;20148&quot; value=&quot;5&quot;/&gt;&lt;property id=&quot;20300&quot; value=&quot;Slide 28 - &amp;quot;2% CHG Cloth Bathing: SCRUB Trial&amp;#x0D;&amp;#x0A;Critically Ill Children&amp;quot;&quot;/&gt;&lt;property id=&quot;20307&quot; value=&quot;1403&quot;/&gt;&lt;/object&gt;&lt;object type=&quot;3&quot; unique_id=&quot;35495&quot;&gt;&lt;property id=&quot;20148&quot; value=&quot;5&quot;/&gt;&lt;property id=&quot;20300&quot; value=&quot;Slide 29&quot;/&gt;&lt;property id=&quot;20307&quot; value=&quot;1401&quot;/&gt;&lt;/object&gt;&lt;object type=&quot;3&quot; unique_id=&quot;35496&quot;&gt;&lt;property id=&quot;20148&quot; value=&quot;5&quot;/&gt;&lt;property id=&quot;20300&quot; value=&quot;Slide 30&quot;/&gt;&lt;property id=&quot;20307&quot; value=&quot;1402&quot;/&gt;&lt;/object&gt;&lt;object type=&quot;3&quot; unique_id=&quot;35791&quot;&gt;&lt;property id=&quot;20148&quot; value=&quot;5&quot;/&gt;&lt;property id=&quot;20300&quot; value=&quot;Slide 7&quot;/&gt;&lt;property id=&quot;20307&quot; value=&quot;1404&quot;/&gt;&lt;/object&gt;&lt;object type=&quot;3&quot; unique_id=&quot;35792&quot;&gt;&lt;property id=&quot;20148&quot; value=&quot;5&quot;/&gt;&lt;property id=&quot;20300&quot; value=&quot;Slide 11&quot;/&gt;&lt;property id=&quot;20307&quot; value=&quot;1405&quot;/&gt;&lt;/object&gt;&lt;object type=&quot;3&quot; unique_id=&quot;35793&quot;&gt;&lt;property id=&quot;20148&quot; value=&quot;5&quot;/&gt;&lt;property id=&quot;20300&quot; value=&quot;Slide 15&quot;/&gt;&lt;property id=&quot;20307&quot; value=&quot;1406&quot;/&gt;&lt;/object&gt;&lt;object type=&quot;3&quot; unique_id=&quot;35794&quot;&gt;&lt;property id=&quot;20148&quot; value=&quot;5&quot;/&gt;&lt;property id=&quot;20300&quot; value=&quot;Slide 17&quot;/&gt;&lt;property id=&quot;20307&quot; value=&quot;1407&quot;/&gt;&lt;/object&gt;&lt;object type=&quot;3&quot; unique_id=&quot;35795&quot;&gt;&lt;property id=&quot;20148&quot; value=&quot;5&quot;/&gt;&lt;property id=&quot;20300&quot; value=&quot;Slide 18&quot;/&gt;&lt;property id=&quot;20307&quot; value=&quot;1408&quot;/&gt;&lt;/object&gt;&lt;object type=&quot;3&quot; unique_id=&quot;35796&quot;&gt;&lt;property id=&quot;20148&quot; value=&quot;5&quot;/&gt;&lt;property id=&quot;20300&quot; value=&quot;Slide 34&quot;/&gt;&lt;property id=&quot;20307&quot; value=&quot;1409&quot;/&gt;&lt;/object&gt;&lt;object type=&quot;3&quot; unique_id=&quot;35797&quot;&gt;&lt;property id=&quot;20148&quot; value=&quot;5&quot;/&gt;&lt;property id=&quot;20300&quot; value=&quot;Slide 39&quot;/&gt;&lt;property id=&quot;20307&quot; value=&quot;14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PP_SABST_TXT_Swoop_Simple_Purp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0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P_SARTE_TXT_Piano_Mu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PPP_SABST_TXT_Swoop_Simple_Purple</Template>
  <TotalTime>9053</TotalTime>
  <Words>2340</Words>
  <Application>Microsoft Office PowerPoint</Application>
  <PresentationFormat>On-screen Show (4:3)</PresentationFormat>
  <Paragraphs>460</Paragraphs>
  <Slides>41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PPP_SABST_TXT_Swoop_Simple_Purple</vt:lpstr>
      <vt:lpstr>Theme10</vt:lpstr>
      <vt:lpstr>1_PPP_SARTE_TXT_Piano_Music</vt:lpstr>
      <vt:lpstr>Chart</vt:lpstr>
      <vt:lpstr>Microsoft Excel Chart</vt:lpstr>
      <vt:lpstr>Evidence vs. Tradition: Examining the science on bathing critically ill patients</vt:lpstr>
      <vt:lpstr>Disclosures </vt:lpstr>
      <vt:lpstr>Session Objectives</vt:lpstr>
      <vt:lpstr>Notes on Hospitals: 1859</vt:lpstr>
      <vt:lpstr>Protect The Patient From Bad Things Happening on Your Watch  </vt:lpstr>
      <vt:lpstr>Interventional Patient Hygiene</vt:lpstr>
      <vt:lpstr>INTERVENTIONAL PATIENT HYGIENE (IPH)</vt:lpstr>
      <vt:lpstr>Achieving the Use of the Evidence</vt:lpstr>
      <vt:lpstr>Rank Order of  Error Reduction Strategies</vt:lpstr>
      <vt:lpstr>Why HAI's? Protecting Patients From Harm </vt:lpstr>
      <vt:lpstr>Common Routes of Transmission</vt:lpstr>
      <vt:lpstr>Reducing MDRO’s</vt:lpstr>
      <vt:lpstr>PowerPoint Presentation</vt:lpstr>
      <vt:lpstr>PowerPoint Presentation</vt:lpstr>
      <vt:lpstr>Optimal Hygiene</vt:lpstr>
      <vt:lpstr>PowerPoint Presentation</vt:lpstr>
      <vt:lpstr>PowerPoint Presentation</vt:lpstr>
      <vt:lpstr>PowerPoint Presentation</vt:lpstr>
      <vt:lpstr>Environmental Contamination as a  Source of Health Care Acquired Pathogens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Antisepsis Bathing</vt:lpstr>
      <vt:lpstr>PowerPoint Presentation</vt:lpstr>
      <vt:lpstr>PowerPoint Presentation</vt:lpstr>
      <vt:lpstr>PowerPoint Presentation</vt:lpstr>
      <vt:lpstr>Antisepsis Bathing: SCRUB Trial Critically Ill Children</vt:lpstr>
      <vt:lpstr>PowerPoint Presentation</vt:lpstr>
      <vt:lpstr>PowerPoint Presentation</vt:lpstr>
      <vt:lpstr>Single Center CHG Bathing Study</vt:lpstr>
      <vt:lpstr>PowerPoint Presentation</vt:lpstr>
      <vt:lpstr>PowerPoint Presentation</vt:lpstr>
      <vt:lpstr>Recommendations and Implementation Strategies </vt:lpstr>
      <vt:lpstr>For Successful Banning of Basins  for Patient Care</vt:lpstr>
      <vt:lpstr>PowerPoint Presentation</vt:lpstr>
      <vt:lpstr>Strategies for Successful Implementation</vt:lpstr>
      <vt:lpstr>PowerPoint Presentation</vt:lpstr>
      <vt:lpstr>PowerPoint Presentation</vt:lpstr>
      <vt:lpstr>PowerPoint Presentation</vt:lpstr>
    </vt:vector>
  </TitlesOfParts>
  <Company>ADVANCING NURSING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PATINA</dc:title>
  <dc:creator>Kathleen Vollman-Durocher</dc:creator>
  <cp:lastModifiedBy>Evans, Helen</cp:lastModifiedBy>
  <cp:revision>643</cp:revision>
  <cp:lastPrinted>2015-09-19T18:05:37Z</cp:lastPrinted>
  <dcterms:created xsi:type="dcterms:W3CDTF">2015-09-19T17:48:48Z</dcterms:created>
  <dcterms:modified xsi:type="dcterms:W3CDTF">2015-09-22T18:16:31Z</dcterms:modified>
</cp:coreProperties>
</file>