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handoutMasterIdLst>
    <p:handoutMasterId r:id="rId99"/>
  </p:handoutMasterIdLst>
  <p:sldIdLst>
    <p:sldId id="256" r:id="rId2"/>
    <p:sldId id="258" r:id="rId3"/>
    <p:sldId id="259" r:id="rId4"/>
    <p:sldId id="257" r:id="rId5"/>
    <p:sldId id="261" r:id="rId6"/>
    <p:sldId id="275" r:id="rId7"/>
    <p:sldId id="353" r:id="rId8"/>
    <p:sldId id="270" r:id="rId9"/>
    <p:sldId id="276" r:id="rId10"/>
    <p:sldId id="320" r:id="rId11"/>
    <p:sldId id="321" r:id="rId12"/>
    <p:sldId id="271" r:id="rId13"/>
    <p:sldId id="274" r:id="rId14"/>
    <p:sldId id="272" r:id="rId15"/>
    <p:sldId id="278" r:id="rId16"/>
    <p:sldId id="273" r:id="rId17"/>
    <p:sldId id="279" r:id="rId18"/>
    <p:sldId id="283" r:id="rId19"/>
    <p:sldId id="281" r:id="rId20"/>
    <p:sldId id="322" r:id="rId21"/>
    <p:sldId id="282" r:id="rId22"/>
    <p:sldId id="284" r:id="rId23"/>
    <p:sldId id="365" r:id="rId24"/>
    <p:sldId id="285" r:id="rId25"/>
    <p:sldId id="286" r:id="rId26"/>
    <p:sldId id="325" r:id="rId27"/>
    <p:sldId id="292" r:id="rId28"/>
    <p:sldId id="318" r:id="rId29"/>
    <p:sldId id="326" r:id="rId30"/>
    <p:sldId id="327" r:id="rId31"/>
    <p:sldId id="328" r:id="rId32"/>
    <p:sldId id="354" r:id="rId33"/>
    <p:sldId id="355" r:id="rId34"/>
    <p:sldId id="359" r:id="rId35"/>
    <p:sldId id="331" r:id="rId36"/>
    <p:sldId id="357" r:id="rId37"/>
    <p:sldId id="293" r:id="rId38"/>
    <p:sldId id="291" r:id="rId39"/>
    <p:sldId id="296" r:id="rId40"/>
    <p:sldId id="297" r:id="rId41"/>
    <p:sldId id="298" r:id="rId42"/>
    <p:sldId id="347" r:id="rId43"/>
    <p:sldId id="308" r:id="rId44"/>
    <p:sldId id="361" r:id="rId45"/>
    <p:sldId id="299" r:id="rId46"/>
    <p:sldId id="300" r:id="rId47"/>
    <p:sldId id="301" r:id="rId48"/>
    <p:sldId id="302" r:id="rId49"/>
    <p:sldId id="344" r:id="rId50"/>
    <p:sldId id="363" r:id="rId51"/>
    <p:sldId id="364" r:id="rId52"/>
    <p:sldId id="323" r:id="rId53"/>
    <p:sldId id="305" r:id="rId54"/>
    <p:sldId id="306" r:id="rId55"/>
    <p:sldId id="324" r:id="rId56"/>
    <p:sldId id="309" r:id="rId57"/>
    <p:sldId id="310" r:id="rId58"/>
    <p:sldId id="311" r:id="rId59"/>
    <p:sldId id="316" r:id="rId60"/>
    <p:sldId id="356" r:id="rId61"/>
    <p:sldId id="313" r:id="rId62"/>
    <p:sldId id="314" r:id="rId63"/>
    <p:sldId id="312" r:id="rId64"/>
    <p:sldId id="315" r:id="rId65"/>
    <p:sldId id="288" r:id="rId66"/>
    <p:sldId id="289" r:id="rId67"/>
    <p:sldId id="290" r:id="rId68"/>
    <p:sldId id="303" r:id="rId69"/>
    <p:sldId id="304" r:id="rId70"/>
    <p:sldId id="334" r:id="rId71"/>
    <p:sldId id="358" r:id="rId72"/>
    <p:sldId id="339" r:id="rId73"/>
    <p:sldId id="335" r:id="rId74"/>
    <p:sldId id="336" r:id="rId75"/>
    <p:sldId id="345" r:id="rId76"/>
    <p:sldId id="346" r:id="rId77"/>
    <p:sldId id="348" r:id="rId78"/>
    <p:sldId id="349" r:id="rId79"/>
    <p:sldId id="340" r:id="rId80"/>
    <p:sldId id="341" r:id="rId81"/>
    <p:sldId id="307" r:id="rId82"/>
    <p:sldId id="337" r:id="rId83"/>
    <p:sldId id="352" r:id="rId84"/>
    <p:sldId id="277" r:id="rId85"/>
    <p:sldId id="330" r:id="rId86"/>
    <p:sldId id="287" r:id="rId87"/>
    <p:sldId id="338" r:id="rId88"/>
    <p:sldId id="294" r:id="rId89"/>
    <p:sldId id="317" r:id="rId90"/>
    <p:sldId id="342" r:id="rId91"/>
    <p:sldId id="343" r:id="rId92"/>
    <p:sldId id="350" r:id="rId93"/>
    <p:sldId id="351" r:id="rId94"/>
    <p:sldId id="360" r:id="rId95"/>
    <p:sldId id="366" r:id="rId96"/>
    <p:sldId id="367" r:id="rId97"/>
  </p:sldIdLst>
  <p:sldSz cx="9144000" cy="6858000" type="screen4x3"/>
  <p:notesSz cx="6858000" cy="9312275"/>
  <p:defaultTextStyle>
    <a:defPPr>
      <a:defRPr lang="en-US"/>
    </a:defPPr>
    <a:lvl1pPr algn="l" rtl="0" fontAlgn="base">
      <a:spcBef>
        <a:spcPct val="0"/>
      </a:spcBef>
      <a:spcAft>
        <a:spcPct val="0"/>
      </a:spcAft>
      <a:defRPr kern="1200">
        <a:solidFill>
          <a:schemeClr val="tx1"/>
        </a:solidFill>
        <a:latin typeface="Arial" charset="0"/>
        <a:ea typeface="ＭＳ Ｐゴシック" pitchFamily="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4" charset="-128"/>
        <a:cs typeface="+mn-cs"/>
      </a:defRPr>
    </a:lvl5pPr>
    <a:lvl6pPr marL="2286000" algn="l" defTabSz="914400" rtl="0" eaLnBrk="1" latinLnBrk="0" hangingPunct="1">
      <a:defRPr kern="1200">
        <a:solidFill>
          <a:schemeClr val="tx1"/>
        </a:solidFill>
        <a:latin typeface="Arial" charset="0"/>
        <a:ea typeface="ＭＳ Ｐゴシック" pitchFamily="4" charset="-128"/>
        <a:cs typeface="+mn-cs"/>
      </a:defRPr>
    </a:lvl6pPr>
    <a:lvl7pPr marL="2743200" algn="l" defTabSz="914400" rtl="0" eaLnBrk="1" latinLnBrk="0" hangingPunct="1">
      <a:defRPr kern="1200">
        <a:solidFill>
          <a:schemeClr val="tx1"/>
        </a:solidFill>
        <a:latin typeface="Arial" charset="0"/>
        <a:ea typeface="ＭＳ Ｐゴシック" pitchFamily="4" charset="-128"/>
        <a:cs typeface="+mn-cs"/>
      </a:defRPr>
    </a:lvl7pPr>
    <a:lvl8pPr marL="3200400" algn="l" defTabSz="914400" rtl="0" eaLnBrk="1" latinLnBrk="0" hangingPunct="1">
      <a:defRPr kern="1200">
        <a:solidFill>
          <a:schemeClr val="tx1"/>
        </a:solidFill>
        <a:latin typeface="Arial" charset="0"/>
        <a:ea typeface="ＭＳ Ｐゴシック" pitchFamily="4" charset="-128"/>
        <a:cs typeface="+mn-cs"/>
      </a:defRPr>
    </a:lvl8pPr>
    <a:lvl9pPr marL="3657600" algn="l" defTabSz="914400" rtl="0" eaLnBrk="1" latinLnBrk="0" hangingPunct="1">
      <a:defRPr kern="1200">
        <a:solidFill>
          <a:schemeClr val="tx1"/>
        </a:solidFill>
        <a:latin typeface="Arial" charset="0"/>
        <a:ea typeface="ＭＳ Ｐゴシック" pitchFamily="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E8D9B1"/>
    <a:srgbClr val="000000"/>
    <a:srgbClr val="FF6600"/>
    <a:srgbClr val="FC8A18"/>
    <a:srgbClr val="FF9900"/>
    <a:srgbClr val="E7750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950" y="-642"/>
      </p:cViewPr>
      <p:guideLst>
        <p:guide orient="horz" pos="2160"/>
        <p:guide pos="2880"/>
      </p:guideLst>
    </p:cSldViewPr>
  </p:slideViewPr>
  <p:outlineViewPr>
    <p:cViewPr>
      <p:scale>
        <a:sx n="33" d="100"/>
        <a:sy n="33" d="100"/>
      </p:scale>
      <p:origin x="48" y="5974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56" y="-90"/>
      </p:cViewPr>
      <p:guideLst>
        <p:guide orient="horz" pos="2933"/>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28600"/>
            <a:ext cx="6858000" cy="693738"/>
          </a:xfrm>
          <a:prstGeom prst="rect">
            <a:avLst/>
          </a:prstGeom>
        </p:spPr>
        <p:txBody>
          <a:bodyPr vert="horz" wrap="square" lIns="91440" tIns="45720" rIns="91440" bIns="45720" numCol="1" anchor="t" anchorCtr="0" compatLnSpc="1">
            <a:prstTxWarp prst="textNoShape">
              <a:avLst/>
            </a:prstTxWarp>
          </a:bodyPr>
          <a:lstStyle>
            <a:lvl1pPr algn="ctr">
              <a:defRPr sz="1200" b="1">
                <a:latin typeface="Calibri" pitchFamily="4" charset="0"/>
              </a:defRPr>
            </a:lvl1pPr>
          </a:lstStyle>
          <a:p>
            <a:r>
              <a:rPr lang="en-CA" sz="1400"/>
              <a:t>Feces Management: Time to Address the Risks</a:t>
            </a:r>
            <a:r>
              <a:rPr lang="en-CA"/>
              <a:t/>
            </a:r>
            <a:br>
              <a:rPr lang="en-CA"/>
            </a:br>
            <a:r>
              <a:rPr lang="en-CA"/>
              <a:t>Jim Gauthier, Providence Care, Kingston</a:t>
            </a:r>
          </a:p>
          <a:p>
            <a:r>
              <a:rPr lang="en-CA"/>
              <a:t>Teleclass Broadcast Sponsored by Meiko (www.meiko.de)</a:t>
            </a:r>
          </a:p>
        </p:txBody>
      </p:sp>
      <p:sp>
        <p:nvSpPr>
          <p:cNvPr id="4" name="Footer Placeholder 3"/>
          <p:cNvSpPr>
            <a:spLocks noGrp="1"/>
          </p:cNvSpPr>
          <p:nvPr>
            <p:ph type="ftr" sz="quarter" idx="2"/>
          </p:nvPr>
        </p:nvSpPr>
        <p:spPr>
          <a:xfrm>
            <a:off x="0" y="8389938"/>
            <a:ext cx="6858000" cy="617537"/>
          </a:xfrm>
          <a:prstGeom prst="rect">
            <a:avLst/>
          </a:prstGeom>
        </p:spPr>
        <p:txBody>
          <a:bodyPr vert="horz" wrap="square" lIns="91440" tIns="45720" rIns="91440" bIns="45720" numCol="1" anchor="b" anchorCtr="0" compatLnSpc="1">
            <a:prstTxWarp prst="textNoShape">
              <a:avLst/>
            </a:prstTxWarp>
          </a:bodyPr>
          <a:lstStyle>
            <a:lvl1pPr algn="ctr">
              <a:defRPr sz="1200" b="1">
                <a:latin typeface="Calibri" pitchFamily="4" charset="0"/>
              </a:defRPr>
            </a:lvl1pPr>
          </a:lstStyle>
          <a:p>
            <a:r>
              <a:rPr lang="en-CA"/>
              <a:t>Hosted by </a:t>
            </a:r>
          </a:p>
          <a:p>
            <a:r>
              <a:rPr lang="en-CA"/>
              <a:t>A Webber Training Teleclass</a:t>
            </a:r>
          </a:p>
          <a:p>
            <a:r>
              <a:rPr lang="en-CA"/>
              <a:t>www.webbertraining.com</a:t>
            </a:r>
          </a:p>
        </p:txBody>
      </p:sp>
      <p:sp>
        <p:nvSpPr>
          <p:cNvPr id="5" name="Slide Number Placeholder 4"/>
          <p:cNvSpPr>
            <a:spLocks noGrp="1"/>
          </p:cNvSpPr>
          <p:nvPr>
            <p:ph type="sldNum" sz="quarter" idx="3"/>
          </p:nvPr>
        </p:nvSpPr>
        <p:spPr>
          <a:xfrm>
            <a:off x="3884613" y="8845550"/>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4" charset="0"/>
              </a:defRPr>
            </a:lvl1pPr>
          </a:lstStyle>
          <a:p>
            <a:fld id="{0679CC8A-3576-4A9D-8A9B-849E1BC4A938}" type="slidenum">
              <a:rPr lang="en-CA"/>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4" charset="0"/>
              </a:defRPr>
            </a:lvl1pPr>
          </a:lstStyle>
          <a:p>
            <a:endParaRPr lang="en-CA"/>
          </a:p>
        </p:txBody>
      </p:sp>
      <p:sp>
        <p:nvSpPr>
          <p:cNvPr id="3" name="Date Placeholder 2"/>
          <p:cNvSpPr>
            <a:spLocks noGrp="1"/>
          </p:cNvSpPr>
          <p:nvPr>
            <p:ph type="dt"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4" charset="0"/>
              </a:defRPr>
            </a:lvl1pPr>
          </a:lstStyle>
          <a:p>
            <a:fld id="{7A1D60C4-FAC8-4C34-8900-F5E40F53ECD7}" type="datetime1">
              <a:rPr lang="en-CA"/>
              <a:pPr/>
              <a:t>07/04/2015</a:t>
            </a:fld>
            <a:endParaRPr lang="en-CA"/>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CA" smtClean="0"/>
          </a:p>
        </p:txBody>
      </p:sp>
      <p:sp>
        <p:nvSpPr>
          <p:cNvPr id="5" name="Notes Placeholder 4"/>
          <p:cNvSpPr>
            <a:spLocks noGrp="1"/>
          </p:cNvSpPr>
          <p:nvPr>
            <p:ph type="body" sz="quarter" idx="3"/>
          </p:nvPr>
        </p:nvSpPr>
        <p:spPr>
          <a:xfrm>
            <a:off x="685800" y="4422775"/>
            <a:ext cx="5486400" cy="4191000"/>
          </a:xfrm>
          <a:prstGeom prst="rect">
            <a:avLst/>
          </a:prstGeom>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6" name="Footer Placeholder 5"/>
          <p:cNvSpPr>
            <a:spLocks noGrp="1"/>
          </p:cNvSpPr>
          <p:nvPr>
            <p:ph type="ftr" sz="quarter" idx="4"/>
          </p:nvPr>
        </p:nvSpPr>
        <p:spPr>
          <a:xfrm>
            <a:off x="0" y="8845550"/>
            <a:ext cx="2971800" cy="465138"/>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4" charset="0"/>
              </a:defRPr>
            </a:lvl1pPr>
          </a:lstStyle>
          <a:p>
            <a:endParaRPr lang="en-CA"/>
          </a:p>
        </p:txBody>
      </p:sp>
      <p:sp>
        <p:nvSpPr>
          <p:cNvPr id="7" name="Slide Number Placeholder 6"/>
          <p:cNvSpPr>
            <a:spLocks noGrp="1"/>
          </p:cNvSpPr>
          <p:nvPr>
            <p:ph type="sldNum" sz="quarter" idx="5"/>
          </p:nvPr>
        </p:nvSpPr>
        <p:spPr>
          <a:xfrm>
            <a:off x="3884613" y="8845550"/>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4" charset="0"/>
              </a:defRPr>
            </a:lvl1pPr>
          </a:lstStyle>
          <a:p>
            <a:fld id="{EEDB3D94-FB1A-4C9F-9E68-D70B342D9FA0}" type="slidenum">
              <a:rPr lang="en-CA"/>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4" charset="-128"/>
        <a:cs typeface="ＭＳ Ｐゴシック" pitchFamily="4"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ln>
            <a:miter lim="800000"/>
            <a:headEnd/>
            <a:tailEnd/>
          </a:ln>
        </p:spPr>
        <p:txBody>
          <a:bodyPr/>
          <a:lstStyle/>
          <a:p>
            <a:fld id="{47EDB6FF-CFDB-4777-A0FB-3B6CA8AEC7B1}" type="slidenum">
              <a:rPr lang="en-US">
                <a:latin typeface="Arial" charset="0"/>
              </a:rPr>
              <a:pPr/>
              <a:t>5</a:t>
            </a:fld>
            <a:endParaRPr lang="en-US">
              <a:latin typeface="Arial" charset="0"/>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pPr eaLnBrk="1" hangingPunct="1">
              <a:spcBef>
                <a:spcPct val="0"/>
              </a:spcBef>
            </a:pPr>
            <a:endParaRPr lang="en-CA" smtClean="0"/>
          </a:p>
        </p:txBody>
      </p:sp>
      <p:sp>
        <p:nvSpPr>
          <p:cNvPr id="58372" name="Slide Number Placeholder 3"/>
          <p:cNvSpPr>
            <a:spLocks noGrp="1"/>
          </p:cNvSpPr>
          <p:nvPr>
            <p:ph type="sldNum" sz="quarter" idx="5"/>
          </p:nvPr>
        </p:nvSpPr>
        <p:spPr bwMode="auto">
          <a:ln>
            <a:miter lim="800000"/>
            <a:headEnd/>
            <a:tailEnd/>
          </a:ln>
        </p:spPr>
        <p:txBody>
          <a:bodyPr/>
          <a:lstStyle/>
          <a:p>
            <a:fld id="{504E58F4-1949-40EB-9D2D-7A448F59ADCA}" type="slidenum">
              <a:rPr lang="en-CA"/>
              <a:pPr/>
              <a:t>32</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pPr eaLnBrk="1" hangingPunct="1">
              <a:spcBef>
                <a:spcPct val="0"/>
              </a:spcBef>
            </a:pPr>
            <a:endParaRPr lang="en-CA" smtClean="0"/>
          </a:p>
        </p:txBody>
      </p:sp>
      <p:sp>
        <p:nvSpPr>
          <p:cNvPr id="60420" name="Slide Number Placeholder 3"/>
          <p:cNvSpPr>
            <a:spLocks noGrp="1"/>
          </p:cNvSpPr>
          <p:nvPr>
            <p:ph type="sldNum" sz="quarter" idx="5"/>
          </p:nvPr>
        </p:nvSpPr>
        <p:spPr bwMode="auto">
          <a:ln>
            <a:miter lim="800000"/>
            <a:headEnd/>
            <a:tailEnd/>
          </a:ln>
        </p:spPr>
        <p:txBody>
          <a:bodyPr/>
          <a:lstStyle/>
          <a:p>
            <a:fld id="{B6599B6C-1816-4161-84EC-C43C33F59FBF}" type="slidenum">
              <a:rPr lang="en-CA"/>
              <a:pPr/>
              <a:t>33</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a:lstStyle/>
          <a:p>
            <a:pPr eaLnBrk="1" hangingPunct="1">
              <a:spcBef>
                <a:spcPct val="0"/>
              </a:spcBef>
            </a:pPr>
            <a:endParaRPr lang="en-CA" smtClean="0"/>
          </a:p>
        </p:txBody>
      </p:sp>
      <p:sp>
        <p:nvSpPr>
          <p:cNvPr id="68612" name="Slide Number Placeholder 3"/>
          <p:cNvSpPr>
            <a:spLocks noGrp="1"/>
          </p:cNvSpPr>
          <p:nvPr>
            <p:ph type="sldNum" sz="quarter" idx="5"/>
          </p:nvPr>
        </p:nvSpPr>
        <p:spPr bwMode="auto">
          <a:ln>
            <a:miter lim="800000"/>
            <a:headEnd/>
            <a:tailEnd/>
          </a:ln>
        </p:spPr>
        <p:txBody>
          <a:bodyPr/>
          <a:lstStyle/>
          <a:p>
            <a:fld id="{92284643-73F9-468D-B994-6F54CD092125}" type="slidenum">
              <a:rPr lang="en-US"/>
              <a:pPr/>
              <a:t>40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a:lstStyle/>
          <a:p>
            <a:pPr eaLnBrk="1" hangingPunct="1">
              <a:spcBef>
                <a:spcPct val="0"/>
              </a:spcBef>
            </a:pPr>
            <a:endParaRPr lang="en-CA" smtClean="0"/>
          </a:p>
        </p:txBody>
      </p:sp>
      <p:sp>
        <p:nvSpPr>
          <p:cNvPr id="70660" name="Slide Number Placeholder 3"/>
          <p:cNvSpPr>
            <a:spLocks noGrp="1"/>
          </p:cNvSpPr>
          <p:nvPr>
            <p:ph type="sldNum" sz="quarter" idx="5"/>
          </p:nvPr>
        </p:nvSpPr>
        <p:spPr bwMode="auto">
          <a:ln>
            <a:miter lim="800000"/>
            <a:headEnd/>
            <a:tailEnd/>
          </a:ln>
        </p:spPr>
        <p:txBody>
          <a:bodyPr/>
          <a:lstStyle/>
          <a:p>
            <a:fld id="{84422A29-7086-4C8C-A973-C256DD943B4C}" type="slidenum">
              <a:rPr lang="en-US"/>
              <a:pPr/>
              <a:t>41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pPr eaLnBrk="1" hangingPunct="1">
              <a:spcBef>
                <a:spcPct val="0"/>
              </a:spcBef>
            </a:pPr>
            <a:endParaRPr lang="en-CA" smtClean="0"/>
          </a:p>
        </p:txBody>
      </p:sp>
      <p:sp>
        <p:nvSpPr>
          <p:cNvPr id="75780" name="Slide Number Placeholder 3"/>
          <p:cNvSpPr>
            <a:spLocks noGrp="1"/>
          </p:cNvSpPr>
          <p:nvPr>
            <p:ph type="sldNum" sz="quarter" idx="5"/>
          </p:nvPr>
        </p:nvSpPr>
        <p:spPr bwMode="auto">
          <a:ln>
            <a:miter lim="800000"/>
            <a:headEnd/>
            <a:tailEnd/>
          </a:ln>
        </p:spPr>
        <p:txBody>
          <a:bodyPr/>
          <a:lstStyle/>
          <a:p>
            <a:fld id="{0363AF65-7ED5-42C1-A864-1252F0F9D097}" type="slidenum">
              <a:rPr lang="en-US"/>
              <a:pPr/>
              <a:t>45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a:lstStyle/>
          <a:p>
            <a:pPr eaLnBrk="1" hangingPunct="1">
              <a:spcBef>
                <a:spcPct val="0"/>
              </a:spcBef>
            </a:pPr>
            <a:endParaRPr lang="en-CA" smtClean="0"/>
          </a:p>
        </p:txBody>
      </p:sp>
      <p:sp>
        <p:nvSpPr>
          <p:cNvPr id="81924" name="Slide Number Placeholder 3"/>
          <p:cNvSpPr>
            <a:spLocks noGrp="1"/>
          </p:cNvSpPr>
          <p:nvPr>
            <p:ph type="sldNum" sz="quarter" idx="5"/>
          </p:nvPr>
        </p:nvSpPr>
        <p:spPr bwMode="auto">
          <a:ln>
            <a:miter lim="800000"/>
            <a:headEnd/>
            <a:tailEnd/>
          </a:ln>
        </p:spPr>
        <p:txBody>
          <a:bodyPr/>
          <a:lstStyle/>
          <a:p>
            <a:fld id="{AE706125-17C4-4E79-9440-D019C792031B}" type="slidenum">
              <a:rPr lang="en-CA"/>
              <a:pPr/>
              <a:t>50</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pPr eaLnBrk="1" hangingPunct="1">
              <a:spcBef>
                <a:spcPct val="0"/>
              </a:spcBef>
            </a:pPr>
            <a:endParaRPr lang="en-CA" smtClean="0"/>
          </a:p>
        </p:txBody>
      </p:sp>
      <p:sp>
        <p:nvSpPr>
          <p:cNvPr id="84996" name="Slide Number Placeholder 3"/>
          <p:cNvSpPr>
            <a:spLocks noGrp="1"/>
          </p:cNvSpPr>
          <p:nvPr>
            <p:ph type="sldNum" sz="quarter" idx="5"/>
          </p:nvPr>
        </p:nvSpPr>
        <p:spPr bwMode="auto">
          <a:ln>
            <a:miter lim="800000"/>
            <a:headEnd/>
            <a:tailEnd/>
          </a:ln>
        </p:spPr>
        <p:txBody>
          <a:bodyPr/>
          <a:lstStyle/>
          <a:p>
            <a:fld id="{A3542357-2250-4D2F-A097-6D1E7DD0E0FE}" type="slidenum">
              <a:rPr lang="en-CA"/>
              <a:pPr/>
              <a:t>52</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a:lstStyle/>
          <a:p>
            <a:pPr eaLnBrk="1" hangingPunct="1">
              <a:spcBef>
                <a:spcPct val="0"/>
              </a:spcBef>
            </a:pPr>
            <a:endParaRPr lang="en-CA" smtClean="0"/>
          </a:p>
        </p:txBody>
      </p:sp>
      <p:sp>
        <p:nvSpPr>
          <p:cNvPr id="88068" name="Slide Number Placeholder 3"/>
          <p:cNvSpPr>
            <a:spLocks noGrp="1"/>
          </p:cNvSpPr>
          <p:nvPr>
            <p:ph type="sldNum" sz="quarter" idx="5"/>
          </p:nvPr>
        </p:nvSpPr>
        <p:spPr bwMode="auto">
          <a:ln>
            <a:miter lim="800000"/>
            <a:headEnd/>
            <a:tailEnd/>
          </a:ln>
        </p:spPr>
        <p:txBody>
          <a:bodyPr/>
          <a:lstStyle/>
          <a:p>
            <a:fld id="{DD295D09-4479-4AE5-9350-2CC4378C03A9}" type="slidenum">
              <a:rPr lang="en-CA"/>
              <a:pPr/>
              <a:t>54</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a:lstStyle/>
          <a:p>
            <a:pPr eaLnBrk="1" hangingPunct="1">
              <a:spcBef>
                <a:spcPct val="0"/>
              </a:spcBef>
            </a:pPr>
            <a:r>
              <a:rPr lang="en-CA" smtClean="0"/>
              <a:t>Note This!</a:t>
            </a:r>
          </a:p>
        </p:txBody>
      </p:sp>
      <p:sp>
        <p:nvSpPr>
          <p:cNvPr id="90116" name="Slide Number Placeholder 3"/>
          <p:cNvSpPr>
            <a:spLocks noGrp="1"/>
          </p:cNvSpPr>
          <p:nvPr>
            <p:ph type="sldNum" sz="quarter" idx="5"/>
          </p:nvPr>
        </p:nvSpPr>
        <p:spPr bwMode="auto">
          <a:ln>
            <a:miter lim="800000"/>
            <a:headEnd/>
            <a:tailEnd/>
          </a:ln>
        </p:spPr>
        <p:txBody>
          <a:bodyPr/>
          <a:lstStyle/>
          <a:p>
            <a:fld id="{1FF830CC-5803-4552-B46E-8109EB44786E}" type="slidenum">
              <a:rPr lang="en-CA"/>
              <a:pPr/>
              <a:t>55</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a:lstStyle/>
          <a:p>
            <a:pPr eaLnBrk="1" hangingPunct="1">
              <a:spcBef>
                <a:spcPct val="0"/>
              </a:spcBef>
            </a:pPr>
            <a:endParaRPr lang="en-CA" smtClean="0"/>
          </a:p>
        </p:txBody>
      </p:sp>
      <p:sp>
        <p:nvSpPr>
          <p:cNvPr id="99332" name="Slide Number Placeholder 3"/>
          <p:cNvSpPr>
            <a:spLocks noGrp="1"/>
          </p:cNvSpPr>
          <p:nvPr>
            <p:ph type="sldNum" sz="quarter" idx="5"/>
          </p:nvPr>
        </p:nvSpPr>
        <p:spPr bwMode="auto">
          <a:ln>
            <a:miter lim="800000"/>
            <a:headEnd/>
            <a:tailEnd/>
          </a:ln>
        </p:spPr>
        <p:txBody>
          <a:bodyPr/>
          <a:lstStyle/>
          <a:p>
            <a:fld id="{18878FAC-C62B-4520-B9CA-1396FC39DB07}" type="slidenum">
              <a:rPr lang="en-CA"/>
              <a:pPr/>
              <a:t>63</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a:lstStyle/>
          <a:p>
            <a:fld id="{483A2905-5802-4690-99AB-A7B3FFE19196}" type="slidenum">
              <a:rPr lang="en-US">
                <a:latin typeface="Arial" charset="0"/>
              </a:rPr>
              <a:pPr/>
              <a:t>8</a:t>
            </a:fld>
            <a:endParaRPr lang="en-US">
              <a:latin typeface="Arial"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a:lstStyle/>
          <a:p>
            <a:pPr eaLnBrk="1" hangingPunct="1">
              <a:spcBef>
                <a:spcPct val="0"/>
              </a:spcBef>
            </a:pPr>
            <a:endParaRPr lang="en-CA" smtClean="0"/>
          </a:p>
        </p:txBody>
      </p:sp>
      <p:sp>
        <p:nvSpPr>
          <p:cNvPr id="105476" name="Slide Number Placeholder 3"/>
          <p:cNvSpPr>
            <a:spLocks noGrp="1"/>
          </p:cNvSpPr>
          <p:nvPr>
            <p:ph type="sldNum" sz="quarter" idx="5"/>
          </p:nvPr>
        </p:nvSpPr>
        <p:spPr bwMode="auto">
          <a:ln>
            <a:miter lim="800000"/>
            <a:headEnd/>
            <a:tailEnd/>
          </a:ln>
        </p:spPr>
        <p:txBody>
          <a:bodyPr/>
          <a:lstStyle/>
          <a:p>
            <a:fld id="{94DADC3D-01C4-42F5-8BDA-E2C04DB239EE}" type="slidenum">
              <a:rPr lang="en-CA"/>
              <a:pPr/>
              <a:t>68</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a:lstStyle/>
          <a:p>
            <a:pPr eaLnBrk="1" hangingPunct="1">
              <a:spcBef>
                <a:spcPct val="0"/>
              </a:spcBef>
            </a:pPr>
            <a:endParaRPr lang="en-CA" smtClean="0"/>
          </a:p>
        </p:txBody>
      </p:sp>
      <p:sp>
        <p:nvSpPr>
          <p:cNvPr id="112644" name="Slide Number Placeholder 3"/>
          <p:cNvSpPr>
            <a:spLocks noGrp="1"/>
          </p:cNvSpPr>
          <p:nvPr>
            <p:ph type="sldNum" sz="quarter" idx="5"/>
          </p:nvPr>
        </p:nvSpPr>
        <p:spPr bwMode="auto">
          <a:ln>
            <a:miter lim="800000"/>
            <a:headEnd/>
            <a:tailEnd/>
          </a:ln>
        </p:spPr>
        <p:txBody>
          <a:bodyPr/>
          <a:lstStyle/>
          <a:p>
            <a:fld id="{A76765FC-DB7E-4616-878A-3C4DD877524E}" type="slidenum">
              <a:rPr lang="en-CA"/>
              <a:pPr/>
              <a:t>74</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a:lstStyle/>
          <a:p>
            <a:pPr eaLnBrk="1" hangingPunct="1">
              <a:spcBef>
                <a:spcPct val="0"/>
              </a:spcBef>
            </a:pPr>
            <a:endParaRPr lang="en-CA" smtClean="0"/>
          </a:p>
        </p:txBody>
      </p:sp>
      <p:sp>
        <p:nvSpPr>
          <p:cNvPr id="118788" name="Slide Number Placeholder 3"/>
          <p:cNvSpPr>
            <a:spLocks noGrp="1"/>
          </p:cNvSpPr>
          <p:nvPr>
            <p:ph type="sldNum" sz="quarter" idx="5"/>
          </p:nvPr>
        </p:nvSpPr>
        <p:spPr bwMode="auto">
          <a:ln>
            <a:miter lim="800000"/>
            <a:headEnd/>
            <a:tailEnd/>
          </a:ln>
        </p:spPr>
        <p:txBody>
          <a:bodyPr/>
          <a:lstStyle/>
          <a:p>
            <a:fld id="{BE9D85FA-3467-4A9C-81DD-7B81E228F757}" type="slidenum">
              <a:rPr lang="en-CA"/>
              <a:pPr/>
              <a:t>79</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ln>
            <a:miter lim="800000"/>
            <a:headEnd/>
            <a:tailEnd/>
          </a:ln>
        </p:spPr>
        <p:txBody>
          <a:bodyPr/>
          <a:lstStyle/>
          <a:p>
            <a:fld id="{966FD733-78B3-419D-9C56-B716B79B409C}" type="slidenum">
              <a:rPr lang="en-US"/>
              <a:pPr/>
              <a:t>81</a:t>
            </a:fld>
            <a:endParaRPr lang="en-US"/>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0836" name="Rectangle 3"/>
          <p:cNvSpPr>
            <a:spLocks noGrp="1" noChangeArrowheads="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a:lstStyle/>
          <a:p>
            <a:fld id="{F17306B0-523C-4D0C-8E91-46F3E1EDFE28}" type="slidenum">
              <a:rPr lang="en-US">
                <a:latin typeface="Arial" charset="0"/>
              </a:rPr>
              <a:pPr/>
              <a:t>12</a:t>
            </a:fld>
            <a:endParaRPr lang="en-US">
              <a:latin typeface="Arial"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a:lstStyle/>
          <a:p>
            <a:fld id="{99ED1840-7BEC-4CAF-A5A1-D41971D71D11}" type="slidenum">
              <a:rPr lang="en-US">
                <a:latin typeface="Arial" charset="0"/>
              </a:rPr>
              <a:pPr/>
              <a:t>14</a:t>
            </a:fld>
            <a:endParaRPr lang="en-US">
              <a:latin typeface="Arial"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pPr eaLnBrk="1" hangingPunct="1">
              <a:spcBef>
                <a:spcPct val="0"/>
              </a:spcBef>
            </a:pPr>
            <a:endParaRPr lang="en-CA" smtClean="0"/>
          </a:p>
        </p:txBody>
      </p:sp>
      <p:sp>
        <p:nvSpPr>
          <p:cNvPr id="35844" name="Slide Number Placeholder 3"/>
          <p:cNvSpPr>
            <a:spLocks noGrp="1"/>
          </p:cNvSpPr>
          <p:nvPr>
            <p:ph type="sldNum" sz="quarter" idx="5"/>
          </p:nvPr>
        </p:nvSpPr>
        <p:spPr bwMode="auto">
          <a:ln>
            <a:miter lim="800000"/>
            <a:headEnd/>
            <a:tailEnd/>
          </a:ln>
        </p:spPr>
        <p:txBody>
          <a:bodyPr/>
          <a:lstStyle/>
          <a:p>
            <a:fld id="{1DF334D1-6483-42C1-AC32-9AD622764CD5}" type="slidenum">
              <a:rPr lang="en-CA"/>
              <a:pPr/>
              <a:t>15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a:lstStyle/>
          <a:p>
            <a:fld id="{237EB98A-328A-4E5D-BD2E-9B3F1706F906}" type="slidenum">
              <a:rPr lang="en-US">
                <a:latin typeface="Arial" charset="0"/>
              </a:rPr>
              <a:pPr/>
              <a:t>16</a:t>
            </a:fld>
            <a:endParaRPr lang="en-US">
              <a:latin typeface="Arial"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a:lstStyle/>
          <a:p>
            <a:fld id="{1A155A6E-C0A1-4A62-84C2-37D49DBBFA25}" type="slidenum">
              <a:rPr lang="en-US">
                <a:latin typeface="Arial" charset="0"/>
              </a:rPr>
              <a:pPr/>
              <a:t>18</a:t>
            </a:fld>
            <a:endParaRPr lang="en-US">
              <a:latin typeface="Arial"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pPr eaLnBrk="1" hangingPunct="1">
              <a:spcBef>
                <a:spcPct val="0"/>
              </a:spcBef>
            </a:pPr>
            <a:endParaRPr lang="en-CA" smtClean="0"/>
          </a:p>
        </p:txBody>
      </p:sp>
      <p:sp>
        <p:nvSpPr>
          <p:cNvPr id="43012" name="Slide Number Placeholder 3"/>
          <p:cNvSpPr>
            <a:spLocks noGrp="1"/>
          </p:cNvSpPr>
          <p:nvPr>
            <p:ph type="sldNum" sz="quarter" idx="5"/>
          </p:nvPr>
        </p:nvSpPr>
        <p:spPr bwMode="auto">
          <a:ln>
            <a:miter lim="800000"/>
            <a:headEnd/>
            <a:tailEnd/>
          </a:ln>
        </p:spPr>
        <p:txBody>
          <a:bodyPr/>
          <a:lstStyle/>
          <a:p>
            <a:fld id="{85F318CF-EB26-4F71-8509-EFC7767EC17E}" type="slidenum">
              <a:rPr lang="en-CA"/>
              <a:pPr/>
              <a:t>19</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pPr eaLnBrk="1" hangingPunct="1">
              <a:spcBef>
                <a:spcPct val="0"/>
              </a:spcBef>
            </a:pPr>
            <a:endParaRPr lang="en-CA" smtClean="0"/>
          </a:p>
        </p:txBody>
      </p:sp>
      <p:sp>
        <p:nvSpPr>
          <p:cNvPr id="52228" name="Slide Number Placeholder 3"/>
          <p:cNvSpPr>
            <a:spLocks noGrp="1"/>
          </p:cNvSpPr>
          <p:nvPr>
            <p:ph type="sldNum" sz="quarter" idx="5"/>
          </p:nvPr>
        </p:nvSpPr>
        <p:spPr bwMode="auto">
          <a:ln>
            <a:miter lim="800000"/>
            <a:headEnd/>
            <a:tailEnd/>
          </a:ln>
        </p:spPr>
        <p:txBody>
          <a:bodyPr/>
          <a:lstStyle/>
          <a:p>
            <a:fld id="{E9515F5F-A73E-4C29-B751-F1E850E7BC93}" type="slidenum">
              <a:rPr lang="en-CA"/>
              <a:pPr/>
              <a:t>27</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srgbClr val="000000"/>
              </a:solidFill>
              <a:ea typeface="ＭＳ Ｐゴシック" pitchFamily="4" charset="-128"/>
            </a:endParaRPr>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srgbClr val="000000"/>
              </a:solidFill>
              <a:ea typeface="ＭＳ Ｐゴシック" pitchFamily="4" charset="-128"/>
            </a:endParaRPr>
          </a:p>
        </p:txBody>
      </p:sp>
      <p:sp>
        <p:nvSpPr>
          <p:cNvPr id="14" name="Title 13"/>
          <p:cNvSpPr>
            <a:spLocks noGrp="1"/>
          </p:cNvSpPr>
          <p:nvPr>
            <p:ph type="ctrTitle"/>
          </p:nvPr>
        </p:nvSpPr>
        <p:spPr>
          <a:xfrm>
            <a:off x="1432560" y="359898"/>
            <a:ext cx="7406640" cy="1472184"/>
          </a:xfrm>
        </p:spPr>
        <p:txBody>
          <a:bodyPr anchor="b"/>
          <a:lstStyle>
            <a:lvl1pPr algn="l">
              <a:defRPr/>
            </a:lvl1pPr>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lstStyle>
          <a:p>
            <a:fld id="{484655FA-E482-47D6-BE2A-22039A933751}" type="datetime1">
              <a:rPr lang="en-CA"/>
              <a:pPr/>
              <a:t>07/04/2015</a:t>
            </a:fld>
            <a:endParaRPr lang="en-CA"/>
          </a:p>
        </p:txBody>
      </p:sp>
      <p:sp>
        <p:nvSpPr>
          <p:cNvPr id="7" name="Footer Placeholder 19"/>
          <p:cNvSpPr>
            <a:spLocks noGrp="1"/>
          </p:cNvSpPr>
          <p:nvPr>
            <p:ph type="ftr" sz="quarter" idx="11"/>
          </p:nvPr>
        </p:nvSpPr>
        <p:spPr/>
        <p:txBody>
          <a:bodyPr/>
          <a:lstStyle>
            <a:lvl1pPr>
              <a:defRPr/>
            </a:lvl1pPr>
          </a:lstStyle>
          <a:p>
            <a:endParaRPr lang="en-CA"/>
          </a:p>
        </p:txBody>
      </p:sp>
      <p:sp>
        <p:nvSpPr>
          <p:cNvPr id="8" name="Slide Number Placeholder 9"/>
          <p:cNvSpPr>
            <a:spLocks noGrp="1"/>
          </p:cNvSpPr>
          <p:nvPr>
            <p:ph type="sldNum" sz="quarter" idx="12"/>
          </p:nvPr>
        </p:nvSpPr>
        <p:spPr/>
        <p:txBody>
          <a:bodyPr/>
          <a:lstStyle>
            <a:lvl1pPr>
              <a:defRPr/>
            </a:lvl1pPr>
          </a:lstStyle>
          <a:p>
            <a:fld id="{AFF0DB99-2B85-43F0-B4A4-0B6A90B1C61A}" type="slidenum">
              <a:rPr lang="en-CA"/>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fld id="{D772898C-5C9A-4610-9836-195A6044E1A0}" type="datetime1">
              <a:rPr lang="en-CA"/>
              <a:pPr/>
              <a:t>07/04/2015</a:t>
            </a:fld>
            <a:endParaRPr lang="en-CA"/>
          </a:p>
        </p:txBody>
      </p:sp>
      <p:sp>
        <p:nvSpPr>
          <p:cNvPr id="5" name="Footer Placeholder 9"/>
          <p:cNvSpPr>
            <a:spLocks noGrp="1"/>
          </p:cNvSpPr>
          <p:nvPr>
            <p:ph type="ftr" sz="quarter" idx="11"/>
          </p:nvPr>
        </p:nvSpPr>
        <p:spPr/>
        <p:txBody>
          <a:bodyPr/>
          <a:lstStyle>
            <a:lvl1pPr>
              <a:defRPr/>
            </a:lvl1pPr>
          </a:lstStyle>
          <a:p>
            <a:endParaRPr lang="en-CA"/>
          </a:p>
        </p:txBody>
      </p:sp>
      <p:sp>
        <p:nvSpPr>
          <p:cNvPr id="6" name="Slide Number Placeholder 21"/>
          <p:cNvSpPr>
            <a:spLocks noGrp="1"/>
          </p:cNvSpPr>
          <p:nvPr>
            <p:ph type="sldNum" sz="quarter" idx="12"/>
          </p:nvPr>
        </p:nvSpPr>
        <p:spPr/>
        <p:txBody>
          <a:bodyPr/>
          <a:lstStyle>
            <a:lvl1pPr>
              <a:defRPr/>
            </a:lvl1pPr>
          </a:lstStyle>
          <a:p>
            <a:fld id="{864E3926-AF6D-4491-8611-232CACB3BB42}" type="slidenum">
              <a:rPr lang="en-CA"/>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fld id="{DF9427DB-1E01-4B41-B06B-75CCE1D01112}" type="datetime1">
              <a:rPr lang="en-CA"/>
              <a:pPr/>
              <a:t>07/04/2015</a:t>
            </a:fld>
            <a:endParaRPr lang="en-CA"/>
          </a:p>
        </p:txBody>
      </p:sp>
      <p:sp>
        <p:nvSpPr>
          <p:cNvPr id="5" name="Footer Placeholder 9"/>
          <p:cNvSpPr>
            <a:spLocks noGrp="1"/>
          </p:cNvSpPr>
          <p:nvPr>
            <p:ph type="ftr" sz="quarter" idx="11"/>
          </p:nvPr>
        </p:nvSpPr>
        <p:spPr/>
        <p:txBody>
          <a:bodyPr/>
          <a:lstStyle>
            <a:lvl1pPr>
              <a:defRPr/>
            </a:lvl1pPr>
          </a:lstStyle>
          <a:p>
            <a:endParaRPr lang="en-CA"/>
          </a:p>
        </p:txBody>
      </p:sp>
      <p:sp>
        <p:nvSpPr>
          <p:cNvPr id="6" name="Slide Number Placeholder 21"/>
          <p:cNvSpPr>
            <a:spLocks noGrp="1"/>
          </p:cNvSpPr>
          <p:nvPr>
            <p:ph type="sldNum" sz="quarter" idx="12"/>
          </p:nvPr>
        </p:nvSpPr>
        <p:spPr/>
        <p:txBody>
          <a:bodyPr/>
          <a:lstStyle>
            <a:lvl1pPr>
              <a:defRPr/>
            </a:lvl1pPr>
          </a:lstStyle>
          <a:p>
            <a:fld id="{9349B077-34E2-4AD8-A304-808FA5828A6A}" type="slidenum">
              <a:rPr lang="en-CA"/>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fld id="{74EFE03A-0893-4E82-910D-E25E59900333}" type="datetime1">
              <a:rPr lang="en-CA"/>
              <a:pPr/>
              <a:t>07/04/2015</a:t>
            </a:fld>
            <a:endParaRPr lang="en-CA"/>
          </a:p>
        </p:txBody>
      </p:sp>
      <p:sp>
        <p:nvSpPr>
          <p:cNvPr id="5" name="Footer Placeholder 9"/>
          <p:cNvSpPr>
            <a:spLocks noGrp="1"/>
          </p:cNvSpPr>
          <p:nvPr>
            <p:ph type="ftr" sz="quarter" idx="11"/>
          </p:nvPr>
        </p:nvSpPr>
        <p:spPr/>
        <p:txBody>
          <a:bodyPr/>
          <a:lstStyle>
            <a:lvl1pPr>
              <a:defRPr/>
            </a:lvl1pPr>
          </a:lstStyle>
          <a:p>
            <a:endParaRPr lang="en-CA"/>
          </a:p>
        </p:txBody>
      </p:sp>
      <p:sp>
        <p:nvSpPr>
          <p:cNvPr id="6" name="Slide Number Placeholder 21"/>
          <p:cNvSpPr>
            <a:spLocks noGrp="1"/>
          </p:cNvSpPr>
          <p:nvPr>
            <p:ph type="sldNum" sz="quarter" idx="12"/>
          </p:nvPr>
        </p:nvSpPr>
        <p:spPr/>
        <p:txBody>
          <a:bodyPr/>
          <a:lstStyle>
            <a:lvl1pPr>
              <a:defRPr/>
            </a:lvl1pPr>
          </a:lstStyle>
          <a:p>
            <a:fld id="{546CC680-4971-4964-BAE9-3A522498D019}" type="slidenum">
              <a:rPr lang="en-CA"/>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4" charset="-128"/>
            </a:endParaRPr>
          </a:p>
        </p:txBody>
      </p:sp>
      <p:sp>
        <p:nvSpPr>
          <p:cNvPr id="5" name="Rectangle 4"/>
          <p:cNvSpPr>
            <a:spLocks noChangeArrowheads="1"/>
          </p:cNvSpPr>
          <p:nvPr/>
        </p:nvSpPr>
        <p:spPr bwMode="invGray">
          <a:xfrm>
            <a:off x="2286000" y="0"/>
            <a:ext cx="76200" cy="6858000"/>
          </a:xfrm>
          <a:prstGeom prst="rect">
            <a:avLst/>
          </a:prstGeom>
          <a:solidFill>
            <a:schemeClr val="bg1"/>
          </a:solidFill>
          <a:ln w="25400" cap="rnd">
            <a:noFill/>
            <a:miter lim="800000"/>
            <a:headEnd/>
            <a:tailEnd/>
          </a:ln>
          <a:effectLst>
            <a:outerShdw dist="38000" dir="10800000" algn="tl" rotWithShape="0">
              <a:srgbClr val="706B5F">
                <a:alpha val="25000"/>
              </a:srgbClr>
            </a:outerShdw>
          </a:effectLst>
        </p:spPr>
        <p:txBody>
          <a:bodyPr anchor="ctr"/>
          <a:lstStyle/>
          <a:p>
            <a:pPr algn="ctr"/>
            <a:endParaRPr lang="en-US">
              <a:solidFill>
                <a:srgbClr val="FFFFFF"/>
              </a:solidFill>
              <a:latin typeface="Gill Sans MT" pitchFamily="4" charset="0"/>
            </a:endParaRPr>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srgbClr val="000000"/>
              </a:solidFill>
              <a:ea typeface="ＭＳ Ｐゴシック" pitchFamily="4" charset="-128"/>
            </a:endParaRPr>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srgbClr val="000000"/>
              </a:solidFill>
              <a:ea typeface="ＭＳ Ｐゴシック" pitchFamily="4" charset="-128"/>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fld id="{BEEC446E-9E8A-4A7F-B41E-D177665703E6}" type="datetime1">
              <a:rPr lang="en-CA"/>
              <a:pPr/>
              <a:t>07/04/2015</a:t>
            </a:fld>
            <a:endParaRPr lang="en-CA"/>
          </a:p>
        </p:txBody>
      </p:sp>
      <p:sp>
        <p:nvSpPr>
          <p:cNvPr id="9" name="Footer Placeholder 4"/>
          <p:cNvSpPr>
            <a:spLocks noGrp="1"/>
          </p:cNvSpPr>
          <p:nvPr>
            <p:ph type="ftr" sz="quarter" idx="11"/>
          </p:nvPr>
        </p:nvSpPr>
        <p:spPr/>
        <p:txBody>
          <a:bodyPr/>
          <a:lstStyle>
            <a:lvl1pPr>
              <a:defRPr/>
            </a:lvl1pPr>
          </a:lstStyle>
          <a:p>
            <a:endParaRPr lang="en-CA"/>
          </a:p>
        </p:txBody>
      </p:sp>
      <p:sp>
        <p:nvSpPr>
          <p:cNvPr id="10" name="Slide Number Placeholder 5"/>
          <p:cNvSpPr>
            <a:spLocks noGrp="1"/>
          </p:cNvSpPr>
          <p:nvPr>
            <p:ph type="sldNum" sz="quarter" idx="12"/>
          </p:nvPr>
        </p:nvSpPr>
        <p:spPr/>
        <p:txBody>
          <a:bodyPr/>
          <a:lstStyle>
            <a:lvl1pPr>
              <a:defRPr/>
            </a:lvl1pPr>
          </a:lstStyle>
          <a:p>
            <a:fld id="{89A4BCC4-045D-47AC-A213-63DC028A8057}" type="slidenum">
              <a:rPr lang="en-CA"/>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fld id="{9D1F4034-312C-4C0B-8A1B-920BC4A33225}" type="datetime1">
              <a:rPr lang="en-CA"/>
              <a:pPr/>
              <a:t>07/04/2015</a:t>
            </a:fld>
            <a:endParaRPr lang="en-CA"/>
          </a:p>
        </p:txBody>
      </p:sp>
      <p:sp>
        <p:nvSpPr>
          <p:cNvPr id="6" name="Footer Placeholder 9"/>
          <p:cNvSpPr>
            <a:spLocks noGrp="1"/>
          </p:cNvSpPr>
          <p:nvPr>
            <p:ph type="ftr" sz="quarter" idx="11"/>
          </p:nvPr>
        </p:nvSpPr>
        <p:spPr/>
        <p:txBody>
          <a:bodyPr/>
          <a:lstStyle>
            <a:lvl1pPr>
              <a:defRPr/>
            </a:lvl1pPr>
          </a:lstStyle>
          <a:p>
            <a:endParaRPr lang="en-CA"/>
          </a:p>
        </p:txBody>
      </p:sp>
      <p:sp>
        <p:nvSpPr>
          <p:cNvPr id="7" name="Slide Number Placeholder 21"/>
          <p:cNvSpPr>
            <a:spLocks noGrp="1"/>
          </p:cNvSpPr>
          <p:nvPr>
            <p:ph type="sldNum" sz="quarter" idx="12"/>
          </p:nvPr>
        </p:nvSpPr>
        <p:spPr/>
        <p:txBody>
          <a:bodyPr/>
          <a:lstStyle>
            <a:lvl1pPr>
              <a:defRPr/>
            </a:lvl1pPr>
          </a:lstStyle>
          <a:p>
            <a:fld id="{AD881500-9046-4DF1-9E40-E3EE8E97022E}" type="slidenum">
              <a:rPr lang="en-CA"/>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D033D12C-D5B8-4F2A-9441-65900E932AD5}" type="datetime1">
              <a:rPr lang="en-CA"/>
              <a:pPr/>
              <a:t>07/04/2015</a:t>
            </a:fld>
            <a:endParaRPr lang="en-CA"/>
          </a:p>
        </p:txBody>
      </p:sp>
      <p:sp>
        <p:nvSpPr>
          <p:cNvPr id="8" name="Footer Placeholder 7"/>
          <p:cNvSpPr>
            <a:spLocks noGrp="1"/>
          </p:cNvSpPr>
          <p:nvPr>
            <p:ph type="ftr" sz="quarter" idx="11"/>
          </p:nvPr>
        </p:nvSpPr>
        <p:spPr/>
        <p:txBody>
          <a:bodyPr/>
          <a:lstStyle>
            <a:lvl1pPr>
              <a:defRPr/>
            </a:lvl1pPr>
          </a:lstStyle>
          <a:p>
            <a:endParaRPr lang="en-CA"/>
          </a:p>
        </p:txBody>
      </p:sp>
      <p:sp>
        <p:nvSpPr>
          <p:cNvPr id="9" name="Slide Number Placeholder 8"/>
          <p:cNvSpPr>
            <a:spLocks noGrp="1"/>
          </p:cNvSpPr>
          <p:nvPr>
            <p:ph type="sldNum" sz="quarter" idx="12"/>
          </p:nvPr>
        </p:nvSpPr>
        <p:spPr/>
        <p:txBody>
          <a:bodyPr/>
          <a:lstStyle>
            <a:lvl1pPr>
              <a:defRPr/>
            </a:lvl1pPr>
          </a:lstStyle>
          <a:p>
            <a:fld id="{C07AAA64-79E6-4343-AEBF-0608F03BF27D}" type="slidenum">
              <a:rPr lang="en-CA"/>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fld id="{3B68B67C-95A7-44DB-98A8-EDBD67361FEB}" type="datetime1">
              <a:rPr lang="en-CA"/>
              <a:pPr/>
              <a:t>07/04/2015</a:t>
            </a:fld>
            <a:endParaRPr lang="en-CA"/>
          </a:p>
        </p:txBody>
      </p:sp>
      <p:sp>
        <p:nvSpPr>
          <p:cNvPr id="4" name="Footer Placeholder 9"/>
          <p:cNvSpPr>
            <a:spLocks noGrp="1"/>
          </p:cNvSpPr>
          <p:nvPr>
            <p:ph type="ftr" sz="quarter" idx="11"/>
          </p:nvPr>
        </p:nvSpPr>
        <p:spPr/>
        <p:txBody>
          <a:bodyPr/>
          <a:lstStyle>
            <a:lvl1pPr>
              <a:defRPr/>
            </a:lvl1pPr>
          </a:lstStyle>
          <a:p>
            <a:endParaRPr lang="en-CA"/>
          </a:p>
        </p:txBody>
      </p:sp>
      <p:sp>
        <p:nvSpPr>
          <p:cNvPr id="5" name="Slide Number Placeholder 21"/>
          <p:cNvSpPr>
            <a:spLocks noGrp="1"/>
          </p:cNvSpPr>
          <p:nvPr>
            <p:ph type="sldNum" sz="quarter" idx="12"/>
          </p:nvPr>
        </p:nvSpPr>
        <p:spPr/>
        <p:txBody>
          <a:bodyPr/>
          <a:lstStyle>
            <a:lvl1pPr>
              <a:defRPr/>
            </a:lvl1pPr>
          </a:lstStyle>
          <a:p>
            <a:fld id="{CD5604B0-6518-4A17-A812-AFB9264C53B8}" type="slidenum">
              <a:rPr lang="en-CA"/>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4" charset="-128"/>
            </a:endParaRPr>
          </a:p>
        </p:txBody>
      </p:sp>
      <p:sp>
        <p:nvSpPr>
          <p:cNvPr id="3" name="Rectangle 2"/>
          <p:cNvSpPr>
            <a:spLocks noChangeArrowheads="1"/>
          </p:cNvSpPr>
          <p:nvPr/>
        </p:nvSpPr>
        <p:spPr bwMode="invGray">
          <a:xfrm>
            <a:off x="1014413" y="0"/>
            <a:ext cx="73025" cy="6858000"/>
          </a:xfrm>
          <a:prstGeom prst="rect">
            <a:avLst/>
          </a:prstGeom>
          <a:solidFill>
            <a:schemeClr val="bg1"/>
          </a:solidFill>
          <a:ln w="25400" cap="rnd">
            <a:noFill/>
            <a:miter lim="800000"/>
            <a:headEnd/>
            <a:tailEnd/>
          </a:ln>
          <a:effectLst>
            <a:outerShdw dist="38000" dir="10800000" algn="tl" rotWithShape="0">
              <a:srgbClr val="706B5F">
                <a:alpha val="25000"/>
              </a:srgbClr>
            </a:outerShdw>
          </a:effectLst>
        </p:spPr>
        <p:txBody>
          <a:bodyPr anchor="ctr"/>
          <a:lstStyle/>
          <a:p>
            <a:pPr algn="ctr"/>
            <a:endParaRPr lang="en-US">
              <a:solidFill>
                <a:srgbClr val="FFFFFF"/>
              </a:solidFill>
              <a:latin typeface="Gill Sans MT" pitchFamily="4" charset="0"/>
            </a:endParaRPr>
          </a:p>
        </p:txBody>
      </p:sp>
      <p:sp>
        <p:nvSpPr>
          <p:cNvPr id="4" name="Date Placeholder 1"/>
          <p:cNvSpPr>
            <a:spLocks noGrp="1"/>
          </p:cNvSpPr>
          <p:nvPr>
            <p:ph type="dt" sz="half" idx="10"/>
          </p:nvPr>
        </p:nvSpPr>
        <p:spPr/>
        <p:txBody>
          <a:bodyPr/>
          <a:lstStyle>
            <a:lvl1pPr>
              <a:defRPr/>
            </a:lvl1pPr>
          </a:lstStyle>
          <a:p>
            <a:fld id="{19FDC510-3BFD-4859-AB0C-FBAB531F10C4}" type="datetime1">
              <a:rPr lang="en-CA"/>
              <a:pPr/>
              <a:t>07/04/2015</a:t>
            </a:fld>
            <a:endParaRPr lang="en-CA"/>
          </a:p>
        </p:txBody>
      </p:sp>
      <p:sp>
        <p:nvSpPr>
          <p:cNvPr id="5" name="Footer Placeholder 2"/>
          <p:cNvSpPr>
            <a:spLocks noGrp="1"/>
          </p:cNvSpPr>
          <p:nvPr>
            <p:ph type="ftr" sz="quarter" idx="11"/>
          </p:nvPr>
        </p:nvSpPr>
        <p:spPr/>
        <p:txBody>
          <a:bodyPr/>
          <a:lstStyle>
            <a:lvl1pPr>
              <a:defRPr/>
            </a:lvl1pPr>
          </a:lstStyle>
          <a:p>
            <a:endParaRPr lang="en-CA"/>
          </a:p>
        </p:txBody>
      </p:sp>
      <p:sp>
        <p:nvSpPr>
          <p:cNvPr id="6" name="Slide Number Placeholder 3"/>
          <p:cNvSpPr>
            <a:spLocks noGrp="1"/>
          </p:cNvSpPr>
          <p:nvPr>
            <p:ph type="sldNum" sz="quarter" idx="12"/>
          </p:nvPr>
        </p:nvSpPr>
        <p:spPr/>
        <p:txBody>
          <a:bodyPr/>
          <a:lstStyle>
            <a:lvl1pPr>
              <a:defRPr/>
            </a:lvl1pPr>
          </a:lstStyle>
          <a:p>
            <a:fld id="{EDBC917D-1943-49CE-814A-8974871C2155}" type="slidenum">
              <a:rPr lang="en-CA"/>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34D66D4-3817-4957-8CC8-A7785B3DAFC7}" type="datetime1">
              <a:rPr lang="en-CA"/>
              <a:pPr/>
              <a:t>07/04/2015</a:t>
            </a:fld>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B5E50CD7-C587-4B61-88DE-9F08FD6F85AB}" type="slidenum">
              <a:rPr lang="en-CA"/>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2575">
              <a:lnSpc>
                <a:spcPts val="3000"/>
              </a:lnSpc>
              <a:spcBef>
                <a:spcPts val="600"/>
              </a:spcBef>
              <a:buClr>
                <a:schemeClr val="accent1"/>
              </a:buClr>
              <a:buSzPct val="80000"/>
              <a:buFont typeface="Wingdings 2" pitchFamily="4" charset="2"/>
              <a:buNone/>
            </a:pPr>
            <a:endParaRPr lang="en-US" sz="3200">
              <a:latin typeface="Gill Sans MT" pitchFamily="4" charset="0"/>
            </a:endParaRPr>
          </a:p>
        </p:txBody>
      </p:sp>
      <p:sp>
        <p:nvSpPr>
          <p:cNvPr id="6" name="Flowchart: Process 8"/>
          <p:cNvSpPr>
            <a:spLocks noChangeArrowheads="1"/>
          </p:cNvSpPr>
          <p:nvPr/>
        </p:nvSpPr>
        <p:spPr bwMode="auto">
          <a:xfrm rot="19468671">
            <a:off x="396875" y="954088"/>
            <a:ext cx="685800" cy="204787"/>
          </a:xfrm>
          <a:prstGeom prst="flowChartProcess">
            <a:avLst/>
          </a:prstGeom>
          <a:solidFill>
            <a:srgbClr val="FBFBFB">
              <a:alpha val="45097"/>
            </a:srgbClr>
          </a:solidFill>
          <a:ln w="6350" cap="rnd">
            <a:solidFill>
              <a:srgbClr val="FFFFFF"/>
            </a:solidFill>
            <a:miter lim="800000"/>
            <a:headEnd/>
            <a:tailEnd/>
          </a:ln>
          <a:effectLst>
            <a:outerShdw dist="25400" dir="3299947" sx="96001" sy="96001" algn="tl" rotWithShape="0">
              <a:srgbClr val="EBDAB1">
                <a:alpha val="39999"/>
              </a:srgbClr>
            </a:outerShdw>
          </a:effectLst>
        </p:spPr>
        <p:txBody>
          <a:bodyPr anchor="ctr"/>
          <a:lstStyle/>
          <a:p>
            <a:pPr algn="ctr"/>
            <a:endParaRPr lang="en-US">
              <a:solidFill>
                <a:srgbClr val="FFFFFF"/>
              </a:solidFill>
              <a:latin typeface="Gill Sans MT" pitchFamily="4" charset="0"/>
            </a:endParaRPr>
          </a:p>
        </p:txBody>
      </p:sp>
      <p:sp>
        <p:nvSpPr>
          <p:cNvPr id="7" name="Flowchart: Process 9"/>
          <p:cNvSpPr>
            <a:spLocks noChangeArrowheads="1"/>
          </p:cNvSpPr>
          <p:nvPr/>
        </p:nvSpPr>
        <p:spPr bwMode="auto">
          <a:xfrm rot="2103354" flipH="1">
            <a:off x="5003800" y="936625"/>
            <a:ext cx="649288" cy="204788"/>
          </a:xfrm>
          <a:prstGeom prst="flowChartProcess">
            <a:avLst/>
          </a:prstGeom>
          <a:solidFill>
            <a:srgbClr val="FBFBFB">
              <a:alpha val="45097"/>
            </a:srgbClr>
          </a:solidFill>
          <a:ln w="6350" cap="rnd">
            <a:solidFill>
              <a:srgbClr val="FFFFFF"/>
            </a:solidFill>
            <a:miter lim="800000"/>
            <a:headEnd/>
            <a:tailEnd/>
          </a:ln>
          <a:effectLst>
            <a:outerShdw dist="25400" dir="3299947" sx="96001" sy="96001" algn="tl" rotWithShape="0">
              <a:schemeClr val="bg2">
                <a:alpha val="20000"/>
              </a:schemeClr>
            </a:outerShdw>
          </a:effectLst>
        </p:spPr>
        <p:txBody>
          <a:bodyPr anchor="ctr"/>
          <a:lstStyle/>
          <a:p>
            <a:pPr algn="ctr"/>
            <a:endParaRPr lang="en-US">
              <a:solidFill>
                <a:srgbClr val="FFFFFF"/>
              </a:solidFill>
              <a:latin typeface="Gill Sans MT" pitchFamily="4" charset="0"/>
            </a:endParaRPr>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fld id="{5DCCC8C4-43B1-4ED6-94DA-81E856BEA9E1}" type="datetime1">
              <a:rPr lang="en-CA"/>
              <a:pPr/>
              <a:t>07/04/2015</a:t>
            </a:fld>
            <a:endParaRPr lang="en-CA"/>
          </a:p>
        </p:txBody>
      </p:sp>
      <p:sp>
        <p:nvSpPr>
          <p:cNvPr id="9" name="Footer Placeholder 5"/>
          <p:cNvSpPr>
            <a:spLocks noGrp="1"/>
          </p:cNvSpPr>
          <p:nvPr>
            <p:ph type="ftr" sz="quarter" idx="11"/>
          </p:nvPr>
        </p:nvSpPr>
        <p:spPr/>
        <p:txBody>
          <a:bodyPr/>
          <a:lstStyle>
            <a:lvl1pPr>
              <a:defRPr/>
            </a:lvl1pPr>
          </a:lstStyle>
          <a:p>
            <a:endParaRPr lang="en-CA"/>
          </a:p>
        </p:txBody>
      </p:sp>
      <p:sp>
        <p:nvSpPr>
          <p:cNvPr id="10" name="Slide Number Placeholder 6"/>
          <p:cNvSpPr>
            <a:spLocks noGrp="1"/>
          </p:cNvSpPr>
          <p:nvPr>
            <p:ph type="sldNum" sz="quarter" idx="12"/>
          </p:nvPr>
        </p:nvSpPr>
        <p:spPr/>
        <p:txBody>
          <a:bodyPr/>
          <a:lstStyle>
            <a:lvl1pPr>
              <a:defRPr/>
            </a:lvl1pPr>
          </a:lstStyle>
          <a:p>
            <a:fld id="{8A09B0DB-A14E-4577-A58E-72B76EE3A552}" type="slidenum">
              <a:rPr lang="en-CA"/>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4" charset="-128"/>
            </a:endParaRPr>
          </a:p>
        </p:txBody>
      </p:sp>
      <p:sp>
        <p:nvSpPr>
          <p:cNvPr id="8" name="Oval 7"/>
          <p:cNvSpPr>
            <a:spLocks noChangeArrowheads="1"/>
          </p:cNvSpPr>
          <p:nvPr/>
        </p:nvSpPr>
        <p:spPr bwMode="auto">
          <a:xfrm>
            <a:off x="168275" y="20638"/>
            <a:ext cx="1703388" cy="1703387"/>
          </a:xfrm>
          <a:prstGeom prst="ellipse">
            <a:avLst/>
          </a:prstGeom>
          <a:noFill/>
          <a:ln w="27305" cap="rnd">
            <a:solidFill>
              <a:srgbClr val="FFF6DB"/>
            </a:solidFill>
            <a:round/>
            <a:headEnd/>
            <a:tailEnd/>
          </a:ln>
          <a:effectLst>
            <a:outerShdw dist="25400" dir="5400000" algn="tl" rotWithShape="0">
              <a:srgbClr val="AFA58D">
                <a:alpha val="84999"/>
              </a:srgbClr>
            </a:outerShdw>
          </a:effectLst>
        </p:spPr>
        <p:txBody>
          <a:bodyPr anchor="ctr"/>
          <a:lstStyle/>
          <a:p>
            <a:pPr algn="ctr"/>
            <a:endParaRPr lang="en-US">
              <a:solidFill>
                <a:srgbClr val="FFFFFF"/>
              </a:solidFill>
              <a:latin typeface="Gill Sans MT" pitchFamily="4" charset="0"/>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4" charset="-128"/>
            </a:endParaRPr>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4" charset="-128"/>
            </a:endParaRPr>
          </a:p>
        </p:txBody>
      </p:sp>
      <p:sp>
        <p:nvSpPr>
          <p:cNvPr id="5" name="Title Placeholder 4"/>
          <p:cNvSpPr>
            <a:spLocks noGrp="1"/>
          </p:cNvSpPr>
          <p:nvPr>
            <p:ph type="title"/>
          </p:nvPr>
        </p:nvSpPr>
        <p:spPr>
          <a:xfrm>
            <a:off x="1435100" y="274638"/>
            <a:ext cx="749935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B5A788"/>
                </a:solidFill>
                <a:latin typeface="Gill Sans MT" pitchFamily="4" charset="0"/>
              </a:defRPr>
            </a:lvl1pPr>
          </a:lstStyle>
          <a:p>
            <a:fld id="{A8624923-E15E-4CAD-902C-9DF7DB78CDA3}" type="datetime1">
              <a:rPr lang="en-CA"/>
              <a:pPr/>
              <a:t>07/04/2015</a:t>
            </a:fld>
            <a:endParaRPr lang="en-CA"/>
          </a:p>
        </p:txBody>
      </p:sp>
      <p:sp>
        <p:nvSpPr>
          <p:cNvPr id="10" name="Footer Placeholder 9"/>
          <p:cNvSpPr>
            <a:spLocks noGrp="1"/>
          </p:cNvSpPr>
          <p:nvPr>
            <p:ph type="ftr" sz="quarter" idx="3"/>
          </p:nvPr>
        </p:nvSpPr>
        <p:spPr>
          <a:xfrm>
            <a:off x="5715000" y="6305550"/>
            <a:ext cx="2895600" cy="476250"/>
          </a:xfrm>
          <a:prstGeom prst="rect">
            <a:avLst/>
          </a:prstGeom>
        </p:spPr>
        <p:txBody>
          <a:bodyPr vert="horz" wrap="square" lIns="91440" tIns="45720" rIns="91440" bIns="45720" numCol="1" anchor="b" anchorCtr="0" compatLnSpc="1">
            <a:prstTxWarp prst="textNoShape">
              <a:avLst/>
            </a:prstTxWarp>
          </a:bodyPr>
          <a:lstStyle>
            <a:lvl1pPr>
              <a:defRPr sz="1200">
                <a:solidFill>
                  <a:srgbClr val="B5A788"/>
                </a:solidFill>
                <a:latin typeface="Gill Sans MT" pitchFamily="4" charset="0"/>
              </a:defRPr>
            </a:lvl1pPr>
          </a:lstStyle>
          <a:p>
            <a:endParaRPr lang="en-CA"/>
          </a:p>
        </p:txBody>
      </p:sp>
      <p:sp>
        <p:nvSpPr>
          <p:cNvPr id="22" name="Slide Number Placeholder 21"/>
          <p:cNvSpPr>
            <a:spLocks noGrp="1"/>
          </p:cNvSpPr>
          <p:nvPr>
            <p:ph type="sldNum" sz="quarter" idx="4"/>
          </p:nvPr>
        </p:nvSpPr>
        <p:spPr>
          <a:xfrm>
            <a:off x="8531225" y="6305550"/>
            <a:ext cx="612775" cy="476250"/>
          </a:xfrm>
          <a:prstGeom prst="rect">
            <a:avLst/>
          </a:prstGeom>
        </p:spPr>
        <p:txBody>
          <a:bodyPr vert="horz" wrap="square" lIns="91440" tIns="45720" rIns="91440" bIns="45720" numCol="1" anchor="b" anchorCtr="0" compatLnSpc="1">
            <a:prstTxWarp prst="textNoShape">
              <a:avLst/>
            </a:prstTxWarp>
          </a:bodyPr>
          <a:lstStyle>
            <a:lvl1pPr algn="ctr">
              <a:defRPr sz="1400">
                <a:latin typeface="Verdana" pitchFamily="4" charset="0"/>
              </a:defRPr>
            </a:lvl1pPr>
          </a:lstStyle>
          <a:p>
            <a:fld id="{733E897D-2DD0-4AFD-A74B-AAC03E35EA79}" type="slidenum">
              <a:rPr lang="en-CA"/>
              <a:pPr/>
              <a:t>‹#›</a:t>
            </a:fld>
            <a:endParaRPr lang="en-CA"/>
          </a:p>
        </p:txBody>
      </p:sp>
      <p:sp>
        <p:nvSpPr>
          <p:cNvPr id="15" name="Rectangle 14"/>
          <p:cNvSpPr>
            <a:spLocks noChangeArrowheads="1"/>
          </p:cNvSpPr>
          <p:nvPr/>
        </p:nvSpPr>
        <p:spPr bwMode="invGray">
          <a:xfrm>
            <a:off x="1014413" y="0"/>
            <a:ext cx="73025" cy="6858000"/>
          </a:xfrm>
          <a:prstGeom prst="rect">
            <a:avLst/>
          </a:prstGeom>
          <a:solidFill>
            <a:schemeClr val="bg1"/>
          </a:solidFill>
          <a:ln w="25400" cap="rnd">
            <a:noFill/>
            <a:miter lim="800000"/>
            <a:headEnd/>
            <a:tailEnd/>
          </a:ln>
          <a:effectLst>
            <a:outerShdw dist="38000" dir="10800000" algn="tl" rotWithShape="0">
              <a:srgbClr val="706B5F">
                <a:alpha val="25000"/>
              </a:srgbClr>
            </a:outerShdw>
          </a:effectLst>
        </p:spPr>
        <p:txBody>
          <a:bodyPr anchor="ctr"/>
          <a:lstStyle/>
          <a:p>
            <a:pPr algn="ctr"/>
            <a:endParaRPr lang="en-US">
              <a:solidFill>
                <a:srgbClr val="FFFFFF"/>
              </a:solidFill>
              <a:latin typeface="Gill Sans MT" pitchFamily="4" charset="0"/>
            </a:endParaRPr>
          </a:p>
        </p:txBody>
      </p:sp>
    </p:spTree>
  </p:cSld>
  <p:clrMap bg1="lt1" tx1="dk1" bg2="lt2" tx2="dk2" accent1="accent1" accent2="accent2" accent3="accent3" accent4="accent4" accent5="accent5" accent6="accent6" hlink="hlink" folHlink="folHlink"/>
  <p:sldLayoutIdLst>
    <p:sldLayoutId id="2147483705" r:id="rId1"/>
    <p:sldLayoutId id="2147483700" r:id="rId2"/>
    <p:sldLayoutId id="2147483706" r:id="rId3"/>
    <p:sldLayoutId id="2147483701" r:id="rId4"/>
    <p:sldLayoutId id="2147483707" r:id="rId5"/>
    <p:sldLayoutId id="2147483702" r:id="rId6"/>
    <p:sldLayoutId id="2147483708" r:id="rId7"/>
    <p:sldLayoutId id="2147483709" r:id="rId8"/>
    <p:sldLayoutId id="2147483710" r:id="rId9"/>
    <p:sldLayoutId id="2147483703" r:id="rId10"/>
    <p:sldLayoutId id="2147483704" r:id="rId11"/>
  </p:sldLayoutIdLst>
  <p:hf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ＭＳ Ｐゴシック" pitchFamily="4" charset="-128"/>
          <a:cs typeface="ＭＳ Ｐゴシック" pitchFamily="4" charset="-128"/>
        </a:defRPr>
      </a:lvl1pPr>
      <a:lvl2pPr algn="l" rtl="0" eaLnBrk="0" fontAlgn="base" hangingPunct="0">
        <a:spcBef>
          <a:spcPct val="0"/>
        </a:spcBef>
        <a:spcAft>
          <a:spcPct val="0"/>
        </a:spcAft>
        <a:defRPr sz="4300">
          <a:solidFill>
            <a:srgbClr val="572314"/>
          </a:solidFill>
          <a:latin typeface="Gill Sans MT" pitchFamily="4" charset="0"/>
          <a:ea typeface="ＭＳ Ｐゴシック" pitchFamily="4" charset="-128"/>
          <a:cs typeface="ＭＳ Ｐゴシック" pitchFamily="4" charset="-128"/>
        </a:defRPr>
      </a:lvl2pPr>
      <a:lvl3pPr algn="l" rtl="0" eaLnBrk="0" fontAlgn="base" hangingPunct="0">
        <a:spcBef>
          <a:spcPct val="0"/>
        </a:spcBef>
        <a:spcAft>
          <a:spcPct val="0"/>
        </a:spcAft>
        <a:defRPr sz="4300">
          <a:solidFill>
            <a:srgbClr val="572314"/>
          </a:solidFill>
          <a:latin typeface="Gill Sans MT" pitchFamily="4" charset="0"/>
          <a:ea typeface="ＭＳ Ｐゴシック" pitchFamily="4" charset="-128"/>
          <a:cs typeface="ＭＳ Ｐゴシック" pitchFamily="4" charset="-128"/>
        </a:defRPr>
      </a:lvl3pPr>
      <a:lvl4pPr algn="l" rtl="0" eaLnBrk="0" fontAlgn="base" hangingPunct="0">
        <a:spcBef>
          <a:spcPct val="0"/>
        </a:spcBef>
        <a:spcAft>
          <a:spcPct val="0"/>
        </a:spcAft>
        <a:defRPr sz="4300">
          <a:solidFill>
            <a:srgbClr val="572314"/>
          </a:solidFill>
          <a:latin typeface="Gill Sans MT" pitchFamily="4" charset="0"/>
          <a:ea typeface="ＭＳ Ｐゴシック" pitchFamily="4" charset="-128"/>
          <a:cs typeface="ＭＳ Ｐゴシック" pitchFamily="4" charset="-128"/>
        </a:defRPr>
      </a:lvl4pPr>
      <a:lvl5pPr algn="l" rtl="0" eaLnBrk="0" fontAlgn="base" hangingPunct="0">
        <a:spcBef>
          <a:spcPct val="0"/>
        </a:spcBef>
        <a:spcAft>
          <a:spcPct val="0"/>
        </a:spcAft>
        <a:defRPr sz="4300">
          <a:solidFill>
            <a:srgbClr val="572314"/>
          </a:solidFill>
          <a:latin typeface="Gill Sans MT" pitchFamily="4" charset="0"/>
          <a:ea typeface="ＭＳ Ｐゴシック" pitchFamily="4" charset="-128"/>
          <a:cs typeface="ＭＳ Ｐゴシック" pitchFamily="4" charset="-128"/>
        </a:defRPr>
      </a:lvl5pPr>
      <a:lvl6pPr marL="457200" algn="l" rtl="0" fontAlgn="base">
        <a:spcBef>
          <a:spcPct val="0"/>
        </a:spcBef>
        <a:spcAft>
          <a:spcPct val="0"/>
        </a:spcAft>
        <a:defRPr sz="4300">
          <a:solidFill>
            <a:srgbClr val="572314"/>
          </a:solidFill>
          <a:latin typeface="Gill Sans MT" pitchFamily="4" charset="0"/>
          <a:ea typeface="ＭＳ Ｐゴシック" pitchFamily="4" charset="-128"/>
          <a:cs typeface="ＭＳ Ｐゴシック" pitchFamily="4" charset="-128"/>
        </a:defRPr>
      </a:lvl6pPr>
      <a:lvl7pPr marL="914400" algn="l" rtl="0" fontAlgn="base">
        <a:spcBef>
          <a:spcPct val="0"/>
        </a:spcBef>
        <a:spcAft>
          <a:spcPct val="0"/>
        </a:spcAft>
        <a:defRPr sz="4300">
          <a:solidFill>
            <a:srgbClr val="572314"/>
          </a:solidFill>
          <a:latin typeface="Gill Sans MT" pitchFamily="4" charset="0"/>
          <a:ea typeface="ＭＳ Ｐゴシック" pitchFamily="4" charset="-128"/>
          <a:cs typeface="ＭＳ Ｐゴシック" pitchFamily="4" charset="-128"/>
        </a:defRPr>
      </a:lvl7pPr>
      <a:lvl8pPr marL="1371600" algn="l" rtl="0" fontAlgn="base">
        <a:spcBef>
          <a:spcPct val="0"/>
        </a:spcBef>
        <a:spcAft>
          <a:spcPct val="0"/>
        </a:spcAft>
        <a:defRPr sz="4300">
          <a:solidFill>
            <a:srgbClr val="572314"/>
          </a:solidFill>
          <a:latin typeface="Gill Sans MT" pitchFamily="4" charset="0"/>
          <a:ea typeface="ＭＳ Ｐゴシック" pitchFamily="4" charset="-128"/>
          <a:cs typeface="ＭＳ Ｐゴシック" pitchFamily="4" charset="-128"/>
        </a:defRPr>
      </a:lvl8pPr>
      <a:lvl9pPr marL="1828800" algn="l" rtl="0" fontAlgn="base">
        <a:spcBef>
          <a:spcPct val="0"/>
        </a:spcBef>
        <a:spcAft>
          <a:spcPct val="0"/>
        </a:spcAft>
        <a:defRPr sz="4300">
          <a:solidFill>
            <a:srgbClr val="572314"/>
          </a:solidFill>
          <a:latin typeface="Gill Sans MT" pitchFamily="4" charset="0"/>
          <a:ea typeface="ＭＳ Ｐゴシック" pitchFamily="4" charset="-128"/>
          <a:cs typeface="ＭＳ Ｐゴシック" pitchFamily="4" charset="-128"/>
        </a:defRPr>
      </a:lvl9pPr>
    </p:titleStyle>
    <p:bodyStyle>
      <a:lvl1pPr marL="365125" indent="-282575" algn="l" rtl="0" eaLnBrk="0" fontAlgn="base" hangingPunct="0">
        <a:spcBef>
          <a:spcPts val="600"/>
        </a:spcBef>
        <a:spcAft>
          <a:spcPct val="0"/>
        </a:spcAft>
        <a:buClr>
          <a:schemeClr val="accent1"/>
        </a:buClr>
        <a:buSzPct val="80000"/>
        <a:buFont typeface="Wingdings 2" pitchFamily="4" charset="2"/>
        <a:buChar char=""/>
        <a:defRPr sz="3200" kern="1200">
          <a:solidFill>
            <a:schemeClr val="tx1"/>
          </a:solidFill>
          <a:latin typeface="+mn-lt"/>
          <a:ea typeface="ＭＳ Ｐゴシック" pitchFamily="4" charset="-128"/>
          <a:cs typeface="ＭＳ Ｐゴシック" pitchFamily="4" charset="-128"/>
        </a:defRPr>
      </a:lvl1pPr>
      <a:lvl2pPr marL="639763" indent="-236538" algn="l" rtl="0" eaLnBrk="0" fontAlgn="base" hangingPunct="0">
        <a:spcBef>
          <a:spcPts val="550"/>
        </a:spcBef>
        <a:spcAft>
          <a:spcPct val="0"/>
        </a:spcAft>
        <a:buClr>
          <a:schemeClr val="accent1"/>
        </a:buClr>
        <a:buFont typeface="Verdana" pitchFamily="4" charset="0"/>
        <a:buChar char="◦"/>
        <a:defRPr sz="2800" kern="1200">
          <a:solidFill>
            <a:schemeClr val="tx1"/>
          </a:solidFill>
          <a:latin typeface="+mn-lt"/>
          <a:ea typeface="ＭＳ Ｐゴシック" pitchFamily="4" charset="-128"/>
          <a:cs typeface="+mn-cs"/>
        </a:defRPr>
      </a:lvl2pPr>
      <a:lvl3pPr marL="885825" indent="-228600" algn="l" rtl="0" eaLnBrk="0" fontAlgn="base" hangingPunct="0">
        <a:spcBef>
          <a:spcPct val="20000"/>
        </a:spcBef>
        <a:spcAft>
          <a:spcPct val="0"/>
        </a:spcAft>
        <a:buClr>
          <a:schemeClr val="accent2"/>
        </a:buClr>
        <a:buFont typeface="Wingdings 2" pitchFamily="4" charset="2"/>
        <a:buChar char=""/>
        <a:defRPr sz="2400" kern="1200">
          <a:solidFill>
            <a:schemeClr val="tx1"/>
          </a:solidFill>
          <a:latin typeface="+mn-lt"/>
          <a:ea typeface="ＭＳ Ｐゴシック" pitchFamily="4" charset="-128"/>
          <a:cs typeface="+mn-cs"/>
        </a:defRPr>
      </a:lvl3pPr>
      <a:lvl4pPr marL="1096963" indent="-173038" algn="l" rtl="0" eaLnBrk="0" fontAlgn="base" hangingPunct="0">
        <a:spcBef>
          <a:spcPct val="20000"/>
        </a:spcBef>
        <a:spcAft>
          <a:spcPct val="0"/>
        </a:spcAft>
        <a:buClr>
          <a:srgbClr val="C32D2E"/>
        </a:buClr>
        <a:buFont typeface="Wingdings 2" pitchFamily="4" charset="2"/>
        <a:buChar char=""/>
        <a:defRPr sz="2000" kern="1200">
          <a:solidFill>
            <a:schemeClr val="tx1"/>
          </a:solidFill>
          <a:latin typeface="+mn-lt"/>
          <a:ea typeface="ＭＳ Ｐゴシック" pitchFamily="4" charset="-128"/>
          <a:cs typeface="+mn-cs"/>
        </a:defRPr>
      </a:lvl4pPr>
      <a:lvl5pPr marL="1296988" indent="-182563" algn="l" rtl="0" eaLnBrk="0" fontAlgn="base" hangingPunct="0">
        <a:spcBef>
          <a:spcPct val="20000"/>
        </a:spcBef>
        <a:spcAft>
          <a:spcPct val="0"/>
        </a:spcAft>
        <a:buClr>
          <a:srgbClr val="84AA33"/>
        </a:buClr>
        <a:buFont typeface="Wingdings 2" pitchFamily="4" charset="2"/>
        <a:buChar char=""/>
        <a:defRPr sz="2000" kern="1200">
          <a:solidFill>
            <a:schemeClr val="tx1"/>
          </a:solidFill>
          <a:latin typeface="+mn-lt"/>
          <a:ea typeface="ＭＳ Ｐゴシック" pitchFamily="4" charset="-128"/>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continence.org.a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www.apic.org/For-Media/News-Releases/Article?id=2122443e-6d22-46ae-aecc-e9512e98e1cb" TargetMode="External"/><Relationship Id="rId2" Type="http://schemas.openxmlformats.org/officeDocument/2006/relationships/hyperlink" Target="http://www.apic.org/For-Consumers/Monthly-alerts-for-consumers/Article?id=cre-the-nightmare-bacteria"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www.ncbi.nlm.nih.gov/pubmed/22997214"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www.cdc.gov/hai/organisms/cre/cre-toolkit/index.html%20Accessed%20November%2010"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172200" y="4191000"/>
            <a:ext cx="2667000" cy="2286000"/>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p:cNvSpPr/>
          <p:nvPr/>
        </p:nvSpPr>
        <p:spPr>
          <a:xfrm>
            <a:off x="990600" y="2438400"/>
            <a:ext cx="8153400" cy="1524000"/>
          </a:xfrm>
          <a:prstGeom prst="rect">
            <a:avLst/>
          </a:prstGeom>
          <a:solidFill>
            <a:srgbClr val="E8D9B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1431925" y="360363"/>
            <a:ext cx="7407275" cy="1471612"/>
          </a:xfrm>
        </p:spPr>
        <p:txBody>
          <a:bodyPr/>
          <a:lstStyle/>
          <a:p>
            <a:pPr eaLnBrk="1" hangingPunct="1"/>
            <a:r>
              <a:rPr lang="en-CA" smtClean="0">
                <a:effectLst>
                  <a:outerShdw blurRad="38100" dist="38100" dir="2700000" algn="tl">
                    <a:srgbClr val="C0C0C0"/>
                  </a:outerShdw>
                </a:effectLst>
              </a:rPr>
              <a:t>Feces Management:</a:t>
            </a:r>
            <a:br>
              <a:rPr lang="en-CA" smtClean="0">
                <a:effectLst>
                  <a:outerShdw blurRad="38100" dist="38100" dir="2700000" algn="tl">
                    <a:srgbClr val="C0C0C0"/>
                  </a:outerShdw>
                </a:effectLst>
              </a:rPr>
            </a:br>
            <a:r>
              <a:rPr lang="en-CA" smtClean="0">
                <a:effectLst>
                  <a:outerShdw blurRad="38100" dist="38100" dir="2700000" algn="tl">
                    <a:srgbClr val="C0C0C0"/>
                  </a:outerShdw>
                </a:effectLst>
              </a:rPr>
              <a:t>Time to Address the Risks</a:t>
            </a:r>
          </a:p>
        </p:txBody>
      </p:sp>
      <p:sp>
        <p:nvSpPr>
          <p:cNvPr id="3" name="Subtitle 2"/>
          <p:cNvSpPr>
            <a:spLocks noGrp="1"/>
          </p:cNvSpPr>
          <p:nvPr>
            <p:ph type="subTitle" idx="1"/>
          </p:nvPr>
        </p:nvSpPr>
        <p:spPr>
          <a:xfrm>
            <a:off x="1403350" y="2438400"/>
            <a:ext cx="7740650" cy="1524000"/>
          </a:xfrm>
        </p:spPr>
        <p:txBody>
          <a:bodyPr>
            <a:normAutofit/>
          </a:bodyPr>
          <a:lstStyle/>
          <a:p>
            <a:pPr marL="26988" eaLnBrk="1" hangingPunct="1"/>
            <a:r>
              <a:rPr lang="en-CA" smtClean="0">
                <a:solidFill>
                  <a:srgbClr val="320E04"/>
                </a:solidFill>
              </a:rPr>
              <a:t>Jim Gauthier MLT, CIC</a:t>
            </a:r>
          </a:p>
          <a:p>
            <a:pPr marL="26988" eaLnBrk="1" hangingPunct="1"/>
            <a:r>
              <a:rPr lang="en-CA" smtClean="0">
                <a:solidFill>
                  <a:srgbClr val="320E04"/>
                </a:solidFill>
              </a:rPr>
              <a:t>Providence Care</a:t>
            </a:r>
          </a:p>
          <a:p>
            <a:pPr marL="26988" eaLnBrk="1" hangingPunct="1"/>
            <a:r>
              <a:rPr lang="en-CA" smtClean="0">
                <a:solidFill>
                  <a:srgbClr val="320E04"/>
                </a:solidFill>
              </a:rPr>
              <a:t>Kingston, Ontario, Canada</a:t>
            </a:r>
          </a:p>
        </p:txBody>
      </p:sp>
      <p:sp>
        <p:nvSpPr>
          <p:cNvPr id="5" name="Subtitle 2"/>
          <p:cNvSpPr txBox="1">
            <a:spLocks/>
          </p:cNvSpPr>
          <p:nvPr/>
        </p:nvSpPr>
        <p:spPr bwMode="auto">
          <a:xfrm>
            <a:off x="1403350" y="4572000"/>
            <a:ext cx="4006850" cy="1219200"/>
          </a:xfrm>
          <a:prstGeom prst="rect">
            <a:avLst/>
          </a:prstGeom>
          <a:noFill/>
          <a:ln w="9525">
            <a:noFill/>
            <a:miter lim="800000"/>
            <a:headEnd/>
            <a:tailEnd/>
          </a:ln>
        </p:spPr>
        <p:txBody>
          <a:bodyPr tIns="0"/>
          <a:lstStyle/>
          <a:p>
            <a:pPr marL="26988">
              <a:spcBef>
                <a:spcPts val="600"/>
              </a:spcBef>
              <a:buClr>
                <a:schemeClr val="accent1"/>
              </a:buClr>
              <a:buSzPct val="80000"/>
              <a:buFont typeface="Wingdings 2" pitchFamily="4" charset="2"/>
              <a:buNone/>
            </a:pPr>
            <a:r>
              <a:rPr lang="en-CA" sz="2400">
                <a:solidFill>
                  <a:srgbClr val="320E04"/>
                </a:solidFill>
                <a:latin typeface="Gill Sans MT" pitchFamily="4" charset="0"/>
              </a:rPr>
              <a:t>Hosted by Bruce Gamage</a:t>
            </a:r>
            <a:br>
              <a:rPr lang="en-CA" sz="2400">
                <a:solidFill>
                  <a:srgbClr val="320E04"/>
                </a:solidFill>
                <a:latin typeface="Gill Sans MT" pitchFamily="4" charset="0"/>
              </a:rPr>
            </a:br>
            <a:r>
              <a:rPr lang="en-CA" sz="2400">
                <a:solidFill>
                  <a:srgbClr val="320E04"/>
                </a:solidFill>
                <a:latin typeface="Gill Sans MT" pitchFamily="4" charset="0"/>
              </a:rPr>
              <a:t>Provincial Infection Control Network of Vancouver</a:t>
            </a:r>
          </a:p>
        </p:txBody>
      </p:sp>
      <p:sp>
        <p:nvSpPr>
          <p:cNvPr id="6" name="Subtitle 2"/>
          <p:cNvSpPr txBox="1">
            <a:spLocks/>
          </p:cNvSpPr>
          <p:nvPr/>
        </p:nvSpPr>
        <p:spPr bwMode="auto">
          <a:xfrm>
            <a:off x="3124200" y="6553200"/>
            <a:ext cx="2667000" cy="304800"/>
          </a:xfrm>
          <a:prstGeom prst="rect">
            <a:avLst/>
          </a:prstGeom>
          <a:noFill/>
          <a:ln w="9525">
            <a:noFill/>
            <a:miter lim="800000"/>
            <a:headEnd/>
            <a:tailEnd/>
          </a:ln>
        </p:spPr>
        <p:txBody>
          <a:bodyPr tIns="0">
            <a:normAutofit/>
          </a:bodyPr>
          <a:lstStyle/>
          <a:p>
            <a:pPr marL="26988" algn="ctr">
              <a:lnSpc>
                <a:spcPct val="90000"/>
              </a:lnSpc>
              <a:spcBef>
                <a:spcPts val="600"/>
              </a:spcBef>
              <a:buClr>
                <a:schemeClr val="accent1"/>
              </a:buClr>
              <a:buSzPct val="80000"/>
              <a:buFont typeface="Wingdings 2" pitchFamily="4" charset="2"/>
              <a:buNone/>
            </a:pPr>
            <a:r>
              <a:rPr lang="en-CA" sz="1700">
                <a:solidFill>
                  <a:srgbClr val="320E04"/>
                </a:solidFill>
                <a:latin typeface="Gill Sans MT" pitchFamily="4" charset="0"/>
              </a:rPr>
              <a:t>www.webbertraining.com</a:t>
            </a:r>
          </a:p>
        </p:txBody>
      </p:sp>
      <p:sp>
        <p:nvSpPr>
          <p:cNvPr id="7" name="Subtitle 2"/>
          <p:cNvSpPr txBox="1">
            <a:spLocks/>
          </p:cNvSpPr>
          <p:nvPr/>
        </p:nvSpPr>
        <p:spPr bwMode="auto">
          <a:xfrm>
            <a:off x="7315200" y="6553200"/>
            <a:ext cx="1828800" cy="304800"/>
          </a:xfrm>
          <a:prstGeom prst="rect">
            <a:avLst/>
          </a:prstGeom>
          <a:noFill/>
          <a:ln w="9525">
            <a:noFill/>
            <a:miter lim="800000"/>
            <a:headEnd/>
            <a:tailEnd/>
          </a:ln>
        </p:spPr>
        <p:txBody>
          <a:bodyPr tIns="0">
            <a:normAutofit/>
          </a:bodyPr>
          <a:lstStyle/>
          <a:p>
            <a:pPr marL="26988" algn="r">
              <a:lnSpc>
                <a:spcPct val="80000"/>
              </a:lnSpc>
              <a:spcBef>
                <a:spcPts val="600"/>
              </a:spcBef>
              <a:buClr>
                <a:schemeClr val="accent1"/>
              </a:buClr>
              <a:buSzPct val="80000"/>
              <a:buFont typeface="Wingdings 2" pitchFamily="4" charset="2"/>
              <a:buNone/>
            </a:pPr>
            <a:r>
              <a:rPr lang="en-CA" sz="1900">
                <a:solidFill>
                  <a:srgbClr val="320E04"/>
                </a:solidFill>
                <a:latin typeface="Gill Sans MT" pitchFamily="4" charset="0"/>
              </a:rPr>
              <a:t>April 9, 2015</a:t>
            </a:r>
          </a:p>
        </p:txBody>
      </p:sp>
      <p:pic>
        <p:nvPicPr>
          <p:cNvPr id="15369" name="Picture 7"/>
          <p:cNvPicPr>
            <a:picLocks noChangeAspect="1"/>
          </p:cNvPicPr>
          <p:nvPr/>
        </p:nvPicPr>
        <p:blipFill>
          <a:blip r:embed="rId2" cstate="screen"/>
          <a:srcRect/>
          <a:stretch>
            <a:fillRect/>
          </a:stretch>
        </p:blipFill>
        <p:spPr bwMode="auto">
          <a:xfrm>
            <a:off x="6629400" y="4983163"/>
            <a:ext cx="1828800" cy="1112837"/>
          </a:xfrm>
          <a:prstGeom prst="rect">
            <a:avLst/>
          </a:prstGeom>
          <a:noFill/>
          <a:ln w="9525">
            <a:solidFill>
              <a:srgbClr val="3891A7"/>
            </a:solidFill>
            <a:miter lim="800000"/>
            <a:headEnd/>
            <a:tailEnd/>
          </a:ln>
        </p:spPr>
      </p:pic>
      <p:sp>
        <p:nvSpPr>
          <p:cNvPr id="9" name="Subtitle 2"/>
          <p:cNvSpPr txBox="1">
            <a:spLocks/>
          </p:cNvSpPr>
          <p:nvPr/>
        </p:nvSpPr>
        <p:spPr bwMode="auto">
          <a:xfrm>
            <a:off x="5943600" y="4191000"/>
            <a:ext cx="3092450" cy="838200"/>
          </a:xfrm>
          <a:prstGeom prst="rect">
            <a:avLst/>
          </a:prstGeom>
          <a:noFill/>
          <a:ln w="9525">
            <a:noFill/>
            <a:miter lim="800000"/>
            <a:headEnd/>
            <a:tailEnd/>
          </a:ln>
        </p:spPr>
        <p:txBody>
          <a:bodyPr tIns="0">
            <a:normAutofit/>
          </a:bodyPr>
          <a:lstStyle/>
          <a:p>
            <a:pPr marL="26988" algn="ctr">
              <a:spcBef>
                <a:spcPts val="600"/>
              </a:spcBef>
              <a:buClr>
                <a:schemeClr val="accent1"/>
              </a:buClr>
              <a:buSzPct val="80000"/>
              <a:buFont typeface="Wingdings 2" pitchFamily="4" charset="2"/>
              <a:buNone/>
            </a:pPr>
            <a:r>
              <a:rPr lang="en-CA" sz="2400">
                <a:solidFill>
                  <a:srgbClr val="320E04"/>
                </a:solidFill>
                <a:latin typeface="Gill Sans MT" pitchFamily="4" charset="0"/>
              </a:rPr>
              <a:t>Teleclass Broadcast</a:t>
            </a:r>
            <a:br>
              <a:rPr lang="en-CA" sz="2400">
                <a:solidFill>
                  <a:srgbClr val="320E04"/>
                </a:solidFill>
                <a:latin typeface="Gill Sans MT" pitchFamily="4" charset="0"/>
              </a:rPr>
            </a:br>
            <a:r>
              <a:rPr lang="en-CA" sz="2400">
                <a:solidFill>
                  <a:srgbClr val="320E04"/>
                </a:solidFill>
                <a:latin typeface="Gill Sans MT" pitchFamily="4" charset="0"/>
              </a:rPr>
              <a:t>Sponsored by</a:t>
            </a:r>
          </a:p>
        </p:txBody>
      </p:sp>
      <p:sp>
        <p:nvSpPr>
          <p:cNvPr id="10" name="Subtitle 2"/>
          <p:cNvSpPr txBox="1">
            <a:spLocks/>
          </p:cNvSpPr>
          <p:nvPr/>
        </p:nvSpPr>
        <p:spPr bwMode="auto">
          <a:xfrm>
            <a:off x="6248400" y="6019800"/>
            <a:ext cx="2590800" cy="381000"/>
          </a:xfrm>
          <a:prstGeom prst="rect">
            <a:avLst/>
          </a:prstGeom>
          <a:noFill/>
          <a:ln w="9525">
            <a:noFill/>
            <a:miter lim="800000"/>
            <a:headEnd/>
            <a:tailEnd/>
          </a:ln>
        </p:spPr>
        <p:txBody>
          <a:bodyPr tIns="0">
            <a:normAutofit/>
          </a:bodyPr>
          <a:lstStyle/>
          <a:p>
            <a:pPr marL="26988" algn="ctr">
              <a:lnSpc>
                <a:spcPct val="90000"/>
              </a:lnSpc>
              <a:spcBef>
                <a:spcPts val="600"/>
              </a:spcBef>
              <a:buClr>
                <a:schemeClr val="accent1"/>
              </a:buClr>
              <a:buSzPct val="80000"/>
              <a:buFont typeface="Wingdings 2" pitchFamily="4" charset="2"/>
              <a:buNone/>
            </a:pPr>
            <a:r>
              <a:rPr lang="en-CA" sz="2400">
                <a:solidFill>
                  <a:srgbClr val="320E04"/>
                </a:solidFill>
                <a:latin typeface="Gill Sans MT" pitchFamily="4" charset="0"/>
              </a:rPr>
              <a:t>www.meiko.de</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mtClean="0">
                <a:effectLst>
                  <a:outerShdw blurRad="38100" dist="38100" dir="2700000" algn="tl">
                    <a:srgbClr val="C0C0C0"/>
                  </a:outerShdw>
                </a:effectLst>
              </a:rPr>
              <a:t>Reservoir</a:t>
            </a:r>
            <a:endParaRPr lang="en-CA" smtClean="0">
              <a:effectLst>
                <a:outerShdw blurRad="38100" dist="38100" dir="2700000" algn="tl">
                  <a:srgbClr val="C0C0C0"/>
                </a:outerShdw>
              </a:effectLst>
            </a:endParaRPr>
          </a:p>
        </p:txBody>
      </p:sp>
      <p:sp>
        <p:nvSpPr>
          <p:cNvPr id="26627" name="Content Placeholder 2"/>
          <p:cNvSpPr>
            <a:spLocks noGrp="1"/>
          </p:cNvSpPr>
          <p:nvPr>
            <p:ph idx="1"/>
          </p:nvPr>
        </p:nvSpPr>
        <p:spPr/>
        <p:txBody>
          <a:bodyPr/>
          <a:lstStyle/>
          <a:p>
            <a:pPr eaLnBrk="1" hangingPunct="1"/>
            <a:r>
              <a:rPr lang="en-CA" smtClean="0"/>
              <a:t>Urine</a:t>
            </a:r>
          </a:p>
          <a:p>
            <a:pPr lvl="1" eaLnBrk="1" hangingPunct="1"/>
            <a:r>
              <a:rPr lang="en-CA" smtClean="0"/>
              <a:t>Colonization common </a:t>
            </a:r>
          </a:p>
          <a:p>
            <a:pPr lvl="1" eaLnBrk="1" hangingPunct="1"/>
            <a:r>
              <a:rPr lang="en-CA" smtClean="0"/>
              <a:t>Especially elderly patients</a:t>
            </a:r>
          </a:p>
          <a:p>
            <a:pPr lvl="1" eaLnBrk="1" hangingPunct="1"/>
            <a:r>
              <a:rPr lang="en-CA" smtClean="0"/>
              <a:t>Catheterized patients</a:t>
            </a:r>
          </a:p>
        </p:txBody>
      </p:sp>
      <p:sp>
        <p:nvSpPr>
          <p:cNvPr id="26628" name="Slide Number Placeholder 3"/>
          <p:cNvSpPr>
            <a:spLocks noGrp="1"/>
          </p:cNvSpPr>
          <p:nvPr>
            <p:ph type="sldNum" sz="quarter" idx="12"/>
          </p:nvPr>
        </p:nvSpPr>
        <p:spPr bwMode="auto">
          <a:noFill/>
          <a:ln>
            <a:miter lim="800000"/>
            <a:headEnd/>
            <a:tailEnd/>
          </a:ln>
        </p:spPr>
        <p:txBody>
          <a:bodyPr/>
          <a:lstStyle/>
          <a:p>
            <a:fld id="{93FF65D5-95F8-420F-A33C-B026293A99F9}" type="slidenum">
              <a:rPr lang="en-CA"/>
              <a:pPr/>
              <a:t>10</a:t>
            </a:fld>
            <a:endParaRPr lang="en-CA"/>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mtClean="0">
                <a:effectLst>
                  <a:outerShdw blurRad="38100" dist="38100" dir="2700000" algn="tl">
                    <a:srgbClr val="C0C0C0"/>
                  </a:outerShdw>
                </a:effectLst>
              </a:rPr>
              <a:t>Reservoir</a:t>
            </a:r>
            <a:endParaRPr lang="en-CA" smtClean="0">
              <a:effectLst>
                <a:outerShdw blurRad="38100" dist="38100" dir="2700000" algn="tl">
                  <a:srgbClr val="C0C0C0"/>
                </a:outerShdw>
              </a:effectLst>
            </a:endParaRPr>
          </a:p>
        </p:txBody>
      </p:sp>
      <p:sp>
        <p:nvSpPr>
          <p:cNvPr id="27651" name="Content Placeholder 2"/>
          <p:cNvSpPr>
            <a:spLocks noGrp="1"/>
          </p:cNvSpPr>
          <p:nvPr>
            <p:ph idx="1"/>
          </p:nvPr>
        </p:nvSpPr>
        <p:spPr/>
        <p:txBody>
          <a:bodyPr/>
          <a:lstStyle/>
          <a:p>
            <a:pPr eaLnBrk="1" hangingPunct="1"/>
            <a:r>
              <a:rPr lang="en-CA" smtClean="0"/>
              <a:t>Sputum</a:t>
            </a:r>
          </a:p>
          <a:p>
            <a:pPr lvl="1" eaLnBrk="1" hangingPunct="1"/>
            <a:r>
              <a:rPr lang="en-CA" smtClean="0"/>
              <a:t>Common in elderly, intubated (Garcia 2005)</a:t>
            </a:r>
          </a:p>
          <a:p>
            <a:pPr lvl="1" eaLnBrk="1" hangingPunct="1"/>
            <a:r>
              <a:rPr lang="en-CA" smtClean="0"/>
              <a:t>Not applicable to this presentation</a:t>
            </a:r>
          </a:p>
        </p:txBody>
      </p:sp>
      <p:sp>
        <p:nvSpPr>
          <p:cNvPr id="27652" name="Slide Number Placeholder 3"/>
          <p:cNvSpPr>
            <a:spLocks noGrp="1"/>
          </p:cNvSpPr>
          <p:nvPr>
            <p:ph type="sldNum" sz="quarter" idx="12"/>
          </p:nvPr>
        </p:nvSpPr>
        <p:spPr bwMode="auto">
          <a:noFill/>
          <a:ln>
            <a:miter lim="800000"/>
            <a:headEnd/>
            <a:tailEnd/>
          </a:ln>
        </p:spPr>
        <p:txBody>
          <a:bodyPr/>
          <a:lstStyle/>
          <a:p>
            <a:fld id="{50044206-C274-42F3-98B5-FDEC4E7B722B}" type="slidenum">
              <a:rPr lang="en-CA"/>
              <a:pPr/>
              <a:t>11</a:t>
            </a:fld>
            <a:endParaRPr lang="en-CA"/>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3276600" y="6521450"/>
            <a:ext cx="5867400" cy="338138"/>
          </a:xfrm>
          <a:prstGeom prst="rect">
            <a:avLst/>
          </a:prstGeom>
          <a:noFill/>
          <a:ln w="9525">
            <a:noFill/>
            <a:miter lim="800000"/>
            <a:headEnd/>
            <a:tailEnd/>
          </a:ln>
        </p:spPr>
        <p:txBody>
          <a:bodyPr>
            <a:spAutoFit/>
          </a:bodyPr>
          <a:lstStyle/>
          <a:p>
            <a:pPr>
              <a:spcBef>
                <a:spcPct val="50000"/>
              </a:spcBef>
            </a:pPr>
            <a:r>
              <a:rPr lang="en-US" sz="1600"/>
              <a:t>http://diseasedetectives.wikia.com/wiki/Chain_of_Transmission</a:t>
            </a:r>
          </a:p>
        </p:txBody>
      </p:sp>
      <p:pic>
        <p:nvPicPr>
          <p:cNvPr id="28675" name="Picture 2"/>
          <p:cNvPicPr>
            <a:picLocks noChangeAspect="1" noChangeArrowheads="1"/>
          </p:cNvPicPr>
          <p:nvPr/>
        </p:nvPicPr>
        <p:blipFill>
          <a:blip r:embed="rId3" cstate="screen"/>
          <a:srcRect/>
          <a:stretch>
            <a:fillRect/>
          </a:stretch>
        </p:blipFill>
        <p:spPr bwMode="auto">
          <a:xfrm>
            <a:off x="0" y="19050"/>
            <a:ext cx="9117013" cy="6475413"/>
          </a:xfrm>
          <a:prstGeom prst="rect">
            <a:avLst/>
          </a:prstGeom>
          <a:noFill/>
          <a:ln w="9525">
            <a:noFill/>
            <a:miter lim="800000"/>
            <a:headEnd/>
            <a:tailEnd/>
          </a:ln>
        </p:spPr>
      </p:pic>
      <p:sp>
        <p:nvSpPr>
          <p:cNvPr id="28676" name="Oval 3"/>
          <p:cNvSpPr>
            <a:spLocks noChangeArrowheads="1"/>
          </p:cNvSpPr>
          <p:nvPr/>
        </p:nvSpPr>
        <p:spPr bwMode="auto">
          <a:xfrm>
            <a:off x="5724525" y="4292600"/>
            <a:ext cx="2376488" cy="936625"/>
          </a:xfrm>
          <a:prstGeom prst="ellipse">
            <a:avLst/>
          </a:prstGeom>
          <a:noFill/>
          <a:ln w="38100">
            <a:solidFill>
              <a:srgbClr val="FF0000"/>
            </a:solidFill>
            <a:round/>
            <a:headEnd/>
            <a:tailEnd/>
          </a:ln>
        </p:spPr>
        <p:txBody>
          <a:bodyPr wrap="none" anchor="ctr"/>
          <a:lstStyle/>
          <a:p>
            <a:endParaRPr lang="en-CA">
              <a:latin typeface="Gill Sans MT" pitchFamily="4" charset="0"/>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Portal of Exit</a:t>
            </a:r>
          </a:p>
        </p:txBody>
      </p:sp>
      <p:sp>
        <p:nvSpPr>
          <p:cNvPr id="30723" name="Content Placeholder 2"/>
          <p:cNvSpPr>
            <a:spLocks noGrp="1"/>
          </p:cNvSpPr>
          <p:nvPr>
            <p:ph idx="1"/>
          </p:nvPr>
        </p:nvSpPr>
        <p:spPr/>
        <p:txBody>
          <a:bodyPr/>
          <a:lstStyle/>
          <a:p>
            <a:pPr eaLnBrk="1" hangingPunct="1"/>
            <a:r>
              <a:rPr lang="en-CA" smtClean="0"/>
              <a:t>Defecation</a:t>
            </a:r>
          </a:p>
          <a:p>
            <a:pPr lvl="1" eaLnBrk="1" hangingPunct="1"/>
            <a:r>
              <a:rPr lang="en-CA" smtClean="0"/>
              <a:t>Formed, soft, loose</a:t>
            </a:r>
          </a:p>
          <a:p>
            <a:pPr lvl="1" eaLnBrk="1" hangingPunct="1"/>
            <a:r>
              <a:rPr lang="en-CA" sz="2000" smtClean="0">
                <a:hlinkClick r:id="rId2"/>
              </a:rPr>
              <a:t>www.continence.org.au</a:t>
            </a:r>
            <a:endParaRPr lang="en-CA" sz="2000" smtClean="0"/>
          </a:p>
          <a:p>
            <a:pPr lvl="1" eaLnBrk="1" hangingPunct="1">
              <a:buFont typeface="Verdana" pitchFamily="4" charset="0"/>
              <a:buNone/>
            </a:pPr>
            <a:r>
              <a:rPr lang="en-CA" smtClean="0"/>
              <a:t>	(O’Donnell 1990)</a:t>
            </a:r>
          </a:p>
          <a:p>
            <a:pPr eaLnBrk="1" hangingPunct="1"/>
            <a:r>
              <a:rPr lang="en-CA" smtClean="0"/>
              <a:t>Urination</a:t>
            </a:r>
          </a:p>
          <a:p>
            <a:pPr lvl="1" eaLnBrk="1" hangingPunct="1"/>
            <a:endParaRPr lang="en-CA" smtClean="0"/>
          </a:p>
        </p:txBody>
      </p:sp>
      <p:sp>
        <p:nvSpPr>
          <p:cNvPr id="30724" name="Slide Number Placeholder 3"/>
          <p:cNvSpPr>
            <a:spLocks noGrp="1"/>
          </p:cNvSpPr>
          <p:nvPr>
            <p:ph type="sldNum" sz="quarter" idx="12"/>
          </p:nvPr>
        </p:nvSpPr>
        <p:spPr bwMode="auto">
          <a:noFill/>
          <a:ln>
            <a:miter lim="800000"/>
            <a:headEnd/>
            <a:tailEnd/>
          </a:ln>
        </p:spPr>
        <p:txBody>
          <a:bodyPr/>
          <a:lstStyle/>
          <a:p>
            <a:fld id="{BCDDC732-A61E-467E-8EC3-A715ED04A191}" type="slidenum">
              <a:rPr lang="en-CA"/>
              <a:pPr/>
              <a:t>13</a:t>
            </a:fld>
            <a:endParaRPr lang="en-CA"/>
          </a:p>
        </p:txBody>
      </p:sp>
      <p:pic>
        <p:nvPicPr>
          <p:cNvPr id="30725" name="Picture 2"/>
          <p:cNvPicPr>
            <a:picLocks noChangeAspect="1" noChangeArrowheads="1"/>
          </p:cNvPicPr>
          <p:nvPr/>
        </p:nvPicPr>
        <p:blipFill>
          <a:blip r:embed="rId3" cstate="screen"/>
          <a:srcRect/>
          <a:stretch>
            <a:fillRect/>
          </a:stretch>
        </p:blipFill>
        <p:spPr bwMode="auto">
          <a:xfrm>
            <a:off x="5013325" y="333375"/>
            <a:ext cx="4130675" cy="518318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3276600" y="6521450"/>
            <a:ext cx="5867400" cy="338138"/>
          </a:xfrm>
          <a:prstGeom prst="rect">
            <a:avLst/>
          </a:prstGeom>
          <a:noFill/>
          <a:ln w="9525">
            <a:noFill/>
            <a:miter lim="800000"/>
            <a:headEnd/>
            <a:tailEnd/>
          </a:ln>
        </p:spPr>
        <p:txBody>
          <a:bodyPr>
            <a:spAutoFit/>
          </a:bodyPr>
          <a:lstStyle/>
          <a:p>
            <a:pPr>
              <a:spcBef>
                <a:spcPct val="50000"/>
              </a:spcBef>
            </a:pPr>
            <a:r>
              <a:rPr lang="en-US" sz="1600"/>
              <a:t>http://diseasedetectives.wikia.com/wiki/Chain_of_Transmission</a:t>
            </a:r>
          </a:p>
        </p:txBody>
      </p:sp>
      <p:pic>
        <p:nvPicPr>
          <p:cNvPr id="31747" name="Picture 2"/>
          <p:cNvPicPr>
            <a:picLocks noChangeAspect="1" noChangeArrowheads="1"/>
          </p:cNvPicPr>
          <p:nvPr/>
        </p:nvPicPr>
        <p:blipFill>
          <a:blip r:embed="rId3" cstate="screen"/>
          <a:srcRect/>
          <a:stretch>
            <a:fillRect/>
          </a:stretch>
        </p:blipFill>
        <p:spPr bwMode="auto">
          <a:xfrm>
            <a:off x="0" y="19050"/>
            <a:ext cx="9117013" cy="6475413"/>
          </a:xfrm>
          <a:prstGeom prst="rect">
            <a:avLst/>
          </a:prstGeom>
          <a:noFill/>
          <a:ln w="9525">
            <a:noFill/>
            <a:miter lim="800000"/>
            <a:headEnd/>
            <a:tailEnd/>
          </a:ln>
        </p:spPr>
      </p:pic>
      <p:sp>
        <p:nvSpPr>
          <p:cNvPr id="31748" name="Oval 3"/>
          <p:cNvSpPr>
            <a:spLocks noChangeArrowheads="1"/>
          </p:cNvSpPr>
          <p:nvPr/>
        </p:nvSpPr>
        <p:spPr bwMode="auto">
          <a:xfrm>
            <a:off x="3268663" y="5229225"/>
            <a:ext cx="2520950" cy="1120775"/>
          </a:xfrm>
          <a:prstGeom prst="ellipse">
            <a:avLst/>
          </a:prstGeom>
          <a:noFill/>
          <a:ln w="38100">
            <a:solidFill>
              <a:srgbClr val="FF0000"/>
            </a:solidFill>
            <a:round/>
            <a:headEnd/>
            <a:tailEnd/>
          </a:ln>
        </p:spPr>
        <p:txBody>
          <a:bodyPr wrap="none" anchor="ctr"/>
          <a:lstStyle/>
          <a:p>
            <a:endParaRPr lang="en-CA">
              <a:latin typeface="Gill Sans MT" pitchFamily="4" charset="0"/>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Mode of Transmission</a:t>
            </a:r>
          </a:p>
        </p:txBody>
      </p:sp>
      <p:sp>
        <p:nvSpPr>
          <p:cNvPr id="33795" name="Content Placeholder 2"/>
          <p:cNvSpPr>
            <a:spLocks noGrp="1"/>
          </p:cNvSpPr>
          <p:nvPr>
            <p:ph idx="1"/>
          </p:nvPr>
        </p:nvSpPr>
        <p:spPr/>
        <p:txBody>
          <a:bodyPr/>
          <a:lstStyle/>
          <a:p>
            <a:pPr eaLnBrk="1" hangingPunct="1"/>
            <a:r>
              <a:rPr lang="en-CA" smtClean="0"/>
              <a:t>Equipment</a:t>
            </a:r>
          </a:p>
          <a:p>
            <a:pPr lvl="1" eaLnBrk="1" hangingPunct="1"/>
            <a:r>
              <a:rPr lang="en-CA" smtClean="0"/>
              <a:t>Bedpans, commode buckets, urinals, bed rails, toilet high touch surfaces</a:t>
            </a:r>
          </a:p>
          <a:p>
            <a:pPr eaLnBrk="1" hangingPunct="1"/>
            <a:r>
              <a:rPr lang="en-CA" smtClean="0"/>
              <a:t>Hands</a:t>
            </a:r>
          </a:p>
          <a:p>
            <a:pPr lvl="1" eaLnBrk="1" hangingPunct="1"/>
            <a:r>
              <a:rPr lang="en-CA" smtClean="0"/>
              <a:t>Staff</a:t>
            </a:r>
          </a:p>
          <a:p>
            <a:pPr lvl="1" eaLnBrk="1" hangingPunct="1"/>
            <a:r>
              <a:rPr lang="en-CA" smtClean="0"/>
              <a:t>Patients</a:t>
            </a:r>
          </a:p>
          <a:p>
            <a:pPr eaLnBrk="1" hangingPunct="1"/>
            <a:r>
              <a:rPr lang="en-CA" smtClean="0"/>
              <a:t>Aerosols?</a:t>
            </a:r>
          </a:p>
        </p:txBody>
      </p:sp>
      <p:sp>
        <p:nvSpPr>
          <p:cNvPr id="33796" name="Slide Number Placeholder 3"/>
          <p:cNvSpPr>
            <a:spLocks noGrp="1"/>
          </p:cNvSpPr>
          <p:nvPr>
            <p:ph type="sldNum" sz="quarter" idx="12"/>
          </p:nvPr>
        </p:nvSpPr>
        <p:spPr bwMode="auto">
          <a:noFill/>
          <a:ln>
            <a:miter lim="800000"/>
            <a:headEnd/>
            <a:tailEnd/>
          </a:ln>
        </p:spPr>
        <p:txBody>
          <a:bodyPr/>
          <a:lstStyle/>
          <a:p>
            <a:fld id="{8DFB0E09-8B9E-48A8-81E6-B55883A7B55D}" type="slidenum">
              <a:rPr lang="en-CA"/>
              <a:pPr/>
              <a:t>15</a:t>
            </a:fld>
            <a:endParaRPr lang="en-CA"/>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5"/>
          <p:cNvSpPr txBox="1">
            <a:spLocks noChangeArrowheads="1"/>
          </p:cNvSpPr>
          <p:nvPr/>
        </p:nvSpPr>
        <p:spPr bwMode="auto">
          <a:xfrm>
            <a:off x="3276600" y="6521450"/>
            <a:ext cx="5867400" cy="338138"/>
          </a:xfrm>
          <a:prstGeom prst="rect">
            <a:avLst/>
          </a:prstGeom>
          <a:noFill/>
          <a:ln w="9525">
            <a:noFill/>
            <a:miter lim="800000"/>
            <a:headEnd/>
            <a:tailEnd/>
          </a:ln>
        </p:spPr>
        <p:txBody>
          <a:bodyPr>
            <a:spAutoFit/>
          </a:bodyPr>
          <a:lstStyle/>
          <a:p>
            <a:pPr>
              <a:spcBef>
                <a:spcPct val="50000"/>
              </a:spcBef>
            </a:pPr>
            <a:r>
              <a:rPr lang="en-US" sz="1600"/>
              <a:t>http://diseasedetectives.wikia.com/wiki/Chain_of_Transmission</a:t>
            </a:r>
          </a:p>
        </p:txBody>
      </p:sp>
      <p:pic>
        <p:nvPicPr>
          <p:cNvPr id="35843" name="Picture 2"/>
          <p:cNvPicPr>
            <a:picLocks noChangeAspect="1" noChangeArrowheads="1"/>
          </p:cNvPicPr>
          <p:nvPr/>
        </p:nvPicPr>
        <p:blipFill>
          <a:blip r:embed="rId3" cstate="screen"/>
          <a:srcRect/>
          <a:stretch>
            <a:fillRect/>
          </a:stretch>
        </p:blipFill>
        <p:spPr bwMode="auto">
          <a:xfrm>
            <a:off x="0" y="19050"/>
            <a:ext cx="9117013" cy="6475413"/>
          </a:xfrm>
          <a:prstGeom prst="rect">
            <a:avLst/>
          </a:prstGeom>
          <a:noFill/>
          <a:ln w="9525">
            <a:noFill/>
            <a:miter lim="800000"/>
            <a:headEnd/>
            <a:tailEnd/>
          </a:ln>
        </p:spPr>
      </p:pic>
      <p:sp>
        <p:nvSpPr>
          <p:cNvPr id="35844" name="Oval 3"/>
          <p:cNvSpPr>
            <a:spLocks noChangeArrowheads="1"/>
          </p:cNvSpPr>
          <p:nvPr/>
        </p:nvSpPr>
        <p:spPr bwMode="auto">
          <a:xfrm>
            <a:off x="1187450" y="4221163"/>
            <a:ext cx="2089150" cy="936625"/>
          </a:xfrm>
          <a:prstGeom prst="ellipse">
            <a:avLst/>
          </a:prstGeom>
          <a:noFill/>
          <a:ln w="38100">
            <a:solidFill>
              <a:srgbClr val="FF0000"/>
            </a:solidFill>
            <a:round/>
            <a:headEnd/>
            <a:tailEnd/>
          </a:ln>
        </p:spPr>
        <p:txBody>
          <a:bodyPr wrap="none" anchor="ctr"/>
          <a:lstStyle/>
          <a:p>
            <a:endParaRPr lang="en-CA">
              <a:latin typeface="Gill Sans MT" pitchFamily="4" charset="0"/>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Portal of Entry</a:t>
            </a:r>
          </a:p>
        </p:txBody>
      </p:sp>
      <p:sp>
        <p:nvSpPr>
          <p:cNvPr id="37891" name="Content Placeholder 2"/>
          <p:cNvSpPr>
            <a:spLocks noGrp="1"/>
          </p:cNvSpPr>
          <p:nvPr>
            <p:ph idx="1"/>
          </p:nvPr>
        </p:nvSpPr>
        <p:spPr/>
        <p:txBody>
          <a:bodyPr/>
          <a:lstStyle/>
          <a:p>
            <a:pPr eaLnBrk="1" hangingPunct="1"/>
            <a:r>
              <a:rPr lang="en-CA" smtClean="0"/>
              <a:t>Rectum, mouth, non-intact skin</a:t>
            </a:r>
          </a:p>
          <a:p>
            <a:pPr eaLnBrk="1" hangingPunct="1"/>
            <a:r>
              <a:rPr lang="en-CA" smtClean="0"/>
              <a:t>Fecal – oral</a:t>
            </a:r>
          </a:p>
          <a:p>
            <a:pPr lvl="1" eaLnBrk="1" hangingPunct="1"/>
            <a:r>
              <a:rPr lang="en-CA" smtClean="0"/>
              <a:t>Who puts this into the patient’s mouth or rectum?</a:t>
            </a:r>
          </a:p>
          <a:p>
            <a:pPr lvl="1" eaLnBrk="1" hangingPunct="1"/>
            <a:r>
              <a:rPr lang="en-CA" smtClean="0"/>
              <a:t>Rectum – endoscopes, gloved hands</a:t>
            </a:r>
          </a:p>
          <a:p>
            <a:pPr lvl="1" eaLnBrk="1" hangingPunct="1"/>
            <a:r>
              <a:rPr lang="en-CA" smtClean="0"/>
              <a:t>Mouth – endoscopes, hands</a:t>
            </a:r>
          </a:p>
          <a:p>
            <a:pPr lvl="1" eaLnBrk="1" hangingPunct="1"/>
            <a:endParaRPr lang="en-CA" smtClean="0"/>
          </a:p>
        </p:txBody>
      </p:sp>
      <p:sp>
        <p:nvSpPr>
          <p:cNvPr id="37892" name="Slide Number Placeholder 3"/>
          <p:cNvSpPr>
            <a:spLocks noGrp="1"/>
          </p:cNvSpPr>
          <p:nvPr>
            <p:ph type="sldNum" sz="quarter" idx="12"/>
          </p:nvPr>
        </p:nvSpPr>
        <p:spPr bwMode="auto">
          <a:noFill/>
          <a:ln>
            <a:miter lim="800000"/>
            <a:headEnd/>
            <a:tailEnd/>
          </a:ln>
        </p:spPr>
        <p:txBody>
          <a:bodyPr/>
          <a:lstStyle/>
          <a:p>
            <a:fld id="{D216B62B-4762-4708-9FEC-11A0FE09CDE7}" type="slidenum">
              <a:rPr lang="en-CA"/>
              <a:pPr/>
              <a:t>17</a:t>
            </a:fld>
            <a:endParaRPr lang="en-CA"/>
          </a:p>
        </p:txBody>
      </p:sp>
      <p:pic>
        <p:nvPicPr>
          <p:cNvPr id="37893" name="Picture 2"/>
          <p:cNvPicPr>
            <a:picLocks noChangeAspect="1" noChangeArrowheads="1"/>
          </p:cNvPicPr>
          <p:nvPr/>
        </p:nvPicPr>
        <p:blipFill>
          <a:blip r:embed="rId2" cstate="screen"/>
          <a:srcRect/>
          <a:stretch>
            <a:fillRect/>
          </a:stretch>
        </p:blipFill>
        <p:spPr bwMode="auto">
          <a:xfrm>
            <a:off x="6948488" y="3930650"/>
            <a:ext cx="2187575" cy="29162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5"/>
          <p:cNvSpPr txBox="1">
            <a:spLocks noChangeArrowheads="1"/>
          </p:cNvSpPr>
          <p:nvPr/>
        </p:nvSpPr>
        <p:spPr bwMode="auto">
          <a:xfrm>
            <a:off x="3276600" y="6521450"/>
            <a:ext cx="5867400" cy="338138"/>
          </a:xfrm>
          <a:prstGeom prst="rect">
            <a:avLst/>
          </a:prstGeom>
          <a:noFill/>
          <a:ln w="9525">
            <a:noFill/>
            <a:miter lim="800000"/>
            <a:headEnd/>
            <a:tailEnd/>
          </a:ln>
        </p:spPr>
        <p:txBody>
          <a:bodyPr>
            <a:spAutoFit/>
          </a:bodyPr>
          <a:lstStyle/>
          <a:p>
            <a:pPr>
              <a:spcBef>
                <a:spcPct val="50000"/>
              </a:spcBef>
            </a:pPr>
            <a:r>
              <a:rPr lang="en-US" sz="1600"/>
              <a:t>http://diseasedetectives.wikia.com/wiki/Chain_of_Transmission</a:t>
            </a:r>
          </a:p>
        </p:txBody>
      </p:sp>
      <p:pic>
        <p:nvPicPr>
          <p:cNvPr id="38915" name="Picture 2"/>
          <p:cNvPicPr>
            <a:picLocks noChangeAspect="1" noChangeArrowheads="1"/>
          </p:cNvPicPr>
          <p:nvPr/>
        </p:nvPicPr>
        <p:blipFill>
          <a:blip r:embed="rId3" cstate="screen"/>
          <a:srcRect/>
          <a:stretch>
            <a:fillRect/>
          </a:stretch>
        </p:blipFill>
        <p:spPr bwMode="auto">
          <a:xfrm>
            <a:off x="0" y="19050"/>
            <a:ext cx="9117013" cy="6475413"/>
          </a:xfrm>
          <a:prstGeom prst="rect">
            <a:avLst/>
          </a:prstGeom>
          <a:noFill/>
          <a:ln w="9525">
            <a:noFill/>
            <a:miter lim="800000"/>
            <a:headEnd/>
            <a:tailEnd/>
          </a:ln>
        </p:spPr>
      </p:pic>
      <p:sp>
        <p:nvSpPr>
          <p:cNvPr id="38916" name="Oval 3"/>
          <p:cNvSpPr>
            <a:spLocks noChangeArrowheads="1"/>
          </p:cNvSpPr>
          <p:nvPr/>
        </p:nvSpPr>
        <p:spPr bwMode="auto">
          <a:xfrm>
            <a:off x="1116013" y="2119313"/>
            <a:ext cx="2376487" cy="1123950"/>
          </a:xfrm>
          <a:prstGeom prst="ellipse">
            <a:avLst/>
          </a:prstGeom>
          <a:noFill/>
          <a:ln w="38100">
            <a:solidFill>
              <a:srgbClr val="FF0000"/>
            </a:solidFill>
            <a:round/>
            <a:headEnd/>
            <a:tailEnd/>
          </a:ln>
        </p:spPr>
        <p:txBody>
          <a:bodyPr wrap="none" anchor="ctr"/>
          <a:lstStyle/>
          <a:p>
            <a:endParaRPr lang="en-CA">
              <a:latin typeface="Gill Sans MT" pitchFamily="4" charset="0"/>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Susceptible Host</a:t>
            </a:r>
          </a:p>
        </p:txBody>
      </p:sp>
      <p:sp>
        <p:nvSpPr>
          <p:cNvPr id="40963" name="Content Placeholder 2"/>
          <p:cNvSpPr>
            <a:spLocks noGrp="1"/>
          </p:cNvSpPr>
          <p:nvPr>
            <p:ph idx="1"/>
          </p:nvPr>
        </p:nvSpPr>
        <p:spPr/>
        <p:txBody>
          <a:bodyPr/>
          <a:lstStyle/>
          <a:p>
            <a:pPr eaLnBrk="1" hangingPunct="1"/>
            <a:r>
              <a:rPr lang="en-CA" smtClean="0"/>
              <a:t>Our patients</a:t>
            </a:r>
          </a:p>
          <a:p>
            <a:pPr eaLnBrk="1" hangingPunct="1"/>
            <a:r>
              <a:rPr lang="en-CA" smtClean="0"/>
              <a:t>CDI</a:t>
            </a:r>
          </a:p>
          <a:p>
            <a:pPr lvl="1" eaLnBrk="1" hangingPunct="1"/>
            <a:r>
              <a:rPr lang="en-CA" smtClean="0"/>
              <a:t>Proton pump inhibitors, antibiotics, hemodialysis, HIV, numerous hospital admissions (Bengualid 2011)</a:t>
            </a:r>
          </a:p>
          <a:p>
            <a:pPr eaLnBrk="1" hangingPunct="1"/>
            <a:r>
              <a:rPr lang="en-CA" smtClean="0"/>
              <a:t>CRE</a:t>
            </a:r>
          </a:p>
          <a:p>
            <a:pPr lvl="1" eaLnBrk="1" hangingPunct="1"/>
            <a:r>
              <a:rPr lang="en-CA" smtClean="0"/>
              <a:t>International travel (Tängdén 2010)</a:t>
            </a:r>
          </a:p>
          <a:p>
            <a:pPr lvl="1" eaLnBrk="1" hangingPunct="1"/>
            <a:r>
              <a:rPr lang="en-CA" smtClean="0"/>
              <a:t>Unrecognized colonized patient (Borgia 2012)</a:t>
            </a:r>
          </a:p>
        </p:txBody>
      </p:sp>
      <p:sp>
        <p:nvSpPr>
          <p:cNvPr id="40964" name="Slide Number Placeholder 3"/>
          <p:cNvSpPr>
            <a:spLocks noGrp="1"/>
          </p:cNvSpPr>
          <p:nvPr>
            <p:ph type="sldNum" sz="quarter" idx="12"/>
          </p:nvPr>
        </p:nvSpPr>
        <p:spPr bwMode="auto">
          <a:noFill/>
          <a:ln>
            <a:miter lim="800000"/>
            <a:headEnd/>
            <a:tailEnd/>
          </a:ln>
        </p:spPr>
        <p:txBody>
          <a:bodyPr/>
          <a:lstStyle/>
          <a:p>
            <a:fld id="{630C99C6-2492-4131-A5AF-019DB07F8A68}" type="slidenum">
              <a:rPr lang="en-CA"/>
              <a:pPr/>
              <a:t>19</a:t>
            </a:fld>
            <a:endParaRPr lang="en-CA"/>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Disclaimer</a:t>
            </a:r>
          </a:p>
        </p:txBody>
      </p:sp>
      <p:sp>
        <p:nvSpPr>
          <p:cNvPr id="16387" name="Content Placeholder 2"/>
          <p:cNvSpPr>
            <a:spLocks noGrp="1"/>
          </p:cNvSpPr>
          <p:nvPr>
            <p:ph idx="1"/>
          </p:nvPr>
        </p:nvSpPr>
        <p:spPr>
          <a:xfrm>
            <a:off x="1547813" y="1628775"/>
            <a:ext cx="7221537" cy="4608513"/>
          </a:xfrm>
        </p:spPr>
        <p:txBody>
          <a:bodyPr/>
          <a:lstStyle/>
          <a:p>
            <a:pPr eaLnBrk="1" hangingPunct="1">
              <a:lnSpc>
                <a:spcPct val="90000"/>
              </a:lnSpc>
            </a:pPr>
            <a:r>
              <a:rPr lang="en-CA" sz="3000" smtClean="0"/>
              <a:t>Jim has been hired as a consultant or has been sponsored as a speaker by the following companies:</a:t>
            </a:r>
          </a:p>
          <a:p>
            <a:pPr lvl="1" eaLnBrk="1" hangingPunct="1">
              <a:lnSpc>
                <a:spcPct val="90000"/>
              </a:lnSpc>
            </a:pPr>
            <a:r>
              <a:rPr lang="en-CA" sz="2600" smtClean="0"/>
              <a:t>Meiko </a:t>
            </a:r>
          </a:p>
          <a:p>
            <a:pPr lvl="1" eaLnBrk="1" hangingPunct="1">
              <a:lnSpc>
                <a:spcPct val="90000"/>
              </a:lnSpc>
            </a:pPr>
            <a:r>
              <a:rPr lang="en-CA" sz="2600" smtClean="0"/>
              <a:t>Steven’s</a:t>
            </a:r>
          </a:p>
          <a:p>
            <a:pPr lvl="1" eaLnBrk="1" hangingPunct="1">
              <a:lnSpc>
                <a:spcPct val="90000"/>
              </a:lnSpc>
            </a:pPr>
            <a:r>
              <a:rPr lang="en-CA" sz="2600" smtClean="0"/>
              <a:t>ArjoHuntleigh</a:t>
            </a:r>
          </a:p>
          <a:p>
            <a:pPr lvl="1" eaLnBrk="1" hangingPunct="1">
              <a:lnSpc>
                <a:spcPct val="90000"/>
              </a:lnSpc>
            </a:pPr>
            <a:r>
              <a:rPr lang="en-CA" sz="2600" smtClean="0"/>
              <a:t>Virox</a:t>
            </a:r>
          </a:p>
          <a:p>
            <a:pPr lvl="1" eaLnBrk="1" hangingPunct="1">
              <a:lnSpc>
                <a:spcPct val="90000"/>
              </a:lnSpc>
            </a:pPr>
            <a:r>
              <a:rPr lang="en-CA" sz="2600" smtClean="0"/>
              <a:t>Diversey</a:t>
            </a:r>
          </a:p>
          <a:p>
            <a:pPr lvl="1" eaLnBrk="1" hangingPunct="1">
              <a:lnSpc>
                <a:spcPct val="90000"/>
              </a:lnSpc>
            </a:pPr>
            <a:r>
              <a:rPr lang="en-CA" sz="2600" smtClean="0"/>
              <a:t>3M</a:t>
            </a:r>
          </a:p>
          <a:p>
            <a:pPr lvl="1" eaLnBrk="1" hangingPunct="1">
              <a:lnSpc>
                <a:spcPct val="90000"/>
              </a:lnSpc>
            </a:pPr>
            <a:r>
              <a:rPr lang="en-CA" sz="2600" smtClean="0"/>
              <a:t>Ecolab</a:t>
            </a:r>
          </a:p>
          <a:p>
            <a:pPr eaLnBrk="1" hangingPunct="1">
              <a:lnSpc>
                <a:spcPct val="90000"/>
              </a:lnSpc>
            </a:pPr>
            <a:endParaRPr lang="en-CA" sz="3000" smtClean="0"/>
          </a:p>
        </p:txBody>
      </p:sp>
      <p:sp>
        <p:nvSpPr>
          <p:cNvPr id="16388" name="Slide Number Placeholder 3"/>
          <p:cNvSpPr>
            <a:spLocks noGrp="1"/>
          </p:cNvSpPr>
          <p:nvPr>
            <p:ph type="sldNum" sz="quarter" idx="12"/>
          </p:nvPr>
        </p:nvSpPr>
        <p:spPr bwMode="auto">
          <a:noFill/>
          <a:ln>
            <a:miter lim="800000"/>
            <a:headEnd/>
            <a:tailEnd/>
          </a:ln>
        </p:spPr>
        <p:txBody>
          <a:bodyPr/>
          <a:lstStyle/>
          <a:p>
            <a:fld id="{BAF16622-355F-4FE0-A75E-0D1F43859B58}" type="slidenum">
              <a:rPr lang="en-CA"/>
              <a:pPr/>
              <a:t>2</a:t>
            </a:fld>
            <a:endParaRPr lang="en-CA"/>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Control Measures</a:t>
            </a:r>
          </a:p>
        </p:txBody>
      </p:sp>
      <p:pic>
        <p:nvPicPr>
          <p:cNvPr id="43011" name="Picture 2"/>
          <p:cNvPicPr>
            <a:picLocks noGrp="1" noChangeAspect="1" noChangeArrowheads="1"/>
          </p:cNvPicPr>
          <p:nvPr>
            <p:ph idx="1"/>
          </p:nvPr>
        </p:nvPicPr>
        <p:blipFill>
          <a:blip r:embed="rId2" cstate="screen"/>
          <a:srcRect/>
          <a:stretch>
            <a:fillRect/>
          </a:stretch>
        </p:blipFill>
        <p:spPr>
          <a:xfrm>
            <a:off x="468313" y="-20638"/>
            <a:ext cx="8243887" cy="6878638"/>
          </a:xfrm>
        </p:spPr>
      </p:pic>
      <p:sp>
        <p:nvSpPr>
          <p:cNvPr id="43012" name="Slide Number Placeholder 3"/>
          <p:cNvSpPr>
            <a:spLocks noGrp="1"/>
          </p:cNvSpPr>
          <p:nvPr>
            <p:ph type="sldNum" sz="quarter" idx="12"/>
          </p:nvPr>
        </p:nvSpPr>
        <p:spPr bwMode="auto">
          <a:noFill/>
          <a:ln>
            <a:miter lim="800000"/>
            <a:headEnd/>
            <a:tailEnd/>
          </a:ln>
        </p:spPr>
        <p:txBody>
          <a:bodyPr/>
          <a:lstStyle/>
          <a:p>
            <a:fld id="{B95BD4E2-5F08-485C-AF8B-454020033A99}" type="slidenum">
              <a:rPr lang="en-CA"/>
              <a:pPr/>
              <a:t>20</a:t>
            </a:fld>
            <a:endParaRPr lang="en-CA"/>
          </a:p>
        </p:txBody>
      </p:sp>
      <p:sp>
        <p:nvSpPr>
          <p:cNvPr id="43013" name="TextBox 4"/>
          <p:cNvSpPr txBox="1">
            <a:spLocks noChangeArrowheads="1"/>
          </p:cNvSpPr>
          <p:nvPr/>
        </p:nvSpPr>
        <p:spPr bwMode="auto">
          <a:xfrm>
            <a:off x="3276600" y="6488113"/>
            <a:ext cx="2590800" cy="369887"/>
          </a:xfrm>
          <a:prstGeom prst="rect">
            <a:avLst/>
          </a:prstGeom>
          <a:noFill/>
          <a:ln w="9525">
            <a:noFill/>
            <a:miter lim="800000"/>
            <a:headEnd/>
            <a:tailEnd/>
          </a:ln>
        </p:spPr>
        <p:txBody>
          <a:bodyPr>
            <a:spAutoFit/>
          </a:bodyPr>
          <a:lstStyle/>
          <a:p>
            <a:r>
              <a:rPr lang="en-CA">
                <a:latin typeface="Gill Sans MT" pitchFamily="4" charset="0"/>
              </a:rPr>
              <a:t>www.qualitysystems.com</a:t>
            </a:r>
          </a:p>
        </p:txBody>
      </p:sp>
      <p:sp>
        <p:nvSpPr>
          <p:cNvPr id="3" name="Oval 2"/>
          <p:cNvSpPr/>
          <p:nvPr/>
        </p:nvSpPr>
        <p:spPr>
          <a:xfrm>
            <a:off x="2771775" y="1628775"/>
            <a:ext cx="4032250" cy="863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ea typeface="ＭＳ Ｐゴシック" pitchFamily="4" charset="-128"/>
            </a:endParaRPr>
          </a:p>
        </p:txBody>
      </p:sp>
      <p:sp>
        <p:nvSpPr>
          <p:cNvPr id="7" name="Oval 6"/>
          <p:cNvSpPr/>
          <p:nvPr/>
        </p:nvSpPr>
        <p:spPr>
          <a:xfrm>
            <a:off x="2865438" y="2852738"/>
            <a:ext cx="4032250" cy="863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ea typeface="ＭＳ Ｐゴシック" pitchFamily="4" charset="-128"/>
            </a:endParaRPr>
          </a:p>
        </p:txBody>
      </p:sp>
      <p:sp>
        <p:nvSpPr>
          <p:cNvPr id="8" name="Oval 7"/>
          <p:cNvSpPr/>
          <p:nvPr/>
        </p:nvSpPr>
        <p:spPr>
          <a:xfrm>
            <a:off x="3779838" y="4581525"/>
            <a:ext cx="1871662" cy="863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ea typeface="ＭＳ Ｐゴシック" pitchFamily="4" charset="-128"/>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eaLnBrk="1" hangingPunct="1"/>
            <a:r>
              <a:rPr lang="en-CA" smtClean="0">
                <a:effectLst>
                  <a:outerShdw blurRad="38100" dist="38100" dir="2700000" algn="tl">
                    <a:srgbClr val="C0C0C0"/>
                  </a:outerShdw>
                </a:effectLst>
              </a:rPr>
              <a:t>Horizontal vs Vertical Infection Control</a:t>
            </a:r>
          </a:p>
        </p:txBody>
      </p:sp>
      <p:sp>
        <p:nvSpPr>
          <p:cNvPr id="44035" name="Content Placeholder 2"/>
          <p:cNvSpPr>
            <a:spLocks noGrp="1"/>
          </p:cNvSpPr>
          <p:nvPr>
            <p:ph idx="1"/>
          </p:nvPr>
        </p:nvSpPr>
        <p:spPr>
          <a:xfrm>
            <a:off x="474663" y="1268413"/>
            <a:ext cx="8229600" cy="4525962"/>
          </a:xfrm>
        </p:spPr>
        <p:txBody>
          <a:bodyPr/>
          <a:lstStyle/>
          <a:p>
            <a:pPr lvl="1" eaLnBrk="1" hangingPunct="1"/>
            <a:endParaRPr lang="en-CA" smtClean="0"/>
          </a:p>
        </p:txBody>
      </p:sp>
      <p:sp>
        <p:nvSpPr>
          <p:cNvPr id="44036" name="Slide Number Placeholder 3"/>
          <p:cNvSpPr>
            <a:spLocks noGrp="1"/>
          </p:cNvSpPr>
          <p:nvPr>
            <p:ph type="sldNum" sz="quarter" idx="12"/>
          </p:nvPr>
        </p:nvSpPr>
        <p:spPr bwMode="auto">
          <a:noFill/>
          <a:ln>
            <a:miter lim="800000"/>
            <a:headEnd/>
            <a:tailEnd/>
          </a:ln>
        </p:spPr>
        <p:txBody>
          <a:bodyPr/>
          <a:lstStyle/>
          <a:p>
            <a:fld id="{1A66822C-8996-46ED-99BC-BB0D6AB54612}" type="slidenum">
              <a:rPr lang="en-CA"/>
              <a:pPr/>
              <a:t>21</a:t>
            </a:fld>
            <a:endParaRPr lang="en-CA"/>
          </a:p>
        </p:txBody>
      </p:sp>
      <p:pic>
        <p:nvPicPr>
          <p:cNvPr id="44037" name="Picture 2"/>
          <p:cNvPicPr>
            <a:picLocks noChangeAspect="1" noChangeArrowheads="1"/>
          </p:cNvPicPr>
          <p:nvPr/>
        </p:nvPicPr>
        <p:blipFill>
          <a:blip r:embed="rId2" cstate="screen"/>
          <a:srcRect/>
          <a:stretch>
            <a:fillRect/>
          </a:stretch>
        </p:blipFill>
        <p:spPr bwMode="auto">
          <a:xfrm>
            <a:off x="198438" y="1306513"/>
            <a:ext cx="8628062" cy="5551487"/>
          </a:xfrm>
          <a:prstGeom prst="rect">
            <a:avLst/>
          </a:prstGeom>
          <a:noFill/>
          <a:ln w="9525">
            <a:noFill/>
            <a:miter lim="800000"/>
            <a:headEnd/>
            <a:tailEnd/>
          </a:ln>
        </p:spPr>
      </p:pic>
      <p:sp>
        <p:nvSpPr>
          <p:cNvPr id="44038" name="TextBox 4"/>
          <p:cNvSpPr txBox="1">
            <a:spLocks noChangeArrowheads="1"/>
          </p:cNvSpPr>
          <p:nvPr/>
        </p:nvSpPr>
        <p:spPr bwMode="auto">
          <a:xfrm>
            <a:off x="6372225" y="6237288"/>
            <a:ext cx="1944688" cy="461962"/>
          </a:xfrm>
          <a:prstGeom prst="rect">
            <a:avLst/>
          </a:prstGeom>
          <a:noFill/>
          <a:ln w="9525">
            <a:noFill/>
            <a:miter lim="800000"/>
            <a:headEnd/>
            <a:tailEnd/>
          </a:ln>
        </p:spPr>
        <p:txBody>
          <a:bodyPr>
            <a:spAutoFit/>
          </a:bodyPr>
          <a:lstStyle/>
          <a:p>
            <a:r>
              <a:rPr lang="en-CA" sz="2400">
                <a:latin typeface="Gill Sans MT" pitchFamily="4" charset="0"/>
              </a:rPr>
              <a:t>Wenzel 2010</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Horizontal</a:t>
            </a:r>
          </a:p>
        </p:txBody>
      </p:sp>
      <p:sp>
        <p:nvSpPr>
          <p:cNvPr id="45059" name="Content Placeholder 2"/>
          <p:cNvSpPr>
            <a:spLocks noGrp="1"/>
          </p:cNvSpPr>
          <p:nvPr>
            <p:ph idx="1"/>
          </p:nvPr>
        </p:nvSpPr>
        <p:spPr/>
        <p:txBody>
          <a:bodyPr/>
          <a:lstStyle/>
          <a:p>
            <a:pPr eaLnBrk="1" hangingPunct="1"/>
            <a:r>
              <a:rPr lang="en-CA" smtClean="0"/>
              <a:t>Reduce rates of all infections for all pathogens</a:t>
            </a:r>
          </a:p>
          <a:p>
            <a:pPr eaLnBrk="1" hangingPunct="1"/>
            <a:r>
              <a:rPr lang="en-CA" smtClean="0"/>
              <a:t>Hand hygiene program</a:t>
            </a:r>
          </a:p>
          <a:p>
            <a:pPr eaLnBrk="1" hangingPunct="1"/>
            <a:r>
              <a:rPr lang="en-CA" smtClean="0"/>
              <a:t>Decolonization therapies (Chlorhexidine bathing)</a:t>
            </a:r>
          </a:p>
          <a:p>
            <a:pPr eaLnBrk="1" hangingPunct="1"/>
            <a:r>
              <a:rPr lang="en-CA" smtClean="0"/>
              <a:t>Board to ward (Nat Audit Office 2009)</a:t>
            </a:r>
          </a:p>
          <a:p>
            <a:pPr eaLnBrk="1" hangingPunct="1"/>
            <a:r>
              <a:rPr lang="en-CA" smtClean="0"/>
              <a:t>Antibiotic Stewardship Programs</a:t>
            </a:r>
          </a:p>
          <a:p>
            <a:pPr eaLnBrk="1" hangingPunct="1"/>
            <a:r>
              <a:rPr lang="en-CA" smtClean="0"/>
              <a:t>Cleaning and disinfection</a:t>
            </a:r>
          </a:p>
          <a:p>
            <a:pPr eaLnBrk="1" hangingPunct="1"/>
            <a:endParaRPr lang="en-CA" smtClean="0"/>
          </a:p>
        </p:txBody>
      </p:sp>
      <p:sp>
        <p:nvSpPr>
          <p:cNvPr id="45060" name="Slide Number Placeholder 3"/>
          <p:cNvSpPr>
            <a:spLocks noGrp="1"/>
          </p:cNvSpPr>
          <p:nvPr>
            <p:ph type="sldNum" sz="quarter" idx="12"/>
          </p:nvPr>
        </p:nvSpPr>
        <p:spPr bwMode="auto">
          <a:noFill/>
          <a:ln>
            <a:miter lim="800000"/>
            <a:headEnd/>
            <a:tailEnd/>
          </a:ln>
        </p:spPr>
        <p:txBody>
          <a:bodyPr/>
          <a:lstStyle/>
          <a:p>
            <a:fld id="{785BD92C-B4A1-4ABA-91B7-5BB0952FF149}" type="slidenum">
              <a:rPr lang="en-CA"/>
              <a:pPr/>
              <a:t>22</a:t>
            </a:fld>
            <a:endParaRPr lang="en-CA"/>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eaLnBrk="1" hangingPunct="1"/>
            <a:r>
              <a:rPr lang="en-CA" smtClean="0">
                <a:effectLst>
                  <a:outerShdw blurRad="38100" dist="38100" dir="2700000" algn="tl">
                    <a:srgbClr val="C0C0C0"/>
                  </a:outerShdw>
                </a:effectLst>
              </a:rPr>
              <a:t>Horizontal vs Vertical Infection Control</a:t>
            </a:r>
          </a:p>
        </p:txBody>
      </p:sp>
      <p:sp>
        <p:nvSpPr>
          <p:cNvPr id="46083" name="Content Placeholder 2"/>
          <p:cNvSpPr>
            <a:spLocks noGrp="1"/>
          </p:cNvSpPr>
          <p:nvPr>
            <p:ph idx="1"/>
          </p:nvPr>
        </p:nvSpPr>
        <p:spPr>
          <a:xfrm>
            <a:off x="474663" y="1268413"/>
            <a:ext cx="8229600" cy="4525962"/>
          </a:xfrm>
        </p:spPr>
        <p:txBody>
          <a:bodyPr/>
          <a:lstStyle/>
          <a:p>
            <a:pPr lvl="1" eaLnBrk="1" hangingPunct="1"/>
            <a:endParaRPr lang="en-CA" smtClean="0"/>
          </a:p>
        </p:txBody>
      </p:sp>
      <p:sp>
        <p:nvSpPr>
          <p:cNvPr id="46084" name="Slide Number Placeholder 3"/>
          <p:cNvSpPr>
            <a:spLocks noGrp="1"/>
          </p:cNvSpPr>
          <p:nvPr>
            <p:ph type="sldNum" sz="quarter" idx="12"/>
          </p:nvPr>
        </p:nvSpPr>
        <p:spPr bwMode="auto">
          <a:noFill/>
          <a:ln>
            <a:miter lim="800000"/>
            <a:headEnd/>
            <a:tailEnd/>
          </a:ln>
        </p:spPr>
        <p:txBody>
          <a:bodyPr/>
          <a:lstStyle/>
          <a:p>
            <a:fld id="{ED7FA405-8378-431C-9193-879CB13065CA}" type="slidenum">
              <a:rPr lang="en-CA"/>
              <a:pPr/>
              <a:t>23</a:t>
            </a:fld>
            <a:endParaRPr lang="en-CA"/>
          </a:p>
        </p:txBody>
      </p:sp>
      <p:pic>
        <p:nvPicPr>
          <p:cNvPr id="46085" name="Picture 2"/>
          <p:cNvPicPr>
            <a:picLocks noChangeAspect="1" noChangeArrowheads="1"/>
          </p:cNvPicPr>
          <p:nvPr/>
        </p:nvPicPr>
        <p:blipFill>
          <a:blip r:embed="rId2" cstate="screen"/>
          <a:srcRect/>
          <a:stretch>
            <a:fillRect/>
          </a:stretch>
        </p:blipFill>
        <p:spPr bwMode="auto">
          <a:xfrm>
            <a:off x="198438" y="1306513"/>
            <a:ext cx="8628062" cy="5551487"/>
          </a:xfrm>
          <a:prstGeom prst="rect">
            <a:avLst/>
          </a:prstGeom>
          <a:noFill/>
          <a:ln w="9525">
            <a:noFill/>
            <a:miter lim="800000"/>
            <a:headEnd/>
            <a:tailEnd/>
          </a:ln>
        </p:spPr>
      </p:pic>
      <p:sp>
        <p:nvSpPr>
          <p:cNvPr id="46086" name="TextBox 4"/>
          <p:cNvSpPr txBox="1">
            <a:spLocks noChangeArrowheads="1"/>
          </p:cNvSpPr>
          <p:nvPr/>
        </p:nvSpPr>
        <p:spPr bwMode="auto">
          <a:xfrm>
            <a:off x="6372225" y="6237288"/>
            <a:ext cx="1944688" cy="461962"/>
          </a:xfrm>
          <a:prstGeom prst="rect">
            <a:avLst/>
          </a:prstGeom>
          <a:noFill/>
          <a:ln w="9525">
            <a:noFill/>
            <a:miter lim="800000"/>
            <a:headEnd/>
            <a:tailEnd/>
          </a:ln>
        </p:spPr>
        <p:txBody>
          <a:bodyPr>
            <a:spAutoFit/>
          </a:bodyPr>
          <a:lstStyle/>
          <a:p>
            <a:r>
              <a:rPr lang="en-CA" sz="2400">
                <a:latin typeface="Gill Sans MT" pitchFamily="4" charset="0"/>
              </a:rPr>
              <a:t>Wenzel 2010</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Vertical</a:t>
            </a:r>
          </a:p>
        </p:txBody>
      </p:sp>
      <p:sp>
        <p:nvSpPr>
          <p:cNvPr id="47107" name="Content Placeholder 2"/>
          <p:cNvSpPr>
            <a:spLocks noGrp="1"/>
          </p:cNvSpPr>
          <p:nvPr>
            <p:ph idx="1"/>
          </p:nvPr>
        </p:nvSpPr>
        <p:spPr/>
        <p:txBody>
          <a:bodyPr/>
          <a:lstStyle/>
          <a:p>
            <a:pPr eaLnBrk="1" hangingPunct="1"/>
            <a:r>
              <a:rPr lang="en-CA" smtClean="0"/>
              <a:t>Focus on a single pathogen or anatomic site</a:t>
            </a:r>
          </a:p>
          <a:p>
            <a:pPr eaLnBrk="1" hangingPunct="1"/>
            <a:r>
              <a:rPr lang="en-CA" smtClean="0"/>
              <a:t>Pathogen specific</a:t>
            </a:r>
          </a:p>
          <a:p>
            <a:pPr lvl="1" eaLnBrk="1" hangingPunct="1"/>
            <a:r>
              <a:rPr lang="en-CA" smtClean="0"/>
              <a:t>MRSA</a:t>
            </a:r>
          </a:p>
          <a:p>
            <a:pPr lvl="1" eaLnBrk="1" hangingPunct="1"/>
            <a:r>
              <a:rPr lang="en-CA" smtClean="0"/>
              <a:t>VRE</a:t>
            </a:r>
          </a:p>
          <a:p>
            <a:pPr lvl="1" eaLnBrk="1" hangingPunct="1"/>
            <a:r>
              <a:rPr lang="en-CA" smtClean="0"/>
              <a:t>ESBL</a:t>
            </a:r>
          </a:p>
          <a:p>
            <a:pPr lvl="1" eaLnBrk="1" hangingPunct="1"/>
            <a:r>
              <a:rPr lang="en-CA" smtClean="0"/>
              <a:t>CRE</a:t>
            </a:r>
          </a:p>
          <a:p>
            <a:pPr lvl="1" eaLnBrk="1" hangingPunct="1"/>
            <a:r>
              <a:rPr lang="en-CA" smtClean="0"/>
              <a:t>Acinetobacter</a:t>
            </a:r>
          </a:p>
          <a:p>
            <a:pPr lvl="1" eaLnBrk="1" hangingPunct="1"/>
            <a:r>
              <a:rPr lang="en-CA" smtClean="0"/>
              <a:t>Candida</a:t>
            </a:r>
          </a:p>
        </p:txBody>
      </p:sp>
      <p:sp>
        <p:nvSpPr>
          <p:cNvPr id="47108" name="Slide Number Placeholder 3"/>
          <p:cNvSpPr>
            <a:spLocks noGrp="1"/>
          </p:cNvSpPr>
          <p:nvPr>
            <p:ph type="sldNum" sz="quarter" idx="12"/>
          </p:nvPr>
        </p:nvSpPr>
        <p:spPr bwMode="auto">
          <a:noFill/>
          <a:ln>
            <a:miter lim="800000"/>
            <a:headEnd/>
            <a:tailEnd/>
          </a:ln>
        </p:spPr>
        <p:txBody>
          <a:bodyPr/>
          <a:lstStyle/>
          <a:p>
            <a:fld id="{97678687-3923-436B-9456-60D791D75F8B}" type="slidenum">
              <a:rPr lang="en-CA"/>
              <a:pPr/>
              <a:t>24</a:t>
            </a:fld>
            <a:endParaRPr lang="en-CA"/>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Modern Vertical Semmelweis</a:t>
            </a:r>
          </a:p>
        </p:txBody>
      </p:sp>
      <p:sp>
        <p:nvSpPr>
          <p:cNvPr id="48131" name="Content Placeholder 2"/>
          <p:cNvSpPr>
            <a:spLocks noGrp="1"/>
          </p:cNvSpPr>
          <p:nvPr>
            <p:ph idx="1"/>
          </p:nvPr>
        </p:nvSpPr>
        <p:spPr/>
        <p:txBody>
          <a:bodyPr/>
          <a:lstStyle/>
          <a:p>
            <a:pPr eaLnBrk="1" hangingPunct="1"/>
            <a:r>
              <a:rPr lang="en-CA" smtClean="0"/>
              <a:t>Death by Group A Streptococcal puerperal sepsis</a:t>
            </a:r>
          </a:p>
          <a:p>
            <a:pPr lvl="1" eaLnBrk="1" hangingPunct="1"/>
            <a:r>
              <a:rPr lang="en-CA" smtClean="0"/>
              <a:t>Screen for Group A only?</a:t>
            </a:r>
          </a:p>
          <a:p>
            <a:pPr lvl="1" eaLnBrk="1" hangingPunct="1"/>
            <a:r>
              <a:rPr lang="en-CA" smtClean="0"/>
              <a:t>Only use an agent effective against gram positive cocci?</a:t>
            </a:r>
          </a:p>
          <a:p>
            <a:pPr lvl="1" eaLnBrk="1" hangingPunct="1"/>
            <a:r>
              <a:rPr lang="en-CA" smtClean="0"/>
              <a:t>Only wash hands if in morgue?</a:t>
            </a:r>
          </a:p>
        </p:txBody>
      </p:sp>
      <p:sp>
        <p:nvSpPr>
          <p:cNvPr id="48132" name="Slide Number Placeholder 3"/>
          <p:cNvSpPr>
            <a:spLocks noGrp="1"/>
          </p:cNvSpPr>
          <p:nvPr>
            <p:ph type="sldNum" sz="quarter" idx="12"/>
          </p:nvPr>
        </p:nvSpPr>
        <p:spPr bwMode="auto">
          <a:noFill/>
          <a:ln>
            <a:miter lim="800000"/>
            <a:headEnd/>
            <a:tailEnd/>
          </a:ln>
        </p:spPr>
        <p:txBody>
          <a:bodyPr/>
          <a:lstStyle/>
          <a:p>
            <a:fld id="{1C7316DB-0EB7-4F54-B67F-540AE19A227A}" type="slidenum">
              <a:rPr lang="en-CA"/>
              <a:pPr/>
              <a:t>25</a:t>
            </a:fld>
            <a:endParaRPr lang="en-CA"/>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2"/>
          </p:nvPr>
        </p:nvSpPr>
        <p:spPr bwMode="auto">
          <a:noFill/>
          <a:ln>
            <a:miter lim="800000"/>
            <a:headEnd/>
            <a:tailEnd/>
          </a:ln>
        </p:spPr>
        <p:txBody>
          <a:bodyPr/>
          <a:lstStyle/>
          <a:p>
            <a:fld id="{40C3DF6B-AA32-48CA-8349-84EFD457854C}" type="slidenum">
              <a:rPr lang="en-CA"/>
              <a:pPr/>
              <a:t>26</a:t>
            </a:fld>
            <a:endParaRPr lang="en-CA"/>
          </a:p>
        </p:txBody>
      </p:sp>
      <p:pic>
        <p:nvPicPr>
          <p:cNvPr id="49155" name="Picture 2"/>
          <p:cNvPicPr>
            <a:picLocks noGrp="1" noChangeAspect="1" noChangeArrowheads="1"/>
          </p:cNvPicPr>
          <p:nvPr>
            <p:ph idx="4294967295"/>
          </p:nvPr>
        </p:nvPicPr>
        <p:blipFill>
          <a:blip r:embed="rId2" cstate="screen"/>
          <a:srcRect/>
          <a:stretch>
            <a:fillRect/>
          </a:stretch>
        </p:blipFill>
        <p:spPr>
          <a:xfrm>
            <a:off x="0" y="0"/>
            <a:ext cx="9147175" cy="6497638"/>
          </a:xfrm>
        </p:spPr>
      </p:pic>
      <p:sp>
        <p:nvSpPr>
          <p:cNvPr id="5" name="Up Arrow 4"/>
          <p:cNvSpPr/>
          <p:nvPr/>
        </p:nvSpPr>
        <p:spPr>
          <a:xfrm>
            <a:off x="6588125" y="3213100"/>
            <a:ext cx="792163" cy="13684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ea typeface="ＭＳ Ｐゴシック" pitchFamily="4" charset="-128"/>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VRE in the Environment</a:t>
            </a:r>
          </a:p>
        </p:txBody>
      </p:sp>
      <p:sp>
        <p:nvSpPr>
          <p:cNvPr id="50179" name="Content Placeholder 2"/>
          <p:cNvSpPr>
            <a:spLocks noGrp="1"/>
          </p:cNvSpPr>
          <p:nvPr>
            <p:ph idx="1"/>
          </p:nvPr>
        </p:nvSpPr>
        <p:spPr/>
        <p:txBody>
          <a:bodyPr/>
          <a:lstStyle/>
          <a:p>
            <a:pPr eaLnBrk="1" hangingPunct="1"/>
            <a:r>
              <a:rPr lang="en-CA" smtClean="0"/>
              <a:t>Grabsch 2006</a:t>
            </a:r>
          </a:p>
          <a:p>
            <a:pPr eaLnBrk="1" hangingPunct="1"/>
            <a:r>
              <a:rPr lang="en-CA" smtClean="0"/>
              <a:t>Colonized and past colonized VRE patients</a:t>
            </a:r>
          </a:p>
          <a:p>
            <a:pPr eaLnBrk="1" hangingPunct="1"/>
            <a:r>
              <a:rPr lang="en-CA" smtClean="0"/>
              <a:t>Structured exam, hemodialysis sessions</a:t>
            </a:r>
          </a:p>
          <a:p>
            <a:pPr eaLnBrk="1" hangingPunct="1"/>
            <a:r>
              <a:rPr lang="en-CA" smtClean="0"/>
              <a:t>Chairs positive in 36% outpatient, 58% hemodialysis </a:t>
            </a:r>
          </a:p>
          <a:p>
            <a:pPr eaLnBrk="1" hangingPunct="1"/>
            <a:r>
              <a:rPr lang="en-CA" smtClean="0"/>
              <a:t>Couch positive 48% OP, 42% radiology, </a:t>
            </a:r>
          </a:p>
        </p:txBody>
      </p:sp>
      <p:sp>
        <p:nvSpPr>
          <p:cNvPr id="50180" name="Slide Number Placeholder 3"/>
          <p:cNvSpPr>
            <a:spLocks noGrp="1"/>
          </p:cNvSpPr>
          <p:nvPr>
            <p:ph type="sldNum" sz="quarter" idx="12"/>
          </p:nvPr>
        </p:nvSpPr>
        <p:spPr bwMode="auto">
          <a:noFill/>
          <a:ln>
            <a:miter lim="800000"/>
            <a:headEnd/>
            <a:tailEnd/>
          </a:ln>
        </p:spPr>
        <p:txBody>
          <a:bodyPr/>
          <a:lstStyle/>
          <a:p>
            <a:fld id="{4FE841BD-B5C7-4897-925E-706A4D4B71B5}" type="slidenum">
              <a:rPr lang="en-CA"/>
              <a:pPr/>
              <a:t>27</a:t>
            </a:fld>
            <a:endParaRPr lang="en-CA"/>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NDM-1 Environment</a:t>
            </a:r>
          </a:p>
        </p:txBody>
      </p:sp>
      <p:sp>
        <p:nvSpPr>
          <p:cNvPr id="52227" name="Content Placeholder 2"/>
          <p:cNvSpPr>
            <a:spLocks noGrp="1"/>
          </p:cNvSpPr>
          <p:nvPr>
            <p:ph idx="1"/>
          </p:nvPr>
        </p:nvSpPr>
        <p:spPr/>
        <p:txBody>
          <a:bodyPr/>
          <a:lstStyle/>
          <a:p>
            <a:pPr eaLnBrk="1" hangingPunct="1"/>
            <a:r>
              <a:rPr lang="en-CA" smtClean="0"/>
              <a:t>Walsh 2011- New Delhi</a:t>
            </a:r>
          </a:p>
          <a:p>
            <a:pPr eaLnBrk="1" hangingPunct="1"/>
            <a:r>
              <a:rPr lang="en-CA" smtClean="0"/>
              <a:t>12 of 171 seepage samples grew</a:t>
            </a:r>
          </a:p>
          <a:p>
            <a:pPr eaLnBrk="1" hangingPunct="1"/>
            <a:r>
              <a:rPr lang="en-CA" smtClean="0"/>
              <a:t>2 of 50 water samples grew</a:t>
            </a:r>
          </a:p>
          <a:p>
            <a:pPr eaLnBrk="1" hangingPunct="1"/>
            <a:r>
              <a:rPr lang="en-CA" smtClean="0"/>
              <a:t>11 species in which NDM-1 not previously reported</a:t>
            </a:r>
          </a:p>
          <a:p>
            <a:pPr eaLnBrk="1" hangingPunct="1"/>
            <a:r>
              <a:rPr lang="en-CA" smtClean="0"/>
              <a:t>Some resistance to meropenem seen in isolates</a:t>
            </a:r>
          </a:p>
        </p:txBody>
      </p:sp>
      <p:sp>
        <p:nvSpPr>
          <p:cNvPr id="52228" name="Slide Number Placeholder 3"/>
          <p:cNvSpPr>
            <a:spLocks noGrp="1"/>
          </p:cNvSpPr>
          <p:nvPr>
            <p:ph type="sldNum" sz="quarter" idx="12"/>
          </p:nvPr>
        </p:nvSpPr>
        <p:spPr bwMode="auto">
          <a:noFill/>
          <a:ln>
            <a:miter lim="800000"/>
            <a:headEnd/>
            <a:tailEnd/>
          </a:ln>
        </p:spPr>
        <p:txBody>
          <a:bodyPr/>
          <a:lstStyle/>
          <a:p>
            <a:fld id="{3EF24B15-5F39-4A4B-AFA0-6470375D3E14}" type="slidenum">
              <a:rPr lang="en-CA"/>
              <a:pPr/>
              <a:t>28</a:t>
            </a:fld>
            <a:endParaRPr lang="en-CA"/>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Survival - CRE</a:t>
            </a:r>
          </a:p>
        </p:txBody>
      </p:sp>
      <p:sp>
        <p:nvSpPr>
          <p:cNvPr id="3" name="Content Placeholder 2"/>
          <p:cNvSpPr>
            <a:spLocks noGrp="1"/>
          </p:cNvSpPr>
          <p:nvPr>
            <p:ph idx="1"/>
          </p:nvPr>
        </p:nvSpPr>
        <p:spPr/>
        <p:txBody>
          <a:bodyPr>
            <a:normAutofit/>
          </a:bodyPr>
          <a:lstStyle/>
          <a:p>
            <a:pPr eaLnBrk="1" hangingPunct="1">
              <a:lnSpc>
                <a:spcPct val="90000"/>
              </a:lnSpc>
            </a:pPr>
            <a:r>
              <a:rPr lang="en-CA" smtClean="0"/>
              <a:t>Havill 2014</a:t>
            </a:r>
          </a:p>
          <a:p>
            <a:pPr eaLnBrk="1" hangingPunct="1">
              <a:lnSpc>
                <a:spcPct val="90000"/>
              </a:lnSpc>
            </a:pPr>
            <a:r>
              <a:rPr lang="en-CA" smtClean="0"/>
              <a:t>Looked at </a:t>
            </a:r>
            <a:r>
              <a:rPr lang="en-CA" i="1" smtClean="0"/>
              <a:t>K. pneumoniae </a:t>
            </a:r>
            <a:r>
              <a:rPr lang="en-CA" smtClean="0"/>
              <a:t>and </a:t>
            </a:r>
            <a:r>
              <a:rPr lang="en-CA" i="1" smtClean="0"/>
              <a:t>C. freundii</a:t>
            </a:r>
          </a:p>
          <a:p>
            <a:pPr eaLnBrk="1" hangingPunct="1">
              <a:lnSpc>
                <a:spcPct val="90000"/>
              </a:lnSpc>
            </a:pPr>
            <a:endParaRPr lang="en-CA" i="1" smtClean="0"/>
          </a:p>
          <a:p>
            <a:pPr eaLnBrk="1" hangingPunct="1">
              <a:lnSpc>
                <a:spcPct val="90000"/>
              </a:lnSpc>
            </a:pPr>
            <a:endParaRPr lang="en-CA" i="1" smtClean="0"/>
          </a:p>
          <a:p>
            <a:pPr eaLnBrk="1" hangingPunct="1">
              <a:lnSpc>
                <a:spcPct val="90000"/>
              </a:lnSpc>
            </a:pPr>
            <a:endParaRPr lang="en-CA" i="1" smtClean="0"/>
          </a:p>
          <a:p>
            <a:pPr eaLnBrk="1" hangingPunct="1">
              <a:lnSpc>
                <a:spcPct val="90000"/>
              </a:lnSpc>
            </a:pPr>
            <a:r>
              <a:rPr lang="en-CA" smtClean="0"/>
              <a:t>Can be shed into the environment and survive</a:t>
            </a:r>
          </a:p>
          <a:p>
            <a:pPr eaLnBrk="1" hangingPunct="1">
              <a:lnSpc>
                <a:spcPct val="90000"/>
              </a:lnSpc>
            </a:pPr>
            <a:r>
              <a:rPr lang="en-CA" smtClean="0"/>
              <a:t>Because in GI tract, could be shed with high inoculum</a:t>
            </a:r>
          </a:p>
          <a:p>
            <a:pPr eaLnBrk="1" hangingPunct="1">
              <a:lnSpc>
                <a:spcPct val="90000"/>
              </a:lnSpc>
            </a:pPr>
            <a:endParaRPr lang="en-CA" smtClean="0"/>
          </a:p>
        </p:txBody>
      </p:sp>
      <p:sp>
        <p:nvSpPr>
          <p:cNvPr id="53252" name="Slide Number Placeholder 3"/>
          <p:cNvSpPr>
            <a:spLocks noGrp="1"/>
          </p:cNvSpPr>
          <p:nvPr>
            <p:ph type="sldNum" sz="quarter" idx="12"/>
          </p:nvPr>
        </p:nvSpPr>
        <p:spPr bwMode="auto">
          <a:noFill/>
          <a:ln>
            <a:miter lim="800000"/>
            <a:headEnd/>
            <a:tailEnd/>
          </a:ln>
        </p:spPr>
        <p:txBody>
          <a:bodyPr/>
          <a:lstStyle/>
          <a:p>
            <a:fld id="{BB675E4A-B6CF-422E-8D8A-0BA544E7BE7C}" type="slidenum">
              <a:rPr lang="en-CA"/>
              <a:pPr/>
              <a:t>29</a:t>
            </a:fld>
            <a:endParaRPr lang="en-CA"/>
          </a:p>
        </p:txBody>
      </p:sp>
      <p:graphicFrame>
        <p:nvGraphicFramePr>
          <p:cNvPr id="5" name="Table 4"/>
          <p:cNvGraphicFramePr>
            <a:graphicFrameLocks noGrp="1"/>
          </p:cNvGraphicFramePr>
          <p:nvPr/>
        </p:nvGraphicFramePr>
        <p:xfrm>
          <a:off x="1908175" y="2606675"/>
          <a:ext cx="6480175" cy="1584325"/>
        </p:xfrm>
        <a:graphic>
          <a:graphicData uri="http://schemas.openxmlformats.org/drawingml/2006/table">
            <a:tbl>
              <a:tblPr/>
              <a:tblGrid>
                <a:gridCol w="2159000"/>
                <a:gridCol w="2160588"/>
                <a:gridCol w="2160587"/>
              </a:tblGrid>
              <a:tr h="523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rgbClr val="FFFFFF"/>
                        </a:solidFill>
                        <a:effectLst/>
                        <a:latin typeface="Gill Sans MT" pitchFamily="4" charset="0"/>
                        <a:ea typeface="ＭＳ Ｐゴシック" pitchFamily="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FFFFFF"/>
                          </a:solidFill>
                          <a:effectLst/>
                          <a:latin typeface="Gill Sans MT" pitchFamily="4" charset="0"/>
                          <a:ea typeface="ＭＳ Ｐゴシック" pitchFamily="4" charset="-128"/>
                        </a:rPr>
                        <a:t>Water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FFFFFF"/>
                          </a:solidFill>
                          <a:effectLst/>
                          <a:latin typeface="Gill Sans MT" pitchFamily="4" charset="0"/>
                          <a:ea typeface="ＭＳ Ｐゴシック" pitchFamily="4" charset="-128"/>
                        </a:rPr>
                        <a:t>TSB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30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Gill Sans MT" pitchFamily="4" charset="0"/>
                          <a:ea typeface="ＭＳ Ｐゴシック" pitchFamily="4" charset="-128"/>
                        </a:rPr>
                        <a:t>K. pneumoniae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Gill Sans MT" pitchFamily="4" charset="0"/>
                          <a:ea typeface="ＭＳ Ｐゴシック" pitchFamily="4" charset="-128"/>
                        </a:rPr>
                        <a:t>19 days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Gill Sans MT" pitchFamily="4" charset="0"/>
                          <a:ea typeface="ＭＳ Ｐゴシック" pitchFamily="4" charset="-128"/>
                        </a:rPr>
                        <a:t>40 days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r h="530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Gill Sans MT" pitchFamily="4" charset="0"/>
                          <a:ea typeface="ＭＳ Ｐゴシック" pitchFamily="4" charset="-128"/>
                        </a:rPr>
                        <a:t>C. freundii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Gill Sans MT" pitchFamily="4" charset="0"/>
                          <a:ea typeface="ＭＳ Ｐゴシック" pitchFamily="4" charset="-128"/>
                        </a:rPr>
                        <a:t>12 days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Gill Sans MT" pitchFamily="4" charset="0"/>
                          <a:ea typeface="ＭＳ Ｐゴシック" pitchFamily="4" charset="-128"/>
                        </a:rPr>
                        <a:t>40 days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r>
            </a:tbl>
          </a:graphicData>
        </a:graphic>
      </p:graphicFrame>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Disclaimer</a:t>
            </a:r>
          </a:p>
        </p:txBody>
      </p:sp>
      <p:sp>
        <p:nvSpPr>
          <p:cNvPr id="17411" name="Content Placeholder 2"/>
          <p:cNvSpPr>
            <a:spLocks noGrp="1"/>
          </p:cNvSpPr>
          <p:nvPr>
            <p:ph idx="1"/>
          </p:nvPr>
        </p:nvSpPr>
        <p:spPr>
          <a:xfrm>
            <a:off x="1403350" y="1628775"/>
            <a:ext cx="7294563" cy="4525963"/>
          </a:xfrm>
        </p:spPr>
        <p:txBody>
          <a:bodyPr/>
          <a:lstStyle/>
          <a:p>
            <a:pPr eaLnBrk="1" hangingPunct="1"/>
            <a:r>
              <a:rPr lang="en-CA" smtClean="0"/>
              <a:t>None of these companies have had any influence on the content of this presentation</a:t>
            </a:r>
          </a:p>
          <a:p>
            <a:pPr eaLnBrk="1" hangingPunct="1"/>
            <a:endParaRPr lang="en-CA" smtClean="0"/>
          </a:p>
        </p:txBody>
      </p:sp>
      <p:sp>
        <p:nvSpPr>
          <p:cNvPr id="17412" name="Slide Number Placeholder 3"/>
          <p:cNvSpPr>
            <a:spLocks noGrp="1"/>
          </p:cNvSpPr>
          <p:nvPr>
            <p:ph type="sldNum" sz="quarter" idx="12"/>
          </p:nvPr>
        </p:nvSpPr>
        <p:spPr bwMode="auto">
          <a:noFill/>
          <a:ln>
            <a:miter lim="800000"/>
            <a:headEnd/>
            <a:tailEnd/>
          </a:ln>
        </p:spPr>
        <p:txBody>
          <a:bodyPr/>
          <a:lstStyle/>
          <a:p>
            <a:fld id="{113E5170-A5BD-4F4B-999F-FF1C8711270D}" type="slidenum">
              <a:rPr lang="en-CA"/>
              <a:pPr/>
              <a:t>3</a:t>
            </a:fld>
            <a:endParaRPr lang="en-CA"/>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i="1" smtClean="0">
                <a:effectLst>
                  <a:outerShdw blurRad="38100" dist="38100" dir="2700000" algn="tl">
                    <a:srgbClr val="C0C0C0"/>
                  </a:outerShdw>
                </a:effectLst>
              </a:rPr>
              <a:t>Clostridium difficile</a:t>
            </a:r>
          </a:p>
        </p:txBody>
      </p:sp>
      <p:sp>
        <p:nvSpPr>
          <p:cNvPr id="54275" name="Rectangle 3"/>
          <p:cNvSpPr>
            <a:spLocks noGrp="1" noChangeArrowheads="1"/>
          </p:cNvSpPr>
          <p:nvPr>
            <p:ph idx="1"/>
          </p:nvPr>
        </p:nvSpPr>
        <p:spPr/>
        <p:txBody>
          <a:bodyPr/>
          <a:lstStyle/>
          <a:p>
            <a:pPr eaLnBrk="1" hangingPunct="1"/>
            <a:r>
              <a:rPr lang="en-US" smtClean="0"/>
              <a:t>Fekety </a:t>
            </a:r>
            <a:r>
              <a:rPr lang="en-US" u="sng" smtClean="0"/>
              <a:t>1980</a:t>
            </a:r>
          </a:p>
          <a:p>
            <a:pPr lvl="1" eaLnBrk="1" hangingPunct="1"/>
            <a:r>
              <a:rPr lang="en-US" smtClean="0"/>
              <a:t>Hands and fecally contaminated items</a:t>
            </a:r>
          </a:p>
          <a:p>
            <a:pPr lvl="1" eaLnBrk="1" hangingPunct="1"/>
            <a:r>
              <a:rPr lang="en-US" smtClean="0"/>
              <a:t>Low infective dose in hamsters in presence of antibiotics</a:t>
            </a:r>
          </a:p>
          <a:p>
            <a:pPr lvl="1" eaLnBrk="1" hangingPunct="1"/>
            <a:r>
              <a:rPr lang="en-US" smtClean="0"/>
              <a:t>Over 1000 cfu orally did not colonize nor infect unchallenged hamsters</a:t>
            </a:r>
          </a:p>
          <a:p>
            <a:pPr lvl="1" eaLnBrk="1" hangingPunct="1"/>
            <a:r>
              <a:rPr lang="en-US" smtClean="0"/>
              <a:t>Looked at relationship with Lactobacilli and other gut flora</a:t>
            </a:r>
          </a:p>
        </p:txBody>
      </p:sp>
      <p:sp>
        <p:nvSpPr>
          <p:cNvPr id="54276" name="Slide Number Placeholder 1"/>
          <p:cNvSpPr>
            <a:spLocks noGrp="1"/>
          </p:cNvSpPr>
          <p:nvPr>
            <p:ph type="sldNum" sz="quarter" idx="12"/>
          </p:nvPr>
        </p:nvSpPr>
        <p:spPr bwMode="auto">
          <a:noFill/>
          <a:ln>
            <a:miter lim="800000"/>
            <a:headEnd/>
            <a:tailEnd/>
          </a:ln>
        </p:spPr>
        <p:txBody>
          <a:bodyPr/>
          <a:lstStyle/>
          <a:p>
            <a:fld id="{DB218D01-0059-4633-B1BD-77CF262375C5}" type="slidenum">
              <a:rPr lang="en-US"/>
              <a:pPr/>
              <a:t>30</a:t>
            </a:fld>
            <a:endParaRPr lang="en-US"/>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i="1" smtClean="0">
                <a:effectLst>
                  <a:outerShdw blurRad="38100" dist="38100" dir="2700000" algn="tl">
                    <a:srgbClr val="C0C0C0"/>
                  </a:outerShdw>
                </a:effectLst>
              </a:rPr>
              <a:t>C. difficile</a:t>
            </a:r>
          </a:p>
        </p:txBody>
      </p:sp>
      <p:sp>
        <p:nvSpPr>
          <p:cNvPr id="55299" name="Rectangle 3"/>
          <p:cNvSpPr>
            <a:spLocks noGrp="1" noChangeArrowheads="1"/>
          </p:cNvSpPr>
          <p:nvPr>
            <p:ph idx="1"/>
          </p:nvPr>
        </p:nvSpPr>
        <p:spPr>
          <a:xfrm>
            <a:off x="1476375" y="1484313"/>
            <a:ext cx="6983413" cy="4625975"/>
          </a:xfrm>
        </p:spPr>
        <p:txBody>
          <a:bodyPr/>
          <a:lstStyle/>
          <a:p>
            <a:pPr eaLnBrk="1" hangingPunct="1">
              <a:lnSpc>
                <a:spcPct val="90000"/>
              </a:lnSpc>
            </a:pPr>
            <a:r>
              <a:rPr lang="en-US" smtClean="0"/>
              <a:t>Deep cleaning</a:t>
            </a:r>
          </a:p>
          <a:p>
            <a:pPr lvl="1" eaLnBrk="1" hangingPunct="1">
              <a:lnSpc>
                <a:spcPct val="90000"/>
              </a:lnSpc>
            </a:pPr>
            <a:r>
              <a:rPr lang="en-US" smtClean="0"/>
              <a:t>“…breaking the cycle of faecal-oral spread.”</a:t>
            </a:r>
          </a:p>
          <a:p>
            <a:pPr lvl="1" eaLnBrk="1" hangingPunct="1">
              <a:lnSpc>
                <a:spcPct val="90000"/>
              </a:lnSpc>
            </a:pPr>
            <a:r>
              <a:rPr lang="en-US" smtClean="0"/>
              <a:t>Included deep cleaning (emptying ward) </a:t>
            </a:r>
            <a:r>
              <a:rPr lang="en-US" sz="2000" smtClean="0"/>
              <a:t>(Cartmill 1994)</a:t>
            </a:r>
          </a:p>
          <a:p>
            <a:pPr eaLnBrk="1" hangingPunct="1">
              <a:lnSpc>
                <a:spcPct val="90000"/>
              </a:lnSpc>
            </a:pPr>
            <a:r>
              <a:rPr lang="en-US" smtClean="0"/>
              <a:t>Floor Contamination</a:t>
            </a:r>
          </a:p>
          <a:p>
            <a:pPr lvl="1" eaLnBrk="1" hangingPunct="1">
              <a:lnSpc>
                <a:spcPct val="90000"/>
              </a:lnSpc>
            </a:pPr>
            <a:r>
              <a:rPr lang="en-US" smtClean="0"/>
              <a:t>Especially washrooms, sluice rooms</a:t>
            </a:r>
          </a:p>
          <a:p>
            <a:pPr lvl="1" eaLnBrk="1" hangingPunct="1">
              <a:lnSpc>
                <a:spcPct val="90000"/>
              </a:lnSpc>
            </a:pPr>
            <a:r>
              <a:rPr lang="en-US" smtClean="0"/>
              <a:t>Moved by feet hypothesized</a:t>
            </a:r>
          </a:p>
          <a:p>
            <a:pPr lvl="1" eaLnBrk="1" hangingPunct="1">
              <a:lnSpc>
                <a:spcPct val="90000"/>
              </a:lnSpc>
            </a:pPr>
            <a:r>
              <a:rPr lang="en-US" smtClean="0"/>
              <a:t>High rate of colonization in Geriatrics</a:t>
            </a:r>
          </a:p>
          <a:p>
            <a:pPr lvl="1" eaLnBrk="1" hangingPunct="1">
              <a:lnSpc>
                <a:spcPct val="90000"/>
              </a:lnSpc>
              <a:buFont typeface="Verdana" pitchFamily="4" charset="0"/>
              <a:buNone/>
            </a:pPr>
            <a:r>
              <a:rPr lang="en-US" sz="2000" smtClean="0"/>
              <a:t>   (McCoubrey 2003)</a:t>
            </a:r>
          </a:p>
          <a:p>
            <a:pPr lvl="1" eaLnBrk="1" hangingPunct="1">
              <a:lnSpc>
                <a:spcPct val="90000"/>
              </a:lnSpc>
            </a:pPr>
            <a:endParaRPr lang="en-US" sz="1700" smtClean="0"/>
          </a:p>
          <a:p>
            <a:pPr eaLnBrk="1" hangingPunct="1">
              <a:lnSpc>
                <a:spcPct val="90000"/>
              </a:lnSpc>
            </a:pPr>
            <a:endParaRPr lang="en-US" smtClean="0"/>
          </a:p>
        </p:txBody>
      </p:sp>
      <p:sp>
        <p:nvSpPr>
          <p:cNvPr id="55300" name="Slide Number Placeholder 1"/>
          <p:cNvSpPr>
            <a:spLocks noGrp="1"/>
          </p:cNvSpPr>
          <p:nvPr>
            <p:ph type="sldNum" sz="quarter" idx="12"/>
          </p:nvPr>
        </p:nvSpPr>
        <p:spPr bwMode="auto">
          <a:noFill/>
          <a:ln>
            <a:miter lim="800000"/>
            <a:headEnd/>
            <a:tailEnd/>
          </a:ln>
        </p:spPr>
        <p:txBody>
          <a:bodyPr/>
          <a:lstStyle/>
          <a:p>
            <a:fld id="{5F0DDBCB-DD43-4DA6-8347-4ED05057B220}" type="slidenum">
              <a:rPr lang="en-US"/>
              <a:pPr/>
              <a:t>31</a:t>
            </a:fld>
            <a:endParaRPr lang="en-US"/>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C. difficile Colonization</a:t>
            </a:r>
          </a:p>
        </p:txBody>
      </p:sp>
      <p:sp>
        <p:nvSpPr>
          <p:cNvPr id="56323" name="Content Placeholder 2"/>
          <p:cNvSpPr>
            <a:spLocks noGrp="1"/>
          </p:cNvSpPr>
          <p:nvPr>
            <p:ph idx="1"/>
          </p:nvPr>
        </p:nvSpPr>
        <p:spPr/>
        <p:txBody>
          <a:bodyPr/>
          <a:lstStyle/>
          <a:p>
            <a:pPr eaLnBrk="1" hangingPunct="1"/>
            <a:r>
              <a:rPr lang="en-CA" smtClean="0"/>
              <a:t> Alasmari 2014 14% on admission</a:t>
            </a:r>
          </a:p>
          <a:p>
            <a:pPr lvl="1" eaLnBrk="1" hangingPunct="1"/>
            <a:r>
              <a:rPr lang="en-CA" smtClean="0"/>
              <a:t>Toxigenic, no relation to previous admission</a:t>
            </a:r>
          </a:p>
          <a:p>
            <a:pPr eaLnBrk="1" hangingPunct="1"/>
            <a:r>
              <a:rPr lang="en-CA" smtClean="0"/>
              <a:t>Galdys 2014 Review article</a:t>
            </a:r>
          </a:p>
          <a:p>
            <a:pPr lvl="1" eaLnBrk="1" hangingPunct="1"/>
            <a:r>
              <a:rPr lang="en-CA" smtClean="0"/>
              <a:t>Strong evidence suggests that CD-colonized individuals are a reservoir for CD infection</a:t>
            </a:r>
          </a:p>
          <a:p>
            <a:pPr eaLnBrk="1" hangingPunct="1"/>
            <a:r>
              <a:rPr lang="en-CA" smtClean="0"/>
              <a:t>Donskey 2014 Review article</a:t>
            </a:r>
          </a:p>
          <a:p>
            <a:pPr lvl="1" eaLnBrk="1" hangingPunct="1"/>
            <a:r>
              <a:rPr lang="en-CA" smtClean="0"/>
              <a:t>As above. </a:t>
            </a:r>
          </a:p>
          <a:p>
            <a:pPr lvl="1" eaLnBrk="1" hangingPunct="1"/>
            <a:r>
              <a:rPr lang="en-CA" smtClean="0"/>
              <a:t>Sporicidal in all rooms potential to reduce transmission</a:t>
            </a:r>
          </a:p>
        </p:txBody>
      </p:sp>
      <p:sp>
        <p:nvSpPr>
          <p:cNvPr id="56324" name="Slide Number Placeholder 3"/>
          <p:cNvSpPr>
            <a:spLocks noGrp="1"/>
          </p:cNvSpPr>
          <p:nvPr>
            <p:ph type="sldNum" sz="quarter" idx="12"/>
          </p:nvPr>
        </p:nvSpPr>
        <p:spPr bwMode="auto">
          <a:noFill/>
          <a:ln>
            <a:miter lim="800000"/>
            <a:headEnd/>
            <a:tailEnd/>
          </a:ln>
        </p:spPr>
        <p:txBody>
          <a:bodyPr/>
          <a:lstStyle/>
          <a:p>
            <a:fld id="{C292BC99-76A4-4893-AF8C-E56AF608342A}" type="slidenum">
              <a:rPr lang="en-CA"/>
              <a:pPr/>
              <a:t>32</a:t>
            </a:fld>
            <a:endParaRPr lang="en-CA"/>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MRSA diarrhea</a:t>
            </a:r>
          </a:p>
        </p:txBody>
      </p:sp>
      <p:sp>
        <p:nvSpPr>
          <p:cNvPr id="58371" name="Content Placeholder 2"/>
          <p:cNvSpPr>
            <a:spLocks noGrp="1"/>
          </p:cNvSpPr>
          <p:nvPr>
            <p:ph idx="1"/>
          </p:nvPr>
        </p:nvSpPr>
        <p:spPr/>
        <p:txBody>
          <a:bodyPr/>
          <a:lstStyle/>
          <a:p>
            <a:pPr eaLnBrk="1" hangingPunct="1"/>
            <a:r>
              <a:rPr lang="en-CA" smtClean="0"/>
              <a:t>Stools for CD testing cultured for MRSA</a:t>
            </a:r>
          </a:p>
          <a:p>
            <a:pPr lvl="1" eaLnBrk="1" hangingPunct="1"/>
            <a:r>
              <a:rPr lang="en-CA" smtClean="0"/>
              <a:t>Diarrhea and MRSA colonization of stool (Case)</a:t>
            </a:r>
          </a:p>
          <a:p>
            <a:pPr lvl="1" eaLnBrk="1" hangingPunct="1"/>
            <a:r>
              <a:rPr lang="en-CA" smtClean="0"/>
              <a:t>MRSA + patients, negative stool (Control)</a:t>
            </a:r>
          </a:p>
          <a:p>
            <a:pPr eaLnBrk="1" hangingPunct="1"/>
            <a:r>
              <a:rPr lang="en-CA" smtClean="0"/>
              <a:t>10 surfaces in patient’s room</a:t>
            </a:r>
          </a:p>
          <a:p>
            <a:pPr eaLnBrk="1" hangingPunct="1"/>
            <a:r>
              <a:rPr lang="en-CA" smtClean="0"/>
              <a:t>59% of case surfaces contaminated</a:t>
            </a:r>
          </a:p>
          <a:p>
            <a:pPr eaLnBrk="1" hangingPunct="1"/>
            <a:r>
              <a:rPr lang="en-CA" smtClean="0"/>
              <a:t>23% of control surfaces contaminated</a:t>
            </a:r>
          </a:p>
          <a:p>
            <a:pPr lvl="1" eaLnBrk="1" hangingPunct="1"/>
            <a:r>
              <a:rPr lang="en-CA" smtClean="0"/>
              <a:t>Boyce 2007</a:t>
            </a:r>
          </a:p>
        </p:txBody>
      </p:sp>
      <p:sp>
        <p:nvSpPr>
          <p:cNvPr id="58372" name="Slide Number Placeholder 3"/>
          <p:cNvSpPr>
            <a:spLocks noGrp="1"/>
          </p:cNvSpPr>
          <p:nvPr>
            <p:ph type="sldNum" sz="quarter" idx="12"/>
          </p:nvPr>
        </p:nvSpPr>
        <p:spPr bwMode="auto">
          <a:noFill/>
          <a:ln>
            <a:miter lim="800000"/>
            <a:headEnd/>
            <a:tailEnd/>
          </a:ln>
        </p:spPr>
        <p:txBody>
          <a:bodyPr/>
          <a:lstStyle/>
          <a:p>
            <a:fld id="{FB87A33F-0FC2-4D25-A286-0C279CFEA74A}" type="slidenum">
              <a:rPr lang="en-CA"/>
              <a:pPr/>
              <a:t>33</a:t>
            </a:fld>
            <a:endParaRPr lang="en-CA"/>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Ebola</a:t>
            </a:r>
          </a:p>
        </p:txBody>
      </p:sp>
      <p:sp>
        <p:nvSpPr>
          <p:cNvPr id="60419" name="Content Placeholder 2"/>
          <p:cNvSpPr>
            <a:spLocks noGrp="1"/>
          </p:cNvSpPr>
          <p:nvPr>
            <p:ph idx="1"/>
          </p:nvPr>
        </p:nvSpPr>
        <p:spPr/>
        <p:txBody>
          <a:bodyPr/>
          <a:lstStyle/>
          <a:p>
            <a:pPr eaLnBrk="1" hangingPunct="1"/>
            <a:r>
              <a:rPr lang="en-CA" smtClean="0"/>
              <a:t>2-4 litres of liquid stool per day</a:t>
            </a:r>
          </a:p>
          <a:p>
            <a:pPr lvl="1" eaLnBrk="1" hangingPunct="1"/>
            <a:r>
              <a:rPr lang="en-CA" smtClean="0"/>
              <a:t>Lyon 2014</a:t>
            </a:r>
          </a:p>
        </p:txBody>
      </p:sp>
      <p:sp>
        <p:nvSpPr>
          <p:cNvPr id="60420" name="Slide Number Placeholder 3"/>
          <p:cNvSpPr>
            <a:spLocks noGrp="1"/>
          </p:cNvSpPr>
          <p:nvPr>
            <p:ph type="sldNum" sz="quarter" idx="12"/>
          </p:nvPr>
        </p:nvSpPr>
        <p:spPr bwMode="auto">
          <a:noFill/>
          <a:ln>
            <a:miter lim="800000"/>
            <a:headEnd/>
            <a:tailEnd/>
          </a:ln>
        </p:spPr>
        <p:txBody>
          <a:bodyPr/>
          <a:lstStyle/>
          <a:p>
            <a:fld id="{E5ADAD3D-70C8-4180-B2EA-277E214C6B70}" type="slidenum">
              <a:rPr lang="en-CA"/>
              <a:pPr/>
              <a:t>34</a:t>
            </a:fld>
            <a:endParaRPr lang="en-CA"/>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2"/>
          </p:nvPr>
        </p:nvSpPr>
        <p:spPr bwMode="auto">
          <a:noFill/>
          <a:ln>
            <a:miter lim="800000"/>
            <a:headEnd/>
            <a:tailEnd/>
          </a:ln>
        </p:spPr>
        <p:txBody>
          <a:bodyPr/>
          <a:lstStyle/>
          <a:p>
            <a:fld id="{FC988F9B-CEE2-4041-BAAE-B9F604FB3B84}" type="slidenum">
              <a:rPr lang="en-CA"/>
              <a:pPr/>
              <a:t>35</a:t>
            </a:fld>
            <a:endParaRPr lang="en-CA"/>
          </a:p>
        </p:txBody>
      </p:sp>
      <p:pic>
        <p:nvPicPr>
          <p:cNvPr id="61443" name="Picture 2"/>
          <p:cNvPicPr>
            <a:picLocks noGrp="1" noChangeAspect="1" noChangeArrowheads="1"/>
          </p:cNvPicPr>
          <p:nvPr>
            <p:ph idx="4294967295"/>
          </p:nvPr>
        </p:nvPicPr>
        <p:blipFill>
          <a:blip r:embed="rId2" cstate="screen"/>
          <a:srcRect/>
          <a:stretch>
            <a:fillRect/>
          </a:stretch>
        </p:blipFill>
        <p:spPr>
          <a:xfrm>
            <a:off x="0" y="0"/>
            <a:ext cx="9147175" cy="6497638"/>
          </a:xfrm>
        </p:spPr>
      </p:pic>
      <p:sp>
        <p:nvSpPr>
          <p:cNvPr id="5" name="Up Arrow 4"/>
          <p:cNvSpPr/>
          <p:nvPr/>
        </p:nvSpPr>
        <p:spPr>
          <a:xfrm rot="16200000">
            <a:off x="6839744" y="4977606"/>
            <a:ext cx="936625" cy="1871663"/>
          </a:xfrm>
          <a:prstGeom prst="upArrow">
            <a:avLst>
              <a:gd name="adj1" fmla="val 4633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ea typeface="ＭＳ Ｐゴシック" pitchFamily="4" charset="-128"/>
            </a:endParaRP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Control Measures</a:t>
            </a:r>
          </a:p>
        </p:txBody>
      </p:sp>
      <p:pic>
        <p:nvPicPr>
          <p:cNvPr id="62467" name="Picture 2"/>
          <p:cNvPicPr>
            <a:picLocks noGrp="1" noChangeAspect="1" noChangeArrowheads="1"/>
          </p:cNvPicPr>
          <p:nvPr>
            <p:ph idx="1"/>
          </p:nvPr>
        </p:nvPicPr>
        <p:blipFill>
          <a:blip r:embed="rId2" cstate="screen"/>
          <a:srcRect/>
          <a:stretch>
            <a:fillRect/>
          </a:stretch>
        </p:blipFill>
        <p:spPr>
          <a:xfrm>
            <a:off x="468313" y="-20638"/>
            <a:ext cx="8243887" cy="6878638"/>
          </a:xfrm>
        </p:spPr>
      </p:pic>
      <p:sp>
        <p:nvSpPr>
          <p:cNvPr id="62468" name="Slide Number Placeholder 3"/>
          <p:cNvSpPr>
            <a:spLocks noGrp="1"/>
          </p:cNvSpPr>
          <p:nvPr>
            <p:ph type="sldNum" sz="quarter" idx="12"/>
          </p:nvPr>
        </p:nvSpPr>
        <p:spPr bwMode="auto">
          <a:noFill/>
          <a:ln>
            <a:miter lim="800000"/>
            <a:headEnd/>
            <a:tailEnd/>
          </a:ln>
        </p:spPr>
        <p:txBody>
          <a:bodyPr/>
          <a:lstStyle/>
          <a:p>
            <a:fld id="{FCEC274C-C95E-4FED-9B1F-38ECF374D9D0}" type="slidenum">
              <a:rPr lang="en-CA"/>
              <a:pPr/>
              <a:t>36</a:t>
            </a:fld>
            <a:endParaRPr lang="en-CA"/>
          </a:p>
        </p:txBody>
      </p:sp>
      <p:sp>
        <p:nvSpPr>
          <p:cNvPr id="62469" name="TextBox 4"/>
          <p:cNvSpPr txBox="1">
            <a:spLocks noChangeArrowheads="1"/>
          </p:cNvSpPr>
          <p:nvPr/>
        </p:nvSpPr>
        <p:spPr bwMode="auto">
          <a:xfrm>
            <a:off x="3276600" y="6488113"/>
            <a:ext cx="2590800" cy="369887"/>
          </a:xfrm>
          <a:prstGeom prst="rect">
            <a:avLst/>
          </a:prstGeom>
          <a:noFill/>
          <a:ln w="9525">
            <a:noFill/>
            <a:miter lim="800000"/>
            <a:headEnd/>
            <a:tailEnd/>
          </a:ln>
        </p:spPr>
        <p:txBody>
          <a:bodyPr>
            <a:spAutoFit/>
          </a:bodyPr>
          <a:lstStyle/>
          <a:p>
            <a:r>
              <a:rPr lang="en-CA">
                <a:latin typeface="Gill Sans MT" pitchFamily="4" charset="0"/>
              </a:rPr>
              <a:t>www.qualitysystems.com</a:t>
            </a:r>
          </a:p>
        </p:txBody>
      </p:sp>
      <p:sp>
        <p:nvSpPr>
          <p:cNvPr id="3" name="Oval 2"/>
          <p:cNvSpPr/>
          <p:nvPr/>
        </p:nvSpPr>
        <p:spPr>
          <a:xfrm>
            <a:off x="2771775" y="1628775"/>
            <a:ext cx="4032250" cy="863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ea typeface="ＭＳ Ｐゴシック" pitchFamily="4" charset="-128"/>
            </a:endParaRP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Patient Hand Hygiene</a:t>
            </a:r>
          </a:p>
        </p:txBody>
      </p:sp>
      <p:sp>
        <p:nvSpPr>
          <p:cNvPr id="63491" name="Content Placeholder 2"/>
          <p:cNvSpPr>
            <a:spLocks noGrp="1"/>
          </p:cNvSpPr>
          <p:nvPr>
            <p:ph idx="1"/>
          </p:nvPr>
        </p:nvSpPr>
        <p:spPr/>
        <p:txBody>
          <a:bodyPr/>
          <a:lstStyle/>
          <a:p>
            <a:pPr eaLnBrk="1" hangingPunct="1"/>
            <a:r>
              <a:rPr lang="en-CA" smtClean="0"/>
              <a:t>Savage 2011</a:t>
            </a:r>
          </a:p>
          <a:p>
            <a:pPr eaLnBrk="1" hangingPunct="1"/>
            <a:r>
              <a:rPr lang="en-CA" smtClean="0"/>
              <a:t>36 hour observation session</a:t>
            </a:r>
          </a:p>
          <a:p>
            <a:pPr eaLnBrk="1" hangingPunct="1"/>
            <a:r>
              <a:rPr lang="en-CA" smtClean="0"/>
              <a:t>Patients: 151 opportunities</a:t>
            </a:r>
          </a:p>
          <a:p>
            <a:pPr lvl="1" eaLnBrk="1" hangingPunct="1"/>
            <a:r>
              <a:rPr lang="en-CA" smtClean="0"/>
              <a:t>Zero used soap or ABHR</a:t>
            </a:r>
          </a:p>
          <a:p>
            <a:pPr eaLnBrk="1" hangingPunct="1"/>
            <a:r>
              <a:rPr lang="en-CA" smtClean="0"/>
              <a:t>Visitors: 121 opportunities</a:t>
            </a:r>
          </a:p>
          <a:p>
            <a:pPr lvl="1" eaLnBrk="1" hangingPunct="1"/>
            <a:r>
              <a:rPr lang="en-CA" smtClean="0"/>
              <a:t>4% soap or ABHR</a:t>
            </a:r>
          </a:p>
        </p:txBody>
      </p:sp>
      <p:sp>
        <p:nvSpPr>
          <p:cNvPr id="63492" name="Slide Number Placeholder 3"/>
          <p:cNvSpPr>
            <a:spLocks noGrp="1"/>
          </p:cNvSpPr>
          <p:nvPr>
            <p:ph type="sldNum" sz="quarter" idx="12"/>
          </p:nvPr>
        </p:nvSpPr>
        <p:spPr bwMode="auto">
          <a:noFill/>
          <a:ln>
            <a:miter lim="800000"/>
            <a:headEnd/>
            <a:tailEnd/>
          </a:ln>
        </p:spPr>
        <p:txBody>
          <a:bodyPr/>
          <a:lstStyle/>
          <a:p>
            <a:fld id="{36B278A0-291E-43CC-AEC2-5D599D2FBAF4}" type="slidenum">
              <a:rPr lang="en-CA"/>
              <a:pPr/>
              <a:t>37</a:t>
            </a:fld>
            <a:endParaRPr lang="en-CA"/>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Grp="1" noChangeAspect="1" noChangeArrowheads="1"/>
          </p:cNvPicPr>
          <p:nvPr>
            <p:ph idx="1"/>
          </p:nvPr>
        </p:nvPicPr>
        <p:blipFill>
          <a:blip r:embed="rId2" cstate="screen"/>
          <a:srcRect/>
          <a:stretch>
            <a:fillRect/>
          </a:stretch>
        </p:blipFill>
        <p:spPr>
          <a:xfrm>
            <a:off x="-180975" y="333375"/>
            <a:ext cx="9432925" cy="3575050"/>
          </a:xfrm>
        </p:spPr>
      </p:pic>
      <p:sp>
        <p:nvSpPr>
          <p:cNvPr id="64515" name="Slide Number Placeholder 3"/>
          <p:cNvSpPr>
            <a:spLocks noGrp="1"/>
          </p:cNvSpPr>
          <p:nvPr>
            <p:ph type="sldNum" sz="quarter" idx="12"/>
          </p:nvPr>
        </p:nvSpPr>
        <p:spPr bwMode="auto">
          <a:noFill/>
          <a:ln>
            <a:miter lim="800000"/>
            <a:headEnd/>
            <a:tailEnd/>
          </a:ln>
        </p:spPr>
        <p:txBody>
          <a:bodyPr/>
          <a:lstStyle/>
          <a:p>
            <a:fld id="{3DCE7137-6A9C-4E0B-9952-662F2C9EB89E}" type="slidenum">
              <a:rPr lang="en-CA"/>
              <a:pPr/>
              <a:t>38</a:t>
            </a:fld>
            <a:endParaRPr lang="en-CA"/>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Does it Work?</a:t>
            </a:r>
          </a:p>
        </p:txBody>
      </p:sp>
      <p:sp>
        <p:nvSpPr>
          <p:cNvPr id="65539" name="Content Placeholder 2"/>
          <p:cNvSpPr>
            <a:spLocks noGrp="1"/>
          </p:cNvSpPr>
          <p:nvPr>
            <p:ph idx="1"/>
          </p:nvPr>
        </p:nvSpPr>
        <p:spPr/>
        <p:txBody>
          <a:bodyPr/>
          <a:lstStyle/>
          <a:p>
            <a:pPr eaLnBrk="1" hangingPunct="1"/>
            <a:r>
              <a:rPr lang="en-CA" smtClean="0"/>
              <a:t>Could not get rates down</a:t>
            </a:r>
          </a:p>
          <a:p>
            <a:pPr eaLnBrk="1" hangingPunct="1"/>
            <a:r>
              <a:rPr lang="en-CA" smtClean="0"/>
              <a:t>4 full time and 4 part time attendants hired </a:t>
            </a:r>
          </a:p>
          <a:p>
            <a:pPr eaLnBrk="1" hangingPunct="1"/>
            <a:r>
              <a:rPr lang="en-CA" smtClean="0"/>
              <a:t>Met patients and visiting relatives at door</a:t>
            </a:r>
          </a:p>
          <a:p>
            <a:pPr eaLnBrk="1" hangingPunct="1"/>
            <a:r>
              <a:rPr lang="en-CA" smtClean="0"/>
              <a:t>Verbal and pamphlet</a:t>
            </a:r>
          </a:p>
          <a:p>
            <a:pPr eaLnBrk="1" hangingPunct="1"/>
            <a:r>
              <a:rPr lang="en-CA" smtClean="0"/>
              <a:t>Encourage to clean hands at least twice per day</a:t>
            </a:r>
          </a:p>
          <a:p>
            <a:pPr eaLnBrk="1" hangingPunct="1"/>
            <a:r>
              <a:rPr lang="en-CA" smtClean="0"/>
              <a:t>Used 70% with 0.5% Chlorhexidine</a:t>
            </a:r>
          </a:p>
        </p:txBody>
      </p:sp>
      <p:sp>
        <p:nvSpPr>
          <p:cNvPr id="65540" name="Slide Number Placeholder 3"/>
          <p:cNvSpPr>
            <a:spLocks noGrp="1"/>
          </p:cNvSpPr>
          <p:nvPr>
            <p:ph type="sldNum" sz="quarter" idx="12"/>
          </p:nvPr>
        </p:nvSpPr>
        <p:spPr bwMode="auto">
          <a:noFill/>
          <a:ln>
            <a:miter lim="800000"/>
            <a:headEnd/>
            <a:tailEnd/>
          </a:ln>
        </p:spPr>
        <p:txBody>
          <a:bodyPr/>
          <a:lstStyle/>
          <a:p>
            <a:fld id="{1414481F-62B9-46F9-ABF1-3EBDBE128E83}" type="slidenum">
              <a:rPr lang="en-US"/>
              <a:pPr/>
              <a:t>39</a:t>
            </a:fld>
            <a:endParaRPr lang="en-US"/>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Objectives</a:t>
            </a:r>
          </a:p>
        </p:txBody>
      </p:sp>
      <p:sp>
        <p:nvSpPr>
          <p:cNvPr id="18435" name="Content Placeholder 2"/>
          <p:cNvSpPr>
            <a:spLocks noGrp="1"/>
          </p:cNvSpPr>
          <p:nvPr>
            <p:ph idx="1"/>
          </p:nvPr>
        </p:nvSpPr>
        <p:spPr/>
        <p:txBody>
          <a:bodyPr/>
          <a:lstStyle/>
          <a:p>
            <a:pPr eaLnBrk="1" hangingPunct="1"/>
            <a:r>
              <a:rPr lang="en-CA" smtClean="0"/>
              <a:t>Review mode of transmission and portal of entry related to multi-drug resistant organisms (MDRO)</a:t>
            </a:r>
          </a:p>
          <a:p>
            <a:pPr eaLnBrk="1" hangingPunct="1"/>
            <a:r>
              <a:rPr lang="en-CA" smtClean="0"/>
              <a:t>Discuss areas in healthcare that need more attention</a:t>
            </a:r>
          </a:p>
          <a:p>
            <a:pPr eaLnBrk="1" hangingPunct="1"/>
            <a:r>
              <a:rPr lang="en-CA" smtClean="0"/>
              <a:t>Propose ideas for discussion</a:t>
            </a:r>
          </a:p>
        </p:txBody>
      </p:sp>
      <p:sp>
        <p:nvSpPr>
          <p:cNvPr id="18436" name="Slide Number Placeholder 3"/>
          <p:cNvSpPr>
            <a:spLocks noGrp="1"/>
          </p:cNvSpPr>
          <p:nvPr>
            <p:ph type="sldNum" sz="quarter" idx="12"/>
          </p:nvPr>
        </p:nvSpPr>
        <p:spPr bwMode="auto">
          <a:noFill/>
          <a:ln>
            <a:miter lim="800000"/>
            <a:headEnd/>
            <a:tailEnd/>
          </a:ln>
        </p:spPr>
        <p:txBody>
          <a:bodyPr/>
          <a:lstStyle/>
          <a:p>
            <a:fld id="{31FBE8AC-8D78-4D6A-9409-C89970B6CBF7}" type="slidenum">
              <a:rPr lang="en-CA"/>
              <a:pPr/>
              <a:t>4</a:t>
            </a:fld>
            <a:endParaRPr lang="en-CA"/>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Results Impressive</a:t>
            </a:r>
          </a:p>
        </p:txBody>
      </p:sp>
      <p:graphicFrame>
        <p:nvGraphicFramePr>
          <p:cNvPr id="4" name="Content Placeholder 3"/>
          <p:cNvGraphicFramePr>
            <a:graphicFrameLocks noGrp="1"/>
          </p:cNvGraphicFramePr>
          <p:nvPr>
            <p:ph idx="1"/>
          </p:nvPr>
        </p:nvGraphicFramePr>
        <p:xfrm>
          <a:off x="0" y="1600200"/>
          <a:ext cx="9144000" cy="3967163"/>
        </p:xfrm>
        <a:graphic>
          <a:graphicData uri="http://schemas.openxmlformats.org/drawingml/2006/table">
            <a:tbl>
              <a:tblPr/>
              <a:tblGrid>
                <a:gridCol w="2971800"/>
                <a:gridCol w="2057400"/>
                <a:gridCol w="2133600"/>
                <a:gridCol w="1981200"/>
              </a:tblGrid>
              <a:tr h="549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rgbClr val="FFFFFF"/>
                        </a:solidFill>
                        <a:effectLst/>
                        <a:latin typeface="Gill Sans MT" pitchFamily="4" charset="0"/>
                        <a:ea typeface="ＭＳ Ｐゴシック" pitchFamily="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1C1C1C"/>
                          </a:solidFill>
                          <a:effectLst/>
                          <a:latin typeface="Gill Sans MT" pitchFamily="4" charset="0"/>
                          <a:ea typeface="ＭＳ Ｐゴシック" pitchFamily="4" charset="-128"/>
                        </a:rPr>
                        <a:t>2002-3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1C1C1C"/>
                          </a:solidFill>
                          <a:effectLst/>
                          <a:latin typeface="Gill Sans MT" pitchFamily="4" charset="0"/>
                          <a:ea typeface="ＭＳ Ｐゴシック" pitchFamily="4" charset="-128"/>
                        </a:rPr>
                        <a:t>2003-4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1C1C1C"/>
                          </a:solidFill>
                          <a:effectLst/>
                          <a:latin typeface="Gill Sans MT" pitchFamily="4" charset="0"/>
                          <a:ea typeface="ＭＳ Ｐゴシック" pitchFamily="4" charset="-128"/>
                        </a:rPr>
                        <a:t>Reduction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000000"/>
                          </a:solidFill>
                          <a:effectLst/>
                          <a:latin typeface="Gill Sans MT" pitchFamily="4" charset="0"/>
                          <a:ea typeface="ＭＳ Ｐゴシック" pitchFamily="4" charset="-128"/>
                        </a:rPr>
                        <a:t>MRSA Infections per 1000 Admissions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Gill Sans MT" pitchFamily="4" charset="0"/>
                          <a:ea typeface="ＭＳ Ｐゴシック" pitchFamily="4" charset="-128"/>
                        </a:rPr>
                        <a:t>10.6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Gill Sans MT" pitchFamily="4" charset="0"/>
                          <a:ea typeface="ＭＳ Ｐゴシック" pitchFamily="4" charset="-128"/>
                        </a:rPr>
                        <a:t>5.2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Gill Sans MT" pitchFamily="4" charset="0"/>
                          <a:ea typeface="ＭＳ Ｐゴシック" pitchFamily="4" charset="-128"/>
                        </a:rPr>
                        <a:t>51%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r h="549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000000"/>
                          </a:solidFill>
                          <a:effectLst/>
                          <a:latin typeface="Gill Sans MT" pitchFamily="4" charset="0"/>
                          <a:ea typeface="ＭＳ Ｐゴシック" pitchFamily="4" charset="-128"/>
                        </a:rPr>
                        <a:t>MRSA BSI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Gill Sans MT" pitchFamily="4" charset="0"/>
                          <a:ea typeface="ＭＳ Ｐゴシック" pitchFamily="4" charset="-128"/>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Gill Sans MT" pitchFamily="4" charset="0"/>
                          <a:ea typeface="ＭＳ Ｐゴシック" pitchFamily="4" charset="-128"/>
                        </a:rPr>
                        <a:t>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Gill Sans MT" pitchFamily="4" charset="0"/>
                          <a:ea typeface="ＭＳ Ｐゴシック" pitchFamily="4" charset="-128"/>
                        </a:rPr>
                        <a:t>85%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r>
              <a:tr h="549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000000"/>
                          </a:solidFill>
                          <a:effectLst/>
                          <a:latin typeface="Gill Sans MT" pitchFamily="4" charset="0"/>
                          <a:ea typeface="ＭＳ Ｐゴシック" pitchFamily="4" charset="-128"/>
                        </a:rPr>
                        <a:t>MRSA Resp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Gill Sans MT" pitchFamily="4" charset="0"/>
                          <a:ea typeface="ＭＳ Ｐゴシック" pitchFamily="4" charset="-128"/>
                        </a:rPr>
                        <a:t>4.9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Gill Sans MT" pitchFamily="4" charset="0"/>
                          <a:ea typeface="ＭＳ Ｐゴシック" pitchFamily="4" charset="-128"/>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Gill Sans MT" pitchFamily="4" charset="0"/>
                          <a:ea typeface="ＭＳ Ｐゴシック" pitchFamily="4" charset="-128"/>
                        </a:rPr>
                        <a:t>69%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r h="947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000000"/>
                          </a:solidFill>
                          <a:effectLst/>
                          <a:latin typeface="Gill Sans MT" pitchFamily="4" charset="0"/>
                          <a:ea typeface="ＭＳ Ｐゴシック" pitchFamily="4" charset="-128"/>
                        </a:rPr>
                        <a:t>Ratio MRSA BSI / MSSA BSI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Gill Sans MT" pitchFamily="4" charset="0"/>
                          <a:ea typeface="ＭＳ Ｐゴシック" pitchFamily="4" charset="-128"/>
                        </a:rPr>
                        <a:t>59% (13/22)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Gill Sans MT" pitchFamily="4" charset="0"/>
                          <a:ea typeface="ＭＳ Ｐゴシック" pitchFamily="4" charset="-128"/>
                        </a:rPr>
                        <a:t>14% (2/14)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Gill Sans MT" pitchFamily="4" charset="0"/>
                          <a:ea typeface="ＭＳ Ｐゴシック" pitchFamily="4" charset="-128"/>
                        </a:rPr>
                        <a:t>76%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r>
              <a:tr h="549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000000"/>
                          </a:solidFill>
                          <a:effectLst/>
                          <a:latin typeface="Gill Sans MT" pitchFamily="4" charset="0"/>
                          <a:ea typeface="ＭＳ Ｐゴシック" pitchFamily="4" charset="-128"/>
                        </a:rPr>
                        <a:t>MRSA Mortality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Gill Sans MT" pitchFamily="4" charset="0"/>
                          <a:ea typeface="ＭＳ Ｐゴシック" pitchFamily="4" charset="-128"/>
                        </a:rPr>
                        <a:t>0.7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Gill Sans MT" pitchFamily="4" charset="0"/>
                          <a:ea typeface="ＭＳ Ｐゴシック" pitchFamily="4" charset="-128"/>
                        </a:rPr>
                        <a:t>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Gill Sans MT" pitchFamily="4" charset="0"/>
                          <a:ea typeface="ＭＳ Ｐゴシック" pitchFamily="4" charset="-128"/>
                        </a:rPr>
                        <a:t>71%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bl>
          </a:graphicData>
        </a:graphic>
      </p:graphicFrame>
      <p:sp>
        <p:nvSpPr>
          <p:cNvPr id="66600" name="Slide Number Placeholder 2"/>
          <p:cNvSpPr>
            <a:spLocks noGrp="1"/>
          </p:cNvSpPr>
          <p:nvPr>
            <p:ph type="sldNum" sz="quarter" idx="12"/>
          </p:nvPr>
        </p:nvSpPr>
        <p:spPr bwMode="auto">
          <a:noFill/>
          <a:ln>
            <a:miter lim="800000"/>
            <a:headEnd/>
            <a:tailEnd/>
          </a:ln>
        </p:spPr>
        <p:txBody>
          <a:bodyPr/>
          <a:lstStyle/>
          <a:p>
            <a:fld id="{6AECCA77-4028-4B64-A7B8-AD7C5F2EF4C0}" type="slidenum">
              <a:rPr lang="en-US"/>
              <a:pPr/>
              <a:t>40</a:t>
            </a:fld>
            <a:endParaRPr lang="en-US"/>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Projected Savings</a:t>
            </a:r>
          </a:p>
        </p:txBody>
      </p:sp>
      <p:sp>
        <p:nvSpPr>
          <p:cNvPr id="68611" name="Content Placeholder 2"/>
          <p:cNvSpPr>
            <a:spLocks noGrp="1"/>
          </p:cNvSpPr>
          <p:nvPr>
            <p:ph idx="1"/>
          </p:nvPr>
        </p:nvSpPr>
        <p:spPr/>
        <p:txBody>
          <a:bodyPr/>
          <a:lstStyle/>
          <a:p>
            <a:pPr eaLnBrk="1" hangingPunct="1"/>
            <a:r>
              <a:rPr lang="en-CA" smtClean="0"/>
              <a:t>$688,843!</a:t>
            </a:r>
          </a:p>
          <a:p>
            <a:pPr eaLnBrk="1" hangingPunct="1"/>
            <a:r>
              <a:rPr lang="en-CA" smtClean="0"/>
              <a:t>May have prevented 51 infections</a:t>
            </a:r>
          </a:p>
          <a:p>
            <a:pPr lvl="1" eaLnBrk="1" hangingPunct="1"/>
            <a:r>
              <a:rPr lang="en-CA" smtClean="0"/>
              <a:t>MRSA infection ~ $14,360</a:t>
            </a:r>
          </a:p>
          <a:p>
            <a:pPr lvl="1" eaLnBrk="1" hangingPunct="1"/>
            <a:r>
              <a:rPr lang="en-CA" smtClean="0"/>
              <a:t>MRSA BSI ~ $27,083</a:t>
            </a:r>
          </a:p>
          <a:p>
            <a:pPr lvl="1" eaLnBrk="1" hangingPunct="1"/>
            <a:r>
              <a:rPr lang="en-CA" smtClean="0"/>
              <a:t>Staffing was $170,000</a:t>
            </a:r>
          </a:p>
          <a:p>
            <a:pPr eaLnBrk="1" hangingPunct="1"/>
            <a:endParaRPr lang="en-CA" smtClean="0"/>
          </a:p>
        </p:txBody>
      </p:sp>
      <p:sp>
        <p:nvSpPr>
          <p:cNvPr id="68612" name="Slide Number Placeholder 3"/>
          <p:cNvSpPr>
            <a:spLocks noGrp="1"/>
          </p:cNvSpPr>
          <p:nvPr>
            <p:ph type="sldNum" sz="quarter" idx="12"/>
          </p:nvPr>
        </p:nvSpPr>
        <p:spPr bwMode="auto">
          <a:noFill/>
          <a:ln>
            <a:miter lim="800000"/>
            <a:headEnd/>
            <a:tailEnd/>
          </a:ln>
        </p:spPr>
        <p:txBody>
          <a:bodyPr/>
          <a:lstStyle/>
          <a:p>
            <a:fld id="{D16EAD18-9B5B-4651-A76F-A08671605775}" type="slidenum">
              <a:rPr lang="en-US"/>
              <a:pPr/>
              <a:t>41</a:t>
            </a:fld>
            <a:endParaRPr lang="en-US"/>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708900" cy="1143000"/>
          </a:xfrm>
        </p:spPr>
        <p:txBody>
          <a:bodyPr/>
          <a:lstStyle/>
          <a:p>
            <a:pPr eaLnBrk="1" hangingPunct="1"/>
            <a:r>
              <a:rPr lang="en-CA" sz="3900" smtClean="0">
                <a:effectLst>
                  <a:outerShdw blurRad="38100" dist="38100" dir="2700000" algn="tl">
                    <a:srgbClr val="C0C0C0"/>
                  </a:outerShdw>
                </a:effectLst>
              </a:rPr>
              <a:t>MRSA Infections per 1000 Patient Admissions </a:t>
            </a:r>
          </a:p>
        </p:txBody>
      </p:sp>
      <p:graphicFrame>
        <p:nvGraphicFramePr>
          <p:cNvPr id="5" name="Content Placeholder 4"/>
          <p:cNvGraphicFramePr>
            <a:graphicFrameLocks noGrp="1"/>
          </p:cNvGraphicFramePr>
          <p:nvPr>
            <p:ph idx="1"/>
          </p:nvPr>
        </p:nvGraphicFramePr>
        <p:xfrm>
          <a:off x="0" y="1447800"/>
          <a:ext cx="9144000" cy="2197100"/>
        </p:xfrm>
        <a:graphic>
          <a:graphicData uri="http://schemas.openxmlformats.org/drawingml/2006/table">
            <a:tbl>
              <a:tblPr/>
              <a:tblGrid>
                <a:gridCol w="1016000"/>
                <a:gridCol w="1016000"/>
                <a:gridCol w="1016000"/>
                <a:gridCol w="1016000"/>
                <a:gridCol w="1016000"/>
                <a:gridCol w="1016000"/>
                <a:gridCol w="1016000"/>
                <a:gridCol w="1016000"/>
                <a:gridCol w="1016000"/>
              </a:tblGrid>
              <a:tr h="1098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FFFFFF"/>
                          </a:solidFill>
                          <a:effectLst/>
                          <a:latin typeface="Gill Sans MT" pitchFamily="4" charset="0"/>
                          <a:ea typeface="ＭＳ Ｐゴシック" pitchFamily="4" charset="-128"/>
                        </a:rPr>
                        <a:t>04-05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FFFFFF"/>
                          </a:solidFill>
                          <a:effectLst/>
                          <a:latin typeface="Gill Sans MT" pitchFamily="4" charset="0"/>
                          <a:ea typeface="ＭＳ Ｐゴシック" pitchFamily="4" charset="-128"/>
                        </a:rPr>
                        <a:t>05-06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FFFFFF"/>
                          </a:solidFill>
                          <a:effectLst/>
                          <a:latin typeface="Gill Sans MT" pitchFamily="4" charset="0"/>
                          <a:ea typeface="ＭＳ Ｐゴシック" pitchFamily="4" charset="-128"/>
                        </a:rPr>
                        <a:t>06-07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FFFFFF"/>
                          </a:solidFill>
                          <a:effectLst/>
                          <a:latin typeface="Gill Sans MT" pitchFamily="4" charset="0"/>
                          <a:ea typeface="ＭＳ Ｐゴシック" pitchFamily="4" charset="-128"/>
                        </a:rPr>
                        <a:t>07-08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FFFFFF"/>
                          </a:solidFill>
                          <a:effectLst/>
                          <a:latin typeface="Gill Sans MT" pitchFamily="4" charset="0"/>
                          <a:ea typeface="ＭＳ Ｐゴシック" pitchFamily="4" charset="-128"/>
                        </a:rPr>
                        <a:t>08-09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FFFFFF"/>
                          </a:solidFill>
                          <a:effectLst/>
                          <a:latin typeface="Gill Sans MT" pitchFamily="4" charset="0"/>
                          <a:ea typeface="ＭＳ Ｐゴシック" pitchFamily="4" charset="-128"/>
                        </a:rPr>
                        <a:t>09-10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FFFFFF"/>
                          </a:solidFill>
                          <a:effectLst/>
                          <a:latin typeface="Gill Sans MT" pitchFamily="4" charset="0"/>
                          <a:ea typeface="ＭＳ Ｐゴシック" pitchFamily="4" charset="-128"/>
                        </a:rPr>
                        <a:t>10-11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FFFFFF"/>
                          </a:solidFill>
                          <a:effectLst/>
                          <a:latin typeface="Gill Sans MT" pitchFamily="4" charset="0"/>
                          <a:ea typeface="ＭＳ Ｐゴシック" pitchFamily="4" charset="-128"/>
                        </a:rPr>
                        <a:t>11-12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FFFFFF"/>
                          </a:solidFill>
                          <a:effectLst/>
                          <a:latin typeface="Gill Sans MT" pitchFamily="4" charset="0"/>
                          <a:ea typeface="ＭＳ Ｐゴシック" pitchFamily="4" charset="-128"/>
                        </a:rPr>
                        <a:t>12-13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098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Gill Sans MT" pitchFamily="4" charset="0"/>
                          <a:ea typeface="ＭＳ Ｐゴシック" pitchFamily="4" charset="-128"/>
                        </a:rPr>
                        <a:t>2.3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Gill Sans MT" pitchFamily="4" charset="0"/>
                          <a:ea typeface="ＭＳ Ｐゴシック" pitchFamily="4" charset="-128"/>
                        </a:rPr>
                        <a:t>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Gill Sans MT" pitchFamily="4" charset="0"/>
                          <a:ea typeface="ＭＳ Ｐゴシック" pitchFamily="4" charset="-128"/>
                        </a:rPr>
                        <a:t>0.6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Gill Sans MT" pitchFamily="4" charset="0"/>
                          <a:ea typeface="ＭＳ Ｐゴシック" pitchFamily="4" charset="-128"/>
                        </a:rPr>
                        <a:t>0.6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Gill Sans MT" pitchFamily="4" charset="0"/>
                          <a:ea typeface="ＭＳ Ｐゴシック" pitchFamily="4" charset="-128"/>
                        </a:rPr>
                        <a:t>0.7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Gill Sans MT" pitchFamily="4" charset="0"/>
                          <a:ea typeface="ＭＳ Ｐゴシック" pitchFamily="4" charset="-128"/>
                        </a:rPr>
                        <a:t>0.5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Gill Sans MT" pitchFamily="4" charset="0"/>
                          <a:ea typeface="ＭＳ Ｐゴシック" pitchFamily="4" charset="-128"/>
                        </a:rPr>
                        <a:t>0.3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Gill Sans MT" pitchFamily="4" charset="0"/>
                          <a:ea typeface="ＭＳ Ｐゴシック" pitchFamily="4" charset="-128"/>
                        </a:rPr>
                        <a:t>0.2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Gill Sans MT" pitchFamily="4" charset="0"/>
                          <a:ea typeface="ＭＳ Ｐゴシック" pitchFamily="4" charset="-128"/>
                        </a:rPr>
                        <a:t>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bl>
          </a:graphicData>
        </a:graphic>
      </p:graphicFrame>
      <p:sp>
        <p:nvSpPr>
          <p:cNvPr id="70691" name="Slide Number Placeholder 3"/>
          <p:cNvSpPr>
            <a:spLocks noGrp="1"/>
          </p:cNvSpPr>
          <p:nvPr>
            <p:ph type="sldNum" sz="quarter" idx="12"/>
          </p:nvPr>
        </p:nvSpPr>
        <p:spPr bwMode="auto">
          <a:noFill/>
          <a:ln>
            <a:miter lim="800000"/>
            <a:headEnd/>
            <a:tailEnd/>
          </a:ln>
        </p:spPr>
        <p:txBody>
          <a:bodyPr/>
          <a:lstStyle/>
          <a:p>
            <a:fld id="{8CC430CF-5490-4601-9ECF-4F621F2482AC}" type="slidenum">
              <a:rPr lang="en-CA"/>
              <a:pPr/>
              <a:t>42</a:t>
            </a:fld>
            <a:endParaRPr lang="en-CA"/>
          </a:p>
        </p:txBody>
      </p:sp>
      <p:sp>
        <p:nvSpPr>
          <p:cNvPr id="70692" name="TextBox 5"/>
          <p:cNvSpPr txBox="1">
            <a:spLocks noChangeArrowheads="1"/>
          </p:cNvSpPr>
          <p:nvPr/>
        </p:nvSpPr>
        <p:spPr bwMode="auto">
          <a:xfrm>
            <a:off x="4932363" y="5445125"/>
            <a:ext cx="3887787" cy="369888"/>
          </a:xfrm>
          <a:prstGeom prst="rect">
            <a:avLst/>
          </a:prstGeom>
          <a:noFill/>
          <a:ln w="9525">
            <a:noFill/>
            <a:miter lim="800000"/>
            <a:headEnd/>
            <a:tailEnd/>
          </a:ln>
        </p:spPr>
        <p:txBody>
          <a:bodyPr>
            <a:spAutoFit/>
          </a:bodyPr>
          <a:lstStyle/>
          <a:p>
            <a:r>
              <a:rPr lang="en-CA">
                <a:latin typeface="Gill Sans MT" pitchFamily="4" charset="0"/>
              </a:rPr>
              <a:t>Personal Communication 2013</a:t>
            </a: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pPr eaLnBrk="1" hangingPunct="1"/>
            <a:r>
              <a:rPr lang="en-CA" smtClean="0">
                <a:effectLst>
                  <a:outerShdw blurRad="38100" dist="38100" dir="2700000" algn="tl">
                    <a:srgbClr val="C0C0C0"/>
                  </a:outerShdw>
                </a:effectLst>
              </a:rPr>
              <a:t>Hand Sanitizer Bottle Label</a:t>
            </a:r>
          </a:p>
        </p:txBody>
      </p:sp>
      <p:sp>
        <p:nvSpPr>
          <p:cNvPr id="71683" name="Slide Number Placeholder 2"/>
          <p:cNvSpPr>
            <a:spLocks noGrp="1"/>
          </p:cNvSpPr>
          <p:nvPr>
            <p:ph type="sldNum" sz="quarter" idx="12"/>
          </p:nvPr>
        </p:nvSpPr>
        <p:spPr bwMode="auto">
          <a:noFill/>
          <a:ln>
            <a:miter lim="800000"/>
            <a:headEnd/>
            <a:tailEnd/>
          </a:ln>
        </p:spPr>
        <p:txBody>
          <a:bodyPr/>
          <a:lstStyle/>
          <a:p>
            <a:fld id="{98D6362E-13DE-411D-B5F7-57FEAD556038}" type="slidenum">
              <a:rPr lang="en-US"/>
              <a:pPr/>
              <a:t>43</a:t>
            </a:fld>
            <a:endParaRPr lang="en-US"/>
          </a:p>
        </p:txBody>
      </p:sp>
      <p:sp>
        <p:nvSpPr>
          <p:cNvPr id="71684" name="TextBox 4"/>
          <p:cNvSpPr txBox="1">
            <a:spLocks noChangeArrowheads="1"/>
          </p:cNvSpPr>
          <p:nvPr/>
        </p:nvSpPr>
        <p:spPr bwMode="auto">
          <a:xfrm>
            <a:off x="0" y="1700213"/>
            <a:ext cx="9144000" cy="3386137"/>
          </a:xfrm>
          <a:prstGeom prst="rect">
            <a:avLst/>
          </a:prstGeom>
          <a:solidFill>
            <a:srgbClr val="FBF121"/>
          </a:solidFill>
          <a:ln w="9525">
            <a:solidFill>
              <a:schemeClr val="tx1">
                <a:alpha val="63136"/>
              </a:schemeClr>
            </a:solidFill>
            <a:miter lim="800000"/>
            <a:headEnd/>
            <a:tailEnd/>
          </a:ln>
        </p:spPr>
        <p:txBody>
          <a:bodyPr>
            <a:spAutoFit/>
          </a:bodyPr>
          <a:lstStyle/>
          <a:p>
            <a:pPr algn="ctr"/>
            <a:r>
              <a:rPr lang="en-US" sz="5400">
                <a:latin typeface="Gill Sans MT" pitchFamily="4" charset="0"/>
              </a:rPr>
              <a:t>FOR PATIENT USE</a:t>
            </a:r>
            <a:endParaRPr lang="en-CA" sz="5400">
              <a:latin typeface="Gill Sans MT" pitchFamily="4" charset="0"/>
            </a:endParaRPr>
          </a:p>
          <a:p>
            <a:pPr algn="ctr"/>
            <a:r>
              <a:rPr lang="en-US" sz="5400">
                <a:latin typeface="Gill Sans MT" pitchFamily="4" charset="0"/>
              </a:rPr>
              <a:t>Keep on overbed table</a:t>
            </a:r>
            <a:endParaRPr lang="en-CA" sz="5400">
              <a:latin typeface="Gill Sans MT" pitchFamily="4" charset="0"/>
            </a:endParaRPr>
          </a:p>
          <a:p>
            <a:pPr algn="ctr"/>
            <a:r>
              <a:rPr lang="en-US" sz="4400">
                <a:latin typeface="Gill Sans MT" pitchFamily="4" charset="0"/>
              </a:rPr>
              <a:t>If necessary, please ask for </a:t>
            </a:r>
            <a:endParaRPr lang="en-CA" sz="4400">
              <a:latin typeface="Gill Sans MT" pitchFamily="4" charset="0"/>
            </a:endParaRPr>
          </a:p>
          <a:p>
            <a:pPr algn="ctr"/>
            <a:r>
              <a:rPr lang="en-US" sz="4400">
                <a:latin typeface="Gill Sans MT" pitchFamily="4" charset="0"/>
              </a:rPr>
              <a:t>assistance to use this product</a:t>
            </a:r>
            <a:endParaRPr lang="en-CA" sz="4400">
              <a:latin typeface="Gill Sans MT" pitchFamily="4" charset="0"/>
            </a:endParaRPr>
          </a:p>
          <a:p>
            <a:endParaRPr lang="en-CA">
              <a:latin typeface="Gill Sans MT" pitchFamily="4" charset="0"/>
            </a:endParaRP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pPr eaLnBrk="1" hangingPunct="1"/>
            <a:endParaRPr lang="en-CA" smtClean="0">
              <a:effectLst>
                <a:outerShdw blurRad="38100" dist="38100" dir="2700000" algn="tl">
                  <a:srgbClr val="C0C0C0"/>
                </a:outerShdw>
              </a:effectLst>
            </a:endParaRPr>
          </a:p>
        </p:txBody>
      </p:sp>
      <p:sp>
        <p:nvSpPr>
          <p:cNvPr id="72707" name="Slide Number Placeholder 2"/>
          <p:cNvSpPr>
            <a:spLocks noGrp="1"/>
          </p:cNvSpPr>
          <p:nvPr>
            <p:ph type="sldNum" sz="quarter" idx="12"/>
          </p:nvPr>
        </p:nvSpPr>
        <p:spPr bwMode="auto">
          <a:noFill/>
          <a:ln>
            <a:miter lim="800000"/>
            <a:headEnd/>
            <a:tailEnd/>
          </a:ln>
        </p:spPr>
        <p:txBody>
          <a:bodyPr/>
          <a:lstStyle/>
          <a:p>
            <a:fld id="{3CCED740-3999-446A-9E98-2F16A0D64A30}" type="slidenum">
              <a:rPr lang="en-CA"/>
              <a:pPr/>
              <a:t>44</a:t>
            </a:fld>
            <a:endParaRPr lang="en-CA"/>
          </a:p>
        </p:txBody>
      </p:sp>
      <p:pic>
        <p:nvPicPr>
          <p:cNvPr id="72708" name="Picture 2"/>
          <p:cNvPicPr>
            <a:picLocks noChangeAspect="1" noChangeArrowheads="1"/>
          </p:cNvPicPr>
          <p:nvPr/>
        </p:nvPicPr>
        <p:blipFill>
          <a:blip r:embed="rId2" cstate="screen"/>
          <a:srcRect/>
          <a:stretch>
            <a:fillRect/>
          </a:stretch>
        </p:blipFill>
        <p:spPr bwMode="auto">
          <a:xfrm>
            <a:off x="23813" y="0"/>
            <a:ext cx="8505825" cy="685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Patient Moments</a:t>
            </a:r>
          </a:p>
        </p:txBody>
      </p:sp>
      <p:sp>
        <p:nvSpPr>
          <p:cNvPr id="73731" name="Content Placeholder 2"/>
          <p:cNvSpPr>
            <a:spLocks noGrp="1"/>
          </p:cNvSpPr>
          <p:nvPr>
            <p:ph idx="1"/>
          </p:nvPr>
        </p:nvSpPr>
        <p:spPr/>
        <p:txBody>
          <a:bodyPr/>
          <a:lstStyle/>
          <a:p>
            <a:pPr marL="0" indent="0" eaLnBrk="1" hangingPunct="1">
              <a:buFont typeface="Wingdings 2" pitchFamily="4" charset="2"/>
              <a:buNone/>
            </a:pPr>
            <a:r>
              <a:rPr lang="en-CA" smtClean="0"/>
              <a:t>Landers 2012 (review)</a:t>
            </a:r>
          </a:p>
          <a:p>
            <a:pPr marL="0" indent="0" eaLnBrk="1" hangingPunct="1">
              <a:buFont typeface="Wingdings 2" pitchFamily="4" charset="2"/>
              <a:buNone/>
            </a:pPr>
            <a:r>
              <a:rPr lang="en-CA" smtClean="0"/>
              <a:t>1. After using the toilet, bedpan, or commode</a:t>
            </a:r>
          </a:p>
          <a:p>
            <a:pPr marL="0" indent="0" eaLnBrk="1" hangingPunct="1">
              <a:buFont typeface="Wingdings 2" pitchFamily="4" charset="2"/>
              <a:buNone/>
            </a:pPr>
            <a:r>
              <a:rPr lang="en-CA" smtClean="0"/>
              <a:t>2. When returning to room after test or procedure</a:t>
            </a:r>
          </a:p>
          <a:p>
            <a:pPr marL="0" indent="0" eaLnBrk="1" hangingPunct="1">
              <a:buFont typeface="Wingdings 2" pitchFamily="4" charset="2"/>
              <a:buNone/>
            </a:pPr>
            <a:r>
              <a:rPr lang="en-CA" smtClean="0"/>
              <a:t>3. Before eating, drinking, taking medicine, or putting anything in your mouth</a:t>
            </a:r>
          </a:p>
        </p:txBody>
      </p:sp>
      <p:sp>
        <p:nvSpPr>
          <p:cNvPr id="73732" name="Slide Number Placeholder 3"/>
          <p:cNvSpPr>
            <a:spLocks noGrp="1"/>
          </p:cNvSpPr>
          <p:nvPr>
            <p:ph type="sldNum" sz="quarter" idx="12"/>
          </p:nvPr>
        </p:nvSpPr>
        <p:spPr bwMode="auto">
          <a:noFill/>
          <a:ln>
            <a:miter lim="800000"/>
            <a:headEnd/>
            <a:tailEnd/>
          </a:ln>
        </p:spPr>
        <p:txBody>
          <a:bodyPr/>
          <a:lstStyle/>
          <a:p>
            <a:fld id="{30722E62-D9D3-4445-8C12-279C0FCD9EBC}" type="slidenum">
              <a:rPr lang="en-US"/>
              <a:pPr/>
              <a:t>45</a:t>
            </a:fld>
            <a:endParaRPr lang="en-US"/>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Patient Moments</a:t>
            </a:r>
          </a:p>
        </p:txBody>
      </p:sp>
      <p:sp>
        <p:nvSpPr>
          <p:cNvPr id="75779" name="Content Placeholder 2"/>
          <p:cNvSpPr>
            <a:spLocks noGrp="1"/>
          </p:cNvSpPr>
          <p:nvPr>
            <p:ph idx="1"/>
          </p:nvPr>
        </p:nvSpPr>
        <p:spPr/>
        <p:txBody>
          <a:bodyPr/>
          <a:lstStyle/>
          <a:p>
            <a:pPr marL="0" indent="0" eaLnBrk="1" hangingPunct="1">
              <a:buFont typeface="Wingdings 2" pitchFamily="4" charset="2"/>
              <a:buNone/>
            </a:pPr>
            <a:r>
              <a:rPr lang="en-CA" smtClean="0"/>
              <a:t>4. When visibly dirty</a:t>
            </a:r>
          </a:p>
          <a:p>
            <a:pPr marL="0" indent="0" eaLnBrk="1" hangingPunct="1">
              <a:buFont typeface="Wingdings 2" pitchFamily="4" charset="2"/>
              <a:buNone/>
            </a:pPr>
            <a:r>
              <a:rPr lang="en-CA" smtClean="0"/>
              <a:t>5. Before touching any breaks in the skin (wounds, dressing, tubes) or any care procedure (dialysis, IV drug administration, injections)</a:t>
            </a:r>
          </a:p>
          <a:p>
            <a:pPr marL="0" indent="0" eaLnBrk="1" hangingPunct="1">
              <a:buFont typeface="Wingdings 2" pitchFamily="4" charset="2"/>
              <a:buNone/>
            </a:pPr>
            <a:r>
              <a:rPr lang="en-CA" smtClean="0"/>
              <a:t>6. Before dialysis, contact with IV lines or other tubes</a:t>
            </a:r>
          </a:p>
          <a:p>
            <a:pPr marL="0" indent="0" eaLnBrk="1" hangingPunct="1"/>
            <a:endParaRPr lang="en-CA" smtClean="0"/>
          </a:p>
          <a:p>
            <a:pPr marL="0" indent="0" eaLnBrk="1" hangingPunct="1"/>
            <a:endParaRPr lang="en-CA" smtClean="0"/>
          </a:p>
        </p:txBody>
      </p:sp>
      <p:sp>
        <p:nvSpPr>
          <p:cNvPr id="75780" name="Slide Number Placeholder 3"/>
          <p:cNvSpPr>
            <a:spLocks noGrp="1"/>
          </p:cNvSpPr>
          <p:nvPr>
            <p:ph type="sldNum" sz="quarter" idx="12"/>
          </p:nvPr>
        </p:nvSpPr>
        <p:spPr bwMode="auto">
          <a:noFill/>
          <a:ln>
            <a:miter lim="800000"/>
            <a:headEnd/>
            <a:tailEnd/>
          </a:ln>
        </p:spPr>
        <p:txBody>
          <a:bodyPr/>
          <a:lstStyle/>
          <a:p>
            <a:fld id="{D6C378DE-62F1-4954-AE7E-EE6E7887E22F}" type="slidenum">
              <a:rPr lang="en-US"/>
              <a:pPr/>
              <a:t>46</a:t>
            </a:fld>
            <a:endParaRPr lang="en-US"/>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Patient Moments</a:t>
            </a:r>
          </a:p>
        </p:txBody>
      </p:sp>
      <p:sp>
        <p:nvSpPr>
          <p:cNvPr id="76803" name="Content Placeholder 2"/>
          <p:cNvSpPr>
            <a:spLocks noGrp="1"/>
          </p:cNvSpPr>
          <p:nvPr>
            <p:ph idx="1"/>
          </p:nvPr>
        </p:nvSpPr>
        <p:spPr/>
        <p:txBody>
          <a:bodyPr/>
          <a:lstStyle/>
          <a:p>
            <a:pPr marL="0" indent="0" eaLnBrk="1" hangingPunct="1">
              <a:buFont typeface="Wingdings 2" pitchFamily="4" charset="2"/>
              <a:buNone/>
            </a:pPr>
            <a:r>
              <a:rPr lang="en-CA" smtClean="0"/>
              <a:t>7. After coughing, sneezing, or touching nose or mouth</a:t>
            </a:r>
          </a:p>
          <a:p>
            <a:pPr marL="0" indent="0" eaLnBrk="1" hangingPunct="1">
              <a:buFont typeface="Wingdings 2" pitchFamily="4" charset="2"/>
              <a:buNone/>
            </a:pPr>
            <a:r>
              <a:rPr lang="en-CA" smtClean="0"/>
              <a:t>8. Before interacting with visitors and after they leave</a:t>
            </a:r>
          </a:p>
          <a:p>
            <a:pPr marL="0" indent="0" eaLnBrk="1" hangingPunct="1">
              <a:buFont typeface="Wingdings 2" pitchFamily="4" charset="2"/>
              <a:buNone/>
            </a:pPr>
            <a:r>
              <a:rPr lang="en-CA" smtClean="0"/>
              <a:t>9. When there is concern about whether hand are clean</a:t>
            </a:r>
          </a:p>
        </p:txBody>
      </p:sp>
      <p:sp>
        <p:nvSpPr>
          <p:cNvPr id="76804" name="Slide Number Placeholder 3"/>
          <p:cNvSpPr>
            <a:spLocks noGrp="1"/>
          </p:cNvSpPr>
          <p:nvPr>
            <p:ph type="sldNum" sz="quarter" idx="12"/>
          </p:nvPr>
        </p:nvSpPr>
        <p:spPr bwMode="auto">
          <a:noFill/>
          <a:ln>
            <a:miter lim="800000"/>
            <a:headEnd/>
            <a:tailEnd/>
          </a:ln>
        </p:spPr>
        <p:txBody>
          <a:bodyPr/>
          <a:lstStyle/>
          <a:p>
            <a:fld id="{F343A88D-72E1-4D8F-ABA9-096EF6C76C20}" type="slidenum">
              <a:rPr lang="en-US"/>
              <a:pPr/>
              <a:t>47</a:t>
            </a:fld>
            <a:endParaRPr lang="en-US"/>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Jim’s Additional Moments</a:t>
            </a:r>
          </a:p>
        </p:txBody>
      </p:sp>
      <p:sp>
        <p:nvSpPr>
          <p:cNvPr id="77827" name="Content Placeholder 2"/>
          <p:cNvSpPr>
            <a:spLocks noGrp="1"/>
          </p:cNvSpPr>
          <p:nvPr>
            <p:ph idx="1"/>
          </p:nvPr>
        </p:nvSpPr>
        <p:spPr/>
        <p:txBody>
          <a:bodyPr/>
          <a:lstStyle/>
          <a:p>
            <a:pPr marL="514350" indent="-514350" eaLnBrk="1" hangingPunct="1">
              <a:buFont typeface="Gill Sans MT" pitchFamily="4" charset="0"/>
              <a:buAutoNum type="arabicPeriod"/>
            </a:pPr>
            <a:r>
              <a:rPr lang="en-CA" smtClean="0"/>
              <a:t>Leaving a wheelchair</a:t>
            </a:r>
          </a:p>
          <a:p>
            <a:pPr marL="400050" lvl="1" indent="0" eaLnBrk="1" hangingPunct="1">
              <a:buFont typeface="Verdana" pitchFamily="4" charset="0"/>
              <a:buNone/>
            </a:pPr>
            <a:r>
              <a:rPr lang="en-CA" smtClean="0"/>
              <a:t>- New pamphlet for patients	</a:t>
            </a:r>
          </a:p>
          <a:p>
            <a:pPr marL="514350" indent="-514350" eaLnBrk="1" hangingPunct="1">
              <a:buFont typeface="Gill Sans MT" pitchFamily="4" charset="0"/>
              <a:buAutoNum type="arabicPeriod"/>
            </a:pPr>
            <a:r>
              <a:rPr lang="en-CA" smtClean="0"/>
              <a:t>After pet therapy (Lefebvre 2006)</a:t>
            </a:r>
            <a:endParaRPr lang="en-US" smtClean="0"/>
          </a:p>
          <a:p>
            <a:pPr marL="514350" indent="-514350" eaLnBrk="1" hangingPunct="1">
              <a:buFont typeface="Gill Sans MT" pitchFamily="4" charset="0"/>
              <a:buAutoNum type="arabicPeriod"/>
            </a:pPr>
            <a:endParaRPr lang="en-CA" smtClean="0"/>
          </a:p>
        </p:txBody>
      </p:sp>
      <p:sp>
        <p:nvSpPr>
          <p:cNvPr id="77828" name="Slide Number Placeholder 3"/>
          <p:cNvSpPr>
            <a:spLocks noGrp="1"/>
          </p:cNvSpPr>
          <p:nvPr>
            <p:ph type="sldNum" sz="quarter" idx="12"/>
          </p:nvPr>
        </p:nvSpPr>
        <p:spPr bwMode="auto">
          <a:noFill/>
          <a:ln>
            <a:miter lim="800000"/>
            <a:headEnd/>
            <a:tailEnd/>
          </a:ln>
        </p:spPr>
        <p:txBody>
          <a:bodyPr/>
          <a:lstStyle/>
          <a:p>
            <a:fld id="{0BA7C52F-A855-47D7-AD29-2B68439CD43F}" type="slidenum">
              <a:rPr lang="en-US"/>
              <a:pPr/>
              <a:t>48</a:t>
            </a:fld>
            <a:endParaRPr lang="en-US"/>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i="1" smtClean="0">
                <a:effectLst>
                  <a:outerShdw blurRad="38100" dist="38100" dir="2700000" algn="tl">
                    <a:srgbClr val="C0C0C0"/>
                  </a:outerShdw>
                </a:effectLst>
              </a:rPr>
              <a:t>C. difficile</a:t>
            </a:r>
            <a:endParaRPr lang="en-CA" smtClean="0">
              <a:effectLst>
                <a:outerShdw blurRad="38100" dist="38100" dir="2700000" algn="tl">
                  <a:srgbClr val="C0C0C0"/>
                </a:outerShdw>
              </a:effectLst>
            </a:endParaRPr>
          </a:p>
        </p:txBody>
      </p:sp>
      <p:sp>
        <p:nvSpPr>
          <p:cNvPr id="78851" name="Content Placeholder 2"/>
          <p:cNvSpPr>
            <a:spLocks noGrp="1"/>
          </p:cNvSpPr>
          <p:nvPr>
            <p:ph idx="1"/>
          </p:nvPr>
        </p:nvSpPr>
        <p:spPr/>
        <p:txBody>
          <a:bodyPr/>
          <a:lstStyle/>
          <a:p>
            <a:pPr eaLnBrk="1" hangingPunct="1"/>
            <a:r>
              <a:rPr lang="en-CA" smtClean="0"/>
              <a:t>APIC 2013 – Guide to preventing CDI</a:t>
            </a:r>
          </a:p>
          <a:p>
            <a:pPr eaLnBrk="1" hangingPunct="1"/>
            <a:r>
              <a:rPr lang="en-CA" smtClean="0"/>
              <a:t>Patient hand hygiene is mentioned</a:t>
            </a:r>
          </a:p>
          <a:p>
            <a:pPr eaLnBrk="1" hangingPunct="1"/>
            <a:r>
              <a:rPr lang="en-CA" smtClean="0"/>
              <a:t>Single use bedpan or single patient bedpan	</a:t>
            </a:r>
          </a:p>
          <a:p>
            <a:pPr lvl="1" eaLnBrk="1" hangingPunct="1"/>
            <a:r>
              <a:rPr lang="en-CA" smtClean="0"/>
              <a:t>“Disposal of excreta and cleaning of the bedpan or commode should be preplanned”</a:t>
            </a:r>
          </a:p>
          <a:p>
            <a:pPr lvl="1" eaLnBrk="1" hangingPunct="1"/>
            <a:r>
              <a:rPr lang="en-CA" smtClean="0"/>
              <a:t>“An alternate is to use a single patient–use bedpan that can be cleaned with a bleach-based disinfectant after each use”</a:t>
            </a:r>
          </a:p>
        </p:txBody>
      </p:sp>
      <p:sp>
        <p:nvSpPr>
          <p:cNvPr id="78852" name="Slide Number Placeholder 3"/>
          <p:cNvSpPr>
            <a:spLocks noGrp="1"/>
          </p:cNvSpPr>
          <p:nvPr>
            <p:ph type="sldNum" sz="quarter" idx="12"/>
          </p:nvPr>
        </p:nvSpPr>
        <p:spPr bwMode="auto">
          <a:noFill/>
          <a:ln>
            <a:miter lim="800000"/>
            <a:headEnd/>
            <a:tailEnd/>
          </a:ln>
        </p:spPr>
        <p:txBody>
          <a:bodyPr/>
          <a:lstStyle/>
          <a:p>
            <a:fld id="{53F0336C-1B0A-42DF-9F5E-14D08FE3D895}" type="slidenum">
              <a:rPr lang="en-CA"/>
              <a:pPr/>
              <a:t>49</a:t>
            </a:fld>
            <a:endParaRPr lang="en-CA"/>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3276600" y="6521450"/>
            <a:ext cx="5867400" cy="338138"/>
          </a:xfrm>
          <a:prstGeom prst="rect">
            <a:avLst/>
          </a:prstGeom>
          <a:noFill/>
          <a:ln w="9525">
            <a:noFill/>
            <a:miter lim="800000"/>
            <a:headEnd/>
            <a:tailEnd/>
          </a:ln>
        </p:spPr>
        <p:txBody>
          <a:bodyPr>
            <a:spAutoFit/>
          </a:bodyPr>
          <a:lstStyle/>
          <a:p>
            <a:pPr>
              <a:spcBef>
                <a:spcPct val="50000"/>
              </a:spcBef>
            </a:pPr>
            <a:r>
              <a:rPr lang="en-US" sz="1600"/>
              <a:t>http://diseasedetectives.wikia.com/wiki/Chain_of_Transmission</a:t>
            </a:r>
          </a:p>
        </p:txBody>
      </p:sp>
      <p:pic>
        <p:nvPicPr>
          <p:cNvPr id="19459" name="Picture 2"/>
          <p:cNvPicPr>
            <a:picLocks noChangeAspect="1" noChangeArrowheads="1"/>
          </p:cNvPicPr>
          <p:nvPr/>
        </p:nvPicPr>
        <p:blipFill>
          <a:blip r:embed="rId3" cstate="screen"/>
          <a:srcRect/>
          <a:stretch>
            <a:fillRect/>
          </a:stretch>
        </p:blipFill>
        <p:spPr bwMode="auto">
          <a:xfrm>
            <a:off x="0" y="19050"/>
            <a:ext cx="9117013" cy="6475413"/>
          </a:xfrm>
          <a:prstGeom prst="rect">
            <a:avLst/>
          </a:prstGeom>
          <a:noFill/>
          <a:ln w="9525">
            <a:noFill/>
            <a:miter lim="800000"/>
            <a:headEnd/>
            <a:tailEnd/>
          </a:ln>
        </p:spPr>
      </p:pic>
      <p:sp>
        <p:nvSpPr>
          <p:cNvPr id="19460" name="Oval 3"/>
          <p:cNvSpPr>
            <a:spLocks noChangeArrowheads="1"/>
          </p:cNvSpPr>
          <p:nvPr/>
        </p:nvSpPr>
        <p:spPr bwMode="auto">
          <a:xfrm>
            <a:off x="3492500" y="1125538"/>
            <a:ext cx="2087563" cy="935037"/>
          </a:xfrm>
          <a:prstGeom prst="ellipse">
            <a:avLst/>
          </a:prstGeom>
          <a:noFill/>
          <a:ln w="38100">
            <a:solidFill>
              <a:srgbClr val="FF0000"/>
            </a:solidFill>
            <a:round/>
            <a:headEnd/>
            <a:tailEnd/>
          </a:ln>
        </p:spPr>
        <p:txBody>
          <a:bodyPr wrap="none" anchor="ctr"/>
          <a:lstStyle/>
          <a:p>
            <a:endParaRPr lang="en-CA">
              <a:latin typeface="Gill Sans MT" pitchFamily="4" charset="0"/>
            </a:endParaRP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Preventative Measures</a:t>
            </a:r>
          </a:p>
        </p:txBody>
      </p:sp>
      <p:sp>
        <p:nvSpPr>
          <p:cNvPr id="79875" name="Content Placeholder 2"/>
          <p:cNvSpPr>
            <a:spLocks noGrp="1"/>
          </p:cNvSpPr>
          <p:nvPr>
            <p:ph idx="1"/>
          </p:nvPr>
        </p:nvSpPr>
        <p:spPr/>
        <p:txBody>
          <a:bodyPr/>
          <a:lstStyle/>
          <a:p>
            <a:pPr eaLnBrk="1" hangingPunct="1"/>
            <a:r>
              <a:rPr lang="en-CA" smtClean="0"/>
              <a:t>Palmore 2013 - CRE</a:t>
            </a:r>
          </a:p>
          <a:p>
            <a:pPr eaLnBrk="1" hangingPunct="1"/>
            <a:r>
              <a:rPr lang="en-CA" smtClean="0"/>
              <a:t>Patients use gloves and gowns</a:t>
            </a:r>
          </a:p>
          <a:p>
            <a:pPr eaLnBrk="1" hangingPunct="1"/>
            <a:r>
              <a:rPr lang="en-CA" smtClean="0"/>
              <a:t>Double clean</a:t>
            </a:r>
          </a:p>
          <a:p>
            <a:pPr eaLnBrk="1" hangingPunct="1"/>
            <a:r>
              <a:rPr lang="en-CA" smtClean="0"/>
              <a:t>Hand hygiene (staff)</a:t>
            </a:r>
          </a:p>
          <a:p>
            <a:pPr eaLnBrk="1" hangingPunct="1"/>
            <a:r>
              <a:rPr lang="en-CA" smtClean="0"/>
              <a:t>Chlorhexidine baths (ICU)</a:t>
            </a:r>
          </a:p>
          <a:p>
            <a:pPr eaLnBrk="1" hangingPunct="1"/>
            <a:r>
              <a:rPr lang="en-CA" smtClean="0"/>
              <a:t>Adherence monitoring</a:t>
            </a:r>
          </a:p>
        </p:txBody>
      </p:sp>
      <p:sp>
        <p:nvSpPr>
          <p:cNvPr id="79876" name="Slide Number Placeholder 3"/>
          <p:cNvSpPr>
            <a:spLocks noGrp="1"/>
          </p:cNvSpPr>
          <p:nvPr>
            <p:ph type="sldNum" sz="quarter" idx="12"/>
          </p:nvPr>
        </p:nvSpPr>
        <p:spPr bwMode="auto">
          <a:noFill/>
          <a:ln>
            <a:miter lim="800000"/>
            <a:headEnd/>
            <a:tailEnd/>
          </a:ln>
        </p:spPr>
        <p:txBody>
          <a:bodyPr/>
          <a:lstStyle/>
          <a:p>
            <a:fld id="{7E4138C3-AD50-489D-B47B-077A6060574B}" type="slidenum">
              <a:rPr lang="en-CA"/>
              <a:pPr/>
              <a:t>50</a:t>
            </a:fld>
            <a:endParaRPr lang="en-CA"/>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Preventative Measures</a:t>
            </a:r>
          </a:p>
        </p:txBody>
      </p:sp>
      <p:sp>
        <p:nvSpPr>
          <p:cNvPr id="81923" name="Content Placeholder 2"/>
          <p:cNvSpPr>
            <a:spLocks noGrp="1"/>
          </p:cNvSpPr>
          <p:nvPr>
            <p:ph idx="1"/>
          </p:nvPr>
        </p:nvSpPr>
        <p:spPr/>
        <p:txBody>
          <a:bodyPr/>
          <a:lstStyle/>
          <a:p>
            <a:pPr eaLnBrk="1" hangingPunct="1"/>
            <a:r>
              <a:rPr lang="en-CA" smtClean="0"/>
              <a:t>Bed cleaning</a:t>
            </a:r>
          </a:p>
          <a:p>
            <a:pPr eaLnBrk="1" hangingPunct="1"/>
            <a:r>
              <a:rPr lang="en-CA" smtClean="0"/>
              <a:t>Sink drains</a:t>
            </a:r>
          </a:p>
          <a:p>
            <a:pPr eaLnBrk="1" hangingPunct="1"/>
            <a:r>
              <a:rPr lang="en-CA" smtClean="0"/>
              <a:t>Room vapor disinfection</a:t>
            </a:r>
          </a:p>
          <a:p>
            <a:pPr eaLnBrk="1" hangingPunct="1"/>
            <a:endParaRPr lang="en-CA" smtClean="0"/>
          </a:p>
          <a:p>
            <a:pPr eaLnBrk="1" hangingPunct="1"/>
            <a:r>
              <a:rPr lang="en-CA" smtClean="0"/>
              <a:t>No mention of patient hand hygiene</a:t>
            </a:r>
          </a:p>
        </p:txBody>
      </p:sp>
      <p:sp>
        <p:nvSpPr>
          <p:cNvPr id="81924" name="Slide Number Placeholder 3"/>
          <p:cNvSpPr>
            <a:spLocks noGrp="1"/>
          </p:cNvSpPr>
          <p:nvPr>
            <p:ph type="sldNum" sz="quarter" idx="12"/>
          </p:nvPr>
        </p:nvSpPr>
        <p:spPr bwMode="auto">
          <a:noFill/>
          <a:ln>
            <a:miter lim="800000"/>
            <a:headEnd/>
            <a:tailEnd/>
          </a:ln>
        </p:spPr>
        <p:txBody>
          <a:bodyPr/>
          <a:lstStyle/>
          <a:p>
            <a:fld id="{066E4EA1-3310-4D4D-9A5F-388338E311A6}" type="slidenum">
              <a:rPr lang="en-CA"/>
              <a:pPr/>
              <a:t>51</a:t>
            </a:fld>
            <a:endParaRPr lang="en-CA"/>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Guidelines</a:t>
            </a:r>
          </a:p>
        </p:txBody>
      </p:sp>
      <p:sp>
        <p:nvSpPr>
          <p:cNvPr id="82947" name="Slide Number Placeholder 3"/>
          <p:cNvSpPr>
            <a:spLocks noGrp="1"/>
          </p:cNvSpPr>
          <p:nvPr>
            <p:ph type="sldNum" sz="quarter" idx="12"/>
          </p:nvPr>
        </p:nvSpPr>
        <p:spPr bwMode="auto">
          <a:noFill/>
          <a:ln>
            <a:miter lim="800000"/>
            <a:headEnd/>
            <a:tailEnd/>
          </a:ln>
        </p:spPr>
        <p:txBody>
          <a:bodyPr/>
          <a:lstStyle/>
          <a:p>
            <a:fld id="{D66CDDC8-8FC1-4D16-8597-4771A8F10FD6}" type="slidenum">
              <a:rPr lang="en-CA"/>
              <a:pPr/>
              <a:t>52</a:t>
            </a:fld>
            <a:endParaRPr lang="en-CA"/>
          </a:p>
        </p:txBody>
      </p:sp>
      <p:pic>
        <p:nvPicPr>
          <p:cNvPr id="82948" name="Picture 2"/>
          <p:cNvPicPr>
            <a:picLocks noChangeAspect="1" noChangeArrowheads="1"/>
          </p:cNvPicPr>
          <p:nvPr/>
        </p:nvPicPr>
        <p:blipFill>
          <a:blip r:embed="rId3" cstate="screen"/>
          <a:srcRect/>
          <a:stretch>
            <a:fillRect/>
          </a:stretch>
        </p:blipFill>
        <p:spPr bwMode="auto">
          <a:xfrm>
            <a:off x="71438" y="1628775"/>
            <a:ext cx="8956675" cy="3292475"/>
          </a:xfrm>
          <a:prstGeom prst="rect">
            <a:avLst/>
          </a:prstGeom>
          <a:noFill/>
          <a:ln w="9525">
            <a:noFill/>
            <a:miter lim="800000"/>
            <a:headEnd/>
            <a:tailEnd/>
          </a:ln>
        </p:spPr>
      </p:pic>
      <p:sp>
        <p:nvSpPr>
          <p:cNvPr id="82949" name="TextBox 4"/>
          <p:cNvSpPr txBox="1">
            <a:spLocks noChangeArrowheads="1"/>
          </p:cNvSpPr>
          <p:nvPr/>
        </p:nvSpPr>
        <p:spPr bwMode="auto">
          <a:xfrm>
            <a:off x="7092950" y="5845175"/>
            <a:ext cx="1547813" cy="461963"/>
          </a:xfrm>
          <a:prstGeom prst="rect">
            <a:avLst/>
          </a:prstGeom>
          <a:noFill/>
          <a:ln w="9525">
            <a:noFill/>
            <a:miter lim="800000"/>
            <a:headEnd/>
            <a:tailEnd/>
          </a:ln>
        </p:spPr>
        <p:txBody>
          <a:bodyPr>
            <a:spAutoFit/>
          </a:bodyPr>
          <a:lstStyle/>
          <a:p>
            <a:r>
              <a:rPr lang="en-CA" sz="2400">
                <a:latin typeface="Gill Sans MT" pitchFamily="4" charset="0"/>
              </a:rPr>
              <a:t>ECDC 2011</a:t>
            </a: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pPr eaLnBrk="1" hangingPunct="1"/>
            <a:r>
              <a:rPr lang="en-CA" sz="3900" smtClean="0">
                <a:effectLst>
                  <a:outerShdw blurRad="38100" dist="38100" dir="2700000" algn="tl">
                    <a:srgbClr val="C0C0C0"/>
                  </a:outerShdw>
                </a:effectLst>
              </a:rPr>
              <a:t>European Center for Disease Control</a:t>
            </a:r>
          </a:p>
        </p:txBody>
      </p:sp>
      <p:sp>
        <p:nvSpPr>
          <p:cNvPr id="84995" name="Content Placeholder 4"/>
          <p:cNvSpPr>
            <a:spLocks noGrp="1"/>
          </p:cNvSpPr>
          <p:nvPr>
            <p:ph sz="half" idx="1"/>
          </p:nvPr>
        </p:nvSpPr>
        <p:spPr>
          <a:xfrm>
            <a:off x="1435100" y="1524000"/>
            <a:ext cx="3657600" cy="4664075"/>
          </a:xfrm>
        </p:spPr>
        <p:txBody>
          <a:bodyPr/>
          <a:lstStyle/>
          <a:p>
            <a:pPr eaLnBrk="1" hangingPunct="1"/>
            <a:r>
              <a:rPr lang="en-CA" sz="2600" smtClean="0"/>
              <a:t>Prior antimicrobial use</a:t>
            </a:r>
          </a:p>
          <a:p>
            <a:pPr eaLnBrk="1" hangingPunct="1"/>
            <a:r>
              <a:rPr lang="en-CA" sz="2600" smtClean="0"/>
              <a:t>Length of stay (time at risk)</a:t>
            </a:r>
          </a:p>
          <a:p>
            <a:pPr eaLnBrk="1" hangingPunct="1"/>
            <a:r>
              <a:rPr lang="en-CA" sz="2600" smtClean="0"/>
              <a:t>Severity of illness</a:t>
            </a:r>
          </a:p>
          <a:p>
            <a:pPr eaLnBrk="1" hangingPunct="1"/>
            <a:r>
              <a:rPr lang="en-CA" sz="2600" smtClean="0"/>
              <a:t>Mechanical ventilation</a:t>
            </a:r>
          </a:p>
          <a:p>
            <a:pPr eaLnBrk="1" hangingPunct="1"/>
            <a:r>
              <a:rPr lang="en-CA" sz="2600" smtClean="0"/>
              <a:t>Admission to the ICU</a:t>
            </a:r>
          </a:p>
          <a:p>
            <a:pPr eaLnBrk="1" hangingPunct="1"/>
            <a:r>
              <a:rPr lang="en-CA" sz="2600" smtClean="0"/>
              <a:t>High procedure score</a:t>
            </a:r>
          </a:p>
          <a:p>
            <a:pPr eaLnBrk="1" hangingPunct="1"/>
            <a:r>
              <a:rPr lang="en-CA" sz="2600" smtClean="0"/>
              <a:t>Presence of wounds</a:t>
            </a:r>
          </a:p>
        </p:txBody>
      </p:sp>
      <p:sp>
        <p:nvSpPr>
          <p:cNvPr id="84996" name="Content Placeholder 5"/>
          <p:cNvSpPr>
            <a:spLocks noGrp="1"/>
          </p:cNvSpPr>
          <p:nvPr>
            <p:ph sz="half" idx="2"/>
          </p:nvPr>
        </p:nvSpPr>
        <p:spPr>
          <a:xfrm>
            <a:off x="5276850" y="1524000"/>
            <a:ext cx="3657600" cy="4664075"/>
          </a:xfrm>
        </p:spPr>
        <p:txBody>
          <a:bodyPr/>
          <a:lstStyle/>
          <a:p>
            <a:pPr eaLnBrk="1" hangingPunct="1"/>
            <a:r>
              <a:rPr lang="en-CA" sz="2600" smtClean="0"/>
              <a:t>Positive culture from a blood isolate</a:t>
            </a:r>
          </a:p>
          <a:p>
            <a:pPr eaLnBrk="1" hangingPunct="1"/>
            <a:r>
              <a:rPr lang="en-CA" sz="2600" smtClean="0"/>
              <a:t>Transfer between hospital units within the same hospital</a:t>
            </a:r>
          </a:p>
          <a:p>
            <a:pPr eaLnBrk="1" hangingPunct="1"/>
            <a:r>
              <a:rPr lang="en-CA" sz="2600" smtClean="0"/>
              <a:t>Prior surgery</a:t>
            </a:r>
          </a:p>
          <a:p>
            <a:pPr eaLnBrk="1" hangingPunct="1"/>
            <a:r>
              <a:rPr lang="en-CA" sz="2600" smtClean="0"/>
              <a:t>Prior hospital stay</a:t>
            </a:r>
          </a:p>
          <a:p>
            <a:pPr eaLnBrk="1" hangingPunct="1"/>
            <a:r>
              <a:rPr lang="en-CA" sz="2600" smtClean="0"/>
              <a:t>Presence of a biliary catheter and recent transplantation </a:t>
            </a:r>
          </a:p>
        </p:txBody>
      </p:sp>
      <p:sp>
        <p:nvSpPr>
          <p:cNvPr id="84997" name="Slide Number Placeholder 3"/>
          <p:cNvSpPr>
            <a:spLocks noGrp="1"/>
          </p:cNvSpPr>
          <p:nvPr>
            <p:ph type="sldNum" sz="quarter" idx="12"/>
          </p:nvPr>
        </p:nvSpPr>
        <p:spPr bwMode="auto">
          <a:noFill/>
          <a:ln>
            <a:miter lim="800000"/>
            <a:headEnd/>
            <a:tailEnd/>
          </a:ln>
        </p:spPr>
        <p:txBody>
          <a:bodyPr/>
          <a:lstStyle/>
          <a:p>
            <a:fld id="{C115B96E-2948-4552-9CEA-CFF60EF075EF}" type="slidenum">
              <a:rPr lang="en-CA"/>
              <a:pPr/>
              <a:t>53</a:t>
            </a:fld>
            <a:endParaRPr lang="en-CA"/>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ECDC – Low Grade Evidence</a:t>
            </a:r>
          </a:p>
        </p:txBody>
      </p:sp>
      <p:sp>
        <p:nvSpPr>
          <p:cNvPr id="86019" name="Content Placeholder 5"/>
          <p:cNvSpPr>
            <a:spLocks noGrp="1"/>
          </p:cNvSpPr>
          <p:nvPr>
            <p:ph idx="1"/>
          </p:nvPr>
        </p:nvSpPr>
        <p:spPr/>
        <p:txBody>
          <a:bodyPr/>
          <a:lstStyle/>
          <a:p>
            <a:pPr eaLnBrk="1" hangingPunct="1"/>
            <a:r>
              <a:rPr lang="en-CA" smtClean="0"/>
              <a:t>…consistently supports the effectiveness of early, active surveillance for CPE carriage by rectal screening</a:t>
            </a:r>
          </a:p>
          <a:p>
            <a:pPr eaLnBrk="1" hangingPunct="1"/>
            <a:r>
              <a:rPr lang="en-CA" smtClean="0"/>
              <a:t>Additional precautions for the care of CPE-positive patients, </a:t>
            </a:r>
          </a:p>
          <a:p>
            <a:pPr lvl="1" eaLnBrk="1" hangingPunct="1"/>
            <a:r>
              <a:rPr lang="en-CA" smtClean="0"/>
              <a:t>wearing disposable gloves and gown</a:t>
            </a:r>
          </a:p>
          <a:p>
            <a:pPr lvl="1" eaLnBrk="1" hangingPunct="1"/>
            <a:r>
              <a:rPr lang="en-CA" smtClean="0"/>
              <a:t>cohort nursing by a separate, dedicated team</a:t>
            </a:r>
          </a:p>
          <a:p>
            <a:pPr eaLnBrk="1" hangingPunct="1"/>
            <a:endParaRPr lang="en-CA" smtClean="0"/>
          </a:p>
        </p:txBody>
      </p:sp>
      <p:sp>
        <p:nvSpPr>
          <p:cNvPr id="86020" name="Slide Number Placeholder 4"/>
          <p:cNvSpPr>
            <a:spLocks noGrp="1"/>
          </p:cNvSpPr>
          <p:nvPr>
            <p:ph type="sldNum" sz="quarter" idx="12"/>
          </p:nvPr>
        </p:nvSpPr>
        <p:spPr bwMode="auto">
          <a:noFill/>
          <a:ln>
            <a:miter lim="800000"/>
            <a:headEnd/>
            <a:tailEnd/>
          </a:ln>
        </p:spPr>
        <p:txBody>
          <a:bodyPr/>
          <a:lstStyle/>
          <a:p>
            <a:fld id="{6D50F5C9-520A-468F-8F21-3CB1EB62EC7A}" type="slidenum">
              <a:rPr lang="en-CA"/>
              <a:pPr/>
              <a:t>54</a:t>
            </a:fld>
            <a:endParaRPr lang="en-CA"/>
          </a:p>
        </p:txBody>
      </p:sp>
      <p:pic>
        <p:nvPicPr>
          <p:cNvPr id="86021" name="Picture 2"/>
          <p:cNvPicPr>
            <a:picLocks noChangeAspect="1" noChangeArrowheads="1"/>
          </p:cNvPicPr>
          <p:nvPr/>
        </p:nvPicPr>
        <p:blipFill>
          <a:blip r:embed="rId3" cstate="screen"/>
          <a:srcRect/>
          <a:stretch>
            <a:fillRect/>
          </a:stretch>
        </p:blipFill>
        <p:spPr bwMode="auto">
          <a:xfrm>
            <a:off x="-15875" y="5132388"/>
            <a:ext cx="2066925" cy="172561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ECDC – Other Measures</a:t>
            </a:r>
          </a:p>
        </p:txBody>
      </p:sp>
      <p:sp>
        <p:nvSpPr>
          <p:cNvPr id="88067" name="Content Placeholder 2"/>
          <p:cNvSpPr>
            <a:spLocks noGrp="1"/>
          </p:cNvSpPr>
          <p:nvPr>
            <p:ph idx="1"/>
          </p:nvPr>
        </p:nvSpPr>
        <p:spPr/>
        <p:txBody>
          <a:bodyPr/>
          <a:lstStyle/>
          <a:p>
            <a:pPr eaLnBrk="1" hangingPunct="1"/>
            <a:r>
              <a:rPr lang="en-CA" smtClean="0"/>
              <a:t>Long Term Healthcare Facilities</a:t>
            </a:r>
          </a:p>
          <a:p>
            <a:pPr lvl="1" eaLnBrk="1" hangingPunct="1"/>
            <a:r>
              <a:rPr lang="en-CA" smtClean="0"/>
              <a:t>Israel uses contact precautions if: </a:t>
            </a:r>
          </a:p>
          <a:p>
            <a:pPr lvl="2" eaLnBrk="1" hangingPunct="1"/>
            <a:r>
              <a:rPr lang="en-CA" smtClean="0"/>
              <a:t>Patient incontinent</a:t>
            </a:r>
          </a:p>
          <a:p>
            <a:pPr lvl="2" eaLnBrk="1" hangingPunct="1"/>
            <a:r>
              <a:rPr lang="en-CA" smtClean="0"/>
              <a:t>On antimicrobials	</a:t>
            </a:r>
          </a:p>
        </p:txBody>
      </p:sp>
      <p:sp>
        <p:nvSpPr>
          <p:cNvPr id="88068" name="Slide Number Placeholder 3"/>
          <p:cNvSpPr>
            <a:spLocks noGrp="1"/>
          </p:cNvSpPr>
          <p:nvPr>
            <p:ph type="sldNum" sz="quarter" idx="12"/>
          </p:nvPr>
        </p:nvSpPr>
        <p:spPr bwMode="auto">
          <a:noFill/>
          <a:ln>
            <a:miter lim="800000"/>
            <a:headEnd/>
            <a:tailEnd/>
          </a:ln>
        </p:spPr>
        <p:txBody>
          <a:bodyPr/>
          <a:lstStyle/>
          <a:p>
            <a:fld id="{78FD3B61-5DCC-4207-B7B1-5EE4BA73FE11}" type="slidenum">
              <a:rPr lang="en-CA"/>
              <a:pPr/>
              <a:t>55</a:t>
            </a:fld>
            <a:endParaRPr lang="en-CA"/>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endParaRPr lang="en-CA" smtClean="0">
              <a:effectLst>
                <a:outerShdw blurRad="38100" dist="38100" dir="2700000" algn="tl">
                  <a:srgbClr val="C0C0C0"/>
                </a:outerShdw>
              </a:effectLst>
            </a:endParaRPr>
          </a:p>
        </p:txBody>
      </p:sp>
      <p:sp>
        <p:nvSpPr>
          <p:cNvPr id="90115" name="Slide Number Placeholder 3"/>
          <p:cNvSpPr>
            <a:spLocks noGrp="1"/>
          </p:cNvSpPr>
          <p:nvPr>
            <p:ph type="sldNum" sz="quarter" idx="12"/>
          </p:nvPr>
        </p:nvSpPr>
        <p:spPr bwMode="auto">
          <a:noFill/>
          <a:ln>
            <a:miter lim="800000"/>
            <a:headEnd/>
            <a:tailEnd/>
          </a:ln>
        </p:spPr>
        <p:txBody>
          <a:bodyPr/>
          <a:lstStyle/>
          <a:p>
            <a:fld id="{155F401B-6A83-46A3-910A-C88E974805D6}" type="slidenum">
              <a:rPr lang="en-CA"/>
              <a:pPr/>
              <a:t>56</a:t>
            </a:fld>
            <a:endParaRPr lang="en-CA"/>
          </a:p>
        </p:txBody>
      </p:sp>
      <p:pic>
        <p:nvPicPr>
          <p:cNvPr id="90116" name="Picture 2"/>
          <p:cNvPicPr>
            <a:picLocks noChangeAspect="1" noChangeArrowheads="1"/>
          </p:cNvPicPr>
          <p:nvPr/>
        </p:nvPicPr>
        <p:blipFill>
          <a:blip r:embed="rId2" cstate="screen"/>
          <a:srcRect/>
          <a:stretch>
            <a:fillRect/>
          </a:stretch>
        </p:blipFill>
        <p:spPr bwMode="auto">
          <a:xfrm>
            <a:off x="0" y="0"/>
            <a:ext cx="9185275" cy="5732463"/>
          </a:xfrm>
          <a:prstGeom prst="rect">
            <a:avLst/>
          </a:prstGeom>
          <a:noFill/>
          <a:ln w="9525">
            <a:noFill/>
            <a:miter lim="800000"/>
            <a:headEnd/>
            <a:tailEnd/>
          </a:ln>
        </p:spPr>
      </p:pic>
      <p:sp>
        <p:nvSpPr>
          <p:cNvPr id="90117" name="TextBox 4"/>
          <p:cNvSpPr txBox="1">
            <a:spLocks noChangeArrowheads="1"/>
          </p:cNvSpPr>
          <p:nvPr/>
        </p:nvSpPr>
        <p:spPr bwMode="auto">
          <a:xfrm>
            <a:off x="0" y="5759450"/>
            <a:ext cx="1079500" cy="523875"/>
          </a:xfrm>
          <a:prstGeom prst="rect">
            <a:avLst/>
          </a:prstGeom>
          <a:noFill/>
          <a:ln w="9525">
            <a:noFill/>
            <a:miter lim="800000"/>
            <a:headEnd/>
            <a:tailEnd/>
          </a:ln>
        </p:spPr>
        <p:txBody>
          <a:bodyPr>
            <a:spAutoFit/>
          </a:bodyPr>
          <a:lstStyle/>
          <a:p>
            <a:r>
              <a:rPr lang="en-CA" sz="2800">
                <a:solidFill>
                  <a:srgbClr val="C00000"/>
                </a:solidFill>
                <a:latin typeface="Gill Sans MT" pitchFamily="4" charset="0"/>
              </a:rPr>
              <a:t>2013</a:t>
            </a:r>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Public Health England</a:t>
            </a:r>
          </a:p>
        </p:txBody>
      </p:sp>
      <p:pic>
        <p:nvPicPr>
          <p:cNvPr id="91139" name="Picture 2"/>
          <p:cNvPicPr>
            <a:picLocks noGrp="1" noChangeAspect="1" noChangeArrowheads="1"/>
          </p:cNvPicPr>
          <p:nvPr>
            <p:ph idx="1"/>
          </p:nvPr>
        </p:nvPicPr>
        <p:blipFill>
          <a:blip r:embed="rId2" cstate="screen"/>
          <a:srcRect/>
          <a:stretch>
            <a:fillRect/>
          </a:stretch>
        </p:blipFill>
        <p:spPr>
          <a:xfrm>
            <a:off x="900113" y="1447800"/>
            <a:ext cx="8007350" cy="4887913"/>
          </a:xfrm>
        </p:spPr>
      </p:pic>
      <p:sp>
        <p:nvSpPr>
          <p:cNvPr id="91140" name="Slide Number Placeholder 3"/>
          <p:cNvSpPr>
            <a:spLocks noGrp="1"/>
          </p:cNvSpPr>
          <p:nvPr>
            <p:ph type="sldNum" sz="quarter" idx="12"/>
          </p:nvPr>
        </p:nvSpPr>
        <p:spPr bwMode="auto">
          <a:noFill/>
          <a:ln>
            <a:miter lim="800000"/>
            <a:headEnd/>
            <a:tailEnd/>
          </a:ln>
        </p:spPr>
        <p:txBody>
          <a:bodyPr/>
          <a:lstStyle/>
          <a:p>
            <a:fld id="{011C18DF-EB1D-4BE4-B5A7-AD476995A53D}" type="slidenum">
              <a:rPr lang="en-CA"/>
              <a:pPr/>
              <a:t>57</a:t>
            </a:fld>
            <a:endParaRPr lang="en-CA"/>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PHE</a:t>
            </a:r>
          </a:p>
        </p:txBody>
      </p:sp>
      <p:sp>
        <p:nvSpPr>
          <p:cNvPr id="92163" name="Content Placeholder 2"/>
          <p:cNvSpPr>
            <a:spLocks noGrp="1"/>
          </p:cNvSpPr>
          <p:nvPr>
            <p:ph idx="1"/>
          </p:nvPr>
        </p:nvSpPr>
        <p:spPr/>
        <p:txBody>
          <a:bodyPr/>
          <a:lstStyle/>
          <a:p>
            <a:pPr eaLnBrk="1" hangingPunct="1"/>
            <a:r>
              <a:rPr lang="en-CA" smtClean="0"/>
              <a:t>Early Screening</a:t>
            </a:r>
          </a:p>
          <a:p>
            <a:pPr eaLnBrk="1" hangingPunct="1"/>
            <a:r>
              <a:rPr lang="en-CA" smtClean="0"/>
              <a:t>Early Isolation</a:t>
            </a:r>
          </a:p>
          <a:p>
            <a:pPr eaLnBrk="1" hangingPunct="1"/>
            <a:r>
              <a:rPr lang="en-CA" smtClean="0"/>
              <a:t>Reinforce Strict Standard Precautions</a:t>
            </a:r>
          </a:p>
        </p:txBody>
      </p:sp>
      <p:sp>
        <p:nvSpPr>
          <p:cNvPr id="92164" name="Slide Number Placeholder 3"/>
          <p:cNvSpPr>
            <a:spLocks noGrp="1"/>
          </p:cNvSpPr>
          <p:nvPr>
            <p:ph type="sldNum" sz="quarter" idx="12"/>
          </p:nvPr>
        </p:nvSpPr>
        <p:spPr bwMode="auto">
          <a:noFill/>
          <a:ln>
            <a:miter lim="800000"/>
            <a:headEnd/>
            <a:tailEnd/>
          </a:ln>
        </p:spPr>
        <p:txBody>
          <a:bodyPr/>
          <a:lstStyle/>
          <a:p>
            <a:fld id="{74FA694D-7749-4848-BC5F-021DC4E82CE3}" type="slidenum">
              <a:rPr lang="en-CA"/>
              <a:pPr/>
              <a:t>58</a:t>
            </a:fld>
            <a:endParaRPr lang="en-CA"/>
          </a:p>
        </p:txBody>
      </p:sp>
      <p:pic>
        <p:nvPicPr>
          <p:cNvPr id="92165" name="Picture 2"/>
          <p:cNvPicPr>
            <a:picLocks noChangeAspect="1" noChangeArrowheads="1"/>
          </p:cNvPicPr>
          <p:nvPr/>
        </p:nvPicPr>
        <p:blipFill>
          <a:blip r:embed="rId2" cstate="screen"/>
          <a:srcRect/>
          <a:stretch>
            <a:fillRect/>
          </a:stretch>
        </p:blipFill>
        <p:spPr bwMode="auto">
          <a:xfrm>
            <a:off x="20638" y="4260850"/>
            <a:ext cx="3113087" cy="25971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PHE</a:t>
            </a:r>
          </a:p>
        </p:txBody>
      </p:sp>
      <p:sp>
        <p:nvSpPr>
          <p:cNvPr id="93187" name="Content Placeholder 2"/>
          <p:cNvSpPr>
            <a:spLocks noGrp="1"/>
          </p:cNvSpPr>
          <p:nvPr>
            <p:ph idx="1"/>
          </p:nvPr>
        </p:nvSpPr>
        <p:spPr/>
        <p:txBody>
          <a:bodyPr/>
          <a:lstStyle/>
          <a:p>
            <a:pPr eaLnBrk="1" hangingPunct="1"/>
            <a:r>
              <a:rPr lang="en-CA" smtClean="0"/>
              <a:t>No words such as</a:t>
            </a:r>
          </a:p>
          <a:p>
            <a:pPr lvl="1" eaLnBrk="1" hangingPunct="1"/>
            <a:r>
              <a:rPr lang="en-CA" smtClean="0"/>
              <a:t>Bedpan</a:t>
            </a:r>
          </a:p>
          <a:p>
            <a:pPr eaLnBrk="1" hangingPunct="1"/>
            <a:r>
              <a:rPr lang="en-CA" smtClean="0"/>
              <a:t>Does have language for</a:t>
            </a:r>
          </a:p>
          <a:p>
            <a:pPr lvl="1" eaLnBrk="1" hangingPunct="1"/>
            <a:r>
              <a:rPr lang="en-CA" smtClean="0"/>
              <a:t>Diarrhoea (around hand hygiene)</a:t>
            </a:r>
          </a:p>
          <a:p>
            <a:pPr lvl="1" eaLnBrk="1" hangingPunct="1"/>
            <a:r>
              <a:rPr lang="en-CA" smtClean="0"/>
              <a:t>Toilet (that patient will have a private en suite)</a:t>
            </a:r>
          </a:p>
          <a:p>
            <a:pPr lvl="1" eaLnBrk="1" hangingPunct="1"/>
            <a:r>
              <a:rPr lang="en-CA" smtClean="0"/>
              <a:t>Environment (cleaning)</a:t>
            </a:r>
          </a:p>
          <a:p>
            <a:pPr lvl="1" eaLnBrk="1" hangingPunct="1"/>
            <a:r>
              <a:rPr lang="en-CA" smtClean="0"/>
              <a:t>Commode (if no toilet)</a:t>
            </a:r>
          </a:p>
          <a:p>
            <a:pPr lvl="1" eaLnBrk="1" hangingPunct="1"/>
            <a:r>
              <a:rPr lang="en-CA" smtClean="0"/>
              <a:t>Disinfection (high touch, mattresses, endoscope, etc.)</a:t>
            </a:r>
          </a:p>
        </p:txBody>
      </p:sp>
      <p:sp>
        <p:nvSpPr>
          <p:cNvPr id="93188" name="Slide Number Placeholder 3"/>
          <p:cNvSpPr>
            <a:spLocks noGrp="1"/>
          </p:cNvSpPr>
          <p:nvPr>
            <p:ph type="sldNum" sz="quarter" idx="12"/>
          </p:nvPr>
        </p:nvSpPr>
        <p:spPr bwMode="auto">
          <a:noFill/>
          <a:ln>
            <a:miter lim="800000"/>
            <a:headEnd/>
            <a:tailEnd/>
          </a:ln>
        </p:spPr>
        <p:txBody>
          <a:bodyPr/>
          <a:lstStyle/>
          <a:p>
            <a:fld id="{52458E7D-5B07-440E-86EC-631985B10981}" type="slidenum">
              <a:rPr lang="en-CA"/>
              <a:pPr/>
              <a:t>59</a:t>
            </a:fld>
            <a:endParaRPr lang="en-CA"/>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Infectious Agent</a:t>
            </a:r>
          </a:p>
        </p:txBody>
      </p:sp>
      <p:sp>
        <p:nvSpPr>
          <p:cNvPr id="21507" name="Content Placeholder 2"/>
          <p:cNvSpPr>
            <a:spLocks noGrp="1"/>
          </p:cNvSpPr>
          <p:nvPr>
            <p:ph idx="1"/>
          </p:nvPr>
        </p:nvSpPr>
        <p:spPr>
          <a:xfrm>
            <a:off x="1403350" y="1600200"/>
            <a:ext cx="7561263" cy="4525963"/>
          </a:xfrm>
        </p:spPr>
        <p:txBody>
          <a:bodyPr/>
          <a:lstStyle/>
          <a:p>
            <a:pPr eaLnBrk="1" hangingPunct="1"/>
            <a:r>
              <a:rPr lang="en-CA" smtClean="0"/>
              <a:t>Vancomycin Resistant Enterococci (VRE)</a:t>
            </a:r>
          </a:p>
          <a:p>
            <a:pPr eaLnBrk="1" hangingPunct="1"/>
            <a:r>
              <a:rPr lang="en-CA" smtClean="0"/>
              <a:t>Extended Spectrum Beta Lactamase (ESBL)</a:t>
            </a:r>
          </a:p>
          <a:p>
            <a:pPr eaLnBrk="1" hangingPunct="1"/>
            <a:r>
              <a:rPr lang="en-CA" smtClean="0"/>
              <a:t>Carbapenemase-producing Enterobacteriaceae (CPE)</a:t>
            </a:r>
          </a:p>
          <a:p>
            <a:pPr eaLnBrk="1" hangingPunct="1"/>
            <a:r>
              <a:rPr lang="en-CA" i="1" smtClean="0"/>
              <a:t>Clostridium difficile </a:t>
            </a:r>
            <a:r>
              <a:rPr lang="en-CA" smtClean="0"/>
              <a:t>(CD)</a:t>
            </a:r>
          </a:p>
          <a:p>
            <a:pPr lvl="1" eaLnBrk="1" hangingPunct="1"/>
            <a:r>
              <a:rPr lang="en-CA" smtClean="0"/>
              <a:t>Not truly an MDRO</a:t>
            </a:r>
          </a:p>
        </p:txBody>
      </p:sp>
      <p:sp>
        <p:nvSpPr>
          <p:cNvPr id="21508" name="Slide Number Placeholder 3"/>
          <p:cNvSpPr>
            <a:spLocks noGrp="1"/>
          </p:cNvSpPr>
          <p:nvPr>
            <p:ph type="sldNum" sz="quarter" idx="12"/>
          </p:nvPr>
        </p:nvSpPr>
        <p:spPr bwMode="auto">
          <a:noFill/>
          <a:ln>
            <a:miter lim="800000"/>
            <a:headEnd/>
            <a:tailEnd/>
          </a:ln>
        </p:spPr>
        <p:txBody>
          <a:bodyPr/>
          <a:lstStyle/>
          <a:p>
            <a:fld id="{4C8F0484-A195-4E50-8E73-5D7B98464C2F}" type="slidenum">
              <a:rPr lang="en-CA"/>
              <a:pPr/>
              <a:t>6</a:t>
            </a:fld>
            <a:endParaRPr lang="en-CA"/>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PHE</a:t>
            </a:r>
          </a:p>
        </p:txBody>
      </p:sp>
      <p:sp>
        <p:nvSpPr>
          <p:cNvPr id="94211" name="Content Placeholder 2"/>
          <p:cNvSpPr>
            <a:spLocks noGrp="1"/>
          </p:cNvSpPr>
          <p:nvPr>
            <p:ph idx="1"/>
          </p:nvPr>
        </p:nvSpPr>
        <p:spPr/>
        <p:txBody>
          <a:bodyPr/>
          <a:lstStyle/>
          <a:p>
            <a:pPr eaLnBrk="1" hangingPunct="1"/>
            <a:r>
              <a:rPr lang="en-CA" smtClean="0"/>
              <a:t>Other close-patient contact equipment and items 	</a:t>
            </a:r>
          </a:p>
          <a:p>
            <a:pPr lvl="1" eaLnBrk="1" hangingPunct="1"/>
            <a:r>
              <a:rPr lang="en-CA" smtClean="0"/>
              <a:t>pulse oximeters, blood pressure cuffs, stethoscopes and thermometers, privacy curtains, unused wrapped single-use items in the patient’s immediate vicinity, tubes of ointment and lubricant </a:t>
            </a:r>
          </a:p>
          <a:p>
            <a:pPr eaLnBrk="1" hangingPunct="1"/>
            <a:endParaRPr lang="en-CA" smtClean="0"/>
          </a:p>
        </p:txBody>
      </p:sp>
      <p:sp>
        <p:nvSpPr>
          <p:cNvPr id="94212" name="Slide Number Placeholder 3"/>
          <p:cNvSpPr>
            <a:spLocks noGrp="1"/>
          </p:cNvSpPr>
          <p:nvPr>
            <p:ph type="sldNum" sz="quarter" idx="12"/>
          </p:nvPr>
        </p:nvSpPr>
        <p:spPr bwMode="auto">
          <a:noFill/>
          <a:ln>
            <a:miter lim="800000"/>
            <a:headEnd/>
            <a:tailEnd/>
          </a:ln>
        </p:spPr>
        <p:txBody>
          <a:bodyPr/>
          <a:lstStyle/>
          <a:p>
            <a:fld id="{4FC44DE2-9771-417D-AAAC-5B2408B96383}" type="slidenum">
              <a:rPr lang="en-CA"/>
              <a:pPr/>
              <a:t>60</a:t>
            </a:fld>
            <a:endParaRPr lang="en-CA"/>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endParaRPr lang="en-CA" smtClean="0">
              <a:effectLst>
                <a:outerShdw blurRad="38100" dist="38100" dir="2700000" algn="tl">
                  <a:srgbClr val="C0C0C0"/>
                </a:outerShdw>
              </a:effectLst>
            </a:endParaRPr>
          </a:p>
        </p:txBody>
      </p:sp>
      <p:sp>
        <p:nvSpPr>
          <p:cNvPr id="95235" name="Content Placeholder 2"/>
          <p:cNvSpPr>
            <a:spLocks noGrp="1"/>
          </p:cNvSpPr>
          <p:nvPr>
            <p:ph idx="1"/>
          </p:nvPr>
        </p:nvSpPr>
        <p:spPr/>
        <p:txBody>
          <a:bodyPr/>
          <a:lstStyle/>
          <a:p>
            <a:pPr eaLnBrk="1" hangingPunct="1"/>
            <a:endParaRPr lang="en-CA" smtClean="0"/>
          </a:p>
        </p:txBody>
      </p:sp>
      <p:sp>
        <p:nvSpPr>
          <p:cNvPr id="95236" name="Slide Number Placeholder 3"/>
          <p:cNvSpPr>
            <a:spLocks noGrp="1"/>
          </p:cNvSpPr>
          <p:nvPr>
            <p:ph type="sldNum" sz="quarter" idx="12"/>
          </p:nvPr>
        </p:nvSpPr>
        <p:spPr bwMode="auto">
          <a:noFill/>
          <a:ln>
            <a:miter lim="800000"/>
            <a:headEnd/>
            <a:tailEnd/>
          </a:ln>
        </p:spPr>
        <p:txBody>
          <a:bodyPr/>
          <a:lstStyle/>
          <a:p>
            <a:fld id="{A7ECD183-20BF-4AE9-A872-9EE4EA5E343F}" type="slidenum">
              <a:rPr lang="en-CA"/>
              <a:pPr/>
              <a:t>61</a:t>
            </a:fld>
            <a:endParaRPr lang="en-CA"/>
          </a:p>
        </p:txBody>
      </p:sp>
      <p:pic>
        <p:nvPicPr>
          <p:cNvPr id="95237" name="Picture 2"/>
          <p:cNvPicPr>
            <a:picLocks noChangeAspect="1" noChangeArrowheads="1"/>
          </p:cNvPicPr>
          <p:nvPr/>
        </p:nvPicPr>
        <p:blipFill>
          <a:blip r:embed="rId2" cstate="screen"/>
          <a:srcRect/>
          <a:stretch>
            <a:fillRect/>
          </a:stretch>
        </p:blipFill>
        <p:spPr bwMode="auto">
          <a:xfrm>
            <a:off x="1187450" y="0"/>
            <a:ext cx="6751638" cy="69135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CDC</a:t>
            </a:r>
          </a:p>
        </p:txBody>
      </p:sp>
      <p:sp>
        <p:nvSpPr>
          <p:cNvPr id="96259" name="Content Placeholder 2"/>
          <p:cNvSpPr>
            <a:spLocks noGrp="1"/>
          </p:cNvSpPr>
          <p:nvPr>
            <p:ph idx="1"/>
          </p:nvPr>
        </p:nvSpPr>
        <p:spPr/>
        <p:txBody>
          <a:bodyPr/>
          <a:lstStyle/>
          <a:p>
            <a:pPr eaLnBrk="1" hangingPunct="1"/>
            <a:r>
              <a:rPr lang="en-CA" smtClean="0"/>
              <a:t>Hand Hygiene</a:t>
            </a:r>
          </a:p>
          <a:p>
            <a:pPr eaLnBrk="1" hangingPunct="1"/>
            <a:r>
              <a:rPr lang="en-CA" smtClean="0"/>
              <a:t>Contact Precautions (colonized or infected)</a:t>
            </a:r>
          </a:p>
          <a:p>
            <a:pPr eaLnBrk="1" hangingPunct="1"/>
            <a:r>
              <a:rPr lang="en-CA" smtClean="0"/>
              <a:t>Patient and staff cohorting</a:t>
            </a:r>
          </a:p>
          <a:p>
            <a:pPr eaLnBrk="1" hangingPunct="1"/>
            <a:r>
              <a:rPr lang="en-CA" smtClean="0"/>
              <a:t>Minimize use of invasive devices</a:t>
            </a:r>
          </a:p>
          <a:p>
            <a:pPr eaLnBrk="1" hangingPunct="1"/>
            <a:r>
              <a:rPr lang="en-CA" smtClean="0"/>
              <a:t>Antimicrobial Stewardship</a:t>
            </a:r>
          </a:p>
          <a:p>
            <a:pPr eaLnBrk="1" hangingPunct="1"/>
            <a:r>
              <a:rPr lang="en-CA" smtClean="0"/>
              <a:t>Screening</a:t>
            </a:r>
          </a:p>
        </p:txBody>
      </p:sp>
      <p:sp>
        <p:nvSpPr>
          <p:cNvPr id="96260" name="Slide Number Placeholder 3"/>
          <p:cNvSpPr>
            <a:spLocks noGrp="1"/>
          </p:cNvSpPr>
          <p:nvPr>
            <p:ph type="sldNum" sz="quarter" idx="12"/>
          </p:nvPr>
        </p:nvSpPr>
        <p:spPr bwMode="auto">
          <a:noFill/>
          <a:ln>
            <a:miter lim="800000"/>
            <a:headEnd/>
            <a:tailEnd/>
          </a:ln>
        </p:spPr>
        <p:txBody>
          <a:bodyPr/>
          <a:lstStyle/>
          <a:p>
            <a:fld id="{BFA2F2DF-9DB1-4438-BFB1-534A07BC61CB}" type="slidenum">
              <a:rPr lang="en-CA"/>
              <a:pPr/>
              <a:t>62</a:t>
            </a:fld>
            <a:endParaRPr lang="en-CA"/>
          </a:p>
        </p:txBody>
      </p:sp>
      <p:pic>
        <p:nvPicPr>
          <p:cNvPr id="96261" name="Picture 2"/>
          <p:cNvPicPr>
            <a:picLocks noChangeAspect="1" noChangeArrowheads="1"/>
          </p:cNvPicPr>
          <p:nvPr/>
        </p:nvPicPr>
        <p:blipFill>
          <a:blip r:embed="rId2" cstate="screen"/>
          <a:srcRect/>
          <a:stretch>
            <a:fillRect/>
          </a:stretch>
        </p:blipFill>
        <p:spPr bwMode="auto">
          <a:xfrm>
            <a:off x="6540500" y="4691063"/>
            <a:ext cx="2609850" cy="217646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CDC</a:t>
            </a:r>
          </a:p>
        </p:txBody>
      </p:sp>
      <p:sp>
        <p:nvSpPr>
          <p:cNvPr id="97283" name="Content Placeholder 2"/>
          <p:cNvSpPr>
            <a:spLocks noGrp="1"/>
          </p:cNvSpPr>
          <p:nvPr>
            <p:ph idx="1"/>
          </p:nvPr>
        </p:nvSpPr>
        <p:spPr/>
        <p:txBody>
          <a:bodyPr/>
          <a:lstStyle/>
          <a:p>
            <a:pPr eaLnBrk="1" hangingPunct="1"/>
            <a:r>
              <a:rPr lang="en-CA" smtClean="0"/>
              <a:t>LTC settings high risk residents</a:t>
            </a:r>
          </a:p>
          <a:p>
            <a:pPr lvl="1" eaLnBrk="1" hangingPunct="1"/>
            <a:r>
              <a:rPr lang="en-CA" smtClean="0"/>
              <a:t>totally dependent upon healthcare personnel for activities of daily living</a:t>
            </a:r>
          </a:p>
          <a:p>
            <a:pPr lvl="1" eaLnBrk="1" hangingPunct="1"/>
            <a:r>
              <a:rPr lang="en-CA" smtClean="0"/>
              <a:t>ventilator-dependent</a:t>
            </a:r>
          </a:p>
          <a:p>
            <a:pPr lvl="1" eaLnBrk="1" hangingPunct="1"/>
            <a:r>
              <a:rPr lang="en-CA" smtClean="0"/>
              <a:t>incontinent of stool</a:t>
            </a:r>
          </a:p>
          <a:p>
            <a:pPr lvl="1" eaLnBrk="1" hangingPunct="1"/>
            <a:r>
              <a:rPr lang="en-CA" smtClean="0"/>
              <a:t>wounds whose drainage is difficult to control</a:t>
            </a:r>
          </a:p>
          <a:p>
            <a:pPr lvl="1" eaLnBrk="1" hangingPunct="1"/>
            <a:r>
              <a:rPr lang="en-CA" smtClean="0"/>
              <a:t>high-risk settings (e.g., ventilator unit)</a:t>
            </a:r>
          </a:p>
        </p:txBody>
      </p:sp>
      <p:sp>
        <p:nvSpPr>
          <p:cNvPr id="97284" name="Slide Number Placeholder 3"/>
          <p:cNvSpPr>
            <a:spLocks noGrp="1"/>
          </p:cNvSpPr>
          <p:nvPr>
            <p:ph type="sldNum" sz="quarter" idx="12"/>
          </p:nvPr>
        </p:nvSpPr>
        <p:spPr bwMode="auto">
          <a:noFill/>
          <a:ln>
            <a:miter lim="800000"/>
            <a:headEnd/>
            <a:tailEnd/>
          </a:ln>
        </p:spPr>
        <p:txBody>
          <a:bodyPr/>
          <a:lstStyle/>
          <a:p>
            <a:fld id="{37401315-2CD3-4B16-882A-1098CDCF4D76}" type="slidenum">
              <a:rPr lang="en-CA"/>
              <a:pPr/>
              <a:t>63</a:t>
            </a:fld>
            <a:endParaRPr lang="en-CA"/>
          </a:p>
        </p:txBody>
      </p:sp>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CDC</a:t>
            </a:r>
          </a:p>
        </p:txBody>
      </p:sp>
      <p:sp>
        <p:nvSpPr>
          <p:cNvPr id="99331" name="Content Placeholder 2"/>
          <p:cNvSpPr>
            <a:spLocks noGrp="1"/>
          </p:cNvSpPr>
          <p:nvPr>
            <p:ph idx="1"/>
          </p:nvPr>
        </p:nvSpPr>
        <p:spPr/>
        <p:txBody>
          <a:bodyPr/>
          <a:lstStyle/>
          <a:p>
            <a:pPr eaLnBrk="1" hangingPunct="1"/>
            <a:r>
              <a:rPr lang="en-CA" smtClean="0"/>
              <a:t>No words such as</a:t>
            </a:r>
          </a:p>
          <a:p>
            <a:pPr lvl="1" eaLnBrk="1" hangingPunct="1"/>
            <a:r>
              <a:rPr lang="en-CA" smtClean="0"/>
              <a:t>Diarrhea, Toilet, Environment, Bedpan, Commode, Disinfect, patient hand hygiene</a:t>
            </a:r>
          </a:p>
          <a:p>
            <a:pPr eaLnBrk="1" hangingPunct="1"/>
            <a:r>
              <a:rPr lang="en-CA" smtClean="0"/>
              <a:t>Does recognize that incontinent patients in LTC should have </a:t>
            </a:r>
          </a:p>
          <a:p>
            <a:pPr lvl="1" eaLnBrk="1" hangingPunct="1"/>
            <a:r>
              <a:rPr lang="en-CA" smtClean="0"/>
              <a:t>Private room</a:t>
            </a:r>
          </a:p>
          <a:p>
            <a:pPr lvl="1" eaLnBrk="1" hangingPunct="1"/>
            <a:r>
              <a:rPr lang="en-CA" smtClean="0"/>
              <a:t>Possibly chlorhexidine bathing</a:t>
            </a:r>
          </a:p>
        </p:txBody>
      </p:sp>
      <p:sp>
        <p:nvSpPr>
          <p:cNvPr id="99332" name="Slide Number Placeholder 3"/>
          <p:cNvSpPr>
            <a:spLocks noGrp="1"/>
          </p:cNvSpPr>
          <p:nvPr>
            <p:ph type="sldNum" sz="quarter" idx="12"/>
          </p:nvPr>
        </p:nvSpPr>
        <p:spPr bwMode="auto">
          <a:noFill/>
          <a:ln>
            <a:miter lim="800000"/>
            <a:headEnd/>
            <a:tailEnd/>
          </a:ln>
        </p:spPr>
        <p:txBody>
          <a:bodyPr/>
          <a:lstStyle/>
          <a:p>
            <a:fld id="{2FDCB7BB-C340-424D-A879-03FFCDF79E10}" type="slidenum">
              <a:rPr lang="en-CA"/>
              <a:pPr/>
              <a:t>64</a:t>
            </a:fld>
            <a:endParaRPr lang="en-CA"/>
          </a:p>
        </p:txBody>
      </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endParaRPr lang="en-CA" smtClean="0">
              <a:effectLst>
                <a:outerShdw blurRad="38100" dist="38100" dir="2700000" algn="tl">
                  <a:srgbClr val="C0C0C0"/>
                </a:outerShdw>
              </a:effectLst>
            </a:endParaRPr>
          </a:p>
        </p:txBody>
      </p:sp>
      <p:sp>
        <p:nvSpPr>
          <p:cNvPr id="100355" name="Content Placeholder 2"/>
          <p:cNvSpPr>
            <a:spLocks noGrp="1"/>
          </p:cNvSpPr>
          <p:nvPr>
            <p:ph idx="1"/>
          </p:nvPr>
        </p:nvSpPr>
        <p:spPr/>
        <p:txBody>
          <a:bodyPr/>
          <a:lstStyle/>
          <a:p>
            <a:pPr eaLnBrk="1" hangingPunct="1"/>
            <a:endParaRPr lang="en-CA" smtClean="0"/>
          </a:p>
        </p:txBody>
      </p:sp>
      <p:sp>
        <p:nvSpPr>
          <p:cNvPr id="100356" name="Slide Number Placeholder 4"/>
          <p:cNvSpPr>
            <a:spLocks noGrp="1"/>
          </p:cNvSpPr>
          <p:nvPr>
            <p:ph type="sldNum" sz="quarter" idx="12"/>
          </p:nvPr>
        </p:nvSpPr>
        <p:spPr bwMode="auto">
          <a:noFill/>
          <a:ln>
            <a:miter lim="800000"/>
            <a:headEnd/>
            <a:tailEnd/>
          </a:ln>
        </p:spPr>
        <p:txBody>
          <a:bodyPr/>
          <a:lstStyle/>
          <a:p>
            <a:fld id="{C0478537-1FDE-43E5-8934-4007A5EA34D8}" type="slidenum">
              <a:rPr lang="en-CA"/>
              <a:pPr/>
              <a:t>65</a:t>
            </a:fld>
            <a:endParaRPr lang="en-CA"/>
          </a:p>
        </p:txBody>
      </p:sp>
      <p:pic>
        <p:nvPicPr>
          <p:cNvPr id="100357" name="Picture 2"/>
          <p:cNvPicPr>
            <a:picLocks noChangeAspect="1" noChangeArrowheads="1"/>
          </p:cNvPicPr>
          <p:nvPr/>
        </p:nvPicPr>
        <p:blipFill>
          <a:blip r:embed="rId2" cstate="screen"/>
          <a:srcRect/>
          <a:stretch>
            <a:fillRect/>
          </a:stretch>
        </p:blipFill>
        <p:spPr bwMode="auto">
          <a:xfrm>
            <a:off x="-22225" y="0"/>
            <a:ext cx="8996363" cy="6237288"/>
          </a:xfrm>
          <a:prstGeom prst="rect">
            <a:avLst/>
          </a:prstGeom>
          <a:noFill/>
          <a:ln w="9525">
            <a:noFill/>
            <a:miter lim="800000"/>
            <a:headEnd/>
            <a:tailEnd/>
          </a:ln>
        </p:spPr>
      </p:pic>
      <p:sp>
        <p:nvSpPr>
          <p:cNvPr id="100358" name="TextBox 3"/>
          <p:cNvSpPr txBox="1">
            <a:spLocks noChangeArrowheads="1"/>
          </p:cNvSpPr>
          <p:nvPr/>
        </p:nvSpPr>
        <p:spPr bwMode="auto">
          <a:xfrm>
            <a:off x="0" y="6381750"/>
            <a:ext cx="9144000" cy="338138"/>
          </a:xfrm>
          <a:prstGeom prst="rect">
            <a:avLst/>
          </a:prstGeom>
          <a:noFill/>
          <a:ln w="9525">
            <a:noFill/>
            <a:miter lim="800000"/>
            <a:headEnd/>
            <a:tailEnd/>
          </a:ln>
        </p:spPr>
        <p:txBody>
          <a:bodyPr>
            <a:spAutoFit/>
          </a:bodyPr>
          <a:lstStyle/>
          <a:p>
            <a:r>
              <a:rPr lang="en-CA" sz="1600">
                <a:latin typeface="Gill Sans MT" pitchFamily="4" charset="0"/>
              </a:rPr>
              <a:t>http://www.apic.org/For-Consumers/Monthly-alerts-for-consumers/Article?id=cre-the-nightmare-bacteria</a:t>
            </a:r>
          </a:p>
        </p:txBody>
      </p:sp>
      <p:sp>
        <p:nvSpPr>
          <p:cNvPr id="6" name="Oval 5"/>
          <p:cNvSpPr/>
          <p:nvPr/>
        </p:nvSpPr>
        <p:spPr>
          <a:xfrm>
            <a:off x="0" y="2060575"/>
            <a:ext cx="1008063" cy="5048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ea typeface="ＭＳ Ｐゴシック" pitchFamily="4" charset="-128"/>
            </a:endParaRPr>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Spread of CRE infection</a:t>
            </a:r>
          </a:p>
        </p:txBody>
      </p:sp>
      <p:sp>
        <p:nvSpPr>
          <p:cNvPr id="101379" name="Content Placeholder 2"/>
          <p:cNvSpPr>
            <a:spLocks noGrp="1"/>
          </p:cNvSpPr>
          <p:nvPr>
            <p:ph idx="1"/>
          </p:nvPr>
        </p:nvSpPr>
        <p:spPr/>
        <p:txBody>
          <a:bodyPr/>
          <a:lstStyle/>
          <a:p>
            <a:pPr eaLnBrk="1" hangingPunct="1"/>
            <a:r>
              <a:rPr lang="en-CA" smtClean="0"/>
              <a:t>To get a CRE infection, a person must be exposed to CRE bacteria.</a:t>
            </a:r>
          </a:p>
          <a:p>
            <a:pPr eaLnBrk="1" hangingPunct="1"/>
            <a:r>
              <a:rPr lang="en-CA" smtClean="0"/>
              <a:t>CRE bacteria are most often spread person-to-person in healthcare settings specifically through contact with:</a:t>
            </a:r>
          </a:p>
          <a:p>
            <a:pPr lvl="1" eaLnBrk="1" hangingPunct="1"/>
            <a:r>
              <a:rPr lang="en-CA" smtClean="0"/>
              <a:t>infected or colonized people</a:t>
            </a:r>
          </a:p>
          <a:p>
            <a:pPr lvl="1" eaLnBrk="1" hangingPunct="1"/>
            <a:r>
              <a:rPr lang="en-CA" smtClean="0"/>
              <a:t>contact with wounds or stool </a:t>
            </a:r>
          </a:p>
        </p:txBody>
      </p:sp>
      <p:sp>
        <p:nvSpPr>
          <p:cNvPr id="101380" name="Slide Number Placeholder 3"/>
          <p:cNvSpPr>
            <a:spLocks noGrp="1"/>
          </p:cNvSpPr>
          <p:nvPr>
            <p:ph type="sldNum" sz="quarter" idx="12"/>
          </p:nvPr>
        </p:nvSpPr>
        <p:spPr bwMode="auto">
          <a:noFill/>
          <a:ln>
            <a:miter lim="800000"/>
            <a:headEnd/>
            <a:tailEnd/>
          </a:ln>
        </p:spPr>
        <p:txBody>
          <a:bodyPr/>
          <a:lstStyle/>
          <a:p>
            <a:fld id="{2625B321-2C17-4956-BA4F-9A02409921D8}" type="slidenum">
              <a:rPr lang="en-CA"/>
              <a:pPr/>
              <a:t>66</a:t>
            </a:fld>
            <a:endParaRPr lang="en-CA"/>
          </a:p>
        </p:txBody>
      </p:sp>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What You Can Do Now</a:t>
            </a:r>
          </a:p>
        </p:txBody>
      </p:sp>
      <p:sp>
        <p:nvSpPr>
          <p:cNvPr id="3" name="Content Placeholder 2"/>
          <p:cNvSpPr>
            <a:spLocks noGrp="1"/>
          </p:cNvSpPr>
          <p:nvPr>
            <p:ph idx="1"/>
          </p:nvPr>
        </p:nvSpPr>
        <p:spPr/>
        <p:txBody>
          <a:bodyPr>
            <a:normAutofit/>
          </a:bodyPr>
          <a:lstStyle/>
          <a:p>
            <a:pPr marL="0" indent="0" eaLnBrk="1" hangingPunct="1">
              <a:buFont typeface="Wingdings 2" pitchFamily="4" charset="2"/>
              <a:buNone/>
            </a:pPr>
            <a:r>
              <a:rPr lang="en-CA" smtClean="0"/>
              <a:t>8. When you are in a healthcare facility, insist that </a:t>
            </a:r>
            <a:r>
              <a:rPr lang="en-CA" b="1" smtClean="0"/>
              <a:t>everyone</a:t>
            </a:r>
            <a:r>
              <a:rPr lang="en-CA" smtClean="0"/>
              <a:t> who takes care of you clean their hands with soap and water or an alcohol-based hand rub before touching you! And remind them to wash their hands again as they leave your room!</a:t>
            </a:r>
          </a:p>
          <a:p>
            <a:pPr marL="0" indent="0" eaLnBrk="1" hangingPunct="1"/>
            <a:endParaRPr lang="en-CA" smtClean="0"/>
          </a:p>
        </p:txBody>
      </p:sp>
      <p:sp>
        <p:nvSpPr>
          <p:cNvPr id="102404" name="Slide Number Placeholder 3"/>
          <p:cNvSpPr>
            <a:spLocks noGrp="1"/>
          </p:cNvSpPr>
          <p:nvPr>
            <p:ph type="sldNum" sz="quarter" idx="12"/>
          </p:nvPr>
        </p:nvSpPr>
        <p:spPr bwMode="auto">
          <a:noFill/>
          <a:ln>
            <a:miter lim="800000"/>
            <a:headEnd/>
            <a:tailEnd/>
          </a:ln>
        </p:spPr>
        <p:txBody>
          <a:bodyPr/>
          <a:lstStyle/>
          <a:p>
            <a:fld id="{E6CB3752-59D2-4B59-A82C-DB2579EFA418}" type="slidenum">
              <a:rPr lang="en-CA"/>
              <a:pPr/>
              <a:t>67</a:t>
            </a:fld>
            <a:endParaRPr lang="en-CA"/>
          </a:p>
        </p:txBody>
      </p:sp>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CRE Guidelines</a:t>
            </a:r>
          </a:p>
        </p:txBody>
      </p:sp>
      <p:sp>
        <p:nvSpPr>
          <p:cNvPr id="103427" name="Content Placeholder 2"/>
          <p:cNvSpPr>
            <a:spLocks noGrp="1"/>
          </p:cNvSpPr>
          <p:nvPr>
            <p:ph idx="1"/>
          </p:nvPr>
        </p:nvSpPr>
        <p:spPr/>
        <p:txBody>
          <a:bodyPr/>
          <a:lstStyle/>
          <a:p>
            <a:pPr eaLnBrk="1" hangingPunct="1"/>
            <a:r>
              <a:rPr lang="en-CA" smtClean="0"/>
              <a:t>Curran 2014</a:t>
            </a:r>
          </a:p>
          <a:p>
            <a:pPr eaLnBrk="1" hangingPunct="1"/>
            <a:r>
              <a:rPr lang="en-CA" smtClean="0"/>
              <a:t>Confusion on terms like Standard Precautions</a:t>
            </a:r>
          </a:p>
          <a:p>
            <a:pPr eaLnBrk="1" hangingPunct="1"/>
            <a:r>
              <a:rPr lang="en-CA" smtClean="0"/>
              <a:t>Ensure guidelines writers understand the front line</a:t>
            </a:r>
          </a:p>
        </p:txBody>
      </p:sp>
      <p:sp>
        <p:nvSpPr>
          <p:cNvPr id="103428" name="Slide Number Placeholder 3"/>
          <p:cNvSpPr>
            <a:spLocks noGrp="1"/>
          </p:cNvSpPr>
          <p:nvPr>
            <p:ph type="sldNum" sz="quarter" idx="12"/>
          </p:nvPr>
        </p:nvSpPr>
        <p:spPr bwMode="auto">
          <a:noFill/>
          <a:ln>
            <a:miter lim="800000"/>
            <a:headEnd/>
            <a:tailEnd/>
          </a:ln>
        </p:spPr>
        <p:txBody>
          <a:bodyPr/>
          <a:lstStyle/>
          <a:p>
            <a:fld id="{CA75332E-C90B-40B3-B1D9-D9537E25B495}" type="slidenum">
              <a:rPr lang="en-CA"/>
              <a:pPr/>
              <a:t>68</a:t>
            </a:fld>
            <a:endParaRPr lang="en-CA"/>
          </a:p>
        </p:txBody>
      </p:sp>
    </p:spTree>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Curran 2014</a:t>
            </a:r>
          </a:p>
        </p:txBody>
      </p:sp>
      <p:sp>
        <p:nvSpPr>
          <p:cNvPr id="105475" name="Content Placeholder 2"/>
          <p:cNvSpPr>
            <a:spLocks noGrp="1"/>
          </p:cNvSpPr>
          <p:nvPr>
            <p:ph idx="1"/>
          </p:nvPr>
        </p:nvSpPr>
        <p:spPr/>
        <p:txBody>
          <a:bodyPr/>
          <a:lstStyle/>
          <a:p>
            <a:pPr eaLnBrk="1" hangingPunct="1"/>
            <a:r>
              <a:rPr lang="en-CA" smtClean="0"/>
              <a:t>5 Fronts:</a:t>
            </a:r>
          </a:p>
          <a:p>
            <a:pPr lvl="1" eaLnBrk="1" hangingPunct="1"/>
            <a:r>
              <a:rPr lang="en-CA" smtClean="0"/>
              <a:t>SP for all and additional transmission based precautions for CRE</a:t>
            </a:r>
          </a:p>
          <a:p>
            <a:pPr lvl="1" eaLnBrk="1" hangingPunct="1"/>
            <a:r>
              <a:rPr lang="en-CA" smtClean="0"/>
              <a:t>Hand washing basins free of CRE</a:t>
            </a:r>
          </a:p>
          <a:p>
            <a:pPr lvl="1" eaLnBrk="1" hangingPunct="1"/>
            <a:r>
              <a:rPr lang="en-CA" smtClean="0"/>
              <a:t>Safe injection and endoscopy practices</a:t>
            </a:r>
          </a:p>
          <a:p>
            <a:pPr lvl="1" eaLnBrk="1" hangingPunct="1"/>
            <a:r>
              <a:rPr lang="en-CA" smtClean="0"/>
              <a:t>Prepare for outbreaks</a:t>
            </a:r>
          </a:p>
          <a:p>
            <a:pPr lvl="1" eaLnBrk="1" hangingPunct="1"/>
            <a:r>
              <a:rPr lang="en-CA" smtClean="0"/>
              <a:t>Antimicrobial stewardship</a:t>
            </a:r>
          </a:p>
          <a:p>
            <a:pPr eaLnBrk="1" hangingPunct="1"/>
            <a:endParaRPr lang="en-CA" smtClean="0"/>
          </a:p>
        </p:txBody>
      </p:sp>
      <p:sp>
        <p:nvSpPr>
          <p:cNvPr id="105476" name="Slide Number Placeholder 3"/>
          <p:cNvSpPr>
            <a:spLocks noGrp="1"/>
          </p:cNvSpPr>
          <p:nvPr>
            <p:ph type="sldNum" sz="quarter" idx="12"/>
          </p:nvPr>
        </p:nvSpPr>
        <p:spPr bwMode="auto">
          <a:noFill/>
          <a:ln>
            <a:miter lim="800000"/>
            <a:headEnd/>
            <a:tailEnd/>
          </a:ln>
        </p:spPr>
        <p:txBody>
          <a:bodyPr/>
          <a:lstStyle/>
          <a:p>
            <a:fld id="{5A5A1C42-1AF9-4D21-9C8D-B4214FA39BA6}" type="slidenum">
              <a:rPr lang="en-CA"/>
              <a:pPr/>
              <a:t>69</a:t>
            </a:fld>
            <a:endParaRPr lang="en-CA"/>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Infectious Agent</a:t>
            </a:r>
          </a:p>
        </p:txBody>
      </p:sp>
      <p:sp>
        <p:nvSpPr>
          <p:cNvPr id="22531" name="Content Placeholder 2"/>
          <p:cNvSpPr>
            <a:spLocks noGrp="1"/>
          </p:cNvSpPr>
          <p:nvPr>
            <p:ph idx="1"/>
          </p:nvPr>
        </p:nvSpPr>
        <p:spPr/>
        <p:txBody>
          <a:bodyPr/>
          <a:lstStyle/>
          <a:p>
            <a:pPr eaLnBrk="1" hangingPunct="1"/>
            <a:r>
              <a:rPr lang="en-CA" smtClean="0"/>
              <a:t>Methicillin Resistant </a:t>
            </a:r>
            <a:r>
              <a:rPr lang="en-CA" i="1" smtClean="0"/>
              <a:t>Staphylococcus aureus</a:t>
            </a:r>
          </a:p>
          <a:p>
            <a:pPr lvl="1" eaLnBrk="1" hangingPunct="1"/>
            <a:r>
              <a:rPr lang="en-CA" smtClean="0"/>
              <a:t>Yes, that bug…</a:t>
            </a:r>
          </a:p>
          <a:p>
            <a:pPr eaLnBrk="1" hangingPunct="1"/>
            <a:r>
              <a:rPr lang="en-CA" smtClean="0"/>
              <a:t>Ebola </a:t>
            </a:r>
          </a:p>
          <a:p>
            <a:pPr lvl="1" eaLnBrk="1" hangingPunct="1"/>
            <a:r>
              <a:rPr lang="en-CA" smtClean="0"/>
              <a:t>Yes, I know it is not an MDRO by definition</a:t>
            </a:r>
          </a:p>
        </p:txBody>
      </p:sp>
      <p:sp>
        <p:nvSpPr>
          <p:cNvPr id="22532" name="Slide Number Placeholder 3"/>
          <p:cNvSpPr>
            <a:spLocks noGrp="1"/>
          </p:cNvSpPr>
          <p:nvPr>
            <p:ph type="sldNum" sz="quarter" idx="12"/>
          </p:nvPr>
        </p:nvSpPr>
        <p:spPr bwMode="auto">
          <a:noFill/>
          <a:ln>
            <a:miter lim="800000"/>
            <a:headEnd/>
            <a:tailEnd/>
          </a:ln>
        </p:spPr>
        <p:txBody>
          <a:bodyPr/>
          <a:lstStyle/>
          <a:p>
            <a:fld id="{2760274F-02F0-4775-A23D-D779751A1390}" type="slidenum">
              <a:rPr lang="en-CA"/>
              <a:pPr/>
              <a:t>7</a:t>
            </a:fld>
            <a:endParaRPr lang="en-CA"/>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So, What do I Suggest?</a:t>
            </a:r>
          </a:p>
        </p:txBody>
      </p:sp>
      <p:sp>
        <p:nvSpPr>
          <p:cNvPr id="106499" name="Content Placeholder 2"/>
          <p:cNvSpPr>
            <a:spLocks noGrp="1"/>
          </p:cNvSpPr>
          <p:nvPr>
            <p:ph idx="1"/>
          </p:nvPr>
        </p:nvSpPr>
        <p:spPr/>
        <p:txBody>
          <a:bodyPr/>
          <a:lstStyle/>
          <a:p>
            <a:pPr eaLnBrk="1" hangingPunct="1"/>
            <a:r>
              <a:rPr lang="en-CA" smtClean="0"/>
              <a:t>Monitor, or know, how many patients are incontinent</a:t>
            </a:r>
          </a:p>
          <a:p>
            <a:pPr lvl="1" eaLnBrk="1" hangingPunct="1"/>
            <a:r>
              <a:rPr lang="en-CA" smtClean="0"/>
              <a:t>Or using briefs, diapers, assistive devices</a:t>
            </a:r>
          </a:p>
          <a:p>
            <a:pPr eaLnBrk="1" hangingPunct="1"/>
            <a:r>
              <a:rPr lang="en-CA" smtClean="0"/>
              <a:t>Cochard 2014 – ESBL carriage nursing homes</a:t>
            </a:r>
          </a:p>
          <a:p>
            <a:pPr eaLnBrk="1" hangingPunct="1"/>
            <a:r>
              <a:rPr lang="en-CA" smtClean="0"/>
              <a:t>Significantly associated with </a:t>
            </a:r>
          </a:p>
          <a:p>
            <a:pPr lvl="1" eaLnBrk="1" hangingPunct="1"/>
            <a:r>
              <a:rPr lang="en-CA" smtClean="0"/>
              <a:t>Malignancy</a:t>
            </a:r>
          </a:p>
          <a:p>
            <a:pPr lvl="1" eaLnBrk="1" hangingPunct="1"/>
            <a:r>
              <a:rPr lang="en-CA" smtClean="0"/>
              <a:t>Urinary AND fecal incontinence</a:t>
            </a:r>
          </a:p>
        </p:txBody>
      </p:sp>
      <p:sp>
        <p:nvSpPr>
          <p:cNvPr id="106500" name="Slide Number Placeholder 3"/>
          <p:cNvSpPr>
            <a:spLocks noGrp="1"/>
          </p:cNvSpPr>
          <p:nvPr>
            <p:ph type="sldNum" sz="quarter" idx="12"/>
          </p:nvPr>
        </p:nvSpPr>
        <p:spPr bwMode="auto">
          <a:noFill/>
          <a:ln>
            <a:miter lim="800000"/>
            <a:headEnd/>
            <a:tailEnd/>
          </a:ln>
        </p:spPr>
        <p:txBody>
          <a:bodyPr/>
          <a:lstStyle/>
          <a:p>
            <a:fld id="{2969779B-6871-4886-AEF0-2B6EC9F9096B}" type="slidenum">
              <a:rPr lang="en-CA"/>
              <a:pPr/>
              <a:t>70</a:t>
            </a:fld>
            <a:endParaRPr lang="en-CA"/>
          </a:p>
        </p:txBody>
      </p:sp>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Control Measures</a:t>
            </a:r>
          </a:p>
        </p:txBody>
      </p:sp>
      <p:pic>
        <p:nvPicPr>
          <p:cNvPr id="107523" name="Picture 2"/>
          <p:cNvPicPr>
            <a:picLocks noGrp="1" noChangeAspect="1" noChangeArrowheads="1"/>
          </p:cNvPicPr>
          <p:nvPr>
            <p:ph idx="1"/>
          </p:nvPr>
        </p:nvPicPr>
        <p:blipFill>
          <a:blip r:embed="rId2" cstate="screen"/>
          <a:srcRect/>
          <a:stretch>
            <a:fillRect/>
          </a:stretch>
        </p:blipFill>
        <p:spPr>
          <a:xfrm>
            <a:off x="468313" y="-20638"/>
            <a:ext cx="8243887" cy="6878638"/>
          </a:xfrm>
        </p:spPr>
      </p:pic>
      <p:sp>
        <p:nvSpPr>
          <p:cNvPr id="107524" name="Slide Number Placeholder 3"/>
          <p:cNvSpPr>
            <a:spLocks noGrp="1"/>
          </p:cNvSpPr>
          <p:nvPr>
            <p:ph type="sldNum" sz="quarter" idx="12"/>
          </p:nvPr>
        </p:nvSpPr>
        <p:spPr bwMode="auto">
          <a:noFill/>
          <a:ln>
            <a:miter lim="800000"/>
            <a:headEnd/>
            <a:tailEnd/>
          </a:ln>
        </p:spPr>
        <p:txBody>
          <a:bodyPr/>
          <a:lstStyle/>
          <a:p>
            <a:fld id="{37027B8D-CD35-4130-BD6A-EA9B1C94B6DF}" type="slidenum">
              <a:rPr lang="en-CA"/>
              <a:pPr/>
              <a:t>71</a:t>
            </a:fld>
            <a:endParaRPr lang="en-CA"/>
          </a:p>
        </p:txBody>
      </p:sp>
      <p:sp>
        <p:nvSpPr>
          <p:cNvPr id="107525" name="TextBox 4"/>
          <p:cNvSpPr txBox="1">
            <a:spLocks noChangeArrowheads="1"/>
          </p:cNvSpPr>
          <p:nvPr/>
        </p:nvSpPr>
        <p:spPr bwMode="auto">
          <a:xfrm>
            <a:off x="3276600" y="6488113"/>
            <a:ext cx="2590800" cy="369887"/>
          </a:xfrm>
          <a:prstGeom prst="rect">
            <a:avLst/>
          </a:prstGeom>
          <a:noFill/>
          <a:ln w="9525">
            <a:noFill/>
            <a:miter lim="800000"/>
            <a:headEnd/>
            <a:tailEnd/>
          </a:ln>
        </p:spPr>
        <p:txBody>
          <a:bodyPr>
            <a:spAutoFit/>
          </a:bodyPr>
          <a:lstStyle/>
          <a:p>
            <a:r>
              <a:rPr lang="en-CA">
                <a:latin typeface="Gill Sans MT" pitchFamily="4" charset="0"/>
              </a:rPr>
              <a:t>www.qualitysystems.com</a:t>
            </a:r>
          </a:p>
        </p:txBody>
      </p:sp>
      <p:sp>
        <p:nvSpPr>
          <p:cNvPr id="7" name="Oval 6"/>
          <p:cNvSpPr/>
          <p:nvPr/>
        </p:nvSpPr>
        <p:spPr>
          <a:xfrm>
            <a:off x="2865438" y="2852738"/>
            <a:ext cx="4032250" cy="863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ea typeface="ＭＳ Ｐゴシック" pitchFamily="4" charset="-128"/>
            </a:endParaRPr>
          </a:p>
        </p:txBody>
      </p:sp>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Suggestions</a:t>
            </a:r>
          </a:p>
        </p:txBody>
      </p:sp>
      <p:sp>
        <p:nvSpPr>
          <p:cNvPr id="108547" name="Content Placeholder 2"/>
          <p:cNvSpPr>
            <a:spLocks noGrp="1"/>
          </p:cNvSpPr>
          <p:nvPr>
            <p:ph idx="1"/>
          </p:nvPr>
        </p:nvSpPr>
        <p:spPr/>
        <p:txBody>
          <a:bodyPr/>
          <a:lstStyle/>
          <a:p>
            <a:pPr eaLnBrk="1" hangingPunct="1"/>
            <a:r>
              <a:rPr lang="en-CA" smtClean="0"/>
              <a:t>Manage feces and urine better than our great grandfathers</a:t>
            </a:r>
          </a:p>
          <a:p>
            <a:pPr eaLnBrk="1" hangingPunct="1"/>
            <a:r>
              <a:rPr lang="en-CA" smtClean="0"/>
              <a:t>Mandate NO manual cleaning</a:t>
            </a:r>
          </a:p>
          <a:p>
            <a:pPr lvl="1" eaLnBrk="1" hangingPunct="1"/>
            <a:r>
              <a:rPr lang="en-CA" smtClean="0"/>
              <a:t>Thermal disinfection </a:t>
            </a:r>
          </a:p>
          <a:p>
            <a:pPr lvl="1" eaLnBrk="1" hangingPunct="1"/>
            <a:r>
              <a:rPr lang="en-CA" smtClean="0"/>
              <a:t>Macerators</a:t>
            </a:r>
          </a:p>
          <a:p>
            <a:pPr lvl="1" eaLnBrk="1" hangingPunct="1"/>
            <a:r>
              <a:rPr lang="en-CA" smtClean="0"/>
              <a:t>Liners</a:t>
            </a:r>
          </a:p>
          <a:p>
            <a:pPr lvl="1" eaLnBrk="1" hangingPunct="1"/>
            <a:r>
              <a:rPr lang="en-CA" smtClean="0"/>
              <a:t>Disposable</a:t>
            </a:r>
          </a:p>
        </p:txBody>
      </p:sp>
      <p:sp>
        <p:nvSpPr>
          <p:cNvPr id="108548" name="Slide Number Placeholder 3"/>
          <p:cNvSpPr>
            <a:spLocks noGrp="1"/>
          </p:cNvSpPr>
          <p:nvPr>
            <p:ph type="sldNum" sz="quarter" idx="12"/>
          </p:nvPr>
        </p:nvSpPr>
        <p:spPr bwMode="auto">
          <a:noFill/>
          <a:ln>
            <a:miter lim="800000"/>
            <a:headEnd/>
            <a:tailEnd/>
          </a:ln>
        </p:spPr>
        <p:txBody>
          <a:bodyPr/>
          <a:lstStyle/>
          <a:p>
            <a:fld id="{ACBB6F40-9F11-4CB7-8089-646F9F938FA0}" type="slidenum">
              <a:rPr lang="en-CA"/>
              <a:pPr/>
              <a:t>72</a:t>
            </a:fld>
            <a:endParaRPr lang="en-CA"/>
          </a:p>
        </p:txBody>
      </p:sp>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Suggestions</a:t>
            </a:r>
          </a:p>
        </p:txBody>
      </p:sp>
      <p:sp>
        <p:nvSpPr>
          <p:cNvPr id="109571" name="Content Placeholder 2"/>
          <p:cNvSpPr>
            <a:spLocks noGrp="1"/>
          </p:cNvSpPr>
          <p:nvPr>
            <p:ph idx="1"/>
          </p:nvPr>
        </p:nvSpPr>
        <p:spPr/>
        <p:txBody>
          <a:bodyPr/>
          <a:lstStyle/>
          <a:p>
            <a:pPr eaLnBrk="1" hangingPunct="1"/>
            <a:r>
              <a:rPr lang="en-CA" smtClean="0"/>
              <a:t>When we publish, list how feces and urine is managed and by what percentage</a:t>
            </a:r>
          </a:p>
          <a:p>
            <a:pPr lvl="1" eaLnBrk="1" hangingPunct="1"/>
            <a:r>
              <a:rPr lang="en-CA" smtClean="0"/>
              <a:t>Brief</a:t>
            </a:r>
          </a:p>
          <a:p>
            <a:pPr lvl="1" eaLnBrk="1" hangingPunct="1"/>
            <a:r>
              <a:rPr lang="en-CA" smtClean="0"/>
              <a:t>Toilet</a:t>
            </a:r>
          </a:p>
          <a:p>
            <a:pPr lvl="1" eaLnBrk="1" hangingPunct="1"/>
            <a:r>
              <a:rPr lang="en-CA" smtClean="0"/>
              <a:t>Commode</a:t>
            </a:r>
          </a:p>
          <a:p>
            <a:pPr lvl="1" eaLnBrk="1" hangingPunct="1"/>
            <a:r>
              <a:rPr lang="en-CA" smtClean="0"/>
              <a:t>Thermal disinfection</a:t>
            </a:r>
          </a:p>
          <a:p>
            <a:pPr lvl="1" eaLnBrk="1" hangingPunct="1"/>
            <a:r>
              <a:rPr lang="en-CA" smtClean="0"/>
              <a:t>Macerator</a:t>
            </a:r>
          </a:p>
          <a:p>
            <a:pPr lvl="1" eaLnBrk="1" hangingPunct="1"/>
            <a:r>
              <a:rPr lang="en-CA" smtClean="0"/>
              <a:t>Liner</a:t>
            </a:r>
          </a:p>
          <a:p>
            <a:pPr lvl="1" eaLnBrk="1" hangingPunct="1"/>
            <a:endParaRPr lang="en-CA" smtClean="0"/>
          </a:p>
        </p:txBody>
      </p:sp>
      <p:sp>
        <p:nvSpPr>
          <p:cNvPr id="109572" name="Slide Number Placeholder 3"/>
          <p:cNvSpPr>
            <a:spLocks noGrp="1"/>
          </p:cNvSpPr>
          <p:nvPr>
            <p:ph type="sldNum" sz="quarter" idx="12"/>
          </p:nvPr>
        </p:nvSpPr>
        <p:spPr bwMode="auto">
          <a:noFill/>
          <a:ln>
            <a:miter lim="800000"/>
            <a:headEnd/>
            <a:tailEnd/>
          </a:ln>
        </p:spPr>
        <p:txBody>
          <a:bodyPr/>
          <a:lstStyle/>
          <a:p>
            <a:fld id="{A1148A6B-7D20-41E1-B365-A3B9BD999781}" type="slidenum">
              <a:rPr lang="en-CA"/>
              <a:pPr/>
              <a:t>73</a:t>
            </a:fld>
            <a:endParaRPr lang="en-CA"/>
          </a:p>
        </p:txBody>
      </p:sp>
    </p:spTree>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Suggestion</a:t>
            </a:r>
          </a:p>
        </p:txBody>
      </p:sp>
      <p:sp>
        <p:nvSpPr>
          <p:cNvPr id="3" name="Content Placeholder 2"/>
          <p:cNvSpPr>
            <a:spLocks noGrp="1"/>
          </p:cNvSpPr>
          <p:nvPr>
            <p:ph idx="1"/>
          </p:nvPr>
        </p:nvSpPr>
        <p:spPr/>
        <p:txBody>
          <a:bodyPr>
            <a:normAutofit/>
          </a:bodyPr>
          <a:lstStyle/>
          <a:p>
            <a:pPr eaLnBrk="1" hangingPunct="1"/>
            <a:r>
              <a:rPr lang="en-CA" smtClean="0"/>
              <a:t>Mandatory gown use for any contact or potential contact with feces</a:t>
            </a:r>
          </a:p>
          <a:p>
            <a:pPr lvl="1" eaLnBrk="1" hangingPunct="1"/>
            <a:r>
              <a:rPr lang="en-CA" smtClean="0"/>
              <a:t>All the time</a:t>
            </a:r>
          </a:p>
          <a:p>
            <a:pPr lvl="1" eaLnBrk="1" hangingPunct="1"/>
            <a:r>
              <a:rPr lang="en-CA" smtClean="0"/>
              <a:t>Horizontal program</a:t>
            </a:r>
          </a:p>
          <a:p>
            <a:pPr lvl="1" eaLnBrk="1" hangingPunct="1">
              <a:spcBef>
                <a:spcPts val="600"/>
              </a:spcBef>
              <a:buSzPct val="80000"/>
              <a:buFont typeface="Wingdings 2" pitchFamily="4" charset="2"/>
              <a:buChar char=""/>
            </a:pPr>
            <a:r>
              <a:rPr lang="en-CA" smtClean="0"/>
              <a:t>Sporicidal agent for all terminal cleans of washrooms (Bengualid 2011, Galdys 2014)</a:t>
            </a:r>
          </a:p>
          <a:p>
            <a:pPr eaLnBrk="1" hangingPunct="1"/>
            <a:endParaRPr lang="en-CA" smtClean="0"/>
          </a:p>
        </p:txBody>
      </p:sp>
      <p:sp>
        <p:nvSpPr>
          <p:cNvPr id="110596" name="Slide Number Placeholder 3"/>
          <p:cNvSpPr>
            <a:spLocks noGrp="1"/>
          </p:cNvSpPr>
          <p:nvPr>
            <p:ph type="sldNum" sz="quarter" idx="12"/>
          </p:nvPr>
        </p:nvSpPr>
        <p:spPr bwMode="auto">
          <a:noFill/>
          <a:ln>
            <a:miter lim="800000"/>
            <a:headEnd/>
            <a:tailEnd/>
          </a:ln>
        </p:spPr>
        <p:txBody>
          <a:bodyPr/>
          <a:lstStyle/>
          <a:p>
            <a:fld id="{29018007-6693-439B-9D06-4B8A82916291}" type="slidenum">
              <a:rPr lang="en-CA"/>
              <a:pPr/>
              <a:t>74</a:t>
            </a:fld>
            <a:endParaRPr lang="en-CA"/>
          </a:p>
        </p:txBody>
      </p:sp>
    </p:spTree>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Suggestions</a:t>
            </a:r>
          </a:p>
        </p:txBody>
      </p:sp>
      <p:sp>
        <p:nvSpPr>
          <p:cNvPr id="112643" name="Content Placeholder 2"/>
          <p:cNvSpPr>
            <a:spLocks noGrp="1"/>
          </p:cNvSpPr>
          <p:nvPr>
            <p:ph idx="1"/>
          </p:nvPr>
        </p:nvSpPr>
        <p:spPr/>
        <p:txBody>
          <a:bodyPr/>
          <a:lstStyle/>
          <a:p>
            <a:pPr eaLnBrk="1" hangingPunct="1"/>
            <a:r>
              <a:rPr lang="en-CA" smtClean="0"/>
              <a:t>Isolate patients with diarrhea</a:t>
            </a:r>
          </a:p>
          <a:p>
            <a:pPr lvl="1" eaLnBrk="1" hangingPunct="1"/>
            <a:r>
              <a:rPr lang="en-CA" smtClean="0"/>
              <a:t>Benjamin 2014</a:t>
            </a:r>
          </a:p>
          <a:p>
            <a:pPr eaLnBrk="1" hangingPunct="1"/>
            <a:r>
              <a:rPr lang="en-CA" smtClean="0"/>
              <a:t>Any soiling of the environment with feces is an issue!</a:t>
            </a:r>
          </a:p>
          <a:p>
            <a:pPr lvl="1" eaLnBrk="1" hangingPunct="1"/>
            <a:endParaRPr lang="en-CA" smtClean="0"/>
          </a:p>
        </p:txBody>
      </p:sp>
      <p:sp>
        <p:nvSpPr>
          <p:cNvPr id="112644" name="Slide Number Placeholder 3"/>
          <p:cNvSpPr>
            <a:spLocks noGrp="1"/>
          </p:cNvSpPr>
          <p:nvPr>
            <p:ph type="sldNum" sz="quarter" idx="12"/>
          </p:nvPr>
        </p:nvSpPr>
        <p:spPr bwMode="auto">
          <a:noFill/>
          <a:ln>
            <a:miter lim="800000"/>
            <a:headEnd/>
            <a:tailEnd/>
          </a:ln>
        </p:spPr>
        <p:txBody>
          <a:bodyPr/>
          <a:lstStyle/>
          <a:p>
            <a:fld id="{3A477D83-9FC4-4A56-8259-D06B80C1AF37}" type="slidenum">
              <a:rPr lang="en-CA"/>
              <a:pPr/>
              <a:t>75</a:t>
            </a:fld>
            <a:endParaRPr lang="en-CA"/>
          </a:p>
        </p:txBody>
      </p:sp>
    </p:spTree>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Suggestions – Clean!</a:t>
            </a:r>
          </a:p>
        </p:txBody>
      </p:sp>
      <p:sp>
        <p:nvSpPr>
          <p:cNvPr id="3" name="Content Placeholder 2"/>
          <p:cNvSpPr>
            <a:spLocks noGrp="1"/>
          </p:cNvSpPr>
          <p:nvPr>
            <p:ph idx="1"/>
          </p:nvPr>
        </p:nvSpPr>
        <p:spPr/>
        <p:txBody>
          <a:bodyPr>
            <a:normAutofit/>
          </a:bodyPr>
          <a:lstStyle/>
          <a:p>
            <a:pPr marL="365125" lvl="1" indent="-282575" eaLnBrk="1" hangingPunct="1">
              <a:spcBef>
                <a:spcPts val="600"/>
              </a:spcBef>
              <a:buSzPct val="80000"/>
              <a:buFont typeface="Wingdings 2" pitchFamily="4" charset="2"/>
              <a:buChar char=""/>
            </a:pPr>
            <a:r>
              <a:rPr lang="en-CA" sz="3200" smtClean="0"/>
              <a:t>Nseir 2011</a:t>
            </a:r>
          </a:p>
          <a:p>
            <a:pPr marL="611188" lvl="2" indent="-282575" eaLnBrk="1" hangingPunct="1">
              <a:spcBef>
                <a:spcPts val="600"/>
              </a:spcBef>
              <a:buSzPct val="80000"/>
              <a:buFont typeface="Wingdings 2" pitchFamily="4" charset="2"/>
              <a:buChar char=""/>
            </a:pPr>
            <a:r>
              <a:rPr lang="en-CA" sz="2800" smtClean="0"/>
              <a:t>Acquisition if in bed from previous patient</a:t>
            </a:r>
          </a:p>
          <a:p>
            <a:pPr eaLnBrk="1" hangingPunct="1"/>
            <a:r>
              <a:rPr lang="en-CA" smtClean="0"/>
              <a:t>Siani 2011</a:t>
            </a:r>
          </a:p>
          <a:p>
            <a:pPr marL="365125" lvl="1" indent="-282575" eaLnBrk="1" hangingPunct="1"/>
            <a:r>
              <a:rPr lang="en-CA" smtClean="0"/>
              <a:t>Wipes moved spores around</a:t>
            </a:r>
          </a:p>
          <a:p>
            <a:pPr marL="365125" lvl="1" indent="-282575" eaLnBrk="1" hangingPunct="1"/>
            <a:r>
              <a:rPr lang="en-CA" smtClean="0"/>
              <a:t>Issue with “sporicidal” claims</a:t>
            </a:r>
          </a:p>
          <a:p>
            <a:pPr eaLnBrk="1" hangingPunct="1"/>
            <a:r>
              <a:rPr lang="en-CA" smtClean="0"/>
              <a:t>Sattar 2013</a:t>
            </a:r>
          </a:p>
          <a:p>
            <a:pPr marL="365125" lvl="1" indent="-282575" eaLnBrk="1" hangingPunct="1"/>
            <a:r>
              <a:rPr lang="en-CA" smtClean="0"/>
              <a:t>Need better control of wipe use and testing</a:t>
            </a:r>
          </a:p>
          <a:p>
            <a:pPr eaLnBrk="1" hangingPunct="1"/>
            <a:r>
              <a:rPr lang="en-CA" smtClean="0"/>
              <a:t>Loo 2015</a:t>
            </a:r>
          </a:p>
          <a:p>
            <a:pPr marL="365125" lvl="1" indent="-282575" eaLnBrk="1" hangingPunct="1"/>
            <a:r>
              <a:rPr lang="en-CA" smtClean="0"/>
              <a:t>Clean environment and patient’s hands</a:t>
            </a:r>
          </a:p>
        </p:txBody>
      </p:sp>
      <p:sp>
        <p:nvSpPr>
          <p:cNvPr id="113668" name="Slide Number Placeholder 3"/>
          <p:cNvSpPr>
            <a:spLocks noGrp="1"/>
          </p:cNvSpPr>
          <p:nvPr>
            <p:ph type="sldNum" sz="quarter" idx="12"/>
          </p:nvPr>
        </p:nvSpPr>
        <p:spPr bwMode="auto">
          <a:noFill/>
          <a:ln>
            <a:miter lim="800000"/>
            <a:headEnd/>
            <a:tailEnd/>
          </a:ln>
        </p:spPr>
        <p:txBody>
          <a:bodyPr/>
          <a:lstStyle/>
          <a:p>
            <a:fld id="{FB094480-7736-4F44-951A-ADA81D07ACE7}" type="slidenum">
              <a:rPr lang="en-CA"/>
              <a:pPr/>
              <a:t>76</a:t>
            </a:fld>
            <a:endParaRPr lang="en-CA"/>
          </a:p>
        </p:txBody>
      </p:sp>
    </p:spTree>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Suggestions – Clean!</a:t>
            </a:r>
          </a:p>
        </p:txBody>
      </p:sp>
      <p:sp>
        <p:nvSpPr>
          <p:cNvPr id="114691" name="Content Placeholder 2"/>
          <p:cNvSpPr>
            <a:spLocks noGrp="1"/>
          </p:cNvSpPr>
          <p:nvPr>
            <p:ph idx="1"/>
          </p:nvPr>
        </p:nvSpPr>
        <p:spPr/>
        <p:txBody>
          <a:bodyPr/>
          <a:lstStyle/>
          <a:p>
            <a:pPr eaLnBrk="1" hangingPunct="1"/>
            <a:r>
              <a:rPr lang="en-CA" smtClean="0"/>
              <a:t>Zoutman 2013</a:t>
            </a:r>
          </a:p>
          <a:p>
            <a:pPr lvl="1" eaLnBrk="1" hangingPunct="1"/>
            <a:r>
              <a:rPr lang="en-CA" smtClean="0"/>
              <a:t>40% of ICP’s felt hospital was NOT clean enough</a:t>
            </a:r>
          </a:p>
          <a:p>
            <a:pPr lvl="1" eaLnBrk="1" hangingPunct="1"/>
            <a:r>
              <a:rPr lang="en-CA" smtClean="0"/>
              <a:t>Frequent consultation between IPAC and Environmental Services before cleaning changes – lower CDI rates</a:t>
            </a:r>
          </a:p>
        </p:txBody>
      </p:sp>
      <p:sp>
        <p:nvSpPr>
          <p:cNvPr id="114692" name="Slide Number Placeholder 3"/>
          <p:cNvSpPr>
            <a:spLocks noGrp="1"/>
          </p:cNvSpPr>
          <p:nvPr>
            <p:ph type="sldNum" sz="quarter" idx="12"/>
          </p:nvPr>
        </p:nvSpPr>
        <p:spPr bwMode="auto">
          <a:noFill/>
          <a:ln>
            <a:miter lim="800000"/>
            <a:headEnd/>
            <a:tailEnd/>
          </a:ln>
        </p:spPr>
        <p:txBody>
          <a:bodyPr/>
          <a:lstStyle/>
          <a:p>
            <a:fld id="{04B958ED-A1A9-4AD6-AAE5-604F4F465147}" type="slidenum">
              <a:rPr lang="en-CA"/>
              <a:pPr/>
              <a:t>77</a:t>
            </a:fld>
            <a:endParaRPr lang="en-CA"/>
          </a:p>
        </p:txBody>
      </p:sp>
    </p:spTree>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Suggestions – Clean!</a:t>
            </a:r>
          </a:p>
        </p:txBody>
      </p:sp>
      <p:sp>
        <p:nvSpPr>
          <p:cNvPr id="115715" name="Content Placeholder 2"/>
          <p:cNvSpPr>
            <a:spLocks noGrp="1"/>
          </p:cNvSpPr>
          <p:nvPr>
            <p:ph idx="1"/>
          </p:nvPr>
        </p:nvSpPr>
        <p:spPr/>
        <p:txBody>
          <a:bodyPr/>
          <a:lstStyle/>
          <a:p>
            <a:pPr eaLnBrk="1" hangingPunct="1"/>
            <a:r>
              <a:rPr lang="en-CA" smtClean="0"/>
              <a:t>Zoutman 2014	</a:t>
            </a:r>
          </a:p>
          <a:p>
            <a:pPr eaLnBrk="1" hangingPunct="1"/>
            <a:r>
              <a:rPr lang="en-CA" smtClean="0"/>
              <a:t>Less than 50% of ES managers felt they had enough staff</a:t>
            </a:r>
          </a:p>
          <a:p>
            <a:pPr eaLnBrk="1" hangingPunct="1"/>
            <a:r>
              <a:rPr lang="en-CA" smtClean="0"/>
              <a:t>Over 1/3 did no auditing</a:t>
            </a:r>
          </a:p>
        </p:txBody>
      </p:sp>
      <p:sp>
        <p:nvSpPr>
          <p:cNvPr id="115716" name="Slide Number Placeholder 3"/>
          <p:cNvSpPr>
            <a:spLocks noGrp="1"/>
          </p:cNvSpPr>
          <p:nvPr>
            <p:ph type="sldNum" sz="quarter" idx="12"/>
          </p:nvPr>
        </p:nvSpPr>
        <p:spPr bwMode="auto">
          <a:noFill/>
          <a:ln>
            <a:miter lim="800000"/>
            <a:headEnd/>
            <a:tailEnd/>
          </a:ln>
        </p:spPr>
        <p:txBody>
          <a:bodyPr/>
          <a:lstStyle/>
          <a:p>
            <a:fld id="{8EF6B128-3558-4E65-A67A-80045BA31BAB}" type="slidenum">
              <a:rPr lang="en-CA"/>
              <a:pPr/>
              <a:t>78</a:t>
            </a:fld>
            <a:endParaRPr lang="en-CA"/>
          </a:p>
        </p:txBody>
      </p:sp>
    </p:spTree>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Suggestions</a:t>
            </a:r>
          </a:p>
        </p:txBody>
      </p:sp>
      <p:sp>
        <p:nvSpPr>
          <p:cNvPr id="116739" name="Content Placeholder 2"/>
          <p:cNvSpPr>
            <a:spLocks noGrp="1"/>
          </p:cNvSpPr>
          <p:nvPr>
            <p:ph idx="1"/>
          </p:nvPr>
        </p:nvSpPr>
        <p:spPr/>
        <p:txBody>
          <a:bodyPr/>
          <a:lstStyle/>
          <a:p>
            <a:pPr eaLnBrk="1" hangingPunct="1"/>
            <a:r>
              <a:rPr lang="en-CA" smtClean="0"/>
              <a:t>Lids on toilets/hoppers</a:t>
            </a:r>
          </a:p>
          <a:p>
            <a:pPr lvl="1" eaLnBrk="1" hangingPunct="1"/>
            <a:r>
              <a:rPr lang="en-CA" smtClean="0"/>
              <a:t>Aerosols around toilets from flushing has been studied (Gerba 1975, Barker 2005, Johnson 2013)</a:t>
            </a:r>
          </a:p>
          <a:p>
            <a:pPr lvl="1" eaLnBrk="1" hangingPunct="1"/>
            <a:r>
              <a:rPr lang="en-CA" smtClean="0"/>
              <a:t>C. difficile was in droplets around toilets with no lids (Best 2012, Roberts 2008) </a:t>
            </a:r>
          </a:p>
          <a:p>
            <a:pPr lvl="1" eaLnBrk="1" hangingPunct="1"/>
            <a:r>
              <a:rPr lang="en-CA" smtClean="0"/>
              <a:t>Viral spread (Verani 2014)</a:t>
            </a:r>
          </a:p>
        </p:txBody>
      </p:sp>
      <p:sp>
        <p:nvSpPr>
          <p:cNvPr id="116740" name="Slide Number Placeholder 3"/>
          <p:cNvSpPr>
            <a:spLocks noGrp="1"/>
          </p:cNvSpPr>
          <p:nvPr>
            <p:ph type="sldNum" sz="quarter" idx="12"/>
          </p:nvPr>
        </p:nvSpPr>
        <p:spPr bwMode="auto">
          <a:noFill/>
          <a:ln>
            <a:miter lim="800000"/>
            <a:headEnd/>
            <a:tailEnd/>
          </a:ln>
        </p:spPr>
        <p:txBody>
          <a:bodyPr/>
          <a:lstStyle/>
          <a:p>
            <a:fld id="{53FD6624-8E75-4D5C-8760-DC4E52B98061}" type="slidenum">
              <a:rPr lang="en-CA"/>
              <a:pPr/>
              <a:t>79</a:t>
            </a:fld>
            <a:endParaRPr lang="en-CA"/>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3276600" y="6521450"/>
            <a:ext cx="5867400" cy="338138"/>
          </a:xfrm>
          <a:prstGeom prst="rect">
            <a:avLst/>
          </a:prstGeom>
          <a:noFill/>
          <a:ln w="9525">
            <a:noFill/>
            <a:miter lim="800000"/>
            <a:headEnd/>
            <a:tailEnd/>
          </a:ln>
        </p:spPr>
        <p:txBody>
          <a:bodyPr>
            <a:spAutoFit/>
          </a:bodyPr>
          <a:lstStyle/>
          <a:p>
            <a:pPr>
              <a:spcBef>
                <a:spcPct val="50000"/>
              </a:spcBef>
            </a:pPr>
            <a:r>
              <a:rPr lang="en-US" sz="1600"/>
              <a:t>http://diseasedetectives.wikia.com/wiki/Chain_of_Transmission</a:t>
            </a:r>
          </a:p>
        </p:txBody>
      </p:sp>
      <p:pic>
        <p:nvPicPr>
          <p:cNvPr id="23555" name="Picture 2"/>
          <p:cNvPicPr>
            <a:picLocks noChangeAspect="1" noChangeArrowheads="1"/>
          </p:cNvPicPr>
          <p:nvPr/>
        </p:nvPicPr>
        <p:blipFill>
          <a:blip r:embed="rId3" cstate="screen"/>
          <a:srcRect/>
          <a:stretch>
            <a:fillRect/>
          </a:stretch>
        </p:blipFill>
        <p:spPr bwMode="auto">
          <a:xfrm>
            <a:off x="0" y="19050"/>
            <a:ext cx="9117013" cy="6475413"/>
          </a:xfrm>
          <a:prstGeom prst="rect">
            <a:avLst/>
          </a:prstGeom>
          <a:noFill/>
          <a:ln w="9525">
            <a:noFill/>
            <a:miter lim="800000"/>
            <a:headEnd/>
            <a:tailEnd/>
          </a:ln>
        </p:spPr>
      </p:pic>
      <p:sp>
        <p:nvSpPr>
          <p:cNvPr id="23556" name="Oval 3"/>
          <p:cNvSpPr>
            <a:spLocks noChangeArrowheads="1"/>
          </p:cNvSpPr>
          <p:nvPr/>
        </p:nvSpPr>
        <p:spPr bwMode="auto">
          <a:xfrm>
            <a:off x="5940425" y="2205038"/>
            <a:ext cx="2087563" cy="936625"/>
          </a:xfrm>
          <a:prstGeom prst="ellipse">
            <a:avLst/>
          </a:prstGeom>
          <a:noFill/>
          <a:ln w="38100">
            <a:solidFill>
              <a:srgbClr val="FF0000"/>
            </a:solidFill>
            <a:round/>
            <a:headEnd/>
            <a:tailEnd/>
          </a:ln>
        </p:spPr>
        <p:txBody>
          <a:bodyPr wrap="none" anchor="ctr"/>
          <a:lstStyle/>
          <a:p>
            <a:endParaRPr lang="en-CA">
              <a:latin typeface="Gill Sans MT" pitchFamily="4" charset="0"/>
            </a:endParaRPr>
          </a:p>
        </p:txBody>
      </p:sp>
    </p:spTree>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Ebola</a:t>
            </a:r>
          </a:p>
        </p:txBody>
      </p:sp>
      <p:sp>
        <p:nvSpPr>
          <p:cNvPr id="118787" name="Content Placeholder 2"/>
          <p:cNvSpPr>
            <a:spLocks noGrp="1"/>
          </p:cNvSpPr>
          <p:nvPr>
            <p:ph idx="1"/>
          </p:nvPr>
        </p:nvSpPr>
        <p:spPr/>
        <p:txBody>
          <a:bodyPr/>
          <a:lstStyle/>
          <a:p>
            <a:pPr eaLnBrk="1" hangingPunct="1"/>
            <a:r>
              <a:rPr lang="en-CA" smtClean="0"/>
              <a:t>Feces and vomit have virus</a:t>
            </a:r>
          </a:p>
          <a:p>
            <a:pPr lvl="1" eaLnBrk="1" hangingPunct="1"/>
            <a:r>
              <a:rPr lang="en-CA" smtClean="0"/>
              <a:t>(Shieffelin 2014, Chertow 2014)</a:t>
            </a:r>
          </a:p>
          <a:p>
            <a:pPr lvl="1" eaLnBrk="1" hangingPunct="1"/>
            <a:r>
              <a:rPr lang="en-CA" smtClean="0"/>
              <a:t>Dallas family</a:t>
            </a:r>
          </a:p>
          <a:p>
            <a:pPr lvl="2" eaLnBrk="1" hangingPunct="1"/>
            <a:r>
              <a:rPr lang="en-CA" smtClean="0"/>
              <a:t>No illness</a:t>
            </a:r>
          </a:p>
          <a:p>
            <a:pPr lvl="1" eaLnBrk="1" hangingPunct="1"/>
            <a:r>
              <a:rPr lang="en-CA" smtClean="0"/>
              <a:t>Dallas hospital</a:t>
            </a:r>
          </a:p>
          <a:p>
            <a:pPr lvl="2" eaLnBrk="1" hangingPunct="1"/>
            <a:r>
              <a:rPr lang="en-CA" smtClean="0"/>
              <a:t>2 infected</a:t>
            </a:r>
          </a:p>
          <a:p>
            <a:pPr eaLnBrk="1" hangingPunct="1"/>
            <a:r>
              <a:rPr lang="en-CA" smtClean="0"/>
              <a:t>Wet Phase</a:t>
            </a:r>
          </a:p>
          <a:p>
            <a:pPr lvl="1" eaLnBrk="1" hangingPunct="1"/>
            <a:r>
              <a:rPr lang="en-CA" smtClean="0"/>
              <a:t>2-4 litres of liquid stool per day</a:t>
            </a:r>
          </a:p>
        </p:txBody>
      </p:sp>
      <p:sp>
        <p:nvSpPr>
          <p:cNvPr id="118788" name="Slide Number Placeholder 3"/>
          <p:cNvSpPr>
            <a:spLocks noGrp="1"/>
          </p:cNvSpPr>
          <p:nvPr>
            <p:ph type="sldNum" sz="quarter" idx="12"/>
          </p:nvPr>
        </p:nvSpPr>
        <p:spPr bwMode="auto">
          <a:noFill/>
          <a:ln>
            <a:miter lim="800000"/>
            <a:headEnd/>
            <a:tailEnd/>
          </a:ln>
        </p:spPr>
        <p:txBody>
          <a:bodyPr/>
          <a:lstStyle/>
          <a:p>
            <a:fld id="{4FDA5881-9481-42E6-88DD-358DB4D38C7A}" type="slidenum">
              <a:rPr lang="en-CA"/>
              <a:pPr/>
              <a:t>80</a:t>
            </a:fld>
            <a:endParaRPr lang="en-CA"/>
          </a:p>
        </p:txBody>
      </p:sp>
    </p:spTree>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rgbClr val="FF6600"/>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50825" y="274638"/>
            <a:ext cx="8683625" cy="1143000"/>
          </a:xfrm>
          <a:solidFill>
            <a:srgbClr val="FF6600"/>
          </a:solidFill>
        </p:spPr>
        <p:txBody>
          <a:bodyPr/>
          <a:lstStyle/>
          <a:p>
            <a:pPr algn="ctr" eaLnBrk="1" hangingPunct="1"/>
            <a:r>
              <a:rPr lang="en-US" sz="6500" smtClean="0">
                <a:solidFill>
                  <a:schemeClr val="accent1"/>
                </a:solidFill>
                <a:effectLst>
                  <a:outerShdw blurRad="38100" dist="38100" dir="2700000" algn="tl">
                    <a:srgbClr val="000000"/>
                  </a:outerShdw>
                </a:effectLst>
              </a:rPr>
              <a:t>WARNING!!</a:t>
            </a:r>
          </a:p>
        </p:txBody>
      </p:sp>
      <p:sp>
        <p:nvSpPr>
          <p:cNvPr id="37891" name="Rectangle 3"/>
          <p:cNvSpPr>
            <a:spLocks noGrp="1" noChangeArrowheads="1"/>
          </p:cNvSpPr>
          <p:nvPr>
            <p:ph idx="1"/>
          </p:nvPr>
        </p:nvSpPr>
        <p:spPr>
          <a:xfrm>
            <a:off x="0" y="1981200"/>
            <a:ext cx="9144000" cy="4343400"/>
          </a:xfrm>
          <a:solidFill>
            <a:srgbClr val="FF6600"/>
          </a:solidFill>
        </p:spPr>
        <p:txBody>
          <a:bodyPr>
            <a:normAutofit/>
          </a:bodyPr>
          <a:lstStyle/>
          <a:p>
            <a:pPr marL="265113" indent="0" eaLnBrk="1" hangingPunct="1">
              <a:buFontTx/>
              <a:buNone/>
            </a:pPr>
            <a:r>
              <a:rPr lang="en-US" sz="4400" smtClean="0"/>
              <a:t>This patient has:</a:t>
            </a:r>
          </a:p>
          <a:p>
            <a:pPr marL="442913" lvl="1" indent="0" eaLnBrk="1" hangingPunct="1">
              <a:buFont typeface="Verdana" pitchFamily="4" charset="0"/>
              <a:buNone/>
            </a:pPr>
            <a:r>
              <a:rPr lang="en-US" sz="4000" smtClean="0"/>
              <a:t>Skin!</a:t>
            </a:r>
          </a:p>
          <a:p>
            <a:pPr marL="442913" lvl="1" indent="0" eaLnBrk="1" hangingPunct="1">
              <a:buFont typeface="Verdana" pitchFamily="4" charset="0"/>
              <a:buNone/>
            </a:pPr>
            <a:r>
              <a:rPr lang="en-US" sz="4000" smtClean="0"/>
              <a:t>Feces!</a:t>
            </a:r>
          </a:p>
          <a:p>
            <a:pPr marL="442913" lvl="1" indent="0" eaLnBrk="1" hangingPunct="1">
              <a:buFont typeface="Verdana" pitchFamily="4" charset="0"/>
              <a:buNone/>
            </a:pPr>
            <a:r>
              <a:rPr lang="en-US" sz="4000" smtClean="0"/>
              <a:t>Mucous Membranes!</a:t>
            </a:r>
          </a:p>
          <a:p>
            <a:pPr marL="442913" lvl="1" indent="0" eaLnBrk="1" hangingPunct="1">
              <a:buFontTx/>
              <a:buNone/>
            </a:pPr>
            <a:endParaRPr lang="en-US" sz="2400" smtClean="0"/>
          </a:p>
          <a:p>
            <a:pPr marL="265113" indent="0" eaLnBrk="1" hangingPunct="1">
              <a:buClr>
                <a:schemeClr val="tx1"/>
              </a:buClr>
              <a:buFontTx/>
              <a:buNone/>
            </a:pPr>
            <a:r>
              <a:rPr lang="en-US" sz="2800" smtClean="0"/>
              <a:t>PERFORM HAND HYGIENE AFTER CONTACT WITH THIS PATIENT OR THEIR ENVIRONMENT!</a:t>
            </a:r>
          </a:p>
        </p:txBody>
      </p:sp>
      <p:sp>
        <p:nvSpPr>
          <p:cNvPr id="119812" name="Slide Number Placeholder 1"/>
          <p:cNvSpPr>
            <a:spLocks noGrp="1"/>
          </p:cNvSpPr>
          <p:nvPr>
            <p:ph type="sldNum" sz="quarter" idx="12"/>
          </p:nvPr>
        </p:nvSpPr>
        <p:spPr bwMode="auto">
          <a:noFill/>
          <a:ln>
            <a:miter lim="800000"/>
            <a:headEnd/>
            <a:tailEnd/>
          </a:ln>
        </p:spPr>
        <p:txBody>
          <a:bodyPr/>
          <a:lstStyle/>
          <a:p>
            <a:fld id="{412FDC72-FEBA-4071-B4CE-619930F86C6C}" type="slidenum">
              <a:rPr lang="en-US"/>
              <a:pPr/>
              <a:t>81</a:t>
            </a:fld>
            <a:endParaRPr lang="en-US"/>
          </a:p>
        </p:txBody>
      </p:sp>
    </p:spTree>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endParaRPr lang="en-CA" smtClean="0">
              <a:effectLst>
                <a:outerShdw blurRad="38100" dist="38100" dir="2700000" algn="tl">
                  <a:srgbClr val="C0C0C0"/>
                </a:outerShdw>
              </a:effectLst>
            </a:endParaRPr>
          </a:p>
        </p:txBody>
      </p:sp>
      <p:pic>
        <p:nvPicPr>
          <p:cNvPr id="121859" name="Content Placeholder 4"/>
          <p:cNvPicPr>
            <a:picLocks noGrp="1" noChangeAspect="1"/>
          </p:cNvPicPr>
          <p:nvPr>
            <p:ph idx="1"/>
          </p:nvPr>
        </p:nvPicPr>
        <p:blipFill>
          <a:blip r:embed="rId2" cstate="screen"/>
          <a:srcRect/>
          <a:stretch>
            <a:fillRect/>
          </a:stretch>
        </p:blipFill>
        <p:spPr>
          <a:xfrm>
            <a:off x="1547813" y="6350"/>
            <a:ext cx="6045200" cy="6738938"/>
          </a:xfrm>
        </p:spPr>
      </p:pic>
      <p:sp>
        <p:nvSpPr>
          <p:cNvPr id="121860" name="Slide Number Placeholder 3"/>
          <p:cNvSpPr>
            <a:spLocks noGrp="1"/>
          </p:cNvSpPr>
          <p:nvPr>
            <p:ph type="sldNum" sz="quarter" idx="12"/>
          </p:nvPr>
        </p:nvSpPr>
        <p:spPr bwMode="auto">
          <a:noFill/>
          <a:ln>
            <a:miter lim="800000"/>
            <a:headEnd/>
            <a:tailEnd/>
          </a:ln>
        </p:spPr>
        <p:txBody>
          <a:bodyPr/>
          <a:lstStyle/>
          <a:p>
            <a:fld id="{A653942A-418F-46FD-8260-126FAFD36983}" type="slidenum">
              <a:rPr lang="en-CA"/>
              <a:pPr/>
              <a:t>82</a:t>
            </a:fld>
            <a:endParaRPr lang="en-CA"/>
          </a:p>
        </p:txBody>
      </p:sp>
    </p:spTree>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Comments? Questions?</a:t>
            </a:r>
          </a:p>
        </p:txBody>
      </p:sp>
      <p:sp>
        <p:nvSpPr>
          <p:cNvPr id="122883" name="Slide Number Placeholder 3"/>
          <p:cNvSpPr>
            <a:spLocks noGrp="1"/>
          </p:cNvSpPr>
          <p:nvPr>
            <p:ph type="sldNum" sz="quarter" idx="12"/>
          </p:nvPr>
        </p:nvSpPr>
        <p:spPr bwMode="auto">
          <a:noFill/>
          <a:ln>
            <a:miter lim="800000"/>
            <a:headEnd/>
            <a:tailEnd/>
          </a:ln>
        </p:spPr>
        <p:txBody>
          <a:bodyPr/>
          <a:lstStyle/>
          <a:p>
            <a:fld id="{95397316-A187-4875-BA99-18FCAD50F161}" type="slidenum">
              <a:rPr lang="en-CA"/>
              <a:pPr/>
              <a:t>83</a:t>
            </a:fld>
            <a:endParaRPr lang="en-CA"/>
          </a:p>
        </p:txBody>
      </p:sp>
    </p:spTree>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References</a:t>
            </a:r>
          </a:p>
        </p:txBody>
      </p:sp>
      <p:sp>
        <p:nvSpPr>
          <p:cNvPr id="123907" name="Content Placeholder 2"/>
          <p:cNvSpPr>
            <a:spLocks noGrp="1"/>
          </p:cNvSpPr>
          <p:nvPr>
            <p:ph idx="1"/>
          </p:nvPr>
        </p:nvSpPr>
        <p:spPr>
          <a:xfrm>
            <a:off x="1403350" y="1557338"/>
            <a:ext cx="7740650" cy="5111750"/>
          </a:xfrm>
        </p:spPr>
        <p:txBody>
          <a:bodyPr/>
          <a:lstStyle/>
          <a:p>
            <a:pPr eaLnBrk="1" hangingPunct="1">
              <a:lnSpc>
                <a:spcPct val="80000"/>
              </a:lnSpc>
            </a:pPr>
            <a:r>
              <a:rPr lang="en-CA" sz="2500" smtClean="0"/>
              <a:t>Alasmari F, Sieler SM, Hink T, et al. Prevalence and risk factors for asymptomatic </a:t>
            </a:r>
            <a:r>
              <a:rPr lang="en-CA" sz="2500" i="1" smtClean="0"/>
              <a:t>Clostridium difficile </a:t>
            </a:r>
            <a:r>
              <a:rPr lang="en-CA" sz="2500" smtClean="0"/>
              <a:t>carriage. Clin Infect Dis 2014;59(2):216-22</a:t>
            </a:r>
          </a:p>
          <a:p>
            <a:pPr eaLnBrk="1" hangingPunct="1">
              <a:lnSpc>
                <a:spcPct val="80000"/>
              </a:lnSpc>
            </a:pPr>
            <a:r>
              <a:rPr lang="en-CA" sz="2500" smtClean="0"/>
              <a:t>American Practitioners in Infection Control and Epidemiology. </a:t>
            </a:r>
            <a:r>
              <a:rPr lang="en-CA" sz="2500" smtClean="0">
                <a:hlinkClick r:id="rId2"/>
              </a:rPr>
              <a:t>http://www.apic.org/For-Consumers/Monthly-alerts-for-consumers/Article?id=cre-the-nightmare-bacteria</a:t>
            </a:r>
            <a:r>
              <a:rPr lang="en-CA" sz="2500" smtClean="0"/>
              <a:t>.  Accessed November 2, 2014</a:t>
            </a:r>
          </a:p>
          <a:p>
            <a:pPr eaLnBrk="1" hangingPunct="1">
              <a:lnSpc>
                <a:spcPct val="80000"/>
              </a:lnSpc>
            </a:pPr>
            <a:r>
              <a:rPr lang="en-CA" sz="2500" smtClean="0"/>
              <a:t>American Practitioners in Infection Control and Epidemiology. </a:t>
            </a:r>
            <a:r>
              <a:rPr lang="en-CA" sz="2500" smtClean="0">
                <a:hlinkClick r:id="rId3"/>
              </a:rPr>
              <a:t>http://www.apic.org/For-Media/News-Releases/Article?id=2122443e-6d22-46ae-aecc-e9512e98e1cb</a:t>
            </a:r>
            <a:r>
              <a:rPr lang="en-CA" sz="2500" smtClean="0"/>
              <a:t> Accessed November 10, 2014</a:t>
            </a:r>
          </a:p>
          <a:p>
            <a:pPr eaLnBrk="1" hangingPunct="1">
              <a:lnSpc>
                <a:spcPct val="80000"/>
              </a:lnSpc>
            </a:pPr>
            <a:r>
              <a:rPr lang="en-CA" sz="2500" smtClean="0"/>
              <a:t>Barker J, Jones MV. The potential spread of infection caused by aerosol contamination of surfaces after flushing a domestic toilet. J Appl Microbiol 2005;99:339-347</a:t>
            </a:r>
          </a:p>
        </p:txBody>
      </p:sp>
      <p:sp>
        <p:nvSpPr>
          <p:cNvPr id="123908" name="Slide Number Placeholder 3"/>
          <p:cNvSpPr>
            <a:spLocks noGrp="1"/>
          </p:cNvSpPr>
          <p:nvPr>
            <p:ph type="sldNum" sz="quarter" idx="12"/>
          </p:nvPr>
        </p:nvSpPr>
        <p:spPr bwMode="auto">
          <a:noFill/>
          <a:ln>
            <a:miter lim="800000"/>
            <a:headEnd/>
            <a:tailEnd/>
          </a:ln>
        </p:spPr>
        <p:txBody>
          <a:bodyPr/>
          <a:lstStyle/>
          <a:p>
            <a:fld id="{0CDA0F96-48AA-4DA2-B34A-A84DFC16F7F7}" type="slidenum">
              <a:rPr lang="en-CA"/>
              <a:pPr/>
              <a:t>84</a:t>
            </a:fld>
            <a:endParaRPr lang="en-CA"/>
          </a:p>
        </p:txBody>
      </p:sp>
    </p:spTree>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References</a:t>
            </a:r>
          </a:p>
        </p:txBody>
      </p:sp>
      <p:sp>
        <p:nvSpPr>
          <p:cNvPr id="124931" name="Content Placeholder 2"/>
          <p:cNvSpPr>
            <a:spLocks noGrp="1"/>
          </p:cNvSpPr>
          <p:nvPr>
            <p:ph idx="1"/>
          </p:nvPr>
        </p:nvSpPr>
        <p:spPr>
          <a:xfrm>
            <a:off x="1476375" y="1557338"/>
            <a:ext cx="7488238" cy="5300662"/>
          </a:xfrm>
        </p:spPr>
        <p:txBody>
          <a:bodyPr/>
          <a:lstStyle/>
          <a:p>
            <a:pPr eaLnBrk="1" hangingPunct="1">
              <a:lnSpc>
                <a:spcPct val="80000"/>
              </a:lnSpc>
            </a:pPr>
            <a:r>
              <a:rPr lang="en-CA" sz="2200" smtClean="0"/>
              <a:t>Benjamin A, Rogers BA, Havers SM, Harris-Brown TM, Paterson DL. Predictors of use of infection control precautions for multiresistant gram-negative bacilli in Australian hospitals: Analysis of a national survey. AJIC 2014;42:963-9</a:t>
            </a:r>
          </a:p>
          <a:p>
            <a:pPr eaLnBrk="1" hangingPunct="1">
              <a:lnSpc>
                <a:spcPct val="80000"/>
              </a:lnSpc>
            </a:pPr>
            <a:r>
              <a:rPr lang="en-CA" sz="2200" smtClean="0"/>
              <a:t>Best EL, Sandoe JAT, Wilcox MH. Potential for aerosolization of </a:t>
            </a:r>
            <a:r>
              <a:rPr lang="en-CA" sz="2200" i="1" smtClean="0"/>
              <a:t>Clostridium difficile</a:t>
            </a:r>
            <a:r>
              <a:rPr lang="en-CA" sz="2200" smtClean="0"/>
              <a:t> after flushing toilets: the role of toilet lids in reducing environmental contamination risk. J Hosp Infect 2012;80:1-5</a:t>
            </a:r>
          </a:p>
          <a:p>
            <a:pPr eaLnBrk="1" hangingPunct="1">
              <a:lnSpc>
                <a:spcPct val="80000"/>
              </a:lnSpc>
            </a:pPr>
            <a:r>
              <a:rPr lang="en-CA" sz="2200" smtClean="0"/>
              <a:t>Bengualid V,  Umesh KC, Alapati J,  Berger J. </a:t>
            </a:r>
            <a:r>
              <a:rPr lang="en-CA" sz="2200" i="1" smtClean="0"/>
              <a:t>Clostridium difficile </a:t>
            </a:r>
            <a:r>
              <a:rPr lang="en-CA" sz="2200" smtClean="0"/>
              <a:t>at a community hospital in the Bronx, New York: Incidence prevalence and risk factors from 2006 to 2008. AJIC 2011;39:183-7</a:t>
            </a:r>
          </a:p>
          <a:p>
            <a:pPr eaLnBrk="1" hangingPunct="1">
              <a:lnSpc>
                <a:spcPct val="80000"/>
              </a:lnSpc>
            </a:pPr>
            <a:r>
              <a:rPr lang="en-CA" sz="2200" smtClean="0"/>
              <a:t>Borgia S, Lastovetska O, Richardson D, Eshaghi A, et al. Outbreak of carbapenem-resistant Enterobacteriaceae containing blaNDM-1, Ontario, Canada. Clin Infect Dis</a:t>
            </a:r>
            <a:r>
              <a:rPr lang="en-CA" sz="2200" smtClean="0">
                <a:hlinkClick r:id="rId2" tooltip="Clinical infectious diseases : an official publication of the Infectious Diseases Society of America."/>
              </a:rPr>
              <a:t>.</a:t>
            </a:r>
            <a:r>
              <a:rPr lang="en-CA" sz="2200" smtClean="0"/>
              <a:t> 2012 Dec;55(11):e109-17. doi: 10.1093/cid/cis737. Epub 2012 Sep 20.</a:t>
            </a:r>
          </a:p>
        </p:txBody>
      </p:sp>
      <p:sp>
        <p:nvSpPr>
          <p:cNvPr id="124932" name="Slide Number Placeholder 3"/>
          <p:cNvSpPr>
            <a:spLocks noGrp="1"/>
          </p:cNvSpPr>
          <p:nvPr>
            <p:ph type="sldNum" sz="quarter" idx="12"/>
          </p:nvPr>
        </p:nvSpPr>
        <p:spPr bwMode="auto">
          <a:noFill/>
          <a:ln>
            <a:miter lim="800000"/>
            <a:headEnd/>
            <a:tailEnd/>
          </a:ln>
        </p:spPr>
        <p:txBody>
          <a:bodyPr/>
          <a:lstStyle/>
          <a:p>
            <a:fld id="{81D4577A-A1BA-4F21-9A84-5AF31F8BD20C}" type="slidenum">
              <a:rPr lang="en-CA"/>
              <a:pPr/>
              <a:t>85</a:t>
            </a:fld>
            <a:endParaRPr lang="en-CA"/>
          </a:p>
        </p:txBody>
      </p:sp>
    </p:spTree>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References</a:t>
            </a:r>
          </a:p>
        </p:txBody>
      </p:sp>
      <p:sp>
        <p:nvSpPr>
          <p:cNvPr id="125955" name="Content Placeholder 2"/>
          <p:cNvSpPr>
            <a:spLocks noGrp="1"/>
          </p:cNvSpPr>
          <p:nvPr>
            <p:ph idx="1"/>
          </p:nvPr>
        </p:nvSpPr>
        <p:spPr>
          <a:xfrm>
            <a:off x="1476375" y="1557338"/>
            <a:ext cx="7667625" cy="5184775"/>
          </a:xfrm>
        </p:spPr>
        <p:txBody>
          <a:bodyPr/>
          <a:lstStyle/>
          <a:p>
            <a:pPr eaLnBrk="1" hangingPunct="1">
              <a:lnSpc>
                <a:spcPct val="80000"/>
              </a:lnSpc>
            </a:pPr>
            <a:r>
              <a:rPr lang="en-US" sz="2200" smtClean="0"/>
              <a:t>Boyce JM, Havill NL, Otter JA, Adams NMT. </a:t>
            </a:r>
            <a:r>
              <a:rPr lang="en-CA" sz="2200" smtClean="0"/>
              <a:t>Widespread environmental contamination associated with patients with diarrhea and methicillin-resistant </a:t>
            </a:r>
            <a:r>
              <a:rPr lang="en-CA" sz="2200" i="1" smtClean="0"/>
              <a:t>Staphylococcus aureus </a:t>
            </a:r>
            <a:r>
              <a:rPr lang="en-CA" sz="2200" smtClean="0"/>
              <a:t>colonization of the gastrointestinal tract. ICHE2007;28(10):1142-7</a:t>
            </a:r>
          </a:p>
          <a:p>
            <a:pPr eaLnBrk="1" hangingPunct="1">
              <a:lnSpc>
                <a:spcPct val="80000"/>
              </a:lnSpc>
            </a:pPr>
            <a:r>
              <a:rPr lang="en-US" sz="2200" smtClean="0"/>
              <a:t>Cartmill TDI, et al. Management and control of a large outbreak of diarrhoea due to Clostridium difficile. J Hosp Infect 1994;27:1-15</a:t>
            </a:r>
          </a:p>
          <a:p>
            <a:pPr eaLnBrk="1" hangingPunct="1">
              <a:lnSpc>
                <a:spcPct val="80000"/>
              </a:lnSpc>
            </a:pPr>
            <a:r>
              <a:rPr lang="en-CA" sz="2200" smtClean="0"/>
              <a:t>Center for Disease Control and Prevention. Guidance for control of carbapenem-resistant Enterobacteriaceae (CRE). 2012 </a:t>
            </a:r>
            <a:r>
              <a:rPr lang="en-CA" sz="2200" smtClean="0">
                <a:hlinkClick r:id="rId2"/>
              </a:rPr>
              <a:t>http://www.cdc.gov/hai/organisms/cre/cre-toolkit/index.html </a:t>
            </a:r>
            <a:r>
              <a:rPr lang="en-CA" sz="2200" smtClean="0"/>
              <a:t> Accessed November 10, 2014</a:t>
            </a:r>
          </a:p>
          <a:p>
            <a:pPr eaLnBrk="1" hangingPunct="1">
              <a:lnSpc>
                <a:spcPct val="80000"/>
              </a:lnSpc>
            </a:pPr>
            <a:r>
              <a:rPr lang="en-CA" sz="2200" smtClean="0"/>
              <a:t>Chertow DS, Kleine C, Edwards JK, Scaini R, et al. Ebola virus disease in West Africa – clinical manifestations and management. NEJM 2014 Nov 5, 2014</a:t>
            </a:r>
          </a:p>
        </p:txBody>
      </p:sp>
      <p:sp>
        <p:nvSpPr>
          <p:cNvPr id="125956" name="Slide Number Placeholder 3"/>
          <p:cNvSpPr>
            <a:spLocks noGrp="1"/>
          </p:cNvSpPr>
          <p:nvPr>
            <p:ph type="sldNum" sz="quarter" idx="12"/>
          </p:nvPr>
        </p:nvSpPr>
        <p:spPr bwMode="auto">
          <a:noFill/>
          <a:ln>
            <a:miter lim="800000"/>
            <a:headEnd/>
            <a:tailEnd/>
          </a:ln>
        </p:spPr>
        <p:txBody>
          <a:bodyPr/>
          <a:lstStyle/>
          <a:p>
            <a:fld id="{DCA9FDBC-BC02-4FF9-A86A-082AE409B110}" type="slidenum">
              <a:rPr lang="en-CA"/>
              <a:pPr/>
              <a:t>86</a:t>
            </a:fld>
            <a:endParaRPr lang="en-CA"/>
          </a:p>
        </p:txBody>
      </p:sp>
    </p:spTree>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References</a:t>
            </a:r>
          </a:p>
        </p:txBody>
      </p:sp>
      <p:sp>
        <p:nvSpPr>
          <p:cNvPr id="126979" name="Content Placeholder 2"/>
          <p:cNvSpPr>
            <a:spLocks noGrp="1"/>
          </p:cNvSpPr>
          <p:nvPr>
            <p:ph idx="1"/>
          </p:nvPr>
        </p:nvSpPr>
        <p:spPr>
          <a:xfrm>
            <a:off x="1403350" y="1557338"/>
            <a:ext cx="7740650" cy="5300662"/>
          </a:xfrm>
        </p:spPr>
        <p:txBody>
          <a:bodyPr/>
          <a:lstStyle/>
          <a:p>
            <a:pPr eaLnBrk="1" hangingPunct="1">
              <a:lnSpc>
                <a:spcPct val="80000"/>
              </a:lnSpc>
            </a:pPr>
            <a:r>
              <a:rPr lang="en-CA" sz="2200" smtClean="0"/>
              <a:t>Cochard H, Aubier B, Quentin R, van der Mee-Marquet N. Extended-spectrum beta lactamase-producing Enterobacteriaceae in French nursing homes: an association between high carriage rate among residents, environmental contamination, poor conformity with good hygiene practice, and putative resident-to-resident transmission. ICHE 2014;35(4):384-9</a:t>
            </a:r>
          </a:p>
          <a:p>
            <a:pPr eaLnBrk="1" hangingPunct="1">
              <a:lnSpc>
                <a:spcPct val="80000"/>
              </a:lnSpc>
            </a:pPr>
            <a:r>
              <a:rPr lang="en-CA" sz="2200" smtClean="0"/>
              <a:t>Curran ET, Otter JA. Outbreak column 15: Carbapenemase-producing Enterobacteriaceae. J Infect Prevent 2014;15:193-198</a:t>
            </a:r>
          </a:p>
          <a:p>
            <a:pPr eaLnBrk="1" hangingPunct="1">
              <a:lnSpc>
                <a:spcPct val="80000"/>
              </a:lnSpc>
            </a:pPr>
            <a:r>
              <a:rPr lang="en-CA" sz="2200" smtClean="0"/>
              <a:t>Donskey CJ, Kundrapu S, Deshpande A. Colonization versus carriage of Clostridium difficile. Infect Dis Clin N Am 2015;29:13–28</a:t>
            </a:r>
          </a:p>
          <a:p>
            <a:pPr eaLnBrk="1" hangingPunct="1">
              <a:lnSpc>
                <a:spcPct val="80000"/>
              </a:lnSpc>
            </a:pPr>
            <a:r>
              <a:rPr lang="en-CA" sz="2200" smtClean="0"/>
              <a:t>European Centre for Disease Prevention and Control. Risk assessment on the spread of carbapenemase-producing Enterobacteriaceae (CPE) through patient transfer between healthcare facilities, with special emphasis on cross-border transfer. Stockholm: ECDC;2011</a:t>
            </a:r>
          </a:p>
        </p:txBody>
      </p:sp>
      <p:sp>
        <p:nvSpPr>
          <p:cNvPr id="126980" name="Slide Number Placeholder 3"/>
          <p:cNvSpPr>
            <a:spLocks noGrp="1"/>
          </p:cNvSpPr>
          <p:nvPr>
            <p:ph type="sldNum" sz="quarter" idx="12"/>
          </p:nvPr>
        </p:nvSpPr>
        <p:spPr bwMode="auto">
          <a:noFill/>
          <a:ln>
            <a:miter lim="800000"/>
            <a:headEnd/>
            <a:tailEnd/>
          </a:ln>
        </p:spPr>
        <p:txBody>
          <a:bodyPr/>
          <a:lstStyle/>
          <a:p>
            <a:fld id="{2CD60905-DF8F-4373-A5A9-B9844DFFAA07}" type="slidenum">
              <a:rPr lang="en-CA"/>
              <a:pPr/>
              <a:t>87</a:t>
            </a:fld>
            <a:endParaRPr lang="en-CA"/>
          </a:p>
        </p:txBody>
      </p:sp>
    </p:spTree>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References</a:t>
            </a:r>
          </a:p>
        </p:txBody>
      </p:sp>
      <p:sp>
        <p:nvSpPr>
          <p:cNvPr id="128003" name="Content Placeholder 2"/>
          <p:cNvSpPr>
            <a:spLocks noGrp="1"/>
          </p:cNvSpPr>
          <p:nvPr>
            <p:ph idx="1"/>
          </p:nvPr>
        </p:nvSpPr>
        <p:spPr>
          <a:xfrm>
            <a:off x="1258888" y="1557338"/>
            <a:ext cx="7885112" cy="4967287"/>
          </a:xfrm>
        </p:spPr>
        <p:txBody>
          <a:bodyPr/>
          <a:lstStyle/>
          <a:p>
            <a:pPr eaLnBrk="1" hangingPunct="1">
              <a:lnSpc>
                <a:spcPct val="80000"/>
              </a:lnSpc>
            </a:pPr>
            <a:r>
              <a:rPr lang="en-US" sz="2000" smtClean="0"/>
              <a:t>Fekety R, et al. Studies on the epidemiology of antibiotic-associated Clostridium difficile colitis. Am J Clin Nutr 1980;33:2527-32</a:t>
            </a:r>
          </a:p>
          <a:p>
            <a:pPr eaLnBrk="1" hangingPunct="1">
              <a:lnSpc>
                <a:spcPct val="80000"/>
              </a:lnSpc>
            </a:pPr>
            <a:r>
              <a:rPr lang="en-CA" sz="2000" smtClean="0"/>
              <a:t>Gagné D, Bédard G, Maziade PJ. Systematic patients’ hand disinfection: impact on meticillin resistant </a:t>
            </a:r>
            <a:r>
              <a:rPr lang="en-CA" sz="2000" i="1" smtClean="0"/>
              <a:t>Staphylococcus aureus </a:t>
            </a:r>
            <a:r>
              <a:rPr lang="en-CA" sz="2000" smtClean="0"/>
              <a:t>infection rates in a community hospital. J Hosp Infect 2010;75:269-72</a:t>
            </a:r>
          </a:p>
          <a:p>
            <a:pPr eaLnBrk="1" hangingPunct="1">
              <a:lnSpc>
                <a:spcPct val="80000"/>
              </a:lnSpc>
            </a:pPr>
            <a:r>
              <a:rPr lang="en-CA" sz="2000" smtClean="0"/>
              <a:t>Galdys AL, Curry SR, Harrison LH.  Asymptomatic </a:t>
            </a:r>
            <a:r>
              <a:rPr lang="en-CA" sz="2000" i="1" smtClean="0"/>
              <a:t>Clostridium difficile </a:t>
            </a:r>
            <a:r>
              <a:rPr lang="en-CA" sz="2000" smtClean="0"/>
              <a:t>colonization as a reservoir for </a:t>
            </a:r>
            <a:r>
              <a:rPr lang="en-CA" sz="2000" i="1" smtClean="0"/>
              <a:t>Clostridium difficile </a:t>
            </a:r>
            <a:r>
              <a:rPr lang="en-CA" sz="2000" smtClean="0"/>
              <a:t>infection. Expert Rev Anti Infect Ther 2014;12:967–80</a:t>
            </a:r>
          </a:p>
          <a:p>
            <a:pPr eaLnBrk="1" hangingPunct="1">
              <a:lnSpc>
                <a:spcPct val="80000"/>
              </a:lnSpc>
            </a:pPr>
            <a:r>
              <a:rPr lang="en-US" sz="2000" smtClean="0"/>
              <a:t>Garcia R. A review of the possible role of oral and dental colonization of the occurrence of health care-associated pneumonia: underappreciated risk and a call for interventions. Am J Infect Control 2005;33(9):527-40</a:t>
            </a:r>
          </a:p>
          <a:p>
            <a:pPr eaLnBrk="1" hangingPunct="1">
              <a:lnSpc>
                <a:spcPct val="80000"/>
              </a:lnSpc>
            </a:pPr>
            <a:r>
              <a:rPr lang="en-CA" sz="2000" smtClean="0"/>
              <a:t>Gerba CP, Wallis C, Melnick JL. Microbiological hazards of household toilets: droplet production and the fate of residual organisms. Appl Microbiol 1975;30(2):229-237</a:t>
            </a:r>
          </a:p>
        </p:txBody>
      </p:sp>
      <p:sp>
        <p:nvSpPr>
          <p:cNvPr id="128004" name="Slide Number Placeholder 3"/>
          <p:cNvSpPr>
            <a:spLocks noGrp="1"/>
          </p:cNvSpPr>
          <p:nvPr>
            <p:ph type="sldNum" sz="quarter" idx="12"/>
          </p:nvPr>
        </p:nvSpPr>
        <p:spPr bwMode="auto">
          <a:noFill/>
          <a:ln>
            <a:miter lim="800000"/>
            <a:headEnd/>
            <a:tailEnd/>
          </a:ln>
        </p:spPr>
        <p:txBody>
          <a:bodyPr/>
          <a:lstStyle/>
          <a:p>
            <a:fld id="{10CBC5B3-B0D3-428D-A372-D3F73F21273D}" type="slidenum">
              <a:rPr lang="en-CA"/>
              <a:pPr/>
              <a:t>88</a:t>
            </a:fld>
            <a:endParaRPr lang="en-CA"/>
          </a:p>
        </p:txBody>
      </p:sp>
    </p:spTree>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References</a:t>
            </a:r>
          </a:p>
        </p:txBody>
      </p:sp>
      <p:sp>
        <p:nvSpPr>
          <p:cNvPr id="129027" name="Content Placeholder 2"/>
          <p:cNvSpPr>
            <a:spLocks noGrp="1"/>
          </p:cNvSpPr>
          <p:nvPr>
            <p:ph idx="1"/>
          </p:nvPr>
        </p:nvSpPr>
        <p:spPr>
          <a:xfrm>
            <a:off x="1476375" y="1447800"/>
            <a:ext cx="7667625" cy="5076825"/>
          </a:xfrm>
        </p:spPr>
        <p:txBody>
          <a:bodyPr/>
          <a:lstStyle/>
          <a:p>
            <a:pPr eaLnBrk="1" hangingPunct="1"/>
            <a:r>
              <a:rPr lang="en-CA" sz="2200" smtClean="0"/>
              <a:t>Grabsch EA, Burrell LJ, Padiglione A, O’Keefe JM, et al. Risk of environmental and healthcare worker contamination with vancomycin resistant enterococci during outpatient procedures and hemodialysis. Infect Control Hosp Epidemiol 2006;27:287-93</a:t>
            </a:r>
          </a:p>
          <a:p>
            <a:pPr eaLnBrk="1" hangingPunct="1"/>
            <a:r>
              <a:rPr lang="en-CA" sz="2200" smtClean="0"/>
              <a:t>Havill NL, Boyce JM, Otter JA. Extended survival of carbapenem-resistant Enterobacteriaceae on dry surfaces. ICHE 2014;35(4)445-7</a:t>
            </a:r>
          </a:p>
          <a:p>
            <a:pPr eaLnBrk="1" hangingPunct="1"/>
            <a:r>
              <a:rPr lang="en-CA" sz="2200" smtClean="0"/>
              <a:t>Johnson DL, Mead KR, Lynch RA, Hirst DVL. Lifting the lid on toilet plume aerosol: A literature review with suggestions for future research. AJIC 2013;41:254-8</a:t>
            </a:r>
          </a:p>
          <a:p>
            <a:pPr eaLnBrk="1" hangingPunct="1"/>
            <a:r>
              <a:rPr lang="en-CA" sz="2200" smtClean="0"/>
              <a:t>Landers T, Abusalem S, Coty MB, Bingham J. Patient-centered hand hygiene: the next step in infection prevention. AJIC 2012;40:S11-S17</a:t>
            </a:r>
            <a:endParaRPr lang="en-US" sz="2200" smtClean="0"/>
          </a:p>
        </p:txBody>
      </p:sp>
      <p:sp>
        <p:nvSpPr>
          <p:cNvPr id="129028" name="Slide Number Placeholder 3"/>
          <p:cNvSpPr>
            <a:spLocks noGrp="1"/>
          </p:cNvSpPr>
          <p:nvPr>
            <p:ph type="sldNum" sz="quarter" idx="12"/>
          </p:nvPr>
        </p:nvSpPr>
        <p:spPr bwMode="auto">
          <a:noFill/>
          <a:ln>
            <a:miter lim="800000"/>
            <a:headEnd/>
            <a:tailEnd/>
          </a:ln>
        </p:spPr>
        <p:txBody>
          <a:bodyPr/>
          <a:lstStyle/>
          <a:p>
            <a:fld id="{09C2D3C1-B760-4328-AAEF-EAC7B8439923}" type="slidenum">
              <a:rPr lang="en-CA"/>
              <a:pPr/>
              <a:t>89</a:t>
            </a:fld>
            <a:endParaRPr lang="en-CA"/>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effectLst>
                  <a:outerShdw blurRad="38100" dist="38100" dir="2700000" algn="tl">
                    <a:srgbClr val="C0C0C0"/>
                  </a:outerShdw>
                </a:effectLst>
              </a:rPr>
              <a:t>Reservoir</a:t>
            </a:r>
          </a:p>
        </p:txBody>
      </p:sp>
      <p:sp>
        <p:nvSpPr>
          <p:cNvPr id="25603" name="Rectangle 3"/>
          <p:cNvSpPr>
            <a:spLocks noGrp="1" noChangeArrowheads="1"/>
          </p:cNvSpPr>
          <p:nvPr>
            <p:ph idx="1"/>
          </p:nvPr>
        </p:nvSpPr>
        <p:spPr/>
        <p:txBody>
          <a:bodyPr/>
          <a:lstStyle/>
          <a:p>
            <a:pPr eaLnBrk="1" hangingPunct="1">
              <a:lnSpc>
                <a:spcPct val="90000"/>
              </a:lnSpc>
            </a:pPr>
            <a:endParaRPr lang="en-US" smtClean="0"/>
          </a:p>
          <a:p>
            <a:pPr eaLnBrk="1" hangingPunct="1">
              <a:lnSpc>
                <a:spcPct val="90000"/>
              </a:lnSpc>
            </a:pPr>
            <a:r>
              <a:rPr lang="en-US" smtClean="0"/>
              <a:t>Feces</a:t>
            </a:r>
          </a:p>
          <a:p>
            <a:pPr eaLnBrk="1" hangingPunct="1">
              <a:lnSpc>
                <a:spcPct val="90000"/>
              </a:lnSpc>
            </a:pPr>
            <a:r>
              <a:rPr lang="en-US" smtClean="0"/>
              <a:t>fe‧ces  fi siz/ [</a:t>
            </a:r>
            <a:r>
              <a:rPr lang="en-US" b="1" smtClean="0"/>
              <a:t>fee</a:t>
            </a:r>
            <a:r>
              <a:rPr lang="en-US" smtClean="0"/>
              <a:t>-seez] </a:t>
            </a:r>
          </a:p>
          <a:p>
            <a:pPr eaLnBrk="1" hangingPunct="1">
              <a:lnSpc>
                <a:spcPct val="90000"/>
              </a:lnSpc>
            </a:pPr>
            <a:r>
              <a:rPr lang="en-US" smtClean="0"/>
              <a:t>–noun (used with a plural verb ) </a:t>
            </a:r>
          </a:p>
          <a:p>
            <a:pPr lvl="1" eaLnBrk="1" hangingPunct="1">
              <a:lnSpc>
                <a:spcPct val="90000"/>
              </a:lnSpc>
            </a:pPr>
            <a:r>
              <a:rPr lang="en-US" smtClean="0"/>
              <a:t>1. Waste matter discharged from the intestines through the anus; excrement.</a:t>
            </a:r>
          </a:p>
          <a:p>
            <a:pPr lvl="1" eaLnBrk="1" hangingPunct="1">
              <a:lnSpc>
                <a:spcPct val="90000"/>
              </a:lnSpc>
            </a:pPr>
            <a:r>
              <a:rPr lang="en-US" smtClean="0"/>
              <a:t>2. Also, especially British, faeces. </a:t>
            </a:r>
          </a:p>
          <a:p>
            <a:pPr lvl="2" eaLnBrk="1" hangingPunct="1">
              <a:lnSpc>
                <a:spcPct val="90000"/>
              </a:lnSpc>
            </a:pPr>
            <a:r>
              <a:rPr lang="en-US" smtClean="0"/>
              <a:t>Origin 1425-75; late middle English from Latin faecēs – grounds, dregs, sediment</a:t>
            </a:r>
          </a:p>
          <a:p>
            <a:pPr lvl="1" eaLnBrk="1" hangingPunct="1">
              <a:lnSpc>
                <a:spcPct val="90000"/>
              </a:lnSpc>
              <a:buFont typeface="Wingdings" pitchFamily="4" charset="2"/>
              <a:buNone/>
            </a:pPr>
            <a:r>
              <a:rPr lang="en-US" sz="1700" smtClean="0"/>
              <a:t>*www.dictionary.com</a:t>
            </a:r>
          </a:p>
          <a:p>
            <a:pPr lvl="2" eaLnBrk="1" hangingPunct="1">
              <a:lnSpc>
                <a:spcPct val="90000"/>
              </a:lnSpc>
            </a:pPr>
            <a:r>
              <a:rPr lang="en-US" sz="1500" smtClean="0"/>
              <a:t>Dictionary.com unabridged V1.0.1</a:t>
            </a:r>
          </a:p>
          <a:p>
            <a:pPr lvl="1" eaLnBrk="1" hangingPunct="1">
              <a:lnSpc>
                <a:spcPct val="90000"/>
              </a:lnSpc>
            </a:pPr>
            <a:endParaRPr lang="en-US" smtClean="0"/>
          </a:p>
          <a:p>
            <a:pPr lvl="1" eaLnBrk="1" hangingPunct="1">
              <a:lnSpc>
                <a:spcPct val="90000"/>
              </a:lnSpc>
              <a:buFont typeface="Wingdings" pitchFamily="4" charset="2"/>
              <a:buNone/>
            </a:pPr>
            <a:endParaRPr lang="en-US" smtClean="0"/>
          </a:p>
        </p:txBody>
      </p:sp>
      <p:sp>
        <p:nvSpPr>
          <p:cNvPr id="25604" name="Slide Number Placeholder 1"/>
          <p:cNvSpPr>
            <a:spLocks noGrp="1"/>
          </p:cNvSpPr>
          <p:nvPr>
            <p:ph type="sldNum" sz="quarter" idx="12"/>
          </p:nvPr>
        </p:nvSpPr>
        <p:spPr bwMode="auto">
          <a:noFill/>
          <a:ln>
            <a:miter lim="800000"/>
            <a:headEnd/>
            <a:tailEnd/>
          </a:ln>
        </p:spPr>
        <p:txBody>
          <a:bodyPr/>
          <a:lstStyle/>
          <a:p>
            <a:fld id="{03D4CA78-B314-4409-B55B-F91E14DAE950}" type="slidenum">
              <a:rPr lang="en-CA"/>
              <a:pPr/>
              <a:t>9</a:t>
            </a:fld>
            <a:endParaRPr lang="en-CA"/>
          </a:p>
        </p:txBody>
      </p:sp>
    </p:spTree>
  </p:cSld>
  <p:clrMapOvr>
    <a:masterClrMapping/>
  </p:clrMapOvr>
  <p:transition spd="slow"/>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References</a:t>
            </a:r>
          </a:p>
        </p:txBody>
      </p:sp>
      <p:sp>
        <p:nvSpPr>
          <p:cNvPr id="130051" name="Content Placeholder 2"/>
          <p:cNvSpPr>
            <a:spLocks noGrp="1"/>
          </p:cNvSpPr>
          <p:nvPr>
            <p:ph idx="1"/>
          </p:nvPr>
        </p:nvSpPr>
        <p:spPr>
          <a:xfrm>
            <a:off x="1547813" y="1341438"/>
            <a:ext cx="7272337" cy="5400675"/>
          </a:xfrm>
        </p:spPr>
        <p:txBody>
          <a:bodyPr/>
          <a:lstStyle/>
          <a:p>
            <a:pPr eaLnBrk="1" hangingPunct="1"/>
            <a:r>
              <a:rPr lang="en-US" sz="2200" smtClean="0"/>
              <a:t>Loo VG. Environmental interventions to control </a:t>
            </a:r>
            <a:r>
              <a:rPr lang="en-US" sz="2200" i="1" smtClean="0"/>
              <a:t>Clostridium difficile. </a:t>
            </a:r>
            <a:r>
              <a:rPr lang="en-CA" sz="2200" smtClean="0"/>
              <a:t>Infect Dis Clin N Am 2015;29:83–91</a:t>
            </a:r>
            <a:endParaRPr lang="en-US" sz="2200" smtClean="0"/>
          </a:p>
          <a:p>
            <a:pPr eaLnBrk="1" hangingPunct="1"/>
            <a:r>
              <a:rPr lang="en-US" sz="2200" smtClean="0"/>
              <a:t>Lyon GM, Mehta AK, Varkey JB, Brantly K, et al. Clinical care of two patients with Ebola virus disease in the United States. NEJM 2014 </a:t>
            </a:r>
            <a:r>
              <a:rPr lang="en-CA" sz="2200" smtClean="0"/>
              <a:t>DOI: 10.1056/NEJMoa1409838 </a:t>
            </a:r>
            <a:r>
              <a:rPr lang="en-US" sz="2200" smtClean="0"/>
              <a:t>McCoubrey J, et al. Clostridium difficile in a geriatric unit: a prospective epidemiological study employing a novel S-layer typing method. J.Med Micro 2003;52:573-8</a:t>
            </a:r>
          </a:p>
          <a:p>
            <a:pPr eaLnBrk="1" hangingPunct="1"/>
            <a:r>
              <a:rPr lang="en-CA" sz="2200" smtClean="0"/>
              <a:t>National Audit Office. Reducing healthcare associated infections in hospitals in England. Report by the Comptroller and Auditor General. HC 560 Session 2008-2009; 2009. National Audit office; London, UK</a:t>
            </a:r>
          </a:p>
        </p:txBody>
      </p:sp>
      <p:sp>
        <p:nvSpPr>
          <p:cNvPr id="130052" name="Slide Number Placeholder 3"/>
          <p:cNvSpPr>
            <a:spLocks noGrp="1"/>
          </p:cNvSpPr>
          <p:nvPr>
            <p:ph type="sldNum" sz="quarter" idx="12"/>
          </p:nvPr>
        </p:nvSpPr>
        <p:spPr bwMode="auto">
          <a:noFill/>
          <a:ln>
            <a:miter lim="800000"/>
            <a:headEnd/>
            <a:tailEnd/>
          </a:ln>
        </p:spPr>
        <p:txBody>
          <a:bodyPr/>
          <a:lstStyle/>
          <a:p>
            <a:fld id="{10D99FF0-20B3-4D2B-9D60-D33E4B9BD74E}" type="slidenum">
              <a:rPr lang="en-CA"/>
              <a:pPr/>
              <a:t>90</a:t>
            </a:fld>
            <a:endParaRPr lang="en-CA"/>
          </a:p>
        </p:txBody>
      </p:sp>
    </p:spTree>
  </p:cSld>
  <p:clrMapOvr>
    <a:masterClrMapping/>
  </p:clrMapOvr>
  <p:transition spd="slow"/>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References</a:t>
            </a:r>
          </a:p>
        </p:txBody>
      </p:sp>
      <p:sp>
        <p:nvSpPr>
          <p:cNvPr id="131075" name="Content Placeholder 2"/>
          <p:cNvSpPr>
            <a:spLocks noGrp="1"/>
          </p:cNvSpPr>
          <p:nvPr>
            <p:ph idx="1"/>
          </p:nvPr>
        </p:nvSpPr>
        <p:spPr/>
        <p:txBody>
          <a:bodyPr/>
          <a:lstStyle/>
          <a:p>
            <a:pPr eaLnBrk="1" hangingPunct="1">
              <a:lnSpc>
                <a:spcPct val="80000"/>
              </a:lnSpc>
            </a:pPr>
            <a:r>
              <a:rPr lang="en-CA" sz="2300" smtClean="0"/>
              <a:t>Nseir S, Blazejewski C, Lubret R, Wallet F, et al. Risk of acquiring multidrug-resistant gram-negative bacilli from prior room occupants in the intensive care unit. Clin Microbiol Infect 2011;17:1201–1208</a:t>
            </a:r>
          </a:p>
          <a:p>
            <a:pPr eaLnBrk="1" hangingPunct="1">
              <a:lnSpc>
                <a:spcPct val="80000"/>
              </a:lnSpc>
            </a:pPr>
            <a:r>
              <a:rPr lang="en-CA" sz="2300" smtClean="0"/>
              <a:t>O’Donnell LJD, Virjee J, Heaton KW. Detection of pseudodiarrhea by simple clinical assessment of intestinal transit rate. BMJ 1990; 300(6772):439-40</a:t>
            </a:r>
          </a:p>
          <a:p>
            <a:pPr eaLnBrk="1" hangingPunct="1">
              <a:lnSpc>
                <a:spcPct val="80000"/>
              </a:lnSpc>
            </a:pPr>
            <a:r>
              <a:rPr lang="en-CA" sz="2200" smtClean="0"/>
              <a:t>Palmore TN, Henderson DK. Managing transmission for carbapenem-resistant Enterobacteriaceae in healthcare settings: a view from the trenches. Clin Infect Disease 2013;57(11):1593-9</a:t>
            </a:r>
          </a:p>
          <a:p>
            <a:pPr eaLnBrk="1" hangingPunct="1">
              <a:lnSpc>
                <a:spcPct val="80000"/>
              </a:lnSpc>
            </a:pPr>
            <a:r>
              <a:rPr lang="en-CA" sz="2200" smtClean="0"/>
              <a:t>Public Health England Working Group.  Acute trust tooklit for the early detection, management and control of carbapenemase producing Enterobacteriaceae. 2013 PHE: London.</a:t>
            </a:r>
          </a:p>
          <a:p>
            <a:pPr eaLnBrk="1" hangingPunct="1">
              <a:lnSpc>
                <a:spcPct val="80000"/>
              </a:lnSpc>
            </a:pPr>
            <a:endParaRPr lang="en-CA" sz="2000" smtClean="0"/>
          </a:p>
        </p:txBody>
      </p:sp>
      <p:sp>
        <p:nvSpPr>
          <p:cNvPr id="131076" name="Slide Number Placeholder 3"/>
          <p:cNvSpPr>
            <a:spLocks noGrp="1"/>
          </p:cNvSpPr>
          <p:nvPr>
            <p:ph type="sldNum" sz="quarter" idx="12"/>
          </p:nvPr>
        </p:nvSpPr>
        <p:spPr bwMode="auto">
          <a:noFill/>
          <a:ln>
            <a:miter lim="800000"/>
            <a:headEnd/>
            <a:tailEnd/>
          </a:ln>
        </p:spPr>
        <p:txBody>
          <a:bodyPr/>
          <a:lstStyle/>
          <a:p>
            <a:fld id="{5F832387-5941-4C2D-8FF5-DA377DB9E8D8}" type="slidenum">
              <a:rPr lang="en-CA"/>
              <a:pPr/>
              <a:t>91</a:t>
            </a:fld>
            <a:endParaRPr lang="en-CA"/>
          </a:p>
        </p:txBody>
      </p:sp>
    </p:spTree>
  </p:cSld>
  <p:clrMapOvr>
    <a:masterClrMapping/>
  </p:clrMapOvr>
  <p:transition spd="slow"/>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References</a:t>
            </a:r>
          </a:p>
        </p:txBody>
      </p:sp>
      <p:sp>
        <p:nvSpPr>
          <p:cNvPr id="132099" name="Content Placeholder 2"/>
          <p:cNvSpPr>
            <a:spLocks noGrp="1"/>
          </p:cNvSpPr>
          <p:nvPr>
            <p:ph idx="1"/>
          </p:nvPr>
        </p:nvSpPr>
        <p:spPr/>
        <p:txBody>
          <a:bodyPr/>
          <a:lstStyle/>
          <a:p>
            <a:pPr eaLnBrk="1" hangingPunct="1">
              <a:lnSpc>
                <a:spcPct val="80000"/>
              </a:lnSpc>
            </a:pPr>
            <a:r>
              <a:rPr lang="en-CA" sz="2200" smtClean="0"/>
              <a:t>Roberts K, Smith FC, Snelling AM, Kerr KG, et al. Aerial dissemination of </a:t>
            </a:r>
            <a:r>
              <a:rPr lang="en-CA" sz="2200" i="1" smtClean="0"/>
              <a:t>Clostridium difficile </a:t>
            </a:r>
            <a:r>
              <a:rPr lang="en-CA" sz="2200" smtClean="0"/>
              <a:t>spores. BMC Infect Dis 2008;8:7</a:t>
            </a:r>
          </a:p>
          <a:p>
            <a:pPr eaLnBrk="1" hangingPunct="1">
              <a:lnSpc>
                <a:spcPct val="80000"/>
              </a:lnSpc>
            </a:pPr>
            <a:r>
              <a:rPr lang="en-CA" sz="2200" smtClean="0"/>
              <a:t>Sattar S, Maillard JY. The crucial role of wiping in decontamination of high-touch environmental surfaces: Review of current status and directions for the future. Am J Infect Control 2013;41:S97-S104</a:t>
            </a:r>
          </a:p>
          <a:p>
            <a:pPr eaLnBrk="1" hangingPunct="1">
              <a:lnSpc>
                <a:spcPct val="80000"/>
              </a:lnSpc>
            </a:pPr>
            <a:r>
              <a:rPr lang="en-CA" sz="2200" smtClean="0"/>
              <a:t>Savage J, Fuller C, Besser S, Stone S. Use of alcohol hand rub (AHR) at ward entrances and use of soap and AHR by patients and visitors: a study in 27 wards in 9 acute NHS trusts. J Infect Prev 2011;12:54-8</a:t>
            </a:r>
          </a:p>
          <a:p>
            <a:pPr eaLnBrk="1" hangingPunct="1">
              <a:lnSpc>
                <a:spcPct val="80000"/>
              </a:lnSpc>
            </a:pPr>
            <a:r>
              <a:rPr lang="en-CA" sz="2200" smtClean="0"/>
              <a:t>Schieffelin JS, Shaffer JG, Gova A, Gbaki M, et al. Clinical illness and outcomes in patients with Ebola in Sierra Leone. NEJM.org Oct 29 2014. DOI: 10.1056/NEJMoa1411680</a:t>
            </a:r>
          </a:p>
          <a:p>
            <a:pPr eaLnBrk="1" hangingPunct="1">
              <a:lnSpc>
                <a:spcPct val="80000"/>
              </a:lnSpc>
            </a:pPr>
            <a:endParaRPr lang="en-CA" sz="2200" smtClean="0"/>
          </a:p>
        </p:txBody>
      </p:sp>
      <p:sp>
        <p:nvSpPr>
          <p:cNvPr id="132100" name="Slide Number Placeholder 3"/>
          <p:cNvSpPr>
            <a:spLocks noGrp="1"/>
          </p:cNvSpPr>
          <p:nvPr>
            <p:ph type="sldNum" sz="quarter" idx="12"/>
          </p:nvPr>
        </p:nvSpPr>
        <p:spPr bwMode="auto">
          <a:noFill/>
          <a:ln>
            <a:miter lim="800000"/>
            <a:headEnd/>
            <a:tailEnd/>
          </a:ln>
        </p:spPr>
        <p:txBody>
          <a:bodyPr/>
          <a:lstStyle/>
          <a:p>
            <a:fld id="{CABF8EE6-54F4-40E9-A676-95E6382480A6}" type="slidenum">
              <a:rPr lang="en-CA"/>
              <a:pPr/>
              <a:t>92</a:t>
            </a:fld>
            <a:endParaRPr lang="en-CA"/>
          </a:p>
        </p:txBody>
      </p:sp>
    </p:spTree>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References</a:t>
            </a:r>
          </a:p>
        </p:txBody>
      </p:sp>
      <p:sp>
        <p:nvSpPr>
          <p:cNvPr id="133123" name="Content Placeholder 2"/>
          <p:cNvSpPr>
            <a:spLocks noGrp="1"/>
          </p:cNvSpPr>
          <p:nvPr>
            <p:ph idx="1"/>
          </p:nvPr>
        </p:nvSpPr>
        <p:spPr/>
        <p:txBody>
          <a:bodyPr/>
          <a:lstStyle/>
          <a:p>
            <a:pPr eaLnBrk="1" hangingPunct="1">
              <a:lnSpc>
                <a:spcPct val="90000"/>
              </a:lnSpc>
            </a:pPr>
            <a:r>
              <a:rPr lang="en-CA" sz="2200" smtClean="0"/>
              <a:t>Siani G, Cooper C, Maillard JY. Efficacy of “sporicidal” wipes against </a:t>
            </a:r>
            <a:r>
              <a:rPr lang="en-CA" sz="2200" i="1" smtClean="0"/>
              <a:t>Clostridium difficile</a:t>
            </a:r>
            <a:r>
              <a:rPr lang="en-CA" sz="2200" smtClean="0"/>
              <a:t>. Am J Infect Control 2011;39:212-8</a:t>
            </a:r>
          </a:p>
          <a:p>
            <a:pPr eaLnBrk="1" hangingPunct="1">
              <a:lnSpc>
                <a:spcPct val="90000"/>
              </a:lnSpc>
            </a:pPr>
            <a:r>
              <a:rPr lang="en-CA" sz="2200" smtClean="0"/>
              <a:t>Tängdén T, Cars O, Melhus A, Löwdin E. Foreign travel is a major risk factor for colonization with Escherichia coli producing CTX-M-type extended-spectrum beta-lactamases: a prospective study with Swedish volunteers. Antimicrob Agents Chemother 2010; 54:3564–8 </a:t>
            </a:r>
            <a:r>
              <a:rPr lang="it-IT" sz="2200" smtClean="0"/>
              <a:t>Verani M, Bigazzi R, Carducci A.</a:t>
            </a:r>
            <a:r>
              <a:rPr lang="en-CA" sz="2200" smtClean="0"/>
              <a:t> Viral contamination of aerosol and surfaces through toilet use in health care and other settings. AJIC 2014;42:758-62</a:t>
            </a:r>
            <a:endParaRPr lang="it-IT" sz="2200" smtClean="0"/>
          </a:p>
          <a:p>
            <a:pPr eaLnBrk="1" hangingPunct="1">
              <a:lnSpc>
                <a:spcPct val="90000"/>
              </a:lnSpc>
            </a:pPr>
            <a:r>
              <a:rPr lang="en-CA" sz="2200" smtClean="0"/>
              <a:t>Walsh TR, Weeks J, Livermore DM,  Toleman MA. Dissemination of NDM-1 positive bacteria in the New Delhi environment and its implications for human health: an environmental point prevalence study. The Lancet Infect Dis 2011;11:355-62</a:t>
            </a:r>
          </a:p>
          <a:p>
            <a:pPr eaLnBrk="1" hangingPunct="1">
              <a:lnSpc>
                <a:spcPct val="90000"/>
              </a:lnSpc>
            </a:pPr>
            <a:endParaRPr lang="en-CA" sz="3000" smtClean="0"/>
          </a:p>
        </p:txBody>
      </p:sp>
      <p:sp>
        <p:nvSpPr>
          <p:cNvPr id="133124" name="Slide Number Placeholder 3"/>
          <p:cNvSpPr>
            <a:spLocks noGrp="1"/>
          </p:cNvSpPr>
          <p:nvPr>
            <p:ph type="sldNum" sz="quarter" idx="12"/>
          </p:nvPr>
        </p:nvSpPr>
        <p:spPr bwMode="auto">
          <a:noFill/>
          <a:ln>
            <a:miter lim="800000"/>
            <a:headEnd/>
            <a:tailEnd/>
          </a:ln>
        </p:spPr>
        <p:txBody>
          <a:bodyPr/>
          <a:lstStyle/>
          <a:p>
            <a:fld id="{56BB0E48-7B31-4B32-B90B-8576EB675E19}" type="slidenum">
              <a:rPr lang="en-CA"/>
              <a:pPr/>
              <a:t>93</a:t>
            </a:fld>
            <a:endParaRPr lang="en-CA"/>
          </a:p>
        </p:txBody>
      </p:sp>
    </p:spTree>
  </p:cSld>
  <p:clrMapOvr>
    <a:masterClrMapping/>
  </p:clrMapOvr>
  <p:transition spd="slow"/>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CA" smtClean="0">
                <a:effectLst>
                  <a:outerShdw blurRad="38100" dist="38100" dir="2700000" algn="tl">
                    <a:srgbClr val="C0C0C0"/>
                  </a:outerShdw>
                </a:effectLst>
              </a:rPr>
              <a:t>References</a:t>
            </a:r>
          </a:p>
        </p:txBody>
      </p:sp>
      <p:sp>
        <p:nvSpPr>
          <p:cNvPr id="134147" name="Content Placeholder 2"/>
          <p:cNvSpPr>
            <a:spLocks noGrp="1"/>
          </p:cNvSpPr>
          <p:nvPr>
            <p:ph idx="1"/>
          </p:nvPr>
        </p:nvSpPr>
        <p:spPr/>
        <p:txBody>
          <a:bodyPr/>
          <a:lstStyle/>
          <a:p>
            <a:pPr eaLnBrk="1" hangingPunct="1"/>
            <a:r>
              <a:rPr lang="en-CA" sz="2200" smtClean="0"/>
              <a:t>Wenzel RP, Edmond MB. Infection control: the case for horizontal rather than vertical interventional programs. Int J Infect Dis 2010;14(supp 4);S3-S5</a:t>
            </a:r>
          </a:p>
          <a:p>
            <a:pPr eaLnBrk="1" hangingPunct="1"/>
            <a:r>
              <a:rPr lang="en-CA" sz="2200" smtClean="0"/>
              <a:t>Zoutman DE, Ford BD, Sopha K. Working relationships of infection prevention and control programs and environmental services and associations with antibiotic-resistant organisms in Canadian acute care hospitals. AJIC 2014;42:349-52</a:t>
            </a:r>
          </a:p>
          <a:p>
            <a:pPr eaLnBrk="1" hangingPunct="1"/>
            <a:r>
              <a:rPr lang="en-CA" sz="2200" smtClean="0"/>
              <a:t>Zoutman DE, Ford BD, Sopha K. Environmental cleaning resources and activities in Canadian acute care hospitals. AJIC 2014;42:490-494</a:t>
            </a:r>
          </a:p>
          <a:p>
            <a:pPr eaLnBrk="1" hangingPunct="1"/>
            <a:endParaRPr lang="en-CA" smtClean="0"/>
          </a:p>
        </p:txBody>
      </p:sp>
      <p:sp>
        <p:nvSpPr>
          <p:cNvPr id="134148" name="Slide Number Placeholder 3"/>
          <p:cNvSpPr>
            <a:spLocks noGrp="1"/>
          </p:cNvSpPr>
          <p:nvPr>
            <p:ph type="sldNum" sz="quarter" idx="12"/>
          </p:nvPr>
        </p:nvSpPr>
        <p:spPr bwMode="auto">
          <a:noFill/>
          <a:ln>
            <a:miter lim="800000"/>
            <a:headEnd/>
            <a:tailEnd/>
          </a:ln>
        </p:spPr>
        <p:txBody>
          <a:bodyPr/>
          <a:lstStyle/>
          <a:p>
            <a:fld id="{9FC2D6D2-0840-4C4B-A651-6F96A252A245}" type="slidenum">
              <a:rPr lang="en-CA"/>
              <a:pPr/>
              <a:t>94</a:t>
            </a:fld>
            <a:endParaRPr lang="en-CA"/>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3"/>
          <p:cNvSpPr>
            <a:spLocks noGrp="1"/>
          </p:cNvSpPr>
          <p:nvPr>
            <p:ph type="sldNum" sz="quarter" idx="12"/>
          </p:nvPr>
        </p:nvSpPr>
        <p:spPr bwMode="auto">
          <a:noFill/>
          <a:ln>
            <a:miter lim="800000"/>
            <a:headEnd/>
            <a:tailEnd/>
          </a:ln>
        </p:spPr>
        <p:txBody>
          <a:bodyPr/>
          <a:lstStyle/>
          <a:p>
            <a:fld id="{90EC65B6-9D09-46B8-A877-7CDC45FF924D}" type="slidenum">
              <a:rPr lang="en-CA"/>
              <a:pPr/>
              <a:t>95</a:t>
            </a:fld>
            <a:endParaRPr lang="en-CA"/>
          </a:p>
        </p:txBody>
      </p:sp>
      <p:pic>
        <p:nvPicPr>
          <p:cNvPr id="135171" name="Picture 4" descr="Coming Soon Slide.pdf"/>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135172" name="Rectangle 4"/>
          <p:cNvSpPr>
            <a:spLocks noChangeArrowheads="1"/>
          </p:cNvSpPr>
          <p:nvPr/>
        </p:nvSpPr>
        <p:spPr bwMode="auto">
          <a:xfrm>
            <a:off x="47625" y="2001838"/>
            <a:ext cx="9037638" cy="4246562"/>
          </a:xfrm>
          <a:prstGeom prst="rect">
            <a:avLst/>
          </a:prstGeom>
          <a:noFill/>
          <a:ln w="9525">
            <a:noFill/>
            <a:miter lim="800000"/>
            <a:headEnd/>
            <a:tailEnd/>
          </a:ln>
        </p:spPr>
        <p:txBody>
          <a:bodyPr>
            <a:spAutoFit/>
          </a:bodyPr>
          <a:lstStyle/>
          <a:p>
            <a:pPr eaLnBrk="0" hangingPunct="0"/>
            <a:r>
              <a:rPr lang="en-US" sz="1600" i="1">
                <a:solidFill>
                  <a:srgbClr val="000000"/>
                </a:solidFill>
                <a:cs typeface="Arial" charset="0"/>
              </a:rPr>
              <a:t>April 14   (British Teleclass)</a:t>
            </a:r>
            <a:br>
              <a:rPr lang="en-US" sz="1600" i="1">
                <a:solidFill>
                  <a:srgbClr val="000000"/>
                </a:solidFill>
                <a:cs typeface="Arial" charset="0"/>
              </a:rPr>
            </a:br>
            <a:r>
              <a:rPr lang="en-US" i="1">
                <a:solidFill>
                  <a:srgbClr val="000000"/>
                </a:solidFill>
                <a:cs typeface="Arial" charset="0"/>
              </a:rPr>
              <a:t>	</a:t>
            </a:r>
            <a:r>
              <a:rPr lang="en-US" b="1">
                <a:solidFill>
                  <a:srgbClr val="000000"/>
                </a:solidFill>
                <a:cs typeface="Arial" charset="0"/>
              </a:rPr>
              <a:t>SURGICAL SITE INFECTION: A SURGEON’S PERSPECTIVE</a:t>
            </a:r>
            <a:r>
              <a:rPr lang="en-US" sz="1600">
                <a:solidFill>
                  <a:srgbClr val="000000"/>
                </a:solidFill>
                <a:cs typeface="Arial" charset="0"/>
              </a:rPr>
              <a:t/>
            </a:r>
            <a:br>
              <a:rPr lang="en-US" sz="1600">
                <a:solidFill>
                  <a:srgbClr val="000000"/>
                </a:solidFill>
                <a:cs typeface="Arial" charset="0"/>
              </a:rPr>
            </a:br>
            <a:r>
              <a:rPr lang="en-US" sz="1600">
                <a:solidFill>
                  <a:srgbClr val="000000"/>
                </a:solidFill>
                <a:cs typeface="Arial" charset="0"/>
              </a:rPr>
              <a:t>	</a:t>
            </a:r>
            <a:r>
              <a:rPr lang="en-US" sz="1600" i="1">
                <a:solidFill>
                  <a:srgbClr val="000000"/>
                </a:solidFill>
                <a:cs typeface="Arial" charset="0"/>
              </a:rPr>
              <a:t>Prof. David Leaper, University of Huddersfield, UK</a:t>
            </a:r>
          </a:p>
          <a:p>
            <a:pPr eaLnBrk="0" hangingPunct="0"/>
            <a:r>
              <a:rPr lang="en-US" sz="1600" i="1">
                <a:solidFill>
                  <a:srgbClr val="000000"/>
                </a:solidFill>
                <a:cs typeface="Arial" charset="0"/>
              </a:rPr>
              <a:t/>
            </a:r>
            <a:br>
              <a:rPr lang="en-US" sz="1600" i="1">
                <a:solidFill>
                  <a:srgbClr val="000000"/>
                </a:solidFill>
                <a:cs typeface="Arial" charset="0"/>
              </a:rPr>
            </a:br>
            <a:r>
              <a:rPr lang="en-US" sz="1600" i="1">
                <a:solidFill>
                  <a:srgbClr val="000000"/>
                </a:solidFill>
                <a:cs typeface="Arial" charset="0"/>
              </a:rPr>
              <a:t>April 16	</a:t>
            </a:r>
            <a:r>
              <a:rPr lang="en-US" b="1">
                <a:solidFill>
                  <a:srgbClr val="000000"/>
                </a:solidFill>
                <a:cs typeface="Arial" charset="0"/>
              </a:rPr>
              <a:t>A PRAGMATIC APPROACH TO INFECTION PREVENTION AND CONTROL </a:t>
            </a:r>
            <a:br>
              <a:rPr lang="en-US" b="1">
                <a:solidFill>
                  <a:srgbClr val="000000"/>
                </a:solidFill>
                <a:cs typeface="Arial" charset="0"/>
              </a:rPr>
            </a:br>
            <a:r>
              <a:rPr lang="en-US" b="1">
                <a:solidFill>
                  <a:srgbClr val="000000"/>
                </a:solidFill>
                <a:cs typeface="Arial" charset="0"/>
              </a:rPr>
              <a:t>	GUIDELINES IN AN AMBULATORY CARE SETTING</a:t>
            </a:r>
            <a:r>
              <a:rPr lang="en-US" sz="1600" i="1">
                <a:solidFill>
                  <a:srgbClr val="000000"/>
                </a:solidFill>
                <a:cs typeface="Arial" charset="0"/>
              </a:rPr>
              <a:t/>
            </a:r>
            <a:br>
              <a:rPr lang="en-US" sz="1600" i="1">
                <a:solidFill>
                  <a:srgbClr val="000000"/>
                </a:solidFill>
                <a:cs typeface="Arial" charset="0"/>
              </a:rPr>
            </a:br>
            <a:r>
              <a:rPr lang="en-US" sz="1600" i="1">
                <a:solidFill>
                  <a:srgbClr val="000000"/>
                </a:solidFill>
                <a:cs typeface="Arial" charset="0"/>
              </a:rPr>
              <a:t>	Jessica Ng, Women’s College Hospital, Toronto</a:t>
            </a:r>
            <a:br>
              <a:rPr lang="en-US" sz="1600" i="1">
                <a:solidFill>
                  <a:srgbClr val="000000"/>
                </a:solidFill>
                <a:cs typeface="Arial" charset="0"/>
              </a:rPr>
            </a:br>
            <a:r>
              <a:rPr lang="en-US" sz="1600" i="1">
                <a:solidFill>
                  <a:srgbClr val="000000"/>
                </a:solidFill>
                <a:cs typeface="Arial" charset="0"/>
              </a:rPr>
              <a:t/>
            </a:r>
            <a:br>
              <a:rPr lang="en-US" sz="1600" i="1">
                <a:solidFill>
                  <a:srgbClr val="000000"/>
                </a:solidFill>
                <a:cs typeface="Arial" charset="0"/>
              </a:rPr>
            </a:br>
            <a:r>
              <a:rPr lang="en-US" sz="1600" i="1">
                <a:solidFill>
                  <a:srgbClr val="000000"/>
                </a:solidFill>
                <a:cs typeface="Arial" charset="0"/>
              </a:rPr>
              <a:t>April 22   (South Pacific Teleclass)</a:t>
            </a:r>
            <a:br>
              <a:rPr lang="en-US" sz="1600" i="1">
                <a:solidFill>
                  <a:srgbClr val="000000"/>
                </a:solidFill>
                <a:cs typeface="Arial" charset="0"/>
              </a:rPr>
            </a:br>
            <a:r>
              <a:rPr lang="en-US" sz="1600" i="1">
                <a:solidFill>
                  <a:srgbClr val="000000"/>
                </a:solidFill>
                <a:cs typeface="Arial" charset="0"/>
              </a:rPr>
              <a:t>	</a:t>
            </a:r>
            <a:r>
              <a:rPr lang="en-US" b="1">
                <a:solidFill>
                  <a:srgbClr val="000000"/>
                </a:solidFill>
                <a:cs typeface="Arial" charset="0"/>
              </a:rPr>
              <a:t>COMING UP ROSES – A SUSTAINABLE COLUTION TO </a:t>
            </a:r>
            <a:br>
              <a:rPr lang="en-US" b="1">
                <a:solidFill>
                  <a:srgbClr val="000000"/>
                </a:solidFill>
                <a:cs typeface="Arial" charset="0"/>
              </a:rPr>
            </a:br>
            <a:r>
              <a:rPr lang="en-US" b="1">
                <a:solidFill>
                  <a:srgbClr val="000000"/>
                </a:solidFill>
                <a:cs typeface="Arial" charset="0"/>
              </a:rPr>
              <a:t>	CONTINENCE PRODUCT DISPOSAL</a:t>
            </a:r>
            <a:r>
              <a:rPr lang="en-US" sz="1600">
                <a:solidFill>
                  <a:srgbClr val="000000"/>
                </a:solidFill>
                <a:cs typeface="Arial" charset="0"/>
              </a:rPr>
              <a:t/>
            </a:r>
            <a:br>
              <a:rPr lang="en-US" sz="1600">
                <a:solidFill>
                  <a:srgbClr val="000000"/>
                </a:solidFill>
                <a:cs typeface="Arial" charset="0"/>
              </a:rPr>
            </a:br>
            <a:r>
              <a:rPr lang="en-US" sz="1600">
                <a:solidFill>
                  <a:srgbClr val="000000"/>
                </a:solidFill>
                <a:cs typeface="Arial" charset="0"/>
              </a:rPr>
              <a:t>	</a:t>
            </a:r>
            <a:r>
              <a:rPr lang="en-US" sz="1600" i="1">
                <a:solidFill>
                  <a:srgbClr val="000000"/>
                </a:solidFill>
                <a:cs typeface="Arial" charset="0"/>
              </a:rPr>
              <a:t>Julianne Munroe, Christchurch Women’s Hospital, New Zealand</a:t>
            </a:r>
            <a:br>
              <a:rPr lang="en-US" sz="1600" i="1">
                <a:solidFill>
                  <a:srgbClr val="000000"/>
                </a:solidFill>
                <a:cs typeface="Arial" charset="0"/>
              </a:rPr>
            </a:br>
            <a:r>
              <a:rPr lang="en-US" sz="1600" i="1">
                <a:solidFill>
                  <a:srgbClr val="000000"/>
                </a:solidFill>
                <a:cs typeface="Arial" charset="0"/>
              </a:rPr>
              <a:t/>
            </a:r>
            <a:br>
              <a:rPr lang="en-US" sz="1600" i="1">
                <a:solidFill>
                  <a:srgbClr val="000000"/>
                </a:solidFill>
                <a:cs typeface="Arial" charset="0"/>
              </a:rPr>
            </a:br>
            <a:r>
              <a:rPr lang="en-US" sz="1600" i="1">
                <a:solidFill>
                  <a:srgbClr val="000000"/>
                </a:solidFill>
                <a:cs typeface="Arial" charset="0"/>
              </a:rPr>
              <a:t>April 30	</a:t>
            </a:r>
            <a:r>
              <a:rPr lang="en-US" b="1"/>
              <a:t>ARE WIPES (TOWELETTES) EFFECTIVE FOR SURFACE</a:t>
            </a:r>
            <a:r>
              <a:rPr lang="en-CA" b="1"/>
              <a:t> </a:t>
            </a:r>
          </a:p>
          <a:p>
            <a:pPr eaLnBrk="0" hangingPunct="0"/>
            <a:r>
              <a:rPr lang="en-CA" b="1"/>
              <a:t>	</a:t>
            </a:r>
            <a:r>
              <a:rPr lang="en-US" b="1"/>
              <a:t>DECONTAMINATION IN HEALTHCARE SETTINGS? </a:t>
            </a:r>
            <a:r>
              <a:rPr lang="en-US" sz="1600" i="1">
                <a:solidFill>
                  <a:srgbClr val="000000"/>
                </a:solidFill>
                <a:cs typeface="Arial" charset="0"/>
              </a:rPr>
              <a:t/>
            </a:r>
            <a:br>
              <a:rPr lang="en-US" sz="1600" i="1">
                <a:solidFill>
                  <a:srgbClr val="000000"/>
                </a:solidFill>
                <a:cs typeface="Arial" charset="0"/>
              </a:rPr>
            </a:br>
            <a:r>
              <a:rPr lang="en-US" sz="1600" i="1">
                <a:solidFill>
                  <a:srgbClr val="000000"/>
                </a:solidFill>
                <a:cs typeface="Arial" charset="0"/>
              </a:rPr>
              <a:t>	</a:t>
            </a:r>
            <a:r>
              <a:rPr lang="en-US" sz="1600" i="1">
                <a:cs typeface="Arial" charset="0"/>
              </a:rPr>
              <a:t>Prof. Jean-Yves Maillard, Cardiff University, Wales</a:t>
            </a:r>
            <a:endParaRPr lang="en-CA" sz="1600" i="1">
              <a:cs typeface="Arial"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3"/>
          <p:cNvSpPr>
            <a:spLocks noGrp="1"/>
          </p:cNvSpPr>
          <p:nvPr>
            <p:ph type="sldNum" sz="quarter" idx="12"/>
          </p:nvPr>
        </p:nvSpPr>
        <p:spPr bwMode="auto">
          <a:noFill/>
          <a:ln>
            <a:miter lim="800000"/>
            <a:headEnd/>
            <a:tailEnd/>
          </a:ln>
        </p:spPr>
        <p:txBody>
          <a:bodyPr/>
          <a:lstStyle/>
          <a:p>
            <a:fld id="{CDDC3FC9-A11D-4C56-9A34-83FB9B4D638C}" type="slidenum">
              <a:rPr lang="en-CA"/>
              <a:pPr/>
              <a:t>96</a:t>
            </a:fld>
            <a:endParaRPr lang="en-CA"/>
          </a:p>
        </p:txBody>
      </p:sp>
      <p:pic>
        <p:nvPicPr>
          <p:cNvPr id="136195" name="Picture 4" descr="Patron Sponsor Slide.pdf"/>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3932</TotalTime>
  <Words>3308</Words>
  <Application>Microsoft Office PowerPoint</Application>
  <PresentationFormat>On-screen Show (4:3)</PresentationFormat>
  <Paragraphs>606</Paragraphs>
  <Slides>96</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96</vt:i4>
      </vt:variant>
    </vt:vector>
  </HeadingPairs>
  <TitlesOfParts>
    <vt:vector size="104" baseType="lpstr">
      <vt:lpstr>Arial</vt:lpstr>
      <vt:lpstr>ＭＳ Ｐゴシック</vt:lpstr>
      <vt:lpstr>Gill Sans MT</vt:lpstr>
      <vt:lpstr>Wingdings 2</vt:lpstr>
      <vt:lpstr>Verdana</vt:lpstr>
      <vt:lpstr>Calibri</vt:lpstr>
      <vt:lpstr>Wingdings</vt:lpstr>
      <vt:lpstr>Solstice</vt:lpstr>
      <vt:lpstr>Feces Management: Time to Address the Risks</vt:lpstr>
      <vt:lpstr>Disclaimer</vt:lpstr>
      <vt:lpstr>Disclaimer</vt:lpstr>
      <vt:lpstr>Objectives</vt:lpstr>
      <vt:lpstr>Slide 5</vt:lpstr>
      <vt:lpstr>Infectious Agent</vt:lpstr>
      <vt:lpstr>Infectious Agent</vt:lpstr>
      <vt:lpstr>Slide 8</vt:lpstr>
      <vt:lpstr>Reservoir</vt:lpstr>
      <vt:lpstr>Reservoir</vt:lpstr>
      <vt:lpstr>Reservoir</vt:lpstr>
      <vt:lpstr>Slide 12</vt:lpstr>
      <vt:lpstr>Portal of Exit</vt:lpstr>
      <vt:lpstr>Slide 14</vt:lpstr>
      <vt:lpstr>Mode of Transmission</vt:lpstr>
      <vt:lpstr>Slide 16</vt:lpstr>
      <vt:lpstr>Portal of Entry</vt:lpstr>
      <vt:lpstr>Slide 18</vt:lpstr>
      <vt:lpstr>Susceptible Host</vt:lpstr>
      <vt:lpstr>Control Measures</vt:lpstr>
      <vt:lpstr>Horizontal vs Vertical Infection Control</vt:lpstr>
      <vt:lpstr>Horizontal</vt:lpstr>
      <vt:lpstr>Horizontal vs Vertical Infection Control</vt:lpstr>
      <vt:lpstr>Vertical</vt:lpstr>
      <vt:lpstr>Modern Vertical Semmelweis</vt:lpstr>
      <vt:lpstr>Slide 26</vt:lpstr>
      <vt:lpstr>VRE in the Environment</vt:lpstr>
      <vt:lpstr>NDM-1 Environment</vt:lpstr>
      <vt:lpstr>Survival - CRE</vt:lpstr>
      <vt:lpstr>Clostridium difficile</vt:lpstr>
      <vt:lpstr>C. difficile</vt:lpstr>
      <vt:lpstr>C. difficile Colonization</vt:lpstr>
      <vt:lpstr>MRSA diarrhea</vt:lpstr>
      <vt:lpstr>Ebola</vt:lpstr>
      <vt:lpstr>Slide 35</vt:lpstr>
      <vt:lpstr>Control Measures</vt:lpstr>
      <vt:lpstr>Patient Hand Hygiene</vt:lpstr>
      <vt:lpstr>Slide 38</vt:lpstr>
      <vt:lpstr>Does it Work?</vt:lpstr>
      <vt:lpstr>Results Impressive</vt:lpstr>
      <vt:lpstr>Projected Savings</vt:lpstr>
      <vt:lpstr>MRSA Infections per 1000 Patient Admissions </vt:lpstr>
      <vt:lpstr>Hand Sanitizer Bottle Label</vt:lpstr>
      <vt:lpstr>Slide 44</vt:lpstr>
      <vt:lpstr>Patient Moments</vt:lpstr>
      <vt:lpstr>Patient Moments</vt:lpstr>
      <vt:lpstr>Patient Moments</vt:lpstr>
      <vt:lpstr>Jim’s Additional Moments</vt:lpstr>
      <vt:lpstr>C. difficile</vt:lpstr>
      <vt:lpstr>Preventative Measures</vt:lpstr>
      <vt:lpstr>Preventative Measures</vt:lpstr>
      <vt:lpstr>Guidelines</vt:lpstr>
      <vt:lpstr>European Center for Disease Control</vt:lpstr>
      <vt:lpstr>ECDC – Low Grade Evidence</vt:lpstr>
      <vt:lpstr>ECDC – Other Measures</vt:lpstr>
      <vt:lpstr>Slide 56</vt:lpstr>
      <vt:lpstr>Public Health England</vt:lpstr>
      <vt:lpstr>PHE</vt:lpstr>
      <vt:lpstr>PHE</vt:lpstr>
      <vt:lpstr>PHE</vt:lpstr>
      <vt:lpstr>Slide 61</vt:lpstr>
      <vt:lpstr>CDC</vt:lpstr>
      <vt:lpstr>CDC</vt:lpstr>
      <vt:lpstr>CDC</vt:lpstr>
      <vt:lpstr>Slide 65</vt:lpstr>
      <vt:lpstr>Spread of CRE infection</vt:lpstr>
      <vt:lpstr>What You Can Do Now</vt:lpstr>
      <vt:lpstr>CRE Guidelines</vt:lpstr>
      <vt:lpstr>Curran 2014</vt:lpstr>
      <vt:lpstr>So, What do I Suggest?</vt:lpstr>
      <vt:lpstr>Control Measures</vt:lpstr>
      <vt:lpstr>Suggestions</vt:lpstr>
      <vt:lpstr>Suggestions</vt:lpstr>
      <vt:lpstr>Suggestion</vt:lpstr>
      <vt:lpstr>Suggestions</vt:lpstr>
      <vt:lpstr>Suggestions – Clean!</vt:lpstr>
      <vt:lpstr>Suggestions – Clean!</vt:lpstr>
      <vt:lpstr>Suggestions – Clean!</vt:lpstr>
      <vt:lpstr>Suggestions</vt:lpstr>
      <vt:lpstr>Ebola</vt:lpstr>
      <vt:lpstr>WARNING!!</vt:lpstr>
      <vt:lpstr>Slide 82</vt:lpstr>
      <vt:lpstr>Comments? Questions?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Slide 95</vt:lpstr>
      <vt:lpstr>Slide 96</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Faeces Management Time to Address the Risks</dc:title>
  <dc:creator>Jim Gauthier</dc:creator>
  <cp:lastModifiedBy>HE</cp:lastModifiedBy>
  <cp:revision>118</cp:revision>
  <cp:lastPrinted>2014-11-12T20:35:38Z</cp:lastPrinted>
  <dcterms:created xsi:type="dcterms:W3CDTF">2015-04-05T22:08:52Z</dcterms:created>
  <dcterms:modified xsi:type="dcterms:W3CDTF">2015-04-07T20:31:25Z</dcterms:modified>
</cp:coreProperties>
</file>