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tif" ContentType="image/t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/>
    <p:restoredTop sz="94714"/>
  </p:normalViewPr>
  <p:slideViewPr>
    <p:cSldViewPr snapToGrid="0" snapToObjects="1">
      <p:cViewPr>
        <p:scale>
          <a:sx n="49" d="100"/>
          <a:sy n="49" d="100"/>
        </p:scale>
        <p:origin x="36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9" d="100"/>
          <a:sy n="89" d="100"/>
        </p:scale>
        <p:origin x="29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BEFA00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4AC6-784F-BB1D-037E250E319F}"/>
              </c:ext>
            </c:extLst>
          </c:dPt>
          <c:dPt>
            <c:idx val="1"/>
            <c:bubble3D val="0"/>
            <c:spPr>
              <a:solidFill>
                <a:srgbClr val="000000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C6-784F-BB1D-037E250E319F}"/>
              </c:ext>
            </c:extLst>
          </c:dPt>
          <c:cat>
            <c:strRef>
              <c:f>Sheet1!$B$1:$C$1</c:f>
              <c:strCache>
                <c:ptCount val="2"/>
                <c:pt idx="0">
                  <c:v>2007</c:v>
                </c:pt>
                <c:pt idx="1">
                  <c:v>2012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85.0</c:v>
                </c:pt>
                <c:pt idx="1">
                  <c:v>15.0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AC6-784F-BB1D-037E250E31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-1" y="185740"/>
            <a:ext cx="685641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r>
              <a:rPr lang="en-US" b="1" dirty="0" smtClean="0">
                <a:solidFill>
                  <a:schemeClr val="tx1"/>
                </a:solidFill>
              </a:rPr>
              <a:t>Hand Hygiene </a:t>
            </a:r>
            <a:r>
              <a:rPr lang="mr-IN" b="1" dirty="0" smtClean="0">
                <a:solidFill>
                  <a:schemeClr val="tx1"/>
                </a:solidFill>
              </a:rPr>
              <a:t>–</a:t>
            </a:r>
            <a:r>
              <a:rPr lang="en-US" b="1" dirty="0" smtClean="0">
                <a:solidFill>
                  <a:schemeClr val="tx1"/>
                </a:solidFill>
              </a:rPr>
              <a:t> Reloaded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 Prof </a:t>
            </a:r>
            <a:r>
              <a:rPr lang="en-US" b="1" dirty="0" err="1">
                <a:solidFill>
                  <a:schemeClr val="tx1"/>
                </a:solidFill>
              </a:rPr>
              <a:t>Dr</a:t>
            </a:r>
            <a:r>
              <a:rPr lang="en-US" b="1" dirty="0">
                <a:solidFill>
                  <a:schemeClr val="tx1"/>
                </a:solidFill>
              </a:rPr>
              <a:t> med Hugo </a:t>
            </a:r>
            <a:r>
              <a:rPr lang="en-US" b="1" dirty="0" smtClean="0">
                <a:solidFill>
                  <a:schemeClr val="tx1"/>
                </a:solidFill>
              </a:rPr>
              <a:t>Sax,</a:t>
            </a:r>
            <a:r>
              <a:rPr lang="en-US" b="1" dirty="0">
                <a:solidFill>
                  <a:schemeClr val="tx1"/>
                </a:solidFill>
              </a:rPr>
              <a:t> Bern University Hospital and University of Bern, Switzerland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A Webber Training Teleclass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199427"/>
            <a:ext cx="6856412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r>
              <a:rPr lang="en-US" b="1" dirty="0" smtClean="0">
                <a:solidFill>
                  <a:schemeClr val="tx1"/>
                </a:solidFill>
              </a:rPr>
              <a:t>Hosted by Martin Kiernan, </a:t>
            </a:r>
            <a:r>
              <a:rPr lang="en-US" b="1" dirty="0" err="1" smtClean="0">
                <a:solidFill>
                  <a:schemeClr val="tx1"/>
                </a:solidFill>
              </a:rPr>
              <a:t>martin@webbertraining.com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err="1" smtClean="0">
                <a:solidFill>
                  <a:schemeClr val="tx1"/>
                </a:solidFill>
              </a:rPr>
              <a:t>www.webbertraining.com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BADB4-EE1D-3B4B-B3A5-DC4D8352E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47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0" name="Shape 2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67441" y="-12498"/>
            <a:ext cx="1385317" cy="14411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86594" y="202"/>
            <a:ext cx="1385317" cy="14411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50094" y="-25198"/>
            <a:ext cx="1385317" cy="14411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11994" y="-25198"/>
            <a:ext cx="1385317" cy="14411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>
            <a:spLocks noGrp="1"/>
          </p:cNvSpPr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Close-up of a wild plant growing between lava rocks"/>
          <p:cNvSpPr>
            <a:spLocks noGrp="1"/>
          </p:cNvSpPr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>
            <a:spLocks noGrp="1"/>
          </p:cNvSpPr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86594" y="-12498"/>
            <a:ext cx="1385317" cy="14411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86594" y="-12498"/>
            <a:ext cx="1385317" cy="14411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>
            <a:spLocks noGrp="1"/>
          </p:cNvSpPr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9294" y="12902"/>
            <a:ext cx="1385317" cy="14411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Moss-covered rocks"/>
          <p:cNvSpPr>
            <a:spLocks noGrp="1"/>
          </p:cNvSpPr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Large rock formation under dark clouds with a dirt road in the foreground"/>
          <p:cNvSpPr>
            <a:spLocks noGrp="1"/>
          </p:cNvSpPr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2841" y="-8264"/>
            <a:ext cx="1385317" cy="14411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9294" y="-75998"/>
            <a:ext cx="1385317" cy="14411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61194" y="-63298"/>
            <a:ext cx="1385317" cy="14411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hyperlink" Target="https://academic.oup.com/ofid/article/3/1/ofv200/2460557" TargetMode="External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Relationship Id="rId3" Type="http://schemas.openxmlformats.org/officeDocument/2006/relationships/hyperlink" Target="https://academic.oup.com/ofid/article/3/1/ofv200/2460557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aricjournal.biomedcentral.com/articles/10.1186/s13756-017-0267-z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doi.org/10.1186/s13756-017-0267-z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journals.lww.com/ccmjournal/fulltext/2005/05000/how_many_infections_are_caused_by.5.aspx" TargetMode="Externa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doi.org/10.1017/ice.2018.156" TargetMode="External"/><Relationship Id="rId3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doi.org/10.1186/s13756-020-00813-7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doi.org/10.1186/s13756-020-00813-7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jpg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Relationship Id="rId3" Type="http://schemas.openxmlformats.org/officeDocument/2006/relationships/image" Target="../media/image11.t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rof Dr med Hugo Sax | Bern University Hospital and University of Bern, Switzerland | sax.health.design.AG"/>
          <p:cNvSpPr txBox="1">
            <a:spLocks noGrp="1"/>
          </p:cNvSpPr>
          <p:nvPr>
            <p:ph type="body" idx="21"/>
          </p:nvPr>
        </p:nvSpPr>
        <p:spPr>
          <a:xfrm>
            <a:off x="1206498" y="7902048"/>
            <a:ext cx="21971003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75969">
              <a:defRPr sz="3384"/>
            </a:lvl1pPr>
          </a:lstStyle>
          <a:p>
            <a:r>
              <a:rPr dirty="0"/>
              <a:t>Prof Dr med Hugo Sax | Bern University Hospital and University of Bern, Switzerland | sax.health.design.AG</a:t>
            </a:r>
          </a:p>
        </p:txBody>
      </p:sp>
      <p:sp>
        <p:nvSpPr>
          <p:cNvPr id="152" name="Hand hygiene – reloaded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Hand hygiene – reloaded</a:t>
            </a:r>
          </a:p>
        </p:txBody>
      </p:sp>
      <p:pic>
        <p:nvPicPr>
          <p:cNvPr id="154" name="sax.health.design.png" descr="sax.health.desig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4357" y="7763581"/>
            <a:ext cx="836112" cy="836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" y="11353800"/>
            <a:ext cx="2361002" cy="224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42975" y="13068261"/>
            <a:ext cx="4517263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www.webbertraining.com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60740" y="13068261"/>
            <a:ext cx="300082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October 28, 2021</a:t>
            </a:r>
            <a:endParaRPr kumimoji="0" lang="en-US" sz="2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9" name="Prof Dr med Hugo Sax | Bern University Hospital and University of Bern, Switzerland | sax.health.design.AG"/>
          <p:cNvSpPr txBox="1">
            <a:spLocks noGrp="1"/>
          </p:cNvSpPr>
          <p:nvPr>
            <p:ph type="body" idx="21"/>
          </p:nvPr>
        </p:nvSpPr>
        <p:spPr>
          <a:xfrm>
            <a:off x="7080428" y="11840771"/>
            <a:ext cx="11834589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75969">
              <a:defRPr sz="3384"/>
            </a:lvl1pPr>
          </a:lstStyle>
          <a:p>
            <a:pPr algn="ctr"/>
            <a:r>
              <a:rPr lang="en-CA" dirty="0" smtClean="0"/>
              <a:t>Hosted by Martin Kiernan</a:t>
            </a:r>
            <a:r>
              <a:rPr lang="de-DE" dirty="0"/>
              <a:t> | </a:t>
            </a:r>
            <a:r>
              <a:rPr lang="de-DE" dirty="0" err="1" smtClean="0"/>
              <a:t>martin@webbertraining.com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Picture -Output.png" descr="Picture -Outp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261" y="3708400"/>
            <a:ext cx="8828077" cy="629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icture -Observation-Tool.png" descr="Picture -Observation-Too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976" y="3708400"/>
            <a:ext cx="11049001" cy="6299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Untitled-1 (dragged).tiff" descr="Untitled-1 (dragged).tif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76931" y="5520359"/>
            <a:ext cx="6096000" cy="8125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90" y="0"/>
                </a:moveTo>
                <a:lnTo>
                  <a:pt x="17190" y="183"/>
                </a:lnTo>
                <a:cubicBezTo>
                  <a:pt x="17190" y="286"/>
                  <a:pt x="17210" y="510"/>
                  <a:pt x="17234" y="680"/>
                </a:cubicBezTo>
                <a:cubicBezTo>
                  <a:pt x="17258" y="851"/>
                  <a:pt x="17290" y="1138"/>
                  <a:pt x="17305" y="1319"/>
                </a:cubicBezTo>
                <a:cubicBezTo>
                  <a:pt x="17332" y="1631"/>
                  <a:pt x="17340" y="1650"/>
                  <a:pt x="17452" y="1690"/>
                </a:cubicBezTo>
                <a:cubicBezTo>
                  <a:pt x="17591" y="1741"/>
                  <a:pt x="17630" y="1829"/>
                  <a:pt x="17636" y="2113"/>
                </a:cubicBezTo>
                <a:cubicBezTo>
                  <a:pt x="17639" y="2275"/>
                  <a:pt x="17624" y="2330"/>
                  <a:pt x="17571" y="2345"/>
                </a:cubicBezTo>
                <a:cubicBezTo>
                  <a:pt x="17512" y="2362"/>
                  <a:pt x="16761" y="2336"/>
                  <a:pt x="15521" y="2272"/>
                </a:cubicBezTo>
                <a:cubicBezTo>
                  <a:pt x="14207" y="2205"/>
                  <a:pt x="13155" y="2187"/>
                  <a:pt x="10440" y="2188"/>
                </a:cubicBezTo>
                <a:cubicBezTo>
                  <a:pt x="8720" y="2188"/>
                  <a:pt x="6978" y="2204"/>
                  <a:pt x="6570" y="2222"/>
                </a:cubicBezTo>
                <a:cubicBezTo>
                  <a:pt x="6162" y="2240"/>
                  <a:pt x="5534" y="2263"/>
                  <a:pt x="5175" y="2274"/>
                </a:cubicBezTo>
                <a:cubicBezTo>
                  <a:pt x="4816" y="2284"/>
                  <a:pt x="4361" y="2308"/>
                  <a:pt x="4163" y="2326"/>
                </a:cubicBezTo>
                <a:cubicBezTo>
                  <a:pt x="3965" y="2345"/>
                  <a:pt x="3544" y="2365"/>
                  <a:pt x="3229" y="2372"/>
                </a:cubicBezTo>
                <a:cubicBezTo>
                  <a:pt x="3056" y="2376"/>
                  <a:pt x="2976" y="2374"/>
                  <a:pt x="2887" y="2373"/>
                </a:cubicBezTo>
                <a:cubicBezTo>
                  <a:pt x="2802" y="2401"/>
                  <a:pt x="2669" y="2424"/>
                  <a:pt x="2503" y="2437"/>
                </a:cubicBezTo>
                <a:cubicBezTo>
                  <a:pt x="2288" y="2453"/>
                  <a:pt x="2151" y="2484"/>
                  <a:pt x="2053" y="2538"/>
                </a:cubicBezTo>
                <a:cubicBezTo>
                  <a:pt x="1976" y="2581"/>
                  <a:pt x="1811" y="2643"/>
                  <a:pt x="1688" y="2677"/>
                </a:cubicBezTo>
                <a:cubicBezTo>
                  <a:pt x="1573" y="2707"/>
                  <a:pt x="1473" y="2747"/>
                  <a:pt x="1391" y="2792"/>
                </a:cubicBezTo>
                <a:cubicBezTo>
                  <a:pt x="1401" y="2815"/>
                  <a:pt x="1392" y="2857"/>
                  <a:pt x="1343" y="2922"/>
                </a:cubicBezTo>
                <a:cubicBezTo>
                  <a:pt x="1246" y="3052"/>
                  <a:pt x="1242" y="3087"/>
                  <a:pt x="1149" y="4686"/>
                </a:cubicBezTo>
                <a:cubicBezTo>
                  <a:pt x="1135" y="4918"/>
                  <a:pt x="1096" y="5518"/>
                  <a:pt x="1059" y="6020"/>
                </a:cubicBezTo>
                <a:cubicBezTo>
                  <a:pt x="949" y="7521"/>
                  <a:pt x="859" y="8798"/>
                  <a:pt x="835" y="9210"/>
                </a:cubicBezTo>
                <a:cubicBezTo>
                  <a:pt x="793" y="9942"/>
                  <a:pt x="782" y="10017"/>
                  <a:pt x="703" y="10083"/>
                </a:cubicBezTo>
                <a:cubicBezTo>
                  <a:pt x="642" y="10133"/>
                  <a:pt x="637" y="10165"/>
                  <a:pt x="674" y="10238"/>
                </a:cubicBezTo>
                <a:cubicBezTo>
                  <a:pt x="749" y="10387"/>
                  <a:pt x="733" y="10761"/>
                  <a:pt x="650" y="10785"/>
                </a:cubicBezTo>
                <a:cubicBezTo>
                  <a:pt x="593" y="10802"/>
                  <a:pt x="582" y="10859"/>
                  <a:pt x="589" y="11089"/>
                </a:cubicBezTo>
                <a:cubicBezTo>
                  <a:pt x="594" y="11245"/>
                  <a:pt x="585" y="11382"/>
                  <a:pt x="570" y="11394"/>
                </a:cubicBezTo>
                <a:cubicBezTo>
                  <a:pt x="518" y="11433"/>
                  <a:pt x="538" y="11464"/>
                  <a:pt x="630" y="11482"/>
                </a:cubicBezTo>
                <a:cubicBezTo>
                  <a:pt x="695" y="11494"/>
                  <a:pt x="720" y="11528"/>
                  <a:pt x="720" y="11603"/>
                </a:cubicBezTo>
                <a:cubicBezTo>
                  <a:pt x="720" y="11688"/>
                  <a:pt x="692" y="11716"/>
                  <a:pt x="558" y="11763"/>
                </a:cubicBezTo>
                <a:cubicBezTo>
                  <a:pt x="426" y="11810"/>
                  <a:pt x="410" y="11826"/>
                  <a:pt x="468" y="11851"/>
                </a:cubicBezTo>
                <a:cubicBezTo>
                  <a:pt x="524" y="11874"/>
                  <a:pt x="540" y="11937"/>
                  <a:pt x="540" y="12132"/>
                </a:cubicBezTo>
                <a:cubicBezTo>
                  <a:pt x="540" y="12329"/>
                  <a:pt x="554" y="12384"/>
                  <a:pt x="605" y="12384"/>
                </a:cubicBezTo>
                <a:cubicBezTo>
                  <a:pt x="701" y="12384"/>
                  <a:pt x="736" y="12447"/>
                  <a:pt x="672" y="12505"/>
                </a:cubicBezTo>
                <a:cubicBezTo>
                  <a:pt x="630" y="12543"/>
                  <a:pt x="629" y="12565"/>
                  <a:pt x="668" y="12595"/>
                </a:cubicBezTo>
                <a:cubicBezTo>
                  <a:pt x="731" y="12641"/>
                  <a:pt x="738" y="12844"/>
                  <a:pt x="678" y="12872"/>
                </a:cubicBezTo>
                <a:cubicBezTo>
                  <a:pt x="654" y="12883"/>
                  <a:pt x="634" y="13132"/>
                  <a:pt x="633" y="13433"/>
                </a:cubicBezTo>
                <a:cubicBezTo>
                  <a:pt x="631" y="13731"/>
                  <a:pt x="611" y="14001"/>
                  <a:pt x="588" y="14034"/>
                </a:cubicBezTo>
                <a:cubicBezTo>
                  <a:pt x="542" y="14097"/>
                  <a:pt x="546" y="14776"/>
                  <a:pt x="592" y="14831"/>
                </a:cubicBezTo>
                <a:cubicBezTo>
                  <a:pt x="607" y="14850"/>
                  <a:pt x="622" y="14994"/>
                  <a:pt x="626" y="15153"/>
                </a:cubicBezTo>
                <a:cubicBezTo>
                  <a:pt x="632" y="15416"/>
                  <a:pt x="624" y="15448"/>
                  <a:pt x="526" y="15517"/>
                </a:cubicBezTo>
                <a:cubicBezTo>
                  <a:pt x="460" y="15563"/>
                  <a:pt x="390" y="15584"/>
                  <a:pt x="345" y="15571"/>
                </a:cubicBezTo>
                <a:cubicBezTo>
                  <a:pt x="296" y="15557"/>
                  <a:pt x="270" y="15567"/>
                  <a:pt x="270" y="15600"/>
                </a:cubicBezTo>
                <a:cubicBezTo>
                  <a:pt x="270" y="15628"/>
                  <a:pt x="301" y="15660"/>
                  <a:pt x="340" y="15671"/>
                </a:cubicBezTo>
                <a:cubicBezTo>
                  <a:pt x="402" y="15689"/>
                  <a:pt x="401" y="15703"/>
                  <a:pt x="321" y="15780"/>
                </a:cubicBezTo>
                <a:cubicBezTo>
                  <a:pt x="255" y="15842"/>
                  <a:pt x="236" y="15894"/>
                  <a:pt x="255" y="15965"/>
                </a:cubicBezTo>
                <a:cubicBezTo>
                  <a:pt x="283" y="16071"/>
                  <a:pt x="177" y="16198"/>
                  <a:pt x="60" y="16198"/>
                </a:cubicBezTo>
                <a:cubicBezTo>
                  <a:pt x="11" y="16198"/>
                  <a:pt x="0" y="16682"/>
                  <a:pt x="0" y="18824"/>
                </a:cubicBezTo>
                <a:cubicBezTo>
                  <a:pt x="0" y="18862"/>
                  <a:pt x="0" y="18861"/>
                  <a:pt x="0" y="18899"/>
                </a:cubicBez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4190"/>
                </a:lnTo>
                <a:lnTo>
                  <a:pt x="21600" y="11084"/>
                </a:lnTo>
                <a:cubicBezTo>
                  <a:pt x="21600" y="10935"/>
                  <a:pt x="21600" y="10942"/>
                  <a:pt x="21600" y="10797"/>
                </a:cubicBezTo>
                <a:cubicBezTo>
                  <a:pt x="21600" y="8768"/>
                  <a:pt x="21596" y="8091"/>
                  <a:pt x="21594" y="6779"/>
                </a:cubicBezTo>
                <a:lnTo>
                  <a:pt x="21507" y="6779"/>
                </a:lnTo>
                <a:cubicBezTo>
                  <a:pt x="21333" y="6779"/>
                  <a:pt x="21289" y="6604"/>
                  <a:pt x="21243" y="5759"/>
                </a:cubicBezTo>
                <a:cubicBezTo>
                  <a:pt x="21219" y="5327"/>
                  <a:pt x="21195" y="4639"/>
                  <a:pt x="21189" y="4231"/>
                </a:cubicBezTo>
                <a:cubicBezTo>
                  <a:pt x="21176" y="3233"/>
                  <a:pt x="21130" y="3097"/>
                  <a:pt x="20751" y="2903"/>
                </a:cubicBezTo>
                <a:cubicBezTo>
                  <a:pt x="20511" y="2781"/>
                  <a:pt x="20141" y="2684"/>
                  <a:pt x="19620" y="2607"/>
                </a:cubicBezTo>
                <a:cubicBezTo>
                  <a:pt x="19434" y="2579"/>
                  <a:pt x="19236" y="2549"/>
                  <a:pt x="19180" y="2540"/>
                </a:cubicBezTo>
                <a:cubicBezTo>
                  <a:pt x="19028" y="2516"/>
                  <a:pt x="18994" y="2410"/>
                  <a:pt x="18965" y="1859"/>
                </a:cubicBezTo>
                <a:cubicBezTo>
                  <a:pt x="18950" y="1585"/>
                  <a:pt x="18931" y="1343"/>
                  <a:pt x="18922" y="1322"/>
                </a:cubicBezTo>
                <a:cubicBezTo>
                  <a:pt x="18914" y="1301"/>
                  <a:pt x="18969" y="1242"/>
                  <a:pt x="19045" y="1191"/>
                </a:cubicBezTo>
                <a:lnTo>
                  <a:pt x="19183" y="1099"/>
                </a:lnTo>
                <a:lnTo>
                  <a:pt x="19150" y="622"/>
                </a:lnTo>
                <a:cubicBezTo>
                  <a:pt x="19133" y="360"/>
                  <a:pt x="19108" y="111"/>
                  <a:pt x="19094" y="70"/>
                </a:cubicBezTo>
                <a:lnTo>
                  <a:pt x="19073" y="3"/>
                </a:lnTo>
                <a:cubicBezTo>
                  <a:pt x="18791" y="1"/>
                  <a:pt x="17619" y="1"/>
                  <a:pt x="17190" y="0"/>
                </a:cubicBezTo>
                <a:close/>
                <a:moveTo>
                  <a:pt x="4683" y="1275"/>
                </a:moveTo>
                <a:cubicBezTo>
                  <a:pt x="4673" y="1275"/>
                  <a:pt x="4663" y="1278"/>
                  <a:pt x="4653" y="1286"/>
                </a:cubicBezTo>
                <a:cubicBezTo>
                  <a:pt x="4638" y="1297"/>
                  <a:pt x="4642" y="1325"/>
                  <a:pt x="4662" y="1348"/>
                </a:cubicBezTo>
                <a:cubicBezTo>
                  <a:pt x="4690" y="1383"/>
                  <a:pt x="4700" y="1383"/>
                  <a:pt x="4715" y="1348"/>
                </a:cubicBezTo>
                <a:cubicBezTo>
                  <a:pt x="4731" y="1312"/>
                  <a:pt x="4711" y="1278"/>
                  <a:pt x="4683" y="1275"/>
                </a:cubicBezTo>
                <a:close/>
                <a:moveTo>
                  <a:pt x="2152" y="2308"/>
                </a:moveTo>
                <a:cubicBezTo>
                  <a:pt x="2133" y="2317"/>
                  <a:pt x="2113" y="2321"/>
                  <a:pt x="2094" y="2322"/>
                </a:cubicBezTo>
                <a:cubicBezTo>
                  <a:pt x="2093" y="2322"/>
                  <a:pt x="2093" y="2323"/>
                  <a:pt x="2093" y="2323"/>
                </a:cubicBezTo>
                <a:cubicBezTo>
                  <a:pt x="2077" y="2342"/>
                  <a:pt x="2086" y="2357"/>
                  <a:pt x="2112" y="2357"/>
                </a:cubicBezTo>
                <a:cubicBezTo>
                  <a:pt x="2138" y="2357"/>
                  <a:pt x="2160" y="2342"/>
                  <a:pt x="2160" y="2323"/>
                </a:cubicBezTo>
                <a:cubicBezTo>
                  <a:pt x="2160" y="2315"/>
                  <a:pt x="2154" y="2314"/>
                  <a:pt x="2152" y="2308"/>
                </a:cubicBezTo>
                <a:close/>
                <a:moveTo>
                  <a:pt x="844" y="4964"/>
                </a:moveTo>
                <a:cubicBezTo>
                  <a:pt x="729" y="5036"/>
                  <a:pt x="499" y="5090"/>
                  <a:pt x="259" y="5090"/>
                </a:cubicBezTo>
                <a:lnTo>
                  <a:pt x="32" y="5091"/>
                </a:lnTo>
                <a:cubicBezTo>
                  <a:pt x="39" y="5152"/>
                  <a:pt x="47" y="5193"/>
                  <a:pt x="56" y="5193"/>
                </a:cubicBezTo>
                <a:cubicBezTo>
                  <a:pt x="87" y="5193"/>
                  <a:pt x="244" y="5176"/>
                  <a:pt x="405" y="5157"/>
                </a:cubicBezTo>
                <a:cubicBezTo>
                  <a:pt x="676" y="5124"/>
                  <a:pt x="788" y="5102"/>
                  <a:pt x="844" y="496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creenshot 2021-10-19 at 17.29.35.png" descr="Screenshot 2021-10-19 at 17.29.3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6874" y="889000"/>
            <a:ext cx="15646423" cy="11836622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creenshot 2021-10-19 at 17.20.59.png" descr="Screenshot 2021-10-19 at 17.20.59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3967" y="255389"/>
            <a:ext cx="17415871" cy="13205043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G_4959.jpeg" descr="IMG_4959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7208965" y="1917751"/>
            <a:ext cx="9422745" cy="10820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9" extrusionOk="0">
                <a:moveTo>
                  <a:pt x="21553" y="0"/>
                </a:moveTo>
                <a:cubicBezTo>
                  <a:pt x="21491" y="0"/>
                  <a:pt x="21323" y="75"/>
                  <a:pt x="20677" y="389"/>
                </a:cubicBezTo>
                <a:cubicBezTo>
                  <a:pt x="20389" y="529"/>
                  <a:pt x="20029" y="704"/>
                  <a:pt x="19877" y="778"/>
                </a:cubicBezTo>
                <a:cubicBezTo>
                  <a:pt x="19725" y="852"/>
                  <a:pt x="19589" y="913"/>
                  <a:pt x="19576" y="913"/>
                </a:cubicBezTo>
                <a:cubicBezTo>
                  <a:pt x="19562" y="913"/>
                  <a:pt x="19514" y="936"/>
                  <a:pt x="19469" y="964"/>
                </a:cubicBezTo>
                <a:cubicBezTo>
                  <a:pt x="19423" y="992"/>
                  <a:pt x="18989" y="1196"/>
                  <a:pt x="18504" y="1417"/>
                </a:cubicBezTo>
                <a:cubicBezTo>
                  <a:pt x="18019" y="1637"/>
                  <a:pt x="17517" y="1866"/>
                  <a:pt x="17389" y="1926"/>
                </a:cubicBezTo>
                <a:cubicBezTo>
                  <a:pt x="17261" y="1986"/>
                  <a:pt x="17045" y="2086"/>
                  <a:pt x="16909" y="2149"/>
                </a:cubicBezTo>
                <a:cubicBezTo>
                  <a:pt x="16563" y="2310"/>
                  <a:pt x="16150" y="2522"/>
                  <a:pt x="14959" y="3147"/>
                </a:cubicBezTo>
                <a:cubicBezTo>
                  <a:pt x="14390" y="3445"/>
                  <a:pt x="13853" y="3722"/>
                  <a:pt x="13765" y="3762"/>
                </a:cubicBezTo>
                <a:cubicBezTo>
                  <a:pt x="13589" y="3843"/>
                  <a:pt x="12040" y="4586"/>
                  <a:pt x="10812" y="5180"/>
                </a:cubicBezTo>
                <a:cubicBezTo>
                  <a:pt x="10379" y="5388"/>
                  <a:pt x="9725" y="5701"/>
                  <a:pt x="9356" y="5875"/>
                </a:cubicBezTo>
                <a:cubicBezTo>
                  <a:pt x="8988" y="6050"/>
                  <a:pt x="8419" y="6325"/>
                  <a:pt x="8090" y="6487"/>
                </a:cubicBezTo>
                <a:cubicBezTo>
                  <a:pt x="7762" y="6649"/>
                  <a:pt x="7468" y="6794"/>
                  <a:pt x="7436" y="6809"/>
                </a:cubicBezTo>
                <a:cubicBezTo>
                  <a:pt x="7064" y="6989"/>
                  <a:pt x="5727" y="7658"/>
                  <a:pt x="5238" y="7910"/>
                </a:cubicBezTo>
                <a:cubicBezTo>
                  <a:pt x="3385" y="8863"/>
                  <a:pt x="2383" y="9358"/>
                  <a:pt x="1746" y="9632"/>
                </a:cubicBezTo>
                <a:cubicBezTo>
                  <a:pt x="1434" y="9767"/>
                  <a:pt x="1087" y="9924"/>
                  <a:pt x="975" y="9980"/>
                </a:cubicBezTo>
                <a:cubicBezTo>
                  <a:pt x="863" y="10036"/>
                  <a:pt x="598" y="10160"/>
                  <a:pt x="386" y="10256"/>
                </a:cubicBezTo>
                <a:lnTo>
                  <a:pt x="0" y="10429"/>
                </a:lnTo>
                <a:lnTo>
                  <a:pt x="2" y="10621"/>
                </a:lnTo>
                <a:lnTo>
                  <a:pt x="4" y="10813"/>
                </a:lnTo>
                <a:lnTo>
                  <a:pt x="299" y="11003"/>
                </a:lnTo>
                <a:cubicBezTo>
                  <a:pt x="462" y="11107"/>
                  <a:pt x="661" y="11236"/>
                  <a:pt x="741" y="11287"/>
                </a:cubicBezTo>
                <a:cubicBezTo>
                  <a:pt x="1172" y="11564"/>
                  <a:pt x="1961" y="12046"/>
                  <a:pt x="2044" y="12084"/>
                </a:cubicBezTo>
                <a:cubicBezTo>
                  <a:pt x="2096" y="12107"/>
                  <a:pt x="2191" y="12155"/>
                  <a:pt x="2255" y="12191"/>
                </a:cubicBezTo>
                <a:cubicBezTo>
                  <a:pt x="2319" y="12227"/>
                  <a:pt x="2382" y="12257"/>
                  <a:pt x="2395" y="12257"/>
                </a:cubicBezTo>
                <a:cubicBezTo>
                  <a:pt x="2407" y="12257"/>
                  <a:pt x="2428" y="12273"/>
                  <a:pt x="2441" y="12291"/>
                </a:cubicBezTo>
                <a:cubicBezTo>
                  <a:pt x="2454" y="12310"/>
                  <a:pt x="2502" y="12329"/>
                  <a:pt x="2547" y="12333"/>
                </a:cubicBezTo>
                <a:cubicBezTo>
                  <a:pt x="2593" y="12337"/>
                  <a:pt x="2646" y="12360"/>
                  <a:pt x="2666" y="12384"/>
                </a:cubicBezTo>
                <a:cubicBezTo>
                  <a:pt x="2685" y="12407"/>
                  <a:pt x="2719" y="12428"/>
                  <a:pt x="2740" y="12431"/>
                </a:cubicBezTo>
                <a:cubicBezTo>
                  <a:pt x="2762" y="12434"/>
                  <a:pt x="2799" y="12447"/>
                  <a:pt x="2823" y="12461"/>
                </a:cubicBezTo>
                <a:cubicBezTo>
                  <a:pt x="2847" y="12474"/>
                  <a:pt x="2880" y="12487"/>
                  <a:pt x="2896" y="12489"/>
                </a:cubicBezTo>
                <a:cubicBezTo>
                  <a:pt x="2954" y="12499"/>
                  <a:pt x="4459" y="13181"/>
                  <a:pt x="4509" y="13220"/>
                </a:cubicBezTo>
                <a:cubicBezTo>
                  <a:pt x="4537" y="13243"/>
                  <a:pt x="4587" y="13265"/>
                  <a:pt x="4619" y="13270"/>
                </a:cubicBezTo>
                <a:cubicBezTo>
                  <a:pt x="4698" y="13284"/>
                  <a:pt x="5095" y="13458"/>
                  <a:pt x="5160" y="13508"/>
                </a:cubicBezTo>
                <a:cubicBezTo>
                  <a:pt x="5189" y="13530"/>
                  <a:pt x="5231" y="13551"/>
                  <a:pt x="5255" y="13554"/>
                </a:cubicBezTo>
                <a:cubicBezTo>
                  <a:pt x="5323" y="13563"/>
                  <a:pt x="5559" y="13690"/>
                  <a:pt x="5559" y="13718"/>
                </a:cubicBezTo>
                <a:cubicBezTo>
                  <a:pt x="5559" y="13732"/>
                  <a:pt x="5573" y="13737"/>
                  <a:pt x="5589" y="13727"/>
                </a:cubicBezTo>
                <a:cubicBezTo>
                  <a:pt x="5606" y="13718"/>
                  <a:pt x="5680" y="13752"/>
                  <a:pt x="5754" y="13802"/>
                </a:cubicBezTo>
                <a:cubicBezTo>
                  <a:pt x="5828" y="13852"/>
                  <a:pt x="5912" y="13893"/>
                  <a:pt x="5941" y="13893"/>
                </a:cubicBezTo>
                <a:cubicBezTo>
                  <a:pt x="5969" y="13893"/>
                  <a:pt x="6002" y="13909"/>
                  <a:pt x="6015" y="13928"/>
                </a:cubicBezTo>
                <a:cubicBezTo>
                  <a:pt x="6035" y="13957"/>
                  <a:pt x="6212" y="14050"/>
                  <a:pt x="6235" y="14044"/>
                </a:cubicBezTo>
                <a:cubicBezTo>
                  <a:pt x="6261" y="14036"/>
                  <a:pt x="6397" y="14098"/>
                  <a:pt x="6429" y="14131"/>
                </a:cubicBezTo>
                <a:cubicBezTo>
                  <a:pt x="6450" y="14154"/>
                  <a:pt x="6493" y="14172"/>
                  <a:pt x="6523" y="14172"/>
                </a:cubicBezTo>
                <a:cubicBezTo>
                  <a:pt x="6554" y="14172"/>
                  <a:pt x="6586" y="14189"/>
                  <a:pt x="6595" y="14209"/>
                </a:cubicBezTo>
                <a:cubicBezTo>
                  <a:pt x="6610" y="14243"/>
                  <a:pt x="6680" y="14274"/>
                  <a:pt x="6774" y="14288"/>
                </a:cubicBezTo>
                <a:cubicBezTo>
                  <a:pt x="6843" y="14299"/>
                  <a:pt x="7188" y="14478"/>
                  <a:pt x="7188" y="14504"/>
                </a:cubicBezTo>
                <a:cubicBezTo>
                  <a:pt x="7188" y="14518"/>
                  <a:pt x="7202" y="14523"/>
                  <a:pt x="7219" y="14513"/>
                </a:cubicBezTo>
                <a:cubicBezTo>
                  <a:pt x="7236" y="14504"/>
                  <a:pt x="7282" y="14522"/>
                  <a:pt x="7321" y="14554"/>
                </a:cubicBezTo>
                <a:cubicBezTo>
                  <a:pt x="7360" y="14586"/>
                  <a:pt x="7392" y="14603"/>
                  <a:pt x="7392" y="14592"/>
                </a:cubicBezTo>
                <a:cubicBezTo>
                  <a:pt x="7392" y="14581"/>
                  <a:pt x="7413" y="14587"/>
                  <a:pt x="7438" y="14605"/>
                </a:cubicBezTo>
                <a:cubicBezTo>
                  <a:pt x="7464" y="14624"/>
                  <a:pt x="7500" y="14641"/>
                  <a:pt x="7518" y="14643"/>
                </a:cubicBezTo>
                <a:cubicBezTo>
                  <a:pt x="7571" y="14650"/>
                  <a:pt x="7770" y="14758"/>
                  <a:pt x="7770" y="14780"/>
                </a:cubicBezTo>
                <a:cubicBezTo>
                  <a:pt x="7770" y="14790"/>
                  <a:pt x="7813" y="14815"/>
                  <a:pt x="7865" y="14834"/>
                </a:cubicBezTo>
                <a:cubicBezTo>
                  <a:pt x="7957" y="14868"/>
                  <a:pt x="7973" y="14872"/>
                  <a:pt x="8030" y="14879"/>
                </a:cubicBezTo>
                <a:cubicBezTo>
                  <a:pt x="8046" y="14880"/>
                  <a:pt x="8093" y="14910"/>
                  <a:pt x="8136" y="14944"/>
                </a:cubicBezTo>
                <a:cubicBezTo>
                  <a:pt x="8179" y="14979"/>
                  <a:pt x="8224" y="15002"/>
                  <a:pt x="8236" y="14996"/>
                </a:cubicBezTo>
                <a:cubicBezTo>
                  <a:pt x="8248" y="14989"/>
                  <a:pt x="8293" y="15013"/>
                  <a:pt x="8336" y="15047"/>
                </a:cubicBezTo>
                <a:cubicBezTo>
                  <a:pt x="8379" y="15082"/>
                  <a:pt x="8433" y="15110"/>
                  <a:pt x="8457" y="15110"/>
                </a:cubicBezTo>
                <a:cubicBezTo>
                  <a:pt x="8481" y="15110"/>
                  <a:pt x="8532" y="15137"/>
                  <a:pt x="8571" y="15171"/>
                </a:cubicBezTo>
                <a:cubicBezTo>
                  <a:pt x="8667" y="15255"/>
                  <a:pt x="8968" y="15414"/>
                  <a:pt x="9031" y="15414"/>
                </a:cubicBezTo>
                <a:cubicBezTo>
                  <a:pt x="9059" y="15414"/>
                  <a:pt x="9089" y="15431"/>
                  <a:pt x="9098" y="15452"/>
                </a:cubicBezTo>
                <a:cubicBezTo>
                  <a:pt x="9107" y="15473"/>
                  <a:pt x="9140" y="15490"/>
                  <a:pt x="9171" y="15490"/>
                </a:cubicBezTo>
                <a:cubicBezTo>
                  <a:pt x="9202" y="15490"/>
                  <a:pt x="9234" y="15507"/>
                  <a:pt x="9243" y="15527"/>
                </a:cubicBezTo>
                <a:cubicBezTo>
                  <a:pt x="9262" y="15570"/>
                  <a:pt x="9869" y="15896"/>
                  <a:pt x="9931" y="15896"/>
                </a:cubicBezTo>
                <a:cubicBezTo>
                  <a:pt x="9955" y="15896"/>
                  <a:pt x="9991" y="15913"/>
                  <a:pt x="10011" y="15934"/>
                </a:cubicBezTo>
                <a:cubicBezTo>
                  <a:pt x="10031" y="15955"/>
                  <a:pt x="10065" y="15972"/>
                  <a:pt x="10086" y="15972"/>
                </a:cubicBezTo>
                <a:cubicBezTo>
                  <a:pt x="10107" y="15972"/>
                  <a:pt x="10141" y="15993"/>
                  <a:pt x="10162" y="16018"/>
                </a:cubicBezTo>
                <a:cubicBezTo>
                  <a:pt x="10201" y="16064"/>
                  <a:pt x="10593" y="16266"/>
                  <a:pt x="10593" y="16239"/>
                </a:cubicBezTo>
                <a:cubicBezTo>
                  <a:pt x="10593" y="16231"/>
                  <a:pt x="10633" y="16242"/>
                  <a:pt x="10681" y="16263"/>
                </a:cubicBezTo>
                <a:cubicBezTo>
                  <a:pt x="10729" y="16285"/>
                  <a:pt x="10768" y="16314"/>
                  <a:pt x="10768" y="16328"/>
                </a:cubicBezTo>
                <a:cubicBezTo>
                  <a:pt x="10768" y="16341"/>
                  <a:pt x="10795" y="16352"/>
                  <a:pt x="10827" y="16352"/>
                </a:cubicBezTo>
                <a:cubicBezTo>
                  <a:pt x="10860" y="16352"/>
                  <a:pt x="10893" y="16369"/>
                  <a:pt x="10903" y="16390"/>
                </a:cubicBezTo>
                <a:cubicBezTo>
                  <a:pt x="10912" y="16411"/>
                  <a:pt x="10944" y="16428"/>
                  <a:pt x="10973" y="16428"/>
                </a:cubicBezTo>
                <a:cubicBezTo>
                  <a:pt x="11003" y="16428"/>
                  <a:pt x="11042" y="16451"/>
                  <a:pt x="11060" y="16480"/>
                </a:cubicBezTo>
                <a:cubicBezTo>
                  <a:pt x="11077" y="16508"/>
                  <a:pt x="11107" y="16529"/>
                  <a:pt x="11126" y="16526"/>
                </a:cubicBezTo>
                <a:cubicBezTo>
                  <a:pt x="11175" y="16520"/>
                  <a:pt x="11321" y="16575"/>
                  <a:pt x="11321" y="16600"/>
                </a:cubicBezTo>
                <a:cubicBezTo>
                  <a:pt x="11321" y="16627"/>
                  <a:pt x="11534" y="16732"/>
                  <a:pt x="11589" y="16732"/>
                </a:cubicBezTo>
                <a:cubicBezTo>
                  <a:pt x="11612" y="16732"/>
                  <a:pt x="11673" y="16766"/>
                  <a:pt x="11726" y="16807"/>
                </a:cubicBezTo>
                <a:cubicBezTo>
                  <a:pt x="11778" y="16848"/>
                  <a:pt x="11839" y="16876"/>
                  <a:pt x="11859" y="16869"/>
                </a:cubicBezTo>
                <a:cubicBezTo>
                  <a:pt x="11880" y="16862"/>
                  <a:pt x="11916" y="16880"/>
                  <a:pt x="11939" y="16908"/>
                </a:cubicBezTo>
                <a:cubicBezTo>
                  <a:pt x="11962" y="16937"/>
                  <a:pt x="11990" y="16952"/>
                  <a:pt x="12001" y="16942"/>
                </a:cubicBezTo>
                <a:cubicBezTo>
                  <a:pt x="12012" y="16933"/>
                  <a:pt x="12053" y="16955"/>
                  <a:pt x="12093" y="16992"/>
                </a:cubicBezTo>
                <a:cubicBezTo>
                  <a:pt x="12133" y="17030"/>
                  <a:pt x="12183" y="17055"/>
                  <a:pt x="12203" y="17048"/>
                </a:cubicBezTo>
                <a:cubicBezTo>
                  <a:pt x="12224" y="17041"/>
                  <a:pt x="12284" y="17070"/>
                  <a:pt x="12339" y="17112"/>
                </a:cubicBezTo>
                <a:cubicBezTo>
                  <a:pt x="12431" y="17184"/>
                  <a:pt x="12467" y="17199"/>
                  <a:pt x="12522" y="17191"/>
                </a:cubicBezTo>
                <a:cubicBezTo>
                  <a:pt x="12535" y="17189"/>
                  <a:pt x="12552" y="17205"/>
                  <a:pt x="12561" y="17225"/>
                </a:cubicBezTo>
                <a:cubicBezTo>
                  <a:pt x="12570" y="17245"/>
                  <a:pt x="12595" y="17255"/>
                  <a:pt x="12617" y="17248"/>
                </a:cubicBezTo>
                <a:cubicBezTo>
                  <a:pt x="12639" y="17241"/>
                  <a:pt x="12672" y="17258"/>
                  <a:pt x="12692" y="17285"/>
                </a:cubicBezTo>
                <a:cubicBezTo>
                  <a:pt x="12712" y="17313"/>
                  <a:pt x="12744" y="17330"/>
                  <a:pt x="12764" y="17323"/>
                </a:cubicBezTo>
                <a:cubicBezTo>
                  <a:pt x="12784" y="17317"/>
                  <a:pt x="12828" y="17336"/>
                  <a:pt x="12861" y="17365"/>
                </a:cubicBezTo>
                <a:cubicBezTo>
                  <a:pt x="12895" y="17394"/>
                  <a:pt x="12939" y="17417"/>
                  <a:pt x="12962" y="17417"/>
                </a:cubicBezTo>
                <a:cubicBezTo>
                  <a:pt x="12984" y="17417"/>
                  <a:pt x="13020" y="17441"/>
                  <a:pt x="13042" y="17471"/>
                </a:cubicBezTo>
                <a:cubicBezTo>
                  <a:pt x="13065" y="17500"/>
                  <a:pt x="13116" y="17528"/>
                  <a:pt x="13155" y="17532"/>
                </a:cubicBezTo>
                <a:cubicBezTo>
                  <a:pt x="13244" y="17541"/>
                  <a:pt x="13504" y="17666"/>
                  <a:pt x="13504" y="17700"/>
                </a:cubicBezTo>
                <a:cubicBezTo>
                  <a:pt x="13504" y="17713"/>
                  <a:pt x="13516" y="17718"/>
                  <a:pt x="13532" y="17709"/>
                </a:cubicBezTo>
                <a:cubicBezTo>
                  <a:pt x="13547" y="17701"/>
                  <a:pt x="13586" y="17717"/>
                  <a:pt x="13619" y="17746"/>
                </a:cubicBezTo>
                <a:cubicBezTo>
                  <a:pt x="13652" y="17774"/>
                  <a:pt x="13678" y="17790"/>
                  <a:pt x="13678" y="17782"/>
                </a:cubicBezTo>
                <a:cubicBezTo>
                  <a:pt x="13678" y="17774"/>
                  <a:pt x="13718" y="17797"/>
                  <a:pt x="13767" y="17833"/>
                </a:cubicBezTo>
                <a:cubicBezTo>
                  <a:pt x="13817" y="17869"/>
                  <a:pt x="13869" y="17899"/>
                  <a:pt x="13884" y="17899"/>
                </a:cubicBezTo>
                <a:cubicBezTo>
                  <a:pt x="13898" y="17899"/>
                  <a:pt x="13921" y="17899"/>
                  <a:pt x="13933" y="17900"/>
                </a:cubicBezTo>
                <a:cubicBezTo>
                  <a:pt x="13971" y="17903"/>
                  <a:pt x="14156" y="18007"/>
                  <a:pt x="14210" y="18056"/>
                </a:cubicBezTo>
                <a:cubicBezTo>
                  <a:pt x="14239" y="18081"/>
                  <a:pt x="14283" y="18101"/>
                  <a:pt x="14308" y="18101"/>
                </a:cubicBezTo>
                <a:cubicBezTo>
                  <a:pt x="14366" y="18101"/>
                  <a:pt x="14543" y="18193"/>
                  <a:pt x="14635" y="18270"/>
                </a:cubicBezTo>
                <a:cubicBezTo>
                  <a:pt x="14673" y="18302"/>
                  <a:pt x="14716" y="18322"/>
                  <a:pt x="14731" y="18314"/>
                </a:cubicBezTo>
                <a:cubicBezTo>
                  <a:pt x="14746" y="18306"/>
                  <a:pt x="14781" y="18315"/>
                  <a:pt x="14808" y="18334"/>
                </a:cubicBezTo>
                <a:cubicBezTo>
                  <a:pt x="14835" y="18354"/>
                  <a:pt x="14916" y="18396"/>
                  <a:pt x="14988" y="18429"/>
                </a:cubicBezTo>
                <a:cubicBezTo>
                  <a:pt x="15060" y="18461"/>
                  <a:pt x="15135" y="18506"/>
                  <a:pt x="15155" y="18528"/>
                </a:cubicBezTo>
                <a:cubicBezTo>
                  <a:pt x="15175" y="18549"/>
                  <a:pt x="15191" y="18559"/>
                  <a:pt x="15191" y="18549"/>
                </a:cubicBezTo>
                <a:cubicBezTo>
                  <a:pt x="15191" y="18539"/>
                  <a:pt x="15231" y="18549"/>
                  <a:pt x="15279" y="18571"/>
                </a:cubicBezTo>
                <a:cubicBezTo>
                  <a:pt x="15327" y="18592"/>
                  <a:pt x="15366" y="18621"/>
                  <a:pt x="15366" y="18635"/>
                </a:cubicBezTo>
                <a:cubicBezTo>
                  <a:pt x="15366" y="18648"/>
                  <a:pt x="15384" y="18659"/>
                  <a:pt x="15406" y="18659"/>
                </a:cubicBezTo>
                <a:cubicBezTo>
                  <a:pt x="15462" y="18659"/>
                  <a:pt x="15715" y="18786"/>
                  <a:pt x="15715" y="18814"/>
                </a:cubicBezTo>
                <a:cubicBezTo>
                  <a:pt x="15715" y="18826"/>
                  <a:pt x="15742" y="18837"/>
                  <a:pt x="15774" y="18837"/>
                </a:cubicBezTo>
                <a:cubicBezTo>
                  <a:pt x="15806" y="18837"/>
                  <a:pt x="15858" y="18860"/>
                  <a:pt x="15890" y="18887"/>
                </a:cubicBezTo>
                <a:cubicBezTo>
                  <a:pt x="15922" y="18915"/>
                  <a:pt x="15955" y="18938"/>
                  <a:pt x="15963" y="18938"/>
                </a:cubicBezTo>
                <a:cubicBezTo>
                  <a:pt x="15971" y="18938"/>
                  <a:pt x="15988" y="18938"/>
                  <a:pt x="16001" y="18938"/>
                </a:cubicBezTo>
                <a:cubicBezTo>
                  <a:pt x="16014" y="18938"/>
                  <a:pt x="16069" y="18972"/>
                  <a:pt x="16122" y="19013"/>
                </a:cubicBezTo>
                <a:cubicBezTo>
                  <a:pt x="16175" y="19055"/>
                  <a:pt x="16230" y="19083"/>
                  <a:pt x="16243" y="19076"/>
                </a:cubicBezTo>
                <a:cubicBezTo>
                  <a:pt x="16269" y="19062"/>
                  <a:pt x="16393" y="19122"/>
                  <a:pt x="16494" y="19200"/>
                </a:cubicBezTo>
                <a:cubicBezTo>
                  <a:pt x="16530" y="19228"/>
                  <a:pt x="16559" y="19243"/>
                  <a:pt x="16559" y="19233"/>
                </a:cubicBezTo>
                <a:cubicBezTo>
                  <a:pt x="16559" y="19209"/>
                  <a:pt x="16728" y="19289"/>
                  <a:pt x="16814" y="19354"/>
                </a:cubicBezTo>
                <a:cubicBezTo>
                  <a:pt x="16850" y="19381"/>
                  <a:pt x="16879" y="19395"/>
                  <a:pt x="16879" y="19384"/>
                </a:cubicBezTo>
                <a:cubicBezTo>
                  <a:pt x="16879" y="19360"/>
                  <a:pt x="17074" y="19461"/>
                  <a:pt x="17163" y="19530"/>
                </a:cubicBezTo>
                <a:cubicBezTo>
                  <a:pt x="17199" y="19558"/>
                  <a:pt x="17229" y="19572"/>
                  <a:pt x="17229" y="19560"/>
                </a:cubicBezTo>
                <a:cubicBezTo>
                  <a:pt x="17229" y="19548"/>
                  <a:pt x="17252" y="19555"/>
                  <a:pt x="17280" y="19576"/>
                </a:cubicBezTo>
                <a:cubicBezTo>
                  <a:pt x="17308" y="19596"/>
                  <a:pt x="17367" y="19626"/>
                  <a:pt x="17411" y="19642"/>
                </a:cubicBezTo>
                <a:cubicBezTo>
                  <a:pt x="17455" y="19659"/>
                  <a:pt x="17491" y="19684"/>
                  <a:pt x="17491" y="19698"/>
                </a:cubicBezTo>
                <a:cubicBezTo>
                  <a:pt x="17491" y="19712"/>
                  <a:pt x="17510" y="19724"/>
                  <a:pt x="17532" y="19724"/>
                </a:cubicBezTo>
                <a:cubicBezTo>
                  <a:pt x="17555" y="19724"/>
                  <a:pt x="17853" y="19868"/>
                  <a:pt x="18194" y="20043"/>
                </a:cubicBezTo>
                <a:cubicBezTo>
                  <a:pt x="18949" y="20431"/>
                  <a:pt x="18823" y="20367"/>
                  <a:pt x="19309" y="20607"/>
                </a:cubicBezTo>
                <a:cubicBezTo>
                  <a:pt x="20361" y="21124"/>
                  <a:pt x="20760" y="21317"/>
                  <a:pt x="21056" y="21453"/>
                </a:cubicBezTo>
                <a:cubicBezTo>
                  <a:pt x="21232" y="21533"/>
                  <a:pt x="21392" y="21599"/>
                  <a:pt x="21412" y="21599"/>
                </a:cubicBezTo>
                <a:cubicBezTo>
                  <a:pt x="21455" y="21600"/>
                  <a:pt x="21456" y="21572"/>
                  <a:pt x="21419" y="21321"/>
                </a:cubicBezTo>
                <a:cubicBezTo>
                  <a:pt x="21353" y="20884"/>
                  <a:pt x="21333" y="20677"/>
                  <a:pt x="21318" y="20256"/>
                </a:cubicBezTo>
                <a:cubicBezTo>
                  <a:pt x="21297" y="19701"/>
                  <a:pt x="21246" y="16417"/>
                  <a:pt x="21245" y="15617"/>
                </a:cubicBezTo>
                <a:cubicBezTo>
                  <a:pt x="21244" y="15289"/>
                  <a:pt x="21231" y="14559"/>
                  <a:pt x="21214" y="13994"/>
                </a:cubicBezTo>
                <a:cubicBezTo>
                  <a:pt x="21185" y="13021"/>
                  <a:pt x="21196" y="9193"/>
                  <a:pt x="21231" y="8328"/>
                </a:cubicBezTo>
                <a:cubicBezTo>
                  <a:pt x="21255" y="7729"/>
                  <a:pt x="21273" y="6964"/>
                  <a:pt x="21285" y="5894"/>
                </a:cubicBezTo>
                <a:cubicBezTo>
                  <a:pt x="21296" y="4939"/>
                  <a:pt x="21302" y="4729"/>
                  <a:pt x="21342" y="4158"/>
                </a:cubicBezTo>
                <a:cubicBezTo>
                  <a:pt x="21352" y="4011"/>
                  <a:pt x="21368" y="3720"/>
                  <a:pt x="21377" y="3511"/>
                </a:cubicBezTo>
                <a:cubicBezTo>
                  <a:pt x="21386" y="3302"/>
                  <a:pt x="21398" y="3057"/>
                  <a:pt x="21404" y="2966"/>
                </a:cubicBezTo>
                <a:cubicBezTo>
                  <a:pt x="21410" y="2876"/>
                  <a:pt x="21430" y="2562"/>
                  <a:pt x="21448" y="2269"/>
                </a:cubicBezTo>
                <a:cubicBezTo>
                  <a:pt x="21465" y="1976"/>
                  <a:pt x="21485" y="1668"/>
                  <a:pt x="21493" y="1585"/>
                </a:cubicBezTo>
                <a:cubicBezTo>
                  <a:pt x="21501" y="1501"/>
                  <a:pt x="21520" y="1227"/>
                  <a:pt x="21536" y="976"/>
                </a:cubicBezTo>
                <a:cubicBezTo>
                  <a:pt x="21552" y="725"/>
                  <a:pt x="21573" y="403"/>
                  <a:pt x="21583" y="260"/>
                </a:cubicBezTo>
                <a:cubicBezTo>
                  <a:pt x="21600" y="28"/>
                  <a:pt x="21597" y="0"/>
                  <a:pt x="21553" y="0"/>
                </a:cubicBezTo>
                <a:close/>
                <a:moveTo>
                  <a:pt x="1805" y="1356"/>
                </a:moveTo>
                <a:cubicBezTo>
                  <a:pt x="1789" y="1348"/>
                  <a:pt x="1775" y="1358"/>
                  <a:pt x="1775" y="1380"/>
                </a:cubicBezTo>
                <a:cubicBezTo>
                  <a:pt x="1775" y="1425"/>
                  <a:pt x="1793" y="1431"/>
                  <a:pt x="1818" y="1396"/>
                </a:cubicBezTo>
                <a:cubicBezTo>
                  <a:pt x="1827" y="1383"/>
                  <a:pt x="1822" y="1365"/>
                  <a:pt x="1805" y="1356"/>
                </a:cubicBezTo>
                <a:close/>
                <a:moveTo>
                  <a:pt x="7727" y="5868"/>
                </a:moveTo>
                <a:cubicBezTo>
                  <a:pt x="7722" y="5866"/>
                  <a:pt x="7712" y="5868"/>
                  <a:pt x="7699" y="5872"/>
                </a:cubicBezTo>
                <a:cubicBezTo>
                  <a:pt x="7675" y="5881"/>
                  <a:pt x="7654" y="5891"/>
                  <a:pt x="7654" y="5897"/>
                </a:cubicBezTo>
                <a:cubicBezTo>
                  <a:pt x="7654" y="5917"/>
                  <a:pt x="7710" y="5906"/>
                  <a:pt x="7727" y="5882"/>
                </a:cubicBezTo>
                <a:cubicBezTo>
                  <a:pt x="7732" y="5875"/>
                  <a:pt x="7732" y="5870"/>
                  <a:pt x="7727" y="5868"/>
                </a:cubicBezTo>
                <a:close/>
              </a:path>
            </a:pathLst>
          </a:custGeom>
          <a:ln w="12700">
            <a:miter lim="400000"/>
          </a:ln>
          <a:effectLst>
            <a:outerShdw blurRad="152400" dist="317564" dir="3921803" rotWithShape="0">
              <a:schemeClr val="accent1">
                <a:hueOff val="117695"/>
                <a:lumOff val="-11358"/>
                <a:alpha val="50000"/>
              </a:schemeClr>
            </a:outerShdw>
          </a:effectLst>
        </p:spPr>
      </p:pic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creenshot 2021-10-19 at 17.28.52.png" descr="Screenshot 2021-10-19 at 17.28.5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0850" y="889000"/>
            <a:ext cx="15862300" cy="11844458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14" name="Screenshot 2021-10-25 at 16.55.38.png" descr="Screenshot 2021-10-25 at 16.55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282700"/>
            <a:ext cx="7035800" cy="1033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ax H, Allegranzi B, Uckay I, Larson E, Boyce J,  Pittet D. “My five moments for hand hygiene”: a user-centred design approach to understand, train, monitor and report hand hygiene. Journal of Hospital Infection 67, 9–21 (2007)."/>
          <p:cNvSpPr txBox="1"/>
          <p:nvPr/>
        </p:nvSpPr>
        <p:spPr>
          <a:xfrm>
            <a:off x="1206500" y="12386767"/>
            <a:ext cx="21971001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t>Sax H, Allegranzi B, Uckay I, Larson E, Boyce J,  Pittet D. “My five moments for hand hygiene”: a user-centred design approach to understand, train, monitor and report hand hygiene. Journal of Hospital Infection 67, 9–21 (2007).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creenshot 2021-10-19 at 17.30.35.png" descr="Screenshot 2021-10-19 at 17.30.35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98814" y="2709664"/>
            <a:ext cx="14786527" cy="8296812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ystem structure"/>
          <p:cNvSpPr txBox="1"/>
          <p:nvPr/>
        </p:nvSpPr>
        <p:spPr>
          <a:xfrm>
            <a:off x="6238310" y="9550687"/>
            <a:ext cx="3519069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system structure</a:t>
            </a:r>
          </a:p>
        </p:txBody>
      </p:sp>
      <p:sp>
        <p:nvSpPr>
          <p:cNvPr id="221" name="human         behaviour"/>
          <p:cNvSpPr txBox="1"/>
          <p:nvPr/>
        </p:nvSpPr>
        <p:spPr>
          <a:xfrm>
            <a:off x="5662009" y="6180848"/>
            <a:ext cx="4671671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human         behaviour</a:t>
            </a:r>
          </a:p>
        </p:txBody>
      </p:sp>
      <p:sp>
        <p:nvSpPr>
          <p:cNvPr id="222" name="events/outcome"/>
          <p:cNvSpPr txBox="1"/>
          <p:nvPr/>
        </p:nvSpPr>
        <p:spPr>
          <a:xfrm>
            <a:off x="6289287" y="2811010"/>
            <a:ext cx="3417114" cy="634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events/outcome</a:t>
            </a:r>
          </a:p>
        </p:txBody>
      </p:sp>
      <p:cxnSp>
        <p:nvCxnSpPr>
          <p:cNvPr id="223" name="Connection Line"/>
          <p:cNvCxnSpPr>
            <a:stCxn id="220" idx="0"/>
            <a:endCxn id="221" idx="0"/>
          </p:cNvCxnSpPr>
          <p:nvPr/>
        </p:nvCxnSpPr>
        <p:spPr>
          <a:xfrm flipV="1">
            <a:off x="7997844" y="6498297"/>
            <a:ext cx="1" cy="3369840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</p:cxnSp>
      <p:cxnSp>
        <p:nvCxnSpPr>
          <p:cNvPr id="224" name="Connection Line"/>
          <p:cNvCxnSpPr>
            <a:stCxn id="221" idx="0"/>
            <a:endCxn id="222" idx="0"/>
          </p:cNvCxnSpPr>
          <p:nvPr/>
        </p:nvCxnSpPr>
        <p:spPr>
          <a:xfrm flipH="1" flipV="1">
            <a:off x="7997844" y="3128459"/>
            <a:ext cx="1" cy="3369839"/>
          </a:xfrm>
          <a:prstGeom prst="straightConnector1">
            <a:avLst/>
          </a:prstGeom>
          <a:ln w="50800">
            <a:solidFill>
              <a:srgbClr val="FFFFFF"/>
            </a:solidFill>
            <a:miter lim="400000"/>
            <a:tailEnd type="triangle"/>
          </a:ln>
        </p:spPr>
      </p:cxnSp>
      <p:sp>
        <p:nvSpPr>
          <p:cNvPr id="225" name="leverage for sustainable change"/>
          <p:cNvSpPr txBox="1"/>
          <p:nvPr/>
        </p:nvSpPr>
        <p:spPr>
          <a:xfrm rot="16200000">
            <a:off x="153775" y="6540550"/>
            <a:ext cx="6600140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r>
              <a:t>leverage for sustainable change</a:t>
            </a:r>
          </a:p>
        </p:txBody>
      </p:sp>
      <p:pic>
        <p:nvPicPr>
          <p:cNvPr id="226" name="0-shutterstock_57.jpg" descr="0-shutterstock_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911" y="2910548"/>
            <a:ext cx="11049001" cy="7175501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Triangle"/>
          <p:cNvSpPr/>
          <p:nvPr/>
        </p:nvSpPr>
        <p:spPr>
          <a:xfrm>
            <a:off x="4369801" y="5293724"/>
            <a:ext cx="1270001" cy="48206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cxnSp>
        <p:nvCxnSpPr>
          <p:cNvPr id="228" name="Connection Line"/>
          <p:cNvCxnSpPr>
            <a:stCxn id="220" idx="0"/>
            <a:endCxn id="222" idx="0"/>
          </p:cNvCxnSpPr>
          <p:nvPr/>
        </p:nvCxnSpPr>
        <p:spPr>
          <a:xfrm flipV="1">
            <a:off x="7997844" y="3128459"/>
            <a:ext cx="1" cy="6739678"/>
          </a:xfrm>
          <a:prstGeom prst="straightConnector1">
            <a:avLst/>
          </a:prstGeom>
          <a:ln w="50800">
            <a:solidFill>
              <a:srgbClr val="FFFFFF"/>
            </a:solidFill>
            <a:custDash>
              <a:ds d="200000" sp="200000"/>
            </a:custDash>
            <a:miter lim="400000"/>
            <a:tailEnd type="arrow"/>
          </a:ln>
        </p:spPr>
      </p:cxnSp>
      <p:sp>
        <p:nvSpPr>
          <p:cNvPr id="229" name="Walking"/>
          <p:cNvSpPr/>
          <p:nvPr/>
        </p:nvSpPr>
        <p:spPr>
          <a:xfrm>
            <a:off x="7262362" y="5758562"/>
            <a:ext cx="940480" cy="1479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5" h="21600" extrusionOk="0">
                <a:moveTo>
                  <a:pt x="12595" y="0"/>
                </a:moveTo>
                <a:cubicBezTo>
                  <a:pt x="11888" y="0"/>
                  <a:pt x="11182" y="175"/>
                  <a:pt x="10642" y="525"/>
                </a:cubicBezTo>
                <a:cubicBezTo>
                  <a:pt x="9564" y="1225"/>
                  <a:pt x="9564" y="2359"/>
                  <a:pt x="10642" y="3059"/>
                </a:cubicBezTo>
                <a:cubicBezTo>
                  <a:pt x="11721" y="3759"/>
                  <a:pt x="13469" y="3759"/>
                  <a:pt x="14547" y="3059"/>
                </a:cubicBezTo>
                <a:cubicBezTo>
                  <a:pt x="15626" y="2359"/>
                  <a:pt x="15626" y="1225"/>
                  <a:pt x="14547" y="525"/>
                </a:cubicBezTo>
                <a:cubicBezTo>
                  <a:pt x="14008" y="175"/>
                  <a:pt x="13302" y="0"/>
                  <a:pt x="12595" y="0"/>
                </a:cubicBezTo>
                <a:close/>
                <a:moveTo>
                  <a:pt x="10897" y="3858"/>
                </a:moveTo>
                <a:cubicBezTo>
                  <a:pt x="10134" y="3888"/>
                  <a:pt x="9610" y="4121"/>
                  <a:pt x="9610" y="4121"/>
                </a:cubicBezTo>
                <a:lnTo>
                  <a:pt x="5783" y="5439"/>
                </a:lnTo>
                <a:lnTo>
                  <a:pt x="2926" y="6234"/>
                </a:lnTo>
                <a:cubicBezTo>
                  <a:pt x="2538" y="6341"/>
                  <a:pt x="2256" y="6567"/>
                  <a:pt x="2177" y="6836"/>
                </a:cubicBezTo>
                <a:lnTo>
                  <a:pt x="1184" y="10206"/>
                </a:lnTo>
                <a:cubicBezTo>
                  <a:pt x="1052" y="10653"/>
                  <a:pt x="1504" y="11086"/>
                  <a:pt x="2192" y="11171"/>
                </a:cubicBezTo>
                <a:cubicBezTo>
                  <a:pt x="2881" y="11256"/>
                  <a:pt x="3545" y="10964"/>
                  <a:pt x="3677" y="10516"/>
                </a:cubicBezTo>
                <a:lnTo>
                  <a:pt x="4545" y="7575"/>
                </a:lnTo>
                <a:lnTo>
                  <a:pt x="7179" y="6843"/>
                </a:lnTo>
                <a:lnTo>
                  <a:pt x="5674" y="11097"/>
                </a:lnTo>
                <a:cubicBezTo>
                  <a:pt x="5594" y="11209"/>
                  <a:pt x="5538" y="11331"/>
                  <a:pt x="5513" y="11460"/>
                </a:cubicBezTo>
                <a:lnTo>
                  <a:pt x="4779" y="15196"/>
                </a:lnTo>
                <a:lnTo>
                  <a:pt x="305" y="19693"/>
                </a:lnTo>
                <a:cubicBezTo>
                  <a:pt x="-266" y="20267"/>
                  <a:pt x="-12" y="21032"/>
                  <a:pt x="872" y="21403"/>
                </a:cubicBezTo>
                <a:cubicBezTo>
                  <a:pt x="1191" y="21536"/>
                  <a:pt x="1547" y="21600"/>
                  <a:pt x="1901" y="21600"/>
                </a:cubicBezTo>
                <a:cubicBezTo>
                  <a:pt x="2526" y="21600"/>
                  <a:pt x="3141" y="21401"/>
                  <a:pt x="3505" y="21035"/>
                </a:cubicBezTo>
                <a:lnTo>
                  <a:pt x="8214" y="16301"/>
                </a:lnTo>
                <a:cubicBezTo>
                  <a:pt x="8368" y="16146"/>
                  <a:pt x="8466" y="15970"/>
                  <a:pt x="8502" y="15787"/>
                </a:cubicBezTo>
                <a:lnTo>
                  <a:pt x="9108" y="12709"/>
                </a:lnTo>
                <a:lnTo>
                  <a:pt x="14079" y="16306"/>
                </a:lnTo>
                <a:lnTo>
                  <a:pt x="15307" y="20589"/>
                </a:lnTo>
                <a:cubicBezTo>
                  <a:pt x="15477" y="21184"/>
                  <a:pt x="16276" y="21600"/>
                  <a:pt x="17176" y="21600"/>
                </a:cubicBezTo>
                <a:cubicBezTo>
                  <a:pt x="17292" y="21600"/>
                  <a:pt x="17409" y="21592"/>
                  <a:pt x="17527" y="21578"/>
                </a:cubicBezTo>
                <a:cubicBezTo>
                  <a:pt x="18561" y="21453"/>
                  <a:pt x="19243" y="20808"/>
                  <a:pt x="19051" y="20137"/>
                </a:cubicBezTo>
                <a:lnTo>
                  <a:pt x="17727" y="15513"/>
                </a:lnTo>
                <a:cubicBezTo>
                  <a:pt x="17663" y="15290"/>
                  <a:pt x="17506" y="15081"/>
                  <a:pt x="17272" y="14912"/>
                </a:cubicBezTo>
                <a:lnTo>
                  <a:pt x="12070" y="11149"/>
                </a:lnTo>
                <a:lnTo>
                  <a:pt x="13099" y="8066"/>
                </a:lnTo>
                <a:lnTo>
                  <a:pt x="14261" y="9345"/>
                </a:lnTo>
                <a:cubicBezTo>
                  <a:pt x="14388" y="9485"/>
                  <a:pt x="14576" y="9597"/>
                  <a:pt x="14800" y="9668"/>
                </a:cubicBezTo>
                <a:lnTo>
                  <a:pt x="19329" y="11102"/>
                </a:lnTo>
                <a:cubicBezTo>
                  <a:pt x="19508" y="11159"/>
                  <a:pt x="19698" y="11185"/>
                  <a:pt x="19885" y="11185"/>
                </a:cubicBezTo>
                <a:cubicBezTo>
                  <a:pt x="20356" y="11185"/>
                  <a:pt x="20806" y="11015"/>
                  <a:pt x="21027" y="10722"/>
                </a:cubicBezTo>
                <a:cubicBezTo>
                  <a:pt x="21334" y="10313"/>
                  <a:pt x="21072" y="9820"/>
                  <a:pt x="20442" y="9620"/>
                </a:cubicBezTo>
                <a:lnTo>
                  <a:pt x="16256" y="8294"/>
                </a:lnTo>
                <a:lnTo>
                  <a:pt x="14441" y="6296"/>
                </a:lnTo>
                <a:lnTo>
                  <a:pt x="13294" y="4732"/>
                </a:lnTo>
                <a:cubicBezTo>
                  <a:pt x="12990" y="4278"/>
                  <a:pt x="12391" y="4063"/>
                  <a:pt x="12007" y="3967"/>
                </a:cubicBezTo>
                <a:cubicBezTo>
                  <a:pt x="11975" y="3959"/>
                  <a:pt x="11942" y="3950"/>
                  <a:pt x="11908" y="3944"/>
                </a:cubicBezTo>
                <a:cubicBezTo>
                  <a:pt x="11757" y="3910"/>
                  <a:pt x="11656" y="3898"/>
                  <a:pt x="11656" y="3898"/>
                </a:cubicBezTo>
                <a:cubicBezTo>
                  <a:pt x="11512" y="3876"/>
                  <a:pt x="11372" y="3864"/>
                  <a:pt x="11238" y="3858"/>
                </a:cubicBezTo>
                <a:cubicBezTo>
                  <a:pt x="11120" y="3852"/>
                  <a:pt x="11006" y="3853"/>
                  <a:pt x="10897" y="3858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matrix-reloaded-bullets.jpg" descr="matrix-reloaded-bulle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2968" y="1956127"/>
            <a:ext cx="13425730" cy="755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Monitoring hand hygiene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Monitoring hand hygiene.</a:t>
            </a:r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matrix-pills.jpg" descr="matrix-pil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705" y="2450112"/>
            <a:ext cx="15676590" cy="881577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04348" y="-12498"/>
            <a:ext cx="749809" cy="14411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creenshot 2021-06-27 at 18.54.07.png" descr="Screenshot 2021-06-27 at 18.54.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8088" y="5656064"/>
            <a:ext cx="5530732" cy="536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Screenshot 2021-06-27 at 18.55.10.png" descr="Screenshot 2021-06-27 at 18.55.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8088" y="1292963"/>
            <a:ext cx="5530732" cy="4124615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Method…"/>
          <p:cNvSpPr txBox="1">
            <a:spLocks noGrp="1"/>
          </p:cNvSpPr>
          <p:nvPr>
            <p:ph type="body" sz="half" idx="4294967295"/>
          </p:nvPr>
        </p:nvSpPr>
        <p:spPr>
          <a:xfrm>
            <a:off x="1143000" y="3628937"/>
            <a:ext cx="13439027" cy="7260973"/>
          </a:xfrm>
          <a:prstGeom prst="rect">
            <a:avLst/>
          </a:prstGeom>
        </p:spPr>
        <p:txBody>
          <a:bodyPr/>
          <a:lstStyle/>
          <a:p>
            <a:pPr marL="0" indent="0" defTabSz="1975054">
              <a:lnSpc>
                <a:spcPct val="110000"/>
              </a:lnSpc>
              <a:spcBef>
                <a:spcPts val="2400"/>
              </a:spcBef>
              <a:buSzTx/>
              <a:buNone/>
              <a:defRPr sz="3321" b="1"/>
            </a:pPr>
            <a:r>
              <a:t>Method</a:t>
            </a:r>
          </a:p>
          <a:p>
            <a:pPr marL="493776" indent="-493776" defTabSz="1975054">
              <a:lnSpc>
                <a:spcPct val="110000"/>
              </a:lnSpc>
              <a:spcBef>
                <a:spcPts val="2400"/>
              </a:spcBef>
              <a:defRPr sz="3321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Microsoft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Kinekt</a:t>
            </a:r>
            <a:r>
              <a:t> and inbuilt and additional software: </a:t>
            </a:r>
          </a:p>
          <a:p>
            <a:pPr marL="987552" lvl="1" indent="-493776" defTabSz="1975054">
              <a:lnSpc>
                <a:spcPct val="110000"/>
              </a:lnSpc>
              <a:spcBef>
                <a:spcPts val="2400"/>
              </a:spcBef>
              <a:defRPr sz="3321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Color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video camera</a:t>
            </a:r>
            <a:r>
              <a:t> &amp;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depth sensor</a:t>
            </a:r>
          </a:p>
          <a:p>
            <a:pPr marL="987552" lvl="1" indent="-493776" defTabSz="1975054">
              <a:lnSpc>
                <a:spcPct val="110000"/>
              </a:lnSpc>
              <a:spcBef>
                <a:spcPts val="2400"/>
              </a:spcBef>
              <a:defRPr sz="3321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Track 6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skeleton</a:t>
            </a:r>
            <a:r>
              <a:t> representations (2 with 20 points)</a:t>
            </a:r>
          </a:p>
          <a:p>
            <a:pPr marL="987552" lvl="1" indent="-493776" defTabSz="1975054">
              <a:lnSpc>
                <a:spcPct val="110000"/>
              </a:lnSpc>
              <a:spcBef>
                <a:spcPts val="2400"/>
              </a:spcBef>
              <a:defRPr sz="3321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Fiducial markers</a:t>
            </a:r>
            <a:r>
              <a:t> to ‘know’ the position of the 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bed</a:t>
            </a:r>
          </a:p>
          <a:p>
            <a:pPr marL="987552" lvl="1" indent="-493776" defTabSz="1975054">
              <a:lnSpc>
                <a:spcPct val="110000"/>
              </a:lnSpc>
              <a:spcBef>
                <a:spcPts val="2400"/>
              </a:spcBef>
              <a:defRPr sz="3321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Privacy</a:t>
            </a:r>
            <a:r>
              <a:t> protecting millisecond existence of videos</a:t>
            </a:r>
          </a:p>
          <a:p>
            <a:pPr marL="493776" indent="-493776" defTabSz="1975054">
              <a:lnSpc>
                <a:spcPct val="110000"/>
              </a:lnSpc>
              <a:spcBef>
                <a:spcPts val="2400"/>
              </a:spcBef>
              <a:defRPr sz="3321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493776" indent="-493776" defTabSz="1975054">
              <a:lnSpc>
                <a:spcPct val="110000"/>
              </a:lnSpc>
              <a:spcBef>
                <a:spcPts val="2400"/>
              </a:spcBef>
              <a:defRPr sz="3321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Helvetica Neue"/>
              </a:rPr>
              <a:t>Evaluation of touch, gown, mask, glove </a:t>
            </a:r>
            <a:r>
              <a:t>against</a:t>
            </a:r>
            <a:r>
              <a:rPr b="1">
                <a:latin typeface="+mn-lt"/>
                <a:ea typeface="+mn-ea"/>
                <a:cs typeface="+mn-cs"/>
                <a:sym typeface="Helvetica Neue"/>
              </a:rPr>
              <a:t> human observation</a:t>
            </a:r>
            <a:r>
              <a:t> in video from an additional video camera</a:t>
            </a:r>
          </a:p>
        </p:txBody>
      </p:sp>
      <p:sp>
        <p:nvSpPr>
          <p:cNvPr id="239" name="Computer vision and depth sensing can estimate potential HH opportunities and adherence to PPE."/>
          <p:cNvSpPr txBox="1">
            <a:spLocks noGrp="1"/>
          </p:cNvSpPr>
          <p:nvPr>
            <p:ph type="title" idx="4294967295"/>
          </p:nvPr>
        </p:nvSpPr>
        <p:spPr>
          <a:xfrm>
            <a:off x="1206500" y="1079500"/>
            <a:ext cx="11513220" cy="1433163"/>
          </a:xfrm>
          <a:prstGeom prst="rect">
            <a:avLst/>
          </a:prstGeom>
        </p:spPr>
        <p:txBody>
          <a:bodyPr/>
          <a:lstStyle>
            <a:lvl1pPr defTabSz="1121635">
              <a:lnSpc>
                <a:spcPct val="100000"/>
              </a:lnSpc>
              <a:defRPr sz="3910" spc="-78"/>
            </a:lvl1pPr>
          </a:lstStyle>
          <a:p>
            <a:r>
              <a:t>Computer vision and depth sensing can estimate potential HH opportunities and adherence to PPE.</a:t>
            </a: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41" name="Chen, J., Cremer, J. F., Zarei, K., Segre, A. M. &amp; Polgreen, P. M. Using Computer Vision and Depth Sensing to Measure Healthcare Worker-Patient Contacts and Personal Protective Equipment Adherence Within Hospital Rooms. Open Forum Infect Dis 3, ofv200 (2"/>
          <p:cNvSpPr txBox="1"/>
          <p:nvPr/>
        </p:nvSpPr>
        <p:spPr>
          <a:xfrm>
            <a:off x="1206500" y="12202617"/>
            <a:ext cx="21971001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Chen, J., Cremer, J. F., Zarei, K., Segre, A. M. &amp; Polgreen, P. M. Using Computer Vision and Depth Sensing to Measure Healthcare Worker-Patient Contacts and Personal Protective Equipment Adherence Within Hospital Rooms. Open Forum Infect Dis 3, ofv200 (2016).  </a:t>
            </a:r>
            <a:r>
              <a:rPr u="sng">
                <a:hlinkClick r:id="rId4"/>
              </a:rPr>
              <a:t>https://academic.oup.com/ofid/article/3/1/ofv200/2460557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creenshot 2021-06-27 at 18.55.43.png" descr="Screenshot 2021-06-27 at 18.55.4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262" y="5053410"/>
            <a:ext cx="15544255" cy="5784878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esults…"/>
          <p:cNvSpPr txBox="1">
            <a:spLocks noGrp="1"/>
          </p:cNvSpPr>
          <p:nvPr>
            <p:ph type="body" sz="half" idx="4294967295"/>
          </p:nvPr>
        </p:nvSpPr>
        <p:spPr>
          <a:xfrm>
            <a:off x="1206500" y="2829565"/>
            <a:ext cx="11513220" cy="939166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3000"/>
              </a:spcBef>
              <a:buSzTx/>
              <a:buNone/>
              <a:defRPr sz="2800" b="1"/>
            </a:pPr>
            <a:r>
              <a:t>Results</a:t>
            </a:r>
          </a:p>
          <a:p>
            <a:pPr marL="0" indent="0">
              <a:lnSpc>
                <a:spcPct val="110000"/>
              </a:lnSpc>
              <a:spcBef>
                <a:spcPts val="1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Average ‘contact’ was 3 seconds</a:t>
            </a:r>
          </a:p>
          <a:p>
            <a:pPr marL="0" indent="0">
              <a:lnSpc>
                <a:spcPct val="110000"/>
              </a:lnSpc>
              <a:spcBef>
                <a:spcPts val="1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marL="0" indent="0">
              <a:lnSpc>
                <a:spcPct val="110000"/>
              </a:lnSpc>
              <a:spcBef>
                <a:spcPts val="1000"/>
              </a:spcBef>
              <a:buSzTx/>
              <a:buNone/>
              <a:defRPr sz="2800" b="1"/>
            </a:pPr>
            <a:r>
              <a:t>Touch detection:</a:t>
            </a:r>
          </a:p>
          <a:p>
            <a:pPr marL="0" lvl="1" indent="457200">
              <a:lnSpc>
                <a:spcPct val="110000"/>
              </a:lnSpc>
              <a:spcBef>
                <a:spcPts val="1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Sensitivity:  99.7%</a:t>
            </a:r>
          </a:p>
          <a:p>
            <a:pPr marL="0" lvl="1" indent="457200">
              <a:lnSpc>
                <a:spcPct val="110000"/>
              </a:lnSpc>
              <a:spcBef>
                <a:spcPts val="1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Specificity:  98.7%</a:t>
            </a:r>
          </a:p>
          <a:p>
            <a:pPr marL="0" indent="0">
              <a:lnSpc>
                <a:spcPct val="110000"/>
              </a:lnSpc>
              <a:spcBef>
                <a:spcPts val="1000"/>
              </a:spcBef>
              <a:buSzTx/>
              <a:buNone/>
              <a:defRPr sz="2800" b="1"/>
            </a:pPr>
            <a:r>
              <a:t>Gown detection:</a:t>
            </a:r>
          </a:p>
          <a:p>
            <a:pPr marL="0" lvl="1" indent="457200">
              <a:lnSpc>
                <a:spcPct val="110000"/>
              </a:lnSpc>
              <a:spcBef>
                <a:spcPts val="1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Sensitivity: 100.0%</a:t>
            </a:r>
          </a:p>
          <a:p>
            <a:pPr marL="0" lvl="1" indent="457200">
              <a:lnSpc>
                <a:spcPct val="110000"/>
              </a:lnSpc>
              <a:spcBef>
                <a:spcPts val="1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Specificity:  98.2%</a:t>
            </a:r>
          </a:p>
          <a:p>
            <a:pPr marL="0" indent="0">
              <a:lnSpc>
                <a:spcPct val="110000"/>
              </a:lnSpc>
              <a:spcBef>
                <a:spcPts val="1000"/>
              </a:spcBef>
              <a:buSzTx/>
              <a:buNone/>
              <a:defRPr sz="2800" b="1"/>
            </a:pPr>
            <a:r>
              <a:t>Mask detection:</a:t>
            </a:r>
          </a:p>
          <a:p>
            <a:pPr marL="0" lvl="1" indent="457200">
              <a:lnSpc>
                <a:spcPct val="110000"/>
              </a:lnSpc>
              <a:spcBef>
                <a:spcPts val="1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Sensitivity: 100.0%</a:t>
            </a:r>
          </a:p>
          <a:p>
            <a:pPr marL="0" lvl="1" indent="457200">
              <a:lnSpc>
                <a:spcPct val="110000"/>
              </a:lnSpc>
              <a:spcBef>
                <a:spcPts val="1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Specificity:  98.8%</a:t>
            </a:r>
          </a:p>
          <a:p>
            <a:pPr marL="0" indent="0">
              <a:lnSpc>
                <a:spcPct val="110000"/>
              </a:lnSpc>
              <a:spcBef>
                <a:spcPts val="1000"/>
              </a:spcBef>
              <a:buSzTx/>
              <a:buNone/>
              <a:defRPr sz="2800" b="1"/>
            </a:pPr>
            <a:r>
              <a:t>Glove detection:</a:t>
            </a:r>
          </a:p>
          <a:p>
            <a:pPr marL="0" lvl="1" indent="457200">
              <a:lnSpc>
                <a:spcPct val="110000"/>
              </a:lnSpc>
              <a:spcBef>
                <a:spcPts val="1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Sensitivity: 100.0%</a:t>
            </a:r>
          </a:p>
          <a:p>
            <a:pPr marL="0" lvl="1" indent="457200">
              <a:lnSpc>
                <a:spcPct val="110000"/>
              </a:lnSpc>
              <a:spcBef>
                <a:spcPts val="1000"/>
              </a:spcBef>
              <a:buSzTx/>
              <a:buNone/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Specificity:  98.8%</a:t>
            </a:r>
          </a:p>
        </p:txBody>
      </p:sp>
      <p:sp>
        <p:nvSpPr>
          <p:cNvPr id="245" name="Computer vision and depth sensing can estimate potential HH opportunities and adherence to PPE."/>
          <p:cNvSpPr txBox="1">
            <a:spLocks noGrp="1"/>
          </p:cNvSpPr>
          <p:nvPr>
            <p:ph type="title" idx="4294967295"/>
          </p:nvPr>
        </p:nvSpPr>
        <p:spPr>
          <a:xfrm>
            <a:off x="1206500" y="1079500"/>
            <a:ext cx="11513220" cy="1433163"/>
          </a:xfrm>
          <a:prstGeom prst="rect">
            <a:avLst/>
          </a:prstGeom>
        </p:spPr>
        <p:txBody>
          <a:bodyPr/>
          <a:lstStyle>
            <a:lvl1pPr defTabSz="1121635">
              <a:lnSpc>
                <a:spcPct val="100000"/>
              </a:lnSpc>
              <a:defRPr sz="3910" spc="-78"/>
            </a:lvl1pPr>
          </a:lstStyle>
          <a:p>
            <a:r>
              <a:t>Computer vision and depth sensing can estimate potential HH opportunities and adherence to PPE.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247" name="Chen, J., Cremer, J. F., Zarei, K., Segre, A. M. &amp; Polgreen, P. M. Using Computer Vision and Depth Sensing to Measure Healthcare Worker-Patient Contacts and Personal Protective Equipment Adherence Within Hospital Rooms. Open Forum Infect Dis 3, ofv200 (2"/>
          <p:cNvSpPr txBox="1"/>
          <p:nvPr/>
        </p:nvSpPr>
        <p:spPr>
          <a:xfrm>
            <a:off x="1206500" y="12196306"/>
            <a:ext cx="2197100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dirty="0">
                <a:solidFill>
                  <a:schemeClr val="tx1"/>
                </a:solidFill>
              </a:rPr>
              <a:t>Chen, J., Cremer, J. F., </a:t>
            </a:r>
            <a:r>
              <a:rPr dirty="0" err="1">
                <a:solidFill>
                  <a:schemeClr val="tx1"/>
                </a:solidFill>
              </a:rPr>
              <a:t>Zarei</a:t>
            </a:r>
            <a:r>
              <a:rPr dirty="0">
                <a:solidFill>
                  <a:schemeClr val="tx1"/>
                </a:solidFill>
              </a:rPr>
              <a:t>, K., Segre, A. M. &amp; </a:t>
            </a:r>
            <a:r>
              <a:rPr dirty="0" err="1">
                <a:solidFill>
                  <a:schemeClr val="tx1"/>
                </a:solidFill>
              </a:rPr>
              <a:t>Polgreen</a:t>
            </a:r>
            <a:r>
              <a:rPr dirty="0">
                <a:solidFill>
                  <a:schemeClr val="tx1"/>
                </a:solidFill>
              </a:rPr>
              <a:t>, P. M. Using Computer Vision and Depth Sensing to Measure Healthcare Worker-Patient Contacts and Personal Protective Equipment Adherence Within Hospital Rooms. Open Forum Infect Dis 3, ofv200 (2016).  </a:t>
            </a:r>
            <a:r>
              <a:rPr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https://academic.oup.com/ofid/article/3/1/ofv200/2460557</a:t>
            </a:r>
            <a:r>
              <a:rPr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creenshot 2021-10-19 at 17.40.24.png" descr="Screenshot 2021-10-19 at 17.40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675" y="2611053"/>
            <a:ext cx="12738101" cy="9601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" name="Group"/>
          <p:cNvGrpSpPr/>
          <p:nvPr/>
        </p:nvGrpSpPr>
        <p:grpSpPr>
          <a:xfrm>
            <a:off x="3085472" y="2626302"/>
            <a:ext cx="4256531" cy="3191338"/>
            <a:chOff x="0" y="0"/>
            <a:chExt cx="4256530" cy="3191336"/>
          </a:xfrm>
        </p:grpSpPr>
        <p:pic>
          <p:nvPicPr>
            <p:cNvPr id="250" name="Screenshot 2021-10-19 at 17.41.05.png" descr="Screenshot 2021-10-19 at 17.41.05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4256531" cy="31913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" name="Circle"/>
            <p:cNvSpPr/>
            <p:nvPr/>
          </p:nvSpPr>
          <p:spPr>
            <a:xfrm>
              <a:off x="1593939" y="1061342"/>
              <a:ext cx="1068652" cy="1068653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52" name="Triangle"/>
            <p:cNvSpPr/>
            <p:nvPr/>
          </p:nvSpPr>
          <p:spPr>
            <a:xfrm rot="5400000">
              <a:off x="1903413" y="1256516"/>
              <a:ext cx="678305" cy="67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9A9A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creenshot 2021-10-19 at 18.53.03.png" descr="Screenshot 2021-10-19 at 18.53.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" y="29635"/>
            <a:ext cx="24382448" cy="1365673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Hand hygiene reality chec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Hand hygiene reality check</a:t>
            </a:r>
          </a:p>
        </p:txBody>
      </p:sp>
      <p:sp>
        <p:nvSpPr>
          <p:cNvPr id="260" name="Filming real ICU care with a head camer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t>Filming real ICU care with a head camera</a:t>
            </a:r>
          </a:p>
        </p:txBody>
      </p:sp>
      <p:sp>
        <p:nvSpPr>
          <p:cNvPr id="261" name="296.5 min, 8 nurses, 2 physicians…"/>
          <p:cNvSpPr txBox="1">
            <a:spLocks noGrp="1"/>
          </p:cNvSpPr>
          <p:nvPr>
            <p:ph type="body" sz="quarter" idx="1"/>
          </p:nvPr>
        </p:nvSpPr>
        <p:spPr>
          <a:xfrm>
            <a:off x="1206500" y="4248504"/>
            <a:ext cx="21971000" cy="216367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700"/>
            </a:pPr>
            <a:r>
              <a:t>296.5 min, 8 nurses, 2 physicians</a:t>
            </a:r>
          </a:p>
          <a:p>
            <a:pPr marL="0" indent="0">
              <a:buSzTx/>
              <a:buNone/>
              <a:defRPr sz="4700"/>
            </a:pPr>
            <a:r>
              <a:t>4222 hand-to-surface exposures (one per 4.2”; mean duration 7.4”), gloved 21%</a:t>
            </a:r>
          </a:p>
        </p:txBody>
      </p:sp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63" name="Clack, L., Scotoni, M., Wolfensberger, A. &amp; Sax, H. “First-person view” of pathogen transmission and hand hygiene - use of a new head-mounted video capture and coding tool. Antimicrob Resist Infect Control 6, 108 (2017). https://aricjournal.biomedcentral"/>
          <p:cNvSpPr txBox="1"/>
          <p:nvPr/>
        </p:nvSpPr>
        <p:spPr>
          <a:xfrm>
            <a:off x="1324219" y="12380972"/>
            <a:ext cx="2197100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dirty="0">
                <a:solidFill>
                  <a:schemeClr val="tx1"/>
                </a:solidFill>
              </a:rPr>
              <a:t>Clack, L., </a:t>
            </a:r>
            <a:r>
              <a:rPr dirty="0" err="1">
                <a:solidFill>
                  <a:schemeClr val="tx1"/>
                </a:solidFill>
              </a:rPr>
              <a:t>Scotoni</a:t>
            </a:r>
            <a:r>
              <a:rPr dirty="0">
                <a:solidFill>
                  <a:schemeClr val="tx1"/>
                </a:solidFill>
              </a:rPr>
              <a:t>, M., </a:t>
            </a:r>
            <a:r>
              <a:rPr dirty="0" err="1">
                <a:solidFill>
                  <a:schemeClr val="tx1"/>
                </a:solidFill>
              </a:rPr>
              <a:t>Wolfensberger</a:t>
            </a:r>
            <a:r>
              <a:rPr dirty="0">
                <a:solidFill>
                  <a:schemeClr val="tx1"/>
                </a:solidFill>
              </a:rPr>
              <a:t>, A. &amp; Sax, H. “First-person view” of pathogen transmission and hand hygiene - use of a new head-mounted video capture and coding tool. </a:t>
            </a:r>
            <a:r>
              <a:rPr dirty="0" err="1">
                <a:solidFill>
                  <a:schemeClr val="tx1"/>
                </a:solidFill>
              </a:rPr>
              <a:t>Antimicrob</a:t>
            </a:r>
            <a:r>
              <a:rPr dirty="0">
                <a:solidFill>
                  <a:schemeClr val="tx1"/>
                </a:solidFill>
              </a:rPr>
              <a:t> Resist Infect Control 6, 108 (2017). </a:t>
            </a:r>
            <a:r>
              <a:rPr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https://aricjournal.biomedcentral.com/articles/10.1186/s13756-017-0267-z</a:t>
            </a:r>
            <a:r>
              <a:rPr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264" name="Table"/>
          <p:cNvGraphicFramePr/>
          <p:nvPr/>
        </p:nvGraphicFramePr>
        <p:xfrm>
          <a:off x="1206500" y="6998547"/>
          <a:ext cx="21971000" cy="4801850"/>
        </p:xfrm>
        <a:graphic>
          <a:graphicData uri="http://schemas.openxmlformats.org/drawingml/2006/table">
            <a:tbl>
              <a:tblPr>
                <a:tableStyleId>{EEE7283C-3CF3-47DC-8721-378D4A62B228}</a:tableStyleId>
              </a:tblPr>
              <a:tblGrid>
                <a:gridCol w="5492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927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92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92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68445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T w="12700">
                      <a:solidFill>
                        <a:srgbClr val="A9A9A9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Outside patient zone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A9A9A9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Inside patient zone 42%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A9A9A9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Overall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6681">
                <a:tc>
                  <a:txBody>
                    <a:bodyPr/>
                    <a:lstStyle/>
                    <a:p>
                      <a:pPr indent="165100"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spc="64">
                          <a:solidFill>
                            <a:srgbClr val="FFFFFF"/>
                          </a:solidFill>
                        </a:rPr>
                        <a:t>Mobile objects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61%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78%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61%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A9A9A9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6681">
                <a:tc>
                  <a:txBody>
                    <a:bodyPr/>
                    <a:lstStyle/>
                    <a:p>
                      <a:pPr indent="165100"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spc="64">
                          <a:solidFill>
                            <a:srgbClr val="FFFFFF"/>
                          </a:solidFill>
                        </a:rPr>
                        <a:t>Immobile objects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16%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12%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13%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A9A9A9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6681">
                <a:tc>
                  <a:txBody>
                    <a:bodyPr/>
                    <a:lstStyle/>
                    <a:p>
                      <a:pPr indent="165100"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spc="64">
                          <a:solidFill>
                            <a:srgbClr val="FFFFFF"/>
                          </a:solidFill>
                        </a:rPr>
                        <a:t>Patient intactskin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—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10%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4%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A9A9A9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6681">
                <a:tc>
                  <a:txBody>
                    <a:bodyPr/>
                    <a:lstStyle/>
                    <a:p>
                      <a:pPr indent="165100"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spc="64">
                          <a:solidFill>
                            <a:srgbClr val="FFFFFF"/>
                          </a:solidFill>
                        </a:rPr>
                        <a:t>Patient critical sites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—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28%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12%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A9A9A9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6681">
                <a:tc>
                  <a:txBody>
                    <a:bodyPr/>
                    <a:lstStyle/>
                    <a:p>
                      <a:pPr indent="165100"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spc="64">
                          <a:solidFill>
                            <a:srgbClr val="FFFFFF"/>
                          </a:solidFill>
                        </a:rPr>
                        <a:t>HCP own body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B w="12700">
                      <a:solidFill>
                        <a:srgbClr val="A9A9A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23%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A9A9A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—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A9A9A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10%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A9A9A9"/>
                      </a:solidFill>
                      <a:miter lim="400000"/>
                    </a:lnR>
                    <a:lnB w="12700">
                      <a:solidFill>
                        <a:srgbClr val="A9A9A9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Hand hygiene reality chec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Hand hygiene reality check</a:t>
            </a:r>
          </a:p>
        </p:txBody>
      </p:sp>
      <p:sp>
        <p:nvSpPr>
          <p:cNvPr id="267" name="Filming real ICU care with a head camer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t>Filming real ICU care with a head camera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sp>
        <p:nvSpPr>
          <p:cNvPr id="269" name="Clack, L., Scotoni, M., Wolfensberger, A. &amp; Sax, H. “First-person view” of pathogen transmission and hand hygiene - use of a new head-mounted video capture and coding tool. Antimicrob Resist Infect Control 6, 108 (2017)."/>
          <p:cNvSpPr txBox="1"/>
          <p:nvPr/>
        </p:nvSpPr>
        <p:spPr>
          <a:xfrm>
            <a:off x="1324219" y="12386767"/>
            <a:ext cx="21971001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t>Clack, L., Scotoni, M., Wolfensberger, A. &amp; Sax, H. “First-person view” of pathogen transmission and hand hygiene - use of a new head-mounted video capture and coding tool. Antimicrob Resist Infect Control 6, 108 (2017). </a:t>
            </a:r>
          </a:p>
        </p:txBody>
      </p:sp>
      <p:graphicFrame>
        <p:nvGraphicFramePr>
          <p:cNvPr id="270" name="Table"/>
          <p:cNvGraphicFramePr/>
          <p:nvPr/>
        </p:nvGraphicFramePr>
        <p:xfrm>
          <a:off x="1206500" y="4823390"/>
          <a:ext cx="21971001" cy="6373104"/>
        </p:xfrm>
        <a:graphic>
          <a:graphicData uri="http://schemas.openxmlformats.org/drawingml/2006/table">
            <a:tbl>
              <a:tblPr>
                <a:tableStyleId>{EEE7283C-3CF3-47DC-8721-378D4A62B228}</a:tableStyleId>
              </a:tblPr>
              <a:tblGrid>
                <a:gridCol w="73236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236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236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85705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T w="12700">
                      <a:solidFill>
                        <a:srgbClr val="A9A9A9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Occurrence; n</a:t>
                      </a:r>
                    </a:p>
                  </a:txBody>
                  <a:tcPr marL="50800" marR="50800" marT="50800" marB="50800" anchor="ctr" horzOverflow="overflow">
                    <a:lnT w="12700">
                      <a:solidFill>
                        <a:srgbClr val="A9A9A9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Hand hygiene action; n (%)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29133">
                <a:tc>
                  <a:txBody>
                    <a:bodyPr/>
                    <a:lstStyle/>
                    <a:p>
                      <a:pPr indent="190500"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Infectious risk moments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508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17 (3.3%)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A9A9A9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29133">
                <a:tc>
                  <a:txBody>
                    <a:bodyPr/>
                    <a:lstStyle/>
                    <a:p>
                      <a:pPr indent="190500"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Patient colonisation events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291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14 (4.8%)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A9A9A9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29133">
                <a:tc>
                  <a:txBody>
                    <a:bodyPr/>
                    <a:lstStyle/>
                    <a:p>
                      <a:pPr indent="190500"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Patient infection events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B w="12700">
                      <a:solidFill>
                        <a:srgbClr val="A9A9A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217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A9A9A9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</a:rPr>
                        <a:t>3 (1.4%)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A9A9A9"/>
                      </a:solidFill>
                      <a:miter lim="400000"/>
                    </a:lnR>
                    <a:lnB w="12700">
                      <a:solidFill>
                        <a:srgbClr val="A9A9A9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271" name="Clack, L., Scotoni, M., Wolfensberger, A. &amp; Sax, H. “First-person view” of pathogen transmission and hand hygiene - use of a new head-mounted video capture and coding tool. Antimicrob Resist Infect Control 6, 108 (2017)."/>
          <p:cNvSpPr txBox="1"/>
          <p:nvPr/>
        </p:nvSpPr>
        <p:spPr>
          <a:xfrm>
            <a:off x="1324219" y="12380972"/>
            <a:ext cx="2197100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rPr dirty="0"/>
              <a:t>Clack, L., </a:t>
            </a:r>
            <a:r>
              <a:rPr dirty="0" err="1"/>
              <a:t>Scotoni</a:t>
            </a:r>
            <a:r>
              <a:rPr dirty="0"/>
              <a:t>, M., </a:t>
            </a:r>
            <a:r>
              <a:rPr dirty="0" err="1"/>
              <a:t>Wolfensberger</a:t>
            </a:r>
            <a:r>
              <a:rPr dirty="0"/>
              <a:t>, A. &amp; Sax, H. “First-person view” of pathogen transmission and hand hygiene - use of a new head-mounted video capture and coding tool. </a:t>
            </a:r>
            <a:r>
              <a:rPr dirty="0" err="1"/>
              <a:t>Antimicrob</a:t>
            </a:r>
            <a:r>
              <a:rPr dirty="0"/>
              <a:t> Resist Infect Control 6, 108 (</a:t>
            </a:r>
            <a:r>
              <a:rPr dirty="0">
                <a:solidFill>
                  <a:schemeClr val="tx1"/>
                </a:solidFill>
              </a:rPr>
              <a:t>2017). </a:t>
            </a:r>
            <a:r>
              <a:rPr lang="de-CH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https://doi.org/10.1186/s13756-017-0267-z</a:t>
            </a:r>
            <a:r>
              <a:rPr lang="de-CH" dirty="0">
                <a:solidFill>
                  <a:schemeClr val="tx1"/>
                </a:solidFill>
              </a:rPr>
              <a:t> 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How do hands … infec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do hands … infect?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275" name="b2.jpg-r_1920_1080-f_jpg-q_x-xxyxx.jpg" descr="b2.jpg-r_1920_1080-f_jpg-q_x-xxyx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7348" y="4025888"/>
            <a:ext cx="6131499" cy="9197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roup"/>
          <p:cNvGrpSpPr/>
          <p:nvPr/>
        </p:nvGrpSpPr>
        <p:grpSpPr>
          <a:xfrm>
            <a:off x="11135898" y="4129667"/>
            <a:ext cx="2095501" cy="5461000"/>
            <a:chOff x="0" y="0"/>
            <a:chExt cx="2095500" cy="5460999"/>
          </a:xfrm>
        </p:grpSpPr>
        <p:sp>
          <p:nvSpPr>
            <p:cNvPr id="277" name="Shape"/>
            <p:cNvSpPr/>
            <p:nvPr/>
          </p:nvSpPr>
          <p:spPr>
            <a:xfrm>
              <a:off x="0" y="901115"/>
              <a:ext cx="2095501" cy="4559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507" extrusionOk="0">
                  <a:moveTo>
                    <a:pt x="0" y="2617"/>
                  </a:moveTo>
                  <a:lnTo>
                    <a:pt x="27" y="8355"/>
                  </a:lnTo>
                  <a:cubicBezTo>
                    <a:pt x="27" y="8355"/>
                    <a:pt x="-50" y="9221"/>
                    <a:pt x="1327" y="9938"/>
                  </a:cubicBezTo>
                  <a:cubicBezTo>
                    <a:pt x="2586" y="10593"/>
                    <a:pt x="3815" y="10774"/>
                    <a:pt x="3815" y="10774"/>
                  </a:cubicBezTo>
                  <a:lnTo>
                    <a:pt x="3815" y="2964"/>
                  </a:lnTo>
                  <a:cubicBezTo>
                    <a:pt x="3815" y="2964"/>
                    <a:pt x="3760" y="2636"/>
                    <a:pt x="4366" y="2617"/>
                  </a:cubicBezTo>
                  <a:cubicBezTo>
                    <a:pt x="4971" y="2599"/>
                    <a:pt x="5142" y="2964"/>
                    <a:pt x="5142" y="2964"/>
                  </a:cubicBezTo>
                  <a:lnTo>
                    <a:pt x="5173" y="20524"/>
                  </a:lnTo>
                  <a:cubicBezTo>
                    <a:pt x="5173" y="20524"/>
                    <a:pt x="5503" y="21468"/>
                    <a:pt x="7493" y="21507"/>
                  </a:cubicBezTo>
                  <a:cubicBezTo>
                    <a:pt x="9484" y="21545"/>
                    <a:pt x="9953" y="20507"/>
                    <a:pt x="9953" y="20507"/>
                  </a:cubicBezTo>
                  <a:lnTo>
                    <a:pt x="9953" y="10774"/>
                  </a:lnTo>
                  <a:lnTo>
                    <a:pt x="11611" y="10774"/>
                  </a:lnTo>
                  <a:lnTo>
                    <a:pt x="11611" y="20507"/>
                  </a:lnTo>
                  <a:cubicBezTo>
                    <a:pt x="11611" y="20507"/>
                    <a:pt x="11895" y="21515"/>
                    <a:pt x="13812" y="21469"/>
                  </a:cubicBezTo>
                  <a:cubicBezTo>
                    <a:pt x="15729" y="21423"/>
                    <a:pt x="16173" y="20507"/>
                    <a:pt x="16173" y="20507"/>
                  </a:cubicBezTo>
                  <a:lnTo>
                    <a:pt x="16173" y="2964"/>
                  </a:lnTo>
                  <a:cubicBezTo>
                    <a:pt x="16173" y="2964"/>
                    <a:pt x="15946" y="2617"/>
                    <a:pt x="16753" y="2617"/>
                  </a:cubicBezTo>
                  <a:cubicBezTo>
                    <a:pt x="17561" y="2617"/>
                    <a:pt x="17500" y="2964"/>
                    <a:pt x="17500" y="2964"/>
                  </a:cubicBezTo>
                  <a:lnTo>
                    <a:pt x="17500" y="10774"/>
                  </a:lnTo>
                  <a:cubicBezTo>
                    <a:pt x="17500" y="10774"/>
                    <a:pt x="18995" y="10505"/>
                    <a:pt x="20105" y="9756"/>
                  </a:cubicBezTo>
                  <a:cubicBezTo>
                    <a:pt x="21215" y="9007"/>
                    <a:pt x="21114" y="8262"/>
                    <a:pt x="21114" y="8262"/>
                  </a:cubicBezTo>
                  <a:lnTo>
                    <a:pt x="21316" y="2645"/>
                  </a:lnTo>
                  <a:cubicBezTo>
                    <a:pt x="21316" y="2645"/>
                    <a:pt x="21550" y="1443"/>
                    <a:pt x="20071" y="694"/>
                  </a:cubicBezTo>
                  <a:cubicBezTo>
                    <a:pt x="18592" y="-55"/>
                    <a:pt x="16173" y="1"/>
                    <a:pt x="16173" y="1"/>
                  </a:cubicBezTo>
                  <a:lnTo>
                    <a:pt x="5142" y="1"/>
                  </a:lnTo>
                  <a:cubicBezTo>
                    <a:pt x="5142" y="1"/>
                    <a:pt x="2669" y="88"/>
                    <a:pt x="1410" y="650"/>
                  </a:cubicBezTo>
                  <a:cubicBezTo>
                    <a:pt x="152" y="1211"/>
                    <a:pt x="0" y="2617"/>
                    <a:pt x="0" y="2617"/>
                  </a:cubicBezTo>
                  <a:close/>
                </a:path>
              </a:pathLst>
            </a:custGeom>
            <a:solidFill>
              <a:srgbClr val="AAAAA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22300">
                <a:defRPr sz="56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  <p:sp>
          <p:nvSpPr>
            <p:cNvPr id="278" name="Circle"/>
            <p:cNvSpPr/>
            <p:nvPr/>
          </p:nvSpPr>
          <p:spPr>
            <a:xfrm>
              <a:off x="664074" y="0"/>
              <a:ext cx="757779" cy="758577"/>
            </a:xfrm>
            <a:prstGeom prst="ellipse">
              <a:avLst/>
            </a:prstGeom>
            <a:solidFill>
              <a:srgbClr val="AAAAA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22300">
                <a:defRPr sz="56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</p:grpSp>
      <p:sp>
        <p:nvSpPr>
          <p:cNvPr id="280" name="Shape"/>
          <p:cNvSpPr/>
          <p:nvPr/>
        </p:nvSpPr>
        <p:spPr>
          <a:xfrm>
            <a:off x="11135898" y="5030783"/>
            <a:ext cx="2095501" cy="4559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9" h="21507" extrusionOk="0">
                <a:moveTo>
                  <a:pt x="0" y="2617"/>
                </a:moveTo>
                <a:lnTo>
                  <a:pt x="27" y="8355"/>
                </a:lnTo>
                <a:cubicBezTo>
                  <a:pt x="27" y="8355"/>
                  <a:pt x="-50" y="9221"/>
                  <a:pt x="1327" y="9938"/>
                </a:cubicBezTo>
                <a:cubicBezTo>
                  <a:pt x="2586" y="10593"/>
                  <a:pt x="3815" y="10774"/>
                  <a:pt x="3815" y="10774"/>
                </a:cubicBezTo>
                <a:lnTo>
                  <a:pt x="3815" y="2964"/>
                </a:lnTo>
                <a:cubicBezTo>
                  <a:pt x="3815" y="2964"/>
                  <a:pt x="3760" y="2636"/>
                  <a:pt x="4366" y="2617"/>
                </a:cubicBezTo>
                <a:cubicBezTo>
                  <a:pt x="4971" y="2599"/>
                  <a:pt x="5142" y="2964"/>
                  <a:pt x="5142" y="2964"/>
                </a:cubicBezTo>
                <a:lnTo>
                  <a:pt x="5173" y="20524"/>
                </a:lnTo>
                <a:cubicBezTo>
                  <a:pt x="5173" y="20524"/>
                  <a:pt x="5503" y="21468"/>
                  <a:pt x="7493" y="21507"/>
                </a:cubicBezTo>
                <a:cubicBezTo>
                  <a:pt x="9484" y="21545"/>
                  <a:pt x="9953" y="20507"/>
                  <a:pt x="9953" y="20507"/>
                </a:cubicBezTo>
                <a:lnTo>
                  <a:pt x="9953" y="10774"/>
                </a:lnTo>
                <a:lnTo>
                  <a:pt x="11611" y="10774"/>
                </a:lnTo>
                <a:lnTo>
                  <a:pt x="11611" y="20507"/>
                </a:lnTo>
                <a:cubicBezTo>
                  <a:pt x="11611" y="20507"/>
                  <a:pt x="11895" y="21515"/>
                  <a:pt x="13812" y="21469"/>
                </a:cubicBezTo>
                <a:cubicBezTo>
                  <a:pt x="15729" y="21423"/>
                  <a:pt x="16173" y="20507"/>
                  <a:pt x="16173" y="20507"/>
                </a:cubicBezTo>
                <a:lnTo>
                  <a:pt x="16173" y="2964"/>
                </a:lnTo>
                <a:cubicBezTo>
                  <a:pt x="16173" y="2964"/>
                  <a:pt x="15946" y="2617"/>
                  <a:pt x="16753" y="2617"/>
                </a:cubicBezTo>
                <a:cubicBezTo>
                  <a:pt x="17561" y="2617"/>
                  <a:pt x="17500" y="2964"/>
                  <a:pt x="17500" y="2964"/>
                </a:cubicBezTo>
                <a:lnTo>
                  <a:pt x="17500" y="10774"/>
                </a:lnTo>
                <a:cubicBezTo>
                  <a:pt x="17500" y="10774"/>
                  <a:pt x="18995" y="10505"/>
                  <a:pt x="20105" y="9756"/>
                </a:cubicBezTo>
                <a:cubicBezTo>
                  <a:pt x="21215" y="9007"/>
                  <a:pt x="21114" y="8262"/>
                  <a:pt x="21114" y="8262"/>
                </a:cubicBezTo>
                <a:lnTo>
                  <a:pt x="21316" y="2645"/>
                </a:lnTo>
                <a:cubicBezTo>
                  <a:pt x="21316" y="2645"/>
                  <a:pt x="21550" y="1443"/>
                  <a:pt x="20071" y="694"/>
                </a:cubicBezTo>
                <a:cubicBezTo>
                  <a:pt x="18592" y="-55"/>
                  <a:pt x="16173" y="1"/>
                  <a:pt x="16173" y="1"/>
                </a:cubicBezTo>
                <a:lnTo>
                  <a:pt x="5142" y="1"/>
                </a:lnTo>
                <a:cubicBezTo>
                  <a:pt x="5142" y="1"/>
                  <a:pt x="2669" y="88"/>
                  <a:pt x="1410" y="650"/>
                </a:cubicBezTo>
                <a:cubicBezTo>
                  <a:pt x="152" y="1211"/>
                  <a:pt x="0" y="2617"/>
                  <a:pt x="0" y="2617"/>
                </a:cubicBezTo>
                <a:close/>
              </a:path>
            </a:pathLst>
          </a:custGeom>
          <a:solidFill>
            <a:srgbClr val="AAAAA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622300">
              <a:defRPr sz="56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281" name="Circle"/>
          <p:cNvSpPr/>
          <p:nvPr/>
        </p:nvSpPr>
        <p:spPr>
          <a:xfrm>
            <a:off x="11799972" y="4129667"/>
            <a:ext cx="757780" cy="758577"/>
          </a:xfrm>
          <a:prstGeom prst="ellipse">
            <a:avLst/>
          </a:prstGeom>
          <a:solidFill>
            <a:srgbClr val="AAAAA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622300">
              <a:defRPr sz="56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282" name="Star"/>
          <p:cNvSpPr/>
          <p:nvPr/>
        </p:nvSpPr>
        <p:spPr>
          <a:xfrm>
            <a:off x="5263479" y="5054600"/>
            <a:ext cx="1207842" cy="1270000"/>
          </a:xfrm>
          <a:prstGeom prst="star10">
            <a:avLst>
              <a:gd name="adj" fmla="val 36327"/>
              <a:gd name="hf" fmla="val 105146"/>
            </a:avLst>
          </a:prstGeom>
          <a:solidFill>
            <a:srgbClr val="73F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83" name="Line"/>
          <p:cNvSpPr/>
          <p:nvPr/>
        </p:nvSpPr>
        <p:spPr>
          <a:xfrm flipH="1">
            <a:off x="6326589" y="5710967"/>
            <a:ext cx="4808963" cy="5"/>
          </a:xfrm>
          <a:prstGeom prst="line">
            <a:avLst/>
          </a:prstGeom>
          <a:ln w="63500">
            <a:solidFill>
              <a:srgbClr val="FFFFFF"/>
            </a:solidFill>
            <a:custDash>
              <a:ds d="200000" sp="200000"/>
            </a:custDash>
            <a:miter lim="400000"/>
            <a:headEnd type="stealth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286" name="Group"/>
          <p:cNvGrpSpPr/>
          <p:nvPr/>
        </p:nvGrpSpPr>
        <p:grpSpPr>
          <a:xfrm>
            <a:off x="11137899" y="4127500"/>
            <a:ext cx="2095502" cy="5461584"/>
            <a:chOff x="0" y="0"/>
            <a:chExt cx="2095500" cy="5461583"/>
          </a:xfrm>
        </p:grpSpPr>
        <p:sp>
          <p:nvSpPr>
            <p:cNvPr id="284" name="Shape"/>
            <p:cNvSpPr/>
            <p:nvPr/>
          </p:nvSpPr>
          <p:spPr>
            <a:xfrm>
              <a:off x="0" y="901700"/>
              <a:ext cx="2095501" cy="4559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507" extrusionOk="0">
                  <a:moveTo>
                    <a:pt x="0" y="2617"/>
                  </a:moveTo>
                  <a:lnTo>
                    <a:pt x="27" y="8355"/>
                  </a:lnTo>
                  <a:cubicBezTo>
                    <a:pt x="27" y="8355"/>
                    <a:pt x="-50" y="9221"/>
                    <a:pt x="1327" y="9938"/>
                  </a:cubicBezTo>
                  <a:cubicBezTo>
                    <a:pt x="2586" y="10593"/>
                    <a:pt x="3815" y="10774"/>
                    <a:pt x="3815" y="10774"/>
                  </a:cubicBezTo>
                  <a:lnTo>
                    <a:pt x="3815" y="2964"/>
                  </a:lnTo>
                  <a:cubicBezTo>
                    <a:pt x="3815" y="2964"/>
                    <a:pt x="3760" y="2636"/>
                    <a:pt x="4366" y="2617"/>
                  </a:cubicBezTo>
                  <a:cubicBezTo>
                    <a:pt x="4971" y="2599"/>
                    <a:pt x="5142" y="2964"/>
                    <a:pt x="5142" y="2964"/>
                  </a:cubicBezTo>
                  <a:lnTo>
                    <a:pt x="5173" y="20524"/>
                  </a:lnTo>
                  <a:cubicBezTo>
                    <a:pt x="5173" y="20524"/>
                    <a:pt x="5503" y="21468"/>
                    <a:pt x="7493" y="21507"/>
                  </a:cubicBezTo>
                  <a:cubicBezTo>
                    <a:pt x="9484" y="21545"/>
                    <a:pt x="9953" y="20507"/>
                    <a:pt x="9953" y="20507"/>
                  </a:cubicBezTo>
                  <a:lnTo>
                    <a:pt x="9953" y="10774"/>
                  </a:lnTo>
                  <a:lnTo>
                    <a:pt x="11611" y="10774"/>
                  </a:lnTo>
                  <a:lnTo>
                    <a:pt x="11611" y="20507"/>
                  </a:lnTo>
                  <a:cubicBezTo>
                    <a:pt x="11611" y="20507"/>
                    <a:pt x="11895" y="21515"/>
                    <a:pt x="13812" y="21469"/>
                  </a:cubicBezTo>
                  <a:cubicBezTo>
                    <a:pt x="15729" y="21423"/>
                    <a:pt x="16173" y="20507"/>
                    <a:pt x="16173" y="20507"/>
                  </a:cubicBezTo>
                  <a:lnTo>
                    <a:pt x="16173" y="2964"/>
                  </a:lnTo>
                  <a:cubicBezTo>
                    <a:pt x="16173" y="2964"/>
                    <a:pt x="15946" y="2617"/>
                    <a:pt x="16753" y="2617"/>
                  </a:cubicBezTo>
                  <a:cubicBezTo>
                    <a:pt x="17561" y="2617"/>
                    <a:pt x="17500" y="2964"/>
                    <a:pt x="17500" y="2964"/>
                  </a:cubicBezTo>
                  <a:lnTo>
                    <a:pt x="17500" y="10774"/>
                  </a:lnTo>
                  <a:cubicBezTo>
                    <a:pt x="17500" y="10774"/>
                    <a:pt x="18995" y="10505"/>
                    <a:pt x="20105" y="9756"/>
                  </a:cubicBezTo>
                  <a:cubicBezTo>
                    <a:pt x="21215" y="9007"/>
                    <a:pt x="21114" y="8262"/>
                    <a:pt x="21114" y="8262"/>
                  </a:cubicBezTo>
                  <a:lnTo>
                    <a:pt x="21316" y="2645"/>
                  </a:lnTo>
                  <a:cubicBezTo>
                    <a:pt x="21316" y="2645"/>
                    <a:pt x="21550" y="1443"/>
                    <a:pt x="20071" y="694"/>
                  </a:cubicBezTo>
                  <a:cubicBezTo>
                    <a:pt x="18592" y="-55"/>
                    <a:pt x="16173" y="1"/>
                    <a:pt x="16173" y="1"/>
                  </a:cubicBezTo>
                  <a:lnTo>
                    <a:pt x="5142" y="1"/>
                  </a:lnTo>
                  <a:cubicBezTo>
                    <a:pt x="5142" y="1"/>
                    <a:pt x="2669" y="88"/>
                    <a:pt x="1410" y="650"/>
                  </a:cubicBezTo>
                  <a:cubicBezTo>
                    <a:pt x="152" y="1211"/>
                    <a:pt x="0" y="2617"/>
                    <a:pt x="0" y="2617"/>
                  </a:cubicBezTo>
                  <a:close/>
                </a:path>
              </a:pathLst>
            </a:custGeom>
            <a:solidFill>
              <a:srgbClr val="73F92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22300">
                <a:defRPr sz="56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  <p:sp>
          <p:nvSpPr>
            <p:cNvPr id="285" name="Circle"/>
            <p:cNvSpPr/>
            <p:nvPr/>
          </p:nvSpPr>
          <p:spPr>
            <a:xfrm>
              <a:off x="660400" y="0"/>
              <a:ext cx="757779" cy="758577"/>
            </a:xfrm>
            <a:prstGeom prst="ellipse">
              <a:avLst/>
            </a:prstGeom>
            <a:solidFill>
              <a:srgbClr val="73F92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22300">
                <a:defRPr sz="56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</p:grpSp>
      <p:sp>
        <p:nvSpPr>
          <p:cNvPr id="287" name="Exogenous infection"/>
          <p:cNvSpPr txBox="1"/>
          <p:nvPr/>
        </p:nvSpPr>
        <p:spPr>
          <a:xfrm>
            <a:off x="14236700" y="4953000"/>
            <a:ext cx="6292495" cy="9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30000"/>
              </a:lnSpc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Exogenous infection</a:t>
            </a:r>
          </a:p>
        </p:txBody>
      </p:sp>
      <p:sp>
        <p:nvSpPr>
          <p:cNvPr id="2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roup"/>
          <p:cNvGrpSpPr/>
          <p:nvPr/>
        </p:nvGrpSpPr>
        <p:grpSpPr>
          <a:xfrm>
            <a:off x="11135898" y="4129667"/>
            <a:ext cx="2095501" cy="5461000"/>
            <a:chOff x="0" y="0"/>
            <a:chExt cx="2095500" cy="5460999"/>
          </a:xfrm>
        </p:grpSpPr>
        <p:sp>
          <p:nvSpPr>
            <p:cNvPr id="292" name="Shape"/>
            <p:cNvSpPr/>
            <p:nvPr/>
          </p:nvSpPr>
          <p:spPr>
            <a:xfrm>
              <a:off x="0" y="901115"/>
              <a:ext cx="2095501" cy="4559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507" extrusionOk="0">
                  <a:moveTo>
                    <a:pt x="0" y="2617"/>
                  </a:moveTo>
                  <a:lnTo>
                    <a:pt x="27" y="8355"/>
                  </a:lnTo>
                  <a:cubicBezTo>
                    <a:pt x="27" y="8355"/>
                    <a:pt x="-50" y="9221"/>
                    <a:pt x="1327" y="9938"/>
                  </a:cubicBezTo>
                  <a:cubicBezTo>
                    <a:pt x="2586" y="10593"/>
                    <a:pt x="3815" y="10774"/>
                    <a:pt x="3815" y="10774"/>
                  </a:cubicBezTo>
                  <a:lnTo>
                    <a:pt x="3815" y="2964"/>
                  </a:lnTo>
                  <a:cubicBezTo>
                    <a:pt x="3815" y="2964"/>
                    <a:pt x="3760" y="2636"/>
                    <a:pt x="4366" y="2617"/>
                  </a:cubicBezTo>
                  <a:cubicBezTo>
                    <a:pt x="4971" y="2599"/>
                    <a:pt x="5142" y="2964"/>
                    <a:pt x="5142" y="2964"/>
                  </a:cubicBezTo>
                  <a:lnTo>
                    <a:pt x="5173" y="20524"/>
                  </a:lnTo>
                  <a:cubicBezTo>
                    <a:pt x="5173" y="20524"/>
                    <a:pt x="5503" y="21468"/>
                    <a:pt x="7493" y="21507"/>
                  </a:cubicBezTo>
                  <a:cubicBezTo>
                    <a:pt x="9484" y="21545"/>
                    <a:pt x="9953" y="20507"/>
                    <a:pt x="9953" y="20507"/>
                  </a:cubicBezTo>
                  <a:lnTo>
                    <a:pt x="9953" y="10774"/>
                  </a:lnTo>
                  <a:lnTo>
                    <a:pt x="11611" y="10774"/>
                  </a:lnTo>
                  <a:lnTo>
                    <a:pt x="11611" y="20507"/>
                  </a:lnTo>
                  <a:cubicBezTo>
                    <a:pt x="11611" y="20507"/>
                    <a:pt x="11895" y="21515"/>
                    <a:pt x="13812" y="21469"/>
                  </a:cubicBezTo>
                  <a:cubicBezTo>
                    <a:pt x="15729" y="21423"/>
                    <a:pt x="16173" y="20507"/>
                    <a:pt x="16173" y="20507"/>
                  </a:cubicBezTo>
                  <a:lnTo>
                    <a:pt x="16173" y="2964"/>
                  </a:lnTo>
                  <a:cubicBezTo>
                    <a:pt x="16173" y="2964"/>
                    <a:pt x="15946" y="2617"/>
                    <a:pt x="16753" y="2617"/>
                  </a:cubicBezTo>
                  <a:cubicBezTo>
                    <a:pt x="17561" y="2617"/>
                    <a:pt x="17500" y="2964"/>
                    <a:pt x="17500" y="2964"/>
                  </a:cubicBezTo>
                  <a:lnTo>
                    <a:pt x="17500" y="10774"/>
                  </a:lnTo>
                  <a:cubicBezTo>
                    <a:pt x="17500" y="10774"/>
                    <a:pt x="18995" y="10505"/>
                    <a:pt x="20105" y="9756"/>
                  </a:cubicBezTo>
                  <a:cubicBezTo>
                    <a:pt x="21215" y="9007"/>
                    <a:pt x="21114" y="8262"/>
                    <a:pt x="21114" y="8262"/>
                  </a:cubicBezTo>
                  <a:lnTo>
                    <a:pt x="21316" y="2645"/>
                  </a:lnTo>
                  <a:cubicBezTo>
                    <a:pt x="21316" y="2645"/>
                    <a:pt x="21550" y="1443"/>
                    <a:pt x="20071" y="694"/>
                  </a:cubicBezTo>
                  <a:cubicBezTo>
                    <a:pt x="18592" y="-55"/>
                    <a:pt x="16173" y="1"/>
                    <a:pt x="16173" y="1"/>
                  </a:cubicBezTo>
                  <a:lnTo>
                    <a:pt x="5142" y="1"/>
                  </a:lnTo>
                  <a:cubicBezTo>
                    <a:pt x="5142" y="1"/>
                    <a:pt x="2669" y="88"/>
                    <a:pt x="1410" y="650"/>
                  </a:cubicBezTo>
                  <a:cubicBezTo>
                    <a:pt x="152" y="1211"/>
                    <a:pt x="0" y="2617"/>
                    <a:pt x="0" y="2617"/>
                  </a:cubicBezTo>
                  <a:close/>
                </a:path>
              </a:pathLst>
            </a:custGeom>
            <a:solidFill>
              <a:srgbClr val="AAAAA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22300">
                <a:defRPr sz="56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  <p:sp>
          <p:nvSpPr>
            <p:cNvPr id="293" name="Circle"/>
            <p:cNvSpPr/>
            <p:nvPr/>
          </p:nvSpPr>
          <p:spPr>
            <a:xfrm>
              <a:off x="664074" y="0"/>
              <a:ext cx="757779" cy="758577"/>
            </a:xfrm>
            <a:prstGeom prst="ellipse">
              <a:avLst/>
            </a:prstGeom>
            <a:solidFill>
              <a:srgbClr val="AAAAA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22300">
                <a:defRPr sz="56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</p:grpSp>
      <p:grpSp>
        <p:nvGrpSpPr>
          <p:cNvPr id="297" name="Group"/>
          <p:cNvGrpSpPr/>
          <p:nvPr/>
        </p:nvGrpSpPr>
        <p:grpSpPr>
          <a:xfrm>
            <a:off x="11135898" y="4129667"/>
            <a:ext cx="2095501" cy="5461000"/>
            <a:chOff x="0" y="0"/>
            <a:chExt cx="2095500" cy="5460999"/>
          </a:xfrm>
        </p:grpSpPr>
        <p:sp>
          <p:nvSpPr>
            <p:cNvPr id="295" name="Shape"/>
            <p:cNvSpPr/>
            <p:nvPr/>
          </p:nvSpPr>
          <p:spPr>
            <a:xfrm>
              <a:off x="0" y="901115"/>
              <a:ext cx="2095501" cy="4559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9" h="21507" extrusionOk="0">
                  <a:moveTo>
                    <a:pt x="0" y="2617"/>
                  </a:moveTo>
                  <a:lnTo>
                    <a:pt x="27" y="8355"/>
                  </a:lnTo>
                  <a:cubicBezTo>
                    <a:pt x="27" y="8355"/>
                    <a:pt x="-50" y="9221"/>
                    <a:pt x="1327" y="9938"/>
                  </a:cubicBezTo>
                  <a:cubicBezTo>
                    <a:pt x="2586" y="10593"/>
                    <a:pt x="3815" y="10774"/>
                    <a:pt x="3815" y="10774"/>
                  </a:cubicBezTo>
                  <a:lnTo>
                    <a:pt x="3815" y="2964"/>
                  </a:lnTo>
                  <a:cubicBezTo>
                    <a:pt x="3815" y="2964"/>
                    <a:pt x="3760" y="2636"/>
                    <a:pt x="4366" y="2617"/>
                  </a:cubicBezTo>
                  <a:cubicBezTo>
                    <a:pt x="4971" y="2599"/>
                    <a:pt x="5142" y="2964"/>
                    <a:pt x="5142" y="2964"/>
                  </a:cubicBezTo>
                  <a:lnTo>
                    <a:pt x="5173" y="20524"/>
                  </a:lnTo>
                  <a:cubicBezTo>
                    <a:pt x="5173" y="20524"/>
                    <a:pt x="5503" y="21468"/>
                    <a:pt x="7493" y="21507"/>
                  </a:cubicBezTo>
                  <a:cubicBezTo>
                    <a:pt x="9484" y="21545"/>
                    <a:pt x="9953" y="20507"/>
                    <a:pt x="9953" y="20507"/>
                  </a:cubicBezTo>
                  <a:lnTo>
                    <a:pt x="9953" y="10774"/>
                  </a:lnTo>
                  <a:lnTo>
                    <a:pt x="11611" y="10774"/>
                  </a:lnTo>
                  <a:lnTo>
                    <a:pt x="11611" y="20507"/>
                  </a:lnTo>
                  <a:cubicBezTo>
                    <a:pt x="11611" y="20507"/>
                    <a:pt x="11895" y="21515"/>
                    <a:pt x="13812" y="21469"/>
                  </a:cubicBezTo>
                  <a:cubicBezTo>
                    <a:pt x="15729" y="21423"/>
                    <a:pt x="16173" y="20507"/>
                    <a:pt x="16173" y="20507"/>
                  </a:cubicBezTo>
                  <a:lnTo>
                    <a:pt x="16173" y="2964"/>
                  </a:lnTo>
                  <a:cubicBezTo>
                    <a:pt x="16173" y="2964"/>
                    <a:pt x="15946" y="2617"/>
                    <a:pt x="16753" y="2617"/>
                  </a:cubicBezTo>
                  <a:cubicBezTo>
                    <a:pt x="17561" y="2617"/>
                    <a:pt x="17500" y="2964"/>
                    <a:pt x="17500" y="2964"/>
                  </a:cubicBezTo>
                  <a:lnTo>
                    <a:pt x="17500" y="10774"/>
                  </a:lnTo>
                  <a:cubicBezTo>
                    <a:pt x="17500" y="10774"/>
                    <a:pt x="18995" y="10505"/>
                    <a:pt x="20105" y="9756"/>
                  </a:cubicBezTo>
                  <a:cubicBezTo>
                    <a:pt x="21215" y="9007"/>
                    <a:pt x="21114" y="8262"/>
                    <a:pt x="21114" y="8262"/>
                  </a:cubicBezTo>
                  <a:lnTo>
                    <a:pt x="21316" y="2645"/>
                  </a:lnTo>
                  <a:cubicBezTo>
                    <a:pt x="21316" y="2645"/>
                    <a:pt x="21550" y="1443"/>
                    <a:pt x="20071" y="694"/>
                  </a:cubicBezTo>
                  <a:cubicBezTo>
                    <a:pt x="18592" y="-55"/>
                    <a:pt x="16173" y="1"/>
                    <a:pt x="16173" y="1"/>
                  </a:cubicBezTo>
                  <a:lnTo>
                    <a:pt x="5142" y="1"/>
                  </a:lnTo>
                  <a:cubicBezTo>
                    <a:pt x="5142" y="1"/>
                    <a:pt x="2669" y="88"/>
                    <a:pt x="1410" y="650"/>
                  </a:cubicBezTo>
                  <a:cubicBezTo>
                    <a:pt x="152" y="1211"/>
                    <a:pt x="0" y="2617"/>
                    <a:pt x="0" y="2617"/>
                  </a:cubicBezTo>
                  <a:close/>
                </a:path>
              </a:pathLst>
            </a:custGeom>
            <a:solidFill>
              <a:srgbClr val="73F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22300">
                <a:defRPr sz="56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  <p:sp>
          <p:nvSpPr>
            <p:cNvPr id="296" name="Circle"/>
            <p:cNvSpPr/>
            <p:nvPr/>
          </p:nvSpPr>
          <p:spPr>
            <a:xfrm>
              <a:off x="664074" y="0"/>
              <a:ext cx="757779" cy="758577"/>
            </a:xfrm>
            <a:prstGeom prst="ellipse">
              <a:avLst/>
            </a:prstGeom>
            <a:solidFill>
              <a:srgbClr val="73FA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22300">
                <a:defRPr sz="5600">
                  <a:effectLst>
                    <a:outerShdw blurRad="63500" dist="25400" dir="2700000" rotWithShape="0">
                      <a:srgbClr val="000000">
                        <a:alpha val="70000"/>
                      </a:srgbClr>
                    </a:outerShdw>
                  </a:effectLst>
                  <a:latin typeface="Chalkboard"/>
                  <a:ea typeface="Chalkboard"/>
                  <a:cs typeface="Chalkboard"/>
                  <a:sym typeface="Chalkboard"/>
                </a:defRPr>
              </a:pPr>
              <a:endParaRPr/>
            </a:p>
          </p:txBody>
        </p:sp>
      </p:grpSp>
      <p:sp>
        <p:nvSpPr>
          <p:cNvPr id="298" name="Circle"/>
          <p:cNvSpPr/>
          <p:nvPr/>
        </p:nvSpPr>
        <p:spPr>
          <a:xfrm>
            <a:off x="12329583" y="5030846"/>
            <a:ext cx="495301" cy="495301"/>
          </a:xfrm>
          <a:prstGeom prst="ellipse">
            <a:avLst/>
          </a:prstGeom>
          <a:solidFill>
            <a:srgbClr val="73FA00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99" name="Circle"/>
          <p:cNvSpPr/>
          <p:nvPr/>
        </p:nvSpPr>
        <p:spPr>
          <a:xfrm>
            <a:off x="12147550" y="6699250"/>
            <a:ext cx="495300" cy="495300"/>
          </a:xfrm>
          <a:prstGeom prst="ellipse">
            <a:avLst/>
          </a:prstGeom>
          <a:ln w="25400">
            <a:solidFill>
              <a:srgbClr val="73FA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0" name="Line"/>
          <p:cNvSpPr/>
          <p:nvPr/>
        </p:nvSpPr>
        <p:spPr>
          <a:xfrm rot="5400000" flipH="1">
            <a:off x="11410428" y="5778440"/>
            <a:ext cx="1587501" cy="635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0" y="0"/>
                  <a:pt x="2069" y="21600"/>
                  <a:pt x="10775" y="21600"/>
                </a:cubicBezTo>
                <a:cubicBezTo>
                  <a:pt x="19481" y="21600"/>
                  <a:pt x="21600" y="29"/>
                  <a:pt x="21600" y="29"/>
                </a:cubicBezTo>
              </a:path>
            </a:pathLst>
          </a:custGeom>
          <a:ln w="635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825500">
              <a:defRPr sz="56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01" name="Endogenous infection"/>
          <p:cNvSpPr txBox="1"/>
          <p:nvPr/>
        </p:nvSpPr>
        <p:spPr>
          <a:xfrm>
            <a:off x="14236700" y="4953000"/>
            <a:ext cx="6740551" cy="9445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30000"/>
              </a:lnSpc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Endogenous infection</a:t>
            </a:r>
          </a:p>
        </p:txBody>
      </p:sp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Are HAI transmissibl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Are HAI transmissible?</a:t>
            </a:r>
          </a:p>
        </p:txBody>
      </p:sp>
      <p:sp>
        <p:nvSpPr>
          <p:cNvPr id="305" name="5 ICUs, 18 months, genetic typing of all strains of 10 pathogens, daily chart review,  9-day time window for same strains between patients = transmission…"/>
          <p:cNvSpPr txBox="1">
            <a:spLocks noGrp="1"/>
          </p:cNvSpPr>
          <p:nvPr>
            <p:ph type="body" sz="quarter" idx="1"/>
          </p:nvPr>
        </p:nvSpPr>
        <p:spPr>
          <a:xfrm>
            <a:off x="1206500" y="3356624"/>
            <a:ext cx="21971000" cy="2830742"/>
          </a:xfrm>
          <a:prstGeom prst="rect">
            <a:avLst/>
          </a:prstGeom>
        </p:spPr>
        <p:txBody>
          <a:bodyPr/>
          <a:lstStyle/>
          <a:p>
            <a:pPr marL="609599" indent="-609599">
              <a:defRPr sz="4200"/>
            </a:pPr>
            <a:r>
              <a:t>5 ICUs, 18 months, genetic typing of all strains of 10 pathogens, daily chart review, </a:t>
            </a:r>
            <a:br/>
            <a:r>
              <a:t>9-day time window for same strains between patients = transmission</a:t>
            </a:r>
          </a:p>
          <a:p>
            <a:pPr marL="609599" indent="-609599">
              <a:defRPr sz="4200"/>
            </a:pPr>
            <a:r>
              <a:t>28,498 patient days, 278 (431) infections, </a:t>
            </a:r>
            <a:r>
              <a:rPr b="1"/>
              <a:t>41 (</a:t>
            </a:r>
            <a:r>
              <a:rPr b="1">
                <a:solidFill>
                  <a:srgbClr val="BBFF00"/>
                </a:solidFill>
              </a:rPr>
              <a:t>14.5%</a:t>
            </a:r>
            <a:r>
              <a:rPr b="1"/>
              <a:t>) </a:t>
            </a:r>
            <a:r>
              <a:t>associated with transmission</a:t>
            </a:r>
          </a:p>
        </p:txBody>
      </p:sp>
      <p:sp>
        <p:nvSpPr>
          <p:cNvPr id="30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82983" y="-19716"/>
            <a:ext cx="1385317" cy="14411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307" name="Grundmann H, Bärwolff S, Tami A, et al. How many infections are caused by patient-to-patient transmission in intensive care units? Crit Care Med 2005, 33:946–951. https://journals.lww.com/ccmjournal/fulltext/2005/05000/how_many_infections_are_caused_by.5"/>
          <p:cNvSpPr txBox="1"/>
          <p:nvPr/>
        </p:nvSpPr>
        <p:spPr>
          <a:xfrm>
            <a:off x="1206500" y="12380972"/>
            <a:ext cx="2197100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dirty="0" err="1">
                <a:solidFill>
                  <a:schemeClr val="tx1"/>
                </a:solidFill>
              </a:rPr>
              <a:t>Grundmann</a:t>
            </a:r>
            <a:r>
              <a:rPr dirty="0">
                <a:solidFill>
                  <a:schemeClr val="tx1"/>
                </a:solidFill>
              </a:rPr>
              <a:t> H, </a:t>
            </a:r>
            <a:r>
              <a:rPr dirty="0" err="1">
                <a:solidFill>
                  <a:schemeClr val="tx1"/>
                </a:solidFill>
              </a:rPr>
              <a:t>Bärwolff</a:t>
            </a:r>
            <a:r>
              <a:rPr dirty="0">
                <a:solidFill>
                  <a:schemeClr val="tx1"/>
                </a:solidFill>
              </a:rPr>
              <a:t> S, Tami A, et al. How many infections are caused by patient-to-patient transmission in intensive care units? Crit Care Med 2005, 33:946–951. </a:t>
            </a:r>
            <a:r>
              <a:rPr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https://journals.lww.com/ccmjournal/fulltext/2005/05000/how_many_infections_are_caused_by.5.aspx</a:t>
            </a:r>
            <a:r>
              <a:rPr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08" name="Screenshot 2021-10-25 at 15.04.49.png" descr="Screenshot 2021-10-25 at 15.04.4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79800" y="6549556"/>
            <a:ext cx="17424400" cy="4821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ont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Content</a:t>
            </a:r>
          </a:p>
        </p:txBody>
      </p:sp>
      <p:sp>
        <p:nvSpPr>
          <p:cNvPr id="164" name="Learn about the origins of the 5 moments of hand hygie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Learn about the </a:t>
            </a:r>
            <a:r>
              <a:rPr b="1" spc="144"/>
              <a:t>origins</a:t>
            </a:r>
            <a:r>
              <a:t> of the 5 moments of hand hygiene</a:t>
            </a:r>
          </a:p>
          <a:p>
            <a:r>
              <a:t>Critically analysing the (theoretical) </a:t>
            </a:r>
            <a:r>
              <a:rPr b="1"/>
              <a:t>effect</a:t>
            </a:r>
            <a:r>
              <a:t> of hand hygiene on </a:t>
            </a:r>
            <a:r>
              <a:rPr b="1"/>
              <a:t>infectious</a:t>
            </a:r>
            <a:r>
              <a:t> </a:t>
            </a:r>
            <a:r>
              <a:rPr b="1"/>
              <a:t>risks</a:t>
            </a:r>
          </a:p>
          <a:p>
            <a:r>
              <a:t>Discussing some </a:t>
            </a:r>
            <a:r>
              <a:rPr b="1" spc="96"/>
              <a:t>unconventional hand hygiene studies</a:t>
            </a:r>
          </a:p>
          <a:p>
            <a:r>
              <a:t>Hand hygiene </a:t>
            </a:r>
            <a:r>
              <a:rPr b="1" spc="96"/>
              <a:t>quo vadis</a:t>
            </a:r>
            <a:r>
              <a:t>?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78948" y="-63298"/>
            <a:ext cx="749809" cy="14411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"/>
          <p:cNvSpPr/>
          <p:nvPr/>
        </p:nvSpPr>
        <p:spPr>
          <a:xfrm>
            <a:off x="11135898" y="5030783"/>
            <a:ext cx="2095501" cy="4559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9" h="21507" extrusionOk="0">
                <a:moveTo>
                  <a:pt x="0" y="2617"/>
                </a:moveTo>
                <a:lnTo>
                  <a:pt x="27" y="8355"/>
                </a:lnTo>
                <a:cubicBezTo>
                  <a:pt x="27" y="8355"/>
                  <a:pt x="-50" y="9221"/>
                  <a:pt x="1327" y="9938"/>
                </a:cubicBezTo>
                <a:cubicBezTo>
                  <a:pt x="2586" y="10593"/>
                  <a:pt x="3815" y="10774"/>
                  <a:pt x="3815" y="10774"/>
                </a:cubicBezTo>
                <a:lnTo>
                  <a:pt x="3815" y="2964"/>
                </a:lnTo>
                <a:cubicBezTo>
                  <a:pt x="3815" y="2964"/>
                  <a:pt x="3760" y="2636"/>
                  <a:pt x="4366" y="2617"/>
                </a:cubicBezTo>
                <a:cubicBezTo>
                  <a:pt x="4971" y="2599"/>
                  <a:pt x="5142" y="2964"/>
                  <a:pt x="5142" y="2964"/>
                </a:cubicBezTo>
                <a:lnTo>
                  <a:pt x="5173" y="20524"/>
                </a:lnTo>
                <a:cubicBezTo>
                  <a:pt x="5173" y="20524"/>
                  <a:pt x="5503" y="21468"/>
                  <a:pt x="7493" y="21507"/>
                </a:cubicBezTo>
                <a:cubicBezTo>
                  <a:pt x="9484" y="21545"/>
                  <a:pt x="9953" y="20507"/>
                  <a:pt x="9953" y="20507"/>
                </a:cubicBezTo>
                <a:lnTo>
                  <a:pt x="9953" y="10774"/>
                </a:lnTo>
                <a:lnTo>
                  <a:pt x="11611" y="10774"/>
                </a:lnTo>
                <a:lnTo>
                  <a:pt x="11611" y="20507"/>
                </a:lnTo>
                <a:cubicBezTo>
                  <a:pt x="11611" y="20507"/>
                  <a:pt x="11895" y="21515"/>
                  <a:pt x="13812" y="21469"/>
                </a:cubicBezTo>
                <a:cubicBezTo>
                  <a:pt x="15729" y="21423"/>
                  <a:pt x="16173" y="20507"/>
                  <a:pt x="16173" y="20507"/>
                </a:cubicBezTo>
                <a:lnTo>
                  <a:pt x="16173" y="2964"/>
                </a:lnTo>
                <a:cubicBezTo>
                  <a:pt x="16173" y="2964"/>
                  <a:pt x="15946" y="2617"/>
                  <a:pt x="16753" y="2617"/>
                </a:cubicBezTo>
                <a:cubicBezTo>
                  <a:pt x="17561" y="2617"/>
                  <a:pt x="17500" y="2964"/>
                  <a:pt x="17500" y="2964"/>
                </a:cubicBezTo>
                <a:lnTo>
                  <a:pt x="17500" y="10774"/>
                </a:lnTo>
                <a:cubicBezTo>
                  <a:pt x="17500" y="10774"/>
                  <a:pt x="18995" y="10505"/>
                  <a:pt x="20105" y="9756"/>
                </a:cubicBezTo>
                <a:cubicBezTo>
                  <a:pt x="21215" y="9007"/>
                  <a:pt x="21114" y="8262"/>
                  <a:pt x="21114" y="8262"/>
                </a:cubicBezTo>
                <a:lnTo>
                  <a:pt x="21316" y="2645"/>
                </a:lnTo>
                <a:cubicBezTo>
                  <a:pt x="21316" y="2645"/>
                  <a:pt x="21550" y="1443"/>
                  <a:pt x="20071" y="694"/>
                </a:cubicBezTo>
                <a:cubicBezTo>
                  <a:pt x="18592" y="-55"/>
                  <a:pt x="16173" y="1"/>
                  <a:pt x="16173" y="1"/>
                </a:cubicBezTo>
                <a:lnTo>
                  <a:pt x="5142" y="1"/>
                </a:lnTo>
                <a:cubicBezTo>
                  <a:pt x="5142" y="1"/>
                  <a:pt x="2669" y="88"/>
                  <a:pt x="1410" y="650"/>
                </a:cubicBezTo>
                <a:cubicBezTo>
                  <a:pt x="152" y="1211"/>
                  <a:pt x="0" y="2617"/>
                  <a:pt x="0" y="2617"/>
                </a:cubicBezTo>
                <a:close/>
              </a:path>
            </a:pathLst>
          </a:custGeom>
          <a:solidFill>
            <a:srgbClr val="A5B5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622300">
              <a:defRPr sz="56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311" name="Circle"/>
          <p:cNvSpPr/>
          <p:nvPr/>
        </p:nvSpPr>
        <p:spPr>
          <a:xfrm>
            <a:off x="11799972" y="4129667"/>
            <a:ext cx="757780" cy="758577"/>
          </a:xfrm>
          <a:prstGeom prst="ellipse">
            <a:avLst/>
          </a:prstGeom>
          <a:solidFill>
            <a:srgbClr val="A5B5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622300">
              <a:defRPr sz="56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sp>
        <p:nvSpPr>
          <p:cNvPr id="312" name="urinary tract infections"/>
          <p:cNvSpPr txBox="1"/>
          <p:nvPr/>
        </p:nvSpPr>
        <p:spPr>
          <a:xfrm>
            <a:off x="4299185" y="6986875"/>
            <a:ext cx="44330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10000"/>
              </a:lnSpc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urinary tract infections</a:t>
            </a:r>
          </a:p>
        </p:txBody>
      </p:sp>
      <p:sp>
        <p:nvSpPr>
          <p:cNvPr id="313" name="surgical site infections"/>
          <p:cNvSpPr txBox="1"/>
          <p:nvPr/>
        </p:nvSpPr>
        <p:spPr>
          <a:xfrm>
            <a:off x="16100778" y="6468443"/>
            <a:ext cx="441563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10000"/>
              </a:lnSpc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surgical site infections</a:t>
            </a:r>
          </a:p>
        </p:txBody>
      </p:sp>
      <p:sp>
        <p:nvSpPr>
          <p:cNvPr id="314" name="bloodstream infections"/>
          <p:cNvSpPr txBox="1"/>
          <p:nvPr/>
        </p:nvSpPr>
        <p:spPr>
          <a:xfrm>
            <a:off x="16027400" y="4837597"/>
            <a:ext cx="456834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10000"/>
              </a:lnSpc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bloodstream infections</a:t>
            </a:r>
          </a:p>
        </p:txBody>
      </p:sp>
      <p:sp>
        <p:nvSpPr>
          <p:cNvPr id="315" name="pneumonia"/>
          <p:cNvSpPr txBox="1"/>
          <p:nvPr/>
        </p:nvSpPr>
        <p:spPr>
          <a:xfrm>
            <a:off x="6380241" y="5524924"/>
            <a:ext cx="230749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10000"/>
              </a:lnSpc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pneumonia</a:t>
            </a:r>
          </a:p>
        </p:txBody>
      </p:sp>
      <p:sp>
        <p:nvSpPr>
          <p:cNvPr id="316" name="Line"/>
          <p:cNvSpPr/>
          <p:nvPr/>
        </p:nvSpPr>
        <p:spPr>
          <a:xfrm flipV="1">
            <a:off x="8902286" y="5848773"/>
            <a:ext cx="3074132" cy="195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7" name="Line"/>
          <p:cNvSpPr/>
          <p:nvPr/>
        </p:nvSpPr>
        <p:spPr>
          <a:xfrm flipV="1">
            <a:off x="8867930" y="7335811"/>
            <a:ext cx="3309833" cy="2288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8" name="Line"/>
          <p:cNvSpPr/>
          <p:nvPr/>
        </p:nvSpPr>
        <p:spPr>
          <a:xfrm flipV="1">
            <a:off x="12153620" y="6857928"/>
            <a:ext cx="3862181" cy="73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19" name="Line"/>
          <p:cNvSpPr/>
          <p:nvPr/>
        </p:nvSpPr>
        <p:spPr>
          <a:xfrm flipH="1">
            <a:off x="12364048" y="5161447"/>
            <a:ext cx="344132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oval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325" name="Group"/>
          <p:cNvGrpSpPr/>
          <p:nvPr/>
        </p:nvGrpSpPr>
        <p:grpSpPr>
          <a:xfrm>
            <a:off x="12058006" y="6521367"/>
            <a:ext cx="144359" cy="541853"/>
            <a:chOff x="0" y="0"/>
            <a:chExt cx="144357" cy="541852"/>
          </a:xfrm>
        </p:grpSpPr>
        <p:sp>
          <p:nvSpPr>
            <p:cNvPr id="320" name="Line"/>
            <p:cNvSpPr/>
            <p:nvPr/>
          </p:nvSpPr>
          <p:spPr>
            <a:xfrm flipH="1">
              <a:off x="33374" y="-1"/>
              <a:ext cx="67985" cy="541854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1" name="Line"/>
            <p:cNvSpPr/>
            <p:nvPr/>
          </p:nvSpPr>
          <p:spPr>
            <a:xfrm flipH="1" flipV="1">
              <a:off x="43547" y="78017"/>
              <a:ext cx="100811" cy="126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2" name="Line"/>
            <p:cNvSpPr/>
            <p:nvPr/>
          </p:nvSpPr>
          <p:spPr>
            <a:xfrm flipH="1" flipV="1">
              <a:off x="29032" y="193715"/>
              <a:ext cx="100810" cy="126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3" name="Line"/>
            <p:cNvSpPr/>
            <p:nvPr/>
          </p:nvSpPr>
          <p:spPr>
            <a:xfrm flipH="1" flipV="1">
              <a:off x="14515" y="309413"/>
              <a:ext cx="100811" cy="1264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24" name="Line"/>
            <p:cNvSpPr/>
            <p:nvPr/>
          </p:nvSpPr>
          <p:spPr>
            <a:xfrm flipH="1" flipV="1">
              <a:off x="-1" y="425111"/>
              <a:ext cx="100811" cy="1265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aphicFrame>
        <p:nvGraphicFramePr>
          <p:cNvPr id="326" name="2D Pie Chart"/>
          <p:cNvGraphicFramePr/>
          <p:nvPr/>
        </p:nvGraphicFramePr>
        <p:xfrm>
          <a:off x="6484329" y="11582727"/>
          <a:ext cx="1244601" cy="124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7" name="~85% of all healthcare-associated infections"/>
          <p:cNvSpPr txBox="1"/>
          <p:nvPr/>
        </p:nvSpPr>
        <p:spPr>
          <a:xfrm>
            <a:off x="8040502" y="11881458"/>
            <a:ext cx="8781441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ct val="110000"/>
              </a:lnSpc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~85% of all healthcare-associated infections</a:t>
            </a:r>
          </a:p>
        </p:txBody>
      </p:sp>
      <p:sp>
        <p:nvSpPr>
          <p:cNvPr id="3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How and how often do pathogens travel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and how often do pathogens travel?</a:t>
            </a:r>
          </a:p>
        </p:txBody>
      </p:sp>
      <p:sp>
        <p:nvSpPr>
          <p:cNvPr id="331" name="A systematic literature review 2018"/>
          <p:cNvSpPr txBox="1">
            <a:spLocks noGrp="1"/>
          </p:cNvSpPr>
          <p:nvPr>
            <p:ph type="body" idx="21"/>
          </p:nvPr>
        </p:nvSpPr>
        <p:spPr>
          <a:xfrm>
            <a:off x="1206500" y="2249296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t>A systematic literature review 2018</a:t>
            </a:r>
          </a:p>
        </p:txBody>
      </p:sp>
      <p:sp>
        <p:nvSpPr>
          <p:cNvPr id="3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333" name="Wolfensberger, A. Clack L, Kuster SP, Passerini S, Mody L Chopra V, Mann J, Sax H. Transfer of pathogens to and from patients, healthcare providers, and medical devices during care activity-a systematic review and meta-analysis. Infect Control Hosp Epide"/>
          <p:cNvSpPr txBox="1"/>
          <p:nvPr/>
        </p:nvSpPr>
        <p:spPr>
          <a:xfrm>
            <a:off x="1206500" y="12196306"/>
            <a:ext cx="21971001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dirty="0" err="1"/>
              <a:t>Wolfensberger</a:t>
            </a:r>
            <a:r>
              <a:rPr dirty="0"/>
              <a:t>, A. Clack L, </a:t>
            </a:r>
            <a:r>
              <a:rPr dirty="0" err="1"/>
              <a:t>Kuster</a:t>
            </a:r>
            <a:r>
              <a:rPr dirty="0"/>
              <a:t> SP, </a:t>
            </a:r>
            <a:r>
              <a:rPr dirty="0" err="1"/>
              <a:t>Passerini</a:t>
            </a:r>
            <a:r>
              <a:rPr dirty="0"/>
              <a:t> S, </a:t>
            </a:r>
            <a:r>
              <a:rPr dirty="0" err="1"/>
              <a:t>Mody</a:t>
            </a:r>
            <a:r>
              <a:rPr dirty="0"/>
              <a:t> L Chopra V, Mann J, Sax H. Transfer of pathogens to and from patients, healthcare providers, and </a:t>
            </a:r>
            <a:r>
              <a:rPr dirty="0">
                <a:solidFill>
                  <a:schemeClr val="tx1"/>
                </a:solidFill>
              </a:rPr>
              <a:t>medical devices during care activity-a systematic review and meta-analysis. Infect Control Hosp Epidemiology 39, 1–15 (2018). </a:t>
            </a:r>
            <a:r>
              <a:rPr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https://doi.org/10.1017/ice.2018.156</a:t>
            </a:r>
            <a:r>
              <a:rPr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34" name="32 of 13,121 articles included…"/>
          <p:cNvSpPr txBox="1"/>
          <p:nvPr/>
        </p:nvSpPr>
        <p:spPr>
          <a:xfrm>
            <a:off x="1297244" y="4177139"/>
            <a:ext cx="9337052" cy="6984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800"/>
            </a:pPr>
            <a:r>
              <a:t>32 of 13,121 articles included </a:t>
            </a:r>
          </a:p>
          <a:p>
            <a:pPr algn="l">
              <a:defRPr sz="3800"/>
            </a:pPr>
            <a:endParaRPr/>
          </a:p>
          <a:p>
            <a:pPr algn="l">
              <a:defRPr sz="3800"/>
            </a:pPr>
            <a:r>
              <a:t>84% examined transfer </a:t>
            </a:r>
            <a:r>
              <a:rPr b="1"/>
              <a:t>from patients</a:t>
            </a:r>
          </a:p>
          <a:p>
            <a:pPr algn="l">
              <a:defRPr sz="3800"/>
            </a:pPr>
            <a:endParaRPr b="1"/>
          </a:p>
          <a:p>
            <a:pPr algn="l">
              <a:defRPr sz="3800"/>
            </a:pPr>
            <a:r>
              <a:t>Transfer frequency to hands 33%, gloves 30%, gowns 10%</a:t>
            </a:r>
          </a:p>
          <a:p>
            <a:pPr algn="l">
              <a:defRPr sz="3800"/>
            </a:pPr>
            <a:endParaRPr/>
          </a:p>
          <a:p>
            <a:pPr algn="l">
              <a:defRPr sz="3800"/>
            </a:pPr>
            <a:r>
              <a:t>Only 2 studies transfer </a:t>
            </a:r>
            <a:r>
              <a:rPr b="1"/>
              <a:t>to patients</a:t>
            </a:r>
          </a:p>
          <a:p>
            <a:pPr algn="l">
              <a:defRPr sz="3800"/>
            </a:pPr>
            <a:endParaRPr b="1"/>
          </a:p>
          <a:p>
            <a:pPr algn="l">
              <a:defRPr sz="3800"/>
            </a:pPr>
            <a:r>
              <a:rPr b="1"/>
              <a:t>Risk: </a:t>
            </a:r>
            <a:r>
              <a:t>moist body sites (n=7), longer duration of care (n=5), and care of patients with an invasive device (n=3).</a:t>
            </a:r>
          </a:p>
        </p:txBody>
      </p:sp>
      <p:pic>
        <p:nvPicPr>
          <p:cNvPr id="335" name="Screenshot 2021-10-25 at 16.14.47.png" descr="Screenshot 2021-10-25 at 16.14.4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8638" y="4177138"/>
            <a:ext cx="9876126" cy="69841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How and how often do pathogens travel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and how often do pathogens travel?</a:t>
            </a:r>
          </a:p>
        </p:txBody>
      </p:sp>
      <p:sp>
        <p:nvSpPr>
          <p:cNvPr id="338" name="Silica nanoparticles with encapsulated DNA (SPED)"/>
          <p:cNvSpPr txBox="1">
            <a:spLocks noGrp="1"/>
          </p:cNvSpPr>
          <p:nvPr>
            <p:ph type="body" idx="21"/>
          </p:nvPr>
        </p:nvSpPr>
        <p:spPr>
          <a:xfrm>
            <a:off x="1206500" y="2249296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t>Silica nanoparticles with encapsulated DNA (SPED)</a:t>
            </a:r>
          </a:p>
        </p:txBody>
      </p:sp>
      <p:sp>
        <p:nvSpPr>
          <p:cNvPr id="3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340" name="Scotoni M, Koch J, Clack, L, PItal AK, Wolfensberger A, Grass R, Sax H. Silica nanoparticles with encapsulated DNA (SPED) – a novel surrogate tracer for microbial transmission in healthcare. Antimicrob Resist Infect Control 9, 152 (2020). https://doi.org"/>
          <p:cNvSpPr txBox="1"/>
          <p:nvPr/>
        </p:nvSpPr>
        <p:spPr>
          <a:xfrm>
            <a:off x="1206500" y="12380972"/>
            <a:ext cx="2197100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dirty="0" err="1"/>
              <a:t>Scotoni</a:t>
            </a:r>
            <a:r>
              <a:rPr dirty="0"/>
              <a:t> M, Koch J, Clack, L, </a:t>
            </a:r>
            <a:r>
              <a:rPr dirty="0" err="1"/>
              <a:t>PItal</a:t>
            </a:r>
            <a:r>
              <a:rPr dirty="0"/>
              <a:t> AK, </a:t>
            </a:r>
            <a:r>
              <a:rPr dirty="0" err="1"/>
              <a:t>Wolfensberger</a:t>
            </a:r>
            <a:r>
              <a:rPr dirty="0"/>
              <a:t> A, Grass R, Sax H. Silica nanoparticles with encapsulated DNA (SPED) – a novel surrogate tracer for microbial transmission in healthcare. </a:t>
            </a:r>
            <a:r>
              <a:rPr dirty="0" err="1"/>
              <a:t>Antimicrob</a:t>
            </a:r>
            <a:r>
              <a:rPr dirty="0"/>
              <a:t> Resist Infect Control 9, 152 (2020). </a:t>
            </a:r>
            <a:r>
              <a:rPr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https://doi.org/10.1186/s13756-020-00813-7</a:t>
            </a:r>
            <a:r>
              <a:rPr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41" name="Screenshot 2021-10-25 at 16.22.49.png" descr="Screenshot 2021-10-25 at 16.22.49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76202" y="4360846"/>
            <a:ext cx="10611359" cy="59675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Screenshot 2021-10-25 at 16.26.00.png" descr="Screenshot 2021-10-25 at 16.26.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237" y="4360781"/>
            <a:ext cx="13540347" cy="5967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How and how often do pathogens travel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and how often do pathogens travel?</a:t>
            </a:r>
          </a:p>
        </p:txBody>
      </p:sp>
      <p:sp>
        <p:nvSpPr>
          <p:cNvPr id="345" name="Silica nanoparticles with encapsulated DNA (SPED)"/>
          <p:cNvSpPr txBox="1">
            <a:spLocks noGrp="1"/>
          </p:cNvSpPr>
          <p:nvPr>
            <p:ph type="body" idx="21"/>
          </p:nvPr>
        </p:nvSpPr>
        <p:spPr>
          <a:xfrm>
            <a:off x="1206500" y="2249296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t>Silica nanoparticles with encapsulated DNA (SPED)</a:t>
            </a:r>
          </a:p>
        </p:txBody>
      </p:sp>
      <p:sp>
        <p:nvSpPr>
          <p:cNvPr id="3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347" name="Scotoni M, Koch J, Clack, L, PItal AK, Wolfensberger A, Grass R, Sax H. Silica nanoparticles with encapsulated DNA (SPED) – a novel surrogate tracer for microbial transmission in healthcare. Antimicrob Resist Infect Control 9, 152 (2020). https://doi.org"/>
          <p:cNvSpPr txBox="1"/>
          <p:nvPr/>
        </p:nvSpPr>
        <p:spPr>
          <a:xfrm>
            <a:off x="1206500" y="12380972"/>
            <a:ext cx="2197100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rPr dirty="0" err="1"/>
              <a:t>Scotoni</a:t>
            </a:r>
            <a:r>
              <a:rPr dirty="0"/>
              <a:t> M, Koch J, Clack, L, </a:t>
            </a:r>
            <a:r>
              <a:rPr dirty="0" err="1"/>
              <a:t>PItal</a:t>
            </a:r>
            <a:r>
              <a:rPr dirty="0"/>
              <a:t> AK, </a:t>
            </a:r>
            <a:r>
              <a:rPr dirty="0" err="1"/>
              <a:t>Wolfensberger</a:t>
            </a:r>
            <a:r>
              <a:rPr dirty="0"/>
              <a:t> A, Grass R, Sax H. Silica nanoparticles with encapsulated DNA (SPED) – a novel surrogate tracer for microbial transmission in healthcare. </a:t>
            </a:r>
            <a:r>
              <a:rPr dirty="0" err="1"/>
              <a:t>Antimicrob</a:t>
            </a:r>
            <a:r>
              <a:rPr dirty="0"/>
              <a:t> Resist Infect Control 9</a:t>
            </a:r>
            <a:r>
              <a:rPr dirty="0">
                <a:solidFill>
                  <a:schemeClr val="tx1"/>
                </a:solidFill>
              </a:rPr>
              <a:t>, 152 (2020). </a:t>
            </a:r>
            <a:r>
              <a:rPr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https://doi.org/10.1186/s13756-020-00813-7</a:t>
            </a:r>
            <a:r>
              <a:rPr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48" name="Screenshot 2021-10-25 at 16.23.07.png" descr="Screenshot 2021-10-25 at 16.23.07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98557" y="4286025"/>
            <a:ext cx="10777332" cy="6385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Screenshot 2021-10-25 at 16.27.24.png" descr="Screenshot 2021-10-25 at 16.27.2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42" y="4286025"/>
            <a:ext cx="13376592" cy="6385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the_matrix_reloaded_4k_34.0.png.jpeg" descr="the_matrix_reloaded_4k_34.0.pn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513" y="2535615"/>
            <a:ext cx="15240001" cy="10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Quo vadi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Quo vadis?</a:t>
            </a:r>
          </a:p>
        </p:txBody>
      </p:sp>
      <p:sp>
        <p:nvSpPr>
          <p:cNvPr id="3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pic>
        <p:nvPicPr>
          <p:cNvPr id="356" name="Screenshot 2021-10-25 at 16.58.44.png" descr="Screenshot 2021-10-25 at 16.58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432" y="-16945"/>
            <a:ext cx="5988924" cy="8315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Screenshot 2021-10-25 at 16.58.59.png" descr="Screenshot 2021-10-25 at 16.58.5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432" y="8314766"/>
            <a:ext cx="5988924" cy="5418178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Lotfinejad N, Peters A, Tartari E, Fankhauser-Rodrigez C, Pires D, Pittet D. Hand hygiene in health care: 20 years of ongoing advances and perspectives. Lancet Infect Dis 21, e209–e221 (2021)."/>
          <p:cNvSpPr txBox="1"/>
          <p:nvPr/>
        </p:nvSpPr>
        <p:spPr>
          <a:xfrm>
            <a:off x="8475902" y="12361367"/>
            <a:ext cx="15015667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r>
              <a:t>Lotfinejad N, Peters A, Tartari E, Fankhauser-Rodrigez C, Pires D, Pittet D. Hand hygiene in health care: 20 years of ongoing advances and perspectives. Lancet Infect Dis 21, e209–e221 (2021). </a:t>
            </a:r>
          </a:p>
        </p:txBody>
      </p:sp>
      <p:sp>
        <p:nvSpPr>
          <p:cNvPr id="359" name="4 Identifying the best methods to recover microbial pathogens from hands and doing comparative studies close to clinical contexts…"/>
          <p:cNvSpPr txBox="1"/>
          <p:nvPr/>
        </p:nvSpPr>
        <p:spPr>
          <a:xfrm>
            <a:off x="8572241" y="590733"/>
            <a:ext cx="9881157" cy="10580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2600"/>
              </a:spcBef>
              <a:defRPr sz="3200"/>
            </a:pP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4</a:t>
            </a:r>
            <a:r>
              <a:t> Identifying the </a:t>
            </a:r>
            <a:r>
              <a:rPr b="1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best methods</a:t>
            </a:r>
            <a:r>
              <a:t> to </a:t>
            </a:r>
            <a:r>
              <a:rPr b="1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recover microbial pathogens</a:t>
            </a:r>
            <a:r>
              <a:t> from hands and doing comparative studies </a:t>
            </a:r>
            <a:r>
              <a:rPr b="1"/>
              <a:t>close to </a:t>
            </a:r>
            <a:r>
              <a:rPr b="1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clinical contexts</a:t>
            </a:r>
          </a:p>
          <a:p>
            <a:pPr algn="l">
              <a:spcBef>
                <a:spcPts val="2600"/>
              </a:spcBef>
              <a:defRPr sz="3200"/>
            </a:pP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5</a:t>
            </a:r>
            <a:r>
              <a:t> Developing new innovative methods to </a:t>
            </a:r>
            <a:r>
              <a:rPr b="1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measure microbial pathogens on hands</a:t>
            </a:r>
            <a:r>
              <a:t>, either directly or indirectly, that could be used </a:t>
            </a:r>
            <a:r>
              <a:rPr b="1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at the point of care</a:t>
            </a:r>
            <a:r>
              <a:t> during care delivery and ideally allow immediate feedback to health-care workers</a:t>
            </a:r>
          </a:p>
          <a:p>
            <a:pPr algn="l">
              <a:spcBef>
                <a:spcPts val="2600"/>
              </a:spcBef>
              <a:defRPr sz="3200"/>
            </a:pPr>
            <a:r>
              <a:t>…</a:t>
            </a:r>
          </a:p>
          <a:p>
            <a:pPr algn="l">
              <a:spcBef>
                <a:spcPts val="2600"/>
              </a:spcBef>
              <a:defRPr sz="3200"/>
            </a:pP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12</a:t>
            </a:r>
            <a:r>
              <a:t> Identifying the </a:t>
            </a:r>
            <a:r>
              <a:rPr b="1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contribution</a:t>
            </a:r>
            <a:r>
              <a:t> of each of the WHO My Five Moments for Hand Hygiene </a:t>
            </a:r>
            <a:r>
              <a:rPr b="1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to specific infectious outcomes</a:t>
            </a:r>
            <a:r>
              <a:t> and causes </a:t>
            </a:r>
          </a:p>
          <a:p>
            <a:pPr algn="l">
              <a:spcBef>
                <a:spcPts val="2600"/>
              </a:spcBef>
              <a:defRPr sz="3200"/>
            </a:pP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13</a:t>
            </a:r>
            <a:r>
              <a:t> Understanding whether a </a:t>
            </a:r>
            <a:r>
              <a:rPr b="1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simplification of the My Five Moments</a:t>
            </a:r>
            <a:r>
              <a:t> concept would be appropriate and safe </a:t>
            </a:r>
          </a:p>
          <a:p>
            <a:pPr algn="l">
              <a:spcBef>
                <a:spcPts val="2600"/>
              </a:spcBef>
              <a:defRPr sz="3200"/>
            </a:pP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14</a:t>
            </a:r>
            <a:r>
              <a:t> Proposing </a:t>
            </a:r>
            <a:r>
              <a:rPr b="1"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alternative hand hygiene concepts</a:t>
            </a:r>
            <a:r>
              <a:t> to improve the overall effectiveness on patient outcomes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In conclusio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conclusion…</a:t>
            </a:r>
          </a:p>
        </p:txBody>
      </p:sp>
      <p:sp>
        <p:nvSpPr>
          <p:cNvPr id="363" name="The idea behind the ‘Five Moments’ was to create a simple and robust mental model - it clearly needs systems design for a successful implementation."/>
          <p:cNvSpPr txBox="1"/>
          <p:nvPr/>
        </p:nvSpPr>
        <p:spPr>
          <a:xfrm>
            <a:off x="1171503" y="4496791"/>
            <a:ext cx="20938335" cy="1260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sz="3600"/>
            </a:pPr>
            <a:r>
              <a:t>The idea behind the ‘Five Moments’ was to create a </a:t>
            </a:r>
            <a:r>
              <a:rPr b="1">
                <a:solidFill>
                  <a:srgbClr val="BEFA00"/>
                </a:solidFill>
              </a:rPr>
              <a:t>simple and robust mental model</a:t>
            </a:r>
            <a:r>
              <a:t> - it clearly needs </a:t>
            </a:r>
            <a:r>
              <a:rPr b="1">
                <a:solidFill>
                  <a:srgbClr val="BEFA00"/>
                </a:solidFill>
              </a:rPr>
              <a:t>systems design</a:t>
            </a:r>
            <a:r>
              <a:t> for a successful implementation. </a:t>
            </a:r>
          </a:p>
        </p:txBody>
      </p:sp>
      <p:sp>
        <p:nvSpPr>
          <p:cNvPr id="364" name="The exact contribution and pathway of hand transmission to infection needs more investigation."/>
          <p:cNvSpPr txBox="1"/>
          <p:nvPr/>
        </p:nvSpPr>
        <p:spPr>
          <a:xfrm>
            <a:off x="1171503" y="6534430"/>
            <a:ext cx="20938335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sz="3600"/>
            </a:pPr>
            <a:r>
              <a:t>The exact </a:t>
            </a:r>
            <a:r>
              <a:rPr b="1">
                <a:solidFill>
                  <a:srgbClr val="BEFA00"/>
                </a:solidFill>
              </a:rPr>
              <a:t>contribution</a:t>
            </a:r>
            <a:r>
              <a:t> and </a:t>
            </a:r>
            <a:r>
              <a:rPr b="1">
                <a:solidFill>
                  <a:srgbClr val="BEFA00"/>
                </a:solidFill>
              </a:rPr>
              <a:t>pathway</a:t>
            </a:r>
            <a:r>
              <a:t> of </a:t>
            </a:r>
            <a:r>
              <a:rPr b="1">
                <a:solidFill>
                  <a:srgbClr val="BEFA00"/>
                </a:solidFill>
              </a:rPr>
              <a:t>hand transmission</a:t>
            </a:r>
            <a:r>
              <a:t> to </a:t>
            </a:r>
            <a:r>
              <a:rPr b="1">
                <a:solidFill>
                  <a:srgbClr val="BEFA00"/>
                </a:solidFill>
              </a:rPr>
              <a:t>infection</a:t>
            </a:r>
            <a:r>
              <a:t> needs more investigation.</a:t>
            </a:r>
          </a:p>
        </p:txBody>
      </p:sp>
      <p:sp>
        <p:nvSpPr>
          <p:cNvPr id="365" name="Detailed accounts of hand-to-surface exposures could help to better understand transmission."/>
          <p:cNvSpPr txBox="1"/>
          <p:nvPr/>
        </p:nvSpPr>
        <p:spPr>
          <a:xfrm>
            <a:off x="1171503" y="7965678"/>
            <a:ext cx="20938335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sz="3600"/>
            </a:pPr>
            <a:r>
              <a:t>Detailed accounts of </a:t>
            </a:r>
            <a:r>
              <a:rPr b="1">
                <a:solidFill>
                  <a:srgbClr val="BEFA00"/>
                </a:solidFill>
              </a:rPr>
              <a:t>hand-to-surface exposures</a:t>
            </a:r>
            <a:r>
              <a:t> could help to better understand transmission.</a:t>
            </a:r>
          </a:p>
        </p:txBody>
      </p:sp>
      <p:sp>
        <p:nvSpPr>
          <p:cNvPr id="366" name="Utopia: precision infection prevention would tell healthcare providers when a transmission is (very likely) going to happen, which would decrease need for general hand hygiene and increase adherence."/>
          <p:cNvSpPr txBox="1"/>
          <p:nvPr/>
        </p:nvSpPr>
        <p:spPr>
          <a:xfrm>
            <a:off x="1171503" y="9566739"/>
            <a:ext cx="20938335" cy="1847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sz="3600"/>
            </a:pPr>
            <a:r>
              <a:rPr b="1">
                <a:solidFill>
                  <a:srgbClr val="FF00B9"/>
                </a:solidFill>
              </a:rPr>
              <a:t>Utopia:</a:t>
            </a:r>
            <a:r>
              <a:t> </a:t>
            </a:r>
            <a:r>
              <a:rPr b="1" i="1">
                <a:solidFill>
                  <a:srgbClr val="BEFA00"/>
                </a:solidFill>
              </a:rPr>
              <a:t>precision infection prevention</a:t>
            </a:r>
            <a:r>
              <a:t> would tell healthcare providers when a transmission is (very likely) going to happen, which would decrease need for general hand hygiene and increase adherence.</a:t>
            </a:r>
          </a:p>
        </p:txBody>
      </p:sp>
      <p:sp>
        <p:nvSpPr>
          <p:cNvPr id="3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61194" y="-25198"/>
            <a:ext cx="1385317" cy="14411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sz="9000"/>
            </a:lvl1pPr>
          </a:lstStyle>
          <a:p>
            <a:fld id="{86CB4B4D-7CA3-9044-876B-883B54F8677D}" type="slidenum">
              <a:t>36</a:t>
            </a:fld>
            <a:endParaRPr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redi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Credits</a:t>
            </a:r>
          </a:p>
        </p:txBody>
      </p:sp>
      <p:sp>
        <p:nvSpPr>
          <p:cNvPr id="371" name="Benedetta Allegranzi…"/>
          <p:cNvSpPr txBox="1">
            <a:spLocks noGrp="1"/>
          </p:cNvSpPr>
          <p:nvPr>
            <p:ph type="body" idx="1"/>
          </p:nvPr>
        </p:nvSpPr>
        <p:spPr>
          <a:xfrm>
            <a:off x="1206500" y="4243609"/>
            <a:ext cx="21971000" cy="825601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454025">
              <a:spcBef>
                <a:spcPts val="900"/>
              </a:spcBef>
              <a:defRPr sz="3025" spc="-30"/>
            </a:pPr>
            <a:r>
              <a:rPr dirty="0" err="1"/>
              <a:t>Benedetta</a:t>
            </a:r>
            <a:r>
              <a:rPr dirty="0"/>
              <a:t> </a:t>
            </a:r>
            <a:r>
              <a:rPr dirty="0" err="1"/>
              <a:t>Allegranzi</a:t>
            </a:r>
            <a:r>
              <a:rPr dirty="0"/>
              <a:t> </a:t>
            </a:r>
          </a:p>
          <a:p>
            <a:pPr defTabSz="454025">
              <a:spcBef>
                <a:spcPts val="900"/>
              </a:spcBef>
              <a:defRPr sz="3025" spc="-30"/>
            </a:pPr>
            <a:r>
              <a:rPr dirty="0"/>
              <a:t>Lauren Clack</a:t>
            </a:r>
          </a:p>
          <a:p>
            <a:pPr defTabSz="454025">
              <a:spcBef>
                <a:spcPts val="900"/>
              </a:spcBef>
              <a:defRPr sz="3025" spc="-30"/>
            </a:pPr>
            <a:r>
              <a:rPr dirty="0"/>
              <a:t>Robert Grass</a:t>
            </a:r>
          </a:p>
          <a:p>
            <a:pPr defTabSz="454025">
              <a:spcBef>
                <a:spcPts val="900"/>
              </a:spcBef>
              <a:defRPr sz="3025" spc="-30"/>
            </a:pPr>
            <a:r>
              <a:rPr dirty="0"/>
              <a:t>Pascale </a:t>
            </a:r>
            <a:r>
              <a:rPr dirty="0" err="1"/>
              <a:t>Herrault</a:t>
            </a:r>
            <a:endParaRPr dirty="0"/>
          </a:p>
          <a:p>
            <a:pPr defTabSz="454025">
              <a:spcBef>
                <a:spcPts val="900"/>
              </a:spcBef>
              <a:defRPr sz="3025" spc="-30"/>
            </a:pPr>
            <a:r>
              <a:rPr dirty="0"/>
              <a:t>Claire Kilpatrick</a:t>
            </a:r>
          </a:p>
          <a:p>
            <a:pPr defTabSz="454025">
              <a:spcBef>
                <a:spcPts val="900"/>
              </a:spcBef>
              <a:defRPr sz="3025" spc="-30"/>
            </a:pPr>
            <a:r>
              <a:rPr dirty="0"/>
              <a:t>Julian Koch</a:t>
            </a:r>
          </a:p>
          <a:p>
            <a:pPr defTabSz="454025">
              <a:spcBef>
                <a:spcPts val="900"/>
              </a:spcBef>
              <a:defRPr sz="3025" spc="-30"/>
            </a:pPr>
            <a:r>
              <a:rPr dirty="0"/>
              <a:t>Stefan </a:t>
            </a:r>
            <a:r>
              <a:rPr dirty="0" err="1"/>
              <a:t>Kuster</a:t>
            </a:r>
            <a:endParaRPr dirty="0"/>
          </a:p>
          <a:p>
            <a:pPr defTabSz="454025">
              <a:spcBef>
                <a:spcPts val="900"/>
              </a:spcBef>
              <a:defRPr sz="3025" spc="-30"/>
            </a:pPr>
            <a:r>
              <a:rPr dirty="0"/>
              <a:t>Lona Modi</a:t>
            </a:r>
          </a:p>
          <a:p>
            <a:pPr defTabSz="454025">
              <a:spcBef>
                <a:spcPts val="900"/>
              </a:spcBef>
              <a:defRPr sz="3025" spc="-30"/>
            </a:pPr>
            <a:r>
              <a:rPr dirty="0"/>
              <a:t>Simone </a:t>
            </a:r>
            <a:r>
              <a:rPr dirty="0" err="1"/>
              <a:t>Passerini</a:t>
            </a:r>
            <a:endParaRPr dirty="0"/>
          </a:p>
          <a:p>
            <a:pPr defTabSz="454025">
              <a:spcBef>
                <a:spcPts val="900"/>
              </a:spcBef>
              <a:defRPr sz="3025" spc="-30"/>
            </a:pPr>
            <a:r>
              <a:rPr dirty="0"/>
              <a:t>Didier </a:t>
            </a:r>
            <a:r>
              <a:rPr dirty="0" err="1"/>
              <a:t>Pittet</a:t>
            </a:r>
            <a:endParaRPr dirty="0"/>
          </a:p>
          <a:p>
            <a:pPr defTabSz="454025">
              <a:spcBef>
                <a:spcPts val="900"/>
              </a:spcBef>
              <a:defRPr sz="3025" spc="-30"/>
            </a:pPr>
            <a:r>
              <a:rPr dirty="0"/>
              <a:t>Manuela </a:t>
            </a:r>
            <a:r>
              <a:rPr dirty="0" err="1"/>
              <a:t>Scotoni</a:t>
            </a:r>
            <a:endParaRPr dirty="0"/>
          </a:p>
          <a:p>
            <a:pPr defTabSz="454025">
              <a:spcBef>
                <a:spcPts val="900"/>
              </a:spcBef>
              <a:defRPr sz="3025" spc="-30"/>
            </a:pPr>
            <a:r>
              <a:rPr dirty="0"/>
              <a:t>Jules </a:t>
            </a:r>
            <a:r>
              <a:rPr dirty="0" err="1"/>
              <a:t>Storr</a:t>
            </a:r>
            <a:endParaRPr lang="de-CH" dirty="0"/>
          </a:p>
          <a:p>
            <a:pPr defTabSz="454025">
              <a:spcBef>
                <a:spcPts val="900"/>
              </a:spcBef>
              <a:defRPr sz="3025" spc="-30"/>
            </a:pPr>
            <a:r>
              <a:rPr lang="de-CH" dirty="0"/>
              <a:t>Ilker </a:t>
            </a:r>
            <a:r>
              <a:rPr lang="de-CH" dirty="0" err="1"/>
              <a:t>Uckay</a:t>
            </a:r>
            <a:endParaRPr dirty="0"/>
          </a:p>
          <a:p>
            <a:pPr defTabSz="454025">
              <a:spcBef>
                <a:spcPts val="900"/>
              </a:spcBef>
              <a:defRPr sz="3025" spc="-30"/>
            </a:pPr>
            <a:r>
              <a:rPr dirty="0" err="1"/>
              <a:t>Cinzia</a:t>
            </a:r>
            <a:r>
              <a:rPr dirty="0"/>
              <a:t> Ullrich</a:t>
            </a:r>
          </a:p>
          <a:p>
            <a:pPr defTabSz="454025">
              <a:spcBef>
                <a:spcPts val="900"/>
              </a:spcBef>
              <a:defRPr sz="3025" spc="-30"/>
            </a:pPr>
            <a:r>
              <a:rPr dirty="0"/>
              <a:t>Aline </a:t>
            </a:r>
            <a:r>
              <a:rPr dirty="0" err="1"/>
              <a:t>Wolfensberger</a:t>
            </a:r>
            <a:endParaRPr dirty="0"/>
          </a:p>
        </p:txBody>
      </p:sp>
      <p:sp>
        <p:nvSpPr>
          <p:cNvPr id="3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37</a:t>
            </a:fld>
            <a:endParaRPr/>
          </a:p>
        </p:txBody>
      </p:sp>
      <p:pic>
        <p:nvPicPr>
          <p:cNvPr id="373" name="2003-05-15-56th-Cannes-Film-Festival-The-Matrix-Reloaded-Premiere-005.jpg" descr="2003-05-15-56th-Cannes-Film-Festival-The-Matrix-Reloaded-Premiere-00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04165" y="7324048"/>
            <a:ext cx="13983158" cy="4890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Frame-26-12-2018-06-55-17.jpeg" descr="Frame-26-12-2018-06-55-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1" t="32621" r="32818" b="35420"/>
          <a:stretch/>
        </p:blipFill>
        <p:spPr>
          <a:xfrm>
            <a:off x="0" y="1358537"/>
            <a:ext cx="24384000" cy="1260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562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he making of the 5 Moments.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making of the 5 Moments.</a:t>
            </a:r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10596" y="-8264"/>
            <a:ext cx="749809" cy="14411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840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can 8.jpeg" descr="Scan 8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4294704" y="1786168"/>
            <a:ext cx="7647119" cy="10753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Scan 9.jpeg" descr="Scan 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35386" y="1786169"/>
            <a:ext cx="7647120" cy="1075376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04348" y="-12498"/>
            <a:ext cx="749809" cy="14411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04348" y="-12498"/>
            <a:ext cx="749809" cy="14411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77" name="Screenshot 2021-10-25 at 14.11.24.png" descr="Screenshot 2021-10-25 at 14.11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029" y="3690323"/>
            <a:ext cx="8411101" cy="6335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Screenshot 2021-10-25 at 14.12.02.png" descr="Screenshot 2021-10-25 at 14.12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4142" y="3614061"/>
            <a:ext cx="8612828" cy="6487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 to B not ok&lt;.jpg" descr="A to B not ok&lt;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824" y="3675995"/>
            <a:ext cx="9818874" cy="5891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A to B ok1.jpg" descr="A to B ok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806" y="3912337"/>
            <a:ext cx="9818876" cy="589132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04348" y="-12498"/>
            <a:ext cx="749809" cy="14411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at_topview copy.jpg" descr="pat_topview cop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39346" y="3362668"/>
            <a:ext cx="15796776" cy="10397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Untitled 2-1 (dragged).tiff" descr="Untitled 2-1 (dragged)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3" y="-3093"/>
            <a:ext cx="16561212" cy="12420909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04348" y="-12498"/>
            <a:ext cx="749809" cy="14411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creenshot 2021-10-19 at 17.21.53.png" descr="Screenshot 2021-10-19 at 17.21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82" y="944884"/>
            <a:ext cx="15453772" cy="1122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reenshot 2020-10-26 at 20.07.26.png" descr="Screenshot 2020-10-26 at 20.07.2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4373" y="2196075"/>
            <a:ext cx="9006903" cy="898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04348" y="-12498"/>
            <a:ext cx="749809" cy="144119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1332</Words>
  <Application>Microsoft Macintosh PowerPoint</Application>
  <PresentationFormat>Custom</PresentationFormat>
  <Paragraphs>183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Calibri</vt:lpstr>
      <vt:lpstr>Chalkboard</vt:lpstr>
      <vt:lpstr>Gill Sans</vt:lpstr>
      <vt:lpstr>Helvetica</vt:lpstr>
      <vt:lpstr>Helvetica Neue</vt:lpstr>
      <vt:lpstr>Helvetica Neue Light</vt:lpstr>
      <vt:lpstr>Helvetica Neue Medium</vt:lpstr>
      <vt:lpstr>Lucida Grande</vt:lpstr>
      <vt:lpstr>Mangal</vt:lpstr>
      <vt:lpstr>20_BasicBlack</vt:lpstr>
      <vt:lpstr>Hand hygiene – reloaded</vt:lpstr>
      <vt:lpstr>PowerPoint Presentation</vt:lpstr>
      <vt:lpstr>Content</vt:lpstr>
      <vt:lpstr>The making of the 5 Moments.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Monitoring hand hygiene.</vt:lpstr>
      <vt:lpstr>Computer vision and depth sensing can estimate potential HH opportunities and adherence to PPE.</vt:lpstr>
      <vt:lpstr>Computer vision and depth sensing can estimate potential HH opportunities and adherence to PPE.</vt:lpstr>
      <vt:lpstr>PowerPoint Presentation</vt:lpstr>
      <vt:lpstr>PowerPoint Presentation</vt:lpstr>
      <vt:lpstr>Hand hygiene reality check</vt:lpstr>
      <vt:lpstr>Hand hygiene reality check</vt:lpstr>
      <vt:lpstr>How do hands … infect?</vt:lpstr>
      <vt:lpstr>PowerPoint Presentation</vt:lpstr>
      <vt:lpstr>PowerPoint Presentation</vt:lpstr>
      <vt:lpstr>Are HAI transmissible?</vt:lpstr>
      <vt:lpstr>PowerPoint Presentation</vt:lpstr>
      <vt:lpstr>How and how often do pathogens travel?</vt:lpstr>
      <vt:lpstr>How and how often do pathogens travel?</vt:lpstr>
      <vt:lpstr>How and how often do pathogens travel?</vt:lpstr>
      <vt:lpstr>Quo vadis?</vt:lpstr>
      <vt:lpstr>PowerPoint Presentation</vt:lpstr>
      <vt:lpstr>In conclusion…</vt:lpstr>
      <vt:lpstr>Credits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 hygiene – reloaded</dc:title>
  <dc:subject/>
  <dc:creator/>
  <cp:keywords/>
  <dc:description/>
  <cp:lastModifiedBy>Paul Webber</cp:lastModifiedBy>
  <cp:revision>8</cp:revision>
  <dcterms:modified xsi:type="dcterms:W3CDTF">2021-10-25T16:28:17Z</dcterms:modified>
  <cp:category/>
</cp:coreProperties>
</file>