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5"/>
  </p:notesMasterIdLst>
  <p:handoutMasterIdLst>
    <p:handoutMasterId r:id="rId56"/>
  </p:handoutMasterIdLst>
  <p:sldIdLst>
    <p:sldId id="462" r:id="rId2"/>
    <p:sldId id="511" r:id="rId3"/>
    <p:sldId id="563" r:id="rId4"/>
    <p:sldId id="566" r:id="rId5"/>
    <p:sldId id="567" r:id="rId6"/>
    <p:sldId id="565" r:id="rId7"/>
    <p:sldId id="582" r:id="rId8"/>
    <p:sldId id="583" r:id="rId9"/>
    <p:sldId id="560" r:id="rId10"/>
    <p:sldId id="568" r:id="rId11"/>
    <p:sldId id="569" r:id="rId12"/>
    <p:sldId id="586" r:id="rId13"/>
    <p:sldId id="591" r:id="rId14"/>
    <p:sldId id="592" r:id="rId15"/>
    <p:sldId id="589" r:id="rId16"/>
    <p:sldId id="587" r:id="rId17"/>
    <p:sldId id="588" r:id="rId18"/>
    <p:sldId id="571" r:id="rId19"/>
    <p:sldId id="572" r:id="rId20"/>
    <p:sldId id="573" r:id="rId21"/>
    <p:sldId id="575" r:id="rId22"/>
    <p:sldId id="593" r:id="rId23"/>
    <p:sldId id="590" r:id="rId24"/>
    <p:sldId id="579" r:id="rId25"/>
    <p:sldId id="594" r:id="rId26"/>
    <p:sldId id="541" r:id="rId27"/>
    <p:sldId id="464" r:id="rId28"/>
    <p:sldId id="553" r:id="rId29"/>
    <p:sldId id="557" r:id="rId30"/>
    <p:sldId id="465" r:id="rId31"/>
    <p:sldId id="595" r:id="rId32"/>
    <p:sldId id="467" r:id="rId33"/>
    <p:sldId id="605" r:id="rId34"/>
    <p:sldId id="607" r:id="rId35"/>
    <p:sldId id="596" r:id="rId36"/>
    <p:sldId id="597" r:id="rId37"/>
    <p:sldId id="598" r:id="rId38"/>
    <p:sldId id="599" r:id="rId39"/>
    <p:sldId id="394" r:id="rId40"/>
    <p:sldId id="395" r:id="rId41"/>
    <p:sldId id="600" r:id="rId42"/>
    <p:sldId id="429" r:id="rId43"/>
    <p:sldId id="437" r:id="rId44"/>
    <p:sldId id="608" r:id="rId45"/>
    <p:sldId id="603" r:id="rId46"/>
    <p:sldId id="585" r:id="rId47"/>
    <p:sldId id="609" r:id="rId48"/>
    <p:sldId id="610" r:id="rId49"/>
    <p:sldId id="615" r:id="rId50"/>
    <p:sldId id="612" r:id="rId51"/>
    <p:sldId id="514" r:id="rId52"/>
    <p:sldId id="461" r:id="rId53"/>
    <p:sldId id="616"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85D8A"/>
    <a:srgbClr val="FF9900"/>
    <a:srgbClr val="4F81BD"/>
    <a:srgbClr val="9BBB59"/>
    <a:srgbClr val="71893F"/>
    <a:srgbClr val="ECC0B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950" y="-660"/>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0663"/>
            <a:ext cx="7010400" cy="660400"/>
          </a:xfrm>
          <a:prstGeom prst="rect">
            <a:avLst/>
          </a:prstGeom>
        </p:spPr>
        <p:txBody>
          <a:bodyPr vert="horz" wrap="square" lIns="91440" tIns="45720" rIns="91440" bIns="45720" numCol="1" anchor="t" anchorCtr="0" compatLnSpc="1">
            <a:prstTxWarp prst="textNoShape">
              <a:avLst/>
            </a:prstTxWarp>
          </a:bodyPr>
          <a:lstStyle>
            <a:lvl1pPr algn="ctr">
              <a:defRPr sz="1200" b="1">
                <a:latin typeface="Calibri" pitchFamily="4" charset="0"/>
              </a:defRPr>
            </a:lvl1pPr>
          </a:lstStyle>
          <a:p>
            <a:r>
              <a:rPr lang="en-US" altLang="en-US"/>
              <a:t>Healthcare Infection Control and Recent Public Health Responses</a:t>
            </a:r>
            <a:br>
              <a:rPr lang="en-US" altLang="en-US"/>
            </a:br>
            <a:r>
              <a:rPr lang="en-US" altLang="en-US"/>
              <a:t>Dr. Ryan Fagan, Centers for Disease Control</a:t>
            </a:r>
            <a:br>
              <a:rPr lang="en-US" altLang="en-US"/>
            </a:br>
            <a:r>
              <a:rPr lang="en-US" altLang="en-US"/>
              <a:t>Broadcast live from 2015 APIC conference   www.apic.org</a:t>
            </a:r>
          </a:p>
        </p:txBody>
      </p:sp>
      <p:sp>
        <p:nvSpPr>
          <p:cNvPr id="4" name="Footer Placeholder 3"/>
          <p:cNvSpPr>
            <a:spLocks noGrp="1"/>
          </p:cNvSpPr>
          <p:nvPr>
            <p:ph type="ftr" sz="quarter" idx="2"/>
          </p:nvPr>
        </p:nvSpPr>
        <p:spPr>
          <a:xfrm>
            <a:off x="0" y="8405813"/>
            <a:ext cx="7010400" cy="465137"/>
          </a:xfrm>
          <a:prstGeom prst="rect">
            <a:avLst/>
          </a:prstGeom>
        </p:spPr>
        <p:txBody>
          <a:bodyPr vert="horz" wrap="square" lIns="91440" tIns="45720" rIns="91440" bIns="45720" numCol="1" anchor="b" anchorCtr="0" compatLnSpc="1">
            <a:prstTxWarp prst="textNoShape">
              <a:avLst/>
            </a:prstTxWarp>
          </a:bodyPr>
          <a:lstStyle>
            <a:lvl1pPr algn="ctr">
              <a:defRPr sz="1200" b="1">
                <a:latin typeface="Calibri" pitchFamily="4" charset="0"/>
              </a:defRPr>
            </a:lvl1pPr>
          </a:lstStyle>
          <a:p>
            <a:r>
              <a:rPr lang="en-US" altLang="en-US"/>
              <a:t>A Webber Training Teleclass</a:t>
            </a:r>
          </a:p>
          <a:p>
            <a:r>
              <a:rPr lang="en-US" altLang="en-US"/>
              <a:t>www.webbertraining.com</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99CDB2A4-A661-404E-AF86-3C6BBB8CAC8C}" type="slidenum">
              <a:rPr lang="en-US" altLang="en-US"/>
              <a:pPr/>
              <a:t>‹#›</a:t>
            </a:fld>
            <a:endParaRPr lang="en-US" altLang="en-US"/>
          </a:p>
        </p:txBody>
      </p:sp>
    </p:spTree>
    <p:extLst>
      <p:ext uri="{BB962C8B-B14F-4D97-AF65-F5344CB8AC3E}">
        <p14:creationId xmlns:p14="http://schemas.microsoft.com/office/powerpoint/2010/main" val="2825919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88139" tIns="44070" rIns="88139" bIns="44070" numCol="1" anchor="t" anchorCtr="0" compatLnSpc="1">
            <a:prstTxWarp prst="textNoShape">
              <a:avLst/>
            </a:prstTxWarp>
          </a:bodyPr>
          <a:lstStyle>
            <a:lvl1pPr>
              <a:defRPr sz="1200">
                <a:latin typeface="Calibri" pitchFamily="4" charset="0"/>
              </a:defRPr>
            </a:lvl1pPr>
          </a:lstStyle>
          <a:p>
            <a:endParaRPr lang="en-US" alt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88139" tIns="44070" rIns="88139" bIns="44070" numCol="1" anchor="t" anchorCtr="0" compatLnSpc="1">
            <a:prstTxWarp prst="textNoShape">
              <a:avLst/>
            </a:prstTxWarp>
          </a:bodyPr>
          <a:lstStyle>
            <a:lvl1pPr algn="r">
              <a:defRPr sz="1200">
                <a:latin typeface="Calibri" pitchFamily="4" charset="0"/>
              </a:defRPr>
            </a:lvl1pPr>
          </a:lstStyle>
          <a:p>
            <a:fld id="{4AD2A672-ED22-4198-AF4C-E93F3649327A}" type="datetime1">
              <a:rPr lang="en-US" altLang="en-US"/>
              <a:pPr/>
              <a:t>7/20/2015</a:t>
            </a:fld>
            <a:endParaRPr lang="en-US" alt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88139" tIns="44070" rIns="88139" bIns="4407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wrap="square" lIns="88139" tIns="44070" rIns="88139" bIns="4407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wrap="square" lIns="88139" tIns="44070" rIns="88139" bIns="44070" numCol="1" anchor="b" anchorCtr="0" compatLnSpc="1">
            <a:prstTxWarp prst="textNoShape">
              <a:avLst/>
            </a:prstTxWarp>
          </a:bodyPr>
          <a:lstStyle>
            <a:lvl1pPr>
              <a:defRPr sz="1200">
                <a:latin typeface="Calibri" pitchFamily="4" charset="0"/>
              </a:defRPr>
            </a:lvl1pPr>
          </a:lstStyle>
          <a:p>
            <a:endParaRPr lang="en-US" alt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lgn="r">
              <a:defRPr sz="1200">
                <a:latin typeface="Calibri" pitchFamily="4" charset="0"/>
              </a:defRPr>
            </a:lvl1pPr>
          </a:lstStyle>
          <a:p>
            <a:fld id="{F179F83C-AE83-4BBD-9341-C07F94AD99E7}" type="slidenum">
              <a:rPr lang="en-US" altLang="en-US"/>
              <a:pPr/>
              <a:t>‹#›</a:t>
            </a:fld>
            <a:endParaRPr lang="en-US" altLang="en-US"/>
          </a:p>
        </p:txBody>
      </p:sp>
    </p:spTree>
    <p:extLst>
      <p:ext uri="{BB962C8B-B14F-4D97-AF65-F5344CB8AC3E}">
        <p14:creationId xmlns:p14="http://schemas.microsoft.com/office/powerpoint/2010/main" val="4019537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463602ED-C7F3-4EBD-88F3-127E807E2FB5}" type="slidenum">
              <a:rPr lang="en-US" altLang="en-US" sz="1200">
                <a:latin typeface="Calibri" pitchFamily="4" charset="0"/>
              </a:rPr>
              <a:pPr eaLnBrk="1" hangingPunct="1"/>
              <a:t>1</a:t>
            </a:fld>
            <a:endParaRPr lang="en-US" altLang="en-US" sz="1200">
              <a:latin typeface="Calibri"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A5368BC-18F8-403D-8ABD-6590EA531121}" type="slidenum">
              <a:rPr lang="en-US" altLang="en-US" sz="1200">
                <a:latin typeface="Calibri" pitchFamily="4" charset="0"/>
              </a:rPr>
              <a:pPr eaLnBrk="1" hangingPunct="1"/>
              <a:t>9</a:t>
            </a:fld>
            <a:endParaRPr lang="en-US" altLang="en-US" sz="1200">
              <a:latin typeface="Calibri"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8CE7D0F-03E1-47CB-8279-F9C19ED2B63E}" type="slidenum">
              <a:rPr lang="en-US" altLang="en-US" sz="1200">
                <a:latin typeface="Calibri" pitchFamily="4" charset="0"/>
              </a:rPr>
              <a:pPr eaLnBrk="1" hangingPunct="1"/>
              <a:t>17</a:t>
            </a:fld>
            <a:endParaRPr lang="en-US" altLang="en-US" sz="1200">
              <a:latin typeface="Calibri" pitchFamily="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xfrm>
            <a:off x="1181100" y="696913"/>
            <a:ext cx="4648200"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7545339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atin typeface="Myriad Web Pro" charset="0"/>
              </a:defRPr>
            </a:lvl1pPr>
          </a:lstStyle>
          <a:p>
            <a:fld id="{7B14F6E9-549C-48E5-AE1A-4B72FFDA07E5}" type="datetime1">
              <a:rPr lang="en-US" altLang="en-US"/>
              <a:pPr/>
              <a:t>7/20/2015</a:t>
            </a:fld>
            <a:endParaRPr lang="en-US" altLang="en-US"/>
          </a:p>
        </p:txBody>
      </p:sp>
      <p:sp>
        <p:nvSpPr>
          <p:cNvPr id="5" name="Footer Placeholder 4"/>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a:defRPr>
                <a:latin typeface="Myriad Web Pro" charset="0"/>
              </a:defRPr>
            </a:lvl1pPr>
          </a:lstStyle>
          <a:p>
            <a:endParaRPr lang="en-US"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atin typeface="Myriad Web Pro" charset="0"/>
              </a:defRPr>
            </a:lvl1pPr>
          </a:lstStyle>
          <a:p>
            <a:fld id="{AE87CBE0-B083-4F00-9DD5-A8DE96399F6B}" type="slidenum">
              <a:rPr lang="en-US" altLang="en-US"/>
              <a:pPr/>
              <a:t>‹#›</a:t>
            </a:fld>
            <a:endParaRPr lang="en-US" altLang="en-US"/>
          </a:p>
        </p:txBody>
      </p:sp>
    </p:spTree>
    <p:extLst>
      <p:ext uri="{BB962C8B-B14F-4D97-AF65-F5344CB8AC3E}">
        <p14:creationId xmlns:p14="http://schemas.microsoft.com/office/powerpoint/2010/main" val="268351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CA"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CA"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CA" smtClean="0"/>
              <a:t>Click to edit Master text styles</a:t>
            </a:r>
          </a:p>
        </p:txBody>
      </p:sp>
    </p:spTree>
    <p:extLst>
      <p:ext uri="{BB962C8B-B14F-4D97-AF65-F5344CB8AC3E}">
        <p14:creationId xmlns:p14="http://schemas.microsoft.com/office/powerpoint/2010/main" val="29057555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C8677A-A46D-4EE3-8E6C-9B0C6B00AA70}" type="datetime1">
              <a:rPr lang="en-US" altLang="en-US"/>
              <a:pPr/>
              <a:t>7/20/2015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6011E04-E12E-4543-BA8C-D35EF5902531}" type="slidenum">
              <a:rPr lang="en-US" altLang="en-US"/>
              <a:pPr/>
              <a:t>‹#›</a:t>
            </a:fld>
            <a:endParaRPr lang="en-US" altLang="en-US"/>
          </a:p>
        </p:txBody>
      </p:sp>
    </p:spTree>
    <p:extLst>
      <p:ext uri="{BB962C8B-B14F-4D97-AF65-F5344CB8AC3E}">
        <p14:creationId xmlns:p14="http://schemas.microsoft.com/office/powerpoint/2010/main" val="206026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 name="Text Placeholder 5"/>
          <p:cNvSpPr>
            <a:spLocks noGrp="1"/>
          </p:cNvSpPr>
          <p:nvPr>
            <p:ph type="body" sz="quarter" idx="1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pPr lvl="0"/>
            <a:r>
              <a:rPr lang="en-CA" smtClean="0"/>
              <a:t>Click to edit Master text styles</a:t>
            </a:r>
          </a:p>
        </p:txBody>
      </p:sp>
    </p:spTree>
    <p:extLst>
      <p:ext uri="{BB962C8B-B14F-4D97-AF65-F5344CB8AC3E}">
        <p14:creationId xmlns:p14="http://schemas.microsoft.com/office/powerpoint/2010/main" val="4015262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pPr lvl="0"/>
            <a:r>
              <a:rPr lang="en-CA" smtClean="0"/>
              <a:t>Click to edit Master text styles</a:t>
            </a:r>
          </a:p>
        </p:txBody>
      </p:sp>
    </p:spTree>
    <p:extLst>
      <p:ext uri="{BB962C8B-B14F-4D97-AF65-F5344CB8AC3E}">
        <p14:creationId xmlns:p14="http://schemas.microsoft.com/office/powerpoint/2010/main" val="29746260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extLst>
      <p:ext uri="{BB962C8B-B14F-4D97-AF65-F5344CB8AC3E}">
        <p14:creationId xmlns:p14="http://schemas.microsoft.com/office/powerpoint/2010/main" val="25489796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pPr lvl="0"/>
            <a:r>
              <a:rPr lang="en-CA" smtClean="0"/>
              <a:t>Click to edit Master text styles</a:t>
            </a:r>
          </a:p>
        </p:txBody>
      </p:sp>
    </p:spTree>
    <p:extLst>
      <p:ext uri="{BB962C8B-B14F-4D97-AF65-F5344CB8AC3E}">
        <p14:creationId xmlns:p14="http://schemas.microsoft.com/office/powerpoint/2010/main" val="5694914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extLst>
      <p:ext uri="{BB962C8B-B14F-4D97-AF65-F5344CB8AC3E}">
        <p14:creationId xmlns:p14="http://schemas.microsoft.com/office/powerpoint/2010/main" val="19913322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pPr lvl="0"/>
            <a:r>
              <a:rPr lang="en-CA" smtClean="0"/>
              <a:t>Click to edit Master text styles</a:t>
            </a:r>
          </a:p>
        </p:txBody>
      </p:sp>
    </p:spTree>
    <p:extLst>
      <p:ext uri="{BB962C8B-B14F-4D97-AF65-F5344CB8AC3E}">
        <p14:creationId xmlns:p14="http://schemas.microsoft.com/office/powerpoint/2010/main" val="29345948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1883780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40354097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9" r:id="rId1"/>
    <p:sldLayoutId id="2147483734" r:id="rId2"/>
    <p:sldLayoutId id="2147483740" r:id="rId3"/>
    <p:sldLayoutId id="2147483741" r:id="rId4"/>
    <p:sldLayoutId id="2147483735" r:id="rId5"/>
    <p:sldLayoutId id="2147483736" r:id="rId6"/>
    <p:sldLayoutId id="2147483737" r:id="rId7"/>
    <p:sldLayoutId id="2147483738" r:id="rId8"/>
    <p:sldLayoutId id="2147483742" r:id="rId9"/>
    <p:sldLayoutId id="2147483743" r:id="rId10"/>
    <p:sldLayoutId id="2147483744" r:id="rId11"/>
    <p:sldLayoutId id="2147483745"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Myriad Web Pro"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dc.gov/hai/outbreaks/outbreaktoolki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ncbi.nlm.nih.gov/pubmed/1135715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xfrm>
            <a:off x="457200" y="1704975"/>
            <a:ext cx="82296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latin typeface="Calibri" pitchFamily="4" charset="0"/>
              </a:rPr>
              <a:t>Healthcare Infection Control and Recent Public Health Responses</a:t>
            </a:r>
          </a:p>
        </p:txBody>
      </p:sp>
      <p:sp>
        <p:nvSpPr>
          <p:cNvPr id="16387" name="Subtitle 1"/>
          <p:cNvSpPr>
            <a:spLocks noGrp="1"/>
          </p:cNvSpPr>
          <p:nvPr>
            <p:ph type="subTitle" idx="1"/>
          </p:nvPr>
        </p:nvSpPr>
        <p:spPr bwMode="auto">
          <a:xfrm>
            <a:off x="1371600" y="3609975"/>
            <a:ext cx="6400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smtClean="0">
                <a:latin typeface="Calibri" pitchFamily="4" charset="0"/>
              </a:rPr>
              <a:t>Dr. Ryan Fagan, MD, MPH&amp;TM</a:t>
            </a:r>
          </a:p>
          <a:p>
            <a:pPr eaLnBrk="1" hangingPunct="1"/>
            <a:endParaRPr lang="en-US" altLang="en-US" sz="2400" smtClean="0">
              <a:latin typeface="Calibri" pitchFamily="4" charset="0"/>
            </a:endParaRPr>
          </a:p>
        </p:txBody>
      </p:sp>
      <p:sp>
        <p:nvSpPr>
          <p:cNvPr id="16388" name="Text Placeholder 2"/>
          <p:cNvSpPr>
            <a:spLocks noGrp="1"/>
          </p:cNvSpPr>
          <p:nvPr>
            <p:ph type="body" sz="quarter" idx="10"/>
          </p:nvPr>
        </p:nvSpPr>
        <p:spPr bwMode="auto">
          <a:xfrm>
            <a:off x="1371600" y="4008438"/>
            <a:ext cx="6400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latin typeface="Calibri" pitchFamily="4" charset="0"/>
              </a:rPr>
              <a:t>Division of Healthcare Quality Promotion</a:t>
            </a:r>
          </a:p>
          <a:p>
            <a:pPr eaLnBrk="1" hangingPunct="1"/>
            <a:r>
              <a:rPr lang="en-US" altLang="en-US" sz="2000" smtClean="0">
                <a:latin typeface="Calibri" pitchFamily="4" charset="0"/>
              </a:rPr>
              <a:t>Centers for Disease Control and Prevention</a:t>
            </a:r>
          </a:p>
          <a:p>
            <a:pPr eaLnBrk="1" hangingPunct="1"/>
            <a:r>
              <a:rPr lang="en-US" altLang="en-US" sz="2000" b="1" smtClean="0">
                <a:latin typeface="Calibri" pitchFamily="4" charset="0"/>
              </a:rPr>
              <a:t>NO DISCLOSURES</a:t>
            </a:r>
          </a:p>
        </p:txBody>
      </p:sp>
      <p:pic>
        <p:nvPicPr>
          <p:cNvPr id="16389"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65151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Placeholder 5"/>
          <p:cNvSpPr txBox="1">
            <a:spLocks/>
          </p:cNvSpPr>
          <p:nvPr/>
        </p:nvSpPr>
        <p:spPr bwMode="auto">
          <a:xfrm>
            <a:off x="2143125" y="6270625"/>
            <a:ext cx="5124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Font typeface="Arial" charset="0"/>
              <a:buNone/>
            </a:pPr>
            <a:r>
              <a:rPr lang="en-US" altLang="en-US" sz="1000">
                <a:solidFill>
                  <a:srgbClr val="000000"/>
                </a:solidFill>
                <a:latin typeface="Calibri" pitchFamily="4" charset="0"/>
              </a:rPr>
              <a:t>National Center for Emerging and Zoonotic Infectious Diseases</a:t>
            </a:r>
          </a:p>
        </p:txBody>
      </p:sp>
      <p:sp>
        <p:nvSpPr>
          <p:cNvPr id="16391" name="Text Placeholder 6"/>
          <p:cNvSpPr txBox="1">
            <a:spLocks/>
          </p:cNvSpPr>
          <p:nvPr/>
        </p:nvSpPr>
        <p:spPr bwMode="auto">
          <a:xfrm>
            <a:off x="2143125" y="6451600"/>
            <a:ext cx="2444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Font typeface="Arial" charset="0"/>
              <a:buNone/>
            </a:pPr>
            <a:r>
              <a:rPr lang="en-US" altLang="en-US" sz="1000">
                <a:solidFill>
                  <a:srgbClr val="333333"/>
                </a:solidFill>
                <a:latin typeface="Calibri" pitchFamily="4" charset="0"/>
              </a:rPr>
              <a:t>Division of Healthcare Quality Promotion</a:t>
            </a:r>
          </a:p>
        </p:txBody>
      </p:sp>
      <p:sp>
        <p:nvSpPr>
          <p:cNvPr id="16392" name="Rectangle 8"/>
          <p:cNvSpPr>
            <a:spLocks noChangeArrowheads="1"/>
          </p:cNvSpPr>
          <p:nvPr/>
        </p:nvSpPr>
        <p:spPr bwMode="auto">
          <a:xfrm>
            <a:off x="795338" y="5699125"/>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400" i="1">
                <a:latin typeface="Myriad Web Pro" charset="0"/>
              </a:rPr>
              <a:t>The findings and conclusions in this report are those of the author and do not necessarily represent the official position of the Centers for Disease Control and Prevention.</a:t>
            </a:r>
            <a:endParaRPr lang="en-US" altLang="en-US" sz="1400">
              <a:latin typeface="Myriad Web Pro" charset="0"/>
            </a:endParaRPr>
          </a:p>
        </p:txBody>
      </p:sp>
      <p:pic>
        <p:nvPicPr>
          <p:cNvPr id="16393" name="Picture 2" descr="Slide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0" y="6621463"/>
            <a:ext cx="9144000" cy="338137"/>
          </a:xfrm>
          <a:prstGeom prst="rect">
            <a:avLst/>
          </a:prstGeom>
          <a:solidFill>
            <a:schemeClr val="bg1"/>
          </a:solidFill>
          <a:ln w="9525">
            <a:solidFill>
              <a:srgbClr val="0036A6"/>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1800">
              <a:solidFill>
                <a:srgbClr val="FFFFFF"/>
              </a:solidFill>
              <a:latin typeface="Myriad Web Pro" charset="0"/>
            </a:endParaRPr>
          </a:p>
        </p:txBody>
      </p:sp>
      <p:sp>
        <p:nvSpPr>
          <p:cNvPr id="16395" name="TextBox 3"/>
          <p:cNvSpPr txBox="1">
            <a:spLocks noChangeArrowheads="1"/>
          </p:cNvSpPr>
          <p:nvPr/>
        </p:nvSpPr>
        <p:spPr bwMode="auto">
          <a:xfrm>
            <a:off x="3200400" y="6596063"/>
            <a:ext cx="2662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1600" b="1">
                <a:solidFill>
                  <a:srgbClr val="000000"/>
                </a:solidFill>
                <a:latin typeface="Myriad Web Pro" charset="0"/>
              </a:rPr>
              <a:t>www.webbertraining.com</a:t>
            </a:r>
          </a:p>
        </p:txBody>
      </p:sp>
      <p:sp>
        <p:nvSpPr>
          <p:cNvPr id="16396" name="TextBox 4"/>
          <p:cNvSpPr txBox="1">
            <a:spLocks noChangeArrowheads="1"/>
          </p:cNvSpPr>
          <p:nvPr/>
        </p:nvSpPr>
        <p:spPr bwMode="auto">
          <a:xfrm>
            <a:off x="7624763" y="6596063"/>
            <a:ext cx="1519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r>
              <a:rPr lang="en-US" altLang="en-US" sz="1600" b="1">
                <a:solidFill>
                  <a:srgbClr val="000000"/>
                </a:solidFill>
                <a:latin typeface="Myriad Web Pro" charset="0"/>
              </a:rPr>
              <a:t>June 28, 2015</a:t>
            </a:r>
          </a:p>
        </p:txBody>
      </p:sp>
      <p:sp>
        <p:nvSpPr>
          <p:cNvPr id="16397" name="TextBox 3"/>
          <p:cNvSpPr txBox="1">
            <a:spLocks noChangeArrowheads="1"/>
          </p:cNvSpPr>
          <p:nvPr/>
        </p:nvSpPr>
        <p:spPr bwMode="auto">
          <a:xfrm>
            <a:off x="2928938" y="-33338"/>
            <a:ext cx="2921000"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2000" b="1">
                <a:solidFill>
                  <a:srgbClr val="000000"/>
                </a:solidFill>
                <a:latin typeface="Myriad Web Pro" charset="0"/>
              </a:rPr>
              <a:t>Live broadcast from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Free and Public Resources</a:t>
            </a:r>
          </a:p>
        </p:txBody>
      </p:sp>
      <p:sp>
        <p:nvSpPr>
          <p:cNvPr id="27651"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CDC HAI Outbreak Investigation Toolkit</a:t>
            </a:r>
          </a:p>
          <a:p>
            <a:pPr eaLnBrk="1" hangingPunct="1">
              <a:buFont typeface="Wingdings" pitchFamily="4" charset="2"/>
              <a:buChar char="§"/>
            </a:pPr>
            <a:r>
              <a:rPr lang="en-US" altLang="en-US" smtClean="0">
                <a:latin typeface="Calibri" pitchFamily="4" charset="0"/>
                <a:hlinkClick r:id="rId2"/>
              </a:rPr>
              <a:t>http://www.cdc.gov/hai/outbreaks/outbreaktoolkit.html</a:t>
            </a:r>
            <a:endParaRPr lang="en-US" altLang="en-US" smtClean="0">
              <a:latin typeface="Calibri" pitchFamily="4" charset="0"/>
            </a:endParaRPr>
          </a:p>
          <a:p>
            <a:pPr lvl="1" eaLnBrk="1" hangingPunct="1">
              <a:buSzTx/>
              <a:buFont typeface="Arial" charset="0"/>
              <a:buChar char="•"/>
            </a:pPr>
            <a:r>
              <a:rPr lang="en-US" altLang="en-US" smtClean="0"/>
              <a:t>Video presentation about outbreak investigation in healthcare settings</a:t>
            </a:r>
          </a:p>
          <a:p>
            <a:pPr lvl="1" eaLnBrk="1" hangingPunct="1">
              <a:buSzTx/>
              <a:buFont typeface="Arial" charset="0"/>
              <a:buChar char="•"/>
            </a:pPr>
            <a:r>
              <a:rPr lang="en-US" altLang="en-US" smtClean="0"/>
              <a:t>Outbreak investigation abstraction form with users guide</a:t>
            </a:r>
          </a:p>
          <a:p>
            <a:pPr eaLnBrk="1" hangingPunct="1">
              <a:buFont typeface="Wingdings" pitchFamily="4" charset="2"/>
              <a:buChar char="§"/>
            </a:pPr>
            <a:r>
              <a:rPr lang="en-US" altLang="en-US" smtClean="0">
                <a:latin typeface="Calibri" pitchFamily="4" charset="0"/>
              </a:rPr>
              <a:t>Outbreak Database (worldwide) http://www.outbreak-database.com/Home.aspx</a:t>
            </a:r>
          </a:p>
        </p:txBody>
      </p:sp>
      <p:pic>
        <p:nvPicPr>
          <p:cNvPr id="2765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0075" y="4078288"/>
            <a:ext cx="427672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684213" y="1271588"/>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cap="none" smtClean="0">
                <a:latin typeface="Calibri" pitchFamily="4" charset="0"/>
              </a:rPr>
              <a:t>TRAVEL AND COMMUNICABLE DISEASES</a:t>
            </a:r>
          </a:p>
        </p:txBody>
      </p:sp>
      <p:pic>
        <p:nvPicPr>
          <p:cNvPr id="28675" name="Picture 4"/>
          <p:cNvPicPr>
            <a:picLocks noChangeAspect="1"/>
          </p:cNvPicPr>
          <p:nvPr/>
        </p:nvPicPr>
        <p:blipFill>
          <a:blip r:embed="rId2" cstate="email">
            <a:extLst>
              <a:ext uri="{28A0092B-C50C-407E-A947-70E740481C1C}">
                <a14:useLocalDpi xmlns:a14="http://schemas.microsoft.com/office/drawing/2010/main"/>
              </a:ext>
            </a:extLst>
          </a:blip>
          <a:srcRect t="19789" b="11340"/>
          <a:stretch>
            <a:fillRect/>
          </a:stretch>
        </p:blipFill>
        <p:spPr bwMode="auto">
          <a:xfrm>
            <a:off x="1074738" y="3221038"/>
            <a:ext cx="65643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Placeholder 3"/>
          <p:cNvSpPr txBox="1">
            <a:spLocks/>
          </p:cNvSpPr>
          <p:nvPr/>
        </p:nvSpPr>
        <p:spPr bwMode="auto">
          <a:xfrm>
            <a:off x="1619250" y="4943475"/>
            <a:ext cx="64484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Font typeface="Arial" charset="0"/>
              <a:buNone/>
            </a:pPr>
            <a:r>
              <a:rPr lang="en-US" altLang="en-US" sz="1100">
                <a:latin typeface="Calibri" pitchFamily="4" charset="0"/>
              </a:rPr>
              <a:t>Travel Medicine and Infectious Disease (2015) 13, 3e5</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World Airline Route Map*</a:t>
            </a:r>
          </a:p>
        </p:txBody>
      </p:sp>
      <p:sp>
        <p:nvSpPr>
          <p:cNvPr id="29699" name="Text Placeholder 3"/>
          <p:cNvSpPr>
            <a:spLocks noGrp="1"/>
          </p:cNvSpPr>
          <p:nvPr>
            <p:ph type="body" sz="quarter" idx="11"/>
          </p:nvPr>
        </p:nvSpPr>
        <p:spPr bwMode="auto">
          <a:xfrm>
            <a:off x="1905000" y="5838825"/>
            <a:ext cx="67818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*"World-airline-routemap-2009" by Jpatokal - Own work. Licensed under CC BY-SA 3.0 via Wikimedia Commons - https://commons.wikimedia.org/wiki/File:World-airline-routemap-2009.png#/media/File:World-airline-routemap-2009.png</a:t>
            </a:r>
          </a:p>
        </p:txBody>
      </p:sp>
      <p:pic>
        <p:nvPicPr>
          <p:cNvPr id="29700"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71475" y="1525588"/>
            <a:ext cx="8401050" cy="420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bwMode="auto">
          <a:xfrm>
            <a:off x="457200" y="2466975"/>
            <a:ext cx="8229600" cy="332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Air travels remains a major contributor to the spread of communicable diseases</a:t>
            </a:r>
          </a:p>
          <a:p>
            <a:pPr eaLnBrk="1" hangingPunct="1">
              <a:buFont typeface="Wingdings" pitchFamily="4" charset="2"/>
              <a:buChar char="§"/>
            </a:pPr>
            <a:r>
              <a:rPr lang="en-US" altLang="en-US" sz="2000" smtClean="0">
                <a:latin typeface="Calibri" pitchFamily="4" charset="0"/>
              </a:rPr>
              <a:t>Control measures are resource intensive and effectiveness is largely dependent on (and frequently limited by) behavior of individuals</a:t>
            </a:r>
          </a:p>
          <a:p>
            <a:pPr lvl="1" eaLnBrk="1" hangingPunct="1">
              <a:buSzTx/>
              <a:buFont typeface="Arial" charset="0"/>
              <a:buChar char="•"/>
            </a:pPr>
            <a:r>
              <a:rPr lang="en-US" altLang="en-US" sz="1100" b="1" u="sng" smtClean="0"/>
              <a:t>Entry &amp; exit screening </a:t>
            </a:r>
          </a:p>
          <a:p>
            <a:pPr lvl="1" eaLnBrk="1" hangingPunct="1">
              <a:buSzTx/>
              <a:buFont typeface="Arial" charset="0"/>
              <a:buChar char="•"/>
            </a:pPr>
            <a:r>
              <a:rPr lang="en-US" altLang="en-US" sz="1100" b="1" u="sng" smtClean="0"/>
              <a:t>Traveler information</a:t>
            </a:r>
          </a:p>
          <a:p>
            <a:pPr lvl="1" eaLnBrk="1" hangingPunct="1">
              <a:buSzTx/>
              <a:buFont typeface="Arial" charset="0"/>
              <a:buChar char="•"/>
            </a:pPr>
            <a:r>
              <a:rPr lang="en-US" altLang="en-US" sz="1100" b="1" u="sng" smtClean="0"/>
              <a:t>Quarantine, isolation, health monitoring</a:t>
            </a:r>
          </a:p>
          <a:p>
            <a:pPr lvl="1" eaLnBrk="1" hangingPunct="1">
              <a:buSzTx/>
              <a:buFont typeface="Arial" charset="0"/>
              <a:buChar char="•"/>
            </a:pPr>
            <a:r>
              <a:rPr lang="en-US" altLang="en-US" sz="1100" b="1" u="sng" smtClean="0"/>
              <a:t>Contact tracing</a:t>
            </a:r>
          </a:p>
          <a:p>
            <a:pPr lvl="1" eaLnBrk="1" hangingPunct="1">
              <a:buSzTx/>
              <a:buFont typeface="Arial" charset="0"/>
              <a:buChar char="•"/>
            </a:pPr>
            <a:r>
              <a:rPr lang="en-US" altLang="en-US" sz="1100" b="1" u="sng" smtClean="0"/>
              <a:t>Hygiene measures (face masks, hand hygiene, etc)</a:t>
            </a:r>
          </a:p>
          <a:p>
            <a:pPr lvl="1" eaLnBrk="1" hangingPunct="1">
              <a:buSzTx/>
              <a:buFont typeface="Arial" charset="0"/>
              <a:buChar char="•"/>
            </a:pPr>
            <a:r>
              <a:rPr lang="en-US" altLang="en-US" sz="1100" b="1" u="sng" smtClean="0"/>
              <a:t>Travel restrictions</a:t>
            </a:r>
          </a:p>
          <a:p>
            <a:pPr lvl="1" eaLnBrk="1" hangingPunct="1">
              <a:buSzTx/>
              <a:buFont typeface="Arial" charset="0"/>
              <a:buChar char="•"/>
            </a:pPr>
            <a:r>
              <a:rPr lang="en-US" altLang="en-US" sz="1100" smtClean="0"/>
              <a:t>Animal</a:t>
            </a:r>
          </a:p>
          <a:p>
            <a:pPr lvl="1" eaLnBrk="1" hangingPunct="1">
              <a:buSzTx/>
              <a:buFont typeface="Arial" charset="0"/>
              <a:buChar char="•"/>
            </a:pPr>
            <a:r>
              <a:rPr lang="en-US" altLang="en-US" sz="1100" smtClean="0"/>
              <a:t>Vector control</a:t>
            </a:r>
          </a:p>
          <a:p>
            <a:pPr lvl="1" eaLnBrk="1" hangingPunct="1">
              <a:buSzTx/>
              <a:buFont typeface="Arial" charset="0"/>
              <a:buChar char="•"/>
            </a:pPr>
            <a:r>
              <a:rPr lang="en-US" altLang="en-US" sz="1100" smtClean="0"/>
              <a:t>Contaminated materials</a:t>
            </a:r>
          </a:p>
          <a:p>
            <a:pPr lvl="1" eaLnBrk="1" hangingPunct="1">
              <a:buSzTx/>
              <a:buFont typeface="Arial" charset="0"/>
              <a:buChar char="•"/>
            </a:pPr>
            <a:endParaRPr lang="en-US" altLang="en-US" smtClean="0"/>
          </a:p>
          <a:p>
            <a:pPr lvl="1" eaLnBrk="1" hangingPunct="1">
              <a:buSzTx/>
              <a:buFont typeface="Arial" charset="0"/>
              <a:buChar char="•"/>
            </a:pPr>
            <a:endParaRPr lang="en-US" altLang="en-US" smtClean="0"/>
          </a:p>
        </p:txBody>
      </p:sp>
      <p:sp>
        <p:nvSpPr>
          <p:cNvPr id="30723"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Travel Medicine and Infectious Disease (2015) 13, 19e30</a:t>
            </a:r>
          </a:p>
        </p:txBody>
      </p:sp>
      <p:pic>
        <p:nvPicPr>
          <p:cNvPr id="3072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306388"/>
            <a:ext cx="7035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Implications for Healthcare Infection Control</a:t>
            </a:r>
          </a:p>
        </p:txBody>
      </p:sp>
      <p:sp>
        <p:nvSpPr>
          <p:cNvPr id="31747"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Healthcare providers remain critical to controlling the spread of communicable diseases</a:t>
            </a:r>
          </a:p>
          <a:p>
            <a:pPr eaLnBrk="1" hangingPunct="1">
              <a:buFont typeface="Wingdings" pitchFamily="4" charset="2"/>
              <a:buChar char="§"/>
            </a:pPr>
            <a:r>
              <a:rPr lang="en-US" altLang="en-US" smtClean="0">
                <a:latin typeface="Calibri" pitchFamily="4" charset="0"/>
              </a:rPr>
              <a:t>Travel histories should be routinely sought from patients to facilitate early detection of possible communicable diseases in travelers</a:t>
            </a:r>
          </a:p>
          <a:p>
            <a:pPr lvl="1" eaLnBrk="1" hangingPunct="1">
              <a:buSzTx/>
              <a:buFont typeface="Arial" charset="0"/>
              <a:buChar char="•"/>
            </a:pPr>
            <a:r>
              <a:rPr lang="en-US" altLang="en-US" smtClean="0"/>
              <a:t>Avoid missed opportunity to implement appropriate isolation and infection control measures, as well as potential life saving treatment for ill traveler</a:t>
            </a:r>
          </a:p>
          <a:p>
            <a:pPr lvl="1" eaLnBrk="1" hangingPunct="1">
              <a:buSzTx/>
              <a:buFont typeface="Arial" charset="0"/>
              <a:buChar char="•"/>
            </a:pPr>
            <a:r>
              <a:rPr lang="en-US" altLang="en-US" smtClean="0"/>
              <a:t>Healthcare personnel (HCP) and patients are at risk</a:t>
            </a:r>
          </a:p>
          <a:p>
            <a:pPr lvl="1" eaLnBrk="1" hangingPunct="1">
              <a:buSzTx/>
              <a:buFont typeface="Arial" charset="0"/>
              <a:buChar char="•"/>
            </a:pPr>
            <a:r>
              <a:rPr lang="en-US" altLang="en-US" smtClean="0"/>
              <a:t>These events are increasingly common and will likely continue to occur</a:t>
            </a:r>
          </a:p>
          <a:p>
            <a:pPr lvl="1" eaLnBrk="1" hangingPunct="1">
              <a:buSzTx/>
              <a:buFont typeface="Arial" charset="0"/>
              <a:buChar char="•"/>
            </a:pPr>
            <a:r>
              <a:rPr lang="en-US" altLang="en-US" i="1" smtClean="0"/>
              <a:t>Note that many HCP volunteer overseas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575" y="1028700"/>
            <a:ext cx="8070850" cy="454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Middle East Respiratory Syndrome (MERS)</a:t>
            </a:r>
          </a:p>
        </p:txBody>
      </p:sp>
      <p:sp>
        <p:nvSpPr>
          <p:cNvPr id="33795"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May 2014, 2 unlinked imported cases to the U.S.*</a:t>
            </a:r>
          </a:p>
          <a:p>
            <a:pPr lvl="1" eaLnBrk="1" hangingPunct="1">
              <a:buSzTx/>
              <a:buFont typeface="Arial" charset="0"/>
              <a:buChar char="•"/>
            </a:pPr>
            <a:r>
              <a:rPr lang="en-US" altLang="en-US" smtClean="0"/>
              <a:t>Indiana</a:t>
            </a:r>
          </a:p>
          <a:p>
            <a:pPr lvl="1" eaLnBrk="1" hangingPunct="1">
              <a:buSzTx/>
              <a:buFont typeface="Arial" charset="0"/>
              <a:buChar char="•"/>
            </a:pPr>
            <a:r>
              <a:rPr lang="en-US" altLang="en-US" smtClean="0"/>
              <a:t>Florida</a:t>
            </a:r>
          </a:p>
          <a:p>
            <a:pPr eaLnBrk="1" hangingPunct="1">
              <a:buFont typeface="Wingdings" pitchFamily="4" charset="2"/>
              <a:buChar char="§"/>
            </a:pPr>
            <a:r>
              <a:rPr lang="en-US" altLang="en-US" smtClean="0">
                <a:latin typeface="Calibri" pitchFamily="4" charset="0"/>
              </a:rPr>
              <a:t>Both cases were among HCP who lived and worked in Saudi Arabia</a:t>
            </a:r>
          </a:p>
          <a:p>
            <a:pPr eaLnBrk="1" hangingPunct="1">
              <a:buFont typeface="Wingdings" pitchFamily="4" charset="2"/>
              <a:buChar char="§"/>
            </a:pPr>
            <a:r>
              <a:rPr lang="en-US" altLang="en-US" smtClean="0">
                <a:latin typeface="Calibri" pitchFamily="4" charset="0"/>
              </a:rPr>
              <a:t>Both hospitalized in the U.S. and recovered</a:t>
            </a:r>
          </a:p>
        </p:txBody>
      </p:sp>
      <p:sp>
        <p:nvSpPr>
          <p:cNvPr id="33796"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*http://www.cdc.gov/coronavirus/mers/us.html</a:t>
            </a:r>
          </a:p>
        </p:txBody>
      </p:sp>
      <p:pic>
        <p:nvPicPr>
          <p:cNvPr id="33797" name="Picture 4"/>
          <p:cNvPicPr>
            <a:picLocks noChangeAspect="1"/>
          </p:cNvPicPr>
          <p:nvPr/>
        </p:nvPicPr>
        <p:blipFill>
          <a:blip r:embed="rId2">
            <a:extLst>
              <a:ext uri="{28A0092B-C50C-407E-A947-70E740481C1C}">
                <a14:useLocalDpi xmlns:a14="http://schemas.microsoft.com/office/drawing/2010/main" val="0"/>
              </a:ext>
            </a:extLst>
          </a:blip>
          <a:srcRect l="23824" t="29297" r="8897" b="47527"/>
          <a:stretch>
            <a:fillRect/>
          </a:stretch>
        </p:blipFill>
        <p:spPr bwMode="auto">
          <a:xfrm>
            <a:off x="1162050" y="4327525"/>
            <a:ext cx="7524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Placeholder 3"/>
          <p:cNvSpPr txBox="1">
            <a:spLocks/>
          </p:cNvSpPr>
          <p:nvPr/>
        </p:nvSpPr>
        <p:spPr bwMode="auto">
          <a:xfrm>
            <a:off x="2686050" y="505936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Font typeface="Arial" charset="0"/>
              <a:buNone/>
            </a:pPr>
            <a:r>
              <a:rPr lang="en-US" altLang="en-US" sz="1100">
                <a:solidFill>
                  <a:srgbClr val="000000"/>
                </a:solidFill>
                <a:latin typeface="Calibri" pitchFamily="4" charset="0"/>
              </a:rPr>
              <a:t>http://www.cdc.gov/coronavirus/mers/infection-prevention-control.html</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a:blip r:embed="rId3">
            <a:extLst>
              <a:ext uri="{28A0092B-C50C-407E-A947-70E740481C1C}">
                <a14:useLocalDpi xmlns:a14="http://schemas.microsoft.com/office/drawing/2010/main" val="0"/>
              </a:ext>
            </a:extLst>
          </a:blip>
          <a:srcRect l="9578" t="15376" r="11504" b="23822"/>
          <a:stretch>
            <a:fillRect/>
          </a:stretch>
        </p:blipFill>
        <p:spPr bwMode="auto">
          <a:xfrm>
            <a:off x="457200" y="320675"/>
            <a:ext cx="62166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ontent Placeholder 2"/>
          <p:cNvSpPr>
            <a:spLocks noGrp="1"/>
          </p:cNvSpPr>
          <p:nvPr>
            <p:ph idx="1"/>
          </p:nvPr>
        </p:nvSpPr>
        <p:spPr bwMode="auto">
          <a:xfrm>
            <a:off x="547688" y="3589338"/>
            <a:ext cx="8229600" cy="252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q"/>
            </a:pPr>
            <a:r>
              <a:rPr lang="en-US" altLang="en-US" sz="2000" smtClean="0">
                <a:latin typeface="Calibri" pitchFamily="4" charset="0"/>
              </a:rPr>
              <a:t>“The original diagnosis that missed what became South Korea’s first case of Middle East respiratory syndrome, or MERS, was possibly caused by incomplete information from the patient about his travels”</a:t>
            </a:r>
          </a:p>
          <a:p>
            <a:pPr eaLnBrk="1" hangingPunct="1">
              <a:buFont typeface="Wingdings" pitchFamily="4" charset="2"/>
              <a:buChar char="q"/>
            </a:pPr>
            <a:r>
              <a:rPr lang="en-US" altLang="en-US" sz="2000" smtClean="0">
                <a:latin typeface="Calibri" pitchFamily="4" charset="0"/>
              </a:rPr>
              <a:t>South Korea outbreak summary, WHO*</a:t>
            </a:r>
          </a:p>
          <a:p>
            <a:pPr lvl="1" eaLnBrk="1" hangingPunct="1">
              <a:buSzTx/>
              <a:buFont typeface="Arial" charset="0"/>
              <a:buChar char="•"/>
            </a:pPr>
            <a:r>
              <a:rPr lang="en-US" altLang="en-US" sz="1400" smtClean="0"/>
              <a:t>126 cases (including 10 HCP) and 11 deaths </a:t>
            </a:r>
          </a:p>
          <a:p>
            <a:pPr lvl="1" eaLnBrk="1" hangingPunct="1">
              <a:buSzTx/>
              <a:buFont typeface="Arial" charset="0"/>
              <a:buChar char="•"/>
            </a:pPr>
            <a:r>
              <a:rPr lang="en-US" altLang="en-US" sz="1400" smtClean="0"/>
              <a:t>Single transmission chain involving 44(!) hospitals where transmission occurred or confirmed patient visited before diagnostic confirmation</a:t>
            </a:r>
          </a:p>
          <a:p>
            <a:pPr lvl="1" eaLnBrk="1" hangingPunct="1">
              <a:buSzTx/>
              <a:buFont typeface="Arial" charset="0"/>
              <a:buChar char="•"/>
            </a:pPr>
            <a:r>
              <a:rPr lang="en-US" altLang="en-US" sz="1400" smtClean="0"/>
              <a:t>&gt;3,600 contacts</a:t>
            </a:r>
          </a:p>
        </p:txBody>
      </p:sp>
      <p:sp>
        <p:nvSpPr>
          <p:cNvPr id="34820"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*http://www.who.int/csr/don/12-june-2015-mers-korea/en/</a:t>
            </a:r>
          </a:p>
        </p:txBody>
      </p:sp>
      <p:sp>
        <p:nvSpPr>
          <p:cNvPr id="34821" name="Text Placeholder 3"/>
          <p:cNvSpPr txBox="1">
            <a:spLocks/>
          </p:cNvSpPr>
          <p:nvPr/>
        </p:nvSpPr>
        <p:spPr bwMode="auto">
          <a:xfrm>
            <a:off x="547688" y="3025775"/>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Font typeface="Arial" charset="0"/>
              <a:buNone/>
            </a:pPr>
            <a:r>
              <a:rPr lang="en-US" altLang="en-US" sz="1100">
                <a:latin typeface="Calibri" pitchFamily="4" charset="0"/>
              </a:rPr>
              <a:t>http://www.nytimes.com/2015/06/09/world/asia/mers-viruss-path-one-man-many-south-korean-hospitals.html</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Ebola: Dallas Experience, September-October 2014</a:t>
            </a:r>
          </a:p>
        </p:txBody>
      </p:sp>
      <p:sp>
        <p:nvSpPr>
          <p:cNvPr id="36867"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First ever Ebola Case diagnosed in US</a:t>
            </a:r>
          </a:p>
          <a:p>
            <a:pPr lvl="1" eaLnBrk="1" hangingPunct="1">
              <a:buSzTx/>
              <a:buFont typeface="Arial" charset="0"/>
              <a:buChar char="•"/>
            </a:pPr>
            <a:r>
              <a:rPr lang="en-US" altLang="en-US" sz="1800" smtClean="0"/>
              <a:t>Index patient was a traveler from Liberia</a:t>
            </a:r>
          </a:p>
          <a:p>
            <a:pPr lvl="1" eaLnBrk="1" hangingPunct="1">
              <a:buSzTx/>
              <a:buFont typeface="Arial" charset="0"/>
              <a:buChar char="•"/>
            </a:pPr>
            <a:r>
              <a:rPr lang="en-US" altLang="en-US" sz="1800" smtClean="0"/>
              <a:t>Two nurses who cared for the index patient subsequently became infected</a:t>
            </a:r>
          </a:p>
          <a:p>
            <a:pPr eaLnBrk="1" hangingPunct="1">
              <a:buFont typeface="Wingdings" pitchFamily="4" charset="2"/>
              <a:buChar char="§"/>
            </a:pPr>
            <a:r>
              <a:rPr lang="en-US" altLang="en-US" sz="2000" smtClean="0">
                <a:latin typeface="Calibri" pitchFamily="4" charset="0"/>
              </a:rPr>
              <a:t>Healthcare associated transmission had major disruptive impact on hospital and community</a:t>
            </a:r>
          </a:p>
          <a:p>
            <a:pPr lvl="1" eaLnBrk="1" hangingPunct="1">
              <a:buSzTx/>
              <a:buFont typeface="Arial" charset="0"/>
              <a:buChar char="•"/>
            </a:pPr>
            <a:endParaRPr lang="en-US" altLang="en-US" smtClean="0"/>
          </a:p>
          <a:p>
            <a:pPr lvl="2" eaLnBrk="1" hangingPunct="1">
              <a:buSzTx/>
              <a:buFont typeface="Courier New" pitchFamily="4" charset="0"/>
              <a:buChar char="o"/>
            </a:pPr>
            <a:endParaRPr lang="en-US" altLang="en-US" smtClean="0"/>
          </a:p>
        </p:txBody>
      </p:sp>
      <p:pic>
        <p:nvPicPr>
          <p:cNvPr id="36868" name="Picture 4"/>
          <p:cNvPicPr>
            <a:picLocks noChangeAspect="1"/>
          </p:cNvPicPr>
          <p:nvPr/>
        </p:nvPicPr>
        <p:blipFill>
          <a:blip r:embed="rId2">
            <a:extLst>
              <a:ext uri="{28A0092B-C50C-407E-A947-70E740481C1C}">
                <a14:useLocalDpi xmlns:a14="http://schemas.microsoft.com/office/drawing/2010/main" val="0"/>
              </a:ext>
            </a:extLst>
          </a:blip>
          <a:srcRect l="19398" t="24261" r="19516" b="48476"/>
          <a:stretch>
            <a:fillRect/>
          </a:stretch>
        </p:blipFill>
        <p:spPr bwMode="auto">
          <a:xfrm>
            <a:off x="1247775" y="3886200"/>
            <a:ext cx="45862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2">
            <a:extLst>
              <a:ext uri="{28A0092B-C50C-407E-A947-70E740481C1C}">
                <a14:useLocalDpi xmlns:a14="http://schemas.microsoft.com/office/drawing/2010/main" val="0"/>
              </a:ext>
            </a:extLst>
          </a:blip>
          <a:srcRect l="19582" t="53546" r="39249"/>
          <a:stretch>
            <a:fillRect/>
          </a:stretch>
        </p:blipFill>
        <p:spPr bwMode="auto">
          <a:xfrm>
            <a:off x="5210175" y="3486150"/>
            <a:ext cx="25336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p:cNvPicPr>
          <p:nvPr/>
        </p:nvPicPr>
        <p:blipFill>
          <a:blip r:embed="rId3">
            <a:extLst>
              <a:ext uri="{28A0092B-C50C-407E-A947-70E740481C1C}">
                <a14:useLocalDpi xmlns:a14="http://schemas.microsoft.com/office/drawing/2010/main" val="0"/>
              </a:ext>
            </a:extLst>
          </a:blip>
          <a:srcRect l="13840" t="20103" r="37131" b="29546"/>
          <a:stretch>
            <a:fillRect/>
          </a:stretch>
        </p:blipFill>
        <p:spPr bwMode="auto">
          <a:xfrm>
            <a:off x="3298825" y="4689475"/>
            <a:ext cx="264001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Placeholder 3"/>
          <p:cNvSpPr>
            <a:spLocks noGrp="1"/>
          </p:cNvSpPr>
          <p:nvPr>
            <p:ph type="body" sz="quarter" idx="11"/>
          </p:nvPr>
        </p:nvSpPr>
        <p:spPr bwMode="auto">
          <a:xfrm>
            <a:off x="457200" y="6115050"/>
            <a:ext cx="8229600" cy="32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http://www.nbcdfw.com/news/local/Ebola-Hazmat-Crew-Finishes-Work-at-Dallas-Apartment-278267921.html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Dallas Experience, September-October 2014</a:t>
            </a:r>
          </a:p>
        </p:txBody>
      </p:sp>
      <p:sp>
        <p:nvSpPr>
          <p:cNvPr id="37891"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Key CDC Investigation Findings</a:t>
            </a:r>
          </a:p>
          <a:p>
            <a:pPr lvl="1" eaLnBrk="1" hangingPunct="1">
              <a:buSzTx/>
              <a:buFont typeface="Arial" charset="0"/>
              <a:buChar char="•"/>
            </a:pPr>
            <a:r>
              <a:rPr lang="en-US" altLang="en-US" smtClean="0"/>
              <a:t>No specific exposures that led to transmission were identified</a:t>
            </a:r>
          </a:p>
          <a:p>
            <a:pPr lvl="1" eaLnBrk="1" hangingPunct="1">
              <a:buSzTx/>
              <a:buFont typeface="Arial" charset="0"/>
              <a:buChar char="•"/>
            </a:pPr>
            <a:r>
              <a:rPr lang="en-US" altLang="en-US" smtClean="0"/>
              <a:t>Hypothesis that transmission of Ebola virus occurred in the early part of the index patient’s MICU stay</a:t>
            </a:r>
          </a:p>
          <a:p>
            <a:pPr lvl="2" eaLnBrk="1" hangingPunct="1">
              <a:buSzTx/>
              <a:buFont typeface="Courier New" pitchFamily="4" charset="0"/>
              <a:buChar char="o"/>
            </a:pPr>
            <a:r>
              <a:rPr lang="en-US" altLang="en-US" smtClean="0"/>
              <a:t>Index patient had a high viral load and copious diarrhea during this period</a:t>
            </a:r>
          </a:p>
          <a:p>
            <a:pPr lvl="2" eaLnBrk="1" hangingPunct="1">
              <a:buSzTx/>
              <a:buFont typeface="Courier New" pitchFamily="4" charset="0"/>
              <a:buChar char="o"/>
            </a:pPr>
            <a:r>
              <a:rPr lang="en-US" altLang="en-US" smtClean="0"/>
              <a:t>Use of unconventional and unfamiliar PPE </a:t>
            </a:r>
          </a:p>
          <a:p>
            <a:pPr lvl="2" eaLnBrk="1" hangingPunct="1">
              <a:buSzTx/>
              <a:buFont typeface="Courier New" pitchFamily="4" charset="0"/>
              <a:buChar char="o"/>
            </a:pPr>
            <a:r>
              <a:rPr lang="en-US" altLang="en-US" smtClean="0"/>
              <a:t>Consistent with typical incubation period of 9-12 days</a:t>
            </a:r>
          </a:p>
          <a:p>
            <a:pPr lvl="1" eaLnBrk="1" hangingPunct="1">
              <a:buSzTx/>
              <a:buFont typeface="Arial" charset="0"/>
              <a:buChar char="•"/>
            </a:pPr>
            <a:r>
              <a:rPr lang="en-US" altLang="en-US" smtClean="0"/>
              <a:t>Absence of infection among others who cared for the index patient is noteworthy</a:t>
            </a:r>
          </a:p>
          <a:p>
            <a:pPr lvl="2" eaLnBrk="1" hangingPunct="1">
              <a:buSzTx/>
              <a:buFont typeface="Courier New" pitchFamily="4" charset="0"/>
              <a:buChar char="o"/>
            </a:pPr>
            <a:r>
              <a:rPr lang="en-US" altLang="en-US" smtClean="0"/>
              <a:t>Standard practice </a:t>
            </a:r>
          </a:p>
          <a:p>
            <a:pPr lvl="2" eaLnBrk="1" hangingPunct="1">
              <a:buSzTx/>
              <a:buFont typeface="Courier New" pitchFamily="4" charset="0"/>
              <a:buChar char="o"/>
            </a:pPr>
            <a:r>
              <a:rPr lang="en-US" altLang="en-US" smtClean="0"/>
              <a:t>Unconventional practice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Outline</a:t>
            </a:r>
          </a:p>
        </p:txBody>
      </p:sp>
      <p:sp>
        <p:nvSpPr>
          <p:cNvPr id="3" name="Content Placeholder 2"/>
          <p:cNvSpPr>
            <a:spLocks noGrp="1"/>
          </p:cNvSpPr>
          <p:nvPr>
            <p:ph idx="1"/>
          </p:nvPr>
        </p:nvSpPr>
        <p:spPr>
          <a:xfrm>
            <a:off x="457200" y="1600200"/>
            <a:ext cx="8229600" cy="4191000"/>
          </a:xfrm>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Why outbreak investigations are important and brief overview of resources and recent CDC HAI outbreak activities and resources</a:t>
            </a:r>
          </a:p>
          <a:p>
            <a:pPr eaLnBrk="1" hangingPunct="1">
              <a:buFont typeface="Wingdings" pitchFamily="4" charset="2"/>
              <a:buChar char="§"/>
            </a:pPr>
            <a:r>
              <a:rPr lang="en-US" altLang="en-US" smtClean="0">
                <a:latin typeface="Calibri" pitchFamily="4" charset="0"/>
              </a:rPr>
              <a:t>Examples</a:t>
            </a:r>
          </a:p>
          <a:p>
            <a:pPr lvl="1" eaLnBrk="1" hangingPunct="1">
              <a:buSzTx/>
              <a:buFont typeface="Arial" charset="0"/>
              <a:buChar char="•"/>
            </a:pPr>
            <a:r>
              <a:rPr lang="en-US" altLang="en-US" smtClean="0"/>
              <a:t>Ebola</a:t>
            </a:r>
          </a:p>
          <a:p>
            <a:pPr lvl="1" eaLnBrk="1" hangingPunct="1">
              <a:buSzTx/>
              <a:buFont typeface="Arial" charset="0"/>
              <a:buChar char="•"/>
            </a:pPr>
            <a:r>
              <a:rPr lang="en-US" altLang="en-US" smtClean="0"/>
              <a:t>MERS</a:t>
            </a:r>
          </a:p>
          <a:p>
            <a:pPr lvl="1" eaLnBrk="1" hangingPunct="1">
              <a:buSzTx/>
              <a:buFont typeface="Arial" charset="0"/>
              <a:buChar char="•"/>
            </a:pPr>
            <a:r>
              <a:rPr lang="en-US" altLang="en-US" smtClean="0"/>
              <a:t>Fungal meningitis</a:t>
            </a:r>
          </a:p>
          <a:p>
            <a:pPr lvl="1" eaLnBrk="1" hangingPunct="1">
              <a:buSzTx/>
              <a:buFont typeface="Arial" charset="0"/>
              <a:buChar char="•"/>
            </a:pPr>
            <a:r>
              <a:rPr lang="en-US" altLang="en-US" smtClean="0"/>
              <a:t>Unsafe injection practices</a:t>
            </a:r>
          </a:p>
          <a:p>
            <a:pPr lvl="1" eaLnBrk="1" hangingPunct="1">
              <a:buSzTx/>
              <a:buFont typeface="Arial" charset="0"/>
              <a:buChar char="•"/>
            </a:pPr>
            <a:r>
              <a:rPr lang="en-US" altLang="en-US" smtClean="0"/>
              <a:t>Duodenoscopes</a:t>
            </a:r>
          </a:p>
          <a:p>
            <a:pPr eaLnBrk="1" hangingPunct="1">
              <a:buFont typeface="Wingdings" pitchFamily="4" charset="2"/>
              <a:buChar char="§"/>
            </a:pPr>
            <a:r>
              <a:rPr lang="en-US" altLang="en-US" smtClean="0">
                <a:latin typeface="Calibri" pitchFamily="4" charset="0"/>
              </a:rPr>
              <a:t>What CDC is doing</a:t>
            </a:r>
          </a:p>
          <a:p>
            <a:pPr eaLnBrk="1" hangingPunct="1">
              <a:buFont typeface="Wingdings" pitchFamily="4" charset="2"/>
              <a:buChar char="§"/>
            </a:pPr>
            <a:r>
              <a:rPr lang="en-US" altLang="en-US" smtClean="0">
                <a:latin typeface="Calibri" pitchFamily="4" charset="0"/>
              </a:rPr>
              <a:t>Major questions and open issues for healthcare infection control</a:t>
            </a:r>
            <a:endParaRPr lang="en-US" altLang="en-US" i="1" smtClean="0">
              <a:latin typeface="Calibri" pitchFamily="4" charset="0"/>
            </a:endParaRP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None/>
            </a:pPr>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Insights</a:t>
            </a:r>
          </a:p>
        </p:txBody>
      </p:sp>
      <p:sp>
        <p:nvSpPr>
          <p:cNvPr id="39939"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SzPct val="70000"/>
              <a:buFont typeface="Wingdings" pitchFamily="4" charset="2"/>
              <a:buChar char="q"/>
            </a:pPr>
            <a:r>
              <a:rPr lang="en-US" altLang="en-US" sz="2400" b="1" smtClean="0"/>
              <a:t>Sense of fear </a:t>
            </a:r>
          </a:p>
          <a:p>
            <a:pPr lvl="2" eaLnBrk="1" hangingPunct="1">
              <a:buSzTx/>
              <a:buFont typeface="Arial" charset="0"/>
              <a:buChar char="•"/>
            </a:pPr>
            <a:r>
              <a:rPr lang="en-US" altLang="en-US" sz="2000" smtClean="0"/>
              <a:t>Unorthodox use of PPE may paradoxically increase risk of transmission. </a:t>
            </a:r>
          </a:p>
          <a:p>
            <a:pPr lvl="1" eaLnBrk="1" hangingPunct="1">
              <a:buSzPct val="70000"/>
              <a:buFont typeface="Wingdings" pitchFamily="4" charset="2"/>
              <a:buChar char="q"/>
            </a:pPr>
            <a:r>
              <a:rPr lang="en-US" altLang="en-US" sz="2400" b="1" smtClean="0"/>
              <a:t>In emotionally charged situations where fear is a factor,  there may be advantages to providing guidance that is more prescriptive, minimizes potential for error and self contamination, increases confidence, and allays fear among healthcare workers</a:t>
            </a:r>
          </a:p>
          <a:p>
            <a:pPr lvl="2" eaLnBrk="1" hangingPunct="1">
              <a:buSzTx/>
              <a:buFont typeface="Arial" charset="0"/>
              <a:buChar char="•"/>
            </a:pPr>
            <a:r>
              <a:rPr lang="en-US" altLang="en-US" sz="2000" smtClean="0"/>
              <a:t>Including trained observers to alert healthcare worker to possible contamination during care, and ensure safe donning and doffing</a:t>
            </a:r>
          </a:p>
          <a:p>
            <a:pPr lvl="2" eaLnBrk="1" hangingPunct="1">
              <a:buSzTx/>
              <a:buFont typeface="Courier New" pitchFamily="4" charset="0"/>
              <a:buChar char="o"/>
            </a:pPr>
            <a:endParaRPr lang="en-US" altLang="en-US" sz="200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Dallas Experience, Summary and Conclusions</a:t>
            </a:r>
          </a:p>
        </p:txBody>
      </p:sp>
      <p:sp>
        <p:nvSpPr>
          <p:cNvPr id="3" name="Content Placeholder 2"/>
          <p:cNvSpPr>
            <a:spLocks noGrp="1"/>
          </p:cNvSpPr>
          <p:nvPr>
            <p:ph idx="1"/>
          </p:nvPr>
        </p:nvSpPr>
        <p:spPr>
          <a:xfrm>
            <a:off x="457200" y="1600200"/>
            <a:ext cx="8229600" cy="1905000"/>
          </a:xfrm>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Decisions on guidance must be based on science and experience</a:t>
            </a:r>
          </a:p>
          <a:p>
            <a:pPr lvl="1" eaLnBrk="1" hangingPunct="1">
              <a:buSzTx/>
              <a:buFont typeface="Arial" charset="0"/>
              <a:buChar char="•"/>
            </a:pPr>
            <a:r>
              <a:rPr lang="en-US" altLang="en-US" smtClean="0"/>
              <a:t>Must be prepared to adapt as experience changes</a:t>
            </a:r>
          </a:p>
          <a:p>
            <a:pPr eaLnBrk="1" hangingPunct="1">
              <a:buFont typeface="Wingdings" pitchFamily="4" charset="2"/>
              <a:buChar char="§"/>
            </a:pPr>
            <a:r>
              <a:rPr lang="en-US" altLang="en-US" smtClean="0">
                <a:latin typeface="Calibri" pitchFamily="4" charset="0"/>
              </a:rPr>
              <a:t>The Dallas experience provided lessons that prompted important updates in guidance and approach</a:t>
            </a:r>
          </a:p>
          <a:p>
            <a:pPr eaLnBrk="1" hangingPunct="1">
              <a:buFont typeface="Wingdings" pitchFamily="4" charset="2"/>
              <a:buNone/>
            </a:pPr>
            <a:endParaRPr lang="en-US" altLang="en-US" smtClean="0">
              <a:latin typeface="Calibri" pitchFamily="4" charset="0"/>
            </a:endParaRPr>
          </a:p>
        </p:txBody>
      </p:sp>
      <p:sp>
        <p:nvSpPr>
          <p:cNvPr id="41988" name="TextBox 4"/>
          <p:cNvSpPr txBox="1">
            <a:spLocks noChangeArrowheads="1"/>
          </p:cNvSpPr>
          <p:nvPr/>
        </p:nvSpPr>
        <p:spPr bwMode="auto">
          <a:xfrm>
            <a:off x="1133475" y="371951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a:latin typeface="Myriad Web Pro" charset="0"/>
              </a:rPr>
              <a:t>More permissive, less prescriptive</a:t>
            </a:r>
          </a:p>
        </p:txBody>
      </p:sp>
      <p:sp>
        <p:nvSpPr>
          <p:cNvPr id="41989" name="TextBox 5"/>
          <p:cNvSpPr txBox="1">
            <a:spLocks noChangeArrowheads="1"/>
          </p:cNvSpPr>
          <p:nvPr/>
        </p:nvSpPr>
        <p:spPr bwMode="auto">
          <a:xfrm>
            <a:off x="5438775" y="3732213"/>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a:latin typeface="Myriad Web Pro" charset="0"/>
              </a:rPr>
              <a:t>More structured, prescriptive</a:t>
            </a:r>
          </a:p>
        </p:txBody>
      </p:sp>
      <p:sp>
        <p:nvSpPr>
          <p:cNvPr id="41990" name="TextBox 6"/>
          <p:cNvSpPr txBox="1">
            <a:spLocks noChangeArrowheads="1"/>
          </p:cNvSpPr>
          <p:nvPr/>
        </p:nvSpPr>
        <p:spPr bwMode="auto">
          <a:xfrm>
            <a:off x="1123950" y="5095875"/>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a:latin typeface="Myriad Web Pro" charset="0"/>
              </a:rPr>
              <a:t>Uniform approach to patient management </a:t>
            </a:r>
          </a:p>
          <a:p>
            <a:pPr eaLnBrk="1" hangingPunct="1"/>
            <a:r>
              <a:rPr lang="en-US" altLang="en-US" sz="1800">
                <a:latin typeface="Myriad Web Pro" charset="0"/>
              </a:rPr>
              <a:t>across all healthcare facilities</a:t>
            </a:r>
          </a:p>
        </p:txBody>
      </p:sp>
      <p:sp>
        <p:nvSpPr>
          <p:cNvPr id="41991" name="TextBox 7"/>
          <p:cNvSpPr txBox="1">
            <a:spLocks noChangeArrowheads="1"/>
          </p:cNvSpPr>
          <p:nvPr/>
        </p:nvSpPr>
        <p:spPr bwMode="auto">
          <a:xfrm>
            <a:off x="5410200" y="5095875"/>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a:latin typeface="Myriad Web Pro" charset="0"/>
              </a:rPr>
              <a:t>Tiered approach to management </a:t>
            </a:r>
          </a:p>
        </p:txBody>
      </p:sp>
      <p:cxnSp>
        <p:nvCxnSpPr>
          <p:cNvPr id="10" name="Straight Arrow Connector 9"/>
          <p:cNvCxnSpPr/>
          <p:nvPr/>
        </p:nvCxnSpPr>
        <p:spPr>
          <a:xfrm>
            <a:off x="3648075" y="4054475"/>
            <a:ext cx="1295400"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8075" y="5334000"/>
            <a:ext cx="1295400" cy="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endParaRPr lang="en-US" altLang="en-US" smtClean="0">
              <a:latin typeface="Calibri" pitchFamily="4" charset="0"/>
            </a:endParaRPr>
          </a:p>
        </p:txBody>
      </p:sp>
      <p:pic>
        <p:nvPicPr>
          <p:cNvPr id="43011" name="Picture 4"/>
          <p:cNvPicPr>
            <a:picLocks noChangeAspect="1"/>
          </p:cNvPicPr>
          <p:nvPr/>
        </p:nvPicPr>
        <p:blipFill>
          <a:blip r:embed="rId2">
            <a:extLst>
              <a:ext uri="{28A0092B-C50C-407E-A947-70E740481C1C}">
                <a14:useLocalDpi xmlns:a14="http://schemas.microsoft.com/office/drawing/2010/main" val="0"/>
              </a:ext>
            </a:extLst>
          </a:blip>
          <a:srcRect l="6041" t="8505" r="7497" b="1289"/>
          <a:stretch>
            <a:fillRect/>
          </a:stretch>
        </p:blipFill>
        <p:spPr bwMode="auto">
          <a:xfrm>
            <a:off x="304800" y="7620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http://www.cdc.gov/vhf/ebola/healthcare-us/preparing/hospitals.html</a:t>
            </a:r>
          </a:p>
        </p:txBody>
      </p:sp>
      <p:pic>
        <p:nvPicPr>
          <p:cNvPr id="440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76225"/>
            <a:ext cx="542448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p:cNvPicPr>
            <a:picLocks noChangeAspect="1"/>
          </p:cNvPicPr>
          <p:nvPr/>
        </p:nvPicPr>
        <p:blipFill>
          <a:blip r:embed="rId3">
            <a:extLst>
              <a:ext uri="{28A0092B-C50C-407E-A947-70E740481C1C}">
                <a14:useLocalDpi xmlns:a14="http://schemas.microsoft.com/office/drawing/2010/main" val="0"/>
              </a:ext>
            </a:extLst>
          </a:blip>
          <a:srcRect l="28181" t="35730" r="15311" b="42349"/>
          <a:stretch>
            <a:fillRect/>
          </a:stretch>
        </p:blipFill>
        <p:spPr bwMode="auto">
          <a:xfrm>
            <a:off x="2505075" y="4665663"/>
            <a:ext cx="61817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57200" y="274638"/>
            <a:ext cx="82296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What Do Our Experiences with Ebola Preparedness Say about Transmission of Common HAI Pathogens?</a:t>
            </a:r>
          </a:p>
        </p:txBody>
      </p:sp>
      <p:sp>
        <p:nvSpPr>
          <p:cNvPr id="45059"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*N Engl J Med 370;13 nejm.org march 27, 2014</a:t>
            </a:r>
          </a:p>
        </p:txBody>
      </p:sp>
      <p:pic>
        <p:nvPicPr>
          <p:cNvPr id="45060" name="Picture 5"/>
          <p:cNvPicPr>
            <a:picLocks noChangeAspect="1"/>
          </p:cNvPicPr>
          <p:nvPr/>
        </p:nvPicPr>
        <p:blipFill>
          <a:blip r:embed="rId2">
            <a:extLst>
              <a:ext uri="{28A0092B-C50C-407E-A947-70E740481C1C}">
                <a14:useLocalDpi xmlns:a14="http://schemas.microsoft.com/office/drawing/2010/main" val="0"/>
              </a:ext>
            </a:extLst>
          </a:blip>
          <a:srcRect l="24045" t="40154" r="5515" b="16927"/>
          <a:stretch>
            <a:fillRect/>
          </a:stretch>
        </p:blipFill>
        <p:spPr bwMode="auto">
          <a:xfrm>
            <a:off x="261938" y="1519238"/>
            <a:ext cx="481488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71500" y="4262438"/>
            <a:ext cx="8229600" cy="1757362"/>
          </a:xfrm>
          <a:prstGeom prst="rect">
            <a:avLst/>
          </a:prstGeom>
        </p:spPr>
        <p:txBody>
          <a:bodyPr/>
          <a:lstStyle>
            <a:lvl1pPr marL="342900" indent="-342900" eaLnBrk="0" hangingPunct="0">
              <a:defRPr sz="2400">
                <a:solidFill>
                  <a:schemeClr val="tx1"/>
                </a:solidFill>
                <a:latin typeface="Arial" charset="0"/>
                <a:ea typeface="ＭＳ Ｐゴシック" pitchFamily="4" charset="-128"/>
              </a:defRPr>
            </a:lvl1pPr>
            <a:lvl2pPr marL="742950" indent="-285750"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Clr>
                <a:schemeClr val="accent1"/>
              </a:buClr>
              <a:buSzPct val="70000"/>
              <a:buFont typeface="Wingdings" pitchFamily="4" charset="2"/>
              <a:buChar char="§"/>
            </a:pPr>
            <a:r>
              <a:rPr lang="en-US" altLang="en-US" sz="1800" b="1">
                <a:solidFill>
                  <a:schemeClr val="bg2"/>
                </a:solidFill>
                <a:latin typeface="Calibri" pitchFamily="4" charset="0"/>
              </a:rPr>
              <a:t>Estimated 720,000 HAIs in U.S. hospitals in 2011*</a:t>
            </a:r>
          </a:p>
          <a:p>
            <a:pPr lvl="1" eaLnBrk="1" hangingPunct="1">
              <a:spcBef>
                <a:spcPct val="20000"/>
              </a:spcBef>
              <a:buClr>
                <a:schemeClr val="tx1"/>
              </a:buClr>
              <a:buSzPct val="100000"/>
              <a:buFont typeface="Arial" charset="0"/>
              <a:buChar char="•"/>
            </a:pPr>
            <a:r>
              <a:rPr lang="en-US" altLang="en-US" sz="1600">
                <a:solidFill>
                  <a:schemeClr val="bg2"/>
                </a:solidFill>
                <a:latin typeface="Myriad Web Pro" charset="0"/>
              </a:rPr>
              <a:t>75,000 related deaths</a:t>
            </a:r>
          </a:p>
          <a:p>
            <a:pPr lvl="1" eaLnBrk="1" hangingPunct="1">
              <a:spcBef>
                <a:spcPct val="20000"/>
              </a:spcBef>
              <a:buClr>
                <a:schemeClr val="tx1"/>
              </a:buClr>
              <a:buSzPct val="100000"/>
              <a:buFont typeface="Arial" charset="0"/>
              <a:buChar char="•"/>
            </a:pPr>
            <a:r>
              <a:rPr lang="en-US" altLang="en-US" sz="1600">
                <a:solidFill>
                  <a:schemeClr val="bg2"/>
                </a:solidFill>
                <a:latin typeface="Myriad Web Pro" charset="0"/>
              </a:rPr>
              <a:t>Role of healthcare personnel (HCP) and unrecognized contamination (hands, surfaces, equipment) during patient care</a:t>
            </a:r>
          </a:p>
          <a:p>
            <a:pPr eaLnBrk="1" hangingPunct="1">
              <a:spcBef>
                <a:spcPct val="20000"/>
              </a:spcBef>
              <a:buClr>
                <a:schemeClr val="accent1"/>
              </a:buClr>
              <a:buSzPct val="70000"/>
              <a:buFont typeface="Wingdings" pitchFamily="4" charset="2"/>
              <a:buChar char="§"/>
            </a:pPr>
            <a:r>
              <a:rPr lang="en-US" altLang="en-US" sz="1800" b="1">
                <a:solidFill>
                  <a:schemeClr val="bg2"/>
                </a:solidFill>
                <a:latin typeface="Calibri" pitchFamily="4" charset="0"/>
              </a:rPr>
              <a:t>Common HAI pathogens typically don’t cause illness among HCP but can be silently transferred via contaminated hands or equipment</a:t>
            </a:r>
          </a:p>
          <a:p>
            <a:pPr eaLnBrk="1" hangingPunct="1">
              <a:spcBef>
                <a:spcPct val="20000"/>
              </a:spcBef>
              <a:buClr>
                <a:schemeClr val="accent1"/>
              </a:buClr>
              <a:buSzPct val="70000"/>
              <a:buFont typeface="Wingdings" pitchFamily="4" charset="2"/>
              <a:buNone/>
            </a:pPr>
            <a:endParaRPr lang="en-US" altLang="en-US" sz="1800" b="1">
              <a:solidFill>
                <a:schemeClr val="bg2"/>
              </a:solidFill>
              <a:latin typeface="Calibri" pitchFamily="4" charset="0"/>
            </a:endParaRPr>
          </a:p>
        </p:txBody>
      </p:sp>
      <p:pic>
        <p:nvPicPr>
          <p:cNvPr id="45062"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l="10832" t="18384" r="6741" b="37883"/>
          <a:stretch>
            <a:fillRect/>
          </a:stretch>
        </p:blipFill>
        <p:spPr bwMode="auto">
          <a:xfrm>
            <a:off x="3924300" y="2767013"/>
            <a:ext cx="4991100" cy="149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bwMode="auto">
          <a:xfrm>
            <a:off x="684213" y="1271588"/>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cap="none" smtClean="0">
                <a:latin typeface="Calibri" pitchFamily="4" charset="0"/>
              </a:rPr>
              <a:t>UNSAFE INJECTION PRACTICES AS UNINTENDED CONSEQUENCES</a:t>
            </a:r>
          </a:p>
        </p:txBody>
      </p:sp>
      <p:sp>
        <p:nvSpPr>
          <p:cNvPr id="46083" name="Text Placeholder 10"/>
          <p:cNvSpPr>
            <a:spLocks noGrp="1"/>
          </p:cNvSpPr>
          <p:nvPr>
            <p:ph type="body" idx="1"/>
          </p:nvPr>
        </p:nvSpPr>
        <p:spPr bwMode="auto">
          <a:xfrm>
            <a:off x="684213" y="27432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Mishandling of Medications</a:t>
            </a:r>
          </a:p>
          <a:p>
            <a:pPr eaLnBrk="1" hangingPunct="1"/>
            <a:r>
              <a:rPr lang="en-US" altLang="en-US" smtClean="0">
                <a:latin typeface="Calibri" pitchFamily="4" charset="0"/>
              </a:rPr>
              <a:t>Reuse of Syringes</a:t>
            </a:r>
          </a:p>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
        <p:nvSpPr>
          <p:cNvPr id="47107" name="Content Placeholder 2"/>
          <p:cNvSpPr>
            <a:spLocks noGrp="1"/>
          </p:cNvSpPr>
          <p:nvPr>
            <p:ph idx="1"/>
          </p:nvPr>
        </p:nvSpPr>
        <p:spPr bwMode="auto">
          <a:xfrm>
            <a:off x="457200" y="4343400"/>
            <a:ext cx="8229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itchFamily="4" charset="2"/>
              <a:buNone/>
            </a:pPr>
            <a:r>
              <a:rPr lang="en-US" altLang="en-US" sz="1800" smtClean="0">
                <a:latin typeface="Calibri" pitchFamily="4" charset="0"/>
              </a:rPr>
              <a:t>“The 2012 outbreak shocked Americans and set off investigations by Congress and the Food and Drug Administration. The FDA's since overhauled how it manages so-called compounding pharmacies - which the law and regulations had treated as mom-and-pop operations, but which often act more like large-scale pharmaceutical manufacturers.”</a:t>
            </a:r>
          </a:p>
        </p:txBody>
      </p:sp>
      <p:sp>
        <p:nvSpPr>
          <p:cNvPr id="47108"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http://www.nbcnews.com/health/health-news/feds-file-murder-charges-fungal-meningitis-outbreak-n270106</a:t>
            </a:r>
          </a:p>
        </p:txBody>
      </p:sp>
      <p:pic>
        <p:nvPicPr>
          <p:cNvPr id="47109" name="Picture 4"/>
          <p:cNvPicPr>
            <a:picLocks noChangeAspect="1"/>
          </p:cNvPicPr>
          <p:nvPr/>
        </p:nvPicPr>
        <p:blipFill>
          <a:blip r:embed="rId2">
            <a:extLst>
              <a:ext uri="{28A0092B-C50C-407E-A947-70E740481C1C}">
                <a14:useLocalDpi xmlns:a14="http://schemas.microsoft.com/office/drawing/2010/main" val="0"/>
              </a:ext>
            </a:extLst>
          </a:blip>
          <a:srcRect l="5531" t="27449" r="6985" b="2061"/>
          <a:stretch>
            <a:fillRect/>
          </a:stretch>
        </p:blipFill>
        <p:spPr bwMode="auto">
          <a:xfrm>
            <a:off x="457200" y="398463"/>
            <a:ext cx="82296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Fungal Meningitis</a:t>
            </a:r>
          </a:p>
        </p:txBody>
      </p:sp>
      <p:sp>
        <p:nvSpPr>
          <p:cNvPr id="48131"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endParaRPr lang="en-US" altLang="en-US" smtClean="0">
              <a:latin typeface="Calibri" pitchFamily="4" charset="0"/>
            </a:endParaRPr>
          </a:p>
        </p:txBody>
      </p:sp>
      <p:sp>
        <p:nvSpPr>
          <p:cNvPr id="4813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http://www.cdc.gov/hai/outbreaks/meningitis-map-large.html#casecount_table</a:t>
            </a:r>
          </a:p>
        </p:txBody>
      </p:sp>
      <p:pic>
        <p:nvPicPr>
          <p:cNvPr id="48133" name="Picture 4"/>
          <p:cNvPicPr>
            <a:picLocks noChangeAspect="1"/>
          </p:cNvPicPr>
          <p:nvPr/>
        </p:nvPicPr>
        <p:blipFill>
          <a:blip r:embed="rId2">
            <a:extLst>
              <a:ext uri="{28A0092B-C50C-407E-A947-70E740481C1C}">
                <a14:useLocalDpi xmlns:a14="http://schemas.microsoft.com/office/drawing/2010/main" val="0"/>
              </a:ext>
            </a:extLst>
          </a:blip>
          <a:srcRect l="26346" t="22939" r="20451" b="2319"/>
          <a:stretch>
            <a:fillRect/>
          </a:stretch>
        </p:blipFill>
        <p:spPr bwMode="auto">
          <a:xfrm>
            <a:off x="1019175" y="495300"/>
            <a:ext cx="696277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
        <p:nvSpPr>
          <p:cNvPr id="3" name="Content Placeholder 2"/>
          <p:cNvSpPr>
            <a:spLocks noGrp="1"/>
          </p:cNvSpPr>
          <p:nvPr>
            <p:ph idx="1"/>
          </p:nvPr>
        </p:nvSpPr>
        <p:spPr>
          <a:xfrm>
            <a:off x="457200" y="2389188"/>
            <a:ext cx="8229600" cy="3402012"/>
          </a:xfrm>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1800" b="0" smtClean="0">
                <a:latin typeface="Calibri" pitchFamily="4" charset="0"/>
              </a:rPr>
              <a:t>Public health investigation triggered by reporting of initial cases by individual facilities to local health depts (TN, then MI, VA, OH, IN, others) and subsequently to CDC and FDA</a:t>
            </a:r>
          </a:p>
          <a:p>
            <a:pPr eaLnBrk="1" hangingPunct="1">
              <a:buFont typeface="Wingdings" pitchFamily="4" charset="2"/>
              <a:buNone/>
            </a:pPr>
            <a:endParaRPr lang="en-US" altLang="en-US" sz="1400" b="0" smtClean="0">
              <a:latin typeface="Calibri" pitchFamily="4" charset="0"/>
            </a:endParaRPr>
          </a:p>
          <a:p>
            <a:pPr eaLnBrk="1" hangingPunct="1">
              <a:buFont typeface="Wingdings" pitchFamily="4" charset="2"/>
              <a:buNone/>
            </a:pPr>
            <a:endParaRPr lang="en-US" altLang="en-US" sz="1400" b="0" smtClean="0">
              <a:latin typeface="Calibri" pitchFamily="4" charset="0"/>
            </a:endParaRPr>
          </a:p>
          <a:p>
            <a:pPr eaLnBrk="1" hangingPunct="1">
              <a:buFont typeface="Wingdings" pitchFamily="4" charset="2"/>
              <a:buNone/>
            </a:pPr>
            <a:endParaRPr lang="en-US" altLang="en-US" sz="1400" b="0" smtClean="0">
              <a:latin typeface="Calibri" pitchFamily="4" charset="0"/>
            </a:endParaRPr>
          </a:p>
          <a:p>
            <a:pPr eaLnBrk="1" hangingPunct="1">
              <a:buFont typeface="Wingdings" pitchFamily="4" charset="2"/>
              <a:buNone/>
            </a:pPr>
            <a:endParaRPr lang="en-US" altLang="en-US" sz="1400" b="0" smtClean="0">
              <a:latin typeface="Calibri" pitchFamily="4" charset="0"/>
            </a:endParaRPr>
          </a:p>
          <a:p>
            <a:pPr eaLnBrk="1" hangingPunct="1">
              <a:buFont typeface="Wingdings" pitchFamily="4" charset="2"/>
              <a:buNone/>
            </a:pPr>
            <a:endParaRPr lang="en-US" altLang="en-US" sz="1400" b="0" smtClean="0">
              <a:latin typeface="Calibri" pitchFamily="4" charset="0"/>
            </a:endParaRPr>
          </a:p>
          <a:p>
            <a:pPr eaLnBrk="1" hangingPunct="1">
              <a:buFont typeface="Wingdings" pitchFamily="4" charset="2"/>
              <a:buChar char="§"/>
            </a:pPr>
            <a:r>
              <a:rPr lang="en-US" altLang="en-US" sz="1800" b="0" smtClean="0">
                <a:latin typeface="Calibri" pitchFamily="4" charset="0"/>
              </a:rPr>
              <a:t>Favorable market for large scale sterile compounding</a:t>
            </a:r>
          </a:p>
          <a:p>
            <a:pPr lvl="1" eaLnBrk="1" hangingPunct="1">
              <a:buSzTx/>
              <a:buFont typeface="Arial" charset="0"/>
              <a:buChar char="•"/>
            </a:pPr>
            <a:r>
              <a:rPr lang="en-US" altLang="en-US" sz="1400" smtClean="0"/>
              <a:t>Small hospitals and clinics unable to support industry standards for sterile compounding</a:t>
            </a:r>
          </a:p>
          <a:p>
            <a:pPr lvl="1" eaLnBrk="1" hangingPunct="1">
              <a:buSzTx/>
              <a:buFont typeface="Arial" charset="0"/>
              <a:buChar char="•"/>
            </a:pPr>
            <a:r>
              <a:rPr lang="en-US" altLang="en-US" sz="1400" smtClean="0"/>
              <a:t>Problems with drug shortages from other sources</a:t>
            </a:r>
          </a:p>
          <a:p>
            <a:pPr lvl="1" eaLnBrk="1" hangingPunct="1">
              <a:buSzTx/>
              <a:buFont typeface="Arial" charset="0"/>
              <a:buChar char="•"/>
            </a:pPr>
            <a:endParaRPr lang="en-US" altLang="en-US" sz="1600" smtClean="0"/>
          </a:p>
        </p:txBody>
      </p:sp>
      <p:sp>
        <p:nvSpPr>
          <p:cNvPr id="49156"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Curr Opin Infect Dis 2013, 26:545–550; </a:t>
            </a:r>
            <a:r>
              <a:rPr lang="pt-BR" altLang="en-US" smtClean="0">
                <a:latin typeface="Calibri" pitchFamily="4" charset="0"/>
              </a:rPr>
              <a:t>J Am Pharm Assoc (2003). 2015 Mar-Apr;55(2):118</a:t>
            </a:r>
            <a:endParaRPr lang="en-US" altLang="en-US" smtClean="0">
              <a:latin typeface="Calibri" pitchFamily="4" charset="0"/>
            </a:endParaRPr>
          </a:p>
        </p:txBody>
      </p:sp>
      <p:pic>
        <p:nvPicPr>
          <p:cNvPr id="491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679450"/>
            <a:ext cx="601027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p:cNvPicPr>
            <a:picLocks noChangeAspect="1"/>
          </p:cNvPicPr>
          <p:nvPr/>
        </p:nvPicPr>
        <p:blipFill>
          <a:blip r:embed="rId3">
            <a:extLst>
              <a:ext uri="{28A0092B-C50C-407E-A947-70E740481C1C}">
                <a14:useLocalDpi xmlns:a14="http://schemas.microsoft.com/office/drawing/2010/main" val="0"/>
              </a:ext>
            </a:extLst>
          </a:blip>
          <a:srcRect l="16447" t="35825" r="60117" b="51675"/>
          <a:stretch>
            <a:fillRect/>
          </a:stretch>
        </p:blipFill>
        <p:spPr bwMode="auto">
          <a:xfrm>
            <a:off x="5838825" y="1246188"/>
            <a:ext cx="3067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6"/>
          <p:cNvSpPr txBox="1">
            <a:spLocks noChangeArrowheads="1"/>
          </p:cNvSpPr>
          <p:nvPr/>
        </p:nvSpPr>
        <p:spPr bwMode="auto">
          <a:xfrm>
            <a:off x="1606550" y="3403600"/>
            <a:ext cx="5238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200">
                <a:latin typeface="Myriad Web Pro" charset="0"/>
              </a:rPr>
              <a:t>“Over a period of a few weeks following the report of the first case … the source of the outbreak was determined, new cases were averted, and a proactive approach to early case identification and treatment was initiated. The precise and rapid means by which this outbreak was abrogated represents one of the more important achievements of the public health community in recent years.”</a:t>
            </a:r>
          </a:p>
          <a:p>
            <a:pPr eaLnBrk="1" hangingPunct="1"/>
            <a:endParaRPr lang="en-US" altLang="en-US" sz="1200">
              <a:latin typeface="Myriad Web Pro"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Financial Pressure, Single-Use Vials and Repackaging: Endophthalmitis Example</a:t>
            </a:r>
          </a:p>
        </p:txBody>
      </p:sp>
      <p:sp>
        <p:nvSpPr>
          <p:cNvPr id="50179" name="Content Placeholder 2"/>
          <p:cNvSpPr>
            <a:spLocks noGrp="1"/>
          </p:cNvSpPr>
          <p:nvPr>
            <p:ph idx="1"/>
          </p:nvPr>
        </p:nvSpPr>
        <p:spPr bwMode="auto">
          <a:xfrm>
            <a:off x="625475" y="1558925"/>
            <a:ext cx="7993063" cy="454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March 2013 outbreak in Georgia and Indiana</a:t>
            </a:r>
          </a:p>
          <a:p>
            <a:pPr lvl="1" eaLnBrk="1" hangingPunct="1">
              <a:buSzTx/>
              <a:buFont typeface="Arial" charset="0"/>
              <a:buChar char="•"/>
            </a:pPr>
            <a:r>
              <a:rPr lang="en-US" altLang="en-US" sz="1600" smtClean="0"/>
              <a:t>Serious infection with potential permanent vision loss</a:t>
            </a:r>
          </a:p>
          <a:p>
            <a:pPr lvl="1" eaLnBrk="1" hangingPunct="1">
              <a:buSzTx/>
              <a:buFont typeface="Arial" charset="0"/>
              <a:buChar char="•"/>
            </a:pPr>
            <a:r>
              <a:rPr lang="en-US" altLang="en-US" sz="1600" smtClean="0"/>
              <a:t>Rare organisms: </a:t>
            </a:r>
            <a:r>
              <a:rPr lang="en-US" altLang="en-US" sz="1600" i="1" smtClean="0"/>
              <a:t>Granulicatella adiacens </a:t>
            </a:r>
            <a:r>
              <a:rPr lang="en-US" altLang="en-US" sz="1600" smtClean="0"/>
              <a:t>(human oral flora) and </a:t>
            </a:r>
            <a:r>
              <a:rPr lang="en-US" altLang="en-US" sz="1600" i="1" smtClean="0"/>
              <a:t>Abiotrophia</a:t>
            </a:r>
            <a:endParaRPr lang="en-US" altLang="en-US" sz="1600" smtClean="0"/>
          </a:p>
          <a:p>
            <a:pPr lvl="1" eaLnBrk="1" hangingPunct="1">
              <a:buSzTx/>
              <a:buFont typeface="Arial" charset="0"/>
              <a:buChar char="•"/>
            </a:pPr>
            <a:r>
              <a:rPr lang="en-US" altLang="en-US" sz="1600" smtClean="0"/>
              <a:t>Contamination during compounding pharmacy repackaging of single use, 4-mL vials of bevacizumab ($550 each!)</a:t>
            </a:r>
          </a:p>
          <a:p>
            <a:pPr lvl="1" eaLnBrk="1" hangingPunct="1">
              <a:buSzTx/>
              <a:buFont typeface="Arial" charset="0"/>
              <a:buChar char="•"/>
            </a:pPr>
            <a:r>
              <a:rPr lang="en-US" altLang="en-US" sz="1600" smtClean="0"/>
              <a:t>Numerous prior outbreaks worldwide </a:t>
            </a:r>
            <a:r>
              <a:rPr lang="en-US" altLang="en-US" sz="1600" b="1" smtClean="0">
                <a:solidFill>
                  <a:schemeClr val="tx1"/>
                </a:solidFill>
              </a:rPr>
              <a:t>→</a:t>
            </a:r>
          </a:p>
        </p:txBody>
      </p:sp>
      <p:sp>
        <p:nvSpPr>
          <p:cNvPr id="50180"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Emerging Infectious Diseases • www.cdc.gov/eid • Vol. 21, No. 1, January 2015</a:t>
            </a:r>
          </a:p>
        </p:txBody>
      </p:sp>
      <p:pic>
        <p:nvPicPr>
          <p:cNvPr id="50181" name="Picture 4"/>
          <p:cNvPicPr>
            <a:picLocks noChangeAspect="1"/>
          </p:cNvPicPr>
          <p:nvPr/>
        </p:nvPicPr>
        <p:blipFill>
          <a:blip r:embed="rId2">
            <a:extLst>
              <a:ext uri="{28A0092B-C50C-407E-A947-70E740481C1C}">
                <a14:useLocalDpi xmlns:a14="http://schemas.microsoft.com/office/drawing/2010/main" val="0"/>
              </a:ext>
            </a:extLst>
          </a:blip>
          <a:srcRect l="49564" t="28349" r="6767" b="39175"/>
          <a:stretch>
            <a:fillRect/>
          </a:stretch>
        </p:blipFill>
        <p:spPr bwMode="auto">
          <a:xfrm>
            <a:off x="798513" y="3538538"/>
            <a:ext cx="30876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p:cNvPicPr>
            <a:picLocks noChangeAspect="1"/>
          </p:cNvPicPr>
          <p:nvPr/>
        </p:nvPicPr>
        <p:blipFill>
          <a:blip r:embed="rId3">
            <a:extLst>
              <a:ext uri="{28A0092B-C50C-407E-A947-70E740481C1C}">
                <a14:useLocalDpi xmlns:a14="http://schemas.microsoft.com/office/drawing/2010/main" val="0"/>
              </a:ext>
            </a:extLst>
          </a:blip>
          <a:srcRect l="20306" t="12886" r="32240"/>
          <a:stretch>
            <a:fillRect/>
          </a:stretch>
        </p:blipFill>
        <p:spPr bwMode="auto">
          <a:xfrm>
            <a:off x="5073650" y="2970213"/>
            <a:ext cx="371475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Why Outbreak Investigations Are Important</a:t>
            </a:r>
          </a:p>
        </p:txBody>
      </p:sp>
      <p:sp>
        <p:nvSpPr>
          <p:cNvPr id="19459"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Prevent additional cases and future outbreaks</a:t>
            </a:r>
          </a:p>
          <a:p>
            <a:pPr eaLnBrk="1" hangingPunct="1">
              <a:buFont typeface="Wingdings" pitchFamily="4" charset="2"/>
              <a:buChar char="§"/>
            </a:pPr>
            <a:r>
              <a:rPr lang="en-US" altLang="en-US" smtClean="0">
                <a:latin typeface="Calibri" pitchFamily="4" charset="0"/>
              </a:rPr>
              <a:t>Advance understanding of infection control gaps and challenges</a:t>
            </a:r>
          </a:p>
          <a:p>
            <a:pPr lvl="1" eaLnBrk="1" hangingPunct="1">
              <a:buSzTx/>
              <a:buFont typeface="Arial" charset="0"/>
              <a:buChar char="•"/>
            </a:pPr>
            <a:r>
              <a:rPr lang="en-US" altLang="en-US" smtClean="0"/>
              <a:t>May be ‘sentinel events’ that indicate broader underlying problems</a:t>
            </a:r>
          </a:p>
          <a:p>
            <a:pPr lvl="1" eaLnBrk="1" hangingPunct="1">
              <a:buSzTx/>
              <a:buFont typeface="Arial" charset="0"/>
              <a:buChar char="•"/>
            </a:pPr>
            <a:r>
              <a:rPr lang="en-US" altLang="en-US" smtClean="0"/>
              <a:t>New diseases</a:t>
            </a:r>
          </a:p>
          <a:p>
            <a:pPr lvl="1" eaLnBrk="1" hangingPunct="1">
              <a:buSzTx/>
              <a:buFont typeface="Arial" charset="0"/>
              <a:buChar char="•"/>
            </a:pPr>
            <a:r>
              <a:rPr lang="en-US" altLang="en-US" smtClean="0"/>
              <a:t>Something new about an old disease</a:t>
            </a:r>
          </a:p>
          <a:p>
            <a:pPr lvl="1" eaLnBrk="1" hangingPunct="1">
              <a:buSzTx/>
              <a:buFont typeface="Arial" charset="0"/>
              <a:buChar char="•"/>
            </a:pPr>
            <a:r>
              <a:rPr lang="en-US" altLang="en-US" smtClean="0"/>
              <a:t>Unintended consequences</a:t>
            </a:r>
          </a:p>
          <a:p>
            <a:pPr eaLnBrk="1" hangingPunct="1">
              <a:buFont typeface="Wingdings" pitchFamily="4" charset="2"/>
              <a:buChar char="§"/>
            </a:pPr>
            <a:r>
              <a:rPr lang="en-US" altLang="en-US" smtClean="0">
                <a:latin typeface="Calibri" pitchFamily="4" charset="0"/>
              </a:rPr>
              <a:t>Help shape both educational and policy efforts to improve patient safety</a:t>
            </a:r>
          </a:p>
          <a:p>
            <a:pPr eaLnBrk="1" hangingPunct="1">
              <a:buFont typeface="Wingdings" pitchFamily="4" charset="2"/>
              <a:buChar char="§"/>
            </a:pPr>
            <a:r>
              <a:rPr lang="en-US" altLang="en-US" smtClean="0">
                <a:latin typeface="Calibri" pitchFamily="4" charset="0"/>
              </a:rPr>
              <a:t>Reassure public</a:t>
            </a:r>
          </a:p>
          <a:p>
            <a:pPr eaLnBrk="1" hangingPunct="1">
              <a:buFont typeface="Wingdings" pitchFamily="4" charset="2"/>
              <a:buChar char="§"/>
            </a:pPr>
            <a:r>
              <a:rPr lang="en-US" altLang="en-US" smtClean="0">
                <a:latin typeface="Calibri" pitchFamily="4" charset="0"/>
              </a:rPr>
              <a:t>Minimize economic and social disruption</a:t>
            </a:r>
          </a:p>
          <a:p>
            <a:pPr eaLnBrk="1" hangingPunct="1">
              <a:buFont typeface="Wingdings" pitchFamily="4" charset="2"/>
              <a:buChar char="§"/>
            </a:pPr>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Hemodialysis Center Example</a:t>
            </a:r>
          </a:p>
        </p:txBody>
      </p:sp>
      <p:sp>
        <p:nvSpPr>
          <p:cNvPr id="51203" name="Content Placeholder 2"/>
          <p:cNvSpPr>
            <a:spLocks noGrp="1"/>
          </p:cNvSpPr>
          <p:nvPr>
            <p:ph idx="1"/>
          </p:nvPr>
        </p:nvSpPr>
        <p:spPr bwMode="auto">
          <a:xfrm>
            <a:off x="457200" y="2505075"/>
            <a:ext cx="8229600" cy="342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Financial pressure</a:t>
            </a:r>
          </a:p>
          <a:p>
            <a:pPr lvl="1" eaLnBrk="1" hangingPunct="1">
              <a:buSzTx/>
              <a:buFont typeface="Arial" charset="0"/>
              <a:buChar char="•"/>
            </a:pPr>
            <a:r>
              <a:rPr lang="en-US" altLang="en-US" sz="1800" smtClean="0"/>
              <a:t>Single-use 1-mL vials of epoetin alfa ($85 each)</a:t>
            </a:r>
          </a:p>
          <a:p>
            <a:pPr lvl="1" eaLnBrk="1" hangingPunct="1">
              <a:buSzTx/>
              <a:buFont typeface="Arial" charset="0"/>
              <a:buChar char="•"/>
            </a:pPr>
            <a:r>
              <a:rPr lang="en-US" altLang="en-US" sz="1800" smtClean="0"/>
              <a:t>Single-use can lead to the waste of $1.1 million worth of medication annually, for a facility serving 150 patients, for which no reimbursement is received</a:t>
            </a:r>
          </a:p>
          <a:p>
            <a:pPr lvl="1" eaLnBrk="1" hangingPunct="1">
              <a:buSzTx/>
              <a:buFont typeface="Arial" charset="0"/>
              <a:buChar char="•"/>
            </a:pPr>
            <a:r>
              <a:rPr lang="en-US" altLang="en-US" sz="1800" smtClean="0"/>
              <a:t>‘There is concern that with constraints on reimbursement and increasing privatization, dialysis providers are motivated to control costs, sometimes to the detriment of patient care.’</a:t>
            </a:r>
          </a:p>
          <a:p>
            <a:pPr eaLnBrk="1" hangingPunct="1">
              <a:buFont typeface="Wingdings" pitchFamily="4" charset="2"/>
              <a:buChar char="§"/>
            </a:pPr>
            <a:r>
              <a:rPr lang="en-US" altLang="en-US" sz="2000" smtClean="0">
                <a:latin typeface="Calibri" pitchFamily="4" charset="0"/>
              </a:rPr>
              <a:t>Contamination occurred after single-use vials were punctured more than once</a:t>
            </a:r>
          </a:p>
          <a:p>
            <a:pPr eaLnBrk="1" hangingPunct="1">
              <a:buFont typeface="Wingdings" pitchFamily="4" charset="2"/>
              <a:buChar char="§"/>
            </a:pPr>
            <a:endParaRPr lang="en-US" altLang="en-US" sz="2000" smtClean="0">
              <a:latin typeface="Calibri" pitchFamily="4" charset="0"/>
            </a:endParaRPr>
          </a:p>
        </p:txBody>
      </p:sp>
      <p:sp>
        <p:nvSpPr>
          <p:cNvPr id="5120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hlinkClick r:id="rId2" tooltip="The New England journal of medicine."/>
              </a:rPr>
              <a:t>N Engl J Med.</a:t>
            </a:r>
            <a:r>
              <a:rPr lang="en-US" altLang="en-US" smtClean="0">
                <a:latin typeface="Calibri" pitchFamily="4" charset="0"/>
              </a:rPr>
              <a:t> 2001 May 17;344(20):1491-7.</a:t>
            </a:r>
          </a:p>
        </p:txBody>
      </p:sp>
      <p:pic>
        <p:nvPicPr>
          <p:cNvPr id="512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6663" y="1417638"/>
            <a:ext cx="65357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
        <p:nvSpPr>
          <p:cNvPr id="52227" name="Content Placeholder 2"/>
          <p:cNvSpPr>
            <a:spLocks noGrp="1"/>
          </p:cNvSpPr>
          <p:nvPr>
            <p:ph idx="1"/>
          </p:nvPr>
        </p:nvSpPr>
        <p:spPr bwMode="auto">
          <a:xfrm>
            <a:off x="457200" y="1917700"/>
            <a:ext cx="5165725" cy="387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1800" smtClean="0">
                <a:latin typeface="Calibri" pitchFamily="4" charset="0"/>
              </a:rPr>
              <a:t>Tampering with injectable controlled substances</a:t>
            </a:r>
          </a:p>
          <a:p>
            <a:pPr eaLnBrk="1" hangingPunct="1">
              <a:buFont typeface="Wingdings" pitchFamily="4" charset="2"/>
              <a:buChar char="§"/>
            </a:pPr>
            <a:r>
              <a:rPr lang="en-US" altLang="en-US" sz="1800" smtClean="0">
                <a:latin typeface="Calibri" pitchFamily="4" charset="0"/>
              </a:rPr>
              <a:t>Unauthorized access to drugs can be an unintended consequence of processes designed to improve efficiency (e.g., prefilled labeled syringes, extra supplies for procedures)</a:t>
            </a:r>
          </a:p>
          <a:p>
            <a:pPr eaLnBrk="1" hangingPunct="1">
              <a:buFont typeface="Wingdings" pitchFamily="4" charset="2"/>
              <a:buChar char="§"/>
            </a:pPr>
            <a:r>
              <a:rPr lang="en-US" altLang="en-US" sz="1800" smtClean="0">
                <a:latin typeface="Calibri" pitchFamily="4" charset="0"/>
              </a:rPr>
              <a:t>Outbreaks reveal gaps in prevention, detection, and response to drug diversion in U.S. healthcare facilities </a:t>
            </a:r>
          </a:p>
          <a:p>
            <a:pPr eaLnBrk="1" hangingPunct="1">
              <a:buFont typeface="Wingdings" pitchFamily="4" charset="2"/>
              <a:buChar char="§"/>
            </a:pPr>
            <a:r>
              <a:rPr lang="en-US" altLang="en-US" sz="1800" smtClean="0">
                <a:latin typeface="Calibri" pitchFamily="4" charset="0"/>
              </a:rPr>
              <a:t>Highlight need for:</a:t>
            </a:r>
          </a:p>
          <a:p>
            <a:pPr lvl="1" eaLnBrk="1" hangingPunct="1">
              <a:buSzTx/>
              <a:buFont typeface="Arial" charset="0"/>
              <a:buChar char="•"/>
            </a:pPr>
            <a:r>
              <a:rPr lang="en-US" altLang="en-US" sz="1400" smtClean="0"/>
              <a:t>Security measures</a:t>
            </a:r>
          </a:p>
          <a:p>
            <a:pPr lvl="1" eaLnBrk="1" hangingPunct="1">
              <a:buSzTx/>
              <a:buFont typeface="Arial" charset="0"/>
              <a:buChar char="•"/>
            </a:pPr>
            <a:r>
              <a:rPr lang="en-US" altLang="en-US" sz="1400" smtClean="0"/>
              <a:t>Active monitoring systems</a:t>
            </a:r>
          </a:p>
          <a:p>
            <a:pPr lvl="1" eaLnBrk="1" hangingPunct="1">
              <a:buSzTx/>
              <a:buFont typeface="Arial" charset="0"/>
              <a:buChar char="•"/>
            </a:pPr>
            <a:r>
              <a:rPr lang="en-US" altLang="en-US" sz="1400" smtClean="0"/>
              <a:t>Response that includes assessment of harm to patients, notification to public health as well as enforcement agencies</a:t>
            </a:r>
          </a:p>
        </p:txBody>
      </p:sp>
      <p:sp>
        <p:nvSpPr>
          <p:cNvPr id="52228"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http://www.newsweek.com/2015/06/26/traveler-one-junkies-harrowing-journey-across-america-344125.html</a:t>
            </a:r>
          </a:p>
        </p:txBody>
      </p:sp>
      <p:pic>
        <p:nvPicPr>
          <p:cNvPr id="52229" name="Picture 4"/>
          <p:cNvPicPr>
            <a:picLocks noChangeAspect="1"/>
          </p:cNvPicPr>
          <p:nvPr/>
        </p:nvPicPr>
        <p:blipFill>
          <a:blip r:embed="rId2">
            <a:extLst>
              <a:ext uri="{28A0092B-C50C-407E-A947-70E740481C1C}">
                <a14:useLocalDpi xmlns:a14="http://schemas.microsoft.com/office/drawing/2010/main" val="0"/>
              </a:ext>
            </a:extLst>
          </a:blip>
          <a:srcRect l="18121" t="9537" r="39667" b="774"/>
          <a:stretch>
            <a:fillRect/>
          </a:stretch>
        </p:blipFill>
        <p:spPr bwMode="auto">
          <a:xfrm>
            <a:off x="5783263" y="1871663"/>
            <a:ext cx="30400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p:cNvPicPr>
            <a:picLocks noChangeAspect="1"/>
          </p:cNvPicPr>
          <p:nvPr/>
        </p:nvPicPr>
        <p:blipFill>
          <a:blip r:embed="rId3">
            <a:extLst>
              <a:ext uri="{28A0092B-C50C-407E-A947-70E740481C1C}">
                <a14:useLocalDpi xmlns:a14="http://schemas.microsoft.com/office/drawing/2010/main" val="0"/>
              </a:ext>
            </a:extLst>
          </a:blip>
          <a:srcRect l="5994" t="28166" r="46037" b="58540"/>
          <a:stretch>
            <a:fillRect/>
          </a:stretch>
        </p:blipFill>
        <p:spPr bwMode="auto">
          <a:xfrm>
            <a:off x="355600" y="274638"/>
            <a:ext cx="84677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Unsafe Injection Practices: We’ve Been Here Before (Again)</a:t>
            </a:r>
          </a:p>
        </p:txBody>
      </p:sp>
      <p:sp>
        <p:nvSpPr>
          <p:cNvPr id="53251" name="Content Placeholder 2"/>
          <p:cNvSpPr>
            <a:spLocks noGrp="1"/>
          </p:cNvSpPr>
          <p:nvPr>
            <p:ph idx="1"/>
          </p:nvPr>
        </p:nvSpPr>
        <p:spPr bwMode="auto">
          <a:xfrm>
            <a:off x="928688" y="1417638"/>
            <a:ext cx="2592387"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eaLnBrk="1" hangingPunct="1">
              <a:buClr>
                <a:schemeClr val="accent1"/>
              </a:buClr>
              <a:buSzPct val="70000"/>
              <a:buFont typeface="Arial" charset="0"/>
              <a:buNone/>
            </a:pPr>
            <a:r>
              <a:rPr lang="en-US" altLang="en-US" b="1" smtClean="0"/>
              <a:t>Slide from CDC (Arjun Srinivasan) Presentation at APIC 2009                             </a:t>
            </a:r>
            <a:r>
              <a:rPr lang="en-US" altLang="en-US" sz="1600" b="1" smtClean="0">
                <a:solidFill>
                  <a:schemeClr val="tx1"/>
                </a:solidFill>
              </a:rPr>
              <a:t>→</a:t>
            </a:r>
            <a:endParaRPr lang="en-US" altLang="en-US" b="1" smtClean="0"/>
          </a:p>
          <a:p>
            <a:pPr eaLnBrk="1" hangingPunct="1">
              <a:buFont typeface="Wingdings" pitchFamily="4" charset="2"/>
              <a:buChar char="§"/>
            </a:pPr>
            <a:endParaRPr lang="en-US" altLang="en-US" smtClean="0">
              <a:latin typeface="Calibri" pitchFamily="4" charset="0"/>
            </a:endParaRPr>
          </a:p>
        </p:txBody>
      </p:sp>
      <p:sp>
        <p:nvSpPr>
          <p:cNvPr id="5325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pic>
        <p:nvPicPr>
          <p:cNvPr id="53253" name="Picture 4"/>
          <p:cNvPicPr>
            <a:picLocks noChangeAspect="1"/>
          </p:cNvPicPr>
          <p:nvPr/>
        </p:nvPicPr>
        <p:blipFill>
          <a:blip r:embed="rId2">
            <a:extLst>
              <a:ext uri="{28A0092B-C50C-407E-A947-70E740481C1C}">
                <a14:useLocalDpi xmlns:a14="http://schemas.microsoft.com/office/drawing/2010/main" val="0"/>
              </a:ext>
            </a:extLst>
          </a:blip>
          <a:srcRect l="24554" t="20041" r="20642" b="41568"/>
          <a:stretch>
            <a:fillRect/>
          </a:stretch>
        </p:blipFill>
        <p:spPr bwMode="auto">
          <a:xfrm>
            <a:off x="3521075" y="1501775"/>
            <a:ext cx="51657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Content Placeholder 2"/>
          <p:cNvSpPr txBox="1">
            <a:spLocks/>
          </p:cNvSpPr>
          <p:nvPr/>
        </p:nvSpPr>
        <p:spPr bwMode="auto">
          <a:xfrm>
            <a:off x="457200" y="3643313"/>
            <a:ext cx="82296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Bef>
                <a:spcPct val="20000"/>
              </a:spcBef>
              <a:buClr>
                <a:schemeClr val="accent1"/>
              </a:buClr>
              <a:buSzPct val="70000"/>
              <a:buFont typeface="Wingdings" pitchFamily="4" charset="2"/>
              <a:buChar char="§"/>
            </a:pPr>
            <a:r>
              <a:rPr lang="en-US" altLang="en-US" b="1">
                <a:solidFill>
                  <a:schemeClr val="bg2"/>
                </a:solidFill>
                <a:latin typeface="Calibri" pitchFamily="4" charset="0"/>
              </a:rPr>
              <a:t>Outbreaks are reflections of the intense financial pressures that are a reality in healthcare</a:t>
            </a:r>
          </a:p>
          <a:p>
            <a:pPr eaLnBrk="1" hangingPunct="1">
              <a:spcBef>
                <a:spcPct val="20000"/>
              </a:spcBef>
              <a:buClr>
                <a:schemeClr val="accent1"/>
              </a:buClr>
              <a:buSzPct val="70000"/>
              <a:buFont typeface="Wingdings" pitchFamily="4" charset="2"/>
              <a:buChar char="§"/>
            </a:pPr>
            <a:r>
              <a:rPr lang="en-US" altLang="en-US" b="1">
                <a:solidFill>
                  <a:schemeClr val="bg2"/>
                </a:solidFill>
                <a:latin typeface="Calibri" pitchFamily="4" charset="0"/>
              </a:rPr>
              <a:t>Keep these ‘hidden costs’ in mind as we think about issues related to improving healthcare, patient safety, and medication safety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bwMode="auto">
          <a:xfrm>
            <a:off x="684213" y="1271588"/>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cap="none" smtClean="0">
                <a:latin typeface="Calibri" pitchFamily="4" charset="0"/>
              </a:rPr>
              <a:t>ANOTHER EXAMPLE: PARENTERAL NUTRITION</a:t>
            </a:r>
          </a:p>
        </p:txBody>
      </p:sp>
      <p:sp>
        <p:nvSpPr>
          <p:cNvPr id="54275" name="Text Placeholder 5"/>
          <p:cNvSpPr>
            <a:spLocks noGrp="1"/>
          </p:cNvSpPr>
          <p:nvPr>
            <p:ph type="body" idx="1"/>
          </p:nvPr>
        </p:nvSpPr>
        <p:spPr bwMode="auto">
          <a:xfrm>
            <a:off x="684213" y="27432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bwMode="auto">
          <a:xfrm>
            <a:off x="628650" y="2316163"/>
            <a:ext cx="7886700" cy="2309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19 patients, 6 healthcare facilities, 9 deaths</a:t>
            </a:r>
          </a:p>
          <a:p>
            <a:pPr eaLnBrk="1" hangingPunct="1"/>
            <a:r>
              <a:rPr lang="en-US" altLang="en-US" sz="2000" smtClean="0"/>
              <a:t>43% of surveyed US hospitals &gt;600 beds outsource nutrition support preparations</a:t>
            </a:r>
          </a:p>
          <a:p>
            <a:pPr eaLnBrk="1" hangingPunct="1"/>
            <a:r>
              <a:rPr lang="en-US" altLang="en-US" sz="2000" smtClean="0"/>
              <a:t>Outbreak associated with compounding of nonsterile amino acid components initiated due to manufacturer shortage combined with failure to follow recommended compounding standards</a:t>
            </a:r>
          </a:p>
        </p:txBody>
      </p:sp>
      <p:sp>
        <p:nvSpPr>
          <p:cNvPr id="54276"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FA1C872-9DCB-43AC-A7B7-A111677C74B4}" type="slidenum">
              <a:rPr lang="en-US" altLang="en-US" sz="1800">
                <a:latin typeface="Myriad Web Pro" charset="0"/>
              </a:rPr>
              <a:pPr eaLnBrk="1" hangingPunct="1"/>
              <a:t>34</a:t>
            </a:fld>
            <a:endParaRPr lang="en-US" altLang="en-US" sz="1800">
              <a:latin typeface="Myriad Web Pro" charset="0"/>
            </a:endParaRPr>
          </a:p>
        </p:txBody>
      </p:sp>
      <p:pic>
        <p:nvPicPr>
          <p:cNvPr id="55300" name="Picture 4"/>
          <p:cNvPicPr>
            <a:picLocks noChangeAspect="1"/>
          </p:cNvPicPr>
          <p:nvPr/>
        </p:nvPicPr>
        <p:blipFill>
          <a:blip r:embed="rId2">
            <a:extLst>
              <a:ext uri="{28A0092B-C50C-407E-A947-70E740481C1C}">
                <a14:useLocalDpi xmlns:a14="http://schemas.microsoft.com/office/drawing/2010/main" val="0"/>
              </a:ext>
            </a:extLst>
          </a:blip>
          <a:srcRect b="19937"/>
          <a:stretch>
            <a:fillRect/>
          </a:stretch>
        </p:blipFill>
        <p:spPr bwMode="auto">
          <a:xfrm>
            <a:off x="628650" y="365125"/>
            <a:ext cx="629126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316413"/>
            <a:ext cx="545465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Placeholder 3"/>
          <p:cNvSpPr txBox="1">
            <a:spLocks/>
          </p:cNvSpPr>
          <p:nvPr/>
        </p:nvSpPr>
        <p:spPr bwMode="auto">
          <a:xfrm>
            <a:off x="457200" y="61849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a:latin typeface="Myriad Web Pro" charset="0"/>
              </a:rPr>
              <a:t>Clinical Infectious Diseases 2014;59(1):1–8</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bwMode="auto">
          <a:xfrm>
            <a:off x="684213" y="1271588"/>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cap="none" smtClean="0">
                <a:latin typeface="Calibri" pitchFamily="4" charset="0"/>
              </a:rPr>
              <a:t>ENDOSCOPES &amp; CHALLENGES POSED BY NEW TECHNOLOGIES</a:t>
            </a:r>
          </a:p>
        </p:txBody>
      </p:sp>
      <p:sp>
        <p:nvSpPr>
          <p:cNvPr id="56323" name="Text Placeholder 5"/>
          <p:cNvSpPr>
            <a:spLocks noGrp="1"/>
          </p:cNvSpPr>
          <p:nvPr>
            <p:ph type="body" idx="1"/>
          </p:nvPr>
        </p:nvSpPr>
        <p:spPr bwMode="auto">
          <a:xfrm>
            <a:off x="684213" y="27432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We’ve Been </a:t>
            </a:r>
            <a:r>
              <a:rPr lang="en-US" altLang="en-US" i="1" smtClean="0">
                <a:latin typeface="Calibri" pitchFamily="4" charset="0"/>
              </a:rPr>
              <a:t>Here </a:t>
            </a:r>
            <a:r>
              <a:rPr lang="en-US" altLang="en-US" smtClean="0">
                <a:latin typeface="Calibri" pitchFamily="4" charset="0"/>
              </a:rPr>
              <a:t>Before, Too</a:t>
            </a:r>
          </a:p>
        </p:txBody>
      </p:sp>
      <p:sp>
        <p:nvSpPr>
          <p:cNvPr id="57347" name="Content Placeholder 2"/>
          <p:cNvSpPr>
            <a:spLocks noGrp="1"/>
          </p:cNvSpPr>
          <p:nvPr>
            <p:ph idx="1"/>
          </p:nvPr>
        </p:nvSpPr>
        <p:spPr bwMode="auto">
          <a:xfrm>
            <a:off x="457200" y="1600200"/>
            <a:ext cx="324167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Another slide from APIC 2009 </a:t>
            </a:r>
            <a:r>
              <a:rPr lang="en-US" altLang="en-US" smtClean="0">
                <a:solidFill>
                  <a:schemeClr val="tx1"/>
                </a:solidFill>
                <a:latin typeface="Calibri" pitchFamily="4" charset="0"/>
              </a:rPr>
              <a:t>→</a:t>
            </a:r>
            <a:r>
              <a:rPr lang="en-US" altLang="en-US" smtClean="0">
                <a:latin typeface="Calibri" pitchFamily="4" charset="0"/>
              </a:rPr>
              <a:t>  </a:t>
            </a:r>
          </a:p>
        </p:txBody>
      </p:sp>
      <p:sp>
        <p:nvSpPr>
          <p:cNvPr id="57348"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l="24554" t="20412" r="20699" b="6839"/>
          <a:stretch>
            <a:fillRect/>
          </a:stretch>
        </p:blipFill>
        <p:spPr bwMode="auto">
          <a:xfrm>
            <a:off x="3698875" y="1898650"/>
            <a:ext cx="478948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 And It’s a Hot Topic at APIC 2015 </a:t>
            </a:r>
            <a:br>
              <a:rPr lang="en-US" altLang="en-US" smtClean="0">
                <a:latin typeface="Calibri" pitchFamily="4" charset="0"/>
              </a:rPr>
            </a:br>
            <a:r>
              <a:rPr lang="en-US" altLang="en-US" smtClean="0">
                <a:latin typeface="Calibri" pitchFamily="4" charset="0"/>
              </a:rPr>
              <a:t>(</a:t>
            </a:r>
            <a:r>
              <a:rPr lang="en-US" altLang="en-US" i="1" smtClean="0">
                <a:latin typeface="Calibri" pitchFamily="4" charset="0"/>
              </a:rPr>
              <a:t>So I’ll Keep it Brief</a:t>
            </a:r>
            <a:r>
              <a:rPr lang="en-US" altLang="en-US" smtClean="0">
                <a:latin typeface="Calibri" pitchFamily="4" charset="0"/>
              </a:rPr>
              <a:t>)</a:t>
            </a:r>
          </a:p>
        </p:txBody>
      </p:sp>
      <p:sp>
        <p:nvSpPr>
          <p:cNvPr id="58371"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endParaRPr lang="en-US" altLang="en-US" smtClean="0">
              <a:latin typeface="Calibri" pitchFamily="4" charset="0"/>
            </a:endParaRPr>
          </a:p>
        </p:txBody>
      </p:sp>
      <p:sp>
        <p:nvSpPr>
          <p:cNvPr id="5837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pic>
        <p:nvPicPr>
          <p:cNvPr id="58373" name="Picture 4"/>
          <p:cNvPicPr>
            <a:picLocks noChangeAspect="1"/>
          </p:cNvPicPr>
          <p:nvPr/>
        </p:nvPicPr>
        <p:blipFill>
          <a:blip r:embed="rId2">
            <a:extLst>
              <a:ext uri="{28A0092B-C50C-407E-A947-70E740481C1C}">
                <a14:useLocalDpi xmlns:a14="http://schemas.microsoft.com/office/drawing/2010/main" val="0"/>
              </a:ext>
            </a:extLst>
          </a:blip>
          <a:srcRect l="14127" t="9702" r="16629" b="22717"/>
          <a:stretch>
            <a:fillRect/>
          </a:stretch>
        </p:blipFill>
        <p:spPr bwMode="auto">
          <a:xfrm>
            <a:off x="457200" y="1566863"/>
            <a:ext cx="8424863"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457200" y="274638"/>
            <a:ext cx="8229600" cy="79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Cleaning and Disinfecting Duodenoscopes</a:t>
            </a:r>
          </a:p>
        </p:txBody>
      </p:sp>
      <p:sp>
        <p:nvSpPr>
          <p:cNvPr id="59395" name="Content Placeholder 2"/>
          <p:cNvSpPr>
            <a:spLocks noGrp="1"/>
          </p:cNvSpPr>
          <p:nvPr>
            <p:ph idx="1"/>
          </p:nvPr>
        </p:nvSpPr>
        <p:spPr bwMode="auto">
          <a:xfrm>
            <a:off x="2881313" y="1570038"/>
            <a:ext cx="5116512" cy="432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itchFamily="4" charset="2"/>
              <a:buNone/>
            </a:pPr>
            <a:r>
              <a:rPr lang="en-US" altLang="en-US" i="1" smtClean="0">
                <a:solidFill>
                  <a:schemeClr val="tx1"/>
                </a:solidFill>
                <a:latin typeface="Calibri" pitchFamily="4" charset="0"/>
              </a:rPr>
              <a:t>Even when the devices are cleaned strictly in accordance with manufacturers' FDA-approved guidelines, "they have a lot of intricate mechanisms and pieces that are very difficult to disinfect," says Alex Kallen, an infectious-disease physician at the CDC who helped direct the investigation. "There definitely is a risk of (disease) transmission with these scopes."</a:t>
            </a:r>
          </a:p>
        </p:txBody>
      </p:sp>
      <p:sp>
        <p:nvSpPr>
          <p:cNvPr id="59396"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http://www.usatoday.com/story/news/2015/01/21/bacteria-deadly-endoscope-contamination/22119329/</a:t>
            </a:r>
          </a:p>
        </p:txBody>
      </p:sp>
      <p:pic>
        <p:nvPicPr>
          <p:cNvPr id="5939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890713"/>
            <a:ext cx="20335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Recent Duodenoscope Clusters</a:t>
            </a:r>
          </a:p>
        </p:txBody>
      </p:sp>
      <p:graphicFrame>
        <p:nvGraphicFramePr>
          <p:cNvPr id="5" name="Content Placeholder 4"/>
          <p:cNvGraphicFramePr>
            <a:graphicFrameLocks noGrp="1"/>
          </p:cNvGraphicFramePr>
          <p:nvPr>
            <p:ph idx="1"/>
          </p:nvPr>
        </p:nvGraphicFramePr>
        <p:xfrm>
          <a:off x="457200" y="1600200"/>
          <a:ext cx="7848600" cy="4711700"/>
        </p:xfrm>
        <a:graphic>
          <a:graphicData uri="http://schemas.openxmlformats.org/drawingml/2006/table">
            <a:tbl>
              <a:tblPr/>
              <a:tblGrid>
                <a:gridCol w="2616200"/>
                <a:gridCol w="2616200"/>
                <a:gridCol w="2616200"/>
              </a:tblGrid>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Myriad Web Pro" charset="0"/>
                          <a:ea typeface="ＭＳ Ｐゴシック" pitchFamily="4" charset="-128"/>
                        </a:rPr>
                        <a:t>Notification 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Myriad Web Pro" charset="0"/>
                          <a:ea typeface="ＭＳ Ｐゴシック" pitchFamily="4" charset="-128"/>
                        </a:rPr>
                        <a:t>Manufacturer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Myriad Web Pro" charset="0"/>
                          <a:ea typeface="ＭＳ Ｐゴシック" pitchFamily="4" charset="-128"/>
                        </a:rPr>
                        <a:t>Organism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July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Pentax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NDM-Producing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E. coli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November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NDM-producing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E. coli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November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Plasmid AmpC-producing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E. coli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FujiFilm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KPC-producing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K. pneumoniae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KPC-producing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K. pneumoniae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February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OXA-48-type-producing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K. pneumonia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March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KPC-producing K.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pneumoniae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r>
              <a:tr h="371475">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March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Olympus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c>
                  <a:txBody>
                    <a:bodyPr/>
                    <a:lstStyle>
                      <a:lvl1pPr eaLnBrk="0" hangingPunct="0">
                        <a:spcBef>
                          <a:spcPct val="20000"/>
                        </a:spcBef>
                        <a:buFont typeface="Arial" charset="0"/>
                        <a:defRPr sz="2800">
                          <a:solidFill>
                            <a:schemeClr val="tx1"/>
                          </a:solidFill>
                          <a:latin typeface="Myriad Web Pro"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Myriad Web Pro" charset="0"/>
                          <a:ea typeface="ＭＳ Ｐゴシック" pitchFamily="4" charset="-128"/>
                        </a:defRPr>
                      </a:lvl2pPr>
                      <a:lvl3pPr eaLnBrk="0" hangingPunct="0">
                        <a:spcBef>
                          <a:spcPct val="20000"/>
                        </a:spcBef>
                        <a:defRPr sz="2000">
                          <a:solidFill>
                            <a:schemeClr val="tx1"/>
                          </a:solidFill>
                          <a:latin typeface="Myriad Web Pro" charset="0"/>
                          <a:ea typeface="ＭＳ Ｐゴシック" pitchFamily="4" charset="-128"/>
                        </a:defRPr>
                      </a:lvl3pPr>
                      <a:lvl4pPr eaLnBrk="0" hangingPunct="0">
                        <a:spcBef>
                          <a:spcPct val="20000"/>
                        </a:spcBef>
                        <a:defRPr>
                          <a:solidFill>
                            <a:schemeClr val="tx1"/>
                          </a:solidFill>
                          <a:latin typeface="Myriad Web Pro" charset="0"/>
                          <a:ea typeface="ＭＳ Ｐゴシック" pitchFamily="4" charset="-128"/>
                        </a:defRPr>
                      </a:lvl4pPr>
                      <a:lvl5pPr eaLnBrk="0" hangingPunct="0">
                        <a:spcBef>
                          <a:spcPct val="20000"/>
                        </a:spcBef>
                        <a:defRPr>
                          <a:solidFill>
                            <a:schemeClr val="tx1"/>
                          </a:solidFill>
                          <a:latin typeface="Myriad Web Pro" charset="0"/>
                          <a:ea typeface="ＭＳ Ｐゴシック" pitchFamily="4" charset="-128"/>
                        </a:defRPr>
                      </a:lvl5pPr>
                      <a:lvl6pPr marL="457200" eaLnBrk="0" fontAlgn="base" hangingPunct="0">
                        <a:spcBef>
                          <a:spcPct val="20000"/>
                        </a:spcBef>
                        <a:spcAft>
                          <a:spcPct val="0"/>
                        </a:spcAft>
                        <a:defRPr>
                          <a:solidFill>
                            <a:schemeClr val="tx1"/>
                          </a:solidFill>
                          <a:latin typeface="Myriad Web Pro" charset="0"/>
                          <a:ea typeface="ＭＳ Ｐゴシック" pitchFamily="4" charset="-128"/>
                        </a:defRPr>
                      </a:lvl6pPr>
                      <a:lvl7pPr marL="914400" eaLnBrk="0" fontAlgn="base" hangingPunct="0">
                        <a:spcBef>
                          <a:spcPct val="20000"/>
                        </a:spcBef>
                        <a:spcAft>
                          <a:spcPct val="0"/>
                        </a:spcAft>
                        <a:defRPr>
                          <a:solidFill>
                            <a:schemeClr val="tx1"/>
                          </a:solidFill>
                          <a:latin typeface="Myriad Web Pro" charset="0"/>
                          <a:ea typeface="ＭＳ Ｐゴシック" pitchFamily="4" charset="-128"/>
                        </a:defRPr>
                      </a:lvl7pPr>
                      <a:lvl8pPr marL="1371600" eaLnBrk="0" fontAlgn="base" hangingPunct="0">
                        <a:spcBef>
                          <a:spcPct val="20000"/>
                        </a:spcBef>
                        <a:spcAft>
                          <a:spcPct val="0"/>
                        </a:spcAft>
                        <a:defRPr>
                          <a:solidFill>
                            <a:schemeClr val="tx1"/>
                          </a:solidFill>
                          <a:latin typeface="Myriad Web Pro" charset="0"/>
                          <a:ea typeface="ＭＳ Ｐゴシック" pitchFamily="4" charset="-128"/>
                        </a:defRPr>
                      </a:lvl8pPr>
                      <a:lvl9pPr marL="1828800" eaLnBrk="0" fontAlgn="base" hangingPunct="0">
                        <a:spcBef>
                          <a:spcPct val="20000"/>
                        </a:spcBef>
                        <a:spcAft>
                          <a:spcPct val="0"/>
                        </a:spcAft>
                        <a:defRPr>
                          <a:solidFill>
                            <a:schemeClr val="tx1"/>
                          </a:solidFill>
                          <a:latin typeface="Myriad Web Pro"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9A6"/>
                          </a:solidFill>
                          <a:effectLst/>
                          <a:latin typeface="Myriad Web Pro" charset="0"/>
                          <a:ea typeface="ＭＳ Ｐゴシック" pitchFamily="4" charset="-128"/>
                        </a:rPr>
                        <a:t>ESBL-producing </a:t>
                      </a:r>
                      <a:r>
                        <a:rPr kumimoji="0" lang="en-US" altLang="en-US" sz="1800" b="0" i="1" u="none" strike="noStrike" cap="none" normalizeH="0" baseline="0" smtClean="0">
                          <a:ln>
                            <a:noFill/>
                          </a:ln>
                          <a:solidFill>
                            <a:srgbClr val="0039A6"/>
                          </a:solidFill>
                          <a:effectLst/>
                          <a:latin typeface="Myriad Web Pro" charset="0"/>
                          <a:ea typeface="ＭＳ Ｐゴシック" pitchFamily="4" charset="-128"/>
                        </a:rPr>
                        <a:t>E. coli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1"/>
                    </a:solidFill>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Challenge: How to Recognize an HAI (or Any) Outbreak?</a:t>
            </a:r>
          </a:p>
        </p:txBody>
      </p:sp>
      <p:sp>
        <p:nvSpPr>
          <p:cNvPr id="20483" name="Content Placeholder 2"/>
          <p:cNvSpPr>
            <a:spLocks noGrp="1"/>
          </p:cNvSpPr>
          <p:nvPr>
            <p:ph idx="1"/>
          </p:nvPr>
        </p:nvSpPr>
        <p:spPr bwMode="auto">
          <a:xfrm>
            <a:off x="457200" y="1477963"/>
            <a:ext cx="8229600" cy="476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Most public health jurisdictions require reporting of outbreaks:</a:t>
            </a:r>
          </a:p>
          <a:p>
            <a:pPr lvl="1" eaLnBrk="1" hangingPunct="1">
              <a:buSzTx/>
              <a:buFont typeface="Arial" charset="0"/>
              <a:buChar char="•"/>
            </a:pPr>
            <a:r>
              <a:rPr lang="en-US" altLang="en-US" sz="1800" smtClean="0"/>
              <a:t>“An outbreak or unusual number or clustering of diseases or other conditions of public health importance”</a:t>
            </a:r>
          </a:p>
          <a:p>
            <a:pPr eaLnBrk="1" hangingPunct="1">
              <a:buFont typeface="Wingdings" pitchFamily="4" charset="2"/>
              <a:buChar char="§"/>
            </a:pPr>
            <a:r>
              <a:rPr lang="en-US" altLang="en-US" sz="2000" smtClean="0">
                <a:latin typeface="Calibri" pitchFamily="4" charset="0"/>
              </a:rPr>
              <a:t>But the definition of ‘unusual’ can vary:</a:t>
            </a:r>
          </a:p>
          <a:p>
            <a:pPr lvl="1" eaLnBrk="1" hangingPunct="1">
              <a:buSzTx/>
              <a:buFont typeface="Arial" charset="0"/>
              <a:buChar char="•"/>
            </a:pPr>
            <a:r>
              <a:rPr lang="en-US" altLang="en-US" sz="1800" smtClean="0"/>
              <a:t>Any case of a very rare or serious communicable disease</a:t>
            </a:r>
          </a:p>
          <a:p>
            <a:pPr lvl="1" eaLnBrk="1" hangingPunct="1">
              <a:buSzTx/>
              <a:buFont typeface="Arial" charset="0"/>
              <a:buChar char="•"/>
            </a:pPr>
            <a:r>
              <a:rPr lang="en-US" altLang="en-US" sz="1800" smtClean="0"/>
              <a:t>Unusual syndromes or patient populations</a:t>
            </a:r>
          </a:p>
          <a:p>
            <a:pPr lvl="1" eaLnBrk="1" hangingPunct="1">
              <a:buSzTx/>
              <a:buFont typeface="Arial" charset="0"/>
              <a:buChar char="•"/>
            </a:pPr>
            <a:r>
              <a:rPr lang="en-US" altLang="en-US" sz="1800" smtClean="0"/>
              <a:t>Illnesses involving organisms that are not normally pathogenic</a:t>
            </a:r>
          </a:p>
          <a:p>
            <a:pPr eaLnBrk="1" hangingPunct="1">
              <a:buFont typeface="Wingdings" pitchFamily="4" charset="2"/>
              <a:buChar char="§"/>
            </a:pPr>
            <a:r>
              <a:rPr lang="en-US" altLang="en-US" sz="2000" smtClean="0">
                <a:latin typeface="Calibri" pitchFamily="4" charset="0"/>
              </a:rPr>
              <a:t>Many Challenges</a:t>
            </a:r>
          </a:p>
          <a:p>
            <a:pPr lvl="1" eaLnBrk="1" hangingPunct="1">
              <a:buSzTx/>
              <a:buFont typeface="Arial" charset="0"/>
              <a:buChar char="•"/>
            </a:pPr>
            <a:r>
              <a:rPr lang="en-US" altLang="en-US" sz="1800" smtClean="0"/>
              <a:t>Baseline surveillance data may be limited</a:t>
            </a:r>
          </a:p>
          <a:p>
            <a:pPr lvl="1" eaLnBrk="1" hangingPunct="1">
              <a:buSzTx/>
              <a:buFont typeface="Arial" charset="0"/>
              <a:buChar char="•"/>
            </a:pPr>
            <a:r>
              <a:rPr lang="en-US" altLang="en-US" sz="1800" smtClean="0"/>
              <a:t>Linking illnesses among patients who may be evaluated across different providers, departments, facilities, health jurisdictions</a:t>
            </a:r>
          </a:p>
          <a:p>
            <a:pPr lvl="1" eaLnBrk="1" hangingPunct="1">
              <a:buSzTx/>
              <a:buFont typeface="Arial" charset="0"/>
              <a:buChar char="•"/>
            </a:pPr>
            <a:r>
              <a:rPr lang="en-US" altLang="en-US" sz="1800" smtClean="0"/>
              <a:t>Outbreaks involving common pathogens may be harder to recognize</a:t>
            </a:r>
          </a:p>
          <a:p>
            <a:pPr lvl="1" eaLnBrk="1" hangingPunct="1">
              <a:buSzTx/>
              <a:buFont typeface="Arial" charset="0"/>
              <a:buChar char="•"/>
            </a:pPr>
            <a:r>
              <a:rPr lang="en-US" altLang="en-US" sz="1800" smtClean="0"/>
              <a:t>Most facilities have limited resources to recognize and investigate possible outbreaks</a:t>
            </a:r>
          </a:p>
          <a:p>
            <a:pPr eaLnBrk="1" hangingPunct="1">
              <a:buFont typeface="Wingdings" pitchFamily="4" charset="2"/>
              <a:buChar char="§"/>
            </a:pPr>
            <a:endParaRPr lang="en-US" altLang="en-US" sz="2000" smtClean="0">
              <a:latin typeface="Calibri" pitchFamily="4" charset="0"/>
            </a:endParaRPr>
          </a:p>
        </p:txBody>
      </p:sp>
      <p:sp>
        <p:nvSpPr>
          <p:cNvPr id="2048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http://www.epi.alaska.gov/pubs/conditions/ConditionsReportablePg06.pdf</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bwMode="auto">
          <a:xfrm>
            <a:off x="152400" y="274638"/>
            <a:ext cx="8763000"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Common Themes from CDC Duodenoscope Investigations</a:t>
            </a:r>
          </a:p>
        </p:txBody>
      </p:sp>
      <p:sp>
        <p:nvSpPr>
          <p:cNvPr id="61443" name="Content Placeholder 4"/>
          <p:cNvSpPr>
            <a:spLocks noGrp="1"/>
          </p:cNvSpPr>
          <p:nvPr>
            <p:ph idx="1"/>
          </p:nvPr>
        </p:nvSpPr>
        <p:spPr bwMode="auto">
          <a:xfrm>
            <a:off x="228600" y="836613"/>
            <a:ext cx="86868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Clusters detected due to presence of very unusual organisms</a:t>
            </a:r>
          </a:p>
          <a:p>
            <a:pPr lvl="1" eaLnBrk="1" hangingPunct="1">
              <a:buSzTx/>
              <a:buFont typeface="Arial" charset="0"/>
              <a:buChar char="•"/>
            </a:pPr>
            <a:r>
              <a:rPr lang="en-US" altLang="en-US" smtClean="0"/>
              <a:t>No reason CDC aware of that these organisms would be more likely to persist than other organisms </a:t>
            </a:r>
          </a:p>
          <a:p>
            <a:pPr eaLnBrk="1" hangingPunct="1">
              <a:buFont typeface="Wingdings" pitchFamily="4" charset="2"/>
              <a:buChar char="§"/>
            </a:pPr>
            <a:r>
              <a:rPr lang="en-US" altLang="en-US" smtClean="0">
                <a:latin typeface="Calibri" pitchFamily="4" charset="0"/>
              </a:rPr>
              <a:t>Duodenoscopes linked to transmission have been of variable ages (weeks old to years old)</a:t>
            </a:r>
          </a:p>
          <a:p>
            <a:pPr lvl="1" eaLnBrk="1" hangingPunct="1">
              <a:buSzTx/>
              <a:buFont typeface="Arial" charset="0"/>
              <a:buChar char="•"/>
            </a:pPr>
            <a:r>
              <a:rPr lang="en-US" altLang="en-US" smtClean="0"/>
              <a:t>Have involved open and closed elevator wire endoscopes although closed more common</a:t>
            </a:r>
          </a:p>
          <a:p>
            <a:pPr eaLnBrk="1" hangingPunct="1">
              <a:buFont typeface="Wingdings" pitchFamily="4" charset="2"/>
              <a:buChar char="§"/>
            </a:pPr>
            <a:r>
              <a:rPr lang="en-US" altLang="en-US" smtClean="0">
                <a:latin typeface="Calibri" pitchFamily="4" charset="0"/>
              </a:rPr>
              <a:t>Facilities often perceived problems removing debris with what they felt was recommended procedures</a:t>
            </a:r>
          </a:p>
          <a:p>
            <a:pPr lvl="1" eaLnBrk="1" hangingPunct="1">
              <a:buSzTx/>
              <a:buFont typeface="Arial" charset="0"/>
              <a:buChar char="•"/>
            </a:pPr>
            <a:r>
              <a:rPr lang="en-US" altLang="en-US" smtClean="0"/>
              <a:t>Employed other brushes or steps</a:t>
            </a:r>
          </a:p>
          <a:p>
            <a:pPr eaLnBrk="1" hangingPunct="1">
              <a:buFont typeface="Wingdings" pitchFamily="4" charset="2"/>
              <a:buChar char="§"/>
            </a:pPr>
            <a:r>
              <a:rPr lang="en-US" altLang="en-US" smtClean="0">
                <a:latin typeface="Calibri" pitchFamily="4" charset="0"/>
              </a:rPr>
              <a:t>Many facilities had some deviations from recommended practice</a:t>
            </a:r>
          </a:p>
          <a:p>
            <a:pPr lvl="1" eaLnBrk="1" hangingPunct="1">
              <a:buSzTx/>
              <a:buFont typeface="Arial" charset="0"/>
              <a:buChar char="•"/>
            </a:pPr>
            <a:r>
              <a:rPr lang="en-US" altLang="en-US" smtClean="0"/>
              <a:t>Additional brushes</a:t>
            </a:r>
          </a:p>
          <a:p>
            <a:pPr lvl="1" eaLnBrk="1" hangingPunct="1">
              <a:buSzTx/>
              <a:buFont typeface="Arial" charset="0"/>
              <a:buChar char="•"/>
            </a:pPr>
            <a:r>
              <a:rPr lang="en-US" altLang="en-US" smtClean="0"/>
              <a:t>Detergents or disinfectants not on manufacturers list</a:t>
            </a:r>
          </a:p>
          <a:p>
            <a:pPr eaLnBrk="1" hangingPunct="1">
              <a:buFont typeface="Wingdings" pitchFamily="4" charset="2"/>
              <a:buChar char="§"/>
            </a:pPr>
            <a:r>
              <a:rPr lang="en-US" altLang="en-US" smtClean="0">
                <a:latin typeface="Calibri" pitchFamily="4" charset="0"/>
              </a:rPr>
              <a:t>Cultures positive months after last use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
        <p:nvSpPr>
          <p:cNvPr id="62467"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http://www.cdc.gov/hai/organisms/cre/cre-duodenoscope-surveillance-protocol.html</a:t>
            </a:r>
          </a:p>
        </p:txBody>
      </p:sp>
      <p:pic>
        <p:nvPicPr>
          <p:cNvPr id="62468" name="Picture 4"/>
          <p:cNvPicPr>
            <a:picLocks noChangeAspect="1"/>
          </p:cNvPicPr>
          <p:nvPr/>
        </p:nvPicPr>
        <p:blipFill>
          <a:blip r:embed="rId2">
            <a:extLst>
              <a:ext uri="{28A0092B-C50C-407E-A947-70E740481C1C}">
                <a14:useLocalDpi xmlns:a14="http://schemas.microsoft.com/office/drawing/2010/main" val="0"/>
              </a:ext>
            </a:extLst>
          </a:blip>
          <a:srcRect l="26491" t="27527" r="32898" b="61240"/>
          <a:stretch>
            <a:fillRect/>
          </a:stretch>
        </p:blipFill>
        <p:spPr bwMode="auto">
          <a:xfrm>
            <a:off x="457200" y="287338"/>
            <a:ext cx="84089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1752600"/>
            <a:ext cx="8229600" cy="4038600"/>
          </a:xfrm>
        </p:spPr>
        <p:txBody>
          <a:bodyPr vert="horz" wrap="square" lIns="91440" tIns="45720" rIns="91440" bIns="45720" numCol="1" anchor="t" anchorCtr="0" compatLnSpc="1">
            <a:prstTxWarp prst="textNoShape">
              <a:avLst/>
            </a:prstTxWarp>
          </a:bodyPr>
          <a:lstStyle/>
          <a:p>
            <a:pPr marL="0" indent="0" eaLnBrk="1" hangingPunct="1">
              <a:buFont typeface="Wingdings" pitchFamily="4" charset="2"/>
              <a:buNone/>
            </a:pPr>
            <a:r>
              <a:rPr lang="en-US" altLang="en-US" sz="2000" smtClean="0">
                <a:latin typeface="Calibri" pitchFamily="4" charset="0"/>
              </a:rPr>
              <a:t>Highlights of CDC protocol:</a:t>
            </a:r>
          </a:p>
          <a:p>
            <a:pPr marL="0" indent="0" eaLnBrk="1" hangingPunct="1">
              <a:buFont typeface="Wingdings" pitchFamily="4" charset="2"/>
              <a:buChar char="§"/>
            </a:pPr>
            <a:r>
              <a:rPr lang="en-US" altLang="en-US" sz="2000" smtClean="0">
                <a:latin typeface="Calibri" pitchFamily="4" charset="0"/>
              </a:rPr>
              <a:t>Timing: Minimum of every 4 weeks or 60 procedures for each duodenoscope</a:t>
            </a:r>
          </a:p>
          <a:p>
            <a:pPr lvl="1" eaLnBrk="1" hangingPunct="1">
              <a:buSzTx/>
              <a:buFont typeface="Arial" charset="0"/>
              <a:buChar char="•"/>
            </a:pPr>
            <a:r>
              <a:rPr lang="en-US" altLang="en-US" sz="1800" smtClean="0"/>
              <a:t>Other options including after each procedure or weekly (on Friday)</a:t>
            </a:r>
          </a:p>
          <a:p>
            <a:pPr lvl="1" eaLnBrk="1" hangingPunct="1">
              <a:buSzTx/>
              <a:buFont typeface="Arial" charset="0"/>
              <a:buChar char="•"/>
            </a:pPr>
            <a:r>
              <a:rPr lang="en-US" altLang="en-US" sz="1800" smtClean="0"/>
              <a:t>Holding duodenoscopes prior to culture results an option</a:t>
            </a:r>
          </a:p>
          <a:p>
            <a:pPr marL="0" indent="0" eaLnBrk="1" hangingPunct="1">
              <a:buFont typeface="Wingdings" pitchFamily="4" charset="2"/>
              <a:buChar char="§"/>
            </a:pPr>
            <a:r>
              <a:rPr lang="en-US" altLang="en-US" sz="2000" smtClean="0">
                <a:latin typeface="Calibri" pitchFamily="4" charset="0"/>
              </a:rPr>
              <a:t>Organisms: Defines high-concern and low-concern organisms</a:t>
            </a:r>
          </a:p>
          <a:p>
            <a:pPr lvl="1" eaLnBrk="1" hangingPunct="1">
              <a:buSzTx/>
              <a:buFont typeface="Arial" charset="0"/>
              <a:buChar char="•"/>
            </a:pPr>
            <a:r>
              <a:rPr lang="en-US" altLang="en-US" sz="1800" smtClean="0"/>
              <a:t>High-concern – more often associated with disease</a:t>
            </a:r>
          </a:p>
          <a:p>
            <a:pPr lvl="1" eaLnBrk="1" hangingPunct="1">
              <a:buSzTx/>
              <a:buFont typeface="Arial" charset="0"/>
              <a:buChar char="•"/>
            </a:pPr>
            <a:r>
              <a:rPr lang="en-US" altLang="en-US" sz="1800" smtClean="0"/>
              <a:t>Low-concern - less often associated with disease; potentially a result of contamination during collection</a:t>
            </a:r>
          </a:p>
          <a:p>
            <a:pPr marL="0" indent="0" eaLnBrk="1" hangingPunct="1">
              <a:buFont typeface="Wingdings" pitchFamily="4" charset="2"/>
              <a:buChar char="§"/>
            </a:pPr>
            <a:r>
              <a:rPr lang="en-US" altLang="en-US" sz="2000" smtClean="0">
                <a:latin typeface="Calibri" pitchFamily="4" charset="0"/>
              </a:rPr>
              <a:t>Areas to target (minimum)</a:t>
            </a:r>
          </a:p>
          <a:p>
            <a:pPr lvl="1" eaLnBrk="1" hangingPunct="1">
              <a:buSzTx/>
              <a:buFont typeface="Arial" charset="0"/>
              <a:buChar char="•"/>
            </a:pPr>
            <a:r>
              <a:rPr lang="en-US" altLang="en-US" sz="1800" smtClean="0"/>
              <a:t>Area around elevator mechanism</a:t>
            </a:r>
          </a:p>
          <a:p>
            <a:pPr lvl="1" eaLnBrk="1" hangingPunct="1">
              <a:buSzTx/>
              <a:buFont typeface="Arial" charset="0"/>
              <a:buChar char="•"/>
            </a:pPr>
            <a:r>
              <a:rPr lang="en-US" altLang="en-US" sz="1800" smtClean="0"/>
              <a:t>Instrument channel</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Surveillance Cultures: Caveats</a:t>
            </a:r>
          </a:p>
        </p:txBody>
      </p:sp>
      <p:sp>
        <p:nvSpPr>
          <p:cNvPr id="63491" name="Content Placeholder 4"/>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Short-term option – Not a recommendation or requirement</a:t>
            </a:r>
          </a:p>
          <a:p>
            <a:pPr lvl="1" eaLnBrk="1" hangingPunct="1">
              <a:buSzTx/>
              <a:buFont typeface="Arial" charset="0"/>
              <a:buChar char="•"/>
            </a:pPr>
            <a:r>
              <a:rPr lang="en-US" altLang="en-US" smtClean="0"/>
              <a:t>May not be feasible everywhere</a:t>
            </a:r>
          </a:p>
          <a:p>
            <a:pPr eaLnBrk="1" hangingPunct="1">
              <a:buFont typeface="Wingdings" pitchFamily="4" charset="2"/>
              <a:buChar char="§"/>
            </a:pPr>
            <a:r>
              <a:rPr lang="en-US" altLang="en-US" smtClean="0">
                <a:latin typeface="Calibri" pitchFamily="4" charset="0"/>
              </a:rPr>
              <a:t>Protocol is needed for clusters (outbreaks)</a:t>
            </a:r>
          </a:p>
          <a:p>
            <a:pPr eaLnBrk="1" hangingPunct="1">
              <a:buFont typeface="Wingdings" pitchFamily="4" charset="2"/>
              <a:buChar char="§"/>
            </a:pPr>
            <a:r>
              <a:rPr lang="en-US" altLang="en-US" smtClean="0">
                <a:latin typeface="Calibri" pitchFamily="4" charset="0"/>
              </a:rPr>
              <a:t>Not a substitute for good reprocessing practices</a:t>
            </a:r>
          </a:p>
          <a:p>
            <a:pPr eaLnBrk="1" hangingPunct="1">
              <a:buFont typeface="Wingdings" pitchFamily="4" charset="2"/>
              <a:buChar char="§"/>
            </a:pPr>
            <a:r>
              <a:rPr lang="en-US" altLang="en-US" smtClean="0">
                <a:latin typeface="Calibri" pitchFamily="4" charset="0"/>
              </a:rPr>
              <a:t>Many challenges, requires discussion at facility level to identify solutions</a:t>
            </a:r>
          </a:p>
          <a:p>
            <a:pPr eaLnBrk="1" hangingPunct="1">
              <a:buFont typeface="Wingdings" pitchFamily="4" charset="2"/>
              <a:buChar char="§"/>
            </a:pPr>
            <a:r>
              <a:rPr lang="en-US" altLang="en-US" smtClean="0">
                <a:latin typeface="Calibri" pitchFamily="4" charset="0"/>
              </a:rPr>
              <a:t>Has been used in outbreaks but not a validated protocol</a:t>
            </a:r>
          </a:p>
          <a:p>
            <a:pPr lvl="1" eaLnBrk="1" hangingPunct="1">
              <a:buSzTx/>
              <a:buFont typeface="Arial" charset="0"/>
              <a:buChar char="•"/>
            </a:pPr>
            <a:r>
              <a:rPr lang="en-US" altLang="en-US" smtClean="0"/>
              <a:t>Sensitivity unknown – these results alone should not rule out transmission</a:t>
            </a:r>
          </a:p>
        </p:txBody>
      </p:sp>
      <p:sp>
        <p:nvSpPr>
          <p:cNvPr id="63492" name="Text Placeholder 6"/>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 Citations, references, and credits – Myriad Pro, 11pt</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Potential Long-term Solutions</a:t>
            </a:r>
          </a:p>
        </p:txBody>
      </p:sp>
      <p:sp>
        <p:nvSpPr>
          <p:cNvPr id="64515" name="Content Placeholder 4"/>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Duodenoscope redesign</a:t>
            </a:r>
          </a:p>
          <a:p>
            <a:pPr lvl="1" eaLnBrk="1" hangingPunct="1">
              <a:buSzTx/>
              <a:buFont typeface="Arial" charset="0"/>
              <a:buChar char="•"/>
            </a:pPr>
            <a:r>
              <a:rPr lang="en-US" altLang="en-US" smtClean="0"/>
              <a:t>Removable distal end caps</a:t>
            </a:r>
          </a:p>
          <a:p>
            <a:pPr lvl="1" eaLnBrk="1" hangingPunct="1">
              <a:buSzTx/>
              <a:buFont typeface="Arial" charset="0"/>
              <a:buChar char="•"/>
            </a:pPr>
            <a:r>
              <a:rPr lang="en-US" altLang="en-US" smtClean="0"/>
              <a:t>Single-use parts</a:t>
            </a:r>
          </a:p>
          <a:p>
            <a:pPr eaLnBrk="1" hangingPunct="1">
              <a:buFont typeface="Wingdings" pitchFamily="4" charset="2"/>
              <a:buChar char="§"/>
            </a:pPr>
            <a:r>
              <a:rPr lang="en-US" altLang="en-US" smtClean="0">
                <a:latin typeface="Calibri" pitchFamily="4" charset="0"/>
              </a:rPr>
              <a:t>New or modified reprocessing</a:t>
            </a:r>
          </a:p>
          <a:p>
            <a:pPr lvl="1" eaLnBrk="1" hangingPunct="1">
              <a:buSzTx/>
              <a:buFont typeface="Arial" charset="0"/>
              <a:buChar char="•"/>
            </a:pPr>
            <a:r>
              <a:rPr lang="en-US" altLang="en-US" smtClean="0"/>
              <a:t>Validated high-level disinfection instructions</a:t>
            </a:r>
          </a:p>
          <a:p>
            <a:pPr lvl="2" eaLnBrk="1" hangingPunct="1">
              <a:buSzTx/>
              <a:buFont typeface="Courier New" pitchFamily="4" charset="0"/>
              <a:buChar char="o"/>
            </a:pPr>
            <a:r>
              <a:rPr lang="en-US" altLang="en-US" smtClean="0"/>
              <a:t>What should be required before instructions approved</a:t>
            </a:r>
          </a:p>
          <a:p>
            <a:pPr lvl="1" eaLnBrk="1" hangingPunct="1">
              <a:buSzTx/>
              <a:buFont typeface="Arial" charset="0"/>
              <a:buChar char="•"/>
            </a:pPr>
            <a:r>
              <a:rPr lang="en-US" altLang="en-US" smtClean="0"/>
              <a:t>Sterilization</a:t>
            </a:r>
          </a:p>
          <a:p>
            <a:pPr lvl="1" eaLnBrk="1" hangingPunct="1">
              <a:buSzTx/>
              <a:buFont typeface="Arial" charset="0"/>
              <a:buChar char="•"/>
            </a:pPr>
            <a:r>
              <a:rPr lang="en-US" altLang="en-US" smtClean="0"/>
              <a:t>Use of forced air drying cabinets</a:t>
            </a:r>
          </a:p>
          <a:p>
            <a:pPr eaLnBrk="1" hangingPunct="1">
              <a:buFont typeface="Wingdings" pitchFamily="4" charset="2"/>
              <a:buChar char="§"/>
            </a:pPr>
            <a:r>
              <a:rPr lang="en-US" altLang="en-US" smtClean="0">
                <a:latin typeface="Calibri" pitchFamily="4" charset="0"/>
              </a:rPr>
              <a:t>Improved/ validated reprocessing assessment</a:t>
            </a:r>
          </a:p>
          <a:p>
            <a:pPr lvl="1" eaLnBrk="1" hangingPunct="1">
              <a:buSzTx/>
              <a:buFont typeface="Arial" charset="0"/>
              <a:buChar char="•"/>
            </a:pPr>
            <a:r>
              <a:rPr lang="en-US" altLang="en-US" smtClean="0"/>
              <a:t>ATP or other non-culture methods</a:t>
            </a:r>
          </a:p>
          <a:p>
            <a:pPr lvl="2" eaLnBrk="1" hangingPunct="1">
              <a:buSzTx/>
              <a:buFont typeface="Courier New" pitchFamily="4" charset="0"/>
              <a:buChar char="o"/>
            </a:pPr>
            <a:r>
              <a:rPr lang="en-US" altLang="en-US" smtClean="0"/>
              <a:t>Some of these best for cleaning – do not asses entire process</a:t>
            </a:r>
          </a:p>
          <a:p>
            <a:pPr lvl="1" eaLnBrk="1" hangingPunct="1">
              <a:buSzTx/>
              <a:buFont typeface="Arial" charset="0"/>
              <a:buChar char="•"/>
            </a:pPr>
            <a:r>
              <a:rPr lang="en-US" altLang="en-US" smtClean="0"/>
              <a:t>Surveillance cultures</a:t>
            </a: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p:txBody>
      </p:sp>
      <p:sp>
        <p:nvSpPr>
          <p:cNvPr id="64516" name="Text Placeholder 5"/>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bwMode="auto">
          <a:xfrm>
            <a:off x="684213" y="1271588"/>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cap="none" smtClean="0">
                <a:latin typeface="Calibri" pitchFamily="4" charset="0"/>
              </a:rPr>
              <a:t>WHAT ELSE IS CDC DOING?</a:t>
            </a:r>
          </a:p>
        </p:txBody>
      </p:sp>
      <p:sp>
        <p:nvSpPr>
          <p:cNvPr id="65539" name="Text Placeholder 5"/>
          <p:cNvSpPr>
            <a:spLocks noGrp="1"/>
          </p:cNvSpPr>
          <p:nvPr>
            <p:ph type="body" idx="1"/>
          </p:nvPr>
        </p:nvSpPr>
        <p:spPr bwMode="auto">
          <a:xfrm>
            <a:off x="684213" y="2743200"/>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8"/>
            <a:ext cx="8229600" cy="4221162"/>
          </a:xfrm>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2-3 year cooperative agreements between CDC and state and local health departments</a:t>
            </a:r>
          </a:p>
          <a:p>
            <a:pPr eaLnBrk="1" hangingPunct="1">
              <a:buFont typeface="Wingdings" pitchFamily="4" charset="2"/>
              <a:buChar char="§"/>
            </a:pPr>
            <a:r>
              <a:rPr lang="en-US" altLang="en-US" smtClean="0">
                <a:latin typeface="Calibri" pitchFamily="4" charset="0"/>
              </a:rPr>
              <a:t>Infection control assessment programs</a:t>
            </a:r>
          </a:p>
          <a:p>
            <a:pPr marL="914400" lvl="1" indent="-457200" eaLnBrk="1" hangingPunct="1">
              <a:buSzTx/>
              <a:buFont typeface="Myriad Web Pro" charset="0"/>
              <a:buAutoNum type="arabicPeriod"/>
            </a:pPr>
            <a:r>
              <a:rPr lang="en-US" altLang="en-US" smtClean="0"/>
              <a:t>Expanded state HAI plans and advisory groups</a:t>
            </a:r>
          </a:p>
          <a:p>
            <a:pPr marL="914400" lvl="1" indent="-457200" eaLnBrk="1" hangingPunct="1">
              <a:buSzTx/>
              <a:buFont typeface="Myriad Web Pro" charset="0"/>
              <a:buAutoNum type="arabicPeriod"/>
            </a:pPr>
            <a:r>
              <a:rPr lang="en-US" altLang="en-US" smtClean="0"/>
              <a:t>Inventory of healthcare settings in state</a:t>
            </a:r>
          </a:p>
          <a:p>
            <a:pPr marL="914400" lvl="1" indent="-457200" eaLnBrk="1" hangingPunct="1">
              <a:buSzTx/>
              <a:buFont typeface="Myriad Web Pro" charset="0"/>
              <a:buAutoNum type="arabicPeriod"/>
            </a:pPr>
            <a:r>
              <a:rPr lang="en-US" altLang="en-US" smtClean="0"/>
              <a:t>Ebola assessment hospitals</a:t>
            </a:r>
          </a:p>
          <a:p>
            <a:pPr marL="914400" lvl="1" indent="-457200" eaLnBrk="1" hangingPunct="1">
              <a:buSzTx/>
              <a:buFont typeface="Myriad Web Pro" charset="0"/>
              <a:buAutoNum type="arabicPeriod"/>
            </a:pPr>
            <a:r>
              <a:rPr lang="en-US" altLang="en-US" smtClean="0"/>
              <a:t>Outbreak reporting and response in healthcare facilities</a:t>
            </a:r>
          </a:p>
          <a:p>
            <a:pPr eaLnBrk="1" hangingPunct="1">
              <a:buFont typeface="Wingdings" pitchFamily="4" charset="2"/>
              <a:buChar char="§"/>
            </a:pPr>
            <a:r>
              <a:rPr lang="en-US" altLang="en-US" smtClean="0">
                <a:latin typeface="Calibri" pitchFamily="4" charset="0"/>
              </a:rPr>
              <a:t>Targeted healthcare infection prevention programs</a:t>
            </a:r>
          </a:p>
          <a:p>
            <a:pPr marL="914400" lvl="1" indent="-457200" eaLnBrk="1" hangingPunct="1">
              <a:buSzTx/>
              <a:buFont typeface="Myriad Web Pro" charset="0"/>
              <a:buAutoNum type="arabicPeriod"/>
            </a:pPr>
            <a:r>
              <a:rPr lang="en-US" altLang="en-US" smtClean="0"/>
              <a:t>Expand infection control assessments</a:t>
            </a:r>
          </a:p>
          <a:p>
            <a:pPr marL="914400" lvl="1" indent="-457200" eaLnBrk="1" hangingPunct="1">
              <a:buSzTx/>
              <a:buFont typeface="Myriad Web Pro" charset="0"/>
              <a:buAutoNum type="arabicPeriod"/>
            </a:pPr>
            <a:r>
              <a:rPr lang="en-US" altLang="en-US" smtClean="0"/>
              <a:t>Infection control training</a:t>
            </a:r>
          </a:p>
          <a:p>
            <a:pPr marL="914400" lvl="1" indent="-457200" eaLnBrk="1" hangingPunct="1">
              <a:buSzTx/>
              <a:buFont typeface="Myriad Web Pro" charset="0"/>
              <a:buAutoNum type="arabicPeriod"/>
            </a:pPr>
            <a:r>
              <a:rPr lang="en-US" altLang="en-US" smtClean="0"/>
              <a:t>Enhance surveillance capacity</a:t>
            </a: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p:txBody>
      </p:sp>
      <p:sp>
        <p:nvSpPr>
          <p:cNvPr id="66563"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http://www.federalgrants.com/Domestic-Ebola-Supplement-to-Epidemiology-and-Laboratory-Capacity-for-Infectious-Diseases-ELC-Building-and-Strengthening-Epidemiology-Laboratory-and-Health-Information-Systems-Capacity-in-State-and-Local-Health-Departments-49276.html</a:t>
            </a:r>
          </a:p>
        </p:txBody>
      </p:sp>
      <p:sp>
        <p:nvSpPr>
          <p:cNvPr id="6656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Supplemental Funding to Improve Healthcare Infection Control Assessment and Response Activities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Project Status</a:t>
            </a:r>
          </a:p>
        </p:txBody>
      </p:sp>
      <p:sp>
        <p:nvSpPr>
          <p:cNvPr id="67587"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http://www.cdc.gov/vhf/ebola/healthcare-us/preparing/assessment-hospitals.html</a:t>
            </a:r>
          </a:p>
        </p:txBody>
      </p:sp>
      <p:sp>
        <p:nvSpPr>
          <p:cNvPr id="67588" name="Content Placeholder 2"/>
          <p:cNvSpPr>
            <a:spLocks noGrp="1"/>
          </p:cNvSpPr>
          <p:nvPr>
            <p:ph idx="1"/>
          </p:nvPr>
        </p:nvSpPr>
        <p:spPr bwMode="auto">
          <a:xfrm>
            <a:off x="457200" y="1570038"/>
            <a:ext cx="8229600" cy="444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Ebola assessment hospital work continues</a:t>
            </a:r>
            <a:br>
              <a:rPr lang="en-US" altLang="en-US" smtClean="0">
                <a:latin typeface="Calibri" pitchFamily="4" charset="0"/>
              </a:rPr>
            </a:br>
            <a:r>
              <a:rPr lang="en-US" altLang="en-US" smtClean="0">
                <a:latin typeface="Calibri" pitchFamily="4" charset="0"/>
              </a:rPr>
              <a:t/>
            </a:r>
            <a:br>
              <a:rPr lang="en-US" altLang="en-US" smtClean="0">
                <a:latin typeface="Calibri" pitchFamily="4" charset="0"/>
              </a:rPr>
            </a:br>
            <a:r>
              <a:rPr lang="en-US" altLang="en-US" smtClean="0">
                <a:latin typeface="Calibri" pitchFamily="4" charset="0"/>
              </a:rPr>
              <a:t/>
            </a:r>
            <a:br>
              <a:rPr lang="en-US" altLang="en-US" smtClean="0">
                <a:latin typeface="Calibri" pitchFamily="4" charset="0"/>
              </a:rPr>
            </a:br>
            <a:r>
              <a:rPr lang="en-US" altLang="en-US" smtClean="0">
                <a:latin typeface="Calibri" pitchFamily="4" charset="0"/>
              </a:rPr>
              <a:t/>
            </a:r>
            <a:br>
              <a:rPr lang="en-US" altLang="en-US" smtClean="0">
                <a:latin typeface="Calibri" pitchFamily="4" charset="0"/>
              </a:rPr>
            </a:br>
            <a:r>
              <a:rPr lang="en-US" altLang="en-US" smtClean="0">
                <a:latin typeface="Calibri" pitchFamily="4" charset="0"/>
              </a:rPr>
              <a:t/>
            </a:r>
            <a:br>
              <a:rPr lang="en-US" altLang="en-US" smtClean="0">
                <a:latin typeface="Calibri" pitchFamily="4" charset="0"/>
              </a:rPr>
            </a:br>
            <a:endParaRPr lang="en-US" altLang="en-US" smtClean="0">
              <a:latin typeface="Calibri" pitchFamily="4" charset="0"/>
            </a:endParaRPr>
          </a:p>
          <a:p>
            <a:pPr eaLnBrk="1" hangingPunct="1">
              <a:buFont typeface="Wingdings" pitchFamily="4" charset="2"/>
              <a:buChar char="§"/>
            </a:pPr>
            <a:r>
              <a:rPr lang="en-US" altLang="en-US" smtClean="0">
                <a:latin typeface="Calibri" pitchFamily="4" charset="0"/>
              </a:rPr>
              <a:t>Setting-specific, expanded infection control assessment tools are under development </a:t>
            </a:r>
          </a:p>
          <a:p>
            <a:pPr eaLnBrk="1" hangingPunct="1">
              <a:buFont typeface="Wingdings" pitchFamily="4" charset="2"/>
              <a:buChar char="§"/>
            </a:pPr>
            <a:r>
              <a:rPr lang="en-US" altLang="en-US" smtClean="0">
                <a:latin typeface="Calibri" pitchFamily="4" charset="0"/>
              </a:rPr>
              <a:t>CDC is partnering with APIC and many other groups to discuss future training, outbreak reporting and response, and surveillance activities – STAY TUNED!</a:t>
            </a:r>
          </a:p>
          <a:p>
            <a:pPr eaLnBrk="1" hangingPunct="1">
              <a:buFont typeface="Wingdings" pitchFamily="4" charset="2"/>
              <a:buChar char="§"/>
            </a:pPr>
            <a:endParaRPr lang="en-US" altLang="en-US" smtClean="0">
              <a:latin typeface="Calibri" pitchFamily="4" charset="0"/>
            </a:endParaRPr>
          </a:p>
        </p:txBody>
      </p:sp>
      <p:pic>
        <p:nvPicPr>
          <p:cNvPr id="67589" name="Picture 6"/>
          <p:cNvPicPr>
            <a:picLocks noChangeAspect="1"/>
          </p:cNvPicPr>
          <p:nvPr/>
        </p:nvPicPr>
        <p:blipFill>
          <a:blip r:embed="rId2">
            <a:extLst>
              <a:ext uri="{28A0092B-C50C-407E-A947-70E740481C1C}">
                <a14:useLocalDpi xmlns:a14="http://schemas.microsoft.com/office/drawing/2010/main" val="0"/>
              </a:ext>
            </a:extLst>
          </a:blip>
          <a:srcRect l="24014" t="12073" r="8569" b="58194"/>
          <a:stretch>
            <a:fillRect/>
          </a:stretch>
        </p:blipFill>
        <p:spPr bwMode="auto">
          <a:xfrm>
            <a:off x="923925" y="2090738"/>
            <a:ext cx="62674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457200" y="274638"/>
            <a:ext cx="8229600" cy="81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CDC, NIOSH Hierarchy of Controls</a:t>
            </a:r>
          </a:p>
        </p:txBody>
      </p:sp>
      <p:sp>
        <p:nvSpPr>
          <p:cNvPr id="68611" name="Content Placeholder 2"/>
          <p:cNvSpPr>
            <a:spLocks noGrp="1"/>
          </p:cNvSpPr>
          <p:nvPr>
            <p:ph idx="1"/>
          </p:nvPr>
        </p:nvSpPr>
        <p:spPr bwMode="auto">
          <a:xfrm>
            <a:off x="303213" y="2019300"/>
            <a:ext cx="1905000" cy="351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itchFamily="4" charset="2"/>
              <a:buNone/>
            </a:pP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
            </a:r>
            <a:br>
              <a:rPr lang="en-US" altLang="en-US" sz="2000" i="1" smtClean="0">
                <a:latin typeface="Calibri" pitchFamily="4" charset="0"/>
              </a:rPr>
            </a:br>
            <a:r>
              <a:rPr lang="en-US" altLang="en-US" sz="2000" i="1" smtClean="0">
                <a:latin typeface="Calibri" pitchFamily="4" charset="0"/>
              </a:rPr>
              <a:t>It’s NOT just about PPE - note where PPE sits in this hierarchy</a:t>
            </a:r>
            <a:r>
              <a:rPr lang="en-US" altLang="en-US" sz="2000" smtClean="0">
                <a:latin typeface="Calibri" pitchFamily="4" charset="0"/>
              </a:rPr>
              <a:t>! </a:t>
            </a:r>
            <a:r>
              <a:rPr lang="en-US" altLang="en-US" sz="2000" smtClean="0">
                <a:solidFill>
                  <a:schemeClr val="tx1"/>
                </a:solidFill>
                <a:latin typeface="Calibri" pitchFamily="4" charset="0"/>
              </a:rPr>
              <a:t>→</a:t>
            </a:r>
          </a:p>
        </p:txBody>
      </p:sp>
      <p:sp>
        <p:nvSpPr>
          <p:cNvPr id="68612"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mtClean="0">
                <a:latin typeface="Calibri" pitchFamily="4" charset="0"/>
              </a:rPr>
              <a:t>http://www.cdc.gov/niosh/topics/hierarchy/</a:t>
            </a:r>
          </a:p>
        </p:txBody>
      </p:sp>
      <p:pic>
        <p:nvPicPr>
          <p:cNvPr id="68613" name="Picture 4"/>
          <p:cNvPicPr>
            <a:picLocks noChangeAspect="1"/>
          </p:cNvPicPr>
          <p:nvPr/>
        </p:nvPicPr>
        <p:blipFill>
          <a:blip r:embed="rId2">
            <a:extLst>
              <a:ext uri="{28A0092B-C50C-407E-A947-70E740481C1C}">
                <a14:useLocalDpi xmlns:a14="http://schemas.microsoft.com/office/drawing/2010/main" val="0"/>
              </a:ext>
            </a:extLst>
          </a:blip>
          <a:srcRect l="26433" t="22627" r="31125" b="27151"/>
          <a:stretch>
            <a:fillRect/>
          </a:stretch>
        </p:blipFill>
        <p:spPr bwMode="auto">
          <a:xfrm>
            <a:off x="2208213" y="1543050"/>
            <a:ext cx="63150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Other Questions and Open Issues</a:t>
            </a:r>
          </a:p>
        </p:txBody>
      </p:sp>
      <p:sp>
        <p:nvSpPr>
          <p:cNvPr id="69635"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Higher frequency of routine cleaning of the patient care environment?</a:t>
            </a:r>
          </a:p>
          <a:p>
            <a:pPr eaLnBrk="1" hangingPunct="1">
              <a:buFont typeface="Wingdings" pitchFamily="4" charset="2"/>
              <a:buChar char="§"/>
            </a:pPr>
            <a:r>
              <a:rPr lang="en-US" altLang="en-US" sz="2000" smtClean="0">
                <a:latin typeface="Calibri" pitchFamily="4" charset="0"/>
              </a:rPr>
              <a:t>How can facilities be better engineered for infection control?</a:t>
            </a:r>
          </a:p>
          <a:p>
            <a:pPr lvl="1" eaLnBrk="1" hangingPunct="1">
              <a:buSzTx/>
              <a:buFont typeface="Arial" charset="0"/>
              <a:buChar char="•"/>
            </a:pPr>
            <a:r>
              <a:rPr lang="en-US" altLang="en-US" sz="1800" smtClean="0"/>
              <a:t>One way flow</a:t>
            </a:r>
          </a:p>
          <a:p>
            <a:pPr lvl="1" eaLnBrk="1" hangingPunct="1">
              <a:buSzTx/>
              <a:buFont typeface="Arial" charset="0"/>
              <a:buChar char="•"/>
            </a:pPr>
            <a:r>
              <a:rPr lang="en-US" altLang="en-US" sz="1800" smtClean="0"/>
              <a:t>Sinks, drains (P traps), and splashes</a:t>
            </a:r>
          </a:p>
          <a:p>
            <a:pPr lvl="1" eaLnBrk="1" hangingPunct="1">
              <a:buSzTx/>
              <a:buFont typeface="Arial" charset="0"/>
              <a:buChar char="•"/>
            </a:pPr>
            <a:r>
              <a:rPr lang="en-US" altLang="en-US" sz="1800" smtClean="0"/>
              <a:t>On-site waste management (autoclave)</a:t>
            </a:r>
          </a:p>
          <a:p>
            <a:pPr eaLnBrk="1" hangingPunct="1">
              <a:buFont typeface="Wingdings" pitchFamily="4" charset="2"/>
              <a:buChar char="§"/>
            </a:pPr>
            <a:r>
              <a:rPr lang="en-US" altLang="en-US" sz="2000" smtClean="0">
                <a:latin typeface="Calibri" pitchFamily="4" charset="0"/>
              </a:rPr>
              <a:t>What is the role of newer technologies for disinfection?</a:t>
            </a:r>
          </a:p>
          <a:p>
            <a:pPr lvl="1" eaLnBrk="1" hangingPunct="1">
              <a:buSzTx/>
              <a:buFont typeface="Arial" charset="0"/>
              <a:buChar char="•"/>
            </a:pPr>
            <a:r>
              <a:rPr lang="en-US" altLang="en-US" sz="1800" smtClean="0"/>
              <a:t>UV light, vaporized hydrogen peroxide</a:t>
            </a:r>
          </a:p>
          <a:p>
            <a:pPr eaLnBrk="1" hangingPunct="1">
              <a:buFont typeface="Wingdings" pitchFamily="4" charset="2"/>
              <a:buChar char="§"/>
            </a:pPr>
            <a:r>
              <a:rPr lang="en-US" altLang="en-US" sz="2000" smtClean="0">
                <a:latin typeface="Calibri" pitchFamily="4" charset="0"/>
              </a:rPr>
              <a:t>Why aren’t PPE donning and doffing (components, sequence) standardized for ALL patient care situations?</a:t>
            </a:r>
          </a:p>
          <a:p>
            <a:pPr lvl="1" eaLnBrk="1" hangingPunct="1">
              <a:buSzTx/>
              <a:buFont typeface="Arial" charset="0"/>
              <a:buChar char="•"/>
            </a:pPr>
            <a:r>
              <a:rPr lang="en-US" altLang="en-US" sz="1600" smtClean="0"/>
              <a:t>Simulating patient care (e.g., procedures) while wearing PPE</a:t>
            </a:r>
          </a:p>
          <a:p>
            <a:pPr eaLnBrk="1" hangingPunct="1">
              <a:buFont typeface="Wingdings" pitchFamily="4" charset="2"/>
              <a:buChar char="§"/>
            </a:pPr>
            <a:r>
              <a:rPr lang="en-US" altLang="en-US" sz="2000" smtClean="0">
                <a:latin typeface="Calibri" pitchFamily="4" charset="0"/>
              </a:rPr>
              <a:t>Why aren’t ALL HCP formally trained in the minimum infection prevention practices necessary to adhere to standard precautions?</a:t>
            </a:r>
          </a:p>
          <a:p>
            <a:pPr eaLnBrk="1" hangingPunct="1">
              <a:buFont typeface="Wingdings" pitchFamily="4" charset="2"/>
              <a:buChar char="§"/>
            </a:pPr>
            <a:r>
              <a:rPr lang="en-US" altLang="en-US" sz="2000" smtClean="0">
                <a:latin typeface="Calibri" pitchFamily="4" charset="0"/>
              </a:rPr>
              <a:t>How to develop more timely and appropriate lab tests / diagnostics?</a:t>
            </a:r>
          </a:p>
        </p:txBody>
      </p:sp>
      <p:sp>
        <p:nvSpPr>
          <p:cNvPr id="69636"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628650" y="365125"/>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706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69636" name="Slide Number Placeholder 3"/>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D9F8078-9E1A-43A1-B244-96E890919047}" type="slidenum">
              <a:rPr lang="en-US" altLang="en-US" sz="1800">
                <a:latin typeface="Myriad Web Pro" charset="0"/>
              </a:rPr>
              <a:pPr eaLnBrk="1" hangingPunct="1"/>
              <a:t>49</a:t>
            </a:fld>
            <a:endParaRPr lang="en-US" altLang="en-US" sz="1800">
              <a:latin typeface="Myriad Web Pro" charset="0"/>
            </a:endParaRPr>
          </a:p>
        </p:txBody>
      </p:sp>
      <p:pic>
        <p:nvPicPr>
          <p:cNvPr id="70661" name="Picture 4"/>
          <p:cNvPicPr>
            <a:picLocks noChangeAspect="1"/>
          </p:cNvPicPr>
          <p:nvPr/>
        </p:nvPicPr>
        <p:blipFill>
          <a:blip r:embed="rId2">
            <a:extLst>
              <a:ext uri="{28A0092B-C50C-407E-A947-70E740481C1C}">
                <a14:useLocalDpi xmlns:a14="http://schemas.microsoft.com/office/drawing/2010/main" val="0"/>
              </a:ext>
            </a:extLst>
          </a:blip>
          <a:srcRect l="10754" t="14908" r="41663" b="21550"/>
          <a:stretch>
            <a:fillRect/>
          </a:stretch>
        </p:blipFill>
        <p:spPr bwMode="auto">
          <a:xfrm>
            <a:off x="338138" y="365125"/>
            <a:ext cx="846772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14338" y="650875"/>
            <a:ext cx="3081337" cy="94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Surveillance Pyramid</a:t>
            </a:r>
          </a:p>
        </p:txBody>
      </p:sp>
      <p:sp>
        <p:nvSpPr>
          <p:cNvPr id="5" name="Isosceles Triangle 4"/>
          <p:cNvSpPr/>
          <p:nvPr/>
        </p:nvSpPr>
        <p:spPr>
          <a:xfrm>
            <a:off x="1431925" y="673100"/>
            <a:ext cx="6064250" cy="51181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1800">
              <a:solidFill>
                <a:srgbClr val="FFFFFF"/>
              </a:solidFill>
              <a:latin typeface="Myriad Web Pro" charset="0"/>
            </a:endParaRPr>
          </a:p>
        </p:txBody>
      </p:sp>
      <p:sp>
        <p:nvSpPr>
          <p:cNvPr id="21508" name="Content Placeholder 2"/>
          <p:cNvSpPr>
            <a:spLocks noGrp="1"/>
          </p:cNvSpPr>
          <p:nvPr>
            <p:ph idx="1"/>
          </p:nvPr>
        </p:nvSpPr>
        <p:spPr bwMode="auto">
          <a:xfrm>
            <a:off x="1431925" y="2020888"/>
            <a:ext cx="6064250" cy="3794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pitchFamily="4" charset="2"/>
              <a:buNone/>
            </a:pPr>
            <a:r>
              <a:rPr lang="en-US" altLang="en-US" sz="1600" smtClean="0">
                <a:solidFill>
                  <a:schemeClr val="bg1"/>
                </a:solidFill>
                <a:latin typeface="Calibri" pitchFamily="4" charset="0"/>
              </a:rPr>
              <a:t>Laboratory-</a:t>
            </a:r>
            <a:br>
              <a:rPr lang="en-US" altLang="en-US" sz="1600" smtClean="0">
                <a:solidFill>
                  <a:schemeClr val="bg1"/>
                </a:solidFill>
                <a:latin typeface="Calibri" pitchFamily="4" charset="0"/>
              </a:rPr>
            </a:br>
            <a:r>
              <a:rPr lang="en-US" altLang="en-US" sz="1600" smtClean="0">
                <a:solidFill>
                  <a:schemeClr val="bg1"/>
                </a:solidFill>
                <a:latin typeface="Calibri" pitchFamily="4" charset="0"/>
              </a:rPr>
              <a:t>confirmed cases</a:t>
            </a:r>
          </a:p>
          <a:p>
            <a:pPr marL="0" indent="0" algn="ctr" eaLnBrk="1" hangingPunct="1">
              <a:buFont typeface="Wingdings" pitchFamily="4" charset="2"/>
              <a:buNone/>
            </a:pPr>
            <a:endParaRPr lang="en-US" altLang="en-US" sz="1600" smtClean="0">
              <a:solidFill>
                <a:schemeClr val="bg1"/>
              </a:solidFill>
              <a:latin typeface="Calibri" pitchFamily="4" charset="0"/>
            </a:endParaRPr>
          </a:p>
          <a:p>
            <a:pPr marL="0" indent="0" algn="ctr" eaLnBrk="1" hangingPunct="1">
              <a:buFont typeface="Wingdings" pitchFamily="4" charset="2"/>
              <a:buNone/>
            </a:pPr>
            <a:r>
              <a:rPr lang="en-US" altLang="en-US" sz="1600" smtClean="0">
                <a:solidFill>
                  <a:schemeClr val="bg1"/>
                </a:solidFill>
                <a:latin typeface="Calibri" pitchFamily="4" charset="0"/>
              </a:rPr>
              <a:t>Lab tested</a:t>
            </a:r>
          </a:p>
          <a:p>
            <a:pPr marL="0" indent="0" algn="ctr" eaLnBrk="1" hangingPunct="1">
              <a:buFont typeface="Wingdings" pitchFamily="4" charset="2"/>
              <a:buNone/>
            </a:pPr>
            <a:endParaRPr lang="en-US" altLang="en-US" sz="1600" smtClean="0">
              <a:solidFill>
                <a:schemeClr val="bg1"/>
              </a:solidFill>
              <a:latin typeface="Calibri" pitchFamily="4" charset="0"/>
            </a:endParaRPr>
          </a:p>
          <a:p>
            <a:pPr marL="0" indent="0" algn="ctr" eaLnBrk="1" hangingPunct="1">
              <a:buFont typeface="Wingdings" pitchFamily="4" charset="2"/>
              <a:buNone/>
            </a:pPr>
            <a:r>
              <a:rPr lang="en-US" altLang="en-US" sz="1600" smtClean="0">
                <a:solidFill>
                  <a:schemeClr val="bg1"/>
                </a:solidFill>
                <a:latin typeface="Calibri" pitchFamily="4" charset="0"/>
              </a:rPr>
              <a:t>Specimen obtained</a:t>
            </a:r>
          </a:p>
          <a:p>
            <a:pPr marL="0" indent="0" algn="ctr" eaLnBrk="1" hangingPunct="1">
              <a:buFont typeface="Wingdings" pitchFamily="4" charset="2"/>
              <a:buNone/>
            </a:pPr>
            <a:endParaRPr lang="en-US" altLang="en-US" sz="1600" smtClean="0">
              <a:solidFill>
                <a:schemeClr val="bg1"/>
              </a:solidFill>
              <a:latin typeface="Calibri" pitchFamily="4" charset="0"/>
            </a:endParaRPr>
          </a:p>
          <a:p>
            <a:pPr marL="0" indent="0" algn="ctr" eaLnBrk="1" hangingPunct="1">
              <a:buFont typeface="Wingdings" pitchFamily="4" charset="2"/>
              <a:buNone/>
            </a:pPr>
            <a:r>
              <a:rPr lang="en-US" altLang="en-US" sz="1600" smtClean="0">
                <a:solidFill>
                  <a:schemeClr val="bg1"/>
                </a:solidFill>
                <a:latin typeface="Calibri" pitchFamily="4" charset="0"/>
              </a:rPr>
              <a:t>Person seeks care</a:t>
            </a:r>
          </a:p>
          <a:p>
            <a:pPr marL="0" indent="0" algn="ctr" eaLnBrk="1" hangingPunct="1">
              <a:buFont typeface="Wingdings" pitchFamily="4" charset="2"/>
              <a:buNone/>
            </a:pPr>
            <a:endParaRPr lang="en-US" altLang="en-US" sz="1600" smtClean="0">
              <a:solidFill>
                <a:schemeClr val="bg1"/>
              </a:solidFill>
              <a:latin typeface="Calibri" pitchFamily="4" charset="0"/>
            </a:endParaRPr>
          </a:p>
          <a:p>
            <a:pPr marL="0" indent="0" algn="ctr" eaLnBrk="1" hangingPunct="1">
              <a:buFont typeface="Wingdings" pitchFamily="4" charset="2"/>
              <a:buNone/>
            </a:pPr>
            <a:r>
              <a:rPr lang="en-US" altLang="en-US" sz="1600" smtClean="0">
                <a:solidFill>
                  <a:schemeClr val="bg1"/>
                </a:solidFill>
                <a:latin typeface="Calibri" pitchFamily="4" charset="0"/>
              </a:rPr>
              <a:t>Person becomes ill</a:t>
            </a:r>
          </a:p>
          <a:p>
            <a:pPr marL="0" indent="0" algn="ctr" eaLnBrk="1" hangingPunct="1">
              <a:buFont typeface="Wingdings" pitchFamily="4" charset="2"/>
              <a:buNone/>
            </a:pPr>
            <a:endParaRPr lang="en-US" altLang="en-US" sz="1600" smtClean="0">
              <a:solidFill>
                <a:schemeClr val="bg1"/>
              </a:solidFill>
              <a:latin typeface="Calibri" pitchFamily="4" charset="0"/>
            </a:endParaRPr>
          </a:p>
          <a:p>
            <a:pPr marL="0" indent="0" algn="ctr" eaLnBrk="1" hangingPunct="1">
              <a:buFont typeface="Wingdings" pitchFamily="4" charset="2"/>
              <a:buNone/>
            </a:pPr>
            <a:r>
              <a:rPr lang="en-US" altLang="en-US" sz="1600" smtClean="0">
                <a:solidFill>
                  <a:schemeClr val="bg1"/>
                </a:solidFill>
                <a:latin typeface="Calibri" pitchFamily="4" charset="0"/>
              </a:rPr>
              <a:t>Exposures in the general population</a:t>
            </a:r>
          </a:p>
        </p:txBody>
      </p:sp>
      <p:sp>
        <p:nvSpPr>
          <p:cNvPr id="6" name="Isosceles Triangle 5"/>
          <p:cNvSpPr/>
          <p:nvPr/>
        </p:nvSpPr>
        <p:spPr>
          <a:xfrm>
            <a:off x="3873500" y="650875"/>
            <a:ext cx="1168400" cy="99536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1800">
              <a:solidFill>
                <a:srgbClr val="FFFFFF"/>
              </a:solidFill>
              <a:latin typeface="Myriad Web Pro" charset="0"/>
            </a:endParaRPr>
          </a:p>
        </p:txBody>
      </p:sp>
      <p:sp>
        <p:nvSpPr>
          <p:cNvPr id="21510" name="TextBox 6"/>
          <p:cNvSpPr txBox="1">
            <a:spLocks noChangeArrowheads="1"/>
          </p:cNvSpPr>
          <p:nvPr/>
        </p:nvSpPr>
        <p:spPr bwMode="auto">
          <a:xfrm>
            <a:off x="6478588" y="1223963"/>
            <a:ext cx="2033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800" b="1">
                <a:latin typeface="Myriad Web Pro" charset="0"/>
              </a:rPr>
              <a:t>Cases reported to health department</a:t>
            </a:r>
          </a:p>
        </p:txBody>
      </p:sp>
      <p:cxnSp>
        <p:nvCxnSpPr>
          <p:cNvPr id="9" name="Curved Connector 8"/>
          <p:cNvCxnSpPr>
            <a:endCxn id="21510" idx="1"/>
          </p:cNvCxnSpPr>
          <p:nvPr/>
        </p:nvCxnSpPr>
        <p:spPr>
          <a:xfrm>
            <a:off x="4824413" y="1168400"/>
            <a:ext cx="1654175" cy="51752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Final Thoughts</a:t>
            </a:r>
          </a:p>
        </p:txBody>
      </p:sp>
      <p:sp>
        <p:nvSpPr>
          <p:cNvPr id="71683" name="Content Placeholder 2"/>
          <p:cNvSpPr>
            <a:spLocks noGrp="1"/>
          </p:cNvSpPr>
          <p:nvPr>
            <p:ph idx="1"/>
          </p:nvPr>
        </p:nvSpPr>
        <p:spPr bwMode="auto">
          <a:xfrm>
            <a:off x="457200" y="1600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z="2000" smtClean="0">
                <a:latin typeface="Calibri" pitchFamily="4" charset="0"/>
              </a:rPr>
              <a:t>IPs often in position to recognize potential outbreaks</a:t>
            </a:r>
          </a:p>
          <a:p>
            <a:pPr eaLnBrk="1" hangingPunct="1">
              <a:buFont typeface="Wingdings" pitchFamily="4" charset="2"/>
              <a:buChar char="§"/>
            </a:pPr>
            <a:r>
              <a:rPr lang="en-US" altLang="en-US" sz="2000" smtClean="0">
                <a:latin typeface="Calibri" pitchFamily="4" charset="0"/>
              </a:rPr>
              <a:t>Your job - infection prevention and control – is very important – and difficult</a:t>
            </a:r>
          </a:p>
          <a:p>
            <a:pPr lvl="1" eaLnBrk="1" hangingPunct="1">
              <a:buSzTx/>
              <a:buFont typeface="Arial" charset="0"/>
              <a:buChar char="•"/>
            </a:pPr>
            <a:r>
              <a:rPr lang="en-US" altLang="en-US" sz="1800" smtClean="0"/>
              <a:t>Reporting requirements</a:t>
            </a:r>
          </a:p>
          <a:p>
            <a:pPr lvl="1" eaLnBrk="1" hangingPunct="1">
              <a:buSzTx/>
              <a:buFont typeface="Arial" charset="0"/>
              <a:buChar char="•"/>
            </a:pPr>
            <a:r>
              <a:rPr lang="en-US" altLang="en-US" sz="1800" smtClean="0"/>
              <a:t>Constantly evolving threats from emerging diseases and unintended consequences of financial pressures and advancing technologies</a:t>
            </a:r>
          </a:p>
          <a:p>
            <a:pPr lvl="1" eaLnBrk="1" hangingPunct="1">
              <a:buSzTx/>
              <a:buFont typeface="Arial" charset="0"/>
              <a:buChar char="•"/>
            </a:pPr>
            <a:r>
              <a:rPr lang="en-US" altLang="en-US" sz="1800" smtClean="0"/>
              <a:t>Antimicrobial resistance, evolution of electronic health records to aid epidemiologic work, continued shift of care to outpatient settings, research needs</a:t>
            </a:r>
          </a:p>
          <a:p>
            <a:pPr lvl="1" eaLnBrk="1" hangingPunct="1">
              <a:buSzTx/>
              <a:buFont typeface="Arial" charset="0"/>
              <a:buChar char="•"/>
            </a:pPr>
            <a:r>
              <a:rPr lang="en-US" altLang="en-US" sz="1800" smtClean="0"/>
              <a:t>IPs can’t do it alone, and there are new opportunities to partner more closely with local health jurisdictions</a:t>
            </a:r>
          </a:p>
          <a:p>
            <a:pPr eaLnBrk="1" hangingPunct="1">
              <a:buFont typeface="Wingdings" pitchFamily="4" charset="2"/>
              <a:buChar char="§"/>
            </a:pPr>
            <a:r>
              <a:rPr lang="en-US" altLang="en-US" sz="2000" smtClean="0">
                <a:latin typeface="Calibri" pitchFamily="4" charset="0"/>
              </a:rPr>
              <a:t>APIC and CDC continue to partner to improve guidance and identify potential solutions to gaps in outbreak detection, routine surveillance, infection control training</a:t>
            </a:r>
          </a:p>
          <a:p>
            <a:pPr eaLnBrk="1" hangingPunct="1">
              <a:buFont typeface="Wingdings" pitchFamily="4" charset="2"/>
              <a:buChar char="§"/>
            </a:pPr>
            <a:endParaRPr lang="en-US" altLang="en-US" sz="2000" smtClean="0">
              <a:latin typeface="Calibri" pitchFamily="4" charset="0"/>
            </a:endParaRPr>
          </a:p>
        </p:txBody>
      </p:sp>
      <p:sp>
        <p:nvSpPr>
          <p:cNvPr id="7168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endParaRPr lang="en-US" altLang="en-US" smtClean="0">
              <a:latin typeface="Calibri" pitchFamily="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628650" y="365125"/>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smtClean="0"/>
              <a:t>Special Thanks to Lots of People at DHQP, CDC Including:</a:t>
            </a:r>
          </a:p>
        </p:txBody>
      </p:sp>
      <p:sp>
        <p:nvSpPr>
          <p:cNvPr id="4" name="Content Placeholder 3"/>
          <p:cNvSpPr>
            <a:spLocks noGrp="1"/>
          </p:cNvSpPr>
          <p:nvPr>
            <p:ph idx="1"/>
          </p:nvPr>
        </p:nvSpPr>
        <p:spPr>
          <a:xfrm>
            <a:off x="628650" y="1616075"/>
            <a:ext cx="7886700" cy="2251075"/>
          </a:xfrm>
        </p:spPr>
        <p:txBody>
          <a:bodyPr numCol="2"/>
          <a:lstStyle/>
          <a:p>
            <a:pPr eaLnBrk="1" fontAlgn="auto" hangingPunct="1">
              <a:spcAft>
                <a:spcPts val="0"/>
              </a:spcAft>
              <a:buFont typeface="Arial" pitchFamily="34" charset="0"/>
              <a:buChar char="•"/>
              <a:defRPr/>
            </a:pPr>
            <a:r>
              <a:rPr lang="en-US" sz="2400" dirty="0" smtClean="0">
                <a:ea typeface="+mn-ea"/>
                <a:cs typeface="+mn-cs"/>
              </a:rPr>
              <a:t>Mike Bell</a:t>
            </a:r>
          </a:p>
          <a:p>
            <a:pPr eaLnBrk="1" fontAlgn="auto" hangingPunct="1">
              <a:spcAft>
                <a:spcPts val="0"/>
              </a:spcAft>
              <a:buFont typeface="Arial" pitchFamily="34" charset="0"/>
              <a:buChar char="•"/>
              <a:defRPr/>
            </a:pPr>
            <a:r>
              <a:rPr lang="en-US" sz="2400" dirty="0" smtClean="0">
                <a:ea typeface="+mn-ea"/>
                <a:cs typeface="+mn-cs"/>
              </a:rPr>
              <a:t>Denise Cardo</a:t>
            </a:r>
          </a:p>
          <a:p>
            <a:pPr eaLnBrk="1" fontAlgn="auto" hangingPunct="1">
              <a:spcAft>
                <a:spcPts val="0"/>
              </a:spcAft>
              <a:buFont typeface="Arial" pitchFamily="34" charset="0"/>
              <a:buChar char="•"/>
              <a:defRPr/>
            </a:pPr>
            <a:r>
              <a:rPr lang="en-US" sz="2400" dirty="0" smtClean="0">
                <a:ea typeface="+mn-ea"/>
                <a:cs typeface="+mn-cs"/>
              </a:rPr>
              <a:t>Bryan Christensen</a:t>
            </a:r>
          </a:p>
          <a:p>
            <a:pPr eaLnBrk="1" fontAlgn="auto" hangingPunct="1">
              <a:spcAft>
                <a:spcPts val="0"/>
              </a:spcAft>
              <a:buFont typeface="Arial" pitchFamily="34" charset="0"/>
              <a:buChar char="•"/>
              <a:defRPr/>
            </a:pPr>
            <a:r>
              <a:rPr lang="en-US" sz="2400" dirty="0" smtClean="0">
                <a:ea typeface="+mn-ea"/>
                <a:cs typeface="+mn-cs"/>
              </a:rPr>
              <a:t>Jeff Hageman</a:t>
            </a:r>
          </a:p>
          <a:p>
            <a:pPr eaLnBrk="1" fontAlgn="auto" hangingPunct="1">
              <a:spcAft>
                <a:spcPts val="0"/>
              </a:spcAft>
              <a:buFont typeface="Arial" pitchFamily="34" charset="0"/>
              <a:buChar char="•"/>
              <a:defRPr/>
            </a:pPr>
            <a:r>
              <a:rPr lang="en-US" sz="2400" dirty="0" smtClean="0">
                <a:ea typeface="+mn-ea"/>
                <a:cs typeface="+mn-cs"/>
              </a:rPr>
              <a:t>John Jernigan</a:t>
            </a:r>
          </a:p>
          <a:p>
            <a:pPr eaLnBrk="1" fontAlgn="auto" hangingPunct="1">
              <a:spcAft>
                <a:spcPts val="0"/>
              </a:spcAft>
              <a:buFont typeface="Arial" pitchFamily="34" charset="0"/>
              <a:buChar char="•"/>
              <a:defRPr/>
            </a:pPr>
            <a:r>
              <a:rPr lang="en-US" sz="2400" dirty="0" smtClean="0">
                <a:ea typeface="+mn-ea"/>
                <a:cs typeface="+mn-cs"/>
              </a:rPr>
              <a:t>Alex </a:t>
            </a:r>
            <a:r>
              <a:rPr lang="en-US" sz="2400" dirty="0" err="1" smtClean="0">
                <a:ea typeface="+mn-ea"/>
                <a:cs typeface="+mn-cs"/>
              </a:rPr>
              <a:t>Kallen</a:t>
            </a:r>
            <a:endParaRPr lang="en-US" sz="2400" dirty="0" smtClean="0">
              <a:ea typeface="+mn-ea"/>
              <a:cs typeface="+mn-cs"/>
            </a:endParaRPr>
          </a:p>
          <a:p>
            <a:pPr eaLnBrk="1" fontAlgn="auto" hangingPunct="1">
              <a:spcAft>
                <a:spcPts val="0"/>
              </a:spcAft>
              <a:buFont typeface="Arial" pitchFamily="34" charset="0"/>
              <a:buChar char="•"/>
              <a:defRPr/>
            </a:pPr>
            <a:r>
              <a:rPr lang="en-US" sz="2400" dirty="0" smtClean="0">
                <a:ea typeface="+mn-ea"/>
                <a:cs typeface="+mn-cs"/>
              </a:rPr>
              <a:t>David Kuhar</a:t>
            </a:r>
          </a:p>
          <a:p>
            <a:pPr eaLnBrk="1" fontAlgn="auto" hangingPunct="1">
              <a:spcAft>
                <a:spcPts val="0"/>
              </a:spcAft>
              <a:buFont typeface="Arial" pitchFamily="34" charset="0"/>
              <a:buChar char="•"/>
              <a:defRPr/>
            </a:pPr>
            <a:r>
              <a:rPr lang="en-US" sz="2400" dirty="0" smtClean="0">
                <a:ea typeface="+mn-ea"/>
                <a:cs typeface="+mn-cs"/>
              </a:rPr>
              <a:t>Shelley Magill</a:t>
            </a:r>
          </a:p>
          <a:p>
            <a:pPr eaLnBrk="1" fontAlgn="auto" hangingPunct="1">
              <a:spcAft>
                <a:spcPts val="0"/>
              </a:spcAft>
              <a:buFont typeface="Arial" pitchFamily="34" charset="0"/>
              <a:buChar char="•"/>
              <a:defRPr/>
            </a:pPr>
            <a:r>
              <a:rPr lang="en-US" sz="2400" dirty="0" smtClean="0">
                <a:ea typeface="+mn-ea"/>
                <a:cs typeface="+mn-cs"/>
              </a:rPr>
              <a:t>Joe Perz</a:t>
            </a:r>
          </a:p>
          <a:p>
            <a:pPr eaLnBrk="1" fontAlgn="auto" hangingPunct="1">
              <a:spcAft>
                <a:spcPts val="0"/>
              </a:spcAft>
              <a:buFont typeface="Arial" pitchFamily="34" charset="0"/>
              <a:buChar char="•"/>
              <a:defRPr/>
            </a:pPr>
            <a:r>
              <a:rPr lang="en-US" sz="2400" dirty="0" smtClean="0">
                <a:ea typeface="+mn-ea"/>
                <a:cs typeface="+mn-cs"/>
              </a:rPr>
              <a:t>Arjun Srinivasan</a:t>
            </a:r>
            <a:endParaRPr lang="en-US" sz="2400" dirty="0">
              <a:ea typeface="+mn-ea"/>
              <a:cs typeface="+mn-cs"/>
            </a:endParaRPr>
          </a:p>
        </p:txBody>
      </p:sp>
      <p:sp>
        <p:nvSpPr>
          <p:cNvPr id="71684" name="Slide Number Placeholder 2"/>
          <p:cNvSpPr>
            <a:spLocks noGrp="1"/>
          </p:cNvSpPr>
          <p:nvPr>
            <p:ph type="sldNum" sz="quarter" idx="12"/>
          </p:nvPr>
        </p:nvSpPr>
        <p:spPr bwMode="auto">
          <a:ln>
            <a:miter lim="800000"/>
            <a:headEnd/>
            <a:tailEnd/>
          </a:ln>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C7EF8B3-92F2-4A04-B9F0-A2E83239430A}" type="slidenum">
              <a:rPr lang="en-US" altLang="en-US" sz="1800">
                <a:latin typeface="Myriad Web Pro" charset="0"/>
              </a:rPr>
              <a:pPr eaLnBrk="1" hangingPunct="1"/>
              <a:t>51</a:t>
            </a:fld>
            <a:endParaRPr lang="en-US" altLang="en-US" sz="1800">
              <a:latin typeface="Myriad Web Pro" charset="0"/>
            </a:endParaRPr>
          </a:p>
        </p:txBody>
      </p:sp>
      <p:sp>
        <p:nvSpPr>
          <p:cNvPr id="72709" name="Title 1"/>
          <p:cNvSpPr txBox="1">
            <a:spLocks/>
          </p:cNvSpPr>
          <p:nvPr/>
        </p:nvSpPr>
        <p:spPr bwMode="auto">
          <a:xfrm>
            <a:off x="628650" y="444976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3200">
                <a:latin typeface="Myriad Web Pro" charset="0"/>
              </a:rPr>
              <a:t>And, to the Many IPs, Other HCP, Health Depts, and Federal Agencies Who Help Us Recognize and Respond to Outbreaks</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bwMode="auto">
          <a:xfrm>
            <a:off x="457200" y="2057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FFFF00"/>
                </a:solidFill>
              </a:rPr>
              <a:t>Discussion</a:t>
            </a:r>
            <a:br>
              <a:rPr lang="en-US" altLang="en-US" smtClean="0">
                <a:solidFill>
                  <a:srgbClr val="FFFF00"/>
                </a:solidFill>
              </a:rPr>
            </a:br>
            <a:r>
              <a:rPr lang="en-US" altLang="en-US" smtClean="0">
                <a:solidFill>
                  <a:srgbClr val="FFFF00"/>
                </a:solidFill>
              </a:rPr>
              <a:t/>
            </a:r>
            <a:br>
              <a:rPr lang="en-US" altLang="en-US" smtClean="0">
                <a:solidFill>
                  <a:srgbClr val="FFFF00"/>
                </a:solidFill>
              </a:rPr>
            </a:br>
            <a:r>
              <a:rPr lang="en-US" altLang="en-US" smtClean="0">
                <a:solidFill>
                  <a:srgbClr val="FFFF00"/>
                </a:solidFill>
              </a:rPr>
              <a:t/>
            </a:r>
            <a:br>
              <a:rPr lang="en-US" altLang="en-US" smtClean="0">
                <a:solidFill>
                  <a:srgbClr val="FFFF00"/>
                </a:solidFill>
              </a:rPr>
            </a:br>
            <a:endParaRPr lang="en-US" altLang="en-US" smtClean="0">
              <a:solidFill>
                <a:srgbClr val="FFFF00"/>
              </a:solidFill>
            </a:endParaRPr>
          </a:p>
        </p:txBody>
      </p:sp>
      <p:sp>
        <p:nvSpPr>
          <p:cNvPr id="73731" name="Text Placeholder 4"/>
          <p:cNvSpPr>
            <a:spLocks noGrp="1"/>
          </p:cNvSpPr>
          <p:nvPr>
            <p:ph type="body" sz="quarter" idx="11"/>
          </p:nvPr>
        </p:nvSpPr>
        <p:spPr bwMode="auto">
          <a:xfrm>
            <a:off x="2286000" y="6272213"/>
            <a:ext cx="5105400"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National Center for Emerging and Zoonotic Infectious Diseases</a:t>
            </a:r>
          </a:p>
        </p:txBody>
      </p:sp>
      <p:sp>
        <p:nvSpPr>
          <p:cNvPr id="73732" name="Text Placeholder 5"/>
          <p:cNvSpPr>
            <a:spLocks noGrp="1"/>
          </p:cNvSpPr>
          <p:nvPr>
            <p:ph type="body" sz="quarter" idx="12"/>
          </p:nvPr>
        </p:nvSpPr>
        <p:spPr bwMode="auto">
          <a:xfrm>
            <a:off x="2286000" y="6464300"/>
            <a:ext cx="5105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Division of Healthcare Quality Promotion</a:t>
            </a:r>
          </a:p>
        </p:txBody>
      </p:sp>
      <p:pic>
        <p:nvPicPr>
          <p:cNvPr id="73733" name="Picture 6" descr="Logos of the United States Department of Health and Human Services and Centers for Disease Control and Preventio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64770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Placeholder 8"/>
          <p:cNvSpPr>
            <a:spLocks noGrp="1"/>
          </p:cNvSpPr>
          <p:nvPr>
            <p:ph type="body" sz="quarter" idx="10"/>
          </p:nvPr>
        </p:nvSpPr>
        <p:spPr bwMode="auto">
          <a:xfrm>
            <a:off x="1371600" y="4648200"/>
            <a:ext cx="6400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b="1" smtClean="0"/>
              <a:t>Ryan Fagan, MD, MPH&amp;TM</a:t>
            </a:r>
          </a:p>
          <a:p>
            <a:pPr eaLnBrk="1" hangingPunct="1"/>
            <a:r>
              <a:rPr lang="en-US" altLang="en-US" smtClean="0"/>
              <a:t>Division of Healthcare Quality Promotion</a:t>
            </a:r>
          </a:p>
          <a:p>
            <a:pPr eaLnBrk="1" hangingPunct="1"/>
            <a:r>
              <a:rPr lang="en-US" altLang="en-US" smtClean="0"/>
              <a:t>Centers for Disease Control and Prevention</a:t>
            </a:r>
          </a:p>
          <a:p>
            <a:pPr eaLnBrk="1" hangingPunct="1"/>
            <a:r>
              <a:rPr lang="en-US" altLang="en-US" smtClean="0"/>
              <a:t>Atlanta, Georgia, USA</a:t>
            </a:r>
          </a:p>
          <a:p>
            <a:pPr eaLnBrk="1" hangingPunct="1"/>
            <a:endParaRPr lang="en-US" altLang="en-US"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lide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Who’s in Position to Recognize HAI Outbreaks?	</a:t>
            </a:r>
          </a:p>
        </p:txBody>
      </p:sp>
      <p:sp>
        <p:nvSpPr>
          <p:cNvPr id="22531" name="Content Placeholder 2"/>
          <p:cNvSpPr>
            <a:spLocks noGrp="1"/>
          </p:cNvSpPr>
          <p:nvPr>
            <p:ph idx="1"/>
          </p:nvPr>
        </p:nvSpPr>
        <p:spPr bwMode="auto">
          <a:xfrm>
            <a:off x="457200" y="1600200"/>
            <a:ext cx="329406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Often, IPs are! </a:t>
            </a:r>
            <a:r>
              <a:rPr lang="en-US" altLang="en-US" i="1" smtClean="0">
                <a:latin typeface="Calibri" pitchFamily="4" charset="0"/>
              </a:rPr>
              <a:t>But unlike what Smokey says about fires, not just you (IPs)</a:t>
            </a:r>
            <a:endParaRPr lang="en-US" altLang="en-US" smtClean="0">
              <a:latin typeface="Calibri" pitchFamily="4" charset="0"/>
            </a:endParaRPr>
          </a:p>
          <a:p>
            <a:pPr eaLnBrk="1" hangingPunct="1">
              <a:buFont typeface="Wingdings" pitchFamily="4" charset="2"/>
              <a:buChar char="§"/>
            </a:pPr>
            <a:r>
              <a:rPr lang="en-US" altLang="en-US" smtClean="0">
                <a:latin typeface="Calibri" pitchFamily="4" charset="0"/>
              </a:rPr>
              <a:t>It helps us to hear from you about possible outbreaks</a:t>
            </a:r>
          </a:p>
          <a:p>
            <a:pPr eaLnBrk="1" hangingPunct="1">
              <a:buFont typeface="Wingdings" pitchFamily="4" charset="2"/>
              <a:buChar char="§"/>
            </a:pPr>
            <a:r>
              <a:rPr lang="en-US" altLang="en-US" smtClean="0">
                <a:latin typeface="Calibri" pitchFamily="4" charset="0"/>
              </a:rPr>
              <a:t>We can’t learn from outbreaks if we don’t know about them</a:t>
            </a:r>
          </a:p>
        </p:txBody>
      </p:sp>
      <p:pic>
        <p:nvPicPr>
          <p:cNvPr id="2253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0463" y="1620838"/>
            <a:ext cx="49784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304800"/>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Healthcare Associated Infection (HAI) Outbreaks: CDC 2014 Annual Highlights</a:t>
            </a:r>
          </a:p>
        </p:txBody>
      </p:sp>
      <p:sp>
        <p:nvSpPr>
          <p:cNvPr id="23555" name="Content Placeholder 2"/>
          <p:cNvSpPr>
            <a:spLocks noGrp="1"/>
          </p:cNvSpPr>
          <p:nvPr>
            <p:ph idx="1"/>
          </p:nvPr>
        </p:nvSpPr>
        <p:spPr bwMode="auto">
          <a:xfrm>
            <a:off x="457200" y="1641475"/>
            <a:ext cx="8229600" cy="372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CDC (DHQP) participated in 88 response activities</a:t>
            </a:r>
          </a:p>
          <a:p>
            <a:pPr lvl="1" eaLnBrk="1" hangingPunct="1">
              <a:lnSpc>
                <a:spcPct val="150000"/>
              </a:lnSpc>
              <a:buSzTx/>
              <a:buFont typeface="Arial" charset="0"/>
              <a:buChar char="•"/>
            </a:pPr>
            <a:r>
              <a:rPr lang="en-US" altLang="en-US" b="1" smtClean="0"/>
              <a:t>Variety of settings</a:t>
            </a:r>
          </a:p>
          <a:p>
            <a:pPr lvl="2" eaLnBrk="1" hangingPunct="1">
              <a:lnSpc>
                <a:spcPct val="150000"/>
              </a:lnSpc>
              <a:buSzTx/>
              <a:buFont typeface="Courier New" pitchFamily="4" charset="0"/>
              <a:buChar char="o"/>
            </a:pPr>
            <a:r>
              <a:rPr lang="en-US" altLang="en-US" b="1" smtClean="0"/>
              <a:t>Acute care (40)</a:t>
            </a:r>
          </a:p>
          <a:p>
            <a:pPr lvl="2" eaLnBrk="1" hangingPunct="1">
              <a:lnSpc>
                <a:spcPct val="150000"/>
              </a:lnSpc>
              <a:buSzTx/>
              <a:buFont typeface="Courier New" pitchFamily="4" charset="0"/>
              <a:buChar char="o"/>
            </a:pPr>
            <a:r>
              <a:rPr lang="en-US" altLang="en-US" b="1" smtClean="0"/>
              <a:t>Ambulatory care (34)</a:t>
            </a:r>
          </a:p>
          <a:p>
            <a:pPr lvl="2" eaLnBrk="1" hangingPunct="1">
              <a:lnSpc>
                <a:spcPct val="150000"/>
              </a:lnSpc>
              <a:buSzTx/>
              <a:buFont typeface="Courier New" pitchFamily="4" charset="0"/>
              <a:buChar char="o"/>
            </a:pPr>
            <a:r>
              <a:rPr lang="en-US" altLang="en-US" b="1" smtClean="0"/>
              <a:t>Long-term care (6)</a:t>
            </a:r>
          </a:p>
          <a:p>
            <a:pPr lvl="1" eaLnBrk="1" hangingPunct="1">
              <a:lnSpc>
                <a:spcPct val="150000"/>
              </a:lnSpc>
              <a:buSzTx/>
              <a:buFont typeface="Arial" charset="0"/>
              <a:buChar char="•"/>
            </a:pPr>
            <a:r>
              <a:rPr lang="en-US" altLang="en-US" b="1" smtClean="0"/>
              <a:t>31 different states, including 3 multistate activities</a:t>
            </a:r>
          </a:p>
          <a:p>
            <a:pPr lvl="1" eaLnBrk="1" hangingPunct="1">
              <a:lnSpc>
                <a:spcPct val="150000"/>
              </a:lnSpc>
              <a:buSzTx/>
              <a:buFont typeface="Arial" charset="0"/>
              <a:buChar char="•"/>
            </a:pPr>
            <a:r>
              <a:rPr lang="en-US" altLang="en-US" b="1" smtClean="0"/>
              <a:t>6 foreign countries (Guinea, Kingdom of Saudi Arabia, Liberia, Nigeria, Switzerland and the United Arab Emirates)</a:t>
            </a:r>
          </a:p>
          <a:p>
            <a:pPr lvl="1" eaLnBrk="1" hangingPunct="1">
              <a:lnSpc>
                <a:spcPct val="150000"/>
              </a:lnSpc>
              <a:buSzTx/>
              <a:buFont typeface="Arial" charset="0"/>
              <a:buChar char="•"/>
            </a:pPr>
            <a:r>
              <a:rPr lang="en-US" altLang="en-US" b="1" smtClean="0"/>
              <a:t>12 Epi-Aids</a:t>
            </a:r>
          </a:p>
          <a:p>
            <a:pPr lvl="1" eaLnBrk="1" hangingPunct="1">
              <a:buSzTx/>
              <a:buFont typeface="Arial" charset="0"/>
              <a:buChar char="•"/>
            </a:pPr>
            <a:endParaRPr lang="en-US" altLang="en-US" b="1" smtClean="0"/>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p:txBody>
      </p:sp>
      <p:sp>
        <p:nvSpPr>
          <p:cNvPr id="23556" name="Slide Number Placeholder 4"/>
          <p:cNvSpPr>
            <a:spLocks noGrp="1"/>
          </p:cNvSpPr>
          <p:nvPr>
            <p:ph type="sldNum" sz="quarter" idx="4294967295"/>
          </p:nvPr>
        </p:nvSpPr>
        <p:spPr bwMode="auto">
          <a:xfrm>
            <a:off x="6775450" y="6153150"/>
            <a:ext cx="20574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300E5B8-018A-4D21-8652-A5551166B849}" type="slidenum">
              <a:rPr lang="en-US" altLang="en-US" sz="1800">
                <a:latin typeface="Myriad Web Pro" charset="0"/>
              </a:rPr>
              <a:pPr eaLnBrk="1" hangingPunct="1"/>
              <a:t>7</a:t>
            </a:fld>
            <a:endParaRPr lang="en-US" altLang="en-US" sz="1800">
              <a:latin typeface="Myriad Web Pro"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06388" y="381000"/>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mtClean="0">
                <a:latin typeface="Calibri" pitchFamily="4" charset="0"/>
              </a:rPr>
              <a:t>HAI Outbreaks: CDC 2014 Annual Highlights</a:t>
            </a:r>
          </a:p>
        </p:txBody>
      </p:sp>
      <p:sp>
        <p:nvSpPr>
          <p:cNvPr id="24579" name="Content Placeholder 2"/>
          <p:cNvSpPr>
            <a:spLocks noGrp="1"/>
          </p:cNvSpPr>
          <p:nvPr>
            <p:ph idx="1"/>
          </p:nvPr>
        </p:nvSpPr>
        <p:spPr bwMode="auto">
          <a:xfrm>
            <a:off x="1200150" y="1803400"/>
            <a:ext cx="8374063" cy="372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itchFamily="4" charset="2"/>
              <a:buChar char="§"/>
            </a:pPr>
            <a:r>
              <a:rPr lang="en-US" altLang="en-US" smtClean="0">
                <a:latin typeface="Calibri" pitchFamily="4" charset="0"/>
              </a:rPr>
              <a:t>Wide variety of organisms</a:t>
            </a:r>
          </a:p>
          <a:p>
            <a:pPr lvl="1" eaLnBrk="1" hangingPunct="1">
              <a:buSzTx/>
              <a:buFont typeface="Arial" charset="0"/>
              <a:buChar char="•"/>
            </a:pPr>
            <a:r>
              <a:rPr lang="en-US" altLang="en-US" b="1" smtClean="0"/>
              <a:t>Bacterial (38)</a:t>
            </a:r>
          </a:p>
          <a:p>
            <a:pPr lvl="2" eaLnBrk="1" hangingPunct="1">
              <a:buSzTx/>
              <a:buFont typeface="Courier New" pitchFamily="4" charset="0"/>
              <a:buChar char="o"/>
            </a:pPr>
            <a:r>
              <a:rPr lang="en-US" altLang="en-US" b="1" smtClean="0"/>
              <a:t>Gram negative (18) – 13 unique genera</a:t>
            </a:r>
          </a:p>
          <a:p>
            <a:pPr lvl="2" eaLnBrk="1" hangingPunct="1">
              <a:buSzTx/>
              <a:buFont typeface="Courier New" pitchFamily="4" charset="0"/>
              <a:buChar char="o"/>
            </a:pPr>
            <a:r>
              <a:rPr lang="en-US" altLang="en-US" b="1" smtClean="0"/>
              <a:t>CRE (9)</a:t>
            </a:r>
          </a:p>
          <a:p>
            <a:pPr lvl="2" eaLnBrk="1" hangingPunct="1">
              <a:buSzTx/>
              <a:buFont typeface="Courier New" pitchFamily="4" charset="0"/>
              <a:buChar char="o"/>
            </a:pPr>
            <a:r>
              <a:rPr lang="en-US" altLang="en-US" b="1" smtClean="0"/>
              <a:t>NTM (5)</a:t>
            </a:r>
          </a:p>
          <a:p>
            <a:pPr lvl="1" eaLnBrk="1" hangingPunct="1">
              <a:buSzTx/>
              <a:buFont typeface="Arial" charset="0"/>
              <a:buChar char="•"/>
            </a:pPr>
            <a:r>
              <a:rPr lang="en-US" altLang="en-US" b="1" smtClean="0"/>
              <a:t>Viral (34)</a:t>
            </a:r>
          </a:p>
          <a:p>
            <a:pPr lvl="2" eaLnBrk="1" hangingPunct="1">
              <a:buSzTx/>
              <a:buFont typeface="Courier New" pitchFamily="4" charset="0"/>
              <a:buChar char="o"/>
            </a:pPr>
            <a:r>
              <a:rPr lang="en-US" altLang="en-US" b="1" smtClean="0"/>
              <a:t>HCV (13)</a:t>
            </a:r>
          </a:p>
          <a:p>
            <a:pPr lvl="2" eaLnBrk="1" hangingPunct="1">
              <a:buSzTx/>
              <a:buFont typeface="Courier New" pitchFamily="4" charset="0"/>
              <a:buChar char="o"/>
            </a:pPr>
            <a:r>
              <a:rPr lang="en-US" altLang="en-US" b="1" smtClean="0"/>
              <a:t>HBV (11)</a:t>
            </a:r>
          </a:p>
          <a:p>
            <a:pPr lvl="2" eaLnBrk="1" hangingPunct="1">
              <a:buSzTx/>
              <a:buFont typeface="Courier New" pitchFamily="4" charset="0"/>
              <a:buChar char="o"/>
            </a:pPr>
            <a:r>
              <a:rPr lang="en-US" altLang="en-US" b="1" smtClean="0"/>
              <a:t>Ebola (4)</a:t>
            </a:r>
          </a:p>
          <a:p>
            <a:pPr lvl="1" eaLnBrk="1" hangingPunct="1">
              <a:buSzTx/>
              <a:buFont typeface="Arial" charset="0"/>
              <a:buChar char="•"/>
            </a:pPr>
            <a:r>
              <a:rPr lang="en-US" altLang="en-US" b="1" smtClean="0"/>
              <a:t>Fungal (5)</a:t>
            </a:r>
          </a:p>
          <a:p>
            <a:pPr lvl="2" eaLnBrk="1" hangingPunct="1">
              <a:buSzTx/>
              <a:buFont typeface="Courier New" pitchFamily="4" charset="0"/>
              <a:buChar char="o"/>
            </a:pPr>
            <a:r>
              <a:rPr lang="en-US" altLang="en-US" b="1" i="1" smtClean="0"/>
              <a:t>Aspergillus spp </a:t>
            </a:r>
            <a:r>
              <a:rPr lang="en-US" altLang="en-US" b="1" smtClean="0"/>
              <a:t>(2)</a:t>
            </a:r>
          </a:p>
          <a:p>
            <a:pPr lvl="2" eaLnBrk="1" hangingPunct="1">
              <a:buSzTx/>
              <a:buFont typeface="Courier New" pitchFamily="4" charset="0"/>
              <a:buChar char="o"/>
            </a:pPr>
            <a:r>
              <a:rPr lang="en-US" altLang="en-US" b="1" i="1" smtClean="0"/>
              <a:t>Rhizopus spp </a:t>
            </a:r>
            <a:r>
              <a:rPr lang="en-US" altLang="en-US" b="1" smtClean="0"/>
              <a:t>(1)</a:t>
            </a:r>
            <a:endParaRPr lang="en-US" altLang="en-US" b="1" i="1" smtClean="0"/>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a:p>
            <a:pPr eaLnBrk="1" hangingPunct="1">
              <a:buFont typeface="Wingdings" pitchFamily="4" charset="2"/>
              <a:buChar char="§"/>
            </a:pPr>
            <a:endParaRPr lang="en-US" altLang="en-US" smtClean="0">
              <a:latin typeface="Calibri" pitchFamily="4" charset="0"/>
            </a:endParaRPr>
          </a:p>
        </p:txBody>
      </p:sp>
      <p:sp>
        <p:nvSpPr>
          <p:cNvPr id="24580" name="Slide Number Placeholder 4"/>
          <p:cNvSpPr>
            <a:spLocks noGrp="1"/>
          </p:cNvSpPr>
          <p:nvPr>
            <p:ph type="sldNum" sz="quarter" idx="4294967295"/>
          </p:nvPr>
        </p:nvSpPr>
        <p:spPr bwMode="auto">
          <a:xfrm>
            <a:off x="6775450" y="6153150"/>
            <a:ext cx="20574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23D103D-4356-4705-A10B-377447CF7860}" type="slidenum">
              <a:rPr lang="en-US" altLang="en-US" sz="1800">
                <a:latin typeface="Myriad Web Pro" charset="0"/>
              </a:rPr>
              <a:pPr eaLnBrk="1" hangingPunct="1"/>
              <a:t>8</a:t>
            </a:fld>
            <a:endParaRPr lang="en-US" altLang="en-US" sz="1800">
              <a:latin typeface="Myriad Web Pro"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3"/>
          <p:cNvSpPr>
            <a:spLocks noGrp="1"/>
          </p:cNvSpPr>
          <p:nvPr>
            <p:ph type="body" sz="quarter" idx="4294967295"/>
          </p:nvPr>
        </p:nvSpPr>
        <p:spPr bwMode="auto">
          <a:xfrm>
            <a:off x="457200" y="5627688"/>
            <a:ext cx="8229600" cy="442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smtClean="0"/>
              <a:t>http://www.cdc.gov/hai/outbreaks/index.html</a:t>
            </a:r>
          </a:p>
        </p:txBody>
      </p:sp>
      <p:sp>
        <p:nvSpPr>
          <p:cNvPr id="25603" name="Slide Number Placeholder 4"/>
          <p:cNvSpPr>
            <a:spLocks noGrp="1"/>
          </p:cNvSpPr>
          <p:nvPr>
            <p:ph type="sldNum" sz="quarter" idx="4294967295"/>
          </p:nvPr>
        </p:nvSpPr>
        <p:spPr bwMode="auto">
          <a:xfrm>
            <a:off x="6775450" y="6153150"/>
            <a:ext cx="20574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44CAEA3-B298-46AD-80AF-EDDD8DE7C635}" type="slidenum">
              <a:rPr lang="en-US" altLang="en-US" sz="1800">
                <a:latin typeface="Myriad Web Pro" charset="0"/>
              </a:rPr>
              <a:pPr eaLnBrk="1" hangingPunct="1"/>
              <a:t>9</a:t>
            </a:fld>
            <a:endParaRPr lang="en-US" altLang="en-US" sz="1800">
              <a:latin typeface="Myriad Web Pro" charset="0"/>
            </a:endParaRPr>
          </a:p>
        </p:txBody>
      </p:sp>
      <p:pic>
        <p:nvPicPr>
          <p:cNvPr id="25604" name="Picture 6"/>
          <p:cNvPicPr>
            <a:picLocks noChangeAspect="1"/>
          </p:cNvPicPr>
          <p:nvPr/>
        </p:nvPicPr>
        <p:blipFill>
          <a:blip r:embed="rId3" cstate="email">
            <a:extLst>
              <a:ext uri="{28A0092B-C50C-407E-A947-70E740481C1C}">
                <a14:useLocalDpi xmlns:a14="http://schemas.microsoft.com/office/drawing/2010/main"/>
              </a:ext>
            </a:extLst>
          </a:blip>
          <a:srcRect l="6184" t="15800" r="23289" b="14023"/>
          <a:stretch>
            <a:fillRect/>
          </a:stretch>
        </p:blipFill>
        <p:spPr bwMode="auto">
          <a:xfrm>
            <a:off x="569913" y="454025"/>
            <a:ext cx="80264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8339</TotalTime>
  <Words>2679</Words>
  <Application>Microsoft Office PowerPoint</Application>
  <PresentationFormat>On-screen Show (4:3)</PresentationFormat>
  <Paragraphs>366</Paragraphs>
  <Slides>53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ＭＳ Ｐゴシック</vt:lpstr>
      <vt:lpstr>Myriad Web Pro</vt:lpstr>
      <vt:lpstr>Calibri</vt:lpstr>
      <vt:lpstr>Wingdings</vt:lpstr>
      <vt:lpstr>Courier New</vt:lpstr>
      <vt:lpstr>CDC_OD_PPT_light([1]</vt:lpstr>
      <vt:lpstr>Healthcare Infection Control and Recent Public Health Responses</vt:lpstr>
      <vt:lpstr>Outline</vt:lpstr>
      <vt:lpstr>Why Outbreak Investigations Are Important</vt:lpstr>
      <vt:lpstr>Challenge: How to Recognize an HAI (or Any) Outbreak?</vt:lpstr>
      <vt:lpstr>Surveillance Pyramid</vt:lpstr>
      <vt:lpstr>Who’s in Position to Recognize HAI Outbreaks? </vt:lpstr>
      <vt:lpstr>Healthcare Associated Infection (HAI) Outbreaks: CDC 2014 Annual Highlights</vt:lpstr>
      <vt:lpstr>HAI Outbreaks: CDC 2014 Annual Highlights</vt:lpstr>
      <vt:lpstr>PowerPoint Presentation</vt:lpstr>
      <vt:lpstr>Free and Public Resources</vt:lpstr>
      <vt:lpstr>TRAVEL AND COMMUNICABLE DISEASES</vt:lpstr>
      <vt:lpstr>World Airline Route Map*</vt:lpstr>
      <vt:lpstr>PowerPoint Presentation</vt:lpstr>
      <vt:lpstr>Implications for Healthcare Infection Control</vt:lpstr>
      <vt:lpstr>PowerPoint Presentation</vt:lpstr>
      <vt:lpstr>Middle East Respiratory Syndrome (MERS)</vt:lpstr>
      <vt:lpstr>PowerPoint Presentation</vt:lpstr>
      <vt:lpstr>Ebola: Dallas Experience, September-October 2014</vt:lpstr>
      <vt:lpstr>Dallas Experience, September-October 2014</vt:lpstr>
      <vt:lpstr>Insights</vt:lpstr>
      <vt:lpstr>Dallas Experience, Summary and Conclusions</vt:lpstr>
      <vt:lpstr>PowerPoint Presentation</vt:lpstr>
      <vt:lpstr>PowerPoint Presentation</vt:lpstr>
      <vt:lpstr>What Do Our Experiences with Ebola Preparedness Say about Transmission of Common HAI Pathogens?</vt:lpstr>
      <vt:lpstr>UNSAFE INJECTION PRACTICES AS UNINTENDED CONSEQUENCES</vt:lpstr>
      <vt:lpstr>PowerPoint Presentation</vt:lpstr>
      <vt:lpstr>Fungal Meningitis</vt:lpstr>
      <vt:lpstr>PowerPoint Presentation</vt:lpstr>
      <vt:lpstr>Financial Pressure, Single-Use Vials and Repackaging: Endophthalmitis Example</vt:lpstr>
      <vt:lpstr>Hemodialysis Center Example</vt:lpstr>
      <vt:lpstr>PowerPoint Presentation</vt:lpstr>
      <vt:lpstr>Unsafe Injection Practices: We’ve Been Here Before (Again)</vt:lpstr>
      <vt:lpstr>ANOTHER EXAMPLE: PARENTERAL NUTRITION</vt:lpstr>
      <vt:lpstr>PowerPoint Presentation</vt:lpstr>
      <vt:lpstr>ENDOSCOPES &amp; CHALLENGES POSED BY NEW TECHNOLOGIES</vt:lpstr>
      <vt:lpstr>We’ve Been Here Before, Too</vt:lpstr>
      <vt:lpstr>… And It’s a Hot Topic at APIC 2015  (So I’ll Keep it Brief)</vt:lpstr>
      <vt:lpstr>Cleaning and Disinfecting Duodenoscopes</vt:lpstr>
      <vt:lpstr>Recent Duodenoscope Clusters</vt:lpstr>
      <vt:lpstr>Common Themes from CDC Duodenoscope Investigations</vt:lpstr>
      <vt:lpstr>PowerPoint Presentation</vt:lpstr>
      <vt:lpstr>Surveillance Cultures: Caveats</vt:lpstr>
      <vt:lpstr>Potential Long-term Solutions</vt:lpstr>
      <vt:lpstr>WHAT ELSE IS CDC DOING?</vt:lpstr>
      <vt:lpstr>Supplemental Funding to Improve Healthcare Infection Control Assessment and Response Activities</vt:lpstr>
      <vt:lpstr>Project Status</vt:lpstr>
      <vt:lpstr>CDC, NIOSH Hierarchy of Controls</vt:lpstr>
      <vt:lpstr>Other Questions and Open Issues</vt:lpstr>
      <vt:lpstr>PowerPoint Presentation</vt:lpstr>
      <vt:lpstr>Final Thoughts</vt:lpstr>
      <vt:lpstr>Special Thanks to Lots of People at DHQP, CDC Including:</vt:lpstr>
      <vt:lpstr>Discussion   </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HE</cp:lastModifiedBy>
  <cp:revision>474</cp:revision>
  <cp:lastPrinted>2015-06-28T14:35:27Z</cp:lastPrinted>
  <dcterms:created xsi:type="dcterms:W3CDTF">2015-06-28T16:00:59Z</dcterms:created>
  <dcterms:modified xsi:type="dcterms:W3CDTF">2015-07-20T16:04:15Z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