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7" r:id="rId2"/>
    <p:sldId id="256" r:id="rId3"/>
    <p:sldId id="281" r:id="rId4"/>
    <p:sldId id="282" r:id="rId5"/>
    <p:sldId id="283" r:id="rId6"/>
    <p:sldId id="284" r:id="rId7"/>
    <p:sldId id="285" r:id="rId8"/>
    <p:sldId id="269" r:id="rId9"/>
    <p:sldId id="286" r:id="rId10"/>
    <p:sldId id="260" r:id="rId11"/>
    <p:sldId id="287" r:id="rId12"/>
    <p:sldId id="262" r:id="rId13"/>
    <p:sldId id="265" r:id="rId14"/>
    <p:sldId id="268" r:id="rId15"/>
    <p:sldId id="263" r:id="rId16"/>
    <p:sldId id="264" r:id="rId17"/>
    <p:sldId id="259" r:id="rId18"/>
    <p:sldId id="289" r:id="rId19"/>
    <p:sldId id="294" r:id="rId20"/>
    <p:sldId id="295" r:id="rId21"/>
    <p:sldId id="296" r:id="rId22"/>
    <p:sldId id="274" r:id="rId23"/>
    <p:sldId id="275" r:id="rId24"/>
    <p:sldId id="261" r:id="rId25"/>
    <p:sldId id="288" r:id="rId26"/>
    <p:sldId id="276" r:id="rId27"/>
    <p:sldId id="277" r:id="rId28"/>
    <p:sldId id="278" r:id="rId29"/>
    <p:sldId id="271" r:id="rId30"/>
    <p:sldId id="290" r:id="rId31"/>
    <p:sldId id="272" r:id="rId32"/>
    <p:sldId id="279" r:id="rId33"/>
    <p:sldId id="280" r:id="rId34"/>
    <p:sldId id="291" r:id="rId35"/>
    <p:sldId id="292" r:id="rId36"/>
    <p:sldId id="273" r:id="rId37"/>
    <p:sldId id="293" r:id="rId38"/>
    <p:sldId id="267" r:id="rId39"/>
    <p:sldId id="297" r:id="rId40"/>
    <p:sldId id="298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74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28600"/>
            <a:ext cx="6858000" cy="685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Calibri" pitchFamily="34" charset="0"/>
              </a:defRPr>
            </a:lvl1pPr>
          </a:lstStyle>
          <a:p>
            <a:r>
              <a:rPr lang="en-US"/>
              <a:t>Healthcare Textiles: Factors That Affect Cleanliness</a:t>
            </a:r>
            <a:r>
              <a:rPr lang="en-US" sz="1200"/>
              <a:t/>
            </a:r>
            <a:br>
              <a:rPr lang="en-US" sz="1200"/>
            </a:br>
            <a:r>
              <a:rPr lang="en-US" sz="1200"/>
              <a:t>Dr. Lynne Sehulster, Division for Healthcare Quality Promotion, CDC</a:t>
            </a:r>
            <a:br>
              <a:rPr lang="en-US" sz="1200"/>
            </a:br>
            <a:r>
              <a:rPr lang="en-US" sz="1200"/>
              <a:t>A Webber Training Teleclass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29600"/>
            <a:ext cx="6858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Calibri" pitchFamily="34" charset="0"/>
              </a:defRPr>
            </a:lvl1pPr>
          </a:lstStyle>
          <a:p>
            <a:r>
              <a:rPr lang="en-US"/>
              <a:t>Hosted by Paul Webber  paul@webbertraining.com</a:t>
            </a:r>
          </a:p>
          <a:p>
            <a:r>
              <a:rPr 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EF81228-C10F-48BF-9D3E-129A03DFD6A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55992A8-F2BB-4A70-B3BB-CE270144083D}" type="datetime1">
              <a:rPr lang="en-US"/>
              <a:pPr/>
              <a:t>10/14/2014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0E6F093-EAAC-4F69-9315-7A96A8077D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A4FFE65F-5DE0-4B26-BE21-D4DE8135DD5E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0267668-4FA8-404F-99C2-87ADEA332A4C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16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-195263"/>
            <a:ext cx="1588" cy="392113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5B67C60-8DE1-458D-A0F2-0FEBC88AE6E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spcBef>
                <a:spcPts val="1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BD0AD59-35FB-44BE-A605-C063C8EF7AD9}" type="slidenum">
              <a:rPr lang="en-US" sz="3200">
                <a:solidFill>
                  <a:srgbClr val="C0C0C0"/>
                </a:solidFill>
                <a:latin typeface="Calibri" pitchFamily="34" charset="0"/>
              </a:rPr>
              <a:pPr algn="ctr">
                <a:spcBef>
                  <a:spcPts val="1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endParaRPr lang="en-US" sz="3200">
              <a:solidFill>
                <a:srgbClr val="C0C0C0"/>
              </a:solidFill>
              <a:latin typeface="Calibri" pitchFamily="34" charset="0"/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3240" tIns="46440" rIns="93240" bIns="46440" anchor="b"/>
          <a:lstStyle/>
          <a:p>
            <a:pPr algn="r">
              <a:spcBef>
                <a:spcPts val="1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A3AE332-465C-4945-9DB6-AA486CBC9980}" type="slidenum">
              <a:rPr lang="en-US" sz="1200">
                <a:solidFill>
                  <a:srgbClr val="C0C0C0"/>
                </a:solidFill>
                <a:latin typeface="Calibri" pitchFamily="34" charset="0"/>
              </a:rPr>
              <a:pPr algn="r">
                <a:spcBef>
                  <a:spcPts val="1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endParaRPr lang="en-US" sz="1200">
              <a:solidFill>
                <a:srgbClr val="C0C0C0"/>
              </a:solidFill>
              <a:latin typeface="Calibri" pitchFamily="34" charset="0"/>
            </a:endParaRPr>
          </a:p>
        </p:txBody>
      </p:sp>
      <p:sp>
        <p:nvSpPr>
          <p:cNvPr id="460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-195263"/>
            <a:ext cx="1588" cy="392113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4D86513-6A73-4E08-B96E-30F448D14415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24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-195263"/>
            <a:ext cx="1588" cy="392113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spcBef>
                <a:spcPts val="1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8823B26-1A6F-416E-8EA9-7AF759ACD7F6}" type="slidenum">
              <a:rPr lang="en-US" sz="3200">
                <a:solidFill>
                  <a:srgbClr val="C0C0C0"/>
                </a:solidFill>
                <a:latin typeface="Calibri" pitchFamily="34" charset="0"/>
              </a:rPr>
              <a:pPr algn="ctr">
                <a:spcBef>
                  <a:spcPts val="1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24</a:t>
            </a:fld>
            <a:endParaRPr lang="en-US" sz="3200">
              <a:solidFill>
                <a:srgbClr val="C0C0C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4304898-95E0-445E-99C6-531D7829FF04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F49614E-3C6A-4F07-97F3-891888B5C77B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19050CD-67B7-4F27-B07D-1404E683E04D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298EFE24-6439-4CA2-8D12-A6877EE0A61A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AE4C4B60-A9F4-418D-BB6E-64B94ADE976C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5B7CF52-7666-4C1B-9C68-306DA046BAA4}" type="slidenum">
              <a:rPr lang="en-US"/>
              <a:pPr/>
              <a:t>35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624930D-F21F-4396-9C83-F24E72EBD7AC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B7F48C7-7FA5-4F9D-978C-F9AB93020D4C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0FC0000-F019-44DB-AABC-666E23FF8E2D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19744D5-88A7-4CE4-B53C-8DA74CD3D5A8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9BF7428-A0E4-4A55-A0F1-9BAB8C3DBD21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E1BEBDE-7CB5-4140-BF3F-0C7950AF2D8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-195263"/>
            <a:ext cx="1588" cy="392113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spcBef>
                <a:spcPts val="1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B3B4601-C0EF-4BB6-9E35-A548096A0B93}" type="slidenum">
              <a:rPr lang="en-US" sz="3200">
                <a:solidFill>
                  <a:srgbClr val="000000"/>
                </a:solidFill>
                <a:latin typeface="Calibri" pitchFamily="34" charset="0"/>
              </a:rPr>
              <a:pPr algn="ctr">
                <a:spcBef>
                  <a:spcPts val="1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US" sz="3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6302EFC-AE24-447E-B822-5151397FB9CA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-195263"/>
            <a:ext cx="1588" cy="392113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B1F5AB4-4AC2-4967-8E3A-0FCA6CE65103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13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95325"/>
            <a:ext cx="4573587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641F4D5-C006-4680-8869-BFA50437294A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15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-195263"/>
            <a:ext cx="1588" cy="392113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Myriad Web Pro" pitchFamily="34" charset="0"/>
              </a:defRPr>
            </a:lvl1pPr>
          </a:lstStyle>
          <a:p>
            <a:fld id="{ABDA037C-8DB2-43F9-9E06-A461611BBF08}" type="datetime1">
              <a:rPr lang="en-US"/>
              <a:pPr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Myriad Web Pro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Myriad Web Pro" pitchFamily="34" charset="0"/>
              </a:defRPr>
            </a:lvl1pPr>
          </a:lstStyle>
          <a:p>
            <a:fld id="{6567046F-9ED7-42EC-B954-5D7A2D3AAA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xfrm>
            <a:off x="457200" y="6245225"/>
            <a:ext cx="2130425" cy="473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Myriad Web Pro" pitchFamily="34" charset="0"/>
              </a:defRPr>
            </a:lvl1pPr>
          </a:lstStyle>
          <a:p>
            <a:r>
              <a:rPr lang="en-US"/>
              <a:t>11/12/12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Myriad Web Pro" pitchFamily="34" charset="0"/>
              </a:defRPr>
            </a:lvl1pPr>
          </a:lstStyle>
          <a:p>
            <a:fld id="{F7CD8A4E-8333-4EA6-848A-FDC526D13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xfrm>
            <a:off x="457200" y="6245225"/>
            <a:ext cx="2130425" cy="473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Myriad Web Pro" pitchFamily="34" charset="0"/>
              </a:defRPr>
            </a:lvl1pPr>
          </a:lstStyle>
          <a:p>
            <a:r>
              <a:rPr lang="en-US"/>
              <a:t>11/12/12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245225"/>
            <a:ext cx="2130425" cy="473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Myriad Web Pro" pitchFamily="34" charset="0"/>
              </a:defRPr>
            </a:lvl1pPr>
          </a:lstStyle>
          <a:p>
            <a:fld id="{5AAB76EB-DB2F-49FE-96AB-CD10721520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Myriad Web Pro" pitchFamily="34" charset="0"/>
              </a:defRPr>
            </a:lvl1pPr>
          </a:lstStyle>
          <a:p>
            <a:fld id="{07BC2037-093B-4AFE-AEC6-3AF1A67A7EF3}" type="datetime1">
              <a:rPr lang="en-US"/>
              <a:pPr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Myriad Web Pro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Myriad Web Pro" pitchFamily="34" charset="0"/>
              </a:defRPr>
            </a:lvl1pPr>
          </a:lstStyle>
          <a:p>
            <a:fld id="{C9B34E15-AE14-43B6-85BC-19590007FF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Myriad Web Pro" pitchFamily="34" charset="0"/>
              </a:defRPr>
            </a:lvl1pPr>
          </a:lstStyle>
          <a:p>
            <a:fld id="{DECCA5A5-AFC1-4ACC-BFFB-760553D0B52D}" type="datetime1">
              <a:rPr lang="en-US"/>
              <a:pPr/>
              <a:t>10/14/2014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Myriad Web Pro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Myriad Web Pro" pitchFamily="34" charset="0"/>
              </a:defRPr>
            </a:lvl1pPr>
          </a:lstStyle>
          <a:p>
            <a:fld id="{DAC13679-FAD6-432A-BA85-8CAB9EECCF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71600" y="4343400"/>
            <a:ext cx="6400800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00" b="1">
                <a:latin typeface="Myriad Web Pro" pitchFamily="34" charset="0"/>
              </a:rPr>
              <a:t>For more information please contact Centers for Disease Control and Prevention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4705350"/>
            <a:ext cx="59436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>
                <a:latin typeface="Myriad Web Pro" pitchFamily="34" charset="0"/>
              </a:rPr>
              <a:t>1600 Clifton Road NE, Atlanta, GA 30333</a:t>
            </a:r>
          </a:p>
          <a:p>
            <a:r>
              <a:rPr lang="en-US" sz="1200">
                <a:latin typeface="Myriad Web Pro" pitchFamily="34" charset="0"/>
              </a:rPr>
              <a:t>Telephone, 1-800-CDC-INFO (232-4636)/TTY: 1-888-232-6348</a:t>
            </a:r>
          </a:p>
          <a:p>
            <a:r>
              <a:rPr lang="en-US" sz="1200">
                <a:latin typeface="Myriad Web Pro" pitchFamily="34" charset="0"/>
              </a:rPr>
              <a:t>E-mail: cdcinfo@cdc.gov 	Web: www.cdc.gov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40" r:id="rId5"/>
    <p:sldLayoutId id="2147483734" r:id="rId6"/>
    <p:sldLayoutId id="2147483735" r:id="rId7"/>
    <p:sldLayoutId id="2147483736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hicpac/pdf/guidelines/eic_in_HCF_03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33400" y="2362200"/>
            <a:ext cx="8153400" cy="259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Myriad Web Pro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bg1">
              <a:alpha val="78822"/>
            </a:scheme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Myriad Web Pro" pitchFamily="34" charset="0"/>
            </a:endParaRPr>
          </a:p>
        </p:txBody>
      </p:sp>
      <p:sp>
        <p:nvSpPr>
          <p:cNvPr id="18436" name="Subtitle 1"/>
          <p:cNvSpPr>
            <a:spLocks noGrp="1"/>
          </p:cNvSpPr>
          <p:nvPr>
            <p:ph type="subTitle" idx="1"/>
          </p:nvPr>
        </p:nvSpPr>
        <p:spPr bwMode="auto">
          <a:xfrm>
            <a:off x="1371600" y="2438400"/>
            <a:ext cx="6400800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600" smtClean="0">
                <a:solidFill>
                  <a:srgbClr val="00009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Lynne M. Sehulster, PhD, M(ASCP)</a:t>
            </a:r>
          </a:p>
        </p:txBody>
      </p:sp>
      <p:sp>
        <p:nvSpPr>
          <p:cNvPr id="18437" name="Title 3"/>
          <p:cNvSpPr>
            <a:spLocks noGrp="1"/>
          </p:cNvSpPr>
          <p:nvPr>
            <p:ph type="title"/>
          </p:nvPr>
        </p:nvSpPr>
        <p:spPr bwMode="auto">
          <a:xfrm>
            <a:off x="457200" y="990600"/>
            <a:ext cx="8229600" cy="1524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Healthcare Textiles:</a:t>
            </a:r>
            <a:br>
              <a:rPr lang="en-US" sz="36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36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Factors That Impact Cleanliness</a:t>
            </a:r>
          </a:p>
        </p:txBody>
      </p:sp>
      <p:sp>
        <p:nvSpPr>
          <p:cNvPr id="18438" name="Text Placeholder 7"/>
          <p:cNvSpPr>
            <a:spLocks noGrp="1"/>
          </p:cNvSpPr>
          <p:nvPr>
            <p:ph type="body" sz="quarter" idx="11"/>
          </p:nvPr>
        </p:nvSpPr>
        <p:spPr bwMode="auto">
          <a:xfrm>
            <a:off x="304800" y="2819400"/>
            <a:ext cx="82296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000" smtClean="0">
                <a:solidFill>
                  <a:srgbClr val="00009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Health Scientist</a:t>
            </a:r>
            <a:br>
              <a:rPr lang="en-US" sz="2000" smtClean="0">
                <a:solidFill>
                  <a:srgbClr val="00009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2000" smtClean="0">
                <a:solidFill>
                  <a:srgbClr val="00009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National Center for Emerging and Zoonotic Infectious Diseases</a:t>
            </a:r>
            <a:br>
              <a:rPr lang="en-US" sz="2000" smtClean="0">
                <a:solidFill>
                  <a:srgbClr val="00009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2000" smtClean="0">
                <a:solidFill>
                  <a:srgbClr val="00009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Division of Healthcare Quality Promotion</a:t>
            </a:r>
          </a:p>
        </p:txBody>
      </p:sp>
      <p:pic>
        <p:nvPicPr>
          <p:cNvPr id="18439" name="Picture 1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33800" y="3754438"/>
            <a:ext cx="16002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26"/>
          <p:cNvSpPr txBox="1">
            <a:spLocks noChangeArrowheads="1"/>
          </p:cNvSpPr>
          <p:nvPr/>
        </p:nvSpPr>
        <p:spPr bwMode="auto">
          <a:xfrm>
            <a:off x="3124200" y="6553200"/>
            <a:ext cx="2662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Myriad Web Pro" pitchFamily="34" charset="0"/>
              </a:rPr>
              <a:t>www.webbertraining.com</a:t>
            </a:r>
          </a:p>
        </p:txBody>
      </p:sp>
      <p:sp>
        <p:nvSpPr>
          <p:cNvPr id="18441" name="TextBox 27"/>
          <p:cNvSpPr txBox="1">
            <a:spLocks noChangeArrowheads="1"/>
          </p:cNvSpPr>
          <p:nvPr/>
        </p:nvSpPr>
        <p:spPr bwMode="auto">
          <a:xfrm>
            <a:off x="7316788" y="6553200"/>
            <a:ext cx="18272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b="1">
                <a:latin typeface="Myriad Web Pro" pitchFamily="34" charset="0"/>
              </a:rPr>
              <a:t>October 16, 2014</a:t>
            </a:r>
          </a:p>
        </p:txBody>
      </p:sp>
      <p:sp>
        <p:nvSpPr>
          <p:cNvPr id="18442" name="Text Placeholder 7"/>
          <p:cNvSpPr>
            <a:spLocks noGrp="1"/>
          </p:cNvSpPr>
          <p:nvPr>
            <p:ph type="body" sz="quarter" idx="11"/>
          </p:nvPr>
        </p:nvSpPr>
        <p:spPr bwMode="auto">
          <a:xfrm>
            <a:off x="2514600" y="5181600"/>
            <a:ext cx="4038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000" smtClean="0">
                <a:solidFill>
                  <a:srgbClr val="00009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Hosted by Paul Webber</a:t>
            </a:r>
            <a:br>
              <a:rPr lang="en-US" sz="2000" smtClean="0">
                <a:solidFill>
                  <a:srgbClr val="00009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2000" smtClean="0">
                <a:solidFill>
                  <a:srgbClr val="00009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paul@webbertraining.com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/>
              <a:t>The Laundry Process: Log Reductions</a:t>
            </a:r>
          </a:p>
        </p:txBody>
      </p:sp>
      <p:graphicFrame>
        <p:nvGraphicFramePr>
          <p:cNvPr id="27650" name="Group 2"/>
          <p:cNvGraphicFramePr>
            <a:graphicFrameLocks noGrp="1"/>
          </p:cNvGraphicFramePr>
          <p:nvPr/>
        </p:nvGraphicFramePr>
        <p:xfrm>
          <a:off x="457200" y="1066800"/>
          <a:ext cx="8231188" cy="3213691"/>
        </p:xfrm>
        <a:graphic>
          <a:graphicData uri="http://schemas.openxmlformats.org/drawingml/2006/table">
            <a:tbl>
              <a:tblPr/>
              <a:tblGrid>
                <a:gridCol w="4878388"/>
                <a:gridCol w="1676400"/>
                <a:gridCol w="1676400"/>
              </a:tblGrid>
              <a:tr h="6619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714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Process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Gram Positive LR*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Gram Negative LR*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Pre –wash at 35° C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0.73 – 2.47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0.70 – 1.16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Main wash at 45° C w/o pre-wash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0.97 – 2.58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1.11 – 2.66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Main wash at 60° C w/o pre-wash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1.34 -  &gt;5.56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3.71 - &gt;5.6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E60 + 35: pre-wash at 35° C, main wash at 60° C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1.91 - &gt;7.68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&gt;5.6 - &gt;7.76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Completed main wash at 75° C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&gt;5.56 - &gt;7.88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&gt;5.6 - &gt;7.76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Disinfecting only at 75° C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&gt;5.56 - &gt;7.88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&gt;5.6 - &gt;7.76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Complete 3-step cycle (with disinfection at 80° C)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&gt;5.56 - &gt;7.88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&gt;5.6 - &gt;7.76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32796" name="Text Box 27"/>
          <p:cNvSpPr txBox="1">
            <a:spLocks noChangeArrowheads="1"/>
          </p:cNvSpPr>
          <p:nvPr/>
        </p:nvSpPr>
        <p:spPr bwMode="auto">
          <a:xfrm>
            <a:off x="457200" y="5943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1588">
              <a:spcBef>
                <a:spcPts val="638"/>
              </a:spcBef>
              <a:spcAft>
                <a:spcPts val="1425"/>
              </a:spcAft>
              <a:buSzPct val="4500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Fijan S, et al.  </a:t>
            </a:r>
            <a:r>
              <a:rPr lang="en-US" sz="1400" b="1" i="1">
                <a:solidFill>
                  <a:srgbClr val="FF0000"/>
                </a:solidFill>
                <a:latin typeface="Calibri" pitchFamily="34" charset="0"/>
              </a:rPr>
              <a:t>Diag Microbiol Infect Dis </a:t>
            </a: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2007; 57: 251-257</a:t>
            </a:r>
          </a:p>
        </p:txBody>
      </p:sp>
      <p:sp>
        <p:nvSpPr>
          <p:cNvPr id="32797" name="Rectangle 28"/>
          <p:cNvSpPr>
            <a:spLocks noChangeArrowheads="1"/>
          </p:cNvSpPr>
          <p:nvPr/>
        </p:nvSpPr>
        <p:spPr bwMode="auto">
          <a:xfrm>
            <a:off x="457200" y="4343400"/>
            <a:ext cx="79248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marL="285750" indent="-285750">
              <a:buSzPct val="45000"/>
              <a:buFont typeface="Arial" pitchFamily="34" charset="0"/>
              <a:buChar char="■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latin typeface="Calibri" pitchFamily="34" charset="0"/>
              </a:rPr>
              <a:t>Detergent was mix of anionic and nonionic surfactants, phosphates</a:t>
            </a:r>
          </a:p>
          <a:p>
            <a:pPr marL="285750" indent="-285750">
              <a:buSzPct val="45000"/>
              <a:buFont typeface="Arial" pitchFamily="34" charset="0"/>
              <a:buChar char="■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latin typeface="Calibri" pitchFamily="34" charset="0"/>
              </a:rPr>
              <a:t>Bleach: H</a:t>
            </a:r>
            <a:r>
              <a:rPr lang="en-US" sz="1600" b="1" baseline="-25000">
                <a:latin typeface="Calibri" pitchFamily="34" charset="0"/>
              </a:rPr>
              <a:t>2</a:t>
            </a:r>
            <a:r>
              <a:rPr lang="en-US" sz="1600" b="1">
                <a:latin typeface="Calibri" pitchFamily="34" charset="0"/>
              </a:rPr>
              <a:t>O</a:t>
            </a:r>
            <a:r>
              <a:rPr lang="en-US" sz="1600" b="1" baseline="-25000">
                <a:latin typeface="Calibri" pitchFamily="34" charset="0"/>
              </a:rPr>
              <a:t>2</a:t>
            </a:r>
            <a:r>
              <a:rPr lang="en-US" sz="1600" b="1">
                <a:latin typeface="Calibri" pitchFamily="34" charset="0"/>
              </a:rPr>
              <a:t> agent;  Disinfecting agent was peroxyacetic acid, H</a:t>
            </a:r>
            <a:r>
              <a:rPr lang="en-US" sz="1600" b="1" baseline="-25000">
                <a:latin typeface="Calibri" pitchFamily="34" charset="0"/>
              </a:rPr>
              <a:t>2</a:t>
            </a:r>
            <a:r>
              <a:rPr lang="en-US" sz="1600" b="1">
                <a:latin typeface="Calibri" pitchFamily="34" charset="0"/>
              </a:rPr>
              <a:t>O</a:t>
            </a:r>
            <a:r>
              <a:rPr lang="en-US" sz="1600" b="1" baseline="-25000">
                <a:latin typeface="Calibri" pitchFamily="34" charset="0"/>
              </a:rPr>
              <a:t>2</a:t>
            </a:r>
            <a:r>
              <a:rPr lang="en-US" sz="1600" b="1">
                <a:latin typeface="Calibri" pitchFamily="34" charset="0"/>
              </a:rPr>
              <a:t>, acetic acid</a:t>
            </a:r>
          </a:p>
          <a:p>
            <a:pPr marL="285750" indent="-285750">
              <a:buSzPct val="45000"/>
              <a:buFont typeface="Arial" pitchFamily="34" charset="0"/>
              <a:buChar char="■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latin typeface="Calibri" pitchFamily="34" charset="0"/>
              </a:rPr>
              <a:t>Starting inocula:  10</a:t>
            </a:r>
            <a:r>
              <a:rPr lang="en-US" sz="1600" b="1" baseline="30000">
                <a:latin typeface="Calibri" pitchFamily="34" charset="0"/>
              </a:rPr>
              <a:t>6</a:t>
            </a:r>
            <a:r>
              <a:rPr lang="en-US" sz="1600" b="1">
                <a:latin typeface="Calibri" pitchFamily="34" charset="0"/>
              </a:rPr>
              <a:t> – 10</a:t>
            </a:r>
            <a:r>
              <a:rPr lang="en-US" sz="1600" b="1" baseline="30000">
                <a:latin typeface="Calibri" pitchFamily="34" charset="0"/>
              </a:rPr>
              <a:t>7</a:t>
            </a:r>
            <a:r>
              <a:rPr lang="en-US" sz="1600" b="1">
                <a:latin typeface="Calibri" pitchFamily="34" charset="0"/>
              </a:rPr>
              <a:t> CFU in 1 square cm</a:t>
            </a:r>
          </a:p>
          <a:p>
            <a:pPr marL="285750" indent="-285750">
              <a:buSzPct val="45000"/>
              <a:buFont typeface="Arial" pitchFamily="34" charset="0"/>
              <a:buChar char="■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latin typeface="Calibri" pitchFamily="34" charset="0"/>
              </a:rPr>
              <a:t>The disinfecting step by itself could not remove stains</a:t>
            </a:r>
          </a:p>
          <a:p>
            <a:pPr marL="285750" indent="-285750">
              <a:buSzPct val="45000"/>
              <a:buFont typeface="Arial" pitchFamily="34" charset="0"/>
              <a:buChar char="■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latin typeface="Calibri" pitchFamily="34" charset="0"/>
              </a:rPr>
              <a:t>E. faecium </a:t>
            </a:r>
            <a:r>
              <a:rPr lang="en-US" sz="1600" b="1">
                <a:latin typeface="Calibri" pitchFamily="34" charset="0"/>
              </a:rPr>
              <a:t>had the greatest survival; Gram positive &gt; Gram negative</a:t>
            </a:r>
          </a:p>
          <a:p>
            <a:pPr marL="285750" indent="-285750">
              <a:buSzPct val="45000"/>
              <a:buFont typeface="Arial" pitchFamily="34" charset="0"/>
              <a:buChar char="■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latin typeface="Calibri" pitchFamily="34" charset="0"/>
              </a:rPr>
              <a:t>*  LR = log reduction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610600" cy="881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U.S. EPA: Laundry Sanitizers and Disinfectants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Char char="■"/>
            </a:pPr>
            <a:r>
              <a:rPr lang="en-US" sz="24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OCSPP 810.2400: Fabrics and Textiles – efficacy data recommendations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4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Efficacy testing for antimicrobial pesticides intended to be used on fabrics and textiles, and which bear label claims as disinfectants or sanitizers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4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Sanitizers used on fabrics: 3 log</a:t>
            </a:r>
            <a:r>
              <a:rPr lang="en-US" sz="2400" b="1" baseline="-250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10</a:t>
            </a:r>
            <a:r>
              <a:rPr lang="en-US" sz="24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reduction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4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Disinfectants used in laundry facility: </a:t>
            </a:r>
            <a:r>
              <a:rPr lang="en-US" sz="2400" b="1" u="sng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&gt;</a:t>
            </a:r>
            <a:r>
              <a:rPr lang="en-US" sz="24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59 carriers out of 60 – no growth (carriers inoculated with </a:t>
            </a:r>
            <a:r>
              <a:rPr lang="en-US" sz="2400" b="1" u="sng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&gt;</a:t>
            </a:r>
            <a:r>
              <a:rPr lang="en-US" sz="24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10</a:t>
            </a:r>
            <a:r>
              <a:rPr lang="en-US" sz="2400" b="1" baseline="300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6</a:t>
            </a:r>
            <a:r>
              <a:rPr lang="en-US" sz="24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microbes)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792288" y="4800600"/>
            <a:ext cx="5486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Myriad Web Pro" pitchFamily="34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792288" y="5367338"/>
            <a:ext cx="54864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Myriad Web Pro" pitchFamily="34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400" y="222250"/>
            <a:ext cx="7239000" cy="6102350"/>
          </a:xfrm>
          <a:prstGeom prst="rect">
            <a:avLst/>
          </a:prstGeom>
          <a:noFill/>
          <a:ln w="9525">
            <a:solidFill>
              <a:srgbClr val="0039A6"/>
            </a:solidFill>
            <a:miter lim="800000"/>
            <a:headEnd/>
            <a:tailEnd/>
          </a:ln>
        </p:spPr>
      </p:pic>
      <p:sp>
        <p:nvSpPr>
          <p:cNvPr id="35845" name="TextBox 2"/>
          <p:cNvSpPr txBox="1">
            <a:spLocks noChangeArrowheads="1"/>
          </p:cNvSpPr>
          <p:nvPr/>
        </p:nvSpPr>
        <p:spPr bwMode="auto">
          <a:xfrm>
            <a:off x="696913" y="6389688"/>
            <a:ext cx="76850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solidFill>
                  <a:srgbClr val="FF0000"/>
                </a:solidFill>
                <a:cs typeface="Arial" pitchFamily="34" charset="0"/>
              </a:rPr>
              <a:t>Duffy, J et al.  Mucormycosis outbreak associated with hospital linens.  </a:t>
            </a:r>
            <a:r>
              <a:rPr lang="en-US" sz="1100" b="1" i="1">
                <a:solidFill>
                  <a:srgbClr val="FF0000"/>
                </a:solidFill>
                <a:cs typeface="Arial" pitchFamily="34" charset="0"/>
              </a:rPr>
              <a:t>Pediatr Infect Dis J </a:t>
            </a:r>
            <a:r>
              <a:rPr lang="en-US" sz="1100" b="1">
                <a:solidFill>
                  <a:srgbClr val="FF0000"/>
                </a:solidFill>
                <a:cs typeface="Arial" pitchFamily="34" charset="0"/>
              </a:rPr>
              <a:t>2014;33:472-476.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HACCP: An Assessment Tool for</a:t>
            </a:r>
            <a:br>
              <a:rPr lang="en-US" sz="32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Infection Prevention</a:t>
            </a: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458788" indent="-457200">
              <a:spcBef>
                <a:spcPts val="638"/>
              </a:spcBef>
              <a:buSzPct val="45000"/>
              <a:buFont typeface="Arial" pitchFamily="34" charset="0"/>
              <a:buChar char="■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800" b="1"/>
              <a:t>HACCP</a:t>
            </a:r>
          </a:p>
          <a:p>
            <a:pPr marL="801688" lvl="1" indent="-342900">
              <a:spcBef>
                <a:spcPts val="563"/>
              </a:spcBef>
              <a:buSzPct val="45000"/>
              <a:buFont typeface="Arial" pitchFamily="34" charset="0"/>
              <a:buChar char="■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400" b="1"/>
              <a:t>Hazard Analysis and Critical Control Points</a:t>
            </a:r>
          </a:p>
          <a:p>
            <a:pPr marL="801688" lvl="1" indent="-342900">
              <a:spcBef>
                <a:spcPts val="563"/>
              </a:spcBef>
              <a:buSzPct val="45000"/>
              <a:buFont typeface="Arial" pitchFamily="34" charset="0"/>
              <a:buChar char="■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400" b="1"/>
              <a:t>Used extensively in the food service industry to help maintain product quality</a:t>
            </a:r>
          </a:p>
          <a:p>
            <a:pPr marL="801688" lvl="1" indent="-342900">
              <a:spcBef>
                <a:spcPts val="563"/>
              </a:spcBef>
              <a:buSzPct val="45000"/>
              <a:buFont typeface="Arial" pitchFamily="34" charset="0"/>
              <a:buChar char="■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400" b="1"/>
              <a:t>Look critically at the laundry facility and the laundry process to identify possible points at which contamination could be introduced, diminishing textile hygienic quality</a:t>
            </a:r>
          </a:p>
          <a:p>
            <a:pPr marL="801688" lvl="1" indent="-342900">
              <a:spcBef>
                <a:spcPts val="563"/>
              </a:spcBef>
              <a:buSzPct val="45000"/>
              <a:buFont typeface="Arial" pitchFamily="34" charset="0"/>
              <a:buChar char="■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400" b="1"/>
              <a:t>Helps to identify quality control strategies to prevent contamination of the product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HACCP Analysis for Possible Opportunities for Environmental Contamination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19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Char char="■"/>
            </a:pPr>
            <a:r>
              <a:rPr lang="en-US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Laundry Contractor A:</a:t>
            </a:r>
          </a:p>
          <a:p>
            <a:pPr lvl="1" eaLnBrk="1" hangingPunct="1">
              <a:buSzTx/>
            </a:pPr>
            <a:r>
              <a:rPr lang="en-US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Facility was not climate controlled, ventilated with unfiltered outdoor air</a:t>
            </a:r>
          </a:p>
          <a:p>
            <a:pPr lvl="1" eaLnBrk="1" hangingPunct="1">
              <a:buSzTx/>
            </a:pPr>
            <a:r>
              <a:rPr lang="en-US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Clean HCTs in uncovered bins, exposed to outdoor air before loading into trucks</a:t>
            </a:r>
          </a:p>
          <a:p>
            <a:pPr lvl="1" eaLnBrk="1" hangingPunct="1">
              <a:buSzTx/>
            </a:pPr>
            <a:r>
              <a:rPr lang="en-US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Bins not lined with plastic that could be tied shut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Hospital A:</a:t>
            </a:r>
          </a:p>
          <a:p>
            <a:pPr lvl="1" eaLnBrk="1" hangingPunct="1">
              <a:buSzTx/>
            </a:pPr>
            <a:r>
              <a:rPr lang="en-US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Bins with clean HCTs held inside the loading dock receiving area for unspecified time</a:t>
            </a:r>
          </a:p>
          <a:p>
            <a:pPr lvl="1" eaLnBrk="1" hangingPunct="1">
              <a:buSzTx/>
            </a:pPr>
            <a:r>
              <a:rPr lang="en-US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HCTs placed on shelves in Central storage area</a:t>
            </a:r>
          </a:p>
          <a:p>
            <a:pPr lvl="1" eaLnBrk="1" hangingPunct="1">
              <a:buSzTx/>
            </a:pPr>
            <a:r>
              <a:rPr lang="en-US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Construction near the loading dock for the last 5 months of the epidemic period</a:t>
            </a:r>
          </a:p>
        </p:txBody>
      </p:sp>
      <p:sp>
        <p:nvSpPr>
          <p:cNvPr id="39940" name="Text Placeholder 3"/>
          <p:cNvSpPr>
            <a:spLocks noGrp="1"/>
          </p:cNvSpPr>
          <p:nvPr>
            <p:ph type="body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200" b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Duffy, J et al.  Mucormycosis outbreak associated with hospital linens.  </a:t>
            </a:r>
            <a:r>
              <a:rPr lang="en-US" sz="1200" b="1" i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Pediatr Infect Dis J </a:t>
            </a:r>
            <a:r>
              <a:rPr lang="en-US" sz="1200" b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2014;33:472-476.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792288" y="4800600"/>
            <a:ext cx="5486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Myriad Web Pro" pitchFamily="34" charset="0"/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1792288" y="5367338"/>
            <a:ext cx="54864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Myriad Web Pro" pitchFamily="34" charset="0"/>
            </a:endParaRP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228600"/>
            <a:ext cx="8229600" cy="6172200"/>
          </a:xfrm>
          <a:prstGeom prst="rect">
            <a:avLst/>
          </a:prstGeom>
          <a:noFill/>
          <a:ln w="9525">
            <a:solidFill>
              <a:srgbClr val="0039A6"/>
            </a:solidFill>
            <a:miter lim="800000"/>
            <a:headEnd/>
            <a:tailEnd/>
          </a:ln>
        </p:spPr>
      </p:pic>
      <p:sp>
        <p:nvSpPr>
          <p:cNvPr id="40965" name="TextBox 1"/>
          <p:cNvSpPr txBox="1">
            <a:spLocks noChangeArrowheads="1"/>
          </p:cNvSpPr>
          <p:nvPr/>
        </p:nvSpPr>
        <p:spPr bwMode="auto">
          <a:xfrm>
            <a:off x="441325" y="6415088"/>
            <a:ext cx="82454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solidFill>
                  <a:srgbClr val="FF0000"/>
                </a:solidFill>
                <a:cs typeface="Arial" pitchFamily="34" charset="0"/>
              </a:rPr>
              <a:t>Duffy, J et al.  Mucormycosis outbreak associated with hospital linens.  </a:t>
            </a:r>
            <a:r>
              <a:rPr lang="en-US" sz="1100" b="1" i="1">
                <a:solidFill>
                  <a:srgbClr val="FF0000"/>
                </a:solidFill>
                <a:cs typeface="Arial" pitchFamily="34" charset="0"/>
              </a:rPr>
              <a:t>Pediatr Infect Dis J </a:t>
            </a:r>
            <a:r>
              <a:rPr lang="en-US" sz="1100" b="1">
                <a:solidFill>
                  <a:srgbClr val="FF0000"/>
                </a:solidFill>
                <a:cs typeface="Arial" pitchFamily="34" charset="0"/>
              </a:rPr>
              <a:t>2014;33:472-476.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457200"/>
            <a:ext cx="7696200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Conclusions From the Outbreak Investigation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533400" y="1890713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458788" indent="-457200">
              <a:lnSpc>
                <a:spcPct val="90000"/>
              </a:lnSpc>
              <a:spcBef>
                <a:spcPts val="638"/>
              </a:spcBef>
              <a:buSzPct val="45000"/>
              <a:buFont typeface="Arial" pitchFamily="34" charset="0"/>
              <a:buChar char="■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400" b="1"/>
              <a:t>HCTs were the most likely vehicle to have brought </a:t>
            </a:r>
            <a:r>
              <a:rPr lang="en-US" sz="2400" b="1" i="1"/>
              <a:t>Rhizopus</a:t>
            </a:r>
            <a:r>
              <a:rPr lang="en-US" sz="2400" b="1"/>
              <a:t> in contact with the patients</a:t>
            </a: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SzPct val="45000"/>
              <a:buFont typeface="Arial" pitchFamily="34" charset="0"/>
              <a:buChar char="■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400" b="1"/>
              <a:t>Genetic subtyping of fungal isolates supported this epidemiologic hypothesis</a:t>
            </a: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SzPct val="45000"/>
              <a:buFont typeface="Arial" pitchFamily="34" charset="0"/>
              <a:buChar char="■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400" b="1"/>
              <a:t>Contamination of clean HCTs with </a:t>
            </a:r>
            <a:r>
              <a:rPr lang="en-US" sz="2400" b="1" i="1"/>
              <a:t>Rhizopus</a:t>
            </a:r>
            <a:r>
              <a:rPr lang="en-US" sz="2400" b="1"/>
              <a:t> happened repeatedly, but might have been intermittent</a:t>
            </a: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SzPct val="45000"/>
              <a:buFont typeface="Arial" pitchFamily="34" charset="0"/>
              <a:buChar char="■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400" b="1"/>
              <a:t>HCTs should be laundered, shipped, and stored in a manner that minimizes exposure to environmental contaminants</a:t>
            </a:r>
            <a:br>
              <a:rPr lang="en-US" sz="2400" b="1"/>
            </a:br>
            <a:r>
              <a:rPr lang="en-US" sz="2400" b="1"/>
              <a:t/>
            </a:r>
            <a:br>
              <a:rPr lang="en-US" sz="2400" b="1"/>
            </a:br>
            <a:r>
              <a:rPr lang="en-US" sz="1100" b="1">
                <a:solidFill>
                  <a:srgbClr val="FF0000"/>
                </a:solidFill>
              </a:rPr>
              <a:t>Duffy, J et al.  Mucormycosis outbreak associated with hospital linens.  </a:t>
            </a:r>
            <a:r>
              <a:rPr lang="en-US" sz="1100" b="1" i="1">
                <a:solidFill>
                  <a:srgbClr val="FF0000"/>
                </a:solidFill>
              </a:rPr>
              <a:t>Pediatr Infect Dis J </a:t>
            </a:r>
            <a:r>
              <a:rPr lang="en-US" sz="1100" b="1">
                <a:solidFill>
                  <a:srgbClr val="FF0000"/>
                </a:solidFill>
              </a:rPr>
              <a:t>2014;33:472-476.</a:t>
            </a:r>
          </a:p>
          <a:p>
            <a:pPr marL="458788" indent="-457200">
              <a:lnSpc>
                <a:spcPct val="90000"/>
              </a:lnSpc>
              <a:spcBef>
                <a:spcPts val="638"/>
              </a:spcBef>
              <a:buSzPct val="45000"/>
              <a:buFont typeface="Wingdings" pitchFamily="2" charset="2"/>
              <a:buChar char="Ø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endParaRPr lang="en-US" sz="24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762000" y="38100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/>
              <a:t>Chain of Infection (COI)</a:t>
            </a: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3886200" y="1447800"/>
            <a:ext cx="487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341313" indent="-339725">
              <a:spcBef>
                <a:spcPts val="638"/>
              </a:spcBef>
              <a:buSzPct val="45000"/>
              <a:buFont typeface="Arial" pitchFamily="34" charset="0"/>
              <a:buChar char="■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b="1"/>
              <a:t>Virulent pathogen:</a:t>
            </a:r>
          </a:p>
          <a:p>
            <a:pPr marL="744538" lvl="1" indent="-285750">
              <a:spcBef>
                <a:spcPts val="563"/>
              </a:spcBef>
              <a:buSzPct val="45000"/>
              <a:buFont typeface="Arial" pitchFamily="34" charset="0"/>
              <a:buChar char="■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b="1"/>
              <a:t>Bacteria, fungi, viruses, parasites, prions</a:t>
            </a:r>
          </a:p>
          <a:p>
            <a:pPr marL="341313" indent="-339725">
              <a:spcBef>
                <a:spcPts val="638"/>
              </a:spcBef>
              <a:buSzPct val="45000"/>
              <a:buFont typeface="Arial" pitchFamily="34" charset="0"/>
              <a:buChar char="■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b="1"/>
              <a:t>Sufficient number of pathogen:</a:t>
            </a:r>
          </a:p>
          <a:p>
            <a:pPr marL="744538" lvl="1" indent="-285750">
              <a:spcBef>
                <a:spcPts val="563"/>
              </a:spcBef>
              <a:buSzPct val="45000"/>
              <a:buFont typeface="Arial" pitchFamily="34" charset="0"/>
              <a:buChar char="■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b="1"/>
              <a:t>Infectious dose</a:t>
            </a:r>
          </a:p>
          <a:p>
            <a:pPr marL="341313" indent="-339725">
              <a:spcBef>
                <a:spcPts val="638"/>
              </a:spcBef>
              <a:buSzPct val="45000"/>
              <a:buFont typeface="Arial" pitchFamily="34" charset="0"/>
              <a:buChar char="■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b="1"/>
              <a:t>Mode of transmission:</a:t>
            </a:r>
          </a:p>
          <a:p>
            <a:pPr marL="744538" lvl="1" indent="-285750">
              <a:spcBef>
                <a:spcPts val="563"/>
              </a:spcBef>
              <a:buSzPct val="45000"/>
              <a:buFont typeface="Arial" pitchFamily="34" charset="0"/>
              <a:buChar char="■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b="1"/>
              <a:t>Contact, droplet, airborne</a:t>
            </a:r>
          </a:p>
          <a:p>
            <a:pPr marL="341313" indent="-339725">
              <a:spcBef>
                <a:spcPts val="638"/>
              </a:spcBef>
              <a:buSzPct val="45000"/>
              <a:buFont typeface="Arial" pitchFamily="34" charset="0"/>
              <a:buChar char="■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b="1"/>
              <a:t>Portal of entry:</a:t>
            </a:r>
          </a:p>
          <a:p>
            <a:pPr marL="744538" lvl="1" indent="-285750">
              <a:spcBef>
                <a:spcPts val="563"/>
              </a:spcBef>
              <a:buSzPct val="45000"/>
              <a:buFont typeface="Arial" pitchFamily="34" charset="0"/>
              <a:buChar char="■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b="1"/>
              <a:t>Broken skin, mucous membrane, respiratory tract, ingestion</a:t>
            </a:r>
          </a:p>
          <a:p>
            <a:pPr marL="341313" indent="-339725">
              <a:spcBef>
                <a:spcPts val="638"/>
              </a:spcBef>
              <a:buSzPct val="45000"/>
              <a:buFont typeface="Arial" pitchFamily="34" charset="0"/>
              <a:buChar char="■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b="1"/>
              <a:t>Susceptible host:</a:t>
            </a:r>
          </a:p>
          <a:p>
            <a:pPr marL="744538" lvl="1" indent="-285750">
              <a:spcBef>
                <a:spcPts val="563"/>
              </a:spcBef>
              <a:buSzPct val="45000"/>
              <a:buFont typeface="Arial" pitchFamily="34" charset="0"/>
              <a:buChar char="■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b="1"/>
              <a:t>Age, immunity, medical conditions</a:t>
            </a:r>
          </a:p>
          <a:p>
            <a:pPr marL="341313" indent="-339725">
              <a:spcBef>
                <a:spcPts val="638"/>
              </a:spcBef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b="1"/>
              <a:t>Other possible links include reservoir, portal of exit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1706563"/>
            <a:ext cx="33702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6425" cy="957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smtClean="0">
                <a:ea typeface="ＭＳ Ｐゴシック" pitchFamily="34" charset="-128"/>
              </a:rPr>
              <a:t>Questions Raised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524000"/>
            <a:ext cx="8229600" cy="460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Char char="■"/>
            </a:pPr>
            <a:r>
              <a:rPr lang="en-US" sz="2200" b="1" smtClean="0">
                <a:ea typeface="ＭＳ Ｐゴシック" pitchFamily="34" charset="-128"/>
              </a:rPr>
              <a:t>Customers are beginning to question the standard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sz="2200" b="1" smtClean="0">
                <a:ea typeface="ＭＳ Ｐゴシック" pitchFamily="34" charset="-128"/>
              </a:rPr>
              <a:t>Is hygienically clean good enough?  Should we be doing something different?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sz="2200" b="1" smtClean="0">
                <a:ea typeface="ＭＳ Ｐゴシック" pitchFamily="34" charset="-128"/>
              </a:rPr>
              <a:t>Should we be incorporating more antimicrobials into the laundry process on a routine basis?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200" b="1" smtClean="0">
                <a:ea typeface="ＭＳ Ｐゴシック" pitchFamily="34" charset="-128"/>
              </a:rPr>
              <a:t>Reports of customers asking laundry operators to do ATP sampling of laundry facility surfaces, cleaned textiles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sz="2200" b="1" smtClean="0">
                <a:ea typeface="ＭＳ Ｐゴシック" pitchFamily="34" charset="-128"/>
              </a:rPr>
              <a:t>What does this mean?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sz="2200" b="1" smtClean="0">
                <a:ea typeface="ＭＳ Ｐゴシック" pitchFamily="34" charset="-128"/>
              </a:rPr>
              <a:t>Should microbial sampling of clean textiles be implemented?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sz="2200" b="1" smtClean="0">
                <a:ea typeface="ＭＳ Ｐゴシック" pitchFamily="34" charset="-128"/>
              </a:rPr>
              <a:t>Use of ATP monitoring of hard surfaces in a HACCP approach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Outbreaks Attributed to Laundered Healthcare Textiles (HCTs)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6425" cy="47513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Char char="■"/>
            </a:pPr>
            <a:r>
              <a:rPr lang="en-US" sz="24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12 outbreaks in 43 years worldwide attributed to laundered, clean HCTs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U.S. – 3, U.K. – 5, Japan – 3, Singapore – 1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&gt; 353 patients affected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Pathogens identified:</a:t>
            </a:r>
          </a:p>
          <a:p>
            <a:pPr lvl="2" eaLnBrk="1" hangingPunct="1">
              <a:buFont typeface="Arial" pitchFamily="34" charset="0"/>
              <a:buChar char="■"/>
            </a:pPr>
            <a:r>
              <a:rPr lang="en-US" sz="1600" b="1" i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Aspergillus flavus</a:t>
            </a:r>
          </a:p>
          <a:p>
            <a:pPr lvl="2" eaLnBrk="1" hangingPunct="1">
              <a:buFont typeface="Arial" pitchFamily="34" charset="0"/>
              <a:buChar char="■"/>
            </a:pPr>
            <a:r>
              <a:rPr lang="en-US" sz="1600" b="1" i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Bacillus cereus </a:t>
            </a:r>
            <a:r>
              <a:rPr lang="en-US" sz="16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(7/12, 58% of the outbreaks)</a:t>
            </a:r>
          </a:p>
          <a:p>
            <a:pPr lvl="2" eaLnBrk="1" hangingPunct="1">
              <a:buFont typeface="Arial" pitchFamily="34" charset="0"/>
              <a:buChar char="■"/>
            </a:pPr>
            <a:r>
              <a:rPr lang="en-US" sz="16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MRSA</a:t>
            </a:r>
          </a:p>
          <a:p>
            <a:pPr lvl="2" eaLnBrk="1" hangingPunct="1">
              <a:buFont typeface="Arial" pitchFamily="34" charset="0"/>
              <a:buChar char="■"/>
            </a:pPr>
            <a:r>
              <a:rPr lang="en-US" sz="1600" b="1" i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Streptococcus pyogenes</a:t>
            </a:r>
          </a:p>
          <a:p>
            <a:pPr lvl="2" eaLnBrk="1" hangingPunct="1">
              <a:buFont typeface="Arial" pitchFamily="34" charset="0"/>
              <a:buChar char="■"/>
            </a:pPr>
            <a:r>
              <a:rPr lang="en-US" sz="1600" b="1" i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Rhizopus delemare</a:t>
            </a:r>
          </a:p>
          <a:p>
            <a:pPr lvl="2" eaLnBrk="1" hangingPunct="1">
              <a:buFont typeface="Arial" pitchFamily="34" charset="0"/>
              <a:buChar char="■"/>
            </a:pPr>
            <a:r>
              <a:rPr lang="en-US" sz="1600" b="1" i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Clostridium difficile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Root causes included environmental contamination during transport, dust, improper storage conditions, washing machine malfunctions, inadequate drying, construction dust, recycled water in wash and rinse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 bwMode="auto">
          <a:xfrm>
            <a:off x="685800" y="381000"/>
            <a:ext cx="77724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Topics for Today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458200" cy="47244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l" eaLnBrk="1" hangingPunct="1">
              <a:buFont typeface="Arial" pitchFamily="34" charset="0"/>
              <a:buChar char="■"/>
            </a:pPr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Healthcare laundry basics:</a:t>
            </a:r>
          </a:p>
          <a:p>
            <a:pPr marL="914400" lvl="1" indent="-457200" algn="l" eaLnBrk="1" hangingPunct="1">
              <a:buFont typeface="Arial" pitchFamily="34" charset="0"/>
              <a:buChar char="■"/>
            </a:pPr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Some observations</a:t>
            </a:r>
          </a:p>
          <a:p>
            <a:pPr marL="914400" lvl="1" indent="-457200" algn="l" eaLnBrk="1" hangingPunct="1">
              <a:buFont typeface="Arial" pitchFamily="34" charset="0"/>
              <a:buChar char="■"/>
            </a:pPr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Basic steps of the laundry process</a:t>
            </a:r>
          </a:p>
          <a:p>
            <a:pPr marL="914400" lvl="1" indent="-457200" algn="l" eaLnBrk="1" hangingPunct="1">
              <a:buFont typeface="Arial" pitchFamily="34" charset="0"/>
              <a:buChar char="■"/>
            </a:pPr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Antimicrobial activity in the wash cycle </a:t>
            </a:r>
          </a:p>
          <a:p>
            <a:pPr marL="457200" indent="-457200" algn="l" eaLnBrk="1" hangingPunct="1">
              <a:buFont typeface="Arial" pitchFamily="34" charset="0"/>
              <a:buChar char="■"/>
            </a:pPr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Key observations from the report of the 2009 mucormycosis outbreak</a:t>
            </a:r>
          </a:p>
          <a:p>
            <a:pPr marL="457200" indent="-457200" algn="l" eaLnBrk="1" hangingPunct="1">
              <a:buFont typeface="Arial" pitchFamily="34" charset="0"/>
              <a:buChar char="■"/>
            </a:pPr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Assess the holding/transport/storage stage for contamination opportunities</a:t>
            </a:r>
          </a:p>
          <a:p>
            <a:pPr marL="457200" indent="-457200" algn="l" eaLnBrk="1" hangingPunct="1">
              <a:buFont typeface="Arial" pitchFamily="34" charset="0"/>
              <a:buChar char="■"/>
            </a:pPr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Fungi (and bacteria) as agents of textile biodegradation</a:t>
            </a:r>
          </a:p>
          <a:p>
            <a:pPr marL="457200" indent="-457200" algn="l" eaLnBrk="1" hangingPunct="1">
              <a:buFont typeface="Arial" pitchFamily="34" charset="0"/>
              <a:buChar char="■"/>
            </a:pPr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Strategies to minimize environmental contamination of hygienically clean healthcare textiles (HCTs)</a:t>
            </a:r>
          </a:p>
          <a:p>
            <a:pPr marL="457200" indent="-457200" algn="l" eaLnBrk="1" hangingPunct="1">
              <a:buFont typeface="Arial" pitchFamily="34" charset="0"/>
              <a:buChar char="■"/>
            </a:pPr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Antimicrobial treatment of textiles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endParaRPr lang="en-US" sz="2800" b="1" smtClean="0">
              <a:solidFill>
                <a:srgbClr val="8990C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Outbreaks Attributed to Soiled Healthcare Textiles (HCTs)</a:t>
            </a:r>
            <a:endParaRPr lang="en-US" sz="280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Char char="■"/>
            </a:pPr>
            <a:r>
              <a:rPr lang="en-US" sz="24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5 outbreaks of occupationally-acquired infections or exposure to hazardous pharmaceuticals in 43 years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148 – 248 workers affected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Pathogens/chemicals identified:</a:t>
            </a:r>
          </a:p>
          <a:p>
            <a:pPr lvl="2" eaLnBrk="1" hangingPunct="1">
              <a:buFont typeface="Arial" pitchFamily="34" charset="0"/>
              <a:buChar char="■"/>
            </a:pPr>
            <a:r>
              <a:rPr lang="en-US" sz="16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Scabies</a:t>
            </a:r>
          </a:p>
          <a:p>
            <a:pPr lvl="2" eaLnBrk="1" hangingPunct="1">
              <a:buFont typeface="Arial" pitchFamily="34" charset="0"/>
              <a:buChar char="■"/>
            </a:pPr>
            <a:r>
              <a:rPr lang="en-US" sz="1600" b="1" i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Microsporis canis</a:t>
            </a:r>
          </a:p>
          <a:p>
            <a:pPr lvl="2" eaLnBrk="1" hangingPunct="1">
              <a:buFont typeface="Arial" pitchFamily="34" charset="0"/>
              <a:buChar char="■"/>
            </a:pPr>
            <a:r>
              <a:rPr lang="en-US" sz="1600" b="1" i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Salmonella hadar</a:t>
            </a:r>
          </a:p>
          <a:p>
            <a:pPr lvl="2" eaLnBrk="1" hangingPunct="1">
              <a:buFont typeface="Arial" pitchFamily="34" charset="0"/>
              <a:buChar char="■"/>
            </a:pPr>
            <a:r>
              <a:rPr lang="en-US" sz="16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Hepatitis A virus</a:t>
            </a:r>
          </a:p>
          <a:p>
            <a:pPr lvl="2" eaLnBrk="1" hangingPunct="1">
              <a:buFont typeface="Arial" pitchFamily="34" charset="0"/>
              <a:buChar char="■"/>
            </a:pPr>
            <a:r>
              <a:rPr lang="en-US" sz="16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Antineoplastic pharmaceuticals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4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Breach of infection prevention practices identified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Improper handling created aerosols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Failure to use appropriate PPE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Exposures to fecal and other body substance contamination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Four Key Observations:</a:t>
            </a:r>
            <a:br>
              <a:rPr lang="en-US" sz="32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Infections and HCTs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Patient-to-patient transmission of infection has not as yet been reported in association with hygienically-clean HCTs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sz="18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Laundry processes carried out in accordance with recommended industry operational specifications for water quality, cycle parameters, proper laundry chemical selection and use, and proper equipment maintenance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Outbreaks involve environmental contamination and failure to maintain HCT cleanliness after washing and drying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sz="18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Root causes identified and corrected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sz="18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Problems with storage are most frequently identified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Occupational infection or chemical exposure involve failure to use PPE and follow standard infection prevention procedures when handling soiled HCTs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Rare events, but is underreporting at work here?</a:t>
            </a:r>
          </a:p>
          <a:p>
            <a:pPr eaLnBrk="1" hangingPunct="1">
              <a:buFont typeface="Arial" pitchFamily="34" charset="0"/>
              <a:buChar char="■"/>
            </a:pPr>
            <a:endParaRPr lang="en-US" sz="2000" b="1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 eaLnBrk="1" hangingPunct="1">
              <a:buFont typeface="Arial" pitchFamily="34" charset="0"/>
              <a:buChar char="■"/>
            </a:pPr>
            <a:endParaRPr lang="en-US" sz="2000" b="1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Biodegradation of Textiles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229600" cy="457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Char char="■"/>
            </a:pPr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Textiles, especially those containing natural fibers, are readily attacked by microbes</a:t>
            </a:r>
          </a:p>
          <a:p>
            <a:pPr lvl="1" eaLnBrk="1" hangingPunct="1">
              <a:buSzTx/>
              <a:buFont typeface="Arial" pitchFamily="34" charset="0"/>
              <a:buChar char="■"/>
            </a:pPr>
            <a:r>
              <a:rPr lang="en-US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Some processing and finishing agents (e.g., dyes) are also vulnerable </a:t>
            </a:r>
          </a:p>
          <a:p>
            <a:pPr lvl="1" eaLnBrk="1" hangingPunct="1">
              <a:buSzTx/>
              <a:buFont typeface="Arial" pitchFamily="34" charset="0"/>
              <a:buChar char="■"/>
            </a:pPr>
            <a:r>
              <a:rPr lang="en-US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Over time          loss of strength, discoloration, change of appearance, odor 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Fungi are the most important microbial class associated with biodegradation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Three things necessary for fungal growth:</a:t>
            </a:r>
          </a:p>
          <a:p>
            <a:pPr lvl="1" eaLnBrk="1" hangingPunct="1">
              <a:buSzTx/>
              <a:buFont typeface="Arial" pitchFamily="34" charset="0"/>
              <a:buChar char="■"/>
            </a:pPr>
            <a:r>
              <a:rPr lang="en-US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Food source (e.g., cellulose)</a:t>
            </a:r>
          </a:p>
          <a:p>
            <a:pPr lvl="1" eaLnBrk="1" hangingPunct="1">
              <a:buSzTx/>
              <a:buFont typeface="Arial" pitchFamily="34" charset="0"/>
              <a:buChar char="■"/>
            </a:pPr>
            <a:r>
              <a:rPr lang="en-US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Moisture</a:t>
            </a:r>
          </a:p>
          <a:p>
            <a:pPr lvl="1" eaLnBrk="1" hangingPunct="1">
              <a:buSzTx/>
              <a:buFont typeface="Arial" pitchFamily="34" charset="0"/>
              <a:buChar char="■"/>
            </a:pPr>
            <a:r>
              <a:rPr lang="en-US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Favorable environmental conditions (e.g., temperature, humidity)</a:t>
            </a:r>
          </a:p>
        </p:txBody>
      </p:sp>
      <p:sp>
        <p:nvSpPr>
          <p:cNvPr id="51204" name="Text Placeholder 3"/>
          <p:cNvSpPr>
            <a:spLocks noGrp="1"/>
          </p:cNvSpPr>
          <p:nvPr>
            <p:ph type="body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200" b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Szostak-Kotowa J.  Biodeterioration of textiles.  </a:t>
            </a:r>
            <a:r>
              <a:rPr lang="en-US" sz="1200" b="1" i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Int Biodeterioration Biodegradation </a:t>
            </a:r>
            <a:r>
              <a:rPr lang="en-US" sz="1200" b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2004; 53: 165-170.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590800" y="2746375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Biodegradation of Textiles 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19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Char char="■"/>
            </a:pPr>
            <a:r>
              <a:rPr lang="en-US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There are two main ways to control and/or prevent biodegradation of HCTs:</a:t>
            </a:r>
          </a:p>
          <a:p>
            <a:pPr eaLnBrk="1" hangingPunct="1">
              <a:buFont typeface="Arial" pitchFamily="34" charset="0"/>
              <a:buChar char="■"/>
            </a:pPr>
            <a:endParaRPr lang="en-US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■"/>
            </a:pPr>
            <a:r>
              <a:rPr lang="en-US" sz="280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Control of environmental and physical conditions of clean HCTs, or</a:t>
            </a:r>
            <a:br>
              <a:rPr lang="en-US" sz="280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en-US" sz="2800" smtClean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■"/>
            </a:pPr>
            <a:r>
              <a:rPr lang="en-US" sz="280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Use antimicrobial treatments </a:t>
            </a:r>
          </a:p>
        </p:txBody>
      </p:sp>
      <p:sp>
        <p:nvSpPr>
          <p:cNvPr id="52228" name="Text Placeholder 3"/>
          <p:cNvSpPr>
            <a:spLocks noGrp="1"/>
          </p:cNvSpPr>
          <p:nvPr>
            <p:ph type="body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Szostak-Kotowa J.  Biodeterioration of textiles.  </a:t>
            </a:r>
            <a:r>
              <a:rPr lang="en-US" b="1" i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Int Biodeterioration Biodegradation </a:t>
            </a:r>
            <a:r>
              <a:rPr lang="en-US" b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2004; 53: 165-170.</a:t>
            </a:r>
          </a:p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457200"/>
            <a:ext cx="8382000" cy="1004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Laundry Holding/Transport / Storage</a:t>
            </a: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381000" y="1371600"/>
            <a:ext cx="8534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344488" indent="-342900">
              <a:spcBef>
                <a:spcPts val="638"/>
              </a:spcBef>
              <a:buSzPct val="45000"/>
              <a:buFont typeface="Arial" pitchFamily="34" charset="0"/>
              <a:buChar char="■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400" b="1"/>
              <a:t>Controlling the environmental conditions is considered to be the best means of protecting textiles</a:t>
            </a:r>
          </a:p>
          <a:p>
            <a:pPr marL="344488" indent="-342900">
              <a:spcBef>
                <a:spcPts val="638"/>
              </a:spcBef>
              <a:buSzPct val="45000"/>
              <a:buFont typeface="Arial" pitchFamily="34" charset="0"/>
              <a:buChar char="■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400" b="1"/>
              <a:t>Clean HCTs touch clean surfaces</a:t>
            </a:r>
          </a:p>
          <a:p>
            <a:pPr marL="917575" lvl="2" indent="-342900">
              <a:spcBef>
                <a:spcPts val="638"/>
              </a:spcBef>
              <a:buSzPct val="45000"/>
              <a:buFont typeface="Arial" pitchFamily="34" charset="0"/>
              <a:buChar char="■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400" b="1"/>
              <a:t>That includes clean hands and worker uniforms</a:t>
            </a:r>
          </a:p>
          <a:p>
            <a:pPr marL="344488" indent="-342900">
              <a:spcBef>
                <a:spcPts val="638"/>
              </a:spcBef>
              <a:buSzPct val="45000"/>
              <a:buFont typeface="Arial" pitchFamily="34" charset="0"/>
              <a:buChar char="■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400" b="1"/>
              <a:t>HCTs should be as dry as practical prior to bundling or packaging</a:t>
            </a:r>
          </a:p>
          <a:p>
            <a:pPr marL="344488" indent="-342900">
              <a:spcBef>
                <a:spcPts val="638"/>
              </a:spcBef>
              <a:buSzPct val="45000"/>
              <a:buFont typeface="Arial" pitchFamily="34" charset="0"/>
              <a:buChar char="■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400" b="1"/>
              <a:t>Unwrapped HCTs should be stored and transported using strategies to prevent inadvertent contamination by soil or body substances</a:t>
            </a:r>
          </a:p>
          <a:p>
            <a:pPr marL="917575" lvl="2" indent="-342900">
              <a:spcBef>
                <a:spcPts val="638"/>
              </a:spcBef>
              <a:buSzPct val="45000"/>
              <a:buFont typeface="Arial" pitchFamily="34" charset="0"/>
              <a:buChar char="■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400" b="1"/>
              <a:t>Covered containment, either bins, carts, or shelves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smtClean="0">
                <a:ea typeface="ＭＳ Ｐゴシック" pitchFamily="34" charset="-128"/>
              </a:rPr>
              <a:t>Laundry Transport / Storage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8686800" cy="4297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smtClean="0">
                <a:ea typeface="ＭＳ Ｐゴシック" pitchFamily="34" charset="-128"/>
              </a:rPr>
              <a:t>Separate clean textiles from contaminated textiles when transporting in a vehicle</a:t>
            </a:r>
          </a:p>
          <a:p>
            <a:pPr eaLnBrk="1" hangingPunct="1"/>
            <a:r>
              <a:rPr lang="en-US" sz="2400" smtClean="0">
                <a:ea typeface="ＭＳ Ｐゴシック" pitchFamily="34" charset="-128"/>
              </a:rPr>
              <a:t>Physical barriers and/or space separation</a:t>
            </a:r>
          </a:p>
          <a:p>
            <a:pPr eaLnBrk="1" hangingPunct="1"/>
            <a:r>
              <a:rPr lang="en-US" sz="2400" smtClean="0">
                <a:ea typeface="ＭＳ Ｐゴシック" pitchFamily="34" charset="-128"/>
              </a:rPr>
              <a:t>Clean, unwrapped textiles can be stored in a clean location for short periods of time</a:t>
            </a:r>
          </a:p>
          <a:p>
            <a:pPr eaLnBrk="1" hangingPunct="1"/>
            <a:r>
              <a:rPr lang="en-US" sz="2400" smtClean="0">
                <a:ea typeface="ＭＳ Ｐゴシック" pitchFamily="34" charset="-128"/>
              </a:rPr>
              <a:t>Unwrapped textiles should be stored so to prevent inadvertent contamination by soil or body substances</a:t>
            </a:r>
          </a:p>
          <a:p>
            <a:pPr eaLnBrk="1" hangingPunct="1"/>
            <a:r>
              <a:rPr lang="en-US" sz="2400" b="1" smtClean="0">
                <a:ea typeface="ＭＳ Ｐゴシック" pitchFamily="34" charset="-128"/>
              </a:rPr>
              <a:t>This is the part of the overall process that is most vulnerable to outside contamination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4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3271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Climate Control via Ventilation:  Key Engineering Specifications</a:t>
            </a:r>
          </a:p>
        </p:txBody>
      </p:sp>
      <p:sp>
        <p:nvSpPr>
          <p:cNvPr id="57347" name="Content Placeholder 5"/>
          <p:cNvSpPr>
            <a:spLocks noGrp="1"/>
          </p:cNvSpPr>
          <p:nvPr>
            <p:ph idx="1"/>
          </p:nvPr>
        </p:nvSpPr>
        <p:spPr bwMode="auto">
          <a:xfrm>
            <a:off x="3962400" y="273050"/>
            <a:ext cx="4724400" cy="55181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■"/>
            </a:pPr>
            <a:r>
              <a:rPr lang="en-US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Clean HCT Storage:</a:t>
            </a:r>
          </a:p>
          <a:p>
            <a:pPr lvl="1" eaLnBrk="1" hangingPunct="1">
              <a:buSzTx/>
              <a:buFontTx/>
              <a:buChar char="■"/>
            </a:pPr>
            <a:r>
              <a:rPr lang="en-US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Temperature:  72 - 78° F</a:t>
            </a:r>
          </a:p>
          <a:p>
            <a:pPr lvl="1" eaLnBrk="1" hangingPunct="1">
              <a:buSzTx/>
              <a:buFontTx/>
              <a:buChar char="■"/>
            </a:pPr>
            <a:r>
              <a:rPr lang="en-US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Relative humidity (RH): NR*</a:t>
            </a:r>
          </a:p>
          <a:p>
            <a:pPr lvl="1" eaLnBrk="1" hangingPunct="1">
              <a:buSzTx/>
              <a:buFontTx/>
              <a:buChar char="■"/>
            </a:pPr>
            <a:r>
              <a:rPr lang="en-US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Air changes/hour (ACH): 2</a:t>
            </a:r>
          </a:p>
          <a:p>
            <a:pPr lvl="1" eaLnBrk="1" hangingPunct="1">
              <a:buSzTx/>
              <a:buFontTx/>
              <a:buChar char="■"/>
            </a:pPr>
            <a:r>
              <a:rPr lang="en-US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Airflow direction: Positive</a:t>
            </a:r>
          </a:p>
          <a:p>
            <a:pPr eaLnBrk="1" hangingPunct="1">
              <a:buFontTx/>
              <a:buChar char="■"/>
            </a:pPr>
            <a:r>
              <a:rPr lang="en-US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Surgical Pack Room Storage:</a:t>
            </a:r>
          </a:p>
          <a:p>
            <a:pPr lvl="1" eaLnBrk="1" hangingPunct="1">
              <a:buSzTx/>
              <a:buFontTx/>
              <a:buChar char="■"/>
            </a:pPr>
            <a:r>
              <a:rPr lang="en-US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Temperature: &lt; 78° F</a:t>
            </a:r>
          </a:p>
          <a:p>
            <a:pPr lvl="1" eaLnBrk="1" hangingPunct="1">
              <a:buSzTx/>
              <a:buFontTx/>
              <a:buChar char="■"/>
            </a:pPr>
            <a:r>
              <a:rPr lang="en-US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Relative humidity: &lt; 70%</a:t>
            </a:r>
          </a:p>
          <a:p>
            <a:pPr lvl="1" eaLnBrk="1" hangingPunct="1">
              <a:buSzTx/>
              <a:buFontTx/>
              <a:buChar char="■"/>
            </a:pPr>
            <a:r>
              <a:rPr lang="en-US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Air changes/hour (ACH): 2</a:t>
            </a:r>
          </a:p>
          <a:p>
            <a:pPr lvl="1" eaLnBrk="1" hangingPunct="1">
              <a:buSzTx/>
              <a:buFontTx/>
              <a:buChar char="■"/>
            </a:pPr>
            <a:r>
              <a:rPr lang="en-US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Airflow direction: Positive</a:t>
            </a:r>
          </a:p>
          <a:p>
            <a:pPr eaLnBrk="1" hangingPunct="1">
              <a:buFontTx/>
              <a:buChar char="■"/>
            </a:pPr>
            <a:r>
              <a:rPr lang="en-US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Hold/Staging at the Laundry:</a:t>
            </a:r>
          </a:p>
          <a:p>
            <a:pPr lvl="1" eaLnBrk="1" hangingPunct="1">
              <a:buSzTx/>
              <a:buFontTx/>
              <a:buChar char="■"/>
            </a:pPr>
            <a:r>
              <a:rPr lang="en-US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276600" cy="3810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Why this is important:</a:t>
            </a:r>
          </a:p>
          <a:p>
            <a:pPr eaLnBrk="1" hangingPunct="1">
              <a:buFontTx/>
              <a:buChar char="■"/>
            </a:pPr>
            <a:r>
              <a:rPr lang="en-US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Fungi grow rapidly at RH &gt; 80%</a:t>
            </a:r>
          </a:p>
          <a:p>
            <a:pPr eaLnBrk="1" hangingPunct="1">
              <a:buFontTx/>
              <a:buChar char="■"/>
            </a:pPr>
            <a:r>
              <a:rPr lang="en-US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Keeping the ventilation parameters consistent helps to minimize microbial growth</a:t>
            </a:r>
          </a:p>
          <a:p>
            <a:pPr marL="742950" lvl="1" indent="-285750" eaLnBrk="1" hangingPunct="1">
              <a:buFontTx/>
              <a:buChar char="■"/>
            </a:pPr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Trapped excess moisture due to packaging may create opportunities for growth when RH fluctuates</a:t>
            </a:r>
          </a:p>
          <a:p>
            <a:pPr marL="742950" lvl="1" indent="-285750" eaLnBrk="1" hangingPunct="1">
              <a:buFontTx/>
              <a:buChar char="■"/>
            </a:pPr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May cause pockets of high humidity within the HCT bundle that may be RH &gt;80%</a:t>
            </a:r>
          </a:p>
          <a:p>
            <a:pPr marL="742950" lvl="1" indent="-285750" eaLnBrk="1" hangingPunct="1">
              <a:buFontTx/>
              <a:buChar char="■"/>
            </a:pPr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This increase can be as much as 20% over ambient humidity</a:t>
            </a:r>
          </a:p>
          <a:p>
            <a:pPr eaLnBrk="1" hangingPunct="1">
              <a:buFontTx/>
              <a:buChar char="■"/>
            </a:pPr>
            <a:r>
              <a:rPr lang="en-US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Higher temperatures encourage fungal growth </a:t>
            </a:r>
          </a:p>
        </p:txBody>
      </p:sp>
      <p:sp>
        <p:nvSpPr>
          <p:cNvPr id="57349" name="Text Placeholder 7"/>
          <p:cNvSpPr>
            <a:spLocks noGrp="1"/>
          </p:cNvSpPr>
          <p:nvPr>
            <p:ph type="body" sz="quarter" idx="11"/>
          </p:nvPr>
        </p:nvSpPr>
        <p:spPr bwMode="auto">
          <a:xfrm>
            <a:off x="457200" y="5410200"/>
            <a:ext cx="82296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000" b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FGI.  Guidelines for Design &amp; Construction of Hospitals &amp; Outpatient Facilities.  2014 Ed. FGI, Dallas, TX</a:t>
            </a:r>
          </a:p>
          <a:p>
            <a:pPr eaLnBrk="1" hangingPunct="1"/>
            <a:r>
              <a:rPr lang="en-US" sz="1000" b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ANSI/ASHRAE/ASHE Standard 170-2013.  Ventilation of Health Care Facilities.  2013. ASHRAE, Atlanta, GA</a:t>
            </a:r>
          </a:p>
          <a:p>
            <a:pPr eaLnBrk="1" hangingPunct="1"/>
            <a:r>
              <a:rPr lang="en-US" sz="1000" b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HLAC Accreditation Standards for Processing Reusable Textiles for Use in Healthcare Facilities, 2011.  Plainfield, IL</a:t>
            </a:r>
          </a:p>
          <a:p>
            <a:pPr eaLnBrk="1" hangingPunct="1"/>
            <a:r>
              <a:rPr lang="en-US" sz="1000" b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ANSI/AAMI ST65:2008 (R2013). Processing of Reusable Surgical Textiles for Use in Healthcare Facilities, 2009. Arlington, VA</a:t>
            </a:r>
          </a:p>
          <a:p>
            <a:pPr eaLnBrk="1" hangingPunct="1"/>
            <a:r>
              <a:rPr lang="en-US" sz="1000" b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Montegut D, Indictor N, Koestler RJ.  Fungal deterioration of cellulosic textiles: a review.  </a:t>
            </a:r>
            <a:r>
              <a:rPr lang="en-US" sz="1000" b="1" i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Int Biodeterioration </a:t>
            </a:r>
            <a:r>
              <a:rPr lang="en-US" sz="1000" b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1991; 28:209-226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096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Laundry Holding/Transport / Storage: Area Cleanliness and Dust Control</a:t>
            </a:r>
            <a:endParaRPr lang="en-US" sz="3200" smtClean="0">
              <a:ea typeface="ＭＳ Ｐゴシック" pitchFamily="34" charset="-128"/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19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0375" lvl="1" indent="-342900" eaLnBrk="1" hangingPunct="1">
              <a:spcBef>
                <a:spcPts val="638"/>
              </a:spcBef>
              <a:buSzPct val="45000"/>
              <a:buFont typeface="Arial" pitchFamily="34" charset="0"/>
              <a:buChar char="■"/>
            </a:pPr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Evaluate HCT storage area in the hospital for ways to minimize dust intrusion</a:t>
            </a:r>
          </a:p>
          <a:p>
            <a:pPr marL="860425" lvl="2" indent="-342900" eaLnBrk="1" hangingPunct="1">
              <a:spcBef>
                <a:spcPts val="638"/>
              </a:spcBef>
              <a:buSzPct val="45000"/>
              <a:buFont typeface="Arial" pitchFamily="34" charset="0"/>
              <a:buChar char="■"/>
            </a:pPr>
            <a:r>
              <a:rPr lang="en-US" sz="2200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Self-closing doors help to maintain positive pressurization</a:t>
            </a:r>
          </a:p>
          <a:p>
            <a:pPr marL="860425" lvl="2" indent="-342900" eaLnBrk="1" hangingPunct="1">
              <a:spcBef>
                <a:spcPts val="638"/>
              </a:spcBef>
              <a:buSzPct val="45000"/>
              <a:buFont typeface="Arial" pitchFamily="34" charset="0"/>
              <a:buChar char="■"/>
            </a:pPr>
            <a:r>
              <a:rPr lang="en-US" sz="2200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Location of HCT storage room relative to the loading dock and other services</a:t>
            </a:r>
          </a:p>
          <a:p>
            <a:pPr marL="860425" lvl="2" indent="-342900" eaLnBrk="1" hangingPunct="1">
              <a:spcBef>
                <a:spcPts val="638"/>
              </a:spcBef>
              <a:buSzPct val="45000"/>
              <a:buFont typeface="Arial" pitchFamily="34" charset="0"/>
              <a:buChar char="■"/>
            </a:pPr>
            <a:r>
              <a:rPr lang="en-US" sz="2200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Amount of traffic through the room</a:t>
            </a:r>
          </a:p>
          <a:p>
            <a:pPr marL="460375" lvl="1" indent="-342900" eaLnBrk="1" hangingPunct="1">
              <a:spcBef>
                <a:spcPts val="638"/>
              </a:spcBef>
              <a:buSzPct val="45000"/>
              <a:buFont typeface="Arial" pitchFamily="34" charset="0"/>
              <a:buChar char="■"/>
            </a:pPr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Establish hospital policy for regular cleaning and disinfection of the room’s storage surfaces</a:t>
            </a:r>
          </a:p>
          <a:p>
            <a:pPr marL="460375" lvl="1" indent="-342900" eaLnBrk="1" hangingPunct="1">
              <a:spcBef>
                <a:spcPts val="638"/>
              </a:spcBef>
              <a:buSzPct val="45000"/>
              <a:buFont typeface="Arial" pitchFamily="34" charset="0"/>
              <a:buChar char="■"/>
            </a:pPr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Where are clean HCTs unloaded in the hospital?</a:t>
            </a:r>
          </a:p>
          <a:p>
            <a:pPr marL="460375" lvl="1" indent="-342900" eaLnBrk="1" hangingPunct="1">
              <a:spcBef>
                <a:spcPts val="638"/>
              </a:spcBef>
              <a:buSzPct val="45000"/>
              <a:buFont typeface="Arial" pitchFamily="34" charset="0"/>
              <a:buChar char="■"/>
            </a:pPr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Visual inspection of outermost bundle surfaces</a:t>
            </a:r>
          </a:p>
          <a:p>
            <a:pPr eaLnBrk="1" hangingPunct="1">
              <a:buFont typeface="Arial" pitchFamily="34" charset="0"/>
              <a:buChar char="■"/>
            </a:pPr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Antimicrobial Chemical Treatments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41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Char char="■"/>
            </a:pPr>
            <a:r>
              <a:rPr lang="en-US" sz="200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Different approaches to adding chemical treatments:</a:t>
            </a:r>
          </a:p>
          <a:p>
            <a:pPr lvl="1" eaLnBrk="1" hangingPunct="1">
              <a:buSzTx/>
              <a:buFont typeface="Arial" pitchFamily="34" charset="0"/>
              <a:buChar char="■"/>
            </a:pPr>
            <a:r>
              <a:rPr lang="en-US" sz="1800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Impregnation of the fiber (e.g., copper)</a:t>
            </a:r>
          </a:p>
          <a:p>
            <a:pPr lvl="1" eaLnBrk="1" hangingPunct="1">
              <a:buSzTx/>
              <a:buFont typeface="Arial" pitchFamily="34" charset="0"/>
              <a:buChar char="■"/>
            </a:pPr>
            <a:r>
              <a:rPr lang="en-US" sz="1800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Treatment of the fabric before final garment/item construction</a:t>
            </a:r>
          </a:p>
          <a:p>
            <a:pPr lvl="1" eaLnBrk="1" hangingPunct="1">
              <a:buSzTx/>
              <a:buFont typeface="Arial" pitchFamily="34" charset="0"/>
              <a:buChar char="■"/>
            </a:pPr>
            <a:r>
              <a:rPr lang="en-US" sz="1800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Treatment of the garment/item (e.g., add/recharge an antimicrobial residual)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00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Function of the antimicrobial treatment</a:t>
            </a:r>
          </a:p>
          <a:p>
            <a:pPr lvl="1" eaLnBrk="1" hangingPunct="1">
              <a:buSzTx/>
              <a:buFont typeface="Arial" pitchFamily="34" charset="0"/>
              <a:buChar char="■"/>
            </a:pPr>
            <a:r>
              <a:rPr lang="en-US" sz="1800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Protection of the fabric/garment to maintain textile function</a:t>
            </a:r>
          </a:p>
          <a:p>
            <a:pPr lvl="1" eaLnBrk="1" hangingPunct="1">
              <a:buSzTx/>
              <a:buFont typeface="Arial" pitchFamily="34" charset="0"/>
              <a:buChar char="■"/>
            </a:pPr>
            <a:r>
              <a:rPr lang="en-US" sz="1800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Hygienic treatment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00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Antimicrobial treatments for hygienic purposes:</a:t>
            </a:r>
          </a:p>
          <a:p>
            <a:pPr lvl="1" eaLnBrk="1" hangingPunct="1">
              <a:buSzTx/>
              <a:buFont typeface="Arial" pitchFamily="34" charset="0"/>
              <a:buChar char="■"/>
            </a:pPr>
            <a:r>
              <a:rPr lang="en-US" sz="1800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Low toxicity to humans, minimize skin irritation</a:t>
            </a:r>
          </a:p>
          <a:p>
            <a:pPr lvl="1" eaLnBrk="1" hangingPunct="1">
              <a:buSzTx/>
              <a:buFont typeface="Arial" pitchFamily="34" charset="0"/>
              <a:buChar char="■"/>
            </a:pPr>
            <a:r>
              <a:rPr lang="en-US" sz="1800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Should not leach from the fabric (e.g., when moistened by sweat)</a:t>
            </a:r>
          </a:p>
          <a:p>
            <a:pPr lvl="1" eaLnBrk="1" hangingPunct="1">
              <a:buSzTx/>
              <a:buFont typeface="Arial" pitchFamily="34" charset="0"/>
              <a:buChar char="■"/>
            </a:pPr>
            <a:r>
              <a:rPr lang="en-US" sz="1800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Should not interfere with proper function of the textile</a:t>
            </a:r>
          </a:p>
          <a:p>
            <a:pPr lvl="1" eaLnBrk="1" hangingPunct="1">
              <a:buSzTx/>
              <a:buFont typeface="Arial" pitchFamily="34" charset="0"/>
              <a:buChar char="■"/>
            </a:pPr>
            <a:r>
              <a:rPr lang="en-US" sz="1800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Low cost, withstand repeated washings</a:t>
            </a:r>
          </a:p>
          <a:p>
            <a:pPr eaLnBrk="1" hangingPunct="1">
              <a:buFont typeface="Arial" pitchFamily="34" charset="0"/>
              <a:buChar char="■"/>
            </a:pPr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9396" name="Text Placeholder 3"/>
          <p:cNvSpPr>
            <a:spLocks noGrp="1"/>
          </p:cNvSpPr>
          <p:nvPr>
            <p:ph type="body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Szostak-Kotowa J.  Bioterioration of textiles.  </a:t>
            </a:r>
            <a:r>
              <a:rPr lang="en-US" b="1" i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Int Biodeterioration Biodegradation</a:t>
            </a:r>
            <a:r>
              <a:rPr lang="en-US" b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.  2004; 53:165-170.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4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 Short List of Antimicrobial Chemicals for Textiles</a:t>
            </a:r>
          </a:p>
        </p:txBody>
      </p:sp>
      <p:sp>
        <p:nvSpPr>
          <p:cNvPr id="60419" name="Content Placeholder 5"/>
          <p:cNvSpPr>
            <a:spLocks noGrp="1"/>
          </p:cNvSpPr>
          <p:nvPr>
            <p:ph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2000" smtClean="0">
              <a:latin typeface="Verdana" pitchFamily="34" charset="0"/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Quaternary ammonium compounds plus acrylic copolymer fluid repellent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Chitosans and chitooligosaccharides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Quaternary ammonium compounds plus organosilane (forming a silicon-nitrogen carbon polymer)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Hydrophobic N-alkyl plus benzophenone containing polyethylenimine</a:t>
            </a:r>
          </a:p>
          <a:p>
            <a:pPr eaLnBrk="1" hangingPunct="1"/>
            <a:endParaRPr lang="en-US" sz="200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0420" name="Content Placeholder 6"/>
          <p:cNvSpPr>
            <a:spLocks noGrp="1"/>
          </p:cNvSpPr>
          <p:nvPr>
            <p:ph sz="half" idx="2"/>
          </p:nvPr>
        </p:nvSpPr>
        <p:spPr bwMode="auto">
          <a:xfrm>
            <a:off x="4648200" y="1981200"/>
            <a:ext cx="4038600" cy="4144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Silver (Ag) nanoparticles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Copper (Cu) nanoparticles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Gold (Au) nanoparticles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Siloxane sulfipropylbetaine (SSPB)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Titanium dioxide (TiO</a:t>
            </a:r>
            <a:r>
              <a:rPr lang="en-US" sz="2000" b="1" baseline="-250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</a:t>
            </a: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)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Ag nanocomposite with TiO</a:t>
            </a:r>
            <a:r>
              <a:rPr lang="en-US" sz="2000" b="1" baseline="-250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 </a:t>
            </a: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and citric acid as a crosslinker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Triclosan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4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Laundry and Infectious Diseases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■"/>
            </a:pPr>
            <a:r>
              <a:rPr lang="en-US" sz="24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Textiles contaminated with body substances can contain large numbers of microorganisms (10</a:t>
            </a:r>
            <a:r>
              <a:rPr lang="en-US" sz="2400" b="1" baseline="300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6</a:t>
            </a:r>
            <a:r>
              <a:rPr lang="en-US" sz="24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– 10</a:t>
            </a:r>
            <a:r>
              <a:rPr lang="en-US" sz="2400" b="1" baseline="300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8</a:t>
            </a:r>
            <a:r>
              <a:rPr lang="en-US" sz="24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cfu/100 cm</a:t>
            </a:r>
            <a:r>
              <a:rPr lang="en-US" sz="2400" b="1" baseline="300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</a:t>
            </a:r>
            <a:r>
              <a:rPr lang="en-US" sz="24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fabric)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■"/>
            </a:pPr>
            <a:r>
              <a:rPr lang="en-US" sz="24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Few reports in the literature link laundry to disease transmission when </a:t>
            </a:r>
            <a:r>
              <a:rPr lang="en-US" sz="2400" b="1" u="sng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proper procedures are followed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■"/>
            </a:pPr>
            <a:r>
              <a:rPr lang="en-US" sz="24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Annual estimates for volume of laundry processed in U.S. health care: several billion lbs. higher than the 5 billion lbs. in the late 1980s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■"/>
            </a:pPr>
            <a:r>
              <a:rPr lang="en-US" sz="24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Continue current infection prevention practices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177800"/>
            <a:ext cx="4975225" cy="6527800"/>
          </a:xfrm>
          <a:prstGeom prst="rect">
            <a:avLst/>
          </a:prstGeom>
          <a:noFill/>
          <a:ln w="9525">
            <a:solidFill>
              <a:srgbClr val="0039A6"/>
            </a:solidFill>
            <a:miter lim="800000"/>
            <a:headEnd/>
            <a:tailEnd/>
          </a:ln>
        </p:spPr>
      </p:pic>
      <p:sp>
        <p:nvSpPr>
          <p:cNvPr id="62467" name="TextBox 2"/>
          <p:cNvSpPr txBox="1">
            <a:spLocks noChangeArrowheads="1"/>
          </p:cNvSpPr>
          <p:nvPr/>
        </p:nvSpPr>
        <p:spPr bwMode="auto">
          <a:xfrm>
            <a:off x="5486400" y="1371600"/>
            <a:ext cx="3200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Verdana" pitchFamily="34" charset="0"/>
              </a:rPr>
              <a:t>Treatment of Fabric with Quaternary Ammonium/Organo-silane During the Wash Process</a:t>
            </a:r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5486400" y="4114800"/>
            <a:ext cx="320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Myriad Web Pro" pitchFamily="34" charset="0"/>
              </a:rPr>
              <a:t>From: Baxa D, et al.  </a:t>
            </a:r>
            <a:r>
              <a:rPr lang="en-US" sz="1400" b="1" i="1">
                <a:solidFill>
                  <a:srgbClr val="FF0000"/>
                </a:solidFill>
                <a:latin typeface="Myriad Web Pro" pitchFamily="34" charset="0"/>
              </a:rPr>
              <a:t>Am J Infect Control </a:t>
            </a:r>
            <a:r>
              <a:rPr lang="en-US" sz="1400" b="1">
                <a:solidFill>
                  <a:srgbClr val="FF0000"/>
                </a:solidFill>
                <a:latin typeface="Myriad Web Pro" pitchFamily="34" charset="0"/>
              </a:rPr>
              <a:t>2011; 39: 483-7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362075"/>
            <a:ext cx="8734425" cy="4276725"/>
          </a:xfrm>
          <a:prstGeom prst="rect">
            <a:avLst/>
          </a:prstGeom>
          <a:noFill/>
          <a:ln w="9525">
            <a:solidFill>
              <a:srgbClr val="0039A6"/>
            </a:solidFill>
            <a:miter lim="800000"/>
            <a:headEnd/>
            <a:tailEnd/>
          </a:ln>
        </p:spPr>
      </p:pic>
      <p:sp>
        <p:nvSpPr>
          <p:cNvPr id="64515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latin typeface="Verdana" pitchFamily="34" charset="0"/>
                <a:ea typeface="ＭＳ Ｐゴシック" pitchFamily="34" charset="-128"/>
              </a:rPr>
              <a:t>Log Reductions on Untreated Fabric (Control) and Silver Treated Fabric </a:t>
            </a:r>
          </a:p>
        </p:txBody>
      </p:sp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609600" y="5867400"/>
            <a:ext cx="6172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cs typeface="Arial" pitchFamily="34" charset="0"/>
              </a:rPr>
              <a:t>Mariscal A, et al.  </a:t>
            </a:r>
            <a:r>
              <a:rPr lang="en-US" sz="1400" b="1" i="1">
                <a:solidFill>
                  <a:srgbClr val="FF0000"/>
                </a:solidFill>
                <a:cs typeface="Arial" pitchFamily="34" charset="0"/>
              </a:rPr>
              <a:t>Eur J Clin Microbiol Infect Dis </a:t>
            </a:r>
            <a:r>
              <a:rPr lang="en-US" sz="1400" b="1">
                <a:solidFill>
                  <a:srgbClr val="FF0000"/>
                </a:solidFill>
                <a:cs typeface="Arial" pitchFamily="34" charset="0"/>
              </a:rPr>
              <a:t>2011; 30: 227-32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Dermatophyte Susceptibility to Selected Antimicrobial Textiles</a:t>
            </a:r>
          </a:p>
        </p:txBody>
      </p:sp>
      <p:pic>
        <p:nvPicPr>
          <p:cNvPr id="665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1443038"/>
            <a:ext cx="8077200" cy="1985962"/>
          </a:xfrm>
          <a:noFill/>
          <a:ln>
            <a:miter lim="800000"/>
            <a:headEnd/>
            <a:tailEnd/>
          </a:ln>
        </p:spPr>
      </p:pic>
      <p:sp>
        <p:nvSpPr>
          <p:cNvPr id="66564" name="TextBox 3"/>
          <p:cNvSpPr txBox="1">
            <a:spLocks noChangeArrowheads="1"/>
          </p:cNvSpPr>
          <p:nvPr/>
        </p:nvSpPr>
        <p:spPr bwMode="auto">
          <a:xfrm>
            <a:off x="609600" y="3276600"/>
            <a:ext cx="8001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alibri" pitchFamily="34" charset="0"/>
              </a:rPr>
              <a:t>Growth inhibition of the </a:t>
            </a:r>
            <a:r>
              <a:rPr lang="en-US" sz="1400" b="1" i="1">
                <a:latin typeface="Calibri" pitchFamily="34" charset="0"/>
              </a:rPr>
              <a:t>Trichophyton</a:t>
            </a:r>
            <a:r>
              <a:rPr lang="en-US" sz="1400" b="1">
                <a:latin typeface="Calibri" pitchFamily="34" charset="0"/>
              </a:rPr>
              <a:t> species assessed as follows:</a:t>
            </a:r>
          </a:p>
          <a:p>
            <a:r>
              <a:rPr lang="en-US" sz="1400" b="1">
                <a:latin typeface="Calibri" pitchFamily="34" charset="0"/>
              </a:rPr>
              <a:t>	0 = no growth visible to the naked eye</a:t>
            </a:r>
          </a:p>
          <a:p>
            <a:r>
              <a:rPr lang="en-US" sz="1400" b="1">
                <a:latin typeface="Calibri" pitchFamily="34" charset="0"/>
              </a:rPr>
              <a:t>	1 = no growth visible to the naked eye, but visible under the microscope</a:t>
            </a:r>
          </a:p>
          <a:p>
            <a:r>
              <a:rPr lang="en-US" sz="1400" b="1">
                <a:latin typeface="Calibri" pitchFamily="34" charset="0"/>
              </a:rPr>
              <a:t>	2 = 25% growth compared to the negative control</a:t>
            </a:r>
          </a:p>
          <a:p>
            <a:r>
              <a:rPr lang="en-US" sz="1400" b="1">
                <a:latin typeface="Calibri" pitchFamily="34" charset="0"/>
              </a:rPr>
              <a:t>	3 = 50% growth compared to the negative control</a:t>
            </a:r>
          </a:p>
          <a:p>
            <a:r>
              <a:rPr lang="en-US" sz="1400" b="1">
                <a:latin typeface="Calibri" pitchFamily="34" charset="0"/>
              </a:rPr>
              <a:t>	4 = &gt; 50% growth compared to the negative control</a:t>
            </a:r>
          </a:p>
          <a:p>
            <a:r>
              <a:rPr lang="en-US" sz="1400" b="1">
                <a:latin typeface="Calibri" pitchFamily="34" charset="0"/>
              </a:rPr>
              <a:t>	5 = growth comparable to the negative control</a:t>
            </a:r>
          </a:p>
          <a:p>
            <a:r>
              <a:rPr lang="en-US" sz="1400" b="1">
                <a:latin typeface="Calibri" pitchFamily="34" charset="0"/>
              </a:rPr>
              <a:t>Inhibition of </a:t>
            </a:r>
            <a:r>
              <a:rPr lang="en-US" sz="1400" b="1" i="1">
                <a:latin typeface="Calibri" pitchFamily="34" charset="0"/>
              </a:rPr>
              <a:t>Candida albicans </a:t>
            </a:r>
            <a:r>
              <a:rPr lang="en-US" sz="1400" b="1">
                <a:latin typeface="Calibri" pitchFamily="34" charset="0"/>
              </a:rPr>
              <a:t>shown as log</a:t>
            </a:r>
            <a:r>
              <a:rPr lang="en-US" sz="1400" b="1" baseline="-25000">
                <a:latin typeface="Calibri" pitchFamily="34" charset="0"/>
              </a:rPr>
              <a:t>10</a:t>
            </a:r>
            <a:r>
              <a:rPr lang="en-US" sz="1400" b="1">
                <a:latin typeface="Calibri" pitchFamily="34" charset="0"/>
              </a:rPr>
              <a:t> reductions.  Standard deviation shown in parentheses.</a:t>
            </a:r>
          </a:p>
          <a:p>
            <a:r>
              <a:rPr lang="en-US" sz="1400" b="1">
                <a:latin typeface="Calibri" pitchFamily="34" charset="0"/>
              </a:rPr>
              <a:t>Key:  	DDAC = didecyldimethylammonium chloride</a:t>
            </a:r>
          </a:p>
          <a:p>
            <a:r>
              <a:rPr lang="en-US" sz="1400" b="1">
                <a:latin typeface="Calibri" pitchFamily="34" charset="0"/>
              </a:rPr>
              <a:t>	PHMB = poly-hexamethylenbiguanide</a:t>
            </a:r>
          </a:p>
          <a:p>
            <a:r>
              <a:rPr lang="en-US" sz="1400" b="1">
                <a:latin typeface="Calibri" pitchFamily="34" charset="0"/>
              </a:rPr>
              <a:t>	AgCl = silver chloride</a:t>
            </a:r>
          </a:p>
          <a:p>
            <a:r>
              <a:rPr lang="en-US" sz="1400" b="1">
                <a:latin typeface="Calibri" pitchFamily="34" charset="0"/>
              </a:rPr>
              <a:t>	Cu = copper</a:t>
            </a:r>
          </a:p>
          <a:p>
            <a:endParaRPr lang="en-US" sz="1400" b="1">
              <a:latin typeface="Calibri" pitchFamily="34" charset="0"/>
            </a:endParaRPr>
          </a:p>
          <a:p>
            <a:r>
              <a:rPr lang="en-US" sz="1200" b="1">
                <a:solidFill>
                  <a:srgbClr val="FF0000"/>
                </a:solidFill>
                <a:latin typeface="Calibri" pitchFamily="34" charset="0"/>
              </a:rPr>
              <a:t>From:  Hammer TR, et al.  Dermatophyte susceptibility varies toward antimicrobial textiles.  </a:t>
            </a:r>
            <a:r>
              <a:rPr lang="en-US" sz="1200" b="1" i="1">
                <a:solidFill>
                  <a:srgbClr val="FF0000"/>
                </a:solidFill>
                <a:latin typeface="Calibri" pitchFamily="34" charset="0"/>
              </a:rPr>
              <a:t>Mycoses</a:t>
            </a:r>
            <a:r>
              <a:rPr lang="en-US" sz="1200" b="1">
                <a:solidFill>
                  <a:srgbClr val="FF0000"/>
                </a:solidFill>
                <a:latin typeface="Calibri" pitchFamily="34" charset="0"/>
              </a:rPr>
              <a:t> 2012; 55: 344-351.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6425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Chitosans and Chitooligosaccharides</a:t>
            </a:r>
            <a:br>
              <a:rPr lang="en-US" sz="28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28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Antimicrobial Activity  - </a:t>
            </a:r>
            <a:r>
              <a:rPr lang="en-US" sz="2800" b="1" i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Candida albicans</a:t>
            </a:r>
          </a:p>
        </p:txBody>
      </p:sp>
      <p:pic>
        <p:nvPicPr>
          <p:cNvPr id="675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209800"/>
            <a:ext cx="8150225" cy="3276600"/>
          </a:xfrm>
          <a:noFill/>
          <a:ln>
            <a:solidFill>
              <a:srgbClr val="0039A6"/>
            </a:solidFill>
            <a:miter lim="800000"/>
            <a:headEnd/>
            <a:tailEnd/>
          </a:ln>
        </p:spPr>
      </p:pic>
      <p:sp>
        <p:nvSpPr>
          <p:cNvPr id="67588" name="TextBox 3"/>
          <p:cNvSpPr txBox="1">
            <a:spLocks noChangeArrowheads="1"/>
          </p:cNvSpPr>
          <p:nvPr/>
        </p:nvSpPr>
        <p:spPr bwMode="auto">
          <a:xfrm>
            <a:off x="533400" y="1690688"/>
            <a:ext cx="8153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cs typeface="Arial" pitchFamily="34" charset="0"/>
              </a:rPr>
              <a:t>Figure 3.  Effects (Average </a:t>
            </a:r>
            <a:r>
              <a:rPr lang="en-US" sz="1400" b="1" u="sng">
                <a:cs typeface="Arial" pitchFamily="34" charset="0"/>
              </a:rPr>
              <a:t>+</a:t>
            </a:r>
            <a:r>
              <a:rPr lang="en-US" sz="1400" b="1">
                <a:cs typeface="Arial" pitchFamily="34" charset="0"/>
              </a:rPr>
              <a:t> Standard Deviation) of Different MW Chitosans and COS Upon </a:t>
            </a:r>
            <a:r>
              <a:rPr lang="en-US" sz="1400" b="1" i="1">
                <a:cs typeface="Arial" pitchFamily="34" charset="0"/>
              </a:rPr>
              <a:t>Candida albicans</a:t>
            </a:r>
          </a:p>
        </p:txBody>
      </p:sp>
      <p:sp>
        <p:nvSpPr>
          <p:cNvPr id="67589" name="TextBox 4"/>
          <p:cNvSpPr txBox="1">
            <a:spLocks noChangeArrowheads="1"/>
          </p:cNvSpPr>
          <p:nvPr/>
        </p:nvSpPr>
        <p:spPr bwMode="auto">
          <a:xfrm>
            <a:off x="533400" y="5607050"/>
            <a:ext cx="8077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cs typeface="Arial" pitchFamily="34" charset="0"/>
              </a:rPr>
              <a:t>Panel A: 1 hour exposure     Panel B:  4 hour exposure</a:t>
            </a:r>
          </a:p>
          <a:p>
            <a:r>
              <a:rPr lang="en-US" sz="1400" b="1">
                <a:cs typeface="Arial" pitchFamily="34" charset="0"/>
              </a:rPr>
              <a:t>Black bars:  incubated in Müller-Hinton broth    White bars:  incubated in cotton fabric</a:t>
            </a:r>
          </a:p>
          <a:p>
            <a:endParaRPr lang="en-US" sz="1400" b="1">
              <a:cs typeface="Arial" pitchFamily="34" charset="0"/>
            </a:endParaRPr>
          </a:p>
          <a:p>
            <a:r>
              <a:rPr lang="en-US" sz="1200" b="1">
                <a:solidFill>
                  <a:srgbClr val="FF0000"/>
                </a:solidFill>
                <a:cs typeface="Arial" pitchFamily="34" charset="0"/>
              </a:rPr>
              <a:t>From:  Fernandes JC et al. </a:t>
            </a:r>
            <a:r>
              <a:rPr lang="en-US" sz="1200" b="1" i="1">
                <a:solidFill>
                  <a:srgbClr val="FF0000"/>
                </a:solidFill>
                <a:cs typeface="Arial" pitchFamily="34" charset="0"/>
              </a:rPr>
              <a:t>J Microbiol Biotechnol </a:t>
            </a:r>
            <a:r>
              <a:rPr lang="en-US" sz="1200" b="1">
                <a:solidFill>
                  <a:srgbClr val="FF0000"/>
                </a:solidFill>
                <a:cs typeface="Arial" pitchFamily="34" charset="0"/>
              </a:rPr>
              <a:t>2010; 20: 311-318.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1311275"/>
            <a:ext cx="8867775" cy="4937125"/>
          </a:xfrm>
          <a:prstGeom prst="rect">
            <a:avLst/>
          </a:prstGeom>
          <a:noFill/>
          <a:ln w="9525">
            <a:solidFill>
              <a:srgbClr val="0039A6"/>
            </a:solidFill>
            <a:miter lim="800000"/>
            <a:headEnd/>
            <a:tailEnd/>
          </a:ln>
        </p:spPr>
      </p:pic>
      <p:sp>
        <p:nvSpPr>
          <p:cNvPr id="68611" name="TextBox 2"/>
          <p:cNvSpPr txBox="1">
            <a:spLocks noChangeArrowheads="1"/>
          </p:cNvSpPr>
          <p:nvPr/>
        </p:nvSpPr>
        <p:spPr bwMode="auto">
          <a:xfrm>
            <a:off x="609600" y="6248400"/>
            <a:ext cx="4894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Myriad Web Pro" pitchFamily="34" charset="0"/>
              </a:rPr>
              <a:t>From:  Kulthong K, et al.  </a:t>
            </a:r>
            <a:r>
              <a:rPr lang="en-US" sz="1400" b="1" i="1">
                <a:solidFill>
                  <a:srgbClr val="FF0000"/>
                </a:solidFill>
                <a:latin typeface="Myriad Web Pro" pitchFamily="34" charset="0"/>
              </a:rPr>
              <a:t>Part Fib Toxicol </a:t>
            </a:r>
            <a:r>
              <a:rPr lang="en-US" sz="1400" b="1">
                <a:solidFill>
                  <a:srgbClr val="FF0000"/>
                </a:solidFill>
                <a:latin typeface="Myriad Web Pro" pitchFamily="34" charset="0"/>
              </a:rPr>
              <a:t>2010; 7: 8-16</a:t>
            </a:r>
          </a:p>
        </p:txBody>
      </p:sp>
      <p:sp>
        <p:nvSpPr>
          <p:cNvPr id="68612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latin typeface="Verdana" pitchFamily="34" charset="0"/>
                <a:ea typeface="ＭＳ Ｐゴシック" pitchFamily="34" charset="-128"/>
              </a:rPr>
              <a:t>Effect of Artificial Sweat on Silver Leaching from Treated Fabrics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79248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smtClean="0">
                <a:latin typeface="Verdana" pitchFamily="34" charset="0"/>
                <a:ea typeface="ＭＳ Ｐゴシック" pitchFamily="34" charset="-128"/>
              </a:rPr>
              <a:t>EPA: Treated Article Exemption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458200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According to FIFRA, “treated articles” refer to articles or products that are treated with an antimicrobial pesticide to protect the article or product themselves.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Treated Articles Exemption: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An article or substance treated with or containing a pesticide to protect the article or substance, if the pesticide is registered for such use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Treated Articles Exemption is available only for the protection of the product and not for public health uses</a:t>
            </a:r>
          </a:p>
          <a:p>
            <a:pPr lvl="2"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Odor control, prevention of deterioration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Products bearing a public health claim must be registered in addition to the registration of the antimicrobial pesticide </a:t>
            </a:r>
          </a:p>
          <a:p>
            <a:pPr eaLnBrk="1" hangingPunct="1"/>
            <a:endParaRPr lang="en-US" sz="2000" smtClean="0">
              <a:latin typeface="Verdana" pitchFamily="34" charset="0"/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sz="1600" smtClean="0">
                <a:solidFill>
                  <a:srgbClr val="FF0000"/>
                </a:solidFill>
                <a:latin typeface="Verdana" pitchFamily="34" charset="0"/>
                <a:ea typeface="ＭＳ Ｐゴシック" pitchFamily="34" charset="-128"/>
              </a:rPr>
              <a:t>http://www.epa.gov/pesticides/factsheets/treatart.htm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ea typeface="ＭＳ Ｐゴシック" pitchFamily="34" charset="-128"/>
              </a:rPr>
              <a:t>	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4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Quality Issues for Consideration</a:t>
            </a:r>
          </a:p>
        </p:txBody>
      </p:sp>
      <p:sp>
        <p:nvSpPr>
          <p:cNvPr id="72707" name="Content Placeholder 5"/>
          <p:cNvSpPr>
            <a:spLocks noGrp="1"/>
          </p:cNvSpPr>
          <p:nvPr>
            <p:ph idx="1"/>
          </p:nvPr>
        </p:nvSpPr>
        <p:spPr bwMode="auto">
          <a:xfrm>
            <a:off x="457200" y="1143000"/>
            <a:ext cx="7924800" cy="4983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Conduct risk-benefit analysis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Potential toxicologic and allergic side effects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Does exposure alter the microbial ecology of the skin, skin integrity?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Potential selection for resistant microorganisms with long-term use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Potential environmental issues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Biodegradability, toxicity to plants, marine life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Persistence of the antimicrobial effect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Is recharge needed, or is another treatment necessary?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Can consistent adherence to existing infection prevention practices achieve similar results?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Need to document an impact on healthcare-associated infection (HAI) rates while using antimicrobial treatment of textiles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79248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ea typeface="ＭＳ Ｐゴシック" pitchFamily="34" charset="-128"/>
              </a:rPr>
              <a:t>Resources for More Information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990600"/>
            <a:ext cx="8229600" cy="5135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■"/>
            </a:pPr>
            <a:r>
              <a:rPr lang="en-US" sz="1800" smtClean="0">
                <a:ea typeface="ＭＳ Ｐゴシック" pitchFamily="34" charset="-128"/>
              </a:rPr>
              <a:t>CDC:</a:t>
            </a:r>
          </a:p>
          <a:p>
            <a:pPr lvl="1" eaLnBrk="1" hangingPunct="1">
              <a:buFontTx/>
              <a:buChar char="■"/>
            </a:pPr>
            <a:r>
              <a:rPr lang="en-US" sz="1800" smtClean="0">
                <a:ea typeface="ＭＳ Ｐゴシック" pitchFamily="34" charset="-128"/>
              </a:rPr>
              <a:t>Guidelines for Environmental Infection Control in Health-Care Facilities: </a:t>
            </a:r>
            <a:r>
              <a:rPr lang="en-US" sz="1800" smtClean="0">
                <a:solidFill>
                  <a:srgbClr val="FF0000"/>
                </a:solidFill>
                <a:ea typeface="ＭＳ Ｐゴシック" pitchFamily="34" charset="-128"/>
              </a:rPr>
              <a:t>http://www.cdc.gov/hicpac/pdf/guidelines/eic_in_HCF_03.pdf  </a:t>
            </a:r>
          </a:p>
          <a:p>
            <a:pPr lvl="1" eaLnBrk="1" hangingPunct="1">
              <a:buFontTx/>
              <a:buChar char="■"/>
            </a:pPr>
            <a:r>
              <a:rPr lang="en-US" sz="1800" smtClean="0">
                <a:ea typeface="ＭＳ Ｐゴシック" pitchFamily="34" charset="-128"/>
              </a:rPr>
              <a:t>Guidelines for Disinfection and Sterilization in Healthcare Facilities: </a:t>
            </a:r>
            <a:r>
              <a:rPr lang="en-US" sz="1800" smtClean="0">
                <a:solidFill>
                  <a:srgbClr val="FF0000"/>
                </a:solidFill>
                <a:ea typeface="ＭＳ Ｐゴシック" pitchFamily="34" charset="-128"/>
              </a:rPr>
              <a:t>http://www.cdc.gov/hicpac/pdf/guidelines/Disinfection_Nov_2008.pdf</a:t>
            </a:r>
          </a:p>
          <a:p>
            <a:pPr lvl="1" eaLnBrk="1" hangingPunct="1">
              <a:buFontTx/>
              <a:buChar char="■"/>
            </a:pPr>
            <a:r>
              <a:rPr lang="en-US" sz="1800" smtClean="0">
                <a:ea typeface="ＭＳ Ｐゴシック" pitchFamily="34" charset="-128"/>
              </a:rPr>
              <a:t>HAI Prevention Tool Kit:  </a:t>
            </a:r>
            <a:r>
              <a:rPr lang="en-US" sz="1800" smtClean="0">
                <a:solidFill>
                  <a:srgbClr val="FF0000"/>
                </a:solidFill>
                <a:ea typeface="ＭＳ Ｐゴシック" pitchFamily="34" charset="-128"/>
              </a:rPr>
              <a:t>http://www.cdc.gov/HAI/prevent/prevention_tools.html</a:t>
            </a:r>
          </a:p>
          <a:p>
            <a:pPr lvl="2" eaLnBrk="1" hangingPunct="1">
              <a:buFontTx/>
              <a:buChar char="■"/>
            </a:pPr>
            <a:r>
              <a:rPr lang="en-US" sz="1600" smtClean="0">
                <a:ea typeface="ＭＳ Ｐゴシック" pitchFamily="34" charset="-128"/>
              </a:rPr>
              <a:t>Options for Evaluating Environmental Cleaning</a:t>
            </a:r>
          </a:p>
          <a:p>
            <a:pPr lvl="2" eaLnBrk="1" hangingPunct="1">
              <a:buFontTx/>
              <a:buChar char="■"/>
            </a:pPr>
            <a:r>
              <a:rPr lang="en-US" sz="1600" smtClean="0">
                <a:ea typeface="ＭＳ Ｐゴシック" pitchFamily="34" charset="-128"/>
              </a:rPr>
              <a:t>Appendices to the Conceptual Program Model for Environmental Evaluation</a:t>
            </a:r>
          </a:p>
          <a:p>
            <a:pPr lvl="2" eaLnBrk="1" hangingPunct="1">
              <a:buFontTx/>
              <a:buChar char="■"/>
            </a:pPr>
            <a:r>
              <a:rPr lang="en-US" sz="1600" smtClean="0">
                <a:ea typeface="ＭＳ Ｐゴシック" pitchFamily="34" charset="-128"/>
              </a:rPr>
              <a:t>CDC Environmental Checklist for Monitoring Terminal Cleaning</a:t>
            </a:r>
          </a:p>
          <a:p>
            <a:pPr lvl="2" eaLnBrk="1" hangingPunct="1">
              <a:buFontTx/>
              <a:buChar char="■"/>
            </a:pPr>
            <a:r>
              <a:rPr lang="en-US" sz="1600" smtClean="0">
                <a:ea typeface="ＭＳ Ｐゴシック" pitchFamily="34" charset="-128"/>
              </a:rPr>
              <a:t>CDC Environmental Checklist</a:t>
            </a:r>
          </a:p>
          <a:p>
            <a:pPr lvl="2" eaLnBrk="1" hangingPunct="1">
              <a:buFontTx/>
              <a:buChar char="■"/>
            </a:pPr>
            <a:r>
              <a:rPr lang="en-US" sz="1600" smtClean="0">
                <a:ea typeface="ＭＳ Ｐゴシック" pitchFamily="34" charset="-128"/>
              </a:rPr>
              <a:t>Environmental Cleaning Evaluation Worksheet (Excel format)</a:t>
            </a:r>
          </a:p>
          <a:p>
            <a:pPr lvl="2" eaLnBrk="1" hangingPunct="1">
              <a:buFontTx/>
              <a:buChar char="■"/>
            </a:pPr>
            <a:r>
              <a:rPr lang="en-US" sz="1600" smtClean="0">
                <a:ea typeface="ＭＳ Ｐゴシック" pitchFamily="34" charset="-128"/>
              </a:rPr>
              <a:t>CDI Prevention Tool Kit</a:t>
            </a:r>
          </a:p>
          <a:p>
            <a:pPr eaLnBrk="1" hangingPunct="1">
              <a:buFontTx/>
              <a:buChar char="■"/>
            </a:pPr>
            <a:r>
              <a:rPr lang="en-US" sz="1800" smtClean="0">
                <a:ea typeface="ＭＳ Ｐゴシック" pitchFamily="34" charset="-128"/>
              </a:rPr>
              <a:t>EPA:</a:t>
            </a:r>
          </a:p>
          <a:p>
            <a:pPr lvl="1" eaLnBrk="1" hangingPunct="1">
              <a:buFontTx/>
              <a:buChar char="■"/>
            </a:pPr>
            <a:r>
              <a:rPr lang="en-US" sz="1800" smtClean="0">
                <a:ea typeface="ＭＳ Ｐゴシック" pitchFamily="34" charset="-128"/>
              </a:rPr>
              <a:t>Selected EPA-Registered Disinfectants: </a:t>
            </a:r>
            <a:r>
              <a:rPr lang="en-US" sz="1800" smtClean="0">
                <a:solidFill>
                  <a:srgbClr val="FF0000"/>
                </a:solidFill>
                <a:ea typeface="ＭＳ Ｐゴシック" pitchFamily="34" charset="-128"/>
              </a:rPr>
              <a:t>http://www.epa.gov/oppad001/chemregindex.htm </a:t>
            </a:r>
          </a:p>
          <a:p>
            <a:pPr lvl="1" eaLnBrk="1" hangingPunct="1">
              <a:buFontTx/>
              <a:buChar char="■"/>
            </a:pPr>
            <a:r>
              <a:rPr lang="en-US" sz="1800" smtClean="0">
                <a:ea typeface="ＭＳ Ｐゴシック" pitchFamily="34" charset="-128"/>
              </a:rPr>
              <a:t>Pesticide Product Label System: </a:t>
            </a:r>
            <a:r>
              <a:rPr lang="en-US" sz="1800" smtClean="0">
                <a:solidFill>
                  <a:srgbClr val="FF0000"/>
                </a:solidFill>
                <a:ea typeface="ＭＳ Ｐゴシック" pitchFamily="34" charset="-128"/>
              </a:rPr>
              <a:t>http://www.epa.gov/pesticides/pestlabels/index.htm 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ubtitle 4"/>
          <p:cNvSpPr>
            <a:spLocks noGrp="1"/>
          </p:cNvSpPr>
          <p:nvPr>
            <p:ph type="subTitle" idx="1"/>
          </p:nvPr>
        </p:nvSpPr>
        <p:spPr bwMode="auto">
          <a:xfrm>
            <a:off x="1371600" y="685800"/>
            <a:ext cx="6400800" cy="2362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Thank You!</a:t>
            </a:r>
          </a:p>
          <a:p>
            <a:pPr eaLnBrk="1" hangingPunct="1"/>
            <a:endParaRPr lang="en-US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sz="180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“Protect patients, protect healthcare personnel, and promote safety, quality, and value in the healthcare delivery system.”</a:t>
            </a:r>
          </a:p>
        </p:txBody>
      </p:sp>
      <p:sp>
        <p:nvSpPr>
          <p:cNvPr id="75779" name="Text Placeholder 7"/>
          <p:cNvSpPr>
            <a:spLocks noGrp="1"/>
          </p:cNvSpPr>
          <p:nvPr>
            <p:ph type="body" sz="quarter" idx="11"/>
          </p:nvPr>
        </p:nvSpPr>
        <p:spPr bwMode="auto">
          <a:xfrm>
            <a:off x="2286000" y="6281738"/>
            <a:ext cx="5105400" cy="182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en-US" smtClean="0">
                <a:ea typeface="ＭＳ Ｐゴシック" pitchFamily="34" charset="-128"/>
              </a:rPr>
              <a:t>National Center for Emerging and Zoonotic Infectious Diseases</a:t>
            </a:r>
          </a:p>
        </p:txBody>
      </p:sp>
      <p:sp>
        <p:nvSpPr>
          <p:cNvPr id="75780" name="Text Placeholder 8"/>
          <p:cNvSpPr>
            <a:spLocks noGrp="1"/>
          </p:cNvSpPr>
          <p:nvPr>
            <p:ph type="body" sz="quarter" idx="12"/>
          </p:nvPr>
        </p:nvSpPr>
        <p:spPr bwMode="auto">
          <a:xfrm>
            <a:off x="2286000" y="6473825"/>
            <a:ext cx="5105400" cy="22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371600" y="5421313"/>
            <a:ext cx="594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solidFill>
                  <a:schemeClr val="tx2"/>
                </a:solidFill>
                <a:latin typeface="Myriad Web Pro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75782" name="Picture 2" descr="C:\Users\los0\AppData\Local\Microsoft\Windows\Temporary Internet Files\Content.Outlook\56UL8D1F\CDC-24-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7600" y="3119438"/>
            <a:ext cx="1600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Coming Soon Slide.pd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106363" y="1828800"/>
            <a:ext cx="9037637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i="1">
                <a:solidFill>
                  <a:srgbClr val="000000"/>
                </a:solidFill>
                <a:cs typeface="Arial" pitchFamily="34" charset="0"/>
              </a:rPr>
              <a:t>October 23 </a:t>
            </a:r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en-US" b="1">
                <a:solidFill>
                  <a:srgbClr val="000000"/>
                </a:solidFill>
                <a:cs typeface="Arial" pitchFamily="34" charset="0"/>
              </a:rPr>
              <a:t>INFECTION PREVENTION IN OUTPATIENT ONCOLOGY SETTINGS</a:t>
            </a:r>
            <a:br>
              <a:rPr lang="en-US" b="1">
                <a:solidFill>
                  <a:srgbClr val="000000"/>
                </a:solidFill>
                <a:cs typeface="Arial" pitchFamily="34" charset="0"/>
              </a:rPr>
            </a:br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en-US" sz="1600" i="1">
                <a:solidFill>
                  <a:srgbClr val="000000"/>
                </a:solidFill>
                <a:cs typeface="Arial" pitchFamily="34" charset="0"/>
              </a:rPr>
              <a:t>Dr. Alice Guh, Division of Healthcare Quality Promotion, Centers for Disease </a:t>
            </a:r>
            <a:br>
              <a:rPr lang="en-US" sz="1600" i="1">
                <a:solidFill>
                  <a:srgbClr val="000000"/>
                </a:solidFill>
                <a:cs typeface="Arial" pitchFamily="34" charset="0"/>
              </a:rPr>
            </a:br>
            <a:r>
              <a:rPr lang="en-US" sz="1600" i="1">
                <a:solidFill>
                  <a:srgbClr val="000000"/>
                </a:solidFill>
                <a:cs typeface="Arial" pitchFamily="34" charset="0"/>
              </a:rPr>
              <a:t>	Control and Prevention </a:t>
            </a:r>
            <a:br>
              <a:rPr lang="en-US" sz="1600" i="1">
                <a:solidFill>
                  <a:srgbClr val="000000"/>
                </a:solidFill>
                <a:cs typeface="Arial" pitchFamily="34" charset="0"/>
              </a:rPr>
            </a:br>
            <a:r>
              <a:rPr lang="en-US" sz="1600" i="1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1600" i="1">
                <a:solidFill>
                  <a:srgbClr val="000000"/>
                </a:solidFill>
                <a:cs typeface="Arial" pitchFamily="34" charset="0"/>
              </a:rPr>
            </a:br>
            <a:r>
              <a:rPr lang="en-US" sz="1600" i="1">
                <a:solidFill>
                  <a:srgbClr val="000000"/>
                </a:solidFill>
                <a:cs typeface="Arial" pitchFamily="34" charset="0"/>
              </a:rPr>
              <a:t>November 5   (Free WHO Teleclass – Europe)</a:t>
            </a:r>
            <a:br>
              <a:rPr lang="en-US" sz="1600" i="1">
                <a:solidFill>
                  <a:srgbClr val="000000"/>
                </a:solidFill>
                <a:cs typeface="Arial" pitchFamily="34" charset="0"/>
              </a:rPr>
            </a:br>
            <a:r>
              <a:rPr lang="en-US" i="1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en-US" b="1">
                <a:solidFill>
                  <a:srgbClr val="181813"/>
                </a:solidFill>
                <a:cs typeface="Arial" pitchFamily="34" charset="0"/>
              </a:rPr>
              <a:t>PUBLIC REPORTING AND DISCLOSURE OF HAI RATES: </a:t>
            </a:r>
          </a:p>
          <a:p>
            <a:pPr eaLnBrk="0" hangingPunct="0"/>
            <a:r>
              <a:rPr lang="en-US" b="1">
                <a:solidFill>
                  <a:srgbClr val="181813"/>
                </a:solidFill>
                <a:cs typeface="Arial" pitchFamily="34" charset="0"/>
              </a:rPr>
              <a:t>	POSITIVE IMPACT OR CONFUSION?</a:t>
            </a:r>
            <a:r>
              <a:rPr lang="en-US" sz="1600" i="1">
                <a:solidFill>
                  <a:srgbClr val="181813"/>
                </a:solidFill>
                <a:cs typeface="Arial" pitchFamily="34" charset="0"/>
              </a:rPr>
              <a:t>	</a:t>
            </a:r>
            <a:br>
              <a:rPr lang="en-US" sz="1600" i="1">
                <a:solidFill>
                  <a:srgbClr val="181813"/>
                </a:solidFill>
                <a:cs typeface="Arial" pitchFamily="34" charset="0"/>
              </a:rPr>
            </a:br>
            <a:r>
              <a:rPr lang="en-US" sz="1600" i="1">
                <a:solidFill>
                  <a:srgbClr val="181813"/>
                </a:solidFill>
                <a:cs typeface="Arial" pitchFamily="34" charset="0"/>
              </a:rPr>
              <a:t>	Dr. Michael Borg, St. Luke’s Hospital, Malta</a:t>
            </a:r>
            <a:br>
              <a:rPr lang="en-US" sz="1600" i="1">
                <a:solidFill>
                  <a:srgbClr val="181813"/>
                </a:solidFill>
                <a:cs typeface="Arial" pitchFamily="34" charset="0"/>
              </a:rPr>
            </a:br>
            <a:r>
              <a:rPr lang="en-US" sz="1600" i="1">
                <a:solidFill>
                  <a:srgbClr val="181813"/>
                </a:solidFill>
                <a:cs typeface="Arial" pitchFamily="34" charset="0"/>
              </a:rPr>
              <a:t>	Sponsored by the World Health Organization</a:t>
            </a:r>
          </a:p>
          <a:p>
            <a:pPr eaLnBrk="0" hangingPunct="0"/>
            <a:r>
              <a:rPr lang="en-US" sz="1600" i="1">
                <a:solidFill>
                  <a:srgbClr val="181813"/>
                </a:solidFill>
                <a:cs typeface="Arial" pitchFamily="34" charset="0"/>
              </a:rPr>
              <a:t/>
            </a:r>
            <a:br>
              <a:rPr lang="en-US" sz="1600" i="1">
                <a:solidFill>
                  <a:srgbClr val="181813"/>
                </a:solidFill>
                <a:cs typeface="Arial" pitchFamily="34" charset="0"/>
              </a:rPr>
            </a:br>
            <a:r>
              <a:rPr lang="en-US" sz="1600" i="1">
                <a:solidFill>
                  <a:srgbClr val="000000"/>
                </a:solidFill>
                <a:cs typeface="Arial" pitchFamily="34" charset="0"/>
              </a:rPr>
              <a:t>November 6   (Free Teleclass)</a:t>
            </a:r>
            <a:br>
              <a:rPr lang="en-US" sz="1600" i="1">
                <a:solidFill>
                  <a:srgbClr val="000000"/>
                </a:solidFill>
                <a:cs typeface="Arial" pitchFamily="34" charset="0"/>
              </a:rPr>
            </a:br>
            <a:r>
              <a:rPr lang="en-US" sz="1600" i="1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en-US" b="1">
                <a:solidFill>
                  <a:srgbClr val="181813"/>
                </a:solidFill>
                <a:cs typeface="Arial" pitchFamily="34" charset="0"/>
              </a:rPr>
              <a:t>CBIC IS MAKING THE CERTIFICATION PROCESS WORK FOR ALL !</a:t>
            </a:r>
            <a:r>
              <a:rPr lang="en-US" i="1">
                <a:solidFill>
                  <a:srgbClr val="181813"/>
                </a:solidFill>
                <a:cs typeface="Arial" pitchFamily="34" charset="0"/>
              </a:rPr>
              <a:t>	</a:t>
            </a:r>
            <a:r>
              <a:rPr lang="en-US" sz="1600" i="1">
                <a:solidFill>
                  <a:srgbClr val="181813"/>
                </a:solidFill>
                <a:cs typeface="Arial" pitchFamily="34" charset="0"/>
              </a:rPr>
              <a:t/>
            </a:r>
            <a:br>
              <a:rPr lang="en-US" sz="1600" i="1">
                <a:solidFill>
                  <a:srgbClr val="181813"/>
                </a:solidFill>
                <a:cs typeface="Arial" pitchFamily="34" charset="0"/>
              </a:rPr>
            </a:br>
            <a:r>
              <a:rPr lang="en-US" sz="1600" i="1">
                <a:solidFill>
                  <a:srgbClr val="181813"/>
                </a:solidFill>
                <a:cs typeface="Arial" pitchFamily="34" charset="0"/>
              </a:rPr>
              <a:t>	Craig H Gilliam and Lita Jo Henman, Certification Board of Infection Control</a:t>
            </a:r>
            <a:br>
              <a:rPr lang="en-US" sz="1600" i="1">
                <a:solidFill>
                  <a:srgbClr val="181813"/>
                </a:solidFill>
                <a:cs typeface="Arial" pitchFamily="34" charset="0"/>
              </a:rPr>
            </a:br>
            <a:r>
              <a:rPr lang="en-US" sz="1600" i="1">
                <a:solidFill>
                  <a:srgbClr val="181813"/>
                </a:solidFill>
                <a:cs typeface="Arial" pitchFamily="34" charset="0"/>
              </a:rPr>
              <a:t/>
            </a:r>
            <a:br>
              <a:rPr lang="en-US" sz="1600" i="1">
                <a:solidFill>
                  <a:srgbClr val="181813"/>
                </a:solidFill>
                <a:cs typeface="Arial" pitchFamily="34" charset="0"/>
              </a:rPr>
            </a:br>
            <a:r>
              <a:rPr lang="en-US" sz="1600" i="1">
                <a:solidFill>
                  <a:srgbClr val="000000"/>
                </a:solidFill>
                <a:cs typeface="Arial" pitchFamily="34" charset="0"/>
              </a:rPr>
              <a:t>November 13 </a:t>
            </a:r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en-US" b="1">
                <a:solidFill>
                  <a:srgbClr val="000000"/>
                </a:solidFill>
                <a:cs typeface="Arial" pitchFamily="34" charset="0"/>
              </a:rPr>
              <a:t>EMERGING RESPIRATORY VIRUSES: ARE HEALTHCARE 	WORKERS PROTECTED?</a:t>
            </a:r>
            <a:r>
              <a:rPr lang="en-US" sz="1600" b="1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1600" b="1">
                <a:solidFill>
                  <a:srgbClr val="000000"/>
                </a:solidFill>
                <a:cs typeface="Arial" pitchFamily="34" charset="0"/>
              </a:rPr>
            </a:br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en-US" sz="1600" i="1">
                <a:solidFill>
                  <a:srgbClr val="000000"/>
                </a:solidFill>
                <a:cs typeface="Arial" pitchFamily="34" charset="0"/>
              </a:rPr>
              <a:t>Dr. Virginia Roth, The Ottawa Hospital</a:t>
            </a:r>
            <a:endParaRPr lang="en-US" sz="1600" i="1">
              <a:solidFill>
                <a:srgbClr val="181813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1219200" y="457200"/>
            <a:ext cx="6400800" cy="9604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Observations</a:t>
            </a:r>
            <a:r>
              <a:rPr lang="en-US" sz="2800" b="1" smtClean="0">
                <a:ea typeface="ＭＳ Ｐゴシック" pitchFamily="34" charset="-128"/>
              </a:rPr>
              <a:t> from a Recent Study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441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Char char="■"/>
            </a:pPr>
            <a:r>
              <a:rPr lang="en-US" sz="18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135 personnel (45% physicians, 55% nurses) in surgical depts. (60%) and medical depts. (40%)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18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Nonpathogenic skin organisms isolated from all attire tested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18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Rate of contamination with pathogens higher in attire changed every 2 days compared to that for daily changes (</a:t>
            </a:r>
            <a:r>
              <a:rPr lang="en-US" sz="1800" b="1" i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 </a:t>
            </a:r>
            <a:r>
              <a:rPr lang="en-US" sz="18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&lt;.05)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18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Isolated pathogenic bacteria: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sz="1600" b="1" i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Acinetobacter</a:t>
            </a:r>
            <a:r>
              <a:rPr lang="en-US" sz="16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spp.    37% (89/238 cultures)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sz="1600" b="1" i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Staphylococcus aureus</a:t>
            </a:r>
            <a:r>
              <a:rPr lang="en-US" sz="16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13%   (32/238 cultures)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sz="16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Enterobacteriaceae    8%   (18/238 cultures)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sz="1600" b="1" i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Pseudomonas aeruginosa</a:t>
            </a:r>
            <a:r>
              <a:rPr lang="en-US" sz="16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3%  (8/238 cultures)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18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Only skin bacteria isolated from 4 uniforms cultured immediately after receipt from the hospital laundry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sz="16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Bacterial loads significantly lower than on uniforms being worn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762000" y="5867400"/>
            <a:ext cx="6324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Verdana" pitchFamily="34" charset="0"/>
              </a:rPr>
              <a:t>Wiener-Well Y, et al.  </a:t>
            </a:r>
            <a:r>
              <a:rPr lang="en-US" sz="1400" b="1" i="1">
                <a:solidFill>
                  <a:srgbClr val="FF0000"/>
                </a:solidFill>
                <a:latin typeface="Verdana" pitchFamily="34" charset="0"/>
              </a:rPr>
              <a:t>Am J Infect Control </a:t>
            </a:r>
            <a:r>
              <a:rPr lang="en-US" sz="1400" b="1">
                <a:solidFill>
                  <a:srgbClr val="FF0000"/>
                </a:solidFill>
                <a:latin typeface="Verdana" pitchFamily="34" charset="0"/>
              </a:rPr>
              <a:t>2011; 39: 555-9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Patron Sponsor Slide.pd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381000" y="533400"/>
            <a:ext cx="84582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Current Healthcare Textiles Standard in the U.S.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■"/>
            </a:pPr>
            <a:r>
              <a:rPr lang="en-US" sz="24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Standard for reusable textiles:  Hygienically clean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Not quantified for microorganisms, but assume textiles are generally rendered free of vegetative pathogens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Through a combination of soil removal, pathogen removal, pathogen inactivation, contaminated laundry is rendered hygienically clean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Carries negligible risk to healthcare workers and patients, provided that the clean textiles are not inadvertently contaminated before use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■"/>
            </a:pPr>
            <a:r>
              <a:rPr lang="en-US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Sensory attributes: visual, tactile, olfactory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■"/>
            </a:pPr>
            <a:r>
              <a:rPr lang="en-US" sz="24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Reusable surgical textiles: Sterilized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1600" b="1" smtClean="0">
              <a:solidFill>
                <a:srgbClr val="3D85D5"/>
              </a:solidFill>
              <a:latin typeface="Verdana" pitchFamily="34" charset="0"/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1600" b="1" smtClean="0">
                <a:solidFill>
                  <a:srgbClr val="FF0000"/>
                </a:solidFill>
                <a:latin typeface="Verdana" pitchFamily="34" charset="0"/>
                <a:ea typeface="ＭＳ Ｐゴシック" pitchFamily="34" charset="-128"/>
              </a:rPr>
              <a:t>CDC Guidelines for Environmental Infection Control in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1600" b="1" smtClean="0">
                <a:solidFill>
                  <a:srgbClr val="FF0000"/>
                </a:solidFill>
                <a:latin typeface="Verdana" pitchFamily="34" charset="0"/>
                <a:ea typeface="ＭＳ Ｐゴシック" pitchFamily="34" charset="-128"/>
              </a:rPr>
              <a:t>Health-Care Facilities, 2003: 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1600" b="1" smtClean="0">
                <a:solidFill>
                  <a:srgbClr val="FF0000"/>
                </a:solidFill>
                <a:latin typeface="Verdana" pitchFamily="34" charset="0"/>
                <a:ea typeface="ＭＳ Ｐゴシック" pitchFamily="34" charset="-128"/>
                <a:hlinkClick r:id="rId3"/>
              </a:rPr>
              <a:t>http://www.cdc.gov/hicpac/pdf/guidelines/eic_in_HCF_03.pdf</a:t>
            </a:r>
            <a:endParaRPr lang="en-US" sz="1600" b="1" smtClean="0">
              <a:solidFill>
                <a:srgbClr val="FF0000"/>
              </a:solidFill>
              <a:latin typeface="Verdana" pitchFamily="34" charset="0"/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1600" b="1" smtClean="0">
                <a:solidFill>
                  <a:srgbClr val="FF0000"/>
                </a:solidFill>
                <a:latin typeface="Verdana" pitchFamily="34" charset="0"/>
                <a:ea typeface="ＭＳ Ｐゴシック" pitchFamily="34" charset="-128"/>
              </a:rPr>
              <a:t>ANSI/AAMI ST79:2010 and A1; ANSI/AAMI ST65:2008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6425" cy="7286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AAMI: Hygienically Clean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Char char="■"/>
            </a:pPr>
            <a:r>
              <a:rPr lang="en-US" sz="28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Definition: “Free of pathogens in sufficient numbers to cause human illness.” (ANSI/AAMI ST 65:2008)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8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No one has ever defined what “sufficient numbers” means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sz="24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Underlying medical conditions may increase risk of infection by opportunistic pathogens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304800" y="274638"/>
            <a:ext cx="8077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Main Steps of Healthcare</a:t>
            </a:r>
            <a:br>
              <a:rPr lang="en-US" sz="36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Laundry Processing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905000"/>
            <a:ext cx="8229600" cy="4221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Char char="■"/>
            </a:pPr>
            <a:r>
              <a:rPr lang="en-US" sz="28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Collection of soiled textiles at point of use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8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Transport to laundry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8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Wash cycle: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Flush, main wash, bleaching, rinsing, souring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8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Dried and pressed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8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Packaged, loaded into carts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8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Delivery back to the hospital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6425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Conventional Laundering:</a:t>
            </a:r>
            <a:br>
              <a:rPr lang="en-US" sz="36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Log Reductions in Bioburden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828800"/>
            <a:ext cx="8686800" cy="42941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Char char="■"/>
            </a:pPr>
            <a:r>
              <a:rPr lang="en-US" sz="3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 the wash, rinse cycles: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sz="26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Agitation:  ~3 log unit reductions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sz="26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Addition of bleach:  ~ 3 log unit reductions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8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 the dry cycle:</a:t>
            </a:r>
          </a:p>
          <a:p>
            <a:pPr lvl="1" eaLnBrk="1" hangingPunct="1">
              <a:buFont typeface="Arial" pitchFamily="34" charset="0"/>
              <a:buChar char="■"/>
            </a:pPr>
            <a:r>
              <a:rPr lang="en-US" sz="24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~ 1 – 2 log unit reductions</a:t>
            </a:r>
          </a:p>
          <a:p>
            <a:pPr lvl="1" eaLnBrk="1" hangingPunct="1">
              <a:buFont typeface="Arial" pitchFamily="34" charset="0"/>
              <a:buChar char="■"/>
            </a:pPr>
            <a:endParaRPr lang="en-US" sz="1600" b="1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 eaLnBrk="1" hangingPunct="1">
              <a:buFont typeface="Arial" pitchFamily="34" charset="0"/>
              <a:buChar char="■"/>
            </a:pP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From:  Blaser MJ, et al.  1984; </a:t>
            </a:r>
            <a:r>
              <a:rPr lang="en-US" sz="1600" b="1" i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J Infect Dis 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149: 48-57.</a:t>
            </a:r>
          </a:p>
          <a:p>
            <a:pPr eaLnBrk="1" hangingPunct="1">
              <a:buFont typeface="Arial" pitchFamily="34" charset="0"/>
              <a:buChar char="■"/>
            </a:pPr>
            <a:r>
              <a:rPr lang="en-US" sz="28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Post wash microbial burden ~10 – 100 CFU/cm</a:t>
            </a:r>
            <a:r>
              <a:rPr lang="en-US" sz="2800" b="1" baseline="300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</a:t>
            </a:r>
            <a:endParaRPr lang="en-US" sz="2800" b="1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■"/>
            </a:pPr>
            <a:r>
              <a:rPr lang="en-US" sz="28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Predominantly Gram-positive organisms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620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smtClean="0">
                <a:ea typeface="ＭＳ Ｐゴシック" pitchFamily="34" charset="-128"/>
              </a:rPr>
              <a:t>Alternatives to Hot-water Laundry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534400" cy="4522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■"/>
            </a:pPr>
            <a:r>
              <a:rPr lang="en-US" sz="24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In-house laundries consume an average of 50% - 70% of the facility’s hot water (10% - 15% of the total energy used)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■"/>
            </a:pPr>
            <a:r>
              <a:rPr lang="en-US" sz="24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Water temperature may be regulated locally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■"/>
            </a:pPr>
            <a:r>
              <a:rPr lang="en-US" sz="24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Lower temperature (e.g., 22° – 50° C) wash cycles can be used with appropriate detergents and laundry additives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■"/>
            </a:pPr>
            <a:r>
              <a:rPr lang="en-US" sz="24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New detergents and processes (e.g., oxidative products) are being evaluated in Europe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■"/>
            </a:pPr>
            <a:r>
              <a:rPr lang="en-US" sz="24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Current problems associated with bleach use: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■"/>
            </a:pPr>
            <a:r>
              <a:rPr lang="en-US" sz="20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Not all fibers and fabrics are compatible with bleach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■"/>
            </a:pPr>
            <a:r>
              <a:rPr lang="en-US" sz="20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Chlorine + residual chlorhexidine gluconate (CHG) = brown stains</a:t>
            </a:r>
          </a:p>
          <a:p>
            <a:pPr eaLnBrk="1" hangingPunct="1">
              <a:lnSpc>
                <a:spcPct val="90000"/>
              </a:lnSpc>
              <a:buFontTx/>
              <a:buChar char="●"/>
            </a:pPr>
            <a:endParaRPr lang="en-US" sz="2800" smtClean="0">
              <a:latin typeface="AvantGarde Md BT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EZID_PPT_light(">
  <a:themeElements>
    <a:clrScheme name="NCEZID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NCEZID light (rev)</Template>
  <TotalTime>1242</TotalTime>
  <Words>2933</Words>
  <Application>Microsoft Office PowerPoint</Application>
  <PresentationFormat>On-screen Show (4:3)</PresentationFormat>
  <Paragraphs>370</Paragraphs>
  <Slides>40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ＭＳ Ｐゴシック</vt:lpstr>
      <vt:lpstr>Myriad Web Pro</vt:lpstr>
      <vt:lpstr>Calibri</vt:lpstr>
      <vt:lpstr>Verdana</vt:lpstr>
      <vt:lpstr>AvantGarde Md BT</vt:lpstr>
      <vt:lpstr>Microsoft YaHei</vt:lpstr>
      <vt:lpstr>Wingdings</vt:lpstr>
      <vt:lpstr>Times New Roman</vt:lpstr>
      <vt:lpstr>NCEZID_PPT_light(</vt:lpstr>
      <vt:lpstr>Healthcare Textiles: Factors That Impact Cleanliness</vt:lpstr>
      <vt:lpstr>Topics for Today</vt:lpstr>
      <vt:lpstr>Laundry and Infectious Diseases</vt:lpstr>
      <vt:lpstr>Observations from a Recent Study</vt:lpstr>
      <vt:lpstr>Current Healthcare Textiles Standard in the U.S.</vt:lpstr>
      <vt:lpstr>AAMI: Hygienically Clean</vt:lpstr>
      <vt:lpstr>Main Steps of Healthcare  Laundry Processing</vt:lpstr>
      <vt:lpstr>Conventional Laundering: Log Reductions in Bioburden</vt:lpstr>
      <vt:lpstr>Alternatives to Hot-water Laundry</vt:lpstr>
      <vt:lpstr>Slide 10</vt:lpstr>
      <vt:lpstr>U.S. EPA: Laundry Sanitizers and Disinfectants</vt:lpstr>
      <vt:lpstr>Slide 12</vt:lpstr>
      <vt:lpstr>HACCP: An Assessment Tool for Infection Prevention</vt:lpstr>
      <vt:lpstr>HACCP Analysis for Possible Opportunities for Environmental Contamination </vt:lpstr>
      <vt:lpstr>Slide 15</vt:lpstr>
      <vt:lpstr>Conclusions From the Outbreak Investigation</vt:lpstr>
      <vt:lpstr>Slide 17</vt:lpstr>
      <vt:lpstr>Questions Raised</vt:lpstr>
      <vt:lpstr>Outbreaks Attributed to Laundered Healthcare Textiles (HCTs)</vt:lpstr>
      <vt:lpstr>Outbreaks Attributed to Soiled Healthcare Textiles (HCTs)</vt:lpstr>
      <vt:lpstr>Four Key Observations: Infections and HCTs</vt:lpstr>
      <vt:lpstr>Biodegradation of Textiles</vt:lpstr>
      <vt:lpstr>Biodegradation of Textiles </vt:lpstr>
      <vt:lpstr>Laundry Holding/Transport / Storage</vt:lpstr>
      <vt:lpstr>Laundry Transport / Storage</vt:lpstr>
      <vt:lpstr>Climate Control via Ventilation:  Key Engineering Specifications</vt:lpstr>
      <vt:lpstr>Laundry Holding/Transport / Storage: Area Cleanliness and Dust Control</vt:lpstr>
      <vt:lpstr>Antimicrobial Chemical Treatments</vt:lpstr>
      <vt:lpstr>A Short List of Antimicrobial Chemicals for Textiles</vt:lpstr>
      <vt:lpstr>Slide 30</vt:lpstr>
      <vt:lpstr>Log Reductions on Untreated Fabric (Control) and Silver Treated Fabric </vt:lpstr>
      <vt:lpstr>Dermatophyte Susceptibility to Selected Antimicrobial Textiles</vt:lpstr>
      <vt:lpstr>Chitosans and Chitooligosaccharides Antimicrobial Activity  - Candida albicans</vt:lpstr>
      <vt:lpstr>Effect of Artificial Sweat on Silver Leaching from Treated Fabrics</vt:lpstr>
      <vt:lpstr>EPA: Treated Article Exemption</vt:lpstr>
      <vt:lpstr>Quality Issues for Consideration</vt:lpstr>
      <vt:lpstr>Resources for More Information</vt:lpstr>
      <vt:lpstr>Slide 38</vt:lpstr>
      <vt:lpstr>Slide 39</vt:lpstr>
      <vt:lpstr>Slide 40</vt:lpstr>
    </vt:vector>
  </TitlesOfParts>
  <Company>Centers for Disease Control and Prevention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Lynne Sehulster</dc:creator>
  <cp:lastModifiedBy>Helen Evans</cp:lastModifiedBy>
  <cp:revision>94</cp:revision>
  <cp:lastPrinted>2014-10-12T13:01:03Z</cp:lastPrinted>
  <dcterms:created xsi:type="dcterms:W3CDTF">2014-10-09T16:41:35Z</dcterms:created>
  <dcterms:modified xsi:type="dcterms:W3CDTF">2014-10-14T18:49:59Z</dcterms:modified>
</cp:coreProperties>
</file>