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2700" algn="l" defTabSz="825500" rtl="0" fontAlgn="auto" latinLnBrk="0" hangingPunct="0">
      <a:lnSpc>
        <a:spcPct val="100000"/>
      </a:lnSpc>
      <a:spcBef>
        <a:spcPts val="1800"/>
      </a:spcBef>
      <a:spcAft>
        <a:spcPts val="0"/>
      </a:spcAft>
      <a:buClrTx/>
      <a:buSzTx/>
      <a:buFontTx/>
      <a:buNone/>
      <a:tabLst/>
      <a:defRPr kumimoji="0" sz="5500" b="0" i="0" u="none" strike="noStrike" cap="none" spc="-99" normalizeH="0" baseline="0">
        <a:ln>
          <a:noFill/>
        </a:ln>
        <a:solidFill>
          <a:srgbClr val="FFFFFF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714"/>
  </p:normalViewPr>
  <p:slideViewPr>
    <p:cSldViewPr snapToGrid="0" snapToObjects="1">
      <p:cViewPr varScale="1">
        <p:scale>
          <a:sx n="42" d="100"/>
          <a:sy n="42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60" d="100"/>
          <a:sy n="160" d="100"/>
        </p:scale>
        <p:origin x="584" y="-39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67969"/>
          <c:y val="0.167969"/>
          <c:w val="0.664061"/>
          <c:h val="0.65156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Mood</c:v>
                </c:pt>
              </c:strCache>
            </c:strRef>
          </c:tx>
          <c:spPr>
            <a:solidFill>
              <a:schemeClr val="accent5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c:spPr>
          <c:explosion val="8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996-304C-8E7B-BA378CB528D1}"/>
              </c:ext>
            </c:extLst>
          </c:dPt>
          <c:dPt>
            <c:idx val="1"/>
            <c:bubble3D val="0"/>
            <c:spPr>
              <a:solidFill>
                <a:srgbClr val="A7A7A7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96-304C-8E7B-BA378CB528D1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96-304C-8E7B-BA378CB528D1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4180" b="0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4180" b="0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4180" b="0" i="0" u="none" strike="noStrike">
                      <a:solidFill>
                        <a:srgbClr val="FFFFFF"/>
                      </a:solidFill>
                      <a:latin typeface="Helvetica Neue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180" b="0" i="0" u="none" strike="noStrike">
                    <a:solidFill>
                      <a:srgbClr val="FFFFFF"/>
                    </a:solidFill>
                    <a:latin typeface="Helvetica Neue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Positive</c:v>
                </c:pt>
                <c:pt idx="1">
                  <c:v>Neutral</c:v>
                </c:pt>
                <c:pt idx="2">
                  <c:v>Negative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51.0</c:v>
                </c:pt>
                <c:pt idx="1">
                  <c:v>15.0</c:v>
                </c:pt>
                <c:pt idx="2">
                  <c:v>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96-304C-8E7B-BA378CB52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4649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How Do We Imagine Our Future? 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Infection Prevention Crystal Ball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Initiative</a:t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Prof </a:t>
            </a:r>
            <a:r>
              <a:rPr lang="en-US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Hugo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Sax, Bern 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University Hospital and University of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Bern, Switzerland</a:t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Webber Training Teleclass 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8335356"/>
            <a:ext cx="68564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Hosted by Martin Kiernan 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martin@webbertraining.com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www.webbertraining.com</a:t>
            </a:r>
            <a:endParaRPr lang="en-US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339A0-A099-5447-8163-B0A02AA3C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Relationship Id="rId3" Type="http://schemas.openxmlformats.org/officeDocument/2006/relationships/hyperlink" Target="https://news.yale.edu/2015/06/11/hidden-secrets-yale-s-1491-world-map-revealed-multispectral-imaging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s://thesystemsthinker.com/learning-about-connection-circle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Interest in finding ways to include the possibility of discontinuous change, of forecasting trends before they emerge, has been a natural progression in the evolution of the policy sciences.</a:t>
            </a:r>
            <a:endParaRPr lang="de-CH" dirty="0"/>
          </a:p>
          <a:p>
            <a:endParaRPr lang="x-none" dirty="0"/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is longer-term, from five to fifty years (even 1 000 years) instead of one to five years;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links horizon three (20–30 years) with horizon two (5–20) and horizon one (the present to five years);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is committed to authentic alternative futures where each scenario is fundamentally different from the other. When planners and economic forecasters use scenarios, they are often mere deviations from each other;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is committed to multiple interpretations of reality (legitimating the role of the unconscious, of mythology, of the spiritual, for example, instead of only views of reality for which empirical data exists);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is more participatory, in that it attempts to include all types of stakeholders instead of only powerbrokers;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consciously uses different ways of knowing, from drama or postcards from the future to various games (for example, the Sarkar game [Hayward and </a:t>
            </a:r>
            <a:r>
              <a:rPr lang="en-GB" sz="2400" spc="0" dirty="0" err="1">
                <a:latin typeface="+mn-lt"/>
                <a:ea typeface="+mn-ea"/>
                <a:cs typeface="+mn-cs"/>
                <a:sym typeface="Helvetica"/>
              </a:rPr>
              <a:t>Voros</a:t>
            </a: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 2006], or the CLA game);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is more concerned with the futures process, which is as important as the elegance of the strategic plan itself, if not more so;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although a technique, is also very much action-oriented, more concerned with creating the future than simply predicting it; and</a:t>
            </a:r>
          </a:p>
          <a:p>
            <a:pPr marL="419100" indent="-419100" defTabSz="457200">
              <a:lnSpc>
                <a:spcPct val="120000"/>
              </a:lnSpc>
              <a:spcBef>
                <a:spcPts val="2600"/>
              </a:spcBef>
              <a:buSzPct val="100000"/>
              <a:buAutoNum type="arabicPeriod"/>
              <a:defRPr sz="2100" spc="0">
                <a:latin typeface="+mj-lt"/>
                <a:ea typeface="+mj-ea"/>
                <a:cs typeface="+mj-cs"/>
                <a:sym typeface="Helvetica"/>
              </a:defRPr>
            </a:pPr>
            <a:r>
              <a:rPr lang="en-GB" sz="2400" spc="0" dirty="0">
                <a:latin typeface="+mn-lt"/>
                <a:ea typeface="+mn-ea"/>
                <a:cs typeface="+mn-cs"/>
                <a:sym typeface="Helvetica"/>
              </a:rPr>
              <a:t>is as much an academic field as it is a participatory social movement.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Futures research is done in workshops using certain techniques.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https://news.yale.edu/2015/06/11/hidden-secrets-yale-s-1491-world-map-revealed-multispectral-imaging</a:t>
            </a:r>
          </a:p>
          <a:p>
            <a:r>
              <a:t>Henricus Martellus, a German cartographer working in Florence in the late 15th century, produced a highly detailed map of the known world. According to experts, there is strong evidence that Christopher Columbus studied this map and that it influenced his thinking before his fateful voyage.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https://thesystemsthinker.com/learning-about-connection-circles/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2pPr>
            <a:lvl3pPr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/>
          <a:lstStyle>
            <a:lvl1pPr algn="l" defTabSz="2438337">
              <a:defRPr sz="11600" b="1" spc="-232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/>
          <a:lstStyle>
            <a:lvl1pPr marL="0" indent="12700" defTabSz="825500">
              <a:spcBef>
                <a:spcPts val="1800"/>
              </a:spcBef>
              <a:buClrTx/>
              <a:buSzTx/>
              <a:buNone/>
              <a:defRPr sz="5500" b="1" spc="-9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640" y="-16698"/>
            <a:ext cx="693320" cy="721497"/>
          </a:xfrm>
          <a:prstGeom prst="rect">
            <a:avLst/>
          </a:prstGeom>
        </p:spPr>
        <p:txBody>
          <a:bodyPr/>
          <a:lstStyle>
            <a:lvl1pPr defTabSz="584200">
              <a:defRPr sz="4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46589" y="12787578"/>
            <a:ext cx="820421" cy="84582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2pPr>
            <a:lvl3pPr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anchor="ctr"/>
          <a:lstStyle/>
          <a:p>
            <a:pPr marL="0" lvl="4" indent="713866" defTabSz="635634">
              <a:lnSpc>
                <a:spcPct val="90000"/>
              </a:lnSpc>
              <a:spcBef>
                <a:spcPts val="1300"/>
              </a:spcBef>
              <a:buClrTx/>
              <a:buSzTx/>
              <a:buNone/>
              <a:defRPr sz="4235" spc="-7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33836" y="12736672"/>
            <a:ext cx="820421" cy="84582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46589" y="12800278"/>
            <a:ext cx="820421" cy="84582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69749" y="13093700"/>
            <a:ext cx="419101" cy="45720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Imag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algn="ctr" defTabSz="2438338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z="25000" b="1" spc="-25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46589" y="12787578"/>
            <a:ext cx="820421" cy="84582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/>
          <a:lstStyle>
            <a:lvl1pPr algn="l" defTabSz="2438338"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1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45720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91440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137160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182880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0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/>
          <a:lstStyle>
            <a:lvl1pPr algn="l" defTabSz="2438337">
              <a:defRPr sz="11600" b="1" spc="-232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3600" b="1">
                <a:latin typeface="+mn-lt"/>
                <a:ea typeface="+mn-ea"/>
                <a:cs typeface="+mn-cs"/>
                <a:sym typeface="Helvetica Neue"/>
              </a:defRPr>
            </a:lvl1pPr>
            <a:lvl2pPr marL="10668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2pPr>
            <a:lvl3pPr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3pPr>
            <a:lvl4pPr marL="22860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4pPr>
            <a:lvl5pPr marL="2895600" indent="-457200" defTabSz="825500">
              <a:spcBef>
                <a:spcPts val="0"/>
              </a:spcBef>
              <a:buClrTx/>
              <a:buSzPct val="123000"/>
              <a:defRPr sz="36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/>
          <a:lstStyle>
            <a:lvl1pPr marL="0" indent="12700" defTabSz="825500">
              <a:spcBef>
                <a:spcPts val="1800"/>
              </a:spcBef>
              <a:buClrTx/>
              <a:buSzTx/>
              <a:buNone/>
              <a:defRPr sz="5500" b="1" spc="-99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Presentation Subtitle 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/>
          <a:lstStyle>
            <a:lvl1pPr algn="l" defTabSz="2438337"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Text"/>
          <p:cNvSpPr txBox="1"/>
          <p:nvPr/>
        </p:nvSpPr>
        <p:spPr>
          <a:xfrm>
            <a:off x="-185598" y="-16698"/>
            <a:ext cx="1107796" cy="7214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/>
          <a:p>
            <a:pPr indent="0" algn="ctr" defTabSz="584200">
              <a:spcBef>
                <a:spcPts val="0"/>
              </a:spcBef>
              <a:defRPr sz="4100" spc="0"/>
            </a:pPr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anchor="t"/>
          <a:lstStyle>
            <a:lvl1pPr algn="l" defTabSz="2438337"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622300" indent="-609600" defTabSz="825500">
              <a:lnSpc>
                <a:spcPct val="90000"/>
              </a:lnSpc>
              <a:spcBef>
                <a:spcPts val="4500"/>
              </a:spcBef>
              <a:buClrTx/>
              <a:buSzPct val="123000"/>
              <a:defRPr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Slide bullet text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65589" y="12737418"/>
            <a:ext cx="820421" cy="85788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defRPr>
                <a:latin typeface="+mn-lt"/>
                <a:ea typeface="+mn-ea"/>
                <a:cs typeface="+mn-cs"/>
                <a:sym typeface="Helvetica Neue"/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defRPr>
                <a:latin typeface="+mn-lt"/>
                <a:ea typeface="+mn-ea"/>
                <a:cs typeface="+mn-cs"/>
                <a:sym typeface="Helvetica Neue"/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defRPr>
                <a:latin typeface="+mn-lt"/>
                <a:ea typeface="+mn-ea"/>
                <a:cs typeface="+mn-cs"/>
                <a:sym typeface="Helvetica Neue"/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defRPr>
                <a:latin typeface="+mn-lt"/>
                <a:ea typeface="+mn-ea"/>
                <a:cs typeface="+mn-cs"/>
                <a:sym typeface="Helvetica Neue"/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buClrTx/>
              <a:buSzPct val="123000"/>
              <a:defRPr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anchor="t"/>
          <a:lstStyle>
            <a:lvl1pPr algn="l" defTabSz="2438337"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>
            <a:lvl1pPr marL="622300" indent="-609600" defTabSz="825500">
              <a:lnSpc>
                <a:spcPct val="90000"/>
              </a:lnSpc>
              <a:spcBef>
                <a:spcPts val="4500"/>
              </a:spcBef>
              <a:buClrTx/>
              <a:buSzPct val="123000"/>
              <a:defRPr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Slide bullet text</a:t>
            </a:r>
          </a:p>
        </p:txBody>
      </p:sp>
      <p:sp>
        <p:nvSpPr>
          <p:cNvPr id="65" name="824910546_2681x1332.jpeg"/>
          <p:cNvSpPr>
            <a:spLocks noGrp="1"/>
          </p:cNvSpPr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 algn="l" defTabSz="2438337">
              <a:defRPr sz="1160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33889" y="12753712"/>
            <a:ext cx="820421" cy="84582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 anchor="t"/>
          <a:lstStyle>
            <a:lvl1pPr algn="l" defTabSz="2438337"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72042" y="12774878"/>
            <a:ext cx="820421" cy="84582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anchor="t"/>
          <a:lstStyle>
            <a:lvl1pPr algn="l" defTabSz="2438337">
              <a:defRPr sz="8500" b="1" spc="-17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Agenda Title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ClrTx/>
              <a:buSzTx/>
              <a:buNone/>
              <a:defRPr sz="5500" b="1">
                <a:latin typeface="+mn-lt"/>
                <a:ea typeface="+mn-ea"/>
                <a:cs typeface="+mn-cs"/>
                <a:sym typeface="Helvetica Neue"/>
              </a:defRPr>
            </a:lvl1pPr>
            <a:lvl2pPr marL="13081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2pPr>
            <a:lvl3pPr marL="19177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3pPr>
            <a:lvl4pPr marL="25273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4pPr>
            <a:lvl5pPr marL="3136900" indent="-698500" defTabSz="825500">
              <a:spcBef>
                <a:spcPts val="0"/>
              </a:spcBef>
              <a:buClrTx/>
              <a:buSzPct val="123000"/>
              <a:defRPr sz="5500" b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12700" defTabSz="825500">
              <a:spcBef>
                <a:spcPts val="1800"/>
              </a:spcBef>
              <a:buClrTx/>
              <a:buSzTx/>
              <a:buNone/>
              <a:defRPr sz="5500" spc="-9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Agenda Topics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72042" y="12787578"/>
            <a:ext cx="820421" cy="845821"/>
          </a:xfrm>
          <a:prstGeom prst="rect">
            <a:avLst/>
          </a:prstGeom>
        </p:spPr>
        <p:txBody>
          <a:bodyPr/>
          <a:lstStyle>
            <a:lvl1pPr defTabSz="584200">
              <a:defRPr sz="5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100000">
              <a:srgbClr val="3B3B3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x.health.design.png" descr="sax.health.design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3351" y="12051462"/>
            <a:ext cx="1398272" cy="139827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70000" y="812800"/>
            <a:ext cx="21844000" cy="1557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indent="0" algn="ctr">
              <a:spcBef>
                <a:spcPts val="0"/>
              </a:spcBef>
              <a:defRPr sz="22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1pPr>
      <a:lvl2pPr marL="0" marR="0" indent="4572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2pPr>
      <a:lvl3pPr marL="0" marR="0" indent="9144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3pPr>
      <a:lvl4pPr marL="0" marR="0" indent="13716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4pPr>
      <a:lvl5pPr marL="0" marR="0" indent="18288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5pPr>
      <a:lvl6pPr marL="0" marR="0" indent="22860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6pPr>
      <a:lvl7pPr marL="0" marR="0" indent="27432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7pPr>
      <a:lvl8pPr marL="0" marR="0" indent="32004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8pPr>
      <a:lvl9pPr marL="0" marR="0" indent="3657600" algn="ct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252" baseline="0">
          <a:gradFill flip="none" rotWithShape="1">
            <a:gsLst>
              <a:gs pos="0">
                <a:srgbClr val="FFFFFF"/>
              </a:gs>
              <a:gs pos="100000">
                <a:srgbClr val="929292"/>
              </a:gs>
            </a:gsLst>
            <a:lin ang="5400000" scaled="0"/>
          </a:gradFill>
          <a:uFillTx/>
          <a:latin typeface="Graphik-SemiboldItalic"/>
          <a:ea typeface="Graphik-SemiboldItalic"/>
          <a:cs typeface="Graphik-SemiboldItalic"/>
          <a:sym typeface="Graphik Semibold"/>
        </a:defRPr>
      </a:lvl9pPr>
    </p:titleStyle>
    <p:bodyStyle>
      <a:lvl1pPr marL="5588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latinLnBrk="0">
        <a:lnSpc>
          <a:spcPct val="100000"/>
        </a:lnSpc>
        <a:spcBef>
          <a:spcPts val="24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apf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news.yale.edu/2015/06/11/hidden-secrets-yale-s-1491-world-map-revealed-multispectral-imaging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Human Factors &amp; Infection Prevention"/>
          <p:cNvSpPr txBox="1">
            <a:spLocks noGrp="1"/>
          </p:cNvSpPr>
          <p:nvPr>
            <p:ph type="title"/>
          </p:nvPr>
        </p:nvSpPr>
        <p:spPr>
          <a:xfrm>
            <a:off x="1206495" y="2606412"/>
            <a:ext cx="21971006" cy="464820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r>
              <a:t>How do we imagine our future? </a:t>
            </a:r>
          </a:p>
        </p:txBody>
      </p:sp>
      <p:sp>
        <p:nvSpPr>
          <p:cNvPr id="161" name="A call for systems thinking and usability design"/>
          <p:cNvSpPr txBox="1">
            <a:spLocks noGrp="1"/>
          </p:cNvSpPr>
          <p:nvPr>
            <p:ph type="body" sz="quarter" idx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defRPr sz="5500"/>
            </a:lvl1pPr>
          </a:lstStyle>
          <a:p>
            <a:r>
              <a:rPr dirty="0"/>
              <a:t>The Infection Prevention Crystal Ball Initiative</a:t>
            </a:r>
          </a:p>
        </p:txBody>
      </p:sp>
      <p:sp>
        <p:nvSpPr>
          <p:cNvPr id="162" name="Chỗ dành sẵn cho Văn bản 13"/>
          <p:cNvSpPr txBox="1"/>
          <p:nvPr/>
        </p:nvSpPr>
        <p:spPr>
          <a:xfrm>
            <a:off x="860428" y="11325025"/>
            <a:ext cx="207498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 spc="-58"/>
            </a:lvl1pPr>
          </a:lstStyle>
          <a:p>
            <a:r>
              <a:rPr sz="3600" dirty="0"/>
              <a:t>Prof Dr Hugo Sax | Bern University Hospital and University of Bern | sax.health.design | Switzerland</a:t>
            </a:r>
          </a:p>
        </p:txBody>
      </p:sp>
      <p:pic>
        <p:nvPicPr>
          <p:cNvPr id="163" name="sax.health.design.png" descr="sax.health.desig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8480" y="10694111"/>
            <a:ext cx="1963143" cy="196314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hỗ dành sẵn cho Văn bản 13"/>
          <p:cNvSpPr txBox="1"/>
          <p:nvPr/>
        </p:nvSpPr>
        <p:spPr>
          <a:xfrm>
            <a:off x="860428" y="11995585"/>
            <a:ext cx="2074989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 spc="-58"/>
            </a:lvl1pPr>
          </a:lstStyle>
          <a:p>
            <a:r>
              <a:rPr lang="en-CA" sz="3600" dirty="0" smtClean="0"/>
              <a:t>Hosted by Martin Kiernan  </a:t>
            </a:r>
            <a:r>
              <a:rPr lang="en-CA" sz="3600" dirty="0" err="1" smtClean="0"/>
              <a:t>martin@webbertraining.com</a:t>
            </a:r>
            <a:endParaRPr sz="3600" dirty="0"/>
          </a:p>
        </p:txBody>
      </p:sp>
      <p:sp>
        <p:nvSpPr>
          <p:cNvPr id="7" name="Chỗ dành sẵn cho Văn bản 13"/>
          <p:cNvSpPr txBox="1"/>
          <p:nvPr/>
        </p:nvSpPr>
        <p:spPr>
          <a:xfrm>
            <a:off x="8449948" y="13033816"/>
            <a:ext cx="63328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 spc="-58"/>
            </a:lvl1pPr>
          </a:lstStyle>
          <a:p>
            <a:pPr algn="ctr"/>
            <a:r>
              <a:rPr lang="en-CA" sz="3600" dirty="0" err="1" smtClean="0"/>
              <a:t>www.webbertraining.com</a:t>
            </a:r>
            <a:endParaRPr sz="3600" dirty="0"/>
          </a:p>
        </p:txBody>
      </p:sp>
      <p:sp>
        <p:nvSpPr>
          <p:cNvPr id="8" name="Chỗ dành sẵn cho Văn bản 13"/>
          <p:cNvSpPr txBox="1"/>
          <p:nvPr/>
        </p:nvSpPr>
        <p:spPr>
          <a:xfrm>
            <a:off x="17929228" y="13033816"/>
            <a:ext cx="63328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200" spc="-58"/>
            </a:lvl1pPr>
          </a:lstStyle>
          <a:p>
            <a:pPr algn="r"/>
            <a:r>
              <a:rPr lang="en-CA" sz="3600" smtClean="0"/>
              <a:t>April 28, 2022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Used future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trike="sngStrike"/>
            </a:lvl1pPr>
          </a:lstStyle>
          <a:p>
            <a:r>
              <a:t>Used future.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irst round of an international crystal ball ‘exercise’ in 2019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First round of an international crystal ball ‘exercise’ in 2019.</a:t>
            </a:r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2" name="Collaborative 2019 -…"/>
          <p:cNvSpPr txBox="1"/>
          <p:nvPr/>
        </p:nvSpPr>
        <p:spPr>
          <a:xfrm>
            <a:off x="2017100" y="4184930"/>
            <a:ext cx="9782965" cy="534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spc="-65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b="1" dirty="0">
                <a:latin typeface="+mn-lt"/>
                <a:ea typeface="+mn-ea"/>
                <a:cs typeface="+mn-cs"/>
                <a:sym typeface="Helvetica Neue"/>
              </a:rPr>
              <a:t>Collaborative 2019 -</a:t>
            </a:r>
          </a:p>
          <a:p>
            <a:pPr>
              <a:defRPr sz="3600" spc="-65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/>
              <a:t>Andrew Atkinson, Sue Barnes, John Boyce, Sue Bradley, Lauren Clack, Dale Fisher, Andrea </a:t>
            </a:r>
            <a:r>
              <a:rPr dirty="0" err="1"/>
              <a:t>Grisold</a:t>
            </a:r>
            <a:r>
              <a:rPr dirty="0"/>
              <a:t>, Stephan </a:t>
            </a:r>
            <a:r>
              <a:rPr dirty="0" err="1"/>
              <a:t>Harbarth</a:t>
            </a:r>
            <a:r>
              <a:rPr dirty="0"/>
              <a:t>, Anita Huis, Stefan </a:t>
            </a:r>
            <a:r>
              <a:rPr dirty="0" err="1"/>
              <a:t>Kuster</a:t>
            </a:r>
            <a:r>
              <a:rPr dirty="0"/>
              <a:t>, Elaine Larson, Andie Lee, Grace Lee, Yves </a:t>
            </a:r>
            <a:r>
              <a:rPr dirty="0" err="1"/>
              <a:t>Longtin</a:t>
            </a:r>
            <a:r>
              <a:rPr dirty="0"/>
              <a:t>, Jean-Christoph </a:t>
            </a:r>
            <a:r>
              <a:rPr dirty="0" err="1"/>
              <a:t>Lucet</a:t>
            </a:r>
            <a:r>
              <a:rPr dirty="0"/>
              <a:t>, </a:t>
            </a:r>
            <a:r>
              <a:rPr dirty="0">
                <a:solidFill>
                  <a:schemeClr val="tx1"/>
                </a:solidFill>
              </a:rPr>
              <a:t>Jonas </a:t>
            </a:r>
            <a:r>
              <a:rPr dirty="0" err="1">
                <a:solidFill>
                  <a:schemeClr val="tx1"/>
                </a:solidFill>
              </a:rPr>
              <a:t>Marschall</a:t>
            </a:r>
            <a:r>
              <a:rPr dirty="0"/>
              <a:t>, Eli </a:t>
            </a:r>
            <a:r>
              <a:rPr dirty="0" err="1"/>
              <a:t>Perencevich</a:t>
            </a:r>
            <a:r>
              <a:rPr dirty="0"/>
              <a:t>, Hugo Sax, Simone </a:t>
            </a:r>
            <a:r>
              <a:rPr dirty="0" err="1"/>
              <a:t>Scheithauer</a:t>
            </a:r>
            <a:r>
              <a:rPr dirty="0"/>
              <a:t>, Matthias Schlegel, Peter Schreiber, Jules </a:t>
            </a:r>
            <a:r>
              <a:rPr dirty="0" err="1"/>
              <a:t>Storr</a:t>
            </a:r>
            <a:r>
              <a:rPr dirty="0"/>
              <a:t>, Jason Tetro, Erich </a:t>
            </a:r>
            <a:r>
              <a:rPr dirty="0" err="1"/>
              <a:t>Tschirky</a:t>
            </a:r>
            <a:r>
              <a:rPr dirty="0"/>
              <a:t>, Diana </a:t>
            </a:r>
            <a:r>
              <a:rPr dirty="0" err="1"/>
              <a:t>Vilar</a:t>
            </a:r>
            <a:r>
              <a:rPr dirty="0"/>
              <a:t> </a:t>
            </a:r>
            <a:r>
              <a:rPr dirty="0" err="1"/>
              <a:t>Compte</a:t>
            </a:r>
            <a:r>
              <a:rPr dirty="0"/>
              <a:t>, Aline </a:t>
            </a:r>
            <a:r>
              <a:rPr dirty="0" err="1"/>
              <a:t>Wolfensberger</a:t>
            </a:r>
            <a:r>
              <a:rPr dirty="0"/>
              <a:t>.</a:t>
            </a:r>
          </a:p>
        </p:txBody>
      </p:sp>
      <p:pic>
        <p:nvPicPr>
          <p:cNvPr id="213" name="Sax_ICPIC21_Poster_v1.jpg" descr="Sax_ICPIC21_Poster_v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17053" y="4064427"/>
            <a:ext cx="4273425" cy="5824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creenshot 2022-04-22 at 15.2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9" y="-39040"/>
            <a:ext cx="24544020" cy="13763951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“Futures Studies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“Futures Studies”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Futures Studies - Birth of a sci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Futures Studies - Birth of a science</a:t>
            </a:r>
          </a:p>
        </p:txBody>
      </p:sp>
      <p:sp>
        <p:nvSpPr>
          <p:cNvPr id="220" name="Inayatullah 2002, Masini 198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Inayatullah 2002, Masini 1983</a:t>
            </a:r>
          </a:p>
        </p:txBody>
      </p:sp>
      <p:sp>
        <p:nvSpPr>
          <p:cNvPr id="221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indent="12700">
              <a:buSzTx/>
              <a:buNone/>
              <a:defRPr>
                <a:solidFill>
                  <a:schemeClr val="accent1">
                    <a:satOff val="-42592"/>
                    <a:lumOff val="31764"/>
                  </a:schemeClr>
                </a:solidFill>
              </a:defRPr>
            </a:pPr>
            <a:r>
              <a:rPr dirty="0"/>
              <a:t>Trying to predict the future as it will be.</a:t>
            </a:r>
          </a:p>
          <a:p>
            <a:pPr marL="0" indent="12700">
              <a:buSzTx/>
              <a:buNone/>
              <a:defRPr>
                <a:solidFill>
                  <a:schemeClr val="accent1">
                    <a:satOff val="-42592"/>
                    <a:lumOff val="31764"/>
                  </a:schemeClr>
                </a:solidFill>
              </a:defRPr>
            </a:pPr>
            <a:r>
              <a:rPr dirty="0"/>
              <a:t>Strategic planning to control the near future.</a:t>
            </a:r>
          </a:p>
          <a:p>
            <a:pPr marL="0" indent="12700">
              <a:buSzTx/>
              <a:buNone/>
            </a:pPr>
            <a:endParaRPr dirty="0"/>
          </a:p>
          <a:p>
            <a:pPr marL="0" indent="12700">
              <a:buSzTx/>
              <a:buNone/>
              <a:defRPr>
                <a:solidFill>
                  <a:schemeClr val="accent4">
                    <a:satOff val="-4597"/>
                    <a:lumOff val="25588"/>
                  </a:schemeClr>
                </a:solidFill>
              </a:defRPr>
            </a:pPr>
            <a:r>
              <a:rPr dirty="0"/>
              <a:t>“The future is influenced by how one anticipates the future.”</a:t>
            </a:r>
          </a:p>
          <a:p>
            <a:pPr marL="0" indent="12700">
              <a:buSzTx/>
              <a:buNone/>
              <a:defRPr>
                <a:solidFill>
                  <a:schemeClr val="accent4">
                    <a:satOff val="-4597"/>
                    <a:lumOff val="25588"/>
                  </a:schemeClr>
                </a:solidFill>
              </a:defRPr>
            </a:pPr>
            <a:r>
              <a:rPr dirty="0"/>
              <a:t>The move from </a:t>
            </a:r>
            <a:r>
              <a:rPr u="sng" dirty="0"/>
              <a:t>the</a:t>
            </a:r>
            <a:r>
              <a:rPr dirty="0"/>
              <a:t> future to several </a:t>
            </a:r>
            <a:r>
              <a:rPr u="sng" dirty="0"/>
              <a:t>alternative futures</a:t>
            </a:r>
            <a:r>
              <a:rPr dirty="0"/>
              <a:t>.</a:t>
            </a:r>
          </a:p>
          <a:p>
            <a:pPr marL="0" indent="12700">
              <a:buSzTx/>
              <a:buNone/>
            </a:pPr>
            <a:endParaRPr dirty="0"/>
          </a:p>
          <a:p>
            <a:pPr marL="0" indent="12700">
              <a:buSzTx/>
              <a:buNone/>
            </a:pPr>
            <a:r>
              <a:rPr u="sng" dirty="0">
                <a:uFill>
                  <a:solidFill>
                    <a:srgbClr val="0000FF"/>
                  </a:solidFill>
                </a:uFill>
                <a:hlinkClick r:id="rId2"/>
              </a:rPr>
              <a:t>Association of Professional Futurists</a:t>
            </a:r>
            <a:r>
              <a:rPr dirty="0"/>
              <a:t> - founded in 2002.</a:t>
            </a:r>
          </a:p>
        </p:txBody>
      </p:sp>
      <p:sp>
        <p:nvSpPr>
          <p:cNvPr id="2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223" name="Evolution"/>
          <p:cNvSpPr/>
          <p:nvPr/>
        </p:nvSpPr>
        <p:spPr>
          <a:xfrm rot="5400000">
            <a:off x="18802120" y="6120208"/>
            <a:ext cx="4382733" cy="2010920"/>
          </a:xfrm>
          <a:prstGeom prst="rightArrow">
            <a:avLst>
              <a:gd name="adj1" fmla="val 61984"/>
              <a:gd name="adj2" fmla="val 40575"/>
            </a:avLst>
          </a:prstGeom>
          <a:gradFill>
            <a:gsLst>
              <a:gs pos="0">
                <a:schemeClr val="accent1">
                  <a:satOff val="-42592"/>
                  <a:lumOff val="31764"/>
                </a:schemeClr>
              </a:gs>
              <a:gs pos="100000">
                <a:schemeClr val="accent4">
                  <a:satOff val="-4597"/>
                  <a:lumOff val="25588"/>
                </a:schemeClr>
              </a:gs>
            </a:gsLst>
            <a:lin ang="2156549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indent="0" algn="ctr" defTabSz="2438337">
              <a:spcBef>
                <a:spcPts val="0"/>
              </a:spcBef>
              <a:defRPr sz="4800" spc="0">
                <a:solidFill>
                  <a:srgbClr val="000000"/>
                </a:solidFill>
              </a:defRPr>
            </a:lvl1pPr>
          </a:lstStyle>
          <a:p>
            <a:r>
              <a:t>Evolution</a:t>
            </a:r>
          </a:p>
        </p:txBody>
      </p:sp>
      <p:sp>
        <p:nvSpPr>
          <p:cNvPr id="224" name="conservative"/>
          <p:cNvSpPr txBox="1"/>
          <p:nvPr/>
        </p:nvSpPr>
        <p:spPr>
          <a:xfrm>
            <a:off x="19206092" y="3914819"/>
            <a:ext cx="357478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 spc="-87">
                <a:solidFill>
                  <a:schemeClr val="accent1">
                    <a:satOff val="-42592"/>
                    <a:lumOff val="31764"/>
                  </a:schemeClr>
                </a:solidFill>
              </a:defRPr>
            </a:lvl1pPr>
          </a:lstStyle>
          <a:p>
            <a:r>
              <a:t>conservative</a:t>
            </a:r>
          </a:p>
        </p:txBody>
      </p:sp>
      <p:sp>
        <p:nvSpPr>
          <p:cNvPr id="225" name="disruptive"/>
          <p:cNvSpPr txBox="1"/>
          <p:nvPr/>
        </p:nvSpPr>
        <p:spPr>
          <a:xfrm>
            <a:off x="19596431" y="9515998"/>
            <a:ext cx="2794112" cy="820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4500"/>
              </a:spcBef>
              <a:defRPr sz="4800" spc="-87">
                <a:solidFill>
                  <a:schemeClr val="accent4">
                    <a:satOff val="-4597"/>
                    <a:lumOff val="25588"/>
                  </a:schemeClr>
                </a:solidFill>
              </a:defRPr>
            </a:lvl1pPr>
          </a:lstStyle>
          <a:p>
            <a:r>
              <a:t>disruptive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“Futures studies creates alternative futures by making basic assumptions problematic.…"/>
          <p:cNvSpPr txBox="1">
            <a:spLocks noGrp="1"/>
          </p:cNvSpPr>
          <p:nvPr>
            <p:ph type="body" sz="half" idx="1"/>
          </p:nvPr>
        </p:nvSpPr>
        <p:spPr>
          <a:xfrm>
            <a:off x="1206500" y="4920843"/>
            <a:ext cx="21971000" cy="45591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defRPr sz="4200" spc="-84"/>
            </a:pPr>
            <a:r>
              <a:t>“Futures studies creates</a:t>
            </a:r>
            <a:r>
              <a:rPr>
                <a:solidFill>
                  <a:schemeClr val="accent4">
                    <a:satOff val="-4597"/>
                    <a:lumOff val="25588"/>
                  </a:schemeClr>
                </a:solidFill>
              </a:rPr>
              <a:t> alternative futures</a:t>
            </a:r>
            <a:r>
              <a:t> by making basic assumptions problematic. </a:t>
            </a:r>
          </a:p>
          <a:p>
            <a:pPr>
              <a:lnSpc>
                <a:spcPct val="110000"/>
              </a:lnSpc>
              <a:defRPr sz="4200" spc="-84"/>
            </a:pPr>
            <a:endParaRPr/>
          </a:p>
          <a:p>
            <a:pPr>
              <a:lnSpc>
                <a:spcPct val="110000"/>
              </a:lnSpc>
              <a:defRPr sz="4200" spc="-84"/>
            </a:pPr>
            <a:r>
              <a:t>Through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questioning the future</a:t>
            </a:r>
            <a:r>
              <a:t>, </a:t>
            </a:r>
            <a:r>
              <a:rPr i="1">
                <a:latin typeface="+mn-lt"/>
                <a:ea typeface="+mn-ea"/>
                <a:cs typeface="+mn-cs"/>
                <a:sym typeface="Helvetica Neue"/>
              </a:rPr>
              <a:t>emerging issues analysis, and scenarios</a:t>
            </a:r>
            <a:r>
              <a:t>, the intention is to </a:t>
            </a:r>
            <a:r>
              <a:rPr>
                <a:solidFill>
                  <a:schemeClr val="accent1">
                    <a:satOff val="-42592"/>
                    <a:lumOff val="31764"/>
                  </a:schemeClr>
                </a:solidFill>
              </a:rPr>
              <a:t>move out of the present</a:t>
            </a:r>
            <a:r>
              <a:t> and </a:t>
            </a:r>
            <a:r>
              <a:rPr>
                <a:solidFill>
                  <a:schemeClr val="accent4">
                    <a:satOff val="-4597"/>
                    <a:lumOff val="25588"/>
                  </a:schemeClr>
                </a:solidFill>
              </a:rPr>
              <a:t>create the possibility for new futures</a:t>
            </a:r>
            <a:r>
              <a:t>.”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29" name="Sohail Inayatullah"/>
          <p:cNvSpPr txBox="1"/>
          <p:nvPr/>
        </p:nvSpPr>
        <p:spPr>
          <a:xfrm>
            <a:off x="17116006" y="9270287"/>
            <a:ext cx="6504415" cy="159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indent="0" algn="ctr" defTabSz="2438337">
              <a:lnSpc>
                <a:spcPct val="80000"/>
              </a:lnSpc>
              <a:spcBef>
                <a:spcPts val="0"/>
              </a:spcBef>
              <a:defRPr sz="4000" spc="-79"/>
            </a:lvl1pPr>
          </a:lstStyle>
          <a:p>
            <a:r>
              <a:t>Sohail Inayatullah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32" name="Line"/>
          <p:cNvSpPr/>
          <p:nvPr/>
        </p:nvSpPr>
        <p:spPr>
          <a:xfrm>
            <a:off x="2060684" y="8028510"/>
            <a:ext cx="5323575" cy="1"/>
          </a:xfrm>
          <a:prstGeom prst="line">
            <a:avLst/>
          </a:prstGeom>
          <a:ln w="63500">
            <a:solidFill>
              <a:schemeClr val="accent1">
                <a:satOff val="-42592"/>
                <a:lumOff val="31764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33" name="present"/>
          <p:cNvSpPr txBox="1"/>
          <p:nvPr/>
        </p:nvSpPr>
        <p:spPr>
          <a:xfrm>
            <a:off x="2503796" y="6537502"/>
            <a:ext cx="4437351" cy="105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algn="ctr" defTabSz="2438337">
              <a:lnSpc>
                <a:spcPct val="110000"/>
              </a:lnSpc>
              <a:spcBef>
                <a:spcPts val="0"/>
              </a:spcBef>
              <a:defRPr sz="6300" spc="-126">
                <a:solidFill>
                  <a:schemeClr val="accent1">
                    <a:satOff val="-42592"/>
                    <a:lumOff val="31764"/>
                  </a:schemeClr>
                </a:solidFill>
              </a:defRPr>
            </a:lvl1pPr>
          </a:lstStyle>
          <a:p>
            <a:r>
              <a:t>present</a:t>
            </a:r>
          </a:p>
        </p:txBody>
      </p:sp>
      <p:sp>
        <p:nvSpPr>
          <p:cNvPr id="234" name="Line"/>
          <p:cNvSpPr/>
          <p:nvPr/>
        </p:nvSpPr>
        <p:spPr>
          <a:xfrm>
            <a:off x="8723693" y="8035608"/>
            <a:ext cx="5323575" cy="1"/>
          </a:xfrm>
          <a:prstGeom prst="line">
            <a:avLst/>
          </a:prstGeom>
          <a:ln w="63500">
            <a:solidFill>
              <a:srgbClr val="FFFFFF"/>
            </a:solidFill>
            <a:tailEnd type="triangle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35" name="5-20 years"/>
          <p:cNvSpPr txBox="1"/>
          <p:nvPr/>
        </p:nvSpPr>
        <p:spPr>
          <a:xfrm>
            <a:off x="9166805" y="6577686"/>
            <a:ext cx="4437350" cy="1056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algn="ctr" defTabSz="2438337">
              <a:lnSpc>
                <a:spcPct val="110000"/>
              </a:lnSpc>
              <a:spcBef>
                <a:spcPts val="0"/>
              </a:spcBef>
              <a:defRPr sz="6300" spc="-126"/>
            </a:lvl1pPr>
          </a:lstStyle>
          <a:p>
            <a:r>
              <a:t>5-20 years</a:t>
            </a:r>
          </a:p>
        </p:txBody>
      </p:sp>
      <p:sp>
        <p:nvSpPr>
          <p:cNvPr id="236" name="Line"/>
          <p:cNvSpPr/>
          <p:nvPr/>
        </p:nvSpPr>
        <p:spPr>
          <a:xfrm>
            <a:off x="15658416" y="8075792"/>
            <a:ext cx="5323574" cy="1"/>
          </a:xfrm>
          <a:prstGeom prst="line">
            <a:avLst/>
          </a:prstGeom>
          <a:ln w="63500">
            <a:solidFill>
              <a:schemeClr val="accent4">
                <a:satOff val="-4597"/>
                <a:lumOff val="25588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37" name="20-30 years"/>
          <p:cNvSpPr txBox="1"/>
          <p:nvPr/>
        </p:nvSpPr>
        <p:spPr>
          <a:xfrm>
            <a:off x="16101527" y="6617869"/>
            <a:ext cx="4437350" cy="1056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algn="ctr" defTabSz="2438337">
              <a:lnSpc>
                <a:spcPct val="110000"/>
              </a:lnSpc>
              <a:spcBef>
                <a:spcPts val="0"/>
              </a:spcBef>
              <a:defRPr sz="6300" spc="-126">
                <a:solidFill>
                  <a:schemeClr val="accent4">
                    <a:satOff val="-4597"/>
                    <a:lumOff val="25588"/>
                  </a:schemeClr>
                </a:solidFill>
              </a:defRPr>
            </a:lvl1pPr>
          </a:lstStyle>
          <a:p>
            <a:r>
              <a:t>20-30 years</a:t>
            </a:r>
          </a:p>
        </p:txBody>
      </p:sp>
      <p:sp>
        <p:nvSpPr>
          <p:cNvPr id="238" name="Horizon 1"/>
          <p:cNvSpPr txBox="1"/>
          <p:nvPr/>
        </p:nvSpPr>
        <p:spPr>
          <a:xfrm>
            <a:off x="2503796" y="5394599"/>
            <a:ext cx="4437351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algn="ctr" defTabSz="2438337">
              <a:lnSpc>
                <a:spcPct val="110000"/>
              </a:lnSpc>
              <a:spcBef>
                <a:spcPts val="0"/>
              </a:spcBef>
              <a:defRPr sz="3700" spc="-74">
                <a:solidFill>
                  <a:schemeClr val="accent1">
                    <a:satOff val="-42592"/>
                    <a:lumOff val="31764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Horizon 1</a:t>
            </a:r>
          </a:p>
        </p:txBody>
      </p:sp>
      <p:sp>
        <p:nvSpPr>
          <p:cNvPr id="239" name="Horizon 2"/>
          <p:cNvSpPr txBox="1"/>
          <p:nvPr/>
        </p:nvSpPr>
        <p:spPr>
          <a:xfrm>
            <a:off x="9166805" y="5394599"/>
            <a:ext cx="443735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algn="ctr" defTabSz="2438337">
              <a:lnSpc>
                <a:spcPct val="110000"/>
              </a:lnSpc>
              <a:spcBef>
                <a:spcPts val="0"/>
              </a:spcBef>
              <a:defRPr sz="3700" spc="-74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Horizon 2</a:t>
            </a:r>
          </a:p>
        </p:txBody>
      </p:sp>
      <p:sp>
        <p:nvSpPr>
          <p:cNvPr id="240" name="Horizon 3"/>
          <p:cNvSpPr txBox="1"/>
          <p:nvPr/>
        </p:nvSpPr>
        <p:spPr>
          <a:xfrm>
            <a:off x="15829815" y="5394599"/>
            <a:ext cx="4437350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algn="ctr" defTabSz="2438337">
              <a:lnSpc>
                <a:spcPct val="110000"/>
              </a:lnSpc>
              <a:spcBef>
                <a:spcPts val="0"/>
              </a:spcBef>
              <a:defRPr sz="3700" spc="-74">
                <a:solidFill>
                  <a:schemeClr val="accent4">
                    <a:satOff val="-4597"/>
                    <a:lumOff val="25588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Horizon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255" name="Policy making"/>
          <p:cNvSpPr txBox="1"/>
          <p:nvPr/>
        </p:nvSpPr>
        <p:spPr>
          <a:xfrm>
            <a:off x="2076484" y="6429059"/>
            <a:ext cx="4082820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>
                <a:solidFill>
                  <a:schemeClr val="accent1">
                    <a:satOff val="-42592"/>
                    <a:lumOff val="31764"/>
                  </a:schemeClr>
                </a:solidFill>
              </a:defRPr>
            </a:lvl1pPr>
          </a:lstStyle>
          <a:p>
            <a:r>
              <a:t>Policy making</a:t>
            </a:r>
          </a:p>
        </p:txBody>
      </p:sp>
      <p:sp>
        <p:nvSpPr>
          <p:cNvPr id="256" name="Futures studies"/>
          <p:cNvSpPr txBox="1"/>
          <p:nvPr/>
        </p:nvSpPr>
        <p:spPr>
          <a:xfrm>
            <a:off x="18224696" y="6429059"/>
            <a:ext cx="4471210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>
                <a:solidFill>
                  <a:schemeClr val="accent4">
                    <a:satOff val="-4597"/>
                    <a:lumOff val="25588"/>
                  </a:schemeClr>
                </a:solidFill>
              </a:defRPr>
            </a:lvl1pPr>
          </a:lstStyle>
          <a:p>
            <a:r>
              <a:t>Futures studies</a:t>
            </a:r>
          </a:p>
        </p:txBody>
      </p:sp>
      <p:sp>
        <p:nvSpPr>
          <p:cNvPr id="257" name="Double Arrow"/>
          <p:cNvSpPr/>
          <p:nvPr/>
        </p:nvSpPr>
        <p:spPr>
          <a:xfrm>
            <a:off x="9389394" y="6398230"/>
            <a:ext cx="5605212" cy="919540"/>
          </a:xfrm>
          <a:prstGeom prst="leftRightArrow">
            <a:avLst>
              <a:gd name="adj1" fmla="val 42457"/>
              <a:gd name="adj2" fmla="val 62297"/>
            </a:avLst>
          </a:prstGeom>
          <a:gradFill>
            <a:gsLst>
              <a:gs pos="0">
                <a:schemeClr val="accent1">
                  <a:satOff val="-42592"/>
                  <a:lumOff val="31764"/>
                </a:schemeClr>
              </a:gs>
              <a:gs pos="100000">
                <a:schemeClr val="accent4">
                  <a:satOff val="-4597"/>
                  <a:lumOff val="25588"/>
                </a:schemeClr>
              </a:gs>
            </a:gsLst>
            <a:lin ang="2156549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indent="0" algn="ctr" defTabSz="2438337">
              <a:spcBef>
                <a:spcPts val="0"/>
              </a:spcBef>
              <a:defRPr sz="24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58" name="Ways to include the possibility of discontinuous change, of forecasting trends before they emerge?"/>
          <p:cNvSpPr txBox="1"/>
          <p:nvPr/>
        </p:nvSpPr>
        <p:spPr>
          <a:xfrm>
            <a:off x="6112883" y="9153216"/>
            <a:ext cx="12158234" cy="1413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defTabSz="457200">
              <a:lnSpc>
                <a:spcPct val="117999"/>
              </a:lnSpc>
              <a:spcBef>
                <a:spcPts val="0"/>
              </a:spcBef>
              <a:defRPr sz="4000" spc="0">
                <a:gradFill flip="none" rotWithShape="1">
                  <a:gsLst>
                    <a:gs pos="0">
                      <a:schemeClr val="accent1">
                        <a:hueOff val="866494"/>
                        <a:lumOff val="43881"/>
                      </a:schemeClr>
                    </a:gs>
                    <a:gs pos="100000">
                      <a:schemeClr val="accent4">
                        <a:satOff val="-4597"/>
                        <a:lumOff val="25588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Ways to include the possibility of discontinuous change, of forecasting trends before they emerge?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Futures Studies - “Six pillars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Futures Studies - “Six pillars”</a:t>
            </a:r>
          </a:p>
        </p:txBody>
      </p:sp>
      <p:sp>
        <p:nvSpPr>
          <p:cNvPr id="274" name="Inayatullah 2008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Inayatullah 2008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idx="21"/>
          </p:nvPr>
        </p:nvSpPr>
        <p:spPr>
          <a:xfrm>
            <a:off x="1206500" y="5105753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54384" indent="-641684">
              <a:buSzPct val="100000"/>
              <a:buAutoNum type="arabicPeriod"/>
              <a:tabLst>
                <a:tab pos="10172700" algn="l"/>
              </a:tabLst>
              <a:defRPr sz="4500" spc="-81"/>
            </a:pPr>
            <a:r>
              <a:t>Mapping the future	“</a:t>
            </a:r>
            <a:r>
              <a:rPr>
                <a:latin typeface="Helvetica Neue Light"/>
                <a:ea typeface="Helvetica Neue Light"/>
                <a:cs typeface="Helvetica Neue Light"/>
                <a:sym typeface="Helvetica Neue Light"/>
              </a:rPr>
              <a:t>Futures triangle”</a:t>
            </a:r>
          </a:p>
          <a:p>
            <a:pPr marL="654384" indent="-641684">
              <a:buSzPct val="100000"/>
              <a:buAutoNum type="arabicPeriod"/>
              <a:tabLst>
                <a:tab pos="10172700" algn="l"/>
              </a:tabLst>
              <a:defRPr sz="4500" spc="-81"/>
            </a:pPr>
            <a:r>
              <a:t>Anticipating the future 	</a:t>
            </a:r>
            <a:r>
              <a:rPr>
                <a:latin typeface="Helvetica Neue Light"/>
                <a:ea typeface="Helvetica Neue Light"/>
                <a:cs typeface="Helvetica Neue Light"/>
                <a:sym typeface="Helvetica Neue Light"/>
              </a:rPr>
              <a:t>“Emerging issues analysis”</a:t>
            </a:r>
          </a:p>
          <a:p>
            <a:pPr marL="654384" indent="-641684">
              <a:buSzPct val="100000"/>
              <a:buAutoNum type="arabicPeriod"/>
              <a:tabLst>
                <a:tab pos="10172700" algn="l"/>
              </a:tabLst>
              <a:defRPr sz="4500" spc="-81"/>
            </a:pPr>
            <a:r>
              <a:t>Timing the future 	</a:t>
            </a:r>
            <a:r>
              <a:rPr>
                <a:latin typeface="Helvetica Neue Light"/>
                <a:ea typeface="Helvetica Neue Light"/>
                <a:cs typeface="Helvetica Neue Light"/>
                <a:sym typeface="Helvetica Neue Light"/>
              </a:rPr>
              <a:t>“Micro-, meso-, and macro-history” </a:t>
            </a:r>
          </a:p>
          <a:p>
            <a:pPr marL="654384" indent="-641684">
              <a:buSzPct val="100000"/>
              <a:buAutoNum type="arabicPeriod"/>
              <a:tabLst>
                <a:tab pos="10172700" algn="l"/>
              </a:tabLst>
              <a:defRPr sz="4500" spc="-81"/>
            </a:pPr>
            <a:r>
              <a:t>Deepening the future 	</a:t>
            </a:r>
            <a:r>
              <a:rPr>
                <a:latin typeface="Helvetica Neue Light"/>
                <a:ea typeface="Helvetica Neue Light"/>
                <a:cs typeface="Helvetica Neue Light"/>
                <a:sym typeface="Helvetica Neue Light"/>
              </a:rPr>
              <a:t>“Causal layers analysis” (CLA)</a:t>
            </a:r>
          </a:p>
          <a:p>
            <a:pPr marL="654384" indent="-641684">
              <a:buSzPct val="100000"/>
              <a:buAutoNum type="arabicPeriod"/>
              <a:tabLst>
                <a:tab pos="10172700" algn="l"/>
              </a:tabLst>
              <a:defRPr sz="4500" spc="-81"/>
            </a:pPr>
            <a:r>
              <a:t>Creating alternatives 	</a:t>
            </a:r>
            <a:r>
              <a:rPr>
                <a:latin typeface="Helvetica Neue Light"/>
                <a:ea typeface="Helvetica Neue Light"/>
                <a:cs typeface="Helvetica Neue Light"/>
                <a:sym typeface="Helvetica Neue Light"/>
              </a:rPr>
              <a:t>“Scenario planning”</a:t>
            </a:r>
          </a:p>
          <a:p>
            <a:pPr marL="654384" indent="-641684">
              <a:buSzPct val="100000"/>
              <a:buAutoNum type="arabicPeriod"/>
              <a:tabLst>
                <a:tab pos="10172700" algn="l"/>
              </a:tabLst>
              <a:defRPr sz="4500" spc="-81"/>
            </a:pPr>
            <a:r>
              <a:t>Transforming the future	</a:t>
            </a:r>
            <a:r>
              <a:rPr>
                <a:latin typeface="Helvetica Neue Light"/>
                <a:ea typeface="Helvetica Neue Light"/>
                <a:cs typeface="Helvetica Neue Light"/>
                <a:sym typeface="Helvetica Neue Light"/>
              </a:rPr>
              <a:t>“Visioning”, “Backcasting”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77" name="Commonly used techniques"/>
          <p:cNvSpPr txBox="1"/>
          <p:nvPr/>
        </p:nvSpPr>
        <p:spPr>
          <a:xfrm>
            <a:off x="11303244" y="3353947"/>
            <a:ext cx="7245398" cy="783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spc="-81"/>
            </a:lvl1pPr>
          </a:lstStyle>
          <a:p>
            <a:r>
              <a:t>Commonly used techniques</a:t>
            </a:r>
          </a:p>
        </p:txBody>
      </p:sp>
      <p:sp>
        <p:nvSpPr>
          <p:cNvPr id="278" name="Line"/>
          <p:cNvSpPr/>
          <p:nvPr/>
        </p:nvSpPr>
        <p:spPr>
          <a:xfrm>
            <a:off x="12790520" y="4310674"/>
            <a:ext cx="1" cy="724731"/>
          </a:xfrm>
          <a:prstGeom prst="line">
            <a:avLst/>
          </a:prstGeom>
          <a:ln w="50800">
            <a:solidFill>
              <a:srgbClr val="FFFFFF"/>
            </a:solidFill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79" name="Line"/>
          <p:cNvSpPr/>
          <p:nvPr/>
        </p:nvSpPr>
        <p:spPr>
          <a:xfrm>
            <a:off x="11303244" y="4336074"/>
            <a:ext cx="7245398" cy="1"/>
          </a:xfrm>
          <a:prstGeom prst="line">
            <a:avLst/>
          </a:prstGeom>
          <a:ln w="508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1. Mapping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Mapping the Future</a:t>
            </a:r>
          </a:p>
        </p:txBody>
      </p:sp>
      <p:sp>
        <p:nvSpPr>
          <p:cNvPr id="2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anish Pariament 1937-1938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Danish Par</a:t>
            </a:r>
            <a:r>
              <a:rPr lang="de-CH" dirty="0"/>
              <a:t>l</a:t>
            </a:r>
            <a:r>
              <a:rPr dirty="0" err="1"/>
              <a:t>iament</a:t>
            </a:r>
            <a:r>
              <a:rPr dirty="0"/>
              <a:t> 1937-1938</a:t>
            </a:r>
          </a:p>
        </p:txBody>
      </p:sp>
      <p:sp>
        <p:nvSpPr>
          <p:cNvPr id="166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lvl="4" indent="927100" defTabSz="825500">
              <a:lnSpc>
                <a:spcPct val="90000"/>
              </a:lnSpc>
              <a:spcBef>
                <a:spcPts val="1800"/>
              </a:spcBef>
              <a:buClrTx/>
              <a:buSzTx/>
              <a:buNone/>
              <a:defRPr sz="5500" spc="-99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“It is difficult to make predictions, especially about the future.“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10366" y="12736672"/>
            <a:ext cx="467361" cy="845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287" name="Martellus-world-map.jpg" descr="Martellus-world-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223" y="3700608"/>
            <a:ext cx="11099554" cy="631478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https://news.yale.edu/2015/06/11/hidden-secrets-yale-s-1491-world-map-revealed-multispectral-imaging"/>
          <p:cNvSpPr txBox="1"/>
          <p:nvPr/>
        </p:nvSpPr>
        <p:spPr>
          <a:xfrm>
            <a:off x="7851993" y="9990558"/>
            <a:ext cx="8680014" cy="29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0" defTabSz="457200">
              <a:lnSpc>
                <a:spcPct val="117999"/>
              </a:lnSpc>
              <a:spcBef>
                <a:spcPts val="0"/>
              </a:spcBef>
              <a:defRPr sz="1400" u="sng" spc="0">
                <a:solidFill>
                  <a:srgbClr val="A7A7A7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 Neue"/>
                <a:hlinkClick r:id="rId4"/>
              </a:defRPr>
            </a:lvl1pPr>
          </a:lstStyle>
          <a:p>
            <a:pPr>
              <a:defRPr u="none">
                <a:uFillTx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4"/>
              </a:rPr>
              <a:t>https://news.yale.edu/2015/06/11/hidden-secrets-yale-s-1491-world-map-revealed-multispectral-imaging</a:t>
            </a:r>
          </a:p>
        </p:txBody>
      </p:sp>
      <p:sp>
        <p:nvSpPr>
          <p:cNvPr id="289" name="Henricus Martellus, Florence, Italy, late 15th century"/>
          <p:cNvSpPr txBox="1"/>
          <p:nvPr/>
        </p:nvSpPr>
        <p:spPr>
          <a:xfrm>
            <a:off x="8908198" y="10735777"/>
            <a:ext cx="6567603" cy="436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0" defTabSz="457200">
              <a:lnSpc>
                <a:spcPct val="117999"/>
              </a:lnSpc>
              <a:spcBef>
                <a:spcPts val="0"/>
              </a:spcBef>
              <a:defRPr sz="2200" spc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Henricus Martellus, Florence, Italy, late 15th century</a:t>
            </a:r>
          </a:p>
        </p:txBody>
      </p:sp>
      <p:sp>
        <p:nvSpPr>
          <p:cNvPr id="7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CB685EBF-3A5E-C84F-7516-CDD0A7C6C659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solidFill>
                  <a:schemeClr val="tx1"/>
                </a:solidFill>
                <a:latin typeface="+mn-lt"/>
              </a:rPr>
              <a:t>Mapping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</a:t>
            </a:r>
            <a:r>
              <a:rPr dirty="0">
                <a:solidFill>
                  <a:schemeClr val="bg2">
                    <a:lumMod val="50000"/>
                  </a:schemeClr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Timing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 |  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Alternatives  |  Transforming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295" name="futures-triangle.png" descr="futures-triang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393" y="2990453"/>
            <a:ext cx="8685049" cy="773512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What is holding us back or getting in our way?…"/>
          <p:cNvSpPr txBox="1"/>
          <p:nvPr/>
        </p:nvSpPr>
        <p:spPr>
          <a:xfrm>
            <a:off x="16776104" y="10437710"/>
            <a:ext cx="5236026" cy="1465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is holding us back or getting in our way?</a:t>
            </a:r>
          </a:p>
          <a:p>
            <a:pPr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are the barriers to change?</a:t>
            </a:r>
          </a:p>
          <a:p>
            <a:pPr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are the deep structures that resist change?</a:t>
            </a:r>
          </a:p>
        </p:txBody>
      </p:sp>
      <p:sp>
        <p:nvSpPr>
          <p:cNvPr id="297" name="What drivers of change are pushing us towards particular futures?…"/>
          <p:cNvSpPr txBox="1"/>
          <p:nvPr/>
        </p:nvSpPr>
        <p:spPr>
          <a:xfrm>
            <a:off x="601514" y="10530029"/>
            <a:ext cx="7006383" cy="1465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drivers of change are pushing us towards particular futures?</a:t>
            </a:r>
          </a:p>
          <a:p>
            <a:pPr algn="r"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quantitative drivers of change are changing the future?</a:t>
            </a:r>
          </a:p>
          <a:p>
            <a:pPr algn="r"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is happening now? What is popular now?</a:t>
            </a:r>
          </a:p>
        </p:txBody>
      </p:sp>
      <p:sp>
        <p:nvSpPr>
          <p:cNvPr id="298" name="What drivers of change are pulling us towards particular futures?…"/>
          <p:cNvSpPr txBox="1"/>
          <p:nvPr/>
        </p:nvSpPr>
        <p:spPr>
          <a:xfrm>
            <a:off x="9364188" y="1113468"/>
            <a:ext cx="7576891" cy="1465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drivers of change are pulling us towards particular futures?</a:t>
            </a:r>
          </a:p>
          <a:p>
            <a:pPr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are the compelling images of the future, those we can’t overlook?</a:t>
            </a:r>
          </a:p>
          <a:p>
            <a:pPr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Are there competing images of the future?</a:t>
            </a:r>
          </a:p>
        </p:txBody>
      </p:sp>
      <p:sp>
        <p:nvSpPr>
          <p:cNvPr id="299" name="Maria Crabtree, https://knowledgeworks.org/resources/futures-thinking-now-drivers-change-futures-triangle/"/>
          <p:cNvSpPr txBox="1"/>
          <p:nvPr/>
        </p:nvSpPr>
        <p:spPr>
          <a:xfrm>
            <a:off x="10841169" y="12263579"/>
            <a:ext cx="11485050" cy="39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2000" spc="-36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Maria Crabtree, https://knowledgeworks.org/resources/futures-thinking-now-drivers-change-futures-triangle/</a:t>
            </a:r>
          </a:p>
        </p:txBody>
      </p:sp>
      <p:sp>
        <p:nvSpPr>
          <p:cNvPr id="300" name="Futures triangle"/>
          <p:cNvSpPr txBox="1"/>
          <p:nvPr/>
        </p:nvSpPr>
        <p:spPr>
          <a:xfrm>
            <a:off x="336059" y="279272"/>
            <a:ext cx="4957890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Futures triangle</a:t>
            </a:r>
          </a:p>
        </p:txBody>
      </p:sp>
      <p:sp>
        <p:nvSpPr>
          <p:cNvPr id="10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DA4B1EED-A4CD-2D85-E86E-1DEC2D2452EA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solidFill>
                  <a:schemeClr val="tx1"/>
                </a:solidFill>
                <a:latin typeface="+mn-lt"/>
              </a:rPr>
              <a:t>Mapping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Timing  |  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Alternatives  |  Transforming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2. Anticipating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2. Anticipating the Future</a:t>
            </a:r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318" name="Line"/>
          <p:cNvSpPr/>
          <p:nvPr/>
        </p:nvSpPr>
        <p:spPr>
          <a:xfrm>
            <a:off x="6252492" y="4050825"/>
            <a:ext cx="11110625" cy="5339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8" extrusionOk="0">
                <a:moveTo>
                  <a:pt x="0" y="21358"/>
                </a:moveTo>
                <a:cubicBezTo>
                  <a:pt x="4052" y="21205"/>
                  <a:pt x="7954" y="17762"/>
                  <a:pt x="11037" y="11621"/>
                </a:cubicBezTo>
                <a:cubicBezTo>
                  <a:pt x="12000" y="9704"/>
                  <a:pt x="12870" y="7540"/>
                  <a:pt x="13873" y="5741"/>
                </a:cubicBezTo>
                <a:cubicBezTo>
                  <a:pt x="16083" y="1782"/>
                  <a:pt x="18817" y="-242"/>
                  <a:pt x="21600" y="23"/>
                </a:cubicBezTo>
              </a:path>
            </a:pathLst>
          </a:custGeom>
          <a:ln w="635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19" name="Problems / issues"/>
          <p:cNvSpPr txBox="1"/>
          <p:nvPr/>
        </p:nvSpPr>
        <p:spPr>
          <a:xfrm>
            <a:off x="15949521" y="2964584"/>
            <a:ext cx="245710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Problems / issues</a:t>
            </a:r>
          </a:p>
        </p:txBody>
      </p:sp>
      <p:sp>
        <p:nvSpPr>
          <p:cNvPr id="320" name="Trends"/>
          <p:cNvSpPr txBox="1"/>
          <p:nvPr/>
        </p:nvSpPr>
        <p:spPr>
          <a:xfrm>
            <a:off x="10010293" y="6878003"/>
            <a:ext cx="1004225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Trends</a:t>
            </a:r>
          </a:p>
        </p:txBody>
      </p:sp>
      <p:sp>
        <p:nvSpPr>
          <p:cNvPr id="321" name="Emergency issues / weak signals"/>
          <p:cNvSpPr txBox="1"/>
          <p:nvPr/>
        </p:nvSpPr>
        <p:spPr>
          <a:xfrm>
            <a:off x="4556924" y="9610642"/>
            <a:ext cx="4458452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Emergency issues / weak signals</a:t>
            </a:r>
          </a:p>
        </p:txBody>
      </p:sp>
      <p:sp>
        <p:nvSpPr>
          <p:cNvPr id="322" name="Line"/>
          <p:cNvSpPr/>
          <p:nvPr/>
        </p:nvSpPr>
        <p:spPr>
          <a:xfrm>
            <a:off x="5008668" y="11308133"/>
            <a:ext cx="14018339" cy="1"/>
          </a:xfrm>
          <a:prstGeom prst="line">
            <a:avLst/>
          </a:prstGeom>
          <a:ln w="50800">
            <a:solidFill>
              <a:schemeClr val="accent1"/>
            </a:solidFill>
            <a:headEnd type="arrow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23" name="Known"/>
          <p:cNvSpPr txBox="1"/>
          <p:nvPr/>
        </p:nvSpPr>
        <p:spPr>
          <a:xfrm>
            <a:off x="19117798" y="11071438"/>
            <a:ext cx="1056670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Known</a:t>
            </a:r>
          </a:p>
        </p:txBody>
      </p:sp>
      <p:sp>
        <p:nvSpPr>
          <p:cNvPr id="324" name="Unknown"/>
          <p:cNvSpPr txBox="1"/>
          <p:nvPr/>
        </p:nvSpPr>
        <p:spPr>
          <a:xfrm>
            <a:off x="3382022" y="11071438"/>
            <a:ext cx="1386119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Unknown</a:t>
            </a:r>
          </a:p>
        </p:txBody>
      </p:sp>
      <p:sp>
        <p:nvSpPr>
          <p:cNvPr id="325" name="Emerging issues analysis"/>
          <p:cNvSpPr txBox="1"/>
          <p:nvPr/>
        </p:nvSpPr>
        <p:spPr>
          <a:xfrm>
            <a:off x="336059" y="279272"/>
            <a:ext cx="7937374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Emerging issues analysis</a:t>
            </a:r>
          </a:p>
        </p:txBody>
      </p:sp>
      <p:sp>
        <p:nvSpPr>
          <p:cNvPr id="326" name="Mapping  |   Anticipation  |  Timing  |  Deepening  |  Alternatives  |  Transforming"/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latin typeface="+mn-lt"/>
              </a:rPr>
              <a:t>Mapping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rgbClr val="FFFFFF"/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Timing  |  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Alternatives  |  Transforming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3. Timing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3. Timing the future</a:t>
            </a:r>
          </a:p>
        </p:txBody>
      </p:sp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332" name="Line"/>
          <p:cNvSpPr/>
          <p:nvPr/>
        </p:nvSpPr>
        <p:spPr>
          <a:xfrm>
            <a:off x="6673041" y="3453446"/>
            <a:ext cx="2840675" cy="1"/>
          </a:xfrm>
          <a:prstGeom prst="line">
            <a:avLst/>
          </a:prstGeom>
          <a:ln w="50800">
            <a:solidFill>
              <a:schemeClr val="accent1"/>
            </a:solidFill>
            <a:headEnd type="oval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33" name="The future is linear"/>
          <p:cNvSpPr txBox="1"/>
          <p:nvPr/>
        </p:nvSpPr>
        <p:spPr>
          <a:xfrm>
            <a:off x="1684340" y="3216751"/>
            <a:ext cx="2493444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future is linear</a:t>
            </a:r>
          </a:p>
        </p:txBody>
      </p:sp>
      <p:sp>
        <p:nvSpPr>
          <p:cNvPr id="334" name="Emerging issues analysis"/>
          <p:cNvSpPr txBox="1"/>
          <p:nvPr/>
        </p:nvSpPr>
        <p:spPr>
          <a:xfrm>
            <a:off x="336059" y="279272"/>
            <a:ext cx="7937374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Emerging issues analysis</a:t>
            </a:r>
          </a:p>
        </p:txBody>
      </p:sp>
      <p:sp>
        <p:nvSpPr>
          <p:cNvPr id="335" name="The future is cyclical"/>
          <p:cNvSpPr txBox="1"/>
          <p:nvPr/>
        </p:nvSpPr>
        <p:spPr>
          <a:xfrm>
            <a:off x="1684340" y="5074913"/>
            <a:ext cx="2746693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future is cyclical</a:t>
            </a:r>
          </a:p>
        </p:txBody>
      </p:sp>
      <p:sp>
        <p:nvSpPr>
          <p:cNvPr id="336" name="Line"/>
          <p:cNvSpPr/>
          <p:nvPr/>
        </p:nvSpPr>
        <p:spPr>
          <a:xfrm>
            <a:off x="6482893" y="6576023"/>
            <a:ext cx="3139163" cy="1187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308" extrusionOk="0">
                <a:moveTo>
                  <a:pt x="0" y="7480"/>
                </a:moveTo>
                <a:cubicBezTo>
                  <a:pt x="1274" y="4782"/>
                  <a:pt x="2754" y="3224"/>
                  <a:pt x="4315" y="2675"/>
                </a:cubicBezTo>
                <a:cubicBezTo>
                  <a:pt x="6533" y="1895"/>
                  <a:pt x="9052" y="3389"/>
                  <a:pt x="9742" y="8981"/>
                </a:cubicBezTo>
                <a:cubicBezTo>
                  <a:pt x="10326" y="13719"/>
                  <a:pt x="8856" y="18596"/>
                  <a:pt x="6646" y="18294"/>
                </a:cubicBezTo>
                <a:cubicBezTo>
                  <a:pt x="5416" y="18126"/>
                  <a:pt x="4204" y="16463"/>
                  <a:pt x="3716" y="13941"/>
                </a:cubicBezTo>
                <a:cubicBezTo>
                  <a:pt x="482" y="-2759"/>
                  <a:pt x="13273" y="-2532"/>
                  <a:pt x="14807" y="8279"/>
                </a:cubicBezTo>
                <a:cubicBezTo>
                  <a:pt x="15188" y="10968"/>
                  <a:pt x="14940" y="13842"/>
                  <a:pt x="13718" y="15896"/>
                </a:cubicBezTo>
                <a:cubicBezTo>
                  <a:pt x="11965" y="18841"/>
                  <a:pt x="9688" y="17027"/>
                  <a:pt x="9122" y="12514"/>
                </a:cubicBezTo>
                <a:cubicBezTo>
                  <a:pt x="8627" y="8572"/>
                  <a:pt x="9794" y="4575"/>
                  <a:pt x="11624" y="2378"/>
                </a:cubicBezTo>
                <a:cubicBezTo>
                  <a:pt x="15257" y="-1984"/>
                  <a:pt x="19435" y="2345"/>
                  <a:pt x="19353" y="10272"/>
                </a:cubicBezTo>
                <a:cubicBezTo>
                  <a:pt x="19331" y="12374"/>
                  <a:pt x="18883" y="14378"/>
                  <a:pt x="18069" y="15175"/>
                </a:cubicBezTo>
                <a:cubicBezTo>
                  <a:pt x="15922" y="17276"/>
                  <a:pt x="13710" y="11337"/>
                  <a:pt x="14880" y="5269"/>
                </a:cubicBezTo>
                <a:cubicBezTo>
                  <a:pt x="16139" y="-1259"/>
                  <a:pt x="19978" y="-1850"/>
                  <a:pt x="21600" y="4216"/>
                </a:cubicBezTo>
              </a:path>
            </a:pathLst>
          </a:custGeom>
          <a:ln w="50800">
            <a:solidFill>
              <a:schemeClr val="accent1"/>
            </a:solidFill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37" name="The future is spiral"/>
          <p:cNvSpPr txBox="1"/>
          <p:nvPr/>
        </p:nvSpPr>
        <p:spPr>
          <a:xfrm>
            <a:off x="1684340" y="6933076"/>
            <a:ext cx="2493126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future is spiral</a:t>
            </a:r>
          </a:p>
        </p:txBody>
      </p:sp>
      <p:sp>
        <p:nvSpPr>
          <p:cNvPr id="338" name="The future is disruptive"/>
          <p:cNvSpPr txBox="1"/>
          <p:nvPr/>
        </p:nvSpPr>
        <p:spPr>
          <a:xfrm>
            <a:off x="1684340" y="8791239"/>
            <a:ext cx="3063760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future is disruptive</a:t>
            </a:r>
          </a:p>
        </p:txBody>
      </p:sp>
      <p:sp>
        <p:nvSpPr>
          <p:cNvPr id="339" name="The future displays hinge periods"/>
          <p:cNvSpPr txBox="1"/>
          <p:nvPr/>
        </p:nvSpPr>
        <p:spPr>
          <a:xfrm>
            <a:off x="1697661" y="10649401"/>
            <a:ext cx="4435158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The future displays hinge periods</a:t>
            </a:r>
          </a:p>
        </p:txBody>
      </p:sp>
      <p:sp>
        <p:nvSpPr>
          <p:cNvPr id="340" name="Line"/>
          <p:cNvSpPr/>
          <p:nvPr/>
        </p:nvSpPr>
        <p:spPr>
          <a:xfrm>
            <a:off x="6564651" y="10419702"/>
            <a:ext cx="3240173" cy="1345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78" extrusionOk="0">
                <a:moveTo>
                  <a:pt x="0" y="6878"/>
                </a:moveTo>
                <a:cubicBezTo>
                  <a:pt x="1260" y="4137"/>
                  <a:pt x="2725" y="2554"/>
                  <a:pt x="4270" y="1996"/>
                </a:cubicBezTo>
                <a:cubicBezTo>
                  <a:pt x="6464" y="1203"/>
                  <a:pt x="8957" y="2722"/>
                  <a:pt x="9639" y="8403"/>
                </a:cubicBezTo>
                <a:cubicBezTo>
                  <a:pt x="10217" y="13216"/>
                  <a:pt x="8763" y="18170"/>
                  <a:pt x="6576" y="17864"/>
                </a:cubicBezTo>
                <a:cubicBezTo>
                  <a:pt x="5359" y="17694"/>
                  <a:pt x="4158" y="16005"/>
                  <a:pt x="3677" y="13442"/>
                </a:cubicBezTo>
                <a:cubicBezTo>
                  <a:pt x="509" y="-3415"/>
                  <a:pt x="13094" y="-3338"/>
                  <a:pt x="14651" y="7689"/>
                </a:cubicBezTo>
                <a:cubicBezTo>
                  <a:pt x="15039" y="10436"/>
                  <a:pt x="14800" y="13392"/>
                  <a:pt x="13574" y="15428"/>
                </a:cubicBezTo>
                <a:cubicBezTo>
                  <a:pt x="11913" y="18185"/>
                  <a:pt x="9768" y="16351"/>
                  <a:pt x="9026" y="11992"/>
                </a:cubicBezTo>
                <a:cubicBezTo>
                  <a:pt x="8278" y="7603"/>
                  <a:pt x="9381" y="2907"/>
                  <a:pt x="11502" y="1695"/>
                </a:cubicBezTo>
                <a:cubicBezTo>
                  <a:pt x="13407" y="606"/>
                  <a:pt x="15203" y="2905"/>
                  <a:pt x="16908" y="4391"/>
                </a:cubicBezTo>
                <a:cubicBezTo>
                  <a:pt x="17586" y="4982"/>
                  <a:pt x="18279" y="5485"/>
                  <a:pt x="19005" y="5763"/>
                </a:cubicBezTo>
                <a:cubicBezTo>
                  <a:pt x="19856" y="6088"/>
                  <a:pt x="20728" y="6093"/>
                  <a:pt x="21600" y="6045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41" name="Line"/>
          <p:cNvSpPr/>
          <p:nvPr/>
        </p:nvSpPr>
        <p:spPr>
          <a:xfrm>
            <a:off x="15742353" y="10692751"/>
            <a:ext cx="4089562" cy="1104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3662" extrusionOk="0">
                <a:moveTo>
                  <a:pt x="0" y="1883"/>
                </a:moveTo>
                <a:cubicBezTo>
                  <a:pt x="1853" y="1829"/>
                  <a:pt x="3706" y="1902"/>
                  <a:pt x="5558" y="2101"/>
                </a:cubicBezTo>
                <a:cubicBezTo>
                  <a:pt x="7225" y="2280"/>
                  <a:pt x="9109" y="3103"/>
                  <a:pt x="9490" y="6706"/>
                </a:cubicBezTo>
                <a:cubicBezTo>
                  <a:pt x="9856" y="10161"/>
                  <a:pt x="8742" y="13589"/>
                  <a:pt x="7247" y="13507"/>
                </a:cubicBezTo>
                <a:cubicBezTo>
                  <a:pt x="6349" y="13458"/>
                  <a:pt x="5471" y="12197"/>
                  <a:pt x="5123" y="10328"/>
                </a:cubicBezTo>
                <a:cubicBezTo>
                  <a:pt x="2840" y="-1923"/>
                  <a:pt x="12055" y="-1772"/>
                  <a:pt x="13162" y="6193"/>
                </a:cubicBezTo>
                <a:cubicBezTo>
                  <a:pt x="13434" y="8156"/>
                  <a:pt x="13247" y="10229"/>
                  <a:pt x="12372" y="11755"/>
                </a:cubicBezTo>
                <a:cubicBezTo>
                  <a:pt x="11112" y="13954"/>
                  <a:pt x="9414" y="12642"/>
                  <a:pt x="9041" y="9286"/>
                </a:cubicBezTo>
                <a:cubicBezTo>
                  <a:pt x="8706" y="6266"/>
                  <a:pt x="9661" y="3646"/>
                  <a:pt x="10855" y="1884"/>
                </a:cubicBezTo>
                <a:cubicBezTo>
                  <a:pt x="14170" y="-3010"/>
                  <a:pt x="17513" y="2603"/>
                  <a:pt x="16456" y="7648"/>
                </a:cubicBezTo>
                <a:cubicBezTo>
                  <a:pt x="16189" y="8926"/>
                  <a:pt x="15574" y="9781"/>
                  <a:pt x="15526" y="11229"/>
                </a:cubicBezTo>
                <a:cubicBezTo>
                  <a:pt x="15278" y="18590"/>
                  <a:pt x="19335" y="7481"/>
                  <a:pt x="21600" y="1307"/>
                </a:cubicBezTo>
              </a:path>
            </a:pathLst>
          </a:custGeom>
          <a:ln w="50800">
            <a:solidFill>
              <a:schemeClr val="accent1"/>
            </a:solidFill>
            <a:miter lim="400000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grpSp>
        <p:nvGrpSpPr>
          <p:cNvPr id="345" name="Group"/>
          <p:cNvGrpSpPr/>
          <p:nvPr/>
        </p:nvGrpSpPr>
        <p:grpSpPr>
          <a:xfrm>
            <a:off x="6733055" y="4379107"/>
            <a:ext cx="1270001" cy="1374316"/>
            <a:chOff x="0" y="0"/>
            <a:chExt cx="1270000" cy="1374315"/>
          </a:xfrm>
        </p:grpSpPr>
        <p:sp>
          <p:nvSpPr>
            <p:cNvPr id="342" name="Circle"/>
            <p:cNvSpPr/>
            <p:nvPr/>
          </p:nvSpPr>
          <p:spPr>
            <a:xfrm>
              <a:off x="0" y="104315"/>
              <a:ext cx="1270000" cy="1270001"/>
            </a:xfrm>
            <a:prstGeom prst="ellipse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43" name="Line"/>
            <p:cNvSpPr/>
            <p:nvPr/>
          </p:nvSpPr>
          <p:spPr>
            <a:xfrm flipV="1">
              <a:off x="533388" y="0"/>
              <a:ext cx="226496" cy="118861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533387" y="105296"/>
              <a:ext cx="203226" cy="155823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346" name="Line"/>
          <p:cNvSpPr/>
          <p:nvPr/>
        </p:nvSpPr>
        <p:spPr>
          <a:xfrm>
            <a:off x="9746615" y="3453446"/>
            <a:ext cx="2840675" cy="1"/>
          </a:xfrm>
          <a:prstGeom prst="line">
            <a:avLst/>
          </a:prstGeom>
          <a:ln w="50800">
            <a:solidFill>
              <a:schemeClr val="accent1"/>
            </a:solidFill>
            <a:headEnd type="oval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47" name="Line"/>
          <p:cNvSpPr/>
          <p:nvPr/>
        </p:nvSpPr>
        <p:spPr>
          <a:xfrm>
            <a:off x="12820188" y="3453446"/>
            <a:ext cx="5624075" cy="1"/>
          </a:xfrm>
          <a:prstGeom prst="line">
            <a:avLst/>
          </a:prstGeom>
          <a:ln w="50800">
            <a:solidFill>
              <a:schemeClr val="accent1"/>
            </a:solidFill>
            <a:headEnd type="oval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grpSp>
        <p:nvGrpSpPr>
          <p:cNvPr id="351" name="Group"/>
          <p:cNvGrpSpPr/>
          <p:nvPr/>
        </p:nvGrpSpPr>
        <p:grpSpPr>
          <a:xfrm>
            <a:off x="6587019" y="8314288"/>
            <a:ext cx="7048138" cy="1427254"/>
            <a:chOff x="0" y="0"/>
            <a:chExt cx="7048136" cy="1427252"/>
          </a:xfrm>
        </p:grpSpPr>
        <p:sp>
          <p:nvSpPr>
            <p:cNvPr id="348" name="Line"/>
            <p:cNvSpPr/>
            <p:nvPr/>
          </p:nvSpPr>
          <p:spPr>
            <a:xfrm>
              <a:off x="0" y="631565"/>
              <a:ext cx="2280588" cy="79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663" extrusionOk="0">
                  <a:moveTo>
                    <a:pt x="0" y="6818"/>
                  </a:moveTo>
                  <a:cubicBezTo>
                    <a:pt x="1304" y="4117"/>
                    <a:pt x="2820" y="2556"/>
                    <a:pt x="4419" y="2006"/>
                  </a:cubicBezTo>
                  <a:cubicBezTo>
                    <a:pt x="6689" y="1224"/>
                    <a:pt x="9269" y="2721"/>
                    <a:pt x="9975" y="8322"/>
                  </a:cubicBezTo>
                  <a:cubicBezTo>
                    <a:pt x="10573" y="13067"/>
                    <a:pt x="9068" y="17951"/>
                    <a:pt x="6805" y="17649"/>
                  </a:cubicBezTo>
                  <a:cubicBezTo>
                    <a:pt x="5546" y="17481"/>
                    <a:pt x="4304" y="15815"/>
                    <a:pt x="3805" y="13289"/>
                  </a:cubicBezTo>
                  <a:cubicBezTo>
                    <a:pt x="495" y="-3435"/>
                    <a:pt x="13591" y="-3260"/>
                    <a:pt x="15162" y="7619"/>
                  </a:cubicBezTo>
                  <a:cubicBezTo>
                    <a:pt x="15551" y="10315"/>
                    <a:pt x="15287" y="13177"/>
                    <a:pt x="14047" y="15247"/>
                  </a:cubicBezTo>
                  <a:cubicBezTo>
                    <a:pt x="12299" y="18165"/>
                    <a:pt x="9943" y="16405"/>
                    <a:pt x="9340" y="11860"/>
                  </a:cubicBezTo>
                  <a:cubicBezTo>
                    <a:pt x="8781" y="7641"/>
                    <a:pt x="10035" y="3561"/>
                    <a:pt x="11903" y="1709"/>
                  </a:cubicBezTo>
                  <a:cubicBezTo>
                    <a:pt x="15068" y="-1429"/>
                    <a:pt x="18491" y="2058"/>
                    <a:pt x="21600" y="5555"/>
                  </a:cubicBez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49" name="Line"/>
            <p:cNvSpPr/>
            <p:nvPr/>
          </p:nvSpPr>
          <p:spPr>
            <a:xfrm>
              <a:off x="2432974" y="-1"/>
              <a:ext cx="4615163" cy="104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3" extrusionOk="0">
                  <a:moveTo>
                    <a:pt x="0" y="0"/>
                  </a:moveTo>
                  <a:cubicBezTo>
                    <a:pt x="2135" y="833"/>
                    <a:pt x="4270" y="1641"/>
                    <a:pt x="6404" y="2422"/>
                  </a:cubicBezTo>
                  <a:cubicBezTo>
                    <a:pt x="8844" y="3316"/>
                    <a:pt x="11341" y="4204"/>
                    <a:pt x="13574" y="8685"/>
                  </a:cubicBezTo>
                  <a:cubicBezTo>
                    <a:pt x="14305" y="10151"/>
                    <a:pt x="14995" y="12465"/>
                    <a:pt x="14889" y="15598"/>
                  </a:cubicBezTo>
                  <a:cubicBezTo>
                    <a:pt x="14741" y="19968"/>
                    <a:pt x="13347" y="21600"/>
                    <a:pt x="12350" y="18432"/>
                  </a:cubicBezTo>
                  <a:cubicBezTo>
                    <a:pt x="11748" y="16518"/>
                    <a:pt x="11457" y="13335"/>
                    <a:pt x="11683" y="10375"/>
                  </a:cubicBezTo>
                  <a:cubicBezTo>
                    <a:pt x="12259" y="2803"/>
                    <a:pt x="14617" y="3672"/>
                    <a:pt x="16629" y="4988"/>
                  </a:cubicBezTo>
                  <a:cubicBezTo>
                    <a:pt x="18242" y="6043"/>
                    <a:pt x="19896" y="6058"/>
                    <a:pt x="21600" y="4846"/>
                  </a:cubicBez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350" name="Line"/>
            <p:cNvSpPr/>
            <p:nvPr/>
          </p:nvSpPr>
          <p:spPr>
            <a:xfrm flipV="1">
              <a:off x="2251086" y="22316"/>
              <a:ext cx="172661" cy="834913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sp>
        <p:nvSpPr>
          <p:cNvPr id="352" name="Line"/>
          <p:cNvSpPr/>
          <p:nvPr/>
        </p:nvSpPr>
        <p:spPr>
          <a:xfrm>
            <a:off x="9768383" y="10871348"/>
            <a:ext cx="1092600" cy="1"/>
          </a:xfrm>
          <a:prstGeom prst="line">
            <a:avLst/>
          </a:prstGeom>
          <a:ln w="508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53" name="Line"/>
          <p:cNvSpPr/>
          <p:nvPr/>
        </p:nvSpPr>
        <p:spPr>
          <a:xfrm>
            <a:off x="10807095" y="10419653"/>
            <a:ext cx="3224107" cy="1345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652" extrusionOk="0">
                <a:moveTo>
                  <a:pt x="0" y="6206"/>
                </a:moveTo>
                <a:cubicBezTo>
                  <a:pt x="1983" y="5990"/>
                  <a:pt x="3906" y="5744"/>
                  <a:pt x="5764" y="5549"/>
                </a:cubicBezTo>
                <a:cubicBezTo>
                  <a:pt x="7245" y="5393"/>
                  <a:pt x="8911" y="5299"/>
                  <a:pt x="9831" y="8267"/>
                </a:cubicBezTo>
                <a:cubicBezTo>
                  <a:pt x="11154" y="12532"/>
                  <a:pt x="9377" y="18209"/>
                  <a:pt x="6753" y="17608"/>
                </a:cubicBezTo>
                <a:cubicBezTo>
                  <a:pt x="5540" y="17330"/>
                  <a:pt x="4344" y="15701"/>
                  <a:pt x="3839" y="13241"/>
                </a:cubicBezTo>
                <a:cubicBezTo>
                  <a:pt x="457" y="-3231"/>
                  <a:pt x="13305" y="-3391"/>
                  <a:pt x="14868" y="7562"/>
                </a:cubicBezTo>
                <a:cubicBezTo>
                  <a:pt x="15255" y="10276"/>
                  <a:pt x="15017" y="13194"/>
                  <a:pt x="13785" y="15202"/>
                </a:cubicBezTo>
                <a:cubicBezTo>
                  <a:pt x="12119" y="17918"/>
                  <a:pt x="9973" y="16106"/>
                  <a:pt x="9215" y="11810"/>
                </a:cubicBezTo>
                <a:cubicBezTo>
                  <a:pt x="8440" y="7424"/>
                  <a:pt x="9551" y="2724"/>
                  <a:pt x="11703" y="1643"/>
                </a:cubicBezTo>
                <a:cubicBezTo>
                  <a:pt x="13635" y="674"/>
                  <a:pt x="15379" y="3232"/>
                  <a:pt x="17137" y="4306"/>
                </a:cubicBezTo>
                <a:cubicBezTo>
                  <a:pt x="18580" y="5188"/>
                  <a:pt x="20106" y="5261"/>
                  <a:pt x="21600" y="5898"/>
                </a:cubicBezTo>
              </a:path>
            </a:pathLst>
          </a:custGeom>
          <a:ln w="508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54" name="Line"/>
          <p:cNvSpPr/>
          <p:nvPr/>
        </p:nvSpPr>
        <p:spPr>
          <a:xfrm>
            <a:off x="9998230" y="10624001"/>
            <a:ext cx="761775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55" name="Line"/>
          <p:cNvSpPr/>
          <p:nvPr/>
        </p:nvSpPr>
        <p:spPr>
          <a:xfrm>
            <a:off x="9998230" y="11117925"/>
            <a:ext cx="761775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56" name="Line"/>
          <p:cNvSpPr/>
          <p:nvPr/>
        </p:nvSpPr>
        <p:spPr>
          <a:xfrm>
            <a:off x="14089918" y="10624386"/>
            <a:ext cx="1652479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57" name="Line"/>
          <p:cNvSpPr/>
          <p:nvPr/>
        </p:nvSpPr>
        <p:spPr>
          <a:xfrm>
            <a:off x="14089918" y="11118309"/>
            <a:ext cx="1652479" cy="1"/>
          </a:xfrm>
          <a:prstGeom prst="line">
            <a:avLst/>
          </a:prstGeom>
          <a:ln w="508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58" name="Line"/>
          <p:cNvSpPr/>
          <p:nvPr/>
        </p:nvSpPr>
        <p:spPr>
          <a:xfrm>
            <a:off x="14089918" y="10871348"/>
            <a:ext cx="1652479" cy="1"/>
          </a:xfrm>
          <a:prstGeom prst="line">
            <a:avLst/>
          </a:prstGeom>
          <a:ln w="50800">
            <a:solidFill>
              <a:schemeClr val="accent1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5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053FEC6E-9E64-2F14-6FF1-81A9C074D38B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Mapping  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Anticipation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|  </a:t>
            </a:r>
            <a:r>
              <a:rPr dirty="0">
                <a:solidFill>
                  <a:schemeClr val="tx1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Timing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 |  Deepening  |  Alternatives  |  Transforming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4. Deepening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Deepening the Future</a:t>
            </a:r>
          </a:p>
        </p:txBody>
      </p:sp>
      <p:sp>
        <p:nvSpPr>
          <p:cNvPr id="3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400" name="Mapping ●  Anticipation ● Timing ● Deepening ● Alternatives ● Transforming"/>
          <p:cNvSpPr txBox="1"/>
          <p:nvPr/>
        </p:nvSpPr>
        <p:spPr>
          <a:xfrm>
            <a:off x="4911165" y="14143930"/>
            <a:ext cx="12180198" cy="647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t>Mapping </a:t>
            </a:r>
            <a:r>
              <a:rPr>
                <a:latin typeface="Al Tarikh Regular"/>
                <a:ea typeface="Al Tarikh Regular"/>
                <a:cs typeface="Al Tarikh Regular"/>
                <a:sym typeface="Al Tarikh Regular"/>
              </a:rPr>
              <a:t>●  </a:t>
            </a:r>
            <a:r>
              <a:t>Anticipation </a:t>
            </a:r>
            <a:r>
              <a:rPr>
                <a:latin typeface="Al Tarikh Regular"/>
                <a:ea typeface="Al Tarikh Regular"/>
                <a:cs typeface="Al Tarikh Regular"/>
                <a:sym typeface="Al Tarikh Regular"/>
              </a:rPr>
              <a:t>● Timing ● </a:t>
            </a:r>
            <a:r>
              <a:rPr>
                <a:solidFill>
                  <a:srgbClr val="FFFFFF"/>
                </a:solidFill>
                <a:latin typeface="Al Tarikh Regular"/>
                <a:ea typeface="Al Tarikh Regular"/>
                <a:cs typeface="Al Tarikh Regular"/>
                <a:sym typeface="Al Tarikh Regular"/>
              </a:rPr>
              <a:t>Deepening</a:t>
            </a:r>
            <a:r>
              <a:rPr>
                <a:latin typeface="Al Tarikh Regular"/>
                <a:ea typeface="Al Tarikh Regular"/>
                <a:cs typeface="Al Tarikh Regular"/>
                <a:sym typeface="Al Tarikh Regular"/>
              </a:rPr>
              <a:t> ● Alternatives ● Transforming </a:t>
            </a:r>
          </a:p>
        </p:txBody>
      </p:sp>
      <p:sp>
        <p:nvSpPr>
          <p:cNvPr id="401" name="Causal Layered Analysis (CLA)"/>
          <p:cNvSpPr txBox="1"/>
          <p:nvPr/>
        </p:nvSpPr>
        <p:spPr>
          <a:xfrm>
            <a:off x="336059" y="279272"/>
            <a:ext cx="9581706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Causal Layered Analysis (CLA)</a:t>
            </a:r>
          </a:p>
        </p:txBody>
      </p:sp>
      <p:sp>
        <p:nvSpPr>
          <p:cNvPr id="402" name="Now"/>
          <p:cNvSpPr txBox="1"/>
          <p:nvPr/>
        </p:nvSpPr>
        <p:spPr>
          <a:xfrm>
            <a:off x="5828450" y="2405753"/>
            <a:ext cx="1115800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 spc="-72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Now</a:t>
            </a:r>
          </a:p>
        </p:txBody>
      </p:sp>
      <p:sp>
        <p:nvSpPr>
          <p:cNvPr id="403" name="Years"/>
          <p:cNvSpPr txBox="1"/>
          <p:nvPr/>
        </p:nvSpPr>
        <p:spPr>
          <a:xfrm>
            <a:off x="5748278" y="5145988"/>
            <a:ext cx="1257348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 spc="-72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Years</a:t>
            </a:r>
          </a:p>
        </p:txBody>
      </p:sp>
      <p:sp>
        <p:nvSpPr>
          <p:cNvPr id="404" name="Decennials"/>
          <p:cNvSpPr txBox="1"/>
          <p:nvPr/>
        </p:nvSpPr>
        <p:spPr>
          <a:xfrm>
            <a:off x="5828450" y="7886223"/>
            <a:ext cx="2415126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 spc="-72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Decennials</a:t>
            </a:r>
          </a:p>
        </p:txBody>
      </p:sp>
      <p:sp>
        <p:nvSpPr>
          <p:cNvPr id="405" name="Centuries"/>
          <p:cNvSpPr txBox="1"/>
          <p:nvPr/>
        </p:nvSpPr>
        <p:spPr>
          <a:xfrm>
            <a:off x="5828450" y="10626458"/>
            <a:ext cx="2123118" cy="69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i="1" spc="-72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Centuries</a:t>
            </a:r>
          </a:p>
        </p:txBody>
      </p:sp>
      <p:sp>
        <p:nvSpPr>
          <p:cNvPr id="406" name="IPC is not well integrated."/>
          <p:cNvSpPr txBox="1"/>
          <p:nvPr/>
        </p:nvSpPr>
        <p:spPr>
          <a:xfrm>
            <a:off x="15819680" y="2399659"/>
            <a:ext cx="5438696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IPC is not well integrated.</a:t>
            </a:r>
          </a:p>
        </p:txBody>
      </p:sp>
      <p:sp>
        <p:nvSpPr>
          <p:cNvPr id="407" name="Medicine is organ-oriented."/>
          <p:cNvSpPr txBox="1"/>
          <p:nvPr/>
        </p:nvSpPr>
        <p:spPr>
          <a:xfrm>
            <a:off x="15819680" y="5139894"/>
            <a:ext cx="5827824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Medicine is organ-oriented.</a:t>
            </a:r>
          </a:p>
        </p:txBody>
      </p:sp>
      <p:sp>
        <p:nvSpPr>
          <p:cNvPr id="408" name="Medicine fixes sick human beings."/>
          <p:cNvSpPr txBox="1"/>
          <p:nvPr/>
        </p:nvSpPr>
        <p:spPr>
          <a:xfrm>
            <a:off x="15819680" y="7880129"/>
            <a:ext cx="727659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Medicine fixes sick human beings.</a:t>
            </a:r>
          </a:p>
        </p:txBody>
      </p:sp>
      <p:sp>
        <p:nvSpPr>
          <p:cNvPr id="409" name="Causality is linear. Newton."/>
          <p:cNvSpPr txBox="1"/>
          <p:nvPr/>
        </p:nvSpPr>
        <p:spPr>
          <a:xfrm>
            <a:off x="15819680" y="10620364"/>
            <a:ext cx="569311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Causality is linear. Newton.</a:t>
            </a:r>
          </a:p>
        </p:txBody>
      </p:sp>
      <p:pic>
        <p:nvPicPr>
          <p:cNvPr id="410" name="felix-mittermeier-Xk0DZSYv1ao-unsplash.jpg" descr="felix-mittermeier-Xk0DZSYv1ao-unspla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8903" y="1424537"/>
            <a:ext cx="4900760" cy="10510927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Litany"/>
          <p:cNvSpPr txBox="1"/>
          <p:nvPr/>
        </p:nvSpPr>
        <p:spPr>
          <a:xfrm>
            <a:off x="782108" y="2399659"/>
            <a:ext cx="149245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/>
            </a:lvl1pPr>
          </a:lstStyle>
          <a:p>
            <a:r>
              <a:t>Litany</a:t>
            </a:r>
          </a:p>
        </p:txBody>
      </p:sp>
      <p:sp>
        <p:nvSpPr>
          <p:cNvPr id="412" name="Systemic cause"/>
          <p:cNvSpPr txBox="1"/>
          <p:nvPr/>
        </p:nvSpPr>
        <p:spPr>
          <a:xfrm>
            <a:off x="782108" y="5139894"/>
            <a:ext cx="3696440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/>
            </a:lvl1pPr>
          </a:lstStyle>
          <a:p>
            <a:r>
              <a:t>Systemic cause</a:t>
            </a:r>
          </a:p>
        </p:txBody>
      </p:sp>
      <p:sp>
        <p:nvSpPr>
          <p:cNvPr id="413" name="Worldview"/>
          <p:cNvSpPr txBox="1"/>
          <p:nvPr/>
        </p:nvSpPr>
        <p:spPr>
          <a:xfrm>
            <a:off x="782108" y="7880129"/>
            <a:ext cx="2490910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/>
            </a:lvl1pPr>
          </a:lstStyle>
          <a:p>
            <a:r>
              <a:t>Worldview</a:t>
            </a:r>
          </a:p>
        </p:txBody>
      </p:sp>
      <p:sp>
        <p:nvSpPr>
          <p:cNvPr id="414" name="Myth / metaphor"/>
          <p:cNvSpPr txBox="1"/>
          <p:nvPr/>
        </p:nvSpPr>
        <p:spPr>
          <a:xfrm>
            <a:off x="782108" y="10620364"/>
            <a:ext cx="3883800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/>
            </a:lvl1pPr>
          </a:lstStyle>
          <a:p>
            <a:r>
              <a:t>Myth / metaphor</a:t>
            </a:r>
          </a:p>
        </p:txBody>
      </p:sp>
      <p:sp>
        <p:nvSpPr>
          <p:cNvPr id="19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E9553D13-63D9-F370-BEEA-FB574EB8B3C8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latin typeface="+mn-lt"/>
              </a:rPr>
              <a:t>Mapping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Timing  |  </a:t>
            </a:r>
            <a:r>
              <a:rPr dirty="0">
                <a:solidFill>
                  <a:schemeClr val="tx1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Alternatives  |  Transforming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5. Creating Alterna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5. Creating Alternatives</a:t>
            </a:r>
          </a:p>
        </p:txBody>
      </p:sp>
      <p:sp>
        <p:nvSpPr>
          <p:cNvPr id="4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421" name="Line"/>
          <p:cNvSpPr/>
          <p:nvPr/>
        </p:nvSpPr>
        <p:spPr>
          <a:xfrm>
            <a:off x="3675496" y="7098986"/>
            <a:ext cx="3924947" cy="1"/>
          </a:xfrm>
          <a:prstGeom prst="line">
            <a:avLst/>
          </a:prstGeom>
          <a:ln w="50800">
            <a:solidFill>
              <a:schemeClr val="accent1"/>
            </a:solidFill>
            <a:headEnd type="arrow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22" name="Centralised"/>
          <p:cNvSpPr txBox="1"/>
          <p:nvPr/>
        </p:nvSpPr>
        <p:spPr>
          <a:xfrm>
            <a:off x="4838822" y="4530002"/>
            <a:ext cx="1598296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Centralised</a:t>
            </a:r>
          </a:p>
        </p:txBody>
      </p:sp>
      <p:sp>
        <p:nvSpPr>
          <p:cNvPr id="423" name="Scenario planning"/>
          <p:cNvSpPr txBox="1"/>
          <p:nvPr/>
        </p:nvSpPr>
        <p:spPr>
          <a:xfrm>
            <a:off x="336059" y="279272"/>
            <a:ext cx="5721224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Scenario planning</a:t>
            </a:r>
          </a:p>
        </p:txBody>
      </p:sp>
      <p:sp>
        <p:nvSpPr>
          <p:cNvPr id="424" name="Line"/>
          <p:cNvSpPr/>
          <p:nvPr/>
        </p:nvSpPr>
        <p:spPr>
          <a:xfrm flipV="1">
            <a:off x="5637969" y="5145456"/>
            <a:ext cx="1" cy="3836538"/>
          </a:xfrm>
          <a:prstGeom prst="line">
            <a:avLst/>
          </a:prstGeom>
          <a:ln w="50800">
            <a:solidFill>
              <a:schemeClr val="accent1"/>
            </a:solidFill>
            <a:headEnd type="arrow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25" name="Decentralised"/>
          <p:cNvSpPr txBox="1"/>
          <p:nvPr/>
        </p:nvSpPr>
        <p:spPr>
          <a:xfrm>
            <a:off x="4682828" y="9124057"/>
            <a:ext cx="1910283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Decentralised</a:t>
            </a:r>
          </a:p>
        </p:txBody>
      </p:sp>
      <p:sp>
        <p:nvSpPr>
          <p:cNvPr id="426" name="No political inference"/>
          <p:cNvSpPr txBox="1"/>
          <p:nvPr/>
        </p:nvSpPr>
        <p:spPr>
          <a:xfrm>
            <a:off x="7872714" y="6862290"/>
            <a:ext cx="2829244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No political inference</a:t>
            </a:r>
          </a:p>
        </p:txBody>
      </p:sp>
      <p:sp>
        <p:nvSpPr>
          <p:cNvPr id="427" name="Hostile politics"/>
          <p:cNvSpPr txBox="1"/>
          <p:nvPr/>
        </p:nvSpPr>
        <p:spPr>
          <a:xfrm>
            <a:off x="1404850" y="6862290"/>
            <a:ext cx="1998375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Hostile politics</a:t>
            </a:r>
          </a:p>
        </p:txBody>
      </p:sp>
      <p:sp>
        <p:nvSpPr>
          <p:cNvPr id="428" name="Preferred"/>
          <p:cNvSpPr txBox="1"/>
          <p:nvPr/>
        </p:nvSpPr>
        <p:spPr>
          <a:xfrm>
            <a:off x="17520387" y="4164808"/>
            <a:ext cx="1322504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Preferred</a:t>
            </a:r>
          </a:p>
        </p:txBody>
      </p:sp>
      <p:sp>
        <p:nvSpPr>
          <p:cNvPr id="429" name="Disowned"/>
          <p:cNvSpPr txBox="1"/>
          <p:nvPr/>
        </p:nvSpPr>
        <p:spPr>
          <a:xfrm>
            <a:off x="20739442" y="6185349"/>
            <a:ext cx="1439084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Disowned</a:t>
            </a:r>
          </a:p>
        </p:txBody>
      </p:sp>
      <p:sp>
        <p:nvSpPr>
          <p:cNvPr id="430" name="Integrated"/>
          <p:cNvSpPr txBox="1"/>
          <p:nvPr/>
        </p:nvSpPr>
        <p:spPr>
          <a:xfrm>
            <a:off x="19507165" y="8449236"/>
            <a:ext cx="1451352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Integrated</a:t>
            </a:r>
          </a:p>
        </p:txBody>
      </p:sp>
      <p:sp>
        <p:nvSpPr>
          <p:cNvPr id="431" name="Outlier"/>
          <p:cNvSpPr txBox="1"/>
          <p:nvPr/>
        </p:nvSpPr>
        <p:spPr>
          <a:xfrm>
            <a:off x="14122017" y="11007797"/>
            <a:ext cx="968606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spc="-4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Outlier</a:t>
            </a:r>
          </a:p>
        </p:txBody>
      </p:sp>
      <p:sp>
        <p:nvSpPr>
          <p:cNvPr id="432" name="Scenario models"/>
          <p:cNvSpPr txBox="1"/>
          <p:nvPr/>
        </p:nvSpPr>
        <p:spPr>
          <a:xfrm>
            <a:off x="16220436" y="6744403"/>
            <a:ext cx="392240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/>
            </a:lvl1pPr>
          </a:lstStyle>
          <a:p>
            <a:r>
              <a:t>Scenario models</a:t>
            </a:r>
          </a:p>
        </p:txBody>
      </p:sp>
      <p:sp>
        <p:nvSpPr>
          <p:cNvPr id="433" name="Line"/>
          <p:cNvSpPr/>
          <p:nvPr/>
        </p:nvSpPr>
        <p:spPr>
          <a:xfrm flipV="1">
            <a:off x="12191999" y="2862956"/>
            <a:ext cx="1" cy="7990088"/>
          </a:xfrm>
          <a:prstGeom prst="line">
            <a:avLst/>
          </a:prstGeom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cxnSp>
        <p:nvCxnSpPr>
          <p:cNvPr id="434" name="Connection Line"/>
          <p:cNvCxnSpPr>
            <a:stCxn id="432" idx="0"/>
            <a:endCxn id="428" idx="0"/>
          </p:cNvCxnSpPr>
          <p:nvPr/>
        </p:nvCxnSpPr>
        <p:spPr>
          <a:xfrm flipH="1" flipV="1">
            <a:off x="18181639" y="4401503"/>
            <a:ext cx="1" cy="2697484"/>
          </a:xfrm>
          <a:prstGeom prst="straightConnector1">
            <a:avLst/>
          </a:prstGeom>
          <a:ln w="25400">
            <a:solidFill>
              <a:schemeClr val="accent1"/>
            </a:solidFill>
          </a:ln>
        </p:spPr>
      </p:cxnSp>
      <p:cxnSp>
        <p:nvCxnSpPr>
          <p:cNvPr id="435" name="Connection Line"/>
          <p:cNvCxnSpPr>
            <a:stCxn id="432" idx="0"/>
            <a:endCxn id="429" idx="0"/>
          </p:cNvCxnSpPr>
          <p:nvPr/>
        </p:nvCxnSpPr>
        <p:spPr>
          <a:xfrm flipV="1">
            <a:off x="18181639" y="6422044"/>
            <a:ext cx="3277346" cy="676943"/>
          </a:xfrm>
          <a:prstGeom prst="straightConnector1">
            <a:avLst/>
          </a:prstGeom>
          <a:ln w="25400">
            <a:solidFill>
              <a:schemeClr val="accent1"/>
            </a:solidFill>
          </a:ln>
        </p:spPr>
      </p:cxnSp>
      <p:cxnSp>
        <p:nvCxnSpPr>
          <p:cNvPr id="436" name="Connection Line"/>
          <p:cNvCxnSpPr>
            <a:stCxn id="430" idx="0"/>
            <a:endCxn id="432" idx="0"/>
          </p:cNvCxnSpPr>
          <p:nvPr/>
        </p:nvCxnSpPr>
        <p:spPr>
          <a:xfrm flipH="1" flipV="1">
            <a:off x="18181639" y="7098986"/>
            <a:ext cx="2051203" cy="1586946"/>
          </a:xfrm>
          <a:prstGeom prst="straightConnector1">
            <a:avLst/>
          </a:prstGeom>
          <a:ln w="25400">
            <a:solidFill>
              <a:schemeClr val="accent1"/>
            </a:solidFill>
          </a:ln>
        </p:spPr>
      </p:cxnSp>
      <p:cxnSp>
        <p:nvCxnSpPr>
          <p:cNvPr id="437" name="Connection Line"/>
          <p:cNvCxnSpPr>
            <a:stCxn id="431" idx="0"/>
            <a:endCxn id="432" idx="0"/>
          </p:cNvCxnSpPr>
          <p:nvPr/>
        </p:nvCxnSpPr>
        <p:spPr>
          <a:xfrm flipV="1">
            <a:off x="14606320" y="7098986"/>
            <a:ext cx="3575320" cy="4145507"/>
          </a:xfrm>
          <a:prstGeom prst="straightConnector1">
            <a:avLst/>
          </a:prstGeom>
          <a:ln w="25400">
            <a:solidFill>
              <a:schemeClr val="accent1"/>
            </a:solidFill>
          </a:ln>
        </p:spPr>
      </p:cxnSp>
      <p:sp>
        <p:nvSpPr>
          <p:cNvPr id="439" name="Double variable method"/>
          <p:cNvSpPr txBox="1"/>
          <p:nvPr/>
        </p:nvSpPr>
        <p:spPr>
          <a:xfrm>
            <a:off x="2876481" y="2830887"/>
            <a:ext cx="552297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/>
            </a:lvl1pPr>
          </a:lstStyle>
          <a:p>
            <a:r>
              <a:t>Double variable method</a:t>
            </a:r>
          </a:p>
        </p:txBody>
      </p:sp>
      <p:sp>
        <p:nvSpPr>
          <p:cNvPr id="22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9FD726D0-8173-4FBD-D1D8-6F02EDD249A9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latin typeface="+mn-lt"/>
              </a:rPr>
              <a:t>Mapping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Timing  |  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</a:t>
            </a:r>
            <a:r>
              <a:rPr dirty="0">
                <a:solidFill>
                  <a:schemeClr val="tx1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Alternatives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 |  Transforming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marc-schulte-a2g3LM0cGFg-unspl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"/>
            <a:ext cx="24384000" cy="136271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53023" y="12761365"/>
            <a:ext cx="458459" cy="872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Why care about the future?</a:t>
            </a:r>
          </a:p>
          <a:p>
            <a:r>
              <a:t>Crystal Ball Initiative</a:t>
            </a:r>
          </a:p>
          <a:p>
            <a:r>
              <a:t>Futures Studies</a:t>
            </a:r>
          </a:p>
          <a:p>
            <a:r>
              <a:t>First survey </a:t>
            </a:r>
          </a:p>
          <a:p>
            <a:r>
              <a:t>Looking ahead</a:t>
            </a:r>
          </a:p>
        </p:txBody>
      </p:sp>
      <p:sp>
        <p:nvSpPr>
          <p:cNvPr id="177" name="Content"/>
          <p:cNvSpPr txBox="1">
            <a:spLocks noGrp="1"/>
          </p:cNvSpPr>
          <p:nvPr>
            <p:ph type="title"/>
          </p:nvPr>
        </p:nvSpPr>
        <p:spPr>
          <a:xfrm>
            <a:off x="1206500" y="983921"/>
            <a:ext cx="21971000" cy="1435101"/>
          </a:xfrm>
          <a:prstGeom prst="rect">
            <a:avLst/>
          </a:prstGeom>
        </p:spPr>
        <p:txBody>
          <a:bodyPr/>
          <a:lstStyle/>
          <a:p>
            <a:r>
              <a:t>Content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6. Transforming the Fu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6. Transforming the Future</a:t>
            </a:r>
          </a:p>
        </p:txBody>
      </p:sp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445" name="What happens when you wake up?"/>
          <p:cNvSpPr txBox="1"/>
          <p:nvPr/>
        </p:nvSpPr>
        <p:spPr>
          <a:xfrm>
            <a:off x="3095555" y="3005431"/>
            <a:ext cx="7575066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What happens when you wake up?</a:t>
            </a:r>
          </a:p>
        </p:txBody>
      </p:sp>
      <p:sp>
        <p:nvSpPr>
          <p:cNvPr id="446" name="Visualising"/>
          <p:cNvSpPr txBox="1"/>
          <p:nvPr/>
        </p:nvSpPr>
        <p:spPr>
          <a:xfrm>
            <a:off x="336059" y="279272"/>
            <a:ext cx="3423921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Visualising</a:t>
            </a:r>
          </a:p>
        </p:txBody>
      </p:sp>
      <p:sp>
        <p:nvSpPr>
          <p:cNvPr id="447" name="What does your home look like?"/>
          <p:cNvSpPr txBox="1"/>
          <p:nvPr/>
        </p:nvSpPr>
        <p:spPr>
          <a:xfrm>
            <a:off x="3073587" y="4152887"/>
            <a:ext cx="686945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What does your home look like?</a:t>
            </a:r>
          </a:p>
        </p:txBody>
      </p:sp>
      <p:sp>
        <p:nvSpPr>
          <p:cNvPr id="448" name="Who do you live with?"/>
          <p:cNvSpPr txBox="1"/>
          <p:nvPr/>
        </p:nvSpPr>
        <p:spPr>
          <a:xfrm>
            <a:off x="3073587" y="5300344"/>
            <a:ext cx="4731606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Who do you live with?</a:t>
            </a:r>
          </a:p>
        </p:txBody>
      </p:sp>
      <p:sp>
        <p:nvSpPr>
          <p:cNvPr id="449" name="Do you go to work?"/>
          <p:cNvSpPr txBox="1"/>
          <p:nvPr/>
        </p:nvSpPr>
        <p:spPr>
          <a:xfrm>
            <a:off x="3073587" y="6447800"/>
            <a:ext cx="4289923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Do you go to work?</a:t>
            </a:r>
          </a:p>
        </p:txBody>
      </p:sp>
      <p:sp>
        <p:nvSpPr>
          <p:cNvPr id="450" name="If yes, what does work look like?"/>
          <p:cNvSpPr txBox="1"/>
          <p:nvPr/>
        </p:nvSpPr>
        <p:spPr>
          <a:xfrm>
            <a:off x="7734654" y="6447800"/>
            <a:ext cx="690778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If yes, what does work look like?</a:t>
            </a:r>
          </a:p>
        </p:txBody>
      </p:sp>
      <p:sp>
        <p:nvSpPr>
          <p:cNvPr id="451" name="What do you eat?"/>
          <p:cNvSpPr txBox="1"/>
          <p:nvPr/>
        </p:nvSpPr>
        <p:spPr>
          <a:xfrm>
            <a:off x="3073587" y="7595257"/>
            <a:ext cx="3865420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What do you eat?</a:t>
            </a:r>
          </a:p>
        </p:txBody>
      </p:sp>
      <p:sp>
        <p:nvSpPr>
          <p:cNvPr id="452" name="What can you see, smell, hear, touch, taste?"/>
          <p:cNvSpPr txBox="1"/>
          <p:nvPr/>
        </p:nvSpPr>
        <p:spPr>
          <a:xfrm>
            <a:off x="3073587" y="8742713"/>
            <a:ext cx="940358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What can you see, smell, hear, touch, taste?</a:t>
            </a:r>
          </a:p>
        </p:txBody>
      </p:sp>
      <p:sp>
        <p:nvSpPr>
          <p:cNvPr id="12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1D6EB117-38CC-0FFC-402E-6690658D60E9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latin typeface="+mn-lt"/>
              </a:rPr>
              <a:t>Mapping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Timing  |  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Alternatives  |  </a:t>
            </a:r>
            <a:r>
              <a:rPr dirty="0">
                <a:solidFill>
                  <a:schemeClr val="tx1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Transforming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456" name="Presence"/>
          <p:cNvSpPr txBox="1"/>
          <p:nvPr/>
        </p:nvSpPr>
        <p:spPr>
          <a:xfrm>
            <a:off x="3291258" y="3575340"/>
            <a:ext cx="2776567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/>
            </a:lvl1pPr>
          </a:lstStyle>
          <a:p>
            <a:r>
              <a:t>Presence</a:t>
            </a:r>
          </a:p>
        </p:txBody>
      </p:sp>
      <p:sp>
        <p:nvSpPr>
          <p:cNvPr id="457" name="Future"/>
          <p:cNvSpPr txBox="1"/>
          <p:nvPr/>
        </p:nvSpPr>
        <p:spPr>
          <a:xfrm>
            <a:off x="18874418" y="3575340"/>
            <a:ext cx="1939868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>
                <a:solidFill>
                  <a:srgbClr val="A7A7A7"/>
                </a:solidFill>
              </a:defRPr>
            </a:lvl1pPr>
          </a:lstStyle>
          <a:p>
            <a:r>
              <a:t>Future</a:t>
            </a:r>
          </a:p>
        </p:txBody>
      </p:sp>
      <p:sp>
        <p:nvSpPr>
          <p:cNvPr id="458" name="Presence"/>
          <p:cNvSpPr txBox="1"/>
          <p:nvPr/>
        </p:nvSpPr>
        <p:spPr>
          <a:xfrm>
            <a:off x="3592095" y="9515555"/>
            <a:ext cx="2776568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>
                <a:solidFill>
                  <a:srgbClr val="A7A7A7"/>
                </a:solidFill>
              </a:defRPr>
            </a:lvl1pPr>
          </a:lstStyle>
          <a:p>
            <a:r>
              <a:t>Presence</a:t>
            </a:r>
          </a:p>
        </p:txBody>
      </p:sp>
      <p:sp>
        <p:nvSpPr>
          <p:cNvPr id="459" name="Future"/>
          <p:cNvSpPr txBox="1"/>
          <p:nvPr/>
        </p:nvSpPr>
        <p:spPr>
          <a:xfrm>
            <a:off x="19244312" y="9515555"/>
            <a:ext cx="1939868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/>
            </a:lvl1pPr>
          </a:lstStyle>
          <a:p>
            <a:r>
              <a:t>Future</a:t>
            </a:r>
          </a:p>
        </p:txBody>
      </p:sp>
      <p:sp>
        <p:nvSpPr>
          <p:cNvPr id="460" name="Line"/>
          <p:cNvSpPr/>
          <p:nvPr/>
        </p:nvSpPr>
        <p:spPr>
          <a:xfrm>
            <a:off x="7655016" y="4004280"/>
            <a:ext cx="10304212" cy="1"/>
          </a:xfrm>
          <a:prstGeom prst="line">
            <a:avLst/>
          </a:prstGeom>
          <a:ln w="50800">
            <a:solidFill>
              <a:schemeClr val="accent1"/>
            </a:solidFill>
            <a:custDash>
              <a:ds d="200000" sp="200000"/>
            </a:custDash>
            <a:miter lim="400000"/>
            <a:tail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1" name="Line"/>
          <p:cNvSpPr/>
          <p:nvPr/>
        </p:nvSpPr>
        <p:spPr>
          <a:xfrm>
            <a:off x="7179682" y="9944496"/>
            <a:ext cx="10329892" cy="1"/>
          </a:xfrm>
          <a:prstGeom prst="line">
            <a:avLst/>
          </a:prstGeom>
          <a:ln w="50800">
            <a:solidFill>
              <a:schemeClr val="accent1"/>
            </a:solidFill>
            <a:custDash>
              <a:ds d="200000" sp="200000"/>
            </a:custDash>
            <a:miter lim="400000"/>
            <a:headEnd type="arrow"/>
          </a:ln>
        </p:spPr>
        <p:txBody>
          <a:bodyPr lIns="45718" tIns="45718" rIns="45718" bIns="45718"/>
          <a:lstStyle/>
          <a:p>
            <a:pPr indent="0" algn="ctr" defTabSz="2438337">
              <a:spcBef>
                <a:spcPts val="0"/>
              </a:spcBef>
              <a:defRPr sz="2400" spc="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2" name="Eyeball Side"/>
          <p:cNvSpPr/>
          <p:nvPr/>
        </p:nvSpPr>
        <p:spPr>
          <a:xfrm>
            <a:off x="6322837" y="3395405"/>
            <a:ext cx="1318268" cy="121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37" y="0"/>
                </a:moveTo>
                <a:cubicBezTo>
                  <a:pt x="4537" y="6"/>
                  <a:pt x="0" y="4839"/>
                  <a:pt x="0" y="10802"/>
                </a:cubicBezTo>
                <a:cubicBezTo>
                  <a:pt x="0" y="16764"/>
                  <a:pt x="4537" y="21600"/>
                  <a:pt x="10137" y="21600"/>
                </a:cubicBezTo>
                <a:cubicBezTo>
                  <a:pt x="13949" y="21600"/>
                  <a:pt x="17270" y="19356"/>
                  <a:pt x="19003" y="16041"/>
                </a:cubicBezTo>
                <a:cubicBezTo>
                  <a:pt x="20288" y="15357"/>
                  <a:pt x="21600" y="13415"/>
                  <a:pt x="21600" y="10942"/>
                </a:cubicBezTo>
                <a:cubicBezTo>
                  <a:pt x="21600" y="8546"/>
                  <a:pt x="20402" y="6559"/>
                  <a:pt x="19128" y="5811"/>
                </a:cubicBezTo>
                <a:cubicBezTo>
                  <a:pt x="17438" y="2356"/>
                  <a:pt x="14046" y="0"/>
                  <a:pt x="10137" y="0"/>
                </a:cubicBezTo>
                <a:close/>
                <a:moveTo>
                  <a:pt x="10002" y="1292"/>
                </a:moveTo>
                <a:cubicBezTo>
                  <a:pt x="12410" y="1292"/>
                  <a:pt x="14586" y="2355"/>
                  <a:pt x="16158" y="4079"/>
                </a:cubicBezTo>
                <a:cubicBezTo>
                  <a:pt x="17708" y="5780"/>
                  <a:pt x="15088" y="6559"/>
                  <a:pt x="15088" y="10698"/>
                </a:cubicBezTo>
                <a:cubicBezTo>
                  <a:pt x="15088" y="14562"/>
                  <a:pt x="17734" y="15544"/>
                  <a:pt x="16227" y="17239"/>
                </a:cubicBezTo>
                <a:cubicBezTo>
                  <a:pt x="14650" y="19011"/>
                  <a:pt x="12448" y="20109"/>
                  <a:pt x="10002" y="20109"/>
                </a:cubicBezTo>
                <a:cubicBezTo>
                  <a:pt x="5217" y="20109"/>
                  <a:pt x="1340" y="15895"/>
                  <a:pt x="1340" y="10698"/>
                </a:cubicBezTo>
                <a:cubicBezTo>
                  <a:pt x="1340" y="5501"/>
                  <a:pt x="5217" y="1292"/>
                  <a:pt x="10002" y="1292"/>
                </a:cubicBezTo>
                <a:close/>
                <a:moveTo>
                  <a:pt x="18134" y="5625"/>
                </a:moveTo>
                <a:cubicBezTo>
                  <a:pt x="18201" y="5621"/>
                  <a:pt x="18272" y="5674"/>
                  <a:pt x="18291" y="5782"/>
                </a:cubicBezTo>
                <a:cubicBezTo>
                  <a:pt x="18469" y="6752"/>
                  <a:pt x="18717" y="8236"/>
                  <a:pt x="18733" y="9048"/>
                </a:cubicBezTo>
                <a:cubicBezTo>
                  <a:pt x="18760" y="10322"/>
                  <a:pt x="18021" y="9960"/>
                  <a:pt x="18021" y="9136"/>
                </a:cubicBezTo>
                <a:cubicBezTo>
                  <a:pt x="18021" y="8592"/>
                  <a:pt x="17934" y="7043"/>
                  <a:pt x="17999" y="5798"/>
                </a:cubicBezTo>
                <a:cubicBezTo>
                  <a:pt x="18004" y="5687"/>
                  <a:pt x="18067" y="5628"/>
                  <a:pt x="18134" y="5625"/>
                </a:cubicBezTo>
                <a:close/>
                <a:moveTo>
                  <a:pt x="16747" y="7430"/>
                </a:moveTo>
                <a:cubicBezTo>
                  <a:pt x="17249" y="7430"/>
                  <a:pt x="17653" y="8915"/>
                  <a:pt x="17653" y="10751"/>
                </a:cubicBezTo>
                <a:cubicBezTo>
                  <a:pt x="17653" y="12586"/>
                  <a:pt x="17249" y="14070"/>
                  <a:pt x="16747" y="14070"/>
                </a:cubicBezTo>
                <a:cubicBezTo>
                  <a:pt x="16245" y="14070"/>
                  <a:pt x="15768" y="12586"/>
                  <a:pt x="15768" y="10751"/>
                </a:cubicBezTo>
                <a:cubicBezTo>
                  <a:pt x="15768" y="8915"/>
                  <a:pt x="16245" y="7430"/>
                  <a:pt x="16747" y="7430"/>
                </a:cubicBezTo>
                <a:close/>
                <a:moveTo>
                  <a:pt x="18387" y="11936"/>
                </a:moveTo>
                <a:cubicBezTo>
                  <a:pt x="18569" y="11902"/>
                  <a:pt x="18746" y="12130"/>
                  <a:pt x="18733" y="12767"/>
                </a:cubicBezTo>
                <a:cubicBezTo>
                  <a:pt x="18717" y="13574"/>
                  <a:pt x="18469" y="15058"/>
                  <a:pt x="18291" y="16034"/>
                </a:cubicBezTo>
                <a:cubicBezTo>
                  <a:pt x="18253" y="16250"/>
                  <a:pt x="18010" y="16239"/>
                  <a:pt x="17999" y="16017"/>
                </a:cubicBezTo>
                <a:cubicBezTo>
                  <a:pt x="17934" y="14772"/>
                  <a:pt x="18021" y="13223"/>
                  <a:pt x="18021" y="12680"/>
                </a:cubicBezTo>
                <a:cubicBezTo>
                  <a:pt x="18021" y="12268"/>
                  <a:pt x="18205" y="11971"/>
                  <a:pt x="18387" y="1193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indent="0" algn="ctr" defTabSz="2438337">
              <a:spcBef>
                <a:spcPts val="0"/>
              </a:spcBef>
              <a:defRPr sz="24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3" name="Eyeball Side"/>
          <p:cNvSpPr/>
          <p:nvPr/>
        </p:nvSpPr>
        <p:spPr>
          <a:xfrm flipH="1">
            <a:off x="17459850" y="9335621"/>
            <a:ext cx="1318268" cy="1217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37" y="0"/>
                </a:moveTo>
                <a:cubicBezTo>
                  <a:pt x="4537" y="6"/>
                  <a:pt x="0" y="4839"/>
                  <a:pt x="0" y="10802"/>
                </a:cubicBezTo>
                <a:cubicBezTo>
                  <a:pt x="0" y="16764"/>
                  <a:pt x="4537" y="21600"/>
                  <a:pt x="10137" y="21600"/>
                </a:cubicBezTo>
                <a:cubicBezTo>
                  <a:pt x="13949" y="21600"/>
                  <a:pt x="17270" y="19356"/>
                  <a:pt x="19003" y="16041"/>
                </a:cubicBezTo>
                <a:cubicBezTo>
                  <a:pt x="20288" y="15357"/>
                  <a:pt x="21600" y="13415"/>
                  <a:pt x="21600" y="10942"/>
                </a:cubicBezTo>
                <a:cubicBezTo>
                  <a:pt x="21600" y="8546"/>
                  <a:pt x="20402" y="6559"/>
                  <a:pt x="19128" y="5811"/>
                </a:cubicBezTo>
                <a:cubicBezTo>
                  <a:pt x="17438" y="2356"/>
                  <a:pt x="14046" y="0"/>
                  <a:pt x="10137" y="0"/>
                </a:cubicBezTo>
                <a:close/>
                <a:moveTo>
                  <a:pt x="10002" y="1292"/>
                </a:moveTo>
                <a:cubicBezTo>
                  <a:pt x="12410" y="1292"/>
                  <a:pt x="14586" y="2355"/>
                  <a:pt x="16158" y="4079"/>
                </a:cubicBezTo>
                <a:cubicBezTo>
                  <a:pt x="17708" y="5780"/>
                  <a:pt x="15088" y="6559"/>
                  <a:pt x="15088" y="10698"/>
                </a:cubicBezTo>
                <a:cubicBezTo>
                  <a:pt x="15088" y="14562"/>
                  <a:pt x="17734" y="15544"/>
                  <a:pt x="16227" y="17239"/>
                </a:cubicBezTo>
                <a:cubicBezTo>
                  <a:pt x="14650" y="19011"/>
                  <a:pt x="12448" y="20109"/>
                  <a:pt x="10002" y="20109"/>
                </a:cubicBezTo>
                <a:cubicBezTo>
                  <a:pt x="5217" y="20109"/>
                  <a:pt x="1340" y="15895"/>
                  <a:pt x="1340" y="10698"/>
                </a:cubicBezTo>
                <a:cubicBezTo>
                  <a:pt x="1340" y="5501"/>
                  <a:pt x="5217" y="1292"/>
                  <a:pt x="10002" y="1292"/>
                </a:cubicBezTo>
                <a:close/>
                <a:moveTo>
                  <a:pt x="18134" y="5625"/>
                </a:moveTo>
                <a:cubicBezTo>
                  <a:pt x="18201" y="5621"/>
                  <a:pt x="18272" y="5674"/>
                  <a:pt x="18291" y="5782"/>
                </a:cubicBezTo>
                <a:cubicBezTo>
                  <a:pt x="18469" y="6752"/>
                  <a:pt x="18717" y="8236"/>
                  <a:pt x="18733" y="9048"/>
                </a:cubicBezTo>
                <a:cubicBezTo>
                  <a:pt x="18760" y="10322"/>
                  <a:pt x="18021" y="9960"/>
                  <a:pt x="18021" y="9136"/>
                </a:cubicBezTo>
                <a:cubicBezTo>
                  <a:pt x="18021" y="8592"/>
                  <a:pt x="17934" y="7043"/>
                  <a:pt x="17999" y="5798"/>
                </a:cubicBezTo>
                <a:cubicBezTo>
                  <a:pt x="18004" y="5687"/>
                  <a:pt x="18067" y="5628"/>
                  <a:pt x="18134" y="5625"/>
                </a:cubicBezTo>
                <a:close/>
                <a:moveTo>
                  <a:pt x="16747" y="7430"/>
                </a:moveTo>
                <a:cubicBezTo>
                  <a:pt x="17249" y="7430"/>
                  <a:pt x="17653" y="8915"/>
                  <a:pt x="17653" y="10751"/>
                </a:cubicBezTo>
                <a:cubicBezTo>
                  <a:pt x="17653" y="12586"/>
                  <a:pt x="17249" y="14070"/>
                  <a:pt x="16747" y="14070"/>
                </a:cubicBezTo>
                <a:cubicBezTo>
                  <a:pt x="16245" y="14070"/>
                  <a:pt x="15768" y="12586"/>
                  <a:pt x="15768" y="10751"/>
                </a:cubicBezTo>
                <a:cubicBezTo>
                  <a:pt x="15768" y="8915"/>
                  <a:pt x="16245" y="7430"/>
                  <a:pt x="16747" y="7430"/>
                </a:cubicBezTo>
                <a:close/>
                <a:moveTo>
                  <a:pt x="18387" y="11936"/>
                </a:moveTo>
                <a:cubicBezTo>
                  <a:pt x="18569" y="11902"/>
                  <a:pt x="18746" y="12130"/>
                  <a:pt x="18733" y="12767"/>
                </a:cubicBezTo>
                <a:cubicBezTo>
                  <a:pt x="18717" y="13574"/>
                  <a:pt x="18469" y="15058"/>
                  <a:pt x="18291" y="16034"/>
                </a:cubicBezTo>
                <a:cubicBezTo>
                  <a:pt x="18253" y="16250"/>
                  <a:pt x="18010" y="16239"/>
                  <a:pt x="17999" y="16017"/>
                </a:cubicBezTo>
                <a:cubicBezTo>
                  <a:pt x="17934" y="14772"/>
                  <a:pt x="18021" y="13223"/>
                  <a:pt x="18021" y="12680"/>
                </a:cubicBezTo>
                <a:cubicBezTo>
                  <a:pt x="18021" y="12268"/>
                  <a:pt x="18205" y="11971"/>
                  <a:pt x="18387" y="11936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indent="0" algn="ctr" defTabSz="2438337">
              <a:spcBef>
                <a:spcPts val="0"/>
              </a:spcBef>
              <a:defRPr sz="24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4" name="“now”"/>
          <p:cNvSpPr txBox="1"/>
          <p:nvPr/>
        </p:nvSpPr>
        <p:spPr>
          <a:xfrm>
            <a:off x="17184870" y="8417204"/>
            <a:ext cx="1868229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/>
            </a:lvl1pPr>
          </a:lstStyle>
          <a:p>
            <a:r>
              <a:t>“now”</a:t>
            </a:r>
          </a:p>
        </p:txBody>
      </p:sp>
      <p:sp>
        <p:nvSpPr>
          <p:cNvPr id="465" name="now"/>
          <p:cNvSpPr txBox="1"/>
          <p:nvPr/>
        </p:nvSpPr>
        <p:spPr>
          <a:xfrm>
            <a:off x="6318251" y="2448128"/>
            <a:ext cx="1327440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spc="-90"/>
            </a:lvl1pPr>
          </a:lstStyle>
          <a:p>
            <a:r>
              <a:t>now</a:t>
            </a:r>
          </a:p>
        </p:txBody>
      </p:sp>
      <p:sp>
        <p:nvSpPr>
          <p:cNvPr id="466" name="Cloud"/>
          <p:cNvSpPr/>
          <p:nvPr/>
        </p:nvSpPr>
        <p:spPr>
          <a:xfrm>
            <a:off x="18151899" y="2540860"/>
            <a:ext cx="3523018" cy="2123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 indent="0" algn="ctr" defTabSz="2438337">
              <a:spcBef>
                <a:spcPts val="0"/>
              </a:spcBef>
              <a:defRPr sz="24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7" name="Cloud"/>
          <p:cNvSpPr/>
          <p:nvPr/>
        </p:nvSpPr>
        <p:spPr>
          <a:xfrm>
            <a:off x="3218870" y="8456359"/>
            <a:ext cx="3523018" cy="2123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 indent="0" algn="ctr" defTabSz="2438337">
              <a:spcBef>
                <a:spcPts val="0"/>
              </a:spcBef>
              <a:defRPr sz="24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8" name="Backcasting"/>
          <p:cNvSpPr txBox="1"/>
          <p:nvPr/>
        </p:nvSpPr>
        <p:spPr>
          <a:xfrm>
            <a:off x="11112729" y="8979213"/>
            <a:ext cx="2716785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Backcasting</a:t>
            </a:r>
          </a:p>
        </p:txBody>
      </p:sp>
      <p:sp>
        <p:nvSpPr>
          <p:cNvPr id="469" name="Backcasting"/>
          <p:cNvSpPr txBox="1"/>
          <p:nvPr/>
        </p:nvSpPr>
        <p:spPr>
          <a:xfrm>
            <a:off x="336059" y="279272"/>
            <a:ext cx="3986213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Backcasting</a:t>
            </a:r>
          </a:p>
        </p:txBody>
      </p:sp>
      <p:sp>
        <p:nvSpPr>
          <p:cNvPr id="470" name="Forecasting"/>
          <p:cNvSpPr txBox="1"/>
          <p:nvPr/>
        </p:nvSpPr>
        <p:spPr>
          <a:xfrm>
            <a:off x="11187913" y="2960100"/>
            <a:ext cx="256641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spc="-7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Forecasting</a:t>
            </a:r>
          </a:p>
        </p:txBody>
      </p:sp>
      <p:sp>
        <p:nvSpPr>
          <p:cNvPr id="19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0E2D5703-30A0-7DA6-5A41-4797F7477E40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latin typeface="+mn-lt"/>
              </a:rPr>
              <a:t>Mapping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Timing  |  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Alternatives  |  </a:t>
            </a:r>
            <a:r>
              <a:rPr dirty="0">
                <a:solidFill>
                  <a:schemeClr val="tx1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Transforming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pic>
        <p:nvPicPr>
          <p:cNvPr id="474" name="Screenshot 2022-04-22 at 15.48.57.png" descr="Screenshot 2022-04-22 at 15.48.5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22718" y="1365627"/>
            <a:ext cx="9042975" cy="9682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1600" extrusionOk="0">
                <a:moveTo>
                  <a:pt x="16010" y="0"/>
                </a:moveTo>
                <a:cubicBezTo>
                  <a:pt x="15880" y="0"/>
                  <a:pt x="15835" y="72"/>
                  <a:pt x="15887" y="199"/>
                </a:cubicBezTo>
                <a:cubicBezTo>
                  <a:pt x="15907" y="248"/>
                  <a:pt x="15912" y="297"/>
                  <a:pt x="15899" y="309"/>
                </a:cubicBezTo>
                <a:cubicBezTo>
                  <a:pt x="15886" y="321"/>
                  <a:pt x="12303" y="331"/>
                  <a:pt x="7937" y="331"/>
                </a:cubicBezTo>
                <a:lnTo>
                  <a:pt x="0" y="331"/>
                </a:lnTo>
                <a:lnTo>
                  <a:pt x="0" y="10966"/>
                </a:lnTo>
                <a:lnTo>
                  <a:pt x="0" y="21600"/>
                </a:lnTo>
                <a:lnTo>
                  <a:pt x="10501" y="21600"/>
                </a:lnTo>
                <a:lnTo>
                  <a:pt x="21040" y="21600"/>
                </a:lnTo>
                <a:lnTo>
                  <a:pt x="21051" y="14051"/>
                </a:lnTo>
                <a:cubicBezTo>
                  <a:pt x="21051" y="14049"/>
                  <a:pt x="21051" y="14049"/>
                  <a:pt x="21051" y="14047"/>
                </a:cubicBezTo>
                <a:lnTo>
                  <a:pt x="21060" y="6495"/>
                </a:lnTo>
                <a:lnTo>
                  <a:pt x="21119" y="6477"/>
                </a:lnTo>
                <a:cubicBezTo>
                  <a:pt x="21119" y="6477"/>
                  <a:pt x="21120" y="6474"/>
                  <a:pt x="21120" y="6473"/>
                </a:cubicBezTo>
                <a:cubicBezTo>
                  <a:pt x="21152" y="6457"/>
                  <a:pt x="21262" y="6409"/>
                  <a:pt x="21365" y="6365"/>
                </a:cubicBezTo>
                <a:cubicBezTo>
                  <a:pt x="21552" y="6286"/>
                  <a:pt x="21600" y="6204"/>
                  <a:pt x="21509" y="6118"/>
                </a:cubicBezTo>
                <a:cubicBezTo>
                  <a:pt x="21466" y="6078"/>
                  <a:pt x="21477" y="5872"/>
                  <a:pt x="21531" y="5719"/>
                </a:cubicBezTo>
                <a:cubicBezTo>
                  <a:pt x="21554" y="5655"/>
                  <a:pt x="21517" y="5617"/>
                  <a:pt x="21300" y="5485"/>
                </a:cubicBezTo>
                <a:lnTo>
                  <a:pt x="21040" y="5327"/>
                </a:lnTo>
                <a:lnTo>
                  <a:pt x="21040" y="2829"/>
                </a:lnTo>
                <a:lnTo>
                  <a:pt x="21040" y="2795"/>
                </a:lnTo>
                <a:lnTo>
                  <a:pt x="21040" y="331"/>
                </a:lnTo>
                <a:lnTo>
                  <a:pt x="18605" y="331"/>
                </a:lnTo>
                <a:cubicBezTo>
                  <a:pt x="17036" y="331"/>
                  <a:pt x="16160" y="318"/>
                  <a:pt x="16144" y="295"/>
                </a:cubicBezTo>
                <a:cubicBezTo>
                  <a:pt x="16131" y="275"/>
                  <a:pt x="16138" y="230"/>
                  <a:pt x="16158" y="195"/>
                </a:cubicBezTo>
                <a:cubicBezTo>
                  <a:pt x="16216" y="98"/>
                  <a:pt x="16142" y="0"/>
                  <a:pt x="1601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75" name="“We can design situations…"/>
          <p:cNvSpPr txBox="1"/>
          <p:nvPr/>
        </p:nvSpPr>
        <p:spPr>
          <a:xfrm>
            <a:off x="1649427" y="5546332"/>
            <a:ext cx="10616820" cy="2623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  <a:defRPr>
                <a:solidFill>
                  <a:srgbClr val="7FA9CE"/>
                </a:solidFill>
              </a:defRPr>
            </a:pPr>
            <a:r>
              <a:t>“We can design situations</a:t>
            </a:r>
          </a:p>
          <a:p>
            <a:pPr>
              <a:lnSpc>
                <a:spcPct val="70000"/>
              </a:lnSpc>
              <a:defRPr>
                <a:solidFill>
                  <a:srgbClr val="7FA9CE"/>
                </a:solidFill>
              </a:defRPr>
            </a:pPr>
            <a:r>
              <a:t>that help us better understand</a:t>
            </a:r>
          </a:p>
          <a:p>
            <a:pPr>
              <a:lnSpc>
                <a:spcPct val="70000"/>
              </a:lnSpc>
              <a:defRPr>
                <a:solidFill>
                  <a:srgbClr val="7FA9CE"/>
                </a:solidFill>
              </a:defRPr>
            </a:pPr>
            <a:r>
              <a:t>possible futures by visiting them.”</a:t>
            </a:r>
          </a:p>
        </p:txBody>
      </p:sp>
      <p:sp>
        <p:nvSpPr>
          <p:cNvPr id="476" name="Stuart Candy, The Economist, November 2015"/>
          <p:cNvSpPr txBox="1"/>
          <p:nvPr/>
        </p:nvSpPr>
        <p:spPr>
          <a:xfrm>
            <a:off x="19575904" y="11053664"/>
            <a:ext cx="4060011" cy="324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70000"/>
              </a:lnSpc>
              <a:defRPr sz="1600" spc="-29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Stuart Candy, The Economist, November 2015</a:t>
            </a:r>
          </a:p>
        </p:txBody>
      </p:sp>
      <p:pic>
        <p:nvPicPr>
          <p:cNvPr id="477" name="Screenshot 2022-04-22 at 15.54.40.png" descr="Screenshot 2022-04-22 at 15.54.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8661" y="569646"/>
            <a:ext cx="1648912" cy="81946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Mapping  |   Anticipation  |  Timing  |  Deepening  |  Alternatives  |  Transforming">
            <a:extLst>
              <a:ext uri="{FF2B5EF4-FFF2-40B4-BE49-F238E27FC236}">
                <a16:creationId xmlns="" xmlns:a16="http://schemas.microsoft.com/office/drawing/2014/main" id="{4E960708-A49C-789B-6B7C-48B734AC0915}"/>
              </a:ext>
            </a:extLst>
          </p:cNvPr>
          <p:cNvSpPr txBox="1"/>
          <p:nvPr/>
        </p:nvSpPr>
        <p:spPr>
          <a:xfrm>
            <a:off x="5366387" y="12941059"/>
            <a:ext cx="13025682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000" spc="-54">
                <a:solidFill>
                  <a:srgbClr val="535353"/>
                </a:solidFill>
              </a:defRPr>
            </a:pPr>
            <a:r>
              <a:rPr dirty="0">
                <a:latin typeface="+mn-lt"/>
              </a:rPr>
              <a:t>Mapping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 </a:t>
            </a:r>
            <a:r>
              <a:rPr sz="2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Anticipation</a:t>
            </a:r>
            <a:r>
              <a:rPr dirty="0">
                <a:latin typeface="+mn-lt"/>
              </a:rPr>
              <a:t> 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|  Timing  |  Deepening</a:t>
            </a:r>
            <a:r>
              <a:rPr dirty="0">
                <a:solidFill>
                  <a:srgbClr val="FFFFFF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|  Alternatives  |  </a:t>
            </a:r>
            <a:r>
              <a:rPr dirty="0">
                <a:solidFill>
                  <a:schemeClr val="tx1"/>
                </a:solidFill>
                <a:latin typeface="+mn-lt"/>
                <a:ea typeface="Al Tarikh Regular"/>
                <a:cs typeface="Al Tarikh Regular"/>
                <a:sym typeface="Al Tarikh Regular"/>
              </a:rPr>
              <a:t>Transforming</a:t>
            </a:r>
            <a:r>
              <a:rPr dirty="0">
                <a:latin typeface="+mn-lt"/>
                <a:ea typeface="Al Tarikh Regular"/>
                <a:cs typeface="Al Tarikh Regular"/>
                <a:sym typeface="Al Tarikh Regular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aridy-sanders--X1CDIau79o-unsplash.jpg" descr="garidy-sanders--X1CDIau79o-unspla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3572" y="-3541029"/>
            <a:ext cx="14041056" cy="21061584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First crystal ball surv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First crystal ball survey</a:t>
            </a:r>
          </a:p>
        </p:txBody>
      </p:sp>
      <p:sp>
        <p:nvSpPr>
          <p:cNvPr id="4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cop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Scopes</a:t>
            </a:r>
          </a:p>
        </p:txBody>
      </p:sp>
      <p:sp>
        <p:nvSpPr>
          <p:cNvPr id="495" name="Slid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6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Harvest the vision of senior infection prevention experts around the globe</a:t>
            </a:r>
          </a:p>
          <a:p>
            <a:endParaRPr/>
          </a:p>
          <a:p>
            <a:r>
              <a:t>Extract possible and desired futures</a:t>
            </a:r>
          </a:p>
          <a:p>
            <a:r>
              <a:t>Invite participants as authors by contributing to next methods and evolution</a:t>
            </a:r>
          </a:p>
          <a:p>
            <a:r>
              <a:t>Establish a platform</a:t>
            </a:r>
          </a:p>
        </p:txBody>
      </p:sp>
      <p:sp>
        <p:nvSpPr>
          <p:cNvPr id="4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Method</a:t>
            </a:r>
          </a:p>
        </p:txBody>
      </p:sp>
      <p:sp>
        <p:nvSpPr>
          <p:cNvPr id="500" name="Slid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1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Online self-administered survey of open-ended questions</a:t>
            </a:r>
          </a:p>
          <a:p>
            <a:r>
              <a:t>Purposively chosen participants (innovative style) according to web, conference, and science publication contributions</a:t>
            </a:r>
          </a:p>
          <a:p>
            <a:r>
              <a:t>Four main questions</a:t>
            </a:r>
          </a:p>
          <a:p>
            <a:r>
              <a:t>Two-step inductive qualitative analysis: </a:t>
            </a:r>
            <a:br/>
            <a:r>
              <a:t>		per-case: 		codes —&gt; themes</a:t>
            </a:r>
            <a:br/>
            <a:r>
              <a:t>		cross-case: 	leitmotifs</a:t>
            </a:r>
          </a:p>
        </p:txBody>
      </p:sp>
      <p:sp>
        <p:nvSpPr>
          <p:cNvPr id="5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Ques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</a:t>
            </a:r>
          </a:p>
        </p:txBody>
      </p:sp>
      <p:sp>
        <p:nvSpPr>
          <p:cNvPr id="505" name="Slid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6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54384" indent="-641684">
              <a:lnSpc>
                <a:spcPct val="100000"/>
              </a:lnSpc>
              <a:buSzPct val="100000"/>
              <a:buAutoNum type="arabicPeriod"/>
            </a:pPr>
            <a:r>
              <a:rPr>
                <a:solidFill>
                  <a:schemeClr val="accent4">
                    <a:satOff val="-4597"/>
                    <a:lumOff val="25588"/>
                  </a:schemeClr>
                </a:solidFill>
              </a:rPr>
              <a:t>What will </a:t>
            </a:r>
            <a:r>
              <a:t>Infection Prevention and Control (IPC) </a:t>
            </a:r>
            <a:r>
              <a:rPr>
                <a:solidFill>
                  <a:schemeClr val="accent4">
                    <a:satOff val="-4597"/>
                    <a:lumOff val="25588"/>
                  </a:schemeClr>
                </a:solidFill>
              </a:rPr>
              <a:t>look like</a:t>
            </a:r>
            <a:r>
              <a:t> in 2030?</a:t>
            </a:r>
          </a:p>
          <a:p>
            <a:pPr marL="654384" indent="-641684">
              <a:lnSpc>
                <a:spcPct val="100000"/>
              </a:lnSpc>
              <a:buSzPct val="100000"/>
              <a:buAutoNum type="arabicPeriod"/>
            </a:pPr>
            <a:r>
              <a:rPr>
                <a:solidFill>
                  <a:schemeClr val="accent4">
                    <a:satOff val="-4597"/>
                    <a:lumOff val="25588"/>
                  </a:schemeClr>
                </a:solidFill>
              </a:rPr>
              <a:t>In whose hands</a:t>
            </a:r>
            <a:r>
              <a:t> will IPC in healthcare settings lay in 2030? Who will be responsible?</a:t>
            </a:r>
          </a:p>
          <a:p>
            <a:pPr marL="654384" indent="-641684">
              <a:lnSpc>
                <a:spcPct val="100000"/>
              </a:lnSpc>
              <a:buSzPct val="100000"/>
              <a:buAutoNum type="arabicPeriod"/>
            </a:pPr>
            <a:r>
              <a:t>What </a:t>
            </a:r>
            <a:r>
              <a:rPr>
                <a:solidFill>
                  <a:schemeClr val="accent4">
                    <a:satOff val="-4597"/>
                    <a:lumOff val="25588"/>
                  </a:schemeClr>
                </a:solidFill>
              </a:rPr>
              <a:t>skills and knowledge</a:t>
            </a:r>
            <a:r>
              <a:t> will be necessary to execute IPC in healthcare settings successfully in 2030?</a:t>
            </a:r>
          </a:p>
          <a:p>
            <a:pPr marL="654384" indent="-641684">
              <a:lnSpc>
                <a:spcPct val="100000"/>
              </a:lnSpc>
              <a:buSzPct val="100000"/>
              <a:buAutoNum type="arabicPeriod"/>
            </a:pPr>
            <a:r>
              <a:t>What are the </a:t>
            </a:r>
            <a:r>
              <a:rPr>
                <a:solidFill>
                  <a:schemeClr val="accent4">
                    <a:satOff val="-4597"/>
                    <a:lumOff val="25588"/>
                  </a:schemeClr>
                </a:solidFill>
              </a:rPr>
              <a:t>most burning (research) questions</a:t>
            </a:r>
            <a:r>
              <a:t> regarding IPC in healthcare settings that should/will be answered by 2030?</a:t>
            </a:r>
          </a:p>
        </p:txBody>
      </p:sp>
      <p:sp>
        <p:nvSpPr>
          <p:cNvPr id="5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articip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Participants</a:t>
            </a:r>
          </a:p>
        </p:txBody>
      </p:sp>
      <p:sp>
        <p:nvSpPr>
          <p:cNvPr id="510" name="Slid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1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b="1" dirty="0">
                <a:latin typeface="+mn-lt"/>
                <a:ea typeface="+mn-ea"/>
                <a:cs typeface="+mn-cs"/>
                <a:sym typeface="Helvetica Neue"/>
              </a:rPr>
              <a:t>18 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of 44 (</a:t>
            </a:r>
            <a:r>
              <a:rPr b="1" dirty="0">
                <a:latin typeface="+mn-lt"/>
                <a:ea typeface="+mn-ea"/>
                <a:cs typeface="+mn-cs"/>
                <a:sym typeface="Helvetica Neue"/>
              </a:rPr>
              <a:t>41%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) responded</a:t>
            </a:r>
          </a:p>
          <a:p>
            <a:r>
              <a:rPr b="1" dirty="0">
                <a:latin typeface="+mn-lt"/>
                <a:ea typeface="+mn-ea"/>
                <a:cs typeface="+mn-cs"/>
                <a:sym typeface="Helvetica Neue"/>
              </a:rPr>
              <a:t>Profession: 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physicians (1</a:t>
            </a:r>
            <a:r>
              <a:rPr lang="de-CH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), nurses (3), manager (1)</a:t>
            </a:r>
          </a:p>
          <a:p>
            <a:r>
              <a:rPr dirty="0"/>
              <a:t>Geography: 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USA (6), Canada (2), Switzerland (2), </a:t>
            </a:r>
            <a:r>
              <a:rPr lang="de-CH"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Australia (1), </a:t>
            </a: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France (1), Germany (1), Mexico (1), The Netherlands (1), Singapore (1), United Kingdom (1)</a:t>
            </a:r>
          </a:p>
        </p:txBody>
      </p:sp>
      <p:sp>
        <p:nvSpPr>
          <p:cNvPr id="5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515" name="Question 1 - Mood analysi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1 - Mood analysis</a:t>
            </a:r>
          </a:p>
        </p:txBody>
      </p:sp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graphicFrame>
        <p:nvGraphicFramePr>
          <p:cNvPr id="517" name="2D Pie Chart"/>
          <p:cNvGraphicFramePr/>
          <p:nvPr/>
        </p:nvGraphicFramePr>
        <p:xfrm>
          <a:off x="9034121" y="2658996"/>
          <a:ext cx="11819092" cy="1181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Why care about the futur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</a:lvl1pPr>
          </a:lstStyle>
          <a:p>
            <a:r>
              <a:t>Why care about the future?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10419" y="12753712"/>
            <a:ext cx="467361" cy="845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520" name="Question 1 - Them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 1 - Themes</a:t>
            </a:r>
          </a:p>
        </p:txBody>
      </p:sp>
      <p:sp>
        <p:nvSpPr>
          <p:cNvPr id="5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pic>
        <p:nvPicPr>
          <p:cNvPr id="522" name="Image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24254" y="972343"/>
            <a:ext cx="11265614" cy="11771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6683" y="13066"/>
                </a:moveTo>
                <a:cubicBezTo>
                  <a:pt x="6786" y="13061"/>
                  <a:pt x="6866" y="13069"/>
                  <a:pt x="6914" y="13093"/>
                </a:cubicBezTo>
                <a:cubicBezTo>
                  <a:pt x="6981" y="13127"/>
                  <a:pt x="7074" y="13218"/>
                  <a:pt x="7110" y="13286"/>
                </a:cubicBezTo>
                <a:cubicBezTo>
                  <a:pt x="7141" y="13343"/>
                  <a:pt x="7142" y="13522"/>
                  <a:pt x="7112" y="13669"/>
                </a:cubicBezTo>
                <a:cubicBezTo>
                  <a:pt x="7100" y="13730"/>
                  <a:pt x="7076" y="13886"/>
                  <a:pt x="7058" y="14015"/>
                </a:cubicBezTo>
                <a:cubicBezTo>
                  <a:pt x="7022" y="14290"/>
                  <a:pt x="6988" y="14370"/>
                  <a:pt x="6852" y="14497"/>
                </a:cubicBezTo>
                <a:cubicBezTo>
                  <a:pt x="6737" y="14604"/>
                  <a:pt x="6350" y="14830"/>
                  <a:pt x="6196" y="14879"/>
                </a:cubicBezTo>
                <a:cubicBezTo>
                  <a:pt x="5975" y="14950"/>
                  <a:pt x="5804" y="14909"/>
                  <a:pt x="5537" y="14719"/>
                </a:cubicBezTo>
                <a:cubicBezTo>
                  <a:pt x="5352" y="14588"/>
                  <a:pt x="5262" y="14547"/>
                  <a:pt x="5021" y="14487"/>
                </a:cubicBezTo>
                <a:cubicBezTo>
                  <a:pt x="4907" y="14459"/>
                  <a:pt x="4792" y="14425"/>
                  <a:pt x="4765" y="14412"/>
                </a:cubicBezTo>
                <a:cubicBezTo>
                  <a:pt x="4692" y="14376"/>
                  <a:pt x="4576" y="14266"/>
                  <a:pt x="4538" y="14196"/>
                </a:cubicBezTo>
                <a:cubicBezTo>
                  <a:pt x="4427" y="13993"/>
                  <a:pt x="4597" y="13478"/>
                  <a:pt x="4838" y="13283"/>
                </a:cubicBezTo>
                <a:cubicBezTo>
                  <a:pt x="5010" y="13145"/>
                  <a:pt x="5167" y="13114"/>
                  <a:pt x="5472" y="13157"/>
                </a:cubicBezTo>
                <a:cubicBezTo>
                  <a:pt x="5811" y="13206"/>
                  <a:pt x="6012" y="13198"/>
                  <a:pt x="6310" y="13126"/>
                </a:cubicBezTo>
                <a:cubicBezTo>
                  <a:pt x="6452" y="13092"/>
                  <a:pt x="6579" y="13072"/>
                  <a:pt x="6683" y="13066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pic>
        <p:nvPicPr>
          <p:cNvPr id="525" name="Screenshot 2022-04-24 at 17.30.32.png" descr="Screenshot 2022-04-24 at 17.30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9972"/>
            <a:ext cx="24384001" cy="7556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528" name="“Leitmotifs” - cross-case analysi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“Leitmotifs” - cross-case analysis</a:t>
            </a:r>
          </a:p>
        </p:txBody>
      </p:sp>
      <p:sp>
        <p:nvSpPr>
          <p:cNvPr id="529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ts val="8600"/>
              </a:spcBef>
            </a:pPr>
            <a:r>
              <a:t>“System integration”</a:t>
            </a:r>
          </a:p>
          <a:p>
            <a:pPr>
              <a:spcBef>
                <a:spcPts val="8600"/>
              </a:spcBef>
            </a:pPr>
            <a:r>
              <a:t>“Beyond the hospital”</a:t>
            </a:r>
          </a:p>
          <a:p>
            <a:pPr>
              <a:spcBef>
                <a:spcPts val="8600"/>
              </a:spcBef>
            </a:pPr>
            <a:r>
              <a:t>“Implementation”</a:t>
            </a:r>
          </a:p>
          <a:p>
            <a:pPr>
              <a:spcBef>
                <a:spcPts val="8600"/>
              </a:spcBef>
            </a:pPr>
            <a:r>
              <a:t>“Automatisation - digitalisation”</a:t>
            </a:r>
          </a:p>
          <a:p>
            <a:pPr>
              <a:spcBef>
                <a:spcPts val="8600"/>
              </a:spcBef>
            </a:pPr>
            <a:r>
              <a:t>“Innovation”</a:t>
            </a:r>
          </a:p>
        </p:txBody>
      </p:sp>
      <p:sp>
        <p:nvSpPr>
          <p:cNvPr id="5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531" name="Quote:  “IPC does not yet “own” the LMIC space.”"/>
          <p:cNvSpPr txBox="1"/>
          <p:nvPr/>
        </p:nvSpPr>
        <p:spPr>
          <a:xfrm>
            <a:off x="10760342" y="6040756"/>
            <a:ext cx="741788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0" defTabSz="457200">
              <a:spcBef>
                <a:spcPts val="0"/>
              </a:spcBef>
              <a:defRPr sz="2600" spc="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Quote</a:t>
            </a:r>
            <a:r>
              <a:t>:  “IPC does not yet “own” the LMIC space.”</a:t>
            </a:r>
          </a:p>
        </p:txBody>
      </p:sp>
      <p:sp>
        <p:nvSpPr>
          <p:cNvPr id="532" name="Quote:  “How are we prepared to deal with public health and national or international emergencies?”"/>
          <p:cNvSpPr txBox="1"/>
          <p:nvPr/>
        </p:nvSpPr>
        <p:spPr>
          <a:xfrm>
            <a:off x="10754338" y="6588491"/>
            <a:ext cx="1187924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0" defTabSz="457200">
              <a:spcBef>
                <a:spcPts val="0"/>
              </a:spcBef>
              <a:defRPr sz="2600" spc="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Quote:  </a:t>
            </a:r>
            <a:r>
              <a:t>“How are we prepared to deal with public health and national or international emergencies?”</a:t>
            </a:r>
          </a:p>
        </p:txBody>
      </p:sp>
      <p:sp>
        <p:nvSpPr>
          <p:cNvPr id="533" name="Quote:  “I think the infection prevention and control/hospital epidemiology field will need to rethink the skill sets needed on the team to optimise success of programs.”"/>
          <p:cNvSpPr txBox="1"/>
          <p:nvPr/>
        </p:nvSpPr>
        <p:spPr>
          <a:xfrm>
            <a:off x="10754338" y="4281182"/>
            <a:ext cx="11879247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0" defTabSz="457200">
              <a:spcBef>
                <a:spcPts val="0"/>
              </a:spcBef>
              <a:defRPr sz="2600" spc="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Quote</a:t>
            </a:r>
            <a:r>
              <a:t>:  “I think the infection prevention and control/hospital epidemiology field will need to rethink the skill sets needed on the team to optimise success of programs.”</a:t>
            </a:r>
          </a:p>
        </p:txBody>
      </p:sp>
      <p:sp>
        <p:nvSpPr>
          <p:cNvPr id="534" name="Quote:  “Quality/patient safety departments may gain importance in hierarchy, but the need for special expertise in epidemiology, surveillance, prevention measures and implementation science, and outbreak investigations will persist.”"/>
          <p:cNvSpPr txBox="1"/>
          <p:nvPr/>
        </p:nvSpPr>
        <p:spPr>
          <a:xfrm>
            <a:off x="10754338" y="7765500"/>
            <a:ext cx="11879246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0" defTabSz="457200">
              <a:spcBef>
                <a:spcPts val="0"/>
              </a:spcBef>
              <a:defRPr sz="2600" spc="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Quote:</a:t>
            </a:r>
            <a:r>
              <a:t>  “Quality/patient safety departments may gain importance in hierarchy, but the need for special expertise in epidemiology, surveillance, prevention measures and implementation science, and outbreak investigations will persist.”</a:t>
            </a:r>
          </a:p>
        </p:txBody>
      </p:sp>
      <p:sp>
        <p:nvSpPr>
          <p:cNvPr id="535" name="Quote:  “Familiarity and expertise in data management, statistical analysis of data, epidemiological principles, use of artificial intelligence, methods for recognition and investigation of clusters or outbreaks of healthcare-associated infections, knowl"/>
          <p:cNvSpPr txBox="1"/>
          <p:nvPr/>
        </p:nvSpPr>
        <p:spPr>
          <a:xfrm>
            <a:off x="10754338" y="9548469"/>
            <a:ext cx="11879246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0" defTabSz="457200">
              <a:spcBef>
                <a:spcPts val="0"/>
              </a:spcBef>
              <a:defRPr sz="2600" spc="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Quote:  </a:t>
            </a:r>
            <a:r>
              <a:t>“Familiarity and expertise in data management, statistical analysis of data, epidemiological principles, use of artificial intelligence, methods for recognition and investigation of clusters or outbreaks of healthcare-associated infections, knowledge of antimicrobial resistance patterns of pathogens.”</a:t>
            </a:r>
          </a:p>
        </p:txBody>
      </p:sp>
      <p:sp>
        <p:nvSpPr>
          <p:cNvPr id="536" name="Quote:  “What is the role of the microbiome and immunologic host factors in risk of HAI and how can these be 'manipulated' or included in prevention of infections.”"/>
          <p:cNvSpPr txBox="1"/>
          <p:nvPr/>
        </p:nvSpPr>
        <p:spPr>
          <a:xfrm>
            <a:off x="10754338" y="11339793"/>
            <a:ext cx="11879246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0" defTabSz="457200">
              <a:spcBef>
                <a:spcPts val="0"/>
              </a:spcBef>
              <a:defRPr sz="2600" spc="0">
                <a:latin typeface="+mj-lt"/>
                <a:ea typeface="+mj-ea"/>
                <a:cs typeface="+mj-cs"/>
                <a:sym typeface="Helvetica"/>
              </a:defRPr>
            </a:pPr>
            <a:r>
              <a:rPr b="1"/>
              <a:t>Quote:  </a:t>
            </a:r>
            <a:r>
              <a:t>“What is the role of the microbiome and immunologic host factors in risk of HAI and how can these be 'manipulated' or included in prevention of infections.”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sul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539" name="Semiquantitative Questions x Leitmotif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Semiquantitative Questions x Leitmotifs</a:t>
            </a:r>
          </a:p>
        </p:txBody>
      </p:sp>
      <p:sp>
        <p:nvSpPr>
          <p:cNvPr id="5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pic>
        <p:nvPicPr>
          <p:cNvPr id="541" name="FrreQe-lafz5CMkEK7cBBhUgKEYQTucLh2qsSorr67y0vzM0oY_X5y9Hsaa8EUqaq_RdVDnyPJMwaaQNuUN1yzXS9col8KTyYDFrMSllSCxYX_jAoyAbUig5Lqz8PQWn_stF6r0g.png" descr="FrreQe-lafz5CMkEK7cBBhUgKEYQTucLh2qsSorr67y0vzM0oY_X5y9Hsaa8EUqaq_RdVDnyPJMwaaQNuUN1yzXS9col8KTyYDFrMSllSCxYX_jAoyAbUig5Lqz8PQWn_stF6r0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911" y="3852496"/>
            <a:ext cx="11110179" cy="8788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onclu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Conclusions</a:t>
            </a:r>
          </a:p>
        </p:txBody>
      </p:sp>
      <p:sp>
        <p:nvSpPr>
          <p:cNvPr id="544" name="Slid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5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The survey gave rich picture(s) of the potential future</a:t>
            </a:r>
          </a:p>
          <a:p>
            <a:r>
              <a:rPr dirty="0"/>
              <a:t>Most answers corresponded to ‘desired futures’ (positive mood); </a:t>
            </a:r>
            <a:br>
              <a:rPr dirty="0"/>
            </a:br>
            <a:r>
              <a:rPr dirty="0">
                <a:latin typeface="Helvetica Neue Light"/>
                <a:ea typeface="Helvetica Neue Light"/>
                <a:cs typeface="Helvetica Neue Light"/>
                <a:sym typeface="Helvetica Neue Light"/>
              </a:rPr>
              <a:t>except MDRO and take-over by administration / QI</a:t>
            </a:r>
          </a:p>
          <a:p>
            <a:r>
              <a:rPr dirty="0"/>
              <a:t>Surprise: “System integration” and “Beyond the hospital”</a:t>
            </a:r>
          </a:p>
          <a:p>
            <a:r>
              <a:rPr dirty="0"/>
              <a:t>Potential benefit of using a more structured, experiential “Futures” approach to create </a:t>
            </a:r>
            <a:r>
              <a:rPr dirty="0" err="1"/>
              <a:t>multip</a:t>
            </a:r>
            <a:r>
              <a:rPr lang="de-CH"/>
              <a:t>le</a:t>
            </a:r>
            <a:r>
              <a:t> futures?</a:t>
            </a:r>
          </a:p>
        </p:txBody>
      </p:sp>
      <p:sp>
        <p:nvSpPr>
          <p:cNvPr id="5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44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zilvia-basso-uQSLAhiVAmg-unsplash.jpg" descr="szilvia-basso-uQSLAhiVAmg-unspla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7146" y="3069455"/>
            <a:ext cx="15865837" cy="21154447"/>
          </a:xfrm>
          <a:prstGeom prst="rect">
            <a:avLst/>
          </a:prstGeom>
          <a:ln w="12700">
            <a:miter lim="400000"/>
          </a:ln>
        </p:spPr>
      </p:pic>
      <p:sp>
        <p:nvSpPr>
          <p:cNvPr id="549" name="Looking ahea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Looking ahead</a:t>
            </a:r>
          </a:p>
        </p:txBody>
      </p:sp>
      <p:sp>
        <p:nvSpPr>
          <p:cNvPr id="5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otential futures :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Potential futures :)</a:t>
            </a:r>
          </a:p>
        </p:txBody>
      </p:sp>
      <p:sp>
        <p:nvSpPr>
          <p:cNvPr id="553" name="Slide Subtitl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4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r>
              <a:t>Deepening by interviews?</a:t>
            </a:r>
          </a:p>
          <a:p>
            <a:r>
              <a:t>IPC function in healthcare institutions?</a:t>
            </a:r>
          </a:p>
          <a:p>
            <a:r>
              <a:t>Futures workshop?</a:t>
            </a:r>
          </a:p>
          <a:p>
            <a:r>
              <a:t>Collaboration with other think tanks?</a:t>
            </a:r>
          </a:p>
        </p:txBody>
      </p:sp>
      <p:sp>
        <p:nvSpPr>
          <p:cNvPr id="5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Would you like to participate?"/>
          <p:cNvSpPr txBox="1">
            <a:spLocks noGrp="1"/>
          </p:cNvSpPr>
          <p:nvPr>
            <p:ph type="body" sz="half" idx="1"/>
          </p:nvPr>
        </p:nvSpPr>
        <p:spPr>
          <a:xfrm>
            <a:off x="1206500" y="5567077"/>
            <a:ext cx="21971000" cy="3874315"/>
          </a:xfrm>
          <a:prstGeom prst="rect">
            <a:avLst/>
          </a:prstGeom>
        </p:spPr>
        <p:txBody>
          <a:bodyPr/>
          <a:lstStyle/>
          <a:p>
            <a:r>
              <a:t>Would you like to participate?</a:t>
            </a:r>
          </a:p>
        </p:txBody>
      </p:sp>
      <p:sp>
        <p:nvSpPr>
          <p:cNvPr id="5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559" name="https://www.saxhealthdesign.com/crystal-ball"/>
          <p:cNvSpPr txBox="1"/>
          <p:nvPr/>
        </p:nvSpPr>
        <p:spPr>
          <a:xfrm>
            <a:off x="4999608" y="10927245"/>
            <a:ext cx="14384783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https://www.saxhealthdesign.com/crystal-ball</a:t>
            </a:r>
          </a:p>
        </p:txBody>
      </p:sp>
      <p:sp>
        <p:nvSpPr>
          <p:cNvPr id="560" name="Infection Prevention Crystal Ball Initiative"/>
          <p:cNvSpPr txBox="1"/>
          <p:nvPr/>
        </p:nvSpPr>
        <p:spPr>
          <a:xfrm>
            <a:off x="5794851" y="901268"/>
            <a:ext cx="12794298" cy="944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/>
          </a:lstStyle>
          <a:p>
            <a:r>
              <a:t>Infection Prevention Crystal Ball Initiative</a:t>
            </a:r>
          </a:p>
        </p:txBody>
      </p:sp>
      <p:grpSp>
        <p:nvGrpSpPr>
          <p:cNvPr id="564" name="Group"/>
          <p:cNvGrpSpPr/>
          <p:nvPr/>
        </p:nvGrpSpPr>
        <p:grpSpPr>
          <a:xfrm>
            <a:off x="11557000" y="8834978"/>
            <a:ext cx="1270000" cy="1778804"/>
            <a:chOff x="0" y="0"/>
            <a:chExt cx="1270000" cy="1778802"/>
          </a:xfrm>
        </p:grpSpPr>
        <p:sp>
          <p:nvSpPr>
            <p:cNvPr id="561" name="Arrow"/>
            <p:cNvSpPr/>
            <p:nvPr/>
          </p:nvSpPr>
          <p:spPr>
            <a:xfrm rot="5400000">
              <a:off x="105087" y="613889"/>
              <a:ext cx="1059826" cy="1270001"/>
            </a:xfrm>
            <a:prstGeom prst="rightArrow">
              <a:avLst>
                <a:gd name="adj1" fmla="val 32000"/>
                <a:gd name="adj2" fmla="val 7669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562" name="Rectangle"/>
            <p:cNvSpPr/>
            <p:nvPr/>
          </p:nvSpPr>
          <p:spPr>
            <a:xfrm>
              <a:off x="434711" y="359488"/>
              <a:ext cx="400577" cy="2385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  <p:sp>
          <p:nvSpPr>
            <p:cNvPr id="563" name="Rectangle"/>
            <p:cNvSpPr/>
            <p:nvPr/>
          </p:nvSpPr>
          <p:spPr>
            <a:xfrm>
              <a:off x="434711" y="0"/>
              <a:ext cx="400577" cy="2385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0" algn="ctr" defTabSz="2438337">
                <a:spcBef>
                  <a:spcPts val="0"/>
                </a:spcBef>
                <a:defRPr sz="2400" spc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"/>
                </a:defRPr>
              </a:pPr>
              <a:endParaRPr/>
            </a:p>
          </p:txBody>
        </p:sp>
      </p:grpSp>
      <p:pic>
        <p:nvPicPr>
          <p:cNvPr id="565" name="jezael-melgoza-wCAa_rIG-Dc-unsplash.jpg" descr="jezael-melgoza-wCAa_rIG-Dc-unsplas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695" y="2783775"/>
            <a:ext cx="5492610" cy="3668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photo-1530171538432-05567b463984.jpeg" descr="photo-1530171538432-05567b46398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3288" y="-1"/>
            <a:ext cx="914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Albert Einstei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Albert Einstein</a:t>
            </a:r>
          </a:p>
        </p:txBody>
      </p:sp>
      <p:sp>
        <p:nvSpPr>
          <p:cNvPr id="569" name="Body Level On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0" lvl="4" indent="927100" defTabSz="825500">
              <a:lnSpc>
                <a:spcPct val="90000"/>
              </a:lnSpc>
              <a:spcBef>
                <a:spcPts val="1800"/>
              </a:spcBef>
              <a:buClrTx/>
              <a:buSzTx/>
              <a:buNone/>
              <a:defRPr sz="5500" spc="-99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“We will have the future we deserve.”</a:t>
            </a:r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4" t="12399" r="25499" b="54825"/>
          <a:stretch/>
        </p:blipFill>
        <p:spPr>
          <a:xfrm>
            <a:off x="0" y="1280160"/>
            <a:ext cx="24384000" cy="124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23119" y="12800278"/>
            <a:ext cx="467361" cy="845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84" name="screen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ax.health.design.png" descr="sax.health.desig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3351" y="12051462"/>
            <a:ext cx="1398272" cy="13982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/>
          </p:cNvSpPr>
          <p:nvPr/>
        </p:nvSpPr>
        <p:spPr>
          <a:xfrm>
            <a:off x="22014870" y="12727499"/>
            <a:ext cx="45845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12700" algn="l" defTabSz="825500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500" b="0" i="0" u="none" strike="noStrike" cap="none" spc="-99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15102" r="2971" b="14427"/>
          <a:stretch/>
        </p:blipFill>
        <p:spPr>
          <a:xfrm>
            <a:off x="-53500" y="0"/>
            <a:ext cx="24437500" cy="139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6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23119" y="12800278"/>
            <a:ext cx="467361" cy="845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88" name="tree-of-life_2000.png" descr="tree-of-life_2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409"/>
            <a:ext cx="24384001" cy="10034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23119" y="12800278"/>
            <a:ext cx="467361" cy="845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91" name="tree-of-life_2000.png" descr="tree-of-life_2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409"/>
            <a:ext cx="24384001" cy="1003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Circle"/>
          <p:cNvSpPr/>
          <p:nvPr/>
        </p:nvSpPr>
        <p:spPr>
          <a:xfrm>
            <a:off x="22492704" y="9601715"/>
            <a:ext cx="368247" cy="368247"/>
          </a:xfrm>
          <a:prstGeom prst="ellipse">
            <a:avLst/>
          </a:prstGeom>
          <a:ln w="114300">
            <a:solidFill>
              <a:schemeClr val="accent5"/>
            </a:solidFill>
          </a:ln>
        </p:spPr>
        <p:txBody>
          <a:bodyPr lIns="50800" tIns="50800" rIns="50800" bIns="50800" anchor="ctr"/>
          <a:lstStyle/>
          <a:p>
            <a:pPr indent="0" algn="ctr" defTabSz="2438337">
              <a:spcBef>
                <a:spcPts val="0"/>
              </a:spcBef>
              <a:defRPr sz="2400" spc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93" name="Humans"/>
          <p:cNvSpPr txBox="1"/>
          <p:nvPr/>
        </p:nvSpPr>
        <p:spPr>
          <a:xfrm>
            <a:off x="22921926" y="9524295"/>
            <a:ext cx="144482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spc="-50">
                <a:solidFill>
                  <a:schemeClr val="accent5"/>
                </a:solidFill>
              </a:defRPr>
            </a:lvl1pPr>
          </a:lstStyle>
          <a:p>
            <a:r>
              <a:t>Humans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he IPC Crystal Ball Initia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IPC Crystal Ball Initiative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10419" y="12753712"/>
            <a:ext cx="467361" cy="845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Vision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Vision?</a:t>
            </a:r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023119" y="12787578"/>
            <a:ext cx="467361" cy="8458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12700" algn="l" defTabSz="825500" rtl="0" fontAlgn="auto" latinLnBrk="0" hangingPunct="0">
          <a:lnSpc>
            <a:spcPct val="100000"/>
          </a:lnSpc>
          <a:spcBef>
            <a:spcPts val="1800"/>
          </a:spcBef>
          <a:spcAft>
            <a:spcPts val="0"/>
          </a:spcAft>
          <a:buClrTx/>
          <a:buSzTx/>
          <a:buFontTx/>
          <a:buNone/>
          <a:tabLst/>
          <a:defRPr kumimoji="0" sz="5500" b="0" i="0" u="none" strike="noStrike" cap="none" spc="-99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12700" algn="l" defTabSz="825500" rtl="0" fontAlgn="auto" latinLnBrk="0" hangingPunct="0">
          <a:lnSpc>
            <a:spcPct val="100000"/>
          </a:lnSpc>
          <a:spcBef>
            <a:spcPts val="1800"/>
          </a:spcBef>
          <a:spcAft>
            <a:spcPts val="0"/>
          </a:spcAft>
          <a:buClrTx/>
          <a:buSzTx/>
          <a:buFontTx/>
          <a:buNone/>
          <a:tabLst/>
          <a:defRPr kumimoji="0" sz="5500" b="0" i="0" u="none" strike="noStrike" cap="none" spc="-99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1649</Words>
  <Application>Microsoft Macintosh PowerPoint</Application>
  <PresentationFormat>Custom</PresentationFormat>
  <Paragraphs>265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Al Tarikh Regular</vt:lpstr>
      <vt:lpstr>Gill Sans</vt:lpstr>
      <vt:lpstr>Graphik</vt:lpstr>
      <vt:lpstr>Graphik Semibold</vt:lpstr>
      <vt:lpstr>Graphik-SemiboldItalic</vt:lpstr>
      <vt:lpstr>Helvetica</vt:lpstr>
      <vt:lpstr>Helvetica Neue</vt:lpstr>
      <vt:lpstr>Helvetica Neue Light</vt:lpstr>
      <vt:lpstr>Helvetica Neue Medium</vt:lpstr>
      <vt:lpstr>Arial</vt:lpstr>
      <vt:lpstr>20_BasicBlack</vt:lpstr>
      <vt:lpstr>How do we imagine our future? </vt:lpstr>
      <vt:lpstr>PowerPoint Presentation</vt:lpstr>
      <vt:lpstr>Content</vt:lpstr>
      <vt:lpstr>Why care about the future?</vt:lpstr>
      <vt:lpstr>PowerPoint Presentation</vt:lpstr>
      <vt:lpstr>PowerPoint Presentation</vt:lpstr>
      <vt:lpstr>PowerPoint Presentation</vt:lpstr>
      <vt:lpstr>The IPC Crystal Ball Initiative</vt:lpstr>
      <vt:lpstr>PowerPoint Presentation</vt:lpstr>
      <vt:lpstr>PowerPoint Presentation</vt:lpstr>
      <vt:lpstr>First round of an international crystal ball ‘exercise’ in 2019.</vt:lpstr>
      <vt:lpstr>PowerPoint Presentation</vt:lpstr>
      <vt:lpstr>“Futures Studies”</vt:lpstr>
      <vt:lpstr>Futures Studies - Birth of a science</vt:lpstr>
      <vt:lpstr>PowerPoint Presentation</vt:lpstr>
      <vt:lpstr>PowerPoint Presentation</vt:lpstr>
      <vt:lpstr>PowerPoint Presentation</vt:lpstr>
      <vt:lpstr>Futures Studies - “Six pillars”</vt:lpstr>
      <vt:lpstr>1. Mapping the Future</vt:lpstr>
      <vt:lpstr>PowerPoint Presentation</vt:lpstr>
      <vt:lpstr>PowerPoint Presentation</vt:lpstr>
      <vt:lpstr>2. Anticipating the Future</vt:lpstr>
      <vt:lpstr>PowerPoint Presentation</vt:lpstr>
      <vt:lpstr>3. Timing the future</vt:lpstr>
      <vt:lpstr>PowerPoint Presentation</vt:lpstr>
      <vt:lpstr>4. Deepening the Future</vt:lpstr>
      <vt:lpstr>PowerPoint Presentation</vt:lpstr>
      <vt:lpstr>5. Creating Alternatives</vt:lpstr>
      <vt:lpstr>PowerPoint Presentation</vt:lpstr>
      <vt:lpstr>6. Transforming the Future</vt:lpstr>
      <vt:lpstr>PowerPoint Presentation</vt:lpstr>
      <vt:lpstr>PowerPoint Presentation</vt:lpstr>
      <vt:lpstr>PowerPoint Presentation</vt:lpstr>
      <vt:lpstr>First crystal ball survey</vt:lpstr>
      <vt:lpstr>Scopes</vt:lpstr>
      <vt:lpstr>Method</vt:lpstr>
      <vt:lpstr>Questions</vt:lpstr>
      <vt:lpstr>Participants</vt:lpstr>
      <vt:lpstr>Results</vt:lpstr>
      <vt:lpstr>Results</vt:lpstr>
      <vt:lpstr>PowerPoint Presentation</vt:lpstr>
      <vt:lpstr>Results</vt:lpstr>
      <vt:lpstr>Results</vt:lpstr>
      <vt:lpstr>Conclusions</vt:lpstr>
      <vt:lpstr>Looking ahead</vt:lpstr>
      <vt:lpstr>Potential futures :)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imagine our future? </dc:title>
  <dc:subject/>
  <dc:creator/>
  <cp:keywords/>
  <dc:description/>
  <cp:lastModifiedBy>Paul Webber</cp:lastModifiedBy>
  <cp:revision>17</cp:revision>
  <cp:lastPrinted>2022-04-26T15:06:47Z</cp:lastPrinted>
  <dcterms:modified xsi:type="dcterms:W3CDTF">2022-04-26T15:11:09Z</dcterms:modified>
  <cp:category/>
</cp:coreProperties>
</file>