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256" r:id="rId2"/>
    <p:sldId id="257" r:id="rId3"/>
    <p:sldId id="259" r:id="rId4"/>
    <p:sldId id="267" r:id="rId5"/>
    <p:sldId id="268" r:id="rId6"/>
    <p:sldId id="269" r:id="rId7"/>
    <p:sldId id="270" r:id="rId8"/>
    <p:sldId id="272" r:id="rId9"/>
    <p:sldId id="273" r:id="rId10"/>
    <p:sldId id="274" r:id="rId11"/>
    <p:sldId id="275" r:id="rId12"/>
    <p:sldId id="276" r:id="rId13"/>
    <p:sldId id="277" r:id="rId14"/>
    <p:sldId id="303" r:id="rId15"/>
    <p:sldId id="279" r:id="rId16"/>
    <p:sldId id="296" r:id="rId17"/>
    <p:sldId id="280" r:id="rId18"/>
    <p:sldId id="281" r:id="rId19"/>
    <p:sldId id="282" r:id="rId20"/>
    <p:sldId id="283" r:id="rId21"/>
    <p:sldId id="306" r:id="rId22"/>
    <p:sldId id="284" r:id="rId23"/>
    <p:sldId id="307" r:id="rId24"/>
    <p:sldId id="285" r:id="rId25"/>
    <p:sldId id="308" r:id="rId26"/>
    <p:sldId id="286" r:id="rId27"/>
    <p:sldId id="287" r:id="rId28"/>
    <p:sldId id="288" r:id="rId29"/>
    <p:sldId id="304" r:id="rId30"/>
    <p:sldId id="292" r:id="rId31"/>
    <p:sldId id="305" r:id="rId32"/>
    <p:sldId id="293" r:id="rId33"/>
    <p:sldId id="289" r:id="rId34"/>
    <p:sldId id="290" r:id="rId35"/>
    <p:sldId id="297" r:id="rId36"/>
    <p:sldId id="294" r:id="rId37"/>
    <p:sldId id="298" r:id="rId38"/>
    <p:sldId id="299" r:id="rId39"/>
    <p:sldId id="300" r:id="rId40"/>
    <p:sldId id="301" r:id="rId41"/>
    <p:sldId id="302" r:id="rId42"/>
    <p:sldId id="309" r:id="rId43"/>
    <p:sldId id="310" r:id="rId44"/>
  </p:sldIdLst>
  <p:sldSz cx="9144000" cy="6858000" type="screen4x3"/>
  <p:notesSz cx="6858000" cy="9144000"/>
  <p:custDataLst>
    <p:tags r:id="rId47"/>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580" y="-8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52400"/>
            <a:ext cx="6858000" cy="685800"/>
          </a:xfrm>
          <a:prstGeom prst="rect">
            <a:avLst/>
          </a:prstGeom>
        </p:spPr>
        <p:txBody>
          <a:bodyPr vert="horz" wrap="square" lIns="91440" tIns="45720" rIns="91440" bIns="45720" numCol="1" anchor="t" anchorCtr="0" compatLnSpc="1">
            <a:prstTxWarp prst="textNoShape">
              <a:avLst/>
            </a:prstTxWarp>
          </a:bodyPr>
          <a:lstStyle>
            <a:lvl1pPr algn="ctr">
              <a:defRPr sz="1200" b="1">
                <a:latin typeface="Calibri" pitchFamily="34" charset="0"/>
              </a:defRPr>
            </a:lvl1pPr>
          </a:lstStyle>
          <a:p>
            <a:r>
              <a:rPr lang="en-US" altLang="en-US"/>
              <a:t>How to Become Certified Without Becoming Certifiable</a:t>
            </a:r>
            <a:br>
              <a:rPr lang="en-US" altLang="en-US"/>
            </a:br>
            <a:r>
              <a:rPr lang="en-US" altLang="en-US"/>
              <a:t>Susan Cooper, Public Health Ontario, Canada</a:t>
            </a:r>
          </a:p>
          <a:p>
            <a:r>
              <a:rPr lang="en-US" altLang="en-US"/>
              <a:t>A Webber Training Teleclass</a:t>
            </a:r>
          </a:p>
        </p:txBody>
      </p:sp>
      <p:sp>
        <p:nvSpPr>
          <p:cNvPr id="4" name="Footer Placeholder 3"/>
          <p:cNvSpPr>
            <a:spLocks noGrp="1"/>
          </p:cNvSpPr>
          <p:nvPr>
            <p:ph type="ftr" sz="quarter" idx="2"/>
          </p:nvPr>
        </p:nvSpPr>
        <p:spPr>
          <a:xfrm>
            <a:off x="0" y="8305800"/>
            <a:ext cx="6858000" cy="457200"/>
          </a:xfrm>
          <a:prstGeom prst="rect">
            <a:avLst/>
          </a:prstGeom>
        </p:spPr>
        <p:txBody>
          <a:bodyPr vert="horz" wrap="square" lIns="91440" tIns="45720" rIns="91440" bIns="45720" numCol="1" anchor="b" anchorCtr="0" compatLnSpc="1">
            <a:prstTxWarp prst="textNoShape">
              <a:avLst/>
            </a:prstTxWarp>
          </a:bodyPr>
          <a:lstStyle>
            <a:lvl1pPr algn="ctr">
              <a:defRPr sz="1200" b="1">
                <a:latin typeface="Calibri" pitchFamily="34" charset="0"/>
              </a:defRPr>
            </a:lvl1pPr>
          </a:lstStyle>
          <a:p>
            <a:r>
              <a:rPr lang="en-US" altLang="en-US"/>
              <a:t>Hosted by Paul Webber  paul@webbertraining.com</a:t>
            </a:r>
          </a:p>
          <a:p>
            <a:r>
              <a:rPr lang="en-US" altLang="en-US"/>
              <a:t>www.webbertraining.com</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508F5B5-CB75-49AF-B8C7-C79CFE599E82}" type="slidenum">
              <a:rPr lang="en-US" altLang="en-US"/>
              <a:pPr/>
              <a:t>‹#›</a:t>
            </a:fld>
            <a:endParaRPr lang="en-US" altLang="en-US"/>
          </a:p>
        </p:txBody>
      </p:sp>
    </p:spTree>
    <p:extLst>
      <p:ext uri="{BB962C8B-B14F-4D97-AF65-F5344CB8AC3E}">
        <p14:creationId xmlns:p14="http://schemas.microsoft.com/office/powerpoint/2010/main" val="97614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CA"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159D18D8-4BB6-4AF8-BE5D-C3653D9F55F6}" type="datetime1">
              <a:rPr lang="en-CA" altLang="en-US"/>
              <a:pPr/>
              <a:t>3/15/2017</a:t>
            </a:fld>
            <a:endParaRPr lang="en-CA"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CA" alt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CA"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D33BE87-5800-44F4-8C62-7FBDFDF5089B}" type="slidenum">
              <a:rPr lang="en-CA" altLang="en-US"/>
              <a:pPr/>
              <a:t>‹#›</a:t>
            </a:fld>
            <a:endParaRPr lang="en-CA" altLang="en-US"/>
          </a:p>
        </p:txBody>
      </p:sp>
    </p:spTree>
    <p:extLst>
      <p:ext uri="{BB962C8B-B14F-4D97-AF65-F5344CB8AC3E}">
        <p14:creationId xmlns:p14="http://schemas.microsoft.com/office/powerpoint/2010/main" val="3327795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ea typeface="ＭＳ Ｐゴシック" pitchFamily="34" charset="-128"/>
            </a:endParaRPr>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FA0E496-DF37-4705-BDCC-2A46F4D046BA}" type="slidenum">
              <a:rPr lang="en-CA" altLang="en-US" sz="1200">
                <a:latin typeface="Calibri" pitchFamily="34" charset="0"/>
              </a:rPr>
              <a:pPr eaLnBrk="1" hangingPunct="1"/>
              <a:t>3</a:t>
            </a:fld>
            <a:endParaRPr lang="en-CA" alt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ea typeface="ＭＳ Ｐゴシック" pitchFamily="34" charset="-128"/>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01DBCD6-9BD7-41CF-9F66-79949561B17C}" type="slidenum">
              <a:rPr lang="en-US" altLang="en-US" sz="1200">
                <a:latin typeface="Calibri" pitchFamily="34" charset="0"/>
              </a:rPr>
              <a:pPr eaLnBrk="1" hangingPunct="1"/>
              <a:t>13</a:t>
            </a:fld>
            <a:endParaRPr lang="en-US" alt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ea typeface="ＭＳ Ｐゴシック" pitchFamily="34" charset="-128"/>
            </a:endParaRPr>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55BD12-0730-4BA9-95C4-871C0080E233}" type="slidenum">
              <a:rPr lang="en-CA" altLang="en-US" sz="1200">
                <a:latin typeface="Calibri" pitchFamily="34" charset="0"/>
              </a:rPr>
              <a:pPr eaLnBrk="1" hangingPunct="1"/>
              <a:t>14</a:t>
            </a:fld>
            <a:endParaRPr lang="en-CA" alt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4915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91E4581-5699-410F-AB4F-5AA9C3D03A14}" type="slidenum">
              <a:rPr lang="en-US" altLang="en-US" sz="1200">
                <a:latin typeface="Calibri" pitchFamily="34" charset="0"/>
              </a:rPr>
              <a:pPr eaLnBrk="1" hangingPunct="1"/>
              <a:t>19</a:t>
            </a:fld>
            <a:endParaRPr lang="en-US" alt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DE6A850-8A2F-4FF0-AE74-BD2412120153}" type="slidenum">
              <a:rPr lang="en-US" altLang="en-US" sz="1200">
                <a:latin typeface="Calibri" pitchFamily="34" charset="0"/>
              </a:rPr>
              <a:pPr eaLnBrk="1" hangingPunct="1"/>
              <a:t>20</a:t>
            </a:fld>
            <a:endParaRPr lang="en-US" alt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71723AF-F30B-4A26-944C-1A48AA87297D}" type="slidenum">
              <a:rPr lang="en-US" altLang="en-US" sz="1200">
                <a:latin typeface="Calibri" pitchFamily="34" charset="0"/>
              </a:rPr>
              <a:pPr eaLnBrk="1" hangingPunct="1"/>
              <a:t>21</a:t>
            </a:fld>
            <a:endParaRPr lang="en-US" alt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5530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5765F3D-1207-451E-99A5-4CA4EF645844}" type="slidenum">
              <a:rPr lang="en-US" altLang="en-US" sz="1200">
                <a:latin typeface="Calibri" pitchFamily="34" charset="0"/>
              </a:rPr>
              <a:pPr eaLnBrk="1" hangingPunct="1"/>
              <a:t>22</a:t>
            </a:fld>
            <a:endParaRPr lang="en-US" alt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5734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FF61A7C-6CFB-4C23-984F-3B230AFDC0ED}" type="slidenum">
              <a:rPr lang="en-US" altLang="en-US" sz="1200">
                <a:latin typeface="Calibri" pitchFamily="34" charset="0"/>
              </a:rPr>
              <a:pPr eaLnBrk="1" hangingPunct="1"/>
              <a:t>23</a:t>
            </a:fld>
            <a:endParaRPr lang="en-US" alt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5939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6F12030-6DA7-4FFC-AD83-E7EDAEE1CC43}" type="slidenum">
              <a:rPr lang="en-US" altLang="en-US" sz="1200">
                <a:latin typeface="Calibri" pitchFamily="34" charset="0"/>
              </a:rPr>
              <a:pPr eaLnBrk="1" hangingPunct="1"/>
              <a:t>24</a:t>
            </a:fld>
            <a:endParaRPr lang="en-US" alt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6144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3224D57-743A-42EF-B90F-D89BD6B0E903}" type="slidenum">
              <a:rPr lang="en-US" altLang="en-US" sz="1200">
                <a:latin typeface="Calibri" pitchFamily="34" charset="0"/>
              </a:rPr>
              <a:pPr eaLnBrk="1" hangingPunct="1"/>
              <a:t>25</a:t>
            </a:fld>
            <a:endParaRPr lang="en-US" altLang="en-US"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ea typeface="ＭＳ Ｐゴシック" pitchFamily="34" charset="-128"/>
            </a:endParaRPr>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930C590-5CB5-4840-B043-B8EDF0184EA8}" type="slidenum">
              <a:rPr lang="en-CA" altLang="en-US" sz="1200">
                <a:latin typeface="Calibri" pitchFamily="34" charset="0"/>
              </a:rPr>
              <a:pPr eaLnBrk="1" hangingPunct="1"/>
              <a:t>26</a:t>
            </a:fld>
            <a:endParaRPr lang="en-CA" alt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41A96E-FC71-4EB5-AE1D-C5D88A3DD7C7}" type="slidenum">
              <a:rPr lang="en-US" altLang="en-US" sz="1200"/>
              <a:pPr eaLnBrk="1" hangingPunct="1"/>
              <a:t>28</a:t>
            </a:fld>
            <a:endParaRPr lang="en-US" altLang="en-US" sz="120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ea typeface="ＭＳ Ｐゴシック" pitchFamily="34" charset="-128"/>
            </a:endParaRPr>
          </a:p>
        </p:txBody>
      </p:sp>
      <p:sp>
        <p:nvSpPr>
          <p:cNvPr id="7270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654B8FF-DE55-4A19-81A5-6F3FEBC764C9}" type="slidenum">
              <a:rPr lang="en-CA" altLang="en-US" sz="1200">
                <a:latin typeface="Calibri" pitchFamily="34" charset="0"/>
              </a:rPr>
              <a:pPr eaLnBrk="1" hangingPunct="1"/>
              <a:t>33</a:t>
            </a:fld>
            <a:endParaRPr lang="en-CA" altLang="en-US"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ea typeface="ＭＳ Ｐゴシック" pitchFamily="34" charset="-128"/>
            </a:endParaRPr>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AF4BCF8-E55B-43FF-946E-4A48BC52D583}" type="slidenum">
              <a:rPr lang="en-CA" altLang="en-US" sz="1200">
                <a:latin typeface="Calibri" pitchFamily="34" charset="0"/>
              </a:rPr>
              <a:pPr eaLnBrk="1" hangingPunct="1"/>
              <a:t>5</a:t>
            </a:fld>
            <a:endParaRPr lang="en-CA" altLang="en-US"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ea typeface="ＭＳ Ｐゴシック" pitchFamily="34" charset="-128"/>
            </a:endParaRPr>
          </a:p>
        </p:txBody>
      </p:sp>
      <p:sp>
        <p:nvSpPr>
          <p:cNvPr id="8704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F47CCBC-DFB8-4DAA-AC26-2A511FE1CA63}" type="slidenum">
              <a:rPr lang="en-CA" altLang="en-US" sz="1200">
                <a:latin typeface="Calibri" pitchFamily="34" charset="0"/>
              </a:rPr>
              <a:pPr eaLnBrk="1" hangingPunct="1"/>
              <a:t>41</a:t>
            </a:fld>
            <a:endParaRPr lang="en-CA" alt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ea typeface="ＭＳ Ｐゴシック" pitchFamily="34" charset="-128"/>
            </a:endParaRP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1707557-D811-4A8B-9D59-9E977D943A0D}" type="slidenum">
              <a:rPr lang="en-CA" altLang="en-US" sz="1200">
                <a:latin typeface="Calibri" pitchFamily="34" charset="0"/>
              </a:rPr>
              <a:pPr eaLnBrk="1" hangingPunct="1"/>
              <a:t>6</a:t>
            </a:fld>
            <a:endParaRPr lang="en-CA" alt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ea typeface="ＭＳ Ｐゴシック" pitchFamily="34" charset="-128"/>
            </a:endParaRP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7A286FA-139B-4254-8EB0-C2DBF5D5F3A8}" type="slidenum">
              <a:rPr lang="en-CA" altLang="en-US" sz="1200">
                <a:latin typeface="Calibri" pitchFamily="34" charset="0"/>
              </a:rPr>
              <a:pPr eaLnBrk="1" hangingPunct="1"/>
              <a:t>7</a:t>
            </a:fld>
            <a:endParaRPr lang="en-CA" alt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ea typeface="ＭＳ Ｐゴシック" pitchFamily="34" charset="-128"/>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BE85C98-73EB-470C-A67E-0AD08FCE05AF}" type="slidenum">
              <a:rPr lang="en-CA" altLang="en-US" sz="1200">
                <a:latin typeface="Calibri" pitchFamily="34" charset="0"/>
              </a:rPr>
              <a:pPr eaLnBrk="1" hangingPunct="1"/>
              <a:t>8</a:t>
            </a:fld>
            <a:endParaRPr lang="en-CA" alt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spcBef>
                <a:spcPct val="0"/>
              </a:spcBef>
            </a:pPr>
            <a:endParaRPr lang="en-CA" altLang="en-US" smtClean="0">
              <a:ea typeface="ＭＳ Ｐゴシック" pitchFamily="34" charset="-128"/>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9F33665-6CA5-4592-A772-24FB6CF31EBC}" type="slidenum">
              <a:rPr lang="en-US" altLang="en-US" sz="1200">
                <a:latin typeface="Calibri" pitchFamily="34" charset="0"/>
              </a:rPr>
              <a:pPr eaLnBrk="1" hangingPunct="1"/>
              <a:t>9</a:t>
            </a:fld>
            <a:endParaRPr lang="en-US" alt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ea typeface="ＭＳ Ｐゴシック" pitchFamily="34" charset="-128"/>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E9E7E45-6D46-49BB-AD82-35EC0BB3C06A}" type="slidenum">
              <a:rPr lang="en-CA" altLang="en-US" sz="1200">
                <a:latin typeface="Calibri" pitchFamily="34" charset="0"/>
              </a:rPr>
              <a:pPr eaLnBrk="1" hangingPunct="1"/>
              <a:t>10</a:t>
            </a:fld>
            <a:endParaRPr lang="en-CA" alt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1142D14-6CB1-4966-8316-21DCCDFA3A79}" type="slidenum">
              <a:rPr lang="en-US" altLang="en-US" sz="1200">
                <a:latin typeface="Calibri" pitchFamily="34" charset="0"/>
              </a:rPr>
              <a:pPr eaLnBrk="1" hangingPunct="1"/>
              <a:t>12</a:t>
            </a:fld>
            <a:endParaRPr lang="en-US"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7681C729-24EA-46FA-A56B-4E51571C7221}" type="slidenum">
              <a:rPr lang="en-CA" altLang="en-US"/>
              <a:pPr/>
              <a:t>‹#›</a:t>
            </a:fld>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Date Placeholder 3"/>
          <p:cNvSpPr>
            <a:spLocks noGrp="1"/>
          </p:cNvSpPr>
          <p:nvPr>
            <p:ph type="dt" sz="half" idx="12"/>
          </p:nvPr>
        </p:nvSpPr>
        <p:spPr/>
        <p:txBody>
          <a:bodyPr/>
          <a:lstStyle>
            <a:lvl1pPr>
              <a:defRPr/>
            </a:lvl1pPr>
          </a:lstStyle>
          <a:p>
            <a:fld id="{6AAB8581-2085-4454-AFEE-26DF31BF8ECA}" type="datetime1">
              <a:rPr lang="en-CA" altLang="en-US"/>
              <a:pPr/>
              <a:t>3/15/2017</a:t>
            </a:fld>
            <a:endParaRPr lang="en-CA" altLang="en-US"/>
          </a:p>
        </p:txBody>
      </p:sp>
    </p:spTree>
    <p:extLst>
      <p:ext uri="{BB962C8B-B14F-4D97-AF65-F5344CB8AC3E}">
        <p14:creationId xmlns:p14="http://schemas.microsoft.com/office/powerpoint/2010/main" val="338756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6CC7EEF2-3AA0-4296-974B-FB1358F8E230}" type="slidenum">
              <a:rPr lang="en-CA" altLang="en-US"/>
              <a:pPr/>
              <a:t>‹#›</a:t>
            </a:fld>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Date Placeholder 3"/>
          <p:cNvSpPr>
            <a:spLocks noGrp="1"/>
          </p:cNvSpPr>
          <p:nvPr>
            <p:ph type="dt" sz="half" idx="12"/>
          </p:nvPr>
        </p:nvSpPr>
        <p:spPr/>
        <p:txBody>
          <a:bodyPr/>
          <a:lstStyle>
            <a:lvl1pPr>
              <a:defRPr/>
            </a:lvl1pPr>
          </a:lstStyle>
          <a:p>
            <a:fld id="{56763151-D180-48BD-8981-9A4AD16C4321}" type="datetime1">
              <a:rPr lang="en-CA" altLang="en-US"/>
              <a:pPr/>
              <a:t>3/15/2017</a:t>
            </a:fld>
            <a:endParaRPr lang="en-CA" altLang="en-US"/>
          </a:p>
        </p:txBody>
      </p:sp>
    </p:spTree>
    <p:extLst>
      <p:ext uri="{BB962C8B-B14F-4D97-AF65-F5344CB8AC3E}">
        <p14:creationId xmlns:p14="http://schemas.microsoft.com/office/powerpoint/2010/main" val="2646897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7933551B-1EEE-47F7-957C-B436B34DE866}" type="slidenum">
              <a:rPr lang="en-CA" altLang="en-US"/>
              <a:pPr/>
              <a:t>‹#›</a:t>
            </a:fld>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Date Placeholder 3"/>
          <p:cNvSpPr>
            <a:spLocks noGrp="1"/>
          </p:cNvSpPr>
          <p:nvPr>
            <p:ph type="dt" sz="half" idx="12"/>
          </p:nvPr>
        </p:nvSpPr>
        <p:spPr/>
        <p:txBody>
          <a:bodyPr/>
          <a:lstStyle>
            <a:lvl1pPr>
              <a:defRPr/>
            </a:lvl1pPr>
          </a:lstStyle>
          <a:p>
            <a:fld id="{AE28DE24-E6BC-4C72-9666-B03D1023661A}" type="datetime1">
              <a:rPr lang="en-CA" altLang="en-US"/>
              <a:pPr/>
              <a:t>3/15/2017</a:t>
            </a:fld>
            <a:endParaRPr lang="en-CA" altLang="en-US"/>
          </a:p>
        </p:txBody>
      </p:sp>
    </p:spTree>
    <p:extLst>
      <p:ext uri="{BB962C8B-B14F-4D97-AF65-F5344CB8AC3E}">
        <p14:creationId xmlns:p14="http://schemas.microsoft.com/office/powerpoint/2010/main" val="348287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AA20BC90-9ECA-4F19-94B5-062C8769633C}" type="slidenum">
              <a:rPr lang="en-CA" altLang="en-US"/>
              <a:pPr/>
              <a:t>‹#›</a:t>
            </a:fld>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Date Placeholder 3"/>
          <p:cNvSpPr>
            <a:spLocks noGrp="1"/>
          </p:cNvSpPr>
          <p:nvPr>
            <p:ph type="dt" sz="half" idx="12"/>
          </p:nvPr>
        </p:nvSpPr>
        <p:spPr/>
        <p:txBody>
          <a:bodyPr/>
          <a:lstStyle>
            <a:lvl1pPr>
              <a:defRPr/>
            </a:lvl1pPr>
          </a:lstStyle>
          <a:p>
            <a:fld id="{C219A8E7-26A5-436F-92E6-DA868B3C791B}" type="datetime1">
              <a:rPr lang="en-CA" altLang="en-US"/>
              <a:pPr/>
              <a:t>3/15/2017</a:t>
            </a:fld>
            <a:endParaRPr lang="en-CA" altLang="en-US"/>
          </a:p>
        </p:txBody>
      </p:sp>
    </p:spTree>
    <p:extLst>
      <p:ext uri="{BB962C8B-B14F-4D97-AF65-F5344CB8AC3E}">
        <p14:creationId xmlns:p14="http://schemas.microsoft.com/office/powerpoint/2010/main" val="124586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A291F683-97D1-4A4F-A58B-D41E5FA351BD}" type="slidenum">
              <a:rPr lang="en-CA" altLang="en-US"/>
              <a:pPr/>
              <a:t>‹#›</a:t>
            </a:fld>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Date Placeholder 3"/>
          <p:cNvSpPr>
            <a:spLocks noGrp="1"/>
          </p:cNvSpPr>
          <p:nvPr>
            <p:ph type="dt" sz="half" idx="12"/>
          </p:nvPr>
        </p:nvSpPr>
        <p:spPr/>
        <p:txBody>
          <a:bodyPr/>
          <a:lstStyle>
            <a:lvl1pPr>
              <a:defRPr/>
            </a:lvl1pPr>
          </a:lstStyle>
          <a:p>
            <a:fld id="{D3BA4946-BD5E-4F90-8F32-CB41FD47B82B}" type="datetime1">
              <a:rPr lang="en-CA" altLang="en-US"/>
              <a:pPr/>
              <a:t>3/15/2017</a:t>
            </a:fld>
            <a:endParaRPr lang="en-CA" altLang="en-US"/>
          </a:p>
        </p:txBody>
      </p:sp>
    </p:spTree>
    <p:extLst>
      <p:ext uri="{BB962C8B-B14F-4D97-AF65-F5344CB8AC3E}">
        <p14:creationId xmlns:p14="http://schemas.microsoft.com/office/powerpoint/2010/main" val="380481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532CF86C-9099-4C13-95EF-A0290BFEACCE}" type="slidenum">
              <a:rPr lang="en-CA" altLang="en-US"/>
              <a:pPr/>
              <a:t>‹#›</a:t>
            </a:fld>
            <a:endParaRPr lang="en-CA" altLang="en-US"/>
          </a:p>
        </p:txBody>
      </p:sp>
      <p:sp>
        <p:nvSpPr>
          <p:cNvPr id="6" name="Footer Placeholder 4"/>
          <p:cNvSpPr>
            <a:spLocks noGrp="1"/>
          </p:cNvSpPr>
          <p:nvPr>
            <p:ph type="ftr" sz="quarter" idx="11"/>
          </p:nvPr>
        </p:nvSpPr>
        <p:spPr/>
        <p:txBody>
          <a:bodyPr/>
          <a:lstStyle>
            <a:lvl1pPr>
              <a:defRPr/>
            </a:lvl1pPr>
          </a:lstStyle>
          <a:p>
            <a:endParaRPr lang="en-CA" altLang="en-US"/>
          </a:p>
        </p:txBody>
      </p:sp>
      <p:sp>
        <p:nvSpPr>
          <p:cNvPr id="7" name="Date Placeholder 3"/>
          <p:cNvSpPr>
            <a:spLocks noGrp="1"/>
          </p:cNvSpPr>
          <p:nvPr>
            <p:ph type="dt" sz="half" idx="12"/>
          </p:nvPr>
        </p:nvSpPr>
        <p:spPr/>
        <p:txBody>
          <a:bodyPr/>
          <a:lstStyle>
            <a:lvl1pPr>
              <a:defRPr/>
            </a:lvl1pPr>
          </a:lstStyle>
          <a:p>
            <a:fld id="{62BA3EBE-C31B-4774-91B5-D01B9BBDD2AD}" type="datetime1">
              <a:rPr lang="en-CA" altLang="en-US"/>
              <a:pPr/>
              <a:t>3/15/2017</a:t>
            </a:fld>
            <a:endParaRPr lang="en-CA" altLang="en-US"/>
          </a:p>
        </p:txBody>
      </p:sp>
    </p:spTree>
    <p:extLst>
      <p:ext uri="{BB962C8B-B14F-4D97-AF65-F5344CB8AC3E}">
        <p14:creationId xmlns:p14="http://schemas.microsoft.com/office/powerpoint/2010/main" val="18003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96E426A7-8492-4CE2-9A5E-711FFC9D439E}" type="slidenum">
              <a:rPr lang="en-CA" altLang="en-US"/>
              <a:pPr/>
              <a:t>‹#›</a:t>
            </a:fld>
            <a:endParaRPr lang="en-CA" altLang="en-US"/>
          </a:p>
        </p:txBody>
      </p:sp>
      <p:sp>
        <p:nvSpPr>
          <p:cNvPr id="8" name="Footer Placeholder 4"/>
          <p:cNvSpPr>
            <a:spLocks noGrp="1"/>
          </p:cNvSpPr>
          <p:nvPr>
            <p:ph type="ftr" sz="quarter" idx="11"/>
          </p:nvPr>
        </p:nvSpPr>
        <p:spPr/>
        <p:txBody>
          <a:bodyPr/>
          <a:lstStyle>
            <a:lvl1pPr>
              <a:defRPr/>
            </a:lvl1pPr>
          </a:lstStyle>
          <a:p>
            <a:endParaRPr lang="en-CA" altLang="en-US"/>
          </a:p>
        </p:txBody>
      </p:sp>
      <p:sp>
        <p:nvSpPr>
          <p:cNvPr id="9" name="Date Placeholder 3"/>
          <p:cNvSpPr>
            <a:spLocks noGrp="1"/>
          </p:cNvSpPr>
          <p:nvPr>
            <p:ph type="dt" sz="half" idx="12"/>
          </p:nvPr>
        </p:nvSpPr>
        <p:spPr/>
        <p:txBody>
          <a:bodyPr/>
          <a:lstStyle>
            <a:lvl1pPr>
              <a:defRPr/>
            </a:lvl1pPr>
          </a:lstStyle>
          <a:p>
            <a:fld id="{A3941FB1-09A7-433E-AB18-C98CED239518}" type="datetime1">
              <a:rPr lang="en-CA" altLang="en-US"/>
              <a:pPr/>
              <a:t>3/15/2017</a:t>
            </a:fld>
            <a:endParaRPr lang="en-CA" altLang="en-US"/>
          </a:p>
        </p:txBody>
      </p:sp>
    </p:spTree>
    <p:extLst>
      <p:ext uri="{BB962C8B-B14F-4D97-AF65-F5344CB8AC3E}">
        <p14:creationId xmlns:p14="http://schemas.microsoft.com/office/powerpoint/2010/main" val="43710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68DA4DE2-53EB-4099-B0A5-1A18CE411957}" type="slidenum">
              <a:rPr lang="en-CA" altLang="en-US"/>
              <a:pPr/>
              <a:t>‹#›</a:t>
            </a:fld>
            <a:endParaRPr lang="en-CA" altLang="en-US"/>
          </a:p>
        </p:txBody>
      </p:sp>
      <p:sp>
        <p:nvSpPr>
          <p:cNvPr id="4" name="Footer Placeholder 4"/>
          <p:cNvSpPr>
            <a:spLocks noGrp="1"/>
          </p:cNvSpPr>
          <p:nvPr>
            <p:ph type="ftr" sz="quarter" idx="11"/>
          </p:nvPr>
        </p:nvSpPr>
        <p:spPr/>
        <p:txBody>
          <a:bodyPr/>
          <a:lstStyle>
            <a:lvl1pPr>
              <a:defRPr/>
            </a:lvl1pPr>
          </a:lstStyle>
          <a:p>
            <a:endParaRPr lang="en-CA" altLang="en-US"/>
          </a:p>
        </p:txBody>
      </p:sp>
      <p:sp>
        <p:nvSpPr>
          <p:cNvPr id="5" name="Date Placeholder 3"/>
          <p:cNvSpPr>
            <a:spLocks noGrp="1"/>
          </p:cNvSpPr>
          <p:nvPr>
            <p:ph type="dt" sz="half" idx="12"/>
          </p:nvPr>
        </p:nvSpPr>
        <p:spPr/>
        <p:txBody>
          <a:bodyPr/>
          <a:lstStyle>
            <a:lvl1pPr>
              <a:defRPr/>
            </a:lvl1pPr>
          </a:lstStyle>
          <a:p>
            <a:fld id="{45AA3ED7-2019-46E8-8B59-AEAC7D2E6A1C}" type="datetime1">
              <a:rPr lang="en-CA" altLang="en-US"/>
              <a:pPr/>
              <a:t>3/15/2017</a:t>
            </a:fld>
            <a:endParaRPr lang="en-CA" altLang="en-US"/>
          </a:p>
        </p:txBody>
      </p:sp>
    </p:spTree>
    <p:extLst>
      <p:ext uri="{BB962C8B-B14F-4D97-AF65-F5344CB8AC3E}">
        <p14:creationId xmlns:p14="http://schemas.microsoft.com/office/powerpoint/2010/main" val="194292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3C54E572-76B4-45F9-A385-60E7E22811D5}" type="slidenum">
              <a:rPr lang="en-CA" altLang="en-US"/>
              <a:pPr/>
              <a:t>‹#›</a:t>
            </a:fld>
            <a:endParaRPr lang="en-CA" altLang="en-US"/>
          </a:p>
        </p:txBody>
      </p:sp>
      <p:sp>
        <p:nvSpPr>
          <p:cNvPr id="3" name="Footer Placeholder 4"/>
          <p:cNvSpPr>
            <a:spLocks noGrp="1"/>
          </p:cNvSpPr>
          <p:nvPr>
            <p:ph type="ftr" sz="quarter" idx="11"/>
          </p:nvPr>
        </p:nvSpPr>
        <p:spPr/>
        <p:txBody>
          <a:bodyPr/>
          <a:lstStyle>
            <a:lvl1pPr>
              <a:defRPr/>
            </a:lvl1pPr>
          </a:lstStyle>
          <a:p>
            <a:endParaRPr lang="en-CA" altLang="en-US"/>
          </a:p>
        </p:txBody>
      </p:sp>
      <p:sp>
        <p:nvSpPr>
          <p:cNvPr id="4" name="Date Placeholder 3"/>
          <p:cNvSpPr>
            <a:spLocks noGrp="1"/>
          </p:cNvSpPr>
          <p:nvPr>
            <p:ph type="dt" sz="half" idx="12"/>
          </p:nvPr>
        </p:nvSpPr>
        <p:spPr/>
        <p:txBody>
          <a:bodyPr/>
          <a:lstStyle>
            <a:lvl1pPr>
              <a:defRPr/>
            </a:lvl1pPr>
          </a:lstStyle>
          <a:p>
            <a:fld id="{3B0DFB9B-4338-432E-BA7A-5123220DB204}" type="datetime1">
              <a:rPr lang="en-CA" altLang="en-US"/>
              <a:pPr/>
              <a:t>3/15/2017</a:t>
            </a:fld>
            <a:endParaRPr lang="en-CA" altLang="en-US"/>
          </a:p>
        </p:txBody>
      </p:sp>
    </p:spTree>
    <p:extLst>
      <p:ext uri="{BB962C8B-B14F-4D97-AF65-F5344CB8AC3E}">
        <p14:creationId xmlns:p14="http://schemas.microsoft.com/office/powerpoint/2010/main" val="247352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fld id="{9274B987-ABBB-4E8B-9A25-C331798C1E31}" type="slidenum">
              <a:rPr lang="en-CA" altLang="en-US"/>
              <a:pPr/>
              <a:t>‹#›</a:t>
            </a:fld>
            <a:endParaRPr lang="en-CA" altLang="en-US"/>
          </a:p>
        </p:txBody>
      </p:sp>
      <p:sp>
        <p:nvSpPr>
          <p:cNvPr id="6" name="Footer Placeholder 4"/>
          <p:cNvSpPr>
            <a:spLocks noGrp="1"/>
          </p:cNvSpPr>
          <p:nvPr>
            <p:ph type="ftr" sz="quarter" idx="15"/>
          </p:nvPr>
        </p:nvSpPr>
        <p:spPr/>
        <p:txBody>
          <a:bodyPr/>
          <a:lstStyle>
            <a:lvl1pPr>
              <a:defRPr/>
            </a:lvl1pPr>
          </a:lstStyle>
          <a:p>
            <a:endParaRPr lang="en-CA" altLang="en-US"/>
          </a:p>
        </p:txBody>
      </p:sp>
      <p:sp>
        <p:nvSpPr>
          <p:cNvPr id="7" name="Date Placeholder 3"/>
          <p:cNvSpPr>
            <a:spLocks noGrp="1"/>
          </p:cNvSpPr>
          <p:nvPr>
            <p:ph type="dt" sz="half" idx="16"/>
          </p:nvPr>
        </p:nvSpPr>
        <p:spPr/>
        <p:txBody>
          <a:bodyPr/>
          <a:lstStyle>
            <a:lvl1pPr>
              <a:defRPr/>
            </a:lvl1pPr>
          </a:lstStyle>
          <a:p>
            <a:fld id="{772CB885-5C7A-4416-B2CD-CF22BF84925B}" type="datetime1">
              <a:rPr lang="en-CA" altLang="en-US"/>
              <a:pPr/>
              <a:t>3/15/2017</a:t>
            </a:fld>
            <a:endParaRPr lang="en-CA" altLang="en-US"/>
          </a:p>
        </p:txBody>
      </p:sp>
    </p:spTree>
    <p:extLst>
      <p:ext uri="{BB962C8B-B14F-4D97-AF65-F5344CB8AC3E}">
        <p14:creationId xmlns:p14="http://schemas.microsoft.com/office/powerpoint/2010/main" val="1591557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83D8DF7B-E51A-4768-9606-1B9A1545EB57}" type="slidenum">
              <a:rPr lang="en-CA" altLang="en-US"/>
              <a:pPr/>
              <a:t>‹#›</a:t>
            </a:fld>
            <a:endParaRPr lang="en-CA" altLang="en-US"/>
          </a:p>
        </p:txBody>
      </p:sp>
      <p:sp>
        <p:nvSpPr>
          <p:cNvPr id="6" name="Footer Placeholder 4"/>
          <p:cNvSpPr>
            <a:spLocks noGrp="1"/>
          </p:cNvSpPr>
          <p:nvPr>
            <p:ph type="ftr" sz="quarter" idx="11"/>
          </p:nvPr>
        </p:nvSpPr>
        <p:spPr/>
        <p:txBody>
          <a:bodyPr/>
          <a:lstStyle>
            <a:lvl1pPr>
              <a:defRPr/>
            </a:lvl1pPr>
          </a:lstStyle>
          <a:p>
            <a:endParaRPr lang="en-CA" altLang="en-US"/>
          </a:p>
        </p:txBody>
      </p:sp>
      <p:sp>
        <p:nvSpPr>
          <p:cNvPr id="7" name="Date Placeholder 3"/>
          <p:cNvSpPr>
            <a:spLocks noGrp="1"/>
          </p:cNvSpPr>
          <p:nvPr>
            <p:ph type="dt" sz="half" idx="12"/>
          </p:nvPr>
        </p:nvSpPr>
        <p:spPr/>
        <p:txBody>
          <a:bodyPr/>
          <a:lstStyle>
            <a:lvl1pPr>
              <a:defRPr/>
            </a:lvl1pPr>
          </a:lstStyle>
          <a:p>
            <a:fld id="{2302E87E-73F5-4957-8330-5514BE9D5DE9}" type="datetime1">
              <a:rPr lang="en-CA" altLang="en-US"/>
              <a:pPr/>
              <a:t>3/15/2017</a:t>
            </a:fld>
            <a:endParaRPr lang="en-CA" altLang="en-US"/>
          </a:p>
        </p:txBody>
      </p:sp>
    </p:spTree>
    <p:extLst>
      <p:ext uri="{BB962C8B-B14F-4D97-AF65-F5344CB8AC3E}">
        <p14:creationId xmlns:p14="http://schemas.microsoft.com/office/powerpoint/2010/main" val="130134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wrap="square" lIns="91440" tIns="45720" rIns="91440" bIns="45720" numCol="1" anchor="ctr" anchorCtr="0" compatLnSpc="1">
            <a:prstTxWarp prst="textNoShape">
              <a:avLst/>
            </a:prstTxWarp>
            <a:noAutofit/>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latin typeface="Calibri" pitchFamily="34" charset="0"/>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z="2000" b="1">
                <a:solidFill>
                  <a:schemeClr val="bg1"/>
                </a:solidFill>
                <a:effectLst>
                  <a:outerShdw blurRad="38100" dist="38100" dir="2700000" algn="tl">
                    <a:srgbClr val="C0C0C0"/>
                  </a:outerShdw>
                </a:effectLst>
                <a:latin typeface="Calibri" pitchFamily="34" charset="0"/>
              </a:defRPr>
            </a:lvl1pPr>
          </a:lstStyle>
          <a:p>
            <a:fld id="{EE51E382-B6A6-499C-83DD-B65082B15DB2}" type="slidenum">
              <a:rPr lang="en-CA" altLang="en-US"/>
              <a:pPr/>
              <a:t>‹#›</a:t>
            </a:fld>
            <a:endParaRPr lang="en-CA" alt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latin typeface="Calibri" pitchFamily="34" charset="0"/>
              </a:defRPr>
            </a:lvl1pPr>
          </a:lstStyle>
          <a:p>
            <a:endParaRPr lang="en-CA" alt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latin typeface="Calibri" pitchFamily="34" charset="0"/>
              </a:defRPr>
            </a:lvl1pPr>
          </a:lstStyle>
          <a:p>
            <a:fld id="{0DB803FD-70C5-478D-A1BB-A42C49145105}" type="datetime1">
              <a:rPr lang="en-CA" altLang="en-US"/>
              <a:pPr/>
              <a:t>3/15/2017</a:t>
            </a:fld>
            <a:endParaRPr lang="en-CA"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600" kern="1200" spc="-1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600">
          <a:solidFill>
            <a:schemeClr val="tx2"/>
          </a:solidFill>
          <a:latin typeface="Cambria" charset="0"/>
          <a:ea typeface="ＭＳ Ｐゴシック" charset="-128"/>
          <a:cs typeface="ＭＳ Ｐゴシック" charset="-128"/>
        </a:defRPr>
      </a:lvl2pPr>
      <a:lvl3pPr algn="l" rtl="0" eaLnBrk="0" fontAlgn="base" hangingPunct="0">
        <a:spcBef>
          <a:spcPct val="0"/>
        </a:spcBef>
        <a:spcAft>
          <a:spcPct val="0"/>
        </a:spcAft>
        <a:defRPr sz="4600">
          <a:solidFill>
            <a:schemeClr val="tx2"/>
          </a:solidFill>
          <a:latin typeface="Cambria" charset="0"/>
          <a:ea typeface="ＭＳ Ｐゴシック" charset="-128"/>
          <a:cs typeface="ＭＳ Ｐゴシック" charset="-128"/>
        </a:defRPr>
      </a:lvl3pPr>
      <a:lvl4pPr algn="l" rtl="0" eaLnBrk="0" fontAlgn="base" hangingPunct="0">
        <a:spcBef>
          <a:spcPct val="0"/>
        </a:spcBef>
        <a:spcAft>
          <a:spcPct val="0"/>
        </a:spcAft>
        <a:defRPr sz="4600">
          <a:solidFill>
            <a:schemeClr val="tx2"/>
          </a:solidFill>
          <a:latin typeface="Cambria" charset="0"/>
          <a:ea typeface="ＭＳ Ｐゴシック" charset="-128"/>
          <a:cs typeface="ＭＳ Ｐゴシック" charset="-128"/>
        </a:defRPr>
      </a:lvl4pPr>
      <a:lvl5pPr algn="l" rtl="0" eaLnBrk="0" fontAlgn="base" hangingPunct="0">
        <a:spcBef>
          <a:spcPct val="0"/>
        </a:spcBef>
        <a:spcAft>
          <a:spcPct val="0"/>
        </a:spcAft>
        <a:defRPr sz="4600">
          <a:solidFill>
            <a:schemeClr val="tx2"/>
          </a:solidFill>
          <a:latin typeface="Cambria" charset="0"/>
          <a:ea typeface="ＭＳ Ｐゴシック" charset="-128"/>
          <a:cs typeface="ＭＳ Ｐゴシック" charset="-128"/>
        </a:defRPr>
      </a:lvl5pPr>
      <a:lvl6pPr marL="457200" algn="l" rtl="0" fontAlgn="base">
        <a:spcBef>
          <a:spcPct val="0"/>
        </a:spcBef>
        <a:spcAft>
          <a:spcPct val="0"/>
        </a:spcAft>
        <a:defRPr sz="4600">
          <a:solidFill>
            <a:schemeClr val="tx2"/>
          </a:solidFill>
          <a:latin typeface="Cambria" charset="0"/>
          <a:ea typeface="ＭＳ Ｐゴシック" charset="-128"/>
          <a:cs typeface="ＭＳ Ｐゴシック" charset="-128"/>
        </a:defRPr>
      </a:lvl6pPr>
      <a:lvl7pPr marL="914400" algn="l" rtl="0" fontAlgn="base">
        <a:spcBef>
          <a:spcPct val="0"/>
        </a:spcBef>
        <a:spcAft>
          <a:spcPct val="0"/>
        </a:spcAft>
        <a:defRPr sz="4600">
          <a:solidFill>
            <a:schemeClr val="tx2"/>
          </a:solidFill>
          <a:latin typeface="Cambria" charset="0"/>
          <a:ea typeface="ＭＳ Ｐゴシック" charset="-128"/>
          <a:cs typeface="ＭＳ Ｐゴシック" charset="-128"/>
        </a:defRPr>
      </a:lvl7pPr>
      <a:lvl8pPr marL="1371600" algn="l" rtl="0" fontAlgn="base">
        <a:spcBef>
          <a:spcPct val="0"/>
        </a:spcBef>
        <a:spcAft>
          <a:spcPct val="0"/>
        </a:spcAft>
        <a:defRPr sz="4600">
          <a:solidFill>
            <a:schemeClr val="tx2"/>
          </a:solidFill>
          <a:latin typeface="Cambria" charset="0"/>
          <a:ea typeface="ＭＳ Ｐゴシック" charset="-128"/>
          <a:cs typeface="ＭＳ Ｐゴシック" charset="-128"/>
        </a:defRPr>
      </a:lvl8pPr>
      <a:lvl9pPr marL="1828800" algn="l" rtl="0" fontAlgn="base">
        <a:spcBef>
          <a:spcPct val="0"/>
        </a:spcBef>
        <a:spcAft>
          <a:spcPct val="0"/>
        </a:spcAft>
        <a:defRPr sz="4600">
          <a:solidFill>
            <a:schemeClr val="tx2"/>
          </a:solidFill>
          <a:latin typeface="Cambria" charset="0"/>
          <a:ea typeface="ＭＳ Ｐゴシック" charset="-128"/>
          <a:cs typeface="ＭＳ Ｐゴシック" charset="-128"/>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sz="2200" kern="1200">
          <a:solidFill>
            <a:schemeClr val="tx1"/>
          </a:solidFill>
          <a:latin typeface="+mn-lt"/>
          <a:ea typeface="ＭＳ Ｐゴシック" charset="-128"/>
          <a:cs typeface="ＭＳ Ｐゴシック" charset="-128"/>
        </a:defRPr>
      </a:lvl1pPr>
      <a:lvl2pPr marL="639763" indent="-228600" algn="l" rtl="0" eaLnBrk="0" fontAlgn="base" hangingPunct="0">
        <a:spcBef>
          <a:spcPct val="20000"/>
        </a:spcBef>
        <a:spcAft>
          <a:spcPct val="0"/>
        </a:spcAft>
        <a:buClr>
          <a:schemeClr val="accent2"/>
        </a:buClr>
        <a:buFont typeface="Arial" pitchFamily="34" charset="0"/>
        <a:buChar char="•"/>
        <a:defRPr sz="2000" kern="1200">
          <a:solidFill>
            <a:schemeClr val="tx1"/>
          </a:solidFill>
          <a:latin typeface="+mn-lt"/>
          <a:ea typeface="ＭＳ Ｐゴシック" charset="-128"/>
          <a:cs typeface="+mn-cs"/>
        </a:defRPr>
      </a:lvl2pPr>
      <a:lvl3pPr marL="1004888" indent="-228600" algn="l" rtl="0" eaLnBrk="0" fontAlgn="base" hangingPunct="0">
        <a:spcBef>
          <a:spcPct val="20000"/>
        </a:spcBef>
        <a:spcAft>
          <a:spcPct val="0"/>
        </a:spcAft>
        <a:buClr>
          <a:srgbClr val="D2CB6C"/>
        </a:buClr>
        <a:buFont typeface="Arial" pitchFamily="34" charset="0"/>
        <a:buChar char="•"/>
        <a:defRPr sz="2400" kern="1200">
          <a:solidFill>
            <a:schemeClr val="tx1"/>
          </a:solidFill>
          <a:latin typeface="+mn-lt"/>
          <a:ea typeface="ＭＳ Ｐゴシック" charset="-128"/>
          <a:cs typeface="+mn-cs"/>
        </a:defRPr>
      </a:lvl3pPr>
      <a:lvl4pPr marL="1279525" indent="-228600" algn="l" rtl="0" eaLnBrk="0" fontAlgn="base" hangingPunct="0">
        <a:spcBef>
          <a:spcPct val="20000"/>
        </a:spcBef>
        <a:spcAft>
          <a:spcPct val="0"/>
        </a:spcAft>
        <a:buClr>
          <a:srgbClr val="95A39D"/>
        </a:buClr>
        <a:buFont typeface="Arial" pitchFamily="34" charset="0"/>
        <a:buChar char="•"/>
        <a:defRPr sz="1600" kern="1200">
          <a:solidFill>
            <a:schemeClr val="tx1"/>
          </a:solidFill>
          <a:latin typeface="+mn-lt"/>
          <a:ea typeface="ＭＳ Ｐゴシック" charset="-128"/>
          <a:cs typeface="+mn-cs"/>
        </a:defRPr>
      </a:lvl4pPr>
      <a:lvl5pPr marL="1554163" indent="-228600" algn="l" rtl="0" eaLnBrk="0" fontAlgn="base" hangingPunct="0">
        <a:spcBef>
          <a:spcPct val="20000"/>
        </a:spcBef>
        <a:spcAft>
          <a:spcPct val="0"/>
        </a:spcAft>
        <a:buClr>
          <a:srgbClr val="C89F5D"/>
        </a:buClr>
        <a:buFont typeface="Arial" pitchFamily="34" charset="0"/>
        <a:buChar char="•"/>
        <a:defRPr sz="1400" kern="1200">
          <a:solidFill>
            <a:schemeClr val="tx1"/>
          </a:solidFill>
          <a:latin typeface="+mn-lt"/>
          <a:ea typeface="ＭＳ Ｐゴシック"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188" y="1371600"/>
            <a:ext cx="7543800" cy="1377950"/>
          </a:xfrm>
        </p:spPr>
        <p:txBody>
          <a:bodyPr/>
          <a:lstStyle/>
          <a:p>
            <a:pPr eaLnBrk="1" hangingPunct="1"/>
            <a:r>
              <a:rPr lang="en-CA" altLang="en-US" sz="4400" smtClean="0">
                <a:ea typeface="ＭＳ Ｐゴシック" pitchFamily="34" charset="-128"/>
              </a:rPr>
              <a:t>How to Become Certified Without Becoming Certifiable</a:t>
            </a:r>
          </a:p>
        </p:txBody>
      </p:sp>
      <p:sp>
        <p:nvSpPr>
          <p:cNvPr id="15363" name="Subtitle 2"/>
          <p:cNvSpPr>
            <a:spLocks noGrp="1"/>
          </p:cNvSpPr>
          <p:nvPr>
            <p:ph type="subTitle" idx="1"/>
          </p:nvPr>
        </p:nvSpPr>
        <p:spPr>
          <a:xfrm>
            <a:off x="609600" y="2819400"/>
            <a:ext cx="5486400" cy="1447800"/>
          </a:xfrm>
        </p:spPr>
        <p:txBody>
          <a:bodyPr/>
          <a:lstStyle/>
          <a:p>
            <a:pPr eaLnBrk="1" hangingPunct="1"/>
            <a:r>
              <a:rPr lang="en-CA" altLang="en-US" sz="2800" smtClean="0">
                <a:solidFill>
                  <a:srgbClr val="8E8D8C"/>
                </a:solidFill>
                <a:ea typeface="ＭＳ Ｐゴシック" pitchFamily="34" charset="-128"/>
              </a:rPr>
              <a:t>Susan Cooper MLT CIC</a:t>
            </a:r>
          </a:p>
          <a:p>
            <a:pPr eaLnBrk="1" hangingPunct="1"/>
            <a:r>
              <a:rPr lang="en-CA" altLang="en-US" sz="2400" smtClean="0">
                <a:solidFill>
                  <a:srgbClr val="8E8D8C"/>
                </a:solidFill>
                <a:ea typeface="ＭＳ Ｐゴシック" pitchFamily="34" charset="-128"/>
              </a:rPr>
              <a:t>Team Lead- IPAC Regional Support</a:t>
            </a:r>
          </a:p>
          <a:p>
            <a:pPr eaLnBrk="1" hangingPunct="1"/>
            <a:r>
              <a:rPr lang="en-CA" altLang="en-US" sz="2400" smtClean="0">
                <a:solidFill>
                  <a:srgbClr val="8E8D8C"/>
                </a:solidFill>
                <a:ea typeface="ＭＳ Ｐゴシック" pitchFamily="34" charset="-128"/>
              </a:rPr>
              <a:t>Public Health Ontario</a:t>
            </a:r>
          </a:p>
        </p:txBody>
      </p:sp>
      <p:sp>
        <p:nvSpPr>
          <p:cNvPr id="15364" name="TextBox 3"/>
          <p:cNvSpPr txBox="1">
            <a:spLocks noChangeArrowheads="1"/>
          </p:cNvSpPr>
          <p:nvPr/>
        </p:nvSpPr>
        <p:spPr bwMode="auto">
          <a:xfrm>
            <a:off x="3332163" y="6488113"/>
            <a:ext cx="2687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latin typeface="Calibri" pitchFamily="34" charset="0"/>
              </a:rPr>
              <a:t>www.webbertraining.com</a:t>
            </a:r>
          </a:p>
        </p:txBody>
      </p:sp>
      <p:sp>
        <p:nvSpPr>
          <p:cNvPr id="15365" name="TextBox 4"/>
          <p:cNvSpPr txBox="1">
            <a:spLocks noChangeArrowheads="1"/>
          </p:cNvSpPr>
          <p:nvPr/>
        </p:nvSpPr>
        <p:spPr bwMode="auto">
          <a:xfrm>
            <a:off x="7478713" y="6477000"/>
            <a:ext cx="1665287"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800" b="1">
                <a:latin typeface="Calibri" pitchFamily="34" charset="0"/>
              </a:rPr>
              <a:t>March 16, 2017</a:t>
            </a:r>
          </a:p>
        </p:txBody>
      </p:sp>
      <p:sp>
        <p:nvSpPr>
          <p:cNvPr id="15366" name="Subtitle 2"/>
          <p:cNvSpPr txBox="1">
            <a:spLocks/>
          </p:cNvSpPr>
          <p:nvPr/>
        </p:nvSpPr>
        <p:spPr bwMode="auto">
          <a:xfrm>
            <a:off x="609600" y="4648200"/>
            <a:ext cx="548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chemeClr val="accent1"/>
              </a:buClr>
              <a:buFont typeface="Arial" pitchFamily="34" charset="0"/>
              <a:buNone/>
            </a:pPr>
            <a:r>
              <a:rPr lang="en-CA" altLang="en-US">
                <a:solidFill>
                  <a:srgbClr val="8E8D8C"/>
                </a:solidFill>
                <a:latin typeface="Calibri" pitchFamily="34" charset="0"/>
              </a:rPr>
              <a:t>Hosted by Paul Webber</a:t>
            </a:r>
            <a:br>
              <a:rPr lang="en-CA" altLang="en-US">
                <a:solidFill>
                  <a:srgbClr val="8E8D8C"/>
                </a:solidFill>
                <a:latin typeface="Calibri" pitchFamily="34" charset="0"/>
              </a:rPr>
            </a:br>
            <a:r>
              <a:rPr lang="en-CA" altLang="en-US" sz="2000">
                <a:solidFill>
                  <a:srgbClr val="8E8D8C"/>
                </a:solidFill>
                <a:latin typeface="Calibri" pitchFamily="34" charset="0"/>
              </a:rPr>
              <a:t>paul@webbertraining.com</a:t>
            </a:r>
            <a:r>
              <a:rPr lang="en-CA" altLang="en-US">
                <a:solidFill>
                  <a:srgbClr val="8E8D8C"/>
                </a:solidFill>
                <a:latin typeface="Calibri"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5195887" cy="685800"/>
          </a:xfrm>
        </p:spPr>
        <p:txBody>
          <a:bodyPr>
            <a:normAutofit/>
          </a:bodyPr>
          <a:lstStyle/>
          <a:p>
            <a:pPr eaLnBrk="1" hangingPunct="1"/>
            <a:r>
              <a:rPr lang="en-CA" altLang="en-US" sz="3200" b="1" smtClean="0">
                <a:ea typeface="ＭＳ Ｐゴシック" pitchFamily="34" charset="-128"/>
              </a:rPr>
              <a:t>Are You Eligible for CIC?  </a:t>
            </a:r>
            <a:endParaRPr lang="en-US" altLang="en-US" sz="3200" smtClean="0">
              <a:ea typeface="ＭＳ Ｐゴシック" pitchFamily="34" charset="-128"/>
            </a:endParaRPr>
          </a:p>
        </p:txBody>
      </p:sp>
      <p:sp>
        <p:nvSpPr>
          <p:cNvPr id="31747" name="Content Placeholder 2"/>
          <p:cNvSpPr>
            <a:spLocks noGrp="1"/>
          </p:cNvSpPr>
          <p:nvPr>
            <p:ph idx="1"/>
          </p:nvPr>
        </p:nvSpPr>
        <p:spPr>
          <a:xfrm>
            <a:off x="250825" y="1052513"/>
            <a:ext cx="8208963" cy="4635500"/>
          </a:xfrm>
        </p:spPr>
        <p:txBody>
          <a:bodyPr/>
          <a:lstStyle/>
          <a:p>
            <a:pPr marL="114300" indent="0" eaLnBrk="1" hangingPunct="1">
              <a:buFont typeface="Arial" pitchFamily="34" charset="0"/>
              <a:buNone/>
            </a:pPr>
            <a:r>
              <a:rPr lang="en-US" altLang="en-US" sz="2400" b="1" smtClean="0">
                <a:ea typeface="ＭＳ Ｐゴシック" pitchFamily="34" charset="-128"/>
              </a:rPr>
              <a:t>Eligibility Requirements</a:t>
            </a:r>
          </a:p>
          <a:p>
            <a:pPr marL="114300" indent="0" eaLnBrk="1" hangingPunct="1"/>
            <a:r>
              <a:rPr lang="en-US" altLang="en-US" sz="2400" smtClean="0">
                <a:ea typeface="ＭＳ Ｐゴシック" pitchFamily="34" charset="-128"/>
              </a:rPr>
              <a:t>You are accountable for the infection prevention and control activities/program in your setting and this is reflected in your current job description.</a:t>
            </a:r>
          </a:p>
          <a:p>
            <a:pPr marL="114300" indent="0" eaLnBrk="1" hangingPunct="1">
              <a:buFont typeface="Arial" pitchFamily="34" charset="0"/>
              <a:buNone/>
            </a:pPr>
            <a:r>
              <a:rPr lang="en-US" altLang="en-US" sz="2400" b="1" smtClean="0">
                <a:ea typeface="ＭＳ Ｐゴシック" pitchFamily="34" charset="-128"/>
              </a:rPr>
              <a:t>AND </a:t>
            </a:r>
          </a:p>
          <a:p>
            <a:pPr marL="114300" indent="0" eaLnBrk="1" hangingPunct="1">
              <a:buFont typeface="Arial" pitchFamily="34" charset="0"/>
              <a:buNone/>
            </a:pPr>
            <a:r>
              <a:rPr lang="en-US" altLang="en-US" sz="2400" smtClean="0">
                <a:ea typeface="ＭＳ Ｐゴシック" pitchFamily="34" charset="-128"/>
              </a:rPr>
              <a:t>You have a post-secondary degree (e.g. associates’ (diploma in Canada )or baccalaureate degree ).</a:t>
            </a:r>
            <a:br>
              <a:rPr lang="en-US" altLang="en-US" sz="2400" smtClean="0">
                <a:ea typeface="ＭＳ Ｐゴシック" pitchFamily="34" charset="-128"/>
              </a:rPr>
            </a:br>
            <a:r>
              <a:rPr lang="en-US" altLang="en-US" sz="2400" b="1" smtClean="0">
                <a:ea typeface="ＭＳ Ｐゴシック" pitchFamily="34" charset="-128"/>
              </a:rPr>
              <a:t>AND  </a:t>
            </a:r>
          </a:p>
          <a:p>
            <a:pPr marL="114300" indent="0" eaLnBrk="1" hangingPunct="1">
              <a:buFont typeface="Arial" pitchFamily="34" charset="0"/>
              <a:buNone/>
            </a:pPr>
            <a:r>
              <a:rPr lang="en-US" altLang="en-US" sz="2400" smtClean="0">
                <a:ea typeface="ＭＳ Ｐゴシック" pitchFamily="34" charset="-128"/>
              </a:rPr>
              <a:t>You have had sufficient experience (recommended: two years) in infection prevention and control which includes all three (3) of the following:</a:t>
            </a:r>
            <a:br>
              <a:rPr lang="en-US" altLang="en-US" sz="2400" smtClean="0">
                <a:ea typeface="ＭＳ Ｐゴシック" pitchFamily="34" charset="-128"/>
              </a:rPr>
            </a:br>
            <a:r>
              <a:rPr lang="en-US" altLang="en-US" sz="2400" smtClean="0">
                <a:ea typeface="ＭＳ Ｐゴシック" pitchFamily="34" charset="-128"/>
              </a:rPr>
              <a:t>	</a:t>
            </a:r>
            <a:r>
              <a:rPr lang="en-US" altLang="en-US" sz="2000" smtClean="0">
                <a:ea typeface="ＭＳ Ｐゴシック" pitchFamily="34" charset="-128"/>
              </a:rPr>
              <a:t>1</a:t>
            </a:r>
            <a:r>
              <a:rPr lang="en-US" altLang="en-US" smtClean="0">
                <a:ea typeface="ＭＳ Ｐゴシック" pitchFamily="34" charset="-128"/>
              </a:rPr>
              <a:t>. </a:t>
            </a:r>
            <a:r>
              <a:rPr lang="en-US" altLang="en-US" sz="2000" smtClean="0">
                <a:ea typeface="ＭＳ Ｐゴシック" pitchFamily="34" charset="-128"/>
              </a:rPr>
              <a:t>Identification of infectious disease processes</a:t>
            </a:r>
            <a:br>
              <a:rPr lang="en-US" altLang="en-US" sz="2000" smtClean="0">
                <a:ea typeface="ＭＳ Ｐゴシック" pitchFamily="34" charset="-128"/>
              </a:rPr>
            </a:br>
            <a:r>
              <a:rPr lang="en-US" altLang="en-US" sz="2000" smtClean="0">
                <a:ea typeface="ＭＳ Ｐゴシック" pitchFamily="34" charset="-128"/>
              </a:rPr>
              <a:t>	2. Surveillance and epidemiologic investigation</a:t>
            </a:r>
            <a:br>
              <a:rPr lang="en-US" altLang="en-US" sz="2000" smtClean="0">
                <a:ea typeface="ＭＳ Ｐゴシック" pitchFamily="34" charset="-128"/>
              </a:rPr>
            </a:br>
            <a:r>
              <a:rPr lang="en-US" altLang="en-US" sz="2000" smtClean="0">
                <a:ea typeface="ＭＳ Ｐゴシック" pitchFamily="34" charset="-128"/>
              </a:rPr>
              <a:t>	3. Preventing &amp; controlling the transmission of infectious agents</a:t>
            </a:r>
          </a:p>
        </p:txBody>
      </p:sp>
      <p:sp>
        <p:nvSpPr>
          <p:cNvPr id="31748"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2D6B07B-2794-4CCD-81CA-F450ED3E9EDF}" type="slidenum">
              <a:rPr lang="en-US" altLang="en-US" sz="2000">
                <a:solidFill>
                  <a:schemeClr val="bg1"/>
                </a:solidFill>
                <a:latin typeface="Calibri" pitchFamily="34" charset="0"/>
              </a:rPr>
              <a:pPr eaLnBrk="1" hangingPunct="1"/>
              <a:t>10</a:t>
            </a:fld>
            <a:endParaRPr lang="en-US" altLang="en-US" sz="2000">
              <a:solidFill>
                <a:schemeClr val="bg1"/>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323850" y="1412875"/>
            <a:ext cx="8569325" cy="4419600"/>
          </a:xfrm>
        </p:spPr>
        <p:txBody>
          <a:bodyPr/>
          <a:lstStyle/>
          <a:p>
            <a:pPr marL="0" indent="0" eaLnBrk="1" hangingPunct="1">
              <a:buFont typeface="Arial" pitchFamily="34" charset="0"/>
              <a:buNone/>
            </a:pPr>
            <a:r>
              <a:rPr lang="en-US" altLang="en-US" sz="2400" b="1" smtClean="0">
                <a:ea typeface="ＭＳ Ｐゴシック" pitchFamily="34" charset="-128"/>
              </a:rPr>
              <a:t>And </a:t>
            </a:r>
          </a:p>
          <a:p>
            <a:pPr marL="0" indent="0" eaLnBrk="1" hangingPunct="1"/>
            <a:r>
              <a:rPr lang="en-US" altLang="en-US" sz="2400" smtClean="0">
                <a:ea typeface="ＭＳ Ｐゴシック" pitchFamily="34" charset="-128"/>
              </a:rPr>
              <a:t>at least two (2) of the remaining five (5) components:</a:t>
            </a:r>
            <a:br>
              <a:rPr lang="en-US" altLang="en-US" sz="2400" smtClean="0">
                <a:ea typeface="ＭＳ Ｐゴシック" pitchFamily="34" charset="-128"/>
              </a:rPr>
            </a:br>
            <a:r>
              <a:rPr lang="en-US" altLang="en-US" sz="2400" smtClean="0">
                <a:ea typeface="ＭＳ Ｐゴシック" pitchFamily="34" charset="-128"/>
              </a:rPr>
              <a:t>1. </a:t>
            </a:r>
            <a:r>
              <a:rPr lang="en-US" altLang="en-US" smtClean="0">
                <a:ea typeface="ＭＳ Ｐゴシック" pitchFamily="34" charset="-128"/>
              </a:rPr>
              <a:t>Employee/occupational health</a:t>
            </a:r>
            <a:br>
              <a:rPr lang="en-US" altLang="en-US" smtClean="0">
                <a:ea typeface="ＭＳ Ｐゴシック" pitchFamily="34" charset="-128"/>
              </a:rPr>
            </a:br>
            <a:r>
              <a:rPr lang="en-US" altLang="en-US" smtClean="0">
                <a:ea typeface="ＭＳ Ｐゴシック" pitchFamily="34" charset="-128"/>
              </a:rPr>
              <a:t>2. Management and communication</a:t>
            </a:r>
            <a:br>
              <a:rPr lang="en-US" altLang="en-US" smtClean="0">
                <a:ea typeface="ＭＳ Ｐゴシック" pitchFamily="34" charset="-128"/>
              </a:rPr>
            </a:br>
            <a:r>
              <a:rPr lang="en-US" altLang="en-US" smtClean="0">
                <a:ea typeface="ＭＳ Ｐゴシック" pitchFamily="34" charset="-128"/>
              </a:rPr>
              <a:t>3. Education and research</a:t>
            </a:r>
            <a:br>
              <a:rPr lang="en-US" altLang="en-US" smtClean="0">
                <a:ea typeface="ＭＳ Ｐゴシック" pitchFamily="34" charset="-128"/>
              </a:rPr>
            </a:br>
            <a:r>
              <a:rPr lang="en-US" altLang="en-US" smtClean="0">
                <a:ea typeface="ＭＳ Ｐゴシック" pitchFamily="34" charset="-128"/>
              </a:rPr>
              <a:t>4. Environment of care</a:t>
            </a:r>
            <a:br>
              <a:rPr lang="en-US" altLang="en-US" smtClean="0">
                <a:ea typeface="ＭＳ Ｐゴシック" pitchFamily="34" charset="-128"/>
              </a:rPr>
            </a:br>
            <a:r>
              <a:rPr lang="en-US" altLang="en-US" smtClean="0">
                <a:ea typeface="ＭＳ Ｐゴシック" pitchFamily="34" charset="-128"/>
              </a:rPr>
              <a:t>5. Cleaning, sterilization, disinfection, and asepsis</a:t>
            </a:r>
          </a:p>
          <a:p>
            <a:pPr marL="0" indent="0" eaLnBrk="1" hangingPunct="1">
              <a:buFont typeface="Arial" pitchFamily="34" charset="0"/>
              <a:buNone/>
            </a:pPr>
            <a:endParaRPr lang="en-US" altLang="en-US" smtClean="0">
              <a:ea typeface="ＭＳ Ｐゴシック" pitchFamily="34" charset="-128"/>
            </a:endParaRPr>
          </a:p>
          <a:p>
            <a:pPr marL="0" indent="0" eaLnBrk="1" hangingPunct="1"/>
            <a:endParaRPr lang="en-US" altLang="en-US" smtClean="0">
              <a:ea typeface="ＭＳ Ｐゴシック" pitchFamily="34" charset="-128"/>
            </a:endParaRPr>
          </a:p>
        </p:txBody>
      </p:sp>
      <p:sp>
        <p:nvSpPr>
          <p:cNvPr id="33795"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F802352-7BCB-4187-B3E8-2F530C26CD9B}" type="slidenum">
              <a:rPr lang="en-US" altLang="en-US" sz="2000">
                <a:solidFill>
                  <a:schemeClr val="bg1"/>
                </a:solidFill>
                <a:latin typeface="Calibri" pitchFamily="34" charset="0"/>
              </a:rPr>
              <a:pPr eaLnBrk="1" hangingPunct="1"/>
              <a:t>11</a:t>
            </a:fld>
            <a:endParaRPr lang="en-US" altLang="en-US" sz="2000">
              <a:solidFill>
                <a:schemeClr val="bg1"/>
              </a:solidFill>
              <a:latin typeface="Calibri" pitchFamily="34" charset="0"/>
            </a:endParaRPr>
          </a:p>
        </p:txBody>
      </p:sp>
      <p:sp>
        <p:nvSpPr>
          <p:cNvPr id="6" name="Title 1"/>
          <p:cNvSpPr>
            <a:spLocks noGrp="1"/>
          </p:cNvSpPr>
          <p:nvPr>
            <p:ph type="title"/>
          </p:nvPr>
        </p:nvSpPr>
        <p:spPr>
          <a:xfrm>
            <a:off x="395288" y="333375"/>
            <a:ext cx="5195887" cy="685800"/>
          </a:xfrm>
        </p:spPr>
        <p:txBody>
          <a:bodyPr>
            <a:normAutofit/>
          </a:bodyPr>
          <a:lstStyle/>
          <a:p>
            <a:pPr eaLnBrk="1" hangingPunct="1"/>
            <a:r>
              <a:rPr lang="en-CA" altLang="en-US" sz="3200" b="1" smtClean="0">
                <a:ea typeface="ＭＳ Ｐゴシック" pitchFamily="34" charset="-128"/>
              </a:rPr>
              <a:t>Are You Eligible for CIC?  </a:t>
            </a:r>
            <a:endParaRPr lang="en-US" altLang="en-US" sz="3200" smtClean="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Slide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4953000" cy="685800"/>
          </a:xfrm>
        </p:spPr>
        <p:txBody>
          <a:bodyPr>
            <a:normAutofit/>
          </a:bodyPr>
          <a:lstStyle/>
          <a:p>
            <a:pPr eaLnBrk="1" hangingPunct="1"/>
            <a:r>
              <a:rPr lang="en-CA" altLang="en-US" sz="3200" b="1" smtClean="0">
                <a:ea typeface="ＭＳ Ｐゴシック" pitchFamily="34" charset="-128"/>
              </a:rPr>
              <a:t>Exam Registration</a:t>
            </a:r>
          </a:p>
        </p:txBody>
      </p:sp>
      <p:sp>
        <p:nvSpPr>
          <p:cNvPr id="36867" name="Content Placeholder 2"/>
          <p:cNvSpPr>
            <a:spLocks noGrp="1"/>
          </p:cNvSpPr>
          <p:nvPr>
            <p:ph idx="1"/>
          </p:nvPr>
        </p:nvSpPr>
        <p:spPr>
          <a:xfrm>
            <a:off x="179388" y="1125538"/>
            <a:ext cx="8208962" cy="5892800"/>
          </a:xfrm>
        </p:spPr>
        <p:txBody>
          <a:bodyPr/>
          <a:lstStyle/>
          <a:p>
            <a:pPr eaLnBrk="1" hangingPunct="1"/>
            <a:r>
              <a:rPr lang="en-CA" altLang="en-US" sz="2400" smtClean="0">
                <a:ea typeface="ＭＳ Ｐゴシック" pitchFamily="34" charset="-128"/>
              </a:rPr>
              <a:t>Application process on-line or on paper application</a:t>
            </a:r>
          </a:p>
          <a:p>
            <a:pPr eaLnBrk="1" hangingPunct="1"/>
            <a:r>
              <a:rPr lang="en-CA" altLang="en-US" sz="2400" smtClean="0">
                <a:ea typeface="ＭＳ Ｐゴシック" pitchFamily="34" charset="-128"/>
              </a:rPr>
              <a:t>Cost $350 US ( SARE $325 US)</a:t>
            </a:r>
          </a:p>
          <a:p>
            <a:pPr eaLnBrk="1" hangingPunct="1"/>
            <a:r>
              <a:rPr lang="en-CA" altLang="en-US" sz="2400" smtClean="0">
                <a:ea typeface="ＭＳ Ｐゴシック" pitchFamily="34" charset="-128"/>
              </a:rPr>
              <a:t>Supporting documentation required </a:t>
            </a:r>
          </a:p>
          <a:p>
            <a:pPr lvl="1" eaLnBrk="1" hangingPunct="1"/>
            <a:r>
              <a:rPr lang="en-CA" altLang="en-US" smtClean="0">
                <a:ea typeface="ＭＳ Ｐゴシック" pitchFamily="34" charset="-128"/>
              </a:rPr>
              <a:t>Proof of diploma/degree or transcripts</a:t>
            </a:r>
          </a:p>
          <a:p>
            <a:pPr lvl="1" eaLnBrk="1" hangingPunct="1"/>
            <a:r>
              <a:rPr lang="en-CA" altLang="en-US" smtClean="0">
                <a:ea typeface="ＭＳ Ｐゴシック" pitchFamily="34" charset="-128"/>
              </a:rPr>
              <a:t>Supervisor signed attestation</a:t>
            </a:r>
          </a:p>
          <a:p>
            <a:pPr lvl="1" eaLnBrk="1" hangingPunct="1"/>
            <a:r>
              <a:rPr lang="en-CA" altLang="en-US" smtClean="0">
                <a:ea typeface="ＭＳ Ｐゴシック" pitchFamily="34" charset="-128"/>
              </a:rPr>
              <a:t>Current job description</a:t>
            </a:r>
          </a:p>
          <a:p>
            <a:pPr lvl="1" eaLnBrk="1" hangingPunct="1"/>
            <a:r>
              <a:rPr lang="en-CA" altLang="en-US" smtClean="0">
                <a:ea typeface="ＭＳ Ｐゴシック" pitchFamily="34" charset="-128"/>
              </a:rPr>
              <a:t>CV/resume, , if self employed 3 references</a:t>
            </a:r>
          </a:p>
          <a:p>
            <a:pPr eaLnBrk="1" hangingPunct="1"/>
            <a:r>
              <a:rPr lang="en-CA" altLang="en-US" sz="2400" smtClean="0">
                <a:ea typeface="ＭＳ Ｐゴシック" pitchFamily="34" charset="-128"/>
              </a:rPr>
              <a:t>After your application has been approved, you have 90 days to schedule and take the exam</a:t>
            </a:r>
          </a:p>
          <a:p>
            <a:pPr eaLnBrk="1" hangingPunct="1"/>
            <a:r>
              <a:rPr lang="en-CA" altLang="en-US" sz="2400" smtClean="0">
                <a:ea typeface="ＭＳ Ｐゴシック" pitchFamily="34" charset="-128"/>
              </a:rPr>
              <a:t>Complete instructions in candidate handbook</a:t>
            </a:r>
          </a:p>
        </p:txBody>
      </p:sp>
      <p:sp>
        <p:nvSpPr>
          <p:cNvPr id="36868"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09855E0-B34D-4821-AC93-81B34CAC1D44}" type="slidenum">
              <a:rPr lang="en-US" altLang="en-US" sz="2000">
                <a:solidFill>
                  <a:schemeClr val="bg1"/>
                </a:solidFill>
                <a:latin typeface="Calibri" pitchFamily="34" charset="0"/>
              </a:rPr>
              <a:pPr eaLnBrk="1" hangingPunct="1"/>
              <a:t>13</a:t>
            </a:fld>
            <a:endParaRPr lang="en-US" altLang="en-US" sz="2000">
              <a:solidFill>
                <a:schemeClr val="bg1"/>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Slide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9750" y="333375"/>
            <a:ext cx="4368800" cy="731838"/>
          </a:xfrm>
        </p:spPr>
        <p:txBody>
          <a:bodyPr>
            <a:normAutofit/>
          </a:bodyPr>
          <a:lstStyle/>
          <a:p>
            <a:pPr eaLnBrk="1" hangingPunct="1"/>
            <a:r>
              <a:rPr lang="en-US" altLang="en-US" sz="3200" b="1" smtClean="0">
                <a:latin typeface="Calibri" pitchFamily="34" charset="0"/>
                <a:ea typeface="ＭＳ Ｐゴシック" pitchFamily="34" charset="-128"/>
              </a:rPr>
              <a:t>Taking the test</a:t>
            </a:r>
          </a:p>
        </p:txBody>
      </p:sp>
      <p:sp>
        <p:nvSpPr>
          <p:cNvPr id="40963" name="Rectangle 3"/>
          <p:cNvSpPr>
            <a:spLocks noGrp="1" noChangeArrowheads="1"/>
          </p:cNvSpPr>
          <p:nvPr>
            <p:ph type="body" sz="half" idx="1"/>
          </p:nvPr>
        </p:nvSpPr>
        <p:spPr>
          <a:xfrm>
            <a:off x="107950" y="1125538"/>
            <a:ext cx="8351838" cy="5332412"/>
          </a:xfrm>
        </p:spPr>
        <p:txBody>
          <a:bodyPr/>
          <a:lstStyle/>
          <a:p>
            <a:pPr marL="0" indent="0" eaLnBrk="1" hangingPunct="1">
              <a:buFont typeface="Arial" pitchFamily="34" charset="0"/>
              <a:buNone/>
            </a:pPr>
            <a:r>
              <a:rPr lang="en-US" altLang="en-US" sz="2400" b="1" smtClean="0">
                <a:ea typeface="ＭＳ Ｐゴシック" pitchFamily="34" charset="-128"/>
              </a:rPr>
              <a:t>Computerized exam</a:t>
            </a:r>
          </a:p>
          <a:p>
            <a:pPr lvl="1" eaLnBrk="1" hangingPunct="1"/>
            <a:r>
              <a:rPr lang="en-US" altLang="en-US" smtClean="0">
                <a:ea typeface="ＭＳ Ｐゴシック" pitchFamily="34" charset="-128"/>
              </a:rPr>
              <a:t>3 hours to write-receive a “pass” or “fail” notice as soon as exam is finished</a:t>
            </a:r>
          </a:p>
          <a:p>
            <a:pPr lvl="1" eaLnBrk="1" hangingPunct="1"/>
            <a:r>
              <a:rPr lang="en-US" altLang="en-US" smtClean="0">
                <a:ea typeface="ＭＳ Ｐゴシック" pitchFamily="34" charset="-128"/>
              </a:rPr>
              <a:t>“pass” may use CIC designation- valid for 5 yrs.</a:t>
            </a:r>
          </a:p>
          <a:p>
            <a:pPr lvl="1" eaLnBrk="1" hangingPunct="1"/>
            <a:r>
              <a:rPr lang="en-US" altLang="en-US" smtClean="0">
                <a:ea typeface="ＭＳ Ｐゴシック" pitchFamily="34" charset="-128"/>
              </a:rPr>
              <a:t>“fail” – can re-write up to 4 times per year (every 90 days)</a:t>
            </a:r>
            <a:endParaRPr lang="en-CA" altLang="en-US" smtClean="0">
              <a:ea typeface="ＭＳ Ｐゴシック" pitchFamily="34" charset="-128"/>
            </a:endParaRPr>
          </a:p>
          <a:p>
            <a:pPr marL="0" indent="0" eaLnBrk="1" hangingPunct="1">
              <a:buFont typeface="Arial" pitchFamily="34" charset="0"/>
              <a:buNone/>
            </a:pPr>
            <a:r>
              <a:rPr lang="en-CA" altLang="en-US" sz="2400" b="1" smtClean="0">
                <a:ea typeface="ＭＳ Ｐゴシック" pitchFamily="34" charset="-128"/>
              </a:rPr>
              <a:t>Recertification Exam</a:t>
            </a:r>
            <a:endParaRPr lang="en-CA" altLang="en-US" sz="2400" smtClean="0">
              <a:ea typeface="ＭＳ Ｐゴシック" pitchFamily="34" charset="-128"/>
            </a:endParaRPr>
          </a:p>
          <a:p>
            <a:pPr lvl="1" eaLnBrk="1" hangingPunct="1"/>
            <a:r>
              <a:rPr lang="en-CA" altLang="en-US" smtClean="0">
                <a:ea typeface="ＭＳ Ｐゴシック" pitchFamily="34" charset="-128"/>
              </a:rPr>
              <a:t>can be ordered as early as January, deadline to order Dec 1st</a:t>
            </a:r>
          </a:p>
          <a:p>
            <a:pPr lvl="1" eaLnBrk="1" hangingPunct="1"/>
            <a:r>
              <a:rPr lang="en-CA" altLang="en-US" smtClean="0">
                <a:ea typeface="ＭＳ Ｐゴシック" pitchFamily="34" charset="-128"/>
              </a:rPr>
              <a:t>Can access as often as desired until submitted</a:t>
            </a:r>
          </a:p>
          <a:p>
            <a:pPr lvl="1" eaLnBrk="1" hangingPunct="1"/>
            <a:r>
              <a:rPr lang="en-CA" altLang="en-US" smtClean="0">
                <a:ea typeface="ＭＳ Ｐゴシック" pitchFamily="34" charset="-128"/>
              </a:rPr>
              <a:t>Must be submitted by 11:59pm on Dec 30 of recertifying year.</a:t>
            </a:r>
          </a:p>
          <a:p>
            <a:pPr lvl="1" eaLnBrk="1" hangingPunct="1"/>
            <a:r>
              <a:rPr lang="en-CA" altLang="en-US" smtClean="0">
                <a:ea typeface="ＭＳ Ｐゴシック" pitchFamily="34" charset="-128"/>
              </a:rPr>
              <a:t>Immediate “pass or fail”- detailed results sent via mail in     2-3 weeks</a:t>
            </a:r>
            <a:endParaRPr lang="en-US" altLang="en-US" smtClean="0">
              <a:ea typeface="ＭＳ Ｐゴシック" pitchFamily="34" charset="-128"/>
            </a:endParaRPr>
          </a:p>
          <a:p>
            <a:pPr marL="0" indent="0" eaLnBrk="1" hangingPunct="1"/>
            <a:endParaRPr lang="en-US" altLang="en-US" smtClean="0">
              <a:ea typeface="ＭＳ Ｐゴシック" pitchFamily="34" charset="-128"/>
            </a:endParaRPr>
          </a:p>
        </p:txBody>
      </p:sp>
      <p:sp>
        <p:nvSpPr>
          <p:cNvPr id="40964"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59980FD-6FE7-4507-9FE7-B5BAC0B915B6}" type="slidenum">
              <a:rPr lang="en-US" altLang="en-US" sz="2000">
                <a:solidFill>
                  <a:schemeClr val="bg1"/>
                </a:solidFill>
                <a:latin typeface="Calibri" pitchFamily="34" charset="0"/>
              </a:rPr>
              <a:pPr eaLnBrk="1" hangingPunct="1"/>
              <a:t>15</a:t>
            </a:fld>
            <a:endParaRPr lang="en-US" altLang="en-US" sz="2000">
              <a:solidFill>
                <a:schemeClr val="bg1"/>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90600" y="609600"/>
            <a:ext cx="7086600" cy="731838"/>
          </a:xfrm>
        </p:spPr>
        <p:txBody>
          <a:bodyPr/>
          <a:lstStyle/>
          <a:p>
            <a:pPr eaLnBrk="1" hangingPunct="1"/>
            <a:r>
              <a:rPr lang="en-US" altLang="en-US" sz="3200" b="1" smtClean="0">
                <a:latin typeface="Palatino Linotype" pitchFamily="18" charset="0"/>
                <a:ea typeface="ＭＳ Ｐゴシック" pitchFamily="34" charset="-128"/>
              </a:rPr>
              <a:t>Taking the Exam</a:t>
            </a:r>
          </a:p>
        </p:txBody>
      </p:sp>
      <p:sp>
        <p:nvSpPr>
          <p:cNvPr id="43011" name="Rectangle 3"/>
          <p:cNvSpPr>
            <a:spLocks noGrp="1" noChangeArrowheads="1"/>
          </p:cNvSpPr>
          <p:nvPr>
            <p:ph type="body" idx="1"/>
          </p:nvPr>
        </p:nvSpPr>
        <p:spPr>
          <a:xfrm>
            <a:off x="1066800" y="1524000"/>
            <a:ext cx="6242050" cy="4495800"/>
          </a:xfrm>
        </p:spPr>
        <p:txBody>
          <a:bodyPr/>
          <a:lstStyle/>
          <a:p>
            <a:pPr eaLnBrk="1" hangingPunct="1"/>
            <a:r>
              <a:rPr lang="en-US" altLang="en-US" sz="2400" smtClean="0">
                <a:ea typeface="ＭＳ Ｐゴシック" pitchFamily="34" charset="-128"/>
              </a:rPr>
              <a:t>You will be given the opportunity to practice taking an examination on the computer to familiarize yourself with the testing software.  The time used is not counted as part of the examination time.</a:t>
            </a:r>
          </a:p>
          <a:p>
            <a:pPr eaLnBrk="1" hangingPunct="1">
              <a:buFontTx/>
              <a:buNone/>
            </a:pPr>
            <a:endParaRPr lang="en-US" altLang="en-US" sz="2400" smtClean="0">
              <a:ea typeface="ＭＳ Ｐゴシック" pitchFamily="34" charset="-128"/>
            </a:endParaRPr>
          </a:p>
          <a:p>
            <a:pPr eaLnBrk="1" hangingPunct="1"/>
            <a:r>
              <a:rPr lang="en-US" altLang="en-US" sz="2400" smtClean="0">
                <a:ea typeface="ＭＳ Ｐゴシック" pitchFamily="34" charset="-128"/>
              </a:rPr>
              <a:t>You will have </a:t>
            </a:r>
            <a:r>
              <a:rPr lang="en-US" altLang="en-US" sz="2400" b="1" smtClean="0">
                <a:ea typeface="ＭＳ Ｐゴシック" pitchFamily="34" charset="-128"/>
              </a:rPr>
              <a:t>3 hours</a:t>
            </a:r>
            <a:r>
              <a:rPr lang="en-US" altLang="en-US" sz="2400" smtClean="0">
                <a:ea typeface="ＭＳ Ｐゴシック" pitchFamily="34" charset="-128"/>
              </a:rPr>
              <a:t> to complete the exam.</a:t>
            </a:r>
          </a:p>
        </p:txBody>
      </p:sp>
      <p:sp>
        <p:nvSpPr>
          <p:cNvPr id="43012"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D8B22C6-2AED-494E-9724-7AD0C05B2863}" type="slidenum">
              <a:rPr lang="en-US" altLang="en-US" sz="2000">
                <a:solidFill>
                  <a:schemeClr val="bg1"/>
                </a:solidFill>
                <a:latin typeface="Calibri" pitchFamily="34" charset="0"/>
              </a:rPr>
              <a:pPr eaLnBrk="1" hangingPunct="1"/>
              <a:t>16</a:t>
            </a:fld>
            <a:endParaRPr lang="en-US" altLang="en-US" sz="20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11188" y="549275"/>
            <a:ext cx="3200400" cy="731838"/>
          </a:xfrm>
        </p:spPr>
        <p:txBody>
          <a:bodyPr>
            <a:normAutofit/>
          </a:bodyPr>
          <a:lstStyle/>
          <a:p>
            <a:pPr eaLnBrk="1" hangingPunct="1"/>
            <a:r>
              <a:rPr lang="en-US" altLang="en-US" sz="3200" b="1" smtClean="0">
                <a:latin typeface="Calibri" pitchFamily="34" charset="0"/>
                <a:ea typeface="ＭＳ Ｐゴシック" pitchFamily="34" charset="-128"/>
              </a:rPr>
              <a:t>Questions</a:t>
            </a:r>
          </a:p>
        </p:txBody>
      </p:sp>
      <p:sp>
        <p:nvSpPr>
          <p:cNvPr id="45059" name="Rectangle 3"/>
          <p:cNvSpPr>
            <a:spLocks noGrp="1" noChangeArrowheads="1"/>
          </p:cNvSpPr>
          <p:nvPr>
            <p:ph type="body" idx="1"/>
          </p:nvPr>
        </p:nvSpPr>
        <p:spPr>
          <a:xfrm>
            <a:off x="323850" y="1581150"/>
            <a:ext cx="8153400" cy="5276850"/>
          </a:xfrm>
        </p:spPr>
        <p:txBody>
          <a:bodyPr/>
          <a:lstStyle/>
          <a:p>
            <a:pPr eaLnBrk="1" hangingPunct="1"/>
            <a:r>
              <a:rPr lang="en-CA" altLang="en-US" sz="2400" smtClean="0">
                <a:ea typeface="ＭＳ Ｐゴシック" pitchFamily="34" charset="-128"/>
              </a:rPr>
              <a:t>Bank of approx. 1300 questions</a:t>
            </a:r>
            <a:endParaRPr lang="en-US" altLang="en-US" sz="2400" smtClean="0">
              <a:ea typeface="ＭＳ Ｐゴシック" pitchFamily="34" charset="-128"/>
            </a:endParaRPr>
          </a:p>
          <a:p>
            <a:pPr eaLnBrk="1" hangingPunct="1"/>
            <a:r>
              <a:rPr lang="en-US" altLang="en-US" sz="2400" smtClean="0">
                <a:ea typeface="ＭＳ Ｐゴシック" pitchFamily="34" charset="-128"/>
              </a:rPr>
              <a:t>150 multiple choice questions, 135 scored + 15 questions being evaluated</a:t>
            </a:r>
          </a:p>
          <a:p>
            <a:pPr eaLnBrk="1" hangingPunct="1"/>
            <a:r>
              <a:rPr lang="en-US" altLang="en-US" sz="2400" smtClean="0">
                <a:ea typeface="ＭＳ Ｐゴシック" pitchFamily="34" charset="-128"/>
              </a:rPr>
              <a:t>All questions fit into a category on the Content Outline</a:t>
            </a:r>
          </a:p>
          <a:p>
            <a:pPr eaLnBrk="1" hangingPunct="1"/>
            <a:r>
              <a:rPr lang="en-CA" altLang="en-US" sz="2400" smtClean="0">
                <a:ea typeface="ＭＳ Ｐゴシック" pitchFamily="34" charset="-128"/>
              </a:rPr>
              <a:t>All questions have answers reference in CBIC approved references</a:t>
            </a:r>
          </a:p>
          <a:p>
            <a:pPr eaLnBrk="1" hangingPunct="1"/>
            <a:r>
              <a:rPr lang="en-US" altLang="en-US" sz="2400" smtClean="0">
                <a:ea typeface="ＭＳ Ｐゴシック" pitchFamily="34" charset="-128"/>
              </a:rPr>
              <a:t>No negative wording, exclusionary words (all, never…) or multiple answers (A+B, A+C, A+B+C, B+D)</a:t>
            </a:r>
          </a:p>
          <a:p>
            <a:pPr eaLnBrk="1" hangingPunct="1"/>
            <a:r>
              <a:rPr lang="en-US" altLang="en-US" sz="2400" smtClean="0">
                <a:ea typeface="ＭＳ Ｐゴシック" pitchFamily="34" charset="-128"/>
              </a:rPr>
              <a:t>All nation-specific references had been removed</a:t>
            </a:r>
          </a:p>
          <a:p>
            <a:pPr eaLnBrk="1" hangingPunct="1"/>
            <a:endParaRPr lang="en-US" altLang="en-US" smtClean="0">
              <a:ea typeface="ＭＳ Ｐゴシック" pitchFamily="34" charset="-128"/>
            </a:endParaRPr>
          </a:p>
        </p:txBody>
      </p:sp>
      <p:sp>
        <p:nvSpPr>
          <p:cNvPr id="45060"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66D5A18-FB2C-49A4-9CCE-72590CAEF534}" type="slidenum">
              <a:rPr lang="en-US" altLang="en-US" sz="2000">
                <a:solidFill>
                  <a:schemeClr val="bg1"/>
                </a:solidFill>
                <a:latin typeface="Calibri" pitchFamily="34" charset="0"/>
              </a:rPr>
              <a:pPr eaLnBrk="1" hangingPunct="1"/>
              <a:t>17</a:t>
            </a:fld>
            <a:endParaRPr lang="en-US" altLang="en-US" sz="2000">
              <a:solidFill>
                <a:schemeClr val="bg1"/>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04813"/>
            <a:ext cx="7294563" cy="685800"/>
          </a:xfrm>
        </p:spPr>
        <p:txBody>
          <a:bodyPr>
            <a:normAutofit/>
          </a:bodyPr>
          <a:lstStyle/>
          <a:p>
            <a:pPr eaLnBrk="1" hangingPunct="1"/>
            <a:r>
              <a:rPr lang="en-CA" altLang="en-US" sz="3200" b="1" smtClean="0">
                <a:latin typeface="Calibri" pitchFamily="34" charset="0"/>
                <a:ea typeface="ＭＳ Ｐゴシック" pitchFamily="34" charset="-128"/>
              </a:rPr>
              <a:t>Passing Score</a:t>
            </a:r>
          </a:p>
        </p:txBody>
      </p:sp>
      <p:sp>
        <p:nvSpPr>
          <p:cNvPr id="47107" name="Content Placeholder 2"/>
          <p:cNvSpPr>
            <a:spLocks noGrp="1"/>
          </p:cNvSpPr>
          <p:nvPr>
            <p:ph idx="1"/>
          </p:nvPr>
        </p:nvSpPr>
        <p:spPr>
          <a:xfrm>
            <a:off x="323850" y="1341438"/>
            <a:ext cx="7993063" cy="5127625"/>
          </a:xfrm>
        </p:spPr>
        <p:txBody>
          <a:bodyPr/>
          <a:lstStyle/>
          <a:p>
            <a:pPr eaLnBrk="1" hangingPunct="1"/>
            <a:r>
              <a:rPr lang="en-CA" altLang="en-US" sz="2400" smtClean="0">
                <a:ea typeface="ＭＳ Ｐゴシック" pitchFamily="34" charset="-128"/>
              </a:rPr>
              <a:t>Individual responses for each question analyzed and adjusted</a:t>
            </a:r>
          </a:p>
          <a:p>
            <a:pPr eaLnBrk="1" hangingPunct="1"/>
            <a:r>
              <a:rPr lang="en-CA" altLang="en-US" sz="2400" smtClean="0">
                <a:ea typeface="ＭＳ Ｐゴシック" pitchFamily="34" charset="-128"/>
              </a:rPr>
              <a:t>Cut scores are adjusted taking into account levels of difficulty</a:t>
            </a:r>
          </a:p>
          <a:p>
            <a:pPr eaLnBrk="1" hangingPunct="1"/>
            <a:r>
              <a:rPr lang="en-CA" altLang="en-US" sz="2400" smtClean="0">
                <a:ea typeface="ＭＳ Ｐゴシック" pitchFamily="34" charset="-128"/>
              </a:rPr>
              <a:t>Cut score is slightly different for each version of the test</a:t>
            </a:r>
          </a:p>
          <a:p>
            <a:pPr eaLnBrk="1" hangingPunct="1"/>
            <a:r>
              <a:rPr lang="en-CA" altLang="en-US" sz="2400" smtClean="0">
                <a:ea typeface="ＭＳ Ｐゴシック" pitchFamily="34" charset="-128"/>
              </a:rPr>
              <a:t>Pass rate varies by degree of difficulty of exam</a:t>
            </a:r>
          </a:p>
          <a:p>
            <a:pPr eaLnBrk="1" hangingPunct="1"/>
            <a:r>
              <a:rPr lang="en-CA" altLang="en-US" sz="2400" smtClean="0">
                <a:ea typeface="ＭＳ Ｐゴシック" pitchFamily="34" charset="-128"/>
              </a:rPr>
              <a:t>Percentage of correct answers to pass ~ 75%</a:t>
            </a:r>
          </a:p>
        </p:txBody>
      </p:sp>
      <p:sp>
        <p:nvSpPr>
          <p:cNvPr id="47108"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62DB709-FA76-4255-8BE0-D9FB32902C51}" type="slidenum">
              <a:rPr lang="en-US" altLang="en-US" sz="2000">
                <a:solidFill>
                  <a:schemeClr val="bg1"/>
                </a:solidFill>
                <a:latin typeface="Calibri" pitchFamily="34" charset="0"/>
              </a:rPr>
              <a:pPr eaLnBrk="1" hangingPunct="1"/>
              <a:t>18</a:t>
            </a:fld>
            <a:endParaRPr lang="en-US" altLang="en-US" sz="2000">
              <a:solidFill>
                <a:schemeClr val="bg1"/>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404813"/>
            <a:ext cx="4824412" cy="685800"/>
          </a:xfrm>
        </p:spPr>
        <p:txBody>
          <a:bodyPr>
            <a:normAutofit/>
          </a:bodyPr>
          <a:lstStyle/>
          <a:p>
            <a:pPr eaLnBrk="1" hangingPunct="1"/>
            <a:r>
              <a:rPr lang="en-CA" altLang="en-US" sz="3200" b="1" smtClean="0">
                <a:ea typeface="ＭＳ Ｐゴシック" pitchFamily="34" charset="-128"/>
              </a:rPr>
              <a:t>Types of Exam Questions</a:t>
            </a:r>
            <a:endParaRPr lang="en-US" altLang="en-US" sz="3200" b="1" smtClean="0">
              <a:ea typeface="ＭＳ Ｐゴシック" pitchFamily="34" charset="-128"/>
            </a:endParaRPr>
          </a:p>
        </p:txBody>
      </p:sp>
      <p:sp>
        <p:nvSpPr>
          <p:cNvPr id="48131" name="Content Placeholder 2"/>
          <p:cNvSpPr>
            <a:spLocks noGrp="1"/>
          </p:cNvSpPr>
          <p:nvPr>
            <p:ph idx="1"/>
          </p:nvPr>
        </p:nvSpPr>
        <p:spPr>
          <a:xfrm>
            <a:off x="323850" y="1341438"/>
            <a:ext cx="8229600" cy="4419600"/>
          </a:xfrm>
        </p:spPr>
        <p:txBody>
          <a:bodyPr/>
          <a:lstStyle/>
          <a:p>
            <a:pPr eaLnBrk="1" hangingPunct="1"/>
            <a:r>
              <a:rPr lang="en-CA" altLang="en-US" sz="2400" smtClean="0">
                <a:ea typeface="ＭＳ Ｐゴシック" pitchFamily="34" charset="-128"/>
              </a:rPr>
              <a:t>Recall  (20%)</a:t>
            </a:r>
          </a:p>
          <a:p>
            <a:pPr lvl="1" eaLnBrk="1" hangingPunct="1"/>
            <a:r>
              <a:rPr lang="en-CA" altLang="en-US" sz="2400" smtClean="0">
                <a:ea typeface="ＭＳ Ｐゴシック" pitchFamily="34" charset="-128"/>
              </a:rPr>
              <a:t>Recognize or recall a fact, memorization</a:t>
            </a:r>
          </a:p>
          <a:p>
            <a:pPr eaLnBrk="1" hangingPunct="1"/>
            <a:endParaRPr lang="en-CA" altLang="en-US" sz="2400" smtClean="0">
              <a:ea typeface="ＭＳ Ｐゴシック" pitchFamily="34" charset="-128"/>
            </a:endParaRPr>
          </a:p>
          <a:p>
            <a:pPr eaLnBrk="1" hangingPunct="1"/>
            <a:r>
              <a:rPr lang="en-CA" altLang="en-US" sz="2400" smtClean="0">
                <a:ea typeface="ＭＳ Ｐゴシック" pitchFamily="34" charset="-128"/>
              </a:rPr>
              <a:t>Analysis (20%)</a:t>
            </a:r>
          </a:p>
          <a:p>
            <a:pPr lvl="1" eaLnBrk="1" hangingPunct="1"/>
            <a:r>
              <a:rPr lang="en-CA" altLang="en-US" sz="2400" smtClean="0">
                <a:ea typeface="ＭＳ Ｐゴシック" pitchFamily="34" charset="-128"/>
              </a:rPr>
              <a:t>Minimal interpretation: explain or differentiate, understand</a:t>
            </a:r>
          </a:p>
          <a:p>
            <a:pPr eaLnBrk="1" hangingPunct="1"/>
            <a:endParaRPr lang="en-CA" altLang="en-US" sz="2400" smtClean="0">
              <a:ea typeface="ＭＳ Ｐゴシック" pitchFamily="34" charset="-128"/>
            </a:endParaRPr>
          </a:p>
          <a:p>
            <a:pPr eaLnBrk="1" hangingPunct="1"/>
            <a:r>
              <a:rPr lang="en-CA" altLang="en-US" sz="2400" smtClean="0">
                <a:ea typeface="ＭＳ Ｐゴシック" pitchFamily="34" charset="-128"/>
              </a:rPr>
              <a:t>Application (60%)</a:t>
            </a:r>
          </a:p>
          <a:p>
            <a:pPr lvl="1" eaLnBrk="1" hangingPunct="1"/>
            <a:r>
              <a:rPr lang="en-CA" altLang="en-US" sz="2400" smtClean="0">
                <a:ea typeface="ＭＳ Ｐゴシック" pitchFamily="34" charset="-128"/>
              </a:rPr>
              <a:t>Judgement or decision making, transfer of learning</a:t>
            </a:r>
            <a:endParaRPr lang="en-US" altLang="en-US" sz="2400" smtClean="0">
              <a:ea typeface="ＭＳ Ｐゴシック" pitchFamily="34" charset="-128"/>
            </a:endParaRPr>
          </a:p>
        </p:txBody>
      </p:sp>
      <p:sp>
        <p:nvSpPr>
          <p:cNvPr id="48132"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9DC81D8-A00E-4504-AEF5-1139644EDBDD}" type="slidenum">
              <a:rPr lang="en-US" altLang="en-US" sz="2000">
                <a:solidFill>
                  <a:schemeClr val="bg1"/>
                </a:solidFill>
                <a:latin typeface="Calibri" pitchFamily="34" charset="0"/>
              </a:rPr>
              <a:pPr eaLnBrk="1" hangingPunct="1"/>
              <a:t>19</a:t>
            </a:fld>
            <a:endParaRPr lang="en-US" altLang="en-US" sz="2000">
              <a:solidFill>
                <a:schemeClr val="bg1"/>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sz="4800" b="1" smtClean="0">
                <a:ea typeface="ＭＳ Ｐゴシック" pitchFamily="34" charset="-128"/>
              </a:rPr>
              <a:t>Objectives</a:t>
            </a:r>
            <a:endParaRPr lang="en-CA" altLang="en-US" smtClean="0">
              <a:ea typeface="ＭＳ Ｐゴシック" pitchFamily="34" charset="-128"/>
            </a:endParaRPr>
          </a:p>
        </p:txBody>
      </p:sp>
      <p:sp>
        <p:nvSpPr>
          <p:cNvPr id="16387" name="Content Placeholder 2"/>
          <p:cNvSpPr>
            <a:spLocks noGrp="1"/>
          </p:cNvSpPr>
          <p:nvPr>
            <p:ph idx="1"/>
          </p:nvPr>
        </p:nvSpPr>
        <p:spPr/>
        <p:txBody>
          <a:bodyPr/>
          <a:lstStyle/>
          <a:p>
            <a:pPr eaLnBrk="1" hangingPunct="1"/>
            <a:r>
              <a:rPr lang="en-US" altLang="en-US" sz="2400" smtClean="0">
                <a:ea typeface="ＭＳ Ｐゴシック" pitchFamily="34" charset="-128"/>
              </a:rPr>
              <a:t>Discuss why certification is important</a:t>
            </a:r>
          </a:p>
          <a:p>
            <a:pPr eaLnBrk="1" hangingPunct="1"/>
            <a:r>
              <a:rPr lang="en-US" altLang="en-US" sz="2400" smtClean="0">
                <a:ea typeface="ＭＳ Ｐゴシック" pitchFamily="34" charset="-128"/>
              </a:rPr>
              <a:t>Review the practice analysis</a:t>
            </a:r>
          </a:p>
          <a:p>
            <a:pPr eaLnBrk="1" hangingPunct="1"/>
            <a:r>
              <a:rPr lang="en-US" altLang="en-US" sz="2400" smtClean="0">
                <a:ea typeface="ＭＳ Ｐゴシック" pitchFamily="34" charset="-128"/>
              </a:rPr>
              <a:t>Review eligibility requirements for certification</a:t>
            </a:r>
          </a:p>
          <a:p>
            <a:pPr eaLnBrk="1" hangingPunct="1"/>
            <a:r>
              <a:rPr lang="en-US" altLang="en-US" sz="2400" smtClean="0">
                <a:ea typeface="ＭＳ Ｐゴシック" pitchFamily="34" charset="-128"/>
              </a:rPr>
              <a:t>Discuss how to certify &amp; when to re-certify</a:t>
            </a:r>
          </a:p>
          <a:p>
            <a:pPr eaLnBrk="1" hangingPunct="1"/>
            <a:r>
              <a:rPr lang="en-US" altLang="en-US" sz="2400" smtClean="0">
                <a:ea typeface="ＭＳ Ｐゴシック" pitchFamily="34" charset="-128"/>
              </a:rPr>
              <a:t>Review the resources recommended to help prepare for certification</a:t>
            </a:r>
          </a:p>
          <a:p>
            <a:pPr eaLnBrk="1" hangingPunct="1"/>
            <a:r>
              <a:rPr lang="en-US" altLang="en-US" sz="2400" smtClean="0">
                <a:ea typeface="ＭＳ Ｐゴシック" pitchFamily="34" charset="-128"/>
              </a:rPr>
              <a:t>Introduce you to the certification process</a:t>
            </a:r>
          </a:p>
          <a:p>
            <a:pPr eaLnBrk="1" hangingPunct="1"/>
            <a:r>
              <a:rPr lang="en-US" altLang="en-US" sz="2400" smtClean="0">
                <a:ea typeface="ＭＳ Ｐゴシック" pitchFamily="34" charset="-128"/>
              </a:rPr>
              <a:t>Describe recent changes in the exam process </a:t>
            </a:r>
          </a:p>
          <a:p>
            <a:pPr eaLnBrk="1" hangingPunct="1"/>
            <a:endParaRPr lang="en-CA" altLang="en-US" sz="2400" smtClean="0">
              <a:ea typeface="ＭＳ Ｐゴシック" pitchFamily="34" charset="-128"/>
            </a:endParaRPr>
          </a:p>
        </p:txBody>
      </p:sp>
      <p:sp>
        <p:nvSpPr>
          <p:cNvPr id="4" name="Slide Number Placeholder 1"/>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76BB501-BA50-4AFE-B1C5-548203774C4B}" type="slidenum">
              <a:rPr lang="en-US" altLang="en-US" sz="2000">
                <a:solidFill>
                  <a:schemeClr val="bg1"/>
                </a:solidFill>
                <a:latin typeface="Calibri" pitchFamily="34" charset="0"/>
              </a:rPr>
              <a:pPr eaLnBrk="1" hangingPunct="1"/>
              <a:t>2</a:t>
            </a:fld>
            <a:endParaRPr lang="en-US" altLang="en-US" sz="20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63" y="333375"/>
            <a:ext cx="4114800" cy="685800"/>
          </a:xfrm>
        </p:spPr>
        <p:txBody>
          <a:bodyPr>
            <a:normAutofit/>
          </a:bodyPr>
          <a:lstStyle/>
          <a:p>
            <a:pPr eaLnBrk="1" hangingPunct="1"/>
            <a:r>
              <a:rPr lang="en-CA" altLang="en-US" sz="3200" b="1" smtClean="0">
                <a:ea typeface="ＭＳ Ｐゴシック" pitchFamily="34" charset="-128"/>
              </a:rPr>
              <a:t>Example: Recall</a:t>
            </a:r>
            <a:endParaRPr lang="en-US" altLang="en-US" sz="3200" b="1" smtClean="0">
              <a:ea typeface="ＭＳ Ｐゴシック" pitchFamily="34" charset="-128"/>
            </a:endParaRPr>
          </a:p>
        </p:txBody>
      </p:sp>
      <p:sp>
        <p:nvSpPr>
          <p:cNvPr id="3" name="Content Placeholder 2"/>
          <p:cNvSpPr>
            <a:spLocks noGrp="1"/>
          </p:cNvSpPr>
          <p:nvPr>
            <p:ph idx="1"/>
          </p:nvPr>
        </p:nvSpPr>
        <p:spPr>
          <a:xfrm>
            <a:off x="595313" y="1628775"/>
            <a:ext cx="7924800" cy="4114800"/>
          </a:xfrm>
        </p:spPr>
        <p:txBody>
          <a:bodyPr>
            <a:normAutofit/>
          </a:bodyPr>
          <a:lstStyle/>
          <a:p>
            <a:pPr marL="0" indent="0" eaLnBrk="1" hangingPunct="1">
              <a:buFont typeface="Arial" pitchFamily="34" charset="0"/>
              <a:buNone/>
            </a:pPr>
            <a:r>
              <a:rPr lang="en-CA" altLang="en-US" sz="2400" smtClean="0">
                <a:ea typeface="ＭＳ Ｐゴシック" pitchFamily="34" charset="-128"/>
              </a:rPr>
              <a:t>Serum that is positive for HBeAg indicates</a:t>
            </a:r>
          </a:p>
          <a:p>
            <a:pPr marL="0" indent="0" eaLnBrk="1" hangingPunct="1">
              <a:buFont typeface="Arial" pitchFamily="34" charset="0"/>
              <a:buNone/>
            </a:pPr>
            <a:endParaRPr lang="en-CA" altLang="en-US" sz="2400" smtClean="0">
              <a:ea typeface="ＭＳ Ｐゴシック" pitchFamily="34" charset="-128"/>
            </a:endParaRPr>
          </a:p>
          <a:p>
            <a:pPr marL="0" indent="0" eaLnBrk="1" hangingPunct="1">
              <a:buFont typeface="Cambria" pitchFamily="18" charset="0"/>
              <a:buAutoNum type="alphaLcParenR"/>
            </a:pPr>
            <a:r>
              <a:rPr lang="en-CA" altLang="en-US" sz="2400" smtClean="0">
                <a:ea typeface="ＭＳ Ｐゴシック" pitchFamily="34" charset="-128"/>
              </a:rPr>
              <a:t>An increased likelihood of infectivity</a:t>
            </a:r>
          </a:p>
          <a:p>
            <a:pPr marL="0" indent="0" eaLnBrk="1" hangingPunct="1">
              <a:buFont typeface="Cambria" pitchFamily="18" charset="0"/>
              <a:buAutoNum type="alphaLcParenR"/>
            </a:pPr>
            <a:r>
              <a:rPr lang="en-CA" altLang="en-US" sz="2400" smtClean="0">
                <a:ea typeface="ＭＳ Ｐゴシック" pitchFamily="34" charset="-128"/>
              </a:rPr>
              <a:t>The presence of the delta agent</a:t>
            </a:r>
          </a:p>
          <a:p>
            <a:pPr marL="0" indent="0" eaLnBrk="1" hangingPunct="1">
              <a:buFont typeface="Cambria" pitchFamily="18" charset="0"/>
              <a:buAutoNum type="alphaLcParenR"/>
            </a:pPr>
            <a:r>
              <a:rPr lang="en-CA" altLang="en-US" sz="2400" smtClean="0">
                <a:ea typeface="ＭＳ Ｐゴシック" pitchFamily="34" charset="-128"/>
              </a:rPr>
              <a:t>Immunity to Hepatitis B</a:t>
            </a:r>
          </a:p>
          <a:p>
            <a:pPr marL="0" indent="0" eaLnBrk="1" hangingPunct="1">
              <a:buFont typeface="Cambria" pitchFamily="18" charset="0"/>
              <a:buAutoNum type="alphaLcParenR"/>
            </a:pPr>
            <a:r>
              <a:rPr lang="en-CA" altLang="en-US" sz="2400" smtClean="0">
                <a:ea typeface="ＭＳ Ｐゴシック" pitchFamily="34" charset="-128"/>
              </a:rPr>
              <a:t>Prior receipt of the hepatitis B vaccine</a:t>
            </a:r>
            <a:endParaRPr lang="en-US" altLang="en-US" sz="2400" smtClean="0">
              <a:ea typeface="ＭＳ Ｐゴシック" pitchFamily="34" charset="-128"/>
            </a:endParaRPr>
          </a:p>
        </p:txBody>
      </p:sp>
      <p:sp>
        <p:nvSpPr>
          <p:cNvPr id="50180"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217B019-4337-4848-A527-B184173D71AE}" type="slidenum">
              <a:rPr lang="en-US" altLang="en-US" sz="2000">
                <a:solidFill>
                  <a:schemeClr val="bg1"/>
                </a:solidFill>
                <a:latin typeface="Calibri" pitchFamily="34" charset="0"/>
              </a:rPr>
              <a:pPr eaLnBrk="1" hangingPunct="1"/>
              <a:t>20</a:t>
            </a:fld>
            <a:endParaRPr lang="en-US" altLang="en-US" sz="2000">
              <a:solidFill>
                <a:schemeClr val="bg1"/>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63" y="333375"/>
            <a:ext cx="4114800" cy="685800"/>
          </a:xfrm>
        </p:spPr>
        <p:txBody>
          <a:bodyPr>
            <a:normAutofit/>
          </a:bodyPr>
          <a:lstStyle/>
          <a:p>
            <a:pPr eaLnBrk="1" hangingPunct="1"/>
            <a:r>
              <a:rPr lang="en-CA" altLang="en-US" sz="3200" b="1" smtClean="0">
                <a:ea typeface="ＭＳ Ｐゴシック" pitchFamily="34" charset="-128"/>
              </a:rPr>
              <a:t>Example: Recall</a:t>
            </a:r>
            <a:endParaRPr lang="en-US" altLang="en-US" sz="3200" b="1" smtClean="0">
              <a:ea typeface="ＭＳ Ｐゴシック" pitchFamily="34" charset="-128"/>
            </a:endParaRPr>
          </a:p>
        </p:txBody>
      </p:sp>
      <p:sp>
        <p:nvSpPr>
          <p:cNvPr id="3" name="Content Placeholder 2"/>
          <p:cNvSpPr>
            <a:spLocks noGrp="1"/>
          </p:cNvSpPr>
          <p:nvPr>
            <p:ph idx="1"/>
          </p:nvPr>
        </p:nvSpPr>
        <p:spPr>
          <a:xfrm>
            <a:off x="595313" y="1628775"/>
            <a:ext cx="7924800" cy="4114800"/>
          </a:xfrm>
        </p:spPr>
        <p:txBody>
          <a:bodyPr>
            <a:normAutofit/>
          </a:bodyPr>
          <a:lstStyle/>
          <a:p>
            <a:pPr marL="0" indent="0" eaLnBrk="1" hangingPunct="1">
              <a:buFont typeface="Arial" pitchFamily="34" charset="0"/>
              <a:buNone/>
            </a:pPr>
            <a:r>
              <a:rPr lang="en-CA" altLang="en-US" sz="2400" smtClean="0">
                <a:ea typeface="ＭＳ Ｐゴシック" pitchFamily="34" charset="-128"/>
              </a:rPr>
              <a:t>Serum that is positive for HBeAg indicates</a:t>
            </a:r>
          </a:p>
          <a:p>
            <a:pPr marL="0" indent="0" eaLnBrk="1" hangingPunct="1">
              <a:buFont typeface="Arial" pitchFamily="34" charset="0"/>
              <a:buNone/>
            </a:pPr>
            <a:endParaRPr lang="en-CA" altLang="en-US" sz="2400" smtClean="0">
              <a:ea typeface="ＭＳ Ｐゴシック" pitchFamily="34" charset="-128"/>
            </a:endParaRPr>
          </a:p>
          <a:p>
            <a:pPr marL="0" indent="0" eaLnBrk="1" hangingPunct="1">
              <a:buFont typeface="Cambria" pitchFamily="18" charset="0"/>
              <a:buAutoNum type="alphaLcParenR"/>
            </a:pPr>
            <a:r>
              <a:rPr lang="en-CA" altLang="en-US" sz="2400" smtClean="0">
                <a:ea typeface="ＭＳ Ｐゴシック" pitchFamily="34" charset="-128"/>
              </a:rPr>
              <a:t>An increased likelihood of infectivity</a:t>
            </a:r>
          </a:p>
          <a:p>
            <a:pPr marL="0" indent="0" eaLnBrk="1" hangingPunct="1">
              <a:buFont typeface="Cambria" pitchFamily="18" charset="0"/>
              <a:buAutoNum type="alphaLcParenR"/>
            </a:pPr>
            <a:r>
              <a:rPr lang="en-CA" altLang="en-US" sz="2400" smtClean="0">
                <a:ea typeface="ＭＳ Ｐゴシック" pitchFamily="34" charset="-128"/>
              </a:rPr>
              <a:t>The presence of the delta agent</a:t>
            </a:r>
          </a:p>
          <a:p>
            <a:pPr marL="0" indent="0" eaLnBrk="1" hangingPunct="1">
              <a:buFont typeface="Cambria" pitchFamily="18" charset="0"/>
              <a:buAutoNum type="alphaLcParenR"/>
            </a:pPr>
            <a:r>
              <a:rPr lang="en-CA" altLang="en-US" sz="2400" smtClean="0">
                <a:ea typeface="ＭＳ Ｐゴシック" pitchFamily="34" charset="-128"/>
              </a:rPr>
              <a:t>Immunity to Hepatitis B</a:t>
            </a:r>
          </a:p>
          <a:p>
            <a:pPr marL="0" indent="0" eaLnBrk="1" hangingPunct="1">
              <a:buFont typeface="Cambria" pitchFamily="18" charset="0"/>
              <a:buAutoNum type="alphaLcParenR"/>
            </a:pPr>
            <a:r>
              <a:rPr lang="en-CA" altLang="en-US" sz="2400" smtClean="0">
                <a:ea typeface="ＭＳ Ｐゴシック" pitchFamily="34" charset="-128"/>
              </a:rPr>
              <a:t>Prior receipt of the hepatitis B vaccine</a:t>
            </a:r>
            <a:endParaRPr lang="en-US" altLang="en-US" sz="2400" smtClean="0">
              <a:ea typeface="ＭＳ Ｐゴシック" pitchFamily="34" charset="-128"/>
            </a:endParaRPr>
          </a:p>
        </p:txBody>
      </p:sp>
      <p:sp>
        <p:nvSpPr>
          <p:cNvPr id="52228"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FE9B14F-4F82-44EB-9EC5-14974C71B3CB}" type="slidenum">
              <a:rPr lang="en-US" altLang="en-US" sz="2000">
                <a:solidFill>
                  <a:schemeClr val="bg1"/>
                </a:solidFill>
                <a:latin typeface="Calibri" pitchFamily="34" charset="0"/>
              </a:rPr>
              <a:pPr eaLnBrk="1" hangingPunct="1"/>
              <a:t>21</a:t>
            </a:fld>
            <a:endParaRPr lang="en-US" altLang="en-US" sz="2000">
              <a:solidFill>
                <a:schemeClr val="bg1"/>
              </a:solidFill>
              <a:latin typeface="Calibri" pitchFamily="34" charset="0"/>
            </a:endParaRPr>
          </a:p>
        </p:txBody>
      </p:sp>
      <p:pic>
        <p:nvPicPr>
          <p:cNvPr id="52229" name="Picture 2" descr="C:\Users\sue.cooper\AppData\Local\Microsoft\Windows\Temporary Internet Files\Content.IE5\NDFPI8SJ\raemi-Check-ma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2565400"/>
            <a:ext cx="4111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3375"/>
            <a:ext cx="5715000" cy="685800"/>
          </a:xfrm>
        </p:spPr>
        <p:txBody>
          <a:bodyPr>
            <a:normAutofit/>
          </a:bodyPr>
          <a:lstStyle/>
          <a:p>
            <a:pPr eaLnBrk="1" hangingPunct="1"/>
            <a:r>
              <a:rPr lang="en-CA" altLang="en-US" sz="3200" b="1" smtClean="0">
                <a:ea typeface="ＭＳ Ｐゴシック" pitchFamily="34" charset="-128"/>
              </a:rPr>
              <a:t>Example: Application</a:t>
            </a:r>
            <a:endParaRPr lang="en-US" altLang="en-US" sz="3200" b="1" smtClean="0">
              <a:ea typeface="ＭＳ Ｐゴシック" pitchFamily="34" charset="-128"/>
            </a:endParaRPr>
          </a:p>
        </p:txBody>
      </p:sp>
      <p:sp>
        <p:nvSpPr>
          <p:cNvPr id="3" name="Content Placeholder 2"/>
          <p:cNvSpPr>
            <a:spLocks noGrp="1"/>
          </p:cNvSpPr>
          <p:nvPr>
            <p:ph idx="1"/>
          </p:nvPr>
        </p:nvSpPr>
        <p:spPr>
          <a:xfrm>
            <a:off x="323850" y="1341438"/>
            <a:ext cx="7993063" cy="5181600"/>
          </a:xfrm>
        </p:spPr>
        <p:txBody>
          <a:bodyPr>
            <a:normAutofit/>
          </a:bodyPr>
          <a:lstStyle/>
          <a:p>
            <a:pPr marL="0" indent="0" eaLnBrk="1" hangingPunct="1">
              <a:buFont typeface="Arial" pitchFamily="34" charset="0"/>
              <a:buNone/>
            </a:pPr>
            <a:r>
              <a:rPr lang="en-CA" altLang="en-US" sz="2400" smtClean="0">
                <a:ea typeface="ＭＳ Ｐゴシック" pitchFamily="34" charset="-128"/>
              </a:rPr>
              <a:t>A 65 year old patient presents with jaundice and elevated liver enzymes. Blood for viral hepatitis screen with the following results:</a:t>
            </a:r>
          </a:p>
          <a:p>
            <a:pPr marL="0" indent="0" eaLnBrk="1" hangingPunct="1"/>
            <a:r>
              <a:rPr lang="en-CA" altLang="en-US" sz="2000" b="1" smtClean="0">
                <a:ea typeface="ＭＳ Ｐゴシック" pitchFamily="34" charset="-128"/>
              </a:rPr>
              <a:t>Hepatitis A: </a:t>
            </a:r>
            <a:r>
              <a:rPr lang="en-CA" altLang="en-US" sz="2000" smtClean="0">
                <a:ea typeface="ＭＳ Ｐゴシック" pitchFamily="34" charset="-128"/>
              </a:rPr>
              <a:t>Anti-HAV, IgG negative; IgM positive</a:t>
            </a:r>
          </a:p>
          <a:p>
            <a:pPr marL="0" indent="0" eaLnBrk="1" hangingPunct="1"/>
            <a:r>
              <a:rPr lang="en-CA" altLang="en-US" sz="2000" b="1" smtClean="0">
                <a:ea typeface="ＭＳ Ｐゴシック" pitchFamily="34" charset="-128"/>
              </a:rPr>
              <a:t>Hepatitis B</a:t>
            </a:r>
            <a:r>
              <a:rPr lang="en-CA" altLang="en-US" sz="2000" smtClean="0">
                <a:ea typeface="ＭＳ Ｐゴシック" pitchFamily="34" charset="-128"/>
              </a:rPr>
              <a:t>: HBsAG negative, anti HBc negative, antiHBs positive</a:t>
            </a:r>
          </a:p>
          <a:p>
            <a:pPr marL="0" indent="0" eaLnBrk="1" hangingPunct="1"/>
            <a:r>
              <a:rPr lang="en-CA" altLang="en-US" sz="2000" b="1" smtClean="0">
                <a:ea typeface="ＭＳ Ｐゴシック" pitchFamily="34" charset="-128"/>
              </a:rPr>
              <a:t>Hepatitis C: </a:t>
            </a:r>
            <a:r>
              <a:rPr lang="en-CA" altLang="en-US" sz="2000" smtClean="0">
                <a:ea typeface="ＭＳ Ｐゴシック" pitchFamily="34" charset="-128"/>
              </a:rPr>
              <a:t>Anti HCV negative</a:t>
            </a:r>
          </a:p>
          <a:p>
            <a:pPr marL="0" indent="0" eaLnBrk="1" hangingPunct="1">
              <a:buFont typeface="Arial" pitchFamily="34" charset="0"/>
              <a:buNone/>
            </a:pPr>
            <a:endParaRPr lang="en-CA" altLang="en-US" sz="2400" smtClean="0">
              <a:ea typeface="ＭＳ Ｐゴシック" pitchFamily="34" charset="-128"/>
            </a:endParaRPr>
          </a:p>
          <a:p>
            <a:pPr marL="0" indent="0" eaLnBrk="1" hangingPunct="1">
              <a:buFont typeface="Arial" pitchFamily="34" charset="0"/>
              <a:buNone/>
            </a:pPr>
            <a:r>
              <a:rPr lang="en-CA" altLang="en-US" sz="2400" smtClean="0">
                <a:ea typeface="ＭＳ Ｐゴシック" pitchFamily="34" charset="-128"/>
              </a:rPr>
              <a:t>Which of the following is the </a:t>
            </a:r>
            <a:r>
              <a:rPr lang="en-CA" altLang="en-US" sz="2400" b="1" u="sng" smtClean="0">
                <a:ea typeface="ＭＳ Ｐゴシック" pitchFamily="34" charset="-128"/>
              </a:rPr>
              <a:t>most likely </a:t>
            </a:r>
            <a:r>
              <a:rPr lang="en-CA" altLang="en-US" sz="2400" smtClean="0">
                <a:ea typeface="ＭＳ Ｐゴシック" pitchFamily="34" charset="-128"/>
              </a:rPr>
              <a:t>cause of the symptoms?</a:t>
            </a:r>
          </a:p>
          <a:p>
            <a:pPr marL="1257300" lvl="2" indent="-457200" eaLnBrk="1" hangingPunct="1">
              <a:buFont typeface="Cambria" pitchFamily="18" charset="0"/>
              <a:buAutoNum type="alphaLcParenR"/>
            </a:pPr>
            <a:r>
              <a:rPr lang="en-CA" altLang="en-US" sz="1800" smtClean="0">
                <a:ea typeface="ＭＳ Ｐゴシック" pitchFamily="34" charset="-128"/>
              </a:rPr>
              <a:t>Hepatitis A</a:t>
            </a:r>
          </a:p>
          <a:p>
            <a:pPr marL="1257300" lvl="2" indent="-457200" eaLnBrk="1" hangingPunct="1">
              <a:buFont typeface="Cambria" pitchFamily="18" charset="0"/>
              <a:buAutoNum type="alphaLcParenR"/>
            </a:pPr>
            <a:r>
              <a:rPr lang="en-CA" altLang="en-US" sz="1800" smtClean="0">
                <a:ea typeface="ＭＳ Ｐゴシック" pitchFamily="34" charset="-128"/>
              </a:rPr>
              <a:t>Hepatitis B</a:t>
            </a:r>
          </a:p>
          <a:p>
            <a:pPr marL="1257300" lvl="2" indent="-457200" eaLnBrk="1" hangingPunct="1">
              <a:buFont typeface="Cambria" pitchFamily="18" charset="0"/>
              <a:buAutoNum type="alphaLcParenR"/>
            </a:pPr>
            <a:r>
              <a:rPr lang="en-CA" altLang="en-US" sz="1800" smtClean="0">
                <a:ea typeface="ＭＳ Ｐゴシック" pitchFamily="34" charset="-128"/>
              </a:rPr>
              <a:t>Hepatitis C</a:t>
            </a:r>
          </a:p>
          <a:p>
            <a:pPr marL="1257300" lvl="2" indent="-457200" eaLnBrk="1" hangingPunct="1">
              <a:buFont typeface="Cambria" pitchFamily="18" charset="0"/>
              <a:buAutoNum type="alphaLcParenR"/>
            </a:pPr>
            <a:r>
              <a:rPr lang="en-CA" altLang="en-US" sz="1800" smtClean="0">
                <a:ea typeface="ＭＳ Ｐゴシック" pitchFamily="34" charset="-128"/>
              </a:rPr>
              <a:t>Delta hepatitis</a:t>
            </a:r>
            <a:endParaRPr lang="en-US" altLang="en-US" sz="1800" smtClean="0">
              <a:ea typeface="ＭＳ Ｐゴシック" pitchFamily="34" charset="-128"/>
            </a:endParaRPr>
          </a:p>
        </p:txBody>
      </p:sp>
      <p:sp>
        <p:nvSpPr>
          <p:cNvPr id="54276"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A91231C-6E7D-4D2B-A155-3B3658D50B84}" type="slidenum">
              <a:rPr lang="en-US" altLang="en-US" sz="2000">
                <a:solidFill>
                  <a:schemeClr val="bg1"/>
                </a:solidFill>
                <a:latin typeface="Calibri" pitchFamily="34" charset="0"/>
              </a:rPr>
              <a:pPr eaLnBrk="1" hangingPunct="1"/>
              <a:t>22</a:t>
            </a:fld>
            <a:endParaRPr lang="en-US" altLang="en-US" sz="2000">
              <a:solidFill>
                <a:schemeClr val="bg1"/>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3375"/>
            <a:ext cx="5715000" cy="685800"/>
          </a:xfrm>
        </p:spPr>
        <p:txBody>
          <a:bodyPr>
            <a:normAutofit/>
          </a:bodyPr>
          <a:lstStyle/>
          <a:p>
            <a:pPr eaLnBrk="1" hangingPunct="1"/>
            <a:r>
              <a:rPr lang="en-CA" altLang="en-US" sz="3200" b="1" smtClean="0">
                <a:ea typeface="ＭＳ Ｐゴシック" pitchFamily="34" charset="-128"/>
              </a:rPr>
              <a:t>Example: Application</a:t>
            </a:r>
            <a:endParaRPr lang="en-US" altLang="en-US" sz="3200" b="1" smtClean="0">
              <a:ea typeface="ＭＳ Ｐゴシック" pitchFamily="34" charset="-128"/>
            </a:endParaRPr>
          </a:p>
        </p:txBody>
      </p:sp>
      <p:sp>
        <p:nvSpPr>
          <p:cNvPr id="3" name="Content Placeholder 2"/>
          <p:cNvSpPr>
            <a:spLocks noGrp="1"/>
          </p:cNvSpPr>
          <p:nvPr>
            <p:ph idx="1"/>
          </p:nvPr>
        </p:nvSpPr>
        <p:spPr>
          <a:xfrm>
            <a:off x="323850" y="1341438"/>
            <a:ext cx="7993063" cy="5181600"/>
          </a:xfrm>
        </p:spPr>
        <p:txBody>
          <a:bodyPr>
            <a:normAutofit/>
          </a:bodyPr>
          <a:lstStyle/>
          <a:p>
            <a:pPr marL="0" indent="0" eaLnBrk="1" hangingPunct="1">
              <a:buFont typeface="Arial" pitchFamily="34" charset="0"/>
              <a:buNone/>
            </a:pPr>
            <a:r>
              <a:rPr lang="en-CA" altLang="en-US" sz="2400" smtClean="0">
                <a:ea typeface="ＭＳ Ｐゴシック" pitchFamily="34" charset="-128"/>
              </a:rPr>
              <a:t>A 65 year old patient presents with jaundice and elevated liver enzymes. Blood for viral hepatitis screen with the following results:</a:t>
            </a:r>
          </a:p>
          <a:p>
            <a:pPr marL="0" indent="0" eaLnBrk="1" hangingPunct="1"/>
            <a:r>
              <a:rPr lang="en-CA" altLang="en-US" sz="2000" b="1" smtClean="0">
                <a:ea typeface="ＭＳ Ｐゴシック" pitchFamily="34" charset="-128"/>
              </a:rPr>
              <a:t>Hepatitis A: </a:t>
            </a:r>
            <a:r>
              <a:rPr lang="en-CA" altLang="en-US" sz="2000" smtClean="0">
                <a:ea typeface="ＭＳ Ｐゴシック" pitchFamily="34" charset="-128"/>
              </a:rPr>
              <a:t>Anti-HAV, IgG negative; IgM positive</a:t>
            </a:r>
          </a:p>
          <a:p>
            <a:pPr marL="0" indent="0" eaLnBrk="1" hangingPunct="1"/>
            <a:r>
              <a:rPr lang="en-CA" altLang="en-US" sz="2000" b="1" smtClean="0">
                <a:ea typeface="ＭＳ Ｐゴシック" pitchFamily="34" charset="-128"/>
              </a:rPr>
              <a:t>Hepatitis B</a:t>
            </a:r>
            <a:r>
              <a:rPr lang="en-CA" altLang="en-US" sz="2000" smtClean="0">
                <a:ea typeface="ＭＳ Ｐゴシック" pitchFamily="34" charset="-128"/>
              </a:rPr>
              <a:t>: HBsAG negative, anti HBc negative, antiHBs positive</a:t>
            </a:r>
          </a:p>
          <a:p>
            <a:pPr marL="0" indent="0" eaLnBrk="1" hangingPunct="1"/>
            <a:r>
              <a:rPr lang="en-CA" altLang="en-US" sz="2000" b="1" smtClean="0">
                <a:ea typeface="ＭＳ Ｐゴシック" pitchFamily="34" charset="-128"/>
              </a:rPr>
              <a:t>Hepatitis C: </a:t>
            </a:r>
            <a:r>
              <a:rPr lang="en-CA" altLang="en-US" sz="2000" smtClean="0">
                <a:ea typeface="ＭＳ Ｐゴシック" pitchFamily="34" charset="-128"/>
              </a:rPr>
              <a:t>Anti HCV negative</a:t>
            </a:r>
          </a:p>
          <a:p>
            <a:pPr marL="0" indent="0" eaLnBrk="1" hangingPunct="1">
              <a:buFont typeface="Arial" pitchFamily="34" charset="0"/>
              <a:buNone/>
            </a:pPr>
            <a:endParaRPr lang="en-CA" altLang="en-US" sz="2400" smtClean="0">
              <a:ea typeface="ＭＳ Ｐゴシック" pitchFamily="34" charset="-128"/>
            </a:endParaRPr>
          </a:p>
          <a:p>
            <a:pPr marL="0" indent="0" eaLnBrk="1" hangingPunct="1">
              <a:buFont typeface="Arial" pitchFamily="34" charset="0"/>
              <a:buNone/>
            </a:pPr>
            <a:r>
              <a:rPr lang="en-CA" altLang="en-US" sz="2400" smtClean="0">
                <a:ea typeface="ＭＳ Ｐゴシック" pitchFamily="34" charset="-128"/>
              </a:rPr>
              <a:t>Which of the following is the </a:t>
            </a:r>
            <a:r>
              <a:rPr lang="en-CA" altLang="en-US" sz="2400" b="1" u="sng" smtClean="0">
                <a:ea typeface="ＭＳ Ｐゴシック" pitchFamily="34" charset="-128"/>
              </a:rPr>
              <a:t>most likely </a:t>
            </a:r>
            <a:r>
              <a:rPr lang="en-CA" altLang="en-US" sz="2400" smtClean="0">
                <a:ea typeface="ＭＳ Ｐゴシック" pitchFamily="34" charset="-128"/>
              </a:rPr>
              <a:t>cause of the symptoms?</a:t>
            </a:r>
          </a:p>
          <a:p>
            <a:pPr marL="1257300" lvl="2" indent="-457200" eaLnBrk="1" hangingPunct="1">
              <a:buFont typeface="Cambria" pitchFamily="18" charset="0"/>
              <a:buAutoNum type="alphaLcParenR"/>
            </a:pPr>
            <a:r>
              <a:rPr lang="en-CA" altLang="en-US" sz="1800" smtClean="0">
                <a:ea typeface="ＭＳ Ｐゴシック" pitchFamily="34" charset="-128"/>
              </a:rPr>
              <a:t>Hepatitis A</a:t>
            </a:r>
          </a:p>
          <a:p>
            <a:pPr marL="1257300" lvl="2" indent="-457200" eaLnBrk="1" hangingPunct="1">
              <a:buFont typeface="Cambria" pitchFamily="18" charset="0"/>
              <a:buAutoNum type="alphaLcParenR"/>
            </a:pPr>
            <a:r>
              <a:rPr lang="en-CA" altLang="en-US" sz="1800" smtClean="0">
                <a:ea typeface="ＭＳ Ｐゴシック" pitchFamily="34" charset="-128"/>
              </a:rPr>
              <a:t>Hepatitis B</a:t>
            </a:r>
          </a:p>
          <a:p>
            <a:pPr marL="1257300" lvl="2" indent="-457200" eaLnBrk="1" hangingPunct="1">
              <a:buFont typeface="Cambria" pitchFamily="18" charset="0"/>
              <a:buAutoNum type="alphaLcParenR"/>
            </a:pPr>
            <a:r>
              <a:rPr lang="en-CA" altLang="en-US" sz="1800" smtClean="0">
                <a:ea typeface="ＭＳ Ｐゴシック" pitchFamily="34" charset="-128"/>
              </a:rPr>
              <a:t>Hepatitis C</a:t>
            </a:r>
          </a:p>
          <a:p>
            <a:pPr marL="1257300" lvl="2" indent="-457200" eaLnBrk="1" hangingPunct="1">
              <a:buFont typeface="Cambria" pitchFamily="18" charset="0"/>
              <a:buAutoNum type="alphaLcParenR"/>
            </a:pPr>
            <a:r>
              <a:rPr lang="en-CA" altLang="en-US" sz="1800" smtClean="0">
                <a:ea typeface="ＭＳ Ｐゴシック" pitchFamily="34" charset="-128"/>
              </a:rPr>
              <a:t>Delta hepatitis</a:t>
            </a:r>
            <a:endParaRPr lang="en-US" altLang="en-US" sz="1800" smtClean="0">
              <a:ea typeface="ＭＳ Ｐゴシック" pitchFamily="34" charset="-128"/>
            </a:endParaRPr>
          </a:p>
        </p:txBody>
      </p:sp>
      <p:sp>
        <p:nvSpPr>
          <p:cNvPr id="56324"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16DEC50-B385-46C9-A3D2-A3AC8BFB3F68}" type="slidenum">
              <a:rPr lang="en-US" altLang="en-US" sz="2000">
                <a:solidFill>
                  <a:schemeClr val="bg1"/>
                </a:solidFill>
                <a:latin typeface="Calibri" pitchFamily="34" charset="0"/>
              </a:rPr>
              <a:pPr eaLnBrk="1" hangingPunct="1"/>
              <a:t>23</a:t>
            </a:fld>
            <a:endParaRPr lang="en-US" altLang="en-US" sz="2000">
              <a:solidFill>
                <a:schemeClr val="bg1"/>
              </a:solidFill>
              <a:latin typeface="Calibri" pitchFamily="34" charset="0"/>
            </a:endParaRPr>
          </a:p>
        </p:txBody>
      </p:sp>
      <p:pic>
        <p:nvPicPr>
          <p:cNvPr id="563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832350"/>
            <a:ext cx="2492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25" y="404813"/>
            <a:ext cx="4800600" cy="685800"/>
          </a:xfrm>
        </p:spPr>
        <p:txBody>
          <a:bodyPr>
            <a:normAutofit/>
          </a:bodyPr>
          <a:lstStyle/>
          <a:p>
            <a:pPr eaLnBrk="1" hangingPunct="1"/>
            <a:r>
              <a:rPr lang="en-CA" altLang="en-US" sz="3200" b="1" smtClean="0">
                <a:ea typeface="ＭＳ Ｐゴシック" pitchFamily="34" charset="-128"/>
              </a:rPr>
              <a:t>Example: Analysis</a:t>
            </a:r>
            <a:endParaRPr lang="en-US" altLang="en-US" sz="3200" b="1" smtClean="0">
              <a:ea typeface="ＭＳ Ｐゴシック" pitchFamily="34" charset="-128"/>
            </a:endParaRPr>
          </a:p>
        </p:txBody>
      </p:sp>
      <p:sp>
        <p:nvSpPr>
          <p:cNvPr id="3" name="Content Placeholder 2"/>
          <p:cNvSpPr>
            <a:spLocks noGrp="1"/>
          </p:cNvSpPr>
          <p:nvPr>
            <p:ph idx="1"/>
          </p:nvPr>
        </p:nvSpPr>
        <p:spPr>
          <a:xfrm>
            <a:off x="444500" y="1412875"/>
            <a:ext cx="7727950" cy="5445125"/>
          </a:xfrm>
        </p:spPr>
        <p:txBody>
          <a:bodyPr>
            <a:normAutofit/>
          </a:bodyPr>
          <a:lstStyle/>
          <a:p>
            <a:pPr marL="0" indent="0" eaLnBrk="1" hangingPunct="1">
              <a:buFont typeface="Arial" pitchFamily="34" charset="0"/>
              <a:buNone/>
            </a:pPr>
            <a:r>
              <a:rPr lang="en-CA" altLang="en-US" sz="2400" smtClean="0">
                <a:ea typeface="ＭＳ Ｐゴシック" pitchFamily="34" charset="-128"/>
              </a:rPr>
              <a:t>A previously healthy 70 year old presents with dyspnea and a productive cough. Which of the following diagnostic test results would be consistent with a diagnosis of community-acquired pneumonia?</a:t>
            </a:r>
          </a:p>
          <a:p>
            <a:pPr marL="0" indent="0" eaLnBrk="1" hangingPunct="1">
              <a:buFont typeface="Cambria" pitchFamily="18" charset="0"/>
              <a:buAutoNum type="alphaLcParenR"/>
            </a:pPr>
            <a:r>
              <a:rPr lang="en-CA" altLang="en-US" sz="2000" smtClean="0">
                <a:ea typeface="ＭＳ Ｐゴシック" pitchFamily="34" charset="-128"/>
              </a:rPr>
              <a:t>Sputum gram stain: moderate white blood cells seen; moderate growth of </a:t>
            </a:r>
            <a:r>
              <a:rPr lang="en-CA" altLang="en-US" sz="2000" i="1" smtClean="0">
                <a:ea typeface="ＭＳ Ｐゴシック" pitchFamily="34" charset="-128"/>
              </a:rPr>
              <a:t>Pseudomonas aeruginosa</a:t>
            </a:r>
          </a:p>
          <a:p>
            <a:pPr marL="0" indent="0" eaLnBrk="1" hangingPunct="1">
              <a:buFont typeface="Cambria" pitchFamily="18" charset="0"/>
              <a:buAutoNum type="alphaLcParenR"/>
            </a:pPr>
            <a:r>
              <a:rPr lang="en-CA" altLang="en-US" sz="2000" smtClean="0">
                <a:ea typeface="ＭＳ Ｐゴシック" pitchFamily="34" charset="-128"/>
              </a:rPr>
              <a:t>Sputum gram stain</a:t>
            </a:r>
            <a:r>
              <a:rPr lang="en-CA" altLang="en-US" sz="2000" i="1" smtClean="0">
                <a:ea typeface="ＭＳ Ｐゴシック" pitchFamily="34" charset="-128"/>
              </a:rPr>
              <a:t>: </a:t>
            </a:r>
            <a:r>
              <a:rPr lang="en-CA" altLang="en-US" sz="2000" smtClean="0">
                <a:ea typeface="ＭＳ Ｐゴシック" pitchFamily="34" charset="-128"/>
              </a:rPr>
              <a:t>few white blood cells seen; light growth of </a:t>
            </a:r>
            <a:r>
              <a:rPr lang="en-CA" altLang="en-US" sz="2000" i="1" smtClean="0">
                <a:ea typeface="ＭＳ Ｐゴシック" pitchFamily="34" charset="-128"/>
              </a:rPr>
              <a:t>Staphylococcus aureus </a:t>
            </a:r>
            <a:r>
              <a:rPr lang="en-CA" altLang="en-US" sz="2000" smtClean="0">
                <a:ea typeface="ＭＳ Ｐゴシック" pitchFamily="34" charset="-128"/>
              </a:rPr>
              <a:t>and</a:t>
            </a:r>
            <a:r>
              <a:rPr lang="en-CA" altLang="en-US" sz="2000" i="1" smtClean="0">
                <a:ea typeface="ＭＳ Ｐゴシック" pitchFamily="34" charset="-128"/>
              </a:rPr>
              <a:t> Acinetobacter baumannii</a:t>
            </a:r>
          </a:p>
          <a:p>
            <a:pPr marL="0" indent="0" eaLnBrk="1" hangingPunct="1">
              <a:buFont typeface="Cambria" pitchFamily="18" charset="0"/>
              <a:buAutoNum type="alphaLcParenR"/>
            </a:pPr>
            <a:r>
              <a:rPr lang="en-CA" altLang="en-US" sz="2000" smtClean="0">
                <a:ea typeface="ＭＳ Ｐゴシック" pitchFamily="34" charset="-128"/>
              </a:rPr>
              <a:t>Total white blood cell count =12,000; </a:t>
            </a:r>
            <a:r>
              <a:rPr lang="en-CA" altLang="en-US" sz="2000" i="1" smtClean="0">
                <a:ea typeface="ＭＳ Ｐゴシック" pitchFamily="34" charset="-128"/>
              </a:rPr>
              <a:t>Streptococcus pneumoniae </a:t>
            </a:r>
            <a:r>
              <a:rPr lang="en-CA" altLang="en-US" sz="2000" smtClean="0">
                <a:ea typeface="ＭＳ Ｐゴシック" pitchFamily="34" charset="-128"/>
              </a:rPr>
              <a:t>isolated from 2 sets of blood cultures</a:t>
            </a:r>
          </a:p>
          <a:p>
            <a:pPr marL="0" indent="0" eaLnBrk="1" hangingPunct="1">
              <a:buFont typeface="Cambria" pitchFamily="18" charset="0"/>
              <a:buAutoNum type="alphaLcParenR"/>
            </a:pPr>
            <a:r>
              <a:rPr lang="en-CA" altLang="en-US" sz="2000" smtClean="0">
                <a:ea typeface="ＭＳ Ｐゴシック" pitchFamily="34" charset="-128"/>
              </a:rPr>
              <a:t>Chest radiograph: diffuse infiltrate in the upper left lobe; sputum gram stain; no white blood cells seen; moderate growth of </a:t>
            </a:r>
            <a:r>
              <a:rPr lang="en-CA" altLang="en-US" sz="2000" i="1" smtClean="0">
                <a:ea typeface="ＭＳ Ｐゴシック" pitchFamily="34" charset="-128"/>
              </a:rPr>
              <a:t>Klebsiella pneumoniae</a:t>
            </a:r>
            <a:endParaRPr lang="en-US" altLang="en-US" sz="2000" i="1" smtClean="0">
              <a:ea typeface="ＭＳ Ｐゴシック" pitchFamily="34" charset="-128"/>
            </a:endParaRPr>
          </a:p>
        </p:txBody>
      </p:sp>
      <p:sp>
        <p:nvSpPr>
          <p:cNvPr id="58372"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8E474D-5F85-420F-A555-F413719D3F91}" type="slidenum">
              <a:rPr lang="en-US" altLang="en-US" sz="2000">
                <a:solidFill>
                  <a:schemeClr val="bg1"/>
                </a:solidFill>
                <a:latin typeface="Calibri" pitchFamily="34" charset="0"/>
              </a:rPr>
              <a:pPr eaLnBrk="1" hangingPunct="1"/>
              <a:t>24</a:t>
            </a:fld>
            <a:endParaRPr lang="en-US" altLang="en-US" sz="2000">
              <a:solidFill>
                <a:schemeClr val="bg1"/>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25" y="404813"/>
            <a:ext cx="4800600" cy="685800"/>
          </a:xfrm>
        </p:spPr>
        <p:txBody>
          <a:bodyPr>
            <a:normAutofit/>
          </a:bodyPr>
          <a:lstStyle/>
          <a:p>
            <a:pPr eaLnBrk="1" hangingPunct="1"/>
            <a:r>
              <a:rPr lang="en-CA" altLang="en-US" sz="3200" b="1" smtClean="0">
                <a:ea typeface="ＭＳ Ｐゴシック" pitchFamily="34" charset="-128"/>
              </a:rPr>
              <a:t>Example: Analysis</a:t>
            </a:r>
            <a:endParaRPr lang="en-US" altLang="en-US" sz="3200" b="1" smtClean="0">
              <a:ea typeface="ＭＳ Ｐゴシック" pitchFamily="34" charset="-128"/>
            </a:endParaRPr>
          </a:p>
        </p:txBody>
      </p:sp>
      <p:sp>
        <p:nvSpPr>
          <p:cNvPr id="3" name="Content Placeholder 2"/>
          <p:cNvSpPr>
            <a:spLocks noGrp="1"/>
          </p:cNvSpPr>
          <p:nvPr>
            <p:ph idx="1"/>
          </p:nvPr>
        </p:nvSpPr>
        <p:spPr>
          <a:xfrm>
            <a:off x="444500" y="1412875"/>
            <a:ext cx="7727950" cy="5445125"/>
          </a:xfrm>
        </p:spPr>
        <p:txBody>
          <a:bodyPr>
            <a:normAutofit/>
          </a:bodyPr>
          <a:lstStyle/>
          <a:p>
            <a:pPr marL="0" indent="0" eaLnBrk="1" hangingPunct="1">
              <a:buFont typeface="Arial" pitchFamily="34" charset="0"/>
              <a:buNone/>
            </a:pPr>
            <a:r>
              <a:rPr lang="en-CA" altLang="en-US" sz="2400" smtClean="0">
                <a:ea typeface="ＭＳ Ｐゴシック" pitchFamily="34" charset="-128"/>
              </a:rPr>
              <a:t>A previously healthy 70 year old presents with dyspnea and a productive cough. Which of the following diagnostic test results would be consistent with a diagnosis of community-acquired pneumonia?</a:t>
            </a:r>
          </a:p>
          <a:p>
            <a:pPr marL="0" indent="0" eaLnBrk="1" hangingPunct="1">
              <a:buFont typeface="Cambria" pitchFamily="18" charset="0"/>
              <a:buAutoNum type="alphaLcParenR"/>
            </a:pPr>
            <a:r>
              <a:rPr lang="en-CA" altLang="en-US" sz="2000" smtClean="0">
                <a:ea typeface="ＭＳ Ｐゴシック" pitchFamily="34" charset="-128"/>
              </a:rPr>
              <a:t>Sputum gram stain: moderate white blood cells seen; moderate growth of </a:t>
            </a:r>
            <a:r>
              <a:rPr lang="en-CA" altLang="en-US" sz="2000" i="1" smtClean="0">
                <a:ea typeface="ＭＳ Ｐゴシック" pitchFamily="34" charset="-128"/>
              </a:rPr>
              <a:t>Pseudomonas aeruginosa</a:t>
            </a:r>
          </a:p>
          <a:p>
            <a:pPr marL="0" indent="0" eaLnBrk="1" hangingPunct="1">
              <a:buFont typeface="Cambria" pitchFamily="18" charset="0"/>
              <a:buAutoNum type="alphaLcParenR"/>
            </a:pPr>
            <a:r>
              <a:rPr lang="en-CA" altLang="en-US" sz="2000" smtClean="0">
                <a:ea typeface="ＭＳ Ｐゴシック" pitchFamily="34" charset="-128"/>
              </a:rPr>
              <a:t>Sputum gram stain</a:t>
            </a:r>
            <a:r>
              <a:rPr lang="en-CA" altLang="en-US" sz="2000" i="1" smtClean="0">
                <a:ea typeface="ＭＳ Ｐゴシック" pitchFamily="34" charset="-128"/>
              </a:rPr>
              <a:t>: </a:t>
            </a:r>
            <a:r>
              <a:rPr lang="en-CA" altLang="en-US" sz="2000" smtClean="0">
                <a:ea typeface="ＭＳ Ｐゴシック" pitchFamily="34" charset="-128"/>
              </a:rPr>
              <a:t>few white blood cells seen; light growth of </a:t>
            </a:r>
            <a:r>
              <a:rPr lang="en-CA" altLang="en-US" sz="2000" i="1" smtClean="0">
                <a:ea typeface="ＭＳ Ｐゴシック" pitchFamily="34" charset="-128"/>
              </a:rPr>
              <a:t>Staphylococcus aureus </a:t>
            </a:r>
            <a:r>
              <a:rPr lang="en-CA" altLang="en-US" sz="2000" smtClean="0">
                <a:ea typeface="ＭＳ Ｐゴシック" pitchFamily="34" charset="-128"/>
              </a:rPr>
              <a:t>and</a:t>
            </a:r>
            <a:r>
              <a:rPr lang="en-CA" altLang="en-US" sz="2000" i="1" smtClean="0">
                <a:ea typeface="ＭＳ Ｐゴシック" pitchFamily="34" charset="-128"/>
              </a:rPr>
              <a:t> Acinetobacter baumannii</a:t>
            </a:r>
          </a:p>
          <a:p>
            <a:pPr marL="0" indent="0" eaLnBrk="1" hangingPunct="1">
              <a:buFont typeface="Cambria" pitchFamily="18" charset="0"/>
              <a:buAutoNum type="alphaLcParenR"/>
            </a:pPr>
            <a:r>
              <a:rPr lang="en-CA" altLang="en-US" sz="2000" smtClean="0">
                <a:ea typeface="ＭＳ Ｐゴシック" pitchFamily="34" charset="-128"/>
              </a:rPr>
              <a:t>Total white blood cell count =12,000; </a:t>
            </a:r>
            <a:r>
              <a:rPr lang="en-CA" altLang="en-US" sz="2000" i="1" smtClean="0">
                <a:ea typeface="ＭＳ Ｐゴシック" pitchFamily="34" charset="-128"/>
              </a:rPr>
              <a:t>Streptococcus pneumoniae </a:t>
            </a:r>
            <a:r>
              <a:rPr lang="en-CA" altLang="en-US" sz="2000" smtClean="0">
                <a:ea typeface="ＭＳ Ｐゴシック" pitchFamily="34" charset="-128"/>
              </a:rPr>
              <a:t>isolated from 2 sets of blood cultures</a:t>
            </a:r>
          </a:p>
          <a:p>
            <a:pPr marL="0" indent="0" eaLnBrk="1" hangingPunct="1">
              <a:buFont typeface="Cambria" pitchFamily="18" charset="0"/>
              <a:buAutoNum type="alphaLcParenR"/>
            </a:pPr>
            <a:r>
              <a:rPr lang="en-CA" altLang="en-US" sz="2000" smtClean="0">
                <a:ea typeface="ＭＳ Ｐゴシック" pitchFamily="34" charset="-128"/>
              </a:rPr>
              <a:t>Chest radiograph: diffuse infiltrate in the upper left lobe; sputum gram stain; no white blood cells seen; moderate growth of </a:t>
            </a:r>
            <a:r>
              <a:rPr lang="en-CA" altLang="en-US" sz="2000" i="1" smtClean="0">
                <a:ea typeface="ＭＳ Ｐゴシック" pitchFamily="34" charset="-128"/>
              </a:rPr>
              <a:t>Klebsiella pneumoniae</a:t>
            </a:r>
            <a:endParaRPr lang="en-US" altLang="en-US" sz="2000" i="1" smtClean="0">
              <a:ea typeface="ＭＳ Ｐゴシック" pitchFamily="34" charset="-128"/>
            </a:endParaRPr>
          </a:p>
        </p:txBody>
      </p:sp>
      <p:sp>
        <p:nvSpPr>
          <p:cNvPr id="60420"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3FBD8D5-0EFB-4134-97CC-131FF1A89494}" type="slidenum">
              <a:rPr lang="en-US" altLang="en-US" sz="2000">
                <a:solidFill>
                  <a:schemeClr val="bg1"/>
                </a:solidFill>
                <a:latin typeface="Calibri" pitchFamily="34" charset="0"/>
              </a:rPr>
              <a:pPr eaLnBrk="1" hangingPunct="1"/>
              <a:t>25</a:t>
            </a:fld>
            <a:endParaRPr lang="en-US" altLang="en-US" sz="2000">
              <a:solidFill>
                <a:schemeClr val="bg1"/>
              </a:solidFill>
              <a:latin typeface="Calibri" pitchFamily="34" charset="0"/>
            </a:endParaRPr>
          </a:p>
        </p:txBody>
      </p:sp>
      <p:pic>
        <p:nvPicPr>
          <p:cNvPr id="604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4365625"/>
            <a:ext cx="4143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50"/>
            <a:ext cx="4032250" cy="685800"/>
          </a:xfrm>
        </p:spPr>
        <p:txBody>
          <a:bodyPr>
            <a:normAutofit/>
          </a:bodyPr>
          <a:lstStyle/>
          <a:p>
            <a:pPr eaLnBrk="1" hangingPunct="1"/>
            <a:r>
              <a:rPr lang="en-US" altLang="en-US" sz="3200" b="1" smtClean="0">
                <a:ea typeface="ＭＳ Ｐゴシック" pitchFamily="34" charset="-128"/>
              </a:rPr>
              <a:t>What’s on the Exam? </a:t>
            </a:r>
            <a:endParaRPr lang="en-US" altLang="en-US" sz="3200" smtClean="0">
              <a:ea typeface="ＭＳ Ｐゴシック" pitchFamily="34" charset="-128"/>
            </a:endParaRPr>
          </a:p>
        </p:txBody>
      </p:sp>
      <p:sp>
        <p:nvSpPr>
          <p:cNvPr id="62467" name="Content Placeholder 2"/>
          <p:cNvSpPr>
            <a:spLocks noGrp="1"/>
          </p:cNvSpPr>
          <p:nvPr>
            <p:ph idx="1"/>
          </p:nvPr>
        </p:nvSpPr>
        <p:spPr>
          <a:xfrm>
            <a:off x="323850" y="1484313"/>
            <a:ext cx="8686800" cy="5056187"/>
          </a:xfrm>
        </p:spPr>
        <p:txBody>
          <a:bodyPr/>
          <a:lstStyle/>
          <a:p>
            <a:pPr marL="0" indent="0" eaLnBrk="1" hangingPunct="1">
              <a:buFont typeface="Arial" pitchFamily="34" charset="0"/>
              <a:buNone/>
            </a:pPr>
            <a:r>
              <a:rPr lang="en-US" altLang="en-US" sz="2600" smtClean="0">
                <a:ea typeface="ＭＳ Ｐゴシック" pitchFamily="34" charset="-128"/>
              </a:rPr>
              <a:t>1) </a:t>
            </a:r>
            <a:r>
              <a:rPr lang="en-US" altLang="en-US" sz="2400" smtClean="0">
                <a:ea typeface="ＭＳ Ｐゴシック" pitchFamily="34" charset="-128"/>
              </a:rPr>
              <a:t>Identification of Infectious Disease Processes (22)</a:t>
            </a:r>
          </a:p>
          <a:p>
            <a:pPr marL="0" indent="0" eaLnBrk="1" hangingPunct="1">
              <a:buFont typeface="Arial" pitchFamily="34" charset="0"/>
              <a:buNone/>
            </a:pPr>
            <a:r>
              <a:rPr lang="en-US" altLang="en-US" sz="2400" smtClean="0">
                <a:ea typeface="ＭＳ Ｐゴシック" pitchFamily="34" charset="-128"/>
              </a:rPr>
              <a:t>2) Surveillance and Epidemiologic Investigation (24)</a:t>
            </a:r>
          </a:p>
          <a:p>
            <a:pPr marL="0" indent="0" eaLnBrk="1" hangingPunct="1">
              <a:buFont typeface="Arial" pitchFamily="34" charset="0"/>
              <a:buNone/>
            </a:pPr>
            <a:r>
              <a:rPr lang="en-US" altLang="en-US" sz="2400" smtClean="0">
                <a:ea typeface="ＭＳ Ｐゴシック" pitchFamily="34" charset="-128"/>
              </a:rPr>
              <a:t>3) Preventing/Controlling the Transmission of Infectious Agents (25)</a:t>
            </a:r>
          </a:p>
          <a:p>
            <a:pPr marL="0" indent="0" eaLnBrk="1" hangingPunct="1">
              <a:buFont typeface="Arial" pitchFamily="34" charset="0"/>
              <a:buNone/>
            </a:pPr>
            <a:r>
              <a:rPr lang="en-US" altLang="en-US" sz="2400" smtClean="0">
                <a:ea typeface="ＭＳ Ｐゴシック" pitchFamily="34" charset="-128"/>
              </a:rPr>
              <a:t>4) Employee/Occupational Health (11)</a:t>
            </a:r>
          </a:p>
          <a:p>
            <a:pPr marL="0" indent="0" eaLnBrk="1" hangingPunct="1">
              <a:buFont typeface="Arial" pitchFamily="34" charset="0"/>
              <a:buNone/>
            </a:pPr>
            <a:r>
              <a:rPr lang="en-US" altLang="en-US" sz="2400" smtClean="0">
                <a:ea typeface="ＭＳ Ｐゴシック" pitchFamily="34" charset="-128"/>
              </a:rPr>
              <a:t>5) Management and Communication (13)</a:t>
            </a:r>
          </a:p>
          <a:p>
            <a:pPr marL="0" indent="0" eaLnBrk="1" hangingPunct="1">
              <a:buFont typeface="Arial" pitchFamily="34" charset="0"/>
              <a:buNone/>
            </a:pPr>
            <a:r>
              <a:rPr lang="en-US" altLang="en-US" sz="2400" smtClean="0">
                <a:ea typeface="ＭＳ Ｐゴシック" pitchFamily="34" charset="-128"/>
              </a:rPr>
              <a:t>6) Education and Research (11)</a:t>
            </a:r>
          </a:p>
          <a:p>
            <a:pPr marL="0" indent="0" eaLnBrk="1" hangingPunct="1">
              <a:buFont typeface="Arial" pitchFamily="34" charset="0"/>
              <a:buNone/>
            </a:pPr>
            <a:r>
              <a:rPr lang="en-US" altLang="en-US" sz="2400" smtClean="0">
                <a:ea typeface="ＭＳ Ｐゴシック" pitchFamily="34" charset="-128"/>
              </a:rPr>
              <a:t>7) Environment of Care (14)</a:t>
            </a:r>
          </a:p>
          <a:p>
            <a:pPr marL="0" indent="0" eaLnBrk="1" hangingPunct="1">
              <a:buFont typeface="Arial" pitchFamily="34" charset="0"/>
              <a:buNone/>
            </a:pPr>
            <a:r>
              <a:rPr lang="en-US" altLang="en-US" sz="2400" smtClean="0">
                <a:ea typeface="ＭＳ Ｐゴシック" pitchFamily="34" charset="-128"/>
              </a:rPr>
              <a:t>8) Cleaning, Sterilization, Disinfection, Asepsis (15)</a:t>
            </a:r>
          </a:p>
          <a:p>
            <a:pPr marL="0" indent="0" eaLnBrk="1" hangingPunct="1">
              <a:buFont typeface="Arial" pitchFamily="34" charset="0"/>
              <a:buNone/>
            </a:pPr>
            <a:endParaRPr lang="en-US" altLang="en-US" sz="2400" smtClean="0">
              <a:ea typeface="ＭＳ Ｐゴシック" pitchFamily="34" charset="-128"/>
            </a:endParaRPr>
          </a:p>
          <a:p>
            <a:pPr marL="0" indent="0" eaLnBrk="1" hangingPunct="1">
              <a:buFont typeface="Arial" pitchFamily="34" charset="0"/>
              <a:buNone/>
            </a:pPr>
            <a:endParaRPr lang="en-US" altLang="en-US" smtClean="0">
              <a:ea typeface="ＭＳ Ｐゴシック" pitchFamily="34" charset="-128"/>
            </a:endParaRPr>
          </a:p>
          <a:p>
            <a:pPr marL="0" indent="0" eaLnBrk="1" hangingPunct="1">
              <a:buFont typeface="Arial" pitchFamily="34" charset="0"/>
              <a:buNone/>
            </a:pPr>
            <a:endParaRPr lang="en-US" altLang="en-US" smtClean="0">
              <a:ea typeface="ＭＳ Ｐゴシック" pitchFamily="34" charset="-128"/>
            </a:endParaRPr>
          </a:p>
          <a:p>
            <a:pPr marL="0" indent="0" eaLnBrk="1" hangingPunct="1">
              <a:buFont typeface="Arial" pitchFamily="34" charset="0"/>
              <a:buNone/>
            </a:pPr>
            <a:endParaRPr lang="en-US" altLang="en-US" smtClean="0">
              <a:ea typeface="ＭＳ Ｐゴシック" pitchFamily="34" charset="-128"/>
            </a:endParaRPr>
          </a:p>
          <a:p>
            <a:pPr marL="0" indent="0" eaLnBrk="1" hangingPunct="1">
              <a:buFont typeface="Arial" pitchFamily="34" charset="0"/>
              <a:buNone/>
            </a:pPr>
            <a:endParaRPr lang="en-US" altLang="en-US" smtClean="0">
              <a:ea typeface="ＭＳ Ｐゴシック" pitchFamily="34" charset="-128"/>
            </a:endParaRPr>
          </a:p>
          <a:p>
            <a:pPr marL="0" indent="0" eaLnBrk="1" hangingPunct="1"/>
            <a:endParaRPr lang="en-US" altLang="en-US" smtClean="0">
              <a:ea typeface="ＭＳ Ｐゴシック" pitchFamily="34" charset="-128"/>
            </a:endParaRPr>
          </a:p>
          <a:p>
            <a:pPr marL="0" indent="0" eaLnBrk="1" hangingPunct="1"/>
            <a:endParaRPr lang="en-US" altLang="en-US" smtClean="0">
              <a:ea typeface="ＭＳ Ｐゴシック" pitchFamily="34" charset="-128"/>
            </a:endParaRPr>
          </a:p>
        </p:txBody>
      </p:sp>
      <p:sp>
        <p:nvSpPr>
          <p:cNvPr id="62468"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8BDA343-BF1B-4D4D-8217-039A3F22D1A2}" type="slidenum">
              <a:rPr lang="en-US" altLang="en-US" sz="2000">
                <a:solidFill>
                  <a:schemeClr val="bg1"/>
                </a:solidFill>
                <a:latin typeface="Calibri" pitchFamily="34" charset="0"/>
              </a:rPr>
              <a:pPr eaLnBrk="1" hangingPunct="1"/>
              <a:t>26</a:t>
            </a:fld>
            <a:endParaRPr lang="en-US" altLang="en-US" sz="2000">
              <a:solidFill>
                <a:schemeClr val="bg1"/>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6" descr="Slide2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7" descr="Slide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Slide2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sz="4800" b="1" smtClean="0">
                <a:ea typeface="ＭＳ Ｐゴシック" pitchFamily="34" charset="-128"/>
              </a:rPr>
              <a:t>Why Certify?</a:t>
            </a:r>
            <a:endParaRPr lang="en-CA" altLang="en-US" smtClean="0">
              <a:ea typeface="ＭＳ Ｐゴシック" pitchFamily="34" charset="-128"/>
            </a:endParaRPr>
          </a:p>
        </p:txBody>
      </p:sp>
      <p:sp>
        <p:nvSpPr>
          <p:cNvPr id="17411" name="Content Placeholder 2"/>
          <p:cNvSpPr>
            <a:spLocks noGrp="1"/>
          </p:cNvSpPr>
          <p:nvPr>
            <p:ph idx="1"/>
          </p:nvPr>
        </p:nvSpPr>
        <p:spPr>
          <a:xfrm>
            <a:off x="179388" y="1484313"/>
            <a:ext cx="7993062" cy="4800600"/>
          </a:xfrm>
        </p:spPr>
        <p:txBody>
          <a:bodyPr/>
          <a:lstStyle/>
          <a:p>
            <a:pPr eaLnBrk="1" hangingPunct="1"/>
            <a:r>
              <a:rPr lang="en-US" altLang="en-US" sz="2400" smtClean="0">
                <a:ea typeface="ＭＳ Ｐゴシック" pitchFamily="34" charset="-128"/>
              </a:rPr>
              <a:t>Recognized internationally, Certification valid for five years</a:t>
            </a:r>
          </a:p>
          <a:p>
            <a:pPr eaLnBrk="1" hangingPunct="1"/>
            <a:r>
              <a:rPr lang="en-US" altLang="en-US" sz="2400" smtClean="0">
                <a:ea typeface="ＭＳ Ｐゴシック" pitchFamily="34" charset="-128"/>
              </a:rPr>
              <a:t>Allows successful candidate to use “CIC” designation</a:t>
            </a:r>
          </a:p>
          <a:p>
            <a:pPr eaLnBrk="1" hangingPunct="1">
              <a:lnSpc>
                <a:spcPct val="90000"/>
              </a:lnSpc>
            </a:pPr>
            <a:r>
              <a:rPr lang="en-US" altLang="en-US" sz="2400" smtClean="0">
                <a:ea typeface="ＭＳ Ｐゴシック" pitchFamily="34" charset="-128"/>
              </a:rPr>
              <a:t>The only standardized measurement of essential knowledge, skills, and abilities expected of infection prevention and control professionals</a:t>
            </a:r>
          </a:p>
          <a:p>
            <a:pPr eaLnBrk="1" hangingPunct="1">
              <a:lnSpc>
                <a:spcPct val="90000"/>
              </a:lnSpc>
            </a:pPr>
            <a:r>
              <a:rPr lang="en-US" altLang="en-US" sz="2400" smtClean="0">
                <a:ea typeface="ＭＳ Ｐゴシック" pitchFamily="34" charset="-128"/>
              </a:rPr>
              <a:t>Provides an objective measure of competence </a:t>
            </a:r>
          </a:p>
          <a:p>
            <a:pPr eaLnBrk="1" hangingPunct="1">
              <a:lnSpc>
                <a:spcPct val="90000"/>
              </a:lnSpc>
            </a:pPr>
            <a:r>
              <a:rPr lang="en-US" altLang="en-US" sz="2400" smtClean="0">
                <a:ea typeface="ＭＳ Ｐゴシック" pitchFamily="34" charset="-128"/>
              </a:rPr>
              <a:t>Recognized by APIC and IPAC-Canada as the standard for certification in infection control</a:t>
            </a:r>
          </a:p>
          <a:p>
            <a:pPr eaLnBrk="1" hangingPunct="1">
              <a:buFontTx/>
              <a:buNone/>
            </a:pPr>
            <a:endParaRPr lang="en-US" altLang="en-US" sz="2400" smtClean="0">
              <a:ea typeface="ＭＳ Ｐゴシック" pitchFamily="34" charset="-128"/>
            </a:endParaRPr>
          </a:p>
          <a:p>
            <a:pPr eaLnBrk="1" hangingPunct="1">
              <a:buFontTx/>
              <a:buNone/>
            </a:pPr>
            <a:r>
              <a:rPr lang="en-US" altLang="en-US" sz="2400" smtClean="0">
                <a:ea typeface="ＭＳ Ｐゴシック" pitchFamily="34" charset="-128"/>
              </a:rPr>
              <a:t>Note: </a:t>
            </a:r>
            <a:r>
              <a:rPr lang="en-US" altLang="en-US" sz="2400" i="1" smtClean="0">
                <a:ea typeface="ＭＳ Ｐゴシック" pitchFamily="34" charset="-128"/>
              </a:rPr>
              <a:t>CBIC exam is only way to get CIC .  </a:t>
            </a:r>
            <a:r>
              <a:rPr lang="en-US" altLang="en-US" sz="2400" b="1" i="1" u="sng" smtClean="0">
                <a:ea typeface="ＭＳ Ｐゴシック" pitchFamily="34" charset="-128"/>
              </a:rPr>
              <a:t>No other</a:t>
            </a:r>
            <a:r>
              <a:rPr lang="en-US" altLang="en-US" sz="2400" i="1" smtClean="0">
                <a:ea typeface="ＭＳ Ｐゴシック" pitchFamily="34" charset="-128"/>
              </a:rPr>
              <a:t> course or program qualifies you to use the designation CIC </a:t>
            </a:r>
          </a:p>
        </p:txBody>
      </p:sp>
      <p:sp>
        <p:nvSpPr>
          <p:cNvPr id="4" name="Slide Number Placeholder 1"/>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99F6375-1E48-4912-8DAD-CD42E97AC871}" type="slidenum">
              <a:rPr lang="en-US" altLang="en-US" sz="2000">
                <a:solidFill>
                  <a:schemeClr val="bg1"/>
                </a:solidFill>
                <a:latin typeface="Calibri" pitchFamily="34" charset="0"/>
              </a:rPr>
              <a:pPr eaLnBrk="1" hangingPunct="1"/>
              <a:t>3</a:t>
            </a:fld>
            <a:endParaRPr lang="en-US" altLang="en-US" sz="20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8" descr="Slide3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8" descr="Slide3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altLang="en-US" b="1" smtClean="0">
                <a:ea typeface="ＭＳ Ｐゴシック" pitchFamily="34" charset="-128"/>
              </a:rPr>
              <a:t>Secondary References</a:t>
            </a:r>
            <a:endParaRPr lang="en-CA" altLang="en-US" smtClean="0">
              <a:ea typeface="ＭＳ Ｐゴシック" pitchFamily="34" charset="-128"/>
            </a:endParaRPr>
          </a:p>
        </p:txBody>
      </p:sp>
      <p:sp>
        <p:nvSpPr>
          <p:cNvPr id="70659" name="Content Placeholder 2"/>
          <p:cNvSpPr>
            <a:spLocks noGrp="1"/>
          </p:cNvSpPr>
          <p:nvPr>
            <p:ph idx="1"/>
          </p:nvPr>
        </p:nvSpPr>
        <p:spPr/>
        <p:txBody>
          <a:bodyPr/>
          <a:lstStyle/>
          <a:p>
            <a:pPr eaLnBrk="1" hangingPunct="1"/>
            <a:r>
              <a:rPr lang="en-CA" altLang="en-US" sz="2400" smtClean="0">
                <a:ea typeface="ＭＳ Ｐゴシック" pitchFamily="34" charset="-128"/>
              </a:rPr>
              <a:t>Current Recommendations of the Advisory Committee on Immunization Practices (ACIP).</a:t>
            </a:r>
          </a:p>
          <a:p>
            <a:pPr eaLnBrk="1" hangingPunct="1"/>
            <a:r>
              <a:rPr lang="en-CA" altLang="en-US" sz="2400" smtClean="0">
                <a:ea typeface="ＭＳ Ｐゴシック" pitchFamily="34" charset="-128"/>
              </a:rPr>
              <a:t>Current guidelines, standards, and recommendations from CDC, APIC, SHEA, and Public Health Agency of Canada.</a:t>
            </a:r>
          </a:p>
          <a:p>
            <a:pPr eaLnBrk="1" hangingPunct="1"/>
            <a:r>
              <a:rPr lang="en-CA" altLang="en-US" sz="2400" smtClean="0">
                <a:ea typeface="ＭＳ Ｐゴシック" pitchFamily="34" charset="-128"/>
              </a:rPr>
              <a:t>Pickering, Larry K, ed. </a:t>
            </a:r>
            <a:r>
              <a:rPr lang="en-CA" altLang="en-US" sz="2400" i="1" smtClean="0">
                <a:ea typeface="ＭＳ Ｐゴシック" pitchFamily="34" charset="-128"/>
              </a:rPr>
              <a:t>Red Book</a:t>
            </a:r>
            <a:r>
              <a:rPr lang="en-CA" altLang="en-US" sz="2400" smtClean="0">
                <a:ea typeface="ＭＳ Ｐゴシック" pitchFamily="34" charset="-128"/>
              </a:rPr>
              <a:t>, 30th ed., Elk Grove Village, IL: American Academy of Pediatrics; 2015.</a:t>
            </a:r>
          </a:p>
          <a:p>
            <a:pPr eaLnBrk="1" hangingPunct="1"/>
            <a:endParaRPr lang="en-CA" altLang="en-US" sz="2400" smtClean="0">
              <a:ea typeface="ＭＳ Ｐゴシック" pitchFamily="34" charset="-128"/>
            </a:endParaRPr>
          </a:p>
        </p:txBody>
      </p:sp>
      <p:sp>
        <p:nvSpPr>
          <p:cNvPr id="70660"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C63040E-BC17-459A-97D9-72DCA537B0D0}" type="slidenum">
              <a:rPr lang="en-US" altLang="en-US" sz="2000">
                <a:solidFill>
                  <a:schemeClr val="bg1"/>
                </a:solidFill>
                <a:latin typeface="Calibri" pitchFamily="34" charset="0"/>
              </a:rPr>
              <a:pPr eaLnBrk="1" hangingPunct="1"/>
              <a:t>32</a:t>
            </a:fld>
            <a:endParaRPr lang="en-US" altLang="en-US" sz="20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descr="Slide3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7" descr="Slide3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Slide3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7620000" cy="1143000"/>
          </a:xfrm>
        </p:spPr>
        <p:txBody>
          <a:bodyPr/>
          <a:lstStyle/>
          <a:p>
            <a:pPr eaLnBrk="1" hangingPunct="1"/>
            <a:r>
              <a:rPr lang="en-CA" altLang="en-US" sz="3200" b="1" smtClean="0">
                <a:ea typeface="ＭＳ Ｐゴシック" pitchFamily="34" charset="-128"/>
              </a:rPr>
              <a:t>Infection Prevention Certification Review Course- APIC</a:t>
            </a:r>
            <a:endParaRPr lang="en-CA" altLang="en-US" smtClean="0">
              <a:ea typeface="ＭＳ Ｐゴシック" pitchFamily="34" charset="-128"/>
            </a:endParaRPr>
          </a:p>
        </p:txBody>
      </p:sp>
      <p:sp>
        <p:nvSpPr>
          <p:cNvPr id="77827" name="Content Placeholder 2"/>
          <p:cNvSpPr>
            <a:spLocks noGrp="1"/>
          </p:cNvSpPr>
          <p:nvPr>
            <p:ph idx="1"/>
          </p:nvPr>
        </p:nvSpPr>
        <p:spPr/>
        <p:txBody>
          <a:bodyPr/>
          <a:lstStyle/>
          <a:p>
            <a:pPr eaLnBrk="1" hangingPunct="1"/>
            <a:r>
              <a:rPr lang="en-CA" altLang="en-US" smtClean="0">
                <a:ea typeface="ＭＳ Ｐゴシック" pitchFamily="34" charset="-128"/>
              </a:rPr>
              <a:t>The course includes nine modules corresponding to the content areas of the certification exam, one general chapter about taking the exam, and a practice test module.</a:t>
            </a:r>
          </a:p>
          <a:p>
            <a:pPr eaLnBrk="1" hangingPunct="1"/>
            <a:endParaRPr lang="en-CA" altLang="en-US" smtClean="0">
              <a:ea typeface="ＭＳ Ｐゴシック" pitchFamily="34" charset="-128"/>
            </a:endParaRPr>
          </a:p>
          <a:p>
            <a:pPr eaLnBrk="1" hangingPunct="1"/>
            <a:r>
              <a:rPr lang="en-CA" altLang="en-US" smtClean="0">
                <a:ea typeface="ＭＳ Ｐゴシック" pitchFamily="34" charset="-128"/>
              </a:rPr>
              <a:t>On-line course- 18hrs in length</a:t>
            </a:r>
          </a:p>
          <a:p>
            <a:pPr eaLnBrk="1" hangingPunct="1"/>
            <a:endParaRPr lang="en-CA" altLang="en-US" b="1" smtClean="0">
              <a:ea typeface="ＭＳ Ｐゴシック" pitchFamily="34" charset="-128"/>
            </a:endParaRPr>
          </a:p>
          <a:p>
            <a:pPr eaLnBrk="1" hangingPunct="1"/>
            <a:r>
              <a:rPr lang="en-CA" altLang="en-US" b="1" smtClean="0">
                <a:ea typeface="ＭＳ Ｐゴシック" pitchFamily="34" charset="-128"/>
              </a:rPr>
              <a:t>Cost</a:t>
            </a:r>
            <a:r>
              <a:rPr lang="en-CA" altLang="en-US" smtClean="0">
                <a:ea typeface="ＭＳ Ｐゴシック" pitchFamily="34" charset="-128"/>
              </a:rPr>
              <a:t>: Members: $350 / Non-members: $425</a:t>
            </a:r>
          </a:p>
          <a:p>
            <a:pPr eaLnBrk="1" hangingPunct="1"/>
            <a:endParaRPr lang="en-CA" altLang="en-US" smtClean="0">
              <a:ea typeface="ＭＳ Ｐゴシック" pitchFamily="34" charset="-128"/>
            </a:endParaRPr>
          </a:p>
          <a:p>
            <a:pPr eaLnBrk="1" hangingPunct="1"/>
            <a:endParaRPr lang="en-CA" altLang="en-US" smtClean="0">
              <a:ea typeface="ＭＳ Ｐゴシック" pitchFamily="34" charset="-128"/>
            </a:endParaRPr>
          </a:p>
          <a:p>
            <a:pPr eaLnBrk="1" hangingPunct="1"/>
            <a:r>
              <a:rPr lang="en-CA" altLang="en-US" i="1" smtClean="0">
                <a:ea typeface="ＭＳ Ｐゴシック" pitchFamily="34" charset="-128"/>
              </a:rPr>
              <a:t>Recently audited and enhanced to reflect current standards and regulations</a:t>
            </a:r>
            <a:endParaRPr lang="en-CA" altLang="en-US" smtClean="0">
              <a:ea typeface="ＭＳ Ｐゴシック" pitchFamily="34" charset="-128"/>
            </a:endParaRPr>
          </a:p>
        </p:txBody>
      </p:sp>
      <p:sp>
        <p:nvSpPr>
          <p:cNvPr id="77828"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D3CF12D-6AB8-4C87-BC91-6BF18DDA4B47}" type="slidenum">
              <a:rPr lang="en-US" altLang="en-US" sz="2000">
                <a:solidFill>
                  <a:schemeClr val="bg1"/>
                </a:solidFill>
                <a:latin typeface="Calibri" pitchFamily="34" charset="0"/>
              </a:rPr>
              <a:pPr eaLnBrk="1" hangingPunct="1"/>
              <a:t>36</a:t>
            </a:fld>
            <a:endParaRPr lang="en-US" altLang="en-US" sz="20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8" descr="hints-and-t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48768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B3FEB09-FAAD-43EF-9F7E-A03CCAD9320E}" type="slidenum">
              <a:rPr lang="en-US" altLang="en-US" sz="2000">
                <a:solidFill>
                  <a:schemeClr val="bg1"/>
                </a:solidFill>
                <a:latin typeface="Calibri" pitchFamily="34" charset="0"/>
              </a:rPr>
              <a:pPr eaLnBrk="1" hangingPunct="1"/>
              <a:t>37</a:t>
            </a:fld>
            <a:endParaRPr lang="en-US" altLang="en-US" sz="20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90600" y="609600"/>
            <a:ext cx="7086600" cy="731838"/>
          </a:xfrm>
        </p:spPr>
        <p:txBody>
          <a:bodyPr/>
          <a:lstStyle/>
          <a:p>
            <a:pPr eaLnBrk="1" hangingPunct="1"/>
            <a:r>
              <a:rPr lang="en-US" altLang="en-US" sz="3200" b="1" smtClean="0">
                <a:latin typeface="Palatino Linotype" pitchFamily="18" charset="0"/>
                <a:ea typeface="ＭＳ Ｐゴシック" pitchFamily="34" charset="-128"/>
              </a:rPr>
              <a:t>Study Group</a:t>
            </a:r>
          </a:p>
        </p:txBody>
      </p:sp>
      <p:sp>
        <p:nvSpPr>
          <p:cNvPr id="79875" name="Rectangle 6"/>
          <p:cNvSpPr>
            <a:spLocks noGrp="1" noChangeArrowheads="1"/>
          </p:cNvSpPr>
          <p:nvPr>
            <p:ph type="body" idx="4294967295"/>
          </p:nvPr>
        </p:nvSpPr>
        <p:spPr>
          <a:xfrm>
            <a:off x="684213" y="1600200"/>
            <a:ext cx="6840537" cy="4525963"/>
          </a:xfrm>
        </p:spPr>
        <p:txBody>
          <a:bodyPr/>
          <a:lstStyle/>
          <a:p>
            <a:pPr eaLnBrk="1" hangingPunct="1"/>
            <a:r>
              <a:rPr lang="en-US" altLang="en-US" sz="2400" smtClean="0">
                <a:ea typeface="ＭＳ Ｐゴシック" pitchFamily="34" charset="-128"/>
              </a:rPr>
              <a:t>Set up a study group</a:t>
            </a:r>
          </a:p>
          <a:p>
            <a:pPr eaLnBrk="1" hangingPunct="1"/>
            <a:r>
              <a:rPr lang="en-US" altLang="en-US" sz="2400" smtClean="0">
                <a:ea typeface="ＭＳ Ｐゴシック" pitchFamily="34" charset="-128"/>
              </a:rPr>
              <a:t>Helps improve grasp of the material by hearing the answers to questions from fellow students</a:t>
            </a:r>
          </a:p>
          <a:p>
            <a:pPr eaLnBrk="1" hangingPunct="1"/>
            <a:r>
              <a:rPr lang="en-US" altLang="en-US" sz="2400" smtClean="0">
                <a:ea typeface="ＭＳ Ｐゴシック" pitchFamily="34" charset="-128"/>
              </a:rPr>
              <a:t>interacting with the other group members can make studying enjoyable and be source of encouragement</a:t>
            </a:r>
          </a:p>
          <a:p>
            <a:pPr eaLnBrk="1" hangingPunct="1"/>
            <a:endParaRPr lang="en-US" altLang="en-US" smtClean="0">
              <a:ea typeface="ＭＳ Ｐゴシック" pitchFamily="34" charset="-128"/>
            </a:endParaRPr>
          </a:p>
        </p:txBody>
      </p:sp>
      <p:sp>
        <p:nvSpPr>
          <p:cNvPr id="79876"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EB7CE13-670C-46DA-BBDD-C2B6D94D7CE1}" type="slidenum">
              <a:rPr lang="en-US" altLang="en-US" sz="2000">
                <a:solidFill>
                  <a:schemeClr val="bg1"/>
                </a:solidFill>
                <a:latin typeface="Calibri" pitchFamily="34" charset="0"/>
              </a:rPr>
              <a:pPr eaLnBrk="1" hangingPunct="1"/>
              <a:t>38</a:t>
            </a:fld>
            <a:endParaRPr lang="en-US" altLang="en-US" sz="20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z="3200" b="1" smtClean="0">
                <a:latin typeface="Palatino Linotype" pitchFamily="18" charset="0"/>
                <a:ea typeface="ＭＳ Ｐゴシック" pitchFamily="34" charset="-128"/>
              </a:rPr>
              <a:t>Helpful Hints</a:t>
            </a:r>
          </a:p>
        </p:txBody>
      </p:sp>
      <p:sp>
        <p:nvSpPr>
          <p:cNvPr id="81923" name="Rectangle 3"/>
          <p:cNvSpPr>
            <a:spLocks noGrp="1" noChangeArrowheads="1"/>
          </p:cNvSpPr>
          <p:nvPr>
            <p:ph type="body" idx="1"/>
          </p:nvPr>
        </p:nvSpPr>
        <p:spPr>
          <a:xfrm>
            <a:off x="684213" y="1600200"/>
            <a:ext cx="7056437" cy="4525963"/>
          </a:xfrm>
        </p:spPr>
        <p:txBody>
          <a:bodyPr/>
          <a:lstStyle/>
          <a:p>
            <a:pPr eaLnBrk="1" hangingPunct="1"/>
            <a:r>
              <a:rPr lang="en-US" altLang="en-US" sz="2400" smtClean="0">
                <a:ea typeface="ＭＳ Ｐゴシック" pitchFamily="34" charset="-128"/>
              </a:rPr>
              <a:t>Don’t write before you are ready</a:t>
            </a:r>
          </a:p>
          <a:p>
            <a:pPr eaLnBrk="1" hangingPunct="1"/>
            <a:r>
              <a:rPr lang="en-US" altLang="en-US" sz="2400" smtClean="0">
                <a:ea typeface="ＭＳ Ｐゴシック" pitchFamily="34" charset="-128"/>
              </a:rPr>
              <a:t>Exam </a:t>
            </a:r>
            <a:r>
              <a:rPr lang="en-US" altLang="en-US" sz="2400" u="sng" smtClean="0">
                <a:ea typeface="ＭＳ Ｐゴシック" pitchFamily="34" charset="-128"/>
              </a:rPr>
              <a:t>STILL</a:t>
            </a:r>
            <a:r>
              <a:rPr lang="en-US" altLang="en-US" sz="2400" smtClean="0">
                <a:ea typeface="ＭＳ Ｐゴシック" pitchFamily="34" charset="-128"/>
              </a:rPr>
              <a:t> based on knowledge gained with 2 yrs experience</a:t>
            </a:r>
          </a:p>
          <a:p>
            <a:pPr eaLnBrk="1" hangingPunct="1"/>
            <a:r>
              <a:rPr lang="en-US" altLang="en-US" sz="2400" smtClean="0">
                <a:ea typeface="ＭＳ Ｐゴシック" pitchFamily="34" charset="-128"/>
              </a:rPr>
              <a:t>If possible, spend some time with an ICP in a different  practice setting</a:t>
            </a:r>
          </a:p>
          <a:p>
            <a:pPr eaLnBrk="1" hangingPunct="1"/>
            <a:r>
              <a:rPr lang="en-US" altLang="en-US" sz="2400" smtClean="0">
                <a:ea typeface="ＭＳ Ｐゴシック" pitchFamily="34" charset="-128"/>
              </a:rPr>
              <a:t>Employer support vital</a:t>
            </a:r>
          </a:p>
        </p:txBody>
      </p:sp>
      <p:sp>
        <p:nvSpPr>
          <p:cNvPr id="81924"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6AC1FA4-D73B-4319-8685-3CD164D1B3A3}" type="slidenum">
              <a:rPr lang="en-US" altLang="en-US" sz="2000">
                <a:solidFill>
                  <a:schemeClr val="bg1"/>
                </a:solidFill>
                <a:latin typeface="Calibri" pitchFamily="34" charset="0"/>
              </a:rPr>
              <a:pPr eaLnBrk="1" hangingPunct="1"/>
              <a:t>39</a:t>
            </a:fld>
            <a:endParaRPr lang="en-US" altLang="en-US" sz="20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93663" y="1916113"/>
            <a:ext cx="8366125" cy="4525962"/>
          </a:xfrm>
        </p:spPr>
        <p:txBody>
          <a:bodyPr/>
          <a:lstStyle/>
          <a:p>
            <a:pPr eaLnBrk="1" hangingPunct="1"/>
            <a:r>
              <a:rPr lang="en-US" altLang="en-US" sz="2400" smtClean="0">
                <a:ea typeface="ＭＳ Ｐゴシック" pitchFamily="34" charset="-128"/>
              </a:rPr>
              <a:t>Independent organization, not connected to APIC, IPAC-Canada</a:t>
            </a:r>
          </a:p>
          <a:p>
            <a:pPr eaLnBrk="1" hangingPunct="1"/>
            <a:r>
              <a:rPr lang="en-US" altLang="en-US" sz="2400" smtClean="0">
                <a:ea typeface="ＭＳ Ｐゴシック" pitchFamily="34" charset="-128"/>
              </a:rPr>
              <a:t>Multidisciplinary, international board of Directors</a:t>
            </a:r>
          </a:p>
          <a:p>
            <a:pPr eaLnBrk="1" hangingPunct="1"/>
            <a:r>
              <a:rPr lang="en-US" altLang="en-US" sz="2400" smtClean="0">
                <a:ea typeface="ＭＳ Ｐゴシック" pitchFamily="34" charset="-128"/>
              </a:rPr>
              <a:t>Develops and administers the certification examination process for infection control professionals</a:t>
            </a:r>
          </a:p>
          <a:p>
            <a:pPr eaLnBrk="1" hangingPunct="1"/>
            <a:r>
              <a:rPr lang="en-US" altLang="en-US" sz="2400" smtClean="0">
                <a:ea typeface="ＭＳ Ｐゴシック" pitchFamily="34" charset="-128"/>
              </a:rPr>
              <a:t>CBIC’s certification program is accredited by the National Commission for Certifying Agencies (NCCA)</a:t>
            </a:r>
          </a:p>
          <a:p>
            <a:pPr eaLnBrk="1" hangingPunct="1"/>
            <a:endParaRPr lang="en-US" altLang="en-US" smtClean="0">
              <a:ea typeface="ＭＳ Ｐゴシック" pitchFamily="34" charset="-128"/>
            </a:endParaRPr>
          </a:p>
        </p:txBody>
      </p:sp>
      <p:pic>
        <p:nvPicPr>
          <p:cNvPr id="1945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333375"/>
            <a:ext cx="29765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43B3E8E-9EAC-43EB-BD05-D084A5718504}" type="slidenum">
              <a:rPr lang="en-US" altLang="en-US" sz="2000">
                <a:solidFill>
                  <a:schemeClr val="bg1"/>
                </a:solidFill>
                <a:latin typeface="Calibri" pitchFamily="34" charset="0"/>
              </a:rPr>
              <a:pPr eaLnBrk="1" hangingPunct="1"/>
              <a:t>4</a:t>
            </a:fld>
            <a:endParaRPr lang="en-US" altLang="en-US" sz="2000">
              <a:solidFill>
                <a:schemeClr val="bg1"/>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50825" y="260350"/>
            <a:ext cx="7086600" cy="731838"/>
          </a:xfrm>
        </p:spPr>
        <p:txBody>
          <a:bodyPr/>
          <a:lstStyle/>
          <a:p>
            <a:pPr eaLnBrk="1" hangingPunct="1"/>
            <a:r>
              <a:rPr lang="en-US" altLang="en-US" sz="3200" b="1" smtClean="0">
                <a:latin typeface="Palatino Linotype" pitchFamily="18" charset="0"/>
                <a:ea typeface="ＭＳ Ｐゴシック" pitchFamily="34" charset="-128"/>
              </a:rPr>
              <a:t>Exam tips</a:t>
            </a:r>
          </a:p>
        </p:txBody>
      </p:sp>
      <p:sp>
        <p:nvSpPr>
          <p:cNvPr id="83971" name="Rectangle 3"/>
          <p:cNvSpPr>
            <a:spLocks noGrp="1" noChangeArrowheads="1"/>
          </p:cNvSpPr>
          <p:nvPr>
            <p:ph type="body" idx="1"/>
          </p:nvPr>
        </p:nvSpPr>
        <p:spPr>
          <a:xfrm>
            <a:off x="468313" y="1196975"/>
            <a:ext cx="7775575" cy="4776788"/>
          </a:xfrm>
        </p:spPr>
        <p:txBody>
          <a:bodyPr/>
          <a:lstStyle/>
          <a:p>
            <a:pPr eaLnBrk="1" hangingPunct="1">
              <a:lnSpc>
                <a:spcPct val="90000"/>
              </a:lnSpc>
            </a:pPr>
            <a:r>
              <a:rPr lang="en-CA" altLang="en-US" sz="2400" smtClean="0">
                <a:ea typeface="ＭＳ Ｐゴシック" pitchFamily="34" charset="-128"/>
              </a:rPr>
              <a:t>Book your exam, set out your study schedule and prepare. </a:t>
            </a:r>
          </a:p>
          <a:p>
            <a:pPr eaLnBrk="1" hangingPunct="1">
              <a:lnSpc>
                <a:spcPct val="90000"/>
              </a:lnSpc>
            </a:pPr>
            <a:r>
              <a:rPr lang="en-CA" altLang="en-US" sz="2400" smtClean="0">
                <a:ea typeface="ＭＳ Ｐゴシック" pitchFamily="34" charset="-128"/>
              </a:rPr>
              <a:t>Combination of group and independent review works best for many. </a:t>
            </a:r>
          </a:p>
          <a:p>
            <a:pPr eaLnBrk="1" hangingPunct="1">
              <a:lnSpc>
                <a:spcPct val="90000"/>
              </a:lnSpc>
            </a:pPr>
            <a:r>
              <a:rPr lang="en-CA" altLang="en-US" sz="2400" smtClean="0">
                <a:ea typeface="ＭＳ Ｐゴシック" pitchFamily="34" charset="-128"/>
              </a:rPr>
              <a:t>Don’t tell anyone when you have booked your exam…just let them know when you have been successful</a:t>
            </a:r>
          </a:p>
          <a:p>
            <a:pPr eaLnBrk="1" hangingPunct="1">
              <a:lnSpc>
                <a:spcPct val="90000"/>
              </a:lnSpc>
              <a:buFont typeface="Arial" pitchFamily="34" charset="0"/>
              <a:buNone/>
            </a:pPr>
            <a:r>
              <a:rPr lang="en-US" altLang="en-US" sz="2400" b="1" smtClean="0">
                <a:ea typeface="ＭＳ Ｐゴシック" pitchFamily="34" charset="-128"/>
              </a:rPr>
              <a:t>Exam Day</a:t>
            </a:r>
          </a:p>
          <a:p>
            <a:pPr eaLnBrk="1" hangingPunct="1">
              <a:lnSpc>
                <a:spcPct val="90000"/>
              </a:lnSpc>
            </a:pPr>
            <a:r>
              <a:rPr lang="en-US" altLang="en-US" sz="2400" smtClean="0">
                <a:ea typeface="ＭＳ Ｐゴシック" pitchFamily="34" charset="-128"/>
              </a:rPr>
              <a:t>Arrive early- don’t be in a rush</a:t>
            </a:r>
          </a:p>
          <a:p>
            <a:pPr eaLnBrk="1" hangingPunct="1">
              <a:lnSpc>
                <a:spcPct val="90000"/>
              </a:lnSpc>
            </a:pPr>
            <a:r>
              <a:rPr lang="en-US" altLang="en-US" sz="2400" smtClean="0">
                <a:ea typeface="ＭＳ Ｐゴシック" pitchFamily="34" charset="-128"/>
              </a:rPr>
              <a:t>Be comfortable with the computer prior to start of 3hr timed period</a:t>
            </a:r>
          </a:p>
          <a:p>
            <a:pPr eaLnBrk="1" hangingPunct="1">
              <a:lnSpc>
                <a:spcPct val="90000"/>
              </a:lnSpc>
            </a:pPr>
            <a:r>
              <a:rPr lang="en-US" altLang="en-US" sz="2400" smtClean="0">
                <a:ea typeface="ＭＳ Ｐゴシック" pitchFamily="34" charset="-128"/>
              </a:rPr>
              <a:t>Re-read the questions to ensure you understand</a:t>
            </a:r>
          </a:p>
          <a:p>
            <a:pPr eaLnBrk="1" hangingPunct="1">
              <a:lnSpc>
                <a:spcPct val="90000"/>
              </a:lnSpc>
            </a:pPr>
            <a:r>
              <a:rPr lang="en-US" altLang="en-US" sz="2400" smtClean="0">
                <a:ea typeface="ＭＳ Ｐゴシック" pitchFamily="34" charset="-128"/>
              </a:rPr>
              <a:t>Try to relate the question to your work situation</a:t>
            </a:r>
          </a:p>
          <a:p>
            <a:pPr eaLnBrk="1" hangingPunct="1">
              <a:lnSpc>
                <a:spcPct val="90000"/>
              </a:lnSpc>
            </a:pPr>
            <a:r>
              <a:rPr lang="en-US" altLang="en-US" sz="2400" smtClean="0">
                <a:ea typeface="ＭＳ Ｐゴシック" pitchFamily="34" charset="-128"/>
              </a:rPr>
              <a:t>Don’t change answers! First instinct is usually correct</a:t>
            </a:r>
          </a:p>
          <a:p>
            <a:pPr eaLnBrk="1" hangingPunct="1">
              <a:lnSpc>
                <a:spcPct val="90000"/>
              </a:lnSpc>
            </a:pPr>
            <a:endParaRPr lang="en-US" altLang="en-US" sz="2400" smtClean="0">
              <a:ea typeface="ＭＳ Ｐゴシック" pitchFamily="34" charset="-128"/>
            </a:endParaRPr>
          </a:p>
        </p:txBody>
      </p:sp>
      <p:sp>
        <p:nvSpPr>
          <p:cNvPr id="83972"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825EAFF-16EF-46E8-A92D-68BF4728824B}" type="slidenum">
              <a:rPr lang="en-US" altLang="en-US" sz="2000">
                <a:solidFill>
                  <a:schemeClr val="bg1"/>
                </a:solidFill>
                <a:latin typeface="Calibri" pitchFamily="34" charset="0"/>
              </a:rPr>
              <a:pPr eaLnBrk="1" hangingPunct="1"/>
              <a:t>40</a:t>
            </a:fld>
            <a:endParaRPr lang="en-US" altLang="en-US" sz="20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descr="Slide4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Slide4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descr="Patron Sponsor Slide.pdf"/>
          <p:cNvPicPr>
            <a:picLocks noChangeAspect="1"/>
          </p:cNvPicPr>
          <p:nvPr/>
        </p:nvPicPr>
        <p:blipFill>
          <a:blip r:embed="rId2">
            <a:extLst>
              <a:ext uri="{28A0092B-C50C-407E-A947-70E740481C1C}">
                <a14:useLocalDpi xmlns:a14="http://schemas.microsoft.com/office/drawing/2010/main" val="0"/>
              </a:ext>
            </a:extLst>
          </a:blip>
          <a:srcRect l="4546" t="5882" r="4546" b="588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Slide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3"/>
          <p:cNvSpPr>
            <a:spLocks noGrp="1"/>
          </p:cNvSpPr>
          <p:nvPr>
            <p:ph idx="1"/>
          </p:nvPr>
        </p:nvSpPr>
        <p:spPr>
          <a:xfrm>
            <a:off x="179388" y="1557338"/>
            <a:ext cx="8229600" cy="5054600"/>
          </a:xfrm>
        </p:spPr>
        <p:txBody>
          <a:bodyPr/>
          <a:lstStyle/>
          <a:p>
            <a:pPr eaLnBrk="1" hangingPunct="1"/>
            <a:r>
              <a:rPr lang="en-CA" altLang="en-US" sz="2400" smtClean="0">
                <a:ea typeface="ＭＳ Ｐゴシック" pitchFamily="34" charset="-128"/>
              </a:rPr>
              <a:t>Required every 4-5 yrs. by National Commission for Certifying Agencies </a:t>
            </a:r>
          </a:p>
          <a:p>
            <a:pPr eaLnBrk="1" hangingPunct="1"/>
            <a:r>
              <a:rPr lang="en-CA" altLang="en-US" sz="2400" smtClean="0">
                <a:ea typeface="ＭＳ Ｐゴシック" pitchFamily="34" charset="-128"/>
              </a:rPr>
              <a:t>Identifies tasks and knowledge important to the </a:t>
            </a:r>
            <a:r>
              <a:rPr lang="en-CA" altLang="en-US" sz="2400" u="sng" smtClean="0">
                <a:ea typeface="ＭＳ Ｐゴシック" pitchFamily="34" charset="-128"/>
              </a:rPr>
              <a:t>current</a:t>
            </a:r>
            <a:r>
              <a:rPr lang="en-CA" altLang="en-US" sz="2400" smtClean="0">
                <a:ea typeface="ＭＳ Ｐゴシック" pitchFamily="34" charset="-128"/>
              </a:rPr>
              <a:t> work performed by ICPs</a:t>
            </a:r>
          </a:p>
          <a:p>
            <a:pPr eaLnBrk="1" hangingPunct="1"/>
            <a:r>
              <a:rPr lang="en-CA" altLang="en-US" sz="2400" smtClean="0">
                <a:ea typeface="ＭＳ Ｐゴシック" pitchFamily="34" charset="-128"/>
              </a:rPr>
              <a:t>Data collected guides development of test specifications and future exams</a:t>
            </a:r>
          </a:p>
          <a:p>
            <a:pPr eaLnBrk="1" hangingPunct="1"/>
            <a:r>
              <a:rPr lang="en-CA" altLang="en-US" sz="2400" smtClean="0">
                <a:ea typeface="ＭＳ Ｐゴシック" pitchFamily="34" charset="-128"/>
              </a:rPr>
              <a:t>Survey distributed to membership and organizations</a:t>
            </a:r>
          </a:p>
        </p:txBody>
      </p:sp>
      <p:sp>
        <p:nvSpPr>
          <p:cNvPr id="23555" name="Slide Number Placeholder 1"/>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99DFFBD-92F7-4B14-9367-C95353DC3853}" type="slidenum">
              <a:rPr lang="en-US" altLang="en-US" sz="2000">
                <a:solidFill>
                  <a:schemeClr val="bg1"/>
                </a:solidFill>
                <a:latin typeface="Calibri" pitchFamily="34" charset="0"/>
              </a:rPr>
              <a:pPr eaLnBrk="1" hangingPunct="1"/>
              <a:t>6</a:t>
            </a:fld>
            <a:endParaRPr lang="en-US" altLang="en-US" sz="2000">
              <a:solidFill>
                <a:schemeClr val="bg1"/>
              </a:solidFill>
              <a:latin typeface="Calibri" pitchFamily="34" charset="0"/>
            </a:endParaRPr>
          </a:p>
        </p:txBody>
      </p:sp>
      <p:sp>
        <p:nvSpPr>
          <p:cNvPr id="3" name="Title 2"/>
          <p:cNvSpPr>
            <a:spLocks noGrp="1"/>
          </p:cNvSpPr>
          <p:nvPr>
            <p:ph type="title"/>
          </p:nvPr>
        </p:nvSpPr>
        <p:spPr>
          <a:xfrm>
            <a:off x="179388" y="476250"/>
            <a:ext cx="5905500" cy="762000"/>
          </a:xfrm>
        </p:spPr>
        <p:txBody>
          <a:bodyPr>
            <a:normAutofit/>
          </a:bodyPr>
          <a:lstStyle/>
          <a:p>
            <a:pPr algn="ctr" eaLnBrk="1" hangingPunct="1"/>
            <a:r>
              <a:rPr lang="en-CA" altLang="en-US" sz="3200" b="1" smtClean="0">
                <a:ea typeface="ＭＳ Ｐゴシック" pitchFamily="34" charset="-128"/>
              </a:rPr>
              <a:t>2014 Practise Analysis</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323850" y="1844675"/>
            <a:ext cx="7920038" cy="3992563"/>
          </a:xfrm>
        </p:spPr>
        <p:txBody>
          <a:bodyPr/>
          <a:lstStyle/>
          <a:p>
            <a:pPr eaLnBrk="1" hangingPunct="1"/>
            <a:r>
              <a:rPr lang="en-CA" altLang="en-US" sz="2400" smtClean="0">
                <a:ea typeface="ＭＳ Ｐゴシック" pitchFamily="34" charset="-128"/>
              </a:rPr>
              <a:t>Most recent survey completed in June 2014</a:t>
            </a:r>
          </a:p>
          <a:p>
            <a:pPr eaLnBrk="1" hangingPunct="1"/>
            <a:r>
              <a:rPr lang="en-CA" altLang="en-US" sz="2400" smtClean="0">
                <a:ea typeface="ＭＳ Ｐゴシック" pitchFamily="34" charset="-128"/>
              </a:rPr>
              <a:t>Task force reviewed current domains, tasks, knowledge and developed survey</a:t>
            </a:r>
          </a:p>
          <a:p>
            <a:pPr eaLnBrk="1" hangingPunct="1"/>
            <a:r>
              <a:rPr lang="en-CA" altLang="en-US" sz="2400" smtClean="0">
                <a:ea typeface="ＭＳ Ｐゴシック" pitchFamily="34" charset="-128"/>
              </a:rPr>
              <a:t>Survey distributed to members and organizations</a:t>
            </a:r>
          </a:p>
          <a:p>
            <a:pPr eaLnBrk="1" hangingPunct="1"/>
            <a:r>
              <a:rPr lang="en-CA" altLang="en-US" sz="2400" smtClean="0">
                <a:ea typeface="ＭＳ Ｐゴシック" pitchFamily="34" charset="-128"/>
              </a:rPr>
              <a:t>2819 responses used to develop new content outline and test content</a:t>
            </a:r>
          </a:p>
          <a:p>
            <a:pPr eaLnBrk="1" hangingPunct="1"/>
            <a:endParaRPr lang="en-CA" altLang="en-US" smtClean="0">
              <a:ea typeface="ＭＳ Ｐゴシック" pitchFamily="34" charset="-128"/>
            </a:endParaRPr>
          </a:p>
        </p:txBody>
      </p:sp>
      <p:sp>
        <p:nvSpPr>
          <p:cNvPr id="3" name="Title 2"/>
          <p:cNvSpPr>
            <a:spLocks noGrp="1"/>
          </p:cNvSpPr>
          <p:nvPr>
            <p:ph type="title"/>
          </p:nvPr>
        </p:nvSpPr>
        <p:spPr/>
        <p:txBody>
          <a:bodyPr>
            <a:normAutofit/>
          </a:bodyPr>
          <a:lstStyle/>
          <a:p>
            <a:pPr eaLnBrk="1" hangingPunct="1"/>
            <a:r>
              <a:rPr lang="en-CA" altLang="en-US" sz="3200" b="1" smtClean="0">
                <a:ea typeface="ＭＳ Ｐゴシック" pitchFamily="34" charset="-128"/>
              </a:rPr>
              <a:t>Practice Analysis</a:t>
            </a:r>
          </a:p>
        </p:txBody>
      </p:sp>
      <p:sp>
        <p:nvSpPr>
          <p:cNvPr id="4" name="Slide Number Placeholder 1"/>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281A06D-B88B-4EAD-BF96-6DF8C758C58E}" type="slidenum">
              <a:rPr lang="en-US" altLang="en-US" sz="2000">
                <a:solidFill>
                  <a:schemeClr val="bg1"/>
                </a:solidFill>
                <a:latin typeface="Calibri" pitchFamily="34" charset="0"/>
              </a:rPr>
              <a:pPr eaLnBrk="1" hangingPunct="1"/>
              <a:t>7</a:t>
            </a:fld>
            <a:endParaRPr lang="en-US" altLang="en-US" sz="20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4419600" cy="685800"/>
          </a:xfrm>
        </p:spPr>
        <p:txBody>
          <a:bodyPr>
            <a:normAutofit/>
          </a:bodyPr>
          <a:lstStyle/>
          <a:p>
            <a:pPr eaLnBrk="1" hangingPunct="1"/>
            <a:r>
              <a:rPr lang="en-CA" altLang="en-US" sz="3200" b="1" smtClean="0">
                <a:ea typeface="ＭＳ Ｐゴシック" pitchFamily="34" charset="-128"/>
              </a:rPr>
              <a:t>Certification</a:t>
            </a:r>
          </a:p>
        </p:txBody>
      </p:sp>
      <p:sp>
        <p:nvSpPr>
          <p:cNvPr id="27651" name="Content Placeholder 2"/>
          <p:cNvSpPr>
            <a:spLocks noGrp="1"/>
          </p:cNvSpPr>
          <p:nvPr>
            <p:ph idx="1"/>
          </p:nvPr>
        </p:nvSpPr>
        <p:spPr>
          <a:xfrm>
            <a:off x="250825" y="1484313"/>
            <a:ext cx="7345363" cy="4800600"/>
          </a:xfrm>
        </p:spPr>
        <p:txBody>
          <a:bodyPr/>
          <a:lstStyle/>
          <a:p>
            <a:pPr marL="0" indent="0" eaLnBrk="1" hangingPunct="1">
              <a:buFont typeface="Arial" pitchFamily="34" charset="0"/>
              <a:buNone/>
            </a:pPr>
            <a:r>
              <a:rPr lang="en-CA" altLang="en-US" sz="2400" b="1" i="1" smtClean="0">
                <a:ea typeface="ＭＳ Ｐゴシック" pitchFamily="34" charset="-128"/>
              </a:rPr>
              <a:t>Initial certification</a:t>
            </a:r>
            <a:r>
              <a:rPr lang="en-CA" altLang="en-US" sz="2400" smtClean="0">
                <a:ea typeface="ＭＳ Ｐゴシック" pitchFamily="34" charset="-128"/>
              </a:rPr>
              <a:t>: </a:t>
            </a:r>
          </a:p>
          <a:p>
            <a:pPr marL="0" indent="0" eaLnBrk="1" hangingPunct="1"/>
            <a:r>
              <a:rPr lang="en-CA" altLang="en-US" sz="2400" smtClean="0">
                <a:ea typeface="ＭＳ Ｐゴシック" pitchFamily="34" charset="-128"/>
              </a:rPr>
              <a:t>Must complete the proctored computer based examination (CBT)</a:t>
            </a:r>
          </a:p>
          <a:p>
            <a:pPr marL="0" indent="0" eaLnBrk="1" hangingPunct="1"/>
            <a:r>
              <a:rPr lang="en-CA" altLang="en-US" sz="2400" smtClean="0">
                <a:ea typeface="ＭＳ Ｐゴシック" pitchFamily="34" charset="-128"/>
              </a:rPr>
              <a:t>Administered via computer in </a:t>
            </a:r>
            <a:r>
              <a:rPr lang="en-CA" altLang="en-US" sz="2400" b="1" i="1" smtClean="0">
                <a:ea typeface="ＭＳ Ｐゴシック" pitchFamily="34" charset="-128"/>
              </a:rPr>
              <a:t>Prometric</a:t>
            </a:r>
            <a:r>
              <a:rPr lang="en-CA" altLang="en-US" sz="2400" smtClean="0">
                <a:ea typeface="ＭＳ Ｐゴシック" pitchFamily="34" charset="-128"/>
              </a:rPr>
              <a:t> test centers throughout the United States , Canada </a:t>
            </a:r>
            <a:r>
              <a:rPr lang="en-US" altLang="en-US" sz="2400" smtClean="0">
                <a:ea typeface="ＭＳ Ｐゴシック" pitchFamily="34" charset="-128"/>
              </a:rPr>
              <a:t>and other international sites </a:t>
            </a:r>
          </a:p>
          <a:p>
            <a:pPr marL="0" indent="0" eaLnBrk="1" hangingPunct="1"/>
            <a:r>
              <a:rPr lang="en-CA" altLang="en-US" sz="2400" smtClean="0">
                <a:ea typeface="ＭＳ Ｐゴシック" pitchFamily="34" charset="-128"/>
              </a:rPr>
              <a:t>Certification remains valid for 5 years</a:t>
            </a:r>
          </a:p>
          <a:p>
            <a:pPr marL="0" indent="0" eaLnBrk="1" hangingPunct="1"/>
            <a:endParaRPr lang="en-CA" altLang="en-US" sz="2400" smtClean="0">
              <a:ea typeface="ＭＳ Ｐゴシック" pitchFamily="34" charset="-128"/>
            </a:endParaRPr>
          </a:p>
          <a:p>
            <a:pPr marL="0" indent="0" eaLnBrk="1" hangingPunct="1"/>
            <a:r>
              <a:rPr lang="en-CA" altLang="en-US" sz="2400" b="1" smtClean="0">
                <a:ea typeface="ＭＳ Ｐゴシック" pitchFamily="34" charset="-128"/>
              </a:rPr>
              <a:t>French version of exam now available (2016)</a:t>
            </a:r>
          </a:p>
        </p:txBody>
      </p:sp>
      <p:sp>
        <p:nvSpPr>
          <p:cNvPr id="27652"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7322C09-0EA0-4ECD-9673-2C9AD3484B56}" type="slidenum">
              <a:rPr lang="en-US" altLang="en-US" sz="2000">
                <a:solidFill>
                  <a:schemeClr val="bg1"/>
                </a:solidFill>
                <a:latin typeface="Calibri" pitchFamily="34" charset="0"/>
              </a:rPr>
              <a:pPr eaLnBrk="1" hangingPunct="1"/>
              <a:t>8</a:t>
            </a:fld>
            <a:endParaRPr lang="en-US" altLang="en-US" sz="2000">
              <a:solidFill>
                <a:schemeClr val="bg1"/>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04813"/>
            <a:ext cx="4572000" cy="685800"/>
          </a:xfrm>
        </p:spPr>
        <p:txBody>
          <a:bodyPr>
            <a:normAutofit/>
          </a:bodyPr>
          <a:lstStyle/>
          <a:p>
            <a:pPr eaLnBrk="1" hangingPunct="1"/>
            <a:r>
              <a:rPr lang="en-CA" altLang="en-US" sz="3200" b="1" smtClean="0">
                <a:ea typeface="ＭＳ Ｐゴシック" pitchFamily="34" charset="-128"/>
              </a:rPr>
              <a:t>Re- Certification</a:t>
            </a:r>
          </a:p>
        </p:txBody>
      </p:sp>
      <p:sp>
        <p:nvSpPr>
          <p:cNvPr id="29699" name="Content Placeholder 2"/>
          <p:cNvSpPr>
            <a:spLocks noGrp="1"/>
          </p:cNvSpPr>
          <p:nvPr>
            <p:ph idx="1"/>
          </p:nvPr>
        </p:nvSpPr>
        <p:spPr>
          <a:xfrm>
            <a:off x="107950" y="1268413"/>
            <a:ext cx="8135938" cy="5257800"/>
          </a:xfrm>
        </p:spPr>
        <p:txBody>
          <a:bodyPr/>
          <a:lstStyle/>
          <a:p>
            <a:pPr eaLnBrk="1" hangingPunct="1"/>
            <a:r>
              <a:rPr lang="en-CA" altLang="en-US" sz="2400" smtClean="0">
                <a:ea typeface="ＭＳ Ｐゴシック" pitchFamily="34" charset="-128"/>
              </a:rPr>
              <a:t>Required every 5 years</a:t>
            </a:r>
          </a:p>
          <a:p>
            <a:pPr eaLnBrk="1" hangingPunct="1"/>
            <a:r>
              <a:rPr lang="en-CA" altLang="en-US" sz="2400" smtClean="0">
                <a:ea typeface="ＭＳ Ｐゴシック" pitchFamily="34" charset="-128"/>
              </a:rPr>
              <a:t>Computer based exam not available for recertification (2016)</a:t>
            </a:r>
          </a:p>
          <a:p>
            <a:pPr eaLnBrk="1" hangingPunct="1"/>
            <a:r>
              <a:rPr lang="en-CA" altLang="en-US" sz="2400" smtClean="0">
                <a:ea typeface="ＭＳ Ｐゴシック" pitchFamily="34" charset="-128"/>
              </a:rPr>
              <a:t>SARE not available in French until 2021</a:t>
            </a:r>
          </a:p>
          <a:p>
            <a:pPr eaLnBrk="1" hangingPunct="1">
              <a:lnSpc>
                <a:spcPct val="110000"/>
              </a:lnSpc>
            </a:pPr>
            <a:r>
              <a:rPr lang="en-US" altLang="en-US" sz="2400" smtClean="0">
                <a:ea typeface="ＭＳ Ｐゴシック" pitchFamily="34" charset="-128"/>
              </a:rPr>
              <a:t>Recertification Exam ( formerly called SARE)</a:t>
            </a:r>
          </a:p>
          <a:p>
            <a:pPr lvl="1" eaLnBrk="1" hangingPunct="1">
              <a:lnSpc>
                <a:spcPct val="110000"/>
              </a:lnSpc>
            </a:pPr>
            <a:r>
              <a:rPr lang="en-US" altLang="en-US" smtClean="0">
                <a:ea typeface="ＭＳ Ｐゴシック" pitchFamily="34" charset="-128"/>
              </a:rPr>
              <a:t>similar in content to the Computer-Based Test -150 multiple choice items; 15 questions under evaluation, not included in scoring </a:t>
            </a:r>
          </a:p>
          <a:p>
            <a:pPr lvl="1" eaLnBrk="1" hangingPunct="1">
              <a:lnSpc>
                <a:spcPct val="110000"/>
              </a:lnSpc>
            </a:pPr>
            <a:r>
              <a:rPr lang="en-US" altLang="en-US" smtClean="0">
                <a:ea typeface="ＭＳ Ｐゴシック" pitchFamily="34" charset="-128"/>
              </a:rPr>
              <a:t>practice oriented and challenging questions geared to ICP with at minimum, five (5) to seven (7) years experience in infection prevention and control</a:t>
            </a:r>
          </a:p>
          <a:p>
            <a:pPr algn="ctr" eaLnBrk="1" hangingPunct="1">
              <a:spcBef>
                <a:spcPct val="0"/>
              </a:spcBef>
              <a:buFont typeface="Arial" pitchFamily="34" charset="0"/>
              <a:buNone/>
            </a:pPr>
            <a:endParaRPr lang="en-US" altLang="en-US" sz="1200" i="1" smtClean="0">
              <a:ea typeface="ＭＳ Ｐゴシック" pitchFamily="34" charset="-128"/>
            </a:endParaRPr>
          </a:p>
          <a:p>
            <a:pPr algn="ctr" eaLnBrk="1" hangingPunct="1">
              <a:spcBef>
                <a:spcPct val="0"/>
              </a:spcBef>
              <a:buFont typeface="Arial" pitchFamily="34" charset="0"/>
              <a:buNone/>
            </a:pPr>
            <a:r>
              <a:rPr lang="en-US" altLang="en-US" b="1" i="1" smtClean="0">
                <a:solidFill>
                  <a:srgbClr val="FF0000"/>
                </a:solidFill>
                <a:ea typeface="ＭＳ Ｐゴシック" pitchFamily="34" charset="-128"/>
              </a:rPr>
              <a:t>Individuals who are currently certified are automatically eligible for re-certification every 5 years</a:t>
            </a:r>
            <a:endParaRPr lang="en-CA" altLang="en-US" b="1" smtClean="0">
              <a:solidFill>
                <a:srgbClr val="FF0000"/>
              </a:solidFill>
              <a:ea typeface="ＭＳ Ｐゴシック" pitchFamily="34" charset="-128"/>
            </a:endParaRPr>
          </a:p>
          <a:p>
            <a:pPr eaLnBrk="1" hangingPunct="1">
              <a:spcBef>
                <a:spcPct val="0"/>
              </a:spcBef>
              <a:buFont typeface="Arial" pitchFamily="34" charset="0"/>
              <a:buNone/>
            </a:pPr>
            <a:endParaRPr lang="en-CA" altLang="en-US" smtClean="0">
              <a:ea typeface="ＭＳ Ｐゴシック" pitchFamily="34" charset="-128"/>
            </a:endParaRPr>
          </a:p>
        </p:txBody>
      </p:sp>
      <p:sp>
        <p:nvSpPr>
          <p:cNvPr id="29700" name="Slide Number Placeholder 3"/>
          <p:cNvSpPr>
            <a:spLocks noGrp="1"/>
          </p:cNvSpPr>
          <p:nvPr>
            <p:ph type="sldNum" sz="quarter" idx="10"/>
          </p:nvPr>
        </p:nvSpPr>
        <p:spPr bwMode="auto">
          <a:ln>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901CFB1-D3FC-4511-A11A-5F9FA58FB5DC}" type="slidenum">
              <a:rPr lang="en-US" altLang="en-US" sz="2000">
                <a:solidFill>
                  <a:schemeClr val="bg1"/>
                </a:solidFill>
                <a:latin typeface="Calibri" pitchFamily="34" charset="0"/>
              </a:rPr>
              <a:pPr eaLnBrk="1" hangingPunct="1"/>
              <a:t>9</a:t>
            </a:fld>
            <a:endParaRPr lang="en-US" altLang="en-US" sz="2000">
              <a:solidFill>
                <a:schemeClr val="bg1"/>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343</TotalTime>
  <Words>1698</Words>
  <Application>Microsoft Office PowerPoint</Application>
  <PresentationFormat>On-screen Show (4:3)</PresentationFormat>
  <Paragraphs>251</Paragraphs>
  <Slides>43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ＭＳ Ｐゴシック</vt:lpstr>
      <vt:lpstr>Cambria</vt:lpstr>
      <vt:lpstr>Calibri</vt:lpstr>
      <vt:lpstr>Palatino Linotype</vt:lpstr>
      <vt:lpstr>Adjacency</vt:lpstr>
      <vt:lpstr>How to Become Certified Without Becoming Certifiable</vt:lpstr>
      <vt:lpstr>Objectives</vt:lpstr>
      <vt:lpstr>Why Certify?</vt:lpstr>
      <vt:lpstr>PowerPoint Presentation</vt:lpstr>
      <vt:lpstr>PowerPoint Presentation</vt:lpstr>
      <vt:lpstr>2014 Practise Analysis</vt:lpstr>
      <vt:lpstr>Practice Analysis</vt:lpstr>
      <vt:lpstr>Certification</vt:lpstr>
      <vt:lpstr>Re- Certification</vt:lpstr>
      <vt:lpstr>Are You Eligible for CIC?  </vt:lpstr>
      <vt:lpstr>Are You Eligible for CIC?  </vt:lpstr>
      <vt:lpstr>PowerPoint Presentation</vt:lpstr>
      <vt:lpstr>Exam Registration</vt:lpstr>
      <vt:lpstr>PowerPoint Presentation</vt:lpstr>
      <vt:lpstr>Taking the test</vt:lpstr>
      <vt:lpstr>Taking the Exam</vt:lpstr>
      <vt:lpstr>Questions</vt:lpstr>
      <vt:lpstr>Passing Score</vt:lpstr>
      <vt:lpstr>Types of Exam Questions</vt:lpstr>
      <vt:lpstr>Example: Recall</vt:lpstr>
      <vt:lpstr>Example: Recall</vt:lpstr>
      <vt:lpstr>Example: Application</vt:lpstr>
      <vt:lpstr>Example: Application</vt:lpstr>
      <vt:lpstr>Example: Analysis</vt:lpstr>
      <vt:lpstr>Example: Analysis</vt:lpstr>
      <vt:lpstr>What’s on the Exam? </vt:lpstr>
      <vt:lpstr>PowerPoint Presentation</vt:lpstr>
      <vt:lpstr>PowerPoint Presentation</vt:lpstr>
      <vt:lpstr>PowerPoint Presentation</vt:lpstr>
      <vt:lpstr>PowerPoint Presentation</vt:lpstr>
      <vt:lpstr>PowerPoint Presentation</vt:lpstr>
      <vt:lpstr>Secondary References</vt:lpstr>
      <vt:lpstr>PowerPoint Presentation</vt:lpstr>
      <vt:lpstr>PowerPoint Presentation</vt:lpstr>
      <vt:lpstr>PowerPoint Presentation</vt:lpstr>
      <vt:lpstr>Infection Prevention Certification Review Course- APIC</vt:lpstr>
      <vt:lpstr>PowerPoint Presentation</vt:lpstr>
      <vt:lpstr>Study Group</vt:lpstr>
      <vt:lpstr>Helpful Hints</vt:lpstr>
      <vt:lpstr>Exam tips</vt:lpstr>
      <vt:lpstr>PowerPoint Presentation</vt:lpstr>
      <vt:lpstr>PowerPoint Presentation</vt:lpstr>
      <vt:lpstr>PowerPoint Presentation</vt:lpstr>
    </vt:vector>
  </TitlesOfParts>
  <Company>MGS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Become Certified Without Becoming Certifiable</dc:title>
  <dc:creator>Sue Cooper</dc:creator>
  <cp:lastModifiedBy>Evans, Helen</cp:lastModifiedBy>
  <cp:revision>24</cp:revision>
  <cp:lastPrinted>2017-03-14T00:17:00Z</cp:lastPrinted>
  <dcterms:created xsi:type="dcterms:W3CDTF">2017-03-04T12:19:10Z</dcterms:created>
  <dcterms:modified xsi:type="dcterms:W3CDTF">2017-03-15T16:58:52Z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732E4406-F7AD-497F-8DDD-6CAE95C07082</vt:lpwstr>
  </property>
  <property fmtid="{D5CDD505-2E9C-101B-9397-08002B2CF9AE}" pid="3" name="ArticulatePath">
    <vt:lpwstr>How to Become Certified Teleclass Slides, Mar.16.17</vt:lpwstr>
  </property>
</Properties>
</file>