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7"/>
  </p:notesMasterIdLst>
  <p:handoutMasterIdLst>
    <p:handoutMasterId r:id="rId68"/>
  </p:handoutMasterIdLst>
  <p:sldIdLst>
    <p:sldId id="321" r:id="rId2"/>
    <p:sldId id="273" r:id="rId3"/>
    <p:sldId id="303" r:id="rId4"/>
    <p:sldId id="322" r:id="rId5"/>
    <p:sldId id="323" r:id="rId6"/>
    <p:sldId id="324" r:id="rId7"/>
    <p:sldId id="329" r:id="rId8"/>
    <p:sldId id="325" r:id="rId9"/>
    <p:sldId id="327" r:id="rId10"/>
    <p:sldId id="328" r:id="rId11"/>
    <p:sldId id="335" r:id="rId12"/>
    <p:sldId id="331" r:id="rId13"/>
    <p:sldId id="304" r:id="rId14"/>
    <p:sldId id="305" r:id="rId15"/>
    <p:sldId id="30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32" r:id="rId29"/>
    <p:sldId id="336" r:id="rId30"/>
    <p:sldId id="333" r:id="rId31"/>
    <p:sldId id="291" r:id="rId32"/>
    <p:sldId id="292" r:id="rId33"/>
    <p:sldId id="293" r:id="rId34"/>
    <p:sldId id="294" r:id="rId35"/>
    <p:sldId id="295" r:id="rId36"/>
    <p:sldId id="296" r:id="rId37"/>
    <p:sldId id="337" r:id="rId38"/>
    <p:sldId id="307" r:id="rId39"/>
    <p:sldId id="308" r:id="rId40"/>
    <p:sldId id="309" r:id="rId41"/>
    <p:sldId id="310" r:id="rId42"/>
    <p:sldId id="311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18" r:id="rId55"/>
    <p:sldId id="313" r:id="rId56"/>
    <p:sldId id="320" r:id="rId57"/>
    <p:sldId id="316" r:id="rId58"/>
    <p:sldId id="302" r:id="rId59"/>
    <p:sldId id="349" r:id="rId60"/>
    <p:sldId id="350" r:id="rId61"/>
    <p:sldId id="351" r:id="rId62"/>
    <p:sldId id="352" r:id="rId63"/>
    <p:sldId id="353" r:id="rId64"/>
    <p:sldId id="354" r:id="rId65"/>
    <p:sldId id="355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9" autoAdjust="0"/>
    <p:restoredTop sz="78407" autoAdjust="0"/>
  </p:normalViewPr>
  <p:slideViewPr>
    <p:cSldViewPr snapToGrid="0">
      <p:cViewPr>
        <p:scale>
          <a:sx n="78" d="100"/>
          <a:sy n="78" d="100"/>
        </p:scale>
        <p:origin x="-13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256"/>
    </p:cViewPr>
  </p:sorterViewPr>
  <p:notesViewPr>
    <p:cSldViewPr snapToGrid="0">
      <p:cViewPr>
        <p:scale>
          <a:sx n="90" d="100"/>
          <a:sy n="90" d="100"/>
        </p:scale>
        <p:origin x="224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06375"/>
            <a:ext cx="6856413" cy="668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How to Publish in the Journals</a:t>
            </a:r>
          </a:p>
          <a:p>
            <a:pPr>
              <a:defRPr/>
            </a:pPr>
            <a:r>
              <a:rPr lang="en-US"/>
              <a:t>Dr. Elaine Larson, Mailman School of Public Health, Columbia University</a:t>
            </a:r>
          </a:p>
          <a:p>
            <a:pPr>
              <a:defRPr/>
            </a:pPr>
            <a:r>
              <a:rPr lang="en-US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48650"/>
            <a:ext cx="6856413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Hosted by </a:t>
            </a:r>
            <a:r>
              <a:rPr lang="en-US" err="1"/>
              <a:t>Chingiz</a:t>
            </a:r>
            <a:r>
              <a:rPr lang="en-US"/>
              <a:t> </a:t>
            </a:r>
            <a:r>
              <a:rPr lang="en-US" err="1"/>
              <a:t>Amirov</a:t>
            </a:r>
            <a:r>
              <a:rPr lang="en-US"/>
              <a:t>, Editor, Canadian Journal of Infection Control</a:t>
            </a:r>
            <a:br>
              <a:rPr lang="en-US"/>
            </a:br>
            <a:r>
              <a:rPr lang="en-US" err="1"/>
              <a:t>www.webbertraining.com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E7DD5B8-012D-41CB-A1CF-DD65F6B94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396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20DD688-F5A8-4AD5-813E-0F2FB89DEF04}" type="datetimeFigureOut">
              <a:rPr lang="en-US" altLang="en-US"/>
              <a:pPr/>
              <a:t>9/28/2017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0A20C32-AC01-448E-90EE-089072635A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831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9A6C33E7-5AA9-4DDE-862B-ECDA212CDC88}" type="slidenum">
              <a:rPr lang="en-US" altLang="en-US">
                <a:latin typeface="Calibri" pitchFamily="34" charset="0"/>
              </a:rPr>
              <a:pPr/>
              <a:t>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A7E8CC78-F6DB-4B23-9B8E-C8F6429DC2CB}" type="slidenum">
              <a:rPr lang="en-US" altLang="en-US">
                <a:latin typeface="Calibri" pitchFamily="34" charset="0"/>
              </a:rPr>
              <a:pPr/>
              <a:t>15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“Greetings for the Day” 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5A2D1A-81CD-45EE-A468-1640EDEE7CFF}" type="datetime1">
              <a:rPr lang="en-CA" altLang="en-US"/>
              <a:pPr/>
              <a:t>28/09/2017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7A07-9EDF-4B29-BE55-09638B8A9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92109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16435A0E-0F1E-4F0E-96AD-CE7021DE9528}" type="datetime1">
              <a:rPr lang="en-CA" altLang="en-US"/>
              <a:pPr/>
              <a:t>28/09/2017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5C1D93E-1F66-4854-BB81-8D4F4180C8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16225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8AA67-0595-4DBA-854E-8D2B958A3AEA}" type="datetime1">
              <a:rPr lang="en-CA" altLang="en-US"/>
              <a:pPr/>
              <a:t>28/09/2017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5E48E-22AA-46E4-BB84-1823F747D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32724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altLang="en-US" sz="800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r>
              <a:rPr lang="en-US" altLang="en-US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2FD834F-33E6-4D8B-9DD8-450735CDF336}" type="datetime1">
              <a:rPr lang="en-CA" altLang="en-US"/>
              <a:pPr/>
              <a:t>28/09/2017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93D6AE4-A8C3-4631-8BCC-D2F3E4EE3E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5622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54F7FE-18B3-4409-88F6-0D759932BAD4}" type="datetime1">
              <a:rPr lang="en-CA" altLang="en-US"/>
              <a:pPr/>
              <a:t>28/09/2017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9F5CE-C8B1-4FCA-B395-7E9AEA45FB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34423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altLang="en-US" sz="800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/>
            <a:r>
              <a:rPr lang="en-US" altLang="en-US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5C2EDD3-0D68-4111-9165-7DFF553C0676}" type="datetime1">
              <a:rPr lang="en-CA" altLang="en-US"/>
              <a:pPr/>
              <a:t>28/09/2017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29C3E14-CD2D-47C5-BB77-7DF040827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67751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654F965-0708-4B31-BAB8-5C0D0C6C2087}" type="datetime1">
              <a:rPr lang="en-CA" altLang="en-US"/>
              <a:pPr/>
              <a:t>28/09/2017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B451A5A-3AB2-4ABB-8932-0B9DF14A0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95866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DEF45C-592C-4497-B5B1-B5F0BD16983B}" type="datetime1">
              <a:rPr lang="en-CA" altLang="en-US"/>
              <a:pPr/>
              <a:t>28/09/2017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B002B-7ED0-4B70-9EEF-BDC0D1E1BF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995429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1C10E-8D52-4840-B67E-40ABAF13FF78}" type="datetime1">
              <a:rPr lang="en-CA" altLang="en-US"/>
              <a:pPr/>
              <a:t>28/09/2017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E3322-5BE3-4465-9A34-C7834AFBD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64553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4345" y="1676400"/>
            <a:ext cx="3795889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65700" y="1676400"/>
            <a:ext cx="37973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2761A-5791-446B-A8BD-6F185324F1BD}" type="datetime1">
              <a:rPr lang="en-CA" altLang="en-US"/>
              <a:pPr/>
              <a:t>28/09/2017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2177B-FAC1-4756-B53A-6BA8EDD03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74600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A74C0-FE9F-4952-867A-25FBB0ACBF64}" type="datetime1">
              <a:rPr lang="en-CA" altLang="en-US"/>
              <a:pPr/>
              <a:t>28/09/2017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73998-26F1-4699-8C32-F6BE10C5CB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1980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20AD6B-6AC3-47C2-A1E6-C96A90811DE8}" type="datetime1">
              <a:rPr lang="en-CA" altLang="en-US"/>
              <a:pPr/>
              <a:t>28/09/2017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B8F2F-A17E-4373-9DEC-60AAE8506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90844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E7AA07-D386-48A5-B1EE-50E8054D9D86}" type="datetime1">
              <a:rPr lang="en-CA" altLang="en-US"/>
              <a:pPr/>
              <a:t>28/09/2017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50EF065-35DD-4669-9A89-20C66603F6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9598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03F20-79D8-4C86-808C-8156829CA163}" type="datetime1">
              <a:rPr lang="en-CA" altLang="en-US"/>
              <a:pPr/>
              <a:t>28/09/2017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12F86-4116-4FD8-AC4B-DE4121ACD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63818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7C6AE-9C99-47AB-AC74-4874D0F5E26C}" type="datetime1">
              <a:rPr lang="en-CA" altLang="en-US"/>
              <a:pPr/>
              <a:t>28/09/2017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FA14D-509D-4872-82D7-BAEC6553F8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1026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3E94A9-8FAC-428F-AFCF-E9B6D8326DD4}" type="datetime1">
              <a:rPr lang="en-CA" altLang="en-US"/>
              <a:pPr/>
              <a:t>28/09/2017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A65F7-E78B-4741-A662-3C779DAC1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96786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3E340B-E99F-410D-8343-95D973A5F00F}" type="datetime1">
              <a:rPr lang="en-CA" altLang="en-US"/>
              <a:pPr/>
              <a:t>28/09/2017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F74F7-9767-49ED-A568-75F62240E8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63954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9566824-C4FA-4014-88D9-2AE7449F32D6}" type="datetime1">
              <a:rPr lang="en-CA" altLang="en-US"/>
              <a:pPr/>
              <a:t>28/09/2017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00D6AD2-76B7-47A9-88AF-4A9DD2747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60363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6588E"/>
            </a:gs>
            <a:gs pos="89999">
              <a:srgbClr val="64D4EF"/>
            </a:gs>
            <a:gs pos="100000">
              <a:srgbClr val="64D4EF"/>
            </a:gs>
          </a:gsLst>
          <a:lin ang="169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A304A"/>
                </a:solidFill>
              </a:defRPr>
            </a:lvl1pPr>
          </a:lstStyle>
          <a:p>
            <a:fld id="{6BA6DF14-9148-4CEF-8D10-D4585DC4201A}" type="datetime1">
              <a:rPr lang="en-CA" altLang="en-US"/>
              <a:pPr/>
              <a:t>28/09/2017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A304A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800">
                <a:solidFill>
                  <a:srgbClr val="0A304A"/>
                </a:solidFill>
              </a:defRPr>
            </a:lvl1pPr>
          </a:lstStyle>
          <a:p>
            <a:fld id="{A05C9918-28DF-45BE-9694-AB85AA259C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0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901" r:id="rId12"/>
    <p:sldLayoutId id="2147483895" r:id="rId13"/>
    <p:sldLayoutId id="2147483902" r:id="rId14"/>
    <p:sldLayoutId id="2147483896" r:id="rId15"/>
    <p:sldLayoutId id="2147483897" r:id="rId16"/>
    <p:sldLayoutId id="2147483898" r:id="rId17"/>
    <p:sldLayoutId id="2147483899" r:id="rId18"/>
  </p:sldLayoutIdLst>
  <p:transition spd="slow"/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n.org/en/understanding-the-issn/the-issn-international-registe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oap-lifescienc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idehighered.com/news/2015/10/01/study-finds-huge-increase-articles-published-predatory-journals" TargetMode="External"/><Relationship Id="rId3" Type="http://schemas.openxmlformats.org/officeDocument/2006/relationships/hyperlink" Target="https://doaj.org/" TargetMode="External"/><Relationship Id="rId7" Type="http://schemas.openxmlformats.org/officeDocument/2006/relationships/hyperlink" Target="https://www.cambridge.org/core/services/aop-cambridge-core/content/view/1A2FB37ECA400894649580BE07A415AA/S1049023X16001370a.pdf/div-class-title-another-dear-esteemed-colleague-journal-email-invitation-div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sn.org/understanding-the-issn/what-is-an-issn/" TargetMode="External"/><Relationship Id="rId5" Type="http://schemas.openxmlformats.org/officeDocument/2006/relationships/hyperlink" Target="http://pasca.uns.ac.id/wp-content/uploads/2017/01/criteria-2015.pdf" TargetMode="External"/><Relationship Id="rId4" Type="http://schemas.openxmlformats.org/officeDocument/2006/relationships/hyperlink" Target="http://www.sherpa.ac.uk/romeo/search.php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.sdsu.edu/~smaloy/MicrobialGenetics/topics/scientific-writing.pdf" TargetMode="External"/><Relationship Id="rId2" Type="http://schemas.openxmlformats.org/officeDocument/2006/relationships/hyperlink" Target="http://abacus.bates.edu/~ganderso/biology/resources/writing/HTWgeneral.html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6638" y="3832225"/>
            <a:ext cx="270827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866775"/>
            <a:ext cx="8521700" cy="13573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b="1" dirty="0" smtClean="0">
                <a:ln w="3175" cmpd="sng">
                  <a:solidFill>
                    <a:schemeClr val="accent1"/>
                  </a:solidFill>
                </a:ln>
              </a:rPr>
              <a:t>How to publish in the journals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0075" y="4568825"/>
            <a:ext cx="3971925" cy="9207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Hosted by </a:t>
            </a:r>
            <a:r>
              <a:rPr lang="en-US" altLang="en-US" b="1" dirty="0" err="1" smtClean="0">
                <a:solidFill>
                  <a:schemeClr val="tx1"/>
                </a:solidFill>
              </a:rPr>
              <a:t>Chingiz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</a:rPr>
              <a:t>Amirov</a:t>
            </a:r>
            <a:r>
              <a:rPr lang="en-US" altLang="en-US" b="1" dirty="0" smtClean="0">
                <a:solidFill>
                  <a:schemeClr val="tx1"/>
                </a:solidFill>
              </a:rPr>
              <a:t/>
            </a:r>
            <a:br>
              <a:rPr lang="en-US" altLang="en-US" b="1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>Editor, Canadian Journal </a:t>
            </a:r>
            <a:br>
              <a:rPr lang="en-US" altLang="en-US" b="1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>of Infection Control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8013" y="3005138"/>
            <a:ext cx="6008687" cy="9207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>
                <a:solidFill>
                  <a:srgbClr val="0F496F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>
                <a:solidFill>
                  <a:srgbClr val="0F496F"/>
                </a:solidFill>
                <a:latin typeface="Century Gothic" pitchFamily="34" charset="0"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eaLnBrk="1" hangingPunct="1">
              <a:buFont typeface="Wingdings 3" pitchFamily="18" charset="2"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Elaine Larson</a:t>
            </a:r>
            <a:r>
              <a:rPr lang="en-US" altLang="en-US" b="1">
                <a:solidFill>
                  <a:schemeClr val="tx1"/>
                </a:solidFill>
              </a:rPr>
              <a:t/>
            </a:r>
            <a:br>
              <a:rPr lang="en-US" altLang="en-US" b="1">
                <a:solidFill>
                  <a:schemeClr val="tx1"/>
                </a:solidFill>
              </a:rPr>
            </a:br>
            <a:r>
              <a:rPr lang="en-US" altLang="en-US" b="1">
                <a:solidFill>
                  <a:schemeClr val="tx1"/>
                </a:solidFill>
              </a:rPr>
              <a:t>Editor, American Journal of Infection Control</a:t>
            </a:r>
          </a:p>
        </p:txBody>
      </p:sp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3016250" y="6464300"/>
            <a:ext cx="3117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 altLang="en-US" b="1"/>
              <a:t>www.webbertraining.com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6759575" y="6456363"/>
            <a:ext cx="2382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/>
            <a:r>
              <a:rPr lang="en-US" altLang="en-US" b="1"/>
              <a:t>September 28, 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Bibliographic Retrieval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90538"/>
            <a:ext cx="5867400" cy="4408487"/>
          </a:xfrm>
        </p:spPr>
        <p:txBody>
          <a:bodyPr/>
          <a:lstStyle/>
          <a:p>
            <a:pPr eaLnBrk="1" hangingPunct="1"/>
            <a:r>
              <a:rPr lang="en-US" altLang="en-US" sz="2400" b="1" i="1" smtClean="0"/>
              <a:t>Index Medicus </a:t>
            </a:r>
            <a:r>
              <a:rPr lang="en-US" altLang="en-US" sz="2400" b="1" smtClean="0"/>
              <a:t>started in 1879</a:t>
            </a:r>
            <a:endParaRPr lang="en-US" altLang="en-US" sz="2400" b="1" i="1" smtClean="0"/>
          </a:p>
          <a:p>
            <a:pPr eaLnBrk="1" hangingPunct="1"/>
            <a:r>
              <a:rPr lang="en-US" altLang="en-US" sz="2400" b="1" smtClean="0"/>
              <a:t>Medline: 11 million journal citations back to 1964</a:t>
            </a:r>
          </a:p>
          <a:p>
            <a:pPr eaLnBrk="1" hangingPunct="1"/>
            <a:r>
              <a:rPr lang="en-US" altLang="en-US" sz="2400" b="1" smtClean="0"/>
              <a:t>Indexes &gt;4,300 journals from US and 70 other countries</a:t>
            </a:r>
          </a:p>
          <a:p>
            <a:pPr eaLnBrk="1" hangingPunct="1"/>
            <a:r>
              <a:rPr lang="en-US" altLang="en-US" sz="2400" b="1" smtClean="0"/>
              <a:t>88% of citations are in English</a:t>
            </a:r>
          </a:p>
          <a:p>
            <a:pPr eaLnBrk="1" hangingPunct="1"/>
            <a:r>
              <a:rPr lang="en-US" altLang="en-US" sz="2400" b="1" smtClean="0"/>
              <a:t>Updated weekly with ~7,300 new citations</a:t>
            </a:r>
          </a:p>
          <a:p>
            <a:pPr eaLnBrk="1" hangingPunct="1"/>
            <a:r>
              <a:rPr lang="en-US" altLang="en-US" sz="2400" b="1" smtClean="0"/>
              <a:t>PubMed is web access to Medline</a:t>
            </a:r>
          </a:p>
        </p:txBody>
      </p:sp>
      <p:pic>
        <p:nvPicPr>
          <p:cNvPr id="32771" name="Picture 4" descr="books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2846388"/>
            <a:ext cx="19653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6E377473-D7D9-4D4E-8DEA-FE3F1AF97C02}" type="slidenum">
              <a:rPr lang="en-US" altLang="en-US">
                <a:solidFill>
                  <a:srgbClr val="0A304A"/>
                </a:solidFill>
              </a:rPr>
              <a:pPr/>
              <a:t>10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t="11389" r="21458" b="136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Left Arrow 2"/>
          <p:cNvSpPr>
            <a:spLocks noChangeArrowheads="1"/>
          </p:cNvSpPr>
          <p:nvPr/>
        </p:nvSpPr>
        <p:spPr bwMode="auto">
          <a:xfrm rot="20387427">
            <a:off x="8220075" y="3870325"/>
            <a:ext cx="831850" cy="323850"/>
          </a:xfrm>
          <a:prstGeom prst="leftArrow">
            <a:avLst>
              <a:gd name="adj1" fmla="val 50000"/>
              <a:gd name="adj2" fmla="val 50009"/>
            </a:avLst>
          </a:prstGeom>
          <a:solidFill>
            <a:srgbClr val="FF0000"/>
          </a:solidFill>
          <a:ln w="50800" algn="ctr">
            <a:noFill/>
            <a:round/>
            <a:headEnd type="none" w="sm" len="sm"/>
            <a:tailEnd type="none" w="sm" len="sm"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>
                <a:solidFill>
                  <a:srgbClr val="0F496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>
                <a:solidFill>
                  <a:srgbClr val="0F496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 b="1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latin typeface="Arial" panose="020B0604020202020204" pitchFamily="34" charset="0"/>
              </a:rPr>
              <a:t>Which Journal? Format &amp; Audience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239713"/>
            <a:ext cx="5748337" cy="488315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Information for authors</a:t>
            </a:r>
          </a:p>
          <a:p>
            <a:pPr eaLnBrk="1" hangingPunct="1"/>
            <a:r>
              <a:rPr lang="en-US" altLang="en-US" sz="2400" b="1" smtClean="0"/>
              <a:t>Review some issues of the journal</a:t>
            </a:r>
          </a:p>
          <a:p>
            <a:pPr eaLnBrk="1" hangingPunct="1"/>
            <a:r>
              <a:rPr lang="en-US" altLang="en-US" sz="2400" b="1" smtClean="0"/>
              <a:t>Contact the editor?</a:t>
            </a:r>
          </a:p>
          <a:p>
            <a:pPr eaLnBrk="1" hangingPunct="1"/>
            <a:r>
              <a:rPr lang="en-US" altLang="en-US" sz="2400" b="1" smtClean="0"/>
              <a:t>Who are the subscribers?</a:t>
            </a:r>
          </a:p>
          <a:p>
            <a:pPr eaLnBrk="1" hangingPunct="1"/>
            <a:r>
              <a:rPr lang="en-US" altLang="en-US" sz="2400" b="1" smtClean="0"/>
              <a:t>Impact factors: Journal Citation Reports</a:t>
            </a:r>
          </a:p>
        </p:txBody>
      </p:sp>
      <p:pic>
        <p:nvPicPr>
          <p:cNvPr id="34819" name="Picture 4" descr="book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3271838"/>
            <a:ext cx="270827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348C76EC-85E1-4B54-9403-2FB3A32109B8}" type="slidenum">
              <a:rPr lang="en-US" altLang="en-US">
                <a:solidFill>
                  <a:srgbClr val="0A304A"/>
                </a:solidFill>
              </a:rPr>
              <a:pPr/>
              <a:t>12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Find your audience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097838" cy="3767138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Who would be most interested in your findings?</a:t>
            </a:r>
          </a:p>
          <a:p>
            <a:pPr eaLnBrk="1" hangingPunct="1"/>
            <a:r>
              <a:rPr lang="en-US" altLang="en-US" sz="2800" b="1" smtClean="0"/>
              <a:t>Which groups can make use of the results?</a:t>
            </a:r>
          </a:p>
          <a:p>
            <a:pPr eaLnBrk="1" hangingPunct="1"/>
            <a:r>
              <a:rPr lang="en-US" altLang="en-US" sz="2800" b="1" smtClean="0"/>
              <a:t>Resource:  jane.biosemantics.org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A515C7E7-1697-45A8-9444-1F9F198A62B1}" type="slidenum">
              <a:rPr lang="en-US" altLang="en-US">
                <a:solidFill>
                  <a:srgbClr val="0A304A"/>
                </a:solidFill>
              </a:rPr>
              <a:pPr/>
              <a:t>13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900" cap="none" smtClean="0">
                <a:ln>
                  <a:noFill/>
                </a:ln>
              </a:rPr>
              <a:t>Resource:  jane.biosemantics.org</a:t>
            </a:r>
            <a:br>
              <a:rPr lang="en-US" altLang="en-US" sz="2900" cap="none" smtClean="0">
                <a:ln>
                  <a:noFill/>
                </a:ln>
              </a:rPr>
            </a:br>
            <a:endParaRPr lang="en-US" altLang="en-US" sz="2900" cap="none" smtClean="0">
              <a:ln>
                <a:noFill/>
              </a:ln>
            </a:endParaRPr>
          </a:p>
        </p:txBody>
      </p:sp>
      <p:pic>
        <p:nvPicPr>
          <p:cNvPr id="3686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723900"/>
            <a:ext cx="8991600" cy="37719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6B818E9E-B6D2-4D6C-8625-7423093552C2}" type="slidenum">
              <a:rPr lang="en-US" altLang="en-US">
                <a:solidFill>
                  <a:srgbClr val="0A304A"/>
                </a:solidFill>
              </a:rPr>
              <a:pPr/>
              <a:t>14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13" y="188913"/>
            <a:ext cx="8902700" cy="517207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C2C77663-95EB-4E7D-9148-CFD983262F4D}" type="slidenum">
              <a:rPr lang="en-US" altLang="en-US">
                <a:solidFill>
                  <a:srgbClr val="0A304A"/>
                </a:solidFill>
              </a:rPr>
              <a:pPr/>
              <a:t>15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763" y="-406400"/>
            <a:ext cx="8688387" cy="24177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000" b="1" cap="none" smtClean="0">
                <a:ln>
                  <a:noFill/>
                </a:ln>
              </a:rPr>
              <a:t>Predatory Publishing and </a:t>
            </a:r>
            <a:br>
              <a:rPr lang="en-US" altLang="en-US" sz="4000" b="1" cap="none" smtClean="0">
                <a:ln>
                  <a:noFill/>
                </a:ln>
              </a:rPr>
            </a:br>
            <a:r>
              <a:rPr lang="en-US" altLang="en-US" sz="4000" b="1" cap="none" smtClean="0">
                <a:ln>
                  <a:noFill/>
                </a:ln>
              </a:rPr>
              <a:t>“</a:t>
            </a:r>
            <a:r>
              <a:rPr lang="en-US" altLang="en-US" sz="4000" b="1" i="1" cap="none" smtClean="0">
                <a:ln>
                  <a:noFill/>
                </a:ln>
              </a:rPr>
              <a:t>Eminent researchers like you</a:t>
            </a:r>
            <a:r>
              <a:rPr lang="en-US" altLang="en-US" sz="4000" b="1" cap="none" smtClean="0">
                <a:ln>
                  <a:noFill/>
                </a:ln>
              </a:rPr>
              <a:t>”</a:t>
            </a:r>
            <a:endParaRPr lang="en-US" altLang="en-US" sz="4000" b="1" i="1" cap="none" smtClean="0">
              <a:ln>
                <a:noFill/>
              </a:ln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4295775"/>
            <a:ext cx="4935537" cy="1938338"/>
          </a:xfrm>
        </p:spPr>
        <p:txBody>
          <a:bodyPr/>
          <a:lstStyle/>
          <a:p>
            <a:r>
              <a:rPr lang="en-US" altLang="en-US" sz="2400" b="1" smtClean="0">
                <a:solidFill>
                  <a:srgbClr val="0F496F"/>
                </a:solidFill>
              </a:rPr>
              <a:t>Used with permission from Dr. Amanda Hessels</a:t>
            </a:r>
          </a:p>
          <a:p>
            <a:pPr eaLnBrk="1" hangingPunct="1"/>
            <a:endParaRPr lang="en-US" altLang="en-US" smtClean="0">
              <a:solidFill>
                <a:srgbClr val="0F496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25900"/>
            <a:ext cx="6454775" cy="863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The Problem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346075"/>
            <a:ext cx="8034337" cy="3679825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US" altLang="en-US" sz="1400" i="1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400" smtClean="0"/>
              <a:t>Losing copyright to your project data/manuscript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400" smtClean="0"/>
              <a:t>Forced to pay a large fee (hundreds - thousands)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400" smtClean="0"/>
              <a:t>Credibility of scientific community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400" smtClean="0"/>
              <a:t>Misinformation – “nonexperts doing online research will have trouble distinguishing credible research from junk” - Gina Kolata</a:t>
            </a: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227013" y="5065713"/>
            <a:ext cx="70246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altLang="en-US" sz="1600"/>
              <a:t>Kolata G. Scientific Articles Accepted (Personal Checks, Too). </a:t>
            </a:r>
            <a:r>
              <a:rPr lang="en-US" altLang="en-US" sz="1600" i="1"/>
              <a:t>The New York Times. </a:t>
            </a:r>
            <a:r>
              <a:rPr lang="en-US" altLang="en-US" sz="1600"/>
              <a:t>2013. http://www.nytimes.com/2013/04/08/health/for-scientists-an-exploding-world-of-pseudo-academia.html?_r=2&amp;pagewanted=all&amp;.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Characteristics of a Predatory Publications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598488"/>
            <a:ext cx="7699375" cy="3608387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en-US" sz="2400" smtClean="0"/>
              <a:t>Promise, but do not provide adequate or any peer review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400" smtClean="0"/>
              <a:t>Promise fast publication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400" smtClean="0"/>
              <a:t>High-cost publication, or full fees may not  disclosed until after manuscript submission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400" smtClean="0"/>
              <a:t>Falsely claiming to have higher credentials (e.g., impact factor) than they have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en-US" sz="1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 smtClean="0">
                <a:ln>
                  <a:noFill/>
                </a:ln>
              </a:rPr>
              <a:t>Characteristics of a Predatory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788" cy="376713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en-US" sz="2200" smtClean="0"/>
              <a:t>Publish fake content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200" smtClean="0"/>
              <a:t>Ransom (“withdrawal” fees)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200" smtClean="0"/>
              <a:t>Names purposely sound similar to legitimate journals / conferences</a:t>
            </a:r>
          </a:p>
          <a:p>
            <a:pPr marL="1255713" lvl="2" indent="-342900">
              <a:buFont typeface="Arial" pitchFamily="34" charset="0"/>
              <a:buChar char="•"/>
            </a:pPr>
            <a:r>
              <a:rPr lang="en-US" altLang="en-US" sz="2200" smtClean="0"/>
              <a:t>Ex. “Journal of Advanced Practice Nursing” vs. “</a:t>
            </a:r>
            <a:r>
              <a:rPr lang="en-IN" altLang="en-US" sz="2200" smtClean="0"/>
              <a:t>Journal of Advanced Practices in Nursing”</a:t>
            </a:r>
          </a:p>
          <a:p>
            <a:pPr marL="1255713" lvl="2" indent="-342900">
              <a:buFont typeface="Arial" pitchFamily="34" charset="0"/>
              <a:buChar char="•"/>
            </a:pPr>
            <a:r>
              <a:rPr lang="en-IN" altLang="en-US" sz="2200" smtClean="0"/>
              <a:t>Ex. “</a:t>
            </a:r>
            <a:r>
              <a:rPr lang="en-US" altLang="en-US" sz="2200" smtClean="0"/>
              <a:t>Entomology-2013” conference vs. “Entomology 2013” conference</a:t>
            </a:r>
            <a:endParaRPr lang="en-IN" altLang="en-US" sz="2200" smtClean="0"/>
          </a:p>
          <a:p>
            <a:pPr marL="1255713" lvl="2" indent="-342900">
              <a:buFont typeface="Arial" pitchFamily="34" charset="0"/>
              <a:buChar char="•"/>
            </a:pPr>
            <a:endParaRPr lang="en-US" altLang="en-US" sz="1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527925" cy="42672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Identify the value of publication to the development and advancement of a professional discipline and specialty</a:t>
            </a:r>
          </a:p>
          <a:p>
            <a:pPr eaLnBrk="1" hangingPunct="1"/>
            <a:r>
              <a:rPr lang="en-US" altLang="en-US" sz="2400" b="1" smtClean="0"/>
              <a:t>Describe the process of preparing, submitting, and revising a manuscript</a:t>
            </a:r>
          </a:p>
          <a:p>
            <a:pPr eaLnBrk="1" hangingPunct="1"/>
            <a:r>
              <a:rPr lang="en-US" altLang="en-US" sz="2400" b="1" smtClean="0"/>
              <a:t>Discuss major reasons for manuscript rejection and tips to avoid them from the perspectives of an author and an editor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53CD4B77-282D-42C3-9DF5-8557EABDB1FB}" type="slidenum">
              <a:rPr lang="en-US" altLang="en-US">
                <a:solidFill>
                  <a:srgbClr val="0A304A"/>
                </a:solidFill>
              </a:rPr>
              <a:pPr/>
              <a:t>2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 smtClean="0">
                <a:ln>
                  <a:noFill/>
                </a:ln>
              </a:rPr>
              <a:t>“Fees” and “Open Access”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609600" y="1187450"/>
            <a:ext cx="8001000" cy="4387850"/>
          </a:xfrm>
        </p:spPr>
        <p:txBody>
          <a:bodyPr/>
          <a:lstStyle/>
          <a:p>
            <a:r>
              <a:rPr lang="en-US" altLang="en-US" sz="2400" smtClean="0"/>
              <a:t>Open access model increases accessibility of science, particularly to resource scarce settings</a:t>
            </a:r>
          </a:p>
          <a:p>
            <a:r>
              <a:rPr lang="en-US" altLang="en-US" sz="2400" smtClean="0"/>
              <a:t>Does </a:t>
            </a:r>
            <a:r>
              <a:rPr lang="en-US" altLang="en-US" sz="2400" i="1" smtClean="0"/>
              <a:t>not define </a:t>
            </a:r>
            <a:r>
              <a:rPr lang="en-US" altLang="en-US" sz="2400" smtClean="0"/>
              <a:t>predatory journals  (e.g. PlOS ONE, BMJ Open)</a:t>
            </a:r>
          </a:p>
          <a:p>
            <a:r>
              <a:rPr lang="en-US" altLang="en-US" sz="2400" smtClean="0"/>
              <a:t>But </a:t>
            </a:r>
            <a:r>
              <a:rPr lang="en-US" altLang="en-US" sz="2400" i="1" smtClean="0"/>
              <a:t>may</a:t>
            </a:r>
            <a:r>
              <a:rPr lang="en-US" altLang="en-US" sz="2400" smtClean="0"/>
              <a:t> be characteristics of predatory journals</a:t>
            </a:r>
          </a:p>
          <a:p>
            <a:endParaRPr lang="en-US" altLang="en-US" sz="1800" smtClean="0"/>
          </a:p>
          <a:p>
            <a:endParaRPr lang="en-US" altLang="en-US" sz="1800" smtClean="0"/>
          </a:p>
          <a:p>
            <a:endParaRPr lang="en-US" altLang="en-US" sz="1800" smtClean="0"/>
          </a:p>
          <a:p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Warning signs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6554788" cy="376713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en-US" sz="2200" smtClean="0"/>
              <a:t>Typos in emails or website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200" smtClean="0"/>
              <a:t>Limited publication history on website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200" smtClean="0"/>
              <a:t>Boastful language i.e., "leading publisher“, although startup or new organization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200" smtClean="0"/>
              <a:t>Publisher hides or does not reveal its location, and/or limited contact info.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200" smtClean="0"/>
              <a:t>A “Fleet" - a new publisher suddenly launched a large number of new journals, dozens - hundreds of titles all at once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>
              <a:defRPr/>
            </a:pPr>
            <a:r>
              <a:rPr lang="en-US" dirty="0"/>
              <a:t>Invitation to Submit: Predatory?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559675" cy="42275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b="1" smtClean="0"/>
              <a:t>Dear Dr. Amanda J Hessels,   </a:t>
            </a:r>
            <a:endParaRPr lang="en-US" altLang="en-US" sz="1800" smtClean="0"/>
          </a:p>
          <a:p>
            <a:pPr>
              <a:lnSpc>
                <a:spcPct val="90000"/>
              </a:lnSpc>
            </a:pPr>
            <a:r>
              <a:rPr lang="en-US" altLang="en-US" sz="1800" smtClean="0"/>
              <a:t>Greetings from </a:t>
            </a:r>
            <a:r>
              <a:rPr lang="en-US" altLang="en-US" sz="1800" b="1" smtClean="0"/>
              <a:t>SciFed.</a:t>
            </a:r>
            <a:endParaRPr lang="en-US" altLang="en-US" sz="1800" smtClean="0"/>
          </a:p>
          <a:p>
            <a:pPr>
              <a:lnSpc>
                <a:spcPct val="90000"/>
              </a:lnSpc>
            </a:pPr>
            <a:r>
              <a:rPr lang="en-US" altLang="en-US" sz="1800" smtClean="0"/>
              <a:t>Recognizing your very busy schedule, As we haven't received your response yet, We are sending you this note as a reminder to remind you that, We </a:t>
            </a:r>
            <a:r>
              <a:rPr lang="en-US" altLang="en-US" sz="1800" b="1" smtClean="0"/>
              <a:t>SciFed Journal of Immunology</a:t>
            </a:r>
            <a:r>
              <a:rPr lang="en-US" altLang="en-US" sz="1800" smtClean="0"/>
              <a:t> invites you to submit a paper in the area of your research, academic or professional interest related to any of the topics included in the </a:t>
            </a:r>
            <a:r>
              <a:rPr lang="en-US" altLang="en-US" sz="1800" b="1" smtClean="0"/>
              <a:t>Immunology journal.</a:t>
            </a:r>
            <a:endParaRPr lang="en-US" altLang="en-US" sz="1800" smtClean="0"/>
          </a:p>
          <a:p>
            <a:pPr>
              <a:lnSpc>
                <a:spcPct val="90000"/>
              </a:lnSpc>
            </a:pPr>
            <a:r>
              <a:rPr lang="en-US" altLang="en-US" sz="1800" smtClean="0"/>
              <a:t>Kindly avail this opportunity to share your scientific excellences and be a part of our esteemed organization.</a:t>
            </a:r>
            <a:br>
              <a:rPr lang="en-US" altLang="en-US" sz="1800" smtClean="0"/>
            </a:br>
            <a:r>
              <a:rPr lang="en-US" altLang="en-US" sz="1800" smtClean="0"/>
              <a:t>Would you please have your assistant drop us a note. If you require further information.</a:t>
            </a:r>
            <a:br>
              <a:rPr lang="en-US" altLang="en-US" sz="1800" smtClean="0"/>
            </a:br>
            <a:r>
              <a:rPr lang="en-US" altLang="en-US" sz="1800" smtClean="0"/>
              <a:t/>
            </a:r>
            <a:br>
              <a:rPr lang="en-US" altLang="en-US" sz="1800" smtClean="0"/>
            </a:br>
            <a:r>
              <a:rPr lang="en-US" altLang="en-US" sz="1800" smtClean="0"/>
              <a:t>We are sincerely looking forward to receiving your acceptance. </a:t>
            </a:r>
          </a:p>
          <a:p>
            <a:pPr>
              <a:lnSpc>
                <a:spcPct val="90000"/>
              </a:lnSpc>
            </a:pPr>
            <a:endParaRPr lang="en-US" alt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9213"/>
            <a:ext cx="6554788" cy="13763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Example: One of the Worst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325438"/>
            <a:ext cx="8281987" cy="46466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100" b="1" smtClean="0"/>
              <a:t>Dear Dr. Larson Elaine L,</a:t>
            </a:r>
            <a:endParaRPr lang="en-US" altLang="en-US" sz="2100" smtClean="0"/>
          </a:p>
          <a:p>
            <a:pPr>
              <a:lnSpc>
                <a:spcPct val="80000"/>
              </a:lnSpc>
            </a:pPr>
            <a:r>
              <a:rPr lang="en-US" altLang="en-US" sz="2100" b="1" smtClean="0"/>
              <a:t> </a:t>
            </a:r>
            <a:r>
              <a:rPr lang="en-US" altLang="en-US" sz="2100" smtClean="0"/>
              <a:t>I expect this email finds you good. I Just want to follow up on the submission of manuscript owed towards our Journal. In fact I am waiting for your article but I haven't received your article and I certainly understand your hectic commitments but having affirmative belief on you, we are trying to assemble next issue by 20</a:t>
            </a:r>
            <a:r>
              <a:rPr lang="en-US" altLang="en-US" sz="2100" baseline="30000" smtClean="0"/>
              <a:t>th</a:t>
            </a:r>
            <a:r>
              <a:rPr lang="en-US" altLang="en-US" sz="2100" smtClean="0"/>
              <a:t> of September. Perhaps we are enthusiastic to have your active participation in this upcoming issue with any kind of article, so please be initiative and provide your promising words on submission.</a:t>
            </a:r>
            <a:br>
              <a:rPr lang="en-US" altLang="en-US" sz="2100" smtClean="0"/>
            </a:br>
            <a:r>
              <a:rPr lang="en-US" altLang="en-US" sz="2100" smtClean="0"/>
              <a:t/>
            </a:r>
            <a:br>
              <a:rPr lang="en-US" altLang="en-US" sz="2100" smtClean="0"/>
            </a:br>
            <a:r>
              <a:rPr lang="en-US" altLang="en-US" sz="2100" smtClean="0"/>
              <a:t>I adore working with you and I have always been there in assessing any problems you might have.  Predict to receive your acknowledgement in next 48 hrs.</a:t>
            </a:r>
            <a:br>
              <a:rPr lang="en-US" altLang="en-US" sz="2100" smtClean="0"/>
            </a:br>
            <a:r>
              <a:rPr lang="en-US" altLang="en-US" sz="2100" smtClean="0"/>
              <a:t/>
            </a:r>
            <a:br>
              <a:rPr lang="en-US" altLang="en-US" sz="2100" smtClean="0"/>
            </a:br>
            <a:r>
              <a:rPr lang="en-US" altLang="en-US" sz="1300" smtClean="0"/>
              <a:t/>
            </a:r>
            <a:br>
              <a:rPr lang="en-US" altLang="en-US" sz="1300" smtClean="0"/>
            </a:br>
            <a:endParaRPr lang="en-US" altLang="en-US" sz="1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4792663"/>
            <a:ext cx="7829550" cy="1387475"/>
          </a:xfrm>
        </p:spPr>
        <p:txBody>
          <a:bodyPr/>
          <a:lstStyle/>
          <a:p>
            <a:pPr>
              <a:defRPr/>
            </a:pPr>
            <a:r>
              <a:rPr lang="en-US" dirty="0"/>
              <a:t>Invitation to Submit: Predatory?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533400" y="636588"/>
            <a:ext cx="7208838" cy="3767137"/>
          </a:xfrm>
        </p:spPr>
        <p:txBody>
          <a:bodyPr/>
          <a:lstStyle/>
          <a:p>
            <a:r>
              <a:rPr lang="en-US" altLang="en-US" sz="1600" b="1" smtClean="0"/>
              <a:t>Dear Researcher,</a:t>
            </a:r>
            <a:endParaRPr lang="en-US" altLang="en-US" sz="1600" smtClean="0"/>
          </a:p>
          <a:p>
            <a:r>
              <a:rPr lang="en-US" altLang="en-US" sz="1600" smtClean="0"/>
              <a:t>Warm greetings from</a:t>
            </a:r>
            <a:br>
              <a:rPr lang="en-US" altLang="en-US" sz="1600" smtClean="0"/>
            </a:br>
            <a:r>
              <a:rPr lang="en-US" altLang="en-US" sz="1600" b="1" smtClean="0"/>
              <a:t>We are glad to mail an eminent researcher like you.</a:t>
            </a:r>
          </a:p>
          <a:p>
            <a:r>
              <a:rPr lang="en-US" altLang="en-US" sz="1600" smtClean="0"/>
              <a:t>Being aware of your eminence in the area, we with an immense interest would like to invite a few eminent researchers like you for your valuable contribution for our next issue. You can submit</a:t>
            </a:r>
            <a:r>
              <a:rPr lang="en-US" altLang="en-US" sz="1600" b="1" smtClean="0"/>
              <a:t> </a:t>
            </a:r>
            <a:r>
              <a:rPr lang="en-US" altLang="en-US" sz="1600" b="1" u="sng" smtClean="0"/>
              <a:t>Research or Review article</a:t>
            </a:r>
            <a:r>
              <a:rPr lang="en-US" altLang="en-US" sz="1600" smtClean="0"/>
              <a:t>, may also submit S</a:t>
            </a:r>
            <a:r>
              <a:rPr lang="en-US" altLang="en-US" sz="1600" b="1" u="sng" smtClean="0"/>
              <a:t>hort Communication</a:t>
            </a:r>
            <a:r>
              <a:rPr lang="en-US" altLang="en-US" sz="1600" smtClean="0"/>
              <a:t> based on your previous article or a </a:t>
            </a:r>
            <a:r>
              <a:rPr lang="en-US" altLang="en-US" sz="1600" b="1" u="sng" smtClean="0"/>
              <a:t>case report</a:t>
            </a:r>
            <a:r>
              <a:rPr lang="en-US" altLang="en-US" sz="1600" b="1" smtClean="0"/>
              <a:t> </a:t>
            </a:r>
            <a:r>
              <a:rPr lang="en-US" altLang="en-US" sz="1600" smtClean="0"/>
              <a:t>or an </a:t>
            </a:r>
            <a:r>
              <a:rPr lang="en-US" altLang="en-US" sz="1600" b="1" u="sng" smtClean="0"/>
              <a:t>Opinion article</a:t>
            </a:r>
            <a:r>
              <a:rPr lang="en-US" altLang="en-US" sz="1600" smtClean="0"/>
              <a:t> or </a:t>
            </a:r>
            <a:r>
              <a:rPr lang="en-US" altLang="en-US" sz="1600" b="1" u="sng" smtClean="0"/>
              <a:t>Commentary</a:t>
            </a:r>
            <a:r>
              <a:rPr lang="en-US" altLang="en-US" sz="1600" smtClean="0"/>
              <a:t> or </a:t>
            </a:r>
            <a:r>
              <a:rPr lang="en-US" altLang="en-US" sz="1600" b="1" u="sng" smtClean="0"/>
              <a:t>Editorial</a:t>
            </a:r>
            <a:r>
              <a:rPr lang="en-US" altLang="en-US" sz="1600" smtClean="0"/>
              <a:t> or </a:t>
            </a:r>
            <a:r>
              <a:rPr lang="en-US" altLang="en-US" sz="1600" b="1" u="sng" smtClean="0"/>
              <a:t>Image Article</a:t>
            </a:r>
            <a:r>
              <a:rPr lang="en-US" altLang="en-US" sz="1600" smtClean="0"/>
              <a:t> or </a:t>
            </a:r>
            <a:r>
              <a:rPr lang="en-US" altLang="en-US" sz="1600" b="1" u="sng" smtClean="0"/>
              <a:t>Conference proceedings</a:t>
            </a:r>
            <a:r>
              <a:rPr lang="en-US" altLang="en-US" sz="1600" smtClean="0"/>
              <a:t> as per your expertise.</a:t>
            </a:r>
          </a:p>
          <a:p>
            <a:r>
              <a:rPr lang="en-US" altLang="en-US" sz="1600" b="1" smtClean="0"/>
              <a:t>The journal intends to include the below topics but not limited to:</a:t>
            </a:r>
            <a:endParaRPr lang="en-US" altLang="en-US" sz="1600" smtClean="0"/>
          </a:p>
          <a:p>
            <a:r>
              <a:rPr lang="en-US" altLang="en-US" sz="1600" smtClean="0"/>
              <a:t>Epidemiology and Medicine, Public Health, Clinical Studies, Surveillance, Community Health, Infectious Diseases, Health Care, Antibiotic Resistance, Chronic Diseases, Oral Health, Nutrition, Mental Health, Aging Epidemiology, Genomic Research, Sociology, Environmental Health….etc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4487863"/>
            <a:ext cx="7567613" cy="15319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Tips to Avoid Predatory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832725" cy="43322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altLang="en-US" sz="1100" b="1" smtClean="0"/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altLang="en-US" b="1" smtClean="0"/>
              <a:t>Does it have an ISSN?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mtClean="0"/>
              <a:t>“the assigned ISSN is only duly registered in the </a:t>
            </a:r>
            <a:r>
              <a:rPr lang="en-US" altLang="en-US" u="sng" smtClean="0">
                <a:hlinkClick r:id="rId3" tooltip="The ISSN International Register"/>
              </a:rPr>
              <a:t>ISSN International Register</a:t>
            </a:r>
            <a:r>
              <a:rPr lang="en-US" altLang="en-US" smtClean="0"/>
              <a:t> once the first issue is received”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mtClean="0"/>
              <a:t>“regarding scholarly open access publications, </a:t>
            </a:r>
            <a:r>
              <a:rPr lang="en-US" altLang="en-US" b="1" smtClean="0"/>
              <a:t>5 articles are considered as a minimum</a:t>
            </a:r>
            <a:r>
              <a:rPr lang="en-US" altLang="en-US" smtClean="0"/>
              <a:t> for making a complete issue.”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mtClean="0"/>
              <a:t>“The ISSN role is to identify a publication.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mtClean="0"/>
              <a:t>It is a digital code without any intrinsic meaning: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mtClean="0"/>
              <a:t>it does not include any information about the origin or contents of the publication,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b="1" smtClean="0"/>
              <a:t>it does not guarantee the quality or validity of the contents</a:t>
            </a:r>
            <a:r>
              <a:rPr lang="en-US" altLang="en-US" smtClean="0"/>
              <a:t>.”</a:t>
            </a:r>
          </a:p>
          <a:p>
            <a:pPr>
              <a:lnSpc>
                <a:spcPct val="80000"/>
              </a:lnSpc>
            </a:pPr>
            <a:endParaRPr lang="en-US" altLang="en-US" smtClean="0"/>
          </a:p>
          <a:p>
            <a:pPr>
              <a:lnSpc>
                <a:spcPct val="80000"/>
              </a:lnSpc>
            </a:pPr>
            <a:endParaRPr lang="en-US" altLang="en-US" sz="1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3" y="4845050"/>
            <a:ext cx="7578725" cy="13668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 smtClean="0">
                <a:ln>
                  <a:noFill/>
                </a:ln>
              </a:rPr>
              <a:t>Tips to Avoid Predatory Journals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84163"/>
            <a:ext cx="7905750" cy="49085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1900" smtClean="0"/>
              <a:t>Editor and Staff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 smtClean="0"/>
              <a:t>No single editor listed for any journal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 smtClean="0"/>
              <a:t>Editorial board </a:t>
            </a:r>
          </a:p>
          <a:p>
            <a:pPr marL="912813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 smtClean="0"/>
              <a:t>No or limited to a few (2-3) individuals</a:t>
            </a:r>
          </a:p>
          <a:p>
            <a:pPr marL="912813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 smtClean="0"/>
              <a:t>Same editorial board for multiple journals: </a:t>
            </a:r>
            <a:r>
              <a:rPr lang="en-US" altLang="en-US" sz="1900" smtClean="0">
                <a:hlinkClick r:id="rId3"/>
              </a:rPr>
              <a:t>http://oap-lifescience.org/</a:t>
            </a:r>
            <a:endParaRPr lang="en-US" altLang="en-US" sz="1900" smtClean="0"/>
          </a:p>
          <a:p>
            <a:pPr marL="912813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 smtClean="0"/>
              <a:t>Editor or review board do not have academic qualifications or affiliations</a:t>
            </a:r>
          </a:p>
          <a:p>
            <a:pPr marL="912813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 smtClean="0"/>
              <a:t>Cannot find the individuals on the board elsewhere online! </a:t>
            </a:r>
          </a:p>
          <a:p>
            <a:pPr marL="912813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 smtClean="0"/>
              <a:t>Little or no geographical diversity editorial board members, especially for international journals</a:t>
            </a:r>
          </a:p>
          <a:p>
            <a:pPr marL="912813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 smtClean="0"/>
              <a:t>No women on ed. Board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 smtClean="0"/>
              <a:t>Lacks retraction policy or does not publish corrections or clarifications and does not have a policy for these issues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altLang="en-US" sz="1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Resources &amp;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830263"/>
            <a:ext cx="8054975" cy="497205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en-US" altLang="en-US" sz="1600" smtClean="0"/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600" smtClean="0"/>
              <a:t>Directory of Open Access Journals: </a:t>
            </a:r>
            <a:r>
              <a:rPr lang="en-US" altLang="en-US" sz="1600" smtClean="0">
                <a:hlinkClick r:id="rId3"/>
              </a:rPr>
              <a:t>https://doaj.org/</a:t>
            </a:r>
            <a:endParaRPr lang="en-US" altLang="en-US" sz="1600" smtClean="0"/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600" smtClean="0"/>
              <a:t>SERPHA/RoMEO: </a:t>
            </a:r>
            <a:r>
              <a:rPr lang="en-US" altLang="en-US" sz="1600" smtClean="0">
                <a:hlinkClick r:id="rId4"/>
              </a:rPr>
              <a:t>http://www.sherpa.ac.uk/romeo/search.php</a:t>
            </a:r>
            <a:endParaRPr lang="en-US" altLang="en-US" sz="1600" smtClean="0"/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600" smtClean="0"/>
              <a:t>Beall J. Criteria for Determining Predatory Open-Access Publishers. 2015.. </a:t>
            </a:r>
            <a:r>
              <a:rPr lang="en-US" altLang="en-US" sz="1600" smtClean="0">
                <a:hlinkClick r:id="rId5"/>
              </a:rPr>
              <a:t>http://pasca.uns.ac.id/wp-content/uploads/2017/01/criteria-2015.pdf</a:t>
            </a:r>
            <a:r>
              <a:rPr lang="en-US" altLang="en-US" sz="1600" smtClean="0"/>
              <a:t>. International Standard Serial Number. What is an ISSN?  </a:t>
            </a:r>
            <a:r>
              <a:rPr lang="en-US" altLang="en-US" sz="1600" smtClean="0">
                <a:hlinkClick r:id="rId6"/>
              </a:rPr>
              <a:t>http://www.issn.org/understanding-the-issn/what-is-an-issn/</a:t>
            </a:r>
            <a:r>
              <a:rPr lang="en-US" altLang="en-US" sz="1600" smtClean="0"/>
              <a:t> Accessed 06.06.2017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600" smtClean="0">
                <a:solidFill>
                  <a:srgbClr val="0C0C0C"/>
                </a:solidFill>
                <a:hlinkClick r:id="rId7"/>
              </a:rPr>
              <a:t>Stratton SJ. Another “Dear Esteemed Colleague” Journal Email Invitation? </a:t>
            </a:r>
            <a:r>
              <a:rPr lang="en-US" altLang="en-US" sz="1600" smtClean="0">
                <a:hlinkClick r:id="rId7"/>
              </a:rPr>
              <a:t>https://www.cambridge.org/core/services/aop-cambridge-core/content/view/1A2FB37ECA400894649580BE07A415AA/S1049023X16001370a.pdf/div-class-title-another-dear-esteemed-colleague-journal-email-invitation-div.pdf</a:t>
            </a:r>
            <a:r>
              <a:rPr lang="en-US" altLang="en-US" sz="1600" smtClean="0"/>
              <a:t> Accessed 06.06.2017</a:t>
            </a:r>
            <a:endParaRPr lang="en-US" altLang="en-US" sz="1600" smtClean="0">
              <a:hlinkClick r:id="rId8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600" smtClean="0"/>
              <a:t>Oermann MH, et al. Study of Predatory Open Access Nursing Journals. Journal of nursing scholarship. 2016;48(6):624-32 </a:t>
            </a:r>
          </a:p>
          <a:p>
            <a:pPr>
              <a:buFont typeface="Arial" pitchFamily="34" charset="0"/>
              <a:buChar char="•"/>
            </a:pPr>
            <a:endParaRPr lang="en-US" altLang="en-US" smtClean="0"/>
          </a:p>
          <a:p>
            <a:pPr>
              <a:buFont typeface="Arial" pitchFamily="34" charset="0"/>
              <a:buChar char="•"/>
            </a:pPr>
            <a:endParaRPr lang="en-US" altLang="en-US" smtClean="0"/>
          </a:p>
          <a:p>
            <a:pPr>
              <a:buFont typeface="Arial" pitchFamily="34" charset="0"/>
              <a:buChar char="•"/>
            </a:pPr>
            <a:endParaRPr lang="en-US" altLang="en-US" smtClean="0"/>
          </a:p>
          <a:p>
            <a:pPr>
              <a:buFont typeface="Arial" pitchFamily="34" charset="0"/>
              <a:buChar char="•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556">
                <a:latin typeface="Arial" panose="020B0604020202020204" pitchFamily="34" charset="0"/>
              </a:rPr>
              <a:t>Instructions to Authors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657225"/>
            <a:ext cx="8216900" cy="3522663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All journals have them, and they vary considerably</a:t>
            </a:r>
          </a:p>
          <a:p>
            <a:pPr eaLnBrk="1" hangingPunct="1">
              <a:buFont typeface="Monotype Sorts" pitchFamily="2" charset="2"/>
              <a:buNone/>
            </a:pPr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Follow them to the letter </a:t>
            </a:r>
          </a:p>
          <a:p>
            <a:pPr lvl="1" eaLnBrk="1" hangingPunct="1"/>
            <a:r>
              <a:rPr lang="en-US" altLang="en-US" sz="2400" b="1" smtClean="0"/>
              <a:t>reference style</a:t>
            </a:r>
          </a:p>
          <a:p>
            <a:pPr lvl="1" eaLnBrk="1" hangingPunct="1"/>
            <a:r>
              <a:rPr lang="en-US" altLang="en-US" sz="2400" b="1" smtClean="0"/>
              <a:t>format of paper</a:t>
            </a:r>
          </a:p>
          <a:p>
            <a:pPr lvl="1" eaLnBrk="1" hangingPunct="1"/>
            <a:r>
              <a:rPr lang="en-US" altLang="en-US" sz="2400" b="1" smtClean="0"/>
              <a:t>permissions</a:t>
            </a:r>
          </a:p>
        </p:txBody>
      </p:sp>
      <p:pic>
        <p:nvPicPr>
          <p:cNvPr id="60419" name="Picture 4" descr="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3360738"/>
            <a:ext cx="1625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CE5FEC80-6E3B-46B0-BE8F-79F52E3C289A}" type="slidenum">
              <a:rPr lang="en-US" altLang="en-US">
                <a:solidFill>
                  <a:srgbClr val="0A304A"/>
                </a:solidFill>
              </a:rPr>
              <a:pPr/>
              <a:t>28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0" r="9586"/>
          <a:stretch>
            <a:fillRect/>
          </a:stretch>
        </p:blipFill>
        <p:spPr bwMode="auto">
          <a:xfrm>
            <a:off x="0" y="0"/>
            <a:ext cx="9144000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16DFB5B5-BF12-4CBE-B49B-88D6CC50D88C}" type="slidenum">
              <a:rPr lang="en-US" altLang="en-US">
                <a:solidFill>
                  <a:srgbClr val="0A304A"/>
                </a:solidFill>
              </a:rPr>
              <a:pPr/>
              <a:t>29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50900"/>
            <a:ext cx="7543800" cy="2681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The purpose of publishing is to </a:t>
            </a:r>
            <a:r>
              <a:rPr lang="en-US" altLang="en-US" b="1" dirty="0" smtClean="0"/>
              <a:t>influence</a:t>
            </a:r>
            <a:r>
              <a:rPr lang="en-US" altLang="en-US" dirty="0" smtClean="0"/>
              <a:t>, </a:t>
            </a:r>
            <a:r>
              <a:rPr lang="en-US" altLang="en-US" b="1" dirty="0" smtClean="0"/>
              <a:t>persuade</a:t>
            </a:r>
            <a:r>
              <a:rPr lang="en-US" altLang="en-US" dirty="0" smtClean="0"/>
              <a:t> and </a:t>
            </a:r>
            <a:r>
              <a:rPr lang="en-US" altLang="en-US" b="1" dirty="0" smtClean="0"/>
              <a:t>convince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267"/>
              <a:t>Open Access?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788" cy="3767138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Often faster publication, BUT</a:t>
            </a:r>
          </a:p>
          <a:p>
            <a:pPr eaLnBrk="1" hangingPunct="1"/>
            <a:r>
              <a:rPr lang="en-US" altLang="en-US" sz="2400" b="1" smtClean="0"/>
              <a:t>Often costs money ($500-3,000)</a:t>
            </a:r>
          </a:p>
          <a:p>
            <a:pPr eaLnBrk="1" hangingPunct="1"/>
            <a:r>
              <a:rPr lang="en-US" altLang="en-US" sz="2400" b="1" smtClean="0"/>
              <a:t>Be sure journal is cited in PubMed</a:t>
            </a:r>
          </a:p>
          <a:p>
            <a:pPr eaLnBrk="1" hangingPunct="1"/>
            <a:r>
              <a:rPr lang="en-US" altLang="en-US" sz="2400" b="1" smtClean="0"/>
              <a:t>So check it out carefully!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1D12B9BF-6906-4AE2-A1B6-A0B1F518C5C6}" type="slidenum">
              <a:rPr lang="en-US" altLang="en-US">
                <a:solidFill>
                  <a:srgbClr val="0A304A"/>
                </a:solidFill>
              </a:rPr>
              <a:pPr/>
              <a:t>30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574675" y="4926013"/>
            <a:ext cx="6556375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Manuscript Types*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746125"/>
            <a:ext cx="8229600" cy="4340225"/>
          </a:xfrm>
        </p:spPr>
        <p:txBody>
          <a:bodyPr>
            <a:normAutofit/>
          </a:bodyPr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altLang="en-US" sz="3600" b="1" smtClean="0"/>
              <a:t>Major Articles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600" b="1" smtClean="0"/>
              <a:t>Brief Reports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600" b="1" smtClean="0"/>
              <a:t>Commentary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600" b="1" smtClean="0"/>
              <a:t>Correspondence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3600" b="1" smtClean="0"/>
              <a:t>Practice Forum</a:t>
            </a:r>
          </a:p>
          <a:p>
            <a:pPr lvl="1" eaLnBrk="1" hangingPunct="1">
              <a:buFont typeface="Wingdings 3" pitchFamily="18" charset="2"/>
              <a:buNone/>
            </a:pPr>
            <a:r>
              <a:rPr lang="en-US" altLang="en-US" sz="3600" smtClean="0"/>
              <a:t>*</a:t>
            </a:r>
            <a:r>
              <a:rPr lang="en-US" altLang="en-US" smtClean="0"/>
              <a:t>Examples from AJIC</a:t>
            </a:r>
            <a:endParaRPr lang="en-US" altLang="en-US" sz="36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5561762B-1856-4D27-9856-592460761055}" type="slidenum">
              <a:rPr lang="en-US" altLang="en-US">
                <a:solidFill>
                  <a:srgbClr val="0A304A"/>
                </a:solidFill>
              </a:rPr>
              <a:pPr/>
              <a:t>31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Major Articles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788" cy="3767138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Results of original research</a:t>
            </a:r>
          </a:p>
          <a:p>
            <a:pPr eaLnBrk="1" hangingPunct="1"/>
            <a:r>
              <a:rPr lang="en-US" altLang="en-US" sz="2400" b="1" smtClean="0"/>
              <a:t>~12-15 double-spaced, typed pages</a:t>
            </a:r>
          </a:p>
          <a:p>
            <a:pPr eaLnBrk="1" hangingPunct="1"/>
            <a:r>
              <a:rPr lang="en-US" altLang="en-US" sz="2400" b="1" smtClean="0"/>
              <a:t>4 illustrations</a:t>
            </a:r>
          </a:p>
          <a:p>
            <a:pPr eaLnBrk="1" hangingPunct="1"/>
            <a:r>
              <a:rPr lang="en-US" altLang="en-US" sz="2400" b="1" smtClean="0"/>
              <a:t>3 tables</a:t>
            </a:r>
          </a:p>
          <a:p>
            <a:pPr eaLnBrk="1" hangingPunct="1"/>
            <a:r>
              <a:rPr lang="en-US" altLang="en-US" sz="2400" b="1" smtClean="0"/>
              <a:t>15 references (often more these days)</a:t>
            </a:r>
          </a:p>
          <a:p>
            <a:pPr eaLnBrk="1" hangingPunct="1"/>
            <a:r>
              <a:rPr lang="en-US" altLang="en-US" sz="2400" b="1" smtClean="0"/>
              <a:t>Structured abstract of 150-200 words</a:t>
            </a:r>
          </a:p>
          <a:p>
            <a:pPr lvl="1" eaLnBrk="1" hangingPunct="1"/>
            <a:r>
              <a:rPr lang="en-US" altLang="en-US" sz="2000" b="1" smtClean="0"/>
              <a:t>Background, Methods, Results, Conclusions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79ABCCDD-550F-4AC8-99BF-E56B110BC014}" type="slidenum">
              <a:rPr lang="en-US" altLang="en-US">
                <a:solidFill>
                  <a:srgbClr val="0A304A"/>
                </a:solidFill>
              </a:rPr>
              <a:pPr/>
              <a:t>32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Brief Reports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920038" cy="3767138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1000 words or less</a:t>
            </a:r>
          </a:p>
          <a:p>
            <a:pPr eaLnBrk="1" hangingPunct="1"/>
            <a:r>
              <a:rPr lang="en-US" altLang="en-US" sz="2400" b="1" smtClean="0"/>
              <a:t>2 illustrations or tables</a:t>
            </a:r>
          </a:p>
          <a:p>
            <a:pPr eaLnBrk="1" hangingPunct="1"/>
            <a:r>
              <a:rPr lang="en-US" altLang="en-US" sz="2400" b="1" smtClean="0"/>
              <a:t>Maximum 10-15 references</a:t>
            </a:r>
          </a:p>
          <a:p>
            <a:pPr eaLnBrk="1" hangingPunct="1"/>
            <a:r>
              <a:rPr lang="en-US" altLang="en-US" sz="2400" b="1" smtClean="0"/>
              <a:t>Summary abstract (non-structured) of ≤100 words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0B16459A-51AC-4DD0-ABBF-3D062CFFCE3A}" type="slidenum">
              <a:rPr lang="en-US" altLang="en-US">
                <a:solidFill>
                  <a:srgbClr val="0A304A"/>
                </a:solidFill>
              </a:rPr>
              <a:pPr/>
              <a:t>33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Commentary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407275" cy="3767138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Opinions, philosophy, or comments related to IP practice</a:t>
            </a:r>
          </a:p>
          <a:p>
            <a:pPr eaLnBrk="1" hangingPunct="1"/>
            <a:r>
              <a:rPr lang="en-US" altLang="en-US" sz="2400" b="1" smtClean="0"/>
              <a:t>Sent to Editor for review</a:t>
            </a:r>
          </a:p>
          <a:p>
            <a:pPr eaLnBrk="1" hangingPunct="1"/>
            <a:r>
              <a:rPr lang="en-US" altLang="en-US" sz="2400" b="1" smtClean="0"/>
              <a:t>Brief</a:t>
            </a:r>
          </a:p>
          <a:p>
            <a:pPr eaLnBrk="1" hangingPunct="1"/>
            <a:r>
              <a:rPr lang="en-US" altLang="en-US" sz="2400" b="1" smtClean="0"/>
              <a:t>Referenced as appropriate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641B623E-201B-4CA3-BF43-F3C84C69AF6C}" type="slidenum">
              <a:rPr lang="en-US" altLang="en-US">
                <a:solidFill>
                  <a:srgbClr val="0A304A"/>
                </a:solidFill>
              </a:rPr>
              <a:pPr/>
              <a:t>34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Correspondence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dirty="0"/>
              <a:t>Letters to the Editor)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632700" cy="3767138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Letters pertaining to articles previously published or other discussion items</a:t>
            </a:r>
          </a:p>
          <a:p>
            <a:pPr eaLnBrk="1" hangingPunct="1"/>
            <a:r>
              <a:rPr lang="en-US" altLang="en-US" sz="2400" b="1" smtClean="0"/>
              <a:t>Sent to Editor</a:t>
            </a:r>
          </a:p>
          <a:p>
            <a:pPr eaLnBrk="1" hangingPunct="1"/>
            <a:r>
              <a:rPr lang="en-US" altLang="en-US" sz="2400" b="1" smtClean="0"/>
              <a:t>Subject to review and/or responses by authors of referenced article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EC9AA618-E75A-4EDC-90BE-9583AE8B009F}" type="slidenum">
              <a:rPr lang="en-US" altLang="en-US">
                <a:solidFill>
                  <a:srgbClr val="0A304A"/>
                </a:solidFill>
              </a:rPr>
              <a:pPr/>
              <a:t>35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Practice Forum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097838" cy="3767138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Reports of IP practices and related applications of epidemiology</a:t>
            </a:r>
          </a:p>
          <a:p>
            <a:pPr eaLnBrk="1" hangingPunct="1"/>
            <a:r>
              <a:rPr lang="en-US" altLang="en-US" sz="2400" b="1" smtClean="0"/>
              <a:t>2-5 double-spaced, typed pages</a:t>
            </a:r>
          </a:p>
          <a:p>
            <a:pPr eaLnBrk="1" hangingPunct="1"/>
            <a:r>
              <a:rPr lang="en-US" altLang="en-US" sz="2400" b="1" smtClean="0"/>
              <a:t>Referenced as appropriate</a:t>
            </a:r>
          </a:p>
          <a:p>
            <a:pPr eaLnBrk="1" hangingPunct="1"/>
            <a:r>
              <a:rPr lang="en-US" altLang="en-US" sz="2400" b="1" smtClean="0"/>
              <a:t>Summary abstract (non-structured) of 50-75 words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12BB865D-1DF8-42D8-B30E-F14C095D94CD}" type="slidenum">
              <a:rPr lang="en-US" altLang="en-US">
                <a:solidFill>
                  <a:srgbClr val="0A304A"/>
                </a:solidFill>
              </a:rPr>
              <a:pPr/>
              <a:t>36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17538"/>
            <a:ext cx="7772400" cy="9826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ABSTRACT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4688" y="1970088"/>
            <a:ext cx="6543675" cy="250825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Brief summary of why, who, how, what</a:t>
            </a:r>
          </a:p>
          <a:p>
            <a:pPr eaLnBrk="1" hangingPunct="1"/>
            <a:r>
              <a:rPr lang="en-US" altLang="en-US" sz="2400" b="1" smtClean="0"/>
              <a:t>Usually about 150-250 words</a:t>
            </a:r>
          </a:p>
        </p:txBody>
      </p:sp>
      <p:pic>
        <p:nvPicPr>
          <p:cNvPr id="69635" name="Picture 4" descr="che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3294063"/>
            <a:ext cx="176212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7A7A59B3-D079-47B3-9EB3-00E1FD88B91D}" type="slidenum">
              <a:rPr lang="en-US" altLang="en-US">
                <a:solidFill>
                  <a:srgbClr val="0A304A"/>
                </a:solidFill>
              </a:rPr>
              <a:pPr/>
              <a:t>37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INTRODUCTION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744538" y="1535113"/>
            <a:ext cx="7029450" cy="2627312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Statement of purpose and background</a:t>
            </a:r>
          </a:p>
          <a:p>
            <a:pPr eaLnBrk="1" hangingPunct="1"/>
            <a:r>
              <a:rPr lang="en-US" altLang="en-US" sz="2400" b="1" smtClean="0"/>
              <a:t>Answers “so what?” </a:t>
            </a:r>
          </a:p>
          <a:p>
            <a:pPr eaLnBrk="1" hangingPunct="1"/>
            <a:r>
              <a:rPr lang="en-US" altLang="en-US" sz="2400" b="1" smtClean="0"/>
              <a:t>Usually a few paragraphs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B33A83C2-3385-4DE8-AB28-C63BB4135919}" type="slidenum">
              <a:rPr lang="en-US" altLang="en-US">
                <a:solidFill>
                  <a:srgbClr val="0A304A"/>
                </a:solidFill>
              </a:rPr>
              <a:pPr/>
              <a:t>38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METHODS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744538" y="588963"/>
            <a:ext cx="8018462" cy="3906837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Study design</a:t>
            </a:r>
          </a:p>
          <a:p>
            <a:pPr eaLnBrk="1" hangingPunct="1"/>
            <a:r>
              <a:rPr lang="en-US" altLang="en-US" sz="2400" b="1" smtClean="0"/>
              <a:t>Setting</a:t>
            </a:r>
          </a:p>
          <a:p>
            <a:pPr eaLnBrk="1" hangingPunct="1"/>
            <a:r>
              <a:rPr lang="en-US" altLang="en-US" sz="2400" b="1" smtClean="0"/>
              <a:t>Sample, sample size</a:t>
            </a:r>
          </a:p>
          <a:p>
            <a:pPr eaLnBrk="1" hangingPunct="1"/>
            <a:r>
              <a:rPr lang="en-US" altLang="en-US" sz="2400" b="1" smtClean="0"/>
              <a:t>Procedures/definitions</a:t>
            </a:r>
          </a:p>
          <a:p>
            <a:pPr eaLnBrk="1" hangingPunct="1"/>
            <a:r>
              <a:rPr lang="en-US" altLang="en-US" sz="2400" b="1" smtClean="0"/>
              <a:t>Instruments</a:t>
            </a:r>
          </a:p>
          <a:p>
            <a:pPr eaLnBrk="1" hangingPunct="1"/>
            <a:r>
              <a:rPr lang="en-US" altLang="en-US" sz="2400" b="1" smtClean="0"/>
              <a:t>Analysis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7420C2E3-064B-4FB8-879D-F85909C8994C}" type="slidenum">
              <a:rPr lang="en-US" altLang="en-US">
                <a:solidFill>
                  <a:srgbClr val="0A304A"/>
                </a:solidFill>
              </a:rPr>
              <a:pPr/>
              <a:t>39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Why plan dissemination strategies?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423863"/>
            <a:ext cx="7086600" cy="4300537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Sharing is a professional responsibility</a:t>
            </a:r>
          </a:p>
          <a:p>
            <a:pPr eaLnBrk="1" hangingPunct="1"/>
            <a:r>
              <a:rPr lang="en-US" altLang="en-US" sz="2800" b="1" smtClean="0"/>
              <a:t>Too many communications (presentations and publications) are poorly done</a:t>
            </a:r>
          </a:p>
          <a:p>
            <a:pPr eaLnBrk="1" hangingPunct="1"/>
            <a:r>
              <a:rPr lang="en-US" altLang="en-US" sz="2800" b="1" smtClean="0"/>
              <a:t>If you don’t tell, people won’t know</a:t>
            </a:r>
          </a:p>
          <a:p>
            <a:pPr eaLnBrk="1" hangingPunct="1"/>
            <a:r>
              <a:rPr lang="en-US" altLang="en-US" sz="2800" b="1" smtClean="0"/>
              <a:t>Therefore, change cannot occur</a:t>
            </a:r>
          </a:p>
        </p:txBody>
      </p:sp>
      <p:pic>
        <p:nvPicPr>
          <p:cNvPr id="26627" name="Picture 4" descr="CLAPP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800" y="4241800"/>
            <a:ext cx="135413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270BEB5D-6EF2-49B0-8837-6882BCC645F4}" type="slidenum">
              <a:rPr lang="en-US" altLang="en-US">
                <a:solidFill>
                  <a:srgbClr val="0A304A"/>
                </a:solidFill>
              </a:rPr>
              <a:pPr/>
              <a:t>4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RESULTS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677863" y="673100"/>
            <a:ext cx="7488237" cy="4046538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Presents raw data first, then statistical analyses</a:t>
            </a:r>
          </a:p>
          <a:p>
            <a:pPr eaLnBrk="1" hangingPunct="1"/>
            <a:r>
              <a:rPr lang="en-US" altLang="en-US" sz="2400" b="1" smtClean="0"/>
              <a:t>Specifically addresses each research question</a:t>
            </a:r>
          </a:p>
          <a:p>
            <a:pPr eaLnBrk="1" hangingPunct="1"/>
            <a:r>
              <a:rPr lang="en-US" altLang="en-US" sz="2400" b="1" smtClean="0"/>
              <a:t>NO interpretation or discussion</a:t>
            </a:r>
          </a:p>
          <a:p>
            <a:pPr eaLnBrk="1" hangingPunct="1"/>
            <a:r>
              <a:rPr lang="en-US" altLang="en-US" sz="2400" b="1" smtClean="0"/>
              <a:t>Usually 1-2 pages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BE9EA74A-BE2C-4BCB-A49A-5B28F62FBEE4}" type="slidenum">
              <a:rPr lang="en-US" altLang="en-US">
                <a:solidFill>
                  <a:srgbClr val="0A304A"/>
                </a:solidFill>
              </a:rPr>
              <a:pPr/>
              <a:t>40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DISCUSSION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557213"/>
            <a:ext cx="6681788" cy="4067175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Author’s interpretation of results</a:t>
            </a:r>
          </a:p>
          <a:p>
            <a:pPr eaLnBrk="1" hangingPunct="1"/>
            <a:r>
              <a:rPr lang="en-US" altLang="en-US" sz="2400" b="1" smtClean="0"/>
              <a:t>Comparison with other studies</a:t>
            </a:r>
          </a:p>
          <a:p>
            <a:pPr eaLnBrk="1" hangingPunct="1"/>
            <a:r>
              <a:rPr lang="en-US" altLang="en-US" sz="2400" b="1" smtClean="0"/>
              <a:t>Possible explanations of findings</a:t>
            </a:r>
          </a:p>
          <a:p>
            <a:pPr eaLnBrk="1" hangingPunct="1"/>
            <a:r>
              <a:rPr lang="en-US" altLang="en-US" sz="2400" b="1" smtClean="0"/>
              <a:t>Strengths and limitations</a:t>
            </a:r>
          </a:p>
          <a:p>
            <a:pPr eaLnBrk="1" hangingPunct="1"/>
            <a:r>
              <a:rPr lang="en-US" altLang="en-US" sz="2400" b="1" smtClean="0"/>
              <a:t>Implications for practice and research</a:t>
            </a:r>
          </a:p>
          <a:p>
            <a:pPr eaLnBrk="1" hangingPunct="1"/>
            <a:r>
              <a:rPr lang="en-US" altLang="en-US" sz="2400" b="1" smtClean="0"/>
              <a:t>Recommendations and conclusions</a:t>
            </a:r>
          </a:p>
          <a:p>
            <a:pPr eaLnBrk="1" hangingPunct="1"/>
            <a:r>
              <a:rPr lang="en-US" altLang="en-US" sz="2400" b="1" smtClean="0"/>
              <a:t>Usually 2-4 pages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65C1639A-CFB9-4DCE-B8BE-3A12EA579A6A}" type="slidenum">
              <a:rPr lang="en-US" altLang="en-US">
                <a:solidFill>
                  <a:srgbClr val="0A304A"/>
                </a:solidFill>
              </a:rPr>
              <a:pPr/>
              <a:t>41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5518150"/>
            <a:ext cx="6804025" cy="1198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Formatting References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232025" y="430213"/>
            <a:ext cx="6283325" cy="58832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altLang="en-US" sz="1600" b="1" smtClean="0"/>
              <a:t>Sunkesula, V. C., et al. "Four moments for patient hand hygiene: a patient-centered, provider-facilitated model to improve patient hand hygiene." </a:t>
            </a:r>
            <a:r>
              <a:rPr lang="en-US" altLang="en-US" sz="1600" b="1" i="1" smtClean="0"/>
              <a:t>Infection Control &amp; Hospital Epidemiology</a:t>
            </a:r>
            <a:r>
              <a:rPr lang="en-US" altLang="en-US" sz="1600" b="1" smtClean="0"/>
              <a:t> 36.8 (2015): 986-989.</a:t>
            </a: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altLang="en-US" sz="1600" b="1" smtClean="0"/>
              <a:t>Sunkesula, V. C., Knighton, S., Zabarsky, T. F., Kundrapu, S., Higgins, P. A., &amp; Donskey, C. J. (2015). Four moments for patient hand hygiene: a patient-centered, provider-facilitated model to improve patient hand hygiene. </a:t>
            </a:r>
            <a:r>
              <a:rPr lang="en-US" altLang="en-US" sz="1600" b="1" i="1" smtClean="0"/>
              <a:t>Infection Control &amp; Hospital Epidemiology</a:t>
            </a:r>
            <a:r>
              <a:rPr lang="en-US" altLang="en-US" sz="1600" b="1" smtClean="0"/>
              <a:t>, </a:t>
            </a:r>
            <a:r>
              <a:rPr lang="en-US" altLang="en-US" sz="1600" b="1" i="1" smtClean="0"/>
              <a:t>36</a:t>
            </a:r>
            <a:r>
              <a:rPr lang="en-US" altLang="en-US" sz="1600" b="1" smtClean="0"/>
              <a:t>(8), 986-989.</a:t>
            </a: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altLang="en-US" sz="1600" b="1" smtClean="0"/>
              <a:t>Sunkesula, V.C., Knighton, S., Zabarsky, T.F., Kundrapu, S., Higgins, P.A. and Donskey, C.J., 2015. Four moments for patient hand hygiene: a patient-centered, provider-facilitated model to improve patient hand hygiene. </a:t>
            </a:r>
            <a:r>
              <a:rPr lang="en-US" altLang="en-US" sz="1600" b="1" i="1" smtClean="0"/>
              <a:t>Infection Control &amp; Hospital Epidemiology</a:t>
            </a:r>
            <a:r>
              <a:rPr lang="en-US" altLang="en-US" sz="1600" b="1" smtClean="0"/>
              <a:t>, </a:t>
            </a:r>
            <a:r>
              <a:rPr lang="en-US" altLang="en-US" sz="1600" b="1" i="1" smtClean="0"/>
              <a:t>36</a:t>
            </a:r>
            <a:r>
              <a:rPr lang="en-US" altLang="en-US" sz="1600" b="1" smtClean="0"/>
              <a:t>(8), pp.986-989.</a:t>
            </a: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altLang="en-US" sz="1600" b="1" smtClean="0"/>
              <a:t>Sunkesula VC, Knighton S, Zabarsky TF, Kundrapu S, Higgins PA, Donskey CJ. Four moments for patient hand hygiene: a patient-centered, provider-facilitated model to improve patient hand hygiene. </a:t>
            </a:r>
            <a:r>
              <a:rPr lang="en-US" altLang="en-US" sz="1600" b="1" i="1" smtClean="0"/>
              <a:t>Infection Control &amp; Hospital Epidemiology</a:t>
            </a:r>
            <a:r>
              <a:rPr lang="en-US" altLang="en-US" sz="1600" b="1" smtClean="0"/>
              <a:t>. 2015 Aug 1;36(8):986-9.</a:t>
            </a: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altLang="en-US" sz="1000" smtClean="0"/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altLang="en-US" sz="1000" smtClean="0"/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altLang="en-US" sz="1000" smtClean="0"/>
          </a:p>
        </p:txBody>
      </p:sp>
      <p:sp>
        <p:nvSpPr>
          <p:cNvPr id="74755" name="TextBox 1"/>
          <p:cNvSpPr txBox="1">
            <a:spLocks noChangeArrowheads="1"/>
          </p:cNvSpPr>
          <p:nvPr/>
        </p:nvSpPr>
        <p:spPr bwMode="auto">
          <a:xfrm>
            <a:off x="533400" y="846138"/>
            <a:ext cx="183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altLang="en-US" sz="2800" b="1"/>
              <a:t>MLA</a:t>
            </a:r>
            <a:endParaRPr lang="en-US" altLang="en-US" b="1"/>
          </a:p>
        </p:txBody>
      </p:sp>
      <p:sp>
        <p:nvSpPr>
          <p:cNvPr id="74756" name="TextBox 5"/>
          <p:cNvSpPr txBox="1">
            <a:spLocks noChangeArrowheads="1"/>
          </p:cNvSpPr>
          <p:nvPr/>
        </p:nvSpPr>
        <p:spPr bwMode="auto">
          <a:xfrm>
            <a:off x="457200" y="1687513"/>
            <a:ext cx="2095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altLang="en-US" sz="2800" b="1"/>
              <a:t>APA</a:t>
            </a:r>
            <a:endParaRPr lang="en-US" altLang="en-US" b="1"/>
          </a:p>
        </p:txBody>
      </p:sp>
      <p:sp>
        <p:nvSpPr>
          <p:cNvPr id="74757" name="TextBox 6"/>
          <p:cNvSpPr txBox="1">
            <a:spLocks noChangeArrowheads="1"/>
          </p:cNvSpPr>
          <p:nvPr/>
        </p:nvSpPr>
        <p:spPr bwMode="auto">
          <a:xfrm>
            <a:off x="368300" y="2838450"/>
            <a:ext cx="1863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altLang="en-US" sz="2800" b="1"/>
              <a:t>Harvard</a:t>
            </a:r>
            <a:endParaRPr lang="en-US" altLang="en-US" b="1"/>
          </a:p>
        </p:txBody>
      </p:sp>
      <p:sp>
        <p:nvSpPr>
          <p:cNvPr id="74758" name="TextBox 7"/>
          <p:cNvSpPr txBox="1">
            <a:spLocks noChangeArrowheads="1"/>
          </p:cNvSpPr>
          <p:nvPr/>
        </p:nvSpPr>
        <p:spPr bwMode="auto">
          <a:xfrm>
            <a:off x="84138" y="4202113"/>
            <a:ext cx="21478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altLang="en-US" sz="2800" b="1"/>
              <a:t>Vancouver</a:t>
            </a:r>
            <a:endParaRPr lang="en-US" altLang="en-US" b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0AAF49A6-ADF2-495A-814D-F06893221F80}" type="slidenum">
              <a:rPr lang="en-US" altLang="en-US">
                <a:solidFill>
                  <a:srgbClr val="0A304A"/>
                </a:solidFill>
              </a:rPr>
              <a:pPr/>
              <a:t>42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Acute Fulminating Jargonitis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6554788" cy="3767138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Loss of basic verbs:</a:t>
            </a:r>
          </a:p>
          <a:p>
            <a:pPr lvl="1" eaLnBrk="1" hangingPunct="1"/>
            <a:r>
              <a:rPr lang="en-US" altLang="en-US" sz="2400" b="1" smtClean="0"/>
              <a:t>Utilizing, using</a:t>
            </a:r>
          </a:p>
          <a:p>
            <a:pPr lvl="1" eaLnBrk="1" hangingPunct="1"/>
            <a:r>
              <a:rPr lang="en-US" altLang="en-US" sz="2400" b="1" smtClean="0"/>
              <a:t>Facilitating, helping</a:t>
            </a:r>
          </a:p>
          <a:p>
            <a:pPr lvl="1" eaLnBrk="1" hangingPunct="1"/>
            <a:r>
              <a:rPr lang="en-US" altLang="en-US" sz="2400" b="1" smtClean="0"/>
              <a:t>Implementing, doing</a:t>
            </a:r>
          </a:p>
          <a:p>
            <a:pPr lvl="1" eaLnBrk="1" hangingPunct="1"/>
            <a:r>
              <a:rPr lang="en-US" altLang="en-US" sz="2400" b="1" smtClean="0"/>
              <a:t>Optimizing, making the best of things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5E6CE7F3-B7E5-4784-AEAB-7C862F176812}" type="slidenum">
              <a:rPr lang="en-US" altLang="en-US">
                <a:solidFill>
                  <a:srgbClr val="0A304A"/>
                </a:solidFill>
              </a:rPr>
              <a:pPr/>
              <a:t>43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5488" y="1395413"/>
            <a:ext cx="7535862" cy="41560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smtClean="0"/>
              <a:t>Noun clusters and chains</a:t>
            </a:r>
          </a:p>
          <a:p>
            <a:pPr lvl="1" eaLnBrk="1" hangingPunct="1"/>
            <a:r>
              <a:rPr lang="en-US" altLang="en-US" sz="2400" b="1" smtClean="0"/>
              <a:t>Support system network</a:t>
            </a:r>
          </a:p>
          <a:p>
            <a:pPr lvl="1" eaLnBrk="1" hangingPunct="1"/>
            <a:r>
              <a:rPr lang="en-US" altLang="en-US" sz="2400" b="1" smtClean="0"/>
              <a:t>Communication facilitation skills development intervention</a:t>
            </a:r>
          </a:p>
          <a:p>
            <a:pPr eaLnBrk="1" hangingPunct="1"/>
            <a:r>
              <a:rPr lang="en-US" altLang="en-US" sz="2400" b="1" smtClean="0"/>
              <a:t>Loss of objects</a:t>
            </a:r>
          </a:p>
          <a:p>
            <a:pPr lvl="1" eaLnBrk="1" hangingPunct="1"/>
            <a:r>
              <a:rPr lang="en-US" altLang="en-US" sz="2400" b="1" smtClean="0"/>
              <a:t>People cope (with what?)</a:t>
            </a:r>
          </a:p>
          <a:p>
            <a:pPr lvl="1" eaLnBrk="1" hangingPunct="1"/>
            <a:r>
              <a:rPr lang="en-US" altLang="en-US" sz="2400" b="1" smtClean="0"/>
              <a:t>Relate (to whom?)</a:t>
            </a:r>
          </a:p>
          <a:p>
            <a:pPr lvl="1" eaLnBrk="1" hangingPunct="1"/>
            <a:r>
              <a:rPr lang="en-US" altLang="en-US" sz="2400" b="1" smtClean="0"/>
              <a:t>Share (what?)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4EB41356-8CB6-49B6-B920-8A076A6358A3}" type="slidenum">
              <a:rPr lang="en-US" altLang="en-US">
                <a:solidFill>
                  <a:srgbClr val="0A304A"/>
                </a:solidFill>
              </a:rPr>
              <a:pPr/>
              <a:t>44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6554788" cy="3767138"/>
          </a:xfrm>
        </p:spPr>
        <p:txBody>
          <a:bodyPr/>
          <a:lstStyle/>
          <a:p>
            <a:pPr eaLnBrk="1" hangingPunct="1"/>
            <a:r>
              <a:rPr lang="en-US" altLang="en-US" smtClean="0"/>
              <a:t>“</a:t>
            </a:r>
            <a:r>
              <a:rPr lang="en-US" altLang="en-US" sz="2400" b="1" smtClean="0"/>
              <a:t>Fancy” talk</a:t>
            </a:r>
          </a:p>
          <a:p>
            <a:pPr lvl="1" eaLnBrk="1" hangingPunct="1"/>
            <a:r>
              <a:rPr lang="en-US" altLang="en-US" sz="2400" b="1" smtClean="0"/>
              <a:t>Walk=ambulate</a:t>
            </a:r>
          </a:p>
          <a:p>
            <a:pPr lvl="1" eaLnBrk="1" hangingPunct="1"/>
            <a:r>
              <a:rPr lang="en-US" altLang="en-US" sz="2400" b="1" smtClean="0"/>
              <a:t>Talk=verbalize</a:t>
            </a:r>
          </a:p>
          <a:p>
            <a:pPr lvl="1" eaLnBrk="1" hangingPunct="1"/>
            <a:r>
              <a:rPr lang="en-US" altLang="en-US" sz="2400" b="1" smtClean="0"/>
              <a:t>Methods=methodology</a:t>
            </a:r>
          </a:p>
          <a:p>
            <a:pPr eaLnBrk="1" hangingPunct="1"/>
            <a:r>
              <a:rPr lang="en-US" altLang="en-US" sz="2400" b="1" smtClean="0"/>
              <a:t>Other jargon</a:t>
            </a:r>
          </a:p>
          <a:p>
            <a:pPr lvl="1" eaLnBrk="1" hangingPunct="1"/>
            <a:r>
              <a:rPr lang="en-US" altLang="en-US" sz="2400" b="1" smtClean="0"/>
              <a:t>“Getting published”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875EEEA8-51F8-4147-8D73-F15F8D7529C7}" type="slidenum">
              <a:rPr lang="en-US" altLang="en-US">
                <a:solidFill>
                  <a:srgbClr val="0A304A"/>
                </a:solidFill>
              </a:rPr>
              <a:pPr/>
              <a:t>45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495800"/>
            <a:ext cx="75199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Scholarly Writing Is Not Fiction</a:t>
            </a:r>
          </a:p>
        </p:txBody>
      </p:sp>
      <p:sp>
        <p:nvSpPr>
          <p:cNvPr id="7885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69850"/>
            <a:ext cx="4297363" cy="4962525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Inappropriate</a:t>
            </a:r>
          </a:p>
          <a:p>
            <a:pPr lvl="1" eaLnBrk="1" hangingPunct="1"/>
            <a:r>
              <a:rPr lang="en-US" altLang="en-US" sz="2000" b="1" smtClean="0"/>
              <a:t>Allegory</a:t>
            </a:r>
          </a:p>
          <a:p>
            <a:pPr lvl="1" eaLnBrk="1" hangingPunct="1"/>
            <a:r>
              <a:rPr lang="en-US" altLang="en-US" sz="2000" b="1" smtClean="0"/>
              <a:t>Alliteration</a:t>
            </a:r>
          </a:p>
          <a:p>
            <a:pPr lvl="1" eaLnBrk="1" hangingPunct="1"/>
            <a:r>
              <a:rPr lang="en-US" altLang="en-US" sz="2000" b="1" smtClean="0"/>
              <a:t>Poetic expression</a:t>
            </a:r>
          </a:p>
          <a:p>
            <a:pPr lvl="1" eaLnBrk="1" hangingPunct="1"/>
            <a:r>
              <a:rPr lang="en-US" altLang="en-US" sz="2000" b="1" smtClean="0"/>
              <a:t>Cliches</a:t>
            </a:r>
          </a:p>
          <a:p>
            <a:pPr lvl="1" eaLnBrk="1" hangingPunct="1"/>
            <a:r>
              <a:rPr lang="en-US" altLang="en-US" sz="2000" b="1" smtClean="0"/>
              <a:t>Jargon</a:t>
            </a:r>
          </a:p>
          <a:p>
            <a:pPr lvl="1" eaLnBrk="1" hangingPunct="1"/>
            <a:r>
              <a:rPr lang="en-US" altLang="en-US" sz="2000" b="1" smtClean="0"/>
              <a:t>Lengthy embellishments</a:t>
            </a:r>
          </a:p>
          <a:p>
            <a:pPr lvl="1" eaLnBrk="1" hangingPunct="1"/>
            <a:r>
              <a:rPr lang="en-US" altLang="en-US" sz="2000" b="1" smtClean="0"/>
              <a:t>Dull and lifeless style</a:t>
            </a:r>
          </a:p>
        </p:txBody>
      </p:sp>
      <p:sp>
        <p:nvSpPr>
          <p:cNvPr id="7885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41888" y="69850"/>
            <a:ext cx="3821112" cy="4962525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Appropriate</a:t>
            </a:r>
          </a:p>
          <a:p>
            <a:pPr lvl="1" eaLnBrk="1" hangingPunct="1"/>
            <a:r>
              <a:rPr lang="en-US" altLang="en-US" sz="2000" b="1" smtClean="0"/>
              <a:t>Clarity</a:t>
            </a:r>
          </a:p>
          <a:p>
            <a:pPr lvl="1" eaLnBrk="1" hangingPunct="1"/>
            <a:r>
              <a:rPr lang="en-US" altLang="en-US" sz="2000" b="1" smtClean="0"/>
              <a:t>Precision</a:t>
            </a:r>
          </a:p>
          <a:p>
            <a:pPr lvl="1" eaLnBrk="1" hangingPunct="1"/>
            <a:r>
              <a:rPr lang="en-US" altLang="en-US" sz="2000" b="1" smtClean="0"/>
              <a:t>Honesty</a:t>
            </a:r>
          </a:p>
          <a:p>
            <a:pPr lvl="1" eaLnBrk="1" hangingPunct="1"/>
            <a:r>
              <a:rPr lang="en-US" altLang="en-US" sz="2000" b="1" smtClean="0"/>
              <a:t>Brevity</a:t>
            </a:r>
          </a:p>
          <a:p>
            <a:pPr lvl="1" eaLnBrk="1" hangingPunct="1"/>
            <a:r>
              <a:rPr lang="en-US" altLang="en-US" sz="2000" b="1" smtClean="0"/>
              <a:t>Completeness</a:t>
            </a:r>
          </a:p>
          <a:p>
            <a:pPr lvl="1" eaLnBrk="1" hangingPunct="1"/>
            <a:r>
              <a:rPr lang="en-US" altLang="en-US" sz="2000" b="1" smtClean="0"/>
              <a:t>Objectivity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B6BF0D44-9FC0-446F-B810-36DE55F3E75A}" type="slidenum">
              <a:rPr lang="en-US" altLang="en-US">
                <a:solidFill>
                  <a:srgbClr val="0A304A"/>
                </a:solidFill>
              </a:rPr>
              <a:pPr/>
              <a:t>46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17538"/>
            <a:ext cx="7772400" cy="711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500" cap="none" smtClean="0">
                <a:ln>
                  <a:noFill/>
                </a:ln>
                <a:latin typeface="Arial" pitchFamily="34" charset="0"/>
              </a:rPr>
              <a:t>The Five “C’s”</a:t>
            </a:r>
            <a:endParaRPr lang="en-US" altLang="en-US" cap="none" smtClean="0">
              <a:ln>
                <a:noFill/>
              </a:ln>
              <a:latin typeface="Arial" pitchFamily="34" charset="0"/>
            </a:endParaRP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65288"/>
            <a:ext cx="4289425" cy="3863975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Coherence</a:t>
            </a:r>
          </a:p>
          <a:p>
            <a:pPr eaLnBrk="1" hangingPunct="1"/>
            <a:r>
              <a:rPr lang="en-US" altLang="en-US" sz="2800" b="1" smtClean="0"/>
              <a:t>Clarity</a:t>
            </a:r>
          </a:p>
          <a:p>
            <a:pPr eaLnBrk="1" hangingPunct="1"/>
            <a:r>
              <a:rPr lang="en-US" altLang="en-US" sz="2800" b="1" smtClean="0"/>
              <a:t>Consistency</a:t>
            </a:r>
          </a:p>
          <a:p>
            <a:pPr eaLnBrk="1" hangingPunct="1"/>
            <a:r>
              <a:rPr lang="en-US" altLang="en-US" sz="2800" b="1" smtClean="0"/>
              <a:t>Conciseness</a:t>
            </a:r>
          </a:p>
          <a:p>
            <a:pPr eaLnBrk="1" hangingPunct="1"/>
            <a:r>
              <a:rPr lang="en-US" altLang="en-US" sz="2800" b="1" smtClean="0"/>
              <a:t>Conviction</a:t>
            </a:r>
          </a:p>
        </p:txBody>
      </p:sp>
      <p:graphicFrame>
        <p:nvGraphicFramePr>
          <p:cNvPr id="79875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175250" y="2636838"/>
          <a:ext cx="2817813" cy="212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7" name="Clip" r:id="rId3" imgW="4857143" imgH="3047619" progId="MS_ClipArt_Gallery.2">
                  <p:embed/>
                </p:oleObj>
              </mc:Choice>
              <mc:Fallback>
                <p:oleObj name="Clip" r:id="rId3" imgW="4857143" imgH="3047619" progId="MS_ClipArt_Gallery.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2636838"/>
                        <a:ext cx="2817813" cy="212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8038BE85-6E89-41CF-A5D1-227838A73967}" type="slidenum">
              <a:rPr lang="en-US" altLang="en-US">
                <a:solidFill>
                  <a:srgbClr val="0A304A"/>
                </a:solidFill>
              </a:rPr>
              <a:pPr/>
              <a:t>47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Typical Review Process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50" y="446088"/>
            <a:ext cx="6029325" cy="4473575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Initial screening by Editor</a:t>
            </a:r>
          </a:p>
          <a:p>
            <a:pPr eaLnBrk="1" hangingPunct="1"/>
            <a:r>
              <a:rPr lang="en-US" altLang="en-US" sz="2400" b="1" smtClean="0"/>
              <a:t>Selection of two or more reviewers</a:t>
            </a:r>
          </a:p>
          <a:p>
            <a:pPr eaLnBrk="1" hangingPunct="1"/>
            <a:r>
              <a:rPr lang="en-US" altLang="en-US" sz="2400" b="1" smtClean="0"/>
              <a:t>Manuscript “blinded”</a:t>
            </a:r>
          </a:p>
          <a:p>
            <a:pPr eaLnBrk="1" hangingPunct="1"/>
            <a:r>
              <a:rPr lang="en-US" altLang="en-US" sz="2400" b="1" smtClean="0"/>
              <a:t>Decision: reject, undetermined, accept with revisions, accept</a:t>
            </a:r>
          </a:p>
          <a:p>
            <a:pPr eaLnBrk="1" hangingPunct="1"/>
            <a:r>
              <a:rPr lang="en-US" altLang="en-US" sz="2400" b="1" smtClean="0"/>
              <a:t>Comments from both reviewers and Editor sent to authors </a:t>
            </a:r>
          </a:p>
        </p:txBody>
      </p:sp>
      <p:pic>
        <p:nvPicPr>
          <p:cNvPr id="80899" name="Picture 4" descr="REPOR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265363"/>
            <a:ext cx="21002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917DDB40-A41D-4D52-98E7-95DB79B7F4B2}" type="slidenum">
              <a:rPr lang="en-US" altLang="en-US">
                <a:solidFill>
                  <a:srgbClr val="0A304A"/>
                </a:solidFill>
              </a:rPr>
              <a:pPr/>
              <a:t>48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/>
        </p:nvSpPr>
        <p:spPr bwMode="auto">
          <a:xfrm>
            <a:off x="533400" y="704850"/>
            <a:ext cx="78771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>
                <a:solidFill>
                  <a:srgbClr val="0F496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>
                <a:solidFill>
                  <a:srgbClr val="0F496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900" b="1">
                <a:solidFill>
                  <a:srgbClr val="FFFF00"/>
                </a:solidFill>
                <a:latin typeface="Arial" pitchFamily="34" charset="0"/>
              </a:rPr>
              <a:t>What do editors look for?</a:t>
            </a:r>
            <a:endParaRPr lang="en-US" altLang="en-US" sz="3500" b="1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04800" y="2293938"/>
            <a:ext cx="8158163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>
              <a:spcBef>
                <a:spcPct val="20000"/>
              </a:spcBef>
              <a:buClr>
                <a:schemeClr val="accent2"/>
              </a:buClr>
              <a:buSzPct val="75000"/>
              <a:buFont typeface="Monotype Sorts" panose="05010101010101010101" pitchFamily="2" charset="2"/>
              <a:buChar char="u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anose="05010101010101010101" pitchFamily="2" charset="2"/>
              <a:buChar char="u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140000"/>
              </a:lnSpc>
              <a:spcBef>
                <a:spcPct val="30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sz="2400" dirty="0">
                <a:solidFill>
                  <a:schemeClr val="bg1"/>
                </a:solidFill>
                <a:latin typeface="+mn-lt"/>
              </a:rPr>
              <a:t>Research that is going to change thinking</a:t>
            </a:r>
          </a:p>
          <a:p>
            <a:pPr eaLnBrk="1" fontAlgn="auto" hangingPunct="1">
              <a:lnSpc>
                <a:spcPct val="140000"/>
              </a:lnSpc>
              <a:spcBef>
                <a:spcPct val="30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sz="2400" dirty="0">
                <a:solidFill>
                  <a:schemeClr val="bg1"/>
                </a:solidFill>
                <a:latin typeface="+mn-lt"/>
              </a:rPr>
              <a:t>Interest to a wide audience</a:t>
            </a:r>
          </a:p>
          <a:p>
            <a:pPr eaLnBrk="1" fontAlgn="auto" hangingPunct="1">
              <a:lnSpc>
                <a:spcPct val="140000"/>
              </a:lnSpc>
              <a:spcBef>
                <a:spcPct val="30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sz="2400" dirty="0">
                <a:solidFill>
                  <a:schemeClr val="bg1"/>
                </a:solidFill>
                <a:latin typeface="+mn-lt"/>
              </a:rPr>
              <a:t>Ethically sound</a:t>
            </a:r>
          </a:p>
          <a:p>
            <a:pPr eaLnBrk="1" fontAlgn="auto" hangingPunct="1">
              <a:lnSpc>
                <a:spcPct val="140000"/>
              </a:lnSpc>
              <a:spcBef>
                <a:spcPct val="30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sz="2400" dirty="0">
                <a:solidFill>
                  <a:schemeClr val="bg1"/>
                </a:solidFill>
                <a:latin typeface="+mn-lt"/>
              </a:rPr>
              <a:t>Robust methods</a:t>
            </a:r>
          </a:p>
          <a:p>
            <a:pPr eaLnBrk="1" fontAlgn="auto" hangingPunct="1">
              <a:lnSpc>
                <a:spcPct val="140000"/>
              </a:lnSpc>
              <a:spcBef>
                <a:spcPct val="30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Reported fully </a:t>
            </a:r>
          </a:p>
        </p:txBody>
      </p:sp>
      <p:grpSp>
        <p:nvGrpSpPr>
          <p:cNvPr id="81923" name="Group 4"/>
          <p:cNvGrpSpPr>
            <a:grpSpLocks/>
          </p:cNvGrpSpPr>
          <p:nvPr/>
        </p:nvGrpSpPr>
        <p:grpSpPr bwMode="auto">
          <a:xfrm>
            <a:off x="0" y="2278063"/>
            <a:ext cx="9144000" cy="66675"/>
            <a:chOff x="0" y="1344"/>
            <a:chExt cx="5760" cy="432"/>
          </a:xfrm>
        </p:grpSpPr>
        <p:sp>
          <p:nvSpPr>
            <p:cNvPr id="59398" name="Rectangle 5"/>
            <p:cNvSpPr>
              <a:spLocks noChangeArrowheads="1"/>
            </p:cNvSpPr>
            <p:nvPr/>
          </p:nvSpPr>
          <p:spPr bwMode="auto">
            <a:xfrm>
              <a:off x="4454" y="1344"/>
              <a:ext cx="260" cy="432"/>
            </a:xfrm>
            <a:prstGeom prst="rect">
              <a:avLst/>
            </a:prstGeom>
            <a:solidFill>
              <a:srgbClr val="009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59399" name="Rectangle 6"/>
            <p:cNvSpPr>
              <a:spLocks noChangeArrowheads="1"/>
            </p:cNvSpPr>
            <p:nvPr/>
          </p:nvSpPr>
          <p:spPr bwMode="auto">
            <a:xfrm>
              <a:off x="4714" y="1344"/>
              <a:ext cx="262" cy="432"/>
            </a:xfrm>
            <a:prstGeom prst="rect">
              <a:avLst/>
            </a:prstGeom>
            <a:solidFill>
              <a:srgbClr val="A21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59400" name="Rectangle 7"/>
            <p:cNvSpPr>
              <a:spLocks noChangeArrowheads="1"/>
            </p:cNvSpPr>
            <p:nvPr/>
          </p:nvSpPr>
          <p:spPr bwMode="auto">
            <a:xfrm>
              <a:off x="4976" y="1344"/>
              <a:ext cx="262" cy="432"/>
            </a:xfrm>
            <a:prstGeom prst="rect">
              <a:avLst/>
            </a:prstGeom>
            <a:solidFill>
              <a:srgbClr val="026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59401" name="Rectangle 8"/>
            <p:cNvSpPr>
              <a:spLocks noChangeArrowheads="1"/>
            </p:cNvSpPr>
            <p:nvPr/>
          </p:nvSpPr>
          <p:spPr bwMode="auto">
            <a:xfrm>
              <a:off x="5238" y="1344"/>
              <a:ext cx="261" cy="432"/>
            </a:xfrm>
            <a:prstGeom prst="rect">
              <a:avLst/>
            </a:prstGeom>
            <a:solidFill>
              <a:srgbClr val="731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59402" name="Rectangle 9"/>
            <p:cNvSpPr>
              <a:spLocks noChangeArrowheads="1"/>
            </p:cNvSpPr>
            <p:nvPr/>
          </p:nvSpPr>
          <p:spPr bwMode="auto">
            <a:xfrm>
              <a:off x="5499" y="1344"/>
              <a:ext cx="261" cy="432"/>
            </a:xfrm>
            <a:prstGeom prst="rect">
              <a:avLst/>
            </a:prstGeom>
            <a:solidFill>
              <a:srgbClr val="465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59403" name="Rectangle 10"/>
            <p:cNvSpPr>
              <a:spLocks noChangeArrowheads="1"/>
            </p:cNvSpPr>
            <p:nvPr/>
          </p:nvSpPr>
          <p:spPr bwMode="auto">
            <a:xfrm>
              <a:off x="0" y="1344"/>
              <a:ext cx="4464" cy="432"/>
            </a:xfrm>
            <a:prstGeom prst="rect">
              <a:avLst/>
            </a:prstGeom>
            <a:solidFill>
              <a:srgbClr val="1B4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</p:grpSp>
      <p:sp>
        <p:nvSpPr>
          <p:cNvPr id="59397" name="Rectangle 12"/>
          <p:cNvSpPr>
            <a:spLocks noChangeArrowheads="1"/>
          </p:cNvSpPr>
          <p:nvPr/>
        </p:nvSpPr>
        <p:spPr bwMode="auto">
          <a:xfrm>
            <a:off x="8610600" y="381000"/>
            <a:ext cx="179388" cy="646113"/>
          </a:xfrm>
          <a:prstGeom prst="rect">
            <a:avLst/>
          </a:prstGeom>
          <a:solidFill>
            <a:srgbClr val="1B48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>
                <a:solidFill>
                  <a:srgbClr val="0F496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>
                <a:solidFill>
                  <a:srgbClr val="0F496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453A6884-FF86-4C4D-9439-37E439EBF173}" type="slidenum">
              <a:rPr lang="en-US" altLang="en-US">
                <a:solidFill>
                  <a:srgbClr val="0A304A"/>
                </a:solidFill>
              </a:rPr>
              <a:pPr/>
              <a:t>49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Communicating Effectively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035050" y="555625"/>
            <a:ext cx="7107238" cy="40386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It builds self-awareness, clarity of thought, and resilience</a:t>
            </a:r>
          </a:p>
          <a:p>
            <a:pPr eaLnBrk="1" hangingPunct="1"/>
            <a:r>
              <a:rPr lang="en-US" altLang="en-US" sz="2800" b="1" smtClean="0"/>
              <a:t>It allows others to learn from what you have learned</a:t>
            </a:r>
          </a:p>
          <a:p>
            <a:pPr eaLnBrk="1" hangingPunct="1"/>
            <a:r>
              <a:rPr lang="en-US" altLang="en-US" sz="2800" b="1" smtClean="0"/>
              <a:t>It shapes your legacy to the profession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FFD702BB-C616-4142-9640-3CE8DE7CDE47}" type="slidenum">
              <a:rPr lang="en-US" altLang="en-US">
                <a:solidFill>
                  <a:srgbClr val="0A304A"/>
                </a:solidFill>
              </a:rPr>
              <a:pPr/>
              <a:t>5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/>
        </p:nvSpPr>
        <p:spPr bwMode="auto">
          <a:xfrm>
            <a:off x="533400" y="704850"/>
            <a:ext cx="78771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>
                <a:solidFill>
                  <a:srgbClr val="0F496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>
                <a:solidFill>
                  <a:srgbClr val="0F496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900" b="1">
                <a:solidFill>
                  <a:srgbClr val="FFFF00"/>
                </a:solidFill>
                <a:latin typeface="Arial" pitchFamily="34" charset="0"/>
              </a:rPr>
              <a:t>What do editors look for?</a:t>
            </a:r>
            <a:endParaRPr lang="en-US" altLang="en-US" sz="3500" b="1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304800" y="1735138"/>
            <a:ext cx="8158163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>
              <a:spcBef>
                <a:spcPct val="20000"/>
              </a:spcBef>
              <a:buClr>
                <a:schemeClr val="accent2"/>
              </a:buClr>
              <a:buSzPct val="75000"/>
              <a:buFont typeface="Monotype Sorts" panose="05010101010101010101" pitchFamily="2" charset="2"/>
              <a:buChar char="u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anose="05010101010101010101" pitchFamily="2" charset="2"/>
              <a:buChar char="u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140000"/>
              </a:lnSpc>
              <a:spcBef>
                <a:spcPct val="30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sz="2489">
                <a:solidFill>
                  <a:schemeClr val="tx1"/>
                </a:solidFill>
                <a:latin typeface="Arial" panose="020B0604020202020204" pitchFamily="34" charset="0"/>
              </a:rPr>
              <a:t>Research that is going to change thinking</a:t>
            </a:r>
          </a:p>
        </p:txBody>
      </p:sp>
      <p:grpSp>
        <p:nvGrpSpPr>
          <p:cNvPr id="82947" name="Group 4"/>
          <p:cNvGrpSpPr>
            <a:grpSpLocks/>
          </p:cNvGrpSpPr>
          <p:nvPr/>
        </p:nvGrpSpPr>
        <p:grpSpPr bwMode="auto">
          <a:xfrm>
            <a:off x="0" y="2278063"/>
            <a:ext cx="9144000" cy="66675"/>
            <a:chOff x="0" y="1344"/>
            <a:chExt cx="5760" cy="432"/>
          </a:xfrm>
        </p:grpSpPr>
        <p:sp>
          <p:nvSpPr>
            <p:cNvPr id="60423" name="Rectangle 5"/>
            <p:cNvSpPr>
              <a:spLocks noChangeArrowheads="1"/>
            </p:cNvSpPr>
            <p:nvPr/>
          </p:nvSpPr>
          <p:spPr bwMode="auto">
            <a:xfrm>
              <a:off x="4454" y="1344"/>
              <a:ext cx="260" cy="432"/>
            </a:xfrm>
            <a:prstGeom prst="rect">
              <a:avLst/>
            </a:prstGeom>
            <a:solidFill>
              <a:srgbClr val="009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60424" name="Rectangle 6"/>
            <p:cNvSpPr>
              <a:spLocks noChangeArrowheads="1"/>
            </p:cNvSpPr>
            <p:nvPr/>
          </p:nvSpPr>
          <p:spPr bwMode="auto">
            <a:xfrm>
              <a:off x="4714" y="1344"/>
              <a:ext cx="262" cy="432"/>
            </a:xfrm>
            <a:prstGeom prst="rect">
              <a:avLst/>
            </a:prstGeom>
            <a:solidFill>
              <a:srgbClr val="A21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60425" name="Rectangle 7"/>
            <p:cNvSpPr>
              <a:spLocks noChangeArrowheads="1"/>
            </p:cNvSpPr>
            <p:nvPr/>
          </p:nvSpPr>
          <p:spPr bwMode="auto">
            <a:xfrm>
              <a:off x="4976" y="1344"/>
              <a:ext cx="262" cy="432"/>
            </a:xfrm>
            <a:prstGeom prst="rect">
              <a:avLst/>
            </a:prstGeom>
            <a:solidFill>
              <a:srgbClr val="026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60426" name="Rectangle 8"/>
            <p:cNvSpPr>
              <a:spLocks noChangeArrowheads="1"/>
            </p:cNvSpPr>
            <p:nvPr/>
          </p:nvSpPr>
          <p:spPr bwMode="auto">
            <a:xfrm>
              <a:off x="5238" y="1344"/>
              <a:ext cx="261" cy="432"/>
            </a:xfrm>
            <a:prstGeom prst="rect">
              <a:avLst/>
            </a:prstGeom>
            <a:solidFill>
              <a:srgbClr val="731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60427" name="Rectangle 9"/>
            <p:cNvSpPr>
              <a:spLocks noChangeArrowheads="1"/>
            </p:cNvSpPr>
            <p:nvPr/>
          </p:nvSpPr>
          <p:spPr bwMode="auto">
            <a:xfrm>
              <a:off x="5499" y="1344"/>
              <a:ext cx="261" cy="432"/>
            </a:xfrm>
            <a:prstGeom prst="rect">
              <a:avLst/>
            </a:prstGeom>
            <a:solidFill>
              <a:srgbClr val="465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60428" name="Rectangle 10"/>
            <p:cNvSpPr>
              <a:spLocks noChangeArrowheads="1"/>
            </p:cNvSpPr>
            <p:nvPr/>
          </p:nvSpPr>
          <p:spPr bwMode="auto">
            <a:xfrm>
              <a:off x="0" y="1344"/>
              <a:ext cx="4464" cy="432"/>
            </a:xfrm>
            <a:prstGeom prst="rect">
              <a:avLst/>
            </a:prstGeom>
            <a:solidFill>
              <a:srgbClr val="1B4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</p:grpSp>
      <p:sp>
        <p:nvSpPr>
          <p:cNvPr id="60421" name="Rectangle 12"/>
          <p:cNvSpPr>
            <a:spLocks noChangeArrowheads="1"/>
          </p:cNvSpPr>
          <p:nvPr/>
        </p:nvSpPr>
        <p:spPr bwMode="auto">
          <a:xfrm>
            <a:off x="8610600" y="381000"/>
            <a:ext cx="179388" cy="646113"/>
          </a:xfrm>
          <a:prstGeom prst="rect">
            <a:avLst/>
          </a:prstGeom>
          <a:solidFill>
            <a:srgbClr val="1B48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>
                <a:solidFill>
                  <a:srgbClr val="0F496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>
                <a:solidFill>
                  <a:srgbClr val="0F496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0422" name="TextBox 2"/>
          <p:cNvSpPr txBox="1">
            <a:spLocks noChangeArrowheads="1"/>
          </p:cNvSpPr>
          <p:nvPr/>
        </p:nvSpPr>
        <p:spPr bwMode="auto">
          <a:xfrm>
            <a:off x="304800" y="2751138"/>
            <a:ext cx="7721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>
                <a:solidFill>
                  <a:srgbClr val="0F496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>
                <a:solidFill>
                  <a:srgbClr val="0F496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‘This is the largest study to identify that patients may be at significant risk of acquiring an infection with an organism from a patient who had previously occupied the same room’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D71F0FA6-94CE-4553-911E-36322FACEDF5}" type="slidenum">
              <a:rPr lang="en-US" altLang="en-US">
                <a:solidFill>
                  <a:srgbClr val="0A304A"/>
                </a:solidFill>
              </a:rPr>
              <a:pPr/>
              <a:t>50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/>
        </p:nvSpPr>
        <p:spPr bwMode="auto">
          <a:xfrm>
            <a:off x="533400" y="704850"/>
            <a:ext cx="787717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>
                <a:solidFill>
                  <a:srgbClr val="0F496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>
                <a:solidFill>
                  <a:srgbClr val="0F496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900" b="1">
                <a:solidFill>
                  <a:srgbClr val="FFFF00"/>
                </a:solidFill>
                <a:latin typeface="Arial" pitchFamily="34" charset="0"/>
              </a:rPr>
              <a:t>What do editors look for?</a:t>
            </a:r>
            <a:endParaRPr lang="en-US" altLang="en-US" sz="3500" b="1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04800" y="1600200"/>
            <a:ext cx="81581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>
              <a:spcBef>
                <a:spcPct val="20000"/>
              </a:spcBef>
              <a:buClr>
                <a:schemeClr val="accent2"/>
              </a:buClr>
              <a:buSzPct val="75000"/>
              <a:buFont typeface="Monotype Sorts" panose="05010101010101010101" pitchFamily="2" charset="2"/>
              <a:buChar char="u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anose="05010101010101010101" pitchFamily="2" charset="2"/>
              <a:buChar char="u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300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sz="2489">
                <a:solidFill>
                  <a:srgbClr val="EAEAEA"/>
                </a:solidFill>
                <a:latin typeface="Arial" panose="020B0604020202020204" pitchFamily="34" charset="0"/>
              </a:rPr>
              <a:t>Research that adds knowledge and is of interest and relevance to the journal’s readers</a:t>
            </a:r>
          </a:p>
        </p:txBody>
      </p:sp>
      <p:grpSp>
        <p:nvGrpSpPr>
          <p:cNvPr id="83971" name="Group 4"/>
          <p:cNvGrpSpPr>
            <a:grpSpLocks/>
          </p:cNvGrpSpPr>
          <p:nvPr/>
        </p:nvGrpSpPr>
        <p:grpSpPr bwMode="auto">
          <a:xfrm>
            <a:off x="-22225" y="2481263"/>
            <a:ext cx="9144000" cy="66675"/>
            <a:chOff x="0" y="1344"/>
            <a:chExt cx="5760" cy="432"/>
          </a:xfrm>
        </p:grpSpPr>
        <p:sp>
          <p:nvSpPr>
            <p:cNvPr id="61447" name="Rectangle 5"/>
            <p:cNvSpPr>
              <a:spLocks noChangeArrowheads="1"/>
            </p:cNvSpPr>
            <p:nvPr/>
          </p:nvSpPr>
          <p:spPr bwMode="auto">
            <a:xfrm>
              <a:off x="4454" y="1344"/>
              <a:ext cx="260" cy="432"/>
            </a:xfrm>
            <a:prstGeom prst="rect">
              <a:avLst/>
            </a:prstGeom>
            <a:solidFill>
              <a:srgbClr val="009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61448" name="Rectangle 6"/>
            <p:cNvSpPr>
              <a:spLocks noChangeArrowheads="1"/>
            </p:cNvSpPr>
            <p:nvPr/>
          </p:nvSpPr>
          <p:spPr bwMode="auto">
            <a:xfrm>
              <a:off x="4714" y="1344"/>
              <a:ext cx="262" cy="432"/>
            </a:xfrm>
            <a:prstGeom prst="rect">
              <a:avLst/>
            </a:prstGeom>
            <a:solidFill>
              <a:srgbClr val="A21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61449" name="Rectangle 7"/>
            <p:cNvSpPr>
              <a:spLocks noChangeArrowheads="1"/>
            </p:cNvSpPr>
            <p:nvPr/>
          </p:nvSpPr>
          <p:spPr bwMode="auto">
            <a:xfrm>
              <a:off x="4976" y="1344"/>
              <a:ext cx="262" cy="432"/>
            </a:xfrm>
            <a:prstGeom prst="rect">
              <a:avLst/>
            </a:prstGeom>
            <a:solidFill>
              <a:srgbClr val="026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61450" name="Rectangle 8"/>
            <p:cNvSpPr>
              <a:spLocks noChangeArrowheads="1"/>
            </p:cNvSpPr>
            <p:nvPr/>
          </p:nvSpPr>
          <p:spPr bwMode="auto">
            <a:xfrm>
              <a:off x="5238" y="1344"/>
              <a:ext cx="261" cy="432"/>
            </a:xfrm>
            <a:prstGeom prst="rect">
              <a:avLst/>
            </a:prstGeom>
            <a:solidFill>
              <a:srgbClr val="731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61451" name="Rectangle 9"/>
            <p:cNvSpPr>
              <a:spLocks noChangeArrowheads="1"/>
            </p:cNvSpPr>
            <p:nvPr/>
          </p:nvSpPr>
          <p:spPr bwMode="auto">
            <a:xfrm>
              <a:off x="5499" y="1344"/>
              <a:ext cx="261" cy="432"/>
            </a:xfrm>
            <a:prstGeom prst="rect">
              <a:avLst/>
            </a:prstGeom>
            <a:solidFill>
              <a:srgbClr val="465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61452" name="Rectangle 10"/>
            <p:cNvSpPr>
              <a:spLocks noChangeArrowheads="1"/>
            </p:cNvSpPr>
            <p:nvPr/>
          </p:nvSpPr>
          <p:spPr bwMode="auto">
            <a:xfrm>
              <a:off x="0" y="1344"/>
              <a:ext cx="4464" cy="432"/>
            </a:xfrm>
            <a:prstGeom prst="rect">
              <a:avLst/>
            </a:prstGeom>
            <a:solidFill>
              <a:srgbClr val="1B4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</p:grp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8610600" y="381000"/>
            <a:ext cx="179388" cy="646113"/>
          </a:xfrm>
          <a:prstGeom prst="rect">
            <a:avLst/>
          </a:prstGeom>
          <a:solidFill>
            <a:srgbClr val="1B48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>
                <a:solidFill>
                  <a:srgbClr val="0F496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>
                <a:solidFill>
                  <a:srgbClr val="0F496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1446" name="TextBox 1"/>
          <p:cNvSpPr txBox="1">
            <a:spLocks noChangeArrowheads="1"/>
          </p:cNvSpPr>
          <p:nvPr/>
        </p:nvSpPr>
        <p:spPr bwMode="auto">
          <a:xfrm>
            <a:off x="304800" y="3294063"/>
            <a:ext cx="7772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>
                <a:solidFill>
                  <a:srgbClr val="0F496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>
                <a:solidFill>
                  <a:srgbClr val="0F496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‘The results of this study emphasize the need for attention to glove donning and doffing practices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because glove use did not prevent contamination of the hands.’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901E5805-930D-4D78-94AA-7DF2229AF485}" type="slidenum">
              <a:rPr lang="en-US" altLang="en-US">
                <a:solidFill>
                  <a:srgbClr val="0A304A"/>
                </a:solidFill>
              </a:rPr>
              <a:pPr/>
              <a:t>51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/>
        </p:nvSpPr>
        <p:spPr bwMode="auto">
          <a:xfrm>
            <a:off x="533400" y="704850"/>
            <a:ext cx="787717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>
                <a:solidFill>
                  <a:srgbClr val="0F496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>
                <a:solidFill>
                  <a:srgbClr val="0F496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900" b="1">
                <a:solidFill>
                  <a:srgbClr val="FFFF00"/>
                </a:solidFill>
                <a:latin typeface="Arial" pitchFamily="34" charset="0"/>
              </a:rPr>
              <a:t>What do editors look for?</a:t>
            </a:r>
            <a:endParaRPr lang="en-US" altLang="en-US" sz="3500" b="1">
              <a:solidFill>
                <a:srgbClr val="FFFF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04800" y="2293938"/>
            <a:ext cx="8158163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3838" indent="-223838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>
                <a:solidFill>
                  <a:srgbClr val="0F496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>
                <a:solidFill>
                  <a:srgbClr val="0F496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</a:pPr>
            <a:endParaRPr lang="en-US" altLang="en-US" sz="2400" b="1">
              <a:solidFill>
                <a:schemeClr val="tx2"/>
              </a:solidFill>
              <a:latin typeface="Arial" pitchFamily="34" charset="0"/>
            </a:endParaRPr>
          </a:p>
        </p:txBody>
      </p:sp>
      <p:grpSp>
        <p:nvGrpSpPr>
          <p:cNvPr id="84995" name="Group 4"/>
          <p:cNvGrpSpPr>
            <a:grpSpLocks/>
          </p:cNvGrpSpPr>
          <p:nvPr/>
        </p:nvGrpSpPr>
        <p:grpSpPr bwMode="auto">
          <a:xfrm>
            <a:off x="0" y="2278063"/>
            <a:ext cx="9144000" cy="66675"/>
            <a:chOff x="0" y="1344"/>
            <a:chExt cx="5760" cy="432"/>
          </a:xfrm>
        </p:grpSpPr>
        <p:sp>
          <p:nvSpPr>
            <p:cNvPr id="62472" name="Rectangle 5"/>
            <p:cNvSpPr>
              <a:spLocks noChangeArrowheads="1"/>
            </p:cNvSpPr>
            <p:nvPr/>
          </p:nvSpPr>
          <p:spPr bwMode="auto">
            <a:xfrm>
              <a:off x="4454" y="1344"/>
              <a:ext cx="260" cy="432"/>
            </a:xfrm>
            <a:prstGeom prst="rect">
              <a:avLst/>
            </a:prstGeom>
            <a:solidFill>
              <a:srgbClr val="009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62473" name="Rectangle 6"/>
            <p:cNvSpPr>
              <a:spLocks noChangeArrowheads="1"/>
            </p:cNvSpPr>
            <p:nvPr/>
          </p:nvSpPr>
          <p:spPr bwMode="auto">
            <a:xfrm>
              <a:off x="4714" y="1344"/>
              <a:ext cx="262" cy="432"/>
            </a:xfrm>
            <a:prstGeom prst="rect">
              <a:avLst/>
            </a:prstGeom>
            <a:solidFill>
              <a:srgbClr val="A21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62474" name="Rectangle 7"/>
            <p:cNvSpPr>
              <a:spLocks noChangeArrowheads="1"/>
            </p:cNvSpPr>
            <p:nvPr/>
          </p:nvSpPr>
          <p:spPr bwMode="auto">
            <a:xfrm>
              <a:off x="4976" y="1344"/>
              <a:ext cx="262" cy="432"/>
            </a:xfrm>
            <a:prstGeom prst="rect">
              <a:avLst/>
            </a:prstGeom>
            <a:solidFill>
              <a:srgbClr val="026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62475" name="Rectangle 8"/>
            <p:cNvSpPr>
              <a:spLocks noChangeArrowheads="1"/>
            </p:cNvSpPr>
            <p:nvPr/>
          </p:nvSpPr>
          <p:spPr bwMode="auto">
            <a:xfrm>
              <a:off x="5238" y="1344"/>
              <a:ext cx="261" cy="432"/>
            </a:xfrm>
            <a:prstGeom prst="rect">
              <a:avLst/>
            </a:prstGeom>
            <a:solidFill>
              <a:srgbClr val="731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62476" name="Rectangle 9"/>
            <p:cNvSpPr>
              <a:spLocks noChangeArrowheads="1"/>
            </p:cNvSpPr>
            <p:nvPr/>
          </p:nvSpPr>
          <p:spPr bwMode="auto">
            <a:xfrm>
              <a:off x="5499" y="1344"/>
              <a:ext cx="261" cy="432"/>
            </a:xfrm>
            <a:prstGeom prst="rect">
              <a:avLst/>
            </a:prstGeom>
            <a:solidFill>
              <a:srgbClr val="465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62477" name="Rectangle 10"/>
            <p:cNvSpPr>
              <a:spLocks noChangeArrowheads="1"/>
            </p:cNvSpPr>
            <p:nvPr/>
          </p:nvSpPr>
          <p:spPr bwMode="auto">
            <a:xfrm>
              <a:off x="0" y="1344"/>
              <a:ext cx="4464" cy="432"/>
            </a:xfrm>
            <a:prstGeom prst="rect">
              <a:avLst/>
            </a:prstGeom>
            <a:solidFill>
              <a:srgbClr val="1B4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</p:grpSp>
      <p:sp>
        <p:nvSpPr>
          <p:cNvPr id="62469" name="Rectangle 12"/>
          <p:cNvSpPr>
            <a:spLocks noChangeArrowheads="1"/>
          </p:cNvSpPr>
          <p:nvPr/>
        </p:nvSpPr>
        <p:spPr bwMode="auto">
          <a:xfrm>
            <a:off x="8610600" y="381000"/>
            <a:ext cx="179388" cy="646113"/>
          </a:xfrm>
          <a:prstGeom prst="rect">
            <a:avLst/>
          </a:prstGeom>
          <a:solidFill>
            <a:srgbClr val="1B48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>
                <a:solidFill>
                  <a:srgbClr val="0F496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>
                <a:solidFill>
                  <a:srgbClr val="0F496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2470" name="TextBox 1"/>
          <p:cNvSpPr txBox="1">
            <a:spLocks noChangeArrowheads="1"/>
          </p:cNvSpPr>
          <p:nvPr/>
        </p:nvSpPr>
        <p:spPr bwMode="auto">
          <a:xfrm>
            <a:off x="642938" y="1668463"/>
            <a:ext cx="62992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anose="05010101010101010101" pitchFamily="2" charset="2"/>
              <a:buChar char="u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anose="05010101010101010101" pitchFamily="2" charset="2"/>
              <a:buChar char="u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489">
                <a:solidFill>
                  <a:schemeClr val="tx1"/>
                </a:solidFill>
                <a:latin typeface="Arial" panose="020B0604020202020204" pitchFamily="34" charset="0"/>
              </a:rPr>
              <a:t>Research that is ethically sound</a:t>
            </a:r>
          </a:p>
        </p:txBody>
      </p:sp>
      <p:sp>
        <p:nvSpPr>
          <p:cNvPr id="62471" name="TextBox 2"/>
          <p:cNvSpPr txBox="1">
            <a:spLocks noChangeArrowheads="1"/>
          </p:cNvSpPr>
          <p:nvPr/>
        </p:nvSpPr>
        <p:spPr bwMode="auto">
          <a:xfrm>
            <a:off x="728663" y="2954338"/>
            <a:ext cx="6342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>
                <a:solidFill>
                  <a:srgbClr val="0F496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>
                <a:solidFill>
                  <a:srgbClr val="0F496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‘The institutional review board at each facility approved the study.’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D83FF2C9-6D27-4E88-9301-B80B39333B26}" type="slidenum">
              <a:rPr lang="en-US" altLang="en-US">
                <a:solidFill>
                  <a:srgbClr val="0A304A"/>
                </a:solidFill>
              </a:rPr>
              <a:pPr/>
              <a:t>52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992688"/>
            <a:ext cx="72405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Criteria for Manuscript Review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7467600" cy="3767138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Appropriateness</a:t>
            </a:r>
          </a:p>
          <a:p>
            <a:pPr eaLnBrk="1" hangingPunct="1"/>
            <a:r>
              <a:rPr lang="en-US" altLang="en-US" sz="2400" b="1" smtClean="0"/>
              <a:t>Originality</a:t>
            </a:r>
          </a:p>
          <a:p>
            <a:pPr eaLnBrk="1" hangingPunct="1"/>
            <a:r>
              <a:rPr lang="en-US" altLang="en-US" sz="2400" b="1" smtClean="0"/>
              <a:t>Importance</a:t>
            </a:r>
          </a:p>
          <a:p>
            <a:pPr eaLnBrk="1" hangingPunct="1"/>
            <a:r>
              <a:rPr lang="en-US" altLang="en-US" sz="2400" b="1" smtClean="0"/>
              <a:t>Documentation of conclusions</a:t>
            </a:r>
          </a:p>
          <a:p>
            <a:pPr eaLnBrk="1" hangingPunct="1"/>
            <a:r>
              <a:rPr lang="en-US" altLang="en-US" sz="2400" b="1" smtClean="0"/>
              <a:t>Presentation of data</a:t>
            </a:r>
          </a:p>
          <a:p>
            <a:pPr eaLnBrk="1" hangingPunct="1"/>
            <a:r>
              <a:rPr lang="en-US" altLang="en-US" sz="2400" b="1" smtClean="0"/>
              <a:t>Adequacy of references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78BE2CA4-D176-40FA-884F-89CA1D3F5045}" type="slidenum">
              <a:rPr lang="en-US" altLang="en-US">
                <a:solidFill>
                  <a:srgbClr val="0A304A"/>
                </a:solidFill>
              </a:rPr>
              <a:pPr/>
              <a:t>53</a:t>
            </a:fld>
            <a:endParaRPr lang="en-US" altLang="en-US">
              <a:solidFill>
                <a:srgbClr val="0A304A"/>
              </a:solidFill>
            </a:endParaRPr>
          </a:p>
        </p:txBody>
      </p:sp>
      <p:pic>
        <p:nvPicPr>
          <p:cNvPr id="860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2424113"/>
            <a:ext cx="272415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508000" y="652463"/>
            <a:ext cx="7772400" cy="9810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Helpful Don’ts:</a:t>
            </a:r>
            <a:br>
              <a:rPr lang="en-US" altLang="en-US" smtClean="0"/>
            </a:br>
            <a:r>
              <a:rPr lang="en-US" altLang="en-US" smtClean="0"/>
              <a:t>How to Get Your Paper Rejected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1985963"/>
            <a:ext cx="8237538" cy="3679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smtClean="0"/>
              <a:t>Don’t follow author’s guidelines</a:t>
            </a:r>
          </a:p>
          <a:p>
            <a:pPr eaLnBrk="1" hangingPunct="1"/>
            <a:r>
              <a:rPr lang="en-US" altLang="en-US" sz="2400" b="1" smtClean="0"/>
              <a:t>Don’t explain why the study is important</a:t>
            </a:r>
          </a:p>
          <a:p>
            <a:pPr eaLnBrk="1" hangingPunct="1"/>
            <a:r>
              <a:rPr lang="en-US" altLang="en-US" sz="2400" b="1" smtClean="0"/>
              <a:t>Don’t be concise or make a logical argument</a:t>
            </a:r>
          </a:p>
          <a:p>
            <a:pPr eaLnBrk="1" hangingPunct="1"/>
            <a:r>
              <a:rPr lang="en-US" altLang="en-US" sz="2400" b="1" smtClean="0"/>
              <a:t>Don’t say anything new, just repeat what is already known</a:t>
            </a:r>
          </a:p>
          <a:p>
            <a:pPr eaLnBrk="1" hangingPunct="1">
              <a:buFont typeface="Wingdings 3" pitchFamily="18" charset="2"/>
              <a:buNone/>
            </a:pPr>
            <a:endParaRPr lang="en-US" altLang="en-US" sz="2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871439CB-98BD-49DB-9DAB-F35DF5C1F880}" type="slidenum">
              <a:rPr lang="en-US" altLang="en-US">
                <a:solidFill>
                  <a:srgbClr val="0A304A"/>
                </a:solidFill>
              </a:rPr>
              <a:pPr/>
              <a:t>54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5686425"/>
            <a:ext cx="6057900" cy="333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Top 8 reasons for </a:t>
            </a:r>
            <a:r>
              <a:rPr lang="en-US" b="1" dirty="0" smtClean="0"/>
              <a:t>rejection</a:t>
            </a:r>
            <a:endParaRPr lang="en-US" b="1" dirty="0"/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552450" y="1882775"/>
            <a:ext cx="8156575" cy="1858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altLang="en-US" sz="2600" b="1" smtClean="0"/>
              <a:t>It fails the technical screening.</a:t>
            </a:r>
          </a:p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altLang="en-US" sz="2600" b="1" smtClean="0"/>
              <a:t>It does not fall within the Aims and Scope.</a:t>
            </a:r>
          </a:p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altLang="en-US" sz="2600" b="1" smtClean="0"/>
              <a:t>It's incomplete.</a:t>
            </a:r>
          </a:p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altLang="en-US" sz="2600" b="1" smtClean="0"/>
              <a:t>The procedures and/or analysis of the data is defective.</a:t>
            </a:r>
          </a:p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altLang="en-US" sz="2600" b="1" smtClean="0"/>
              <a:t>The conclusions cannot be justified on the basis of the rest of the paper.</a:t>
            </a:r>
          </a:p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altLang="en-US" sz="2600" b="1" smtClean="0"/>
              <a:t>It's is simply a small extension of a different paper often from the same authors.</a:t>
            </a:r>
          </a:p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altLang="en-US" sz="2600" b="1" smtClean="0"/>
              <a:t>It's incomprehensible.</a:t>
            </a:r>
          </a:p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altLang="en-US" sz="2600" b="1" smtClean="0"/>
              <a:t>It's boring.</a:t>
            </a:r>
          </a:p>
        </p:txBody>
      </p:sp>
      <p:sp>
        <p:nvSpPr>
          <p:cNvPr id="88067" name="TextBox 3"/>
          <p:cNvSpPr txBox="1">
            <a:spLocks noChangeArrowheads="1"/>
          </p:cNvSpPr>
          <p:nvPr/>
        </p:nvSpPr>
        <p:spPr bwMode="auto">
          <a:xfrm>
            <a:off x="2122488" y="6107113"/>
            <a:ext cx="658653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altLang="en-US"/>
              <a:t>Adopted from Thrower (2012)</a:t>
            </a:r>
          </a:p>
          <a:p>
            <a:pPr eaLnBrk="1" hangingPunct="1"/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1F5A7004-550A-40D9-8C99-9F9830ADBDA8}" type="slidenum">
              <a:rPr lang="en-US" altLang="en-US">
                <a:solidFill>
                  <a:srgbClr val="0A304A"/>
                </a:solidFill>
              </a:rPr>
              <a:pPr/>
              <a:t>55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5413"/>
            <a:ext cx="8262938" cy="13350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Top Reasons for Editorial rejection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13" y="1219200"/>
            <a:ext cx="8108950" cy="49577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defRPr/>
            </a:pPr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</a:rPr>
              <a:t>neffective </a:t>
            </a:r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study question </a:t>
            </a: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</a:rPr>
              <a:t>and/or </a:t>
            </a:r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design (338; 92%); </a:t>
            </a:r>
            <a:endParaRPr lang="en-US" sz="22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defRPr/>
            </a:pPr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S</a:t>
            </a: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</a:rPr>
              <a:t>uboptimal data collection </a:t>
            </a:r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process (180; 49%); </a:t>
            </a:r>
            <a:endParaRPr lang="en-US" sz="22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defRPr/>
            </a:pP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</a:rPr>
              <a:t>Weak discussion </a:t>
            </a:r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and/or conclusions (139</a:t>
            </a: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</a:rPr>
              <a:t>; 37</a:t>
            </a:r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%); </a:t>
            </a:r>
            <a:endParaRPr lang="en-US" sz="22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defRPr/>
            </a:pP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</a:rPr>
              <a:t>Unimportant </a:t>
            </a:r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or irrelevant topic </a:t>
            </a: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</a:rPr>
              <a:t>to journal’s </a:t>
            </a:r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mission (137; 37</a:t>
            </a: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</a:rPr>
              <a:t>%);</a:t>
            </a:r>
          </a:p>
          <a:p>
            <a:pPr eaLnBrk="1" fontAlgn="auto" hangingPunct="1">
              <a:defRPr/>
            </a:pP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</a:rPr>
              <a:t>Weak data </a:t>
            </a:r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analysis and/or presentation </a:t>
            </a: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</a:rPr>
              <a:t>of results </a:t>
            </a:r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(120; 33%); </a:t>
            </a:r>
            <a:endParaRPr lang="en-US" sz="22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defRPr/>
            </a:pP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</a:rPr>
              <a:t>Text </a:t>
            </a:r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difficult to </a:t>
            </a: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</a:rPr>
              <a:t>follow or </a:t>
            </a:r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understand (89; 24%); </a:t>
            </a:r>
            <a:endParaRPr lang="en-US" sz="22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defRPr/>
            </a:pP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</a:rPr>
              <a:t>Inadequate or incomplete </a:t>
            </a:r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introduction (67; 18%); </a:t>
            </a:r>
            <a:endParaRPr lang="en-US" sz="22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defRPr/>
            </a:pP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</a:rPr>
              <a:t>Other</a:t>
            </a:r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</a:rPr>
              <a:t>publishing </a:t>
            </a:r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considerations (42; 11%); and</a:t>
            </a:r>
          </a:p>
          <a:p>
            <a:pPr eaLnBrk="1" fontAlgn="auto" hangingPunct="1">
              <a:defRPr/>
            </a:pPr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</a:rPr>
              <a:t>ssues </a:t>
            </a:r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with scientific conduct (20; 5%).</a:t>
            </a:r>
          </a:p>
          <a:p>
            <a:pPr eaLnBrk="1" fontAlgn="auto" hangingPunct="1">
              <a:defRPr/>
            </a:pPr>
            <a:r>
              <a:rPr lang="en-US" sz="2600" b="1" dirty="0">
                <a:solidFill>
                  <a:schemeClr val="bg2">
                    <a:lumMod val="75000"/>
                  </a:schemeClr>
                </a:solidFill>
              </a:rPr>
              <a:t>Manuscripts had, on average, three </a:t>
            </a:r>
            <a:r>
              <a:rPr lang="en-US" sz="2600" b="1" dirty="0" smtClean="0">
                <a:solidFill>
                  <a:schemeClr val="bg2">
                    <a:lumMod val="75000"/>
                  </a:schemeClr>
                </a:solidFill>
              </a:rPr>
              <a:t>or more reasons</a:t>
            </a:r>
          </a:p>
          <a:p>
            <a:pPr marL="0" indent="0" eaLnBrk="1" fontAlgn="auto" hangingPunct="1">
              <a:buFont typeface="Wingdings 3" pitchFamily="18" charset="2"/>
              <a:buNone/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 eaLnBrk="1" fontAlgn="auto" hangingPunct="1">
              <a:buFont typeface="Wingdings 3" pitchFamily="18" charset="2"/>
              <a:buNone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700" b="1" dirty="0" smtClean="0">
                <a:solidFill>
                  <a:schemeClr val="bg2">
                    <a:lumMod val="75000"/>
                  </a:schemeClr>
                </a:solidFill>
              </a:rPr>
              <a:t>Meyer HS, et al.  </a:t>
            </a:r>
            <a:r>
              <a:rPr lang="en-US" sz="1700" b="1" dirty="0" err="1" smtClean="0">
                <a:solidFill>
                  <a:schemeClr val="bg2">
                    <a:lumMod val="75000"/>
                  </a:schemeClr>
                </a:solidFill>
              </a:rPr>
              <a:t>Acad</a:t>
            </a:r>
            <a:r>
              <a:rPr lang="en-US" sz="1700" b="1" dirty="0" smtClean="0">
                <a:solidFill>
                  <a:schemeClr val="bg2">
                    <a:lumMod val="75000"/>
                  </a:schemeClr>
                </a:solidFill>
              </a:rPr>
              <a:t> Med 2017; </a:t>
            </a:r>
            <a:r>
              <a:rPr lang="en-US" sz="1700" b="1" i="1" dirty="0" err="1">
                <a:solidFill>
                  <a:schemeClr val="bg2">
                    <a:lumMod val="75000"/>
                  </a:schemeClr>
                </a:solidFill>
              </a:rPr>
              <a:t>doi</a:t>
            </a:r>
            <a:r>
              <a:rPr lang="en-US" sz="1700" b="1" i="1" dirty="0">
                <a:solidFill>
                  <a:schemeClr val="bg2">
                    <a:lumMod val="75000"/>
                  </a:schemeClr>
                </a:solidFill>
              </a:rPr>
              <a:t>: 10.1097/ACM.0000000000001860</a:t>
            </a:r>
            <a:r>
              <a:rPr lang="en-US" sz="1700" b="1" dirty="0" smtClean="0">
                <a:solidFill>
                  <a:schemeClr val="bg2">
                    <a:lumMod val="75000"/>
                  </a:schemeClr>
                </a:solidFill>
              </a:rPr>
              <a:t>       </a:t>
            </a:r>
            <a:endParaRPr lang="en-US" sz="17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E874D203-CF47-4031-8356-5D95AD7E5DCB}" type="slidenum">
              <a:rPr lang="en-US" altLang="en-US">
                <a:solidFill>
                  <a:srgbClr val="0A304A"/>
                </a:solidFill>
              </a:rPr>
              <a:pPr/>
              <a:t>56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563"/>
            <a:ext cx="7886700" cy="1325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Top 8 reasons for </a:t>
            </a:r>
            <a:r>
              <a:rPr lang="en-US" sz="5400" b="1" dirty="0" smtClean="0"/>
              <a:t>acceptance</a:t>
            </a:r>
            <a:endParaRPr lang="en-US" sz="5400" b="1" dirty="0"/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327025" y="1206500"/>
            <a:ext cx="8188325" cy="47958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b="1" smtClean="0"/>
              <a:t>It provides insight into an important issue</a:t>
            </a:r>
            <a:r>
              <a:rPr lang="en-US" altLang="en-US" smtClean="0"/>
              <a:t>.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b="1" smtClean="0"/>
              <a:t>The insight is useful to people who make decisions.</a:t>
            </a:r>
            <a:endParaRPr lang="en-US" altLang="en-US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b="1" smtClean="0"/>
              <a:t>The insight is used to develop a framework or theory</a:t>
            </a:r>
            <a:r>
              <a:rPr lang="en-US" altLang="en-US" smtClean="0"/>
              <a:t>.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b="1" smtClean="0"/>
              <a:t>The insight stimulates new, important questions.</a:t>
            </a:r>
            <a:endParaRPr lang="en-US" altLang="en-US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b="1" smtClean="0"/>
              <a:t>Methods used to explore the issue are appropriate</a:t>
            </a:r>
            <a:r>
              <a:rPr lang="en-US" altLang="en-US" smtClean="0"/>
              <a:t>.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b="1" smtClean="0"/>
              <a:t>The methods used are applied rigorously and explain why and how the data support the conclusions.</a:t>
            </a:r>
            <a:endParaRPr lang="en-US" altLang="en-US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b="1" smtClean="0"/>
              <a:t>Connections to prior work in the field or from other fields are made and are clear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b="1" smtClean="0"/>
              <a:t>Tells a good story</a:t>
            </a:r>
            <a:endParaRPr lang="en-US" altLang="en-US" smtClean="0"/>
          </a:p>
        </p:txBody>
      </p:sp>
      <p:sp>
        <p:nvSpPr>
          <p:cNvPr id="90115" name="TextBox 3"/>
          <p:cNvSpPr txBox="1">
            <a:spLocks noChangeArrowheads="1"/>
          </p:cNvSpPr>
          <p:nvPr/>
        </p:nvSpPr>
        <p:spPr bwMode="auto">
          <a:xfrm>
            <a:off x="1292225" y="5843588"/>
            <a:ext cx="7626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altLang="en-US"/>
              <a:t>Adapted from Pieper (2013)</a:t>
            </a:r>
          </a:p>
          <a:p>
            <a:pPr eaLnBrk="1" hangingPunct="1"/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F4954C85-2363-4806-BB63-9DD9A701CBC4}" type="slidenum">
              <a:rPr lang="en-US" altLang="en-US">
                <a:solidFill>
                  <a:srgbClr val="0A304A"/>
                </a:solidFill>
              </a:rPr>
              <a:pPr/>
              <a:t>57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cap="none" smtClean="0">
                <a:ln>
                  <a:noFill/>
                </a:ln>
              </a:rPr>
              <a:t>Bugaboos </a:t>
            </a:r>
            <a:endParaRPr lang="en-US" altLang="en-US" cap="none" smtClean="0">
              <a:ln>
                <a:noFill/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04775"/>
            <a:ext cx="8210550" cy="55562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Wingdings 3" pitchFamily="18" charset="2"/>
              <a:buNone/>
              <a:defRPr/>
            </a:pPr>
            <a:r>
              <a:rPr lang="en-CA" b="1" dirty="0" smtClean="0">
                <a:solidFill>
                  <a:srgbClr val="7030A0"/>
                </a:solidFill>
              </a:rPr>
              <a:t>Misuse of references</a:t>
            </a:r>
          </a:p>
          <a:p>
            <a:pPr eaLnBrk="1" fontAlgn="auto" hangingPunct="1">
              <a:defRPr/>
            </a:pPr>
            <a:r>
              <a:rPr lang="en-CA" b="1" dirty="0" smtClean="0">
                <a:solidFill>
                  <a:srgbClr val="7030A0"/>
                </a:solidFill>
              </a:rPr>
              <a:t>Missing methods</a:t>
            </a:r>
          </a:p>
          <a:p>
            <a:pPr lvl="1" eaLnBrk="1" fontAlgn="auto" hangingPunct="1">
              <a:defRPr/>
            </a:pPr>
            <a:r>
              <a:rPr lang="en-CA" b="1" dirty="0" smtClean="0">
                <a:solidFill>
                  <a:schemeClr val="bg2">
                    <a:lumMod val="75000"/>
                  </a:schemeClr>
                </a:solidFill>
              </a:rPr>
              <a:t>Unable to assess for bias </a:t>
            </a:r>
          </a:p>
          <a:p>
            <a:pPr lvl="1" eaLnBrk="1" fontAlgn="auto" hangingPunct="1">
              <a:defRPr/>
            </a:pPr>
            <a:r>
              <a:rPr lang="en-CA" b="1" dirty="0">
                <a:solidFill>
                  <a:schemeClr val="bg2">
                    <a:lumMod val="75000"/>
                  </a:schemeClr>
                </a:solidFill>
              </a:rPr>
              <a:t>U</a:t>
            </a:r>
            <a:r>
              <a:rPr lang="en-CA" b="1" dirty="0" smtClean="0">
                <a:solidFill>
                  <a:schemeClr val="bg2">
                    <a:lumMod val="75000"/>
                  </a:schemeClr>
                </a:solidFill>
              </a:rPr>
              <a:t>nable to replicate</a:t>
            </a:r>
          </a:p>
          <a:p>
            <a:pPr lvl="1" eaLnBrk="1" fontAlgn="auto" hangingPunct="1">
              <a:defRPr/>
            </a:pPr>
            <a:r>
              <a:rPr lang="en-CA" b="1" dirty="0" smtClean="0">
                <a:solidFill>
                  <a:schemeClr val="bg2">
                    <a:lumMod val="75000"/>
                  </a:schemeClr>
                </a:solidFill>
              </a:rPr>
              <a:t>Operational definitions</a:t>
            </a:r>
          </a:p>
          <a:p>
            <a:pPr lvl="1" eaLnBrk="1" fontAlgn="auto" hangingPunct="1">
              <a:defRPr/>
            </a:pPr>
            <a:r>
              <a:rPr lang="en-CA" b="1" dirty="0" smtClean="0">
                <a:solidFill>
                  <a:schemeClr val="bg2">
                    <a:lumMod val="75000"/>
                  </a:schemeClr>
                </a:solidFill>
              </a:rPr>
              <a:t>Intervention details</a:t>
            </a:r>
          </a:p>
          <a:p>
            <a:pPr eaLnBrk="1" fontAlgn="auto" hangingPunct="1">
              <a:defRPr/>
            </a:pPr>
            <a:r>
              <a:rPr lang="en-CA" b="1" dirty="0" smtClean="0">
                <a:solidFill>
                  <a:srgbClr val="7030A0"/>
                </a:solidFill>
              </a:rPr>
              <a:t>Illogical or unorganized presentation</a:t>
            </a:r>
          </a:p>
          <a:p>
            <a:pPr lvl="1" eaLnBrk="1" fontAlgn="auto" hangingPunct="1">
              <a:defRPr/>
            </a:pPr>
            <a:r>
              <a:rPr lang="en-CA" b="1" dirty="0" smtClean="0">
                <a:solidFill>
                  <a:schemeClr val="bg2">
                    <a:lumMod val="75000"/>
                  </a:schemeClr>
                </a:solidFill>
              </a:rPr>
              <a:t>Writing that wanders</a:t>
            </a:r>
          </a:p>
          <a:p>
            <a:pPr lvl="1" eaLnBrk="1" fontAlgn="auto" hangingPunct="1">
              <a:defRPr/>
            </a:pPr>
            <a:r>
              <a:rPr lang="en-CA" b="1" dirty="0" smtClean="0">
                <a:solidFill>
                  <a:schemeClr val="bg2">
                    <a:lumMod val="75000"/>
                  </a:schemeClr>
                </a:solidFill>
              </a:rPr>
              <a:t>Long background</a:t>
            </a:r>
          </a:p>
          <a:p>
            <a:pPr lvl="1" eaLnBrk="1" fontAlgn="auto" hangingPunct="1">
              <a:defRPr/>
            </a:pPr>
            <a:r>
              <a:rPr lang="en-CA" b="1" dirty="0" smtClean="0">
                <a:solidFill>
                  <a:schemeClr val="bg2">
                    <a:lumMod val="75000"/>
                  </a:schemeClr>
                </a:solidFill>
              </a:rPr>
              <a:t>Information repeated in detail in both text and table</a:t>
            </a:r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0413" y="946150"/>
            <a:ext cx="2568575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76EBE98F-1765-4101-A4D8-CB483F6BE36E}" type="slidenum">
              <a:rPr lang="en-US" altLang="en-US">
                <a:solidFill>
                  <a:srgbClr val="0A304A"/>
                </a:solidFill>
              </a:rPr>
              <a:pPr/>
              <a:t>58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556">
                <a:latin typeface="Arial" panose="020B0604020202020204" pitchFamily="34" charset="0"/>
              </a:rPr>
              <a:t>Rejected Manuscript?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6291263" cy="5224463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Don’t be discouraged</a:t>
            </a:r>
          </a:p>
          <a:p>
            <a:pPr eaLnBrk="1" hangingPunct="1"/>
            <a:r>
              <a:rPr lang="en-US" altLang="en-US" sz="2400" b="1" smtClean="0"/>
              <a:t>Set it aside BRIEFLY</a:t>
            </a:r>
          </a:p>
          <a:p>
            <a:pPr eaLnBrk="1" hangingPunct="1"/>
            <a:r>
              <a:rPr lang="en-US" altLang="en-US" sz="2400" b="1" smtClean="0"/>
              <a:t>Carefully review critique</a:t>
            </a:r>
          </a:p>
          <a:p>
            <a:pPr eaLnBrk="1" hangingPunct="1"/>
            <a:r>
              <a:rPr lang="en-US" altLang="en-US" sz="2400" b="1" smtClean="0"/>
              <a:t>Don’t get defensive; weigh comments carefully</a:t>
            </a:r>
          </a:p>
          <a:p>
            <a:pPr eaLnBrk="1" hangingPunct="1"/>
            <a:r>
              <a:rPr lang="en-US" altLang="en-US" sz="2400" b="1" smtClean="0"/>
              <a:t>Revise  before submitting it elsewhere</a:t>
            </a:r>
          </a:p>
        </p:txBody>
      </p:sp>
      <p:pic>
        <p:nvPicPr>
          <p:cNvPr id="92163" name="Picture 4" descr="r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3835400"/>
            <a:ext cx="23034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D3AD04CA-D56F-4F85-AA9A-E2D31CEC7E2D}" type="slidenum">
              <a:rPr lang="en-US" altLang="en-US">
                <a:solidFill>
                  <a:srgbClr val="0A304A"/>
                </a:solidFill>
              </a:rPr>
              <a:pPr/>
              <a:t>59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First, determine your goals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239713"/>
            <a:ext cx="7383462" cy="4256087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z="2400" b="1" smtClean="0"/>
              <a:t>Audience:  Internal, external, administration, practitioners, policy makers</a:t>
            </a:r>
          </a:p>
          <a:p>
            <a:pPr eaLnBrk="1" hangingPunct="1"/>
            <a:r>
              <a:rPr lang="en-US" altLang="en-US" sz="2400" b="1" smtClean="0"/>
              <a:t>Scope of Influence:  Information only, change practice, change policy</a:t>
            </a:r>
          </a:p>
          <a:p>
            <a:pPr eaLnBrk="1" hangingPunct="1"/>
            <a:r>
              <a:rPr lang="en-US" altLang="en-US" sz="2400" b="1" smtClean="0"/>
              <a:t>Format: verbal, written or both (presentations or publications)</a:t>
            </a:r>
          </a:p>
        </p:txBody>
      </p:sp>
      <p:pic>
        <p:nvPicPr>
          <p:cNvPr id="28675" name="Picture 4" descr="ADJOUR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7688" y="3676650"/>
            <a:ext cx="1774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6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84200"/>
            <a:ext cx="7772400" cy="11509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If manuscript is rejected…..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688" y="2460625"/>
            <a:ext cx="4605337" cy="3541713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F496F"/>
                </a:solidFill>
              </a:rPr>
              <a:t>Review the critique, revise as indicated, turn it around quickly, do not let it sit</a:t>
            </a:r>
          </a:p>
        </p:txBody>
      </p:sp>
      <p:pic>
        <p:nvPicPr>
          <p:cNvPr id="93187" name="Picture 4" descr="doorclo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09800"/>
            <a:ext cx="162718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5" descr="dooro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3968750"/>
            <a:ext cx="16256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49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/>
        </p:nvSpPr>
        <p:spPr bwMode="auto">
          <a:xfrm>
            <a:off x="982663" y="719138"/>
            <a:ext cx="76533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anose="05010101010101010101" pitchFamily="2" charset="2"/>
              <a:buChar char="u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anose="05010101010101010101" pitchFamily="2" charset="2"/>
              <a:buChar char="u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3911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Appeals</a:t>
            </a:r>
          </a:p>
        </p:txBody>
      </p:sp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508000" y="2308225"/>
            <a:ext cx="812800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anose="05010101010101010101" pitchFamily="2" charset="2"/>
              <a:buChar char="u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682625" indent="-225425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anose="05010101010101010101" pitchFamily="2" charset="2"/>
              <a:buChar char="u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lvl="1" eaLnBrk="1" fontAlgn="auto" hangingPunct="1">
              <a:lnSpc>
                <a:spcPct val="140000"/>
              </a:lnSpc>
              <a:spcBef>
                <a:spcPct val="30000"/>
              </a:spcBef>
              <a:spcAft>
                <a:spcPts val="0"/>
              </a:spcAft>
              <a:buClr>
                <a:srgbClr val="1B488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sz="2489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Editorial decisions are not infallible</a:t>
            </a:r>
          </a:p>
          <a:p>
            <a:pPr lvl="1" eaLnBrk="1" fontAlgn="auto" hangingPunct="1">
              <a:lnSpc>
                <a:spcPct val="140000"/>
              </a:lnSpc>
              <a:spcBef>
                <a:spcPct val="30000"/>
              </a:spcBef>
              <a:spcAft>
                <a:spcPts val="0"/>
              </a:spcAft>
              <a:buClr>
                <a:srgbClr val="1B488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sz="2489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Indicate why the editors may not have appreciated the importance of your paper</a:t>
            </a:r>
          </a:p>
          <a:p>
            <a:pPr lvl="1" eaLnBrk="1" fontAlgn="auto" hangingPunct="1">
              <a:lnSpc>
                <a:spcPct val="140000"/>
              </a:lnSpc>
              <a:spcBef>
                <a:spcPct val="30000"/>
              </a:spcBef>
              <a:spcAft>
                <a:spcPts val="0"/>
              </a:spcAft>
              <a:buClr>
                <a:srgbClr val="1B488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sz="2489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Provide evidence to refute reviewers</a:t>
            </a:r>
          </a:p>
          <a:p>
            <a:pPr lvl="1" eaLnBrk="1" fontAlgn="auto" hangingPunct="1">
              <a:lnSpc>
                <a:spcPct val="140000"/>
              </a:lnSpc>
              <a:spcBef>
                <a:spcPct val="30000"/>
              </a:spcBef>
              <a:spcAft>
                <a:spcPts val="0"/>
              </a:spcAft>
              <a:buClr>
                <a:srgbClr val="1B488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sz="2489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Demonstrate how your paper will influence practice</a:t>
            </a:r>
          </a:p>
        </p:txBody>
      </p:sp>
      <p:grpSp>
        <p:nvGrpSpPr>
          <p:cNvPr id="94211" name="Group 4"/>
          <p:cNvGrpSpPr>
            <a:grpSpLocks/>
          </p:cNvGrpSpPr>
          <p:nvPr/>
        </p:nvGrpSpPr>
        <p:grpSpPr bwMode="auto">
          <a:xfrm>
            <a:off x="508000" y="2278063"/>
            <a:ext cx="8128000" cy="66675"/>
            <a:chOff x="0" y="1344"/>
            <a:chExt cx="5760" cy="432"/>
          </a:xfrm>
        </p:grpSpPr>
        <p:sp>
          <p:nvSpPr>
            <p:cNvPr id="94214" name="Rectangle 5"/>
            <p:cNvSpPr>
              <a:spLocks noChangeArrowheads="1"/>
            </p:cNvSpPr>
            <p:nvPr/>
          </p:nvSpPr>
          <p:spPr bwMode="auto">
            <a:xfrm>
              <a:off x="4454" y="1344"/>
              <a:ext cx="260" cy="432"/>
            </a:xfrm>
            <a:prstGeom prst="rect">
              <a:avLst/>
            </a:prstGeom>
            <a:solidFill>
              <a:srgbClr val="009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1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4215" name="Rectangle 6"/>
            <p:cNvSpPr>
              <a:spLocks noChangeArrowheads="1"/>
            </p:cNvSpPr>
            <p:nvPr/>
          </p:nvSpPr>
          <p:spPr bwMode="auto">
            <a:xfrm>
              <a:off x="4714" y="1344"/>
              <a:ext cx="262" cy="432"/>
            </a:xfrm>
            <a:prstGeom prst="rect">
              <a:avLst/>
            </a:prstGeom>
            <a:solidFill>
              <a:srgbClr val="A21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1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4216" name="Rectangle 7"/>
            <p:cNvSpPr>
              <a:spLocks noChangeArrowheads="1"/>
            </p:cNvSpPr>
            <p:nvPr/>
          </p:nvSpPr>
          <p:spPr bwMode="auto">
            <a:xfrm>
              <a:off x="4976" y="1344"/>
              <a:ext cx="262" cy="432"/>
            </a:xfrm>
            <a:prstGeom prst="rect">
              <a:avLst/>
            </a:prstGeom>
            <a:solidFill>
              <a:srgbClr val="026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1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4217" name="Rectangle 8"/>
            <p:cNvSpPr>
              <a:spLocks noChangeArrowheads="1"/>
            </p:cNvSpPr>
            <p:nvPr/>
          </p:nvSpPr>
          <p:spPr bwMode="auto">
            <a:xfrm>
              <a:off x="5238" y="1344"/>
              <a:ext cx="261" cy="432"/>
            </a:xfrm>
            <a:prstGeom prst="rect">
              <a:avLst/>
            </a:prstGeom>
            <a:solidFill>
              <a:srgbClr val="731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1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4218" name="Rectangle 9"/>
            <p:cNvSpPr>
              <a:spLocks noChangeArrowheads="1"/>
            </p:cNvSpPr>
            <p:nvPr/>
          </p:nvSpPr>
          <p:spPr bwMode="auto">
            <a:xfrm>
              <a:off x="5499" y="1344"/>
              <a:ext cx="261" cy="432"/>
            </a:xfrm>
            <a:prstGeom prst="rect">
              <a:avLst/>
            </a:prstGeom>
            <a:solidFill>
              <a:srgbClr val="465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1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4219" name="Rectangle 10"/>
            <p:cNvSpPr>
              <a:spLocks noChangeArrowheads="1"/>
            </p:cNvSpPr>
            <p:nvPr/>
          </p:nvSpPr>
          <p:spPr bwMode="auto">
            <a:xfrm>
              <a:off x="0" y="1344"/>
              <a:ext cx="4464" cy="432"/>
            </a:xfrm>
            <a:prstGeom prst="rect">
              <a:avLst/>
            </a:prstGeom>
            <a:solidFill>
              <a:srgbClr val="1B4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2000">
                  <a:solidFill>
                    <a:srgbClr val="0F496F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>
                  <a:solidFill>
                    <a:srgbClr val="0F496F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600">
                  <a:solidFill>
                    <a:srgbClr val="0F496F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itchFamily="18" charset="2"/>
                <a:buChar char=""/>
                <a:defRPr sz="1400">
                  <a:solidFill>
                    <a:srgbClr val="0F496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1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94212" name="Rectangle 12"/>
          <p:cNvSpPr>
            <a:spLocks noChangeArrowheads="1"/>
          </p:cNvSpPr>
          <p:nvPr/>
        </p:nvSpPr>
        <p:spPr bwMode="auto">
          <a:xfrm>
            <a:off x="8161338" y="381000"/>
            <a:ext cx="160337" cy="646113"/>
          </a:xfrm>
          <a:prstGeom prst="rect">
            <a:avLst/>
          </a:prstGeom>
          <a:solidFill>
            <a:srgbClr val="1B48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>
                <a:solidFill>
                  <a:srgbClr val="0F496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>
                <a:solidFill>
                  <a:srgbClr val="0F496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100" b="1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A6583D03-CE35-46C7-A2D8-C9EF1E1E3611}" type="slidenum">
              <a:rPr lang="en-US" altLang="en-US">
                <a:solidFill>
                  <a:srgbClr val="0A304A"/>
                </a:solidFill>
              </a:rPr>
              <a:pPr/>
              <a:t>61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17538"/>
            <a:ext cx="7772400" cy="711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Sample Helpful Web Sites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63" y="1262063"/>
            <a:ext cx="8570912" cy="4808537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400" b="1" smtClean="0"/>
              <a:t>http://www.scribaltraditions.com/resources/tools.htm</a:t>
            </a:r>
          </a:p>
          <a:p>
            <a:pPr eaLnBrk="1" hangingPunct="1"/>
            <a:r>
              <a:rPr lang="en-US" altLang="en-US" sz="2400" b="1" smtClean="0"/>
              <a:t>http://sportsci.org/jour/9901/wghstyle.html</a:t>
            </a:r>
          </a:p>
          <a:p>
            <a:pPr eaLnBrk="1" hangingPunct="1"/>
            <a:r>
              <a:rPr lang="en-US" altLang="en-US" sz="2400" b="1" smtClean="0">
                <a:hlinkClick r:id="rId2"/>
              </a:rPr>
              <a:t>http://abacus.bates.edu/~ganderso/biology/resources/writing/HTWgeneral.html</a:t>
            </a:r>
            <a:endParaRPr lang="en-US" altLang="en-US" sz="2400" b="1" smtClean="0"/>
          </a:p>
          <a:p>
            <a:pPr eaLnBrk="1" hangingPunct="1"/>
            <a:r>
              <a:rPr lang="en-US" altLang="en-US" sz="2400" b="1" smtClean="0">
                <a:hlinkClick r:id="rId3"/>
              </a:rPr>
              <a:t>http://www.sci.sdsu.edu/~smaloy/MicrobialGenetics/topics/scientific-writing.pdf</a:t>
            </a:r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https://www.equator-network.org/library/guidance-on-scientific-writing/</a:t>
            </a:r>
          </a:p>
          <a:p>
            <a:pPr eaLnBrk="1" hangingPunct="1"/>
            <a:endParaRPr lang="en-US" altLang="en-US" sz="2100" smtClean="0"/>
          </a:p>
          <a:p>
            <a:pPr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EDCC035F-EABA-4628-AC43-D7AAFA621BF1}" type="slidenum">
              <a:rPr lang="en-US" altLang="en-US">
                <a:solidFill>
                  <a:srgbClr val="0A304A"/>
                </a:solidFill>
              </a:rPr>
              <a:pPr/>
              <a:t>62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266700"/>
            <a:ext cx="8675687" cy="16716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556" dirty="0">
                <a:latin typeface="Arial" panose="020B0604020202020204" pitchFamily="34" charset="0"/>
              </a:rPr>
              <a:t>Parting Thoughts </a:t>
            </a:r>
            <a:r>
              <a:rPr lang="en-US" altLang="en-US" sz="3556" dirty="0" smtClean="0">
                <a:latin typeface="Arial" panose="020B0604020202020204" pitchFamily="34" charset="0"/>
              </a:rPr>
              <a:t>on Publication</a:t>
            </a:r>
            <a:endParaRPr lang="en-US" altLang="en-US" sz="3556" dirty="0">
              <a:latin typeface="Arial" panose="020B0604020202020204" pitchFamily="34" charset="0"/>
            </a:endParaRP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2014538"/>
            <a:ext cx="4244975" cy="3514725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Perseverance</a:t>
            </a:r>
          </a:p>
          <a:p>
            <a:pPr eaLnBrk="1" hangingPunct="1"/>
            <a:r>
              <a:rPr lang="en-US" altLang="en-US" sz="2400" b="1" smtClean="0"/>
              <a:t>Don’t get discouraged</a:t>
            </a:r>
          </a:p>
          <a:p>
            <a:pPr eaLnBrk="1" hangingPunct="1"/>
            <a:r>
              <a:rPr lang="en-US" altLang="en-US" sz="2400" b="1" smtClean="0"/>
              <a:t>Celebrate your success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D87D1416-67CE-4208-ACCE-FEF7FFD5FAFF}" type="slidenum">
              <a:rPr lang="en-US" altLang="en-US">
                <a:solidFill>
                  <a:srgbClr val="0A304A"/>
                </a:solidFill>
              </a:rPr>
              <a:pPr/>
              <a:t>63</a:t>
            </a:fld>
            <a:endParaRPr lang="en-US" altLang="en-US">
              <a:solidFill>
                <a:srgbClr val="0A304A"/>
              </a:solidFill>
            </a:endParaRPr>
          </a:p>
        </p:txBody>
      </p:sp>
      <p:pic>
        <p:nvPicPr>
          <p:cNvPr id="9626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947988"/>
            <a:ext cx="3389313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5862" r="4822" b="62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3"/>
            <a:ext cx="9144000" cy="63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101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Questions to Ask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803400"/>
            <a:ext cx="6467475" cy="3725863"/>
          </a:xfrm>
        </p:spPr>
        <p:txBody>
          <a:bodyPr rtlCol="0">
            <a:normAutofit/>
          </a:bodyPr>
          <a:lstStyle/>
          <a:p>
            <a:pPr eaLnBrk="1" fontAlgn="auto" hangingPunct="1">
              <a:defRPr/>
            </a:pPr>
            <a:r>
              <a:rPr lang="en-US" altLang="en-US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What do I have to say?(“So What” test)</a:t>
            </a:r>
          </a:p>
          <a:p>
            <a:pPr eaLnBrk="1" fontAlgn="auto" hangingPunct="1">
              <a:defRPr/>
            </a:pPr>
            <a:r>
              <a:rPr lang="en-US" altLang="en-US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Is the paper worth writing?</a:t>
            </a:r>
          </a:p>
          <a:p>
            <a:pPr eaLnBrk="1" fontAlgn="auto" hangingPunct="1">
              <a:defRPr/>
            </a:pPr>
            <a:r>
              <a:rPr lang="en-US" altLang="en-US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Has such a paper already been written?</a:t>
            </a:r>
          </a:p>
          <a:p>
            <a:pPr eaLnBrk="1" fontAlgn="auto" hangingPunct="1">
              <a:defRPr/>
            </a:pPr>
            <a:r>
              <a:rPr lang="en-US" altLang="en-US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What is the right format for my message?</a:t>
            </a:r>
          </a:p>
          <a:p>
            <a:pPr eaLnBrk="1" fontAlgn="auto" hangingPunct="1">
              <a:defRPr/>
            </a:pPr>
            <a:r>
              <a:rPr lang="en-US" altLang="en-US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Who is the audience?(“Who Cares” test) </a:t>
            </a:r>
          </a:p>
          <a:p>
            <a:pPr eaLnBrk="1" fontAlgn="auto" hangingPunct="1">
              <a:defRPr/>
            </a:pPr>
            <a:r>
              <a:rPr lang="en-US" altLang="en-US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What is the right journal for the paper?</a:t>
            </a:r>
          </a:p>
        </p:txBody>
      </p:sp>
      <p:pic>
        <p:nvPicPr>
          <p:cNvPr id="29699" name="Picture 6" descr="graph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800" y="3340100"/>
            <a:ext cx="18288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E678BA48-0072-4855-BB52-1BC5BE8A1C97}" type="slidenum">
              <a:rPr lang="en-US" altLang="en-US">
                <a:solidFill>
                  <a:srgbClr val="0A304A"/>
                </a:solidFill>
              </a:rPr>
              <a:pPr/>
              <a:t>7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Then, select your medium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6554788" cy="3767138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Presentations</a:t>
            </a:r>
          </a:p>
          <a:p>
            <a:pPr eaLnBrk="1" hangingPunct="1"/>
            <a:r>
              <a:rPr lang="en-US" altLang="en-US" sz="2400" b="1" smtClean="0"/>
              <a:t>Publications</a:t>
            </a:r>
          </a:p>
          <a:p>
            <a:pPr eaLnBrk="1" hangingPunct="1"/>
            <a:r>
              <a:rPr lang="en-US" altLang="en-US" sz="2400" b="1" smtClean="0"/>
              <a:t>Often, several</a:t>
            </a:r>
          </a:p>
        </p:txBody>
      </p:sp>
      <p:pic>
        <p:nvPicPr>
          <p:cNvPr id="30723" name="Picture 4" descr="announc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1173163"/>
            <a:ext cx="16938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comput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038" y="3359150"/>
            <a:ext cx="2166937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spea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050" y="1973263"/>
            <a:ext cx="16922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8C395AF6-FF9E-4FEC-8D1C-871877B8A330}" type="slidenum">
              <a:rPr lang="en-US" altLang="en-US">
                <a:solidFill>
                  <a:srgbClr val="0A304A"/>
                </a:solidFill>
              </a:rPr>
              <a:pPr/>
              <a:t>8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Finding what’s already out there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7138" y="587375"/>
            <a:ext cx="5018087" cy="408305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National Library of Medicine website available worldwide</a:t>
            </a:r>
          </a:p>
          <a:p>
            <a:pPr eaLnBrk="1" hangingPunct="1"/>
            <a:r>
              <a:rPr lang="en-US" altLang="en-US" sz="2400" b="1" smtClean="0"/>
              <a:t>Largest biomedical library</a:t>
            </a:r>
          </a:p>
          <a:p>
            <a:pPr eaLnBrk="1" hangingPunct="1"/>
            <a:r>
              <a:rPr lang="en-US" altLang="en-US" sz="2400" b="1" smtClean="0"/>
              <a:t>Major products</a:t>
            </a:r>
          </a:p>
          <a:p>
            <a:pPr lvl="1" eaLnBrk="1" hangingPunct="1"/>
            <a:r>
              <a:rPr lang="en-US" altLang="en-US" sz="2400" b="1" smtClean="0"/>
              <a:t>Index Medicus</a:t>
            </a:r>
          </a:p>
          <a:p>
            <a:pPr lvl="1" eaLnBrk="1" hangingPunct="1"/>
            <a:r>
              <a:rPr lang="en-US" altLang="en-US" sz="2400" b="1" smtClean="0"/>
              <a:t>MEDLINE</a:t>
            </a:r>
          </a:p>
          <a:p>
            <a:pPr lvl="1" eaLnBrk="1" hangingPunct="1"/>
            <a:r>
              <a:rPr lang="en-US" altLang="en-US" sz="2400" b="1" smtClean="0"/>
              <a:t>PubMed</a:t>
            </a:r>
          </a:p>
        </p:txBody>
      </p:sp>
      <p:pic>
        <p:nvPicPr>
          <p:cNvPr id="31747" name="Picture 4" descr="book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25" y="1585913"/>
            <a:ext cx="3440113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B17B7180-AF3C-4E02-A560-DAD57EC62B32}" type="slidenum">
              <a:rPr lang="en-US" altLang="en-US">
                <a:solidFill>
                  <a:srgbClr val="0A304A"/>
                </a:solidFill>
              </a:rPr>
              <a:pPr/>
              <a:t>9</a:t>
            </a:fld>
            <a:endParaRPr lang="en-US" altLang="en-US">
              <a:solidFill>
                <a:srgbClr val="0A3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1513</TotalTime>
  <Words>2226</Words>
  <Application>Microsoft Office PowerPoint</Application>
  <PresentationFormat>On-screen Show (4:3)</PresentationFormat>
  <Paragraphs>413</Paragraphs>
  <Slides>65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Century Gothic</vt:lpstr>
      <vt:lpstr>Arial</vt:lpstr>
      <vt:lpstr>Wingdings 3</vt:lpstr>
      <vt:lpstr>Calibri</vt:lpstr>
      <vt:lpstr>Monotype Sorts</vt:lpstr>
      <vt:lpstr>SimSun</vt:lpstr>
      <vt:lpstr>Wingdings</vt:lpstr>
      <vt:lpstr>ＭＳ Ｐゴシック</vt:lpstr>
      <vt:lpstr>ＭＳ Ｐゴシック</vt:lpstr>
      <vt:lpstr>Slice</vt:lpstr>
      <vt:lpstr>Clip</vt:lpstr>
      <vt:lpstr>How to publish in the journals</vt:lpstr>
      <vt:lpstr>Objectives</vt:lpstr>
      <vt:lpstr>The purpose of publishing is to influence, persuade and convince</vt:lpstr>
      <vt:lpstr>Why plan dissemination strategies?</vt:lpstr>
      <vt:lpstr>Communicating Effectively</vt:lpstr>
      <vt:lpstr>First, determine your goals</vt:lpstr>
      <vt:lpstr>Questions to Ask</vt:lpstr>
      <vt:lpstr>Then, select your medium</vt:lpstr>
      <vt:lpstr>Finding what’s already out there</vt:lpstr>
      <vt:lpstr>Bibliographic Retrieval</vt:lpstr>
      <vt:lpstr>PowerPoint Presentation</vt:lpstr>
      <vt:lpstr>Which Journal? Format &amp; Audience</vt:lpstr>
      <vt:lpstr>Find your audience</vt:lpstr>
      <vt:lpstr>Resource:  jane.biosemantics.org </vt:lpstr>
      <vt:lpstr>PowerPoint Presentation</vt:lpstr>
      <vt:lpstr>Predatory Publishing and  “Eminent researchers like you”</vt:lpstr>
      <vt:lpstr>The Problem</vt:lpstr>
      <vt:lpstr>Characteristics of a Predatory Publications</vt:lpstr>
      <vt:lpstr>Characteristics of a Predatory Publications</vt:lpstr>
      <vt:lpstr>“Fees” and “Open Access”</vt:lpstr>
      <vt:lpstr>Warning signs</vt:lpstr>
      <vt:lpstr>Invitation to Submit: Predatory?</vt:lpstr>
      <vt:lpstr>Example: One of the Worst</vt:lpstr>
      <vt:lpstr>Invitation to Submit: Predatory?</vt:lpstr>
      <vt:lpstr>Tips to Avoid Predatory Journals</vt:lpstr>
      <vt:lpstr>Tips to Avoid Predatory Journals</vt:lpstr>
      <vt:lpstr>Resources &amp; References</vt:lpstr>
      <vt:lpstr>Instructions to Authors</vt:lpstr>
      <vt:lpstr>PowerPoint Presentation</vt:lpstr>
      <vt:lpstr>Open Access?</vt:lpstr>
      <vt:lpstr>Manuscript Types*</vt:lpstr>
      <vt:lpstr>Major Articles</vt:lpstr>
      <vt:lpstr>Brief Reports</vt:lpstr>
      <vt:lpstr>Commentary</vt:lpstr>
      <vt:lpstr>Correspondence  (Letters to the Editor)</vt:lpstr>
      <vt:lpstr>Practice Forum</vt:lpstr>
      <vt:lpstr>ABSTRACT</vt:lpstr>
      <vt:lpstr>INTRODUCTION</vt:lpstr>
      <vt:lpstr>METHODS</vt:lpstr>
      <vt:lpstr>RESULTS</vt:lpstr>
      <vt:lpstr>DISCUSSION</vt:lpstr>
      <vt:lpstr>Formatting References</vt:lpstr>
      <vt:lpstr>Acute Fulminating Jargonitis</vt:lpstr>
      <vt:lpstr>PowerPoint Presentation</vt:lpstr>
      <vt:lpstr>PowerPoint Presentation</vt:lpstr>
      <vt:lpstr>Scholarly Writing Is Not Fiction</vt:lpstr>
      <vt:lpstr>The Five “C’s”</vt:lpstr>
      <vt:lpstr>Typical Review Process</vt:lpstr>
      <vt:lpstr>PowerPoint Presentation</vt:lpstr>
      <vt:lpstr>PowerPoint Presentation</vt:lpstr>
      <vt:lpstr>PowerPoint Presentation</vt:lpstr>
      <vt:lpstr>PowerPoint Presentation</vt:lpstr>
      <vt:lpstr>Criteria for Manuscript Review</vt:lpstr>
      <vt:lpstr>Helpful Don’ts: How to Get Your Paper Rejected</vt:lpstr>
      <vt:lpstr>Top 8 reasons for rejection</vt:lpstr>
      <vt:lpstr>Top Reasons for Editorial rejection</vt:lpstr>
      <vt:lpstr>Top 8 reasons for acceptance</vt:lpstr>
      <vt:lpstr>Bugaboos </vt:lpstr>
      <vt:lpstr>Rejected Manuscript?</vt:lpstr>
      <vt:lpstr>If manuscript is rejected…..</vt:lpstr>
      <vt:lpstr>PowerPoint Presentation</vt:lpstr>
      <vt:lpstr>Sample Helpful Web Sites</vt:lpstr>
      <vt:lpstr>Parting Thoughts on Publication</vt:lpstr>
      <vt:lpstr>PowerPoint Presentation</vt:lpstr>
      <vt:lpstr>PowerPoint Presentation</vt:lpstr>
    </vt:vector>
  </TitlesOfParts>
  <Company>St. Michael's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Conway</dc:creator>
  <cp:lastModifiedBy>HE</cp:lastModifiedBy>
  <cp:revision>63</cp:revision>
  <cp:lastPrinted>2017-09-26T00:34:07Z</cp:lastPrinted>
  <dcterms:created xsi:type="dcterms:W3CDTF">2017-04-22T19:38:15Z</dcterms:created>
  <dcterms:modified xsi:type="dcterms:W3CDTF">2017-09-28T19:45:38Z</dcterms:modified>
</cp:coreProperties>
</file>