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3.xml" ContentType="application/vnd.openxmlformats-officedocument.presentationml.tags+xml"/>
  <Override PartName="/ppt/ink/ink5.xml" ContentType="application/inkml+xml"/>
  <Override PartName="/ppt/tags/tag4.xml" ContentType="application/vnd.openxmlformats-officedocument.presentationml.tags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6" r:id="rId5"/>
    <p:sldId id="258" r:id="rId6"/>
    <p:sldId id="285" r:id="rId7"/>
    <p:sldId id="296" r:id="rId8"/>
    <p:sldId id="297" r:id="rId9"/>
    <p:sldId id="300" r:id="rId10"/>
    <p:sldId id="259" r:id="rId11"/>
    <p:sldId id="299" r:id="rId12"/>
    <p:sldId id="295" r:id="rId13"/>
    <p:sldId id="286" r:id="rId14"/>
    <p:sldId id="292" r:id="rId15"/>
    <p:sldId id="293" r:id="rId16"/>
    <p:sldId id="294" r:id="rId17"/>
    <p:sldId id="291" r:id="rId18"/>
    <p:sldId id="290" r:id="rId19"/>
    <p:sldId id="289" r:id="rId20"/>
    <p:sldId id="288" r:id="rId21"/>
    <p:sldId id="287" r:id="rId22"/>
    <p:sldId id="302" r:id="rId23"/>
    <p:sldId id="301" r:id="rId24"/>
    <p:sldId id="303" r:id="rId25"/>
    <p:sldId id="304" r:id="rId26"/>
    <p:sldId id="265" r:id="rId27"/>
    <p:sldId id="298" r:id="rId28"/>
    <p:sldId id="267" r:id="rId29"/>
    <p:sldId id="274" r:id="rId30"/>
    <p:sldId id="268" r:id="rId31"/>
    <p:sldId id="269" r:id="rId32"/>
    <p:sldId id="270" r:id="rId33"/>
    <p:sldId id="271" r:id="rId34"/>
    <p:sldId id="272" r:id="rId35"/>
    <p:sldId id="279" r:id="rId36"/>
    <p:sldId id="305" r:id="rId37"/>
    <p:sldId id="306" r:id="rId38"/>
  </p:sldIdLst>
  <p:sldSz cx="9144000" cy="6858000" type="screen4x3"/>
  <p:notesSz cx="6918325" cy="10048875"/>
  <p:custDataLst>
    <p:tags r:id="rId4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1F5"/>
    <a:srgbClr val="DE6A36"/>
    <a:srgbClr val="82127A"/>
    <a:srgbClr val="000000"/>
    <a:srgbClr val="0067A8"/>
    <a:srgbClr val="FF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2" autoAdjust="0"/>
    <p:restoredTop sz="85903" autoAdjust="0"/>
  </p:normalViewPr>
  <p:slideViewPr>
    <p:cSldViewPr>
      <p:cViewPr>
        <p:scale>
          <a:sx n="99" d="100"/>
          <a:sy n="99" d="100"/>
        </p:scale>
        <p:origin x="-1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50" d="100"/>
          <a:sy n="150" d="100"/>
        </p:scale>
        <p:origin x="904" y="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44488"/>
            <a:ext cx="6916738" cy="704850"/>
          </a:xfrm>
          <a:prstGeom prst="rect">
            <a:avLst/>
          </a:prstGeom>
        </p:spPr>
        <p:txBody>
          <a:bodyPr vert="horz" wrap="square" lIns="96954" tIns="48477" rIns="96954" bIns="4847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AU" altLang="x-none"/>
              <a:t>Improving the Knowledge and Receptiveness of Medical Students Towards Hand Hygiene</a:t>
            </a:r>
            <a:br>
              <a:rPr lang="en-AU" altLang="x-none"/>
            </a:br>
            <a:r>
              <a:rPr lang="en-AU" altLang="x-none"/>
              <a:t>Rajneesh Kaur, University of New South Wales</a:t>
            </a:r>
          </a:p>
          <a:p>
            <a:pPr>
              <a:defRPr/>
            </a:pPr>
            <a:r>
              <a:rPr lang="en-AU" altLang="x-none"/>
              <a:t>A Webber Training Teleclass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056688"/>
            <a:ext cx="6916738" cy="503237"/>
          </a:xfrm>
          <a:prstGeom prst="rect">
            <a:avLst/>
          </a:prstGeom>
        </p:spPr>
        <p:txBody>
          <a:bodyPr vert="horz" wrap="square" lIns="96954" tIns="48477" rIns="96954" bIns="48477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300" b="1" dirty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Hosted by Jane Barnett    jane@webbertraining.com</a:t>
            </a:r>
          </a:p>
          <a:p>
            <a:pPr>
              <a:defRPr/>
            </a:pPr>
            <a:r>
              <a:rPr lang="en-US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19538" y="9544050"/>
            <a:ext cx="2997200" cy="503238"/>
          </a:xfrm>
          <a:prstGeom prst="rect">
            <a:avLst/>
          </a:prstGeom>
        </p:spPr>
        <p:txBody>
          <a:bodyPr vert="horz" wrap="square" lIns="96954" tIns="48477" rIns="96954" bIns="484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129DBD37-B6E7-4758-8FFE-CFE25895F1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0830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11-30T01:24:43.817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1663 134 0,'-26'-25'0,"0"25"15,-26-26-15,-25 0 16,51 26-16,-52-26 16,0 26-16,0 0 15,27 0-15,-53 0 16,26 0-16,0 0 15,27 0-15,-27 0 16,0 0-16,0 0 16,26 0-1,1 0-15,-27 0 16,78 0-16,-52 0 15,26 0-15,26 0 16,-52 0-16,26 0 16,26 0-16,-51 26 15,25-26-15,0 26 16,26-26-16,-26 0 15,-26 26-15,52-26 16,-26 25-16,0 1 16,0-26-1,26 26 1,0 0-16,0-26 15,-26 26-15,26 26 16,0-52-16,0 26 16,0 0-1,0 0-15,0-26 16,0 26-16,0 0 15,0-1-15,0 1 16,0 0 0,0 0-1,26-26-15,0 26 16,0-26-16,-26 26 15,0-26-15,26 26 16,0-26-16,0 26 16,-26 0-16,26-26 15,0 0-15,-26 0 16,26 26-16,-1 0 15,1-26-15,0 26 16,0-26-16,0 25 16,0 1-16,26-26 15,-26 26-15,0-26 16,0 26-16,0-26 15,-26 0-15,25 26 16,1-26-16,0 26 16,0-26-16,26 0 15,-26 0-15,26 0 16,-26 0-16,26 0 15,-1 0-15,-25 0 16,26 0-16,26 0 16,-52 0-1,26 0-15,25 0 16,-25 0-16,-26 0 15,26 0-15,-26 0 16,0 0-16,0 0 16,0 0-16,-26 0 15,26 0-15,0 0 16,-26 0-1,25 0-15,1 0 16,0 0-16,-26 0 16,52 0-16,-26-26 15,-26 26-15,0-26 16,26 26-16,-26 0 47,26-26-32,-26 0-15,26 0 16,-26 1-16,26-1 15,0 0-15,0 26 16,25-52-16,-25 26 16,0 26-1,-26-26-15,0 26 16,0-26 15,0 0-15,0 0-1,0 26-15,-26-26 16,26 0-1,0 26 1,-26-25 0,0 25-1,26-26-15,-25 0 31,25 26-15,0-26 0,-26 26-16,26-26 15,-26 26 1,26-26-16,-26 26 15,26 0-15,-26-26 16,26 0 0,-26 26-1,26 0 1,0-26-1,-26 26 48,26-26-63,-26 0 47,26 26-32,0-26 1,0 1-1,-26-1 1,26 26 15,0 0 32,0-26-17,0 0-46,-26 26 16,26 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11-29T03:00:56.348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0 0,'103'0'15,"1"0"-15,-26 0 16,0 0-16,-1 0 15,1 0-15,-26 0 16,0 0-16,0 0 16,25 0-16,-51 0 15,52 0-15,-26 0 16,-26 0-16,26 0 15,-1 0-15,-25 0 16,52 0-16,-26 0 16,26 0-16,-27 0 15,27 0-15,26 0 16,-26 0-16,-26 0 15,-1 0-15,27 0 16,-52 0-16,26 0 16,-26 0-16,0 0 15,0 0 1,0 0-16,-26 0 15,25 0 1,1 0-16,0 0 16,-26 0-16,26 0 15,0 0-15,-26 0 16,52 0-16,-26 0 15,-26 0-15,52 0 16,0 0-16,-52 0 16,77 0-16,-51 0 15,26 0-15,-26 0 16,0 0-16,-26 0 15,26 0 63,26 0-62,-26 0-16,25 0 16,-25 0-16,-26 0 15,26 0 126,-26 0 124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11-29T03:01:00.014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0 0,'181'0'0,"-51"0"15,-1 0-15,1 0 16,-27 0-16,1 0 15,-26 0-15,26 0 16,25 0-16,-25 0 16,25 0-16,-51 0 15,78 0-15,-79 0 16,53 0-16,-26 0 15,-27 0-15,1 0 16,0 0-16,-52 0 16,26 0-16,-26 0 15,25 0-15,1 0 16,0 0-1,0 0-15,0 0 16,-26 0-16,26 0 16,-1 0-16,-25 0 15,52 0-15,0 0 16,-26 0-16,25 0 15,27 0-15,-26 0 16,26 0-16,-27 0 16,1 0-16,0 0 15,-26 0-15,-26 0 16,25 0-16,-25 0 15,52 0-15,0 0 16,25 0-16,-51 0 16,0 0-16,26 0 15,0 0-15,-26 0 16,-1 0-16,-25 0 15,-26 0-15,26 0 16,26 0 62,-26 0-78,52 0 16,-52 0-16,0 0 15,-26 0-15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11-29T02:42:49.441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74 0,'0'0'31,"0"0"-15,26 0-1,26-26-15,25 26 16,-25 0-16,26 0 15,-52 0-15,-26 0 16,78 0-16,25 0 16,-103 0-16,130 0 15,0 0 1,-27 0-16,-77 0 31,0 0-31,0 0 16,0 0-16,0 0 15,-26 0-15,26 0 31,26 0-31,-1 0 16,-25 0-16,26 0 16,-52 0-1,78 0 1,-26 0-1,0 0-15,-1 0 16,-25 0-16,-26 0 16,26 0-1,0 0 1,0 0-16,26 0 15,-26 0-15,-26 0 16,26 0-16,0 0 16,0 0-16,26 0 15,-1 26 1,-25-26-16,0 0 15,0 26-15,0-26 78,26 0-78,52 0 16,25 0-16,-51 0 16,-52 0-16,0 0 31,77 0-31,-77 0 15,-26 0-15,78 0 141,26 0-126,-78 0-15,103 0 16,27 0-16,25 0 16,-51-26-16,-27 26 15,1 0-15,-26 0 16,-52 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11-29T02:42:55.822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0 0,'0'0'46,"0"0"-30,26 0-16,0 0 16,0 0-16,52 0 15,-53 0-15,27 0 16,26 0-16,-26 25 15,26-25-15,-27 0 16,1 0-16,0 0 16,52 26-16,-78-26 15,51 0-15,27 0 16,-26 0-16,0 0 15,-1 0-15,1 0 16,0 0-16,-52 0 16,26 0-16,51 0 15,-25 0-15,26 0 16,-1 0-16,-25 0 15,0 0-15,-52 0 16,52 0-16,-27 0 16,-25 0-16,26 0 15,0 0 1,-26-26-16,0 26 15,52 0-15,-52 0 16,25 0-16,-25 0 16,-26 0-16,26 0 15,26 0-15,-52 0 16,52 0-16,-26 0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11-29T02:43:04.761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0 0,'51'0'0,"-25"0"15,26 0-15,-26 0 16,0 0-16,0 0 15,52 0 1,-26 0-16,25 0 16,-25 0-16,-26 0 15,26 0-15,26 0 16,-27 0-16,27 0 15,-26 0-15,-26 0 16,-26 0-16,78 0 16,-26 0-16,25 0 15,-25 0-15,-26 0 16,26 0-16,0 0 15,-52 0-15,26 0 16,0 0-16,0 0 94,-26 0-94,51 0 15,27 0-15,-26 0 16,0 0-16,26 0 15,-53 0-15,27 0 16,-26 0-16,-52 0 390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11-29T02:43:07.163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0 104 0,'26'0'0,"77"0"15,1 0-15,0 0 16,25 0-16,1 0 16,-104 0-16,103 0 15,79 0 1,-105 0-16,-77 0 15,0-26 1,0 26-16,52 0 16,0 0-16,25 0 15,-25 0-15,-52 0 16,-26 0-16,52 0 15,26 0-15,-53 0 16,53 0-16,0 0 16,-26 0-16,0 0 15,-26 0-15,-1 0 31,79 0-31,-52 0 16,-26 0-16,52-26 16,-1 26-16,1-26 15,-26 26-15,26 0 16,0 0-1,-1-26-15,27 26 16,-78 0-16,26 0 16,-26 0-16,-26 0 31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11-29T02:43:13.201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80 0,'0'0'125,"51"0"-110,1 0-15,104 0 16,-78 0-16,25 0 16,-25 0-16,0 0 15,-78 0-15,52 0 16,-26 0-16,-1 0 15,1 0-15,0 0 16,0 0-16,0 0 16,26 0-16,-52 0 15,26 0-15,26 0 78,0 0-78,25 0 16,27 0-1,-52 0-15,-26 0 16,51 0-16,-25 0 16,-52 0-16,26 0 15,26 0 79,0 0-94,26-26 15,-26 26-15,-1-26 16,-25 26-16,0 0 16,0 0 46,-26 0-31,78 0-31,-52 0 16,52 0-1,-27 0-15,-25 0 16,0-26-16,26 26 16,-26 0-16,-26 0 15,26 0 157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11-29T02:43:21.063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66 0,'25'0'16,"1"0"-1,-26 0 1,26 0-16,26 0 16,-52 0-16,78 0 15,-26-26-15,-26 26 16,51 0-16,27 0 15,-26 0-15,-26 0 16,0 0 15,-1 0-15,-51 0-1,52 0 1,-26 0 0,-26 0-16,26 0 31,0 0-31,0 0 15,0 0-15,0 0 16,0 0-16,-26 0 16,26 0 15,-1 0-16,-25 0 95,26 0-64,0 0 79,0 0-125,0 0 16,0 0-16,0 0 15,-26 0 1,26 0 0,0 0 15,0 0-16,26 0-15,51 0 16,-77 0-16,52 0 16,-26 0-16,-26 0 15,26 0-15,-27 0 16,-25 0-16,26 0 15,0 0 110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11-29T02:43:23.122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0 0,'52'0'0,"26"0"16,-27 0 0,53 0-16,-78 25 15,0-25-15,0 0 16,78 0-16,25 0 15,-77 0-15,0 0 16,-26 0-16,129 26 16,-103-26-16,26 0 15,51 0 1,27 0-16,-26 0 15,51 0-15,0 0 16,-51 0-16,51 0 16,-77 0-16,26 0 15,-1 0-15,-25 0 16,-52 0-16,-26 0 15,26 0-15,51 0 16,1 0-16,-52 0 16,25 0-16,-25 0 15,-26 0 1,-26 0-1,26 0 32,0 0-31,-26 0-16,26 0 15,52 0-15,-26 0 16,-1 0-16,1 0 16,-52 0-16,26 0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11-29T02:43:29.394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84 0,'26'0'16,"0"0"-16,52 0 15,0 0-15,-78 0 16,26 0-16,-1 0 15,1 0-15,26 0 16,26 0 0,-52 0-16,0 0 15,52 0-15,-27 0 16,1-25-16,26 25 15,0 0-15,-26 0 16,-52-26-16,51 26 16,-25 0-16,0 0 15,26 0 1,-52 0-16,26 0 15,26 0 1,26 0-16,-53 0 16,1 0-16,26 0 15,0 0 1,0 0-16,0 0 15,0 0-15,-1 0 16,1 0-16,26 0 16,-26 0-1,26 0-15,-52 0 16,51 0-16,1 0 15,-26 0-15,26 0 16,-1 0 0,-51 0-16,78 0 15,-26 0-15,-26 0 16,-1 0-16,1 0 15,0 0-15,-52 0 16,78 0 0,-52 0-16,-26 0 31,26 0-16,26 0-15,-27 0 16,1 0-16,0 0 16,-26 0-16,26 0 46,26 0-30,-52 0-16,26 0 109,0 0-93,0 0 15,-26 0 109,0-26-140,26 26 32,0 0 46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11-30T01:24:50.244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1930 41 0,'-51'0'16,"-27"0"-16,-26 0 15,0 0-15,1 26 16,25-26-16,-77 0 16,77 0-16,0 26 15,-26-26-15,53 0 16,25 0-16,-26 0 15,0 26-15,26-26 16,-26 0-16,26 0 16,26 0-16,-26 0 15,0 0-15,1 0 16,25 0-1,-26 0-15,0 0 16,0 26-16,-52 0 16,26 0-1,0-26-15,0 52 16,-25-27-16,25 27 15,-26-26-15,52 0 16,0-26-16,0 26 16,0 0-16,26 0 31,0 0-16,0 26-15,0-26 16,0 25-16,0 1 16,0-52-16,0 78 15,26-26-15,0-26 16,0 0-16,0 0 15,0 25-15,0-51 16,0 26-16,0 0 16,26-26-16,-52 26 15,26-26 1,-1 0-16,-25 0 15,52 0-15,0 26 16,-26-26-16,52 0 16,0 0-1,25 0-15,-51 0 16,52 0-16,-26 0 15,-27 0-15,1 0 16,26 0-16,-26 0 16,-26 0-16,51 0 15,-25 0-15,26-26 16,-52 26-16,52-26 15,-26 0-15,25 26 16,-51-26-16,52-25 16,0 25-16,0 0 15,-1 0-15,1-26 16,-52 26-16,26 0 15,0 26-15,-26 0 32,-26-52 14,51 0-30,1 27-16,0-27 16,0 26-1,-26-26-15,26 26 16,-52 0-16,0 0 15,0 26 1,0-26-16,0 0 16,0 26-1,0-51 1,0 25-16,0 26 15,0-26-15,-26 0 16,0 0-16,26 26 16,0-26-16,-26 0 15,0 0 1,26 26-1,-26 0-15,26-26 16,-26 0 0,0 26 30,0 0-30,0 0-16,0 0 16,1 0-1,-1 0-15,0 0 16,0 0-16,0 0 125,-78 0-125,52 0 15,1 0-15,-1 26 16,-26 0-16,26-26 15,52 26-15,-26-26 16,0 0 218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11-29T02:43:35.790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0 157 0,'26'0'32,"52"0"-17,-52 0-15,51 0 16,1 0-16,-26 0 15,52 0-15,-27 0 16,1 0 0,26 0-16,-26 0 15,25 0-15,1 26 16,-26-26-16,51 0 15,-25 0-15,0 0 16,-1 0-16,-25 0 16,26 0-16,25 0 15,27 0-15,25 0 16,-51 0-16,-26 0 15,25 0-15,27-26 16,-27 26-16,-25 0 16,0 0-16,-27-26 15,1 26-15,0-26 16,0 26-16,-52 0 15,-1 0-15,1 0 32,0 0-32,0 0 15,0 0 1,0-26 15,-26 26-15,78 0-16,26 0 15,-53 0-15,1 0 16,-26 0-1,0 0-15,0 0 16,0-26-16,-26 26 16,26 0-1,0 0 63,26 0-62,51 0-1,27-25-15,-27 25 16,-25 0-16,0-26 16,-52 26-16,0 0 249,0 0-233,0 0 202,-26 0-202,26 0-16,-1 0 15,1 0-15,-26 0 32,26 0 77,0 0-109,0 0 15,-26 0-15,26 0 16,0 0 0,-26 0-16,26 0 31,0 0 16,-26 26-16,26-26 78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11-29T02:43:40.548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79 0,'26'0'0,"0"0"16,0 0-16,26 0 16,26 0-16,-1 26 15,-25-26-15,26 0 16,26 0-16,-27 0 15,27 0-15,-26 0 16,-1 0-16,-51 0 16,78 0-1,52 0-15,-27 0 16,53 0-16,-53 0 15,27 0-15,-79 0 16,27 0 0,-52 0-1,-26 0-15,0 0 16,77 0-16,-25 0 15,-52 0 1,0 0 0,52 0-16,26 0 15,-27 0-15,27 0 16,0 0-16,-27 0 15,-51 0-15,26 0 32,-26 0-32,-26 0 15,104 0-15,-52 0 16,51 0-16,-77 0 15,26 0-15,78 0 16,-27-26-16,-77 26 16,78 0-16,25-26 15,27 26-15,-26 0 16,-1-26-16,27 26 15,-105 0-15,1 0 16,52 0-16,0-26 16,25 26-16,-25 0 15,-52 0-15,26 0 16,25 0-16,-25 0 15,-26 0-15,0 0 16,-1 0 0,-25 0-16,26 0 15,0 0-15,0 26 16,26-26-16,-52 0 15,25 0-15,27 0 16,-52 0-16,52 0 16,0 0-16,-27 0 15,1 0-15,26 0 16,-52 0-16,26 0 15,51 0-15,-25 0 16,52 0-16,-78 0 16,103 0-16,-103 0 15,52 0-15,-1 0 16,-51 0-16,-26 0 15,26 0-15,-26 0 16,-26 0-16,52 0 16,-26 0-16,-1 0 15,1 0 1,0 0-16,-26 0 15,26 26-15,26-26 16,-52 0 0,52 26-16,26-26 15,-52 0-15,51 0 16,1 0-16,-52 0 15,26 0-15,0 0 16,-52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11-30T01:24:53.380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574 51 0,'-52'-25'15,"0"25"-15,0 0 16,52 0-16,-26 0 15,-26 0 95,-25 51-110,51 1 15,-26 0-15,0-26 16,26-26-16,0 52 15,0-26-15,0-26 16,26 26-16,-26 0 16,26 0-16,0-1 15,0 27 1,0-26-16,26-26 15,-26 26-15,26 0 16,-26-26-16,0 26 16,26 0-16,0 0 15,-26-26-15,26 52 16,-26-26-16,26-26 15,0 25-15,-26 1 16,26 0-16,0 0 16,0 0-1,-26 0-15,51-26 16,-25 0-16,-26 26 15,26 0-15,0 0 16,0-26-16,-26 0 16,26 0-16,0 26 15,0-26-15,-26 26 16,26-26-1,26 0-15,-52 26 16,51-1-16,1 1 16,-26-26-16,0 26 15,0-26-15,-26 0 16,0 0-16,26 0 15,0 0-15,0 0 16,-26 26 0,0-26-1,26 0 1,0 0-1,-26 0-15,26 0 16,-26-26-16,25 26 16,-25-52-1,26 52-15,-26-25 16,0-1-16,26 0 15,-26 0-15,0 0 16,0 0-16,0 0 16,26-26-16,-26 26 15,0 0-15,0 0 16,0 1-16,0-1 15,0-26-15,0 26 16,0 0-16,0 0 16,0 0-16,0 26 15,-26-52-15,26 26 16,-26 0-16,26 1 15,0-1-15,0 0 16,0 0-16,-26 0 16,26 26-16,0-26 15,0 0 1,0 26-1,0-26-15,0 26 16,-25 0-16,25-26 16,0 0-1,-26 26-15,0-26 16,26 0-1,0 26-15,0-26 16,0 26 15,-26 0-31,0 0 16,26-25-1,0 25 126,-52 0-141,26 0 15,26-26-15,0 26 16,-26 0 218,0 0-218,0 0-1,26 0 110,-26 0-109,1 0 15,25 26 0,-26-26 47,26 0-62,-26 0 30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11-30T01:24:46.172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521 26 0,'-52'0'0,"26"0"16,0 0-16,0 0 124,-52 26-124,52-1 16,-51 53-16,25-52 16,0 0-16,0 0 15,26 26-15,0-26 16,26-26-16,0 52 62,0-1-46,0-25-16,0 0 15,0 26-15,0-52 16,26 26-16,-26 0 16,26 0-16,-26-26 15,0 26 1,0 0-16,26-26 15,0 26-15,0 0 16,-26-1 0,0-25-16,0 0 15,26 26-15,0 0 16,0 0-16,-26 0 15,26 26-15,0-26 16,25-26-16,-51 26 16,0 0-16,26-26 15,0 26 1,-26-26-1,26 26 1,0-26-16,0 0 16,-26 25-1,0-25 1,26 0-16,0 0 15,-26 26-15,26-26 16,-26 26-16,52-26 16,-27 0-16,1 26 15,0-26-15,0 0 16,-26 0-16,26 0 15,0 0-15,0 0 16,-26 0-16,26 0 16,0-26-16,0 26 15,0 0-15,0-26 16,-26 0-1,0 1-15,26 25 16,-1-52-16,1 0 16,0 52-16,-26-52 15,0 26-15,0 26 16,0-26-16,26-26 15,-26 52-15,0-51 16,0 25-16,0 26 16,0-52-1,0 26-15,0 26 16,0-26-16,0 0 15,0 0-15,0 26 16,0-52-16,0 26 16,-26 26-16,0-26 15,26 1-15,-26-1 16,26 26-16,0-26 15,-25 26-15,25-26 16,-26 0-16,26 26 16,-26 0-1,26-26-15,0 0 63,0 26-63,-26 0 15,26-26-15,-26 0 16,26 26-16,0-26 15,-26 26 1,26 0-16,0-26 31,-26 26-15,0 0 46,0-26-62,-26 0 16,0 1-16,52 25 15,-25 0 1,-1 0 0,26-26-16,-26 26 140,-26-26-140,0 26 16,52 0-1,-26 0 1,26 0 77,0 0-93</inkml:trace>
  <inkml:trace contextRef="#ctx0" brushRef="#br0" timeOffset="11529">728 233 0</inkml:trace>
  <inkml:trace contextRef="#ctx0" brushRef="#br0" timeOffset="12278">728 129 0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in="-2.14748E9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11-29T01:51:21.574"/>
    </inkml:context>
    <inkml:brush xml:id="br0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 contextRef="#ctx0" brushRef="#br0">909 132 0,'104'52'16,"52"52"-16,78-53 16,-27 79-16,104 26 15,-78-27 1,53 53-16,-1-1 15,-26 0-15,-26 28 16,79 50-16,-79-52 16,-25-51-16,-53 25 15,-25-77-15,-26-52 16,-27 0-16,-25-26 15,-52-1-15,0-25 156,0-51-156,0 51 16</inkml:trace>
  <inkml:trace contextRef="#ctx0" brushRef="#br0" timeOffset="10364">4125 106 0,'-155'130'0,"-182"77"15,-27 52-15,1-77 16,-77 103-16,-79 27 16,1-53-16,154 0 15,79-77-15,0 25 16,129-103-16,27-52 15,103-26-15,0-26 63,0 0-32,0 0 109</inkml:trace>
  <inkml:trace contextRef="#ctx0" brushRef="#br0" timeOffset="81443">2466 1039 0</inkml:trace>
  <inkml:trace contextRef="#ctx0" brushRef="#br0" timeOffset="82145">2647 1091 0</inkml:trace>
  <inkml:trace contextRef="#ctx0" brushRef="#br0" timeOffset="82878">2647 1091 0</inkml:trace>
  <inkml:trace contextRef="#ctx0" brushRef="#br0" timeOffset="83128">2647 1091 0</inkml:trace>
  <inkml:trace contextRef="#ctx0" brushRef="#br0" timeOffset="83861">2647 1091 0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11-29T02:59:27.344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11-29T02:59:28.156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11-29T02:59:29.684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0 0,'0'0'93,"0"0"-77,0 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11-29T02:59:30.121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7200" cy="503238"/>
          </a:xfrm>
          <a:prstGeom prst="rect">
            <a:avLst/>
          </a:prstGeom>
        </p:spPr>
        <p:txBody>
          <a:bodyPr vert="horz" wrap="square" lIns="96954" tIns="48477" rIns="96954" bIns="4847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19538" y="0"/>
            <a:ext cx="2997200" cy="503238"/>
          </a:xfrm>
          <a:prstGeom prst="rect">
            <a:avLst/>
          </a:prstGeom>
        </p:spPr>
        <p:txBody>
          <a:bodyPr vert="horz" wrap="square" lIns="96954" tIns="48477" rIns="96954" bIns="484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fld id="{051055DE-2BAD-401F-962E-175C9CF9A488}" type="datetime1">
              <a:rPr lang="en-US" altLang="en-US"/>
              <a:pPr/>
              <a:t>10/3/2018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54063"/>
            <a:ext cx="5022850" cy="3768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954" tIns="48477" rIns="96954" bIns="4847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2150" y="4773613"/>
            <a:ext cx="5534025" cy="4521200"/>
          </a:xfrm>
          <a:prstGeom prst="rect">
            <a:avLst/>
          </a:prstGeom>
        </p:spPr>
        <p:txBody>
          <a:bodyPr vert="horz" wrap="square" lIns="96954" tIns="48477" rIns="96954" bIns="4847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44050"/>
            <a:ext cx="2997200" cy="503238"/>
          </a:xfrm>
          <a:prstGeom prst="rect">
            <a:avLst/>
          </a:prstGeom>
        </p:spPr>
        <p:txBody>
          <a:bodyPr vert="horz" wrap="square" lIns="96954" tIns="48477" rIns="96954" bIns="4847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19538" y="9544050"/>
            <a:ext cx="2997200" cy="503238"/>
          </a:xfrm>
          <a:prstGeom prst="rect">
            <a:avLst/>
          </a:prstGeom>
        </p:spPr>
        <p:txBody>
          <a:bodyPr vert="horz" wrap="square" lIns="96954" tIns="48477" rIns="96954" bIns="484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fld id="{379D933C-A0BE-49B5-8210-87B5185428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4072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A688F49-A677-470B-9735-C5B74EF398D4}" type="slidenum">
              <a:rPr lang="en-US" altLang="en-US" sz="1300">
                <a:latin typeface="Calibri" pitchFamily="34" charset="0"/>
              </a:rPr>
              <a:pPr/>
              <a:t>1</a:t>
            </a:fld>
            <a:endParaRPr lang="en-US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>
              <a:ea typeface="ＭＳ Ｐゴシック" pitchFamily="34" charset="-128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43EF7C9-4ED8-4458-B724-75B981EF0C59}" type="slidenum">
              <a:rPr lang="en-US" altLang="en-US" sz="1300">
                <a:latin typeface="Calibri" pitchFamily="34" charset="0"/>
              </a:rPr>
              <a:pPr/>
              <a:t>2</a:t>
            </a:fld>
            <a:endParaRPr lang="en-US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>
              <a:ea typeface="ＭＳ Ｐゴシック" pitchFamily="34" charset="-128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228295D-D60C-432B-AED8-EE5C7B509798}" type="slidenum">
              <a:rPr lang="en-US" altLang="en-US" sz="1300">
                <a:latin typeface="Calibri" pitchFamily="34" charset="0"/>
              </a:rPr>
              <a:pPr/>
              <a:t>7</a:t>
            </a:fld>
            <a:endParaRPr lang="en-US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978347" y="980728"/>
            <a:ext cx="6842125" cy="719138"/>
          </a:xfrm>
        </p:spPr>
        <p:txBody>
          <a:bodyPr anchor="ctr"/>
          <a:lstStyle>
            <a:lvl1pPr>
              <a:spcBef>
                <a:spcPts val="600"/>
              </a:spcBef>
              <a:defRPr sz="1800" b="1" baseline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8027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8313" y="433388"/>
            <a:ext cx="8208962" cy="461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68313" y="1227137"/>
            <a:ext cx="8208962" cy="4606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9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and Content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65972" y="1227138"/>
            <a:ext cx="3960000" cy="460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717275" y="1227137"/>
            <a:ext cx="3960000" cy="460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288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75200"/>
            <a:ext cx="8229600" cy="793560"/>
          </a:xfrm>
          <a:prstGeom prst="rect">
            <a:avLst/>
          </a:prstGeom>
        </p:spPr>
        <p:txBody>
          <a:bodyPr/>
          <a:lstStyle>
            <a:lvl1pPr algn="l">
              <a:defRPr sz="3000">
                <a:latin typeface="+mj-lt"/>
                <a:cs typeface="Microsoft Sans Serif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1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77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"/>
          <p:cNvSpPr>
            <a:spLocks noGrp="1"/>
          </p:cNvSpPr>
          <p:nvPr>
            <p:ph type="title"/>
          </p:nvPr>
        </p:nvSpPr>
        <p:spPr bwMode="auto">
          <a:xfrm>
            <a:off x="468313" y="433388"/>
            <a:ext cx="8208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7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468313" y="1225550"/>
            <a:ext cx="82296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 </a:t>
            </a:r>
          </a:p>
          <a:p>
            <a:pPr lvl="4"/>
            <a:r>
              <a:rPr lang="en-US" altLang="en-US" smtClean="0"/>
              <a:t>Fifth level</a:t>
            </a:r>
          </a:p>
          <a:p>
            <a:pPr lvl="3"/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08" r:id="rId2"/>
    <p:sldLayoutId id="2147484109" r:id="rId3"/>
    <p:sldLayoutId id="2147484110" r:id="rId4"/>
    <p:sldLayoutId id="2147484111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pitchFamily="34" charset="0"/>
        <a:defRPr sz="1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69875" indent="-269875" algn="l" rtl="0" eaLnBrk="0" fontAlgn="base" hangingPunct="0">
        <a:spcBef>
          <a:spcPts val="9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2pPr>
      <a:lvl3pPr marL="539750" indent="-269875" algn="l" rtl="0" eaLnBrk="0" fontAlgn="base" hangingPunct="0">
        <a:spcBef>
          <a:spcPts val="600"/>
        </a:spcBef>
        <a:spcAft>
          <a:spcPct val="0"/>
        </a:spcAft>
        <a:buFont typeface="Lucida Grande"/>
        <a:buChar char="–"/>
        <a:defRPr sz="1600" kern="1200">
          <a:solidFill>
            <a:schemeClr val="tx1"/>
          </a:solidFill>
          <a:latin typeface="+mn-lt"/>
          <a:ea typeface="ヒラギノ角ゴ Pro W3" pitchFamily="-60" charset="-128"/>
          <a:cs typeface="ヒラギノ角ゴ Pro W3" charset="-128"/>
        </a:defRPr>
      </a:lvl3pPr>
      <a:lvl4pPr marL="809625" indent="-269875" algn="l" rtl="0" eaLnBrk="0" fontAlgn="base" hangingPunct="0">
        <a:spcBef>
          <a:spcPts val="600"/>
        </a:spcBef>
        <a:spcAft>
          <a:spcPct val="0"/>
        </a:spcAft>
        <a:buFont typeface="Lucida Grande"/>
        <a:buChar char="»"/>
        <a:defRPr sz="1600" kern="1200">
          <a:solidFill>
            <a:schemeClr val="tx1"/>
          </a:solidFill>
          <a:latin typeface="+mn-lt"/>
          <a:ea typeface="ヒラギノ角ゴ Pro W3" pitchFamily="-60" charset="-128"/>
          <a:cs typeface="ヒラギノ角ゴ Pro W3" charset="-128"/>
        </a:defRPr>
      </a:lvl4pPr>
      <a:lvl5pPr marL="1095375" indent="-285750" algn="l" rtl="0" eaLnBrk="0" fontAlgn="base" hangingPunct="0">
        <a:spcBef>
          <a:spcPts val="6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ヒラギノ角ゴ Pro W3" pitchFamily="-60" charset="-128"/>
          <a:cs typeface="ヒラギノ角ゴ Pro W3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2.emf"/><Relationship Id="rId7" Type="http://schemas.openxmlformats.org/officeDocument/2006/relationships/customXml" Target="../ink/ink10.xml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../media/image25.png"/><Relationship Id="rId5" Type="http://schemas.openxmlformats.org/officeDocument/2006/relationships/customXml" Target="../ink/ink8.xml"/><Relationship Id="rId10" Type="http://schemas.openxmlformats.org/officeDocument/2006/relationships/image" Target="../media/image24.emf"/><Relationship Id="rId4" Type="http://schemas.openxmlformats.org/officeDocument/2006/relationships/customXml" Target="../ink/ink7.xml"/><Relationship Id="rId9" Type="http://schemas.openxmlformats.org/officeDocument/2006/relationships/customXml" Target="../ink/ink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customXml" Target="../ink/ink17.xml"/><Relationship Id="rId18" Type="http://schemas.openxmlformats.org/officeDocument/2006/relationships/image" Target="../media/image34.emf"/><Relationship Id="rId3" Type="http://schemas.openxmlformats.org/officeDocument/2006/relationships/customXml" Target="../ink/ink12.xml"/><Relationship Id="rId21" Type="http://schemas.openxmlformats.org/officeDocument/2006/relationships/customXml" Target="../ink/ink21.xml"/><Relationship Id="rId7" Type="http://schemas.openxmlformats.org/officeDocument/2006/relationships/customXml" Target="../ink/ink14.xml"/><Relationship Id="rId12" Type="http://schemas.openxmlformats.org/officeDocument/2006/relationships/image" Target="../media/image31.emf"/><Relationship Id="rId17" Type="http://schemas.openxmlformats.org/officeDocument/2006/relationships/customXml" Target="../ink/ink19.xml"/><Relationship Id="rId2" Type="http://schemas.openxmlformats.org/officeDocument/2006/relationships/image" Target="../media/image26.emf"/><Relationship Id="rId16" Type="http://schemas.openxmlformats.org/officeDocument/2006/relationships/image" Target="../media/image33.emf"/><Relationship Id="rId20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11" Type="http://schemas.openxmlformats.org/officeDocument/2006/relationships/customXml" Target="../ink/ink16.xml"/><Relationship Id="rId5" Type="http://schemas.openxmlformats.org/officeDocument/2006/relationships/customXml" Target="../ink/ink13.xml"/><Relationship Id="rId15" Type="http://schemas.openxmlformats.org/officeDocument/2006/relationships/customXml" Target="../ink/ink18.xml"/><Relationship Id="rId10" Type="http://schemas.openxmlformats.org/officeDocument/2006/relationships/image" Target="../media/image30.emf"/><Relationship Id="rId19" Type="http://schemas.openxmlformats.org/officeDocument/2006/relationships/customXml" Target="../ink/ink20.xml"/><Relationship Id="rId4" Type="http://schemas.openxmlformats.org/officeDocument/2006/relationships/image" Target="../media/image27.emf"/><Relationship Id="rId9" Type="http://schemas.openxmlformats.org/officeDocument/2006/relationships/customXml" Target="../ink/ink15.xml"/><Relationship Id="rId14" Type="http://schemas.openxmlformats.org/officeDocument/2006/relationships/image" Target="../media/image32.emf"/><Relationship Id="rId22" Type="http://schemas.openxmlformats.org/officeDocument/2006/relationships/image" Target="../media/image3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customXml" Target="../ink/ink4.xml"/><Relationship Id="rId3" Type="http://schemas.openxmlformats.org/officeDocument/2006/relationships/notesSlide" Target="../notesSlides/notesSlide3.xml"/><Relationship Id="rId7" Type="http://schemas.openxmlformats.org/officeDocument/2006/relationships/customXml" Target="../ink/ink1.xml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customXml" Target="../ink/ink3.xml"/><Relationship Id="rId5" Type="http://schemas.openxmlformats.org/officeDocument/2006/relationships/oleObject" Target="../embeddings/Microsoft_Excel_Chart1.xls"/><Relationship Id="rId10" Type="http://schemas.openxmlformats.org/officeDocument/2006/relationships/image" Target="../media/image7.emf"/><Relationship Id="rId4" Type="http://schemas.openxmlformats.org/officeDocument/2006/relationships/oleObject" Target="../embeddings/oleObject1.bin"/><Relationship Id="rId9" Type="http://schemas.openxmlformats.org/officeDocument/2006/relationships/customXml" Target="../ink/ink2.xml"/><Relationship Id="rId1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24075" y="620713"/>
            <a:ext cx="6696075" cy="2125662"/>
          </a:xfrm>
        </p:spPr>
        <p:txBody>
          <a:bodyPr anchor="b"/>
          <a:lstStyle/>
          <a:p>
            <a:pPr marL="0" indent="0" algn="ctr" eaLnBrk="1" hangingPunct="1">
              <a:spcBef>
                <a:spcPct val="0"/>
              </a:spcBef>
            </a:pPr>
            <a:r>
              <a:rPr lang="en-AU" altLang="en-US" sz="3200" smtClean="0">
                <a:ea typeface="ＭＳ Ｐゴシック" pitchFamily="34" charset="-128"/>
              </a:rPr>
              <a:t>Improving the knowledge and receptiveness of medical students towards hand hygiene:</a:t>
            </a:r>
            <a:br>
              <a:rPr lang="en-AU" altLang="en-US" sz="3200" smtClean="0">
                <a:ea typeface="ＭＳ Ｐゴシック" pitchFamily="34" charset="-128"/>
              </a:rPr>
            </a:br>
            <a:r>
              <a:rPr lang="en-AU" altLang="en-US" sz="3200" smtClean="0">
                <a:ea typeface="ＭＳ Ｐゴシック" pitchFamily="34" charset="-128"/>
              </a:rPr>
              <a:t>Exploring new approaches</a:t>
            </a:r>
          </a:p>
        </p:txBody>
      </p:sp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1835150" y="3436938"/>
            <a:ext cx="5473700" cy="16922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b="1" dirty="0">
                <a:latin typeface="+mn-lt"/>
                <a:ea typeface="+mn-ea"/>
              </a:rPr>
              <a:t>Rajneesh Kaur</a:t>
            </a:r>
            <a:br>
              <a:rPr lang="en-AU" b="1" dirty="0">
                <a:latin typeface="+mn-lt"/>
                <a:ea typeface="+mn-ea"/>
              </a:rPr>
            </a:br>
            <a:r>
              <a:rPr lang="en-AU" sz="2000" b="1" dirty="0">
                <a:latin typeface="+mn-lt"/>
                <a:ea typeface="+mn-ea"/>
              </a:rPr>
              <a:t>Lowy Cancer Research Centre</a:t>
            </a:r>
            <a:br>
              <a:rPr lang="en-AU" sz="2000" b="1" dirty="0">
                <a:latin typeface="+mn-lt"/>
                <a:ea typeface="+mn-ea"/>
              </a:rPr>
            </a:br>
            <a:r>
              <a:rPr lang="en-AU" sz="2000" b="1" dirty="0">
                <a:latin typeface="+mn-lt"/>
                <a:ea typeface="+mn-ea"/>
              </a:rPr>
              <a:t>Prince of Wales Clinical School</a:t>
            </a:r>
            <a:br>
              <a:rPr lang="en-AU" sz="2000" b="1" dirty="0">
                <a:latin typeface="+mn-lt"/>
                <a:ea typeface="+mn-ea"/>
              </a:rPr>
            </a:br>
            <a:r>
              <a:rPr lang="en-AU" sz="2000" b="1" dirty="0">
                <a:latin typeface="+mn-lt"/>
                <a:ea typeface="+mn-ea"/>
              </a:rPr>
              <a:t>University of New South Wales</a:t>
            </a:r>
            <a:br>
              <a:rPr lang="en-AU" sz="2000" b="1" dirty="0">
                <a:latin typeface="+mn-lt"/>
                <a:ea typeface="+mn-ea"/>
              </a:rPr>
            </a:br>
            <a:r>
              <a:rPr lang="en-AU" sz="2000" b="1" dirty="0">
                <a:latin typeface="+mn-lt"/>
                <a:ea typeface="+mn-ea"/>
              </a:rPr>
              <a:t>Australia</a:t>
            </a:r>
          </a:p>
        </p:txBody>
      </p:sp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1836738" y="5416550"/>
            <a:ext cx="5473700" cy="676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2000" b="1" dirty="0">
                <a:latin typeface="+mn-lt"/>
                <a:ea typeface="+mn-ea"/>
              </a:rPr>
              <a:t>Hosted by Jane Barnett</a:t>
            </a:r>
            <a:br>
              <a:rPr lang="en-AU" sz="2000" b="1" dirty="0">
                <a:latin typeface="+mn-lt"/>
                <a:ea typeface="+mn-ea"/>
              </a:rPr>
            </a:br>
            <a:r>
              <a:rPr lang="en-AU" sz="1800" b="1" dirty="0" err="1">
                <a:latin typeface="+mn-lt"/>
                <a:ea typeface="+mn-ea"/>
              </a:rPr>
              <a:t>jane@webbertraining.com</a:t>
            </a:r>
            <a:endParaRPr lang="en-AU" sz="1800" b="1" dirty="0"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3088" y="6516688"/>
            <a:ext cx="29718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>
                <a:latin typeface="+mn-lt"/>
                <a:ea typeface="+mn-ea"/>
              </a:rPr>
              <a:t>www.webbertraining.com</a:t>
            </a:r>
            <a:endParaRPr lang="en-US" sz="1800" b="1" dirty="0"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4525" y="6524625"/>
            <a:ext cx="21336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latin typeface="+mn-lt"/>
                <a:ea typeface="+mn-ea"/>
              </a:rPr>
              <a:t>February 21, 2018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68313" y="433388"/>
            <a:ext cx="8208962" cy="430212"/>
          </a:xfrm>
        </p:spPr>
        <p:txBody>
          <a:bodyPr/>
          <a:lstStyle/>
          <a:p>
            <a:pPr algn="ctr" eaLnBrk="1" hangingPunct="1"/>
            <a:r>
              <a:rPr lang="en-AU" altLang="en-US" sz="2800" smtClean="0">
                <a:ea typeface="ＭＳ Ｐゴシック" pitchFamily="34" charset="-128"/>
              </a:rPr>
              <a:t>Selective forgetfulness</a:t>
            </a:r>
          </a:p>
        </p:txBody>
      </p:sp>
      <p:sp>
        <p:nvSpPr>
          <p:cNvPr id="4" name="Thought Bubble: Cloud 3">
            <a:extLst>
              <a:ext uri="{FF2B5EF4-FFF2-40B4-BE49-F238E27FC236}"/>
            </a:extLst>
          </p:cNvPr>
          <p:cNvSpPr/>
          <p:nvPr/>
        </p:nvSpPr>
        <p:spPr>
          <a:xfrm>
            <a:off x="611188" y="903288"/>
            <a:ext cx="8281987" cy="4973637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i="1"/>
              <a:t>“I can’t recall any lectures on infection control or HH.......So if we were taught it, there was not much emphasis on it”. (Medical student)</a:t>
            </a:r>
            <a:r>
              <a:rPr lang="en-AU" altLang="en-US" sz="1100" i="1"/>
              <a:t/>
            </a:r>
            <a:br>
              <a:rPr lang="en-AU" altLang="en-US" sz="1100" i="1"/>
            </a:br>
            <a:endParaRPr lang="en-AU" altLang="en-US" sz="1100" i="1"/>
          </a:p>
          <a:p>
            <a:pPr eaLnBrk="1" hangingPunct="1"/>
            <a:r>
              <a:rPr lang="en-AU" altLang="en-US" i="1"/>
              <a:t>This failure to remember any teaching around HH by medical students is ‘selective forgetfulness it happens to the concepts not considered important by students”(Academic)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250" y="6453188"/>
            <a:ext cx="4413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latin typeface="+mn-lt"/>
                <a:ea typeface="+mn-ea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AU" altLang="en-US" smtClean="0">
                <a:ea typeface="ＭＳ Ｐゴシック" pitchFamily="34" charset="-128"/>
              </a:rPr>
              <a:t>Not important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50825" y="933450"/>
            <a:ext cx="8208963" cy="460692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buFont typeface="Arial" charset="0"/>
              <a:buNone/>
              <a:defRPr/>
            </a:pPr>
            <a:r>
              <a:rPr lang="en-AU" sz="2400" dirty="0">
                <a:solidFill>
                  <a:schemeClr val="tx1"/>
                </a:solidFill>
              </a:rPr>
              <a:t>‘Monkey see monkey do’, in that medical students go onto the ward, fail to see staff complying with HH and perhaps start to feel that </a:t>
            </a:r>
            <a:r>
              <a:rPr lang="en-AU" sz="2400" u="sng" dirty="0">
                <a:solidFill>
                  <a:schemeClr val="tx1"/>
                </a:solidFill>
              </a:rPr>
              <a:t>while it is ideal to do it, it is ‘not really necessary”</a:t>
            </a:r>
            <a:r>
              <a:rPr lang="en-AU" sz="24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250" y="6453188"/>
            <a:ext cx="4286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latin typeface="+mn-lt"/>
                <a:ea typeface="+mn-ea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AU" altLang="en-US" smtClean="0">
                <a:ea typeface="ＭＳ Ｐゴシック" pitchFamily="34" charset="-128"/>
              </a:rPr>
              <a:t>Inconvenient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8313" y="1227138"/>
            <a:ext cx="8208962" cy="4606925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buFont typeface="Arial" charset="0"/>
              <a:buNone/>
              <a:defRPr/>
            </a:pPr>
            <a:r>
              <a:rPr lang="en-AU" sz="2400" i="1" dirty="0"/>
              <a:t>    ‘It takes you away from what you’re doing, it distracts you, and it’s another process you need to remember, so I think there are multiple ways in which people justify to themselves that this is inconvenient’.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250" y="6453188"/>
            <a:ext cx="4413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latin typeface="+mn-lt"/>
                <a:ea typeface="+mn-ea"/>
              </a:rPr>
              <a:t>12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AU" altLang="en-US" smtClean="0">
                <a:ea typeface="ＭＳ Ｐゴシック" pitchFamily="34" charset="-128"/>
              </a:rPr>
              <a:t>Role models</a:t>
            </a:r>
          </a:p>
        </p:txBody>
      </p:sp>
      <p:sp>
        <p:nvSpPr>
          <p:cNvPr id="4" name="Thought Bubble: Cloud 3">
            <a:extLst>
              <a:ext uri="{FF2B5EF4-FFF2-40B4-BE49-F238E27FC236}"/>
            </a:extLst>
          </p:cNvPr>
          <p:cNvSpPr/>
          <p:nvPr/>
        </p:nvSpPr>
        <p:spPr>
          <a:xfrm>
            <a:off x="44450" y="928688"/>
            <a:ext cx="8691563" cy="4189412"/>
          </a:xfrm>
          <a:prstGeom prst="cloud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“In most cases, we just do what the consultants do. When they perform HH they actually encourage us to do the same thing….  We might do it for a day or two afterwards, but then the effect wanes off because we don’t see the same consultant for a while.”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250" y="6453188"/>
            <a:ext cx="4413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latin typeface="+mn-lt"/>
                <a:ea typeface="+mn-ea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AU" altLang="en-US" smtClean="0">
                <a:ea typeface="ＭＳ Ｐゴシック" pitchFamily="34" charset="-128"/>
              </a:rPr>
              <a:t>Hidden curriculum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8313" y="1227138"/>
            <a:ext cx="8208962" cy="4606925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AU" altLang="en-US" sz="2400" smtClean="0">
                <a:solidFill>
                  <a:srgbClr val="FFFFFF"/>
                </a:solidFill>
                <a:ea typeface="ＭＳ Ｐゴシック" pitchFamily="34" charset="-128"/>
              </a:rPr>
              <a:t>“The hidden curriculum is basically what the students see being done…. For example, if they see clinicians not changing their communication style... students will start doing the same thing”.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250" y="6453188"/>
            <a:ext cx="4413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latin typeface="+mn-lt"/>
                <a:ea typeface="+mn-ea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AU" altLang="en-US" smtClean="0">
                <a:ea typeface="ＭＳ Ｐゴシック" pitchFamily="34" charset="-128"/>
              </a:rPr>
              <a:t>Scenario Based Learning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8313" y="1227138"/>
            <a:ext cx="8208962" cy="4606925"/>
          </a:xfrm>
          <a:prstGeom prst="cloudCallout">
            <a:avLst/>
          </a:prstGeom>
          <a:solidFill>
            <a:srgbClr val="D0C1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charset="0"/>
              <a:buNone/>
              <a:defRPr/>
            </a:pPr>
            <a:r>
              <a:rPr lang="en-AU" dirty="0"/>
              <a:t> </a:t>
            </a:r>
            <a:r>
              <a:rPr lang="en-AU" sz="2400" dirty="0">
                <a:solidFill>
                  <a:schemeClr val="tx1"/>
                </a:solidFill>
              </a:rPr>
              <a:t>“Through a scenario whereby students can see the impact of poor infection control practices and think about what they would be and what the outcomes can be and so forth then I think there is some possibility of engaging them around”.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250" y="6453188"/>
            <a:ext cx="4413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latin typeface="+mn-lt"/>
                <a:ea typeface="+mn-ea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AU" altLang="en-US" smtClean="0">
                <a:ea typeface="ＭＳ Ｐゴシック" pitchFamily="34" charset="-128"/>
              </a:rPr>
              <a:t>Assessment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8313" y="1227138"/>
            <a:ext cx="8208962" cy="4606925"/>
          </a:xfrm>
          <a:prstGeom prst="cloudCallout">
            <a:avLst/>
          </a:prstGeom>
          <a:solidFill>
            <a:srgbClr val="8212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AU" altLang="en-US" smtClean="0">
                <a:solidFill>
                  <a:srgbClr val="FFFFFF"/>
                </a:solidFill>
                <a:ea typeface="ＭＳ Ｐゴシック" pitchFamily="34" charset="-128"/>
              </a:rPr>
              <a:t>“</a:t>
            </a:r>
            <a:r>
              <a:rPr lang="en-AU" altLang="en-US" sz="2400" smtClean="0">
                <a:solidFill>
                  <a:srgbClr val="FFFFFF"/>
                </a:solidFill>
                <a:ea typeface="ＭＳ Ｐゴシック" pitchFamily="34" charset="-128"/>
              </a:rPr>
              <a:t>I don’t think I would like to be assessed but I think that would be the best way to learn”.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250" y="6453188"/>
            <a:ext cx="4413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latin typeface="+mn-lt"/>
                <a:ea typeface="+mn-ea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AU" altLang="en-US" smtClean="0">
                <a:ea typeface="ＭＳ Ｐゴシック" pitchFamily="34" charset="-128"/>
              </a:rPr>
              <a:t>Campus based teaching </a:t>
            </a:r>
          </a:p>
        </p:txBody>
      </p:sp>
      <p:sp>
        <p:nvSpPr>
          <p:cNvPr id="6" name="Text Placeholder 5">
            <a:extLst>
              <a:ext uri="{FF2B5EF4-FFF2-40B4-BE49-F238E27FC236}"/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8313" y="1227138"/>
            <a:ext cx="8208962" cy="4073525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en-AU" altLang="en-US" i="1" smtClean="0">
                <a:solidFill>
                  <a:schemeClr val="tx1"/>
                </a:solidFill>
                <a:ea typeface="ＭＳ Ｐゴシック" pitchFamily="34" charset="-128"/>
              </a:rPr>
              <a:t>‘</a:t>
            </a:r>
            <a:r>
              <a:rPr lang="en-AU" altLang="en-US" sz="2400" b="1" i="1" smtClean="0">
                <a:solidFill>
                  <a:schemeClr val="tx1"/>
                </a:solidFill>
                <a:ea typeface="ＭＳ Ｐゴシック" pitchFamily="34" charset="-128"/>
              </a:rPr>
              <a:t>Campus based teaching should provide </a:t>
            </a:r>
            <a:r>
              <a:rPr lang="en-AU" altLang="en-US" sz="2400" b="1" i="1" u="sng" smtClean="0">
                <a:solidFill>
                  <a:schemeClr val="tx1"/>
                </a:solidFill>
                <a:ea typeface="ＭＳ Ｐゴシック" pitchFamily="34" charset="-128"/>
              </a:rPr>
              <a:t>the theory, the scientific rationale</a:t>
            </a:r>
            <a:r>
              <a:rPr lang="en-AU" altLang="en-US" sz="2400" b="1" i="1" smtClean="0">
                <a:solidFill>
                  <a:schemeClr val="tx1"/>
                </a:solidFill>
                <a:ea typeface="ＭＳ Ｐゴシック" pitchFamily="34" charset="-128"/>
              </a:rPr>
              <a:t>... and then in a clinical setting it is more about reinforcing that message and the practical applications.’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0250" y="6453188"/>
            <a:ext cx="4413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latin typeface="+mn-lt"/>
                <a:ea typeface="+mn-ea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8424862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323850" y="723900"/>
            <a:ext cx="8569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b="1"/>
              <a:t>3. Survey of Australian medical school </a:t>
            </a:r>
          </a:p>
          <a:p>
            <a:pPr eaLnBrk="1" hangingPunct="1"/>
            <a:r>
              <a:rPr lang="en-AU" altLang="en-US"/>
              <a:t>A questionnaire was sent to all medical schools across Australia (n=17)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0250" y="6453188"/>
            <a:ext cx="4413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latin typeface="+mn-lt"/>
                <a:ea typeface="+mn-ea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60350"/>
            <a:ext cx="8653463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0250" y="6453188"/>
            <a:ext cx="4413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latin typeface="+mn-lt"/>
                <a:ea typeface="+mn-ea"/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2"/>
          <p:cNvSpPr>
            <a:spLocks noGrp="1"/>
          </p:cNvSpPr>
          <p:nvPr>
            <p:ph type="title"/>
          </p:nvPr>
        </p:nvSpPr>
        <p:spPr>
          <a:xfrm>
            <a:off x="468313" y="647700"/>
            <a:ext cx="8208962" cy="430213"/>
          </a:xfrm>
        </p:spPr>
        <p:txBody>
          <a:bodyPr/>
          <a:lstStyle/>
          <a:p>
            <a:pPr algn="ctr" eaLnBrk="1" hangingPunct="1"/>
            <a:r>
              <a:rPr lang="en-AU" altLang="en-US" sz="2800" smtClean="0">
                <a:ea typeface="ＭＳ Ｐゴシック" pitchFamily="34" charset="-128"/>
              </a:rPr>
              <a:t>BACKGROUND</a:t>
            </a:r>
            <a:endParaRPr lang="en-US" altLang="en-US" sz="2800" smtClean="0">
              <a:ea typeface="ＭＳ Ｐゴシック" pitchFamily="34" charset="-128"/>
            </a:endParaRPr>
          </a:p>
        </p:txBody>
      </p:sp>
      <p:sp>
        <p:nvSpPr>
          <p:cNvPr id="10242" name="Text Placeholder 3"/>
          <p:cNvSpPr>
            <a:spLocks noGrp="1"/>
          </p:cNvSpPr>
          <p:nvPr>
            <p:ph type="body" idx="10"/>
          </p:nvPr>
        </p:nvSpPr>
        <p:spPr>
          <a:xfrm>
            <a:off x="479425" y="1196975"/>
            <a:ext cx="8208963" cy="3240088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altLang="en-US" sz="2000" smtClean="0">
                <a:ea typeface="ＭＳ Ｐゴシック" pitchFamily="34" charset="-128"/>
                <a:cs typeface="Arial" pitchFamily="34" charset="0"/>
              </a:rPr>
              <a:t>Research conducted to date, has documented hand hygiene (HH) compliance rates for medical students ranging between 8% and 52%.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000" smtClean="0">
                <a:ea typeface="ＭＳ Ｐゴシック" pitchFamily="34" charset="-128"/>
                <a:cs typeface="Arial" pitchFamily="34" charset="0"/>
              </a:rPr>
              <a:t>While compliance rates have increased in recent years for medical students, they are still well below the ideal levels.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000" smtClean="0">
                <a:ea typeface="ＭＳ Ｐゴシック" pitchFamily="34" charset="-128"/>
                <a:cs typeface="Arial" pitchFamily="34" charset="0"/>
              </a:rPr>
              <a:t>The audit data by hand hygiene Australia indicate that currently hand hygiene of medical students in Australia is around 80%</a:t>
            </a:r>
            <a:r>
              <a:rPr lang="en-US" altLang="en-US" sz="2000" baseline="30000" smtClean="0">
                <a:ea typeface="ＭＳ Ｐゴシック" pitchFamily="34" charset="-128"/>
                <a:cs typeface="Arial" pitchFamily="34" charset="0"/>
              </a:rPr>
              <a:t>.</a:t>
            </a:r>
            <a:endParaRPr lang="en-US" altLang="en-US" sz="2000" smtClean="0"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AU" altLang="en-US" sz="2000" smtClean="0">
                <a:ea typeface="ＭＳ Ｐゴシック" pitchFamily="34" charset="-128"/>
                <a:cs typeface="Arial" pitchFamily="34" charset="0"/>
              </a:rPr>
              <a:t>To date, most studies have focused on trained hospital healthcare workers (HCWs) and have underestimated the role that students also have on infection control as future HCWs. </a:t>
            </a:r>
          </a:p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730250" y="5245100"/>
            <a:ext cx="7935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2000"/>
              <a:t>Develop and evaluate a new learning/teaching approach for undergraduate medical students around HH </a:t>
            </a:r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492125" y="4627563"/>
            <a:ext cx="82089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20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269875" indent="-269875">
              <a:spcBef>
                <a:spcPts val="9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539750" indent="-269875">
              <a:spcBef>
                <a:spcPts val="600"/>
              </a:spcBef>
              <a:buFont typeface="Lucida Grande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809625" indent="-269875">
              <a:spcBef>
                <a:spcPts val="600"/>
              </a:spcBef>
              <a:buFont typeface="Lucida Grande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095375" indent="-285750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1552575" indent="-285750"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009775" indent="-285750"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2466975" indent="-285750"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2924175" indent="-285750"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AIMS</a:t>
            </a:r>
            <a:endParaRPr lang="en-AU" altLang="en-US" sz="2800" b="1"/>
          </a:p>
        </p:txBody>
      </p:sp>
      <p:sp>
        <p:nvSpPr>
          <p:cNvPr id="2" name="TextBox 1"/>
          <p:cNvSpPr txBox="1"/>
          <p:nvPr/>
        </p:nvSpPr>
        <p:spPr>
          <a:xfrm>
            <a:off x="730250" y="6453188"/>
            <a:ext cx="3127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latin typeface="+mn-lt"/>
                <a:ea typeface="+mn-ea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620125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0250" y="6453188"/>
            <a:ext cx="4413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latin typeface="+mn-lt"/>
                <a:ea typeface="+mn-ea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0250" y="6453188"/>
            <a:ext cx="4413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latin typeface="+mn-lt"/>
                <a:ea typeface="+mn-ea"/>
              </a:rPr>
              <a:t>21</a:t>
            </a:r>
          </a:p>
        </p:txBody>
      </p:sp>
      <p:pic>
        <p:nvPicPr>
          <p:cNvPr id="286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68313" y="433388"/>
            <a:ext cx="8208962" cy="923925"/>
          </a:xfrm>
        </p:spPr>
        <p:txBody>
          <a:bodyPr/>
          <a:lstStyle/>
          <a:p>
            <a:pPr eaLnBrk="1" hangingPunct="1"/>
            <a:r>
              <a:rPr lang="en-AU" altLang="en-US" b="0" smtClean="0">
                <a:ea typeface="ＭＳ Ｐゴシック" pitchFamily="34" charset="-128"/>
              </a:rPr>
              <a:t>Development and pilot testing of the prototype</a:t>
            </a:r>
            <a:r>
              <a:rPr lang="en-AU" altLang="en-US" smtClean="0">
                <a:ea typeface="ＭＳ Ｐゴシック" pitchFamily="34" charset="-128"/>
              </a:rPr>
              <a:t/>
            </a:r>
            <a:br>
              <a:rPr lang="en-AU" altLang="en-US" smtClean="0">
                <a:ea typeface="ＭＳ Ｐゴシック" pitchFamily="34" charset="-128"/>
              </a:rPr>
            </a:br>
            <a:endParaRPr lang="en-AU" altLang="en-US" smtClean="0">
              <a:ea typeface="ＭＳ Ｐゴシック" pitchFamily="34" charset="-128"/>
            </a:endParaRP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8313" y="1227138"/>
            <a:ext cx="8208962" cy="5010150"/>
          </a:xfrm>
        </p:spPr>
        <p:txBody>
          <a:bodyPr/>
          <a:lstStyle/>
          <a:p>
            <a:pPr marL="0" indent="0" eaLnBrk="1" hangingPunct="1"/>
            <a:r>
              <a:rPr lang="en-AU" altLang="en-US" sz="2400" b="1" smtClean="0">
                <a:ea typeface="ＭＳ Ｐゴシック" pitchFamily="34" charset="-128"/>
              </a:rPr>
              <a:t>Qualitative group interviews (8 groups)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en-AU" altLang="en-US" sz="2400" b="1" smtClean="0">
                <a:ea typeface="ＭＳ Ｐゴシック" pitchFamily="34" charset="-128"/>
              </a:rPr>
              <a:t>28 students </a:t>
            </a:r>
            <a:r>
              <a:rPr lang="en-AU" altLang="en-US" sz="2400" smtClean="0">
                <a:ea typeface="ＭＳ Ｐゴシック" pitchFamily="34" charset="-128"/>
              </a:rPr>
              <a:t>from year 1 to 5</a:t>
            </a:r>
          </a:p>
          <a:p>
            <a:pPr marL="0" indent="0" eaLnBrk="1" hangingPunct="1">
              <a:buFont typeface="Wingdings" pitchFamily="2" charset="2"/>
              <a:buChar char="Ø"/>
            </a:pPr>
            <a:endParaRPr lang="en-AU" altLang="en-US" sz="2400" smtClean="0">
              <a:ea typeface="ＭＳ Ｐゴシック" pitchFamily="34" charset="-128"/>
            </a:endParaRPr>
          </a:p>
          <a:p>
            <a:pPr marL="0" indent="0" eaLnBrk="1" hangingPunct="1"/>
            <a:r>
              <a:rPr lang="en-AU" altLang="en-US" sz="2400" b="1" u="sng" smtClean="0">
                <a:ea typeface="ＭＳ Ｐゴシック" pitchFamily="34" charset="-128"/>
              </a:rPr>
              <a:t>HH module prototype</a:t>
            </a:r>
          </a:p>
          <a:p>
            <a:pPr marL="0" indent="0" eaLnBrk="1" hangingPunct="1"/>
            <a:endParaRPr lang="en-AU" altLang="en-US" sz="2400" b="1" u="sng" smtClean="0"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en-AU" altLang="en-US" sz="2400" smtClean="0">
                <a:ea typeface="ＭＳ Ｐゴシック" pitchFamily="34" charset="-128"/>
              </a:rPr>
              <a:t>PowerPoint presentation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en-AU" altLang="en-US" sz="2400" smtClean="0">
                <a:ea typeface="ＭＳ Ｐゴシック" pitchFamily="34" charset="-128"/>
              </a:rPr>
              <a:t>Practical demonstration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en-AU" altLang="en-US" sz="2400" smtClean="0">
                <a:ea typeface="ＭＳ Ｐゴシック" pitchFamily="34" charset="-128"/>
              </a:rPr>
              <a:t>Scenario based learning activity 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en-AU" altLang="en-US" sz="2400" smtClean="0">
                <a:ea typeface="ＭＳ Ｐゴシック" pitchFamily="34" charset="-128"/>
              </a:rPr>
              <a:t>Interview activity </a:t>
            </a:r>
          </a:p>
          <a:p>
            <a:pPr marL="0" indent="0" eaLnBrk="1" hangingPunct="1"/>
            <a:endParaRPr lang="en-AU" altLang="en-US" smtClean="0">
              <a:ea typeface="ＭＳ Ｐゴシック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/>
                </a:extLst>
              </p14:cNvPr>
              <p14:cNvContentPartPr/>
              <p14:nvPr/>
            </p14:nvContentPartPr>
            <p14:xfrm>
              <a:off x="899592" y="5187156"/>
              <a:ext cx="1577975" cy="887413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/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1430" y="5148995"/>
                <a:ext cx="1654300" cy="963734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/>
          <p:cNvSpPr txBox="1"/>
          <p:nvPr/>
        </p:nvSpPr>
        <p:spPr>
          <a:xfrm>
            <a:off x="730250" y="6453188"/>
            <a:ext cx="4413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latin typeface="+mn-lt"/>
                <a:ea typeface="+mn-ea"/>
              </a:rPr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68313" y="433388"/>
            <a:ext cx="8208962" cy="923925"/>
          </a:xfrm>
        </p:spPr>
        <p:txBody>
          <a:bodyPr/>
          <a:lstStyle/>
          <a:p>
            <a:pPr algn="ctr" eaLnBrk="1" hangingPunct="1"/>
            <a:r>
              <a:rPr lang="en-US" altLang="en-US" sz="2800" smtClean="0">
                <a:ea typeface="ＭＳ Ｐゴシック" pitchFamily="34" charset="-128"/>
              </a:rPr>
              <a:t>Contents of the final HH teaching tool </a:t>
            </a:r>
            <a:r>
              <a:rPr lang="en-AU" altLang="en-US" smtClean="0">
                <a:ea typeface="ＭＳ Ｐゴシック" pitchFamily="34" charset="-128"/>
              </a:rPr>
              <a:t/>
            </a:r>
            <a:br>
              <a:rPr lang="en-AU" altLang="en-US" smtClean="0">
                <a:ea typeface="ＭＳ Ｐゴシック" pitchFamily="34" charset="-128"/>
              </a:rPr>
            </a:br>
            <a:endParaRPr lang="en-AU" altLang="en-US" smtClean="0">
              <a:ea typeface="ＭＳ Ｐゴシック" pitchFamily="34" charset="-128"/>
            </a:endParaRPr>
          </a:p>
        </p:txBody>
      </p:sp>
      <p:pic>
        <p:nvPicPr>
          <p:cNvPr id="3072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166813"/>
            <a:ext cx="8531225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0250" y="6453188"/>
            <a:ext cx="4413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latin typeface="+mn-lt"/>
                <a:ea typeface="+mn-ea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68313" y="433388"/>
            <a:ext cx="8208962" cy="1266825"/>
          </a:xfrm>
        </p:spPr>
        <p:txBody>
          <a:bodyPr/>
          <a:lstStyle/>
          <a:p>
            <a:pPr algn="ctr" eaLnBrk="1" hangingPunct="1"/>
            <a:r>
              <a:rPr lang="en-AU" altLang="en-US" sz="2800" smtClean="0">
                <a:ea typeface="ＭＳ Ｐゴシック" pitchFamily="34" charset="-128"/>
              </a:rPr>
              <a:t>Phase 3: Implementing and evaluating the developed approach</a:t>
            </a:r>
            <a:r>
              <a:rPr lang="en-AU" altLang="en-US" smtClean="0">
                <a:ea typeface="ＭＳ Ｐゴシック" pitchFamily="34" charset="-128"/>
              </a:rPr>
              <a:t/>
            </a:r>
            <a:br>
              <a:rPr lang="en-AU" altLang="en-US" smtClean="0">
                <a:ea typeface="ＭＳ Ｐゴシック" pitchFamily="34" charset="-128"/>
              </a:rPr>
            </a:br>
            <a:endParaRPr lang="en-AU" altLang="en-US" smtClean="0">
              <a:ea typeface="ＭＳ Ｐゴシック" pitchFamily="34" charset="-128"/>
            </a:endParaRPr>
          </a:p>
        </p:txBody>
      </p:sp>
      <p:pic>
        <p:nvPicPr>
          <p:cNvPr id="327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39913"/>
            <a:ext cx="842645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0250" y="6453188"/>
            <a:ext cx="4413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latin typeface="+mn-lt"/>
                <a:ea typeface="+mn-ea"/>
              </a:rPr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68313" y="433388"/>
            <a:ext cx="8208962" cy="430212"/>
          </a:xfrm>
        </p:spPr>
        <p:txBody>
          <a:bodyPr/>
          <a:lstStyle/>
          <a:p>
            <a:pPr algn="ctr" eaLnBrk="1" hangingPunct="1"/>
            <a:r>
              <a:rPr lang="en-AU" altLang="en-US" sz="2800" smtClean="0">
                <a:ea typeface="ＭＳ Ｐゴシック" pitchFamily="34" charset="-128"/>
              </a:rPr>
              <a:t>Study process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250" y="6453188"/>
            <a:ext cx="4413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latin typeface="+mn-lt"/>
                <a:ea typeface="+mn-ea"/>
              </a:rPr>
              <a:t>26</a:t>
            </a:r>
          </a:p>
        </p:txBody>
      </p:sp>
      <p:pic>
        <p:nvPicPr>
          <p:cNvPr id="3379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087438"/>
            <a:ext cx="8504238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68313" y="433388"/>
            <a:ext cx="8208962" cy="862012"/>
          </a:xfrm>
        </p:spPr>
        <p:txBody>
          <a:bodyPr/>
          <a:lstStyle/>
          <a:p>
            <a:pPr algn="ctr" eaLnBrk="1" hangingPunct="1"/>
            <a:r>
              <a:rPr lang="en-AU" altLang="en-US" sz="2800" smtClean="0">
                <a:ea typeface="ＭＳ Ｐゴシック" pitchFamily="34" charset="-128"/>
              </a:rPr>
              <a:t>Results: Knowledge and attitude variable mean scores over three periods of time </a:t>
            </a:r>
          </a:p>
        </p:txBody>
      </p:sp>
      <p:pic>
        <p:nvPicPr>
          <p:cNvPr id="4" name="Picture 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1557338"/>
            <a:ext cx="8829675" cy="47037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730250" y="6453188"/>
            <a:ext cx="4413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latin typeface="+mn-lt"/>
                <a:ea typeface="+mn-ea"/>
              </a:rPr>
              <a:t>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68313" y="433388"/>
            <a:ext cx="8208962" cy="430212"/>
          </a:xfrm>
        </p:spPr>
        <p:txBody>
          <a:bodyPr/>
          <a:lstStyle/>
          <a:p>
            <a:pPr algn="ctr" eaLnBrk="1" hangingPunct="1"/>
            <a:r>
              <a:rPr lang="en-AU" altLang="en-US" sz="2800" smtClean="0">
                <a:ea typeface="ＭＳ Ｐゴシック" pitchFamily="34" charset="-128"/>
              </a:rPr>
              <a:t>Student knowledge of ‘My 5 moments of HH’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0250" y="6453188"/>
            <a:ext cx="4413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latin typeface="+mn-lt"/>
                <a:ea typeface="+mn-ea"/>
              </a:rPr>
              <a:t>28</a:t>
            </a:r>
          </a:p>
        </p:txBody>
      </p:sp>
      <p:pic>
        <p:nvPicPr>
          <p:cNvPr id="3584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977900"/>
            <a:ext cx="903446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675688" cy="738188"/>
          </a:xfrm>
        </p:spPr>
        <p:txBody>
          <a:bodyPr/>
          <a:lstStyle/>
          <a:p>
            <a:pPr algn="ctr" eaLnBrk="1" hangingPunct="1"/>
            <a:r>
              <a:rPr lang="en-AU" altLang="en-US" sz="2400" smtClean="0">
                <a:ea typeface="ＭＳ Ｐゴシック" pitchFamily="34" charset="-128"/>
              </a:rPr>
              <a:t>Attitudes of medical students to HH over three time periods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7" name="Ink 36">
                <a:extLst>
                  <a:ext uri="{FF2B5EF4-FFF2-40B4-BE49-F238E27FC236}"/>
                </a:extLst>
              </p14:cNvPr>
              <p14:cNvContentPartPr/>
              <p14:nvPr/>
            </p14:nvContentPartPr>
            <p14:xfrm>
              <a:off x="-2147483648" y="-2147483648"/>
              <a:ext cx="0" cy="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/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147483648" y="-214748364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8" name="Ink 37">
                <a:extLst>
                  <a:ext uri="{FF2B5EF4-FFF2-40B4-BE49-F238E27FC236}"/>
                </a:extLst>
              </p14:cNvPr>
              <p14:cNvContentPartPr/>
              <p14:nvPr/>
            </p14:nvContentPartPr>
            <p14:xfrm>
              <a:off x="-2147483648" y="-2147483648"/>
              <a:ext cx="0" cy="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/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147483648" y="-214748364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3" name="Ink 42">
                <a:extLst>
                  <a:ext uri="{FF2B5EF4-FFF2-40B4-BE49-F238E27FC236}"/>
                </a:extLst>
              </p14:cNvPr>
              <p14:cNvContentPartPr/>
              <p14:nvPr/>
            </p14:nvContentPartPr>
            <p14:xfrm>
              <a:off x="-2147483648" y="-2147483648"/>
              <a:ext cx="0" cy="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/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147483648" y="-214748364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5" name="Ink 44">
                <a:extLst>
                  <a:ext uri="{FF2B5EF4-FFF2-40B4-BE49-F238E27FC236}"/>
                </a:extLst>
              </p14:cNvPr>
              <p14:cNvContentPartPr/>
              <p14:nvPr/>
            </p14:nvContentPartPr>
            <p14:xfrm>
              <a:off x="-2147483648" y="-2147483648"/>
              <a:ext cx="0" cy="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/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147483648" y="-214748364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4" name="Ink 53">
                <a:extLst>
                  <a:ext uri="{FF2B5EF4-FFF2-40B4-BE49-F238E27FC236}"/>
                </a:extLst>
              </p14:cNvPr>
              <p14:cNvContentPartPr/>
              <p14:nvPr/>
            </p14:nvContentPartPr>
            <p14:xfrm>
              <a:off x="-2147483648" y="-2147483648"/>
              <a:ext cx="0" cy="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/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147483648" y="-214748364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5" name="Ink 54">
                <a:extLst>
                  <a:ext uri="{FF2B5EF4-FFF2-40B4-BE49-F238E27FC236}"/>
                </a:extLst>
              </p14:cNvPr>
              <p14:cNvContentPartPr/>
              <p14:nvPr/>
            </p14:nvContentPartPr>
            <p14:xfrm>
              <a:off x="-2147483648" y="-2147483648"/>
              <a:ext cx="0" cy="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/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2147483648" y="-2147483648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730250" y="6453188"/>
            <a:ext cx="4413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latin typeface="+mn-lt"/>
                <a:ea typeface="+mn-ea"/>
              </a:rPr>
              <a:t>29</a:t>
            </a:r>
          </a:p>
        </p:txBody>
      </p:sp>
      <p:pic>
        <p:nvPicPr>
          <p:cNvPr id="36873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268413"/>
            <a:ext cx="913606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466725" y="476250"/>
            <a:ext cx="8208963" cy="431800"/>
          </a:xfrm>
        </p:spPr>
        <p:txBody>
          <a:bodyPr/>
          <a:lstStyle/>
          <a:p>
            <a:pPr algn="ctr" eaLnBrk="1" hangingPunct="1"/>
            <a:r>
              <a:rPr lang="en-AU" altLang="en-US" sz="2800" smtClean="0">
                <a:ea typeface="ＭＳ Ｐゴシック" pitchFamily="34" charset="-128"/>
              </a:rPr>
              <a:t>Study process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0250" y="6453188"/>
            <a:ext cx="3127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latin typeface="+mn-lt"/>
                <a:ea typeface="+mn-ea"/>
              </a:rPr>
              <a:t>3</a:t>
            </a:r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039813"/>
            <a:ext cx="8594725" cy="50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68313" y="433388"/>
            <a:ext cx="8208962" cy="738187"/>
          </a:xfrm>
        </p:spPr>
        <p:txBody>
          <a:bodyPr/>
          <a:lstStyle/>
          <a:p>
            <a:pPr algn="ctr" eaLnBrk="1" hangingPunct="1"/>
            <a:r>
              <a:rPr lang="en-AU" altLang="en-US" sz="2400" smtClean="0">
                <a:ea typeface="ＭＳ Ｐゴシック" pitchFamily="34" charset="-128"/>
              </a:rPr>
              <a:t>Student feedback on the HH teaching session done at first follow up survey at time-period 2 (T2) </a:t>
            </a:r>
          </a:p>
        </p:txBody>
      </p:sp>
      <p:pic>
        <p:nvPicPr>
          <p:cNvPr id="4" name="Picture 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620838"/>
            <a:ext cx="8569325" cy="4616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>
                <a:extLst>
                  <a:ext uri="{FF2B5EF4-FFF2-40B4-BE49-F238E27FC236}"/>
                </a:extLst>
              </p14:cNvPr>
              <p14:cNvContentPartPr/>
              <p14:nvPr/>
            </p14:nvContentPartPr>
            <p14:xfrm>
              <a:off x="2052742" y="2473913"/>
              <a:ext cx="1278720" cy="432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/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6622" y="2467793"/>
                <a:ext cx="12909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Ink 12">
                <a:extLst>
                  <a:ext uri="{FF2B5EF4-FFF2-40B4-BE49-F238E27FC236}"/>
                </a:extLst>
              </p14:cNvPr>
              <p14:cNvContentPartPr/>
              <p14:nvPr/>
            </p14:nvContentPartPr>
            <p14:xfrm>
              <a:off x="2621902" y="3144593"/>
              <a:ext cx="933480" cy="270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/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15782" y="3138473"/>
                <a:ext cx="9457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Ink 13">
                <a:extLst>
                  <a:ext uri="{FF2B5EF4-FFF2-40B4-BE49-F238E27FC236}"/>
                </a:extLst>
              </p14:cNvPr>
              <p14:cNvContentPartPr/>
              <p14:nvPr/>
            </p14:nvContentPartPr>
            <p14:xfrm>
              <a:off x="-2147483648" y="-2147483648"/>
              <a:ext cx="0" cy="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/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147483648" y="-214748364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" name="Ink 14">
                <a:extLst>
                  <a:ext uri="{FF2B5EF4-FFF2-40B4-BE49-F238E27FC236}"/>
                </a:extLst>
              </p14:cNvPr>
              <p14:cNvContentPartPr/>
              <p14:nvPr/>
            </p14:nvContentPartPr>
            <p14:xfrm>
              <a:off x="373342" y="3676313"/>
              <a:ext cx="1036080" cy="38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/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7222" y="3670193"/>
                <a:ext cx="10483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" name="Ink 15">
                <a:extLst>
                  <a:ext uri="{FF2B5EF4-FFF2-40B4-BE49-F238E27FC236}"/>
                </a:extLst>
              </p14:cNvPr>
              <p14:cNvContentPartPr/>
              <p14:nvPr/>
            </p14:nvContentPartPr>
            <p14:xfrm>
              <a:off x="2547382" y="4104713"/>
              <a:ext cx="774720" cy="345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/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41262" y="4098593"/>
                <a:ext cx="786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/>
                </a:extLst>
              </p14:cNvPr>
              <p14:cNvContentPartPr/>
              <p14:nvPr/>
            </p14:nvContentPartPr>
            <p14:xfrm>
              <a:off x="3013942" y="4417553"/>
              <a:ext cx="606600" cy="241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/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07822" y="4411433"/>
                <a:ext cx="61884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" name="Ink 17">
                <a:extLst>
                  <a:ext uri="{FF2B5EF4-FFF2-40B4-BE49-F238E27FC236}"/>
                </a:extLst>
              </p14:cNvPr>
              <p14:cNvContentPartPr/>
              <p14:nvPr/>
            </p14:nvContentPartPr>
            <p14:xfrm>
              <a:off x="335902" y="4628153"/>
              <a:ext cx="1241280" cy="27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/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9782" y="4622033"/>
                <a:ext cx="12535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9" name="Ink 18">
                <a:extLst>
                  <a:ext uri="{FF2B5EF4-FFF2-40B4-BE49-F238E27FC236}"/>
                </a:extLst>
              </p14:cNvPr>
              <p14:cNvContentPartPr/>
              <p14:nvPr/>
            </p14:nvContentPartPr>
            <p14:xfrm>
              <a:off x="2593822" y="5064113"/>
              <a:ext cx="1101600" cy="30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/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87702" y="5057993"/>
                <a:ext cx="11138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" name="Ink 19">
                <a:extLst>
                  <a:ext uri="{FF2B5EF4-FFF2-40B4-BE49-F238E27FC236}"/>
                </a:extLst>
              </p14:cNvPr>
              <p14:cNvContentPartPr/>
              <p14:nvPr/>
            </p14:nvContentPartPr>
            <p14:xfrm>
              <a:off x="438502" y="5299193"/>
              <a:ext cx="1754640" cy="74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/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2382" y="5293073"/>
                <a:ext cx="17668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1" name="Ink 20">
                <a:extLst>
                  <a:ext uri="{FF2B5EF4-FFF2-40B4-BE49-F238E27FC236}"/>
                </a:extLst>
              </p14:cNvPr>
              <p14:cNvContentPartPr/>
              <p14:nvPr/>
            </p14:nvContentPartPr>
            <p14:xfrm>
              <a:off x="429142" y="5952593"/>
              <a:ext cx="2799720" cy="432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/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3022" y="5946473"/>
                <a:ext cx="2811960" cy="5544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extBox 21"/>
          <p:cNvSpPr txBox="1"/>
          <p:nvPr/>
        </p:nvSpPr>
        <p:spPr>
          <a:xfrm>
            <a:off x="730250" y="6453188"/>
            <a:ext cx="4413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latin typeface="+mn-lt"/>
                <a:ea typeface="+mn-ea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08962" cy="430213"/>
          </a:xfrm>
        </p:spPr>
        <p:txBody>
          <a:bodyPr/>
          <a:lstStyle/>
          <a:p>
            <a:pPr algn="ctr" eaLnBrk="1" hangingPunct="1"/>
            <a:r>
              <a:rPr lang="en-AU" altLang="en-US" sz="2800" smtClean="0">
                <a:ea typeface="ＭＳ Ｐゴシック" pitchFamily="34" charset="-128"/>
              </a:rPr>
              <a:t>Limitations</a:t>
            </a:r>
          </a:p>
        </p:txBody>
      </p:sp>
      <p:sp>
        <p:nvSpPr>
          <p:cNvPr id="38914" name="Text Placeholder 2"/>
          <p:cNvSpPr>
            <a:spLocks noGrp="1"/>
          </p:cNvSpPr>
          <p:nvPr>
            <p:ph type="body" idx="10"/>
          </p:nvPr>
        </p:nvSpPr>
        <p:spPr>
          <a:xfrm>
            <a:off x="323850" y="952500"/>
            <a:ext cx="8208963" cy="25193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AU" altLang="en-US" sz="2400" smtClean="0">
                <a:ea typeface="ＭＳ Ｐゴシック" pitchFamily="34" charset="-128"/>
              </a:rPr>
              <a:t>Generalisability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AU" altLang="en-US" sz="2400" smtClean="0">
                <a:ea typeface="ＭＳ Ｐゴシック" pitchFamily="34" charset="-128"/>
              </a:rPr>
              <a:t>Uncontrolled design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AU" altLang="en-US" sz="2400" smtClean="0">
                <a:ea typeface="ＭＳ Ｐゴシック" pitchFamily="34" charset="-128"/>
              </a:rPr>
              <a:t>Self reports vs actual practices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AU" altLang="en-US" sz="2400" smtClean="0">
                <a:ea typeface="ＭＳ Ｐゴシック" pitchFamily="34" charset="-128"/>
              </a:rPr>
              <a:t>No long term follow up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AU" altLang="en-US" sz="2400" smtClean="0">
                <a:ea typeface="ＭＳ Ｐゴシック" pitchFamily="34" charset="-128"/>
              </a:rPr>
              <a:t>Transition away from the university </a:t>
            </a:r>
          </a:p>
          <a:p>
            <a:pPr eaLnBrk="1" hangingPunct="1">
              <a:buFont typeface="Arial" pitchFamily="34" charset="0"/>
              <a:buChar char="•"/>
            </a:pPr>
            <a:endParaRPr lang="en-AU" altLang="en-US" sz="2400" smtClean="0">
              <a:ea typeface="ＭＳ Ｐゴシック" pitchFamily="34" charset="-128"/>
            </a:endParaRPr>
          </a:p>
          <a:p>
            <a:pPr eaLnBrk="1" hangingPunct="1"/>
            <a:endParaRPr lang="en-AU" altLang="en-US" smtClean="0">
              <a:ea typeface="ＭＳ Ｐゴシック" pitchFamily="34" charset="-128"/>
            </a:endParaRPr>
          </a:p>
        </p:txBody>
      </p:sp>
      <p:sp>
        <p:nvSpPr>
          <p:cNvPr id="38915" name="Title 1"/>
          <p:cNvSpPr txBox="1">
            <a:spLocks/>
          </p:cNvSpPr>
          <p:nvPr/>
        </p:nvSpPr>
        <p:spPr bwMode="auto">
          <a:xfrm>
            <a:off x="465138" y="3616325"/>
            <a:ext cx="82089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200"/>
              </a:spcBef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269875" indent="-269875">
              <a:spcBef>
                <a:spcPts val="9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539750" indent="-269875">
              <a:spcBef>
                <a:spcPts val="600"/>
              </a:spcBef>
              <a:buFont typeface="Lucida Grande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809625" indent="-269875">
              <a:spcBef>
                <a:spcPts val="600"/>
              </a:spcBef>
              <a:buFont typeface="Lucida Grande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095375" indent="-285750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1552575" indent="-285750"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009775" indent="-285750"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2466975" indent="-285750"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2924175" indent="-285750"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2800" b="1"/>
              <a:t>Future directions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250825" y="4222750"/>
            <a:ext cx="8423275" cy="2030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AU" dirty="0">
                <a:latin typeface="+mn-lt"/>
                <a:ea typeface="ＭＳ Ｐゴシック" charset="-128"/>
              </a:rPr>
              <a:t>Use reflection and assessment  </a:t>
            </a:r>
          </a:p>
          <a:p>
            <a:pPr marL="342900" indent="-342900" eaLnBrk="1" hangingPunct="1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AU" dirty="0">
                <a:latin typeface="+mn-lt"/>
                <a:ea typeface="ＭＳ Ｐゴシック" charset="-128"/>
              </a:rPr>
              <a:t>Check actual compliance</a:t>
            </a:r>
          </a:p>
          <a:p>
            <a:pPr marL="342900" indent="-342900" eaLnBrk="1" hangingPunct="1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AU" dirty="0">
                <a:latin typeface="+mn-lt"/>
                <a:ea typeface="ＭＳ Ｐゴシック" charset="-128"/>
              </a:rPr>
              <a:t>Use control group/RCTs</a:t>
            </a:r>
          </a:p>
          <a:p>
            <a:pPr marL="342900" indent="-342900" eaLnBrk="1" hangingPunct="1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AU" dirty="0">
                <a:latin typeface="+mn-lt"/>
                <a:ea typeface="ＭＳ Ｐゴシック" charset="-128"/>
              </a:rPr>
              <a:t>Empowerment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250" y="6453188"/>
            <a:ext cx="4413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latin typeface="+mn-lt"/>
                <a:ea typeface="+mn-ea"/>
              </a:rPr>
              <a:t>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AU" altLang="en-US" smtClean="0">
                <a:ea typeface="ＭＳ Ｐゴシック" pitchFamily="34" charset="-128"/>
              </a:rPr>
              <a:t>Acknowledgments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8313" y="1227138"/>
            <a:ext cx="8208962" cy="46069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AU" altLang="en-US" sz="2400" smtClean="0">
                <a:ea typeface="ＭＳ Ｐゴシック" pitchFamily="34" charset="-128"/>
              </a:rPr>
              <a:t>All academics and medical students who participated in four different studies</a:t>
            </a:r>
          </a:p>
          <a:p>
            <a:pPr eaLnBrk="1" hangingPunct="1">
              <a:buFont typeface="Wingdings" pitchFamily="2" charset="2"/>
              <a:buChar char="Ø"/>
            </a:pPr>
            <a:endParaRPr lang="en-AU" altLang="en-US" sz="240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AU" altLang="en-US" sz="2400" smtClean="0">
              <a:ea typeface="ＭＳ Ｐゴシック" pitchFamily="34" charset="-128"/>
            </a:endParaRPr>
          </a:p>
          <a:p>
            <a:pPr eaLnBrk="1" hangingPunct="1"/>
            <a:endParaRPr lang="en-AU" altLang="en-US" sz="2400" smtClean="0">
              <a:ea typeface="ＭＳ Ｐゴシック" pitchFamily="34" charset="-128"/>
            </a:endParaRPr>
          </a:p>
          <a:p>
            <a:pPr eaLnBrk="1" hangingPunct="1"/>
            <a:endParaRPr lang="en-AU" altLang="en-US" sz="240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AU" alt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AU" altLang="en-US" sz="1200" smtClean="0">
                <a:ea typeface="ＭＳ Ｐゴシック" pitchFamily="34" charset="-128"/>
              </a:rPr>
              <a:t>        </a:t>
            </a:r>
            <a:r>
              <a:rPr lang="en-AU" altLang="en-US" sz="1200" b="1" smtClean="0">
                <a:ea typeface="ＭＳ Ｐゴシック" pitchFamily="34" charset="-128"/>
              </a:rPr>
              <a:t>Dr Holly Seale                 Dr Husna Razee                    Dr Rachel Thompson             Dr Chinthaka Balasooriya</a:t>
            </a:r>
          </a:p>
          <a:p>
            <a:pPr eaLnBrk="1" hangingPunct="1">
              <a:buFont typeface="Wingdings" pitchFamily="2" charset="2"/>
              <a:buChar char="Ø"/>
            </a:pPr>
            <a:endParaRPr lang="en-AU" altLang="en-US" sz="2400" smtClean="0">
              <a:ea typeface="ＭＳ Ｐゴシック" pitchFamily="34" charset="-128"/>
            </a:endParaRPr>
          </a:p>
          <a:p>
            <a:pPr eaLnBrk="1" hangingPunct="1"/>
            <a:endParaRPr lang="en-AU" altLang="en-US" smtClean="0">
              <a:ea typeface="ＭＳ Ｐゴシック" pitchFamily="34" charset="-128"/>
            </a:endParaRPr>
          </a:p>
        </p:txBody>
      </p:sp>
      <p:pic>
        <p:nvPicPr>
          <p:cNvPr id="3993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924175"/>
            <a:ext cx="1150938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2924175"/>
            <a:ext cx="1144587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2924175"/>
            <a:ext cx="1223962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924175"/>
            <a:ext cx="1223963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0250" y="6453188"/>
            <a:ext cx="4413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latin typeface="+mn-lt"/>
                <a:ea typeface="+mn-ea"/>
              </a:rPr>
              <a:t>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2" t="31593" r="17712" b="26749"/>
          <a:stretch>
            <a:fillRect/>
          </a:stretch>
        </p:blipFill>
        <p:spPr bwMode="auto">
          <a:xfrm>
            <a:off x="-3175" y="549275"/>
            <a:ext cx="91471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>
                <a:ea typeface="ＭＳ Ｐゴシック" pitchFamily="34" charset="-128"/>
              </a:rPr>
              <a:t>Needs Assessment 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8313" y="1227138"/>
            <a:ext cx="8208962" cy="460692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AU" sz="2400" dirty="0"/>
              <a:t>Three components</a:t>
            </a:r>
          </a:p>
          <a:p>
            <a:pPr eaLnBrk="1" hangingPunct="1">
              <a:lnSpc>
                <a:spcPct val="150000"/>
              </a:lnSpc>
              <a:buFont typeface="Arial" charset="0"/>
              <a:buAutoNum type="arabicPeriod"/>
              <a:defRPr/>
            </a:pPr>
            <a:r>
              <a:rPr lang="en-AU" sz="2400" dirty="0"/>
              <a:t>Literature review</a:t>
            </a:r>
          </a:p>
          <a:p>
            <a:pPr eaLnBrk="1" hangingPunct="1">
              <a:lnSpc>
                <a:spcPct val="150000"/>
              </a:lnSpc>
              <a:buFont typeface="Arial" charset="0"/>
              <a:buAutoNum type="arabicPeriod"/>
              <a:defRPr/>
            </a:pPr>
            <a:r>
              <a:rPr lang="en-AU" sz="2400" dirty="0"/>
              <a:t>Qualitative in depth interviews with medical students and academics at UNSW, Sydney</a:t>
            </a:r>
          </a:p>
          <a:p>
            <a:pPr eaLnBrk="1" hangingPunct="1">
              <a:lnSpc>
                <a:spcPct val="150000"/>
              </a:lnSpc>
              <a:buFont typeface="Arial" charset="0"/>
              <a:buAutoNum type="arabicPeriod"/>
              <a:defRPr/>
            </a:pPr>
            <a:r>
              <a:rPr lang="en-AU" sz="2400" dirty="0"/>
              <a:t>Survey of Deans of Medical Education of Australian medical schools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0250" y="6453188"/>
            <a:ext cx="3127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latin typeface="+mn-lt"/>
                <a:ea typeface="+mn-ea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AU" altLang="en-US" smtClean="0">
                <a:ea typeface="ＭＳ Ｐゴシック" pitchFamily="34" charset="-128"/>
              </a:rPr>
              <a:t>Literature review 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50825" y="1196975"/>
            <a:ext cx="8208963" cy="4938713"/>
          </a:xfrm>
        </p:spPr>
        <p:txBody>
          <a:bodyPr/>
          <a:lstStyle/>
          <a:p>
            <a:pPr marL="285750" indent="-285750" eaLnBrk="1" hangingPunct="1">
              <a:buFont typeface="Wingdings" pitchFamily="2" charset="2"/>
              <a:buChar char="Ø"/>
            </a:pPr>
            <a:endParaRPr lang="en-AU" altLang="en-US" sz="2400" smtClean="0">
              <a:ea typeface="ＭＳ Ｐゴシック" pitchFamily="34" charset="-128"/>
            </a:endParaRP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n-AU" altLang="en-US" sz="2400" smtClean="0">
                <a:ea typeface="ＭＳ Ｐゴシック" pitchFamily="34" charset="-128"/>
              </a:rPr>
              <a:t>Burden of HAIs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n-AU" altLang="en-US" sz="2400" smtClean="0">
                <a:ea typeface="ＭＳ Ｐゴシック" pitchFamily="34" charset="-128"/>
              </a:rPr>
              <a:t> most common microorganisms responsible for causing HAIs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n-AU" altLang="en-US" sz="2400" smtClean="0">
                <a:ea typeface="ＭＳ Ｐゴシック" pitchFamily="34" charset="-128"/>
              </a:rPr>
              <a:t>Healthcare workers’ hands and transmission of pathogens causing HAIs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n-AU" altLang="en-US" sz="2400" smtClean="0">
                <a:ea typeface="ＭＳ Ｐゴシック" pitchFamily="34" charset="-128"/>
              </a:rPr>
              <a:t>‘My five moments of hand hygiene’ 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n-AU" altLang="en-US" sz="2400" smtClean="0">
                <a:ea typeface="ＭＳ Ｐゴシック" pitchFamily="34" charset="-128"/>
              </a:rPr>
              <a:t> Hand hygiene compliance amongst HCWs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n-AU" altLang="en-US" sz="2400" smtClean="0">
                <a:ea typeface="ＭＳ Ｐゴシック" pitchFamily="34" charset="-128"/>
              </a:rPr>
              <a:t>Measuring hand hygiene compliance </a:t>
            </a:r>
          </a:p>
          <a:p>
            <a:pPr marL="285750" indent="-285750" eaLnBrk="1" hangingPunct="1"/>
            <a:endParaRPr lang="en-AU" altLang="en-US" b="1" smtClean="0">
              <a:ea typeface="ＭＳ Ｐゴシック" pitchFamily="34" charset="-128"/>
            </a:endParaRPr>
          </a:p>
          <a:p>
            <a:pPr marL="285750" indent="-285750" eaLnBrk="1" hangingPunct="1">
              <a:buFont typeface="Wingdings" pitchFamily="2" charset="2"/>
              <a:buChar char="Ø"/>
            </a:pPr>
            <a:endParaRPr lang="en-AU" altLang="en-US" smtClean="0">
              <a:ea typeface="ＭＳ Ｐゴシック" pitchFamily="34" charset="-128"/>
            </a:endParaRPr>
          </a:p>
          <a:p>
            <a:pPr marL="285750" indent="-285750" eaLnBrk="1" hangingPunct="1">
              <a:buFont typeface="Wingdings" pitchFamily="2" charset="2"/>
              <a:buChar char="Ø"/>
            </a:pPr>
            <a:endParaRPr lang="en-AU" altLang="en-US" b="1" smtClean="0">
              <a:ea typeface="ＭＳ Ｐゴシック" pitchFamily="34" charset="-128"/>
            </a:endParaRPr>
          </a:p>
          <a:p>
            <a:pPr marL="285750" indent="-285750" eaLnBrk="1" hangingPunct="1">
              <a:buFont typeface="Wingdings" pitchFamily="2" charset="2"/>
              <a:buChar char="Ø"/>
            </a:pPr>
            <a:endParaRPr lang="en-AU" altLang="en-US" b="1" smtClean="0">
              <a:ea typeface="ＭＳ Ｐゴシック" pitchFamily="34" charset="-128"/>
            </a:endParaRPr>
          </a:p>
          <a:p>
            <a:pPr marL="285750" indent="-285750" eaLnBrk="1" hangingPunct="1">
              <a:buFont typeface="Wingdings" pitchFamily="2" charset="2"/>
              <a:buChar char="Ø"/>
            </a:pPr>
            <a:endParaRPr lang="en-AU" altLang="en-US" smtClean="0"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250" y="6453188"/>
            <a:ext cx="3127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latin typeface="+mn-lt"/>
                <a:ea typeface="+mn-ea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AU" altLang="en-US" smtClean="0">
                <a:ea typeface="ＭＳ Ｐゴシック" pitchFamily="34" charset="-128"/>
              </a:rPr>
              <a:t>Literature review contd.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8313" y="1227138"/>
            <a:ext cx="8208962" cy="4606925"/>
          </a:xfrm>
        </p:spPr>
        <p:txBody>
          <a:bodyPr/>
          <a:lstStyle/>
          <a:p>
            <a:pPr marL="285750" indent="-285750" eaLnBrk="1" hangingPunct="1">
              <a:buFont typeface="Wingdings" pitchFamily="2" charset="2"/>
              <a:buChar char="Ø"/>
            </a:pPr>
            <a:r>
              <a:rPr lang="en-AU" altLang="en-US" sz="2400" smtClean="0">
                <a:ea typeface="ＭＳ Ｐゴシック" pitchFamily="34" charset="-128"/>
              </a:rPr>
              <a:t>HCWs’ HH compliance worldwide and in Australia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n-AU" altLang="en-US" sz="2400" smtClean="0">
                <a:ea typeface="ＭＳ Ｐゴシック" pitchFamily="34" charset="-128"/>
              </a:rPr>
              <a:t>HH compliance of medical students: worldwide and in Australia 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n-AU" altLang="en-US" sz="2400" smtClean="0">
                <a:ea typeface="ＭＳ Ｐゴシック" pitchFamily="34" charset="-128"/>
              </a:rPr>
              <a:t>Facilitators and barriers of HH compliance for all HCWs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n-AU" altLang="en-US" sz="2400" smtClean="0">
                <a:ea typeface="ＭＳ Ｐゴシック" pitchFamily="34" charset="-128"/>
              </a:rPr>
              <a:t>The knowledge, attitudes and practices of medical students towards HH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n-AU" altLang="en-US" sz="2400" smtClean="0">
                <a:ea typeface="ＭＳ Ｐゴシック" pitchFamily="34" charset="-128"/>
              </a:rPr>
              <a:t>Interventions aimed at improving compliance 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n-AU" altLang="en-US" sz="2400" smtClean="0">
                <a:ea typeface="ＭＳ Ｐゴシック" pitchFamily="34" charset="-128"/>
              </a:rPr>
              <a:t>Theoretical concepts: Social cognitive models</a:t>
            </a:r>
          </a:p>
          <a:p>
            <a:pPr marL="285750" indent="-285750" eaLnBrk="1" hangingPunct="1"/>
            <a:r>
              <a:rPr lang="en-AU" altLang="en-US" sz="2400" smtClean="0">
                <a:ea typeface="ＭＳ Ｐゴシック" pitchFamily="34" charset="-128"/>
              </a:rPr>
              <a:t>                                          Adult learning theories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endParaRPr lang="en-AU" altLang="en-US" sz="2400" b="1" smtClean="0">
              <a:ea typeface="ＭＳ Ｐゴシック" pitchFamily="34" charset="-128"/>
            </a:endParaRPr>
          </a:p>
          <a:p>
            <a:pPr marL="285750" indent="-285750" eaLnBrk="1" hangingPunct="1"/>
            <a:endParaRPr lang="en-AU" altLang="en-US" sz="2400" b="1" smtClean="0">
              <a:ea typeface="ＭＳ Ｐゴシック" pitchFamily="34" charset="-128"/>
            </a:endParaRPr>
          </a:p>
          <a:p>
            <a:pPr marL="285750" indent="-285750" eaLnBrk="1" hangingPunct="1"/>
            <a:endParaRPr lang="en-AU" altLang="en-US" smtClean="0"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250" y="6453188"/>
            <a:ext cx="3127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latin typeface="+mn-lt"/>
                <a:ea typeface="+mn-ea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468313" y="433388"/>
            <a:ext cx="8208962" cy="862012"/>
          </a:xfrm>
        </p:spPr>
        <p:txBody>
          <a:bodyPr/>
          <a:lstStyle/>
          <a:p>
            <a:pPr algn="ctr" eaLnBrk="1" hangingPunct="1"/>
            <a:r>
              <a:rPr lang="en-AU" altLang="en-US" sz="2800" smtClean="0">
                <a:ea typeface="ＭＳ Ｐゴシック" pitchFamily="34" charset="-128"/>
              </a:rPr>
              <a:t>HH Compliance amongst medical students in Australia</a:t>
            </a:r>
          </a:p>
        </p:txBody>
      </p:sp>
      <p:graphicFrame>
        <p:nvGraphicFramePr>
          <p:cNvPr id="13314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128588" y="1306513"/>
          <a:ext cx="8705850" cy="492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Chart" r:id="rId5" imgW="8710464" imgH="4931256" progId="Excel.Chart.8">
                  <p:embed/>
                </p:oleObj>
              </mc:Choice>
              <mc:Fallback>
                <p:oleObj name="Chart" r:id="rId5" imgW="8710464" imgH="4931256" progId="Excel.Chart.8">
                  <p:embed/>
                  <p:pic>
                    <p:nvPicPr>
                      <p:cNvPr id="0" name="Content Placeholder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306513"/>
                        <a:ext cx="8705850" cy="492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/>
                </a:extLst>
              </p14:cNvPr>
              <p14:cNvContentPartPr/>
              <p14:nvPr/>
            </p14:nvContentPartPr>
            <p14:xfrm>
              <a:off x="838220" y="5960513"/>
              <a:ext cx="695160" cy="335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/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9220" y="5951513"/>
                <a:ext cx="71316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/>
                </a:extLst>
              </p14:cNvPr>
              <p14:cNvContentPartPr/>
              <p14:nvPr/>
            </p14:nvContentPartPr>
            <p14:xfrm>
              <a:off x="7898540" y="5910113"/>
              <a:ext cx="901440" cy="3729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/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89536" y="5901113"/>
                <a:ext cx="919447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/>
                </a:extLst>
              </p14:cNvPr>
              <p14:cNvContentPartPr/>
              <p14:nvPr/>
            </p14:nvContentPartPr>
            <p14:xfrm>
              <a:off x="8023100" y="2099513"/>
              <a:ext cx="368280" cy="3934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/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14100" y="2090513"/>
                <a:ext cx="38628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" name="Ink 15">
                <a:extLst>
                  <a:ext uri="{FF2B5EF4-FFF2-40B4-BE49-F238E27FC236}"/>
                </a:extLst>
              </p14:cNvPr>
              <p14:cNvContentPartPr/>
              <p14:nvPr/>
            </p14:nvContentPartPr>
            <p14:xfrm>
              <a:off x="941540" y="3461753"/>
              <a:ext cx="365040" cy="4024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/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2540" y="3452753"/>
                <a:ext cx="383040" cy="42048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>
            <a:extLst>
              <a:ext uri="{FF2B5EF4-FFF2-40B4-BE49-F238E27FC236}"/>
            </a:extLst>
          </p:cNvPr>
          <p:cNvSpPr txBox="1"/>
          <p:nvPr/>
        </p:nvSpPr>
        <p:spPr>
          <a:xfrm>
            <a:off x="2266950" y="6524625"/>
            <a:ext cx="5113338" cy="269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1150" b="1" dirty="0">
                <a:latin typeface="Sommet bold"/>
                <a:ea typeface="+mn-ea"/>
              </a:rPr>
              <a:t>Adapted from data by Hand Hygiene Australia (HHA)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0250" y="6453188"/>
            <a:ext cx="3127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latin typeface="+mn-lt"/>
                <a:ea typeface="+mn-ea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AU" altLang="en-US" smtClean="0">
                <a:ea typeface="ＭＳ Ｐゴシック" pitchFamily="34" charset="-128"/>
              </a:rPr>
              <a:t>Qualitative study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8313" y="1227138"/>
            <a:ext cx="8208962" cy="460692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</a:pPr>
            <a:r>
              <a:rPr lang="en-AU" altLang="en-US" sz="2400" b="1" smtClean="0">
                <a:ea typeface="ＭＳ Ｐゴシック" pitchFamily="34" charset="-128"/>
              </a:rPr>
              <a:t>Key stakeholder interviews (n=17)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AU" altLang="en-US" sz="2400" smtClean="0">
                <a:ea typeface="ＭＳ Ｐゴシック" pitchFamily="34" charset="-128"/>
              </a:rPr>
              <a:t>Key members of the undergraduate medical teaching</a:t>
            </a:r>
            <a:br>
              <a:rPr lang="en-AU" altLang="en-US" sz="2400" smtClean="0">
                <a:ea typeface="ＭＳ Ｐゴシック" pitchFamily="34" charset="-128"/>
              </a:rPr>
            </a:br>
            <a:r>
              <a:rPr lang="en-AU" altLang="en-US" sz="2400" smtClean="0">
                <a:ea typeface="ＭＳ Ｐゴシック" pitchFamily="34" charset="-128"/>
              </a:rPr>
              <a:t>team (including faculty staff members and clinical supervisors) 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AU" altLang="en-US" sz="2400" smtClean="0">
                <a:ea typeface="ＭＳ Ｐゴシック" pitchFamily="34" charset="-128"/>
              </a:rPr>
              <a:t>Medical students from the UNSW</a:t>
            </a:r>
          </a:p>
          <a:p>
            <a:pPr marL="0" indent="0" eaLnBrk="1" hangingPunct="1"/>
            <a:endParaRPr lang="en-AU" altLang="en-US" smtClean="0"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250" y="6453188"/>
            <a:ext cx="3127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latin typeface="+mn-lt"/>
                <a:ea typeface="+mn-ea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8788"/>
            <a:ext cx="9144000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0250" y="6453188"/>
            <a:ext cx="3127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latin typeface="+mn-lt"/>
                <a:ea typeface="+mn-ea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UNSW_PowerPoint_4x3">
  <a:themeElements>
    <a:clrScheme name="AGSM">
      <a:dk1>
        <a:srgbClr val="404040"/>
      </a:dk1>
      <a:lt1>
        <a:sysClr val="window" lastClr="FFFFFF"/>
      </a:lt1>
      <a:dk2>
        <a:srgbClr val="063E8D"/>
      </a:dk2>
      <a:lt2>
        <a:srgbClr val="CCCCCC"/>
      </a:lt2>
      <a:accent1>
        <a:srgbClr val="063E8D"/>
      </a:accent1>
      <a:accent2>
        <a:srgbClr val="FFD700"/>
      </a:accent2>
      <a:accent3>
        <a:srgbClr val="0067A8"/>
      </a:accent3>
      <a:accent4>
        <a:srgbClr val="00568E"/>
      </a:accent4>
      <a:accent5>
        <a:srgbClr val="004372"/>
      </a:accent5>
      <a:accent6>
        <a:srgbClr val="002E52"/>
      </a:accent6>
      <a:hlink>
        <a:srgbClr val="33CCFF"/>
      </a:hlink>
      <a:folHlink>
        <a:srgbClr val="063E8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15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ommet bold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1" id="{CECED6B6-01E3-AF4C-9FB0-716A457DCAD8}" vid="{E23210A9-B5CC-594D-AEAD-3AB1506EAE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Resource Document" ma:contentTypeID="0x01010008768CDC8BD8F24E88688A23E1BBFFD40083F9DB452809BE4E9E961773873B9725" ma:contentTypeVersion="12" ma:contentTypeDescription="" ma:contentTypeScope="" ma:versionID="ccf7c8939642961021bbb5e2375da5c4">
  <xsd:schema xmlns:xsd="http://www.w3.org/2001/XMLSchema" xmlns:xs="http://www.w3.org/2001/XMLSchema" xmlns:p="http://schemas.microsoft.com/office/2006/metadata/properties" xmlns:ns2="e2a6d7fd-cfb8-4aa2-8f9d-00d20bdc3a83" xmlns:ns4="78237fa5-fae7-4a08-ad29-c8feb430a382" targetNamespace="http://schemas.microsoft.com/office/2006/metadata/properties" ma:root="true" ma:fieldsID="7ba22b555d239708a9679c6b61f18d10" ns2:_="" ns4:_="">
    <xsd:import namespace="e2a6d7fd-cfb8-4aa2-8f9d-00d20bdc3a83"/>
    <xsd:import namespace="78237fa5-fae7-4a08-ad29-c8feb430a38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4:UnswBus_ResourceType"/>
                <xsd:element ref="ns4:UnswBus_Description" minOccurs="0"/>
                <xsd:element ref="ns2:l106d6d0667840b48999320499b4dd29" minOccurs="0"/>
                <xsd:element ref="ns2:cfdce602ab9848b4bf80c62eae0cddb3" minOccurs="0"/>
                <xsd:element ref="ns2:i7e4caf4883549738b3fce866cf588f7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a6d7fd-cfb8-4aa2-8f9d-00d20bdc3a83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2cec8c26-97b4-48cb-a8fc-0ef68138d153}" ma:internalName="TaxCatchAll" ma:showField="CatchAllData" ma:web="e2a6d7fd-cfb8-4aa2-8f9d-00d20bdc3a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2cec8c26-97b4-48cb-a8fc-0ef68138d153}" ma:internalName="TaxCatchAllLabel" ma:readOnly="true" ma:showField="CatchAllDataLabel" ma:web="e2a6d7fd-cfb8-4aa2-8f9d-00d20bdc3a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106d6d0667840b48999320499b4dd29" ma:index="15" nillable="true" ma:taxonomy="true" ma:internalName="l106d6d0667840b48999320499b4dd29" ma:taxonomyFieldName="UnswBus_EnterpriseKeywords" ma:displayName="Enterprise Keywords" ma:default="" ma:fieldId="{5106d6d0-6678-40b4-8999-320499b4dd29}" ma:taxonomyMulti="true" ma:sspId="2b026aac-6b52-4d7e-a64d-f3ee90946f56" ma:termSetId="6b154277-0339-4047-8b7c-9c64337183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dce602ab9848b4bf80c62eae0cddb3" ma:index="16" nillable="true" ma:taxonomy="true" ma:internalName="cfdce602ab9848b4bf80c62eae0cddb3" ma:taxonomyFieldName="UnswBus_SchoolUnit" ma:displayName="School or Unit" ma:default="" ma:fieldId="{cfdce602-ab98-48b4-bf80-c62eae0cddb3}" ma:sspId="2b026aac-6b52-4d7e-a64d-f3ee90946f56" ma:termSetId="99342006-19d9-4d76-ae6d-6a49808a1b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e4caf4883549738b3fce866cf588f7" ma:index="17" ma:taxonomy="true" ma:internalName="i7e4caf4883549738b3fce866cf588f7" ma:taxonomyFieldName="UnswBus_ResourceCategory" ma:displayName="Resource Category" ma:default="" ma:fieldId="{27e4caf4-8835-4973-8b3f-ce866cf588f7}" ma:taxonomyMulti="true" ma:sspId="2b026aac-6b52-4d7e-a64d-f3ee90946f56" ma:termSetId="59e748ed-3424-4b0f-8a51-22a7215e598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37fa5-fae7-4a08-ad29-c8feb430a382" elementFormDefault="qualified">
    <xsd:import namespace="http://schemas.microsoft.com/office/2006/documentManagement/types"/>
    <xsd:import namespace="http://schemas.microsoft.com/office/infopath/2007/PartnerControls"/>
    <xsd:element name="UnswBus_ResourceType" ma:index="11" ma:displayName="Resource Type" ma:default="Brochure" ma:format="Dropdown" ma:internalName="UnswBus_ResourceType" ma:readOnly="false">
      <xsd:simpleType>
        <xsd:restriction base="dms:Choice">
          <xsd:enumeration value="Brochure"/>
          <xsd:enumeration value="Form"/>
          <xsd:enumeration value="Guidelines"/>
          <xsd:enumeration value="Manuals"/>
          <xsd:enumeration value="Minutes"/>
          <xsd:enumeration value="Newsletter"/>
          <xsd:enumeration value="Policy"/>
          <xsd:enumeration value="Procedure"/>
          <xsd:enumeration value="Protocol"/>
          <xsd:enumeration value="Reference"/>
          <xsd:enumeration value="Report"/>
          <xsd:enumeration value="Template"/>
        </xsd:restriction>
      </xsd:simpleType>
    </xsd:element>
    <xsd:element name="UnswBus_Description" ma:index="13" nillable="true" ma:displayName="Description" ma:internalName="UnswBus_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fdce602ab9848b4bf80c62eae0cddb3 xmlns="e2a6d7fd-cfb8-4aa2-8f9d-00d20bdc3a83">
      <Terms xmlns="http://schemas.microsoft.com/office/infopath/2007/PartnerControls"/>
    </cfdce602ab9848b4bf80c62eae0cddb3>
    <i7e4caf4883549738b3fce866cf588f7 xmlns="e2a6d7fd-cfb8-4aa2-8f9d-00d20bdc3a83">
      <Terms xmlns="http://schemas.microsoft.com/office/infopath/2007/PartnerControls">
        <TermInfo xmlns="http://schemas.microsoft.com/office/infopath/2007/PartnerControls">
          <TermName xmlns="http://schemas.microsoft.com/office/infopath/2007/PartnerControls">AGSM</TermName>
          <TermId xmlns="http://schemas.microsoft.com/office/infopath/2007/PartnerControls">e641e8a1-99e5-404f-bd7c-35803f4d985d</TermId>
        </TermInfo>
      </Terms>
    </i7e4caf4883549738b3fce866cf588f7>
    <l106d6d0667840b48999320499b4dd29 xmlns="e2a6d7fd-cfb8-4aa2-8f9d-00d20bdc3a83">
      <Terms xmlns="http://schemas.microsoft.com/office/infopath/2007/PartnerControls"/>
    </l106d6d0667840b48999320499b4dd29>
    <UnswBus_Description xmlns="78237fa5-fae7-4a08-ad29-c8feb430a382">Branded templates produced by the UNSW Business School Marketing team</UnswBus_Description>
    <TaxCatchAll xmlns="e2a6d7fd-cfb8-4aa2-8f9d-00d20bdc3a83">
      <Value>78</Value>
    </TaxCatchAll>
    <UnswBus_ResourceType xmlns="78237fa5-fae7-4a08-ad29-c8feb430a382">Template</UnswBus_ResourceType>
  </documentManagement>
</p:properties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2E48C029-ECC1-452C-8742-C4F7F6B2C8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a6d7fd-cfb8-4aa2-8f9d-00d20bdc3a83"/>
    <ds:schemaRef ds:uri="78237fa5-fae7-4a08-ad29-c8feb430a3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F22FC4-2857-4CFF-A887-1454600FB6ED}">
  <ds:schemaRefs>
    <ds:schemaRef ds:uri="http://schemas.microsoft.com/office/infopath/2007/PartnerControls"/>
    <ds:schemaRef ds:uri="78237fa5-fae7-4a08-ad29-c8feb430a382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e2a6d7fd-cfb8-4aa2-8f9d-00d20bdc3a8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77A88D3-C8FA-43F4-B901-104849B358DC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SPHCM-Standard-PowerPoint-Template-4x3</Template>
  <TotalTime>644</TotalTime>
  <Words>828</Words>
  <Application>Microsoft Office PowerPoint</Application>
  <PresentationFormat>On-screen Show (4:3)</PresentationFormat>
  <Paragraphs>132</Paragraphs>
  <Slides>34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ＭＳ Ｐゴシック</vt:lpstr>
      <vt:lpstr>ヒラギノ角ゴ Pro W3</vt:lpstr>
      <vt:lpstr>Lucida Grande</vt:lpstr>
      <vt:lpstr>Wingdings</vt:lpstr>
      <vt:lpstr>Calibri</vt:lpstr>
      <vt:lpstr>Sommet bold</vt:lpstr>
      <vt:lpstr>UNSW_PowerPoint_4x3</vt:lpstr>
      <vt:lpstr>Microsoft Excel Chart</vt:lpstr>
      <vt:lpstr>PowerPoint Presentation</vt:lpstr>
      <vt:lpstr>BACKGROUND</vt:lpstr>
      <vt:lpstr>Study process</vt:lpstr>
      <vt:lpstr>Needs Assessment </vt:lpstr>
      <vt:lpstr>Literature review </vt:lpstr>
      <vt:lpstr>Literature review contd.</vt:lpstr>
      <vt:lpstr>HH Compliance amongst medical students in Australia</vt:lpstr>
      <vt:lpstr>Qualitative study</vt:lpstr>
      <vt:lpstr>PowerPoint Presentation</vt:lpstr>
      <vt:lpstr>Selective forgetfulness</vt:lpstr>
      <vt:lpstr>Not important</vt:lpstr>
      <vt:lpstr>Inconvenient</vt:lpstr>
      <vt:lpstr>Role models</vt:lpstr>
      <vt:lpstr>Hidden curriculum</vt:lpstr>
      <vt:lpstr>Scenario Based Learning</vt:lpstr>
      <vt:lpstr>Assessment</vt:lpstr>
      <vt:lpstr>Campus based teaching </vt:lpstr>
      <vt:lpstr>PowerPoint Presentation</vt:lpstr>
      <vt:lpstr>PowerPoint Presentation</vt:lpstr>
      <vt:lpstr>PowerPoint Presentation</vt:lpstr>
      <vt:lpstr>PowerPoint Presentation</vt:lpstr>
      <vt:lpstr>Development and pilot testing of the prototype </vt:lpstr>
      <vt:lpstr>Contents of the final HH teaching tool  </vt:lpstr>
      <vt:lpstr>PowerPoint Presentation</vt:lpstr>
      <vt:lpstr>Phase 3: Implementing and evaluating the developed approach </vt:lpstr>
      <vt:lpstr>Study process</vt:lpstr>
      <vt:lpstr>Results: Knowledge and attitude variable mean scores over three periods of time </vt:lpstr>
      <vt:lpstr>Student knowledge of ‘My 5 moments of HH’</vt:lpstr>
      <vt:lpstr>Attitudes of medical students to HH over three time periods</vt:lpstr>
      <vt:lpstr>Student feedback on the HH teaching session done at first follow up survey at time-period 2 (T2) </vt:lpstr>
      <vt:lpstr>Limitations</vt:lpstr>
      <vt:lpstr>Acknowledgments</vt:lpstr>
      <vt:lpstr>PowerPoint Presentation</vt:lpstr>
      <vt:lpstr>PowerPoint Presentation</vt:lpstr>
    </vt:vector>
  </TitlesOfParts>
  <Company>University of New South Wales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Singh1, Anuj</dc:creator>
  <cp:lastModifiedBy>Evans, Helen</cp:lastModifiedBy>
  <cp:revision>77</cp:revision>
  <cp:lastPrinted>2018-02-17T13:45:27Z</cp:lastPrinted>
  <dcterms:created xsi:type="dcterms:W3CDTF">2017-11-13T01:28:20Z</dcterms:created>
  <dcterms:modified xsi:type="dcterms:W3CDTF">2018-10-03T22:05:16Z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15500.0000000000</vt:lpwstr>
  </property>
  <property fmtid="{D5CDD505-2E9C-101B-9397-08002B2CF9AE}" pid="3" name="OHS Newsletter?">
    <vt:lpwstr>0</vt:lpwstr>
  </property>
  <property fmtid="{D5CDD505-2E9C-101B-9397-08002B2CF9AE}" pid="4" name="Category">
    <vt:lpwstr>AGSM</vt:lpwstr>
  </property>
  <property fmtid="{D5CDD505-2E9C-101B-9397-08002B2CF9AE}" pid="5" name="ContentType">
    <vt:lpwstr>Document</vt:lpwstr>
  </property>
  <property fmtid="{D5CDD505-2E9C-101B-9397-08002B2CF9AE}" pid="6" name="Date">
    <vt:lpwstr/>
  </property>
  <property fmtid="{D5CDD505-2E9C-101B-9397-08002B2CF9AE}" pid="7" name="PublishingExpirationDate">
    <vt:lpwstr/>
  </property>
  <property fmtid="{D5CDD505-2E9C-101B-9397-08002B2CF9AE}" pid="8" name="PublishingStartDate">
    <vt:lpwstr/>
  </property>
  <property fmtid="{D5CDD505-2E9C-101B-9397-08002B2CF9AE}" pid="9" name="ASBDocumentType">
    <vt:lpwstr>16</vt:lpwstr>
  </property>
  <property fmtid="{D5CDD505-2E9C-101B-9397-08002B2CF9AE}" pid="10" name="ASBDepartment">
    <vt:lpwstr>8</vt:lpwstr>
  </property>
  <property fmtid="{D5CDD505-2E9C-101B-9397-08002B2CF9AE}" pid="11" name="ASBUpdatedDate">
    <vt:lpwstr>2015-08-04T00:00:00Z</vt:lpwstr>
  </property>
  <property fmtid="{D5CDD505-2E9C-101B-9397-08002B2CF9AE}" pid="12" name="ASBTopic">
    <vt:lpwstr>1</vt:lpwstr>
  </property>
  <property fmtid="{D5CDD505-2E9C-101B-9397-08002B2CF9AE}" pid="13" name="ASBProgram">
    <vt:lpwstr>5</vt:lpwstr>
  </property>
  <property fmtid="{D5CDD505-2E9C-101B-9397-08002B2CF9AE}" pid="14" name="Format">
    <vt:lpwstr>PowerPoint</vt:lpwstr>
  </property>
  <property fmtid="{D5CDD505-2E9C-101B-9397-08002B2CF9AE}" pid="15" name="UnswBus_ResourceCategory">
    <vt:lpwstr>78;#AGSM|e641e8a1-99e5-404f-bd7c-35803f4d985d</vt:lpwstr>
  </property>
  <property fmtid="{D5CDD505-2E9C-101B-9397-08002B2CF9AE}" pid="16" name="ContentTypeId">
    <vt:lpwstr>0x01010008768CDC8BD8F24E88688A23E1BBFFD40083F9DB452809BE4E9E961773873B9725</vt:lpwstr>
  </property>
  <property fmtid="{D5CDD505-2E9C-101B-9397-08002B2CF9AE}" pid="17" name="UnswBus_EnterpriseKeywords">
    <vt:lpwstr/>
  </property>
  <property fmtid="{D5CDD505-2E9C-101B-9397-08002B2CF9AE}" pid="18" name="UnswBus_SchoolUnit">
    <vt:lpwstr/>
  </property>
  <property fmtid="{D5CDD505-2E9C-101B-9397-08002B2CF9AE}" pid="19" name="ArticulateGUID">
    <vt:lpwstr>7F2AB3DB-AEEE-4281-96DD-18CC0610F945</vt:lpwstr>
  </property>
  <property fmtid="{D5CDD505-2E9C-101B-9397-08002B2CF9AE}" pid="20" name="ArticulatePath">
    <vt:lpwstr>Hand Hygiene Among Medical Students Teleclass Slides, Feb.28.18</vt:lpwstr>
  </property>
</Properties>
</file>