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3" r:id="rId1"/>
  </p:sldMasterIdLst>
  <p:notesMasterIdLst>
    <p:notesMasterId r:id="rId74"/>
  </p:notesMasterIdLst>
  <p:handoutMasterIdLst>
    <p:handoutMasterId r:id="rId75"/>
  </p:handoutMasterIdLst>
  <p:sldIdLst>
    <p:sldId id="256" r:id="rId2"/>
    <p:sldId id="314" r:id="rId3"/>
    <p:sldId id="307" r:id="rId4"/>
    <p:sldId id="266" r:id="rId5"/>
    <p:sldId id="339" r:id="rId6"/>
    <p:sldId id="340" r:id="rId7"/>
    <p:sldId id="271" r:id="rId8"/>
    <p:sldId id="343" r:id="rId9"/>
    <p:sldId id="315" r:id="rId10"/>
    <p:sldId id="312" r:id="rId11"/>
    <p:sldId id="342" r:id="rId12"/>
    <p:sldId id="341" r:id="rId13"/>
    <p:sldId id="276" r:id="rId14"/>
    <p:sldId id="317" r:id="rId15"/>
    <p:sldId id="318" r:id="rId16"/>
    <p:sldId id="321" r:id="rId17"/>
    <p:sldId id="322" r:id="rId18"/>
    <p:sldId id="320" r:id="rId19"/>
    <p:sldId id="323" r:id="rId20"/>
    <p:sldId id="269" r:id="rId21"/>
    <p:sldId id="265" r:id="rId22"/>
    <p:sldId id="277" r:id="rId23"/>
    <p:sldId id="279" r:id="rId24"/>
    <p:sldId id="275" r:id="rId25"/>
    <p:sldId id="293" r:id="rId26"/>
    <p:sldId id="272" r:id="rId27"/>
    <p:sldId id="280" r:id="rId28"/>
    <p:sldId id="319" r:id="rId29"/>
    <p:sldId id="281" r:id="rId30"/>
    <p:sldId id="264" r:id="rId31"/>
    <p:sldId id="270" r:id="rId32"/>
    <p:sldId id="282" r:id="rId33"/>
    <p:sldId id="273" r:id="rId34"/>
    <p:sldId id="301" r:id="rId35"/>
    <p:sldId id="304" r:id="rId36"/>
    <p:sldId id="305" r:id="rId37"/>
    <p:sldId id="300" r:id="rId38"/>
    <p:sldId id="306" r:id="rId39"/>
    <p:sldId id="344" r:id="rId40"/>
    <p:sldId id="324" r:id="rId41"/>
    <p:sldId id="325" r:id="rId42"/>
    <p:sldId id="274" r:id="rId43"/>
    <p:sldId id="278" r:id="rId44"/>
    <p:sldId id="292" r:id="rId45"/>
    <p:sldId id="326" r:id="rId46"/>
    <p:sldId id="328" r:id="rId47"/>
    <p:sldId id="329" r:id="rId48"/>
    <p:sldId id="330" r:id="rId49"/>
    <p:sldId id="331" r:id="rId50"/>
    <p:sldId id="332" r:id="rId51"/>
    <p:sldId id="333" r:id="rId52"/>
    <p:sldId id="294" r:id="rId53"/>
    <p:sldId id="334" r:id="rId54"/>
    <p:sldId id="261" r:id="rId55"/>
    <p:sldId id="297" r:id="rId56"/>
    <p:sldId id="260" r:id="rId57"/>
    <p:sldId id="284" r:id="rId58"/>
    <p:sldId id="262" r:id="rId59"/>
    <p:sldId id="285" r:id="rId60"/>
    <p:sldId id="335" r:id="rId61"/>
    <p:sldId id="287" r:id="rId62"/>
    <p:sldId id="336" r:id="rId63"/>
    <p:sldId id="286" r:id="rId64"/>
    <p:sldId id="337" r:id="rId65"/>
    <p:sldId id="288" r:id="rId66"/>
    <p:sldId id="289" r:id="rId67"/>
    <p:sldId id="338" r:id="rId68"/>
    <p:sldId id="290" r:id="rId69"/>
    <p:sldId id="257" r:id="rId70"/>
    <p:sldId id="345" r:id="rId71"/>
    <p:sldId id="346" r:id="rId72"/>
    <p:sldId id="347"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2"/>
    <p:restoredTop sz="91483"/>
  </p:normalViewPr>
  <p:slideViewPr>
    <p:cSldViewPr snapToGrid="0" snapToObjects="1">
      <p:cViewPr>
        <p:scale>
          <a:sx n="100" d="100"/>
          <a:sy n="100" d="100"/>
        </p:scale>
        <p:origin x="816" y="32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p:scale>
          <a:sx n="160" d="100"/>
          <a:sy n="160" d="100"/>
        </p:scale>
        <p:origin x="1416" y="-39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4287" y="143122"/>
            <a:ext cx="6856413" cy="458788"/>
          </a:xfrm>
          <a:prstGeom prst="rect">
            <a:avLst/>
          </a:prstGeom>
        </p:spPr>
        <p:txBody>
          <a:bodyPr vert="horz" lIns="91440" tIns="45720" rIns="91440" bIns="45720" rtlCol="0"/>
          <a:lstStyle>
            <a:lvl1pPr algn="l">
              <a:defRPr sz="1200"/>
            </a:lvl1pPr>
          </a:lstStyle>
          <a:p>
            <a:pPr algn="ctr"/>
            <a:r>
              <a:rPr lang="en-US" b="1" dirty="0"/>
              <a:t>Infection Control and Prevention in </a:t>
            </a:r>
            <a:r>
              <a:rPr lang="en-US" b="1" dirty="0" smtClean="0"/>
              <a:t>Long-Term </a:t>
            </a:r>
            <a:r>
              <a:rPr lang="en-US" b="1" dirty="0"/>
              <a:t>Care Facilities </a:t>
            </a:r>
            <a:r>
              <a:rPr lang="en-US" b="1" dirty="0" smtClean="0"/>
              <a:t>and Healthcare Laundry</a:t>
            </a:r>
            <a:br>
              <a:rPr lang="en-US" b="1" dirty="0" smtClean="0"/>
            </a:br>
            <a:r>
              <a:rPr lang="en-US" b="1" dirty="0"/>
              <a:t> John </a:t>
            </a:r>
            <a:r>
              <a:rPr lang="en-US" b="1" dirty="0" err="1" smtClean="0"/>
              <a:t>Scherberger</a:t>
            </a:r>
            <a:r>
              <a:rPr lang="en-US" b="1" dirty="0" smtClean="0"/>
              <a:t>, Healthcare Laundry Accreditation Council</a:t>
            </a:r>
            <a:br>
              <a:rPr lang="en-US" b="1" dirty="0" smtClean="0"/>
            </a:br>
            <a:r>
              <a:rPr lang="en-US" b="1" dirty="0" smtClean="0"/>
              <a:t>A Webber Training Teleclass</a:t>
            </a:r>
            <a:endParaRPr lang="en-US" b="1" dirty="0"/>
          </a:p>
        </p:txBody>
      </p:sp>
      <p:sp>
        <p:nvSpPr>
          <p:cNvPr id="4" name="Footer Placeholder 3"/>
          <p:cNvSpPr>
            <a:spLocks noGrp="1"/>
          </p:cNvSpPr>
          <p:nvPr>
            <p:ph type="ftr" sz="quarter" idx="2"/>
          </p:nvPr>
        </p:nvSpPr>
        <p:spPr>
          <a:xfrm>
            <a:off x="-1" y="8375113"/>
            <a:ext cx="6856413" cy="458787"/>
          </a:xfrm>
          <a:prstGeom prst="rect">
            <a:avLst/>
          </a:prstGeom>
        </p:spPr>
        <p:txBody>
          <a:bodyPr vert="horz" lIns="91440" tIns="45720" rIns="91440" bIns="45720" rtlCol="0" anchor="b"/>
          <a:lstStyle>
            <a:lvl1pPr algn="l">
              <a:defRPr sz="1200"/>
            </a:lvl1pPr>
          </a:lstStyle>
          <a:p>
            <a:pPr algn="ctr"/>
            <a:r>
              <a:rPr lang="en-US" b="1" dirty="0" smtClean="0"/>
              <a:t>Hosted by Dr. Lynne </a:t>
            </a:r>
            <a:r>
              <a:rPr lang="en-US" b="1" dirty="0" err="1" smtClean="0"/>
              <a:t>Sehulster</a:t>
            </a:r>
            <a:endParaRPr lang="en-US" b="1" dirty="0" smtClean="0"/>
          </a:p>
          <a:p>
            <a:pPr algn="ctr"/>
            <a:r>
              <a:rPr lang="en-US" b="1" dirty="0" err="1" smtClean="0"/>
              <a:t>www.webbertraining.com</a:t>
            </a:r>
            <a:endParaRPr lang="en-US" b="1"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BFCC73-B46D-0B48-BABB-DA64B20BBABB}" type="slidenum">
              <a:rPr lang="en-US" smtClean="0"/>
              <a:t>‹#›</a:t>
            </a:fld>
            <a:endParaRPr lang="en-US"/>
          </a:p>
        </p:txBody>
      </p:sp>
    </p:spTree>
    <p:extLst>
      <p:ext uri="{BB962C8B-B14F-4D97-AF65-F5344CB8AC3E}">
        <p14:creationId xmlns:p14="http://schemas.microsoft.com/office/powerpoint/2010/main" val="862031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AD5E8-C087-4C4B-9EBE-707C0F16D071}" type="datetimeFigureOut">
              <a:rPr lang="en-US" smtClean="0"/>
              <a:t>9/29/21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651F4-76D9-C746-BA54-C1101B000917}" type="slidenum">
              <a:rPr lang="en-US" smtClean="0"/>
              <a:t>‹#›</a:t>
            </a:fld>
            <a:endParaRPr lang="en-US" dirty="0"/>
          </a:p>
        </p:txBody>
      </p:sp>
    </p:spTree>
    <p:extLst>
      <p:ext uri="{BB962C8B-B14F-4D97-AF65-F5344CB8AC3E}">
        <p14:creationId xmlns:p14="http://schemas.microsoft.com/office/powerpoint/2010/main" val="41214957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651F4-76D9-C746-BA54-C1101B000917}" type="slidenum">
              <a:rPr lang="en-US" smtClean="0"/>
              <a:t>2</a:t>
            </a:fld>
            <a:endParaRPr lang="en-US" dirty="0"/>
          </a:p>
        </p:txBody>
      </p:sp>
    </p:spTree>
    <p:extLst>
      <p:ext uri="{BB962C8B-B14F-4D97-AF65-F5344CB8AC3E}">
        <p14:creationId xmlns:p14="http://schemas.microsoft.com/office/powerpoint/2010/main" val="100291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5651F4-76D9-C746-BA54-C1101B000917}" type="slidenum">
              <a:rPr lang="en-US" smtClean="0"/>
              <a:t>26</a:t>
            </a:fld>
            <a:endParaRPr lang="en-US" dirty="0"/>
          </a:p>
        </p:txBody>
      </p:sp>
    </p:spTree>
    <p:extLst>
      <p:ext uri="{BB962C8B-B14F-4D97-AF65-F5344CB8AC3E}">
        <p14:creationId xmlns:p14="http://schemas.microsoft.com/office/powerpoint/2010/main" val="163815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5651F4-76D9-C746-BA54-C1101B000917}" type="slidenum">
              <a:rPr lang="en-US" smtClean="0"/>
              <a:t>30</a:t>
            </a:fld>
            <a:endParaRPr lang="en-US" dirty="0"/>
          </a:p>
        </p:txBody>
      </p:sp>
    </p:spTree>
    <p:extLst>
      <p:ext uri="{BB962C8B-B14F-4D97-AF65-F5344CB8AC3E}">
        <p14:creationId xmlns:p14="http://schemas.microsoft.com/office/powerpoint/2010/main" val="370047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684E652-3D54-F844-96B0-A6BDBFC49654}" type="datetime1">
              <a:rPr lang="en-CA" smtClean="0"/>
              <a:t>2021-09-29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800" b="1"/>
            </a:lvl1pPr>
          </a:lstStyle>
          <a:p>
            <a:fld id="{88F8E6CD-3A6B-164A-B771-6E46A21507E6}" type="slidenum">
              <a:rPr lang="en-US" smtClean="0"/>
              <a:pPr/>
              <a:t>‹#›</a:t>
            </a:fld>
            <a:endParaRPr lang="en-US" dirty="0"/>
          </a:p>
        </p:txBody>
      </p:sp>
    </p:spTree>
    <p:extLst>
      <p:ext uri="{BB962C8B-B14F-4D97-AF65-F5344CB8AC3E}">
        <p14:creationId xmlns:p14="http://schemas.microsoft.com/office/powerpoint/2010/main" val="184202569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8646-FB72-A44E-B1D3-1CB89C4DB266}" type="datetime1">
              <a:rPr lang="en-CA" smtClean="0"/>
              <a:t>2021-09-29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4933"/>
            <a:ext cx="2057400" cy="365125"/>
          </a:xfrm>
          <a:prstGeom prst="rect">
            <a:avLst/>
          </a:prstGeom>
        </p:spPr>
        <p:txBody>
          <a:bodyPr/>
          <a:lstStyle/>
          <a:p>
            <a:fld id="{88F8E6CD-3A6B-164A-B771-6E46A21507E6}" type="slidenum">
              <a:rPr lang="en-US" smtClean="0"/>
              <a:t>‹#›</a:t>
            </a:fld>
            <a:endParaRPr lang="en-US" dirty="0"/>
          </a:p>
        </p:txBody>
      </p:sp>
    </p:spTree>
    <p:extLst>
      <p:ext uri="{BB962C8B-B14F-4D97-AF65-F5344CB8AC3E}">
        <p14:creationId xmlns:p14="http://schemas.microsoft.com/office/powerpoint/2010/main" val="7365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8FFFA7-A54F-2142-8674-E8D716AB722D}" type="datetime1">
              <a:rPr lang="en-CA" smtClean="0"/>
              <a:t>2021-09-29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4933"/>
            <a:ext cx="2057400" cy="365125"/>
          </a:xfrm>
          <a:prstGeom prst="rect">
            <a:avLst/>
          </a:prstGeom>
        </p:spPr>
        <p:txBody>
          <a:bodyPr/>
          <a:lstStyle/>
          <a:p>
            <a:fld id="{88F8E6CD-3A6B-164A-B771-6E46A21507E6}" type="slidenum">
              <a:rPr lang="en-US" smtClean="0"/>
              <a:t>‹#›</a:t>
            </a:fld>
            <a:endParaRPr lang="en-US" dirty="0"/>
          </a:p>
        </p:txBody>
      </p:sp>
    </p:spTree>
    <p:extLst>
      <p:ext uri="{BB962C8B-B14F-4D97-AF65-F5344CB8AC3E}">
        <p14:creationId xmlns:p14="http://schemas.microsoft.com/office/powerpoint/2010/main" val="972567412"/>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985A4-201F-0946-A09C-4C4D7289464E}" type="datetime1">
              <a:rPr lang="en-CA" smtClean="0"/>
              <a:t>2021-09-29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4933"/>
            <a:ext cx="2057400" cy="365125"/>
          </a:xfrm>
          <a:prstGeom prst="rect">
            <a:avLst/>
          </a:prstGeom>
        </p:spPr>
        <p:txBody>
          <a:bodyPr/>
          <a:lstStyle>
            <a:lvl1pPr>
              <a:defRPr sz="1800" b="1"/>
            </a:lvl1pPr>
          </a:lstStyle>
          <a:p>
            <a:fld id="{88F8E6CD-3A6B-164A-B771-6E46A21507E6}" type="slidenum">
              <a:rPr lang="en-US" smtClean="0"/>
              <a:pPr/>
              <a:t>‹#›</a:t>
            </a:fld>
            <a:endParaRPr lang="en-US" dirty="0"/>
          </a:p>
        </p:txBody>
      </p:sp>
    </p:spTree>
    <p:extLst>
      <p:ext uri="{BB962C8B-B14F-4D97-AF65-F5344CB8AC3E}">
        <p14:creationId xmlns:p14="http://schemas.microsoft.com/office/powerpoint/2010/main" val="80155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DEC4-B8B5-944D-ACC3-D14425EDFECC}" type="datetime1">
              <a:rPr lang="en-CA" smtClean="0"/>
              <a:t>2021-09-29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800" b="1"/>
            </a:lvl1pPr>
          </a:lstStyle>
          <a:p>
            <a:fld id="{88F8E6CD-3A6B-164A-B771-6E46A21507E6}" type="slidenum">
              <a:rPr lang="en-US" smtClean="0"/>
              <a:pPr/>
              <a:t>‹#›</a:t>
            </a:fld>
            <a:endParaRPr lang="en-US" dirty="0"/>
          </a:p>
        </p:txBody>
      </p:sp>
    </p:spTree>
    <p:extLst>
      <p:ext uri="{BB962C8B-B14F-4D97-AF65-F5344CB8AC3E}">
        <p14:creationId xmlns:p14="http://schemas.microsoft.com/office/powerpoint/2010/main" val="49084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156D9A-2F7D-0E4F-855D-BCFF1E04553B}" type="datetime1">
              <a:rPr lang="en-CA" smtClean="0"/>
              <a:t>2021-09-29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6457950" y="6356351"/>
            <a:ext cx="2057400" cy="365125"/>
          </a:xfrm>
          <a:prstGeom prst="rect">
            <a:avLst/>
          </a:prstGeom>
        </p:spPr>
        <p:txBody>
          <a:bodyPr/>
          <a:lstStyle>
            <a:lvl1pPr>
              <a:defRPr sz="1800" b="1"/>
            </a:lvl1pPr>
          </a:lstStyle>
          <a:p>
            <a:fld id="{88F8E6CD-3A6B-164A-B771-6E46A21507E6}" type="slidenum">
              <a:rPr lang="en-US" smtClean="0"/>
              <a:pPr/>
              <a:t>‹#›</a:t>
            </a:fld>
            <a:endParaRPr lang="en-US" dirty="0"/>
          </a:p>
        </p:txBody>
      </p:sp>
    </p:spTree>
    <p:extLst>
      <p:ext uri="{BB962C8B-B14F-4D97-AF65-F5344CB8AC3E}">
        <p14:creationId xmlns:p14="http://schemas.microsoft.com/office/powerpoint/2010/main" val="106341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A2925B-8EEF-D944-A70A-1488FAC189A2}" type="datetime1">
              <a:rPr lang="en-CA" smtClean="0"/>
              <a:t>2021-09-29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6457950" y="6356351"/>
            <a:ext cx="2057400" cy="365125"/>
          </a:xfrm>
          <a:prstGeom prst="rect">
            <a:avLst/>
          </a:prstGeom>
        </p:spPr>
        <p:txBody>
          <a:bodyPr/>
          <a:lstStyle>
            <a:lvl1pPr>
              <a:defRPr sz="1800" b="1"/>
            </a:lvl1pPr>
          </a:lstStyle>
          <a:p>
            <a:fld id="{88F8E6CD-3A6B-164A-B771-6E46A21507E6}" type="slidenum">
              <a:rPr lang="en-US" smtClean="0"/>
              <a:pPr/>
              <a:t>‹#›</a:t>
            </a:fld>
            <a:endParaRPr lang="en-US" dirty="0"/>
          </a:p>
        </p:txBody>
      </p:sp>
    </p:spTree>
    <p:extLst>
      <p:ext uri="{BB962C8B-B14F-4D97-AF65-F5344CB8AC3E}">
        <p14:creationId xmlns:p14="http://schemas.microsoft.com/office/powerpoint/2010/main" val="137907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48FB5B-B1C9-BE45-A283-09A114ECC270}" type="datetime1">
              <a:rPr lang="en-CA" smtClean="0"/>
              <a:t>2021-09-29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sz="1800" b="1"/>
            </a:lvl1pPr>
          </a:lstStyle>
          <a:p>
            <a:fld id="{88F8E6CD-3A6B-164A-B771-6E46A21507E6}" type="slidenum">
              <a:rPr lang="en-US" smtClean="0"/>
              <a:pPr/>
              <a:t>‹#›</a:t>
            </a:fld>
            <a:endParaRPr lang="en-US" dirty="0"/>
          </a:p>
        </p:txBody>
      </p:sp>
    </p:spTree>
    <p:extLst>
      <p:ext uri="{BB962C8B-B14F-4D97-AF65-F5344CB8AC3E}">
        <p14:creationId xmlns:p14="http://schemas.microsoft.com/office/powerpoint/2010/main" val="36309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E101-088E-034C-ACF0-3E115BB64968}" type="datetime1">
              <a:rPr lang="en-CA" smtClean="0"/>
              <a:t>2021-09-29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800" b="1"/>
            </a:lvl1pPr>
          </a:lstStyle>
          <a:p>
            <a:fld id="{88F8E6CD-3A6B-164A-B771-6E46A21507E6}" type="slidenum">
              <a:rPr lang="en-US" smtClean="0"/>
              <a:pPr/>
              <a:t>‹#›</a:t>
            </a:fld>
            <a:endParaRPr lang="en-US" dirty="0"/>
          </a:p>
        </p:txBody>
      </p:sp>
    </p:spTree>
    <p:extLst>
      <p:ext uri="{BB962C8B-B14F-4D97-AF65-F5344CB8AC3E}">
        <p14:creationId xmlns:p14="http://schemas.microsoft.com/office/powerpoint/2010/main" val="1537077662"/>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C9C45E2-07FC-A04C-9BC4-9DB1F7C4DC91}" type="datetime1">
              <a:rPr lang="en-CA" smtClean="0"/>
              <a:t>2021-09-29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6457950" y="6356351"/>
            <a:ext cx="2057400" cy="365125"/>
          </a:xfrm>
          <a:prstGeom prst="rect">
            <a:avLst/>
          </a:prstGeom>
        </p:spPr>
        <p:txBody>
          <a:bodyPr/>
          <a:lstStyle>
            <a:lvl1pPr>
              <a:defRPr sz="1800" b="1"/>
            </a:lvl1pPr>
          </a:lstStyle>
          <a:p>
            <a:fld id="{88F8E6CD-3A6B-164A-B771-6E46A21507E6}" type="slidenum">
              <a:rPr lang="en-US" smtClean="0"/>
              <a:pPr/>
              <a:t>‹#›</a:t>
            </a:fld>
            <a:endParaRPr lang="en-US" dirty="0"/>
          </a:p>
        </p:txBody>
      </p:sp>
    </p:spTree>
    <p:extLst>
      <p:ext uri="{BB962C8B-B14F-4D97-AF65-F5344CB8AC3E}">
        <p14:creationId xmlns:p14="http://schemas.microsoft.com/office/powerpoint/2010/main" val="1583475471"/>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96B3A0F-D27A-364A-B6DF-1F0AAA8653E2}" type="datetime1">
              <a:rPr lang="en-CA" smtClean="0"/>
              <a:t>2021-09-29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6457950" y="6356351"/>
            <a:ext cx="2057400" cy="365125"/>
          </a:xfrm>
          <a:prstGeom prst="rect">
            <a:avLst/>
          </a:prstGeom>
        </p:spPr>
        <p:txBody>
          <a:bodyPr/>
          <a:lstStyle>
            <a:lvl1pPr>
              <a:defRPr sz="1800" b="1"/>
            </a:lvl1pPr>
          </a:lstStyle>
          <a:p>
            <a:fld id="{88F8E6CD-3A6B-164A-B771-6E46A21507E6}" type="slidenum">
              <a:rPr lang="en-US" smtClean="0"/>
              <a:pPr/>
              <a:t>‹#›</a:t>
            </a:fld>
            <a:endParaRPr lang="en-US" dirty="0"/>
          </a:p>
        </p:txBody>
      </p:sp>
    </p:spTree>
    <p:extLst>
      <p:ext uri="{BB962C8B-B14F-4D97-AF65-F5344CB8AC3E}">
        <p14:creationId xmlns:p14="http://schemas.microsoft.com/office/powerpoint/2010/main" val="18548874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BC6E66-3BFD-9442-8C78-8D4460833DEE}" type="datetime1">
              <a:rPr lang="en-CA" smtClean="0"/>
              <a:t>2021-09-29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6457950" y="6356351"/>
            <a:ext cx="2057400" cy="365125"/>
          </a:xfrm>
          <a:prstGeom prst="rect">
            <a:avLst/>
          </a:prstGeom>
        </p:spPr>
        <p:txBody>
          <a:bodyPr/>
          <a:lstStyle>
            <a:lvl1pPr algn="r">
              <a:defRPr sz="1800" b="1"/>
            </a:lvl1pPr>
          </a:lstStyle>
          <a:p>
            <a:fld id="{88F8E6CD-3A6B-164A-B771-6E46A21507E6}" type="slidenum">
              <a:rPr lang="en-US" smtClean="0"/>
              <a:pPr/>
              <a:t>‹#›</a:t>
            </a:fld>
            <a:endParaRPr lang="en-US" dirty="0"/>
          </a:p>
        </p:txBody>
      </p:sp>
    </p:spTree>
    <p:extLst>
      <p:ext uri="{BB962C8B-B14F-4D97-AF65-F5344CB8AC3E}">
        <p14:creationId xmlns:p14="http://schemas.microsoft.com/office/powerpoint/2010/main" val="105513265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tackroominc.com/masta-fleece-pony-cooler-with-embriodered-flowers-p-5107.html?osCsid=df74aedd194a92d7e178bcbad57931b5" TargetMode="External"/><Relationship Id="rId3" Type="http://schemas.openxmlformats.org/officeDocument/2006/relationships/image" Target="../media/image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 TargetMode="External"/><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wsmedical.com/details.asp?id=00-1583-P1120LSS" TargetMode="External"/><Relationship Id="rId3" Type="http://schemas.openxmlformats.org/officeDocument/2006/relationships/image" Target="../media/image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tackroominc.com/masta-plaid-cotton-sheet-for-ponies-p-5110.html?osCsid=1c7d9fdca149ec2d2917f38c5cdfde10" TargetMode="External"/><Relationship Id="rId3" Type="http://schemas.openxmlformats.org/officeDocument/2006/relationships/image" Target="../media/image27.jpeg"/></Relationships>
</file>

<file path=ppt/slides/_rels/slide69.xml.rels><?xml version="1.0" encoding="UTF-8" standalone="yes"?>
<Relationships xmlns="http://schemas.openxmlformats.org/package/2006/relationships"><Relationship Id="rId3" Type="http://schemas.openxmlformats.org/officeDocument/2006/relationships/hyperlink" Target="https://www.osha.gov/SLTC/etools/hospital/housekeeping/housekeeping.html#ContaminatedLaundry" TargetMode="External"/><Relationship Id="rId4" Type="http://schemas.openxmlformats.org/officeDocument/2006/relationships/hyperlink" Target="http://www.cdc.gov/HAI/prevent/laundry.html" TargetMode="External"/><Relationship Id="rId5" Type="http://schemas.openxmlformats.org/officeDocument/2006/relationships/hyperlink" Target="http://www.hlacnet.org/standards.php" TargetMode="External"/><Relationship Id="rId6" Type="http://schemas.openxmlformats.org/officeDocument/2006/relationships/hyperlink" Target="http://www.ndhealth.gov/disease/hai/Docs/WebEx/NDHCFLaundry11162011.pdf" TargetMode="External"/><Relationship Id="rId7" Type="http://schemas.openxmlformats.org/officeDocument/2006/relationships/hyperlink" Target="https://shea.confex.com/shea/2010/webprogram/Paper2072.html" TargetMode="External"/><Relationship Id="rId8"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hyperlink" Target="https://www.osha.gov/SLTC/etools/hospital/laundry/laundry.html#ContaminatedLaundr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58" y="229375"/>
            <a:ext cx="8856135" cy="2616200"/>
          </a:xfrm>
        </p:spPr>
        <p:txBody>
          <a:bodyPr>
            <a:noAutofit/>
          </a:bodyPr>
          <a:lstStyle/>
          <a:p>
            <a:r>
              <a:rPr lang="en-US" sz="4000" b="1" dirty="0"/>
              <a:t>Infection Control and Prevention in </a:t>
            </a:r>
            <a:r>
              <a:rPr lang="en-US" sz="4000" b="1" dirty="0" smtClean="0"/>
              <a:t/>
            </a:r>
            <a:br>
              <a:rPr lang="en-US" sz="4000" b="1" dirty="0" smtClean="0"/>
            </a:br>
            <a:r>
              <a:rPr lang="en-US" sz="4000" b="1" dirty="0" smtClean="0"/>
              <a:t>Long-Term </a:t>
            </a:r>
            <a:r>
              <a:rPr lang="en-US" sz="4000" b="1" dirty="0"/>
              <a:t>Care Facilities </a:t>
            </a:r>
            <a:r>
              <a:rPr lang="en-US" sz="4000" b="1" dirty="0" smtClean="0"/>
              <a:t>and</a:t>
            </a:r>
            <a:br>
              <a:rPr lang="en-US" sz="4000" b="1" dirty="0" smtClean="0"/>
            </a:br>
            <a:r>
              <a:rPr lang="en-US" sz="4000" b="1" dirty="0" smtClean="0"/>
              <a:t>Healthcare Laundry</a:t>
            </a:r>
            <a:r>
              <a:rPr lang="en-US" sz="2000" b="1" dirty="0"/>
              <a:t/>
            </a:r>
            <a:br>
              <a:rPr lang="en-US" sz="2000" b="1" dirty="0"/>
            </a:br>
            <a:r>
              <a:rPr lang="en-US" sz="2000" b="1" dirty="0" smtClean="0"/>
              <a:t/>
            </a:r>
            <a:br>
              <a:rPr lang="en-US" sz="2000" b="1" dirty="0" smtClean="0"/>
            </a:br>
            <a:r>
              <a:rPr lang="en-US" sz="2400" b="1" dirty="0" smtClean="0"/>
              <a:t>Handling</a:t>
            </a:r>
            <a:r>
              <a:rPr lang="en-US" sz="2400" b="1" dirty="0"/>
              <a:t>, Storing, and Transporting Healthcare </a:t>
            </a:r>
            <a:r>
              <a:rPr lang="en-US" sz="2400" b="1" dirty="0" smtClean="0"/>
              <a:t>Textiles</a:t>
            </a:r>
            <a:br>
              <a:rPr lang="en-US" sz="2400" b="1" dirty="0" smtClean="0"/>
            </a:br>
            <a:r>
              <a:rPr lang="en-US" sz="2400" b="1" dirty="0" smtClean="0"/>
              <a:t>in </a:t>
            </a:r>
            <a:r>
              <a:rPr lang="en-US" sz="2400" b="1" dirty="0"/>
              <a:t>Long-Term Care Facilities</a:t>
            </a:r>
            <a:endParaRPr lang="en-US" sz="2400" b="1" dirty="0">
              <a:cs typeface="Avenir Black Oblique"/>
            </a:endParaRPr>
          </a:p>
        </p:txBody>
      </p:sp>
      <p:sp>
        <p:nvSpPr>
          <p:cNvPr id="3" name="Subtitle 2"/>
          <p:cNvSpPr>
            <a:spLocks noGrp="1"/>
          </p:cNvSpPr>
          <p:nvPr>
            <p:ph type="subTitle" idx="1"/>
          </p:nvPr>
        </p:nvSpPr>
        <p:spPr>
          <a:xfrm>
            <a:off x="509758" y="3359289"/>
            <a:ext cx="8144933" cy="2174612"/>
          </a:xfrm>
        </p:spPr>
        <p:txBody>
          <a:bodyPr>
            <a:noAutofit/>
          </a:bodyPr>
          <a:lstStyle/>
          <a:p>
            <a:r>
              <a:rPr lang="en-US" sz="2000" b="1" dirty="0"/>
              <a:t>John Scherberger, FAHE, CMIP, T-CSCT, VPEI</a:t>
            </a:r>
            <a:br>
              <a:rPr lang="en-US" sz="2000" b="1" dirty="0"/>
            </a:br>
            <a:r>
              <a:rPr lang="en-US" dirty="0"/>
              <a:t>Healthcare Risk Mitigation</a:t>
            </a:r>
            <a:br>
              <a:rPr lang="en-US" dirty="0"/>
            </a:br>
            <a:r>
              <a:rPr lang="en-US" dirty="0"/>
              <a:t>Past-President, HLAC</a:t>
            </a:r>
            <a:br>
              <a:rPr lang="en-US" dirty="0"/>
            </a:br>
            <a:r>
              <a:rPr lang="en-US" dirty="0"/>
              <a:t>Spartanburg, SC</a:t>
            </a:r>
            <a:br>
              <a:rPr lang="en-US" dirty="0"/>
            </a:br>
            <a:r>
              <a:rPr lang="en-US" dirty="0" smtClean="0"/>
              <a:t>864-208-5750</a:t>
            </a:r>
            <a:endParaRPr lang="en-US" dirty="0"/>
          </a:p>
          <a:p>
            <a:r>
              <a:rPr lang="en-US" dirty="0"/>
              <a:t>"</a:t>
            </a:r>
            <a:r>
              <a:rPr lang="en-US" i="1" dirty="0"/>
              <a:t>What is done is important, but more </a:t>
            </a:r>
            <a:r>
              <a:rPr lang="en-US" i="1" dirty="0" smtClean="0"/>
              <a:t>important </a:t>
            </a:r>
            <a:r>
              <a:rPr lang="en-US" i="1" dirty="0"/>
              <a:t>is how it is done.</a:t>
            </a:r>
            <a:r>
              <a:rPr lang="en-US" dirty="0"/>
              <a:t>”  </a:t>
            </a:r>
          </a:p>
          <a:p>
            <a:r>
              <a:rPr lang="en-US" dirty="0"/>
              <a:t>                                   				     -  John </a:t>
            </a:r>
            <a:r>
              <a:rPr lang="en-US" dirty="0" err="1" smtClean="0"/>
              <a:t>Scherberger</a:t>
            </a:r>
            <a:endParaRPr lang="en-US" dirty="0"/>
          </a:p>
        </p:txBody>
      </p:sp>
      <p:sp>
        <p:nvSpPr>
          <p:cNvPr id="4" name="Subtitle 2"/>
          <p:cNvSpPr txBox="1">
            <a:spLocks/>
          </p:cNvSpPr>
          <p:nvPr/>
        </p:nvSpPr>
        <p:spPr>
          <a:xfrm>
            <a:off x="1650670" y="5661121"/>
            <a:ext cx="5826388" cy="60904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n-US" b="1" dirty="0" smtClean="0"/>
              <a:t>Hosted by Dr. Lynne </a:t>
            </a:r>
            <a:r>
              <a:rPr lang="en-US" b="1" dirty="0" err="1" smtClean="0"/>
              <a:t>Sehulster</a:t>
            </a:r>
            <a:r>
              <a:rPr lang="en-US" dirty="0" smtClean="0"/>
              <a:t/>
            </a:r>
            <a:br>
              <a:rPr lang="en-US" dirty="0" smtClean="0"/>
            </a:br>
            <a:r>
              <a:rPr lang="en-US" dirty="0" smtClean="0"/>
              <a:t>Environmental Infection Prevention, LLC</a:t>
            </a:r>
            <a:endParaRPr lang="en-US" dirty="0"/>
          </a:p>
        </p:txBody>
      </p:sp>
      <p:sp>
        <p:nvSpPr>
          <p:cNvPr id="5" name="TextBox 4"/>
          <p:cNvSpPr txBox="1"/>
          <p:nvPr/>
        </p:nvSpPr>
        <p:spPr>
          <a:xfrm>
            <a:off x="3265714" y="6495803"/>
            <a:ext cx="2616165" cy="369332"/>
          </a:xfrm>
          <a:prstGeom prst="rect">
            <a:avLst/>
          </a:prstGeom>
          <a:noFill/>
        </p:spPr>
        <p:txBody>
          <a:bodyPr wrap="none" rtlCol="0">
            <a:spAutoFit/>
          </a:bodyPr>
          <a:lstStyle/>
          <a:p>
            <a:pPr algn="ctr"/>
            <a:r>
              <a:rPr lang="en-US" dirty="0" err="1" smtClean="0"/>
              <a:t>www.webbertraining.com</a:t>
            </a:r>
            <a:endParaRPr lang="en-US" dirty="0"/>
          </a:p>
        </p:txBody>
      </p:sp>
      <p:sp>
        <p:nvSpPr>
          <p:cNvPr id="6" name="TextBox 5"/>
          <p:cNvSpPr txBox="1"/>
          <p:nvPr/>
        </p:nvSpPr>
        <p:spPr>
          <a:xfrm>
            <a:off x="7424408" y="6493826"/>
            <a:ext cx="1697452" cy="369332"/>
          </a:xfrm>
          <a:prstGeom prst="rect">
            <a:avLst/>
          </a:prstGeom>
          <a:noFill/>
        </p:spPr>
        <p:txBody>
          <a:bodyPr wrap="none" rtlCol="0">
            <a:spAutoFit/>
          </a:bodyPr>
          <a:lstStyle/>
          <a:p>
            <a:pPr algn="r"/>
            <a:r>
              <a:rPr lang="en-US" dirty="0" smtClean="0"/>
              <a:t>October 7, 2021</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83" y="5588627"/>
            <a:ext cx="1270878" cy="1209998"/>
          </a:xfrm>
          <a:prstGeom prst="rect">
            <a:avLst/>
          </a:prstGeom>
        </p:spPr>
      </p:pic>
    </p:spTree>
    <p:extLst>
      <p:ext uri="{BB962C8B-B14F-4D97-AF65-F5344CB8AC3E}">
        <p14:creationId xmlns:p14="http://schemas.microsoft.com/office/powerpoint/2010/main" val="247101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cs typeface="Cambria"/>
              </a:rPr>
              <a:t>The Challenges</a:t>
            </a:r>
            <a:endParaRPr lang="en-US" sz="4000" dirty="0">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en-US" sz="2800" b="1" dirty="0">
                <a:latin typeface="Cambria"/>
              </a:rPr>
              <a:t>Long-Term Care Facilities (LTCFs) are:</a:t>
            </a:r>
          </a:p>
          <a:p>
            <a:pPr marL="0" indent="0">
              <a:buNone/>
            </a:pPr>
            <a:r>
              <a:rPr lang="en-US" sz="2800" b="1" dirty="0">
                <a:latin typeface="Cambria"/>
              </a:rPr>
              <a:t>	</a:t>
            </a:r>
            <a:r>
              <a:rPr lang="en-US" sz="2800" dirty="0">
                <a:latin typeface="Cambria"/>
              </a:rPr>
              <a:t>Low-technology settings</a:t>
            </a:r>
          </a:p>
          <a:p>
            <a:pPr marL="0" indent="0">
              <a:buNone/>
            </a:pPr>
            <a:r>
              <a:rPr lang="en-US" sz="2800" dirty="0"/>
              <a:t>	Length of stay is measured in months and years 	rather than days</a:t>
            </a:r>
          </a:p>
          <a:p>
            <a:pPr marL="0" indent="0">
              <a:buNone/>
            </a:pPr>
            <a:r>
              <a:rPr lang="en-US" sz="2800" dirty="0"/>
              <a:t>	LTCF are typically viewed as communities, not  	patient rooms</a:t>
            </a:r>
          </a:p>
          <a:p>
            <a:pPr marL="0" indent="0">
              <a:buNone/>
            </a:pPr>
            <a:r>
              <a:rPr lang="en-US" sz="2800" dirty="0"/>
              <a:t>	Residents are more mobile than patients</a:t>
            </a:r>
          </a:p>
          <a:p>
            <a:pPr marL="0" indent="0">
              <a:buNone/>
            </a:pPr>
            <a:r>
              <a:rPr lang="en-US" sz="2800" dirty="0"/>
              <a:t>	Payment systems are significantly different</a:t>
            </a:r>
          </a:p>
          <a:p>
            <a:pPr marL="0" indent="0">
              <a:buNone/>
            </a:pPr>
            <a:r>
              <a:rPr lang="en-US" sz="2800" dirty="0"/>
              <a:t>		(See next slide)</a:t>
            </a:r>
          </a:p>
          <a:p>
            <a:pPr marL="0" indent="0">
              <a:buNone/>
            </a:pPr>
            <a:r>
              <a:rPr lang="en-US" sz="2800" dirty="0"/>
              <a:t>	</a:t>
            </a:r>
          </a:p>
        </p:txBody>
      </p:sp>
      <p:sp>
        <p:nvSpPr>
          <p:cNvPr id="4" name="Slide Number Placeholder 3"/>
          <p:cNvSpPr>
            <a:spLocks noGrp="1"/>
          </p:cNvSpPr>
          <p:nvPr>
            <p:ph type="sldNum" sz="quarter" idx="12"/>
          </p:nvPr>
        </p:nvSpPr>
        <p:spPr/>
        <p:txBody>
          <a:bodyPr/>
          <a:lstStyle/>
          <a:p>
            <a:fld id="{88F8E6CD-3A6B-164A-B771-6E46A21507E6}" type="slidenum">
              <a:rPr lang="en-US" smtClean="0"/>
              <a:pPr/>
              <a:t>10</a:t>
            </a:fld>
            <a:endParaRPr lang="en-US" dirty="0"/>
          </a:p>
        </p:txBody>
      </p:sp>
    </p:spTree>
    <p:extLst>
      <p:ext uri="{BB962C8B-B14F-4D97-AF65-F5344CB8AC3E}">
        <p14:creationId xmlns:p14="http://schemas.microsoft.com/office/powerpoint/2010/main" val="2109257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F695A-1631-2F47-B23A-AD3AFFCD01AE}"/>
              </a:ext>
            </a:extLst>
          </p:cNvPr>
          <p:cNvSpPr>
            <a:spLocks noGrp="1"/>
          </p:cNvSpPr>
          <p:nvPr>
            <p:ph type="title"/>
          </p:nvPr>
        </p:nvSpPr>
        <p:spPr>
          <a:xfrm>
            <a:off x="339633" y="365126"/>
            <a:ext cx="8451669" cy="1325563"/>
          </a:xfrm>
        </p:spPr>
        <p:txBody>
          <a:bodyPr>
            <a:normAutofit/>
          </a:bodyPr>
          <a:lstStyle/>
          <a:p>
            <a:pPr algn="ctr"/>
            <a:r>
              <a:rPr lang="en-US" sz="4000" b="1" dirty="0">
                <a:latin typeface="+mn-lt"/>
              </a:rPr>
              <a:t>Inadequate Payment/Reimbursement</a:t>
            </a:r>
          </a:p>
        </p:txBody>
      </p:sp>
      <p:sp>
        <p:nvSpPr>
          <p:cNvPr id="3" name="Content Placeholder 2">
            <a:extLst>
              <a:ext uri="{FF2B5EF4-FFF2-40B4-BE49-F238E27FC236}">
                <a16:creationId xmlns="" xmlns:a16="http://schemas.microsoft.com/office/drawing/2014/main" id="{0DC45454-C400-034E-B821-A7195263F21C}"/>
              </a:ext>
            </a:extLst>
          </p:cNvPr>
          <p:cNvSpPr>
            <a:spLocks noGrp="1"/>
          </p:cNvSpPr>
          <p:nvPr>
            <p:ph idx="1"/>
          </p:nvPr>
        </p:nvSpPr>
        <p:spPr/>
        <p:txBody>
          <a:bodyPr/>
          <a:lstStyle/>
          <a:p>
            <a:r>
              <a:rPr lang="en-US" dirty="0"/>
              <a:t>Section 4432(a) of the Balanced Budget Act (BBA) of 1997 modified how payment is made for Medicare skilled nursing facility (SNF) services. Effective with cost reporting periods beginning on or after July 1, 1998, SNFs are no longer paid on a reasonable cost basis or through low volume prospectively determined rates, but rather on the basis of a prospective payment system (PPS). The PPS payment rates are adjusted for case mix and geographic variation in wages and cover all costs of furnishing covered SNF services (routine, ancillary, and capital-related costs).</a:t>
            </a:r>
          </a:p>
        </p:txBody>
      </p:sp>
      <p:sp>
        <p:nvSpPr>
          <p:cNvPr id="4" name="Slide Number Placeholder 3"/>
          <p:cNvSpPr>
            <a:spLocks noGrp="1"/>
          </p:cNvSpPr>
          <p:nvPr>
            <p:ph type="sldNum" sz="quarter" idx="12"/>
          </p:nvPr>
        </p:nvSpPr>
        <p:spPr/>
        <p:txBody>
          <a:bodyPr/>
          <a:lstStyle/>
          <a:p>
            <a:fld id="{88F8E6CD-3A6B-164A-B771-6E46A21507E6}" type="slidenum">
              <a:rPr lang="en-US" smtClean="0"/>
              <a:pPr/>
              <a:t>11</a:t>
            </a:fld>
            <a:endParaRPr lang="en-US" dirty="0"/>
          </a:p>
        </p:txBody>
      </p:sp>
    </p:spTree>
    <p:extLst>
      <p:ext uri="{BB962C8B-B14F-4D97-AF65-F5344CB8AC3E}">
        <p14:creationId xmlns:p14="http://schemas.microsoft.com/office/powerpoint/2010/main" val="1700137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cs typeface="Cambria"/>
              </a:rPr>
              <a:t>The Challenges</a:t>
            </a:r>
            <a:endParaRPr lang="en-US" sz="4000" dirty="0">
              <a:latin typeface="+mn-lt"/>
            </a:endParaRPr>
          </a:p>
        </p:txBody>
      </p:sp>
      <p:sp>
        <p:nvSpPr>
          <p:cNvPr id="3" name="Content Placeholder 2"/>
          <p:cNvSpPr>
            <a:spLocks noGrp="1"/>
          </p:cNvSpPr>
          <p:nvPr>
            <p:ph idx="1"/>
          </p:nvPr>
        </p:nvSpPr>
        <p:spPr/>
        <p:txBody>
          <a:bodyPr>
            <a:normAutofit/>
          </a:bodyPr>
          <a:lstStyle/>
          <a:p>
            <a:r>
              <a:rPr lang="en-US" sz="2800" dirty="0"/>
              <a:t>Staffing – cannot be accomplished by taking EVS staff from patient areas to operate</a:t>
            </a:r>
          </a:p>
          <a:p>
            <a:pPr lvl="1"/>
            <a:r>
              <a:rPr lang="en-US" sz="2500" dirty="0"/>
              <a:t>”Robbing Peter to pay Paul” is a Ponzi scheme</a:t>
            </a:r>
          </a:p>
          <a:p>
            <a:r>
              <a:rPr lang="en-US" sz="2800" dirty="0"/>
              <a:t>Facility space is inadequate</a:t>
            </a:r>
          </a:p>
          <a:p>
            <a:r>
              <a:rPr lang="en-US" sz="2800" dirty="0"/>
              <a:t>Machines - wrong type, age, maintenance</a:t>
            </a:r>
          </a:p>
          <a:p>
            <a:r>
              <a:rPr lang="en-US" sz="2800" dirty="0"/>
              <a:t>Education – Operating an on-premises laundry requires effort, time, investment</a:t>
            </a:r>
          </a:p>
          <a:p>
            <a:pPr lvl="1"/>
            <a:r>
              <a:rPr lang="en-US" sz="2500" dirty="0"/>
              <a:t>Training</a:t>
            </a:r>
          </a:p>
          <a:p>
            <a:r>
              <a:rPr lang="en-US" sz="2800" dirty="0"/>
              <a:t>Insufficient interest on the part of owners </a:t>
            </a:r>
          </a:p>
          <a:p>
            <a:endParaRPr lang="en-US" sz="2800"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12</a:t>
            </a:fld>
            <a:endParaRPr lang="en-US" dirty="0"/>
          </a:p>
        </p:txBody>
      </p:sp>
    </p:spTree>
    <p:extLst>
      <p:ext uri="{BB962C8B-B14F-4D97-AF65-F5344CB8AC3E}">
        <p14:creationId xmlns:p14="http://schemas.microsoft.com/office/powerpoint/2010/main" val="4135732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cs typeface="Cambria"/>
              </a:rPr>
              <a:t>Challenges</a:t>
            </a:r>
          </a:p>
        </p:txBody>
      </p:sp>
      <p:sp>
        <p:nvSpPr>
          <p:cNvPr id="3" name="Content Placeholder 2"/>
          <p:cNvSpPr>
            <a:spLocks noGrp="1"/>
          </p:cNvSpPr>
          <p:nvPr>
            <p:ph idx="1"/>
          </p:nvPr>
        </p:nvSpPr>
        <p:spPr>
          <a:xfrm>
            <a:off x="457200" y="2677886"/>
            <a:ext cx="8229600" cy="3705981"/>
          </a:xfrm>
        </p:spPr>
        <p:txBody>
          <a:bodyPr>
            <a:normAutofit/>
          </a:bodyPr>
          <a:lstStyle/>
          <a:p>
            <a:r>
              <a:rPr lang="en-US" b="1" dirty="0"/>
              <a:t>F441 </a:t>
            </a:r>
            <a:endParaRPr lang="en-US" sz="2800" dirty="0"/>
          </a:p>
          <a:p>
            <a:r>
              <a:rPr lang="en-US" b="1" dirty="0"/>
              <a:t>§483.65 Infection Control </a:t>
            </a:r>
            <a:endParaRPr lang="en-US" sz="2800" dirty="0"/>
          </a:p>
          <a:p>
            <a:r>
              <a:rPr lang="en-US" b="1" dirty="0"/>
              <a:t>The facility must establish and maintain an infection control program designed to provide a safe, sanitary, and comfortable environment and to help prevent the development and transmission of disease and infection. </a:t>
            </a:r>
            <a:endParaRPr lang="en-US" sz="2800" dirty="0"/>
          </a:p>
          <a:p>
            <a:endParaRPr lang="en-US" b="1" i="1" dirty="0"/>
          </a:p>
          <a:p>
            <a:pPr lvl="1"/>
            <a:endParaRPr lang="en-US" b="1" i="1" dirty="0"/>
          </a:p>
          <a:p>
            <a:pPr lvl="1"/>
            <a:endParaRPr lang="en-US" b="1" dirty="0"/>
          </a:p>
          <a:p>
            <a:pPr lvl="1"/>
            <a:endParaRPr lang="en-US" b="1" i="1" dirty="0"/>
          </a:p>
          <a:p>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13</a:t>
            </a:fld>
            <a:endParaRPr lang="en-US" dirty="0"/>
          </a:p>
        </p:txBody>
      </p:sp>
    </p:spTree>
    <p:extLst>
      <p:ext uri="{BB962C8B-B14F-4D97-AF65-F5344CB8AC3E}">
        <p14:creationId xmlns:p14="http://schemas.microsoft.com/office/powerpoint/2010/main" val="1845748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CAEF15-A3B7-C64A-B0FC-DB24129A0709}"/>
              </a:ext>
            </a:extLst>
          </p:cNvPr>
          <p:cNvSpPr>
            <a:spLocks noGrp="1"/>
          </p:cNvSpPr>
          <p:nvPr>
            <p:ph type="title"/>
          </p:nvPr>
        </p:nvSpPr>
        <p:spPr>
          <a:xfrm>
            <a:off x="495300" y="339727"/>
            <a:ext cx="8108950" cy="750442"/>
          </a:xfrm>
        </p:spPr>
        <p:txBody>
          <a:bodyPr>
            <a:normAutofit fontScale="90000"/>
          </a:bodyPr>
          <a:lstStyle/>
          <a:p>
            <a:pPr algn="ctr"/>
            <a:r>
              <a:rPr lang="en-US" sz="4400" b="1" dirty="0">
                <a:latin typeface="+mn-lt"/>
              </a:rPr>
              <a:t>§ 483.65(a) Infection </a:t>
            </a:r>
            <a:r>
              <a:rPr lang="en-US" sz="4400" b="1">
                <a:latin typeface="+mn-lt"/>
              </a:rPr>
              <a:t>Control </a:t>
            </a:r>
            <a:r>
              <a:rPr lang="en-US" sz="4400" b="1" smtClean="0">
                <a:latin typeface="+mn-lt"/>
              </a:rPr>
              <a:t>Program</a:t>
            </a:r>
            <a:endParaRPr lang="en-US" dirty="0"/>
          </a:p>
        </p:txBody>
      </p:sp>
      <p:sp>
        <p:nvSpPr>
          <p:cNvPr id="3" name="Content Placeholder 2">
            <a:extLst>
              <a:ext uri="{FF2B5EF4-FFF2-40B4-BE49-F238E27FC236}">
                <a16:creationId xmlns="" xmlns:a16="http://schemas.microsoft.com/office/drawing/2014/main" id="{7E79DD6E-168E-5443-8852-7A7BD2003AFB}"/>
              </a:ext>
            </a:extLst>
          </p:cNvPr>
          <p:cNvSpPr>
            <a:spLocks noGrp="1"/>
          </p:cNvSpPr>
          <p:nvPr>
            <p:ph idx="1"/>
          </p:nvPr>
        </p:nvSpPr>
        <p:spPr>
          <a:xfrm>
            <a:off x="628650" y="1115569"/>
            <a:ext cx="7886700" cy="5061394"/>
          </a:xfrm>
        </p:spPr>
        <p:txBody>
          <a:bodyPr>
            <a:normAutofit/>
          </a:bodyPr>
          <a:lstStyle/>
          <a:p>
            <a:r>
              <a:rPr lang="en-US" dirty="0"/>
              <a:t>The facility must establish and maintain an infection prevention and control program designed to provide a safe, sanitary, and comfortable environment and to help prevent the development and transmission of communicable disease and infection.</a:t>
            </a:r>
          </a:p>
          <a:p>
            <a:r>
              <a:rPr lang="en-US" b="1" dirty="0"/>
              <a:t>§483.65(a) Infection Control Program </a:t>
            </a:r>
            <a:endParaRPr lang="en-US" dirty="0"/>
          </a:p>
          <a:p>
            <a:r>
              <a:rPr lang="en-US" b="1" dirty="0"/>
              <a:t>The facility must establish an infection control program under which it– </a:t>
            </a:r>
          </a:p>
          <a:p>
            <a:pPr lvl="1"/>
            <a:r>
              <a:rPr lang="en-US" b="1" dirty="0"/>
              <a:t>(1) Investigates, controls, and prevents infections in the facility; </a:t>
            </a:r>
            <a:endParaRPr lang="en-US" dirty="0"/>
          </a:p>
          <a:p>
            <a:pPr lvl="1"/>
            <a:r>
              <a:rPr lang="en-US" b="1" dirty="0"/>
              <a:t>(2) Decides what procedures, such as isolation should be applied to an individual resident; and </a:t>
            </a:r>
            <a:endParaRPr lang="en-US" dirty="0"/>
          </a:p>
          <a:p>
            <a:pPr lvl="1"/>
            <a:r>
              <a:rPr lang="en-US" b="1" dirty="0"/>
              <a:t>(3) Maintains a record of incidents and corrective actions related to infections. </a:t>
            </a:r>
            <a:endParaRPr lang="en-US" dirty="0"/>
          </a:p>
          <a:p>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14</a:t>
            </a:fld>
            <a:endParaRPr lang="en-US" dirty="0"/>
          </a:p>
        </p:txBody>
      </p:sp>
    </p:spTree>
    <p:extLst>
      <p:ext uri="{BB962C8B-B14F-4D97-AF65-F5344CB8AC3E}">
        <p14:creationId xmlns:p14="http://schemas.microsoft.com/office/powerpoint/2010/main" val="3077129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E2680E-F5A2-E340-8311-4DD8C15861BB}"/>
              </a:ext>
            </a:extLst>
          </p:cNvPr>
          <p:cNvSpPr>
            <a:spLocks noGrp="1"/>
          </p:cNvSpPr>
          <p:nvPr>
            <p:ph type="title"/>
          </p:nvPr>
        </p:nvSpPr>
        <p:spPr>
          <a:xfrm>
            <a:off x="152400" y="365127"/>
            <a:ext cx="8362950" cy="540130"/>
          </a:xfrm>
        </p:spPr>
        <p:txBody>
          <a:bodyPr>
            <a:noAutofit/>
          </a:bodyPr>
          <a:lstStyle/>
          <a:p>
            <a:pPr algn="ctr"/>
            <a:r>
              <a:rPr lang="en-US" sz="4000" b="1" dirty="0">
                <a:latin typeface="+mn-lt"/>
              </a:rPr>
              <a:t>§ 483.65(b) Preventing Spread of Infection </a:t>
            </a:r>
            <a:endParaRPr lang="en-US" sz="4000" dirty="0">
              <a:latin typeface="+mn-lt"/>
            </a:endParaRPr>
          </a:p>
        </p:txBody>
      </p:sp>
      <p:sp>
        <p:nvSpPr>
          <p:cNvPr id="3" name="Content Placeholder 2">
            <a:extLst>
              <a:ext uri="{FF2B5EF4-FFF2-40B4-BE49-F238E27FC236}">
                <a16:creationId xmlns="" xmlns:a16="http://schemas.microsoft.com/office/drawing/2014/main" id="{5F7CCD25-5E9D-FA4A-8999-F9AC799BE1D5}"/>
              </a:ext>
            </a:extLst>
          </p:cNvPr>
          <p:cNvSpPr>
            <a:spLocks noGrp="1"/>
          </p:cNvSpPr>
          <p:nvPr>
            <p:ph idx="1"/>
          </p:nvPr>
        </p:nvSpPr>
        <p:spPr>
          <a:xfrm>
            <a:off x="628650" y="2129245"/>
            <a:ext cx="7886700" cy="4047717"/>
          </a:xfrm>
        </p:spPr>
        <p:txBody>
          <a:bodyPr>
            <a:normAutofit/>
          </a:bodyPr>
          <a:lstStyle/>
          <a:p>
            <a:r>
              <a:rPr lang="en-US" b="1" dirty="0"/>
              <a:t>F442 </a:t>
            </a:r>
            <a:endParaRPr lang="en-US" dirty="0"/>
          </a:p>
          <a:p>
            <a:r>
              <a:rPr lang="en-US" b="1" dirty="0"/>
              <a:t>(1) When the infection control program determines that a resident needs isolation to prevent the spread of infection, the facility must isolate the resident. </a:t>
            </a:r>
            <a:endParaRPr lang="en-US" dirty="0"/>
          </a:p>
          <a:p>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15</a:t>
            </a:fld>
            <a:endParaRPr lang="en-US" dirty="0"/>
          </a:p>
        </p:txBody>
      </p:sp>
    </p:spTree>
    <p:extLst>
      <p:ext uri="{BB962C8B-B14F-4D97-AF65-F5344CB8AC3E}">
        <p14:creationId xmlns:p14="http://schemas.microsoft.com/office/powerpoint/2010/main" val="3007897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E2680E-F5A2-E340-8311-4DD8C15861BB}"/>
              </a:ext>
            </a:extLst>
          </p:cNvPr>
          <p:cNvSpPr>
            <a:spLocks noGrp="1"/>
          </p:cNvSpPr>
          <p:nvPr>
            <p:ph type="title"/>
          </p:nvPr>
        </p:nvSpPr>
        <p:spPr>
          <a:xfrm>
            <a:off x="628650" y="365127"/>
            <a:ext cx="7886700" cy="540130"/>
          </a:xfrm>
        </p:spPr>
        <p:txBody>
          <a:bodyPr>
            <a:noAutofit/>
          </a:bodyPr>
          <a:lstStyle/>
          <a:p>
            <a:pPr algn="ctr"/>
            <a:r>
              <a:rPr lang="en-US" sz="4000" b="1" dirty="0">
                <a:latin typeface="+mn-lt"/>
              </a:rPr>
              <a:t>§ 483.65(b)(2) Preventing Spread of Infection </a:t>
            </a:r>
            <a:endParaRPr lang="en-US" sz="4000" dirty="0">
              <a:latin typeface="+mn-lt"/>
            </a:endParaRPr>
          </a:p>
        </p:txBody>
      </p:sp>
      <p:sp>
        <p:nvSpPr>
          <p:cNvPr id="3" name="Content Placeholder 2">
            <a:extLst>
              <a:ext uri="{FF2B5EF4-FFF2-40B4-BE49-F238E27FC236}">
                <a16:creationId xmlns="" xmlns:a16="http://schemas.microsoft.com/office/drawing/2014/main" id="{5F7CCD25-5E9D-FA4A-8999-F9AC799BE1D5}"/>
              </a:ext>
            </a:extLst>
          </p:cNvPr>
          <p:cNvSpPr>
            <a:spLocks noGrp="1"/>
          </p:cNvSpPr>
          <p:nvPr>
            <p:ph idx="1"/>
          </p:nvPr>
        </p:nvSpPr>
        <p:spPr>
          <a:xfrm>
            <a:off x="628650" y="1998617"/>
            <a:ext cx="7886700" cy="4178346"/>
          </a:xfrm>
        </p:spPr>
        <p:txBody>
          <a:bodyPr>
            <a:normAutofit/>
          </a:bodyPr>
          <a:lstStyle/>
          <a:p>
            <a:r>
              <a:rPr lang="en-US" sz="2400" b="1" dirty="0"/>
              <a:t>F443 </a:t>
            </a:r>
            <a:endParaRPr lang="en-US" dirty="0"/>
          </a:p>
          <a:p>
            <a:r>
              <a:rPr lang="en-US" sz="2400" b="1" dirty="0"/>
              <a:t>§483.65(b)(2) The facility must prohibit employees with a communicable disease or infected skin lesions from direct contact with residents or their food, if direct contact will transmit the disease. </a:t>
            </a:r>
            <a:endParaRPr lang="en-US" dirty="0"/>
          </a:p>
          <a:p>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16</a:t>
            </a:fld>
            <a:endParaRPr lang="en-US" dirty="0"/>
          </a:p>
        </p:txBody>
      </p:sp>
    </p:spTree>
    <p:extLst>
      <p:ext uri="{BB962C8B-B14F-4D97-AF65-F5344CB8AC3E}">
        <p14:creationId xmlns:p14="http://schemas.microsoft.com/office/powerpoint/2010/main" val="962736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B69F2-DD3C-1B41-B0A1-46BF27BBF2D7}"/>
              </a:ext>
            </a:extLst>
          </p:cNvPr>
          <p:cNvSpPr>
            <a:spLocks noGrp="1"/>
          </p:cNvSpPr>
          <p:nvPr>
            <p:ph type="title"/>
          </p:nvPr>
        </p:nvSpPr>
        <p:spPr/>
        <p:txBody>
          <a:bodyPr>
            <a:normAutofit/>
          </a:bodyPr>
          <a:lstStyle/>
          <a:p>
            <a:pPr algn="ctr"/>
            <a:r>
              <a:rPr lang="en-US" sz="4000" b="1" dirty="0">
                <a:latin typeface="+mn-lt"/>
              </a:rPr>
              <a:t>§ 483.65(b)(3) Preventing Spread of Infection </a:t>
            </a:r>
            <a:endParaRPr lang="en-US" sz="4000" dirty="0">
              <a:latin typeface="+mn-lt"/>
            </a:endParaRPr>
          </a:p>
        </p:txBody>
      </p:sp>
      <p:sp>
        <p:nvSpPr>
          <p:cNvPr id="3" name="Content Placeholder 2">
            <a:extLst>
              <a:ext uri="{FF2B5EF4-FFF2-40B4-BE49-F238E27FC236}">
                <a16:creationId xmlns="" xmlns:a16="http://schemas.microsoft.com/office/drawing/2014/main" id="{233DF835-0E34-0441-A04B-8404DB011535}"/>
              </a:ext>
            </a:extLst>
          </p:cNvPr>
          <p:cNvSpPr>
            <a:spLocks noGrp="1"/>
          </p:cNvSpPr>
          <p:nvPr>
            <p:ph idx="1"/>
          </p:nvPr>
        </p:nvSpPr>
        <p:spPr/>
        <p:txBody>
          <a:bodyPr/>
          <a:lstStyle/>
          <a:p>
            <a:r>
              <a:rPr lang="en-US" b="1" dirty="0"/>
              <a:t>F444 </a:t>
            </a:r>
            <a:endParaRPr lang="en-US" dirty="0"/>
          </a:p>
          <a:p>
            <a:r>
              <a:rPr lang="en-US" b="1" dirty="0"/>
              <a:t>§483.65(b)(3) The facility must require staff to wash their hands after each direct resident contact for which handwashing is indicated by accepted professional practice. </a:t>
            </a:r>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17</a:t>
            </a:fld>
            <a:endParaRPr lang="en-US" dirty="0"/>
          </a:p>
        </p:txBody>
      </p:sp>
    </p:spTree>
    <p:extLst>
      <p:ext uri="{BB962C8B-B14F-4D97-AF65-F5344CB8AC3E}">
        <p14:creationId xmlns:p14="http://schemas.microsoft.com/office/powerpoint/2010/main" val="259804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CAEF15-A3B7-C64A-B0FC-DB24129A0709}"/>
              </a:ext>
            </a:extLst>
          </p:cNvPr>
          <p:cNvSpPr>
            <a:spLocks noGrp="1"/>
          </p:cNvSpPr>
          <p:nvPr>
            <p:ph type="title"/>
          </p:nvPr>
        </p:nvSpPr>
        <p:spPr>
          <a:xfrm>
            <a:off x="628650" y="365127"/>
            <a:ext cx="7886700" cy="750442"/>
          </a:xfrm>
        </p:spPr>
        <p:txBody>
          <a:bodyPr>
            <a:normAutofit fontScale="90000"/>
          </a:bodyPr>
          <a:lstStyle/>
          <a:p>
            <a:pPr algn="ctr"/>
            <a:r>
              <a:rPr lang="en-US" sz="4400" b="1" dirty="0">
                <a:latin typeface="+mn-lt"/>
              </a:rPr>
              <a:t>§ 483.65(b) Infection control</a:t>
            </a:r>
            <a:r>
              <a:rPr lang="en-US" b="1" dirty="0"/>
              <a:t/>
            </a:r>
            <a:br>
              <a:rPr lang="en-US" b="1" dirty="0"/>
            </a:br>
            <a:endParaRPr lang="en-US" dirty="0"/>
          </a:p>
        </p:txBody>
      </p:sp>
      <p:sp>
        <p:nvSpPr>
          <p:cNvPr id="3" name="Content Placeholder 2">
            <a:extLst>
              <a:ext uri="{FF2B5EF4-FFF2-40B4-BE49-F238E27FC236}">
                <a16:creationId xmlns="" xmlns:a16="http://schemas.microsoft.com/office/drawing/2014/main" id="{7E79DD6E-168E-5443-8852-7A7BD2003AFB}"/>
              </a:ext>
            </a:extLst>
          </p:cNvPr>
          <p:cNvSpPr>
            <a:spLocks noGrp="1"/>
          </p:cNvSpPr>
          <p:nvPr>
            <p:ph idx="1"/>
          </p:nvPr>
        </p:nvSpPr>
        <p:spPr>
          <a:xfrm>
            <a:off x="628650" y="1541417"/>
            <a:ext cx="7886700" cy="4635546"/>
          </a:xfrm>
        </p:spPr>
        <p:txBody>
          <a:bodyPr>
            <a:normAutofit/>
          </a:bodyPr>
          <a:lstStyle/>
          <a:p>
            <a:r>
              <a:rPr lang="en-US" b="1" dirty="0"/>
              <a:t>(b)</a:t>
            </a:r>
            <a:r>
              <a:rPr lang="en-US" dirty="0"/>
              <a:t> </a:t>
            </a:r>
            <a:r>
              <a:rPr lang="en-US" b="1" i="1" dirty="0"/>
              <a:t>Infection preventionist.</a:t>
            </a:r>
            <a:r>
              <a:rPr lang="en-US" dirty="0"/>
              <a:t> The facility must designate one or more individual(s) as the infection preventionist(s) (IPs) who are responsible for the facility's IPCP. The IP must:</a:t>
            </a:r>
          </a:p>
          <a:p>
            <a:pPr lvl="1"/>
            <a:r>
              <a:rPr lang="en-US" b="1" dirty="0"/>
              <a:t>(1)</a:t>
            </a:r>
            <a:r>
              <a:rPr lang="en-US" dirty="0"/>
              <a:t> Have primary professional training in nursing, medical technology, microbiology, epidemiology, or other related field;</a:t>
            </a:r>
          </a:p>
          <a:p>
            <a:pPr lvl="1"/>
            <a:r>
              <a:rPr lang="en-US" b="1" dirty="0"/>
              <a:t>(2)</a:t>
            </a:r>
            <a:r>
              <a:rPr lang="en-US" dirty="0"/>
              <a:t> Be qualified by education, training, experience or certification;</a:t>
            </a:r>
          </a:p>
          <a:p>
            <a:pPr lvl="1"/>
            <a:r>
              <a:rPr lang="en-US" b="1" dirty="0"/>
              <a:t>(3)</a:t>
            </a:r>
            <a:r>
              <a:rPr lang="en-US" dirty="0"/>
              <a:t> Work at least part-time at the facility; and</a:t>
            </a:r>
          </a:p>
          <a:p>
            <a:pPr lvl="1"/>
            <a:r>
              <a:rPr lang="en-US" b="1" dirty="0"/>
              <a:t>(4)</a:t>
            </a:r>
            <a:r>
              <a:rPr lang="en-US" dirty="0"/>
              <a:t> Have completed specialized training in infection prevention and control.</a:t>
            </a:r>
          </a:p>
          <a:p>
            <a:r>
              <a:rPr lang="en-US" b="1" dirty="0"/>
              <a:t>(c)</a:t>
            </a:r>
            <a:r>
              <a:rPr lang="en-US" dirty="0"/>
              <a:t> </a:t>
            </a:r>
            <a:r>
              <a:rPr lang="en-US" b="1" i="1" dirty="0"/>
              <a:t>IP participation on quality assessment and assurance committee.</a:t>
            </a:r>
            <a:r>
              <a:rPr lang="en-US" dirty="0"/>
              <a:t> The individual designated as the IP, or at least one of the individuals if there is more than one IP, must be a member of the facility's quality assessment and assurance committee and report to the committee on the IPCP on a regular basis.</a:t>
            </a:r>
          </a:p>
          <a:p>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18</a:t>
            </a:fld>
            <a:endParaRPr lang="en-US" dirty="0"/>
          </a:p>
        </p:txBody>
      </p:sp>
    </p:spTree>
    <p:extLst>
      <p:ext uri="{BB962C8B-B14F-4D97-AF65-F5344CB8AC3E}">
        <p14:creationId xmlns:p14="http://schemas.microsoft.com/office/powerpoint/2010/main" val="257150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FBA528-6EB6-7D44-BFA0-F5AF01E48014}"/>
              </a:ext>
            </a:extLst>
          </p:cNvPr>
          <p:cNvSpPr>
            <a:spLocks noGrp="1"/>
          </p:cNvSpPr>
          <p:nvPr>
            <p:ph type="title"/>
          </p:nvPr>
        </p:nvSpPr>
        <p:spPr>
          <a:xfrm>
            <a:off x="628650" y="365127"/>
            <a:ext cx="7886700" cy="713866"/>
          </a:xfrm>
        </p:spPr>
        <p:txBody>
          <a:bodyPr>
            <a:normAutofit/>
          </a:bodyPr>
          <a:lstStyle/>
          <a:p>
            <a:pPr algn="ctr"/>
            <a:r>
              <a:rPr lang="en-US" sz="4000" dirty="0">
                <a:latin typeface="+mn-lt"/>
              </a:rPr>
              <a:t>§483.65(c) Linens</a:t>
            </a:r>
          </a:p>
        </p:txBody>
      </p:sp>
      <p:sp>
        <p:nvSpPr>
          <p:cNvPr id="3" name="Content Placeholder 2">
            <a:extLst>
              <a:ext uri="{FF2B5EF4-FFF2-40B4-BE49-F238E27FC236}">
                <a16:creationId xmlns="" xmlns:a16="http://schemas.microsoft.com/office/drawing/2014/main" id="{18D926F2-551A-8B42-9F69-003F37F58407}"/>
              </a:ext>
            </a:extLst>
          </p:cNvPr>
          <p:cNvSpPr>
            <a:spLocks noGrp="1"/>
          </p:cNvSpPr>
          <p:nvPr>
            <p:ph idx="1"/>
          </p:nvPr>
        </p:nvSpPr>
        <p:spPr>
          <a:xfrm>
            <a:off x="628650" y="1325879"/>
            <a:ext cx="7886700" cy="4851083"/>
          </a:xfrm>
        </p:spPr>
        <p:txBody>
          <a:bodyPr>
            <a:normAutofit lnSpcReduction="10000"/>
          </a:bodyPr>
          <a:lstStyle/>
          <a:p>
            <a:r>
              <a:rPr lang="en-US" sz="2400" b="1" dirty="0"/>
              <a:t>F445 </a:t>
            </a:r>
            <a:endParaRPr lang="en-US" dirty="0"/>
          </a:p>
          <a:p>
            <a:r>
              <a:rPr lang="en-US" sz="2400" b="1" dirty="0"/>
              <a:t>§483.65(c) Linens </a:t>
            </a:r>
            <a:endParaRPr lang="en-US" dirty="0"/>
          </a:p>
          <a:p>
            <a:r>
              <a:rPr lang="en-US" sz="2400" b="1" dirty="0"/>
              <a:t>Personnel must handle, store, process, and transport linens so as to prevent the spread of infection </a:t>
            </a:r>
            <a:endParaRPr lang="en-US" dirty="0"/>
          </a:p>
          <a:p>
            <a:r>
              <a:rPr lang="en-US" sz="2400" b="1" dirty="0"/>
              <a:t>Intent: §483.65(c) </a:t>
            </a:r>
            <a:endParaRPr lang="en-US" dirty="0"/>
          </a:p>
          <a:p>
            <a:r>
              <a:rPr lang="en-US" sz="2400" dirty="0"/>
              <a:t>The intent of this regulation is to prevent the spread of infection through linens. </a:t>
            </a:r>
            <a:endParaRPr lang="en-US" dirty="0"/>
          </a:p>
          <a:p>
            <a:r>
              <a:rPr lang="en-US" sz="2400" b="1" dirty="0"/>
              <a:t>Interpretive Guidelines: §483.65(c) </a:t>
            </a:r>
            <a:endParaRPr lang="en-US" dirty="0"/>
          </a:p>
          <a:p>
            <a:r>
              <a:rPr lang="en-US" sz="2400" dirty="0"/>
              <a:t>Soiled linens should be handled to contain and to minimize aerosolization and exposure to any waste products. Soiled linen storage areas should be well ventilated and maintained under a relative negative air pressure. The laundry should be designed to eliminate crossing of soiled and clean linen. </a:t>
            </a:r>
            <a:endParaRPr lang="en-US" dirty="0"/>
          </a:p>
          <a:p>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19</a:t>
            </a:fld>
            <a:endParaRPr lang="en-US" dirty="0"/>
          </a:p>
        </p:txBody>
      </p:sp>
    </p:spTree>
    <p:extLst>
      <p:ext uri="{BB962C8B-B14F-4D97-AF65-F5344CB8AC3E}">
        <p14:creationId xmlns:p14="http://schemas.microsoft.com/office/powerpoint/2010/main" val="392043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normAutofit/>
          </a:bodyPr>
          <a:lstStyle/>
          <a:p>
            <a:r>
              <a:rPr lang="en-US" sz="4400" dirty="0">
                <a:latin typeface="Cambria" charset="0"/>
                <a:ea typeface="Cambria" charset="0"/>
                <a:cs typeface="Cambria" charset="0"/>
              </a:rPr>
              <a:t>HAI’s, MRDO’s, Fungi, Mold, Pollution  </a:t>
            </a:r>
          </a:p>
        </p:txBody>
      </p:sp>
      <p:pic>
        <p:nvPicPr>
          <p:cNvPr id="4" name="Picture 3"/>
          <p:cNvPicPr>
            <a:picLocks noChangeAspect="1"/>
          </p:cNvPicPr>
          <p:nvPr/>
        </p:nvPicPr>
        <p:blipFill>
          <a:blip r:embed="rId3"/>
          <a:stretch>
            <a:fillRect/>
          </a:stretch>
        </p:blipFill>
        <p:spPr>
          <a:xfrm>
            <a:off x="1955800" y="1690689"/>
            <a:ext cx="5232400" cy="4191000"/>
          </a:xfrm>
          <a:prstGeom prst="rect">
            <a:avLst/>
          </a:prstGeom>
        </p:spPr>
      </p:pic>
      <p:sp>
        <p:nvSpPr>
          <p:cNvPr id="3" name="Slide Number Placeholder 2"/>
          <p:cNvSpPr>
            <a:spLocks noGrp="1"/>
          </p:cNvSpPr>
          <p:nvPr>
            <p:ph type="sldNum" sz="quarter" idx="12"/>
          </p:nvPr>
        </p:nvSpPr>
        <p:spPr/>
        <p:txBody>
          <a:bodyPr/>
          <a:lstStyle/>
          <a:p>
            <a:fld id="{88F8E6CD-3A6B-164A-B771-6E46A21507E6}" type="slidenum">
              <a:rPr lang="en-US" smtClean="0"/>
              <a:pPr/>
              <a:t>2</a:t>
            </a:fld>
            <a:endParaRPr lang="en-US" dirty="0"/>
          </a:p>
        </p:txBody>
      </p:sp>
    </p:spTree>
    <p:extLst>
      <p:ext uri="{BB962C8B-B14F-4D97-AF65-F5344CB8AC3E}">
        <p14:creationId xmlns:p14="http://schemas.microsoft.com/office/powerpoint/2010/main" val="889787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cs typeface="Cambria"/>
              </a:rPr>
              <a:t>The Challenges</a:t>
            </a:r>
          </a:p>
        </p:txBody>
      </p:sp>
      <p:sp>
        <p:nvSpPr>
          <p:cNvPr id="3" name="Content Placeholder 2"/>
          <p:cNvSpPr>
            <a:spLocks noGrp="1"/>
          </p:cNvSpPr>
          <p:nvPr>
            <p:ph idx="1"/>
          </p:nvPr>
        </p:nvSpPr>
        <p:spPr/>
        <p:txBody>
          <a:bodyPr>
            <a:normAutofit/>
          </a:bodyPr>
          <a:lstStyle/>
          <a:p>
            <a:r>
              <a:rPr lang="en-US" sz="2800" dirty="0"/>
              <a:t>Most long-term care laundry facilities are not accredited or certified for adhering to established, CMS F Tag, CDC Guideline, OSHA Regulations, HLAC Standards, of TRSA Hygienically Clean Certification</a:t>
            </a:r>
            <a:endParaRPr lang="en-US" dirty="0"/>
          </a:p>
          <a:p>
            <a:r>
              <a:rPr lang="en-US" sz="2800" dirty="0"/>
              <a:t>CMS F Tag, CDC Guideline, OSHA are mandatory, HLAC and TRSA are voluntary</a:t>
            </a:r>
          </a:p>
        </p:txBody>
      </p:sp>
      <p:sp>
        <p:nvSpPr>
          <p:cNvPr id="4" name="Slide Number Placeholder 3"/>
          <p:cNvSpPr>
            <a:spLocks noGrp="1"/>
          </p:cNvSpPr>
          <p:nvPr>
            <p:ph type="sldNum" sz="quarter" idx="12"/>
          </p:nvPr>
        </p:nvSpPr>
        <p:spPr/>
        <p:txBody>
          <a:bodyPr/>
          <a:lstStyle/>
          <a:p>
            <a:fld id="{88F8E6CD-3A6B-164A-B771-6E46A21507E6}" type="slidenum">
              <a:rPr lang="en-US" smtClean="0"/>
              <a:pPr/>
              <a:t>20</a:t>
            </a:fld>
            <a:endParaRPr lang="en-US" dirty="0"/>
          </a:p>
        </p:txBody>
      </p:sp>
    </p:spTree>
    <p:extLst>
      <p:ext uri="{BB962C8B-B14F-4D97-AF65-F5344CB8AC3E}">
        <p14:creationId xmlns:p14="http://schemas.microsoft.com/office/powerpoint/2010/main" val="4098960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i="1" dirty="0">
                <a:latin typeface="+mn-lt"/>
                <a:cs typeface="Cambria"/>
              </a:rPr>
              <a:t>Infection Control Today</a:t>
            </a:r>
            <a:r>
              <a:rPr lang="en-US" sz="3000" b="1" i="1" dirty="0">
                <a:cs typeface="Cambria"/>
              </a:rPr>
              <a:t/>
            </a:r>
            <a:br>
              <a:rPr lang="en-US" sz="3000" b="1" i="1" dirty="0">
                <a:cs typeface="Cambria"/>
              </a:rPr>
            </a:br>
            <a:r>
              <a:rPr lang="en-US" sz="3000" b="1" dirty="0">
                <a:cs typeface="Cambria"/>
              </a:rPr>
              <a:t>March 8, 2011</a:t>
            </a:r>
          </a:p>
        </p:txBody>
      </p:sp>
      <p:sp>
        <p:nvSpPr>
          <p:cNvPr id="3" name="Content Placeholder 2"/>
          <p:cNvSpPr>
            <a:spLocks noGrp="1"/>
          </p:cNvSpPr>
          <p:nvPr>
            <p:ph idx="1"/>
          </p:nvPr>
        </p:nvSpPr>
        <p:spPr/>
        <p:txBody>
          <a:bodyPr>
            <a:normAutofit/>
          </a:bodyPr>
          <a:lstStyle/>
          <a:p>
            <a:pPr marL="0" indent="0">
              <a:buNone/>
            </a:pPr>
            <a:r>
              <a:rPr lang="en-US" dirty="0"/>
              <a:t> </a:t>
            </a:r>
          </a:p>
          <a:p>
            <a:pPr marL="0" indent="0" algn="ctr">
              <a:buNone/>
            </a:pPr>
            <a:r>
              <a:rPr lang="en-US" sz="2800" dirty="0"/>
              <a:t>“Of all the surfaces in a hospital, a patient will</a:t>
            </a:r>
          </a:p>
          <a:p>
            <a:pPr marL="0" indent="0" algn="ctr">
              <a:buNone/>
            </a:pPr>
            <a:r>
              <a:rPr lang="en-US" sz="2800" dirty="0"/>
              <a:t>have the greatest degree of contact with his</a:t>
            </a:r>
          </a:p>
          <a:p>
            <a:pPr marL="0" indent="0" algn="ctr">
              <a:buNone/>
            </a:pPr>
            <a:r>
              <a:rPr lang="en-US" sz="2800" dirty="0"/>
              <a:t>gown and the bed linens.”</a:t>
            </a:r>
          </a:p>
          <a:p>
            <a:pPr marL="0" indent="0">
              <a:buNone/>
            </a:pPr>
            <a:r>
              <a:rPr lang="en-US" sz="2800" b="1" dirty="0"/>
              <a:t>					</a:t>
            </a:r>
            <a:r>
              <a:rPr lang="en-US" sz="1700" b="1" dirty="0"/>
              <a:t>Lynne M. Sehulster, PhD, M(ASCP) (retired)</a:t>
            </a:r>
            <a:endParaRPr lang="en-US" sz="1700" dirty="0"/>
          </a:p>
          <a:p>
            <a:pPr marL="0" indent="0">
              <a:buNone/>
            </a:pPr>
            <a:r>
              <a:rPr lang="en-US" sz="1700" b="1" dirty="0"/>
              <a:t>					Prevention and Response Branch</a:t>
            </a:r>
            <a:endParaRPr lang="en-US" sz="1700" dirty="0"/>
          </a:p>
          <a:p>
            <a:pPr marL="0" indent="0">
              <a:buNone/>
            </a:pPr>
            <a:r>
              <a:rPr lang="en-US" sz="1700" b="1" dirty="0"/>
              <a:t>					Division of Healthcare Quality Promotion</a:t>
            </a:r>
            <a:endParaRPr lang="en-US" sz="1700" dirty="0"/>
          </a:p>
          <a:p>
            <a:pPr marL="0" indent="0">
              <a:buNone/>
            </a:pPr>
            <a:r>
              <a:rPr lang="en-US" sz="1700" b="1" dirty="0"/>
              <a:t>					Centers for Disease Control and Prevention</a:t>
            </a:r>
            <a:endParaRPr lang="en-US" sz="1700" dirty="0"/>
          </a:p>
          <a:p>
            <a:pPr marL="0" indent="0">
              <a:buNone/>
            </a:pPr>
            <a:r>
              <a:rPr lang="cs-CZ" sz="1700" b="1" dirty="0"/>
              <a:t>						Atlanta, GA  30329-4027</a:t>
            </a:r>
            <a:endParaRPr lang="en-US" sz="1700"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21</a:t>
            </a:fld>
            <a:endParaRPr lang="en-US" dirty="0"/>
          </a:p>
        </p:txBody>
      </p:sp>
    </p:spTree>
    <p:extLst>
      <p:ext uri="{BB962C8B-B14F-4D97-AF65-F5344CB8AC3E}">
        <p14:creationId xmlns:p14="http://schemas.microsoft.com/office/powerpoint/2010/main" val="56448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rPr>
              <a:t>Interpretive Guidelines: §483.65(c) </a:t>
            </a:r>
            <a:endParaRPr lang="en-US" sz="4000" dirty="0">
              <a:latin typeface="+mn-lt"/>
            </a:endParaRPr>
          </a:p>
        </p:txBody>
      </p:sp>
      <p:sp>
        <p:nvSpPr>
          <p:cNvPr id="3" name="Content Placeholder 2"/>
          <p:cNvSpPr>
            <a:spLocks noGrp="1"/>
          </p:cNvSpPr>
          <p:nvPr>
            <p:ph idx="1"/>
          </p:nvPr>
        </p:nvSpPr>
        <p:spPr/>
        <p:txBody>
          <a:bodyPr>
            <a:normAutofit lnSpcReduction="10000"/>
          </a:bodyPr>
          <a:lstStyle/>
          <a:p>
            <a:r>
              <a:rPr lang="en-US" sz="2800" i="1" dirty="0"/>
              <a:t>There are clear Standards and guidelines for handling contaminated HCTs, but nothing </a:t>
            </a:r>
            <a:r>
              <a:rPr lang="en-US" sz="2800" b="1" i="1" dirty="0"/>
              <a:t>regarding the handling, storage, and distribution </a:t>
            </a:r>
            <a:r>
              <a:rPr lang="en-US" sz="2800" i="1" dirty="0"/>
              <a:t>of hygienically clean HCTs.</a:t>
            </a:r>
          </a:p>
          <a:p>
            <a:r>
              <a:rPr lang="en-US" sz="2800" i="1" dirty="0"/>
              <a:t>How do facilities carry out those directives without standardized and accepted processes?</a:t>
            </a:r>
          </a:p>
          <a:p>
            <a:r>
              <a:rPr lang="en-US" sz="2800" i="1" dirty="0"/>
              <a:t>Left to their own devices, facilities will institute appropriate processes, over-zealous processes, impotent processes, or no processes at all leaving residents, patients and staff exposed.</a:t>
            </a:r>
          </a:p>
          <a:p>
            <a:pPr marL="0" indent="0">
              <a:buNone/>
            </a:pPr>
            <a:r>
              <a:rPr lang="en-US" i="1" dirty="0"/>
              <a:t> </a:t>
            </a:r>
          </a:p>
        </p:txBody>
      </p:sp>
      <p:sp>
        <p:nvSpPr>
          <p:cNvPr id="4" name="Slide Number Placeholder 3"/>
          <p:cNvSpPr>
            <a:spLocks noGrp="1"/>
          </p:cNvSpPr>
          <p:nvPr>
            <p:ph type="sldNum" sz="quarter" idx="12"/>
          </p:nvPr>
        </p:nvSpPr>
        <p:spPr/>
        <p:txBody>
          <a:bodyPr/>
          <a:lstStyle/>
          <a:p>
            <a:fld id="{88F8E6CD-3A6B-164A-B771-6E46A21507E6}" type="slidenum">
              <a:rPr lang="en-US" smtClean="0"/>
              <a:pPr/>
              <a:t>22</a:t>
            </a:fld>
            <a:endParaRPr lang="en-US" dirty="0"/>
          </a:p>
        </p:txBody>
      </p:sp>
    </p:spTree>
    <p:extLst>
      <p:ext uri="{BB962C8B-B14F-4D97-AF65-F5344CB8AC3E}">
        <p14:creationId xmlns:p14="http://schemas.microsoft.com/office/powerpoint/2010/main" val="2322375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118533"/>
            <a:ext cx="8466666" cy="1509099"/>
          </a:xfrm>
        </p:spPr>
        <p:txBody>
          <a:bodyPr>
            <a:noAutofit/>
          </a:bodyPr>
          <a:lstStyle/>
          <a:p>
            <a:pPr algn="ctr"/>
            <a:r>
              <a:rPr lang="en-US" sz="4000" b="1" dirty="0">
                <a:latin typeface="+mn-lt"/>
                <a:cs typeface="Cambria"/>
              </a:rPr>
              <a:t>Multimodal and Multidisciplinary Integration of Infection Prevention Processes, Including Textiles</a:t>
            </a:r>
          </a:p>
        </p:txBody>
      </p:sp>
      <p:sp>
        <p:nvSpPr>
          <p:cNvPr id="3" name="Content Placeholder 2"/>
          <p:cNvSpPr>
            <a:spLocks noGrp="1"/>
          </p:cNvSpPr>
          <p:nvPr>
            <p:ph idx="1"/>
          </p:nvPr>
        </p:nvSpPr>
        <p:spPr>
          <a:xfrm>
            <a:off x="457200" y="1959429"/>
            <a:ext cx="8229600" cy="4166733"/>
          </a:xfrm>
        </p:spPr>
        <p:txBody>
          <a:bodyPr>
            <a:normAutofit lnSpcReduction="10000"/>
          </a:bodyPr>
          <a:lstStyle/>
          <a:p>
            <a:r>
              <a:rPr lang="en-US" sz="2800" dirty="0"/>
              <a:t>What’s Missing:</a:t>
            </a:r>
          </a:p>
          <a:p>
            <a:pPr lvl="1"/>
            <a:r>
              <a:rPr lang="en-US" sz="2800" dirty="0"/>
              <a:t>Communication, Cooperation, Collaboration</a:t>
            </a:r>
          </a:p>
          <a:p>
            <a:r>
              <a:rPr lang="en-US" sz="2800" dirty="0"/>
              <a:t>Between:</a:t>
            </a:r>
          </a:p>
          <a:p>
            <a:pPr lvl="1"/>
            <a:r>
              <a:rPr lang="en-US" sz="2800" dirty="0"/>
              <a:t>Owners</a:t>
            </a:r>
          </a:p>
          <a:p>
            <a:pPr lvl="1"/>
            <a:r>
              <a:rPr lang="en-US" sz="2800" dirty="0"/>
              <a:t>Administration</a:t>
            </a:r>
          </a:p>
          <a:p>
            <a:pPr lvl="1"/>
            <a:r>
              <a:rPr lang="en-US" sz="2800" dirty="0"/>
              <a:t>Nursing leadership</a:t>
            </a:r>
          </a:p>
          <a:p>
            <a:pPr lvl="1"/>
            <a:r>
              <a:rPr lang="en-US" sz="2800" dirty="0"/>
              <a:t>Infection Preventionist – if there is one</a:t>
            </a:r>
          </a:p>
          <a:p>
            <a:pPr lvl="1"/>
            <a:r>
              <a:rPr lang="en-US" sz="2800" dirty="0"/>
              <a:t>Risk Management</a:t>
            </a:r>
          </a:p>
          <a:p>
            <a:pPr lvl="1"/>
            <a:r>
              <a:rPr lang="en-US" sz="2800" dirty="0"/>
              <a:t>Quality Management</a:t>
            </a:r>
          </a:p>
          <a:p>
            <a:pPr lvl="1"/>
            <a:r>
              <a:rPr lang="en-US" sz="2800" dirty="0"/>
              <a:t>Front-Line Staff</a:t>
            </a:r>
          </a:p>
          <a:p>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23</a:t>
            </a:fld>
            <a:endParaRPr lang="en-US" dirty="0"/>
          </a:p>
        </p:txBody>
      </p:sp>
    </p:spTree>
    <p:extLst>
      <p:ext uri="{BB962C8B-B14F-4D97-AF65-F5344CB8AC3E}">
        <p14:creationId xmlns:p14="http://schemas.microsoft.com/office/powerpoint/2010/main" val="1701723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cs typeface="Cambria"/>
              </a:rPr>
              <a:t>Healthcare Textiles (HCTs) Handling</a:t>
            </a:r>
          </a:p>
        </p:txBody>
      </p:sp>
      <p:sp>
        <p:nvSpPr>
          <p:cNvPr id="3" name="Content Placeholder 2"/>
          <p:cNvSpPr>
            <a:spLocks noGrp="1"/>
          </p:cNvSpPr>
          <p:nvPr>
            <p:ph idx="1"/>
          </p:nvPr>
        </p:nvSpPr>
        <p:spPr/>
        <p:txBody>
          <a:bodyPr>
            <a:normAutofit/>
          </a:bodyPr>
          <a:lstStyle/>
          <a:p>
            <a:pPr marL="0" indent="0">
              <a:buNone/>
            </a:pPr>
            <a:r>
              <a:rPr lang="en-US" sz="2800" dirty="0"/>
              <a:t>CMS 483.65(c) states: </a:t>
            </a:r>
            <a:r>
              <a:rPr lang="en-US" sz="2800" i="1" dirty="0"/>
              <a:t>“Personnel must handle, store, process and transport linen so as to prevent the spread of infection.”</a:t>
            </a:r>
          </a:p>
          <a:p>
            <a:pPr marL="0" indent="0">
              <a:buNone/>
            </a:pPr>
            <a:r>
              <a:rPr lang="en-US" sz="2800" dirty="0"/>
              <a:t>Applicable to contaminated </a:t>
            </a:r>
            <a:r>
              <a:rPr lang="en-US" sz="2800" b="1" dirty="0"/>
              <a:t>and</a:t>
            </a:r>
            <a:r>
              <a:rPr lang="en-US" sz="2800" dirty="0"/>
              <a:t> hygienically clean HCTs.  Unfortunately, too many facilities interpret this requirement as applicable to contaminated HCTs only, not hygienically clean HCTs.</a:t>
            </a:r>
          </a:p>
        </p:txBody>
      </p:sp>
      <p:sp>
        <p:nvSpPr>
          <p:cNvPr id="4" name="Slide Number Placeholder 3"/>
          <p:cNvSpPr>
            <a:spLocks noGrp="1"/>
          </p:cNvSpPr>
          <p:nvPr>
            <p:ph type="sldNum" sz="quarter" idx="12"/>
          </p:nvPr>
        </p:nvSpPr>
        <p:spPr/>
        <p:txBody>
          <a:bodyPr/>
          <a:lstStyle/>
          <a:p>
            <a:fld id="{88F8E6CD-3A6B-164A-B771-6E46A21507E6}" type="slidenum">
              <a:rPr lang="en-US" smtClean="0"/>
              <a:pPr/>
              <a:t>24</a:t>
            </a:fld>
            <a:endParaRPr lang="en-US" dirty="0"/>
          </a:p>
        </p:txBody>
      </p:sp>
    </p:spTree>
    <p:extLst>
      <p:ext uri="{BB962C8B-B14F-4D97-AF65-F5344CB8AC3E}">
        <p14:creationId xmlns:p14="http://schemas.microsoft.com/office/powerpoint/2010/main" val="149991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cs typeface="Cambria"/>
              </a:rPr>
              <a:t>Microorganism Survival on Clothing and Uniforms</a:t>
            </a:r>
          </a:p>
        </p:txBody>
      </p:sp>
      <p:sp>
        <p:nvSpPr>
          <p:cNvPr id="3" name="Content Placeholder 2"/>
          <p:cNvSpPr>
            <a:spLocks noGrp="1"/>
          </p:cNvSpPr>
          <p:nvPr>
            <p:ph idx="1"/>
          </p:nvPr>
        </p:nvSpPr>
        <p:spPr/>
        <p:txBody>
          <a:bodyPr>
            <a:normAutofit/>
          </a:bodyPr>
          <a:lstStyle/>
          <a:p>
            <a:r>
              <a:rPr lang="en-US" sz="2800" dirty="0"/>
              <a:t>Neely and </a:t>
            </a:r>
            <a:r>
              <a:rPr lang="en-US" sz="2800" dirty="0" err="1"/>
              <a:t>Maley</a:t>
            </a:r>
            <a:r>
              <a:rPr lang="en-US" sz="2800" dirty="0"/>
              <a:t>: J </a:t>
            </a:r>
            <a:r>
              <a:rPr lang="en-US" sz="2800" dirty="0" err="1"/>
              <a:t>Clin</a:t>
            </a:r>
            <a:r>
              <a:rPr lang="en-US" sz="2800" dirty="0"/>
              <a:t> </a:t>
            </a:r>
            <a:r>
              <a:rPr lang="en-US" sz="2800" dirty="0" err="1"/>
              <a:t>Microbiol</a:t>
            </a:r>
            <a:r>
              <a:rPr lang="en-US" sz="2800" dirty="0"/>
              <a:t> 2000; 38: 724-726</a:t>
            </a:r>
          </a:p>
          <a:p>
            <a:r>
              <a:rPr lang="en-US" sz="2800" dirty="0"/>
              <a:t>Neely and </a:t>
            </a:r>
            <a:r>
              <a:rPr lang="en-US" sz="2800" dirty="0" err="1"/>
              <a:t>Orloff</a:t>
            </a:r>
            <a:r>
              <a:rPr lang="en-US" sz="2800" dirty="0"/>
              <a:t>: J </a:t>
            </a:r>
            <a:r>
              <a:rPr lang="en-US" sz="2800" dirty="0" err="1"/>
              <a:t>Clin</a:t>
            </a:r>
            <a:r>
              <a:rPr lang="en-US" sz="2800" dirty="0"/>
              <a:t> </a:t>
            </a:r>
            <a:r>
              <a:rPr lang="en-US" sz="2800" dirty="0" err="1"/>
              <a:t>Microbiol</a:t>
            </a:r>
            <a:r>
              <a:rPr lang="en-US" sz="2800" dirty="0"/>
              <a:t> 2001; 39: 3360-3361</a:t>
            </a:r>
          </a:p>
          <a:p>
            <a:r>
              <a:rPr lang="fr-FR" sz="2800" dirty="0"/>
              <a:t>Perry C, et al. J </a:t>
            </a:r>
            <a:r>
              <a:rPr lang="fr-FR" sz="2800" dirty="0" err="1"/>
              <a:t>Hosp</a:t>
            </a:r>
            <a:r>
              <a:rPr lang="fr-FR" sz="2800" dirty="0"/>
              <a:t> Infect 2001; 48:238-241</a:t>
            </a:r>
          </a:p>
          <a:p>
            <a:r>
              <a:rPr lang="en-US" sz="2800" dirty="0"/>
              <a:t>Takashima M, et al. Am J Infect Control 2004; 32: 27-30</a:t>
            </a:r>
          </a:p>
          <a:p>
            <a:r>
              <a:rPr lang="en-US" sz="2800" dirty="0"/>
              <a:t>Wiener-Well Y, et al. Am J Infect Control 2011; 39: 555-9</a:t>
            </a:r>
          </a:p>
        </p:txBody>
      </p:sp>
      <p:sp>
        <p:nvSpPr>
          <p:cNvPr id="4" name="Slide Number Placeholder 3"/>
          <p:cNvSpPr>
            <a:spLocks noGrp="1"/>
          </p:cNvSpPr>
          <p:nvPr>
            <p:ph type="sldNum" sz="quarter" idx="12"/>
          </p:nvPr>
        </p:nvSpPr>
        <p:spPr/>
        <p:txBody>
          <a:bodyPr/>
          <a:lstStyle/>
          <a:p>
            <a:fld id="{88F8E6CD-3A6B-164A-B771-6E46A21507E6}" type="slidenum">
              <a:rPr lang="en-US" smtClean="0"/>
              <a:pPr/>
              <a:t>25</a:t>
            </a:fld>
            <a:endParaRPr lang="en-US" dirty="0"/>
          </a:p>
        </p:txBody>
      </p:sp>
    </p:spTree>
    <p:extLst>
      <p:ext uri="{BB962C8B-B14F-4D97-AF65-F5344CB8AC3E}">
        <p14:creationId xmlns:p14="http://schemas.microsoft.com/office/powerpoint/2010/main" val="242663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365126"/>
            <a:ext cx="8582297" cy="873739"/>
          </a:xfrm>
        </p:spPr>
        <p:txBody>
          <a:bodyPr>
            <a:noAutofit/>
          </a:bodyPr>
          <a:lstStyle/>
          <a:p>
            <a:pPr algn="ctr"/>
            <a:r>
              <a:rPr lang="en-US" sz="4000" b="1" dirty="0">
                <a:latin typeface="+mn-lt"/>
                <a:cs typeface="Cambria"/>
              </a:rPr>
              <a:t>Sources of Infectious Microbes</a:t>
            </a:r>
            <a:endParaRPr lang="en-US" sz="4000" b="1" dirty="0">
              <a:latin typeface="+mn-lt"/>
            </a:endParaRPr>
          </a:p>
        </p:txBody>
      </p:sp>
      <p:sp>
        <p:nvSpPr>
          <p:cNvPr id="3" name="Content Placeholder 2"/>
          <p:cNvSpPr>
            <a:spLocks noGrp="1"/>
          </p:cNvSpPr>
          <p:nvPr>
            <p:ph idx="1"/>
          </p:nvPr>
        </p:nvSpPr>
        <p:spPr/>
        <p:txBody>
          <a:bodyPr>
            <a:normAutofit lnSpcReduction="10000"/>
          </a:bodyPr>
          <a:lstStyle/>
          <a:p>
            <a:r>
              <a:rPr lang="en-US" dirty="0"/>
              <a:t>Patients</a:t>
            </a:r>
          </a:p>
          <a:p>
            <a:r>
              <a:rPr lang="en-US" dirty="0"/>
              <a:t>Staff</a:t>
            </a:r>
          </a:p>
          <a:p>
            <a:r>
              <a:rPr lang="en-US"/>
              <a:t>Hands and Environmental </a:t>
            </a:r>
            <a:r>
              <a:rPr lang="en-US" dirty="0"/>
              <a:t>surfaces are the main transmitters of healthcare-associated infections.  </a:t>
            </a:r>
          </a:p>
          <a:p>
            <a:r>
              <a:rPr lang="en-US" dirty="0"/>
              <a:t>Followed by work clothing and other inanimate objects. </a:t>
            </a:r>
          </a:p>
          <a:p>
            <a:pPr marL="514350" indent="-514350">
              <a:buFont typeface="+mj-lt"/>
              <a:buAutoNum type="arabicPeriod"/>
            </a:pPr>
            <a:endParaRPr lang="en-US" dirty="0"/>
          </a:p>
          <a:p>
            <a:pPr marL="0" indent="0">
              <a:buNone/>
            </a:pPr>
            <a:r>
              <a:rPr lang="en-US" dirty="0"/>
              <a:t>Bacteria, fungi and viruses, which only transiently colonize on the skin, are easily taken up and passed on, either through direct contact – from the skin to the skin – or through indirect contact – from surfaces, objects, equipment and shared medical devices.</a:t>
            </a:r>
          </a:p>
          <a:p>
            <a:pPr marL="0" indent="0">
              <a:buNone/>
            </a:pPr>
            <a:endParaRPr lang="en-US" sz="1700" dirty="0"/>
          </a:p>
          <a:p>
            <a:pPr marL="0" indent="0">
              <a:buNone/>
            </a:pPr>
            <a:r>
              <a:rPr lang="en-US" sz="1700" dirty="0"/>
              <a:t>F441 §485.65 Infection Control, CMS Manual System, Publication 100-07 State Operations Provider Certification, Department of Health &amp; Human Services, Centers for Medicare &amp; Medicaid Services, Transmittal 55: December 2, 2009.</a:t>
            </a:r>
          </a:p>
          <a:p>
            <a:pPr marL="0" indent="0">
              <a:buNone/>
            </a:pPr>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26</a:t>
            </a:fld>
            <a:endParaRPr lang="en-US" dirty="0"/>
          </a:p>
        </p:txBody>
      </p:sp>
    </p:spTree>
    <p:extLst>
      <p:ext uri="{BB962C8B-B14F-4D97-AF65-F5344CB8AC3E}">
        <p14:creationId xmlns:p14="http://schemas.microsoft.com/office/powerpoint/2010/main" val="2559973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cs typeface="Cambria"/>
              </a:rPr>
              <a:t>Trust, but Verify</a:t>
            </a:r>
          </a:p>
        </p:txBody>
      </p:sp>
      <p:sp>
        <p:nvSpPr>
          <p:cNvPr id="3" name="Content Placeholder 2"/>
          <p:cNvSpPr>
            <a:spLocks noGrp="1"/>
          </p:cNvSpPr>
          <p:nvPr>
            <p:ph idx="1"/>
          </p:nvPr>
        </p:nvSpPr>
        <p:spPr/>
        <p:txBody>
          <a:bodyPr>
            <a:normAutofit/>
          </a:bodyPr>
          <a:lstStyle/>
          <a:p>
            <a:pPr lvl="1"/>
            <a:r>
              <a:rPr lang="en-US" sz="2400" dirty="0"/>
              <a:t>ENVIRONMENTAL SERVICES</a:t>
            </a:r>
          </a:p>
          <a:p>
            <a:pPr lvl="1"/>
            <a:r>
              <a:rPr lang="en-US" sz="2400" dirty="0"/>
              <a:t>LAUNDRY MANAGEMENT</a:t>
            </a:r>
          </a:p>
          <a:p>
            <a:pPr lvl="1"/>
            <a:r>
              <a:rPr lang="en-US" sz="2400" dirty="0"/>
              <a:t>INFECTION PREVENTION </a:t>
            </a:r>
          </a:p>
          <a:p>
            <a:pPr lvl="1"/>
            <a:r>
              <a:rPr lang="en-US" sz="2400" dirty="0"/>
              <a:t>RISK MANAGEMENT</a:t>
            </a:r>
          </a:p>
          <a:p>
            <a:pPr lvl="1"/>
            <a:r>
              <a:rPr lang="en-US" sz="2400" dirty="0"/>
              <a:t>QUALITY MANAGEMENT</a:t>
            </a:r>
          </a:p>
          <a:p>
            <a:pPr lvl="1"/>
            <a:endParaRPr lang="en-US" dirty="0"/>
          </a:p>
          <a:p>
            <a:r>
              <a:rPr lang="en-US" dirty="0"/>
              <a:t>Each has a responsibility to visit the healthcare laundry facility, whether contracted or in-house, to review processes and cleanliness.</a:t>
            </a:r>
          </a:p>
        </p:txBody>
      </p:sp>
      <p:sp>
        <p:nvSpPr>
          <p:cNvPr id="4" name="Slide Number Placeholder 3"/>
          <p:cNvSpPr>
            <a:spLocks noGrp="1"/>
          </p:cNvSpPr>
          <p:nvPr>
            <p:ph type="sldNum" sz="quarter" idx="12"/>
          </p:nvPr>
        </p:nvSpPr>
        <p:spPr/>
        <p:txBody>
          <a:bodyPr/>
          <a:lstStyle/>
          <a:p>
            <a:fld id="{88F8E6CD-3A6B-164A-B771-6E46A21507E6}" type="slidenum">
              <a:rPr lang="en-US" smtClean="0"/>
              <a:pPr/>
              <a:t>27</a:t>
            </a:fld>
            <a:endParaRPr lang="en-US" dirty="0"/>
          </a:p>
        </p:txBody>
      </p:sp>
    </p:spTree>
    <p:extLst>
      <p:ext uri="{BB962C8B-B14F-4D97-AF65-F5344CB8AC3E}">
        <p14:creationId xmlns:p14="http://schemas.microsoft.com/office/powerpoint/2010/main" val="409895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descr="page5image1800864">
            <a:extLst>
              <a:ext uri="{FF2B5EF4-FFF2-40B4-BE49-F238E27FC236}">
                <a16:creationId xmlns="" xmlns:a16="http://schemas.microsoft.com/office/drawing/2014/main" id="{391DB928-EA5A-6D46-8321-8F2C6481E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901" y="1763658"/>
            <a:ext cx="3069419" cy="30520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CB2CB855-F3FD-C64B-8B7B-3E1DC55ACA1D}"/>
              </a:ext>
            </a:extLst>
          </p:cNvPr>
          <p:cNvSpPr txBox="1"/>
          <p:nvPr/>
        </p:nvSpPr>
        <p:spPr>
          <a:xfrm>
            <a:off x="3568303" y="3568304"/>
            <a:ext cx="1099212" cy="484748"/>
          </a:xfrm>
          <a:prstGeom prst="rect">
            <a:avLst/>
          </a:prstGeom>
          <a:noFill/>
        </p:spPr>
        <p:txBody>
          <a:bodyPr wrap="none" rtlCol="0">
            <a:spAutoFit/>
          </a:bodyPr>
          <a:lstStyle/>
          <a:p>
            <a:r>
              <a:rPr lang="en-US" sz="1275" b="1" dirty="0">
                <a:solidFill>
                  <a:schemeClr val="bg1"/>
                </a:solidFill>
              </a:rPr>
              <a:t>MECHANICAL</a:t>
            </a:r>
          </a:p>
          <a:p>
            <a:pPr algn="ctr"/>
            <a:r>
              <a:rPr lang="en-US" sz="1275" b="1" dirty="0">
                <a:solidFill>
                  <a:schemeClr val="bg1"/>
                </a:solidFill>
              </a:rPr>
              <a:t>ACTION</a:t>
            </a:r>
          </a:p>
        </p:txBody>
      </p:sp>
      <p:sp>
        <p:nvSpPr>
          <p:cNvPr id="6" name="TextBox 5">
            <a:extLst>
              <a:ext uri="{FF2B5EF4-FFF2-40B4-BE49-F238E27FC236}">
                <a16:creationId xmlns="" xmlns:a16="http://schemas.microsoft.com/office/drawing/2014/main" id="{10923348-C3D3-F148-8CFB-09283C3F83D7}"/>
              </a:ext>
            </a:extLst>
          </p:cNvPr>
          <p:cNvSpPr txBox="1"/>
          <p:nvPr/>
        </p:nvSpPr>
        <p:spPr>
          <a:xfrm>
            <a:off x="4754610" y="3591386"/>
            <a:ext cx="1364925" cy="484748"/>
          </a:xfrm>
          <a:prstGeom prst="rect">
            <a:avLst/>
          </a:prstGeom>
          <a:noFill/>
        </p:spPr>
        <p:txBody>
          <a:bodyPr wrap="none" rtlCol="0">
            <a:spAutoFit/>
          </a:bodyPr>
          <a:lstStyle/>
          <a:p>
            <a:r>
              <a:rPr lang="en-US" sz="1275" b="1" dirty="0">
                <a:solidFill>
                  <a:schemeClr val="bg1"/>
                </a:solidFill>
                <a:cs typeface="Arial" panose="020B0604020202020204" pitchFamily="34" charset="0"/>
              </a:rPr>
              <a:t>PRODUCT </a:t>
            </a:r>
          </a:p>
          <a:p>
            <a:r>
              <a:rPr lang="en-US" sz="1275" b="1" dirty="0">
                <a:solidFill>
                  <a:schemeClr val="bg1"/>
                </a:solidFill>
                <a:cs typeface="Arial" panose="020B0604020202020204" pitchFamily="34" charset="0"/>
              </a:rPr>
              <a:t>CONCENTRATION</a:t>
            </a:r>
          </a:p>
        </p:txBody>
      </p:sp>
      <p:sp>
        <p:nvSpPr>
          <p:cNvPr id="7" name="Slide Number Placeholder 3"/>
          <p:cNvSpPr>
            <a:spLocks noGrp="1"/>
          </p:cNvSpPr>
          <p:nvPr>
            <p:ph type="sldNum" sz="quarter" idx="12"/>
          </p:nvPr>
        </p:nvSpPr>
        <p:spPr>
          <a:xfrm>
            <a:off x="6457950" y="6354933"/>
            <a:ext cx="2057400" cy="365125"/>
          </a:xfrm>
        </p:spPr>
        <p:txBody>
          <a:bodyPr/>
          <a:lstStyle/>
          <a:p>
            <a:r>
              <a:rPr lang="en-US" dirty="0" smtClean="0">
                <a:solidFill>
                  <a:schemeClr val="bg1"/>
                </a:solidFill>
              </a:rPr>
              <a:t>28</a:t>
            </a:r>
            <a:endParaRPr lang="en-US" dirty="0">
              <a:solidFill>
                <a:schemeClr val="bg1"/>
              </a:solidFill>
            </a:endParaRPr>
          </a:p>
        </p:txBody>
      </p:sp>
    </p:spTree>
    <p:extLst>
      <p:ext uri="{BB962C8B-B14F-4D97-AF65-F5344CB8AC3E}">
        <p14:creationId xmlns:p14="http://schemas.microsoft.com/office/powerpoint/2010/main" val="2937697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ea typeface="Cambria" charset="0"/>
                <a:cs typeface="Cambria" charset="0"/>
              </a:rPr>
              <a:t>Industry Observation</a:t>
            </a:r>
          </a:p>
        </p:txBody>
      </p:sp>
      <p:sp>
        <p:nvSpPr>
          <p:cNvPr id="3" name="Content Placeholder 2"/>
          <p:cNvSpPr>
            <a:spLocks noGrp="1"/>
          </p:cNvSpPr>
          <p:nvPr>
            <p:ph idx="1"/>
          </p:nvPr>
        </p:nvSpPr>
        <p:spPr/>
        <p:txBody>
          <a:bodyPr>
            <a:normAutofit/>
          </a:bodyPr>
          <a:lstStyle/>
          <a:p>
            <a:pPr marL="0" indent="0" algn="just">
              <a:buNone/>
            </a:pPr>
            <a:r>
              <a:rPr lang="en-US" sz="3000" dirty="0"/>
              <a:t>“Washing of the linen is only one part of the process of providing clean linens for storage.  Each stage in the linen flow cycle from wash, finishing, </a:t>
            </a:r>
            <a:r>
              <a:rPr lang="en-US" sz="3000" b="1" dirty="0"/>
              <a:t>transport, storage and point of use </a:t>
            </a:r>
            <a:r>
              <a:rPr lang="en-US" sz="3000" dirty="0"/>
              <a:t>involves various opportunities for contamination of linen if proper training, cleaning and processes are not enforced.”</a:t>
            </a:r>
          </a:p>
          <a:p>
            <a:pPr lvl="2" algn="r"/>
            <a:r>
              <a:rPr lang="en-US" dirty="0"/>
              <a:t>Carrie Armstrong, Ecolab, Eagan, MN</a:t>
            </a:r>
          </a:p>
        </p:txBody>
      </p:sp>
      <p:sp>
        <p:nvSpPr>
          <p:cNvPr id="4" name="Slide Number Placeholder 3"/>
          <p:cNvSpPr>
            <a:spLocks noGrp="1"/>
          </p:cNvSpPr>
          <p:nvPr>
            <p:ph type="sldNum" sz="quarter" idx="12"/>
          </p:nvPr>
        </p:nvSpPr>
        <p:spPr/>
        <p:txBody>
          <a:bodyPr/>
          <a:lstStyle/>
          <a:p>
            <a:fld id="{88F8E6CD-3A6B-164A-B771-6E46A21507E6}" type="slidenum">
              <a:rPr lang="en-US" smtClean="0"/>
              <a:pPr/>
              <a:t>29</a:t>
            </a:fld>
            <a:endParaRPr lang="en-US" dirty="0"/>
          </a:p>
        </p:txBody>
      </p:sp>
    </p:spTree>
    <p:extLst>
      <p:ext uri="{BB962C8B-B14F-4D97-AF65-F5344CB8AC3E}">
        <p14:creationId xmlns:p14="http://schemas.microsoft.com/office/powerpoint/2010/main" val="247334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ambria" charset="0"/>
                <a:ea typeface="Cambria" charset="0"/>
                <a:cs typeface="Cambria" charset="0"/>
              </a:rPr>
              <a:t>Reduce the . . .</a:t>
            </a:r>
          </a:p>
        </p:txBody>
      </p:sp>
      <p:pic>
        <p:nvPicPr>
          <p:cNvPr id="4" name="Content Placeholder 3"/>
          <p:cNvPicPr>
            <a:picLocks noGrp="1" noChangeAspect="1"/>
          </p:cNvPicPr>
          <p:nvPr>
            <p:ph idx="1"/>
          </p:nvPr>
        </p:nvPicPr>
        <p:blipFill>
          <a:blip r:embed="rId2"/>
          <a:stretch>
            <a:fillRect/>
          </a:stretch>
        </p:blipFill>
        <p:spPr>
          <a:xfrm>
            <a:off x="875288" y="1825625"/>
            <a:ext cx="7393423" cy="4351338"/>
          </a:xfrm>
        </p:spPr>
      </p:pic>
      <p:sp>
        <p:nvSpPr>
          <p:cNvPr id="3" name="Slide Number Placeholder 2"/>
          <p:cNvSpPr>
            <a:spLocks noGrp="1"/>
          </p:cNvSpPr>
          <p:nvPr>
            <p:ph type="sldNum" sz="quarter" idx="12"/>
          </p:nvPr>
        </p:nvSpPr>
        <p:spPr/>
        <p:txBody>
          <a:bodyPr/>
          <a:lstStyle/>
          <a:p>
            <a:fld id="{88F8E6CD-3A6B-164A-B771-6E46A21507E6}" type="slidenum">
              <a:rPr lang="en-US" smtClean="0"/>
              <a:pPr/>
              <a:t>3</a:t>
            </a:fld>
            <a:endParaRPr lang="en-US" dirty="0"/>
          </a:p>
        </p:txBody>
      </p:sp>
    </p:spTree>
    <p:extLst>
      <p:ext uri="{BB962C8B-B14F-4D97-AF65-F5344CB8AC3E}">
        <p14:creationId xmlns:p14="http://schemas.microsoft.com/office/powerpoint/2010/main" val="336296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cs typeface="Cambria"/>
              </a:rPr>
              <a:t>Best Practice</a:t>
            </a:r>
          </a:p>
        </p:txBody>
      </p:sp>
      <p:sp>
        <p:nvSpPr>
          <p:cNvPr id="3" name="Content Placeholder 2"/>
          <p:cNvSpPr>
            <a:spLocks noGrp="1"/>
          </p:cNvSpPr>
          <p:nvPr>
            <p:ph idx="1"/>
          </p:nvPr>
        </p:nvSpPr>
        <p:spPr/>
        <p:txBody>
          <a:bodyPr>
            <a:normAutofit/>
          </a:bodyPr>
          <a:lstStyle/>
          <a:p>
            <a:pPr marL="0" indent="0" algn="ctr">
              <a:buNone/>
            </a:pPr>
            <a:endParaRPr lang="en-US" sz="4000" b="1" i="1" dirty="0"/>
          </a:p>
          <a:p>
            <a:pPr marL="0" indent="0" algn="ctr">
              <a:buNone/>
            </a:pPr>
            <a:r>
              <a:rPr lang="en-US" sz="2800" b="1" i="1" dirty="0"/>
              <a:t>Every surface that touches the healthcare textile must be as hygienically clean as the textile itself.</a:t>
            </a:r>
          </a:p>
          <a:p>
            <a:pPr marL="0" indent="0" algn="ctr">
              <a:buNone/>
            </a:pPr>
            <a:endParaRPr lang="en-US" sz="4000" b="1" i="1"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30</a:t>
            </a:fld>
            <a:endParaRPr lang="en-US" dirty="0"/>
          </a:p>
        </p:txBody>
      </p:sp>
    </p:spTree>
    <p:extLst>
      <p:ext uri="{BB962C8B-B14F-4D97-AF65-F5344CB8AC3E}">
        <p14:creationId xmlns:p14="http://schemas.microsoft.com/office/powerpoint/2010/main" val="1132613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74" y="200535"/>
            <a:ext cx="7886700" cy="951610"/>
          </a:xfrm>
        </p:spPr>
        <p:txBody>
          <a:bodyPr>
            <a:normAutofit/>
          </a:bodyPr>
          <a:lstStyle/>
          <a:p>
            <a:pPr algn="ctr"/>
            <a:r>
              <a:rPr lang="en-US" sz="4000" b="1" dirty="0">
                <a:latin typeface="+mn-lt"/>
                <a:ea typeface="Cambria" charset="0"/>
                <a:cs typeface="Cambria" charset="0"/>
              </a:rPr>
              <a:t>HLAC Standards </a:t>
            </a:r>
          </a:p>
        </p:txBody>
      </p:sp>
      <p:sp>
        <p:nvSpPr>
          <p:cNvPr id="3" name="Content Placeholder 2"/>
          <p:cNvSpPr>
            <a:spLocks noGrp="1"/>
          </p:cNvSpPr>
          <p:nvPr>
            <p:ph idx="1"/>
          </p:nvPr>
        </p:nvSpPr>
        <p:spPr>
          <a:xfrm>
            <a:off x="628650" y="1042416"/>
            <a:ext cx="7886700" cy="5134547"/>
          </a:xfrm>
        </p:spPr>
        <p:txBody>
          <a:bodyPr>
            <a:noAutofit/>
          </a:bodyPr>
          <a:lstStyle/>
          <a:p>
            <a:r>
              <a:rPr lang="en-US" sz="2400" dirty="0"/>
              <a:t>Incorporates regulations from OSHA, FDA, and EPA </a:t>
            </a:r>
          </a:p>
          <a:p>
            <a:r>
              <a:rPr lang="en-US" sz="2400" dirty="0"/>
              <a:t>Evidence-based, peer-reviewed best practices and recommendations for infection prevention and laundry procedures from federal agencies such as the CDC  and professional entities such as:</a:t>
            </a:r>
          </a:p>
          <a:p>
            <a:pPr marL="914400" lvl="1" indent="-514350"/>
            <a:r>
              <a:rPr lang="en-US" sz="2400" dirty="0"/>
              <a:t> Association for the Advancement of Medical Instrumentation (AAMI), </a:t>
            </a:r>
          </a:p>
          <a:p>
            <a:pPr marL="914400" lvl="1" indent="-514350"/>
            <a:r>
              <a:rPr lang="en-US" sz="2400" dirty="0"/>
              <a:t>Association of periOperative Registered Nurses (AORN),</a:t>
            </a:r>
          </a:p>
          <a:p>
            <a:pPr marL="914400" lvl="1" indent="-514350"/>
            <a:r>
              <a:rPr lang="en-US" sz="2400" dirty="0"/>
              <a:t>Association for Professionals in Infection Control and Epidemiology (APIC), </a:t>
            </a:r>
          </a:p>
          <a:p>
            <a:pPr marL="914400" lvl="1" indent="-514350"/>
            <a:r>
              <a:rPr lang="en-US" sz="2400" dirty="0"/>
              <a:t>Facilities Guidelines Institute (FGI)</a:t>
            </a:r>
          </a:p>
          <a:p>
            <a:pPr marL="914400" lvl="1" indent="-514350"/>
            <a:endParaRPr lang="en-US" sz="2400" dirty="0"/>
          </a:p>
          <a:p>
            <a:pPr marL="914400" lvl="1" indent="-514350"/>
            <a:r>
              <a:rPr lang="en-US" sz="2400" b="1" dirty="0"/>
              <a:t>Free Standards Download: </a:t>
            </a:r>
            <a:r>
              <a:rPr lang="en-US" sz="2400" b="1" dirty="0" err="1"/>
              <a:t>HLACnet.org</a:t>
            </a:r>
            <a:endParaRPr lang="en-US" sz="2400" b="1"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31</a:t>
            </a:fld>
            <a:endParaRPr lang="en-US" dirty="0"/>
          </a:p>
        </p:txBody>
      </p:sp>
    </p:spTree>
    <p:extLst>
      <p:ext uri="{BB962C8B-B14F-4D97-AF65-F5344CB8AC3E}">
        <p14:creationId xmlns:p14="http://schemas.microsoft.com/office/powerpoint/2010/main" val="2404898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cs typeface="Cambria"/>
              </a:rPr>
              <a:t>By the way . . .</a:t>
            </a:r>
          </a:p>
        </p:txBody>
      </p:sp>
      <p:sp>
        <p:nvSpPr>
          <p:cNvPr id="3" name="Content Placeholder 2"/>
          <p:cNvSpPr>
            <a:spLocks noGrp="1"/>
          </p:cNvSpPr>
          <p:nvPr>
            <p:ph idx="1"/>
          </p:nvPr>
        </p:nvSpPr>
        <p:spPr/>
        <p:txBody>
          <a:bodyPr>
            <a:normAutofit/>
          </a:bodyPr>
          <a:lstStyle/>
          <a:p>
            <a:r>
              <a:rPr lang="en-US" sz="2800" dirty="0"/>
              <a:t>HCTs include Environmental Services infection prevention textiles commonly referred to as rags, mops, and dusters.</a:t>
            </a:r>
          </a:p>
          <a:p>
            <a:r>
              <a:rPr lang="en-US" sz="2800" dirty="0"/>
              <a:t>These essential infection prevention textiles are often processed in facilities or in ways that do not produce hygienically clean HCTs.</a:t>
            </a:r>
          </a:p>
          <a:p>
            <a:pPr lvl="1"/>
            <a:r>
              <a:rPr lang="en-US" sz="2800" dirty="0"/>
              <a:t>The potential exists for introduction of new pathogens into a patient care environment and or exposure to the Environmental Services staff to contaminated infection prevention textiles.</a:t>
            </a:r>
          </a:p>
        </p:txBody>
      </p:sp>
      <p:sp>
        <p:nvSpPr>
          <p:cNvPr id="4" name="Slide Number Placeholder 3"/>
          <p:cNvSpPr>
            <a:spLocks noGrp="1"/>
          </p:cNvSpPr>
          <p:nvPr>
            <p:ph type="sldNum" sz="quarter" idx="12"/>
          </p:nvPr>
        </p:nvSpPr>
        <p:spPr/>
        <p:txBody>
          <a:bodyPr/>
          <a:lstStyle/>
          <a:p>
            <a:fld id="{88F8E6CD-3A6B-164A-B771-6E46A21507E6}" type="slidenum">
              <a:rPr lang="en-US" smtClean="0"/>
              <a:pPr/>
              <a:t>32</a:t>
            </a:fld>
            <a:endParaRPr lang="en-US" dirty="0"/>
          </a:p>
        </p:txBody>
      </p:sp>
    </p:spTree>
    <p:extLst>
      <p:ext uri="{BB962C8B-B14F-4D97-AF65-F5344CB8AC3E}">
        <p14:creationId xmlns:p14="http://schemas.microsoft.com/office/powerpoint/2010/main" val="3197487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cs typeface="Cambria"/>
              </a:rPr>
              <a:t>Transportation, Distribution, and Storage of HCTs</a:t>
            </a:r>
          </a:p>
        </p:txBody>
      </p:sp>
      <p:sp>
        <p:nvSpPr>
          <p:cNvPr id="3" name="Content Placeholder 2"/>
          <p:cNvSpPr>
            <a:spLocks noGrp="1"/>
          </p:cNvSpPr>
          <p:nvPr>
            <p:ph idx="1"/>
          </p:nvPr>
        </p:nvSpPr>
        <p:spPr/>
        <p:txBody>
          <a:bodyPr>
            <a:normAutofit/>
          </a:bodyPr>
          <a:lstStyle/>
          <a:p>
            <a:r>
              <a:rPr lang="en-US" sz="2800" dirty="0"/>
              <a:t>Facilities to institute Policy &amp; Procedures to properly address the transportation, distribution, and storage of hygienically clean HCTs.</a:t>
            </a:r>
          </a:p>
          <a:p>
            <a:r>
              <a:rPr lang="en-US" sz="2800" dirty="0"/>
              <a:t>Facilities to train staff in the proper processes to be followed in the transportation, distribution, and storage of hygienically clean HCTs.</a:t>
            </a:r>
          </a:p>
        </p:txBody>
      </p:sp>
      <p:sp>
        <p:nvSpPr>
          <p:cNvPr id="4" name="Slide Number Placeholder 3"/>
          <p:cNvSpPr>
            <a:spLocks noGrp="1"/>
          </p:cNvSpPr>
          <p:nvPr>
            <p:ph type="sldNum" sz="quarter" idx="12"/>
          </p:nvPr>
        </p:nvSpPr>
        <p:spPr/>
        <p:txBody>
          <a:bodyPr/>
          <a:lstStyle/>
          <a:p>
            <a:fld id="{88F8E6CD-3A6B-164A-B771-6E46A21507E6}" type="slidenum">
              <a:rPr lang="en-US" smtClean="0"/>
              <a:pPr/>
              <a:t>33</a:t>
            </a:fld>
            <a:endParaRPr lang="en-US" dirty="0"/>
          </a:p>
        </p:txBody>
      </p:sp>
    </p:spTree>
    <p:extLst>
      <p:ext uri="{BB962C8B-B14F-4D97-AF65-F5344CB8AC3E}">
        <p14:creationId xmlns:p14="http://schemas.microsoft.com/office/powerpoint/2010/main" val="2915801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237067"/>
            <a:ext cx="8503919" cy="878501"/>
          </a:xfrm>
        </p:spPr>
        <p:txBody>
          <a:bodyPr>
            <a:noAutofit/>
          </a:bodyPr>
          <a:lstStyle/>
          <a:p>
            <a:pPr algn="ctr"/>
            <a:r>
              <a:rPr lang="en-US" sz="4000" b="1" dirty="0">
                <a:latin typeface="+mn-lt"/>
                <a:cs typeface="Cambria"/>
              </a:rPr>
              <a:t>Processes for Handling Hygienically Clean HCTs</a:t>
            </a:r>
          </a:p>
        </p:txBody>
      </p:sp>
      <p:sp>
        <p:nvSpPr>
          <p:cNvPr id="3" name="Content Placeholder 2"/>
          <p:cNvSpPr>
            <a:spLocks noGrp="1"/>
          </p:cNvSpPr>
          <p:nvPr>
            <p:ph idx="1"/>
          </p:nvPr>
        </p:nvSpPr>
        <p:spPr>
          <a:xfrm>
            <a:off x="457200" y="1508760"/>
            <a:ext cx="8229600" cy="5112173"/>
          </a:xfrm>
        </p:spPr>
        <p:txBody>
          <a:bodyPr>
            <a:normAutofit/>
          </a:bodyPr>
          <a:lstStyle/>
          <a:p>
            <a:r>
              <a:rPr lang="en-US" sz="2800" dirty="0"/>
              <a:t>All contact with clean HCTs and the isolation gown needs to be </a:t>
            </a:r>
            <a:r>
              <a:rPr lang="en-US" sz="2800" b="1" dirty="0"/>
              <a:t>above waist level*</a:t>
            </a:r>
            <a:endParaRPr lang="en-US" sz="2800" dirty="0"/>
          </a:p>
          <a:p>
            <a:r>
              <a:rPr lang="en-US" sz="2800" dirty="0"/>
              <a:t>There is the possibility of contact with contaminated surfaces and the garment in the thigh and hip areas.  </a:t>
            </a:r>
          </a:p>
        </p:txBody>
      </p:sp>
      <p:sp>
        <p:nvSpPr>
          <p:cNvPr id="4" name="Rectangle 3"/>
          <p:cNvSpPr/>
          <p:nvPr/>
        </p:nvSpPr>
        <p:spPr>
          <a:xfrm>
            <a:off x="2286000" y="5764368"/>
            <a:ext cx="4572000" cy="646331"/>
          </a:xfrm>
          <a:prstGeom prst="rect">
            <a:avLst/>
          </a:prstGeom>
        </p:spPr>
        <p:txBody>
          <a:bodyPr>
            <a:spAutoFit/>
          </a:bodyPr>
          <a:lstStyle/>
          <a:p>
            <a:pPr lvl="0" algn="ctr"/>
            <a:r>
              <a:rPr lang="en-US" b="1" dirty="0"/>
              <a:t>*NOTE:   For the staff person making the bed in an occupied room</a:t>
            </a:r>
          </a:p>
        </p:txBody>
      </p:sp>
      <p:sp>
        <p:nvSpPr>
          <p:cNvPr id="5" name="Slide Number Placeholder 4"/>
          <p:cNvSpPr>
            <a:spLocks noGrp="1"/>
          </p:cNvSpPr>
          <p:nvPr>
            <p:ph type="sldNum" sz="quarter" idx="12"/>
          </p:nvPr>
        </p:nvSpPr>
        <p:spPr/>
        <p:txBody>
          <a:bodyPr/>
          <a:lstStyle/>
          <a:p>
            <a:fld id="{88F8E6CD-3A6B-164A-B771-6E46A21507E6}" type="slidenum">
              <a:rPr lang="en-US" smtClean="0"/>
              <a:pPr/>
              <a:t>34</a:t>
            </a:fld>
            <a:endParaRPr lang="en-US" dirty="0"/>
          </a:p>
        </p:txBody>
      </p:sp>
    </p:spTree>
    <p:extLst>
      <p:ext uri="{BB962C8B-B14F-4D97-AF65-F5344CB8AC3E}">
        <p14:creationId xmlns:p14="http://schemas.microsoft.com/office/powerpoint/2010/main" val="1778847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235373"/>
            <a:ext cx="8229600" cy="971635"/>
          </a:xfrm>
        </p:spPr>
        <p:txBody>
          <a:bodyPr>
            <a:noAutofit/>
          </a:bodyPr>
          <a:lstStyle/>
          <a:p>
            <a:pPr algn="ctr"/>
            <a:r>
              <a:rPr lang="en-US" sz="4000" b="1" dirty="0">
                <a:latin typeface="+mn-lt"/>
                <a:cs typeface="Cambria"/>
              </a:rPr>
              <a:t>Processes for Handling Hygienically Clean HCTs</a:t>
            </a:r>
            <a:endParaRPr lang="en-US" sz="3000" b="1" dirty="0">
              <a:cs typeface="Cambria"/>
            </a:endParaRPr>
          </a:p>
        </p:txBody>
      </p:sp>
      <p:sp>
        <p:nvSpPr>
          <p:cNvPr id="3" name="Content Placeholder 2"/>
          <p:cNvSpPr>
            <a:spLocks noGrp="1"/>
          </p:cNvSpPr>
          <p:nvPr>
            <p:ph idx="1"/>
          </p:nvPr>
        </p:nvSpPr>
        <p:spPr>
          <a:xfrm>
            <a:off x="457200" y="1881051"/>
            <a:ext cx="8229600" cy="5019282"/>
          </a:xfrm>
        </p:spPr>
        <p:txBody>
          <a:bodyPr>
            <a:noAutofit/>
          </a:bodyPr>
          <a:lstStyle/>
          <a:p>
            <a:pPr lvl="1"/>
            <a:r>
              <a:rPr lang="en-US" sz="2600" dirty="0"/>
              <a:t>Due to the proliferation of pathogens on uniforms, staff should never hug HCTs to their uniform.</a:t>
            </a:r>
          </a:p>
          <a:p>
            <a:pPr lvl="2"/>
            <a:r>
              <a:rPr lang="en-US" sz="2500" dirty="0"/>
              <a:t> Unloading from laundry bins/trucks onto racks in a clean linen storage area;</a:t>
            </a:r>
          </a:p>
          <a:p>
            <a:pPr lvl="2"/>
            <a:r>
              <a:rPr lang="en-US" sz="2500" dirty="0"/>
              <a:t>Moving HCTs from storage area to carts;  </a:t>
            </a:r>
          </a:p>
          <a:p>
            <a:pPr lvl="2"/>
            <a:r>
              <a:rPr lang="en-US" sz="2500" dirty="0"/>
              <a:t>Removing from linen carts to a patient room;</a:t>
            </a:r>
          </a:p>
          <a:p>
            <a:pPr lvl="2"/>
            <a:r>
              <a:rPr lang="en-US" sz="2500" dirty="0"/>
              <a:t>When HCTs are being used to make the patient bed. </a:t>
            </a:r>
          </a:p>
          <a:p>
            <a:pPr lvl="1"/>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35</a:t>
            </a:fld>
            <a:endParaRPr lang="en-US" dirty="0"/>
          </a:p>
        </p:txBody>
      </p:sp>
    </p:spTree>
    <p:extLst>
      <p:ext uri="{BB962C8B-B14F-4D97-AF65-F5344CB8AC3E}">
        <p14:creationId xmlns:p14="http://schemas.microsoft.com/office/powerpoint/2010/main" val="1661441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08"/>
            <a:ext cx="8229600" cy="1124711"/>
          </a:xfrm>
        </p:spPr>
        <p:txBody>
          <a:bodyPr>
            <a:noAutofit/>
          </a:bodyPr>
          <a:lstStyle/>
          <a:p>
            <a:pPr algn="ctr"/>
            <a:r>
              <a:rPr lang="en-US" sz="4000" b="1" dirty="0">
                <a:latin typeface="+mn-lt"/>
                <a:cs typeface="Cambria"/>
              </a:rPr>
              <a:t>Processes for Handling Hygienically Clean HCTs</a:t>
            </a:r>
          </a:p>
        </p:txBody>
      </p:sp>
      <p:sp>
        <p:nvSpPr>
          <p:cNvPr id="3" name="Content Placeholder 2"/>
          <p:cNvSpPr>
            <a:spLocks noGrp="1"/>
          </p:cNvSpPr>
          <p:nvPr>
            <p:ph idx="1"/>
          </p:nvPr>
        </p:nvSpPr>
        <p:spPr>
          <a:xfrm>
            <a:off x="356616" y="1737360"/>
            <a:ext cx="8229600" cy="3094736"/>
          </a:xfrm>
        </p:spPr>
        <p:txBody>
          <a:bodyPr>
            <a:normAutofit fontScale="92500" lnSpcReduction="10000"/>
          </a:bodyPr>
          <a:lstStyle/>
          <a:p>
            <a:r>
              <a:rPr lang="en-US" sz="3000" dirty="0"/>
              <a:t>All clean HCT storage racks or carts must be covered with commercially available covers to prevent the contamination of hygienically clean textiles from airborne dust, dirt, and pathogens.</a:t>
            </a:r>
          </a:p>
          <a:p>
            <a:r>
              <a:rPr lang="en-US" sz="3000" dirty="0"/>
              <a:t>Storage of clean HCT carts must always be secured in closets or rooms to prevent patients, family members and all other personnel from handling the textiles without taking proper contact precautions.</a:t>
            </a:r>
          </a:p>
          <a:p>
            <a:pPr marL="57150" indent="0">
              <a:buNone/>
            </a:pPr>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36</a:t>
            </a:fld>
            <a:endParaRPr lang="en-US" dirty="0"/>
          </a:p>
        </p:txBody>
      </p:sp>
    </p:spTree>
    <p:extLst>
      <p:ext uri="{BB962C8B-B14F-4D97-AF65-F5344CB8AC3E}">
        <p14:creationId xmlns:p14="http://schemas.microsoft.com/office/powerpoint/2010/main" val="3396215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733"/>
            <a:ext cx="8229600" cy="1600200"/>
          </a:xfrm>
        </p:spPr>
        <p:txBody>
          <a:bodyPr>
            <a:noAutofit/>
          </a:bodyPr>
          <a:lstStyle/>
          <a:p>
            <a:pPr algn="ctr"/>
            <a:r>
              <a:rPr lang="en-US" sz="4000" b="1" dirty="0">
                <a:latin typeface="+mn-lt"/>
                <a:cs typeface="Cambria"/>
              </a:rPr>
              <a:t>Processes for Handling Hygienically Clean</a:t>
            </a:r>
          </a:p>
        </p:txBody>
      </p:sp>
      <p:sp>
        <p:nvSpPr>
          <p:cNvPr id="3" name="Content Placeholder 2"/>
          <p:cNvSpPr>
            <a:spLocks noGrp="1"/>
          </p:cNvSpPr>
          <p:nvPr>
            <p:ph idx="1"/>
          </p:nvPr>
        </p:nvSpPr>
        <p:spPr>
          <a:xfrm>
            <a:off x="457200" y="3086101"/>
            <a:ext cx="8229600" cy="2971800"/>
          </a:xfrm>
        </p:spPr>
        <p:txBody>
          <a:bodyPr>
            <a:normAutofit/>
          </a:bodyPr>
          <a:lstStyle/>
          <a:p>
            <a:r>
              <a:rPr lang="en-US" sz="2800" dirty="0"/>
              <a:t>If HCTs must be left unattended either in carts in the corridors or at a charting workstation, the cart and workstation should be cleaned, disinfected and capable of being locked so as to ensure the hygienic integrity of the HCTs.</a:t>
            </a:r>
          </a:p>
          <a:p>
            <a:pPr marL="0" indent="0">
              <a:buNone/>
            </a:pPr>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37</a:t>
            </a:fld>
            <a:endParaRPr lang="en-US" dirty="0"/>
          </a:p>
        </p:txBody>
      </p:sp>
    </p:spTree>
    <p:extLst>
      <p:ext uri="{BB962C8B-B14F-4D97-AF65-F5344CB8AC3E}">
        <p14:creationId xmlns:p14="http://schemas.microsoft.com/office/powerpoint/2010/main" val="878154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5200"/>
            <a:ext cx="8229600" cy="1600200"/>
          </a:xfrm>
        </p:spPr>
        <p:txBody>
          <a:bodyPr>
            <a:noAutofit/>
          </a:bodyPr>
          <a:lstStyle/>
          <a:p>
            <a:pPr algn="ctr"/>
            <a:r>
              <a:rPr lang="en-US" sz="4400" b="1" dirty="0">
                <a:latin typeface="Cambria" charset="0"/>
                <a:ea typeface="Cambria" charset="0"/>
                <a:cs typeface="Cambria" charset="0"/>
              </a:rPr>
              <a:t>Processes for Handling Hygienically Clean</a:t>
            </a:r>
          </a:p>
        </p:txBody>
      </p:sp>
      <p:sp>
        <p:nvSpPr>
          <p:cNvPr id="3" name="Content Placeholder 2"/>
          <p:cNvSpPr>
            <a:spLocks noGrp="1"/>
          </p:cNvSpPr>
          <p:nvPr>
            <p:ph idx="1"/>
          </p:nvPr>
        </p:nvSpPr>
        <p:spPr>
          <a:xfrm>
            <a:off x="457200" y="2954866"/>
            <a:ext cx="8229600" cy="3496733"/>
          </a:xfrm>
        </p:spPr>
        <p:txBody>
          <a:bodyPr>
            <a:normAutofit/>
          </a:bodyPr>
          <a:lstStyle/>
          <a:p>
            <a:r>
              <a:rPr lang="en-US" sz="3300" dirty="0"/>
              <a:t>HCTs should not be stored in patient rooms to minimize excess laundering expenses.  </a:t>
            </a:r>
          </a:p>
          <a:p>
            <a:r>
              <a:rPr lang="en-US" sz="3300" dirty="0"/>
              <a:t>All HCTs placed in the patient's room shall be considered reserved for use for that patient and shall not be transferred to another patient's room without laundering prior to use).</a:t>
            </a:r>
          </a:p>
          <a:p>
            <a:pPr marL="0" indent="0">
              <a:buNone/>
            </a:pPr>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38</a:t>
            </a:fld>
            <a:endParaRPr lang="en-US" dirty="0"/>
          </a:p>
        </p:txBody>
      </p:sp>
    </p:spTree>
    <p:extLst>
      <p:ext uri="{BB962C8B-B14F-4D97-AF65-F5344CB8AC3E}">
        <p14:creationId xmlns:p14="http://schemas.microsoft.com/office/powerpoint/2010/main" val="1239079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74333-A226-614E-B95E-27F3F8A97E97}"/>
              </a:ext>
            </a:extLst>
          </p:cNvPr>
          <p:cNvSpPr>
            <a:spLocks noGrp="1"/>
          </p:cNvSpPr>
          <p:nvPr>
            <p:ph type="title"/>
          </p:nvPr>
        </p:nvSpPr>
        <p:spPr/>
        <p:txBody>
          <a:bodyPr>
            <a:normAutofit/>
          </a:bodyPr>
          <a:lstStyle/>
          <a:p>
            <a:pPr algn="ctr"/>
            <a:r>
              <a:rPr lang="en-US" sz="4000" b="1" dirty="0">
                <a:latin typeface="+mn-lt"/>
              </a:rPr>
              <a:t>Considerations</a:t>
            </a:r>
          </a:p>
        </p:txBody>
      </p:sp>
      <p:sp>
        <p:nvSpPr>
          <p:cNvPr id="3" name="Content Placeholder 2">
            <a:extLst>
              <a:ext uri="{FF2B5EF4-FFF2-40B4-BE49-F238E27FC236}">
                <a16:creationId xmlns="" xmlns:a16="http://schemas.microsoft.com/office/drawing/2014/main" id="{3718F210-5718-F14B-829B-8F64A0D3376E}"/>
              </a:ext>
            </a:extLst>
          </p:cNvPr>
          <p:cNvSpPr>
            <a:spLocks noGrp="1"/>
          </p:cNvSpPr>
          <p:nvPr>
            <p:ph idx="1"/>
          </p:nvPr>
        </p:nvSpPr>
        <p:spPr/>
        <p:txBody>
          <a:bodyPr>
            <a:normAutofit lnSpcReduction="10000"/>
          </a:bodyPr>
          <a:lstStyle/>
          <a:p>
            <a:r>
              <a:rPr lang="en-US" dirty="0"/>
              <a:t>Do a Value Cost Analysis of having a commercial healthcare laundry launder all HCT’s – not resident personal clothing</a:t>
            </a:r>
          </a:p>
          <a:p>
            <a:r>
              <a:rPr lang="en-US" dirty="0"/>
              <a:t>Ensuring all Environmental Services (EVS)/Housekeeping staff trained by an outside organization to learn Best Practices and Industry Standards</a:t>
            </a:r>
          </a:p>
          <a:p>
            <a:r>
              <a:rPr lang="en-US" dirty="0"/>
              <a:t>Do away with rags and cotton string mops in EVS and use Healthcare Grade Ultra-Microfiber  (HGUM) wipers, mops, and high-dusters supplied by a rental company that launders the according to CDC Laundry Guidelines</a:t>
            </a:r>
          </a:p>
          <a:p>
            <a:r>
              <a:rPr lang="en-US" dirty="0"/>
              <a:t>Incorporate the Association for the Healthcare Environment training certification classes for EVS</a:t>
            </a:r>
          </a:p>
          <a:p>
            <a:r>
              <a:rPr lang="en-US" dirty="0"/>
              <a:t>If the facility continues to launder HCTs on site, download the HLAC Standards for FREE at </a:t>
            </a:r>
            <a:r>
              <a:rPr lang="en-US" dirty="0" err="1"/>
              <a:t>HLACnet.org</a:t>
            </a:r>
            <a:r>
              <a:rPr lang="en-US" dirty="0"/>
              <a:t> and incorporate as many of the Standards as possible</a:t>
            </a:r>
          </a:p>
        </p:txBody>
      </p:sp>
      <p:sp>
        <p:nvSpPr>
          <p:cNvPr id="4" name="Slide Number Placeholder 3"/>
          <p:cNvSpPr>
            <a:spLocks noGrp="1"/>
          </p:cNvSpPr>
          <p:nvPr>
            <p:ph type="sldNum" sz="quarter" idx="12"/>
          </p:nvPr>
        </p:nvSpPr>
        <p:spPr/>
        <p:txBody>
          <a:bodyPr/>
          <a:lstStyle/>
          <a:p>
            <a:fld id="{88F8E6CD-3A6B-164A-B771-6E46A21507E6}" type="slidenum">
              <a:rPr lang="en-US" smtClean="0"/>
              <a:pPr/>
              <a:t>39</a:t>
            </a:fld>
            <a:endParaRPr lang="en-US" dirty="0"/>
          </a:p>
        </p:txBody>
      </p:sp>
    </p:spTree>
    <p:extLst>
      <p:ext uri="{BB962C8B-B14F-4D97-AF65-F5344CB8AC3E}">
        <p14:creationId xmlns:p14="http://schemas.microsoft.com/office/powerpoint/2010/main" val="428951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365126"/>
            <a:ext cx="8652933" cy="1325563"/>
          </a:xfrm>
        </p:spPr>
        <p:txBody>
          <a:bodyPr>
            <a:normAutofit/>
          </a:bodyPr>
          <a:lstStyle/>
          <a:p>
            <a:r>
              <a:rPr lang="en-US" sz="4200" b="1" dirty="0">
                <a:latin typeface="+mn-lt"/>
                <a:cs typeface="Cambria"/>
              </a:rPr>
              <a:t>Proper Processes = Proper Results</a:t>
            </a:r>
          </a:p>
        </p:txBody>
      </p:sp>
      <p:sp>
        <p:nvSpPr>
          <p:cNvPr id="3" name="Content Placeholder 2"/>
          <p:cNvSpPr>
            <a:spLocks noGrp="1"/>
          </p:cNvSpPr>
          <p:nvPr>
            <p:ph idx="1"/>
          </p:nvPr>
        </p:nvSpPr>
        <p:spPr/>
        <p:txBody>
          <a:bodyPr>
            <a:normAutofit lnSpcReduction="10000"/>
          </a:bodyPr>
          <a:lstStyle/>
          <a:p>
            <a:pPr marL="0" indent="0">
              <a:lnSpc>
                <a:spcPct val="110000"/>
              </a:lnSpc>
              <a:buNone/>
            </a:pPr>
            <a:r>
              <a:rPr lang="en-US" sz="2800" b="1" dirty="0"/>
              <a:t>Infection Prevention and Control (IPC) –</a:t>
            </a:r>
          </a:p>
          <a:p>
            <a:pPr marL="0" indent="0">
              <a:lnSpc>
                <a:spcPct val="110000"/>
              </a:lnSpc>
              <a:buNone/>
            </a:pPr>
            <a:r>
              <a:rPr lang="en-US" sz="2800" b="1" dirty="0"/>
              <a:t>IPC i</a:t>
            </a:r>
            <a:r>
              <a:rPr lang="en-US" sz="2800" dirty="0"/>
              <a:t>s a practical multidiscipline, multimodal, evidence and science-based approach to mitigating and removing the opportunities for patients and health workers to be harmed by avoidable infectious microbial pathogens.  The  goal is the elimination of opportunistic infections through the vigilant application of personal and environmental infection prevention practices.</a:t>
            </a:r>
          </a:p>
          <a:p>
            <a:pPr marL="0" indent="0">
              <a:buNone/>
            </a:pPr>
            <a:endParaRPr lang="en-US" sz="2800"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4</a:t>
            </a:fld>
            <a:endParaRPr lang="en-US" dirty="0"/>
          </a:p>
        </p:txBody>
      </p:sp>
    </p:spTree>
    <p:extLst>
      <p:ext uri="{BB962C8B-B14F-4D97-AF65-F5344CB8AC3E}">
        <p14:creationId xmlns:p14="http://schemas.microsoft.com/office/powerpoint/2010/main" val="29582097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535577"/>
            <a:ext cx="8534400" cy="2588623"/>
          </a:xfrm>
        </p:spPr>
        <p:txBody>
          <a:bodyPr>
            <a:normAutofit/>
          </a:bodyPr>
          <a:lstStyle/>
          <a:p>
            <a:r>
              <a:rPr lang="en-US" sz="4000" b="1" dirty="0">
                <a:effectLst>
                  <a:outerShdw blurRad="38100" dist="38100" dir="2700000" algn="tl">
                    <a:srgbClr val="000000"/>
                  </a:outerShdw>
                </a:effectLst>
                <a:latin typeface="+mn-lt"/>
              </a:rPr>
              <a:t>The Art of Proper Linen Management</a:t>
            </a:r>
            <a:r>
              <a:rPr lang="en-US" sz="6000" b="1" dirty="0">
                <a:effectLst>
                  <a:outerShdw blurRad="38100" dist="38100" dir="2700000" algn="tl">
                    <a:srgbClr val="000000"/>
                  </a:outerShdw>
                </a:effectLst>
              </a:rPr>
              <a:t/>
            </a:r>
            <a:br>
              <a:rPr lang="en-US" sz="6000" b="1" dirty="0">
                <a:effectLst>
                  <a:outerShdw blurRad="38100" dist="38100" dir="2700000" algn="tl">
                    <a:srgbClr val="000000"/>
                  </a:outerShdw>
                </a:effectLst>
              </a:rPr>
            </a:br>
            <a:endParaRPr lang="en-US" sz="6000" b="1" dirty="0">
              <a:effectLst>
                <a:outerShdw blurRad="38100" dist="38100" dir="2700000" algn="tl">
                  <a:srgbClr val="000000"/>
                </a:outerShdw>
              </a:effectLst>
            </a:endParaRPr>
          </a:p>
        </p:txBody>
      </p:sp>
      <p:pic>
        <p:nvPicPr>
          <p:cNvPr id="2053" name="Picture 5" descr="&lt;b&gt;&lt;i&gt; Masta Fleece Pony Cooler with Embriodered Flowers &lt;/b&gt;">
            <a:hlinkClick r:id="rId2"/>
          </p:cNvPr>
          <p:cNvPicPr>
            <a:picLocks noChangeAspect="1" noChangeArrowheads="1"/>
          </p:cNvPicPr>
          <p:nvPr/>
        </p:nvPicPr>
        <p:blipFill>
          <a:blip r:embed="rId3" cstate="print"/>
          <a:srcRect/>
          <a:stretch>
            <a:fillRect/>
          </a:stretch>
        </p:blipFill>
        <p:spPr bwMode="auto">
          <a:xfrm>
            <a:off x="2743200" y="3733800"/>
            <a:ext cx="4419600" cy="2687638"/>
          </a:xfrm>
          <a:prstGeom prst="rect">
            <a:avLst/>
          </a:prstGeom>
          <a:noFill/>
        </p:spPr>
      </p:pic>
      <p:sp>
        <p:nvSpPr>
          <p:cNvPr id="4" name="Slide Number Placeholder 3"/>
          <p:cNvSpPr>
            <a:spLocks noGrp="1"/>
          </p:cNvSpPr>
          <p:nvPr>
            <p:ph type="sldNum" sz="quarter" idx="12"/>
          </p:nvPr>
        </p:nvSpPr>
        <p:spPr>
          <a:xfrm>
            <a:off x="6457950" y="6354933"/>
            <a:ext cx="2057400" cy="365125"/>
          </a:xfrm>
        </p:spPr>
        <p:txBody>
          <a:bodyPr/>
          <a:lstStyle/>
          <a:p>
            <a:r>
              <a:rPr lang="en-US" dirty="0" smtClean="0"/>
              <a:t>40</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4638"/>
            <a:ext cx="8991600" cy="1143000"/>
          </a:xfrm>
        </p:spPr>
        <p:txBody>
          <a:bodyPr>
            <a:normAutofit/>
          </a:bodyPr>
          <a:lstStyle/>
          <a:p>
            <a:pPr algn="ctr"/>
            <a:r>
              <a:rPr lang="en-US" sz="4000" b="1" dirty="0">
                <a:effectLst>
                  <a:outerShdw blurRad="38100" dist="38100" dir="2700000" algn="tl">
                    <a:srgbClr val="000000"/>
                  </a:outerShdw>
                </a:effectLst>
                <a:latin typeface="+mn-lt"/>
              </a:rPr>
              <a:t>Managing Linens and Laundry</a:t>
            </a:r>
          </a:p>
        </p:txBody>
      </p:sp>
      <p:sp>
        <p:nvSpPr>
          <p:cNvPr id="3075" name="Rectangle 3"/>
          <p:cNvSpPr>
            <a:spLocks noGrp="1" noChangeArrowheads="1"/>
          </p:cNvSpPr>
          <p:nvPr>
            <p:ph type="body" idx="1"/>
          </p:nvPr>
        </p:nvSpPr>
        <p:spPr>
          <a:xfrm>
            <a:off x="685800" y="1447800"/>
            <a:ext cx="7848600" cy="4525963"/>
          </a:xfrm>
        </p:spPr>
        <p:txBody>
          <a:bodyPr/>
          <a:lstStyle/>
          <a:p>
            <a:endParaRPr lang="en-US" sz="2800" b="1"/>
          </a:p>
          <a:p>
            <a:r>
              <a:rPr lang="en-US" sz="2800"/>
              <a:t>Use Standard Precautions.</a:t>
            </a:r>
          </a:p>
          <a:p>
            <a:r>
              <a:rPr lang="en-US" sz="2800"/>
              <a:t>Observe hand hygiene practices.</a:t>
            </a:r>
          </a:p>
          <a:p>
            <a:r>
              <a:rPr lang="en-US" sz="2800"/>
              <a:t>Fold or roll heavily soiled laundry. </a:t>
            </a:r>
          </a:p>
          <a:p>
            <a:r>
              <a:rPr lang="en-US" sz="2800"/>
              <a:t>Avoid airborne particulates – do not shake. </a:t>
            </a:r>
          </a:p>
          <a:p>
            <a:r>
              <a:rPr lang="en-US" sz="2800"/>
              <a:t>Hold soiled linen away from your clothes.</a:t>
            </a:r>
          </a:p>
          <a:p>
            <a:r>
              <a:rPr lang="en-US" sz="2800"/>
              <a:t>Remove large amounts of solid waste first.</a:t>
            </a:r>
          </a:p>
          <a:p>
            <a:r>
              <a:rPr lang="en-US" sz="2800"/>
              <a:t>Place soiled laundry into bag in patient room.</a:t>
            </a:r>
          </a:p>
          <a:p>
            <a:endParaRPr lang="en-US" sz="2800"/>
          </a:p>
        </p:txBody>
      </p:sp>
      <p:sp>
        <p:nvSpPr>
          <p:cNvPr id="2" name="Slide Number Placeholder 1"/>
          <p:cNvSpPr>
            <a:spLocks noGrp="1"/>
          </p:cNvSpPr>
          <p:nvPr>
            <p:ph type="sldNum" sz="quarter" idx="12"/>
          </p:nvPr>
        </p:nvSpPr>
        <p:spPr/>
        <p:txBody>
          <a:bodyPr/>
          <a:lstStyle/>
          <a:p>
            <a:fld id="{88F8E6CD-3A6B-164A-B771-6E46A21507E6}"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marL="1117600" indent="-1117600" algn="ctr"/>
            <a:r>
              <a:rPr lang="en-US" sz="4000" dirty="0">
                <a:effectLst>
                  <a:outerShdw blurRad="38100" dist="38100" dir="2700000" algn="tl">
                    <a:srgbClr val="000000"/>
                  </a:outerShdw>
                </a:effectLst>
                <a:latin typeface="+mn-lt"/>
              </a:rPr>
              <a:t>Clean Linen</a:t>
            </a:r>
          </a:p>
        </p:txBody>
      </p:sp>
      <p:sp>
        <p:nvSpPr>
          <p:cNvPr id="34819" name="Rectangle 3"/>
          <p:cNvSpPr>
            <a:spLocks noGrp="1" noChangeArrowheads="1"/>
          </p:cNvSpPr>
          <p:nvPr>
            <p:ph type="body" idx="1"/>
          </p:nvPr>
        </p:nvSpPr>
        <p:spPr>
          <a:xfrm>
            <a:off x="457200" y="1854926"/>
            <a:ext cx="8229600" cy="4195037"/>
          </a:xfrm>
        </p:spPr>
        <p:txBody>
          <a:bodyPr>
            <a:normAutofit lnSpcReduction="10000"/>
          </a:bodyPr>
          <a:lstStyle/>
          <a:p>
            <a:pPr>
              <a:lnSpc>
                <a:spcPct val="80000"/>
              </a:lnSpc>
            </a:pPr>
            <a:r>
              <a:rPr lang="en-US" sz="2800" dirty="0"/>
              <a:t>Clean linen shall be stored in enclosed closet or covered carts. </a:t>
            </a:r>
          </a:p>
          <a:p>
            <a:pPr>
              <a:lnSpc>
                <a:spcPct val="80000"/>
              </a:lnSpc>
            </a:pPr>
            <a:r>
              <a:rPr lang="en-US" sz="2800" dirty="0"/>
              <a:t>Clean linen shall be covered while being transported in dedicated carts. </a:t>
            </a:r>
          </a:p>
          <a:p>
            <a:pPr>
              <a:lnSpc>
                <a:spcPct val="80000"/>
              </a:lnSpc>
            </a:pPr>
            <a:r>
              <a:rPr lang="en-US" sz="2800" dirty="0"/>
              <a:t>Clean linen supplies shall be spatially separated from soiled linen. </a:t>
            </a:r>
          </a:p>
          <a:p>
            <a:pPr>
              <a:lnSpc>
                <a:spcPct val="80000"/>
              </a:lnSpc>
            </a:pPr>
            <a:r>
              <a:rPr lang="en-US" sz="2800" dirty="0"/>
              <a:t>Linen placed in a patient room is to be used to meet an immediate need.  It is not to be stocked in the room.</a:t>
            </a:r>
          </a:p>
          <a:p>
            <a:pPr>
              <a:lnSpc>
                <a:spcPct val="80000"/>
              </a:lnSpc>
            </a:pPr>
            <a:r>
              <a:rPr lang="en-US" sz="2800" dirty="0"/>
              <a:t>Upon discharge, the linen is considered contaminated and must be handled as such. </a:t>
            </a:r>
          </a:p>
        </p:txBody>
      </p:sp>
      <p:sp>
        <p:nvSpPr>
          <p:cNvPr id="2" name="Slide Number Placeholder 1"/>
          <p:cNvSpPr>
            <a:spLocks noGrp="1"/>
          </p:cNvSpPr>
          <p:nvPr>
            <p:ph type="sldNum" sz="quarter" idx="12"/>
          </p:nvPr>
        </p:nvSpPr>
        <p:spPr/>
        <p:txBody>
          <a:bodyPr/>
          <a:lstStyle/>
          <a:p>
            <a:fld id="{88F8E6CD-3A6B-164A-B771-6E46A21507E6}"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lgn="ctr"/>
            <a:r>
              <a:rPr lang="en-US" sz="4000" dirty="0">
                <a:effectLst>
                  <a:outerShdw blurRad="38100" dist="38100" dir="2700000" algn="tl">
                    <a:srgbClr val="000000"/>
                  </a:outerShdw>
                </a:effectLst>
              </a:rPr>
              <a:t>Mobile Clean Linen Carts</a:t>
            </a:r>
          </a:p>
        </p:txBody>
      </p:sp>
      <p:sp>
        <p:nvSpPr>
          <p:cNvPr id="39939" name="Rectangle 3"/>
          <p:cNvSpPr>
            <a:spLocks noGrp="1" noChangeArrowheads="1"/>
          </p:cNvSpPr>
          <p:nvPr>
            <p:ph type="body" idx="1"/>
          </p:nvPr>
        </p:nvSpPr>
        <p:spPr>
          <a:xfrm>
            <a:off x="685800" y="1828800"/>
            <a:ext cx="8229600" cy="4525963"/>
          </a:xfrm>
        </p:spPr>
        <p:txBody>
          <a:bodyPr/>
          <a:lstStyle/>
          <a:p>
            <a:r>
              <a:rPr lang="en-US"/>
              <a:t>Small mobile linen carts may be filled and used during a work shift.  </a:t>
            </a:r>
          </a:p>
          <a:p>
            <a:r>
              <a:rPr lang="en-US"/>
              <a:t>Linen carts are to be covered at all times. </a:t>
            </a:r>
          </a:p>
          <a:p>
            <a:r>
              <a:rPr lang="en-US"/>
              <a:t>Linen carts are to contain only clean linen.</a:t>
            </a:r>
          </a:p>
          <a:p>
            <a:r>
              <a:rPr lang="en-US"/>
              <a:t>No items are to be stored on top of a cart.</a:t>
            </a:r>
          </a:p>
          <a:p>
            <a:r>
              <a:rPr lang="en-US"/>
              <a:t>All linen storage carts must have a cart cover and a solid bottom. </a:t>
            </a:r>
          </a:p>
          <a:p>
            <a:endParaRPr lang="en-US"/>
          </a:p>
          <a:p>
            <a:endParaRPr lang="en-US"/>
          </a:p>
        </p:txBody>
      </p:sp>
      <p:sp>
        <p:nvSpPr>
          <p:cNvPr id="2" name="Slide Number Placeholder 1"/>
          <p:cNvSpPr>
            <a:spLocks noGrp="1"/>
          </p:cNvSpPr>
          <p:nvPr>
            <p:ph type="sldNum" sz="quarter" idx="12"/>
          </p:nvPr>
        </p:nvSpPr>
        <p:spPr/>
        <p:txBody>
          <a:bodyPr/>
          <a:lstStyle/>
          <a:p>
            <a:fld id="{88F8E6CD-3A6B-164A-B771-6E46A21507E6}"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457200" y="1600200"/>
            <a:ext cx="8458200" cy="5105400"/>
          </a:xfrm>
        </p:spPr>
        <p:txBody>
          <a:bodyPr>
            <a:normAutofit fontScale="92500" lnSpcReduction="10000"/>
          </a:bodyPr>
          <a:lstStyle/>
          <a:p>
            <a:pPr>
              <a:lnSpc>
                <a:spcPct val="90000"/>
              </a:lnSpc>
              <a:buFontTx/>
              <a:buNone/>
            </a:pPr>
            <a:endParaRPr lang="en-US" dirty="0"/>
          </a:p>
          <a:p>
            <a:pPr>
              <a:lnSpc>
                <a:spcPct val="90000"/>
              </a:lnSpc>
            </a:pPr>
            <a:r>
              <a:rPr lang="en-US" dirty="0"/>
              <a:t>Soiled linen shall be kept in closed or covered containers while being collected, transported or stored.</a:t>
            </a:r>
          </a:p>
          <a:p>
            <a:pPr>
              <a:lnSpc>
                <a:spcPct val="90000"/>
              </a:lnSpc>
            </a:pPr>
            <a:r>
              <a:rPr lang="en-US" dirty="0"/>
              <a:t>Shall be separate from clean linens</a:t>
            </a:r>
          </a:p>
          <a:p>
            <a:pPr>
              <a:lnSpc>
                <a:spcPct val="90000"/>
              </a:lnSpc>
            </a:pPr>
            <a:r>
              <a:rPr lang="en-US" dirty="0"/>
              <a:t>Soiled linen shall be neither sorted nor rinsed in patient rooms.</a:t>
            </a:r>
          </a:p>
          <a:p>
            <a:r>
              <a:rPr lang="en-US" dirty="0"/>
              <a:t>Proper storage facilities shall be provided for keeping clean linen in sanitary condition prior to use. </a:t>
            </a:r>
          </a:p>
          <a:p>
            <a:r>
              <a:rPr lang="en-US" dirty="0"/>
              <a:t>Clean linen shall be transported in closed conveyance used only for transporting clean linen.</a:t>
            </a:r>
          </a:p>
          <a:p>
            <a:r>
              <a:rPr lang="en-US" dirty="0"/>
              <a:t>Used or soiled linen is considered contaminated </a:t>
            </a:r>
          </a:p>
          <a:p>
            <a:r>
              <a:rPr lang="en-US" dirty="0"/>
              <a:t>Used, soiled or contaminated linen is identified as linen in a </a:t>
            </a:r>
            <a:r>
              <a:rPr lang="en-US" u="sng" dirty="0"/>
              <a:t>unique colored linen</a:t>
            </a:r>
            <a:r>
              <a:rPr lang="en-US" dirty="0"/>
              <a:t> bag</a:t>
            </a:r>
          </a:p>
          <a:p>
            <a:r>
              <a:rPr lang="en-US" dirty="0"/>
              <a:t>Soiled linen shall be covered (or be in closed bags) while collected, transported or stored. </a:t>
            </a:r>
          </a:p>
          <a:p>
            <a:r>
              <a:rPr lang="en-US" dirty="0"/>
              <a:t>Shall be handled as little as possible </a:t>
            </a:r>
          </a:p>
          <a:p>
            <a:r>
              <a:rPr lang="en-US" dirty="0"/>
              <a:t>During removal or bagging, soiled linens should not be shaken, manipulated or carried against the clothing </a:t>
            </a:r>
          </a:p>
          <a:p>
            <a:endParaRPr lang="en-US" dirty="0"/>
          </a:p>
          <a:p>
            <a:pPr>
              <a:lnSpc>
                <a:spcPct val="90000"/>
              </a:lnSpc>
            </a:pPr>
            <a:endParaRPr lang="en-US" dirty="0"/>
          </a:p>
          <a:p>
            <a:pPr>
              <a:lnSpc>
                <a:spcPct val="90000"/>
              </a:lnSpc>
              <a:buFontTx/>
              <a:buNone/>
            </a:pPr>
            <a:endParaRPr lang="en-US" dirty="0"/>
          </a:p>
        </p:txBody>
      </p:sp>
      <p:sp>
        <p:nvSpPr>
          <p:cNvPr id="2" name="TextBox 1">
            <a:extLst>
              <a:ext uri="{FF2B5EF4-FFF2-40B4-BE49-F238E27FC236}">
                <a16:creationId xmlns="" xmlns:a16="http://schemas.microsoft.com/office/drawing/2014/main" id="{86401E2B-D8F5-9A4A-B3E4-693619848CB1}"/>
              </a:ext>
            </a:extLst>
          </p:cNvPr>
          <p:cNvSpPr txBox="1"/>
          <p:nvPr/>
        </p:nvSpPr>
        <p:spPr>
          <a:xfrm>
            <a:off x="612648" y="512064"/>
            <a:ext cx="7946136" cy="1323439"/>
          </a:xfrm>
          <a:prstGeom prst="rect">
            <a:avLst/>
          </a:prstGeom>
          <a:noFill/>
        </p:spPr>
        <p:txBody>
          <a:bodyPr wrap="square" rtlCol="0">
            <a:spAutoFit/>
          </a:bodyPr>
          <a:lstStyle/>
          <a:p>
            <a:pPr algn="ctr"/>
            <a:r>
              <a:rPr lang="en-US" sz="4000" dirty="0"/>
              <a:t>Comply With State or Province Regulations</a:t>
            </a:r>
          </a:p>
        </p:txBody>
      </p:sp>
      <p:sp>
        <p:nvSpPr>
          <p:cNvPr id="3" name="Slide Number Placeholder 2"/>
          <p:cNvSpPr>
            <a:spLocks noGrp="1"/>
          </p:cNvSpPr>
          <p:nvPr>
            <p:ph type="sldNum" sz="quarter" idx="12"/>
          </p:nvPr>
        </p:nvSpPr>
        <p:spPr/>
        <p:txBody>
          <a:bodyPr/>
          <a:lstStyle/>
          <a:p>
            <a:fld id="{88F8E6CD-3A6B-164A-B771-6E46A21507E6}"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57200" y="1676400"/>
            <a:ext cx="8686800" cy="4953000"/>
          </a:xfrm>
        </p:spPr>
        <p:txBody>
          <a:bodyPr/>
          <a:lstStyle/>
          <a:p>
            <a:r>
              <a:rPr lang="en-US"/>
              <a:t>Use leak-resistant bags  for linens contaminated with blood or body substances.</a:t>
            </a:r>
          </a:p>
          <a:p>
            <a:r>
              <a:rPr lang="en-US"/>
              <a:t>Bags containing </a:t>
            </a:r>
            <a:r>
              <a:rPr lang="en-US" u="sng"/>
              <a:t>contaminated laundry</a:t>
            </a:r>
            <a:r>
              <a:rPr lang="en-US"/>
              <a:t> must be clearly identified with </a:t>
            </a:r>
            <a:r>
              <a:rPr lang="en-US" u="sng"/>
              <a:t>color-coding.</a:t>
            </a:r>
          </a:p>
          <a:p>
            <a:r>
              <a:rPr lang="en-US"/>
              <a:t>Handle contaminated linens with minimum agitation to avoid contamination of air, surfaces, and persons. </a:t>
            </a:r>
          </a:p>
          <a:p>
            <a:r>
              <a:rPr lang="en-US"/>
              <a:t>Do not sort or pre-rinse contaminated linens in patient-care areas.</a:t>
            </a:r>
          </a:p>
          <a:p>
            <a:pPr>
              <a:spcBef>
                <a:spcPct val="0"/>
              </a:spcBef>
              <a:buFontTx/>
              <a:buNone/>
            </a:pPr>
            <a:endParaRPr lang="en-US"/>
          </a:p>
        </p:txBody>
      </p:sp>
      <p:pic>
        <p:nvPicPr>
          <p:cNvPr id="63497" name="Picture 9" descr="Centers for Disease Control and Prevention">
            <a:hlinkClick r:id="rId2"/>
          </p:cNvPr>
          <p:cNvPicPr>
            <a:picLocks noChangeAspect="1" noChangeArrowheads="1"/>
          </p:cNvPicPr>
          <p:nvPr/>
        </p:nvPicPr>
        <p:blipFill>
          <a:blip r:embed="rId3" cstate="print"/>
          <a:srcRect/>
          <a:stretch>
            <a:fillRect/>
          </a:stretch>
        </p:blipFill>
        <p:spPr bwMode="auto">
          <a:xfrm>
            <a:off x="155575" y="46038"/>
            <a:ext cx="2892425" cy="1239837"/>
          </a:xfrm>
          <a:prstGeom prst="rect">
            <a:avLst/>
          </a:prstGeom>
          <a:noFill/>
        </p:spPr>
      </p:pic>
      <p:sp>
        <p:nvSpPr>
          <p:cNvPr id="2" name="Slide Number Placeholder 1"/>
          <p:cNvSpPr>
            <a:spLocks noGrp="1"/>
          </p:cNvSpPr>
          <p:nvPr>
            <p:ph type="sldNum" sz="quarter" idx="12"/>
          </p:nvPr>
        </p:nvSpPr>
        <p:spPr/>
        <p:txBody>
          <a:bodyPr/>
          <a:lstStyle/>
          <a:p>
            <a:fld id="{88F8E6CD-3A6B-164A-B771-6E46A21507E6}"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lgn="ctr"/>
            <a:r>
              <a:rPr lang="en-US" sz="4000" b="1" dirty="0">
                <a:latin typeface="+mn-lt"/>
              </a:rPr>
              <a:t>Freestanding Hampers</a:t>
            </a:r>
          </a:p>
        </p:txBody>
      </p:sp>
      <p:sp>
        <p:nvSpPr>
          <p:cNvPr id="37891" name="Rectangle 3"/>
          <p:cNvSpPr>
            <a:spLocks noGrp="1" noChangeArrowheads="1"/>
          </p:cNvSpPr>
          <p:nvPr>
            <p:ph type="body" idx="1"/>
          </p:nvPr>
        </p:nvSpPr>
        <p:spPr/>
        <p:txBody>
          <a:bodyPr/>
          <a:lstStyle/>
          <a:p>
            <a:r>
              <a:rPr lang="en-US" dirty="0"/>
              <a:t>Freestanding hampers with lids or covers may be used for holding single linen bags to be filled during a work shift.  </a:t>
            </a:r>
          </a:p>
          <a:p>
            <a:r>
              <a:rPr lang="en-US" dirty="0"/>
              <a:t>When filled, the bags should be removed, closed and placed in the large storage container in a soiled utility room.  </a:t>
            </a:r>
          </a:p>
          <a:p>
            <a:r>
              <a:rPr lang="en-US" dirty="0"/>
              <a:t>Hamper covers must be </a:t>
            </a:r>
            <a:r>
              <a:rPr lang="en-US" dirty="0" smtClean="0"/>
              <a:t>closed while </a:t>
            </a:r>
            <a:r>
              <a:rPr lang="en-US" dirty="0"/>
              <a:t>holding soiled linens. </a:t>
            </a:r>
          </a:p>
        </p:txBody>
      </p:sp>
      <p:pic>
        <p:nvPicPr>
          <p:cNvPr id="37893" name="Picture 5" descr="thumb">
            <a:hlinkClick r:id="rId2"/>
          </p:cNvPr>
          <p:cNvPicPr>
            <a:picLocks noChangeAspect="1" noChangeArrowheads="1"/>
          </p:cNvPicPr>
          <p:nvPr/>
        </p:nvPicPr>
        <p:blipFill>
          <a:blip r:embed="rId3" cstate="print"/>
          <a:srcRect/>
          <a:stretch>
            <a:fillRect/>
          </a:stretch>
        </p:blipFill>
        <p:spPr bwMode="auto">
          <a:xfrm>
            <a:off x="4929249" y="4495800"/>
            <a:ext cx="2162175" cy="2162175"/>
          </a:xfrm>
          <a:prstGeom prst="rect">
            <a:avLst/>
          </a:prstGeom>
          <a:noFill/>
        </p:spPr>
      </p:pic>
      <p:sp>
        <p:nvSpPr>
          <p:cNvPr id="2" name="Slide Number Placeholder 1"/>
          <p:cNvSpPr>
            <a:spLocks noGrp="1"/>
          </p:cNvSpPr>
          <p:nvPr>
            <p:ph type="sldNum" sz="quarter" idx="12"/>
          </p:nvPr>
        </p:nvSpPr>
        <p:spPr/>
        <p:txBody>
          <a:bodyPr/>
          <a:lstStyle/>
          <a:p>
            <a:fld id="{88F8E6CD-3A6B-164A-B771-6E46A21507E6}"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algn="ctr"/>
            <a:r>
              <a:rPr lang="en-US" sz="4000" b="1" dirty="0">
                <a:latin typeface="+mn-lt"/>
              </a:rPr>
              <a:t>Soiled linen</a:t>
            </a:r>
          </a:p>
        </p:txBody>
      </p:sp>
      <p:sp>
        <p:nvSpPr>
          <p:cNvPr id="36867" name="Rectangle 3"/>
          <p:cNvSpPr>
            <a:spLocks noGrp="1" noChangeArrowheads="1"/>
          </p:cNvSpPr>
          <p:nvPr>
            <p:ph type="body" idx="1"/>
          </p:nvPr>
        </p:nvSpPr>
        <p:spPr/>
        <p:txBody>
          <a:bodyPr/>
          <a:lstStyle/>
          <a:p>
            <a:r>
              <a:rPr lang="en-US" sz="2800"/>
              <a:t>Shall be bagged at the point of use.</a:t>
            </a:r>
          </a:p>
          <a:p>
            <a:r>
              <a:rPr lang="en-US" sz="2800"/>
              <a:t>Shall be single bagged in approved linen bags.</a:t>
            </a:r>
          </a:p>
          <a:p>
            <a:r>
              <a:rPr lang="en-US" sz="2800"/>
              <a:t>Linen bags should be no more than 1/2 - 2/3 full so the bag can close completely and not cause bodily injury.</a:t>
            </a:r>
          </a:p>
          <a:p>
            <a:r>
              <a:rPr lang="en-US" sz="2800"/>
              <a:t>Shall be double bagged if the outside of the single bag is contaminated with fluids or solids. </a:t>
            </a:r>
          </a:p>
          <a:p>
            <a:r>
              <a:rPr lang="en-US" sz="2800"/>
              <a:t>Shall be double bagged if the linen is blood-soaked and may cause soak-through.</a:t>
            </a:r>
          </a:p>
          <a:p>
            <a:pPr lvl="1"/>
            <a:endParaRPr lang="en-US" sz="2400"/>
          </a:p>
        </p:txBody>
      </p:sp>
      <p:sp>
        <p:nvSpPr>
          <p:cNvPr id="2" name="Slide Number Placeholder 1"/>
          <p:cNvSpPr>
            <a:spLocks noGrp="1"/>
          </p:cNvSpPr>
          <p:nvPr>
            <p:ph type="sldNum" sz="quarter" idx="12"/>
          </p:nvPr>
        </p:nvSpPr>
        <p:spPr/>
        <p:txBody>
          <a:bodyPr/>
          <a:lstStyle/>
          <a:p>
            <a:fld id="{88F8E6CD-3A6B-164A-B771-6E46A21507E6}"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365126"/>
            <a:ext cx="8652933" cy="1325563"/>
          </a:xfrm>
        </p:spPr>
        <p:txBody>
          <a:bodyPr>
            <a:normAutofit/>
          </a:bodyPr>
          <a:lstStyle/>
          <a:p>
            <a:r>
              <a:rPr lang="en-US" sz="4200" b="1" dirty="0">
                <a:latin typeface="+mn-lt"/>
                <a:cs typeface="Cambria"/>
              </a:rPr>
              <a:t>Proper Processes = Proper Results</a:t>
            </a:r>
          </a:p>
        </p:txBody>
      </p:sp>
      <p:sp>
        <p:nvSpPr>
          <p:cNvPr id="3" name="Content Placeholder 2"/>
          <p:cNvSpPr>
            <a:spLocks noGrp="1"/>
          </p:cNvSpPr>
          <p:nvPr>
            <p:ph idx="1"/>
          </p:nvPr>
        </p:nvSpPr>
        <p:spPr/>
        <p:txBody>
          <a:bodyPr>
            <a:normAutofit fontScale="85000" lnSpcReduction="20000"/>
          </a:bodyPr>
          <a:lstStyle/>
          <a:p>
            <a:pPr marL="0" indent="0">
              <a:buNone/>
            </a:pPr>
            <a:r>
              <a:rPr lang="en-US" sz="3000" b="1" dirty="0"/>
              <a:t>Laundry Management -</a:t>
            </a:r>
          </a:p>
          <a:p>
            <a:pPr marL="0" indent="0">
              <a:buNone/>
            </a:pPr>
            <a:r>
              <a:rPr lang="en-US" sz="3000" dirty="0"/>
              <a:t>Laundry management is intended to ensure:</a:t>
            </a:r>
          </a:p>
          <a:p>
            <a:pPr marL="514350" indent="-514350">
              <a:buFont typeface="+mj-lt"/>
              <a:buAutoNum type="arabicPeriod"/>
            </a:pPr>
            <a:r>
              <a:rPr lang="en-US" sz="3000" dirty="0"/>
              <a:t>A sufficient par level of hygienic healthcare textiles (HCTs)is maintained that will meet the needs of residents.</a:t>
            </a:r>
          </a:p>
          <a:p>
            <a:pPr marL="514350" indent="-514350">
              <a:buFont typeface="+mj-lt"/>
              <a:buAutoNum type="arabicPeriod"/>
            </a:pPr>
            <a:r>
              <a:rPr lang="en-US" sz="3000" dirty="0"/>
              <a:t> All hygienic HCTs are handled and maintained in ways to maintain the hygienic state and to minimize the opportunities contamination of clean HCTs</a:t>
            </a:r>
          </a:p>
          <a:p>
            <a:pPr marL="514350" indent="-514350">
              <a:buFont typeface="+mj-lt"/>
              <a:buAutoNum type="arabicPeriod"/>
            </a:pPr>
            <a:r>
              <a:rPr lang="en-US" sz="3000" dirty="0"/>
              <a:t> Soiled HCTs are handled in ways that minimize harm to residents and staff</a:t>
            </a:r>
          </a:p>
          <a:p>
            <a:pPr marL="514350" indent="-514350">
              <a:buFont typeface="+mj-lt"/>
              <a:buAutoNum type="arabicPeriod"/>
            </a:pPr>
            <a:r>
              <a:rPr lang="en-US" sz="3000" dirty="0"/>
              <a:t> Ensure that cross-contamination of  HCTs does not happen. </a:t>
            </a:r>
          </a:p>
          <a:p>
            <a:pPr marL="0" indent="0" algn="r">
              <a:buNone/>
            </a:pPr>
            <a:r>
              <a:rPr lang="en-US" sz="1600" dirty="0"/>
              <a:t>– CDC Guidelines for Environmental Infection Control in Healthcare Facilities 2003</a:t>
            </a:r>
          </a:p>
        </p:txBody>
      </p:sp>
      <p:sp>
        <p:nvSpPr>
          <p:cNvPr id="4" name="Slide Number Placeholder 3"/>
          <p:cNvSpPr>
            <a:spLocks noGrp="1"/>
          </p:cNvSpPr>
          <p:nvPr>
            <p:ph type="sldNum" sz="quarter" idx="12"/>
          </p:nvPr>
        </p:nvSpPr>
        <p:spPr/>
        <p:txBody>
          <a:bodyPr/>
          <a:lstStyle/>
          <a:p>
            <a:fld id="{88F8E6CD-3A6B-164A-B771-6E46A21507E6}" type="slidenum">
              <a:rPr lang="en-US" smtClean="0"/>
              <a:pPr/>
              <a:t>5</a:t>
            </a:fld>
            <a:endParaRPr lang="en-US" dirty="0"/>
          </a:p>
        </p:txBody>
      </p:sp>
    </p:spTree>
    <p:extLst>
      <p:ext uri="{BB962C8B-B14F-4D97-AF65-F5344CB8AC3E}">
        <p14:creationId xmlns:p14="http://schemas.microsoft.com/office/powerpoint/2010/main" val="2758953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r>
              <a:rPr lang="en-US" sz="5400">
                <a:solidFill>
                  <a:srgbClr val="FF3300"/>
                </a:solidFill>
              </a:rPr>
              <a:t>Review the following slides and identify all violations</a:t>
            </a:r>
          </a:p>
        </p:txBody>
      </p:sp>
      <p:sp>
        <p:nvSpPr>
          <p:cNvPr id="3" name="Slide Number Placeholder 3"/>
          <p:cNvSpPr>
            <a:spLocks noGrp="1"/>
          </p:cNvSpPr>
          <p:nvPr>
            <p:ph type="sldNum" sz="quarter" idx="12"/>
          </p:nvPr>
        </p:nvSpPr>
        <p:spPr>
          <a:xfrm>
            <a:off x="6457950" y="6354933"/>
            <a:ext cx="2057400" cy="365125"/>
          </a:xfrm>
        </p:spPr>
        <p:txBody>
          <a:bodyPr/>
          <a:lstStyle/>
          <a:p>
            <a:r>
              <a:rPr lang="en-US" dirty="0" smtClean="0"/>
              <a:t>53</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6798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2C0009-0EFB-DE4A-8CB1-8E62BAAC21ED}"/>
              </a:ext>
            </a:extLst>
          </p:cNvPr>
          <p:cNvSpPr>
            <a:spLocks noGrp="1"/>
          </p:cNvSpPr>
          <p:nvPr>
            <p:ph type="title"/>
          </p:nvPr>
        </p:nvSpPr>
        <p:spPr/>
        <p:txBody>
          <a:bodyPr/>
          <a:lstStyle/>
          <a:p>
            <a:r>
              <a:rPr lang="en-US" sz="3600" b="1" dirty="0">
                <a:latin typeface="+mn-lt"/>
                <a:cs typeface="Cambria"/>
              </a:rPr>
              <a:t>Proper Processes = Proper Results</a:t>
            </a:r>
            <a:endParaRPr lang="en-US" dirty="0">
              <a:latin typeface="+mn-lt"/>
            </a:endParaRPr>
          </a:p>
        </p:txBody>
      </p:sp>
      <p:sp>
        <p:nvSpPr>
          <p:cNvPr id="3" name="Content Placeholder 2">
            <a:extLst>
              <a:ext uri="{FF2B5EF4-FFF2-40B4-BE49-F238E27FC236}">
                <a16:creationId xmlns="" xmlns:a16="http://schemas.microsoft.com/office/drawing/2014/main" id="{7329F2E1-A1CD-394A-8DB5-9BFB837BC6B3}"/>
              </a:ext>
            </a:extLst>
          </p:cNvPr>
          <p:cNvSpPr>
            <a:spLocks noGrp="1"/>
          </p:cNvSpPr>
          <p:nvPr>
            <p:ph idx="1"/>
          </p:nvPr>
        </p:nvSpPr>
        <p:spPr/>
        <p:txBody>
          <a:bodyPr/>
          <a:lstStyle/>
          <a:p>
            <a:pPr marL="0" indent="0">
              <a:buNone/>
            </a:pPr>
            <a:r>
              <a:rPr lang="en-US" sz="3000" dirty="0"/>
              <a:t>Hygienically clean laundry carries negligible risk to health-care workers and residents, provided that the clean textiles, fabric, and clothing are not inadvertently contaminated before use. </a:t>
            </a:r>
          </a:p>
          <a:p>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6</a:t>
            </a:fld>
            <a:endParaRPr lang="en-US" dirty="0"/>
          </a:p>
        </p:txBody>
      </p:sp>
    </p:spTree>
    <p:extLst>
      <p:ext uri="{BB962C8B-B14F-4D97-AF65-F5344CB8AC3E}">
        <p14:creationId xmlns:p14="http://schemas.microsoft.com/office/powerpoint/2010/main" val="24129398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7" descr="&lt;b&gt;&lt;i&gt; Masta Plaid Cotton Sheet for Ponies &lt;/b&gt;">
            <a:hlinkClick r:id="rId2"/>
          </p:cNvPr>
          <p:cNvPicPr>
            <a:picLocks noChangeAspect="1" noChangeArrowheads="1"/>
          </p:cNvPicPr>
          <p:nvPr/>
        </p:nvPicPr>
        <p:blipFill>
          <a:blip r:embed="rId3" cstate="print"/>
          <a:srcRect/>
          <a:stretch>
            <a:fillRect/>
          </a:stretch>
        </p:blipFill>
        <p:spPr bwMode="auto">
          <a:xfrm>
            <a:off x="3733800" y="3702050"/>
            <a:ext cx="5410200" cy="3155950"/>
          </a:xfrm>
          <a:prstGeom prst="rect">
            <a:avLst/>
          </a:prstGeom>
          <a:noFill/>
        </p:spPr>
      </p:pic>
      <p:sp>
        <p:nvSpPr>
          <p:cNvPr id="58376" name="AutoShape 8"/>
          <p:cNvSpPr>
            <a:spLocks noChangeArrowheads="1"/>
          </p:cNvSpPr>
          <p:nvPr/>
        </p:nvSpPr>
        <p:spPr bwMode="auto">
          <a:xfrm>
            <a:off x="304800" y="0"/>
            <a:ext cx="7086600" cy="3124200"/>
          </a:xfrm>
          <a:prstGeom prst="cloudCallout">
            <a:avLst>
              <a:gd name="adj1" fmla="val -46"/>
              <a:gd name="adj2" fmla="val 105639"/>
            </a:avLst>
          </a:prstGeom>
          <a:solidFill>
            <a:schemeClr val="accent1"/>
          </a:solidFill>
          <a:ln w="9525">
            <a:solidFill>
              <a:schemeClr val="tx1"/>
            </a:solidFill>
            <a:round/>
            <a:headEnd/>
            <a:tailEnd/>
          </a:ln>
          <a:effectLst/>
        </p:spPr>
        <p:txBody>
          <a:bodyPr/>
          <a:lstStyle/>
          <a:p>
            <a:pPr algn="ctr"/>
            <a:endParaRPr lang="en-US"/>
          </a:p>
        </p:txBody>
      </p:sp>
      <p:sp>
        <p:nvSpPr>
          <p:cNvPr id="58373" name="Rectangle 5"/>
          <p:cNvSpPr>
            <a:spLocks noGrp="1" noChangeArrowheads="1"/>
          </p:cNvSpPr>
          <p:nvPr>
            <p:ph type="ctrTitle"/>
          </p:nvPr>
        </p:nvSpPr>
        <p:spPr>
          <a:xfrm>
            <a:off x="457200" y="762000"/>
            <a:ext cx="6629400" cy="2362200"/>
          </a:xfrm>
        </p:spPr>
        <p:txBody>
          <a:bodyPr/>
          <a:lstStyle/>
          <a:p>
            <a:r>
              <a:rPr lang="en-US" sz="5400" i="1" dirty="0">
                <a:solidFill>
                  <a:schemeClr val="tx1"/>
                </a:solidFill>
                <a:effectLst>
                  <a:outerShdw blurRad="38100" dist="38100" dir="2700000" algn="tl">
                    <a:srgbClr val="FFFFFF"/>
                  </a:outerShdw>
                </a:effectLst>
                <a:latin typeface="Comic Sans MS" pitchFamily="66" charset="0"/>
              </a:rPr>
              <a:t>Thank you for keeping residents safe!</a:t>
            </a:r>
            <a:endParaRPr lang="en-US" sz="4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ambria"/>
                <a:cs typeface="Cambria"/>
              </a:rPr>
              <a:t>References</a:t>
            </a:r>
            <a:br>
              <a:rPr lang="en-US" sz="4400" dirty="0">
                <a:latin typeface="Cambria"/>
                <a:cs typeface="Cambria"/>
              </a:rPr>
            </a:br>
            <a:endParaRPr lang="en-US" sz="4400" dirty="0">
              <a:latin typeface="Cambria"/>
              <a:cs typeface="Cambria"/>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1600" dirty="0">
                <a:hlinkClick r:id="rId2"/>
              </a:rPr>
              <a:t>www.osha.gov/SLTC/etools/hospital/laundry/laundry.html#ContaminatedLaundry</a:t>
            </a:r>
            <a:endParaRPr lang="en-US" sz="1600" dirty="0"/>
          </a:p>
          <a:p>
            <a:pPr marL="0" indent="0">
              <a:buNone/>
            </a:pPr>
            <a:endParaRPr lang="en-US" sz="1600" dirty="0"/>
          </a:p>
          <a:p>
            <a:pPr marL="0" indent="0">
              <a:buNone/>
            </a:pPr>
            <a:r>
              <a:rPr lang="en-US" sz="1400" dirty="0">
                <a:hlinkClick r:id="rId3"/>
              </a:rPr>
              <a:t>www.osha.gov/SLTC/etools/hospital/housekeeping/housekeeping.html#ContaminatedLaundry</a:t>
            </a:r>
            <a:endParaRPr lang="en-US" sz="1400" dirty="0"/>
          </a:p>
          <a:p>
            <a:pPr marL="0" indent="0">
              <a:buNone/>
            </a:pPr>
            <a:endParaRPr lang="en-US" sz="1400" dirty="0"/>
          </a:p>
          <a:p>
            <a:pPr marL="0" indent="0">
              <a:buNone/>
            </a:pPr>
            <a:r>
              <a:rPr lang="en-US" sz="1400" dirty="0">
                <a:hlinkClick r:id="rId4"/>
              </a:rPr>
              <a:t>www.cdc.gov/HAI/prevent/laundry.html</a:t>
            </a:r>
            <a:r>
              <a:rPr lang="en-US" sz="1400" dirty="0"/>
              <a:t>  </a:t>
            </a:r>
          </a:p>
          <a:p>
            <a:pPr marL="0" indent="0">
              <a:buNone/>
            </a:pPr>
            <a:endParaRPr lang="en-US" sz="1400" dirty="0"/>
          </a:p>
          <a:p>
            <a:pPr marL="0" indent="0">
              <a:buNone/>
            </a:pPr>
            <a:r>
              <a:rPr lang="en-US" sz="1400" dirty="0">
                <a:hlinkClick r:id="rId5"/>
              </a:rPr>
              <a:t>www.hlacnet.org/standards.php</a:t>
            </a:r>
            <a:endParaRPr lang="en-US" sz="1400" dirty="0"/>
          </a:p>
          <a:p>
            <a:pPr marL="0" indent="0">
              <a:buNone/>
            </a:pPr>
            <a:r>
              <a:rPr lang="en-US" sz="1400" dirty="0"/>
              <a:t>	</a:t>
            </a:r>
          </a:p>
          <a:p>
            <a:pPr marL="0" indent="0">
              <a:buNone/>
            </a:pPr>
            <a:r>
              <a:rPr lang="en-US" sz="1400" dirty="0">
                <a:hlinkClick r:id="rId6"/>
              </a:rPr>
              <a:t>www.ndhealth.gov/disease/hai/Docs/WebEx/NDHCFLaundry11162011.pdf</a:t>
            </a:r>
            <a:endParaRPr lang="en-US" sz="1400" dirty="0"/>
          </a:p>
          <a:p>
            <a:pPr marL="0" indent="0">
              <a:buNone/>
            </a:pPr>
            <a:endParaRPr lang="en-US" sz="1400" dirty="0"/>
          </a:p>
          <a:p>
            <a:pPr marL="0" indent="0">
              <a:buNone/>
            </a:pPr>
            <a:r>
              <a:rPr lang="en-US" sz="1400" dirty="0">
                <a:hlinkClick r:id="rId7"/>
              </a:rPr>
              <a:t>shea.confex.com/shea/2010/webprogram/Paper2072.html</a:t>
            </a:r>
            <a:endParaRPr lang="en-US" sz="1400" dirty="0"/>
          </a:p>
          <a:p>
            <a:pPr marL="0" indent="0">
              <a:buNone/>
            </a:pPr>
            <a:r>
              <a:rPr lang="en-US" sz="1400" dirty="0">
                <a:hlinkClick r:id="rId8" invalidUrl="http://www.chnola.org/Images/Interior/pdfs/mucormycosis pages/mucormycosis_outbreak_associated_with_hospital.98032.pdf"/>
              </a:rPr>
              <a:t>www.chnola.org/Images/Interior/pdfs/mucormycosis%20pages/mucormycosis_outbreak_associated_with_hospital.98032.pdf</a:t>
            </a:r>
            <a:endParaRPr lang="en-US" sz="1400" dirty="0"/>
          </a:p>
          <a:p>
            <a:pPr marL="0" indent="0">
              <a:buNone/>
            </a:pPr>
            <a:endParaRPr lang="en-US" sz="1400" dirty="0"/>
          </a:p>
          <a:p>
            <a:pPr marL="0" indent="0">
              <a:buNone/>
            </a:pPr>
            <a:r>
              <a:rPr lang="en-US" sz="1400" dirty="0"/>
              <a:t>F441 §485.65 Infection Control, CMS Manual System, Publication 100-07 State Operations Provider Certification, Department of Health &amp; Human Services, Centers for Medicare &amp; Medicaid Services, Transmittal 55: December 2, 2009</a:t>
            </a:r>
          </a:p>
          <a:p>
            <a:pPr marL="0" indent="0">
              <a:buNone/>
            </a:pPr>
            <a:endParaRPr lang="en-US" sz="1400" dirty="0"/>
          </a:p>
          <a:p>
            <a:pPr marL="0" indent="0">
              <a:buNone/>
            </a:pPr>
            <a:r>
              <a:rPr lang="en-US" sz="1400" dirty="0"/>
              <a:t>Economic Burden of Healthcare-Associated Infection in US Acute Care Hospitals – Societal Perspective</a:t>
            </a:r>
          </a:p>
          <a:p>
            <a:pPr marL="0" indent="0">
              <a:buNone/>
            </a:pPr>
            <a:r>
              <a:rPr lang="en-US" sz="1400" dirty="0"/>
              <a:t>Albert Marchetti; Richard Rossiter </a:t>
            </a:r>
            <a:r>
              <a:rPr lang="fr-FR" sz="1400" dirty="0"/>
              <a:t>doi: 10.3111/13696998.2013.842922</a:t>
            </a:r>
            <a:endParaRPr lang="en-US" sz="1400" dirty="0"/>
          </a:p>
          <a:p>
            <a:pPr marL="0" indent="0">
              <a:buNone/>
            </a:pPr>
            <a:endParaRPr lang="en-US" sz="1400" dirty="0"/>
          </a:p>
          <a:p>
            <a:pPr marL="0" indent="0">
              <a:buNone/>
            </a:pPr>
            <a:endParaRPr lang="en-US" sz="1400" dirty="0"/>
          </a:p>
          <a:p>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69</a:t>
            </a:fld>
            <a:endParaRPr lang="en-US" dirty="0"/>
          </a:p>
        </p:txBody>
      </p:sp>
    </p:spTree>
    <p:extLst>
      <p:ext uri="{BB962C8B-B14F-4D97-AF65-F5344CB8AC3E}">
        <p14:creationId xmlns:p14="http://schemas.microsoft.com/office/powerpoint/2010/main" val="36038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24762"/>
          </a:xfrm>
        </p:spPr>
        <p:txBody>
          <a:bodyPr>
            <a:normAutofit/>
          </a:bodyPr>
          <a:lstStyle/>
          <a:p>
            <a:pPr algn="ctr"/>
            <a:r>
              <a:rPr lang="en-US" sz="4200" b="1" dirty="0">
                <a:latin typeface="+mn-lt"/>
                <a:cs typeface="Cambria"/>
              </a:rPr>
              <a:t>Infections and Mortality</a:t>
            </a:r>
          </a:p>
        </p:txBody>
      </p:sp>
      <p:sp>
        <p:nvSpPr>
          <p:cNvPr id="3" name="Content Placeholder 2"/>
          <p:cNvSpPr>
            <a:spLocks noGrp="1"/>
          </p:cNvSpPr>
          <p:nvPr>
            <p:ph idx="1"/>
          </p:nvPr>
        </p:nvSpPr>
        <p:spPr>
          <a:xfrm>
            <a:off x="628650" y="1463040"/>
            <a:ext cx="7886700" cy="4713923"/>
          </a:xfrm>
        </p:spPr>
        <p:txBody>
          <a:bodyPr>
            <a:normAutofit/>
          </a:bodyPr>
          <a:lstStyle/>
          <a:p>
            <a:pPr marL="0" indent="0">
              <a:buNone/>
            </a:pPr>
            <a:r>
              <a:rPr lang="en-US" sz="2800" dirty="0"/>
              <a:t>Infections account for up to half of all nursing home resident transfers to the hospital and cost between$670 million to $2 billion to treat each year. When a resident is hospitalized with a primary diagnosis of infection, </a:t>
            </a:r>
            <a:r>
              <a:rPr lang="en-US" sz="2800" b="1" i="1" dirty="0"/>
              <a:t>the mortality rate can reach as high as 40 percent. </a:t>
            </a:r>
          </a:p>
          <a:p>
            <a:pPr marL="0" indent="0">
              <a:buNone/>
            </a:pPr>
            <a:r>
              <a:rPr lang="en-US" sz="2800" dirty="0"/>
              <a:t>The top three infections to nursing home residents are urinary tract, respiratory and </a:t>
            </a:r>
            <a:r>
              <a:rPr lang="en-US" sz="2800" b="1" dirty="0"/>
              <a:t>skin/soft tissue</a:t>
            </a:r>
            <a:r>
              <a:rPr lang="en-US" sz="2800" dirty="0"/>
              <a:t>.</a:t>
            </a:r>
          </a:p>
          <a:p>
            <a:pPr marL="0" indent="0">
              <a:buNone/>
            </a:pPr>
            <a:endParaRPr lang="en-US" sz="1400" dirty="0"/>
          </a:p>
          <a:p>
            <a:pPr marL="0" indent="0">
              <a:buNone/>
            </a:pPr>
            <a:r>
              <a:rPr lang="en-US" sz="1200" dirty="0"/>
              <a:t>F441 §485.65 Infection Control, CMS Manual System, Publication 100-07 State Operations Provider Certification, Department of Health &amp; Human Services, Centers for Medicare &amp; Medicaid Services, Transmittal 55: December 2, 2009.</a:t>
            </a:r>
          </a:p>
        </p:txBody>
      </p:sp>
      <p:sp>
        <p:nvSpPr>
          <p:cNvPr id="4" name="Slide Number Placeholder 3"/>
          <p:cNvSpPr>
            <a:spLocks noGrp="1"/>
          </p:cNvSpPr>
          <p:nvPr>
            <p:ph type="sldNum" sz="quarter" idx="12"/>
          </p:nvPr>
        </p:nvSpPr>
        <p:spPr/>
        <p:txBody>
          <a:bodyPr/>
          <a:lstStyle/>
          <a:p>
            <a:fld id="{88F8E6CD-3A6B-164A-B771-6E46A21507E6}" type="slidenum">
              <a:rPr lang="en-US" smtClean="0"/>
              <a:pPr/>
              <a:t>7</a:t>
            </a:fld>
            <a:endParaRPr lang="en-US" dirty="0"/>
          </a:p>
        </p:txBody>
      </p:sp>
    </p:spTree>
    <p:extLst>
      <p:ext uri="{BB962C8B-B14F-4D97-AF65-F5344CB8AC3E}">
        <p14:creationId xmlns:p14="http://schemas.microsoft.com/office/powerpoint/2010/main" val="40678737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0EAAF0-1DD6-AE4D-965F-7E77248DD015}"/>
              </a:ext>
            </a:extLst>
          </p:cNvPr>
          <p:cNvSpPr>
            <a:spLocks noGrp="1"/>
          </p:cNvSpPr>
          <p:nvPr>
            <p:ph type="title"/>
          </p:nvPr>
        </p:nvSpPr>
        <p:spPr/>
        <p:txBody>
          <a:bodyPr>
            <a:normAutofit/>
          </a:bodyPr>
          <a:lstStyle/>
          <a:p>
            <a:pPr algn="ctr"/>
            <a:r>
              <a:rPr lang="en-US" sz="4000" dirty="0">
                <a:latin typeface="+mn-lt"/>
              </a:rPr>
              <a:t>For more Information</a:t>
            </a:r>
          </a:p>
        </p:txBody>
      </p:sp>
      <p:sp>
        <p:nvSpPr>
          <p:cNvPr id="3" name="Content Placeholder 2">
            <a:extLst>
              <a:ext uri="{FF2B5EF4-FFF2-40B4-BE49-F238E27FC236}">
                <a16:creationId xmlns="" xmlns:a16="http://schemas.microsoft.com/office/drawing/2014/main" id="{77AE4D3B-DC0F-AD4D-91D5-3088BD3E63AB}"/>
              </a:ext>
            </a:extLst>
          </p:cNvPr>
          <p:cNvSpPr>
            <a:spLocks noGrp="1"/>
          </p:cNvSpPr>
          <p:nvPr>
            <p:ph idx="1"/>
          </p:nvPr>
        </p:nvSpPr>
        <p:spPr/>
        <p:txBody>
          <a:bodyPr>
            <a:normAutofit/>
          </a:bodyPr>
          <a:lstStyle/>
          <a:p>
            <a:r>
              <a:rPr lang="en-US" dirty="0"/>
              <a:t>John Scherberger, FAHE, CHESP, CMIP, T-CSCT, VPEI</a:t>
            </a:r>
            <a:br>
              <a:rPr lang="en-US" dirty="0"/>
            </a:br>
            <a:r>
              <a:rPr lang="en-US" dirty="0"/>
              <a:t>Healthcare Risk Mitigation</a:t>
            </a:r>
            <a:br>
              <a:rPr lang="en-US" dirty="0"/>
            </a:br>
            <a:r>
              <a:rPr lang="en-US" dirty="0"/>
              <a:t>Past-President, HLAC</a:t>
            </a:r>
            <a:br>
              <a:rPr lang="en-US" dirty="0"/>
            </a:br>
            <a:r>
              <a:rPr lang="en-US" dirty="0"/>
              <a:t>Spartanburg, SC</a:t>
            </a:r>
            <a:br>
              <a:rPr lang="en-US" dirty="0"/>
            </a:br>
            <a:r>
              <a:rPr lang="en-US" dirty="0"/>
              <a:t>864-208-5750</a:t>
            </a:r>
          </a:p>
          <a:p>
            <a:pPr marL="0" indent="0">
              <a:buNone/>
            </a:pPr>
            <a:r>
              <a:rPr lang="en-US" dirty="0"/>
              <a:t/>
            </a:r>
            <a:br>
              <a:rPr lang="en-US" dirty="0"/>
            </a:br>
            <a:endParaRPr lang="en-US" dirty="0"/>
          </a:p>
          <a:p>
            <a:pPr marL="0" indent="0">
              <a:buNone/>
            </a:pPr>
            <a:r>
              <a:rPr lang="en-US" b="1" dirty="0"/>
              <a:t>"What is done is important, but more importantly is how it is done.”  </a:t>
            </a:r>
            <a:endParaRPr lang="en-US" dirty="0"/>
          </a:p>
          <a:p>
            <a:pPr marL="0" indent="0">
              <a:buNone/>
            </a:pPr>
            <a:r>
              <a:rPr lang="en-US" dirty="0"/>
              <a:t>				                                           -  John Scherberger</a:t>
            </a:r>
          </a:p>
          <a:p>
            <a:endParaRPr lang="en-US" dirty="0"/>
          </a:p>
          <a:p>
            <a:endParaRPr lang="en-US" dirty="0"/>
          </a:p>
          <a:p>
            <a:pPr marL="0" indent="0" algn="ctr">
              <a:buNone/>
            </a:pPr>
            <a:r>
              <a:rPr lang="en-US" sz="2400" b="1" dirty="0"/>
              <a:t>Thank you for investing your time viewing this presentation.</a:t>
            </a:r>
          </a:p>
        </p:txBody>
      </p:sp>
      <p:sp>
        <p:nvSpPr>
          <p:cNvPr id="4" name="Slide Number Placeholder 3"/>
          <p:cNvSpPr>
            <a:spLocks noGrp="1"/>
          </p:cNvSpPr>
          <p:nvPr>
            <p:ph type="sldNum" sz="quarter" idx="12"/>
          </p:nvPr>
        </p:nvSpPr>
        <p:spPr/>
        <p:txBody>
          <a:bodyPr/>
          <a:lstStyle/>
          <a:p>
            <a:fld id="{88F8E6CD-3A6B-164A-B771-6E46A21507E6}" type="slidenum">
              <a:rPr lang="en-US" smtClean="0"/>
              <a:pPr/>
              <a:t>70</a:t>
            </a:fld>
            <a:endParaRPr lang="en-US" dirty="0"/>
          </a:p>
        </p:txBody>
      </p:sp>
    </p:spTree>
    <p:extLst>
      <p:ext uri="{BB962C8B-B14F-4D97-AF65-F5344CB8AC3E}">
        <p14:creationId xmlns:p14="http://schemas.microsoft.com/office/powerpoint/2010/main" val="32803642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4375" t="32698" r="25780" b="23064"/>
          <a:stretch/>
        </p:blipFill>
        <p:spPr>
          <a:xfrm>
            <a:off x="-39852" y="493448"/>
            <a:ext cx="9171828" cy="6364551"/>
          </a:xfrm>
          <a:prstGeom prst="rect">
            <a:avLst/>
          </a:prstGeom>
        </p:spPr>
      </p:pic>
    </p:spTree>
    <p:extLst>
      <p:ext uri="{BB962C8B-B14F-4D97-AF65-F5344CB8AC3E}">
        <p14:creationId xmlns:p14="http://schemas.microsoft.com/office/powerpoint/2010/main" val="1194203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366536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F3B31D-6EE2-8043-B3EE-BDCAAE630414}"/>
              </a:ext>
            </a:extLst>
          </p:cNvPr>
          <p:cNvSpPr>
            <a:spLocks noGrp="1"/>
          </p:cNvSpPr>
          <p:nvPr>
            <p:ph type="title"/>
          </p:nvPr>
        </p:nvSpPr>
        <p:spPr/>
        <p:txBody>
          <a:bodyPr>
            <a:normAutofit/>
          </a:bodyPr>
          <a:lstStyle/>
          <a:p>
            <a:pPr algn="ctr"/>
            <a:r>
              <a:rPr lang="en-US" sz="4000" b="1" dirty="0">
                <a:latin typeface="+mn-lt"/>
                <a:cs typeface="Cambria"/>
              </a:rPr>
              <a:t>Infections and Mortality</a:t>
            </a:r>
            <a:endParaRPr lang="en-US" sz="4000" dirty="0">
              <a:latin typeface="+mn-lt"/>
            </a:endParaRPr>
          </a:p>
        </p:txBody>
      </p:sp>
      <p:sp>
        <p:nvSpPr>
          <p:cNvPr id="3" name="Content Placeholder 2">
            <a:extLst>
              <a:ext uri="{FF2B5EF4-FFF2-40B4-BE49-F238E27FC236}">
                <a16:creationId xmlns="" xmlns:a16="http://schemas.microsoft.com/office/drawing/2014/main" id="{43F023D6-C50D-3044-8EF5-54D96F7A63C2}"/>
              </a:ext>
            </a:extLst>
          </p:cNvPr>
          <p:cNvSpPr>
            <a:spLocks noGrp="1"/>
          </p:cNvSpPr>
          <p:nvPr>
            <p:ph idx="1"/>
          </p:nvPr>
        </p:nvSpPr>
        <p:spPr/>
        <p:txBody>
          <a:bodyPr>
            <a:normAutofit lnSpcReduction="10000"/>
          </a:bodyPr>
          <a:lstStyle/>
          <a:p>
            <a:r>
              <a:rPr lang="en-US" dirty="0"/>
              <a:t>The overall infection rate in LTCFs for endemic infections ranges from 1.8 to 13.5 infections per 1000 resident-care days. *</a:t>
            </a:r>
          </a:p>
          <a:p>
            <a:r>
              <a:rPr lang="en-US" dirty="0"/>
              <a:t>For epidemics, good estimates are difficult to ascertain, but the literature suggests that several thousand outbreaks may occur in US LTCFs each year.* </a:t>
            </a:r>
          </a:p>
          <a:p>
            <a:r>
              <a:rPr lang="en-US" dirty="0"/>
              <a:t> 33% of overall endemic infections is thought to be preventable just by maintaining </a:t>
            </a:r>
            <a:r>
              <a:rPr lang="en-US" b="1" dirty="0"/>
              <a:t>infection</a:t>
            </a:r>
            <a:r>
              <a:rPr lang="en-US" dirty="0"/>
              <a:t> surveillance**</a:t>
            </a:r>
          </a:p>
          <a:p>
            <a:r>
              <a:rPr lang="en-US" dirty="0"/>
              <a:t>These rates no not reflect the realities of the COVID-19 pandemic</a:t>
            </a:r>
          </a:p>
          <a:p>
            <a:endParaRPr lang="en-US" dirty="0"/>
          </a:p>
          <a:p>
            <a:pPr marL="0" indent="0">
              <a:buNone/>
            </a:pPr>
            <a:r>
              <a:rPr lang="en-US" dirty="0"/>
              <a:t>*</a:t>
            </a:r>
            <a:r>
              <a:rPr lang="en-US" dirty="0" err="1"/>
              <a:t>Strausbaugh</a:t>
            </a:r>
            <a:r>
              <a:rPr lang="en-US" dirty="0"/>
              <a:t> LJ, Joseph CL. The burden of infection in long-term care. Infect Control Hosp Epidemiol 2000;21:674-9. </a:t>
            </a:r>
          </a:p>
          <a:p>
            <a:pPr marL="0" indent="0">
              <a:buNone/>
            </a:pPr>
            <a:r>
              <a:rPr lang="en-US" dirty="0"/>
              <a:t>**https://</a:t>
            </a:r>
            <a:r>
              <a:rPr lang="en-US" dirty="0" err="1"/>
              <a:t>journals.lww.com</a:t>
            </a:r>
            <a:r>
              <a:rPr lang="en-US" dirty="0"/>
              <a:t>/</a:t>
            </a:r>
            <a:r>
              <a:rPr lang="en-US" dirty="0" err="1"/>
              <a:t>journaloftraumanursing</a:t>
            </a:r>
            <a:r>
              <a:rPr lang="en-US" dirty="0"/>
              <a:t>/Citation/2020/07000/The_Need_for_Actions_to_Protect_Our_Geriatrics_and.2.aspx</a:t>
            </a:r>
          </a:p>
          <a:p>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8</a:t>
            </a:fld>
            <a:endParaRPr lang="en-US" dirty="0"/>
          </a:p>
        </p:txBody>
      </p:sp>
    </p:spTree>
    <p:extLst>
      <p:ext uri="{BB962C8B-B14F-4D97-AF65-F5344CB8AC3E}">
        <p14:creationId xmlns:p14="http://schemas.microsoft.com/office/powerpoint/2010/main" val="3274234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C42D2C-D7FE-0447-BCDA-A6CA0D679EAA}"/>
              </a:ext>
            </a:extLst>
          </p:cNvPr>
          <p:cNvSpPr>
            <a:spLocks noGrp="1"/>
          </p:cNvSpPr>
          <p:nvPr>
            <p:ph type="title"/>
          </p:nvPr>
        </p:nvSpPr>
        <p:spPr>
          <a:xfrm>
            <a:off x="222069" y="365126"/>
            <a:ext cx="8293281" cy="1751057"/>
          </a:xfrm>
        </p:spPr>
        <p:txBody>
          <a:bodyPr>
            <a:normAutofit fontScale="90000"/>
          </a:bodyPr>
          <a:lstStyle/>
          <a:p>
            <a:pPr algn="ctr"/>
            <a:r>
              <a:rPr lang="en-US" dirty="0"/>
              <a:t/>
            </a:r>
            <a:br>
              <a:rPr lang="en-US" dirty="0"/>
            </a:br>
            <a:r>
              <a:rPr lang="en-US" sz="4400" b="1" dirty="0">
                <a:latin typeface="+mn-lt"/>
              </a:rPr>
              <a:t>CMS</a:t>
            </a:r>
            <a:r>
              <a:rPr lang="en-US" sz="4400" dirty="0">
                <a:latin typeface="+mn-lt"/>
              </a:rPr>
              <a:t> </a:t>
            </a:r>
            <a:r>
              <a:rPr lang="en-US" sz="4400" b="1" dirty="0">
                <a:latin typeface="+mn-lt"/>
              </a:rPr>
              <a:t>State Operations Manual </a:t>
            </a:r>
            <a:br>
              <a:rPr lang="en-US" sz="4400" b="1" dirty="0">
                <a:latin typeface="+mn-lt"/>
              </a:rPr>
            </a:br>
            <a:r>
              <a:rPr lang="en-US" sz="4400" b="1" dirty="0">
                <a:latin typeface="+mn-lt"/>
              </a:rPr>
              <a:t>Appendix PP - Guidance to Surveyors for Long Term Care Facilities </a:t>
            </a:r>
            <a:r>
              <a:rPr lang="en-US" sz="4400" dirty="0">
                <a:latin typeface="+mn-lt"/>
              </a:rPr>
              <a:t/>
            </a:r>
            <a:br>
              <a:rPr lang="en-US" sz="4400" dirty="0">
                <a:latin typeface="+mn-lt"/>
              </a:rPr>
            </a:br>
            <a:endParaRPr lang="en-US" sz="4400" dirty="0">
              <a:latin typeface="+mn-lt"/>
            </a:endParaRPr>
          </a:p>
        </p:txBody>
      </p:sp>
      <p:sp>
        <p:nvSpPr>
          <p:cNvPr id="3" name="Content Placeholder 2">
            <a:extLst>
              <a:ext uri="{FF2B5EF4-FFF2-40B4-BE49-F238E27FC236}">
                <a16:creationId xmlns="" xmlns:a16="http://schemas.microsoft.com/office/drawing/2014/main" id="{BD86AB04-2339-0E45-9282-B0D9FCB3505E}"/>
              </a:ext>
            </a:extLst>
          </p:cNvPr>
          <p:cNvSpPr>
            <a:spLocks noGrp="1"/>
          </p:cNvSpPr>
          <p:nvPr>
            <p:ph idx="1"/>
          </p:nvPr>
        </p:nvSpPr>
        <p:spPr>
          <a:xfrm>
            <a:off x="628650" y="2651759"/>
            <a:ext cx="7886700" cy="3525203"/>
          </a:xfrm>
        </p:spPr>
        <p:txBody>
          <a:bodyPr/>
          <a:lstStyle/>
          <a:p>
            <a:pPr marL="0" indent="0">
              <a:buNone/>
            </a:pPr>
            <a:r>
              <a:rPr lang="en-US" sz="2800" dirty="0"/>
              <a:t>§483.65 Infection Control</a:t>
            </a:r>
          </a:p>
          <a:p>
            <a:pPr marL="0" indent="0">
              <a:buNone/>
            </a:pPr>
            <a:r>
              <a:rPr lang="en-US" sz="2800" dirty="0"/>
              <a:t>	§483.65(a) Infection Control Program</a:t>
            </a:r>
          </a:p>
          <a:p>
            <a:pPr marL="0" indent="0">
              <a:buNone/>
            </a:pPr>
            <a:r>
              <a:rPr lang="en-US" sz="2800" dirty="0"/>
              <a:t>	§483.65(b) Preventing Spread of Infection</a:t>
            </a:r>
          </a:p>
          <a:p>
            <a:pPr marL="0" indent="0">
              <a:buNone/>
            </a:pPr>
            <a:r>
              <a:rPr lang="en-US" sz="2800" dirty="0"/>
              <a:t>	§483.65(c) Linens</a:t>
            </a:r>
            <a:br>
              <a:rPr lang="en-US" sz="2800" dirty="0"/>
            </a:br>
            <a:endParaRPr lang="en-US" sz="2800" dirty="0"/>
          </a:p>
          <a:p>
            <a:endParaRPr lang="en-US" dirty="0"/>
          </a:p>
        </p:txBody>
      </p:sp>
      <p:sp>
        <p:nvSpPr>
          <p:cNvPr id="4" name="Slide Number Placeholder 3"/>
          <p:cNvSpPr>
            <a:spLocks noGrp="1"/>
          </p:cNvSpPr>
          <p:nvPr>
            <p:ph type="sldNum" sz="quarter" idx="12"/>
          </p:nvPr>
        </p:nvSpPr>
        <p:spPr/>
        <p:txBody>
          <a:bodyPr/>
          <a:lstStyle/>
          <a:p>
            <a:fld id="{88F8E6CD-3A6B-164A-B771-6E46A21507E6}" type="slidenum">
              <a:rPr lang="en-US" smtClean="0"/>
              <a:pPr/>
              <a:t>9</a:t>
            </a:fld>
            <a:endParaRPr lang="en-US" dirty="0"/>
          </a:p>
        </p:txBody>
      </p:sp>
    </p:spTree>
    <p:extLst>
      <p:ext uri="{BB962C8B-B14F-4D97-AF65-F5344CB8AC3E}">
        <p14:creationId xmlns:p14="http://schemas.microsoft.com/office/powerpoint/2010/main" val="692307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5341</TotalTime>
  <Words>2740</Words>
  <Application>Microsoft Macintosh PowerPoint</Application>
  <PresentationFormat>On-screen Show (4:3)</PresentationFormat>
  <Paragraphs>336</Paragraphs>
  <Slides>72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Avenir Black Oblique</vt:lpstr>
      <vt:lpstr>Calibri</vt:lpstr>
      <vt:lpstr>Calibri Light</vt:lpstr>
      <vt:lpstr>Cambria</vt:lpstr>
      <vt:lpstr>Comic Sans MS</vt:lpstr>
      <vt:lpstr>Arial</vt:lpstr>
      <vt:lpstr>Office Theme</vt:lpstr>
      <vt:lpstr>Infection Control and Prevention in  Long-Term Care Facilities and Healthcare Laundry  Handling, Storing, and Transporting Healthcare Textiles in Long-Term Care Facilities</vt:lpstr>
      <vt:lpstr>HAI’s, MRDO’s, Fungi, Mold, Pollution  </vt:lpstr>
      <vt:lpstr>Reduce the . . .</vt:lpstr>
      <vt:lpstr>Proper Processes = Proper Results</vt:lpstr>
      <vt:lpstr>Proper Processes = Proper Results</vt:lpstr>
      <vt:lpstr>Proper Processes = Proper Results</vt:lpstr>
      <vt:lpstr>Infections and Mortality</vt:lpstr>
      <vt:lpstr>Infections and Mortality</vt:lpstr>
      <vt:lpstr> CMS State Operations Manual  Appendix PP - Guidance to Surveyors for Long Term Care Facilities  </vt:lpstr>
      <vt:lpstr>The Challenges</vt:lpstr>
      <vt:lpstr>Inadequate Payment/Reimbursement</vt:lpstr>
      <vt:lpstr>The Challenges</vt:lpstr>
      <vt:lpstr>Challenges</vt:lpstr>
      <vt:lpstr>§ 483.65(a) Infection Control Program</vt:lpstr>
      <vt:lpstr>§ 483.65(b) Preventing Spread of Infection </vt:lpstr>
      <vt:lpstr>§ 483.65(b)(2) Preventing Spread of Infection </vt:lpstr>
      <vt:lpstr>§ 483.65(b)(3) Preventing Spread of Infection </vt:lpstr>
      <vt:lpstr>§ 483.65(b) Infection control </vt:lpstr>
      <vt:lpstr>§483.65(c) Linens</vt:lpstr>
      <vt:lpstr>The Challenges</vt:lpstr>
      <vt:lpstr>Infection Control Today March 8, 2011</vt:lpstr>
      <vt:lpstr>Interpretive Guidelines: §483.65(c) </vt:lpstr>
      <vt:lpstr>Multimodal and Multidisciplinary Integration of Infection Prevention Processes, Including Textiles</vt:lpstr>
      <vt:lpstr>Healthcare Textiles (HCTs) Handling</vt:lpstr>
      <vt:lpstr>Microorganism Survival on Clothing and Uniforms</vt:lpstr>
      <vt:lpstr>Sources of Infectious Microbes</vt:lpstr>
      <vt:lpstr>Trust, but Verify</vt:lpstr>
      <vt:lpstr>PowerPoint Presentation</vt:lpstr>
      <vt:lpstr>Industry Observation</vt:lpstr>
      <vt:lpstr>Best Practice</vt:lpstr>
      <vt:lpstr>HLAC Standards </vt:lpstr>
      <vt:lpstr>By the way . . .</vt:lpstr>
      <vt:lpstr>Transportation, Distribution, and Storage of HCTs</vt:lpstr>
      <vt:lpstr>Processes for Handling Hygienically Clean HCTs</vt:lpstr>
      <vt:lpstr>Processes for Handling Hygienically Clean HCTs</vt:lpstr>
      <vt:lpstr>Processes for Handling Hygienically Clean HCTs</vt:lpstr>
      <vt:lpstr>Processes for Handling Hygienically Clean</vt:lpstr>
      <vt:lpstr>Processes for Handling Hygienically Clean</vt:lpstr>
      <vt:lpstr>Considerations</vt:lpstr>
      <vt:lpstr>The Art of Proper Linen Management </vt:lpstr>
      <vt:lpstr>Managing Linens and Laundry</vt:lpstr>
      <vt:lpstr>Clean Linen</vt:lpstr>
      <vt:lpstr>Mobile Clean Linen Carts</vt:lpstr>
      <vt:lpstr>PowerPoint Presentation</vt:lpstr>
      <vt:lpstr>PowerPoint Presentation</vt:lpstr>
      <vt:lpstr>Freestanding Hampers</vt:lpstr>
      <vt:lpstr>Soiled linen</vt:lpstr>
      <vt:lpstr>PowerPoint Presentation</vt:lpstr>
      <vt:lpstr>PowerPoint Presentation</vt:lpstr>
      <vt:lpstr>PowerPoint Presentation</vt:lpstr>
      <vt:lpstr>PowerPoint Presentation</vt:lpstr>
      <vt:lpstr>PowerPoint Presentation</vt:lpstr>
      <vt:lpstr>Review the following slides and identify all violations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keeping residents safe!</vt:lpstr>
      <vt:lpstr>References </vt:lpstr>
      <vt:lpstr>For more Information</vt:lpstr>
      <vt:lpstr>PowerPoint Presentation</vt:lpstr>
      <vt:lpstr>PowerPoint Presentation</vt:lpstr>
    </vt:vector>
  </TitlesOfParts>
  <Company>Healthcare Risk Mitigation, Inc.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Scherberger</dc:creator>
  <cp:lastModifiedBy>Paul Webber</cp:lastModifiedBy>
  <cp:revision>106</cp:revision>
  <cp:lastPrinted>2021-09-30T00:20:10Z</cp:lastPrinted>
  <dcterms:created xsi:type="dcterms:W3CDTF">2014-07-23T18:25:51Z</dcterms:created>
  <dcterms:modified xsi:type="dcterms:W3CDTF">2021-09-30T00:32:06Z</dcterms:modified>
</cp:coreProperties>
</file>