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58"/>
  </p:notesMasterIdLst>
  <p:handoutMasterIdLst>
    <p:handoutMasterId r:id="rId59"/>
  </p:handoutMasterIdLst>
  <p:sldIdLst>
    <p:sldId id="257" r:id="rId2"/>
    <p:sldId id="386" r:id="rId3"/>
    <p:sldId id="387" r:id="rId4"/>
    <p:sldId id="388" r:id="rId5"/>
    <p:sldId id="402" r:id="rId6"/>
    <p:sldId id="389" r:id="rId7"/>
    <p:sldId id="390" r:id="rId8"/>
    <p:sldId id="391" r:id="rId9"/>
    <p:sldId id="392" r:id="rId10"/>
    <p:sldId id="393" r:id="rId11"/>
    <p:sldId id="424" r:id="rId12"/>
    <p:sldId id="425" r:id="rId13"/>
    <p:sldId id="421" r:id="rId14"/>
    <p:sldId id="403" r:id="rId15"/>
    <p:sldId id="404" r:id="rId16"/>
    <p:sldId id="405" r:id="rId17"/>
    <p:sldId id="406" r:id="rId18"/>
    <p:sldId id="438" r:id="rId19"/>
    <p:sldId id="396" r:id="rId20"/>
    <p:sldId id="416" r:id="rId21"/>
    <p:sldId id="417" r:id="rId22"/>
    <p:sldId id="418" r:id="rId23"/>
    <p:sldId id="419" r:id="rId24"/>
    <p:sldId id="408" r:id="rId25"/>
    <p:sldId id="439" r:id="rId26"/>
    <p:sldId id="444" r:id="rId27"/>
    <p:sldId id="445" r:id="rId28"/>
    <p:sldId id="446" r:id="rId29"/>
    <p:sldId id="447" r:id="rId30"/>
    <p:sldId id="448" r:id="rId31"/>
    <p:sldId id="449" r:id="rId32"/>
    <p:sldId id="450" r:id="rId33"/>
    <p:sldId id="451" r:id="rId34"/>
    <p:sldId id="452" r:id="rId35"/>
    <p:sldId id="453" r:id="rId36"/>
    <p:sldId id="409" r:id="rId37"/>
    <p:sldId id="410" r:id="rId38"/>
    <p:sldId id="411" r:id="rId39"/>
    <p:sldId id="412" r:id="rId40"/>
    <p:sldId id="413" r:id="rId41"/>
    <p:sldId id="414" r:id="rId42"/>
    <p:sldId id="443" r:id="rId43"/>
    <p:sldId id="426" r:id="rId44"/>
    <p:sldId id="427" r:id="rId45"/>
    <p:sldId id="437" r:id="rId46"/>
    <p:sldId id="432" r:id="rId47"/>
    <p:sldId id="434" r:id="rId48"/>
    <p:sldId id="435" r:id="rId49"/>
    <p:sldId id="436" r:id="rId50"/>
    <p:sldId id="454" r:id="rId51"/>
    <p:sldId id="440" r:id="rId52"/>
    <p:sldId id="455" r:id="rId53"/>
    <p:sldId id="375" r:id="rId54"/>
    <p:sldId id="376" r:id="rId55"/>
    <p:sldId id="456" r:id="rId56"/>
    <p:sldId id="457" r:id="rId57"/>
  </p:sldIdLst>
  <p:sldSz cx="9144000" cy="6858000" type="screen4x3"/>
  <p:notesSz cx="6858000" cy="9296400"/>
  <p:custDataLst>
    <p:tags r:id="rId6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6" autoAdjust="0"/>
    <p:restoredTop sz="80176" autoAdjust="0"/>
  </p:normalViewPr>
  <p:slideViewPr>
    <p:cSldViewPr>
      <p:cViewPr varScale="1">
        <p:scale>
          <a:sx n="96" d="100"/>
          <a:sy n="96" d="100"/>
        </p:scale>
        <p:origin x="19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3302"/>
    </p:cViewPr>
  </p:sorterViewPr>
  <p:notesViewPr>
    <p:cSldViewPr>
      <p:cViewPr varScale="1">
        <p:scale>
          <a:sx n="88" d="100"/>
          <a:sy n="88" d="100"/>
        </p:scale>
        <p:origin x="228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405BCE-1E68-4881-A265-D361201D765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7E00343-8820-418B-872F-166A6099F6F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Practice Analysis</a:t>
          </a:r>
          <a:endParaRPr lang="en-CA" dirty="0"/>
        </a:p>
      </dgm:t>
    </dgm:pt>
    <dgm:pt modelId="{B6991CCF-161B-4B2F-983F-82A66A762A5C}" type="parTrans" cxnId="{9284DD52-F432-4D78-AF47-0809BFC9D732}">
      <dgm:prSet/>
      <dgm:spPr/>
      <dgm:t>
        <a:bodyPr/>
        <a:lstStyle/>
        <a:p>
          <a:endParaRPr lang="en-CA"/>
        </a:p>
      </dgm:t>
    </dgm:pt>
    <dgm:pt modelId="{F53ED6CB-935C-4BB1-BF43-C97B3F2A22CC}" type="sibTrans" cxnId="{9284DD52-F432-4D78-AF47-0809BFC9D732}">
      <dgm:prSet/>
      <dgm:spPr/>
      <dgm:t>
        <a:bodyPr/>
        <a:lstStyle/>
        <a:p>
          <a:endParaRPr lang="en-CA"/>
        </a:p>
      </dgm:t>
    </dgm:pt>
    <dgm:pt modelId="{79FFD75F-21CE-458F-82C0-26998F5703B8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Content Outline</a:t>
          </a:r>
          <a:endParaRPr lang="en-CA" dirty="0"/>
        </a:p>
      </dgm:t>
    </dgm:pt>
    <dgm:pt modelId="{4E0AA657-C722-4326-BA22-898F741A52D5}" type="parTrans" cxnId="{D84EB064-C07F-472E-ACF6-CAD958505B61}">
      <dgm:prSet/>
      <dgm:spPr/>
      <dgm:t>
        <a:bodyPr/>
        <a:lstStyle/>
        <a:p>
          <a:endParaRPr lang="en-CA"/>
        </a:p>
      </dgm:t>
    </dgm:pt>
    <dgm:pt modelId="{986F8373-E4E6-4315-A8CB-2DBC23B3A6E1}" type="sibTrans" cxnId="{D84EB064-C07F-472E-ACF6-CAD958505B61}">
      <dgm:prSet/>
      <dgm:spPr/>
      <dgm:t>
        <a:bodyPr/>
        <a:lstStyle/>
        <a:p>
          <a:endParaRPr lang="en-CA"/>
        </a:p>
      </dgm:t>
    </dgm:pt>
    <dgm:pt modelId="{FCE5F0BF-E54E-4E7D-9B05-1AFFEEE856D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Question (Item) Development</a:t>
          </a:r>
          <a:endParaRPr lang="en-CA" dirty="0"/>
        </a:p>
      </dgm:t>
    </dgm:pt>
    <dgm:pt modelId="{BCFC9DB4-C456-4390-AE3B-73C3FDED4168}" type="parTrans" cxnId="{86D3F939-246A-400A-8109-CEA658388EB0}">
      <dgm:prSet/>
      <dgm:spPr/>
      <dgm:t>
        <a:bodyPr/>
        <a:lstStyle/>
        <a:p>
          <a:endParaRPr lang="en-CA"/>
        </a:p>
      </dgm:t>
    </dgm:pt>
    <dgm:pt modelId="{D8DD30D7-A312-4BD9-8DE2-7E6DA91D30BD}" type="sibTrans" cxnId="{86D3F939-246A-400A-8109-CEA658388EB0}">
      <dgm:prSet/>
      <dgm:spPr/>
      <dgm:t>
        <a:bodyPr/>
        <a:lstStyle/>
        <a:p>
          <a:endParaRPr lang="en-CA"/>
        </a:p>
      </dgm:t>
    </dgm:pt>
    <dgm:pt modelId="{8214B6DD-EB53-4B72-9CFC-222C561E1F0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Test Run Questions (Items)</a:t>
          </a:r>
          <a:endParaRPr lang="en-CA" dirty="0"/>
        </a:p>
      </dgm:t>
    </dgm:pt>
    <dgm:pt modelId="{152DF0F0-4E6E-4C52-8975-063B9CF69C6F}" type="parTrans" cxnId="{88A7FD79-F441-4B2B-AC86-96EECDB615B0}">
      <dgm:prSet/>
      <dgm:spPr/>
      <dgm:t>
        <a:bodyPr/>
        <a:lstStyle/>
        <a:p>
          <a:endParaRPr lang="en-CA"/>
        </a:p>
      </dgm:t>
    </dgm:pt>
    <dgm:pt modelId="{D36096A6-9367-4CAA-9615-FBBADFA32900}" type="sibTrans" cxnId="{88A7FD79-F441-4B2B-AC86-96EECDB615B0}">
      <dgm:prSet/>
      <dgm:spPr/>
      <dgm:t>
        <a:bodyPr/>
        <a:lstStyle/>
        <a:p>
          <a:endParaRPr lang="en-CA"/>
        </a:p>
      </dgm:t>
    </dgm:pt>
    <dgm:pt modelId="{70FC2C84-5451-4CEF-A509-C5C804BE8AA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Establish Cut/Pass Scores</a:t>
          </a:r>
          <a:endParaRPr lang="en-CA" dirty="0"/>
        </a:p>
      </dgm:t>
    </dgm:pt>
    <dgm:pt modelId="{BE2F09B3-C6B5-4343-AC66-B603B7D92CB2}" type="parTrans" cxnId="{D5E27903-A1A5-4015-84EB-8165331CF163}">
      <dgm:prSet/>
      <dgm:spPr/>
      <dgm:t>
        <a:bodyPr/>
        <a:lstStyle/>
        <a:p>
          <a:endParaRPr lang="en-CA"/>
        </a:p>
      </dgm:t>
    </dgm:pt>
    <dgm:pt modelId="{E214AD92-9FD4-49FE-88A6-F45BD156DB0D}" type="sibTrans" cxnId="{D5E27903-A1A5-4015-84EB-8165331CF163}">
      <dgm:prSet/>
      <dgm:spPr/>
      <dgm:t>
        <a:bodyPr/>
        <a:lstStyle/>
        <a:p>
          <a:endParaRPr lang="en-CA"/>
        </a:p>
      </dgm:t>
    </dgm:pt>
    <dgm:pt modelId="{0D0F5912-AD95-4120-BA5A-F4BF80009F5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Completed Test </a:t>
          </a:r>
        </a:p>
        <a:p>
          <a:endParaRPr lang="en-CA" dirty="0"/>
        </a:p>
      </dgm:t>
    </dgm:pt>
    <dgm:pt modelId="{E4D11E9B-001E-4987-8CE2-4B76E65B031D}" type="parTrans" cxnId="{7347C2AD-0A1B-48BF-A001-532F1F6031CA}">
      <dgm:prSet/>
      <dgm:spPr/>
      <dgm:t>
        <a:bodyPr/>
        <a:lstStyle/>
        <a:p>
          <a:endParaRPr lang="en-CA"/>
        </a:p>
      </dgm:t>
    </dgm:pt>
    <dgm:pt modelId="{7E80B1E7-243F-46D3-8724-F3D501E47B16}" type="sibTrans" cxnId="{7347C2AD-0A1B-48BF-A001-532F1F6031CA}">
      <dgm:prSet/>
      <dgm:spPr/>
      <dgm:t>
        <a:bodyPr/>
        <a:lstStyle/>
        <a:p>
          <a:endParaRPr lang="en-CA"/>
        </a:p>
      </dgm:t>
    </dgm:pt>
    <dgm:pt modelId="{32FAA065-1B97-47AF-9BB5-CC290CC32E36}" type="pres">
      <dgm:prSet presAssocID="{8D405BCE-1E68-4881-A265-D361201D7658}" presName="CompostProcess" presStyleCnt="0">
        <dgm:presLayoutVars>
          <dgm:dir/>
          <dgm:resizeHandles val="exact"/>
        </dgm:presLayoutVars>
      </dgm:prSet>
      <dgm:spPr/>
    </dgm:pt>
    <dgm:pt modelId="{4E792DC5-CB4E-4073-82DC-B42E8A3FF630}" type="pres">
      <dgm:prSet presAssocID="{8D405BCE-1E68-4881-A265-D361201D7658}" presName="arrow" presStyleLbl="bgShp" presStyleIdx="0" presStyleCnt="1" custLinFactNeighborX="73529" custLinFactNeighborY="24375"/>
      <dgm:spPr/>
    </dgm:pt>
    <dgm:pt modelId="{832530AF-6C5A-46CC-B18D-EE10662C378B}" type="pres">
      <dgm:prSet presAssocID="{8D405BCE-1E68-4881-A265-D361201D7658}" presName="linearProcess" presStyleCnt="0"/>
      <dgm:spPr/>
    </dgm:pt>
    <dgm:pt modelId="{CEA0057F-35C3-4EC1-B08C-3A3FA91C7052}" type="pres">
      <dgm:prSet presAssocID="{27E00343-8820-418B-872F-166A6099F6F1}" presName="textNode" presStyleLbl="node1" presStyleIdx="0" presStyleCnt="6">
        <dgm:presLayoutVars>
          <dgm:bulletEnabled val="1"/>
        </dgm:presLayoutVars>
      </dgm:prSet>
      <dgm:spPr/>
    </dgm:pt>
    <dgm:pt modelId="{80BCE409-1F40-41A2-A7CB-09EDEEC9E5C2}" type="pres">
      <dgm:prSet presAssocID="{F53ED6CB-935C-4BB1-BF43-C97B3F2A22CC}" presName="sibTrans" presStyleCnt="0"/>
      <dgm:spPr/>
    </dgm:pt>
    <dgm:pt modelId="{EEEB48E5-1D68-4645-AB87-EECFD1FBBE21}" type="pres">
      <dgm:prSet presAssocID="{79FFD75F-21CE-458F-82C0-26998F5703B8}" presName="textNode" presStyleLbl="node1" presStyleIdx="1" presStyleCnt="6">
        <dgm:presLayoutVars>
          <dgm:bulletEnabled val="1"/>
        </dgm:presLayoutVars>
      </dgm:prSet>
      <dgm:spPr/>
    </dgm:pt>
    <dgm:pt modelId="{0F4701C5-1D27-49C4-9502-36D9690A9028}" type="pres">
      <dgm:prSet presAssocID="{986F8373-E4E6-4315-A8CB-2DBC23B3A6E1}" presName="sibTrans" presStyleCnt="0"/>
      <dgm:spPr/>
    </dgm:pt>
    <dgm:pt modelId="{D2841A53-7FB6-487E-849C-A82963B3611C}" type="pres">
      <dgm:prSet presAssocID="{FCE5F0BF-E54E-4E7D-9B05-1AFFEEE856D7}" presName="textNode" presStyleLbl="node1" presStyleIdx="2" presStyleCnt="6">
        <dgm:presLayoutVars>
          <dgm:bulletEnabled val="1"/>
        </dgm:presLayoutVars>
      </dgm:prSet>
      <dgm:spPr/>
    </dgm:pt>
    <dgm:pt modelId="{2D3AC0C5-E540-4410-9DA0-3664A06A4905}" type="pres">
      <dgm:prSet presAssocID="{D8DD30D7-A312-4BD9-8DE2-7E6DA91D30BD}" presName="sibTrans" presStyleCnt="0"/>
      <dgm:spPr/>
    </dgm:pt>
    <dgm:pt modelId="{69402515-5602-4798-BE8D-7549FF71B0FB}" type="pres">
      <dgm:prSet presAssocID="{8214B6DD-EB53-4B72-9CFC-222C561E1F05}" presName="textNode" presStyleLbl="node1" presStyleIdx="3" presStyleCnt="6">
        <dgm:presLayoutVars>
          <dgm:bulletEnabled val="1"/>
        </dgm:presLayoutVars>
      </dgm:prSet>
      <dgm:spPr/>
    </dgm:pt>
    <dgm:pt modelId="{A6552B10-FCAE-4C5D-8795-8C03E5C2EE4C}" type="pres">
      <dgm:prSet presAssocID="{D36096A6-9367-4CAA-9615-FBBADFA32900}" presName="sibTrans" presStyleCnt="0"/>
      <dgm:spPr/>
    </dgm:pt>
    <dgm:pt modelId="{26914EDE-A165-4E4C-AC0E-5C292654FAD0}" type="pres">
      <dgm:prSet presAssocID="{70FC2C84-5451-4CEF-A509-C5C804BE8AAC}" presName="textNode" presStyleLbl="node1" presStyleIdx="4" presStyleCnt="6">
        <dgm:presLayoutVars>
          <dgm:bulletEnabled val="1"/>
        </dgm:presLayoutVars>
      </dgm:prSet>
      <dgm:spPr/>
    </dgm:pt>
    <dgm:pt modelId="{02C3A2A0-C055-41DB-AC70-EB50C17E8F0A}" type="pres">
      <dgm:prSet presAssocID="{E214AD92-9FD4-49FE-88A6-F45BD156DB0D}" presName="sibTrans" presStyleCnt="0"/>
      <dgm:spPr/>
    </dgm:pt>
    <dgm:pt modelId="{45135A4D-C297-4C7C-9B6B-838016630786}" type="pres">
      <dgm:prSet presAssocID="{0D0F5912-AD95-4120-BA5A-F4BF80009F5C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D5E27903-A1A5-4015-84EB-8165331CF163}" srcId="{8D405BCE-1E68-4881-A265-D361201D7658}" destId="{70FC2C84-5451-4CEF-A509-C5C804BE8AAC}" srcOrd="4" destOrd="0" parTransId="{BE2F09B3-C6B5-4343-AC66-B603B7D92CB2}" sibTransId="{E214AD92-9FD4-49FE-88A6-F45BD156DB0D}"/>
    <dgm:cxn modelId="{B169E704-C41D-42FD-95A4-23700801E283}" type="presOf" srcId="{27E00343-8820-418B-872F-166A6099F6F1}" destId="{CEA0057F-35C3-4EC1-B08C-3A3FA91C7052}" srcOrd="0" destOrd="0" presId="urn:microsoft.com/office/officeart/2005/8/layout/hProcess9"/>
    <dgm:cxn modelId="{774FDA32-C4B5-4DC6-9275-69B8FC4FB5B6}" type="presOf" srcId="{70FC2C84-5451-4CEF-A509-C5C804BE8AAC}" destId="{26914EDE-A165-4E4C-AC0E-5C292654FAD0}" srcOrd="0" destOrd="0" presId="urn:microsoft.com/office/officeart/2005/8/layout/hProcess9"/>
    <dgm:cxn modelId="{86D3F939-246A-400A-8109-CEA658388EB0}" srcId="{8D405BCE-1E68-4881-A265-D361201D7658}" destId="{FCE5F0BF-E54E-4E7D-9B05-1AFFEEE856D7}" srcOrd="2" destOrd="0" parTransId="{BCFC9DB4-C456-4390-AE3B-73C3FDED4168}" sibTransId="{D8DD30D7-A312-4BD9-8DE2-7E6DA91D30BD}"/>
    <dgm:cxn modelId="{D84EB064-C07F-472E-ACF6-CAD958505B61}" srcId="{8D405BCE-1E68-4881-A265-D361201D7658}" destId="{79FFD75F-21CE-458F-82C0-26998F5703B8}" srcOrd="1" destOrd="0" parTransId="{4E0AA657-C722-4326-BA22-898F741A52D5}" sibTransId="{986F8373-E4E6-4315-A8CB-2DBC23B3A6E1}"/>
    <dgm:cxn modelId="{A4AFEA67-FCEE-4ADD-9D80-F569C5378427}" type="presOf" srcId="{0D0F5912-AD95-4120-BA5A-F4BF80009F5C}" destId="{45135A4D-C297-4C7C-9B6B-838016630786}" srcOrd="0" destOrd="0" presId="urn:microsoft.com/office/officeart/2005/8/layout/hProcess9"/>
    <dgm:cxn modelId="{E73A3D6A-A8B0-4443-A930-22B9DD9EA609}" type="presOf" srcId="{79FFD75F-21CE-458F-82C0-26998F5703B8}" destId="{EEEB48E5-1D68-4645-AB87-EECFD1FBBE21}" srcOrd="0" destOrd="0" presId="urn:microsoft.com/office/officeart/2005/8/layout/hProcess9"/>
    <dgm:cxn modelId="{9284DD52-F432-4D78-AF47-0809BFC9D732}" srcId="{8D405BCE-1E68-4881-A265-D361201D7658}" destId="{27E00343-8820-418B-872F-166A6099F6F1}" srcOrd="0" destOrd="0" parTransId="{B6991CCF-161B-4B2F-983F-82A66A762A5C}" sibTransId="{F53ED6CB-935C-4BB1-BF43-C97B3F2A22CC}"/>
    <dgm:cxn modelId="{88A7FD79-F441-4B2B-AC86-96EECDB615B0}" srcId="{8D405BCE-1E68-4881-A265-D361201D7658}" destId="{8214B6DD-EB53-4B72-9CFC-222C561E1F05}" srcOrd="3" destOrd="0" parTransId="{152DF0F0-4E6E-4C52-8975-063B9CF69C6F}" sibTransId="{D36096A6-9367-4CAA-9615-FBBADFA32900}"/>
    <dgm:cxn modelId="{FAD14294-1753-4AF9-98BD-6A8CAC462115}" type="presOf" srcId="{8D405BCE-1E68-4881-A265-D361201D7658}" destId="{32FAA065-1B97-47AF-9BB5-CC290CC32E36}" srcOrd="0" destOrd="0" presId="urn:microsoft.com/office/officeart/2005/8/layout/hProcess9"/>
    <dgm:cxn modelId="{95224EA0-419C-4071-A4CD-59E3B4FCCDE1}" type="presOf" srcId="{FCE5F0BF-E54E-4E7D-9B05-1AFFEEE856D7}" destId="{D2841A53-7FB6-487E-849C-A82963B3611C}" srcOrd="0" destOrd="0" presId="urn:microsoft.com/office/officeart/2005/8/layout/hProcess9"/>
    <dgm:cxn modelId="{7347C2AD-0A1B-48BF-A001-532F1F6031CA}" srcId="{8D405BCE-1E68-4881-A265-D361201D7658}" destId="{0D0F5912-AD95-4120-BA5A-F4BF80009F5C}" srcOrd="5" destOrd="0" parTransId="{E4D11E9B-001E-4987-8CE2-4B76E65B031D}" sibTransId="{7E80B1E7-243F-46D3-8724-F3D501E47B16}"/>
    <dgm:cxn modelId="{16CEE4CE-1D33-4149-BA89-D5A89DD004DA}" type="presOf" srcId="{8214B6DD-EB53-4B72-9CFC-222C561E1F05}" destId="{69402515-5602-4798-BE8D-7549FF71B0FB}" srcOrd="0" destOrd="0" presId="urn:microsoft.com/office/officeart/2005/8/layout/hProcess9"/>
    <dgm:cxn modelId="{6B4A523A-B5BD-42F6-A8D3-50B61259A93C}" type="presParOf" srcId="{32FAA065-1B97-47AF-9BB5-CC290CC32E36}" destId="{4E792DC5-CB4E-4073-82DC-B42E8A3FF630}" srcOrd="0" destOrd="0" presId="urn:microsoft.com/office/officeart/2005/8/layout/hProcess9"/>
    <dgm:cxn modelId="{F5680B78-5EF0-417D-A73A-DC5479B83DC9}" type="presParOf" srcId="{32FAA065-1B97-47AF-9BB5-CC290CC32E36}" destId="{832530AF-6C5A-46CC-B18D-EE10662C378B}" srcOrd="1" destOrd="0" presId="urn:microsoft.com/office/officeart/2005/8/layout/hProcess9"/>
    <dgm:cxn modelId="{A08962CF-B5F5-4E28-A99B-1E4D65E803FA}" type="presParOf" srcId="{832530AF-6C5A-46CC-B18D-EE10662C378B}" destId="{CEA0057F-35C3-4EC1-B08C-3A3FA91C7052}" srcOrd="0" destOrd="0" presId="urn:microsoft.com/office/officeart/2005/8/layout/hProcess9"/>
    <dgm:cxn modelId="{333ECB0A-FD2B-4DEB-A2A3-4DAE62321182}" type="presParOf" srcId="{832530AF-6C5A-46CC-B18D-EE10662C378B}" destId="{80BCE409-1F40-41A2-A7CB-09EDEEC9E5C2}" srcOrd="1" destOrd="0" presId="urn:microsoft.com/office/officeart/2005/8/layout/hProcess9"/>
    <dgm:cxn modelId="{63C8A868-CB48-4B17-8AC0-4D99A9EFB0B1}" type="presParOf" srcId="{832530AF-6C5A-46CC-B18D-EE10662C378B}" destId="{EEEB48E5-1D68-4645-AB87-EECFD1FBBE21}" srcOrd="2" destOrd="0" presId="urn:microsoft.com/office/officeart/2005/8/layout/hProcess9"/>
    <dgm:cxn modelId="{D4DD030C-BC86-41C9-BD96-3046EE05A9BB}" type="presParOf" srcId="{832530AF-6C5A-46CC-B18D-EE10662C378B}" destId="{0F4701C5-1D27-49C4-9502-36D9690A9028}" srcOrd="3" destOrd="0" presId="urn:microsoft.com/office/officeart/2005/8/layout/hProcess9"/>
    <dgm:cxn modelId="{1D4D94F6-479D-46E6-B7A7-5581303EF268}" type="presParOf" srcId="{832530AF-6C5A-46CC-B18D-EE10662C378B}" destId="{D2841A53-7FB6-487E-849C-A82963B3611C}" srcOrd="4" destOrd="0" presId="urn:microsoft.com/office/officeart/2005/8/layout/hProcess9"/>
    <dgm:cxn modelId="{220F85CE-6263-4B80-80C3-C78D7BB00C42}" type="presParOf" srcId="{832530AF-6C5A-46CC-B18D-EE10662C378B}" destId="{2D3AC0C5-E540-4410-9DA0-3664A06A4905}" srcOrd="5" destOrd="0" presId="urn:microsoft.com/office/officeart/2005/8/layout/hProcess9"/>
    <dgm:cxn modelId="{DDB3825C-0ABF-437B-A1C1-AF16E0CEAB57}" type="presParOf" srcId="{832530AF-6C5A-46CC-B18D-EE10662C378B}" destId="{69402515-5602-4798-BE8D-7549FF71B0FB}" srcOrd="6" destOrd="0" presId="urn:microsoft.com/office/officeart/2005/8/layout/hProcess9"/>
    <dgm:cxn modelId="{B94D0271-58AD-4599-A79A-95C4E11864C5}" type="presParOf" srcId="{832530AF-6C5A-46CC-B18D-EE10662C378B}" destId="{A6552B10-FCAE-4C5D-8795-8C03E5C2EE4C}" srcOrd="7" destOrd="0" presId="urn:microsoft.com/office/officeart/2005/8/layout/hProcess9"/>
    <dgm:cxn modelId="{628C67EB-EC50-49B9-989C-04C9B29F529F}" type="presParOf" srcId="{832530AF-6C5A-46CC-B18D-EE10662C378B}" destId="{26914EDE-A165-4E4C-AC0E-5C292654FAD0}" srcOrd="8" destOrd="0" presId="urn:microsoft.com/office/officeart/2005/8/layout/hProcess9"/>
    <dgm:cxn modelId="{6CDD673A-5620-492F-88EC-4C5D6DD1D62C}" type="presParOf" srcId="{832530AF-6C5A-46CC-B18D-EE10662C378B}" destId="{02C3A2A0-C055-41DB-AC70-EB50C17E8F0A}" srcOrd="9" destOrd="0" presId="urn:microsoft.com/office/officeart/2005/8/layout/hProcess9"/>
    <dgm:cxn modelId="{F5032EB1-F523-44DA-BD97-83F530016CD6}" type="presParOf" srcId="{832530AF-6C5A-46CC-B18D-EE10662C378B}" destId="{45135A4D-C297-4C7C-9B6B-838016630786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92DC5-CB4E-4073-82DC-B42E8A3FF630}">
      <dsp:nvSpPr>
        <dsp:cNvPr id="0" name=""/>
        <dsp:cNvSpPr/>
      </dsp:nvSpPr>
      <dsp:spPr>
        <a:xfrm>
          <a:off x="1188719" y="0"/>
          <a:ext cx="673608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0057F-35C3-4EC1-B08C-3A3FA91C7052}">
      <dsp:nvSpPr>
        <dsp:cNvPr id="0" name=""/>
        <dsp:cNvSpPr/>
      </dsp:nvSpPr>
      <dsp:spPr>
        <a:xfrm>
          <a:off x="2176" y="1219199"/>
          <a:ext cx="1267271" cy="162560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Practice Analysis</a:t>
          </a:r>
          <a:endParaRPr lang="en-CA" sz="1400" kern="1200" dirty="0"/>
        </a:p>
      </dsp:txBody>
      <dsp:txXfrm>
        <a:off x="64039" y="1281062"/>
        <a:ext cx="1143545" cy="1501874"/>
      </dsp:txXfrm>
    </dsp:sp>
    <dsp:sp modelId="{EEEB48E5-1D68-4645-AB87-EECFD1FBBE21}">
      <dsp:nvSpPr>
        <dsp:cNvPr id="0" name=""/>
        <dsp:cNvSpPr/>
      </dsp:nvSpPr>
      <dsp:spPr>
        <a:xfrm>
          <a:off x="1332811" y="1219199"/>
          <a:ext cx="1267271" cy="162560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Content Outline</a:t>
          </a:r>
          <a:endParaRPr lang="en-CA" sz="1400" kern="1200" dirty="0"/>
        </a:p>
      </dsp:txBody>
      <dsp:txXfrm>
        <a:off x="1394674" y="1281062"/>
        <a:ext cx="1143545" cy="1501874"/>
      </dsp:txXfrm>
    </dsp:sp>
    <dsp:sp modelId="{D2841A53-7FB6-487E-849C-A82963B3611C}">
      <dsp:nvSpPr>
        <dsp:cNvPr id="0" name=""/>
        <dsp:cNvSpPr/>
      </dsp:nvSpPr>
      <dsp:spPr>
        <a:xfrm>
          <a:off x="2663446" y="1219199"/>
          <a:ext cx="1267271" cy="162560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Question (Item) Development</a:t>
          </a:r>
          <a:endParaRPr lang="en-CA" sz="1400" kern="1200" dirty="0"/>
        </a:p>
      </dsp:txBody>
      <dsp:txXfrm>
        <a:off x="2725309" y="1281062"/>
        <a:ext cx="1143545" cy="1501874"/>
      </dsp:txXfrm>
    </dsp:sp>
    <dsp:sp modelId="{69402515-5602-4798-BE8D-7549FF71B0FB}">
      <dsp:nvSpPr>
        <dsp:cNvPr id="0" name=""/>
        <dsp:cNvSpPr/>
      </dsp:nvSpPr>
      <dsp:spPr>
        <a:xfrm>
          <a:off x="3994081" y="1219199"/>
          <a:ext cx="1267271" cy="162560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Test Run Questions (Items)</a:t>
          </a:r>
          <a:endParaRPr lang="en-CA" sz="1400" kern="1200" dirty="0"/>
        </a:p>
      </dsp:txBody>
      <dsp:txXfrm>
        <a:off x="4055944" y="1281062"/>
        <a:ext cx="1143545" cy="1501874"/>
      </dsp:txXfrm>
    </dsp:sp>
    <dsp:sp modelId="{26914EDE-A165-4E4C-AC0E-5C292654FAD0}">
      <dsp:nvSpPr>
        <dsp:cNvPr id="0" name=""/>
        <dsp:cNvSpPr/>
      </dsp:nvSpPr>
      <dsp:spPr>
        <a:xfrm>
          <a:off x="5324716" y="1219199"/>
          <a:ext cx="1267271" cy="162560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Establish Cut/Pass Scores</a:t>
          </a:r>
          <a:endParaRPr lang="en-CA" sz="1400" kern="1200" dirty="0"/>
        </a:p>
      </dsp:txBody>
      <dsp:txXfrm>
        <a:off x="5386579" y="1281062"/>
        <a:ext cx="1143545" cy="1501874"/>
      </dsp:txXfrm>
    </dsp:sp>
    <dsp:sp modelId="{45135A4D-C297-4C7C-9B6B-838016630786}">
      <dsp:nvSpPr>
        <dsp:cNvPr id="0" name=""/>
        <dsp:cNvSpPr/>
      </dsp:nvSpPr>
      <dsp:spPr>
        <a:xfrm>
          <a:off x="6655351" y="1219199"/>
          <a:ext cx="1267271" cy="162560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Completed Test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400" kern="1200" dirty="0"/>
        </a:p>
      </dsp:txBody>
      <dsp:txXfrm>
        <a:off x="6717214" y="1281062"/>
        <a:ext cx="1143545" cy="1501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6858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Infection Control Champions: Made ... Not Born</a:t>
            </a:r>
            <a:br>
              <a:rPr lang="en-US" sz="1200" b="1" dirty="0"/>
            </a:br>
            <a:r>
              <a:rPr lang="en-US" sz="1200" b="1" dirty="0"/>
              <a:t>Ivan W. </a:t>
            </a:r>
            <a:r>
              <a:rPr lang="en-US" sz="1200" b="1" dirty="0" err="1"/>
              <a:t>Gowe</a:t>
            </a:r>
            <a:r>
              <a:rPr lang="en-US" sz="1200" b="1" dirty="0"/>
              <a:t>, MS, </a:t>
            </a:r>
            <a:r>
              <a:rPr lang="en-US" sz="1100" b="1" dirty="0" err="1"/>
              <a:t>Pardee</a:t>
            </a:r>
            <a:r>
              <a:rPr lang="en-US" sz="1100" b="1" dirty="0"/>
              <a:t> Hospital, Hendersonville, NC</a:t>
            </a:r>
            <a:br>
              <a:rPr lang="en-US" sz="1100" b="1" dirty="0"/>
            </a:br>
            <a:r>
              <a:rPr lang="en-US" sz="1100" b="1" dirty="0"/>
              <a:t>A Webber Training Teleclass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8529935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Hosted by Paul Webber  </a:t>
            </a:r>
            <a:r>
              <a:rPr lang="en-US" sz="1200" b="1" dirty="0" err="1"/>
              <a:t>paul@webbertraining.com</a:t>
            </a:r>
            <a:endParaRPr lang="en-US" sz="1200" b="1" dirty="0"/>
          </a:p>
          <a:p>
            <a:pPr algn="ctr"/>
            <a:r>
              <a:rPr lang="en-US" sz="1200" b="1" dirty="0" err="1"/>
              <a:t>www.webbertraining.com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8807836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6" rIns="92291" bIns="46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50579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8394AF8-F677-46F5-8039-D49BECAA9706}" type="slidenum">
              <a:rPr lang="en-US" altLang="en-US"/>
              <a:pPr algn="r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426507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301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37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1352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1" tIns="46146" rIns="92291" bIns="46146" anchor="b"/>
          <a:lstStyle>
            <a:lvl1pPr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7A560F-CEAA-417D-B4EF-44A383467E84}" type="slidenum">
              <a:rPr lang="en-US" altLang="en-US"/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25EA7A6F-1854-453F-A473-AF665E6FCE43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CA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23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1" tIns="46146" rIns="92291" bIns="46146" anchor="b"/>
          <a:lstStyle>
            <a:lvl1pPr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A84B35C-5A7D-4BDC-B48A-C26CDA2932C2}" type="slidenum">
              <a:rPr lang="en-US" altLang="en-US"/>
              <a:pPr algn="r"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54841C4-ADE5-4360-A4CA-37B9EEA5FE68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CA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411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1" tIns="46146" rIns="92291" bIns="46146" anchor="b"/>
          <a:lstStyle>
            <a:lvl1pPr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A6A0692-AC94-4617-AE8C-856032AD91DC}" type="slidenum">
              <a:rPr lang="en-US" altLang="en-US"/>
              <a:pPr algn="r"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891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38916" name="Notes Placeholder 2"/>
          <p:cNvSpPr>
            <a:spLocks noGrp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CA" altLang="en-US" dirty="0">
              <a:latin typeface="Arial" panose="020B0604020202020204" pitchFamily="34" charset="0"/>
            </a:endParaRPr>
          </a:p>
        </p:txBody>
      </p:sp>
      <p:sp>
        <p:nvSpPr>
          <p:cNvPr id="38917" name="Slide Number Placeholder 3"/>
          <p:cNvSpPr txBox="1">
            <a:spLocks noGrp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AD7D095-E228-48B4-A1B8-4382B9B92FB1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34216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1" tIns="46146" rIns="92291" bIns="46146" anchor="b"/>
          <a:lstStyle>
            <a:lvl1pPr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CD9947-07B4-40EA-A731-E8E158F2FE42}" type="slidenum">
              <a:rPr lang="en-US" altLang="en-US"/>
              <a:pPr algn="r"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09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40964" name="Notes Placeholder 2"/>
          <p:cNvSpPr>
            <a:spLocks noGrp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CA" altLang="en-US" dirty="0">
              <a:latin typeface="Arial" panose="020B0604020202020204" pitchFamily="34" charset="0"/>
            </a:endParaRPr>
          </a:p>
        </p:txBody>
      </p:sp>
      <p:sp>
        <p:nvSpPr>
          <p:cNvPr id="40965" name="Slide Number Placeholder 3"/>
          <p:cNvSpPr txBox="1">
            <a:spLocks noGrp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BEBF78FC-02E2-46D5-9AC5-BC4561179E3B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40723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41644957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7115CB5A-E1ED-4325-8430-945F43BF0632}" type="slidenum">
              <a:rPr lang="en-US" altLang="en-US"/>
              <a:pPr algn="r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8369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9615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4AD5BA77-651B-4EDE-9596-9D7F1D404E5B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505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46319F01-12FB-438B-B0AD-B14D39000343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233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C5B1923C-E650-4CC2-AE4A-F05C930CD126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3748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144271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3826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4572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8211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181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1831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1865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1B5FB456-C558-48E7-B248-899B902684D2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239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394BBA66-D932-4EF6-99E6-951D58710EC8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2254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7D79E21-56EB-4624-8D51-FBA55DD60976}" type="slidenum">
              <a:rPr lang="en-US" altLang="en-US"/>
              <a:pPr algn="r"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9780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60539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2527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8364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16300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B47A56F-E3AF-4D62-9617-1ACB7C55C3E9}" type="slidenum">
              <a:rPr lang="en-US" altLang="en-US"/>
              <a:pPr algn="r">
                <a:spcBef>
                  <a:spcPct val="0"/>
                </a:spcBef>
              </a:pPr>
              <a:t>39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865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3145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74440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5540" name="Slide Number Placeholder 3"/>
          <p:cNvSpPr txBox="1">
            <a:spLocks noGrp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483E6440-7862-4F79-A46F-CE6AFC6C16A3}" type="slidenum">
              <a:rPr lang="en-US" altLang="en-US"/>
              <a:pPr algn="r">
                <a:spcBef>
                  <a:spcPct val="0"/>
                </a:spcBef>
              </a:pPr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01528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8099957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34552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75902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51621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1" tIns="46146" rIns="92291" bIns="46146" anchor="b"/>
          <a:lstStyle>
            <a:lvl1pPr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A3A4B07-3DA5-47F4-A0C5-29EE9C0E47B3}" type="slidenum">
              <a:rPr lang="en-US" altLang="en-US"/>
              <a:pPr algn="r" eaLnBrk="1" hangingPunct="1">
                <a:spcBef>
                  <a:spcPct val="0"/>
                </a:spcBef>
              </a:pPr>
              <a:t>46</a:t>
            </a:fld>
            <a:endParaRPr lang="en-US" altLang="en-US"/>
          </a:p>
        </p:txBody>
      </p:sp>
      <p:sp>
        <p:nvSpPr>
          <p:cNvPr id="1126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112644" name="Notes Placeholder 2"/>
          <p:cNvSpPr>
            <a:spLocks noGrp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CA" altLang="en-US" dirty="0">
              <a:latin typeface="Arial" panose="020B0604020202020204" pitchFamily="34" charset="0"/>
            </a:endParaRPr>
          </a:p>
        </p:txBody>
      </p:sp>
      <p:sp>
        <p:nvSpPr>
          <p:cNvPr id="112645" name="Slide Number Placeholder 3"/>
          <p:cNvSpPr txBox="1">
            <a:spLocks noGrp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DBDA89D-AD6C-4643-B4FC-E732604DCA87}" type="slidenum">
              <a:rPr lang="en-US" altLang="en-US"/>
              <a:pPr algn="r">
                <a:spcBef>
                  <a:spcPct val="0"/>
                </a:spcBef>
              </a:pPr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1397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8521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39987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61B39F2-2507-4C1A-81D7-F1FFDA1B4209}" type="slidenum">
              <a:rPr lang="en-US" altLang="en-US"/>
              <a:pPr algn="r">
                <a:spcBef>
                  <a:spcPct val="0"/>
                </a:spcBef>
              </a:pPr>
              <a:t>49</a:t>
            </a:fld>
            <a:endParaRPr lang="en-US" alt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515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38825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16920435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1" tIns="46146" rIns="92291" bIns="46146" anchor="b"/>
          <a:lstStyle>
            <a:lvl1pPr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E06947F-CA59-4407-82E7-CF93922DAF0B}" type="slidenum">
              <a:rPr lang="en-US" altLang="en-US"/>
              <a:pPr algn="r" eaLnBrk="1" hangingPunct="1">
                <a:spcBef>
                  <a:spcPct val="0"/>
                </a:spcBef>
              </a:pPr>
              <a:t>51</a:t>
            </a:fld>
            <a:endParaRPr lang="en-US" altLang="en-US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3BCE6813-4F0D-4599-A255-008846054D8F}" type="slidenum">
              <a:rPr lang="en-US" altLang="en-US"/>
              <a:pPr algn="r">
                <a:spcBef>
                  <a:spcPct val="0"/>
                </a:spcBef>
              </a:pPr>
              <a:t>51</a:t>
            </a:fld>
            <a:endParaRPr lang="en-US" altLang="en-US"/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CA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70643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1" tIns="46146" rIns="92291" bIns="46146" anchor="b"/>
          <a:lstStyle>
            <a:lvl1pPr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E06947F-CA59-4407-82E7-CF93922DAF0B}" type="slidenum">
              <a:rPr lang="en-US" altLang="en-US"/>
              <a:pPr algn="r" eaLnBrk="1" hangingPunct="1">
                <a:spcBef>
                  <a:spcPct val="0"/>
                </a:spcBef>
              </a:pPr>
              <a:t>52</a:t>
            </a:fld>
            <a:endParaRPr lang="en-US" altLang="en-US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3BCE6813-4F0D-4599-A255-008846054D8F}" type="slidenum">
              <a:rPr lang="en-US" altLang="en-US"/>
              <a:pPr algn="r">
                <a:spcBef>
                  <a:spcPct val="0"/>
                </a:spcBef>
              </a:pPr>
              <a:t>52</a:t>
            </a:fld>
            <a:endParaRPr lang="en-US" altLang="en-US"/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CA" altLang="en-US" baseline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0726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 txBox="1">
            <a:spLocks noGrp="1" noChangeArrowheads="1"/>
          </p:cNvSpPr>
          <p:nvPr/>
        </p:nvSpPr>
        <p:spPr bwMode="auto">
          <a:xfrm>
            <a:off x="3886200" y="8834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5370A06-A632-41BD-A16E-E74E947F9FFA}" type="slidenum">
              <a:rPr lang="en-US" altLang="en-US"/>
              <a:pPr algn="r">
                <a:spcBef>
                  <a:spcPct val="0"/>
                </a:spcBef>
              </a:pPr>
              <a:t>54</a:t>
            </a:fld>
            <a:endParaRPr lang="en-US" alt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0088"/>
            <a:ext cx="4646612" cy="348615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79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86" tIns="46143" rIns="92286" bIns="46143"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FA03C-0BF1-164C-838C-B0C5575FFD88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4C997-A81A-F84D-A3AB-F2CDB8C98F0A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485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71C55-3073-F647-9299-FBBAED953D2F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8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1A370-D33F-9943-850A-F5CA015608B7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48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D609B-C170-0F4D-9DEA-3937736BA536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1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E7A5F-B845-7D48-9A64-BC50F1FCF08F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5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EC178-9604-9A4A-AC0E-9206EEE41ABE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97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630B0-F300-E546-97B6-DE503B32BF60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34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9EC93-62D7-6F41-9A8C-298738056DF5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2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3E6F5-2067-6B47-81D7-4D9225C9626C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62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003C3-79EF-3749-A687-6E5A73C12A0B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4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7FAFD"/>
            </a:gs>
            <a:gs pos="74001">
              <a:srgbClr val="94A2C5"/>
            </a:gs>
            <a:gs pos="83000">
              <a:srgbClr val="94A2C5"/>
            </a:gs>
            <a:gs pos="100000">
              <a:srgbClr val="94A2C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CDA9A4-F0BC-E44A-AD13-4341847C1694}" type="datetime1">
              <a:rPr lang="en-CA" smtClean="0"/>
              <a:t>2018-10-10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AF1912B-9994-4351-A1B8-3D95772435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6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5772150"/>
            <a:ext cx="23685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lowchart: Process 7"/>
          <p:cNvSpPr/>
          <p:nvPr userDrawn="1"/>
        </p:nvSpPr>
        <p:spPr>
          <a:xfrm>
            <a:off x="6565900" y="1816100"/>
            <a:ext cx="2478088" cy="5041900"/>
          </a:xfrm>
          <a:prstGeom prst="flowChartProcess">
            <a:avLst/>
          </a:prstGeom>
          <a:blipFill>
            <a:blip r:embed="rId14">
              <a:alphaModFix amt="15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79" r:id="rId3"/>
    <p:sldLayoutId id="2147483780" r:id="rId4"/>
    <p:sldLayoutId id="2147483781" r:id="rId5"/>
    <p:sldLayoutId id="2147483788" r:id="rId6"/>
    <p:sldLayoutId id="2147483789" r:id="rId7"/>
    <p:sldLayoutId id="2147483782" r:id="rId8"/>
    <p:sldLayoutId id="2147483783" r:id="rId9"/>
    <p:sldLayoutId id="2147483784" r:id="rId10"/>
    <p:sldLayoutId id="2147483785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ic.org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bertraining.com/recordingslibraryc4.php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bic.org/certification/media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ic.org/" TargetMode="Externa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ipac-canada.org/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ic.org/" TargetMode="Externa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prometric.com/cbic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219200"/>
            <a:ext cx="8458200" cy="2057400"/>
          </a:xfrm>
          <a:noFill/>
        </p:spPr>
        <p:txBody>
          <a:bodyPr/>
          <a:lstStyle/>
          <a:p>
            <a:pPr algn="ctr" eaLnBrk="1" hangingPunct="1"/>
            <a:r>
              <a:rPr lang="en-US" altLang="en-US" b="1" dirty="0"/>
              <a:t>Infection Control Champions: </a:t>
            </a:r>
            <a:br>
              <a:rPr lang="en-US" altLang="en-US" b="1" dirty="0"/>
            </a:br>
            <a:r>
              <a:rPr lang="en-US" altLang="en-US" b="1" dirty="0"/>
              <a:t>Made ... Not Born</a:t>
            </a:r>
            <a:endParaRPr lang="en-US" altLang="en-US" b="1" baseline="30000" dirty="0"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67000" y="5638800"/>
            <a:ext cx="57912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i="1">
                <a:solidFill>
                  <a:schemeClr val="tx2"/>
                </a:solidFill>
              </a:rPr>
              <a:t>Certification is Commitment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0689" y="3429000"/>
            <a:ext cx="585679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Ivan W. </a:t>
            </a:r>
            <a:r>
              <a:rPr lang="en-US" sz="2400" b="1" dirty="0" err="1"/>
              <a:t>Gowe</a:t>
            </a:r>
            <a:r>
              <a:rPr lang="en-US" sz="2400" b="1" dirty="0"/>
              <a:t>, MS, MLS(ASCP)CM, CIC</a:t>
            </a:r>
          </a:p>
          <a:p>
            <a:pPr algn="ctr"/>
            <a:r>
              <a:rPr lang="en-US" sz="2000" b="1" dirty="0" err="1"/>
              <a:t>Pardee</a:t>
            </a:r>
            <a:r>
              <a:rPr lang="en-US" sz="2000" b="1" dirty="0"/>
              <a:t> Hospital</a:t>
            </a:r>
          </a:p>
          <a:p>
            <a:pPr algn="ctr"/>
            <a:r>
              <a:rPr lang="en-US" sz="2000" b="1" dirty="0"/>
              <a:t>Hendersonville, NC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9312" y="6477000"/>
            <a:ext cx="297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/>
              <a:t>www.webbertraining.com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25369" y="6477000"/>
            <a:ext cx="201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/>
              <a:t>October 11,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 txBox="1">
            <a:spLocks/>
          </p:cNvSpPr>
          <p:nvPr/>
        </p:nvSpPr>
        <p:spPr bwMode="auto">
          <a:xfrm>
            <a:off x="533400" y="2590800"/>
            <a:ext cx="79248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b="1" dirty="0"/>
              <a:t>Certification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886700" cy="1325562"/>
          </a:xfrm>
        </p:spPr>
        <p:txBody>
          <a:bodyPr/>
          <a:lstStyle/>
          <a:p>
            <a:pPr eaLnBrk="1" hangingPunct="1"/>
            <a:r>
              <a:rPr lang="en-US" altLang="en-US" sz="3600"/>
              <a:t>Why Certify?</a:t>
            </a:r>
            <a:endParaRPr lang="en-US" altLang="en-US" sz="3600" baseline="300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CA" altLang="en-US"/>
              <a:t>Reaffirms that through study and hard work, certificants attain an internationally recognized level of knowledge in the infection prevention and control field</a:t>
            </a:r>
            <a:endParaRPr lang="en-US" altLang="en-US" sz="3600"/>
          </a:p>
          <a:p>
            <a:pPr eaLnBrk="1" hangingPunct="1"/>
            <a:r>
              <a:rPr lang="en-US" altLang="en-US"/>
              <a:t>Supports future knowledge and skills</a:t>
            </a:r>
          </a:p>
          <a:p>
            <a:pPr eaLnBrk="1" hangingPunct="1"/>
            <a:r>
              <a:rPr lang="en-US" altLang="en-US"/>
              <a:t>Enhances professional credibility and prestige</a:t>
            </a:r>
          </a:p>
          <a:p>
            <a:pPr eaLnBrk="1" hangingPunct="1"/>
            <a:r>
              <a:rPr lang="en-US" altLang="en-US"/>
              <a:t>Grants personal satisfaction</a:t>
            </a:r>
          </a:p>
          <a:p>
            <a:pPr eaLnBrk="1" hangingPunct="1"/>
            <a:endParaRPr lang="en-US" altLang="en-US" sz="3700"/>
          </a:p>
          <a:p>
            <a:pPr eaLnBrk="1" hangingPunct="1"/>
            <a:endParaRPr lang="en-US" altLang="en-US" sz="3700"/>
          </a:p>
          <a:p>
            <a:pPr eaLnBrk="1" hangingPunct="1"/>
            <a:endParaRPr lang="en-US" altLang="en-US" sz="37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85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4572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Objectives of Certification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524000"/>
            <a:ext cx="8221662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Provides standardized measure of current  knowledge required for persons practicing infection prevention and control</a:t>
            </a:r>
            <a:endParaRPr lang="en-US" sz="1050" dirty="0"/>
          </a:p>
          <a:p>
            <a:pPr eaLnBrk="1" hangingPunct="1">
              <a:defRPr/>
            </a:pPr>
            <a:r>
              <a:rPr lang="en-US" dirty="0"/>
              <a:t>Encourages individual growth and study, thereby promoting professionalism</a:t>
            </a:r>
            <a:endParaRPr lang="en-US" sz="1050" dirty="0"/>
          </a:p>
          <a:p>
            <a:pPr eaLnBrk="1" hangingPunct="1">
              <a:defRPr/>
            </a:pPr>
            <a:r>
              <a:rPr lang="en-US" dirty="0"/>
              <a:t>Formally recognizes professionals in infection prevention and control who fulfill the requirements for certification and recertification</a:t>
            </a:r>
          </a:p>
          <a:p>
            <a:pPr eaLnBrk="1" hangingPunct="1">
              <a:buFontTx/>
              <a:buNone/>
              <a:defRPr/>
            </a:pPr>
            <a:endParaRPr lang="en-US" sz="29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6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295400"/>
          </a:xfrm>
        </p:spPr>
        <p:txBody>
          <a:bodyPr/>
          <a:lstStyle/>
          <a:p>
            <a:pPr eaLnBrk="1" hangingPunct="1"/>
            <a:r>
              <a:rPr lang="en-US" altLang="en-US" sz="3600"/>
              <a:t>Why The CIC®?</a:t>
            </a:r>
            <a:br>
              <a:rPr lang="en-US" altLang="en-US" b="1" baseline="30000"/>
            </a:br>
            <a:endParaRPr lang="en-US" altLang="en-US" b="1" baseline="3000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550863" y="1447800"/>
            <a:ext cx="8229600" cy="4906963"/>
          </a:xfrm>
        </p:spPr>
        <p:txBody>
          <a:bodyPr/>
          <a:lstStyle/>
          <a:p>
            <a:pPr eaLnBrk="1" hangingPunct="1"/>
            <a:r>
              <a:rPr lang="en-CA" altLang="en-US" dirty="0"/>
              <a:t>Represents commitment to continual improvement of infection prevention and control functions and their contribution to healthcare and patient safety  </a:t>
            </a:r>
          </a:p>
          <a:p>
            <a:pPr eaLnBrk="1" hangingPunct="1"/>
            <a:r>
              <a:rPr lang="en-US" altLang="en-US" dirty="0"/>
              <a:t>Fosters a recognized professional community that helps to reduce infections in healthcare settings</a:t>
            </a:r>
          </a:p>
          <a:p>
            <a:pPr eaLnBrk="1" hangingPunct="1"/>
            <a:r>
              <a:rPr lang="en-US" altLang="en-US" dirty="0"/>
              <a:t>Moves the profession forward</a:t>
            </a:r>
          </a:p>
          <a:p>
            <a:pPr eaLnBrk="1" hangingPunct="1">
              <a:buFontTx/>
              <a:buNone/>
            </a:pPr>
            <a:endParaRPr lang="en-US" altLang="en-US" sz="33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005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686800" cy="762000"/>
          </a:xfrm>
        </p:spPr>
        <p:txBody>
          <a:bodyPr/>
          <a:lstStyle/>
          <a:p>
            <a:pPr eaLnBrk="1" hangingPunct="1"/>
            <a:r>
              <a:rPr lang="en-US" altLang="en-US" sz="3600"/>
              <a:t>What is CBIC?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7924800" cy="3505200"/>
          </a:xfrm>
        </p:spPr>
        <p:txBody>
          <a:bodyPr/>
          <a:lstStyle/>
          <a:p>
            <a:pPr marL="285750" indent="-285750" eaLnBrk="1" hangingPunct="1"/>
            <a:r>
              <a:rPr lang="en-US" altLang="en-US"/>
              <a:t> Voluntary, independent, multidisciplinary Board</a:t>
            </a:r>
          </a:p>
          <a:p>
            <a:pPr marL="285750" indent="-285750" eaLnBrk="1" hangingPunct="1"/>
            <a:r>
              <a:rPr lang="en-US" altLang="en-US"/>
              <a:t> </a:t>
            </a:r>
            <a:r>
              <a:rPr lang="en-US" altLang="en-US">
                <a:solidFill>
                  <a:schemeClr val="tx2"/>
                </a:solidFill>
              </a:rPr>
              <a:t>Mission: </a:t>
            </a:r>
            <a:r>
              <a:rPr lang="en-US" altLang="en-US"/>
              <a:t>T</a:t>
            </a:r>
            <a:r>
              <a:rPr lang="en-CA" altLang="en-US"/>
              <a:t>o protect the public through the development, administration and promotion of an accredited certification in infection prevention &amp; </a:t>
            </a:r>
            <a:br>
              <a:rPr lang="en-CA" altLang="en-US"/>
            </a:br>
            <a:r>
              <a:rPr lang="en-CA" altLang="en-US"/>
              <a:t>control. CBIC maintains and promotes professional certification of the highest quality through the accomplishment of key objectives.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775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686800" cy="762000"/>
          </a:xfrm>
        </p:spPr>
        <p:txBody>
          <a:bodyPr/>
          <a:lstStyle/>
          <a:p>
            <a:pPr eaLnBrk="1" hangingPunct="1"/>
            <a:r>
              <a:rPr lang="en-US" altLang="en-US" sz="3600"/>
              <a:t>What is CBIC?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25575"/>
            <a:ext cx="8458200" cy="3832225"/>
          </a:xfrm>
        </p:spPr>
        <p:txBody>
          <a:bodyPr/>
          <a:lstStyle/>
          <a:p>
            <a:pPr eaLnBrk="1" hangingPunct="1"/>
            <a:r>
              <a:rPr lang="en-US" altLang="en-US"/>
              <a:t>Established by the Association for Professionals in Infection Control and Epidemiology, Inc. (APIC) in 1981; CBIC is an affiliate of APIC</a:t>
            </a:r>
          </a:p>
          <a:p>
            <a:pPr eaLnBrk="1" hangingPunct="1"/>
            <a:r>
              <a:rPr lang="en-US" altLang="en-US">
                <a:solidFill>
                  <a:srgbClr val="990033"/>
                </a:solidFill>
              </a:rPr>
              <a:t>Accredited by the National Commission for Certifying Agencies (NCCA)</a:t>
            </a:r>
          </a:p>
          <a:p>
            <a:pPr eaLnBrk="1" hangingPunct="1"/>
            <a:r>
              <a:rPr lang="en-US" altLang="en-US"/>
              <a:t>Member of the Institute for Credentialing Excellence (ICE), formerly National Organization for Competency Assurance (NOCA)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40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731520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Board Composition</a:t>
            </a:r>
            <a:br>
              <a:rPr lang="en-US" altLang="en-US"/>
            </a:br>
            <a:r>
              <a:rPr lang="en-US" altLang="en-US" sz="2800" i="1"/>
              <a:t>(Minimal Requirements per Bylaws, 2014)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sz="2400"/>
              <a:t>Medical Doctor: (1)</a:t>
            </a:r>
          </a:p>
          <a:p>
            <a:pPr eaLnBrk="1" hangingPunct="1"/>
            <a:r>
              <a:rPr lang="en-US" altLang="en-US" sz="2400"/>
              <a:t>Medical Technologist: (1)</a:t>
            </a:r>
          </a:p>
          <a:p>
            <a:pPr eaLnBrk="1" hangingPunct="1"/>
            <a:r>
              <a:rPr lang="en-US" altLang="en-US" sz="2400"/>
              <a:t>RNs: (3)</a:t>
            </a:r>
          </a:p>
          <a:p>
            <a:pPr eaLnBrk="1" hangingPunct="1"/>
            <a:r>
              <a:rPr lang="en-US" altLang="en-US" sz="2400"/>
              <a:t>Canadian Infection Preventionist (IP): (1)</a:t>
            </a:r>
          </a:p>
          <a:p>
            <a:pPr eaLnBrk="1" hangingPunct="1"/>
            <a:r>
              <a:rPr lang="en-US" altLang="en-US" sz="2400"/>
              <a:t>IP non-hospital setting: (1)</a:t>
            </a:r>
          </a:p>
          <a:p>
            <a:pPr eaLnBrk="1" hangingPunct="1"/>
            <a:r>
              <a:rPr lang="en-US" altLang="en-US" sz="2400"/>
              <a:t>IP long-term care setting: (1)</a:t>
            </a:r>
          </a:p>
          <a:p>
            <a:pPr eaLnBrk="1" hangingPunct="1"/>
            <a:r>
              <a:rPr lang="en-US" altLang="en-US" sz="2400"/>
              <a:t>IP 4 years or less experience as IP: (1) </a:t>
            </a:r>
          </a:p>
          <a:p>
            <a:pPr eaLnBrk="1" hangingPunct="1"/>
            <a:r>
              <a:rPr lang="en-US" altLang="en-US" sz="2400"/>
              <a:t>Public Consumer*: (1) </a:t>
            </a:r>
          </a:p>
          <a:p>
            <a:pPr eaLnBrk="1" hangingPunct="1">
              <a:buFontTx/>
              <a:buNone/>
            </a:pPr>
            <a:endParaRPr lang="en-US" altLang="en-US" sz="200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endParaRPr lang="en-US" altLang="en-US" sz="200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				</a:t>
            </a:r>
            <a:r>
              <a:rPr lang="en-US" altLang="en-US" sz="1800">
                <a:solidFill>
                  <a:srgbClr val="990033"/>
                </a:solidFill>
              </a:rPr>
              <a:t>* All but consumer director &amp; administrator must be CIC</a:t>
            </a:r>
            <a:r>
              <a:rPr lang="en-US" altLang="en-US" sz="1800" baseline="30000">
                <a:solidFill>
                  <a:srgbClr val="990033"/>
                </a:solidFill>
              </a:rPr>
              <a:t>®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946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7315200" cy="990600"/>
          </a:xfrm>
        </p:spPr>
        <p:txBody>
          <a:bodyPr/>
          <a:lstStyle/>
          <a:p>
            <a:pPr eaLnBrk="1" hangingPunct="1"/>
            <a:r>
              <a:rPr lang="en-US" altLang="en-US" sz="3600"/>
              <a:t>CBIC Strategic Priorities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153400" cy="3744913"/>
          </a:xfrm>
        </p:spPr>
        <p:txBody>
          <a:bodyPr/>
          <a:lstStyle/>
          <a:p>
            <a:pPr eaLnBrk="1" hangingPunct="1"/>
            <a:r>
              <a:rPr lang="en-US" altLang="en-US"/>
              <a:t>Maintain and improve the accredited certification program</a:t>
            </a:r>
          </a:p>
          <a:p>
            <a:pPr eaLnBrk="1" hangingPunct="1"/>
            <a:r>
              <a:rPr lang="en-US" altLang="en-US"/>
              <a:t>Increase recognition/value of certification</a:t>
            </a:r>
          </a:p>
          <a:p>
            <a:pPr eaLnBrk="1" hangingPunct="1"/>
            <a:r>
              <a:rPr lang="en-US" altLang="en-US"/>
              <a:t>Increase the number of certified IP/ICPs</a:t>
            </a:r>
          </a:p>
          <a:p>
            <a:pPr eaLnBrk="1" hangingPunct="1"/>
            <a:r>
              <a:rPr lang="en-US" altLang="en-US"/>
              <a:t>Establish/maintain partnerships with APIC, IPAC Canada and other organizations to accomplish goals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54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 txBox="1">
            <a:spLocks/>
          </p:cNvSpPr>
          <p:nvPr/>
        </p:nvSpPr>
        <p:spPr bwMode="auto">
          <a:xfrm>
            <a:off x="685800" y="1676400"/>
            <a:ext cx="79248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b="1" dirty="0"/>
              <a:t>Certification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151" y="2286000"/>
            <a:ext cx="7886700" cy="1362076"/>
          </a:xfrm>
        </p:spPr>
        <p:txBody>
          <a:bodyPr/>
          <a:lstStyle/>
          <a:p>
            <a:pPr algn="ctr"/>
            <a:r>
              <a:rPr lang="en-US" sz="4800" dirty="0"/>
              <a:t>The Application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1DF18761-78B4-4522-BDC3-3B37A677E09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67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 txBox="1">
            <a:spLocks/>
          </p:cNvSpPr>
          <p:nvPr/>
        </p:nvSpPr>
        <p:spPr bwMode="auto">
          <a:xfrm>
            <a:off x="928688" y="38100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/>
              <a:t>Eligibility Requirements</a:t>
            </a:r>
          </a:p>
        </p:txBody>
      </p:sp>
      <p:sp>
        <p:nvSpPr>
          <p:cNvPr id="26627" name="Content Placeholder 2"/>
          <p:cNvSpPr txBox="1">
            <a:spLocks/>
          </p:cNvSpPr>
          <p:nvPr/>
        </p:nvSpPr>
        <p:spPr bwMode="auto">
          <a:xfrm>
            <a:off x="928688" y="1576388"/>
            <a:ext cx="830580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/>
              <a:t>Accountable for infection prevention and control activities in </a:t>
            </a:r>
            <a:r>
              <a:rPr lang="en-US" altLang="en-US" i="1"/>
              <a:t>your setting</a:t>
            </a:r>
            <a:r>
              <a:rPr lang="en-US" altLang="en-US"/>
              <a:t>, reflected in your job description</a:t>
            </a:r>
          </a:p>
          <a:p>
            <a:pPr lvl="1"/>
            <a:r>
              <a:rPr lang="en-US" altLang="en-US"/>
              <a:t>Includes, but is not limited to hospitals, ambulatory surgery centers, long-term care facilities</a:t>
            </a:r>
          </a:p>
          <a:p>
            <a:r>
              <a:rPr lang="en-US" altLang="en-US"/>
              <a:t>Have a post-secondary degree</a:t>
            </a:r>
          </a:p>
          <a:p>
            <a:pPr lvl="1"/>
            <a:r>
              <a:rPr lang="en-US" altLang="en-US"/>
              <a:t>Associate’s degree or higher </a:t>
            </a:r>
          </a:p>
          <a:p>
            <a:pPr lvl="1"/>
            <a:r>
              <a:rPr lang="en-US" altLang="en-US"/>
              <a:t>Diploma RNs if applying before Dec 31, 2020</a:t>
            </a:r>
          </a:p>
          <a:p>
            <a:r>
              <a:rPr lang="en-US" altLang="en-US"/>
              <a:t>Sufficient experience in Core competencies</a:t>
            </a:r>
          </a:p>
          <a:p>
            <a:pPr lvl="1"/>
            <a:r>
              <a:rPr lang="en-US" altLang="en-US"/>
              <a:t>Recommend at least two years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br>
              <a:rPr lang="en-US" altLang="en-US" sz="3600" b="1" baseline="30000" dirty="0">
                <a:cs typeface="Arial" panose="020B0604020202020204" pitchFamily="34" charset="0"/>
              </a:rPr>
            </a:br>
            <a:br>
              <a:rPr lang="en-US" altLang="en-US" b="1" baseline="30000" dirty="0">
                <a:cs typeface="Arial" panose="020B0604020202020204" pitchFamily="34" charset="0"/>
              </a:rPr>
            </a:br>
            <a:br>
              <a:rPr lang="en-US" altLang="en-US" b="1" baseline="30000" dirty="0">
                <a:cs typeface="Arial" panose="020B0604020202020204" pitchFamily="34" charset="0"/>
              </a:rPr>
            </a:br>
            <a:endParaRPr lang="en-US" altLang="en-US" b="1" baseline="30000" dirty="0"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Explore how regular and paced education and development can create an Infection Control (IC) champion</a:t>
            </a:r>
          </a:p>
          <a:p>
            <a:pPr>
              <a:defRPr/>
            </a:pPr>
            <a:r>
              <a:rPr lang="en-US" b="1" dirty="0"/>
              <a:t>Describe resources for the Infection </a:t>
            </a:r>
            <a:r>
              <a:rPr lang="en-US" b="1" dirty="0" err="1"/>
              <a:t>Preventionist’s</a:t>
            </a:r>
            <a:r>
              <a:rPr lang="en-US" b="1" dirty="0"/>
              <a:t> (IP) development</a:t>
            </a:r>
          </a:p>
          <a:p>
            <a:pPr>
              <a:defRPr/>
            </a:pPr>
            <a:r>
              <a:rPr lang="en-US" b="1" dirty="0"/>
              <a:t>Understand the central role of IC certification in developing champions</a:t>
            </a:r>
          </a:p>
          <a:p>
            <a:pPr>
              <a:defRPr/>
            </a:pPr>
            <a:r>
              <a:rPr lang="en-US" b="1" dirty="0"/>
              <a:t>Discuss the certification process</a:t>
            </a:r>
          </a:p>
          <a:p>
            <a:endParaRPr lang="en-US" dirty="0"/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557213" y="762000"/>
            <a:ext cx="457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/>
              <a:t>Objectives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84663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/>
              <a:t>Sufficient experience (recommended: two years) in all three (3) of the following core competencies: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Identification of infectious disease processes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Surveillance and epidemiologic investigation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Preventing and controlling the transmission of infectious agents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743200" y="5638800"/>
            <a:ext cx="6172200" cy="646112"/>
          </a:xfrm>
          <a:prstGeom prst="rect">
            <a:avLst/>
          </a:prstGeom>
          <a:solidFill>
            <a:schemeClr val="tx2">
              <a:lumMod val="60000"/>
              <a:lumOff val="40000"/>
              <a:alpha val="21176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CA" altLang="en-US" sz="1200" dirty="0">
                <a:solidFill>
                  <a:schemeClr val="tx2"/>
                </a:solidFill>
              </a:rPr>
              <a:t>While there is no specific time requirement that defines “sufficient experience”; the certification examination is geared toward the professional who has had at least two years of full-time experience in infection prevention and control.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30480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/>
              <a:t>Eligibility Requirements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217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n-US" altLang="en-US" sz="3600" dirty="0"/>
              <a:t>Eligibility Requirements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73213"/>
            <a:ext cx="7772400" cy="52578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3200" b="1" dirty="0">
                <a:solidFill>
                  <a:srgbClr val="990033"/>
                </a:solidFill>
              </a:rPr>
              <a:t>And</a:t>
            </a:r>
            <a:r>
              <a:rPr lang="en-US" sz="3200" dirty="0"/>
              <a:t> at least two (2) of the remaining five (5) components: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Employee/occupational health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Management and communication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Education and research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Environment of care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Cleaning, sterilization, disinfection, and asepsis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75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Eligibility for Certification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229600" cy="5257800"/>
          </a:xfrm>
        </p:spPr>
        <p:txBody>
          <a:bodyPr rtlCol="0">
            <a:normAutofit/>
          </a:bodyPr>
          <a:lstStyle/>
          <a:p>
            <a:pPr marL="285750" indent="-285750" eaLnBrk="1" fontAlgn="auto" hangingPunct="1">
              <a:spcAft>
                <a:spcPts val="0"/>
              </a:spcAft>
              <a:defRPr/>
            </a:pPr>
            <a:r>
              <a:rPr lang="en-US" dirty="0"/>
              <a:t>Candidates who are self-employed must submit additional documentation (See</a:t>
            </a:r>
            <a:r>
              <a:rPr lang="en-US" i="1" dirty="0"/>
              <a:t> </a:t>
            </a:r>
            <a:r>
              <a:rPr lang="en-US" b="1" i="1" dirty="0"/>
              <a:t>Candidate Handbook</a:t>
            </a:r>
            <a:r>
              <a:rPr lang="en-US" i="1" dirty="0"/>
              <a:t> </a:t>
            </a:r>
            <a:r>
              <a:rPr lang="en-US" dirty="0"/>
              <a:t>on our website</a:t>
            </a:r>
            <a:r>
              <a:rPr lang="en-US" i="1" dirty="0"/>
              <a:t> </a:t>
            </a:r>
            <a:r>
              <a:rPr lang="en-US" dirty="0"/>
              <a:t>for details)</a:t>
            </a:r>
          </a:p>
          <a:p>
            <a:pPr marL="285750" indent="-28575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050" dirty="0"/>
          </a:p>
          <a:p>
            <a:pPr marL="285750" indent="-28575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050" dirty="0"/>
          </a:p>
          <a:p>
            <a:pPr lvl="4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900" i="1" dirty="0">
              <a:solidFill>
                <a:schemeClr val="accent5">
                  <a:lumMod val="50000"/>
                </a:schemeClr>
              </a:solidFill>
            </a:endParaRPr>
          </a:p>
          <a:p>
            <a:pPr lvl="4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900" i="1" dirty="0">
              <a:solidFill>
                <a:schemeClr val="accent5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Individuals who are currently certified are </a:t>
            </a:r>
            <a:r>
              <a:rPr lang="en-US" i="1" dirty="0">
                <a:solidFill>
                  <a:schemeClr val="tx2"/>
                </a:solidFill>
              </a:rPr>
              <a:t>automatically eligible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for recertification every 5 years.</a:t>
            </a:r>
          </a:p>
          <a:p>
            <a:pPr lvl="4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9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3124200"/>
            <a:ext cx="82296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3600" kern="0" dirty="0">
                <a:latin typeface="+mj-lt"/>
                <a:ea typeface="+mj-ea"/>
                <a:cs typeface="+mj-cs"/>
              </a:rPr>
              <a:t>Eligibility for Recertification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67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5125"/>
            <a:ext cx="8058150" cy="854075"/>
          </a:xfrm>
        </p:spPr>
        <p:txBody>
          <a:bodyPr/>
          <a:lstStyle/>
          <a:p>
            <a:pPr eaLnBrk="1" hangingPunct="1"/>
            <a:r>
              <a:rPr lang="en-US" altLang="en-US" sz="3600"/>
              <a:t>Lapsed Certification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58150" cy="435133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dirty="0"/>
              <a:t>If you fail to recertify when you are due and later decide that you would like to, you:</a:t>
            </a:r>
          </a:p>
          <a:p>
            <a:pPr marL="285750" indent="-285750" algn="ctr" eaLnBrk="1" hangingPunct="1">
              <a:buFontTx/>
              <a:buNone/>
              <a:defRPr/>
            </a:pPr>
            <a:endParaRPr lang="en-US" altLang="en-US" sz="2000" dirty="0"/>
          </a:p>
          <a:p>
            <a:pPr marL="285750" indent="-285750" eaLnBrk="1" hangingPunct="1">
              <a:buFontTx/>
              <a:buAutoNum type="arabicPeriod"/>
              <a:defRPr/>
            </a:pPr>
            <a:r>
              <a:rPr lang="en-US" altLang="en-US" dirty="0"/>
              <a:t> Must meet the criteria for </a:t>
            </a:r>
            <a:r>
              <a:rPr lang="en-US" altLang="en-US" i="1" dirty="0">
                <a:solidFill>
                  <a:srgbClr val="990033"/>
                </a:solidFill>
              </a:rPr>
              <a:t>initial</a:t>
            </a:r>
            <a:r>
              <a:rPr lang="en-US" altLang="en-US" dirty="0">
                <a:solidFill>
                  <a:srgbClr val="3C8C93"/>
                </a:solidFill>
              </a:rPr>
              <a:t> </a:t>
            </a:r>
            <a:r>
              <a:rPr lang="en-US" altLang="en-US" dirty="0"/>
              <a:t>certification</a:t>
            </a:r>
          </a:p>
          <a:p>
            <a:pPr marL="285750" indent="-285750" eaLnBrk="1" hangingPunct="1">
              <a:buFontTx/>
              <a:buAutoNum type="arabicPeriod"/>
              <a:defRPr/>
            </a:pPr>
            <a:r>
              <a:rPr lang="en-US" altLang="en-US" dirty="0"/>
              <a:t> May no longer be eligible if you have </a:t>
            </a:r>
            <a:br>
              <a:rPr lang="en-US" altLang="en-US" dirty="0"/>
            </a:br>
            <a:r>
              <a:rPr lang="en-US" altLang="en-US" dirty="0"/>
              <a:t> changed positions to one where infection control </a:t>
            </a:r>
            <a:br>
              <a:rPr lang="en-US" altLang="en-US" dirty="0"/>
            </a:br>
            <a:r>
              <a:rPr lang="en-US" altLang="en-US" dirty="0"/>
              <a:t> is </a:t>
            </a:r>
            <a:r>
              <a:rPr lang="en-US" altLang="en-US" dirty="0">
                <a:solidFill>
                  <a:schemeClr val="tx2"/>
                </a:solidFill>
              </a:rPr>
              <a:t>NOT</a:t>
            </a:r>
            <a:r>
              <a:rPr lang="en-US" altLang="en-US" dirty="0"/>
              <a:t> your main area of responsibility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72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686800" cy="914400"/>
          </a:xfrm>
        </p:spPr>
        <p:txBody>
          <a:bodyPr/>
          <a:lstStyle/>
          <a:p>
            <a:pPr eaLnBrk="1" hangingPunct="1"/>
            <a:r>
              <a:rPr lang="en-US" altLang="en-US" sz="3600"/>
              <a:t>Applying for the Certification Examination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4572000"/>
          </a:xfrm>
        </p:spPr>
        <p:txBody>
          <a:bodyPr/>
          <a:lstStyle/>
          <a:p>
            <a:pPr marL="285750" indent="-285750" eaLnBrk="1" hangingPunct="1"/>
            <a:r>
              <a:rPr lang="en-US" altLang="en-US"/>
              <a:t>Ensure eligibility requirements are met</a:t>
            </a:r>
          </a:p>
          <a:p>
            <a:pPr marL="285750" indent="-285750" eaLnBrk="1" hangingPunct="1"/>
            <a:r>
              <a:rPr lang="en-US" altLang="en-US"/>
              <a:t>Review the </a:t>
            </a:r>
            <a:r>
              <a:rPr lang="en-US" altLang="en-US" b="1" i="1"/>
              <a:t>Candidate Handbook </a:t>
            </a:r>
            <a:r>
              <a:rPr lang="en-US" altLang="en-US"/>
              <a:t>for</a:t>
            </a:r>
            <a:r>
              <a:rPr lang="en-US" altLang="en-US" b="1" i="1"/>
              <a:t> </a:t>
            </a:r>
            <a:r>
              <a:rPr lang="en-US" altLang="en-US"/>
              <a:t>additional information, applications and suggested reference materials</a:t>
            </a:r>
          </a:p>
          <a:p>
            <a:pPr marL="285750" indent="-285750" eaLnBrk="1" hangingPunct="1"/>
            <a:r>
              <a:rPr lang="en-US" altLang="en-US"/>
              <a:t>Apply online at </a:t>
            </a:r>
            <a:r>
              <a:rPr lang="en-US" altLang="en-US">
                <a:hlinkClick r:id="rId3"/>
              </a:rPr>
              <a:t>www.cbic.org</a:t>
            </a:r>
            <a:r>
              <a:rPr lang="en-US" altLang="en-US"/>
              <a:t> or submit a paper application to the CBIC office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5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 txBox="1">
            <a:spLocks/>
          </p:cNvSpPr>
          <p:nvPr/>
        </p:nvSpPr>
        <p:spPr bwMode="auto">
          <a:xfrm>
            <a:off x="685800" y="2286000"/>
            <a:ext cx="79248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b="1" dirty="0"/>
              <a:t>Certification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819400"/>
            <a:ext cx="7886700" cy="1362076"/>
          </a:xfrm>
        </p:spPr>
        <p:txBody>
          <a:bodyPr/>
          <a:lstStyle/>
          <a:p>
            <a:pPr algn="ctr"/>
            <a:r>
              <a:rPr lang="en-US" sz="4800" dirty="0"/>
              <a:t>The Examination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1DF18761-78B4-4522-BDC3-3B37A677E09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4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Developing the Test</a:t>
            </a:r>
            <a:endParaRPr lang="en-CA" altLang="en-US" sz="3600"/>
          </a:p>
        </p:txBody>
      </p:sp>
      <p:graphicFrame>
        <p:nvGraphicFramePr>
          <p:cNvPr id="16" name="Diagram 15"/>
          <p:cNvGraphicFramePr/>
          <p:nvPr/>
        </p:nvGraphicFramePr>
        <p:xfrm>
          <a:off x="762000" y="1143000"/>
          <a:ext cx="7924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ight Arrow 3"/>
          <p:cNvSpPr/>
          <p:nvPr/>
        </p:nvSpPr>
        <p:spPr>
          <a:xfrm>
            <a:off x="990600" y="4267200"/>
            <a:ext cx="6400800" cy="685800"/>
          </a:xfrm>
          <a:prstGeom prst="rightArrow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Estimated timeline 18-24 months  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5601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Developing The Test</a:t>
            </a:r>
            <a:endParaRPr lang="en-CA" altLang="en-US" sz="3600"/>
          </a:p>
        </p:txBody>
      </p:sp>
      <p:sp>
        <p:nvSpPr>
          <p:cNvPr id="283651" name="Rectangle 10"/>
          <p:cNvSpPr>
            <a:spLocks noChangeArrowheads="1"/>
          </p:cNvSpPr>
          <p:nvPr/>
        </p:nvSpPr>
        <p:spPr bwMode="auto">
          <a:xfrm>
            <a:off x="304800" y="3048000"/>
            <a:ext cx="1295400" cy="2209800"/>
          </a:xfrm>
          <a:prstGeom prst="rect">
            <a:avLst/>
          </a:prstGeom>
          <a:solidFill>
            <a:schemeClr val="tx2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</a:rPr>
              <a:t>Survey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</a:rPr>
              <a:t> Development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</a:rPr>
              <a:t> Distribution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</a:rPr>
              <a:t> Analysis </a:t>
            </a:r>
          </a:p>
          <a:p>
            <a:pPr eaLnBrk="1" hangingPunct="1">
              <a:defRPr/>
            </a:pPr>
            <a:endParaRPr lang="en-US" sz="1200" dirty="0">
              <a:solidFill>
                <a:schemeClr val="bg1"/>
              </a:solidFill>
              <a:latin typeface="Arial" charset="0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</a:rPr>
              <a:t>~ q 5 years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</a:rPr>
              <a:t> 2014 (15.7% response rate)</a:t>
            </a:r>
            <a:endParaRPr lang="en-US" sz="1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0660" name="Rectangle 11"/>
          <p:cNvSpPr>
            <a:spLocks noChangeArrowheads="1"/>
          </p:cNvSpPr>
          <p:nvPr/>
        </p:nvSpPr>
        <p:spPr bwMode="auto">
          <a:xfrm>
            <a:off x="3962400" y="3048000"/>
            <a:ext cx="1295400" cy="2209800"/>
          </a:xfrm>
          <a:prstGeom prst="rect">
            <a:avLst/>
          </a:prstGeom>
          <a:solidFill>
            <a:schemeClr val="tx2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>
            <a:lvl1pPr marL="171450" indent="-1714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Submission new question (item) with references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Reviewed &amp; edited by Test Committee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Test run for stats</a:t>
            </a:r>
          </a:p>
        </p:txBody>
      </p:sp>
      <p:sp>
        <p:nvSpPr>
          <p:cNvPr id="70661" name="Rectangle 12"/>
          <p:cNvSpPr>
            <a:spLocks noChangeArrowheads="1"/>
          </p:cNvSpPr>
          <p:nvPr/>
        </p:nvSpPr>
        <p:spPr bwMode="auto">
          <a:xfrm>
            <a:off x="5791200" y="3048000"/>
            <a:ext cx="1295400" cy="2209800"/>
          </a:xfrm>
          <a:prstGeom prst="rect">
            <a:avLst/>
          </a:prstGeom>
          <a:solidFill>
            <a:schemeClr val="tx2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>
            <a:lvl1pPr marL="171450" indent="-1714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Passing scores calculated to account for question (item) difficulty and differences between examinations</a:t>
            </a: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0662" name="Rectangle 13"/>
          <p:cNvSpPr>
            <a:spLocks noChangeArrowheads="1"/>
          </p:cNvSpPr>
          <p:nvPr/>
        </p:nvSpPr>
        <p:spPr bwMode="auto">
          <a:xfrm>
            <a:off x="7543800" y="3048000"/>
            <a:ext cx="1295400" cy="2209800"/>
          </a:xfrm>
          <a:prstGeom prst="rect">
            <a:avLst/>
          </a:prstGeom>
          <a:solidFill>
            <a:schemeClr val="tx2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>
            <a:lvl1pPr marL="171450" indent="-1714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Equated, validated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Checked for similarities &amp; cues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endParaRPr lang="en-US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4 Initial Cert Exams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2 Recert Exams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endParaRPr lang="en-US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Analysis</a:t>
            </a:r>
          </a:p>
        </p:txBody>
      </p:sp>
      <p:sp>
        <p:nvSpPr>
          <p:cNvPr id="34823" name="Rectangle 14"/>
          <p:cNvSpPr>
            <a:spLocks noChangeArrowheads="1"/>
          </p:cNvSpPr>
          <p:nvPr/>
        </p:nvSpPr>
        <p:spPr bwMode="auto">
          <a:xfrm>
            <a:off x="2133600" y="3048000"/>
            <a:ext cx="1295400" cy="2209800"/>
          </a:xfrm>
          <a:prstGeom prst="rect">
            <a:avLst/>
          </a:prstGeom>
          <a:solidFill>
            <a:schemeClr val="tx2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>
            <a:lvl1pPr marL="171450" indent="-1714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en-US" altLang="en-US" sz="1200" dirty="0">
                <a:solidFill>
                  <a:schemeClr val="bg1"/>
                </a:solidFill>
                <a:latin typeface="Arial" panose="020B0604020202020204" pitchFamily="34" charset="0"/>
              </a:rPr>
              <a:t>Based upon findings of practice analysis survey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en-US" altLang="en-US" sz="1200" dirty="0">
                <a:solidFill>
                  <a:schemeClr val="bg1"/>
                </a:solidFill>
                <a:latin typeface="Arial" panose="020B0604020202020204" pitchFamily="34" charset="0"/>
              </a:rPr>
              <a:t>Revise content specifications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0664" name="AutoShape 15"/>
          <p:cNvSpPr>
            <a:spLocks noChangeArrowheads="1"/>
          </p:cNvSpPr>
          <p:nvPr/>
        </p:nvSpPr>
        <p:spPr bwMode="auto">
          <a:xfrm>
            <a:off x="228600" y="1905000"/>
            <a:ext cx="1447800" cy="1066800"/>
          </a:xfrm>
          <a:prstGeom prst="downArrowCallout">
            <a:avLst>
              <a:gd name="adj1" fmla="val 33929"/>
              <a:gd name="adj2" fmla="val 33929"/>
              <a:gd name="adj3" fmla="val 16667"/>
              <a:gd name="adj4" fmla="val 66667"/>
            </a:avLst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</a:rPr>
              <a:t>Practice Analysis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70665" name="AutoShape 16"/>
          <p:cNvSpPr>
            <a:spLocks noChangeArrowheads="1"/>
          </p:cNvSpPr>
          <p:nvPr/>
        </p:nvSpPr>
        <p:spPr bwMode="auto">
          <a:xfrm>
            <a:off x="2057400" y="1905000"/>
            <a:ext cx="1447800" cy="1066800"/>
          </a:xfrm>
          <a:prstGeom prst="downArrowCallout">
            <a:avLst>
              <a:gd name="adj1" fmla="val 33929"/>
              <a:gd name="adj2" fmla="val 33929"/>
              <a:gd name="adj3" fmla="val 16667"/>
              <a:gd name="adj4" fmla="val 66667"/>
            </a:avLst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</a:rPr>
              <a:t>Content  Outline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400">
              <a:solidFill>
                <a:schemeClr val="bg1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70666" name="AutoShape 17"/>
          <p:cNvSpPr>
            <a:spLocks noChangeArrowheads="1"/>
          </p:cNvSpPr>
          <p:nvPr/>
        </p:nvSpPr>
        <p:spPr bwMode="auto">
          <a:xfrm>
            <a:off x="3886200" y="1905000"/>
            <a:ext cx="1447800" cy="1066800"/>
          </a:xfrm>
          <a:prstGeom prst="downArrowCallout">
            <a:avLst>
              <a:gd name="adj1" fmla="val 33929"/>
              <a:gd name="adj2" fmla="val 33929"/>
              <a:gd name="adj3" fmla="val 16667"/>
              <a:gd name="adj4" fmla="val 66667"/>
            </a:avLst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</a:rPr>
              <a:t>Question (Item) Development </a:t>
            </a:r>
            <a:endParaRPr lang="en-CA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0667" name="AutoShape 18"/>
          <p:cNvSpPr>
            <a:spLocks noChangeArrowheads="1"/>
          </p:cNvSpPr>
          <p:nvPr/>
        </p:nvSpPr>
        <p:spPr bwMode="auto">
          <a:xfrm>
            <a:off x="5715000" y="1905000"/>
            <a:ext cx="1447800" cy="1066800"/>
          </a:xfrm>
          <a:prstGeom prst="downArrowCallout">
            <a:avLst>
              <a:gd name="adj1" fmla="val 33929"/>
              <a:gd name="adj2" fmla="val 33929"/>
              <a:gd name="adj3" fmla="val 16667"/>
              <a:gd name="adj4" fmla="val 66667"/>
            </a:avLst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</a:rPr>
              <a:t>Cut (Pass) Scores </a:t>
            </a:r>
            <a:endParaRPr lang="en-CA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0668" name="AutoShape 19"/>
          <p:cNvSpPr>
            <a:spLocks noChangeArrowheads="1"/>
          </p:cNvSpPr>
          <p:nvPr/>
        </p:nvSpPr>
        <p:spPr bwMode="auto">
          <a:xfrm>
            <a:off x="7467600" y="1905000"/>
            <a:ext cx="1447800" cy="1066800"/>
          </a:xfrm>
          <a:prstGeom prst="downArrowCallout">
            <a:avLst>
              <a:gd name="adj1" fmla="val 33929"/>
              <a:gd name="adj2" fmla="val 33929"/>
              <a:gd name="adj3" fmla="val 16667"/>
              <a:gd name="adj4" fmla="val 66667"/>
            </a:avLst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</a:rPr>
              <a:t>Test </a:t>
            </a:r>
            <a:endParaRPr lang="en-CA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570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Test Questions	</a:t>
            </a:r>
            <a:endParaRPr lang="en-CA" altLang="en-US" sz="36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dirty="0"/>
              <a:t>Each content area includes test questions that target different cognitive levels: </a:t>
            </a:r>
          </a:p>
          <a:p>
            <a:pPr eaLnBrk="1" hangingPunct="1">
              <a:buFontTx/>
              <a:buNone/>
              <a:defRPr/>
            </a:pPr>
            <a:endParaRPr lang="en-US" altLang="en-US" sz="1000" dirty="0"/>
          </a:p>
          <a:p>
            <a:pPr marL="971550" lvl="1" indent="-514350" eaLnBrk="1" hangingPunct="1">
              <a:buFontTx/>
              <a:buAutoNum type="alphaLcParenR"/>
              <a:defRPr/>
            </a:pPr>
            <a:r>
              <a:rPr lang="en-US" altLang="en-US" dirty="0"/>
              <a:t> </a:t>
            </a:r>
            <a:r>
              <a:rPr lang="en-US" altLang="en-US" dirty="0">
                <a:solidFill>
                  <a:srgbClr val="990033"/>
                </a:solidFill>
              </a:rPr>
              <a:t>Recall </a:t>
            </a:r>
            <a:r>
              <a:rPr lang="en-US" altLang="en-US" dirty="0"/>
              <a:t>(simple recall or recognition)</a:t>
            </a:r>
          </a:p>
          <a:p>
            <a:pPr marL="971550" lvl="1" indent="-514350" eaLnBrk="1" hangingPunct="1">
              <a:buFontTx/>
              <a:buAutoNum type="alphaLcParenR"/>
              <a:defRPr/>
            </a:pPr>
            <a:r>
              <a:rPr lang="en-US" altLang="en-US" dirty="0"/>
              <a:t> </a:t>
            </a:r>
            <a:r>
              <a:rPr lang="en-US" altLang="en-US" dirty="0">
                <a:solidFill>
                  <a:srgbClr val="990033"/>
                </a:solidFill>
              </a:rPr>
              <a:t>Application</a:t>
            </a:r>
            <a:r>
              <a:rPr lang="en-US" altLang="en-US" dirty="0"/>
              <a:t> (comprehension, interpretation </a:t>
            </a:r>
            <a:br>
              <a:rPr lang="en-US" altLang="en-US" dirty="0"/>
            </a:br>
            <a:r>
              <a:rPr lang="en-US" altLang="en-US" dirty="0"/>
              <a:t> or manipulation of concepts/information)</a:t>
            </a:r>
          </a:p>
          <a:p>
            <a:pPr marL="971550" lvl="1" indent="-514350" eaLnBrk="1" hangingPunct="1">
              <a:buFontTx/>
              <a:buAutoNum type="alphaLcParenR"/>
              <a:defRPr/>
            </a:pPr>
            <a:r>
              <a:rPr lang="en-US" altLang="en-US" dirty="0"/>
              <a:t> </a:t>
            </a:r>
            <a:r>
              <a:rPr lang="en-US" altLang="en-US" dirty="0">
                <a:solidFill>
                  <a:srgbClr val="990033"/>
                </a:solidFill>
              </a:rPr>
              <a:t>Analysis</a:t>
            </a:r>
            <a:r>
              <a:rPr lang="en-US" altLang="en-US" dirty="0"/>
              <a:t> (integration of a variety of </a:t>
            </a:r>
            <a:br>
              <a:rPr lang="en-US" altLang="en-US" dirty="0"/>
            </a:br>
            <a:r>
              <a:rPr lang="en-US" altLang="en-US" dirty="0"/>
              <a:t> concepts, problem solving, making </a:t>
            </a:r>
            <a:br>
              <a:rPr lang="en-US" altLang="en-US" dirty="0"/>
            </a:br>
            <a:r>
              <a:rPr lang="en-US" altLang="en-US" dirty="0"/>
              <a:t> judgments)</a:t>
            </a:r>
            <a:endParaRPr lang="en-US" altLang="en-US" dirty="0">
              <a:sym typeface="Symbol" panose="05050102010706020507" pitchFamily="18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61146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854075"/>
          </a:xfrm>
        </p:spPr>
        <p:txBody>
          <a:bodyPr/>
          <a:lstStyle/>
          <a:p>
            <a:pPr eaLnBrk="1" hangingPunct="1"/>
            <a:r>
              <a:rPr lang="en-US" altLang="en-US" sz="3600"/>
              <a:t>Sample Question</a:t>
            </a:r>
            <a:r>
              <a:rPr lang="en-US" altLang="en-US"/>
              <a:t>: </a:t>
            </a:r>
            <a:r>
              <a:rPr lang="en-US" altLang="en-US" sz="3600" i="1">
                <a:solidFill>
                  <a:srgbClr val="990033"/>
                </a:solidFill>
              </a:rPr>
              <a:t>Recall</a:t>
            </a:r>
            <a:endParaRPr lang="en-CA" altLang="en-US" sz="3600" i="1">
              <a:solidFill>
                <a:srgbClr val="990033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47800"/>
            <a:ext cx="8134350" cy="435133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dirty="0"/>
              <a:t>In investigating an epidemic, cases should be categorized according to: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altLang="en-US" dirty="0"/>
              <a:t>	A. time, place, and person.</a:t>
            </a:r>
            <a:br>
              <a:rPr lang="en-US" altLang="en-US" dirty="0"/>
            </a:br>
            <a:r>
              <a:rPr lang="en-US" altLang="en-US" dirty="0"/>
              <a:t>B. agent, host, and environment.</a:t>
            </a:r>
            <a:br>
              <a:rPr lang="en-US" altLang="en-US" dirty="0"/>
            </a:br>
            <a:r>
              <a:rPr lang="en-US" altLang="en-US" dirty="0"/>
              <a:t>C. agent, host, and date of onset.</a:t>
            </a:r>
            <a:br>
              <a:rPr lang="en-US" altLang="en-US" dirty="0"/>
            </a:br>
            <a:r>
              <a:rPr lang="en-US" altLang="en-US" dirty="0"/>
              <a:t>D. time, person, and date of onset. 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altLang="en-US" dirty="0"/>
              <a:t>		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CA" altLang="en-US" dirty="0"/>
              <a:t>		</a:t>
            </a:r>
          </a:p>
          <a:p>
            <a:pPr marL="609600" indent="-609600" eaLnBrk="1" hangingPunct="1">
              <a:buFontTx/>
              <a:buNone/>
              <a:defRPr/>
            </a:pPr>
            <a:endParaRPr lang="en-CA" altLang="en-US" dirty="0"/>
          </a:p>
          <a:p>
            <a:pPr marL="609600" indent="-609600" eaLnBrk="1" hangingPunct="1">
              <a:buFontTx/>
              <a:buNone/>
              <a:defRPr/>
            </a:pPr>
            <a:endParaRPr lang="en-CA" altLang="en-US" dirty="0"/>
          </a:p>
          <a:p>
            <a:pPr marL="609600" indent="-609600" eaLnBrk="1" hangingPunct="1">
              <a:buFontTx/>
              <a:buNone/>
              <a:defRPr/>
            </a:pPr>
            <a:r>
              <a:rPr lang="en-CA" altLang="en-US" dirty="0"/>
              <a:t>									</a:t>
            </a:r>
            <a:r>
              <a:rPr lang="en-CA" altLang="en-US" sz="1000" dirty="0"/>
              <a:t>Answer: A</a:t>
            </a:r>
            <a:endParaRPr lang="en-CA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5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8638" y="457200"/>
            <a:ext cx="56388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>
                <a:latin typeface="+mj-lt"/>
              </a:rPr>
              <a:t>We all start somewhere</a:t>
            </a:r>
          </a:p>
        </p:txBody>
      </p:sp>
      <p:pic>
        <p:nvPicPr>
          <p:cNvPr id="11267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5291138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5512" y="3710002"/>
            <a:ext cx="3011487" cy="203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854075"/>
          </a:xfrm>
        </p:spPr>
        <p:txBody>
          <a:bodyPr/>
          <a:lstStyle/>
          <a:p>
            <a:pPr eaLnBrk="1" hangingPunct="1"/>
            <a:r>
              <a:rPr lang="en-US" altLang="en-US" sz="3600"/>
              <a:t>Sample Question: </a:t>
            </a:r>
            <a:r>
              <a:rPr lang="en-US" altLang="en-US" sz="3600" i="1">
                <a:solidFill>
                  <a:srgbClr val="990033"/>
                </a:solidFill>
              </a:rPr>
              <a:t>Application</a:t>
            </a:r>
            <a:endParaRPr lang="en-CA" altLang="en-US" sz="3600" i="1">
              <a:solidFill>
                <a:srgbClr val="990033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371600"/>
            <a:ext cx="8134350" cy="43513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dirty="0"/>
              <a:t>The lengths of stay for patients with nosocomial infections are 12, 12, 12, 13, 15, 15, 16, 20, and 30 days. What is the median length of stay?</a:t>
            </a:r>
          </a:p>
          <a:p>
            <a:pPr marL="0" indent="0" eaLnBrk="1" hangingPunct="1">
              <a:buFontTx/>
              <a:buNone/>
            </a:pPr>
            <a:r>
              <a:rPr lang="en-US" altLang="en-US" sz="2900" dirty="0"/>
              <a:t>	A. 12 days</a:t>
            </a:r>
            <a:br>
              <a:rPr lang="en-US" altLang="en-US" sz="2900" dirty="0"/>
            </a:br>
            <a:r>
              <a:rPr lang="en-US" altLang="en-US" sz="2900" dirty="0"/>
              <a:t>	B. 15 days</a:t>
            </a:r>
            <a:br>
              <a:rPr lang="en-US" altLang="en-US" sz="2900" dirty="0"/>
            </a:br>
            <a:r>
              <a:rPr lang="en-US" altLang="en-US" sz="2900" dirty="0"/>
              <a:t>	C. 16 days</a:t>
            </a:r>
            <a:br>
              <a:rPr lang="en-US" altLang="en-US" sz="2900" dirty="0"/>
            </a:br>
            <a:r>
              <a:rPr lang="en-US" altLang="en-US" sz="2900" dirty="0"/>
              <a:t>	D. 25 days </a:t>
            </a:r>
          </a:p>
          <a:p>
            <a:pPr marL="0" indent="0" eaLnBrk="1" hangingPunct="1">
              <a:buFontTx/>
              <a:buNone/>
            </a:pPr>
            <a:endParaRPr lang="en-US" altLang="en-US" sz="2900" dirty="0"/>
          </a:p>
          <a:p>
            <a:pPr marL="1524000" lvl="2" indent="-609600" eaLnBrk="1" hangingPunct="1">
              <a:buFontTx/>
              <a:buNone/>
            </a:pPr>
            <a:endParaRPr lang="en-US" altLang="en-US" sz="2900" dirty="0"/>
          </a:p>
          <a:p>
            <a:pPr marL="1524000" lvl="2" indent="-609600" eaLnBrk="1" hangingPunct="1">
              <a:buFontTx/>
              <a:buNone/>
            </a:pPr>
            <a:r>
              <a:rPr lang="en-US" altLang="en-US" sz="2900" dirty="0"/>
              <a:t>															</a:t>
            </a:r>
            <a:r>
              <a:rPr lang="en-US" altLang="en-US" sz="1000" dirty="0"/>
              <a:t>Answer: B</a:t>
            </a:r>
            <a:endParaRPr lang="en-US" altLang="en-US" sz="29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1558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981950" cy="930275"/>
          </a:xfrm>
        </p:spPr>
        <p:txBody>
          <a:bodyPr/>
          <a:lstStyle/>
          <a:p>
            <a:pPr eaLnBrk="1" hangingPunct="1"/>
            <a:r>
              <a:rPr lang="en-US" altLang="en-US" sz="3600"/>
              <a:t>Sample Question: </a:t>
            </a:r>
            <a:r>
              <a:rPr lang="en-US" altLang="en-US" sz="3600" i="1">
                <a:solidFill>
                  <a:srgbClr val="990033"/>
                </a:solidFill>
              </a:rPr>
              <a:t>Analysis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48307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dirty="0"/>
              <a:t>The risk of healthcare associated urinary tract infections in spinal cord injury patients is BEST reduced by: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800" dirty="0"/>
              <a:t>	A. prophylactic antibiotics.</a:t>
            </a:r>
            <a:br>
              <a:rPr lang="en-US" altLang="en-US" sz="2800" dirty="0"/>
            </a:br>
            <a:r>
              <a:rPr lang="en-US" altLang="en-US" sz="2800" dirty="0"/>
              <a:t>B. bladder instillation of antiseptic.</a:t>
            </a:r>
            <a:br>
              <a:rPr lang="en-US" altLang="en-US" sz="2800" dirty="0"/>
            </a:br>
            <a:r>
              <a:rPr lang="en-US" altLang="en-US" sz="2800" dirty="0"/>
              <a:t>C. intermittent catheterization.</a:t>
            </a:r>
            <a:br>
              <a:rPr lang="en-US" altLang="en-US" sz="2800" dirty="0"/>
            </a:br>
            <a:r>
              <a:rPr lang="en-US" altLang="en-US" sz="2800" dirty="0"/>
              <a:t>D. placement of all patients with urinary catheters in the same area.</a:t>
            </a:r>
          </a:p>
          <a:p>
            <a:pPr eaLnBrk="1" hangingPunct="1">
              <a:buFontTx/>
              <a:buNone/>
              <a:defRPr/>
            </a:pPr>
            <a:endParaRPr lang="en-US" altLang="en-US" dirty="0"/>
          </a:p>
          <a:p>
            <a:pPr eaLnBrk="1" hangingPunct="1">
              <a:buFontTx/>
              <a:buNone/>
              <a:defRPr/>
            </a:pPr>
            <a:endParaRPr lang="en-US" altLang="en-US" dirty="0"/>
          </a:p>
          <a:p>
            <a:pPr eaLnBrk="1" hangingPunct="1">
              <a:buFontTx/>
              <a:buNone/>
              <a:defRPr/>
            </a:pPr>
            <a:r>
              <a:rPr lang="en-US" altLang="en-US" sz="2900" dirty="0"/>
              <a:t>									</a:t>
            </a:r>
            <a:r>
              <a:rPr lang="en-US" altLang="en-US" sz="1000" dirty="0"/>
              <a:t>Answer: C</a:t>
            </a:r>
            <a:r>
              <a:rPr lang="en-US" altLang="en-US" sz="2900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1885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295400"/>
          </a:xfrm>
        </p:spPr>
        <p:txBody>
          <a:bodyPr/>
          <a:lstStyle/>
          <a:p>
            <a:pPr eaLnBrk="1" hangingPunct="1"/>
            <a:r>
              <a:rPr lang="en-US" altLang="en-US" sz="3600"/>
              <a:t>Validity of the Certification Examinations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285750" indent="-285750" eaLnBrk="1" hangingPunct="1">
              <a:defRPr/>
            </a:pPr>
            <a:r>
              <a:rPr lang="en-US" dirty="0"/>
              <a:t>Exams based on practice analysis to ensure content is current, practice-related and representative of the responsibilities of infection prevention and control professionals</a:t>
            </a:r>
            <a:endParaRPr lang="en-US" sz="1050" dirty="0"/>
          </a:p>
          <a:p>
            <a:pPr marL="285750" indent="-285750" eaLnBrk="1" hangingPunct="1">
              <a:defRPr/>
            </a:pPr>
            <a:r>
              <a:rPr lang="en-US" dirty="0"/>
              <a:t>The practice analysis, examination development and examination process adhere to nationally recognized standards for validation, educational, and psychological testing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5833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686800" cy="914400"/>
          </a:xfrm>
        </p:spPr>
        <p:txBody>
          <a:bodyPr/>
          <a:lstStyle/>
          <a:p>
            <a:pPr eaLnBrk="1" hangingPunct="1"/>
            <a:r>
              <a:rPr lang="en-US" altLang="en-US" sz="3600"/>
              <a:t>Validity of the Certification Examinations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marL="285750" indent="-285750" eaLnBrk="1" hangingPunct="1">
              <a:defRPr/>
            </a:pPr>
            <a:r>
              <a:rPr lang="en-US" dirty="0"/>
              <a:t>Developed under the guidance of a psychometrician and test development specialist from an independent testing agency</a:t>
            </a:r>
          </a:p>
          <a:p>
            <a:pPr marL="285750" indent="-285750" eaLnBrk="1" hangingPunct="1">
              <a:defRPr/>
            </a:pPr>
            <a:r>
              <a:rPr lang="en-US" dirty="0"/>
              <a:t>The testing agency oversees scoring of the examination</a:t>
            </a:r>
            <a:endParaRPr lang="en-US" sz="1050" dirty="0"/>
          </a:p>
          <a:p>
            <a:pPr marL="285750" indent="-285750" eaLnBrk="1" hangingPunct="1">
              <a:defRPr/>
            </a:pPr>
            <a:r>
              <a:rPr lang="en-US" dirty="0"/>
              <a:t>Each test question undergoes both expert and statistical scrutiny before use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52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sz="3600"/>
              <a:t>Validity of the Certification Examinations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8788" y="1676400"/>
            <a:ext cx="8229600" cy="4419600"/>
          </a:xfrm>
        </p:spPr>
        <p:txBody>
          <a:bodyPr/>
          <a:lstStyle/>
          <a:p>
            <a:pPr marL="285750" indent="-285750" eaLnBrk="1" hangingPunct="1">
              <a:defRPr/>
            </a:pPr>
            <a:r>
              <a:rPr lang="en-US" dirty="0"/>
              <a:t>Passing scores are determined for each version of the test to ensure equivalency between the different forms at all times</a:t>
            </a:r>
            <a:endParaRPr lang="en-US" sz="1050" dirty="0"/>
          </a:p>
          <a:p>
            <a:pPr marL="285750" indent="-285750" eaLnBrk="1" hangingPunct="1">
              <a:defRPr/>
            </a:pPr>
            <a:r>
              <a:rPr lang="en-US" dirty="0"/>
              <a:t>Acknowledged by The Joint Commission as an important element of an effective infection control program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7408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6096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600"/>
              <a:t>Confidentiality of Examination Scores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479425" y="16002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Both CBIC and Prometric (testing company) maintain complete confidentiality of individual test scores </a:t>
            </a:r>
            <a:endParaRPr lang="en-US" sz="1050" dirty="0"/>
          </a:p>
          <a:p>
            <a:pPr eaLnBrk="1" hangingPunct="1">
              <a:defRPr/>
            </a:pPr>
            <a:r>
              <a:rPr lang="en-US" dirty="0"/>
              <a:t>Only summary statistics are provided at open forums and published periodically in the infection prevention and control literature</a:t>
            </a:r>
          </a:p>
          <a:p>
            <a:pPr eaLnBrk="1" hangingPunct="1">
              <a:defRPr/>
            </a:pPr>
            <a:endParaRPr lang="en-US" sz="29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9024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5125"/>
            <a:ext cx="8229600" cy="701675"/>
          </a:xfrm>
        </p:spPr>
        <p:txBody>
          <a:bodyPr/>
          <a:lstStyle/>
          <a:p>
            <a:pPr eaLnBrk="1" hangingPunct="1"/>
            <a:r>
              <a:rPr lang="en-US" altLang="en-US" sz="3600"/>
              <a:t>Methods of Certification &amp; Recertification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3810000" cy="3657600"/>
          </a:xfrm>
          <a:solidFill>
            <a:schemeClr val="tx2">
              <a:lumMod val="60000"/>
              <a:lumOff val="40000"/>
              <a:alpha val="21000"/>
            </a:schemeClr>
          </a:solidFill>
        </p:spPr>
        <p:txBody>
          <a:bodyPr/>
          <a:lstStyle/>
          <a:p>
            <a:pPr marL="514350" indent="-514350" eaLnBrk="1" hangingPunct="1">
              <a:buFontTx/>
              <a:buNone/>
              <a:defRPr/>
            </a:pPr>
            <a:r>
              <a:rPr lang="en-US" u="sng" dirty="0"/>
              <a:t>Initial certification: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/>
              <a:t>Proctored initial certification examination</a:t>
            </a:r>
            <a:endParaRPr lang="en-US" dirty="0"/>
          </a:p>
          <a:p>
            <a:pPr marL="514350" indent="-514350" eaLnBrk="1" hangingPunct="1">
              <a:buFontTx/>
              <a:buNone/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657600"/>
          </a:xfrm>
          <a:solidFill>
            <a:schemeClr val="tx2">
              <a:lumMod val="60000"/>
              <a:lumOff val="40000"/>
              <a:alpha val="21000"/>
            </a:schemeClr>
          </a:solidFill>
        </p:spPr>
        <p:txBody>
          <a:bodyPr/>
          <a:lstStyle/>
          <a:p>
            <a:pPr marL="514350" indent="-514350" eaLnBrk="1" hangingPunct="1">
              <a:buFontTx/>
              <a:buNone/>
              <a:defRPr/>
            </a:pPr>
            <a:r>
              <a:rPr lang="en-US" u="sng" dirty="0"/>
              <a:t>Recertification: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sz="2400" dirty="0"/>
              <a:t>Self-paced, open book recertification examination*</a:t>
            </a:r>
            <a:endParaRPr lang="en-US" sz="2400" u="sng" dirty="0"/>
          </a:p>
          <a:p>
            <a:pPr marL="514350" indent="-514350" eaLnBrk="1" hangingPunct="1">
              <a:buFontTx/>
              <a:buNone/>
              <a:defRPr/>
            </a:pPr>
            <a:endParaRPr lang="en-US" sz="800" u="sng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400" i="1" dirty="0"/>
              <a:t>*If candidate fails the recertification examination, they must take the proctored certification examination </a:t>
            </a:r>
          </a:p>
        </p:txBody>
      </p:sp>
      <p:sp>
        <p:nvSpPr>
          <p:cNvPr id="54277" name="TextBox 4"/>
          <p:cNvSpPr txBox="1">
            <a:spLocks noChangeArrowheads="1"/>
          </p:cNvSpPr>
          <p:nvPr/>
        </p:nvSpPr>
        <p:spPr bwMode="auto">
          <a:xfrm>
            <a:off x="4000500" y="5943600"/>
            <a:ext cx="533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990033"/>
                </a:solidFill>
                <a:latin typeface="Arial" panose="020B0604020202020204" pitchFamily="34" charset="0"/>
              </a:rPr>
              <a:t>Certification/recertification is valid for 5 years</a:t>
            </a:r>
            <a:endParaRPr lang="en-CA" altLang="en-US" sz="1800" dirty="0">
              <a:solidFill>
                <a:srgbClr val="990033"/>
              </a:solidFill>
              <a:latin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8BED9F6E-59CF-4004-BB75-24227D2EBB2F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716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65125"/>
            <a:ext cx="7981950" cy="930275"/>
          </a:xfrm>
        </p:spPr>
        <p:txBody>
          <a:bodyPr/>
          <a:lstStyle/>
          <a:p>
            <a:pPr eaLnBrk="1" hangingPunct="1"/>
            <a:r>
              <a:rPr lang="en-US" altLang="en-US" sz="3600"/>
              <a:t>Certification Examinations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dirty="0"/>
              <a:t>Comprehensive, job-related, objective tests</a:t>
            </a:r>
          </a:p>
          <a:p>
            <a:pPr eaLnBrk="1" hangingPunct="1">
              <a:defRPr/>
            </a:pPr>
            <a:r>
              <a:rPr lang="en-US" sz="2600" dirty="0"/>
              <a:t>150 multiple choice questions; 135 of which are scored</a:t>
            </a:r>
          </a:p>
          <a:p>
            <a:pPr eaLnBrk="1" hangingPunct="1">
              <a:defRPr/>
            </a:pPr>
            <a:r>
              <a:rPr lang="en-US" sz="2600" dirty="0"/>
              <a:t>Developed from a practice analysis of Infection Prevention and Control Professionals in the U.S., Canada and other countries</a:t>
            </a:r>
          </a:p>
          <a:p>
            <a:pPr eaLnBrk="1" hangingPunct="1">
              <a:defRPr/>
            </a:pPr>
            <a:r>
              <a:rPr lang="en-US" sz="2600" dirty="0"/>
              <a:t>Recognized by APIC and IPAC Canada as the standard for certification in infection control</a:t>
            </a:r>
          </a:p>
          <a:p>
            <a:pPr lvl="1" eaLnBrk="1" hangingPunct="1">
              <a:defRPr/>
            </a:pPr>
            <a:r>
              <a:rPr lang="en-US" dirty="0">
                <a:solidFill>
                  <a:srgbClr val="001B50"/>
                </a:solidFill>
              </a:rPr>
              <a:t>French-Canadian exam available</a:t>
            </a:r>
            <a:endParaRPr lang="en-US" dirty="0"/>
          </a:p>
          <a:p>
            <a:pPr eaLnBrk="1" hangingPunct="1">
              <a:defRPr/>
            </a:pPr>
            <a:r>
              <a:rPr lang="en-US" sz="2600" dirty="0"/>
              <a:t>Recognized by TJC as a measure of competence</a:t>
            </a:r>
          </a:p>
          <a:p>
            <a:pPr eaLnBrk="1" hangingPunct="1">
              <a:buFontTx/>
              <a:buNone/>
              <a:defRPr/>
            </a:pPr>
            <a:endParaRPr lang="en-US" sz="29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4128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5125"/>
            <a:ext cx="8229600" cy="777875"/>
          </a:xfrm>
        </p:spPr>
        <p:txBody>
          <a:bodyPr/>
          <a:lstStyle/>
          <a:p>
            <a:pPr eaLnBrk="1" hangingPunct="1"/>
            <a:r>
              <a:rPr lang="en-US" altLang="en-US" sz="3600"/>
              <a:t>Certification Examinations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dirty="0"/>
              <a:t>Aligned with recognized practice standards for Infection Control and Healthcare Epidemiology</a:t>
            </a:r>
          </a:p>
          <a:p>
            <a:pPr eaLnBrk="1" hangingPunct="1">
              <a:defRPr/>
            </a:pPr>
            <a:r>
              <a:rPr lang="en-US" sz="2600" dirty="0"/>
              <a:t>The </a:t>
            </a:r>
            <a:r>
              <a:rPr lang="en-US" sz="2600" i="1" dirty="0"/>
              <a:t>only</a:t>
            </a:r>
            <a:r>
              <a:rPr lang="en-US" sz="2600" dirty="0"/>
              <a:t> standardized measurement of essential knowledge, skills, and abilities expected of infection prevention and control professionals in North America</a:t>
            </a:r>
          </a:p>
          <a:p>
            <a:pPr lvl="0">
              <a:defRPr/>
            </a:pPr>
            <a:r>
              <a:rPr lang="en-US" sz="2600" dirty="0">
                <a:solidFill>
                  <a:srgbClr val="001B50"/>
                </a:solidFill>
              </a:rPr>
              <a:t>All content is applicable to multiple healthcare settings</a:t>
            </a:r>
          </a:p>
          <a:p>
            <a:pPr lvl="0">
              <a:defRPr/>
            </a:pPr>
            <a:r>
              <a:rPr lang="en-US" sz="2600" dirty="0">
                <a:solidFill>
                  <a:srgbClr val="001B50"/>
                </a:solidFill>
              </a:rPr>
              <a:t>International testing centers</a:t>
            </a:r>
            <a:endParaRPr lang="en-US" sz="2600" dirty="0"/>
          </a:p>
          <a:p>
            <a:pPr eaLnBrk="1" hangingPunct="1">
              <a:defRPr/>
            </a:pPr>
            <a:r>
              <a:rPr lang="en-US" sz="2600" u="sng" dirty="0"/>
              <a:t>ALL</a:t>
            </a:r>
            <a:r>
              <a:rPr lang="en-US" sz="2600" dirty="0"/>
              <a:t> examination questions are the copyrighted property of CBIC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842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Initial Examination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229600" cy="4495800"/>
          </a:xfrm>
          <a:noFill/>
        </p:spPr>
        <p:txBody>
          <a:bodyPr/>
          <a:lstStyle/>
          <a:p>
            <a:pPr marL="285750" indent="-285750" eaLnBrk="1" hangingPunct="1"/>
            <a:r>
              <a:rPr lang="en-US" altLang="en-US"/>
              <a:t>Proctored examination</a:t>
            </a:r>
          </a:p>
          <a:p>
            <a:pPr marL="285750" indent="-285750" eaLnBrk="1" hangingPunct="1"/>
            <a:r>
              <a:rPr lang="en-US" altLang="en-US"/>
              <a:t>Required for initial certification</a:t>
            </a:r>
          </a:p>
          <a:p>
            <a:pPr marL="285750" indent="-285750" eaLnBrk="1" hangingPunct="1"/>
            <a:r>
              <a:rPr lang="en-US" altLang="en-US"/>
              <a:t>Administered at assessment centers throughout the United States, Canada and other international sites </a:t>
            </a:r>
          </a:p>
          <a:p>
            <a:pPr marL="285750" indent="-285750" eaLnBrk="1" hangingPunct="1"/>
            <a:r>
              <a:rPr lang="en-US" altLang="en-US"/>
              <a:t>90-day window from application approval to exam completion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19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86700" cy="1325563"/>
          </a:xfrm>
        </p:spPr>
        <p:txBody>
          <a:bodyPr/>
          <a:lstStyle/>
          <a:p>
            <a:r>
              <a:rPr lang="en-US" dirty="0"/>
              <a:t>Resources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/>
              <a:t>Certification Board of Infection Control and Epidemiology (CBIC) Core competencies</a:t>
            </a:r>
          </a:p>
          <a:p>
            <a:pPr lvl="1"/>
            <a:r>
              <a:rPr lang="en-US" sz="2800" dirty="0"/>
              <a:t>Roadmap for the Novice Infection Preventionist</a:t>
            </a:r>
          </a:p>
          <a:p>
            <a:pPr lvl="1"/>
            <a:r>
              <a:rPr lang="en-US" sz="2800" dirty="0"/>
              <a:t>Association for Professionals in Infection Control and Epidemiology (APIC) Competency Model</a:t>
            </a:r>
          </a:p>
          <a:p>
            <a:pPr lvl="1"/>
            <a:r>
              <a:rPr lang="en-US" sz="2800" dirty="0"/>
              <a:t>Certification in Infection Control (CIC)</a:t>
            </a:r>
          </a:p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533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600"/>
              <a:t>Recertification Examination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371600"/>
            <a:ext cx="8229600" cy="45259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/>
              <a:t>Self-administered (non-proctored), multiple choice, internet-based from any location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/>
              <a:t>Questions are based on the most current CBIC practice analysis </a:t>
            </a:r>
            <a:endParaRPr lang="en-US" altLang="en-US" sz="1000"/>
          </a:p>
          <a:p>
            <a:pPr eaLnBrk="1" hangingPunct="1">
              <a:lnSpc>
                <a:spcPct val="110000"/>
              </a:lnSpc>
            </a:pPr>
            <a:r>
              <a:rPr lang="en-US" altLang="en-US"/>
              <a:t>The purpose of the recertification examination is to demonstrate continued knowledge mastery in the field of infection prevention and control</a:t>
            </a:r>
            <a:endParaRPr lang="en-US" altLang="en-US" sz="29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916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7315200" cy="1066800"/>
          </a:xfrm>
        </p:spPr>
        <p:txBody>
          <a:bodyPr/>
          <a:lstStyle/>
          <a:p>
            <a:pPr eaLnBrk="1" hangingPunct="1"/>
            <a:r>
              <a:rPr lang="en-US" altLang="en-US" sz="3600"/>
              <a:t>Recertification Examination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49263" y="1292225"/>
            <a:ext cx="8686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chemeClr val="tx1"/>
                </a:solidFill>
                <a:latin typeface="+mj-lt"/>
              </a:rPr>
              <a:t>Unlimited access before submission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chemeClr val="tx1"/>
                </a:solidFill>
                <a:latin typeface="+mj-lt"/>
              </a:rPr>
              <a:t>Must be done alone; do not discuss with colleagues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chemeClr val="tx1"/>
                </a:solidFill>
                <a:latin typeface="+mj-lt"/>
              </a:rPr>
              <a:t>Deadline to purchase: December 1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chemeClr val="tx1"/>
                </a:solidFill>
                <a:latin typeface="+mj-lt"/>
              </a:rPr>
              <a:t>Deadline to submit: 11:59pm GMT/6:59pm EST on December 31* (same calendar year)</a:t>
            </a:r>
          </a:p>
          <a:p>
            <a:pPr eaLnBrk="1" hangingPunct="1">
              <a:defRPr/>
            </a:pPr>
            <a:endParaRPr lang="en-US" altLang="en-US" sz="2800" dirty="0">
              <a:solidFill>
                <a:schemeClr val="tx1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*</a:t>
            </a:r>
            <a:r>
              <a:rPr lang="en-US" sz="1800" i="1" dirty="0">
                <a:solidFill>
                  <a:schemeClr val="tx1"/>
                </a:solidFill>
              </a:rPr>
              <a:t>CBIC strongly recommends submitting the recertification no later than December 30</a:t>
            </a:r>
            <a:r>
              <a:rPr lang="en-US" sz="1800" i="1" baseline="30000" dirty="0">
                <a:solidFill>
                  <a:schemeClr val="tx1"/>
                </a:solidFill>
              </a:rPr>
              <a:t>th</a:t>
            </a:r>
            <a:r>
              <a:rPr lang="en-US" sz="1800" i="1" dirty="0">
                <a:solidFill>
                  <a:schemeClr val="tx1"/>
                </a:solidFill>
              </a:rPr>
              <a:t> to be sure that the exam is submitted successfully in time. </a:t>
            </a:r>
            <a:endParaRPr lang="en-US" altLang="en-US" sz="1800" dirty="0">
              <a:solidFill>
                <a:schemeClr val="tx1"/>
              </a:solidFill>
            </a:endParaRP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3276600" y="5562600"/>
            <a:ext cx="5486400" cy="646112"/>
          </a:xfrm>
          <a:prstGeom prst="rect">
            <a:avLst/>
          </a:prstGeom>
          <a:solidFill>
            <a:schemeClr val="tx2">
              <a:lumMod val="60000"/>
              <a:lumOff val="40000"/>
              <a:alpha val="21176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US" altLang="en-US" sz="1800" dirty="0">
                <a:solidFill>
                  <a:schemeClr val="tx2"/>
                </a:solidFill>
              </a:rPr>
              <a:t>The sooner you purchase the exam, the more time you have to complete it!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7059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 txBox="1">
            <a:spLocks/>
          </p:cNvSpPr>
          <p:nvPr/>
        </p:nvSpPr>
        <p:spPr bwMode="auto">
          <a:xfrm>
            <a:off x="685800" y="2286000"/>
            <a:ext cx="79248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b="1" dirty="0"/>
              <a:t>Certification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2819400"/>
            <a:ext cx="7886700" cy="1362076"/>
          </a:xfrm>
        </p:spPr>
        <p:txBody>
          <a:bodyPr/>
          <a:lstStyle/>
          <a:p>
            <a:pPr algn="ctr"/>
            <a:r>
              <a:rPr lang="en-US" sz="4800" dirty="0"/>
              <a:t>The Preparation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1DF18761-78B4-4522-BDC3-3B37A677E097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37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7363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Preparing for the Examination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487363" y="1143000"/>
            <a:ext cx="82296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Current Content Outline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19200" y="1868488"/>
          <a:ext cx="6629400" cy="3606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3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Content 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Identification of Infectious</a:t>
                      </a:r>
                      <a:r>
                        <a:rPr lang="en-US" sz="1800" baseline="0" dirty="0"/>
                        <a:t> Disease Processes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Surveillance and Epidemiologic Investigation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Preventing/Controlling the Transmission of Infectious Agents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Employee/Occupational</a:t>
                      </a:r>
                      <a:r>
                        <a:rPr lang="en-US" sz="1800" baseline="0" dirty="0"/>
                        <a:t> Health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Management and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Education and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Environment</a:t>
                      </a:r>
                      <a:r>
                        <a:rPr lang="en-US" sz="1800" baseline="0" dirty="0"/>
                        <a:t> of Care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Cleaning,</a:t>
                      </a:r>
                      <a:r>
                        <a:rPr lang="en-US" sz="1800" baseline="0" dirty="0"/>
                        <a:t> Sterilization, Disinfection, Asepsis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2238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Preparing for the Examination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39862"/>
            <a:ext cx="7886700" cy="43513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Assess Core Competencies for your strengths and weaknesses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Create a study plan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Review reference material (as listed in the candidate handbook), journals and standards, including APIC and IPAC Canada’s Practice Standards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Form/join a study group amongst your peers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Contact your local APIC or IPAC Canada chapter for support.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sz="2900" dirty="0"/>
          </a:p>
        </p:txBody>
      </p:sp>
      <p:sp>
        <p:nvSpPr>
          <p:cNvPr id="29700" name="Content Placeholder 3"/>
          <p:cNvSpPr>
            <a:spLocks noGrp="1"/>
          </p:cNvSpPr>
          <p:nvPr>
            <p:ph sz="half" idx="4294967295"/>
          </p:nvPr>
        </p:nvSpPr>
        <p:spPr>
          <a:xfrm>
            <a:off x="5257800" y="1524000"/>
            <a:ext cx="3886200" cy="43513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en-US" sz="1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CA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7793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Preparing for the Examination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Listen to our webinars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“Road to CIC Certification” </a:t>
            </a:r>
            <a:r>
              <a:rPr lang="en-US" altLang="en-US" u="sng" dirty="0">
                <a:hlinkClick r:id="rId3"/>
              </a:rPr>
              <a:t>https://webbertraining.com/recordingslibraryc4.php</a:t>
            </a:r>
            <a:endParaRPr lang="en-US" altLang="en-US" u="sng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/>
              <a:t>"How to Prepare for the CIC exam” </a:t>
            </a:r>
            <a:r>
              <a:rPr lang="en-CA" altLang="en-US" dirty="0">
                <a:hlinkClick r:id="rId4"/>
              </a:rPr>
              <a:t>http://www.cbic.org/certification/media</a:t>
            </a:r>
            <a:endParaRPr lang="en-US" alt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900" dirty="0"/>
              <a:t>Take the practice exam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900" dirty="0"/>
              <a:t>Review practice questions on CBIC social media</a:t>
            </a:r>
          </a:p>
        </p:txBody>
      </p:sp>
      <p:sp>
        <p:nvSpPr>
          <p:cNvPr id="29700" name="Content Placeholder 3"/>
          <p:cNvSpPr>
            <a:spLocks noGrp="1"/>
          </p:cNvSpPr>
          <p:nvPr>
            <p:ph sz="half" idx="4294967295"/>
          </p:nvPr>
        </p:nvSpPr>
        <p:spPr>
          <a:xfrm>
            <a:off x="5257800" y="1524000"/>
            <a:ext cx="3886200" cy="43513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en-US" sz="1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CA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68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Content Placeholder 2"/>
          <p:cNvSpPr>
            <a:spLocks noGrp="1"/>
          </p:cNvSpPr>
          <p:nvPr>
            <p:ph idx="4294967295"/>
          </p:nvPr>
        </p:nvSpPr>
        <p:spPr>
          <a:xfrm>
            <a:off x="457200" y="685800"/>
            <a:ext cx="8229600" cy="3810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3600" i="1"/>
              <a:t>CBIC </a:t>
            </a:r>
            <a:r>
              <a:rPr lang="en-US" altLang="en-US" sz="3600" i="1">
                <a:solidFill>
                  <a:srgbClr val="990033"/>
                </a:solidFill>
              </a:rPr>
              <a:t>neither produces nor endorses </a:t>
            </a:r>
            <a:r>
              <a:rPr lang="en-US" altLang="en-US" sz="3600" i="1"/>
              <a:t>products or materials related to preparing for the certification examination.</a:t>
            </a:r>
          </a:p>
        </p:txBody>
      </p:sp>
      <p:sp>
        <p:nvSpPr>
          <p:cNvPr id="111619" name="AutoShape 5" descr="Z"/>
          <p:cNvSpPr>
            <a:spLocks noChangeAspect="1" noChangeArrowheads="1"/>
          </p:cNvSpPr>
          <p:nvPr/>
        </p:nvSpPr>
        <p:spPr bwMode="auto">
          <a:xfrm>
            <a:off x="4105275" y="2824163"/>
            <a:ext cx="93345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CA" altLang="en-US" sz="1800">
              <a:latin typeface="Arial" panose="020B0604020202020204" pitchFamily="34" charset="0"/>
            </a:endParaRPr>
          </a:p>
        </p:txBody>
      </p:sp>
      <p:pic>
        <p:nvPicPr>
          <p:cNvPr id="22535" name="Picture 7" descr="ANd9GcSWiu4JJt48Za_DrWbVgs4WZMS4ZDkLKDqMkc1xRaMURtpB-GnjS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75" y="3810000"/>
            <a:ext cx="18764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9" descr="ShowImag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25800" y="3505200"/>
            <a:ext cx="27940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22" name="Picture 7" descr="competency review guid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2971800"/>
            <a:ext cx="199231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644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Exam References</a:t>
            </a:r>
            <a:endParaRPr lang="en-CA" altLang="en-US" sz="360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077200" cy="47545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CA" altLang="en-US" b="1">
                <a:solidFill>
                  <a:srgbClr val="990033"/>
                </a:solidFill>
              </a:rPr>
              <a:t>Primary References:</a:t>
            </a:r>
          </a:p>
          <a:p>
            <a:pPr marL="463550" lvl="2" indent="-288925" eaLnBrk="1" hangingPunct="1"/>
            <a:r>
              <a:rPr lang="en-US" altLang="en-US" sz="2400" i="1"/>
              <a:t>APIC Text of Infection Control and Epidemiology</a:t>
            </a:r>
            <a:r>
              <a:rPr lang="en-US" altLang="en-US" sz="2400"/>
              <a:t>, 4th ed., </a:t>
            </a:r>
            <a:r>
              <a:rPr lang="en-US" altLang="en-US" sz="2400" i="1"/>
              <a:t>Volume I, Volume II</a:t>
            </a:r>
            <a:r>
              <a:rPr lang="en-US" altLang="en-US" sz="2400"/>
              <a:t> and </a:t>
            </a:r>
            <a:r>
              <a:rPr lang="en-US" altLang="en-US" sz="2400" i="1"/>
              <a:t>Volume III</a:t>
            </a:r>
            <a:r>
              <a:rPr lang="en-US" altLang="en-US" sz="2400"/>
              <a:t>, APIC, Washington, DC, 2014.**</a:t>
            </a:r>
          </a:p>
          <a:p>
            <a:pPr marL="463550" lvl="2" indent="-288925" eaLnBrk="1" hangingPunct="1"/>
            <a:r>
              <a:rPr lang="en-US" altLang="en-US" sz="2400"/>
              <a:t>Kulich P, Taylor D, eds. </a:t>
            </a:r>
            <a:r>
              <a:rPr lang="en-US" altLang="en-US" sz="2400" i="1"/>
              <a:t>The Infection Preventionist’s Guide to the Lab</a:t>
            </a:r>
            <a:r>
              <a:rPr lang="en-US" altLang="en-US" sz="2400"/>
              <a:t>, APIC, Washington, DC, 2012.</a:t>
            </a:r>
          </a:p>
          <a:p>
            <a:pPr marL="463550" lvl="2" indent="-288925" eaLnBrk="1" hangingPunct="1"/>
            <a:r>
              <a:rPr lang="en-US" altLang="en-US" sz="2400"/>
              <a:t>Heymann, D., ed. </a:t>
            </a:r>
            <a:r>
              <a:rPr lang="en-US" altLang="en-US" sz="2400" i="1"/>
              <a:t>Control of Communicable Diseases Manual</a:t>
            </a:r>
            <a:r>
              <a:rPr lang="en-US" altLang="en-US" sz="2400"/>
              <a:t>, 19th ed., Washington, DC: American Public Health Association; 2008.</a:t>
            </a:r>
          </a:p>
          <a:p>
            <a:pPr marL="463550" lvl="2" indent="-288925" eaLnBrk="1" hangingPunct="1"/>
            <a:r>
              <a:rPr lang="en-US" altLang="en-US" sz="2400"/>
              <a:t>Brooks, Kathy. </a:t>
            </a:r>
            <a:r>
              <a:rPr lang="en-US" altLang="en-US" sz="2400" i="1"/>
              <a:t>Ready Reference for Microbes</a:t>
            </a:r>
            <a:r>
              <a:rPr lang="en-US" altLang="en-US" sz="2400"/>
              <a:t>, 3rd ed., APIC; 2012.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CA" altLang="en-US" sz="1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9915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Exam References</a:t>
            </a:r>
            <a:endParaRPr lang="en-CA" altLang="en-US" sz="36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4754563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CA" altLang="en-US" b="1" dirty="0">
                <a:solidFill>
                  <a:srgbClr val="990033"/>
                </a:solidFill>
              </a:rPr>
              <a:t>Secondary References:</a:t>
            </a:r>
          </a:p>
          <a:p>
            <a:pPr marL="344488" lvl="2" indent="-344488" eaLnBrk="1" fontAlgn="auto" hangingPunct="1">
              <a:spcAft>
                <a:spcPts val="0"/>
              </a:spcAft>
              <a:defRPr/>
            </a:pPr>
            <a:r>
              <a:rPr lang="en-US" sz="2400" dirty="0"/>
              <a:t>Current Recommendations of the Advisory Committee on Immunization Practices (ACIP).</a:t>
            </a:r>
          </a:p>
          <a:p>
            <a:pPr marL="344488" lvl="2" indent="-344488" eaLnBrk="1" fontAlgn="auto" hangingPunct="1">
              <a:spcAft>
                <a:spcPts val="0"/>
              </a:spcAft>
              <a:defRPr/>
            </a:pPr>
            <a:r>
              <a:rPr lang="en-US" sz="2400" dirty="0"/>
              <a:t>Current guidelines, standards, and recommendations from CDC, APIC, SHEA, and Public Health Agency of Canada.</a:t>
            </a:r>
          </a:p>
          <a:p>
            <a:pPr marL="344488" indent="-344488" eaLnBrk="1" fontAlgn="auto" hangingPunct="1">
              <a:spcAft>
                <a:spcPts val="0"/>
              </a:spcAft>
              <a:defRPr/>
            </a:pPr>
            <a:r>
              <a:rPr lang="en-US" sz="2400" dirty="0"/>
              <a:t>Pickering, Larry K, ed. </a:t>
            </a:r>
            <a:r>
              <a:rPr lang="en-US" sz="2400" i="1" dirty="0"/>
              <a:t>Red Book</a:t>
            </a:r>
            <a:r>
              <a:rPr lang="en-US" sz="2400" dirty="0"/>
              <a:t>, 29th ed., Elk Grove Village, IL: American Academy of Pediatrics; 2012.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200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/>
              <a:t>**</a:t>
            </a:r>
            <a:r>
              <a:rPr lang="en-US" sz="2200" i="1" dirty="0"/>
              <a:t>The 2015 </a:t>
            </a:r>
            <a:r>
              <a:rPr lang="en-US" sz="2200" b="1" i="1" dirty="0"/>
              <a:t>recertification</a:t>
            </a:r>
            <a:r>
              <a:rPr lang="en-US" sz="2200" i="1" dirty="0"/>
              <a:t> examination was written using the 3</a:t>
            </a:r>
            <a:r>
              <a:rPr lang="en-US" sz="2200" i="1" baseline="30000" dirty="0"/>
              <a:t>rd</a:t>
            </a:r>
            <a:r>
              <a:rPr lang="en-US" sz="2200" i="1" dirty="0"/>
              <a:t> edition of the APIC Text of Infection Control and Epidemiology, Volumes I and II.</a:t>
            </a:r>
            <a:endParaRPr lang="en-CA" alt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996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686800" cy="762000"/>
          </a:xfrm>
        </p:spPr>
        <p:txBody>
          <a:bodyPr/>
          <a:lstStyle/>
          <a:p>
            <a:pPr eaLnBrk="1" hangingPunct="1"/>
            <a:r>
              <a:rPr lang="en-US" altLang="en-US" sz="3600"/>
              <a:t>Resources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39624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dirty="0"/>
              <a:t>Check CBIC Web site </a:t>
            </a:r>
            <a:r>
              <a:rPr lang="en-US" altLang="en-US" i="1" u="sng" dirty="0"/>
              <a:t>www.cbic.org</a:t>
            </a:r>
            <a:r>
              <a:rPr lang="en-US" altLang="en-US" b="1" i="1" dirty="0"/>
              <a:t> </a:t>
            </a:r>
            <a:r>
              <a:rPr lang="en-US" altLang="en-US" dirty="0"/>
              <a:t>for: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200" b="1" i="1" dirty="0"/>
          </a:p>
          <a:p>
            <a:pPr marL="346075" indent="-346075" eaLnBrk="1" fontAlgn="auto" hangingPunct="1">
              <a:spcAft>
                <a:spcPts val="0"/>
              </a:spcAft>
              <a:defRPr/>
            </a:pPr>
            <a:r>
              <a:rPr lang="en-US" altLang="en-US" b="1" i="1" dirty="0"/>
              <a:t>Online Candidate Handbook </a:t>
            </a:r>
            <a:r>
              <a:rPr lang="en-US" altLang="en-US" i="1" dirty="0"/>
              <a:t>(all application and order forms for the examinations are included)</a:t>
            </a:r>
          </a:p>
          <a:p>
            <a:pPr marL="346075" indent="-346075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Background information on CBIC and the certification 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05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382000" cy="77787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en-US" sz="3600" dirty="0"/>
              <a:t>Certification Board of Infection Control and Epidemiology (CBIC) Core competencies</a:t>
            </a:r>
          </a:p>
        </p:txBody>
      </p:sp>
      <p:sp>
        <p:nvSpPr>
          <p:cNvPr id="23555" name="Content Placeholder 2"/>
          <p:cNvSpPr txBox="1">
            <a:spLocks/>
          </p:cNvSpPr>
          <p:nvPr/>
        </p:nvSpPr>
        <p:spPr bwMode="auto">
          <a:xfrm>
            <a:off x="838200" y="1676400"/>
            <a:ext cx="8001000" cy="411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dirty="0"/>
              <a:t>Identification of infectious disease processes</a:t>
            </a:r>
          </a:p>
          <a:p>
            <a:r>
              <a:rPr lang="en-US" altLang="en-US" sz="2400" dirty="0"/>
              <a:t>Surveillance and epidemiologic investigation</a:t>
            </a:r>
          </a:p>
          <a:p>
            <a:r>
              <a:rPr lang="en-US" altLang="en-US" sz="2400" dirty="0"/>
              <a:t>Preventing and controlling the transmission of infectious agents</a:t>
            </a:r>
          </a:p>
          <a:p>
            <a:r>
              <a:rPr lang="en-US" altLang="en-US" sz="2400" dirty="0"/>
              <a:t>Employee/occupational health</a:t>
            </a:r>
          </a:p>
          <a:p>
            <a:r>
              <a:rPr lang="en-US" altLang="en-US" sz="2400" dirty="0"/>
              <a:t>Management and communication</a:t>
            </a:r>
          </a:p>
          <a:p>
            <a:r>
              <a:rPr lang="en-US" altLang="en-US" sz="2400" dirty="0"/>
              <a:t>Education and research</a:t>
            </a:r>
          </a:p>
          <a:p>
            <a:r>
              <a:rPr lang="en-US" altLang="en-US" sz="2400" dirty="0"/>
              <a:t>Environment of care</a:t>
            </a:r>
          </a:p>
          <a:p>
            <a:r>
              <a:rPr lang="en-US" altLang="en-US" sz="2400" dirty="0"/>
              <a:t>Cleaning, sterilization, disinfection, and asepsis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11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 txBox="1">
            <a:spLocks/>
          </p:cNvSpPr>
          <p:nvPr/>
        </p:nvSpPr>
        <p:spPr bwMode="auto">
          <a:xfrm>
            <a:off x="685800" y="2286000"/>
            <a:ext cx="79248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b="1" dirty="0"/>
              <a:t>Certified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2819400"/>
            <a:ext cx="7886700" cy="1362076"/>
          </a:xfrm>
        </p:spPr>
        <p:txBody>
          <a:bodyPr/>
          <a:lstStyle/>
          <a:p>
            <a:pPr algn="ctr"/>
            <a:r>
              <a:rPr lang="en-US" sz="4800" dirty="0"/>
              <a:t>What next?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1DF18761-78B4-4522-BDC3-3B37A677E097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4870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2750"/>
            <a:ext cx="8058150" cy="1004888"/>
          </a:xfrm>
        </p:spPr>
        <p:txBody>
          <a:bodyPr/>
          <a:lstStyle/>
          <a:p>
            <a:pPr eaLnBrk="1" hangingPunct="1"/>
            <a:r>
              <a:rPr lang="en-US" altLang="en-US" sz="3600"/>
              <a:t>Use of the CIC® Credential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077200" cy="4221163"/>
          </a:xfrm>
        </p:spPr>
        <p:txBody>
          <a:bodyPr/>
          <a:lstStyle/>
          <a:p>
            <a:pPr eaLnBrk="1" hangingPunct="1"/>
            <a:r>
              <a:rPr lang="en-US" altLang="en-US" dirty="0"/>
              <a:t>Only individuals who have successfully passed the proctored, initial certification examination and have maintained current certification, through the recertification examination</a:t>
            </a:r>
            <a:r>
              <a:rPr lang="en-US" altLang="en-US" baseline="30000" dirty="0"/>
              <a:t>*</a:t>
            </a:r>
            <a:r>
              <a:rPr lang="en-US" altLang="en-US" dirty="0"/>
              <a:t> may use the CIC® credential.</a:t>
            </a:r>
          </a:p>
          <a:p>
            <a:pPr eaLnBrk="1" hangingPunct="1"/>
            <a:r>
              <a:rPr lang="en-US" altLang="en-US" dirty="0"/>
              <a:t>The CIC® credential may be used on resumes, business cards, letterhead, and other professional communications.</a:t>
            </a:r>
            <a:endParaRPr lang="en-US" altLang="en-US" sz="1400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The CIC® credential may not be used for product or other endorsements.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149600" y="5410200"/>
            <a:ext cx="5486400" cy="922338"/>
          </a:xfrm>
          <a:prstGeom prst="rect">
            <a:avLst/>
          </a:prstGeom>
          <a:solidFill>
            <a:schemeClr val="tx2">
              <a:lumMod val="60000"/>
              <a:lumOff val="40000"/>
              <a:alpha val="21176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US" sz="1800" dirty="0">
                <a:solidFill>
                  <a:schemeClr val="tx2"/>
                </a:solidFill>
                <a:latin typeface="+mj-lt"/>
              </a:rPr>
              <a:t>*CICs may maintain certification through the proctored examination, only if they receive a failing score on the recertification exam.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40080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003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2750"/>
            <a:ext cx="8058150" cy="1004888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From Certified to Champion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077200" cy="4221163"/>
          </a:xfrm>
        </p:spPr>
        <p:txBody>
          <a:bodyPr/>
          <a:lstStyle/>
          <a:p>
            <a:pPr marL="285750" indent="-285750">
              <a:defRPr/>
            </a:pPr>
            <a:r>
              <a:rPr lang="en-US" dirty="0"/>
              <a:t>Volunteer – APIC, IPAC-Canada, CBIC boards, committees</a:t>
            </a:r>
          </a:p>
          <a:p>
            <a:pPr marL="285750" indent="-285750">
              <a:defRPr/>
            </a:pPr>
            <a:r>
              <a:rPr lang="en-US" dirty="0"/>
              <a:t>Attend/present at education conferences</a:t>
            </a:r>
          </a:p>
          <a:p>
            <a:pPr marL="285750" indent="-285750">
              <a:defRPr/>
            </a:pPr>
            <a:r>
              <a:rPr lang="en-US" dirty="0"/>
              <a:t>Mentor</a:t>
            </a:r>
          </a:p>
          <a:p>
            <a:pPr marL="285750" indent="-285750">
              <a:defRPr/>
            </a:pPr>
            <a:r>
              <a:rPr lang="en-US" dirty="0"/>
              <a:t>Network</a:t>
            </a:r>
          </a:p>
          <a:p>
            <a:pPr marL="285750" indent="-285750">
              <a:defRPr/>
            </a:pPr>
            <a:r>
              <a:rPr lang="en-US" dirty="0"/>
              <a:t>Research </a:t>
            </a:r>
          </a:p>
          <a:p>
            <a:pPr marL="285750" indent="-285750">
              <a:defRPr/>
            </a:pPr>
            <a:r>
              <a:rPr lang="en-US" dirty="0"/>
              <a:t>Review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40080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796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5125"/>
            <a:ext cx="8058150" cy="1325563"/>
          </a:xfrm>
        </p:spPr>
        <p:txBody>
          <a:bodyPr/>
          <a:lstStyle/>
          <a:p>
            <a:pPr eaLnBrk="1" hangingPunct="1"/>
            <a:r>
              <a:rPr lang="en-US" altLang="en-US" sz="3600"/>
              <a:t>Resources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98488" y="1600200"/>
            <a:ext cx="4114800" cy="4525963"/>
          </a:xfrm>
        </p:spPr>
        <p:txBody>
          <a:bodyPr/>
          <a:lstStyle/>
          <a:p>
            <a:pPr marL="0" lvl="1" indent="0"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Association for Professionals in Infection Control and Epidemiology (APIC)</a:t>
            </a:r>
          </a:p>
          <a:p>
            <a:pPr marL="0" lvl="1" indent="0" eaLnBrk="1" hangingPunct="1">
              <a:buFontTx/>
              <a:buNone/>
            </a:pPr>
            <a:r>
              <a:rPr lang="en-US" altLang="en-US"/>
              <a:t>1275 K St., NW</a:t>
            </a:r>
            <a:br>
              <a:rPr lang="en-US" altLang="en-US"/>
            </a:br>
            <a:r>
              <a:rPr lang="en-US" altLang="en-US"/>
              <a:t>Suite 1000</a:t>
            </a:r>
          </a:p>
          <a:p>
            <a:pPr marL="0" lvl="1" indent="0" eaLnBrk="1" hangingPunct="1">
              <a:buFontTx/>
              <a:buNone/>
            </a:pPr>
            <a:r>
              <a:rPr lang="en-US" altLang="en-US"/>
              <a:t>Washington, DC 20005</a:t>
            </a:r>
            <a:br>
              <a:rPr lang="en-US" altLang="en-US"/>
            </a:br>
            <a:r>
              <a:rPr lang="en-US" altLang="en-US"/>
              <a:t>(202) 789-1890</a:t>
            </a:r>
            <a:br>
              <a:rPr lang="en-US" altLang="en-US"/>
            </a:br>
            <a:r>
              <a:rPr lang="en-US" altLang="en-US">
                <a:hlinkClick r:id="rId3"/>
              </a:rPr>
              <a:t>www.apic.org</a:t>
            </a:r>
            <a:endParaRPr lang="en-US" altLang="en-US"/>
          </a:p>
        </p:txBody>
      </p:sp>
      <p:sp>
        <p:nvSpPr>
          <p:cNvPr id="121860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91000" cy="4525963"/>
          </a:xfrm>
        </p:spPr>
        <p:txBody>
          <a:bodyPr/>
          <a:lstStyle/>
          <a:p>
            <a:pPr marL="0" lvl="1" indent="0" eaLnBrk="1" hangingPunct="1">
              <a:buFont typeface="Arial" panose="020B0604020202020204" pitchFamily="34" charset="0"/>
              <a:buNone/>
            </a:pPr>
            <a:r>
              <a:rPr lang="en-CA" altLang="en-US" sz="2800" b="1"/>
              <a:t>Infection Prevention and Control Canada (IPAC Canada)</a:t>
            </a:r>
            <a:r>
              <a:rPr lang="en-US" altLang="en-US" sz="2800" b="1"/>
              <a:t> </a:t>
            </a:r>
          </a:p>
          <a:p>
            <a:pPr marL="0" lvl="1" indent="0" eaLnBrk="1" hangingPunct="1">
              <a:buFontTx/>
              <a:buNone/>
            </a:pPr>
            <a:r>
              <a:rPr lang="en-US" altLang="en-US"/>
              <a:t>PO Box 46125 RPO Westdale</a:t>
            </a:r>
            <a:br>
              <a:rPr lang="en-US" altLang="en-US"/>
            </a:br>
            <a:r>
              <a:rPr lang="en-US" altLang="en-US"/>
              <a:t>Winnipeg, MB R3R 3S3</a:t>
            </a:r>
            <a:br>
              <a:rPr lang="en-US" altLang="en-US"/>
            </a:br>
            <a:r>
              <a:rPr lang="en-US" altLang="en-US"/>
              <a:t>(866) 999-7111</a:t>
            </a:r>
          </a:p>
          <a:p>
            <a:pPr marL="0" lvl="1" indent="0" eaLnBrk="1" hangingPunct="1">
              <a:buFontTx/>
              <a:buNone/>
            </a:pPr>
            <a:r>
              <a:rPr lang="en-US" altLang="en-US">
                <a:hlinkClick r:id="rId4"/>
              </a:rPr>
              <a:t>www.ipac-canada.org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8BED9F6E-59CF-4004-BB75-24227D2EBB2F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5125"/>
            <a:ext cx="8058150" cy="1325563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001B50"/>
                </a:solidFill>
              </a:rPr>
              <a:t>Resources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38600" cy="3581400"/>
          </a:xfrm>
          <a:solidFill>
            <a:schemeClr val="tx2">
              <a:lumMod val="60000"/>
              <a:lumOff val="40000"/>
              <a:alpha val="21176"/>
            </a:schemeClr>
          </a:solidFill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dirty="0"/>
              <a:t>CBIC Executive Office:</a:t>
            </a:r>
          </a:p>
          <a:p>
            <a:pPr marL="461963" lvl="1" indent="158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000" dirty="0"/>
              <a:t>555 East Wells Street</a:t>
            </a:r>
          </a:p>
          <a:p>
            <a:pPr marL="461963" lvl="1" indent="158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000" dirty="0"/>
              <a:t>Suite 1100</a:t>
            </a:r>
          </a:p>
          <a:p>
            <a:pPr marL="461963" lvl="1" indent="158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000" dirty="0"/>
              <a:t>Milwaukee, WI 53202</a:t>
            </a:r>
          </a:p>
          <a:p>
            <a:pPr marL="461963" lvl="2" indent="158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dirty="0"/>
              <a:t>Phone: (414) 918-9796</a:t>
            </a:r>
          </a:p>
          <a:p>
            <a:pPr marL="461963" lvl="2" indent="158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dirty="0"/>
              <a:t>Fax: (414) 276-3349</a:t>
            </a:r>
          </a:p>
          <a:p>
            <a:pPr marL="461963" lvl="2" indent="158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dirty="0"/>
              <a:t>Web site: </a:t>
            </a:r>
            <a:r>
              <a:rPr lang="en-US" altLang="en-US" i="1" u="sng" dirty="0">
                <a:hlinkClick r:id="rId3"/>
              </a:rPr>
              <a:t>www.cbic.org</a:t>
            </a:r>
            <a:endParaRPr lang="en-US" altLang="en-US" i="1" u="sng" dirty="0"/>
          </a:p>
        </p:txBody>
      </p:sp>
      <p:sp>
        <p:nvSpPr>
          <p:cNvPr id="3584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581400"/>
          </a:xfrm>
          <a:solidFill>
            <a:schemeClr val="tx2">
              <a:lumMod val="60000"/>
              <a:lumOff val="40000"/>
              <a:alpha val="21176"/>
            </a:schemeClr>
          </a:solidFill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dirty="0"/>
              <a:t>Testing Company:</a:t>
            </a:r>
          </a:p>
          <a:p>
            <a:pPr marL="461963" lvl="1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000" b="1" dirty="0"/>
              <a:t>Prometric</a:t>
            </a:r>
            <a:endParaRPr lang="en-US" altLang="en-US" sz="2000" dirty="0"/>
          </a:p>
          <a:p>
            <a:pPr marL="682625" lvl="1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000" dirty="0"/>
              <a:t>Phone: (800) 278-6222 (toll free U.S., U.S. Territories, and Canada)</a:t>
            </a:r>
          </a:p>
          <a:p>
            <a:pPr marL="682625" lvl="1" indent="-4763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000" dirty="0"/>
              <a:t>	Website: </a:t>
            </a:r>
            <a:r>
              <a:rPr lang="en-US" altLang="en-US" sz="2000" dirty="0">
                <a:hlinkClick r:id="rId4"/>
              </a:rPr>
              <a:t>www.prometric.com/cbic</a:t>
            </a:r>
            <a:endParaRPr lang="en-US" altLang="en-US" sz="2000" dirty="0"/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en-US" sz="2000" dirty="0"/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en-CA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8BED9F6E-59CF-4004-BB75-24227D2EBB2F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457200"/>
            <a:ext cx="9143999" cy="637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312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1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304800"/>
            <a:ext cx="65621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dirty="0">
                <a:latin typeface="+mj-lt"/>
              </a:rPr>
              <a:t>Roadmap for the Novice IP 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1734502"/>
            <a:ext cx="7239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</a:rPr>
              <a:t>APIC resource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</a:rPr>
              <a:t>Aimed at first time IP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</a:rPr>
              <a:t>Details necessary tasks and skills for the first two years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</a:rPr>
              <a:t>Broken down by CBIC core competency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</a:rPr>
              <a:t>Systematic, exhaustive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</a:rPr>
              <a:t>A useful assessment tool for the seasoned IP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 for the Novice IP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760249"/>
            <a:ext cx="7886700" cy="4351338"/>
          </a:xfrm>
        </p:spPr>
        <p:txBody>
          <a:bodyPr/>
          <a:lstStyle/>
          <a:p>
            <a:r>
              <a:rPr lang="en-US" dirty="0"/>
              <a:t>Stage 1 verbs (Days 0-60)</a:t>
            </a:r>
          </a:p>
          <a:p>
            <a:pPr lvl="1"/>
            <a:r>
              <a:rPr lang="en-US" dirty="0"/>
              <a:t>Familiarize/Locate/Identify</a:t>
            </a:r>
          </a:p>
          <a:p>
            <a:pPr lvl="1"/>
            <a:r>
              <a:rPr lang="en-US" dirty="0"/>
              <a:t>Assess/Review</a:t>
            </a:r>
          </a:p>
          <a:p>
            <a:pPr lvl="1"/>
            <a:r>
              <a:rPr lang="en-US" dirty="0"/>
              <a:t>Introduce/Subscribe/Meet</a:t>
            </a:r>
          </a:p>
          <a:p>
            <a:r>
              <a:rPr lang="en-US" dirty="0"/>
              <a:t>Stage 2 verbs (Days 61-120)</a:t>
            </a:r>
          </a:p>
          <a:p>
            <a:pPr lvl="1"/>
            <a:r>
              <a:rPr lang="en-US" dirty="0"/>
              <a:t>Learn/Continue</a:t>
            </a:r>
          </a:p>
          <a:p>
            <a:pPr lvl="1"/>
            <a:r>
              <a:rPr lang="en-US" dirty="0"/>
              <a:t>Understand/Differentiate</a:t>
            </a:r>
          </a:p>
          <a:p>
            <a:pPr lvl="1"/>
            <a:r>
              <a:rPr lang="en-US" dirty="0"/>
              <a:t>Develop/Utilize/Contribute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</p:spPr>
        <p:txBody>
          <a:bodyPr/>
          <a:lstStyle/>
          <a:p>
            <a:r>
              <a:rPr lang="en-US" dirty="0"/>
              <a:t>Roadmap for the Novice IP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Stage 3 verbs (Days 121-365)</a:t>
            </a:r>
          </a:p>
          <a:p>
            <a:pPr lvl="1"/>
            <a:r>
              <a:rPr lang="en-US" dirty="0"/>
              <a:t>Network/Participate/Facilitate</a:t>
            </a:r>
          </a:p>
          <a:p>
            <a:pPr lvl="1"/>
            <a:r>
              <a:rPr lang="en-US" dirty="0"/>
              <a:t>Reassess/Review</a:t>
            </a:r>
          </a:p>
          <a:p>
            <a:pPr lvl="1"/>
            <a:r>
              <a:rPr lang="en-US" dirty="0"/>
              <a:t>Create/Incorporate/Perform/Monitor</a:t>
            </a:r>
          </a:p>
          <a:p>
            <a:r>
              <a:rPr lang="en-US" dirty="0"/>
              <a:t>Stage 4 verbs (Year 2-CIC)</a:t>
            </a:r>
          </a:p>
          <a:p>
            <a:pPr lvl="1"/>
            <a:r>
              <a:rPr lang="en-US" dirty="0"/>
              <a:t>Volunteer</a:t>
            </a:r>
          </a:p>
          <a:p>
            <a:pPr lvl="1"/>
            <a:r>
              <a:rPr lang="en-US" dirty="0"/>
              <a:t>Prepare</a:t>
            </a:r>
          </a:p>
          <a:p>
            <a:pPr lvl="1"/>
            <a:r>
              <a:rPr lang="en-US" dirty="0"/>
              <a:t>Explore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90800" y="152400"/>
            <a:ext cx="4800600" cy="635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>
              <a:defRPr/>
            </a:pPr>
            <a:fld id="{67BCEAF3-82F3-4AD2-8D98-BDFF815A13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Custom 5">
      <a:dk1>
        <a:srgbClr val="001B50"/>
      </a:dk1>
      <a:lt1>
        <a:sysClr val="window" lastClr="FFFFFF"/>
      </a:lt1>
      <a:dk2>
        <a:srgbClr val="A30234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4905</TotalTime>
  <Words>2319</Words>
  <Application>Microsoft Office PowerPoint</Application>
  <PresentationFormat>On-screen Show (4:3)</PresentationFormat>
  <Paragraphs>418</Paragraphs>
  <Slides>56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Calibri</vt:lpstr>
      <vt:lpstr>Symbol</vt:lpstr>
      <vt:lpstr>Wingdings</vt:lpstr>
      <vt:lpstr>Office Theme</vt:lpstr>
      <vt:lpstr>Infection Control Champions:  Made ... Not Born</vt:lpstr>
      <vt:lpstr>   </vt:lpstr>
      <vt:lpstr>PowerPoint Presentation</vt:lpstr>
      <vt:lpstr>Resources </vt:lpstr>
      <vt:lpstr>PowerPoint Presentation</vt:lpstr>
      <vt:lpstr>PowerPoint Presentation</vt:lpstr>
      <vt:lpstr>Roadmap for the Novice IP </vt:lpstr>
      <vt:lpstr>Roadmap for the Novice IP </vt:lpstr>
      <vt:lpstr>PowerPoint Presentation</vt:lpstr>
      <vt:lpstr>PowerPoint Presentation</vt:lpstr>
      <vt:lpstr>Why Certify?</vt:lpstr>
      <vt:lpstr>Objectives of Certification</vt:lpstr>
      <vt:lpstr>Why The CIC®? </vt:lpstr>
      <vt:lpstr>What is CBIC?</vt:lpstr>
      <vt:lpstr>What is CBIC?</vt:lpstr>
      <vt:lpstr>Board Composition (Minimal Requirements per Bylaws, 2014)</vt:lpstr>
      <vt:lpstr>CBIC Strategic Priorities</vt:lpstr>
      <vt:lpstr>The Application</vt:lpstr>
      <vt:lpstr>PowerPoint Presentation</vt:lpstr>
      <vt:lpstr>PowerPoint Presentation</vt:lpstr>
      <vt:lpstr>Eligibility Requirements</vt:lpstr>
      <vt:lpstr>Eligibility for Certification</vt:lpstr>
      <vt:lpstr>Lapsed Certification</vt:lpstr>
      <vt:lpstr>Applying for the Certification Examination</vt:lpstr>
      <vt:lpstr>The Examination</vt:lpstr>
      <vt:lpstr>Developing the Test</vt:lpstr>
      <vt:lpstr>Developing The Test</vt:lpstr>
      <vt:lpstr>Test Questions </vt:lpstr>
      <vt:lpstr>Sample Question: Recall</vt:lpstr>
      <vt:lpstr>Sample Question: Application</vt:lpstr>
      <vt:lpstr>Sample Question: Analysis</vt:lpstr>
      <vt:lpstr>Validity of the Certification Examinations</vt:lpstr>
      <vt:lpstr>Validity of the Certification Examinations</vt:lpstr>
      <vt:lpstr>Validity of the Certification Examinations</vt:lpstr>
      <vt:lpstr>Confidentiality of Examination Scores</vt:lpstr>
      <vt:lpstr>Methods of Certification &amp; Recertification</vt:lpstr>
      <vt:lpstr>Certification Examinations</vt:lpstr>
      <vt:lpstr>Certification Examinations</vt:lpstr>
      <vt:lpstr>Initial Examination</vt:lpstr>
      <vt:lpstr>Recertification Examination</vt:lpstr>
      <vt:lpstr>Recertification Examination</vt:lpstr>
      <vt:lpstr>The Preparation</vt:lpstr>
      <vt:lpstr>Preparing for the Examination</vt:lpstr>
      <vt:lpstr>Preparing for the Examination</vt:lpstr>
      <vt:lpstr>Preparing for the Examination</vt:lpstr>
      <vt:lpstr>PowerPoint Presentation</vt:lpstr>
      <vt:lpstr>Exam References</vt:lpstr>
      <vt:lpstr>Exam References</vt:lpstr>
      <vt:lpstr>Resources</vt:lpstr>
      <vt:lpstr>What next?</vt:lpstr>
      <vt:lpstr>Use of the CIC® Credential</vt:lpstr>
      <vt:lpstr>From Certified to Champion</vt:lpstr>
      <vt:lpstr>Resources</vt:lpstr>
      <vt:lpstr>Resources</vt:lpstr>
      <vt:lpstr>PowerPoint Presentation</vt:lpstr>
      <vt:lpstr>PowerPoint Presentation</vt:lpstr>
    </vt:vector>
  </TitlesOfParts>
  <Company>Executive Director,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lnguyen</dc:creator>
  <cp:lastModifiedBy>Helen Evans</cp:lastModifiedBy>
  <cp:revision>261</cp:revision>
  <cp:lastPrinted>2018-10-10T15:31:59Z</cp:lastPrinted>
  <dcterms:created xsi:type="dcterms:W3CDTF">2011-01-25T22:56:26Z</dcterms:created>
  <dcterms:modified xsi:type="dcterms:W3CDTF">2018-10-10T16:43:05Z</dcterms:modified>
</cp:coreProperties>
</file>