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3" r:id="rId2"/>
  </p:sldMasterIdLst>
  <p:notesMasterIdLst>
    <p:notesMasterId r:id="rId26"/>
  </p:notesMasterIdLst>
  <p:handoutMasterIdLst>
    <p:handoutMasterId r:id="rId27"/>
  </p:handoutMasterIdLst>
  <p:sldIdLst>
    <p:sldId id="256" r:id="rId3"/>
    <p:sldId id="287" r:id="rId4"/>
    <p:sldId id="263" r:id="rId5"/>
    <p:sldId id="278" r:id="rId6"/>
    <p:sldId id="283" r:id="rId7"/>
    <p:sldId id="290" r:id="rId8"/>
    <p:sldId id="304" r:id="rId9"/>
    <p:sldId id="288" r:id="rId10"/>
    <p:sldId id="291" r:id="rId11"/>
    <p:sldId id="289" r:id="rId12"/>
    <p:sldId id="293" r:id="rId13"/>
    <p:sldId id="301" r:id="rId14"/>
    <p:sldId id="302" r:id="rId15"/>
    <p:sldId id="294" r:id="rId16"/>
    <p:sldId id="296" r:id="rId17"/>
    <p:sldId id="292" r:id="rId18"/>
    <p:sldId id="297" r:id="rId19"/>
    <p:sldId id="298" r:id="rId20"/>
    <p:sldId id="285" r:id="rId21"/>
    <p:sldId id="295" r:id="rId22"/>
    <p:sldId id="279" r:id="rId23"/>
    <p:sldId id="299" r:id="rId24"/>
    <p:sldId id="300"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5" autoAdjust="0"/>
    <p:restoredTop sz="92956" autoAdjust="0"/>
  </p:normalViewPr>
  <p:slideViewPr>
    <p:cSldViewPr>
      <p:cViewPr>
        <p:scale>
          <a:sx n="90" d="100"/>
          <a:sy n="90" d="100"/>
        </p:scale>
        <p:origin x="-109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23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7010400" cy="685800"/>
          </a:xfrm>
          <a:prstGeom prst="rect">
            <a:avLst/>
          </a:prstGeom>
        </p:spPr>
        <p:txBody>
          <a:bodyPr vert="horz" lIns="91440" tIns="45720" rIns="91440" bIns="45720" rtlCol="0"/>
          <a:lstStyle>
            <a:lvl1pPr algn="ctr" eaLnBrk="1" hangingPunct="1">
              <a:defRPr sz="1200" b="1">
                <a:latin typeface="Arial" charset="0"/>
                <a:ea typeface="Arial" charset="0"/>
                <a:cs typeface="Arial" charset="0"/>
              </a:defRPr>
            </a:lvl1pPr>
          </a:lstStyle>
          <a:p>
            <a:pPr>
              <a:defRPr/>
            </a:pPr>
            <a:r>
              <a:rPr lang="en-US"/>
              <a:t>Infection Control in Paramedic Services</a:t>
            </a:r>
            <a:br>
              <a:rPr lang="en-US"/>
            </a:br>
            <a:r>
              <a:rPr lang="en-US"/>
              <a:t>Jennifer </a:t>
            </a:r>
            <a:r>
              <a:rPr lang="en-US" err="1"/>
              <a:t>Amyotte</a:t>
            </a:r>
            <a:r>
              <a:rPr lang="en-US"/>
              <a:t>, City of Sudbury Paramedic Services</a:t>
            </a:r>
            <a:br>
              <a:rPr lang="en-US"/>
            </a:br>
            <a:r>
              <a:rPr lang="en-US"/>
              <a:t>Webber Training Teleclass</a:t>
            </a:r>
          </a:p>
        </p:txBody>
      </p:sp>
      <p:sp>
        <p:nvSpPr>
          <p:cNvPr id="4" name="Footer Placeholder 3"/>
          <p:cNvSpPr>
            <a:spLocks noGrp="1"/>
          </p:cNvSpPr>
          <p:nvPr>
            <p:ph type="ftr" sz="quarter" idx="2"/>
          </p:nvPr>
        </p:nvSpPr>
        <p:spPr>
          <a:xfrm>
            <a:off x="0" y="8382000"/>
            <a:ext cx="7010400" cy="466725"/>
          </a:xfrm>
          <a:prstGeom prst="rect">
            <a:avLst/>
          </a:prstGeom>
        </p:spPr>
        <p:txBody>
          <a:bodyPr vert="horz" lIns="91440" tIns="45720" rIns="91440" bIns="45720" rtlCol="0" anchor="b"/>
          <a:lstStyle>
            <a:lvl1pPr algn="ctr" eaLnBrk="1" hangingPunct="1">
              <a:defRPr sz="1200" b="1">
                <a:latin typeface="Arial" charset="0"/>
                <a:ea typeface="Arial" charset="0"/>
                <a:cs typeface="Arial" charset="0"/>
              </a:defRPr>
            </a:lvl1pPr>
          </a:lstStyle>
          <a:p>
            <a:pPr>
              <a:defRPr/>
            </a:pPr>
            <a:r>
              <a:rPr lang="en-US"/>
              <a:t>Hosted by Greg Bruce, County of Simcoe Paramedic Services</a:t>
            </a:r>
          </a:p>
          <a:p>
            <a:pPr>
              <a:defRPr/>
            </a:pPr>
            <a:r>
              <a:rPr lang="en-US"/>
              <a:t>www.webbertraining.com</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EC59E4A-2B6F-46B3-B2A6-9D7EE22028F4}" type="slidenum">
              <a:rPr lang="en-US" altLang="en-US"/>
              <a:pPr/>
              <a:t>‹#›</a:t>
            </a:fld>
            <a:endParaRPr lang="en-US" altLang="en-US"/>
          </a:p>
        </p:txBody>
      </p:sp>
    </p:spTree>
    <p:extLst>
      <p:ext uri="{BB962C8B-B14F-4D97-AF65-F5344CB8AC3E}">
        <p14:creationId xmlns:p14="http://schemas.microsoft.com/office/powerpoint/2010/main" val="187806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fld id="{C56726C0-0AFB-4807-BB34-3B6EDDB669D3}" type="datetimeFigureOut">
              <a:rPr lang="en-US" altLang="en-US"/>
              <a:pPr/>
              <a:t>10/23/2017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12C88524-8248-4454-B064-04FFE234BE61}" type="slidenum">
              <a:rPr lang="en-US" altLang="en-US"/>
              <a:pPr/>
              <a:t>‹#›</a:t>
            </a:fld>
            <a:endParaRPr lang="en-US" altLang="en-US"/>
          </a:p>
        </p:txBody>
      </p:sp>
    </p:spTree>
    <p:extLst>
      <p:ext uri="{BB962C8B-B14F-4D97-AF65-F5344CB8AC3E}">
        <p14:creationId xmlns:p14="http://schemas.microsoft.com/office/powerpoint/2010/main" val="3160863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6891865-0BBA-4D32-964F-101003CC4D2A}" type="slidenum">
              <a:rPr lang="en-US" altLang="en-US">
                <a:latin typeface="Calibri" pitchFamily="34" charset="0"/>
              </a:rPr>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100" b="1" i="1"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C9A433D-DBD9-45E3-A0BD-0B8839585162}" type="slidenum">
              <a:rPr lang="en-US" altLang="en-US">
                <a:latin typeface="Calibri" pitchFamily="34" charset="0"/>
              </a:rPr>
              <a:pPr/>
              <a:t>10</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7C04F47-F906-4045-9B22-4636B67EED25}" type="slidenum">
              <a:rPr lang="en-US" altLang="en-US">
                <a:latin typeface="Calibri" pitchFamily="34" charset="0"/>
              </a:rPr>
              <a:pPr/>
              <a:t>11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64D39FF-9E6B-409D-BF47-C1A3CB586B17}" type="slidenum">
              <a:rPr lang="en-US" altLang="en-US">
                <a:latin typeface="Calibri" pitchFamily="34" charset="0"/>
              </a:rPr>
              <a:pPr/>
              <a:t>12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049CAF8-E551-42C4-BCE7-779B52384D93}" type="slidenum">
              <a:rPr lang="en-US" altLang="en-US">
                <a:latin typeface="Calibri" pitchFamily="34" charset="0"/>
              </a:rPr>
              <a:pPr/>
              <a:t>13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10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513CFB6-31C9-40BA-9917-F148FEC6C3AA}" type="slidenum">
              <a:rPr lang="en-US" altLang="en-US">
                <a:latin typeface="Calibri" pitchFamily="34" charset="0"/>
              </a:rPr>
              <a:pPr/>
              <a:t>14</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7723202-12E1-4DCC-999F-FA0495B05EAD}" type="slidenum">
              <a:rPr lang="en-US" altLang="en-US">
                <a:latin typeface="Calibri" pitchFamily="34" charset="0"/>
              </a:rPr>
              <a:pPr/>
              <a:t>15</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80000"/>
              </a:lnSpc>
              <a:spcBef>
                <a:spcPct val="0"/>
              </a:spcBef>
            </a:pPr>
            <a:endParaRPr lang="en-US" altLang="en-US" sz="800"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B435498-8C8C-45D4-870C-99F3EFC5350F}" type="slidenum">
              <a:rPr lang="en-US" altLang="en-US">
                <a:latin typeface="Calibri" pitchFamily="34" charset="0"/>
              </a:rPr>
              <a:pPr/>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1000"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AF70D4-0A28-47AA-A15E-EF9D7013D755}" type="slidenum">
              <a:rPr lang="en-US" altLang="en-US">
                <a:latin typeface="Calibri" pitchFamily="34" charset="0"/>
              </a:rPr>
              <a:pPr/>
              <a:t>17</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815AFCC-DDE9-4DFC-B812-3CF2C2CD4D32}" type="slidenum">
              <a:rPr lang="en-US" altLang="en-US">
                <a:latin typeface="Calibri" pitchFamily="34" charset="0"/>
              </a:rPr>
              <a:pPr/>
              <a:t>18</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6E7F51D-2FB7-4BE3-BB5A-420F354B59EE}" type="slidenum">
              <a:rPr lang="en-US" altLang="en-US">
                <a:latin typeface="Calibri" pitchFamily="34" charset="0"/>
              </a:rPr>
              <a:pPr/>
              <a:t>19</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7038AE2-D11B-424C-A90F-D4431C61DCBC}"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4568640-5CC3-46C0-80B9-BC46AC4EAA02}" type="slidenum">
              <a:rPr lang="en-US" altLang="en-US">
                <a:latin typeface="Calibri" pitchFamily="34" charset="0"/>
              </a:rPr>
              <a:pPr/>
              <a:t>20</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0BA352E-91A8-4451-9C2F-C0AF4B3A392A}" type="slidenum">
              <a:rPr lang="en-US" altLang="en-US">
                <a:latin typeface="Calibri" pitchFamily="34" charset="0"/>
              </a:rPr>
              <a:pPr/>
              <a:t>21</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F90EA3B-0C12-420A-BB3B-1D4A90307F74}" type="slidenum">
              <a:rPr lang="en-US" altLang="en-US">
                <a:latin typeface="Calibri" pitchFamily="34" charset="0"/>
              </a:rPr>
              <a:pPr/>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lnSpc>
                <a:spcPct val="80000"/>
              </a:lnSpc>
              <a:spcBef>
                <a:spcPct val="0"/>
              </a:spcBef>
            </a:pPr>
            <a:endParaRPr lang="en-US" altLang="en-US" sz="100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6EF31B2-B0C2-43F7-898B-DB9F41E63F28}" type="slidenum">
              <a:rPr lang="en-US" altLang="en-US">
                <a:latin typeface="Calibri" pitchFamily="34" charset="0"/>
              </a:rPr>
              <a:pPr/>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800" b="1"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73D2C94-E705-4732-BA26-685CC73EEEE4}" type="slidenum">
              <a:rPr lang="en-US" altLang="en-US">
                <a:latin typeface="Calibri" pitchFamily="34" charset="0"/>
              </a:rPr>
              <a:pPr/>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endParaRPr lang="en-US" altLang="en-US" sz="60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CB44CE2-427E-4E71-A178-5444478EE4D3}" type="slidenum">
              <a:rPr lang="en-US" altLang="en-US">
                <a:latin typeface="Calibri" pitchFamily="34" charset="0"/>
              </a:rPr>
              <a:pPr/>
              <a:t>6</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0E7DE88-08A4-4859-8A06-7207F2E04C79}" type="slidenum">
              <a:rPr lang="en-US" altLang="en-US">
                <a:latin typeface="Calibri" pitchFamily="34" charset="0"/>
              </a:rPr>
              <a:pPr/>
              <a:t>7</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60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9D9DB8C-F299-4B3C-9DAA-FE3E905B5E18}" type="slidenum">
              <a:rPr lang="en-US" altLang="en-US">
                <a:latin typeface="Calibri" pitchFamily="34" charset="0"/>
              </a:rPr>
              <a:pPr/>
              <a:t>8</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900"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EA2B08E-0D9C-4C5F-A535-6E794ACADA1B}" type="slidenum">
              <a:rPr lang="en-US" altLang="en-US">
                <a:latin typeface="Calibri" pitchFamily="34" charset="0"/>
              </a:rPr>
              <a:pPr/>
              <a:t>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ideo" Target="file:///C:\Users\rfs1land\AppData\Local\Microsoft\Windows\Temporary%20Internet%20Files\Content.MSO\49590BBA.wmv"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49590BBA.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5716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52943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52400"/>
            <a:ext cx="9144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156196"/>
            <a:ext cx="7772400" cy="933450"/>
          </a:xfrm>
        </p:spPr>
        <p:txBody>
          <a:bodyPr>
            <a:normAutofit/>
          </a:bodyPr>
          <a:lstStyle>
            <a:lvl1pPr algn="r">
              <a:defRPr sz="3200">
                <a:solidFill>
                  <a:schemeClr val="bg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5943600"/>
            <a:ext cx="6400800" cy="685800"/>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6EC81CB0-EC94-4DDB-B00D-3A58638C5EEC}" type="datetime1">
              <a:rPr lang="en-CA" altLang="en-US"/>
              <a:pPr/>
              <a:t>23/10/2017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5DB537F2-E1CE-4EFF-A381-40FF527F1F48}" type="slidenum">
              <a:rPr lang="en-US" altLang="en-US"/>
              <a:pPr/>
              <a:t>‹#›</a:t>
            </a:fld>
            <a:endParaRPr lang="en-US" altLang="en-US"/>
          </a:p>
        </p:txBody>
      </p:sp>
    </p:spTree>
    <p:extLst>
      <p:ext uri="{BB962C8B-B14F-4D97-AF65-F5344CB8AC3E}">
        <p14:creationId xmlns:p14="http://schemas.microsoft.com/office/powerpoint/2010/main" val="681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050"/>
            <a:ext cx="2209800"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67200" y="273050"/>
            <a:ext cx="4572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81200" y="1435100"/>
            <a:ext cx="2209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EE83C39-1175-4DA2-9AB2-44875BA63EBA}"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0E5CFAE7-2EA8-43BF-9268-E6A65CF5885B}" type="slidenum">
              <a:rPr lang="en-US" altLang="en-US"/>
              <a:pPr/>
              <a:t>‹#›</a:t>
            </a:fld>
            <a:endParaRPr lang="en-US" altLang="en-US"/>
          </a:p>
        </p:txBody>
      </p:sp>
    </p:spTree>
    <p:extLst>
      <p:ext uri="{BB962C8B-B14F-4D97-AF65-F5344CB8AC3E}">
        <p14:creationId xmlns:p14="http://schemas.microsoft.com/office/powerpoint/2010/main" val="21997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568825"/>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381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667000" y="5135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7CB45CB-AD6B-41D7-A41D-AEC7ED78D79B}"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15D8625-D146-45AB-86C8-94EC374E7882}" type="slidenum">
              <a:rPr lang="en-US" altLang="en-US"/>
              <a:pPr/>
              <a:t>‹#›</a:t>
            </a:fld>
            <a:endParaRPr lang="en-US" altLang="en-US"/>
          </a:p>
        </p:txBody>
      </p:sp>
    </p:spTree>
    <p:extLst>
      <p:ext uri="{BB962C8B-B14F-4D97-AF65-F5344CB8AC3E}">
        <p14:creationId xmlns:p14="http://schemas.microsoft.com/office/powerpoint/2010/main" val="232107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D4DF87-66C4-4697-888D-E9C4D8D4E9D3}"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985ACC-8124-4538-9442-E1A0D65D9B31}" type="slidenum">
              <a:rPr lang="en-US" altLang="en-US"/>
              <a:pPr/>
              <a:t>‹#›</a:t>
            </a:fld>
            <a:endParaRPr lang="en-US" altLang="en-US"/>
          </a:p>
        </p:txBody>
      </p:sp>
    </p:spTree>
    <p:extLst>
      <p:ext uri="{BB962C8B-B14F-4D97-AF65-F5344CB8AC3E}">
        <p14:creationId xmlns:p14="http://schemas.microsoft.com/office/powerpoint/2010/main" val="1497399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74638"/>
            <a:ext cx="4495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D41441-7D35-4519-AF16-E9DB8FB04545}"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1C2B9D-8FB4-477B-8C8B-8560FD521594}" type="slidenum">
              <a:rPr lang="en-US" altLang="en-US"/>
              <a:pPr/>
              <a:t>‹#›</a:t>
            </a:fld>
            <a:endParaRPr lang="en-US" altLang="en-US"/>
          </a:p>
        </p:txBody>
      </p:sp>
    </p:spTree>
    <p:extLst>
      <p:ext uri="{BB962C8B-B14F-4D97-AF65-F5344CB8AC3E}">
        <p14:creationId xmlns:p14="http://schemas.microsoft.com/office/powerpoint/2010/main" val="28587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492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52943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52400"/>
            <a:ext cx="9144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156196"/>
            <a:ext cx="7772400" cy="933450"/>
          </a:xfrm>
        </p:spPr>
        <p:txBody>
          <a:bodyPr>
            <a:normAutofit/>
          </a:bodyPr>
          <a:lstStyle>
            <a:lvl1pPr algn="r">
              <a:defRPr sz="3200">
                <a:solidFill>
                  <a:schemeClr val="bg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5943600"/>
            <a:ext cx="6400800" cy="685800"/>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268A850C-9B68-4645-81E6-551E181F8452}" type="datetime1">
              <a:rPr lang="en-CA" altLang="en-US"/>
              <a:pPr/>
              <a:t>23/10/2017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825D3298-607E-42DC-8907-3A843686BAA8}" type="slidenum">
              <a:rPr lang="en-US" altLang="en-US"/>
              <a:pPr/>
              <a:t>‹#›</a:t>
            </a:fld>
            <a:endParaRPr lang="en-US" altLang="en-US"/>
          </a:p>
        </p:txBody>
      </p:sp>
    </p:spTree>
    <p:extLst>
      <p:ext uri="{BB962C8B-B14F-4D97-AF65-F5344CB8AC3E}">
        <p14:creationId xmlns:p14="http://schemas.microsoft.com/office/powerpoint/2010/main" val="306325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EAB41E-F142-4A33-99A3-D4D9466D7292}"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D4EFFF-0D20-4EE1-ACD9-C011E504186D}" type="slidenum">
              <a:rPr lang="en-US" altLang="en-US"/>
              <a:pPr/>
              <a:t>‹#›</a:t>
            </a:fld>
            <a:endParaRPr lang="en-US" altLang="en-US"/>
          </a:p>
        </p:txBody>
      </p:sp>
    </p:spTree>
    <p:extLst>
      <p:ext uri="{BB962C8B-B14F-4D97-AF65-F5344CB8AC3E}">
        <p14:creationId xmlns:p14="http://schemas.microsoft.com/office/powerpoint/2010/main" val="91448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Light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DEB25B-19D3-4E5C-A109-08B75AE33F6A}"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30A88F-F564-4613-866E-2D009F4D9347}" type="slidenum">
              <a:rPr lang="en-US" altLang="en-US"/>
              <a:pPr/>
              <a:t>‹#›</a:t>
            </a:fld>
            <a:endParaRPr lang="en-US" altLang="en-US"/>
          </a:p>
        </p:txBody>
      </p:sp>
    </p:spTree>
    <p:extLst>
      <p:ext uri="{BB962C8B-B14F-4D97-AF65-F5344CB8AC3E}">
        <p14:creationId xmlns:p14="http://schemas.microsoft.com/office/powerpoint/2010/main" val="16545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0A57592-ED91-4136-B69F-904C07AE4EA7}"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81616B-2515-45AE-AFD5-B5CFA208E41B}" type="slidenum">
              <a:rPr lang="en-US" altLang="en-US"/>
              <a:pPr/>
              <a:t>‹#›</a:t>
            </a:fld>
            <a:endParaRPr lang="en-US" altLang="en-US"/>
          </a:p>
        </p:txBody>
      </p:sp>
    </p:spTree>
    <p:extLst>
      <p:ext uri="{BB962C8B-B14F-4D97-AF65-F5344CB8AC3E}">
        <p14:creationId xmlns:p14="http://schemas.microsoft.com/office/powerpoint/2010/main" val="427580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4167187"/>
            <a:ext cx="6208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2667000"/>
            <a:ext cx="6208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488CC09-D6A7-4CB8-A5C3-AADC7ED1F8BA}"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917584-927D-482C-AD5A-4A7469EEA902}" type="slidenum">
              <a:rPr lang="en-US" altLang="en-US"/>
              <a:pPr/>
              <a:t>‹#›</a:t>
            </a:fld>
            <a:endParaRPr lang="en-US" altLang="en-US"/>
          </a:p>
        </p:txBody>
      </p:sp>
    </p:spTree>
    <p:extLst>
      <p:ext uri="{BB962C8B-B14F-4D97-AF65-F5344CB8AC3E}">
        <p14:creationId xmlns:p14="http://schemas.microsoft.com/office/powerpoint/2010/main" val="385980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200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219200"/>
            <a:ext cx="3200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281CC02-18E9-4C6C-A466-713380CBA8BF}"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3A5E110-F36A-4EB6-AAD7-81F1AC281A39}" type="slidenum">
              <a:rPr lang="en-US" altLang="en-US"/>
              <a:pPr/>
              <a:t>‹#›</a:t>
            </a:fld>
            <a:endParaRPr lang="en-US" altLang="en-US"/>
          </a:p>
        </p:txBody>
      </p:sp>
    </p:spTree>
    <p:extLst>
      <p:ext uri="{BB962C8B-B14F-4D97-AF65-F5344CB8AC3E}">
        <p14:creationId xmlns:p14="http://schemas.microsoft.com/office/powerpoint/2010/main" val="2051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07BD4B-0966-48C0-80A4-E532E59F7366}"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sz="1800"/>
            </a:lvl1pPr>
          </a:lstStyle>
          <a:p>
            <a:fld id="{93006126-CC1D-414D-A42F-796782FD1EF8}" type="slidenum">
              <a:rPr lang="en-US" altLang="en-US"/>
              <a:pPr/>
              <a:t>‹#›</a:t>
            </a:fld>
            <a:endParaRPr lang="en-US" altLang="en-US"/>
          </a:p>
        </p:txBody>
      </p:sp>
    </p:spTree>
    <p:extLst>
      <p:ext uri="{BB962C8B-B14F-4D97-AF65-F5344CB8AC3E}">
        <p14:creationId xmlns:p14="http://schemas.microsoft.com/office/powerpoint/2010/main" val="777181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1265238"/>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57400" y="1981200"/>
            <a:ext cx="327660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08912" y="1265238"/>
            <a:ext cx="32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08912" y="1981200"/>
            <a:ext cx="32778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64FD1D0-6A23-4B52-97C8-84C89797D9D1}" type="datetime1">
              <a:rPr lang="en-CA" altLang="en-US"/>
              <a:pPr/>
              <a:t>23/10/2017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F87CE54B-EAD3-409A-9FA7-B54AB05C74F8}" type="slidenum">
              <a:rPr lang="en-US" altLang="en-US"/>
              <a:pPr/>
              <a:t>‹#›</a:t>
            </a:fld>
            <a:endParaRPr lang="en-US" altLang="en-US"/>
          </a:p>
        </p:txBody>
      </p:sp>
    </p:spTree>
    <p:extLst>
      <p:ext uri="{BB962C8B-B14F-4D97-AF65-F5344CB8AC3E}">
        <p14:creationId xmlns:p14="http://schemas.microsoft.com/office/powerpoint/2010/main" val="176141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2075240-397F-4D15-81CB-3DA2FB106AAC}" type="datetime1">
              <a:rPr lang="en-CA" altLang="en-US"/>
              <a:pPr/>
              <a:t>23/10/2017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A0147F36-560A-4640-9A0E-D83034767FD8}" type="slidenum">
              <a:rPr lang="en-US" altLang="en-US"/>
              <a:pPr/>
              <a:t>‹#›</a:t>
            </a:fld>
            <a:endParaRPr lang="en-US" altLang="en-US"/>
          </a:p>
        </p:txBody>
      </p:sp>
    </p:spTree>
    <p:extLst>
      <p:ext uri="{BB962C8B-B14F-4D97-AF65-F5344CB8AC3E}">
        <p14:creationId xmlns:p14="http://schemas.microsoft.com/office/powerpoint/2010/main" val="3899687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653DE95-29DD-4269-B911-6C18FA81925E}" type="datetime1">
              <a:rPr lang="en-CA" altLang="en-US"/>
              <a:pPr/>
              <a:t>23/10/2017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20C370AF-2266-4EED-92C1-7EF94C17716F}" type="slidenum">
              <a:rPr lang="en-US" altLang="en-US"/>
              <a:pPr/>
              <a:t>‹#›</a:t>
            </a:fld>
            <a:endParaRPr lang="en-US" altLang="en-US"/>
          </a:p>
        </p:txBody>
      </p:sp>
    </p:spTree>
    <p:extLst>
      <p:ext uri="{BB962C8B-B14F-4D97-AF65-F5344CB8AC3E}">
        <p14:creationId xmlns:p14="http://schemas.microsoft.com/office/powerpoint/2010/main" val="1486268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050"/>
            <a:ext cx="2209800"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67200" y="273050"/>
            <a:ext cx="4572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81200" y="1435100"/>
            <a:ext cx="2209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E7A379B-E380-4AFC-8269-78FC36C5EFE5}"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8D6D11C-0C6B-40CA-92B2-43F2E92CF07C}" type="slidenum">
              <a:rPr lang="en-US" altLang="en-US"/>
              <a:pPr/>
              <a:t>‹#›</a:t>
            </a:fld>
            <a:endParaRPr lang="en-US" altLang="en-US"/>
          </a:p>
        </p:txBody>
      </p:sp>
    </p:spTree>
    <p:extLst>
      <p:ext uri="{BB962C8B-B14F-4D97-AF65-F5344CB8AC3E}">
        <p14:creationId xmlns:p14="http://schemas.microsoft.com/office/powerpoint/2010/main" val="179693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568825"/>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381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667000" y="5135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EF5353D-F2C4-444D-9A5D-16EAF095BBE2}"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BB732C8-00D8-4A81-B394-A16386C2617F}" type="slidenum">
              <a:rPr lang="en-US" altLang="en-US"/>
              <a:pPr/>
              <a:t>‹#›</a:t>
            </a:fld>
            <a:endParaRPr lang="en-US" altLang="en-US"/>
          </a:p>
        </p:txBody>
      </p:sp>
    </p:spTree>
    <p:extLst>
      <p:ext uri="{BB962C8B-B14F-4D97-AF65-F5344CB8AC3E}">
        <p14:creationId xmlns:p14="http://schemas.microsoft.com/office/powerpoint/2010/main" val="1938455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286193-EA14-4C33-9B5A-DE8F8B54D0A0}"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E1DE12-CC8E-4708-A0BD-D6C5A218B550}" type="slidenum">
              <a:rPr lang="en-US" altLang="en-US"/>
              <a:pPr/>
              <a:t>‹#›</a:t>
            </a:fld>
            <a:endParaRPr lang="en-US" altLang="en-US"/>
          </a:p>
        </p:txBody>
      </p:sp>
    </p:spTree>
    <p:extLst>
      <p:ext uri="{BB962C8B-B14F-4D97-AF65-F5344CB8AC3E}">
        <p14:creationId xmlns:p14="http://schemas.microsoft.com/office/powerpoint/2010/main" val="2324740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74638"/>
            <a:ext cx="4495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0C0633-A90E-4650-9557-3A15F5F34184}"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7415B1-21B3-4D91-8E34-58EC30B41A5F}" type="slidenum">
              <a:rPr lang="en-US" altLang="en-US"/>
              <a:pPr/>
              <a:t>‹#›</a:t>
            </a:fld>
            <a:endParaRPr lang="en-US" altLang="en-US"/>
          </a:p>
        </p:txBody>
      </p:sp>
    </p:spTree>
    <p:extLst>
      <p:ext uri="{BB962C8B-B14F-4D97-AF65-F5344CB8AC3E}">
        <p14:creationId xmlns:p14="http://schemas.microsoft.com/office/powerpoint/2010/main" val="1448170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495800" y="1524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3622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3200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4038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2057400" y="274638"/>
            <a:ext cx="6629400" cy="792162"/>
          </a:xfrm>
        </p:spPr>
        <p:txBody>
          <a:bodyPr/>
          <a:lstStyle/>
          <a:p>
            <a:r>
              <a:rPr lang="en-US" smtClean="0"/>
              <a:t>Click to edit Master title style</a:t>
            </a:r>
            <a:endParaRPr lang="en-US"/>
          </a:p>
        </p:txBody>
      </p:sp>
      <p:sp>
        <p:nvSpPr>
          <p:cNvPr id="11" name="Footer Placeholder 2"/>
          <p:cNvSpPr>
            <a:spLocks noGrp="1"/>
          </p:cNvSpPr>
          <p:nvPr>
            <p:ph type="ftr" sz="quarter" idx="19"/>
          </p:nvPr>
        </p:nvSpPr>
        <p:spPr/>
        <p:txBody>
          <a:bodyPr/>
          <a:lstStyle>
            <a:lvl1pPr>
              <a:defRPr/>
            </a:lvl1pPr>
          </a:lstStyle>
          <a:p>
            <a:endParaRPr lang="en-US" altLang="en-US"/>
          </a:p>
        </p:txBody>
      </p:sp>
      <p:sp>
        <p:nvSpPr>
          <p:cNvPr id="13" name="Slide Number Placeholder 3"/>
          <p:cNvSpPr>
            <a:spLocks noGrp="1"/>
          </p:cNvSpPr>
          <p:nvPr>
            <p:ph type="sldNum" sz="quarter" idx="20"/>
          </p:nvPr>
        </p:nvSpPr>
        <p:spPr/>
        <p:txBody>
          <a:bodyPr/>
          <a:lstStyle>
            <a:lvl1pPr>
              <a:defRPr/>
            </a:lvl1pPr>
          </a:lstStyle>
          <a:p>
            <a:fld id="{EA9D7578-8812-4B06-9CDD-3AAE22357839}" type="slidenum">
              <a:rPr lang="en-US" altLang="en-US"/>
              <a:pPr/>
              <a:t>‹#›</a:t>
            </a:fld>
            <a:endParaRPr lang="en-US" altLang="en-US"/>
          </a:p>
        </p:txBody>
      </p:sp>
    </p:spTree>
    <p:extLst>
      <p:ext uri="{BB962C8B-B14F-4D97-AF65-F5344CB8AC3E}">
        <p14:creationId xmlns:p14="http://schemas.microsoft.com/office/powerpoint/2010/main" val="57541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057400" y="1066800"/>
            <a:ext cx="28956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164541" y="1066800"/>
            <a:ext cx="352226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057400" y="3581400"/>
            <a:ext cx="2895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164541" y="3581400"/>
            <a:ext cx="352226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Title 1"/>
          <p:cNvSpPr>
            <a:spLocks noGrp="1"/>
          </p:cNvSpPr>
          <p:nvPr>
            <p:ph type="title"/>
          </p:nvPr>
        </p:nvSpPr>
        <p:spPr>
          <a:xfrm>
            <a:off x="2057400" y="274638"/>
            <a:ext cx="6629400" cy="792162"/>
          </a:xfrm>
        </p:spPr>
        <p:txBody>
          <a:bodyPr/>
          <a:lstStyle/>
          <a:p>
            <a:r>
              <a:rPr lang="en-US" smtClean="0"/>
              <a:t>Click to edit Master title style</a:t>
            </a:r>
            <a:endParaRPr lang="en-US"/>
          </a:p>
        </p:txBody>
      </p:sp>
      <p:sp>
        <p:nvSpPr>
          <p:cNvPr id="7" name="Footer Placeholder 2"/>
          <p:cNvSpPr>
            <a:spLocks noGrp="1"/>
          </p:cNvSpPr>
          <p:nvPr>
            <p:ph type="ftr" sz="quarter" idx="16"/>
          </p:nvPr>
        </p:nvSpPr>
        <p:spPr/>
        <p:txBody>
          <a:bodyPr/>
          <a:lstStyle>
            <a:lvl1pPr>
              <a:defRPr/>
            </a:lvl1pPr>
          </a:lstStyle>
          <a:p>
            <a:endParaRPr lang="en-US" altLang="en-US"/>
          </a:p>
        </p:txBody>
      </p:sp>
      <p:sp>
        <p:nvSpPr>
          <p:cNvPr id="8" name="Slide Number Placeholder 3"/>
          <p:cNvSpPr>
            <a:spLocks noGrp="1"/>
          </p:cNvSpPr>
          <p:nvPr>
            <p:ph type="sldNum" sz="quarter" idx="17"/>
          </p:nvPr>
        </p:nvSpPr>
        <p:spPr/>
        <p:txBody>
          <a:bodyPr/>
          <a:lstStyle>
            <a:lvl1pPr>
              <a:defRPr/>
            </a:lvl1pPr>
          </a:lstStyle>
          <a:p>
            <a:fld id="{9E3FA353-AE54-4354-9AA0-6451BD901681}" type="slidenum">
              <a:rPr lang="en-US" altLang="en-US"/>
              <a:pPr/>
              <a:t>‹#›</a:t>
            </a:fld>
            <a:endParaRPr lang="en-US" altLang="en-US"/>
          </a:p>
        </p:txBody>
      </p:sp>
    </p:spTree>
    <p:extLst>
      <p:ext uri="{BB962C8B-B14F-4D97-AF65-F5344CB8AC3E}">
        <p14:creationId xmlns:p14="http://schemas.microsoft.com/office/powerpoint/2010/main" val="1137808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057400" y="3581400"/>
            <a:ext cx="2133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05299" y="3581400"/>
            <a:ext cx="2133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553198" y="3581400"/>
            <a:ext cx="21336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057400" y="1295400"/>
            <a:ext cx="2133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05299" y="1295400"/>
            <a:ext cx="2133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553199" y="1295400"/>
            <a:ext cx="2133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2057400" y="274638"/>
            <a:ext cx="6629400" cy="792162"/>
          </a:xfrm>
        </p:spPr>
        <p:txBody>
          <a:bodyPr/>
          <a:lstStyle/>
          <a:p>
            <a:r>
              <a:rPr lang="en-US" smtClean="0"/>
              <a:t>Click to edit Master title style</a:t>
            </a:r>
            <a:endParaRPr lang="en-US"/>
          </a:p>
        </p:txBody>
      </p:sp>
      <p:sp>
        <p:nvSpPr>
          <p:cNvPr id="12" name="Footer Placeholder 2"/>
          <p:cNvSpPr>
            <a:spLocks noGrp="1"/>
          </p:cNvSpPr>
          <p:nvPr>
            <p:ph type="ftr" sz="quarter" idx="18"/>
          </p:nvPr>
        </p:nvSpPr>
        <p:spPr/>
        <p:txBody>
          <a:bodyPr/>
          <a:lstStyle>
            <a:lvl1pPr>
              <a:defRPr/>
            </a:lvl1pPr>
          </a:lstStyle>
          <a:p>
            <a:endParaRPr lang="en-US" altLang="en-US"/>
          </a:p>
        </p:txBody>
      </p:sp>
      <p:sp>
        <p:nvSpPr>
          <p:cNvPr id="14" name="Slide Number Placeholder 3"/>
          <p:cNvSpPr>
            <a:spLocks noGrp="1"/>
          </p:cNvSpPr>
          <p:nvPr>
            <p:ph type="sldNum" sz="quarter" idx="19"/>
          </p:nvPr>
        </p:nvSpPr>
        <p:spPr/>
        <p:txBody>
          <a:bodyPr/>
          <a:lstStyle>
            <a:lvl1pPr>
              <a:defRPr/>
            </a:lvl1pPr>
          </a:lstStyle>
          <a:p>
            <a:fld id="{14EC3766-9112-4A4A-B2C5-0F8EC56C7075}" type="slidenum">
              <a:rPr lang="en-US" altLang="en-US"/>
              <a:pPr/>
              <a:t>‹#›</a:t>
            </a:fld>
            <a:endParaRPr lang="en-US" altLang="en-US"/>
          </a:p>
        </p:txBody>
      </p:sp>
    </p:spTree>
    <p:extLst>
      <p:ext uri="{BB962C8B-B14F-4D97-AF65-F5344CB8AC3E}">
        <p14:creationId xmlns:p14="http://schemas.microsoft.com/office/powerpoint/2010/main" val="173768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Light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BFC765-2A4F-4D88-BAF7-FFDCBF037165}"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50796F-09CE-4123-9E7F-B17F0240CD68}" type="slidenum">
              <a:rPr lang="en-US" altLang="en-US"/>
              <a:pPr/>
              <a:t>‹#›</a:t>
            </a:fld>
            <a:endParaRPr lang="en-US" altLang="en-US"/>
          </a:p>
        </p:txBody>
      </p:sp>
    </p:spTree>
    <p:extLst>
      <p:ext uri="{BB962C8B-B14F-4D97-AF65-F5344CB8AC3E}">
        <p14:creationId xmlns:p14="http://schemas.microsoft.com/office/powerpoint/2010/main" val="37575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6EA5BD6-F89E-46F6-B0CF-3F24E7480210}"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61409B-E1EE-46DC-856D-E2495EBA1636}" type="slidenum">
              <a:rPr lang="en-US" altLang="en-US"/>
              <a:pPr/>
              <a:t>‹#›</a:t>
            </a:fld>
            <a:endParaRPr lang="en-US" altLang="en-US"/>
          </a:p>
        </p:txBody>
      </p:sp>
    </p:spTree>
    <p:extLst>
      <p:ext uri="{BB962C8B-B14F-4D97-AF65-F5344CB8AC3E}">
        <p14:creationId xmlns:p14="http://schemas.microsoft.com/office/powerpoint/2010/main" val="331618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4167187"/>
            <a:ext cx="6208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2667000"/>
            <a:ext cx="6208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9CE727-EBDA-482A-BE2A-F4B9BE70A003}" type="datetime1">
              <a:rPr lang="en-CA" altLang="en-US"/>
              <a:pPr/>
              <a:t>23/10/2017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A5AEF7-55F2-4C7E-81FF-6376B7A66186}" type="slidenum">
              <a:rPr lang="en-US" altLang="en-US"/>
              <a:pPr/>
              <a:t>‹#›</a:t>
            </a:fld>
            <a:endParaRPr lang="en-US" altLang="en-US"/>
          </a:p>
        </p:txBody>
      </p:sp>
    </p:spTree>
    <p:extLst>
      <p:ext uri="{BB962C8B-B14F-4D97-AF65-F5344CB8AC3E}">
        <p14:creationId xmlns:p14="http://schemas.microsoft.com/office/powerpoint/2010/main" val="28539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200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219200"/>
            <a:ext cx="3200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C1C2A6D-3D04-440D-9AF3-C5CA595552C3}" type="datetime1">
              <a:rPr lang="en-CA" altLang="en-US"/>
              <a:pPr/>
              <a:t>23/10/2017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8CC637E-0FE7-4790-82C4-E6FF8745BFB7}" type="slidenum">
              <a:rPr lang="en-US" altLang="en-US"/>
              <a:pPr/>
              <a:t>‹#›</a:t>
            </a:fld>
            <a:endParaRPr lang="en-US" altLang="en-US"/>
          </a:p>
        </p:txBody>
      </p:sp>
    </p:spTree>
    <p:extLst>
      <p:ext uri="{BB962C8B-B14F-4D97-AF65-F5344CB8AC3E}">
        <p14:creationId xmlns:p14="http://schemas.microsoft.com/office/powerpoint/2010/main" val="93231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1265238"/>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57400" y="1981200"/>
            <a:ext cx="327660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08912" y="1265238"/>
            <a:ext cx="32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08912" y="1981200"/>
            <a:ext cx="32778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6DC7001-28D4-4E3B-9224-B88FC15FCC8F}" type="datetime1">
              <a:rPr lang="en-CA" altLang="en-US"/>
              <a:pPr/>
              <a:t>23/10/2017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AC15D29F-B740-4380-A108-D09220F06CD7}" type="slidenum">
              <a:rPr lang="en-US" altLang="en-US"/>
              <a:pPr/>
              <a:t>‹#›</a:t>
            </a:fld>
            <a:endParaRPr lang="en-US" altLang="en-US"/>
          </a:p>
        </p:txBody>
      </p:sp>
    </p:spTree>
    <p:extLst>
      <p:ext uri="{BB962C8B-B14F-4D97-AF65-F5344CB8AC3E}">
        <p14:creationId xmlns:p14="http://schemas.microsoft.com/office/powerpoint/2010/main" val="38219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22715BC-BEB2-47E2-BEBE-686D6258CE28}" type="datetime1">
              <a:rPr lang="en-CA" altLang="en-US"/>
              <a:pPr/>
              <a:t>23/10/2017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0729568D-FAE1-45D1-BEF8-B64CE4281ABE}" type="slidenum">
              <a:rPr lang="en-US" altLang="en-US"/>
              <a:pPr/>
              <a:t>‹#›</a:t>
            </a:fld>
            <a:endParaRPr lang="en-US" altLang="en-US"/>
          </a:p>
        </p:txBody>
      </p:sp>
    </p:spTree>
    <p:extLst>
      <p:ext uri="{BB962C8B-B14F-4D97-AF65-F5344CB8AC3E}">
        <p14:creationId xmlns:p14="http://schemas.microsoft.com/office/powerpoint/2010/main" val="425730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4D4F9AC-2408-461C-99BB-0A16130E372D}" type="datetime1">
              <a:rPr lang="en-CA" altLang="en-US"/>
              <a:pPr/>
              <a:t>23/10/2017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11A8626A-936E-4826-8B32-AB5646840225}" type="slidenum">
              <a:rPr lang="en-US" altLang="en-US"/>
              <a:pPr/>
              <a:t>‹#›</a:t>
            </a:fld>
            <a:endParaRPr lang="en-US" altLang="en-US"/>
          </a:p>
        </p:txBody>
      </p:sp>
    </p:spTree>
    <p:extLst>
      <p:ext uri="{BB962C8B-B14F-4D97-AF65-F5344CB8AC3E}">
        <p14:creationId xmlns:p14="http://schemas.microsoft.com/office/powerpoint/2010/main" val="35784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file:///C:\Users\rfs1land\AppData\Local\Microsoft\Windows\Temporary%20Internet%20Files\Content.MSO\6CD08A55.wmv"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7" name="6CD08A55.wmv">
            <a:hlinkClick r:id="" action="ppaction://media"/>
          </p:cNvPr>
          <p:cNvPicPr>
            <a:picLocks noRot="1" noChangeAspect="1"/>
          </p:cNvPicPr>
          <p:nvPr>
            <a:videoFile r:link="rId15"/>
          </p:nvPr>
        </p:nvPicPr>
        <p:blipFill>
          <a:blip r:embed="rId16">
            <a:extLst>
              <a:ext uri="{28A0092B-C50C-407E-A947-70E740481C1C}">
                <a14:useLocalDpi xmlns:a14="http://schemas.microsoft.com/office/drawing/2010/main" val="0"/>
              </a:ext>
            </a:extLst>
          </a:blip>
          <a:srcRect/>
          <a:stretch>
            <a:fillRect/>
          </a:stretch>
        </p:blipFill>
        <p:spPr bwMode="auto">
          <a:xfrm>
            <a:off x="0" y="0"/>
            <a:ext cx="190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057400" y="274638"/>
            <a:ext cx="6629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2057400" y="1219200"/>
            <a:ext cx="6629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975EE019-A45D-4407-9186-A8959A946919}" type="datetime1">
              <a:rPr lang="en-CA" altLang="en-US"/>
              <a:pPr/>
              <a:t>23/10/2017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2F042C8-6CF6-4CDB-B1A3-B548B2460B5F}" type="slidenum">
              <a:rPr lang="en-US" altLang="en-US"/>
              <a:pPr/>
              <a:t>‹#›</a:t>
            </a:fld>
            <a:endParaRPr lang="en-US" altLang="en-US"/>
          </a:p>
        </p:txBody>
      </p:sp>
      <p:cxnSp>
        <p:nvCxnSpPr>
          <p:cNvPr id="10" name="Straight Connector 9"/>
          <p:cNvCxnSpPr/>
          <p:nvPr userDrawn="1"/>
        </p:nvCxnSpPr>
        <p:spPr>
          <a:xfrm>
            <a:off x="1919288" y="0"/>
            <a:ext cx="0" cy="685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hf hdr="0" ftr="0" dt="0"/>
  <p:txStyles>
    <p:titleStyle>
      <a:lvl1pPr algn="l" rtl="0" eaLnBrk="0" fontAlgn="base" hangingPunct="0">
        <a:spcBef>
          <a:spcPct val="0"/>
        </a:spcBef>
        <a:spcAft>
          <a:spcPct val="0"/>
        </a:spcAft>
        <a:defRPr sz="3600" kern="1200">
          <a:solidFill>
            <a:srgbClr val="BFBFBF"/>
          </a:solidFill>
          <a:latin typeface="+mj-lt"/>
          <a:ea typeface="+mj-ea"/>
          <a:cs typeface="+mj-cs"/>
        </a:defRPr>
      </a:lvl1pPr>
      <a:lvl2pPr algn="l" rtl="0" eaLnBrk="0" fontAlgn="base" hangingPunct="0">
        <a:spcBef>
          <a:spcPct val="0"/>
        </a:spcBef>
        <a:spcAft>
          <a:spcPct val="0"/>
        </a:spcAft>
        <a:defRPr sz="3600">
          <a:solidFill>
            <a:srgbClr val="BFBFBF"/>
          </a:solidFill>
          <a:latin typeface="Franklin Gothic Heavy" charset="0"/>
        </a:defRPr>
      </a:lvl2pPr>
      <a:lvl3pPr algn="l" rtl="0" eaLnBrk="0" fontAlgn="base" hangingPunct="0">
        <a:spcBef>
          <a:spcPct val="0"/>
        </a:spcBef>
        <a:spcAft>
          <a:spcPct val="0"/>
        </a:spcAft>
        <a:defRPr sz="3600">
          <a:solidFill>
            <a:srgbClr val="BFBFBF"/>
          </a:solidFill>
          <a:latin typeface="Franklin Gothic Heavy" charset="0"/>
        </a:defRPr>
      </a:lvl3pPr>
      <a:lvl4pPr algn="l" rtl="0" eaLnBrk="0" fontAlgn="base" hangingPunct="0">
        <a:spcBef>
          <a:spcPct val="0"/>
        </a:spcBef>
        <a:spcAft>
          <a:spcPct val="0"/>
        </a:spcAft>
        <a:defRPr sz="3600">
          <a:solidFill>
            <a:srgbClr val="BFBFBF"/>
          </a:solidFill>
          <a:latin typeface="Franklin Gothic Heavy" charset="0"/>
        </a:defRPr>
      </a:lvl4pPr>
      <a:lvl5pPr algn="l" rtl="0" eaLnBrk="0" fontAlgn="base" hangingPunct="0">
        <a:spcBef>
          <a:spcPct val="0"/>
        </a:spcBef>
        <a:spcAft>
          <a:spcPct val="0"/>
        </a:spcAft>
        <a:defRPr sz="3600">
          <a:solidFill>
            <a:srgbClr val="BFBFBF"/>
          </a:solidFill>
          <a:latin typeface="Franklin Gothic Heavy" charset="0"/>
        </a:defRPr>
      </a:lvl5pPr>
      <a:lvl6pPr marL="457200" algn="l" rtl="0" fontAlgn="base">
        <a:spcBef>
          <a:spcPct val="0"/>
        </a:spcBef>
        <a:spcAft>
          <a:spcPct val="0"/>
        </a:spcAft>
        <a:defRPr sz="3600">
          <a:solidFill>
            <a:srgbClr val="BFBFBF"/>
          </a:solidFill>
          <a:latin typeface="Franklin Gothic Heavy" charset="0"/>
        </a:defRPr>
      </a:lvl6pPr>
      <a:lvl7pPr marL="914400" algn="l" rtl="0" fontAlgn="base">
        <a:spcBef>
          <a:spcPct val="0"/>
        </a:spcBef>
        <a:spcAft>
          <a:spcPct val="0"/>
        </a:spcAft>
        <a:defRPr sz="3600">
          <a:solidFill>
            <a:srgbClr val="BFBFBF"/>
          </a:solidFill>
          <a:latin typeface="Franklin Gothic Heavy" charset="0"/>
        </a:defRPr>
      </a:lvl7pPr>
      <a:lvl8pPr marL="1371600" algn="l" rtl="0" fontAlgn="base">
        <a:spcBef>
          <a:spcPct val="0"/>
        </a:spcBef>
        <a:spcAft>
          <a:spcPct val="0"/>
        </a:spcAft>
        <a:defRPr sz="3600">
          <a:solidFill>
            <a:srgbClr val="BFBFBF"/>
          </a:solidFill>
          <a:latin typeface="Franklin Gothic Heavy" charset="0"/>
        </a:defRPr>
      </a:lvl8pPr>
      <a:lvl9pPr marL="1828800" algn="l" rtl="0" fontAlgn="base">
        <a:spcBef>
          <a:spcPct val="0"/>
        </a:spcBef>
        <a:spcAft>
          <a:spcPct val="0"/>
        </a:spcAft>
        <a:defRPr sz="3600">
          <a:solidFill>
            <a:srgbClr val="BFBFBF"/>
          </a:solidFill>
          <a:latin typeface="Franklin Gothic Heavy" charset="0"/>
        </a:defRPr>
      </a:lvl9pPr>
    </p:titleStyle>
    <p:bodyStyle>
      <a:lvl1pPr algn="l" rtl="0" eaLnBrk="0" fontAlgn="base" hangingPunct="0">
        <a:spcBef>
          <a:spcPct val="20000"/>
        </a:spcBef>
        <a:spcAft>
          <a:spcPct val="0"/>
        </a:spcAft>
        <a:defRPr sz="2000" kern="1200">
          <a:solidFill>
            <a:srgbClr val="7F7F7F"/>
          </a:solidFill>
          <a:latin typeface="+mn-lt"/>
          <a:ea typeface="+mn-ea"/>
          <a:cs typeface="+mn-cs"/>
        </a:defRPr>
      </a:lvl1pPr>
      <a:lvl2pPr algn="l" rtl="0" eaLnBrk="0" fontAlgn="base" hangingPunct="0">
        <a:spcBef>
          <a:spcPct val="20000"/>
        </a:spcBef>
        <a:spcAft>
          <a:spcPct val="0"/>
        </a:spcAft>
        <a:defRPr sz="2000" kern="1200">
          <a:solidFill>
            <a:srgbClr val="7F7F7F"/>
          </a:solidFill>
          <a:latin typeface="+mn-lt"/>
          <a:ea typeface="+mn-ea"/>
          <a:cs typeface="+mn-cs"/>
        </a:defRPr>
      </a:lvl2pPr>
      <a:lvl3pPr algn="l" rtl="0" eaLnBrk="0" fontAlgn="base" hangingPunct="0">
        <a:spcBef>
          <a:spcPct val="20000"/>
        </a:spcBef>
        <a:spcAft>
          <a:spcPct val="0"/>
        </a:spcAft>
        <a:defRPr sz="2000" kern="1200">
          <a:solidFill>
            <a:srgbClr val="7F7F7F"/>
          </a:solidFill>
          <a:latin typeface="+mn-lt"/>
          <a:ea typeface="+mn-ea"/>
          <a:cs typeface="+mn-cs"/>
        </a:defRPr>
      </a:lvl3pPr>
      <a:lvl4pPr algn="l" rtl="0" eaLnBrk="0" fontAlgn="base" hangingPunct="0">
        <a:spcBef>
          <a:spcPct val="20000"/>
        </a:spcBef>
        <a:spcAft>
          <a:spcPct val="0"/>
        </a:spcAft>
        <a:defRPr sz="2000" kern="1200">
          <a:solidFill>
            <a:srgbClr val="7F7F7F"/>
          </a:solidFill>
          <a:latin typeface="+mn-lt"/>
          <a:ea typeface="+mn-ea"/>
          <a:cs typeface="+mn-cs"/>
        </a:defRPr>
      </a:lvl4pPr>
      <a:lvl5pPr algn="l" rtl="0" eaLnBrk="0" fontAlgn="base" hangingPunct="0">
        <a:spcBef>
          <a:spcPct val="20000"/>
        </a:spcBef>
        <a:spcAft>
          <a:spcPct val="0"/>
        </a:spcAft>
        <a:defRPr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5362" name="Picture 7"/>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0" y="0"/>
            <a:ext cx="1905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2057400" y="274638"/>
            <a:ext cx="6629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64" name="Text Placeholder 2"/>
          <p:cNvSpPr>
            <a:spLocks noGrp="1"/>
          </p:cNvSpPr>
          <p:nvPr>
            <p:ph type="body" idx="1"/>
          </p:nvPr>
        </p:nvSpPr>
        <p:spPr bwMode="auto">
          <a:xfrm>
            <a:off x="2057400" y="1219200"/>
            <a:ext cx="6629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1EBB13F6-5476-4441-8109-8E4C0490ABD4}" type="datetime1">
              <a:rPr lang="en-CA" altLang="en-US"/>
              <a:pPr/>
              <a:t>23/10/2017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5D5E8E8A-171E-406A-B846-9A639DBDB36E}" type="slidenum">
              <a:rPr lang="en-US" altLang="en-US"/>
              <a:pPr/>
              <a:t>‹#›</a:t>
            </a:fld>
            <a:endParaRPr lang="en-US" altLang="en-US"/>
          </a:p>
        </p:txBody>
      </p:sp>
      <p:cxnSp>
        <p:nvCxnSpPr>
          <p:cNvPr id="10" name="Straight Connector 9"/>
          <p:cNvCxnSpPr/>
          <p:nvPr userDrawn="1"/>
        </p:nvCxnSpPr>
        <p:spPr>
          <a:xfrm>
            <a:off x="1919288" y="0"/>
            <a:ext cx="0" cy="685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8" r:id="rId1"/>
    <p:sldLayoutId id="2147483864" r:id="rId2"/>
    <p:sldLayoutId id="2147483879"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80" r:id="rId14"/>
    <p:sldLayoutId id="2147483881" r:id="rId15"/>
    <p:sldLayoutId id="2147483882"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rgbClr val="BFBFBF"/>
          </a:solidFill>
          <a:latin typeface="+mj-lt"/>
          <a:ea typeface="+mj-ea"/>
          <a:cs typeface="+mj-cs"/>
        </a:defRPr>
      </a:lvl1pPr>
      <a:lvl2pPr algn="l" rtl="0" eaLnBrk="0" fontAlgn="base" hangingPunct="0">
        <a:spcBef>
          <a:spcPct val="0"/>
        </a:spcBef>
        <a:spcAft>
          <a:spcPct val="0"/>
        </a:spcAft>
        <a:defRPr sz="3600">
          <a:solidFill>
            <a:srgbClr val="BFBFBF"/>
          </a:solidFill>
          <a:latin typeface="Franklin Gothic Heavy" charset="0"/>
        </a:defRPr>
      </a:lvl2pPr>
      <a:lvl3pPr algn="l" rtl="0" eaLnBrk="0" fontAlgn="base" hangingPunct="0">
        <a:spcBef>
          <a:spcPct val="0"/>
        </a:spcBef>
        <a:spcAft>
          <a:spcPct val="0"/>
        </a:spcAft>
        <a:defRPr sz="3600">
          <a:solidFill>
            <a:srgbClr val="BFBFBF"/>
          </a:solidFill>
          <a:latin typeface="Franklin Gothic Heavy" charset="0"/>
        </a:defRPr>
      </a:lvl3pPr>
      <a:lvl4pPr algn="l" rtl="0" eaLnBrk="0" fontAlgn="base" hangingPunct="0">
        <a:spcBef>
          <a:spcPct val="0"/>
        </a:spcBef>
        <a:spcAft>
          <a:spcPct val="0"/>
        </a:spcAft>
        <a:defRPr sz="3600">
          <a:solidFill>
            <a:srgbClr val="BFBFBF"/>
          </a:solidFill>
          <a:latin typeface="Franklin Gothic Heavy" charset="0"/>
        </a:defRPr>
      </a:lvl4pPr>
      <a:lvl5pPr algn="l" rtl="0" eaLnBrk="0" fontAlgn="base" hangingPunct="0">
        <a:spcBef>
          <a:spcPct val="0"/>
        </a:spcBef>
        <a:spcAft>
          <a:spcPct val="0"/>
        </a:spcAft>
        <a:defRPr sz="3600">
          <a:solidFill>
            <a:srgbClr val="BFBFBF"/>
          </a:solidFill>
          <a:latin typeface="Franklin Gothic Heavy" charset="0"/>
        </a:defRPr>
      </a:lvl5pPr>
      <a:lvl6pPr marL="457200" algn="l" rtl="0" fontAlgn="base">
        <a:spcBef>
          <a:spcPct val="0"/>
        </a:spcBef>
        <a:spcAft>
          <a:spcPct val="0"/>
        </a:spcAft>
        <a:defRPr sz="3600">
          <a:solidFill>
            <a:srgbClr val="BFBFBF"/>
          </a:solidFill>
          <a:latin typeface="Franklin Gothic Heavy" charset="0"/>
        </a:defRPr>
      </a:lvl6pPr>
      <a:lvl7pPr marL="914400" algn="l" rtl="0" fontAlgn="base">
        <a:spcBef>
          <a:spcPct val="0"/>
        </a:spcBef>
        <a:spcAft>
          <a:spcPct val="0"/>
        </a:spcAft>
        <a:defRPr sz="3600">
          <a:solidFill>
            <a:srgbClr val="BFBFBF"/>
          </a:solidFill>
          <a:latin typeface="Franklin Gothic Heavy" charset="0"/>
        </a:defRPr>
      </a:lvl7pPr>
      <a:lvl8pPr marL="1371600" algn="l" rtl="0" fontAlgn="base">
        <a:spcBef>
          <a:spcPct val="0"/>
        </a:spcBef>
        <a:spcAft>
          <a:spcPct val="0"/>
        </a:spcAft>
        <a:defRPr sz="3600">
          <a:solidFill>
            <a:srgbClr val="BFBFBF"/>
          </a:solidFill>
          <a:latin typeface="Franklin Gothic Heavy" charset="0"/>
        </a:defRPr>
      </a:lvl8pPr>
      <a:lvl9pPr marL="1828800" algn="l" rtl="0" fontAlgn="base">
        <a:spcBef>
          <a:spcPct val="0"/>
        </a:spcBef>
        <a:spcAft>
          <a:spcPct val="0"/>
        </a:spcAft>
        <a:defRPr sz="3600">
          <a:solidFill>
            <a:srgbClr val="BFBFBF"/>
          </a:solidFill>
          <a:latin typeface="Franklin Gothic Heavy" charset="0"/>
        </a:defRPr>
      </a:lvl9pPr>
    </p:titleStyle>
    <p:bodyStyle>
      <a:lvl1pPr algn="l" rtl="0" eaLnBrk="0" fontAlgn="base" hangingPunct="0">
        <a:spcBef>
          <a:spcPct val="20000"/>
        </a:spcBef>
        <a:spcAft>
          <a:spcPct val="0"/>
        </a:spcAft>
        <a:defRPr sz="2000" kern="1200">
          <a:solidFill>
            <a:srgbClr val="7F7F7F"/>
          </a:solidFill>
          <a:latin typeface="+mn-lt"/>
          <a:ea typeface="+mn-ea"/>
          <a:cs typeface="+mn-cs"/>
        </a:defRPr>
      </a:lvl1pPr>
      <a:lvl2pPr algn="l" rtl="0" eaLnBrk="0" fontAlgn="base" hangingPunct="0">
        <a:spcBef>
          <a:spcPct val="20000"/>
        </a:spcBef>
        <a:spcAft>
          <a:spcPct val="0"/>
        </a:spcAft>
        <a:defRPr sz="2000" kern="1200">
          <a:solidFill>
            <a:srgbClr val="7F7F7F"/>
          </a:solidFill>
          <a:latin typeface="+mn-lt"/>
          <a:ea typeface="+mn-ea"/>
          <a:cs typeface="+mn-cs"/>
        </a:defRPr>
      </a:lvl2pPr>
      <a:lvl3pPr algn="l" rtl="0" eaLnBrk="0" fontAlgn="base" hangingPunct="0">
        <a:spcBef>
          <a:spcPct val="20000"/>
        </a:spcBef>
        <a:spcAft>
          <a:spcPct val="0"/>
        </a:spcAft>
        <a:defRPr sz="2000" kern="1200">
          <a:solidFill>
            <a:srgbClr val="7F7F7F"/>
          </a:solidFill>
          <a:latin typeface="+mn-lt"/>
          <a:ea typeface="+mn-ea"/>
          <a:cs typeface="+mn-cs"/>
        </a:defRPr>
      </a:lvl3pPr>
      <a:lvl4pPr algn="l" rtl="0" eaLnBrk="0" fontAlgn="base" hangingPunct="0">
        <a:spcBef>
          <a:spcPct val="20000"/>
        </a:spcBef>
        <a:spcAft>
          <a:spcPct val="0"/>
        </a:spcAft>
        <a:defRPr sz="2000" kern="1200">
          <a:solidFill>
            <a:srgbClr val="7F7F7F"/>
          </a:solidFill>
          <a:latin typeface="+mn-lt"/>
          <a:ea typeface="+mn-ea"/>
          <a:cs typeface="+mn-cs"/>
        </a:defRPr>
      </a:lvl4pPr>
      <a:lvl5pPr algn="l" rtl="0" eaLnBrk="0" fontAlgn="base" hangingPunct="0">
        <a:spcBef>
          <a:spcPct val="20000"/>
        </a:spcBef>
        <a:spcAft>
          <a:spcPct val="0"/>
        </a:spcAft>
        <a:defRPr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pac-canada.org/about-ipac-canada.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0"/>
            <a:ext cx="6934200" cy="1077913"/>
          </a:xfrm>
        </p:spPr>
        <p:txBody>
          <a:bodyPr>
            <a:spAutoFit/>
          </a:bodyPr>
          <a:lstStyle/>
          <a:p>
            <a:pPr eaLnBrk="1" hangingPunct="1"/>
            <a:r>
              <a:rPr lang="en-US" altLang="en-US" b="1" smtClean="0">
                <a:solidFill>
                  <a:srgbClr val="BFBFBF"/>
                </a:solidFill>
                <a:effectLst>
                  <a:outerShdw blurRad="38100" dist="38100" dir="2700000" algn="tl">
                    <a:srgbClr val="000000"/>
                  </a:outerShdw>
                </a:effectLst>
              </a:rPr>
              <a:t>Infection Control in </a:t>
            </a:r>
            <a:br>
              <a:rPr lang="en-US" altLang="en-US" b="1" smtClean="0">
                <a:solidFill>
                  <a:srgbClr val="BFBFBF"/>
                </a:solidFill>
                <a:effectLst>
                  <a:outerShdw blurRad="38100" dist="38100" dir="2700000" algn="tl">
                    <a:srgbClr val="000000"/>
                  </a:outerShdw>
                </a:effectLst>
              </a:rPr>
            </a:br>
            <a:r>
              <a:rPr lang="en-US" altLang="en-US" b="1" smtClean="0">
                <a:solidFill>
                  <a:srgbClr val="BFBFBF"/>
                </a:solidFill>
                <a:effectLst>
                  <a:outerShdw blurRad="38100" dist="38100" dir="2700000" algn="tl">
                    <a:srgbClr val="000000"/>
                  </a:outerShdw>
                </a:effectLst>
              </a:rPr>
              <a:t>Paramedic Services</a:t>
            </a:r>
            <a:endParaRPr lang="en-US" altLang="en-US" smtClean="0">
              <a:solidFill>
                <a:srgbClr val="D9D9D9"/>
              </a:solidFill>
              <a:effectLst>
                <a:outerShdw blurRad="38100" dist="38100" dir="2700000" algn="tl">
                  <a:srgbClr val="000000"/>
                </a:outerShdw>
              </a:effectLst>
            </a:endParaRPr>
          </a:p>
        </p:txBody>
      </p:sp>
      <p:sp>
        <p:nvSpPr>
          <p:cNvPr id="12291" name="Subtitle 2"/>
          <p:cNvSpPr>
            <a:spLocks noGrp="1"/>
          </p:cNvSpPr>
          <p:nvPr>
            <p:ph type="subTitle" idx="1"/>
          </p:nvPr>
        </p:nvSpPr>
        <p:spPr>
          <a:xfrm>
            <a:off x="152400" y="4038600"/>
            <a:ext cx="7391400" cy="1200150"/>
          </a:xfrm>
        </p:spPr>
        <p:txBody>
          <a:bodyPr>
            <a:spAutoFit/>
          </a:bodyPr>
          <a:lstStyle/>
          <a:p>
            <a:pPr algn="l" eaLnBrk="1" hangingPunct="1"/>
            <a:r>
              <a:rPr lang="en-US" altLang="en-US" sz="2800" b="1" smtClean="0">
                <a:solidFill>
                  <a:schemeClr val="bg1"/>
                </a:solidFill>
                <a:effectLst>
                  <a:outerShdw blurRad="38100" dist="38100" dir="2700000" algn="tl">
                    <a:srgbClr val="000000"/>
                  </a:outerShdw>
                </a:effectLst>
              </a:rPr>
              <a:t>Jennifer Amyotte</a:t>
            </a:r>
            <a:r>
              <a:rPr lang="en-US" altLang="en-US" b="1" smtClean="0">
                <a:solidFill>
                  <a:schemeClr val="bg1"/>
                </a:solidFill>
                <a:effectLst>
                  <a:outerShdw blurRad="38100" dist="38100" dir="2700000" algn="tl">
                    <a:srgbClr val="000000"/>
                  </a:outerShdw>
                </a:effectLst>
              </a:rPr>
              <a:t/>
            </a:r>
            <a:br>
              <a:rPr lang="en-US" altLang="en-US" b="1" smtClean="0">
                <a:solidFill>
                  <a:schemeClr val="bg1"/>
                </a:solidFill>
                <a:effectLst>
                  <a:outerShdw blurRad="38100" dist="38100" dir="2700000" algn="tl">
                    <a:srgbClr val="000000"/>
                  </a:outerShdw>
                </a:effectLst>
              </a:rPr>
            </a:br>
            <a:r>
              <a:rPr lang="en-US" altLang="en-US" sz="2000" b="1" smtClean="0">
                <a:solidFill>
                  <a:schemeClr val="bg1"/>
                </a:solidFill>
                <a:effectLst>
                  <a:outerShdw blurRad="38100" dist="38100" dir="2700000" algn="tl">
                    <a:srgbClr val="000000"/>
                  </a:outerShdw>
                </a:effectLst>
              </a:rPr>
              <a:t>Commander of Community Paramedicine &amp; Professional Standards</a:t>
            </a:r>
            <a:r>
              <a:rPr lang="en-US" altLang="en-US" b="1" smtClean="0">
                <a:solidFill>
                  <a:schemeClr val="bg1"/>
                </a:solidFill>
                <a:effectLst>
                  <a:outerShdw blurRad="38100" dist="38100" dir="2700000" algn="tl">
                    <a:srgbClr val="000000"/>
                  </a:outerShdw>
                </a:effectLst>
              </a:rPr>
              <a:t> </a:t>
            </a:r>
            <a:br>
              <a:rPr lang="en-US" altLang="en-US" b="1" smtClean="0">
                <a:solidFill>
                  <a:schemeClr val="bg1"/>
                </a:solidFill>
                <a:effectLst>
                  <a:outerShdw blurRad="38100" dist="38100" dir="2700000" algn="tl">
                    <a:srgbClr val="000000"/>
                  </a:outerShdw>
                </a:effectLst>
              </a:rPr>
            </a:br>
            <a:r>
              <a:rPr lang="en-US" altLang="en-US" sz="2000" b="1" smtClean="0">
                <a:solidFill>
                  <a:schemeClr val="bg1"/>
                </a:solidFill>
                <a:effectLst>
                  <a:outerShdw blurRad="38100" dist="38100" dir="2700000" algn="tl">
                    <a:srgbClr val="000000"/>
                  </a:outerShdw>
                </a:effectLst>
              </a:rPr>
              <a:t>City of Greater Sudbury Paramedic Services</a:t>
            </a:r>
          </a:p>
        </p:txBody>
      </p:sp>
      <p:pic>
        <p:nvPicPr>
          <p:cNvPr id="34819" name="Picture 2" descr="EMS Logo G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410200"/>
            <a:ext cx="8382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20975" y="5434013"/>
            <a:ext cx="3679825" cy="738187"/>
          </a:xfrm>
          <a:prstGeom prst="rect">
            <a:avLst/>
          </a:prstGeom>
          <a:noFill/>
          <a:ln>
            <a:noFill/>
          </a:ln>
        </p:spPr>
        <p:txBody>
          <a:bodyPr wrap="none">
            <a:spAutoFit/>
          </a:bodyPr>
          <a:lstStyle/>
          <a:p>
            <a:pPr algn="ctr" eaLnBrk="1" hangingPunct="1">
              <a:defRPr/>
            </a:pPr>
            <a:r>
              <a:rPr lang="en-US" sz="2400" dirty="0">
                <a:solidFill>
                  <a:schemeClr val="bg1"/>
                </a:solidFill>
                <a:latin typeface="+mn-lt"/>
                <a:ea typeface="Arial" charset="0"/>
                <a:cs typeface="Arial" charset="0"/>
              </a:rPr>
              <a:t>Hosted by Greg Bruce</a:t>
            </a:r>
          </a:p>
          <a:p>
            <a:pPr algn="ctr" eaLnBrk="1" hangingPunct="1">
              <a:defRPr/>
            </a:pPr>
            <a:r>
              <a:rPr lang="en-US" dirty="0">
                <a:solidFill>
                  <a:schemeClr val="bg1"/>
                </a:solidFill>
                <a:latin typeface="+mn-lt"/>
                <a:ea typeface="Arial" charset="0"/>
                <a:cs typeface="Arial" charset="0"/>
              </a:rPr>
              <a:t>County of Simcoe Paramedic Services</a:t>
            </a:r>
          </a:p>
        </p:txBody>
      </p:sp>
      <p:sp>
        <p:nvSpPr>
          <p:cNvPr id="34821" name="TextBox 3"/>
          <p:cNvSpPr txBox="1">
            <a:spLocks noChangeArrowheads="1"/>
          </p:cNvSpPr>
          <p:nvPr/>
        </p:nvSpPr>
        <p:spPr bwMode="auto">
          <a:xfrm>
            <a:off x="3194050" y="6488113"/>
            <a:ext cx="274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solidFill>
                  <a:schemeClr val="bg1"/>
                </a:solidFill>
              </a:rPr>
              <a:t>www.webbertraining.com</a:t>
            </a:r>
          </a:p>
        </p:txBody>
      </p:sp>
      <p:sp>
        <p:nvSpPr>
          <p:cNvPr id="34822" name="TextBox 6"/>
          <p:cNvSpPr txBox="1">
            <a:spLocks noChangeArrowheads="1"/>
          </p:cNvSpPr>
          <p:nvPr/>
        </p:nvSpPr>
        <p:spPr bwMode="auto">
          <a:xfrm>
            <a:off x="7177088" y="6477000"/>
            <a:ext cx="196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a:solidFill>
                  <a:schemeClr val="bg1"/>
                </a:solidFill>
              </a:rPr>
              <a:t>October 26,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162800" cy="1143000"/>
          </a:xfrm>
        </p:spPr>
        <p:txBody>
          <a:bodyPr rtlCol="0">
            <a:noAutofit/>
          </a:bodyPr>
          <a:lstStyle/>
          <a:p>
            <a:pPr eaLnBrk="1" fontAlgn="auto" hangingPunct="1">
              <a:spcAft>
                <a:spcPts val="0"/>
              </a:spcAft>
              <a:defRPr/>
            </a:pPr>
            <a:r>
              <a:rPr lang="en-US" sz="2800" b="1" dirty="0" smtClean="0">
                <a:solidFill>
                  <a:schemeClr val="bg1">
                    <a:lumMod val="85000"/>
                  </a:schemeClr>
                </a:solidFill>
              </a:rPr>
              <a:t>EMS</a:t>
            </a:r>
            <a:r>
              <a:rPr lang="en-US" sz="2800" b="1" dirty="0" smtClean="0">
                <a:solidFill>
                  <a:schemeClr val="bg1">
                    <a:lumMod val="75000"/>
                  </a:schemeClr>
                </a:solidFill>
              </a:rPr>
              <a:t> Provider Compliance with Infection Control Recommendations is </a:t>
            </a:r>
            <a:r>
              <a:rPr lang="en-US" sz="2700" b="1" dirty="0" smtClean="0">
                <a:solidFill>
                  <a:schemeClr val="bg1">
                    <a:lumMod val="75000"/>
                  </a:schemeClr>
                </a:solidFill>
              </a:rPr>
              <a:t>Suboptimal</a:t>
            </a:r>
            <a:endParaRPr lang="en-US" sz="2700" b="1" dirty="0">
              <a:solidFill>
                <a:schemeClr val="bg1">
                  <a:lumMod val="75000"/>
                </a:schemeClr>
              </a:solidFill>
            </a:endParaRPr>
          </a:p>
        </p:txBody>
      </p:sp>
      <p:sp>
        <p:nvSpPr>
          <p:cNvPr id="53250" name="Content Placeholder 2"/>
          <p:cNvSpPr>
            <a:spLocks noGrp="1"/>
          </p:cNvSpPr>
          <p:nvPr>
            <p:ph idx="1"/>
          </p:nvPr>
        </p:nvSpPr>
        <p:spPr>
          <a:xfrm>
            <a:off x="2057400" y="1600200"/>
            <a:ext cx="6858000" cy="4906963"/>
          </a:xfrm>
        </p:spPr>
        <p:txBody>
          <a:bodyPr/>
          <a:lstStyle/>
          <a:p>
            <a:pPr eaLnBrk="1" hangingPunct="1">
              <a:lnSpc>
                <a:spcPct val="90000"/>
              </a:lnSpc>
              <a:buFontTx/>
              <a:buChar char="•"/>
            </a:pPr>
            <a:r>
              <a:rPr lang="en-US" altLang="en-US" sz="2200" smtClean="0"/>
              <a:t>Study done in USA.  </a:t>
            </a:r>
          </a:p>
          <a:p>
            <a:pPr eaLnBrk="1" hangingPunct="1">
              <a:lnSpc>
                <a:spcPct val="90000"/>
              </a:lnSpc>
              <a:buFontTx/>
              <a:buChar char="•"/>
            </a:pPr>
            <a:r>
              <a:rPr lang="en-US" altLang="en-US" sz="2200" smtClean="0"/>
              <a:t>Published in  Prehospital Emergency Care 2014</a:t>
            </a:r>
          </a:p>
          <a:p>
            <a:pPr eaLnBrk="1" hangingPunct="1">
              <a:lnSpc>
                <a:spcPct val="90000"/>
              </a:lnSpc>
              <a:buFontTx/>
              <a:buChar char="•"/>
            </a:pPr>
            <a:r>
              <a:rPr lang="en-US" altLang="en-US" sz="2200" smtClean="0"/>
              <a:t>Observational study in large ED</a:t>
            </a:r>
          </a:p>
          <a:p>
            <a:pPr eaLnBrk="1" hangingPunct="1">
              <a:lnSpc>
                <a:spcPct val="90000"/>
              </a:lnSpc>
              <a:buFontTx/>
              <a:buChar char="•"/>
            </a:pPr>
            <a:r>
              <a:rPr lang="en-US" altLang="en-US" sz="2200" smtClean="0"/>
              <a:t>423  EMS deliveries observed </a:t>
            </a:r>
          </a:p>
          <a:p>
            <a:pPr eaLnBrk="1" hangingPunct="1">
              <a:lnSpc>
                <a:spcPct val="90000"/>
              </a:lnSpc>
              <a:buFontTx/>
              <a:buChar char="•"/>
            </a:pPr>
            <a:r>
              <a:rPr lang="en-US" altLang="en-US" sz="2200" smtClean="0"/>
              <a:t>899 providers </a:t>
            </a:r>
          </a:p>
          <a:p>
            <a:pPr eaLnBrk="1" hangingPunct="1">
              <a:lnSpc>
                <a:spcPct val="90000"/>
              </a:lnSpc>
              <a:buFontTx/>
              <a:buChar char="•"/>
            </a:pPr>
            <a:r>
              <a:rPr lang="en-US" altLang="en-US" sz="2200" smtClean="0"/>
              <a:t>Use of gloves in 512    (56.9%)</a:t>
            </a:r>
          </a:p>
          <a:p>
            <a:pPr eaLnBrk="1" hangingPunct="1">
              <a:lnSpc>
                <a:spcPct val="90000"/>
              </a:lnSpc>
              <a:buFontTx/>
              <a:buChar char="•"/>
            </a:pPr>
            <a:r>
              <a:rPr lang="en-US" altLang="en-US" sz="2200" smtClean="0"/>
              <a:t>Hand washing  observed in 250 (27.8%)</a:t>
            </a:r>
          </a:p>
          <a:p>
            <a:pPr eaLnBrk="1" hangingPunct="1">
              <a:lnSpc>
                <a:spcPct val="90000"/>
              </a:lnSpc>
              <a:buFontTx/>
              <a:buChar char="•"/>
            </a:pPr>
            <a:r>
              <a:rPr lang="en-US" altLang="en-US" sz="2200" smtClean="0"/>
              <a:t>Equipment disinfections 31.6 %  </a:t>
            </a:r>
          </a:p>
          <a:p>
            <a:pPr eaLnBrk="1" hangingPunct="1">
              <a:lnSpc>
                <a:spcPct val="90000"/>
              </a:lnSpc>
              <a:buFontTx/>
              <a:buChar char="•"/>
            </a:pPr>
            <a:r>
              <a:rPr lang="en-US" altLang="en-US" sz="2200" smtClean="0"/>
              <a:t>Most  commonly disinfected item was the stretcher</a:t>
            </a:r>
          </a:p>
          <a:p>
            <a:pPr eaLnBrk="1" hangingPunct="1">
              <a:lnSpc>
                <a:spcPct val="90000"/>
              </a:lnSpc>
              <a:buFontTx/>
              <a:buChar char="•"/>
            </a:pPr>
            <a:endParaRPr lang="en-US" altLang="en-US" sz="2200" smtClean="0"/>
          </a:p>
          <a:p>
            <a:pPr eaLnBrk="1" hangingPunct="1">
              <a:lnSpc>
                <a:spcPct val="90000"/>
              </a:lnSpc>
              <a:buFontTx/>
              <a:buNone/>
            </a:pPr>
            <a:r>
              <a:rPr lang="en-US" altLang="en-US" sz="2200" smtClean="0"/>
              <a:t>Determination IPAC practice suboptimal and strategies</a:t>
            </a:r>
          </a:p>
          <a:p>
            <a:pPr eaLnBrk="1" hangingPunct="1">
              <a:lnSpc>
                <a:spcPct val="90000"/>
              </a:lnSpc>
              <a:buFontTx/>
              <a:buNone/>
            </a:pPr>
            <a:r>
              <a:rPr lang="en-US" altLang="en-US" sz="2200" smtClean="0"/>
              <a:t>must be developed to improve compliance with</a:t>
            </a:r>
          </a:p>
          <a:p>
            <a:pPr eaLnBrk="1" hangingPunct="1">
              <a:lnSpc>
                <a:spcPct val="90000"/>
              </a:lnSpc>
              <a:buFontTx/>
              <a:buNone/>
            </a:pPr>
            <a:r>
              <a:rPr lang="en-US" altLang="en-US" sz="2200" smtClean="0"/>
              <a:t>established recognized guidelines</a:t>
            </a:r>
          </a:p>
        </p:txBody>
      </p:sp>
      <p:sp>
        <p:nvSpPr>
          <p:cNvPr id="532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1630E0E-F890-4DEE-AD23-3689B167CE3E}" type="slidenum">
              <a:rPr lang="en-US" altLang="en-US" sz="1800">
                <a:solidFill>
                  <a:srgbClr val="898989"/>
                </a:solidFill>
                <a:latin typeface="Calibri" pitchFamily="34" charset="0"/>
              </a:rPr>
              <a:pPr/>
              <a:t>10</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792163"/>
          </a:xfrm>
        </p:spPr>
        <p:txBody>
          <a:bodyPr rtlCol="0">
            <a:normAutofit fontScale="90000"/>
          </a:bodyPr>
          <a:lstStyle/>
          <a:p>
            <a:pPr eaLnBrk="1" fontAlgn="auto" hangingPunct="1">
              <a:spcAft>
                <a:spcPts val="0"/>
              </a:spcAft>
              <a:defRPr/>
            </a:pPr>
            <a:r>
              <a:rPr lang="en-US" b="1" dirty="0" smtClean="0">
                <a:solidFill>
                  <a:schemeClr val="bg1">
                    <a:lumMod val="85000"/>
                  </a:schemeClr>
                </a:solidFill>
              </a:rPr>
              <a:t>Aseptic procedure always possible  in Paramedic Practice? </a:t>
            </a:r>
            <a:endParaRPr lang="en-US" b="1" dirty="0">
              <a:solidFill>
                <a:schemeClr val="bg1">
                  <a:lumMod val="85000"/>
                </a:schemeClr>
              </a:solidFill>
            </a:endParaRPr>
          </a:p>
        </p:txBody>
      </p:sp>
      <p:sp>
        <p:nvSpPr>
          <p:cNvPr id="3" name="Text Placeholder 2"/>
          <p:cNvSpPr>
            <a:spLocks noGrp="1"/>
          </p:cNvSpPr>
          <p:nvPr>
            <p:ph type="body" idx="1"/>
          </p:nvPr>
        </p:nvSpPr>
        <p:spPr>
          <a:xfrm>
            <a:off x="2057400" y="1265238"/>
            <a:ext cx="3276600" cy="487362"/>
          </a:xfrm>
        </p:spPr>
        <p:txBody>
          <a:bodyPr rtlCol="0">
            <a:normAutofit lnSpcReduction="10000"/>
          </a:bodyPr>
          <a:lstStyle/>
          <a:p>
            <a:pPr eaLnBrk="1" fontAlgn="auto" hangingPunct="1">
              <a:spcAft>
                <a:spcPts val="0"/>
              </a:spcAft>
              <a:defRPr/>
            </a:pPr>
            <a:r>
              <a:rPr lang="en-US" sz="2800" dirty="0" smtClean="0">
                <a:solidFill>
                  <a:schemeClr val="bg1">
                    <a:lumMod val="85000"/>
                  </a:schemeClr>
                </a:solidFill>
              </a:rPr>
              <a:t>Aseptic/no</a:t>
            </a:r>
            <a:r>
              <a:rPr lang="en-US" sz="2800" dirty="0" smtClean="0">
                <a:solidFill>
                  <a:schemeClr val="tx1">
                    <a:lumMod val="50000"/>
                    <a:lumOff val="50000"/>
                  </a:schemeClr>
                </a:solidFill>
              </a:rPr>
              <a:t> </a:t>
            </a:r>
            <a:r>
              <a:rPr lang="en-US" sz="2800" dirty="0" smtClean="0">
                <a:solidFill>
                  <a:schemeClr val="bg1">
                    <a:lumMod val="85000"/>
                  </a:schemeClr>
                </a:solidFill>
              </a:rPr>
              <a:t>touch</a:t>
            </a:r>
            <a:r>
              <a:rPr lang="en-US" sz="2800" dirty="0" smtClean="0">
                <a:solidFill>
                  <a:schemeClr val="tx1">
                    <a:lumMod val="50000"/>
                    <a:lumOff val="50000"/>
                  </a:schemeClr>
                </a:solidFill>
              </a:rPr>
              <a:t> </a:t>
            </a:r>
            <a:endParaRPr lang="en-US" sz="2800" dirty="0">
              <a:solidFill>
                <a:schemeClr val="tx1">
                  <a:lumMod val="50000"/>
                  <a:lumOff val="50000"/>
                </a:schemeClr>
              </a:solidFill>
            </a:endParaRPr>
          </a:p>
        </p:txBody>
      </p:sp>
      <p:sp>
        <p:nvSpPr>
          <p:cNvPr id="4" name="Content Placeholder 3"/>
          <p:cNvSpPr>
            <a:spLocks noGrp="1"/>
          </p:cNvSpPr>
          <p:nvPr>
            <p:ph sz="half" idx="2"/>
          </p:nvPr>
        </p:nvSpPr>
        <p:spPr>
          <a:xfrm>
            <a:off x="2057400" y="1828800"/>
            <a:ext cx="3276600" cy="3200400"/>
          </a:xfrm>
        </p:spPr>
        <p:txBody>
          <a:bodyPr rtlCol="0">
            <a:normAutofit lnSpcReduction="10000"/>
          </a:bodyPr>
          <a:lstStyle/>
          <a:p>
            <a:pPr eaLnBrk="1" fontAlgn="auto" hangingPunct="1">
              <a:spcAft>
                <a:spcPts val="0"/>
              </a:spcAft>
              <a:defRPr/>
            </a:pPr>
            <a:r>
              <a:rPr lang="en-US" b="1" u="sng" dirty="0" smtClean="0">
                <a:solidFill>
                  <a:schemeClr val="tx1">
                    <a:lumMod val="50000"/>
                    <a:lumOff val="50000"/>
                  </a:schemeClr>
                </a:solidFill>
              </a:rPr>
              <a:t>Best practice   IV </a:t>
            </a:r>
          </a:p>
          <a:p>
            <a:pPr eaLnBrk="1" fontAlgn="auto" hangingPunct="1">
              <a:spcAft>
                <a:spcPts val="0"/>
              </a:spcAft>
              <a:defRPr/>
            </a:pPr>
            <a:r>
              <a:rPr lang="en-US" dirty="0" smtClean="0">
                <a:solidFill>
                  <a:schemeClr val="tx1">
                    <a:lumMod val="50000"/>
                    <a:lumOff val="50000"/>
                  </a:schemeClr>
                </a:solidFill>
              </a:rPr>
              <a:t>palpate vein, HH,  clean the site, let skin dry 30 seconds, prepare equipment, HH,  don gloves, DO NOT REPALPATE VEIN, insert cannula, secure with sterile op site,</a:t>
            </a:r>
            <a:endParaRPr lang="en-US" dirty="0">
              <a:solidFill>
                <a:schemeClr val="tx1">
                  <a:lumMod val="50000"/>
                  <a:lumOff val="50000"/>
                </a:schemeClr>
              </a:solidFill>
            </a:endParaRPr>
          </a:p>
        </p:txBody>
      </p:sp>
      <p:sp>
        <p:nvSpPr>
          <p:cNvPr id="5" name="Text Placeholder 4"/>
          <p:cNvSpPr>
            <a:spLocks noGrp="1"/>
          </p:cNvSpPr>
          <p:nvPr>
            <p:ph type="body" sz="quarter" idx="3"/>
          </p:nvPr>
        </p:nvSpPr>
        <p:spPr>
          <a:xfrm>
            <a:off x="5408613" y="1265238"/>
            <a:ext cx="3506787" cy="487362"/>
          </a:xfrm>
        </p:spPr>
        <p:txBody>
          <a:bodyPr rtlCol="0">
            <a:noAutofit/>
          </a:bodyPr>
          <a:lstStyle/>
          <a:p>
            <a:pPr eaLnBrk="1" fontAlgn="auto" hangingPunct="1">
              <a:spcAft>
                <a:spcPts val="0"/>
              </a:spcAft>
              <a:defRPr/>
            </a:pPr>
            <a:r>
              <a:rPr lang="en-US" sz="2800" dirty="0" smtClean="0">
                <a:solidFill>
                  <a:schemeClr val="bg1">
                    <a:lumMod val="85000"/>
                  </a:schemeClr>
                </a:solidFill>
              </a:rPr>
              <a:t>Emergency situations</a:t>
            </a:r>
            <a:endParaRPr lang="en-US" sz="2800" dirty="0">
              <a:solidFill>
                <a:schemeClr val="bg1">
                  <a:lumMod val="85000"/>
                </a:schemeClr>
              </a:solidFill>
            </a:endParaRPr>
          </a:p>
        </p:txBody>
      </p:sp>
      <p:sp>
        <p:nvSpPr>
          <p:cNvPr id="55301" name="Content Placeholder 5"/>
          <p:cNvSpPr>
            <a:spLocks noGrp="1"/>
          </p:cNvSpPr>
          <p:nvPr>
            <p:ph sz="quarter" idx="4"/>
          </p:nvPr>
        </p:nvSpPr>
        <p:spPr>
          <a:xfrm>
            <a:off x="5408613" y="1752600"/>
            <a:ext cx="3278187" cy="3276600"/>
          </a:xfrm>
        </p:spPr>
        <p:txBody>
          <a:bodyPr/>
          <a:lstStyle/>
          <a:p>
            <a:pPr eaLnBrk="1" hangingPunct="1"/>
            <a:r>
              <a:rPr lang="en-US" altLang="en-US" smtClean="0"/>
              <a:t> situation requiring may  prevent  all steps being taken.</a:t>
            </a:r>
          </a:p>
          <a:p>
            <a:pPr eaLnBrk="1" hangingPunct="1"/>
            <a:endParaRPr lang="en-US" altLang="en-US" sz="1100" smtClean="0"/>
          </a:p>
          <a:p>
            <a:pPr eaLnBrk="1" hangingPunct="1"/>
            <a:r>
              <a:rPr lang="en-US" altLang="en-US" smtClean="0"/>
              <a:t>In the UK medics notify staff so cannula can be replaced ASAP (within 24 hrs)    </a:t>
            </a:r>
          </a:p>
        </p:txBody>
      </p:sp>
      <p:sp>
        <p:nvSpPr>
          <p:cNvPr id="55302" name="TextBox 7"/>
          <p:cNvSpPr txBox="1">
            <a:spLocks noChangeArrowheads="1"/>
          </p:cNvSpPr>
          <p:nvPr/>
        </p:nvSpPr>
        <p:spPr bwMode="auto">
          <a:xfrm>
            <a:off x="2438400" y="5715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9" name="TextBox 8"/>
          <p:cNvSpPr txBox="1"/>
          <p:nvPr/>
        </p:nvSpPr>
        <p:spPr>
          <a:xfrm>
            <a:off x="2286000" y="5334000"/>
            <a:ext cx="6400800" cy="1200150"/>
          </a:xfrm>
          <a:prstGeom prst="rect">
            <a:avLst/>
          </a:prstGeom>
          <a:noFill/>
        </p:spPr>
        <p:txBody>
          <a:bodyPr>
            <a:spAutoFit/>
          </a:bodyPr>
          <a:lstStyle/>
          <a:p>
            <a:pPr eaLnBrk="1" fontAlgn="auto" hangingPunct="1">
              <a:spcBef>
                <a:spcPts val="0"/>
              </a:spcBef>
              <a:spcAft>
                <a:spcPts val="0"/>
              </a:spcAft>
              <a:defRPr/>
            </a:pPr>
            <a:r>
              <a:rPr lang="en-US" sz="2400" dirty="0">
                <a:solidFill>
                  <a:schemeClr val="bg1">
                    <a:lumMod val="65000"/>
                  </a:schemeClr>
                </a:solidFill>
                <a:latin typeface="+mn-lt"/>
                <a:cs typeface="+mn-cs"/>
              </a:rPr>
              <a:t>Emergency Intubation in the field with aspiration  prior or during procedure  increases risk of VAP. Highest in Trauma patients. American Study 2015 </a:t>
            </a:r>
          </a:p>
        </p:txBody>
      </p:sp>
      <p:sp>
        <p:nvSpPr>
          <p:cNvPr id="553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A0D376A-F90F-40E6-B848-F1680976D1A2}" type="slidenum">
              <a:rPr lang="en-US" altLang="en-US" sz="1800">
                <a:solidFill>
                  <a:srgbClr val="898989"/>
                </a:solidFill>
                <a:latin typeface="Calibri" pitchFamily="34" charset="0"/>
              </a:rPr>
              <a:pPr/>
              <a:t>11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Point of Care Risk Assessment</a:t>
            </a:r>
            <a:endParaRPr lang="en-US" sz="3200" b="1" dirty="0"/>
          </a:p>
        </p:txBody>
      </p:sp>
      <p:sp>
        <p:nvSpPr>
          <p:cNvPr id="57346" name="Content Placeholder 2"/>
          <p:cNvSpPr>
            <a:spLocks noGrp="1"/>
          </p:cNvSpPr>
          <p:nvPr>
            <p:ph idx="1"/>
          </p:nvPr>
        </p:nvSpPr>
        <p:spPr>
          <a:xfrm>
            <a:off x="2057400" y="1143000"/>
            <a:ext cx="6629400" cy="5334000"/>
          </a:xfrm>
        </p:spPr>
        <p:txBody>
          <a:bodyPr/>
          <a:lstStyle/>
          <a:p>
            <a:r>
              <a:rPr lang="en-US" altLang="en-US" sz="2400" b="1" smtClean="0"/>
              <a:t>Purpose:</a:t>
            </a:r>
            <a:r>
              <a:rPr lang="en-US" altLang="en-US" sz="2400" smtClean="0"/>
              <a:t> to  assess and reduce risk of transmission of microorganisms  and determine appropriate actions/precautions possible PPE requires to provide safe interaction with  patient and/or environment : </a:t>
            </a:r>
            <a:r>
              <a:rPr lang="en-US" altLang="en-US" sz="2400" b="1" smtClean="0"/>
              <a:t>WHAT IS MY PURPOSE/TASK? </a:t>
            </a:r>
          </a:p>
          <a:p>
            <a:pPr>
              <a:buFontTx/>
              <a:buChar char="•"/>
            </a:pPr>
            <a:r>
              <a:rPr lang="en-US" altLang="en-US" sz="2400" smtClean="0"/>
              <a:t>  Done as approaching patient – look for possible risks of exposure to blood, body fluids, excretions, secretions, mucous membranes, non intact skin. </a:t>
            </a:r>
          </a:p>
          <a:p>
            <a:pPr>
              <a:buFontTx/>
              <a:buChar char="•"/>
            </a:pPr>
            <a:r>
              <a:rPr lang="en-US" altLang="en-US" sz="2400" smtClean="0"/>
              <a:t>   </a:t>
            </a:r>
            <a:r>
              <a:rPr lang="en-US" altLang="en-US" sz="2400" b="1" smtClean="0"/>
              <a:t>Perform hand hygiene before touching patient  or donning gloves if required  </a:t>
            </a:r>
            <a:endParaRPr lang="en-US" altLang="en-US" sz="2400" smtClean="0"/>
          </a:p>
          <a:p>
            <a:pPr>
              <a:buFontTx/>
              <a:buChar char="•"/>
            </a:pPr>
            <a:r>
              <a:rPr lang="en-US" altLang="en-US" sz="2400" smtClean="0"/>
              <a:t>  Verbal  ARI risk  tool  as required-  fever, cough, travel  history</a:t>
            </a:r>
          </a:p>
          <a:p>
            <a:pPr>
              <a:buFontTx/>
              <a:buChar char="•"/>
            </a:pPr>
            <a:r>
              <a:rPr lang="en-US" altLang="en-US" sz="2400" smtClean="0"/>
              <a:t>   Look for rashes,  hx diarrhea, vomiting,  draining wounds/cellulitis</a:t>
            </a:r>
          </a:p>
          <a:p>
            <a:pPr>
              <a:buFontTx/>
              <a:buChar char="•"/>
            </a:pPr>
            <a:endParaRPr lang="en-US" altLang="en-US" smtClean="0"/>
          </a:p>
          <a:p>
            <a:endParaRPr lang="en-US" altLang="en-US" smtClean="0"/>
          </a:p>
        </p:txBody>
      </p:sp>
      <p:sp>
        <p:nvSpPr>
          <p:cNvPr id="573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827A5BC-50AA-43C0-89D7-862DFABF8D9B}" type="slidenum">
              <a:rPr lang="en-US" altLang="en-US" sz="1800">
                <a:solidFill>
                  <a:srgbClr val="898989"/>
                </a:solidFill>
                <a:latin typeface="Calibri" pitchFamily="34" charset="0"/>
              </a:rPr>
              <a:pPr/>
              <a:t>12</a:t>
            </a:fld>
            <a:endParaRPr lang="en-US" altLang="en-US" sz="1800">
              <a:solidFill>
                <a:srgbClr val="898989"/>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7086600" cy="792162"/>
          </a:xfrm>
        </p:spPr>
        <p:txBody>
          <a:bodyPr/>
          <a:lstStyle/>
          <a:p>
            <a:r>
              <a:rPr lang="en-US" altLang="en-US" b="1" smtClean="0">
                <a:solidFill>
                  <a:srgbClr val="BFBFBF"/>
                </a:solidFill>
              </a:rPr>
              <a:t>Point of Care Risk Assessment</a:t>
            </a:r>
            <a:endParaRPr lang="en-US" altLang="en-US" smtClean="0">
              <a:solidFill>
                <a:srgbClr val="BFBFBF"/>
              </a:solidFill>
            </a:endParaRPr>
          </a:p>
        </p:txBody>
      </p:sp>
      <p:sp>
        <p:nvSpPr>
          <p:cNvPr id="59394" name="Content Placeholder 2"/>
          <p:cNvSpPr>
            <a:spLocks noGrp="1"/>
          </p:cNvSpPr>
          <p:nvPr>
            <p:ph idx="1"/>
          </p:nvPr>
        </p:nvSpPr>
        <p:spPr/>
        <p:txBody>
          <a:bodyPr/>
          <a:lstStyle/>
          <a:p>
            <a:pPr>
              <a:buFontTx/>
              <a:buChar char="•"/>
            </a:pPr>
            <a:r>
              <a:rPr lang="en-US" altLang="en-US" sz="2200" smtClean="0"/>
              <a:t> Determine if require contact and/or droplet precautions -  fluid splash, respiratory secretions </a:t>
            </a:r>
          </a:p>
          <a:p>
            <a:pPr>
              <a:buFontTx/>
              <a:buChar char="•"/>
            </a:pPr>
            <a:r>
              <a:rPr lang="en-US" altLang="en-US" sz="2200" smtClean="0"/>
              <a:t> Don a gown if uniform is likely to become contaminated during direct patient care or from environment</a:t>
            </a:r>
          </a:p>
          <a:p>
            <a:pPr>
              <a:buFontTx/>
              <a:buChar char="•"/>
            </a:pPr>
            <a:r>
              <a:rPr lang="en-US" altLang="en-US" sz="2200" smtClean="0"/>
              <a:t> </a:t>
            </a:r>
            <a:r>
              <a:rPr lang="en-US" altLang="en-US" sz="2200" b="1" smtClean="0"/>
              <a:t>Ensure to perform hand hygiene </a:t>
            </a:r>
            <a:endParaRPr lang="en-US" altLang="en-US" sz="2200" smtClean="0"/>
          </a:p>
          <a:p>
            <a:pPr>
              <a:buFontTx/>
              <a:buChar char="•"/>
            </a:pPr>
            <a:r>
              <a:rPr lang="en-US" altLang="en-US" sz="2200" smtClean="0"/>
              <a:t>Ensure to pre- notify receiving facility if transporting patient with suspected communicable disease </a:t>
            </a:r>
          </a:p>
        </p:txBody>
      </p:sp>
      <p:pic>
        <p:nvPicPr>
          <p:cNvPr id="59395" name="Picture 2" descr="C:\Users\rfs1land\Desktop\IMG_0423.JPG"/>
          <p:cNvPicPr>
            <a:picLocks noChangeAspect="1" noChangeArrowheads="1"/>
          </p:cNvPicPr>
          <p:nvPr/>
        </p:nvPicPr>
        <p:blipFill>
          <a:blip r:embed="rId3">
            <a:extLst>
              <a:ext uri="{28A0092B-C50C-407E-A947-70E740481C1C}">
                <a14:useLocalDpi xmlns:a14="http://schemas.microsoft.com/office/drawing/2010/main" val="0"/>
              </a:ext>
            </a:extLst>
          </a:blip>
          <a:srcRect t="2930" r="15622"/>
          <a:stretch>
            <a:fillRect/>
          </a:stretch>
        </p:blipFill>
        <p:spPr bwMode="auto">
          <a:xfrm>
            <a:off x="4419600" y="4267200"/>
            <a:ext cx="1676400" cy="2419350"/>
          </a:xfrm>
          <a:prstGeom prst="rect">
            <a:avLst/>
          </a:prstGeom>
          <a:noFill/>
          <a:ln w="38100">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593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3AFE5FE-EC86-40F0-BD69-FFCCD228967D}" type="slidenum">
              <a:rPr lang="en-US" altLang="en-US" sz="1800">
                <a:solidFill>
                  <a:srgbClr val="898989"/>
                </a:solidFill>
                <a:latin typeface="Calibri" pitchFamily="34" charset="0"/>
              </a:rPr>
              <a:pPr/>
              <a:t>13</a:t>
            </a:fld>
            <a:endParaRPr lang="en-US" altLang="en-US" sz="1800">
              <a:solidFill>
                <a:srgbClr val="898989"/>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191000" cy="762000"/>
          </a:xfrm>
        </p:spPr>
        <p:txBody>
          <a:bodyPr rtlCol="0">
            <a:normAutofit/>
          </a:bodyPr>
          <a:lstStyle/>
          <a:p>
            <a:pPr eaLnBrk="1" fontAlgn="auto" hangingPunct="1">
              <a:spcAft>
                <a:spcPts val="0"/>
              </a:spcAft>
              <a:defRPr/>
            </a:pPr>
            <a:r>
              <a:rPr lang="en-US" sz="4000" b="1" dirty="0" smtClean="0">
                <a:solidFill>
                  <a:schemeClr val="bg1">
                    <a:lumMod val="75000"/>
                  </a:schemeClr>
                </a:solidFill>
              </a:rPr>
              <a:t> </a:t>
            </a:r>
            <a:r>
              <a:rPr lang="en-US" sz="4000" b="1" dirty="0" smtClean="0">
                <a:solidFill>
                  <a:schemeClr val="bg1">
                    <a:lumMod val="65000"/>
                  </a:schemeClr>
                </a:solidFill>
              </a:rPr>
              <a:t>PPE</a:t>
            </a:r>
            <a:endParaRPr lang="en-US" sz="4000" b="1" dirty="0">
              <a:solidFill>
                <a:schemeClr val="bg1">
                  <a:lumMod val="65000"/>
                </a:schemeClr>
              </a:solidFill>
            </a:endParaRPr>
          </a:p>
        </p:txBody>
      </p:sp>
      <p:pic>
        <p:nvPicPr>
          <p:cNvPr id="4" name="Content Placeholder 3" descr="C:\Users\298216.GREATERSUDBURY1\Desktop\New folder\P1080163.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781800" y="228600"/>
            <a:ext cx="2133600" cy="1600200"/>
          </a:xfrm>
          <a:ln w="28575">
            <a:solidFill>
              <a:schemeClr val="bg1">
                <a:lumMod val="65000"/>
              </a:schemeClr>
            </a:solidFill>
          </a:ln>
        </p:spPr>
      </p:pic>
      <p:sp>
        <p:nvSpPr>
          <p:cNvPr id="9" name="TextBox 8"/>
          <p:cNvSpPr txBox="1"/>
          <p:nvPr/>
        </p:nvSpPr>
        <p:spPr>
          <a:xfrm>
            <a:off x="2362200" y="1981200"/>
            <a:ext cx="6629400" cy="4216400"/>
          </a:xfrm>
          <a:prstGeom prst="rect">
            <a:avLst/>
          </a:prstGeom>
          <a:noFill/>
        </p:spPr>
        <p:txBody>
          <a:bodyPr>
            <a:spAutoFit/>
          </a:bodyPr>
          <a:lstStyle/>
          <a:p>
            <a:pPr eaLnBrk="1" fontAlgn="auto" hangingPunct="1">
              <a:spcBef>
                <a:spcPts val="0"/>
              </a:spcBef>
              <a:spcAft>
                <a:spcPts val="0"/>
              </a:spcAft>
              <a:buFont typeface="Arial" pitchFamily="34" charset="0"/>
              <a:buChar char="•"/>
              <a:defRPr/>
            </a:pPr>
            <a:r>
              <a:rPr lang="en-US" sz="2800" dirty="0">
                <a:solidFill>
                  <a:schemeClr val="bg1">
                    <a:lumMod val="65000"/>
                  </a:schemeClr>
                </a:solidFill>
                <a:latin typeface="+mn-lt"/>
                <a:cs typeface="+mn-cs"/>
              </a:rPr>
              <a:t>  </a:t>
            </a:r>
            <a:r>
              <a:rPr lang="en-US" sz="2400" dirty="0">
                <a:solidFill>
                  <a:schemeClr val="bg1">
                    <a:lumMod val="65000"/>
                  </a:schemeClr>
                </a:solidFill>
                <a:latin typeface="+mn-lt"/>
                <a:cs typeface="+mn-cs"/>
              </a:rPr>
              <a:t>Designed to go over scrubs, can present a challenge  to medics          </a:t>
            </a:r>
          </a:p>
          <a:p>
            <a:pPr eaLnBrk="1" fontAlgn="auto" hangingPunct="1">
              <a:spcBef>
                <a:spcPts val="0"/>
              </a:spcBef>
              <a:spcAft>
                <a:spcPts val="0"/>
              </a:spcAft>
              <a:buFont typeface="Arial" pitchFamily="34" charset="0"/>
              <a:buChar char="•"/>
              <a:defRPr/>
            </a:pPr>
            <a:r>
              <a:rPr lang="en-US" sz="2400" dirty="0">
                <a:solidFill>
                  <a:schemeClr val="bg1">
                    <a:lumMod val="65000"/>
                  </a:schemeClr>
                </a:solidFill>
                <a:latin typeface="+mn-lt"/>
                <a:cs typeface="+mn-cs"/>
              </a:rPr>
              <a:t>  Used as a barrier to assist in  preventing exposure</a:t>
            </a:r>
          </a:p>
          <a:p>
            <a:pPr eaLnBrk="1" fontAlgn="auto" hangingPunct="1">
              <a:spcBef>
                <a:spcPts val="0"/>
              </a:spcBef>
              <a:spcAft>
                <a:spcPts val="0"/>
              </a:spcAft>
              <a:buFont typeface="Arial" pitchFamily="34" charset="0"/>
              <a:buChar char="•"/>
              <a:defRPr/>
            </a:pPr>
            <a:r>
              <a:rPr lang="en-US" sz="2400" dirty="0">
                <a:solidFill>
                  <a:schemeClr val="bg1">
                    <a:lumMod val="65000"/>
                  </a:schemeClr>
                </a:solidFill>
                <a:latin typeface="+mn-lt"/>
                <a:cs typeface="+mn-cs"/>
              </a:rPr>
              <a:t>  Must be readily accessible</a:t>
            </a:r>
          </a:p>
          <a:p>
            <a:pPr eaLnBrk="1" fontAlgn="auto" hangingPunct="1">
              <a:spcBef>
                <a:spcPts val="0"/>
              </a:spcBef>
              <a:spcAft>
                <a:spcPts val="0"/>
              </a:spcAft>
              <a:buFont typeface="Arial" pitchFamily="34" charset="0"/>
              <a:buChar char="•"/>
              <a:defRPr/>
            </a:pPr>
            <a:r>
              <a:rPr lang="en-US" sz="2400" dirty="0">
                <a:solidFill>
                  <a:schemeClr val="bg1">
                    <a:lumMod val="65000"/>
                  </a:schemeClr>
                </a:solidFill>
                <a:latin typeface="+mn-lt"/>
                <a:cs typeface="+mn-cs"/>
              </a:rPr>
              <a:t>  Must be appropriate size</a:t>
            </a:r>
          </a:p>
          <a:p>
            <a:pPr eaLnBrk="1" fontAlgn="auto" hangingPunct="1">
              <a:spcBef>
                <a:spcPts val="0"/>
              </a:spcBef>
              <a:spcAft>
                <a:spcPts val="0"/>
              </a:spcAft>
              <a:buFont typeface="Arial" pitchFamily="34" charset="0"/>
              <a:buChar char="•"/>
              <a:defRPr/>
            </a:pPr>
            <a:r>
              <a:rPr lang="en-US" sz="2400" dirty="0">
                <a:solidFill>
                  <a:schemeClr val="bg1">
                    <a:lumMod val="65000"/>
                  </a:schemeClr>
                </a:solidFill>
                <a:latin typeface="+mn-lt"/>
                <a:cs typeface="+mn-cs"/>
              </a:rPr>
              <a:t>  Should be put on just before interaction with patient  based on point of care  risk assessment  and/or signage knowledge ( </a:t>
            </a:r>
            <a:r>
              <a:rPr lang="en-US" sz="2400" dirty="0" err="1">
                <a:solidFill>
                  <a:schemeClr val="bg1">
                    <a:lumMod val="65000"/>
                  </a:schemeClr>
                </a:solidFill>
                <a:latin typeface="+mn-lt"/>
                <a:cs typeface="+mn-cs"/>
              </a:rPr>
              <a:t>ie</a:t>
            </a:r>
            <a:r>
              <a:rPr lang="en-US" sz="2400" dirty="0">
                <a:solidFill>
                  <a:schemeClr val="bg1">
                    <a:lumMod val="65000"/>
                  </a:schemeClr>
                </a:solidFill>
                <a:latin typeface="+mn-lt"/>
                <a:cs typeface="+mn-cs"/>
              </a:rPr>
              <a:t>. transfer)</a:t>
            </a:r>
          </a:p>
          <a:p>
            <a:pPr eaLnBrk="1" fontAlgn="auto" hangingPunct="1">
              <a:spcBef>
                <a:spcPts val="0"/>
              </a:spcBef>
              <a:spcAft>
                <a:spcPts val="0"/>
              </a:spcAft>
              <a:buFont typeface="Arial" pitchFamily="34" charset="0"/>
              <a:buChar char="•"/>
              <a:defRPr/>
            </a:pPr>
            <a:r>
              <a:rPr lang="en-US" sz="2400" dirty="0">
                <a:solidFill>
                  <a:schemeClr val="bg1">
                    <a:lumMod val="65000"/>
                  </a:schemeClr>
                </a:solidFill>
                <a:latin typeface="+mn-lt"/>
                <a:cs typeface="+mn-cs"/>
              </a:rPr>
              <a:t>  Selection of PPE depends on mode of transmission  </a:t>
            </a:r>
          </a:p>
          <a:p>
            <a:pPr eaLnBrk="1" fontAlgn="auto" hangingPunct="1">
              <a:spcBef>
                <a:spcPts val="0"/>
              </a:spcBef>
              <a:spcAft>
                <a:spcPts val="0"/>
              </a:spcAft>
              <a:defRPr/>
            </a:pPr>
            <a:r>
              <a:rPr lang="en-US" sz="2400" dirty="0">
                <a:latin typeface="+mn-lt"/>
                <a:cs typeface="+mn-cs"/>
              </a:rPr>
              <a:t> </a:t>
            </a:r>
          </a:p>
        </p:txBody>
      </p:sp>
      <p:sp>
        <p:nvSpPr>
          <p:cNvPr id="614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6D8AC01-6759-48D3-A822-25CF6650223A}" type="slidenum">
              <a:rPr lang="en-US" altLang="en-US" sz="1800">
                <a:solidFill>
                  <a:srgbClr val="898989"/>
                </a:solidFill>
                <a:latin typeface="Calibri" pitchFamily="34" charset="0"/>
              </a:rPr>
              <a:pPr/>
              <a:t>14</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bg1">
                    <a:lumMod val="65000"/>
                  </a:schemeClr>
                </a:solidFill>
              </a:rPr>
              <a:t> PPE</a:t>
            </a:r>
            <a:endParaRPr lang="en-US" b="1" dirty="0">
              <a:solidFill>
                <a:schemeClr val="bg1">
                  <a:lumMod val="65000"/>
                </a:schemeClr>
              </a:solidFill>
            </a:endParaRPr>
          </a:p>
        </p:txBody>
      </p:sp>
      <p:sp>
        <p:nvSpPr>
          <p:cNvPr id="63490" name="Content Placeholder 2"/>
          <p:cNvSpPr>
            <a:spLocks noGrp="1"/>
          </p:cNvSpPr>
          <p:nvPr>
            <p:ph idx="1"/>
          </p:nvPr>
        </p:nvSpPr>
        <p:spPr>
          <a:xfrm>
            <a:off x="2057400" y="1066800"/>
            <a:ext cx="6629400" cy="4419600"/>
          </a:xfrm>
        </p:spPr>
        <p:txBody>
          <a:bodyPr/>
          <a:lstStyle/>
          <a:p>
            <a:pPr eaLnBrk="1" hangingPunct="1">
              <a:buFontTx/>
              <a:buChar char="•"/>
            </a:pPr>
            <a:r>
              <a:rPr lang="en-US" altLang="en-US" smtClean="0">
                <a:solidFill>
                  <a:srgbClr val="A6A6A6"/>
                </a:solidFill>
              </a:rPr>
              <a:t> When interaction with patient is concluded , PPE should be removed and discarded appropriately</a:t>
            </a:r>
          </a:p>
          <a:p>
            <a:pPr eaLnBrk="1" hangingPunct="1">
              <a:buFontTx/>
              <a:buChar char="•"/>
            </a:pPr>
            <a:r>
              <a:rPr lang="en-US" altLang="en-US" smtClean="0">
                <a:solidFill>
                  <a:srgbClr val="A6A6A6"/>
                </a:solidFill>
              </a:rPr>
              <a:t> Contaminated PPE  must NEVER be  worn in driver’s cab</a:t>
            </a:r>
          </a:p>
          <a:p>
            <a:pPr eaLnBrk="1" hangingPunct="1">
              <a:buFontTx/>
              <a:buChar char="•"/>
            </a:pPr>
            <a:r>
              <a:rPr lang="en-US" altLang="en-US" smtClean="0">
                <a:solidFill>
                  <a:srgbClr val="A6A6A6"/>
                </a:solidFill>
              </a:rPr>
              <a:t> Regular education and review of donning and doffing of PPE must be provided</a:t>
            </a:r>
          </a:p>
          <a:p>
            <a:pPr eaLnBrk="1" hangingPunct="1">
              <a:buFontTx/>
              <a:buChar char="•"/>
            </a:pPr>
            <a:r>
              <a:rPr lang="en-US" altLang="en-US" smtClean="0">
                <a:solidFill>
                  <a:srgbClr val="A6A6A6"/>
                </a:solidFill>
              </a:rPr>
              <a:t>Fit testing of  Respirators required,   paramedics must be trained in use</a:t>
            </a:r>
          </a:p>
          <a:p>
            <a:pPr eaLnBrk="1" hangingPunct="1">
              <a:buFontTx/>
              <a:buChar char="•"/>
            </a:pPr>
            <a:r>
              <a:rPr lang="en-US" altLang="en-US" smtClean="0">
                <a:solidFill>
                  <a:srgbClr val="A6A6A6"/>
                </a:solidFill>
              </a:rPr>
              <a:t>Gowns/coveralls – consider fluid resistant</a:t>
            </a:r>
          </a:p>
          <a:p>
            <a:pPr eaLnBrk="1" hangingPunct="1">
              <a:buFontTx/>
              <a:buChar char="•"/>
            </a:pPr>
            <a:r>
              <a:rPr lang="en-US" altLang="en-US" smtClean="0">
                <a:solidFill>
                  <a:srgbClr val="A6A6A6"/>
                </a:solidFill>
              </a:rPr>
              <a:t>Eye protection- personal issue and/or disposable</a:t>
            </a:r>
          </a:p>
          <a:p>
            <a:pPr eaLnBrk="1" hangingPunct="1">
              <a:buFontTx/>
              <a:buChar char="•"/>
            </a:pPr>
            <a:endParaRPr lang="en-US" altLang="en-US" smtClean="0">
              <a:solidFill>
                <a:srgbClr val="A6A6A6"/>
              </a:solidFill>
            </a:endParaRPr>
          </a:p>
        </p:txBody>
      </p:sp>
      <p:pic>
        <p:nvPicPr>
          <p:cNvPr id="4" name="Picture 6" descr="C:\Users\298216.GREATERSUDBURY1\Desktop\New folder\P1080199.JPG"/>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4648200" y="5257800"/>
            <a:ext cx="1828800" cy="1555750"/>
          </a:xfrm>
          <a:prstGeom prst="rect">
            <a:avLst/>
          </a:prstGeom>
          <a:noFill/>
          <a:ln w="28575">
            <a:solidFill>
              <a:schemeClr val="bg1">
                <a:lumMod val="65000"/>
              </a:schemeClr>
            </a:solidFill>
            <a:miter lim="800000"/>
            <a:headEnd/>
            <a:tailEnd/>
          </a:ln>
        </p:spPr>
      </p:pic>
      <p:sp>
        <p:nvSpPr>
          <p:cNvPr id="634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2A088E5-F4A2-4522-A793-AF4A3E45B33D}" type="slidenum">
              <a:rPr lang="en-US" altLang="en-US" sz="1800">
                <a:solidFill>
                  <a:srgbClr val="898989"/>
                </a:solidFill>
                <a:latin typeface="Calibri" pitchFamily="34" charset="0"/>
              </a:rPr>
              <a:pPr/>
              <a:t>15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tLang="en-US" b="1" smtClean="0"/>
              <a:t>Gloves</a:t>
            </a:r>
          </a:p>
        </p:txBody>
      </p:sp>
      <p:sp>
        <p:nvSpPr>
          <p:cNvPr id="65538" name="Content Placeholder 2"/>
          <p:cNvSpPr>
            <a:spLocks noGrp="1"/>
          </p:cNvSpPr>
          <p:nvPr>
            <p:ph idx="1"/>
          </p:nvPr>
        </p:nvSpPr>
        <p:spPr>
          <a:xfrm>
            <a:off x="2057400" y="1219200"/>
            <a:ext cx="6781800" cy="5334000"/>
          </a:xfrm>
        </p:spPr>
        <p:txBody>
          <a:bodyPr/>
          <a:lstStyle/>
          <a:p>
            <a:pPr eaLnBrk="1" hangingPunct="1">
              <a:buFontTx/>
              <a:buChar char="•"/>
            </a:pPr>
            <a:r>
              <a:rPr lang="en-US" altLang="en-US" smtClean="0"/>
              <a:t>Paramedics often wear gloves for a “whole call” only changing if ripped or visibly soiled</a:t>
            </a:r>
          </a:p>
          <a:p>
            <a:pPr eaLnBrk="1" hangingPunct="1">
              <a:buFontTx/>
              <a:buChar char="•"/>
            </a:pPr>
            <a:endParaRPr lang="en-US" altLang="en-US" sz="1000" smtClean="0"/>
          </a:p>
          <a:p>
            <a:pPr eaLnBrk="1" hangingPunct="1">
              <a:buFontTx/>
              <a:buChar char="•"/>
            </a:pPr>
            <a:r>
              <a:rPr lang="en-US" altLang="en-US" b="1" smtClean="0"/>
              <a:t>DO NOT </a:t>
            </a:r>
            <a:r>
              <a:rPr lang="en-US" altLang="en-US" smtClean="0"/>
              <a:t>wear gloves for routine health care activities in which contact  is limited to in tact skin of patient</a:t>
            </a:r>
          </a:p>
          <a:p>
            <a:pPr eaLnBrk="1" hangingPunct="1">
              <a:buFontTx/>
              <a:buChar char="•"/>
            </a:pPr>
            <a:r>
              <a:rPr lang="en-US" altLang="en-US" b="1" smtClean="0"/>
              <a:t>Wear  gloves when it is anticipated that the hands will be in contact  with mucous membranes, non-intact skin, tissue, blood, body fluids, secretions, excretions, or equipment environmental surfaces contaminated with the above</a:t>
            </a:r>
          </a:p>
          <a:p>
            <a:pPr eaLnBrk="1" hangingPunct="1">
              <a:buFontTx/>
              <a:buNone/>
            </a:pPr>
            <a:endParaRPr lang="en-US" altLang="en-US" b="1" smtClean="0"/>
          </a:p>
          <a:p>
            <a:pPr eaLnBrk="1" hangingPunct="1">
              <a:buFontTx/>
              <a:buNone/>
            </a:pPr>
            <a:r>
              <a:rPr lang="en-US" altLang="en-US" b="1" smtClean="0"/>
              <a:t>GLOVES ARE NOT REQUIRED ON EVERY CALL </a:t>
            </a:r>
          </a:p>
          <a:p>
            <a:pPr eaLnBrk="1" hangingPunct="1">
              <a:buFontTx/>
              <a:buNone/>
            </a:pPr>
            <a:endParaRPr lang="en-US" altLang="en-US" b="1" smtClean="0"/>
          </a:p>
          <a:p>
            <a:pPr eaLnBrk="1" hangingPunct="1">
              <a:buFontTx/>
              <a:buChar char="•"/>
            </a:pPr>
            <a:endParaRPr lang="en-US" altLang="en-US" smtClean="0"/>
          </a:p>
        </p:txBody>
      </p:sp>
      <p:pic>
        <p:nvPicPr>
          <p:cNvPr id="4" name="Picture 2" descr="J:\S_EMS_Picture\EMS PICS\ebolaPPE\IMG_26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0"/>
            <a:ext cx="1905000" cy="1190625"/>
          </a:xfrm>
          <a:prstGeom prst="ellipse">
            <a:avLst/>
          </a:prstGeom>
          <a:noFill/>
        </p:spPr>
      </p:pic>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CB649D-3D6C-411E-BB39-9CE8677BFEBB}" type="slidenum">
              <a:rPr lang="en-US" altLang="en-US" sz="1800">
                <a:solidFill>
                  <a:srgbClr val="898989"/>
                </a:solidFill>
                <a:latin typeface="Calibri" pitchFamily="34" charset="0"/>
              </a:rPr>
              <a:pPr/>
              <a:t>16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tLang="en-US" smtClean="0"/>
              <a:t> </a:t>
            </a:r>
            <a:r>
              <a:rPr lang="en-US" altLang="en-US" b="1" smtClean="0"/>
              <a:t>PPE Enhanced Precautions</a:t>
            </a:r>
          </a:p>
        </p:txBody>
      </p:sp>
      <p:pic>
        <p:nvPicPr>
          <p:cNvPr id="4" name="Content Placeholder 3" descr="J:\S_EMS_Picture\EMS PICS\ebolaPPE\IMG_2654.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351034" y="1143138"/>
            <a:ext cx="4116566" cy="5486262"/>
          </a:xfrm>
          <a:prstGeom prst="ellipse">
            <a:avLst/>
          </a:prstGeom>
        </p:spPr>
      </p:pic>
      <p:sp>
        <p:nvSpPr>
          <p:cNvPr id="675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8969118-4FB7-48CF-A723-C642EBD9B292}" type="slidenum">
              <a:rPr lang="en-US" altLang="en-US" sz="1800">
                <a:solidFill>
                  <a:srgbClr val="898989"/>
                </a:solidFill>
                <a:latin typeface="Calibri" pitchFamily="34" charset="0"/>
              </a:rPr>
              <a:pPr/>
              <a:t>17</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tLang="en-US" b="1" smtClean="0">
                <a:solidFill>
                  <a:srgbClr val="BFBFBF"/>
                </a:solidFill>
              </a:rPr>
              <a:t>Moving Forward </a:t>
            </a:r>
          </a:p>
        </p:txBody>
      </p:sp>
      <p:sp>
        <p:nvSpPr>
          <p:cNvPr id="3" name="Content Placeholder 2"/>
          <p:cNvSpPr>
            <a:spLocks noGrp="1"/>
          </p:cNvSpPr>
          <p:nvPr>
            <p:ph idx="1"/>
          </p:nvPr>
        </p:nvSpPr>
        <p:spPr>
          <a:xfrm>
            <a:off x="2057400" y="1143000"/>
            <a:ext cx="6629400" cy="5486400"/>
          </a:xfrm>
        </p:spPr>
        <p:txBody>
          <a:bodyPr>
            <a:normAutofit/>
          </a:bodyPr>
          <a:lstStyle/>
          <a:p>
            <a:pPr eaLnBrk="1" hangingPunct="1">
              <a:buFont typeface="Wingdings" pitchFamily="2" charset="2"/>
              <a:buChar char="Ø"/>
            </a:pPr>
            <a:r>
              <a:rPr lang="en-US" altLang="en-US" sz="1800" smtClean="0"/>
              <a:t> </a:t>
            </a:r>
            <a:r>
              <a:rPr lang="en-US" altLang="en-US" smtClean="0"/>
              <a:t>Canadian Paramedic Services Standards Report  2014 – Identified  IPAC as one of the top 5 priority areas  as a strategic  recommendation for  the path forward  </a:t>
            </a:r>
          </a:p>
          <a:p>
            <a:pPr eaLnBrk="1" hangingPunct="1"/>
            <a:endParaRPr lang="en-US" altLang="en-US" sz="700" smtClean="0"/>
          </a:p>
          <a:p>
            <a:pPr eaLnBrk="1" hangingPunct="1">
              <a:buFont typeface="Wingdings" pitchFamily="2" charset="2"/>
              <a:buChar char="Ø"/>
            </a:pPr>
            <a:r>
              <a:rPr lang="en-US" altLang="en-US" smtClean="0"/>
              <a:t>Review your program with Infection Control Standards – IPAC has one for Canada also an Audit toolkit for Prehospital for members</a:t>
            </a:r>
          </a:p>
          <a:p>
            <a:pPr eaLnBrk="1" hangingPunct="1"/>
            <a:endParaRPr lang="en-US" altLang="en-US" sz="700" smtClean="0"/>
          </a:p>
          <a:p>
            <a:pPr eaLnBrk="1" hangingPunct="1">
              <a:buFont typeface="Wingdings" pitchFamily="2" charset="2"/>
              <a:buChar char="Ø"/>
            </a:pPr>
            <a:r>
              <a:rPr lang="en-US" altLang="en-US" smtClean="0"/>
              <a:t> Immunization Protocols for all first responders starting with Paramedics  </a:t>
            </a:r>
          </a:p>
          <a:p>
            <a:pPr eaLnBrk="1" hangingPunct="1"/>
            <a:endParaRPr lang="en-US" altLang="en-US" sz="700" smtClean="0"/>
          </a:p>
          <a:p>
            <a:pPr eaLnBrk="1" hangingPunct="1">
              <a:buFont typeface="Wingdings" pitchFamily="2" charset="2"/>
              <a:buChar char="Ø"/>
            </a:pPr>
            <a:r>
              <a:rPr lang="en-US" altLang="en-US" smtClean="0"/>
              <a:t>  Further  the education of paramedics and increase number of Infection Control Professionals in services</a:t>
            </a:r>
          </a:p>
          <a:p>
            <a:pPr eaLnBrk="1" hangingPunct="1">
              <a:buFont typeface="Wingdings" pitchFamily="2" charset="2"/>
              <a:buChar char="Ø"/>
            </a:pPr>
            <a:endParaRPr lang="en-US" altLang="en-US" sz="700" smtClean="0"/>
          </a:p>
          <a:p>
            <a:pPr eaLnBrk="1" hangingPunct="1">
              <a:buFont typeface="Wingdings" pitchFamily="2" charset="2"/>
              <a:buChar char="Ø"/>
            </a:pPr>
            <a:r>
              <a:rPr lang="en-US" altLang="en-US" smtClean="0"/>
              <a:t> Increase network of Paramedic ICPs , Canada , USA– potential of Prehosptial  Interest Group  globally </a:t>
            </a:r>
          </a:p>
          <a:p>
            <a:pPr eaLnBrk="1" hangingPunct="1">
              <a:buFont typeface="Wingdings" pitchFamily="2" charset="2"/>
              <a:buChar char="Ø"/>
            </a:pPr>
            <a:r>
              <a:rPr lang="en-US" altLang="en-US" sz="1700" smtClean="0"/>
              <a:t> </a:t>
            </a:r>
            <a:r>
              <a:rPr lang="en-US" altLang="en-US" sz="2200" smtClean="0"/>
              <a:t>If you do not have service expertise seek assistance from IPAC Canada, Local Hospital ICPs, Public Health </a:t>
            </a:r>
          </a:p>
          <a:p>
            <a:pPr eaLnBrk="1" hangingPunct="1">
              <a:buFont typeface="Wingdings" pitchFamily="2" charset="2"/>
              <a:buChar char="Ø"/>
            </a:pPr>
            <a:endParaRPr lang="en-US" altLang="en-US" sz="1800" smtClean="0"/>
          </a:p>
          <a:p>
            <a:pPr eaLnBrk="1" hangingPunct="1">
              <a:buFont typeface="Wingdings" pitchFamily="2" charset="2"/>
              <a:buChar char="Ø"/>
            </a:pPr>
            <a:endParaRPr lang="en-US" altLang="en-US" sz="1800" smtClean="0"/>
          </a:p>
          <a:p>
            <a:pPr eaLnBrk="1" hangingPunct="1">
              <a:buFont typeface="Wingdings" pitchFamily="2" charset="2"/>
              <a:buChar char="Ø"/>
            </a:pPr>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z="1800" smtClean="0"/>
          </a:p>
        </p:txBody>
      </p:sp>
      <p:sp>
        <p:nvSpPr>
          <p:cNvPr id="696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E5F59F6-D503-4D23-A91D-33A7A10D1F55}" type="slidenum">
              <a:rPr lang="en-US" altLang="en-US" sz="1800">
                <a:solidFill>
                  <a:srgbClr val="898989"/>
                </a:solidFill>
                <a:latin typeface="Calibri" pitchFamily="34" charset="0"/>
              </a:rPr>
              <a:pPr/>
              <a:t>18</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057400" y="274638"/>
            <a:ext cx="6629400" cy="639762"/>
          </a:xfrm>
        </p:spPr>
        <p:txBody>
          <a:bodyPr/>
          <a:lstStyle/>
          <a:p>
            <a:pPr eaLnBrk="1" hangingPunct="1"/>
            <a:r>
              <a:rPr lang="en-US" altLang="en-US" b="1" smtClean="0">
                <a:solidFill>
                  <a:srgbClr val="BFBFBF"/>
                </a:solidFill>
              </a:rPr>
              <a:t>References</a:t>
            </a:r>
          </a:p>
        </p:txBody>
      </p:sp>
      <p:sp>
        <p:nvSpPr>
          <p:cNvPr id="71682" name="Content Placeholder 2"/>
          <p:cNvSpPr>
            <a:spLocks noGrp="1"/>
          </p:cNvSpPr>
          <p:nvPr>
            <p:ph idx="1"/>
          </p:nvPr>
        </p:nvSpPr>
        <p:spPr>
          <a:xfrm>
            <a:off x="2057400" y="838200"/>
            <a:ext cx="6781800" cy="5867400"/>
          </a:xfrm>
        </p:spPr>
        <p:txBody>
          <a:bodyPr/>
          <a:lstStyle/>
          <a:p>
            <a:pPr marL="457200" indent="-457200" eaLnBrk="1" hangingPunct="1">
              <a:lnSpc>
                <a:spcPct val="90000"/>
              </a:lnSpc>
              <a:buFont typeface="Franklin Gothic Heavy"/>
              <a:buAutoNum type="arabicPeriod"/>
            </a:pPr>
            <a:r>
              <a:rPr lang="en-US" altLang="en-US" sz="1900" smtClean="0"/>
              <a:t>National Occupational Competency Profile for Paramedics                        </a:t>
            </a:r>
            <a:r>
              <a:rPr lang="en-US" altLang="en-US" sz="1600" smtClean="0"/>
              <a:t>Area 3: Health &amp; Safety 3.3 f</a:t>
            </a:r>
          </a:p>
          <a:p>
            <a:pPr marL="457200" indent="-457200" eaLnBrk="1" hangingPunct="1">
              <a:lnSpc>
                <a:spcPct val="90000"/>
              </a:lnSpc>
              <a:buFontTx/>
              <a:buAutoNum type="arabicPlain" startAt="2"/>
            </a:pPr>
            <a:r>
              <a:rPr lang="en-US" altLang="en-US" sz="1800" smtClean="0"/>
              <a:t>Routine Practices &amp; Additional Precautions in all Healthcare Settings                                                </a:t>
            </a:r>
            <a:r>
              <a:rPr lang="en-US" altLang="en-US" smtClean="0"/>
              <a:t>                                           </a:t>
            </a:r>
            <a:r>
              <a:rPr lang="en-US" altLang="en-US" sz="1600" smtClean="0"/>
              <a:t>Public Health Agency Canada 2013</a:t>
            </a:r>
          </a:p>
          <a:p>
            <a:pPr marL="457200" indent="-457200" eaLnBrk="1" hangingPunct="1">
              <a:lnSpc>
                <a:spcPct val="90000"/>
              </a:lnSpc>
              <a:buFontTx/>
              <a:buAutoNum type="arabicPlain" startAt="2"/>
            </a:pPr>
            <a:r>
              <a:rPr lang="en-US" altLang="en-US" sz="1800" smtClean="0"/>
              <a:t>Routine Practices &amp; Additional Practices  in all Healthcare Settings       </a:t>
            </a:r>
            <a:r>
              <a:rPr lang="en-US" altLang="en-US" sz="1600" smtClean="0"/>
              <a:t>Public Health Ontario 2012</a:t>
            </a:r>
          </a:p>
          <a:p>
            <a:pPr marL="457200" indent="-457200" eaLnBrk="1" hangingPunct="1">
              <a:lnSpc>
                <a:spcPct val="90000"/>
              </a:lnSpc>
              <a:buFontTx/>
              <a:buAutoNum type="arabicPlain" startAt="2"/>
            </a:pPr>
            <a:r>
              <a:rPr lang="en-US" altLang="en-US" sz="1800" smtClean="0"/>
              <a:t>A qualitative exploration of infection prevention and control guidance for Australian paramedics                                                                                    </a:t>
            </a:r>
            <a:r>
              <a:rPr lang="en-US" altLang="en-US" sz="1600" smtClean="0"/>
              <a:t>Australian  Journal of Paramedicine volume 14/Issue3/Article </a:t>
            </a:r>
          </a:p>
          <a:p>
            <a:pPr marL="457200" indent="-457200" eaLnBrk="1" hangingPunct="1">
              <a:lnSpc>
                <a:spcPct val="90000"/>
              </a:lnSpc>
              <a:buFontTx/>
              <a:buAutoNum type="arabicPlain" startAt="2"/>
            </a:pPr>
            <a:r>
              <a:rPr lang="en-US" altLang="en-US" sz="1800" smtClean="0"/>
              <a:t>EMS Provider Compliance with Infection Control Recommendations is Suboptimal                                                                                                 </a:t>
            </a:r>
            <a:r>
              <a:rPr lang="en-US" altLang="en-US" sz="1600" smtClean="0"/>
              <a:t>Prehospital Emergency Care Volume 18, 2014 – Issue 2   </a:t>
            </a:r>
          </a:p>
          <a:p>
            <a:pPr marL="457200" indent="-457200" eaLnBrk="1" hangingPunct="1">
              <a:lnSpc>
                <a:spcPct val="90000"/>
              </a:lnSpc>
              <a:buFontTx/>
              <a:buAutoNum type="arabicPlain" startAt="2"/>
            </a:pPr>
            <a:r>
              <a:rPr lang="en-US" altLang="en-US" sz="1800" smtClean="0"/>
              <a:t>Prehospital Aspiration is Associated with increased Pulmonary Complications                                                                                          </a:t>
            </a:r>
            <a:r>
              <a:rPr lang="en-US" altLang="en-US" sz="1600" smtClean="0"/>
              <a:t>Surgical Infections April 7, 2015                                                                                     </a:t>
            </a:r>
          </a:p>
          <a:p>
            <a:pPr marL="457200" indent="-457200" eaLnBrk="1" hangingPunct="1">
              <a:lnSpc>
                <a:spcPct val="90000"/>
              </a:lnSpc>
              <a:buFontTx/>
              <a:buAutoNum type="arabicPlain" startAt="2"/>
            </a:pPr>
            <a:r>
              <a:rPr lang="en-US" altLang="en-US" sz="1800" smtClean="0"/>
              <a:t>Exposure of Emergency Service Workers to Infectious Diseases</a:t>
            </a:r>
            <a:r>
              <a:rPr lang="en-US" altLang="en-US" smtClean="0"/>
              <a:t> </a:t>
            </a:r>
            <a:r>
              <a:rPr lang="en-US" altLang="en-US" sz="1800" smtClean="0"/>
              <a:t>Protocol </a:t>
            </a:r>
            <a:r>
              <a:rPr lang="en-US" altLang="en-US" smtClean="0"/>
              <a:t>                                                                                                </a:t>
            </a:r>
            <a:r>
              <a:rPr lang="en-US" altLang="en-US" sz="1600" smtClean="0"/>
              <a:t>Province of Ontario 2008</a:t>
            </a:r>
          </a:p>
          <a:p>
            <a:pPr marL="457200" indent="-457200" eaLnBrk="1" hangingPunct="1">
              <a:lnSpc>
                <a:spcPct val="90000"/>
              </a:lnSpc>
              <a:buFontTx/>
              <a:buAutoNum type="arabicPlain" startAt="2"/>
            </a:pPr>
            <a:r>
              <a:rPr lang="en-US" altLang="en-US" sz="1900" smtClean="0"/>
              <a:t>Environmental Cleaning and Disinfection for Emergency Vehicles                                                                                            </a:t>
            </a:r>
            <a:r>
              <a:rPr lang="en-US" altLang="en-US" sz="1700" smtClean="0"/>
              <a:t>IPAC Canada Practice Recommendations – May 2014 </a:t>
            </a:r>
          </a:p>
          <a:p>
            <a:pPr marL="457200" indent="-457200" eaLnBrk="1" hangingPunct="1">
              <a:lnSpc>
                <a:spcPct val="90000"/>
              </a:lnSpc>
              <a:buFont typeface="Franklin Gothic Heavy"/>
              <a:buAutoNum type="arabicPeriod"/>
            </a:pPr>
            <a:endParaRPr lang="en-US" altLang="en-US" sz="1600" smtClean="0"/>
          </a:p>
          <a:p>
            <a:pPr marL="457200" indent="-457200" eaLnBrk="1" hangingPunct="1">
              <a:lnSpc>
                <a:spcPct val="90000"/>
              </a:lnSpc>
              <a:buFont typeface="Franklin Gothic Heavy"/>
              <a:buAutoNum type="arabicPeriod"/>
            </a:pPr>
            <a:endParaRPr lang="en-US" altLang="en-US" sz="1600" smtClean="0"/>
          </a:p>
          <a:p>
            <a:pPr marL="457200" indent="-457200" eaLnBrk="1" hangingPunct="1">
              <a:lnSpc>
                <a:spcPct val="90000"/>
              </a:lnSpc>
              <a:buFont typeface="Franklin Gothic Heavy"/>
              <a:buAutoNum type="arabicPeriod"/>
            </a:pPr>
            <a:endParaRPr lang="en-US" altLang="en-US" sz="1400" smtClean="0"/>
          </a:p>
        </p:txBody>
      </p:sp>
      <p:sp>
        <p:nvSpPr>
          <p:cNvPr id="716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BD6D949-F3DA-4A40-A09C-83219A882F28}" type="slidenum">
              <a:rPr lang="en-US" altLang="en-US">
                <a:solidFill>
                  <a:srgbClr val="898989"/>
                </a:solidFill>
                <a:latin typeface="Calibri" pitchFamily="34" charset="0"/>
              </a:rPr>
              <a:pPr/>
              <a:t>19</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bg1">
                    <a:lumMod val="85000"/>
                  </a:schemeClr>
                </a:solidFill>
              </a:rPr>
              <a:t>Disclosure</a:t>
            </a:r>
            <a:endParaRPr lang="en-US" b="1" dirty="0">
              <a:solidFill>
                <a:schemeClr val="bg1">
                  <a:lumMod val="85000"/>
                </a:schemeClr>
              </a:solidFill>
            </a:endParaRPr>
          </a:p>
        </p:txBody>
      </p:sp>
      <p:sp>
        <p:nvSpPr>
          <p:cNvPr id="36866" name="Content Placeholder 2"/>
          <p:cNvSpPr>
            <a:spLocks noGrp="1"/>
          </p:cNvSpPr>
          <p:nvPr>
            <p:ph idx="1"/>
          </p:nvPr>
        </p:nvSpPr>
        <p:spPr/>
        <p:txBody>
          <a:bodyPr/>
          <a:lstStyle/>
          <a:p>
            <a:pPr eaLnBrk="1" hangingPunct="1"/>
            <a:r>
              <a:rPr lang="en-US" altLang="en-US" i="1" smtClean="0"/>
              <a:t> </a:t>
            </a:r>
          </a:p>
          <a:p>
            <a:pPr eaLnBrk="1" hangingPunct="1"/>
            <a:endParaRPr lang="en-US" altLang="en-US" i="1" smtClean="0"/>
          </a:p>
          <a:p>
            <a:pPr eaLnBrk="1" hangingPunct="1"/>
            <a:r>
              <a:rPr lang="en-US" altLang="en-US" i="1" smtClean="0"/>
              <a:t>I disclose,  I have no potential or direct conflict of interest. </a:t>
            </a:r>
          </a:p>
          <a:p>
            <a:pPr eaLnBrk="1" hangingPunct="1"/>
            <a:endParaRPr lang="en-US" altLang="en-US" sz="700" i="1" smtClean="0"/>
          </a:p>
          <a:p>
            <a:pPr eaLnBrk="1" hangingPunct="1"/>
            <a:r>
              <a:rPr lang="en-US" altLang="en-US" i="1" smtClean="0"/>
              <a:t> This presentation contains my observations, knowledge and does not necessarily reflect the opinions of my employer  the City of Greater Sudbury Paramedic Services.</a:t>
            </a:r>
          </a:p>
          <a:p>
            <a:pPr eaLnBrk="1" hangingPunct="1"/>
            <a:endParaRPr lang="en-US" altLang="en-US" smtClean="0"/>
          </a:p>
        </p:txBody>
      </p:sp>
      <p:pic>
        <p:nvPicPr>
          <p:cNvPr id="3686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892550"/>
            <a:ext cx="2438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D5238C3-AA8B-4295-A1B0-4E0DAF4BD42A}" type="slidenum">
              <a:rPr lang="en-US" altLang="en-US">
                <a:solidFill>
                  <a:srgbClr val="898989"/>
                </a:solidFill>
                <a:latin typeface="Calibri" pitchFamily="34" charset="0"/>
              </a:rPr>
              <a:pPr/>
              <a:t>2</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tLang="en-US" b="1" smtClean="0">
                <a:solidFill>
                  <a:srgbClr val="BFBFBF"/>
                </a:solidFill>
              </a:rPr>
              <a:t>References</a:t>
            </a:r>
            <a:endParaRPr lang="en-US" altLang="en-US" smtClean="0">
              <a:solidFill>
                <a:srgbClr val="BFBFBF"/>
              </a:solidFill>
            </a:endParaRPr>
          </a:p>
        </p:txBody>
      </p:sp>
      <p:sp>
        <p:nvSpPr>
          <p:cNvPr id="73730" name="Content Placeholder 2"/>
          <p:cNvSpPr>
            <a:spLocks noGrp="1"/>
          </p:cNvSpPr>
          <p:nvPr>
            <p:ph idx="1"/>
          </p:nvPr>
        </p:nvSpPr>
        <p:spPr>
          <a:xfrm>
            <a:off x="2057400" y="1219200"/>
            <a:ext cx="6629400" cy="5410200"/>
          </a:xfrm>
        </p:spPr>
        <p:txBody>
          <a:bodyPr/>
          <a:lstStyle/>
          <a:p>
            <a:pPr marL="457200" indent="-457200" eaLnBrk="1" hangingPunct="1"/>
            <a:r>
              <a:rPr lang="en-US" altLang="en-US" sz="1800" smtClean="0"/>
              <a:t>9       A Rational Approach to Ambulance Cleaning and Disinfection Practices  					           </a:t>
            </a:r>
            <a:r>
              <a:rPr lang="en-US" altLang="en-US" sz="1600" smtClean="0"/>
              <a:t>Mary Ann Miller Jack Wagner  April 2014</a:t>
            </a:r>
          </a:p>
          <a:p>
            <a:pPr marL="457200" indent="-457200" eaLnBrk="1" hangingPunct="1"/>
            <a:r>
              <a:rPr lang="en-US" altLang="en-US" sz="1600" smtClean="0"/>
              <a:t>10.	</a:t>
            </a:r>
            <a:r>
              <a:rPr lang="en-US" altLang="en-US" sz="1800" smtClean="0"/>
              <a:t>Best Practices for Environmental Cleaning for Prevention and Control of Infections in all Health care Settings -2</a:t>
            </a:r>
            <a:r>
              <a:rPr lang="en-US" altLang="en-US" sz="1800" baseline="30000" smtClean="0"/>
              <a:t>nd</a:t>
            </a:r>
            <a:r>
              <a:rPr lang="en-US" altLang="en-US" sz="1800" smtClean="0"/>
              <a:t> edition                                       </a:t>
            </a:r>
            <a:r>
              <a:rPr lang="en-US" altLang="en-US" sz="1600" smtClean="0"/>
              <a:t>Public Health Ontario -  PIDAC  May 2012 </a:t>
            </a:r>
          </a:p>
          <a:p>
            <a:pPr marL="457200" indent="-457200" eaLnBrk="1" hangingPunct="1">
              <a:buFontTx/>
              <a:buAutoNum type="arabicPeriod" startAt="11"/>
            </a:pPr>
            <a:r>
              <a:rPr lang="en-US" altLang="en-US" sz="1800" smtClean="0"/>
              <a:t>Self-reported behaviors and perceptions of Australian paramedics in relation to hand hygiene and gloving practices in paramedic-led health care </a:t>
            </a:r>
            <a:r>
              <a:rPr lang="en-US" altLang="en-US" sz="1600" smtClean="0"/>
              <a:t>                                                                     </a:t>
            </a:r>
            <a:r>
              <a:rPr lang="en-US" altLang="en-US" sz="1400" smtClean="0"/>
              <a:t>   AJIC July 2017</a:t>
            </a:r>
          </a:p>
          <a:p>
            <a:pPr marL="457200" indent="-457200" eaLnBrk="1" hangingPunct="1">
              <a:buFontTx/>
              <a:buAutoNum type="arabicPeriod" startAt="12"/>
            </a:pPr>
            <a:r>
              <a:rPr lang="en-US" altLang="en-US" sz="1800" smtClean="0"/>
              <a:t>IPAC Canada                                                                                                   </a:t>
            </a:r>
            <a:r>
              <a:rPr lang="en-US" altLang="en-US" sz="1600" smtClean="0">
                <a:hlinkClick r:id="rId3"/>
              </a:rPr>
              <a:t>https://ipac-canada.org/about-ipac-canada.php</a:t>
            </a:r>
            <a:endParaRPr lang="en-US" altLang="en-US" sz="1600" smtClean="0"/>
          </a:p>
          <a:p>
            <a:pPr marL="457200" indent="-457200" eaLnBrk="1" hangingPunct="1">
              <a:buFontTx/>
              <a:buAutoNum type="arabicPeriod" startAt="12"/>
            </a:pPr>
            <a:r>
              <a:rPr lang="en-US" altLang="en-US" sz="1800" smtClean="0"/>
              <a:t>Canadian Paramedic Services Standards Report : Strategic Planning Report                                                                                                       </a:t>
            </a:r>
            <a:r>
              <a:rPr lang="en-US" altLang="en-US" sz="1600" smtClean="0"/>
              <a:t>Paramedic Standards Steering Panel March 2014 </a:t>
            </a:r>
          </a:p>
          <a:p>
            <a:pPr marL="457200" indent="-457200" eaLnBrk="1" hangingPunct="1">
              <a:buFontTx/>
              <a:buAutoNum type="arabicPeriod" startAt="12"/>
            </a:pPr>
            <a:r>
              <a:rPr lang="en-US" altLang="en-US" sz="1800" smtClean="0"/>
              <a:t>Infection Prevention and Control Program Standards                </a:t>
            </a:r>
            <a:r>
              <a:rPr lang="en-US" altLang="en-US" sz="1600" smtClean="0"/>
              <a:t>IPAC Canada</a:t>
            </a:r>
          </a:p>
        </p:txBody>
      </p:sp>
      <p:sp>
        <p:nvSpPr>
          <p:cNvPr id="737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A20F19F-BA08-4D77-911A-9AE30A33DC96}" type="slidenum">
              <a:rPr lang="en-US" altLang="en-US">
                <a:solidFill>
                  <a:srgbClr val="898989"/>
                </a:solidFill>
                <a:latin typeface="Calibri" pitchFamily="34" charset="0"/>
              </a:rPr>
              <a:pPr/>
              <a:t>20</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7875" y="4899025"/>
            <a:ext cx="6629400" cy="914400"/>
          </a:xfrm>
        </p:spPr>
        <p:txBody>
          <a:bodyPr rtlCol="0">
            <a:normAutofit/>
          </a:bodyPr>
          <a:lstStyle/>
          <a:p>
            <a:pPr eaLnBrk="1" fontAlgn="auto" hangingPunct="1">
              <a:spcAft>
                <a:spcPts val="0"/>
              </a:spcAft>
              <a:defRPr/>
            </a:pPr>
            <a:r>
              <a:rPr lang="en-US" dirty="0" smtClean="0">
                <a:solidFill>
                  <a:schemeClr val="accent2"/>
                </a:solidFill>
              </a:rPr>
              <a:t>                 </a:t>
            </a:r>
            <a:r>
              <a:rPr lang="en-US" sz="4000" b="1" dirty="0" smtClean="0">
                <a:solidFill>
                  <a:schemeClr val="bg1">
                    <a:lumMod val="85000"/>
                  </a:schemeClr>
                </a:solidFill>
                <a:latin typeface="+mn-lt"/>
              </a:rPr>
              <a:t>Questions?</a:t>
            </a:r>
            <a:endParaRPr lang="en-US" sz="4000" b="1" dirty="0">
              <a:solidFill>
                <a:schemeClr val="bg1">
                  <a:lumMod val="85000"/>
                </a:schemeClr>
              </a:solidFill>
              <a:latin typeface="+mn-lt"/>
            </a:endParaRPr>
          </a:p>
        </p:txBody>
      </p:sp>
      <p:sp>
        <p:nvSpPr>
          <p:cNvPr id="75778" name="Content Placeholder 6"/>
          <p:cNvSpPr>
            <a:spLocks noGrp="1"/>
          </p:cNvSpPr>
          <p:nvPr>
            <p:ph sz="half" idx="2"/>
          </p:nvPr>
        </p:nvSpPr>
        <p:spPr>
          <a:xfrm>
            <a:off x="1905000" y="5889625"/>
            <a:ext cx="7239000" cy="722313"/>
          </a:xfrm>
        </p:spPr>
        <p:txBody>
          <a:bodyPr/>
          <a:lstStyle/>
          <a:p>
            <a:pPr algn="ctr" eaLnBrk="1" hangingPunct="1"/>
            <a:r>
              <a:rPr lang="en-US" altLang="en-US" sz="3200" smtClean="0">
                <a:solidFill>
                  <a:schemeClr val="accent2"/>
                </a:solidFill>
              </a:rPr>
              <a:t>jennifer.amyotte@greatersudbury.ca</a:t>
            </a:r>
          </a:p>
        </p:txBody>
      </p:sp>
      <p:pic>
        <p:nvPicPr>
          <p:cNvPr id="4100" name="Picture 4" descr="IMG_306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914400"/>
            <a:ext cx="5848350" cy="3908425"/>
          </a:xfrm>
          <a:prstGeom prst="rect">
            <a:avLst/>
          </a:prstGeom>
          <a:noFill/>
          <a:ln w="38100">
            <a:solidFill>
              <a:schemeClr val="bg1">
                <a:lumMod val="50000"/>
              </a:schemeClr>
            </a:solidFill>
            <a:miter lim="800000"/>
            <a:headEnd/>
            <a:tailEnd/>
          </a:ln>
        </p:spPr>
      </p:pic>
      <p:sp>
        <p:nvSpPr>
          <p:cNvPr id="75780" name="Content Placeholder 6"/>
          <p:cNvSpPr>
            <a:spLocks noGrp="1"/>
          </p:cNvSpPr>
          <p:nvPr>
            <p:ph sz="half" idx="2"/>
          </p:nvPr>
        </p:nvSpPr>
        <p:spPr>
          <a:xfrm>
            <a:off x="1905000" y="-152400"/>
            <a:ext cx="7239000" cy="1066800"/>
          </a:xfrm>
        </p:spPr>
        <p:txBody>
          <a:bodyPr/>
          <a:lstStyle/>
          <a:p>
            <a:pPr eaLnBrk="1" hangingPunct="1">
              <a:lnSpc>
                <a:spcPct val="80000"/>
              </a:lnSpc>
            </a:pPr>
            <a:endParaRPr lang="en-US" altLang="en-US" sz="1100" b="1" smtClean="0">
              <a:solidFill>
                <a:schemeClr val="accent2"/>
              </a:solidFill>
            </a:endParaRPr>
          </a:p>
          <a:p>
            <a:pPr eaLnBrk="1" hangingPunct="1">
              <a:lnSpc>
                <a:spcPct val="80000"/>
              </a:lnSpc>
            </a:pPr>
            <a:r>
              <a:rPr lang="en-US" altLang="en-US" sz="1100" b="1" smtClean="0">
                <a:solidFill>
                  <a:schemeClr val="accent2"/>
                </a:solidFill>
              </a:rPr>
              <a:t>      </a:t>
            </a:r>
          </a:p>
          <a:p>
            <a:pPr algn="ctr" eaLnBrk="1" hangingPunct="1">
              <a:lnSpc>
                <a:spcPct val="80000"/>
              </a:lnSpc>
            </a:pPr>
            <a:r>
              <a:rPr lang="en-US" altLang="en-US" sz="3500" b="1" smtClean="0">
                <a:solidFill>
                  <a:schemeClr val="accent2"/>
                </a:solidFill>
              </a:rPr>
              <a:t>  </a:t>
            </a:r>
            <a:r>
              <a:rPr lang="en-US" altLang="en-US" sz="4000" b="1" smtClean="0">
                <a:solidFill>
                  <a:srgbClr val="D9D9D9"/>
                </a:solidFill>
              </a:rPr>
              <a:t>Thank you</a:t>
            </a:r>
            <a:endParaRPr lang="en-US" altLang="en-US" sz="2400" smtClean="0">
              <a:solidFill>
                <a:schemeClr val="accent2"/>
              </a:solidFill>
            </a:endParaRPr>
          </a:p>
        </p:txBody>
      </p:sp>
      <p:sp>
        <p:nvSpPr>
          <p:cNvPr id="7578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E3AC169-8EB1-4950-ADFB-A2F5BB09CD89}" type="slidenum">
              <a:rPr lang="en-US" altLang="en-US" sz="1800">
                <a:solidFill>
                  <a:srgbClr val="898989"/>
                </a:solidFill>
                <a:latin typeface="Calibri" pitchFamily="34" charset="0"/>
              </a:rPr>
              <a:pPr/>
              <a:t>21</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2"/>
          <p:cNvPicPr>
            <a:picLocks noChangeAspect="1"/>
          </p:cNvPicPr>
          <p:nvPr/>
        </p:nvPicPr>
        <p:blipFill>
          <a:blip r:embed="rId3">
            <a:extLst>
              <a:ext uri="{28A0092B-C50C-407E-A947-70E740481C1C}">
                <a14:useLocalDpi xmlns:a14="http://schemas.microsoft.com/office/drawing/2010/main" val="0"/>
              </a:ext>
            </a:extLst>
          </a:blip>
          <a:srcRect l="34486" t="30081" r="25835" b="25993"/>
          <a:stretch>
            <a:fillRect/>
          </a:stretch>
        </p:blipFill>
        <p:spPr bwMode="auto">
          <a:xfrm>
            <a:off x="-31750" y="457200"/>
            <a:ext cx="9251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b="1" dirty="0" smtClean="0">
                <a:solidFill>
                  <a:schemeClr val="bg1">
                    <a:lumMod val="85000"/>
                  </a:schemeClr>
                </a:solidFill>
              </a:rPr>
              <a:t>Overview</a:t>
            </a:r>
            <a:endParaRPr lang="en-US" b="1" dirty="0">
              <a:solidFill>
                <a:schemeClr val="bg1">
                  <a:lumMod val="85000"/>
                </a:schemeClr>
              </a:solidFill>
            </a:endParaRPr>
          </a:p>
        </p:txBody>
      </p:sp>
      <p:sp>
        <p:nvSpPr>
          <p:cNvPr id="38914" name="Content Placeholder 6"/>
          <p:cNvSpPr>
            <a:spLocks noGrp="1"/>
          </p:cNvSpPr>
          <p:nvPr>
            <p:ph idx="1"/>
          </p:nvPr>
        </p:nvSpPr>
        <p:spPr/>
        <p:txBody>
          <a:bodyPr/>
          <a:lstStyle/>
          <a:p>
            <a:pPr eaLnBrk="1" hangingPunct="1"/>
            <a:r>
              <a:rPr lang="en-US" altLang="en-US" sz="3200" smtClean="0"/>
              <a:t>Challenges</a:t>
            </a:r>
          </a:p>
          <a:p>
            <a:pPr eaLnBrk="1" hangingPunct="1"/>
            <a:r>
              <a:rPr lang="en-US" altLang="en-US" sz="3200" smtClean="0"/>
              <a:t>Paramedic Knowledge</a:t>
            </a:r>
          </a:p>
          <a:p>
            <a:pPr eaLnBrk="1" hangingPunct="1"/>
            <a:r>
              <a:rPr lang="en-US" altLang="en-US" sz="3200" smtClean="0"/>
              <a:t>Research</a:t>
            </a:r>
          </a:p>
          <a:p>
            <a:pPr eaLnBrk="1" hangingPunct="1"/>
            <a:r>
              <a:rPr lang="en-US" altLang="en-US" sz="3200" smtClean="0"/>
              <a:t>Point of Care Risk Assessment</a:t>
            </a:r>
          </a:p>
          <a:p>
            <a:pPr eaLnBrk="1" hangingPunct="1"/>
            <a:r>
              <a:rPr lang="en-US" altLang="en-US" sz="3200" smtClean="0"/>
              <a:t>Personal Protective Equipment</a:t>
            </a:r>
          </a:p>
          <a:p>
            <a:pPr eaLnBrk="1" hangingPunct="1"/>
            <a:r>
              <a:rPr lang="en-US" altLang="en-US" sz="3200" smtClean="0"/>
              <a:t>Moving Forward</a:t>
            </a:r>
          </a:p>
          <a:p>
            <a:pPr eaLnBrk="1" hangingPunct="1"/>
            <a:r>
              <a:rPr lang="en-US" altLang="en-US" sz="3200" smtClean="0"/>
              <a:t>Questions</a:t>
            </a:r>
          </a:p>
          <a:p>
            <a:pPr eaLnBrk="1" hangingPunct="1"/>
            <a:r>
              <a:rPr lang="en-US" altLang="en-US" sz="3200" smtClean="0"/>
              <a:t>References</a:t>
            </a:r>
          </a:p>
        </p:txBody>
      </p:sp>
      <p:pic>
        <p:nvPicPr>
          <p:cNvPr id="38915"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5334000"/>
            <a:ext cx="11731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0CC5649-5FE9-41C5-A067-EEA2D8584709}" type="slidenum">
              <a:rPr lang="en-US" altLang="en-US">
                <a:solidFill>
                  <a:srgbClr val="898989"/>
                </a:solidFill>
                <a:latin typeface="Calibri" pitchFamily="34" charset="0"/>
              </a:rPr>
              <a:pPr/>
              <a:t>3</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133600" y="381000"/>
            <a:ext cx="5486400" cy="609600"/>
          </a:xfrm>
        </p:spPr>
        <p:txBody>
          <a:bodyPr/>
          <a:lstStyle/>
          <a:p>
            <a:pPr eaLnBrk="1" hangingPunct="1"/>
            <a:r>
              <a:rPr lang="en-US" altLang="en-US" sz="3600" smtClean="0">
                <a:solidFill>
                  <a:schemeClr val="accent2"/>
                </a:solidFill>
              </a:rPr>
              <a:t>Challenges</a:t>
            </a:r>
            <a:endParaRPr lang="en-US" altLang="en-US" sz="3600" smtClean="0"/>
          </a:p>
        </p:txBody>
      </p:sp>
      <p:sp>
        <p:nvSpPr>
          <p:cNvPr id="4" name="Text Placeholder 3"/>
          <p:cNvSpPr>
            <a:spLocks noGrp="1"/>
          </p:cNvSpPr>
          <p:nvPr>
            <p:ph type="body" sz="half" idx="2"/>
          </p:nvPr>
        </p:nvSpPr>
        <p:spPr>
          <a:xfrm>
            <a:off x="2819400" y="6248400"/>
            <a:ext cx="5334000" cy="454025"/>
          </a:xfrm>
        </p:spPr>
        <p:txBody>
          <a:bodyPr rtlCol="0">
            <a:normAutofit fontScale="92500" lnSpcReduction="10000"/>
          </a:bodyPr>
          <a:lstStyle/>
          <a:p>
            <a:pPr eaLnBrk="1" fontAlgn="auto" hangingPunct="1">
              <a:spcAft>
                <a:spcPts val="0"/>
              </a:spcAft>
              <a:defRPr/>
            </a:pPr>
            <a:r>
              <a:rPr lang="en-US" dirty="0" smtClean="0">
                <a:solidFill>
                  <a:schemeClr val="tx1">
                    <a:lumMod val="50000"/>
                    <a:lumOff val="50000"/>
                  </a:schemeClr>
                </a:solidFill>
              </a:rPr>
              <a:t>Here is a place holder for the text.  The coins on this page can be removed.  You may delete this text.</a:t>
            </a:r>
            <a:endParaRPr lang="en-US" dirty="0">
              <a:solidFill>
                <a:schemeClr val="tx1">
                  <a:lumMod val="50000"/>
                  <a:lumOff val="50000"/>
                </a:schemeClr>
              </a:solidFill>
            </a:endParaRPr>
          </a:p>
        </p:txBody>
      </p:sp>
      <p:pic>
        <p:nvPicPr>
          <p:cNvPr id="40963" name="Picture 3" descr="J:\S_EMS_Picture\Paramedic_pics\2017\Glencore_mock\G02507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600200"/>
            <a:ext cx="325120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4" descr="C:\Documents and Settings\rfs1land\Desktop\ES PICS2010\Picture20.jpg"/>
          <p:cNvPicPr>
            <a:picLocks noGrp="1" noChangeAspect="1" noChangeArrowheads="1"/>
          </p:cNvPicPr>
          <p:nvPr>
            <p:ph type="pic" idx="1"/>
          </p:nvPr>
        </p:nvPicPr>
        <p:blipFill>
          <a:blip r:embed="rId4" cstate="email">
            <a:extLst>
              <a:ext uri="{28A0092B-C50C-407E-A947-70E740481C1C}">
                <a14:useLocalDpi xmlns:a14="http://schemas.microsoft.com/office/drawing/2010/main"/>
              </a:ext>
            </a:extLst>
          </a:blip>
          <a:srcRect/>
          <a:stretch>
            <a:fillRect/>
          </a:stretch>
        </p:blipFill>
        <p:spPr>
          <a:xfrm>
            <a:off x="5105400" y="228600"/>
            <a:ext cx="2101850" cy="1600200"/>
          </a:xfrm>
          <a:ln w="38100">
            <a:solidFill>
              <a:schemeClr val="tx1"/>
            </a:solidFill>
            <a:miter lim="800000"/>
            <a:headEnd/>
            <a:tailEnd/>
          </a:ln>
        </p:spPr>
      </p:pic>
      <p:pic>
        <p:nvPicPr>
          <p:cNvPr id="40965" name="Picture 2" descr="Image result for images of paramedics scene call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7400" y="4267200"/>
            <a:ext cx="4689475" cy="2514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Content Placeholder 4" descr="Cropped Paramedic Week Ambulanc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1447800"/>
            <a:ext cx="2362200" cy="3094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2" descr="E:\IMG_20150618_102724_edit_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724400"/>
            <a:ext cx="2540000" cy="190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400800" y="2057400"/>
            <a:ext cx="2743200" cy="719138"/>
          </a:xfrm>
        </p:spPr>
        <p:txBody>
          <a:bodyPr/>
          <a:lstStyle/>
          <a:p>
            <a:pPr eaLnBrk="1" hangingPunct="1"/>
            <a:r>
              <a:rPr lang="en-US" altLang="en-US" sz="3200" smtClean="0">
                <a:solidFill>
                  <a:srgbClr val="FF0000"/>
                </a:solidFill>
              </a:rPr>
              <a:t>Challenges </a:t>
            </a:r>
          </a:p>
        </p:txBody>
      </p:sp>
      <p:sp>
        <p:nvSpPr>
          <p:cNvPr id="43010" name="Text Placeholder 3"/>
          <p:cNvSpPr>
            <a:spLocks noGrp="1"/>
          </p:cNvSpPr>
          <p:nvPr>
            <p:ph type="body" sz="half" idx="2"/>
          </p:nvPr>
        </p:nvSpPr>
        <p:spPr>
          <a:xfrm>
            <a:off x="6400800" y="2819400"/>
            <a:ext cx="2514600" cy="1524000"/>
          </a:xfrm>
        </p:spPr>
        <p:txBody>
          <a:bodyPr/>
          <a:lstStyle/>
          <a:p>
            <a:pPr eaLnBrk="1" hangingPunct="1"/>
            <a:r>
              <a:rPr lang="en-US" altLang="en-US" sz="2100" smtClean="0"/>
              <a:t>Expected rapid “turn around time” to get back into service following transfer of care at ED.  </a:t>
            </a:r>
          </a:p>
          <a:p>
            <a:pPr eaLnBrk="1" hangingPunct="1"/>
            <a:endParaRPr lang="en-US" altLang="en-US" sz="2100" smtClean="0"/>
          </a:p>
        </p:txBody>
      </p:sp>
      <p:pic>
        <p:nvPicPr>
          <p:cNvPr id="5" name="Picture 2" descr="Image result for images of paramedics scene calls"/>
          <p:cNvPicPr>
            <a:picLocks noGrp="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057400" y="685800"/>
            <a:ext cx="4114800" cy="5257800"/>
          </a:xfrm>
          <a:ln w="38100">
            <a:solidFill>
              <a:schemeClr val="bg1">
                <a:lumMod val="65000"/>
              </a:schemeClr>
            </a:solidFill>
          </a:ln>
        </p:spPr>
      </p:pic>
      <p:pic>
        <p:nvPicPr>
          <p:cNvPr id="6" name="Picture 6" descr="P10801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228600"/>
            <a:ext cx="2538413" cy="1905000"/>
          </a:xfrm>
          <a:prstGeom prst="rect">
            <a:avLst/>
          </a:prstGeom>
          <a:noFill/>
          <a:ln w="38100">
            <a:solidFill>
              <a:schemeClr val="bg1">
                <a:lumMod val="65000"/>
              </a:schemeClr>
            </a:solidFill>
            <a:miter lim="800000"/>
            <a:headEnd/>
            <a:tailEnd/>
          </a:ln>
        </p:spPr>
      </p:pic>
      <p:pic>
        <p:nvPicPr>
          <p:cNvPr id="7" name="Picture 5" descr="P10801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4648200"/>
            <a:ext cx="2486025" cy="1866900"/>
          </a:xfrm>
          <a:prstGeom prst="rect">
            <a:avLst/>
          </a:prstGeom>
          <a:noFill/>
          <a:ln w="38100">
            <a:solidFill>
              <a:schemeClr val="bg1">
                <a:lumMod val="65000"/>
              </a:schemeClr>
            </a:solidFill>
            <a:miter lim="800000"/>
            <a:headEnd/>
            <a:tailEnd/>
          </a:ln>
        </p:spPr>
      </p:pic>
      <p:sp>
        <p:nvSpPr>
          <p:cNvPr id="43014" name="Slide Number Placeholder 1"/>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5A69D91-0AF1-4BB2-A391-7FA90D4D5CF0}" type="slidenum">
              <a:rPr lang="en-US" altLang="en-US" sz="1800">
                <a:solidFill>
                  <a:srgbClr val="898989"/>
                </a:solidFill>
                <a:latin typeface="Calibri" pitchFamily="34" charset="0"/>
              </a:rPr>
              <a:pPr/>
              <a:t>5</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Spaulding Classification System</a:t>
            </a:r>
            <a:endParaRPr lang="en-US" b="1" dirty="0"/>
          </a:p>
        </p:txBody>
      </p:sp>
      <p:pic>
        <p:nvPicPr>
          <p:cNvPr id="4505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81200" y="1219200"/>
            <a:ext cx="6945313" cy="2743200"/>
          </a:xfrm>
          <a:noFill/>
        </p:spPr>
      </p:pic>
      <p:sp>
        <p:nvSpPr>
          <p:cNvPr id="45059" name="TextBox 4"/>
          <p:cNvSpPr txBox="1">
            <a:spLocks noChangeArrowheads="1"/>
          </p:cNvSpPr>
          <p:nvPr/>
        </p:nvSpPr>
        <p:spPr bwMode="auto">
          <a:xfrm>
            <a:off x="2057400" y="4038600"/>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solidFill>
                  <a:srgbClr val="A6A6A6"/>
                </a:solidFill>
                <a:latin typeface="Calibri" pitchFamily="34" charset="0"/>
              </a:rPr>
              <a:t>Studies have determined bacterial pathogens in ambulances on sample collections grew skin and environmental flora. </a:t>
            </a:r>
          </a:p>
          <a:p>
            <a:pPr eaLnBrk="1" hangingPunct="1"/>
            <a:endParaRPr lang="en-US" altLang="en-US" sz="800">
              <a:solidFill>
                <a:srgbClr val="A6A6A6"/>
              </a:solidFill>
              <a:latin typeface="Calibri" pitchFamily="34" charset="0"/>
            </a:endParaRPr>
          </a:p>
          <a:p>
            <a:pPr eaLnBrk="1" hangingPunct="1"/>
            <a:r>
              <a:rPr lang="en-US" altLang="en-US" sz="2000">
                <a:solidFill>
                  <a:srgbClr val="A6A6A6"/>
                </a:solidFill>
                <a:latin typeface="Calibri" pitchFamily="34" charset="0"/>
              </a:rPr>
              <a:t>Paramedics and health care workers may carry staph as part of skin flora in fact a study published in JEMS  October 2015 determined Paramedics are 10x higher risk of carrying MRSA if they don’t wash their hands after removing their gloves.  </a:t>
            </a:r>
          </a:p>
          <a:p>
            <a:pPr eaLnBrk="1" hangingPunct="1"/>
            <a:r>
              <a:rPr lang="en-US" altLang="en-US" sz="2000">
                <a:solidFill>
                  <a:srgbClr val="A6A6A6"/>
                </a:solidFill>
                <a:latin typeface="Calibri" pitchFamily="34" charset="0"/>
              </a:rPr>
              <a:t>The higher rate of colonization  than the normal population can lead to the bacteria being found in ambulances</a:t>
            </a: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6AF1C37-9F8B-4734-B229-E7C69D74C537}" type="slidenum">
              <a:rPr lang="en-US" altLang="en-US" sz="1800">
                <a:solidFill>
                  <a:srgbClr val="898989"/>
                </a:solidFill>
                <a:latin typeface="Calibri" pitchFamily="34" charset="0"/>
              </a:rPr>
              <a:pPr/>
              <a:t>6</a:t>
            </a:fld>
            <a:endParaRPr lang="en-US" altLang="en-US" sz="18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sz="2800" smtClean="0"/>
              <a:t>Cleaning Process</a:t>
            </a:r>
          </a:p>
        </p:txBody>
      </p:sp>
      <p:sp>
        <p:nvSpPr>
          <p:cNvPr id="47106" name="Text Placeholder 3"/>
          <p:cNvSpPr>
            <a:spLocks noGrp="1"/>
          </p:cNvSpPr>
          <p:nvPr>
            <p:ph type="body" sz="half" idx="2"/>
          </p:nvPr>
        </p:nvSpPr>
        <p:spPr/>
        <p:txBody>
          <a:bodyPr/>
          <a:lstStyle/>
          <a:p>
            <a:r>
              <a:rPr lang="en-US" altLang="en-US" sz="2000" smtClean="0"/>
              <a:t>Established process/policy</a:t>
            </a:r>
          </a:p>
          <a:p>
            <a:endParaRPr lang="en-US" altLang="en-US" sz="900" smtClean="0"/>
          </a:p>
          <a:p>
            <a:r>
              <a:rPr lang="en-US" altLang="en-US" sz="2000" smtClean="0"/>
              <a:t>Checklist, cards for reference</a:t>
            </a:r>
          </a:p>
          <a:p>
            <a:r>
              <a:rPr lang="en-US" altLang="en-US" sz="2000" smtClean="0"/>
              <a:t>Proper product</a:t>
            </a:r>
          </a:p>
          <a:p>
            <a:endParaRPr lang="en-US" altLang="en-US" sz="900" smtClean="0"/>
          </a:p>
          <a:p>
            <a:r>
              <a:rPr lang="en-US" altLang="en-US" sz="1800" smtClean="0"/>
              <a:t>Clean to dirty</a:t>
            </a:r>
          </a:p>
          <a:p>
            <a:endParaRPr lang="en-US" altLang="en-US" sz="900" smtClean="0"/>
          </a:p>
          <a:p>
            <a:r>
              <a:rPr lang="en-US" altLang="en-US" sz="1800" smtClean="0"/>
              <a:t>Use PPE as required</a:t>
            </a:r>
          </a:p>
          <a:p>
            <a:endParaRPr lang="en-US" altLang="en-US" sz="900" smtClean="0"/>
          </a:p>
          <a:p>
            <a:r>
              <a:rPr lang="en-US" altLang="en-US" sz="1800" smtClean="0"/>
              <a:t>No spray bottles</a:t>
            </a:r>
          </a:p>
          <a:p>
            <a:endParaRPr lang="en-US" altLang="en-US" sz="900" smtClean="0"/>
          </a:p>
          <a:p>
            <a:r>
              <a:rPr lang="en-US" altLang="en-US" sz="1800" smtClean="0"/>
              <a:t>Ensure wet contact time as per product requirements</a:t>
            </a:r>
          </a:p>
          <a:p>
            <a:endParaRPr lang="en-US" altLang="en-US" sz="1800" smtClean="0"/>
          </a:p>
          <a:p>
            <a:endParaRPr lang="en-US" altLang="en-US" smtClean="0"/>
          </a:p>
        </p:txBody>
      </p:sp>
      <p:pic>
        <p:nvPicPr>
          <p:cNvPr id="79874" name="Picture 2" descr="U:\Infection Control\IPAC 2016\IPAC posterpresentation 2016.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419600" y="273050"/>
            <a:ext cx="4329113" cy="5772150"/>
          </a:xfrm>
          <a:ln w="38100">
            <a:solidFill>
              <a:schemeClr val="bg1">
                <a:lumMod val="85000"/>
              </a:schemeClr>
            </a:solidFill>
          </a:ln>
        </p:spPr>
      </p:pic>
      <p:sp>
        <p:nvSpPr>
          <p:cNvPr id="471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0C6D9DD-31A1-473E-A958-749A3303FF3B}" type="slidenum">
              <a:rPr lang="en-US" altLang="en-US" sz="1800">
                <a:solidFill>
                  <a:srgbClr val="898989"/>
                </a:solidFill>
                <a:latin typeface="Calibri" pitchFamily="34" charset="0"/>
              </a:rPr>
              <a:pPr/>
              <a:t>7</a:t>
            </a:fld>
            <a:endParaRPr lang="en-US" altLang="en-US" sz="1800">
              <a:solidFill>
                <a:srgbClr val="898989"/>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tLang="en-US" b="1" smtClean="0">
                <a:solidFill>
                  <a:srgbClr val="BFBFBF"/>
                </a:solidFill>
              </a:rPr>
              <a:t>Paramedic Knowledge</a:t>
            </a:r>
            <a:endParaRPr lang="en-US" altLang="en-US" smtClean="0">
              <a:solidFill>
                <a:srgbClr val="BFBFBF"/>
              </a:solidFill>
            </a:endParaRPr>
          </a:p>
        </p:txBody>
      </p:sp>
      <p:sp>
        <p:nvSpPr>
          <p:cNvPr id="49154" name="Content Placeholder 2"/>
          <p:cNvSpPr>
            <a:spLocks noGrp="1"/>
          </p:cNvSpPr>
          <p:nvPr>
            <p:ph idx="1"/>
          </p:nvPr>
        </p:nvSpPr>
        <p:spPr>
          <a:xfrm>
            <a:off x="2057400" y="1066800"/>
            <a:ext cx="6858000" cy="5486400"/>
          </a:xfrm>
        </p:spPr>
        <p:txBody>
          <a:bodyPr/>
          <a:lstStyle/>
          <a:p>
            <a:pPr eaLnBrk="1" hangingPunct="1">
              <a:lnSpc>
                <a:spcPct val="90000"/>
              </a:lnSpc>
            </a:pPr>
            <a:r>
              <a:rPr lang="en-US" altLang="en-US" sz="2400" b="1" smtClean="0"/>
              <a:t>Canada : </a:t>
            </a:r>
            <a:r>
              <a:rPr lang="en-US" altLang="en-US" sz="2400" smtClean="0"/>
              <a:t>formal in College, </a:t>
            </a:r>
          </a:p>
          <a:p>
            <a:pPr eaLnBrk="1" hangingPunct="1">
              <a:lnSpc>
                <a:spcPct val="90000"/>
              </a:lnSpc>
            </a:pPr>
            <a:r>
              <a:rPr lang="en-US" altLang="en-US" sz="2400" smtClean="0"/>
              <a:t>In Ontario approx.  4-6 hrs  brief education based on National Occupational Competency Profile (NOCP) for Paramedics</a:t>
            </a:r>
          </a:p>
          <a:p>
            <a:pPr eaLnBrk="1" hangingPunct="1">
              <a:lnSpc>
                <a:spcPct val="90000"/>
              </a:lnSpc>
            </a:pPr>
            <a:endParaRPr lang="en-US" altLang="en-US" sz="1500" smtClean="0"/>
          </a:p>
          <a:p>
            <a:pPr eaLnBrk="1" hangingPunct="1">
              <a:lnSpc>
                <a:spcPct val="90000"/>
              </a:lnSpc>
            </a:pPr>
            <a:r>
              <a:rPr lang="en-US" altLang="en-US" sz="2400" b="1" smtClean="0"/>
              <a:t>Service Providers: </a:t>
            </a:r>
          </a:p>
          <a:p>
            <a:pPr eaLnBrk="1" hangingPunct="1">
              <a:lnSpc>
                <a:spcPct val="90000"/>
              </a:lnSpc>
            </a:pPr>
            <a:r>
              <a:rPr lang="en-US" altLang="en-US" sz="2400" smtClean="0"/>
              <a:t> Limited time to provide ongoing training, varied  depending  on the service, operational demand and current focus ie Ebola,  H1N1, SARS</a:t>
            </a:r>
          </a:p>
          <a:p>
            <a:pPr eaLnBrk="1" hangingPunct="1">
              <a:lnSpc>
                <a:spcPct val="90000"/>
              </a:lnSpc>
            </a:pPr>
            <a:r>
              <a:rPr lang="en-US" altLang="en-US" sz="2400" smtClean="0"/>
              <a:t> Ontario mandatory:  “Designated Officers” </a:t>
            </a:r>
          </a:p>
          <a:p>
            <a:pPr eaLnBrk="1" hangingPunct="1">
              <a:lnSpc>
                <a:spcPct val="90000"/>
              </a:lnSpc>
            </a:pPr>
            <a:endParaRPr lang="en-US" altLang="en-US" sz="1100" smtClean="0"/>
          </a:p>
          <a:p>
            <a:pPr eaLnBrk="1" hangingPunct="1">
              <a:lnSpc>
                <a:spcPct val="90000"/>
              </a:lnSpc>
            </a:pPr>
            <a:r>
              <a:rPr lang="en-US" altLang="en-US" sz="2400" b="1" smtClean="0"/>
              <a:t>IPAC CANADA  </a:t>
            </a:r>
          </a:p>
          <a:p>
            <a:pPr eaLnBrk="1" hangingPunct="1">
              <a:lnSpc>
                <a:spcPct val="90000"/>
              </a:lnSpc>
            </a:pPr>
            <a:r>
              <a:rPr lang="en-US" altLang="en-US" sz="2400" smtClean="0"/>
              <a:t>Very few services have “Infection Control Practitioners” or staff members  Certified in Infection Control  “CIC” </a:t>
            </a:r>
          </a:p>
          <a:p>
            <a:pPr eaLnBrk="1" hangingPunct="1">
              <a:lnSpc>
                <a:spcPct val="90000"/>
              </a:lnSpc>
            </a:pPr>
            <a:endParaRPr lang="en-US" altLang="en-US" smtClean="0"/>
          </a:p>
        </p:txBody>
      </p:sp>
      <p:sp>
        <p:nvSpPr>
          <p:cNvPr id="491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29835BC-64D7-4E77-9146-7C40B6FD7EAB}" type="slidenum">
              <a:rPr lang="en-US" altLang="en-US">
                <a:solidFill>
                  <a:srgbClr val="898989"/>
                </a:solidFill>
                <a:latin typeface="Calibri" pitchFamily="34" charset="0"/>
              </a:rPr>
              <a:pPr/>
              <a:t>8</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en-US" b="1" smtClean="0">
                <a:solidFill>
                  <a:srgbClr val="BFBFBF"/>
                </a:solidFill>
              </a:rPr>
              <a:t>Research </a:t>
            </a:r>
          </a:p>
        </p:txBody>
      </p:sp>
      <p:sp>
        <p:nvSpPr>
          <p:cNvPr id="51202" name="Content Placeholder 2"/>
          <p:cNvSpPr>
            <a:spLocks noGrp="1"/>
          </p:cNvSpPr>
          <p:nvPr>
            <p:ph idx="1"/>
          </p:nvPr>
        </p:nvSpPr>
        <p:spPr>
          <a:xfrm>
            <a:off x="2057400" y="1219200"/>
            <a:ext cx="6629400" cy="5257800"/>
          </a:xfrm>
        </p:spPr>
        <p:txBody>
          <a:bodyPr/>
          <a:lstStyle/>
          <a:p>
            <a:pPr eaLnBrk="1" hangingPunct="1"/>
            <a:r>
              <a:rPr lang="en-US" altLang="en-US" sz="2400" b="1" smtClean="0"/>
              <a:t>Australian Journal of Paramedicine </a:t>
            </a:r>
            <a:r>
              <a:rPr lang="en-US" altLang="en-US" sz="2400" smtClean="0"/>
              <a:t>(2017)                                      </a:t>
            </a:r>
            <a:r>
              <a:rPr lang="en-US" altLang="en-US" sz="1600" smtClean="0"/>
              <a:t>Nigel Barr, Mark Holmes, Anne Roiko, William Lord</a:t>
            </a:r>
          </a:p>
          <a:p>
            <a:pPr eaLnBrk="1" hangingPunct="1"/>
            <a:endParaRPr lang="en-US" altLang="en-US" sz="1000" smtClean="0"/>
          </a:p>
          <a:p>
            <a:pPr eaLnBrk="1" hangingPunct="1"/>
            <a:r>
              <a:rPr lang="en-US" altLang="en-US" sz="2200" smtClean="0"/>
              <a:t>Stated relatively little research about transmission of pathogens in pre-hospital setting. </a:t>
            </a:r>
          </a:p>
          <a:p>
            <a:pPr eaLnBrk="1" hangingPunct="1"/>
            <a:r>
              <a:rPr lang="en-US" altLang="en-US" sz="2200" smtClean="0"/>
              <a:t>Concludes that the mobile paramedic environment presents unique challenges to provide recommended IPC practices, and targeted research into staff compliance is required to identify barriers and enablers to increase the uptake of IPC practices.</a:t>
            </a:r>
          </a:p>
          <a:p>
            <a:pPr eaLnBrk="1" hangingPunct="1"/>
            <a:endParaRPr lang="en-US" altLang="en-US" sz="1200" smtClean="0"/>
          </a:p>
          <a:p>
            <a:pPr eaLnBrk="1" hangingPunct="1"/>
            <a:r>
              <a:rPr lang="en-US" altLang="en-US" sz="2200" smtClean="0"/>
              <a:t>Reports suggest paramedics have limited understanding of infectious disease that may demonstrate poor compliance with infection prevention and control protocols when caring for patients. </a:t>
            </a:r>
          </a:p>
          <a:p>
            <a:pPr eaLnBrk="1" hangingPunct="1"/>
            <a:endParaRPr lang="en-US" altLang="en-US" sz="2200" smtClean="0"/>
          </a:p>
          <a:p>
            <a:pPr eaLnBrk="1" hangingPunct="1"/>
            <a:endParaRPr lang="en-US" altLang="en-US" sz="1900" smtClean="0"/>
          </a:p>
        </p:txBody>
      </p:sp>
      <p:sp>
        <p:nvSpPr>
          <p:cNvPr id="512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AA18D0D-7AA8-49BB-94F1-158ED3529215}" type="slidenum">
              <a:rPr lang="en-US" altLang="en-US">
                <a:solidFill>
                  <a:srgbClr val="898989"/>
                </a:solidFill>
                <a:latin typeface="Calibri" pitchFamily="34" charset="0"/>
              </a:rPr>
              <a:pPr/>
              <a:t>9</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Custom 10">
      <a:dk1>
        <a:sysClr val="windowText" lastClr="000000"/>
      </a:dk1>
      <a:lt1>
        <a:sysClr val="window" lastClr="FFFFFF"/>
      </a:lt1>
      <a:dk2>
        <a:srgbClr val="4E5B6F"/>
      </a:dk2>
      <a:lt2>
        <a:srgbClr val="FFCC66"/>
      </a:lt2>
      <a:accent1>
        <a:srgbClr val="3E5E82"/>
      </a:accent1>
      <a:accent2>
        <a:srgbClr val="C83B38"/>
      </a:accent2>
      <a:accent3>
        <a:srgbClr val="FEB80A"/>
      </a:accent3>
      <a:accent4>
        <a:srgbClr val="CC6600"/>
      </a:accent4>
      <a:accent5>
        <a:srgbClr val="D48C2C"/>
      </a:accent5>
      <a:accent6>
        <a:srgbClr val="99CC00"/>
      </a:accent6>
      <a:hlink>
        <a:srgbClr val="EB8803"/>
      </a:hlink>
      <a:folHlink>
        <a:srgbClr val="5F7791"/>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Custom 10">
      <a:dk1>
        <a:sysClr val="windowText" lastClr="000000"/>
      </a:dk1>
      <a:lt1>
        <a:sysClr val="window" lastClr="FFFFFF"/>
      </a:lt1>
      <a:dk2>
        <a:srgbClr val="4E5B6F"/>
      </a:dk2>
      <a:lt2>
        <a:srgbClr val="FFCC66"/>
      </a:lt2>
      <a:accent1>
        <a:srgbClr val="3E5E82"/>
      </a:accent1>
      <a:accent2>
        <a:srgbClr val="C83B38"/>
      </a:accent2>
      <a:accent3>
        <a:srgbClr val="FEB80A"/>
      </a:accent3>
      <a:accent4>
        <a:srgbClr val="CC6600"/>
      </a:accent4>
      <a:accent5>
        <a:srgbClr val="D48C2C"/>
      </a:accent5>
      <a:accent6>
        <a:srgbClr val="99CC00"/>
      </a:accent6>
      <a:hlink>
        <a:srgbClr val="EB8803"/>
      </a:hlink>
      <a:folHlink>
        <a:srgbClr val="5F7791"/>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8630</TotalTime>
  <Words>1254</Words>
  <Application>Microsoft Office PowerPoint</Application>
  <PresentationFormat>On-screen Show (4:3)</PresentationFormat>
  <Paragraphs>194</Paragraphs>
  <Slides>23</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Franklin Gothic Heavy</vt:lpstr>
      <vt:lpstr>Calibri</vt:lpstr>
      <vt:lpstr>Wingdings</vt:lpstr>
      <vt:lpstr>PresenterMedia.com Animated Theme</vt:lpstr>
      <vt:lpstr>PresenterMedia.com Static Theme</vt:lpstr>
      <vt:lpstr>Infection Control in  Paramedic Services</vt:lpstr>
      <vt:lpstr>Disclosure</vt:lpstr>
      <vt:lpstr>Overview</vt:lpstr>
      <vt:lpstr>Challenges</vt:lpstr>
      <vt:lpstr>Challenges </vt:lpstr>
      <vt:lpstr>Spaulding Classification System</vt:lpstr>
      <vt:lpstr>Cleaning Process</vt:lpstr>
      <vt:lpstr>Paramedic Knowledge</vt:lpstr>
      <vt:lpstr>Research </vt:lpstr>
      <vt:lpstr>EMS Provider Compliance with Infection Control Recommendations is Suboptimal</vt:lpstr>
      <vt:lpstr>Aseptic procedure always possible  in Paramedic Practice? </vt:lpstr>
      <vt:lpstr>Point of Care Risk Assessment</vt:lpstr>
      <vt:lpstr>Point of Care Risk Assessment</vt:lpstr>
      <vt:lpstr> PPE</vt:lpstr>
      <vt:lpstr> PPE</vt:lpstr>
      <vt:lpstr>Gloves</vt:lpstr>
      <vt:lpstr> PPE Enhanced Precautions</vt:lpstr>
      <vt:lpstr>Moving Forward </vt:lpstr>
      <vt:lpstr>References</vt:lpstr>
      <vt:lpstr>References</vt:lpstr>
      <vt:lpstr>                 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HE</cp:lastModifiedBy>
  <cp:revision>421</cp:revision>
  <cp:lastPrinted>2017-10-22T01:11:06Z</cp:lastPrinted>
  <dcterms:created xsi:type="dcterms:W3CDTF">2010-11-24T18:19:10Z</dcterms:created>
  <dcterms:modified xsi:type="dcterms:W3CDTF">2017-10-23T18:04:32Z</dcterms:modified>
</cp:coreProperties>
</file>