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75" r:id="rId2"/>
    <p:sldId id="326" r:id="rId3"/>
    <p:sldId id="335" r:id="rId4"/>
    <p:sldId id="267" r:id="rId5"/>
    <p:sldId id="336" r:id="rId6"/>
    <p:sldId id="266" r:id="rId7"/>
    <p:sldId id="268" r:id="rId8"/>
    <p:sldId id="269" r:id="rId9"/>
    <p:sldId id="27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6" r:id="rId20"/>
    <p:sldId id="277" r:id="rId21"/>
    <p:sldId id="278" r:id="rId22"/>
    <p:sldId id="279" r:id="rId23"/>
    <p:sldId id="314" r:id="rId24"/>
    <p:sldId id="315" r:id="rId25"/>
    <p:sldId id="282" r:id="rId26"/>
    <p:sldId id="317" r:id="rId27"/>
    <p:sldId id="318" r:id="rId28"/>
    <p:sldId id="319" r:id="rId29"/>
    <p:sldId id="283" r:id="rId30"/>
    <p:sldId id="284" r:id="rId31"/>
    <p:sldId id="285" r:id="rId32"/>
    <p:sldId id="288" r:id="rId33"/>
    <p:sldId id="289" r:id="rId34"/>
    <p:sldId id="286" r:id="rId35"/>
    <p:sldId id="287" r:id="rId36"/>
    <p:sldId id="32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6" r:id="rId49"/>
    <p:sldId id="310" r:id="rId50"/>
    <p:sldId id="311" r:id="rId51"/>
    <p:sldId id="312" r:id="rId52"/>
    <p:sldId id="325" r:id="rId53"/>
    <p:sldId id="327" r:id="rId54"/>
    <p:sldId id="328" r:id="rId55"/>
    <p:sldId id="329" r:id="rId56"/>
    <p:sldId id="330" r:id="rId57"/>
    <p:sldId id="331" r:id="rId58"/>
    <p:sldId id="332" r:id="rId59"/>
    <p:sldId id="337" r:id="rId60"/>
    <p:sldId id="338" r:id="rId61"/>
    <p:sldId id="334" r:id="rId62"/>
    <p:sldId id="339" r:id="rId63"/>
    <p:sldId id="340" r:id="rId64"/>
    <p:sldId id="341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714"/>
  </p:normalViewPr>
  <p:slideViewPr>
    <p:cSldViewPr snapToGrid="0" snapToObjects="1">
      <p:cViewPr>
        <p:scale>
          <a:sx n="119" d="100"/>
          <a:sy n="119" d="100"/>
        </p:scale>
        <p:origin x="-132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15576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29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ndrewst:Desktop:desktopfolders910:surgsmoke:smokeRS.csv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'smokeRS.csv'!$F$1</c:f>
              <c:strCache>
                <c:ptCount val="1"/>
                <c:pt idx="0">
                  <c:v>C 0.5-1.0um</c:v>
                </c:pt>
              </c:strCache>
            </c:strRef>
          </c:tx>
          <c:marker>
            <c:symbol val="none"/>
          </c:marker>
          <c:val>
            <c:numRef>
              <c:f>'smokeRS.csv'!$F$2:$F$175</c:f>
              <c:numCache>
                <c:formatCode>General</c:formatCode>
                <c:ptCount val="174"/>
                <c:pt idx="0">
                  <c:v>260</c:v>
                </c:pt>
                <c:pt idx="1">
                  <c:v>400</c:v>
                </c:pt>
                <c:pt idx="2">
                  <c:v>480</c:v>
                </c:pt>
                <c:pt idx="3">
                  <c:v>460</c:v>
                </c:pt>
                <c:pt idx="4">
                  <c:v>650</c:v>
                </c:pt>
                <c:pt idx="5">
                  <c:v>1480</c:v>
                </c:pt>
                <c:pt idx="6">
                  <c:v>1340</c:v>
                </c:pt>
                <c:pt idx="7">
                  <c:v>1720</c:v>
                </c:pt>
                <c:pt idx="8">
                  <c:v>2490</c:v>
                </c:pt>
                <c:pt idx="9">
                  <c:v>1430</c:v>
                </c:pt>
                <c:pt idx="10">
                  <c:v>690</c:v>
                </c:pt>
                <c:pt idx="11">
                  <c:v>780</c:v>
                </c:pt>
                <c:pt idx="12">
                  <c:v>840</c:v>
                </c:pt>
                <c:pt idx="13">
                  <c:v>920</c:v>
                </c:pt>
                <c:pt idx="14">
                  <c:v>1100</c:v>
                </c:pt>
                <c:pt idx="15">
                  <c:v>1520</c:v>
                </c:pt>
                <c:pt idx="16">
                  <c:v>1500</c:v>
                </c:pt>
                <c:pt idx="17">
                  <c:v>2509</c:v>
                </c:pt>
                <c:pt idx="18">
                  <c:v>1660</c:v>
                </c:pt>
                <c:pt idx="19">
                  <c:v>1290</c:v>
                </c:pt>
                <c:pt idx="20">
                  <c:v>1510</c:v>
                </c:pt>
                <c:pt idx="21">
                  <c:v>1330</c:v>
                </c:pt>
                <c:pt idx="22">
                  <c:v>1190</c:v>
                </c:pt>
                <c:pt idx="23">
                  <c:v>1120</c:v>
                </c:pt>
                <c:pt idx="24">
                  <c:v>670</c:v>
                </c:pt>
                <c:pt idx="25">
                  <c:v>580</c:v>
                </c:pt>
                <c:pt idx="26">
                  <c:v>300</c:v>
                </c:pt>
                <c:pt idx="27">
                  <c:v>150</c:v>
                </c:pt>
                <c:pt idx="28">
                  <c:v>90</c:v>
                </c:pt>
                <c:pt idx="29">
                  <c:v>140</c:v>
                </c:pt>
                <c:pt idx="30">
                  <c:v>190</c:v>
                </c:pt>
                <c:pt idx="31">
                  <c:v>140</c:v>
                </c:pt>
                <c:pt idx="32">
                  <c:v>130</c:v>
                </c:pt>
                <c:pt idx="33">
                  <c:v>110</c:v>
                </c:pt>
                <c:pt idx="34">
                  <c:v>80</c:v>
                </c:pt>
                <c:pt idx="35">
                  <c:v>120</c:v>
                </c:pt>
                <c:pt idx="36">
                  <c:v>110</c:v>
                </c:pt>
                <c:pt idx="37">
                  <c:v>60</c:v>
                </c:pt>
                <c:pt idx="38">
                  <c:v>110</c:v>
                </c:pt>
                <c:pt idx="39">
                  <c:v>50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60</c:v>
                </c:pt>
                <c:pt idx="45">
                  <c:v>200</c:v>
                </c:pt>
                <c:pt idx="46">
                  <c:v>50</c:v>
                </c:pt>
                <c:pt idx="47">
                  <c:v>50</c:v>
                </c:pt>
                <c:pt idx="48">
                  <c:v>20</c:v>
                </c:pt>
                <c:pt idx="49">
                  <c:v>10</c:v>
                </c:pt>
                <c:pt idx="50">
                  <c:v>10</c:v>
                </c:pt>
                <c:pt idx="51">
                  <c:v>20</c:v>
                </c:pt>
                <c:pt idx="52">
                  <c:v>10</c:v>
                </c:pt>
                <c:pt idx="53">
                  <c:v>110</c:v>
                </c:pt>
                <c:pt idx="54">
                  <c:v>2310</c:v>
                </c:pt>
                <c:pt idx="55">
                  <c:v>1910</c:v>
                </c:pt>
                <c:pt idx="56">
                  <c:v>1370</c:v>
                </c:pt>
                <c:pt idx="57">
                  <c:v>500</c:v>
                </c:pt>
                <c:pt idx="58">
                  <c:v>310</c:v>
                </c:pt>
                <c:pt idx="59">
                  <c:v>870</c:v>
                </c:pt>
                <c:pt idx="60">
                  <c:v>230</c:v>
                </c:pt>
                <c:pt idx="61">
                  <c:v>440</c:v>
                </c:pt>
                <c:pt idx="62">
                  <c:v>840</c:v>
                </c:pt>
                <c:pt idx="63">
                  <c:v>790</c:v>
                </c:pt>
                <c:pt idx="64">
                  <c:v>470</c:v>
                </c:pt>
                <c:pt idx="65">
                  <c:v>1000</c:v>
                </c:pt>
                <c:pt idx="66">
                  <c:v>1950</c:v>
                </c:pt>
                <c:pt idx="67">
                  <c:v>1090</c:v>
                </c:pt>
                <c:pt idx="68">
                  <c:v>3739</c:v>
                </c:pt>
                <c:pt idx="69">
                  <c:v>11027</c:v>
                </c:pt>
                <c:pt idx="70">
                  <c:v>6279</c:v>
                </c:pt>
                <c:pt idx="71">
                  <c:v>8348</c:v>
                </c:pt>
                <c:pt idx="72">
                  <c:v>5579</c:v>
                </c:pt>
                <c:pt idx="73">
                  <c:v>2899</c:v>
                </c:pt>
                <c:pt idx="74">
                  <c:v>2390</c:v>
                </c:pt>
                <c:pt idx="75">
                  <c:v>2919</c:v>
                </c:pt>
                <c:pt idx="76">
                  <c:v>2130</c:v>
                </c:pt>
                <c:pt idx="77">
                  <c:v>1050</c:v>
                </c:pt>
                <c:pt idx="78">
                  <c:v>570</c:v>
                </c:pt>
                <c:pt idx="79">
                  <c:v>480</c:v>
                </c:pt>
                <c:pt idx="80">
                  <c:v>270</c:v>
                </c:pt>
                <c:pt idx="81">
                  <c:v>340</c:v>
                </c:pt>
                <c:pt idx="82">
                  <c:v>460</c:v>
                </c:pt>
                <c:pt idx="83">
                  <c:v>740</c:v>
                </c:pt>
                <c:pt idx="84">
                  <c:v>790</c:v>
                </c:pt>
                <c:pt idx="85">
                  <c:v>510</c:v>
                </c:pt>
                <c:pt idx="86">
                  <c:v>400</c:v>
                </c:pt>
                <c:pt idx="87">
                  <c:v>500</c:v>
                </c:pt>
                <c:pt idx="88">
                  <c:v>470</c:v>
                </c:pt>
                <c:pt idx="89">
                  <c:v>970</c:v>
                </c:pt>
                <c:pt idx="90">
                  <c:v>550</c:v>
                </c:pt>
                <c:pt idx="91">
                  <c:v>620</c:v>
                </c:pt>
                <c:pt idx="92">
                  <c:v>260</c:v>
                </c:pt>
                <c:pt idx="93">
                  <c:v>1110</c:v>
                </c:pt>
                <c:pt idx="94">
                  <c:v>17496</c:v>
                </c:pt>
                <c:pt idx="95">
                  <c:v>30694</c:v>
                </c:pt>
                <c:pt idx="96">
                  <c:v>37083</c:v>
                </c:pt>
                <c:pt idx="97">
                  <c:v>34103</c:v>
                </c:pt>
                <c:pt idx="98">
                  <c:v>30563</c:v>
                </c:pt>
                <c:pt idx="99">
                  <c:v>20796</c:v>
                </c:pt>
                <c:pt idx="100">
                  <c:v>12747</c:v>
                </c:pt>
                <c:pt idx="101">
                  <c:v>8348</c:v>
                </c:pt>
                <c:pt idx="102">
                  <c:v>12357</c:v>
                </c:pt>
                <c:pt idx="103">
                  <c:v>9888</c:v>
                </c:pt>
                <c:pt idx="104">
                  <c:v>12627</c:v>
                </c:pt>
                <c:pt idx="105">
                  <c:v>8178</c:v>
                </c:pt>
                <c:pt idx="106">
                  <c:v>6009</c:v>
                </c:pt>
                <c:pt idx="107">
                  <c:v>4739</c:v>
                </c:pt>
                <c:pt idx="108">
                  <c:v>2839</c:v>
                </c:pt>
                <c:pt idx="109">
                  <c:v>2000</c:v>
                </c:pt>
                <c:pt idx="110">
                  <c:v>4459</c:v>
                </c:pt>
                <c:pt idx="111">
                  <c:v>10358</c:v>
                </c:pt>
                <c:pt idx="112">
                  <c:v>8128</c:v>
                </c:pt>
                <c:pt idx="113">
                  <c:v>4939</c:v>
                </c:pt>
                <c:pt idx="114">
                  <c:v>3709</c:v>
                </c:pt>
                <c:pt idx="115">
                  <c:v>2609</c:v>
                </c:pt>
                <c:pt idx="116">
                  <c:v>1930</c:v>
                </c:pt>
                <c:pt idx="117">
                  <c:v>1370</c:v>
                </c:pt>
                <c:pt idx="118">
                  <c:v>1450</c:v>
                </c:pt>
                <c:pt idx="119">
                  <c:v>1380</c:v>
                </c:pt>
                <c:pt idx="120">
                  <c:v>1130</c:v>
                </c:pt>
                <c:pt idx="121">
                  <c:v>1160</c:v>
                </c:pt>
                <c:pt idx="122">
                  <c:v>860</c:v>
                </c:pt>
                <c:pt idx="123">
                  <c:v>600</c:v>
                </c:pt>
                <c:pt idx="124">
                  <c:v>380</c:v>
                </c:pt>
                <c:pt idx="125">
                  <c:v>420</c:v>
                </c:pt>
                <c:pt idx="126">
                  <c:v>760</c:v>
                </c:pt>
                <c:pt idx="127">
                  <c:v>1600</c:v>
                </c:pt>
                <c:pt idx="128">
                  <c:v>1740</c:v>
                </c:pt>
                <c:pt idx="129">
                  <c:v>8988</c:v>
                </c:pt>
                <c:pt idx="130">
                  <c:v>5899</c:v>
                </c:pt>
                <c:pt idx="131">
                  <c:v>3879</c:v>
                </c:pt>
                <c:pt idx="132">
                  <c:v>3319</c:v>
                </c:pt>
                <c:pt idx="133">
                  <c:v>2519</c:v>
                </c:pt>
                <c:pt idx="134">
                  <c:v>1620</c:v>
                </c:pt>
                <c:pt idx="135">
                  <c:v>990</c:v>
                </c:pt>
                <c:pt idx="136">
                  <c:v>820</c:v>
                </c:pt>
                <c:pt idx="137">
                  <c:v>850</c:v>
                </c:pt>
                <c:pt idx="138">
                  <c:v>610</c:v>
                </c:pt>
                <c:pt idx="139">
                  <c:v>500</c:v>
                </c:pt>
                <c:pt idx="140">
                  <c:v>900</c:v>
                </c:pt>
                <c:pt idx="141">
                  <c:v>1480</c:v>
                </c:pt>
                <c:pt idx="142">
                  <c:v>960</c:v>
                </c:pt>
                <c:pt idx="143">
                  <c:v>720</c:v>
                </c:pt>
                <c:pt idx="144">
                  <c:v>620</c:v>
                </c:pt>
                <c:pt idx="145">
                  <c:v>650</c:v>
                </c:pt>
                <c:pt idx="146">
                  <c:v>430</c:v>
                </c:pt>
                <c:pt idx="147">
                  <c:v>370</c:v>
                </c:pt>
                <c:pt idx="148">
                  <c:v>340</c:v>
                </c:pt>
                <c:pt idx="149">
                  <c:v>390</c:v>
                </c:pt>
                <c:pt idx="150">
                  <c:v>380</c:v>
                </c:pt>
                <c:pt idx="151">
                  <c:v>280</c:v>
                </c:pt>
                <c:pt idx="152">
                  <c:v>180</c:v>
                </c:pt>
                <c:pt idx="153">
                  <c:v>120</c:v>
                </c:pt>
                <c:pt idx="154">
                  <c:v>910</c:v>
                </c:pt>
                <c:pt idx="155">
                  <c:v>330</c:v>
                </c:pt>
                <c:pt idx="156">
                  <c:v>480</c:v>
                </c:pt>
                <c:pt idx="157">
                  <c:v>370</c:v>
                </c:pt>
                <c:pt idx="158">
                  <c:v>350</c:v>
                </c:pt>
                <c:pt idx="159">
                  <c:v>2180</c:v>
                </c:pt>
                <c:pt idx="160">
                  <c:v>4209</c:v>
                </c:pt>
                <c:pt idx="161">
                  <c:v>2120</c:v>
                </c:pt>
                <c:pt idx="162">
                  <c:v>2559</c:v>
                </c:pt>
                <c:pt idx="163">
                  <c:v>1750</c:v>
                </c:pt>
                <c:pt idx="164">
                  <c:v>1630</c:v>
                </c:pt>
                <c:pt idx="165">
                  <c:v>1060</c:v>
                </c:pt>
                <c:pt idx="166">
                  <c:v>820</c:v>
                </c:pt>
                <c:pt idx="167">
                  <c:v>850</c:v>
                </c:pt>
                <c:pt idx="168">
                  <c:v>670</c:v>
                </c:pt>
                <c:pt idx="169">
                  <c:v>460</c:v>
                </c:pt>
                <c:pt idx="170">
                  <c:v>450</c:v>
                </c:pt>
                <c:pt idx="171">
                  <c:v>1080</c:v>
                </c:pt>
                <c:pt idx="172">
                  <c:v>1880</c:v>
                </c:pt>
                <c:pt idx="173">
                  <c:v>1630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'smokeRS.csv'!$G$1</c:f>
              <c:strCache>
                <c:ptCount val="1"/>
                <c:pt idx="0">
                  <c:v>C 1.0-2.0um</c:v>
                </c:pt>
              </c:strCache>
            </c:strRef>
          </c:tx>
          <c:marker>
            <c:symbol val="none"/>
          </c:marker>
          <c:val>
            <c:numRef>
              <c:f>'smokeRS.csv'!$G$2:$G$175</c:f>
              <c:numCache>
                <c:formatCode>General</c:formatCode>
                <c:ptCount val="174"/>
                <c:pt idx="0">
                  <c:v>130</c:v>
                </c:pt>
                <c:pt idx="1">
                  <c:v>300</c:v>
                </c:pt>
                <c:pt idx="2">
                  <c:v>290</c:v>
                </c:pt>
                <c:pt idx="3">
                  <c:v>350</c:v>
                </c:pt>
                <c:pt idx="4">
                  <c:v>340</c:v>
                </c:pt>
                <c:pt idx="5">
                  <c:v>790</c:v>
                </c:pt>
                <c:pt idx="6">
                  <c:v>620</c:v>
                </c:pt>
                <c:pt idx="7">
                  <c:v>740</c:v>
                </c:pt>
                <c:pt idx="8">
                  <c:v>1010</c:v>
                </c:pt>
                <c:pt idx="9">
                  <c:v>620</c:v>
                </c:pt>
                <c:pt idx="10">
                  <c:v>500</c:v>
                </c:pt>
                <c:pt idx="11">
                  <c:v>510</c:v>
                </c:pt>
                <c:pt idx="12">
                  <c:v>380</c:v>
                </c:pt>
                <c:pt idx="13">
                  <c:v>520</c:v>
                </c:pt>
                <c:pt idx="14">
                  <c:v>440</c:v>
                </c:pt>
                <c:pt idx="15">
                  <c:v>650</c:v>
                </c:pt>
                <c:pt idx="16">
                  <c:v>830</c:v>
                </c:pt>
                <c:pt idx="17">
                  <c:v>870</c:v>
                </c:pt>
                <c:pt idx="18">
                  <c:v>660</c:v>
                </c:pt>
                <c:pt idx="19">
                  <c:v>660</c:v>
                </c:pt>
                <c:pt idx="20">
                  <c:v>720</c:v>
                </c:pt>
                <c:pt idx="21">
                  <c:v>520</c:v>
                </c:pt>
                <c:pt idx="22">
                  <c:v>550</c:v>
                </c:pt>
                <c:pt idx="23">
                  <c:v>570</c:v>
                </c:pt>
                <c:pt idx="24">
                  <c:v>360</c:v>
                </c:pt>
                <c:pt idx="25">
                  <c:v>200</c:v>
                </c:pt>
                <c:pt idx="26">
                  <c:v>140</c:v>
                </c:pt>
                <c:pt idx="27">
                  <c:v>150</c:v>
                </c:pt>
                <c:pt idx="28">
                  <c:v>100</c:v>
                </c:pt>
                <c:pt idx="29">
                  <c:v>60</c:v>
                </c:pt>
                <c:pt idx="30">
                  <c:v>60</c:v>
                </c:pt>
                <c:pt idx="31">
                  <c:v>40</c:v>
                </c:pt>
                <c:pt idx="32">
                  <c:v>30</c:v>
                </c:pt>
                <c:pt idx="33">
                  <c:v>40</c:v>
                </c:pt>
                <c:pt idx="34">
                  <c:v>20</c:v>
                </c:pt>
                <c:pt idx="35">
                  <c:v>60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90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20</c:v>
                </c:pt>
                <c:pt idx="54">
                  <c:v>970</c:v>
                </c:pt>
                <c:pt idx="55">
                  <c:v>830</c:v>
                </c:pt>
                <c:pt idx="56">
                  <c:v>790</c:v>
                </c:pt>
                <c:pt idx="57">
                  <c:v>170</c:v>
                </c:pt>
                <c:pt idx="58">
                  <c:v>130</c:v>
                </c:pt>
                <c:pt idx="59">
                  <c:v>370</c:v>
                </c:pt>
                <c:pt idx="60">
                  <c:v>170</c:v>
                </c:pt>
                <c:pt idx="61">
                  <c:v>250</c:v>
                </c:pt>
                <c:pt idx="62">
                  <c:v>310</c:v>
                </c:pt>
                <c:pt idx="63">
                  <c:v>400</c:v>
                </c:pt>
                <c:pt idx="64">
                  <c:v>230</c:v>
                </c:pt>
                <c:pt idx="65">
                  <c:v>400</c:v>
                </c:pt>
                <c:pt idx="66">
                  <c:v>860</c:v>
                </c:pt>
                <c:pt idx="67">
                  <c:v>680</c:v>
                </c:pt>
                <c:pt idx="68">
                  <c:v>1870</c:v>
                </c:pt>
                <c:pt idx="69">
                  <c:v>5039</c:v>
                </c:pt>
                <c:pt idx="70">
                  <c:v>2689</c:v>
                </c:pt>
                <c:pt idx="71">
                  <c:v>4799</c:v>
                </c:pt>
                <c:pt idx="72">
                  <c:v>2609</c:v>
                </c:pt>
                <c:pt idx="73">
                  <c:v>1330</c:v>
                </c:pt>
                <c:pt idx="74">
                  <c:v>1160</c:v>
                </c:pt>
                <c:pt idx="75">
                  <c:v>1390</c:v>
                </c:pt>
                <c:pt idx="76">
                  <c:v>1060</c:v>
                </c:pt>
                <c:pt idx="77">
                  <c:v>670</c:v>
                </c:pt>
                <c:pt idx="78">
                  <c:v>440</c:v>
                </c:pt>
                <c:pt idx="79">
                  <c:v>200</c:v>
                </c:pt>
                <c:pt idx="80">
                  <c:v>180</c:v>
                </c:pt>
                <c:pt idx="81">
                  <c:v>200</c:v>
                </c:pt>
                <c:pt idx="82">
                  <c:v>230</c:v>
                </c:pt>
                <c:pt idx="83">
                  <c:v>470</c:v>
                </c:pt>
                <c:pt idx="84">
                  <c:v>370</c:v>
                </c:pt>
                <c:pt idx="85">
                  <c:v>310</c:v>
                </c:pt>
                <c:pt idx="86">
                  <c:v>200</c:v>
                </c:pt>
                <c:pt idx="87">
                  <c:v>120</c:v>
                </c:pt>
                <c:pt idx="88">
                  <c:v>330</c:v>
                </c:pt>
                <c:pt idx="89">
                  <c:v>350</c:v>
                </c:pt>
                <c:pt idx="90">
                  <c:v>310</c:v>
                </c:pt>
                <c:pt idx="91">
                  <c:v>120</c:v>
                </c:pt>
                <c:pt idx="92">
                  <c:v>70</c:v>
                </c:pt>
                <c:pt idx="93">
                  <c:v>490</c:v>
                </c:pt>
                <c:pt idx="94">
                  <c:v>4209</c:v>
                </c:pt>
                <c:pt idx="95">
                  <c:v>8028</c:v>
                </c:pt>
                <c:pt idx="96">
                  <c:v>9568</c:v>
                </c:pt>
                <c:pt idx="97">
                  <c:v>8428</c:v>
                </c:pt>
                <c:pt idx="98">
                  <c:v>7618</c:v>
                </c:pt>
                <c:pt idx="99">
                  <c:v>5539</c:v>
                </c:pt>
                <c:pt idx="100">
                  <c:v>3529</c:v>
                </c:pt>
                <c:pt idx="101">
                  <c:v>2130</c:v>
                </c:pt>
                <c:pt idx="102">
                  <c:v>2999</c:v>
                </c:pt>
                <c:pt idx="103">
                  <c:v>2919</c:v>
                </c:pt>
                <c:pt idx="104">
                  <c:v>3309</c:v>
                </c:pt>
                <c:pt idx="105">
                  <c:v>2380</c:v>
                </c:pt>
                <c:pt idx="106">
                  <c:v>1840</c:v>
                </c:pt>
                <c:pt idx="107">
                  <c:v>1220</c:v>
                </c:pt>
                <c:pt idx="108">
                  <c:v>820</c:v>
                </c:pt>
                <c:pt idx="109">
                  <c:v>510</c:v>
                </c:pt>
                <c:pt idx="110">
                  <c:v>1300</c:v>
                </c:pt>
                <c:pt idx="111">
                  <c:v>2330</c:v>
                </c:pt>
                <c:pt idx="112">
                  <c:v>1900</c:v>
                </c:pt>
                <c:pt idx="113">
                  <c:v>1370</c:v>
                </c:pt>
                <c:pt idx="114">
                  <c:v>930</c:v>
                </c:pt>
                <c:pt idx="115">
                  <c:v>670</c:v>
                </c:pt>
                <c:pt idx="116">
                  <c:v>480</c:v>
                </c:pt>
                <c:pt idx="117">
                  <c:v>390</c:v>
                </c:pt>
                <c:pt idx="118">
                  <c:v>420</c:v>
                </c:pt>
                <c:pt idx="119">
                  <c:v>410</c:v>
                </c:pt>
                <c:pt idx="120">
                  <c:v>320</c:v>
                </c:pt>
                <c:pt idx="121">
                  <c:v>380</c:v>
                </c:pt>
                <c:pt idx="122">
                  <c:v>350</c:v>
                </c:pt>
                <c:pt idx="123">
                  <c:v>250</c:v>
                </c:pt>
                <c:pt idx="124">
                  <c:v>60</c:v>
                </c:pt>
                <c:pt idx="125">
                  <c:v>240</c:v>
                </c:pt>
                <c:pt idx="126">
                  <c:v>330</c:v>
                </c:pt>
                <c:pt idx="127">
                  <c:v>480</c:v>
                </c:pt>
                <c:pt idx="128">
                  <c:v>410</c:v>
                </c:pt>
                <c:pt idx="129">
                  <c:v>2160</c:v>
                </c:pt>
                <c:pt idx="130">
                  <c:v>1420</c:v>
                </c:pt>
                <c:pt idx="131">
                  <c:v>1020</c:v>
                </c:pt>
                <c:pt idx="132">
                  <c:v>960</c:v>
                </c:pt>
                <c:pt idx="133">
                  <c:v>600</c:v>
                </c:pt>
                <c:pt idx="134">
                  <c:v>370</c:v>
                </c:pt>
                <c:pt idx="135">
                  <c:v>570</c:v>
                </c:pt>
                <c:pt idx="136">
                  <c:v>370</c:v>
                </c:pt>
                <c:pt idx="137">
                  <c:v>330</c:v>
                </c:pt>
                <c:pt idx="138">
                  <c:v>400</c:v>
                </c:pt>
                <c:pt idx="139">
                  <c:v>360</c:v>
                </c:pt>
                <c:pt idx="140">
                  <c:v>500</c:v>
                </c:pt>
                <c:pt idx="141">
                  <c:v>540</c:v>
                </c:pt>
                <c:pt idx="142">
                  <c:v>390</c:v>
                </c:pt>
                <c:pt idx="143">
                  <c:v>310</c:v>
                </c:pt>
                <c:pt idx="144">
                  <c:v>190</c:v>
                </c:pt>
                <c:pt idx="145">
                  <c:v>300</c:v>
                </c:pt>
                <c:pt idx="146">
                  <c:v>230</c:v>
                </c:pt>
                <c:pt idx="147">
                  <c:v>240</c:v>
                </c:pt>
                <c:pt idx="148">
                  <c:v>140</c:v>
                </c:pt>
                <c:pt idx="149">
                  <c:v>150</c:v>
                </c:pt>
                <c:pt idx="150">
                  <c:v>220</c:v>
                </c:pt>
                <c:pt idx="151">
                  <c:v>130</c:v>
                </c:pt>
                <c:pt idx="152">
                  <c:v>90</c:v>
                </c:pt>
                <c:pt idx="153">
                  <c:v>60</c:v>
                </c:pt>
                <c:pt idx="154">
                  <c:v>400</c:v>
                </c:pt>
                <c:pt idx="155">
                  <c:v>230</c:v>
                </c:pt>
                <c:pt idx="156">
                  <c:v>210</c:v>
                </c:pt>
                <c:pt idx="157">
                  <c:v>200</c:v>
                </c:pt>
                <c:pt idx="158">
                  <c:v>280</c:v>
                </c:pt>
                <c:pt idx="159">
                  <c:v>720</c:v>
                </c:pt>
                <c:pt idx="160">
                  <c:v>1620</c:v>
                </c:pt>
                <c:pt idx="161">
                  <c:v>820</c:v>
                </c:pt>
                <c:pt idx="162">
                  <c:v>1080</c:v>
                </c:pt>
                <c:pt idx="163">
                  <c:v>880</c:v>
                </c:pt>
                <c:pt idx="164">
                  <c:v>720</c:v>
                </c:pt>
                <c:pt idx="165">
                  <c:v>840</c:v>
                </c:pt>
                <c:pt idx="166">
                  <c:v>620</c:v>
                </c:pt>
                <c:pt idx="167">
                  <c:v>550</c:v>
                </c:pt>
                <c:pt idx="168">
                  <c:v>440</c:v>
                </c:pt>
                <c:pt idx="169">
                  <c:v>190</c:v>
                </c:pt>
                <c:pt idx="170">
                  <c:v>180</c:v>
                </c:pt>
                <c:pt idx="171">
                  <c:v>680</c:v>
                </c:pt>
                <c:pt idx="172">
                  <c:v>970</c:v>
                </c:pt>
                <c:pt idx="173">
                  <c:v>899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'smokeRS.csv'!$H$1</c:f>
              <c:strCache>
                <c:ptCount val="1"/>
                <c:pt idx="0">
                  <c:v>C 2.0-5.0µm</c:v>
                </c:pt>
              </c:strCache>
            </c:strRef>
          </c:tx>
          <c:marker>
            <c:symbol val="none"/>
          </c:marker>
          <c:val>
            <c:numRef>
              <c:f>'smokeRS.csv'!$H$2:$H$175</c:f>
              <c:numCache>
                <c:formatCode>General</c:formatCode>
                <c:ptCount val="174"/>
                <c:pt idx="0">
                  <c:v>160</c:v>
                </c:pt>
                <c:pt idx="1">
                  <c:v>310</c:v>
                </c:pt>
                <c:pt idx="2">
                  <c:v>350</c:v>
                </c:pt>
                <c:pt idx="3">
                  <c:v>430</c:v>
                </c:pt>
                <c:pt idx="4">
                  <c:v>510</c:v>
                </c:pt>
                <c:pt idx="5">
                  <c:v>750</c:v>
                </c:pt>
                <c:pt idx="6">
                  <c:v>570</c:v>
                </c:pt>
                <c:pt idx="7">
                  <c:v>1040</c:v>
                </c:pt>
                <c:pt idx="8">
                  <c:v>1070</c:v>
                </c:pt>
                <c:pt idx="9">
                  <c:v>800</c:v>
                </c:pt>
                <c:pt idx="10">
                  <c:v>440</c:v>
                </c:pt>
                <c:pt idx="11">
                  <c:v>480</c:v>
                </c:pt>
                <c:pt idx="12">
                  <c:v>370</c:v>
                </c:pt>
                <c:pt idx="13">
                  <c:v>440</c:v>
                </c:pt>
                <c:pt idx="14">
                  <c:v>580</c:v>
                </c:pt>
                <c:pt idx="15">
                  <c:v>810</c:v>
                </c:pt>
                <c:pt idx="16">
                  <c:v>980</c:v>
                </c:pt>
                <c:pt idx="17">
                  <c:v>920</c:v>
                </c:pt>
                <c:pt idx="18">
                  <c:v>710</c:v>
                </c:pt>
                <c:pt idx="19">
                  <c:v>570</c:v>
                </c:pt>
                <c:pt idx="20">
                  <c:v>720</c:v>
                </c:pt>
                <c:pt idx="21">
                  <c:v>860</c:v>
                </c:pt>
                <c:pt idx="22">
                  <c:v>720</c:v>
                </c:pt>
                <c:pt idx="23">
                  <c:v>680</c:v>
                </c:pt>
                <c:pt idx="24">
                  <c:v>340</c:v>
                </c:pt>
                <c:pt idx="25">
                  <c:v>320</c:v>
                </c:pt>
                <c:pt idx="26">
                  <c:v>170</c:v>
                </c:pt>
                <c:pt idx="27">
                  <c:v>100</c:v>
                </c:pt>
                <c:pt idx="28">
                  <c:v>100</c:v>
                </c:pt>
                <c:pt idx="29">
                  <c:v>70</c:v>
                </c:pt>
                <c:pt idx="30">
                  <c:v>60</c:v>
                </c:pt>
                <c:pt idx="31">
                  <c:v>60</c:v>
                </c:pt>
                <c:pt idx="32">
                  <c:v>50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40</c:v>
                </c:pt>
                <c:pt idx="37">
                  <c:v>60</c:v>
                </c:pt>
                <c:pt idx="38">
                  <c:v>50</c:v>
                </c:pt>
                <c:pt idx="39">
                  <c:v>30</c:v>
                </c:pt>
                <c:pt idx="40">
                  <c:v>20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10</c:v>
                </c:pt>
                <c:pt idx="45">
                  <c:v>190</c:v>
                </c:pt>
                <c:pt idx="46">
                  <c:v>20</c:v>
                </c:pt>
                <c:pt idx="47">
                  <c:v>30</c:v>
                </c:pt>
                <c:pt idx="48">
                  <c:v>30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0</c:v>
                </c:pt>
                <c:pt idx="53">
                  <c:v>70</c:v>
                </c:pt>
                <c:pt idx="54">
                  <c:v>1200</c:v>
                </c:pt>
                <c:pt idx="55">
                  <c:v>1160</c:v>
                </c:pt>
                <c:pt idx="56">
                  <c:v>780</c:v>
                </c:pt>
                <c:pt idx="57">
                  <c:v>230</c:v>
                </c:pt>
                <c:pt idx="58">
                  <c:v>220</c:v>
                </c:pt>
                <c:pt idx="59">
                  <c:v>560</c:v>
                </c:pt>
                <c:pt idx="60">
                  <c:v>220</c:v>
                </c:pt>
                <c:pt idx="61">
                  <c:v>190</c:v>
                </c:pt>
                <c:pt idx="62">
                  <c:v>250</c:v>
                </c:pt>
                <c:pt idx="63">
                  <c:v>470</c:v>
                </c:pt>
                <c:pt idx="64">
                  <c:v>280</c:v>
                </c:pt>
                <c:pt idx="65">
                  <c:v>680</c:v>
                </c:pt>
                <c:pt idx="66">
                  <c:v>1220</c:v>
                </c:pt>
                <c:pt idx="67">
                  <c:v>840</c:v>
                </c:pt>
                <c:pt idx="68">
                  <c:v>2070</c:v>
                </c:pt>
                <c:pt idx="69">
                  <c:v>7128</c:v>
                </c:pt>
                <c:pt idx="70">
                  <c:v>3859</c:v>
                </c:pt>
                <c:pt idx="71">
                  <c:v>5769</c:v>
                </c:pt>
                <c:pt idx="72">
                  <c:v>3889</c:v>
                </c:pt>
                <c:pt idx="73">
                  <c:v>2290</c:v>
                </c:pt>
                <c:pt idx="74">
                  <c:v>1710</c:v>
                </c:pt>
                <c:pt idx="75">
                  <c:v>2220</c:v>
                </c:pt>
                <c:pt idx="76">
                  <c:v>1380</c:v>
                </c:pt>
                <c:pt idx="77">
                  <c:v>870</c:v>
                </c:pt>
                <c:pt idx="78">
                  <c:v>470</c:v>
                </c:pt>
                <c:pt idx="79">
                  <c:v>300</c:v>
                </c:pt>
                <c:pt idx="80">
                  <c:v>240</c:v>
                </c:pt>
                <c:pt idx="81">
                  <c:v>160</c:v>
                </c:pt>
                <c:pt idx="82">
                  <c:v>260</c:v>
                </c:pt>
                <c:pt idx="83">
                  <c:v>470</c:v>
                </c:pt>
                <c:pt idx="84">
                  <c:v>590</c:v>
                </c:pt>
                <c:pt idx="85">
                  <c:v>370</c:v>
                </c:pt>
                <c:pt idx="86">
                  <c:v>200</c:v>
                </c:pt>
                <c:pt idx="87">
                  <c:v>330</c:v>
                </c:pt>
                <c:pt idx="88">
                  <c:v>380</c:v>
                </c:pt>
                <c:pt idx="89">
                  <c:v>490</c:v>
                </c:pt>
                <c:pt idx="90">
                  <c:v>360</c:v>
                </c:pt>
                <c:pt idx="91">
                  <c:v>110</c:v>
                </c:pt>
                <c:pt idx="92">
                  <c:v>120</c:v>
                </c:pt>
                <c:pt idx="93">
                  <c:v>520</c:v>
                </c:pt>
                <c:pt idx="94">
                  <c:v>2959</c:v>
                </c:pt>
                <c:pt idx="95">
                  <c:v>6379</c:v>
                </c:pt>
                <c:pt idx="96">
                  <c:v>6989</c:v>
                </c:pt>
                <c:pt idx="97">
                  <c:v>6159</c:v>
                </c:pt>
                <c:pt idx="98">
                  <c:v>5769</c:v>
                </c:pt>
                <c:pt idx="99">
                  <c:v>3989</c:v>
                </c:pt>
                <c:pt idx="100">
                  <c:v>2240</c:v>
                </c:pt>
                <c:pt idx="101">
                  <c:v>1520</c:v>
                </c:pt>
                <c:pt idx="102">
                  <c:v>2210</c:v>
                </c:pt>
                <c:pt idx="103">
                  <c:v>2010</c:v>
                </c:pt>
                <c:pt idx="104">
                  <c:v>2380</c:v>
                </c:pt>
                <c:pt idx="105">
                  <c:v>1550</c:v>
                </c:pt>
                <c:pt idx="106">
                  <c:v>1140</c:v>
                </c:pt>
                <c:pt idx="107">
                  <c:v>750</c:v>
                </c:pt>
                <c:pt idx="108">
                  <c:v>530</c:v>
                </c:pt>
                <c:pt idx="109">
                  <c:v>610</c:v>
                </c:pt>
                <c:pt idx="110">
                  <c:v>930</c:v>
                </c:pt>
                <c:pt idx="111">
                  <c:v>1740</c:v>
                </c:pt>
                <c:pt idx="112">
                  <c:v>1400</c:v>
                </c:pt>
                <c:pt idx="113">
                  <c:v>960</c:v>
                </c:pt>
                <c:pt idx="114">
                  <c:v>640</c:v>
                </c:pt>
                <c:pt idx="115">
                  <c:v>410</c:v>
                </c:pt>
                <c:pt idx="116">
                  <c:v>410</c:v>
                </c:pt>
                <c:pt idx="117">
                  <c:v>390</c:v>
                </c:pt>
                <c:pt idx="118">
                  <c:v>370</c:v>
                </c:pt>
                <c:pt idx="119">
                  <c:v>250</c:v>
                </c:pt>
                <c:pt idx="120">
                  <c:v>300</c:v>
                </c:pt>
                <c:pt idx="121">
                  <c:v>370</c:v>
                </c:pt>
                <c:pt idx="122">
                  <c:v>330</c:v>
                </c:pt>
                <c:pt idx="123">
                  <c:v>140</c:v>
                </c:pt>
                <c:pt idx="124">
                  <c:v>170</c:v>
                </c:pt>
                <c:pt idx="125">
                  <c:v>370</c:v>
                </c:pt>
                <c:pt idx="126">
                  <c:v>470</c:v>
                </c:pt>
                <c:pt idx="127">
                  <c:v>540</c:v>
                </c:pt>
                <c:pt idx="128">
                  <c:v>650</c:v>
                </c:pt>
                <c:pt idx="129">
                  <c:v>1660</c:v>
                </c:pt>
                <c:pt idx="130">
                  <c:v>1380</c:v>
                </c:pt>
                <c:pt idx="131">
                  <c:v>1010</c:v>
                </c:pt>
                <c:pt idx="132">
                  <c:v>650</c:v>
                </c:pt>
                <c:pt idx="133">
                  <c:v>590</c:v>
                </c:pt>
                <c:pt idx="134">
                  <c:v>500</c:v>
                </c:pt>
                <c:pt idx="135">
                  <c:v>510</c:v>
                </c:pt>
                <c:pt idx="136">
                  <c:v>500</c:v>
                </c:pt>
                <c:pt idx="137">
                  <c:v>500</c:v>
                </c:pt>
                <c:pt idx="138">
                  <c:v>470</c:v>
                </c:pt>
                <c:pt idx="139">
                  <c:v>320</c:v>
                </c:pt>
                <c:pt idx="140">
                  <c:v>570</c:v>
                </c:pt>
                <c:pt idx="141">
                  <c:v>660</c:v>
                </c:pt>
                <c:pt idx="142">
                  <c:v>700</c:v>
                </c:pt>
                <c:pt idx="143">
                  <c:v>450</c:v>
                </c:pt>
                <c:pt idx="144">
                  <c:v>300</c:v>
                </c:pt>
                <c:pt idx="145">
                  <c:v>340</c:v>
                </c:pt>
                <c:pt idx="146">
                  <c:v>360</c:v>
                </c:pt>
                <c:pt idx="147">
                  <c:v>400</c:v>
                </c:pt>
                <c:pt idx="148">
                  <c:v>240</c:v>
                </c:pt>
                <c:pt idx="149">
                  <c:v>240</c:v>
                </c:pt>
                <c:pt idx="150">
                  <c:v>280</c:v>
                </c:pt>
                <c:pt idx="151">
                  <c:v>300</c:v>
                </c:pt>
                <c:pt idx="152">
                  <c:v>140</c:v>
                </c:pt>
                <c:pt idx="153">
                  <c:v>150</c:v>
                </c:pt>
                <c:pt idx="154">
                  <c:v>560</c:v>
                </c:pt>
                <c:pt idx="155">
                  <c:v>230</c:v>
                </c:pt>
                <c:pt idx="156">
                  <c:v>290</c:v>
                </c:pt>
                <c:pt idx="157">
                  <c:v>190</c:v>
                </c:pt>
                <c:pt idx="158">
                  <c:v>170</c:v>
                </c:pt>
                <c:pt idx="159">
                  <c:v>970</c:v>
                </c:pt>
                <c:pt idx="160">
                  <c:v>2320</c:v>
                </c:pt>
                <c:pt idx="161">
                  <c:v>1120</c:v>
                </c:pt>
                <c:pt idx="162">
                  <c:v>1460</c:v>
                </c:pt>
                <c:pt idx="163">
                  <c:v>1410</c:v>
                </c:pt>
                <c:pt idx="164">
                  <c:v>1210</c:v>
                </c:pt>
                <c:pt idx="165">
                  <c:v>990</c:v>
                </c:pt>
                <c:pt idx="166">
                  <c:v>930</c:v>
                </c:pt>
                <c:pt idx="167">
                  <c:v>660</c:v>
                </c:pt>
                <c:pt idx="168">
                  <c:v>580</c:v>
                </c:pt>
                <c:pt idx="169">
                  <c:v>320</c:v>
                </c:pt>
                <c:pt idx="170">
                  <c:v>400</c:v>
                </c:pt>
                <c:pt idx="171">
                  <c:v>1050</c:v>
                </c:pt>
                <c:pt idx="172">
                  <c:v>1390</c:v>
                </c:pt>
                <c:pt idx="173">
                  <c:v>1260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69888"/>
        <c:axId val="44805120"/>
      </c:lineChart>
      <c:catAx>
        <c:axId val="3726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44805120"/>
        <c:crosses val="autoZero"/>
        <c:auto val="1"/>
        <c:lblAlgn val="ctr"/>
        <c:lblOffset val="100"/>
        <c:noMultiLvlLbl val="0"/>
      </c:catAx>
      <c:valAx>
        <c:axId val="4480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6988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09E7B-6B4C-448E-BEBE-D4277418E0E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D3D7A-3FC9-4CFF-B6A1-AAA234E6813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+mn-lt"/>
            </a:rPr>
            <a:t>Total Barrier Management</a:t>
          </a:r>
          <a:endParaRPr lang="en-US" sz="1400" b="1" dirty="0">
            <a:solidFill>
              <a:schemeClr val="bg1"/>
            </a:solidFill>
            <a:latin typeface="+mn-lt"/>
          </a:endParaRPr>
        </a:p>
      </dgm:t>
    </dgm:pt>
    <dgm:pt modelId="{50C65A41-C923-4350-8226-3D6D10F34C3A}" type="parTrans" cxnId="{057B2658-781E-417E-8573-F36B2DBE3D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0B548F-C480-4284-B646-C929CA419B7C}" type="sibTrans" cxnId="{057B2658-781E-417E-8573-F36B2DBE3D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2C4691-CC4B-4C8B-8C69-9B7ECAE320D2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Infection control</a:t>
          </a:r>
          <a:endParaRPr lang="en-US" sz="1400" b="0" dirty="0">
            <a:solidFill>
              <a:schemeClr val="tx1"/>
            </a:solidFill>
          </a:endParaRPr>
        </a:p>
      </dgm:t>
    </dgm:pt>
    <dgm:pt modelId="{33F8B8D6-7C1A-4160-BF23-E05F9D72EFCC}" type="parTrans" cxnId="{8475B273-FA2C-42E0-B3F7-2FCF541D09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A28897-CDF5-4E40-ABF5-8C8757E0FC67}" type="sibTrans" cxnId="{8475B273-FA2C-42E0-B3F7-2FCF541D09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CFC9E6-8D06-4C67-A822-7ACC1EBFF9F0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Sound</a:t>
          </a:r>
          <a:endParaRPr lang="en-US" dirty="0">
            <a:solidFill>
              <a:schemeClr val="tx1"/>
            </a:solidFill>
          </a:endParaRPr>
        </a:p>
      </dgm:t>
    </dgm:pt>
    <dgm:pt modelId="{CEB62206-70D3-44CC-AB38-5D7C0131C52B}" type="parTrans" cxnId="{9BCCB4FF-901A-4449-AD65-FFD698010F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167493-CFE5-45CD-B78C-1744EEF40775}" type="sibTrans" cxnId="{9BCCB4FF-901A-4449-AD65-FFD698010F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609688-71B7-4AA1-AD44-A5D53602FAD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Energy/ Movement</a:t>
          </a:r>
          <a:endParaRPr lang="en-US" dirty="0">
            <a:solidFill>
              <a:schemeClr val="tx1"/>
            </a:solidFill>
          </a:endParaRPr>
        </a:p>
      </dgm:t>
    </dgm:pt>
    <dgm:pt modelId="{28B6228E-7C3E-4E5B-99B4-8DBC5B773D0D}" type="parTrans" cxnId="{CE1E986E-C987-4179-9DA4-2C52F1E316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B575FA-3805-4E13-A359-8059895793F7}" type="sibTrans" cxnId="{CE1E986E-C987-4179-9DA4-2C52F1E316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0A6B8F-620F-452F-9F37-003774BD249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UL systems</a:t>
          </a:r>
          <a:endParaRPr lang="en-US" dirty="0">
            <a:solidFill>
              <a:schemeClr val="tx1"/>
            </a:solidFill>
          </a:endParaRPr>
        </a:p>
      </dgm:t>
    </dgm:pt>
    <dgm:pt modelId="{7B4996A1-3A02-40F0-BF41-C091533896AD}" type="parTrans" cxnId="{C7B990ED-B247-4BE4-8398-99AB2D5ABE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B4EB67-33D5-4F89-A25F-E8563707E8A9}" type="sibTrans" cxnId="{C7B990ED-B247-4BE4-8398-99AB2D5ABE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22B092-73CA-4C31-9EFB-CFD74D3AF3CA}" type="pres">
      <dgm:prSet presAssocID="{B5809E7B-6B4C-448E-BEBE-D4277418E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ED9910-F7D8-44FE-81CA-A7E3A9F1A1F8}" type="pres">
      <dgm:prSet presAssocID="{7B1D3D7A-3FC9-4CFF-B6A1-AAA234E6813F}" presName="centerShape" presStyleLbl="node0" presStyleIdx="0" presStyleCnt="1" custScaleX="116484"/>
      <dgm:spPr/>
      <dgm:t>
        <a:bodyPr/>
        <a:lstStyle/>
        <a:p>
          <a:endParaRPr lang="en-US"/>
        </a:p>
      </dgm:t>
    </dgm:pt>
    <dgm:pt modelId="{8DE997AD-6457-4C2E-BF00-B6F9EC98AF3B}" type="pres">
      <dgm:prSet presAssocID="{002C4691-CC4B-4C8B-8C69-9B7ECAE320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E49D6-5F9D-4EA4-BDA7-9CE0C0A02055}" type="pres">
      <dgm:prSet presAssocID="{002C4691-CC4B-4C8B-8C69-9B7ECAE320D2}" presName="dummy" presStyleCnt="0"/>
      <dgm:spPr/>
    </dgm:pt>
    <dgm:pt modelId="{09ADC886-38BA-4841-9B31-D20C2EBDA653}" type="pres">
      <dgm:prSet presAssocID="{83A28897-CDF5-4E40-ABF5-8C8757E0FC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7304BA4-F005-4F46-86C6-D142FE7C6A34}" type="pres">
      <dgm:prSet presAssocID="{9ACFC9E6-8D06-4C67-A822-7ACC1EBFF9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9E023-98FE-4E3D-80D3-99EA54742718}" type="pres">
      <dgm:prSet presAssocID="{9ACFC9E6-8D06-4C67-A822-7ACC1EBFF9F0}" presName="dummy" presStyleCnt="0"/>
      <dgm:spPr/>
    </dgm:pt>
    <dgm:pt modelId="{E1898E2C-DCCB-4898-8867-3E2C11643C4D}" type="pres">
      <dgm:prSet presAssocID="{0B167493-CFE5-45CD-B78C-1744EEF4077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8B34E50-5794-4806-B8DE-5E779A0E3F1B}" type="pres">
      <dgm:prSet presAssocID="{79609688-71B7-4AA1-AD44-A5D53602FA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086D5-251A-4A3D-81D3-793608C0919A}" type="pres">
      <dgm:prSet presAssocID="{79609688-71B7-4AA1-AD44-A5D53602FAD8}" presName="dummy" presStyleCnt="0"/>
      <dgm:spPr/>
    </dgm:pt>
    <dgm:pt modelId="{4487505B-CA9E-411F-A2C6-EB734BA4E10D}" type="pres">
      <dgm:prSet presAssocID="{BFB575FA-3805-4E13-A359-8059895793F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8FB6BDA-2684-4407-97EF-82A2C6600FD5}" type="pres">
      <dgm:prSet presAssocID="{9B0A6B8F-620F-452F-9F37-003774BD24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E5E81-E69F-4750-B565-DF2D352B18AF}" type="pres">
      <dgm:prSet presAssocID="{9B0A6B8F-620F-452F-9F37-003774BD249D}" presName="dummy" presStyleCnt="0"/>
      <dgm:spPr/>
    </dgm:pt>
    <dgm:pt modelId="{E262C27C-F168-413D-A885-5F3F00CBA5B6}" type="pres">
      <dgm:prSet presAssocID="{4CB4EB67-33D5-4F89-A25F-E8563707E8A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BCCB4FF-901A-4449-AD65-FFD698010FF8}" srcId="{7B1D3D7A-3FC9-4CFF-B6A1-AAA234E6813F}" destId="{9ACFC9E6-8D06-4C67-A822-7ACC1EBFF9F0}" srcOrd="1" destOrd="0" parTransId="{CEB62206-70D3-44CC-AB38-5D7C0131C52B}" sibTransId="{0B167493-CFE5-45CD-B78C-1744EEF40775}"/>
    <dgm:cxn modelId="{2FDD5F31-69EB-7042-A43A-AAD2815D3EA2}" type="presOf" srcId="{9B0A6B8F-620F-452F-9F37-003774BD249D}" destId="{C8FB6BDA-2684-4407-97EF-82A2C6600FD5}" srcOrd="0" destOrd="0" presId="urn:microsoft.com/office/officeart/2005/8/layout/radial6"/>
    <dgm:cxn modelId="{8475B273-FA2C-42E0-B3F7-2FCF541D09FD}" srcId="{7B1D3D7A-3FC9-4CFF-B6A1-AAA234E6813F}" destId="{002C4691-CC4B-4C8B-8C69-9B7ECAE320D2}" srcOrd="0" destOrd="0" parTransId="{33F8B8D6-7C1A-4160-BF23-E05F9D72EFCC}" sibTransId="{83A28897-CDF5-4E40-ABF5-8C8757E0FC67}"/>
    <dgm:cxn modelId="{1FDDAA98-0394-F34C-A29A-8859146EB1F2}" type="presOf" srcId="{83A28897-CDF5-4E40-ABF5-8C8757E0FC67}" destId="{09ADC886-38BA-4841-9B31-D20C2EBDA653}" srcOrd="0" destOrd="0" presId="urn:microsoft.com/office/officeart/2005/8/layout/radial6"/>
    <dgm:cxn modelId="{057B2658-781E-417E-8573-F36B2DBE3D78}" srcId="{B5809E7B-6B4C-448E-BEBE-D4277418E0E3}" destId="{7B1D3D7A-3FC9-4CFF-B6A1-AAA234E6813F}" srcOrd="0" destOrd="0" parTransId="{50C65A41-C923-4350-8226-3D6D10F34C3A}" sibTransId="{FF0B548F-C480-4284-B646-C929CA419B7C}"/>
    <dgm:cxn modelId="{C7B990ED-B247-4BE4-8398-99AB2D5ABE40}" srcId="{7B1D3D7A-3FC9-4CFF-B6A1-AAA234E6813F}" destId="{9B0A6B8F-620F-452F-9F37-003774BD249D}" srcOrd="3" destOrd="0" parTransId="{7B4996A1-3A02-40F0-BF41-C091533896AD}" sibTransId="{4CB4EB67-33D5-4F89-A25F-E8563707E8A9}"/>
    <dgm:cxn modelId="{ACC66531-63E6-354D-BD42-1B598AF73714}" type="presOf" srcId="{79609688-71B7-4AA1-AD44-A5D53602FAD8}" destId="{D8B34E50-5794-4806-B8DE-5E779A0E3F1B}" srcOrd="0" destOrd="0" presId="urn:microsoft.com/office/officeart/2005/8/layout/radial6"/>
    <dgm:cxn modelId="{EA3F5A0A-294E-7644-858D-F67B6E8B0780}" type="presOf" srcId="{4CB4EB67-33D5-4F89-A25F-E8563707E8A9}" destId="{E262C27C-F168-413D-A885-5F3F00CBA5B6}" srcOrd="0" destOrd="0" presId="urn:microsoft.com/office/officeart/2005/8/layout/radial6"/>
    <dgm:cxn modelId="{CE1E986E-C987-4179-9DA4-2C52F1E316D4}" srcId="{7B1D3D7A-3FC9-4CFF-B6A1-AAA234E6813F}" destId="{79609688-71B7-4AA1-AD44-A5D53602FAD8}" srcOrd="2" destOrd="0" parTransId="{28B6228E-7C3E-4E5B-99B4-8DBC5B773D0D}" sibTransId="{BFB575FA-3805-4E13-A359-8059895793F7}"/>
    <dgm:cxn modelId="{ADF24D19-057B-7242-8836-C691E0297856}" type="presOf" srcId="{B5809E7B-6B4C-448E-BEBE-D4277418E0E3}" destId="{4D22B092-73CA-4C31-9EFB-CFD74D3AF3CA}" srcOrd="0" destOrd="0" presId="urn:microsoft.com/office/officeart/2005/8/layout/radial6"/>
    <dgm:cxn modelId="{2E623A1C-0FC5-A84D-BCB0-D6189C797403}" type="presOf" srcId="{9ACFC9E6-8D06-4C67-A822-7ACC1EBFF9F0}" destId="{E7304BA4-F005-4F46-86C6-D142FE7C6A34}" srcOrd="0" destOrd="0" presId="urn:microsoft.com/office/officeart/2005/8/layout/radial6"/>
    <dgm:cxn modelId="{0A7CDDB0-A84B-A447-9727-525601E6A85F}" type="presOf" srcId="{7B1D3D7A-3FC9-4CFF-B6A1-AAA234E6813F}" destId="{28ED9910-F7D8-44FE-81CA-A7E3A9F1A1F8}" srcOrd="0" destOrd="0" presId="urn:microsoft.com/office/officeart/2005/8/layout/radial6"/>
    <dgm:cxn modelId="{455D46C5-C07E-EF44-9311-C050C3F7620F}" type="presOf" srcId="{0B167493-CFE5-45CD-B78C-1744EEF40775}" destId="{E1898E2C-DCCB-4898-8867-3E2C11643C4D}" srcOrd="0" destOrd="0" presId="urn:microsoft.com/office/officeart/2005/8/layout/radial6"/>
    <dgm:cxn modelId="{97AC2ADE-21DB-B14E-859C-885D9258A199}" type="presOf" srcId="{002C4691-CC4B-4C8B-8C69-9B7ECAE320D2}" destId="{8DE997AD-6457-4C2E-BF00-B6F9EC98AF3B}" srcOrd="0" destOrd="0" presId="urn:microsoft.com/office/officeart/2005/8/layout/radial6"/>
    <dgm:cxn modelId="{9D7CD0E3-DB35-CD4D-8552-886A4292F1DA}" type="presOf" srcId="{BFB575FA-3805-4E13-A359-8059895793F7}" destId="{4487505B-CA9E-411F-A2C6-EB734BA4E10D}" srcOrd="0" destOrd="0" presId="urn:microsoft.com/office/officeart/2005/8/layout/radial6"/>
    <dgm:cxn modelId="{78B6B7D0-AEE4-3240-80C6-EBD529576CA3}" type="presParOf" srcId="{4D22B092-73CA-4C31-9EFB-CFD74D3AF3CA}" destId="{28ED9910-F7D8-44FE-81CA-A7E3A9F1A1F8}" srcOrd="0" destOrd="0" presId="urn:microsoft.com/office/officeart/2005/8/layout/radial6"/>
    <dgm:cxn modelId="{B660EAD9-2A07-B644-870D-7818F8339228}" type="presParOf" srcId="{4D22B092-73CA-4C31-9EFB-CFD74D3AF3CA}" destId="{8DE997AD-6457-4C2E-BF00-B6F9EC98AF3B}" srcOrd="1" destOrd="0" presId="urn:microsoft.com/office/officeart/2005/8/layout/radial6"/>
    <dgm:cxn modelId="{A23A6317-CF65-1942-8915-DE249D9DC698}" type="presParOf" srcId="{4D22B092-73CA-4C31-9EFB-CFD74D3AF3CA}" destId="{189E49D6-5F9D-4EA4-BDA7-9CE0C0A02055}" srcOrd="2" destOrd="0" presId="urn:microsoft.com/office/officeart/2005/8/layout/radial6"/>
    <dgm:cxn modelId="{1D0CAFAB-4B3D-1247-99A8-D0E1AD74E8D2}" type="presParOf" srcId="{4D22B092-73CA-4C31-9EFB-CFD74D3AF3CA}" destId="{09ADC886-38BA-4841-9B31-D20C2EBDA653}" srcOrd="3" destOrd="0" presId="urn:microsoft.com/office/officeart/2005/8/layout/radial6"/>
    <dgm:cxn modelId="{59EA258C-2A70-AB46-B777-A2E299A0BEA4}" type="presParOf" srcId="{4D22B092-73CA-4C31-9EFB-CFD74D3AF3CA}" destId="{E7304BA4-F005-4F46-86C6-D142FE7C6A34}" srcOrd="4" destOrd="0" presId="urn:microsoft.com/office/officeart/2005/8/layout/radial6"/>
    <dgm:cxn modelId="{56DD24A7-D4F6-844A-96A4-71001317C4C6}" type="presParOf" srcId="{4D22B092-73CA-4C31-9EFB-CFD74D3AF3CA}" destId="{ACF9E023-98FE-4E3D-80D3-99EA54742718}" srcOrd="5" destOrd="0" presId="urn:microsoft.com/office/officeart/2005/8/layout/radial6"/>
    <dgm:cxn modelId="{0B6BFF0E-0A1F-6042-BD35-AA4E942D43B2}" type="presParOf" srcId="{4D22B092-73CA-4C31-9EFB-CFD74D3AF3CA}" destId="{E1898E2C-DCCB-4898-8867-3E2C11643C4D}" srcOrd="6" destOrd="0" presId="urn:microsoft.com/office/officeart/2005/8/layout/radial6"/>
    <dgm:cxn modelId="{2E0AFBE7-224B-ED46-BE38-2A2163865551}" type="presParOf" srcId="{4D22B092-73CA-4C31-9EFB-CFD74D3AF3CA}" destId="{D8B34E50-5794-4806-B8DE-5E779A0E3F1B}" srcOrd="7" destOrd="0" presId="urn:microsoft.com/office/officeart/2005/8/layout/radial6"/>
    <dgm:cxn modelId="{36ADEED1-D636-7B4E-848E-278DCEB06A1D}" type="presParOf" srcId="{4D22B092-73CA-4C31-9EFB-CFD74D3AF3CA}" destId="{01F086D5-251A-4A3D-81D3-793608C0919A}" srcOrd="8" destOrd="0" presId="urn:microsoft.com/office/officeart/2005/8/layout/radial6"/>
    <dgm:cxn modelId="{8704C811-8B5E-0A49-9CB9-D07249EF923A}" type="presParOf" srcId="{4D22B092-73CA-4C31-9EFB-CFD74D3AF3CA}" destId="{4487505B-CA9E-411F-A2C6-EB734BA4E10D}" srcOrd="9" destOrd="0" presId="urn:microsoft.com/office/officeart/2005/8/layout/radial6"/>
    <dgm:cxn modelId="{D015543D-52CA-5047-80BA-3199D1D01436}" type="presParOf" srcId="{4D22B092-73CA-4C31-9EFB-CFD74D3AF3CA}" destId="{C8FB6BDA-2684-4407-97EF-82A2C6600FD5}" srcOrd="10" destOrd="0" presId="urn:microsoft.com/office/officeart/2005/8/layout/radial6"/>
    <dgm:cxn modelId="{FAB226AE-8BF2-B043-8674-DB1BD05ED090}" type="presParOf" srcId="{4D22B092-73CA-4C31-9EFB-CFD74D3AF3CA}" destId="{752E5E81-E69F-4750-B565-DF2D352B18AF}" srcOrd="11" destOrd="0" presId="urn:microsoft.com/office/officeart/2005/8/layout/radial6"/>
    <dgm:cxn modelId="{61A82732-8277-E94D-9314-A215A710D8D8}" type="presParOf" srcId="{4D22B092-73CA-4C31-9EFB-CFD74D3AF3CA}" destId="{E262C27C-F168-413D-A885-5F3F00CBA5B6}" srcOrd="12" destOrd="0" presId="urn:microsoft.com/office/officeart/2005/8/layout/radial6"/>
  </dgm:cxnLst>
  <dgm:bg>
    <a:solidFill>
      <a:srgbClr val="C00000"/>
    </a:solidFill>
  </dgm:bg>
  <dgm:whole>
    <a:ln w="381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09E7B-6B4C-448E-BEBE-D4277418E0E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D3D7A-3FC9-4CFF-B6A1-AAA234E6813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+mn-lt"/>
            </a:rPr>
            <a:t>Total Barrier Management</a:t>
          </a:r>
          <a:endParaRPr lang="en-US" sz="1400" b="1" dirty="0">
            <a:solidFill>
              <a:schemeClr val="bg1"/>
            </a:solidFill>
            <a:latin typeface="+mn-lt"/>
          </a:endParaRPr>
        </a:p>
      </dgm:t>
    </dgm:pt>
    <dgm:pt modelId="{50C65A41-C923-4350-8226-3D6D10F34C3A}" type="parTrans" cxnId="{057B2658-781E-417E-8573-F36B2DBE3D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0B548F-C480-4284-B646-C929CA419B7C}" type="sibTrans" cxnId="{057B2658-781E-417E-8573-F36B2DBE3D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2C4691-CC4B-4C8B-8C69-9B7ECAE320D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Infection control</a:t>
          </a:r>
          <a:endParaRPr lang="en-US" b="0" dirty="0">
            <a:solidFill>
              <a:schemeClr val="tx1"/>
            </a:solidFill>
          </a:endParaRPr>
        </a:p>
      </dgm:t>
    </dgm:pt>
    <dgm:pt modelId="{33F8B8D6-7C1A-4160-BF23-E05F9D72EFCC}" type="parTrans" cxnId="{8475B273-FA2C-42E0-B3F7-2FCF541D09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A28897-CDF5-4E40-ABF5-8C8757E0FC67}" type="sibTrans" cxnId="{8475B273-FA2C-42E0-B3F7-2FCF541D09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CFC9E6-8D06-4C67-A822-7ACC1EBFF9F0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Sound</a:t>
          </a:r>
          <a:endParaRPr lang="en-US" dirty="0">
            <a:solidFill>
              <a:schemeClr val="tx1"/>
            </a:solidFill>
          </a:endParaRPr>
        </a:p>
      </dgm:t>
    </dgm:pt>
    <dgm:pt modelId="{CEB62206-70D3-44CC-AB38-5D7C0131C52B}" type="parTrans" cxnId="{9BCCB4FF-901A-4449-AD65-FFD698010F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167493-CFE5-45CD-B78C-1744EEF40775}" type="sibTrans" cxnId="{9BCCB4FF-901A-4449-AD65-FFD698010F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609688-71B7-4AA1-AD44-A5D53602FAD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Energy/ Movement</a:t>
          </a:r>
          <a:endParaRPr lang="en-US" dirty="0">
            <a:solidFill>
              <a:schemeClr val="tx1"/>
            </a:solidFill>
          </a:endParaRPr>
        </a:p>
      </dgm:t>
    </dgm:pt>
    <dgm:pt modelId="{28B6228E-7C3E-4E5B-99B4-8DBC5B773D0D}" type="parTrans" cxnId="{CE1E986E-C987-4179-9DA4-2C52F1E316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B575FA-3805-4E13-A359-8059895793F7}" type="sibTrans" cxnId="{CE1E986E-C987-4179-9DA4-2C52F1E316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0A6B8F-620F-452F-9F37-003774BD249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UL systems</a:t>
          </a:r>
          <a:endParaRPr lang="en-US" dirty="0">
            <a:solidFill>
              <a:schemeClr val="tx1"/>
            </a:solidFill>
          </a:endParaRPr>
        </a:p>
      </dgm:t>
    </dgm:pt>
    <dgm:pt modelId="{7B4996A1-3A02-40F0-BF41-C091533896AD}" type="parTrans" cxnId="{C7B990ED-B247-4BE4-8398-99AB2D5ABE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B4EB67-33D5-4F89-A25F-E8563707E8A9}" type="sibTrans" cxnId="{C7B990ED-B247-4BE4-8398-99AB2D5ABE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22B092-73CA-4C31-9EFB-CFD74D3AF3CA}" type="pres">
      <dgm:prSet presAssocID="{B5809E7B-6B4C-448E-BEBE-D4277418E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ED9910-F7D8-44FE-81CA-A7E3A9F1A1F8}" type="pres">
      <dgm:prSet presAssocID="{7B1D3D7A-3FC9-4CFF-B6A1-AAA234E6813F}" presName="centerShape" presStyleLbl="node0" presStyleIdx="0" presStyleCnt="1" custScaleX="116484"/>
      <dgm:spPr/>
      <dgm:t>
        <a:bodyPr/>
        <a:lstStyle/>
        <a:p>
          <a:endParaRPr lang="en-US"/>
        </a:p>
      </dgm:t>
    </dgm:pt>
    <dgm:pt modelId="{8DE997AD-6457-4C2E-BF00-B6F9EC98AF3B}" type="pres">
      <dgm:prSet presAssocID="{002C4691-CC4B-4C8B-8C69-9B7ECAE320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E49D6-5F9D-4EA4-BDA7-9CE0C0A02055}" type="pres">
      <dgm:prSet presAssocID="{002C4691-CC4B-4C8B-8C69-9B7ECAE320D2}" presName="dummy" presStyleCnt="0"/>
      <dgm:spPr/>
    </dgm:pt>
    <dgm:pt modelId="{09ADC886-38BA-4841-9B31-D20C2EBDA653}" type="pres">
      <dgm:prSet presAssocID="{83A28897-CDF5-4E40-ABF5-8C8757E0FC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7304BA4-F005-4F46-86C6-D142FE7C6A34}" type="pres">
      <dgm:prSet presAssocID="{9ACFC9E6-8D06-4C67-A822-7ACC1EBFF9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9E023-98FE-4E3D-80D3-99EA54742718}" type="pres">
      <dgm:prSet presAssocID="{9ACFC9E6-8D06-4C67-A822-7ACC1EBFF9F0}" presName="dummy" presStyleCnt="0"/>
      <dgm:spPr/>
    </dgm:pt>
    <dgm:pt modelId="{E1898E2C-DCCB-4898-8867-3E2C11643C4D}" type="pres">
      <dgm:prSet presAssocID="{0B167493-CFE5-45CD-B78C-1744EEF4077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8B34E50-5794-4806-B8DE-5E779A0E3F1B}" type="pres">
      <dgm:prSet presAssocID="{79609688-71B7-4AA1-AD44-A5D53602FA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086D5-251A-4A3D-81D3-793608C0919A}" type="pres">
      <dgm:prSet presAssocID="{79609688-71B7-4AA1-AD44-A5D53602FAD8}" presName="dummy" presStyleCnt="0"/>
      <dgm:spPr/>
    </dgm:pt>
    <dgm:pt modelId="{4487505B-CA9E-411F-A2C6-EB734BA4E10D}" type="pres">
      <dgm:prSet presAssocID="{BFB575FA-3805-4E13-A359-8059895793F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8FB6BDA-2684-4407-97EF-82A2C6600FD5}" type="pres">
      <dgm:prSet presAssocID="{9B0A6B8F-620F-452F-9F37-003774BD24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E5E81-E69F-4750-B565-DF2D352B18AF}" type="pres">
      <dgm:prSet presAssocID="{9B0A6B8F-620F-452F-9F37-003774BD249D}" presName="dummy" presStyleCnt="0"/>
      <dgm:spPr/>
    </dgm:pt>
    <dgm:pt modelId="{E262C27C-F168-413D-A885-5F3F00CBA5B6}" type="pres">
      <dgm:prSet presAssocID="{4CB4EB67-33D5-4F89-A25F-E8563707E8A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7B990ED-B247-4BE4-8398-99AB2D5ABE40}" srcId="{7B1D3D7A-3FC9-4CFF-B6A1-AAA234E6813F}" destId="{9B0A6B8F-620F-452F-9F37-003774BD249D}" srcOrd="3" destOrd="0" parTransId="{7B4996A1-3A02-40F0-BF41-C091533896AD}" sibTransId="{4CB4EB67-33D5-4F89-A25F-E8563707E8A9}"/>
    <dgm:cxn modelId="{6C296021-D5A2-9B42-BCEE-E961BF4D9AA7}" type="presOf" srcId="{BFB575FA-3805-4E13-A359-8059895793F7}" destId="{4487505B-CA9E-411F-A2C6-EB734BA4E10D}" srcOrd="0" destOrd="0" presId="urn:microsoft.com/office/officeart/2005/8/layout/radial6"/>
    <dgm:cxn modelId="{30000639-EB18-714A-96EC-CA294FD73256}" type="presOf" srcId="{9B0A6B8F-620F-452F-9F37-003774BD249D}" destId="{C8FB6BDA-2684-4407-97EF-82A2C6600FD5}" srcOrd="0" destOrd="0" presId="urn:microsoft.com/office/officeart/2005/8/layout/radial6"/>
    <dgm:cxn modelId="{EDD2686C-8189-9142-9154-2748F3EC4C68}" type="presOf" srcId="{4CB4EB67-33D5-4F89-A25F-E8563707E8A9}" destId="{E262C27C-F168-413D-A885-5F3F00CBA5B6}" srcOrd="0" destOrd="0" presId="urn:microsoft.com/office/officeart/2005/8/layout/radial6"/>
    <dgm:cxn modelId="{0270C6B9-B172-8F49-AC79-6A90EC520E1D}" type="presOf" srcId="{0B167493-CFE5-45CD-B78C-1744EEF40775}" destId="{E1898E2C-DCCB-4898-8867-3E2C11643C4D}" srcOrd="0" destOrd="0" presId="urn:microsoft.com/office/officeart/2005/8/layout/radial6"/>
    <dgm:cxn modelId="{63C41F4D-EFB0-8C47-A560-9F7E9496B67C}" type="presOf" srcId="{B5809E7B-6B4C-448E-BEBE-D4277418E0E3}" destId="{4D22B092-73CA-4C31-9EFB-CFD74D3AF3CA}" srcOrd="0" destOrd="0" presId="urn:microsoft.com/office/officeart/2005/8/layout/radial6"/>
    <dgm:cxn modelId="{B4C2238F-1E05-4946-B951-5F8C4C9D42EB}" type="presOf" srcId="{79609688-71B7-4AA1-AD44-A5D53602FAD8}" destId="{D8B34E50-5794-4806-B8DE-5E779A0E3F1B}" srcOrd="0" destOrd="0" presId="urn:microsoft.com/office/officeart/2005/8/layout/radial6"/>
    <dgm:cxn modelId="{98C3A790-D8CA-5E43-A6B9-A7F18B8FA064}" type="presOf" srcId="{9ACFC9E6-8D06-4C67-A822-7ACC1EBFF9F0}" destId="{E7304BA4-F005-4F46-86C6-D142FE7C6A34}" srcOrd="0" destOrd="0" presId="urn:microsoft.com/office/officeart/2005/8/layout/radial6"/>
    <dgm:cxn modelId="{9BCCB4FF-901A-4449-AD65-FFD698010FF8}" srcId="{7B1D3D7A-3FC9-4CFF-B6A1-AAA234E6813F}" destId="{9ACFC9E6-8D06-4C67-A822-7ACC1EBFF9F0}" srcOrd="1" destOrd="0" parTransId="{CEB62206-70D3-44CC-AB38-5D7C0131C52B}" sibTransId="{0B167493-CFE5-45CD-B78C-1744EEF40775}"/>
    <dgm:cxn modelId="{8475B273-FA2C-42E0-B3F7-2FCF541D09FD}" srcId="{7B1D3D7A-3FC9-4CFF-B6A1-AAA234E6813F}" destId="{002C4691-CC4B-4C8B-8C69-9B7ECAE320D2}" srcOrd="0" destOrd="0" parTransId="{33F8B8D6-7C1A-4160-BF23-E05F9D72EFCC}" sibTransId="{83A28897-CDF5-4E40-ABF5-8C8757E0FC67}"/>
    <dgm:cxn modelId="{057B2658-781E-417E-8573-F36B2DBE3D78}" srcId="{B5809E7B-6B4C-448E-BEBE-D4277418E0E3}" destId="{7B1D3D7A-3FC9-4CFF-B6A1-AAA234E6813F}" srcOrd="0" destOrd="0" parTransId="{50C65A41-C923-4350-8226-3D6D10F34C3A}" sibTransId="{FF0B548F-C480-4284-B646-C929CA419B7C}"/>
    <dgm:cxn modelId="{81172A9C-DD47-3B45-B0FD-E01F5337D5E0}" type="presOf" srcId="{83A28897-CDF5-4E40-ABF5-8C8757E0FC67}" destId="{09ADC886-38BA-4841-9B31-D20C2EBDA653}" srcOrd="0" destOrd="0" presId="urn:microsoft.com/office/officeart/2005/8/layout/radial6"/>
    <dgm:cxn modelId="{1278DD39-9FCA-4C47-ABD3-42726B04A0F9}" type="presOf" srcId="{002C4691-CC4B-4C8B-8C69-9B7ECAE320D2}" destId="{8DE997AD-6457-4C2E-BF00-B6F9EC98AF3B}" srcOrd="0" destOrd="0" presId="urn:microsoft.com/office/officeart/2005/8/layout/radial6"/>
    <dgm:cxn modelId="{99026CE2-D5E5-754D-A1D2-1045E014AB5A}" type="presOf" srcId="{7B1D3D7A-3FC9-4CFF-B6A1-AAA234E6813F}" destId="{28ED9910-F7D8-44FE-81CA-A7E3A9F1A1F8}" srcOrd="0" destOrd="0" presId="urn:microsoft.com/office/officeart/2005/8/layout/radial6"/>
    <dgm:cxn modelId="{CE1E986E-C987-4179-9DA4-2C52F1E316D4}" srcId="{7B1D3D7A-3FC9-4CFF-B6A1-AAA234E6813F}" destId="{79609688-71B7-4AA1-AD44-A5D53602FAD8}" srcOrd="2" destOrd="0" parTransId="{28B6228E-7C3E-4E5B-99B4-8DBC5B773D0D}" sibTransId="{BFB575FA-3805-4E13-A359-8059895793F7}"/>
    <dgm:cxn modelId="{32C76336-63EF-C24F-8A5D-3EE6F8C5D406}" type="presParOf" srcId="{4D22B092-73CA-4C31-9EFB-CFD74D3AF3CA}" destId="{28ED9910-F7D8-44FE-81CA-A7E3A9F1A1F8}" srcOrd="0" destOrd="0" presId="urn:microsoft.com/office/officeart/2005/8/layout/radial6"/>
    <dgm:cxn modelId="{26BF9B58-F175-044C-A053-A82A2694A653}" type="presParOf" srcId="{4D22B092-73CA-4C31-9EFB-CFD74D3AF3CA}" destId="{8DE997AD-6457-4C2E-BF00-B6F9EC98AF3B}" srcOrd="1" destOrd="0" presId="urn:microsoft.com/office/officeart/2005/8/layout/radial6"/>
    <dgm:cxn modelId="{B0C504C3-C1F8-8B43-9544-E6C599A0C37A}" type="presParOf" srcId="{4D22B092-73CA-4C31-9EFB-CFD74D3AF3CA}" destId="{189E49D6-5F9D-4EA4-BDA7-9CE0C0A02055}" srcOrd="2" destOrd="0" presId="urn:microsoft.com/office/officeart/2005/8/layout/radial6"/>
    <dgm:cxn modelId="{1C127108-E9FA-7D42-982E-82648A578DF0}" type="presParOf" srcId="{4D22B092-73CA-4C31-9EFB-CFD74D3AF3CA}" destId="{09ADC886-38BA-4841-9B31-D20C2EBDA653}" srcOrd="3" destOrd="0" presId="urn:microsoft.com/office/officeart/2005/8/layout/radial6"/>
    <dgm:cxn modelId="{B0119A97-5893-F148-8643-D2ED5053E287}" type="presParOf" srcId="{4D22B092-73CA-4C31-9EFB-CFD74D3AF3CA}" destId="{E7304BA4-F005-4F46-86C6-D142FE7C6A34}" srcOrd="4" destOrd="0" presId="urn:microsoft.com/office/officeart/2005/8/layout/radial6"/>
    <dgm:cxn modelId="{CF444482-28BC-054B-9816-0B333FB05014}" type="presParOf" srcId="{4D22B092-73CA-4C31-9EFB-CFD74D3AF3CA}" destId="{ACF9E023-98FE-4E3D-80D3-99EA54742718}" srcOrd="5" destOrd="0" presId="urn:microsoft.com/office/officeart/2005/8/layout/radial6"/>
    <dgm:cxn modelId="{4B53A57C-1795-4A4C-A9F2-C2394AE37EDB}" type="presParOf" srcId="{4D22B092-73CA-4C31-9EFB-CFD74D3AF3CA}" destId="{E1898E2C-DCCB-4898-8867-3E2C11643C4D}" srcOrd="6" destOrd="0" presId="urn:microsoft.com/office/officeart/2005/8/layout/radial6"/>
    <dgm:cxn modelId="{A6D7574F-19E3-2543-A4FC-07CCA8E3556E}" type="presParOf" srcId="{4D22B092-73CA-4C31-9EFB-CFD74D3AF3CA}" destId="{D8B34E50-5794-4806-B8DE-5E779A0E3F1B}" srcOrd="7" destOrd="0" presId="urn:microsoft.com/office/officeart/2005/8/layout/radial6"/>
    <dgm:cxn modelId="{47A3DCAD-554F-BD4C-8629-8F96200A1B25}" type="presParOf" srcId="{4D22B092-73CA-4C31-9EFB-CFD74D3AF3CA}" destId="{01F086D5-251A-4A3D-81D3-793608C0919A}" srcOrd="8" destOrd="0" presId="urn:microsoft.com/office/officeart/2005/8/layout/radial6"/>
    <dgm:cxn modelId="{8981696E-F87B-6B41-8397-29AE031C118B}" type="presParOf" srcId="{4D22B092-73CA-4C31-9EFB-CFD74D3AF3CA}" destId="{4487505B-CA9E-411F-A2C6-EB734BA4E10D}" srcOrd="9" destOrd="0" presId="urn:microsoft.com/office/officeart/2005/8/layout/radial6"/>
    <dgm:cxn modelId="{DCA1A906-3D73-BB42-9684-C7690D152276}" type="presParOf" srcId="{4D22B092-73CA-4C31-9EFB-CFD74D3AF3CA}" destId="{C8FB6BDA-2684-4407-97EF-82A2C6600FD5}" srcOrd="10" destOrd="0" presId="urn:microsoft.com/office/officeart/2005/8/layout/radial6"/>
    <dgm:cxn modelId="{5D884EE5-0DF1-234F-B4F0-E4599CC6C768}" type="presParOf" srcId="{4D22B092-73CA-4C31-9EFB-CFD74D3AF3CA}" destId="{752E5E81-E69F-4750-B565-DF2D352B18AF}" srcOrd="11" destOrd="0" presId="urn:microsoft.com/office/officeart/2005/8/layout/radial6"/>
    <dgm:cxn modelId="{B26738AD-08FD-F94F-93DD-D06B7B7A9633}" type="presParOf" srcId="{4D22B092-73CA-4C31-9EFB-CFD74D3AF3CA}" destId="{E262C27C-F168-413D-A885-5F3F00CBA5B6}" srcOrd="12" destOrd="0" presId="urn:microsoft.com/office/officeart/2005/8/layout/radial6"/>
  </dgm:cxnLst>
  <dgm:bg>
    <a:solidFill>
      <a:srgbClr val="C00000"/>
    </a:solidFill>
  </dgm:bg>
  <dgm:whole>
    <a:ln w="381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C27C-F168-413D-A885-5F3F00CBA5B6}">
      <dsp:nvSpPr>
        <dsp:cNvPr id="0" name=""/>
        <dsp:cNvSpPr/>
      </dsp:nvSpPr>
      <dsp:spPr>
        <a:xfrm>
          <a:off x="1396567" y="494867"/>
          <a:ext cx="3302865" cy="330286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7505B-CA9E-411F-A2C6-EB734BA4E10D}">
      <dsp:nvSpPr>
        <dsp:cNvPr id="0" name=""/>
        <dsp:cNvSpPr/>
      </dsp:nvSpPr>
      <dsp:spPr>
        <a:xfrm>
          <a:off x="1396567" y="494867"/>
          <a:ext cx="3302865" cy="330286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98E2C-DCCB-4898-8867-3E2C11643C4D}">
      <dsp:nvSpPr>
        <dsp:cNvPr id="0" name=""/>
        <dsp:cNvSpPr/>
      </dsp:nvSpPr>
      <dsp:spPr>
        <a:xfrm>
          <a:off x="1396567" y="494867"/>
          <a:ext cx="3302865" cy="330286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DC886-38BA-4841-9B31-D20C2EBDA653}">
      <dsp:nvSpPr>
        <dsp:cNvPr id="0" name=""/>
        <dsp:cNvSpPr/>
      </dsp:nvSpPr>
      <dsp:spPr>
        <a:xfrm>
          <a:off x="1396567" y="494867"/>
          <a:ext cx="3302865" cy="330286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D9910-F7D8-44FE-81CA-A7E3A9F1A1F8}">
      <dsp:nvSpPr>
        <dsp:cNvPr id="0" name=""/>
        <dsp:cNvSpPr/>
      </dsp:nvSpPr>
      <dsp:spPr>
        <a:xfrm>
          <a:off x="2162125" y="1385788"/>
          <a:ext cx="1771748" cy="1521023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Total Barrier Management</a:t>
          </a:r>
          <a:endParaRPr lang="en-US" sz="1400" b="1" kern="1200" dirty="0">
            <a:solidFill>
              <a:schemeClr val="bg1"/>
            </a:solidFill>
            <a:latin typeface="+mn-lt"/>
          </a:endParaRPr>
        </a:p>
      </dsp:txBody>
      <dsp:txXfrm>
        <a:off x="2421591" y="1608537"/>
        <a:ext cx="1252816" cy="1075525"/>
      </dsp:txXfrm>
    </dsp:sp>
    <dsp:sp modelId="{8DE997AD-6457-4C2E-BF00-B6F9EC98AF3B}">
      <dsp:nvSpPr>
        <dsp:cNvPr id="0" name=""/>
        <dsp:cNvSpPr/>
      </dsp:nvSpPr>
      <dsp:spPr>
        <a:xfrm>
          <a:off x="2515641" y="838"/>
          <a:ext cx="1064716" cy="106471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Infection control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2671565" y="156762"/>
        <a:ext cx="752868" cy="752868"/>
      </dsp:txXfrm>
    </dsp:sp>
    <dsp:sp modelId="{E7304BA4-F005-4F46-86C6-D142FE7C6A34}">
      <dsp:nvSpPr>
        <dsp:cNvPr id="0" name=""/>
        <dsp:cNvSpPr/>
      </dsp:nvSpPr>
      <dsp:spPr>
        <a:xfrm>
          <a:off x="4128744" y="1613941"/>
          <a:ext cx="1064716" cy="106471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Sound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284668" y="1769865"/>
        <a:ext cx="752868" cy="752868"/>
      </dsp:txXfrm>
    </dsp:sp>
    <dsp:sp modelId="{D8B34E50-5794-4806-B8DE-5E779A0E3F1B}">
      <dsp:nvSpPr>
        <dsp:cNvPr id="0" name=""/>
        <dsp:cNvSpPr/>
      </dsp:nvSpPr>
      <dsp:spPr>
        <a:xfrm>
          <a:off x="2515641" y="3227044"/>
          <a:ext cx="1064716" cy="106471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Energy/ Movement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71565" y="3382968"/>
        <a:ext cx="752868" cy="752868"/>
      </dsp:txXfrm>
    </dsp:sp>
    <dsp:sp modelId="{C8FB6BDA-2684-4407-97EF-82A2C6600FD5}">
      <dsp:nvSpPr>
        <dsp:cNvPr id="0" name=""/>
        <dsp:cNvSpPr/>
      </dsp:nvSpPr>
      <dsp:spPr>
        <a:xfrm>
          <a:off x="902538" y="1613941"/>
          <a:ext cx="1064716" cy="106471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UL systems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058462" y="1769865"/>
        <a:ext cx="752868" cy="752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C27C-F168-413D-A885-5F3F00CBA5B6}">
      <dsp:nvSpPr>
        <dsp:cNvPr id="0" name=""/>
        <dsp:cNvSpPr/>
      </dsp:nvSpPr>
      <dsp:spPr>
        <a:xfrm>
          <a:off x="308935" y="306283"/>
          <a:ext cx="2048844" cy="2048844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7505B-CA9E-411F-A2C6-EB734BA4E10D}">
      <dsp:nvSpPr>
        <dsp:cNvPr id="0" name=""/>
        <dsp:cNvSpPr/>
      </dsp:nvSpPr>
      <dsp:spPr>
        <a:xfrm>
          <a:off x="308935" y="306283"/>
          <a:ext cx="2048844" cy="2048844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98E2C-DCCB-4898-8867-3E2C11643C4D}">
      <dsp:nvSpPr>
        <dsp:cNvPr id="0" name=""/>
        <dsp:cNvSpPr/>
      </dsp:nvSpPr>
      <dsp:spPr>
        <a:xfrm>
          <a:off x="308935" y="306283"/>
          <a:ext cx="2048844" cy="2048844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DC886-38BA-4841-9B31-D20C2EBDA653}">
      <dsp:nvSpPr>
        <dsp:cNvPr id="0" name=""/>
        <dsp:cNvSpPr/>
      </dsp:nvSpPr>
      <dsp:spPr>
        <a:xfrm>
          <a:off x="308935" y="306283"/>
          <a:ext cx="2048844" cy="2048844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D9910-F7D8-44FE-81CA-A7E3A9F1A1F8}">
      <dsp:nvSpPr>
        <dsp:cNvPr id="0" name=""/>
        <dsp:cNvSpPr/>
      </dsp:nvSpPr>
      <dsp:spPr>
        <a:xfrm>
          <a:off x="784295" y="859343"/>
          <a:ext cx="1098124" cy="94272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Total Barrier Management</a:t>
          </a:r>
          <a:endParaRPr lang="en-US" sz="1400" b="1" kern="1200" dirty="0">
            <a:solidFill>
              <a:schemeClr val="bg1"/>
            </a:solidFill>
            <a:latin typeface="+mn-lt"/>
          </a:endParaRPr>
        </a:p>
      </dsp:txBody>
      <dsp:txXfrm>
        <a:off x="945112" y="997402"/>
        <a:ext cx="776490" cy="666607"/>
      </dsp:txXfrm>
    </dsp:sp>
    <dsp:sp modelId="{8DE997AD-6457-4C2E-BF00-B6F9EC98AF3B}">
      <dsp:nvSpPr>
        <dsp:cNvPr id="0" name=""/>
        <dsp:cNvSpPr/>
      </dsp:nvSpPr>
      <dsp:spPr>
        <a:xfrm>
          <a:off x="1003403" y="86"/>
          <a:ext cx="659908" cy="6599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kern="1200" dirty="0" smtClean="0">
              <a:solidFill>
                <a:schemeClr val="tx1"/>
              </a:solidFill>
            </a:rPr>
            <a:t>Infection control</a:t>
          </a:r>
          <a:endParaRPr lang="en-US" sz="700" b="0" kern="1200" dirty="0">
            <a:solidFill>
              <a:schemeClr val="tx1"/>
            </a:solidFill>
          </a:endParaRPr>
        </a:p>
      </dsp:txBody>
      <dsp:txXfrm>
        <a:off x="1100044" y="96727"/>
        <a:ext cx="466626" cy="466626"/>
      </dsp:txXfrm>
    </dsp:sp>
    <dsp:sp modelId="{E7304BA4-F005-4F46-86C6-D142FE7C6A34}">
      <dsp:nvSpPr>
        <dsp:cNvPr id="0" name=""/>
        <dsp:cNvSpPr/>
      </dsp:nvSpPr>
      <dsp:spPr>
        <a:xfrm>
          <a:off x="2004069" y="1000751"/>
          <a:ext cx="659908" cy="6599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</a:rPr>
            <a:t>Sound</a:t>
          </a:r>
          <a:endParaRPr lang="en-US" sz="700" kern="1200" dirty="0">
            <a:solidFill>
              <a:schemeClr val="tx1"/>
            </a:solidFill>
          </a:endParaRPr>
        </a:p>
      </dsp:txBody>
      <dsp:txXfrm>
        <a:off x="2100710" y="1097392"/>
        <a:ext cx="466626" cy="466626"/>
      </dsp:txXfrm>
    </dsp:sp>
    <dsp:sp modelId="{D8B34E50-5794-4806-B8DE-5E779A0E3F1B}">
      <dsp:nvSpPr>
        <dsp:cNvPr id="0" name=""/>
        <dsp:cNvSpPr/>
      </dsp:nvSpPr>
      <dsp:spPr>
        <a:xfrm>
          <a:off x="1003403" y="2001417"/>
          <a:ext cx="659908" cy="6599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</a:rPr>
            <a:t>Energy/ Movement</a:t>
          </a:r>
          <a:endParaRPr lang="en-US" sz="700" kern="1200" dirty="0">
            <a:solidFill>
              <a:schemeClr val="tx1"/>
            </a:solidFill>
          </a:endParaRPr>
        </a:p>
      </dsp:txBody>
      <dsp:txXfrm>
        <a:off x="1100044" y="2098058"/>
        <a:ext cx="466626" cy="466626"/>
      </dsp:txXfrm>
    </dsp:sp>
    <dsp:sp modelId="{C8FB6BDA-2684-4407-97EF-82A2C6600FD5}">
      <dsp:nvSpPr>
        <dsp:cNvPr id="0" name=""/>
        <dsp:cNvSpPr/>
      </dsp:nvSpPr>
      <dsp:spPr>
        <a:xfrm>
          <a:off x="2738" y="1000751"/>
          <a:ext cx="659908" cy="6599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</a:rPr>
            <a:t>UL systems</a:t>
          </a:r>
          <a:endParaRPr lang="en-US" sz="700" kern="1200" dirty="0">
            <a:solidFill>
              <a:schemeClr val="tx1"/>
            </a:solidFill>
          </a:endParaRPr>
        </a:p>
      </dsp:txBody>
      <dsp:txXfrm>
        <a:off x="99379" y="1097392"/>
        <a:ext cx="466626" cy="46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00016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Infection Control Risk Assessment Issues ... New Construction</a:t>
            </a:r>
            <a:br>
              <a:rPr lang="en-US" b="1" dirty="0" smtClean="0"/>
            </a:br>
            <a:r>
              <a:rPr lang="en-US" b="1" dirty="0" smtClean="0"/>
              <a:t>Andrew </a:t>
            </a:r>
            <a:r>
              <a:rPr lang="en-US" b="1" dirty="0" err="1" smtClean="0"/>
              <a:t>Streifel</a:t>
            </a:r>
            <a:r>
              <a:rPr lang="en-US" b="1" dirty="0" smtClean="0"/>
              <a:t>, University of Minnesota</a:t>
            </a:r>
          </a:p>
          <a:p>
            <a:pPr algn="ctr"/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49947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Dr. Lynne </a:t>
            </a:r>
            <a:r>
              <a:rPr lang="en-US" b="1" dirty="0" err="1" smtClean="0"/>
              <a:t>Sehulster</a:t>
            </a:r>
            <a:endParaRPr lang="en-US" b="1" dirty="0" smtClean="0"/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6FD2D-5FD3-9B46-8771-4620965A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E296-D616-0443-98B1-336F59D92AF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1B362-7F60-D842-A17F-309866C5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9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B362-7F60-D842-A17F-309866C5FB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1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B799F6-1644-6247-B036-940DEB1F1042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5F70BC-7466-B54A-9015-FE3A16A20E1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Environmental Validation Infection Control</a:t>
            </a:r>
          </a:p>
        </p:txBody>
      </p:sp>
      <p:sp>
        <p:nvSpPr>
          <p:cNvPr id="68610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latin typeface="Calibri" charset="0"/>
              </a:rPr>
              <a:t>Andrew Streifel</a:t>
            </a: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9BC8551-E253-BA45-8155-F7D65FF44217}" type="slidenum">
              <a:rPr lang="en-US" sz="1200">
                <a:latin typeface="Calibri" charset="0"/>
              </a:rPr>
              <a:pPr algn="r" eaLnBrk="1" hangingPunct="1"/>
              <a:t>36</a:t>
            </a:fld>
            <a:endParaRPr lang="en-US" sz="1200">
              <a:latin typeface="Calibri" charset="0"/>
            </a:endParaRP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>
                <a:latin typeface="Times New Roman" charset="0"/>
              </a:rPr>
              <a:t>25</a:t>
            </a:r>
          </a:p>
        </p:txBody>
      </p:sp>
      <p:sp>
        <p:nvSpPr>
          <p:cNvPr id="6861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861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8616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cap="flat"/>
        </p:spPr>
      </p:sp>
      <p:sp>
        <p:nvSpPr>
          <p:cNvPr id="6861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8" name="Date Placeholder 10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September 2010</a:t>
            </a:r>
          </a:p>
        </p:txBody>
      </p:sp>
      <p:sp>
        <p:nvSpPr>
          <p:cNvPr id="68619" name="Footer Placeholder 1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Andrew Streifel</a:t>
            </a:r>
          </a:p>
        </p:txBody>
      </p:sp>
      <p:sp>
        <p:nvSpPr>
          <p:cNvPr id="68620" name="Header Placeholder 1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Hospital Hygiene and Infection Control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Hospital Hygiene and Infection Control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September 2010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F33060-74C0-DF43-ACB4-9CC75D855CD8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8499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8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Andrew Streifel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Healthcare ventilation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Andrew Streifel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33BB7D-36F2-AA43-B4E9-5CF44694D4D3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Healthcare ventilation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Andrew Streifel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D4AF7B-0181-E74F-8CC4-7CDED2CD7EB4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Healthcare ventilation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Andrew Streifel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65EF11-45FB-C949-8375-DFBD269FFB88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September 2010</a:t>
            </a: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Andrew Streifel</a:t>
            </a:r>
          </a:p>
        </p:txBody>
      </p:sp>
      <p:sp>
        <p:nvSpPr>
          <p:cNvPr id="8090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Hospital Hygiene and Infection Control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1379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September 2010</a:t>
            </a:r>
          </a:p>
        </p:txBody>
      </p:sp>
      <p:sp>
        <p:nvSpPr>
          <p:cNvPr id="10138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Andrew Streifel</a:t>
            </a:r>
          </a:p>
        </p:txBody>
      </p:sp>
      <p:sp>
        <p:nvSpPr>
          <p:cNvPr id="101381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Hospital Hygiene and Infection Control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Healthcare ventilation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Andrew Streifel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D3629C-989B-4441-89C5-F17BC01CF24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6B483E-0910-2548-A8A7-C61F85192DB0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5475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September 2010</a:t>
            </a:r>
          </a:p>
        </p:txBody>
      </p:sp>
      <p:sp>
        <p:nvSpPr>
          <p:cNvPr id="10547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Andrew Streifel</a:t>
            </a:r>
          </a:p>
        </p:txBody>
      </p:sp>
      <p:sp>
        <p:nvSpPr>
          <p:cNvPr id="105477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Hospital Hygiene and Infection Control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Healthcare ventilation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Andrew Streifel</a:t>
            </a: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F3E472-821C-424D-BEAB-AB9152443C13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4AA5D2-BEBA-594A-B30C-F6C64D0A62CD}" type="slidenum">
              <a:rPr lang="en-GB" sz="1200">
                <a:latin typeface="Times" charset="0"/>
              </a:rPr>
              <a:pPr eaLnBrk="1" hangingPunct="1"/>
              <a:t>53</a:t>
            </a:fld>
            <a:endParaRPr lang="en-GB" sz="1200">
              <a:latin typeface="Times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4405" tIns="42201" rIns="84405" bIns="42201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39D280-095D-6749-BF89-97077EF5C0D7}" type="slidenum">
              <a:rPr lang="en-GB" sz="1200">
                <a:latin typeface="Times" charset="0"/>
              </a:rPr>
              <a:pPr eaLnBrk="1" hangingPunct="1"/>
              <a:t>55</a:t>
            </a:fld>
            <a:endParaRPr lang="en-GB" sz="1200">
              <a:latin typeface="Times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5" tIns="42201" rIns="84405" bIns="42201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Andrew Streifel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Best Practice Healthcare Construction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AC5E9-014E-9841-A3EE-E92CDD05634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Hospital Hygiene and Infection Control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September 2010</a:t>
            </a:r>
          </a:p>
        </p:txBody>
      </p:sp>
      <p:sp>
        <p:nvSpPr>
          <p:cNvPr id="173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D0DB69-FD87-6042-AE13-B85190B21DBD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17306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62" name="Footer Placeholder 7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Andrew Streifel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Hospital Hygiene and Infection Control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September 2010</a:t>
            </a:r>
          </a:p>
        </p:txBody>
      </p:sp>
      <p:sp>
        <p:nvSpPr>
          <p:cNvPr id="175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3B0652-61AE-714D-BE5E-C45374AE4E48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17510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110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Andrew Streifel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Andrew Streifel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Best Practice Healthcare Construction</a:t>
            </a: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5E9BC9-CD01-DA46-BD42-F7390B542E5F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DBE822-3171-9344-8EE3-407B292769B9}" type="slidenum">
              <a:rPr lang="en-US" sz="1200"/>
              <a:pPr eaLnBrk="1" hangingPunct="1"/>
              <a:t>62</a:t>
            </a:fld>
            <a:endParaRPr lang="en-US" sz="1200"/>
          </a:p>
        </p:txBody>
      </p:sp>
      <p:sp>
        <p:nvSpPr>
          <p:cNvPr id="17715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September 2010</a:t>
            </a:r>
          </a:p>
        </p:txBody>
      </p:sp>
      <p:sp>
        <p:nvSpPr>
          <p:cNvPr id="177157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Andrew Streifel</a:t>
            </a:r>
          </a:p>
        </p:txBody>
      </p:sp>
      <p:sp>
        <p:nvSpPr>
          <p:cNvPr id="177158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Hospital Hygiene and Infection Control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Hospital Hygiene and Infection Control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September 2010</a:t>
            </a:r>
          </a:p>
        </p:txBody>
      </p:sp>
      <p:sp>
        <p:nvSpPr>
          <p:cNvPr id="155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A35528-5E3F-AF47-8EBA-2AED6CBF3E9C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5565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54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Andrew Streifel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2" tIns="46846" rIns="93692" bIns="46846" anchor="b"/>
          <a:lstStyle>
            <a:lvl1pPr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75763FE-854D-8245-8CB6-1608855F947B}" type="slidenum">
              <a:rPr lang="en-US" sz="1300">
                <a:latin typeface="Futura Std Bold" charset="0"/>
              </a:rPr>
              <a:pPr algn="r"/>
              <a:t>20</a:t>
            </a:fld>
            <a:endParaRPr lang="en-US" sz="1300">
              <a:latin typeface="Futura Std Bold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92" tIns="46846" rIns="93692" bIns="46846" anchor="b"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B54CB0-83C7-374E-90D5-37180B0E89CC}" type="slidenum">
              <a:rPr lang="en-US" sz="1300">
                <a:latin typeface="Futura Std Bold" charset="0"/>
                <a:ea typeface="ヒラギノ角ゴ Pro W3" charset="0"/>
                <a:cs typeface="ヒラギノ角ゴ Pro W3" charset="0"/>
              </a:rPr>
              <a:pPr algn="r"/>
              <a:t>21</a:t>
            </a:fld>
            <a:endParaRPr lang="en-US" sz="1300">
              <a:latin typeface="Futura Std Bold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806B89-F654-554C-B363-6F9FF369B0BA}" type="slidenum">
              <a:rPr lang="en-US" sz="1200">
                <a:latin typeface="Futura Std Bold" charset="0"/>
                <a:ea typeface="ヒラギノ角ゴ Pro W3" charset="0"/>
                <a:cs typeface="ヒラギノ角ゴ Pro W3" charset="0"/>
              </a:rPr>
              <a:pPr/>
              <a:t>22</a:t>
            </a:fld>
            <a:endParaRPr lang="en-US" sz="1200">
              <a:latin typeface="Futura Std Bold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2" tIns="46846" rIns="93692" bIns="46846" anchor="b"/>
          <a:lstStyle>
            <a:lvl1pPr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6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F1D1B50-8B48-7146-823A-4E247EC4FE68}" type="slidenum">
              <a:rPr lang="en-US" sz="1300">
                <a:latin typeface="Futura Std Bold" charset="0"/>
              </a:rPr>
              <a:pPr algn="r"/>
              <a:t>25</a:t>
            </a:fld>
            <a:endParaRPr lang="en-US" sz="1300">
              <a:latin typeface="Futura Std Bold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7E9C08-54ED-CD46-B37C-6F5C9296D6FA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1761DA-3CF7-1443-9F16-92BA014BBDF0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3253-550B-A14D-962C-AF7D8D26346A}" type="datetime1">
              <a:rPr lang="en-CA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04BD-E951-CA46-91EE-E88435EF470E}" type="datetime1">
              <a:rPr lang="en-CA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F440-01D7-1743-9DC6-81DAD79BC7B8}" type="datetime1">
              <a:rPr lang="en-CA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1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43C-6698-D246-AE6D-BFF53A477E74}" type="datetime1">
              <a:rPr lang="en-CA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2601E8FF-80C5-0F4C-87FA-02494CE74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3B6F-5B45-1C4E-97B6-68002785C1B6}" type="datetime1">
              <a:rPr lang="en-CA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4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2E70-A985-8A48-BC7C-61EB7A45F002}" type="datetime1">
              <a:rPr lang="en-CA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2601E8FF-80C5-0F4C-87FA-02494CE74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1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F18-9EF9-8D4F-A2E4-D8D694749E2C}" type="datetime1">
              <a:rPr lang="en-CA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2601E8FF-80C5-0F4C-87FA-02494CE74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564-EFF8-0847-87A3-C580ADECA8A0}" type="datetime1">
              <a:rPr lang="en-CA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16B5-AED6-8046-89F6-D50F6C06602F}" type="datetime1">
              <a:rPr lang="en-CA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3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9AE4-DACE-3D42-B612-815E67584E75}" type="datetime1">
              <a:rPr lang="en-CA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AAA5-F5D9-A74D-A1AD-C0D46259BBA2}" type="datetime1">
              <a:rPr lang="en-CA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49523-2291-8E45-9D3F-14675B4E70FF}" type="datetime1">
              <a:rPr lang="en-CA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E8FF-80C5-0F4C-87FA-02494CE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Excel_97-2003_Worksheet2.xls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766" b="13766"/>
          <a:stretch>
            <a:fillRect/>
          </a:stretch>
        </p:blipFill>
        <p:spPr>
          <a:xfrm rot="21404566">
            <a:off x="601350" y="13608"/>
            <a:ext cx="8037975" cy="4420576"/>
          </a:xfr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908"/>
            <a:ext cx="8229600" cy="73134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Infection Control Risk Assessment Issues ... </a:t>
            </a:r>
            <a:b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New Construction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1705" y="460529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Andrew Streifel </a:t>
            </a:r>
          </a:p>
          <a:p>
            <a:pPr algn="ctr"/>
            <a:r>
              <a:rPr lang="en-US" sz="2000" dirty="0"/>
              <a:t>Hospital Environment Specialist</a:t>
            </a:r>
          </a:p>
          <a:p>
            <a:pPr algn="ctr"/>
            <a:r>
              <a:rPr lang="en-US" sz="2000" dirty="0"/>
              <a:t>strei001@umn.edu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5515" y="59464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Hosted by Dr. Lynne </a:t>
            </a:r>
            <a:r>
              <a:rPr lang="en-US" sz="2000" dirty="0" err="1" smtClean="0"/>
              <a:t>Sehulster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68980" y="6492240"/>
            <a:ext cx="261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www.webbertraining.com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0604" y="6496050"/>
            <a:ext cx="18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October 24,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4" y="0"/>
            <a:ext cx="562829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2191" y="1049236"/>
            <a:ext cx="2302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Construction</a:t>
            </a:r>
          </a:p>
          <a:p>
            <a:r>
              <a:rPr lang="en-US" dirty="0" smtClean="0"/>
              <a:t>ICRA in APIC Infection</a:t>
            </a:r>
          </a:p>
          <a:p>
            <a:r>
              <a:rPr lang="en-US" dirty="0" smtClean="0"/>
              <a:t>Prevention Manual for</a:t>
            </a:r>
          </a:p>
          <a:p>
            <a:r>
              <a:rPr lang="en-US" dirty="0" smtClean="0"/>
              <a:t>Construction and </a:t>
            </a:r>
          </a:p>
          <a:p>
            <a:r>
              <a:rPr lang="en-US" dirty="0" smtClean="0"/>
              <a:t>Renovation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91654" y="3506657"/>
            <a:ext cx="2259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Overview for Planning</a:t>
            </a:r>
          </a:p>
          <a:p>
            <a:r>
              <a:rPr lang="en-US" dirty="0" smtClean="0"/>
              <a:t>Large Projects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237" y="1194375"/>
            <a:ext cx="826247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Index</a:t>
            </a:r>
          </a:p>
          <a:p>
            <a:r>
              <a:rPr lang="en-US" dirty="0"/>
              <a:t>I. The Infection Control Risk Assessment</a:t>
            </a:r>
          </a:p>
          <a:p>
            <a:r>
              <a:rPr lang="en-US" dirty="0"/>
              <a:t>II. Internal collaboration and consideration</a:t>
            </a:r>
          </a:p>
          <a:p>
            <a:r>
              <a:rPr lang="en-US" dirty="0"/>
              <a:t>III. Recommendations and Regulatory Resources to be incorporated: External</a:t>
            </a:r>
          </a:p>
          <a:p>
            <a:r>
              <a:rPr lang="en-US" dirty="0"/>
              <a:t>IV. Recommendations and Regulatory Resources to be incorporated: Internal</a:t>
            </a:r>
          </a:p>
          <a:p>
            <a:r>
              <a:rPr lang="en-US" dirty="0"/>
              <a:t>V. Operational Issues</a:t>
            </a:r>
          </a:p>
          <a:p>
            <a:r>
              <a:rPr lang="en-US" dirty="0"/>
              <a:t>VI. Areas Requiring Infection Control Sign off for Design and Specifications</a:t>
            </a:r>
          </a:p>
          <a:p>
            <a:r>
              <a:rPr lang="en-US" dirty="0"/>
              <a:t>VII. Communication: Technical Review User Group</a:t>
            </a:r>
          </a:p>
          <a:p>
            <a:r>
              <a:rPr lang="en-US" dirty="0"/>
              <a:t>VIII. Construction</a:t>
            </a:r>
          </a:p>
          <a:p>
            <a:r>
              <a:rPr lang="en-US" dirty="0"/>
              <a:t>IX. Brief Summary Following-Completion of the South Building &amp; Riverside</a:t>
            </a:r>
          </a:p>
          <a:p>
            <a:r>
              <a:rPr lang="en-US" dirty="0"/>
              <a:t>X. The UMMC/UMACH Infection Control ICRA Planning and Design Elements for</a:t>
            </a:r>
          </a:p>
          <a:p>
            <a:r>
              <a:rPr lang="en-US" dirty="0"/>
              <a:t>Consideration and Discussion:</a:t>
            </a:r>
          </a:p>
          <a:p>
            <a:r>
              <a:rPr lang="en-US" dirty="0"/>
              <a:t>a. Construction</a:t>
            </a:r>
          </a:p>
          <a:p>
            <a:r>
              <a:rPr lang="en-US" dirty="0"/>
              <a:t>b. Renovation</a:t>
            </a:r>
          </a:p>
          <a:p>
            <a:r>
              <a:rPr lang="en-US" dirty="0"/>
              <a:t>c. Commissioning</a:t>
            </a:r>
          </a:p>
          <a:p>
            <a:r>
              <a:rPr lang="en-US" dirty="0"/>
              <a:t>d. Appendix A: Construction/Renovation APIC Matrix</a:t>
            </a:r>
          </a:p>
          <a:p>
            <a:r>
              <a:rPr lang="en-US" dirty="0"/>
              <a:t>e. Appendix B: Containment and Monitoring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304" y="308855"/>
            <a:ext cx="3787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Construction Worker Hospital Training</a:t>
            </a:r>
          </a:p>
          <a:p>
            <a:r>
              <a:rPr lang="en-US" dirty="0" smtClean="0"/>
              <a:t>		  First Day First Hour</a:t>
            </a:r>
            <a:endParaRPr lang="en-US" dirty="0"/>
          </a:p>
          <a:p>
            <a:r>
              <a:rPr lang="en-US" dirty="0" smtClean="0"/>
              <a:t>		TABLE OF CONTENTS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2"/>
          <p:cNvGraphicFramePr>
            <a:graphicFrameLocks noChangeAspect="1"/>
          </p:cNvGraphicFramePr>
          <p:nvPr/>
        </p:nvGraphicFramePr>
        <p:xfrm>
          <a:off x="0" y="242888"/>
          <a:ext cx="9144000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5" imgW="22603175" imgH="12800000" progId="Word.Document.8">
                  <p:embed/>
                </p:oleObj>
              </mc:Choice>
              <mc:Fallback>
                <p:oleObj name="Document" r:id="rId5" imgW="22603175" imgH="12800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888"/>
                        <a:ext cx="9144000" cy="517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381000" y="5562600"/>
            <a:ext cx="521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FGI &amp; </a:t>
            </a:r>
            <a:r>
              <a:rPr lang="en-US" dirty="0">
                <a:latin typeface="Calibri" charset="0"/>
              </a:rPr>
              <a:t>ASHRAE DESIGN GUIDELINES FOR VENTILATION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2819400" y="0"/>
            <a:ext cx="295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Calibri" charset="0"/>
              </a:rPr>
              <a:t>CDC EIC MMWR JUNE 6, 2003</a:t>
            </a:r>
            <a:endParaRPr lang="en-US">
              <a:latin typeface="Calibri" charset="0"/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15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Components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Exterior of building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Keeps out water and air infiltration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Ventilation Systems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Provides comfort and infection safety of air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Need evaluation tools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Water Systems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Becoming important for sustainability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Protect for drinking, sanitation and clinical application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Out of control water in healthcare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My Documents\My Pictures\circle of heads.jpg"/>
          <p:cNvPicPr>
            <a:picLocks noChangeAspect="1" noChangeArrowheads="1"/>
          </p:cNvPicPr>
          <p:nvPr/>
        </p:nvPicPr>
        <p:blipFill>
          <a:blip r:embed="rId3">
            <a:lum bright="6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0"/>
            <a:ext cx="453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Levels of Risk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Healthy person</a:t>
            </a:r>
          </a:p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  Chronic obstructive pulmonary disease</a:t>
            </a:r>
          </a:p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  Diabetes</a:t>
            </a:r>
          </a:p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  Steroids</a:t>
            </a:r>
          </a:p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  Cancer - solid tumor</a:t>
            </a:r>
          </a:p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  HIV infection-end stage of spectrum</a:t>
            </a:r>
          </a:p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  Organ transplant</a:t>
            </a:r>
          </a:p>
          <a:p>
            <a:pPr lvl="1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Arial" charset="0"/>
              </a:rPr>
              <a:t>  Kidney/heart</a:t>
            </a:r>
          </a:p>
          <a:p>
            <a:pPr lvl="1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Arial" charset="0"/>
              </a:rPr>
              <a:t>  Lung/liver</a:t>
            </a:r>
          </a:p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  Malignancy - leukemia/lymphoma </a:t>
            </a:r>
          </a:p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•		Bone marrow transplant (BMT) allograft</a:t>
            </a:r>
          </a:p>
          <a:p>
            <a:pPr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Greatest Risk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80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8682" y="192331"/>
            <a:ext cx="240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VENTILATION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27000"/>
            <a:ext cx="86360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952524"/>
            <a:ext cx="491493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★ The performance in either thermal comfort or infection control is</a:t>
            </a:r>
          </a:p>
          <a:p>
            <a:r>
              <a:rPr lang="en-US" sz="1100" dirty="0"/>
              <a:t>unsatisfactory. In terms of infection control, it means the magnitude of</a:t>
            </a:r>
          </a:p>
          <a:p>
            <a:r>
              <a:rPr lang="en-US" sz="1100" dirty="0"/>
              <a:t>the ventilation rate.</a:t>
            </a:r>
          </a:p>
          <a:p>
            <a:r>
              <a:rPr lang="en-US" sz="1100" dirty="0"/>
              <a:t>★★ The performance is fair.</a:t>
            </a:r>
          </a:p>
          <a:p>
            <a:r>
              <a:rPr lang="en-US" sz="1100" dirty="0"/>
              <a:t>★★★ The performance is acceptable, but compromise may be needed in terms</a:t>
            </a:r>
          </a:p>
          <a:p>
            <a:r>
              <a:rPr lang="en-US" sz="1100" dirty="0"/>
              <a:t>of thermal comfort.</a:t>
            </a:r>
          </a:p>
          <a:p>
            <a:r>
              <a:rPr lang="en-US" sz="1100" dirty="0"/>
              <a:t>★★★★ The performance is good in terms of both thermal comfort and airborne</a:t>
            </a:r>
          </a:p>
          <a:p>
            <a:r>
              <a:rPr lang="en-US" sz="1100" dirty="0"/>
              <a:t>infection control.</a:t>
            </a:r>
          </a:p>
          <a:p>
            <a:r>
              <a:rPr lang="en-US" sz="1100" dirty="0"/>
              <a:t>★★★★★ The performance is very good (satisfactory) in terms of both thermal</a:t>
            </a:r>
          </a:p>
          <a:p>
            <a:r>
              <a:rPr lang="en-US" sz="1100" dirty="0"/>
              <a:t>comfort and infection control.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83192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Applicability of natural ventilation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94300" y="4621292"/>
            <a:ext cx="387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Natural ventilation for infection control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health-care settings.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4903" y="5884454"/>
            <a:ext cx="304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Natural Ventilation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2375" y="45878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Benefits of Active Beams in Healthcare </a:t>
            </a:r>
          </a:p>
          <a:p>
            <a:r>
              <a:rPr lang="en-US" dirty="0"/>
              <a:t>Reduction in air handling equipment </a:t>
            </a:r>
          </a:p>
          <a:p>
            <a:r>
              <a:rPr lang="en-US" dirty="0"/>
              <a:t>Minimization and elimination of ductwork </a:t>
            </a:r>
          </a:p>
          <a:p>
            <a:r>
              <a:rPr lang="en-US" dirty="0"/>
              <a:t>Reduction in reheat </a:t>
            </a:r>
          </a:p>
          <a:p>
            <a:r>
              <a:rPr lang="en-US" dirty="0"/>
              <a:t>Quiet operation </a:t>
            </a:r>
          </a:p>
          <a:p>
            <a:r>
              <a:rPr lang="en-US" dirty="0"/>
              <a:t>Improved indoor air quality </a:t>
            </a:r>
          </a:p>
          <a:p>
            <a:r>
              <a:rPr lang="en-US" dirty="0"/>
              <a:t>Reduced risk of cross contamination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2" y="470212"/>
            <a:ext cx="8865989" cy="4117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166" y="356260"/>
            <a:ext cx="855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Planning for New Ambulatory Care Center University of Minnesotan Medical Center 2014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800" smtClean="0">
                <a:solidFill>
                  <a:schemeClr val="tx1"/>
                </a:solidFill>
              </a:rPr>
              <a:t>26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4"/>
            <a:ext cx="6084672" cy="3392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00641"/>
            <a:ext cx="3606800" cy="330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8375" y="176254"/>
            <a:ext cx="3405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Chill beam advantage is to </a:t>
            </a:r>
          </a:p>
          <a:p>
            <a:r>
              <a:rPr lang="en-US" dirty="0"/>
              <a:t>s</a:t>
            </a:r>
            <a:r>
              <a:rPr lang="en-US" dirty="0" smtClean="0"/>
              <a:t>eparate the cooling component</a:t>
            </a:r>
          </a:p>
          <a:p>
            <a:r>
              <a:rPr lang="en-US" dirty="0"/>
              <a:t>w</a:t>
            </a:r>
            <a:r>
              <a:rPr lang="en-US" dirty="0" smtClean="0"/>
              <a:t>ith the air supply to save energy.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47" y="3568700"/>
            <a:ext cx="3187700" cy="260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z="1800" smtClean="0">
                <a:solidFill>
                  <a:schemeClr val="tx1"/>
                </a:solidFill>
              </a:rPr>
              <a:t>28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089" y="1695782"/>
            <a:ext cx="722370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Hand cleansing</a:t>
            </a:r>
          </a:p>
          <a:p>
            <a:r>
              <a:rPr lang="en-US" dirty="0" smtClean="0"/>
              <a:t>Ventilation pressure management</a:t>
            </a:r>
          </a:p>
          <a:p>
            <a:r>
              <a:rPr lang="en-US" dirty="0" smtClean="0"/>
              <a:t>Bathrooms # of sinks</a:t>
            </a:r>
          </a:p>
          <a:p>
            <a:r>
              <a:rPr lang="en-US" dirty="0" smtClean="0"/>
              <a:t>Water quality temperature/stagnation/conserve</a:t>
            </a:r>
          </a:p>
          <a:p>
            <a:r>
              <a:rPr lang="en-US" dirty="0" smtClean="0"/>
              <a:t>Utility rooms</a:t>
            </a:r>
          </a:p>
          <a:p>
            <a:r>
              <a:rPr lang="en-US" dirty="0" smtClean="0"/>
              <a:t>Construction quality best practice</a:t>
            </a:r>
          </a:p>
          <a:p>
            <a:r>
              <a:rPr lang="en-US" dirty="0" smtClean="0"/>
              <a:t>ICU/OR/NNICU/special vent rooms</a:t>
            </a:r>
          </a:p>
          <a:p>
            <a:r>
              <a:rPr lang="en-US" dirty="0" smtClean="0"/>
              <a:t>Energy and water conserve</a:t>
            </a:r>
          </a:p>
          <a:p>
            <a:r>
              <a:rPr lang="en-US" dirty="0" smtClean="0"/>
              <a:t>Surge capacity</a:t>
            </a:r>
          </a:p>
          <a:p>
            <a:r>
              <a:rPr lang="en-US" dirty="0" smtClean="0"/>
              <a:t>Water damage response</a:t>
            </a:r>
          </a:p>
          <a:p>
            <a:r>
              <a:rPr lang="en-US" dirty="0" smtClean="0"/>
              <a:t>Tie-ins and utility outages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609600" y="885825"/>
            <a:ext cx="44196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* Baseline Preliminary Review &amp; Program Analysis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*Pre-design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*Schematic Design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*Design Development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*Construction Documents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*Construction Implementation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*Facilities Commissioning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*Occupancy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*Certification for Use</a:t>
            </a:r>
          </a:p>
        </p:txBody>
      </p:sp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029200" y="1752600"/>
            <a:ext cx="38036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•</a:t>
            </a:r>
            <a:r>
              <a:rPr lang="en-US" sz="1800" b="1"/>
              <a:t>What infection control</a:t>
            </a:r>
          </a:p>
          <a:p>
            <a:pPr eaLnBrk="1" hangingPunct="1"/>
            <a:r>
              <a:rPr lang="en-US" sz="1800" b="1"/>
              <a:t>principals need to be developed?</a:t>
            </a:r>
          </a:p>
          <a:p>
            <a:pPr eaLnBrk="1" hangingPunct="1"/>
            <a:r>
              <a:rPr lang="en-US" sz="1800"/>
              <a:t>-ventilation</a:t>
            </a:r>
          </a:p>
          <a:p>
            <a:pPr eaLnBrk="1" hangingPunct="1"/>
            <a:r>
              <a:rPr lang="en-US" sz="1800"/>
              <a:t>-plumbing</a:t>
            </a:r>
          </a:p>
          <a:p>
            <a:pPr eaLnBrk="1" hangingPunct="1"/>
            <a:r>
              <a:rPr lang="en-US" sz="1800"/>
              <a:t>-airborne infection isolation</a:t>
            </a:r>
          </a:p>
          <a:p>
            <a:pPr eaLnBrk="1" hangingPunct="1"/>
            <a:r>
              <a:rPr lang="en-US" sz="1800"/>
              <a:t>-surgery</a:t>
            </a:r>
          </a:p>
          <a:p>
            <a:pPr eaLnBrk="1" hangingPunct="1"/>
            <a:r>
              <a:rPr lang="en-US" sz="1800"/>
              <a:t>-immune suppression</a:t>
            </a:r>
          </a:p>
          <a:p>
            <a:pPr eaLnBrk="1" hangingPunct="1"/>
            <a:r>
              <a:rPr lang="en-US" sz="1800"/>
              <a:t>-disaster planning</a:t>
            </a:r>
          </a:p>
          <a:p>
            <a:pPr eaLnBrk="1" hangingPunct="1"/>
            <a:r>
              <a:rPr lang="en-US" sz="1800" b="1"/>
              <a:t>•Identify locations for need.</a:t>
            </a:r>
          </a:p>
          <a:p>
            <a:pPr eaLnBrk="1" hangingPunct="1"/>
            <a:r>
              <a:rPr lang="en-US" sz="1800"/>
              <a:t>-user group collaboration</a:t>
            </a:r>
          </a:p>
          <a:p>
            <a:pPr eaLnBrk="1" hangingPunct="1"/>
            <a:r>
              <a:rPr lang="en-US" sz="1800" b="1"/>
              <a:t>•Construction methods</a:t>
            </a:r>
          </a:p>
          <a:p>
            <a:pPr eaLnBrk="1" hangingPunct="1"/>
            <a:r>
              <a:rPr lang="en-US" sz="1800"/>
              <a:t>-water damage management</a:t>
            </a:r>
          </a:p>
          <a:p>
            <a:pPr eaLnBrk="1" hangingPunct="1"/>
            <a:r>
              <a:rPr lang="en-US" sz="1800"/>
              <a:t>-construction methods</a:t>
            </a:r>
          </a:p>
          <a:p>
            <a:pPr eaLnBrk="1" hangingPunct="1"/>
            <a:r>
              <a:rPr lang="en-US" sz="1800"/>
              <a:t>-validation process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303463" y="428625"/>
            <a:ext cx="333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Phases of Construction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30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600">
                <a:solidFill>
                  <a:schemeClr val="fol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AIA 2010 Guidelines for Design</a:t>
            </a:r>
            <a:br>
              <a:rPr lang="en-US" sz="2600">
                <a:solidFill>
                  <a:schemeClr val="folHlin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600">
                <a:solidFill>
                  <a:schemeClr val="fol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And Construction of Hospitals</a:t>
            </a:r>
            <a:br>
              <a:rPr lang="en-US" sz="2600">
                <a:solidFill>
                  <a:schemeClr val="folHlin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600">
                <a:solidFill>
                  <a:schemeClr val="fol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 Health Care Facilities</a:t>
            </a:r>
            <a:endParaRPr lang="en-US" sz="3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6324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Latest in an over 60-year series of guidelines specific for design and construction of hospital and other health care facilities</a:t>
            </a:r>
            <a:endParaRPr lang="en-US" sz="18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Nursing Facilities; Outpatient Facilities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Rehabilitation Facilities; Psychiatric Hospital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Mobile, Transportable, and Relocatable Units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Hospice Care; Assisted Living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Adult Day Care Facilities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Glossary Tables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ASHRAE Std 170 Ventilation for HCF inclusion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302000"/>
            <a:ext cx="22479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Environment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Renovation</a:t>
            </a:r>
          </a:p>
          <a:p>
            <a:pPr lvl="1"/>
            <a:r>
              <a:rPr lang="en-US" dirty="0" smtClean="0"/>
              <a:t>Program changes</a:t>
            </a:r>
          </a:p>
          <a:p>
            <a:pPr lvl="1"/>
            <a:r>
              <a:rPr lang="en-US" dirty="0" smtClean="0"/>
              <a:t>Maintenance &amp; utility upgrade</a:t>
            </a:r>
          </a:p>
          <a:p>
            <a:pPr lvl="1"/>
            <a:r>
              <a:rPr lang="en-US" dirty="0" smtClean="0"/>
              <a:t>Preconstruction </a:t>
            </a:r>
          </a:p>
          <a:p>
            <a:pPr lvl="2"/>
            <a:r>
              <a:rPr lang="en-US" dirty="0" smtClean="0"/>
              <a:t>Discovery/Utilities, shutoffs, etc.</a:t>
            </a:r>
          </a:p>
          <a:p>
            <a:pPr lvl="2"/>
            <a:r>
              <a:rPr lang="en-US" dirty="0" smtClean="0"/>
              <a:t>Recycle equipment</a:t>
            </a:r>
          </a:p>
          <a:p>
            <a:r>
              <a:rPr lang="en-US" dirty="0" smtClean="0"/>
              <a:t>New Construction </a:t>
            </a:r>
          </a:p>
          <a:p>
            <a:pPr lvl="1"/>
            <a:r>
              <a:rPr lang="en-US" dirty="0" smtClean="0"/>
              <a:t>Planning Design and Construction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 smtClean="0"/>
              <a:t>What infection control training is needed for contractor </a:t>
            </a:r>
            <a:r>
              <a:rPr lang="en-US" dirty="0"/>
              <a:t>supervisors and workers?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8526"/>
            <a:ext cx="9144000" cy="69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		</a:t>
            </a:r>
            <a:endParaRPr lang="en-US" sz="1400" b="1" dirty="0" smtClean="0"/>
          </a:p>
          <a:p>
            <a:r>
              <a:rPr lang="en-US" sz="1400" b="1" dirty="0" smtClean="0"/>
              <a:t>		</a:t>
            </a:r>
            <a:r>
              <a:rPr lang="en-US" sz="1400" b="1" dirty="0"/>
              <a:t>				PRECAUTIONS DURING CONSTRUCTION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 smtClean="0"/>
              <a:t>	INDOOR </a:t>
            </a:r>
            <a:r>
              <a:rPr lang="en-US" sz="1400" b="1" dirty="0"/>
              <a:t>PROJECTS (RENOVATION)				OUTDOOR PROJECTS (NEW)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	Employee training							Employee training</a:t>
            </a:r>
            <a:endParaRPr lang="en-US" sz="1400" dirty="0"/>
          </a:p>
          <a:p>
            <a:r>
              <a:rPr lang="en-US" sz="1400" b="1" dirty="0"/>
              <a:t>	</a:t>
            </a:r>
            <a:endParaRPr lang="en-US" sz="1400" dirty="0"/>
          </a:p>
          <a:p>
            <a:r>
              <a:rPr lang="en-US" sz="1400" b="1" dirty="0"/>
              <a:t>		Barrier management						Dust control </a:t>
            </a:r>
            <a:endParaRPr lang="en-US" sz="1400" dirty="0"/>
          </a:p>
          <a:p>
            <a:r>
              <a:rPr lang="en-US" sz="1400" b="1" dirty="0"/>
              <a:t>		Water damage							Noise and vibration</a:t>
            </a:r>
            <a:endParaRPr lang="en-US" sz="1400" dirty="0"/>
          </a:p>
          <a:p>
            <a:r>
              <a:rPr lang="en-US" sz="1400" b="1" dirty="0"/>
              <a:t>	</a:t>
            </a:r>
            <a:r>
              <a:rPr lang="en-US" sz="1400" b="1" dirty="0" smtClean="0"/>
              <a:t>	Demolition </a:t>
            </a:r>
            <a:r>
              <a:rPr lang="en-US" sz="1400" b="1" dirty="0"/>
              <a:t>precautions						Pest control</a:t>
            </a:r>
            <a:endParaRPr lang="en-US" sz="1400" dirty="0"/>
          </a:p>
          <a:p>
            <a:r>
              <a:rPr lang="en-US" sz="1400" b="1" dirty="0"/>
              <a:t>		Dust migration and control					Building material storage</a:t>
            </a:r>
            <a:endParaRPr lang="en-US" sz="1400" dirty="0"/>
          </a:p>
          <a:p>
            <a:r>
              <a:rPr lang="en-US" sz="1400" b="1" dirty="0"/>
              <a:t>		Debris and material transport					Water damage management</a:t>
            </a:r>
            <a:endParaRPr lang="en-US" sz="1400" dirty="0"/>
          </a:p>
          <a:p>
            <a:r>
              <a:rPr lang="en-US" sz="1400" b="1" dirty="0"/>
              <a:t>		Access routes to work area					Sanitation and break areas</a:t>
            </a:r>
            <a:endParaRPr lang="en-US" sz="1400" dirty="0"/>
          </a:p>
          <a:p>
            <a:r>
              <a:rPr lang="en-US" sz="1400" b="1" dirty="0"/>
              <a:t>		Outages (electrical and plumbing)				Tie in building issues</a:t>
            </a:r>
            <a:endParaRPr lang="en-US" sz="1400" dirty="0"/>
          </a:p>
          <a:p>
            <a:r>
              <a:rPr lang="en-US" sz="1400" b="1" dirty="0"/>
              <a:t>		Portable filter usage						Commissioning-air &amp; water</a:t>
            </a:r>
            <a:endParaRPr lang="en-US" sz="1400" dirty="0"/>
          </a:p>
          <a:p>
            <a:r>
              <a:rPr lang="en-US" sz="1400" b="1" dirty="0"/>
              <a:t>		Noise and vibration						Shell spaced-build out</a:t>
            </a:r>
            <a:endParaRPr lang="en-US" sz="1400" dirty="0"/>
          </a:p>
          <a:p>
            <a:r>
              <a:rPr lang="en-US" sz="1400" b="1" dirty="0"/>
              <a:t>		Sanitation and break areas</a:t>
            </a:r>
            <a:endParaRPr lang="en-US" sz="1400" dirty="0"/>
          </a:p>
          <a:p>
            <a:r>
              <a:rPr lang="en-US" sz="1400" b="1" dirty="0"/>
              <a:t>		Commissioning -air &amp; water</a:t>
            </a:r>
            <a:endParaRPr lang="en-US" sz="1400" dirty="0"/>
          </a:p>
          <a:p>
            <a:r>
              <a:rPr lang="en-US" sz="1400" b="1" dirty="0"/>
              <a:t>	Communication							Communication</a:t>
            </a:r>
            <a:endParaRPr lang="en-US" sz="1400" dirty="0"/>
          </a:p>
          <a:p>
            <a:r>
              <a:rPr lang="en-US" sz="1400" b="1" dirty="0"/>
              <a:t>		Emergency response				 		Emergency response</a:t>
            </a:r>
            <a:endParaRPr lang="en-US" sz="1400" dirty="0"/>
          </a:p>
          <a:p>
            <a:r>
              <a:rPr lang="en-US" sz="1400" b="1" dirty="0"/>
              <a:t>		Water damage reporting						Water damage reporting </a:t>
            </a:r>
            <a:endParaRPr lang="en-US" sz="1400" dirty="0"/>
          </a:p>
          <a:p>
            <a:r>
              <a:rPr lang="en-US" sz="1400" b="1" dirty="0"/>
              <a:t>		Changing work phases						Material crane location</a:t>
            </a:r>
            <a:endParaRPr lang="en-US" sz="1400" dirty="0"/>
          </a:p>
          <a:p>
            <a:r>
              <a:rPr lang="en-US" sz="1400" b="1" dirty="0"/>
              <a:t>	</a:t>
            </a:r>
            <a:endParaRPr lang="en-US" sz="1400" dirty="0"/>
          </a:p>
          <a:p>
            <a:r>
              <a:rPr lang="en-US" sz="1400" b="1" dirty="0" smtClean="0"/>
              <a:t>	ICRA </a:t>
            </a:r>
            <a:r>
              <a:rPr lang="en-US" sz="1400" b="1" dirty="0"/>
              <a:t>precautions during occupancy				Changing ICRA precautions pre occupancy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	Water Quality 							Water Quality</a:t>
            </a:r>
            <a:endParaRPr lang="en-US" sz="1400" dirty="0"/>
          </a:p>
          <a:p>
            <a:r>
              <a:rPr lang="en-US" sz="1400" b="1" dirty="0"/>
              <a:t>		Stagnant water flushing						Stagnant water flushing</a:t>
            </a:r>
            <a:endParaRPr lang="en-US" sz="1400" dirty="0"/>
          </a:p>
          <a:p>
            <a:r>
              <a:rPr lang="en-US" sz="1400" b="1" dirty="0"/>
              <a:t>		Testing water requirements					Testing water requirements</a:t>
            </a:r>
            <a:endParaRPr lang="en-US" sz="1400" dirty="0"/>
          </a:p>
          <a:p>
            <a:r>
              <a:rPr lang="en-US" sz="1400" b="1" dirty="0"/>
              <a:t>		Punch list								Punch list</a:t>
            </a:r>
            <a:endParaRPr lang="en-US" sz="1400" dirty="0"/>
          </a:p>
          <a:p>
            <a:r>
              <a:rPr lang="en-US" sz="1400" b="1" dirty="0"/>
              <a:t>		Critical sinks drinking water					Critical sinks drinking water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 smtClean="0"/>
              <a:t>	</a:t>
            </a:r>
            <a:endParaRPr lang="en-US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z="1800" smtClean="0">
                <a:solidFill>
                  <a:schemeClr val="tx1"/>
                </a:solidFill>
              </a:rPr>
              <a:t>34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46210"/>
              </p:ext>
            </p:extLst>
          </p:nvPr>
        </p:nvGraphicFramePr>
        <p:xfrm>
          <a:off x="465025" y="720725"/>
          <a:ext cx="8221773" cy="5665464"/>
        </p:xfrm>
        <a:graphic>
          <a:graphicData uri="http://schemas.openxmlformats.org/drawingml/2006/table">
            <a:tbl>
              <a:tblPr/>
              <a:tblGrid>
                <a:gridCol w="1536654"/>
                <a:gridCol w="822961"/>
                <a:gridCol w="516689"/>
                <a:gridCol w="879967"/>
                <a:gridCol w="735494"/>
                <a:gridCol w="696093"/>
                <a:gridCol w="1024439"/>
                <a:gridCol w="814297"/>
                <a:gridCol w="1195179"/>
              </a:tblGrid>
              <a:tr h="321848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9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DD0806"/>
                          </a:solidFill>
                          <a:effectLst/>
                          <a:latin typeface="Verdana"/>
                        </a:rPr>
                        <a:t>Awareness Factors by Trade</a:t>
                      </a: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84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74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Plumber</a:t>
                      </a: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HVAC</a:t>
                      </a: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Electrician</a:t>
                      </a: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Painter</a:t>
                      </a: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Laborer</a:t>
                      </a: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IT Specialist</a:t>
                      </a: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i="0" u="none" strike="noStrike" dirty="0">
                          <a:effectLst/>
                          <a:latin typeface="Verdana"/>
                        </a:rPr>
                        <a:t>Riggers</a:t>
                      </a: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Specialty Trade</a:t>
                      </a: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effectLst/>
                          <a:latin typeface="Verdana"/>
                        </a:rPr>
                        <a:t>Awareness</a:t>
                      </a:r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 </a:t>
                      </a:r>
                      <a:r>
                        <a:rPr lang="de-DE" sz="1100" b="1" i="0" u="none" strike="noStrike" dirty="0" err="1">
                          <a:effectLst/>
                          <a:latin typeface="Verdana"/>
                        </a:rPr>
                        <a:t>Factors</a:t>
                      </a:r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effectLst/>
                          <a:latin typeface="Verdana"/>
                        </a:rPr>
                        <a:t>Water damage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Verdana"/>
                        </a:rPr>
                        <a:t>Mold discovery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Verdana"/>
                        </a:rPr>
                        <a:t>Outages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Verdana"/>
                        </a:rPr>
                        <a:t>ICRA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Verdana"/>
                        </a:rPr>
                        <a:t>Water event response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mtClean="0">
                          <a:effectLst/>
                          <a:latin typeface="Verdana"/>
                        </a:rPr>
                        <a:t>x</a:t>
                      </a:r>
                      <a:endParaRPr lang="en-US" sz="1100" b="1" i="0" u="none" strike="noStrike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effectLst/>
                          <a:latin typeface="Verdana"/>
                        </a:rPr>
                        <a:t>Stagnant water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Verdana"/>
                        </a:rPr>
                        <a:t>Building material storage/stocking 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>
                          <a:effectLst/>
                          <a:latin typeface="Verdana"/>
                        </a:rPr>
                        <a:t>Noise/vibration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Verdana"/>
                        </a:rPr>
                        <a:t>Track dirt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Verdana"/>
                        </a:rPr>
                        <a:t>Wall/slab penetrations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Verdana"/>
                        </a:rPr>
                        <a:t>Material transport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Verdana"/>
                        </a:rPr>
                        <a:t>Biocide application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x</a:t>
                      </a:r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Verdana"/>
                        </a:rPr>
                        <a:t>Room/wall seal application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x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1591" marR="11591" marT="1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48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1591" marR="11591" marT="115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155825" y="755650"/>
            <a:ext cx="3136900" cy="2159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1911350" y="1066800"/>
            <a:ext cx="496888" cy="10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2081213" y="1549400"/>
            <a:ext cx="112712" cy="132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67590" name="Group 7"/>
          <p:cNvGrpSpPr>
            <a:grpSpLocks/>
          </p:cNvGrpSpPr>
          <p:nvPr/>
        </p:nvGrpSpPr>
        <p:grpSpPr bwMode="auto">
          <a:xfrm>
            <a:off x="1982788" y="1085850"/>
            <a:ext cx="671512" cy="65088"/>
            <a:chOff x="1551" y="976"/>
            <a:chExt cx="476" cy="41"/>
          </a:xfrm>
        </p:grpSpPr>
        <p:sp>
          <p:nvSpPr>
            <p:cNvPr id="67687" name="Freeform 8"/>
            <p:cNvSpPr>
              <a:spLocks/>
            </p:cNvSpPr>
            <p:nvPr/>
          </p:nvSpPr>
          <p:spPr bwMode="auto">
            <a:xfrm>
              <a:off x="1938" y="976"/>
              <a:ext cx="89" cy="41"/>
            </a:xfrm>
            <a:custGeom>
              <a:avLst/>
              <a:gdLst>
                <a:gd name="T0" fmla="*/ 88 w 89"/>
                <a:gd name="T1" fmla="*/ 20 h 41"/>
                <a:gd name="T2" fmla="*/ 0 w 89"/>
                <a:gd name="T3" fmla="*/ 40 h 41"/>
                <a:gd name="T4" fmla="*/ 0 w 89"/>
                <a:gd name="T5" fmla="*/ 20 h 41"/>
                <a:gd name="T6" fmla="*/ 0 w 89"/>
                <a:gd name="T7" fmla="*/ 0 h 41"/>
                <a:gd name="T8" fmla="*/ 88 w 89"/>
                <a:gd name="T9" fmla="*/ 2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41"/>
                <a:gd name="T17" fmla="*/ 89 w 8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41">
                  <a:moveTo>
                    <a:pt x="88" y="20"/>
                  </a:moveTo>
                  <a:lnTo>
                    <a:pt x="0" y="4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88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8" name="Line 9"/>
            <p:cNvSpPr>
              <a:spLocks noChangeShapeType="1"/>
            </p:cNvSpPr>
            <p:nvPr/>
          </p:nvSpPr>
          <p:spPr bwMode="auto">
            <a:xfrm>
              <a:off x="1551" y="1004"/>
              <a:ext cx="3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1" name="Rectangle 10"/>
          <p:cNvSpPr>
            <a:spLocks noChangeArrowheads="1"/>
          </p:cNvSpPr>
          <p:nvPr/>
        </p:nvSpPr>
        <p:spPr bwMode="auto">
          <a:xfrm>
            <a:off x="1143000" y="796925"/>
            <a:ext cx="9445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Geneva" charset="0"/>
              </a:rPr>
              <a:t>monitor</a:t>
            </a:r>
          </a:p>
        </p:txBody>
      </p:sp>
      <p:sp>
        <p:nvSpPr>
          <p:cNvPr id="67592" name="Rectangle 11"/>
          <p:cNvSpPr>
            <a:spLocks noChangeArrowheads="1"/>
          </p:cNvSpPr>
          <p:nvPr/>
        </p:nvSpPr>
        <p:spPr bwMode="auto">
          <a:xfrm>
            <a:off x="3165475" y="787400"/>
            <a:ext cx="1500188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593" name="Line 12"/>
          <p:cNvSpPr>
            <a:spLocks noChangeShapeType="1"/>
          </p:cNvSpPr>
          <p:nvPr/>
        </p:nvSpPr>
        <p:spPr bwMode="auto">
          <a:xfrm>
            <a:off x="3178175" y="809625"/>
            <a:ext cx="145415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3"/>
          <p:cNvSpPr>
            <a:spLocks noChangeShapeType="1"/>
          </p:cNvSpPr>
          <p:nvPr/>
        </p:nvSpPr>
        <p:spPr bwMode="auto">
          <a:xfrm flipH="1">
            <a:off x="3140075" y="809625"/>
            <a:ext cx="1509713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595" name="Group 14"/>
          <p:cNvGrpSpPr>
            <a:grpSpLocks/>
          </p:cNvGrpSpPr>
          <p:nvPr/>
        </p:nvGrpSpPr>
        <p:grpSpPr bwMode="auto">
          <a:xfrm>
            <a:off x="3282950" y="1057275"/>
            <a:ext cx="60325" cy="360363"/>
            <a:chOff x="2473" y="958"/>
            <a:chExt cx="42" cy="227"/>
          </a:xfrm>
        </p:grpSpPr>
        <p:sp>
          <p:nvSpPr>
            <p:cNvPr id="67685" name="Freeform 15"/>
            <p:cNvSpPr>
              <a:spLocks/>
            </p:cNvSpPr>
            <p:nvPr/>
          </p:nvSpPr>
          <p:spPr bwMode="auto">
            <a:xfrm>
              <a:off x="2473" y="1096"/>
              <a:ext cx="42" cy="89"/>
            </a:xfrm>
            <a:custGeom>
              <a:avLst/>
              <a:gdLst>
                <a:gd name="T0" fmla="*/ 20 w 42"/>
                <a:gd name="T1" fmla="*/ 88 h 89"/>
                <a:gd name="T2" fmla="*/ 0 w 42"/>
                <a:gd name="T3" fmla="*/ 0 h 89"/>
                <a:gd name="T4" fmla="*/ 20 w 42"/>
                <a:gd name="T5" fmla="*/ 0 h 89"/>
                <a:gd name="T6" fmla="*/ 41 w 42"/>
                <a:gd name="T7" fmla="*/ 0 h 89"/>
                <a:gd name="T8" fmla="*/ 20 w 42"/>
                <a:gd name="T9" fmla="*/ 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89"/>
                <a:gd name="T17" fmla="*/ 42 w 4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6" name="Line 16"/>
            <p:cNvSpPr>
              <a:spLocks noChangeShapeType="1"/>
            </p:cNvSpPr>
            <p:nvPr/>
          </p:nvSpPr>
          <p:spPr bwMode="auto">
            <a:xfrm>
              <a:off x="2502" y="958"/>
              <a:ext cx="0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596" name="Group 17"/>
          <p:cNvGrpSpPr>
            <a:grpSpLocks/>
          </p:cNvGrpSpPr>
          <p:nvPr/>
        </p:nvGrpSpPr>
        <p:grpSpPr bwMode="auto">
          <a:xfrm>
            <a:off x="3463925" y="1057275"/>
            <a:ext cx="58738" cy="360363"/>
            <a:chOff x="2601" y="958"/>
            <a:chExt cx="42" cy="227"/>
          </a:xfrm>
        </p:grpSpPr>
        <p:sp>
          <p:nvSpPr>
            <p:cNvPr id="67683" name="Freeform 18"/>
            <p:cNvSpPr>
              <a:spLocks/>
            </p:cNvSpPr>
            <p:nvPr/>
          </p:nvSpPr>
          <p:spPr bwMode="auto">
            <a:xfrm>
              <a:off x="2601" y="1096"/>
              <a:ext cx="42" cy="89"/>
            </a:xfrm>
            <a:custGeom>
              <a:avLst/>
              <a:gdLst>
                <a:gd name="T0" fmla="*/ 20 w 42"/>
                <a:gd name="T1" fmla="*/ 88 h 89"/>
                <a:gd name="T2" fmla="*/ 0 w 42"/>
                <a:gd name="T3" fmla="*/ 0 h 89"/>
                <a:gd name="T4" fmla="*/ 20 w 42"/>
                <a:gd name="T5" fmla="*/ 0 h 89"/>
                <a:gd name="T6" fmla="*/ 41 w 42"/>
                <a:gd name="T7" fmla="*/ 0 h 89"/>
                <a:gd name="T8" fmla="*/ 20 w 42"/>
                <a:gd name="T9" fmla="*/ 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89"/>
                <a:gd name="T17" fmla="*/ 42 w 4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4" name="Line 19"/>
            <p:cNvSpPr>
              <a:spLocks noChangeShapeType="1"/>
            </p:cNvSpPr>
            <p:nvPr/>
          </p:nvSpPr>
          <p:spPr bwMode="auto">
            <a:xfrm>
              <a:off x="2630" y="958"/>
              <a:ext cx="0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597" name="Group 20"/>
          <p:cNvGrpSpPr>
            <a:grpSpLocks/>
          </p:cNvGrpSpPr>
          <p:nvPr/>
        </p:nvGrpSpPr>
        <p:grpSpPr bwMode="auto">
          <a:xfrm>
            <a:off x="3644900" y="1057275"/>
            <a:ext cx="58738" cy="360363"/>
            <a:chOff x="2729" y="958"/>
            <a:chExt cx="42" cy="227"/>
          </a:xfrm>
        </p:grpSpPr>
        <p:sp>
          <p:nvSpPr>
            <p:cNvPr id="67681" name="Freeform 21"/>
            <p:cNvSpPr>
              <a:spLocks/>
            </p:cNvSpPr>
            <p:nvPr/>
          </p:nvSpPr>
          <p:spPr bwMode="auto">
            <a:xfrm>
              <a:off x="2729" y="1096"/>
              <a:ext cx="42" cy="89"/>
            </a:xfrm>
            <a:custGeom>
              <a:avLst/>
              <a:gdLst>
                <a:gd name="T0" fmla="*/ 20 w 42"/>
                <a:gd name="T1" fmla="*/ 88 h 89"/>
                <a:gd name="T2" fmla="*/ 0 w 42"/>
                <a:gd name="T3" fmla="*/ 0 h 89"/>
                <a:gd name="T4" fmla="*/ 20 w 42"/>
                <a:gd name="T5" fmla="*/ 0 h 89"/>
                <a:gd name="T6" fmla="*/ 41 w 42"/>
                <a:gd name="T7" fmla="*/ 0 h 89"/>
                <a:gd name="T8" fmla="*/ 20 w 42"/>
                <a:gd name="T9" fmla="*/ 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89"/>
                <a:gd name="T17" fmla="*/ 42 w 4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2" name="Line 22"/>
            <p:cNvSpPr>
              <a:spLocks noChangeShapeType="1"/>
            </p:cNvSpPr>
            <p:nvPr/>
          </p:nvSpPr>
          <p:spPr bwMode="auto">
            <a:xfrm>
              <a:off x="2758" y="958"/>
              <a:ext cx="0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598" name="Group 23"/>
          <p:cNvGrpSpPr>
            <a:grpSpLocks/>
          </p:cNvGrpSpPr>
          <p:nvPr/>
        </p:nvGrpSpPr>
        <p:grpSpPr bwMode="auto">
          <a:xfrm>
            <a:off x="3825875" y="1057275"/>
            <a:ext cx="58738" cy="360363"/>
            <a:chOff x="2857" y="958"/>
            <a:chExt cx="42" cy="227"/>
          </a:xfrm>
        </p:grpSpPr>
        <p:sp>
          <p:nvSpPr>
            <p:cNvPr id="67679" name="Freeform 24"/>
            <p:cNvSpPr>
              <a:spLocks/>
            </p:cNvSpPr>
            <p:nvPr/>
          </p:nvSpPr>
          <p:spPr bwMode="auto">
            <a:xfrm>
              <a:off x="2857" y="1096"/>
              <a:ext cx="42" cy="89"/>
            </a:xfrm>
            <a:custGeom>
              <a:avLst/>
              <a:gdLst>
                <a:gd name="T0" fmla="*/ 20 w 42"/>
                <a:gd name="T1" fmla="*/ 88 h 89"/>
                <a:gd name="T2" fmla="*/ 0 w 42"/>
                <a:gd name="T3" fmla="*/ 0 h 89"/>
                <a:gd name="T4" fmla="*/ 20 w 42"/>
                <a:gd name="T5" fmla="*/ 0 h 89"/>
                <a:gd name="T6" fmla="*/ 41 w 42"/>
                <a:gd name="T7" fmla="*/ 0 h 89"/>
                <a:gd name="T8" fmla="*/ 20 w 42"/>
                <a:gd name="T9" fmla="*/ 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89"/>
                <a:gd name="T17" fmla="*/ 42 w 4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0" name="Line 25"/>
            <p:cNvSpPr>
              <a:spLocks noChangeShapeType="1"/>
            </p:cNvSpPr>
            <p:nvPr/>
          </p:nvSpPr>
          <p:spPr bwMode="auto">
            <a:xfrm>
              <a:off x="2886" y="958"/>
              <a:ext cx="0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599" name="Group 26"/>
          <p:cNvGrpSpPr>
            <a:grpSpLocks/>
          </p:cNvGrpSpPr>
          <p:nvPr/>
        </p:nvGrpSpPr>
        <p:grpSpPr bwMode="auto">
          <a:xfrm>
            <a:off x="4005263" y="1057275"/>
            <a:ext cx="60325" cy="360363"/>
            <a:chOff x="2985" y="958"/>
            <a:chExt cx="42" cy="227"/>
          </a:xfrm>
        </p:grpSpPr>
        <p:sp>
          <p:nvSpPr>
            <p:cNvPr id="67677" name="Freeform 27"/>
            <p:cNvSpPr>
              <a:spLocks/>
            </p:cNvSpPr>
            <p:nvPr/>
          </p:nvSpPr>
          <p:spPr bwMode="auto">
            <a:xfrm>
              <a:off x="2985" y="1096"/>
              <a:ext cx="42" cy="89"/>
            </a:xfrm>
            <a:custGeom>
              <a:avLst/>
              <a:gdLst>
                <a:gd name="T0" fmla="*/ 20 w 42"/>
                <a:gd name="T1" fmla="*/ 88 h 89"/>
                <a:gd name="T2" fmla="*/ 0 w 42"/>
                <a:gd name="T3" fmla="*/ 0 h 89"/>
                <a:gd name="T4" fmla="*/ 20 w 42"/>
                <a:gd name="T5" fmla="*/ 0 h 89"/>
                <a:gd name="T6" fmla="*/ 41 w 42"/>
                <a:gd name="T7" fmla="*/ 0 h 89"/>
                <a:gd name="T8" fmla="*/ 20 w 42"/>
                <a:gd name="T9" fmla="*/ 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89"/>
                <a:gd name="T17" fmla="*/ 42 w 4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8" name="Line 28"/>
            <p:cNvSpPr>
              <a:spLocks noChangeShapeType="1"/>
            </p:cNvSpPr>
            <p:nvPr/>
          </p:nvSpPr>
          <p:spPr bwMode="auto">
            <a:xfrm>
              <a:off x="3014" y="958"/>
              <a:ext cx="0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00" name="Group 29"/>
          <p:cNvGrpSpPr>
            <a:grpSpLocks/>
          </p:cNvGrpSpPr>
          <p:nvPr/>
        </p:nvGrpSpPr>
        <p:grpSpPr bwMode="auto">
          <a:xfrm>
            <a:off x="4186238" y="1057275"/>
            <a:ext cx="58737" cy="360363"/>
            <a:chOff x="3113" y="958"/>
            <a:chExt cx="42" cy="227"/>
          </a:xfrm>
        </p:grpSpPr>
        <p:sp>
          <p:nvSpPr>
            <p:cNvPr id="67675" name="Freeform 30"/>
            <p:cNvSpPr>
              <a:spLocks/>
            </p:cNvSpPr>
            <p:nvPr/>
          </p:nvSpPr>
          <p:spPr bwMode="auto">
            <a:xfrm>
              <a:off x="3113" y="1096"/>
              <a:ext cx="42" cy="89"/>
            </a:xfrm>
            <a:custGeom>
              <a:avLst/>
              <a:gdLst>
                <a:gd name="T0" fmla="*/ 20 w 42"/>
                <a:gd name="T1" fmla="*/ 88 h 89"/>
                <a:gd name="T2" fmla="*/ 0 w 42"/>
                <a:gd name="T3" fmla="*/ 0 h 89"/>
                <a:gd name="T4" fmla="*/ 20 w 42"/>
                <a:gd name="T5" fmla="*/ 0 h 89"/>
                <a:gd name="T6" fmla="*/ 41 w 42"/>
                <a:gd name="T7" fmla="*/ 0 h 89"/>
                <a:gd name="T8" fmla="*/ 20 w 42"/>
                <a:gd name="T9" fmla="*/ 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89"/>
                <a:gd name="T17" fmla="*/ 42 w 4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6" name="Line 31"/>
            <p:cNvSpPr>
              <a:spLocks noChangeShapeType="1"/>
            </p:cNvSpPr>
            <p:nvPr/>
          </p:nvSpPr>
          <p:spPr bwMode="auto">
            <a:xfrm>
              <a:off x="3142" y="958"/>
              <a:ext cx="0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01" name="Group 32"/>
          <p:cNvGrpSpPr>
            <a:grpSpLocks/>
          </p:cNvGrpSpPr>
          <p:nvPr/>
        </p:nvGrpSpPr>
        <p:grpSpPr bwMode="auto">
          <a:xfrm>
            <a:off x="4367213" y="1057275"/>
            <a:ext cx="58737" cy="360363"/>
            <a:chOff x="3241" y="958"/>
            <a:chExt cx="42" cy="227"/>
          </a:xfrm>
        </p:grpSpPr>
        <p:sp>
          <p:nvSpPr>
            <p:cNvPr id="67673" name="Freeform 33"/>
            <p:cNvSpPr>
              <a:spLocks/>
            </p:cNvSpPr>
            <p:nvPr/>
          </p:nvSpPr>
          <p:spPr bwMode="auto">
            <a:xfrm>
              <a:off x="3241" y="1096"/>
              <a:ext cx="42" cy="89"/>
            </a:xfrm>
            <a:custGeom>
              <a:avLst/>
              <a:gdLst>
                <a:gd name="T0" fmla="*/ 20 w 42"/>
                <a:gd name="T1" fmla="*/ 88 h 89"/>
                <a:gd name="T2" fmla="*/ 0 w 42"/>
                <a:gd name="T3" fmla="*/ 0 h 89"/>
                <a:gd name="T4" fmla="*/ 20 w 42"/>
                <a:gd name="T5" fmla="*/ 0 h 89"/>
                <a:gd name="T6" fmla="*/ 41 w 42"/>
                <a:gd name="T7" fmla="*/ 0 h 89"/>
                <a:gd name="T8" fmla="*/ 20 w 42"/>
                <a:gd name="T9" fmla="*/ 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89"/>
                <a:gd name="T17" fmla="*/ 42 w 4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4" name="Line 34"/>
            <p:cNvSpPr>
              <a:spLocks noChangeShapeType="1"/>
            </p:cNvSpPr>
            <p:nvPr/>
          </p:nvSpPr>
          <p:spPr bwMode="auto">
            <a:xfrm>
              <a:off x="3270" y="958"/>
              <a:ext cx="0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02" name="Group 35"/>
          <p:cNvGrpSpPr>
            <a:grpSpLocks/>
          </p:cNvGrpSpPr>
          <p:nvPr/>
        </p:nvGrpSpPr>
        <p:grpSpPr bwMode="auto">
          <a:xfrm>
            <a:off x="4548188" y="1057275"/>
            <a:ext cx="58737" cy="360363"/>
            <a:chOff x="3369" y="958"/>
            <a:chExt cx="42" cy="227"/>
          </a:xfrm>
        </p:grpSpPr>
        <p:sp>
          <p:nvSpPr>
            <p:cNvPr id="67671" name="Freeform 36"/>
            <p:cNvSpPr>
              <a:spLocks/>
            </p:cNvSpPr>
            <p:nvPr/>
          </p:nvSpPr>
          <p:spPr bwMode="auto">
            <a:xfrm>
              <a:off x="3369" y="1096"/>
              <a:ext cx="42" cy="89"/>
            </a:xfrm>
            <a:custGeom>
              <a:avLst/>
              <a:gdLst>
                <a:gd name="T0" fmla="*/ 20 w 42"/>
                <a:gd name="T1" fmla="*/ 88 h 89"/>
                <a:gd name="T2" fmla="*/ 0 w 42"/>
                <a:gd name="T3" fmla="*/ 0 h 89"/>
                <a:gd name="T4" fmla="*/ 20 w 42"/>
                <a:gd name="T5" fmla="*/ 0 h 89"/>
                <a:gd name="T6" fmla="*/ 41 w 42"/>
                <a:gd name="T7" fmla="*/ 0 h 89"/>
                <a:gd name="T8" fmla="*/ 20 w 42"/>
                <a:gd name="T9" fmla="*/ 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89"/>
                <a:gd name="T17" fmla="*/ 42 w 4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89">
                  <a:moveTo>
                    <a:pt x="20" y="8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2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2" name="Line 37"/>
            <p:cNvSpPr>
              <a:spLocks noChangeShapeType="1"/>
            </p:cNvSpPr>
            <p:nvPr/>
          </p:nvSpPr>
          <p:spPr bwMode="auto">
            <a:xfrm>
              <a:off x="3398" y="958"/>
              <a:ext cx="0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03" name="Rectangle 38"/>
          <p:cNvSpPr>
            <a:spLocks noChangeArrowheads="1"/>
          </p:cNvSpPr>
          <p:nvPr/>
        </p:nvSpPr>
        <p:spPr bwMode="auto">
          <a:xfrm>
            <a:off x="4733925" y="2070100"/>
            <a:ext cx="384175" cy="4699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604" name="Line 39"/>
          <p:cNvSpPr>
            <a:spLocks noChangeShapeType="1"/>
          </p:cNvSpPr>
          <p:nvPr/>
        </p:nvSpPr>
        <p:spPr bwMode="auto">
          <a:xfrm>
            <a:off x="4759325" y="2085975"/>
            <a:ext cx="347663" cy="466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605" name="Group 40"/>
          <p:cNvGrpSpPr>
            <a:grpSpLocks/>
          </p:cNvGrpSpPr>
          <p:nvPr/>
        </p:nvGrpSpPr>
        <p:grpSpPr bwMode="auto">
          <a:xfrm>
            <a:off x="4341813" y="2114550"/>
            <a:ext cx="287337" cy="65088"/>
            <a:chOff x="3223" y="1624"/>
            <a:chExt cx="204" cy="41"/>
          </a:xfrm>
        </p:grpSpPr>
        <p:sp>
          <p:nvSpPr>
            <p:cNvPr id="67669" name="Freeform 41"/>
            <p:cNvSpPr>
              <a:spLocks/>
            </p:cNvSpPr>
            <p:nvPr/>
          </p:nvSpPr>
          <p:spPr bwMode="auto">
            <a:xfrm>
              <a:off x="3338" y="1624"/>
              <a:ext cx="89" cy="41"/>
            </a:xfrm>
            <a:custGeom>
              <a:avLst/>
              <a:gdLst>
                <a:gd name="T0" fmla="*/ 88 w 89"/>
                <a:gd name="T1" fmla="*/ 20 h 41"/>
                <a:gd name="T2" fmla="*/ 0 w 89"/>
                <a:gd name="T3" fmla="*/ 40 h 41"/>
                <a:gd name="T4" fmla="*/ 0 w 89"/>
                <a:gd name="T5" fmla="*/ 20 h 41"/>
                <a:gd name="T6" fmla="*/ 0 w 89"/>
                <a:gd name="T7" fmla="*/ 0 h 41"/>
                <a:gd name="T8" fmla="*/ 88 w 89"/>
                <a:gd name="T9" fmla="*/ 2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41"/>
                <a:gd name="T17" fmla="*/ 89 w 8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41">
                  <a:moveTo>
                    <a:pt x="88" y="20"/>
                  </a:moveTo>
                  <a:lnTo>
                    <a:pt x="0" y="4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88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0" name="Line 42"/>
            <p:cNvSpPr>
              <a:spLocks noChangeShapeType="1"/>
            </p:cNvSpPr>
            <p:nvPr/>
          </p:nvSpPr>
          <p:spPr bwMode="auto">
            <a:xfrm>
              <a:off x="3223" y="1652"/>
              <a:ext cx="1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06" name="Group 43"/>
          <p:cNvGrpSpPr>
            <a:grpSpLocks/>
          </p:cNvGrpSpPr>
          <p:nvPr/>
        </p:nvGrpSpPr>
        <p:grpSpPr bwMode="auto">
          <a:xfrm>
            <a:off x="4341813" y="2241550"/>
            <a:ext cx="287337" cy="65088"/>
            <a:chOff x="3223" y="1704"/>
            <a:chExt cx="204" cy="41"/>
          </a:xfrm>
        </p:grpSpPr>
        <p:sp>
          <p:nvSpPr>
            <p:cNvPr id="67667" name="Freeform 44"/>
            <p:cNvSpPr>
              <a:spLocks/>
            </p:cNvSpPr>
            <p:nvPr/>
          </p:nvSpPr>
          <p:spPr bwMode="auto">
            <a:xfrm>
              <a:off x="3338" y="1704"/>
              <a:ext cx="89" cy="41"/>
            </a:xfrm>
            <a:custGeom>
              <a:avLst/>
              <a:gdLst>
                <a:gd name="T0" fmla="*/ 88 w 89"/>
                <a:gd name="T1" fmla="*/ 20 h 41"/>
                <a:gd name="T2" fmla="*/ 0 w 89"/>
                <a:gd name="T3" fmla="*/ 40 h 41"/>
                <a:gd name="T4" fmla="*/ 0 w 89"/>
                <a:gd name="T5" fmla="*/ 20 h 41"/>
                <a:gd name="T6" fmla="*/ 0 w 89"/>
                <a:gd name="T7" fmla="*/ 0 h 41"/>
                <a:gd name="T8" fmla="*/ 88 w 89"/>
                <a:gd name="T9" fmla="*/ 2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41"/>
                <a:gd name="T17" fmla="*/ 89 w 8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41">
                  <a:moveTo>
                    <a:pt x="88" y="20"/>
                  </a:moveTo>
                  <a:lnTo>
                    <a:pt x="0" y="4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88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8" name="Line 45"/>
            <p:cNvSpPr>
              <a:spLocks noChangeShapeType="1"/>
            </p:cNvSpPr>
            <p:nvPr/>
          </p:nvSpPr>
          <p:spPr bwMode="auto">
            <a:xfrm>
              <a:off x="3223" y="1732"/>
              <a:ext cx="1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07" name="Group 46"/>
          <p:cNvGrpSpPr>
            <a:grpSpLocks/>
          </p:cNvGrpSpPr>
          <p:nvPr/>
        </p:nvGrpSpPr>
        <p:grpSpPr bwMode="auto">
          <a:xfrm>
            <a:off x="4341813" y="2368550"/>
            <a:ext cx="287337" cy="65088"/>
            <a:chOff x="3223" y="1784"/>
            <a:chExt cx="204" cy="41"/>
          </a:xfrm>
        </p:grpSpPr>
        <p:sp>
          <p:nvSpPr>
            <p:cNvPr id="67665" name="Freeform 47"/>
            <p:cNvSpPr>
              <a:spLocks/>
            </p:cNvSpPr>
            <p:nvPr/>
          </p:nvSpPr>
          <p:spPr bwMode="auto">
            <a:xfrm>
              <a:off x="3338" y="1784"/>
              <a:ext cx="89" cy="41"/>
            </a:xfrm>
            <a:custGeom>
              <a:avLst/>
              <a:gdLst>
                <a:gd name="T0" fmla="*/ 88 w 89"/>
                <a:gd name="T1" fmla="*/ 20 h 41"/>
                <a:gd name="T2" fmla="*/ 0 w 89"/>
                <a:gd name="T3" fmla="*/ 40 h 41"/>
                <a:gd name="T4" fmla="*/ 0 w 89"/>
                <a:gd name="T5" fmla="*/ 20 h 41"/>
                <a:gd name="T6" fmla="*/ 0 w 89"/>
                <a:gd name="T7" fmla="*/ 0 h 41"/>
                <a:gd name="T8" fmla="*/ 88 w 89"/>
                <a:gd name="T9" fmla="*/ 2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41"/>
                <a:gd name="T17" fmla="*/ 89 w 8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41">
                  <a:moveTo>
                    <a:pt x="88" y="20"/>
                  </a:moveTo>
                  <a:lnTo>
                    <a:pt x="0" y="4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88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6" name="Line 48"/>
            <p:cNvSpPr>
              <a:spLocks noChangeShapeType="1"/>
            </p:cNvSpPr>
            <p:nvPr/>
          </p:nvSpPr>
          <p:spPr bwMode="auto">
            <a:xfrm>
              <a:off x="3223" y="1812"/>
              <a:ext cx="1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08" name="Rectangle 49"/>
          <p:cNvSpPr>
            <a:spLocks noChangeArrowheads="1"/>
          </p:cNvSpPr>
          <p:nvPr/>
        </p:nvSpPr>
        <p:spPr bwMode="auto">
          <a:xfrm>
            <a:off x="3571875" y="2349500"/>
            <a:ext cx="620713" cy="3429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609" name="Rectangle 50"/>
          <p:cNvSpPr>
            <a:spLocks noChangeArrowheads="1"/>
          </p:cNvSpPr>
          <p:nvPr/>
        </p:nvSpPr>
        <p:spPr bwMode="auto">
          <a:xfrm>
            <a:off x="3797300" y="2184400"/>
            <a:ext cx="192088" cy="1270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610" name="Rectangle 51"/>
          <p:cNvSpPr>
            <a:spLocks noChangeArrowheads="1"/>
          </p:cNvSpPr>
          <p:nvPr/>
        </p:nvSpPr>
        <p:spPr bwMode="auto">
          <a:xfrm>
            <a:off x="1074738" y="1990725"/>
            <a:ext cx="942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Geneva" charset="0"/>
              </a:rPr>
              <a:t>corridor</a:t>
            </a:r>
          </a:p>
        </p:txBody>
      </p:sp>
      <p:sp>
        <p:nvSpPr>
          <p:cNvPr id="67611" name="Rectangle 52"/>
          <p:cNvSpPr>
            <a:spLocks noChangeArrowheads="1"/>
          </p:cNvSpPr>
          <p:nvPr/>
        </p:nvSpPr>
        <p:spPr bwMode="auto">
          <a:xfrm>
            <a:off x="5310188" y="1397000"/>
            <a:ext cx="665162" cy="1549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612" name="Rectangle 53"/>
          <p:cNvSpPr>
            <a:spLocks noChangeArrowheads="1"/>
          </p:cNvSpPr>
          <p:nvPr/>
        </p:nvSpPr>
        <p:spPr bwMode="auto">
          <a:xfrm>
            <a:off x="22225" y="222250"/>
            <a:ext cx="69881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Geneva" charset="0"/>
              </a:rPr>
              <a:t>Negative Pressure Room for Airborne Infection</a:t>
            </a:r>
            <a:r>
              <a:rPr lang="en-US" sz="2000" b="1">
                <a:latin typeface="Geneva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Geneva" charset="0"/>
              </a:rPr>
              <a:t>Isolation</a:t>
            </a:r>
          </a:p>
        </p:txBody>
      </p:sp>
      <p:sp>
        <p:nvSpPr>
          <p:cNvPr id="67613" name="Rectangle 54"/>
          <p:cNvSpPr>
            <a:spLocks noChangeArrowheads="1"/>
          </p:cNvSpPr>
          <p:nvPr/>
        </p:nvSpPr>
        <p:spPr bwMode="auto">
          <a:xfrm>
            <a:off x="6042025" y="1289050"/>
            <a:ext cx="180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 sz="1600" b="1">
              <a:latin typeface="Geneva" charset="0"/>
            </a:endParaRPr>
          </a:p>
        </p:txBody>
      </p:sp>
      <p:sp>
        <p:nvSpPr>
          <p:cNvPr id="67614" name="Rectangle 56"/>
          <p:cNvSpPr>
            <a:spLocks noChangeArrowheads="1"/>
          </p:cNvSpPr>
          <p:nvPr/>
        </p:nvSpPr>
        <p:spPr bwMode="auto">
          <a:xfrm>
            <a:off x="6042025" y="1695450"/>
            <a:ext cx="1809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 sz="1600" b="1">
              <a:latin typeface="Geneva" charset="0"/>
            </a:endParaRPr>
          </a:p>
          <a:p>
            <a:endParaRPr lang="en-US" sz="1600" b="1">
              <a:latin typeface="Geneva" charset="0"/>
            </a:endParaRPr>
          </a:p>
        </p:txBody>
      </p:sp>
      <p:sp>
        <p:nvSpPr>
          <p:cNvPr id="67615" name="Rectangle 57"/>
          <p:cNvSpPr>
            <a:spLocks noChangeArrowheads="1"/>
          </p:cNvSpPr>
          <p:nvPr/>
        </p:nvSpPr>
        <p:spPr bwMode="auto">
          <a:xfrm>
            <a:off x="6042025" y="2127250"/>
            <a:ext cx="1809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 sz="1600" b="1">
              <a:latin typeface="Geneva" charset="0"/>
            </a:endParaRPr>
          </a:p>
          <a:p>
            <a:endParaRPr lang="en-US" sz="1600" b="1">
              <a:latin typeface="Geneva" charset="0"/>
            </a:endParaRPr>
          </a:p>
        </p:txBody>
      </p:sp>
      <p:sp>
        <p:nvSpPr>
          <p:cNvPr id="67616" name="Rectangle 58"/>
          <p:cNvSpPr>
            <a:spLocks noChangeArrowheads="1"/>
          </p:cNvSpPr>
          <p:nvPr/>
        </p:nvSpPr>
        <p:spPr bwMode="auto">
          <a:xfrm>
            <a:off x="6778625" y="1947863"/>
            <a:ext cx="180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 sz="1600" b="1">
              <a:latin typeface="Geneva" charset="0"/>
            </a:endParaRPr>
          </a:p>
        </p:txBody>
      </p:sp>
      <p:sp>
        <p:nvSpPr>
          <p:cNvPr id="67617" name="Rectangle 59"/>
          <p:cNvSpPr>
            <a:spLocks noChangeArrowheads="1"/>
          </p:cNvSpPr>
          <p:nvPr/>
        </p:nvSpPr>
        <p:spPr bwMode="auto">
          <a:xfrm>
            <a:off x="5478463" y="1460500"/>
            <a:ext cx="338137" cy="20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618" name="Line 60"/>
          <p:cNvSpPr>
            <a:spLocks noChangeShapeType="1"/>
          </p:cNvSpPr>
          <p:nvPr/>
        </p:nvSpPr>
        <p:spPr bwMode="auto">
          <a:xfrm>
            <a:off x="5503863" y="1476375"/>
            <a:ext cx="306387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" name="Line 61"/>
          <p:cNvSpPr>
            <a:spLocks noChangeShapeType="1"/>
          </p:cNvSpPr>
          <p:nvPr/>
        </p:nvSpPr>
        <p:spPr bwMode="auto">
          <a:xfrm flipV="1">
            <a:off x="5618163" y="1665288"/>
            <a:ext cx="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Line 62"/>
          <p:cNvSpPr>
            <a:spLocks noChangeShapeType="1"/>
          </p:cNvSpPr>
          <p:nvPr/>
        </p:nvSpPr>
        <p:spPr bwMode="auto">
          <a:xfrm flipV="1">
            <a:off x="5754688" y="1665288"/>
            <a:ext cx="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" name="Freeform 63"/>
          <p:cNvSpPr>
            <a:spLocks/>
          </p:cNvSpPr>
          <p:nvPr/>
        </p:nvSpPr>
        <p:spPr bwMode="auto">
          <a:xfrm>
            <a:off x="1690688" y="2584450"/>
            <a:ext cx="949325" cy="306388"/>
          </a:xfrm>
          <a:custGeom>
            <a:avLst/>
            <a:gdLst>
              <a:gd name="T0" fmla="*/ 0 w 673"/>
              <a:gd name="T1" fmla="*/ 0 h 193"/>
              <a:gd name="T2" fmla="*/ 2147483647 w 673"/>
              <a:gd name="T3" fmla="*/ 2147483647 h 193"/>
              <a:gd name="T4" fmla="*/ 2147483647 w 673"/>
              <a:gd name="T5" fmla="*/ 2147483647 h 193"/>
              <a:gd name="T6" fmla="*/ 2147483647 w 673"/>
              <a:gd name="T7" fmla="*/ 0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673"/>
              <a:gd name="T13" fmla="*/ 0 h 193"/>
              <a:gd name="T14" fmla="*/ 673 w 67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3" h="193">
                <a:moveTo>
                  <a:pt x="0" y="0"/>
                </a:moveTo>
                <a:lnTo>
                  <a:pt x="168" y="192"/>
                </a:lnTo>
                <a:lnTo>
                  <a:pt x="504" y="192"/>
                </a:lnTo>
                <a:lnTo>
                  <a:pt x="672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2" name="Freeform 64"/>
          <p:cNvSpPr>
            <a:spLocks/>
          </p:cNvSpPr>
          <p:nvPr/>
        </p:nvSpPr>
        <p:spPr bwMode="auto">
          <a:xfrm>
            <a:off x="4805363" y="2584450"/>
            <a:ext cx="950912" cy="306388"/>
          </a:xfrm>
          <a:custGeom>
            <a:avLst/>
            <a:gdLst>
              <a:gd name="T0" fmla="*/ 0 w 673"/>
              <a:gd name="T1" fmla="*/ 0 h 193"/>
              <a:gd name="T2" fmla="*/ 2147483647 w 673"/>
              <a:gd name="T3" fmla="*/ 2147483647 h 193"/>
              <a:gd name="T4" fmla="*/ 2147483647 w 673"/>
              <a:gd name="T5" fmla="*/ 2147483647 h 193"/>
              <a:gd name="T6" fmla="*/ 2147483647 w 673"/>
              <a:gd name="T7" fmla="*/ 0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673"/>
              <a:gd name="T13" fmla="*/ 0 h 193"/>
              <a:gd name="T14" fmla="*/ 673 w 67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3" h="193">
                <a:moveTo>
                  <a:pt x="0" y="0"/>
                </a:moveTo>
                <a:lnTo>
                  <a:pt x="168" y="192"/>
                </a:lnTo>
                <a:lnTo>
                  <a:pt x="504" y="192"/>
                </a:lnTo>
                <a:lnTo>
                  <a:pt x="672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Rectangle 65"/>
          <p:cNvSpPr>
            <a:spLocks noChangeArrowheads="1"/>
          </p:cNvSpPr>
          <p:nvPr/>
        </p:nvSpPr>
        <p:spPr bwMode="auto">
          <a:xfrm>
            <a:off x="5264150" y="1549400"/>
            <a:ext cx="112713" cy="132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7624" name="Text Box 126"/>
          <p:cNvSpPr txBox="1">
            <a:spLocks noChangeArrowheads="1"/>
          </p:cNvSpPr>
          <p:nvPr/>
        </p:nvSpPr>
        <p:spPr bwMode="auto">
          <a:xfrm>
            <a:off x="5468938" y="1168400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Calibri" charset="0"/>
            </a:endParaRPr>
          </a:p>
        </p:txBody>
      </p:sp>
      <p:sp>
        <p:nvSpPr>
          <p:cNvPr id="67625" name="Text Box 127"/>
          <p:cNvSpPr txBox="1">
            <a:spLocks noChangeArrowheads="1"/>
          </p:cNvSpPr>
          <p:nvPr/>
        </p:nvSpPr>
        <p:spPr bwMode="auto">
          <a:xfrm>
            <a:off x="5310188" y="1066800"/>
            <a:ext cx="1252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Bathroom</a:t>
            </a:r>
          </a:p>
        </p:txBody>
      </p:sp>
      <p:grpSp>
        <p:nvGrpSpPr>
          <p:cNvPr id="67627" name="Group 2"/>
          <p:cNvGrpSpPr>
            <a:grpSpLocks/>
          </p:cNvGrpSpPr>
          <p:nvPr/>
        </p:nvGrpSpPr>
        <p:grpSpPr bwMode="auto">
          <a:xfrm>
            <a:off x="1143000" y="4121151"/>
            <a:ext cx="5029200" cy="2089150"/>
            <a:chOff x="1152" y="866"/>
            <a:chExt cx="3240" cy="1316"/>
          </a:xfrm>
        </p:grpSpPr>
        <p:grpSp>
          <p:nvGrpSpPr>
            <p:cNvPr id="67629" name="Group 3"/>
            <p:cNvGrpSpPr>
              <a:grpSpLocks/>
            </p:cNvGrpSpPr>
            <p:nvPr/>
          </p:nvGrpSpPr>
          <p:grpSpPr bwMode="auto">
            <a:xfrm>
              <a:off x="1408" y="884"/>
              <a:ext cx="2946" cy="1298"/>
              <a:chOff x="1408" y="884"/>
              <a:chExt cx="2946" cy="1298"/>
            </a:xfrm>
          </p:grpSpPr>
          <p:sp>
            <p:nvSpPr>
              <p:cNvPr id="67633" name="Rectangle 4"/>
              <p:cNvSpPr>
                <a:spLocks noChangeArrowheads="1"/>
              </p:cNvSpPr>
              <p:nvPr/>
            </p:nvSpPr>
            <p:spPr bwMode="auto">
              <a:xfrm>
                <a:off x="1763" y="884"/>
                <a:ext cx="2128" cy="1298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34" name="Rectangle 5"/>
              <p:cNvSpPr>
                <a:spLocks noChangeArrowheads="1"/>
              </p:cNvSpPr>
              <p:nvPr/>
            </p:nvSpPr>
            <p:spPr bwMode="auto">
              <a:xfrm>
                <a:off x="3916" y="1246"/>
                <a:ext cx="438" cy="936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35" name="Rectangle 6"/>
              <p:cNvSpPr>
                <a:spLocks noChangeArrowheads="1"/>
              </p:cNvSpPr>
              <p:nvPr/>
            </p:nvSpPr>
            <p:spPr bwMode="auto">
              <a:xfrm>
                <a:off x="1600" y="1047"/>
                <a:ext cx="330" cy="5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36" name="Rectangle 7"/>
              <p:cNvSpPr>
                <a:spLocks noChangeArrowheads="1"/>
              </p:cNvSpPr>
              <p:nvPr/>
            </p:nvSpPr>
            <p:spPr bwMode="auto">
              <a:xfrm>
                <a:off x="2446" y="885"/>
                <a:ext cx="1023" cy="13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37" name="Rectangle 8"/>
              <p:cNvSpPr>
                <a:spLocks noChangeArrowheads="1"/>
              </p:cNvSpPr>
              <p:nvPr/>
            </p:nvSpPr>
            <p:spPr bwMode="auto">
              <a:xfrm>
                <a:off x="3505" y="1647"/>
                <a:ext cx="264" cy="29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38" name="Rectangle 9"/>
              <p:cNvSpPr>
                <a:spLocks noChangeArrowheads="1"/>
              </p:cNvSpPr>
              <p:nvPr/>
            </p:nvSpPr>
            <p:spPr bwMode="auto">
              <a:xfrm>
                <a:off x="4015" y="1290"/>
                <a:ext cx="225" cy="12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39" name="Rectangle 10"/>
              <p:cNvSpPr>
                <a:spLocks noChangeArrowheads="1"/>
              </p:cNvSpPr>
              <p:nvPr/>
            </p:nvSpPr>
            <p:spPr bwMode="auto">
              <a:xfrm>
                <a:off x="2713" y="1812"/>
                <a:ext cx="435" cy="21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40" name="Rectangle 11"/>
              <p:cNvSpPr>
                <a:spLocks noChangeArrowheads="1"/>
              </p:cNvSpPr>
              <p:nvPr/>
            </p:nvSpPr>
            <p:spPr bwMode="auto">
              <a:xfrm>
                <a:off x="2856" y="1713"/>
                <a:ext cx="150" cy="8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41" name="Line 12"/>
              <p:cNvSpPr>
                <a:spLocks noChangeShapeType="1"/>
              </p:cNvSpPr>
              <p:nvPr/>
            </p:nvSpPr>
            <p:spPr bwMode="auto">
              <a:xfrm flipH="1">
                <a:off x="1447" y="1075"/>
                <a:ext cx="4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2" name="Line 13"/>
              <p:cNvSpPr>
                <a:spLocks noChangeShapeType="1"/>
              </p:cNvSpPr>
              <p:nvPr/>
            </p:nvSpPr>
            <p:spPr bwMode="auto">
              <a:xfrm>
                <a:off x="3244" y="1707"/>
                <a:ext cx="1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3" name="Line 14"/>
              <p:cNvSpPr>
                <a:spLocks noChangeShapeType="1"/>
              </p:cNvSpPr>
              <p:nvPr/>
            </p:nvSpPr>
            <p:spPr bwMode="auto">
              <a:xfrm>
                <a:off x="3244" y="1782"/>
                <a:ext cx="1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4" name="Line 15"/>
              <p:cNvSpPr>
                <a:spLocks noChangeShapeType="1"/>
              </p:cNvSpPr>
              <p:nvPr/>
            </p:nvSpPr>
            <p:spPr bwMode="auto">
              <a:xfrm>
                <a:off x="3244" y="1857"/>
                <a:ext cx="1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5" name="Line 16"/>
              <p:cNvSpPr>
                <a:spLocks noChangeShapeType="1"/>
              </p:cNvSpPr>
              <p:nvPr/>
            </p:nvSpPr>
            <p:spPr bwMode="auto">
              <a:xfrm>
                <a:off x="2554" y="1044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6" name="Line 17"/>
              <p:cNvSpPr>
                <a:spLocks noChangeShapeType="1"/>
              </p:cNvSpPr>
              <p:nvPr/>
            </p:nvSpPr>
            <p:spPr bwMode="auto">
              <a:xfrm>
                <a:off x="2677" y="1044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7" name="Line 18"/>
              <p:cNvSpPr>
                <a:spLocks noChangeShapeType="1"/>
              </p:cNvSpPr>
              <p:nvPr/>
            </p:nvSpPr>
            <p:spPr bwMode="auto">
              <a:xfrm>
                <a:off x="2800" y="1044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8" name="Line 19"/>
              <p:cNvSpPr>
                <a:spLocks noChangeShapeType="1"/>
              </p:cNvSpPr>
              <p:nvPr/>
            </p:nvSpPr>
            <p:spPr bwMode="auto">
              <a:xfrm>
                <a:off x="2924" y="1044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9" name="Line 20"/>
              <p:cNvSpPr>
                <a:spLocks noChangeShapeType="1"/>
              </p:cNvSpPr>
              <p:nvPr/>
            </p:nvSpPr>
            <p:spPr bwMode="auto">
              <a:xfrm>
                <a:off x="3047" y="1044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0" name="Line 21"/>
              <p:cNvSpPr>
                <a:spLocks noChangeShapeType="1"/>
              </p:cNvSpPr>
              <p:nvPr/>
            </p:nvSpPr>
            <p:spPr bwMode="auto">
              <a:xfrm>
                <a:off x="3171" y="1044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1" name="Line 22"/>
              <p:cNvSpPr>
                <a:spLocks noChangeShapeType="1"/>
              </p:cNvSpPr>
              <p:nvPr/>
            </p:nvSpPr>
            <p:spPr bwMode="auto">
              <a:xfrm>
                <a:off x="3294" y="1044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2" name="Line 23"/>
              <p:cNvSpPr>
                <a:spLocks noChangeShapeType="1"/>
              </p:cNvSpPr>
              <p:nvPr/>
            </p:nvSpPr>
            <p:spPr bwMode="auto">
              <a:xfrm>
                <a:off x="3418" y="1044"/>
                <a:ext cx="0" cy="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3" name="Line 24"/>
              <p:cNvSpPr>
                <a:spLocks noChangeShapeType="1"/>
              </p:cNvSpPr>
              <p:nvPr/>
            </p:nvSpPr>
            <p:spPr bwMode="auto">
              <a:xfrm>
                <a:off x="2452" y="891"/>
                <a:ext cx="1014" cy="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4" name="Line 25"/>
              <p:cNvSpPr>
                <a:spLocks noChangeShapeType="1"/>
              </p:cNvSpPr>
              <p:nvPr/>
            </p:nvSpPr>
            <p:spPr bwMode="auto">
              <a:xfrm flipV="1">
                <a:off x="2449" y="894"/>
                <a:ext cx="1017" cy="1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5" name="Line 26"/>
              <p:cNvSpPr>
                <a:spLocks noChangeShapeType="1"/>
              </p:cNvSpPr>
              <p:nvPr/>
            </p:nvSpPr>
            <p:spPr bwMode="auto">
              <a:xfrm>
                <a:off x="3511" y="1647"/>
                <a:ext cx="258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6" name="Line 27"/>
              <p:cNvSpPr>
                <a:spLocks noChangeShapeType="1"/>
              </p:cNvSpPr>
              <p:nvPr/>
            </p:nvSpPr>
            <p:spPr bwMode="auto">
              <a:xfrm>
                <a:off x="4015" y="1290"/>
                <a:ext cx="222" cy="1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7" name="Line 28"/>
              <p:cNvSpPr>
                <a:spLocks noChangeShapeType="1"/>
              </p:cNvSpPr>
              <p:nvPr/>
            </p:nvSpPr>
            <p:spPr bwMode="auto">
              <a:xfrm flipV="1">
                <a:off x="4111" y="1434"/>
                <a:ext cx="0" cy="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8" name="Line 29"/>
              <p:cNvSpPr>
                <a:spLocks noChangeShapeType="1"/>
              </p:cNvSpPr>
              <p:nvPr/>
            </p:nvSpPr>
            <p:spPr bwMode="auto">
              <a:xfrm flipV="1">
                <a:off x="4207" y="1434"/>
                <a:ext cx="0" cy="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9" name="Rectangle 30"/>
              <p:cNvSpPr>
                <a:spLocks noChangeArrowheads="1"/>
              </p:cNvSpPr>
              <p:nvPr/>
            </p:nvSpPr>
            <p:spPr bwMode="auto">
              <a:xfrm>
                <a:off x="1707" y="1325"/>
                <a:ext cx="47" cy="8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60" name="Rectangle 31"/>
              <p:cNvSpPr>
                <a:spLocks noChangeArrowheads="1"/>
              </p:cNvSpPr>
              <p:nvPr/>
            </p:nvSpPr>
            <p:spPr bwMode="auto">
              <a:xfrm>
                <a:off x="1781" y="1325"/>
                <a:ext cx="47" cy="8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61" name="Freeform 32"/>
              <p:cNvSpPr>
                <a:spLocks/>
              </p:cNvSpPr>
              <p:nvPr/>
            </p:nvSpPr>
            <p:spPr bwMode="auto">
              <a:xfrm>
                <a:off x="1408" y="1962"/>
                <a:ext cx="641" cy="192"/>
              </a:xfrm>
              <a:custGeom>
                <a:avLst/>
                <a:gdLst>
                  <a:gd name="T0" fmla="*/ 641 w 641"/>
                  <a:gd name="T1" fmla="*/ 0 h 192"/>
                  <a:gd name="T2" fmla="*/ 479 w 641"/>
                  <a:gd name="T3" fmla="*/ 192 h 192"/>
                  <a:gd name="T4" fmla="*/ 149 w 641"/>
                  <a:gd name="T5" fmla="*/ 192 h 192"/>
                  <a:gd name="T6" fmla="*/ 0 w 641"/>
                  <a:gd name="T7" fmla="*/ 1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1"/>
                  <a:gd name="T13" fmla="*/ 0 h 192"/>
                  <a:gd name="T14" fmla="*/ 641 w 641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1" h="192">
                    <a:moveTo>
                      <a:pt x="641" y="0"/>
                    </a:moveTo>
                    <a:lnTo>
                      <a:pt x="479" y="192"/>
                    </a:lnTo>
                    <a:lnTo>
                      <a:pt x="149" y="192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2" name="Rectangle 33"/>
              <p:cNvSpPr>
                <a:spLocks noChangeArrowheads="1"/>
              </p:cNvSpPr>
              <p:nvPr/>
            </p:nvSpPr>
            <p:spPr bwMode="auto">
              <a:xfrm>
                <a:off x="3851" y="1325"/>
                <a:ext cx="47" cy="8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63" name="Rectangle 34"/>
              <p:cNvSpPr>
                <a:spLocks noChangeArrowheads="1"/>
              </p:cNvSpPr>
              <p:nvPr/>
            </p:nvSpPr>
            <p:spPr bwMode="auto">
              <a:xfrm>
                <a:off x="3925" y="1325"/>
                <a:ext cx="47" cy="8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7664" name="Freeform 35"/>
              <p:cNvSpPr>
                <a:spLocks/>
              </p:cNvSpPr>
              <p:nvPr/>
            </p:nvSpPr>
            <p:spPr bwMode="auto">
              <a:xfrm>
                <a:off x="3552" y="1962"/>
                <a:ext cx="641" cy="192"/>
              </a:xfrm>
              <a:custGeom>
                <a:avLst/>
                <a:gdLst>
                  <a:gd name="T0" fmla="*/ 641 w 641"/>
                  <a:gd name="T1" fmla="*/ 0 h 192"/>
                  <a:gd name="T2" fmla="*/ 479 w 641"/>
                  <a:gd name="T3" fmla="*/ 192 h 192"/>
                  <a:gd name="T4" fmla="*/ 149 w 641"/>
                  <a:gd name="T5" fmla="*/ 192 h 192"/>
                  <a:gd name="T6" fmla="*/ 0 w 641"/>
                  <a:gd name="T7" fmla="*/ 1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1"/>
                  <a:gd name="T13" fmla="*/ 0 h 192"/>
                  <a:gd name="T14" fmla="*/ 641 w 641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1" h="192">
                    <a:moveTo>
                      <a:pt x="641" y="0"/>
                    </a:moveTo>
                    <a:lnTo>
                      <a:pt x="479" y="192"/>
                    </a:lnTo>
                    <a:lnTo>
                      <a:pt x="149" y="192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30" name="Text Box 36"/>
            <p:cNvSpPr txBox="1">
              <a:spLocks noChangeArrowheads="1"/>
            </p:cNvSpPr>
            <p:nvPr/>
          </p:nvSpPr>
          <p:spPr bwMode="auto">
            <a:xfrm>
              <a:off x="1235" y="866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Calibri" charset="0"/>
                </a:rPr>
                <a:t>Monitorr</a:t>
              </a:r>
            </a:p>
          </p:txBody>
        </p:sp>
        <p:sp>
          <p:nvSpPr>
            <p:cNvPr id="67631" name="Text Box 37"/>
            <p:cNvSpPr txBox="1">
              <a:spLocks noChangeArrowheads="1"/>
            </p:cNvSpPr>
            <p:nvPr/>
          </p:nvSpPr>
          <p:spPr bwMode="auto">
            <a:xfrm>
              <a:off x="1152" y="1598"/>
              <a:ext cx="5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Calibri" charset="0"/>
                </a:rPr>
                <a:t>Corridor</a:t>
              </a:r>
            </a:p>
          </p:txBody>
        </p:sp>
        <p:sp>
          <p:nvSpPr>
            <p:cNvPr id="67632" name="Text Box 38"/>
            <p:cNvSpPr txBox="1">
              <a:spLocks noChangeArrowheads="1"/>
            </p:cNvSpPr>
            <p:nvPr/>
          </p:nvSpPr>
          <p:spPr bwMode="auto">
            <a:xfrm>
              <a:off x="3847" y="1053"/>
              <a:ext cx="5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Calibri" charset="0"/>
                </a:rPr>
                <a:t>Bathroom</a:t>
              </a:r>
            </a:p>
          </p:txBody>
        </p:sp>
      </p:grpSp>
      <p:sp>
        <p:nvSpPr>
          <p:cNvPr id="67628" name="Rectangle 105"/>
          <p:cNvSpPr>
            <a:spLocks noChangeArrowheads="1"/>
          </p:cNvSpPr>
          <p:nvPr/>
        </p:nvSpPr>
        <p:spPr bwMode="auto">
          <a:xfrm>
            <a:off x="-50800" y="34290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eneva" charset="0"/>
                <a:cs typeface="Geneva" charset="0"/>
              </a:rPr>
              <a:t>Positive Pressure Room for Protective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3216" y="1290648"/>
            <a:ext cx="3030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Intended Usages: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Procedure/Treatment Rooms</a:t>
            </a:r>
          </a:p>
          <a:p>
            <a:pPr>
              <a:buFontTx/>
              <a:buChar char="•"/>
            </a:pPr>
            <a:r>
              <a:rPr lang="en-US" dirty="0"/>
              <a:t>Bronchoscopy</a:t>
            </a:r>
          </a:p>
          <a:p>
            <a:pPr>
              <a:buFontTx/>
              <a:buChar char="•"/>
            </a:pPr>
            <a:r>
              <a:rPr lang="en-US" dirty="0"/>
              <a:t>Autopsy</a:t>
            </a:r>
          </a:p>
          <a:p>
            <a:pPr>
              <a:buFontTx/>
              <a:buChar char="•"/>
            </a:pPr>
            <a:r>
              <a:rPr lang="en-US" dirty="0"/>
              <a:t>Emergency Rooms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3216" y="4992689"/>
            <a:ext cx="3030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Intended Usages: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Immune Compromised Patient Rooms</a:t>
            </a:r>
          </a:p>
          <a:p>
            <a:pPr>
              <a:buFontTx/>
              <a:buChar char="•"/>
            </a:pPr>
            <a:r>
              <a:rPr lang="en-US" dirty="0"/>
              <a:t>Operating Rooms</a:t>
            </a:r>
          </a:p>
        </p:txBody>
      </p:sp>
      <p:sp>
        <p:nvSpPr>
          <p:cNvPr id="10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36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78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533400" y="304800"/>
            <a:ext cx="597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Calibri" charset="0"/>
              </a:rPr>
              <a:t>The solution to pollution is dilution…………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609600" y="5638800"/>
            <a:ext cx="5646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Higher room air exchanges purify if filters are working.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37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Operating Room Ventilation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Comfort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Temperature and humidity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Cooling capacity for heat gain essential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Anesthetic gas management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Problematic due to no permissible exposure limit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Scavenging and high room air exchange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Infectious disease 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Smoke plume management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Airborne microbes? Contact microbes?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3434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4388"/>
            <a:ext cx="44958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572000" y="3657600"/>
            <a:ext cx="434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Times" charset="0"/>
              </a:rPr>
              <a:t>The airflow pattern in OR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Times" charset="0"/>
              </a:rPr>
              <a:t>s</a:t>
            </a:r>
          </a:p>
          <a:p>
            <a:pPr>
              <a:defRPr/>
            </a:pPr>
            <a:r>
              <a:rPr lang="en-US">
                <a:latin typeface="Times" charset="0"/>
              </a:rPr>
              <a:t>must overcome thermal </a:t>
            </a:r>
          </a:p>
          <a:p>
            <a:pPr>
              <a:defRPr/>
            </a:pPr>
            <a:r>
              <a:rPr lang="en-US">
                <a:latin typeface="Times" charset="0"/>
              </a:rPr>
              <a:t>buoyance and maintain a down</a:t>
            </a:r>
          </a:p>
          <a:p>
            <a:pPr>
              <a:defRPr/>
            </a:pPr>
            <a:r>
              <a:rPr lang="en-US">
                <a:latin typeface="Times" charset="0"/>
              </a:rPr>
              <a:t>ward flow of 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z="1800" smtClean="0">
                <a:solidFill>
                  <a:schemeClr val="tx1"/>
                </a:solidFill>
              </a:rPr>
              <a:t>39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015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and Where Risk During Construction</a:t>
            </a:r>
            <a:br>
              <a:rPr lang="en-US" sz="3600" dirty="0" smtClean="0"/>
            </a:br>
            <a:r>
              <a:rPr lang="en-US" sz="3600" dirty="0" smtClean="0"/>
              <a:t>AIR &amp; WATER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Immune suppressed</a:t>
            </a:r>
          </a:p>
          <a:p>
            <a:pPr lvl="1"/>
            <a:r>
              <a:rPr lang="en-US" dirty="0" smtClean="0"/>
              <a:t>Convalescent areas</a:t>
            </a:r>
            <a:endParaRPr lang="en-US" dirty="0"/>
          </a:p>
          <a:p>
            <a:r>
              <a:rPr lang="en-US" dirty="0" smtClean="0"/>
              <a:t>Departments</a:t>
            </a:r>
          </a:p>
          <a:p>
            <a:pPr lvl="1"/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Radiation </a:t>
            </a:r>
          </a:p>
          <a:p>
            <a:pPr lvl="1"/>
            <a:r>
              <a:rPr lang="en-US" dirty="0" smtClean="0"/>
              <a:t>Catheterization</a:t>
            </a:r>
          </a:p>
          <a:p>
            <a:pPr lvl="1"/>
            <a:r>
              <a:rPr lang="en-US" dirty="0" smtClean="0"/>
              <a:t>Equipment cleaning</a:t>
            </a:r>
          </a:p>
          <a:p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Bedside or areas</a:t>
            </a:r>
          </a:p>
          <a:p>
            <a:r>
              <a:rPr lang="en-US" dirty="0" smtClean="0"/>
              <a:t>Issues for Environmental Infection Control</a:t>
            </a:r>
          </a:p>
          <a:p>
            <a:pPr lvl="1"/>
            <a:r>
              <a:rPr lang="en-US" dirty="0" smtClean="0"/>
              <a:t>Utility planning emergent and routine outages</a:t>
            </a:r>
          </a:p>
          <a:p>
            <a:pPr lvl="1"/>
            <a:r>
              <a:rPr lang="en-US" dirty="0" smtClean="0"/>
              <a:t>Ventilation management during projects</a:t>
            </a:r>
          </a:p>
          <a:p>
            <a:pPr lvl="1"/>
            <a:r>
              <a:rPr lang="en-US" dirty="0" smtClean="0"/>
              <a:t>Water quality assurance (opportunistic pathogens)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9144000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0"/>
            <a:ext cx="681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Geneva" charset="0"/>
              </a:rPr>
              <a:t>Vertical airflow 30 to 40 lfpm at surgery 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z="1800" smtClean="0">
                <a:solidFill>
                  <a:schemeClr val="tx1"/>
                </a:solidFill>
              </a:rPr>
              <a:t>40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733425"/>
          </a:xfrm>
        </p:spPr>
        <p:txBody>
          <a:bodyPr/>
          <a:lstStyle/>
          <a:p>
            <a:pPr eaLnBrk="1" hangingPunct="1"/>
            <a:r>
              <a:rPr lang="en-US" sz="2800" smtClean="0"/>
              <a:t>Age of Air Concept for particle movement</a:t>
            </a:r>
          </a:p>
        </p:txBody>
      </p:sp>
      <p:pic>
        <p:nvPicPr>
          <p:cNvPr id="7987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58610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41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 </a:t>
            </a:r>
          </a:p>
        </p:txBody>
      </p:sp>
      <p:pic>
        <p:nvPicPr>
          <p:cNvPr id="100355" name="Picture 5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360" b="752"/>
          <a:stretch>
            <a:fillRect/>
          </a:stretch>
        </p:blipFill>
        <p:spPr bwMode="auto">
          <a:xfrm>
            <a:off x="762000" y="762000"/>
            <a:ext cx="7391400" cy="4441825"/>
          </a:xfrm>
          <a:prstGeom prst="rect">
            <a:avLst/>
          </a:prstGeom>
          <a:noFill/>
          <a:ln w="508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1297" descr="pcv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0" y="9861550"/>
            <a:ext cx="18415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1297" descr="pcv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150" y="10013950"/>
            <a:ext cx="18415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1297" descr="pcv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550" y="10166350"/>
            <a:ext cx="18415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0239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758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1" name="TextBox 11"/>
          <p:cNvSpPr txBox="1">
            <a:spLocks noChangeArrowheads="1"/>
          </p:cNvSpPr>
          <p:nvPr/>
        </p:nvSpPr>
        <p:spPr bwMode="auto">
          <a:xfrm>
            <a:off x="609600" y="5562600"/>
            <a:ext cx="8426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Air movement velocity (fps) and decay of </a:t>
            </a:r>
            <a:r>
              <a:rPr lang="en-US">
                <a:solidFill>
                  <a:srgbClr val="FF0000"/>
                </a:solidFill>
              </a:rPr>
              <a:t>carbon dioxide </a:t>
            </a:r>
            <a:r>
              <a:rPr lang="en-US"/>
              <a:t>can </a:t>
            </a:r>
          </a:p>
          <a:p>
            <a:r>
              <a:rPr lang="en-US"/>
              <a:t>demonstrate ventilation efficacy.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42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>
                <a:ea typeface="+mj-ea"/>
                <a:cs typeface="+mj-cs"/>
              </a:rPr>
              <a:t>Surgical Smoke Generated During Hip Resection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81000" y="533400"/>
          <a:ext cx="8382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45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Controlling Airborne Infectious Agents in Surgery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2578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Extra pulmonary disease (TB, BBP)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Scavenging of smoke or aerosol?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Personal protective equipment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Human shed microbes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Air velocity over surgical site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Overcome thermal plume with 35-40 lfpm velocity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Air handling deficiencies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Booster steam or humidification problems (condensation)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Insufficient air flow (gas accumulation)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Depressurized operating rooms (air balance)</a:t>
            </a:r>
          </a:p>
          <a:p>
            <a:pPr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Functional Performance Testing</a:t>
            </a:r>
            <a:br>
              <a:rPr lang="en-US" dirty="0" smtClean="0">
                <a:solidFill>
                  <a:srgbClr val="000000"/>
                </a:solidFill>
                <a:latin typeface="+mn-lt"/>
              </a:rPr>
            </a:b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Baseline Data for Future Reference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705757"/>
              </p:ext>
            </p:extLst>
          </p:nvPr>
        </p:nvGraphicFramePr>
        <p:xfrm>
          <a:off x="318404" y="1615271"/>
          <a:ext cx="6018213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Worksheet" r:id="rId4" imgW="25387300" imgH="13906500" progId="Excel.Sheet.8">
                  <p:embed/>
                </p:oleObj>
              </mc:Choice>
              <mc:Fallback>
                <p:oleObj name="Worksheet" r:id="rId4" imgW="25387300" imgH="13906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04" y="1615271"/>
                        <a:ext cx="6018213" cy="5045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2718" y="1524000"/>
            <a:ext cx="251508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List: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patient care unit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room number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type of room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monitoring system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local display monitor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AC/hr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differential pressure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offset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airflow direction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room size square feet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supply volume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 return/exhaust volume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3" y="533400"/>
            <a:ext cx="8229600" cy="617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Study- Barrier Management  “Leakage”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15218779"/>
              </p:ext>
            </p:extLst>
          </p:nvPr>
        </p:nvGraphicFramePr>
        <p:xfrm>
          <a:off x="1371600" y="11176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5678269"/>
            <a:ext cx="8077200" cy="64633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Total Barrier Management practices increase build integrity beyond  UL systems with additional secondary  attributes</a:t>
            </a:r>
          </a:p>
        </p:txBody>
      </p:sp>
      <p:pic>
        <p:nvPicPr>
          <p:cNvPr id="10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419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4565"/>
            <a:ext cx="38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27" y="1235075"/>
            <a:ext cx="4222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4159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390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0787" y="6440105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DISCLOSURE HILTI SPONSORED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4631"/>
            <a:ext cx="8229600" cy="617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Study- Barrier Management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2930851"/>
              </p:ext>
            </p:extLst>
          </p:nvPr>
        </p:nvGraphicFramePr>
        <p:xfrm>
          <a:off x="5867684" y="1649412"/>
          <a:ext cx="2666716" cy="266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5562600"/>
            <a:ext cx="8077200" cy="64633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Total Barrier Management practices increase build integrity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and infection prevention secondary 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attributes</a:t>
            </a:r>
          </a:p>
        </p:txBody>
      </p:sp>
      <p:pic>
        <p:nvPicPr>
          <p:cNvPr id="10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743200"/>
            <a:ext cx="419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8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4222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4159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48175"/>
            <a:ext cx="390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34" y="762000"/>
            <a:ext cx="53622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endParaRPr lang="en-US" b="1" dirty="0"/>
          </a:p>
          <a:p>
            <a:endParaRPr lang="en-US" dirty="0" smtClean="0"/>
          </a:p>
          <a:p>
            <a:pPr marL="285750" indent="-285750">
              <a:buClr>
                <a:srgbClr val="C00000"/>
              </a:buClr>
              <a:buSzPct val="160000"/>
              <a:buFont typeface="Wingdings" pitchFamily="2" charset="2"/>
              <a:buChar char="§"/>
            </a:pPr>
            <a:r>
              <a:rPr lang="en-US" dirty="0" smtClean="0"/>
              <a:t>Control </a:t>
            </a:r>
            <a:r>
              <a:rPr lang="en-US" dirty="0"/>
              <a:t>of aerosol important principal for airborne infectious agents causing tuberculosis or </a:t>
            </a:r>
            <a:r>
              <a:rPr lang="en-US" dirty="0" err="1"/>
              <a:t>aspergillosis</a:t>
            </a:r>
            <a:r>
              <a:rPr lang="en-US" dirty="0"/>
              <a:t> depends on airflow control. Aerosol management due to patient derived symptoms needs masking and special room ventilation. Aerosol control is dependent on airflow direction intensity.</a:t>
            </a:r>
          </a:p>
          <a:p>
            <a:pPr>
              <a:buClr>
                <a:srgbClr val="C00000"/>
              </a:buClr>
              <a:buSzPct val="160000"/>
            </a:pPr>
            <a:r>
              <a:rPr lang="en-US" dirty="0"/>
              <a:t> </a:t>
            </a:r>
          </a:p>
          <a:p>
            <a:pPr marL="285750" indent="-285750">
              <a:buClr>
                <a:srgbClr val="C00000"/>
              </a:buClr>
              <a:buSzPct val="160000"/>
              <a:buFont typeface="Wingdings" pitchFamily="2" charset="2"/>
              <a:buChar char="§"/>
            </a:pPr>
            <a:r>
              <a:rPr lang="en-US" dirty="0"/>
              <a:t>Excess room leakage will diminish pressure management design. A sealed room will help provide consistent direction for prevention of occupational exposures to droplet nuclei containing Mycobacterium tuberculosis or chicken pox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3426" y="1065115"/>
            <a:ext cx="301177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INFECTION PREVENTION</a:t>
            </a:r>
          </a:p>
        </p:txBody>
      </p:sp>
      <p:sp>
        <p:nvSpPr>
          <p:cNvPr id="17" name="Down Arrow 16"/>
          <p:cNvSpPr/>
          <p:nvPr/>
        </p:nvSpPr>
        <p:spPr>
          <a:xfrm rot="-5400000">
            <a:off x="5753100" y="1104900"/>
            <a:ext cx="304800" cy="533400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fol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Design Guidelines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Design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Facilities Guidelines Institute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Centers for Disease Control &amp; Prevention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Uniform Building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International Building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National Fire Protection 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Plumbing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Electrical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Mechanical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Pharmacy code USP 797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other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302000"/>
            <a:ext cx="22479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2"/>
          <a:stretch/>
        </p:blipFill>
        <p:spPr bwMode="auto">
          <a:xfrm>
            <a:off x="19022" y="29840"/>
            <a:ext cx="7992864" cy="68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17616" y="-13096"/>
            <a:ext cx="3647424" cy="1044076"/>
            <a:chOff x="-900608" y="3681068"/>
            <a:chExt cx="3960440" cy="1044076"/>
          </a:xfrm>
        </p:grpSpPr>
        <p:sp>
          <p:nvSpPr>
            <p:cNvPr id="86" name="Rectangle 85"/>
            <p:cNvSpPr/>
            <p:nvPr/>
          </p:nvSpPr>
          <p:spPr>
            <a:xfrm>
              <a:off x="-900608" y="3681068"/>
              <a:ext cx="3960440" cy="1044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-719447" y="3789040"/>
              <a:ext cx="3619550" cy="815965"/>
              <a:chOff x="45720" y="17145"/>
              <a:chExt cx="3619550" cy="815965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77190" y="45720"/>
                <a:ext cx="2778325" cy="26161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prstClr val="black"/>
                    </a:solidFill>
                  </a:rPr>
                  <a:t>Staff/Housekeeping/Clean equipment in-flow</a:t>
                </a:r>
                <a:endParaRPr lang="en-SG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77190" y="297180"/>
                <a:ext cx="1024639" cy="26161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prstClr val="black"/>
                    </a:solidFill>
                  </a:rPr>
                  <a:t>Patient in-flow</a:t>
                </a:r>
                <a:endParaRPr lang="en-SG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7190" y="571500"/>
                <a:ext cx="3288080" cy="261610"/>
              </a:xfrm>
              <a:prstGeom prst="rect">
                <a:avLst/>
              </a:prstGeom>
              <a:solidFill>
                <a:schemeClr val="bg1">
                  <a:alpha val="73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prstClr val="black"/>
                    </a:solidFill>
                  </a:rPr>
                  <a:t>Patient/Staff/Housekeeping/Dirty Equipment out-flow</a:t>
                </a:r>
                <a:endParaRPr lang="en-SG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ight Arrow 90"/>
              <p:cNvSpPr/>
              <p:nvPr/>
            </p:nvSpPr>
            <p:spPr>
              <a:xfrm>
                <a:off x="45720" y="17145"/>
                <a:ext cx="365760" cy="262890"/>
              </a:xfrm>
              <a:prstGeom prst="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ight Arrow 91"/>
              <p:cNvSpPr/>
              <p:nvPr/>
            </p:nvSpPr>
            <p:spPr>
              <a:xfrm rot="10800000" flipH="1">
                <a:off x="45720" y="262890"/>
                <a:ext cx="365760" cy="262890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ight Arrow 92"/>
              <p:cNvSpPr/>
              <p:nvPr/>
            </p:nvSpPr>
            <p:spPr>
              <a:xfrm rot="10800000" flipH="1">
                <a:off x="45720" y="560070"/>
                <a:ext cx="365760" cy="262890"/>
              </a:xfrm>
              <a:prstGeom prst="right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3386727" y="91440"/>
            <a:ext cx="2537088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HLIU FLOW</a:t>
            </a:r>
            <a:endParaRPr lang="en-SG" b="1" u="sng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4372" y="980728"/>
            <a:ext cx="5942896" cy="3768766"/>
            <a:chOff x="1264372" y="980728"/>
            <a:chExt cx="5942896" cy="3768766"/>
          </a:xfrm>
        </p:grpSpPr>
        <p:grpSp>
          <p:nvGrpSpPr>
            <p:cNvPr id="5" name="Group 4"/>
            <p:cNvGrpSpPr/>
            <p:nvPr/>
          </p:nvGrpSpPr>
          <p:grpSpPr>
            <a:xfrm>
              <a:off x="1264372" y="980728"/>
              <a:ext cx="5942896" cy="3168352"/>
              <a:chOff x="1264372" y="980728"/>
              <a:chExt cx="5942896" cy="3168352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916318" y="980728"/>
                <a:ext cx="4641317" cy="2252396"/>
                <a:chOff x="1916318" y="980728"/>
                <a:chExt cx="4641317" cy="2252396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2830725" y="986360"/>
                  <a:ext cx="1381235" cy="223640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Dirty</a:t>
                  </a:r>
                </a:p>
                <a:p>
                  <a:pPr algn="ctr"/>
                  <a:r>
                    <a:rPr lang="en-US" b="1" dirty="0" err="1">
                      <a:solidFill>
                        <a:prstClr val="black"/>
                      </a:solidFill>
                    </a:rPr>
                    <a:t>Decon</a:t>
                  </a:r>
                  <a:endParaRPr lang="en-US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4270885" y="980728"/>
                  <a:ext cx="1381235" cy="223640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Dirty</a:t>
                  </a:r>
                </a:p>
                <a:p>
                  <a:pPr algn="ctr"/>
                  <a:r>
                    <a:rPr lang="en-US" b="1" dirty="0" err="1">
                      <a:solidFill>
                        <a:prstClr val="black"/>
                      </a:solidFill>
                    </a:rPr>
                    <a:t>Decon</a:t>
                  </a:r>
                  <a:endParaRPr lang="en-US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1916318" y="2358205"/>
                  <a:ext cx="885817" cy="864559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Dirty</a:t>
                  </a:r>
                </a:p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Ante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5671818" y="2368565"/>
                  <a:ext cx="885817" cy="864559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Dirty</a:t>
                  </a:r>
                </a:p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Ante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7" name="Rectangle 136"/>
              <p:cNvSpPr/>
              <p:nvPr/>
            </p:nvSpPr>
            <p:spPr>
              <a:xfrm>
                <a:off x="1264372" y="3255010"/>
                <a:ext cx="1537763" cy="87955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Clean </a:t>
                </a:r>
              </a:p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Ante</a:t>
                </a:r>
                <a:endParaRPr lang="en-GB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669505" y="3269524"/>
                <a:ext cx="1537763" cy="87955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Clean </a:t>
                </a:r>
              </a:p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Ante</a:t>
                </a:r>
                <a:endParaRPr lang="en-GB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9" name="Rectangle 138"/>
            <p:cNvSpPr/>
            <p:nvPr/>
          </p:nvSpPr>
          <p:spPr>
            <a:xfrm>
              <a:off x="2830725" y="3251448"/>
              <a:ext cx="1381235" cy="1498046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Dirty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Ante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265889" y="3233124"/>
              <a:ext cx="1381235" cy="1498046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Dirty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Ante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33387" y="2462482"/>
            <a:ext cx="5517129" cy="2514473"/>
            <a:chOff x="1433387" y="2462482"/>
            <a:chExt cx="5517129" cy="2514473"/>
          </a:xfrm>
        </p:grpSpPr>
        <p:grpSp>
          <p:nvGrpSpPr>
            <p:cNvPr id="2" name="Group 1"/>
            <p:cNvGrpSpPr/>
            <p:nvPr/>
          </p:nvGrpSpPr>
          <p:grpSpPr>
            <a:xfrm>
              <a:off x="1433387" y="2462482"/>
              <a:ext cx="2077844" cy="2492752"/>
              <a:chOff x="1433387" y="2462482"/>
              <a:chExt cx="2077844" cy="2492752"/>
            </a:xfrm>
          </p:grpSpPr>
          <p:sp>
            <p:nvSpPr>
              <p:cNvPr id="96" name="Right Arrow 95"/>
              <p:cNvSpPr/>
              <p:nvPr/>
            </p:nvSpPr>
            <p:spPr>
              <a:xfrm rot="16200000">
                <a:off x="1381952" y="4089643"/>
                <a:ext cx="365760" cy="26289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ight Arrow 96"/>
              <p:cNvSpPr/>
              <p:nvPr/>
            </p:nvSpPr>
            <p:spPr>
              <a:xfrm rot="16200000">
                <a:off x="1381952" y="3129595"/>
                <a:ext cx="365760" cy="26289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ight Arrow 97"/>
              <p:cNvSpPr/>
              <p:nvPr/>
            </p:nvSpPr>
            <p:spPr>
              <a:xfrm rot="10800000">
                <a:off x="2679558" y="2705595"/>
                <a:ext cx="365760" cy="26289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>
              <a:xfrm rot="10800000">
                <a:off x="1661562" y="2705596"/>
                <a:ext cx="365760" cy="26289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ight Arrow 99"/>
              <p:cNvSpPr/>
              <p:nvPr/>
            </p:nvSpPr>
            <p:spPr>
              <a:xfrm rot="10800000" flipH="1">
                <a:off x="1707282" y="2484203"/>
                <a:ext cx="365760" cy="26289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ight Arrow 100"/>
              <p:cNvSpPr/>
              <p:nvPr/>
            </p:nvSpPr>
            <p:spPr>
              <a:xfrm rot="10800000" flipH="1">
                <a:off x="2679558" y="2462482"/>
                <a:ext cx="365760" cy="26289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ight Arrow 101"/>
              <p:cNvSpPr/>
              <p:nvPr/>
            </p:nvSpPr>
            <p:spPr>
              <a:xfrm rot="16200000">
                <a:off x="2965417" y="4618049"/>
                <a:ext cx="365760" cy="26289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Right Arrow 102"/>
              <p:cNvSpPr/>
              <p:nvPr/>
            </p:nvSpPr>
            <p:spPr>
              <a:xfrm rot="16200000">
                <a:off x="2965417" y="3091815"/>
                <a:ext cx="365760" cy="262890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Right Arrow 103"/>
              <p:cNvSpPr/>
              <p:nvPr/>
            </p:nvSpPr>
            <p:spPr>
              <a:xfrm rot="16200000" flipH="1">
                <a:off x="3185476" y="3114675"/>
                <a:ext cx="365760" cy="26289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ight Arrow 104"/>
              <p:cNvSpPr/>
              <p:nvPr/>
            </p:nvSpPr>
            <p:spPr>
              <a:xfrm rot="16200000" flipH="1">
                <a:off x="3196906" y="4640909"/>
                <a:ext cx="365760" cy="26289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8" name="Right Arrow 117"/>
            <p:cNvSpPr/>
            <p:nvPr/>
          </p:nvSpPr>
          <p:spPr>
            <a:xfrm rot="5400000" flipH="1">
              <a:off x="6220791" y="4114123"/>
              <a:ext cx="365760" cy="2573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19" name="Right Arrow 118"/>
            <p:cNvSpPr/>
            <p:nvPr/>
          </p:nvSpPr>
          <p:spPr>
            <a:xfrm rot="5400000" flipH="1">
              <a:off x="6638950" y="3154075"/>
              <a:ext cx="365760" cy="2573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20" name="Right Arrow 119"/>
            <p:cNvSpPr/>
            <p:nvPr/>
          </p:nvSpPr>
          <p:spPr>
            <a:xfrm rot="10800000" flipH="1">
              <a:off x="5401450" y="2727316"/>
              <a:ext cx="358082" cy="26289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21" name="Right Arrow 120"/>
            <p:cNvSpPr/>
            <p:nvPr/>
          </p:nvSpPr>
          <p:spPr>
            <a:xfrm rot="10800000" flipH="1">
              <a:off x="6398077" y="2727317"/>
              <a:ext cx="358082" cy="26289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22" name="Right Arrow 121"/>
            <p:cNvSpPr/>
            <p:nvPr/>
          </p:nvSpPr>
          <p:spPr>
            <a:xfrm rot="10800000">
              <a:off x="6353316" y="2505924"/>
              <a:ext cx="358082" cy="26289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23" name="Right Arrow 122"/>
            <p:cNvSpPr/>
            <p:nvPr/>
          </p:nvSpPr>
          <p:spPr>
            <a:xfrm rot="10800000">
              <a:off x="5401450" y="2484203"/>
              <a:ext cx="358082" cy="26289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24" name="Right Arrow 123"/>
            <p:cNvSpPr/>
            <p:nvPr/>
          </p:nvSpPr>
          <p:spPr>
            <a:xfrm rot="5400000" flipH="1">
              <a:off x="5117752" y="4642529"/>
              <a:ext cx="365760" cy="25737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25" name="Right Arrow 124"/>
            <p:cNvSpPr/>
            <p:nvPr/>
          </p:nvSpPr>
          <p:spPr>
            <a:xfrm rot="5400000" flipH="1">
              <a:off x="5117752" y="3116295"/>
              <a:ext cx="365760" cy="25737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26" name="Right Arrow 125"/>
            <p:cNvSpPr/>
            <p:nvPr/>
          </p:nvSpPr>
          <p:spPr>
            <a:xfrm rot="5400000">
              <a:off x="4902313" y="3139155"/>
              <a:ext cx="365760" cy="25737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27" name="Right Arrow 126"/>
            <p:cNvSpPr/>
            <p:nvPr/>
          </p:nvSpPr>
          <p:spPr>
            <a:xfrm rot="5400000">
              <a:off x="4891123" y="4665389"/>
              <a:ext cx="365760" cy="25737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z="1800" smtClean="0">
                <a:solidFill>
                  <a:schemeClr val="tx1"/>
                </a:solidFill>
              </a:rPr>
              <a:t>50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2"/>
          <a:stretch/>
        </p:blipFill>
        <p:spPr bwMode="auto">
          <a:xfrm>
            <a:off x="19022" y="29840"/>
            <a:ext cx="7992864" cy="68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279982" y="91440"/>
            <a:ext cx="402219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PROPOSED AIR PRESSURE</a:t>
            </a:r>
            <a:endParaRPr lang="en-SG" b="1" u="sng" dirty="0">
              <a:solidFill>
                <a:srgbClr val="FF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21131" y="980727"/>
            <a:ext cx="7448328" cy="3768767"/>
            <a:chOff x="521131" y="980727"/>
            <a:chExt cx="7448328" cy="3768767"/>
          </a:xfrm>
        </p:grpSpPr>
        <p:grpSp>
          <p:nvGrpSpPr>
            <p:cNvPr id="83" name="Group 82"/>
            <p:cNvGrpSpPr/>
            <p:nvPr/>
          </p:nvGrpSpPr>
          <p:grpSpPr>
            <a:xfrm>
              <a:off x="1264372" y="980728"/>
              <a:ext cx="5942896" cy="3768766"/>
              <a:chOff x="1264372" y="980728"/>
              <a:chExt cx="5942896" cy="3768766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916318" y="980728"/>
                <a:ext cx="4641317" cy="2252396"/>
                <a:chOff x="1916318" y="980728"/>
                <a:chExt cx="4641317" cy="2252396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830725" y="986360"/>
                  <a:ext cx="1381235" cy="223640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-5pa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4270885" y="980728"/>
                  <a:ext cx="1381235" cy="223640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-5pa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922218" y="995243"/>
                  <a:ext cx="885817" cy="705565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-7.5pa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671818" y="986361"/>
                  <a:ext cx="885817" cy="705565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-7.5pa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916318" y="2358205"/>
                  <a:ext cx="885817" cy="864559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-7.5pa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671818" y="2368565"/>
                  <a:ext cx="885817" cy="864559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-7.5pa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918229" y="1704638"/>
                  <a:ext cx="885817" cy="65356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-10pa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671817" y="1714997"/>
                  <a:ext cx="885817" cy="65356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-10pa</a:t>
                  </a:r>
                  <a:endParaRPr lang="en-GB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4" name="Rectangle 83"/>
              <p:cNvSpPr/>
              <p:nvPr/>
            </p:nvSpPr>
            <p:spPr>
              <a:xfrm>
                <a:off x="1264372" y="3255010"/>
                <a:ext cx="1537763" cy="87955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-2.5pa</a:t>
                </a:r>
                <a:endParaRPr lang="en-GB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669505" y="3269524"/>
                <a:ext cx="1537763" cy="87955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-2.5pa</a:t>
                </a:r>
                <a:endParaRPr lang="en-GB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830725" y="3251448"/>
                <a:ext cx="1381235" cy="149804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-2.5pa</a:t>
                </a:r>
                <a:endParaRPr lang="en-GB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265889" y="3233124"/>
                <a:ext cx="1381235" cy="149804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-2.5pa</a:t>
                </a:r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521131" y="980727"/>
              <a:ext cx="1381235" cy="223640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-5pa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88224" y="980728"/>
              <a:ext cx="1381235" cy="223640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-5pa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23528" y="2625851"/>
            <a:ext cx="6598473" cy="3236312"/>
            <a:chOff x="323528" y="2625851"/>
            <a:chExt cx="6598473" cy="3236312"/>
          </a:xfrm>
        </p:grpSpPr>
        <p:grpSp>
          <p:nvGrpSpPr>
            <p:cNvPr id="78" name="Group 77"/>
            <p:cNvGrpSpPr/>
            <p:nvPr/>
          </p:nvGrpSpPr>
          <p:grpSpPr>
            <a:xfrm>
              <a:off x="1173672" y="2625851"/>
              <a:ext cx="5748329" cy="2387325"/>
              <a:chOff x="1173672" y="2625851"/>
              <a:chExt cx="5748329" cy="2387325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173672" y="2949075"/>
                <a:ext cx="728694" cy="1545531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 rot="1785489">
                <a:off x="6193307" y="2924944"/>
                <a:ext cx="728694" cy="1545531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849787" y="3019097"/>
                <a:ext cx="858117" cy="1994079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794003" y="2996952"/>
                <a:ext cx="858117" cy="1994079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 rot="5400000">
                <a:off x="2194008" y="2164552"/>
                <a:ext cx="408007" cy="133060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 rot="5400000">
                <a:off x="5897396" y="2199653"/>
                <a:ext cx="408007" cy="133060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23528" y="5215832"/>
              <a:ext cx="1409182" cy="64633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Interlocking doors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1" name="Straight Arrow Connector 80"/>
            <p:cNvCxnSpPr>
              <a:stCxn id="71" idx="3"/>
              <a:endCxn id="79" idx="0"/>
            </p:cNvCxnSpPr>
            <p:nvPr/>
          </p:nvCxnSpPr>
          <p:spPr>
            <a:xfrm flipH="1">
              <a:off x="1028119" y="4268268"/>
              <a:ext cx="252268" cy="94756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350024" y="995243"/>
            <a:ext cx="5665281" cy="4222213"/>
            <a:chOff x="1350024" y="995243"/>
            <a:chExt cx="5665281" cy="4222213"/>
          </a:xfrm>
        </p:grpSpPr>
        <p:sp>
          <p:nvSpPr>
            <p:cNvPr id="6" name="Down Arrow 5"/>
            <p:cNvSpPr/>
            <p:nvPr/>
          </p:nvSpPr>
          <p:spPr>
            <a:xfrm rot="5400000" flipV="1">
              <a:off x="1555246" y="951106"/>
              <a:ext cx="343901" cy="43542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5400000" flipV="1">
              <a:off x="1560760" y="2449110"/>
              <a:ext cx="343901" cy="43542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 flipV="1">
              <a:off x="1355538" y="3224388"/>
              <a:ext cx="31892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flipV="1">
              <a:off x="3136444" y="3224388"/>
              <a:ext cx="31892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flipV="1">
              <a:off x="2361138" y="2204864"/>
              <a:ext cx="31892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flipV="1">
              <a:off x="1350024" y="4221088"/>
              <a:ext cx="31892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 flipV="1">
              <a:off x="2882497" y="2480023"/>
              <a:ext cx="361636" cy="46517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 rot="16200000" flipH="1" flipV="1">
              <a:off x="6508533" y="971061"/>
              <a:ext cx="343901" cy="39226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 rot="16200000" flipH="1" flipV="1">
              <a:off x="6503565" y="2469065"/>
              <a:ext cx="343901" cy="39226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 flipH="1" flipV="1">
              <a:off x="6727994" y="3222764"/>
              <a:ext cx="28731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 flipH="1" flipV="1">
              <a:off x="5123604" y="3222764"/>
              <a:ext cx="28731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flipH="1" flipV="1">
              <a:off x="5868865" y="2204864"/>
              <a:ext cx="28731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 flipH="1" flipV="1">
              <a:off x="5295978" y="2501452"/>
              <a:ext cx="361636" cy="41907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 flipH="1" flipV="1">
              <a:off x="6228184" y="4219464"/>
              <a:ext cx="28731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flipV="1">
              <a:off x="3136444" y="4781708"/>
              <a:ext cx="31892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 flipH="1" flipV="1">
              <a:off x="5123604" y="4780084"/>
              <a:ext cx="287311" cy="435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z="1800" smtClean="0">
                <a:solidFill>
                  <a:schemeClr val="tx1"/>
                </a:solidFill>
              </a:rPr>
              <a:t>51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Competency Principals for Hospital Design to Control Certain Infectious Diseases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Ventilation indoor air quality control</a:t>
            </a:r>
          </a:p>
          <a:p>
            <a:pPr lvl="1"/>
            <a:r>
              <a:rPr lang="en-US" dirty="0" smtClean="0"/>
              <a:t>Pressure intensity</a:t>
            </a:r>
          </a:p>
          <a:p>
            <a:pPr lvl="1"/>
            <a:r>
              <a:rPr lang="en-US" dirty="0" smtClean="0"/>
              <a:t>Air exchanges for dilution</a:t>
            </a:r>
          </a:p>
          <a:p>
            <a:pPr lvl="1"/>
            <a:r>
              <a:rPr lang="en-US" dirty="0" smtClean="0"/>
              <a:t>Filtration for cleanliness</a:t>
            </a:r>
          </a:p>
          <a:p>
            <a:pPr lvl="1"/>
            <a:r>
              <a:rPr lang="en-US" dirty="0" smtClean="0"/>
              <a:t>Clean to dirty airflow</a:t>
            </a:r>
          </a:p>
          <a:p>
            <a:r>
              <a:rPr lang="en-US" dirty="0" smtClean="0"/>
              <a:t>Surface management</a:t>
            </a:r>
          </a:p>
          <a:p>
            <a:pPr lvl="1"/>
            <a:r>
              <a:rPr lang="en-US" dirty="0" smtClean="0"/>
              <a:t>Durable and Cleanable</a:t>
            </a:r>
          </a:p>
          <a:p>
            <a:r>
              <a:rPr lang="en-US" dirty="0" smtClean="0"/>
              <a:t>Water Quality assurance</a:t>
            </a:r>
          </a:p>
          <a:p>
            <a:pPr lvl="1"/>
            <a:r>
              <a:rPr lang="en-US" dirty="0" smtClean="0"/>
              <a:t>Flush or Disinfect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2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2144713" y="10048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3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7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Air sample interpretation</a:t>
            </a:r>
            <a:br>
              <a:rPr lang="en-US" smtClean="0">
                <a:cs typeface="+mj-cs"/>
              </a:rPr>
            </a:br>
            <a:r>
              <a:rPr lang="en-US" sz="3600" smtClean="0">
                <a:cs typeface="+mj-cs"/>
              </a:rPr>
              <a:t>(problem)</a:t>
            </a:r>
            <a:endParaRPr lang="en-US" smtClean="0">
              <a:cs typeface="+mj-cs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Indoor/Outdoor ratio &gt;1 (</a:t>
            </a:r>
            <a:r>
              <a:rPr lang="en-US" dirty="0" smtClean="0"/>
              <a:t>Precipitation no</a:t>
            </a:r>
            <a:r>
              <a:rPr lang="en-US" dirty="0" smtClean="0">
                <a:cs typeface="+mn-cs"/>
              </a:rPr>
              <a:t>t present)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Indoor problem area different from indoor control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Indoor organisms are not similar to outdoor organisms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Aggressive samples have higher counts than passive samples.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Surface sampling strategy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959" y="1435047"/>
            <a:ext cx="6408853" cy="226475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Indoor problem</a:t>
            </a:r>
          </a:p>
          <a:p>
            <a:pPr eaLnBrk="1" hangingPunct="1">
              <a:defRPr/>
            </a:pPr>
            <a:r>
              <a:rPr lang="en-US" sz="2400" dirty="0" smtClean="0"/>
              <a:t>Indoor control</a:t>
            </a:r>
          </a:p>
          <a:p>
            <a:pPr eaLnBrk="1" hangingPunct="1">
              <a:defRPr/>
            </a:pPr>
            <a:r>
              <a:rPr lang="en-US" sz="2400" dirty="0" smtClean="0"/>
              <a:t>Plate control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Looking for:</a:t>
            </a:r>
          </a:p>
          <a:p>
            <a:pPr eaLnBrk="1" hangingPunct="1">
              <a:defRPr/>
            </a:pPr>
            <a:r>
              <a:rPr lang="en-US" sz="2400" dirty="0" smtClean="0"/>
              <a:t>Suspected poor maintenance</a:t>
            </a:r>
          </a:p>
          <a:p>
            <a:pPr eaLnBrk="1" hangingPunct="1">
              <a:defRPr/>
            </a:pPr>
            <a:r>
              <a:rPr lang="en-US" sz="2400" dirty="0" smtClean="0"/>
              <a:t>Area with previous water damage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0959" y="4384035"/>
            <a:ext cx="5094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/>
              <a:t>METHODS</a:t>
            </a:r>
          </a:p>
          <a:p>
            <a:pPr>
              <a:defRPr/>
            </a:pPr>
            <a:r>
              <a:rPr lang="en-US" sz="2400" dirty="0" err="1" smtClean="0"/>
              <a:t>Rodac</a:t>
            </a:r>
            <a:r>
              <a:rPr lang="en-US" sz="2400" dirty="0" smtClean="0"/>
              <a:t> </a:t>
            </a:r>
            <a:r>
              <a:rPr lang="en-US" sz="2400" dirty="0"/>
              <a:t>contact plate (viable)</a:t>
            </a:r>
          </a:p>
          <a:p>
            <a:pPr>
              <a:defRPr/>
            </a:pPr>
            <a:r>
              <a:rPr lang="en-US" sz="2400" dirty="0"/>
              <a:t>Swab plate (viable)</a:t>
            </a:r>
          </a:p>
          <a:p>
            <a:pPr>
              <a:defRPr/>
            </a:pPr>
            <a:r>
              <a:rPr lang="en-US" sz="2400" dirty="0"/>
              <a:t>Tease tape (non-viable)</a:t>
            </a:r>
          </a:p>
          <a:p>
            <a:pPr>
              <a:defRPr/>
            </a:pPr>
            <a:r>
              <a:rPr lang="en-US" sz="2400" dirty="0"/>
              <a:t>Vacuum method (viable)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21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 Manual from APIC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7" y="1299136"/>
            <a:ext cx="383540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4824" y="1703294"/>
            <a:ext cx="37625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•Policies</a:t>
            </a:r>
          </a:p>
          <a:p>
            <a:r>
              <a:rPr lang="en-US" dirty="0" smtClean="0"/>
              <a:t>•Construction Documents</a:t>
            </a:r>
          </a:p>
          <a:p>
            <a:r>
              <a:rPr lang="en-US" dirty="0" smtClean="0"/>
              <a:t>•Dust Control</a:t>
            </a:r>
          </a:p>
          <a:p>
            <a:r>
              <a:rPr lang="en-US" dirty="0" smtClean="0"/>
              <a:t>•Water Sampling</a:t>
            </a:r>
          </a:p>
          <a:p>
            <a:r>
              <a:rPr lang="en-US" dirty="0" smtClean="0"/>
              <a:t>•Air Monitoring</a:t>
            </a:r>
          </a:p>
          <a:p>
            <a:r>
              <a:rPr lang="en-US" dirty="0" smtClean="0"/>
              <a:t>•Education and Training</a:t>
            </a:r>
          </a:p>
          <a:p>
            <a:r>
              <a:rPr lang="en-US" dirty="0" smtClean="0"/>
              <a:t>•Equipment Resources</a:t>
            </a:r>
          </a:p>
          <a:p>
            <a:r>
              <a:rPr lang="en-US" dirty="0" smtClean="0"/>
              <a:t>•Architectural and Design</a:t>
            </a:r>
          </a:p>
          <a:p>
            <a:r>
              <a:rPr lang="en-US" dirty="0" smtClean="0"/>
              <a:t>•Floor Recovery and Mold Abatement</a:t>
            </a:r>
          </a:p>
          <a:p>
            <a:r>
              <a:rPr lang="en-US" dirty="0" smtClean="0"/>
              <a:t>•Trends and Issues </a:t>
            </a:r>
          </a:p>
          <a:p>
            <a:r>
              <a:rPr lang="en-US" dirty="0" smtClean="0"/>
              <a:t>•Construction Resources</a:t>
            </a:r>
          </a:p>
          <a:p>
            <a:r>
              <a:rPr lang="en-US" dirty="0" smtClean="0"/>
              <a:t>•Glossary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2118" y="579717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1" name="Object 2"/>
          <p:cNvGraphicFramePr>
            <a:graphicFrameLocks noChangeAspect="1"/>
          </p:cNvGraphicFramePr>
          <p:nvPr/>
        </p:nvGraphicFramePr>
        <p:xfrm>
          <a:off x="520700" y="1003300"/>
          <a:ext cx="80676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Document" r:id="rId5" imgW="5651500" imgH="3200400" progId="Word.Document.8">
                  <p:embed/>
                </p:oleObj>
              </mc:Choice>
              <mc:Fallback>
                <p:oleObj name="Document" r:id="rId5" imgW="5651500" imgH="3200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003300"/>
                        <a:ext cx="80676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2" name="Rectangle 3"/>
          <p:cNvSpPr>
            <a:spLocks noChangeArrowheads="1"/>
          </p:cNvSpPr>
          <p:nvPr/>
        </p:nvSpPr>
        <p:spPr bwMode="auto">
          <a:xfrm>
            <a:off x="1932061" y="5575299"/>
            <a:ext cx="6269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</a:rPr>
              <a:t>AIA &amp; ASHRAE DESIGN GUIDELINES FOR VENTILATION</a:t>
            </a:r>
          </a:p>
        </p:txBody>
      </p:sp>
      <p:sp>
        <p:nvSpPr>
          <p:cNvPr id="174083" name="Rectangle 4"/>
          <p:cNvSpPr>
            <a:spLocks noChangeArrowheads="1"/>
          </p:cNvSpPr>
          <p:nvPr/>
        </p:nvSpPr>
        <p:spPr bwMode="auto">
          <a:xfrm>
            <a:off x="2819400" y="228600"/>
            <a:ext cx="343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</a:rPr>
              <a:t>CDC EIC MMWR JUNE 6, 2003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0426" y="6009163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VENTILATION ASSURANCE BEFORE PATIENT OCCUPANCY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60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93688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Objectives for Infection Control during Construction in Healthcare Facilities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619250"/>
            <a:ext cx="6400800" cy="42672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Respectful of patients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Control aerosols 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Maintain a clean environment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Prevent water damage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Respond to emergencies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Provide documentation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 trained &amp; communicate</a:t>
            </a:r>
          </a:p>
          <a:p>
            <a:pPr algn="l" eaLnBrk="1" hangingPunct="1">
              <a:buFontTx/>
              <a:buChar char="•"/>
            </a:pP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36550" y="9525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61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6" t="31801" r="27980" b="23760"/>
          <a:stretch/>
        </p:blipFill>
        <p:spPr>
          <a:xfrm>
            <a:off x="11430" y="502920"/>
            <a:ext cx="913257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2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60400"/>
            <a:ext cx="8216900" cy="5537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730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9703" y="897373"/>
            <a:ext cx="2218877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addition:</a:t>
            </a:r>
          </a:p>
          <a:p>
            <a:r>
              <a:rPr lang="en-US" dirty="0" smtClean="0"/>
              <a:t>ICRA based on FGI</a:t>
            </a:r>
          </a:p>
          <a:p>
            <a:r>
              <a:rPr lang="en-US" dirty="0" smtClean="0"/>
              <a:t>-timing</a:t>
            </a:r>
          </a:p>
          <a:p>
            <a:r>
              <a:rPr lang="en-US" dirty="0" smtClean="0"/>
              <a:t>-team</a:t>
            </a:r>
          </a:p>
          <a:p>
            <a:r>
              <a:rPr lang="en-US" dirty="0" smtClean="0"/>
              <a:t>-design</a:t>
            </a:r>
          </a:p>
          <a:p>
            <a:r>
              <a:rPr lang="en-US" dirty="0" smtClean="0"/>
              <a:t>-surfaces/finishes</a:t>
            </a:r>
          </a:p>
          <a:p>
            <a:r>
              <a:rPr lang="en-US" dirty="0" smtClean="0"/>
              <a:t>-construction</a:t>
            </a:r>
          </a:p>
          <a:p>
            <a:r>
              <a:rPr lang="en-US" dirty="0" smtClean="0"/>
              <a:t>-compliance</a:t>
            </a:r>
          </a:p>
          <a:p>
            <a:r>
              <a:rPr lang="en-US" dirty="0" smtClean="0"/>
              <a:t>-mitigation response</a:t>
            </a:r>
          </a:p>
          <a:p>
            <a:r>
              <a:rPr lang="en-US" dirty="0" smtClean="0"/>
              <a:t>-monitoring</a:t>
            </a:r>
          </a:p>
          <a:p>
            <a:r>
              <a:rPr lang="en-US" dirty="0" smtClean="0"/>
              <a:t>-communication</a:t>
            </a:r>
          </a:p>
          <a:p>
            <a:endParaRPr lang="en-US" dirty="0" smtClean="0"/>
          </a:p>
          <a:p>
            <a:r>
              <a:rPr lang="en-US" dirty="0" smtClean="0"/>
              <a:t>CODE requirements</a:t>
            </a:r>
            <a:endParaRPr lang="en-US" dirty="0"/>
          </a:p>
          <a:p>
            <a:r>
              <a:rPr lang="en-US" dirty="0" smtClean="0"/>
              <a:t>Interim Life Safety</a:t>
            </a:r>
          </a:p>
          <a:p>
            <a:r>
              <a:rPr lang="en-US" dirty="0" smtClean="0"/>
              <a:t>-coordination</a:t>
            </a:r>
          </a:p>
          <a:p>
            <a:r>
              <a:rPr lang="en-US" dirty="0" smtClean="0"/>
              <a:t>-fire watch inspection</a:t>
            </a:r>
          </a:p>
          <a:p>
            <a:r>
              <a:rPr lang="en-US" dirty="0" smtClean="0"/>
              <a:t>-IP elements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19746" cy="667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Master Specifications for UMMC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522"/>
            <a:ext cx="4466753" cy="5151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753" y="1264522"/>
            <a:ext cx="4677247" cy="53098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E8FF-80C5-0F4C-87FA-02494CE746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Theme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54383</TotalTime>
  <Words>1646</Words>
  <Application>Microsoft Office PowerPoint</Application>
  <PresentationFormat>On-screen Show (4:3)</PresentationFormat>
  <Paragraphs>649</Paragraphs>
  <Slides>64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Office Theme</vt:lpstr>
      <vt:lpstr>Document</vt:lpstr>
      <vt:lpstr>Worksheet</vt:lpstr>
      <vt:lpstr>Infection Control Risk Assessment Issues ...  New Construction</vt:lpstr>
      <vt:lpstr>Levels of Risk</vt:lpstr>
      <vt:lpstr>New Construction</vt:lpstr>
      <vt:lpstr>What and Where Risk During Construction AIR &amp; WATER</vt:lpstr>
      <vt:lpstr>Design Guidelines</vt:lpstr>
      <vt:lpstr>Best Practice Manual from APIC</vt:lpstr>
      <vt:lpstr>PowerPoint Presentation</vt:lpstr>
      <vt:lpstr>PowerPoint Presentation</vt:lpstr>
      <vt:lpstr>Master Specifications for UMMC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AIA 2010 Guidelines for Design And Construction of Hospitals &amp; Health Care Facilities</vt:lpstr>
      <vt:lpstr>Built Environment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Operating Room Ventilation</vt:lpstr>
      <vt:lpstr>PowerPoint Presentation</vt:lpstr>
      <vt:lpstr>PowerPoint Presentation</vt:lpstr>
      <vt:lpstr>Age of Air Concept for particle movement</vt:lpstr>
      <vt:lpstr> </vt:lpstr>
      <vt:lpstr>PowerPoint Presentation</vt:lpstr>
      <vt:lpstr>PowerPoint Presentation</vt:lpstr>
      <vt:lpstr>Surgical Smoke Generated During Hip Resection</vt:lpstr>
      <vt:lpstr>Controlling Airborne Infectious Agents in Surgery</vt:lpstr>
      <vt:lpstr>Functional Performance Testing Baseline Data for Future Reference</vt:lpstr>
      <vt:lpstr>Case Study- Barrier Management  “Leakage”</vt:lpstr>
      <vt:lpstr>Case Study- Barrier Management</vt:lpstr>
      <vt:lpstr>PowerPoint Presentation</vt:lpstr>
      <vt:lpstr>PowerPoint Presentation</vt:lpstr>
      <vt:lpstr>Competency Principals for Hospital Design to Control Certain Infectious Diseases</vt:lpstr>
      <vt:lpstr>PowerPoint Presentation</vt:lpstr>
      <vt:lpstr>PowerPoint Presentation</vt:lpstr>
      <vt:lpstr>PowerPoint Presentation</vt:lpstr>
      <vt:lpstr>PowerPoint Presentation</vt:lpstr>
      <vt:lpstr>Air sample interpretation (problem)</vt:lpstr>
      <vt:lpstr>Surface sampling strategy</vt:lpstr>
      <vt:lpstr>PowerPoint Presentation</vt:lpstr>
      <vt:lpstr>PowerPoint Presentation</vt:lpstr>
      <vt:lpstr>Objectives for Infection Control during Construction in Healthcare Facilities</vt:lpstr>
      <vt:lpstr>PowerPoint Presentation</vt:lpstr>
      <vt:lpstr>PowerPoint Presentation</vt:lpstr>
      <vt:lpstr>PowerPoint Presentation</vt:lpstr>
    </vt:vector>
  </TitlesOfParts>
  <Manager/>
  <Company>U of MN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Andrew Streifel</dc:creator>
  <cp:keywords/>
  <dc:description/>
  <cp:lastModifiedBy>Ranasinghe, Romali</cp:lastModifiedBy>
  <cp:revision>38</cp:revision>
  <cp:lastPrinted>2019-10-22T14:55:51Z</cp:lastPrinted>
  <dcterms:created xsi:type="dcterms:W3CDTF">2019-08-05T19:25:20Z</dcterms:created>
  <dcterms:modified xsi:type="dcterms:W3CDTF">2019-10-23T22:11:28Z</dcterms:modified>
  <cp:category/>
</cp:coreProperties>
</file>