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50"/>
  </p:notesMasterIdLst>
  <p:handoutMasterIdLst>
    <p:handoutMasterId r:id="rId51"/>
  </p:handoutMasterIdLst>
  <p:sldIdLst>
    <p:sldId id="256" r:id="rId2"/>
    <p:sldId id="324" r:id="rId3"/>
    <p:sldId id="326" r:id="rId4"/>
    <p:sldId id="329" r:id="rId5"/>
    <p:sldId id="327" r:id="rId6"/>
    <p:sldId id="328" r:id="rId7"/>
    <p:sldId id="342" r:id="rId8"/>
    <p:sldId id="275" r:id="rId9"/>
    <p:sldId id="258" r:id="rId10"/>
    <p:sldId id="313" r:id="rId11"/>
    <p:sldId id="350" r:id="rId12"/>
    <p:sldId id="330" r:id="rId13"/>
    <p:sldId id="263" r:id="rId14"/>
    <p:sldId id="276" r:id="rId15"/>
    <p:sldId id="264" r:id="rId16"/>
    <p:sldId id="266" r:id="rId17"/>
    <p:sldId id="265" r:id="rId18"/>
    <p:sldId id="277" r:id="rId19"/>
    <p:sldId id="343" r:id="rId20"/>
    <p:sldId id="344" r:id="rId21"/>
    <p:sldId id="279" r:id="rId22"/>
    <p:sldId id="280" r:id="rId23"/>
    <p:sldId id="281" r:id="rId24"/>
    <p:sldId id="282" r:id="rId25"/>
    <p:sldId id="339" r:id="rId26"/>
    <p:sldId id="283" r:id="rId27"/>
    <p:sldId id="320" r:id="rId28"/>
    <p:sldId id="285" r:id="rId29"/>
    <p:sldId id="286" r:id="rId30"/>
    <p:sldId id="287" r:id="rId31"/>
    <p:sldId id="288" r:id="rId32"/>
    <p:sldId id="289" r:id="rId33"/>
    <p:sldId id="331" r:id="rId34"/>
    <p:sldId id="293" r:id="rId35"/>
    <p:sldId id="346" r:id="rId36"/>
    <p:sldId id="347" r:id="rId37"/>
    <p:sldId id="348" r:id="rId38"/>
    <p:sldId id="349" r:id="rId39"/>
    <p:sldId id="321" r:id="rId40"/>
    <p:sldId id="341" r:id="rId41"/>
    <p:sldId id="338" r:id="rId42"/>
    <p:sldId id="340" r:id="rId43"/>
    <p:sldId id="322" r:id="rId44"/>
    <p:sldId id="294" r:id="rId45"/>
    <p:sldId id="345" r:id="rId46"/>
    <p:sldId id="333" r:id="rId47"/>
    <p:sldId id="351" r:id="rId48"/>
    <p:sldId id="35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 autoAdjust="0"/>
    <p:restoredTop sz="88987" autoAdjust="0"/>
  </p:normalViewPr>
  <p:slideViewPr>
    <p:cSldViewPr snapToGrid="0">
      <p:cViewPr varScale="1">
        <p:scale>
          <a:sx n="106" d="100"/>
          <a:sy n="106" d="100"/>
        </p:scale>
        <p:origin x="40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948"/>
    </p:cViewPr>
  </p:sorterViewPr>
  <p:notesViewPr>
    <p:cSldViewPr snapToGrid="0" showGuides="1">
      <p:cViewPr varScale="1">
        <p:scale>
          <a:sx n="89" d="100"/>
          <a:sy n="89" d="100"/>
        </p:scale>
        <p:origin x="22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son.mc.cumc.columbia.edu\SON_Dept$\ICUWU\Presentations\APIC\APIC%202015\Concurrent%20session\Data%20for%20charts%20in%20APIC%202015%20presentation_CH%20slid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son.mc.cumc.columbia.edu\SON_Dept$\ICUWU\Presentations\APIC\APIC%202015\Concurrent%20session\Data%20for%20charts%20in%20APIC%202015%20presentation_CH%20slid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son.mc.cumc.columbia.edu\SON_Dept$\ICUWU\Presentations\APIC\APIC%202015\Concurrent%20session\Data%20for%20charts%20in%20APIC%202015%20presentation_CH%20slid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son.mc.cumc.columbia.edu\SON_Dept$\ICUWU\Presentations\APIC\APIC%202015\Concurrent%20session\Data%20for%20charts%20in%20APIC%202015%20presentation_CH%20slides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8659375911344402"/>
          <c:y val="3.2105067452815703E-2"/>
          <c:w val="0.37949725487212599"/>
          <c:h val="0.815953391807300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Sheet2!$A$36:$A$45</c:f>
              <c:strCache>
                <c:ptCount val="10"/>
                <c:pt idx="0">
                  <c:v>VRE infections</c:v>
                </c:pt>
                <c:pt idx="1">
                  <c:v>Scabies</c:v>
                </c:pt>
                <c:pt idx="2">
                  <c:v>Sepsis</c:v>
                </c:pt>
                <c:pt idx="3">
                  <c:v>MDR GNB</c:v>
                </c:pt>
                <c:pt idx="4">
                  <c:v>Influenza</c:v>
                </c:pt>
                <c:pt idx="5">
                  <c:v>MRSA infections</c:v>
                </c:pt>
                <c:pt idx="6">
                  <c:v>Diarrhea outbreaks</c:v>
                </c:pt>
                <c:pt idx="7">
                  <c:v>SSTIs</c:v>
                </c:pt>
                <c:pt idx="8">
                  <c:v>Pneumonia/URI</c:v>
                </c:pt>
                <c:pt idx="9">
                  <c:v>Urinary tract infection</c:v>
                </c:pt>
              </c:strCache>
            </c:strRef>
          </c:cat>
          <c:val>
            <c:numRef>
              <c:f>Sheet2!$B$36:$B$45</c:f>
              <c:numCache>
                <c:formatCode>General</c:formatCode>
                <c:ptCount val="10"/>
                <c:pt idx="0">
                  <c:v>1.7399999999999999E-2</c:v>
                </c:pt>
                <c:pt idx="1">
                  <c:v>2.4E-2</c:v>
                </c:pt>
                <c:pt idx="2">
                  <c:v>4.9000000000000002E-2</c:v>
                </c:pt>
                <c:pt idx="3">
                  <c:v>9.8000000000000004E-2</c:v>
                </c:pt>
                <c:pt idx="4">
                  <c:v>0.1285</c:v>
                </c:pt>
                <c:pt idx="5">
                  <c:v>0.19170000000000001</c:v>
                </c:pt>
                <c:pt idx="6">
                  <c:v>0.28870000000000001</c:v>
                </c:pt>
                <c:pt idx="7">
                  <c:v>0.34860000000000002</c:v>
                </c:pt>
                <c:pt idx="8">
                  <c:v>0.83120000000000005</c:v>
                </c:pt>
                <c:pt idx="9">
                  <c:v>0.95860000000000001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8-4D0D-80DB-7CD50410B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35122976"/>
        <c:axId val="-135121200"/>
      </c:barChart>
      <c:catAx>
        <c:axId val="-13512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35121200"/>
        <c:crosses val="autoZero"/>
        <c:auto val="1"/>
        <c:lblAlgn val="ctr"/>
        <c:lblOffset val="100"/>
        <c:noMultiLvlLbl val="0"/>
      </c:catAx>
      <c:valAx>
        <c:axId val="-13512120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3512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Sheet2!$A$56:$A$64</c:f>
              <c:strCache>
                <c:ptCount val="9"/>
                <c:pt idx="0">
                  <c:v>Physician</c:v>
                </c:pt>
                <c:pt idx="1">
                  <c:v>NH Administrator</c:v>
                </c:pt>
                <c:pt idx="2">
                  <c:v>Disaster preparedness</c:v>
                </c:pt>
                <c:pt idx="3">
                  <c:v>Staff nurse</c:v>
                </c:pt>
                <c:pt idx="4">
                  <c:v>Assistant Director of Nursing</c:v>
                </c:pt>
                <c:pt idx="5">
                  <c:v>Quality Coordinator/Manager</c:v>
                </c:pt>
                <c:pt idx="6">
                  <c:v>Employee health</c:v>
                </c:pt>
                <c:pt idx="7">
                  <c:v>Staff Education/Development</c:v>
                </c:pt>
                <c:pt idx="8">
                  <c:v>Director of Nursing</c:v>
                </c:pt>
              </c:strCache>
            </c:strRef>
          </c:cat>
          <c:val>
            <c:numRef>
              <c:f>Sheet2!$B$56:$B$64</c:f>
              <c:numCache>
                <c:formatCode>General</c:formatCode>
                <c:ptCount val="9"/>
                <c:pt idx="0">
                  <c:v>6.1000000000000004E-3</c:v>
                </c:pt>
                <c:pt idx="1">
                  <c:v>1.2200000000000001E-2</c:v>
                </c:pt>
                <c:pt idx="2">
                  <c:v>9.8400000000000001E-2</c:v>
                </c:pt>
                <c:pt idx="3">
                  <c:v>0.1065</c:v>
                </c:pt>
                <c:pt idx="4">
                  <c:v>0.19370000000000001</c:v>
                </c:pt>
                <c:pt idx="5">
                  <c:v>0.2414</c:v>
                </c:pt>
                <c:pt idx="6">
                  <c:v>0.27889999999999998</c:v>
                </c:pt>
                <c:pt idx="7">
                  <c:v>0.43709999999999999</c:v>
                </c:pt>
                <c:pt idx="8">
                  <c:v>0.44419999999999998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E-4EC3-9460-285E6B73B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35946160"/>
        <c:axId val="-135943840"/>
      </c:barChart>
      <c:catAx>
        <c:axId val="-13594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35943840"/>
        <c:crosses val="autoZero"/>
        <c:auto val="1"/>
        <c:lblAlgn val="ctr"/>
        <c:lblOffset val="100"/>
        <c:noMultiLvlLbl val="0"/>
      </c:catAx>
      <c:valAx>
        <c:axId val="-135943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35946160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Sheet2!$A$56:$A$64</c:f>
              <c:strCache>
                <c:ptCount val="9"/>
                <c:pt idx="0">
                  <c:v>Physician</c:v>
                </c:pt>
                <c:pt idx="1">
                  <c:v>NH Administrator</c:v>
                </c:pt>
                <c:pt idx="2">
                  <c:v>Disaster preparedness</c:v>
                </c:pt>
                <c:pt idx="3">
                  <c:v>Staff nurse</c:v>
                </c:pt>
                <c:pt idx="4">
                  <c:v>Assistant Director of Nursing</c:v>
                </c:pt>
                <c:pt idx="5">
                  <c:v>Quality Coordinator/Manager</c:v>
                </c:pt>
                <c:pt idx="6">
                  <c:v>Employee health</c:v>
                </c:pt>
                <c:pt idx="7">
                  <c:v>Staff Education/Development</c:v>
                </c:pt>
                <c:pt idx="8">
                  <c:v>Director of Nursing</c:v>
                </c:pt>
              </c:strCache>
            </c:strRef>
          </c:cat>
          <c:val>
            <c:numRef>
              <c:f>Sheet2!$B$56:$B$64</c:f>
              <c:numCache>
                <c:formatCode>General</c:formatCode>
                <c:ptCount val="9"/>
                <c:pt idx="0">
                  <c:v>6.1000000000000004E-3</c:v>
                </c:pt>
                <c:pt idx="1">
                  <c:v>1.2200000000000001E-2</c:v>
                </c:pt>
                <c:pt idx="2">
                  <c:v>9.8400000000000001E-2</c:v>
                </c:pt>
                <c:pt idx="3">
                  <c:v>0.1065</c:v>
                </c:pt>
                <c:pt idx="4">
                  <c:v>0.19370000000000001</c:v>
                </c:pt>
                <c:pt idx="5">
                  <c:v>0.2414</c:v>
                </c:pt>
                <c:pt idx="6">
                  <c:v>0.27889999999999998</c:v>
                </c:pt>
                <c:pt idx="7">
                  <c:v>0.43709999999999999</c:v>
                </c:pt>
                <c:pt idx="8">
                  <c:v>0.44419999999999998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4-49A1-88FB-6FDF5FF9E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35924352"/>
        <c:axId val="-234926544"/>
      </c:barChart>
      <c:catAx>
        <c:axId val="-13592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234926544"/>
        <c:crosses val="autoZero"/>
        <c:auto val="1"/>
        <c:lblAlgn val="ctr"/>
        <c:lblOffset val="100"/>
        <c:noMultiLvlLbl val="0"/>
      </c:catAx>
      <c:valAx>
        <c:axId val="-23492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3592435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3281533882253E-3"/>
          <c:y val="5.8889435664161001E-2"/>
          <c:w val="0.95747806254590395"/>
          <c:h val="0.754442645689043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1.037027891914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AE-4159-A8AE-8266D09FBB16}"/>
                </c:ext>
              </c:extLst>
            </c:dLbl>
            <c:dLbl>
              <c:idx val="3"/>
              <c:layout>
                <c:manualLayout>
                  <c:x val="0"/>
                  <c:y val="8.334651969811049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AE-4159-A8AE-8266D09FBB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Sheet2!$A$80:$A$83</c:f>
              <c:strCache>
                <c:ptCount val="4"/>
                <c:pt idx="0">
                  <c:v>State or local 
training course</c:v>
                </c:pt>
                <c:pt idx="1">
                  <c:v>National APIC 
training course</c:v>
                </c:pt>
                <c:pt idx="2">
                  <c:v>Company or corporate training</c:v>
                </c:pt>
                <c:pt idx="3">
                  <c:v>CIC</c:v>
                </c:pt>
              </c:strCache>
            </c:strRef>
          </c:cat>
          <c:val>
            <c:numRef>
              <c:f>Sheet2!$B$80:$B$83</c:f>
              <c:numCache>
                <c:formatCode>General</c:formatCode>
                <c:ptCount val="4"/>
                <c:pt idx="0">
                  <c:v>0.26090000000000002</c:v>
                </c:pt>
                <c:pt idx="1">
                  <c:v>8.7999999999999995E-2</c:v>
                </c:pt>
                <c:pt idx="2">
                  <c:v>2.86E-2</c:v>
                </c:pt>
                <c:pt idx="3">
                  <c:v>2.76E-2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AE-4159-A8AE-8266D09FBB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93476960"/>
        <c:axId val="-193472512"/>
      </c:barChart>
      <c:catAx>
        <c:axId val="-19347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93472512"/>
        <c:crosses val="autoZero"/>
        <c:auto val="1"/>
        <c:lblAlgn val="ctr"/>
        <c:lblOffset val="100"/>
        <c:noMultiLvlLbl val="0"/>
      </c:catAx>
      <c:valAx>
        <c:axId val="-193472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347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B270-F187-4B39-867F-E0CF5203939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04C7E-3937-450B-BA28-3FBBB4721055}">
      <dgm:prSet phldrT="[Text]"/>
      <dgm:spPr/>
      <dgm:t>
        <a:bodyPr/>
        <a:lstStyle/>
        <a:p>
          <a:r>
            <a:rPr lang="en-US" b="1" dirty="0"/>
            <a:t>MDS 2.0</a:t>
          </a:r>
        </a:p>
        <a:p>
          <a:r>
            <a:rPr lang="en-US" b="1" dirty="0"/>
            <a:t>(2006-9/2010)</a:t>
          </a:r>
        </a:p>
      </dgm:t>
    </dgm:pt>
    <dgm:pt modelId="{9BCABCBD-7433-40E0-876B-6207018E3A16}" type="parTrans" cxnId="{797657FF-A335-4F61-B516-93B9C9DF77F3}">
      <dgm:prSet/>
      <dgm:spPr/>
      <dgm:t>
        <a:bodyPr/>
        <a:lstStyle/>
        <a:p>
          <a:endParaRPr lang="en-US"/>
        </a:p>
      </dgm:t>
    </dgm:pt>
    <dgm:pt modelId="{4EC2FDDD-E041-4519-A8B3-F4F30FDAF857}" type="sibTrans" cxnId="{797657FF-A335-4F61-B516-93B9C9DF77F3}">
      <dgm:prSet/>
      <dgm:spPr/>
      <dgm:t>
        <a:bodyPr/>
        <a:lstStyle/>
        <a:p>
          <a:endParaRPr lang="en-US"/>
        </a:p>
      </dgm:t>
    </dgm:pt>
    <dgm:pt modelId="{B7DE4966-11DC-4BB1-AA02-D7D20865AE05}">
      <dgm:prSet phldrT="[Text]"/>
      <dgm:spPr/>
      <dgm:t>
        <a:bodyPr/>
        <a:lstStyle/>
        <a:p>
          <a:r>
            <a:rPr lang="en-US" dirty="0"/>
            <a:t>UTI</a:t>
          </a:r>
        </a:p>
      </dgm:t>
    </dgm:pt>
    <dgm:pt modelId="{07ADC1E0-019A-4BF5-A96F-36FEA723CD3F}" type="parTrans" cxnId="{7A607584-A436-4AF8-9252-7FAB8D11748B}">
      <dgm:prSet/>
      <dgm:spPr/>
      <dgm:t>
        <a:bodyPr/>
        <a:lstStyle/>
        <a:p>
          <a:endParaRPr lang="en-US"/>
        </a:p>
      </dgm:t>
    </dgm:pt>
    <dgm:pt modelId="{989F753C-C572-435E-8F30-38B54E8A6E23}" type="sibTrans" cxnId="{7A607584-A436-4AF8-9252-7FAB8D11748B}">
      <dgm:prSet/>
      <dgm:spPr/>
      <dgm:t>
        <a:bodyPr/>
        <a:lstStyle/>
        <a:p>
          <a:endParaRPr lang="en-US"/>
        </a:p>
      </dgm:t>
    </dgm:pt>
    <dgm:pt modelId="{B59E7D49-6812-4756-A0BA-0A623561157C}">
      <dgm:prSet phldrT="[Text]"/>
      <dgm:spPr/>
      <dgm:t>
        <a:bodyPr/>
        <a:lstStyle/>
        <a:p>
          <a:r>
            <a:rPr lang="en-US" dirty="0"/>
            <a:t>MDRO</a:t>
          </a:r>
        </a:p>
      </dgm:t>
    </dgm:pt>
    <dgm:pt modelId="{3BA61507-377B-49E6-8EEA-40612F1CB1E5}" type="parTrans" cxnId="{3B91C439-BC8B-4720-B888-61250AB16E9C}">
      <dgm:prSet/>
      <dgm:spPr/>
      <dgm:t>
        <a:bodyPr/>
        <a:lstStyle/>
        <a:p>
          <a:endParaRPr lang="en-US"/>
        </a:p>
      </dgm:t>
    </dgm:pt>
    <dgm:pt modelId="{586EA3A1-BFC4-44F8-85C0-904CD61F8958}" type="sibTrans" cxnId="{3B91C439-BC8B-4720-B888-61250AB16E9C}">
      <dgm:prSet/>
      <dgm:spPr/>
      <dgm:t>
        <a:bodyPr/>
        <a:lstStyle/>
        <a:p>
          <a:endParaRPr lang="en-US"/>
        </a:p>
      </dgm:t>
    </dgm:pt>
    <dgm:pt modelId="{DFA24898-6921-433A-8DB7-6A7276C5016D}">
      <dgm:prSet phldrT="[Text]"/>
      <dgm:spPr/>
      <dgm:t>
        <a:bodyPr/>
        <a:lstStyle/>
        <a:p>
          <a:r>
            <a:rPr lang="en-US" b="1" dirty="0"/>
            <a:t>MDS 3.0</a:t>
          </a:r>
        </a:p>
        <a:p>
          <a:r>
            <a:rPr lang="en-US" b="1" dirty="0"/>
            <a:t>(10/2010-Present)</a:t>
          </a:r>
        </a:p>
      </dgm:t>
    </dgm:pt>
    <dgm:pt modelId="{1EDE8790-6C7B-4EB1-9A52-2C23BD615953}" type="parTrans" cxnId="{C5CA2004-7CDC-4F7E-8BAB-1A0E17B097BE}">
      <dgm:prSet/>
      <dgm:spPr/>
      <dgm:t>
        <a:bodyPr/>
        <a:lstStyle/>
        <a:p>
          <a:endParaRPr lang="en-US"/>
        </a:p>
      </dgm:t>
    </dgm:pt>
    <dgm:pt modelId="{557DD842-E733-4B58-BF59-D39D87D4D320}" type="sibTrans" cxnId="{C5CA2004-7CDC-4F7E-8BAB-1A0E17B097BE}">
      <dgm:prSet/>
      <dgm:spPr/>
      <dgm:t>
        <a:bodyPr/>
        <a:lstStyle/>
        <a:p>
          <a:endParaRPr lang="en-US"/>
        </a:p>
      </dgm:t>
    </dgm:pt>
    <dgm:pt modelId="{6A21FFFE-AAD2-47D4-B737-DFC642E39483}">
      <dgm:prSet phldrT="[Text]"/>
      <dgm:spPr/>
      <dgm:t>
        <a:bodyPr/>
        <a:lstStyle/>
        <a:p>
          <a:r>
            <a:rPr lang="en-US" dirty="0"/>
            <a:t>UTI</a:t>
          </a:r>
        </a:p>
      </dgm:t>
    </dgm:pt>
    <dgm:pt modelId="{60F60440-DFD4-4F5C-9FF8-EB0F2091A6F2}" type="parTrans" cxnId="{420F0F1B-69CF-4081-A21C-6E2D559DAFCD}">
      <dgm:prSet/>
      <dgm:spPr/>
      <dgm:t>
        <a:bodyPr/>
        <a:lstStyle/>
        <a:p>
          <a:endParaRPr lang="en-US"/>
        </a:p>
      </dgm:t>
    </dgm:pt>
    <dgm:pt modelId="{D5EA7205-D321-4AFE-8F80-C556FC04605B}" type="sibTrans" cxnId="{420F0F1B-69CF-4081-A21C-6E2D559DAFCD}">
      <dgm:prSet/>
      <dgm:spPr/>
      <dgm:t>
        <a:bodyPr/>
        <a:lstStyle/>
        <a:p>
          <a:endParaRPr lang="en-US"/>
        </a:p>
      </dgm:t>
    </dgm:pt>
    <dgm:pt modelId="{C211702D-3E18-450D-821F-87758193D0A9}">
      <dgm:prSet phldrT="[Text]"/>
      <dgm:spPr/>
      <dgm:t>
        <a:bodyPr/>
        <a:lstStyle/>
        <a:p>
          <a:r>
            <a:rPr lang="en-US" dirty="0"/>
            <a:t>Pneumonia</a:t>
          </a:r>
        </a:p>
      </dgm:t>
    </dgm:pt>
    <dgm:pt modelId="{37DB0389-577D-47C7-A268-0BA5CF0BD936}" type="parTrans" cxnId="{735FEF0A-AC07-4619-B68E-BE7D9D08A714}">
      <dgm:prSet/>
      <dgm:spPr/>
      <dgm:t>
        <a:bodyPr/>
        <a:lstStyle/>
        <a:p>
          <a:endParaRPr lang="en-US"/>
        </a:p>
      </dgm:t>
    </dgm:pt>
    <dgm:pt modelId="{C3A042CB-413B-4017-8190-3EF96CF5A074}" type="sibTrans" cxnId="{735FEF0A-AC07-4619-B68E-BE7D9D08A714}">
      <dgm:prSet/>
      <dgm:spPr/>
      <dgm:t>
        <a:bodyPr/>
        <a:lstStyle/>
        <a:p>
          <a:endParaRPr lang="en-US"/>
        </a:p>
      </dgm:t>
    </dgm:pt>
    <dgm:pt modelId="{3A41C78A-6C7D-4344-B467-EA86AC2DA703}">
      <dgm:prSet phldrT="[Text]"/>
      <dgm:spPr/>
      <dgm:t>
        <a:bodyPr/>
        <a:lstStyle/>
        <a:p>
          <a:r>
            <a:rPr lang="en-US" dirty="0"/>
            <a:t>Wound infection</a:t>
          </a:r>
        </a:p>
      </dgm:t>
    </dgm:pt>
    <dgm:pt modelId="{1FD1527B-5369-4F15-A377-719EBD34D63D}" type="parTrans" cxnId="{4C8DAA4F-B835-4A2B-B1D9-D048D0306924}">
      <dgm:prSet/>
      <dgm:spPr/>
      <dgm:t>
        <a:bodyPr/>
        <a:lstStyle/>
        <a:p>
          <a:endParaRPr lang="en-US"/>
        </a:p>
      </dgm:t>
    </dgm:pt>
    <dgm:pt modelId="{2345C032-10E7-46F9-9D00-5AE27D34C395}" type="sibTrans" cxnId="{4C8DAA4F-B835-4A2B-B1D9-D048D0306924}">
      <dgm:prSet/>
      <dgm:spPr/>
      <dgm:t>
        <a:bodyPr/>
        <a:lstStyle/>
        <a:p>
          <a:endParaRPr lang="en-US"/>
        </a:p>
      </dgm:t>
    </dgm:pt>
    <dgm:pt modelId="{A9703996-E55A-461F-8CE7-55D7B6F80B09}">
      <dgm:prSet phldrT="[Text]"/>
      <dgm:spPr/>
      <dgm:t>
        <a:bodyPr/>
        <a:lstStyle/>
        <a:p>
          <a:r>
            <a:rPr lang="en-US" dirty="0"/>
            <a:t>Viral hepatitis</a:t>
          </a:r>
        </a:p>
      </dgm:t>
    </dgm:pt>
    <dgm:pt modelId="{5E814F92-03BE-46EA-8409-8ABBCAC31E8A}" type="parTrans" cxnId="{F27996E3-874C-45B9-805A-136FBF03486A}">
      <dgm:prSet/>
      <dgm:spPr/>
      <dgm:t>
        <a:bodyPr/>
        <a:lstStyle/>
        <a:p>
          <a:endParaRPr lang="en-US"/>
        </a:p>
      </dgm:t>
    </dgm:pt>
    <dgm:pt modelId="{13AAA04C-987F-4CC2-8882-1EE0A8C7EA54}" type="sibTrans" cxnId="{F27996E3-874C-45B9-805A-136FBF03486A}">
      <dgm:prSet/>
      <dgm:spPr/>
      <dgm:t>
        <a:bodyPr/>
        <a:lstStyle/>
        <a:p>
          <a:endParaRPr lang="en-US"/>
        </a:p>
      </dgm:t>
    </dgm:pt>
    <dgm:pt modelId="{0E062789-BBD8-496F-8377-463FA51DBC43}">
      <dgm:prSet phldrT="[Text]"/>
      <dgm:spPr/>
      <dgm:t>
        <a:bodyPr/>
        <a:lstStyle/>
        <a:p>
          <a:r>
            <a:rPr lang="en-US" dirty="0"/>
            <a:t>Septicemia</a:t>
          </a:r>
        </a:p>
      </dgm:t>
    </dgm:pt>
    <dgm:pt modelId="{DCDF46FC-2659-4D9B-BFAC-80DB653E718C}" type="parTrans" cxnId="{4BD2543D-3819-4ECB-87FF-3C6B38404966}">
      <dgm:prSet/>
      <dgm:spPr/>
      <dgm:t>
        <a:bodyPr/>
        <a:lstStyle/>
        <a:p>
          <a:endParaRPr lang="en-US"/>
        </a:p>
      </dgm:t>
    </dgm:pt>
    <dgm:pt modelId="{CC832BA8-FC97-4B8D-BB2D-6B4FBE574F9C}" type="sibTrans" cxnId="{4BD2543D-3819-4ECB-87FF-3C6B38404966}">
      <dgm:prSet/>
      <dgm:spPr/>
      <dgm:t>
        <a:bodyPr/>
        <a:lstStyle/>
        <a:p>
          <a:endParaRPr lang="en-US"/>
        </a:p>
      </dgm:t>
    </dgm:pt>
    <dgm:pt modelId="{A2F8F8FF-074A-4003-A66A-87FE5B956436}">
      <dgm:prSet phldrT="[Text]"/>
      <dgm:spPr/>
      <dgm:t>
        <a:bodyPr/>
        <a:lstStyle/>
        <a:p>
          <a:r>
            <a:rPr lang="en-US" dirty="0"/>
            <a:t>Tuberculosis</a:t>
          </a:r>
        </a:p>
      </dgm:t>
    </dgm:pt>
    <dgm:pt modelId="{4A51A98E-95F2-41E9-943B-E45F42C6B03E}" type="parTrans" cxnId="{FE0A0279-4EDE-442E-96C1-76F981E5B70A}">
      <dgm:prSet/>
      <dgm:spPr/>
      <dgm:t>
        <a:bodyPr/>
        <a:lstStyle/>
        <a:p>
          <a:endParaRPr lang="en-US"/>
        </a:p>
      </dgm:t>
    </dgm:pt>
    <dgm:pt modelId="{AEE09F91-0454-437C-9D86-A35DA48BD9B6}" type="sibTrans" cxnId="{FE0A0279-4EDE-442E-96C1-76F981E5B70A}">
      <dgm:prSet/>
      <dgm:spPr/>
      <dgm:t>
        <a:bodyPr/>
        <a:lstStyle/>
        <a:p>
          <a:endParaRPr lang="en-US"/>
        </a:p>
      </dgm:t>
    </dgm:pt>
    <dgm:pt modelId="{12364E6C-10D9-4AC8-A938-1D584ECA124A}">
      <dgm:prSet phldrT="[Text]"/>
      <dgm:spPr/>
      <dgm:t>
        <a:bodyPr/>
        <a:lstStyle/>
        <a:p>
          <a:r>
            <a:rPr lang="en-US" i="1" dirty="0"/>
            <a:t>C. difficile</a:t>
          </a:r>
        </a:p>
      </dgm:t>
    </dgm:pt>
    <dgm:pt modelId="{A4ADC991-613C-43E6-AD11-300A7E6FD7F1}" type="parTrans" cxnId="{078936E2-13BA-4EBE-99FC-643CE5A27766}">
      <dgm:prSet/>
      <dgm:spPr/>
      <dgm:t>
        <a:bodyPr/>
        <a:lstStyle/>
        <a:p>
          <a:endParaRPr lang="en-US"/>
        </a:p>
      </dgm:t>
    </dgm:pt>
    <dgm:pt modelId="{C646D32D-C5A0-4194-96E4-7E63F490EDC1}" type="sibTrans" cxnId="{078936E2-13BA-4EBE-99FC-643CE5A27766}">
      <dgm:prSet/>
      <dgm:spPr/>
      <dgm:t>
        <a:bodyPr/>
        <a:lstStyle/>
        <a:p>
          <a:endParaRPr lang="en-US"/>
        </a:p>
      </dgm:t>
    </dgm:pt>
    <dgm:pt modelId="{09CCDA60-3BA1-48D2-92B4-5029CB863644}">
      <dgm:prSet phldrT="[Text]"/>
      <dgm:spPr/>
      <dgm:t>
        <a:bodyPr/>
        <a:lstStyle/>
        <a:p>
          <a:r>
            <a:rPr lang="en-US" i="0" dirty="0"/>
            <a:t>Conjunctivitis</a:t>
          </a:r>
        </a:p>
      </dgm:t>
    </dgm:pt>
    <dgm:pt modelId="{A916BF9B-D7EB-4D6B-80FE-E2BF2A54417C}" type="parTrans" cxnId="{E583B568-95BD-49ED-BE74-D4EFE39A3D34}">
      <dgm:prSet/>
      <dgm:spPr/>
      <dgm:t>
        <a:bodyPr/>
        <a:lstStyle/>
        <a:p>
          <a:endParaRPr lang="en-US"/>
        </a:p>
      </dgm:t>
    </dgm:pt>
    <dgm:pt modelId="{43154644-E2F4-45E3-9723-FA9B9ADF61E5}" type="sibTrans" cxnId="{E583B568-95BD-49ED-BE74-D4EFE39A3D34}">
      <dgm:prSet/>
      <dgm:spPr/>
      <dgm:t>
        <a:bodyPr/>
        <a:lstStyle/>
        <a:p>
          <a:endParaRPr lang="en-US"/>
        </a:p>
      </dgm:t>
    </dgm:pt>
    <dgm:pt modelId="{A7BE6535-C2DF-4D8C-A1B1-4DAEE0AB559C}">
      <dgm:prSet phldrT="[Text]"/>
      <dgm:spPr/>
      <dgm:t>
        <a:bodyPr/>
        <a:lstStyle/>
        <a:p>
          <a:r>
            <a:rPr lang="en-US" i="0" dirty="0"/>
            <a:t>HIV</a:t>
          </a:r>
        </a:p>
      </dgm:t>
    </dgm:pt>
    <dgm:pt modelId="{530D3862-D37C-487D-AB21-C901B65899C4}" type="parTrans" cxnId="{036BAD8C-BA1B-4AD6-88B8-8BC738861E87}">
      <dgm:prSet/>
      <dgm:spPr/>
      <dgm:t>
        <a:bodyPr/>
        <a:lstStyle/>
        <a:p>
          <a:endParaRPr lang="en-US"/>
        </a:p>
      </dgm:t>
    </dgm:pt>
    <dgm:pt modelId="{190046D5-7090-4561-90CA-C56C75BF2790}" type="sibTrans" cxnId="{036BAD8C-BA1B-4AD6-88B8-8BC738861E87}">
      <dgm:prSet/>
      <dgm:spPr/>
      <dgm:t>
        <a:bodyPr/>
        <a:lstStyle/>
        <a:p>
          <a:endParaRPr lang="en-US"/>
        </a:p>
      </dgm:t>
    </dgm:pt>
    <dgm:pt modelId="{3D1E1BA3-1D27-4D5E-872C-AF84F30E3C84}">
      <dgm:prSet phldrT="[Text]"/>
      <dgm:spPr/>
      <dgm:t>
        <a:bodyPr/>
        <a:lstStyle/>
        <a:p>
          <a:r>
            <a:rPr lang="en-US" i="0" dirty="0"/>
            <a:t>Respiratory infection*</a:t>
          </a:r>
        </a:p>
      </dgm:t>
    </dgm:pt>
    <dgm:pt modelId="{C88C8815-11DD-49D0-9239-DBA406720784}" type="parTrans" cxnId="{151C8D4A-62F0-4714-805E-D28CDA750F3A}">
      <dgm:prSet/>
      <dgm:spPr/>
      <dgm:t>
        <a:bodyPr/>
        <a:lstStyle/>
        <a:p>
          <a:endParaRPr lang="en-US"/>
        </a:p>
      </dgm:t>
    </dgm:pt>
    <dgm:pt modelId="{43DBE6FC-4E72-4DF4-8009-4598DFBEA6D9}" type="sibTrans" cxnId="{151C8D4A-62F0-4714-805E-D28CDA750F3A}">
      <dgm:prSet/>
      <dgm:spPr/>
      <dgm:t>
        <a:bodyPr/>
        <a:lstStyle/>
        <a:p>
          <a:endParaRPr lang="en-US"/>
        </a:p>
      </dgm:t>
    </dgm:pt>
    <dgm:pt modelId="{82B39EE2-9529-4F23-A611-19770DE07A13}">
      <dgm:prSet phldrT="[Text]"/>
      <dgm:spPr/>
      <dgm:t>
        <a:bodyPr/>
        <a:lstStyle/>
        <a:p>
          <a:r>
            <a:rPr lang="en-US" i="0" dirty="0"/>
            <a:t>Sexually transmitted diseases</a:t>
          </a:r>
        </a:p>
      </dgm:t>
    </dgm:pt>
    <dgm:pt modelId="{714497F4-8454-4846-86C1-0EEDBDC43D71}" type="parTrans" cxnId="{71AC1C6B-EEB7-493A-9F9D-4C67F77CEE48}">
      <dgm:prSet/>
      <dgm:spPr/>
      <dgm:t>
        <a:bodyPr/>
        <a:lstStyle/>
        <a:p>
          <a:endParaRPr lang="en-US"/>
        </a:p>
      </dgm:t>
    </dgm:pt>
    <dgm:pt modelId="{A82651F4-D042-4EC4-85DA-FF8D5346D83B}" type="sibTrans" cxnId="{71AC1C6B-EEB7-493A-9F9D-4C67F77CEE48}">
      <dgm:prSet/>
      <dgm:spPr/>
      <dgm:t>
        <a:bodyPr/>
        <a:lstStyle/>
        <a:p>
          <a:endParaRPr lang="en-US"/>
        </a:p>
      </dgm:t>
    </dgm:pt>
    <dgm:pt modelId="{7332BE70-55C0-4E5C-98F6-0E37BC6B0EB4}">
      <dgm:prSet/>
      <dgm:spPr/>
      <dgm:t>
        <a:bodyPr/>
        <a:lstStyle/>
        <a:p>
          <a:r>
            <a:rPr lang="en-US"/>
            <a:t>Pneumonia</a:t>
          </a:r>
          <a:endParaRPr lang="en-US" dirty="0"/>
        </a:p>
      </dgm:t>
    </dgm:pt>
    <dgm:pt modelId="{792291ED-1397-4887-AA34-8369CDB93048}" type="parTrans" cxnId="{D0E5C58C-C990-4CC3-A4A2-73228743C038}">
      <dgm:prSet/>
      <dgm:spPr/>
      <dgm:t>
        <a:bodyPr/>
        <a:lstStyle/>
        <a:p>
          <a:endParaRPr lang="en-US"/>
        </a:p>
      </dgm:t>
    </dgm:pt>
    <dgm:pt modelId="{D5DA4BDF-B99C-450E-9658-BFD3455EAEAA}" type="sibTrans" cxnId="{D0E5C58C-C990-4CC3-A4A2-73228743C038}">
      <dgm:prSet/>
      <dgm:spPr/>
      <dgm:t>
        <a:bodyPr/>
        <a:lstStyle/>
        <a:p>
          <a:endParaRPr lang="en-US"/>
        </a:p>
      </dgm:t>
    </dgm:pt>
    <dgm:pt modelId="{7447AE1D-2DB8-4A96-B78E-2590CDC2F133}">
      <dgm:prSet/>
      <dgm:spPr/>
      <dgm:t>
        <a:bodyPr/>
        <a:lstStyle/>
        <a:p>
          <a:r>
            <a:rPr lang="en-US"/>
            <a:t>MDRO</a:t>
          </a:r>
          <a:endParaRPr lang="en-US" dirty="0"/>
        </a:p>
      </dgm:t>
    </dgm:pt>
    <dgm:pt modelId="{3A797B15-EDCE-421A-A2E5-DF5789509C88}" type="parTrans" cxnId="{AB77C0B1-CC8E-42D1-B73D-4F91F2B90B5D}">
      <dgm:prSet/>
      <dgm:spPr/>
      <dgm:t>
        <a:bodyPr/>
        <a:lstStyle/>
        <a:p>
          <a:endParaRPr lang="en-US"/>
        </a:p>
      </dgm:t>
    </dgm:pt>
    <dgm:pt modelId="{5262C1EC-2237-4CED-8A04-97FCCD20E444}" type="sibTrans" cxnId="{AB77C0B1-CC8E-42D1-B73D-4F91F2B90B5D}">
      <dgm:prSet/>
      <dgm:spPr/>
      <dgm:t>
        <a:bodyPr/>
        <a:lstStyle/>
        <a:p>
          <a:endParaRPr lang="en-US"/>
        </a:p>
      </dgm:t>
    </dgm:pt>
    <dgm:pt modelId="{898AEFFE-8E41-4D35-A3A3-19BD0909DD6F}">
      <dgm:prSet/>
      <dgm:spPr/>
      <dgm:t>
        <a:bodyPr/>
        <a:lstStyle/>
        <a:p>
          <a:r>
            <a:rPr lang="en-US"/>
            <a:t>Wound infection</a:t>
          </a:r>
          <a:endParaRPr lang="en-US" dirty="0"/>
        </a:p>
      </dgm:t>
    </dgm:pt>
    <dgm:pt modelId="{E94CDA1B-CE67-4161-B3C5-ACD02052352E}" type="parTrans" cxnId="{2E05F356-1A2F-4A2C-B71D-084F89384AEB}">
      <dgm:prSet/>
      <dgm:spPr/>
      <dgm:t>
        <a:bodyPr/>
        <a:lstStyle/>
        <a:p>
          <a:endParaRPr lang="en-US"/>
        </a:p>
      </dgm:t>
    </dgm:pt>
    <dgm:pt modelId="{C25479BD-209F-4918-831E-13B2A0AA6A76}" type="sibTrans" cxnId="{2E05F356-1A2F-4A2C-B71D-084F89384AEB}">
      <dgm:prSet/>
      <dgm:spPr/>
      <dgm:t>
        <a:bodyPr/>
        <a:lstStyle/>
        <a:p>
          <a:endParaRPr lang="en-US"/>
        </a:p>
      </dgm:t>
    </dgm:pt>
    <dgm:pt modelId="{F0FC2B7D-49D5-4B66-A676-12241D8D0F44}">
      <dgm:prSet/>
      <dgm:spPr/>
      <dgm:t>
        <a:bodyPr/>
        <a:lstStyle/>
        <a:p>
          <a:r>
            <a:rPr lang="en-US"/>
            <a:t>Viral hepatitis</a:t>
          </a:r>
          <a:endParaRPr lang="en-US" dirty="0"/>
        </a:p>
      </dgm:t>
    </dgm:pt>
    <dgm:pt modelId="{EF8E3274-062A-45AE-A5F4-BA39405353E8}" type="parTrans" cxnId="{66AB15BE-71FC-4D73-802B-8361D02061BE}">
      <dgm:prSet/>
      <dgm:spPr/>
      <dgm:t>
        <a:bodyPr/>
        <a:lstStyle/>
        <a:p>
          <a:endParaRPr lang="en-US"/>
        </a:p>
      </dgm:t>
    </dgm:pt>
    <dgm:pt modelId="{A7EE0444-88D5-45DC-B19F-B2FA10011193}" type="sibTrans" cxnId="{66AB15BE-71FC-4D73-802B-8361D02061BE}">
      <dgm:prSet/>
      <dgm:spPr/>
      <dgm:t>
        <a:bodyPr/>
        <a:lstStyle/>
        <a:p>
          <a:endParaRPr lang="en-US"/>
        </a:p>
      </dgm:t>
    </dgm:pt>
    <dgm:pt modelId="{164A0C0B-63AA-4945-8CB2-F419A1464218}">
      <dgm:prSet/>
      <dgm:spPr/>
      <dgm:t>
        <a:bodyPr/>
        <a:lstStyle/>
        <a:p>
          <a:r>
            <a:rPr lang="en-US"/>
            <a:t>Septicemia</a:t>
          </a:r>
          <a:endParaRPr lang="en-US" dirty="0"/>
        </a:p>
      </dgm:t>
    </dgm:pt>
    <dgm:pt modelId="{E06664BD-BD1C-4144-9EB6-571587671119}" type="parTrans" cxnId="{F02F6865-48C2-4CD5-B328-F78ED8A57D1B}">
      <dgm:prSet/>
      <dgm:spPr/>
      <dgm:t>
        <a:bodyPr/>
        <a:lstStyle/>
        <a:p>
          <a:endParaRPr lang="en-US"/>
        </a:p>
      </dgm:t>
    </dgm:pt>
    <dgm:pt modelId="{DEECEE35-F9F3-4E14-8448-C88A1EACFC28}" type="sibTrans" cxnId="{F02F6865-48C2-4CD5-B328-F78ED8A57D1B}">
      <dgm:prSet/>
      <dgm:spPr/>
      <dgm:t>
        <a:bodyPr/>
        <a:lstStyle/>
        <a:p>
          <a:endParaRPr lang="en-US"/>
        </a:p>
      </dgm:t>
    </dgm:pt>
    <dgm:pt modelId="{A48D9546-1541-4DCA-A641-45DB05BD59F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Tuberculosis</a:t>
          </a:r>
        </a:p>
      </dgm:t>
    </dgm:pt>
    <dgm:pt modelId="{0DC180BD-F963-43BD-81AB-471C6AE9B388}" type="parTrans" cxnId="{2A3BDC58-40B9-44B5-BBBC-ED5D2C9622FC}">
      <dgm:prSet/>
      <dgm:spPr/>
      <dgm:t>
        <a:bodyPr/>
        <a:lstStyle/>
        <a:p>
          <a:endParaRPr lang="en-US"/>
        </a:p>
      </dgm:t>
    </dgm:pt>
    <dgm:pt modelId="{1F538C74-0260-4ED6-8B9B-5BFBE61064B7}" type="sibTrans" cxnId="{2A3BDC58-40B9-44B5-BBBC-ED5D2C9622FC}">
      <dgm:prSet/>
      <dgm:spPr/>
      <dgm:t>
        <a:bodyPr/>
        <a:lstStyle/>
        <a:p>
          <a:endParaRPr lang="en-US"/>
        </a:p>
      </dgm:t>
    </dgm:pt>
    <dgm:pt modelId="{579C654C-FC51-4103-9F73-F29260CFDE22}">
      <dgm:prSet/>
      <dgm:spPr/>
      <dgm:t>
        <a:bodyPr/>
        <a:lstStyle/>
        <a:p>
          <a:r>
            <a:rPr lang="en-US" i="1" strike="sngStrike" dirty="0"/>
            <a:t>C. difficile</a:t>
          </a:r>
        </a:p>
      </dgm:t>
    </dgm:pt>
    <dgm:pt modelId="{62D9103F-A256-4DD9-8612-87E2F0D90AE3}" type="parTrans" cxnId="{93A6A9EE-1433-4C3D-96FF-E74A4053A8A0}">
      <dgm:prSet/>
      <dgm:spPr/>
      <dgm:t>
        <a:bodyPr/>
        <a:lstStyle/>
        <a:p>
          <a:endParaRPr lang="en-US"/>
        </a:p>
      </dgm:t>
    </dgm:pt>
    <dgm:pt modelId="{57C79F1B-8AD5-40E0-AB20-F58846091620}" type="sibTrans" cxnId="{93A6A9EE-1433-4C3D-96FF-E74A4053A8A0}">
      <dgm:prSet/>
      <dgm:spPr/>
      <dgm:t>
        <a:bodyPr/>
        <a:lstStyle/>
        <a:p>
          <a:endParaRPr lang="en-US"/>
        </a:p>
      </dgm:t>
    </dgm:pt>
    <dgm:pt modelId="{498E5A51-0D61-42D1-B6DD-597727F80293}">
      <dgm:prSet/>
      <dgm:spPr/>
      <dgm:t>
        <a:bodyPr/>
        <a:lstStyle/>
        <a:p>
          <a:r>
            <a:rPr lang="en-US" i="0" strike="sngStrike" dirty="0"/>
            <a:t>Conjunctivitis</a:t>
          </a:r>
        </a:p>
      </dgm:t>
    </dgm:pt>
    <dgm:pt modelId="{72564E8A-601A-4FB9-A3D7-F7DF6E705938}" type="parTrans" cxnId="{491D941A-1583-4475-9EBC-7B5659903595}">
      <dgm:prSet/>
      <dgm:spPr/>
      <dgm:t>
        <a:bodyPr/>
        <a:lstStyle/>
        <a:p>
          <a:endParaRPr lang="en-US"/>
        </a:p>
      </dgm:t>
    </dgm:pt>
    <dgm:pt modelId="{7BFE86B5-67CA-4676-87E9-7957F4082D4B}" type="sibTrans" cxnId="{491D941A-1583-4475-9EBC-7B5659903595}">
      <dgm:prSet/>
      <dgm:spPr/>
      <dgm:t>
        <a:bodyPr/>
        <a:lstStyle/>
        <a:p>
          <a:endParaRPr lang="en-US"/>
        </a:p>
      </dgm:t>
    </dgm:pt>
    <dgm:pt modelId="{9CDBEBEF-662F-4CD1-A2C7-7F3874E2C856}">
      <dgm:prSet/>
      <dgm:spPr/>
      <dgm:t>
        <a:bodyPr/>
        <a:lstStyle/>
        <a:p>
          <a:r>
            <a:rPr lang="en-US" i="0" strike="sngStrike" dirty="0"/>
            <a:t>HIV</a:t>
          </a:r>
        </a:p>
      </dgm:t>
    </dgm:pt>
    <dgm:pt modelId="{66F081FE-D717-4845-ACB8-8650AA1254BD}" type="parTrans" cxnId="{3AFB8E24-492B-42F2-9A52-405C049946FB}">
      <dgm:prSet/>
      <dgm:spPr/>
      <dgm:t>
        <a:bodyPr/>
        <a:lstStyle/>
        <a:p>
          <a:endParaRPr lang="en-US"/>
        </a:p>
      </dgm:t>
    </dgm:pt>
    <dgm:pt modelId="{81CE8588-753F-4A8C-9E78-FAF53B4DC657}" type="sibTrans" cxnId="{3AFB8E24-492B-42F2-9A52-405C049946FB}">
      <dgm:prSet/>
      <dgm:spPr/>
      <dgm:t>
        <a:bodyPr/>
        <a:lstStyle/>
        <a:p>
          <a:endParaRPr lang="en-US"/>
        </a:p>
      </dgm:t>
    </dgm:pt>
    <dgm:pt modelId="{7335DD1D-9452-45B8-97AC-F9B6B85A943D}">
      <dgm:prSet/>
      <dgm:spPr/>
      <dgm:t>
        <a:bodyPr/>
        <a:lstStyle/>
        <a:p>
          <a:r>
            <a:rPr lang="en-US" i="0" strike="sngStrike" dirty="0"/>
            <a:t>Respiratory infection*</a:t>
          </a:r>
        </a:p>
      </dgm:t>
    </dgm:pt>
    <dgm:pt modelId="{21DBD3C5-7792-436E-A6BD-DFD799A239CF}" type="parTrans" cxnId="{4A221EF5-D3E0-4DCA-AF2E-254CAA137374}">
      <dgm:prSet/>
      <dgm:spPr/>
      <dgm:t>
        <a:bodyPr/>
        <a:lstStyle/>
        <a:p>
          <a:endParaRPr lang="en-US"/>
        </a:p>
      </dgm:t>
    </dgm:pt>
    <dgm:pt modelId="{025A0B30-ACCB-4363-8318-EA77196445B4}" type="sibTrans" cxnId="{4A221EF5-D3E0-4DCA-AF2E-254CAA137374}">
      <dgm:prSet/>
      <dgm:spPr/>
      <dgm:t>
        <a:bodyPr/>
        <a:lstStyle/>
        <a:p>
          <a:endParaRPr lang="en-US"/>
        </a:p>
      </dgm:t>
    </dgm:pt>
    <dgm:pt modelId="{B881495D-1229-4F13-B757-357A67A52A81}">
      <dgm:prSet/>
      <dgm:spPr/>
      <dgm:t>
        <a:bodyPr/>
        <a:lstStyle/>
        <a:p>
          <a:r>
            <a:rPr lang="en-US" i="0" strike="sngStrike" dirty="0"/>
            <a:t>Sexually transmitted diseases</a:t>
          </a:r>
        </a:p>
      </dgm:t>
    </dgm:pt>
    <dgm:pt modelId="{52704018-6334-41E6-85D9-F68C52E29603}" type="parTrans" cxnId="{FF4BE3C6-573C-4CFD-8AB2-3B9B85241F6E}">
      <dgm:prSet/>
      <dgm:spPr/>
      <dgm:t>
        <a:bodyPr/>
        <a:lstStyle/>
        <a:p>
          <a:endParaRPr lang="en-US"/>
        </a:p>
      </dgm:t>
    </dgm:pt>
    <dgm:pt modelId="{B122513D-C0AA-4A6E-AD0D-92E2183CB028}" type="sibTrans" cxnId="{FF4BE3C6-573C-4CFD-8AB2-3B9B85241F6E}">
      <dgm:prSet/>
      <dgm:spPr/>
      <dgm:t>
        <a:bodyPr/>
        <a:lstStyle/>
        <a:p>
          <a:endParaRPr lang="en-US"/>
        </a:p>
      </dgm:t>
    </dgm:pt>
    <dgm:pt modelId="{89784127-AF3E-4D70-B93C-298FFDF908A6}" type="pres">
      <dgm:prSet presAssocID="{DEDAB270-F187-4B39-867F-E0CF52039395}" presName="Name0" presStyleCnt="0">
        <dgm:presLayoutVars>
          <dgm:dir/>
          <dgm:animLvl val="lvl"/>
          <dgm:resizeHandles val="exact"/>
        </dgm:presLayoutVars>
      </dgm:prSet>
      <dgm:spPr/>
    </dgm:pt>
    <dgm:pt modelId="{1327CD82-9915-4B60-AA8F-7EA0337E78A6}" type="pres">
      <dgm:prSet presAssocID="{88604C7E-3937-450B-BA28-3FBBB4721055}" presName="composite" presStyleCnt="0"/>
      <dgm:spPr/>
    </dgm:pt>
    <dgm:pt modelId="{3ACFAE22-5C26-4908-892A-C11866553EC2}" type="pres">
      <dgm:prSet presAssocID="{88604C7E-3937-450B-BA28-3FBBB472105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6970BA8-BE58-4154-B6F2-FC47120ED637}" type="pres">
      <dgm:prSet presAssocID="{88604C7E-3937-450B-BA28-3FBBB4721055}" presName="desTx" presStyleLbl="alignAccFollowNode1" presStyleIdx="0" presStyleCnt="2">
        <dgm:presLayoutVars>
          <dgm:bulletEnabled val="1"/>
        </dgm:presLayoutVars>
      </dgm:prSet>
      <dgm:spPr/>
    </dgm:pt>
    <dgm:pt modelId="{3053160B-3D7D-4762-AD91-3325188F92FF}" type="pres">
      <dgm:prSet presAssocID="{4EC2FDDD-E041-4519-A8B3-F4F30FDAF857}" presName="space" presStyleCnt="0"/>
      <dgm:spPr/>
    </dgm:pt>
    <dgm:pt modelId="{2B3D45FB-EBF5-4C68-9651-2C7FE749FBE0}" type="pres">
      <dgm:prSet presAssocID="{DFA24898-6921-433A-8DB7-6A7276C5016D}" presName="composite" presStyleCnt="0"/>
      <dgm:spPr/>
    </dgm:pt>
    <dgm:pt modelId="{1A6724E7-ABDC-4577-BB3D-19643D0E9D21}" type="pres">
      <dgm:prSet presAssocID="{DFA24898-6921-433A-8DB7-6A7276C501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5E68053-2681-4EF0-977F-98571A5D962A}" type="pres">
      <dgm:prSet presAssocID="{DFA24898-6921-433A-8DB7-6A7276C5016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5CA2004-7CDC-4F7E-8BAB-1A0E17B097BE}" srcId="{DEDAB270-F187-4B39-867F-E0CF52039395}" destId="{DFA24898-6921-433A-8DB7-6A7276C5016D}" srcOrd="1" destOrd="0" parTransId="{1EDE8790-6C7B-4EB1-9A52-2C23BD615953}" sibTransId="{557DD842-E733-4B58-BF59-D39D87D4D320}"/>
    <dgm:cxn modelId="{1E915C07-463D-4FA5-BEE0-B959BB4B4FAA}" type="presOf" srcId="{B7DE4966-11DC-4BB1-AA02-D7D20865AE05}" destId="{B6970BA8-BE58-4154-B6F2-FC47120ED637}" srcOrd="0" destOrd="0" presId="urn:microsoft.com/office/officeart/2005/8/layout/hList1"/>
    <dgm:cxn modelId="{D7CC2E0A-232D-4FA9-B4E2-F84BAE617BB7}" type="presOf" srcId="{7335DD1D-9452-45B8-97AC-F9B6B85A943D}" destId="{85E68053-2681-4EF0-977F-98571A5D962A}" srcOrd="0" destOrd="10" presId="urn:microsoft.com/office/officeart/2005/8/layout/hList1"/>
    <dgm:cxn modelId="{735FEF0A-AC07-4619-B68E-BE7D9D08A714}" srcId="{88604C7E-3937-450B-BA28-3FBBB4721055}" destId="{C211702D-3E18-450D-821F-87758193D0A9}" srcOrd="1" destOrd="0" parTransId="{37DB0389-577D-47C7-A268-0BA5CF0BD936}" sibTransId="{C3A042CB-413B-4017-8190-3EF96CF5A074}"/>
    <dgm:cxn modelId="{F895650F-431E-4951-8359-B5DA6BED6E50}" type="presOf" srcId="{A48D9546-1541-4DCA-A641-45DB05BD59F1}" destId="{85E68053-2681-4EF0-977F-98571A5D962A}" srcOrd="0" destOrd="6" presId="urn:microsoft.com/office/officeart/2005/8/layout/hList1"/>
    <dgm:cxn modelId="{1B1F0512-2D36-41ED-96E2-698B14C8EC7E}" type="presOf" srcId="{B881495D-1229-4F13-B757-357A67A52A81}" destId="{85E68053-2681-4EF0-977F-98571A5D962A}" srcOrd="0" destOrd="11" presId="urn:microsoft.com/office/officeart/2005/8/layout/hList1"/>
    <dgm:cxn modelId="{31C66912-932C-4B59-A2CC-117BDDC1FE1C}" type="presOf" srcId="{579C654C-FC51-4103-9F73-F29260CFDE22}" destId="{85E68053-2681-4EF0-977F-98571A5D962A}" srcOrd="0" destOrd="7" presId="urn:microsoft.com/office/officeart/2005/8/layout/hList1"/>
    <dgm:cxn modelId="{491D941A-1583-4475-9EBC-7B5659903595}" srcId="{DFA24898-6921-433A-8DB7-6A7276C5016D}" destId="{498E5A51-0D61-42D1-B6DD-597727F80293}" srcOrd="8" destOrd="0" parTransId="{72564E8A-601A-4FB9-A3D7-F7DF6E705938}" sibTransId="{7BFE86B5-67CA-4676-87E9-7957F4082D4B}"/>
    <dgm:cxn modelId="{420F0F1B-69CF-4081-A21C-6E2D559DAFCD}" srcId="{DFA24898-6921-433A-8DB7-6A7276C5016D}" destId="{6A21FFFE-AAD2-47D4-B737-DFC642E39483}" srcOrd="0" destOrd="0" parTransId="{60F60440-DFD4-4F5C-9FF8-EB0F2091A6F2}" sibTransId="{D5EA7205-D321-4AFE-8F80-C556FC04605B}"/>
    <dgm:cxn modelId="{20CE8C22-C395-47FA-8873-1EE933712BCD}" type="presOf" srcId="{0E062789-BBD8-496F-8377-463FA51DBC43}" destId="{B6970BA8-BE58-4154-B6F2-FC47120ED637}" srcOrd="0" destOrd="5" presId="urn:microsoft.com/office/officeart/2005/8/layout/hList1"/>
    <dgm:cxn modelId="{0CD38024-3F31-4487-BB69-C664DFF3C3D1}" type="presOf" srcId="{F0FC2B7D-49D5-4B66-A676-12241D8D0F44}" destId="{85E68053-2681-4EF0-977F-98571A5D962A}" srcOrd="0" destOrd="4" presId="urn:microsoft.com/office/officeart/2005/8/layout/hList1"/>
    <dgm:cxn modelId="{3AFB8E24-492B-42F2-9A52-405C049946FB}" srcId="{DFA24898-6921-433A-8DB7-6A7276C5016D}" destId="{9CDBEBEF-662F-4CD1-A2C7-7F3874E2C856}" srcOrd="9" destOrd="0" parTransId="{66F081FE-D717-4845-ACB8-8650AA1254BD}" sibTransId="{81CE8588-753F-4A8C-9E78-FAF53B4DC657}"/>
    <dgm:cxn modelId="{933D972F-8E0E-4FC5-9537-9A2D05924610}" type="presOf" srcId="{C211702D-3E18-450D-821F-87758193D0A9}" destId="{B6970BA8-BE58-4154-B6F2-FC47120ED637}" srcOrd="0" destOrd="1" presId="urn:microsoft.com/office/officeart/2005/8/layout/hList1"/>
    <dgm:cxn modelId="{3B91C439-BC8B-4720-B888-61250AB16E9C}" srcId="{88604C7E-3937-450B-BA28-3FBBB4721055}" destId="{B59E7D49-6812-4756-A0BA-0A623561157C}" srcOrd="2" destOrd="0" parTransId="{3BA61507-377B-49E6-8EEA-40612F1CB1E5}" sibTransId="{586EA3A1-BFC4-44F8-85C0-904CD61F8958}"/>
    <dgm:cxn modelId="{4BD2543D-3819-4ECB-87FF-3C6B38404966}" srcId="{88604C7E-3937-450B-BA28-3FBBB4721055}" destId="{0E062789-BBD8-496F-8377-463FA51DBC43}" srcOrd="5" destOrd="0" parTransId="{DCDF46FC-2659-4D9B-BFAC-80DB653E718C}" sibTransId="{CC832BA8-FC97-4B8D-BB2D-6B4FBE574F9C}"/>
    <dgm:cxn modelId="{206B3160-9E29-4692-9BA8-A80AF4371BC5}" type="presOf" srcId="{12364E6C-10D9-4AC8-A938-1D584ECA124A}" destId="{B6970BA8-BE58-4154-B6F2-FC47120ED637}" srcOrd="0" destOrd="7" presId="urn:microsoft.com/office/officeart/2005/8/layout/hList1"/>
    <dgm:cxn modelId="{0E75DF62-C790-462A-8888-82C308C5B304}" type="presOf" srcId="{09CCDA60-3BA1-48D2-92B4-5029CB863644}" destId="{B6970BA8-BE58-4154-B6F2-FC47120ED637}" srcOrd="0" destOrd="8" presId="urn:microsoft.com/office/officeart/2005/8/layout/hList1"/>
    <dgm:cxn modelId="{F02F6865-48C2-4CD5-B328-F78ED8A57D1B}" srcId="{DFA24898-6921-433A-8DB7-6A7276C5016D}" destId="{164A0C0B-63AA-4945-8CB2-F419A1464218}" srcOrd="5" destOrd="0" parTransId="{E06664BD-BD1C-4144-9EB6-571587671119}" sibTransId="{DEECEE35-F9F3-4E14-8448-C88A1EACFC28}"/>
    <dgm:cxn modelId="{E583B568-95BD-49ED-BE74-D4EFE39A3D34}" srcId="{88604C7E-3937-450B-BA28-3FBBB4721055}" destId="{09CCDA60-3BA1-48D2-92B4-5029CB863644}" srcOrd="8" destOrd="0" parTransId="{A916BF9B-D7EB-4D6B-80FE-E2BF2A54417C}" sibTransId="{43154644-E2F4-45E3-9723-FA9B9ADF61E5}"/>
    <dgm:cxn modelId="{151C8D4A-62F0-4714-805E-D28CDA750F3A}" srcId="{88604C7E-3937-450B-BA28-3FBBB4721055}" destId="{3D1E1BA3-1D27-4D5E-872C-AF84F30E3C84}" srcOrd="10" destOrd="0" parTransId="{C88C8815-11DD-49D0-9239-DBA406720784}" sibTransId="{43DBE6FC-4E72-4DF4-8009-4598DFBEA6D9}"/>
    <dgm:cxn modelId="{71AC1C6B-EEB7-493A-9F9D-4C67F77CEE48}" srcId="{88604C7E-3937-450B-BA28-3FBBB4721055}" destId="{82B39EE2-9529-4F23-A611-19770DE07A13}" srcOrd="11" destOrd="0" parTransId="{714497F4-8454-4846-86C1-0EEDBDC43D71}" sibTransId="{A82651F4-D042-4EC4-85DA-FF8D5346D83B}"/>
    <dgm:cxn modelId="{528E604B-E410-40BF-8A20-A8DEE7EE949F}" type="presOf" srcId="{A7BE6535-C2DF-4D8C-A1B1-4DAEE0AB559C}" destId="{B6970BA8-BE58-4154-B6F2-FC47120ED637}" srcOrd="0" destOrd="9" presId="urn:microsoft.com/office/officeart/2005/8/layout/hList1"/>
    <dgm:cxn modelId="{E97EE94D-33EE-49ED-840D-361BB1BEDCF8}" type="presOf" srcId="{9CDBEBEF-662F-4CD1-A2C7-7F3874E2C856}" destId="{85E68053-2681-4EF0-977F-98571A5D962A}" srcOrd="0" destOrd="9" presId="urn:microsoft.com/office/officeart/2005/8/layout/hList1"/>
    <dgm:cxn modelId="{4C8DAA4F-B835-4A2B-B1D9-D048D0306924}" srcId="{88604C7E-3937-450B-BA28-3FBBB4721055}" destId="{3A41C78A-6C7D-4344-B467-EA86AC2DA703}" srcOrd="3" destOrd="0" parTransId="{1FD1527B-5369-4F15-A377-719EBD34D63D}" sibTransId="{2345C032-10E7-46F9-9D00-5AE27D34C395}"/>
    <dgm:cxn modelId="{67C13771-4DE8-41A8-8A90-8E7F02A1A160}" type="presOf" srcId="{DFA24898-6921-433A-8DB7-6A7276C5016D}" destId="{1A6724E7-ABDC-4577-BB3D-19643D0E9D21}" srcOrd="0" destOrd="0" presId="urn:microsoft.com/office/officeart/2005/8/layout/hList1"/>
    <dgm:cxn modelId="{2E05F356-1A2F-4A2C-B71D-084F89384AEB}" srcId="{DFA24898-6921-433A-8DB7-6A7276C5016D}" destId="{898AEFFE-8E41-4D35-A3A3-19BD0909DD6F}" srcOrd="3" destOrd="0" parTransId="{E94CDA1B-CE67-4161-B3C5-ACD02052352E}" sibTransId="{C25479BD-209F-4918-831E-13B2A0AA6A76}"/>
    <dgm:cxn modelId="{FA8F2F58-34BE-4E5D-B346-10B7C0957E19}" type="presOf" srcId="{A2F8F8FF-074A-4003-A66A-87FE5B956436}" destId="{B6970BA8-BE58-4154-B6F2-FC47120ED637}" srcOrd="0" destOrd="6" presId="urn:microsoft.com/office/officeart/2005/8/layout/hList1"/>
    <dgm:cxn modelId="{2A3BDC58-40B9-44B5-BBBC-ED5D2C9622FC}" srcId="{DFA24898-6921-433A-8DB7-6A7276C5016D}" destId="{A48D9546-1541-4DCA-A641-45DB05BD59F1}" srcOrd="6" destOrd="0" parTransId="{0DC180BD-F963-43BD-81AB-471C6AE9B388}" sibTransId="{1F538C74-0260-4ED6-8B9B-5BFBE61064B7}"/>
    <dgm:cxn modelId="{FE0A0279-4EDE-442E-96C1-76F981E5B70A}" srcId="{88604C7E-3937-450B-BA28-3FBBB4721055}" destId="{A2F8F8FF-074A-4003-A66A-87FE5B956436}" srcOrd="6" destOrd="0" parTransId="{4A51A98E-95F2-41E9-943B-E45F42C6B03E}" sibTransId="{AEE09F91-0454-437C-9D86-A35DA48BD9B6}"/>
    <dgm:cxn modelId="{14FD267C-3C7A-404F-9375-7AE211AD7788}" type="presOf" srcId="{A9703996-E55A-461F-8CE7-55D7B6F80B09}" destId="{B6970BA8-BE58-4154-B6F2-FC47120ED637}" srcOrd="0" destOrd="4" presId="urn:microsoft.com/office/officeart/2005/8/layout/hList1"/>
    <dgm:cxn modelId="{7A607584-A436-4AF8-9252-7FAB8D11748B}" srcId="{88604C7E-3937-450B-BA28-3FBBB4721055}" destId="{B7DE4966-11DC-4BB1-AA02-D7D20865AE05}" srcOrd="0" destOrd="0" parTransId="{07ADC1E0-019A-4BF5-A96F-36FEA723CD3F}" sibTransId="{989F753C-C572-435E-8F30-38B54E8A6E23}"/>
    <dgm:cxn modelId="{D7CE3C86-0A43-44F4-ADF8-A5356208E28E}" type="presOf" srcId="{7447AE1D-2DB8-4A96-B78E-2590CDC2F133}" destId="{85E68053-2681-4EF0-977F-98571A5D962A}" srcOrd="0" destOrd="2" presId="urn:microsoft.com/office/officeart/2005/8/layout/hList1"/>
    <dgm:cxn modelId="{094E3A87-6786-4650-8A18-98BE41A7080F}" type="presOf" srcId="{6A21FFFE-AAD2-47D4-B737-DFC642E39483}" destId="{85E68053-2681-4EF0-977F-98571A5D962A}" srcOrd="0" destOrd="0" presId="urn:microsoft.com/office/officeart/2005/8/layout/hList1"/>
    <dgm:cxn modelId="{036BAD8C-BA1B-4AD6-88B8-8BC738861E87}" srcId="{88604C7E-3937-450B-BA28-3FBBB4721055}" destId="{A7BE6535-C2DF-4D8C-A1B1-4DAEE0AB559C}" srcOrd="9" destOrd="0" parTransId="{530D3862-D37C-487D-AB21-C901B65899C4}" sibTransId="{190046D5-7090-4561-90CA-C56C75BF2790}"/>
    <dgm:cxn modelId="{D0E5C58C-C990-4CC3-A4A2-73228743C038}" srcId="{DFA24898-6921-433A-8DB7-6A7276C5016D}" destId="{7332BE70-55C0-4E5C-98F6-0E37BC6B0EB4}" srcOrd="1" destOrd="0" parTransId="{792291ED-1397-4887-AA34-8369CDB93048}" sibTransId="{D5DA4BDF-B99C-450E-9658-BFD3455EAEAA}"/>
    <dgm:cxn modelId="{30C5C19C-8DC5-42CD-8DA3-7E6F1C055A4A}" type="presOf" srcId="{164A0C0B-63AA-4945-8CB2-F419A1464218}" destId="{85E68053-2681-4EF0-977F-98571A5D962A}" srcOrd="0" destOrd="5" presId="urn:microsoft.com/office/officeart/2005/8/layout/hList1"/>
    <dgm:cxn modelId="{96E592A6-9DCC-4BEB-91FC-2B92C97AF682}" type="presOf" srcId="{88604C7E-3937-450B-BA28-3FBBB4721055}" destId="{3ACFAE22-5C26-4908-892A-C11866553EC2}" srcOrd="0" destOrd="0" presId="urn:microsoft.com/office/officeart/2005/8/layout/hList1"/>
    <dgm:cxn modelId="{E3CC36AA-5455-4425-8F2B-0E0B6A88259C}" type="presOf" srcId="{898AEFFE-8E41-4D35-A3A3-19BD0909DD6F}" destId="{85E68053-2681-4EF0-977F-98571A5D962A}" srcOrd="0" destOrd="3" presId="urn:microsoft.com/office/officeart/2005/8/layout/hList1"/>
    <dgm:cxn modelId="{AB77C0B1-CC8E-42D1-B73D-4F91F2B90B5D}" srcId="{DFA24898-6921-433A-8DB7-6A7276C5016D}" destId="{7447AE1D-2DB8-4A96-B78E-2590CDC2F133}" srcOrd="2" destOrd="0" parTransId="{3A797B15-EDCE-421A-A2E5-DF5789509C88}" sibTransId="{5262C1EC-2237-4CED-8A04-97FCCD20E444}"/>
    <dgm:cxn modelId="{EB6A81B4-FA3D-4BA2-B159-BAED38BE9D5C}" type="presOf" srcId="{B59E7D49-6812-4756-A0BA-0A623561157C}" destId="{B6970BA8-BE58-4154-B6F2-FC47120ED637}" srcOrd="0" destOrd="2" presId="urn:microsoft.com/office/officeart/2005/8/layout/hList1"/>
    <dgm:cxn modelId="{8043C2B7-C5A3-427B-A8BD-F47B6173BB27}" type="presOf" srcId="{498E5A51-0D61-42D1-B6DD-597727F80293}" destId="{85E68053-2681-4EF0-977F-98571A5D962A}" srcOrd="0" destOrd="8" presId="urn:microsoft.com/office/officeart/2005/8/layout/hList1"/>
    <dgm:cxn modelId="{66AB15BE-71FC-4D73-802B-8361D02061BE}" srcId="{DFA24898-6921-433A-8DB7-6A7276C5016D}" destId="{F0FC2B7D-49D5-4B66-A676-12241D8D0F44}" srcOrd="4" destOrd="0" parTransId="{EF8E3274-062A-45AE-A5F4-BA39405353E8}" sibTransId="{A7EE0444-88D5-45DC-B19F-B2FA10011193}"/>
    <dgm:cxn modelId="{FF4BE3C6-573C-4CFD-8AB2-3B9B85241F6E}" srcId="{DFA24898-6921-433A-8DB7-6A7276C5016D}" destId="{B881495D-1229-4F13-B757-357A67A52A81}" srcOrd="11" destOrd="0" parTransId="{52704018-6334-41E6-85D9-F68C52E29603}" sibTransId="{B122513D-C0AA-4A6E-AD0D-92E2183CB028}"/>
    <dgm:cxn modelId="{078936E2-13BA-4EBE-99FC-643CE5A27766}" srcId="{88604C7E-3937-450B-BA28-3FBBB4721055}" destId="{12364E6C-10D9-4AC8-A938-1D584ECA124A}" srcOrd="7" destOrd="0" parTransId="{A4ADC991-613C-43E6-AD11-300A7E6FD7F1}" sibTransId="{C646D32D-C5A0-4194-96E4-7E63F490EDC1}"/>
    <dgm:cxn modelId="{F27996E3-874C-45B9-805A-136FBF03486A}" srcId="{88604C7E-3937-450B-BA28-3FBBB4721055}" destId="{A9703996-E55A-461F-8CE7-55D7B6F80B09}" srcOrd="4" destOrd="0" parTransId="{5E814F92-03BE-46EA-8409-8ABBCAC31E8A}" sibTransId="{13AAA04C-987F-4CC2-8882-1EE0A8C7EA54}"/>
    <dgm:cxn modelId="{38FC13E4-3426-4AE5-AE56-604240A50C9B}" type="presOf" srcId="{3A41C78A-6C7D-4344-B467-EA86AC2DA703}" destId="{B6970BA8-BE58-4154-B6F2-FC47120ED637}" srcOrd="0" destOrd="3" presId="urn:microsoft.com/office/officeart/2005/8/layout/hList1"/>
    <dgm:cxn modelId="{C53C46EA-DF03-4164-BE73-EEE4B86ABB0E}" type="presOf" srcId="{7332BE70-55C0-4E5C-98F6-0E37BC6B0EB4}" destId="{85E68053-2681-4EF0-977F-98571A5D962A}" srcOrd="0" destOrd="1" presId="urn:microsoft.com/office/officeart/2005/8/layout/hList1"/>
    <dgm:cxn modelId="{93A6A9EE-1433-4C3D-96FF-E74A4053A8A0}" srcId="{DFA24898-6921-433A-8DB7-6A7276C5016D}" destId="{579C654C-FC51-4103-9F73-F29260CFDE22}" srcOrd="7" destOrd="0" parTransId="{62D9103F-A256-4DD9-8612-87E2F0D90AE3}" sibTransId="{57C79F1B-8AD5-40E0-AB20-F58846091620}"/>
    <dgm:cxn modelId="{96AF17F4-0E78-47FA-9F87-F1F437EC4120}" type="presOf" srcId="{DEDAB270-F187-4B39-867F-E0CF52039395}" destId="{89784127-AF3E-4D70-B93C-298FFDF908A6}" srcOrd="0" destOrd="0" presId="urn:microsoft.com/office/officeart/2005/8/layout/hList1"/>
    <dgm:cxn modelId="{4A221EF5-D3E0-4DCA-AF2E-254CAA137374}" srcId="{DFA24898-6921-433A-8DB7-6A7276C5016D}" destId="{7335DD1D-9452-45B8-97AC-F9B6B85A943D}" srcOrd="10" destOrd="0" parTransId="{21DBD3C5-7792-436E-A6BD-DFD799A239CF}" sibTransId="{025A0B30-ACCB-4363-8318-EA77196445B4}"/>
    <dgm:cxn modelId="{C1BED6F6-1E2E-4E30-A458-99D163B490B7}" type="presOf" srcId="{3D1E1BA3-1D27-4D5E-872C-AF84F30E3C84}" destId="{B6970BA8-BE58-4154-B6F2-FC47120ED637}" srcOrd="0" destOrd="10" presId="urn:microsoft.com/office/officeart/2005/8/layout/hList1"/>
    <dgm:cxn modelId="{AB251EFB-F640-4923-9CA6-D9237D2703DF}" type="presOf" srcId="{82B39EE2-9529-4F23-A611-19770DE07A13}" destId="{B6970BA8-BE58-4154-B6F2-FC47120ED637}" srcOrd="0" destOrd="11" presId="urn:microsoft.com/office/officeart/2005/8/layout/hList1"/>
    <dgm:cxn modelId="{797657FF-A335-4F61-B516-93B9C9DF77F3}" srcId="{DEDAB270-F187-4B39-867F-E0CF52039395}" destId="{88604C7E-3937-450B-BA28-3FBBB4721055}" srcOrd="0" destOrd="0" parTransId="{9BCABCBD-7433-40E0-876B-6207018E3A16}" sibTransId="{4EC2FDDD-E041-4519-A8B3-F4F30FDAF857}"/>
    <dgm:cxn modelId="{54A529C3-540B-4719-A97C-F9B33CAF70EA}" type="presParOf" srcId="{89784127-AF3E-4D70-B93C-298FFDF908A6}" destId="{1327CD82-9915-4B60-AA8F-7EA0337E78A6}" srcOrd="0" destOrd="0" presId="urn:microsoft.com/office/officeart/2005/8/layout/hList1"/>
    <dgm:cxn modelId="{C929CD25-34F1-4DC3-B90B-157533BF7C43}" type="presParOf" srcId="{1327CD82-9915-4B60-AA8F-7EA0337E78A6}" destId="{3ACFAE22-5C26-4908-892A-C11866553EC2}" srcOrd="0" destOrd="0" presId="urn:microsoft.com/office/officeart/2005/8/layout/hList1"/>
    <dgm:cxn modelId="{BAAA131C-002A-48B4-A0A5-2849295EE106}" type="presParOf" srcId="{1327CD82-9915-4B60-AA8F-7EA0337E78A6}" destId="{B6970BA8-BE58-4154-B6F2-FC47120ED637}" srcOrd="1" destOrd="0" presId="urn:microsoft.com/office/officeart/2005/8/layout/hList1"/>
    <dgm:cxn modelId="{529BB76E-DCFE-4EA1-BECD-F0E3F7C6E89E}" type="presParOf" srcId="{89784127-AF3E-4D70-B93C-298FFDF908A6}" destId="{3053160B-3D7D-4762-AD91-3325188F92FF}" srcOrd="1" destOrd="0" presId="urn:microsoft.com/office/officeart/2005/8/layout/hList1"/>
    <dgm:cxn modelId="{FC709B85-3C41-4B24-9876-F5C66EBE83D2}" type="presParOf" srcId="{89784127-AF3E-4D70-B93C-298FFDF908A6}" destId="{2B3D45FB-EBF5-4C68-9651-2C7FE749FBE0}" srcOrd="2" destOrd="0" presId="urn:microsoft.com/office/officeart/2005/8/layout/hList1"/>
    <dgm:cxn modelId="{4ADD423F-3F79-4308-9700-37F156630AAA}" type="presParOf" srcId="{2B3D45FB-EBF5-4C68-9651-2C7FE749FBE0}" destId="{1A6724E7-ABDC-4577-BB3D-19643D0E9D21}" srcOrd="0" destOrd="0" presId="urn:microsoft.com/office/officeart/2005/8/layout/hList1"/>
    <dgm:cxn modelId="{D785972F-FCB6-4A41-89B0-ECCED6869F81}" type="presParOf" srcId="{2B3D45FB-EBF5-4C68-9651-2C7FE749FBE0}" destId="{85E68053-2681-4EF0-977F-98571A5D96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FAE22-5C26-4908-892A-C11866553EC2}">
      <dsp:nvSpPr>
        <dsp:cNvPr id="0" name=""/>
        <dsp:cNvSpPr/>
      </dsp:nvSpPr>
      <dsp:spPr>
        <a:xfrm>
          <a:off x="31" y="112453"/>
          <a:ext cx="2987471" cy="667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MDS 2.0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(2006-9/2010)</a:t>
          </a:r>
        </a:p>
      </dsp:txBody>
      <dsp:txXfrm>
        <a:off x="31" y="112453"/>
        <a:ext cx="2987471" cy="667290"/>
      </dsp:txXfrm>
    </dsp:sp>
    <dsp:sp modelId="{B6970BA8-BE58-4154-B6F2-FC47120ED637}">
      <dsp:nvSpPr>
        <dsp:cNvPr id="0" name=""/>
        <dsp:cNvSpPr/>
      </dsp:nvSpPr>
      <dsp:spPr>
        <a:xfrm>
          <a:off x="31" y="779744"/>
          <a:ext cx="2987471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Pneumonia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MDRO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Wound infection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Viral hepatitis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Septicemia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Tuberculosis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C. difficile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Conjunctivitis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HIV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Respiratory infection*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Sexually transmitted diseases</a:t>
          </a:r>
        </a:p>
      </dsp:txBody>
      <dsp:txXfrm>
        <a:off x="31" y="779744"/>
        <a:ext cx="2987471" cy="3337920"/>
      </dsp:txXfrm>
    </dsp:sp>
    <dsp:sp modelId="{1A6724E7-ABDC-4577-BB3D-19643D0E9D21}">
      <dsp:nvSpPr>
        <dsp:cNvPr id="0" name=""/>
        <dsp:cNvSpPr/>
      </dsp:nvSpPr>
      <dsp:spPr>
        <a:xfrm>
          <a:off x="3405749" y="112453"/>
          <a:ext cx="2987471" cy="667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MDS 3.0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(10/2010-Present)</a:t>
          </a:r>
        </a:p>
      </dsp:txBody>
      <dsp:txXfrm>
        <a:off x="3405749" y="112453"/>
        <a:ext cx="2987471" cy="667290"/>
      </dsp:txXfrm>
    </dsp:sp>
    <dsp:sp modelId="{85E68053-2681-4EF0-977F-98571A5D962A}">
      <dsp:nvSpPr>
        <dsp:cNvPr id="0" name=""/>
        <dsp:cNvSpPr/>
      </dsp:nvSpPr>
      <dsp:spPr>
        <a:xfrm>
          <a:off x="3405749" y="779744"/>
          <a:ext cx="2987471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Pneumonia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MDRO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Wound infection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Viral hepatitis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Septicemia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Tuberculosis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strike="sngStrike" kern="1200" dirty="0"/>
            <a:t>C. difficile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strike="sngStrike" kern="1200" dirty="0"/>
            <a:t>Conjunctivitis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strike="sngStrike" kern="1200" dirty="0"/>
            <a:t>HIV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strike="sngStrike" kern="1200" dirty="0"/>
            <a:t>Respiratory infection*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strike="sngStrike" kern="1200" dirty="0"/>
            <a:t>Sexually transmitted diseases</a:t>
          </a:r>
        </a:p>
      </dsp:txBody>
      <dsp:txXfrm>
        <a:off x="3405749" y="779744"/>
        <a:ext cx="2987471" cy="333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357194"/>
            <a:ext cx="6856413" cy="742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Infection Prevention in Nursing Homes and Palliative Care</a:t>
            </a:r>
          </a:p>
          <a:p>
            <a:pPr algn="ctr"/>
            <a:r>
              <a:rPr lang="en-US" b="1" dirty="0"/>
              <a:t>Prof. Pat Stone, Columbia University, Center for Health Policy</a:t>
            </a:r>
          </a:p>
          <a:p>
            <a:pPr algn="ctr"/>
            <a:r>
              <a:rPr lang="en-US" b="1" dirty="0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07084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Hosted by Prof. Ruth Lynne </a:t>
            </a:r>
            <a:r>
              <a:rPr lang="en-US" b="1" dirty="0" err="1"/>
              <a:t>Carrico</a:t>
            </a:r>
            <a:r>
              <a:rPr lang="en-US" b="1" dirty="0"/>
              <a:t>, Columbia University</a:t>
            </a:r>
          </a:p>
          <a:p>
            <a:pPr algn="ctr"/>
            <a:r>
              <a:rPr lang="en-US" b="1" dirty="0" err="1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41EE-D25B-7349-8591-F24D5E7E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77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FF303-0C90-42CB-8941-9EFF4FAA8CFD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F80D-1352-4EF8-BFCD-E8861058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8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F80D-1352-4EF8-BFCD-E88610580E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2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F89E11C-B295-4298-9ED9-AC2BCF71C673}" type="slidenum">
              <a:rPr lang="en-US" smtClean="0">
                <a:latin typeface="Calibri" panose="020F0502020204030204" pitchFamily="34" charset="0"/>
              </a:rPr>
              <a:pPr/>
              <a:t>26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88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5A795A-F2D4-43DC-8D12-3F2C1FBB086D}" type="slidenum">
              <a:rPr lang="en-US" smtClean="0">
                <a:latin typeface="Calibri" panose="020F0502020204030204" pitchFamily="34" charset="0"/>
              </a:rPr>
              <a:pPr/>
              <a:t>27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0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F80D-1352-4EF8-BFCD-E88610580E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F80D-1352-4EF8-BFCD-E88610580E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8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3216-2B7E-4571-B51A-2FBEA042C7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6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3216-2B7E-4571-B51A-2FBEA042C7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37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F80D-1352-4EF8-BFCD-E88610580E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0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42E299-8AA3-4DB8-8179-D702EB205CDC}" type="slidenum">
              <a:rPr lang="en-US" altLang="en-US">
                <a:latin typeface="Calibri" panose="020F0502020204030204" pitchFamily="34" charset="0"/>
              </a:rPr>
              <a:pPr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61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3216-2B7E-4571-B51A-2FBEA042C7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85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E3BD-9EA2-4EA2-8093-A39B545D4CD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0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F80D-1352-4EF8-BFCD-E88610580E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4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3216-2B7E-4571-B51A-2FBEA042C7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3216-2B7E-4571-B51A-2FBEA042C7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15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16D61E-12A2-464D-89AA-E0FF0B2E69C8}" type="slidenum">
              <a:rPr lang="en-US" altLang="en-US" sz="1200">
                <a:latin typeface="Calibri" panose="020F0502020204030204" pitchFamily="34" charset="0"/>
              </a:rPr>
              <a:pPr/>
              <a:t>41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1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F80D-1352-4EF8-BFCD-E88610580E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3216-2B7E-4571-B51A-2FBEA042C7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3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3216-2B7E-4571-B51A-2FBEA042C7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7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3216-2B7E-4571-B51A-2FBEA042C7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F7BB5A1-6EB1-4367-965D-DD03EEC591BA}" type="slidenum">
              <a:rPr lang="en-US" smtClean="0">
                <a:latin typeface="Calibri" panose="020F0502020204030204" pitchFamily="34" charset="0"/>
              </a:rPr>
              <a:pPr/>
              <a:t>23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9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0F545D-E164-44AC-86D6-260932CD2DE4}" type="slidenum">
              <a:rPr lang="en-US" smtClean="0">
                <a:latin typeface="Calibri" panose="020F0502020204030204" pitchFamily="34" charset="0"/>
              </a:rPr>
              <a:pPr/>
              <a:t>24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84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0F545D-E164-44AC-86D6-260932CD2DE4}" type="slidenum">
              <a:rPr lang="en-US" smtClean="0">
                <a:latin typeface="Calibri" panose="020F0502020204030204" pitchFamily="34" charset="0"/>
              </a:rPr>
              <a:pPr/>
              <a:t>25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4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D0297A9-8ACF-6545-A030-22F9208A8C9D}" type="datetime1">
              <a:rPr lang="en-CA" smtClean="0"/>
              <a:t>2018-03-07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07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C6D-40A7-6D47-96F8-F7148809BED8}" type="datetime1">
              <a:rPr lang="en-CA" smtClean="0"/>
              <a:t>2018-03-07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9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5A7E-7742-F346-897E-3A20E28D46BC}" type="datetime1">
              <a:rPr lang="en-CA" smtClean="0"/>
              <a:t>2018-03-07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0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3FC-7F84-0242-89E0-0BE7E802E114}" type="datetime1">
              <a:rPr lang="en-CA" smtClean="0"/>
              <a:t>2018-03-07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5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0CB6-18EB-7145-A53A-79B3B7F5CE39}" type="datetime1">
              <a:rPr lang="en-CA" smtClean="0"/>
              <a:t>2018-03-07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14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EC8D-1FE9-1345-92FB-0575F0D89917}" type="datetime1">
              <a:rPr lang="en-CA" smtClean="0"/>
              <a:t>2018-03-07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2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AFD6-8F86-8A4B-8F4A-A16A7F2CE321}" type="datetime1">
              <a:rPr lang="en-CA" smtClean="0"/>
              <a:t>2018-03-07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06A7-B813-0344-BA4D-8BCAE3D07111}" type="datetime1">
              <a:rPr lang="en-CA" smtClean="0"/>
              <a:t>2018-03-07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1E4B-C7ED-4746-B351-CD06FA699742}" type="datetime1">
              <a:rPr lang="en-CA" smtClean="0"/>
              <a:t>2018-03-07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9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41E0-46DC-EC4F-AB28-425935B00A55}" type="datetime1">
              <a:rPr lang="en-CA" smtClean="0"/>
              <a:t>2018-03-07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8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7DF0E41-CD9E-1348-A821-32ECAAD05732}" type="datetime1">
              <a:rPr lang="en-CA" smtClean="0"/>
              <a:t>2018-03-07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6339" y="6245817"/>
            <a:ext cx="1271242" cy="547859"/>
          </a:xfrm>
        </p:spPr>
        <p:txBody>
          <a:bodyPr/>
          <a:lstStyle>
            <a:lvl1pPr>
              <a:defRPr sz="20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8239B840-BDA5-4920-AE8A-3D19BFC2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1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AA6CDD0-EF1A-9A42-A2EE-3B315A0421A2}" type="datetime1">
              <a:rPr lang="en-CA" smtClean="0"/>
              <a:t>2018-03-07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239B840-BDA5-4920-AE8A-3D19BFC2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462" y="728421"/>
            <a:ext cx="10782300" cy="3828082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chemeClr val="accent1"/>
                </a:solidFill>
              </a:rPr>
              <a:t>Infection Prevention in Nursing Homes and Palliative Care</a:t>
            </a:r>
            <a:br>
              <a:rPr lang="en-US" sz="6600" b="1" dirty="0">
                <a:solidFill>
                  <a:schemeClr val="accent1"/>
                </a:solidFill>
              </a:rPr>
            </a:b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Pat Stone, PhD, RN, FAAN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Columbia University, Center for Health Policy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ps2024@cumc.Columbia.edu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1952" y="4966613"/>
            <a:ext cx="80022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+mj-lt"/>
                <a:ea typeface="Calibri Light" charset="0"/>
                <a:cs typeface="Calibri Light" charset="0"/>
              </a:rPr>
              <a:t>Hosted by Prof. Ruth Lynne </a:t>
            </a:r>
            <a:r>
              <a:rPr lang="en-US" sz="2600" b="1" dirty="0" err="1">
                <a:solidFill>
                  <a:srgbClr val="002060"/>
                </a:solidFill>
                <a:latin typeface="+mj-lt"/>
                <a:ea typeface="Calibri Light" charset="0"/>
                <a:cs typeface="Calibri Light" charset="0"/>
              </a:rPr>
              <a:t>Carrico</a:t>
            </a:r>
            <a:br>
              <a:rPr lang="en-US" sz="2600" b="1" dirty="0">
                <a:solidFill>
                  <a:srgbClr val="002060"/>
                </a:solidFill>
                <a:latin typeface="+mj-lt"/>
                <a:ea typeface="Calibri Light" charset="0"/>
                <a:cs typeface="Calibri Light" charset="0"/>
              </a:rPr>
            </a:br>
            <a:r>
              <a:rPr lang="en-US" sz="2600" b="1" dirty="0">
                <a:solidFill>
                  <a:srgbClr val="002060"/>
                </a:solidFill>
                <a:latin typeface="+mj-lt"/>
                <a:ea typeface="Calibri Light" charset="0"/>
                <a:cs typeface="Calibri Light" charset="0"/>
              </a:rPr>
              <a:t>Columbia University</a:t>
            </a:r>
            <a:endParaRPr lang="en-US" sz="2600" b="1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3894" y="649379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www.webbertraining.com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91940" y="6488668"/>
            <a:ext cx="153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March 8, 2018</a:t>
            </a:r>
          </a:p>
        </p:txBody>
      </p:sp>
    </p:spTree>
    <p:extLst>
      <p:ext uri="{BB962C8B-B14F-4D97-AF65-F5344CB8AC3E}">
        <p14:creationId xmlns:p14="http://schemas.microsoft.com/office/powerpoint/2010/main" val="420248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18" y="113034"/>
            <a:ext cx="10772775" cy="1658198"/>
          </a:xfrm>
        </p:spPr>
        <p:txBody>
          <a:bodyPr/>
          <a:lstStyle/>
          <a:p>
            <a:r>
              <a:rPr lang="en-US" dirty="0"/>
              <a:t>Infections in NHs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92" y="2001685"/>
            <a:ext cx="5330757" cy="46740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765,000 to 2.8 million healthcare-associated infections (HAIs) annuallyⁱ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Most estimates are old and based on small sample sizes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HAIs are the most common reason of resident transfer to acute care and 30-day readmission and often these admissions come at the end of lifeⁱⁱ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0342" y="6063698"/>
            <a:ext cx="6588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ⁱ</a:t>
            </a:r>
            <a:r>
              <a:rPr lang="en-US" sz="1350" dirty="0" err="1"/>
              <a:t>Strausbaugh</a:t>
            </a:r>
            <a:r>
              <a:rPr lang="en-US" sz="1350" dirty="0"/>
              <a:t> LJ, Joseph CL, ICHE, 2000; Koch AM et al, JHI, 2009; Dwyer et al JAGS 2013</a:t>
            </a:r>
          </a:p>
          <a:p>
            <a:r>
              <a:rPr lang="en-US" sz="1350" dirty="0"/>
              <a:t>ⁱⁱKoch AM, JHI,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9128" y="4410113"/>
            <a:ext cx="4688732" cy="37937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982" y="884565"/>
            <a:ext cx="5145024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1918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Usage and MDROs in NHs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6996762" cy="44551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Antibiotics account for 40% of all medications administered</a:t>
            </a:r>
          </a:p>
          <a:p>
            <a:pPr lvl="1"/>
            <a:r>
              <a:rPr lang="en-US" dirty="0"/>
              <a:t>Between 50-80% of residents receive antibiotics at least once a year</a:t>
            </a:r>
          </a:p>
          <a:p>
            <a:endParaRPr lang="en-US" dirty="0"/>
          </a:p>
          <a:p>
            <a:r>
              <a:rPr lang="en-US" dirty="0"/>
              <a:t>Antibiotics are often initiated in the absence of clinical evidence of a bacterial infection</a:t>
            </a:r>
          </a:p>
          <a:p>
            <a:endParaRPr lang="en-US" dirty="0"/>
          </a:p>
          <a:p>
            <a:r>
              <a:rPr lang="en-US" dirty="0"/>
              <a:t>Older persons are susceptible to adverse side effects due to altered pharmacokinetics, polypharmacy, dosing errors and increased risk of </a:t>
            </a:r>
            <a:r>
              <a:rPr lang="en-US" i="1" dirty="0"/>
              <a:t>Clostridium difficile</a:t>
            </a:r>
          </a:p>
          <a:p>
            <a:endParaRPr lang="en-US" i="1" dirty="0"/>
          </a:p>
          <a:p>
            <a:r>
              <a:rPr lang="en-US" dirty="0"/>
              <a:t>In a systematic review, we found up to 63% of residents were infected with a gram negative MDRO</a:t>
            </a:r>
          </a:p>
          <a:p>
            <a:endParaRPr lang="en-US" dirty="0"/>
          </a:p>
          <a:p>
            <a:r>
              <a:rPr lang="en-US" dirty="0"/>
              <a:t>In 35 NHs in Boston, 67% of advanced dementia patients in a NH were colonized or infected with MDRO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250" y="1919231"/>
            <a:ext cx="2952750" cy="2228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6665" y="6342313"/>
            <a:ext cx="45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7092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Aim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52649" y="2381061"/>
            <a:ext cx="8060733" cy="3183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Estimate trends in infections in NH residents, 2006 – 2013 and a point prevalence of infections in NH residents in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6610" y="5931554"/>
            <a:ext cx="800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Herzig CTA, Dick AW, Sorbero M, Pogorzelska-Maziarz M, Cohen CC, Larson EL, Stone PW (2017) Infection Trends in United States Nursing Homes, 2006 – 2013. </a:t>
            </a:r>
            <a:r>
              <a:rPr lang="en-US" sz="1400" i="1" dirty="0"/>
              <a:t>JAMDA</a:t>
            </a:r>
            <a:r>
              <a:rPr lang="en-US" sz="1400" dirty="0"/>
              <a:t>. 2017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1742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Data Set (MDS)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assessments performed on all NH residents</a:t>
            </a:r>
          </a:p>
          <a:p>
            <a:pPr lvl="1"/>
            <a:r>
              <a:rPr lang="en-US" dirty="0"/>
              <a:t>Upon admission, at least quarterly and with significant change in status</a:t>
            </a:r>
          </a:p>
          <a:p>
            <a:r>
              <a:rPr lang="en-US" dirty="0"/>
              <a:t>Infection data have a “look back” period</a:t>
            </a:r>
          </a:p>
          <a:p>
            <a:r>
              <a:rPr lang="en-US" dirty="0"/>
              <a:t>Revised October 2010 (MDS 3.0)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43242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Revised MDS: Infections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49923"/>
              </p:ext>
            </p:extLst>
          </p:nvPr>
        </p:nvGraphicFramePr>
        <p:xfrm>
          <a:off x="2899374" y="1506448"/>
          <a:ext cx="6393252" cy="423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2650" y="5736566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*Other than pneumonia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911280" y="3545457"/>
            <a:ext cx="3748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8732" y="2346386"/>
            <a:ext cx="2829464" cy="156138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35038" y="2346385"/>
            <a:ext cx="2829464" cy="156138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3041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NH residents with a quarterly or annual MDS assessment in 2006 – 2013</a:t>
            </a:r>
          </a:p>
          <a:p>
            <a:pPr lvl="1"/>
            <a:r>
              <a:rPr lang="en-US" dirty="0"/>
              <a:t>30,366,807 assessments</a:t>
            </a:r>
          </a:p>
          <a:p>
            <a:pPr lvl="1"/>
            <a:r>
              <a:rPr lang="en-US" dirty="0"/>
              <a:t>15,000 NHs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4170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5000626" cy="1658198"/>
          </a:xfrm>
        </p:spPr>
        <p:txBody>
          <a:bodyPr/>
          <a:lstStyle/>
          <a:p>
            <a:r>
              <a:rPr lang="en-US" dirty="0"/>
              <a:t>Trends in Infection 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1854200"/>
            <a:ext cx="4848225" cy="4351338"/>
          </a:xfrm>
        </p:spPr>
        <p:txBody>
          <a:bodyPr/>
          <a:lstStyle/>
          <a:p>
            <a:r>
              <a:rPr lang="en-US" dirty="0"/>
              <a:t>2006 – 2010 (MDS 2.0)</a:t>
            </a:r>
          </a:p>
          <a:p>
            <a:pPr lvl="1"/>
            <a:r>
              <a:rPr lang="en-US" dirty="0"/>
              <a:t>Prevalence of all infection types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increased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(p-values &lt;.01)</a:t>
            </a:r>
          </a:p>
          <a:p>
            <a:pPr lvl="1"/>
            <a:endParaRPr lang="en-US" dirty="0"/>
          </a:p>
          <a:p>
            <a:r>
              <a:rPr lang="en-US" dirty="0"/>
              <a:t>2011 – 2013 (MDS 3.0)</a:t>
            </a:r>
          </a:p>
          <a:p>
            <a:pPr lvl="1"/>
            <a:r>
              <a:rPr lang="en-US" dirty="0"/>
              <a:t>Prevalence of UTI, MDRO, and wound infections </a:t>
            </a:r>
            <a:r>
              <a:rPr lang="en-US" b="1" dirty="0"/>
              <a:t>decreased</a:t>
            </a:r>
            <a:r>
              <a:rPr lang="en-US" dirty="0"/>
              <a:t> (p-values &lt;.0001)</a:t>
            </a:r>
          </a:p>
          <a:p>
            <a:pPr lvl="1"/>
            <a:r>
              <a:rPr lang="en-US" dirty="0"/>
              <a:t>Prevalence of viral hepatitis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increased</a:t>
            </a:r>
            <a:r>
              <a:rPr lang="en-US" dirty="0"/>
              <a:t> (p-value &lt;0.0001)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564" y="267563"/>
            <a:ext cx="5438103" cy="6456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1994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Estimated Number of Infections in US Nursing Homes, 2013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222148"/>
              </p:ext>
            </p:extLst>
          </p:nvPr>
        </p:nvGraphicFramePr>
        <p:xfrm>
          <a:off x="2162077" y="2391233"/>
          <a:ext cx="7537576" cy="362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 of infections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Infection type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Assuming 1 week duration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Assuming 1 month duration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</a:t>
                      </a: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660,553</a:t>
                      </a: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660,553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Pneumonia</a:t>
                      </a: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1,071,603</a:t>
                      </a: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247,293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MDRO</a:t>
                      </a: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394,131</a:t>
                      </a: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90,953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Wound infection</a:t>
                      </a: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287,203</a:t>
                      </a: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66,278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Septicemia</a:t>
                      </a: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142,314</a:t>
                      </a: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32,842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Viral hepatitis</a:t>
                      </a: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125,523</a:t>
                      </a: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28,967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2,681,327</a:t>
                      </a: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1,126,886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283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52650" y="2381061"/>
            <a:ext cx="7886700" cy="2842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Obtain a national perspective of infection prevention and control programs in NHs using mixed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4027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Purposively sampled 10 NHs across the country</a:t>
            </a:r>
          </a:p>
          <a:p>
            <a:r>
              <a:rPr lang="en-US" dirty="0"/>
              <a:t>Recruited 6 to 8 employees</a:t>
            </a:r>
          </a:p>
          <a:p>
            <a:r>
              <a:rPr lang="en-US" dirty="0"/>
              <a:t>Semi structured interviews were audio taped</a:t>
            </a:r>
          </a:p>
          <a:p>
            <a:r>
              <a:rPr lang="en-US" dirty="0"/>
              <a:t>Directive content analysis conducted to identify themes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656" y="5768785"/>
            <a:ext cx="10942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Stone, P.W., Herzig, C.T., Pogorzelska-Maziarz, M., Carter, E., </a:t>
            </a:r>
            <a:r>
              <a:rPr lang="en-US" dirty="0" err="1"/>
              <a:t>Bjarnadottir</a:t>
            </a:r>
            <a:r>
              <a:rPr lang="en-US" dirty="0"/>
              <a:t>, R.I., </a:t>
            </a:r>
            <a:r>
              <a:rPr lang="en-US" dirty="0" err="1"/>
              <a:t>Semeraro</a:t>
            </a:r>
            <a:r>
              <a:rPr lang="en-US" dirty="0"/>
              <a:t>, P.K., Cohen, C.C., Travers, J., </a:t>
            </a:r>
            <a:r>
              <a:rPr lang="en-US" dirty="0" err="1"/>
              <a:t>Schweon</a:t>
            </a:r>
            <a:r>
              <a:rPr lang="en-US" dirty="0"/>
              <a:t>, S. (2015). Understanding infection prevention and control in nursing homes: A qualitative study. Geriatric Nursing. </a:t>
            </a:r>
            <a:r>
              <a:rPr lang="en-US" dirty="0" err="1"/>
              <a:t>doi</a:t>
            </a:r>
            <a:r>
              <a:rPr lang="en-US" dirty="0"/>
              <a:t>: 10.1016/j.gerinurse.2015.02.023.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20217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" y="3507250"/>
            <a:ext cx="3993226" cy="3316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462" y="4665913"/>
            <a:ext cx="10782300" cy="3352800"/>
          </a:xfrm>
        </p:spPr>
        <p:txBody>
          <a:bodyPr/>
          <a:lstStyle/>
          <a:p>
            <a:pPr algn="ctr"/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6665" y="63423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008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73 interviews including administrators, infection preventionists, staff nurses, aids, MDS coordinators and environmental services</a:t>
            </a:r>
          </a:p>
          <a:p>
            <a:r>
              <a:rPr lang="en-US" dirty="0"/>
              <a:t>5 themes</a:t>
            </a:r>
          </a:p>
          <a:p>
            <a:pPr lvl="1"/>
            <a:r>
              <a:rPr lang="en-US" dirty="0"/>
              <a:t>Resident needs: with tension between the facility being a person’s home and the need for infection prevention and control</a:t>
            </a:r>
          </a:p>
          <a:p>
            <a:pPr lvl="1"/>
            <a:r>
              <a:rPr lang="en-US" dirty="0"/>
              <a:t>Roles and training: multiple responsibilities of staff and lack of formal infection prevention and control training</a:t>
            </a:r>
          </a:p>
          <a:p>
            <a:pPr lvl="1"/>
            <a:r>
              <a:rPr lang="en-US" dirty="0"/>
              <a:t>Using infection data: while there was variations in surveillance methods/definitions, data were used to improve care</a:t>
            </a:r>
          </a:p>
          <a:p>
            <a:pPr lvl="1"/>
            <a:r>
              <a:rPr lang="en-US" dirty="0"/>
              <a:t>External resources: A need for external information and support</a:t>
            </a:r>
          </a:p>
          <a:p>
            <a:pPr lvl="1"/>
            <a:r>
              <a:rPr lang="en-US" dirty="0"/>
              <a:t>Focus on hand hygiene: All NHs focused on hand hygiene, however monitoring compliance was often informal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63102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Survey of NH Infection Control Programs</a:t>
            </a:r>
          </a:p>
        </p:txBody>
      </p:sp>
      <p:sp>
        <p:nvSpPr>
          <p:cNvPr id="4" name="Freeform 3"/>
          <p:cNvSpPr/>
          <p:nvPr/>
        </p:nvSpPr>
        <p:spPr>
          <a:xfrm>
            <a:off x="2282825" y="3209926"/>
            <a:ext cx="1835150" cy="2200275"/>
          </a:xfrm>
          <a:custGeom>
            <a:avLst/>
            <a:gdLst>
              <a:gd name="connsiteX0" fmla="*/ 0 w 1523405"/>
              <a:gd name="connsiteY0" fmla="*/ 152341 h 2505600"/>
              <a:gd name="connsiteX1" fmla="*/ 152341 w 1523405"/>
              <a:gd name="connsiteY1" fmla="*/ 0 h 2505600"/>
              <a:gd name="connsiteX2" fmla="*/ 1371065 w 1523405"/>
              <a:gd name="connsiteY2" fmla="*/ 0 h 2505600"/>
              <a:gd name="connsiteX3" fmla="*/ 1523406 w 1523405"/>
              <a:gd name="connsiteY3" fmla="*/ 152341 h 2505600"/>
              <a:gd name="connsiteX4" fmla="*/ 1523405 w 1523405"/>
              <a:gd name="connsiteY4" fmla="*/ 2353260 h 2505600"/>
              <a:gd name="connsiteX5" fmla="*/ 1371064 w 1523405"/>
              <a:gd name="connsiteY5" fmla="*/ 2505601 h 2505600"/>
              <a:gd name="connsiteX6" fmla="*/ 152341 w 1523405"/>
              <a:gd name="connsiteY6" fmla="*/ 2505600 h 2505600"/>
              <a:gd name="connsiteX7" fmla="*/ 0 w 1523405"/>
              <a:gd name="connsiteY7" fmla="*/ 2353259 h 2505600"/>
              <a:gd name="connsiteX8" fmla="*/ 0 w 1523405"/>
              <a:gd name="connsiteY8" fmla="*/ 152341 h 25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3405" h="2505600">
                <a:moveTo>
                  <a:pt x="0" y="152341"/>
                </a:moveTo>
                <a:cubicBezTo>
                  <a:pt x="0" y="68205"/>
                  <a:pt x="68205" y="0"/>
                  <a:pt x="152341" y="0"/>
                </a:cubicBezTo>
                <a:lnTo>
                  <a:pt x="1371065" y="0"/>
                </a:lnTo>
                <a:cubicBezTo>
                  <a:pt x="1455201" y="0"/>
                  <a:pt x="1523406" y="68205"/>
                  <a:pt x="1523406" y="152341"/>
                </a:cubicBezTo>
                <a:cubicBezTo>
                  <a:pt x="1523406" y="885981"/>
                  <a:pt x="1523405" y="1619620"/>
                  <a:pt x="1523405" y="2353260"/>
                </a:cubicBezTo>
                <a:cubicBezTo>
                  <a:pt x="1523405" y="2437396"/>
                  <a:pt x="1455200" y="2505601"/>
                  <a:pt x="1371064" y="2505601"/>
                </a:cubicBezTo>
                <a:lnTo>
                  <a:pt x="152341" y="2505600"/>
                </a:lnTo>
                <a:cubicBezTo>
                  <a:pt x="68205" y="2505600"/>
                  <a:pt x="0" y="2437395"/>
                  <a:pt x="0" y="2353259"/>
                </a:cubicBezTo>
                <a:lnTo>
                  <a:pt x="0" y="152341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9963" tIns="129963" rIns="129963" bIns="129963" spcCol="1270"/>
          <a:lstStyle/>
          <a:p>
            <a:pPr marL="0" lvl="1" defTabSz="533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+mj-lt"/>
              </a:rPr>
              <a:t>Certification and Survey Provider Enhanced Reporting (CASPER) data </a:t>
            </a:r>
          </a:p>
        </p:txBody>
      </p:sp>
      <p:sp>
        <p:nvSpPr>
          <p:cNvPr id="5" name="Freeform 4"/>
          <p:cNvSpPr/>
          <p:nvPr/>
        </p:nvSpPr>
        <p:spPr>
          <a:xfrm>
            <a:off x="3506788" y="2855914"/>
            <a:ext cx="469900" cy="288925"/>
          </a:xfrm>
          <a:custGeom>
            <a:avLst/>
            <a:gdLst>
              <a:gd name="connsiteX0" fmla="*/ 0 w 469268"/>
              <a:gd name="connsiteY0" fmla="*/ 57902 h 289512"/>
              <a:gd name="connsiteX1" fmla="*/ 324512 w 469268"/>
              <a:gd name="connsiteY1" fmla="*/ 57902 h 289512"/>
              <a:gd name="connsiteX2" fmla="*/ 324512 w 469268"/>
              <a:gd name="connsiteY2" fmla="*/ 0 h 289512"/>
              <a:gd name="connsiteX3" fmla="*/ 469268 w 469268"/>
              <a:gd name="connsiteY3" fmla="*/ 144756 h 289512"/>
              <a:gd name="connsiteX4" fmla="*/ 324512 w 469268"/>
              <a:gd name="connsiteY4" fmla="*/ 289512 h 289512"/>
              <a:gd name="connsiteX5" fmla="*/ 324512 w 469268"/>
              <a:gd name="connsiteY5" fmla="*/ 231610 h 289512"/>
              <a:gd name="connsiteX6" fmla="*/ 0 w 469268"/>
              <a:gd name="connsiteY6" fmla="*/ 231610 h 289512"/>
              <a:gd name="connsiteX7" fmla="*/ 0 w 469268"/>
              <a:gd name="connsiteY7" fmla="*/ 57902 h 2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268" h="289512">
                <a:moveTo>
                  <a:pt x="0" y="57902"/>
                </a:moveTo>
                <a:lnTo>
                  <a:pt x="324512" y="57902"/>
                </a:lnTo>
                <a:lnTo>
                  <a:pt x="324512" y="0"/>
                </a:lnTo>
                <a:lnTo>
                  <a:pt x="469268" y="144756"/>
                </a:lnTo>
                <a:lnTo>
                  <a:pt x="324512" y="289512"/>
                </a:lnTo>
                <a:lnTo>
                  <a:pt x="324512" y="231610"/>
                </a:lnTo>
                <a:lnTo>
                  <a:pt x="0" y="231610"/>
                </a:lnTo>
                <a:lnTo>
                  <a:pt x="0" y="57902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242845" y="3217586"/>
            <a:ext cx="1838325" cy="2200275"/>
          </a:xfrm>
          <a:custGeom>
            <a:avLst/>
            <a:gdLst>
              <a:gd name="connsiteX0" fmla="*/ 0 w 1162833"/>
              <a:gd name="connsiteY0" fmla="*/ 116283 h 2505600"/>
              <a:gd name="connsiteX1" fmla="*/ 116283 w 1162833"/>
              <a:gd name="connsiteY1" fmla="*/ 0 h 2505600"/>
              <a:gd name="connsiteX2" fmla="*/ 1046550 w 1162833"/>
              <a:gd name="connsiteY2" fmla="*/ 0 h 2505600"/>
              <a:gd name="connsiteX3" fmla="*/ 1162833 w 1162833"/>
              <a:gd name="connsiteY3" fmla="*/ 116283 h 2505600"/>
              <a:gd name="connsiteX4" fmla="*/ 1162833 w 1162833"/>
              <a:gd name="connsiteY4" fmla="*/ 2389317 h 2505600"/>
              <a:gd name="connsiteX5" fmla="*/ 1046550 w 1162833"/>
              <a:gd name="connsiteY5" fmla="*/ 2505600 h 2505600"/>
              <a:gd name="connsiteX6" fmla="*/ 116283 w 1162833"/>
              <a:gd name="connsiteY6" fmla="*/ 2505600 h 2505600"/>
              <a:gd name="connsiteX7" fmla="*/ 0 w 1162833"/>
              <a:gd name="connsiteY7" fmla="*/ 2389317 h 2505600"/>
              <a:gd name="connsiteX8" fmla="*/ 0 w 1162833"/>
              <a:gd name="connsiteY8" fmla="*/ 116283 h 25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833" h="2505600">
                <a:moveTo>
                  <a:pt x="0" y="116283"/>
                </a:moveTo>
                <a:cubicBezTo>
                  <a:pt x="0" y="52062"/>
                  <a:pt x="52062" y="0"/>
                  <a:pt x="116283" y="0"/>
                </a:cubicBezTo>
                <a:lnTo>
                  <a:pt x="1046550" y="0"/>
                </a:lnTo>
                <a:cubicBezTo>
                  <a:pt x="1110771" y="0"/>
                  <a:pt x="1162833" y="52062"/>
                  <a:pt x="1162833" y="116283"/>
                </a:cubicBezTo>
                <a:lnTo>
                  <a:pt x="1162833" y="2389317"/>
                </a:lnTo>
                <a:cubicBezTo>
                  <a:pt x="1162833" y="2453538"/>
                  <a:pt x="1110771" y="2505600"/>
                  <a:pt x="1046550" y="2505600"/>
                </a:cubicBezTo>
                <a:lnTo>
                  <a:pt x="116283" y="2505600"/>
                </a:lnTo>
                <a:cubicBezTo>
                  <a:pt x="52062" y="2505600"/>
                  <a:pt x="0" y="2453538"/>
                  <a:pt x="0" y="2389317"/>
                </a:cubicBezTo>
                <a:lnTo>
                  <a:pt x="0" y="11628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9963" tIns="129963" rIns="129963" bIns="129963" spcCol="1270"/>
          <a:lstStyle/>
          <a:p>
            <a:pPr marL="0" lvl="1" defTabSz="533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+mj-lt"/>
              </a:rPr>
              <a:t>Cross-sectional survey</a:t>
            </a:r>
          </a:p>
          <a:p>
            <a:pPr marL="0" lvl="1" defTabSz="533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+mj-lt"/>
              </a:rPr>
              <a:t>Random sample of 2514 NHs</a:t>
            </a:r>
          </a:p>
        </p:txBody>
      </p:sp>
      <p:sp>
        <p:nvSpPr>
          <p:cNvPr id="7" name="Freeform 6"/>
          <p:cNvSpPr/>
          <p:nvPr/>
        </p:nvSpPr>
        <p:spPr>
          <a:xfrm>
            <a:off x="4241513" y="3209352"/>
            <a:ext cx="1838325" cy="2200275"/>
          </a:xfrm>
          <a:custGeom>
            <a:avLst/>
            <a:gdLst>
              <a:gd name="connsiteX0" fmla="*/ 0 w 1162833"/>
              <a:gd name="connsiteY0" fmla="*/ 116283 h 2505600"/>
              <a:gd name="connsiteX1" fmla="*/ 116283 w 1162833"/>
              <a:gd name="connsiteY1" fmla="*/ 0 h 2505600"/>
              <a:gd name="connsiteX2" fmla="*/ 1046550 w 1162833"/>
              <a:gd name="connsiteY2" fmla="*/ 0 h 2505600"/>
              <a:gd name="connsiteX3" fmla="*/ 1162833 w 1162833"/>
              <a:gd name="connsiteY3" fmla="*/ 116283 h 2505600"/>
              <a:gd name="connsiteX4" fmla="*/ 1162833 w 1162833"/>
              <a:gd name="connsiteY4" fmla="*/ 2389317 h 2505600"/>
              <a:gd name="connsiteX5" fmla="*/ 1046550 w 1162833"/>
              <a:gd name="connsiteY5" fmla="*/ 2505600 h 2505600"/>
              <a:gd name="connsiteX6" fmla="*/ 116283 w 1162833"/>
              <a:gd name="connsiteY6" fmla="*/ 2505600 h 2505600"/>
              <a:gd name="connsiteX7" fmla="*/ 0 w 1162833"/>
              <a:gd name="connsiteY7" fmla="*/ 2389317 h 2505600"/>
              <a:gd name="connsiteX8" fmla="*/ 0 w 1162833"/>
              <a:gd name="connsiteY8" fmla="*/ 116283 h 25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833" h="2505600">
                <a:moveTo>
                  <a:pt x="0" y="116283"/>
                </a:moveTo>
                <a:cubicBezTo>
                  <a:pt x="0" y="52062"/>
                  <a:pt x="52062" y="0"/>
                  <a:pt x="116283" y="0"/>
                </a:cubicBezTo>
                <a:lnTo>
                  <a:pt x="1046550" y="0"/>
                </a:lnTo>
                <a:cubicBezTo>
                  <a:pt x="1110771" y="0"/>
                  <a:pt x="1162833" y="52062"/>
                  <a:pt x="1162833" y="116283"/>
                </a:cubicBezTo>
                <a:lnTo>
                  <a:pt x="1162833" y="2389317"/>
                </a:lnTo>
                <a:cubicBezTo>
                  <a:pt x="1162833" y="2453538"/>
                  <a:pt x="1110771" y="2505600"/>
                  <a:pt x="1046550" y="2505600"/>
                </a:cubicBezTo>
                <a:lnTo>
                  <a:pt x="116283" y="2505600"/>
                </a:lnTo>
                <a:cubicBezTo>
                  <a:pt x="52062" y="2505600"/>
                  <a:pt x="0" y="2453538"/>
                  <a:pt x="0" y="2389317"/>
                </a:cubicBezTo>
                <a:lnTo>
                  <a:pt x="0" y="116283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9963" tIns="129963" rIns="129963" bIns="129963" spcCol="1270"/>
          <a:lstStyle/>
          <a:p>
            <a:pPr marL="0" lvl="1" defTabSz="533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+mj-lt"/>
              </a:rPr>
              <a:t>Free-standing</a:t>
            </a:r>
          </a:p>
          <a:p>
            <a:pPr marL="0" lvl="1" defTabSz="533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+mj-lt"/>
              </a:rPr>
              <a:t>Non-specialized</a:t>
            </a:r>
          </a:p>
          <a:p>
            <a:pPr marL="0" lvl="1" defTabSz="533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+mj-lt"/>
              </a:rPr>
              <a:t>30-900 beds</a:t>
            </a:r>
          </a:p>
        </p:txBody>
      </p:sp>
      <p:sp>
        <p:nvSpPr>
          <p:cNvPr id="8" name="Freeform 7"/>
          <p:cNvSpPr/>
          <p:nvPr/>
        </p:nvSpPr>
        <p:spPr>
          <a:xfrm>
            <a:off x="8369301" y="3209926"/>
            <a:ext cx="1838325" cy="2200275"/>
          </a:xfrm>
          <a:custGeom>
            <a:avLst/>
            <a:gdLst>
              <a:gd name="connsiteX0" fmla="*/ 0 w 1162833"/>
              <a:gd name="connsiteY0" fmla="*/ 116283 h 2505600"/>
              <a:gd name="connsiteX1" fmla="*/ 116283 w 1162833"/>
              <a:gd name="connsiteY1" fmla="*/ 0 h 2505600"/>
              <a:gd name="connsiteX2" fmla="*/ 1046550 w 1162833"/>
              <a:gd name="connsiteY2" fmla="*/ 0 h 2505600"/>
              <a:gd name="connsiteX3" fmla="*/ 1162833 w 1162833"/>
              <a:gd name="connsiteY3" fmla="*/ 116283 h 2505600"/>
              <a:gd name="connsiteX4" fmla="*/ 1162833 w 1162833"/>
              <a:gd name="connsiteY4" fmla="*/ 2389317 h 2505600"/>
              <a:gd name="connsiteX5" fmla="*/ 1046550 w 1162833"/>
              <a:gd name="connsiteY5" fmla="*/ 2505600 h 2505600"/>
              <a:gd name="connsiteX6" fmla="*/ 116283 w 1162833"/>
              <a:gd name="connsiteY6" fmla="*/ 2505600 h 2505600"/>
              <a:gd name="connsiteX7" fmla="*/ 0 w 1162833"/>
              <a:gd name="connsiteY7" fmla="*/ 2389317 h 2505600"/>
              <a:gd name="connsiteX8" fmla="*/ 0 w 1162833"/>
              <a:gd name="connsiteY8" fmla="*/ 116283 h 25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833" h="2505600">
                <a:moveTo>
                  <a:pt x="0" y="116283"/>
                </a:moveTo>
                <a:cubicBezTo>
                  <a:pt x="0" y="52062"/>
                  <a:pt x="52062" y="0"/>
                  <a:pt x="116283" y="0"/>
                </a:cubicBezTo>
                <a:lnTo>
                  <a:pt x="1046550" y="0"/>
                </a:lnTo>
                <a:cubicBezTo>
                  <a:pt x="1110771" y="0"/>
                  <a:pt x="1162833" y="52062"/>
                  <a:pt x="1162833" y="116283"/>
                </a:cubicBezTo>
                <a:lnTo>
                  <a:pt x="1162833" y="2389317"/>
                </a:lnTo>
                <a:cubicBezTo>
                  <a:pt x="1162833" y="2453538"/>
                  <a:pt x="1110771" y="2505600"/>
                  <a:pt x="1046550" y="2505600"/>
                </a:cubicBezTo>
                <a:lnTo>
                  <a:pt x="116283" y="2505600"/>
                </a:lnTo>
                <a:cubicBezTo>
                  <a:pt x="52062" y="2505600"/>
                  <a:pt x="0" y="2453538"/>
                  <a:pt x="0" y="2389317"/>
                </a:cubicBezTo>
                <a:lnTo>
                  <a:pt x="0" y="11628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9963" tIns="129963" rIns="129963" bIns="129963" spcCol="1270"/>
          <a:lstStyle/>
          <a:p>
            <a:pPr marL="0" lvl="1" defTabSz="533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+mj-lt"/>
              </a:rPr>
              <a:t>Paper-based</a:t>
            </a:r>
          </a:p>
          <a:p>
            <a:pPr marL="0" lvl="1" defTabSz="533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+mj-lt"/>
              </a:rPr>
              <a:t>34 items</a:t>
            </a:r>
          </a:p>
          <a:p>
            <a:pPr marL="0" lvl="1" defTabSz="533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+mj-lt"/>
              </a:rPr>
              <a:t>Open and closed-ended questions</a:t>
            </a:r>
          </a:p>
          <a:p>
            <a:pPr marL="0" lvl="1" defTabSz="533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+mj-lt"/>
              </a:rPr>
              <a:t>Infection </a:t>
            </a:r>
            <a:r>
              <a:rPr lang="en-US" sz="1600" dirty="0" err="1">
                <a:latin typeface="+mj-lt"/>
              </a:rPr>
              <a:t>preventionist</a:t>
            </a:r>
            <a:endParaRPr lang="en-US" sz="1600" dirty="0">
              <a:latin typeface="+mj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564438" y="2855914"/>
            <a:ext cx="469900" cy="288925"/>
          </a:xfrm>
          <a:custGeom>
            <a:avLst/>
            <a:gdLst>
              <a:gd name="connsiteX0" fmla="*/ 0 w 469268"/>
              <a:gd name="connsiteY0" fmla="*/ 57902 h 289512"/>
              <a:gd name="connsiteX1" fmla="*/ 324512 w 469268"/>
              <a:gd name="connsiteY1" fmla="*/ 57902 h 289512"/>
              <a:gd name="connsiteX2" fmla="*/ 324512 w 469268"/>
              <a:gd name="connsiteY2" fmla="*/ 0 h 289512"/>
              <a:gd name="connsiteX3" fmla="*/ 469268 w 469268"/>
              <a:gd name="connsiteY3" fmla="*/ 144756 h 289512"/>
              <a:gd name="connsiteX4" fmla="*/ 324512 w 469268"/>
              <a:gd name="connsiteY4" fmla="*/ 289512 h 289512"/>
              <a:gd name="connsiteX5" fmla="*/ 324512 w 469268"/>
              <a:gd name="connsiteY5" fmla="*/ 231610 h 289512"/>
              <a:gd name="connsiteX6" fmla="*/ 0 w 469268"/>
              <a:gd name="connsiteY6" fmla="*/ 231610 h 289512"/>
              <a:gd name="connsiteX7" fmla="*/ 0 w 469268"/>
              <a:gd name="connsiteY7" fmla="*/ 57902 h 2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268" h="289512">
                <a:moveTo>
                  <a:pt x="0" y="57902"/>
                </a:moveTo>
                <a:lnTo>
                  <a:pt x="324512" y="57902"/>
                </a:lnTo>
                <a:lnTo>
                  <a:pt x="324512" y="0"/>
                </a:lnTo>
                <a:lnTo>
                  <a:pt x="469268" y="144756"/>
                </a:lnTo>
                <a:lnTo>
                  <a:pt x="324512" y="289512"/>
                </a:lnTo>
                <a:lnTo>
                  <a:pt x="324512" y="231610"/>
                </a:lnTo>
                <a:lnTo>
                  <a:pt x="0" y="231610"/>
                </a:lnTo>
                <a:lnTo>
                  <a:pt x="0" y="57902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37201" y="2855914"/>
            <a:ext cx="468313" cy="288925"/>
          </a:xfrm>
          <a:custGeom>
            <a:avLst/>
            <a:gdLst>
              <a:gd name="connsiteX0" fmla="*/ 0 w 469268"/>
              <a:gd name="connsiteY0" fmla="*/ 57902 h 289512"/>
              <a:gd name="connsiteX1" fmla="*/ 324512 w 469268"/>
              <a:gd name="connsiteY1" fmla="*/ 57902 h 289512"/>
              <a:gd name="connsiteX2" fmla="*/ 324512 w 469268"/>
              <a:gd name="connsiteY2" fmla="*/ 0 h 289512"/>
              <a:gd name="connsiteX3" fmla="*/ 469268 w 469268"/>
              <a:gd name="connsiteY3" fmla="*/ 144756 h 289512"/>
              <a:gd name="connsiteX4" fmla="*/ 324512 w 469268"/>
              <a:gd name="connsiteY4" fmla="*/ 289512 h 289512"/>
              <a:gd name="connsiteX5" fmla="*/ 324512 w 469268"/>
              <a:gd name="connsiteY5" fmla="*/ 231610 h 289512"/>
              <a:gd name="connsiteX6" fmla="*/ 0 w 469268"/>
              <a:gd name="connsiteY6" fmla="*/ 231610 h 289512"/>
              <a:gd name="connsiteX7" fmla="*/ 0 w 469268"/>
              <a:gd name="connsiteY7" fmla="*/ 57902 h 2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268" h="289512">
                <a:moveTo>
                  <a:pt x="0" y="57902"/>
                </a:moveTo>
                <a:lnTo>
                  <a:pt x="324512" y="57902"/>
                </a:lnTo>
                <a:lnTo>
                  <a:pt x="324512" y="0"/>
                </a:lnTo>
                <a:lnTo>
                  <a:pt x="469268" y="144756"/>
                </a:lnTo>
                <a:lnTo>
                  <a:pt x="324512" y="289512"/>
                </a:lnTo>
                <a:lnTo>
                  <a:pt x="324512" y="231610"/>
                </a:lnTo>
                <a:lnTo>
                  <a:pt x="0" y="231610"/>
                </a:lnTo>
                <a:lnTo>
                  <a:pt x="0" y="57902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90739" y="2740026"/>
            <a:ext cx="1273175" cy="519113"/>
          </a:xfrm>
          <a:custGeom>
            <a:avLst/>
            <a:gdLst>
              <a:gd name="connsiteX0" fmla="*/ 0 w 1162833"/>
              <a:gd name="connsiteY0" fmla="*/ 51840 h 518399"/>
              <a:gd name="connsiteX1" fmla="*/ 51840 w 1162833"/>
              <a:gd name="connsiteY1" fmla="*/ 0 h 518399"/>
              <a:gd name="connsiteX2" fmla="*/ 1110993 w 1162833"/>
              <a:gd name="connsiteY2" fmla="*/ 0 h 518399"/>
              <a:gd name="connsiteX3" fmla="*/ 1162833 w 1162833"/>
              <a:gd name="connsiteY3" fmla="*/ 51840 h 518399"/>
              <a:gd name="connsiteX4" fmla="*/ 1162833 w 1162833"/>
              <a:gd name="connsiteY4" fmla="*/ 466559 h 518399"/>
              <a:gd name="connsiteX5" fmla="*/ 1110993 w 1162833"/>
              <a:gd name="connsiteY5" fmla="*/ 518399 h 518399"/>
              <a:gd name="connsiteX6" fmla="*/ 51840 w 1162833"/>
              <a:gd name="connsiteY6" fmla="*/ 518399 h 518399"/>
              <a:gd name="connsiteX7" fmla="*/ 0 w 1162833"/>
              <a:gd name="connsiteY7" fmla="*/ 466559 h 518399"/>
              <a:gd name="connsiteX8" fmla="*/ 0 w 1162833"/>
              <a:gd name="connsiteY8" fmla="*/ 51840 h 51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833" h="518399">
                <a:moveTo>
                  <a:pt x="0" y="51840"/>
                </a:moveTo>
                <a:cubicBezTo>
                  <a:pt x="0" y="23210"/>
                  <a:pt x="23210" y="0"/>
                  <a:pt x="51840" y="0"/>
                </a:cubicBezTo>
                <a:lnTo>
                  <a:pt x="1110993" y="0"/>
                </a:lnTo>
                <a:cubicBezTo>
                  <a:pt x="1139623" y="0"/>
                  <a:pt x="1162833" y="23210"/>
                  <a:pt x="1162833" y="51840"/>
                </a:cubicBezTo>
                <a:lnTo>
                  <a:pt x="1162833" y="466559"/>
                </a:lnTo>
                <a:cubicBezTo>
                  <a:pt x="1162833" y="495189"/>
                  <a:pt x="1139623" y="518399"/>
                  <a:pt x="1110993" y="518399"/>
                </a:cubicBezTo>
                <a:lnTo>
                  <a:pt x="51840" y="518399"/>
                </a:lnTo>
                <a:cubicBezTo>
                  <a:pt x="23210" y="518399"/>
                  <a:pt x="0" y="495189"/>
                  <a:pt x="0" y="466559"/>
                </a:cubicBezTo>
                <a:lnTo>
                  <a:pt x="0" y="5184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590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cs typeface="Times New Roman" charset="0"/>
              </a:rPr>
              <a:t>Facilities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6169025" y="2740025"/>
            <a:ext cx="1273175" cy="519113"/>
          </a:xfrm>
          <a:custGeom>
            <a:avLst/>
            <a:gdLst>
              <a:gd name="connsiteX0" fmla="*/ 0 w 1162833"/>
              <a:gd name="connsiteY0" fmla="*/ 51840 h 518399"/>
              <a:gd name="connsiteX1" fmla="*/ 51840 w 1162833"/>
              <a:gd name="connsiteY1" fmla="*/ 0 h 518399"/>
              <a:gd name="connsiteX2" fmla="*/ 1110993 w 1162833"/>
              <a:gd name="connsiteY2" fmla="*/ 0 h 518399"/>
              <a:gd name="connsiteX3" fmla="*/ 1162833 w 1162833"/>
              <a:gd name="connsiteY3" fmla="*/ 51840 h 518399"/>
              <a:gd name="connsiteX4" fmla="*/ 1162833 w 1162833"/>
              <a:gd name="connsiteY4" fmla="*/ 466559 h 518399"/>
              <a:gd name="connsiteX5" fmla="*/ 1110993 w 1162833"/>
              <a:gd name="connsiteY5" fmla="*/ 518399 h 518399"/>
              <a:gd name="connsiteX6" fmla="*/ 51840 w 1162833"/>
              <a:gd name="connsiteY6" fmla="*/ 518399 h 518399"/>
              <a:gd name="connsiteX7" fmla="*/ 0 w 1162833"/>
              <a:gd name="connsiteY7" fmla="*/ 466559 h 518399"/>
              <a:gd name="connsiteX8" fmla="*/ 0 w 1162833"/>
              <a:gd name="connsiteY8" fmla="*/ 51840 h 51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833" h="518399">
                <a:moveTo>
                  <a:pt x="0" y="51840"/>
                </a:moveTo>
                <a:cubicBezTo>
                  <a:pt x="0" y="23210"/>
                  <a:pt x="23210" y="0"/>
                  <a:pt x="51840" y="0"/>
                </a:cubicBezTo>
                <a:lnTo>
                  <a:pt x="1110993" y="0"/>
                </a:lnTo>
                <a:cubicBezTo>
                  <a:pt x="1139623" y="0"/>
                  <a:pt x="1162833" y="23210"/>
                  <a:pt x="1162833" y="51840"/>
                </a:cubicBezTo>
                <a:lnTo>
                  <a:pt x="1162833" y="466559"/>
                </a:lnTo>
                <a:cubicBezTo>
                  <a:pt x="1162833" y="495189"/>
                  <a:pt x="1139623" y="518399"/>
                  <a:pt x="1110993" y="518399"/>
                </a:cubicBezTo>
                <a:lnTo>
                  <a:pt x="51840" y="518399"/>
                </a:lnTo>
                <a:cubicBezTo>
                  <a:pt x="23210" y="518399"/>
                  <a:pt x="0" y="495189"/>
                  <a:pt x="0" y="466559"/>
                </a:cubicBezTo>
                <a:lnTo>
                  <a:pt x="0" y="5184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590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cs typeface="Times New Roman" charset="0"/>
              </a:rPr>
              <a:t>Design</a:t>
            </a:r>
          </a:p>
        </p:txBody>
      </p:sp>
      <p:sp>
        <p:nvSpPr>
          <p:cNvPr id="14" name="Freeform 13"/>
          <p:cNvSpPr/>
          <p:nvPr/>
        </p:nvSpPr>
        <p:spPr>
          <a:xfrm>
            <a:off x="4100226" y="2744512"/>
            <a:ext cx="1273175" cy="519113"/>
          </a:xfrm>
          <a:custGeom>
            <a:avLst/>
            <a:gdLst>
              <a:gd name="connsiteX0" fmla="*/ 0 w 1162833"/>
              <a:gd name="connsiteY0" fmla="*/ 51840 h 518399"/>
              <a:gd name="connsiteX1" fmla="*/ 51840 w 1162833"/>
              <a:gd name="connsiteY1" fmla="*/ 0 h 518399"/>
              <a:gd name="connsiteX2" fmla="*/ 1110993 w 1162833"/>
              <a:gd name="connsiteY2" fmla="*/ 0 h 518399"/>
              <a:gd name="connsiteX3" fmla="*/ 1162833 w 1162833"/>
              <a:gd name="connsiteY3" fmla="*/ 51840 h 518399"/>
              <a:gd name="connsiteX4" fmla="*/ 1162833 w 1162833"/>
              <a:gd name="connsiteY4" fmla="*/ 466559 h 518399"/>
              <a:gd name="connsiteX5" fmla="*/ 1110993 w 1162833"/>
              <a:gd name="connsiteY5" fmla="*/ 518399 h 518399"/>
              <a:gd name="connsiteX6" fmla="*/ 51840 w 1162833"/>
              <a:gd name="connsiteY6" fmla="*/ 518399 h 518399"/>
              <a:gd name="connsiteX7" fmla="*/ 0 w 1162833"/>
              <a:gd name="connsiteY7" fmla="*/ 466559 h 518399"/>
              <a:gd name="connsiteX8" fmla="*/ 0 w 1162833"/>
              <a:gd name="connsiteY8" fmla="*/ 51840 h 51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833" h="518399">
                <a:moveTo>
                  <a:pt x="0" y="51840"/>
                </a:moveTo>
                <a:cubicBezTo>
                  <a:pt x="0" y="23210"/>
                  <a:pt x="23210" y="0"/>
                  <a:pt x="51840" y="0"/>
                </a:cubicBezTo>
                <a:lnTo>
                  <a:pt x="1110993" y="0"/>
                </a:lnTo>
                <a:cubicBezTo>
                  <a:pt x="1139623" y="0"/>
                  <a:pt x="1162833" y="23210"/>
                  <a:pt x="1162833" y="51840"/>
                </a:cubicBezTo>
                <a:lnTo>
                  <a:pt x="1162833" y="466559"/>
                </a:lnTo>
                <a:cubicBezTo>
                  <a:pt x="1162833" y="495189"/>
                  <a:pt x="1139623" y="518399"/>
                  <a:pt x="1110993" y="518399"/>
                </a:cubicBezTo>
                <a:lnTo>
                  <a:pt x="51840" y="518399"/>
                </a:lnTo>
                <a:cubicBezTo>
                  <a:pt x="23210" y="518399"/>
                  <a:pt x="0" y="495189"/>
                  <a:pt x="0" y="466559"/>
                </a:cubicBezTo>
                <a:lnTo>
                  <a:pt x="0" y="5184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590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cs typeface="Times New Roman" charset="0"/>
              </a:rPr>
              <a:t>Eligibility</a:t>
            </a:r>
          </a:p>
        </p:txBody>
      </p:sp>
      <p:sp>
        <p:nvSpPr>
          <p:cNvPr id="15" name="Freeform 14"/>
          <p:cNvSpPr/>
          <p:nvPr/>
        </p:nvSpPr>
        <p:spPr>
          <a:xfrm>
            <a:off x="8177214" y="2740026"/>
            <a:ext cx="1271587" cy="519113"/>
          </a:xfrm>
          <a:custGeom>
            <a:avLst/>
            <a:gdLst>
              <a:gd name="connsiteX0" fmla="*/ 0 w 1162833"/>
              <a:gd name="connsiteY0" fmla="*/ 51840 h 518399"/>
              <a:gd name="connsiteX1" fmla="*/ 51840 w 1162833"/>
              <a:gd name="connsiteY1" fmla="*/ 0 h 518399"/>
              <a:gd name="connsiteX2" fmla="*/ 1110993 w 1162833"/>
              <a:gd name="connsiteY2" fmla="*/ 0 h 518399"/>
              <a:gd name="connsiteX3" fmla="*/ 1162833 w 1162833"/>
              <a:gd name="connsiteY3" fmla="*/ 51840 h 518399"/>
              <a:gd name="connsiteX4" fmla="*/ 1162833 w 1162833"/>
              <a:gd name="connsiteY4" fmla="*/ 466559 h 518399"/>
              <a:gd name="connsiteX5" fmla="*/ 1110993 w 1162833"/>
              <a:gd name="connsiteY5" fmla="*/ 518399 h 518399"/>
              <a:gd name="connsiteX6" fmla="*/ 51840 w 1162833"/>
              <a:gd name="connsiteY6" fmla="*/ 518399 h 518399"/>
              <a:gd name="connsiteX7" fmla="*/ 0 w 1162833"/>
              <a:gd name="connsiteY7" fmla="*/ 466559 h 518399"/>
              <a:gd name="connsiteX8" fmla="*/ 0 w 1162833"/>
              <a:gd name="connsiteY8" fmla="*/ 51840 h 51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833" h="518399">
                <a:moveTo>
                  <a:pt x="0" y="51840"/>
                </a:moveTo>
                <a:cubicBezTo>
                  <a:pt x="0" y="23210"/>
                  <a:pt x="23210" y="0"/>
                  <a:pt x="51840" y="0"/>
                </a:cubicBezTo>
                <a:lnTo>
                  <a:pt x="1110993" y="0"/>
                </a:lnTo>
                <a:cubicBezTo>
                  <a:pt x="1139623" y="0"/>
                  <a:pt x="1162833" y="23210"/>
                  <a:pt x="1162833" y="51840"/>
                </a:cubicBezTo>
                <a:lnTo>
                  <a:pt x="1162833" y="466559"/>
                </a:lnTo>
                <a:cubicBezTo>
                  <a:pt x="1162833" y="495189"/>
                  <a:pt x="1139623" y="518399"/>
                  <a:pt x="1110993" y="518399"/>
                </a:cubicBezTo>
                <a:lnTo>
                  <a:pt x="51840" y="518399"/>
                </a:lnTo>
                <a:cubicBezTo>
                  <a:pt x="23210" y="518399"/>
                  <a:pt x="0" y="495189"/>
                  <a:pt x="0" y="466559"/>
                </a:cubicBezTo>
                <a:lnTo>
                  <a:pt x="0" y="5184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590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cs typeface="Times New Roman" charset="0"/>
              </a:rPr>
              <a:t>Survey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4710" y="5788679"/>
            <a:ext cx="800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Herzig CTA, Stone PW, Castle N, Pogorzelska-Maziarz M, Larson EL (2016) Infection Prevention and Control Programs in US Nursing Homes: Results of a National Survey. </a:t>
            </a:r>
            <a:r>
              <a:rPr lang="en-US" sz="1400" i="1" dirty="0"/>
              <a:t>JAMDA</a:t>
            </a:r>
            <a:r>
              <a:rPr lang="en-US" sz="1400" dirty="0"/>
              <a:t>. 17(1):85-89.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99133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Geographic Distribution of NHs (n=990)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032" y="1884634"/>
            <a:ext cx="7237413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8600" y="4235451"/>
            <a:ext cx="2344738" cy="17065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Key:</a:t>
            </a: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56564" y="4900618"/>
            <a:ext cx="1907418" cy="338554"/>
            <a:chOff x="6446838" y="5178040"/>
            <a:chExt cx="1907493" cy="338336"/>
          </a:xfrm>
        </p:grpSpPr>
        <p:sp>
          <p:nvSpPr>
            <p:cNvPr id="7" name="Rectangle 6"/>
            <p:cNvSpPr/>
            <p:nvPr/>
          </p:nvSpPr>
          <p:spPr bwMode="auto">
            <a:xfrm>
              <a:off x="6446838" y="5205010"/>
              <a:ext cx="228609" cy="228453"/>
            </a:xfrm>
            <a:prstGeom prst="rect">
              <a:avLst/>
            </a:prstGeom>
            <a:solidFill>
              <a:srgbClr val="EDDAE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6678613" y="5178040"/>
              <a:ext cx="1675718" cy="33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dirty="0">
                  <a:latin typeface="+mn-lt"/>
                </a:rPr>
                <a:t>0 – 9 respondents</a:t>
              </a:r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8056563" y="5248275"/>
            <a:ext cx="2112642" cy="338554"/>
            <a:chOff x="6446838" y="5513003"/>
            <a:chExt cx="2112642" cy="338554"/>
          </a:xfrm>
        </p:grpSpPr>
        <p:sp>
          <p:nvSpPr>
            <p:cNvPr id="10" name="Rectangle 9"/>
            <p:cNvSpPr/>
            <p:nvPr/>
          </p:nvSpPr>
          <p:spPr bwMode="auto">
            <a:xfrm>
              <a:off x="6446838" y="5547928"/>
              <a:ext cx="228600" cy="228600"/>
            </a:xfrm>
            <a:prstGeom prst="rect">
              <a:avLst/>
            </a:prstGeom>
            <a:solidFill>
              <a:srgbClr val="C991CB"/>
            </a:solidFill>
            <a:ln w="12700">
              <a:solidFill>
                <a:srgbClr val="5908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6675438" y="5513003"/>
              <a:ext cx="18840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latin typeface="+mn-lt"/>
                </a:rPr>
                <a:t>10 – 25 respondents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54975" y="5595938"/>
            <a:ext cx="2112642" cy="338554"/>
            <a:chOff x="6445250" y="5865428"/>
            <a:chExt cx="2112642" cy="33855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445250" y="5900353"/>
              <a:ext cx="228600" cy="228600"/>
            </a:xfrm>
            <a:prstGeom prst="rect">
              <a:avLst/>
            </a:prstGeom>
            <a:solidFill>
              <a:srgbClr val="A04DA3"/>
            </a:solidFill>
            <a:ln w="12700">
              <a:solidFill>
                <a:srgbClr val="5908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673850" y="5865428"/>
              <a:ext cx="18840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latin typeface="+mn-lt"/>
                </a:rPr>
                <a:t>26 – 65 respondents</a:t>
              </a:r>
            </a:p>
          </p:txBody>
        </p:sp>
      </p:grp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8056564" y="4552960"/>
            <a:ext cx="1482469" cy="338554"/>
            <a:chOff x="6452797" y="4822782"/>
            <a:chExt cx="1482908" cy="338118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452797" y="4857662"/>
              <a:ext cx="228668" cy="22830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08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6681465" y="4822782"/>
              <a:ext cx="1254240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Not included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60941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1912938"/>
            <a:ext cx="4572000" cy="403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554162"/>
          </a:xfrm>
        </p:spPr>
        <p:txBody>
          <a:bodyPr/>
          <a:lstStyle/>
          <a:p>
            <a:r>
              <a:rPr lang="en-US" sz="3200" dirty="0">
                <a:solidFill>
                  <a:srgbClr val="3B0129"/>
                </a:solidFill>
              </a:rPr>
              <a:t>Percent of NHs that ranked each infection as one of three top challenges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383411"/>
              </p:ext>
            </p:extLst>
          </p:nvPr>
        </p:nvGraphicFramePr>
        <p:xfrm>
          <a:off x="-996463" y="1828800"/>
          <a:ext cx="9839011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729865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955040" y="365126"/>
            <a:ext cx="9484360" cy="1325563"/>
          </a:xfrm>
        </p:spPr>
        <p:txBody>
          <a:bodyPr/>
          <a:lstStyle/>
          <a:p>
            <a:r>
              <a:rPr lang="en-US" sz="3200" dirty="0">
                <a:solidFill>
                  <a:srgbClr val="3B0129"/>
                </a:solidFill>
              </a:rPr>
              <a:t>Those in charge of infection prevention wore multiple hats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25664" y="1786467"/>
          <a:ext cx="7323136" cy="344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42334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955040" y="365126"/>
            <a:ext cx="9484360" cy="1325563"/>
          </a:xfrm>
        </p:spPr>
        <p:txBody>
          <a:bodyPr/>
          <a:lstStyle/>
          <a:p>
            <a:r>
              <a:rPr lang="en-US" sz="3200" dirty="0">
                <a:solidFill>
                  <a:srgbClr val="3B0129"/>
                </a:solidFill>
              </a:rPr>
              <a:t>Those in charge of infection prevention wore multiple hats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25664" y="1786467"/>
          <a:ext cx="7323136" cy="344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981200" y="5295901"/>
            <a:ext cx="8229600" cy="796925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their time on infection control-related 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886787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274175"/>
              </p:ext>
            </p:extLst>
          </p:nvPr>
        </p:nvGraphicFramePr>
        <p:xfrm>
          <a:off x="1487170" y="2531774"/>
          <a:ext cx="6570726" cy="345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6554216" y="4766946"/>
            <a:ext cx="914400" cy="323850"/>
          </a:xfrm>
          <a:prstGeom prst="ellipse">
            <a:avLst/>
          </a:prstGeom>
          <a:noFill/>
          <a:ln w="28575">
            <a:solidFill>
              <a:srgbClr val="E97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14400" y="989282"/>
            <a:ext cx="8229600" cy="796925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US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39% 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respondents had received any specific infection control training or certification</a:t>
            </a:r>
          </a:p>
        </p:txBody>
      </p:sp>
      <p:sp>
        <p:nvSpPr>
          <p:cNvPr id="62478" name="TextBox 10"/>
          <p:cNvSpPr txBox="1">
            <a:spLocks noChangeArrowheads="1"/>
          </p:cNvSpPr>
          <p:nvPr/>
        </p:nvSpPr>
        <p:spPr bwMode="auto">
          <a:xfrm>
            <a:off x="2722880" y="2912078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3B0129"/>
                </a:solidFill>
                <a:latin typeface="+mn-lt"/>
                <a:cs typeface="Arial" panose="020B0604020202020204" pitchFamily="34" charset="0"/>
              </a:rPr>
              <a:t>Infection Control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607584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94517" y="109193"/>
            <a:ext cx="10772775" cy="1658198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z="4000" dirty="0">
                <a:cs typeface="Arial" panose="020B0604020202020204" pitchFamily="34" charset="0"/>
              </a:rPr>
              <a:t>There was substantial variation in policies related to </a:t>
            </a:r>
            <a:r>
              <a:rPr lang="en-US" sz="4000" b="1" dirty="0">
                <a:cs typeface="Arial" panose="020B0604020202020204" pitchFamily="34" charset="0"/>
              </a:rPr>
              <a:t>UTI prevention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635078" y="1690689"/>
          <a:ext cx="5447751" cy="387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520">
                <a:tc>
                  <a:txBody>
                    <a:bodyPr/>
                    <a:lstStyle/>
                    <a:p>
                      <a:r>
                        <a:rPr lang="en-US" sz="2000" dirty="0"/>
                        <a:t>Policies/programs</a:t>
                      </a:r>
                      <a:r>
                        <a:rPr lang="en-US" sz="2000" baseline="0" dirty="0"/>
                        <a:t> for UTI prevention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91442" marR="9144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91442" marR="91442" marT="45691" marB="456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Hydration protocols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442" marR="9144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80</a:t>
                      </a:r>
                    </a:p>
                  </a:txBody>
                  <a:tcPr marL="91442" marR="91442" marT="45691" marB="456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Use of portable bladder ultrasound scanner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22</a:t>
                      </a:r>
                    </a:p>
                  </a:txBody>
                  <a:tcPr marL="91442" marR="91442" marT="45691" marB="456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+mn-lt"/>
                        </a:rPr>
                        <a:t>For men, use of condom</a:t>
                      </a:r>
                      <a:r>
                        <a:rPr lang="en-US" sz="1800" baseline="0" dirty="0">
                          <a:latin typeface="+mn-lt"/>
                        </a:rPr>
                        <a:t> catheters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1442" marR="9144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7</a:t>
                      </a:r>
                    </a:p>
                  </a:txBody>
                  <a:tcPr marL="91442" marR="91442" marT="45691" marB="456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5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For mobile residents, leg bags for daytime use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442" marR="9144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65</a:t>
                      </a:r>
                    </a:p>
                  </a:txBody>
                  <a:tcPr marL="91442" marR="91442" marT="45691" marB="456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+mn-lt"/>
                        </a:rPr>
                        <a:t>Specimen collection </a:t>
                      </a:r>
                      <a:r>
                        <a:rPr lang="en-US" sz="1800" baseline="0" dirty="0">
                          <a:latin typeface="+mn-lt"/>
                        </a:rPr>
                        <a:t>prior to initiating antimicrobial therapy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442" marR="9144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59</a:t>
                      </a:r>
                    </a:p>
                  </a:txBody>
                  <a:tcPr marL="91442" marR="91442" marT="45691" marB="456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For residents with leg bags,</a:t>
                      </a:r>
                      <a:r>
                        <a:rPr lang="en-US" sz="1800" baseline="0" dirty="0"/>
                        <a:t> leg bag cleaning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442" marR="9144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44</a:t>
                      </a:r>
                    </a:p>
                  </a:txBody>
                  <a:tcPr marL="91442" marR="91442" marT="45691" marB="4569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Nurse-initiated urinary catheter discontinuation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91442" marR="9144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33</a:t>
                      </a:r>
                    </a:p>
                  </a:txBody>
                  <a:tcPr marL="91442" marR="91442" marT="45691" marB="456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Urinary catheter reminder</a:t>
                      </a:r>
                      <a:r>
                        <a:rPr lang="en-US" sz="1800" baseline="0" dirty="0">
                          <a:latin typeface="+mn-lt"/>
                        </a:rPr>
                        <a:t> or stop-orders</a:t>
                      </a:r>
                    </a:p>
                  </a:txBody>
                  <a:tcPr marL="91442" marR="91442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22</a:t>
                      </a:r>
                    </a:p>
                  </a:txBody>
                  <a:tcPr marL="91442" marR="91442" marT="45691" marB="4569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413846" y="2646977"/>
            <a:ext cx="2625505" cy="9234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 average, facilities had 1.1 of these 3 policies (SD=0.6)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66904" y="4557758"/>
            <a:ext cx="2625505" cy="9234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 average, facilities had 2.2 of these 5 policies (SD=1.4)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173362" y="1759092"/>
            <a:ext cx="3412590" cy="802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Policies NOT specific to residents with indwelling catheters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73361" y="3721356"/>
            <a:ext cx="3412590" cy="735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Policies specific to residents with indwelling catheters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68858" y="2090187"/>
            <a:ext cx="5386809" cy="110568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68858" y="3195873"/>
            <a:ext cx="5386809" cy="235390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218400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52650" y="2389687"/>
            <a:ext cx="7886700" cy="2842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Evaluate relationships between the adoption of UTI policies and the occurrence of UTI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With and without indwelling urinary catheters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152451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5020" y="1373861"/>
            <a:ext cx="265176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CASPER data: </a:t>
            </a:r>
          </a:p>
          <a:p>
            <a:pPr algn="ctr"/>
            <a:r>
              <a:rPr lang="en-US" sz="2400" dirty="0"/>
              <a:t>Facility characteristics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4127" y="4217406"/>
            <a:ext cx="2651760" cy="1830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Survey data: </a:t>
            </a:r>
          </a:p>
          <a:p>
            <a:pPr algn="ctr"/>
            <a:r>
              <a:rPr lang="en-US" sz="2400" b="1" i="1" dirty="0"/>
              <a:t>Policies</a:t>
            </a:r>
            <a:r>
              <a:rPr lang="en-US" sz="2400" dirty="0"/>
              <a:t> &amp; Program characteristics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62114" y="4218914"/>
            <a:ext cx="265176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MDS data: </a:t>
            </a:r>
          </a:p>
          <a:p>
            <a:pPr algn="ctr"/>
            <a:r>
              <a:rPr lang="en-US" sz="2400" b="1" i="1" dirty="0"/>
              <a:t>Infections</a:t>
            </a:r>
            <a:r>
              <a:rPr lang="en-US" sz="2400" dirty="0"/>
              <a:t> &amp; Resident characteristics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5561395" y="4566718"/>
            <a:ext cx="679010" cy="11316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895201">
            <a:off x="7146600" y="3206620"/>
            <a:ext cx="534848" cy="97879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704799" flipH="1">
            <a:off x="4142471" y="3206620"/>
            <a:ext cx="534848" cy="97879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81319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498" y="402310"/>
            <a:ext cx="2572735" cy="2572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" y="3507250"/>
            <a:ext cx="3993226" cy="3316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462" y="4665913"/>
            <a:ext cx="10782300" cy="3352800"/>
          </a:xfrm>
        </p:spPr>
        <p:txBody>
          <a:bodyPr/>
          <a:lstStyle/>
          <a:p>
            <a:pPr algn="ctr"/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6665" y="63423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7867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42" y="127744"/>
            <a:ext cx="10772775" cy="1658198"/>
          </a:xfrm>
        </p:spPr>
        <p:txBody>
          <a:bodyPr>
            <a:normAutofit/>
          </a:bodyPr>
          <a:lstStyle/>
          <a:p>
            <a:r>
              <a:rPr lang="en-US" dirty="0"/>
              <a:t>Prevalence of UTI among NH Resident Assessments in 2013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34143" y="1690690"/>
            <a:ext cx="4771176" cy="1358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n=273,125 assessments: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800" b="1" dirty="0"/>
              <a:t>14,809 (5.4%) UTI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30310" y="3618397"/>
            <a:ext cx="4157049" cy="248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UTI among resident assessments </a:t>
            </a:r>
            <a:r>
              <a:rPr lang="en-US" sz="2400" b="1" u="sng" dirty="0">
                <a:solidFill>
                  <a:srgbClr val="FFFF00"/>
                </a:solidFill>
              </a:rPr>
              <a:t>WITHOUT </a:t>
            </a:r>
            <a:r>
              <a:rPr lang="en-US" sz="2400" b="1" dirty="0"/>
              <a:t>indwelling urinary catheters (n=260,920 assessments):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800" b="1" dirty="0"/>
              <a:t>12,628 (4.8%)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19732" y="3618397"/>
            <a:ext cx="4157049" cy="248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UTI among resident assessments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u="sng" dirty="0">
                <a:solidFill>
                  <a:srgbClr val="FFFF00"/>
                </a:solidFill>
              </a:rPr>
              <a:t>WITH </a:t>
            </a:r>
            <a:r>
              <a:rPr lang="en-US" sz="2400" b="1" dirty="0"/>
              <a:t>indwelling urinary catheters (n=12,192 assessments):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800" b="1" dirty="0"/>
              <a:t>2,181 (17.9%)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5315003" y="3143408"/>
            <a:ext cx="1561994" cy="38029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76454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Associations between UTI catheter prevention policies and UTI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41281" y="2432208"/>
          <a:ext cx="872754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r>
                        <a:rPr lang="en-US" baseline="0" dirty="0"/>
                        <a:t> resident assessments</a:t>
                      </a:r>
                      <a:endParaRPr lang="en-US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Resident</a:t>
                      </a:r>
                      <a:r>
                        <a:rPr lang="en-US" baseline="0" dirty="0"/>
                        <a:t> assessments WITHOUT indwelling catheters</a:t>
                      </a:r>
                      <a:endParaRPr lang="en-US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Resident</a:t>
                      </a:r>
                      <a:r>
                        <a:rPr lang="en-US" baseline="0" dirty="0"/>
                        <a:t> assessments WITH indwelling catheters</a:t>
                      </a:r>
                      <a:endParaRPr lang="en-US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 CI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 CI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 CI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For residents with leg bags,</a:t>
                      </a:r>
                      <a:r>
                        <a:rPr lang="en-US" sz="1800" baseline="0" dirty="0"/>
                        <a:t> leg bag cleaning</a:t>
                      </a:r>
                      <a:endParaRPr lang="en-US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0.83, 1.04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0.84, 1.06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0.67, 0.97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1988" y="5799292"/>
            <a:ext cx="9264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All models adjusted for: resident age, sex, race/ethnicity, cognitive function, functional status, existing conditions; facility size, payer mix, staffing levels, ownership, location, infection </a:t>
            </a:r>
            <a:r>
              <a:rPr lang="en-US" sz="1600" dirty="0" err="1"/>
              <a:t>preventionist</a:t>
            </a:r>
            <a:r>
              <a:rPr lang="en-US" sz="1600" dirty="0"/>
              <a:t> training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4100" y="3739081"/>
            <a:ext cx="2136617" cy="570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12205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511" y="573350"/>
            <a:ext cx="10204315" cy="1325563"/>
          </a:xfrm>
        </p:spPr>
        <p:txBody>
          <a:bodyPr>
            <a:noAutofit/>
          </a:bodyPr>
          <a:lstStyle/>
          <a:p>
            <a:r>
              <a:rPr lang="en-US" sz="3600" dirty="0"/>
              <a:t>Associations between UTI prevention policies 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</a:t>
            </a:r>
            <a:r>
              <a:rPr lang="en-US" sz="3600" dirty="0"/>
              <a:t> specific to residents with an indwelling urinary catheter and UTI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41281" y="2432208"/>
          <a:ext cx="872754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r>
                        <a:rPr lang="en-US" baseline="0" dirty="0"/>
                        <a:t> resident assessments</a:t>
                      </a:r>
                      <a:endParaRPr lang="en-US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Resident</a:t>
                      </a:r>
                      <a:r>
                        <a:rPr lang="en-US" baseline="0" dirty="0"/>
                        <a:t> assessments WITHOUT indwelling catheters</a:t>
                      </a:r>
                      <a:endParaRPr lang="en-US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Resident</a:t>
                      </a:r>
                      <a:r>
                        <a:rPr lang="en-US" baseline="0" dirty="0"/>
                        <a:t> assessments WITH indwelling catheters</a:t>
                      </a:r>
                      <a:endParaRPr lang="en-US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Number of policies (ref=no policies)</a:t>
                      </a:r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 CI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 CI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 CI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 policy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0.84, 1.09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0.84, 1.10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0.75, 1.16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 policies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0.77, 1.06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0.77, 1.07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0.67, 1.12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All 3 policies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0.54,</a:t>
                      </a:r>
                      <a:r>
                        <a:rPr lang="en-US" baseline="0" dirty="0"/>
                        <a:t> 0.99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0.50, 0.95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0.64, 1.84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1988" y="5839486"/>
            <a:ext cx="9264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All models adjusted for: resident age, sex, race/ethnicity, cognitive function, functional status, existing conditions; facility size, payer mix, staffing levels, ownership, location, infection </a:t>
            </a:r>
            <a:r>
              <a:rPr lang="en-US" sz="1600" dirty="0" err="1"/>
              <a:t>preventionist</a:t>
            </a:r>
            <a:r>
              <a:rPr lang="en-US" sz="1600" dirty="0"/>
              <a:t> training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0323" y="4752870"/>
            <a:ext cx="2136617" cy="326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606704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52650" y="2389687"/>
            <a:ext cx="7886700" cy="2842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Examine Isolation Use in MDRO+ Residents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357486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60564" y="254928"/>
            <a:ext cx="8683625" cy="1004887"/>
          </a:xfrm>
        </p:spPr>
        <p:txBody>
          <a:bodyPr/>
          <a:lstStyle/>
          <a:p>
            <a:r>
              <a:rPr lang="en-US" altLang="en-US" dirty="0"/>
              <a:t>Results: Rate of Isolation Use</a:t>
            </a:r>
          </a:p>
        </p:txBody>
      </p:sp>
      <p:sp>
        <p:nvSpPr>
          <p:cNvPr id="11" name="Isosceles Triangle 10"/>
          <p:cNvSpPr/>
          <p:nvPr/>
        </p:nvSpPr>
        <p:spPr bwMode="auto">
          <a:xfrm flipV="1">
            <a:off x="1751013" y="1435486"/>
            <a:ext cx="3795712" cy="2940050"/>
          </a:xfrm>
          <a:prstGeom prst="triangle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b"/>
          <a:lstStyle/>
          <a:p>
            <a:pPr algn="ctr">
              <a:defRPr/>
            </a:pPr>
            <a:endParaRPr lang="en-US" sz="24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flipV="1">
            <a:off x="2259014" y="2241936"/>
            <a:ext cx="2782887" cy="2133600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b"/>
          <a:lstStyle/>
          <a:p>
            <a:pPr algn="ctr">
              <a:spcBef>
                <a:spcPct val="60000"/>
              </a:spcBef>
              <a:defRPr/>
            </a:pPr>
            <a:endParaRPr lang="en-US" sz="2400" dirty="0">
              <a:solidFill>
                <a:srgbClr val="060E3A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flipV="1">
            <a:off x="2857500" y="3143636"/>
            <a:ext cx="1582738" cy="12319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b"/>
          <a:lstStyle/>
          <a:p>
            <a:pPr algn="ctr">
              <a:spcBef>
                <a:spcPct val="60000"/>
              </a:spcBef>
              <a:defRPr/>
            </a:pPr>
            <a:endParaRPr lang="en-US" sz="2400" dirty="0">
              <a:solidFill>
                <a:srgbClr val="060E3A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4350" y="3181736"/>
            <a:ext cx="12128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11,773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NHs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767014" y="2280036"/>
            <a:ext cx="1787525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138,294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Residents </a:t>
            </a:r>
          </a:p>
        </p:txBody>
      </p:sp>
      <p:sp>
        <p:nvSpPr>
          <p:cNvPr id="26632" name="Rectangle 19"/>
          <p:cNvSpPr>
            <a:spLocks noChangeArrowheads="1"/>
          </p:cNvSpPr>
          <p:nvPr/>
        </p:nvSpPr>
        <p:spPr bwMode="auto">
          <a:xfrm>
            <a:off x="2078039" y="1449774"/>
            <a:ext cx="316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191,816 MDRO+ Assessments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640388" y="1557723"/>
            <a:ext cx="4603750" cy="725488"/>
          </a:xfrm>
          <a:prstGeom prst="wedgeRoundRectCallout">
            <a:avLst>
              <a:gd name="adj1" fmla="val -70789"/>
              <a:gd name="adj2" fmla="val -549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spcBef>
                <a:spcPct val="60000"/>
              </a:spcBef>
              <a:defRPr/>
            </a:pPr>
            <a:r>
              <a:rPr lang="en-US" sz="2400" b="1" dirty="0">
                <a:solidFill>
                  <a:srgbClr val="060E3A"/>
                </a:solidFill>
                <a:ea typeface="ＭＳ Ｐゴシック" charset="0"/>
                <a:cs typeface="ＭＳ Ｐゴシック" charset="0"/>
              </a:rPr>
              <a:t>13% are isolated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5640388" y="2740412"/>
            <a:ext cx="4603750" cy="725487"/>
          </a:xfrm>
          <a:prstGeom prst="wedgeRoundRectCallout">
            <a:avLst>
              <a:gd name="adj1" fmla="val -85888"/>
              <a:gd name="adj2" fmla="val 803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>
              <a:spcBef>
                <a:spcPct val="60000"/>
              </a:spcBef>
              <a:defRPr/>
            </a:pPr>
            <a:r>
              <a:rPr lang="en-US" sz="2400" b="1" dirty="0">
                <a:solidFill>
                  <a:srgbClr val="060E3A"/>
                </a:solidFill>
                <a:latin typeface="+mn-lt"/>
                <a:ea typeface="ＭＳ Ｐゴシック" charset="0"/>
                <a:cs typeface="ＭＳ Ｐゴシック" charset="0"/>
              </a:rPr>
              <a:t>31% used isolation that year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352676" y="4733926"/>
            <a:ext cx="7604125" cy="1476043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marL="169863" indent="-169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5000" indent="-296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Isolation use for MDRO is infrequent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Majority of NHs do not use isolation for MDRO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69% did not use isolation at 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73473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Aim 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89226" y="2078298"/>
            <a:ext cx="7886700" cy="3183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Examine associations between state HAI reporting efforts in NHs and NHs citations for deficiencies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56" y="5809397"/>
            <a:ext cx="10559187" cy="1048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111624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6"/>
          <p:cNvSpPr>
            <a:spLocks/>
          </p:cNvSpPr>
          <p:nvPr/>
        </p:nvSpPr>
        <p:spPr bwMode="auto">
          <a:xfrm>
            <a:off x="5395138" y="3042408"/>
            <a:ext cx="485384" cy="238609"/>
          </a:xfrm>
          <a:custGeom>
            <a:avLst/>
            <a:gdLst/>
            <a:ahLst/>
            <a:cxnLst>
              <a:cxn ang="0">
                <a:pos x="630" y="82"/>
              </a:cxn>
              <a:cxn ang="0">
                <a:pos x="616" y="40"/>
              </a:cxn>
              <a:cxn ang="0">
                <a:pos x="592" y="24"/>
              </a:cxn>
              <a:cxn ang="0">
                <a:pos x="502" y="36"/>
              </a:cxn>
              <a:cxn ang="0">
                <a:pos x="396" y="0"/>
              </a:cxn>
              <a:cxn ang="0">
                <a:pos x="400" y="12"/>
              </a:cxn>
              <a:cxn ang="0">
                <a:pos x="360" y="52"/>
              </a:cxn>
              <a:cxn ang="0">
                <a:pos x="310" y="162"/>
              </a:cxn>
              <a:cxn ang="0">
                <a:pos x="280" y="148"/>
              </a:cxn>
              <a:cxn ang="0">
                <a:pos x="200" y="204"/>
              </a:cxn>
              <a:cxn ang="0">
                <a:pos x="176" y="188"/>
              </a:cxn>
              <a:cxn ang="0">
                <a:pos x="122" y="232"/>
              </a:cxn>
              <a:cxn ang="0">
                <a:pos x="122" y="228"/>
              </a:cxn>
              <a:cxn ang="0">
                <a:pos x="176" y="184"/>
              </a:cxn>
              <a:cxn ang="0">
                <a:pos x="122" y="224"/>
              </a:cxn>
              <a:cxn ang="0">
                <a:pos x="118" y="256"/>
              </a:cxn>
              <a:cxn ang="0">
                <a:pos x="76" y="312"/>
              </a:cxn>
              <a:cxn ang="0">
                <a:pos x="26" y="286"/>
              </a:cxn>
              <a:cxn ang="0">
                <a:pos x="4" y="330"/>
              </a:cxn>
              <a:cxn ang="0">
                <a:pos x="0" y="322"/>
              </a:cxn>
              <a:cxn ang="0">
                <a:pos x="6" y="378"/>
              </a:cxn>
              <a:cxn ang="0">
                <a:pos x="26" y="376"/>
              </a:cxn>
              <a:cxn ang="0">
                <a:pos x="306" y="330"/>
              </a:cxn>
              <a:cxn ang="0">
                <a:pos x="568" y="276"/>
              </a:cxn>
              <a:cxn ang="0">
                <a:pos x="632" y="202"/>
              </a:cxn>
              <a:cxn ang="0">
                <a:pos x="682" y="104"/>
              </a:cxn>
              <a:cxn ang="0">
                <a:pos x="630" y="82"/>
              </a:cxn>
            </a:cxnLst>
            <a:rect l="0" t="0" r="r" b="b"/>
            <a:pathLst>
              <a:path w="682" h="378">
                <a:moveTo>
                  <a:pt x="630" y="82"/>
                </a:moveTo>
                <a:lnTo>
                  <a:pt x="616" y="40"/>
                </a:lnTo>
                <a:lnTo>
                  <a:pt x="592" y="24"/>
                </a:lnTo>
                <a:lnTo>
                  <a:pt x="502" y="36"/>
                </a:lnTo>
                <a:lnTo>
                  <a:pt x="396" y="0"/>
                </a:lnTo>
                <a:lnTo>
                  <a:pt x="400" y="12"/>
                </a:lnTo>
                <a:lnTo>
                  <a:pt x="360" y="52"/>
                </a:lnTo>
                <a:lnTo>
                  <a:pt x="310" y="162"/>
                </a:lnTo>
                <a:lnTo>
                  <a:pt x="280" y="148"/>
                </a:lnTo>
                <a:lnTo>
                  <a:pt x="200" y="204"/>
                </a:lnTo>
                <a:lnTo>
                  <a:pt x="176" y="188"/>
                </a:lnTo>
                <a:lnTo>
                  <a:pt x="122" y="232"/>
                </a:lnTo>
                <a:lnTo>
                  <a:pt x="122" y="228"/>
                </a:lnTo>
                <a:lnTo>
                  <a:pt x="176" y="184"/>
                </a:lnTo>
                <a:lnTo>
                  <a:pt x="122" y="224"/>
                </a:lnTo>
                <a:lnTo>
                  <a:pt x="118" y="256"/>
                </a:lnTo>
                <a:lnTo>
                  <a:pt x="76" y="312"/>
                </a:lnTo>
                <a:lnTo>
                  <a:pt x="26" y="286"/>
                </a:lnTo>
                <a:lnTo>
                  <a:pt x="4" y="330"/>
                </a:lnTo>
                <a:lnTo>
                  <a:pt x="0" y="322"/>
                </a:lnTo>
                <a:lnTo>
                  <a:pt x="6" y="378"/>
                </a:lnTo>
                <a:lnTo>
                  <a:pt x="26" y="376"/>
                </a:lnTo>
                <a:lnTo>
                  <a:pt x="306" y="330"/>
                </a:lnTo>
                <a:lnTo>
                  <a:pt x="568" y="276"/>
                </a:lnTo>
                <a:lnTo>
                  <a:pt x="632" y="202"/>
                </a:lnTo>
                <a:lnTo>
                  <a:pt x="682" y="104"/>
                </a:lnTo>
                <a:lnTo>
                  <a:pt x="630" y="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42" name="Freeform 7"/>
          <p:cNvSpPr>
            <a:spLocks/>
          </p:cNvSpPr>
          <p:nvPr/>
        </p:nvSpPr>
        <p:spPr bwMode="auto">
          <a:xfrm>
            <a:off x="4986051" y="3018800"/>
            <a:ext cx="418827" cy="322079"/>
          </a:xfrm>
          <a:custGeom>
            <a:avLst/>
            <a:gdLst/>
            <a:ahLst/>
            <a:cxnLst>
              <a:cxn ang="0">
                <a:pos x="556" y="278"/>
              </a:cxn>
              <a:cxn ang="0">
                <a:pos x="476" y="220"/>
              </a:cxn>
              <a:cxn ang="0">
                <a:pos x="476" y="140"/>
              </a:cxn>
              <a:cxn ang="0">
                <a:pos x="444" y="140"/>
              </a:cxn>
              <a:cxn ang="0">
                <a:pos x="346" y="14"/>
              </a:cxn>
              <a:cxn ang="0">
                <a:pos x="346" y="0"/>
              </a:cxn>
              <a:cxn ang="0">
                <a:pos x="0" y="8"/>
              </a:cxn>
              <a:cxn ang="0">
                <a:pos x="22" y="70"/>
              </a:cxn>
              <a:cxn ang="0">
                <a:pos x="68" y="70"/>
              </a:cxn>
              <a:cxn ang="0">
                <a:pos x="50" y="136"/>
              </a:cxn>
              <a:cxn ang="0">
                <a:pos x="104" y="160"/>
              </a:cxn>
              <a:cxn ang="0">
                <a:pos x="132" y="470"/>
              </a:cxn>
              <a:cxn ang="0">
                <a:pos x="522" y="462"/>
              </a:cxn>
              <a:cxn ang="0">
                <a:pos x="506" y="510"/>
              </a:cxn>
              <a:cxn ang="0">
                <a:pos x="586" y="504"/>
              </a:cxn>
              <a:cxn ang="0">
                <a:pos x="586" y="410"/>
              </a:cxn>
              <a:cxn ang="0">
                <a:pos x="588" y="408"/>
              </a:cxn>
              <a:cxn ang="0">
                <a:pos x="582" y="352"/>
              </a:cxn>
              <a:cxn ang="0">
                <a:pos x="556" y="278"/>
              </a:cxn>
            </a:cxnLst>
            <a:rect l="0" t="0" r="r" b="b"/>
            <a:pathLst>
              <a:path w="588" h="510">
                <a:moveTo>
                  <a:pt x="556" y="278"/>
                </a:moveTo>
                <a:lnTo>
                  <a:pt x="476" y="220"/>
                </a:lnTo>
                <a:lnTo>
                  <a:pt x="476" y="140"/>
                </a:lnTo>
                <a:lnTo>
                  <a:pt x="444" y="140"/>
                </a:lnTo>
                <a:lnTo>
                  <a:pt x="346" y="14"/>
                </a:lnTo>
                <a:lnTo>
                  <a:pt x="346" y="0"/>
                </a:lnTo>
                <a:lnTo>
                  <a:pt x="0" y="8"/>
                </a:lnTo>
                <a:lnTo>
                  <a:pt x="22" y="70"/>
                </a:lnTo>
                <a:lnTo>
                  <a:pt x="68" y="70"/>
                </a:lnTo>
                <a:lnTo>
                  <a:pt x="50" y="136"/>
                </a:lnTo>
                <a:lnTo>
                  <a:pt x="104" y="160"/>
                </a:lnTo>
                <a:lnTo>
                  <a:pt x="132" y="470"/>
                </a:lnTo>
                <a:lnTo>
                  <a:pt x="522" y="462"/>
                </a:lnTo>
                <a:lnTo>
                  <a:pt x="506" y="510"/>
                </a:lnTo>
                <a:lnTo>
                  <a:pt x="586" y="504"/>
                </a:lnTo>
                <a:lnTo>
                  <a:pt x="586" y="410"/>
                </a:lnTo>
                <a:lnTo>
                  <a:pt x="588" y="408"/>
                </a:lnTo>
                <a:lnTo>
                  <a:pt x="582" y="352"/>
                </a:lnTo>
                <a:lnTo>
                  <a:pt x="556" y="2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43" name="Freeform 6"/>
          <p:cNvSpPr>
            <a:spLocks/>
          </p:cNvSpPr>
          <p:nvPr/>
        </p:nvSpPr>
        <p:spPr bwMode="auto">
          <a:xfrm>
            <a:off x="5090757" y="2482561"/>
            <a:ext cx="357951" cy="369296"/>
          </a:xfrm>
          <a:custGeom>
            <a:avLst/>
            <a:gdLst/>
            <a:ahLst/>
            <a:cxnLst>
              <a:cxn ang="0">
                <a:pos x="404" y="538"/>
              </a:cxn>
              <a:cxn ang="0">
                <a:pos x="490" y="542"/>
              </a:cxn>
              <a:cxn ang="0">
                <a:pos x="464" y="400"/>
              </a:cxn>
              <a:cxn ang="0">
                <a:pos x="494" y="172"/>
              </a:cxn>
              <a:cxn ang="0">
                <a:pos x="446" y="160"/>
              </a:cxn>
              <a:cxn ang="0">
                <a:pos x="414" y="160"/>
              </a:cxn>
              <a:cxn ang="0">
                <a:pos x="404" y="122"/>
              </a:cxn>
              <a:cxn ang="0">
                <a:pos x="196" y="96"/>
              </a:cxn>
              <a:cxn ang="0">
                <a:pos x="174" y="38"/>
              </a:cxn>
              <a:cxn ang="0">
                <a:pos x="146" y="38"/>
              </a:cxn>
              <a:cxn ang="0">
                <a:pos x="146" y="0"/>
              </a:cxn>
              <a:cxn ang="0">
                <a:pos x="78" y="24"/>
              </a:cxn>
              <a:cxn ang="0">
                <a:pos x="36" y="116"/>
              </a:cxn>
              <a:cxn ang="0">
                <a:pos x="0" y="158"/>
              </a:cxn>
              <a:cxn ang="0">
                <a:pos x="28" y="292"/>
              </a:cxn>
              <a:cxn ang="0">
                <a:pos x="166" y="374"/>
              </a:cxn>
              <a:cxn ang="0">
                <a:pos x="194" y="508"/>
              </a:cxn>
              <a:cxn ang="0">
                <a:pos x="264" y="574"/>
              </a:cxn>
              <a:cxn ang="0">
                <a:pos x="352" y="568"/>
              </a:cxn>
              <a:cxn ang="0">
                <a:pos x="404" y="538"/>
              </a:cxn>
            </a:cxnLst>
            <a:rect l="0" t="0" r="r" b="b"/>
            <a:pathLst>
              <a:path w="494" h="574">
                <a:moveTo>
                  <a:pt x="404" y="538"/>
                </a:moveTo>
                <a:lnTo>
                  <a:pt x="490" y="542"/>
                </a:lnTo>
                <a:lnTo>
                  <a:pt x="464" y="400"/>
                </a:lnTo>
                <a:lnTo>
                  <a:pt x="494" y="172"/>
                </a:lnTo>
                <a:lnTo>
                  <a:pt x="446" y="160"/>
                </a:lnTo>
                <a:lnTo>
                  <a:pt x="414" y="160"/>
                </a:lnTo>
                <a:lnTo>
                  <a:pt x="404" y="122"/>
                </a:lnTo>
                <a:lnTo>
                  <a:pt x="196" y="96"/>
                </a:lnTo>
                <a:lnTo>
                  <a:pt x="174" y="38"/>
                </a:lnTo>
                <a:lnTo>
                  <a:pt x="146" y="38"/>
                </a:lnTo>
                <a:lnTo>
                  <a:pt x="146" y="0"/>
                </a:lnTo>
                <a:lnTo>
                  <a:pt x="78" y="24"/>
                </a:lnTo>
                <a:lnTo>
                  <a:pt x="36" y="116"/>
                </a:lnTo>
                <a:lnTo>
                  <a:pt x="0" y="158"/>
                </a:lnTo>
                <a:lnTo>
                  <a:pt x="28" y="292"/>
                </a:lnTo>
                <a:lnTo>
                  <a:pt x="166" y="374"/>
                </a:lnTo>
                <a:lnTo>
                  <a:pt x="194" y="508"/>
                </a:lnTo>
                <a:lnTo>
                  <a:pt x="264" y="574"/>
                </a:lnTo>
                <a:lnTo>
                  <a:pt x="352" y="568"/>
                </a:lnTo>
                <a:lnTo>
                  <a:pt x="404" y="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44" name="Freeform 7"/>
          <p:cNvSpPr>
            <a:spLocks/>
          </p:cNvSpPr>
          <p:nvPr/>
        </p:nvSpPr>
        <p:spPr bwMode="auto">
          <a:xfrm>
            <a:off x="5231177" y="2829092"/>
            <a:ext cx="272724" cy="423257"/>
          </a:xfrm>
          <a:custGeom>
            <a:avLst/>
            <a:gdLst/>
            <a:ahLst/>
            <a:cxnLst>
              <a:cxn ang="0">
                <a:pos x="336" y="64"/>
              </a:cxn>
              <a:cxn ang="0">
                <a:pos x="300" y="26"/>
              </a:cxn>
              <a:cxn ang="0">
                <a:pos x="296" y="4"/>
              </a:cxn>
              <a:cxn ang="0">
                <a:pos x="210" y="0"/>
              </a:cxn>
              <a:cxn ang="0">
                <a:pos x="158" y="30"/>
              </a:cxn>
              <a:cxn ang="0">
                <a:pos x="70" y="36"/>
              </a:cxn>
              <a:cxn ang="0">
                <a:pos x="78" y="96"/>
              </a:cxn>
              <a:cxn ang="0">
                <a:pos x="22" y="162"/>
              </a:cxn>
              <a:cxn ang="0">
                <a:pos x="42" y="202"/>
              </a:cxn>
              <a:cxn ang="0">
                <a:pos x="0" y="272"/>
              </a:cxn>
              <a:cxn ang="0">
                <a:pos x="0" y="320"/>
              </a:cxn>
              <a:cxn ang="0">
                <a:pos x="96" y="442"/>
              </a:cxn>
              <a:cxn ang="0">
                <a:pos x="130" y="442"/>
              </a:cxn>
              <a:cxn ang="0">
                <a:pos x="130" y="526"/>
              </a:cxn>
              <a:cxn ang="0">
                <a:pos x="208" y="580"/>
              </a:cxn>
              <a:cxn ang="0">
                <a:pos x="236" y="658"/>
              </a:cxn>
              <a:cxn ang="0">
                <a:pos x="258" y="616"/>
              </a:cxn>
              <a:cxn ang="0">
                <a:pos x="308" y="644"/>
              </a:cxn>
              <a:cxn ang="0">
                <a:pos x="348" y="592"/>
              </a:cxn>
              <a:cxn ang="0">
                <a:pos x="356" y="510"/>
              </a:cxn>
              <a:cxn ang="0">
                <a:pos x="376" y="428"/>
              </a:cxn>
              <a:cxn ang="0">
                <a:pos x="336" y="64"/>
              </a:cxn>
            </a:cxnLst>
            <a:rect l="0" t="0" r="r" b="b"/>
            <a:pathLst>
              <a:path w="376" h="658">
                <a:moveTo>
                  <a:pt x="336" y="64"/>
                </a:moveTo>
                <a:lnTo>
                  <a:pt x="300" y="26"/>
                </a:lnTo>
                <a:lnTo>
                  <a:pt x="296" y="4"/>
                </a:lnTo>
                <a:lnTo>
                  <a:pt x="210" y="0"/>
                </a:lnTo>
                <a:lnTo>
                  <a:pt x="158" y="30"/>
                </a:lnTo>
                <a:lnTo>
                  <a:pt x="70" y="36"/>
                </a:lnTo>
                <a:lnTo>
                  <a:pt x="78" y="96"/>
                </a:lnTo>
                <a:lnTo>
                  <a:pt x="22" y="162"/>
                </a:lnTo>
                <a:lnTo>
                  <a:pt x="42" y="202"/>
                </a:lnTo>
                <a:lnTo>
                  <a:pt x="0" y="272"/>
                </a:lnTo>
                <a:lnTo>
                  <a:pt x="0" y="320"/>
                </a:lnTo>
                <a:lnTo>
                  <a:pt x="96" y="442"/>
                </a:lnTo>
                <a:lnTo>
                  <a:pt x="130" y="442"/>
                </a:lnTo>
                <a:lnTo>
                  <a:pt x="130" y="526"/>
                </a:lnTo>
                <a:lnTo>
                  <a:pt x="208" y="580"/>
                </a:lnTo>
                <a:lnTo>
                  <a:pt x="236" y="658"/>
                </a:lnTo>
                <a:lnTo>
                  <a:pt x="258" y="616"/>
                </a:lnTo>
                <a:lnTo>
                  <a:pt x="308" y="644"/>
                </a:lnTo>
                <a:lnTo>
                  <a:pt x="348" y="592"/>
                </a:lnTo>
                <a:lnTo>
                  <a:pt x="356" y="510"/>
                </a:lnTo>
                <a:lnTo>
                  <a:pt x="376" y="428"/>
                </a:lnTo>
                <a:lnTo>
                  <a:pt x="336" y="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45" name="Freeform 3053"/>
          <p:cNvSpPr>
            <a:spLocks/>
          </p:cNvSpPr>
          <p:nvPr/>
        </p:nvSpPr>
        <p:spPr bwMode="auto">
          <a:xfrm>
            <a:off x="6229544" y="2426071"/>
            <a:ext cx="71428" cy="24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" y="312"/>
              </a:cxn>
              <a:cxn ang="0">
                <a:pos x="100" y="382"/>
              </a:cxn>
              <a:cxn ang="0">
                <a:pos x="94" y="324"/>
              </a:cxn>
              <a:cxn ang="0">
                <a:pos x="30" y="98"/>
              </a:cxn>
              <a:cxn ang="0">
                <a:pos x="0" y="0"/>
              </a:cxn>
            </a:cxnLst>
            <a:rect l="0" t="0" r="r" b="b"/>
            <a:pathLst>
              <a:path w="100" h="382">
                <a:moveTo>
                  <a:pt x="0" y="0"/>
                </a:moveTo>
                <a:lnTo>
                  <a:pt x="86" y="312"/>
                </a:lnTo>
                <a:lnTo>
                  <a:pt x="100" y="382"/>
                </a:lnTo>
                <a:lnTo>
                  <a:pt x="94" y="324"/>
                </a:lnTo>
                <a:lnTo>
                  <a:pt x="30" y="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  <a:gs pos="48000">
                <a:schemeClr val="tx1">
                  <a:lumMod val="95000"/>
                </a:schemeClr>
              </a:gs>
            </a:gsLst>
            <a:lin ang="13500000" scaled="1"/>
            <a:tileRect/>
          </a:gradFill>
          <a:ln w="12700" cmpd="sng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46" name="Freeform 3054"/>
          <p:cNvSpPr>
            <a:spLocks/>
          </p:cNvSpPr>
          <p:nvPr/>
        </p:nvSpPr>
        <p:spPr bwMode="auto">
          <a:xfrm>
            <a:off x="5914612" y="2404150"/>
            <a:ext cx="427755" cy="344845"/>
          </a:xfrm>
          <a:custGeom>
            <a:avLst/>
            <a:gdLst/>
            <a:ahLst/>
            <a:cxnLst>
              <a:cxn ang="0">
                <a:pos x="546" y="442"/>
              </a:cxn>
              <a:cxn ang="0">
                <a:pos x="542" y="416"/>
              </a:cxn>
              <a:cxn ang="0">
                <a:pos x="528" y="346"/>
              </a:cxn>
              <a:cxn ang="0">
                <a:pos x="442" y="34"/>
              </a:cxn>
              <a:cxn ang="0">
                <a:pos x="434" y="0"/>
              </a:cxn>
              <a:cxn ang="0">
                <a:pos x="434" y="0"/>
              </a:cxn>
              <a:cxn ang="0">
                <a:pos x="434" y="0"/>
              </a:cxn>
              <a:cxn ang="0">
                <a:pos x="308" y="48"/>
              </a:cxn>
              <a:cxn ang="0">
                <a:pos x="238" y="208"/>
              </a:cxn>
              <a:cxn ang="0">
                <a:pos x="246" y="234"/>
              </a:cxn>
              <a:cxn ang="0">
                <a:pos x="216" y="290"/>
              </a:cxn>
              <a:cxn ang="0">
                <a:pos x="84" y="318"/>
              </a:cxn>
              <a:cxn ang="0">
                <a:pos x="46" y="398"/>
              </a:cxn>
              <a:cxn ang="0">
                <a:pos x="58" y="426"/>
              </a:cxn>
              <a:cxn ang="0">
                <a:pos x="0" y="494"/>
              </a:cxn>
              <a:cxn ang="0">
                <a:pos x="16" y="546"/>
              </a:cxn>
              <a:cxn ang="0">
                <a:pos x="380" y="426"/>
              </a:cxn>
              <a:cxn ang="0">
                <a:pos x="456" y="492"/>
              </a:cxn>
              <a:cxn ang="0">
                <a:pos x="478" y="498"/>
              </a:cxn>
              <a:cxn ang="0">
                <a:pos x="588" y="522"/>
              </a:cxn>
              <a:cxn ang="0">
                <a:pos x="600" y="496"/>
              </a:cxn>
              <a:cxn ang="0">
                <a:pos x="594" y="490"/>
              </a:cxn>
              <a:cxn ang="0">
                <a:pos x="546" y="442"/>
              </a:cxn>
            </a:cxnLst>
            <a:rect l="0" t="0" r="r" b="b"/>
            <a:pathLst>
              <a:path w="600" h="546">
                <a:moveTo>
                  <a:pt x="546" y="442"/>
                </a:moveTo>
                <a:lnTo>
                  <a:pt x="542" y="416"/>
                </a:lnTo>
                <a:lnTo>
                  <a:pt x="528" y="346"/>
                </a:lnTo>
                <a:lnTo>
                  <a:pt x="442" y="34"/>
                </a:lnTo>
                <a:lnTo>
                  <a:pt x="434" y="0"/>
                </a:lnTo>
                <a:lnTo>
                  <a:pt x="434" y="0"/>
                </a:lnTo>
                <a:lnTo>
                  <a:pt x="434" y="0"/>
                </a:lnTo>
                <a:lnTo>
                  <a:pt x="308" y="48"/>
                </a:lnTo>
                <a:lnTo>
                  <a:pt x="238" y="208"/>
                </a:lnTo>
                <a:lnTo>
                  <a:pt x="246" y="234"/>
                </a:lnTo>
                <a:lnTo>
                  <a:pt x="216" y="290"/>
                </a:lnTo>
                <a:lnTo>
                  <a:pt x="84" y="318"/>
                </a:lnTo>
                <a:lnTo>
                  <a:pt x="46" y="398"/>
                </a:lnTo>
                <a:lnTo>
                  <a:pt x="58" y="426"/>
                </a:lnTo>
                <a:lnTo>
                  <a:pt x="0" y="494"/>
                </a:lnTo>
                <a:lnTo>
                  <a:pt x="16" y="546"/>
                </a:lnTo>
                <a:lnTo>
                  <a:pt x="380" y="426"/>
                </a:lnTo>
                <a:lnTo>
                  <a:pt x="456" y="492"/>
                </a:lnTo>
                <a:lnTo>
                  <a:pt x="478" y="498"/>
                </a:lnTo>
                <a:lnTo>
                  <a:pt x="588" y="522"/>
                </a:lnTo>
                <a:lnTo>
                  <a:pt x="600" y="496"/>
                </a:lnTo>
                <a:lnTo>
                  <a:pt x="594" y="490"/>
                </a:lnTo>
                <a:lnTo>
                  <a:pt x="546" y="4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47" name="Freeform 3055"/>
          <p:cNvSpPr>
            <a:spLocks/>
          </p:cNvSpPr>
          <p:nvPr/>
        </p:nvSpPr>
        <p:spPr bwMode="auto">
          <a:xfrm>
            <a:off x="6408926" y="2491835"/>
            <a:ext cx="28409" cy="17706"/>
          </a:xfrm>
          <a:custGeom>
            <a:avLst/>
            <a:gdLst/>
            <a:ahLst/>
            <a:cxnLst>
              <a:cxn ang="0">
                <a:pos x="40" y="28"/>
              </a:cxn>
              <a:cxn ang="0">
                <a:pos x="40" y="24"/>
              </a:cxn>
              <a:cxn ang="0">
                <a:pos x="0" y="0"/>
              </a:cxn>
              <a:cxn ang="0">
                <a:pos x="40" y="28"/>
              </a:cxn>
            </a:cxnLst>
            <a:rect l="0" t="0" r="r" b="b"/>
            <a:pathLst>
              <a:path w="40" h="28">
                <a:moveTo>
                  <a:pt x="40" y="28"/>
                </a:moveTo>
                <a:lnTo>
                  <a:pt x="40" y="24"/>
                </a:lnTo>
                <a:lnTo>
                  <a:pt x="0" y="0"/>
                </a:lnTo>
                <a:lnTo>
                  <a:pt x="40" y="28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  <a:gs pos="48000">
                <a:schemeClr val="tx1">
                  <a:lumMod val="95000"/>
                </a:schemeClr>
              </a:gs>
            </a:gsLst>
            <a:lin ang="13500000" scaled="1"/>
            <a:tileRect/>
          </a:gradFill>
          <a:ln w="12700" cmpd="sng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48" name="Freeform 3056"/>
          <p:cNvSpPr>
            <a:spLocks/>
          </p:cNvSpPr>
          <p:nvPr/>
        </p:nvSpPr>
        <p:spPr bwMode="auto">
          <a:xfrm>
            <a:off x="6319641" y="2127600"/>
            <a:ext cx="266231" cy="379413"/>
          </a:xfrm>
          <a:custGeom>
            <a:avLst/>
            <a:gdLst/>
            <a:ahLst/>
            <a:cxnLst>
              <a:cxn ang="0">
                <a:pos x="284" y="228"/>
              </a:cxn>
              <a:cxn ang="0">
                <a:pos x="244" y="202"/>
              </a:cxn>
              <a:cxn ang="0">
                <a:pos x="136" y="0"/>
              </a:cxn>
              <a:cxn ang="0">
                <a:pos x="84" y="68"/>
              </a:cxn>
              <a:cxn ang="0">
                <a:pos x="46" y="54"/>
              </a:cxn>
              <a:cxn ang="0">
                <a:pos x="46" y="228"/>
              </a:cxn>
              <a:cxn ang="0">
                <a:pos x="0" y="356"/>
              </a:cxn>
              <a:cxn ang="0">
                <a:pos x="126" y="576"/>
              </a:cxn>
              <a:cxn ang="0">
                <a:pos x="166" y="600"/>
              </a:cxn>
              <a:cxn ang="0">
                <a:pos x="166" y="540"/>
              </a:cxn>
              <a:cxn ang="0">
                <a:pos x="244" y="404"/>
              </a:cxn>
              <a:cxn ang="0">
                <a:pos x="294" y="378"/>
              </a:cxn>
              <a:cxn ang="0">
                <a:pos x="294" y="336"/>
              </a:cxn>
              <a:cxn ang="0">
                <a:pos x="374" y="202"/>
              </a:cxn>
              <a:cxn ang="0">
                <a:pos x="284" y="228"/>
              </a:cxn>
            </a:cxnLst>
            <a:rect l="0" t="0" r="r" b="b"/>
            <a:pathLst>
              <a:path w="374" h="600">
                <a:moveTo>
                  <a:pt x="284" y="228"/>
                </a:moveTo>
                <a:lnTo>
                  <a:pt x="244" y="202"/>
                </a:lnTo>
                <a:lnTo>
                  <a:pt x="136" y="0"/>
                </a:lnTo>
                <a:lnTo>
                  <a:pt x="84" y="68"/>
                </a:lnTo>
                <a:lnTo>
                  <a:pt x="46" y="54"/>
                </a:lnTo>
                <a:lnTo>
                  <a:pt x="46" y="228"/>
                </a:lnTo>
                <a:lnTo>
                  <a:pt x="0" y="356"/>
                </a:lnTo>
                <a:lnTo>
                  <a:pt x="126" y="576"/>
                </a:lnTo>
                <a:lnTo>
                  <a:pt x="166" y="600"/>
                </a:lnTo>
                <a:lnTo>
                  <a:pt x="166" y="540"/>
                </a:lnTo>
                <a:lnTo>
                  <a:pt x="244" y="404"/>
                </a:lnTo>
                <a:lnTo>
                  <a:pt x="294" y="378"/>
                </a:lnTo>
                <a:lnTo>
                  <a:pt x="294" y="336"/>
                </a:lnTo>
                <a:lnTo>
                  <a:pt x="374" y="202"/>
                </a:lnTo>
                <a:lnTo>
                  <a:pt x="284" y="2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49" name="Freeform 3057"/>
          <p:cNvSpPr>
            <a:spLocks/>
          </p:cNvSpPr>
          <p:nvPr/>
        </p:nvSpPr>
        <p:spPr bwMode="auto">
          <a:xfrm>
            <a:off x="6225487" y="2378013"/>
            <a:ext cx="84415" cy="213314"/>
          </a:xfrm>
          <a:custGeom>
            <a:avLst/>
            <a:gdLst>
              <a:gd name="T0" fmla="*/ 153907 w 118"/>
              <a:gd name="T1" fmla="*/ 99815 h 338"/>
              <a:gd name="T2" fmla="*/ 153907 w 118"/>
              <a:gd name="T3" fmla="*/ 99815 h 338"/>
              <a:gd name="T4" fmla="*/ 156705 w 118"/>
              <a:gd name="T5" fmla="*/ 76050 h 338"/>
              <a:gd name="T6" fmla="*/ 156705 w 118"/>
              <a:gd name="T7" fmla="*/ 49908 h 338"/>
              <a:gd name="T8" fmla="*/ 153907 w 118"/>
              <a:gd name="T9" fmla="*/ 23766 h 338"/>
              <a:gd name="T10" fmla="*/ 148310 w 118"/>
              <a:gd name="T11" fmla="*/ 0 h 338"/>
              <a:gd name="T12" fmla="*/ 0 w 118"/>
              <a:gd name="T13" fmla="*/ 47531 h 338"/>
              <a:gd name="T14" fmla="*/ 0 w 118"/>
              <a:gd name="T15" fmla="*/ 49908 h 338"/>
              <a:gd name="T16" fmla="*/ 2798 w 118"/>
              <a:gd name="T17" fmla="*/ 49908 h 338"/>
              <a:gd name="T18" fmla="*/ 55966 w 118"/>
              <a:gd name="T19" fmla="*/ 206760 h 338"/>
              <a:gd name="T20" fmla="*/ 111932 w 118"/>
              <a:gd name="T21" fmla="*/ 377871 h 338"/>
              <a:gd name="T22" fmla="*/ 120327 w 118"/>
              <a:gd name="T23" fmla="*/ 401637 h 338"/>
              <a:gd name="T24" fmla="*/ 120327 w 118"/>
              <a:gd name="T25" fmla="*/ 401637 h 338"/>
              <a:gd name="T26" fmla="*/ 165100 w 118"/>
              <a:gd name="T27" fmla="*/ 392131 h 338"/>
              <a:gd name="T28" fmla="*/ 165100 w 118"/>
              <a:gd name="T29" fmla="*/ 392131 h 338"/>
              <a:gd name="T30" fmla="*/ 153907 w 118"/>
              <a:gd name="T31" fmla="*/ 358859 h 338"/>
              <a:gd name="T32" fmla="*/ 148310 w 118"/>
              <a:gd name="T33" fmla="*/ 320834 h 338"/>
              <a:gd name="T34" fmla="*/ 145512 w 118"/>
              <a:gd name="T35" fmla="*/ 278056 h 338"/>
              <a:gd name="T36" fmla="*/ 145512 w 118"/>
              <a:gd name="T37" fmla="*/ 235278 h 338"/>
              <a:gd name="T38" fmla="*/ 148310 w 118"/>
              <a:gd name="T39" fmla="*/ 156852 h 338"/>
              <a:gd name="T40" fmla="*/ 151108 w 118"/>
              <a:gd name="T41" fmla="*/ 123581 h 338"/>
              <a:gd name="T42" fmla="*/ 153907 w 118"/>
              <a:gd name="T43" fmla="*/ 99815 h 338"/>
              <a:gd name="T44" fmla="*/ 153907 w 118"/>
              <a:gd name="T45" fmla="*/ 99815 h 3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8" h="338">
                <a:moveTo>
                  <a:pt x="110" y="84"/>
                </a:moveTo>
                <a:lnTo>
                  <a:pt x="110" y="84"/>
                </a:lnTo>
                <a:lnTo>
                  <a:pt x="112" y="64"/>
                </a:lnTo>
                <a:lnTo>
                  <a:pt x="112" y="42"/>
                </a:lnTo>
                <a:lnTo>
                  <a:pt x="110" y="20"/>
                </a:lnTo>
                <a:lnTo>
                  <a:pt x="106" y="0"/>
                </a:lnTo>
                <a:lnTo>
                  <a:pt x="0" y="40"/>
                </a:lnTo>
                <a:lnTo>
                  <a:pt x="0" y="42"/>
                </a:lnTo>
                <a:lnTo>
                  <a:pt x="2" y="42"/>
                </a:lnTo>
                <a:lnTo>
                  <a:pt x="40" y="174"/>
                </a:lnTo>
                <a:lnTo>
                  <a:pt x="80" y="318"/>
                </a:lnTo>
                <a:lnTo>
                  <a:pt x="86" y="338"/>
                </a:lnTo>
                <a:lnTo>
                  <a:pt x="118" y="330"/>
                </a:lnTo>
                <a:lnTo>
                  <a:pt x="110" y="302"/>
                </a:lnTo>
                <a:lnTo>
                  <a:pt x="106" y="270"/>
                </a:lnTo>
                <a:lnTo>
                  <a:pt x="104" y="234"/>
                </a:lnTo>
                <a:lnTo>
                  <a:pt x="104" y="198"/>
                </a:lnTo>
                <a:lnTo>
                  <a:pt x="106" y="132"/>
                </a:lnTo>
                <a:lnTo>
                  <a:pt x="108" y="104"/>
                </a:lnTo>
                <a:lnTo>
                  <a:pt x="110" y="84"/>
                </a:lnTo>
                <a:close/>
              </a:path>
            </a:pathLst>
          </a:custGeom>
          <a:solidFill>
            <a:srgbClr val="FCF4C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761930"/>
            <a:endParaRPr lang="en-US" sz="1350"/>
          </a:p>
        </p:txBody>
      </p:sp>
      <p:sp>
        <p:nvSpPr>
          <p:cNvPr id="250" name="Freeform 3058"/>
          <p:cNvSpPr>
            <a:spLocks/>
          </p:cNvSpPr>
          <p:nvPr/>
        </p:nvSpPr>
        <p:spPr bwMode="auto">
          <a:xfrm>
            <a:off x="6299350" y="2351031"/>
            <a:ext cx="139609" cy="235236"/>
          </a:xfrm>
          <a:custGeom>
            <a:avLst/>
            <a:gdLst/>
            <a:ahLst/>
            <a:cxnLst>
              <a:cxn ang="0">
                <a:pos x="156" y="224"/>
              </a:cxn>
              <a:cxn ang="0">
                <a:pos x="30" y="6"/>
              </a:cxn>
              <a:cxn ang="0">
                <a:pos x="30" y="4"/>
              </a:cxn>
              <a:cxn ang="0">
                <a:pos x="156" y="222"/>
              </a:cxn>
              <a:cxn ang="0">
                <a:pos x="30" y="0"/>
              </a:cxn>
              <a:cxn ang="0">
                <a:pos x="16" y="36"/>
              </a:cxn>
              <a:cxn ang="0">
                <a:pos x="2" y="42"/>
              </a:cxn>
              <a:cxn ang="0">
                <a:pos x="2" y="42"/>
              </a:cxn>
              <a:cxn ang="0">
                <a:pos x="6" y="62"/>
              </a:cxn>
              <a:cxn ang="0">
                <a:pos x="8" y="84"/>
              </a:cxn>
              <a:cxn ang="0">
                <a:pos x="8" y="106"/>
              </a:cxn>
              <a:cxn ang="0">
                <a:pos x="6" y="126"/>
              </a:cxn>
              <a:cxn ang="0">
                <a:pos x="6" y="126"/>
              </a:cxn>
              <a:cxn ang="0">
                <a:pos x="4" y="146"/>
              </a:cxn>
              <a:cxn ang="0">
                <a:pos x="2" y="174"/>
              </a:cxn>
              <a:cxn ang="0">
                <a:pos x="0" y="240"/>
              </a:cxn>
              <a:cxn ang="0">
                <a:pos x="0" y="276"/>
              </a:cxn>
              <a:cxn ang="0">
                <a:pos x="2" y="312"/>
              </a:cxn>
              <a:cxn ang="0">
                <a:pos x="6" y="344"/>
              </a:cxn>
              <a:cxn ang="0">
                <a:pos x="14" y="372"/>
              </a:cxn>
              <a:cxn ang="0">
                <a:pos x="14" y="372"/>
              </a:cxn>
              <a:cxn ang="0">
                <a:pos x="44" y="362"/>
              </a:cxn>
              <a:cxn ang="0">
                <a:pos x="74" y="350"/>
              </a:cxn>
              <a:cxn ang="0">
                <a:pos x="100" y="334"/>
              </a:cxn>
              <a:cxn ang="0">
                <a:pos x="114" y="326"/>
              </a:cxn>
              <a:cxn ang="0">
                <a:pos x="124" y="316"/>
              </a:cxn>
              <a:cxn ang="0">
                <a:pos x="124" y="316"/>
              </a:cxn>
              <a:cxn ang="0">
                <a:pos x="134" y="308"/>
              </a:cxn>
              <a:cxn ang="0">
                <a:pos x="144" y="300"/>
              </a:cxn>
              <a:cxn ang="0">
                <a:pos x="154" y="296"/>
              </a:cxn>
              <a:cxn ang="0">
                <a:pos x="164" y="292"/>
              </a:cxn>
              <a:cxn ang="0">
                <a:pos x="182" y="288"/>
              </a:cxn>
              <a:cxn ang="0">
                <a:pos x="196" y="288"/>
              </a:cxn>
              <a:cxn ang="0">
                <a:pos x="196" y="250"/>
              </a:cxn>
              <a:cxn ang="0">
                <a:pos x="156" y="224"/>
              </a:cxn>
            </a:cxnLst>
            <a:rect l="0" t="0" r="r" b="b"/>
            <a:pathLst>
              <a:path w="196" h="372">
                <a:moveTo>
                  <a:pt x="156" y="224"/>
                </a:moveTo>
                <a:lnTo>
                  <a:pt x="30" y="6"/>
                </a:lnTo>
                <a:lnTo>
                  <a:pt x="30" y="4"/>
                </a:lnTo>
                <a:lnTo>
                  <a:pt x="156" y="222"/>
                </a:lnTo>
                <a:lnTo>
                  <a:pt x="30" y="0"/>
                </a:lnTo>
                <a:lnTo>
                  <a:pt x="16" y="36"/>
                </a:lnTo>
                <a:lnTo>
                  <a:pt x="2" y="42"/>
                </a:lnTo>
                <a:lnTo>
                  <a:pt x="2" y="42"/>
                </a:lnTo>
                <a:lnTo>
                  <a:pt x="6" y="62"/>
                </a:lnTo>
                <a:lnTo>
                  <a:pt x="8" y="84"/>
                </a:lnTo>
                <a:lnTo>
                  <a:pt x="8" y="106"/>
                </a:lnTo>
                <a:lnTo>
                  <a:pt x="6" y="126"/>
                </a:lnTo>
                <a:lnTo>
                  <a:pt x="6" y="126"/>
                </a:lnTo>
                <a:lnTo>
                  <a:pt x="4" y="146"/>
                </a:lnTo>
                <a:lnTo>
                  <a:pt x="2" y="174"/>
                </a:lnTo>
                <a:lnTo>
                  <a:pt x="0" y="240"/>
                </a:lnTo>
                <a:lnTo>
                  <a:pt x="0" y="276"/>
                </a:lnTo>
                <a:lnTo>
                  <a:pt x="2" y="312"/>
                </a:lnTo>
                <a:lnTo>
                  <a:pt x="6" y="344"/>
                </a:lnTo>
                <a:lnTo>
                  <a:pt x="14" y="372"/>
                </a:lnTo>
                <a:lnTo>
                  <a:pt x="14" y="372"/>
                </a:lnTo>
                <a:lnTo>
                  <a:pt x="44" y="362"/>
                </a:lnTo>
                <a:lnTo>
                  <a:pt x="74" y="350"/>
                </a:lnTo>
                <a:lnTo>
                  <a:pt x="100" y="334"/>
                </a:lnTo>
                <a:lnTo>
                  <a:pt x="114" y="326"/>
                </a:lnTo>
                <a:lnTo>
                  <a:pt x="124" y="316"/>
                </a:lnTo>
                <a:lnTo>
                  <a:pt x="124" y="316"/>
                </a:lnTo>
                <a:lnTo>
                  <a:pt x="134" y="308"/>
                </a:lnTo>
                <a:lnTo>
                  <a:pt x="144" y="300"/>
                </a:lnTo>
                <a:lnTo>
                  <a:pt x="154" y="296"/>
                </a:lnTo>
                <a:lnTo>
                  <a:pt x="164" y="292"/>
                </a:lnTo>
                <a:lnTo>
                  <a:pt x="182" y="288"/>
                </a:lnTo>
                <a:lnTo>
                  <a:pt x="196" y="288"/>
                </a:lnTo>
                <a:lnTo>
                  <a:pt x="196" y="250"/>
                </a:lnTo>
                <a:lnTo>
                  <a:pt x="156" y="2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51" name="Freeform 3059"/>
          <p:cNvSpPr>
            <a:spLocks/>
          </p:cNvSpPr>
          <p:nvPr/>
        </p:nvSpPr>
        <p:spPr bwMode="auto">
          <a:xfrm>
            <a:off x="6296913" y="2601445"/>
            <a:ext cx="117694" cy="114667"/>
          </a:xfrm>
          <a:custGeom>
            <a:avLst/>
            <a:gdLst/>
            <a:ahLst/>
            <a:cxnLst>
              <a:cxn ang="0">
                <a:pos x="2" y="46"/>
              </a:cxn>
              <a:cxn ang="0">
                <a:pos x="12" y="128"/>
              </a:cxn>
              <a:cxn ang="0">
                <a:pos x="64" y="182"/>
              </a:cxn>
              <a:cxn ang="0">
                <a:pos x="60" y="178"/>
              </a:cxn>
              <a:cxn ang="0">
                <a:pos x="64" y="182"/>
              </a:cxn>
              <a:cxn ang="0">
                <a:pos x="66" y="178"/>
              </a:cxn>
              <a:cxn ang="0">
                <a:pos x="150" y="138"/>
              </a:cxn>
              <a:cxn ang="0">
                <a:pos x="164" y="138"/>
              </a:cxn>
              <a:cxn ang="0">
                <a:pos x="166" y="138"/>
              </a:cxn>
              <a:cxn ang="0">
                <a:pos x="138" y="0"/>
              </a:cxn>
              <a:cxn ang="0">
                <a:pos x="0" y="44"/>
              </a:cxn>
              <a:cxn ang="0">
                <a:pos x="2" y="46"/>
              </a:cxn>
            </a:cxnLst>
            <a:rect l="0" t="0" r="r" b="b"/>
            <a:pathLst>
              <a:path w="166" h="182">
                <a:moveTo>
                  <a:pt x="2" y="46"/>
                </a:moveTo>
                <a:lnTo>
                  <a:pt x="12" y="128"/>
                </a:lnTo>
                <a:lnTo>
                  <a:pt x="64" y="182"/>
                </a:lnTo>
                <a:lnTo>
                  <a:pt x="60" y="178"/>
                </a:lnTo>
                <a:lnTo>
                  <a:pt x="64" y="182"/>
                </a:lnTo>
                <a:lnTo>
                  <a:pt x="66" y="178"/>
                </a:lnTo>
                <a:lnTo>
                  <a:pt x="150" y="138"/>
                </a:lnTo>
                <a:lnTo>
                  <a:pt x="164" y="138"/>
                </a:lnTo>
                <a:lnTo>
                  <a:pt x="166" y="138"/>
                </a:lnTo>
                <a:lnTo>
                  <a:pt x="138" y="0"/>
                </a:lnTo>
                <a:lnTo>
                  <a:pt x="0" y="44"/>
                </a:lnTo>
                <a:lnTo>
                  <a:pt x="2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52" name="Freeform 3060"/>
          <p:cNvSpPr>
            <a:spLocks/>
          </p:cNvSpPr>
          <p:nvPr/>
        </p:nvSpPr>
        <p:spPr bwMode="auto">
          <a:xfrm>
            <a:off x="6285548" y="2534837"/>
            <a:ext cx="237822" cy="96118"/>
          </a:xfrm>
          <a:custGeom>
            <a:avLst/>
            <a:gdLst/>
            <a:ahLst/>
            <a:cxnLst>
              <a:cxn ang="0">
                <a:pos x="292" y="16"/>
              </a:cxn>
              <a:cxn ang="0">
                <a:pos x="264" y="68"/>
              </a:cxn>
              <a:cxn ang="0">
                <a:pos x="214" y="2"/>
              </a:cxn>
              <a:cxn ang="0">
                <a:pos x="214" y="0"/>
              </a:cxn>
              <a:cxn ang="0">
                <a:pos x="214" y="0"/>
              </a:cxn>
              <a:cxn ang="0">
                <a:pos x="202" y="0"/>
              </a:cxn>
              <a:cxn ang="0">
                <a:pos x="184" y="2"/>
              </a:cxn>
              <a:cxn ang="0">
                <a:pos x="174" y="6"/>
              </a:cxn>
              <a:cxn ang="0">
                <a:pos x="162" y="12"/>
              </a:cxn>
              <a:cxn ang="0">
                <a:pos x="152" y="18"/>
              </a:cxn>
              <a:cxn ang="0">
                <a:pos x="142" y="26"/>
              </a:cxn>
              <a:cxn ang="0">
                <a:pos x="142" y="26"/>
              </a:cxn>
              <a:cxn ang="0">
                <a:pos x="128" y="38"/>
              </a:cxn>
              <a:cxn ang="0">
                <a:pos x="112" y="50"/>
              </a:cxn>
              <a:cxn ang="0">
                <a:pos x="96" y="60"/>
              </a:cxn>
              <a:cxn ang="0">
                <a:pos x="76" y="68"/>
              </a:cxn>
              <a:cxn ang="0">
                <a:pos x="38" y="82"/>
              </a:cxn>
              <a:cxn ang="0">
                <a:pos x="0" y="90"/>
              </a:cxn>
              <a:cxn ang="0">
                <a:pos x="16" y="150"/>
              </a:cxn>
              <a:cxn ang="0">
                <a:pos x="154" y="106"/>
              </a:cxn>
              <a:cxn ang="0">
                <a:pos x="154" y="102"/>
              </a:cxn>
              <a:cxn ang="0">
                <a:pos x="170" y="96"/>
              </a:cxn>
              <a:cxn ang="0">
                <a:pos x="206" y="82"/>
              </a:cxn>
              <a:cxn ang="0">
                <a:pos x="242" y="122"/>
              </a:cxn>
              <a:cxn ang="0">
                <a:pos x="244" y="122"/>
              </a:cxn>
              <a:cxn ang="0">
                <a:pos x="254" y="152"/>
              </a:cxn>
              <a:cxn ang="0">
                <a:pos x="334" y="152"/>
              </a:cxn>
              <a:cxn ang="0">
                <a:pos x="334" y="84"/>
              </a:cxn>
              <a:cxn ang="0">
                <a:pos x="292" y="16"/>
              </a:cxn>
            </a:cxnLst>
            <a:rect l="0" t="0" r="r" b="b"/>
            <a:pathLst>
              <a:path w="334" h="152">
                <a:moveTo>
                  <a:pt x="292" y="16"/>
                </a:moveTo>
                <a:lnTo>
                  <a:pt x="264" y="68"/>
                </a:lnTo>
                <a:lnTo>
                  <a:pt x="214" y="2"/>
                </a:lnTo>
                <a:lnTo>
                  <a:pt x="214" y="0"/>
                </a:lnTo>
                <a:lnTo>
                  <a:pt x="214" y="0"/>
                </a:lnTo>
                <a:lnTo>
                  <a:pt x="202" y="0"/>
                </a:lnTo>
                <a:lnTo>
                  <a:pt x="184" y="2"/>
                </a:lnTo>
                <a:lnTo>
                  <a:pt x="174" y="6"/>
                </a:lnTo>
                <a:lnTo>
                  <a:pt x="162" y="12"/>
                </a:lnTo>
                <a:lnTo>
                  <a:pt x="152" y="18"/>
                </a:lnTo>
                <a:lnTo>
                  <a:pt x="142" y="26"/>
                </a:lnTo>
                <a:lnTo>
                  <a:pt x="142" y="26"/>
                </a:lnTo>
                <a:lnTo>
                  <a:pt x="128" y="38"/>
                </a:lnTo>
                <a:lnTo>
                  <a:pt x="112" y="50"/>
                </a:lnTo>
                <a:lnTo>
                  <a:pt x="96" y="60"/>
                </a:lnTo>
                <a:lnTo>
                  <a:pt x="76" y="68"/>
                </a:lnTo>
                <a:lnTo>
                  <a:pt x="38" y="82"/>
                </a:lnTo>
                <a:lnTo>
                  <a:pt x="0" y="90"/>
                </a:lnTo>
                <a:lnTo>
                  <a:pt x="16" y="150"/>
                </a:lnTo>
                <a:lnTo>
                  <a:pt x="154" y="106"/>
                </a:lnTo>
                <a:lnTo>
                  <a:pt x="154" y="102"/>
                </a:lnTo>
                <a:lnTo>
                  <a:pt x="170" y="96"/>
                </a:lnTo>
                <a:lnTo>
                  <a:pt x="206" y="82"/>
                </a:lnTo>
                <a:lnTo>
                  <a:pt x="242" y="122"/>
                </a:lnTo>
                <a:lnTo>
                  <a:pt x="244" y="122"/>
                </a:lnTo>
                <a:lnTo>
                  <a:pt x="254" y="152"/>
                </a:lnTo>
                <a:lnTo>
                  <a:pt x="334" y="152"/>
                </a:lnTo>
                <a:lnTo>
                  <a:pt x="334" y="84"/>
                </a:lnTo>
                <a:lnTo>
                  <a:pt x="292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53" name="Freeform 2853"/>
          <p:cNvSpPr>
            <a:spLocks/>
          </p:cNvSpPr>
          <p:nvPr/>
        </p:nvSpPr>
        <p:spPr bwMode="auto">
          <a:xfrm>
            <a:off x="6415419" y="2690816"/>
            <a:ext cx="812" cy="16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54" name="Freeform 2854"/>
          <p:cNvSpPr>
            <a:spLocks/>
          </p:cNvSpPr>
          <p:nvPr/>
        </p:nvSpPr>
        <p:spPr bwMode="auto">
          <a:xfrm>
            <a:off x="3676000" y="3245602"/>
            <a:ext cx="413144" cy="494924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112" y="120"/>
              </a:cxn>
              <a:cxn ang="0">
                <a:pos x="72" y="106"/>
              </a:cxn>
              <a:cxn ang="0">
                <a:pos x="42" y="254"/>
              </a:cxn>
              <a:cxn ang="0">
                <a:pos x="74" y="350"/>
              </a:cxn>
              <a:cxn ang="0">
                <a:pos x="62" y="364"/>
              </a:cxn>
              <a:cxn ang="0">
                <a:pos x="12" y="472"/>
              </a:cxn>
              <a:cxn ang="0">
                <a:pos x="24" y="526"/>
              </a:cxn>
              <a:cxn ang="0">
                <a:pos x="0" y="568"/>
              </a:cxn>
              <a:cxn ang="0">
                <a:pos x="362" y="768"/>
              </a:cxn>
              <a:cxn ang="0">
                <a:pos x="538" y="784"/>
              </a:cxn>
              <a:cxn ang="0">
                <a:pos x="580" y="80"/>
              </a:cxn>
              <a:cxn ang="0">
                <a:pos x="128" y="0"/>
              </a:cxn>
            </a:cxnLst>
            <a:rect l="0" t="0" r="r" b="b"/>
            <a:pathLst>
              <a:path w="580" h="784">
                <a:moveTo>
                  <a:pt x="128" y="0"/>
                </a:moveTo>
                <a:lnTo>
                  <a:pt x="112" y="120"/>
                </a:lnTo>
                <a:lnTo>
                  <a:pt x="72" y="106"/>
                </a:lnTo>
                <a:lnTo>
                  <a:pt x="42" y="254"/>
                </a:lnTo>
                <a:lnTo>
                  <a:pt x="74" y="350"/>
                </a:lnTo>
                <a:lnTo>
                  <a:pt x="62" y="364"/>
                </a:lnTo>
                <a:lnTo>
                  <a:pt x="12" y="472"/>
                </a:lnTo>
                <a:lnTo>
                  <a:pt x="24" y="526"/>
                </a:lnTo>
                <a:lnTo>
                  <a:pt x="0" y="568"/>
                </a:lnTo>
                <a:lnTo>
                  <a:pt x="362" y="768"/>
                </a:lnTo>
                <a:lnTo>
                  <a:pt x="538" y="784"/>
                </a:lnTo>
                <a:lnTo>
                  <a:pt x="580" y="80"/>
                </a:lnTo>
                <a:lnTo>
                  <a:pt x="1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55" name="Freeform 2855"/>
          <p:cNvSpPr>
            <a:spLocks/>
          </p:cNvSpPr>
          <p:nvPr/>
        </p:nvSpPr>
        <p:spPr bwMode="auto">
          <a:xfrm>
            <a:off x="5132965" y="3571900"/>
            <a:ext cx="399347" cy="295099"/>
          </a:xfrm>
          <a:custGeom>
            <a:avLst/>
            <a:gdLst/>
            <a:ahLst/>
            <a:cxnLst>
              <a:cxn ang="0">
                <a:pos x="276" y="240"/>
              </a:cxn>
              <a:cxn ang="0">
                <a:pos x="310" y="90"/>
              </a:cxn>
              <a:cxn ang="0">
                <a:pos x="280" y="0"/>
              </a:cxn>
              <a:cxn ang="0">
                <a:pos x="0" y="20"/>
              </a:cxn>
              <a:cxn ang="0">
                <a:pos x="16" y="154"/>
              </a:cxn>
              <a:cxn ang="0">
                <a:pos x="84" y="274"/>
              </a:cxn>
              <a:cxn ang="0">
                <a:pos x="76" y="372"/>
              </a:cxn>
              <a:cxn ang="0">
                <a:pos x="62" y="416"/>
              </a:cxn>
              <a:cxn ang="0">
                <a:pos x="174" y="440"/>
              </a:cxn>
              <a:cxn ang="0">
                <a:pos x="282" y="426"/>
              </a:cxn>
              <a:cxn ang="0">
                <a:pos x="264" y="468"/>
              </a:cxn>
              <a:cxn ang="0">
                <a:pos x="354" y="468"/>
              </a:cxn>
              <a:cxn ang="0">
                <a:pos x="390" y="426"/>
              </a:cxn>
              <a:cxn ang="0">
                <a:pos x="412" y="454"/>
              </a:cxn>
              <a:cxn ang="0">
                <a:pos x="480" y="400"/>
              </a:cxn>
              <a:cxn ang="0">
                <a:pos x="502" y="454"/>
              </a:cxn>
              <a:cxn ang="0">
                <a:pos x="540" y="454"/>
              </a:cxn>
              <a:cxn ang="0">
                <a:pos x="560" y="412"/>
              </a:cxn>
              <a:cxn ang="0">
                <a:pos x="512" y="344"/>
              </a:cxn>
              <a:cxn ang="0">
                <a:pos x="480" y="304"/>
              </a:cxn>
              <a:cxn ang="0">
                <a:pos x="486" y="302"/>
              </a:cxn>
              <a:cxn ang="0">
                <a:pos x="448" y="230"/>
              </a:cxn>
              <a:cxn ang="0">
                <a:pos x="276" y="240"/>
              </a:cxn>
            </a:cxnLst>
            <a:rect l="0" t="0" r="r" b="b"/>
            <a:pathLst>
              <a:path w="560" h="468">
                <a:moveTo>
                  <a:pt x="276" y="240"/>
                </a:moveTo>
                <a:lnTo>
                  <a:pt x="310" y="90"/>
                </a:lnTo>
                <a:lnTo>
                  <a:pt x="280" y="0"/>
                </a:lnTo>
                <a:lnTo>
                  <a:pt x="0" y="20"/>
                </a:lnTo>
                <a:lnTo>
                  <a:pt x="16" y="154"/>
                </a:lnTo>
                <a:lnTo>
                  <a:pt x="84" y="274"/>
                </a:lnTo>
                <a:lnTo>
                  <a:pt x="76" y="372"/>
                </a:lnTo>
                <a:lnTo>
                  <a:pt x="62" y="416"/>
                </a:lnTo>
                <a:lnTo>
                  <a:pt x="174" y="440"/>
                </a:lnTo>
                <a:lnTo>
                  <a:pt x="282" y="426"/>
                </a:lnTo>
                <a:lnTo>
                  <a:pt x="264" y="468"/>
                </a:lnTo>
                <a:lnTo>
                  <a:pt x="354" y="468"/>
                </a:lnTo>
                <a:lnTo>
                  <a:pt x="390" y="426"/>
                </a:lnTo>
                <a:lnTo>
                  <a:pt x="412" y="454"/>
                </a:lnTo>
                <a:lnTo>
                  <a:pt x="480" y="400"/>
                </a:lnTo>
                <a:lnTo>
                  <a:pt x="502" y="454"/>
                </a:lnTo>
                <a:lnTo>
                  <a:pt x="540" y="454"/>
                </a:lnTo>
                <a:lnTo>
                  <a:pt x="560" y="412"/>
                </a:lnTo>
                <a:lnTo>
                  <a:pt x="512" y="344"/>
                </a:lnTo>
                <a:lnTo>
                  <a:pt x="480" y="304"/>
                </a:lnTo>
                <a:lnTo>
                  <a:pt x="486" y="302"/>
                </a:lnTo>
                <a:lnTo>
                  <a:pt x="448" y="230"/>
                </a:lnTo>
                <a:lnTo>
                  <a:pt x="276" y="2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56" name="Freeform 2856"/>
          <p:cNvSpPr>
            <a:spLocks/>
          </p:cNvSpPr>
          <p:nvPr/>
        </p:nvSpPr>
        <p:spPr bwMode="auto">
          <a:xfrm>
            <a:off x="4064795" y="3296191"/>
            <a:ext cx="450482" cy="449394"/>
          </a:xfrm>
          <a:custGeom>
            <a:avLst/>
            <a:gdLst/>
            <a:ahLst/>
            <a:cxnLst>
              <a:cxn ang="0">
                <a:pos x="254" y="634"/>
              </a:cxn>
              <a:cxn ang="0">
                <a:pos x="620" y="642"/>
              </a:cxn>
              <a:cxn ang="0">
                <a:pos x="612" y="82"/>
              </a:cxn>
              <a:cxn ang="0">
                <a:pos x="632" y="82"/>
              </a:cxn>
              <a:cxn ang="0">
                <a:pos x="632" y="14"/>
              </a:cxn>
              <a:cxn ang="0">
                <a:pos x="40" y="0"/>
              </a:cxn>
              <a:cxn ang="0">
                <a:pos x="0" y="704"/>
              </a:cxn>
              <a:cxn ang="0">
                <a:pos x="104" y="712"/>
              </a:cxn>
              <a:cxn ang="0">
                <a:pos x="104" y="660"/>
              </a:cxn>
              <a:cxn ang="0">
                <a:pos x="252" y="676"/>
              </a:cxn>
              <a:cxn ang="0">
                <a:pos x="256" y="678"/>
              </a:cxn>
              <a:cxn ang="0">
                <a:pos x="252" y="674"/>
              </a:cxn>
              <a:cxn ang="0">
                <a:pos x="254" y="634"/>
              </a:cxn>
            </a:cxnLst>
            <a:rect l="0" t="0" r="r" b="b"/>
            <a:pathLst>
              <a:path w="632" h="712">
                <a:moveTo>
                  <a:pt x="254" y="634"/>
                </a:moveTo>
                <a:lnTo>
                  <a:pt x="620" y="642"/>
                </a:lnTo>
                <a:lnTo>
                  <a:pt x="612" y="82"/>
                </a:lnTo>
                <a:lnTo>
                  <a:pt x="632" y="82"/>
                </a:lnTo>
                <a:lnTo>
                  <a:pt x="632" y="14"/>
                </a:lnTo>
                <a:lnTo>
                  <a:pt x="40" y="0"/>
                </a:lnTo>
                <a:lnTo>
                  <a:pt x="0" y="704"/>
                </a:lnTo>
                <a:lnTo>
                  <a:pt x="104" y="712"/>
                </a:lnTo>
                <a:lnTo>
                  <a:pt x="104" y="660"/>
                </a:lnTo>
                <a:lnTo>
                  <a:pt x="252" y="676"/>
                </a:lnTo>
                <a:lnTo>
                  <a:pt x="256" y="678"/>
                </a:lnTo>
                <a:lnTo>
                  <a:pt x="252" y="674"/>
                </a:lnTo>
                <a:lnTo>
                  <a:pt x="254" y="6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57" name="Freeform 2857"/>
          <p:cNvSpPr>
            <a:spLocks/>
          </p:cNvSpPr>
          <p:nvPr/>
        </p:nvSpPr>
        <p:spPr bwMode="auto">
          <a:xfrm>
            <a:off x="4248234" y="3346781"/>
            <a:ext cx="941549" cy="834709"/>
          </a:xfrm>
          <a:custGeom>
            <a:avLst/>
            <a:gdLst/>
            <a:ahLst/>
            <a:cxnLst>
              <a:cxn ang="0">
                <a:pos x="1312" y="726"/>
              </a:cxn>
              <a:cxn ang="0">
                <a:pos x="1322" y="630"/>
              </a:cxn>
              <a:cxn ang="0">
                <a:pos x="1252" y="512"/>
              </a:cxn>
              <a:cxn ang="0">
                <a:pos x="1234" y="376"/>
              </a:cxn>
              <a:cxn ang="0">
                <a:pos x="1234" y="376"/>
              </a:cxn>
              <a:cxn ang="0">
                <a:pos x="1234" y="376"/>
              </a:cxn>
              <a:cxn ang="0">
                <a:pos x="1230" y="338"/>
              </a:cxn>
              <a:cxn ang="0">
                <a:pos x="1120" y="292"/>
              </a:cxn>
              <a:cxn ang="0">
                <a:pos x="852" y="304"/>
              </a:cxn>
              <a:cxn ang="0">
                <a:pos x="644" y="236"/>
              </a:cxn>
              <a:cxn ang="0">
                <a:pos x="632" y="0"/>
              </a:cxn>
              <a:cxn ang="0">
                <a:pos x="362" y="10"/>
              </a:cxn>
              <a:cxn ang="0">
                <a:pos x="370" y="572"/>
              </a:cxn>
              <a:cxn ang="0">
                <a:pos x="0" y="562"/>
              </a:cxn>
              <a:cxn ang="0">
                <a:pos x="0" y="600"/>
              </a:cxn>
              <a:cxn ang="0">
                <a:pos x="174" y="756"/>
              </a:cxn>
              <a:cxn ang="0">
                <a:pos x="212" y="878"/>
              </a:cxn>
              <a:cxn ang="0">
                <a:pos x="372" y="958"/>
              </a:cxn>
              <a:cxn ang="0">
                <a:pos x="442" y="850"/>
              </a:cxn>
              <a:cxn ang="0">
                <a:pos x="562" y="864"/>
              </a:cxn>
              <a:cxn ang="0">
                <a:pos x="770" y="1254"/>
              </a:cxn>
              <a:cxn ang="0">
                <a:pos x="978" y="1322"/>
              </a:cxn>
              <a:cxn ang="0">
                <a:pos x="1008" y="1268"/>
              </a:cxn>
              <a:cxn ang="0">
                <a:pos x="968" y="1146"/>
              </a:cxn>
              <a:cxn ang="0">
                <a:pos x="968" y="1014"/>
              </a:cxn>
              <a:cxn ang="0">
                <a:pos x="1286" y="768"/>
              </a:cxn>
              <a:cxn ang="0">
                <a:pos x="1300" y="772"/>
              </a:cxn>
              <a:cxn ang="0">
                <a:pos x="1298" y="770"/>
              </a:cxn>
              <a:cxn ang="0">
                <a:pos x="1312" y="726"/>
              </a:cxn>
            </a:cxnLst>
            <a:rect l="0" t="0" r="r" b="b"/>
            <a:pathLst>
              <a:path w="1322" h="1322">
                <a:moveTo>
                  <a:pt x="1312" y="726"/>
                </a:moveTo>
                <a:lnTo>
                  <a:pt x="1322" y="630"/>
                </a:lnTo>
                <a:lnTo>
                  <a:pt x="1252" y="512"/>
                </a:lnTo>
                <a:lnTo>
                  <a:pt x="1234" y="376"/>
                </a:lnTo>
                <a:lnTo>
                  <a:pt x="1234" y="376"/>
                </a:lnTo>
                <a:lnTo>
                  <a:pt x="1234" y="376"/>
                </a:lnTo>
                <a:lnTo>
                  <a:pt x="1230" y="338"/>
                </a:lnTo>
                <a:lnTo>
                  <a:pt x="1120" y="292"/>
                </a:lnTo>
                <a:lnTo>
                  <a:pt x="852" y="304"/>
                </a:lnTo>
                <a:lnTo>
                  <a:pt x="644" y="236"/>
                </a:lnTo>
                <a:lnTo>
                  <a:pt x="632" y="0"/>
                </a:lnTo>
                <a:lnTo>
                  <a:pt x="362" y="10"/>
                </a:lnTo>
                <a:lnTo>
                  <a:pt x="370" y="572"/>
                </a:lnTo>
                <a:lnTo>
                  <a:pt x="0" y="562"/>
                </a:lnTo>
                <a:lnTo>
                  <a:pt x="0" y="600"/>
                </a:lnTo>
                <a:lnTo>
                  <a:pt x="174" y="756"/>
                </a:lnTo>
                <a:lnTo>
                  <a:pt x="212" y="878"/>
                </a:lnTo>
                <a:lnTo>
                  <a:pt x="372" y="958"/>
                </a:lnTo>
                <a:lnTo>
                  <a:pt x="442" y="850"/>
                </a:lnTo>
                <a:lnTo>
                  <a:pt x="562" y="864"/>
                </a:lnTo>
                <a:lnTo>
                  <a:pt x="770" y="1254"/>
                </a:lnTo>
                <a:lnTo>
                  <a:pt x="978" y="1322"/>
                </a:lnTo>
                <a:lnTo>
                  <a:pt x="1008" y="1268"/>
                </a:lnTo>
                <a:lnTo>
                  <a:pt x="968" y="1146"/>
                </a:lnTo>
                <a:lnTo>
                  <a:pt x="968" y="1014"/>
                </a:lnTo>
                <a:lnTo>
                  <a:pt x="1286" y="768"/>
                </a:lnTo>
                <a:lnTo>
                  <a:pt x="1300" y="772"/>
                </a:lnTo>
                <a:lnTo>
                  <a:pt x="1298" y="770"/>
                </a:lnTo>
                <a:lnTo>
                  <a:pt x="1312" y="7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58" name="Freeform 2858"/>
          <p:cNvSpPr>
            <a:spLocks/>
          </p:cNvSpPr>
          <p:nvPr/>
        </p:nvSpPr>
        <p:spPr bwMode="auto">
          <a:xfrm>
            <a:off x="5079393" y="3316429"/>
            <a:ext cx="319802" cy="265589"/>
          </a:xfrm>
          <a:custGeom>
            <a:avLst/>
            <a:gdLst/>
            <a:ahLst/>
            <a:cxnLst>
              <a:cxn ang="0">
                <a:pos x="72" y="382"/>
              </a:cxn>
              <a:cxn ang="0">
                <a:pos x="76" y="420"/>
              </a:cxn>
              <a:cxn ang="0">
                <a:pos x="356" y="400"/>
              </a:cxn>
              <a:cxn ang="0">
                <a:pos x="346" y="360"/>
              </a:cxn>
              <a:cxn ang="0">
                <a:pos x="450" y="42"/>
              </a:cxn>
              <a:cxn ang="0">
                <a:pos x="366" y="48"/>
              </a:cxn>
              <a:cxn ang="0">
                <a:pos x="384" y="0"/>
              </a:cxn>
              <a:cxn ang="0">
                <a:pos x="0" y="8"/>
              </a:cxn>
              <a:cxn ang="0">
                <a:pos x="32" y="366"/>
              </a:cxn>
              <a:cxn ang="0">
                <a:pos x="72" y="382"/>
              </a:cxn>
            </a:cxnLst>
            <a:rect l="0" t="0" r="r" b="b"/>
            <a:pathLst>
              <a:path w="450" h="420">
                <a:moveTo>
                  <a:pt x="72" y="382"/>
                </a:moveTo>
                <a:lnTo>
                  <a:pt x="76" y="420"/>
                </a:lnTo>
                <a:lnTo>
                  <a:pt x="356" y="400"/>
                </a:lnTo>
                <a:lnTo>
                  <a:pt x="346" y="360"/>
                </a:lnTo>
                <a:lnTo>
                  <a:pt x="450" y="42"/>
                </a:lnTo>
                <a:lnTo>
                  <a:pt x="366" y="48"/>
                </a:lnTo>
                <a:lnTo>
                  <a:pt x="384" y="0"/>
                </a:lnTo>
                <a:lnTo>
                  <a:pt x="0" y="8"/>
                </a:lnTo>
                <a:lnTo>
                  <a:pt x="32" y="366"/>
                </a:lnTo>
                <a:lnTo>
                  <a:pt x="72" y="3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59" name="Freeform 2859"/>
          <p:cNvSpPr>
            <a:spLocks/>
          </p:cNvSpPr>
          <p:nvPr/>
        </p:nvSpPr>
        <p:spPr bwMode="auto">
          <a:xfrm>
            <a:off x="4519335" y="3286918"/>
            <a:ext cx="575481" cy="258001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" y="96"/>
              </a:cxn>
              <a:cxn ang="0">
                <a:pos x="256" y="88"/>
              </a:cxn>
              <a:cxn ang="0">
                <a:pos x="270" y="326"/>
              </a:cxn>
              <a:cxn ang="0">
                <a:pos x="472" y="394"/>
              </a:cxn>
              <a:cxn ang="0">
                <a:pos x="742" y="380"/>
              </a:cxn>
              <a:cxn ang="0">
                <a:pos x="808" y="408"/>
              </a:cxn>
              <a:cxn ang="0">
                <a:pos x="774" y="0"/>
              </a:cxn>
              <a:cxn ang="0">
                <a:pos x="0" y="28"/>
              </a:cxn>
            </a:cxnLst>
            <a:rect l="0" t="0" r="r" b="b"/>
            <a:pathLst>
              <a:path w="808" h="408">
                <a:moveTo>
                  <a:pt x="0" y="28"/>
                </a:moveTo>
                <a:lnTo>
                  <a:pt x="2" y="96"/>
                </a:lnTo>
                <a:lnTo>
                  <a:pt x="256" y="88"/>
                </a:lnTo>
                <a:lnTo>
                  <a:pt x="270" y="326"/>
                </a:lnTo>
                <a:lnTo>
                  <a:pt x="472" y="394"/>
                </a:lnTo>
                <a:lnTo>
                  <a:pt x="742" y="380"/>
                </a:lnTo>
                <a:lnTo>
                  <a:pt x="808" y="408"/>
                </a:lnTo>
                <a:lnTo>
                  <a:pt x="774" y="0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60" name="Freeform 2860"/>
          <p:cNvSpPr>
            <a:spLocks/>
          </p:cNvSpPr>
          <p:nvPr/>
        </p:nvSpPr>
        <p:spPr bwMode="auto">
          <a:xfrm>
            <a:off x="3766910" y="2871248"/>
            <a:ext cx="356327" cy="422414"/>
          </a:xfrm>
          <a:custGeom>
            <a:avLst/>
            <a:gdLst/>
            <a:ahLst/>
            <a:cxnLst>
              <a:cxn ang="0">
                <a:pos x="0" y="588"/>
              </a:cxn>
              <a:cxn ang="0">
                <a:pos x="452" y="668"/>
              </a:cxn>
              <a:cxn ang="0">
                <a:pos x="500" y="202"/>
              </a:cxn>
              <a:cxn ang="0">
                <a:pos x="312" y="176"/>
              </a:cxn>
              <a:cxn ang="0">
                <a:pos x="336" y="54"/>
              </a:cxn>
              <a:cxn ang="0">
                <a:pos x="76" y="0"/>
              </a:cxn>
              <a:cxn ang="0">
                <a:pos x="0" y="588"/>
              </a:cxn>
            </a:cxnLst>
            <a:rect l="0" t="0" r="r" b="b"/>
            <a:pathLst>
              <a:path w="500" h="668">
                <a:moveTo>
                  <a:pt x="0" y="588"/>
                </a:moveTo>
                <a:lnTo>
                  <a:pt x="452" y="668"/>
                </a:lnTo>
                <a:lnTo>
                  <a:pt x="500" y="202"/>
                </a:lnTo>
                <a:lnTo>
                  <a:pt x="312" y="176"/>
                </a:lnTo>
                <a:lnTo>
                  <a:pt x="336" y="54"/>
                </a:lnTo>
                <a:lnTo>
                  <a:pt x="76" y="0"/>
                </a:lnTo>
                <a:lnTo>
                  <a:pt x="0" y="5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61" name="Freeform 2861"/>
          <p:cNvSpPr>
            <a:spLocks/>
          </p:cNvSpPr>
          <p:nvPr/>
        </p:nvSpPr>
        <p:spPr bwMode="auto">
          <a:xfrm>
            <a:off x="5224685" y="2427757"/>
            <a:ext cx="378243" cy="159354"/>
          </a:xfrm>
          <a:custGeom>
            <a:avLst/>
            <a:gdLst/>
            <a:ahLst/>
            <a:cxnLst>
              <a:cxn ang="0">
                <a:pos x="230" y="214"/>
              </a:cxn>
              <a:cxn ang="0">
                <a:pos x="236" y="252"/>
              </a:cxn>
              <a:cxn ang="0">
                <a:pos x="262" y="252"/>
              </a:cxn>
              <a:cxn ang="0">
                <a:pos x="284" y="200"/>
              </a:cxn>
              <a:cxn ang="0">
                <a:pos x="362" y="160"/>
              </a:cxn>
              <a:cxn ang="0">
                <a:pos x="444" y="122"/>
              </a:cxn>
              <a:cxn ang="0">
                <a:pos x="532" y="122"/>
              </a:cxn>
              <a:cxn ang="0">
                <a:pos x="444" y="14"/>
              </a:cxn>
              <a:cxn ang="0">
                <a:pos x="306" y="96"/>
              </a:cxn>
              <a:cxn ang="0">
                <a:pos x="244" y="106"/>
              </a:cxn>
              <a:cxn ang="0">
                <a:pos x="206" y="70"/>
              </a:cxn>
              <a:cxn ang="0">
                <a:pos x="154" y="80"/>
              </a:cxn>
              <a:cxn ang="0">
                <a:pos x="174" y="0"/>
              </a:cxn>
              <a:cxn ang="0">
                <a:pos x="4" y="134"/>
              </a:cxn>
              <a:cxn ang="0">
                <a:pos x="0" y="134"/>
              </a:cxn>
              <a:cxn ang="0">
                <a:pos x="18" y="186"/>
              </a:cxn>
              <a:cxn ang="0">
                <a:pos x="230" y="214"/>
              </a:cxn>
            </a:cxnLst>
            <a:rect l="0" t="0" r="r" b="b"/>
            <a:pathLst>
              <a:path w="532" h="252">
                <a:moveTo>
                  <a:pt x="230" y="214"/>
                </a:moveTo>
                <a:lnTo>
                  <a:pt x="236" y="252"/>
                </a:lnTo>
                <a:lnTo>
                  <a:pt x="262" y="252"/>
                </a:lnTo>
                <a:lnTo>
                  <a:pt x="284" y="200"/>
                </a:lnTo>
                <a:lnTo>
                  <a:pt x="362" y="160"/>
                </a:lnTo>
                <a:lnTo>
                  <a:pt x="444" y="122"/>
                </a:lnTo>
                <a:lnTo>
                  <a:pt x="532" y="122"/>
                </a:lnTo>
                <a:lnTo>
                  <a:pt x="444" y="14"/>
                </a:lnTo>
                <a:lnTo>
                  <a:pt x="306" y="96"/>
                </a:lnTo>
                <a:lnTo>
                  <a:pt x="244" y="106"/>
                </a:lnTo>
                <a:lnTo>
                  <a:pt x="206" y="70"/>
                </a:lnTo>
                <a:lnTo>
                  <a:pt x="154" y="80"/>
                </a:lnTo>
                <a:lnTo>
                  <a:pt x="174" y="0"/>
                </a:lnTo>
                <a:lnTo>
                  <a:pt x="4" y="134"/>
                </a:lnTo>
                <a:lnTo>
                  <a:pt x="0" y="134"/>
                </a:lnTo>
                <a:lnTo>
                  <a:pt x="18" y="186"/>
                </a:lnTo>
                <a:lnTo>
                  <a:pt x="230" y="2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62" name="Freeform 2862"/>
          <p:cNvSpPr>
            <a:spLocks/>
          </p:cNvSpPr>
          <p:nvPr/>
        </p:nvSpPr>
        <p:spPr bwMode="auto">
          <a:xfrm>
            <a:off x="4093202" y="2999407"/>
            <a:ext cx="481326" cy="300158"/>
          </a:xfrm>
          <a:custGeom>
            <a:avLst/>
            <a:gdLst/>
            <a:ahLst/>
            <a:cxnLst>
              <a:cxn ang="0">
                <a:pos x="670" y="118"/>
              </a:cxn>
              <a:cxn ang="0">
                <a:pos x="662" y="26"/>
              </a:cxn>
              <a:cxn ang="0">
                <a:pos x="50" y="0"/>
              </a:cxn>
              <a:cxn ang="0">
                <a:pos x="0" y="466"/>
              </a:cxn>
              <a:cxn ang="0">
                <a:pos x="594" y="476"/>
              </a:cxn>
              <a:cxn ang="0">
                <a:pos x="676" y="474"/>
              </a:cxn>
              <a:cxn ang="0">
                <a:pos x="668" y="118"/>
              </a:cxn>
              <a:cxn ang="0">
                <a:pos x="670" y="118"/>
              </a:cxn>
            </a:cxnLst>
            <a:rect l="0" t="0" r="r" b="b"/>
            <a:pathLst>
              <a:path w="676" h="476">
                <a:moveTo>
                  <a:pt x="670" y="118"/>
                </a:moveTo>
                <a:lnTo>
                  <a:pt x="662" y="26"/>
                </a:lnTo>
                <a:lnTo>
                  <a:pt x="50" y="0"/>
                </a:lnTo>
                <a:lnTo>
                  <a:pt x="0" y="466"/>
                </a:lnTo>
                <a:lnTo>
                  <a:pt x="594" y="476"/>
                </a:lnTo>
                <a:lnTo>
                  <a:pt x="676" y="474"/>
                </a:lnTo>
                <a:lnTo>
                  <a:pt x="668" y="118"/>
                </a:lnTo>
                <a:lnTo>
                  <a:pt x="670" y="1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63" name="Freeform 2863"/>
          <p:cNvSpPr>
            <a:spLocks/>
          </p:cNvSpPr>
          <p:nvPr/>
        </p:nvSpPr>
        <p:spPr bwMode="auto">
          <a:xfrm>
            <a:off x="3195486" y="2746464"/>
            <a:ext cx="529215" cy="858317"/>
          </a:xfrm>
          <a:custGeom>
            <a:avLst/>
            <a:gdLst/>
            <a:ahLst/>
            <a:cxnLst>
              <a:cxn ang="0">
                <a:pos x="694" y="1314"/>
              </a:cxn>
              <a:cxn ang="0">
                <a:pos x="682" y="1260"/>
              </a:cxn>
              <a:cxn ang="0">
                <a:pos x="732" y="1150"/>
              </a:cxn>
              <a:cxn ang="0">
                <a:pos x="742" y="1140"/>
              </a:cxn>
              <a:cxn ang="0">
                <a:pos x="712" y="1044"/>
              </a:cxn>
              <a:cxn ang="0">
                <a:pos x="324" y="482"/>
              </a:cxn>
              <a:cxn ang="0">
                <a:pos x="334" y="454"/>
              </a:cxn>
              <a:cxn ang="0">
                <a:pos x="324" y="426"/>
              </a:cxn>
              <a:cxn ang="0">
                <a:pos x="402" y="98"/>
              </a:cxn>
              <a:cxn ang="0">
                <a:pos x="70" y="8"/>
              </a:cxn>
              <a:cxn ang="0">
                <a:pos x="68" y="0"/>
              </a:cxn>
              <a:cxn ang="0">
                <a:pos x="70" y="34"/>
              </a:cxn>
              <a:cxn ang="0">
                <a:pos x="0" y="156"/>
              </a:cxn>
              <a:cxn ang="0">
                <a:pos x="42" y="278"/>
              </a:cxn>
              <a:cxn ang="0">
                <a:pos x="32" y="384"/>
              </a:cxn>
              <a:cxn ang="0">
                <a:pos x="102" y="534"/>
              </a:cxn>
              <a:cxn ang="0">
                <a:pos x="102" y="614"/>
              </a:cxn>
              <a:cxn ang="0">
                <a:pos x="122" y="682"/>
              </a:cxn>
              <a:cxn ang="0">
                <a:pos x="90" y="734"/>
              </a:cxn>
              <a:cxn ang="0">
                <a:pos x="190" y="870"/>
              </a:cxn>
              <a:cxn ang="0">
                <a:pos x="190" y="1006"/>
              </a:cxn>
              <a:cxn ang="0">
                <a:pos x="360" y="1114"/>
              </a:cxn>
              <a:cxn ang="0">
                <a:pos x="360" y="1178"/>
              </a:cxn>
              <a:cxn ang="0">
                <a:pos x="450" y="1236"/>
              </a:cxn>
              <a:cxn ang="0">
                <a:pos x="450" y="1342"/>
              </a:cxn>
              <a:cxn ang="0">
                <a:pos x="668" y="1354"/>
              </a:cxn>
              <a:cxn ang="0">
                <a:pos x="672" y="1358"/>
              </a:cxn>
              <a:cxn ang="0">
                <a:pos x="668" y="1354"/>
              </a:cxn>
              <a:cxn ang="0">
                <a:pos x="694" y="1314"/>
              </a:cxn>
            </a:cxnLst>
            <a:rect l="0" t="0" r="r" b="b"/>
            <a:pathLst>
              <a:path w="742" h="1358">
                <a:moveTo>
                  <a:pt x="694" y="1314"/>
                </a:moveTo>
                <a:lnTo>
                  <a:pt x="682" y="1260"/>
                </a:lnTo>
                <a:lnTo>
                  <a:pt x="732" y="1150"/>
                </a:lnTo>
                <a:lnTo>
                  <a:pt x="742" y="1140"/>
                </a:lnTo>
                <a:lnTo>
                  <a:pt x="712" y="1044"/>
                </a:lnTo>
                <a:lnTo>
                  <a:pt x="324" y="482"/>
                </a:lnTo>
                <a:lnTo>
                  <a:pt x="334" y="454"/>
                </a:lnTo>
                <a:lnTo>
                  <a:pt x="324" y="426"/>
                </a:lnTo>
                <a:lnTo>
                  <a:pt x="402" y="98"/>
                </a:lnTo>
                <a:lnTo>
                  <a:pt x="70" y="8"/>
                </a:lnTo>
                <a:lnTo>
                  <a:pt x="68" y="0"/>
                </a:lnTo>
                <a:lnTo>
                  <a:pt x="70" y="34"/>
                </a:lnTo>
                <a:lnTo>
                  <a:pt x="0" y="156"/>
                </a:lnTo>
                <a:lnTo>
                  <a:pt x="42" y="278"/>
                </a:lnTo>
                <a:lnTo>
                  <a:pt x="32" y="384"/>
                </a:lnTo>
                <a:lnTo>
                  <a:pt x="102" y="534"/>
                </a:lnTo>
                <a:lnTo>
                  <a:pt x="102" y="614"/>
                </a:lnTo>
                <a:lnTo>
                  <a:pt x="122" y="682"/>
                </a:lnTo>
                <a:lnTo>
                  <a:pt x="90" y="734"/>
                </a:lnTo>
                <a:lnTo>
                  <a:pt x="190" y="870"/>
                </a:lnTo>
                <a:lnTo>
                  <a:pt x="190" y="1006"/>
                </a:lnTo>
                <a:lnTo>
                  <a:pt x="360" y="1114"/>
                </a:lnTo>
                <a:lnTo>
                  <a:pt x="360" y="1178"/>
                </a:lnTo>
                <a:lnTo>
                  <a:pt x="450" y="1236"/>
                </a:lnTo>
                <a:lnTo>
                  <a:pt x="450" y="1342"/>
                </a:lnTo>
                <a:lnTo>
                  <a:pt x="668" y="1354"/>
                </a:lnTo>
                <a:lnTo>
                  <a:pt x="672" y="1358"/>
                </a:lnTo>
                <a:lnTo>
                  <a:pt x="668" y="1354"/>
                </a:lnTo>
                <a:lnTo>
                  <a:pt x="694" y="13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64" name="Freeform 2864"/>
          <p:cNvSpPr>
            <a:spLocks/>
          </p:cNvSpPr>
          <p:nvPr/>
        </p:nvSpPr>
        <p:spPr bwMode="auto">
          <a:xfrm>
            <a:off x="3992557" y="2659621"/>
            <a:ext cx="466715" cy="347374"/>
          </a:xfrm>
          <a:custGeom>
            <a:avLst/>
            <a:gdLst/>
            <a:ahLst/>
            <a:cxnLst>
              <a:cxn ang="0">
                <a:pos x="26" y="388"/>
              </a:cxn>
              <a:cxn ang="0">
                <a:pos x="28" y="388"/>
              </a:cxn>
              <a:cxn ang="0">
                <a:pos x="0" y="508"/>
              </a:cxn>
              <a:cxn ang="0">
                <a:pos x="192" y="536"/>
              </a:cxn>
              <a:cxn ang="0">
                <a:pos x="650" y="550"/>
              </a:cxn>
              <a:cxn ang="0">
                <a:pos x="656" y="40"/>
              </a:cxn>
              <a:cxn ang="0">
                <a:pos x="64" y="0"/>
              </a:cxn>
              <a:cxn ang="0">
                <a:pos x="26" y="388"/>
              </a:cxn>
            </a:cxnLst>
            <a:rect l="0" t="0" r="r" b="b"/>
            <a:pathLst>
              <a:path w="656" h="550">
                <a:moveTo>
                  <a:pt x="26" y="388"/>
                </a:moveTo>
                <a:lnTo>
                  <a:pt x="28" y="388"/>
                </a:lnTo>
                <a:lnTo>
                  <a:pt x="0" y="508"/>
                </a:lnTo>
                <a:lnTo>
                  <a:pt x="192" y="536"/>
                </a:lnTo>
                <a:lnTo>
                  <a:pt x="650" y="550"/>
                </a:lnTo>
                <a:lnTo>
                  <a:pt x="656" y="40"/>
                </a:lnTo>
                <a:lnTo>
                  <a:pt x="64" y="0"/>
                </a:lnTo>
                <a:lnTo>
                  <a:pt x="26" y="3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65" name="Freeform 2865"/>
          <p:cNvSpPr>
            <a:spLocks/>
          </p:cNvSpPr>
          <p:nvPr/>
        </p:nvSpPr>
        <p:spPr bwMode="auto">
          <a:xfrm>
            <a:off x="5381338" y="3197546"/>
            <a:ext cx="542202" cy="204883"/>
          </a:xfrm>
          <a:custGeom>
            <a:avLst/>
            <a:gdLst/>
            <a:ahLst/>
            <a:cxnLst>
              <a:cxn ang="0">
                <a:pos x="206" y="304"/>
              </a:cxn>
              <a:cxn ang="0">
                <a:pos x="554" y="246"/>
              </a:cxn>
              <a:cxn ang="0">
                <a:pos x="580" y="154"/>
              </a:cxn>
              <a:cxn ang="0">
                <a:pos x="752" y="30"/>
              </a:cxn>
              <a:cxn ang="0">
                <a:pos x="762" y="0"/>
              </a:cxn>
              <a:cxn ang="0">
                <a:pos x="762" y="0"/>
              </a:cxn>
              <a:cxn ang="0">
                <a:pos x="332" y="88"/>
              </a:cxn>
              <a:cxn ang="0">
                <a:pos x="54" y="134"/>
              </a:cxn>
              <a:cxn ang="0">
                <a:pos x="32" y="134"/>
              </a:cxn>
              <a:cxn ang="0">
                <a:pos x="32" y="230"/>
              </a:cxn>
              <a:cxn ang="0">
                <a:pos x="30" y="230"/>
              </a:cxn>
              <a:cxn ang="0">
                <a:pos x="0" y="324"/>
              </a:cxn>
              <a:cxn ang="0">
                <a:pos x="206" y="304"/>
              </a:cxn>
            </a:cxnLst>
            <a:rect l="0" t="0" r="r" b="b"/>
            <a:pathLst>
              <a:path w="762" h="324">
                <a:moveTo>
                  <a:pt x="206" y="304"/>
                </a:moveTo>
                <a:lnTo>
                  <a:pt x="554" y="246"/>
                </a:lnTo>
                <a:lnTo>
                  <a:pt x="580" y="154"/>
                </a:lnTo>
                <a:lnTo>
                  <a:pt x="752" y="30"/>
                </a:lnTo>
                <a:lnTo>
                  <a:pt x="762" y="0"/>
                </a:lnTo>
                <a:lnTo>
                  <a:pt x="762" y="0"/>
                </a:lnTo>
                <a:lnTo>
                  <a:pt x="332" y="88"/>
                </a:lnTo>
                <a:lnTo>
                  <a:pt x="54" y="134"/>
                </a:lnTo>
                <a:lnTo>
                  <a:pt x="32" y="134"/>
                </a:lnTo>
                <a:lnTo>
                  <a:pt x="32" y="230"/>
                </a:lnTo>
                <a:lnTo>
                  <a:pt x="30" y="230"/>
                </a:lnTo>
                <a:lnTo>
                  <a:pt x="0" y="324"/>
                </a:lnTo>
                <a:lnTo>
                  <a:pt x="206" y="3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66" name="Freeform 2866"/>
          <p:cNvSpPr>
            <a:spLocks/>
          </p:cNvSpPr>
          <p:nvPr/>
        </p:nvSpPr>
        <p:spPr bwMode="auto">
          <a:xfrm>
            <a:off x="5778250" y="3088781"/>
            <a:ext cx="561683" cy="263903"/>
          </a:xfrm>
          <a:custGeom>
            <a:avLst/>
            <a:gdLst/>
            <a:ahLst/>
            <a:cxnLst>
              <a:cxn ang="0">
                <a:pos x="196" y="202"/>
              </a:cxn>
              <a:cxn ang="0">
                <a:pos x="26" y="326"/>
              </a:cxn>
              <a:cxn ang="0">
                <a:pos x="0" y="418"/>
              </a:cxn>
              <a:cxn ang="0">
                <a:pos x="62" y="408"/>
              </a:cxn>
              <a:cxn ang="0">
                <a:pos x="312" y="310"/>
              </a:cxn>
              <a:cxn ang="0">
                <a:pos x="344" y="344"/>
              </a:cxn>
              <a:cxn ang="0">
                <a:pos x="424" y="326"/>
              </a:cxn>
              <a:cxn ang="0">
                <a:pos x="558" y="414"/>
              </a:cxn>
              <a:cxn ang="0">
                <a:pos x="560" y="408"/>
              </a:cxn>
              <a:cxn ang="0">
                <a:pos x="628" y="368"/>
              </a:cxn>
              <a:cxn ang="0">
                <a:pos x="628" y="328"/>
              </a:cxn>
              <a:cxn ang="0">
                <a:pos x="678" y="248"/>
              </a:cxn>
              <a:cxn ang="0">
                <a:pos x="738" y="248"/>
              </a:cxn>
              <a:cxn ang="0">
                <a:pos x="788" y="128"/>
              </a:cxn>
              <a:cxn ang="0">
                <a:pos x="788" y="46"/>
              </a:cxn>
              <a:cxn ang="0">
                <a:pos x="754" y="0"/>
              </a:cxn>
              <a:cxn ang="0">
                <a:pos x="208" y="170"/>
              </a:cxn>
              <a:cxn ang="0">
                <a:pos x="196" y="202"/>
              </a:cxn>
            </a:cxnLst>
            <a:rect l="0" t="0" r="r" b="b"/>
            <a:pathLst>
              <a:path w="788" h="418">
                <a:moveTo>
                  <a:pt x="196" y="202"/>
                </a:moveTo>
                <a:lnTo>
                  <a:pt x="26" y="326"/>
                </a:lnTo>
                <a:lnTo>
                  <a:pt x="0" y="418"/>
                </a:lnTo>
                <a:lnTo>
                  <a:pt x="62" y="408"/>
                </a:lnTo>
                <a:lnTo>
                  <a:pt x="312" y="310"/>
                </a:lnTo>
                <a:lnTo>
                  <a:pt x="344" y="344"/>
                </a:lnTo>
                <a:lnTo>
                  <a:pt x="424" y="326"/>
                </a:lnTo>
                <a:lnTo>
                  <a:pt x="558" y="414"/>
                </a:lnTo>
                <a:lnTo>
                  <a:pt x="560" y="408"/>
                </a:lnTo>
                <a:lnTo>
                  <a:pt x="628" y="368"/>
                </a:lnTo>
                <a:lnTo>
                  <a:pt x="628" y="328"/>
                </a:lnTo>
                <a:lnTo>
                  <a:pt x="678" y="248"/>
                </a:lnTo>
                <a:lnTo>
                  <a:pt x="738" y="248"/>
                </a:lnTo>
                <a:lnTo>
                  <a:pt x="788" y="128"/>
                </a:lnTo>
                <a:lnTo>
                  <a:pt x="788" y="46"/>
                </a:lnTo>
                <a:lnTo>
                  <a:pt x="754" y="0"/>
                </a:lnTo>
                <a:lnTo>
                  <a:pt x="208" y="170"/>
                </a:lnTo>
                <a:lnTo>
                  <a:pt x="196" y="2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67" name="Freeform 2867"/>
          <p:cNvSpPr>
            <a:spLocks/>
          </p:cNvSpPr>
          <p:nvPr/>
        </p:nvSpPr>
        <p:spPr bwMode="auto">
          <a:xfrm>
            <a:off x="6335063" y="2693347"/>
            <a:ext cx="78733" cy="48059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0" y="76"/>
              </a:cxn>
              <a:cxn ang="0">
                <a:pos x="46" y="52"/>
              </a:cxn>
              <a:cxn ang="0">
                <a:pos x="106" y="12"/>
              </a:cxn>
              <a:cxn ang="0">
                <a:pos x="110" y="0"/>
              </a:cxn>
              <a:cxn ang="0">
                <a:pos x="98" y="0"/>
              </a:cxn>
              <a:cxn ang="0">
                <a:pos x="14" y="38"/>
              </a:cxn>
            </a:cxnLst>
            <a:rect l="0" t="0" r="r" b="b"/>
            <a:pathLst>
              <a:path w="110" h="76">
                <a:moveTo>
                  <a:pt x="14" y="38"/>
                </a:moveTo>
                <a:lnTo>
                  <a:pt x="0" y="76"/>
                </a:lnTo>
                <a:lnTo>
                  <a:pt x="46" y="52"/>
                </a:lnTo>
                <a:lnTo>
                  <a:pt x="106" y="12"/>
                </a:lnTo>
                <a:lnTo>
                  <a:pt x="110" y="0"/>
                </a:lnTo>
                <a:lnTo>
                  <a:pt x="98" y="0"/>
                </a:lnTo>
                <a:lnTo>
                  <a:pt x="14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68" name="Freeform 2868"/>
          <p:cNvSpPr>
            <a:spLocks/>
          </p:cNvSpPr>
          <p:nvPr/>
        </p:nvSpPr>
        <p:spPr bwMode="auto">
          <a:xfrm>
            <a:off x="4570472" y="3070232"/>
            <a:ext cx="498371" cy="228491"/>
          </a:xfrm>
          <a:custGeom>
            <a:avLst/>
            <a:gdLst/>
            <a:ahLst/>
            <a:cxnLst>
              <a:cxn ang="0">
                <a:pos x="626" y="62"/>
              </a:cxn>
              <a:cxn ang="0">
                <a:pos x="642" y="0"/>
              </a:cxn>
              <a:cxn ang="0">
                <a:pos x="606" y="0"/>
              </a:cxn>
              <a:cxn ang="0">
                <a:pos x="608" y="0"/>
              </a:cxn>
              <a:cxn ang="0">
                <a:pos x="0" y="8"/>
              </a:cxn>
              <a:cxn ang="0">
                <a:pos x="10" y="362"/>
              </a:cxn>
              <a:cxn ang="0">
                <a:pos x="700" y="338"/>
              </a:cxn>
              <a:cxn ang="0">
                <a:pos x="680" y="90"/>
              </a:cxn>
              <a:cxn ang="0">
                <a:pos x="626" y="62"/>
              </a:cxn>
            </a:cxnLst>
            <a:rect l="0" t="0" r="r" b="b"/>
            <a:pathLst>
              <a:path w="700" h="362">
                <a:moveTo>
                  <a:pt x="626" y="62"/>
                </a:moveTo>
                <a:lnTo>
                  <a:pt x="642" y="0"/>
                </a:lnTo>
                <a:lnTo>
                  <a:pt x="606" y="0"/>
                </a:lnTo>
                <a:lnTo>
                  <a:pt x="608" y="0"/>
                </a:lnTo>
                <a:lnTo>
                  <a:pt x="0" y="8"/>
                </a:lnTo>
                <a:lnTo>
                  <a:pt x="10" y="362"/>
                </a:lnTo>
                <a:lnTo>
                  <a:pt x="700" y="338"/>
                </a:lnTo>
                <a:lnTo>
                  <a:pt x="680" y="90"/>
                </a:lnTo>
                <a:lnTo>
                  <a:pt x="626" y="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69" name="Freeform 2869"/>
          <p:cNvSpPr>
            <a:spLocks/>
          </p:cNvSpPr>
          <p:nvPr/>
        </p:nvSpPr>
        <p:spPr bwMode="auto">
          <a:xfrm>
            <a:off x="5481986" y="2528936"/>
            <a:ext cx="277595" cy="322079"/>
          </a:xfrm>
          <a:custGeom>
            <a:avLst/>
            <a:gdLst/>
            <a:ahLst/>
            <a:cxnLst>
              <a:cxn ang="0">
                <a:pos x="350" y="464"/>
              </a:cxn>
              <a:cxn ang="0">
                <a:pos x="338" y="460"/>
              </a:cxn>
              <a:cxn ang="0">
                <a:pos x="390" y="284"/>
              </a:cxn>
              <a:cxn ang="0">
                <a:pos x="320" y="164"/>
              </a:cxn>
              <a:cxn ang="0">
                <a:pos x="280" y="190"/>
              </a:cxn>
              <a:cxn ang="0">
                <a:pos x="250" y="14"/>
              </a:cxn>
              <a:cxn ang="0">
                <a:pos x="100" y="0"/>
              </a:cxn>
              <a:cxn ang="0">
                <a:pos x="100" y="28"/>
              </a:cxn>
              <a:cxn ang="0">
                <a:pos x="22" y="124"/>
              </a:cxn>
              <a:cxn ang="0">
                <a:pos x="0" y="232"/>
              </a:cxn>
              <a:cxn ang="0">
                <a:pos x="12" y="272"/>
              </a:cxn>
              <a:cxn ang="0">
                <a:pos x="50" y="378"/>
              </a:cxn>
              <a:cxn ang="0">
                <a:pos x="50" y="486"/>
              </a:cxn>
              <a:cxn ang="0">
                <a:pos x="24" y="510"/>
              </a:cxn>
              <a:cxn ang="0">
                <a:pos x="212" y="506"/>
              </a:cxn>
              <a:cxn ang="0">
                <a:pos x="350" y="464"/>
              </a:cxn>
            </a:cxnLst>
            <a:rect l="0" t="0" r="r" b="b"/>
            <a:pathLst>
              <a:path w="390" h="510">
                <a:moveTo>
                  <a:pt x="350" y="464"/>
                </a:moveTo>
                <a:lnTo>
                  <a:pt x="338" y="460"/>
                </a:lnTo>
                <a:lnTo>
                  <a:pt x="390" y="284"/>
                </a:lnTo>
                <a:lnTo>
                  <a:pt x="320" y="164"/>
                </a:lnTo>
                <a:lnTo>
                  <a:pt x="280" y="190"/>
                </a:lnTo>
                <a:lnTo>
                  <a:pt x="250" y="14"/>
                </a:lnTo>
                <a:lnTo>
                  <a:pt x="100" y="0"/>
                </a:lnTo>
                <a:lnTo>
                  <a:pt x="100" y="28"/>
                </a:lnTo>
                <a:lnTo>
                  <a:pt x="22" y="124"/>
                </a:lnTo>
                <a:lnTo>
                  <a:pt x="0" y="232"/>
                </a:lnTo>
                <a:lnTo>
                  <a:pt x="12" y="272"/>
                </a:lnTo>
                <a:lnTo>
                  <a:pt x="50" y="378"/>
                </a:lnTo>
                <a:lnTo>
                  <a:pt x="50" y="486"/>
                </a:lnTo>
                <a:lnTo>
                  <a:pt x="24" y="510"/>
                </a:lnTo>
                <a:lnTo>
                  <a:pt x="212" y="506"/>
                </a:lnTo>
                <a:lnTo>
                  <a:pt x="350" y="4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70" name="Freeform 2870"/>
          <p:cNvSpPr>
            <a:spLocks/>
          </p:cNvSpPr>
          <p:nvPr/>
        </p:nvSpPr>
        <p:spPr bwMode="auto">
          <a:xfrm>
            <a:off x="3430873" y="2808014"/>
            <a:ext cx="384736" cy="595257"/>
          </a:xfrm>
          <a:custGeom>
            <a:avLst/>
            <a:gdLst/>
            <a:ahLst/>
            <a:cxnLst>
              <a:cxn ang="0">
                <a:pos x="468" y="688"/>
              </a:cxn>
              <a:cxn ang="0">
                <a:pos x="540" y="98"/>
              </a:cxn>
              <a:cxn ang="0">
                <a:pos x="302" y="50"/>
              </a:cxn>
              <a:cxn ang="0">
                <a:pos x="302" y="46"/>
              </a:cxn>
              <a:cxn ang="0">
                <a:pos x="76" y="0"/>
              </a:cxn>
              <a:cxn ang="0">
                <a:pos x="0" y="328"/>
              </a:cxn>
              <a:cxn ang="0">
                <a:pos x="10" y="356"/>
              </a:cxn>
              <a:cxn ang="0">
                <a:pos x="0" y="384"/>
              </a:cxn>
              <a:cxn ang="0">
                <a:pos x="384" y="942"/>
              </a:cxn>
              <a:cxn ang="0">
                <a:pos x="414" y="794"/>
              </a:cxn>
              <a:cxn ang="0">
                <a:pos x="454" y="806"/>
              </a:cxn>
              <a:cxn ang="0">
                <a:pos x="468" y="688"/>
              </a:cxn>
              <a:cxn ang="0">
                <a:pos x="468" y="688"/>
              </a:cxn>
              <a:cxn ang="0">
                <a:pos x="468" y="688"/>
              </a:cxn>
            </a:cxnLst>
            <a:rect l="0" t="0" r="r" b="b"/>
            <a:pathLst>
              <a:path w="540" h="942">
                <a:moveTo>
                  <a:pt x="468" y="688"/>
                </a:moveTo>
                <a:lnTo>
                  <a:pt x="540" y="98"/>
                </a:lnTo>
                <a:lnTo>
                  <a:pt x="302" y="50"/>
                </a:lnTo>
                <a:lnTo>
                  <a:pt x="302" y="46"/>
                </a:lnTo>
                <a:lnTo>
                  <a:pt x="76" y="0"/>
                </a:lnTo>
                <a:lnTo>
                  <a:pt x="0" y="328"/>
                </a:lnTo>
                <a:lnTo>
                  <a:pt x="10" y="356"/>
                </a:lnTo>
                <a:lnTo>
                  <a:pt x="0" y="384"/>
                </a:lnTo>
                <a:lnTo>
                  <a:pt x="384" y="942"/>
                </a:lnTo>
                <a:lnTo>
                  <a:pt x="414" y="794"/>
                </a:lnTo>
                <a:lnTo>
                  <a:pt x="454" y="806"/>
                </a:lnTo>
                <a:lnTo>
                  <a:pt x="468" y="688"/>
                </a:lnTo>
                <a:lnTo>
                  <a:pt x="468" y="688"/>
                </a:lnTo>
                <a:lnTo>
                  <a:pt x="468" y="6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71" name="Freeform 2871"/>
          <p:cNvSpPr>
            <a:spLocks/>
          </p:cNvSpPr>
          <p:nvPr/>
        </p:nvSpPr>
        <p:spPr bwMode="auto">
          <a:xfrm>
            <a:off x="6398372" y="2589639"/>
            <a:ext cx="60876" cy="9864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6" y="156"/>
              </a:cxn>
              <a:cxn ang="0">
                <a:pos x="48" y="108"/>
              </a:cxn>
              <a:cxn ang="0">
                <a:pos x="86" y="40"/>
              </a:cxn>
              <a:cxn ang="0">
                <a:pos x="50" y="0"/>
              </a:cxn>
              <a:cxn ang="0">
                <a:pos x="0" y="18"/>
              </a:cxn>
            </a:cxnLst>
            <a:rect l="0" t="0" r="r" b="b"/>
            <a:pathLst>
              <a:path w="86" h="156">
                <a:moveTo>
                  <a:pt x="0" y="18"/>
                </a:moveTo>
                <a:lnTo>
                  <a:pt x="26" y="156"/>
                </a:lnTo>
                <a:lnTo>
                  <a:pt x="48" y="108"/>
                </a:lnTo>
                <a:lnTo>
                  <a:pt x="86" y="40"/>
                </a:lnTo>
                <a:lnTo>
                  <a:pt x="5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72" name="Freeform 2872"/>
          <p:cNvSpPr>
            <a:spLocks/>
          </p:cNvSpPr>
          <p:nvPr/>
        </p:nvSpPr>
        <p:spPr bwMode="auto">
          <a:xfrm>
            <a:off x="5808283" y="2914250"/>
            <a:ext cx="505676" cy="299315"/>
          </a:xfrm>
          <a:custGeom>
            <a:avLst/>
            <a:gdLst/>
            <a:ahLst/>
            <a:cxnLst>
              <a:cxn ang="0">
                <a:pos x="492" y="106"/>
              </a:cxn>
              <a:cxn ang="0">
                <a:pos x="502" y="26"/>
              </a:cxn>
              <a:cxn ang="0">
                <a:pos x="442" y="0"/>
              </a:cxn>
              <a:cxn ang="0">
                <a:pos x="424" y="26"/>
              </a:cxn>
              <a:cxn ang="0">
                <a:pos x="386" y="26"/>
              </a:cxn>
              <a:cxn ang="0">
                <a:pos x="344" y="84"/>
              </a:cxn>
              <a:cxn ang="0">
                <a:pos x="314" y="158"/>
              </a:cxn>
              <a:cxn ang="0">
                <a:pos x="286" y="132"/>
              </a:cxn>
              <a:cxn ang="0">
                <a:pos x="256" y="296"/>
              </a:cxn>
              <a:cxn ang="0">
                <a:pos x="184" y="340"/>
              </a:cxn>
              <a:cxn ang="0">
                <a:pos x="112" y="306"/>
              </a:cxn>
              <a:cxn ang="0">
                <a:pos x="60" y="402"/>
              </a:cxn>
              <a:cxn ang="0">
                <a:pos x="0" y="474"/>
              </a:cxn>
              <a:cxn ang="0">
                <a:pos x="164" y="444"/>
              </a:cxn>
              <a:cxn ang="0">
                <a:pos x="710" y="272"/>
              </a:cxn>
              <a:cxn ang="0">
                <a:pos x="666" y="214"/>
              </a:cxn>
              <a:cxn ang="0">
                <a:pos x="698" y="96"/>
              </a:cxn>
              <a:cxn ang="0">
                <a:pos x="614" y="116"/>
              </a:cxn>
              <a:cxn ang="0">
                <a:pos x="492" y="106"/>
              </a:cxn>
            </a:cxnLst>
            <a:rect l="0" t="0" r="r" b="b"/>
            <a:pathLst>
              <a:path w="710" h="474">
                <a:moveTo>
                  <a:pt x="492" y="106"/>
                </a:moveTo>
                <a:lnTo>
                  <a:pt x="502" y="26"/>
                </a:lnTo>
                <a:lnTo>
                  <a:pt x="442" y="0"/>
                </a:lnTo>
                <a:lnTo>
                  <a:pt x="424" y="26"/>
                </a:lnTo>
                <a:lnTo>
                  <a:pt x="386" y="26"/>
                </a:lnTo>
                <a:lnTo>
                  <a:pt x="344" y="84"/>
                </a:lnTo>
                <a:lnTo>
                  <a:pt x="314" y="158"/>
                </a:lnTo>
                <a:lnTo>
                  <a:pt x="286" y="132"/>
                </a:lnTo>
                <a:lnTo>
                  <a:pt x="256" y="296"/>
                </a:lnTo>
                <a:lnTo>
                  <a:pt x="184" y="340"/>
                </a:lnTo>
                <a:lnTo>
                  <a:pt x="112" y="306"/>
                </a:lnTo>
                <a:lnTo>
                  <a:pt x="60" y="402"/>
                </a:lnTo>
                <a:lnTo>
                  <a:pt x="0" y="474"/>
                </a:lnTo>
                <a:lnTo>
                  <a:pt x="164" y="444"/>
                </a:lnTo>
                <a:lnTo>
                  <a:pt x="710" y="272"/>
                </a:lnTo>
                <a:lnTo>
                  <a:pt x="666" y="214"/>
                </a:lnTo>
                <a:lnTo>
                  <a:pt x="698" y="96"/>
                </a:lnTo>
                <a:lnTo>
                  <a:pt x="614" y="116"/>
                </a:lnTo>
                <a:lnTo>
                  <a:pt x="492" y="1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73" name="Freeform 2873"/>
          <p:cNvSpPr>
            <a:spLocks/>
          </p:cNvSpPr>
          <p:nvPr/>
        </p:nvSpPr>
        <p:spPr bwMode="auto">
          <a:xfrm>
            <a:off x="5996592" y="2845955"/>
            <a:ext cx="314932" cy="140805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0" y="108"/>
              </a:cxn>
              <a:cxn ang="0">
                <a:pos x="24" y="150"/>
              </a:cxn>
              <a:cxn ang="0">
                <a:pos x="126" y="94"/>
              </a:cxn>
              <a:cxn ang="0">
                <a:pos x="178" y="106"/>
              </a:cxn>
              <a:cxn ang="0">
                <a:pos x="178" y="104"/>
              </a:cxn>
              <a:cxn ang="0">
                <a:pos x="180" y="106"/>
              </a:cxn>
              <a:cxn ang="0">
                <a:pos x="180" y="106"/>
              </a:cxn>
              <a:cxn ang="0">
                <a:pos x="242" y="132"/>
              </a:cxn>
              <a:cxn ang="0">
                <a:pos x="232" y="212"/>
              </a:cxn>
              <a:cxn ang="0">
                <a:pos x="354" y="222"/>
              </a:cxn>
              <a:cxn ang="0">
                <a:pos x="436" y="200"/>
              </a:cxn>
              <a:cxn ang="0">
                <a:pos x="442" y="174"/>
              </a:cxn>
              <a:cxn ang="0">
                <a:pos x="442" y="134"/>
              </a:cxn>
              <a:cxn ang="0">
                <a:pos x="374" y="162"/>
              </a:cxn>
              <a:cxn ang="0">
                <a:pos x="316" y="0"/>
              </a:cxn>
            </a:cxnLst>
            <a:rect l="0" t="0" r="r" b="b"/>
            <a:pathLst>
              <a:path w="442" h="222">
                <a:moveTo>
                  <a:pt x="316" y="0"/>
                </a:moveTo>
                <a:lnTo>
                  <a:pt x="0" y="108"/>
                </a:lnTo>
                <a:lnTo>
                  <a:pt x="24" y="150"/>
                </a:lnTo>
                <a:lnTo>
                  <a:pt x="126" y="94"/>
                </a:lnTo>
                <a:lnTo>
                  <a:pt x="178" y="106"/>
                </a:lnTo>
                <a:lnTo>
                  <a:pt x="178" y="104"/>
                </a:lnTo>
                <a:lnTo>
                  <a:pt x="180" y="106"/>
                </a:lnTo>
                <a:lnTo>
                  <a:pt x="180" y="106"/>
                </a:lnTo>
                <a:lnTo>
                  <a:pt x="242" y="132"/>
                </a:lnTo>
                <a:lnTo>
                  <a:pt x="232" y="212"/>
                </a:lnTo>
                <a:lnTo>
                  <a:pt x="354" y="222"/>
                </a:lnTo>
                <a:lnTo>
                  <a:pt x="436" y="200"/>
                </a:lnTo>
                <a:lnTo>
                  <a:pt x="442" y="174"/>
                </a:lnTo>
                <a:lnTo>
                  <a:pt x="442" y="134"/>
                </a:lnTo>
                <a:lnTo>
                  <a:pt x="374" y="162"/>
                </a:lnTo>
                <a:lnTo>
                  <a:pt x="31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74" name="Freeform 2874"/>
          <p:cNvSpPr>
            <a:spLocks/>
          </p:cNvSpPr>
          <p:nvPr/>
        </p:nvSpPr>
        <p:spPr bwMode="auto">
          <a:xfrm>
            <a:off x="4568847" y="3073603"/>
            <a:ext cx="8928" cy="225119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8" y="356"/>
              </a:cxn>
              <a:cxn ang="0">
                <a:pos x="12" y="356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12" h="356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8" y="356"/>
                </a:lnTo>
                <a:lnTo>
                  <a:pt x="12" y="356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75" name="Freeform 2875"/>
          <p:cNvSpPr>
            <a:spLocks/>
          </p:cNvSpPr>
          <p:nvPr/>
        </p:nvSpPr>
        <p:spPr bwMode="auto">
          <a:xfrm>
            <a:off x="4979557" y="3025543"/>
            <a:ext cx="812" cy="16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76" name="Freeform 2876"/>
          <p:cNvSpPr>
            <a:spLocks/>
          </p:cNvSpPr>
          <p:nvPr/>
        </p:nvSpPr>
        <p:spPr bwMode="auto">
          <a:xfrm>
            <a:off x="4985240" y="3019642"/>
            <a:ext cx="245939" cy="7589"/>
          </a:xfrm>
          <a:custGeom>
            <a:avLst/>
            <a:gdLst/>
            <a:ahLst/>
            <a:cxnLst>
              <a:cxn ang="0">
                <a:pos x="346" y="0"/>
              </a:cxn>
              <a:cxn ang="0">
                <a:pos x="0" y="10"/>
              </a:cxn>
              <a:cxn ang="0">
                <a:pos x="0" y="12"/>
              </a:cxn>
              <a:cxn ang="0">
                <a:pos x="346" y="4"/>
              </a:cxn>
              <a:cxn ang="0">
                <a:pos x="346" y="0"/>
              </a:cxn>
            </a:cxnLst>
            <a:rect l="0" t="0" r="r" b="b"/>
            <a:pathLst>
              <a:path w="346" h="12">
                <a:moveTo>
                  <a:pt x="346" y="0"/>
                </a:moveTo>
                <a:lnTo>
                  <a:pt x="0" y="10"/>
                </a:lnTo>
                <a:lnTo>
                  <a:pt x="0" y="12"/>
                </a:lnTo>
                <a:lnTo>
                  <a:pt x="346" y="4"/>
                </a:lnTo>
                <a:lnTo>
                  <a:pt x="34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77" name="Rectangle 2877"/>
          <p:cNvSpPr>
            <a:spLocks noChangeArrowheads="1"/>
          </p:cNvSpPr>
          <p:nvPr/>
        </p:nvSpPr>
        <p:spPr bwMode="auto">
          <a:xfrm>
            <a:off x="5563155" y="3745586"/>
            <a:ext cx="1623" cy="25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78" name="Freeform 2878"/>
          <p:cNvSpPr>
            <a:spLocks/>
          </p:cNvSpPr>
          <p:nvPr/>
        </p:nvSpPr>
        <p:spPr bwMode="auto">
          <a:xfrm>
            <a:off x="5526631" y="3393153"/>
            <a:ext cx="38149" cy="3524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558"/>
              </a:cxn>
              <a:cxn ang="0">
                <a:pos x="54" y="558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54" h="558">
                <a:moveTo>
                  <a:pt x="0" y="0"/>
                </a:moveTo>
                <a:lnTo>
                  <a:pt x="52" y="558"/>
                </a:lnTo>
                <a:lnTo>
                  <a:pt x="54" y="558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79" name="Freeform 2879"/>
          <p:cNvSpPr>
            <a:spLocks/>
          </p:cNvSpPr>
          <p:nvPr/>
        </p:nvSpPr>
        <p:spPr bwMode="auto">
          <a:xfrm>
            <a:off x="5775816" y="3196703"/>
            <a:ext cx="150973" cy="155981"/>
          </a:xfrm>
          <a:custGeom>
            <a:avLst/>
            <a:gdLst/>
            <a:ahLst/>
            <a:cxnLst>
              <a:cxn ang="0">
                <a:pos x="26" y="156"/>
              </a:cxn>
              <a:cxn ang="0">
                <a:pos x="0" y="248"/>
              </a:cxn>
              <a:cxn ang="0">
                <a:pos x="4" y="248"/>
              </a:cxn>
              <a:cxn ang="0">
                <a:pos x="30" y="156"/>
              </a:cxn>
              <a:cxn ang="0">
                <a:pos x="200" y="32"/>
              </a:cxn>
              <a:cxn ang="0">
                <a:pos x="212" y="0"/>
              </a:cxn>
              <a:cxn ang="0">
                <a:pos x="208" y="2"/>
              </a:cxn>
              <a:cxn ang="0">
                <a:pos x="198" y="32"/>
              </a:cxn>
              <a:cxn ang="0">
                <a:pos x="26" y="156"/>
              </a:cxn>
            </a:cxnLst>
            <a:rect l="0" t="0" r="r" b="b"/>
            <a:pathLst>
              <a:path w="212" h="248">
                <a:moveTo>
                  <a:pt x="26" y="156"/>
                </a:moveTo>
                <a:lnTo>
                  <a:pt x="0" y="248"/>
                </a:lnTo>
                <a:lnTo>
                  <a:pt x="4" y="248"/>
                </a:lnTo>
                <a:lnTo>
                  <a:pt x="30" y="156"/>
                </a:lnTo>
                <a:lnTo>
                  <a:pt x="200" y="32"/>
                </a:lnTo>
                <a:lnTo>
                  <a:pt x="212" y="0"/>
                </a:lnTo>
                <a:lnTo>
                  <a:pt x="208" y="2"/>
                </a:lnTo>
                <a:lnTo>
                  <a:pt x="198" y="32"/>
                </a:lnTo>
                <a:lnTo>
                  <a:pt x="26" y="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80" name="Freeform 2880"/>
          <p:cNvSpPr>
            <a:spLocks/>
          </p:cNvSpPr>
          <p:nvPr/>
        </p:nvSpPr>
        <p:spPr bwMode="auto">
          <a:xfrm>
            <a:off x="5887014" y="3105642"/>
            <a:ext cx="812" cy="8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81" name="Freeform 2881"/>
          <p:cNvSpPr>
            <a:spLocks/>
          </p:cNvSpPr>
          <p:nvPr/>
        </p:nvSpPr>
        <p:spPr bwMode="auto">
          <a:xfrm>
            <a:off x="5804224" y="3106485"/>
            <a:ext cx="83603" cy="108765"/>
          </a:xfrm>
          <a:custGeom>
            <a:avLst/>
            <a:gdLst/>
            <a:ahLst/>
            <a:cxnLst>
              <a:cxn ang="0">
                <a:pos x="64" y="98"/>
              </a:cxn>
              <a:cxn ang="0">
                <a:pos x="0" y="172"/>
              </a:cxn>
              <a:cxn ang="0">
                <a:pos x="6" y="170"/>
              </a:cxn>
              <a:cxn ang="0">
                <a:pos x="6" y="170"/>
              </a:cxn>
              <a:cxn ang="0">
                <a:pos x="66" y="98"/>
              </a:cxn>
              <a:cxn ang="0">
                <a:pos x="118" y="2"/>
              </a:cxn>
              <a:cxn ang="0">
                <a:pos x="114" y="0"/>
              </a:cxn>
              <a:cxn ang="0">
                <a:pos x="64" y="98"/>
              </a:cxn>
            </a:cxnLst>
            <a:rect l="0" t="0" r="r" b="b"/>
            <a:pathLst>
              <a:path w="118" h="172">
                <a:moveTo>
                  <a:pt x="64" y="98"/>
                </a:moveTo>
                <a:lnTo>
                  <a:pt x="0" y="172"/>
                </a:lnTo>
                <a:lnTo>
                  <a:pt x="6" y="170"/>
                </a:lnTo>
                <a:lnTo>
                  <a:pt x="6" y="170"/>
                </a:lnTo>
                <a:lnTo>
                  <a:pt x="66" y="98"/>
                </a:lnTo>
                <a:lnTo>
                  <a:pt x="118" y="2"/>
                </a:lnTo>
                <a:lnTo>
                  <a:pt x="114" y="0"/>
                </a:lnTo>
                <a:lnTo>
                  <a:pt x="64" y="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82" name="Freeform 2882"/>
          <p:cNvSpPr>
            <a:spLocks/>
          </p:cNvSpPr>
          <p:nvPr/>
        </p:nvSpPr>
        <p:spPr bwMode="auto">
          <a:xfrm>
            <a:off x="6311524" y="2886426"/>
            <a:ext cx="812" cy="4216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2" y="2"/>
              </a:cxn>
              <a:cxn ang="0">
                <a:pos x="0" y="0"/>
              </a:cxn>
              <a:cxn ang="0">
                <a:pos x="0" y="6"/>
              </a:cxn>
              <a:cxn ang="0">
                <a:pos x="2" y="6"/>
              </a:cxn>
            </a:cxnLst>
            <a:rect l="0" t="0" r="r" b="b"/>
            <a:pathLst>
              <a:path w="2" h="6">
                <a:moveTo>
                  <a:pt x="2" y="6"/>
                </a:moveTo>
                <a:lnTo>
                  <a:pt x="2" y="2"/>
                </a:lnTo>
                <a:lnTo>
                  <a:pt x="0" y="0"/>
                </a:lnTo>
                <a:lnTo>
                  <a:pt x="0" y="6"/>
                </a:lnTo>
                <a:lnTo>
                  <a:pt x="2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83" name="Freeform 2883"/>
          <p:cNvSpPr>
            <a:spLocks/>
          </p:cNvSpPr>
          <p:nvPr/>
        </p:nvSpPr>
        <p:spPr bwMode="auto">
          <a:xfrm>
            <a:off x="6242531" y="2840053"/>
            <a:ext cx="68993" cy="505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6" y="80"/>
              </a:cxn>
              <a:cxn ang="0">
                <a:pos x="96" y="74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96" h="80">
                <a:moveTo>
                  <a:pt x="0" y="2"/>
                </a:moveTo>
                <a:lnTo>
                  <a:pt x="96" y="80"/>
                </a:lnTo>
                <a:lnTo>
                  <a:pt x="96" y="74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84" name="Freeform 2884"/>
          <p:cNvSpPr>
            <a:spLocks/>
          </p:cNvSpPr>
          <p:nvPr/>
        </p:nvSpPr>
        <p:spPr bwMode="auto">
          <a:xfrm>
            <a:off x="6334251" y="2741406"/>
            <a:ext cx="812" cy="8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85" name="Freeform 2885"/>
          <p:cNvSpPr>
            <a:spLocks/>
          </p:cNvSpPr>
          <p:nvPr/>
        </p:nvSpPr>
        <p:spPr bwMode="auto">
          <a:xfrm>
            <a:off x="6413795" y="2692503"/>
            <a:ext cx="4059" cy="84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0"/>
              </a:cxn>
              <a:cxn ang="0">
                <a:pos x="0" y="2"/>
              </a:cxn>
              <a:cxn ang="0">
                <a:pos x="6" y="2"/>
              </a:cxn>
              <a:cxn ang="0">
                <a:pos x="6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6" h="2">
                <a:moveTo>
                  <a:pt x="4" y="0"/>
                </a:moveTo>
                <a:lnTo>
                  <a:pt x="2" y="0"/>
                </a:lnTo>
                <a:lnTo>
                  <a:pt x="0" y="2"/>
                </a:lnTo>
                <a:lnTo>
                  <a:pt x="6" y="2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86" name="Freeform 2886"/>
          <p:cNvSpPr>
            <a:spLocks/>
          </p:cNvSpPr>
          <p:nvPr/>
        </p:nvSpPr>
        <p:spPr bwMode="auto">
          <a:xfrm>
            <a:off x="6247403" y="2692505"/>
            <a:ext cx="168017" cy="49745"/>
          </a:xfrm>
          <a:custGeom>
            <a:avLst/>
            <a:gdLst/>
            <a:ahLst/>
            <a:cxnLst>
              <a:cxn ang="0">
                <a:pos x="222" y="0"/>
              </a:cxn>
              <a:cxn ang="0">
                <a:pos x="136" y="40"/>
              </a:cxn>
              <a:cxn ang="0">
                <a:pos x="124" y="70"/>
              </a:cxn>
              <a:cxn ang="0">
                <a:pos x="0" y="42"/>
              </a:cxn>
              <a:cxn ang="0">
                <a:pos x="0" y="44"/>
              </a:cxn>
              <a:cxn ang="0">
                <a:pos x="124" y="72"/>
              </a:cxn>
              <a:cxn ang="0">
                <a:pos x="122" y="80"/>
              </a:cxn>
              <a:cxn ang="0">
                <a:pos x="124" y="78"/>
              </a:cxn>
              <a:cxn ang="0">
                <a:pos x="138" y="40"/>
              </a:cxn>
              <a:cxn ang="0">
                <a:pos x="222" y="2"/>
              </a:cxn>
              <a:cxn ang="0">
                <a:pos x="234" y="2"/>
              </a:cxn>
              <a:cxn ang="0">
                <a:pos x="236" y="0"/>
              </a:cxn>
              <a:cxn ang="0">
                <a:pos x="222" y="0"/>
              </a:cxn>
            </a:cxnLst>
            <a:rect l="0" t="0" r="r" b="b"/>
            <a:pathLst>
              <a:path w="236" h="80">
                <a:moveTo>
                  <a:pt x="222" y="0"/>
                </a:moveTo>
                <a:lnTo>
                  <a:pt x="136" y="40"/>
                </a:lnTo>
                <a:lnTo>
                  <a:pt x="124" y="70"/>
                </a:lnTo>
                <a:lnTo>
                  <a:pt x="0" y="42"/>
                </a:lnTo>
                <a:lnTo>
                  <a:pt x="0" y="44"/>
                </a:lnTo>
                <a:lnTo>
                  <a:pt x="124" y="72"/>
                </a:lnTo>
                <a:lnTo>
                  <a:pt x="122" y="80"/>
                </a:lnTo>
                <a:lnTo>
                  <a:pt x="124" y="78"/>
                </a:lnTo>
                <a:lnTo>
                  <a:pt x="138" y="40"/>
                </a:lnTo>
                <a:lnTo>
                  <a:pt x="222" y="2"/>
                </a:lnTo>
                <a:lnTo>
                  <a:pt x="234" y="2"/>
                </a:lnTo>
                <a:lnTo>
                  <a:pt x="236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87" name="Rectangle 2887"/>
          <p:cNvSpPr>
            <a:spLocks noChangeArrowheads="1"/>
          </p:cNvSpPr>
          <p:nvPr/>
        </p:nvSpPr>
        <p:spPr bwMode="auto">
          <a:xfrm>
            <a:off x="3326978" y="2420169"/>
            <a:ext cx="4058" cy="42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88" name="Freeform 2888"/>
          <p:cNvSpPr>
            <a:spLocks/>
          </p:cNvSpPr>
          <p:nvPr/>
        </p:nvSpPr>
        <p:spPr bwMode="auto">
          <a:xfrm>
            <a:off x="3331036" y="2290325"/>
            <a:ext cx="1132293" cy="615492"/>
          </a:xfrm>
          <a:custGeom>
            <a:avLst/>
            <a:gdLst/>
            <a:ahLst/>
            <a:cxnLst>
              <a:cxn ang="0">
                <a:pos x="1590" y="166"/>
              </a:cxn>
              <a:cxn ang="0">
                <a:pos x="1580" y="616"/>
              </a:cxn>
              <a:cxn ang="0">
                <a:pos x="978" y="650"/>
              </a:cxn>
              <a:cxn ang="0">
                <a:pos x="908" y="626"/>
              </a:cxn>
              <a:cxn ang="0">
                <a:pos x="754" y="534"/>
              </a:cxn>
              <a:cxn ang="0">
                <a:pos x="714" y="476"/>
              </a:cxn>
              <a:cxn ang="0">
                <a:pos x="710" y="326"/>
              </a:cxn>
              <a:cxn ang="0">
                <a:pos x="668" y="24"/>
              </a:cxn>
              <a:cxn ang="0">
                <a:pos x="636" y="166"/>
              </a:cxn>
              <a:cxn ang="0">
                <a:pos x="736" y="346"/>
              </a:cxn>
              <a:cxn ang="0">
                <a:pos x="756" y="472"/>
              </a:cxn>
              <a:cxn ang="0">
                <a:pos x="818" y="642"/>
              </a:cxn>
              <a:cxn ang="0">
                <a:pos x="948" y="618"/>
              </a:cxn>
              <a:cxn ang="0">
                <a:pos x="948" y="964"/>
              </a:cxn>
              <a:cxn ang="0">
                <a:pos x="502" y="598"/>
              </a:cxn>
              <a:cxn ang="0">
                <a:pos x="560" y="436"/>
              </a:cxn>
              <a:cxn ang="0">
                <a:pos x="592" y="2"/>
              </a:cxn>
              <a:cxn ang="0">
                <a:pos x="524" y="342"/>
              </a:cxn>
              <a:cxn ang="0">
                <a:pos x="400" y="334"/>
              </a:cxn>
              <a:cxn ang="0">
                <a:pos x="110" y="318"/>
              </a:cxn>
              <a:cxn ang="0">
                <a:pos x="0" y="206"/>
              </a:cxn>
              <a:cxn ang="0">
                <a:pos x="96" y="238"/>
              </a:cxn>
              <a:cxn ang="0">
                <a:pos x="284" y="356"/>
              </a:cxn>
              <a:cxn ang="0">
                <a:pos x="534" y="378"/>
              </a:cxn>
              <a:cxn ang="0">
                <a:pos x="486" y="572"/>
              </a:cxn>
              <a:cxn ang="0">
                <a:pos x="444" y="862"/>
              </a:cxn>
              <a:cxn ang="0">
                <a:pos x="446" y="866"/>
              </a:cxn>
              <a:cxn ang="0">
                <a:pos x="442" y="870"/>
              </a:cxn>
              <a:cxn ang="0">
                <a:pos x="682" y="914"/>
              </a:cxn>
              <a:cxn ang="0">
                <a:pos x="688" y="920"/>
              </a:cxn>
              <a:cxn ang="0">
                <a:pos x="948" y="970"/>
              </a:cxn>
              <a:cxn ang="0">
                <a:pos x="992" y="584"/>
              </a:cxn>
              <a:cxn ang="0">
                <a:pos x="1584" y="624"/>
              </a:cxn>
              <a:cxn ang="0">
                <a:pos x="1586" y="524"/>
              </a:cxn>
              <a:cxn ang="0">
                <a:pos x="1584" y="520"/>
              </a:cxn>
            </a:cxnLst>
            <a:rect l="0" t="0" r="r" b="b"/>
            <a:pathLst>
              <a:path w="1590" h="974">
                <a:moveTo>
                  <a:pt x="1586" y="520"/>
                </a:moveTo>
                <a:lnTo>
                  <a:pt x="1590" y="166"/>
                </a:lnTo>
                <a:lnTo>
                  <a:pt x="1584" y="164"/>
                </a:lnTo>
                <a:lnTo>
                  <a:pt x="1580" y="616"/>
                </a:lnTo>
                <a:lnTo>
                  <a:pt x="986" y="578"/>
                </a:lnTo>
                <a:lnTo>
                  <a:pt x="978" y="650"/>
                </a:lnTo>
                <a:lnTo>
                  <a:pt x="952" y="614"/>
                </a:lnTo>
                <a:lnTo>
                  <a:pt x="908" y="626"/>
                </a:lnTo>
                <a:lnTo>
                  <a:pt x="824" y="638"/>
                </a:lnTo>
                <a:lnTo>
                  <a:pt x="754" y="534"/>
                </a:lnTo>
                <a:lnTo>
                  <a:pt x="762" y="464"/>
                </a:lnTo>
                <a:lnTo>
                  <a:pt x="714" y="476"/>
                </a:lnTo>
                <a:lnTo>
                  <a:pt x="744" y="346"/>
                </a:lnTo>
                <a:lnTo>
                  <a:pt x="710" y="326"/>
                </a:lnTo>
                <a:lnTo>
                  <a:pt x="644" y="168"/>
                </a:lnTo>
                <a:lnTo>
                  <a:pt x="668" y="24"/>
                </a:lnTo>
                <a:lnTo>
                  <a:pt x="662" y="22"/>
                </a:lnTo>
                <a:lnTo>
                  <a:pt x="636" y="166"/>
                </a:lnTo>
                <a:lnTo>
                  <a:pt x="708" y="332"/>
                </a:lnTo>
                <a:lnTo>
                  <a:pt x="736" y="346"/>
                </a:lnTo>
                <a:lnTo>
                  <a:pt x="706" y="484"/>
                </a:lnTo>
                <a:lnTo>
                  <a:pt x="756" y="472"/>
                </a:lnTo>
                <a:lnTo>
                  <a:pt x="746" y="534"/>
                </a:lnTo>
                <a:lnTo>
                  <a:pt x="818" y="642"/>
                </a:lnTo>
                <a:lnTo>
                  <a:pt x="910" y="632"/>
                </a:lnTo>
                <a:lnTo>
                  <a:pt x="948" y="618"/>
                </a:lnTo>
                <a:lnTo>
                  <a:pt x="976" y="656"/>
                </a:lnTo>
                <a:lnTo>
                  <a:pt x="948" y="964"/>
                </a:lnTo>
                <a:lnTo>
                  <a:pt x="452" y="864"/>
                </a:lnTo>
                <a:lnTo>
                  <a:pt x="502" y="598"/>
                </a:lnTo>
                <a:lnTo>
                  <a:pt x="492" y="572"/>
                </a:lnTo>
                <a:lnTo>
                  <a:pt x="560" y="436"/>
                </a:lnTo>
                <a:lnTo>
                  <a:pt x="530" y="342"/>
                </a:lnTo>
                <a:lnTo>
                  <a:pt x="592" y="2"/>
                </a:lnTo>
                <a:lnTo>
                  <a:pt x="584" y="0"/>
                </a:lnTo>
                <a:lnTo>
                  <a:pt x="524" y="342"/>
                </a:lnTo>
                <a:lnTo>
                  <a:pt x="532" y="368"/>
                </a:lnTo>
                <a:lnTo>
                  <a:pt x="400" y="334"/>
                </a:lnTo>
                <a:lnTo>
                  <a:pt x="284" y="350"/>
                </a:lnTo>
                <a:lnTo>
                  <a:pt x="110" y="318"/>
                </a:lnTo>
                <a:lnTo>
                  <a:pt x="100" y="234"/>
                </a:lnTo>
                <a:lnTo>
                  <a:pt x="0" y="206"/>
                </a:lnTo>
                <a:lnTo>
                  <a:pt x="0" y="212"/>
                </a:lnTo>
                <a:lnTo>
                  <a:pt x="96" y="238"/>
                </a:lnTo>
                <a:lnTo>
                  <a:pt x="104" y="324"/>
                </a:lnTo>
                <a:lnTo>
                  <a:pt x="284" y="356"/>
                </a:lnTo>
                <a:lnTo>
                  <a:pt x="400" y="340"/>
                </a:lnTo>
                <a:lnTo>
                  <a:pt x="534" y="378"/>
                </a:lnTo>
                <a:lnTo>
                  <a:pt x="554" y="436"/>
                </a:lnTo>
                <a:lnTo>
                  <a:pt x="486" y="572"/>
                </a:lnTo>
                <a:lnTo>
                  <a:pt x="494" y="598"/>
                </a:lnTo>
                <a:lnTo>
                  <a:pt x="444" y="862"/>
                </a:lnTo>
                <a:lnTo>
                  <a:pt x="446" y="862"/>
                </a:lnTo>
                <a:lnTo>
                  <a:pt x="446" y="866"/>
                </a:lnTo>
                <a:lnTo>
                  <a:pt x="442" y="866"/>
                </a:lnTo>
                <a:lnTo>
                  <a:pt x="442" y="870"/>
                </a:lnTo>
                <a:lnTo>
                  <a:pt x="680" y="918"/>
                </a:lnTo>
                <a:lnTo>
                  <a:pt x="682" y="914"/>
                </a:lnTo>
                <a:lnTo>
                  <a:pt x="688" y="914"/>
                </a:lnTo>
                <a:lnTo>
                  <a:pt x="688" y="920"/>
                </a:lnTo>
                <a:lnTo>
                  <a:pt x="948" y="974"/>
                </a:lnTo>
                <a:lnTo>
                  <a:pt x="948" y="970"/>
                </a:lnTo>
                <a:lnTo>
                  <a:pt x="954" y="972"/>
                </a:lnTo>
                <a:lnTo>
                  <a:pt x="992" y="584"/>
                </a:lnTo>
                <a:lnTo>
                  <a:pt x="1584" y="624"/>
                </a:lnTo>
                <a:lnTo>
                  <a:pt x="1584" y="624"/>
                </a:lnTo>
                <a:lnTo>
                  <a:pt x="1586" y="624"/>
                </a:lnTo>
                <a:lnTo>
                  <a:pt x="1586" y="524"/>
                </a:lnTo>
                <a:lnTo>
                  <a:pt x="1584" y="524"/>
                </a:lnTo>
                <a:lnTo>
                  <a:pt x="1584" y="520"/>
                </a:lnTo>
                <a:lnTo>
                  <a:pt x="1586" y="5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89" name="Rectangle 2889"/>
          <p:cNvSpPr>
            <a:spLocks noChangeArrowheads="1"/>
          </p:cNvSpPr>
          <p:nvPr/>
        </p:nvSpPr>
        <p:spPr bwMode="auto">
          <a:xfrm>
            <a:off x="3244186" y="2746464"/>
            <a:ext cx="812" cy="8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90" name="Freeform 2890"/>
          <p:cNvSpPr>
            <a:spLocks/>
          </p:cNvSpPr>
          <p:nvPr/>
        </p:nvSpPr>
        <p:spPr bwMode="auto">
          <a:xfrm>
            <a:off x="3674377" y="3604781"/>
            <a:ext cx="1623" cy="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91" name="Freeform 2891"/>
          <p:cNvSpPr>
            <a:spLocks/>
          </p:cNvSpPr>
          <p:nvPr/>
        </p:nvSpPr>
        <p:spPr bwMode="auto">
          <a:xfrm>
            <a:off x="3764473" y="2870407"/>
            <a:ext cx="56818" cy="372668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0" y="590"/>
              </a:cxn>
              <a:cxn ang="0">
                <a:pos x="4" y="590"/>
              </a:cxn>
              <a:cxn ang="0">
                <a:pos x="80" y="2"/>
              </a:cxn>
              <a:cxn ang="0">
                <a:pos x="72" y="0"/>
              </a:cxn>
            </a:cxnLst>
            <a:rect l="0" t="0" r="r" b="b"/>
            <a:pathLst>
              <a:path w="80" h="590">
                <a:moveTo>
                  <a:pt x="72" y="0"/>
                </a:moveTo>
                <a:lnTo>
                  <a:pt x="0" y="590"/>
                </a:lnTo>
                <a:lnTo>
                  <a:pt x="4" y="590"/>
                </a:lnTo>
                <a:lnTo>
                  <a:pt x="80" y="2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92" name="Freeform 2892"/>
          <p:cNvSpPr>
            <a:spLocks/>
          </p:cNvSpPr>
          <p:nvPr/>
        </p:nvSpPr>
        <p:spPr bwMode="auto">
          <a:xfrm>
            <a:off x="3244186" y="2746464"/>
            <a:ext cx="522722" cy="858317"/>
          </a:xfrm>
          <a:custGeom>
            <a:avLst/>
            <a:gdLst/>
            <a:ahLst/>
            <a:cxnLst>
              <a:cxn ang="0">
                <a:pos x="618" y="1262"/>
              </a:cxn>
              <a:cxn ang="0">
                <a:pos x="668" y="1154"/>
              </a:cxn>
              <a:cxn ang="0">
                <a:pos x="680" y="1140"/>
              </a:cxn>
              <a:cxn ang="0">
                <a:pos x="648" y="1044"/>
              </a:cxn>
              <a:cxn ang="0">
                <a:pos x="678" y="896"/>
              </a:cxn>
              <a:cxn ang="0">
                <a:pos x="718" y="910"/>
              </a:cxn>
              <a:cxn ang="0">
                <a:pos x="734" y="790"/>
              </a:cxn>
              <a:cxn ang="0">
                <a:pos x="730" y="788"/>
              </a:cxn>
              <a:cxn ang="0">
                <a:pos x="730" y="786"/>
              </a:cxn>
              <a:cxn ang="0">
                <a:pos x="716" y="904"/>
              </a:cxn>
              <a:cxn ang="0">
                <a:pos x="676" y="892"/>
              </a:cxn>
              <a:cxn ang="0">
                <a:pos x="646" y="1040"/>
              </a:cxn>
              <a:cxn ang="0">
                <a:pos x="262" y="482"/>
              </a:cxn>
              <a:cxn ang="0">
                <a:pos x="272" y="454"/>
              </a:cxn>
              <a:cxn ang="0">
                <a:pos x="262" y="426"/>
              </a:cxn>
              <a:cxn ang="0">
                <a:pos x="338" y="98"/>
              </a:cxn>
              <a:cxn ang="0">
                <a:pos x="564" y="144"/>
              </a:cxn>
              <a:cxn ang="0">
                <a:pos x="566" y="140"/>
              </a:cxn>
              <a:cxn ang="0">
                <a:pos x="338" y="92"/>
              </a:cxn>
              <a:cxn ang="0">
                <a:pos x="0" y="0"/>
              </a:cxn>
              <a:cxn ang="0">
                <a:pos x="0" y="0"/>
              </a:cxn>
              <a:cxn ang="0">
                <a:pos x="2" y="8"/>
              </a:cxn>
              <a:cxn ang="0">
                <a:pos x="334" y="98"/>
              </a:cxn>
              <a:cxn ang="0">
                <a:pos x="256" y="426"/>
              </a:cxn>
              <a:cxn ang="0">
                <a:pos x="266" y="454"/>
              </a:cxn>
              <a:cxn ang="0">
                <a:pos x="256" y="482"/>
              </a:cxn>
              <a:cxn ang="0">
                <a:pos x="644" y="1044"/>
              </a:cxn>
              <a:cxn ang="0">
                <a:pos x="674" y="1140"/>
              </a:cxn>
              <a:cxn ang="0">
                <a:pos x="664" y="1150"/>
              </a:cxn>
              <a:cxn ang="0">
                <a:pos x="614" y="1260"/>
              </a:cxn>
              <a:cxn ang="0">
                <a:pos x="626" y="1314"/>
              </a:cxn>
              <a:cxn ang="0">
                <a:pos x="600" y="1354"/>
              </a:cxn>
              <a:cxn ang="0">
                <a:pos x="604" y="1358"/>
              </a:cxn>
              <a:cxn ang="0">
                <a:pos x="606" y="1358"/>
              </a:cxn>
              <a:cxn ang="0">
                <a:pos x="630" y="1316"/>
              </a:cxn>
              <a:cxn ang="0">
                <a:pos x="618" y="1262"/>
              </a:cxn>
            </a:cxnLst>
            <a:rect l="0" t="0" r="r" b="b"/>
            <a:pathLst>
              <a:path w="734" h="1358">
                <a:moveTo>
                  <a:pt x="618" y="1262"/>
                </a:moveTo>
                <a:lnTo>
                  <a:pt x="668" y="1154"/>
                </a:lnTo>
                <a:lnTo>
                  <a:pt x="680" y="1140"/>
                </a:lnTo>
                <a:lnTo>
                  <a:pt x="648" y="1044"/>
                </a:lnTo>
                <a:lnTo>
                  <a:pt x="678" y="896"/>
                </a:lnTo>
                <a:lnTo>
                  <a:pt x="718" y="910"/>
                </a:lnTo>
                <a:lnTo>
                  <a:pt x="734" y="790"/>
                </a:lnTo>
                <a:lnTo>
                  <a:pt x="730" y="788"/>
                </a:lnTo>
                <a:lnTo>
                  <a:pt x="730" y="786"/>
                </a:lnTo>
                <a:lnTo>
                  <a:pt x="716" y="904"/>
                </a:lnTo>
                <a:lnTo>
                  <a:pt x="676" y="892"/>
                </a:lnTo>
                <a:lnTo>
                  <a:pt x="646" y="1040"/>
                </a:lnTo>
                <a:lnTo>
                  <a:pt x="262" y="482"/>
                </a:lnTo>
                <a:lnTo>
                  <a:pt x="272" y="454"/>
                </a:lnTo>
                <a:lnTo>
                  <a:pt x="262" y="426"/>
                </a:lnTo>
                <a:lnTo>
                  <a:pt x="338" y="98"/>
                </a:lnTo>
                <a:lnTo>
                  <a:pt x="564" y="144"/>
                </a:lnTo>
                <a:lnTo>
                  <a:pt x="566" y="140"/>
                </a:lnTo>
                <a:lnTo>
                  <a:pt x="338" y="92"/>
                </a:lnTo>
                <a:lnTo>
                  <a:pt x="0" y="0"/>
                </a:lnTo>
                <a:lnTo>
                  <a:pt x="0" y="0"/>
                </a:lnTo>
                <a:lnTo>
                  <a:pt x="2" y="8"/>
                </a:lnTo>
                <a:lnTo>
                  <a:pt x="334" y="98"/>
                </a:lnTo>
                <a:lnTo>
                  <a:pt x="256" y="426"/>
                </a:lnTo>
                <a:lnTo>
                  <a:pt x="266" y="454"/>
                </a:lnTo>
                <a:lnTo>
                  <a:pt x="256" y="482"/>
                </a:lnTo>
                <a:lnTo>
                  <a:pt x="644" y="1044"/>
                </a:lnTo>
                <a:lnTo>
                  <a:pt x="674" y="1140"/>
                </a:lnTo>
                <a:lnTo>
                  <a:pt x="664" y="1150"/>
                </a:lnTo>
                <a:lnTo>
                  <a:pt x="614" y="1260"/>
                </a:lnTo>
                <a:lnTo>
                  <a:pt x="626" y="1314"/>
                </a:lnTo>
                <a:lnTo>
                  <a:pt x="600" y="1354"/>
                </a:lnTo>
                <a:lnTo>
                  <a:pt x="604" y="1358"/>
                </a:lnTo>
                <a:lnTo>
                  <a:pt x="606" y="1358"/>
                </a:lnTo>
                <a:lnTo>
                  <a:pt x="630" y="1316"/>
                </a:lnTo>
                <a:lnTo>
                  <a:pt x="618" y="12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93" name="Freeform 2893"/>
          <p:cNvSpPr>
            <a:spLocks/>
          </p:cNvSpPr>
          <p:nvPr/>
        </p:nvSpPr>
        <p:spPr bwMode="auto">
          <a:xfrm>
            <a:off x="3645969" y="2834994"/>
            <a:ext cx="3247" cy="2529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0"/>
              </a:cxn>
              <a:cxn ang="0">
                <a:pos x="0" y="4"/>
              </a:cxn>
              <a:cxn ang="0">
                <a:pos x="4" y="4"/>
              </a:cxn>
              <a:cxn ang="0">
                <a:pos x="4" y="0"/>
              </a:cxn>
            </a:cxnLst>
            <a:rect l="0" t="0" r="r" b="b"/>
            <a:pathLst>
              <a:path w="4" h="4">
                <a:moveTo>
                  <a:pt x="4" y="0"/>
                </a:moveTo>
                <a:lnTo>
                  <a:pt x="2" y="0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94" name="Freeform 2894"/>
          <p:cNvSpPr>
            <a:spLocks/>
          </p:cNvSpPr>
          <p:nvPr/>
        </p:nvSpPr>
        <p:spPr bwMode="auto">
          <a:xfrm>
            <a:off x="3815610" y="2867878"/>
            <a:ext cx="5681" cy="337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0"/>
              </a:cxn>
              <a:cxn ang="0">
                <a:pos x="0" y="4"/>
              </a:cxn>
              <a:cxn ang="0">
                <a:pos x="8" y="6"/>
              </a:cxn>
              <a:cxn ang="0">
                <a:pos x="8" y="0"/>
              </a:cxn>
            </a:cxnLst>
            <a:rect l="0" t="0" r="r" b="b"/>
            <a:pathLst>
              <a:path w="8" h="6">
                <a:moveTo>
                  <a:pt x="8" y="0"/>
                </a:moveTo>
                <a:lnTo>
                  <a:pt x="2" y="0"/>
                </a:lnTo>
                <a:lnTo>
                  <a:pt x="0" y="4"/>
                </a:lnTo>
                <a:lnTo>
                  <a:pt x="8" y="6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95" name="Freeform 2895"/>
          <p:cNvSpPr>
            <a:spLocks/>
          </p:cNvSpPr>
          <p:nvPr/>
        </p:nvSpPr>
        <p:spPr bwMode="auto">
          <a:xfrm>
            <a:off x="5174362" y="3834115"/>
            <a:ext cx="3247" cy="84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0"/>
              </a:cxn>
              <a:cxn ang="0">
                <a:pos x="0" y="0"/>
              </a:cxn>
              <a:cxn ang="0">
                <a:pos x="4" y="0"/>
              </a:cxn>
            </a:cxnLst>
            <a:rect l="0" t="0" r="r" b="b"/>
            <a:pathLst>
              <a:path w="4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96" name="Freeform 2896"/>
          <p:cNvSpPr>
            <a:spLocks/>
          </p:cNvSpPr>
          <p:nvPr/>
        </p:nvSpPr>
        <p:spPr bwMode="auto">
          <a:xfrm>
            <a:off x="4247422" y="3724507"/>
            <a:ext cx="812" cy="253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2"/>
              </a:cxn>
              <a:cxn ang="0">
                <a:pos x="0" y="0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2"/>
                </a:lnTo>
                <a:lnTo>
                  <a:pt x="0" y="0"/>
                </a:lnTo>
                <a:lnTo>
                  <a:pt x="2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97" name="Freeform 2897"/>
          <p:cNvSpPr>
            <a:spLocks/>
          </p:cNvSpPr>
          <p:nvPr/>
        </p:nvSpPr>
        <p:spPr bwMode="auto">
          <a:xfrm>
            <a:off x="4059114" y="3740526"/>
            <a:ext cx="5681" cy="16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"/>
              </a:cxn>
              <a:cxn ang="0">
                <a:pos x="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" h="2">
                <a:moveTo>
                  <a:pt x="0" y="0"/>
                </a:moveTo>
                <a:lnTo>
                  <a:pt x="8" y="2"/>
                </a:ln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98" name="Freeform 2898"/>
          <p:cNvSpPr>
            <a:spLocks/>
          </p:cNvSpPr>
          <p:nvPr/>
        </p:nvSpPr>
        <p:spPr bwMode="auto">
          <a:xfrm>
            <a:off x="5127283" y="3584547"/>
            <a:ext cx="65746" cy="249569"/>
          </a:xfrm>
          <a:custGeom>
            <a:avLst/>
            <a:gdLst/>
            <a:ahLst/>
            <a:cxnLst>
              <a:cxn ang="0">
                <a:pos x="92" y="254"/>
              </a:cxn>
              <a:cxn ang="0">
                <a:pos x="24" y="134"/>
              </a:cxn>
              <a:cxn ang="0">
                <a:pos x="8" y="0"/>
              </a:cxn>
              <a:cxn ang="0">
                <a:pos x="0" y="0"/>
              </a:cxn>
              <a:cxn ang="0">
                <a:pos x="18" y="136"/>
              </a:cxn>
              <a:cxn ang="0">
                <a:pos x="88" y="254"/>
              </a:cxn>
              <a:cxn ang="0">
                <a:pos x="78" y="350"/>
              </a:cxn>
              <a:cxn ang="0">
                <a:pos x="64" y="394"/>
              </a:cxn>
              <a:cxn ang="0">
                <a:pos x="66" y="396"/>
              </a:cxn>
              <a:cxn ang="0">
                <a:pos x="70" y="396"/>
              </a:cxn>
              <a:cxn ang="0">
                <a:pos x="84" y="352"/>
              </a:cxn>
              <a:cxn ang="0">
                <a:pos x="92" y="254"/>
              </a:cxn>
            </a:cxnLst>
            <a:rect l="0" t="0" r="r" b="b"/>
            <a:pathLst>
              <a:path w="92" h="396">
                <a:moveTo>
                  <a:pt x="92" y="254"/>
                </a:moveTo>
                <a:lnTo>
                  <a:pt x="24" y="134"/>
                </a:lnTo>
                <a:lnTo>
                  <a:pt x="8" y="0"/>
                </a:lnTo>
                <a:lnTo>
                  <a:pt x="0" y="0"/>
                </a:lnTo>
                <a:lnTo>
                  <a:pt x="18" y="136"/>
                </a:lnTo>
                <a:lnTo>
                  <a:pt x="88" y="254"/>
                </a:lnTo>
                <a:lnTo>
                  <a:pt x="78" y="350"/>
                </a:lnTo>
                <a:lnTo>
                  <a:pt x="64" y="394"/>
                </a:lnTo>
                <a:lnTo>
                  <a:pt x="66" y="396"/>
                </a:lnTo>
                <a:lnTo>
                  <a:pt x="70" y="396"/>
                </a:lnTo>
                <a:lnTo>
                  <a:pt x="84" y="352"/>
                </a:lnTo>
                <a:lnTo>
                  <a:pt x="92" y="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299" name="Rectangle 2899"/>
          <p:cNvSpPr>
            <a:spLocks noChangeArrowheads="1"/>
          </p:cNvSpPr>
          <p:nvPr/>
        </p:nvSpPr>
        <p:spPr bwMode="auto">
          <a:xfrm>
            <a:off x="3764473" y="3243075"/>
            <a:ext cx="812" cy="84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00" name="Freeform 2900"/>
          <p:cNvSpPr>
            <a:spLocks/>
          </p:cNvSpPr>
          <p:nvPr/>
        </p:nvSpPr>
        <p:spPr bwMode="auto">
          <a:xfrm>
            <a:off x="3766907" y="2684914"/>
            <a:ext cx="1366056" cy="1055612"/>
          </a:xfrm>
          <a:custGeom>
            <a:avLst/>
            <a:gdLst/>
            <a:ahLst/>
            <a:cxnLst>
              <a:cxn ang="0">
                <a:pos x="1038" y="1058"/>
              </a:cxn>
              <a:cxn ang="0">
                <a:pos x="1320" y="1284"/>
              </a:cxn>
              <a:cxn ang="0">
                <a:pos x="1796" y="1340"/>
              </a:cxn>
              <a:cxn ang="0">
                <a:pos x="1910" y="1424"/>
              </a:cxn>
              <a:cxn ang="0">
                <a:pos x="1918" y="1420"/>
              </a:cxn>
              <a:cxn ang="0">
                <a:pos x="1874" y="1366"/>
              </a:cxn>
              <a:cxn ang="0">
                <a:pos x="1864" y="1366"/>
              </a:cxn>
              <a:cxn ang="0">
                <a:pos x="1798" y="1334"/>
              </a:cxn>
              <a:cxn ang="0">
                <a:pos x="1326" y="1280"/>
              </a:cxn>
              <a:cxn ang="0">
                <a:pos x="1058" y="1050"/>
              </a:cxn>
              <a:cxn ang="0">
                <a:pos x="1830" y="954"/>
              </a:cxn>
              <a:cxn ang="0">
                <a:pos x="1138" y="972"/>
              </a:cxn>
              <a:cxn ang="0">
                <a:pos x="1134" y="974"/>
              </a:cxn>
              <a:cxn ang="0">
                <a:pos x="1052" y="974"/>
              </a:cxn>
              <a:cxn ang="0">
                <a:pos x="508" y="498"/>
              </a:cxn>
              <a:cxn ang="0">
                <a:pos x="1128" y="616"/>
              </a:cxn>
              <a:cxn ang="0">
                <a:pos x="1128" y="618"/>
              </a:cxn>
              <a:cxn ang="0">
                <a:pos x="1734" y="610"/>
              </a:cxn>
              <a:cxn ang="0">
                <a:pos x="1726" y="604"/>
              </a:cxn>
              <a:cxn ang="0">
                <a:pos x="1710" y="542"/>
              </a:cxn>
              <a:cxn ang="0">
                <a:pos x="1726" y="604"/>
              </a:cxn>
              <a:cxn ang="0">
                <a:pos x="1126" y="518"/>
              </a:cxn>
              <a:cxn ang="0">
                <a:pos x="972" y="252"/>
              </a:cxn>
              <a:cxn ang="0">
                <a:pos x="972" y="248"/>
              </a:cxn>
              <a:cxn ang="0">
                <a:pos x="976" y="0"/>
              </a:cxn>
              <a:cxn ang="0">
                <a:pos x="974" y="0"/>
              </a:cxn>
              <a:cxn ang="0">
                <a:pos x="966" y="510"/>
              </a:cxn>
              <a:cxn ang="0">
                <a:pos x="316" y="468"/>
              </a:cxn>
              <a:cxn ang="0">
                <a:pos x="342" y="348"/>
              </a:cxn>
              <a:cxn ang="0">
                <a:pos x="336" y="350"/>
              </a:cxn>
              <a:cxn ang="0">
                <a:pos x="500" y="498"/>
              </a:cxn>
              <a:cxn ang="0">
                <a:pos x="0" y="884"/>
              </a:cxn>
              <a:cxn ang="0">
                <a:pos x="452" y="968"/>
              </a:cxn>
              <a:cxn ang="0">
                <a:pos x="418" y="1672"/>
              </a:cxn>
              <a:cxn ang="0">
                <a:pos x="1050" y="982"/>
              </a:cxn>
              <a:cxn ang="0">
                <a:pos x="1030" y="1050"/>
              </a:cxn>
              <a:cxn ang="0">
                <a:pos x="672" y="1602"/>
              </a:cxn>
              <a:cxn ang="0">
                <a:pos x="674" y="1646"/>
              </a:cxn>
              <a:cxn ang="0">
                <a:pos x="676" y="1610"/>
              </a:cxn>
            </a:cxnLst>
            <a:rect l="0" t="0" r="r" b="b"/>
            <a:pathLst>
              <a:path w="1918" h="1672">
                <a:moveTo>
                  <a:pt x="1046" y="1620"/>
                </a:moveTo>
                <a:lnTo>
                  <a:pt x="1038" y="1058"/>
                </a:lnTo>
                <a:lnTo>
                  <a:pt x="1308" y="1048"/>
                </a:lnTo>
                <a:lnTo>
                  <a:pt x="1320" y="1284"/>
                </a:lnTo>
                <a:lnTo>
                  <a:pt x="1528" y="1352"/>
                </a:lnTo>
                <a:lnTo>
                  <a:pt x="1796" y="1340"/>
                </a:lnTo>
                <a:lnTo>
                  <a:pt x="1906" y="1386"/>
                </a:lnTo>
                <a:lnTo>
                  <a:pt x="1910" y="1424"/>
                </a:lnTo>
                <a:lnTo>
                  <a:pt x="1910" y="1420"/>
                </a:lnTo>
                <a:lnTo>
                  <a:pt x="1918" y="1420"/>
                </a:lnTo>
                <a:lnTo>
                  <a:pt x="1914" y="1382"/>
                </a:lnTo>
                <a:lnTo>
                  <a:pt x="1874" y="1366"/>
                </a:lnTo>
                <a:lnTo>
                  <a:pt x="1874" y="1370"/>
                </a:lnTo>
                <a:lnTo>
                  <a:pt x="1864" y="1366"/>
                </a:lnTo>
                <a:lnTo>
                  <a:pt x="1864" y="1362"/>
                </a:lnTo>
                <a:lnTo>
                  <a:pt x="1798" y="1334"/>
                </a:lnTo>
                <a:lnTo>
                  <a:pt x="1528" y="1348"/>
                </a:lnTo>
                <a:lnTo>
                  <a:pt x="1326" y="1280"/>
                </a:lnTo>
                <a:lnTo>
                  <a:pt x="1312" y="1042"/>
                </a:lnTo>
                <a:lnTo>
                  <a:pt x="1058" y="1050"/>
                </a:lnTo>
                <a:lnTo>
                  <a:pt x="1056" y="982"/>
                </a:lnTo>
                <a:lnTo>
                  <a:pt x="1830" y="954"/>
                </a:lnTo>
                <a:lnTo>
                  <a:pt x="1828" y="948"/>
                </a:lnTo>
                <a:lnTo>
                  <a:pt x="1138" y="972"/>
                </a:lnTo>
                <a:lnTo>
                  <a:pt x="1138" y="974"/>
                </a:lnTo>
                <a:lnTo>
                  <a:pt x="1134" y="974"/>
                </a:lnTo>
                <a:lnTo>
                  <a:pt x="1134" y="972"/>
                </a:lnTo>
                <a:lnTo>
                  <a:pt x="1052" y="974"/>
                </a:lnTo>
                <a:lnTo>
                  <a:pt x="458" y="964"/>
                </a:lnTo>
                <a:lnTo>
                  <a:pt x="508" y="498"/>
                </a:lnTo>
                <a:lnTo>
                  <a:pt x="1120" y="524"/>
                </a:lnTo>
                <a:lnTo>
                  <a:pt x="1128" y="616"/>
                </a:lnTo>
                <a:lnTo>
                  <a:pt x="1128" y="616"/>
                </a:lnTo>
                <a:lnTo>
                  <a:pt x="1128" y="618"/>
                </a:lnTo>
                <a:lnTo>
                  <a:pt x="1736" y="610"/>
                </a:lnTo>
                <a:lnTo>
                  <a:pt x="1734" y="610"/>
                </a:lnTo>
                <a:lnTo>
                  <a:pt x="1726" y="610"/>
                </a:lnTo>
                <a:lnTo>
                  <a:pt x="1726" y="604"/>
                </a:lnTo>
                <a:lnTo>
                  <a:pt x="1732" y="604"/>
                </a:lnTo>
                <a:lnTo>
                  <a:pt x="1710" y="542"/>
                </a:lnTo>
                <a:lnTo>
                  <a:pt x="1704" y="542"/>
                </a:lnTo>
                <a:lnTo>
                  <a:pt x="1726" y="604"/>
                </a:lnTo>
                <a:lnTo>
                  <a:pt x="1132" y="612"/>
                </a:lnTo>
                <a:lnTo>
                  <a:pt x="1126" y="518"/>
                </a:lnTo>
                <a:lnTo>
                  <a:pt x="968" y="514"/>
                </a:lnTo>
                <a:lnTo>
                  <a:pt x="972" y="252"/>
                </a:lnTo>
                <a:lnTo>
                  <a:pt x="972" y="252"/>
                </a:lnTo>
                <a:lnTo>
                  <a:pt x="972" y="248"/>
                </a:lnTo>
                <a:lnTo>
                  <a:pt x="972" y="248"/>
                </a:lnTo>
                <a:lnTo>
                  <a:pt x="976" y="0"/>
                </a:lnTo>
                <a:lnTo>
                  <a:pt x="974" y="0"/>
                </a:lnTo>
                <a:lnTo>
                  <a:pt x="974" y="0"/>
                </a:lnTo>
                <a:lnTo>
                  <a:pt x="972" y="0"/>
                </a:lnTo>
                <a:lnTo>
                  <a:pt x="966" y="510"/>
                </a:lnTo>
                <a:lnTo>
                  <a:pt x="508" y="496"/>
                </a:lnTo>
                <a:lnTo>
                  <a:pt x="316" y="468"/>
                </a:lnTo>
                <a:lnTo>
                  <a:pt x="344" y="348"/>
                </a:lnTo>
                <a:lnTo>
                  <a:pt x="342" y="348"/>
                </a:lnTo>
                <a:lnTo>
                  <a:pt x="342" y="352"/>
                </a:lnTo>
                <a:lnTo>
                  <a:pt x="336" y="350"/>
                </a:lnTo>
                <a:lnTo>
                  <a:pt x="312" y="472"/>
                </a:lnTo>
                <a:lnTo>
                  <a:pt x="500" y="498"/>
                </a:lnTo>
                <a:lnTo>
                  <a:pt x="452" y="964"/>
                </a:lnTo>
                <a:lnTo>
                  <a:pt x="0" y="884"/>
                </a:lnTo>
                <a:lnTo>
                  <a:pt x="0" y="888"/>
                </a:lnTo>
                <a:lnTo>
                  <a:pt x="452" y="968"/>
                </a:lnTo>
                <a:lnTo>
                  <a:pt x="410" y="1672"/>
                </a:lnTo>
                <a:lnTo>
                  <a:pt x="418" y="1672"/>
                </a:lnTo>
                <a:lnTo>
                  <a:pt x="458" y="968"/>
                </a:lnTo>
                <a:lnTo>
                  <a:pt x="1050" y="982"/>
                </a:lnTo>
                <a:lnTo>
                  <a:pt x="1050" y="1050"/>
                </a:lnTo>
                <a:lnTo>
                  <a:pt x="1030" y="1050"/>
                </a:lnTo>
                <a:lnTo>
                  <a:pt x="1038" y="1610"/>
                </a:lnTo>
                <a:lnTo>
                  <a:pt x="672" y="1602"/>
                </a:lnTo>
                <a:lnTo>
                  <a:pt x="670" y="1642"/>
                </a:lnTo>
                <a:lnTo>
                  <a:pt x="674" y="1646"/>
                </a:lnTo>
                <a:lnTo>
                  <a:pt x="676" y="1648"/>
                </a:lnTo>
                <a:lnTo>
                  <a:pt x="676" y="1610"/>
                </a:lnTo>
                <a:lnTo>
                  <a:pt x="1046" y="16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01" name="Freeform 2901"/>
          <p:cNvSpPr>
            <a:spLocks/>
          </p:cNvSpPr>
          <p:nvPr/>
        </p:nvSpPr>
        <p:spPr bwMode="auto">
          <a:xfrm>
            <a:off x="4909752" y="2776818"/>
            <a:ext cx="75486" cy="248726"/>
          </a:xfrm>
          <a:custGeom>
            <a:avLst/>
            <a:gdLst/>
            <a:ahLst/>
            <a:cxnLst>
              <a:cxn ang="0">
                <a:pos x="12" y="136"/>
              </a:cxn>
              <a:cxn ang="0">
                <a:pos x="8" y="0"/>
              </a:cxn>
              <a:cxn ang="0">
                <a:pos x="0" y="2"/>
              </a:cxn>
              <a:cxn ang="0">
                <a:pos x="4" y="140"/>
              </a:cxn>
              <a:cxn ang="0">
                <a:pos x="98" y="394"/>
              </a:cxn>
              <a:cxn ang="0">
                <a:pos x="106" y="394"/>
              </a:cxn>
              <a:cxn ang="0">
                <a:pos x="12" y="136"/>
              </a:cxn>
            </a:cxnLst>
            <a:rect l="0" t="0" r="r" b="b"/>
            <a:pathLst>
              <a:path w="106" h="394">
                <a:moveTo>
                  <a:pt x="12" y="136"/>
                </a:moveTo>
                <a:lnTo>
                  <a:pt x="8" y="0"/>
                </a:lnTo>
                <a:lnTo>
                  <a:pt x="0" y="2"/>
                </a:lnTo>
                <a:lnTo>
                  <a:pt x="4" y="140"/>
                </a:lnTo>
                <a:lnTo>
                  <a:pt x="98" y="394"/>
                </a:lnTo>
                <a:lnTo>
                  <a:pt x="106" y="394"/>
                </a:lnTo>
                <a:lnTo>
                  <a:pt x="12" y="1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02" name="Freeform 2902"/>
          <p:cNvSpPr>
            <a:spLocks/>
          </p:cNvSpPr>
          <p:nvPr/>
        </p:nvSpPr>
        <p:spPr bwMode="auto">
          <a:xfrm>
            <a:off x="4845631" y="2376326"/>
            <a:ext cx="69805" cy="400491"/>
          </a:xfrm>
          <a:custGeom>
            <a:avLst/>
            <a:gdLst/>
            <a:ahLst/>
            <a:cxnLst>
              <a:cxn ang="0">
                <a:pos x="98" y="626"/>
              </a:cxn>
              <a:cxn ang="0">
                <a:pos x="92" y="448"/>
              </a:cxn>
              <a:cxn ang="0">
                <a:pos x="62" y="410"/>
              </a:cxn>
              <a:cxn ang="0">
                <a:pos x="80" y="378"/>
              </a:cxn>
              <a:cxn ang="0">
                <a:pos x="6" y="2"/>
              </a:cxn>
              <a:cxn ang="0">
                <a:pos x="0" y="0"/>
              </a:cxn>
              <a:cxn ang="0">
                <a:pos x="74" y="378"/>
              </a:cxn>
              <a:cxn ang="0">
                <a:pos x="54" y="410"/>
              </a:cxn>
              <a:cxn ang="0">
                <a:pos x="84" y="448"/>
              </a:cxn>
              <a:cxn ang="0">
                <a:pos x="90" y="634"/>
              </a:cxn>
              <a:cxn ang="0">
                <a:pos x="90" y="626"/>
              </a:cxn>
              <a:cxn ang="0">
                <a:pos x="98" y="626"/>
              </a:cxn>
            </a:cxnLst>
            <a:rect l="0" t="0" r="r" b="b"/>
            <a:pathLst>
              <a:path w="98" h="634">
                <a:moveTo>
                  <a:pt x="98" y="626"/>
                </a:moveTo>
                <a:lnTo>
                  <a:pt x="92" y="448"/>
                </a:lnTo>
                <a:lnTo>
                  <a:pt x="62" y="410"/>
                </a:lnTo>
                <a:lnTo>
                  <a:pt x="80" y="378"/>
                </a:lnTo>
                <a:lnTo>
                  <a:pt x="6" y="2"/>
                </a:lnTo>
                <a:lnTo>
                  <a:pt x="0" y="0"/>
                </a:lnTo>
                <a:lnTo>
                  <a:pt x="74" y="378"/>
                </a:lnTo>
                <a:lnTo>
                  <a:pt x="54" y="410"/>
                </a:lnTo>
                <a:lnTo>
                  <a:pt x="84" y="448"/>
                </a:lnTo>
                <a:lnTo>
                  <a:pt x="90" y="634"/>
                </a:lnTo>
                <a:lnTo>
                  <a:pt x="90" y="626"/>
                </a:lnTo>
                <a:lnTo>
                  <a:pt x="98" y="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03" name="Rectangle 2903"/>
          <p:cNvSpPr>
            <a:spLocks noChangeArrowheads="1"/>
          </p:cNvSpPr>
          <p:nvPr/>
        </p:nvSpPr>
        <p:spPr bwMode="auto">
          <a:xfrm>
            <a:off x="4570470" y="3073602"/>
            <a:ext cx="812" cy="16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04" name="Rectangle 2904"/>
          <p:cNvSpPr>
            <a:spLocks noChangeArrowheads="1"/>
          </p:cNvSpPr>
          <p:nvPr/>
        </p:nvSpPr>
        <p:spPr bwMode="auto">
          <a:xfrm>
            <a:off x="4574530" y="3298722"/>
            <a:ext cx="3247" cy="84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05" name="Freeform 2905"/>
          <p:cNvSpPr>
            <a:spLocks/>
          </p:cNvSpPr>
          <p:nvPr/>
        </p:nvSpPr>
        <p:spPr bwMode="auto">
          <a:xfrm>
            <a:off x="4979559" y="3025543"/>
            <a:ext cx="5681" cy="16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"/>
              </a:cxn>
              <a:cxn ang="0">
                <a:pos x="8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 h="2">
                <a:moveTo>
                  <a:pt x="0" y="0"/>
                </a:moveTo>
                <a:lnTo>
                  <a:pt x="2" y="2"/>
                </a:lnTo>
                <a:lnTo>
                  <a:pt x="8" y="2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06" name="Freeform 2906"/>
          <p:cNvSpPr>
            <a:spLocks/>
          </p:cNvSpPr>
          <p:nvPr/>
        </p:nvSpPr>
        <p:spPr bwMode="auto">
          <a:xfrm>
            <a:off x="4006353" y="2903290"/>
            <a:ext cx="4059" cy="337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6"/>
              </a:cxn>
              <a:cxn ang="0">
                <a:pos x="6" y="2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6" h="6">
                <a:moveTo>
                  <a:pt x="0" y="4"/>
                </a:moveTo>
                <a:lnTo>
                  <a:pt x="6" y="6"/>
                </a:lnTo>
                <a:lnTo>
                  <a:pt x="6" y="2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07" name="Rectangle 2907"/>
          <p:cNvSpPr>
            <a:spLocks noChangeArrowheads="1"/>
          </p:cNvSpPr>
          <p:nvPr/>
        </p:nvSpPr>
        <p:spPr bwMode="auto">
          <a:xfrm>
            <a:off x="4459271" y="2684915"/>
            <a:ext cx="1623" cy="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08" name="Freeform 2908"/>
          <p:cNvSpPr>
            <a:spLocks/>
          </p:cNvSpPr>
          <p:nvPr/>
        </p:nvSpPr>
        <p:spPr bwMode="auto">
          <a:xfrm>
            <a:off x="3764474" y="3243075"/>
            <a:ext cx="2435" cy="25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4" y="4"/>
              </a:cxn>
              <a:cxn ang="0">
                <a:pos x="4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" h="4">
                <a:moveTo>
                  <a:pt x="0" y="0"/>
                </a:moveTo>
                <a:lnTo>
                  <a:pt x="0" y="2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09" name="Freeform 2909"/>
          <p:cNvSpPr>
            <a:spLocks/>
          </p:cNvSpPr>
          <p:nvPr/>
        </p:nvSpPr>
        <p:spPr bwMode="auto">
          <a:xfrm>
            <a:off x="4459270" y="2840054"/>
            <a:ext cx="458600" cy="38785"/>
          </a:xfrm>
          <a:custGeom>
            <a:avLst/>
            <a:gdLst/>
            <a:ahLst/>
            <a:cxnLst>
              <a:cxn ang="0">
                <a:pos x="644" y="62"/>
              </a:cxn>
              <a:cxn ang="0">
                <a:pos x="642" y="54"/>
              </a:cxn>
              <a:cxn ang="0">
                <a:pos x="474" y="0"/>
              </a:cxn>
              <a:cxn ang="0">
                <a:pos x="0" y="2"/>
              </a:cxn>
              <a:cxn ang="0">
                <a:pos x="0" y="6"/>
              </a:cxn>
              <a:cxn ang="0">
                <a:pos x="474" y="4"/>
              </a:cxn>
              <a:cxn ang="0">
                <a:pos x="644" y="62"/>
              </a:cxn>
            </a:cxnLst>
            <a:rect l="0" t="0" r="r" b="b"/>
            <a:pathLst>
              <a:path w="644" h="62">
                <a:moveTo>
                  <a:pt x="644" y="62"/>
                </a:moveTo>
                <a:lnTo>
                  <a:pt x="642" y="54"/>
                </a:lnTo>
                <a:lnTo>
                  <a:pt x="474" y="0"/>
                </a:lnTo>
                <a:lnTo>
                  <a:pt x="0" y="2"/>
                </a:lnTo>
                <a:lnTo>
                  <a:pt x="0" y="6"/>
                </a:lnTo>
                <a:lnTo>
                  <a:pt x="474" y="4"/>
                </a:lnTo>
                <a:lnTo>
                  <a:pt x="644" y="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10" name="Rectangle 2910"/>
          <p:cNvSpPr>
            <a:spLocks noChangeArrowheads="1"/>
          </p:cNvSpPr>
          <p:nvPr/>
        </p:nvSpPr>
        <p:spPr bwMode="auto">
          <a:xfrm>
            <a:off x="4459271" y="2840896"/>
            <a:ext cx="812" cy="25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11" name="Freeform 2911"/>
          <p:cNvSpPr>
            <a:spLocks/>
          </p:cNvSpPr>
          <p:nvPr/>
        </p:nvSpPr>
        <p:spPr bwMode="auto">
          <a:xfrm>
            <a:off x="5473871" y="2866191"/>
            <a:ext cx="2435" cy="4216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4" y="4"/>
              </a:cxn>
              <a:cxn ang="0">
                <a:pos x="0" y="0"/>
              </a:cxn>
              <a:cxn ang="0">
                <a:pos x="0" y="4"/>
              </a:cxn>
              <a:cxn ang="0">
                <a:pos x="2" y="6"/>
              </a:cxn>
              <a:cxn ang="0">
                <a:pos x="4" y="4"/>
              </a:cxn>
            </a:cxnLst>
            <a:rect l="0" t="0" r="r" b="b"/>
            <a:pathLst>
              <a:path w="4" h="6">
                <a:moveTo>
                  <a:pt x="4" y="4"/>
                </a:moveTo>
                <a:lnTo>
                  <a:pt x="4" y="4"/>
                </a:lnTo>
                <a:lnTo>
                  <a:pt x="0" y="0"/>
                </a:lnTo>
                <a:lnTo>
                  <a:pt x="0" y="4"/>
                </a:lnTo>
                <a:lnTo>
                  <a:pt x="2" y="6"/>
                </a:lnTo>
                <a:lnTo>
                  <a:pt x="4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12" name="Freeform 2912"/>
          <p:cNvSpPr>
            <a:spLocks/>
          </p:cNvSpPr>
          <p:nvPr/>
        </p:nvSpPr>
        <p:spPr bwMode="auto">
          <a:xfrm>
            <a:off x="5149198" y="2500269"/>
            <a:ext cx="4059" cy="337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4"/>
              </a:cxn>
              <a:cxn ang="0">
                <a:pos x="0" y="6"/>
              </a:cxn>
              <a:cxn ang="0">
                <a:pos x="4" y="6"/>
              </a:cxn>
              <a:cxn ang="0">
                <a:pos x="6" y="0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0" y="4"/>
                </a:lnTo>
                <a:lnTo>
                  <a:pt x="0" y="6"/>
                </a:lnTo>
                <a:lnTo>
                  <a:pt x="4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13" name="Freeform 2913"/>
          <p:cNvSpPr>
            <a:spLocks/>
          </p:cNvSpPr>
          <p:nvPr/>
        </p:nvSpPr>
        <p:spPr bwMode="auto">
          <a:xfrm>
            <a:off x="5093193" y="2503640"/>
            <a:ext cx="410710" cy="745336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30" y="268"/>
              </a:cxn>
              <a:cxn ang="0">
                <a:pos x="168" y="352"/>
              </a:cxn>
              <a:cxn ang="0">
                <a:pos x="178" y="410"/>
              </a:cxn>
              <a:cxn ang="0">
                <a:pos x="194" y="484"/>
              </a:cxn>
              <a:cxn ang="0">
                <a:pos x="266" y="554"/>
              </a:cxn>
              <a:cxn ang="0">
                <a:pos x="274" y="610"/>
              </a:cxn>
              <a:cxn ang="0">
                <a:pos x="214" y="676"/>
              </a:cxn>
              <a:cxn ang="0">
                <a:pos x="234" y="716"/>
              </a:cxn>
              <a:cxn ang="0">
                <a:pos x="194" y="786"/>
              </a:cxn>
              <a:cxn ang="0">
                <a:pos x="194" y="816"/>
              </a:cxn>
              <a:cxn ang="0">
                <a:pos x="196" y="816"/>
              </a:cxn>
              <a:cxn ang="0">
                <a:pos x="196" y="820"/>
              </a:cxn>
              <a:cxn ang="0">
                <a:pos x="194" y="820"/>
              </a:cxn>
              <a:cxn ang="0">
                <a:pos x="194" y="834"/>
              </a:cxn>
              <a:cxn ang="0">
                <a:pos x="292" y="960"/>
              </a:cxn>
              <a:cxn ang="0">
                <a:pos x="324" y="960"/>
              </a:cxn>
              <a:cxn ang="0">
                <a:pos x="324" y="1040"/>
              </a:cxn>
              <a:cxn ang="0">
                <a:pos x="404" y="1098"/>
              </a:cxn>
              <a:cxn ang="0">
                <a:pos x="434" y="1180"/>
              </a:cxn>
              <a:cxn ang="0">
                <a:pos x="456" y="1136"/>
              </a:cxn>
              <a:cxn ang="0">
                <a:pos x="506" y="1162"/>
              </a:cxn>
              <a:cxn ang="0">
                <a:pos x="548" y="1106"/>
              </a:cxn>
              <a:cxn ang="0">
                <a:pos x="560" y="1024"/>
              </a:cxn>
              <a:cxn ang="0">
                <a:pos x="576" y="942"/>
              </a:cxn>
              <a:cxn ang="0">
                <a:pos x="538" y="578"/>
              </a:cxn>
              <a:cxn ang="0">
                <a:pos x="536" y="580"/>
              </a:cxn>
              <a:cxn ang="0">
                <a:pos x="534" y="578"/>
              </a:cxn>
              <a:cxn ang="0">
                <a:pos x="574" y="942"/>
              </a:cxn>
              <a:cxn ang="0">
                <a:pos x="554" y="1024"/>
              </a:cxn>
              <a:cxn ang="0">
                <a:pos x="546" y="1106"/>
              </a:cxn>
              <a:cxn ang="0">
                <a:pos x="506" y="1158"/>
              </a:cxn>
              <a:cxn ang="0">
                <a:pos x="456" y="1130"/>
              </a:cxn>
              <a:cxn ang="0">
                <a:pos x="434" y="1172"/>
              </a:cxn>
              <a:cxn ang="0">
                <a:pos x="406" y="1094"/>
              </a:cxn>
              <a:cxn ang="0">
                <a:pos x="328" y="1040"/>
              </a:cxn>
              <a:cxn ang="0">
                <a:pos x="328" y="956"/>
              </a:cxn>
              <a:cxn ang="0">
                <a:pos x="294" y="956"/>
              </a:cxn>
              <a:cxn ang="0">
                <a:pos x="198" y="834"/>
              </a:cxn>
              <a:cxn ang="0">
                <a:pos x="198" y="786"/>
              </a:cxn>
              <a:cxn ang="0">
                <a:pos x="240" y="716"/>
              </a:cxn>
              <a:cxn ang="0">
                <a:pos x="220" y="676"/>
              </a:cxn>
              <a:cxn ang="0">
                <a:pos x="276" y="610"/>
              </a:cxn>
              <a:cxn ang="0">
                <a:pos x="268" y="550"/>
              </a:cxn>
              <a:cxn ang="0">
                <a:pos x="198" y="484"/>
              </a:cxn>
              <a:cxn ang="0">
                <a:pos x="170" y="350"/>
              </a:cxn>
              <a:cxn ang="0">
                <a:pos x="32" y="268"/>
              </a:cxn>
              <a:cxn ang="0">
                <a:pos x="4" y="134"/>
              </a:cxn>
              <a:cxn ang="0">
                <a:pos x="40" y="92"/>
              </a:cxn>
              <a:cxn ang="0">
                <a:pos x="82" y="0"/>
              </a:cxn>
              <a:cxn ang="0">
                <a:pos x="78" y="0"/>
              </a:cxn>
              <a:cxn ang="0">
                <a:pos x="40" y="88"/>
              </a:cxn>
              <a:cxn ang="0">
                <a:pos x="0" y="130"/>
              </a:cxn>
            </a:cxnLst>
            <a:rect l="0" t="0" r="r" b="b"/>
            <a:pathLst>
              <a:path w="576" h="1180">
                <a:moveTo>
                  <a:pt x="0" y="130"/>
                </a:moveTo>
                <a:lnTo>
                  <a:pt x="30" y="268"/>
                </a:lnTo>
                <a:lnTo>
                  <a:pt x="168" y="352"/>
                </a:lnTo>
                <a:lnTo>
                  <a:pt x="178" y="410"/>
                </a:lnTo>
                <a:lnTo>
                  <a:pt x="194" y="484"/>
                </a:lnTo>
                <a:lnTo>
                  <a:pt x="266" y="554"/>
                </a:lnTo>
                <a:lnTo>
                  <a:pt x="274" y="610"/>
                </a:lnTo>
                <a:lnTo>
                  <a:pt x="214" y="676"/>
                </a:lnTo>
                <a:lnTo>
                  <a:pt x="234" y="716"/>
                </a:lnTo>
                <a:lnTo>
                  <a:pt x="194" y="786"/>
                </a:lnTo>
                <a:lnTo>
                  <a:pt x="194" y="816"/>
                </a:lnTo>
                <a:lnTo>
                  <a:pt x="196" y="816"/>
                </a:lnTo>
                <a:lnTo>
                  <a:pt x="196" y="820"/>
                </a:lnTo>
                <a:lnTo>
                  <a:pt x="194" y="820"/>
                </a:lnTo>
                <a:lnTo>
                  <a:pt x="194" y="834"/>
                </a:lnTo>
                <a:lnTo>
                  <a:pt x="292" y="960"/>
                </a:lnTo>
                <a:lnTo>
                  <a:pt x="324" y="960"/>
                </a:lnTo>
                <a:lnTo>
                  <a:pt x="324" y="1040"/>
                </a:lnTo>
                <a:lnTo>
                  <a:pt x="404" y="1098"/>
                </a:lnTo>
                <a:lnTo>
                  <a:pt x="434" y="1180"/>
                </a:lnTo>
                <a:lnTo>
                  <a:pt x="456" y="1136"/>
                </a:lnTo>
                <a:lnTo>
                  <a:pt x="506" y="1162"/>
                </a:lnTo>
                <a:lnTo>
                  <a:pt x="548" y="1106"/>
                </a:lnTo>
                <a:lnTo>
                  <a:pt x="560" y="1024"/>
                </a:lnTo>
                <a:lnTo>
                  <a:pt x="576" y="942"/>
                </a:lnTo>
                <a:lnTo>
                  <a:pt x="538" y="578"/>
                </a:lnTo>
                <a:lnTo>
                  <a:pt x="536" y="580"/>
                </a:lnTo>
                <a:lnTo>
                  <a:pt x="534" y="578"/>
                </a:lnTo>
                <a:lnTo>
                  <a:pt x="574" y="942"/>
                </a:lnTo>
                <a:lnTo>
                  <a:pt x="554" y="1024"/>
                </a:lnTo>
                <a:lnTo>
                  <a:pt x="546" y="1106"/>
                </a:lnTo>
                <a:lnTo>
                  <a:pt x="506" y="1158"/>
                </a:lnTo>
                <a:lnTo>
                  <a:pt x="456" y="1130"/>
                </a:lnTo>
                <a:lnTo>
                  <a:pt x="434" y="1172"/>
                </a:lnTo>
                <a:lnTo>
                  <a:pt x="406" y="1094"/>
                </a:lnTo>
                <a:lnTo>
                  <a:pt x="328" y="1040"/>
                </a:lnTo>
                <a:lnTo>
                  <a:pt x="328" y="956"/>
                </a:lnTo>
                <a:lnTo>
                  <a:pt x="294" y="956"/>
                </a:lnTo>
                <a:lnTo>
                  <a:pt x="198" y="834"/>
                </a:lnTo>
                <a:lnTo>
                  <a:pt x="198" y="786"/>
                </a:lnTo>
                <a:lnTo>
                  <a:pt x="240" y="716"/>
                </a:lnTo>
                <a:lnTo>
                  <a:pt x="220" y="676"/>
                </a:lnTo>
                <a:lnTo>
                  <a:pt x="276" y="610"/>
                </a:lnTo>
                <a:lnTo>
                  <a:pt x="268" y="550"/>
                </a:lnTo>
                <a:lnTo>
                  <a:pt x="198" y="484"/>
                </a:lnTo>
                <a:lnTo>
                  <a:pt x="170" y="350"/>
                </a:lnTo>
                <a:lnTo>
                  <a:pt x="32" y="268"/>
                </a:lnTo>
                <a:lnTo>
                  <a:pt x="4" y="134"/>
                </a:lnTo>
                <a:lnTo>
                  <a:pt x="40" y="92"/>
                </a:lnTo>
                <a:lnTo>
                  <a:pt x="82" y="0"/>
                </a:lnTo>
                <a:lnTo>
                  <a:pt x="78" y="0"/>
                </a:lnTo>
                <a:lnTo>
                  <a:pt x="40" y="88"/>
                </a:lnTo>
                <a:lnTo>
                  <a:pt x="0" y="1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14" name="Rectangle 2914"/>
          <p:cNvSpPr>
            <a:spLocks noChangeArrowheads="1"/>
          </p:cNvSpPr>
          <p:nvPr/>
        </p:nvSpPr>
        <p:spPr bwMode="auto">
          <a:xfrm>
            <a:off x="5231178" y="3019642"/>
            <a:ext cx="1623" cy="25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15" name="Freeform 2915"/>
          <p:cNvSpPr>
            <a:spLocks/>
          </p:cNvSpPr>
          <p:nvPr/>
        </p:nvSpPr>
        <p:spPr bwMode="auto">
          <a:xfrm>
            <a:off x="4915433" y="2761642"/>
            <a:ext cx="304380" cy="15176"/>
          </a:xfrm>
          <a:custGeom>
            <a:avLst/>
            <a:gdLst/>
            <a:ahLst/>
            <a:cxnLst>
              <a:cxn ang="0">
                <a:pos x="428" y="6"/>
              </a:cxn>
              <a:cxn ang="0">
                <a:pos x="426" y="0"/>
              </a:cxn>
              <a:cxn ang="0">
                <a:pos x="0" y="16"/>
              </a:cxn>
              <a:cxn ang="0">
                <a:pos x="0" y="24"/>
              </a:cxn>
              <a:cxn ang="0">
                <a:pos x="428" y="6"/>
              </a:cxn>
            </a:cxnLst>
            <a:rect l="0" t="0" r="r" b="b"/>
            <a:pathLst>
              <a:path w="428" h="24">
                <a:moveTo>
                  <a:pt x="428" y="6"/>
                </a:moveTo>
                <a:lnTo>
                  <a:pt x="426" y="0"/>
                </a:lnTo>
                <a:lnTo>
                  <a:pt x="0" y="16"/>
                </a:lnTo>
                <a:lnTo>
                  <a:pt x="0" y="24"/>
                </a:lnTo>
                <a:lnTo>
                  <a:pt x="428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16" name="Freeform 2916"/>
          <p:cNvSpPr>
            <a:spLocks/>
          </p:cNvSpPr>
          <p:nvPr/>
        </p:nvSpPr>
        <p:spPr bwMode="auto">
          <a:xfrm>
            <a:off x="4909752" y="2776818"/>
            <a:ext cx="812" cy="8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17" name="Freeform 2917"/>
          <p:cNvSpPr>
            <a:spLocks/>
          </p:cNvSpPr>
          <p:nvPr/>
        </p:nvSpPr>
        <p:spPr bwMode="auto">
          <a:xfrm>
            <a:off x="4909754" y="2771759"/>
            <a:ext cx="5681" cy="590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10"/>
              </a:cxn>
              <a:cxn ang="0">
                <a:pos x="8" y="8"/>
              </a:cxn>
              <a:cxn ang="0">
                <a:pos x="8" y="0"/>
              </a:cxn>
            </a:cxnLst>
            <a:rect l="0" t="0" r="r" b="b"/>
            <a:pathLst>
              <a:path w="8" h="10">
                <a:moveTo>
                  <a:pt x="8" y="0"/>
                </a:moveTo>
                <a:lnTo>
                  <a:pt x="0" y="0"/>
                </a:lnTo>
                <a:lnTo>
                  <a:pt x="0" y="8"/>
                </a:lnTo>
                <a:lnTo>
                  <a:pt x="0" y="10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18" name="Freeform 2918"/>
          <p:cNvSpPr>
            <a:spLocks/>
          </p:cNvSpPr>
          <p:nvPr/>
        </p:nvSpPr>
        <p:spPr bwMode="auto">
          <a:xfrm>
            <a:off x="4460894" y="2617464"/>
            <a:ext cx="435872" cy="4216"/>
          </a:xfrm>
          <a:custGeom>
            <a:avLst/>
            <a:gdLst/>
            <a:ahLst/>
            <a:cxnLst>
              <a:cxn ang="0">
                <a:pos x="612" y="0"/>
              </a:cxn>
              <a:cxn ang="0">
                <a:pos x="0" y="2"/>
              </a:cxn>
              <a:cxn ang="0">
                <a:pos x="0" y="6"/>
              </a:cxn>
              <a:cxn ang="0">
                <a:pos x="610" y="4"/>
              </a:cxn>
              <a:cxn ang="0">
                <a:pos x="612" y="0"/>
              </a:cxn>
            </a:cxnLst>
            <a:rect l="0" t="0" r="r" b="b"/>
            <a:pathLst>
              <a:path w="612" h="6">
                <a:moveTo>
                  <a:pt x="612" y="0"/>
                </a:moveTo>
                <a:lnTo>
                  <a:pt x="0" y="2"/>
                </a:lnTo>
                <a:lnTo>
                  <a:pt x="0" y="6"/>
                </a:lnTo>
                <a:lnTo>
                  <a:pt x="610" y="4"/>
                </a:lnTo>
                <a:lnTo>
                  <a:pt x="6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19" name="Rectangle 2919"/>
          <p:cNvSpPr>
            <a:spLocks noChangeArrowheads="1"/>
          </p:cNvSpPr>
          <p:nvPr/>
        </p:nvSpPr>
        <p:spPr bwMode="auto">
          <a:xfrm>
            <a:off x="4459271" y="2619150"/>
            <a:ext cx="1623" cy="25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20" name="Freeform 2920"/>
          <p:cNvSpPr>
            <a:spLocks/>
          </p:cNvSpPr>
          <p:nvPr/>
        </p:nvSpPr>
        <p:spPr bwMode="auto">
          <a:xfrm>
            <a:off x="5410559" y="2587111"/>
            <a:ext cx="10552" cy="2529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4" y="4"/>
              </a:cxn>
              <a:cxn ang="0">
                <a:pos x="4" y="0"/>
              </a:cxn>
              <a:cxn ang="0">
                <a:pos x="0" y="0"/>
              </a:cxn>
              <a:cxn ang="0">
                <a:pos x="0" y="4"/>
              </a:cxn>
              <a:cxn ang="0">
                <a:pos x="4" y="4"/>
              </a:cxn>
            </a:cxnLst>
            <a:rect l="0" t="0" r="r" b="b"/>
            <a:pathLst>
              <a:path w="14" h="4">
                <a:moveTo>
                  <a:pt x="4" y="4"/>
                </a:moveTo>
                <a:lnTo>
                  <a:pt x="14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4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21" name="Freeform 2921"/>
          <p:cNvSpPr>
            <a:spLocks/>
          </p:cNvSpPr>
          <p:nvPr/>
        </p:nvSpPr>
        <p:spPr bwMode="auto">
          <a:xfrm>
            <a:off x="5219816" y="2512915"/>
            <a:ext cx="193991" cy="76726"/>
          </a:xfrm>
          <a:custGeom>
            <a:avLst/>
            <a:gdLst/>
            <a:ahLst/>
            <a:cxnLst>
              <a:cxn ang="0">
                <a:pos x="230" y="84"/>
              </a:cxn>
              <a:cxn ang="0">
                <a:pos x="240" y="122"/>
              </a:cxn>
              <a:cxn ang="0">
                <a:pos x="272" y="122"/>
              </a:cxn>
              <a:cxn ang="0">
                <a:pos x="268" y="122"/>
              </a:cxn>
              <a:cxn ang="0">
                <a:pos x="268" y="118"/>
              </a:cxn>
              <a:cxn ang="0">
                <a:pos x="242" y="118"/>
              </a:cxn>
              <a:cxn ang="0">
                <a:pos x="236" y="80"/>
              </a:cxn>
              <a:cxn ang="0">
                <a:pos x="24" y="52"/>
              </a:cxn>
              <a:cxn ang="0">
                <a:pos x="6" y="0"/>
              </a:cxn>
              <a:cxn ang="0">
                <a:pos x="0" y="0"/>
              </a:cxn>
              <a:cxn ang="0">
                <a:pos x="22" y="58"/>
              </a:cxn>
              <a:cxn ang="0">
                <a:pos x="230" y="84"/>
              </a:cxn>
            </a:cxnLst>
            <a:rect l="0" t="0" r="r" b="b"/>
            <a:pathLst>
              <a:path w="272" h="122">
                <a:moveTo>
                  <a:pt x="230" y="84"/>
                </a:moveTo>
                <a:lnTo>
                  <a:pt x="240" y="122"/>
                </a:lnTo>
                <a:lnTo>
                  <a:pt x="272" y="122"/>
                </a:lnTo>
                <a:lnTo>
                  <a:pt x="268" y="122"/>
                </a:lnTo>
                <a:lnTo>
                  <a:pt x="268" y="118"/>
                </a:lnTo>
                <a:lnTo>
                  <a:pt x="242" y="118"/>
                </a:lnTo>
                <a:lnTo>
                  <a:pt x="236" y="80"/>
                </a:lnTo>
                <a:lnTo>
                  <a:pt x="24" y="52"/>
                </a:lnTo>
                <a:lnTo>
                  <a:pt x="6" y="0"/>
                </a:lnTo>
                <a:lnTo>
                  <a:pt x="0" y="0"/>
                </a:lnTo>
                <a:lnTo>
                  <a:pt x="22" y="58"/>
                </a:lnTo>
                <a:lnTo>
                  <a:pt x="230" y="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22" name="Freeform 2922"/>
          <p:cNvSpPr>
            <a:spLocks/>
          </p:cNvSpPr>
          <p:nvPr/>
        </p:nvSpPr>
        <p:spPr bwMode="auto">
          <a:xfrm>
            <a:off x="5000660" y="3066014"/>
            <a:ext cx="101460" cy="481433"/>
          </a:xfrm>
          <a:custGeom>
            <a:avLst/>
            <a:gdLst/>
            <a:ahLst/>
            <a:cxnLst>
              <a:cxn ang="0">
                <a:pos x="28" y="66"/>
              </a:cxn>
              <a:cxn ang="0">
                <a:pos x="46" y="0"/>
              </a:cxn>
              <a:cxn ang="0">
                <a:pos x="0" y="0"/>
              </a:cxn>
              <a:cxn ang="0">
                <a:pos x="2" y="6"/>
              </a:cxn>
              <a:cxn ang="0">
                <a:pos x="38" y="6"/>
              </a:cxn>
              <a:cxn ang="0">
                <a:pos x="22" y="68"/>
              </a:cxn>
              <a:cxn ang="0">
                <a:pos x="76" y="96"/>
              </a:cxn>
              <a:cxn ang="0">
                <a:pos x="96" y="344"/>
              </a:cxn>
              <a:cxn ang="0">
                <a:pos x="102" y="344"/>
              </a:cxn>
              <a:cxn ang="0">
                <a:pos x="100" y="350"/>
              </a:cxn>
              <a:cxn ang="0">
                <a:pos x="98" y="350"/>
              </a:cxn>
              <a:cxn ang="0">
                <a:pos x="132" y="758"/>
              </a:cxn>
              <a:cxn ang="0">
                <a:pos x="142" y="762"/>
              </a:cxn>
              <a:cxn ang="0">
                <a:pos x="110" y="404"/>
              </a:cxn>
              <a:cxn ang="0">
                <a:pos x="106" y="404"/>
              </a:cxn>
              <a:cxn ang="0">
                <a:pos x="106" y="400"/>
              </a:cxn>
              <a:cxn ang="0">
                <a:pos x="110" y="400"/>
              </a:cxn>
              <a:cxn ang="0">
                <a:pos x="82" y="90"/>
              </a:cxn>
              <a:cxn ang="0">
                <a:pos x="28" y="66"/>
              </a:cxn>
            </a:cxnLst>
            <a:rect l="0" t="0" r="r" b="b"/>
            <a:pathLst>
              <a:path w="142" h="762">
                <a:moveTo>
                  <a:pt x="28" y="66"/>
                </a:moveTo>
                <a:lnTo>
                  <a:pt x="46" y="0"/>
                </a:lnTo>
                <a:lnTo>
                  <a:pt x="0" y="0"/>
                </a:lnTo>
                <a:lnTo>
                  <a:pt x="2" y="6"/>
                </a:lnTo>
                <a:lnTo>
                  <a:pt x="38" y="6"/>
                </a:lnTo>
                <a:lnTo>
                  <a:pt x="22" y="68"/>
                </a:lnTo>
                <a:lnTo>
                  <a:pt x="76" y="96"/>
                </a:lnTo>
                <a:lnTo>
                  <a:pt x="96" y="344"/>
                </a:lnTo>
                <a:lnTo>
                  <a:pt x="102" y="344"/>
                </a:lnTo>
                <a:lnTo>
                  <a:pt x="100" y="350"/>
                </a:lnTo>
                <a:lnTo>
                  <a:pt x="98" y="350"/>
                </a:lnTo>
                <a:lnTo>
                  <a:pt x="132" y="758"/>
                </a:lnTo>
                <a:lnTo>
                  <a:pt x="142" y="762"/>
                </a:lnTo>
                <a:lnTo>
                  <a:pt x="110" y="404"/>
                </a:lnTo>
                <a:lnTo>
                  <a:pt x="106" y="404"/>
                </a:lnTo>
                <a:lnTo>
                  <a:pt x="106" y="400"/>
                </a:lnTo>
                <a:lnTo>
                  <a:pt x="110" y="400"/>
                </a:lnTo>
                <a:lnTo>
                  <a:pt x="82" y="90"/>
                </a:lnTo>
                <a:lnTo>
                  <a:pt x="28" y="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23" name="Freeform 2923"/>
          <p:cNvSpPr>
            <a:spLocks/>
          </p:cNvSpPr>
          <p:nvPr/>
        </p:nvSpPr>
        <p:spPr bwMode="auto">
          <a:xfrm>
            <a:off x="5094816" y="3544920"/>
            <a:ext cx="7305" cy="5059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8"/>
              </a:cxn>
              <a:cxn ang="0">
                <a:pos x="1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0" h="8">
                <a:moveTo>
                  <a:pt x="0" y="4"/>
                </a:moveTo>
                <a:lnTo>
                  <a:pt x="10" y="8"/>
                </a:lnTo>
                <a:lnTo>
                  <a:pt x="10" y="4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24" name="Freeform 2924"/>
          <p:cNvSpPr>
            <a:spLocks/>
          </p:cNvSpPr>
          <p:nvPr/>
        </p:nvSpPr>
        <p:spPr bwMode="auto">
          <a:xfrm>
            <a:off x="5068842" y="3283546"/>
            <a:ext cx="4870" cy="337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2" y="6"/>
              </a:cxn>
              <a:cxn ang="0">
                <a:pos x="4" y="6"/>
              </a:cxn>
              <a:cxn ang="0">
                <a:pos x="6" y="0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2" y="6"/>
                </a:lnTo>
                <a:lnTo>
                  <a:pt x="4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25" name="Freeform 2925"/>
          <p:cNvSpPr>
            <a:spLocks/>
          </p:cNvSpPr>
          <p:nvPr/>
        </p:nvSpPr>
        <p:spPr bwMode="auto">
          <a:xfrm>
            <a:off x="4996601" y="3066015"/>
            <a:ext cx="5682" cy="42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8" y="6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8" h="6">
                <a:moveTo>
                  <a:pt x="0" y="0"/>
                </a:moveTo>
                <a:lnTo>
                  <a:pt x="0" y="6"/>
                </a:lnTo>
                <a:lnTo>
                  <a:pt x="8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26" name="Freeform 2926"/>
          <p:cNvSpPr>
            <a:spLocks/>
          </p:cNvSpPr>
          <p:nvPr/>
        </p:nvSpPr>
        <p:spPr bwMode="auto">
          <a:xfrm>
            <a:off x="6313960" y="3086250"/>
            <a:ext cx="3247" cy="2529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2" y="0"/>
              </a:cxn>
              <a:cxn ang="0">
                <a:pos x="0" y="0"/>
              </a:cxn>
              <a:cxn ang="0">
                <a:pos x="2" y="4"/>
              </a:cxn>
              <a:cxn ang="0">
                <a:pos x="4" y="4"/>
              </a:cxn>
            </a:cxnLst>
            <a:rect l="0" t="0" r="r" b="b"/>
            <a:pathLst>
              <a:path w="4" h="4">
                <a:moveTo>
                  <a:pt x="4" y="4"/>
                </a:moveTo>
                <a:lnTo>
                  <a:pt x="2" y="0"/>
                </a:lnTo>
                <a:lnTo>
                  <a:pt x="0" y="0"/>
                </a:lnTo>
                <a:lnTo>
                  <a:pt x="2" y="4"/>
                </a:lnTo>
                <a:lnTo>
                  <a:pt x="4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27" name="Freeform 2927"/>
          <p:cNvSpPr>
            <a:spLocks/>
          </p:cNvSpPr>
          <p:nvPr/>
        </p:nvSpPr>
        <p:spPr bwMode="auto">
          <a:xfrm>
            <a:off x="5079394" y="3086250"/>
            <a:ext cx="1236188" cy="260530"/>
          </a:xfrm>
          <a:custGeom>
            <a:avLst/>
            <a:gdLst/>
            <a:ahLst/>
            <a:cxnLst>
              <a:cxn ang="0">
                <a:pos x="1024" y="202"/>
              </a:cxn>
              <a:cxn ang="0">
                <a:pos x="1022" y="206"/>
              </a:cxn>
              <a:cxn ang="0">
                <a:pos x="1014" y="210"/>
              </a:cxn>
              <a:cxn ang="0">
                <a:pos x="1018" y="204"/>
              </a:cxn>
              <a:cxn ang="0">
                <a:pos x="756" y="258"/>
              </a:cxn>
              <a:cxn ang="0">
                <a:pos x="476" y="304"/>
              </a:cxn>
              <a:cxn ang="0">
                <a:pos x="454" y="308"/>
              </a:cxn>
              <a:cxn ang="0">
                <a:pos x="454" y="402"/>
              </a:cxn>
              <a:cxn ang="0">
                <a:pos x="374" y="408"/>
              </a:cxn>
              <a:cxn ang="0">
                <a:pos x="390" y="360"/>
              </a:cxn>
              <a:cxn ang="0">
                <a:pos x="0" y="368"/>
              </a:cxn>
              <a:cxn ang="0">
                <a:pos x="0" y="372"/>
              </a:cxn>
              <a:cxn ang="0">
                <a:pos x="384" y="364"/>
              </a:cxn>
              <a:cxn ang="0">
                <a:pos x="366" y="412"/>
              </a:cxn>
              <a:cxn ang="0">
                <a:pos x="450" y="406"/>
              </a:cxn>
              <a:cxn ang="0">
                <a:pos x="450" y="404"/>
              </a:cxn>
              <a:cxn ang="0">
                <a:pos x="454" y="404"/>
              </a:cxn>
              <a:cxn ang="0">
                <a:pos x="454" y="406"/>
              </a:cxn>
              <a:cxn ang="0">
                <a:pos x="456" y="406"/>
              </a:cxn>
              <a:cxn ang="0">
                <a:pos x="456" y="310"/>
              </a:cxn>
              <a:cxn ang="0">
                <a:pos x="478" y="310"/>
              </a:cxn>
              <a:cxn ang="0">
                <a:pos x="756" y="264"/>
              </a:cxn>
              <a:cxn ang="0">
                <a:pos x="1186" y="176"/>
              </a:cxn>
              <a:cxn ang="0">
                <a:pos x="1186" y="176"/>
              </a:cxn>
              <a:cxn ang="0">
                <a:pos x="1188" y="174"/>
              </a:cxn>
              <a:cxn ang="0">
                <a:pos x="1192" y="172"/>
              </a:cxn>
              <a:cxn ang="0">
                <a:pos x="1190" y="174"/>
              </a:cxn>
              <a:cxn ang="0">
                <a:pos x="1736" y="4"/>
              </a:cxn>
              <a:cxn ang="0">
                <a:pos x="1734" y="0"/>
              </a:cxn>
              <a:cxn ang="0">
                <a:pos x="1188" y="172"/>
              </a:cxn>
              <a:cxn ang="0">
                <a:pos x="1024" y="202"/>
              </a:cxn>
            </a:cxnLst>
            <a:rect l="0" t="0" r="r" b="b"/>
            <a:pathLst>
              <a:path w="1736" h="412">
                <a:moveTo>
                  <a:pt x="1024" y="202"/>
                </a:moveTo>
                <a:lnTo>
                  <a:pt x="1022" y="206"/>
                </a:lnTo>
                <a:lnTo>
                  <a:pt x="1014" y="210"/>
                </a:lnTo>
                <a:lnTo>
                  <a:pt x="1018" y="204"/>
                </a:lnTo>
                <a:lnTo>
                  <a:pt x="756" y="258"/>
                </a:lnTo>
                <a:lnTo>
                  <a:pt x="476" y="304"/>
                </a:lnTo>
                <a:lnTo>
                  <a:pt x="454" y="308"/>
                </a:lnTo>
                <a:lnTo>
                  <a:pt x="454" y="402"/>
                </a:lnTo>
                <a:lnTo>
                  <a:pt x="374" y="408"/>
                </a:lnTo>
                <a:lnTo>
                  <a:pt x="390" y="360"/>
                </a:lnTo>
                <a:lnTo>
                  <a:pt x="0" y="368"/>
                </a:lnTo>
                <a:lnTo>
                  <a:pt x="0" y="372"/>
                </a:lnTo>
                <a:lnTo>
                  <a:pt x="384" y="364"/>
                </a:lnTo>
                <a:lnTo>
                  <a:pt x="366" y="412"/>
                </a:lnTo>
                <a:lnTo>
                  <a:pt x="450" y="406"/>
                </a:lnTo>
                <a:lnTo>
                  <a:pt x="450" y="404"/>
                </a:lnTo>
                <a:lnTo>
                  <a:pt x="454" y="404"/>
                </a:lnTo>
                <a:lnTo>
                  <a:pt x="454" y="406"/>
                </a:lnTo>
                <a:lnTo>
                  <a:pt x="456" y="406"/>
                </a:lnTo>
                <a:lnTo>
                  <a:pt x="456" y="310"/>
                </a:lnTo>
                <a:lnTo>
                  <a:pt x="478" y="310"/>
                </a:lnTo>
                <a:lnTo>
                  <a:pt x="756" y="264"/>
                </a:lnTo>
                <a:lnTo>
                  <a:pt x="1186" y="176"/>
                </a:lnTo>
                <a:lnTo>
                  <a:pt x="1186" y="176"/>
                </a:lnTo>
                <a:lnTo>
                  <a:pt x="1188" y="174"/>
                </a:lnTo>
                <a:lnTo>
                  <a:pt x="1192" y="172"/>
                </a:lnTo>
                <a:lnTo>
                  <a:pt x="1190" y="174"/>
                </a:lnTo>
                <a:lnTo>
                  <a:pt x="1736" y="4"/>
                </a:lnTo>
                <a:lnTo>
                  <a:pt x="1734" y="0"/>
                </a:lnTo>
                <a:lnTo>
                  <a:pt x="1188" y="172"/>
                </a:lnTo>
                <a:lnTo>
                  <a:pt x="1024" y="2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28" name="Freeform 2928"/>
          <p:cNvSpPr>
            <a:spLocks/>
          </p:cNvSpPr>
          <p:nvPr/>
        </p:nvSpPr>
        <p:spPr bwMode="auto">
          <a:xfrm>
            <a:off x="5923541" y="3195015"/>
            <a:ext cx="4059" cy="253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4"/>
              </a:cxn>
              <a:cxn ang="0">
                <a:pos x="4" y="2"/>
              </a:cxn>
              <a:cxn ang="0">
                <a:pos x="6" y="0"/>
              </a:cxn>
            </a:cxnLst>
            <a:rect l="0" t="0" r="r" b="b"/>
            <a:pathLst>
              <a:path w="6" h="4">
                <a:moveTo>
                  <a:pt x="6" y="0"/>
                </a:moveTo>
                <a:lnTo>
                  <a:pt x="2" y="2"/>
                </a:lnTo>
                <a:lnTo>
                  <a:pt x="0" y="4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29" name="Freeform 2929"/>
          <p:cNvSpPr>
            <a:spLocks/>
          </p:cNvSpPr>
          <p:nvPr/>
        </p:nvSpPr>
        <p:spPr bwMode="auto">
          <a:xfrm>
            <a:off x="5800977" y="3213565"/>
            <a:ext cx="7305" cy="5059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0" y="8"/>
              </a:cxn>
              <a:cxn ang="0">
                <a:pos x="8" y="4"/>
              </a:cxn>
              <a:cxn ang="0">
                <a:pos x="10" y="0"/>
              </a:cxn>
              <a:cxn ang="0">
                <a:pos x="10" y="0"/>
              </a:cxn>
              <a:cxn ang="0">
                <a:pos x="4" y="2"/>
              </a:cxn>
            </a:cxnLst>
            <a:rect l="0" t="0" r="r" b="b"/>
            <a:pathLst>
              <a:path w="10" h="8">
                <a:moveTo>
                  <a:pt x="4" y="2"/>
                </a:moveTo>
                <a:lnTo>
                  <a:pt x="0" y="8"/>
                </a:lnTo>
                <a:lnTo>
                  <a:pt x="8" y="4"/>
                </a:lnTo>
                <a:lnTo>
                  <a:pt x="10" y="0"/>
                </a:lnTo>
                <a:lnTo>
                  <a:pt x="10" y="0"/>
                </a:lnTo>
                <a:lnTo>
                  <a:pt x="4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30" name="Rectangle 2930"/>
          <p:cNvSpPr>
            <a:spLocks noChangeArrowheads="1"/>
          </p:cNvSpPr>
          <p:nvPr/>
        </p:nvSpPr>
        <p:spPr bwMode="auto">
          <a:xfrm>
            <a:off x="5076148" y="3318957"/>
            <a:ext cx="3247" cy="25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31" name="Freeform 2931"/>
          <p:cNvSpPr>
            <a:spLocks/>
          </p:cNvSpPr>
          <p:nvPr/>
        </p:nvSpPr>
        <p:spPr bwMode="auto">
          <a:xfrm>
            <a:off x="6174351" y="3350153"/>
            <a:ext cx="3247" cy="4216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4" y="0"/>
              </a:cxn>
              <a:cxn ang="0">
                <a:pos x="2" y="0"/>
              </a:cxn>
              <a:cxn ang="0">
                <a:pos x="0" y="6"/>
              </a:cxn>
              <a:cxn ang="0">
                <a:pos x="2" y="6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4" y="0"/>
                </a:ln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32" name="Freeform 2932"/>
          <p:cNvSpPr>
            <a:spLocks/>
          </p:cNvSpPr>
          <p:nvPr/>
        </p:nvSpPr>
        <p:spPr bwMode="auto">
          <a:xfrm>
            <a:off x="5479552" y="3762449"/>
            <a:ext cx="4058" cy="2529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2"/>
              </a:cxn>
              <a:cxn ang="0">
                <a:pos x="4" y="0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6" y="2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33" name="Freeform 2933"/>
          <p:cNvSpPr>
            <a:spLocks/>
          </p:cNvSpPr>
          <p:nvPr/>
        </p:nvSpPr>
        <p:spPr bwMode="auto">
          <a:xfrm>
            <a:off x="5132965" y="3284387"/>
            <a:ext cx="1043009" cy="478061"/>
          </a:xfrm>
          <a:custGeom>
            <a:avLst/>
            <a:gdLst/>
            <a:ahLst/>
            <a:cxnLst>
              <a:cxn ang="0">
                <a:pos x="1250" y="34"/>
              </a:cxn>
              <a:cxn ang="0">
                <a:pos x="1218" y="0"/>
              </a:cxn>
              <a:cxn ang="0">
                <a:pos x="968" y="98"/>
              </a:cxn>
              <a:cxn ang="0">
                <a:pos x="906" y="108"/>
              </a:cxn>
              <a:cxn ang="0">
                <a:pos x="906" y="108"/>
              </a:cxn>
              <a:cxn ang="0">
                <a:pos x="900" y="112"/>
              </a:cxn>
              <a:cxn ang="0">
                <a:pos x="902" y="108"/>
              </a:cxn>
              <a:cxn ang="0">
                <a:pos x="554" y="166"/>
              </a:cxn>
              <a:cxn ang="0">
                <a:pos x="348" y="186"/>
              </a:cxn>
              <a:cxn ang="0">
                <a:pos x="378" y="92"/>
              </a:cxn>
              <a:cxn ang="0">
                <a:pos x="374" y="92"/>
              </a:cxn>
              <a:cxn ang="0">
                <a:pos x="270" y="410"/>
              </a:cxn>
              <a:cxn ang="0">
                <a:pos x="280" y="450"/>
              </a:cxn>
              <a:cxn ang="0">
                <a:pos x="0" y="470"/>
              </a:cxn>
              <a:cxn ang="0">
                <a:pos x="0" y="474"/>
              </a:cxn>
              <a:cxn ang="0">
                <a:pos x="280" y="454"/>
              </a:cxn>
              <a:cxn ang="0">
                <a:pos x="310" y="544"/>
              </a:cxn>
              <a:cxn ang="0">
                <a:pos x="276" y="694"/>
              </a:cxn>
              <a:cxn ang="0">
                <a:pos x="448" y="684"/>
              </a:cxn>
              <a:cxn ang="0">
                <a:pos x="486" y="756"/>
              </a:cxn>
              <a:cxn ang="0">
                <a:pos x="490" y="756"/>
              </a:cxn>
              <a:cxn ang="0">
                <a:pos x="452" y="678"/>
              </a:cxn>
              <a:cxn ang="0">
                <a:pos x="280" y="692"/>
              </a:cxn>
              <a:cxn ang="0">
                <a:pos x="312" y="542"/>
              </a:cxn>
              <a:cxn ang="0">
                <a:pos x="274" y="410"/>
              </a:cxn>
              <a:cxn ang="0">
                <a:pos x="348" y="192"/>
              </a:cxn>
              <a:cxn ang="0">
                <a:pos x="552" y="170"/>
              </a:cxn>
              <a:cxn ang="0">
                <a:pos x="780" y="134"/>
              </a:cxn>
              <a:cxn ang="0">
                <a:pos x="780" y="132"/>
              </a:cxn>
              <a:cxn ang="0">
                <a:pos x="786" y="130"/>
              </a:cxn>
              <a:cxn ang="0">
                <a:pos x="786" y="132"/>
              </a:cxn>
              <a:cxn ang="0">
                <a:pos x="968" y="102"/>
              </a:cxn>
              <a:cxn ang="0">
                <a:pos x="1218" y="6"/>
              </a:cxn>
              <a:cxn ang="0">
                <a:pos x="1248" y="38"/>
              </a:cxn>
              <a:cxn ang="0">
                <a:pos x="1330" y="22"/>
              </a:cxn>
              <a:cxn ang="0">
                <a:pos x="1462" y="110"/>
              </a:cxn>
              <a:cxn ang="0">
                <a:pos x="1464" y="104"/>
              </a:cxn>
              <a:cxn ang="0">
                <a:pos x="1330" y="16"/>
              </a:cxn>
              <a:cxn ang="0">
                <a:pos x="1250" y="34"/>
              </a:cxn>
            </a:cxnLst>
            <a:rect l="0" t="0" r="r" b="b"/>
            <a:pathLst>
              <a:path w="1464" h="756">
                <a:moveTo>
                  <a:pt x="1250" y="34"/>
                </a:moveTo>
                <a:lnTo>
                  <a:pt x="1218" y="0"/>
                </a:lnTo>
                <a:lnTo>
                  <a:pt x="968" y="98"/>
                </a:lnTo>
                <a:lnTo>
                  <a:pt x="906" y="108"/>
                </a:lnTo>
                <a:lnTo>
                  <a:pt x="906" y="108"/>
                </a:lnTo>
                <a:lnTo>
                  <a:pt x="900" y="112"/>
                </a:lnTo>
                <a:lnTo>
                  <a:pt x="902" y="108"/>
                </a:lnTo>
                <a:lnTo>
                  <a:pt x="554" y="166"/>
                </a:lnTo>
                <a:lnTo>
                  <a:pt x="348" y="186"/>
                </a:lnTo>
                <a:lnTo>
                  <a:pt x="378" y="92"/>
                </a:lnTo>
                <a:lnTo>
                  <a:pt x="374" y="92"/>
                </a:lnTo>
                <a:lnTo>
                  <a:pt x="270" y="410"/>
                </a:lnTo>
                <a:lnTo>
                  <a:pt x="280" y="450"/>
                </a:lnTo>
                <a:lnTo>
                  <a:pt x="0" y="470"/>
                </a:lnTo>
                <a:lnTo>
                  <a:pt x="0" y="474"/>
                </a:lnTo>
                <a:lnTo>
                  <a:pt x="280" y="454"/>
                </a:lnTo>
                <a:lnTo>
                  <a:pt x="310" y="544"/>
                </a:lnTo>
                <a:lnTo>
                  <a:pt x="276" y="694"/>
                </a:lnTo>
                <a:lnTo>
                  <a:pt x="448" y="684"/>
                </a:lnTo>
                <a:lnTo>
                  <a:pt x="486" y="756"/>
                </a:lnTo>
                <a:lnTo>
                  <a:pt x="490" y="756"/>
                </a:lnTo>
                <a:lnTo>
                  <a:pt x="452" y="678"/>
                </a:lnTo>
                <a:lnTo>
                  <a:pt x="280" y="692"/>
                </a:lnTo>
                <a:lnTo>
                  <a:pt x="312" y="542"/>
                </a:lnTo>
                <a:lnTo>
                  <a:pt x="274" y="410"/>
                </a:lnTo>
                <a:lnTo>
                  <a:pt x="348" y="192"/>
                </a:lnTo>
                <a:lnTo>
                  <a:pt x="552" y="170"/>
                </a:lnTo>
                <a:lnTo>
                  <a:pt x="780" y="134"/>
                </a:lnTo>
                <a:lnTo>
                  <a:pt x="780" y="132"/>
                </a:lnTo>
                <a:lnTo>
                  <a:pt x="786" y="130"/>
                </a:lnTo>
                <a:lnTo>
                  <a:pt x="786" y="132"/>
                </a:lnTo>
                <a:lnTo>
                  <a:pt x="968" y="102"/>
                </a:lnTo>
                <a:lnTo>
                  <a:pt x="1218" y="6"/>
                </a:lnTo>
                <a:lnTo>
                  <a:pt x="1248" y="38"/>
                </a:lnTo>
                <a:lnTo>
                  <a:pt x="1330" y="22"/>
                </a:lnTo>
                <a:lnTo>
                  <a:pt x="1462" y="110"/>
                </a:lnTo>
                <a:lnTo>
                  <a:pt x="1464" y="104"/>
                </a:lnTo>
                <a:lnTo>
                  <a:pt x="1330" y="16"/>
                </a:lnTo>
                <a:lnTo>
                  <a:pt x="1250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34" name="Rectangle 2934"/>
          <p:cNvSpPr>
            <a:spLocks noChangeArrowheads="1"/>
          </p:cNvSpPr>
          <p:nvPr/>
        </p:nvSpPr>
        <p:spPr bwMode="auto">
          <a:xfrm>
            <a:off x="5127282" y="3584545"/>
            <a:ext cx="812" cy="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35" name="Freeform 2935"/>
          <p:cNvSpPr>
            <a:spLocks/>
          </p:cNvSpPr>
          <p:nvPr/>
        </p:nvSpPr>
        <p:spPr bwMode="auto">
          <a:xfrm>
            <a:off x="5774192" y="3352683"/>
            <a:ext cx="4059" cy="2529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0"/>
              </a:cxn>
              <a:cxn ang="0">
                <a:pos x="6" y="0"/>
              </a:cxn>
              <a:cxn ang="0">
                <a:pos x="2" y="0"/>
              </a:cxn>
              <a:cxn ang="0">
                <a:pos x="0" y="4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6" y="0"/>
                </a:lnTo>
                <a:lnTo>
                  <a:pt x="6" y="0"/>
                </a:lnTo>
                <a:lnTo>
                  <a:pt x="2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36" name="Freeform 2936"/>
          <p:cNvSpPr>
            <a:spLocks/>
          </p:cNvSpPr>
          <p:nvPr/>
        </p:nvSpPr>
        <p:spPr bwMode="auto">
          <a:xfrm>
            <a:off x="5127284" y="3582017"/>
            <a:ext cx="5681" cy="2529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8" y="4"/>
              </a:cxn>
              <a:cxn ang="0">
                <a:pos x="8" y="0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8" h="4">
                <a:moveTo>
                  <a:pt x="0" y="4"/>
                </a:moveTo>
                <a:lnTo>
                  <a:pt x="0" y="4"/>
                </a:lnTo>
                <a:lnTo>
                  <a:pt x="8" y="4"/>
                </a:lnTo>
                <a:lnTo>
                  <a:pt x="8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37" name="Rectangle 2937"/>
          <p:cNvSpPr>
            <a:spLocks noChangeArrowheads="1"/>
          </p:cNvSpPr>
          <p:nvPr/>
        </p:nvSpPr>
        <p:spPr bwMode="auto">
          <a:xfrm>
            <a:off x="5399197" y="3341721"/>
            <a:ext cx="3247" cy="8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38" name="Freeform 2938"/>
          <p:cNvSpPr>
            <a:spLocks/>
          </p:cNvSpPr>
          <p:nvPr/>
        </p:nvSpPr>
        <p:spPr bwMode="auto">
          <a:xfrm>
            <a:off x="5623219" y="3734625"/>
            <a:ext cx="4059" cy="253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4"/>
              </a:cxn>
              <a:cxn ang="0">
                <a:pos x="4" y="0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6" y="4"/>
                </a:lnTo>
                <a:lnTo>
                  <a:pt x="4" y="0"/>
                </a:lnTo>
                <a:lnTo>
                  <a:pt x="0" y="2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39" name="Freeform 2939"/>
          <p:cNvSpPr>
            <a:spLocks/>
          </p:cNvSpPr>
          <p:nvPr/>
        </p:nvSpPr>
        <p:spPr bwMode="auto">
          <a:xfrm>
            <a:off x="5591563" y="3367858"/>
            <a:ext cx="475644" cy="367610"/>
          </a:xfrm>
          <a:custGeom>
            <a:avLst/>
            <a:gdLst/>
            <a:ahLst/>
            <a:cxnLst>
              <a:cxn ang="0">
                <a:pos x="278" y="474"/>
              </a:cxn>
              <a:cxn ang="0">
                <a:pos x="280" y="486"/>
              </a:cxn>
              <a:cxn ang="0">
                <a:pos x="302" y="516"/>
              </a:cxn>
              <a:cxn ang="0">
                <a:pos x="562" y="474"/>
              </a:cxn>
              <a:cxn ang="0">
                <a:pos x="604" y="488"/>
              </a:cxn>
              <a:cxn ang="0">
                <a:pos x="604" y="438"/>
              </a:cxn>
              <a:cxn ang="0">
                <a:pos x="668" y="438"/>
              </a:cxn>
              <a:cxn ang="0">
                <a:pos x="668" y="430"/>
              </a:cxn>
              <a:cxn ang="0">
                <a:pos x="598" y="432"/>
              </a:cxn>
              <a:cxn ang="0">
                <a:pos x="598" y="480"/>
              </a:cxn>
              <a:cxn ang="0">
                <a:pos x="564" y="468"/>
              </a:cxn>
              <a:cxn ang="0">
                <a:pos x="302" y="510"/>
              </a:cxn>
              <a:cxn ang="0">
                <a:pos x="284" y="486"/>
              </a:cxn>
              <a:cxn ang="0">
                <a:pos x="262" y="330"/>
              </a:cxn>
              <a:cxn ang="0">
                <a:pos x="142" y="0"/>
              </a:cxn>
              <a:cxn ang="0">
                <a:pos x="136" y="2"/>
              </a:cxn>
              <a:cxn ang="0">
                <a:pos x="260" y="332"/>
              </a:cxn>
              <a:cxn ang="0">
                <a:pos x="278" y="468"/>
              </a:cxn>
              <a:cxn ang="0">
                <a:pos x="0" y="492"/>
              </a:cxn>
              <a:cxn ang="0">
                <a:pos x="44" y="582"/>
              </a:cxn>
              <a:cxn ang="0">
                <a:pos x="48" y="580"/>
              </a:cxn>
              <a:cxn ang="0">
                <a:pos x="4" y="494"/>
              </a:cxn>
              <a:cxn ang="0">
                <a:pos x="278" y="474"/>
              </a:cxn>
            </a:cxnLst>
            <a:rect l="0" t="0" r="r" b="b"/>
            <a:pathLst>
              <a:path w="668" h="582">
                <a:moveTo>
                  <a:pt x="278" y="474"/>
                </a:moveTo>
                <a:lnTo>
                  <a:pt x="280" y="486"/>
                </a:lnTo>
                <a:lnTo>
                  <a:pt x="302" y="516"/>
                </a:lnTo>
                <a:lnTo>
                  <a:pt x="562" y="474"/>
                </a:lnTo>
                <a:lnTo>
                  <a:pt x="604" y="488"/>
                </a:lnTo>
                <a:lnTo>
                  <a:pt x="604" y="438"/>
                </a:lnTo>
                <a:lnTo>
                  <a:pt x="668" y="438"/>
                </a:lnTo>
                <a:lnTo>
                  <a:pt x="668" y="430"/>
                </a:lnTo>
                <a:lnTo>
                  <a:pt x="598" y="432"/>
                </a:lnTo>
                <a:lnTo>
                  <a:pt x="598" y="480"/>
                </a:lnTo>
                <a:lnTo>
                  <a:pt x="564" y="468"/>
                </a:lnTo>
                <a:lnTo>
                  <a:pt x="302" y="510"/>
                </a:lnTo>
                <a:lnTo>
                  <a:pt x="284" y="486"/>
                </a:lnTo>
                <a:lnTo>
                  <a:pt x="262" y="330"/>
                </a:lnTo>
                <a:lnTo>
                  <a:pt x="142" y="0"/>
                </a:lnTo>
                <a:lnTo>
                  <a:pt x="136" y="2"/>
                </a:lnTo>
                <a:lnTo>
                  <a:pt x="260" y="332"/>
                </a:lnTo>
                <a:lnTo>
                  <a:pt x="278" y="468"/>
                </a:lnTo>
                <a:lnTo>
                  <a:pt x="0" y="492"/>
                </a:lnTo>
                <a:lnTo>
                  <a:pt x="44" y="582"/>
                </a:lnTo>
                <a:lnTo>
                  <a:pt x="48" y="580"/>
                </a:lnTo>
                <a:lnTo>
                  <a:pt x="4" y="494"/>
                </a:lnTo>
                <a:lnTo>
                  <a:pt x="278" y="4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40" name="Freeform 2940"/>
          <p:cNvSpPr>
            <a:spLocks/>
          </p:cNvSpPr>
          <p:nvPr/>
        </p:nvSpPr>
        <p:spPr bwMode="auto">
          <a:xfrm>
            <a:off x="5688966" y="3367016"/>
            <a:ext cx="4058" cy="253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2"/>
              </a:cxn>
              <a:cxn ang="0">
                <a:pos x="0" y="4"/>
              </a:cxn>
              <a:cxn ang="0">
                <a:pos x="6" y="2"/>
              </a:cxn>
              <a:cxn ang="0">
                <a:pos x="6" y="0"/>
              </a:cxn>
            </a:cxnLst>
            <a:rect l="0" t="0" r="r" b="b"/>
            <a:pathLst>
              <a:path w="6" h="4">
                <a:moveTo>
                  <a:pt x="6" y="0"/>
                </a:moveTo>
                <a:lnTo>
                  <a:pt x="0" y="2"/>
                </a:lnTo>
                <a:lnTo>
                  <a:pt x="0" y="4"/>
                </a:lnTo>
                <a:lnTo>
                  <a:pt x="6" y="2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41" name="Freeform 2941"/>
          <p:cNvSpPr>
            <a:spLocks/>
          </p:cNvSpPr>
          <p:nvPr/>
        </p:nvSpPr>
        <p:spPr bwMode="auto">
          <a:xfrm>
            <a:off x="6081820" y="3527212"/>
            <a:ext cx="3247" cy="4216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4" y="2"/>
              </a:cxn>
              <a:cxn ang="0">
                <a:pos x="2" y="0"/>
              </a:cxn>
              <a:cxn ang="0">
                <a:pos x="0" y="2"/>
              </a:cxn>
              <a:cxn ang="0">
                <a:pos x="2" y="6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4" y="2"/>
                </a:lnTo>
                <a:lnTo>
                  <a:pt x="2" y="0"/>
                </a:lnTo>
                <a:lnTo>
                  <a:pt x="0" y="2"/>
                </a:lnTo>
                <a:lnTo>
                  <a:pt x="2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42" name="Freeform 2942"/>
          <p:cNvSpPr>
            <a:spLocks/>
          </p:cNvSpPr>
          <p:nvPr/>
        </p:nvSpPr>
        <p:spPr bwMode="auto">
          <a:xfrm>
            <a:off x="5857796" y="3331604"/>
            <a:ext cx="225647" cy="197295"/>
          </a:xfrm>
          <a:custGeom>
            <a:avLst/>
            <a:gdLst/>
            <a:ahLst/>
            <a:cxnLst>
              <a:cxn ang="0">
                <a:pos x="54" y="50"/>
              </a:cxn>
              <a:cxn ang="0">
                <a:pos x="6" y="54"/>
              </a:cxn>
              <a:cxn ang="0">
                <a:pos x="28" y="0"/>
              </a:cxn>
              <a:cxn ang="0">
                <a:pos x="22" y="2"/>
              </a:cxn>
              <a:cxn ang="0">
                <a:pos x="0" y="56"/>
              </a:cxn>
              <a:cxn ang="0">
                <a:pos x="52" y="54"/>
              </a:cxn>
              <a:cxn ang="0">
                <a:pos x="52" y="88"/>
              </a:cxn>
              <a:cxn ang="0">
                <a:pos x="314" y="312"/>
              </a:cxn>
              <a:cxn ang="0">
                <a:pos x="316" y="310"/>
              </a:cxn>
              <a:cxn ang="0">
                <a:pos x="54" y="86"/>
              </a:cxn>
              <a:cxn ang="0">
                <a:pos x="54" y="50"/>
              </a:cxn>
            </a:cxnLst>
            <a:rect l="0" t="0" r="r" b="b"/>
            <a:pathLst>
              <a:path w="316" h="312">
                <a:moveTo>
                  <a:pt x="54" y="50"/>
                </a:moveTo>
                <a:lnTo>
                  <a:pt x="6" y="54"/>
                </a:lnTo>
                <a:lnTo>
                  <a:pt x="28" y="0"/>
                </a:lnTo>
                <a:lnTo>
                  <a:pt x="22" y="2"/>
                </a:lnTo>
                <a:lnTo>
                  <a:pt x="0" y="56"/>
                </a:lnTo>
                <a:lnTo>
                  <a:pt x="52" y="54"/>
                </a:lnTo>
                <a:lnTo>
                  <a:pt x="52" y="88"/>
                </a:lnTo>
                <a:lnTo>
                  <a:pt x="314" y="312"/>
                </a:lnTo>
                <a:lnTo>
                  <a:pt x="316" y="310"/>
                </a:lnTo>
                <a:lnTo>
                  <a:pt x="54" y="86"/>
                </a:lnTo>
                <a:lnTo>
                  <a:pt x="54" y="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43" name="Freeform 2943"/>
          <p:cNvSpPr>
            <a:spLocks/>
          </p:cNvSpPr>
          <p:nvPr/>
        </p:nvSpPr>
        <p:spPr bwMode="auto">
          <a:xfrm>
            <a:off x="5731172" y="2820661"/>
            <a:ext cx="8928" cy="2530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6" y="0"/>
              </a:cxn>
              <a:cxn ang="0">
                <a:pos x="0" y="2"/>
              </a:cxn>
              <a:cxn ang="0">
                <a:pos x="6" y="4"/>
              </a:cxn>
              <a:cxn ang="0">
                <a:pos x="12" y="2"/>
              </a:cxn>
            </a:cxnLst>
            <a:rect l="0" t="0" r="r" b="b"/>
            <a:pathLst>
              <a:path w="12" h="4">
                <a:moveTo>
                  <a:pt x="12" y="2"/>
                </a:moveTo>
                <a:lnTo>
                  <a:pt x="6" y="0"/>
                </a:lnTo>
                <a:lnTo>
                  <a:pt x="0" y="2"/>
                </a:lnTo>
                <a:lnTo>
                  <a:pt x="6" y="4"/>
                </a:lnTo>
                <a:lnTo>
                  <a:pt x="1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44" name="Freeform 2944"/>
          <p:cNvSpPr>
            <a:spLocks/>
          </p:cNvSpPr>
          <p:nvPr/>
        </p:nvSpPr>
        <p:spPr bwMode="auto">
          <a:xfrm>
            <a:off x="5493350" y="2851014"/>
            <a:ext cx="5682" cy="421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2" y="6"/>
              </a:cxn>
              <a:cxn ang="0">
                <a:pos x="8" y="0"/>
              </a:cxn>
              <a:cxn ang="0">
                <a:pos x="6" y="0"/>
              </a:cxn>
            </a:cxnLst>
            <a:rect l="0" t="0" r="r" b="b"/>
            <a:pathLst>
              <a:path w="8" h="6">
                <a:moveTo>
                  <a:pt x="6" y="0"/>
                </a:moveTo>
                <a:lnTo>
                  <a:pt x="0" y="6"/>
                </a:lnTo>
                <a:lnTo>
                  <a:pt x="2" y="6"/>
                </a:lnTo>
                <a:lnTo>
                  <a:pt x="8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45" name="Freeform 2945"/>
          <p:cNvSpPr>
            <a:spLocks/>
          </p:cNvSpPr>
          <p:nvPr/>
        </p:nvSpPr>
        <p:spPr bwMode="auto">
          <a:xfrm>
            <a:off x="5494975" y="2822346"/>
            <a:ext cx="241069" cy="215844"/>
          </a:xfrm>
          <a:custGeom>
            <a:avLst/>
            <a:gdLst/>
            <a:ahLst/>
            <a:cxnLst>
              <a:cxn ang="0">
                <a:pos x="258" y="342"/>
              </a:cxn>
              <a:cxn ang="0">
                <a:pos x="258" y="340"/>
              </a:cxn>
              <a:cxn ang="0">
                <a:pos x="262" y="340"/>
              </a:cxn>
              <a:cxn ang="0">
                <a:pos x="196" y="46"/>
              </a:cxn>
              <a:cxn ang="0">
                <a:pos x="338" y="2"/>
              </a:cxn>
              <a:cxn ang="0">
                <a:pos x="332" y="0"/>
              </a:cxn>
              <a:cxn ang="0">
                <a:pos x="194" y="42"/>
              </a:cxn>
              <a:cxn ang="0">
                <a:pos x="6" y="46"/>
              </a:cxn>
              <a:cxn ang="0">
                <a:pos x="0" y="52"/>
              </a:cxn>
              <a:cxn ang="0">
                <a:pos x="190" y="46"/>
              </a:cxn>
              <a:cxn ang="0">
                <a:pos x="258" y="342"/>
              </a:cxn>
            </a:cxnLst>
            <a:rect l="0" t="0" r="r" b="b"/>
            <a:pathLst>
              <a:path w="338" h="342">
                <a:moveTo>
                  <a:pt x="258" y="342"/>
                </a:moveTo>
                <a:lnTo>
                  <a:pt x="258" y="340"/>
                </a:lnTo>
                <a:lnTo>
                  <a:pt x="262" y="340"/>
                </a:lnTo>
                <a:lnTo>
                  <a:pt x="196" y="46"/>
                </a:lnTo>
                <a:lnTo>
                  <a:pt x="338" y="2"/>
                </a:lnTo>
                <a:lnTo>
                  <a:pt x="332" y="0"/>
                </a:lnTo>
                <a:lnTo>
                  <a:pt x="194" y="42"/>
                </a:lnTo>
                <a:lnTo>
                  <a:pt x="6" y="46"/>
                </a:lnTo>
                <a:lnTo>
                  <a:pt x="0" y="52"/>
                </a:lnTo>
                <a:lnTo>
                  <a:pt x="190" y="46"/>
                </a:lnTo>
                <a:lnTo>
                  <a:pt x="258" y="3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46" name="Freeform 2946"/>
          <p:cNvSpPr>
            <a:spLocks/>
          </p:cNvSpPr>
          <p:nvPr/>
        </p:nvSpPr>
        <p:spPr bwMode="auto">
          <a:xfrm>
            <a:off x="5486044" y="3039877"/>
            <a:ext cx="198050" cy="147550"/>
          </a:xfrm>
          <a:custGeom>
            <a:avLst/>
            <a:gdLst/>
            <a:ahLst/>
            <a:cxnLst>
              <a:cxn ang="0">
                <a:pos x="274" y="12"/>
              </a:cxn>
              <a:cxn ang="0">
                <a:pos x="236" y="52"/>
              </a:cxn>
              <a:cxn ang="0">
                <a:pos x="186" y="160"/>
              </a:cxn>
              <a:cxn ang="0">
                <a:pos x="158" y="146"/>
              </a:cxn>
              <a:cxn ang="0">
                <a:pos x="78" y="200"/>
              </a:cxn>
              <a:cxn ang="0">
                <a:pos x="54" y="186"/>
              </a:cxn>
              <a:cxn ang="0">
                <a:pos x="0" y="230"/>
              </a:cxn>
              <a:cxn ang="0">
                <a:pos x="0" y="234"/>
              </a:cxn>
              <a:cxn ang="0">
                <a:pos x="54" y="190"/>
              </a:cxn>
              <a:cxn ang="0">
                <a:pos x="78" y="206"/>
              </a:cxn>
              <a:cxn ang="0">
                <a:pos x="158" y="150"/>
              </a:cxn>
              <a:cxn ang="0">
                <a:pos x="188" y="164"/>
              </a:cxn>
              <a:cxn ang="0">
                <a:pos x="238" y="54"/>
              </a:cxn>
              <a:cxn ang="0">
                <a:pos x="278" y="14"/>
              </a:cxn>
              <a:cxn ang="0">
                <a:pos x="274" y="2"/>
              </a:cxn>
              <a:cxn ang="0">
                <a:pos x="270" y="0"/>
              </a:cxn>
              <a:cxn ang="0">
                <a:pos x="274" y="12"/>
              </a:cxn>
            </a:cxnLst>
            <a:rect l="0" t="0" r="r" b="b"/>
            <a:pathLst>
              <a:path w="278" h="234">
                <a:moveTo>
                  <a:pt x="274" y="12"/>
                </a:moveTo>
                <a:lnTo>
                  <a:pt x="236" y="52"/>
                </a:lnTo>
                <a:lnTo>
                  <a:pt x="186" y="160"/>
                </a:lnTo>
                <a:lnTo>
                  <a:pt x="158" y="146"/>
                </a:lnTo>
                <a:lnTo>
                  <a:pt x="78" y="200"/>
                </a:lnTo>
                <a:lnTo>
                  <a:pt x="54" y="186"/>
                </a:lnTo>
                <a:lnTo>
                  <a:pt x="0" y="230"/>
                </a:lnTo>
                <a:lnTo>
                  <a:pt x="0" y="234"/>
                </a:lnTo>
                <a:lnTo>
                  <a:pt x="54" y="190"/>
                </a:lnTo>
                <a:lnTo>
                  <a:pt x="78" y="206"/>
                </a:lnTo>
                <a:lnTo>
                  <a:pt x="158" y="150"/>
                </a:lnTo>
                <a:lnTo>
                  <a:pt x="188" y="164"/>
                </a:lnTo>
                <a:lnTo>
                  <a:pt x="238" y="54"/>
                </a:lnTo>
                <a:lnTo>
                  <a:pt x="278" y="14"/>
                </a:lnTo>
                <a:lnTo>
                  <a:pt x="274" y="2"/>
                </a:lnTo>
                <a:lnTo>
                  <a:pt x="270" y="0"/>
                </a:lnTo>
                <a:lnTo>
                  <a:pt x="274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47" name="Freeform 2947"/>
          <p:cNvSpPr>
            <a:spLocks/>
          </p:cNvSpPr>
          <p:nvPr/>
        </p:nvSpPr>
        <p:spPr bwMode="auto">
          <a:xfrm>
            <a:off x="6123214" y="2911719"/>
            <a:ext cx="1623" cy="16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48" name="Freeform 2948"/>
          <p:cNvSpPr>
            <a:spLocks/>
          </p:cNvSpPr>
          <p:nvPr/>
        </p:nvSpPr>
        <p:spPr bwMode="auto">
          <a:xfrm>
            <a:off x="5678413" y="3038190"/>
            <a:ext cx="812" cy="1686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49" name="Freeform 2949"/>
          <p:cNvSpPr>
            <a:spLocks/>
          </p:cNvSpPr>
          <p:nvPr/>
        </p:nvSpPr>
        <p:spPr bwMode="auto">
          <a:xfrm>
            <a:off x="5681660" y="2769230"/>
            <a:ext cx="239446" cy="337256"/>
          </a:xfrm>
          <a:custGeom>
            <a:avLst/>
            <a:gdLst/>
            <a:ahLst/>
            <a:cxnLst>
              <a:cxn ang="0">
                <a:pos x="106" y="466"/>
              </a:cxn>
              <a:cxn ang="0">
                <a:pos x="196" y="454"/>
              </a:cxn>
              <a:cxn ang="0">
                <a:pos x="220" y="470"/>
              </a:cxn>
              <a:cxn ang="0">
                <a:pos x="234" y="512"/>
              </a:cxn>
              <a:cxn ang="0">
                <a:pos x="286" y="534"/>
              </a:cxn>
              <a:cxn ang="0">
                <a:pos x="288" y="532"/>
              </a:cxn>
              <a:cxn ang="0">
                <a:pos x="236" y="510"/>
              </a:cxn>
              <a:cxn ang="0">
                <a:pos x="226" y="474"/>
              </a:cxn>
              <a:cxn ang="0">
                <a:pos x="232" y="480"/>
              </a:cxn>
              <a:cxn ang="0">
                <a:pos x="290" y="348"/>
              </a:cxn>
              <a:cxn ang="0">
                <a:pos x="324" y="288"/>
              </a:cxn>
              <a:cxn ang="0">
                <a:pos x="334" y="210"/>
              </a:cxn>
              <a:cxn ang="0">
                <a:pos x="334" y="208"/>
              </a:cxn>
              <a:cxn ang="0">
                <a:pos x="334" y="208"/>
              </a:cxn>
              <a:cxn ang="0">
                <a:pos x="336" y="200"/>
              </a:cxn>
              <a:cxn ang="0">
                <a:pos x="262" y="0"/>
              </a:cxn>
              <a:cxn ang="0">
                <a:pos x="260" y="6"/>
              </a:cxn>
              <a:cxn ang="0">
                <a:pos x="330" y="202"/>
              </a:cxn>
              <a:cxn ang="0">
                <a:pos x="320" y="286"/>
              </a:cxn>
              <a:cxn ang="0">
                <a:pos x="288" y="346"/>
              </a:cxn>
              <a:cxn ang="0">
                <a:pos x="232" y="470"/>
              </a:cxn>
              <a:cxn ang="0">
                <a:pos x="198" y="450"/>
              </a:cxn>
              <a:cxn ang="0">
                <a:pos x="106" y="462"/>
              </a:cxn>
              <a:cxn ang="0">
                <a:pos x="0" y="424"/>
              </a:cxn>
              <a:cxn ang="0">
                <a:pos x="0" y="430"/>
              </a:cxn>
              <a:cxn ang="0">
                <a:pos x="106" y="466"/>
              </a:cxn>
            </a:cxnLst>
            <a:rect l="0" t="0" r="r" b="b"/>
            <a:pathLst>
              <a:path w="336" h="534">
                <a:moveTo>
                  <a:pt x="106" y="466"/>
                </a:moveTo>
                <a:lnTo>
                  <a:pt x="196" y="454"/>
                </a:lnTo>
                <a:lnTo>
                  <a:pt x="220" y="470"/>
                </a:lnTo>
                <a:lnTo>
                  <a:pt x="234" y="512"/>
                </a:lnTo>
                <a:lnTo>
                  <a:pt x="286" y="534"/>
                </a:lnTo>
                <a:lnTo>
                  <a:pt x="288" y="532"/>
                </a:lnTo>
                <a:lnTo>
                  <a:pt x="236" y="510"/>
                </a:lnTo>
                <a:lnTo>
                  <a:pt x="226" y="474"/>
                </a:lnTo>
                <a:lnTo>
                  <a:pt x="232" y="480"/>
                </a:lnTo>
                <a:lnTo>
                  <a:pt x="290" y="348"/>
                </a:lnTo>
                <a:lnTo>
                  <a:pt x="324" y="288"/>
                </a:lnTo>
                <a:lnTo>
                  <a:pt x="334" y="210"/>
                </a:lnTo>
                <a:lnTo>
                  <a:pt x="334" y="208"/>
                </a:lnTo>
                <a:lnTo>
                  <a:pt x="334" y="208"/>
                </a:lnTo>
                <a:lnTo>
                  <a:pt x="336" y="200"/>
                </a:lnTo>
                <a:lnTo>
                  <a:pt x="262" y="0"/>
                </a:lnTo>
                <a:lnTo>
                  <a:pt x="260" y="6"/>
                </a:lnTo>
                <a:lnTo>
                  <a:pt x="330" y="202"/>
                </a:lnTo>
                <a:lnTo>
                  <a:pt x="320" y="286"/>
                </a:lnTo>
                <a:lnTo>
                  <a:pt x="288" y="346"/>
                </a:lnTo>
                <a:lnTo>
                  <a:pt x="232" y="470"/>
                </a:lnTo>
                <a:lnTo>
                  <a:pt x="198" y="450"/>
                </a:lnTo>
                <a:lnTo>
                  <a:pt x="106" y="462"/>
                </a:lnTo>
                <a:lnTo>
                  <a:pt x="0" y="424"/>
                </a:lnTo>
                <a:lnTo>
                  <a:pt x="0" y="430"/>
                </a:lnTo>
                <a:lnTo>
                  <a:pt x="106" y="4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50" name="Freeform 2950"/>
          <p:cNvSpPr>
            <a:spLocks/>
          </p:cNvSpPr>
          <p:nvPr/>
        </p:nvSpPr>
        <p:spPr bwMode="auto">
          <a:xfrm>
            <a:off x="5887828" y="2914250"/>
            <a:ext cx="235387" cy="215000"/>
          </a:xfrm>
          <a:custGeom>
            <a:avLst/>
            <a:gdLst/>
            <a:ahLst/>
            <a:cxnLst>
              <a:cxn ang="0">
                <a:pos x="328" y="0"/>
              </a:cxn>
              <a:cxn ang="0">
                <a:pos x="312" y="22"/>
              </a:cxn>
              <a:cxn ang="0">
                <a:pos x="272" y="22"/>
              </a:cxn>
              <a:cxn ang="0">
                <a:pos x="230" y="84"/>
              </a:cxn>
              <a:cxn ang="0">
                <a:pos x="202" y="154"/>
              </a:cxn>
              <a:cxn ang="0">
                <a:pos x="172" y="130"/>
              </a:cxn>
              <a:cxn ang="0">
                <a:pos x="142" y="294"/>
              </a:cxn>
              <a:cxn ang="0">
                <a:pos x="72" y="336"/>
              </a:cxn>
              <a:cxn ang="0">
                <a:pos x="0" y="304"/>
              </a:cxn>
              <a:cxn ang="0">
                <a:pos x="0" y="304"/>
              </a:cxn>
              <a:cxn ang="0">
                <a:pos x="0" y="306"/>
              </a:cxn>
              <a:cxn ang="0">
                <a:pos x="72" y="340"/>
              </a:cxn>
              <a:cxn ang="0">
                <a:pos x="144" y="296"/>
              </a:cxn>
              <a:cxn ang="0">
                <a:pos x="174" y="132"/>
              </a:cxn>
              <a:cxn ang="0">
                <a:pos x="202" y="158"/>
              </a:cxn>
              <a:cxn ang="0">
                <a:pos x="232" y="84"/>
              </a:cxn>
              <a:cxn ang="0">
                <a:pos x="274" y="26"/>
              </a:cxn>
              <a:cxn ang="0">
                <a:pos x="312" y="26"/>
              </a:cxn>
              <a:cxn ang="0">
                <a:pos x="330" y="0"/>
              </a:cxn>
              <a:cxn ang="0">
                <a:pos x="330" y="0"/>
              </a:cxn>
              <a:cxn ang="0">
                <a:pos x="328" y="0"/>
              </a:cxn>
            </a:cxnLst>
            <a:rect l="0" t="0" r="r" b="b"/>
            <a:pathLst>
              <a:path w="330" h="340">
                <a:moveTo>
                  <a:pt x="328" y="0"/>
                </a:moveTo>
                <a:lnTo>
                  <a:pt x="312" y="22"/>
                </a:lnTo>
                <a:lnTo>
                  <a:pt x="272" y="22"/>
                </a:lnTo>
                <a:lnTo>
                  <a:pt x="230" y="84"/>
                </a:lnTo>
                <a:lnTo>
                  <a:pt x="202" y="154"/>
                </a:lnTo>
                <a:lnTo>
                  <a:pt x="172" y="130"/>
                </a:lnTo>
                <a:lnTo>
                  <a:pt x="142" y="294"/>
                </a:lnTo>
                <a:lnTo>
                  <a:pt x="72" y="336"/>
                </a:lnTo>
                <a:lnTo>
                  <a:pt x="0" y="304"/>
                </a:lnTo>
                <a:lnTo>
                  <a:pt x="0" y="304"/>
                </a:lnTo>
                <a:lnTo>
                  <a:pt x="0" y="306"/>
                </a:lnTo>
                <a:lnTo>
                  <a:pt x="72" y="340"/>
                </a:lnTo>
                <a:lnTo>
                  <a:pt x="144" y="296"/>
                </a:lnTo>
                <a:lnTo>
                  <a:pt x="174" y="132"/>
                </a:lnTo>
                <a:lnTo>
                  <a:pt x="202" y="158"/>
                </a:lnTo>
                <a:lnTo>
                  <a:pt x="232" y="84"/>
                </a:lnTo>
                <a:lnTo>
                  <a:pt x="274" y="26"/>
                </a:lnTo>
                <a:lnTo>
                  <a:pt x="312" y="26"/>
                </a:lnTo>
                <a:lnTo>
                  <a:pt x="330" y="0"/>
                </a:lnTo>
                <a:lnTo>
                  <a:pt x="330" y="0"/>
                </a:lnTo>
                <a:lnTo>
                  <a:pt x="3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51" name="Freeform 2951"/>
          <p:cNvSpPr>
            <a:spLocks/>
          </p:cNvSpPr>
          <p:nvPr/>
        </p:nvSpPr>
        <p:spPr bwMode="auto">
          <a:xfrm>
            <a:off x="5885392" y="3105642"/>
            <a:ext cx="2435" cy="2530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0"/>
              </a:cxn>
              <a:cxn ang="0">
                <a:pos x="0" y="2"/>
              </a:cxn>
              <a:cxn ang="0">
                <a:pos x="4" y="4"/>
              </a:cxn>
              <a:cxn ang="0">
                <a:pos x="4" y="2"/>
              </a:cxn>
              <a:cxn ang="0">
                <a:pos x="4" y="2"/>
              </a:cxn>
            </a:cxnLst>
            <a:rect l="0" t="0" r="r" b="b"/>
            <a:pathLst>
              <a:path w="4" h="4">
                <a:moveTo>
                  <a:pt x="4" y="2"/>
                </a:moveTo>
                <a:lnTo>
                  <a:pt x="2" y="0"/>
                </a:lnTo>
                <a:lnTo>
                  <a:pt x="0" y="2"/>
                </a:lnTo>
                <a:lnTo>
                  <a:pt x="4" y="4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52" name="Freeform 2952"/>
          <p:cNvSpPr>
            <a:spLocks/>
          </p:cNvSpPr>
          <p:nvPr/>
        </p:nvSpPr>
        <p:spPr bwMode="auto">
          <a:xfrm>
            <a:off x="5678414" y="3037349"/>
            <a:ext cx="3247" cy="337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4"/>
              </a:cxn>
              <a:cxn ang="0">
                <a:pos x="4" y="6"/>
              </a:cxn>
              <a:cxn ang="0">
                <a:pos x="4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4" h="6">
                <a:moveTo>
                  <a:pt x="0" y="2"/>
                </a:moveTo>
                <a:lnTo>
                  <a:pt x="0" y="4"/>
                </a:lnTo>
                <a:lnTo>
                  <a:pt x="4" y="6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53" name="Freeform 2953"/>
          <p:cNvSpPr>
            <a:spLocks/>
          </p:cNvSpPr>
          <p:nvPr/>
        </p:nvSpPr>
        <p:spPr bwMode="auto">
          <a:xfrm>
            <a:off x="6305842" y="2971584"/>
            <a:ext cx="2435" cy="3373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4" y="0"/>
              </a:cxn>
              <a:cxn ang="0">
                <a:pos x="2" y="2"/>
              </a:cxn>
              <a:cxn ang="0">
                <a:pos x="0" y="6"/>
              </a:cxn>
              <a:cxn ang="0">
                <a:pos x="4" y="6"/>
              </a:cxn>
            </a:cxnLst>
            <a:rect l="0" t="0" r="r" b="b"/>
            <a:pathLst>
              <a:path w="4" h="6">
                <a:moveTo>
                  <a:pt x="4" y="6"/>
                </a:moveTo>
                <a:lnTo>
                  <a:pt x="4" y="0"/>
                </a:lnTo>
                <a:lnTo>
                  <a:pt x="2" y="2"/>
                </a:lnTo>
                <a:lnTo>
                  <a:pt x="0" y="6"/>
                </a:ln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54" name="Freeform 2954"/>
          <p:cNvSpPr>
            <a:spLocks/>
          </p:cNvSpPr>
          <p:nvPr/>
        </p:nvSpPr>
        <p:spPr bwMode="auto">
          <a:xfrm>
            <a:off x="6123213" y="2913405"/>
            <a:ext cx="183440" cy="74196"/>
          </a:xfrm>
          <a:custGeom>
            <a:avLst/>
            <a:gdLst/>
            <a:ahLst/>
            <a:cxnLst>
              <a:cxn ang="0">
                <a:pos x="54" y="106"/>
              </a:cxn>
              <a:cxn ang="0">
                <a:pos x="64" y="26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60" y="28"/>
              </a:cxn>
              <a:cxn ang="0">
                <a:pos x="50" y="108"/>
              </a:cxn>
              <a:cxn ang="0">
                <a:pos x="172" y="118"/>
              </a:cxn>
              <a:cxn ang="0">
                <a:pos x="256" y="98"/>
              </a:cxn>
              <a:cxn ang="0">
                <a:pos x="258" y="94"/>
              </a:cxn>
              <a:cxn ang="0">
                <a:pos x="176" y="116"/>
              </a:cxn>
              <a:cxn ang="0">
                <a:pos x="54" y="106"/>
              </a:cxn>
            </a:cxnLst>
            <a:rect l="0" t="0" r="r" b="b"/>
            <a:pathLst>
              <a:path w="258" h="118">
                <a:moveTo>
                  <a:pt x="54" y="106"/>
                </a:moveTo>
                <a:lnTo>
                  <a:pt x="64" y="26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60" y="28"/>
                </a:lnTo>
                <a:lnTo>
                  <a:pt x="50" y="108"/>
                </a:lnTo>
                <a:lnTo>
                  <a:pt x="172" y="118"/>
                </a:lnTo>
                <a:lnTo>
                  <a:pt x="256" y="98"/>
                </a:lnTo>
                <a:lnTo>
                  <a:pt x="258" y="94"/>
                </a:lnTo>
                <a:lnTo>
                  <a:pt x="176" y="116"/>
                </a:lnTo>
                <a:lnTo>
                  <a:pt x="54" y="1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55" name="Freeform 2955"/>
          <p:cNvSpPr>
            <a:spLocks/>
          </p:cNvSpPr>
          <p:nvPr/>
        </p:nvSpPr>
        <p:spPr bwMode="auto">
          <a:xfrm>
            <a:off x="5919481" y="2898229"/>
            <a:ext cx="203732" cy="45530"/>
          </a:xfrm>
          <a:custGeom>
            <a:avLst/>
            <a:gdLst/>
            <a:ahLst/>
            <a:cxnLst>
              <a:cxn ang="0">
                <a:pos x="18" y="56"/>
              </a:cxn>
              <a:cxn ang="0">
                <a:pos x="106" y="26"/>
              </a:cxn>
              <a:cxn ang="0">
                <a:pos x="132" y="72"/>
              </a:cxn>
              <a:cxn ang="0">
                <a:pos x="238" y="16"/>
              </a:cxn>
              <a:cxn ang="0">
                <a:pos x="284" y="26"/>
              </a:cxn>
              <a:cxn ang="0">
                <a:pos x="286" y="24"/>
              </a:cxn>
              <a:cxn ang="0">
                <a:pos x="234" y="12"/>
              </a:cxn>
              <a:cxn ang="0">
                <a:pos x="132" y="68"/>
              </a:cxn>
              <a:cxn ang="0">
                <a:pos x="108" y="26"/>
              </a:cxn>
              <a:cxn ang="0">
                <a:pos x="108" y="26"/>
              </a:cxn>
              <a:cxn ang="0">
                <a:pos x="106" y="24"/>
              </a:cxn>
              <a:cxn ang="0">
                <a:pos x="20" y="50"/>
              </a:cxn>
              <a:cxn ang="0">
                <a:pos x="2" y="0"/>
              </a:cxn>
              <a:cxn ang="0">
                <a:pos x="0" y="4"/>
              </a:cxn>
              <a:cxn ang="0">
                <a:pos x="0" y="6"/>
              </a:cxn>
              <a:cxn ang="0">
                <a:pos x="18" y="56"/>
              </a:cxn>
            </a:cxnLst>
            <a:rect l="0" t="0" r="r" b="b"/>
            <a:pathLst>
              <a:path w="286" h="72">
                <a:moveTo>
                  <a:pt x="18" y="56"/>
                </a:moveTo>
                <a:lnTo>
                  <a:pt x="106" y="26"/>
                </a:lnTo>
                <a:lnTo>
                  <a:pt x="132" y="72"/>
                </a:lnTo>
                <a:lnTo>
                  <a:pt x="238" y="16"/>
                </a:lnTo>
                <a:lnTo>
                  <a:pt x="284" y="26"/>
                </a:lnTo>
                <a:lnTo>
                  <a:pt x="286" y="24"/>
                </a:lnTo>
                <a:lnTo>
                  <a:pt x="234" y="12"/>
                </a:lnTo>
                <a:lnTo>
                  <a:pt x="132" y="68"/>
                </a:lnTo>
                <a:lnTo>
                  <a:pt x="108" y="26"/>
                </a:lnTo>
                <a:lnTo>
                  <a:pt x="108" y="26"/>
                </a:lnTo>
                <a:lnTo>
                  <a:pt x="106" y="24"/>
                </a:lnTo>
                <a:lnTo>
                  <a:pt x="20" y="50"/>
                </a:ln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18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56" name="Freeform 2956"/>
          <p:cNvSpPr>
            <a:spLocks/>
          </p:cNvSpPr>
          <p:nvPr/>
        </p:nvSpPr>
        <p:spPr bwMode="auto">
          <a:xfrm>
            <a:off x="6121591" y="2913406"/>
            <a:ext cx="3247" cy="844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57" name="Rectangle 2957"/>
          <p:cNvSpPr>
            <a:spLocks noChangeArrowheads="1"/>
          </p:cNvSpPr>
          <p:nvPr/>
        </p:nvSpPr>
        <p:spPr bwMode="auto">
          <a:xfrm>
            <a:off x="5919481" y="2900760"/>
            <a:ext cx="812" cy="84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58" name="Freeform 2958"/>
          <p:cNvSpPr>
            <a:spLocks/>
          </p:cNvSpPr>
          <p:nvPr/>
        </p:nvSpPr>
        <p:spPr bwMode="auto">
          <a:xfrm>
            <a:off x="5915424" y="2675641"/>
            <a:ext cx="349022" cy="170315"/>
          </a:xfrm>
          <a:custGeom>
            <a:avLst/>
            <a:gdLst/>
            <a:ahLst/>
            <a:cxnLst>
              <a:cxn ang="0">
                <a:pos x="462" y="258"/>
              </a:cxn>
              <a:cxn ang="0">
                <a:pos x="490" y="190"/>
              </a:cxn>
              <a:cxn ang="0">
                <a:pos x="452" y="138"/>
              </a:cxn>
              <a:cxn ang="0">
                <a:pos x="462" y="68"/>
              </a:cxn>
              <a:cxn ang="0">
                <a:pos x="382" y="0"/>
              </a:cxn>
              <a:cxn ang="0">
                <a:pos x="18" y="120"/>
              </a:cxn>
              <a:cxn ang="0">
                <a:pos x="2" y="74"/>
              </a:cxn>
              <a:cxn ang="0">
                <a:pos x="0" y="76"/>
              </a:cxn>
              <a:cxn ang="0">
                <a:pos x="16" y="124"/>
              </a:cxn>
              <a:cxn ang="0">
                <a:pos x="382" y="4"/>
              </a:cxn>
              <a:cxn ang="0">
                <a:pos x="458" y="70"/>
              </a:cxn>
              <a:cxn ang="0">
                <a:pos x="448" y="138"/>
              </a:cxn>
              <a:cxn ang="0">
                <a:pos x="488" y="190"/>
              </a:cxn>
              <a:cxn ang="0">
                <a:pos x="458" y="256"/>
              </a:cxn>
              <a:cxn ang="0">
                <a:pos x="428" y="266"/>
              </a:cxn>
              <a:cxn ang="0">
                <a:pos x="430" y="270"/>
              </a:cxn>
              <a:cxn ang="0">
                <a:pos x="462" y="258"/>
              </a:cxn>
            </a:cxnLst>
            <a:rect l="0" t="0" r="r" b="b"/>
            <a:pathLst>
              <a:path w="490" h="270">
                <a:moveTo>
                  <a:pt x="462" y="258"/>
                </a:moveTo>
                <a:lnTo>
                  <a:pt x="490" y="190"/>
                </a:lnTo>
                <a:lnTo>
                  <a:pt x="452" y="138"/>
                </a:lnTo>
                <a:lnTo>
                  <a:pt x="462" y="68"/>
                </a:lnTo>
                <a:lnTo>
                  <a:pt x="382" y="0"/>
                </a:lnTo>
                <a:lnTo>
                  <a:pt x="18" y="120"/>
                </a:lnTo>
                <a:lnTo>
                  <a:pt x="2" y="74"/>
                </a:lnTo>
                <a:lnTo>
                  <a:pt x="0" y="76"/>
                </a:lnTo>
                <a:lnTo>
                  <a:pt x="16" y="124"/>
                </a:lnTo>
                <a:lnTo>
                  <a:pt x="382" y="4"/>
                </a:lnTo>
                <a:lnTo>
                  <a:pt x="458" y="70"/>
                </a:lnTo>
                <a:lnTo>
                  <a:pt x="448" y="138"/>
                </a:lnTo>
                <a:lnTo>
                  <a:pt x="488" y="190"/>
                </a:lnTo>
                <a:lnTo>
                  <a:pt x="458" y="256"/>
                </a:lnTo>
                <a:lnTo>
                  <a:pt x="428" y="266"/>
                </a:lnTo>
                <a:lnTo>
                  <a:pt x="430" y="270"/>
                </a:lnTo>
                <a:lnTo>
                  <a:pt x="462" y="2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59" name="Freeform 2959"/>
          <p:cNvSpPr>
            <a:spLocks/>
          </p:cNvSpPr>
          <p:nvPr/>
        </p:nvSpPr>
        <p:spPr bwMode="auto">
          <a:xfrm>
            <a:off x="5993345" y="2843425"/>
            <a:ext cx="228083" cy="70824"/>
          </a:xfrm>
          <a:custGeom>
            <a:avLst/>
            <a:gdLst/>
            <a:ahLst/>
            <a:cxnLst>
              <a:cxn ang="0">
                <a:pos x="4" y="112"/>
              </a:cxn>
              <a:cxn ang="0">
                <a:pos x="320" y="4"/>
              </a:cxn>
              <a:cxn ang="0">
                <a:pos x="318" y="0"/>
              </a:cxn>
              <a:cxn ang="0">
                <a:pos x="0" y="110"/>
              </a:cxn>
              <a:cxn ang="0">
                <a:pos x="2" y="110"/>
              </a:cxn>
              <a:cxn ang="0">
                <a:pos x="2" y="110"/>
              </a:cxn>
              <a:cxn ang="0">
                <a:pos x="4" y="112"/>
              </a:cxn>
            </a:cxnLst>
            <a:rect l="0" t="0" r="r" b="b"/>
            <a:pathLst>
              <a:path w="320" h="112">
                <a:moveTo>
                  <a:pt x="4" y="112"/>
                </a:moveTo>
                <a:lnTo>
                  <a:pt x="320" y="4"/>
                </a:lnTo>
                <a:lnTo>
                  <a:pt x="318" y="0"/>
                </a:lnTo>
                <a:lnTo>
                  <a:pt x="0" y="110"/>
                </a:lnTo>
                <a:lnTo>
                  <a:pt x="2" y="110"/>
                </a:lnTo>
                <a:lnTo>
                  <a:pt x="2" y="110"/>
                </a:lnTo>
                <a:lnTo>
                  <a:pt x="4" y="1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60" name="Freeform 2960"/>
          <p:cNvSpPr>
            <a:spLocks/>
          </p:cNvSpPr>
          <p:nvPr/>
        </p:nvSpPr>
        <p:spPr bwMode="auto">
          <a:xfrm>
            <a:off x="5994969" y="2913406"/>
            <a:ext cx="1623" cy="844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61" name="Rectangle 2961"/>
          <p:cNvSpPr>
            <a:spLocks noChangeArrowheads="1"/>
          </p:cNvSpPr>
          <p:nvPr/>
        </p:nvSpPr>
        <p:spPr bwMode="auto">
          <a:xfrm>
            <a:off x="6311524" y="2929425"/>
            <a:ext cx="812" cy="16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62" name="Rectangle 2962"/>
          <p:cNvSpPr>
            <a:spLocks noChangeArrowheads="1"/>
          </p:cNvSpPr>
          <p:nvPr/>
        </p:nvSpPr>
        <p:spPr bwMode="auto">
          <a:xfrm>
            <a:off x="6219802" y="2843426"/>
            <a:ext cx="812" cy="84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63" name="Freeform 2963"/>
          <p:cNvSpPr>
            <a:spLocks/>
          </p:cNvSpPr>
          <p:nvPr/>
        </p:nvSpPr>
        <p:spPr bwMode="auto">
          <a:xfrm>
            <a:off x="6221426" y="2845956"/>
            <a:ext cx="90096" cy="10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58" y="162"/>
              </a:cxn>
              <a:cxn ang="0">
                <a:pos x="126" y="134"/>
              </a:cxn>
              <a:cxn ang="0">
                <a:pos x="126" y="132"/>
              </a:cxn>
              <a:cxn ang="0">
                <a:pos x="62" y="158"/>
              </a:cxn>
              <a:cxn ang="0">
                <a:pos x="0" y="0"/>
              </a:cxn>
            </a:cxnLst>
            <a:rect l="0" t="0" r="r" b="b"/>
            <a:pathLst>
              <a:path w="126" h="162">
                <a:moveTo>
                  <a:pt x="0" y="0"/>
                </a:moveTo>
                <a:lnTo>
                  <a:pt x="0" y="0"/>
                </a:lnTo>
                <a:lnTo>
                  <a:pt x="58" y="162"/>
                </a:lnTo>
                <a:lnTo>
                  <a:pt x="126" y="134"/>
                </a:lnTo>
                <a:lnTo>
                  <a:pt x="126" y="132"/>
                </a:lnTo>
                <a:lnTo>
                  <a:pt x="62" y="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64" name="Freeform 2964"/>
          <p:cNvSpPr>
            <a:spLocks/>
          </p:cNvSpPr>
          <p:nvPr/>
        </p:nvSpPr>
        <p:spPr bwMode="auto">
          <a:xfrm>
            <a:off x="6219804" y="2843426"/>
            <a:ext cx="1623" cy="2529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0" y="0"/>
              </a:cxn>
              <a:cxn ang="0">
                <a:pos x="0" y="0"/>
              </a:cxn>
              <a:cxn ang="0">
                <a:pos x="2" y="4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0" y="0"/>
                </a:lnTo>
                <a:lnTo>
                  <a:pt x="0" y="0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65" name="Freeform 2965"/>
          <p:cNvSpPr>
            <a:spLocks/>
          </p:cNvSpPr>
          <p:nvPr/>
        </p:nvSpPr>
        <p:spPr bwMode="auto">
          <a:xfrm>
            <a:off x="6459249" y="2614935"/>
            <a:ext cx="1623" cy="253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66" name="Freeform 2966"/>
          <p:cNvSpPr>
            <a:spLocks/>
          </p:cNvSpPr>
          <p:nvPr/>
        </p:nvSpPr>
        <p:spPr bwMode="auto">
          <a:xfrm>
            <a:off x="6415420" y="2688288"/>
            <a:ext cx="2435" cy="4216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2" y="6"/>
              </a:cxn>
              <a:cxn ang="0">
                <a:pos x="4" y="4"/>
              </a:cxn>
              <a:cxn ang="0">
                <a:pos x="2" y="0"/>
              </a:cxn>
              <a:cxn ang="0">
                <a:pos x="0" y="4"/>
              </a:cxn>
              <a:cxn ang="0">
                <a:pos x="2" y="6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lnTo>
                  <a:pt x="4" y="4"/>
                </a:lnTo>
                <a:lnTo>
                  <a:pt x="2" y="0"/>
                </a:lnTo>
                <a:lnTo>
                  <a:pt x="0" y="4"/>
                </a:lnTo>
                <a:lnTo>
                  <a:pt x="2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67" name="Freeform 2967"/>
          <p:cNvSpPr>
            <a:spLocks/>
          </p:cNvSpPr>
          <p:nvPr/>
        </p:nvSpPr>
        <p:spPr bwMode="auto">
          <a:xfrm>
            <a:off x="6298537" y="2632641"/>
            <a:ext cx="43831" cy="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84"/>
              </a:cxn>
              <a:cxn ang="0">
                <a:pos x="62" y="136"/>
              </a:cxn>
              <a:cxn ang="0">
                <a:pos x="12" y="82"/>
              </a:cxn>
              <a:cxn ang="0">
                <a:pos x="0" y="0"/>
              </a:cxn>
            </a:cxnLst>
            <a:rect l="0" t="0" r="r" b="b"/>
            <a:pathLst>
              <a:path w="62" h="136">
                <a:moveTo>
                  <a:pt x="0" y="0"/>
                </a:moveTo>
                <a:lnTo>
                  <a:pt x="10" y="84"/>
                </a:lnTo>
                <a:lnTo>
                  <a:pt x="62" y="136"/>
                </a:lnTo>
                <a:lnTo>
                  <a:pt x="12" y="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68" name="Freeform 2968"/>
          <p:cNvSpPr>
            <a:spLocks/>
          </p:cNvSpPr>
          <p:nvPr/>
        </p:nvSpPr>
        <p:spPr bwMode="auto">
          <a:xfrm>
            <a:off x="6225484" y="2406678"/>
            <a:ext cx="73052" cy="225962"/>
          </a:xfrm>
          <a:custGeom>
            <a:avLst/>
            <a:gdLst/>
            <a:ahLst/>
            <a:cxnLst>
              <a:cxn ang="0">
                <a:pos x="40" y="132"/>
              </a:cxn>
              <a:cxn ang="0">
                <a:pos x="2" y="0"/>
              </a:cxn>
              <a:cxn ang="0">
                <a:pos x="0" y="0"/>
              </a:cxn>
              <a:cxn ang="0">
                <a:pos x="38" y="132"/>
              </a:cxn>
              <a:cxn ang="0">
                <a:pos x="102" y="358"/>
              </a:cxn>
              <a:cxn ang="0">
                <a:pos x="80" y="276"/>
              </a:cxn>
              <a:cxn ang="0">
                <a:pos x="40" y="132"/>
              </a:cxn>
            </a:cxnLst>
            <a:rect l="0" t="0" r="r" b="b"/>
            <a:pathLst>
              <a:path w="102" h="358">
                <a:moveTo>
                  <a:pt x="40" y="132"/>
                </a:moveTo>
                <a:lnTo>
                  <a:pt x="2" y="0"/>
                </a:lnTo>
                <a:lnTo>
                  <a:pt x="0" y="0"/>
                </a:lnTo>
                <a:lnTo>
                  <a:pt x="38" y="132"/>
                </a:lnTo>
                <a:lnTo>
                  <a:pt x="102" y="358"/>
                </a:lnTo>
                <a:lnTo>
                  <a:pt x="80" y="276"/>
                </a:lnTo>
                <a:lnTo>
                  <a:pt x="40" y="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69" name="Freeform 2969"/>
          <p:cNvSpPr>
            <a:spLocks/>
          </p:cNvSpPr>
          <p:nvPr/>
        </p:nvSpPr>
        <p:spPr bwMode="auto">
          <a:xfrm>
            <a:off x="6395128" y="2588797"/>
            <a:ext cx="64123" cy="10202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28" y="162"/>
              </a:cxn>
              <a:cxn ang="0">
                <a:pos x="30" y="158"/>
              </a:cxn>
              <a:cxn ang="0">
                <a:pos x="4" y="20"/>
              </a:cxn>
              <a:cxn ang="0">
                <a:pos x="54" y="2"/>
              </a:cxn>
              <a:cxn ang="0">
                <a:pos x="90" y="42"/>
              </a:cxn>
              <a:cxn ang="0">
                <a:pos x="90" y="42"/>
              </a:cxn>
              <a:cxn ang="0">
                <a:pos x="54" y="0"/>
              </a:cxn>
              <a:cxn ang="0">
                <a:pos x="0" y="20"/>
              </a:cxn>
            </a:cxnLst>
            <a:rect l="0" t="0" r="r" b="b"/>
            <a:pathLst>
              <a:path w="90" h="162">
                <a:moveTo>
                  <a:pt x="0" y="20"/>
                </a:moveTo>
                <a:lnTo>
                  <a:pt x="28" y="162"/>
                </a:lnTo>
                <a:lnTo>
                  <a:pt x="30" y="158"/>
                </a:lnTo>
                <a:lnTo>
                  <a:pt x="4" y="20"/>
                </a:lnTo>
                <a:lnTo>
                  <a:pt x="54" y="2"/>
                </a:lnTo>
                <a:lnTo>
                  <a:pt x="90" y="42"/>
                </a:lnTo>
                <a:lnTo>
                  <a:pt x="90" y="42"/>
                </a:lnTo>
                <a:lnTo>
                  <a:pt x="54" y="0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70" name="Rectangle 2970"/>
          <p:cNvSpPr>
            <a:spLocks noChangeArrowheads="1"/>
          </p:cNvSpPr>
          <p:nvPr/>
        </p:nvSpPr>
        <p:spPr bwMode="auto">
          <a:xfrm>
            <a:off x="6416229" y="2692502"/>
            <a:ext cx="812" cy="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71" name="Freeform 2971"/>
          <p:cNvSpPr>
            <a:spLocks/>
          </p:cNvSpPr>
          <p:nvPr/>
        </p:nvSpPr>
        <p:spPr bwMode="auto">
          <a:xfrm>
            <a:off x="6321265" y="2356091"/>
            <a:ext cx="118505" cy="1568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126" y="220"/>
              </a:cxn>
              <a:cxn ang="0">
                <a:pos x="166" y="248"/>
              </a:cxn>
              <a:cxn ang="0">
                <a:pos x="166" y="246"/>
              </a:cxn>
              <a:cxn ang="0">
                <a:pos x="126" y="218"/>
              </a:cxn>
              <a:cxn ang="0">
                <a:pos x="0" y="0"/>
              </a:cxn>
            </a:cxnLst>
            <a:rect l="0" t="0" r="r" b="b"/>
            <a:pathLst>
              <a:path w="166" h="248">
                <a:moveTo>
                  <a:pt x="0" y="0"/>
                </a:moveTo>
                <a:lnTo>
                  <a:pt x="0" y="2"/>
                </a:lnTo>
                <a:lnTo>
                  <a:pt x="126" y="220"/>
                </a:lnTo>
                <a:lnTo>
                  <a:pt x="166" y="248"/>
                </a:lnTo>
                <a:lnTo>
                  <a:pt x="166" y="246"/>
                </a:lnTo>
                <a:lnTo>
                  <a:pt x="126" y="2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72" name="Freeform 2972"/>
          <p:cNvSpPr>
            <a:spLocks/>
          </p:cNvSpPr>
          <p:nvPr/>
        </p:nvSpPr>
        <p:spPr bwMode="auto">
          <a:xfrm>
            <a:off x="3704409" y="2290325"/>
            <a:ext cx="45454" cy="215844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64" y="0"/>
              </a:cxn>
              <a:cxn ang="0">
                <a:pos x="60" y="0"/>
              </a:cxn>
              <a:cxn ang="0">
                <a:pos x="0" y="342"/>
              </a:cxn>
            </a:cxnLst>
            <a:rect l="0" t="0" r="r" b="b"/>
            <a:pathLst>
              <a:path w="64" h="342">
                <a:moveTo>
                  <a:pt x="0" y="342"/>
                </a:moveTo>
                <a:lnTo>
                  <a:pt x="64" y="0"/>
                </a:lnTo>
                <a:lnTo>
                  <a:pt x="60" y="0"/>
                </a:lnTo>
                <a:lnTo>
                  <a:pt x="0" y="3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73" name="Freeform 2973"/>
          <p:cNvSpPr>
            <a:spLocks/>
          </p:cNvSpPr>
          <p:nvPr/>
        </p:nvSpPr>
        <p:spPr bwMode="auto">
          <a:xfrm>
            <a:off x="3240128" y="2424386"/>
            <a:ext cx="485384" cy="410609"/>
          </a:xfrm>
          <a:custGeom>
            <a:avLst/>
            <a:gdLst>
              <a:gd name="T0" fmla="*/ 734961 w 682"/>
              <a:gd name="T1" fmla="*/ 152244 h 650"/>
              <a:gd name="T2" fmla="*/ 573493 w 682"/>
              <a:gd name="T3" fmla="*/ 171274 h 650"/>
              <a:gd name="T4" fmla="*/ 322938 w 682"/>
              <a:gd name="T5" fmla="*/ 133213 h 650"/>
              <a:gd name="T6" fmla="*/ 311802 w 682"/>
              <a:gd name="T7" fmla="*/ 30925 h 650"/>
              <a:gd name="T8" fmla="*/ 178172 w 682"/>
              <a:gd name="T9" fmla="*/ 0 h 650"/>
              <a:gd name="T10" fmla="*/ 178172 w 682"/>
              <a:gd name="T11" fmla="*/ 23788 h 650"/>
              <a:gd name="T12" fmla="*/ 0 w 682"/>
              <a:gd name="T13" fmla="*/ 487656 h 650"/>
              <a:gd name="T14" fmla="*/ 8352 w 682"/>
              <a:gd name="T15" fmla="*/ 606596 h 650"/>
              <a:gd name="T16" fmla="*/ 478838 w 682"/>
              <a:gd name="T17" fmla="*/ 716022 h 650"/>
              <a:gd name="T18" fmla="*/ 796208 w 682"/>
              <a:gd name="T19" fmla="*/ 773113 h 650"/>
              <a:gd name="T20" fmla="*/ 865807 w 682"/>
              <a:gd name="T21" fmla="*/ 459110 h 650"/>
              <a:gd name="T22" fmla="*/ 854671 w 682"/>
              <a:gd name="T23" fmla="*/ 428186 h 650"/>
              <a:gd name="T24" fmla="*/ 949325 w 682"/>
              <a:gd name="T25" fmla="*/ 266427 h 650"/>
              <a:gd name="T26" fmla="*/ 921486 w 682"/>
              <a:gd name="T27" fmla="*/ 197441 h 650"/>
              <a:gd name="T28" fmla="*/ 734961 w 682"/>
              <a:gd name="T29" fmla="*/ 152244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82" h="650">
                <a:moveTo>
                  <a:pt x="528" y="128"/>
                </a:moveTo>
                <a:lnTo>
                  <a:pt x="412" y="144"/>
                </a:lnTo>
                <a:lnTo>
                  <a:pt x="232" y="112"/>
                </a:lnTo>
                <a:lnTo>
                  <a:pt x="224" y="26"/>
                </a:lnTo>
                <a:lnTo>
                  <a:pt x="128" y="0"/>
                </a:lnTo>
                <a:lnTo>
                  <a:pt x="128" y="20"/>
                </a:lnTo>
                <a:lnTo>
                  <a:pt x="0" y="410"/>
                </a:lnTo>
                <a:lnTo>
                  <a:pt x="6" y="510"/>
                </a:lnTo>
                <a:lnTo>
                  <a:pt x="344" y="602"/>
                </a:lnTo>
                <a:lnTo>
                  <a:pt x="572" y="650"/>
                </a:lnTo>
                <a:lnTo>
                  <a:pt x="622" y="386"/>
                </a:lnTo>
                <a:lnTo>
                  <a:pt x="614" y="360"/>
                </a:lnTo>
                <a:lnTo>
                  <a:pt x="682" y="224"/>
                </a:lnTo>
                <a:lnTo>
                  <a:pt x="662" y="166"/>
                </a:lnTo>
                <a:lnTo>
                  <a:pt x="528" y="128"/>
                </a:lnTo>
                <a:close/>
              </a:path>
            </a:pathLst>
          </a:custGeom>
          <a:solidFill>
            <a:srgbClr val="EF9259"/>
          </a:solidFill>
          <a:ln w="31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1350"/>
          </a:p>
        </p:txBody>
      </p:sp>
      <p:sp>
        <p:nvSpPr>
          <p:cNvPr id="374" name="Freeform 2974"/>
          <p:cNvSpPr>
            <a:spLocks/>
          </p:cNvSpPr>
          <p:nvPr/>
        </p:nvSpPr>
        <p:spPr bwMode="auto">
          <a:xfrm>
            <a:off x="3331036" y="2216130"/>
            <a:ext cx="418827" cy="306903"/>
          </a:xfrm>
          <a:custGeom>
            <a:avLst/>
            <a:gdLst/>
            <a:ahLst/>
            <a:cxnLst>
              <a:cxn ang="0">
                <a:pos x="198" y="12"/>
              </a:cxn>
              <a:cxn ang="0">
                <a:pos x="118" y="92"/>
              </a:cxn>
              <a:cxn ang="0">
                <a:pos x="0" y="0"/>
              </a:cxn>
              <a:cxn ang="0">
                <a:pos x="0" y="324"/>
              </a:cxn>
              <a:cxn ang="0">
                <a:pos x="100" y="352"/>
              </a:cxn>
              <a:cxn ang="0">
                <a:pos x="110" y="436"/>
              </a:cxn>
              <a:cxn ang="0">
                <a:pos x="284" y="468"/>
              </a:cxn>
              <a:cxn ang="0">
                <a:pos x="400" y="452"/>
              </a:cxn>
              <a:cxn ang="0">
                <a:pos x="532" y="486"/>
              </a:cxn>
              <a:cxn ang="0">
                <a:pos x="524" y="460"/>
              </a:cxn>
              <a:cxn ang="0">
                <a:pos x="584" y="118"/>
              </a:cxn>
              <a:cxn ang="0">
                <a:pos x="588" y="118"/>
              </a:cxn>
              <a:cxn ang="0">
                <a:pos x="588" y="116"/>
              </a:cxn>
              <a:cxn ang="0">
                <a:pos x="198" y="12"/>
              </a:cxn>
            </a:cxnLst>
            <a:rect l="0" t="0" r="r" b="b"/>
            <a:pathLst>
              <a:path w="588" h="486">
                <a:moveTo>
                  <a:pt x="198" y="12"/>
                </a:moveTo>
                <a:lnTo>
                  <a:pt x="118" y="92"/>
                </a:lnTo>
                <a:lnTo>
                  <a:pt x="0" y="0"/>
                </a:lnTo>
                <a:lnTo>
                  <a:pt x="0" y="324"/>
                </a:lnTo>
                <a:lnTo>
                  <a:pt x="100" y="352"/>
                </a:lnTo>
                <a:lnTo>
                  <a:pt x="110" y="436"/>
                </a:lnTo>
                <a:lnTo>
                  <a:pt x="284" y="468"/>
                </a:lnTo>
                <a:lnTo>
                  <a:pt x="400" y="452"/>
                </a:lnTo>
                <a:lnTo>
                  <a:pt x="532" y="486"/>
                </a:lnTo>
                <a:lnTo>
                  <a:pt x="524" y="460"/>
                </a:lnTo>
                <a:lnTo>
                  <a:pt x="584" y="118"/>
                </a:lnTo>
                <a:lnTo>
                  <a:pt x="588" y="118"/>
                </a:lnTo>
                <a:lnTo>
                  <a:pt x="588" y="116"/>
                </a:lnTo>
                <a:lnTo>
                  <a:pt x="198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75" name="Freeform 2975"/>
          <p:cNvSpPr>
            <a:spLocks/>
          </p:cNvSpPr>
          <p:nvPr/>
        </p:nvSpPr>
        <p:spPr bwMode="auto">
          <a:xfrm>
            <a:off x="3704408" y="2506170"/>
            <a:ext cx="5682" cy="16863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0" y="0"/>
              </a:cxn>
              <a:cxn ang="0">
                <a:pos x="8" y="26"/>
              </a:cxn>
              <a:cxn ang="0">
                <a:pos x="8" y="26"/>
              </a:cxn>
            </a:cxnLst>
            <a:rect l="0" t="0" r="r" b="b"/>
            <a:pathLst>
              <a:path w="8" h="26">
                <a:moveTo>
                  <a:pt x="8" y="26"/>
                </a:moveTo>
                <a:lnTo>
                  <a:pt x="0" y="0"/>
                </a:lnTo>
                <a:lnTo>
                  <a:pt x="8" y="26"/>
                </a:lnTo>
                <a:lnTo>
                  <a:pt x="8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76" name="Freeform 2979"/>
          <p:cNvSpPr>
            <a:spLocks/>
          </p:cNvSpPr>
          <p:nvPr/>
        </p:nvSpPr>
        <p:spPr bwMode="auto">
          <a:xfrm>
            <a:off x="3834278" y="2508700"/>
            <a:ext cx="129057" cy="187177"/>
          </a:xfrm>
          <a:custGeom>
            <a:avLst/>
            <a:gdLst/>
            <a:ahLst/>
            <a:cxnLst>
              <a:cxn ang="0">
                <a:pos x="50" y="126"/>
              </a:cxn>
              <a:cxn ang="0">
                <a:pos x="40" y="188"/>
              </a:cxn>
              <a:cxn ang="0">
                <a:pos x="112" y="296"/>
              </a:cxn>
              <a:cxn ang="0">
                <a:pos x="182" y="284"/>
              </a:cxn>
              <a:cxn ang="0">
                <a:pos x="118" y="292"/>
              </a:cxn>
              <a:cxn ang="0">
                <a:pos x="48" y="188"/>
              </a:cxn>
              <a:cxn ang="0">
                <a:pos x="56" y="118"/>
              </a:cxn>
              <a:cxn ang="0">
                <a:pos x="8" y="130"/>
              </a:cxn>
              <a:cxn ang="0">
                <a:pos x="38" y="0"/>
              </a:cxn>
              <a:cxn ang="0">
                <a:pos x="0" y="138"/>
              </a:cxn>
              <a:cxn ang="0">
                <a:pos x="50" y="126"/>
              </a:cxn>
            </a:cxnLst>
            <a:rect l="0" t="0" r="r" b="b"/>
            <a:pathLst>
              <a:path w="182" h="296">
                <a:moveTo>
                  <a:pt x="50" y="126"/>
                </a:moveTo>
                <a:lnTo>
                  <a:pt x="40" y="188"/>
                </a:lnTo>
                <a:lnTo>
                  <a:pt x="112" y="296"/>
                </a:lnTo>
                <a:lnTo>
                  <a:pt x="182" y="284"/>
                </a:lnTo>
                <a:lnTo>
                  <a:pt x="118" y="292"/>
                </a:lnTo>
                <a:lnTo>
                  <a:pt x="48" y="188"/>
                </a:lnTo>
                <a:lnTo>
                  <a:pt x="56" y="118"/>
                </a:lnTo>
                <a:lnTo>
                  <a:pt x="8" y="130"/>
                </a:lnTo>
                <a:lnTo>
                  <a:pt x="38" y="0"/>
                </a:lnTo>
                <a:lnTo>
                  <a:pt x="0" y="138"/>
                </a:lnTo>
                <a:lnTo>
                  <a:pt x="50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77" name="Freeform 2980"/>
          <p:cNvSpPr>
            <a:spLocks/>
          </p:cNvSpPr>
          <p:nvPr/>
        </p:nvSpPr>
        <p:spPr bwMode="auto">
          <a:xfrm>
            <a:off x="3913823" y="2680700"/>
            <a:ext cx="92531" cy="15176"/>
          </a:xfrm>
          <a:custGeom>
            <a:avLst/>
            <a:gdLst/>
            <a:ahLst/>
            <a:cxnLst>
              <a:cxn ang="0">
                <a:pos x="92" y="14"/>
              </a:cxn>
              <a:cxn ang="0">
                <a:pos x="130" y="0"/>
              </a:cxn>
              <a:cxn ang="0">
                <a:pos x="98" y="6"/>
              </a:cxn>
              <a:cxn ang="0">
                <a:pos x="90" y="8"/>
              </a:cxn>
              <a:cxn ang="0">
                <a:pos x="70" y="12"/>
              </a:cxn>
              <a:cxn ang="0">
                <a:pos x="0" y="24"/>
              </a:cxn>
              <a:cxn ang="0">
                <a:pos x="92" y="14"/>
              </a:cxn>
            </a:cxnLst>
            <a:rect l="0" t="0" r="r" b="b"/>
            <a:pathLst>
              <a:path w="130" h="24">
                <a:moveTo>
                  <a:pt x="92" y="14"/>
                </a:moveTo>
                <a:lnTo>
                  <a:pt x="130" y="0"/>
                </a:lnTo>
                <a:lnTo>
                  <a:pt x="98" y="6"/>
                </a:lnTo>
                <a:lnTo>
                  <a:pt x="90" y="8"/>
                </a:lnTo>
                <a:lnTo>
                  <a:pt x="70" y="12"/>
                </a:lnTo>
                <a:lnTo>
                  <a:pt x="0" y="24"/>
                </a:lnTo>
                <a:lnTo>
                  <a:pt x="9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78" name="Freeform 2981"/>
          <p:cNvSpPr>
            <a:spLocks/>
          </p:cNvSpPr>
          <p:nvPr/>
        </p:nvSpPr>
        <p:spPr bwMode="auto">
          <a:xfrm>
            <a:off x="4029082" y="2394033"/>
            <a:ext cx="431813" cy="301001"/>
          </a:xfrm>
          <a:custGeom>
            <a:avLst/>
            <a:gdLst/>
            <a:ahLst/>
            <a:cxnLst>
              <a:cxn ang="0">
                <a:pos x="600" y="452"/>
              </a:cxn>
              <a:cxn ang="0">
                <a:pos x="6" y="414"/>
              </a:cxn>
              <a:cxn ang="0">
                <a:pos x="0" y="476"/>
              </a:cxn>
              <a:cxn ang="0">
                <a:pos x="12" y="420"/>
              </a:cxn>
              <a:cxn ang="0">
                <a:pos x="606" y="460"/>
              </a:cxn>
              <a:cxn ang="0">
                <a:pos x="604" y="0"/>
              </a:cxn>
              <a:cxn ang="0">
                <a:pos x="600" y="452"/>
              </a:cxn>
            </a:cxnLst>
            <a:rect l="0" t="0" r="r" b="b"/>
            <a:pathLst>
              <a:path w="606" h="476">
                <a:moveTo>
                  <a:pt x="600" y="452"/>
                </a:moveTo>
                <a:lnTo>
                  <a:pt x="6" y="414"/>
                </a:lnTo>
                <a:lnTo>
                  <a:pt x="0" y="476"/>
                </a:lnTo>
                <a:lnTo>
                  <a:pt x="12" y="420"/>
                </a:lnTo>
                <a:lnTo>
                  <a:pt x="606" y="460"/>
                </a:lnTo>
                <a:lnTo>
                  <a:pt x="604" y="0"/>
                </a:lnTo>
                <a:lnTo>
                  <a:pt x="600" y="4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79" name="Freeform 2982"/>
          <p:cNvSpPr>
            <a:spLocks/>
          </p:cNvSpPr>
          <p:nvPr/>
        </p:nvSpPr>
        <p:spPr bwMode="auto">
          <a:xfrm>
            <a:off x="4459272" y="2394032"/>
            <a:ext cx="437495" cy="290884"/>
          </a:xfrm>
          <a:custGeom>
            <a:avLst/>
            <a:gdLst/>
            <a:ahLst/>
            <a:cxnLst>
              <a:cxn ang="0">
                <a:pos x="612" y="358"/>
              </a:cxn>
              <a:cxn ang="0">
                <a:pos x="614" y="354"/>
              </a:cxn>
              <a:cxn ang="0">
                <a:pos x="2" y="356"/>
              </a:cxn>
              <a:cxn ang="0">
                <a:pos x="6" y="2"/>
              </a:cxn>
              <a:cxn ang="0">
                <a:pos x="0" y="0"/>
              </a:cxn>
              <a:cxn ang="0">
                <a:pos x="2" y="460"/>
              </a:cxn>
              <a:cxn ang="0">
                <a:pos x="2" y="360"/>
              </a:cxn>
              <a:cxn ang="0">
                <a:pos x="612" y="358"/>
              </a:cxn>
            </a:cxnLst>
            <a:rect l="0" t="0" r="r" b="b"/>
            <a:pathLst>
              <a:path w="614" h="460">
                <a:moveTo>
                  <a:pt x="612" y="358"/>
                </a:moveTo>
                <a:lnTo>
                  <a:pt x="614" y="354"/>
                </a:lnTo>
                <a:lnTo>
                  <a:pt x="2" y="356"/>
                </a:lnTo>
                <a:lnTo>
                  <a:pt x="6" y="2"/>
                </a:lnTo>
                <a:lnTo>
                  <a:pt x="0" y="0"/>
                </a:lnTo>
                <a:lnTo>
                  <a:pt x="2" y="460"/>
                </a:lnTo>
                <a:lnTo>
                  <a:pt x="2" y="360"/>
                </a:lnTo>
                <a:lnTo>
                  <a:pt x="612" y="3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80" name="Freeform 2983"/>
          <p:cNvSpPr>
            <a:spLocks/>
          </p:cNvSpPr>
          <p:nvPr/>
        </p:nvSpPr>
        <p:spPr bwMode="auto">
          <a:xfrm>
            <a:off x="3983628" y="2678170"/>
            <a:ext cx="43831" cy="26981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2" y="4"/>
              </a:cxn>
              <a:cxn ang="0">
                <a:pos x="60" y="42"/>
              </a:cxn>
              <a:cxn ang="0">
                <a:pos x="62" y="34"/>
              </a:cxn>
              <a:cxn ang="0">
                <a:pos x="36" y="0"/>
              </a:cxn>
              <a:cxn ang="0">
                <a:pos x="0" y="10"/>
              </a:cxn>
            </a:cxnLst>
            <a:rect l="0" t="0" r="r" b="b"/>
            <a:pathLst>
              <a:path w="62" h="42">
                <a:moveTo>
                  <a:pt x="0" y="10"/>
                </a:moveTo>
                <a:lnTo>
                  <a:pt x="32" y="4"/>
                </a:lnTo>
                <a:lnTo>
                  <a:pt x="60" y="42"/>
                </a:lnTo>
                <a:lnTo>
                  <a:pt x="62" y="34"/>
                </a:lnTo>
                <a:lnTo>
                  <a:pt x="36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81" name="Freeform 2984"/>
          <p:cNvSpPr>
            <a:spLocks/>
          </p:cNvSpPr>
          <p:nvPr/>
        </p:nvSpPr>
        <p:spPr bwMode="auto">
          <a:xfrm>
            <a:off x="4027458" y="2695033"/>
            <a:ext cx="1623" cy="5902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0"/>
              </a:cxn>
              <a:cxn ang="0">
                <a:pos x="0" y="8"/>
              </a:cxn>
              <a:cxn ang="0">
                <a:pos x="0" y="10"/>
              </a:cxn>
            </a:cxnLst>
            <a:rect l="0" t="0" r="r" b="b"/>
            <a:pathLst>
              <a:path w="2" h="10">
                <a:moveTo>
                  <a:pt x="0" y="10"/>
                </a:moveTo>
                <a:lnTo>
                  <a:pt x="2" y="0"/>
                </a:lnTo>
                <a:lnTo>
                  <a:pt x="0" y="8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82" name="Freeform 2985"/>
          <p:cNvSpPr>
            <a:spLocks/>
          </p:cNvSpPr>
          <p:nvPr/>
        </p:nvSpPr>
        <p:spPr bwMode="auto">
          <a:xfrm>
            <a:off x="3963334" y="2684917"/>
            <a:ext cx="20292" cy="3373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6"/>
              </a:cxn>
              <a:cxn ang="0">
                <a:pos x="20" y="2"/>
              </a:cxn>
              <a:cxn ang="0">
                <a:pos x="28" y="0"/>
              </a:cxn>
            </a:cxnLst>
            <a:rect l="0" t="0" r="r" b="b"/>
            <a:pathLst>
              <a:path w="28" h="6">
                <a:moveTo>
                  <a:pt x="28" y="0"/>
                </a:moveTo>
                <a:lnTo>
                  <a:pt x="0" y="6"/>
                </a:lnTo>
                <a:lnTo>
                  <a:pt x="20" y="2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83" name="Freeform 2986"/>
          <p:cNvSpPr>
            <a:spLocks/>
          </p:cNvSpPr>
          <p:nvPr/>
        </p:nvSpPr>
        <p:spPr bwMode="auto">
          <a:xfrm>
            <a:off x="3653273" y="2288641"/>
            <a:ext cx="373373" cy="610433"/>
          </a:xfrm>
          <a:custGeom>
            <a:avLst/>
            <a:gdLst/>
            <a:ahLst/>
            <a:cxnLst>
              <a:cxn ang="0">
                <a:pos x="458" y="634"/>
              </a:cxn>
              <a:cxn ang="0">
                <a:pos x="366" y="644"/>
              </a:cxn>
              <a:cxn ang="0">
                <a:pos x="294" y="536"/>
              </a:cxn>
              <a:cxn ang="0">
                <a:pos x="304" y="474"/>
              </a:cxn>
              <a:cxn ang="0">
                <a:pos x="254" y="486"/>
              </a:cxn>
              <a:cxn ang="0">
                <a:pos x="284" y="348"/>
              </a:cxn>
              <a:cxn ang="0">
                <a:pos x="256" y="334"/>
              </a:cxn>
              <a:cxn ang="0">
                <a:pos x="184" y="168"/>
              </a:cxn>
              <a:cxn ang="0">
                <a:pos x="210" y="24"/>
              </a:cxn>
              <a:cxn ang="0">
                <a:pos x="212" y="26"/>
              </a:cxn>
              <a:cxn ang="0">
                <a:pos x="214" y="22"/>
              </a:cxn>
              <a:cxn ang="0">
                <a:pos x="136" y="0"/>
              </a:cxn>
              <a:cxn ang="0">
                <a:pos x="136" y="2"/>
              </a:cxn>
              <a:cxn ang="0">
                <a:pos x="140" y="4"/>
              </a:cxn>
              <a:cxn ang="0">
                <a:pos x="78" y="344"/>
              </a:cxn>
              <a:cxn ang="0">
                <a:pos x="108" y="438"/>
              </a:cxn>
              <a:cxn ang="0">
                <a:pos x="40" y="574"/>
              </a:cxn>
              <a:cxn ang="0">
                <a:pos x="50" y="600"/>
              </a:cxn>
              <a:cxn ang="0">
                <a:pos x="0" y="866"/>
              </a:cxn>
              <a:cxn ang="0">
                <a:pos x="496" y="966"/>
              </a:cxn>
              <a:cxn ang="0">
                <a:pos x="524" y="658"/>
              </a:cxn>
              <a:cxn ang="0">
                <a:pos x="496" y="620"/>
              </a:cxn>
              <a:cxn ang="0">
                <a:pos x="458" y="634"/>
              </a:cxn>
            </a:cxnLst>
            <a:rect l="0" t="0" r="r" b="b"/>
            <a:pathLst>
              <a:path w="524" h="966">
                <a:moveTo>
                  <a:pt x="458" y="634"/>
                </a:moveTo>
                <a:lnTo>
                  <a:pt x="366" y="644"/>
                </a:lnTo>
                <a:lnTo>
                  <a:pt x="294" y="536"/>
                </a:lnTo>
                <a:lnTo>
                  <a:pt x="304" y="474"/>
                </a:lnTo>
                <a:lnTo>
                  <a:pt x="254" y="486"/>
                </a:lnTo>
                <a:lnTo>
                  <a:pt x="284" y="348"/>
                </a:lnTo>
                <a:lnTo>
                  <a:pt x="256" y="334"/>
                </a:lnTo>
                <a:lnTo>
                  <a:pt x="184" y="168"/>
                </a:lnTo>
                <a:lnTo>
                  <a:pt x="210" y="24"/>
                </a:lnTo>
                <a:lnTo>
                  <a:pt x="212" y="26"/>
                </a:lnTo>
                <a:lnTo>
                  <a:pt x="214" y="22"/>
                </a:lnTo>
                <a:lnTo>
                  <a:pt x="136" y="0"/>
                </a:lnTo>
                <a:lnTo>
                  <a:pt x="136" y="2"/>
                </a:lnTo>
                <a:lnTo>
                  <a:pt x="140" y="4"/>
                </a:lnTo>
                <a:lnTo>
                  <a:pt x="78" y="344"/>
                </a:lnTo>
                <a:lnTo>
                  <a:pt x="108" y="438"/>
                </a:lnTo>
                <a:lnTo>
                  <a:pt x="40" y="574"/>
                </a:lnTo>
                <a:lnTo>
                  <a:pt x="50" y="600"/>
                </a:lnTo>
                <a:lnTo>
                  <a:pt x="0" y="866"/>
                </a:lnTo>
                <a:lnTo>
                  <a:pt x="496" y="966"/>
                </a:lnTo>
                <a:lnTo>
                  <a:pt x="524" y="658"/>
                </a:lnTo>
                <a:lnTo>
                  <a:pt x="496" y="620"/>
                </a:lnTo>
                <a:lnTo>
                  <a:pt x="458" y="6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84" name="Freeform 2987"/>
          <p:cNvSpPr>
            <a:spLocks/>
          </p:cNvSpPr>
          <p:nvPr/>
        </p:nvSpPr>
        <p:spPr bwMode="auto">
          <a:xfrm>
            <a:off x="4912189" y="2865348"/>
            <a:ext cx="84415" cy="200667"/>
          </a:xfrm>
          <a:custGeom>
            <a:avLst/>
            <a:gdLst/>
            <a:ahLst/>
            <a:cxnLst>
              <a:cxn ang="0">
                <a:pos x="94" y="254"/>
              </a:cxn>
              <a:cxn ang="0">
                <a:pos x="94" y="256"/>
              </a:cxn>
              <a:cxn ang="0">
                <a:pos x="96" y="256"/>
              </a:cxn>
              <a:cxn ang="0">
                <a:pos x="118" y="318"/>
              </a:cxn>
              <a:cxn ang="0">
                <a:pos x="0" y="0"/>
              </a:cxn>
              <a:cxn ang="0">
                <a:pos x="94" y="254"/>
              </a:cxn>
              <a:cxn ang="0">
                <a:pos x="94" y="254"/>
              </a:cxn>
            </a:cxnLst>
            <a:rect l="0" t="0" r="r" b="b"/>
            <a:pathLst>
              <a:path w="118" h="318">
                <a:moveTo>
                  <a:pt x="94" y="254"/>
                </a:moveTo>
                <a:lnTo>
                  <a:pt x="94" y="256"/>
                </a:lnTo>
                <a:lnTo>
                  <a:pt x="96" y="256"/>
                </a:lnTo>
                <a:lnTo>
                  <a:pt x="118" y="318"/>
                </a:lnTo>
                <a:lnTo>
                  <a:pt x="0" y="0"/>
                </a:lnTo>
                <a:lnTo>
                  <a:pt x="94" y="254"/>
                </a:lnTo>
                <a:lnTo>
                  <a:pt x="94" y="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85" name="Freeform 2988"/>
          <p:cNvSpPr>
            <a:spLocks/>
          </p:cNvSpPr>
          <p:nvPr/>
        </p:nvSpPr>
        <p:spPr bwMode="auto">
          <a:xfrm>
            <a:off x="4904883" y="2659621"/>
            <a:ext cx="7305" cy="205727"/>
          </a:xfrm>
          <a:custGeom>
            <a:avLst/>
            <a:gdLst/>
            <a:ahLst/>
            <a:cxnLst>
              <a:cxn ang="0">
                <a:pos x="6" y="188"/>
              </a:cxn>
              <a:cxn ang="0">
                <a:pos x="6" y="188"/>
              </a:cxn>
              <a:cxn ang="0">
                <a:pos x="10" y="326"/>
              </a:cxn>
              <a:cxn ang="0">
                <a:pos x="0" y="0"/>
              </a:cxn>
              <a:cxn ang="0">
                <a:pos x="6" y="186"/>
              </a:cxn>
              <a:cxn ang="0">
                <a:pos x="6" y="188"/>
              </a:cxn>
            </a:cxnLst>
            <a:rect l="0" t="0" r="r" b="b"/>
            <a:pathLst>
              <a:path w="10" h="326">
                <a:moveTo>
                  <a:pt x="6" y="188"/>
                </a:moveTo>
                <a:lnTo>
                  <a:pt x="6" y="188"/>
                </a:lnTo>
                <a:lnTo>
                  <a:pt x="10" y="326"/>
                </a:lnTo>
                <a:lnTo>
                  <a:pt x="0" y="0"/>
                </a:lnTo>
                <a:lnTo>
                  <a:pt x="6" y="186"/>
                </a:lnTo>
                <a:lnTo>
                  <a:pt x="6" y="1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86" name="Freeform 2989"/>
          <p:cNvSpPr>
            <a:spLocks/>
          </p:cNvSpPr>
          <p:nvPr/>
        </p:nvSpPr>
        <p:spPr bwMode="auto">
          <a:xfrm>
            <a:off x="4456835" y="2394876"/>
            <a:ext cx="461034" cy="614649"/>
          </a:xfrm>
          <a:custGeom>
            <a:avLst/>
            <a:gdLst/>
            <a:ahLst/>
            <a:cxnLst>
              <a:cxn ang="0">
                <a:pos x="478" y="708"/>
              </a:cxn>
              <a:cxn ang="0">
                <a:pos x="648" y="766"/>
              </a:cxn>
              <a:cxn ang="0">
                <a:pos x="646" y="758"/>
              </a:cxn>
              <a:cxn ang="0">
                <a:pos x="478" y="704"/>
              </a:cxn>
              <a:cxn ang="0">
                <a:pos x="4" y="706"/>
              </a:cxn>
              <a:cxn ang="0">
                <a:pos x="8" y="458"/>
              </a:cxn>
              <a:cxn ang="0">
                <a:pos x="6" y="458"/>
              </a:cxn>
              <a:cxn ang="0">
                <a:pos x="6" y="358"/>
              </a:cxn>
              <a:cxn ang="0">
                <a:pos x="616" y="356"/>
              </a:cxn>
              <a:cxn ang="0">
                <a:pos x="618" y="352"/>
              </a:cxn>
              <a:cxn ang="0">
                <a:pos x="6" y="354"/>
              </a:cxn>
              <a:cxn ang="0">
                <a:pos x="10" y="0"/>
              </a:cxn>
              <a:cxn ang="0">
                <a:pos x="8" y="0"/>
              </a:cxn>
              <a:cxn ang="0">
                <a:pos x="0" y="972"/>
              </a:cxn>
              <a:cxn ang="0">
                <a:pos x="4" y="710"/>
              </a:cxn>
              <a:cxn ang="0">
                <a:pos x="478" y="708"/>
              </a:cxn>
            </a:cxnLst>
            <a:rect l="0" t="0" r="r" b="b"/>
            <a:pathLst>
              <a:path w="648" h="972">
                <a:moveTo>
                  <a:pt x="478" y="708"/>
                </a:moveTo>
                <a:lnTo>
                  <a:pt x="648" y="766"/>
                </a:lnTo>
                <a:lnTo>
                  <a:pt x="646" y="758"/>
                </a:lnTo>
                <a:lnTo>
                  <a:pt x="478" y="704"/>
                </a:lnTo>
                <a:lnTo>
                  <a:pt x="4" y="706"/>
                </a:lnTo>
                <a:lnTo>
                  <a:pt x="8" y="458"/>
                </a:lnTo>
                <a:lnTo>
                  <a:pt x="6" y="458"/>
                </a:lnTo>
                <a:lnTo>
                  <a:pt x="6" y="358"/>
                </a:lnTo>
                <a:lnTo>
                  <a:pt x="616" y="356"/>
                </a:lnTo>
                <a:lnTo>
                  <a:pt x="618" y="352"/>
                </a:lnTo>
                <a:lnTo>
                  <a:pt x="6" y="354"/>
                </a:lnTo>
                <a:lnTo>
                  <a:pt x="10" y="0"/>
                </a:lnTo>
                <a:lnTo>
                  <a:pt x="8" y="0"/>
                </a:lnTo>
                <a:lnTo>
                  <a:pt x="0" y="972"/>
                </a:lnTo>
                <a:lnTo>
                  <a:pt x="4" y="710"/>
                </a:lnTo>
                <a:lnTo>
                  <a:pt x="478" y="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87" name="Freeform 2990"/>
          <p:cNvSpPr>
            <a:spLocks/>
          </p:cNvSpPr>
          <p:nvPr/>
        </p:nvSpPr>
        <p:spPr bwMode="auto">
          <a:xfrm>
            <a:off x="4573718" y="3066016"/>
            <a:ext cx="428567" cy="5059"/>
          </a:xfrm>
          <a:custGeom>
            <a:avLst/>
            <a:gdLst/>
            <a:ahLst/>
            <a:cxnLst>
              <a:cxn ang="0">
                <a:pos x="602" y="6"/>
              </a:cxn>
              <a:cxn ang="0">
                <a:pos x="594" y="0"/>
              </a:cxn>
              <a:cxn ang="0">
                <a:pos x="0" y="8"/>
              </a:cxn>
              <a:cxn ang="0">
                <a:pos x="602" y="6"/>
              </a:cxn>
            </a:cxnLst>
            <a:rect l="0" t="0" r="r" b="b"/>
            <a:pathLst>
              <a:path w="602" h="8">
                <a:moveTo>
                  <a:pt x="602" y="6"/>
                </a:moveTo>
                <a:lnTo>
                  <a:pt x="594" y="0"/>
                </a:lnTo>
                <a:lnTo>
                  <a:pt x="0" y="8"/>
                </a:lnTo>
                <a:lnTo>
                  <a:pt x="602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88" name="Freeform 2991"/>
          <p:cNvSpPr>
            <a:spLocks/>
          </p:cNvSpPr>
          <p:nvPr/>
        </p:nvSpPr>
        <p:spPr bwMode="auto">
          <a:xfrm>
            <a:off x="4845629" y="2376327"/>
            <a:ext cx="52760" cy="238609"/>
          </a:xfrm>
          <a:custGeom>
            <a:avLst/>
            <a:gdLst/>
            <a:ahLst/>
            <a:cxnLst>
              <a:cxn ang="0">
                <a:pos x="74" y="378"/>
              </a:cxn>
              <a:cxn ang="0">
                <a:pos x="2" y="0"/>
              </a:cxn>
              <a:cxn ang="0">
                <a:pos x="0" y="0"/>
              </a:cxn>
              <a:cxn ang="0">
                <a:pos x="74" y="378"/>
              </a:cxn>
            </a:cxnLst>
            <a:rect l="0" t="0" r="r" b="b"/>
            <a:pathLst>
              <a:path w="74" h="378">
                <a:moveTo>
                  <a:pt x="74" y="378"/>
                </a:moveTo>
                <a:lnTo>
                  <a:pt x="2" y="0"/>
                </a:lnTo>
                <a:lnTo>
                  <a:pt x="0" y="0"/>
                </a:lnTo>
                <a:lnTo>
                  <a:pt x="74" y="3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89" name="Freeform 2992"/>
          <p:cNvSpPr>
            <a:spLocks/>
          </p:cNvSpPr>
          <p:nvPr/>
        </p:nvSpPr>
        <p:spPr bwMode="auto">
          <a:xfrm>
            <a:off x="3788012" y="2301287"/>
            <a:ext cx="672071" cy="397119"/>
          </a:xfrm>
          <a:custGeom>
            <a:avLst/>
            <a:gdLst/>
            <a:ahLst/>
            <a:cxnLst>
              <a:cxn ang="0">
                <a:pos x="260" y="62"/>
              </a:cxn>
              <a:cxn ang="0">
                <a:pos x="22" y="0"/>
              </a:cxn>
              <a:cxn ang="0">
                <a:pos x="20" y="4"/>
              </a:cxn>
              <a:cxn ang="0">
                <a:pos x="24" y="4"/>
              </a:cxn>
              <a:cxn ang="0">
                <a:pos x="0" y="148"/>
              </a:cxn>
              <a:cxn ang="0">
                <a:pos x="66" y="306"/>
              </a:cxn>
              <a:cxn ang="0">
                <a:pos x="100" y="326"/>
              </a:cxn>
              <a:cxn ang="0">
                <a:pos x="70" y="456"/>
              </a:cxn>
              <a:cxn ang="0">
                <a:pos x="118" y="444"/>
              </a:cxn>
              <a:cxn ang="0">
                <a:pos x="110" y="514"/>
              </a:cxn>
              <a:cxn ang="0">
                <a:pos x="180" y="618"/>
              </a:cxn>
              <a:cxn ang="0">
                <a:pos x="244" y="610"/>
              </a:cxn>
              <a:cxn ang="0">
                <a:pos x="272" y="604"/>
              </a:cxn>
              <a:cxn ang="0">
                <a:pos x="308" y="594"/>
              </a:cxn>
              <a:cxn ang="0">
                <a:pos x="334" y="628"/>
              </a:cxn>
              <a:cxn ang="0">
                <a:pos x="336" y="620"/>
              </a:cxn>
              <a:cxn ang="0">
                <a:pos x="342" y="558"/>
              </a:cxn>
              <a:cxn ang="0">
                <a:pos x="936" y="596"/>
              </a:cxn>
              <a:cxn ang="0">
                <a:pos x="940" y="144"/>
              </a:cxn>
              <a:cxn ang="0">
                <a:pos x="944" y="146"/>
              </a:cxn>
              <a:cxn ang="0">
                <a:pos x="944" y="140"/>
              </a:cxn>
              <a:cxn ang="0">
                <a:pos x="260" y="62"/>
              </a:cxn>
            </a:cxnLst>
            <a:rect l="0" t="0" r="r" b="b"/>
            <a:pathLst>
              <a:path w="944" h="628">
                <a:moveTo>
                  <a:pt x="260" y="62"/>
                </a:moveTo>
                <a:lnTo>
                  <a:pt x="22" y="0"/>
                </a:lnTo>
                <a:lnTo>
                  <a:pt x="20" y="4"/>
                </a:lnTo>
                <a:lnTo>
                  <a:pt x="24" y="4"/>
                </a:lnTo>
                <a:lnTo>
                  <a:pt x="0" y="148"/>
                </a:lnTo>
                <a:lnTo>
                  <a:pt x="66" y="306"/>
                </a:lnTo>
                <a:lnTo>
                  <a:pt x="100" y="326"/>
                </a:lnTo>
                <a:lnTo>
                  <a:pt x="70" y="456"/>
                </a:lnTo>
                <a:lnTo>
                  <a:pt x="118" y="444"/>
                </a:lnTo>
                <a:lnTo>
                  <a:pt x="110" y="514"/>
                </a:lnTo>
                <a:lnTo>
                  <a:pt x="180" y="618"/>
                </a:lnTo>
                <a:lnTo>
                  <a:pt x="244" y="610"/>
                </a:lnTo>
                <a:lnTo>
                  <a:pt x="272" y="604"/>
                </a:lnTo>
                <a:lnTo>
                  <a:pt x="308" y="594"/>
                </a:lnTo>
                <a:lnTo>
                  <a:pt x="334" y="628"/>
                </a:lnTo>
                <a:lnTo>
                  <a:pt x="336" y="620"/>
                </a:lnTo>
                <a:lnTo>
                  <a:pt x="342" y="558"/>
                </a:lnTo>
                <a:lnTo>
                  <a:pt x="936" y="596"/>
                </a:lnTo>
                <a:lnTo>
                  <a:pt x="940" y="144"/>
                </a:lnTo>
                <a:lnTo>
                  <a:pt x="944" y="146"/>
                </a:lnTo>
                <a:lnTo>
                  <a:pt x="944" y="140"/>
                </a:lnTo>
                <a:lnTo>
                  <a:pt x="260" y="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90" name="Freeform 2993"/>
          <p:cNvSpPr>
            <a:spLocks/>
          </p:cNvSpPr>
          <p:nvPr/>
        </p:nvSpPr>
        <p:spPr bwMode="auto">
          <a:xfrm>
            <a:off x="4796928" y="2840052"/>
            <a:ext cx="119318" cy="35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56"/>
              </a:cxn>
              <a:cxn ang="0">
                <a:pos x="168" y="54"/>
              </a:cxn>
              <a:cxn ang="0">
                <a:pos x="0" y="0"/>
              </a:cxn>
            </a:cxnLst>
            <a:rect l="0" t="0" r="r" b="b"/>
            <a:pathLst>
              <a:path w="168" h="56">
                <a:moveTo>
                  <a:pt x="0" y="0"/>
                </a:moveTo>
                <a:lnTo>
                  <a:pt x="168" y="56"/>
                </a:lnTo>
                <a:lnTo>
                  <a:pt x="168" y="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91" name="Freeform 2994"/>
          <p:cNvSpPr>
            <a:spLocks/>
          </p:cNvSpPr>
          <p:nvPr/>
        </p:nvSpPr>
        <p:spPr bwMode="auto">
          <a:xfrm>
            <a:off x="4460895" y="2373797"/>
            <a:ext cx="437495" cy="245354"/>
          </a:xfrm>
          <a:custGeom>
            <a:avLst/>
            <a:gdLst/>
            <a:ahLst/>
            <a:cxnLst>
              <a:cxn ang="0">
                <a:pos x="614" y="382"/>
              </a:cxn>
              <a:cxn ang="0">
                <a:pos x="540" y="4"/>
              </a:cxn>
              <a:cxn ang="0">
                <a:pos x="542" y="4"/>
              </a:cxn>
              <a:cxn ang="0">
                <a:pos x="542" y="0"/>
              </a:cxn>
              <a:cxn ang="0">
                <a:pos x="26" y="32"/>
              </a:cxn>
              <a:cxn ang="0">
                <a:pos x="2" y="28"/>
              </a:cxn>
              <a:cxn ang="0">
                <a:pos x="2" y="34"/>
              </a:cxn>
              <a:cxn ang="0">
                <a:pos x="4" y="34"/>
              </a:cxn>
              <a:cxn ang="0">
                <a:pos x="0" y="388"/>
              </a:cxn>
              <a:cxn ang="0">
                <a:pos x="612" y="386"/>
              </a:cxn>
              <a:cxn ang="0">
                <a:pos x="610" y="388"/>
              </a:cxn>
              <a:cxn ang="0">
                <a:pos x="610" y="388"/>
              </a:cxn>
              <a:cxn ang="0">
                <a:pos x="614" y="382"/>
              </a:cxn>
            </a:cxnLst>
            <a:rect l="0" t="0" r="r" b="b"/>
            <a:pathLst>
              <a:path w="614" h="388">
                <a:moveTo>
                  <a:pt x="614" y="382"/>
                </a:moveTo>
                <a:lnTo>
                  <a:pt x="540" y="4"/>
                </a:lnTo>
                <a:lnTo>
                  <a:pt x="542" y="4"/>
                </a:lnTo>
                <a:lnTo>
                  <a:pt x="542" y="0"/>
                </a:lnTo>
                <a:lnTo>
                  <a:pt x="26" y="32"/>
                </a:lnTo>
                <a:lnTo>
                  <a:pt x="2" y="28"/>
                </a:lnTo>
                <a:lnTo>
                  <a:pt x="2" y="34"/>
                </a:lnTo>
                <a:lnTo>
                  <a:pt x="4" y="34"/>
                </a:lnTo>
                <a:lnTo>
                  <a:pt x="0" y="388"/>
                </a:lnTo>
                <a:lnTo>
                  <a:pt x="612" y="386"/>
                </a:lnTo>
                <a:lnTo>
                  <a:pt x="610" y="388"/>
                </a:lnTo>
                <a:lnTo>
                  <a:pt x="610" y="388"/>
                </a:lnTo>
                <a:lnTo>
                  <a:pt x="614" y="3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92" name="Freeform 2995"/>
          <p:cNvSpPr>
            <a:spLocks/>
          </p:cNvSpPr>
          <p:nvPr/>
        </p:nvSpPr>
        <p:spPr bwMode="auto">
          <a:xfrm>
            <a:off x="4456837" y="2842584"/>
            <a:ext cx="539767" cy="228491"/>
          </a:xfrm>
          <a:custGeom>
            <a:avLst/>
            <a:gdLst/>
            <a:ahLst/>
            <a:cxnLst>
              <a:cxn ang="0">
                <a:pos x="736" y="292"/>
              </a:cxn>
              <a:cxn ang="0">
                <a:pos x="734" y="292"/>
              </a:cxn>
              <a:cxn ang="0">
                <a:pos x="734" y="290"/>
              </a:cxn>
              <a:cxn ang="0">
                <a:pos x="734" y="290"/>
              </a:cxn>
              <a:cxn ang="0">
                <a:pos x="646" y="52"/>
              </a:cxn>
              <a:cxn ang="0">
                <a:pos x="646" y="52"/>
              </a:cxn>
              <a:cxn ang="0">
                <a:pos x="648" y="58"/>
              </a:cxn>
              <a:cxn ang="0">
                <a:pos x="478" y="0"/>
              </a:cxn>
              <a:cxn ang="0">
                <a:pos x="4" y="2"/>
              </a:cxn>
              <a:cxn ang="0">
                <a:pos x="0" y="264"/>
              </a:cxn>
              <a:cxn ang="0">
                <a:pos x="158" y="268"/>
              </a:cxn>
              <a:cxn ang="0">
                <a:pos x="164" y="362"/>
              </a:cxn>
              <a:cxn ang="0">
                <a:pos x="758" y="354"/>
              </a:cxn>
              <a:cxn ang="0">
                <a:pos x="736" y="292"/>
              </a:cxn>
            </a:cxnLst>
            <a:rect l="0" t="0" r="r" b="b"/>
            <a:pathLst>
              <a:path w="758" h="362">
                <a:moveTo>
                  <a:pt x="736" y="292"/>
                </a:moveTo>
                <a:lnTo>
                  <a:pt x="734" y="292"/>
                </a:lnTo>
                <a:lnTo>
                  <a:pt x="734" y="290"/>
                </a:lnTo>
                <a:lnTo>
                  <a:pt x="734" y="290"/>
                </a:lnTo>
                <a:lnTo>
                  <a:pt x="646" y="52"/>
                </a:lnTo>
                <a:lnTo>
                  <a:pt x="646" y="52"/>
                </a:lnTo>
                <a:lnTo>
                  <a:pt x="648" y="58"/>
                </a:lnTo>
                <a:lnTo>
                  <a:pt x="478" y="0"/>
                </a:lnTo>
                <a:lnTo>
                  <a:pt x="4" y="2"/>
                </a:lnTo>
                <a:lnTo>
                  <a:pt x="0" y="264"/>
                </a:lnTo>
                <a:lnTo>
                  <a:pt x="158" y="268"/>
                </a:lnTo>
                <a:lnTo>
                  <a:pt x="164" y="362"/>
                </a:lnTo>
                <a:lnTo>
                  <a:pt x="758" y="354"/>
                </a:lnTo>
                <a:lnTo>
                  <a:pt x="736" y="2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93" name="Freeform 2996"/>
          <p:cNvSpPr>
            <a:spLocks/>
          </p:cNvSpPr>
          <p:nvPr/>
        </p:nvSpPr>
        <p:spPr bwMode="auto">
          <a:xfrm>
            <a:off x="4459271" y="2619151"/>
            <a:ext cx="456976" cy="256315"/>
          </a:xfrm>
          <a:custGeom>
            <a:avLst/>
            <a:gdLst/>
            <a:ahLst/>
            <a:cxnLst>
              <a:cxn ang="0">
                <a:pos x="636" y="390"/>
              </a:cxn>
              <a:cxn ang="0">
                <a:pos x="632" y="252"/>
              </a:cxn>
              <a:cxn ang="0">
                <a:pos x="632" y="252"/>
              </a:cxn>
              <a:cxn ang="0">
                <a:pos x="632" y="250"/>
              </a:cxn>
              <a:cxn ang="0">
                <a:pos x="626" y="64"/>
              </a:cxn>
              <a:cxn ang="0">
                <a:pos x="596" y="26"/>
              </a:cxn>
              <a:cxn ang="0">
                <a:pos x="612" y="0"/>
              </a:cxn>
              <a:cxn ang="0">
                <a:pos x="612" y="0"/>
              </a:cxn>
              <a:cxn ang="0">
                <a:pos x="612" y="2"/>
              </a:cxn>
              <a:cxn ang="0">
                <a:pos x="2" y="4"/>
              </a:cxn>
              <a:cxn ang="0">
                <a:pos x="2" y="104"/>
              </a:cxn>
              <a:cxn ang="0">
                <a:pos x="4" y="104"/>
              </a:cxn>
              <a:cxn ang="0">
                <a:pos x="0" y="352"/>
              </a:cxn>
              <a:cxn ang="0">
                <a:pos x="474" y="350"/>
              </a:cxn>
              <a:cxn ang="0">
                <a:pos x="642" y="404"/>
              </a:cxn>
              <a:cxn ang="0">
                <a:pos x="642" y="406"/>
              </a:cxn>
              <a:cxn ang="0">
                <a:pos x="642" y="406"/>
              </a:cxn>
              <a:cxn ang="0">
                <a:pos x="636" y="390"/>
              </a:cxn>
            </a:cxnLst>
            <a:rect l="0" t="0" r="r" b="b"/>
            <a:pathLst>
              <a:path w="642" h="406">
                <a:moveTo>
                  <a:pt x="636" y="390"/>
                </a:moveTo>
                <a:lnTo>
                  <a:pt x="632" y="252"/>
                </a:lnTo>
                <a:lnTo>
                  <a:pt x="632" y="252"/>
                </a:lnTo>
                <a:lnTo>
                  <a:pt x="632" y="250"/>
                </a:lnTo>
                <a:lnTo>
                  <a:pt x="626" y="64"/>
                </a:lnTo>
                <a:lnTo>
                  <a:pt x="596" y="26"/>
                </a:lnTo>
                <a:lnTo>
                  <a:pt x="612" y="0"/>
                </a:lnTo>
                <a:lnTo>
                  <a:pt x="612" y="0"/>
                </a:lnTo>
                <a:lnTo>
                  <a:pt x="612" y="2"/>
                </a:lnTo>
                <a:lnTo>
                  <a:pt x="2" y="4"/>
                </a:lnTo>
                <a:lnTo>
                  <a:pt x="2" y="104"/>
                </a:lnTo>
                <a:lnTo>
                  <a:pt x="4" y="104"/>
                </a:lnTo>
                <a:lnTo>
                  <a:pt x="0" y="352"/>
                </a:lnTo>
                <a:lnTo>
                  <a:pt x="474" y="350"/>
                </a:lnTo>
                <a:lnTo>
                  <a:pt x="642" y="404"/>
                </a:lnTo>
                <a:lnTo>
                  <a:pt x="642" y="406"/>
                </a:lnTo>
                <a:lnTo>
                  <a:pt x="642" y="406"/>
                </a:lnTo>
                <a:lnTo>
                  <a:pt x="636" y="3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94" name="Freeform 2997"/>
          <p:cNvSpPr>
            <a:spLocks/>
          </p:cNvSpPr>
          <p:nvPr/>
        </p:nvSpPr>
        <p:spPr bwMode="auto">
          <a:xfrm>
            <a:off x="4915434" y="2761643"/>
            <a:ext cx="373373" cy="263903"/>
          </a:xfrm>
          <a:custGeom>
            <a:avLst/>
            <a:gdLst/>
            <a:ahLst/>
            <a:cxnLst>
              <a:cxn ang="0">
                <a:pos x="524" y="202"/>
              </a:cxn>
              <a:cxn ang="0">
                <a:pos x="516" y="146"/>
              </a:cxn>
              <a:cxn ang="0">
                <a:pos x="444" y="76"/>
              </a:cxn>
              <a:cxn ang="0">
                <a:pos x="428" y="2"/>
              </a:cxn>
              <a:cxn ang="0">
                <a:pos x="428" y="0"/>
              </a:cxn>
              <a:cxn ang="0">
                <a:pos x="416" y="0"/>
              </a:cxn>
              <a:cxn ang="0">
                <a:pos x="426" y="0"/>
              </a:cxn>
              <a:cxn ang="0">
                <a:pos x="428" y="6"/>
              </a:cxn>
              <a:cxn ang="0">
                <a:pos x="0" y="24"/>
              </a:cxn>
              <a:cxn ang="0">
                <a:pos x="4" y="160"/>
              </a:cxn>
              <a:cxn ang="0">
                <a:pos x="98" y="418"/>
              </a:cxn>
              <a:cxn ang="0">
                <a:pos x="444" y="408"/>
              </a:cxn>
              <a:cxn ang="0">
                <a:pos x="444" y="378"/>
              </a:cxn>
              <a:cxn ang="0">
                <a:pos x="484" y="308"/>
              </a:cxn>
              <a:cxn ang="0">
                <a:pos x="464" y="268"/>
              </a:cxn>
              <a:cxn ang="0">
                <a:pos x="524" y="202"/>
              </a:cxn>
            </a:cxnLst>
            <a:rect l="0" t="0" r="r" b="b"/>
            <a:pathLst>
              <a:path w="524" h="418">
                <a:moveTo>
                  <a:pt x="524" y="202"/>
                </a:moveTo>
                <a:lnTo>
                  <a:pt x="516" y="146"/>
                </a:lnTo>
                <a:lnTo>
                  <a:pt x="444" y="76"/>
                </a:lnTo>
                <a:lnTo>
                  <a:pt x="428" y="2"/>
                </a:lnTo>
                <a:lnTo>
                  <a:pt x="428" y="0"/>
                </a:lnTo>
                <a:lnTo>
                  <a:pt x="416" y="0"/>
                </a:lnTo>
                <a:lnTo>
                  <a:pt x="426" y="0"/>
                </a:lnTo>
                <a:lnTo>
                  <a:pt x="428" y="6"/>
                </a:lnTo>
                <a:lnTo>
                  <a:pt x="0" y="24"/>
                </a:lnTo>
                <a:lnTo>
                  <a:pt x="4" y="160"/>
                </a:lnTo>
                <a:lnTo>
                  <a:pt x="98" y="418"/>
                </a:lnTo>
                <a:lnTo>
                  <a:pt x="444" y="408"/>
                </a:lnTo>
                <a:lnTo>
                  <a:pt x="444" y="378"/>
                </a:lnTo>
                <a:lnTo>
                  <a:pt x="484" y="308"/>
                </a:lnTo>
                <a:lnTo>
                  <a:pt x="464" y="268"/>
                </a:lnTo>
                <a:lnTo>
                  <a:pt x="524" y="202"/>
                </a:lnTo>
                <a:close/>
              </a:path>
            </a:pathLst>
          </a:custGeom>
          <a:solidFill>
            <a:srgbClr val="FCF4C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761930">
              <a:defRPr/>
            </a:pPr>
            <a:endParaRPr lang="da-DK" sz="1350"/>
          </a:p>
        </p:txBody>
      </p:sp>
      <p:sp>
        <p:nvSpPr>
          <p:cNvPr id="395" name="Freeform 2998"/>
          <p:cNvSpPr>
            <a:spLocks/>
          </p:cNvSpPr>
          <p:nvPr/>
        </p:nvSpPr>
        <p:spPr bwMode="auto">
          <a:xfrm>
            <a:off x="4846443" y="2368738"/>
            <a:ext cx="418015" cy="403021"/>
          </a:xfrm>
          <a:custGeom>
            <a:avLst/>
            <a:gdLst/>
            <a:ahLst/>
            <a:cxnLst>
              <a:cxn ang="0">
                <a:pos x="514" y="566"/>
              </a:cxn>
              <a:cxn ang="0">
                <a:pos x="376" y="482"/>
              </a:cxn>
              <a:cxn ang="0">
                <a:pos x="346" y="344"/>
              </a:cxn>
              <a:cxn ang="0">
                <a:pos x="386" y="302"/>
              </a:cxn>
              <a:cxn ang="0">
                <a:pos x="424" y="214"/>
              </a:cxn>
              <a:cxn ang="0">
                <a:pos x="418" y="216"/>
              </a:cxn>
              <a:cxn ang="0">
                <a:pos x="506" y="108"/>
              </a:cxn>
              <a:cxn ang="0">
                <a:pos x="586" y="54"/>
              </a:cxn>
              <a:cxn ang="0">
                <a:pos x="406" y="54"/>
              </a:cxn>
              <a:cxn ang="0">
                <a:pos x="158" y="0"/>
              </a:cxn>
              <a:cxn ang="0">
                <a:pos x="0" y="8"/>
              </a:cxn>
              <a:cxn ang="0">
                <a:pos x="0" y="12"/>
              </a:cxn>
              <a:cxn ang="0">
                <a:pos x="4" y="14"/>
              </a:cxn>
              <a:cxn ang="0">
                <a:pos x="78" y="390"/>
              </a:cxn>
              <a:cxn ang="0">
                <a:pos x="60" y="422"/>
              </a:cxn>
              <a:cxn ang="0">
                <a:pos x="90" y="460"/>
              </a:cxn>
              <a:cxn ang="0">
                <a:pos x="96" y="638"/>
              </a:cxn>
              <a:cxn ang="0">
                <a:pos x="512" y="622"/>
              </a:cxn>
              <a:cxn ang="0">
                <a:pos x="524" y="622"/>
              </a:cxn>
              <a:cxn ang="0">
                <a:pos x="514" y="566"/>
              </a:cxn>
            </a:cxnLst>
            <a:rect l="0" t="0" r="r" b="b"/>
            <a:pathLst>
              <a:path w="586" h="638">
                <a:moveTo>
                  <a:pt x="514" y="566"/>
                </a:moveTo>
                <a:lnTo>
                  <a:pt x="376" y="482"/>
                </a:lnTo>
                <a:lnTo>
                  <a:pt x="346" y="344"/>
                </a:lnTo>
                <a:lnTo>
                  <a:pt x="386" y="302"/>
                </a:lnTo>
                <a:lnTo>
                  <a:pt x="424" y="214"/>
                </a:lnTo>
                <a:lnTo>
                  <a:pt x="418" y="216"/>
                </a:lnTo>
                <a:lnTo>
                  <a:pt x="506" y="108"/>
                </a:lnTo>
                <a:lnTo>
                  <a:pt x="586" y="54"/>
                </a:lnTo>
                <a:lnTo>
                  <a:pt x="406" y="54"/>
                </a:lnTo>
                <a:lnTo>
                  <a:pt x="158" y="0"/>
                </a:lnTo>
                <a:lnTo>
                  <a:pt x="0" y="8"/>
                </a:lnTo>
                <a:lnTo>
                  <a:pt x="0" y="12"/>
                </a:lnTo>
                <a:lnTo>
                  <a:pt x="4" y="14"/>
                </a:lnTo>
                <a:lnTo>
                  <a:pt x="78" y="390"/>
                </a:lnTo>
                <a:lnTo>
                  <a:pt x="60" y="422"/>
                </a:lnTo>
                <a:lnTo>
                  <a:pt x="90" y="460"/>
                </a:lnTo>
                <a:lnTo>
                  <a:pt x="96" y="638"/>
                </a:lnTo>
                <a:lnTo>
                  <a:pt x="512" y="622"/>
                </a:lnTo>
                <a:lnTo>
                  <a:pt x="524" y="622"/>
                </a:lnTo>
                <a:lnTo>
                  <a:pt x="514" y="5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96" name="Freeform 2999"/>
          <p:cNvSpPr>
            <a:spLocks/>
          </p:cNvSpPr>
          <p:nvPr/>
        </p:nvSpPr>
        <p:spPr bwMode="auto">
          <a:xfrm>
            <a:off x="5323711" y="3108173"/>
            <a:ext cx="58441" cy="86843"/>
          </a:xfrm>
          <a:custGeom>
            <a:avLst/>
            <a:gdLst/>
            <a:ahLst/>
            <a:cxnLst>
              <a:cxn ang="0">
                <a:pos x="4" y="84"/>
              </a:cxn>
              <a:cxn ang="0">
                <a:pos x="4" y="0"/>
              </a:cxn>
              <a:cxn ang="0">
                <a:pos x="0" y="84"/>
              </a:cxn>
              <a:cxn ang="0">
                <a:pos x="82" y="138"/>
              </a:cxn>
              <a:cxn ang="0">
                <a:pos x="4" y="84"/>
              </a:cxn>
            </a:cxnLst>
            <a:rect l="0" t="0" r="r" b="b"/>
            <a:pathLst>
              <a:path w="82" h="138">
                <a:moveTo>
                  <a:pt x="4" y="84"/>
                </a:moveTo>
                <a:lnTo>
                  <a:pt x="4" y="0"/>
                </a:lnTo>
                <a:lnTo>
                  <a:pt x="0" y="84"/>
                </a:lnTo>
                <a:lnTo>
                  <a:pt x="82" y="138"/>
                </a:lnTo>
                <a:lnTo>
                  <a:pt x="4" y="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97" name="Freeform 3000"/>
          <p:cNvSpPr>
            <a:spLocks/>
          </p:cNvSpPr>
          <p:nvPr/>
        </p:nvSpPr>
        <p:spPr bwMode="auto">
          <a:xfrm>
            <a:off x="5323710" y="3157073"/>
            <a:ext cx="167206" cy="91902"/>
          </a:xfrm>
          <a:custGeom>
            <a:avLst/>
            <a:gdLst/>
            <a:ahLst/>
            <a:cxnLst>
              <a:cxn ang="0">
                <a:pos x="110" y="146"/>
              </a:cxn>
              <a:cxn ang="0">
                <a:pos x="132" y="102"/>
              </a:cxn>
              <a:cxn ang="0">
                <a:pos x="182" y="128"/>
              </a:cxn>
              <a:cxn ang="0">
                <a:pos x="224" y="72"/>
              </a:cxn>
              <a:cxn ang="0">
                <a:pos x="234" y="0"/>
              </a:cxn>
              <a:cxn ang="0">
                <a:pos x="222" y="72"/>
              </a:cxn>
              <a:cxn ang="0">
                <a:pos x="182" y="124"/>
              </a:cxn>
              <a:cxn ang="0">
                <a:pos x="132" y="96"/>
              </a:cxn>
              <a:cxn ang="0">
                <a:pos x="110" y="138"/>
              </a:cxn>
              <a:cxn ang="0">
                <a:pos x="82" y="60"/>
              </a:cxn>
              <a:cxn ang="0">
                <a:pos x="0" y="6"/>
              </a:cxn>
              <a:cxn ang="0">
                <a:pos x="80" y="64"/>
              </a:cxn>
              <a:cxn ang="0">
                <a:pos x="110" y="146"/>
              </a:cxn>
            </a:cxnLst>
            <a:rect l="0" t="0" r="r" b="b"/>
            <a:pathLst>
              <a:path w="234" h="146">
                <a:moveTo>
                  <a:pt x="110" y="146"/>
                </a:moveTo>
                <a:lnTo>
                  <a:pt x="132" y="102"/>
                </a:lnTo>
                <a:lnTo>
                  <a:pt x="182" y="128"/>
                </a:lnTo>
                <a:lnTo>
                  <a:pt x="224" y="72"/>
                </a:lnTo>
                <a:lnTo>
                  <a:pt x="234" y="0"/>
                </a:lnTo>
                <a:lnTo>
                  <a:pt x="222" y="72"/>
                </a:lnTo>
                <a:lnTo>
                  <a:pt x="182" y="124"/>
                </a:lnTo>
                <a:lnTo>
                  <a:pt x="132" y="96"/>
                </a:lnTo>
                <a:lnTo>
                  <a:pt x="110" y="138"/>
                </a:lnTo>
                <a:lnTo>
                  <a:pt x="82" y="60"/>
                </a:lnTo>
                <a:lnTo>
                  <a:pt x="0" y="6"/>
                </a:lnTo>
                <a:lnTo>
                  <a:pt x="80" y="64"/>
                </a:lnTo>
                <a:lnTo>
                  <a:pt x="110" y="1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98" name="Freeform 3001"/>
          <p:cNvSpPr>
            <a:spLocks/>
          </p:cNvSpPr>
          <p:nvPr/>
        </p:nvSpPr>
        <p:spPr bwMode="auto">
          <a:xfrm>
            <a:off x="5481986" y="3098897"/>
            <a:ext cx="20292" cy="103706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12" y="92"/>
              </a:cxn>
              <a:cxn ang="0">
                <a:pos x="14" y="82"/>
              </a:cxn>
              <a:cxn ang="0">
                <a:pos x="16" y="72"/>
              </a:cxn>
              <a:cxn ang="0">
                <a:pos x="28" y="0"/>
              </a:cxn>
              <a:cxn ang="0">
                <a:pos x="8" y="82"/>
              </a:cxn>
              <a:cxn ang="0">
                <a:pos x="0" y="164"/>
              </a:cxn>
            </a:cxnLst>
            <a:rect l="0" t="0" r="r" b="b"/>
            <a:pathLst>
              <a:path w="28" h="164">
                <a:moveTo>
                  <a:pt x="0" y="164"/>
                </a:moveTo>
                <a:lnTo>
                  <a:pt x="12" y="92"/>
                </a:lnTo>
                <a:lnTo>
                  <a:pt x="14" y="82"/>
                </a:lnTo>
                <a:lnTo>
                  <a:pt x="16" y="72"/>
                </a:lnTo>
                <a:lnTo>
                  <a:pt x="28" y="0"/>
                </a:lnTo>
                <a:lnTo>
                  <a:pt x="8" y="82"/>
                </a:lnTo>
                <a:lnTo>
                  <a:pt x="0" y="1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399" name="Freeform 3003"/>
          <p:cNvSpPr>
            <a:spLocks/>
          </p:cNvSpPr>
          <p:nvPr/>
        </p:nvSpPr>
        <p:spPr bwMode="auto">
          <a:xfrm>
            <a:off x="5490915" y="3144428"/>
            <a:ext cx="2435" cy="1264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" y="0"/>
              </a:cxn>
              <a:cxn ang="0">
                <a:pos x="2" y="10"/>
              </a:cxn>
              <a:cxn ang="0">
                <a:pos x="0" y="20"/>
              </a:cxn>
            </a:cxnLst>
            <a:rect l="0" t="0" r="r" b="b"/>
            <a:pathLst>
              <a:path w="4" h="20">
                <a:moveTo>
                  <a:pt x="0" y="20"/>
                </a:moveTo>
                <a:lnTo>
                  <a:pt x="4" y="0"/>
                </a:lnTo>
                <a:lnTo>
                  <a:pt x="2" y="10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00" name="Freeform 3004"/>
          <p:cNvSpPr>
            <a:spLocks/>
          </p:cNvSpPr>
          <p:nvPr/>
        </p:nvSpPr>
        <p:spPr bwMode="auto">
          <a:xfrm>
            <a:off x="5525007" y="3131780"/>
            <a:ext cx="73862" cy="37941"/>
          </a:xfrm>
          <a:custGeom>
            <a:avLst/>
            <a:gdLst/>
            <a:ahLst/>
            <a:cxnLst>
              <a:cxn ang="0">
                <a:pos x="24" y="54"/>
              </a:cxn>
              <a:cxn ang="0">
                <a:pos x="0" y="40"/>
              </a:cxn>
              <a:cxn ang="0">
                <a:pos x="24" y="60"/>
              </a:cxn>
              <a:cxn ang="0">
                <a:pos x="104" y="0"/>
              </a:cxn>
              <a:cxn ang="0">
                <a:pos x="24" y="54"/>
              </a:cxn>
            </a:cxnLst>
            <a:rect l="0" t="0" r="r" b="b"/>
            <a:pathLst>
              <a:path w="104" h="60">
                <a:moveTo>
                  <a:pt x="24" y="54"/>
                </a:moveTo>
                <a:lnTo>
                  <a:pt x="0" y="40"/>
                </a:lnTo>
                <a:lnTo>
                  <a:pt x="24" y="60"/>
                </a:lnTo>
                <a:lnTo>
                  <a:pt x="104" y="0"/>
                </a:lnTo>
                <a:lnTo>
                  <a:pt x="24" y="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01" name="Freeform 3005"/>
          <p:cNvSpPr>
            <a:spLocks/>
          </p:cNvSpPr>
          <p:nvPr/>
        </p:nvSpPr>
        <p:spPr bwMode="auto">
          <a:xfrm>
            <a:off x="5619161" y="3047465"/>
            <a:ext cx="62499" cy="9358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52" y="42"/>
              </a:cxn>
              <a:cxn ang="0">
                <a:pos x="88" y="0"/>
              </a:cxn>
              <a:cxn ang="0">
                <a:pos x="50" y="40"/>
              </a:cxn>
              <a:cxn ang="0">
                <a:pos x="0" y="148"/>
              </a:cxn>
            </a:cxnLst>
            <a:rect l="0" t="0" r="r" b="b"/>
            <a:pathLst>
              <a:path w="88" h="148">
                <a:moveTo>
                  <a:pt x="0" y="148"/>
                </a:moveTo>
                <a:lnTo>
                  <a:pt x="52" y="42"/>
                </a:lnTo>
                <a:lnTo>
                  <a:pt x="88" y="0"/>
                </a:lnTo>
                <a:lnTo>
                  <a:pt x="50" y="40"/>
                </a:lnTo>
                <a:lnTo>
                  <a:pt x="0" y="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02" name="Freeform 3006"/>
          <p:cNvSpPr>
            <a:spLocks/>
          </p:cNvSpPr>
          <p:nvPr/>
        </p:nvSpPr>
        <p:spPr bwMode="auto">
          <a:xfrm>
            <a:off x="5486044" y="3157076"/>
            <a:ext cx="56006" cy="30353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0" y="48"/>
              </a:cxn>
              <a:cxn ang="0">
                <a:pos x="54" y="4"/>
              </a:cxn>
              <a:cxn ang="0">
                <a:pos x="78" y="20"/>
              </a:cxn>
              <a:cxn ang="0">
                <a:pos x="54" y="0"/>
              </a:cxn>
              <a:cxn ang="0">
                <a:pos x="0" y="44"/>
              </a:cxn>
            </a:cxnLst>
            <a:rect l="0" t="0" r="r" b="b"/>
            <a:pathLst>
              <a:path w="78" h="48">
                <a:moveTo>
                  <a:pt x="0" y="44"/>
                </a:moveTo>
                <a:lnTo>
                  <a:pt x="0" y="48"/>
                </a:lnTo>
                <a:lnTo>
                  <a:pt x="54" y="4"/>
                </a:lnTo>
                <a:lnTo>
                  <a:pt x="78" y="20"/>
                </a:lnTo>
                <a:lnTo>
                  <a:pt x="54" y="0"/>
                </a:lnTo>
                <a:lnTo>
                  <a:pt x="0" y="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03" name="Freeform 3007"/>
          <p:cNvSpPr>
            <a:spLocks/>
          </p:cNvSpPr>
          <p:nvPr/>
        </p:nvSpPr>
        <p:spPr bwMode="auto">
          <a:xfrm>
            <a:off x="5542050" y="3073603"/>
            <a:ext cx="113636" cy="96118"/>
          </a:xfrm>
          <a:custGeom>
            <a:avLst/>
            <a:gdLst/>
            <a:ahLst/>
            <a:cxnLst>
              <a:cxn ang="0">
                <a:pos x="80" y="92"/>
              </a:cxn>
              <a:cxn ang="0">
                <a:pos x="0" y="152"/>
              </a:cxn>
              <a:cxn ang="0">
                <a:pos x="80" y="96"/>
              </a:cxn>
              <a:cxn ang="0">
                <a:pos x="110" y="110"/>
              </a:cxn>
              <a:cxn ang="0">
                <a:pos x="160" y="0"/>
              </a:cxn>
              <a:cxn ang="0">
                <a:pos x="108" y="106"/>
              </a:cxn>
              <a:cxn ang="0">
                <a:pos x="80" y="92"/>
              </a:cxn>
            </a:cxnLst>
            <a:rect l="0" t="0" r="r" b="b"/>
            <a:pathLst>
              <a:path w="160" h="152">
                <a:moveTo>
                  <a:pt x="80" y="92"/>
                </a:moveTo>
                <a:lnTo>
                  <a:pt x="0" y="152"/>
                </a:lnTo>
                <a:lnTo>
                  <a:pt x="80" y="96"/>
                </a:lnTo>
                <a:lnTo>
                  <a:pt x="110" y="110"/>
                </a:lnTo>
                <a:lnTo>
                  <a:pt x="160" y="0"/>
                </a:lnTo>
                <a:lnTo>
                  <a:pt x="108" y="106"/>
                </a:lnTo>
                <a:lnTo>
                  <a:pt x="80" y="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04" name="Freeform 3008"/>
          <p:cNvSpPr>
            <a:spLocks/>
          </p:cNvSpPr>
          <p:nvPr/>
        </p:nvSpPr>
        <p:spPr bwMode="auto">
          <a:xfrm>
            <a:off x="5678414" y="3038191"/>
            <a:ext cx="3247" cy="92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14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4" h="14">
                <a:moveTo>
                  <a:pt x="0" y="2"/>
                </a:moveTo>
                <a:lnTo>
                  <a:pt x="4" y="14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05" name="Freeform 3010"/>
          <p:cNvSpPr>
            <a:spLocks/>
          </p:cNvSpPr>
          <p:nvPr/>
        </p:nvSpPr>
        <p:spPr bwMode="auto">
          <a:xfrm>
            <a:off x="5476305" y="2851013"/>
            <a:ext cx="205355" cy="331355"/>
          </a:xfrm>
          <a:custGeom>
            <a:avLst/>
            <a:gdLst/>
            <a:ahLst/>
            <a:cxnLst>
              <a:cxn ang="0">
                <a:pos x="92" y="498"/>
              </a:cxn>
              <a:cxn ang="0">
                <a:pos x="172" y="444"/>
              </a:cxn>
              <a:cxn ang="0">
                <a:pos x="200" y="458"/>
              </a:cxn>
              <a:cxn ang="0">
                <a:pos x="250" y="350"/>
              </a:cxn>
              <a:cxn ang="0">
                <a:pos x="288" y="310"/>
              </a:cxn>
              <a:cxn ang="0">
                <a:pos x="284" y="298"/>
              </a:cxn>
              <a:cxn ang="0">
                <a:pos x="284" y="298"/>
              </a:cxn>
              <a:cxn ang="0">
                <a:pos x="284" y="296"/>
              </a:cxn>
              <a:cxn ang="0">
                <a:pos x="216" y="0"/>
              </a:cxn>
              <a:cxn ang="0">
                <a:pos x="26" y="6"/>
              </a:cxn>
              <a:cxn ang="0">
                <a:pos x="0" y="28"/>
              </a:cxn>
              <a:cxn ang="0">
                <a:pos x="38" y="392"/>
              </a:cxn>
              <a:cxn ang="0">
                <a:pos x="24" y="464"/>
              </a:cxn>
              <a:cxn ang="0">
                <a:pos x="20" y="484"/>
              </a:cxn>
              <a:cxn ang="0">
                <a:pos x="14" y="524"/>
              </a:cxn>
              <a:cxn ang="0">
                <a:pos x="68" y="484"/>
              </a:cxn>
              <a:cxn ang="0">
                <a:pos x="92" y="498"/>
              </a:cxn>
            </a:cxnLst>
            <a:rect l="0" t="0" r="r" b="b"/>
            <a:pathLst>
              <a:path w="288" h="524">
                <a:moveTo>
                  <a:pt x="92" y="498"/>
                </a:moveTo>
                <a:lnTo>
                  <a:pt x="172" y="444"/>
                </a:lnTo>
                <a:lnTo>
                  <a:pt x="200" y="458"/>
                </a:lnTo>
                <a:lnTo>
                  <a:pt x="250" y="350"/>
                </a:lnTo>
                <a:lnTo>
                  <a:pt x="288" y="310"/>
                </a:lnTo>
                <a:lnTo>
                  <a:pt x="284" y="298"/>
                </a:lnTo>
                <a:lnTo>
                  <a:pt x="284" y="298"/>
                </a:lnTo>
                <a:lnTo>
                  <a:pt x="284" y="296"/>
                </a:lnTo>
                <a:lnTo>
                  <a:pt x="216" y="0"/>
                </a:lnTo>
                <a:lnTo>
                  <a:pt x="26" y="6"/>
                </a:lnTo>
                <a:lnTo>
                  <a:pt x="0" y="28"/>
                </a:lnTo>
                <a:lnTo>
                  <a:pt x="38" y="392"/>
                </a:lnTo>
                <a:lnTo>
                  <a:pt x="24" y="464"/>
                </a:lnTo>
                <a:lnTo>
                  <a:pt x="20" y="484"/>
                </a:lnTo>
                <a:lnTo>
                  <a:pt x="14" y="524"/>
                </a:lnTo>
                <a:lnTo>
                  <a:pt x="68" y="484"/>
                </a:lnTo>
                <a:lnTo>
                  <a:pt x="92" y="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06" name="Freeform 3011"/>
          <p:cNvSpPr>
            <a:spLocks/>
          </p:cNvSpPr>
          <p:nvPr/>
        </p:nvSpPr>
        <p:spPr bwMode="auto">
          <a:xfrm>
            <a:off x="5526631" y="3393153"/>
            <a:ext cx="22727" cy="2217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350"/>
              </a:cxn>
              <a:cxn ang="0">
                <a:pos x="8" y="68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32" h="350">
                <a:moveTo>
                  <a:pt x="0" y="0"/>
                </a:moveTo>
                <a:lnTo>
                  <a:pt x="32" y="350"/>
                </a:lnTo>
                <a:lnTo>
                  <a:pt x="8" y="68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07" name="Freeform 3012"/>
          <p:cNvSpPr>
            <a:spLocks/>
          </p:cNvSpPr>
          <p:nvPr/>
        </p:nvSpPr>
        <p:spPr bwMode="auto">
          <a:xfrm>
            <a:off x="5328579" y="3392309"/>
            <a:ext cx="232952" cy="370139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74" y="22"/>
              </a:cxn>
              <a:cxn ang="0">
                <a:pos x="0" y="240"/>
              </a:cxn>
              <a:cxn ang="0">
                <a:pos x="38" y="372"/>
              </a:cxn>
              <a:cxn ang="0">
                <a:pos x="6" y="522"/>
              </a:cxn>
              <a:cxn ang="0">
                <a:pos x="178" y="508"/>
              </a:cxn>
              <a:cxn ang="0">
                <a:pos x="216" y="586"/>
              </a:cxn>
              <a:cxn ang="0">
                <a:pos x="298" y="560"/>
              </a:cxn>
              <a:cxn ang="0">
                <a:pos x="328" y="560"/>
              </a:cxn>
              <a:cxn ang="0">
                <a:pos x="310" y="352"/>
              </a:cxn>
              <a:cxn ang="0">
                <a:pos x="278" y="2"/>
              </a:cxn>
              <a:cxn ang="0">
                <a:pos x="280" y="2"/>
              </a:cxn>
              <a:cxn ang="0">
                <a:pos x="286" y="70"/>
              </a:cxn>
              <a:cxn ang="0">
                <a:pos x="280" y="0"/>
              </a:cxn>
              <a:cxn ang="0">
                <a:pos x="278" y="0"/>
              </a:cxn>
            </a:cxnLst>
            <a:rect l="0" t="0" r="r" b="b"/>
            <a:pathLst>
              <a:path w="328" h="586">
                <a:moveTo>
                  <a:pt x="278" y="0"/>
                </a:moveTo>
                <a:lnTo>
                  <a:pt x="74" y="22"/>
                </a:lnTo>
                <a:lnTo>
                  <a:pt x="0" y="240"/>
                </a:lnTo>
                <a:lnTo>
                  <a:pt x="38" y="372"/>
                </a:lnTo>
                <a:lnTo>
                  <a:pt x="6" y="522"/>
                </a:lnTo>
                <a:lnTo>
                  <a:pt x="178" y="508"/>
                </a:lnTo>
                <a:lnTo>
                  <a:pt x="216" y="586"/>
                </a:lnTo>
                <a:lnTo>
                  <a:pt x="298" y="560"/>
                </a:lnTo>
                <a:lnTo>
                  <a:pt x="328" y="560"/>
                </a:lnTo>
                <a:lnTo>
                  <a:pt x="310" y="352"/>
                </a:lnTo>
                <a:lnTo>
                  <a:pt x="278" y="2"/>
                </a:lnTo>
                <a:lnTo>
                  <a:pt x="280" y="2"/>
                </a:lnTo>
                <a:lnTo>
                  <a:pt x="286" y="70"/>
                </a:lnTo>
                <a:lnTo>
                  <a:pt x="280" y="0"/>
                </a:lnTo>
                <a:lnTo>
                  <a:pt x="2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08" name="Freeform 3013"/>
          <p:cNvSpPr>
            <a:spLocks/>
          </p:cNvSpPr>
          <p:nvPr/>
        </p:nvSpPr>
        <p:spPr bwMode="auto">
          <a:xfrm>
            <a:off x="5549357" y="3614900"/>
            <a:ext cx="13799" cy="130687"/>
          </a:xfrm>
          <a:custGeom>
            <a:avLst/>
            <a:gdLst/>
            <a:ahLst/>
            <a:cxnLst>
              <a:cxn ang="0">
                <a:pos x="20" y="208"/>
              </a:cxn>
              <a:cxn ang="0">
                <a:pos x="0" y="0"/>
              </a:cxn>
              <a:cxn ang="0">
                <a:pos x="18" y="208"/>
              </a:cxn>
              <a:cxn ang="0">
                <a:pos x="20" y="208"/>
              </a:cxn>
            </a:cxnLst>
            <a:rect l="0" t="0" r="r" b="b"/>
            <a:pathLst>
              <a:path w="20" h="208">
                <a:moveTo>
                  <a:pt x="20" y="208"/>
                </a:moveTo>
                <a:lnTo>
                  <a:pt x="0" y="0"/>
                </a:lnTo>
                <a:lnTo>
                  <a:pt x="18" y="208"/>
                </a:lnTo>
                <a:lnTo>
                  <a:pt x="20" y="2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09" name="Freeform 3014"/>
          <p:cNvSpPr>
            <a:spLocks/>
          </p:cNvSpPr>
          <p:nvPr/>
        </p:nvSpPr>
        <p:spPr bwMode="auto">
          <a:xfrm>
            <a:off x="5527441" y="3369546"/>
            <a:ext cx="262173" cy="376040"/>
          </a:xfrm>
          <a:custGeom>
            <a:avLst/>
            <a:gdLst/>
            <a:ahLst/>
            <a:cxnLst>
              <a:cxn ang="0">
                <a:pos x="368" y="466"/>
              </a:cxn>
              <a:cxn ang="0">
                <a:pos x="350" y="330"/>
              </a:cxn>
              <a:cxn ang="0">
                <a:pos x="226" y="0"/>
              </a:cxn>
              <a:cxn ang="0">
                <a:pos x="0" y="36"/>
              </a:cxn>
              <a:cxn ang="0">
                <a:pos x="6" y="106"/>
              </a:cxn>
              <a:cxn ang="0">
                <a:pos x="52" y="596"/>
              </a:cxn>
              <a:cxn ang="0">
                <a:pos x="96" y="596"/>
              </a:cxn>
              <a:cxn ang="0">
                <a:pos x="134" y="580"/>
              </a:cxn>
              <a:cxn ang="0">
                <a:pos x="90" y="490"/>
              </a:cxn>
              <a:cxn ang="0">
                <a:pos x="368" y="466"/>
              </a:cxn>
            </a:cxnLst>
            <a:rect l="0" t="0" r="r" b="b"/>
            <a:pathLst>
              <a:path w="368" h="596">
                <a:moveTo>
                  <a:pt x="368" y="466"/>
                </a:moveTo>
                <a:lnTo>
                  <a:pt x="350" y="330"/>
                </a:lnTo>
                <a:lnTo>
                  <a:pt x="226" y="0"/>
                </a:lnTo>
                <a:lnTo>
                  <a:pt x="0" y="36"/>
                </a:lnTo>
                <a:lnTo>
                  <a:pt x="6" y="106"/>
                </a:lnTo>
                <a:lnTo>
                  <a:pt x="52" y="596"/>
                </a:lnTo>
                <a:lnTo>
                  <a:pt x="96" y="596"/>
                </a:lnTo>
                <a:lnTo>
                  <a:pt x="134" y="580"/>
                </a:lnTo>
                <a:lnTo>
                  <a:pt x="90" y="490"/>
                </a:lnTo>
                <a:lnTo>
                  <a:pt x="368" y="4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10" name="Freeform 3015"/>
          <p:cNvSpPr>
            <a:spLocks/>
          </p:cNvSpPr>
          <p:nvPr/>
        </p:nvSpPr>
        <p:spPr bwMode="auto">
          <a:xfrm>
            <a:off x="5857795" y="3362801"/>
            <a:ext cx="38960" cy="2445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2" y="4"/>
              </a:cxn>
              <a:cxn ang="0">
                <a:pos x="52" y="38"/>
              </a:cxn>
              <a:cxn ang="0">
                <a:pos x="54" y="0"/>
              </a:cxn>
              <a:cxn ang="0">
                <a:pos x="0" y="6"/>
              </a:cxn>
            </a:cxnLst>
            <a:rect l="0" t="0" r="r" b="b"/>
            <a:pathLst>
              <a:path w="54" h="38">
                <a:moveTo>
                  <a:pt x="0" y="6"/>
                </a:moveTo>
                <a:lnTo>
                  <a:pt x="52" y="4"/>
                </a:lnTo>
                <a:lnTo>
                  <a:pt x="52" y="38"/>
                </a:lnTo>
                <a:lnTo>
                  <a:pt x="54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11" name="Freeform 3016"/>
          <p:cNvSpPr>
            <a:spLocks/>
          </p:cNvSpPr>
          <p:nvPr/>
        </p:nvSpPr>
        <p:spPr bwMode="auto">
          <a:xfrm>
            <a:off x="5857795" y="3340035"/>
            <a:ext cx="38960" cy="26981"/>
          </a:xfrm>
          <a:custGeom>
            <a:avLst/>
            <a:gdLst/>
            <a:ahLst/>
            <a:cxnLst>
              <a:cxn ang="0">
                <a:pos x="6" y="40"/>
              </a:cxn>
              <a:cxn ang="0">
                <a:pos x="22" y="0"/>
              </a:cxn>
              <a:cxn ang="0">
                <a:pos x="0" y="42"/>
              </a:cxn>
              <a:cxn ang="0">
                <a:pos x="54" y="36"/>
              </a:cxn>
              <a:cxn ang="0">
                <a:pos x="6" y="40"/>
              </a:cxn>
            </a:cxnLst>
            <a:rect l="0" t="0" r="r" b="b"/>
            <a:pathLst>
              <a:path w="54" h="42">
                <a:moveTo>
                  <a:pt x="6" y="40"/>
                </a:moveTo>
                <a:lnTo>
                  <a:pt x="22" y="0"/>
                </a:lnTo>
                <a:lnTo>
                  <a:pt x="0" y="42"/>
                </a:lnTo>
                <a:lnTo>
                  <a:pt x="54" y="36"/>
                </a:lnTo>
                <a:lnTo>
                  <a:pt x="6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12" name="Freeform 3017"/>
          <p:cNvSpPr>
            <a:spLocks/>
          </p:cNvSpPr>
          <p:nvPr/>
        </p:nvSpPr>
        <p:spPr bwMode="auto">
          <a:xfrm>
            <a:off x="5895131" y="3362799"/>
            <a:ext cx="188310" cy="1644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38"/>
              </a:cxn>
              <a:cxn ang="0">
                <a:pos x="264" y="260"/>
              </a:cxn>
              <a:cxn ang="0">
                <a:pos x="2" y="36"/>
              </a:cxn>
              <a:cxn ang="0">
                <a:pos x="2" y="0"/>
              </a:cxn>
            </a:cxnLst>
            <a:rect l="0" t="0" r="r" b="b"/>
            <a:pathLst>
              <a:path w="264" h="260">
                <a:moveTo>
                  <a:pt x="2" y="0"/>
                </a:moveTo>
                <a:lnTo>
                  <a:pt x="0" y="38"/>
                </a:lnTo>
                <a:lnTo>
                  <a:pt x="264" y="260"/>
                </a:lnTo>
                <a:lnTo>
                  <a:pt x="2" y="36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13" name="Freeform 3018"/>
          <p:cNvSpPr>
            <a:spLocks/>
          </p:cNvSpPr>
          <p:nvPr/>
        </p:nvSpPr>
        <p:spPr bwMode="auto">
          <a:xfrm>
            <a:off x="5857794" y="3331603"/>
            <a:ext cx="20292" cy="35412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2" y="2"/>
              </a:cxn>
              <a:cxn ang="0">
                <a:pos x="0" y="56"/>
              </a:cxn>
              <a:cxn ang="0">
                <a:pos x="22" y="14"/>
              </a:cxn>
              <a:cxn ang="0">
                <a:pos x="28" y="0"/>
              </a:cxn>
            </a:cxnLst>
            <a:rect l="0" t="0" r="r" b="b"/>
            <a:pathLst>
              <a:path w="28" h="56">
                <a:moveTo>
                  <a:pt x="28" y="0"/>
                </a:moveTo>
                <a:lnTo>
                  <a:pt x="22" y="2"/>
                </a:lnTo>
                <a:lnTo>
                  <a:pt x="0" y="56"/>
                </a:lnTo>
                <a:lnTo>
                  <a:pt x="22" y="14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14" name="Freeform 3019"/>
          <p:cNvSpPr>
            <a:spLocks/>
          </p:cNvSpPr>
          <p:nvPr/>
        </p:nvSpPr>
        <p:spPr bwMode="auto">
          <a:xfrm>
            <a:off x="5862665" y="3288605"/>
            <a:ext cx="311685" cy="238609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48" y="118"/>
              </a:cxn>
              <a:cxn ang="0">
                <a:pos x="48" y="154"/>
              </a:cxn>
              <a:cxn ang="0">
                <a:pos x="310" y="378"/>
              </a:cxn>
              <a:cxn ang="0">
                <a:pos x="422" y="176"/>
              </a:cxn>
              <a:cxn ang="0">
                <a:pos x="438" y="104"/>
              </a:cxn>
              <a:cxn ang="0">
                <a:pos x="306" y="16"/>
              </a:cxn>
              <a:cxn ang="0">
                <a:pos x="224" y="32"/>
              </a:cxn>
              <a:cxn ang="0">
                <a:pos x="194" y="0"/>
              </a:cxn>
              <a:cxn ang="0">
                <a:pos x="24" y="66"/>
              </a:cxn>
              <a:cxn ang="0">
                <a:pos x="16" y="82"/>
              </a:cxn>
              <a:cxn ang="0">
                <a:pos x="0" y="122"/>
              </a:cxn>
            </a:cxnLst>
            <a:rect l="0" t="0" r="r" b="b"/>
            <a:pathLst>
              <a:path w="438" h="378">
                <a:moveTo>
                  <a:pt x="0" y="122"/>
                </a:moveTo>
                <a:lnTo>
                  <a:pt x="48" y="118"/>
                </a:lnTo>
                <a:lnTo>
                  <a:pt x="48" y="154"/>
                </a:lnTo>
                <a:lnTo>
                  <a:pt x="310" y="378"/>
                </a:lnTo>
                <a:lnTo>
                  <a:pt x="422" y="176"/>
                </a:lnTo>
                <a:lnTo>
                  <a:pt x="438" y="104"/>
                </a:lnTo>
                <a:lnTo>
                  <a:pt x="306" y="16"/>
                </a:lnTo>
                <a:lnTo>
                  <a:pt x="224" y="32"/>
                </a:lnTo>
                <a:lnTo>
                  <a:pt x="194" y="0"/>
                </a:lnTo>
                <a:lnTo>
                  <a:pt x="24" y="66"/>
                </a:lnTo>
                <a:lnTo>
                  <a:pt x="16" y="82"/>
                </a:lnTo>
                <a:lnTo>
                  <a:pt x="0" y="1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15" name="Freeform 3020"/>
          <p:cNvSpPr>
            <a:spLocks/>
          </p:cNvSpPr>
          <p:nvPr/>
        </p:nvSpPr>
        <p:spPr bwMode="auto">
          <a:xfrm>
            <a:off x="5794484" y="3641038"/>
            <a:ext cx="227270" cy="53117"/>
          </a:xfrm>
          <a:custGeom>
            <a:avLst/>
            <a:gdLst/>
            <a:ahLst/>
            <a:cxnLst>
              <a:cxn ang="0">
                <a:pos x="278" y="42"/>
              </a:cxn>
              <a:cxn ang="0">
                <a:pos x="320" y="56"/>
              </a:cxn>
              <a:cxn ang="0">
                <a:pos x="314" y="0"/>
              </a:cxn>
              <a:cxn ang="0">
                <a:pos x="314" y="48"/>
              </a:cxn>
              <a:cxn ang="0">
                <a:pos x="280" y="36"/>
              </a:cxn>
              <a:cxn ang="0">
                <a:pos x="18" y="78"/>
              </a:cxn>
              <a:cxn ang="0">
                <a:pos x="0" y="54"/>
              </a:cxn>
              <a:cxn ang="0">
                <a:pos x="18" y="84"/>
              </a:cxn>
              <a:cxn ang="0">
                <a:pos x="278" y="42"/>
              </a:cxn>
            </a:cxnLst>
            <a:rect l="0" t="0" r="r" b="b"/>
            <a:pathLst>
              <a:path w="320" h="84">
                <a:moveTo>
                  <a:pt x="278" y="42"/>
                </a:moveTo>
                <a:lnTo>
                  <a:pt x="320" y="56"/>
                </a:lnTo>
                <a:lnTo>
                  <a:pt x="314" y="0"/>
                </a:lnTo>
                <a:lnTo>
                  <a:pt x="314" y="48"/>
                </a:lnTo>
                <a:lnTo>
                  <a:pt x="280" y="36"/>
                </a:lnTo>
                <a:lnTo>
                  <a:pt x="18" y="78"/>
                </a:lnTo>
                <a:lnTo>
                  <a:pt x="0" y="54"/>
                </a:lnTo>
                <a:lnTo>
                  <a:pt x="18" y="84"/>
                </a:lnTo>
                <a:lnTo>
                  <a:pt x="278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16" name="Freeform 3021"/>
          <p:cNvSpPr>
            <a:spLocks/>
          </p:cNvSpPr>
          <p:nvPr/>
        </p:nvSpPr>
        <p:spPr bwMode="auto">
          <a:xfrm>
            <a:off x="6017696" y="3640193"/>
            <a:ext cx="49513" cy="253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0" y="4"/>
              </a:cxn>
              <a:cxn ang="0">
                <a:pos x="70" y="0"/>
              </a:cxn>
              <a:cxn ang="0">
                <a:pos x="0" y="2"/>
              </a:cxn>
            </a:cxnLst>
            <a:rect l="0" t="0" r="r" b="b"/>
            <a:pathLst>
              <a:path w="70" h="4">
                <a:moveTo>
                  <a:pt x="0" y="2"/>
                </a:moveTo>
                <a:lnTo>
                  <a:pt x="70" y="4"/>
                </a:lnTo>
                <a:lnTo>
                  <a:pt x="7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17" name="Freeform 3022"/>
          <p:cNvSpPr>
            <a:spLocks/>
          </p:cNvSpPr>
          <p:nvPr/>
        </p:nvSpPr>
        <p:spPr bwMode="auto">
          <a:xfrm>
            <a:off x="6017696" y="3641036"/>
            <a:ext cx="49513" cy="35412"/>
          </a:xfrm>
          <a:custGeom>
            <a:avLst/>
            <a:gdLst/>
            <a:ahLst/>
            <a:cxnLst>
              <a:cxn ang="0">
                <a:pos x="6" y="56"/>
              </a:cxn>
              <a:cxn ang="0">
                <a:pos x="6" y="6"/>
              </a:cxn>
              <a:cxn ang="0">
                <a:pos x="70" y="6"/>
              </a:cxn>
              <a:cxn ang="0">
                <a:pos x="70" y="2"/>
              </a:cxn>
              <a:cxn ang="0">
                <a:pos x="0" y="0"/>
              </a:cxn>
              <a:cxn ang="0">
                <a:pos x="6" y="56"/>
              </a:cxn>
            </a:cxnLst>
            <a:rect l="0" t="0" r="r" b="b"/>
            <a:pathLst>
              <a:path w="70" h="56">
                <a:moveTo>
                  <a:pt x="6" y="56"/>
                </a:moveTo>
                <a:lnTo>
                  <a:pt x="6" y="6"/>
                </a:lnTo>
                <a:lnTo>
                  <a:pt x="70" y="6"/>
                </a:lnTo>
                <a:lnTo>
                  <a:pt x="70" y="2"/>
                </a:lnTo>
                <a:lnTo>
                  <a:pt x="0" y="0"/>
                </a:lnTo>
                <a:lnTo>
                  <a:pt x="6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18" name="Freeform 3023"/>
          <p:cNvSpPr>
            <a:spLocks/>
          </p:cNvSpPr>
          <p:nvPr/>
        </p:nvSpPr>
        <p:spPr bwMode="auto">
          <a:xfrm>
            <a:off x="5789615" y="3668018"/>
            <a:ext cx="17045" cy="26137"/>
          </a:xfrm>
          <a:custGeom>
            <a:avLst/>
            <a:gdLst/>
            <a:ahLst/>
            <a:cxnLst>
              <a:cxn ang="0">
                <a:pos x="24" y="42"/>
              </a:cxn>
              <a:cxn ang="0">
                <a:pos x="6" y="12"/>
              </a:cxn>
              <a:cxn ang="0">
                <a:pos x="0" y="0"/>
              </a:cxn>
              <a:cxn ang="0">
                <a:pos x="2" y="12"/>
              </a:cxn>
              <a:cxn ang="0">
                <a:pos x="24" y="42"/>
              </a:cxn>
            </a:cxnLst>
            <a:rect l="0" t="0" r="r" b="b"/>
            <a:pathLst>
              <a:path w="24" h="42">
                <a:moveTo>
                  <a:pt x="24" y="42"/>
                </a:moveTo>
                <a:lnTo>
                  <a:pt x="6" y="12"/>
                </a:lnTo>
                <a:lnTo>
                  <a:pt x="0" y="0"/>
                </a:lnTo>
                <a:lnTo>
                  <a:pt x="2" y="12"/>
                </a:lnTo>
                <a:lnTo>
                  <a:pt x="24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19" name="Freeform 3024"/>
          <p:cNvSpPr>
            <a:spLocks/>
          </p:cNvSpPr>
          <p:nvPr/>
        </p:nvSpPr>
        <p:spPr bwMode="auto">
          <a:xfrm>
            <a:off x="5594811" y="3680664"/>
            <a:ext cx="30844" cy="53961"/>
          </a:xfrm>
          <a:custGeom>
            <a:avLst/>
            <a:gdLst/>
            <a:ahLst/>
            <a:cxnLst>
              <a:cxn ang="0">
                <a:pos x="44" y="86"/>
              </a:cxn>
              <a:cxn ang="0">
                <a:pos x="44" y="86"/>
              </a:cxn>
              <a:cxn ang="0">
                <a:pos x="0" y="0"/>
              </a:cxn>
              <a:cxn ang="0">
                <a:pos x="44" y="86"/>
              </a:cxn>
            </a:cxnLst>
            <a:rect l="0" t="0" r="r" b="b"/>
            <a:pathLst>
              <a:path w="44" h="86">
                <a:moveTo>
                  <a:pt x="44" y="86"/>
                </a:moveTo>
                <a:lnTo>
                  <a:pt x="44" y="86"/>
                </a:lnTo>
                <a:lnTo>
                  <a:pt x="0" y="0"/>
                </a:lnTo>
                <a:lnTo>
                  <a:pt x="44" y="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20" name="Freeform 3025"/>
          <p:cNvSpPr>
            <a:spLocks/>
          </p:cNvSpPr>
          <p:nvPr/>
        </p:nvSpPr>
        <p:spPr bwMode="auto">
          <a:xfrm>
            <a:off x="5693025" y="3329918"/>
            <a:ext cx="388795" cy="360021"/>
          </a:xfrm>
          <a:custGeom>
            <a:avLst/>
            <a:gdLst/>
            <a:ahLst/>
            <a:cxnLst>
              <a:cxn ang="0">
                <a:pos x="422" y="528"/>
              </a:cxn>
              <a:cxn ang="0">
                <a:pos x="456" y="540"/>
              </a:cxn>
              <a:cxn ang="0">
                <a:pos x="456" y="492"/>
              </a:cxn>
              <a:cxn ang="0">
                <a:pos x="526" y="490"/>
              </a:cxn>
              <a:cxn ang="0">
                <a:pos x="526" y="494"/>
              </a:cxn>
              <a:cxn ang="0">
                <a:pos x="526" y="494"/>
              </a:cxn>
              <a:cxn ang="0">
                <a:pos x="512" y="378"/>
              </a:cxn>
              <a:cxn ang="0">
                <a:pos x="546" y="314"/>
              </a:cxn>
              <a:cxn ang="0">
                <a:pos x="284" y="90"/>
              </a:cxn>
              <a:cxn ang="0">
                <a:pos x="284" y="56"/>
              </a:cxn>
              <a:cxn ang="0">
                <a:pos x="232" y="58"/>
              </a:cxn>
              <a:cxn ang="0">
                <a:pos x="254" y="4"/>
              </a:cxn>
              <a:cxn ang="0">
                <a:pos x="260" y="2"/>
              </a:cxn>
              <a:cxn ang="0">
                <a:pos x="254" y="16"/>
              </a:cxn>
              <a:cxn ang="0">
                <a:pos x="262" y="0"/>
              </a:cxn>
              <a:cxn ang="0">
                <a:pos x="182" y="30"/>
              </a:cxn>
              <a:cxn ang="0">
                <a:pos x="0" y="60"/>
              </a:cxn>
              <a:cxn ang="0">
                <a:pos x="120" y="390"/>
              </a:cxn>
              <a:cxn ang="0">
                <a:pos x="142" y="546"/>
              </a:cxn>
              <a:cxn ang="0">
                <a:pos x="160" y="570"/>
              </a:cxn>
              <a:cxn ang="0">
                <a:pos x="422" y="528"/>
              </a:cxn>
            </a:cxnLst>
            <a:rect l="0" t="0" r="r" b="b"/>
            <a:pathLst>
              <a:path w="546" h="570">
                <a:moveTo>
                  <a:pt x="422" y="528"/>
                </a:moveTo>
                <a:lnTo>
                  <a:pt x="456" y="540"/>
                </a:lnTo>
                <a:lnTo>
                  <a:pt x="456" y="492"/>
                </a:lnTo>
                <a:lnTo>
                  <a:pt x="526" y="490"/>
                </a:lnTo>
                <a:lnTo>
                  <a:pt x="526" y="494"/>
                </a:lnTo>
                <a:lnTo>
                  <a:pt x="526" y="494"/>
                </a:lnTo>
                <a:lnTo>
                  <a:pt x="512" y="378"/>
                </a:lnTo>
                <a:lnTo>
                  <a:pt x="546" y="314"/>
                </a:lnTo>
                <a:lnTo>
                  <a:pt x="284" y="90"/>
                </a:lnTo>
                <a:lnTo>
                  <a:pt x="284" y="56"/>
                </a:lnTo>
                <a:lnTo>
                  <a:pt x="232" y="58"/>
                </a:lnTo>
                <a:lnTo>
                  <a:pt x="254" y="4"/>
                </a:lnTo>
                <a:lnTo>
                  <a:pt x="260" y="2"/>
                </a:lnTo>
                <a:lnTo>
                  <a:pt x="254" y="16"/>
                </a:lnTo>
                <a:lnTo>
                  <a:pt x="262" y="0"/>
                </a:lnTo>
                <a:lnTo>
                  <a:pt x="182" y="30"/>
                </a:lnTo>
                <a:lnTo>
                  <a:pt x="0" y="60"/>
                </a:lnTo>
                <a:lnTo>
                  <a:pt x="120" y="390"/>
                </a:lnTo>
                <a:lnTo>
                  <a:pt x="142" y="546"/>
                </a:lnTo>
                <a:lnTo>
                  <a:pt x="160" y="570"/>
                </a:lnTo>
                <a:lnTo>
                  <a:pt x="422" y="528"/>
                </a:lnTo>
                <a:close/>
              </a:path>
            </a:pathLst>
          </a:custGeom>
          <a:solidFill>
            <a:srgbClr val="FCF4C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761930">
              <a:defRPr/>
            </a:pPr>
            <a:endParaRPr lang="da-DK" sz="1350"/>
          </a:p>
        </p:txBody>
      </p:sp>
      <p:sp>
        <p:nvSpPr>
          <p:cNvPr id="421" name="Freeform 3026"/>
          <p:cNvSpPr>
            <a:spLocks/>
          </p:cNvSpPr>
          <p:nvPr/>
        </p:nvSpPr>
        <p:spPr bwMode="auto">
          <a:xfrm>
            <a:off x="5594809" y="3642724"/>
            <a:ext cx="659084" cy="420727"/>
          </a:xfrm>
          <a:custGeom>
            <a:avLst/>
            <a:gdLst/>
            <a:ahLst/>
            <a:cxnLst>
              <a:cxn ang="0">
                <a:pos x="896" y="342"/>
              </a:cxn>
              <a:cxn ang="0">
                <a:pos x="808" y="232"/>
              </a:cxn>
              <a:cxn ang="0">
                <a:pos x="808" y="182"/>
              </a:cxn>
              <a:cxn ang="0">
                <a:pos x="668" y="20"/>
              </a:cxn>
              <a:cxn ang="0">
                <a:pos x="664" y="0"/>
              </a:cxn>
              <a:cxn ang="0">
                <a:pos x="664" y="0"/>
              </a:cxn>
              <a:cxn ang="0">
                <a:pos x="664" y="4"/>
              </a:cxn>
              <a:cxn ang="0">
                <a:pos x="600" y="4"/>
              </a:cxn>
              <a:cxn ang="0">
                <a:pos x="600" y="54"/>
              </a:cxn>
              <a:cxn ang="0">
                <a:pos x="558" y="40"/>
              </a:cxn>
              <a:cxn ang="0">
                <a:pos x="298" y="82"/>
              </a:cxn>
              <a:cxn ang="0">
                <a:pos x="276" y="52"/>
              </a:cxn>
              <a:cxn ang="0">
                <a:pos x="274" y="40"/>
              </a:cxn>
              <a:cxn ang="0">
                <a:pos x="0" y="60"/>
              </a:cxn>
              <a:cxn ang="0">
                <a:pos x="44" y="146"/>
              </a:cxn>
              <a:cxn ang="0">
                <a:pos x="132" y="108"/>
              </a:cxn>
              <a:cxn ang="0">
                <a:pos x="242" y="154"/>
              </a:cxn>
              <a:cxn ang="0">
                <a:pos x="242" y="192"/>
              </a:cxn>
              <a:cxn ang="0">
                <a:pos x="298" y="192"/>
              </a:cxn>
              <a:cxn ang="0">
                <a:pos x="380" y="128"/>
              </a:cxn>
              <a:cxn ang="0">
                <a:pos x="558" y="206"/>
              </a:cxn>
              <a:cxn ang="0">
                <a:pos x="558" y="368"/>
              </a:cxn>
              <a:cxn ang="0">
                <a:pos x="598" y="382"/>
              </a:cxn>
              <a:cxn ang="0">
                <a:pos x="638" y="478"/>
              </a:cxn>
              <a:cxn ang="0">
                <a:pos x="776" y="584"/>
              </a:cxn>
              <a:cxn ang="0">
                <a:pos x="776" y="626"/>
              </a:cxn>
              <a:cxn ang="0">
                <a:pos x="830" y="666"/>
              </a:cxn>
              <a:cxn ang="0">
                <a:pos x="886" y="610"/>
              </a:cxn>
              <a:cxn ang="0">
                <a:pos x="916" y="610"/>
              </a:cxn>
              <a:cxn ang="0">
                <a:pos x="926" y="518"/>
              </a:cxn>
              <a:cxn ang="0">
                <a:pos x="896" y="342"/>
              </a:cxn>
            </a:cxnLst>
            <a:rect l="0" t="0" r="r" b="b"/>
            <a:pathLst>
              <a:path w="926" h="666">
                <a:moveTo>
                  <a:pt x="896" y="342"/>
                </a:moveTo>
                <a:lnTo>
                  <a:pt x="808" y="232"/>
                </a:lnTo>
                <a:lnTo>
                  <a:pt x="808" y="182"/>
                </a:lnTo>
                <a:lnTo>
                  <a:pt x="668" y="20"/>
                </a:lnTo>
                <a:lnTo>
                  <a:pt x="664" y="0"/>
                </a:lnTo>
                <a:lnTo>
                  <a:pt x="664" y="0"/>
                </a:lnTo>
                <a:lnTo>
                  <a:pt x="664" y="4"/>
                </a:lnTo>
                <a:lnTo>
                  <a:pt x="600" y="4"/>
                </a:lnTo>
                <a:lnTo>
                  <a:pt x="600" y="54"/>
                </a:lnTo>
                <a:lnTo>
                  <a:pt x="558" y="40"/>
                </a:lnTo>
                <a:lnTo>
                  <a:pt x="298" y="82"/>
                </a:lnTo>
                <a:lnTo>
                  <a:pt x="276" y="52"/>
                </a:lnTo>
                <a:lnTo>
                  <a:pt x="274" y="40"/>
                </a:lnTo>
                <a:lnTo>
                  <a:pt x="0" y="60"/>
                </a:lnTo>
                <a:lnTo>
                  <a:pt x="44" y="146"/>
                </a:lnTo>
                <a:lnTo>
                  <a:pt x="132" y="108"/>
                </a:lnTo>
                <a:lnTo>
                  <a:pt x="242" y="154"/>
                </a:lnTo>
                <a:lnTo>
                  <a:pt x="242" y="192"/>
                </a:lnTo>
                <a:lnTo>
                  <a:pt x="298" y="192"/>
                </a:lnTo>
                <a:lnTo>
                  <a:pt x="380" y="128"/>
                </a:lnTo>
                <a:lnTo>
                  <a:pt x="558" y="206"/>
                </a:lnTo>
                <a:lnTo>
                  <a:pt x="558" y="368"/>
                </a:lnTo>
                <a:lnTo>
                  <a:pt x="598" y="382"/>
                </a:lnTo>
                <a:lnTo>
                  <a:pt x="638" y="478"/>
                </a:lnTo>
                <a:lnTo>
                  <a:pt x="776" y="584"/>
                </a:lnTo>
                <a:lnTo>
                  <a:pt x="776" y="626"/>
                </a:lnTo>
                <a:lnTo>
                  <a:pt x="830" y="666"/>
                </a:lnTo>
                <a:lnTo>
                  <a:pt x="886" y="610"/>
                </a:lnTo>
                <a:lnTo>
                  <a:pt x="916" y="610"/>
                </a:lnTo>
                <a:lnTo>
                  <a:pt x="926" y="518"/>
                </a:lnTo>
                <a:lnTo>
                  <a:pt x="896" y="3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22" name="Freeform 3027"/>
          <p:cNvSpPr>
            <a:spLocks/>
          </p:cNvSpPr>
          <p:nvPr/>
        </p:nvSpPr>
        <p:spPr bwMode="auto">
          <a:xfrm>
            <a:off x="6225484" y="2406678"/>
            <a:ext cx="73052" cy="225962"/>
          </a:xfrm>
          <a:custGeom>
            <a:avLst/>
            <a:gdLst/>
            <a:ahLst/>
            <a:cxnLst>
              <a:cxn ang="0">
                <a:pos x="40" y="132"/>
              </a:cxn>
              <a:cxn ang="0">
                <a:pos x="2" y="0"/>
              </a:cxn>
              <a:cxn ang="0">
                <a:pos x="0" y="0"/>
              </a:cxn>
              <a:cxn ang="0">
                <a:pos x="38" y="132"/>
              </a:cxn>
              <a:cxn ang="0">
                <a:pos x="102" y="358"/>
              </a:cxn>
              <a:cxn ang="0">
                <a:pos x="80" y="276"/>
              </a:cxn>
              <a:cxn ang="0">
                <a:pos x="40" y="132"/>
              </a:cxn>
            </a:cxnLst>
            <a:rect l="0" t="0" r="r" b="b"/>
            <a:pathLst>
              <a:path w="102" h="358">
                <a:moveTo>
                  <a:pt x="40" y="132"/>
                </a:moveTo>
                <a:lnTo>
                  <a:pt x="2" y="0"/>
                </a:lnTo>
                <a:lnTo>
                  <a:pt x="0" y="0"/>
                </a:lnTo>
                <a:lnTo>
                  <a:pt x="38" y="132"/>
                </a:lnTo>
                <a:lnTo>
                  <a:pt x="102" y="358"/>
                </a:lnTo>
                <a:lnTo>
                  <a:pt x="80" y="276"/>
                </a:lnTo>
                <a:lnTo>
                  <a:pt x="40" y="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23" name="Freeform 3028"/>
          <p:cNvSpPr>
            <a:spLocks/>
          </p:cNvSpPr>
          <p:nvPr/>
        </p:nvSpPr>
        <p:spPr bwMode="auto">
          <a:xfrm>
            <a:off x="6298537" y="2632641"/>
            <a:ext cx="43831" cy="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84"/>
              </a:cxn>
              <a:cxn ang="0">
                <a:pos x="62" y="136"/>
              </a:cxn>
              <a:cxn ang="0">
                <a:pos x="12" y="82"/>
              </a:cxn>
              <a:cxn ang="0">
                <a:pos x="0" y="0"/>
              </a:cxn>
            </a:cxnLst>
            <a:rect l="0" t="0" r="r" b="b"/>
            <a:pathLst>
              <a:path w="62" h="136">
                <a:moveTo>
                  <a:pt x="0" y="0"/>
                </a:moveTo>
                <a:lnTo>
                  <a:pt x="10" y="84"/>
                </a:lnTo>
                <a:lnTo>
                  <a:pt x="62" y="136"/>
                </a:lnTo>
                <a:lnTo>
                  <a:pt x="12" y="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24" name="Freeform 3029"/>
          <p:cNvSpPr>
            <a:spLocks/>
          </p:cNvSpPr>
          <p:nvPr/>
        </p:nvSpPr>
        <p:spPr bwMode="auto">
          <a:xfrm>
            <a:off x="5866723" y="2769229"/>
            <a:ext cx="54383" cy="12731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6"/>
              </a:cxn>
              <a:cxn ang="0">
                <a:pos x="6" y="24"/>
              </a:cxn>
              <a:cxn ang="0">
                <a:pos x="74" y="202"/>
              </a:cxn>
              <a:cxn ang="0">
                <a:pos x="76" y="200"/>
              </a:cxn>
              <a:cxn ang="0">
                <a:pos x="2" y="0"/>
              </a:cxn>
            </a:cxnLst>
            <a:rect l="0" t="0" r="r" b="b"/>
            <a:pathLst>
              <a:path w="76" h="202">
                <a:moveTo>
                  <a:pt x="2" y="0"/>
                </a:moveTo>
                <a:lnTo>
                  <a:pt x="0" y="6"/>
                </a:lnTo>
                <a:lnTo>
                  <a:pt x="6" y="24"/>
                </a:lnTo>
                <a:lnTo>
                  <a:pt x="74" y="202"/>
                </a:lnTo>
                <a:lnTo>
                  <a:pt x="76" y="20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25" name="Freeform 3030"/>
          <p:cNvSpPr>
            <a:spLocks/>
          </p:cNvSpPr>
          <p:nvPr/>
        </p:nvSpPr>
        <p:spPr bwMode="auto">
          <a:xfrm>
            <a:off x="5842372" y="2903288"/>
            <a:ext cx="279218" cy="223433"/>
          </a:xfrm>
          <a:custGeom>
            <a:avLst/>
            <a:gdLst/>
            <a:ahLst/>
            <a:cxnLst>
              <a:cxn ang="0">
                <a:pos x="6" y="268"/>
              </a:cxn>
              <a:cxn ang="0">
                <a:pos x="0" y="264"/>
              </a:cxn>
              <a:cxn ang="0">
                <a:pos x="10" y="298"/>
              </a:cxn>
              <a:cxn ang="0">
                <a:pos x="62" y="320"/>
              </a:cxn>
              <a:cxn ang="0">
                <a:pos x="62" y="320"/>
              </a:cxn>
              <a:cxn ang="0">
                <a:pos x="64" y="322"/>
              </a:cxn>
              <a:cxn ang="0">
                <a:pos x="136" y="354"/>
              </a:cxn>
              <a:cxn ang="0">
                <a:pos x="206" y="312"/>
              </a:cxn>
              <a:cxn ang="0">
                <a:pos x="236" y="148"/>
              </a:cxn>
              <a:cxn ang="0">
                <a:pos x="266" y="172"/>
              </a:cxn>
              <a:cxn ang="0">
                <a:pos x="294" y="102"/>
              </a:cxn>
              <a:cxn ang="0">
                <a:pos x="336" y="40"/>
              </a:cxn>
              <a:cxn ang="0">
                <a:pos x="376" y="40"/>
              </a:cxn>
              <a:cxn ang="0">
                <a:pos x="392" y="18"/>
              </a:cxn>
              <a:cxn ang="0">
                <a:pos x="346" y="8"/>
              </a:cxn>
              <a:cxn ang="0">
                <a:pos x="240" y="64"/>
              </a:cxn>
              <a:cxn ang="0">
                <a:pos x="214" y="18"/>
              </a:cxn>
              <a:cxn ang="0">
                <a:pos x="126" y="48"/>
              </a:cxn>
              <a:cxn ang="0">
                <a:pos x="110" y="0"/>
              </a:cxn>
              <a:cxn ang="0">
                <a:pos x="98" y="76"/>
              </a:cxn>
              <a:cxn ang="0">
                <a:pos x="6" y="268"/>
              </a:cxn>
            </a:cxnLst>
            <a:rect l="0" t="0" r="r" b="b"/>
            <a:pathLst>
              <a:path w="392" h="354">
                <a:moveTo>
                  <a:pt x="6" y="268"/>
                </a:moveTo>
                <a:lnTo>
                  <a:pt x="0" y="264"/>
                </a:lnTo>
                <a:lnTo>
                  <a:pt x="10" y="298"/>
                </a:lnTo>
                <a:lnTo>
                  <a:pt x="62" y="320"/>
                </a:lnTo>
                <a:lnTo>
                  <a:pt x="62" y="320"/>
                </a:lnTo>
                <a:lnTo>
                  <a:pt x="64" y="322"/>
                </a:lnTo>
                <a:lnTo>
                  <a:pt x="136" y="354"/>
                </a:lnTo>
                <a:lnTo>
                  <a:pt x="206" y="312"/>
                </a:lnTo>
                <a:lnTo>
                  <a:pt x="236" y="148"/>
                </a:lnTo>
                <a:lnTo>
                  <a:pt x="266" y="172"/>
                </a:lnTo>
                <a:lnTo>
                  <a:pt x="294" y="102"/>
                </a:lnTo>
                <a:lnTo>
                  <a:pt x="336" y="40"/>
                </a:lnTo>
                <a:lnTo>
                  <a:pt x="376" y="40"/>
                </a:lnTo>
                <a:lnTo>
                  <a:pt x="392" y="18"/>
                </a:lnTo>
                <a:lnTo>
                  <a:pt x="346" y="8"/>
                </a:lnTo>
                <a:lnTo>
                  <a:pt x="240" y="64"/>
                </a:lnTo>
                <a:lnTo>
                  <a:pt x="214" y="18"/>
                </a:lnTo>
                <a:lnTo>
                  <a:pt x="126" y="48"/>
                </a:lnTo>
                <a:lnTo>
                  <a:pt x="110" y="0"/>
                </a:lnTo>
                <a:lnTo>
                  <a:pt x="98" y="76"/>
                </a:lnTo>
                <a:lnTo>
                  <a:pt x="6" y="2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26" name="Freeform 3031"/>
          <p:cNvSpPr>
            <a:spLocks/>
          </p:cNvSpPr>
          <p:nvPr/>
        </p:nvSpPr>
        <p:spPr bwMode="auto">
          <a:xfrm>
            <a:off x="5842373" y="3068544"/>
            <a:ext cx="4059" cy="42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2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27" name="Freeform 3032"/>
          <p:cNvSpPr>
            <a:spLocks/>
          </p:cNvSpPr>
          <p:nvPr/>
        </p:nvSpPr>
        <p:spPr bwMode="auto">
          <a:xfrm>
            <a:off x="5912178" y="2901604"/>
            <a:ext cx="8929" cy="49745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12" y="2"/>
              </a:cxn>
              <a:cxn ang="0">
                <a:pos x="10" y="0"/>
              </a:cxn>
              <a:cxn ang="0">
                <a:pos x="0" y="78"/>
              </a:cxn>
            </a:cxnLst>
            <a:rect l="0" t="0" r="r" b="b"/>
            <a:pathLst>
              <a:path w="12" h="78">
                <a:moveTo>
                  <a:pt x="0" y="78"/>
                </a:moveTo>
                <a:lnTo>
                  <a:pt x="12" y="2"/>
                </a:lnTo>
                <a:lnTo>
                  <a:pt x="10" y="0"/>
                </a:lnTo>
                <a:lnTo>
                  <a:pt x="0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28" name="Freeform 3033"/>
          <p:cNvSpPr>
            <a:spLocks/>
          </p:cNvSpPr>
          <p:nvPr/>
        </p:nvSpPr>
        <p:spPr bwMode="auto">
          <a:xfrm>
            <a:off x="5846431" y="2951348"/>
            <a:ext cx="65746" cy="121412"/>
          </a:xfrm>
          <a:custGeom>
            <a:avLst/>
            <a:gdLst/>
            <a:ahLst/>
            <a:cxnLst>
              <a:cxn ang="0">
                <a:pos x="58" y="60"/>
              </a:cxn>
              <a:cxn ang="0">
                <a:pos x="0" y="192"/>
              </a:cxn>
              <a:cxn ang="0">
                <a:pos x="92" y="0"/>
              </a:cxn>
              <a:cxn ang="0">
                <a:pos x="58" y="60"/>
              </a:cxn>
            </a:cxnLst>
            <a:rect l="0" t="0" r="r" b="b"/>
            <a:pathLst>
              <a:path w="92" h="192">
                <a:moveTo>
                  <a:pt x="58" y="60"/>
                </a:moveTo>
                <a:lnTo>
                  <a:pt x="0" y="192"/>
                </a:lnTo>
                <a:lnTo>
                  <a:pt x="92" y="0"/>
                </a:lnTo>
                <a:lnTo>
                  <a:pt x="58" y="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29" name="Freeform 3034"/>
          <p:cNvSpPr>
            <a:spLocks/>
          </p:cNvSpPr>
          <p:nvPr/>
        </p:nvSpPr>
        <p:spPr bwMode="auto">
          <a:xfrm>
            <a:off x="5919483" y="2896543"/>
            <a:ext cx="1623" cy="4216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2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2" h="6">
                <a:moveTo>
                  <a:pt x="0" y="6"/>
                </a:moveTo>
                <a:lnTo>
                  <a:pt x="2" y="2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30" name="Freeform 3035"/>
          <p:cNvSpPr>
            <a:spLocks/>
          </p:cNvSpPr>
          <p:nvPr/>
        </p:nvSpPr>
        <p:spPr bwMode="auto">
          <a:xfrm>
            <a:off x="5634583" y="2770072"/>
            <a:ext cx="281653" cy="295943"/>
          </a:xfrm>
          <a:custGeom>
            <a:avLst/>
            <a:gdLst/>
            <a:ahLst/>
            <a:cxnLst>
              <a:cxn ang="0">
                <a:pos x="282" y="50"/>
              </a:cxn>
              <a:cxn ang="0">
                <a:pos x="234" y="78"/>
              </a:cxn>
              <a:cxn ang="0">
                <a:pos x="206" y="104"/>
              </a:cxn>
              <a:cxn ang="0">
                <a:pos x="142" y="84"/>
              </a:cxn>
              <a:cxn ang="0">
                <a:pos x="0" y="128"/>
              </a:cxn>
              <a:cxn ang="0">
                <a:pos x="66" y="422"/>
              </a:cxn>
              <a:cxn ang="0">
                <a:pos x="172" y="460"/>
              </a:cxn>
              <a:cxn ang="0">
                <a:pos x="264" y="448"/>
              </a:cxn>
              <a:cxn ang="0">
                <a:pos x="298" y="468"/>
              </a:cxn>
              <a:cxn ang="0">
                <a:pos x="354" y="344"/>
              </a:cxn>
              <a:cxn ang="0">
                <a:pos x="386" y="284"/>
              </a:cxn>
              <a:cxn ang="0">
                <a:pos x="396" y="200"/>
              </a:cxn>
              <a:cxn ang="0">
                <a:pos x="332" y="22"/>
              </a:cxn>
              <a:cxn ang="0">
                <a:pos x="324" y="0"/>
              </a:cxn>
              <a:cxn ang="0">
                <a:pos x="282" y="50"/>
              </a:cxn>
            </a:cxnLst>
            <a:rect l="0" t="0" r="r" b="b"/>
            <a:pathLst>
              <a:path w="396" h="468">
                <a:moveTo>
                  <a:pt x="282" y="50"/>
                </a:moveTo>
                <a:lnTo>
                  <a:pt x="234" y="78"/>
                </a:lnTo>
                <a:lnTo>
                  <a:pt x="206" y="104"/>
                </a:lnTo>
                <a:lnTo>
                  <a:pt x="142" y="84"/>
                </a:lnTo>
                <a:lnTo>
                  <a:pt x="0" y="128"/>
                </a:lnTo>
                <a:lnTo>
                  <a:pt x="66" y="422"/>
                </a:lnTo>
                <a:lnTo>
                  <a:pt x="172" y="460"/>
                </a:lnTo>
                <a:lnTo>
                  <a:pt x="264" y="448"/>
                </a:lnTo>
                <a:lnTo>
                  <a:pt x="298" y="468"/>
                </a:lnTo>
                <a:lnTo>
                  <a:pt x="354" y="344"/>
                </a:lnTo>
                <a:lnTo>
                  <a:pt x="386" y="284"/>
                </a:lnTo>
                <a:lnTo>
                  <a:pt x="396" y="200"/>
                </a:lnTo>
                <a:lnTo>
                  <a:pt x="332" y="22"/>
                </a:lnTo>
                <a:lnTo>
                  <a:pt x="324" y="0"/>
                </a:lnTo>
                <a:lnTo>
                  <a:pt x="282" y="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31" name="Freeform 3036"/>
          <p:cNvSpPr>
            <a:spLocks/>
          </p:cNvSpPr>
          <p:nvPr/>
        </p:nvSpPr>
        <p:spPr bwMode="auto">
          <a:xfrm>
            <a:off x="6225484" y="2406678"/>
            <a:ext cx="73052" cy="225962"/>
          </a:xfrm>
          <a:custGeom>
            <a:avLst/>
            <a:gdLst/>
            <a:ahLst/>
            <a:cxnLst>
              <a:cxn ang="0">
                <a:pos x="40" y="132"/>
              </a:cxn>
              <a:cxn ang="0">
                <a:pos x="2" y="0"/>
              </a:cxn>
              <a:cxn ang="0">
                <a:pos x="0" y="0"/>
              </a:cxn>
              <a:cxn ang="0">
                <a:pos x="38" y="132"/>
              </a:cxn>
              <a:cxn ang="0">
                <a:pos x="102" y="358"/>
              </a:cxn>
              <a:cxn ang="0">
                <a:pos x="80" y="276"/>
              </a:cxn>
              <a:cxn ang="0">
                <a:pos x="40" y="132"/>
              </a:cxn>
            </a:cxnLst>
            <a:rect l="0" t="0" r="r" b="b"/>
            <a:pathLst>
              <a:path w="102" h="358">
                <a:moveTo>
                  <a:pt x="40" y="132"/>
                </a:moveTo>
                <a:lnTo>
                  <a:pt x="2" y="0"/>
                </a:lnTo>
                <a:lnTo>
                  <a:pt x="0" y="0"/>
                </a:lnTo>
                <a:lnTo>
                  <a:pt x="38" y="132"/>
                </a:lnTo>
                <a:lnTo>
                  <a:pt x="102" y="358"/>
                </a:lnTo>
                <a:lnTo>
                  <a:pt x="80" y="276"/>
                </a:lnTo>
                <a:lnTo>
                  <a:pt x="40" y="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32" name="Freeform 3037"/>
          <p:cNvSpPr>
            <a:spLocks/>
          </p:cNvSpPr>
          <p:nvPr/>
        </p:nvSpPr>
        <p:spPr bwMode="auto">
          <a:xfrm>
            <a:off x="6298537" y="2632641"/>
            <a:ext cx="43831" cy="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84"/>
              </a:cxn>
              <a:cxn ang="0">
                <a:pos x="62" y="136"/>
              </a:cxn>
              <a:cxn ang="0">
                <a:pos x="12" y="82"/>
              </a:cxn>
              <a:cxn ang="0">
                <a:pos x="0" y="0"/>
              </a:cxn>
            </a:cxnLst>
            <a:rect l="0" t="0" r="r" b="b"/>
            <a:pathLst>
              <a:path w="62" h="136">
                <a:moveTo>
                  <a:pt x="0" y="0"/>
                </a:moveTo>
                <a:lnTo>
                  <a:pt x="10" y="84"/>
                </a:lnTo>
                <a:lnTo>
                  <a:pt x="62" y="136"/>
                </a:lnTo>
                <a:lnTo>
                  <a:pt x="12" y="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33" name="Freeform 3038"/>
          <p:cNvSpPr>
            <a:spLocks/>
          </p:cNvSpPr>
          <p:nvPr/>
        </p:nvSpPr>
        <p:spPr bwMode="auto">
          <a:xfrm>
            <a:off x="5927600" y="2675642"/>
            <a:ext cx="336847" cy="164413"/>
          </a:xfrm>
          <a:custGeom>
            <a:avLst/>
            <a:gdLst/>
            <a:ahLst/>
            <a:cxnLst>
              <a:cxn ang="0">
                <a:pos x="472" y="190"/>
              </a:cxn>
              <a:cxn ang="0">
                <a:pos x="434" y="138"/>
              </a:cxn>
              <a:cxn ang="0">
                <a:pos x="444" y="68"/>
              </a:cxn>
              <a:cxn ang="0">
                <a:pos x="364" y="0"/>
              </a:cxn>
              <a:cxn ang="0">
                <a:pos x="0" y="120"/>
              </a:cxn>
              <a:cxn ang="0">
                <a:pos x="364" y="4"/>
              </a:cxn>
              <a:cxn ang="0">
                <a:pos x="440" y="70"/>
              </a:cxn>
              <a:cxn ang="0">
                <a:pos x="430" y="138"/>
              </a:cxn>
              <a:cxn ang="0">
                <a:pos x="470" y="190"/>
              </a:cxn>
              <a:cxn ang="0">
                <a:pos x="442" y="260"/>
              </a:cxn>
              <a:cxn ang="0">
                <a:pos x="444" y="258"/>
              </a:cxn>
              <a:cxn ang="0">
                <a:pos x="472" y="190"/>
              </a:cxn>
            </a:cxnLst>
            <a:rect l="0" t="0" r="r" b="b"/>
            <a:pathLst>
              <a:path w="472" h="260">
                <a:moveTo>
                  <a:pt x="472" y="190"/>
                </a:moveTo>
                <a:lnTo>
                  <a:pt x="434" y="138"/>
                </a:lnTo>
                <a:lnTo>
                  <a:pt x="444" y="68"/>
                </a:lnTo>
                <a:lnTo>
                  <a:pt x="364" y="0"/>
                </a:lnTo>
                <a:lnTo>
                  <a:pt x="0" y="120"/>
                </a:lnTo>
                <a:lnTo>
                  <a:pt x="364" y="4"/>
                </a:lnTo>
                <a:lnTo>
                  <a:pt x="440" y="70"/>
                </a:lnTo>
                <a:lnTo>
                  <a:pt x="430" y="138"/>
                </a:lnTo>
                <a:lnTo>
                  <a:pt x="470" y="190"/>
                </a:lnTo>
                <a:lnTo>
                  <a:pt x="442" y="260"/>
                </a:lnTo>
                <a:lnTo>
                  <a:pt x="444" y="258"/>
                </a:lnTo>
                <a:lnTo>
                  <a:pt x="472" y="1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34" name="Freeform 3039"/>
          <p:cNvSpPr>
            <a:spLocks/>
          </p:cNvSpPr>
          <p:nvPr/>
        </p:nvSpPr>
        <p:spPr bwMode="auto">
          <a:xfrm>
            <a:off x="5915425" y="2678171"/>
            <a:ext cx="271913" cy="75883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16" y="120"/>
              </a:cxn>
              <a:cxn ang="0">
                <a:pos x="382" y="0"/>
              </a:cxn>
              <a:cxn ang="0">
                <a:pos x="18" y="116"/>
              </a:cxn>
              <a:cxn ang="0">
                <a:pos x="2" y="70"/>
              </a:cxn>
              <a:cxn ang="0">
                <a:pos x="0" y="72"/>
              </a:cxn>
            </a:cxnLst>
            <a:rect l="0" t="0" r="r" b="b"/>
            <a:pathLst>
              <a:path w="382" h="120">
                <a:moveTo>
                  <a:pt x="0" y="72"/>
                </a:moveTo>
                <a:lnTo>
                  <a:pt x="16" y="120"/>
                </a:lnTo>
                <a:lnTo>
                  <a:pt x="382" y="0"/>
                </a:lnTo>
                <a:lnTo>
                  <a:pt x="18" y="116"/>
                </a:lnTo>
                <a:lnTo>
                  <a:pt x="2" y="70"/>
                </a:lnTo>
                <a:lnTo>
                  <a:pt x="0" y="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35" name="Freeform 3040"/>
          <p:cNvSpPr>
            <a:spLocks/>
          </p:cNvSpPr>
          <p:nvPr/>
        </p:nvSpPr>
        <p:spPr bwMode="auto">
          <a:xfrm>
            <a:off x="6221426" y="2840052"/>
            <a:ext cx="90096" cy="106236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2" y="168"/>
              </a:cxn>
              <a:cxn ang="0">
                <a:pos x="126" y="142"/>
              </a:cxn>
              <a:cxn ang="0">
                <a:pos x="126" y="80"/>
              </a:cxn>
              <a:cxn ang="0">
                <a:pos x="30" y="2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126" h="168">
                <a:moveTo>
                  <a:pt x="0" y="10"/>
                </a:moveTo>
                <a:lnTo>
                  <a:pt x="62" y="168"/>
                </a:lnTo>
                <a:lnTo>
                  <a:pt x="126" y="142"/>
                </a:lnTo>
                <a:lnTo>
                  <a:pt x="126" y="80"/>
                </a:lnTo>
                <a:lnTo>
                  <a:pt x="30" y="2"/>
                </a:lnTo>
                <a:lnTo>
                  <a:pt x="30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36" name="Freeform 3041"/>
          <p:cNvSpPr>
            <a:spLocks/>
          </p:cNvSpPr>
          <p:nvPr/>
        </p:nvSpPr>
        <p:spPr bwMode="auto">
          <a:xfrm>
            <a:off x="5865100" y="2678169"/>
            <a:ext cx="397723" cy="251256"/>
          </a:xfrm>
          <a:custGeom>
            <a:avLst/>
            <a:gdLst>
              <a:gd name="T0" fmla="*/ 736054 w 558"/>
              <a:gd name="T1" fmla="*/ 78450 h 398"/>
              <a:gd name="T2" fmla="*/ 630107 w 558"/>
              <a:gd name="T3" fmla="*/ 0 h 398"/>
              <a:gd name="T4" fmla="*/ 119888 w 558"/>
              <a:gd name="T5" fmla="*/ 142636 h 398"/>
              <a:gd name="T6" fmla="*/ 97583 w 558"/>
              <a:gd name="T7" fmla="*/ 85581 h 398"/>
              <a:gd name="T8" fmla="*/ 100371 w 558"/>
              <a:gd name="T9" fmla="*/ 83204 h 398"/>
              <a:gd name="T10" fmla="*/ 122676 w 558"/>
              <a:gd name="T11" fmla="*/ 137881 h 398"/>
              <a:gd name="T12" fmla="*/ 100371 w 558"/>
              <a:gd name="T13" fmla="*/ 76072 h 398"/>
              <a:gd name="T14" fmla="*/ 0 w 558"/>
              <a:gd name="T15" fmla="*/ 173540 h 398"/>
              <a:gd name="T16" fmla="*/ 11152 w 558"/>
              <a:gd name="T17" fmla="*/ 199690 h 398"/>
              <a:gd name="T18" fmla="*/ 2788 w 558"/>
              <a:gd name="T19" fmla="*/ 178295 h 398"/>
              <a:gd name="T20" fmla="*/ 5576 w 558"/>
              <a:gd name="T21" fmla="*/ 171163 h 398"/>
              <a:gd name="T22" fmla="*/ 108735 w 558"/>
              <a:gd name="T23" fmla="*/ 408889 h 398"/>
              <a:gd name="T24" fmla="*/ 105947 w 558"/>
              <a:gd name="T25" fmla="*/ 411266 h 398"/>
              <a:gd name="T26" fmla="*/ 108735 w 558"/>
              <a:gd name="T27" fmla="*/ 413643 h 398"/>
              <a:gd name="T28" fmla="*/ 133828 w 558"/>
              <a:gd name="T29" fmla="*/ 473075 h 398"/>
              <a:gd name="T30" fmla="*/ 253716 w 558"/>
              <a:gd name="T31" fmla="*/ 442171 h 398"/>
              <a:gd name="T32" fmla="*/ 250927 w 558"/>
              <a:gd name="T33" fmla="*/ 442171 h 398"/>
              <a:gd name="T34" fmla="*/ 694233 w 558"/>
              <a:gd name="T35" fmla="*/ 311421 h 398"/>
              <a:gd name="T36" fmla="*/ 694233 w 558"/>
              <a:gd name="T37" fmla="*/ 311421 h 398"/>
              <a:gd name="T38" fmla="*/ 694233 w 558"/>
              <a:gd name="T39" fmla="*/ 311421 h 398"/>
              <a:gd name="T40" fmla="*/ 736054 w 558"/>
              <a:gd name="T41" fmla="*/ 299535 h 398"/>
              <a:gd name="T42" fmla="*/ 777875 w 558"/>
              <a:gd name="T43" fmla="*/ 221085 h 398"/>
              <a:gd name="T44" fmla="*/ 722113 w 558"/>
              <a:gd name="T45" fmla="*/ 159277 h 398"/>
              <a:gd name="T46" fmla="*/ 736054 w 558"/>
              <a:gd name="T47" fmla="*/ 78450 h 3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58" h="398">
                <a:moveTo>
                  <a:pt x="528" y="66"/>
                </a:moveTo>
                <a:lnTo>
                  <a:pt x="452" y="0"/>
                </a:lnTo>
                <a:lnTo>
                  <a:pt x="86" y="120"/>
                </a:lnTo>
                <a:lnTo>
                  <a:pt x="70" y="72"/>
                </a:lnTo>
                <a:lnTo>
                  <a:pt x="72" y="70"/>
                </a:lnTo>
                <a:lnTo>
                  <a:pt x="88" y="116"/>
                </a:lnTo>
                <a:lnTo>
                  <a:pt x="72" y="64"/>
                </a:lnTo>
                <a:lnTo>
                  <a:pt x="0" y="146"/>
                </a:lnTo>
                <a:lnTo>
                  <a:pt x="8" y="168"/>
                </a:lnTo>
                <a:lnTo>
                  <a:pt x="2" y="150"/>
                </a:lnTo>
                <a:lnTo>
                  <a:pt x="4" y="144"/>
                </a:lnTo>
                <a:lnTo>
                  <a:pt x="78" y="344"/>
                </a:lnTo>
                <a:lnTo>
                  <a:pt x="76" y="346"/>
                </a:lnTo>
                <a:lnTo>
                  <a:pt x="78" y="348"/>
                </a:lnTo>
                <a:lnTo>
                  <a:pt x="96" y="398"/>
                </a:lnTo>
                <a:lnTo>
                  <a:pt x="182" y="372"/>
                </a:lnTo>
                <a:lnTo>
                  <a:pt x="180" y="372"/>
                </a:lnTo>
                <a:lnTo>
                  <a:pt x="498" y="262"/>
                </a:lnTo>
                <a:lnTo>
                  <a:pt x="528" y="252"/>
                </a:lnTo>
                <a:lnTo>
                  <a:pt x="558" y="186"/>
                </a:lnTo>
                <a:lnTo>
                  <a:pt x="518" y="134"/>
                </a:lnTo>
                <a:lnTo>
                  <a:pt x="528" y="66"/>
                </a:lnTo>
                <a:close/>
              </a:path>
            </a:pathLst>
          </a:custGeom>
          <a:solidFill>
            <a:srgbClr val="EF9259"/>
          </a:solidFill>
          <a:ln w="31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1350"/>
          </a:p>
        </p:txBody>
      </p:sp>
      <p:sp>
        <p:nvSpPr>
          <p:cNvPr id="437" name="Freeform 3042"/>
          <p:cNvSpPr>
            <a:spLocks/>
          </p:cNvSpPr>
          <p:nvPr/>
        </p:nvSpPr>
        <p:spPr bwMode="auto">
          <a:xfrm>
            <a:off x="6225484" y="2406678"/>
            <a:ext cx="73052" cy="225962"/>
          </a:xfrm>
          <a:custGeom>
            <a:avLst/>
            <a:gdLst/>
            <a:ahLst/>
            <a:cxnLst>
              <a:cxn ang="0">
                <a:pos x="40" y="132"/>
              </a:cxn>
              <a:cxn ang="0">
                <a:pos x="2" y="0"/>
              </a:cxn>
              <a:cxn ang="0">
                <a:pos x="0" y="0"/>
              </a:cxn>
              <a:cxn ang="0">
                <a:pos x="38" y="132"/>
              </a:cxn>
              <a:cxn ang="0">
                <a:pos x="102" y="358"/>
              </a:cxn>
              <a:cxn ang="0">
                <a:pos x="80" y="276"/>
              </a:cxn>
              <a:cxn ang="0">
                <a:pos x="40" y="132"/>
              </a:cxn>
            </a:cxnLst>
            <a:rect l="0" t="0" r="r" b="b"/>
            <a:pathLst>
              <a:path w="102" h="358">
                <a:moveTo>
                  <a:pt x="40" y="132"/>
                </a:moveTo>
                <a:lnTo>
                  <a:pt x="2" y="0"/>
                </a:lnTo>
                <a:lnTo>
                  <a:pt x="0" y="0"/>
                </a:lnTo>
                <a:lnTo>
                  <a:pt x="38" y="132"/>
                </a:lnTo>
                <a:lnTo>
                  <a:pt x="102" y="358"/>
                </a:lnTo>
                <a:lnTo>
                  <a:pt x="80" y="276"/>
                </a:lnTo>
                <a:lnTo>
                  <a:pt x="40" y="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38" name="Freeform 3043"/>
          <p:cNvSpPr>
            <a:spLocks/>
          </p:cNvSpPr>
          <p:nvPr/>
        </p:nvSpPr>
        <p:spPr bwMode="auto">
          <a:xfrm>
            <a:off x="6247402" y="2718641"/>
            <a:ext cx="52759" cy="1180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4" y="18"/>
              </a:cxn>
              <a:cxn ang="0">
                <a:pos x="14" y="4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74" h="18">
                <a:moveTo>
                  <a:pt x="0" y="2"/>
                </a:moveTo>
                <a:lnTo>
                  <a:pt x="74" y="18"/>
                </a:lnTo>
                <a:lnTo>
                  <a:pt x="14" y="4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39" name="Freeform 3044"/>
          <p:cNvSpPr>
            <a:spLocks/>
          </p:cNvSpPr>
          <p:nvPr/>
        </p:nvSpPr>
        <p:spPr bwMode="auto">
          <a:xfrm>
            <a:off x="6298537" y="2632641"/>
            <a:ext cx="43831" cy="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84"/>
              </a:cxn>
              <a:cxn ang="0">
                <a:pos x="62" y="136"/>
              </a:cxn>
              <a:cxn ang="0">
                <a:pos x="12" y="82"/>
              </a:cxn>
              <a:cxn ang="0">
                <a:pos x="0" y="0"/>
              </a:cxn>
            </a:cxnLst>
            <a:rect l="0" t="0" r="r" b="b"/>
            <a:pathLst>
              <a:path w="62" h="136">
                <a:moveTo>
                  <a:pt x="0" y="0"/>
                </a:moveTo>
                <a:lnTo>
                  <a:pt x="10" y="84"/>
                </a:lnTo>
                <a:lnTo>
                  <a:pt x="62" y="136"/>
                </a:lnTo>
                <a:lnTo>
                  <a:pt x="12" y="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40" name="Freeform 3045"/>
          <p:cNvSpPr>
            <a:spLocks/>
          </p:cNvSpPr>
          <p:nvPr/>
        </p:nvSpPr>
        <p:spPr bwMode="auto">
          <a:xfrm>
            <a:off x="6300161" y="2730444"/>
            <a:ext cx="34903" cy="8432"/>
          </a:xfrm>
          <a:custGeom>
            <a:avLst/>
            <a:gdLst/>
            <a:ahLst/>
            <a:cxnLst>
              <a:cxn ang="0">
                <a:pos x="50" y="12"/>
              </a:cxn>
              <a:cxn ang="0">
                <a:pos x="0" y="0"/>
              </a:cxn>
              <a:cxn ang="0">
                <a:pos x="50" y="14"/>
              </a:cxn>
              <a:cxn ang="0">
                <a:pos x="50" y="12"/>
              </a:cxn>
            </a:cxnLst>
            <a:rect l="0" t="0" r="r" b="b"/>
            <a:pathLst>
              <a:path w="50" h="14">
                <a:moveTo>
                  <a:pt x="50" y="12"/>
                </a:moveTo>
                <a:lnTo>
                  <a:pt x="0" y="0"/>
                </a:lnTo>
                <a:lnTo>
                  <a:pt x="50" y="14"/>
                </a:lnTo>
                <a:lnTo>
                  <a:pt x="5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41" name="Freeform 3046"/>
          <p:cNvSpPr>
            <a:spLocks/>
          </p:cNvSpPr>
          <p:nvPr/>
        </p:nvSpPr>
        <p:spPr bwMode="auto">
          <a:xfrm>
            <a:off x="6236850" y="2717798"/>
            <a:ext cx="98213" cy="168628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0" y="72"/>
              </a:cxn>
              <a:cxn ang="0">
                <a:pos x="38" y="124"/>
              </a:cxn>
              <a:cxn ang="0">
                <a:pos x="10" y="192"/>
              </a:cxn>
              <a:cxn ang="0">
                <a:pos x="8" y="194"/>
              </a:cxn>
              <a:cxn ang="0">
                <a:pos x="8" y="196"/>
              </a:cxn>
              <a:cxn ang="0">
                <a:pos x="10" y="194"/>
              </a:cxn>
              <a:cxn ang="0">
                <a:pos x="104" y="268"/>
              </a:cxn>
              <a:cxn ang="0">
                <a:pos x="104" y="226"/>
              </a:cxn>
              <a:cxn ang="0">
                <a:pos x="134" y="80"/>
              </a:cxn>
              <a:cxn ang="0">
                <a:pos x="104" y="56"/>
              </a:cxn>
              <a:cxn ang="0">
                <a:pos x="136" y="40"/>
              </a:cxn>
              <a:cxn ang="0">
                <a:pos x="138" y="34"/>
              </a:cxn>
              <a:cxn ang="0">
                <a:pos x="88" y="20"/>
              </a:cxn>
              <a:cxn ang="0">
                <a:pos x="14" y="4"/>
              </a:cxn>
              <a:cxn ang="0">
                <a:pos x="14" y="2"/>
              </a:cxn>
              <a:cxn ang="0">
                <a:pos x="28" y="6"/>
              </a:cxn>
              <a:cxn ang="0">
                <a:pos x="6" y="0"/>
              </a:cxn>
              <a:cxn ang="0">
                <a:pos x="10" y="2"/>
              </a:cxn>
            </a:cxnLst>
            <a:rect l="0" t="0" r="r" b="b"/>
            <a:pathLst>
              <a:path w="138" h="268">
                <a:moveTo>
                  <a:pt x="10" y="2"/>
                </a:moveTo>
                <a:lnTo>
                  <a:pt x="0" y="72"/>
                </a:lnTo>
                <a:lnTo>
                  <a:pt x="38" y="124"/>
                </a:lnTo>
                <a:lnTo>
                  <a:pt x="10" y="192"/>
                </a:lnTo>
                <a:lnTo>
                  <a:pt x="8" y="194"/>
                </a:lnTo>
                <a:lnTo>
                  <a:pt x="8" y="196"/>
                </a:lnTo>
                <a:lnTo>
                  <a:pt x="10" y="194"/>
                </a:lnTo>
                <a:lnTo>
                  <a:pt x="104" y="268"/>
                </a:lnTo>
                <a:lnTo>
                  <a:pt x="104" y="226"/>
                </a:lnTo>
                <a:lnTo>
                  <a:pt x="134" y="80"/>
                </a:lnTo>
                <a:lnTo>
                  <a:pt x="104" y="56"/>
                </a:lnTo>
                <a:lnTo>
                  <a:pt x="136" y="40"/>
                </a:lnTo>
                <a:lnTo>
                  <a:pt x="138" y="34"/>
                </a:lnTo>
                <a:lnTo>
                  <a:pt x="88" y="20"/>
                </a:lnTo>
                <a:lnTo>
                  <a:pt x="14" y="4"/>
                </a:lnTo>
                <a:lnTo>
                  <a:pt x="14" y="2"/>
                </a:lnTo>
                <a:lnTo>
                  <a:pt x="28" y="6"/>
                </a:lnTo>
                <a:lnTo>
                  <a:pt x="6" y="0"/>
                </a:lnTo>
                <a:lnTo>
                  <a:pt x="1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42" name="Freeform 3047"/>
          <p:cNvSpPr>
            <a:spLocks/>
          </p:cNvSpPr>
          <p:nvPr/>
        </p:nvSpPr>
        <p:spPr bwMode="auto">
          <a:xfrm>
            <a:off x="6298536" y="2632641"/>
            <a:ext cx="8117" cy="52275"/>
          </a:xfrm>
          <a:custGeom>
            <a:avLst/>
            <a:gdLst/>
            <a:ahLst/>
            <a:cxnLst>
              <a:cxn ang="0">
                <a:pos x="12" y="82"/>
              </a:cxn>
              <a:cxn ang="0">
                <a:pos x="0" y="0"/>
              </a:cxn>
              <a:cxn ang="0">
                <a:pos x="6" y="58"/>
              </a:cxn>
              <a:cxn ang="0">
                <a:pos x="12" y="82"/>
              </a:cxn>
            </a:cxnLst>
            <a:rect l="0" t="0" r="r" b="b"/>
            <a:pathLst>
              <a:path w="12" h="82">
                <a:moveTo>
                  <a:pt x="12" y="82"/>
                </a:moveTo>
                <a:lnTo>
                  <a:pt x="0" y="0"/>
                </a:lnTo>
                <a:lnTo>
                  <a:pt x="6" y="58"/>
                </a:lnTo>
                <a:lnTo>
                  <a:pt x="12" y="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43" name="Freeform 3048"/>
          <p:cNvSpPr>
            <a:spLocks/>
          </p:cNvSpPr>
          <p:nvPr/>
        </p:nvSpPr>
        <p:spPr bwMode="auto">
          <a:xfrm>
            <a:off x="6225484" y="2406678"/>
            <a:ext cx="73052" cy="225962"/>
          </a:xfrm>
          <a:custGeom>
            <a:avLst/>
            <a:gdLst>
              <a:gd name="T0" fmla="*/ 53228 w 102"/>
              <a:gd name="T1" fmla="*/ 156870 h 358"/>
              <a:gd name="T2" fmla="*/ 142875 w 102"/>
              <a:gd name="T3" fmla="*/ 425450 h 358"/>
              <a:gd name="T4" fmla="*/ 112059 w 102"/>
              <a:gd name="T5" fmla="*/ 328001 h 358"/>
              <a:gd name="T6" fmla="*/ 56029 w 102"/>
              <a:gd name="T7" fmla="*/ 156870 h 358"/>
              <a:gd name="T8" fmla="*/ 2801 w 102"/>
              <a:gd name="T9" fmla="*/ 0 h 358"/>
              <a:gd name="T10" fmla="*/ 0 w 102"/>
              <a:gd name="T11" fmla="*/ 0 h 358"/>
              <a:gd name="T12" fmla="*/ 11206 w 102"/>
              <a:gd name="T13" fmla="*/ 40406 h 358"/>
              <a:gd name="T14" fmla="*/ 53228 w 102"/>
              <a:gd name="T15" fmla="*/ 156870 h 3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2" h="358">
                <a:moveTo>
                  <a:pt x="38" y="132"/>
                </a:moveTo>
                <a:lnTo>
                  <a:pt x="102" y="358"/>
                </a:lnTo>
                <a:lnTo>
                  <a:pt x="80" y="276"/>
                </a:lnTo>
                <a:lnTo>
                  <a:pt x="40" y="132"/>
                </a:lnTo>
                <a:lnTo>
                  <a:pt x="2" y="0"/>
                </a:lnTo>
                <a:lnTo>
                  <a:pt x="0" y="0"/>
                </a:lnTo>
                <a:lnTo>
                  <a:pt x="8" y="34"/>
                </a:lnTo>
                <a:lnTo>
                  <a:pt x="38" y="132"/>
                </a:lnTo>
                <a:close/>
              </a:path>
            </a:pathLst>
          </a:custGeom>
          <a:solidFill>
            <a:srgbClr val="FCF4C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761930"/>
            <a:endParaRPr lang="en-US" sz="1350"/>
          </a:p>
        </p:txBody>
      </p:sp>
      <p:sp>
        <p:nvSpPr>
          <p:cNvPr id="444" name="Freeform 3049"/>
          <p:cNvSpPr>
            <a:spLocks/>
          </p:cNvSpPr>
          <p:nvPr/>
        </p:nvSpPr>
        <p:spPr bwMode="auto">
          <a:xfrm>
            <a:off x="6225485" y="2406678"/>
            <a:ext cx="5682" cy="21078"/>
          </a:xfrm>
          <a:custGeom>
            <a:avLst/>
            <a:gdLst/>
            <a:ahLst/>
            <a:cxnLst>
              <a:cxn ang="0">
                <a:pos x="8" y="34"/>
              </a:cxn>
              <a:cxn ang="0">
                <a:pos x="0" y="0"/>
              </a:cxn>
              <a:cxn ang="0">
                <a:pos x="0" y="0"/>
              </a:cxn>
              <a:cxn ang="0">
                <a:pos x="8" y="34"/>
              </a:cxn>
            </a:cxnLst>
            <a:rect l="0" t="0" r="r" b="b"/>
            <a:pathLst>
              <a:path w="8" h="34">
                <a:moveTo>
                  <a:pt x="8" y="34"/>
                </a:moveTo>
                <a:lnTo>
                  <a:pt x="0" y="0"/>
                </a:lnTo>
                <a:lnTo>
                  <a:pt x="0" y="0"/>
                </a:lnTo>
                <a:lnTo>
                  <a:pt x="8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45" name="Freeform 3050"/>
          <p:cNvSpPr>
            <a:spLocks/>
          </p:cNvSpPr>
          <p:nvPr/>
        </p:nvSpPr>
        <p:spPr bwMode="auto">
          <a:xfrm>
            <a:off x="6306654" y="2684917"/>
            <a:ext cx="35714" cy="33725"/>
          </a:xfrm>
          <a:custGeom>
            <a:avLst/>
            <a:gdLst/>
            <a:ahLst/>
            <a:cxnLst>
              <a:cxn ang="0">
                <a:pos x="50" y="54"/>
              </a:cxn>
              <a:cxn ang="0">
                <a:pos x="0" y="0"/>
              </a:cxn>
              <a:cxn ang="0">
                <a:pos x="46" y="50"/>
              </a:cxn>
              <a:cxn ang="0">
                <a:pos x="50" y="54"/>
              </a:cxn>
            </a:cxnLst>
            <a:rect l="0" t="0" r="r" b="b"/>
            <a:pathLst>
              <a:path w="50" h="54">
                <a:moveTo>
                  <a:pt x="50" y="54"/>
                </a:moveTo>
                <a:lnTo>
                  <a:pt x="0" y="0"/>
                </a:lnTo>
                <a:lnTo>
                  <a:pt x="46" y="50"/>
                </a:lnTo>
                <a:lnTo>
                  <a:pt x="50" y="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46" name="Freeform 3051"/>
          <p:cNvSpPr>
            <a:spLocks/>
          </p:cNvSpPr>
          <p:nvPr/>
        </p:nvSpPr>
        <p:spPr bwMode="auto">
          <a:xfrm>
            <a:off x="6302597" y="2669739"/>
            <a:ext cx="37337" cy="46373"/>
          </a:xfrm>
          <a:custGeom>
            <a:avLst/>
            <a:gdLst/>
            <a:ahLst/>
            <a:cxnLst>
              <a:cxn ang="0">
                <a:pos x="4" y="26"/>
              </a:cxn>
              <a:cxn ang="0">
                <a:pos x="52" y="74"/>
              </a:cxn>
              <a:cxn ang="0">
                <a:pos x="6" y="24"/>
              </a:cxn>
              <a:cxn ang="0">
                <a:pos x="0" y="0"/>
              </a:cxn>
              <a:cxn ang="0">
                <a:pos x="4" y="26"/>
              </a:cxn>
            </a:cxnLst>
            <a:rect l="0" t="0" r="r" b="b"/>
            <a:pathLst>
              <a:path w="52" h="74">
                <a:moveTo>
                  <a:pt x="4" y="26"/>
                </a:moveTo>
                <a:lnTo>
                  <a:pt x="52" y="74"/>
                </a:lnTo>
                <a:lnTo>
                  <a:pt x="6" y="24"/>
                </a:lnTo>
                <a:lnTo>
                  <a:pt x="0" y="0"/>
                </a:lnTo>
                <a:lnTo>
                  <a:pt x="4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47" name="Line 3080"/>
          <p:cNvSpPr>
            <a:spLocks noChangeShapeType="1"/>
          </p:cNvSpPr>
          <p:nvPr/>
        </p:nvSpPr>
        <p:spPr bwMode="auto">
          <a:xfrm>
            <a:off x="4585080" y="4214372"/>
            <a:ext cx="812" cy="843"/>
          </a:xfrm>
          <a:prstGeom prst="line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  <a:gs pos="48000">
                <a:schemeClr val="tx1">
                  <a:lumMod val="95000"/>
                </a:schemeClr>
              </a:gs>
            </a:gsLst>
            <a:lin ang="13500000" scaled="1"/>
            <a:tileRect/>
          </a:gradFill>
          <a:ln w="12700" cmpd="sng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48" name="Line 3117"/>
          <p:cNvSpPr>
            <a:spLocks noChangeShapeType="1"/>
          </p:cNvSpPr>
          <p:nvPr/>
        </p:nvSpPr>
        <p:spPr bwMode="auto">
          <a:xfrm>
            <a:off x="6296914" y="2395717"/>
            <a:ext cx="812" cy="0"/>
          </a:xfrm>
          <a:prstGeom prst="line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  <a:gs pos="48000">
                <a:schemeClr val="tx1">
                  <a:lumMod val="95000"/>
                </a:schemeClr>
              </a:gs>
            </a:gsLst>
            <a:lin ang="13500000" scaled="1"/>
            <a:tileRect/>
          </a:gradFill>
          <a:ln w="12700" cmpd="sng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49" name="Line 3118"/>
          <p:cNvSpPr>
            <a:spLocks noChangeShapeType="1"/>
          </p:cNvSpPr>
          <p:nvPr/>
        </p:nvSpPr>
        <p:spPr bwMode="auto">
          <a:xfrm>
            <a:off x="6296914" y="2395717"/>
            <a:ext cx="812" cy="0"/>
          </a:xfrm>
          <a:prstGeom prst="line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  <a:gs pos="48000">
                <a:schemeClr val="tx1">
                  <a:lumMod val="95000"/>
                </a:schemeClr>
              </a:gs>
            </a:gsLst>
            <a:lin ang="13500000" scaled="1"/>
            <a:tileRect/>
          </a:gradFill>
          <a:ln w="12700" cmpd="sng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50" name="Line 3119"/>
          <p:cNvSpPr>
            <a:spLocks noChangeShapeType="1"/>
          </p:cNvSpPr>
          <p:nvPr/>
        </p:nvSpPr>
        <p:spPr bwMode="auto">
          <a:xfrm>
            <a:off x="6262822" y="2761641"/>
            <a:ext cx="0" cy="844"/>
          </a:xfrm>
          <a:prstGeom prst="line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  <a:gs pos="48000">
                <a:schemeClr val="tx1">
                  <a:lumMod val="95000"/>
                </a:schemeClr>
              </a:gs>
            </a:gsLst>
            <a:lin ang="13500000" scaled="1"/>
            <a:tileRect/>
          </a:gradFill>
          <a:ln w="12700" cmpd="sng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51" name="Line 3120"/>
          <p:cNvSpPr>
            <a:spLocks noChangeShapeType="1"/>
          </p:cNvSpPr>
          <p:nvPr/>
        </p:nvSpPr>
        <p:spPr bwMode="auto">
          <a:xfrm>
            <a:off x="6436522" y="2672268"/>
            <a:ext cx="812" cy="844"/>
          </a:xfrm>
          <a:prstGeom prst="line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  <a:gs pos="48000">
                <a:schemeClr val="tx1">
                  <a:lumMod val="95000"/>
                </a:schemeClr>
              </a:gs>
            </a:gsLst>
            <a:lin ang="13500000" scaled="1"/>
            <a:tileRect/>
          </a:gradFill>
          <a:ln w="12700" cmpd="sng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52" name="Freeform 2852"/>
          <p:cNvSpPr>
            <a:spLocks/>
          </p:cNvSpPr>
          <p:nvPr/>
        </p:nvSpPr>
        <p:spPr bwMode="auto">
          <a:xfrm>
            <a:off x="3001495" y="3466508"/>
            <a:ext cx="728077" cy="552257"/>
          </a:xfrm>
          <a:custGeom>
            <a:avLst/>
            <a:gdLst/>
            <a:ahLst/>
            <a:cxnLst>
              <a:cxn ang="0">
                <a:pos x="378" y="680"/>
              </a:cxn>
              <a:cxn ang="0">
                <a:pos x="388" y="714"/>
              </a:cxn>
              <a:cxn ang="0">
                <a:pos x="378" y="746"/>
              </a:cxn>
              <a:cxn ang="0">
                <a:pos x="298" y="842"/>
              </a:cxn>
              <a:cxn ang="0">
                <a:pos x="206" y="908"/>
              </a:cxn>
              <a:cxn ang="0">
                <a:pos x="120" y="948"/>
              </a:cxn>
              <a:cxn ang="0">
                <a:pos x="88" y="964"/>
              </a:cxn>
              <a:cxn ang="0">
                <a:pos x="62" y="976"/>
              </a:cxn>
              <a:cxn ang="0">
                <a:pos x="52" y="986"/>
              </a:cxn>
              <a:cxn ang="0">
                <a:pos x="32" y="984"/>
              </a:cxn>
              <a:cxn ang="0">
                <a:pos x="0" y="958"/>
              </a:cxn>
              <a:cxn ang="0">
                <a:pos x="120" y="888"/>
              </a:cxn>
              <a:cxn ang="0">
                <a:pos x="162" y="868"/>
              </a:cxn>
              <a:cxn ang="0">
                <a:pos x="206" y="842"/>
              </a:cxn>
              <a:cxn ang="0">
                <a:pos x="206" y="842"/>
              </a:cxn>
              <a:cxn ang="0">
                <a:pos x="206" y="866"/>
              </a:cxn>
              <a:cxn ang="0">
                <a:pos x="210" y="878"/>
              </a:cxn>
              <a:cxn ang="0">
                <a:pos x="222" y="858"/>
              </a:cxn>
              <a:cxn ang="0">
                <a:pos x="242" y="798"/>
              </a:cxn>
              <a:cxn ang="0">
                <a:pos x="250" y="788"/>
              </a:cxn>
              <a:cxn ang="0">
                <a:pos x="256" y="810"/>
              </a:cxn>
              <a:cxn ang="0">
                <a:pos x="252" y="792"/>
              </a:cxn>
              <a:cxn ang="0">
                <a:pos x="252" y="750"/>
              </a:cxn>
              <a:cxn ang="0">
                <a:pos x="258" y="740"/>
              </a:cxn>
              <a:cxn ang="0">
                <a:pos x="246" y="710"/>
              </a:cxn>
              <a:cxn ang="0">
                <a:pos x="152" y="722"/>
              </a:cxn>
              <a:cxn ang="0">
                <a:pos x="86" y="646"/>
              </a:cxn>
              <a:cxn ang="0">
                <a:pos x="76" y="654"/>
              </a:cxn>
              <a:cxn ang="0">
                <a:pos x="56" y="654"/>
              </a:cxn>
              <a:cxn ang="0">
                <a:pos x="20" y="580"/>
              </a:cxn>
              <a:cxn ang="0">
                <a:pos x="106" y="474"/>
              </a:cxn>
              <a:cxn ang="0">
                <a:pos x="176" y="408"/>
              </a:cxn>
              <a:cxn ang="0">
                <a:pos x="116" y="414"/>
              </a:cxn>
              <a:cxn ang="0">
                <a:pos x="36" y="368"/>
              </a:cxn>
              <a:cxn ang="0">
                <a:pos x="28" y="324"/>
              </a:cxn>
              <a:cxn ang="0">
                <a:pos x="22" y="310"/>
              </a:cxn>
              <a:cxn ang="0">
                <a:pos x="36" y="288"/>
              </a:cxn>
              <a:cxn ang="0">
                <a:pos x="166" y="302"/>
              </a:cxn>
              <a:cxn ang="0">
                <a:pos x="166" y="238"/>
              </a:cxn>
              <a:cxn ang="0">
                <a:pos x="154" y="250"/>
              </a:cxn>
              <a:cxn ang="0">
                <a:pos x="132" y="236"/>
              </a:cxn>
              <a:cxn ang="0">
                <a:pos x="90" y="156"/>
              </a:cxn>
              <a:cxn ang="0">
                <a:pos x="92" y="168"/>
              </a:cxn>
              <a:cxn ang="0">
                <a:pos x="108" y="162"/>
              </a:cxn>
              <a:cxn ang="0">
                <a:pos x="136" y="122"/>
              </a:cxn>
              <a:cxn ang="0">
                <a:pos x="166" y="66"/>
              </a:cxn>
              <a:cxn ang="0">
                <a:pos x="186" y="42"/>
              </a:cxn>
              <a:cxn ang="0">
                <a:pos x="368" y="20"/>
              </a:cxn>
              <a:cxn ang="0">
                <a:pos x="690" y="358"/>
              </a:cxn>
              <a:cxn ang="0">
                <a:pos x="836" y="610"/>
              </a:cxn>
              <a:cxn ang="0">
                <a:pos x="988" y="690"/>
              </a:cxn>
              <a:cxn ang="0">
                <a:pos x="1028" y="714"/>
              </a:cxn>
              <a:cxn ang="0">
                <a:pos x="1054" y="728"/>
              </a:cxn>
              <a:cxn ang="0">
                <a:pos x="1154" y="786"/>
              </a:cxn>
              <a:cxn ang="0">
                <a:pos x="978" y="756"/>
              </a:cxn>
              <a:cxn ang="0">
                <a:pos x="796" y="646"/>
              </a:cxn>
              <a:cxn ang="0">
                <a:pos x="590" y="610"/>
              </a:cxn>
              <a:cxn ang="0">
                <a:pos x="478" y="696"/>
              </a:cxn>
              <a:cxn ang="0">
                <a:pos x="474" y="596"/>
              </a:cxn>
            </a:cxnLst>
            <a:rect l="0" t="0" r="r" b="b"/>
            <a:pathLst>
              <a:path w="1154" h="988">
                <a:moveTo>
                  <a:pt x="474" y="596"/>
                </a:moveTo>
                <a:lnTo>
                  <a:pt x="378" y="680"/>
                </a:lnTo>
                <a:lnTo>
                  <a:pt x="378" y="680"/>
                </a:lnTo>
                <a:lnTo>
                  <a:pt x="382" y="688"/>
                </a:lnTo>
                <a:lnTo>
                  <a:pt x="388" y="704"/>
                </a:lnTo>
                <a:lnTo>
                  <a:pt x="388" y="714"/>
                </a:lnTo>
                <a:lnTo>
                  <a:pt x="388" y="726"/>
                </a:lnTo>
                <a:lnTo>
                  <a:pt x="384" y="736"/>
                </a:lnTo>
                <a:lnTo>
                  <a:pt x="378" y="746"/>
                </a:lnTo>
                <a:lnTo>
                  <a:pt x="378" y="746"/>
                </a:lnTo>
                <a:lnTo>
                  <a:pt x="328" y="796"/>
                </a:lnTo>
                <a:lnTo>
                  <a:pt x="298" y="842"/>
                </a:lnTo>
                <a:lnTo>
                  <a:pt x="246" y="878"/>
                </a:lnTo>
                <a:lnTo>
                  <a:pt x="206" y="908"/>
                </a:lnTo>
                <a:lnTo>
                  <a:pt x="206" y="908"/>
                </a:lnTo>
                <a:lnTo>
                  <a:pt x="176" y="922"/>
                </a:lnTo>
                <a:lnTo>
                  <a:pt x="120" y="948"/>
                </a:lnTo>
                <a:lnTo>
                  <a:pt x="120" y="948"/>
                </a:lnTo>
                <a:lnTo>
                  <a:pt x="90" y="962"/>
                </a:lnTo>
                <a:lnTo>
                  <a:pt x="90" y="962"/>
                </a:lnTo>
                <a:lnTo>
                  <a:pt x="88" y="964"/>
                </a:lnTo>
                <a:lnTo>
                  <a:pt x="78" y="966"/>
                </a:lnTo>
                <a:lnTo>
                  <a:pt x="68" y="972"/>
                </a:lnTo>
                <a:lnTo>
                  <a:pt x="62" y="976"/>
                </a:lnTo>
                <a:lnTo>
                  <a:pt x="56" y="982"/>
                </a:lnTo>
                <a:lnTo>
                  <a:pt x="56" y="982"/>
                </a:lnTo>
                <a:lnTo>
                  <a:pt x="52" y="986"/>
                </a:lnTo>
                <a:lnTo>
                  <a:pt x="48" y="988"/>
                </a:lnTo>
                <a:lnTo>
                  <a:pt x="40" y="988"/>
                </a:lnTo>
                <a:lnTo>
                  <a:pt x="32" y="984"/>
                </a:lnTo>
                <a:lnTo>
                  <a:pt x="22" y="978"/>
                </a:lnTo>
                <a:lnTo>
                  <a:pt x="6" y="964"/>
                </a:lnTo>
                <a:lnTo>
                  <a:pt x="0" y="958"/>
                </a:lnTo>
                <a:lnTo>
                  <a:pt x="90" y="902"/>
                </a:lnTo>
                <a:lnTo>
                  <a:pt x="120" y="888"/>
                </a:lnTo>
                <a:lnTo>
                  <a:pt x="120" y="888"/>
                </a:lnTo>
                <a:lnTo>
                  <a:pt x="138" y="880"/>
                </a:lnTo>
                <a:lnTo>
                  <a:pt x="140" y="880"/>
                </a:lnTo>
                <a:lnTo>
                  <a:pt x="162" y="868"/>
                </a:lnTo>
                <a:lnTo>
                  <a:pt x="162" y="868"/>
                </a:lnTo>
                <a:lnTo>
                  <a:pt x="192" y="850"/>
                </a:lnTo>
                <a:lnTo>
                  <a:pt x="206" y="842"/>
                </a:lnTo>
                <a:lnTo>
                  <a:pt x="206" y="842"/>
                </a:lnTo>
                <a:lnTo>
                  <a:pt x="216" y="836"/>
                </a:lnTo>
                <a:lnTo>
                  <a:pt x="206" y="842"/>
                </a:lnTo>
                <a:lnTo>
                  <a:pt x="206" y="842"/>
                </a:lnTo>
                <a:lnTo>
                  <a:pt x="206" y="854"/>
                </a:lnTo>
                <a:lnTo>
                  <a:pt x="206" y="866"/>
                </a:lnTo>
                <a:lnTo>
                  <a:pt x="208" y="874"/>
                </a:lnTo>
                <a:lnTo>
                  <a:pt x="208" y="876"/>
                </a:lnTo>
                <a:lnTo>
                  <a:pt x="210" y="878"/>
                </a:lnTo>
                <a:lnTo>
                  <a:pt x="212" y="878"/>
                </a:lnTo>
                <a:lnTo>
                  <a:pt x="214" y="874"/>
                </a:lnTo>
                <a:lnTo>
                  <a:pt x="222" y="858"/>
                </a:lnTo>
                <a:lnTo>
                  <a:pt x="232" y="826"/>
                </a:lnTo>
                <a:lnTo>
                  <a:pt x="232" y="826"/>
                </a:lnTo>
                <a:lnTo>
                  <a:pt x="242" y="798"/>
                </a:lnTo>
                <a:lnTo>
                  <a:pt x="246" y="792"/>
                </a:lnTo>
                <a:lnTo>
                  <a:pt x="248" y="788"/>
                </a:lnTo>
                <a:lnTo>
                  <a:pt x="250" y="788"/>
                </a:lnTo>
                <a:lnTo>
                  <a:pt x="252" y="790"/>
                </a:lnTo>
                <a:lnTo>
                  <a:pt x="254" y="800"/>
                </a:lnTo>
                <a:lnTo>
                  <a:pt x="256" y="810"/>
                </a:lnTo>
                <a:lnTo>
                  <a:pt x="256" y="816"/>
                </a:lnTo>
                <a:lnTo>
                  <a:pt x="254" y="812"/>
                </a:lnTo>
                <a:lnTo>
                  <a:pt x="252" y="792"/>
                </a:lnTo>
                <a:lnTo>
                  <a:pt x="252" y="792"/>
                </a:lnTo>
                <a:lnTo>
                  <a:pt x="250" y="766"/>
                </a:lnTo>
                <a:lnTo>
                  <a:pt x="252" y="750"/>
                </a:lnTo>
                <a:lnTo>
                  <a:pt x="252" y="742"/>
                </a:lnTo>
                <a:lnTo>
                  <a:pt x="254" y="738"/>
                </a:lnTo>
                <a:lnTo>
                  <a:pt x="258" y="740"/>
                </a:lnTo>
                <a:lnTo>
                  <a:pt x="260" y="742"/>
                </a:lnTo>
                <a:lnTo>
                  <a:pt x="262" y="746"/>
                </a:lnTo>
                <a:lnTo>
                  <a:pt x="246" y="710"/>
                </a:lnTo>
                <a:lnTo>
                  <a:pt x="212" y="722"/>
                </a:lnTo>
                <a:lnTo>
                  <a:pt x="176" y="732"/>
                </a:lnTo>
                <a:lnTo>
                  <a:pt x="152" y="722"/>
                </a:lnTo>
                <a:lnTo>
                  <a:pt x="126" y="716"/>
                </a:lnTo>
                <a:lnTo>
                  <a:pt x="120" y="670"/>
                </a:lnTo>
                <a:lnTo>
                  <a:pt x="86" y="646"/>
                </a:lnTo>
                <a:lnTo>
                  <a:pt x="86" y="646"/>
                </a:lnTo>
                <a:lnTo>
                  <a:pt x="82" y="650"/>
                </a:lnTo>
                <a:lnTo>
                  <a:pt x="76" y="654"/>
                </a:lnTo>
                <a:lnTo>
                  <a:pt x="70" y="656"/>
                </a:lnTo>
                <a:lnTo>
                  <a:pt x="64" y="658"/>
                </a:lnTo>
                <a:lnTo>
                  <a:pt x="56" y="654"/>
                </a:lnTo>
                <a:lnTo>
                  <a:pt x="48" y="646"/>
                </a:lnTo>
                <a:lnTo>
                  <a:pt x="40" y="630"/>
                </a:lnTo>
                <a:lnTo>
                  <a:pt x="20" y="580"/>
                </a:lnTo>
                <a:lnTo>
                  <a:pt x="20" y="524"/>
                </a:lnTo>
                <a:lnTo>
                  <a:pt x="46" y="490"/>
                </a:lnTo>
                <a:lnTo>
                  <a:pt x="106" y="474"/>
                </a:lnTo>
                <a:lnTo>
                  <a:pt x="146" y="470"/>
                </a:lnTo>
                <a:lnTo>
                  <a:pt x="172" y="434"/>
                </a:lnTo>
                <a:lnTo>
                  <a:pt x="176" y="408"/>
                </a:lnTo>
                <a:lnTo>
                  <a:pt x="166" y="388"/>
                </a:lnTo>
                <a:lnTo>
                  <a:pt x="142" y="414"/>
                </a:lnTo>
                <a:lnTo>
                  <a:pt x="116" y="414"/>
                </a:lnTo>
                <a:lnTo>
                  <a:pt x="60" y="398"/>
                </a:lnTo>
                <a:lnTo>
                  <a:pt x="36" y="368"/>
                </a:lnTo>
                <a:lnTo>
                  <a:pt x="36" y="368"/>
                </a:lnTo>
                <a:lnTo>
                  <a:pt x="30" y="334"/>
                </a:lnTo>
                <a:lnTo>
                  <a:pt x="30" y="334"/>
                </a:lnTo>
                <a:lnTo>
                  <a:pt x="28" y="324"/>
                </a:lnTo>
                <a:lnTo>
                  <a:pt x="26" y="318"/>
                </a:lnTo>
                <a:lnTo>
                  <a:pt x="22" y="312"/>
                </a:lnTo>
                <a:lnTo>
                  <a:pt x="22" y="310"/>
                </a:lnTo>
                <a:lnTo>
                  <a:pt x="26" y="302"/>
                </a:lnTo>
                <a:lnTo>
                  <a:pt x="26" y="302"/>
                </a:lnTo>
                <a:lnTo>
                  <a:pt x="36" y="288"/>
                </a:lnTo>
                <a:lnTo>
                  <a:pt x="36" y="288"/>
                </a:lnTo>
                <a:lnTo>
                  <a:pt x="136" y="282"/>
                </a:lnTo>
                <a:lnTo>
                  <a:pt x="166" y="302"/>
                </a:lnTo>
                <a:lnTo>
                  <a:pt x="182" y="258"/>
                </a:lnTo>
                <a:lnTo>
                  <a:pt x="166" y="238"/>
                </a:lnTo>
                <a:lnTo>
                  <a:pt x="166" y="238"/>
                </a:lnTo>
                <a:lnTo>
                  <a:pt x="164" y="242"/>
                </a:lnTo>
                <a:lnTo>
                  <a:pt x="160" y="248"/>
                </a:lnTo>
                <a:lnTo>
                  <a:pt x="154" y="250"/>
                </a:lnTo>
                <a:lnTo>
                  <a:pt x="148" y="250"/>
                </a:lnTo>
                <a:lnTo>
                  <a:pt x="140" y="246"/>
                </a:lnTo>
                <a:lnTo>
                  <a:pt x="132" y="236"/>
                </a:lnTo>
                <a:lnTo>
                  <a:pt x="120" y="218"/>
                </a:lnTo>
                <a:lnTo>
                  <a:pt x="96" y="188"/>
                </a:lnTo>
                <a:lnTo>
                  <a:pt x="90" y="156"/>
                </a:lnTo>
                <a:lnTo>
                  <a:pt x="90" y="156"/>
                </a:lnTo>
                <a:lnTo>
                  <a:pt x="90" y="162"/>
                </a:lnTo>
                <a:lnTo>
                  <a:pt x="92" y="168"/>
                </a:lnTo>
                <a:lnTo>
                  <a:pt x="94" y="170"/>
                </a:lnTo>
                <a:lnTo>
                  <a:pt x="100" y="168"/>
                </a:lnTo>
                <a:lnTo>
                  <a:pt x="108" y="162"/>
                </a:lnTo>
                <a:lnTo>
                  <a:pt x="120" y="146"/>
                </a:lnTo>
                <a:lnTo>
                  <a:pt x="136" y="122"/>
                </a:lnTo>
                <a:lnTo>
                  <a:pt x="136" y="122"/>
                </a:lnTo>
                <a:lnTo>
                  <a:pt x="162" y="80"/>
                </a:lnTo>
                <a:lnTo>
                  <a:pt x="168" y="66"/>
                </a:lnTo>
                <a:lnTo>
                  <a:pt x="166" y="66"/>
                </a:lnTo>
                <a:lnTo>
                  <a:pt x="164" y="68"/>
                </a:lnTo>
                <a:lnTo>
                  <a:pt x="162" y="72"/>
                </a:lnTo>
                <a:lnTo>
                  <a:pt x="186" y="42"/>
                </a:lnTo>
                <a:lnTo>
                  <a:pt x="262" y="0"/>
                </a:lnTo>
                <a:lnTo>
                  <a:pt x="312" y="16"/>
                </a:lnTo>
                <a:lnTo>
                  <a:pt x="368" y="20"/>
                </a:lnTo>
                <a:lnTo>
                  <a:pt x="478" y="20"/>
                </a:lnTo>
                <a:lnTo>
                  <a:pt x="570" y="20"/>
                </a:lnTo>
                <a:lnTo>
                  <a:pt x="690" y="358"/>
                </a:lnTo>
                <a:lnTo>
                  <a:pt x="750" y="564"/>
                </a:lnTo>
                <a:lnTo>
                  <a:pt x="780" y="590"/>
                </a:lnTo>
                <a:lnTo>
                  <a:pt x="836" y="610"/>
                </a:lnTo>
                <a:lnTo>
                  <a:pt x="902" y="630"/>
                </a:lnTo>
                <a:lnTo>
                  <a:pt x="942" y="666"/>
                </a:lnTo>
                <a:lnTo>
                  <a:pt x="988" y="690"/>
                </a:lnTo>
                <a:lnTo>
                  <a:pt x="988" y="690"/>
                </a:lnTo>
                <a:lnTo>
                  <a:pt x="1010" y="704"/>
                </a:lnTo>
                <a:lnTo>
                  <a:pt x="1028" y="714"/>
                </a:lnTo>
                <a:lnTo>
                  <a:pt x="1042" y="722"/>
                </a:lnTo>
                <a:lnTo>
                  <a:pt x="1042" y="722"/>
                </a:lnTo>
                <a:lnTo>
                  <a:pt x="1054" y="728"/>
                </a:lnTo>
                <a:lnTo>
                  <a:pt x="1066" y="736"/>
                </a:lnTo>
                <a:lnTo>
                  <a:pt x="1078" y="746"/>
                </a:lnTo>
                <a:lnTo>
                  <a:pt x="1154" y="786"/>
                </a:lnTo>
                <a:lnTo>
                  <a:pt x="1124" y="832"/>
                </a:lnTo>
                <a:lnTo>
                  <a:pt x="1072" y="826"/>
                </a:lnTo>
                <a:lnTo>
                  <a:pt x="978" y="756"/>
                </a:lnTo>
                <a:lnTo>
                  <a:pt x="916" y="710"/>
                </a:lnTo>
                <a:lnTo>
                  <a:pt x="866" y="670"/>
                </a:lnTo>
                <a:lnTo>
                  <a:pt x="796" y="646"/>
                </a:lnTo>
                <a:lnTo>
                  <a:pt x="726" y="620"/>
                </a:lnTo>
                <a:lnTo>
                  <a:pt x="664" y="620"/>
                </a:lnTo>
                <a:lnTo>
                  <a:pt x="590" y="610"/>
                </a:lnTo>
                <a:lnTo>
                  <a:pt x="524" y="620"/>
                </a:lnTo>
                <a:lnTo>
                  <a:pt x="504" y="670"/>
                </a:lnTo>
                <a:lnTo>
                  <a:pt x="478" y="696"/>
                </a:lnTo>
                <a:lnTo>
                  <a:pt x="448" y="686"/>
                </a:lnTo>
                <a:lnTo>
                  <a:pt x="454" y="640"/>
                </a:lnTo>
                <a:lnTo>
                  <a:pt x="474" y="5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rgbClr val="7F7F7F">
                <a:alpha val="52157"/>
              </a:srgb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da-DK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grpSp>
        <p:nvGrpSpPr>
          <p:cNvPr id="453" name="Group 549"/>
          <p:cNvGrpSpPr>
            <a:grpSpLocks/>
          </p:cNvGrpSpPr>
          <p:nvPr/>
        </p:nvGrpSpPr>
        <p:grpSpPr bwMode="auto">
          <a:xfrm>
            <a:off x="3884601" y="3879643"/>
            <a:ext cx="717525" cy="348218"/>
            <a:chOff x="928688" y="5603875"/>
            <a:chExt cx="1503362" cy="822325"/>
          </a:xfrm>
        </p:grpSpPr>
        <p:sp>
          <p:nvSpPr>
            <p:cNvPr id="455" name="Freeform 3061"/>
            <p:cNvSpPr>
              <a:spLocks/>
            </p:cNvSpPr>
            <p:nvPr/>
          </p:nvSpPr>
          <p:spPr bwMode="auto">
            <a:xfrm>
              <a:off x="928688" y="5603875"/>
              <a:ext cx="113943" cy="97565"/>
            </a:xfrm>
            <a:custGeom>
              <a:avLst/>
              <a:gdLst/>
              <a:ahLst/>
              <a:cxnLst>
                <a:cxn ang="0">
                  <a:pos x="86" y="30"/>
                </a:cxn>
                <a:cxn ang="0">
                  <a:pos x="50" y="74"/>
                </a:cxn>
                <a:cxn ang="0">
                  <a:pos x="0" y="40"/>
                </a:cxn>
                <a:cxn ang="0">
                  <a:pos x="30" y="0"/>
                </a:cxn>
                <a:cxn ang="0">
                  <a:pos x="86" y="30"/>
                </a:cxn>
              </a:cxnLst>
              <a:rect l="0" t="0" r="r" b="b"/>
              <a:pathLst>
                <a:path w="86" h="74">
                  <a:moveTo>
                    <a:pt x="86" y="30"/>
                  </a:moveTo>
                  <a:lnTo>
                    <a:pt x="50" y="7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86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3761930">
                <a:defRPr/>
              </a:pPr>
              <a:endParaRPr lang="da-DK" sz="1350">
                <a:solidFill>
                  <a:srgbClr val="171717"/>
                </a:solidFill>
                <a:ea typeface="ＭＳ Ｐゴシック" pitchFamily="-97" charset="-128"/>
              </a:endParaRPr>
            </a:p>
          </p:txBody>
        </p:sp>
        <p:sp>
          <p:nvSpPr>
            <p:cNvPr id="456" name="Freeform 3062"/>
            <p:cNvSpPr>
              <a:spLocks/>
            </p:cNvSpPr>
            <p:nvPr/>
          </p:nvSpPr>
          <p:spPr bwMode="auto">
            <a:xfrm>
              <a:off x="1134465" y="5615822"/>
              <a:ext cx="144554" cy="151324"/>
            </a:xfrm>
            <a:custGeom>
              <a:avLst/>
              <a:gdLst/>
              <a:ahLst/>
              <a:cxnLst>
                <a:cxn ang="0">
                  <a:pos x="82" y="94"/>
                </a:cxn>
                <a:cxn ang="0">
                  <a:pos x="66" y="114"/>
                </a:cxn>
                <a:cxn ang="0">
                  <a:pos x="20" y="84"/>
                </a:cxn>
                <a:cxn ang="0">
                  <a:pos x="0" y="60"/>
                </a:cxn>
                <a:cxn ang="0">
                  <a:pos x="0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36" y="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60" y="14"/>
                </a:cxn>
                <a:cxn ang="0">
                  <a:pos x="60" y="14"/>
                </a:cxn>
                <a:cxn ang="0">
                  <a:pos x="78" y="24"/>
                </a:cxn>
                <a:cxn ang="0">
                  <a:pos x="90" y="28"/>
                </a:cxn>
                <a:cxn ang="0">
                  <a:pos x="104" y="32"/>
                </a:cxn>
                <a:cxn ang="0">
                  <a:pos x="108" y="34"/>
                </a:cxn>
                <a:cxn ang="0">
                  <a:pos x="110" y="36"/>
                </a:cxn>
                <a:cxn ang="0">
                  <a:pos x="110" y="44"/>
                </a:cxn>
                <a:cxn ang="0">
                  <a:pos x="110" y="44"/>
                </a:cxn>
                <a:cxn ang="0">
                  <a:pos x="110" y="64"/>
                </a:cxn>
                <a:cxn ang="0">
                  <a:pos x="110" y="94"/>
                </a:cxn>
                <a:cxn ang="0">
                  <a:pos x="82" y="94"/>
                </a:cxn>
              </a:cxnLst>
              <a:rect l="0" t="0" r="r" b="b"/>
              <a:pathLst>
                <a:path w="110" h="114">
                  <a:moveTo>
                    <a:pt x="82" y="94"/>
                  </a:moveTo>
                  <a:lnTo>
                    <a:pt x="66" y="114"/>
                  </a:lnTo>
                  <a:lnTo>
                    <a:pt x="20" y="84"/>
                  </a:lnTo>
                  <a:lnTo>
                    <a:pt x="0" y="60"/>
                  </a:lnTo>
                  <a:lnTo>
                    <a:pt x="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8" y="24"/>
                  </a:lnTo>
                  <a:lnTo>
                    <a:pt x="90" y="28"/>
                  </a:lnTo>
                  <a:lnTo>
                    <a:pt x="104" y="32"/>
                  </a:lnTo>
                  <a:lnTo>
                    <a:pt x="108" y="34"/>
                  </a:lnTo>
                  <a:lnTo>
                    <a:pt x="110" y="3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64"/>
                  </a:lnTo>
                  <a:lnTo>
                    <a:pt x="110" y="94"/>
                  </a:lnTo>
                  <a:lnTo>
                    <a:pt x="82" y="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3761930">
                <a:defRPr/>
              </a:pPr>
              <a:endParaRPr lang="da-DK" sz="1350">
                <a:solidFill>
                  <a:srgbClr val="171717"/>
                </a:solidFill>
                <a:ea typeface="ＭＳ Ｐゴシック" pitchFamily="-97" charset="-128"/>
              </a:endParaRPr>
            </a:p>
          </p:txBody>
        </p:sp>
        <p:sp>
          <p:nvSpPr>
            <p:cNvPr id="457" name="Freeform 3063"/>
            <p:cNvSpPr>
              <a:spLocks/>
            </p:cNvSpPr>
            <p:nvPr/>
          </p:nvSpPr>
          <p:spPr bwMode="auto">
            <a:xfrm>
              <a:off x="1406567" y="5719359"/>
              <a:ext cx="161560" cy="109511"/>
            </a:xfrm>
            <a:custGeom>
              <a:avLst/>
              <a:gdLst/>
              <a:ahLst/>
              <a:cxnLst>
                <a:cxn ang="0">
                  <a:pos x="122" y="8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2" y="74"/>
                </a:cxn>
                <a:cxn ang="0">
                  <a:pos x="66" y="78"/>
                </a:cxn>
                <a:cxn ang="0">
                  <a:pos x="66" y="78"/>
                </a:cxn>
                <a:cxn ang="0">
                  <a:pos x="40" y="82"/>
                </a:cxn>
                <a:cxn ang="0">
                  <a:pos x="0" y="5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30" y="2"/>
                </a:cxn>
                <a:cxn ang="0">
                  <a:pos x="46" y="6"/>
                </a:cxn>
                <a:cxn ang="0">
                  <a:pos x="46" y="6"/>
                </a:cxn>
                <a:cxn ang="0">
                  <a:pos x="70" y="16"/>
                </a:cxn>
                <a:cxn ang="0">
                  <a:pos x="74" y="16"/>
                </a:cxn>
                <a:cxn ang="0">
                  <a:pos x="74" y="14"/>
                </a:cxn>
                <a:cxn ang="0">
                  <a:pos x="70" y="10"/>
                </a:cxn>
                <a:cxn ang="0">
                  <a:pos x="66" y="6"/>
                </a:cxn>
                <a:cxn ang="0">
                  <a:pos x="96" y="28"/>
                </a:cxn>
                <a:cxn ang="0">
                  <a:pos x="106" y="52"/>
                </a:cxn>
                <a:cxn ang="0">
                  <a:pos x="122" y="82"/>
                </a:cxn>
              </a:cxnLst>
              <a:rect l="0" t="0" r="r" b="b"/>
              <a:pathLst>
                <a:path w="122" h="82">
                  <a:moveTo>
                    <a:pt x="122" y="82"/>
                  </a:moveTo>
                  <a:lnTo>
                    <a:pt x="80" y="72"/>
                  </a:lnTo>
                  <a:lnTo>
                    <a:pt x="80" y="72"/>
                  </a:lnTo>
                  <a:lnTo>
                    <a:pt x="82" y="74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0" y="82"/>
                  </a:lnTo>
                  <a:lnTo>
                    <a:pt x="0" y="5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30" y="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0" y="10"/>
                  </a:lnTo>
                  <a:lnTo>
                    <a:pt x="66" y="6"/>
                  </a:lnTo>
                  <a:lnTo>
                    <a:pt x="96" y="28"/>
                  </a:lnTo>
                  <a:lnTo>
                    <a:pt x="106" y="52"/>
                  </a:lnTo>
                  <a:lnTo>
                    <a:pt x="122" y="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3761930">
                <a:defRPr/>
              </a:pPr>
              <a:endParaRPr lang="da-DK" sz="1350">
                <a:solidFill>
                  <a:srgbClr val="171717"/>
                </a:solidFill>
                <a:ea typeface="ＭＳ Ｐゴシック" pitchFamily="-97" charset="-128"/>
              </a:endParaRPr>
            </a:p>
          </p:txBody>
        </p:sp>
        <p:sp>
          <p:nvSpPr>
            <p:cNvPr id="458" name="Freeform 3064"/>
            <p:cNvSpPr>
              <a:spLocks/>
            </p:cNvSpPr>
            <p:nvPr/>
          </p:nvSpPr>
          <p:spPr bwMode="auto">
            <a:xfrm>
              <a:off x="1870840" y="5908514"/>
              <a:ext cx="215981" cy="147341"/>
            </a:xfrm>
            <a:custGeom>
              <a:avLst/>
              <a:gdLst/>
              <a:ahLst/>
              <a:cxnLst>
                <a:cxn ang="0">
                  <a:pos x="162" y="66"/>
                </a:cxn>
                <a:cxn ang="0">
                  <a:pos x="106" y="92"/>
                </a:cxn>
                <a:cxn ang="0">
                  <a:pos x="86" y="112"/>
                </a:cxn>
                <a:cxn ang="0">
                  <a:pos x="52" y="112"/>
                </a:cxn>
                <a:cxn ang="0">
                  <a:pos x="36" y="62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36" y="6"/>
                </a:cxn>
                <a:cxn ang="0">
                  <a:pos x="76" y="42"/>
                </a:cxn>
                <a:cxn ang="0">
                  <a:pos x="146" y="46"/>
                </a:cxn>
                <a:cxn ang="0">
                  <a:pos x="162" y="66"/>
                </a:cxn>
              </a:cxnLst>
              <a:rect l="0" t="0" r="r" b="b"/>
              <a:pathLst>
                <a:path w="162" h="112">
                  <a:moveTo>
                    <a:pt x="162" y="66"/>
                  </a:moveTo>
                  <a:lnTo>
                    <a:pt x="106" y="92"/>
                  </a:lnTo>
                  <a:lnTo>
                    <a:pt x="86" y="112"/>
                  </a:lnTo>
                  <a:lnTo>
                    <a:pt x="52" y="112"/>
                  </a:lnTo>
                  <a:lnTo>
                    <a:pt x="36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6" y="6"/>
                  </a:lnTo>
                  <a:lnTo>
                    <a:pt x="76" y="42"/>
                  </a:lnTo>
                  <a:lnTo>
                    <a:pt x="146" y="46"/>
                  </a:lnTo>
                  <a:lnTo>
                    <a:pt x="162" y="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3761930">
                <a:defRPr/>
              </a:pPr>
              <a:endParaRPr lang="da-DK" sz="1350">
                <a:solidFill>
                  <a:srgbClr val="171717"/>
                </a:solidFill>
                <a:ea typeface="ＭＳ Ｐゴシック" pitchFamily="-97" charset="-128"/>
              </a:endParaRPr>
            </a:p>
          </p:txBody>
        </p:sp>
        <p:sp>
          <p:nvSpPr>
            <p:cNvPr id="459" name="Freeform 3065"/>
            <p:cNvSpPr>
              <a:spLocks/>
            </p:cNvSpPr>
            <p:nvPr/>
          </p:nvSpPr>
          <p:spPr bwMode="auto">
            <a:xfrm>
              <a:off x="1760299" y="5928425"/>
              <a:ext cx="71427" cy="79644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30" y="6"/>
                </a:cxn>
                <a:cxn ang="0">
                  <a:pos x="50" y="26"/>
                </a:cxn>
                <a:cxn ang="0">
                  <a:pos x="54" y="46"/>
                </a:cxn>
                <a:cxn ang="0">
                  <a:pos x="30" y="60"/>
                </a:cxn>
              </a:cxnLst>
              <a:rect l="0" t="0" r="r" b="b"/>
              <a:pathLst>
                <a:path w="54" h="60">
                  <a:moveTo>
                    <a:pt x="30" y="6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0" y="26"/>
                  </a:lnTo>
                  <a:lnTo>
                    <a:pt x="54" y="46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3761930">
                <a:defRPr/>
              </a:pPr>
              <a:endParaRPr lang="da-DK" sz="1350">
                <a:solidFill>
                  <a:srgbClr val="171717"/>
                </a:solidFill>
                <a:ea typeface="ＭＳ Ｐゴシック" pitchFamily="-97" charset="-128"/>
              </a:endParaRPr>
            </a:p>
          </p:txBody>
        </p:sp>
        <p:sp>
          <p:nvSpPr>
            <p:cNvPr id="460" name="Freeform 3066"/>
            <p:cNvSpPr>
              <a:spLocks/>
            </p:cNvSpPr>
            <p:nvPr/>
          </p:nvSpPr>
          <p:spPr bwMode="auto">
            <a:xfrm>
              <a:off x="1648057" y="5836834"/>
              <a:ext cx="204076" cy="57741"/>
            </a:xfrm>
            <a:custGeom>
              <a:avLst/>
              <a:gdLst/>
              <a:ahLst/>
              <a:cxnLst>
                <a:cxn ang="0">
                  <a:pos x="156" y="20"/>
                </a:cxn>
                <a:cxn ang="0">
                  <a:pos x="130" y="44"/>
                </a:cxn>
                <a:cxn ang="0">
                  <a:pos x="106" y="44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80" y="36"/>
                </a:cxn>
                <a:cxn ang="0">
                  <a:pos x="78" y="36"/>
                </a:cxn>
                <a:cxn ang="0">
                  <a:pos x="72" y="36"/>
                </a:cxn>
                <a:cxn ang="0">
                  <a:pos x="54" y="34"/>
                </a:cxn>
                <a:cxn ang="0">
                  <a:pos x="54" y="34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16" y="24"/>
                </a:cxn>
                <a:cxn ang="0">
                  <a:pos x="10" y="18"/>
                </a:cxn>
                <a:cxn ang="0">
                  <a:pos x="4" y="12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70" y="2"/>
                </a:cxn>
                <a:cxn ang="0">
                  <a:pos x="78" y="2"/>
                </a:cxn>
                <a:cxn ang="0">
                  <a:pos x="70" y="0"/>
                </a:cxn>
                <a:cxn ang="0">
                  <a:pos x="106" y="4"/>
                </a:cxn>
                <a:cxn ang="0">
                  <a:pos x="156" y="20"/>
                </a:cxn>
              </a:cxnLst>
              <a:rect l="0" t="0" r="r" b="b"/>
              <a:pathLst>
                <a:path w="156" h="44">
                  <a:moveTo>
                    <a:pt x="156" y="20"/>
                  </a:moveTo>
                  <a:lnTo>
                    <a:pt x="130" y="44"/>
                  </a:lnTo>
                  <a:lnTo>
                    <a:pt x="106" y="4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6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6" y="24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70" y="2"/>
                  </a:lnTo>
                  <a:lnTo>
                    <a:pt x="78" y="2"/>
                  </a:lnTo>
                  <a:lnTo>
                    <a:pt x="70" y="0"/>
                  </a:lnTo>
                  <a:lnTo>
                    <a:pt x="106" y="4"/>
                  </a:lnTo>
                  <a:lnTo>
                    <a:pt x="156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3761930">
                <a:defRPr/>
              </a:pPr>
              <a:endParaRPr lang="da-DK" sz="1350">
                <a:solidFill>
                  <a:srgbClr val="171717"/>
                </a:solidFill>
                <a:ea typeface="ＭＳ Ｐゴシック" pitchFamily="-97" charset="-128"/>
              </a:endParaRPr>
            </a:p>
          </p:txBody>
        </p:sp>
        <p:sp>
          <p:nvSpPr>
            <p:cNvPr id="461" name="Freeform 3067"/>
            <p:cNvSpPr>
              <a:spLocks/>
            </p:cNvSpPr>
            <p:nvPr/>
          </p:nvSpPr>
          <p:spPr bwMode="auto">
            <a:xfrm>
              <a:off x="2105528" y="6000105"/>
              <a:ext cx="326522" cy="426095"/>
            </a:xfrm>
            <a:custGeom>
              <a:avLst/>
              <a:gdLst/>
              <a:ahLst/>
              <a:cxnLst>
                <a:cxn ang="0">
                  <a:pos x="242" y="216"/>
                </a:cxn>
                <a:cxn ang="0">
                  <a:pos x="208" y="236"/>
                </a:cxn>
                <a:cxn ang="0">
                  <a:pos x="188" y="246"/>
                </a:cxn>
                <a:cxn ang="0">
                  <a:pos x="168" y="268"/>
                </a:cxn>
                <a:cxn ang="0">
                  <a:pos x="92" y="272"/>
                </a:cxn>
                <a:cxn ang="0">
                  <a:pos x="76" y="292"/>
                </a:cxn>
                <a:cxn ang="0">
                  <a:pos x="72" y="312"/>
                </a:cxn>
                <a:cxn ang="0">
                  <a:pos x="42" y="322"/>
                </a:cxn>
                <a:cxn ang="0">
                  <a:pos x="16" y="292"/>
                </a:cxn>
                <a:cxn ang="0">
                  <a:pos x="26" y="256"/>
                </a:cxn>
                <a:cxn ang="0">
                  <a:pos x="36" y="226"/>
                </a:cxn>
                <a:cxn ang="0">
                  <a:pos x="36" y="202"/>
                </a:cxn>
                <a:cxn ang="0">
                  <a:pos x="16" y="152"/>
                </a:cxn>
                <a:cxn ang="0">
                  <a:pos x="0" y="110"/>
                </a:cxn>
                <a:cxn ang="0">
                  <a:pos x="10" y="76"/>
                </a:cxn>
                <a:cxn ang="0">
                  <a:pos x="36" y="56"/>
                </a:cxn>
                <a:cxn ang="0">
                  <a:pos x="36" y="30"/>
                </a:cxn>
                <a:cxn ang="0">
                  <a:pos x="42" y="6"/>
                </a:cxn>
                <a:cxn ang="0">
                  <a:pos x="92" y="0"/>
                </a:cxn>
                <a:cxn ang="0">
                  <a:pos x="158" y="60"/>
                </a:cxn>
                <a:cxn ang="0">
                  <a:pos x="232" y="76"/>
                </a:cxn>
                <a:cxn ang="0">
                  <a:pos x="232" y="76"/>
                </a:cxn>
                <a:cxn ang="0">
                  <a:pos x="232" y="110"/>
                </a:cxn>
                <a:cxn ang="0">
                  <a:pos x="232" y="110"/>
                </a:cxn>
                <a:cxn ang="0">
                  <a:pos x="230" y="122"/>
                </a:cxn>
                <a:cxn ang="0">
                  <a:pos x="228" y="132"/>
                </a:cxn>
                <a:cxn ang="0">
                  <a:pos x="228" y="138"/>
                </a:cxn>
                <a:cxn ang="0">
                  <a:pos x="228" y="144"/>
                </a:cxn>
                <a:cxn ang="0">
                  <a:pos x="232" y="152"/>
                </a:cxn>
                <a:cxn ang="0">
                  <a:pos x="238" y="162"/>
                </a:cxn>
                <a:cxn ang="0">
                  <a:pos x="238" y="162"/>
                </a:cxn>
                <a:cxn ang="0">
                  <a:pos x="244" y="170"/>
                </a:cxn>
                <a:cxn ang="0">
                  <a:pos x="246" y="180"/>
                </a:cxn>
                <a:cxn ang="0">
                  <a:pos x="248" y="190"/>
                </a:cxn>
                <a:cxn ang="0">
                  <a:pos x="248" y="198"/>
                </a:cxn>
                <a:cxn ang="0">
                  <a:pos x="244" y="212"/>
                </a:cxn>
                <a:cxn ang="0">
                  <a:pos x="242" y="216"/>
                </a:cxn>
                <a:cxn ang="0">
                  <a:pos x="242" y="216"/>
                </a:cxn>
              </a:cxnLst>
              <a:rect l="0" t="0" r="r" b="b"/>
              <a:pathLst>
                <a:path w="248" h="322">
                  <a:moveTo>
                    <a:pt x="242" y="216"/>
                  </a:moveTo>
                  <a:lnTo>
                    <a:pt x="208" y="236"/>
                  </a:lnTo>
                  <a:lnTo>
                    <a:pt x="188" y="246"/>
                  </a:lnTo>
                  <a:lnTo>
                    <a:pt x="168" y="268"/>
                  </a:lnTo>
                  <a:lnTo>
                    <a:pt x="92" y="272"/>
                  </a:lnTo>
                  <a:lnTo>
                    <a:pt x="76" y="292"/>
                  </a:lnTo>
                  <a:lnTo>
                    <a:pt x="72" y="312"/>
                  </a:lnTo>
                  <a:lnTo>
                    <a:pt x="42" y="322"/>
                  </a:lnTo>
                  <a:lnTo>
                    <a:pt x="16" y="292"/>
                  </a:lnTo>
                  <a:lnTo>
                    <a:pt x="26" y="256"/>
                  </a:lnTo>
                  <a:lnTo>
                    <a:pt x="36" y="226"/>
                  </a:lnTo>
                  <a:lnTo>
                    <a:pt x="36" y="202"/>
                  </a:lnTo>
                  <a:lnTo>
                    <a:pt x="16" y="152"/>
                  </a:lnTo>
                  <a:lnTo>
                    <a:pt x="0" y="110"/>
                  </a:lnTo>
                  <a:lnTo>
                    <a:pt x="10" y="76"/>
                  </a:lnTo>
                  <a:lnTo>
                    <a:pt x="36" y="56"/>
                  </a:lnTo>
                  <a:lnTo>
                    <a:pt x="36" y="30"/>
                  </a:lnTo>
                  <a:lnTo>
                    <a:pt x="42" y="6"/>
                  </a:lnTo>
                  <a:lnTo>
                    <a:pt x="92" y="0"/>
                  </a:lnTo>
                  <a:lnTo>
                    <a:pt x="158" y="60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32" y="110"/>
                  </a:lnTo>
                  <a:lnTo>
                    <a:pt x="232" y="110"/>
                  </a:lnTo>
                  <a:lnTo>
                    <a:pt x="230" y="122"/>
                  </a:lnTo>
                  <a:lnTo>
                    <a:pt x="228" y="132"/>
                  </a:lnTo>
                  <a:lnTo>
                    <a:pt x="228" y="138"/>
                  </a:lnTo>
                  <a:lnTo>
                    <a:pt x="228" y="144"/>
                  </a:lnTo>
                  <a:lnTo>
                    <a:pt x="232" y="15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44" y="170"/>
                  </a:lnTo>
                  <a:lnTo>
                    <a:pt x="246" y="180"/>
                  </a:lnTo>
                  <a:lnTo>
                    <a:pt x="248" y="190"/>
                  </a:lnTo>
                  <a:lnTo>
                    <a:pt x="248" y="198"/>
                  </a:lnTo>
                  <a:lnTo>
                    <a:pt x="244" y="212"/>
                  </a:lnTo>
                  <a:lnTo>
                    <a:pt x="242" y="216"/>
                  </a:lnTo>
                  <a:lnTo>
                    <a:pt x="242" y="2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3761930">
                <a:defRPr/>
              </a:pPr>
              <a:endParaRPr lang="da-DK" sz="1350">
                <a:solidFill>
                  <a:srgbClr val="171717"/>
                </a:solidFill>
                <a:ea typeface="ＭＳ Ｐゴシック" pitchFamily="-97" charset="-128"/>
              </a:endParaRPr>
            </a:p>
          </p:txBody>
        </p:sp>
      </p:grpSp>
      <p:sp>
        <p:nvSpPr>
          <p:cNvPr id="454" name="5-Point Star 453"/>
          <p:cNvSpPr/>
          <p:nvPr/>
        </p:nvSpPr>
        <p:spPr>
          <a:xfrm>
            <a:off x="6130519" y="2948817"/>
            <a:ext cx="89285" cy="70824"/>
          </a:xfrm>
          <a:prstGeom prst="star5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pPr defTabSz="3761930">
              <a:defRPr/>
            </a:pPr>
            <a:endParaRPr lang="en-US" sz="1350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62" name="Line Callout 2 461"/>
          <p:cNvSpPr/>
          <p:nvPr/>
        </p:nvSpPr>
        <p:spPr>
          <a:xfrm>
            <a:off x="6523613" y="2739199"/>
            <a:ext cx="2625329" cy="678656"/>
          </a:xfrm>
          <a:prstGeom prst="borderCallout2">
            <a:avLst>
              <a:gd name="adj1" fmla="val 49821"/>
              <a:gd name="adj2" fmla="val -218"/>
              <a:gd name="adj3" fmla="val 49821"/>
              <a:gd name="adj4" fmla="val -3604"/>
              <a:gd name="adj5" fmla="val 5644"/>
              <a:gd name="adj6" fmla="val -16997"/>
            </a:avLst>
          </a:prstGeom>
          <a:solidFill>
            <a:srgbClr val="C6D9F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61930">
              <a:defRPr/>
            </a:pPr>
            <a:r>
              <a:rPr lang="en-US" sz="1200" b="1" dirty="0">
                <a:solidFill>
                  <a:schemeClr val="tx1"/>
                </a:solidFill>
              </a:rPr>
              <a:t>Pennsylvania: </a:t>
            </a:r>
            <a:r>
              <a:rPr lang="en-US" sz="1200" i="1" dirty="0">
                <a:solidFill>
                  <a:schemeClr val="tx1"/>
                </a:solidFill>
              </a:rPr>
              <a:t>C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i="1" dirty="0" err="1">
                <a:solidFill>
                  <a:schemeClr val="tx1"/>
                </a:solidFill>
              </a:rPr>
              <a:t>difficile</a:t>
            </a:r>
            <a:r>
              <a:rPr lang="en-US" sz="1200" dirty="0">
                <a:solidFill>
                  <a:schemeClr val="tx1"/>
                </a:solidFill>
              </a:rPr>
              <a:t>, Device-associated infections, and other infections and conditions</a:t>
            </a:r>
          </a:p>
        </p:txBody>
      </p:sp>
      <p:sp>
        <p:nvSpPr>
          <p:cNvPr id="463" name="Line Callout 2 462"/>
          <p:cNvSpPr/>
          <p:nvPr/>
        </p:nvSpPr>
        <p:spPr>
          <a:xfrm>
            <a:off x="6875442" y="2228850"/>
            <a:ext cx="2273501" cy="400050"/>
          </a:xfrm>
          <a:prstGeom prst="borderCallout2">
            <a:avLst>
              <a:gd name="adj1" fmla="val 49821"/>
              <a:gd name="adj2" fmla="val -218"/>
              <a:gd name="adj3" fmla="val 49821"/>
              <a:gd name="adj4" fmla="val -5357"/>
              <a:gd name="adj5" fmla="val 60659"/>
              <a:gd name="adj6" fmla="val -25941"/>
            </a:avLst>
          </a:prstGeom>
          <a:solidFill>
            <a:srgbClr val="C6D9F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61930">
              <a:defRPr/>
            </a:pPr>
            <a:r>
              <a:rPr lang="en-US" sz="1200" b="1" dirty="0">
                <a:solidFill>
                  <a:schemeClr val="tx1"/>
                </a:solidFill>
              </a:rPr>
              <a:t>Vermont:</a:t>
            </a:r>
            <a:r>
              <a:rPr lang="en-US" sz="1200" dirty="0">
                <a:solidFill>
                  <a:schemeClr val="tx1"/>
                </a:solidFill>
              </a:rPr>
              <a:t> Multi-drug resistant organisms, </a:t>
            </a:r>
            <a:r>
              <a:rPr lang="en-US" sz="1200" i="1" dirty="0">
                <a:solidFill>
                  <a:schemeClr val="tx1"/>
                </a:solidFill>
              </a:rPr>
              <a:t>C. </a:t>
            </a:r>
            <a:r>
              <a:rPr lang="en-US" sz="1200" i="1" dirty="0" err="1">
                <a:solidFill>
                  <a:schemeClr val="tx1"/>
                </a:solidFill>
              </a:rPr>
              <a:t>difficile</a:t>
            </a:r>
            <a:endParaRPr lang="en-US" sz="1200" i="1" dirty="0">
              <a:solidFill>
                <a:schemeClr val="tx1"/>
              </a:solidFill>
              <a:ea typeface="MS Mincho"/>
              <a:cs typeface="Times New Roman"/>
            </a:endParaRPr>
          </a:p>
        </p:txBody>
      </p:sp>
      <p:sp>
        <p:nvSpPr>
          <p:cNvPr id="464" name="Line Callout 2 463"/>
          <p:cNvSpPr/>
          <p:nvPr/>
        </p:nvSpPr>
        <p:spPr>
          <a:xfrm>
            <a:off x="6866513" y="3528154"/>
            <a:ext cx="2282429" cy="343484"/>
          </a:xfrm>
          <a:prstGeom prst="borderCallout2">
            <a:avLst>
              <a:gd name="adj1" fmla="val 49821"/>
              <a:gd name="adj2" fmla="val -218"/>
              <a:gd name="adj3" fmla="val 49821"/>
              <a:gd name="adj4" fmla="val -3744"/>
              <a:gd name="adj5" fmla="val -187575"/>
              <a:gd name="adj6" fmla="val -78470"/>
            </a:avLst>
          </a:prstGeom>
          <a:solidFill>
            <a:srgbClr val="C6D9F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61930">
              <a:defRPr/>
            </a:pPr>
            <a:r>
              <a:rPr lang="en-US" sz="1200" b="1" dirty="0">
                <a:solidFill>
                  <a:schemeClr val="tx1"/>
                </a:solidFill>
              </a:rPr>
              <a:t>Iowa:</a:t>
            </a:r>
            <a:r>
              <a:rPr lang="en-US" sz="1200" i="1" dirty="0">
                <a:solidFill>
                  <a:schemeClr val="tx1"/>
                </a:solidFill>
              </a:rPr>
              <a:t> C. </a:t>
            </a:r>
            <a:r>
              <a:rPr lang="en-US" sz="1200" i="1" dirty="0" err="1">
                <a:solidFill>
                  <a:schemeClr val="tx1"/>
                </a:solidFill>
              </a:rPr>
              <a:t>difficile</a:t>
            </a:r>
            <a:endParaRPr lang="en-US" sz="1200" i="1" dirty="0">
              <a:solidFill>
                <a:schemeClr val="tx1"/>
              </a:solidFill>
              <a:ea typeface="MS Mincho"/>
              <a:cs typeface="Times New Roman"/>
            </a:endParaRPr>
          </a:p>
        </p:txBody>
      </p:sp>
      <p:sp>
        <p:nvSpPr>
          <p:cNvPr id="465" name="Line Callout 2 464"/>
          <p:cNvSpPr/>
          <p:nvPr/>
        </p:nvSpPr>
        <p:spPr>
          <a:xfrm>
            <a:off x="5410201" y="4125183"/>
            <a:ext cx="3738741" cy="400050"/>
          </a:xfrm>
          <a:prstGeom prst="borderCallout2">
            <a:avLst>
              <a:gd name="adj1" fmla="val 1607"/>
              <a:gd name="adj2" fmla="val 51705"/>
              <a:gd name="adj3" fmla="val -45980"/>
              <a:gd name="adj4" fmla="val 35588"/>
              <a:gd name="adj5" fmla="val -156317"/>
              <a:gd name="adj6" fmla="val 12907"/>
            </a:avLst>
          </a:prstGeom>
          <a:solidFill>
            <a:srgbClr val="C6D9F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61930">
              <a:defRPr/>
            </a:pPr>
            <a:r>
              <a:rPr lang="en-US" sz="1200" b="1" dirty="0">
                <a:solidFill>
                  <a:schemeClr val="tx1"/>
                </a:solidFill>
              </a:rPr>
              <a:t>Georgia:</a:t>
            </a:r>
            <a:r>
              <a:rPr lang="en-US" sz="1200" dirty="0">
                <a:solidFill>
                  <a:schemeClr val="tx1"/>
                </a:solidFill>
              </a:rPr>
              <a:t> Catheter-associated urinary tract infection </a:t>
            </a:r>
            <a:endParaRPr lang="en-US" sz="1200" dirty="0">
              <a:solidFill>
                <a:schemeClr val="tx1"/>
              </a:solidFill>
              <a:ea typeface="MS Mincho"/>
              <a:cs typeface="Times New Roman"/>
            </a:endParaRPr>
          </a:p>
        </p:txBody>
      </p:sp>
      <p:sp>
        <p:nvSpPr>
          <p:cNvPr id="466" name="Line Callout 2 465"/>
          <p:cNvSpPr/>
          <p:nvPr/>
        </p:nvSpPr>
        <p:spPr>
          <a:xfrm>
            <a:off x="4042739" y="4643072"/>
            <a:ext cx="2254175" cy="400050"/>
          </a:xfrm>
          <a:prstGeom prst="borderCallout2">
            <a:avLst>
              <a:gd name="adj1" fmla="val 49821"/>
              <a:gd name="adj2" fmla="val -1040"/>
              <a:gd name="adj3" fmla="val 49821"/>
              <a:gd name="adj4" fmla="val -8075"/>
              <a:gd name="adj5" fmla="val -495272"/>
              <a:gd name="adj6" fmla="val -24634"/>
            </a:avLst>
          </a:prstGeom>
          <a:solidFill>
            <a:srgbClr val="C6D9F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61930">
              <a:defRPr/>
            </a:pPr>
            <a:r>
              <a:rPr lang="en-US" sz="1200" b="1" dirty="0">
                <a:solidFill>
                  <a:schemeClr val="tx1"/>
                </a:solidFill>
              </a:rPr>
              <a:t>Oregon:</a:t>
            </a:r>
            <a:r>
              <a:rPr lang="en-US" sz="1200" dirty="0">
                <a:solidFill>
                  <a:schemeClr val="tx1"/>
                </a:solidFill>
              </a:rPr>
              <a:t> Urinary tract infection </a:t>
            </a:r>
            <a:endParaRPr lang="en-US" sz="1200" dirty="0">
              <a:solidFill>
                <a:schemeClr val="tx1"/>
              </a:solidFill>
              <a:ea typeface="MS Mincho"/>
              <a:cs typeface="Times New Roman"/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8239185" y="4790184"/>
            <a:ext cx="157758" cy="164901"/>
          </a:xfrm>
          <a:prstGeom prst="rect">
            <a:avLst/>
          </a:prstGeom>
          <a:solidFill>
            <a:srgbClr val="FCF4C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761930">
              <a:defRPr/>
            </a:pPr>
            <a:endParaRPr lang="en-US" sz="1350"/>
          </a:p>
        </p:txBody>
      </p:sp>
      <p:sp>
        <p:nvSpPr>
          <p:cNvPr id="469" name="Rectangle 468"/>
          <p:cNvSpPr/>
          <p:nvPr/>
        </p:nvSpPr>
        <p:spPr>
          <a:xfrm>
            <a:off x="7138625" y="4686300"/>
            <a:ext cx="1703785" cy="37266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61930">
              <a:defRPr/>
            </a:pPr>
            <a:r>
              <a:rPr lang="en-US" sz="1200" dirty="0">
                <a:solidFill>
                  <a:schemeClr val="tx1"/>
                </a:solidFill>
              </a:rPr>
              <a:t>= Mandatory</a:t>
            </a:r>
          </a:p>
        </p:txBody>
      </p:sp>
      <p:sp>
        <p:nvSpPr>
          <p:cNvPr id="470" name="Rectangle 469"/>
          <p:cNvSpPr/>
          <p:nvPr/>
        </p:nvSpPr>
        <p:spPr>
          <a:xfrm>
            <a:off x="8411601" y="4705348"/>
            <a:ext cx="1113400" cy="37266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61930">
              <a:defRPr/>
            </a:pPr>
            <a:r>
              <a:rPr lang="en-US" sz="1200" dirty="0">
                <a:solidFill>
                  <a:schemeClr val="tx1"/>
                </a:solidFill>
              </a:rPr>
              <a:t>= Voluntary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6963080" y="4790184"/>
            <a:ext cx="157758" cy="164901"/>
          </a:xfrm>
          <a:prstGeom prst="rect">
            <a:avLst/>
          </a:prstGeom>
          <a:solidFill>
            <a:srgbClr val="EF9259"/>
          </a:solidFill>
          <a:ln w="31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1350"/>
          </a:p>
        </p:txBody>
      </p:sp>
      <p:sp>
        <p:nvSpPr>
          <p:cNvPr id="473" name="TextBox 472"/>
          <p:cNvSpPr txBox="1"/>
          <p:nvPr/>
        </p:nvSpPr>
        <p:spPr>
          <a:xfrm>
            <a:off x="6438902" y="4745677"/>
            <a:ext cx="456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Key:</a:t>
            </a:r>
          </a:p>
        </p:txBody>
      </p:sp>
      <p:sp>
        <p:nvSpPr>
          <p:cNvPr id="475" name="TextBox 474"/>
          <p:cNvSpPr txBox="1"/>
          <p:nvPr/>
        </p:nvSpPr>
        <p:spPr>
          <a:xfrm>
            <a:off x="3467101" y="1775649"/>
            <a:ext cx="2547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3">
                    <a:lumMod val="50000"/>
                  </a:schemeClr>
                </a:solidFill>
              </a:rPr>
              <a:t>States with HAI Reporting in NH*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6416445" y="4706543"/>
            <a:ext cx="2937107" cy="3360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9" y="618179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US" dirty="0"/>
              <a:t>Few States Have Mandatory or Voluntary HAI Reporting in NHs</a:t>
            </a:r>
            <a:br>
              <a:rPr lang="en-US" kern="0" dirty="0"/>
            </a:br>
            <a:endParaRPr lang="en-US" dirty="0"/>
          </a:p>
        </p:txBody>
      </p:sp>
      <p:sp>
        <p:nvSpPr>
          <p:cNvPr id="238" name="TextBox 237"/>
          <p:cNvSpPr txBox="1"/>
          <p:nvPr/>
        </p:nvSpPr>
        <p:spPr>
          <a:xfrm>
            <a:off x="1789889" y="5525203"/>
            <a:ext cx="7515446" cy="765929"/>
          </a:xfrm>
          <a:prstGeom prst="rect">
            <a:avLst/>
          </a:prstGeom>
          <a:noFill/>
        </p:spPr>
        <p:txBody>
          <a:bodyPr/>
          <a:lstStyle/>
          <a:p>
            <a:pPr defTabSz="3761930">
              <a:defRPr/>
            </a:pP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*Note: Data were obtained by calling state HAI coordinators when state laws and forms were particularly difficult to discern 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86895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20753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NH Statements of Deficiencies (F-tags)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495" y="1658572"/>
            <a:ext cx="8428776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2012-2013 Certification and Survey Provider Enhanced Reporting (CASPER) dataⁱ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37.6% of NHs receive infection control deficiency citation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64.3% of NHs receive quality of care deficiency citation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690728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20753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NH Statements of Deficiencies (F-tags)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495" y="1658572"/>
            <a:ext cx="8428776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2012-2013 Certification and Survey Provider Enhanced Reporting (CASPER) dataⁱ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37.6% of NHs receive infection control deficiency citation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64.3% of NHs receive quality of care deficiency citation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NHs in states with mandatory or voluntary HAI reporting were less likely to receiveⁱ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Infection control citation (</a:t>
            </a:r>
            <a:r>
              <a:rPr lang="en-US" b="1" dirty="0">
                <a:solidFill>
                  <a:srgbClr val="FF0000"/>
                </a:solidFill>
              </a:rPr>
              <a:t>OR: 0.61; 95% CI 0.49, 0.75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Quality care citation (</a:t>
            </a:r>
            <a:r>
              <a:rPr lang="en-US" b="1" dirty="0">
                <a:solidFill>
                  <a:srgbClr val="FF0000"/>
                </a:solidFill>
              </a:rPr>
              <a:t>OR: 0.75, 95% CI: 0.55, 0.95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098249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about NHs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701" y="1855770"/>
            <a:ext cx="86913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evidence that state department of health policies/investment help</a:t>
            </a:r>
          </a:p>
          <a:p>
            <a:pPr marL="0" indent="0">
              <a:buNone/>
            </a:pPr>
            <a:r>
              <a:rPr lang="en-US" dirty="0"/>
              <a:t>MDS data are useful for identifying infection trends and isolation use</a:t>
            </a:r>
          </a:p>
          <a:p>
            <a:pPr marL="0" indent="0">
              <a:buNone/>
            </a:pPr>
            <a:r>
              <a:rPr lang="en-US" dirty="0"/>
              <a:t>Infections are a major and persistent problem in NHs</a:t>
            </a:r>
          </a:p>
          <a:p>
            <a:pPr marL="0" indent="0">
              <a:buNone/>
            </a:pPr>
            <a:r>
              <a:rPr lang="en-US" dirty="0"/>
              <a:t>Infection preventionists in NHs have little training</a:t>
            </a:r>
          </a:p>
          <a:p>
            <a:pPr marL="0" indent="0">
              <a:buNone/>
            </a:pPr>
            <a:r>
              <a:rPr lang="en-US" dirty="0"/>
              <a:t>Wide variation in infection prevention policies and practices in NHs across the US</a:t>
            </a:r>
          </a:p>
          <a:p>
            <a:pPr marL="0" indent="0">
              <a:buNone/>
            </a:pPr>
            <a:r>
              <a:rPr lang="en-US" dirty="0"/>
              <a:t>Evidence that NHs with more UTI prevention policies had lower prevalence of UTI </a:t>
            </a:r>
          </a:p>
          <a:p>
            <a:pPr marL="0" indent="0">
              <a:buNone/>
            </a:pPr>
            <a:r>
              <a:rPr lang="en-US" dirty="0"/>
              <a:t>Isolation is not being used consistently</a:t>
            </a:r>
          </a:p>
          <a:p>
            <a:pPr marL="0" indent="0">
              <a:buNone/>
            </a:pPr>
            <a:endParaRPr lang="en-US" dirty="0"/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72273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498" y="402310"/>
            <a:ext cx="2572735" cy="2572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" y="3507250"/>
            <a:ext cx="3993226" cy="331651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8904" y="227911"/>
            <a:ext cx="23891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462" y="4665913"/>
            <a:ext cx="10782300" cy="3352800"/>
          </a:xfrm>
        </p:spPr>
        <p:txBody>
          <a:bodyPr/>
          <a:lstStyle/>
          <a:p>
            <a:pPr algn="ctr"/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6665" y="63423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7787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about NHs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736" y="1855770"/>
            <a:ext cx="102489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evidence that state department of health policies/investment help</a:t>
            </a:r>
          </a:p>
          <a:p>
            <a:pPr marL="0" indent="0">
              <a:buNone/>
            </a:pPr>
            <a:r>
              <a:rPr lang="en-US" dirty="0"/>
              <a:t>MDS data are useful for identifying infection trends and isolation use</a:t>
            </a:r>
          </a:p>
          <a:p>
            <a:pPr marL="0" indent="0">
              <a:buNone/>
            </a:pPr>
            <a:r>
              <a:rPr lang="en-US" dirty="0"/>
              <a:t>Infections are a major and persistent problem in NHs</a:t>
            </a:r>
          </a:p>
          <a:p>
            <a:pPr marL="0" indent="0">
              <a:buNone/>
            </a:pPr>
            <a:r>
              <a:rPr lang="en-US" dirty="0"/>
              <a:t>Infection preventionists in NHs have little training</a:t>
            </a:r>
          </a:p>
          <a:p>
            <a:pPr marL="0" indent="0">
              <a:buNone/>
            </a:pPr>
            <a:r>
              <a:rPr lang="en-US" dirty="0"/>
              <a:t>Wide variation in infection prevention policies and practices in NHs across the US</a:t>
            </a:r>
          </a:p>
          <a:p>
            <a:pPr marL="0" indent="0">
              <a:buNone/>
            </a:pPr>
            <a:r>
              <a:rPr lang="en-US" dirty="0"/>
              <a:t>Evidence that NHs with more UTI prevention policies had lower prevalence of UTI </a:t>
            </a:r>
          </a:p>
          <a:p>
            <a:pPr marL="0" indent="0">
              <a:buNone/>
            </a:pPr>
            <a:r>
              <a:rPr lang="en-US" dirty="0"/>
              <a:t>Isolation is not being used consistently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 NEEDS TO BE DONE!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950078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6287242" y="4781505"/>
            <a:ext cx="1079" cy="4510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85464" y="3321703"/>
            <a:ext cx="6722" cy="19239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20890" y="3879103"/>
            <a:ext cx="1" cy="1353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44452" y="4824587"/>
            <a:ext cx="1079" cy="4510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89137" y="624246"/>
            <a:ext cx="4039694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Selected USA Federal Efforts </a:t>
            </a:r>
          </a:p>
        </p:txBody>
      </p:sp>
      <p:sp>
        <p:nvSpPr>
          <p:cNvPr id="21507" name="AutoShape 8" descr="Image result for U.S. department of health and human services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35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6057" y="286558"/>
            <a:ext cx="1131094" cy="17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803177" y="5002392"/>
            <a:ext cx="8387395" cy="873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ounded Rectangle 3"/>
          <p:cNvSpPr/>
          <p:nvPr/>
        </p:nvSpPr>
        <p:spPr>
          <a:xfrm>
            <a:off x="1813942" y="2782052"/>
            <a:ext cx="1590085" cy="1097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SURVEILLANCE</a:t>
            </a:r>
          </a:p>
          <a:p>
            <a:pPr algn="ctr"/>
            <a:r>
              <a:rPr lang="en-US" sz="1500" dirty="0"/>
              <a:t>CDC’s NHSN Long-term care module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3177" y="5232601"/>
            <a:ext cx="7296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5044" y="5232601"/>
            <a:ext cx="7296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4110" y="5232601"/>
            <a:ext cx="7296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5977" y="5232601"/>
            <a:ext cx="7296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6910" y="5232601"/>
            <a:ext cx="7296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7844" y="5232601"/>
            <a:ext cx="7296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48804" y="3786010"/>
            <a:ext cx="1838273" cy="1080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NATIONAL ACTION PLAN</a:t>
            </a:r>
          </a:p>
          <a:p>
            <a:pPr algn="ctr"/>
            <a:r>
              <a:rPr lang="en-US" sz="1500" dirty="0"/>
              <a:t>Reducing HAIs</a:t>
            </a:r>
          </a:p>
          <a:p>
            <a:pPr algn="ctr"/>
            <a:r>
              <a:rPr lang="en-US" sz="1500" dirty="0"/>
              <a:t>In Long-term care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06555" y="3680066"/>
            <a:ext cx="1718572" cy="1273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NATIONAL ACTION PLAN</a:t>
            </a:r>
          </a:p>
          <a:p>
            <a:pPr algn="ctr"/>
            <a:r>
              <a:rPr lang="en-US" sz="1500" dirty="0"/>
              <a:t>Combating Antibiotic-Resistant Bacteria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85547" y="836143"/>
            <a:ext cx="4774463" cy="2520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42 CFR RULE (§483.80) UPDATES NH INFECTION PREVENTION AND CONTROL PROGRAMS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b="1" dirty="0"/>
              <a:t>System for preventing, identifying, reporting, investigating and controlling infections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Antibiotic stewardship program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b="1" dirty="0"/>
              <a:t>Designated IP with specialized training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b="1" dirty="0"/>
              <a:t>IP participates on quality assurance committee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6184" y="3689393"/>
            <a:ext cx="1472453" cy="1270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NATIONAL ACTION PLAN</a:t>
            </a:r>
          </a:p>
          <a:p>
            <a:pPr algn="ctr"/>
            <a:r>
              <a:rPr lang="en-US" sz="1500" dirty="0"/>
              <a:t>Improvement of NH Quality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630831" y="3540892"/>
            <a:ext cx="1907489" cy="1419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CMS </a:t>
            </a:r>
            <a:r>
              <a:rPr lang="en-US" sz="1500" b="1" i="1" dirty="0" err="1"/>
              <a:t>C.difficile</a:t>
            </a:r>
            <a:r>
              <a:rPr lang="en-US" sz="1500" b="1" i="1" dirty="0"/>
              <a:t> </a:t>
            </a:r>
            <a:r>
              <a:rPr lang="en-US" sz="1500" b="1" dirty="0"/>
              <a:t>INITITIAVE</a:t>
            </a:r>
          </a:p>
          <a:p>
            <a:pPr algn="ctr"/>
            <a:r>
              <a:rPr lang="en-US" sz="1500" dirty="0"/>
              <a:t>Learning Collaborative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840839" y="4801865"/>
            <a:ext cx="1079" cy="4510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496045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NHs and HHC have less infection prevention resources</a:t>
            </a:r>
          </a:p>
          <a:p>
            <a:endParaRPr lang="en-US" dirty="0"/>
          </a:p>
          <a:p>
            <a:r>
              <a:rPr lang="en-US" dirty="0"/>
              <a:t>Infections and HAI are problematic in the community</a:t>
            </a:r>
          </a:p>
          <a:p>
            <a:endParaRPr lang="en-US" dirty="0"/>
          </a:p>
          <a:p>
            <a:r>
              <a:rPr lang="en-US" dirty="0"/>
              <a:t>Patients and visitors live in the community and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infection prevention is a regional issue</a:t>
            </a:r>
            <a:r>
              <a:rPr lang="en-US" sz="3600" u="sng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/>
              <a:t>To decrease the problem of infections in the hospital, we also need to pay attention to the community we are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99534"/>
            <a:ext cx="4226501" cy="2682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918370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3504" y="537997"/>
            <a:ext cx="10782300" cy="3352800"/>
          </a:xfrm>
        </p:spPr>
        <p:txBody>
          <a:bodyPr/>
          <a:lstStyle/>
          <a:p>
            <a:r>
              <a:rPr lang="en-US" sz="8000" dirty="0">
                <a:solidFill>
                  <a:schemeClr val="tx2"/>
                </a:solidFill>
              </a:rPr>
              <a:t>Infection Prevention in Home Health Care (</a:t>
            </a:r>
            <a:r>
              <a:rPr lang="en-US" sz="8000" dirty="0" err="1">
                <a:solidFill>
                  <a:schemeClr val="tx2"/>
                </a:solidFill>
              </a:rPr>
              <a:t>InHOME</a:t>
            </a:r>
            <a:r>
              <a:rPr lang="en-US" sz="8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R01 016865</a:t>
            </a:r>
          </a:p>
          <a:p>
            <a:r>
              <a:rPr lang="en-US" dirty="0">
                <a:solidFill>
                  <a:schemeClr val="tx2"/>
                </a:solidFill>
              </a:rPr>
              <a:t>Multiple PIs: Shang and Stone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477" y="2860247"/>
            <a:ext cx="4240017" cy="3683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016992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Study of Infection Management and Palliative Care at End-of-Life (SIMP-EL)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5362403" cy="395704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lvl="1"/>
            <a:r>
              <a:rPr lang="en-US" dirty="0"/>
              <a:t>Describe the integration of infection management and palliative care (re-</a:t>
            </a:r>
            <a:r>
              <a:rPr lang="en-US" b="1" dirty="0"/>
              <a:t>survey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Examine factors associated with antibiotic use in NH residents at End-of-Life (Medicare claims data including Part D, survey, county level data)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Examine factors associated with hospital transfer due to infections at End-of-Life (Medicare claims, MDS, survey, other data)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200" y="1518092"/>
            <a:ext cx="3479799" cy="5209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667559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77" y="888574"/>
            <a:ext cx="10772775" cy="1658198"/>
          </a:xfrm>
        </p:spPr>
        <p:txBody>
          <a:bodyPr/>
          <a:lstStyle/>
          <a:p>
            <a:r>
              <a:rPr lang="en-US" dirty="0"/>
              <a:t>Thanks to a fabulous </a:t>
            </a:r>
            <a:br>
              <a:rPr lang="en-US" dirty="0"/>
            </a:br>
            <a:r>
              <a:rPr lang="en-US" dirty="0"/>
              <a:t>interdisciplinary team!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84" y="3474720"/>
            <a:ext cx="3669451" cy="275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170" y="3591513"/>
            <a:ext cx="2041430" cy="3066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40" y="281749"/>
            <a:ext cx="4602480" cy="3192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254" y="3543515"/>
            <a:ext cx="39624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496408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908" y="4223208"/>
            <a:ext cx="2789089" cy="2422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498" y="402310"/>
            <a:ext cx="2572735" cy="2572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" y="3507250"/>
            <a:ext cx="3993226" cy="33165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80" y="227911"/>
            <a:ext cx="2697163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8904" y="227911"/>
            <a:ext cx="23891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697" y="2939047"/>
            <a:ext cx="10782300" cy="1958721"/>
          </a:xfrm>
        </p:spPr>
        <p:txBody>
          <a:bodyPr/>
          <a:lstStyle/>
          <a:p>
            <a:pPr algn="ctr"/>
            <a:r>
              <a:rPr lang="en-US" sz="6600" b="1">
                <a:solidFill>
                  <a:srgbClr val="002060"/>
                </a:solidFill>
              </a:rPr>
              <a:t>Questions</a:t>
            </a:r>
            <a:r>
              <a:rPr lang="en-US" sz="6600" b="1" dirty="0">
                <a:solidFill>
                  <a:srgbClr val="002060"/>
                </a:solidFill>
              </a:rPr>
              <a:t>, </a:t>
            </a:r>
            <a:br>
              <a:rPr lang="en-US" sz="6600" b="1" dirty="0">
                <a:solidFill>
                  <a:srgbClr val="002060"/>
                </a:solidFill>
              </a:rPr>
            </a:br>
            <a:r>
              <a:rPr lang="en-US" sz="6600" b="1">
                <a:solidFill>
                  <a:srgbClr val="002060"/>
                </a:solidFill>
              </a:rPr>
              <a:t>comments?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6665" y="63423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46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7643" y="4871657"/>
            <a:ext cx="4522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ps2024@cumc.Columbia.edu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19012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27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"/>
            <a:ext cx="12192000" cy="6826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511278"/>
            <a:ext cx="9144000" cy="62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9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0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498" y="402310"/>
            <a:ext cx="2572735" cy="2572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" y="3507250"/>
            <a:ext cx="3993226" cy="33165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80" y="227911"/>
            <a:ext cx="2697163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8904" y="227911"/>
            <a:ext cx="23891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462" y="4665913"/>
            <a:ext cx="10782300" cy="3352800"/>
          </a:xfrm>
        </p:spPr>
        <p:txBody>
          <a:bodyPr/>
          <a:lstStyle/>
          <a:p>
            <a:pPr algn="ctr"/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6665" y="63423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1552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019" y="4145716"/>
            <a:ext cx="2789089" cy="2422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498" y="402310"/>
            <a:ext cx="2572735" cy="2572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" y="3507250"/>
            <a:ext cx="3993226" cy="33165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80" y="227911"/>
            <a:ext cx="2697163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8904" y="227911"/>
            <a:ext cx="23891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462" y="4665913"/>
            <a:ext cx="10782300" cy="3352800"/>
          </a:xfrm>
        </p:spPr>
        <p:txBody>
          <a:bodyPr/>
          <a:lstStyle/>
          <a:p>
            <a:pPr algn="ctr"/>
            <a:br>
              <a:rPr lang="en-US" sz="6600" b="1" dirty="0">
                <a:solidFill>
                  <a:srgbClr val="002060"/>
                </a:solidFill>
              </a:rPr>
            </a:br>
            <a:br>
              <a:rPr lang="en-US" sz="6600" b="1" dirty="0">
                <a:solidFill>
                  <a:srgbClr val="002060"/>
                </a:solidFill>
              </a:rPr>
            </a:b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6665" y="63423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7442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Background/context of nursing homes (NH) and infection prevention in the 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Prevention of Nosocomial Infections and Cost-Effectiveness in Nursing Homes (PNICE-NH)</a:t>
            </a:r>
          </a:p>
          <a:p>
            <a:pPr marL="713232" lvl="1" indent="-457200">
              <a:buFont typeface="+mj-lt"/>
              <a:buAutoNum type="arabicPeriod"/>
            </a:pPr>
            <a:r>
              <a:rPr lang="en-US" dirty="0"/>
              <a:t>Five analyses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Next steps</a:t>
            </a:r>
          </a:p>
          <a:p>
            <a:pPr marL="713232" lvl="1" indent="-457200">
              <a:buFont typeface="+mj-lt"/>
              <a:buAutoNum type="arabicPeriod"/>
            </a:pPr>
            <a:r>
              <a:rPr lang="en-US" dirty="0"/>
              <a:t>Integration of Infection Management and Palliative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Concluding Remarks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6665" y="63423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99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3504" y="708475"/>
            <a:ext cx="10782300" cy="3352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Prevention of Nosocomial Infections and Cost-Effectiveness in Nursing Homes (PNICE-NH)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7512" y="4953000"/>
            <a:ext cx="9228201" cy="8997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R01 NR013687, Stone PI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129" y="3968885"/>
            <a:ext cx="3529125" cy="2724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6665" y="63423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7918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44" y="273289"/>
            <a:ext cx="11653900" cy="1326091"/>
          </a:xfrm>
        </p:spPr>
        <p:txBody>
          <a:bodyPr>
            <a:normAutofit fontScale="90000"/>
          </a:bodyPr>
          <a:lstStyle/>
          <a:p>
            <a:r>
              <a:rPr lang="en-US" dirty="0"/>
              <a:t>Growing Elderly Living in Nursing Homes (NHs)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005" y="1799751"/>
            <a:ext cx="655446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Approximately 1.4 million residents in 15,700 NHs </a:t>
            </a:r>
          </a:p>
          <a:p>
            <a:pPr lvl="1"/>
            <a:r>
              <a:rPr lang="en-US" dirty="0"/>
              <a:t>85% are ≥ 65 years </a:t>
            </a:r>
          </a:p>
          <a:p>
            <a:pPr lvl="1"/>
            <a:endParaRPr lang="en-US" dirty="0"/>
          </a:p>
          <a:p>
            <a:r>
              <a:rPr lang="en-US" dirty="0"/>
              <a:t>Americans aged ≥ 65 years will ↑ from 47.7 million in 2015 to 83.7 million in 2050 </a:t>
            </a:r>
          </a:p>
          <a:p>
            <a:pPr lvl="1"/>
            <a:endParaRPr lang="en-US" dirty="0"/>
          </a:p>
          <a:p>
            <a:r>
              <a:rPr lang="en-US" dirty="0"/>
              <a:t>NH residents are becoming more diverse</a:t>
            </a:r>
          </a:p>
          <a:p>
            <a:pPr lvl="1"/>
            <a:r>
              <a:rPr lang="en-US" dirty="0"/>
              <a:t>This may be due to increased options for some</a:t>
            </a:r>
          </a:p>
          <a:p>
            <a:pPr lvl="1"/>
            <a:endParaRPr lang="en-US" dirty="0"/>
          </a:p>
          <a:p>
            <a:r>
              <a:rPr lang="en-US" dirty="0"/>
              <a:t>These residents are vulnerableⁱⁱ</a:t>
            </a:r>
          </a:p>
          <a:p>
            <a:pPr lvl="1"/>
            <a:r>
              <a:rPr lang="en-US" dirty="0"/>
              <a:t>22% of NH residents experienced adverse events, 59% were preventable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4782" y="6151089"/>
            <a:ext cx="3867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ⁱVital Health Stat. 2013</a:t>
            </a:r>
          </a:p>
          <a:p>
            <a:r>
              <a:rPr lang="en-US" sz="1350" dirty="0"/>
              <a:t>ⁱⁱDHHS, OEI-06-00370, 2014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93" y="2137179"/>
            <a:ext cx="3822745" cy="2852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6665" y="63423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82218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.6|14.2|1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3"/>
</p:tagLst>
</file>

<file path=ppt/theme/theme1.xml><?xml version="1.0" encoding="utf-8"?>
<a:theme xmlns:a="http://schemas.openxmlformats.org/drawingml/2006/main" name="Metropolit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1351</TotalTime>
  <Words>2193</Words>
  <Application>Microsoft Office PowerPoint</Application>
  <PresentationFormat>Widescreen</PresentationFormat>
  <Paragraphs>441</Paragraphs>
  <Slides>48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MS Mincho</vt:lpstr>
      <vt:lpstr>MS PGothic</vt:lpstr>
      <vt:lpstr>MS PGothic</vt:lpstr>
      <vt:lpstr>Arial</vt:lpstr>
      <vt:lpstr>Calibri</vt:lpstr>
      <vt:lpstr>Calibri Light</vt:lpstr>
      <vt:lpstr>Times New Roman</vt:lpstr>
      <vt:lpstr>Metropolitan</vt:lpstr>
      <vt:lpstr>Infection Prevention in Nursing Homes and Palliative Care  Pat Stone, PhD, RN, FAAN Columbia University, Center for Health Policy ps2024@cumc.Columbia.edu</vt:lpstr>
      <vt:lpstr>    </vt:lpstr>
      <vt:lpstr>    </vt:lpstr>
      <vt:lpstr>  </vt:lpstr>
      <vt:lpstr>    </vt:lpstr>
      <vt:lpstr>  </vt:lpstr>
      <vt:lpstr>Today’s Discussion</vt:lpstr>
      <vt:lpstr>Prevention of Nosocomial Infections and Cost-Effectiveness in Nursing Homes (PNICE-NH)</vt:lpstr>
      <vt:lpstr>Growing Elderly Living in Nursing Homes (NHs)</vt:lpstr>
      <vt:lpstr>Infections in NHs</vt:lpstr>
      <vt:lpstr>Antibiotic Usage and MDROs in NHs</vt:lpstr>
      <vt:lpstr>Aim 1</vt:lpstr>
      <vt:lpstr>Minimum Data Set (MDS)</vt:lpstr>
      <vt:lpstr>Revised MDS: Infections</vt:lpstr>
      <vt:lpstr>Sample </vt:lpstr>
      <vt:lpstr>Trends in Infection Prevalence</vt:lpstr>
      <vt:lpstr>Estimated Number of Infections in US Nursing Homes, 2013</vt:lpstr>
      <vt:lpstr>Aim 2</vt:lpstr>
      <vt:lpstr>Qualitative Methods</vt:lpstr>
      <vt:lpstr>Results</vt:lpstr>
      <vt:lpstr>National Survey of NH Infection Control Programs</vt:lpstr>
      <vt:lpstr>Geographic Distribution of NHs (n=990)</vt:lpstr>
      <vt:lpstr>Percent of NHs that ranked each infection as one of three top challenges</vt:lpstr>
      <vt:lpstr>Those in charge of infection prevention wore multiple hats</vt:lpstr>
      <vt:lpstr>Those in charge of infection prevention wore multiple hats</vt:lpstr>
      <vt:lpstr>PowerPoint Presentation</vt:lpstr>
      <vt:lpstr>There was substantial variation in policies related to UTI prevention</vt:lpstr>
      <vt:lpstr>Aim 3</vt:lpstr>
      <vt:lpstr>Data Sources</vt:lpstr>
      <vt:lpstr>Prevalence of UTI among NH Resident Assessments in 2013 </vt:lpstr>
      <vt:lpstr>Associations between UTI catheter prevention policies and UTI</vt:lpstr>
      <vt:lpstr>Associations between UTI prevention policies NOT specific to residents with an indwelling urinary catheter and UTI</vt:lpstr>
      <vt:lpstr>Aim 4</vt:lpstr>
      <vt:lpstr>Results: Rate of Isolation Use</vt:lpstr>
      <vt:lpstr>Aim 5</vt:lpstr>
      <vt:lpstr>Few States Have Mandatory or Voluntary HAI Reporting in NHs </vt:lpstr>
      <vt:lpstr>NH Statements of Deficiencies (F-tags)</vt:lpstr>
      <vt:lpstr>NH Statements of Deficiencies (F-tags)</vt:lpstr>
      <vt:lpstr>Conclusions about NHs</vt:lpstr>
      <vt:lpstr>Conclusions about NHs</vt:lpstr>
      <vt:lpstr>Selected USA Federal Efforts </vt:lpstr>
      <vt:lpstr>Closing Thoughts</vt:lpstr>
      <vt:lpstr>Infection Prevention in Home Health Care (InHOME)</vt:lpstr>
      <vt:lpstr>The Study of Infection Management and Palliative Care at End-of-Life (SIMP-EL)  </vt:lpstr>
      <vt:lpstr>Thanks to a fabulous  interdisciplinary team!</vt:lpstr>
      <vt:lpstr>Questions,  comments?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Infection Prevention Beyond the Hospital</dc:title>
  <dc:creator>Pat Stone</dc:creator>
  <cp:lastModifiedBy>Helen Evans</cp:lastModifiedBy>
  <cp:revision>77</cp:revision>
  <dcterms:created xsi:type="dcterms:W3CDTF">2017-10-25T05:05:51Z</dcterms:created>
  <dcterms:modified xsi:type="dcterms:W3CDTF">2018-03-07T21:11:02Z</dcterms:modified>
</cp:coreProperties>
</file>