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7" r:id="rId3"/>
    <p:sldId id="259" r:id="rId4"/>
    <p:sldId id="260" r:id="rId5"/>
    <p:sldId id="261" r:id="rId6"/>
    <p:sldId id="277" r:id="rId7"/>
    <p:sldId id="278" r:id="rId8"/>
    <p:sldId id="283" r:id="rId9"/>
    <p:sldId id="279" r:id="rId10"/>
    <p:sldId id="280" r:id="rId11"/>
    <p:sldId id="28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82" r:id="rId21"/>
    <p:sldId id="293" r:id="rId22"/>
    <p:sldId id="294" r:id="rId23"/>
    <p:sldId id="295" r:id="rId24"/>
    <p:sldId id="296" r:id="rId25"/>
    <p:sldId id="297" r:id="rId26"/>
    <p:sldId id="291" r:id="rId27"/>
    <p:sldId id="273" r:id="rId28"/>
    <p:sldId id="298" r:id="rId29"/>
    <p:sldId id="299" r:id="rId30"/>
    <p:sldId id="300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8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09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A Discussion of Strategies to Calculate Appropriate IP Personnel Resources</a:t>
            </a:r>
            <a:br>
              <a:rPr lang="en-US" altLang="en-US"/>
            </a:br>
            <a:r>
              <a:rPr lang="en-US" altLang="en-US"/>
              <a:t>Kathleen Gase, BJC Learning Institute, St. Louis, MO</a:t>
            </a:r>
            <a:br>
              <a:rPr lang="en-US" altLang="en-US"/>
            </a:br>
            <a:r>
              <a:rPr lang="en-US" altLang="en-US"/>
              <a:t>A Webber Training Teleclass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820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Paul Webber  paul@webbertraining.com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66CDC-9EDC-410A-921C-394F040FF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F8AAF573-437C-4146-A6CD-9782B7B18929}" type="datetime1">
              <a:rPr lang="en-US" altLang="en-US"/>
              <a:pPr/>
              <a:t>5/11/2016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9F100680-592D-4860-B996-8545E5A85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50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9ECD6F1-ECFF-4C49-AAE7-B38FFFD6A17F}" type="slidenum">
              <a:rPr lang="en-US" altLang="en-US" sz="1200">
                <a:latin typeface="Calibri" pitchFamily="4" charset="0"/>
              </a:rPr>
              <a:pPr eaLnBrk="1" hangingPunct="1"/>
              <a:t>26</a:t>
            </a:fld>
            <a:endParaRPr lang="en-US" altLang="en-US" sz="1200">
              <a:latin typeface="Calibri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511925"/>
            <a:ext cx="3657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631115" cy="2057400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4038600"/>
            <a:ext cx="86106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3C57CE89-E73D-4478-AB58-C4FDCFEA2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B02AB-7B80-49F7-8023-C90C50B6D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40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wo Line and Content Key Takeaway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81000" y="12192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0800" y="6400800"/>
            <a:ext cx="4191000" cy="381000"/>
          </a:xfrm>
        </p:spPr>
        <p:txBody>
          <a:bodyPr anchor="ctr"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E265B5B-9211-4E11-9A42-5A2E78262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26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Key Takeaway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1548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0800" y="6400800"/>
            <a:ext cx="4191000" cy="381000"/>
          </a:xfrm>
        </p:spPr>
        <p:txBody>
          <a:bodyPr anchor="ctr"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BD709955-ED52-4CB9-80BB-007960037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0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5DF7F-4868-4E3F-B8A3-57D642D57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5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Key Takeaway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270248" cy="5410200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270248" cy="5410200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0800" y="6400800"/>
            <a:ext cx="4191000" cy="381000"/>
          </a:xfrm>
        </p:spPr>
        <p:txBody>
          <a:bodyPr anchor="ctr"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9472604-7D7F-49FE-97C5-D9480355A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5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Only_On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/>
        </p:nvCxn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Impact"/>
                <a:cs typeface="Impac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67600" y="6356350"/>
            <a:ext cx="1524000" cy="365125"/>
          </a:xfrm>
        </p:spPr>
        <p:txBody>
          <a:bodyPr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fld id="{51098D44-4098-49C4-8C17-EE8023602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2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0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285750">
              <a:defRPr/>
            </a:lvl3pPr>
            <a:lvl4pPr marL="1081088" indent="-623888">
              <a:buNone/>
              <a:defRPr/>
            </a:lvl4pPr>
            <a:lvl5pPr marL="113982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0C07-D349-4062-B8F4-AE7163F89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1548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E0EF9D4-FC45-4DE5-8756-83ED00D53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6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Lines and Content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2192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6928D7-00FC-4F2D-A351-DBE33DE94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270248" cy="5486400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270248" cy="5486400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B9460-1999-4A0F-B827-F0014DD31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Line and Two Content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2192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95400"/>
            <a:ext cx="427024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24400" y="1295400"/>
            <a:ext cx="4267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1D090E1-D02C-4753-8FB8-8AC360CB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23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267200" cy="914400"/>
          </a:xfrm>
        </p:spPr>
        <p:txBody>
          <a:bodyPr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267200" cy="4572000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4270248" cy="914400"/>
          </a:xfrm>
        </p:spPr>
        <p:txBody>
          <a:bodyPr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270248" cy="4572000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311518-7E80-4020-B18C-FE7974E0B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18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Two Line Title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2192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267200" cy="914400"/>
          </a:xfrm>
        </p:spPr>
        <p:txBody>
          <a:bodyPr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4267200" cy="4114800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270248" cy="914400"/>
          </a:xfrm>
        </p:spPr>
        <p:txBody>
          <a:bodyPr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86000"/>
            <a:ext cx="4270248" cy="4114800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FE1688-A3F6-4269-ADC9-D3D49FCF8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7620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CCFB8-9593-46A1-8F0B-0208B3C81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7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Two Line_CCE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219200"/>
            <a:ext cx="8613775" cy="0"/>
          </a:xfrm>
          <a:prstGeom prst="line">
            <a:avLst/>
          </a:prstGeom>
          <a:ln>
            <a:solidFill>
              <a:srgbClr val="1548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85145-89DA-4C32-9E90-A3B99A97E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3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144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3038"/>
            <a:ext cx="213360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E33404D5-1EA0-4AC6-A82D-38CAFEB806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1548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30" name="Picture 9" descr="footer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511925"/>
            <a:ext cx="3657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42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5488A"/>
          </a:solidFill>
          <a:latin typeface="Arial"/>
          <a:ea typeface="ＭＳ Ｐゴシック" pitchFamily="-11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5488A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15488A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488A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488A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488A"/>
        </a:buClr>
        <a:buFont typeface="Arial" charset="0"/>
        <a:buChar char="»"/>
        <a:defRPr sz="16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y.gov/statistics/facilities/hospital/hospital_acquired_infec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ag9373@bjc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31238" cy="2057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charset="0"/>
                <a:ea typeface="ＭＳ Ｐゴシック" pitchFamily="4" charset="-128"/>
              </a:rPr>
              <a:t>IP Resources: Too few? Too many?</a:t>
            </a:r>
            <a:br>
              <a:rPr lang="en-US" altLang="en-US" sz="3600" smtClean="0">
                <a:latin typeface="Arial" charset="0"/>
                <a:ea typeface="ＭＳ Ｐゴシック" pitchFamily="4" charset="-128"/>
              </a:rPr>
            </a:br>
            <a:r>
              <a:rPr lang="en-US" altLang="en-US" sz="3600" smtClean="0">
                <a:latin typeface="Arial" charset="0"/>
                <a:ea typeface="ＭＳ Ｐゴシック" pitchFamily="4" charset="-128"/>
              </a:rPr>
              <a:t>A discussion of strategies to calculate appropriate IP personnel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600200" y="2895600"/>
            <a:ext cx="6019800" cy="1676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  <a:t>Kathleen A. Gase, MPH, CIC</a:t>
            </a:r>
            <a:b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</a:br>
            <a: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  <a:t>Center for Clinical Excellence</a:t>
            </a:r>
            <a:b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</a:br>
            <a: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  <a:t>BJC Learning Institute</a:t>
            </a:r>
            <a:b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</a:br>
            <a:r>
              <a:rPr lang="en-US" altLang="en-US" smtClean="0">
                <a:solidFill>
                  <a:srgbClr val="7F7F7F"/>
                </a:solidFill>
                <a:latin typeface="Arial" charset="0"/>
                <a:ea typeface="ＭＳ Ｐゴシック" pitchFamily="4" charset="-128"/>
              </a:rPr>
              <a:t>St. Louis, MO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667000" y="6488113"/>
            <a:ext cx="3886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1800" b="1"/>
              <a:t>www.webbertraining.com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086600" y="6477000"/>
            <a:ext cx="2057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800" b="1"/>
              <a:t>May 12, 2016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600200" y="4953000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5488A"/>
              </a:buClr>
              <a:buFont typeface="Arial" charset="0"/>
              <a:buNone/>
            </a:pPr>
            <a:r>
              <a:rPr lang="en-US" altLang="en-US">
                <a:solidFill>
                  <a:srgbClr val="7F7F7F"/>
                </a:solidFill>
                <a:cs typeface="Arial" charset="0"/>
              </a:rPr>
              <a:t>Hosted by Paul Webber</a:t>
            </a:r>
            <a:br>
              <a:rPr lang="en-US" altLang="en-US">
                <a:solidFill>
                  <a:srgbClr val="7F7F7F"/>
                </a:solidFill>
                <a:cs typeface="Arial" charset="0"/>
              </a:rPr>
            </a:br>
            <a:r>
              <a:rPr lang="en-US" altLang="en-US" sz="2000">
                <a:solidFill>
                  <a:srgbClr val="7F7F7F"/>
                </a:solidFill>
                <a:cs typeface="Arial" charset="0"/>
              </a:rPr>
              <a:t>paul@webbertraining.com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How we’re using our time…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Surveillance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Prevention activities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Education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Committees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Professional development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Face time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Emerging diseases/issues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71B1224-BB7F-476F-9ABA-24B0559FBE37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Surveillance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The data on how we manage data varies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“Generally low” vs. over 5 hours per day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Manual vs. electronic-assisted vs. fully automated vs. outsourced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Required only vs. risk assessment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Quantify locally how much time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Denominator collection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Numerator investigation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Data entry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Data validation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0744E6A-AA32-4BFC-8449-768075C04A11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Prevention activities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Development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Implementation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Measurement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Detail current state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Gap analysis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Identify ideal state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7791184-A5A0-434E-A0A7-9E24DC50DB7B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Education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New employee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Annual competencies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Collaborative efforts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30C71C0-E1BC-49A8-A21E-7362E264DCFA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Committees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Meetings, meetings, and more meetings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Be as specific as possible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Include preparation time required, not just the meeting time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CB908F3-6F94-4CC7-8F4C-1D5F299AD7BF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Professional development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What’s that?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How do you maintain your knowledge and skills?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90868A4-94DD-4332-B5E9-14BF79B6217A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Face time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Don’t forget the importance of being present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Inpatient floors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ICU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OR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ER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Clinics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CSPD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So many others…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Current state vs. Ideal state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23AA121-3550-43E7-93A7-0E63DFCD51A0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Emerging diseases/issues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Ebola anyone?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Zika?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072805A-90F4-4671-9DA8-A8949B939408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What does it all add up to?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IP Risk Assessment and Plan!!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Serves as the basis for developing goals and measurable outcomes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Prioritize risks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Assess resources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Use local data and facts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Population served, services provided, regulatory requirements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Program purpose, goals, objectives</a:t>
            </a:r>
          </a:p>
          <a:p>
            <a:pPr lvl="3" eaLnBrk="1" hangingPunct="1"/>
            <a:r>
              <a:rPr lang="en-US" altLang="en-US" smtClean="0">
                <a:latin typeface="Arial" charset="0"/>
              </a:rPr>
              <a:t>SMART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Vision statement: what your organization believes in the ideal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IP Mission Statement: Describe how your program will help achieve the vision</a:t>
            </a:r>
          </a:p>
          <a:p>
            <a:pPr lvl="3" eaLnBrk="1" hangingPunct="1"/>
            <a:r>
              <a:rPr lang="en-US" altLang="en-US" smtClean="0">
                <a:latin typeface="Arial" charset="0"/>
              </a:rPr>
              <a:t>Concise, outcome-oriented, inclusive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02EC7A8-2FC5-419B-8495-E2FCB2DA84E7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What does it all add up to?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IP Risk Assessment and Plan!!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Make the case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Cost savings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Cost avoidance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Reputation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Data-driven evaluations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Recommend changes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Be smart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Be brief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Be gone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BBB15EF-2FDB-4C0D-9831-00C0EEF65518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No Financial Disclosures</a:t>
            </a: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C5FCD39-829E-4852-895E-9EFFDA3ED435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Bottom line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Ongoing investment in infection prevention programs is a cost-effective strategy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Approach to making the case for resources is much less important than the strength of the facts presented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B0132A9-68E6-4AA4-9590-98B9D36001B8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One approach to consider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Developed by NYSDOH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481138"/>
            <a:ext cx="744855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C92D5A1-A028-4F50-9CC2-6D7B0BF6519B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One approach to consider</a:t>
            </a:r>
          </a:p>
        </p:txBody>
      </p:sp>
      <p:pic>
        <p:nvPicPr>
          <p:cNvPr id="419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763" y="1295400"/>
            <a:ext cx="7585075" cy="4638675"/>
          </a:xfrm>
          <a:ln/>
        </p:spPr>
      </p:pic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8735D07-4F16-4C63-B064-EEB7308CDDC0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One approach to consider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41425" y="914400"/>
          <a:ext cx="6889750" cy="5538153"/>
        </p:xfrm>
        <a:graphic>
          <a:graphicData uri="http://schemas.openxmlformats.org/drawingml/2006/table">
            <a:tbl>
              <a:tblPr/>
              <a:tblGrid>
                <a:gridCol w="1722438"/>
                <a:gridCol w="1722437"/>
                <a:gridCol w="1722438"/>
                <a:gridCol w="1722437"/>
              </a:tblGrid>
              <a:tr h="371475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Aggregate Calculation Using Acute Care Bed Equivalents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Example: Facility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Variable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Acute Care Bed Equivalent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Aggregate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Acute care beds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Intensive care beds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346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Long term care beds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Dialysis facilities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Ambulatory surgery centers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5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Outpatient clinics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1070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Private physician offices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Total Acute Care Beds = 1315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Clr>
                          <a:srgbClr val="15488A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</a:rPr>
                        <a:t>Total Aggregate Beds = 2941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39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F1E1921-B575-401E-8544-5BDEBF419E07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One approach to consider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Facility C has 9 IP resources, so…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Acute care bed ratio = 1:146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Aggregate acute care bed ration = 1:327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Reminder: recommendations range from 1:100 to 1:167 to 1:250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726B2DD-7CB6-482B-AF8F-DFC21591AC2D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One approach to consider</a:t>
            </a:r>
          </a:p>
        </p:txBody>
      </p:sp>
      <p:pic>
        <p:nvPicPr>
          <p:cNvPr id="4505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914400"/>
            <a:ext cx="8420100" cy="5486400"/>
          </a:xfrm>
          <a:ln/>
        </p:spPr>
      </p:pic>
      <p:sp>
        <p:nvSpPr>
          <p:cNvPr id="44036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6DCE4B3-D9A5-498F-9354-34CBA8D34863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References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Haley RW, Culver DH, White JW, Morgan WM, Emori TG, Munn VP, et al. </a:t>
            </a:r>
            <a:r>
              <a:rPr lang="en-US" altLang="en-US" sz="1200" i="1" smtClean="0">
                <a:latin typeface="Arial" charset="0"/>
                <a:ea typeface="ＭＳ Ｐゴシック" pitchFamily="4" charset="-128"/>
                <a:cs typeface="Tahoma" pitchFamily="4" charset="0"/>
              </a:rPr>
              <a:t>The efficacy of infection surveillance and control programs in preventing nosocomial infection in US hospitals. 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Am J Epidemiol 1985; 121:182-205.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O’Boyle C, Jackson M, Henly SJ. </a:t>
            </a:r>
            <a:r>
              <a:rPr lang="en-US" altLang="en-US" sz="1200" i="1" smtClean="0">
                <a:latin typeface="Arial" charset="0"/>
                <a:ea typeface="ＭＳ Ｐゴシック" pitchFamily="4" charset="-128"/>
                <a:cs typeface="Tahoma" pitchFamily="4" charset="0"/>
              </a:rPr>
              <a:t>Staffing requirements for infection control programs in US health care facilities: Delphi project. 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Am J Infect Control 2002; 30:321-33.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Health Canada. </a:t>
            </a:r>
            <a:r>
              <a:rPr lang="en-US" altLang="en-US" sz="1200" i="1" smtClean="0">
                <a:latin typeface="Arial" charset="0"/>
                <a:ea typeface="ＭＳ Ｐゴシック" pitchFamily="4" charset="-128"/>
                <a:cs typeface="Tahoma" pitchFamily="4" charset="0"/>
              </a:rPr>
              <a:t>Development of a resource model for infection prevention and control programs in acute, long term, and home care settings: Conference proceedings on the infection prevention and control alliance. 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Am J Infect Control 2004 Feb;32(1)2-6.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Stone PW, Dick A, Pogorzelska M, Horan TC, Furuya EY, Larson E. </a:t>
            </a:r>
            <a:r>
              <a:rPr lang="en-US" altLang="en-US" sz="1200" i="1" smtClean="0">
                <a:latin typeface="Arial" charset="0"/>
                <a:ea typeface="ＭＳ Ｐゴシック" pitchFamily="4" charset="-128"/>
                <a:cs typeface="Tahoma" pitchFamily="4" charset="0"/>
              </a:rPr>
              <a:t>Staffing and structure of infection prevention and control programs. 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Am J Infect Control 2009;37:351-7.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New York State Department of Health. Hospital-Acquired Infections – New York State 2012. Available at 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  <a:hlinkClick r:id="rId3"/>
              </a:rPr>
              <a:t>http://www.health.ny.gov/statistics/facilities/hospital/hospital_acquired_infections/</a:t>
            </a: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Stone PW, Pogorzelska-Maziarz M, Herzig CT, Weiner LM, Furuya EY, Dick A, et al. State of infection prevention in US hospitals enrolled in the Nation Healthcare Safety Network. Am J Infect Control 2014;42:94-9.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Stricof RL, Schabses KA, Tserenpuntsag B. Infection control resources in New York State hospitals, 2007. Am J Infect Control 2008;36:702-5.</a:t>
            </a:r>
          </a:p>
          <a:p>
            <a:pPr marL="231775" indent="-231775" defTabSz="5969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z="1200" smtClean="0">
                <a:latin typeface="Arial" charset="0"/>
                <a:ea typeface="ＭＳ Ｐゴシック" pitchFamily="4" charset="-128"/>
                <a:cs typeface="Tahoma" pitchFamily="4" charset="0"/>
              </a:rPr>
              <a:t>Nguyen GT, Proctor SE, Sinkowitz-Cochran RL, Garrett DO, Jarvis WR. Status of infection surveillance and control programs in the United States, 1992-1996. Association for Professionals in Infection Control and Epidemiology, Inc. Am J Infect Control 2000;28:392-400.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EADD469-3741-4624-9FCF-EE2020B25B6D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Contact Information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057400" y="2743200"/>
            <a:ext cx="4953000" cy="2362200"/>
          </a:xfrm>
          <a:ln/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ea typeface="ＭＳ Ｐゴシック" pitchFamily="4" charset="-128"/>
              </a:rPr>
              <a:t>Kate Gase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ea typeface="ＭＳ Ｐゴシック" pitchFamily="4" charset="-128"/>
              </a:rPr>
              <a:t>BJC HealthCare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ea typeface="ＭＳ Ｐゴシック" pitchFamily="4" charset="-128"/>
                <a:hlinkClick r:id="rId2"/>
              </a:rPr>
              <a:t>kag9373@bjc.org</a:t>
            </a:r>
            <a:endParaRPr lang="en-US" altLang="en-US" smtClean="0">
              <a:latin typeface="Arial" charset="0"/>
              <a:ea typeface="ＭＳ Ｐゴシック" pitchFamily="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A7EDB6D-6A0B-4262-A524-BEB9BCBBF041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800">
              <a:solidFill>
                <a:srgbClr val="898989"/>
              </a:solidFill>
            </a:endParaRPr>
          </a:p>
        </p:txBody>
      </p:sp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2057400" y="12192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5488A"/>
              </a:buClr>
              <a:buFont typeface="Arial" charset="0"/>
              <a:buNone/>
            </a:pPr>
            <a:r>
              <a:rPr lang="en-US" altLang="en-US" sz="4000">
                <a:cs typeface="Arial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oming Soon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8" y="1752600"/>
            <a:ext cx="966311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600">
                <a:cs typeface="Arial" charset="0"/>
              </a:rPr>
              <a:t>May 16  	</a:t>
            </a:r>
            <a:r>
              <a:rPr lang="en-US" altLang="en-US" sz="1600" i="1"/>
              <a:t>(</a:t>
            </a:r>
            <a:r>
              <a:rPr lang="en-US" altLang="en-US" sz="1600" i="1" u="sng"/>
              <a:t>FREE</a:t>
            </a:r>
            <a:r>
              <a:rPr lang="en-US" altLang="en-US" sz="1600" i="1"/>
              <a:t> Teleclass - Broadcast live from the 2016 IPAC-Canada conference)</a:t>
            </a:r>
            <a:r>
              <a:rPr lang="en-US" altLang="en-US" sz="1800">
                <a:cs typeface="Arial" charset="0"/>
              </a:rPr>
              <a:t/>
            </a:r>
            <a:br>
              <a:rPr lang="en-US" altLang="en-US" sz="1800">
                <a:cs typeface="Arial" charset="0"/>
              </a:rPr>
            </a:b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 b="1"/>
              <a:t>PHYSICIANS, FARMERS, AND THE POLITICS OF ANTIBIOTIC RESISTANCE</a:t>
            </a: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>	</a:t>
            </a:r>
            <a:r>
              <a:rPr lang="en-US" altLang="en-US" sz="1600"/>
              <a:t>Dr. Laura H. Kahn, Woodrow Wilson School of Public and International Affairs, 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r>
              <a:rPr lang="en-US" altLang="en-US" sz="1600"/>
              <a:t>Princeton University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Sponsored by Virox Technologies Inc. (www.virox.com)</a:t>
            </a:r>
            <a:br>
              <a:rPr lang="en-CA" altLang="en-US" sz="1600"/>
            </a:br>
            <a:r>
              <a:rPr lang="en-CA" altLang="en-US" sz="1600"/>
              <a:t/>
            </a:r>
            <a:br>
              <a:rPr lang="en-CA" altLang="en-US" sz="1600"/>
            </a:br>
            <a:r>
              <a:rPr lang="en-US" altLang="en-US" sz="1600">
                <a:cs typeface="Arial" charset="0"/>
              </a:rPr>
              <a:t>May 16   	</a:t>
            </a:r>
            <a:r>
              <a:rPr lang="en-US" altLang="en-US" sz="1600" i="1"/>
              <a:t>(</a:t>
            </a:r>
            <a:r>
              <a:rPr lang="en-US" altLang="en-US" sz="1600" i="1" u="sng"/>
              <a:t>FREE</a:t>
            </a:r>
            <a:r>
              <a:rPr lang="en-US" altLang="en-US" sz="1600" i="1"/>
              <a:t> Teleclass - Broadcast live from the 2016 IPAC-Canada conference)</a:t>
            </a:r>
            <a:br>
              <a:rPr lang="en-US" altLang="en-US" sz="1600" i="1"/>
            </a:br>
            <a:r>
              <a:rPr lang="en-US" altLang="en-US" sz="1600" i="1"/>
              <a:t>	</a:t>
            </a:r>
            <a:r>
              <a:rPr lang="en-US" altLang="en-US" sz="1800" b="1"/>
              <a:t>WHAT’S NEW IN NUMBER 2? UPDATE ON DIARRHEAL DISEASE FROM A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GLOBAL PERSPECTIVE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r>
              <a:rPr lang="en-US" altLang="en-US" sz="1600"/>
              <a:t>Dr. Dave Goldfarb, BC Children’s Hospital, Vancouver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Sponsored by GOJO  (www.gojo.com)</a:t>
            </a:r>
            <a:br>
              <a:rPr lang="en-CA" altLang="en-US" sz="1600"/>
            </a:br>
            <a:r>
              <a:rPr lang="en-CA" altLang="en-US" sz="1600"/>
              <a:t/>
            </a:r>
            <a:br>
              <a:rPr lang="en-CA" altLang="en-US" sz="1600"/>
            </a:br>
            <a:r>
              <a:rPr lang="en-US" altLang="en-US" sz="1600">
                <a:cs typeface="Arial" charset="0"/>
              </a:rPr>
              <a:t>May 26   </a:t>
            </a:r>
            <a:r>
              <a:rPr lang="en-US" altLang="en-US" sz="1800" i="1">
                <a:cs typeface="Arial" charset="0"/>
              </a:rPr>
              <a:t>	</a:t>
            </a:r>
            <a:r>
              <a:rPr lang="en-US" altLang="en-US" sz="1800" b="1"/>
              <a:t>IMPLEMENTATION OF CLINICAL INDICATION DWELL TIME FOR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PERIPHERAL IV – CHECK THE PATIENT NOT THE CLOCK 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r>
              <a:rPr lang="en-US" altLang="en-US" sz="1600"/>
              <a:t>Chellie DeVries, Methodist Hospital, Schererville, Indiana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br>
              <a:rPr lang="en-CA" altLang="en-US" sz="1600"/>
            </a:br>
            <a:r>
              <a:rPr lang="en-US" altLang="en-US" sz="1600">
                <a:cs typeface="Arial" charset="0"/>
              </a:rPr>
              <a:t>June 6   </a:t>
            </a:r>
            <a:r>
              <a:rPr lang="en-US" altLang="en-US" sz="1600" i="1">
                <a:cs typeface="Arial" charset="0"/>
              </a:rPr>
              <a:t>	</a:t>
            </a:r>
            <a:r>
              <a:rPr lang="en-US" altLang="en-US" sz="1800" b="1"/>
              <a:t>ARE YOUR CLEANING WIPES SAFE? EVIDENCE SUPPORTING THE “ONE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ROOM - ONE WIPE” APPROACH IN HEALTHCARE SETTINGS</a:t>
            </a:r>
            <a:endParaRPr lang="en-CA" alt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Anniversary slide, 201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Background – A little about me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Washington University in St. Louis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BA Psychology, Biology Minor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WUSM Research Tech – Infectious Diseases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Memorial Sloan-Kettering Cancer Center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Infection Control Surveillance Specialist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Certification Board of Infection Control and Epidemiology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CIC</a:t>
            </a:r>
            <a:r>
              <a:rPr lang="en-US" altLang="en-US" sz="1800" baseline="30000" smtClean="0">
                <a:latin typeface="Arial" charset="0"/>
                <a:ea typeface="ＭＳ Ｐゴシック" pitchFamily="4" charset="-128"/>
              </a:rPr>
              <a:t>®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City University New York – Hunter College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MPH Community Health Education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New York State Department of Health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Hospital Acquired Infection Reporting Program Regional Representative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BJC HealthCare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Manager, Infection Prevention and Quality Patient Care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4" charset="-128"/>
              </a:rPr>
              <a:t>Washington University in St. Louis</a:t>
            </a:r>
          </a:p>
          <a:p>
            <a:pPr lvl="1" eaLnBrk="1" hangingPunct="1"/>
            <a:r>
              <a:rPr lang="en-US" altLang="en-US" sz="1800" smtClean="0">
                <a:latin typeface="Arial" charset="0"/>
                <a:ea typeface="ＭＳ Ｐゴシック" pitchFamily="4" charset="-128"/>
              </a:rPr>
              <a:t>Executive MBA Candidate 2017</a:t>
            </a:r>
          </a:p>
          <a:p>
            <a:pPr lvl="1" eaLnBrk="1" hangingPunct="1"/>
            <a:endParaRPr lang="en-US" altLang="en-US" sz="1800" smtClean="0">
              <a:latin typeface="Arial" charset="0"/>
              <a:ea typeface="ＭＳ Ｐゴシック" pitchFamily="4" charset="-128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784CFB3-62B1-487F-A05E-D0593AA1B2DC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Patron Sponsor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Background – BJC HealthCare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12 acute care facilities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Critical Access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Rural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Community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Urban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Specialty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Academic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Inpatient Rehab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WUSM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Goldfarb Nursing</a:t>
            </a:r>
          </a:p>
        </p:txBody>
      </p:sp>
      <p:pic>
        <p:nvPicPr>
          <p:cNvPr id="23556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4102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FA28EF7-24A3-418A-A784-403B47056970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Objectives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486400"/>
          </a:xfrm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Upon completion of this teleclass, participants will be able to: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Describe historical recommendations and models for IP staffing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Describe the strengths and weaknesses of these historical recommendations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Identify at least one alternative strategy for calculating ideal IP resources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4" charset="-128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Note: Opinions expressed in this presentation are my own, and do not represent the opinion of, or endorsement by, BJC HealthCare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7BC3D8E-992C-4806-B309-BBDB2824FF51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The real question…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Do you have everything you need to succeed today?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Right people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Right equipment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Right support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Evaluate regularly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9A6A9B8-3020-479A-84DB-519C77295DF7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Background – IP Personnel Resources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Study on the efficacy of nosocomial infection control (SENIC Project)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Mid-1980s: 1 IP professional for every 250 acute care beds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U.S. IP Staffing recommendations (Delphi Project)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Published 2002: 0.8 to 1.0 IP per 100 occupied acute care beds (1 per 100 to 125 beds)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Canada IP Staffing models (Infection Prevention and Control Alliance)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Published 2004: 3 IP per 500 acute care beds (1 per 167 beds); 1 IP per 150 to 250 LTC beds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Limitations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Panel opinions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Outdated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3564DE6-EBEB-4661-B0C9-4BB4589A5A8D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Background – IP Personnel Resources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The scope of IP programs have expanded since these recommendations were made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Center for Disease Control and Prevention (CDC)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NNIS Participants: 1 IP for 1</a:t>
            </a:r>
            <a:r>
              <a:rPr lang="en-US" altLang="en-US" baseline="30000" smtClean="0">
                <a:latin typeface="Arial" charset="0"/>
                <a:ea typeface="ＭＳ Ｐゴシック" pitchFamily="4" charset="-128"/>
              </a:rPr>
              <a:t>st</a:t>
            </a:r>
            <a:r>
              <a:rPr lang="en-US" altLang="en-US" smtClean="0">
                <a:latin typeface="Arial" charset="0"/>
                <a:ea typeface="ＭＳ Ｐゴシック" pitchFamily="4" charset="-128"/>
              </a:rPr>
              <a:t> 100 beds, then 1 for each additional 250 beds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NHSN Participants: Trained IP required to be in charge of program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Little is known about how IP programs are staffed across the country, but they appear to differ greatly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Average IP resource to acute care beds ranges from 1:151 to 1:83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Studies limited by small samples sizes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Likely not representative of the &gt;4,000 acute care hospitals in the U.S.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How does IP staffing influence patient outcomes?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892B021-8F48-481E-851B-5968D5AC8A05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For consideration…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How much is enough?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4" charset="-128"/>
              </a:rPr>
              <a:t>How many IPs do I need for a comprehensive and effective infection prevention and control program?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Must define “comprehensive” and “effective”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Deliverables of the program</a:t>
            </a:r>
          </a:p>
          <a:p>
            <a:pPr lvl="2" eaLnBrk="1" hangingPunct="1"/>
            <a:r>
              <a:rPr lang="en-US" altLang="en-US" sz="1800" smtClean="0">
                <a:latin typeface="Arial" charset="0"/>
              </a:rPr>
              <a:t>Prospective prevention or retrospective insight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8604C92-D15C-45B0-8DD7-485675A8C626}" type="slidenum">
              <a:rPr lang="en-US" altLang="en-US" sz="18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JC Template with 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JC tagline 2016 sample presentation.potx" id="{252281D9-76C0-44DF-BEBA-883DE9C65F41}" vid="{F762C54F-9C5B-45D0-B8BD-E3ECADBDCD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1222</Words>
  <Application>Microsoft Office PowerPoint</Application>
  <PresentationFormat>On-screen Show (4:3)</PresentationFormat>
  <Paragraphs>246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ヒラギノ角ゴ Pro W3</vt:lpstr>
      <vt:lpstr>Calibri</vt:lpstr>
      <vt:lpstr>Tahoma</vt:lpstr>
      <vt:lpstr>BJC Template with Tagline</vt:lpstr>
      <vt:lpstr>IP Resources: Too few? Too many? A discussion of strategies to calculate appropriate IP personnel resources</vt:lpstr>
      <vt:lpstr>No Financial Disclosures</vt:lpstr>
      <vt:lpstr>Background – A little about me</vt:lpstr>
      <vt:lpstr>Background – BJC HealthCare</vt:lpstr>
      <vt:lpstr>Objectives</vt:lpstr>
      <vt:lpstr>The real question…</vt:lpstr>
      <vt:lpstr>Background – IP Personnel Resources</vt:lpstr>
      <vt:lpstr>Background – IP Personnel Resources</vt:lpstr>
      <vt:lpstr>For consideration…</vt:lpstr>
      <vt:lpstr>How we’re using our time…</vt:lpstr>
      <vt:lpstr>Surveillance</vt:lpstr>
      <vt:lpstr>Prevention activities</vt:lpstr>
      <vt:lpstr>Education</vt:lpstr>
      <vt:lpstr>Committees</vt:lpstr>
      <vt:lpstr>Professional development</vt:lpstr>
      <vt:lpstr>Face time</vt:lpstr>
      <vt:lpstr>Emerging diseases/issues</vt:lpstr>
      <vt:lpstr>What does it all add up to?</vt:lpstr>
      <vt:lpstr>What does it all add up to?</vt:lpstr>
      <vt:lpstr>Bottom line</vt:lpstr>
      <vt:lpstr>One approach to consider</vt:lpstr>
      <vt:lpstr>One approach to consider</vt:lpstr>
      <vt:lpstr>One approach to consider</vt:lpstr>
      <vt:lpstr>One approach to consider</vt:lpstr>
      <vt:lpstr>One approach to consider</vt:lpstr>
      <vt:lpstr>References</vt:lpstr>
      <vt:lpstr>Contact Information</vt:lpstr>
      <vt:lpstr>PowerPoint Presentation</vt:lpstr>
      <vt:lpstr>PowerPoint Presentation</vt:lpstr>
      <vt:lpstr>PowerPoint Presentation</vt:lpstr>
    </vt:vector>
  </TitlesOfParts>
  <Company>BJC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 Bundle Approach</dc:title>
  <dc:creator>Amy Richmond</dc:creator>
  <cp:lastModifiedBy>Evans, Helen</cp:lastModifiedBy>
  <cp:revision>60</cp:revision>
  <dcterms:created xsi:type="dcterms:W3CDTF">2016-05-10T23:58:01Z</dcterms:created>
  <dcterms:modified xsi:type="dcterms:W3CDTF">2016-05-11T16:32:28Z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4F130E55-3504-4662-B462-C2A6805A5FD0</vt:lpwstr>
  </property>
  <property fmtid="{D5CDD505-2E9C-101B-9397-08002B2CF9AE}" pid="3" name="ArticulatePath">
    <vt:lpwstr>Calculating Appropriate IP Personnel Resources Teleclass Slides, May.12.16</vt:lpwstr>
  </property>
</Properties>
</file>