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5" r:id="rId18"/>
    <p:sldId id="277" r:id="rId19"/>
    <p:sldId id="276" r:id="rId20"/>
    <p:sldId id="273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950" y="-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03200"/>
            <a:ext cx="6858000" cy="6937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latin typeface="Calibri" pitchFamily="34" charset="0"/>
              </a:defRPr>
            </a:lvl1pPr>
          </a:lstStyle>
          <a:p>
            <a:r>
              <a:rPr lang="en-US"/>
              <a:t>Infection in Home Health Care – Prevalence, Risk Factors, and Challenges</a:t>
            </a:r>
          </a:p>
          <a:p>
            <a:r>
              <a:rPr lang="en-US"/>
              <a:t>Prof. Jingjing Shang, Columbia University</a:t>
            </a:r>
            <a:br>
              <a:rPr lang="en-US"/>
            </a:br>
            <a:r>
              <a:rPr lang="en-US"/>
              <a:t>A Webber Training Teleclass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262938"/>
            <a:ext cx="68580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1">
                <a:latin typeface="Calibri" pitchFamily="34" charset="0"/>
              </a:defRPr>
            </a:lvl1pPr>
          </a:lstStyle>
          <a:p>
            <a:r>
              <a:rPr lang="en-US"/>
              <a:t>Hosted by Paul Webber   paul@webbertraining.com</a:t>
            </a:r>
          </a:p>
          <a:p>
            <a:r>
              <a:rPr lang="en-US"/>
              <a:t>www.webbertraining.com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DEE62B1-8B73-4198-A607-08978C9A6D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18FA48E-F3E5-4EE2-AB70-3E33ACF8C14A}" type="datetime1">
              <a:rPr lang="en-US"/>
              <a:pPr/>
              <a:t>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7C8E90B-91B6-4ACD-84C8-015A87FE309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3FBB90F4-9D0F-4C1F-B173-9ED804C3AA2A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9BBFDBAA-DD19-4324-B8AA-14147603500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883C57A6-BFD6-4EC3-A891-F65AA705C2A5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AB27C635-36AB-438C-8E59-FA09C4EEF623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FC47729C-8CCD-4DA3-AA6B-8000AEA50FD1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60662963-2765-4097-AC34-DBC73D80D35C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FEDD50-BAE0-44B8-9FA9-89B39239978E}" type="datetime1">
              <a:rPr lang="en-US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6DFC7-595C-48CB-BAD4-D5D9106AA2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A94BF5-5444-415F-AC39-593D2512B13C}" type="datetime1">
              <a:rPr lang="en-US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F5D25-1E01-41C8-AB8D-2796B11AC3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396840-2117-4762-B651-B53375897BC0}" type="datetime1">
              <a:rPr lang="en-US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5AE05-C195-4522-AAEB-4EDD3902A5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EE1DB4-ED8A-4391-9D27-63CF83EC35B9}" type="datetime1">
              <a:rPr lang="en-US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C1BFBB-A05E-4F8B-B409-A77393D14D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5F8F4E-9B8E-451A-BC3D-3E635F4F70EB}" type="datetime1">
              <a:rPr lang="en-US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1A8CD-83AE-4DEE-A3B2-B10C1B335A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EB83BC-0979-48BB-9068-D9759B1C860E}" type="datetime1">
              <a:rPr lang="en-US"/>
              <a:pPr/>
              <a:t>1/20/2015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1D55B-8541-464C-84CA-3C7C9EF0E1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137BC-BDA3-467B-999A-0D81A6C38D16}" type="datetime1">
              <a:rPr lang="en-US"/>
              <a:pPr/>
              <a:t>1/20/2015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CBCED-53B0-407F-AD52-F9ED6F414B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F69B5A-27B8-4DA9-A31C-CFCFA43A6013}" type="datetime1">
              <a:rPr lang="en-US"/>
              <a:pPr/>
              <a:t>1/20/2015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E9804-D574-4BDF-9BA4-4BF81DF0AF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5F813F-E27E-4039-BBAB-7F036671E08A}" type="datetime1">
              <a:rPr lang="en-US"/>
              <a:pPr/>
              <a:t>1/20/2015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C0FDF-1025-4FC8-AEDD-193A647BA2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34F351-8AF1-4E59-9DF2-196AE2DC1298}" type="datetime1">
              <a:rPr lang="en-US"/>
              <a:pPr/>
              <a:t>1/20/2015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62118-D095-40D5-BF82-EFCC25F4BC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DFF8CC-B5A8-4EC5-9CD4-E382A900EB67}" type="datetime1">
              <a:rPr lang="en-US"/>
              <a:pPr/>
              <a:t>1/20/2015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1028D-663C-4D46-93DE-3739B7C0DD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0F018A8-5731-4D96-854C-40EDA8545FA9}" type="datetime1">
              <a:rPr lang="en-US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B3F9888-14FF-46DA-B5F0-D9EC6154BA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-128"/>
          <a:cs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-128"/>
          <a:cs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-128"/>
          <a:cs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-128"/>
          <a:cs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169863" y="896938"/>
            <a:ext cx="8855075" cy="1477962"/>
          </a:xfrm>
        </p:spPr>
        <p:txBody>
          <a:bodyPr/>
          <a:lstStyle/>
          <a:p>
            <a:pPr eaLnBrk="1" hangingPunct="1"/>
            <a:r>
              <a:rPr lang="en-US" sz="4000" b="1" smtClean="0">
                <a:ea typeface="ＭＳ Ｐゴシック" pitchFamily="34" charset="-128"/>
              </a:rPr>
              <a:t>Infection in Home Health Care –</a:t>
            </a:r>
            <a:br>
              <a:rPr lang="en-US" sz="4000" b="1" smtClean="0">
                <a:ea typeface="ＭＳ Ｐゴシック" pitchFamily="34" charset="-128"/>
              </a:rPr>
            </a:br>
            <a:r>
              <a:rPr lang="en-US" sz="3200" b="1" smtClean="0">
                <a:ea typeface="ＭＳ Ｐゴシック" pitchFamily="34" charset="-128"/>
              </a:rPr>
              <a:t>Prevalence, Risk Factors, and Challenges</a:t>
            </a:r>
            <a:endParaRPr lang="en-US" sz="2800" smtClean="0">
              <a:ea typeface="ＭＳ Ｐゴシック" pitchFamily="34" charset="-128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0" y="3155950"/>
            <a:ext cx="9144000" cy="1655763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3200" b="1" smtClean="0">
                <a:ea typeface="ＭＳ Ｐゴシック" pitchFamily="34" charset="-128"/>
              </a:rPr>
              <a:t>Jingjing Shang, PhD, RN, OCN</a:t>
            </a:r>
          </a:p>
          <a:p>
            <a:pPr eaLnBrk="1" hangingPunct="1"/>
            <a:r>
              <a:rPr lang="en-US" b="1" smtClean="0">
                <a:ea typeface="ＭＳ Ｐゴシック" pitchFamily="34" charset="-128"/>
              </a:rPr>
              <a:t>Assistant Professor</a:t>
            </a:r>
          </a:p>
          <a:p>
            <a:pPr eaLnBrk="1" hangingPunct="1"/>
            <a:r>
              <a:rPr lang="en-US" b="1" smtClean="0">
                <a:ea typeface="ＭＳ Ｐゴシック" pitchFamily="34" charset="-128"/>
              </a:rPr>
              <a:t>Columbia University, School of Nursing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2116138" y="5119688"/>
            <a:ext cx="47244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r>
              <a:rPr lang="en-US" sz="2400" b="1">
                <a:latin typeface="Calibri" pitchFamily="34" charset="0"/>
              </a:rPr>
              <a:t>Hosted by Paul Webber</a:t>
            </a:r>
            <a:r>
              <a:rPr lang="en-US" sz="2000" b="1">
                <a:latin typeface="Calibri" pitchFamily="34" charset="0"/>
              </a:rPr>
              <a:t/>
            </a:r>
            <a:br>
              <a:rPr lang="en-US" sz="2000" b="1">
                <a:latin typeface="Calibri" pitchFamily="34" charset="0"/>
              </a:rPr>
            </a:br>
            <a:r>
              <a:rPr lang="en-US" sz="2000" b="1">
                <a:latin typeface="Calibri" pitchFamily="34" charset="0"/>
              </a:rPr>
              <a:t>paul@webbertraining.com</a:t>
            </a:r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3416300" y="6484938"/>
            <a:ext cx="2971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www.webbertraining.com</a:t>
            </a:r>
          </a:p>
        </p:txBody>
      </p:sp>
      <p:sp>
        <p:nvSpPr>
          <p:cNvPr id="15366" name="TextBox 5"/>
          <p:cNvSpPr txBox="1">
            <a:spLocks noChangeArrowheads="1"/>
          </p:cNvSpPr>
          <p:nvPr/>
        </p:nvSpPr>
        <p:spPr bwMode="auto">
          <a:xfrm>
            <a:off x="7105650" y="6502400"/>
            <a:ext cx="203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1"/>
              <a:t>January 22,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Systematic Review – Methods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Data extracted from studies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Research objectives, design, sample size, target population, infection type(s), infection rate, identified risk factors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Study quality was assessed by using 2 observational research checklists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Identified the strengths and major threats to the study internal/external validity. 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2 researchers independently reviewed each study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49338D5-3880-444B-8AE4-8175B8AF9529}" type="slidenum">
              <a:rPr lang="en-US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Systematic Review – Findings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06388" y="1825625"/>
            <a:ext cx="8515350" cy="4351338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1,287 articles were screened, 25 studies were included for final review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13 (52%) studies in U.S., 9 (36%) in Canada or European countries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14 (56%) studies focused on patients receiving home parenteral nutrition (HPN) treatment, 4 (16%) studies focused on general HHC patients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17 (68%) studies were conducted in a single HHC site, 2 (8%) studies used U.S. national representative samples.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22 (88%) studies examined a single type of device-related infection, 3 (12%) studies described all types of infections in general HHC patients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41017920-DC72-4CB2-BC6F-41BF956205BB}" type="slidenum">
              <a:rPr lang="en-US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Systematic Review – Findings</a:t>
            </a:r>
          </a:p>
        </p:txBody>
      </p:sp>
      <p:sp>
        <p:nvSpPr>
          <p:cNvPr id="29699" name="Content Placeholder 23"/>
          <p:cNvSpPr>
            <a:spLocks noGrp="1"/>
          </p:cNvSpPr>
          <p:nvPr>
            <p:ph idx="1"/>
          </p:nvPr>
        </p:nvSpPr>
        <p:spPr>
          <a:xfrm>
            <a:off x="239713" y="1825625"/>
            <a:ext cx="8515350" cy="4351338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Infection Rate (from 24 studies)</a:t>
            </a:r>
          </a:p>
          <a:p>
            <a:pPr lvl="1" eaLnBrk="1" hangingPunct="1"/>
            <a:r>
              <a:rPr lang="en-US" sz="2800" smtClean="0">
                <a:ea typeface="ＭＳ Ｐゴシック" pitchFamily="34" charset="-128"/>
              </a:rPr>
              <a:t>Definition</a:t>
            </a:r>
          </a:p>
          <a:p>
            <a:pPr lvl="2" eaLnBrk="1" hangingPunct="1"/>
            <a:r>
              <a:rPr lang="en-US" sz="2800" smtClean="0">
                <a:ea typeface="ＭＳ Ｐゴシック" pitchFamily="34" charset="-128"/>
              </a:rPr>
              <a:t>Number of infections per 1,000 device days</a:t>
            </a:r>
          </a:p>
          <a:p>
            <a:pPr lvl="2" eaLnBrk="1" hangingPunct="1"/>
            <a:r>
              <a:rPr lang="en-US" sz="2800" smtClean="0">
                <a:ea typeface="ＭＳ Ｐゴシック" pitchFamily="34" charset="-128"/>
              </a:rPr>
              <a:t>Number of infections per catheter year</a:t>
            </a:r>
          </a:p>
          <a:p>
            <a:pPr lvl="2" eaLnBrk="1" hangingPunct="1"/>
            <a:r>
              <a:rPr lang="en-US" sz="2800" smtClean="0">
                <a:ea typeface="ＭＳ Ｐゴシック" pitchFamily="34" charset="-128"/>
              </a:rPr>
              <a:t>Number of infections per 100 catheter insertions</a:t>
            </a:r>
          </a:p>
          <a:p>
            <a:pPr lvl="2" eaLnBrk="1" hangingPunct="1"/>
            <a:r>
              <a:rPr lang="en-US" sz="2800" smtClean="0">
                <a:ea typeface="ＭＳ Ｐゴシック" pitchFamily="34" charset="-128"/>
              </a:rPr>
              <a:t>Number of infection s during the 31-month study period</a:t>
            </a:r>
          </a:p>
          <a:p>
            <a:pPr lvl="2" eaLnBrk="1" hangingPunct="1"/>
            <a:r>
              <a:rPr lang="en-US" sz="2800" smtClean="0">
                <a:ea typeface="ＭＳ Ｐゴシック" pitchFamily="34" charset="-128"/>
              </a:rPr>
              <a:t>Proportion of infected patients out of the total number of HHC patients  </a:t>
            </a:r>
          </a:p>
          <a:p>
            <a:pPr lvl="1" eaLnBrk="1" hangingPunct="1"/>
            <a:endParaRPr lang="en-US" sz="2800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29700" name="Slide Number Placeholder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8A193269-681E-4F89-9F67-B8858466C88C}" type="slidenum">
              <a:rPr lang="en-US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Systematic Review – Findings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92113" y="1825625"/>
            <a:ext cx="8515350" cy="4351338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Infection rates varied dramatically between studies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CLABSI: 10.4 ~ 0 infections/1,000 device days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UTI: 8.4 ~ 1.06 infections/1,000 device days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80.9% ~4.5%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In general, patients receiving HPN treatments had higher infection rates than other patient populations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F0B2C4E9-B2C3-4FAC-8E35-6408F6D2EE04}" type="slidenum">
              <a:rPr lang="en-US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Systematic Review – Findings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Risk factors of infections (from 14 studies)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Different studies reported different risk factors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Demographical factors: younger age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Medical history: underlying diseases, BMT history, BSI history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Treatment related: receiving HPN treatment, with HPN treatment &lt; 5 years, blood transfusion, receiving infusion therapy outside the home, 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Indwelling devices related: multilumen catheter, central venous access salvage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Socioeconomic factors: being a part-time student, receipt of social welfare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Conflicting or unexpected findings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70543724-3AA2-4278-BD97-4352830F1A6A}" type="slidenum">
              <a:rPr lang="en-US">
                <a:solidFill>
                  <a:srgbClr val="000000"/>
                </a:solidFill>
              </a:rPr>
              <a:pPr/>
              <a:t>14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Systematic Review – Findings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Quality of the reviewed studies varied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Infection definitions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Clinical symptoms, laboratory confirmation, CDC definition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A few relied on patients’ self-reported information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Major threats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Small sample sizes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Bivariate analysis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Convenience sample, at a single HHC site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B70328A6-E675-4860-9972-79C2DA0FE91E}" type="slidenum">
              <a:rPr lang="en-US">
                <a:solidFill>
                  <a:srgbClr val="000000"/>
                </a:solidFill>
              </a:rPr>
              <a:pPr/>
              <a:t>15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Suggestions for Future Research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Future study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Large sample size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Nationally representative sample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Focus on HHC patients other than those receiving HPN,  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Use multivariate analysis 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Include socioecological factors: home environment and caregivers 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757725B9-93B6-4744-BF7F-05D3A051D506}" type="slidenum">
              <a:rPr lang="en-US">
                <a:solidFill>
                  <a:srgbClr val="000000"/>
                </a:solidFill>
              </a:rPr>
              <a:pPr/>
              <a:t>16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255588" y="365125"/>
            <a:ext cx="8888412" cy="1325563"/>
          </a:xfrm>
        </p:spPr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Infection Control &amp; Prevention in HHC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Infections are prevalent in HHC setting.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HHC patients’ risk for infection will increase.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Infection Control &amp; Prevention is critical for a high quality of home care. 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One of the </a:t>
            </a:r>
            <a:r>
              <a:rPr lang="en-US" b="1" smtClean="0">
                <a:ea typeface="ＭＳ Ｐゴシック" pitchFamily="34" charset="-128"/>
              </a:rPr>
              <a:t>national patient safety goals </a:t>
            </a:r>
            <a:r>
              <a:rPr lang="en-US" smtClean="0">
                <a:ea typeface="ＭＳ Ｐゴシック" pitchFamily="34" charset="-128"/>
              </a:rPr>
              <a:t>by the Joint Commission for home care 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FE23EA65-EFD2-40E0-B72B-54DF9A49597B}" type="slidenum">
              <a:rPr lang="en-US">
                <a:solidFill>
                  <a:srgbClr val="000000"/>
                </a:solidFill>
              </a:rPr>
              <a:pPr/>
              <a:t>17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E00D3-504D-43BD-8C7C-47F4A2F1DDE9}" type="slidenum">
              <a:rPr lang="en-US"/>
              <a:pPr/>
              <a:t>18</a:t>
            </a:fld>
            <a:endParaRPr lang="en-US"/>
          </a:p>
        </p:txBody>
      </p:sp>
      <p:pic>
        <p:nvPicPr>
          <p:cNvPr id="37891" name="Picture 3"/>
          <p:cNvPicPr>
            <a:picLocks noChangeAspect="1"/>
          </p:cNvPicPr>
          <p:nvPr/>
        </p:nvPicPr>
        <p:blipFill>
          <a:blip r:embed="rId2" cstate="screen"/>
          <a:srcRect b="23030"/>
          <a:stretch>
            <a:fillRect/>
          </a:stretch>
        </p:blipFill>
        <p:spPr bwMode="auto">
          <a:xfrm>
            <a:off x="444500" y="11113"/>
            <a:ext cx="8070850" cy="684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National HHC Infection Surveillance System?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341313" y="1825625"/>
            <a:ext cx="8515350" cy="4351338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 A 2002 publication* by Manangan &amp; et al. </a:t>
            </a:r>
            <a:r>
              <a:rPr lang="en-US" baseline="30000" smtClean="0">
                <a:ea typeface="ＭＳ Ｐゴシック" pitchFamily="34" charset="-128"/>
              </a:rPr>
              <a:t> 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Highlighted the significance of infections in home care settings 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Suggested that a </a:t>
            </a:r>
            <a:r>
              <a:rPr lang="en-US" u="sng" smtClean="0">
                <a:ea typeface="ＭＳ Ｐゴシック" pitchFamily="34" charset="-128"/>
              </a:rPr>
              <a:t>national infection surveillance system </a:t>
            </a:r>
            <a:r>
              <a:rPr lang="en-US" smtClean="0">
                <a:ea typeface="ＭＳ Ｐゴシック" pitchFamily="34" charset="-128"/>
              </a:rPr>
              <a:t>for home health care would reduce infection rates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National Nosocomial Infections Surveillance (NNIS) System 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Established in 1970’s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For hospitals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C8FEC09F-9E36-4782-B5F2-63AB31A88DD7}" type="slidenum">
              <a:rPr lang="en-US">
                <a:solidFill>
                  <a:srgbClr val="000000"/>
                </a:solidFill>
              </a:rPr>
              <a:pPr/>
              <a:t>19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Objectives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93713" y="1825625"/>
            <a:ext cx="8515350" cy="4351338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Review the literature on infection in home care setting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Understand the prevalence and risk factors of infection in home care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Discuss the challenges in developing infection surveillance in home care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Analyze a potential approach to address the challenge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515350" cy="1325563"/>
          </a:xfrm>
        </p:spPr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Challenges in developing infection surveillance in home care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8788" y="2097088"/>
            <a:ext cx="8515350" cy="435133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Lack of nationally accepted definitions and methods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APIC published infection definitions for HHC, but not validated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Loss of patient follow up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Lack of trained personnel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Only a small number of HHCs have infection preventionist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Difficulty in obtaining laboratory and clinical data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Difficulty in obtaining numerator and denominator data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AE3BFD41-BCBA-49D6-920B-BD2565B18632}" type="slidenum">
              <a:rPr lang="en-US">
                <a:solidFill>
                  <a:srgbClr val="000000"/>
                </a:solidFill>
              </a:rPr>
              <a:pPr/>
              <a:t>20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Potential Solution to Address the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600" smtClean="0">
                <a:ea typeface="ＭＳ Ｐゴシック" pitchFamily="34" charset="-128"/>
              </a:rPr>
              <a:t>Existing data sources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>
                <a:ea typeface="ＭＳ Ｐゴシック" pitchFamily="34" charset="-128"/>
              </a:rPr>
              <a:t>Missouri Alliance for Home Care (MAHC)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smtClean="0">
                <a:ea typeface="ＭＳ Ｐゴシック" pitchFamily="34" charset="-128"/>
              </a:rPr>
              <a:t>Infection Surveillance Project (ISP)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smtClean="0">
                <a:ea typeface="ＭＳ Ｐゴシック" pitchFamily="34" charset="-128"/>
              </a:rPr>
              <a:t>250 member agencies, most located in Missouri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>
                <a:ea typeface="ＭＳ Ｐゴシック" pitchFamily="34" charset="-128"/>
              </a:rPr>
              <a:t>Outpatient Parenteral Antimicrobial Therapy (OPAT) registry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smtClean="0">
                <a:ea typeface="ＭＳ Ｐゴシック" pitchFamily="34" charset="-128"/>
              </a:rPr>
              <a:t>International data source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smtClean="0">
                <a:ea typeface="ＭＳ Ｐゴシック" pitchFamily="34" charset="-128"/>
              </a:rPr>
              <a:t>25 OPAT provider sites from 16 states and 24 provider sites from 6 other countries participating the registry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>
                <a:ea typeface="ＭＳ Ｐゴシック" pitchFamily="34" charset="-128"/>
              </a:rPr>
              <a:t>Outcome and Assessment Information Set (OASIS)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smtClean="0">
                <a:ea typeface="ＭＳ Ｐゴシック" pitchFamily="34" charset="-128"/>
              </a:rPr>
              <a:t>To monitor the quality of HHC with a standardized &amp; comprehensive assessment instrument, for the purpose of outcome-based quality improvement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smtClean="0">
                <a:ea typeface="ＭＳ Ｐゴシック" pitchFamily="34" charset="-128"/>
              </a:rPr>
              <a:t>All Medicare-certified HHC agencies 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None/>
            </a:pPr>
            <a:endParaRPr lang="en-US" sz="2200" smtClean="0">
              <a:ea typeface="ＭＳ Ｐゴシック" pitchFamily="34" charset="-128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304E1FF4-58DD-4E0B-9326-1E25AA3BA4A4}" type="slidenum">
              <a:rPr lang="en-US">
                <a:solidFill>
                  <a:srgbClr val="000000"/>
                </a:solidFill>
              </a:rPr>
              <a:pPr/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28825"/>
            <a:ext cx="7886700" cy="435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600" smtClean="0">
                <a:ea typeface="ＭＳ Ｐゴシック" pitchFamily="34" charset="-128"/>
              </a:rPr>
              <a:t>Patient population: all patients, 18 years and older, who are receiving skilled care that is reimbursed by Medicare or Medicaid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>
                <a:ea typeface="ＭＳ Ｐゴシック" pitchFamily="34" charset="-128"/>
              </a:rPr>
              <a:t>with an exception of pre or postnatal patients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>
                <a:ea typeface="ＭＳ Ｐゴシック" pitchFamily="34" charset="-128"/>
              </a:rPr>
              <a:t>Assessment time points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>
                <a:ea typeface="ＭＳ Ｐゴシック" pitchFamily="34" charset="-128"/>
              </a:rPr>
              <a:t>Admission (Start of Care)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>
                <a:ea typeface="ＭＳ Ｐゴシック" pitchFamily="34" charset="-128"/>
              </a:rPr>
              <a:t>Readmission (Resumption of care after inpatient stay)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>
                <a:ea typeface="ＭＳ Ｐゴシック" pitchFamily="34" charset="-128"/>
              </a:rPr>
              <a:t>Transfer to inpatient facility,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>
                <a:ea typeface="ＭＳ Ｐゴシック" pitchFamily="34" charset="-128"/>
              </a:rPr>
              <a:t>Death,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>
                <a:ea typeface="ＭＳ Ｐゴシック" pitchFamily="34" charset="-128"/>
              </a:rPr>
              <a:t>Discharge from home care,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>
                <a:ea typeface="ＭＳ Ｐゴシック" pitchFamily="34" charset="-128"/>
              </a:rPr>
              <a:t>Reassessment (when a patient’s HHC stay reaches a 60-day time point)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endParaRPr lang="en-US" sz="2600" smtClean="0">
              <a:ea typeface="ＭＳ Ｐゴシック" pitchFamily="34" charset="-128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97F439A4-EFB2-4742-BC9D-0A4FB2EB2BB1}" type="slidenum">
              <a:rPr lang="en-US">
                <a:solidFill>
                  <a:srgbClr val="000000"/>
                </a:solidFill>
              </a:rPr>
              <a:pPr/>
              <a:t>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515350" cy="1325563"/>
          </a:xfrm>
        </p:spPr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OASIS: Potential Database for National Infection Surveillance in HHC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628650" y="2062163"/>
            <a:ext cx="7886700" cy="435133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OASIS collection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By registered nurses (RNs) or therapists 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Strategies used to ensure quality of data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observation, 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interview, 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review of pertinent documentation (e.g., hospital discharge summaries to obtain information on inpatient facility procedures and diagnoses), 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discussions with other care team members where relevant (e.g., phone calls to the physician to verify diagnoses), and 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measurement (e.g., wound length/width, intensity of pain)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E47BD693-C284-471D-AB44-0CAA60883940}" type="slidenum">
              <a:rPr lang="en-US">
                <a:solidFill>
                  <a:srgbClr val="000000"/>
                </a:solidFill>
              </a:rPr>
              <a:pPr/>
              <a:t>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515350" cy="1325563"/>
          </a:xfrm>
        </p:spPr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OASIS: Potential Database for National Infection Surveillance in HHC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515350" cy="1325563"/>
          </a:xfrm>
        </p:spPr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OASIS: Potential Database for National Infection Surveillance in HHC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628650" y="2112963"/>
            <a:ext cx="7886700" cy="435133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Advantages	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41275 HHC agencies have OASIS collected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Comprehensive assessment of patient individual information for risk adjustment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Disadvantages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Infection measurement</a:t>
            </a: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7CFA7C19-D688-4421-8549-37E96103C146}" type="slidenum">
              <a:rPr lang="en-US">
                <a:solidFill>
                  <a:srgbClr val="000000"/>
                </a:solidFill>
              </a:rPr>
              <a:pPr/>
              <a:t>24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7CF0-62C1-47EB-9EB7-B6D50131491A}" type="slidenum">
              <a:rPr lang="en-US"/>
              <a:pPr/>
              <a:t>25</a:t>
            </a:fld>
            <a:endParaRPr lang="en-US"/>
          </a:p>
        </p:txBody>
      </p:sp>
      <p:pic>
        <p:nvPicPr>
          <p:cNvPr id="46083" name="Picture 4" descr="Coming Soon Slide.pdf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06363" y="1938338"/>
            <a:ext cx="9037637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i="1">
                <a:solidFill>
                  <a:srgbClr val="181813"/>
                </a:solidFill>
              </a:rPr>
              <a:t>January 29   </a:t>
            </a:r>
            <a:r>
              <a:rPr lang="en-US" b="1">
                <a:solidFill>
                  <a:srgbClr val="181813"/>
                </a:solidFill>
              </a:rPr>
              <a:t>ALL THAT GLISTENS IS NOT CLEAN</a:t>
            </a:r>
            <a:r>
              <a:rPr lang="en-US" sz="1600" i="1">
                <a:solidFill>
                  <a:srgbClr val="181813"/>
                </a:solidFill>
              </a:rPr>
              <a:t>	</a:t>
            </a:r>
            <a:br>
              <a:rPr lang="en-US" sz="1600" i="1">
                <a:solidFill>
                  <a:srgbClr val="181813"/>
                </a:solidFill>
              </a:rPr>
            </a:br>
            <a:r>
              <a:rPr lang="en-US" sz="1600" i="1">
                <a:solidFill>
                  <a:srgbClr val="181813"/>
                </a:solidFill>
              </a:rPr>
              <a:t>	Elaine Cloutman-Green, Great Ormond Street Hospital. London</a:t>
            </a:r>
            <a:br>
              <a:rPr lang="en-US" sz="1600" i="1">
                <a:solidFill>
                  <a:srgbClr val="181813"/>
                </a:solidFill>
              </a:rPr>
            </a:br>
            <a:r>
              <a:rPr lang="en-US" sz="1600">
                <a:solidFill>
                  <a:srgbClr val="000000"/>
                </a:solidFill>
              </a:rPr>
              <a:t/>
            </a:r>
            <a:br>
              <a:rPr lang="en-US" sz="1600">
                <a:solidFill>
                  <a:srgbClr val="000000"/>
                </a:solidFill>
              </a:rPr>
            </a:br>
            <a:r>
              <a:rPr lang="en-US" sz="1600" i="1">
                <a:solidFill>
                  <a:srgbClr val="000000"/>
                </a:solidFill>
              </a:rPr>
              <a:t>February 4   (South Pacific Teleclass)	</a:t>
            </a:r>
            <a:br>
              <a:rPr lang="en-US" sz="1600" i="1">
                <a:solidFill>
                  <a:srgbClr val="000000"/>
                </a:solidFill>
              </a:rPr>
            </a:br>
            <a:r>
              <a:rPr lang="en-US" sz="1600" i="1">
                <a:solidFill>
                  <a:srgbClr val="000000"/>
                </a:solidFill>
              </a:rPr>
              <a:t>	</a:t>
            </a:r>
            <a:r>
              <a:rPr lang="en-US" b="1">
                <a:solidFill>
                  <a:srgbClr val="000000"/>
                </a:solidFill>
              </a:rPr>
              <a:t>IMAGERY AND INFECTION PREVENTION: AN UNDER APPRECIATED </a:t>
            </a:r>
            <a:br>
              <a:rPr lang="en-US" b="1">
                <a:solidFill>
                  <a:srgbClr val="000000"/>
                </a:solidFill>
              </a:rPr>
            </a:br>
            <a:r>
              <a:rPr lang="en-US" b="1">
                <a:solidFill>
                  <a:srgbClr val="000000"/>
                </a:solidFill>
              </a:rPr>
              <a:t>	MEDIUM</a:t>
            </a:r>
            <a:r>
              <a:rPr lang="en-US" sz="1600" b="1">
                <a:solidFill>
                  <a:srgbClr val="000000"/>
                </a:solidFill>
              </a:rPr>
              <a:t/>
            </a:r>
            <a:br>
              <a:rPr lang="en-US" sz="1600" b="1">
                <a:solidFill>
                  <a:srgbClr val="000000"/>
                </a:solidFill>
              </a:rPr>
            </a:br>
            <a:r>
              <a:rPr lang="en-US" sz="1600" i="1">
                <a:solidFill>
                  <a:srgbClr val="000000"/>
                </a:solidFill>
              </a:rPr>
              <a:t>	Dr. Cath Murphy, Infection Control Plus, Australia</a:t>
            </a:r>
            <a:br>
              <a:rPr lang="en-US" sz="1600" i="1">
                <a:solidFill>
                  <a:srgbClr val="000000"/>
                </a:solidFill>
              </a:rPr>
            </a:br>
            <a:r>
              <a:rPr lang="en-US" sz="1600" i="1">
                <a:solidFill>
                  <a:srgbClr val="000000"/>
                </a:solidFill>
              </a:rPr>
              <a:t/>
            </a:r>
            <a:br>
              <a:rPr lang="en-US" sz="1600" i="1">
                <a:solidFill>
                  <a:srgbClr val="000000"/>
                </a:solidFill>
              </a:rPr>
            </a:br>
            <a:r>
              <a:rPr lang="en-US" sz="1600" i="1">
                <a:solidFill>
                  <a:srgbClr val="000000"/>
                </a:solidFill>
              </a:rPr>
              <a:t>February 11   (Free WHO Teleclass - Europe)	</a:t>
            </a:r>
            <a:br>
              <a:rPr lang="en-US" sz="1600" i="1">
                <a:solidFill>
                  <a:srgbClr val="000000"/>
                </a:solidFill>
              </a:rPr>
            </a:br>
            <a:r>
              <a:rPr lang="en-US" i="1">
                <a:solidFill>
                  <a:srgbClr val="000000"/>
                </a:solidFill>
              </a:rPr>
              <a:t>	</a:t>
            </a:r>
            <a:r>
              <a:rPr lang="en-US" b="1">
                <a:solidFill>
                  <a:srgbClr val="000000"/>
                </a:solidFill>
              </a:rPr>
              <a:t>WHO GUIDELINE AND SYSTEMATIC REVIEW ON HAND </a:t>
            </a:r>
            <a:br>
              <a:rPr lang="en-US" b="1">
                <a:solidFill>
                  <a:srgbClr val="000000"/>
                </a:solidFill>
              </a:rPr>
            </a:br>
            <a:r>
              <a:rPr lang="en-US" b="1">
                <a:solidFill>
                  <a:srgbClr val="000000"/>
                </a:solidFill>
              </a:rPr>
              <a:t>	HYGIENE AND THE USE OF CHLORINE IN THE CONTEXT OF EBOLA</a:t>
            </a:r>
            <a:r>
              <a:rPr lang="en-US" sz="1600" b="1">
                <a:solidFill>
                  <a:srgbClr val="000000"/>
                </a:solidFill>
              </a:rPr>
              <a:t/>
            </a:r>
            <a:br>
              <a:rPr lang="en-US" sz="1600" b="1">
                <a:solidFill>
                  <a:srgbClr val="000000"/>
                </a:solidFill>
              </a:rPr>
            </a:br>
            <a:r>
              <a:rPr lang="en-US" sz="1600" i="1">
                <a:solidFill>
                  <a:srgbClr val="000000"/>
                </a:solidFill>
              </a:rPr>
              <a:t>	Dr. Joost Hopman,Radboud University Medical Center, The Netherlands</a:t>
            </a:r>
            <a:br>
              <a:rPr lang="en-US" sz="1600" i="1">
                <a:solidFill>
                  <a:srgbClr val="000000"/>
                </a:solidFill>
              </a:rPr>
            </a:br>
            <a:r>
              <a:rPr lang="en-US" sz="1600" i="1">
                <a:solidFill>
                  <a:srgbClr val="000000"/>
                </a:solidFill>
              </a:rPr>
              <a:t/>
            </a:r>
            <a:br>
              <a:rPr lang="en-US" sz="1600" i="1">
                <a:solidFill>
                  <a:srgbClr val="000000"/>
                </a:solidFill>
              </a:rPr>
            </a:br>
            <a:r>
              <a:rPr lang="en-US" sz="1600" i="1">
                <a:solidFill>
                  <a:srgbClr val="000000"/>
                </a:solidFill>
              </a:rPr>
              <a:t>February 12  </a:t>
            </a:r>
            <a:r>
              <a:rPr lang="en-US" i="1">
                <a:solidFill>
                  <a:srgbClr val="000000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</a:rPr>
              <a:t>SLEEP QUALITY IN ADULT HOSPITALIZED PATIENTS WITH </a:t>
            </a:r>
            <a:br>
              <a:rPr lang="en-US" b="1">
                <a:solidFill>
                  <a:srgbClr val="000000"/>
                </a:solidFill>
              </a:rPr>
            </a:br>
            <a:r>
              <a:rPr lang="en-US" b="1">
                <a:solidFill>
                  <a:srgbClr val="000000"/>
                </a:solidFill>
              </a:rPr>
              <a:t>	INFECTION: AN OBSERVATIONAL STUDY</a:t>
            </a:r>
            <a:r>
              <a:rPr lang="en-US" sz="1600" i="1">
                <a:solidFill>
                  <a:srgbClr val="000000"/>
                </a:solidFill>
              </a:rPr>
              <a:t/>
            </a:r>
            <a:br>
              <a:rPr lang="en-US" sz="1600" i="1">
                <a:solidFill>
                  <a:srgbClr val="000000"/>
                </a:solidFill>
              </a:rPr>
            </a:br>
            <a:r>
              <a:rPr lang="en-US" sz="1600" i="1">
                <a:solidFill>
                  <a:srgbClr val="000000"/>
                </a:solidFill>
              </a:rPr>
              <a:t>	Prof. Farrin Manian, Harvard Medical School</a:t>
            </a:r>
            <a:br>
              <a:rPr lang="en-US" sz="1600" i="1">
                <a:solidFill>
                  <a:srgbClr val="000000"/>
                </a:solidFill>
              </a:rPr>
            </a:br>
            <a:r>
              <a:rPr lang="en-US" sz="1600" i="1">
                <a:solidFill>
                  <a:srgbClr val="000000"/>
                </a:solidFill>
              </a:rPr>
              <a:t/>
            </a:r>
            <a:br>
              <a:rPr lang="en-US" sz="1600" i="1">
                <a:solidFill>
                  <a:srgbClr val="000000"/>
                </a:solidFill>
              </a:rPr>
            </a:br>
            <a:endParaRPr lang="en-US" sz="1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3C8C-D847-44A3-9A31-ED306AC351F1}" type="slidenum">
              <a:rPr lang="en-US"/>
              <a:pPr/>
              <a:t>26</a:t>
            </a:fld>
            <a:endParaRPr lang="en-US"/>
          </a:p>
        </p:txBody>
      </p:sp>
      <p:pic>
        <p:nvPicPr>
          <p:cNvPr id="47107" name="Picture 4" descr="Patron Sponsor Slide.pdf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Background – Home Health Care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90513" y="1825625"/>
            <a:ext cx="8515350" cy="4351338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Home health care (HHC): health care provided by professionals to a person in his/her own home.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HHC is the fastest growing health care sector in the U.S.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In 2009, over $72.2 billion was spent in HHC;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In 2010, approximately 12 million patients, most (69%) over 65 years old, received health care services from over 33,000 HHC agencies nationwide in 2010;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The demand for HHC is expected to increase as the population continues to age.</a:t>
            </a:r>
          </a:p>
          <a:p>
            <a:pPr lvl="2" eaLnBrk="1" hangingPunct="1"/>
            <a:r>
              <a:rPr lang="en-US" smtClean="0">
                <a:ea typeface="ＭＳ Ｐゴシック" pitchFamily="34" charset="-128"/>
              </a:rPr>
              <a:t>It is estimated that 20% of Americans will be older than 65 in 2013.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Background – Infection in Home Health Care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77850" y="1825625"/>
            <a:ext cx="8177213" cy="4351338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Receiving health care at the home poses special challenges and health hazards. 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Health care are often provided by patients, family members or others;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Home environment is usually limited by space, lacks sufficient supplies or resources;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Increasing use of indwelling devices in home care patients.</a:t>
            </a: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907EAC93-2529-4379-B7F8-B5184AE1D89D}" type="slidenum">
              <a:rPr lang="en-US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Background – Infection in Home Health Care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23850" y="1825625"/>
            <a:ext cx="8515350" cy="4351338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3 infection outbreaks in 1990’s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1993: patients receiving home intravenous infusion therapy at Rhode Island Home Therapies developed bloodstream infections (BSIs)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1992-1994: Hematology/oncology pediatric patients receiving HHC in Oakland, CA had an increase number of BSIs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1994-1995: Patients in Huston Coram healthcare center using needleless devices developed BSIs.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All related with indwelling catheters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93F08BBA-A67F-4A2A-BE51-C170EAC271DF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Background – Infection in Home Health Care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57188" y="1909763"/>
            <a:ext cx="8532812" cy="435133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Since 1990’s, more research has focused on infection    in HHC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A systematic review* was published in 2014 to critically synthesize evidence on infection prevalence and risk factors among patients receiving home health care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6743AC50-E10E-4EDE-BC22-51AA4374BFBF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Systematic Review – Methods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28650" y="1538288"/>
            <a:ext cx="7886700" cy="435133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Publications up through May 2013 in English language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Database 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Pubmed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Medline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Cumulative Index for Nursing and Allied Health Literature (CINAHL)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Search terms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Home care, home health care, hospice, home infusion 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Infection, sepsis, infection disease, communicable diseases, pneumonia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Hand search reference lists of the selected articles</a:t>
            </a: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993BD253-7951-47AF-A80F-EF589871AEB5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Systematic Review – Methods 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Inclusion criteria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Design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Experimental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non-experimental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Patients receiving health or supportive care at home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home care,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hospice,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home infusion treatment,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home total parenteral nutrition treatment.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Primary outcome measures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Infection (any type) rates or/and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risk factors related to infections (any type)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endParaRPr lang="en-US" smtClean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B7F48A7D-69E4-4A4D-987D-4A1E3AB390B6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Systematic Review – Methods 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Exclusion criteria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Editorials or commentaries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Studies that focused on infections among HHC workers or family members 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Studies with small sample sizes ( n &lt; 20)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Studies related to outbreaks </a:t>
            </a: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  <a:p>
            <a:pPr lvl="1"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C77B092D-C13F-495C-9F23-E8AC74858FDF}" type="slidenum">
              <a:rPr lang="en-US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2602</TotalTime>
  <Words>1389</Words>
  <Application>Microsoft Office PowerPoint</Application>
  <PresentationFormat>Letter Paper (8.5x11 in)</PresentationFormat>
  <Paragraphs>201</Paragraphs>
  <Slides>26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ＭＳ Ｐゴシック</vt:lpstr>
      <vt:lpstr>Calibri Light</vt:lpstr>
      <vt:lpstr>Calibri</vt:lpstr>
      <vt:lpstr>Office Theme</vt:lpstr>
      <vt:lpstr>Infection in Home Health Care – Prevalence, Risk Factors, and Challenges</vt:lpstr>
      <vt:lpstr>Objectives</vt:lpstr>
      <vt:lpstr>Background – Home Health Care</vt:lpstr>
      <vt:lpstr>Background – Infection in Home Health Care</vt:lpstr>
      <vt:lpstr>Background – Infection in Home Health Care</vt:lpstr>
      <vt:lpstr>Background – Infection in Home Health Care</vt:lpstr>
      <vt:lpstr>Systematic Review – Methods</vt:lpstr>
      <vt:lpstr>Systematic Review – Methods </vt:lpstr>
      <vt:lpstr>Systematic Review – Methods </vt:lpstr>
      <vt:lpstr>Systematic Review – Methods</vt:lpstr>
      <vt:lpstr>Systematic Review – Findings</vt:lpstr>
      <vt:lpstr>Systematic Review – Findings</vt:lpstr>
      <vt:lpstr>Systematic Review – Findings</vt:lpstr>
      <vt:lpstr>Systematic Review – Findings</vt:lpstr>
      <vt:lpstr>Systematic Review – Findings</vt:lpstr>
      <vt:lpstr>Suggestions for Future Research</vt:lpstr>
      <vt:lpstr>Infection Control &amp; Prevention in HHC</vt:lpstr>
      <vt:lpstr>Slide 18</vt:lpstr>
      <vt:lpstr>National HHC Infection Surveillance System?</vt:lpstr>
      <vt:lpstr>Challenges in developing infection surveillance in home care</vt:lpstr>
      <vt:lpstr>Potential Solution to Address the Challenges</vt:lpstr>
      <vt:lpstr>OASIS: Potential Database for National Infection Surveillance in HHC</vt:lpstr>
      <vt:lpstr>OASIS: Potential Database for National Infection Surveillance in HHC</vt:lpstr>
      <vt:lpstr>OASIS: Potential Database for National Infection Surveillance in HHC</vt:lpstr>
      <vt:lpstr>Slide 25</vt:lpstr>
      <vt:lpstr>Slide 26</vt:lpstr>
    </vt:vector>
  </TitlesOfParts>
  <Company>Columbia University Medical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INFECTIONS IN HOME HEALTH CARE - PREVALENCE, RISK, AND CHALLENGES</dc:title>
  <dc:creator>Shang, Jingjing</dc:creator>
  <cp:lastModifiedBy>HE</cp:lastModifiedBy>
  <cp:revision>93</cp:revision>
  <dcterms:created xsi:type="dcterms:W3CDTF">2015-01-19T14:40:26Z</dcterms:created>
  <dcterms:modified xsi:type="dcterms:W3CDTF">2015-01-20T22:09:00Z</dcterms:modified>
</cp:coreProperties>
</file>