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360" r:id="rId2"/>
    <p:sldId id="361" r:id="rId3"/>
    <p:sldId id="363" r:id="rId4"/>
    <p:sldId id="366" r:id="rId5"/>
    <p:sldId id="367" r:id="rId6"/>
    <p:sldId id="368" r:id="rId7"/>
    <p:sldId id="315" r:id="rId8"/>
    <p:sldId id="350" r:id="rId9"/>
    <p:sldId id="370" r:id="rId10"/>
    <p:sldId id="343" r:id="rId11"/>
    <p:sldId id="310" r:id="rId12"/>
    <p:sldId id="309" r:id="rId13"/>
    <p:sldId id="313" r:id="rId14"/>
    <p:sldId id="314" r:id="rId15"/>
    <p:sldId id="311" r:id="rId16"/>
    <p:sldId id="321" r:id="rId17"/>
    <p:sldId id="323" r:id="rId18"/>
    <p:sldId id="375" r:id="rId19"/>
    <p:sldId id="376" r:id="rId20"/>
    <p:sldId id="377" r:id="rId21"/>
    <p:sldId id="351" r:id="rId22"/>
    <p:sldId id="352" r:id="rId23"/>
    <p:sldId id="369" r:id="rId24"/>
    <p:sldId id="378" r:id="rId25"/>
    <p:sldId id="379" r:id="rId26"/>
    <p:sldId id="324" r:id="rId27"/>
    <p:sldId id="325" r:id="rId28"/>
    <p:sldId id="327" r:id="rId29"/>
    <p:sldId id="371" r:id="rId30"/>
    <p:sldId id="372" r:id="rId31"/>
    <p:sldId id="329" r:id="rId32"/>
    <p:sldId id="319" r:id="rId33"/>
    <p:sldId id="373" r:id="rId34"/>
    <p:sldId id="374" r:id="rId35"/>
    <p:sldId id="342" r:id="rId36"/>
    <p:sldId id="330" r:id="rId37"/>
    <p:sldId id="331" r:id="rId38"/>
    <p:sldId id="333" r:id="rId39"/>
    <p:sldId id="334" r:id="rId40"/>
    <p:sldId id="335" r:id="rId41"/>
    <p:sldId id="355" r:id="rId42"/>
    <p:sldId id="289" r:id="rId43"/>
    <p:sldId id="380" r:id="rId44"/>
    <p:sldId id="381" r:id="rId45"/>
    <p:sldId id="382"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86" autoAdjust="0"/>
    <p:restoredTop sz="98117" autoAdjust="0"/>
  </p:normalViewPr>
  <p:slideViewPr>
    <p:cSldViewPr snapToGrid="0" snapToObjects="1">
      <p:cViewPr>
        <p:scale>
          <a:sx n="81" d="100"/>
          <a:sy n="81" d="100"/>
        </p:scale>
        <p:origin x="-636" y="-72"/>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256"/>
    </p:cViewPr>
  </p:sorterViewPr>
  <p:notesViewPr>
    <p:cSldViewPr snapToGrid="0" snapToObjects="1">
      <p:cViewPr varScale="1">
        <p:scale>
          <a:sx n="85" d="100"/>
          <a:sy n="85" d="100"/>
        </p:scale>
        <p:origin x="233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09550"/>
            <a:ext cx="6856413" cy="674688"/>
          </a:xfrm>
          <a:prstGeom prst="rect">
            <a:avLst/>
          </a:prstGeom>
        </p:spPr>
        <p:txBody>
          <a:bodyPr vert="horz" lIns="91440" tIns="45720" rIns="91440" bIns="45720" rtlCol="0"/>
          <a:lstStyle>
            <a:lvl1pPr algn="ctr" eaLnBrk="1" fontAlgn="auto" hangingPunct="1">
              <a:spcBef>
                <a:spcPts val="0"/>
              </a:spcBef>
              <a:spcAft>
                <a:spcPts val="0"/>
              </a:spcAft>
              <a:defRPr sz="1200" b="1" dirty="0" smtClean="0">
                <a:latin typeface="+mn-lt"/>
              </a:defRPr>
            </a:lvl1pPr>
          </a:lstStyle>
          <a:p>
            <a:pPr>
              <a:defRPr/>
            </a:pPr>
            <a:r>
              <a:rPr lang="en-US"/>
              <a:t>What Makes Infection Prevention and Control Work?</a:t>
            </a:r>
          </a:p>
          <a:p>
            <a:pPr>
              <a:defRPr/>
            </a:pPr>
            <a:r>
              <a:rPr lang="en-US"/>
              <a:t>Julie </a:t>
            </a:r>
            <a:r>
              <a:rPr lang="en-US" err="1"/>
              <a:t>Storr</a:t>
            </a:r>
            <a:r>
              <a:rPr lang="en-US"/>
              <a:t>, S3 Global</a:t>
            </a:r>
          </a:p>
          <a:p>
            <a:pPr>
              <a:defRPr/>
            </a:pPr>
            <a:r>
              <a:rPr lang="en-US"/>
              <a:t>Broadcast live from the 2017 Infection Prevention Society conference</a:t>
            </a:r>
            <a:endParaRPr lang="en-US"/>
          </a:p>
        </p:txBody>
      </p:sp>
      <p:sp>
        <p:nvSpPr>
          <p:cNvPr id="4" name="Footer Placeholder 3"/>
          <p:cNvSpPr>
            <a:spLocks noGrp="1"/>
          </p:cNvSpPr>
          <p:nvPr>
            <p:ph type="ftr" sz="quarter" idx="2"/>
          </p:nvPr>
        </p:nvSpPr>
        <p:spPr>
          <a:xfrm>
            <a:off x="0" y="8280400"/>
            <a:ext cx="6858000" cy="457200"/>
          </a:xfrm>
          <a:prstGeom prst="rect">
            <a:avLst/>
          </a:prstGeom>
        </p:spPr>
        <p:txBody>
          <a:bodyPr vert="horz" lIns="91440" tIns="45720" rIns="91440" bIns="45720" rtlCol="0" anchor="b"/>
          <a:lstStyle>
            <a:lvl1pPr algn="ctr" eaLnBrk="1" fontAlgn="auto" hangingPunct="1">
              <a:spcBef>
                <a:spcPts val="0"/>
              </a:spcBef>
              <a:spcAft>
                <a:spcPts val="0"/>
              </a:spcAft>
              <a:defRPr sz="1200" b="1" dirty="0" err="1" smtClean="0">
                <a:latin typeface="+mn-lt"/>
              </a:defRPr>
            </a:lvl1pPr>
          </a:lstStyle>
          <a:p>
            <a:pPr>
              <a:defRPr/>
            </a:pPr>
            <a:r>
              <a:rPr lang="en-US"/>
              <a:t>A Webber Training Teleclass</a:t>
            </a:r>
          </a:p>
          <a:p>
            <a:pPr>
              <a:defRPr/>
            </a:pPr>
            <a:r>
              <a:rPr lang="en-US"/>
              <a:t>www.webbertraining.com</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AE93058-C66C-4BD5-97C1-F0AD8A54715A}" type="slidenum">
              <a:rPr lang="en-US"/>
              <a:pPr/>
              <a:t>‹#›</a:t>
            </a:fld>
            <a:endParaRPr lang="en-US"/>
          </a:p>
        </p:txBody>
      </p:sp>
    </p:spTree>
    <p:extLst>
      <p:ext uri="{BB962C8B-B14F-4D97-AF65-F5344CB8AC3E}">
        <p14:creationId xmlns:p14="http://schemas.microsoft.com/office/powerpoint/2010/main" val="2893718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C6D45AD7-04B0-4D22-B153-DD286A31A9B6}" type="datetimeFigureOut">
              <a:rPr lang="en-US"/>
              <a:pPr/>
              <a:t>9/22/2017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45A7624-E866-4AD5-ACAA-89BD5A3A8C12}" type="slidenum">
              <a:rPr lang="en-US"/>
              <a:pPr/>
              <a:t>‹#›</a:t>
            </a:fld>
            <a:endParaRPr lang="en-US"/>
          </a:p>
        </p:txBody>
      </p:sp>
    </p:spTree>
    <p:extLst>
      <p:ext uri="{BB962C8B-B14F-4D97-AF65-F5344CB8AC3E}">
        <p14:creationId xmlns:p14="http://schemas.microsoft.com/office/powerpoint/2010/main" val="26848666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CD051363-DC09-4E4A-A17B-D148EEADC0F3}" type="slidenum">
              <a:rPr lang="en-US"/>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F16A5C7-6FE4-43F5-A3DD-57AE185BE69F}" type="slidenum">
              <a:rPr lang="en-US"/>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233C77B-37F6-4968-829B-7725DB43110A}" type="slidenum">
              <a:rPr lang="en-US"/>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2BD4182-E6F0-4048-A477-B3D90EF173F2}"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Mention autoclacve in Liberia – get some quotes from Liberia</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2F5D33F0-4588-47C9-BBA6-D3457BD5427C}" type="slidenum">
              <a:rPr lang="en-US"/>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Draw out some quotes from this – how IPC brings everyone e round the table- build on it – when we are addressing eg AMR</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924AA4D-6BB0-42E6-8C45-78BB418D4462}" type="slidenum">
              <a:rPr lang="en-US"/>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ea typeface="MS PGothic" pitchFamily="34" charset="-128"/>
              </a:rPr>
              <a:t>"There is no better way to reduce the devastating injustice of global poverty than by trying to improve peoples health“</a:t>
            </a:r>
          </a:p>
          <a:p>
            <a:pPr>
              <a:spcBef>
                <a:spcPct val="0"/>
              </a:spcBef>
            </a:pPr>
            <a:endParaRPr lang="en-US" smtClean="0">
              <a:ea typeface="MS PGothic" pitchFamily="34" charset="-128"/>
            </a:endParaRPr>
          </a:p>
          <a:p>
            <a:pPr>
              <a:spcBef>
                <a:spcPct val="0"/>
              </a:spcBef>
            </a:pPr>
            <a:r>
              <a:rPr lang="en-US" smtClean="0">
                <a:ea typeface="MS PGothic" pitchFamily="34" charset="-128"/>
              </a:rPr>
              <a:t>The national health systems in Africa have inadequately human and financial resources, and limited infrastructures, especially in regard to laboratories, information and communication systems, and this leads to a weak capacity to provide universal coverage and respond to outbreaks and disasters.</a:t>
            </a:r>
            <a:endParaRPr lang="en-GB" smtClean="0">
              <a:ea typeface="MS PGothic" pitchFamily="34" charset="-128"/>
            </a:endParaRPr>
          </a:p>
          <a:p>
            <a:pPr>
              <a:spcBef>
                <a:spcPct val="0"/>
              </a:spcBef>
            </a:pPr>
            <a:r>
              <a:rPr lang="en-US" smtClean="0">
                <a:ea typeface="MS PGothic" pitchFamily="34" charset="-128"/>
              </a:rPr>
              <a:t>Maternal mortality is one of Africas most tragic heal problems...</a:t>
            </a:r>
            <a:endParaRPr lang="en-GB" smtClean="0">
              <a:ea typeface="MS PGothic" pitchFamily="34" charset="-128"/>
            </a:endParaRPr>
          </a:p>
          <a:p>
            <a:pPr>
              <a:spcBef>
                <a:spcPct val="0"/>
              </a:spcBef>
            </a:pPr>
            <a:r>
              <a:rPr lang="en-US" smtClean="0">
                <a:ea typeface="MS PGothic" pitchFamily="34" charset="-128"/>
              </a:rPr>
              <a:t>At present 31 countries have maternal mortality ratios ranging from 550 to 1000 per 100,000 live births</a:t>
            </a:r>
            <a:endParaRPr lang="en-GB" smtClean="0">
              <a:ea typeface="MS PGothic" pitchFamily="34" charset="-128"/>
            </a:endParaRPr>
          </a:p>
          <a:p>
            <a:pPr>
              <a:spcBef>
                <a:spcPct val="0"/>
              </a:spcBef>
            </a:pPr>
            <a:r>
              <a:rPr lang="en-US" smtClean="0">
                <a:ea typeface="MS PGothic" pitchFamily="34" charset="-128"/>
              </a:rPr>
              <a:t>Good health services are those which deliver effective, safe, quality personal and non personal health interventions to those that need them, when and where needed with minimum waste of resources (Sambo 2010)</a:t>
            </a:r>
            <a:endParaRPr lang="en-GB" smtClean="0">
              <a:ea typeface="MS PGothic" pitchFamily="34" charset="-128"/>
            </a:endParaRPr>
          </a:p>
          <a:p>
            <a:pPr>
              <a:spcBef>
                <a:spcPct val="0"/>
              </a:spcBef>
            </a:pPr>
            <a:endParaRPr lang="en-GB" smtClean="0">
              <a:ea typeface="MS PGothic" pitchFamily="34" charset="-128"/>
            </a:endParaRPr>
          </a:p>
          <a:p>
            <a:pPr>
              <a:spcBef>
                <a:spcPct val="0"/>
              </a:spcBef>
            </a:pPr>
            <a:endParaRPr lang="en-GB" smtClean="0">
              <a:ea typeface="MS PGothic" pitchFamily="34"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233E3E4-AE18-4615-B140-AF022084B537}" type="slidenum">
              <a:rPr lang="en-US">
                <a:latin typeface="Arial" pitchFamily="34" charset="0"/>
                <a:ea typeface="MS PGothic" pitchFamily="34" charset="-128"/>
              </a:rPr>
              <a:pPr/>
              <a:t>26</a:t>
            </a:fld>
            <a:endParaRPr lang="en-US">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A964759-7279-4FA1-AA80-56680C1A05A2}" type="datetimeFigureOut">
              <a:rPr lang="en-US"/>
              <a:pPr/>
              <a:t>9/22/2017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79968E-0ABD-45C8-A5BA-6DD0ECDCA9C4}" type="slidenum">
              <a:rPr lang="en-US"/>
              <a:pPr/>
              <a:t>‹#›</a:t>
            </a:fld>
            <a:endParaRPr lang="en-US"/>
          </a:p>
        </p:txBody>
      </p:sp>
    </p:spTree>
    <p:extLst>
      <p:ext uri="{BB962C8B-B14F-4D97-AF65-F5344CB8AC3E}">
        <p14:creationId xmlns:p14="http://schemas.microsoft.com/office/powerpoint/2010/main" val="178508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7E1D2BAB-0096-4614-8CE4-3A9C7955123B}" type="datetimeFigureOut">
              <a:rPr lang="en-US"/>
              <a:pPr/>
              <a:t>9/22/2017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889057-362E-4468-8894-B61015380E6F}" type="slidenum">
              <a:rPr lang="en-US"/>
              <a:pPr/>
              <a:t>‹#›</a:t>
            </a:fld>
            <a:endParaRPr lang="en-US"/>
          </a:p>
        </p:txBody>
      </p:sp>
    </p:spTree>
    <p:extLst>
      <p:ext uri="{BB962C8B-B14F-4D97-AF65-F5344CB8AC3E}">
        <p14:creationId xmlns:p14="http://schemas.microsoft.com/office/powerpoint/2010/main" val="82870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31B55A77-DEF4-4924-9F23-2E3929113B80}" type="datetimeFigureOut">
              <a:rPr lang="en-US"/>
              <a:pPr/>
              <a:t>9/22/2017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B065AF-7009-42D6-8FB0-998D0FD1E60E}" type="slidenum">
              <a:rPr lang="en-US"/>
              <a:pPr/>
              <a:t>‹#›</a:t>
            </a:fld>
            <a:endParaRPr lang="en-US"/>
          </a:p>
        </p:txBody>
      </p:sp>
    </p:spTree>
    <p:extLst>
      <p:ext uri="{BB962C8B-B14F-4D97-AF65-F5344CB8AC3E}">
        <p14:creationId xmlns:p14="http://schemas.microsoft.com/office/powerpoint/2010/main" val="176118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8DC1C60A-01A0-46C3-804C-17BF5AC4B4B8}" type="datetimeFigureOut">
              <a:rPr lang="en-US"/>
              <a:pPr/>
              <a:t>9/22/2017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6CEC9A-D624-4CE2-A0D0-B290AB38E4A1}" type="slidenum">
              <a:rPr lang="en-US"/>
              <a:pPr/>
              <a:t>‹#›</a:t>
            </a:fld>
            <a:endParaRPr lang="en-US"/>
          </a:p>
        </p:txBody>
      </p:sp>
    </p:spTree>
    <p:extLst>
      <p:ext uri="{BB962C8B-B14F-4D97-AF65-F5344CB8AC3E}">
        <p14:creationId xmlns:p14="http://schemas.microsoft.com/office/powerpoint/2010/main" val="2004095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54A81CE1-8DAE-48F1-91F3-367CB14F0476}" type="datetimeFigureOut">
              <a:rPr lang="en-US"/>
              <a:pPr/>
              <a:t>9/22/2017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D5B685-E2AE-4082-AF41-B393F892385A}" type="slidenum">
              <a:rPr lang="en-US"/>
              <a:pPr/>
              <a:t>‹#›</a:t>
            </a:fld>
            <a:endParaRPr lang="en-US"/>
          </a:p>
        </p:txBody>
      </p:sp>
    </p:spTree>
    <p:extLst>
      <p:ext uri="{BB962C8B-B14F-4D97-AF65-F5344CB8AC3E}">
        <p14:creationId xmlns:p14="http://schemas.microsoft.com/office/powerpoint/2010/main" val="398978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7A2090F8-0589-4346-8FA0-F5D1E2C91AAC}" type="datetimeFigureOut">
              <a:rPr lang="en-US"/>
              <a:pPr/>
              <a:t>9/22/2017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161730D-D7FC-433C-87F6-1DB28DCADE16}" type="slidenum">
              <a:rPr lang="en-US"/>
              <a:pPr/>
              <a:t>‹#›</a:t>
            </a:fld>
            <a:endParaRPr lang="en-US"/>
          </a:p>
        </p:txBody>
      </p:sp>
    </p:spTree>
    <p:extLst>
      <p:ext uri="{BB962C8B-B14F-4D97-AF65-F5344CB8AC3E}">
        <p14:creationId xmlns:p14="http://schemas.microsoft.com/office/powerpoint/2010/main" val="385640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5B0A7E96-81AD-4CFE-9ABF-63A9E5C6AD0D}" type="datetimeFigureOut">
              <a:rPr lang="en-US"/>
              <a:pPr/>
              <a:t>9/22/2017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D070318-1210-47C0-A19D-08F3C0F568BC}" type="slidenum">
              <a:rPr lang="en-US"/>
              <a:pPr/>
              <a:t>‹#›</a:t>
            </a:fld>
            <a:endParaRPr lang="en-US"/>
          </a:p>
        </p:txBody>
      </p:sp>
    </p:spTree>
    <p:extLst>
      <p:ext uri="{BB962C8B-B14F-4D97-AF65-F5344CB8AC3E}">
        <p14:creationId xmlns:p14="http://schemas.microsoft.com/office/powerpoint/2010/main" val="141168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197EA52-C815-4CC5-8E00-4BCE0BC79B0D}" type="datetimeFigureOut">
              <a:rPr lang="en-US"/>
              <a:pPr/>
              <a:t>9/22/2017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DB567CBE-A60F-4B3A-B325-A41C35071861}" type="slidenum">
              <a:rPr lang="en-US"/>
              <a:pPr/>
              <a:t>‹#›</a:t>
            </a:fld>
            <a:endParaRPr lang="en-US"/>
          </a:p>
        </p:txBody>
      </p:sp>
    </p:spTree>
    <p:extLst>
      <p:ext uri="{BB962C8B-B14F-4D97-AF65-F5344CB8AC3E}">
        <p14:creationId xmlns:p14="http://schemas.microsoft.com/office/powerpoint/2010/main" val="108525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887FFA-AB34-4C91-AE07-7366668ACAB5}" type="datetimeFigureOut">
              <a:rPr lang="en-US"/>
              <a:pPr/>
              <a:t>9/22/2017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D815DC80-8947-4688-A143-5FC097142FA5}" type="slidenum">
              <a:rPr lang="en-US"/>
              <a:pPr/>
              <a:t>‹#›</a:t>
            </a:fld>
            <a:endParaRPr lang="en-US"/>
          </a:p>
        </p:txBody>
      </p:sp>
    </p:spTree>
    <p:extLst>
      <p:ext uri="{BB962C8B-B14F-4D97-AF65-F5344CB8AC3E}">
        <p14:creationId xmlns:p14="http://schemas.microsoft.com/office/powerpoint/2010/main" val="359169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7094F6A0-91B1-4BB4-9FE8-291A7C124FE6}" type="datetimeFigureOut">
              <a:rPr lang="en-US"/>
              <a:pPr/>
              <a:t>9/22/2017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CBB27A0-8163-4AF2-A674-A6C83B049DDE}" type="slidenum">
              <a:rPr lang="en-US"/>
              <a:pPr/>
              <a:t>‹#›</a:t>
            </a:fld>
            <a:endParaRPr lang="en-US"/>
          </a:p>
        </p:txBody>
      </p:sp>
    </p:spTree>
    <p:extLst>
      <p:ext uri="{BB962C8B-B14F-4D97-AF65-F5344CB8AC3E}">
        <p14:creationId xmlns:p14="http://schemas.microsoft.com/office/powerpoint/2010/main" val="279567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17506C69-806B-4FA3-B18C-C1FBF1248F6E}" type="datetimeFigureOut">
              <a:rPr lang="en-US"/>
              <a:pPr/>
              <a:t>9/22/2017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D9BFD5E-2908-499D-B610-D988B01B9A38}" type="slidenum">
              <a:rPr lang="en-US"/>
              <a:pPr/>
              <a:t>‹#›</a:t>
            </a:fld>
            <a:endParaRPr lang="en-US"/>
          </a:p>
        </p:txBody>
      </p:sp>
    </p:spTree>
    <p:extLst>
      <p:ext uri="{BB962C8B-B14F-4D97-AF65-F5344CB8AC3E}">
        <p14:creationId xmlns:p14="http://schemas.microsoft.com/office/powerpoint/2010/main" val="269526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3671CED2-2316-48E3-AEB1-982020EEFC90}" type="datetimeFigureOut">
              <a:rPr lang="en-US"/>
              <a:pPr/>
              <a:t>9/22/2017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CD446CD-4CB0-4F26-8C1C-DDF38DABDA5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twitter.com/helenbevan/status/850038936361738244?lang=en"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myemail.constantcontact.com/The-vision-thing.html?soid=1102665899193&amp;aid=Y5yv0aevPiI"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1222375" y="3106738"/>
            <a:ext cx="63976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n-US" sz="3200" b="1">
                <a:latin typeface="Arial" pitchFamily="34" charset="0"/>
                <a:cs typeface="Arial" pitchFamily="34" charset="0"/>
              </a:rPr>
              <a:t>What makes infection prevention and control work?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7863" y="307975"/>
            <a:ext cx="7802562" cy="2230438"/>
          </a:xfrm>
          <a:prstGeom prst="rect">
            <a:avLst/>
          </a:prstGeom>
          <a:noFill/>
          <a:ln w="9525">
            <a:solidFill>
              <a:schemeClr val="tx1">
                <a:alpha val="98822"/>
              </a:schemeClr>
            </a:solidFill>
            <a:miter lim="800000"/>
            <a:headEnd/>
            <a:tailEnd/>
          </a:ln>
          <a:effectLst>
            <a:outerShdw blurRad="50800" dist="635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14339" name="TextBox 2"/>
          <p:cNvSpPr txBox="1">
            <a:spLocks noChangeArrowheads="1"/>
          </p:cNvSpPr>
          <p:nvPr/>
        </p:nvSpPr>
        <p:spPr bwMode="auto">
          <a:xfrm>
            <a:off x="2001838" y="4776788"/>
            <a:ext cx="5192712" cy="1138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n-US" sz="2800" b="1">
                <a:latin typeface="Arial" pitchFamily="34" charset="0"/>
                <a:cs typeface="Arial" pitchFamily="34" charset="0"/>
              </a:rPr>
              <a:t>Julie Storr</a:t>
            </a:r>
          </a:p>
          <a:p>
            <a:pPr algn="ctr" eaLnBrk="1" hangingPunct="1"/>
            <a:r>
              <a:rPr lang="en-US" sz="2000" b="1">
                <a:latin typeface="Arial" pitchFamily="34" charset="0"/>
                <a:cs typeface="Arial" pitchFamily="34" charset="0"/>
              </a:rPr>
              <a:t>Director and Consultant, S3 Global,</a:t>
            </a:r>
          </a:p>
          <a:p>
            <a:pPr algn="ctr" eaLnBrk="1" hangingPunct="1"/>
            <a:r>
              <a:rPr lang="en-US" sz="2000" b="1">
                <a:latin typeface="Arial" pitchFamily="34" charset="0"/>
                <a:cs typeface="Arial" pitchFamily="34" charset="0"/>
              </a:rPr>
              <a:t>Contracted by World Health Organization</a:t>
            </a:r>
          </a:p>
        </p:txBody>
      </p:sp>
      <p:sp>
        <p:nvSpPr>
          <p:cNvPr id="14340" name="TextBox 4"/>
          <p:cNvSpPr txBox="1">
            <a:spLocks noChangeArrowheads="1"/>
          </p:cNvSpPr>
          <p:nvPr/>
        </p:nvSpPr>
        <p:spPr bwMode="auto">
          <a:xfrm>
            <a:off x="2317750" y="-31750"/>
            <a:ext cx="4513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n-US"/>
              <a:t>Live broadcast from Infection Prevention 2017</a:t>
            </a:r>
          </a:p>
        </p:txBody>
      </p:sp>
      <p:sp>
        <p:nvSpPr>
          <p:cNvPr id="14341" name="TextBox 5"/>
          <p:cNvSpPr txBox="1">
            <a:spLocks noChangeArrowheads="1"/>
          </p:cNvSpPr>
          <p:nvPr/>
        </p:nvSpPr>
        <p:spPr bwMode="auto">
          <a:xfrm>
            <a:off x="3278188" y="6488113"/>
            <a:ext cx="267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n-US" b="1"/>
              <a:t>www.webbertraining.com</a:t>
            </a:r>
          </a:p>
        </p:txBody>
      </p:sp>
      <p:sp>
        <p:nvSpPr>
          <p:cNvPr id="14342" name="TextBox 6"/>
          <p:cNvSpPr txBox="1">
            <a:spLocks noChangeArrowheads="1"/>
          </p:cNvSpPr>
          <p:nvPr/>
        </p:nvSpPr>
        <p:spPr bwMode="auto">
          <a:xfrm>
            <a:off x="7081838" y="6483350"/>
            <a:ext cx="2084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r>
              <a:rPr lang="en-US" b="1"/>
              <a:t>September 18,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lgn="l"/>
            <a:r>
              <a:rPr lang="en-US" b="1" smtClean="0">
                <a:latin typeface="Arial" pitchFamily="34" charset="0"/>
                <a:cs typeface="Arial" pitchFamily="34" charset="0"/>
              </a:rPr>
              <a:t>Assumptions</a:t>
            </a:r>
          </a:p>
        </p:txBody>
      </p:sp>
      <p:sp>
        <p:nvSpPr>
          <p:cNvPr id="24578" name="Content Placeholder 2"/>
          <p:cNvSpPr>
            <a:spLocks noGrp="1"/>
          </p:cNvSpPr>
          <p:nvPr>
            <p:ph idx="1"/>
          </p:nvPr>
        </p:nvSpPr>
        <p:spPr/>
        <p:txBody>
          <a:bodyPr/>
          <a:lstStyle/>
          <a:p>
            <a:r>
              <a:rPr lang="en-US" sz="2800" smtClean="0">
                <a:latin typeface="Arial" pitchFamily="34" charset="0"/>
                <a:cs typeface="Arial" pitchFamily="34" charset="0"/>
              </a:rPr>
              <a:t>Leaders think differently to non-leaders</a:t>
            </a:r>
          </a:p>
          <a:p>
            <a:r>
              <a:rPr lang="en-US" sz="2800" smtClean="0">
                <a:latin typeface="Arial" pitchFamily="34" charset="0"/>
                <a:cs typeface="Arial" pitchFamily="34" charset="0"/>
              </a:rPr>
              <a:t>Leaders commitment and passion are not mechanical – they must be authentic</a:t>
            </a:r>
          </a:p>
          <a:p>
            <a:r>
              <a:rPr lang="en-US" sz="2800" smtClean="0">
                <a:latin typeface="Arial" pitchFamily="34" charset="0"/>
                <a:cs typeface="Arial" pitchFamily="34" charset="0"/>
              </a:rPr>
              <a:t>“Felt” leadership is essential especially in times of uncertainty and change</a:t>
            </a:r>
          </a:p>
          <a:p>
            <a:r>
              <a:rPr lang="en-US" sz="2800" smtClean="0">
                <a:latin typeface="Arial" pitchFamily="34" charset="0"/>
                <a:cs typeface="Arial" pitchFamily="34" charset="0"/>
              </a:rPr>
              <a:t>The only leadership is ethical leadership – our integrity defines us</a:t>
            </a:r>
          </a:p>
          <a:p>
            <a:r>
              <a:rPr lang="en-US" sz="2800" smtClean="0">
                <a:latin typeface="Arial" pitchFamily="34" charset="0"/>
                <a:cs typeface="Arial" pitchFamily="34" charset="0"/>
              </a:rPr>
              <a:t>Every leader has a story – what’s yours???</a:t>
            </a:r>
          </a:p>
        </p:txBody>
      </p:sp>
      <p:sp>
        <p:nvSpPr>
          <p:cNvPr id="4" name="Rectangle 3"/>
          <p:cNvSpPr/>
          <p:nvPr/>
        </p:nvSpPr>
        <p:spPr>
          <a:xfrm>
            <a:off x="0" y="6129338"/>
            <a:ext cx="6383338" cy="612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24580" name="TextBox 4"/>
          <p:cNvSpPr txBox="1">
            <a:spLocks noChangeArrowheads="1"/>
          </p:cNvSpPr>
          <p:nvPr/>
        </p:nvSpPr>
        <p:spPr bwMode="auto">
          <a:xfrm>
            <a:off x="0" y="6129338"/>
            <a:ext cx="618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Gundlach AM (2017) Johns Hopkins School of Public Health. Foundations of Organizational Leadership.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368300"/>
            <a:ext cx="9137650"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019175"/>
            <a:ext cx="4530725" cy="346551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2051" name="TextBox 3"/>
          <p:cNvSpPr txBox="1">
            <a:spLocks noChangeArrowheads="1"/>
          </p:cNvSpPr>
          <p:nvPr/>
        </p:nvSpPr>
        <p:spPr bwMode="auto">
          <a:xfrm>
            <a:off x="125413" y="1347788"/>
            <a:ext cx="418623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3600">
                <a:solidFill>
                  <a:srgbClr val="FFFFFF"/>
                </a:solidFill>
                <a:latin typeface="Arial" pitchFamily="34" charset="0"/>
                <a:cs typeface="Arial" pitchFamily="34" charset="0"/>
              </a:rPr>
              <a:t>My story in 60 (ish) seconds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0"/>
            <a:ext cx="5676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287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24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9338" y="2438400"/>
            <a:ext cx="4024312"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8" y="220663"/>
            <a:ext cx="8636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6"/>
          <p:cNvGrpSpPr>
            <a:grpSpLocks/>
          </p:cNvGrpSpPr>
          <p:nvPr/>
        </p:nvGrpSpPr>
        <p:grpSpPr bwMode="auto">
          <a:xfrm>
            <a:off x="0" y="-125413"/>
            <a:ext cx="8310563" cy="6867526"/>
            <a:chOff x="0" y="-125748"/>
            <a:chExt cx="8311013" cy="6867615"/>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2357" y="705605"/>
              <a:ext cx="5903982" cy="555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nut 2"/>
            <p:cNvSpPr/>
            <p:nvPr/>
          </p:nvSpPr>
          <p:spPr>
            <a:xfrm>
              <a:off x="1206565" y="-125748"/>
              <a:ext cx="6802806" cy="6740613"/>
            </a:xfrm>
            <a:prstGeom prst="donut">
              <a:avLst>
                <a:gd name="adj" fmla="val 2049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4" name="Rectangle 3"/>
            <p:cNvSpPr/>
            <p:nvPr/>
          </p:nvSpPr>
          <p:spPr>
            <a:xfrm>
              <a:off x="843009" y="2634951"/>
              <a:ext cx="7468004" cy="32607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5" name="Rectangle 4"/>
            <p:cNvSpPr/>
            <p:nvPr/>
          </p:nvSpPr>
          <p:spPr>
            <a:xfrm>
              <a:off x="0" y="6129084"/>
              <a:ext cx="6383684" cy="6127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15366" name="TextBox 5"/>
            <p:cNvSpPr txBox="1">
              <a:spLocks noChangeArrowheads="1"/>
            </p:cNvSpPr>
            <p:nvPr/>
          </p:nvSpPr>
          <p:spPr bwMode="auto">
            <a:xfrm>
              <a:off x="0" y="6129867"/>
              <a:ext cx="6180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WHO (2016) Core components of IPC programmes at the national and acute health care facility level</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4363" y="549275"/>
            <a:ext cx="4146550" cy="579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129338"/>
            <a:ext cx="6383338" cy="612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31747" name="TextBox 5"/>
          <p:cNvSpPr txBox="1">
            <a:spLocks noChangeArrowheads="1"/>
          </p:cNvSpPr>
          <p:nvPr/>
        </p:nvSpPr>
        <p:spPr bwMode="auto">
          <a:xfrm>
            <a:off x="0" y="6129338"/>
            <a:ext cx="618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Storr et al (2016) Redefining infection prevention and control in the new era of quality universal health coverage. Journal of Research in Nursing. Vol 21(1) 39-52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4363" y="549275"/>
            <a:ext cx="4138612" cy="5580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29338"/>
            <a:ext cx="6383338" cy="612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33795" name="TextBox 4"/>
          <p:cNvSpPr txBox="1">
            <a:spLocks noChangeArrowheads="1"/>
          </p:cNvSpPr>
          <p:nvPr/>
        </p:nvSpPr>
        <p:spPr bwMode="auto">
          <a:xfrm>
            <a:off x="0" y="6129338"/>
            <a:ext cx="6180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Harries et al (2010) Keeping health facilities safe: one way of strengthening the interaction between disease specific programmes and health systems. Tropical Medicine and International Health vol 15(12) 1407-1412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4363" y="549275"/>
            <a:ext cx="4138612" cy="5580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29338"/>
            <a:ext cx="6383338" cy="612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34819" name="TextBox 4"/>
          <p:cNvSpPr txBox="1">
            <a:spLocks noChangeArrowheads="1"/>
          </p:cNvSpPr>
          <p:nvPr/>
        </p:nvSpPr>
        <p:spPr bwMode="auto">
          <a:xfrm>
            <a:off x="0" y="6129338"/>
            <a:ext cx="6180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Harries et al (2010) Keeping health facilities safe: one way of strengthening the interaction between disease specific programmes and health systems. Tropical Medicine and International Health vol 15(12) 1407-1412</a:t>
            </a:r>
          </a:p>
        </p:txBody>
      </p:sp>
      <p:sp>
        <p:nvSpPr>
          <p:cNvPr id="34820" name="TextBox 1"/>
          <p:cNvSpPr txBox="1">
            <a:spLocks noChangeArrowheads="1"/>
          </p:cNvSpPr>
          <p:nvPr/>
        </p:nvSpPr>
        <p:spPr bwMode="auto">
          <a:xfrm>
            <a:off x="314325" y="830263"/>
            <a:ext cx="3808413"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2000" i="1">
                <a:latin typeface="Arial" pitchFamily="34" charset="0"/>
                <a:cs typeface="Arial" pitchFamily="34" charset="0"/>
              </a:rPr>
              <a:t>“For health care workers in different disciplines in a busy district hospital or health centre to gather around the table on a Monday morning requires a topic of mutual interest, importance and relevance. Infection control and health facility safety fulfill these criteria, both for the health care worker fraternity and the constituency of patients who utilize the facility.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4363" y="549275"/>
            <a:ext cx="4138612" cy="5580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29338"/>
            <a:ext cx="6383338" cy="612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35843" name="TextBox 4"/>
          <p:cNvSpPr txBox="1">
            <a:spLocks noChangeArrowheads="1"/>
          </p:cNvSpPr>
          <p:nvPr/>
        </p:nvSpPr>
        <p:spPr bwMode="auto">
          <a:xfrm>
            <a:off x="0" y="6129338"/>
            <a:ext cx="6180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Harries et al (2010) Keeping health facilities safe: one way of strengthening the interaction between disease specific programmes and health systems. Tropical Medicine and International Health vol 15(12) 1407-1412</a:t>
            </a:r>
          </a:p>
        </p:txBody>
      </p:sp>
      <p:sp>
        <p:nvSpPr>
          <p:cNvPr id="35844" name="TextBox 1"/>
          <p:cNvSpPr txBox="1">
            <a:spLocks noChangeArrowheads="1"/>
          </p:cNvSpPr>
          <p:nvPr/>
        </p:nvSpPr>
        <p:spPr bwMode="auto">
          <a:xfrm>
            <a:off x="314325" y="830263"/>
            <a:ext cx="3808413"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2000" i="1">
                <a:latin typeface="Arial" pitchFamily="34" charset="0"/>
                <a:cs typeface="Arial" pitchFamily="34" charset="0"/>
              </a:rPr>
              <a:t>“Infection control fills the void, and provides relevant issues for discussion that require local leadership, a sound understanding of disease epidemiology, clarity of thought, community inputs and a pragmatic approach to finding solutions.”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4363" y="549275"/>
            <a:ext cx="4138612" cy="5580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29338"/>
            <a:ext cx="6383338" cy="612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36867" name="TextBox 4"/>
          <p:cNvSpPr txBox="1">
            <a:spLocks noChangeArrowheads="1"/>
          </p:cNvSpPr>
          <p:nvPr/>
        </p:nvSpPr>
        <p:spPr bwMode="auto">
          <a:xfrm>
            <a:off x="0" y="6129338"/>
            <a:ext cx="6180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Harries et al (2010) Keeping health facilities safe: one way of strengthening the interaction between disease specific programmes and health systems. Tropical Medicine and International Health vol 15(12) 1407-1412</a:t>
            </a:r>
          </a:p>
        </p:txBody>
      </p:sp>
      <p:sp>
        <p:nvSpPr>
          <p:cNvPr id="36868" name="TextBox 1"/>
          <p:cNvSpPr txBox="1">
            <a:spLocks noChangeArrowheads="1"/>
          </p:cNvSpPr>
          <p:nvPr/>
        </p:nvSpPr>
        <p:spPr bwMode="auto">
          <a:xfrm>
            <a:off x="314325" y="830263"/>
            <a:ext cx="3808413"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2000" i="1">
                <a:latin typeface="Arial" pitchFamily="34" charset="0"/>
                <a:cs typeface="Arial" pitchFamily="34" charset="0"/>
              </a:rPr>
              <a:t>“Health systems cannot and should not be discussed in the abstract. They have to exist to optimally deliver services for real people, and they have to prevent and treat diseases that have names, such as TB and HIV ⁄ AIDS. A focus on infection control provides the necessary specificity, the exemplary practice of which requires that all components of the health system function.”</a:t>
            </a:r>
            <a:r>
              <a:rPr lang="en-GB" sz="2000" i="1">
                <a:latin typeface="Arial" pitchFamily="34" charset="0"/>
                <a:cs typeface="Arial" pitchFamily="34" charset="0"/>
              </a:rPr>
              <a:t> </a:t>
            </a:r>
            <a:endParaRPr lang="en-US" sz="2000" i="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900"/>
            <a:ext cx="91440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2875" y="2000250"/>
            <a:ext cx="3786188" cy="1143000"/>
          </a:xfrm>
        </p:spPr>
        <p:txBody>
          <a:bodyPr>
            <a:normAutofit/>
          </a:bodyPr>
          <a:lstStyle/>
          <a:p>
            <a:pPr algn="l"/>
            <a:r>
              <a:rPr lang="ja-JP" altLang="en-GB" sz="3600" smtClean="0">
                <a:solidFill>
                  <a:schemeClr val="bg1"/>
                </a:solidFill>
                <a:latin typeface="Arial" pitchFamily="34" charset="0"/>
              </a:rPr>
              <a:t>“</a:t>
            </a:r>
            <a:r>
              <a:rPr lang="en-GB" sz="3600" smtClean="0">
                <a:solidFill>
                  <a:schemeClr val="bg1"/>
                </a:solidFill>
                <a:latin typeface="Arial" pitchFamily="34" charset="0"/>
                <a:ea typeface="MS PGothic" pitchFamily="34" charset="-128"/>
              </a:rPr>
              <a:t>Of all the forms of inequality, injustice in health care is the most shocking and inhumane." </a:t>
            </a:r>
            <a:r>
              <a:rPr lang="en-GB" sz="3200" smtClean="0">
                <a:solidFill>
                  <a:schemeClr val="bg1"/>
                </a:solidFill>
                <a:latin typeface="Arial" pitchFamily="34" charset="0"/>
                <a:ea typeface="MS PGothic" pitchFamily="34" charset="-128"/>
              </a:rPr>
              <a:t/>
            </a:r>
            <a:br>
              <a:rPr lang="en-GB" sz="3200" smtClean="0">
                <a:solidFill>
                  <a:schemeClr val="bg1"/>
                </a:solidFill>
                <a:latin typeface="Arial" pitchFamily="34" charset="0"/>
                <a:ea typeface="MS PGothic" pitchFamily="34" charset="-128"/>
              </a:rPr>
            </a:br>
            <a:r>
              <a:rPr lang="en-GB" sz="1300" smtClean="0">
                <a:solidFill>
                  <a:schemeClr val="bg1"/>
                </a:solidFill>
                <a:latin typeface="Arial" pitchFamily="34" charset="0"/>
                <a:ea typeface="MS PGothic" pitchFamily="34" charset="-128"/>
              </a:rPr>
              <a:t>Dr. Martin Luther King Jr</a:t>
            </a:r>
            <a:endParaRPr lang="en-GB" sz="1300" smtClean="0">
              <a:latin typeface="Arial" pitchFamily="34" charset="0"/>
              <a:ea typeface="MS PGothic" pitchFamily="34" charset="-128"/>
            </a:endParaRPr>
          </a:p>
        </p:txBody>
      </p:sp>
      <p:sp>
        <p:nvSpPr>
          <p:cNvPr id="9219" name="Content Placeholder 2"/>
          <p:cNvSpPr>
            <a:spLocks noGrp="1"/>
          </p:cNvSpPr>
          <p:nvPr>
            <p:ph idx="1"/>
          </p:nvPr>
        </p:nvSpPr>
        <p:spPr>
          <a:xfrm>
            <a:off x="457200" y="1600200"/>
            <a:ext cx="7043738" cy="1685925"/>
          </a:xfrm>
        </p:spPr>
        <p:txBody>
          <a:bodyPr/>
          <a:lstStyle/>
          <a:p>
            <a:pPr>
              <a:buFontTx/>
              <a:buNone/>
            </a:pPr>
            <a:r>
              <a:rPr lang="en-GB" smtClean="0">
                <a:solidFill>
                  <a:schemeClr val="bg1"/>
                </a:solidFill>
                <a:latin typeface="Arial" pitchFamily="34" charset="0"/>
                <a:ea typeface="MS PGothic" pitchFamily="34" charset="-128"/>
              </a:rPr>
              <a:t>. </a:t>
            </a:r>
            <a:br>
              <a:rPr lang="en-GB" smtClean="0">
                <a:solidFill>
                  <a:schemeClr val="bg1"/>
                </a:solidFill>
                <a:latin typeface="Arial" pitchFamily="34" charset="0"/>
                <a:ea typeface="MS PGothic" pitchFamily="34" charset="-128"/>
              </a:rPr>
            </a:br>
            <a:endParaRPr lang="en-GB" smtClean="0">
              <a:solidFill>
                <a:schemeClr val="bg1"/>
              </a:solidFill>
              <a:latin typeface="Arial" pitchFamily="34" charset="0"/>
              <a:ea typeface="MS PGothic"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8788" y="403225"/>
            <a:ext cx="3271837"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0" y="2786063"/>
            <a:ext cx="35718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129338"/>
            <a:ext cx="6383338" cy="612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38916" name="TextBox 4"/>
          <p:cNvSpPr txBox="1">
            <a:spLocks noChangeArrowheads="1"/>
          </p:cNvSpPr>
          <p:nvPr/>
        </p:nvSpPr>
        <p:spPr bwMode="auto">
          <a:xfrm>
            <a:off x="0" y="6129338"/>
            <a:ext cx="618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Luker KA (1984) Reading nursing: the burden of being different. International Journal of Nursign Studies. Vol 21, no 1. 1-7</a:t>
            </a:r>
          </a:p>
        </p:txBody>
      </p:sp>
      <p:pic>
        <p:nvPicPr>
          <p:cNvPr id="3891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806450"/>
            <a:ext cx="3516313" cy="5040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186" y="1160243"/>
            <a:ext cx="2847811" cy="4415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0" y="6129338"/>
            <a:ext cx="6383338" cy="612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39939" name="TextBox 5"/>
          <p:cNvSpPr txBox="1">
            <a:spLocks noChangeArrowheads="1"/>
          </p:cNvSpPr>
          <p:nvPr/>
        </p:nvSpPr>
        <p:spPr bwMode="auto">
          <a:xfrm>
            <a:off x="0" y="6129338"/>
            <a:ext cx="618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Walsh M, Ford P (1989) Nursing Rituals: research and rational actions. Butterworth-Heinemann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29338"/>
            <a:ext cx="6383338" cy="612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40962" name="TextBox 2"/>
          <p:cNvSpPr txBox="1">
            <a:spLocks noChangeArrowheads="1"/>
          </p:cNvSpPr>
          <p:nvPr/>
        </p:nvSpPr>
        <p:spPr bwMode="auto">
          <a:xfrm>
            <a:off x="0" y="6129338"/>
            <a:ext cx="618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Elliott P, Storr J, Jeanes A (2015) Infection prevention and control: perceptions and perspectives. CRC Press</a:t>
            </a:r>
          </a:p>
        </p:txBody>
      </p:sp>
      <p:pic>
        <p:nvPicPr>
          <p:cNvPr id="409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4413" y="642938"/>
            <a:ext cx="3578225"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275" y="752475"/>
            <a:ext cx="4014788" cy="5114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6"/>
          <p:cNvGrpSpPr>
            <a:grpSpLocks/>
          </p:cNvGrpSpPr>
          <p:nvPr/>
        </p:nvGrpSpPr>
        <p:grpSpPr bwMode="auto">
          <a:xfrm>
            <a:off x="0" y="-125413"/>
            <a:ext cx="8310563" cy="6867526"/>
            <a:chOff x="0" y="-125748"/>
            <a:chExt cx="8311013" cy="6867615"/>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2357" y="705605"/>
              <a:ext cx="5903982" cy="555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43009" y="2634951"/>
              <a:ext cx="7468004" cy="1436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4" name="Donut 3"/>
            <p:cNvSpPr/>
            <p:nvPr/>
          </p:nvSpPr>
          <p:spPr>
            <a:xfrm>
              <a:off x="1206565" y="-125748"/>
              <a:ext cx="6802806" cy="6740613"/>
            </a:xfrm>
            <a:prstGeom prst="donut">
              <a:avLst>
                <a:gd name="adj" fmla="val 2049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 name="Rectangle 4"/>
            <p:cNvSpPr/>
            <p:nvPr/>
          </p:nvSpPr>
          <p:spPr>
            <a:xfrm>
              <a:off x="0" y="6129084"/>
              <a:ext cx="6383684" cy="6127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16390" name="TextBox 5"/>
            <p:cNvSpPr txBox="1">
              <a:spLocks noChangeArrowheads="1"/>
            </p:cNvSpPr>
            <p:nvPr/>
          </p:nvSpPr>
          <p:spPr bwMode="auto">
            <a:xfrm>
              <a:off x="0" y="6129867"/>
              <a:ext cx="6180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WHO (2016) Core components of IPC programmes at the national and acute health care facility level</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2"/>
          <p:cNvGrpSpPr>
            <a:grpSpLocks/>
          </p:cNvGrpSpPr>
          <p:nvPr/>
        </p:nvGrpSpPr>
        <p:grpSpPr bwMode="auto">
          <a:xfrm>
            <a:off x="0" y="704850"/>
            <a:ext cx="7696200" cy="6037263"/>
            <a:chOff x="0" y="705605"/>
            <a:chExt cx="7696339" cy="6036262"/>
          </a:xfrm>
        </p:grpSpPr>
        <p:pic>
          <p:nvPicPr>
            <p:cNvPr id="419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2357" y="705605"/>
              <a:ext cx="5903982" cy="555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129194"/>
              <a:ext cx="6383453" cy="61267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41988" name="TextBox 5"/>
            <p:cNvSpPr txBox="1">
              <a:spLocks noChangeArrowheads="1"/>
            </p:cNvSpPr>
            <p:nvPr/>
          </p:nvSpPr>
          <p:spPr bwMode="auto">
            <a:xfrm>
              <a:off x="0" y="6129867"/>
              <a:ext cx="6180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WHO (2016) Core components of IPC programmes at the national and acute health care facility level</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18"/>
          <p:cNvGrpSpPr>
            <a:grpSpLocks/>
          </p:cNvGrpSpPr>
          <p:nvPr/>
        </p:nvGrpSpPr>
        <p:grpSpPr bwMode="auto">
          <a:xfrm>
            <a:off x="63500" y="830263"/>
            <a:ext cx="8966200" cy="5162550"/>
            <a:chOff x="62712" y="831040"/>
            <a:chExt cx="8966964" cy="5161038"/>
          </a:xfrm>
        </p:grpSpPr>
        <p:pic>
          <p:nvPicPr>
            <p:cNvPr id="43010" name="Picture 6"/>
            <p:cNvPicPr>
              <a:picLocks noChangeAspect="1"/>
            </p:cNvPicPr>
            <p:nvPr/>
          </p:nvPicPr>
          <p:blipFill>
            <a:blip r:embed="rId2">
              <a:extLst>
                <a:ext uri="{28A0092B-C50C-407E-A947-70E740481C1C}">
                  <a14:useLocalDpi xmlns:a14="http://schemas.microsoft.com/office/drawing/2010/main" val="0"/>
                </a:ext>
              </a:extLst>
            </a:blip>
            <a:srcRect l="15994" t="4935" r="8566" b="5898"/>
            <a:stretch>
              <a:fillRect/>
            </a:stretch>
          </p:blipFill>
          <p:spPr bwMode="auto">
            <a:xfrm>
              <a:off x="62712" y="831040"/>
              <a:ext cx="2931503"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7"/>
            <p:cNvPicPr>
              <a:picLocks noChangeAspect="1"/>
            </p:cNvPicPr>
            <p:nvPr/>
          </p:nvPicPr>
          <p:blipFill>
            <a:blip r:embed="rId2">
              <a:extLst>
                <a:ext uri="{28A0092B-C50C-407E-A947-70E740481C1C}">
                  <a14:useLocalDpi xmlns:a14="http://schemas.microsoft.com/office/drawing/2010/main" val="0"/>
                </a:ext>
              </a:extLst>
            </a:blip>
            <a:srcRect l="15994" t="4935" r="8566" b="5898"/>
            <a:stretch>
              <a:fillRect/>
            </a:stretch>
          </p:blipFill>
          <p:spPr bwMode="auto">
            <a:xfrm>
              <a:off x="3072605" y="846719"/>
              <a:ext cx="2931503"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8"/>
            <p:cNvPicPr>
              <a:picLocks noChangeAspect="1"/>
            </p:cNvPicPr>
            <p:nvPr/>
          </p:nvPicPr>
          <p:blipFill>
            <a:blip r:embed="rId2">
              <a:extLst>
                <a:ext uri="{28A0092B-C50C-407E-A947-70E740481C1C}">
                  <a14:useLocalDpi xmlns:a14="http://schemas.microsoft.com/office/drawing/2010/main" val="0"/>
                </a:ext>
              </a:extLst>
            </a:blip>
            <a:srcRect l="15994" t="4935" r="8566" b="5898"/>
            <a:stretch>
              <a:fillRect/>
            </a:stretch>
          </p:blipFill>
          <p:spPr bwMode="auto">
            <a:xfrm>
              <a:off x="6098173" y="846719"/>
              <a:ext cx="2931503"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9"/>
            <p:cNvPicPr>
              <a:picLocks noChangeAspect="1"/>
            </p:cNvPicPr>
            <p:nvPr/>
          </p:nvPicPr>
          <p:blipFill>
            <a:blip r:embed="rId2">
              <a:extLst>
                <a:ext uri="{28A0092B-C50C-407E-A947-70E740481C1C}">
                  <a14:useLocalDpi xmlns:a14="http://schemas.microsoft.com/office/drawing/2010/main" val="0"/>
                </a:ext>
              </a:extLst>
            </a:blip>
            <a:srcRect l="15994" t="4935" r="8566" b="5898"/>
            <a:stretch>
              <a:fillRect/>
            </a:stretch>
          </p:blipFill>
          <p:spPr bwMode="auto">
            <a:xfrm>
              <a:off x="62712" y="3456399"/>
              <a:ext cx="2931503"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0"/>
            <p:cNvPicPr>
              <a:picLocks noChangeAspect="1"/>
            </p:cNvPicPr>
            <p:nvPr/>
          </p:nvPicPr>
          <p:blipFill>
            <a:blip r:embed="rId2">
              <a:extLst>
                <a:ext uri="{28A0092B-C50C-407E-A947-70E740481C1C}">
                  <a14:useLocalDpi xmlns:a14="http://schemas.microsoft.com/office/drawing/2010/main" val="0"/>
                </a:ext>
              </a:extLst>
            </a:blip>
            <a:srcRect l="15994" t="4935" r="8566" b="5898"/>
            <a:stretch>
              <a:fillRect/>
            </a:stretch>
          </p:blipFill>
          <p:spPr bwMode="auto">
            <a:xfrm>
              <a:off x="3072605" y="3472078"/>
              <a:ext cx="2931503"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1"/>
            <p:cNvPicPr>
              <a:picLocks noChangeAspect="1"/>
            </p:cNvPicPr>
            <p:nvPr/>
          </p:nvPicPr>
          <p:blipFill>
            <a:blip r:embed="rId2">
              <a:extLst>
                <a:ext uri="{28A0092B-C50C-407E-A947-70E740481C1C}">
                  <a14:useLocalDpi xmlns:a14="http://schemas.microsoft.com/office/drawing/2010/main" val="0"/>
                </a:ext>
              </a:extLst>
            </a:blip>
            <a:srcRect l="15994" t="4935" r="8566" b="5898"/>
            <a:stretch>
              <a:fillRect/>
            </a:stretch>
          </p:blipFill>
          <p:spPr bwMode="auto">
            <a:xfrm>
              <a:off x="6098173" y="3472078"/>
              <a:ext cx="2931503"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Box 12"/>
            <p:cNvSpPr txBox="1">
              <a:spLocks noChangeArrowheads="1"/>
            </p:cNvSpPr>
            <p:nvPr/>
          </p:nvSpPr>
          <p:spPr bwMode="auto">
            <a:xfrm>
              <a:off x="407618" y="1599355"/>
              <a:ext cx="22105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n-US" sz="2000" b="1">
                  <a:solidFill>
                    <a:srgbClr val="FFFFFF"/>
                  </a:solidFill>
                  <a:latin typeface="Arial" pitchFamily="34" charset="0"/>
                  <a:cs typeface="Arial" pitchFamily="34" charset="0"/>
                </a:rPr>
                <a:t>Viv Duncanson</a:t>
              </a:r>
            </a:p>
          </p:txBody>
        </p:sp>
        <p:sp>
          <p:nvSpPr>
            <p:cNvPr id="43017" name="TextBox 13"/>
            <p:cNvSpPr txBox="1">
              <a:spLocks noChangeArrowheads="1"/>
            </p:cNvSpPr>
            <p:nvPr/>
          </p:nvSpPr>
          <p:spPr bwMode="auto">
            <a:xfrm>
              <a:off x="3429032" y="1618748"/>
              <a:ext cx="22105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n-US" sz="2000" b="1">
                  <a:solidFill>
                    <a:srgbClr val="FFFFFF"/>
                  </a:solidFill>
                  <a:latin typeface="Arial" pitchFamily="34" charset="0"/>
                  <a:cs typeface="Arial" pitchFamily="34" charset="0"/>
                </a:rPr>
                <a:t>Wendy Feirn</a:t>
              </a:r>
            </a:p>
          </p:txBody>
        </p:sp>
        <p:sp>
          <p:nvSpPr>
            <p:cNvPr id="43018" name="TextBox 14"/>
            <p:cNvSpPr txBox="1">
              <a:spLocks noChangeArrowheads="1"/>
            </p:cNvSpPr>
            <p:nvPr/>
          </p:nvSpPr>
          <p:spPr bwMode="auto">
            <a:xfrm>
              <a:off x="6454821" y="1653821"/>
              <a:ext cx="22105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n-US" sz="2000" b="1">
                  <a:solidFill>
                    <a:srgbClr val="FFFFFF"/>
                  </a:solidFill>
                  <a:latin typeface="Arial" pitchFamily="34" charset="0"/>
                  <a:cs typeface="Arial" pitchFamily="34" charset="0"/>
                </a:rPr>
                <a:t>Rozilla Horton</a:t>
              </a:r>
            </a:p>
          </p:txBody>
        </p:sp>
        <p:sp>
          <p:nvSpPr>
            <p:cNvPr id="43019" name="TextBox 15"/>
            <p:cNvSpPr txBox="1">
              <a:spLocks noChangeArrowheads="1"/>
            </p:cNvSpPr>
            <p:nvPr/>
          </p:nvSpPr>
          <p:spPr bwMode="auto">
            <a:xfrm>
              <a:off x="360584" y="4229180"/>
              <a:ext cx="22105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n-US" sz="2000" b="1">
                  <a:solidFill>
                    <a:srgbClr val="FFFFFF"/>
                  </a:solidFill>
                  <a:latin typeface="Arial" pitchFamily="34" charset="0"/>
                  <a:cs typeface="Arial" pitchFamily="34" charset="0"/>
                </a:rPr>
                <a:t>Tricia Hart</a:t>
              </a:r>
            </a:p>
          </p:txBody>
        </p:sp>
        <p:sp>
          <p:nvSpPr>
            <p:cNvPr id="43020" name="TextBox 16"/>
            <p:cNvSpPr txBox="1">
              <a:spLocks noChangeArrowheads="1"/>
            </p:cNvSpPr>
            <p:nvPr/>
          </p:nvSpPr>
          <p:spPr bwMode="auto">
            <a:xfrm>
              <a:off x="3429032" y="4264253"/>
              <a:ext cx="22105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n-US" sz="2000" b="1">
                  <a:solidFill>
                    <a:srgbClr val="FFFFFF"/>
                  </a:solidFill>
                  <a:latin typeface="Arial" pitchFamily="34" charset="0"/>
                  <a:cs typeface="Arial" pitchFamily="34" charset="0"/>
                </a:rPr>
                <a:t>Helen Glenister</a:t>
              </a:r>
            </a:p>
          </p:txBody>
        </p:sp>
        <p:sp>
          <p:nvSpPr>
            <p:cNvPr id="43021" name="TextBox 17"/>
            <p:cNvSpPr txBox="1">
              <a:spLocks noChangeArrowheads="1"/>
            </p:cNvSpPr>
            <p:nvPr/>
          </p:nvSpPr>
          <p:spPr bwMode="auto">
            <a:xfrm>
              <a:off x="6098173" y="4244860"/>
              <a:ext cx="29315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n-US" sz="2000" b="1">
                  <a:solidFill>
                    <a:srgbClr val="FFFFFF"/>
                  </a:solidFill>
                  <a:latin typeface="Arial" pitchFamily="34" charset="0"/>
                  <a:cs typeface="Arial" pitchFamily="34" charset="0"/>
                </a:rPr>
                <a:t>Anne Michelle Gundlach</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5063" y="501650"/>
            <a:ext cx="3944937" cy="536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129338"/>
            <a:ext cx="6383338" cy="612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46083" name="TextBox 5"/>
          <p:cNvSpPr txBox="1">
            <a:spLocks noChangeArrowheads="1"/>
          </p:cNvSpPr>
          <p:nvPr/>
        </p:nvSpPr>
        <p:spPr bwMode="auto">
          <a:xfrm>
            <a:off x="0" y="6129338"/>
            <a:ext cx="618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Basu L et al (2017) The role of South-north partnerships in promoting shared learning and knowledge transfer. Globalization and Health 13: 64 </a:t>
            </a:r>
          </a:p>
        </p:txBody>
      </p:sp>
      <p:sp>
        <p:nvSpPr>
          <p:cNvPr id="46084" name="TextBox 6"/>
          <p:cNvSpPr txBox="1">
            <a:spLocks noChangeArrowheads="1"/>
          </p:cNvSpPr>
          <p:nvPr/>
        </p:nvSpPr>
        <p:spPr bwMode="auto">
          <a:xfrm>
            <a:off x="407988" y="2047875"/>
            <a:ext cx="42322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3200">
                <a:latin typeface="Arial" pitchFamily="34" charset="0"/>
                <a:cs typeface="Arial" pitchFamily="34" charset="0"/>
              </a:rPr>
              <a:t>“As we must recognize. Good ideas with impact </a:t>
            </a:r>
            <a:r>
              <a:rPr lang="en-GB" sz="3200">
                <a:latin typeface="Arial" pitchFamily="34" charset="0"/>
                <a:cs typeface="Arial" pitchFamily="34" charset="0"/>
              </a:rPr>
              <a:t>-</a:t>
            </a:r>
            <a:r>
              <a:rPr lang="en-US" sz="3200">
                <a:latin typeface="Arial" pitchFamily="34" charset="0"/>
                <a:cs typeface="Arial" pitchFamily="34" charset="0"/>
              </a:rPr>
              <a:t> of course - emerge everywhere.”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288" y="1349375"/>
            <a:ext cx="4845050" cy="3559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3175" y="1350963"/>
            <a:ext cx="39624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129338"/>
            <a:ext cx="6383338" cy="612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10244" name="TextBox 8"/>
          <p:cNvSpPr txBox="1">
            <a:spLocks noChangeArrowheads="1"/>
          </p:cNvSpPr>
          <p:nvPr/>
        </p:nvSpPr>
        <p:spPr bwMode="auto">
          <a:xfrm>
            <a:off x="0" y="6129338"/>
            <a:ext cx="618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Helen Bevan (2017) New and revised: 10 things fab leaders do </a:t>
            </a:r>
            <a:r>
              <a:rPr lang="en-US" sz="1200">
                <a:solidFill>
                  <a:schemeClr val="bg1"/>
                </a:solidFill>
                <a:latin typeface="Arial" pitchFamily="34" charset="0"/>
                <a:cs typeface="Arial" pitchFamily="34" charset="0"/>
                <a:hlinkClick r:id="rId4"/>
              </a:rPr>
              <a:t>https://twitter.com/helenbevan/status/850038936361738244?lang=en</a:t>
            </a:r>
            <a:r>
              <a:rPr lang="en-US" sz="1200">
                <a:solidFill>
                  <a:schemeClr val="bg1"/>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2"/>
          <p:cNvGrpSpPr>
            <a:grpSpLocks/>
          </p:cNvGrpSpPr>
          <p:nvPr/>
        </p:nvGrpSpPr>
        <p:grpSpPr bwMode="auto">
          <a:xfrm>
            <a:off x="0" y="-125413"/>
            <a:ext cx="8008938" cy="6867526"/>
            <a:chOff x="0" y="-125748"/>
            <a:chExt cx="8009250" cy="6867615"/>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2357" y="705605"/>
              <a:ext cx="5903982" cy="555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nut 3"/>
            <p:cNvSpPr/>
            <p:nvPr/>
          </p:nvSpPr>
          <p:spPr>
            <a:xfrm>
              <a:off x="1206547" y="-125748"/>
              <a:ext cx="6802703" cy="6740613"/>
            </a:xfrm>
            <a:prstGeom prst="donut">
              <a:avLst>
                <a:gd name="adj" fmla="val 2049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 name="Rectangle 4"/>
            <p:cNvSpPr/>
            <p:nvPr/>
          </p:nvSpPr>
          <p:spPr>
            <a:xfrm>
              <a:off x="0" y="6129084"/>
              <a:ext cx="6383587" cy="61278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17413" name="TextBox 5"/>
            <p:cNvSpPr txBox="1">
              <a:spLocks noChangeArrowheads="1"/>
            </p:cNvSpPr>
            <p:nvPr/>
          </p:nvSpPr>
          <p:spPr bwMode="auto">
            <a:xfrm>
              <a:off x="0" y="6129867"/>
              <a:ext cx="6180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WHO (2016) Core components of IPC programmes at the national and acute health care facility level</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4800" dirty="0" smtClean="0">
                <a:latin typeface="Arial"/>
                <a:cs typeface="Arial"/>
              </a:rPr>
              <a:t>Thank you </a:t>
            </a:r>
            <a:endParaRPr lang="en-US" sz="4800" dirty="0">
              <a:latin typeface="Arial"/>
              <a:cs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p:cNvGrpSpPr>
            <a:grpSpLocks/>
          </p:cNvGrpSpPr>
          <p:nvPr/>
        </p:nvGrpSpPr>
        <p:grpSpPr bwMode="auto">
          <a:xfrm>
            <a:off x="0" y="704850"/>
            <a:ext cx="7696200" cy="6037263"/>
            <a:chOff x="0" y="705605"/>
            <a:chExt cx="7696339" cy="6036262"/>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2357" y="705605"/>
              <a:ext cx="5903982" cy="555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129194"/>
              <a:ext cx="6383453" cy="61267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18436" name="TextBox 5"/>
            <p:cNvSpPr txBox="1">
              <a:spLocks noChangeArrowheads="1"/>
            </p:cNvSpPr>
            <p:nvPr/>
          </p:nvSpPr>
          <p:spPr bwMode="auto">
            <a:xfrm>
              <a:off x="0" y="6129867"/>
              <a:ext cx="6180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WHO (2016) Core components of IPC programmes at the national and acute health care facility level</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1"/>
          <p:cNvGrpSpPr>
            <a:grpSpLocks/>
          </p:cNvGrpSpPr>
          <p:nvPr/>
        </p:nvGrpSpPr>
        <p:grpSpPr bwMode="auto">
          <a:xfrm>
            <a:off x="0" y="704850"/>
            <a:ext cx="7696200" cy="6037263"/>
            <a:chOff x="0" y="705605"/>
            <a:chExt cx="7696339" cy="6036262"/>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2357" y="705605"/>
              <a:ext cx="5903982" cy="555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129194"/>
              <a:ext cx="6383453" cy="61267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19460" name="TextBox 5"/>
            <p:cNvSpPr txBox="1">
              <a:spLocks noChangeArrowheads="1"/>
            </p:cNvSpPr>
            <p:nvPr/>
          </p:nvSpPr>
          <p:spPr bwMode="auto">
            <a:xfrm>
              <a:off x="0" y="6129867"/>
              <a:ext cx="6180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WHO (2016) Core components of IPC programmes at the national and acute health care facility level</a:t>
              </a:r>
            </a:p>
          </p:txBody>
        </p:sp>
        <p:pic>
          <p:nvPicPr>
            <p:cNvPr id="19461" name="Picture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9270" y="1401683"/>
              <a:ext cx="3888062" cy="12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10"/>
            <p:cNvSpPr txBox="1">
              <a:spLocks noChangeArrowheads="1"/>
            </p:cNvSpPr>
            <p:nvPr/>
          </p:nvSpPr>
          <p:spPr bwMode="auto">
            <a:xfrm>
              <a:off x="3433408" y="1956495"/>
              <a:ext cx="26024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r>
                <a:rPr lang="en-US" sz="2800" b="1">
                  <a:solidFill>
                    <a:schemeClr val="bg1"/>
                  </a:solidFill>
                  <a:latin typeface="Arial" pitchFamily="34" charset="0"/>
                  <a:cs typeface="Arial" pitchFamily="34" charset="0"/>
                </a:rPr>
                <a:t>LEADERSHIP</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algn="l"/>
            <a:r>
              <a:rPr lang="en-US" b="1" smtClean="0">
                <a:latin typeface="Arial" pitchFamily="34" charset="0"/>
                <a:cs typeface="Arial" pitchFamily="34" charset="0"/>
              </a:rPr>
              <a:t>Two questions</a:t>
            </a:r>
          </a:p>
        </p:txBody>
      </p:sp>
      <p:sp>
        <p:nvSpPr>
          <p:cNvPr id="20482" name="Content Placeholder 2"/>
          <p:cNvSpPr>
            <a:spLocks noGrp="1"/>
          </p:cNvSpPr>
          <p:nvPr>
            <p:ph idx="1"/>
          </p:nvPr>
        </p:nvSpPr>
        <p:spPr/>
        <p:txBody>
          <a:bodyPr/>
          <a:lstStyle/>
          <a:p>
            <a:pPr marL="514350" indent="-514350">
              <a:buFont typeface="Calibri" pitchFamily="34" charset="0"/>
              <a:buAutoNum type="arabicPeriod"/>
            </a:pPr>
            <a:r>
              <a:rPr lang="en-US" smtClean="0">
                <a:latin typeface="Arial" pitchFamily="34" charset="0"/>
                <a:cs typeface="Arial" pitchFamily="34" charset="0"/>
              </a:rPr>
              <a:t>What do you expect of people in leadership roles?</a:t>
            </a:r>
          </a:p>
          <a:p>
            <a:pPr marL="514350" indent="-514350">
              <a:buFont typeface="Calibri" pitchFamily="34" charset="0"/>
              <a:buAutoNum type="arabicPeriod"/>
            </a:pPr>
            <a:r>
              <a:rPr lang="en-US" smtClean="0">
                <a:latin typeface="Arial" pitchFamily="34" charset="0"/>
                <a:cs typeface="Arial" pitchFamily="34" charset="0"/>
              </a:rPr>
              <a:t>Why do you think we’re sometimes disappointed in our leaders?</a:t>
            </a:r>
          </a:p>
        </p:txBody>
      </p:sp>
      <p:sp>
        <p:nvSpPr>
          <p:cNvPr id="4" name="Rectangle 3"/>
          <p:cNvSpPr/>
          <p:nvPr/>
        </p:nvSpPr>
        <p:spPr>
          <a:xfrm>
            <a:off x="0" y="6129338"/>
            <a:ext cx="6383338" cy="612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20484" name="TextBox 4"/>
          <p:cNvSpPr txBox="1">
            <a:spLocks noChangeArrowheads="1"/>
          </p:cNvSpPr>
          <p:nvPr/>
        </p:nvSpPr>
        <p:spPr bwMode="auto">
          <a:xfrm>
            <a:off x="0" y="6129338"/>
            <a:ext cx="618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Gundlach AM (2017) Johns Hopkins School of Public Health. Foundations of Organizational Leadership.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l"/>
            <a:r>
              <a:rPr lang="en-US" b="1" smtClean="0">
                <a:latin typeface="Arial" pitchFamily="34" charset="0"/>
                <a:cs typeface="Arial" pitchFamily="34" charset="0"/>
              </a:rPr>
              <a:t>Most common answers</a:t>
            </a:r>
          </a:p>
        </p:txBody>
      </p:sp>
      <p:sp>
        <p:nvSpPr>
          <p:cNvPr id="4" name="Rectangle 3"/>
          <p:cNvSpPr/>
          <p:nvPr/>
        </p:nvSpPr>
        <p:spPr>
          <a:xfrm>
            <a:off x="0" y="6129338"/>
            <a:ext cx="6383338" cy="612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22531" name="TextBox 4"/>
          <p:cNvSpPr txBox="1">
            <a:spLocks noChangeArrowheads="1"/>
          </p:cNvSpPr>
          <p:nvPr/>
        </p:nvSpPr>
        <p:spPr bwMode="auto">
          <a:xfrm>
            <a:off x="0" y="6129338"/>
            <a:ext cx="61801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Center for Creative Leadership 2011</a:t>
            </a:r>
          </a:p>
        </p:txBody>
      </p:sp>
      <p:sp>
        <p:nvSpPr>
          <p:cNvPr id="6" name="Rectangle 5"/>
          <p:cNvSpPr/>
          <p:nvPr/>
        </p:nvSpPr>
        <p:spPr>
          <a:xfrm>
            <a:off x="1035050" y="1417638"/>
            <a:ext cx="3730625" cy="4414837"/>
          </a:xfrm>
          <a:prstGeom prst="rect">
            <a:avLst/>
          </a:prstGeom>
          <a:no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9" name="TextBox 8"/>
          <p:cNvSpPr txBox="1"/>
          <p:nvPr/>
        </p:nvSpPr>
        <p:spPr>
          <a:xfrm>
            <a:off x="1160463" y="1552575"/>
            <a:ext cx="3463925" cy="2370138"/>
          </a:xfrm>
          <a:prstGeom prst="rect">
            <a:avLst/>
          </a:prstGeom>
          <a:noFill/>
        </p:spPr>
        <p:txBody>
          <a:bodyPr>
            <a:spAutoFit/>
          </a:bodyPr>
          <a:lstStyle/>
          <a:p>
            <a:pPr eaLnBrk="1" fontAlgn="auto" hangingPunct="1">
              <a:spcBef>
                <a:spcPts val="0"/>
              </a:spcBef>
              <a:spcAft>
                <a:spcPts val="0"/>
              </a:spcAft>
              <a:defRPr/>
            </a:pPr>
            <a:r>
              <a:rPr lang="en-US" sz="2800" b="1" dirty="0">
                <a:latin typeface="Arial"/>
                <a:cs typeface="Arial"/>
              </a:rPr>
              <a:t>Expectations</a:t>
            </a:r>
          </a:p>
          <a:p>
            <a:pPr marL="285750" indent="-285750" eaLnBrk="1" fontAlgn="auto" hangingPunct="1">
              <a:spcBef>
                <a:spcPts val="0"/>
              </a:spcBef>
              <a:spcAft>
                <a:spcPts val="0"/>
              </a:spcAft>
              <a:buFontTx/>
              <a:buChar char="-"/>
              <a:defRPr/>
            </a:pPr>
            <a:r>
              <a:rPr lang="en-US" sz="2400" dirty="0">
                <a:latin typeface="Arial"/>
                <a:cs typeface="Arial"/>
              </a:rPr>
              <a:t>Integrity</a:t>
            </a:r>
          </a:p>
          <a:p>
            <a:pPr marL="285750" indent="-285750" eaLnBrk="1" fontAlgn="auto" hangingPunct="1">
              <a:spcBef>
                <a:spcPts val="0"/>
              </a:spcBef>
              <a:spcAft>
                <a:spcPts val="0"/>
              </a:spcAft>
              <a:buFontTx/>
              <a:buChar char="-"/>
              <a:defRPr/>
            </a:pPr>
            <a:r>
              <a:rPr lang="en-US" sz="2400" dirty="0">
                <a:latin typeface="Arial"/>
                <a:cs typeface="Arial"/>
              </a:rPr>
              <a:t>Visionary</a:t>
            </a:r>
          </a:p>
          <a:p>
            <a:pPr marL="285750" indent="-285750" eaLnBrk="1" fontAlgn="auto" hangingPunct="1">
              <a:spcBef>
                <a:spcPts val="0"/>
              </a:spcBef>
              <a:spcAft>
                <a:spcPts val="0"/>
              </a:spcAft>
              <a:buFontTx/>
              <a:buChar char="-"/>
              <a:defRPr/>
            </a:pPr>
            <a:r>
              <a:rPr lang="en-US" sz="2400" dirty="0">
                <a:latin typeface="Arial"/>
                <a:cs typeface="Arial"/>
              </a:rPr>
              <a:t>Inspirational</a:t>
            </a:r>
          </a:p>
          <a:p>
            <a:pPr marL="285750" indent="-285750" eaLnBrk="1" fontAlgn="auto" hangingPunct="1">
              <a:spcBef>
                <a:spcPts val="0"/>
              </a:spcBef>
              <a:spcAft>
                <a:spcPts val="0"/>
              </a:spcAft>
              <a:buFontTx/>
              <a:buChar char="-"/>
              <a:defRPr/>
            </a:pPr>
            <a:r>
              <a:rPr lang="en-US" sz="2400" dirty="0">
                <a:latin typeface="Arial"/>
                <a:cs typeface="Arial"/>
              </a:rPr>
              <a:t>Decisive</a:t>
            </a:r>
          </a:p>
          <a:p>
            <a:pPr marL="285750" indent="-285750" eaLnBrk="1" fontAlgn="auto" hangingPunct="1">
              <a:spcBef>
                <a:spcPts val="0"/>
              </a:spcBef>
              <a:spcAft>
                <a:spcPts val="0"/>
              </a:spcAft>
              <a:buFontTx/>
              <a:buChar char="-"/>
              <a:defRPr/>
            </a:pPr>
            <a:r>
              <a:rPr lang="en-US" sz="2400" dirty="0">
                <a:latin typeface="Arial"/>
                <a:cs typeface="Arial"/>
              </a:rPr>
              <a:t>Team builder</a:t>
            </a:r>
            <a:endParaRPr lang="en-US" sz="2400" dirty="0">
              <a:latin typeface="Arial"/>
              <a:cs typeface="Arial"/>
            </a:endParaRPr>
          </a:p>
        </p:txBody>
      </p:sp>
      <p:sp>
        <p:nvSpPr>
          <p:cNvPr id="10" name="Rectangle 9"/>
          <p:cNvSpPr/>
          <p:nvPr/>
        </p:nvSpPr>
        <p:spPr>
          <a:xfrm>
            <a:off x="4956175" y="1417638"/>
            <a:ext cx="3730625" cy="4414837"/>
          </a:xfrm>
          <a:prstGeom prst="rect">
            <a:avLst/>
          </a:prstGeom>
          <a:no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11" name="TextBox 10"/>
          <p:cNvSpPr txBox="1"/>
          <p:nvPr/>
        </p:nvSpPr>
        <p:spPr>
          <a:xfrm>
            <a:off x="5081588" y="1552575"/>
            <a:ext cx="3463925" cy="2370138"/>
          </a:xfrm>
          <a:prstGeom prst="rect">
            <a:avLst/>
          </a:prstGeom>
          <a:noFill/>
        </p:spPr>
        <p:txBody>
          <a:bodyPr>
            <a:spAutoFit/>
          </a:bodyPr>
          <a:lstStyle/>
          <a:p>
            <a:pPr eaLnBrk="1" fontAlgn="auto" hangingPunct="1">
              <a:spcBef>
                <a:spcPts val="0"/>
              </a:spcBef>
              <a:spcAft>
                <a:spcPts val="0"/>
              </a:spcAft>
              <a:defRPr/>
            </a:pPr>
            <a:r>
              <a:rPr lang="en-US" sz="2800" b="1" dirty="0">
                <a:latin typeface="Arial"/>
                <a:cs typeface="Arial"/>
              </a:rPr>
              <a:t>Disappointments</a:t>
            </a:r>
          </a:p>
          <a:p>
            <a:pPr marL="285750" indent="-285750" eaLnBrk="1" fontAlgn="auto" hangingPunct="1">
              <a:spcBef>
                <a:spcPts val="0"/>
              </a:spcBef>
              <a:spcAft>
                <a:spcPts val="0"/>
              </a:spcAft>
              <a:buFontTx/>
              <a:buChar char="-"/>
              <a:defRPr/>
            </a:pPr>
            <a:r>
              <a:rPr lang="en-US" sz="2400" dirty="0">
                <a:latin typeface="Arial"/>
                <a:cs typeface="Arial"/>
              </a:rPr>
              <a:t>Don’t walk the talk</a:t>
            </a:r>
          </a:p>
          <a:p>
            <a:pPr marL="285750" indent="-285750" eaLnBrk="1" fontAlgn="auto" hangingPunct="1">
              <a:spcBef>
                <a:spcPts val="0"/>
              </a:spcBef>
              <a:spcAft>
                <a:spcPts val="0"/>
              </a:spcAft>
              <a:buFontTx/>
              <a:buChar char="-"/>
              <a:defRPr/>
            </a:pPr>
            <a:r>
              <a:rPr lang="en-US" sz="2400" dirty="0">
                <a:latin typeface="Arial"/>
                <a:cs typeface="Arial"/>
              </a:rPr>
              <a:t>Self-centered</a:t>
            </a:r>
          </a:p>
          <a:p>
            <a:pPr marL="285750" indent="-285750" eaLnBrk="1" fontAlgn="auto" hangingPunct="1">
              <a:spcBef>
                <a:spcPts val="0"/>
              </a:spcBef>
              <a:spcAft>
                <a:spcPts val="0"/>
              </a:spcAft>
              <a:buFontTx/>
              <a:buChar char="-"/>
              <a:defRPr/>
            </a:pPr>
            <a:r>
              <a:rPr lang="en-US" sz="2400" dirty="0">
                <a:latin typeface="Arial"/>
                <a:cs typeface="Arial"/>
              </a:rPr>
              <a:t>Non-participative</a:t>
            </a:r>
          </a:p>
          <a:p>
            <a:pPr marL="285750" indent="-285750" eaLnBrk="1" fontAlgn="auto" hangingPunct="1">
              <a:spcBef>
                <a:spcPts val="0"/>
              </a:spcBef>
              <a:spcAft>
                <a:spcPts val="0"/>
              </a:spcAft>
              <a:buFontTx/>
              <a:buChar char="-"/>
              <a:defRPr/>
            </a:pPr>
            <a:r>
              <a:rPr lang="en-US" sz="2400" dirty="0">
                <a:latin typeface="Arial"/>
                <a:cs typeface="Arial"/>
              </a:rPr>
              <a:t>Poor communication</a:t>
            </a:r>
          </a:p>
          <a:p>
            <a:pPr marL="285750" indent="-285750" eaLnBrk="1" fontAlgn="auto" hangingPunct="1">
              <a:spcBef>
                <a:spcPts val="0"/>
              </a:spcBef>
              <a:spcAft>
                <a:spcPts val="0"/>
              </a:spcAft>
              <a:buFontTx/>
              <a:buChar char="-"/>
              <a:defRPr/>
            </a:pPr>
            <a:r>
              <a:rPr lang="en-US" sz="2400" dirty="0">
                <a:latin typeface="Arial"/>
                <a:cs typeface="Arial"/>
              </a:rPr>
              <a:t>Dishonest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53013" y="1689100"/>
            <a:ext cx="370522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extBox 6"/>
          <p:cNvSpPr txBox="1">
            <a:spLocks noChangeArrowheads="1"/>
          </p:cNvSpPr>
          <p:nvPr/>
        </p:nvSpPr>
        <p:spPr bwMode="auto">
          <a:xfrm>
            <a:off x="360363" y="1881188"/>
            <a:ext cx="4452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2800">
                <a:latin typeface="Arial" pitchFamily="34" charset="0"/>
                <a:cs typeface="Arial" pitchFamily="34" charset="0"/>
              </a:rPr>
              <a:t>“The vision thing”</a:t>
            </a:r>
          </a:p>
        </p:txBody>
      </p:sp>
      <p:sp>
        <p:nvSpPr>
          <p:cNvPr id="8" name="Rectangle 7"/>
          <p:cNvSpPr/>
          <p:nvPr/>
        </p:nvSpPr>
        <p:spPr>
          <a:xfrm>
            <a:off x="0" y="6129338"/>
            <a:ext cx="6383338" cy="61277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endParaRPr lang="en-US">
              <a:solidFill>
                <a:srgbClr val="FFFFFF"/>
              </a:solidFill>
            </a:endParaRPr>
          </a:p>
        </p:txBody>
      </p:sp>
      <p:sp>
        <p:nvSpPr>
          <p:cNvPr id="1028" name="TextBox 8"/>
          <p:cNvSpPr txBox="1">
            <a:spLocks noChangeArrowheads="1"/>
          </p:cNvSpPr>
          <p:nvPr/>
        </p:nvSpPr>
        <p:spPr bwMode="auto">
          <a:xfrm>
            <a:off x="0" y="6129338"/>
            <a:ext cx="6180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r>
              <a:rPr lang="en-US" sz="1200">
                <a:solidFill>
                  <a:schemeClr val="bg1"/>
                </a:solidFill>
                <a:latin typeface="Arial" pitchFamily="34" charset="0"/>
                <a:cs typeface="Arial" pitchFamily="34" charset="0"/>
              </a:rPr>
              <a:t>Roy Lilley (2017) The Vision Thing. NHS Managers.Net </a:t>
            </a:r>
            <a:r>
              <a:rPr lang="en-US" sz="1200">
                <a:solidFill>
                  <a:schemeClr val="bg1"/>
                </a:solidFill>
                <a:latin typeface="Arial" pitchFamily="34" charset="0"/>
                <a:cs typeface="Arial" pitchFamily="34" charset="0"/>
                <a:hlinkClick r:id="rId3"/>
              </a:rPr>
              <a:t>http://myemail.constantcontact.com/The-vision-thing.html?soid=1102665899193&amp;aid=Y5yv0aevPiI</a:t>
            </a:r>
            <a:r>
              <a:rPr lang="en-US" sz="1200">
                <a:solidFill>
                  <a:schemeClr val="bg1"/>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927</TotalTime>
  <Words>977</Words>
  <Application>Microsoft Office PowerPoint</Application>
  <PresentationFormat>On-screen Show (4:3)</PresentationFormat>
  <Paragraphs>80</Paragraphs>
  <Slides>45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Calibri</vt:lpstr>
      <vt:lpstr>Arial</vt:lpstr>
      <vt:lpstr>MS PGothic</vt:lpstr>
      <vt:lpstr>Office Theme</vt:lpstr>
      <vt:lpstr>PowerPoint Presentation</vt:lpstr>
      <vt:lpstr>PowerPoint Presentation</vt:lpstr>
      <vt:lpstr>PowerPoint Presentation</vt:lpstr>
      <vt:lpstr>PowerPoint Presentation</vt:lpstr>
      <vt:lpstr>PowerPoint Presentation</vt:lpstr>
      <vt:lpstr>PowerPoint Presentation</vt:lpstr>
      <vt:lpstr>Two questions</vt:lpstr>
      <vt:lpstr>Most common answers</vt:lpstr>
      <vt:lpstr>PowerPoint Presentation</vt:lpstr>
      <vt:lpstr>Assumptions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 all the forms of inequality, injustice in health care is the most shocking and inhumane."  Dr. Martin Luther King Jr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lpstr>PowerPoint Presentation</vt:lpstr>
      <vt:lpstr>PowerPoint Presentation</vt:lpstr>
      <vt:lpstr>PowerPoint Presentation</vt:lpstr>
    </vt:vector>
  </TitlesOfParts>
  <Company>CJN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storr</dc:creator>
  <cp:lastModifiedBy>HP</cp:lastModifiedBy>
  <cp:revision>234</cp:revision>
  <cp:lastPrinted>2017-09-15T15:59:12Z</cp:lastPrinted>
  <dcterms:created xsi:type="dcterms:W3CDTF">2013-04-30T11:13:23Z</dcterms:created>
  <dcterms:modified xsi:type="dcterms:W3CDTF">2017-09-22T19:56:34Z</dcterms:modified>
</cp:coreProperties>
</file>