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12" r:id="rId3"/>
    <p:sldId id="307" r:id="rId4"/>
    <p:sldId id="308" r:id="rId5"/>
    <p:sldId id="309" r:id="rId6"/>
    <p:sldId id="310" r:id="rId7"/>
    <p:sldId id="311" r:id="rId8"/>
    <p:sldId id="313" r:id="rId9"/>
    <p:sldId id="314" r:id="rId10"/>
    <p:sldId id="315" r:id="rId11"/>
    <p:sldId id="279" r:id="rId12"/>
    <p:sldId id="280" r:id="rId13"/>
    <p:sldId id="283" r:id="rId14"/>
    <p:sldId id="284" r:id="rId15"/>
    <p:sldId id="285" r:id="rId16"/>
    <p:sldId id="286" r:id="rId17"/>
    <p:sldId id="289" r:id="rId18"/>
    <p:sldId id="290" r:id="rId19"/>
    <p:sldId id="291" r:id="rId20"/>
    <p:sldId id="292" r:id="rId21"/>
    <p:sldId id="293" r:id="rId22"/>
    <p:sldId id="257" r:id="rId23"/>
    <p:sldId id="258" r:id="rId24"/>
    <p:sldId id="294" r:id="rId25"/>
    <p:sldId id="295" r:id="rId26"/>
    <p:sldId id="264" r:id="rId27"/>
    <p:sldId id="316" r:id="rId28"/>
    <p:sldId id="269" r:id="rId29"/>
    <p:sldId id="270" r:id="rId30"/>
    <p:sldId id="271" r:id="rId31"/>
    <p:sldId id="272" r:id="rId32"/>
    <p:sldId id="273" r:id="rId33"/>
    <p:sldId id="274" r:id="rId34"/>
    <p:sldId id="296" r:id="rId35"/>
    <p:sldId id="262" r:id="rId36"/>
    <p:sldId id="297" r:id="rId37"/>
    <p:sldId id="298" r:id="rId38"/>
    <p:sldId id="299" r:id="rId39"/>
    <p:sldId id="263" r:id="rId40"/>
    <p:sldId id="265" r:id="rId41"/>
    <p:sldId id="266" r:id="rId42"/>
    <p:sldId id="300" r:id="rId43"/>
    <p:sldId id="267" r:id="rId44"/>
    <p:sldId id="301" r:id="rId45"/>
    <p:sldId id="268" r:id="rId46"/>
    <p:sldId id="288" r:id="rId47"/>
    <p:sldId id="302" r:id="rId48"/>
    <p:sldId id="275" r:id="rId49"/>
    <p:sldId id="276" r:id="rId50"/>
    <p:sldId id="278" r:id="rId51"/>
    <p:sldId id="277" r:id="rId52"/>
    <p:sldId id="303" r:id="rId53"/>
    <p:sldId id="304" r:id="rId54"/>
    <p:sldId id="306" r:id="rId55"/>
    <p:sldId id="305" r:id="rId56"/>
    <p:sldId id="317" r:id="rId57"/>
    <p:sldId id="31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14"/>
  </p:normalViewPr>
  <p:slideViewPr>
    <p:cSldViewPr>
      <p:cViewPr>
        <p:scale>
          <a:sx n="123" d="100"/>
          <a:sy n="123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70" d="100"/>
          <a:sy n="170" d="100"/>
        </p:scale>
        <p:origin x="288" y="-4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52400"/>
            <a:ext cx="6856413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Influenza and Viral Pneumonia</a:t>
            </a:r>
            <a:br>
              <a:rPr lang="en-US" b="1" dirty="0" smtClean="0"/>
            </a:br>
            <a:r>
              <a:rPr lang="en-US" b="1" dirty="0" smtClean="0"/>
              <a:t>Dr. Rodrigo </a:t>
            </a:r>
            <a:r>
              <a:rPr lang="en-US" b="1" dirty="0" err="1" smtClean="0"/>
              <a:t>Cavallazzi</a:t>
            </a:r>
            <a:r>
              <a:rPr lang="en-US" b="1" dirty="0" smtClean="0"/>
              <a:t>, University of Louisville</a:t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Paul Webber  </a:t>
            </a:r>
            <a:r>
              <a:rPr lang="en-US" b="1" dirty="0" err="1" smtClean="0"/>
              <a:t>paul@webbertraining.com</a:t>
            </a:r>
            <a:endParaRPr lang="en-US" b="1" dirty="0" smtClean="0"/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5D0D7-B6B3-AB44-A90C-D7DC84C2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B1D0A-2405-43B3-B8BB-FE4CCEE5EDD3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C7133-7ECF-483C-963D-219BD938B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0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7133-7ECF-483C-963D-219BD938B2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7133-7ECF-483C-963D-219BD938B2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7133-7ECF-483C-963D-219BD938B2A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7133-7ECF-483C-963D-219BD938B2A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9530-8CC4-2A4F-B358-7B4E6BEDE3D6}" type="datetime1">
              <a:rPr lang="en-CA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2799-D852-A84B-8994-12F9183BEFFD}" type="datetime1">
              <a:rPr lang="en-CA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8C7F-1598-F349-8E13-07FAA316A45F}" type="datetime1">
              <a:rPr lang="en-CA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E86-2727-1744-9FC5-870802C6FEA9}" type="datetime1">
              <a:rPr lang="en-CA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675-C641-1949-A83C-AF5EFD4E1EC3}" type="datetime1">
              <a:rPr lang="en-CA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DE8F-3DAC-5740-89CD-C2A236774EBE}" type="datetime1">
              <a:rPr lang="en-CA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4F66-36A2-0747-8FD7-45DC619AEFB5}" type="datetime1">
              <a:rPr lang="en-CA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9B1-5CDD-A042-B6FC-86148896C48F}" type="datetime1">
              <a:rPr lang="en-CA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472-D624-E242-8C55-5A444614A030}" type="datetime1">
              <a:rPr lang="en-CA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F0B5-D148-6B45-AAFA-86139CFC3B61}" type="datetime1">
              <a:rPr lang="en-CA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6402-6157-9548-9A53-92A96DDD6910}" type="datetime1">
              <a:rPr lang="en-CA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30D59-F64E-EC4D-B2F1-6D51C17E40B6}" type="datetime1">
              <a:rPr lang="en-CA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5CE5-8D2E-47C5-8C6E-8E7B1D7F4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2841625"/>
            <a:ext cx="4114800" cy="119697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Influenza and Viral Pneumonia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971800"/>
            <a:ext cx="3733800" cy="91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Rodrigo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Cavallazzi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MD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University of Louisville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4419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Hosted by Paul Webber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paul@webbertraining.com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0650" y="6488668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www.webbertraining.com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89380" y="6488668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March 21, 2019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Case 2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a) </a:t>
            </a:r>
            <a:r>
              <a:rPr lang="en-US" sz="2400" dirty="0" err="1" smtClean="0"/>
              <a:t>Klebsiella</a:t>
            </a:r>
            <a:r>
              <a:rPr lang="en-US" sz="2400" dirty="0" smtClean="0"/>
              <a:t> </a:t>
            </a:r>
            <a:r>
              <a:rPr lang="en-US" sz="2400" dirty="0" err="1" smtClean="0"/>
              <a:t>pneumoniae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b) </a:t>
            </a:r>
            <a:r>
              <a:rPr lang="en-US" sz="2400" dirty="0" err="1" smtClean="0"/>
              <a:t>Moraxella</a:t>
            </a:r>
            <a:r>
              <a:rPr lang="en-US" sz="2400" dirty="0" smtClean="0"/>
              <a:t> </a:t>
            </a:r>
            <a:r>
              <a:rPr lang="en-US" sz="2400" dirty="0" err="1" smtClean="0"/>
              <a:t>catarrhalis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c) Pseudomonas </a:t>
            </a:r>
            <a:r>
              <a:rPr lang="en-US" sz="2400" dirty="0" err="1" smtClean="0"/>
              <a:t>aeruginosa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d) </a:t>
            </a:r>
            <a:r>
              <a:rPr lang="en-US" sz="2400" dirty="0" err="1" smtClean="0"/>
              <a:t>Acinetobacter</a:t>
            </a:r>
            <a:r>
              <a:rPr lang="en-US" sz="2400" dirty="0" smtClean="0"/>
              <a:t> </a:t>
            </a:r>
            <a:r>
              <a:rPr lang="en-US" sz="2400" dirty="0" err="1" smtClean="0"/>
              <a:t>baumannii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e) Staphylococcus aureus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endParaRPr lang="en-US" sz="2400" dirty="0" smtClean="0"/>
          </a:p>
          <a:p>
            <a:r>
              <a:rPr lang="en-US" sz="2400" dirty="0" smtClean="0"/>
              <a:t>Respiratory viral infections are prevalent</a:t>
            </a:r>
          </a:p>
          <a:p>
            <a:r>
              <a:rPr lang="en-US" sz="2400" dirty="0" smtClean="0"/>
              <a:t>Affect vulnerable, such as children, elderly, and people living in developing areas</a:t>
            </a:r>
          </a:p>
          <a:p>
            <a:r>
              <a:rPr lang="en-US" sz="2400" dirty="0" smtClean="0"/>
              <a:t>Molecular techniques</a:t>
            </a:r>
          </a:p>
          <a:p>
            <a:r>
              <a:rPr lang="en-US" sz="2400" dirty="0" smtClean="0"/>
              <a:t>Pandemics and outbreaks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Pandemics and Outbreaks</a:t>
            </a:r>
          </a:p>
          <a:p>
            <a:pPr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1918 to 1919 Spanish influenza pandemic</a:t>
            </a:r>
          </a:p>
          <a:p>
            <a:r>
              <a:rPr lang="en-US" sz="2400" dirty="0" smtClean="0"/>
              <a:t>1957 H2N2 Asian influenza pandemic</a:t>
            </a:r>
          </a:p>
          <a:p>
            <a:r>
              <a:rPr lang="en-US" sz="2400" dirty="0" smtClean="0"/>
              <a:t>1968 H3N2 Hong Kong influenza pandemic</a:t>
            </a:r>
          </a:p>
          <a:p>
            <a:r>
              <a:rPr lang="en-US" sz="2400" dirty="0" smtClean="0"/>
              <a:t>1977 H1N1 Russian influenza pandemic</a:t>
            </a:r>
          </a:p>
          <a:p>
            <a:r>
              <a:rPr lang="en-US" sz="2400" dirty="0" smtClean="0"/>
              <a:t>2009 H1N1 pandemic</a:t>
            </a:r>
          </a:p>
          <a:p>
            <a:pPr lvl="1"/>
            <a:r>
              <a:rPr lang="en-US" sz="2000" dirty="0" smtClean="0"/>
              <a:t>201,200 respiratory deaths</a:t>
            </a:r>
          </a:p>
          <a:p>
            <a:pPr lvl="1"/>
            <a:r>
              <a:rPr lang="en-US" sz="2000" dirty="0" smtClean="0"/>
              <a:t>83,000 cardiovascular deaths</a:t>
            </a:r>
          </a:p>
          <a:p>
            <a:pPr lvl="1"/>
            <a:r>
              <a:rPr lang="en-US" sz="2000" dirty="0" smtClean="0"/>
              <a:t>Most of these deaths occurred in patients younger than 65 years old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Pandemics and Outbreaks</a:t>
            </a:r>
            <a:endParaRPr lang="en-US" sz="1800" dirty="0" smtClean="0"/>
          </a:p>
          <a:p>
            <a:r>
              <a:rPr lang="en-US" sz="1800" dirty="0" smtClean="0"/>
              <a:t>February 28 2013– Hospital contacted the Hanoi office of the WHO</a:t>
            </a:r>
          </a:p>
          <a:p>
            <a:r>
              <a:rPr lang="en-US" sz="1800" dirty="0" smtClean="0"/>
              <a:t>Patient presented with unusual influenza-like virus</a:t>
            </a:r>
          </a:p>
        </p:txBody>
      </p:sp>
      <p:pic>
        <p:nvPicPr>
          <p:cNvPr id="4" name="Picture 2" descr="http://www.latado.com/content/upload/spot/2013-3/a3e69799595b6ec14a8fe788d9569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905375" cy="3448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56388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Reilley</a:t>
            </a:r>
            <a:r>
              <a:rPr lang="en-US" sz="1200" dirty="0" smtClean="0"/>
              <a:t> B et al. N </a:t>
            </a:r>
            <a:r>
              <a:rPr lang="en-US" sz="1200" dirty="0" err="1" smtClean="0"/>
              <a:t>Engl</a:t>
            </a:r>
            <a:r>
              <a:rPr lang="en-US" sz="1200" dirty="0" smtClean="0"/>
              <a:t> J Med. 2003 May 15;348(20):1951-2.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pic>
        <p:nvPicPr>
          <p:cNvPr id="1026" name="Picture 2" descr="https://www.nejm.org/na101/home/literatum/publisher/mms/journals/content/nejm/2003/nejm_2003.348.issue-20/nejmp030080/production/images/img_medium/nejmp030080_f1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461358"/>
            <a:ext cx="2743200" cy="2066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724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Dr. Carlo </a:t>
            </a:r>
            <a:r>
              <a:rPr lang="en-US" dirty="0" err="1" smtClean="0"/>
              <a:t>Urbani</a:t>
            </a:r>
            <a:r>
              <a:rPr lang="en-US" dirty="0" smtClean="0"/>
              <a:t> answered the call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 worked on the hospital, documented findings, arranged for samples to be tested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1524000"/>
            <a:ext cx="3428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Pandemics and Outbreaks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62484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Reilley</a:t>
            </a:r>
            <a:r>
              <a:rPr lang="en-US" sz="1200" dirty="0" smtClean="0"/>
              <a:t> B et al. N </a:t>
            </a:r>
            <a:r>
              <a:rPr lang="en-US" sz="1200" dirty="0" err="1" smtClean="0"/>
              <a:t>Engl</a:t>
            </a:r>
            <a:r>
              <a:rPr lang="en-US" sz="1200" dirty="0" smtClean="0"/>
              <a:t> J Med. 2003 May 15;348(20):1951-2.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Pandemics and Outbreaks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Of the first 60 patients with the illness, more than half were health care workers</a:t>
            </a:r>
          </a:p>
          <a:p>
            <a:r>
              <a:rPr lang="en-US" sz="2400" dirty="0" smtClean="0"/>
              <a:t>Many of the staff members made the difficult decision to quarantine themselves</a:t>
            </a:r>
          </a:p>
          <a:p>
            <a:r>
              <a:rPr lang="en-US" sz="2400" dirty="0" smtClean="0"/>
              <a:t>Some health care workers decided to sleep in the hospital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6248400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Reilley</a:t>
            </a:r>
            <a:r>
              <a:rPr lang="en-US" sz="1200" dirty="0" smtClean="0"/>
              <a:t> B et al. N </a:t>
            </a:r>
            <a:r>
              <a:rPr lang="en-US" sz="1200" dirty="0" err="1" smtClean="0"/>
              <a:t>Engl</a:t>
            </a:r>
            <a:r>
              <a:rPr lang="en-US" sz="1200" dirty="0" smtClean="0"/>
              <a:t> J Med. 2003 May 15;348(20):1951-2.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Pandemics and Outbreaks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On March 9 2013 Dr. </a:t>
            </a:r>
            <a:r>
              <a:rPr lang="en-US" sz="2400" dirty="0" err="1" smtClean="0"/>
              <a:t>Urbani</a:t>
            </a:r>
            <a:r>
              <a:rPr lang="en-US" sz="2400" dirty="0" smtClean="0"/>
              <a:t> had a meeting with the Vice Minister of Health of Vietnam</a:t>
            </a:r>
          </a:p>
          <a:p>
            <a:r>
              <a:rPr lang="en-US" sz="2400" dirty="0" smtClean="0"/>
              <a:t>4 four-hour discussion– the hospital was quarantined</a:t>
            </a:r>
          </a:p>
          <a:p>
            <a:r>
              <a:rPr lang="en-US" sz="2400" dirty="0" smtClean="0"/>
              <a:t>March 11, he began to have symptoms during a flight to Bangkok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248400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Reilley</a:t>
            </a:r>
            <a:r>
              <a:rPr lang="en-US" sz="1200" dirty="0" smtClean="0"/>
              <a:t> B et al. N </a:t>
            </a:r>
            <a:r>
              <a:rPr lang="en-US" sz="1200" dirty="0" err="1" smtClean="0"/>
              <a:t>Engl</a:t>
            </a:r>
            <a:r>
              <a:rPr lang="en-US" sz="1200" dirty="0" smtClean="0"/>
              <a:t> J Med. 2003 May 15;348(20):1951-2.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Pandemics and Outbreaks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2003: Severe acute respiratory syndrome – </a:t>
            </a:r>
            <a:r>
              <a:rPr lang="en-US" sz="2400" dirty="0" err="1" smtClean="0"/>
              <a:t>Urbani</a:t>
            </a:r>
            <a:r>
              <a:rPr lang="en-US" sz="2400" dirty="0" smtClean="0"/>
              <a:t> strain of severe acute respiratory syndrome–associated </a:t>
            </a:r>
            <a:r>
              <a:rPr lang="en-US" sz="2400" dirty="0" err="1" smtClean="0"/>
              <a:t>coronavirus</a:t>
            </a:r>
            <a:endParaRPr lang="en-US" sz="2400" dirty="0" smtClean="0"/>
          </a:p>
          <a:p>
            <a:r>
              <a:rPr lang="en-US" sz="2400" dirty="0" smtClean="0"/>
              <a:t>2012: Middle East respiratory syndrome—</a:t>
            </a:r>
            <a:r>
              <a:rPr lang="en-US" sz="2400" dirty="0" err="1" smtClean="0"/>
              <a:t>coronavirus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dirty="0" err="1" smtClean="0"/>
              <a:t>Immunocompetent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immunosuppressed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401094" y="3313906"/>
            <a:ext cx="8382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3810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Community respiratory viruses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828800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134894" y="3313906"/>
            <a:ext cx="8382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38100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Endogenous reactivation</a:t>
            </a:r>
          </a:p>
          <a:p>
            <a:pPr algn="ctr"/>
            <a:r>
              <a:rPr lang="en-US" sz="1600" dirty="0" smtClean="0"/>
              <a:t>Community-acquired respiratory viruses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819400"/>
          <a:ext cx="6400799" cy="2819400"/>
        </p:xfrm>
        <a:graphic>
          <a:graphicData uri="http://schemas.openxmlformats.org/drawingml/2006/table">
            <a:tbl>
              <a:tblPr/>
              <a:tblGrid>
                <a:gridCol w="3572792"/>
                <a:gridCol w="2828007"/>
              </a:tblGrid>
              <a:tr h="56388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Proportion of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viral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infection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Community-acquired pneumonia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24.5%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Hospital-acquired pneumonia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   Non-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immunocompromised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11.2%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Immunocompromised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36.1%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81400" y="1905000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61722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Conflicts of interest</a:t>
            </a:r>
          </a:p>
          <a:p>
            <a:endParaRPr lang="en-US" sz="2400" dirty="0" smtClean="0"/>
          </a:p>
          <a:p>
            <a:r>
              <a:rPr lang="en-US" sz="2400" dirty="0" smtClean="0"/>
              <a:t>Site investigator for a clinical trial investigating a new antiviral for adults with respiratory </a:t>
            </a:r>
            <a:r>
              <a:rPr lang="en-US" sz="2400" dirty="0" err="1" smtClean="0"/>
              <a:t>syncytial</a:t>
            </a:r>
            <a:r>
              <a:rPr lang="en-US" sz="2400" dirty="0" smtClean="0"/>
              <a:t> virus infection (Gilead)</a:t>
            </a:r>
          </a:p>
          <a:p>
            <a:endParaRPr lang="en-US" sz="2400" dirty="0" smtClean="0"/>
          </a:p>
          <a:p>
            <a:r>
              <a:rPr lang="en-US" sz="2400" dirty="0" smtClean="0"/>
              <a:t>Site investigator for a clinical trial investigating a new drug for influenza (GlaxoSmithKline)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pic>
        <p:nvPicPr>
          <p:cNvPr id="3074" name="Picture 2" descr="C:\Users\Cavallazzi\Dropbox\Viral_review\Figures_Feb_26_2018\Figure_1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706142" cy="41533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57600" y="1524000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64770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11933"/>
              </p:ext>
            </p:extLst>
          </p:nvPr>
        </p:nvGraphicFramePr>
        <p:xfrm>
          <a:off x="1371600" y="2514600"/>
          <a:ext cx="6629400" cy="2990873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446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Virus is a “bystander” and does not have a pathogenic effect.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Although uncommon in adults, asymptomatic carriage of respiratory viruses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occurs.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Virus has a pathogenic effect and is causing pneumonia in isolation.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Potential mechanisms include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dysregulation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of cytokines and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chemokines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, infection of epithelial cells in the lungs, and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apoptosis.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Virus has a pathogenic effect and is causing pneumonia along with a bacterial pathogen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 study showed that the mortality for patients with community-acquired pneumonia and bacterial and viral co-infection is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higher.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Virus caused a recent infection that prompted a secondary bacterial infection.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This occurs particularly with </a:t>
                      </a:r>
                      <a:r>
                        <a:rPr lang="en-US" sz="1200" i="1" dirty="0">
                          <a:latin typeface="Times New Roman"/>
                          <a:ea typeface="Calibri"/>
                          <a:cs typeface="Times New Roman"/>
                        </a:rPr>
                        <a:t>Streptococcus </a:t>
                      </a:r>
                      <a:r>
                        <a:rPr lang="en-US" sz="1200" i="1" dirty="0" err="1">
                          <a:latin typeface="Times New Roman"/>
                          <a:ea typeface="Calibri"/>
                          <a:cs typeface="Times New Roman"/>
                        </a:rPr>
                        <a:t>pneumoniae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1200" i="1" dirty="0">
                          <a:latin typeface="Times New Roman"/>
                          <a:ea typeface="Calibri"/>
                          <a:cs typeface="Times New Roman"/>
                        </a:rPr>
                        <a:t>Staphylococcus </a:t>
                      </a:r>
                      <a:r>
                        <a:rPr lang="en-US" sz="1200" i="1" dirty="0" err="1">
                          <a:latin typeface="Times New Roman"/>
                          <a:ea typeface="Calibri"/>
                          <a:cs typeface="Times New Roman"/>
                        </a:rPr>
                        <a:t>aureus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infection following influenza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infection.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Lag time of 2 to 4 weeks between the viral and bacterial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infection.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Polymerase chain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reaction test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may remain positive for up to 5 weeks after a viral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infection.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57600" y="1524000"/>
            <a:ext cx="1877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63246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4933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667000" y="1600200"/>
            <a:ext cx="3762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Characteristics of the viruses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pic>
        <p:nvPicPr>
          <p:cNvPr id="2050" name="Picture 2" descr="Image result for human influenza hemagglutinin neuraminid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238750" cy="37528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7600" y="14478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Influenza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6172200"/>
            <a:ext cx="656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Available at: https://en.wikipedia.org/wiki/Discovery_and_development_of_neuraminidase_inhibitors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RNA virus</a:t>
            </a:r>
          </a:p>
          <a:p>
            <a:r>
              <a:rPr lang="en-US" sz="2400" dirty="0" smtClean="0"/>
              <a:t>Types A, B, and C based on its nucleoprotein and matrix protein</a:t>
            </a:r>
          </a:p>
          <a:p>
            <a:r>
              <a:rPr lang="en-US" sz="2400" dirty="0" smtClean="0"/>
              <a:t>Influenza A</a:t>
            </a:r>
          </a:p>
          <a:p>
            <a:pPr lvl="1"/>
            <a:r>
              <a:rPr lang="en-US" sz="2000" dirty="0" smtClean="0"/>
              <a:t>H1N1, H1N2, and H3N2 based on </a:t>
            </a:r>
            <a:r>
              <a:rPr lang="en-US" sz="2000" dirty="0" err="1" smtClean="0"/>
              <a:t>hemagglutinin</a:t>
            </a:r>
            <a:r>
              <a:rPr lang="en-US" sz="2000" dirty="0" smtClean="0"/>
              <a:t> and neuraminidase</a:t>
            </a:r>
          </a:p>
          <a:p>
            <a:r>
              <a:rPr lang="en-US" sz="2400" dirty="0" smtClean="0"/>
              <a:t>Influenza B</a:t>
            </a:r>
          </a:p>
          <a:p>
            <a:pPr lvl="1"/>
            <a:r>
              <a:rPr lang="en-US" sz="2000" dirty="0" smtClean="0"/>
              <a:t>B/Yamagata and the B/Victoria lineages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33800" y="16002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Influenza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4525963"/>
          </a:xfrm>
        </p:spPr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Antigenic drift: gene mutation that influenza undergoes every year</a:t>
            </a:r>
          </a:p>
          <a:p>
            <a:endParaRPr lang="en-US" sz="2400" dirty="0" smtClean="0"/>
          </a:p>
          <a:p>
            <a:r>
              <a:rPr lang="en-US" sz="2400" dirty="0" smtClean="0"/>
              <a:t>Antigenic shift: new </a:t>
            </a:r>
            <a:r>
              <a:rPr lang="en-US" sz="2400" dirty="0" err="1" smtClean="0"/>
              <a:t>hemagglutinin</a:t>
            </a:r>
            <a:r>
              <a:rPr lang="en-US" sz="2400" dirty="0" smtClean="0"/>
              <a:t> or neuraminidase subtypes are acquired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33800" y="16002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Influenza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pic>
        <p:nvPicPr>
          <p:cNvPr id="2050" name="Picture 2" descr="C:\Users\Cavallazzi\Dropbox\Viral_review\Grap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071360" cy="39776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16002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Influenza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older subjects, the burden of RSV infection is similar to that of influenza </a:t>
            </a:r>
          </a:p>
          <a:p>
            <a:r>
              <a:rPr lang="en-US" sz="2400" dirty="0" smtClean="0"/>
              <a:t>RSV–associated hospitalization rate per 100,000 person-years</a:t>
            </a:r>
          </a:p>
          <a:p>
            <a:pPr lvl="1"/>
            <a:r>
              <a:rPr lang="en-US" sz="2000" dirty="0" smtClean="0"/>
              <a:t>age 50 to 64 years: 12.8</a:t>
            </a:r>
          </a:p>
          <a:p>
            <a:pPr lvl="1"/>
            <a:r>
              <a:rPr lang="en-US" sz="2000" dirty="0" smtClean="0"/>
              <a:t>&gt; 65 years: 86.1</a:t>
            </a:r>
          </a:p>
          <a:p>
            <a:r>
              <a:rPr lang="en-US" sz="2400" dirty="0" smtClean="0"/>
              <a:t>Cohort of hospitalized patients &gt; 65 years with RSV:</a:t>
            </a:r>
          </a:p>
          <a:p>
            <a:pPr lvl="1"/>
            <a:r>
              <a:rPr lang="en-US" sz="2000" dirty="0" smtClean="0"/>
              <a:t>31% had an infiltrate on chest radiograph</a:t>
            </a:r>
          </a:p>
          <a:p>
            <a:pPr lvl="1"/>
            <a:r>
              <a:rPr lang="en-US" sz="2000" dirty="0" smtClean="0"/>
              <a:t>15% required ICU admission</a:t>
            </a:r>
          </a:p>
          <a:p>
            <a:pPr lvl="1"/>
            <a:r>
              <a:rPr lang="en-US" sz="2000" dirty="0" smtClean="0"/>
              <a:t>13% required mechanical ventilation</a:t>
            </a:r>
          </a:p>
          <a:p>
            <a:pPr lvl="1"/>
            <a:r>
              <a:rPr lang="en-US" sz="2000" dirty="0" smtClean="0"/>
              <a:t>8% died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743200" y="1524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Respiratory </a:t>
            </a:r>
            <a:r>
              <a:rPr lang="en-US" sz="2400" dirty="0" err="1" smtClean="0">
                <a:solidFill>
                  <a:srgbClr val="00B0F0"/>
                </a:solidFill>
              </a:rPr>
              <a:t>Syncytial</a:t>
            </a:r>
            <a:r>
              <a:rPr lang="en-US" sz="2400" dirty="0" smtClean="0">
                <a:solidFill>
                  <a:srgbClr val="00B0F0"/>
                </a:solidFill>
              </a:rPr>
              <a:t> Virus</a:t>
            </a:r>
            <a:endParaRPr lang="en-US" sz="2400" i="1" dirty="0" smtClean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4770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Most common cause of common cold (2 to 4 times per year in adults)</a:t>
            </a:r>
          </a:p>
          <a:p>
            <a:r>
              <a:rPr lang="en-US" sz="2400" dirty="0" smtClean="0"/>
              <a:t>Sneezing, nasal discharge, sore throat, and low-grade fever</a:t>
            </a:r>
          </a:p>
          <a:p>
            <a:r>
              <a:rPr lang="en-US" sz="2400" dirty="0" smtClean="0"/>
              <a:t>Rhinovirus tends to occur more often in the early fall or spring</a:t>
            </a:r>
          </a:p>
          <a:p>
            <a:r>
              <a:rPr lang="en-US" sz="2400" dirty="0" smtClean="0"/>
              <a:t>Most commonly identified pathogen in a large cohort of adult patients hospitalized with community-acquired pneumonia conducted in the United States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05200" y="1524000"/>
            <a:ext cx="2191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B0F0"/>
                </a:solidFill>
              </a:rPr>
              <a:t>Rhinovirus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Winter and follows seasonal pattern similar to influenza</a:t>
            </a:r>
          </a:p>
          <a:p>
            <a:r>
              <a:rPr lang="en-US" sz="2400" dirty="0" smtClean="0"/>
              <a:t>HCoV-229E, HCoV-NL63, HCoV-OC43, and HCoV-HKU1 are common cause of common cold</a:t>
            </a:r>
          </a:p>
          <a:p>
            <a:r>
              <a:rPr lang="en-US" sz="2400" dirty="0" smtClean="0"/>
              <a:t>Adult hospitalized patients with </a:t>
            </a:r>
            <a:r>
              <a:rPr lang="en-US" sz="2400" dirty="0" err="1" smtClean="0"/>
              <a:t>coronavirus</a:t>
            </a:r>
            <a:r>
              <a:rPr lang="en-US" sz="2400" dirty="0" smtClean="0"/>
              <a:t> infection are often </a:t>
            </a:r>
            <a:r>
              <a:rPr lang="en-US" sz="2400" dirty="0" err="1" smtClean="0"/>
              <a:t>immunocompromised</a:t>
            </a:r>
            <a:r>
              <a:rPr lang="en-US" sz="2400" dirty="0" smtClean="0"/>
              <a:t>, and pneumonia is a common</a:t>
            </a:r>
          </a:p>
          <a:p>
            <a:r>
              <a:rPr lang="en-US" sz="2400" dirty="0" smtClean="0"/>
              <a:t>Severe acute respiratory syndrome </a:t>
            </a:r>
            <a:r>
              <a:rPr lang="en-US" sz="2400" dirty="0" err="1" smtClean="0"/>
              <a:t>coronavirus</a:t>
            </a:r>
            <a:r>
              <a:rPr lang="en-US" sz="2400" dirty="0" smtClean="0"/>
              <a:t> and Middle East respiratory syndrome </a:t>
            </a:r>
            <a:r>
              <a:rPr lang="en-US" sz="2400" dirty="0" err="1" smtClean="0"/>
              <a:t>coronavirus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0" y="1600200"/>
            <a:ext cx="259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/>
            <a:r>
              <a:rPr lang="en-US" sz="2400" i="1" dirty="0" err="1" smtClean="0">
                <a:solidFill>
                  <a:srgbClr val="00B0F0"/>
                </a:solidFill>
              </a:rPr>
              <a:t>Coronavirus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1722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Objectives</a:t>
            </a:r>
          </a:p>
          <a:p>
            <a:endParaRPr lang="en-US" sz="2400" dirty="0" smtClean="0"/>
          </a:p>
          <a:p>
            <a:r>
              <a:rPr lang="en-US" sz="2400" dirty="0" smtClean="0"/>
              <a:t>Review the epidemiology of the main respiratory viruses</a:t>
            </a:r>
          </a:p>
          <a:p>
            <a:r>
              <a:rPr lang="en-US" sz="2400" dirty="0" smtClean="0"/>
              <a:t>Highlight the difficulty to recognize a viral infection on clinical grounds</a:t>
            </a:r>
          </a:p>
          <a:p>
            <a:r>
              <a:rPr lang="en-US" sz="2400" dirty="0" smtClean="0"/>
              <a:t>Lay out a treatment strategy for patients with pneumonia and respiratory viral infection</a:t>
            </a:r>
          </a:p>
          <a:p>
            <a:r>
              <a:rPr lang="en-US" sz="2400" dirty="0" smtClean="0"/>
              <a:t>Point future directions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Common cause of upper respiratory tract symptoms and conjunctivitis</a:t>
            </a:r>
          </a:p>
          <a:p>
            <a:r>
              <a:rPr lang="en-US" sz="2400" dirty="0" smtClean="0"/>
              <a:t>Adult patients with adenovirus pneumonia are relatively young</a:t>
            </a:r>
          </a:p>
          <a:p>
            <a:r>
              <a:rPr lang="en-US" sz="2400" dirty="0" smtClean="0"/>
              <a:t>Causes serious infection in </a:t>
            </a:r>
            <a:r>
              <a:rPr lang="en-US" sz="2400" dirty="0" err="1" smtClean="0"/>
              <a:t>immunocompromised</a:t>
            </a:r>
            <a:r>
              <a:rPr lang="en-US" sz="2400" dirty="0" smtClean="0"/>
              <a:t> patients</a:t>
            </a:r>
          </a:p>
          <a:p>
            <a:r>
              <a:rPr lang="en-US" sz="2400" dirty="0" smtClean="0"/>
              <a:t>Outbreaks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1600200"/>
            <a:ext cx="228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Adenovirus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Most infections are caused by </a:t>
            </a:r>
            <a:r>
              <a:rPr lang="en-US" sz="2400" dirty="0" err="1" smtClean="0"/>
              <a:t>parainfluenza</a:t>
            </a:r>
            <a:r>
              <a:rPr lang="en-US" sz="2400" dirty="0" smtClean="0"/>
              <a:t> 1 and 3</a:t>
            </a:r>
          </a:p>
          <a:p>
            <a:r>
              <a:rPr lang="en-US" sz="2400" dirty="0" err="1" smtClean="0"/>
              <a:t>Influenzalike</a:t>
            </a:r>
            <a:r>
              <a:rPr lang="en-US" sz="2400" dirty="0" smtClean="0"/>
              <a:t> symptoms are a common manifestation of </a:t>
            </a:r>
            <a:r>
              <a:rPr lang="en-US" sz="2400" dirty="0" err="1" smtClean="0"/>
              <a:t>parainfluenza</a:t>
            </a:r>
            <a:endParaRPr lang="en-US" sz="2400" dirty="0" smtClean="0"/>
          </a:p>
          <a:p>
            <a:r>
              <a:rPr lang="en-US" sz="2400" dirty="0" smtClean="0"/>
              <a:t>In children, common presentations are croup and </a:t>
            </a:r>
            <a:r>
              <a:rPr lang="en-US" sz="2400" dirty="0" err="1" smtClean="0"/>
              <a:t>bronchiolitis</a:t>
            </a:r>
            <a:endParaRPr lang="en-US" sz="2400" dirty="0" smtClean="0"/>
          </a:p>
          <a:p>
            <a:r>
              <a:rPr lang="en-US" sz="2400" dirty="0" smtClean="0"/>
              <a:t>In hospitalized patients, age ranged 61.5 to 77.5 years</a:t>
            </a:r>
          </a:p>
          <a:p>
            <a:r>
              <a:rPr lang="en-US" sz="2400" dirty="0" smtClean="0"/>
              <a:t>Of those infected by parainfluenza-3, 59% had an infiltrate on chest radiograph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1676400"/>
            <a:ext cx="1877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r>
              <a:rPr lang="en-US" sz="2400" i="1" dirty="0" err="1" smtClean="0">
                <a:solidFill>
                  <a:srgbClr val="00B0F0"/>
                </a:solidFill>
              </a:rPr>
              <a:t>Parainfluenza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4.5% of acute respiratory illnesses of adults prospectively followed as outpatients</a:t>
            </a:r>
          </a:p>
          <a:p>
            <a:r>
              <a:rPr lang="en-US" sz="2400" dirty="0" smtClean="0"/>
              <a:t>4% of patients with community-acquired pneumonia</a:t>
            </a:r>
          </a:p>
          <a:p>
            <a:r>
              <a:rPr lang="en-US" sz="2400" dirty="0" smtClean="0"/>
              <a:t>Mean age in CAP and </a:t>
            </a:r>
            <a:r>
              <a:rPr lang="en-US" sz="2400" dirty="0" err="1" smtClean="0"/>
              <a:t>metapneumovirus</a:t>
            </a:r>
            <a:r>
              <a:rPr lang="en-US" sz="2400" dirty="0" smtClean="0"/>
              <a:t> infection: 62 years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657600" y="1676400"/>
            <a:ext cx="2491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/>
            <a:r>
              <a:rPr lang="en-US" sz="2400" i="1" dirty="0" err="1" smtClean="0">
                <a:solidFill>
                  <a:srgbClr val="00B0F0"/>
                </a:solidFill>
              </a:rPr>
              <a:t>Metapneumovirus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More common in children</a:t>
            </a:r>
          </a:p>
          <a:p>
            <a:r>
              <a:rPr lang="en-US" sz="2400" dirty="0" smtClean="0"/>
              <a:t>More common in the winter</a:t>
            </a:r>
          </a:p>
          <a:p>
            <a:r>
              <a:rPr lang="en-US" sz="2400" dirty="0" smtClean="0"/>
              <a:t>Common clinical presentations include upper respiratory tract symptoms, </a:t>
            </a:r>
            <a:r>
              <a:rPr lang="en-US" sz="2400" dirty="0" err="1" smtClean="0"/>
              <a:t>bronchiolitis</a:t>
            </a:r>
            <a:r>
              <a:rPr lang="en-US" sz="2400" dirty="0" smtClean="0"/>
              <a:t>, and pneumonia</a:t>
            </a:r>
          </a:p>
          <a:p>
            <a:r>
              <a:rPr lang="en-US" sz="2400" dirty="0" smtClean="0"/>
              <a:t>Detected in acute respiratory illness of adults with </a:t>
            </a:r>
            <a:r>
              <a:rPr lang="en-US" sz="2400" dirty="0" err="1" smtClean="0"/>
              <a:t>immunosuppression</a:t>
            </a:r>
            <a:r>
              <a:rPr lang="en-US" sz="2400" dirty="0" smtClean="0"/>
              <a:t> and chronic lung disease</a:t>
            </a:r>
          </a:p>
          <a:p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429000" y="1752600"/>
            <a:ext cx="2355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Epidemiology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Human </a:t>
            </a:r>
            <a:r>
              <a:rPr lang="en-US" sz="2400" i="1" dirty="0" err="1" smtClean="0">
                <a:solidFill>
                  <a:srgbClr val="00B0F0"/>
                </a:solidFill>
              </a:rPr>
              <a:t>bocavirus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733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Cough</a:t>
            </a:r>
          </a:p>
          <a:p>
            <a:r>
              <a:rPr lang="en-US" sz="2400" dirty="0" smtClean="0"/>
              <a:t>Fever</a:t>
            </a:r>
          </a:p>
          <a:p>
            <a:r>
              <a:rPr lang="en-US" sz="2400" dirty="0" smtClean="0"/>
              <a:t>Fatigue</a:t>
            </a:r>
          </a:p>
          <a:p>
            <a:r>
              <a:rPr lang="en-US" sz="2400" dirty="0" err="1" smtClean="0"/>
              <a:t>Myalgia</a:t>
            </a:r>
            <a:endParaRPr lang="en-US" sz="2400" dirty="0" smtClean="0"/>
          </a:p>
          <a:p>
            <a:r>
              <a:rPr lang="en-US" sz="2400" dirty="0" smtClean="0"/>
              <a:t>Runny nose</a:t>
            </a:r>
          </a:p>
          <a:p>
            <a:r>
              <a:rPr lang="en-US" sz="2400" dirty="0" smtClean="0"/>
              <a:t>Wheezing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Dyspnea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752600"/>
            <a:ext cx="2996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Clinical Manifestations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Influenza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pic>
        <p:nvPicPr>
          <p:cNvPr id="1026" name="Picture 2" descr="C:\Users\Cavallazzi\Dropbox\Viral_review\Faga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210175" cy="37814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76600" y="1524000"/>
            <a:ext cx="2996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Clinical Manifestations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Influenza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400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Symptoms or clinical impression are not enough to rule in or rule out influenza</a:t>
            </a:r>
          </a:p>
          <a:p>
            <a:r>
              <a:rPr lang="en-US" sz="2400" dirty="0" smtClean="0"/>
              <a:t>Clinicians failed to clinically diagnose influenza in approximately two-thirds of influenza-confirmed patients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Surveillance data</a:t>
            </a:r>
          </a:p>
          <a:p>
            <a:r>
              <a:rPr lang="en-US" sz="2400" dirty="0" smtClean="0"/>
              <a:t>Contact with persons with acute febrile illness</a:t>
            </a:r>
          </a:p>
          <a:p>
            <a:r>
              <a:rPr lang="en-US" sz="2400" dirty="0" smtClean="0"/>
              <a:t>Recent travel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76600" y="1524000"/>
            <a:ext cx="2996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Clinical Manifestations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Influenza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078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Wheezing</a:t>
            </a:r>
          </a:p>
          <a:p>
            <a:r>
              <a:rPr lang="en-US" sz="2400" dirty="0" smtClean="0"/>
              <a:t>Clinical-radiological dissociation</a:t>
            </a:r>
          </a:p>
          <a:p>
            <a:r>
              <a:rPr lang="en-US" sz="2400" dirty="0" smtClean="0"/>
              <a:t>Cough (97%)</a:t>
            </a:r>
          </a:p>
          <a:p>
            <a:r>
              <a:rPr lang="en-US" sz="2400" dirty="0" err="1" smtClean="0"/>
              <a:t>Dyspnea</a:t>
            </a:r>
            <a:r>
              <a:rPr lang="en-US" sz="2400" dirty="0" smtClean="0"/>
              <a:t> (95%)</a:t>
            </a:r>
          </a:p>
          <a:p>
            <a:r>
              <a:rPr lang="en-US" sz="2400" dirty="0" smtClean="0"/>
              <a:t>Wheezing (73%)</a:t>
            </a:r>
          </a:p>
          <a:p>
            <a:r>
              <a:rPr lang="en-US" sz="2400" dirty="0" smtClean="0"/>
              <a:t>Physical examination</a:t>
            </a:r>
          </a:p>
          <a:p>
            <a:pPr lvl="1"/>
            <a:r>
              <a:rPr lang="en-US" sz="2000" dirty="0" smtClean="0"/>
              <a:t>Wheezing (82%)</a:t>
            </a:r>
          </a:p>
          <a:p>
            <a:pPr lvl="1"/>
            <a:r>
              <a:rPr lang="en-US" sz="2000" dirty="0" smtClean="0"/>
              <a:t>Temp &gt; 39°C (13%)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276600" y="1524000"/>
            <a:ext cx="3481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Clinical Manifestations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Respiratory </a:t>
            </a:r>
            <a:r>
              <a:rPr lang="en-US" sz="2400" i="1" dirty="0" err="1" smtClean="0">
                <a:solidFill>
                  <a:srgbClr val="00B0F0"/>
                </a:solidFill>
              </a:rPr>
              <a:t>Syncytial</a:t>
            </a:r>
            <a:r>
              <a:rPr lang="en-US" sz="2400" i="1" dirty="0" smtClean="0">
                <a:solidFill>
                  <a:srgbClr val="00B0F0"/>
                </a:solidFill>
              </a:rPr>
              <a:t> Virus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specific clinical manifestations</a:t>
            </a:r>
          </a:p>
          <a:p>
            <a:r>
              <a:rPr lang="en-US" sz="2400" dirty="0" smtClean="0"/>
              <a:t>Diagnosis of viral infection in patients with pneumonia relies on the recognition that respiratory viruses are a common etiology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76600" y="1524000"/>
            <a:ext cx="2996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Clinical Manifestations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Other Viruses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vallazzi\Dropbox\Viral_review\Figures_Feb_26_2018\Figure_4_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03020"/>
            <a:ext cx="7406640" cy="55549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1295400"/>
            <a:ext cx="3615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Radiological Manifestations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81000" y="6400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Outline</a:t>
            </a:r>
          </a:p>
          <a:p>
            <a:r>
              <a:rPr lang="en-US" sz="2400" dirty="0" smtClean="0"/>
              <a:t>Cases</a:t>
            </a:r>
          </a:p>
          <a:p>
            <a:r>
              <a:rPr lang="en-US" sz="2400" dirty="0" smtClean="0"/>
              <a:t>Epidemiology</a:t>
            </a:r>
          </a:p>
          <a:p>
            <a:r>
              <a:rPr lang="en-US" sz="2400" dirty="0" smtClean="0"/>
              <a:t>Clinical manifestations</a:t>
            </a:r>
          </a:p>
          <a:p>
            <a:r>
              <a:rPr lang="en-US" sz="2400" dirty="0" smtClean="0"/>
              <a:t>Treatment</a:t>
            </a:r>
          </a:p>
          <a:p>
            <a:r>
              <a:rPr lang="en-US" sz="2400" dirty="0" smtClean="0"/>
              <a:t>Future directions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vallazzi\Dropbox\Viral_review\Figures_Feb_26_2018\Figure_4_B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89520" cy="56921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1600200"/>
            <a:ext cx="3615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Radiological Manifestations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vallazzi\Dropbox\Viral_review\Figures_Feb_26_2018\Figur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886325" cy="3524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1752600"/>
            <a:ext cx="3615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Radiological Manifestations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i="1" dirty="0" smtClean="0"/>
              <a:t>Empirical treatment for influenza</a:t>
            </a:r>
          </a:p>
          <a:p>
            <a:pPr algn="ctr">
              <a:buNone/>
            </a:pPr>
            <a:endParaRPr lang="en-US" sz="2400" i="1" dirty="0" smtClean="0"/>
          </a:p>
          <a:p>
            <a:r>
              <a:rPr lang="en-US" sz="2400" dirty="0" smtClean="0"/>
              <a:t>Point-of-care PCR available</a:t>
            </a:r>
          </a:p>
          <a:p>
            <a:r>
              <a:rPr lang="en-US" sz="2400" dirty="0" smtClean="0"/>
              <a:t>Influenza season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055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Treatment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Approach to the patient with community-acquired pneumonia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vallazzi\Dropbox\Viral_review\Figures_Feb_26_2018\Figur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321040" cy="62407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6400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Immunocompetent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Immunosuppressed</a:t>
            </a:r>
            <a:endParaRPr lang="en-US" sz="2400" dirty="0" smtClean="0"/>
          </a:p>
          <a:p>
            <a:r>
              <a:rPr lang="en-US" sz="2400" dirty="0" smtClean="0"/>
              <a:t>Risk factors (e.g. pregnancy)</a:t>
            </a:r>
          </a:p>
          <a:p>
            <a:r>
              <a:rPr lang="en-US" sz="2400" dirty="0" smtClean="0"/>
              <a:t>Severity of illness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676400"/>
            <a:ext cx="4158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Treatment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Viral pathogen-directed therapy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vallazzi\Dropbox\Viral_review\Figures_Feb_26_2018\Figur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88820"/>
            <a:ext cx="8656320" cy="48691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1295400"/>
            <a:ext cx="4158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Treatment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Viral pathogen-directed therapy</a:t>
            </a: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61722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429000"/>
          <a:ext cx="7086601" cy="2438400"/>
        </p:xfrm>
        <a:graphic>
          <a:graphicData uri="http://schemas.openxmlformats.org/drawingml/2006/table">
            <a:tbl>
              <a:tblPr/>
              <a:tblGrid>
                <a:gridCol w="1859621"/>
                <a:gridCol w="813293"/>
                <a:gridCol w="1859621"/>
                <a:gridCol w="2554066"/>
              </a:tblGrid>
              <a:tr h="81280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Alleviation of symptoms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8 studies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2208 patients </a:t>
                      </a:r>
                      <a:r>
                        <a:rPr lang="en-US" sz="1100" dirty="0" err="1">
                          <a:latin typeface="AdvPSA183"/>
                          <a:ea typeface="Calibri"/>
                          <a:cs typeface="AdvPSA183"/>
                        </a:rPr>
                        <a:t>oseltamivir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1746  patients in placebo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16.8 hours; 95% CI 8.4–25.1 hours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Pneumonia prevention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dvPSA183"/>
                          <a:ea typeface="Calibri"/>
                          <a:cs typeface="AdvPSA183"/>
                        </a:rPr>
                        <a:t>8 studies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dvPSA183"/>
                          <a:ea typeface="Calibri"/>
                          <a:cs typeface="AdvPSA183"/>
                        </a:rPr>
                        <a:t>2694 patients oseltamivir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dvPSA183"/>
                          <a:ea typeface="Calibri"/>
                          <a:cs typeface="AdvPSA183"/>
                        </a:rPr>
                        <a:t>1758 in the placebo group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Risk difference of 1% [0.22%–1.49%]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Hospitalization prevention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dvPSA183"/>
                          <a:ea typeface="Calibri"/>
                          <a:cs typeface="AdvPSA183"/>
                        </a:rPr>
                        <a:t>7 studies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dvPSA183"/>
                          <a:ea typeface="Calibri"/>
                          <a:cs typeface="AdvPSA183"/>
                        </a:rPr>
                        <a:t>2663 patients oseltamivir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dvPSA183"/>
                          <a:ea typeface="Calibri"/>
                          <a:cs typeface="AdvPSA183"/>
                        </a:rPr>
                        <a:t>1731 in the placebo group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dvPSA183"/>
                          <a:ea typeface="Calibri"/>
                          <a:cs typeface="AdvPSA183"/>
                        </a:rPr>
                        <a:t>Risk ratio 0.92; 95% CI 0.57–1.5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1676400"/>
            <a:ext cx="41841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Treatment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Viral pathogen-directed therapy</a:t>
            </a:r>
          </a:p>
          <a:p>
            <a:pPr algn="ctr"/>
            <a:r>
              <a:rPr lang="en-US" sz="2400" dirty="0" smtClean="0"/>
              <a:t>Influenza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63246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Hospitalized</a:t>
            </a:r>
          </a:p>
          <a:p>
            <a:r>
              <a:rPr lang="en-US" sz="2400" dirty="0" smtClean="0"/>
              <a:t>Severe, complicated, or progressive disease</a:t>
            </a:r>
          </a:p>
          <a:p>
            <a:r>
              <a:rPr lang="en-US" sz="2400" dirty="0" smtClean="0"/>
              <a:t>Higher risk for influenza complications</a:t>
            </a:r>
          </a:p>
          <a:p>
            <a:endParaRPr lang="en-US" sz="2400" dirty="0" smtClean="0"/>
          </a:p>
          <a:p>
            <a:r>
              <a:rPr lang="en-US" sz="2400" dirty="0" smtClean="0"/>
              <a:t>Benefit greatest when it is started early</a:t>
            </a:r>
          </a:p>
          <a:p>
            <a:r>
              <a:rPr lang="en-US" sz="2400" dirty="0" smtClean="0"/>
              <a:t>Survival benefit has been demonstrated with treatment up to 5 days after symptom initiation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14600" y="1600200"/>
            <a:ext cx="41841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Treatment</a:t>
            </a:r>
          </a:p>
          <a:p>
            <a:pPr algn="ctr"/>
            <a:r>
              <a:rPr lang="en-US" sz="2400" i="1" dirty="0" smtClean="0">
                <a:solidFill>
                  <a:srgbClr val="00B0F0"/>
                </a:solidFill>
              </a:rPr>
              <a:t>Viral pathogen-directed therapy</a:t>
            </a:r>
          </a:p>
          <a:p>
            <a:pPr algn="ctr"/>
            <a:r>
              <a:rPr lang="en-US" sz="2400" dirty="0" smtClean="0"/>
              <a:t>Influenza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400" y="62484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Discontinuation of Antibiotics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Clinical pathway</a:t>
            </a:r>
          </a:p>
          <a:p>
            <a:pPr lvl="1"/>
            <a:r>
              <a:rPr lang="en-US" sz="2000" dirty="0" smtClean="0"/>
              <a:t>Viral microbiology testing plus </a:t>
            </a:r>
            <a:r>
              <a:rPr lang="en-US" sz="2000" dirty="0" err="1" smtClean="0"/>
              <a:t>procalcitonin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6019800"/>
            <a:ext cx="429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Cavallazzi</a:t>
            </a:r>
            <a:r>
              <a:rPr lang="en-US" sz="1200" dirty="0" smtClean="0"/>
              <a:t> R, Ramirez JA. </a:t>
            </a:r>
            <a:r>
              <a:rPr lang="en-US" sz="1200" dirty="0" err="1" smtClean="0"/>
              <a:t>Clin</a:t>
            </a:r>
            <a:r>
              <a:rPr lang="en-US" sz="1200" dirty="0" smtClean="0"/>
              <a:t> Chest Med. 2018 Dec;39(4):703-721.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Corticosteroid therapy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https://acp.silverchair-cdn.com/acp/content_public/journal/aim/934562/5ff1_figure_1_effect_of_corticosteroids_on_all-cause_mortality_in_patients_hospitalized_with_com.jpeg?Expires=1544333187&amp;Signature=lTz15Xl9uzaKXs3KajJaceu0rUnN3mycGibfsUAVrkTY7gB9Eh39sX5gR~Io48JW5ycSWtC~i9KyYnQUeMuyYXPfURJFGqMcGrVg6TTwd~4kYUMyOSt-dIyMtYNmHiVUg2fHKHOXZgSZjevc3Ndu1xcwgcRd7rquCfPj4GUuL9Ev65SoI05qhJqesx35yOpW17ZK3OyAg8PdM9JjEn1C0IUVDfCTx6rRmi-iF8L4XmupsfTIrUeqTJwMsPHQLlBXvNi2U5CN9BkgU06UIrp0lsFYDefGEpChGmpEDgUjBsP-GquGJGVKKMljBmDAOKlNFOHX80p4fMEoTbeZKdqYcQ__&amp;Key-Pair-Id=APKAIE5G5CRDK6RD3PG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320146" cy="330950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4204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Siemieniuk</a:t>
            </a:r>
            <a:r>
              <a:rPr lang="en-US" sz="1200" dirty="0" smtClean="0"/>
              <a:t> RA et al. </a:t>
            </a:r>
            <a:r>
              <a:rPr lang="sv-SE" sz="1200" dirty="0" smtClean="0"/>
              <a:t>Ann Intern Med. 2015 Oct 6;163(7):519-28. 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Case 1</a:t>
            </a:r>
          </a:p>
          <a:p>
            <a:r>
              <a:rPr lang="en-US" sz="2400" dirty="0" smtClean="0"/>
              <a:t>A 65-year-old lady presents to the ER in January with the sudden onset of high temperatures, </a:t>
            </a:r>
            <a:r>
              <a:rPr lang="en-US" sz="2400" dirty="0" err="1" smtClean="0"/>
              <a:t>pleuritic</a:t>
            </a:r>
            <a:r>
              <a:rPr lang="en-US" sz="2400" dirty="0" smtClean="0"/>
              <a:t> chest pain and shortness of breath over the last 24 hours. She also has runny nose and malaise. She admitted having a household contact recently diagnosed with influenza. On physical examination, the patient appears ill and has a temperature of 39.9°C. A chest radiograph shows infiltrate in the right middle lobe. You diagnose the patient with community-acquired pneumonia and decide to admit her on the basis of vital signs and co-morbidities. You obtain blood and sputum cultures. A rapid influenza immunoassay sent by the triage staff member returns negative. What actions do you take?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Corticosteroid Therapy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7" descr="Cov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943600" cy="31527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8200" y="6172200"/>
            <a:ext cx="3579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Rodrigo C et al. </a:t>
            </a:r>
            <a:r>
              <a:rPr lang="fr-FR" sz="1200" dirty="0" smtClean="0"/>
              <a:t>J Infect Dis. 2015 </a:t>
            </a:r>
            <a:r>
              <a:rPr lang="fr-FR" sz="1200" dirty="0" err="1" smtClean="0"/>
              <a:t>Jul</a:t>
            </a:r>
            <a:r>
              <a:rPr lang="fr-FR" sz="1200" dirty="0" smtClean="0"/>
              <a:t> 15;212(2):183-94.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Corticosteroid Therapy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Fig.Â 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90838" cy="371475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85800" y="6248400"/>
            <a:ext cx="3820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Annane</a:t>
            </a:r>
            <a:r>
              <a:rPr lang="en-US" sz="1200" dirty="0" smtClean="0"/>
              <a:t> D et al. Intensive Care Med. 2012 Jan;38(1):29-39.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Clinical pathways using point-of-care tests</a:t>
            </a:r>
          </a:p>
          <a:p>
            <a:r>
              <a:rPr lang="en-US" sz="2400" dirty="0" smtClean="0"/>
              <a:t>New </a:t>
            </a:r>
            <a:r>
              <a:rPr lang="en-US" sz="2400" dirty="0" err="1" smtClean="0"/>
              <a:t>antivirals</a:t>
            </a:r>
            <a:endParaRPr lang="en-US" sz="2400" dirty="0" smtClean="0"/>
          </a:p>
          <a:p>
            <a:pPr lvl="1"/>
            <a:r>
              <a:rPr lang="en-US" sz="2000" dirty="0" smtClean="0"/>
              <a:t>Fusion inhibitor for RSV</a:t>
            </a:r>
          </a:p>
          <a:p>
            <a:pPr lvl="1"/>
            <a:r>
              <a:rPr lang="en-US" sz="2000" dirty="0" smtClean="0"/>
              <a:t>Inhibition of mRNA synthesis for influenza</a:t>
            </a:r>
          </a:p>
          <a:p>
            <a:r>
              <a:rPr lang="en-US" sz="2400" dirty="0" smtClean="0"/>
              <a:t>Combination therapy for influenza and other viruses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00400" y="1905000"/>
            <a:ext cx="2209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Future Research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Respiratory viral infections are common</a:t>
            </a:r>
          </a:p>
          <a:p>
            <a:r>
              <a:rPr lang="en-US" sz="2400" dirty="0" smtClean="0"/>
              <a:t>25% of patients with community-acquired pneumonia</a:t>
            </a:r>
          </a:p>
          <a:p>
            <a:r>
              <a:rPr lang="en-US" sz="2400" dirty="0" smtClean="0"/>
              <a:t>Also common in hospital-acquired pneumonia</a:t>
            </a:r>
          </a:p>
          <a:p>
            <a:r>
              <a:rPr lang="en-US" sz="2400" dirty="0" smtClean="0"/>
              <a:t>Outbreaks and pandemics</a:t>
            </a:r>
          </a:p>
          <a:p>
            <a:r>
              <a:rPr lang="en-US" sz="2400" dirty="0" err="1" smtClean="0"/>
              <a:t>Immunocompetent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Immunosuppressed</a:t>
            </a:r>
            <a:endParaRPr lang="en-US" sz="2400" dirty="0" smtClean="0"/>
          </a:p>
          <a:p>
            <a:r>
              <a:rPr lang="en-US" sz="2400" dirty="0" smtClean="0"/>
              <a:t>It is difficult to diagnose influenza or other viral infection on clinical grounds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00400" y="1905000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Take-home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PCR based tests</a:t>
            </a:r>
          </a:p>
          <a:p>
            <a:r>
              <a:rPr lang="en-US" sz="2400" dirty="0" smtClean="0"/>
              <a:t>Pathogen directed therapy</a:t>
            </a:r>
          </a:p>
          <a:p>
            <a:pPr lvl="1"/>
            <a:r>
              <a:rPr lang="en-US" sz="2000" dirty="0" smtClean="0"/>
              <a:t>Immune status</a:t>
            </a:r>
          </a:p>
          <a:p>
            <a:pPr lvl="1"/>
            <a:r>
              <a:rPr lang="en-US" sz="2000" dirty="0" smtClean="0"/>
              <a:t>Risk factors</a:t>
            </a:r>
          </a:p>
          <a:p>
            <a:pPr lvl="1"/>
            <a:r>
              <a:rPr lang="en-US" sz="2000" dirty="0" smtClean="0"/>
              <a:t>Severity of illness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00400" y="1905000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Take-home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THANK YOU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963"/>
            <a:ext cx="9144000" cy="63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Case 1</a:t>
            </a:r>
          </a:p>
          <a:p>
            <a:endParaRPr lang="en-US" sz="2400" dirty="0" smtClean="0"/>
          </a:p>
          <a:p>
            <a:pPr marL="457200" indent="-457200">
              <a:buAutoNum type="alphaUcPeriod"/>
            </a:pPr>
            <a:r>
              <a:rPr lang="en-US" sz="2400" dirty="0" smtClean="0"/>
              <a:t>Start treatment for community acquired bacterial pneumonia with </a:t>
            </a:r>
            <a:r>
              <a:rPr lang="en-US" sz="2400" dirty="0" err="1" smtClean="0"/>
              <a:t>azithromycin</a:t>
            </a:r>
            <a:r>
              <a:rPr lang="en-US" sz="2400" dirty="0" smtClean="0"/>
              <a:t> only</a:t>
            </a:r>
          </a:p>
          <a:p>
            <a:pPr marL="457200" indent="-457200">
              <a:buAutoNum type="alphaUcPeriod"/>
            </a:pPr>
            <a:r>
              <a:rPr lang="en-US" sz="2400" dirty="0" smtClean="0"/>
              <a:t>Start treatment for community acquired bacterial pneumonia with </a:t>
            </a:r>
            <a:r>
              <a:rPr lang="en-US" sz="2400" dirty="0" err="1" smtClean="0"/>
              <a:t>ceftiaxone</a:t>
            </a:r>
            <a:r>
              <a:rPr lang="en-US" sz="2400" dirty="0" smtClean="0"/>
              <a:t> and </a:t>
            </a:r>
            <a:r>
              <a:rPr lang="en-US" sz="2400" dirty="0" err="1" smtClean="0"/>
              <a:t>azithromycin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C.   Start treatment for community acquired bacterial pneumonia with antibiotics and for influenza with </a:t>
            </a:r>
            <a:r>
              <a:rPr lang="en-US" sz="2400" dirty="0" err="1" smtClean="0"/>
              <a:t>oseltamivir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D.   Start treatment for community acquired bacterial pneumonia with antibiotics and for influenza with </a:t>
            </a:r>
            <a:r>
              <a:rPr lang="en-US" sz="2400" dirty="0" err="1" smtClean="0"/>
              <a:t>amantadine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Case 1</a:t>
            </a:r>
          </a:p>
          <a:p>
            <a:endParaRPr lang="en-US" sz="2400" dirty="0" smtClean="0"/>
          </a:p>
          <a:p>
            <a:pPr marL="457200" indent="-457200">
              <a:buAutoNum type="alphaUcPeriod"/>
            </a:pPr>
            <a:r>
              <a:rPr lang="en-US" sz="2400" dirty="0" smtClean="0"/>
              <a:t>Start treatment for community acquired bacterial pneumonia with </a:t>
            </a:r>
            <a:r>
              <a:rPr lang="en-US" sz="2400" dirty="0" err="1" smtClean="0"/>
              <a:t>azithromycin</a:t>
            </a:r>
            <a:r>
              <a:rPr lang="en-US" sz="2400" dirty="0" smtClean="0"/>
              <a:t> only</a:t>
            </a:r>
          </a:p>
          <a:p>
            <a:pPr marL="457200" indent="-457200">
              <a:buAutoNum type="alphaUcPeriod"/>
            </a:pPr>
            <a:r>
              <a:rPr lang="en-US" sz="2400" dirty="0" smtClean="0"/>
              <a:t>Start treatment for community acquired bacterial pneumonia with </a:t>
            </a:r>
            <a:r>
              <a:rPr lang="en-US" sz="2400" dirty="0" err="1" smtClean="0"/>
              <a:t>ceftiaxone</a:t>
            </a:r>
            <a:r>
              <a:rPr lang="en-US" sz="2400" dirty="0" smtClean="0"/>
              <a:t> and </a:t>
            </a:r>
            <a:r>
              <a:rPr lang="en-US" sz="2400" dirty="0" err="1" smtClean="0"/>
              <a:t>azithromycin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C.   Start treatment for community acquired bacterial pneumonia with antibiotics and for influenza with </a:t>
            </a:r>
            <a:r>
              <a:rPr lang="en-US" sz="2400" b="1" dirty="0" err="1" smtClean="0">
                <a:solidFill>
                  <a:srgbClr val="FF0000"/>
                </a:solidFill>
              </a:rPr>
              <a:t>oseltamivir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D.   Start treatment for community acquired bacterial </a:t>
            </a:r>
            <a:br>
              <a:rPr lang="en-US" sz="2400" dirty="0" smtClean="0"/>
            </a:br>
            <a:r>
              <a:rPr lang="en-US" sz="2400" dirty="0" smtClean="0"/>
              <a:t>pneumonia with antibiotics and for influenza with amantadine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Case 2</a:t>
            </a:r>
          </a:p>
          <a:p>
            <a:r>
              <a:rPr lang="en-US" sz="2400" dirty="0" smtClean="0"/>
              <a:t>A 41 year-old gentleman presents to the ER with cough, sputum production, </a:t>
            </a:r>
            <a:r>
              <a:rPr lang="en-US" sz="2400" dirty="0" err="1" smtClean="0"/>
              <a:t>pleuritic</a:t>
            </a:r>
            <a:r>
              <a:rPr lang="en-US" sz="2400" dirty="0" smtClean="0"/>
              <a:t> chest pain, and shortness of breath over the last 2 days. He had been diagnosed with influenza infection 3 weeks ago and received a treatment course with </a:t>
            </a:r>
            <a:r>
              <a:rPr lang="en-US" sz="2400" dirty="0" err="1" smtClean="0"/>
              <a:t>oseltamivir</a:t>
            </a:r>
            <a:r>
              <a:rPr lang="en-US" sz="2400" dirty="0" smtClean="0"/>
              <a:t>. On physical examination, his temperature is 39°C, respiratory rate is 28 breaths/min, blood pressure is 110/60 mmHg, and heart rate is 115 beats/min. On lung auscultation there are crackles on the right base. The CXR reveals an infiltrate in the right lower lobe. In addition to Streptococcus </a:t>
            </a:r>
            <a:r>
              <a:rPr lang="en-US" sz="2400" dirty="0" err="1" smtClean="0"/>
              <a:t>pneumoniae</a:t>
            </a:r>
            <a:r>
              <a:rPr lang="en-US" sz="2400" dirty="0" smtClean="0"/>
              <a:t>, which other pathogen would be of particular concern in this scenario: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Influenza and Viral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Case 2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a) </a:t>
            </a:r>
            <a:r>
              <a:rPr lang="en-US" sz="2400" dirty="0" err="1" smtClean="0"/>
              <a:t>Klebsiella</a:t>
            </a:r>
            <a:r>
              <a:rPr lang="en-US" sz="2400" dirty="0" smtClean="0"/>
              <a:t> </a:t>
            </a:r>
            <a:r>
              <a:rPr lang="en-US" sz="2400" dirty="0" err="1" smtClean="0"/>
              <a:t>pneumoniae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b) </a:t>
            </a:r>
            <a:r>
              <a:rPr lang="en-US" sz="2400" dirty="0" err="1" smtClean="0"/>
              <a:t>Moraxella</a:t>
            </a:r>
            <a:r>
              <a:rPr lang="en-US" sz="2400" dirty="0" smtClean="0"/>
              <a:t> </a:t>
            </a:r>
            <a:r>
              <a:rPr lang="en-US" sz="2400" dirty="0" err="1" smtClean="0"/>
              <a:t>catarrhalis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c) Pseudomonas </a:t>
            </a:r>
            <a:r>
              <a:rPr lang="en-US" sz="2400" dirty="0" err="1" smtClean="0"/>
              <a:t>aeruginosa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d) </a:t>
            </a:r>
            <a:r>
              <a:rPr lang="en-US" sz="2400" dirty="0" err="1" smtClean="0"/>
              <a:t>Acinetobacter</a:t>
            </a:r>
            <a:r>
              <a:rPr lang="en-US" sz="2400" dirty="0" smtClean="0"/>
              <a:t> </a:t>
            </a:r>
            <a:r>
              <a:rPr lang="en-US" sz="2400" dirty="0" err="1" smtClean="0"/>
              <a:t>baumannii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e) Staphylococcus </a:t>
            </a:r>
            <a:r>
              <a:rPr lang="en-US" sz="2400" dirty="0" err="1" smtClean="0"/>
              <a:t>aureus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5CE5-8D2E-47C5-8C6E-8E7B1D7F4F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2513</Words>
  <Application>Microsoft Office PowerPoint</Application>
  <PresentationFormat>On-screen Show (4:3)</PresentationFormat>
  <Paragraphs>468</Paragraphs>
  <Slides>57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PowerPoint Presentation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Influenza and Viral Pneumonia</vt:lpstr>
      <vt:lpstr>PowerPoint Presentation</vt:lpstr>
      <vt:lpstr>PowerPoint Presentation</vt:lpstr>
      <vt:lpstr>PowerPoint Presentation</vt:lpstr>
    </vt:vector>
  </TitlesOfParts>
  <Company>Ameriprise Financial,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</dc:title>
  <dc:creator>Cavallazzi</dc:creator>
  <cp:lastModifiedBy>Ranasinghe, Romali</cp:lastModifiedBy>
  <cp:revision>187</cp:revision>
  <dcterms:created xsi:type="dcterms:W3CDTF">2018-12-01T04:20:22Z</dcterms:created>
  <dcterms:modified xsi:type="dcterms:W3CDTF">2019-03-19T21:14:33Z</dcterms:modified>
</cp:coreProperties>
</file>