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Lst>
  <p:notesMasterIdLst>
    <p:notesMasterId r:id="rId55"/>
  </p:notesMasterIdLst>
  <p:handoutMasterIdLst>
    <p:handoutMasterId r:id="rId56"/>
  </p:handoutMasterIdLst>
  <p:sldIdLst>
    <p:sldId id="346" r:id="rId4"/>
    <p:sldId id="405" r:id="rId5"/>
    <p:sldId id="264" r:id="rId6"/>
    <p:sldId id="317" r:id="rId7"/>
    <p:sldId id="314" r:id="rId8"/>
    <p:sldId id="315" r:id="rId9"/>
    <p:sldId id="316" r:id="rId10"/>
    <p:sldId id="404" r:id="rId11"/>
    <p:sldId id="352" r:id="rId12"/>
    <p:sldId id="399" r:id="rId13"/>
    <p:sldId id="397" r:id="rId14"/>
    <p:sldId id="389" r:id="rId15"/>
    <p:sldId id="354" r:id="rId16"/>
    <p:sldId id="353" r:id="rId17"/>
    <p:sldId id="400" r:id="rId18"/>
    <p:sldId id="356" r:id="rId19"/>
    <p:sldId id="402" r:id="rId20"/>
    <p:sldId id="360" r:id="rId21"/>
    <p:sldId id="374" r:id="rId22"/>
    <p:sldId id="407" r:id="rId23"/>
    <p:sldId id="359" r:id="rId24"/>
    <p:sldId id="396" r:id="rId25"/>
    <p:sldId id="406" r:id="rId26"/>
    <p:sldId id="364" r:id="rId27"/>
    <p:sldId id="357" r:id="rId28"/>
    <p:sldId id="358" r:id="rId29"/>
    <p:sldId id="362" r:id="rId30"/>
    <p:sldId id="378" r:id="rId31"/>
    <p:sldId id="355" r:id="rId32"/>
    <p:sldId id="365" r:id="rId33"/>
    <p:sldId id="377" r:id="rId34"/>
    <p:sldId id="368" r:id="rId35"/>
    <p:sldId id="369" r:id="rId36"/>
    <p:sldId id="408" r:id="rId37"/>
    <p:sldId id="351" r:id="rId38"/>
    <p:sldId id="382" r:id="rId39"/>
    <p:sldId id="383" r:id="rId40"/>
    <p:sldId id="384" r:id="rId41"/>
    <p:sldId id="386" r:id="rId42"/>
    <p:sldId id="324" r:id="rId43"/>
    <p:sldId id="387" r:id="rId44"/>
    <p:sldId id="392" r:id="rId45"/>
    <p:sldId id="398" r:id="rId46"/>
    <p:sldId id="278" r:id="rId47"/>
    <p:sldId id="385" r:id="rId48"/>
    <p:sldId id="307" r:id="rId49"/>
    <p:sldId id="287" r:id="rId50"/>
    <p:sldId id="312" r:id="rId51"/>
    <p:sldId id="393" r:id="rId52"/>
    <p:sldId id="409" r:id="rId53"/>
    <p:sldId id="410"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8" d="100"/>
          <a:sy n="118" d="100"/>
        </p:scale>
        <p:origin x="760" y="20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p:scale>
          <a:sx n="170" d="100"/>
          <a:sy n="170" d="100"/>
        </p:scale>
        <p:origin x="1128" y="14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5440344714"/>
          <c:y val="0.0715062950429429"/>
          <c:w val="0.673888153068455"/>
          <c:h val="0.78883006814378"/>
        </c:manualLayout>
      </c:layout>
      <c:lineChart>
        <c:grouping val="standard"/>
        <c:varyColors val="0"/>
        <c:ser>
          <c:idx val="0"/>
          <c:order val="0"/>
          <c:tx>
            <c:strRef>
              <c:f>Sheet1!$B$1</c:f>
              <c:strCache>
                <c:ptCount val="1"/>
                <c:pt idx="0">
                  <c:v>Clinical isolates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Sheet1!$A$2:$A$13</c:f>
              <c:numCache>
                <c:formatCode>General</c:formatCode>
                <c:ptCount val="12"/>
                <c:pt idx="0">
                  <c:v>2007.0</c:v>
                </c:pt>
                <c:pt idx="1">
                  <c:v>2008.0</c:v>
                </c:pt>
                <c:pt idx="2">
                  <c:v>2009.0</c:v>
                </c:pt>
                <c:pt idx="3">
                  <c:v>2010.0</c:v>
                </c:pt>
                <c:pt idx="4">
                  <c:v>2011.0</c:v>
                </c:pt>
                <c:pt idx="5">
                  <c:v>2012.0</c:v>
                </c:pt>
                <c:pt idx="6">
                  <c:v>2013.0</c:v>
                </c:pt>
                <c:pt idx="7">
                  <c:v>2014.0</c:v>
                </c:pt>
                <c:pt idx="8">
                  <c:v>2015.0</c:v>
                </c:pt>
                <c:pt idx="9">
                  <c:v>2016.0</c:v>
                </c:pt>
                <c:pt idx="10">
                  <c:v>2017.0</c:v>
                </c:pt>
                <c:pt idx="11">
                  <c:v>2018.0</c:v>
                </c:pt>
              </c:numCache>
            </c:numRef>
          </c:cat>
          <c:val>
            <c:numRef>
              <c:f>Sheet1!$B$2:$B$13</c:f>
              <c:numCache>
                <c:formatCode>General</c:formatCode>
                <c:ptCount val="12"/>
                <c:pt idx="0">
                  <c:v>0.0</c:v>
                </c:pt>
                <c:pt idx="1">
                  <c:v>0.0773900564612055</c:v>
                </c:pt>
                <c:pt idx="2">
                  <c:v>0.0509375047753911</c:v>
                </c:pt>
                <c:pt idx="3">
                  <c:v>0.176319087170897</c:v>
                </c:pt>
                <c:pt idx="4">
                  <c:v>0.397735394099844</c:v>
                </c:pt>
                <c:pt idx="5">
                  <c:v>0.440869158851036</c:v>
                </c:pt>
                <c:pt idx="6">
                  <c:v>0.434348470055775</c:v>
                </c:pt>
                <c:pt idx="7">
                  <c:v>0.738465173982395</c:v>
                </c:pt>
                <c:pt idx="8">
                  <c:v>0.872512484592491</c:v>
                </c:pt>
                <c:pt idx="9">
                  <c:v>1.509040429050375</c:v>
                </c:pt>
                <c:pt idx="10">
                  <c:v>1.29588071349828</c:v>
                </c:pt>
                <c:pt idx="11">
                  <c:v>1.457872094376808</c:v>
                </c:pt>
              </c:numCache>
            </c:numRef>
          </c:val>
          <c:smooth val="0"/>
          <c:extLst xmlns:c16r2="http://schemas.microsoft.com/office/drawing/2015/06/chart">
            <c:ext xmlns:c16="http://schemas.microsoft.com/office/drawing/2014/chart" uri="{C3380CC4-5D6E-409C-BE32-E72D297353CC}">
              <c16:uniqueId val="{00000000-B812-C44D-9840-FA0CD8542C9C}"/>
            </c:ext>
          </c:extLst>
        </c:ser>
        <c:dLbls>
          <c:showLegendKey val="0"/>
          <c:showVal val="0"/>
          <c:showCatName val="0"/>
          <c:showSerName val="0"/>
          <c:showPercent val="0"/>
          <c:showBubbleSize val="0"/>
        </c:dLbls>
        <c:marker val="1"/>
        <c:smooth val="0"/>
        <c:axId val="393383008"/>
        <c:axId val="393316576"/>
      </c:lineChart>
      <c:lineChart>
        <c:grouping val="standard"/>
        <c:varyColors val="0"/>
        <c:ser>
          <c:idx val="1"/>
          <c:order val="1"/>
          <c:tx>
            <c:strRef>
              <c:f>Sheet1!$C$1</c:f>
              <c:strCache>
                <c:ptCount val="1"/>
                <c:pt idx="0">
                  <c:v>Bacteremia</c:v>
                </c:pt>
              </c:strCache>
            </c:strRef>
          </c:tx>
          <c:spPr>
            <a:ln w="28575" cap="rnd">
              <a:solidFill>
                <a:schemeClr val="accent2"/>
              </a:solidFill>
              <a:round/>
            </a:ln>
            <a:effectLst/>
          </c:spPr>
          <c:marker>
            <c:symbol val="none"/>
          </c:marker>
          <c:cat>
            <c:numRef>
              <c:f>Sheet1!$A$2:$A$13</c:f>
              <c:numCache>
                <c:formatCode>General</c:formatCode>
                <c:ptCount val="12"/>
                <c:pt idx="0">
                  <c:v>2007.0</c:v>
                </c:pt>
                <c:pt idx="1">
                  <c:v>2008.0</c:v>
                </c:pt>
                <c:pt idx="2">
                  <c:v>2009.0</c:v>
                </c:pt>
                <c:pt idx="3">
                  <c:v>2010.0</c:v>
                </c:pt>
                <c:pt idx="4">
                  <c:v>2011.0</c:v>
                </c:pt>
                <c:pt idx="5">
                  <c:v>2012.0</c:v>
                </c:pt>
                <c:pt idx="6">
                  <c:v>2013.0</c:v>
                </c:pt>
                <c:pt idx="7">
                  <c:v>2014.0</c:v>
                </c:pt>
                <c:pt idx="8">
                  <c:v>2015.0</c:v>
                </c:pt>
                <c:pt idx="9">
                  <c:v>2016.0</c:v>
                </c:pt>
                <c:pt idx="10">
                  <c:v>2017.0</c:v>
                </c:pt>
                <c:pt idx="11">
                  <c:v>2018.0</c:v>
                </c:pt>
              </c:numCache>
            </c:numRef>
          </c:cat>
          <c:val>
            <c:numRef>
              <c:f>Sheet1!$C$2:$C$13</c:f>
              <c:numCache>
                <c:formatCode>General</c:formatCode>
                <c:ptCount val="12"/>
                <c:pt idx="0">
                  <c:v>0.0</c:v>
                </c:pt>
                <c:pt idx="1">
                  <c:v>0.0</c:v>
                </c:pt>
                <c:pt idx="2">
                  <c:v>0.0</c:v>
                </c:pt>
                <c:pt idx="3">
                  <c:v>0.0503768820488278</c:v>
                </c:pt>
                <c:pt idx="4">
                  <c:v>0.099433848524961</c:v>
                </c:pt>
                <c:pt idx="5">
                  <c:v>0.0734781931418394</c:v>
                </c:pt>
                <c:pt idx="6">
                  <c:v>0.0482609411173084</c:v>
                </c:pt>
                <c:pt idx="7">
                  <c:v>0.119107286126193</c:v>
                </c:pt>
                <c:pt idx="8">
                  <c:v>0.165069929517498</c:v>
                </c:pt>
                <c:pt idx="9">
                  <c:v>0.1857280528062</c:v>
                </c:pt>
                <c:pt idx="10">
                  <c:v>0.22734749359619</c:v>
                </c:pt>
                <c:pt idx="11">
                  <c:v>0.381289624683165</c:v>
                </c:pt>
              </c:numCache>
            </c:numRef>
          </c:val>
          <c:smooth val="0"/>
          <c:extLst xmlns:c16r2="http://schemas.microsoft.com/office/drawing/2015/06/chart">
            <c:ext xmlns:c16="http://schemas.microsoft.com/office/drawing/2014/chart" uri="{C3380CC4-5D6E-409C-BE32-E72D297353CC}">
              <c16:uniqueId val="{00000001-B812-C44D-9840-FA0CD8542C9C}"/>
            </c:ext>
          </c:extLst>
        </c:ser>
        <c:dLbls>
          <c:showLegendKey val="0"/>
          <c:showVal val="0"/>
          <c:showCatName val="0"/>
          <c:showSerName val="0"/>
          <c:showPercent val="0"/>
          <c:showBubbleSize val="0"/>
        </c:dLbls>
        <c:marker val="1"/>
        <c:smooth val="0"/>
        <c:axId val="393323600"/>
        <c:axId val="393320208"/>
      </c:lineChart>
      <c:catAx>
        <c:axId val="39338300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0" spcFirstLastPara="1" vertOverflow="ellipsis" wrap="square" anchor="ctr" anchorCtr="0"/>
          <a:lstStyle/>
          <a:p>
            <a:pPr>
              <a:defRPr sz="1600" b="0" i="0" u="none" strike="noStrike" kern="1200" baseline="0">
                <a:solidFill>
                  <a:schemeClr val="tx1">
                    <a:lumMod val="65000"/>
                    <a:lumOff val="35000"/>
                  </a:schemeClr>
                </a:solidFill>
                <a:latin typeface="+mn-lt"/>
                <a:ea typeface="+mn-ea"/>
                <a:cs typeface="+mn-cs"/>
              </a:defRPr>
            </a:pPr>
            <a:endParaRPr lang="en-US"/>
          </a:p>
        </c:txPr>
        <c:crossAx val="393316576"/>
        <c:crosses val="autoZero"/>
        <c:auto val="1"/>
        <c:lblAlgn val="ctr"/>
        <c:lblOffset val="100"/>
        <c:noMultiLvlLbl val="0"/>
      </c:catAx>
      <c:valAx>
        <c:axId val="393316576"/>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accent1"/>
                    </a:solidFill>
                    <a:latin typeface="+mn-lt"/>
                    <a:ea typeface="+mn-ea"/>
                    <a:cs typeface="+mn-cs"/>
                  </a:defRPr>
                </a:pPr>
                <a:r>
                  <a:rPr lang="en-US" sz="1800" b="0" baseline="0" dirty="0">
                    <a:solidFill>
                      <a:schemeClr val="accent1"/>
                    </a:solidFill>
                  </a:rPr>
                  <a:t>Incidence  per 100,000 pop</a:t>
                </a:r>
              </a:p>
              <a:p>
                <a:pPr>
                  <a:defRPr sz="1800">
                    <a:solidFill>
                      <a:schemeClr val="accent1"/>
                    </a:solidFill>
                  </a:defRPr>
                </a:pPr>
                <a:r>
                  <a:rPr lang="en-US" sz="1800" b="0" baseline="0" dirty="0">
                    <a:solidFill>
                      <a:schemeClr val="accent1"/>
                    </a:solidFill>
                  </a:rPr>
                  <a:t>(cases with ≥1 clinical isolate)</a:t>
                </a:r>
              </a:p>
            </c:rich>
          </c:tx>
          <c:layout>
            <c:manualLayout>
              <c:xMode val="edge"/>
              <c:yMode val="edge"/>
              <c:x val="0.010520076213749"/>
              <c:y val="0.20245631123726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800" b="1" i="0" u="none" strike="noStrike" kern="1200" baseline="0">
                <a:solidFill>
                  <a:schemeClr val="accent1"/>
                </a:solidFill>
                <a:latin typeface="+mn-lt"/>
                <a:ea typeface="+mn-ea"/>
                <a:cs typeface="+mn-cs"/>
              </a:defRPr>
            </a:pPr>
            <a:endParaRPr lang="en-US"/>
          </a:p>
        </c:txPr>
        <c:crossAx val="393383008"/>
        <c:crosses val="autoZero"/>
        <c:crossBetween val="between"/>
        <c:majorUnit val="0.2"/>
      </c:valAx>
      <c:valAx>
        <c:axId val="393320208"/>
        <c:scaling>
          <c:orientation val="minMax"/>
        </c:scaling>
        <c:delete val="0"/>
        <c:axPos val="r"/>
        <c:title>
          <c:tx>
            <c:rich>
              <a:bodyPr rot="-5400000" spcFirstLastPara="1" vertOverflow="ellipsis" vert="horz" wrap="square" anchor="ctr" anchorCtr="1"/>
              <a:lstStyle/>
              <a:p>
                <a:pPr>
                  <a:defRPr sz="1700" b="0" i="0" u="none" strike="noStrike" kern="1200" baseline="0">
                    <a:solidFill>
                      <a:schemeClr val="accent2"/>
                    </a:solidFill>
                    <a:latin typeface="+mn-lt"/>
                    <a:ea typeface="+mn-ea"/>
                    <a:cs typeface="+mn-cs"/>
                  </a:defRPr>
                </a:pPr>
                <a:r>
                  <a:rPr lang="en-US" sz="1700" baseline="0" dirty="0">
                    <a:solidFill>
                      <a:schemeClr val="accent2"/>
                    </a:solidFill>
                  </a:rPr>
                  <a:t>Incidence of bacteremia per 100,000 pop</a:t>
                </a:r>
              </a:p>
            </c:rich>
          </c:tx>
          <c:layout>
            <c:manualLayout>
              <c:xMode val="edge"/>
              <c:yMode val="edge"/>
              <c:x val="0.933461941948358"/>
              <c:y val="0.100001116849591"/>
            </c:manualLayout>
          </c:layout>
          <c:overlay val="0"/>
          <c:spPr>
            <a:noFill/>
            <a:ln>
              <a:noFill/>
            </a:ln>
            <a:effectLst/>
          </c:spPr>
          <c:txPr>
            <a:bodyPr rot="-5400000" spcFirstLastPara="1" vertOverflow="ellipsis" vert="horz" wrap="square" anchor="ctr" anchorCtr="1"/>
            <a:lstStyle/>
            <a:p>
              <a:pPr>
                <a:defRPr sz="1700" b="0" i="0" u="none" strike="noStrike" kern="1200" baseline="0">
                  <a:solidFill>
                    <a:schemeClr val="accent2"/>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accent2"/>
                </a:solidFill>
                <a:latin typeface="+mn-lt"/>
                <a:ea typeface="+mn-ea"/>
                <a:cs typeface="+mn-cs"/>
              </a:defRPr>
            </a:pPr>
            <a:endParaRPr lang="en-US"/>
          </a:p>
        </c:txPr>
        <c:crossAx val="393323600"/>
        <c:crosses val="max"/>
        <c:crossBetween val="between"/>
      </c:valAx>
      <c:catAx>
        <c:axId val="393323600"/>
        <c:scaling>
          <c:orientation val="minMax"/>
        </c:scaling>
        <c:delete val="1"/>
        <c:axPos val="b"/>
        <c:numFmt formatCode="General" sourceLinked="1"/>
        <c:majorTickMark val="out"/>
        <c:minorTickMark val="none"/>
        <c:tickLblPos val="nextTo"/>
        <c:crossAx val="393320208"/>
        <c:crosses val="autoZero"/>
        <c:auto val="1"/>
        <c:lblAlgn val="ctr"/>
        <c:lblOffset val="100"/>
        <c:noMultiLvlLbl val="0"/>
      </c:catAx>
      <c:spPr>
        <a:noFill/>
        <a:ln>
          <a:noFill/>
        </a:ln>
        <a:effectLst/>
      </c:spPr>
    </c:plotArea>
    <c:legend>
      <c:legendPos val="t"/>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8835053475853"/>
          <c:y val="0.17666665868917"/>
          <c:w val="0.358551365107382"/>
          <c:h val="0.13258979071834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Healthcare abroad</c:v>
                </c:pt>
              </c:strCache>
            </c:strRef>
          </c:tx>
          <c:spPr>
            <a:ln w="44450" cap="rnd">
              <a:solidFill>
                <a:schemeClr val="accent1"/>
              </a:solidFill>
              <a:round/>
            </a:ln>
            <a:effectLst/>
          </c:spPr>
          <c:marker>
            <c:symbol val="circle"/>
            <c:size val="5"/>
            <c:spPr>
              <a:solidFill>
                <a:schemeClr val="accent1"/>
              </a:solidFill>
              <a:ln w="38100">
                <a:solidFill>
                  <a:schemeClr val="accent1"/>
                </a:solidFill>
              </a:ln>
              <a:effectLst/>
            </c:spPr>
          </c:marker>
          <c:cat>
            <c:numRef>
              <c:f>Sheet1!$A$2:$A$5</c:f>
              <c:numCache>
                <c:formatCode>General</c:formatCode>
                <c:ptCount val="4"/>
                <c:pt idx="0">
                  <c:v>2013.0</c:v>
                </c:pt>
                <c:pt idx="1">
                  <c:v>2014.0</c:v>
                </c:pt>
                <c:pt idx="2">
                  <c:v>2015.0</c:v>
                </c:pt>
                <c:pt idx="3">
                  <c:v>2016.0</c:v>
                </c:pt>
              </c:numCache>
            </c:numRef>
          </c:cat>
          <c:val>
            <c:numRef>
              <c:f>Sheet1!$B$2:$B$5</c:f>
              <c:numCache>
                <c:formatCode>General</c:formatCode>
                <c:ptCount val="4"/>
                <c:pt idx="0">
                  <c:v>10.0</c:v>
                </c:pt>
                <c:pt idx="1">
                  <c:v>11.0</c:v>
                </c:pt>
                <c:pt idx="2">
                  <c:v>25.0</c:v>
                </c:pt>
                <c:pt idx="3">
                  <c:v>16.0</c:v>
                </c:pt>
              </c:numCache>
            </c:numRef>
          </c:val>
          <c:smooth val="0"/>
        </c:ser>
        <c:ser>
          <c:idx val="1"/>
          <c:order val="1"/>
          <c:tx>
            <c:strRef>
              <c:f>Sheet1!$C$1</c:f>
              <c:strCache>
                <c:ptCount val="1"/>
                <c:pt idx="0">
                  <c:v>Travel Indian subcontinent</c:v>
                </c:pt>
              </c:strCache>
            </c:strRef>
          </c:tx>
          <c:spPr>
            <a:ln w="44450" cap="rnd">
              <a:solidFill>
                <a:schemeClr val="accent2"/>
              </a:solidFill>
              <a:round/>
            </a:ln>
            <a:effectLst/>
          </c:spPr>
          <c:marker>
            <c:symbol val="circle"/>
            <c:size val="5"/>
            <c:spPr>
              <a:solidFill>
                <a:srgbClr val="FFC000"/>
              </a:solidFill>
              <a:ln w="60325">
                <a:solidFill>
                  <a:schemeClr val="accent2"/>
                </a:solidFill>
              </a:ln>
              <a:effectLst/>
            </c:spPr>
          </c:marker>
          <c:cat>
            <c:numRef>
              <c:f>Sheet1!$A$2:$A$5</c:f>
              <c:numCache>
                <c:formatCode>General</c:formatCode>
                <c:ptCount val="4"/>
                <c:pt idx="0">
                  <c:v>2013.0</c:v>
                </c:pt>
                <c:pt idx="1">
                  <c:v>2014.0</c:v>
                </c:pt>
                <c:pt idx="2">
                  <c:v>2015.0</c:v>
                </c:pt>
                <c:pt idx="3">
                  <c:v>2016.0</c:v>
                </c:pt>
              </c:numCache>
            </c:numRef>
          </c:cat>
          <c:val>
            <c:numRef>
              <c:f>Sheet1!$C$2:$C$5</c:f>
              <c:numCache>
                <c:formatCode>General</c:formatCode>
                <c:ptCount val="4"/>
                <c:pt idx="0">
                  <c:v>0.0</c:v>
                </c:pt>
                <c:pt idx="1">
                  <c:v>6.0</c:v>
                </c:pt>
                <c:pt idx="2">
                  <c:v>9.0</c:v>
                </c:pt>
                <c:pt idx="3">
                  <c:v>37.0</c:v>
                </c:pt>
              </c:numCache>
            </c:numRef>
          </c:val>
          <c:smooth val="0"/>
        </c:ser>
        <c:ser>
          <c:idx val="2"/>
          <c:order val="2"/>
          <c:tx>
            <c:strRef>
              <c:f>Sheet1!$D$1</c:f>
              <c:strCache>
                <c:ptCount val="1"/>
                <c:pt idx="0">
                  <c:v>No out of country risk</c:v>
                </c:pt>
              </c:strCache>
            </c:strRef>
          </c:tx>
          <c:spPr>
            <a:ln w="44450" cap="rnd">
              <a:solidFill>
                <a:srgbClr val="FF0000"/>
              </a:solidFill>
              <a:round/>
            </a:ln>
            <a:effectLst/>
          </c:spPr>
          <c:marker>
            <c:symbol val="circle"/>
            <c:size val="5"/>
            <c:spPr>
              <a:solidFill>
                <a:srgbClr val="FF0000"/>
              </a:solidFill>
              <a:ln w="63500">
                <a:solidFill>
                  <a:srgbClr val="FF0000"/>
                </a:solidFill>
              </a:ln>
              <a:effectLst/>
            </c:spPr>
          </c:marker>
          <c:cat>
            <c:numRef>
              <c:f>Sheet1!$A$2:$A$5</c:f>
              <c:numCache>
                <c:formatCode>General</c:formatCode>
                <c:ptCount val="4"/>
                <c:pt idx="0">
                  <c:v>2013.0</c:v>
                </c:pt>
                <c:pt idx="1">
                  <c:v>2014.0</c:v>
                </c:pt>
                <c:pt idx="2">
                  <c:v>2015.0</c:v>
                </c:pt>
                <c:pt idx="3">
                  <c:v>2016.0</c:v>
                </c:pt>
              </c:numCache>
            </c:numRef>
          </c:cat>
          <c:val>
            <c:numRef>
              <c:f>Sheet1!$D$2:$D$5</c:f>
              <c:numCache>
                <c:formatCode>General</c:formatCode>
                <c:ptCount val="4"/>
                <c:pt idx="0">
                  <c:v>6.0</c:v>
                </c:pt>
                <c:pt idx="1">
                  <c:v>13.0</c:v>
                </c:pt>
                <c:pt idx="2">
                  <c:v>25.0</c:v>
                </c:pt>
                <c:pt idx="3">
                  <c:v>37.0</c:v>
                </c:pt>
              </c:numCache>
            </c:numRef>
          </c:val>
          <c:smooth val="0"/>
        </c:ser>
        <c:dLbls>
          <c:showLegendKey val="0"/>
          <c:showVal val="0"/>
          <c:showCatName val="0"/>
          <c:showSerName val="0"/>
          <c:showPercent val="0"/>
          <c:showBubbleSize val="0"/>
        </c:dLbls>
        <c:marker val="1"/>
        <c:smooth val="0"/>
        <c:axId val="376052592"/>
        <c:axId val="376036816"/>
      </c:lineChart>
      <c:catAx>
        <c:axId val="37605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036816"/>
        <c:crosses val="autoZero"/>
        <c:auto val="1"/>
        <c:lblAlgn val="ctr"/>
        <c:lblOffset val="100"/>
        <c:noMultiLvlLbl val="0"/>
      </c:catAx>
      <c:valAx>
        <c:axId val="376036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Number of cases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052592"/>
        <c:crosses val="autoZero"/>
        <c:crossBetween val="between"/>
      </c:valAx>
      <c:spPr>
        <a:noFill/>
        <a:ln>
          <a:noFill/>
        </a:ln>
        <a:effectLst/>
      </c:spPr>
    </c:plotArea>
    <c:legend>
      <c:legendPos val="b"/>
      <c:layout>
        <c:manualLayout>
          <c:xMode val="edge"/>
          <c:yMode val="edge"/>
          <c:x val="0.0616676176347522"/>
          <c:y val="0.0588430501147003"/>
          <c:w val="0.731998297443886"/>
          <c:h val="0.05972691618072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9630"/>
            <a:ext cx="7008778" cy="668394"/>
          </a:xfrm>
          <a:prstGeom prst="rect">
            <a:avLst/>
          </a:prstGeom>
        </p:spPr>
        <p:txBody>
          <a:bodyPr vert="horz" lIns="93177" tIns="46589" rIns="93177" bIns="46589" rtlCol="0"/>
          <a:lstStyle>
            <a:lvl1pPr algn="l">
              <a:defRPr sz="1200"/>
            </a:lvl1pPr>
          </a:lstStyle>
          <a:p>
            <a:pPr algn="ctr"/>
            <a:r>
              <a:rPr lang="en-US" b="1" dirty="0" smtClean="0">
                <a:latin typeface="Arial" charset="0"/>
                <a:ea typeface="Arial" charset="0"/>
                <a:cs typeface="Arial" charset="0"/>
              </a:rPr>
              <a:t>We Have Met The Enemy and He Is Us</a:t>
            </a:r>
            <a:br>
              <a:rPr lang="en-US" b="1" dirty="0" smtClean="0">
                <a:latin typeface="Arial" charset="0"/>
                <a:ea typeface="Arial" charset="0"/>
                <a:cs typeface="Arial" charset="0"/>
              </a:rPr>
            </a:br>
            <a:r>
              <a:rPr lang="en-US" b="1" dirty="0" smtClean="0">
                <a:latin typeface="Arial" charset="0"/>
                <a:ea typeface="Arial" charset="0"/>
                <a:cs typeface="Arial" charset="0"/>
              </a:rPr>
              <a:t>Prof. Allison </a:t>
            </a:r>
            <a:r>
              <a:rPr lang="en-US" b="1" dirty="0" err="1" smtClean="0">
                <a:latin typeface="Arial" charset="0"/>
                <a:ea typeface="Arial" charset="0"/>
                <a:cs typeface="Arial" charset="0"/>
              </a:rPr>
              <a:t>McGeer</a:t>
            </a:r>
            <a:r>
              <a:rPr lang="en-US" b="1" dirty="0" smtClean="0">
                <a:latin typeface="Arial" charset="0"/>
                <a:ea typeface="Arial" charset="0"/>
                <a:cs typeface="Arial" charset="0"/>
              </a:rPr>
              <a:t>, </a:t>
            </a:r>
            <a:r>
              <a:rPr lang="en-US" b="1" dirty="0">
                <a:latin typeface="Arial" charset="0"/>
                <a:ea typeface="Arial" charset="0"/>
                <a:cs typeface="Arial" charset="0"/>
              </a:rPr>
              <a:t>Sinai Health System, University of </a:t>
            </a:r>
            <a:r>
              <a:rPr lang="en-US" b="1" dirty="0" smtClean="0">
                <a:latin typeface="Arial" charset="0"/>
                <a:ea typeface="Arial" charset="0"/>
                <a:cs typeface="Arial" charset="0"/>
              </a:rPr>
              <a:t>Toronto</a:t>
            </a:r>
            <a:br>
              <a:rPr lang="en-US" b="1" dirty="0" smtClean="0">
                <a:latin typeface="Arial" charset="0"/>
                <a:ea typeface="Arial" charset="0"/>
                <a:cs typeface="Arial" charset="0"/>
              </a:rPr>
            </a:br>
            <a:r>
              <a:rPr lang="en-US" b="1" dirty="0" smtClean="0">
                <a:latin typeface="Arial" charset="0"/>
                <a:ea typeface="Arial" charset="0"/>
                <a:cs typeface="Arial" charset="0"/>
              </a:rPr>
              <a:t>A Webber Training Teleclass</a:t>
            </a:r>
            <a:endParaRPr lang="en-US" b="1" dirty="0">
              <a:latin typeface="Arial" charset="0"/>
              <a:ea typeface="Arial" charset="0"/>
              <a:cs typeface="Arial" charset="0"/>
            </a:endParaRPr>
          </a:p>
        </p:txBody>
      </p:sp>
      <p:sp>
        <p:nvSpPr>
          <p:cNvPr id="4" name="Footer Placeholder 3"/>
          <p:cNvSpPr>
            <a:spLocks noGrp="1"/>
          </p:cNvSpPr>
          <p:nvPr>
            <p:ph type="ftr" sz="quarter" idx="2"/>
          </p:nvPr>
        </p:nvSpPr>
        <p:spPr>
          <a:xfrm>
            <a:off x="0" y="8537662"/>
            <a:ext cx="7010400" cy="466433"/>
          </a:xfrm>
          <a:prstGeom prst="rect">
            <a:avLst/>
          </a:prstGeom>
        </p:spPr>
        <p:txBody>
          <a:bodyPr vert="horz" lIns="93177" tIns="46589" rIns="93177" bIns="46589" rtlCol="0" anchor="b"/>
          <a:lstStyle>
            <a:lvl1pPr algn="l">
              <a:defRPr sz="1200"/>
            </a:lvl1pPr>
          </a:lstStyle>
          <a:p>
            <a:pPr algn="ctr"/>
            <a:r>
              <a:rPr lang="en-US" b="1" dirty="0" smtClean="0">
                <a:latin typeface="Arial" charset="0"/>
                <a:ea typeface="Arial" charset="0"/>
                <a:cs typeface="Arial" charset="0"/>
              </a:rPr>
              <a:t>Hosted by </a:t>
            </a:r>
          </a:p>
          <a:p>
            <a:pPr algn="ctr"/>
            <a:r>
              <a:rPr lang="en-US" b="1" dirty="0" err="1" smtClean="0">
                <a:latin typeface="Arial" charset="0"/>
                <a:ea typeface="Arial" charset="0"/>
                <a:cs typeface="Arial" charset="0"/>
              </a:rPr>
              <a:t>www.webbertraining.com</a:t>
            </a:r>
            <a:endParaRPr lang="en-US" b="1" dirty="0">
              <a:latin typeface="Arial" charset="0"/>
              <a:ea typeface="Arial" charset="0"/>
              <a:cs typeface="Arial"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C84E7EB-72EA-4E74-924A-EEA6A91F82E9}" type="slidenum">
              <a:rPr lang="en-US" smtClean="0"/>
              <a:t>‹#›</a:t>
            </a:fld>
            <a:endParaRPr lang="en-US"/>
          </a:p>
        </p:txBody>
      </p:sp>
    </p:spTree>
    <p:extLst>
      <p:ext uri="{BB962C8B-B14F-4D97-AF65-F5344CB8AC3E}">
        <p14:creationId xmlns:p14="http://schemas.microsoft.com/office/powerpoint/2010/main" val="488395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E85CDB-1294-4652-AB21-D1CC11193DD1}" type="datetimeFigureOut">
              <a:rPr lang="en-US" smtClean="0"/>
              <a:t>9/14/21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7AA2DD5-EF94-4A04-A91F-F0FAE070F7D4}" type="slidenum">
              <a:rPr lang="en-US" smtClean="0"/>
              <a:t>‹#›</a:t>
            </a:fld>
            <a:endParaRPr lang="en-US"/>
          </a:p>
        </p:txBody>
      </p:sp>
    </p:spTree>
    <p:extLst>
      <p:ext uri="{BB962C8B-B14F-4D97-AF65-F5344CB8AC3E}">
        <p14:creationId xmlns:p14="http://schemas.microsoft.com/office/powerpoint/2010/main" val="108357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A2DD5-EF94-4A04-A91F-F0FAE070F7D4}" type="slidenum">
              <a:rPr lang="en-US" smtClean="0"/>
              <a:t>2</a:t>
            </a:fld>
            <a:endParaRPr lang="en-US"/>
          </a:p>
        </p:txBody>
      </p:sp>
    </p:spTree>
    <p:extLst>
      <p:ext uri="{BB962C8B-B14F-4D97-AF65-F5344CB8AC3E}">
        <p14:creationId xmlns:p14="http://schemas.microsoft.com/office/powerpoint/2010/main" val="38498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phylogenetic tree that Roberto and Nathalie put together based on the sequencing data so far for the K. pneumoniae isolates. The different </a:t>
            </a:r>
            <a:r>
              <a:rPr lang="en-US" dirty="0" err="1"/>
              <a:t>colours</a:t>
            </a:r>
            <a:r>
              <a:rPr lang="en-US" dirty="0"/>
              <a:t> represent the different </a:t>
            </a:r>
            <a:r>
              <a:rPr lang="en-US" dirty="0" err="1"/>
              <a:t>carabepenmase</a:t>
            </a:r>
            <a:r>
              <a:rPr lang="en-US" dirty="0"/>
              <a:t> genes and the sequence types are marked.</a:t>
            </a:r>
          </a:p>
          <a:p>
            <a:endParaRPr lang="en-US" dirty="0"/>
          </a:p>
          <a:p>
            <a:r>
              <a:rPr lang="en-US" dirty="0"/>
              <a:t>As you can see there are clusters.</a:t>
            </a:r>
          </a:p>
          <a:p>
            <a:endParaRPr lang="en-US" dirty="0"/>
          </a:p>
        </p:txBody>
      </p:sp>
      <p:sp>
        <p:nvSpPr>
          <p:cNvPr id="4" name="Slide Number Placeholder 3"/>
          <p:cNvSpPr>
            <a:spLocks noGrp="1"/>
          </p:cNvSpPr>
          <p:nvPr>
            <p:ph type="sldNum" sz="quarter" idx="5"/>
          </p:nvPr>
        </p:nvSpPr>
        <p:spPr/>
        <p:txBody>
          <a:bodyPr/>
          <a:lstStyle/>
          <a:p>
            <a:fld id="{E4D366E4-DBB1-504F-B957-93CA05AA8BA5}" type="slidenum">
              <a:rPr lang="en-US" smtClean="0"/>
              <a:t>33</a:t>
            </a:fld>
            <a:endParaRPr lang="en-US"/>
          </a:p>
        </p:txBody>
      </p:sp>
    </p:spTree>
    <p:extLst>
      <p:ext uri="{BB962C8B-B14F-4D97-AF65-F5344CB8AC3E}">
        <p14:creationId xmlns:p14="http://schemas.microsoft.com/office/powerpoint/2010/main" val="379237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67904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a:p>
        </p:txBody>
      </p:sp>
      <p:sp>
        <p:nvSpPr>
          <p:cNvPr id="51204" name="Slide Number Placeholder 3"/>
          <p:cNvSpPr>
            <a:spLocks noGrp="1"/>
          </p:cNvSpPr>
          <p:nvPr>
            <p:ph type="sldNum" sz="quarter" idx="5"/>
          </p:nvPr>
        </p:nvSpPr>
        <p:spPr bwMode="auto">
          <a:noFill/>
          <a:ln>
            <a:miter lim="800000"/>
            <a:headEnd/>
            <a:tailEnd/>
          </a:ln>
        </p:spPr>
        <p:txBody>
          <a:bodyPr/>
          <a:lstStyle/>
          <a:p>
            <a:fld id="{A10685A1-5CED-604C-B48C-1BEF3B675B2E}" type="slidenum">
              <a:rPr lang="en-US"/>
              <a:pPr/>
              <a:t>49</a:t>
            </a:fld>
            <a:endParaRPr lang="en-US"/>
          </a:p>
        </p:txBody>
      </p:sp>
    </p:spTree>
    <p:extLst>
      <p:ext uri="{BB962C8B-B14F-4D97-AF65-F5344CB8AC3E}">
        <p14:creationId xmlns:p14="http://schemas.microsoft.com/office/powerpoint/2010/main" val="207494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CA"/>
          </a:p>
        </p:txBody>
      </p:sp>
      <p:sp>
        <p:nvSpPr>
          <p:cNvPr id="5" name="Rectangle 5"/>
          <p:cNvSpPr>
            <a:spLocks noGrp="1" noChangeArrowheads="1"/>
          </p:cNvSpPr>
          <p:nvPr>
            <p:ph type="sldNum" sz="quarter" idx="11"/>
          </p:nvPr>
        </p:nvSpPr>
        <p:spPr/>
        <p:txBody>
          <a:bodyPr/>
          <a:lstStyle>
            <a:lvl1pPr>
              <a:defRPr/>
            </a:lvl1pPr>
          </a:lstStyle>
          <a:p>
            <a:fld id="{6A38BD42-F92C-45FD-ABAA-80DE9A9A2038}" type="slidenum">
              <a:rPr lang="en-CA" altLang="en-US"/>
              <a:pPr/>
              <a:t>‹#›</a:t>
            </a:fld>
            <a:endParaRPr lang="en-CA" altLang="en-US"/>
          </a:p>
        </p:txBody>
      </p:sp>
    </p:spTree>
    <p:extLst>
      <p:ext uri="{BB962C8B-B14F-4D97-AF65-F5344CB8AC3E}">
        <p14:creationId xmlns:p14="http://schemas.microsoft.com/office/powerpoint/2010/main" val="388984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CA"/>
          </a:p>
        </p:txBody>
      </p:sp>
      <p:sp>
        <p:nvSpPr>
          <p:cNvPr id="5" name="Rectangle 5"/>
          <p:cNvSpPr>
            <a:spLocks noGrp="1" noChangeArrowheads="1"/>
          </p:cNvSpPr>
          <p:nvPr>
            <p:ph type="sldNum" sz="quarter" idx="11"/>
          </p:nvPr>
        </p:nvSpPr>
        <p:spPr/>
        <p:txBody>
          <a:bodyPr/>
          <a:lstStyle>
            <a:lvl1pPr>
              <a:defRPr/>
            </a:lvl1pPr>
          </a:lstStyle>
          <a:p>
            <a:fld id="{B48C4A83-CC8A-4C7D-B1DF-921E88ABE678}" type="slidenum">
              <a:rPr lang="en-CA" altLang="en-US"/>
              <a:pPr/>
              <a:t>‹#›</a:t>
            </a:fld>
            <a:endParaRPr lang="en-CA" altLang="en-US"/>
          </a:p>
        </p:txBody>
      </p:sp>
    </p:spTree>
    <p:extLst>
      <p:ext uri="{BB962C8B-B14F-4D97-AF65-F5344CB8AC3E}">
        <p14:creationId xmlns:p14="http://schemas.microsoft.com/office/powerpoint/2010/main" val="2754684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92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592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CA"/>
          </a:p>
        </p:txBody>
      </p:sp>
      <p:sp>
        <p:nvSpPr>
          <p:cNvPr id="5" name="Rectangle 5"/>
          <p:cNvSpPr>
            <a:spLocks noGrp="1" noChangeArrowheads="1"/>
          </p:cNvSpPr>
          <p:nvPr>
            <p:ph type="sldNum" sz="quarter" idx="11"/>
          </p:nvPr>
        </p:nvSpPr>
        <p:spPr/>
        <p:txBody>
          <a:bodyPr/>
          <a:lstStyle>
            <a:lvl1pPr>
              <a:defRPr/>
            </a:lvl1pPr>
          </a:lstStyle>
          <a:p>
            <a:fld id="{BB812C20-4652-4413-8BD8-F89DA7324E00}" type="slidenum">
              <a:rPr lang="en-CA" altLang="en-US"/>
              <a:pPr/>
              <a:t>‹#›</a:t>
            </a:fld>
            <a:endParaRPr lang="en-CA" altLang="en-US"/>
          </a:p>
        </p:txBody>
      </p:sp>
    </p:spTree>
    <p:extLst>
      <p:ext uri="{BB962C8B-B14F-4D97-AF65-F5344CB8AC3E}">
        <p14:creationId xmlns:p14="http://schemas.microsoft.com/office/powerpoint/2010/main" val="217836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9CFCF0C-AC14-0E4D-BB3E-21795FD311AD}" type="datetime1">
              <a:rPr lang="en-CA" smtClean="0"/>
              <a:t>2021-09-14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47539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BF4B6A-2A96-7342-A0CF-CC6639022007}" type="datetime1">
              <a:rPr lang="en-CA" smtClean="0"/>
              <a:t>2021-09-14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199544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4E54A-5759-CA4E-9992-77C3EB5E2F63}" type="datetime1">
              <a:rPr lang="en-CA" smtClean="0"/>
              <a:t>2021-09-14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1540694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D5ECE6-9F0D-DB43-97C5-AB714E3CF5F4}" type="datetime1">
              <a:rPr lang="en-CA" smtClean="0"/>
              <a:t>2021-09-14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1254467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67AC64-80CF-2A48-9C3E-B43BF4BE0F0D}" type="datetime1">
              <a:rPr lang="en-CA" smtClean="0"/>
              <a:t>2021-09-14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3681517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A56781-A71F-5140-A33D-BEE815A56D40}" type="datetime1">
              <a:rPr lang="en-CA" smtClean="0"/>
              <a:t>2021-09-14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353325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A7FC9-449B-3647-8C78-C9B95A0FFEC1}" type="datetime1">
              <a:rPr lang="en-CA" smtClean="0"/>
              <a:t>2021-09-14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3894040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69D48-C30B-264F-88F9-ECBB3A0FB5DA}" type="datetime1">
              <a:rPr lang="en-CA" smtClean="0"/>
              <a:t>2021-09-14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400749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CA"/>
          </a:p>
        </p:txBody>
      </p:sp>
      <p:sp>
        <p:nvSpPr>
          <p:cNvPr id="5" name="Rectangle 5"/>
          <p:cNvSpPr>
            <a:spLocks noGrp="1" noChangeArrowheads="1"/>
          </p:cNvSpPr>
          <p:nvPr>
            <p:ph type="sldNum" sz="quarter" idx="11"/>
          </p:nvPr>
        </p:nvSpPr>
        <p:spPr/>
        <p:txBody>
          <a:bodyPr/>
          <a:lstStyle>
            <a:lvl1pPr>
              <a:defRPr/>
            </a:lvl1pPr>
          </a:lstStyle>
          <a:p>
            <a:fld id="{6CA3D6C6-9D0F-4501-AA52-B8094348341B}" type="slidenum">
              <a:rPr lang="en-CA" altLang="en-US"/>
              <a:pPr/>
              <a:t>‹#›</a:t>
            </a:fld>
            <a:endParaRPr lang="en-CA" altLang="en-US"/>
          </a:p>
        </p:txBody>
      </p:sp>
    </p:spTree>
    <p:extLst>
      <p:ext uri="{BB962C8B-B14F-4D97-AF65-F5344CB8AC3E}">
        <p14:creationId xmlns:p14="http://schemas.microsoft.com/office/powerpoint/2010/main" val="663411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8819AE-694C-C443-9EB0-896830E79826}" type="datetime1">
              <a:rPr lang="en-CA" smtClean="0"/>
              <a:t>2021-09-14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2829921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FC47B-ACCA-FD49-B286-EDE09748A9BF}" type="datetime1">
              <a:rPr lang="en-CA" smtClean="0"/>
              <a:t>2021-09-14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418018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418EBC-06A2-A441-8C66-254497FCAEC5}" type="datetime1">
              <a:rPr lang="en-CA" smtClean="0"/>
              <a:t>2021-09-14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0DC54A-294F-4417-82FE-01AB900BB932}" type="slidenum">
              <a:rPr lang="en-US" smtClean="0"/>
              <a:t>‹#›</a:t>
            </a:fld>
            <a:endParaRPr lang="en-US"/>
          </a:p>
        </p:txBody>
      </p:sp>
    </p:spTree>
    <p:extLst>
      <p:ext uri="{BB962C8B-B14F-4D97-AF65-F5344CB8AC3E}">
        <p14:creationId xmlns:p14="http://schemas.microsoft.com/office/powerpoint/2010/main" val="3140468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C517AD-B01E-6745-9FF8-F1DB73F5CF39}" type="datetime1">
              <a:rPr lang="en-CA" smtClean="0">
                <a:solidFill>
                  <a:prstClr val="black">
                    <a:tint val="75000"/>
                  </a:prstClr>
                </a:solidFill>
              </a:rPr>
              <a:t>2021-09-14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3557129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F2260C-88C8-9C48-957B-5BDEC4F7ED54}" type="datetime1">
              <a:rPr lang="en-CA" smtClean="0">
                <a:solidFill>
                  <a:prstClr val="black">
                    <a:tint val="75000"/>
                  </a:prstClr>
                </a:solidFill>
              </a:rPr>
              <a:t>2021-09-14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2380319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1EED6D-A5A4-B042-AA42-6F2CED66D44A}" type="datetime1">
              <a:rPr lang="en-CA" smtClean="0">
                <a:solidFill>
                  <a:prstClr val="black">
                    <a:tint val="75000"/>
                  </a:prstClr>
                </a:solidFill>
              </a:rPr>
              <a:t>2021-09-14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2037238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D3773D-E7BB-684E-A3DB-E8A4569454C3}" type="datetime1">
              <a:rPr lang="en-CA" smtClean="0">
                <a:solidFill>
                  <a:prstClr val="black">
                    <a:tint val="75000"/>
                  </a:prstClr>
                </a:solidFill>
              </a:rPr>
              <a:t>2021-09-14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3962445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BC0FF-7084-4541-8E14-15679C41D5B6}" type="datetime1">
              <a:rPr lang="en-CA" smtClean="0">
                <a:solidFill>
                  <a:prstClr val="black">
                    <a:tint val="75000"/>
                  </a:prstClr>
                </a:solidFill>
              </a:rPr>
              <a:t>2021-09-14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3863783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35AC61-E0B9-1B4F-9BFB-3D8FFF93D200}" type="datetime1">
              <a:rPr lang="en-CA" smtClean="0">
                <a:solidFill>
                  <a:prstClr val="black">
                    <a:tint val="75000"/>
                  </a:prstClr>
                </a:solidFill>
              </a:rPr>
              <a:t>2021-09-14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387421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D93BD-7A88-7C4B-9C1C-C1989258E78B}" type="datetime1">
              <a:rPr lang="en-CA" smtClean="0">
                <a:solidFill>
                  <a:prstClr val="black">
                    <a:tint val="75000"/>
                  </a:prstClr>
                </a:solidFill>
              </a:rPr>
              <a:t>2021-09-14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227068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CA"/>
          </a:p>
        </p:txBody>
      </p:sp>
      <p:sp>
        <p:nvSpPr>
          <p:cNvPr id="5" name="Rectangle 5"/>
          <p:cNvSpPr>
            <a:spLocks noGrp="1" noChangeArrowheads="1"/>
          </p:cNvSpPr>
          <p:nvPr>
            <p:ph type="sldNum" sz="quarter" idx="11"/>
          </p:nvPr>
        </p:nvSpPr>
        <p:spPr/>
        <p:txBody>
          <a:bodyPr/>
          <a:lstStyle>
            <a:lvl1pPr>
              <a:defRPr/>
            </a:lvl1pPr>
          </a:lstStyle>
          <a:p>
            <a:fld id="{F929CC94-1B19-4B6F-8EDF-14733B964FDA}" type="slidenum">
              <a:rPr lang="en-CA" altLang="en-US"/>
              <a:pPr/>
              <a:t>‹#›</a:t>
            </a:fld>
            <a:endParaRPr lang="en-CA" altLang="en-US"/>
          </a:p>
        </p:txBody>
      </p:sp>
    </p:spTree>
    <p:extLst>
      <p:ext uri="{BB962C8B-B14F-4D97-AF65-F5344CB8AC3E}">
        <p14:creationId xmlns:p14="http://schemas.microsoft.com/office/powerpoint/2010/main" val="3270438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B8F15-5F34-764C-AC0B-4C5F8BFD2371}" type="datetime1">
              <a:rPr lang="en-CA" smtClean="0">
                <a:solidFill>
                  <a:prstClr val="black">
                    <a:tint val="75000"/>
                  </a:prstClr>
                </a:solidFill>
              </a:rPr>
              <a:t>2021-09-14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1948992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82CA0-8E2F-844F-B465-74DAC0748A74}" type="datetime1">
              <a:rPr lang="en-CA" smtClean="0">
                <a:solidFill>
                  <a:prstClr val="black">
                    <a:tint val="75000"/>
                  </a:prstClr>
                </a:solidFill>
              </a:rPr>
              <a:t>2021-09-14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6457950" y="6356351"/>
            <a:ext cx="2057400" cy="365125"/>
          </a:xfrm>
        </p:spPr>
        <p:txBody>
          <a:bodyPr/>
          <a:lstStyle>
            <a:lvl1pP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4166884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8DCBFD-CA8C-EB42-871F-CE3BEC4C166E}" type="datetime1">
              <a:rPr lang="en-CA" smtClean="0">
                <a:solidFill>
                  <a:prstClr val="black">
                    <a:tint val="75000"/>
                  </a:prstClr>
                </a:solidFill>
              </a:rPr>
              <a:t>2021-09-14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CA5A76-24B6-E84F-8C7C-3308350F93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8278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2BCF0-01BD-BB4F-86B3-946195855AE8}" type="datetime1">
              <a:rPr lang="en-CA" smtClean="0">
                <a:solidFill>
                  <a:prstClr val="black">
                    <a:tint val="75000"/>
                  </a:prstClr>
                </a:solidFill>
              </a:rPr>
              <a:t>2021-09-14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CA5A76-24B6-E84F-8C7C-3308350F93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0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CA"/>
          </a:p>
        </p:txBody>
      </p:sp>
      <p:sp>
        <p:nvSpPr>
          <p:cNvPr id="6" name="Rectangle 5"/>
          <p:cNvSpPr>
            <a:spLocks noGrp="1" noChangeArrowheads="1"/>
          </p:cNvSpPr>
          <p:nvPr>
            <p:ph type="sldNum" sz="quarter" idx="11"/>
          </p:nvPr>
        </p:nvSpPr>
        <p:spPr/>
        <p:txBody>
          <a:bodyPr/>
          <a:lstStyle>
            <a:lvl1pPr>
              <a:defRPr/>
            </a:lvl1pPr>
          </a:lstStyle>
          <a:p>
            <a:fld id="{75205F0F-02BE-4891-8937-8FF8D4E471F8}" type="slidenum">
              <a:rPr lang="en-CA" altLang="en-US"/>
              <a:pPr/>
              <a:t>‹#›</a:t>
            </a:fld>
            <a:endParaRPr lang="en-CA" altLang="en-US"/>
          </a:p>
        </p:txBody>
      </p:sp>
    </p:spTree>
    <p:extLst>
      <p:ext uri="{BB962C8B-B14F-4D97-AF65-F5344CB8AC3E}">
        <p14:creationId xmlns:p14="http://schemas.microsoft.com/office/powerpoint/2010/main" val="25545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en-CA"/>
          </a:p>
        </p:txBody>
      </p:sp>
      <p:sp>
        <p:nvSpPr>
          <p:cNvPr id="8" name="Rectangle 5"/>
          <p:cNvSpPr>
            <a:spLocks noGrp="1" noChangeArrowheads="1"/>
          </p:cNvSpPr>
          <p:nvPr>
            <p:ph type="sldNum" sz="quarter" idx="11"/>
          </p:nvPr>
        </p:nvSpPr>
        <p:spPr/>
        <p:txBody>
          <a:bodyPr/>
          <a:lstStyle>
            <a:lvl1pPr>
              <a:defRPr/>
            </a:lvl1pPr>
          </a:lstStyle>
          <a:p>
            <a:fld id="{B57E224D-FC54-41D7-91E5-6AC0AD4D51C9}" type="slidenum">
              <a:rPr lang="en-CA" altLang="en-US"/>
              <a:pPr/>
              <a:t>‹#›</a:t>
            </a:fld>
            <a:endParaRPr lang="en-CA" altLang="en-US"/>
          </a:p>
        </p:txBody>
      </p:sp>
    </p:spTree>
    <p:extLst>
      <p:ext uri="{BB962C8B-B14F-4D97-AF65-F5344CB8AC3E}">
        <p14:creationId xmlns:p14="http://schemas.microsoft.com/office/powerpoint/2010/main" val="2872455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en-CA"/>
          </a:p>
        </p:txBody>
      </p:sp>
      <p:sp>
        <p:nvSpPr>
          <p:cNvPr id="4" name="Rectangle 5"/>
          <p:cNvSpPr>
            <a:spLocks noGrp="1" noChangeArrowheads="1"/>
          </p:cNvSpPr>
          <p:nvPr>
            <p:ph type="sldNum" sz="quarter" idx="11"/>
          </p:nvPr>
        </p:nvSpPr>
        <p:spPr/>
        <p:txBody>
          <a:bodyPr/>
          <a:lstStyle>
            <a:lvl1pPr>
              <a:defRPr/>
            </a:lvl1pPr>
          </a:lstStyle>
          <a:p>
            <a:fld id="{275421D2-6B9F-48F7-830F-8553D087D4F1}" type="slidenum">
              <a:rPr lang="en-CA" altLang="en-US"/>
              <a:pPr/>
              <a:t>‹#›</a:t>
            </a:fld>
            <a:endParaRPr lang="en-CA" altLang="en-US"/>
          </a:p>
        </p:txBody>
      </p:sp>
    </p:spTree>
    <p:extLst>
      <p:ext uri="{BB962C8B-B14F-4D97-AF65-F5344CB8AC3E}">
        <p14:creationId xmlns:p14="http://schemas.microsoft.com/office/powerpoint/2010/main" val="360623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CA"/>
          </a:p>
        </p:txBody>
      </p:sp>
      <p:sp>
        <p:nvSpPr>
          <p:cNvPr id="3" name="Rectangle 5"/>
          <p:cNvSpPr>
            <a:spLocks noGrp="1" noChangeArrowheads="1"/>
          </p:cNvSpPr>
          <p:nvPr>
            <p:ph type="sldNum" sz="quarter" idx="11"/>
          </p:nvPr>
        </p:nvSpPr>
        <p:spPr/>
        <p:txBody>
          <a:bodyPr/>
          <a:lstStyle>
            <a:lvl1pPr>
              <a:defRPr/>
            </a:lvl1pPr>
          </a:lstStyle>
          <a:p>
            <a:fld id="{51F23A9D-6068-4C0B-B9C1-4E1A2C907B2E}" type="slidenum">
              <a:rPr lang="en-CA" altLang="en-US"/>
              <a:pPr/>
              <a:t>‹#›</a:t>
            </a:fld>
            <a:endParaRPr lang="en-CA" altLang="en-US"/>
          </a:p>
        </p:txBody>
      </p:sp>
    </p:spTree>
    <p:extLst>
      <p:ext uri="{BB962C8B-B14F-4D97-AF65-F5344CB8AC3E}">
        <p14:creationId xmlns:p14="http://schemas.microsoft.com/office/powerpoint/2010/main" val="370657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CA"/>
          </a:p>
        </p:txBody>
      </p:sp>
      <p:sp>
        <p:nvSpPr>
          <p:cNvPr id="6" name="Rectangle 5"/>
          <p:cNvSpPr>
            <a:spLocks noGrp="1" noChangeArrowheads="1"/>
          </p:cNvSpPr>
          <p:nvPr>
            <p:ph type="sldNum" sz="quarter" idx="11"/>
          </p:nvPr>
        </p:nvSpPr>
        <p:spPr/>
        <p:txBody>
          <a:bodyPr/>
          <a:lstStyle>
            <a:lvl1pPr>
              <a:defRPr/>
            </a:lvl1pPr>
          </a:lstStyle>
          <a:p>
            <a:fld id="{F1116BB8-18B7-4FAC-9EDC-2BD448E1E054}" type="slidenum">
              <a:rPr lang="en-CA" altLang="en-US"/>
              <a:pPr/>
              <a:t>‹#›</a:t>
            </a:fld>
            <a:endParaRPr lang="en-CA" altLang="en-US"/>
          </a:p>
        </p:txBody>
      </p:sp>
    </p:spTree>
    <p:extLst>
      <p:ext uri="{BB962C8B-B14F-4D97-AF65-F5344CB8AC3E}">
        <p14:creationId xmlns:p14="http://schemas.microsoft.com/office/powerpoint/2010/main" val="175314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CA"/>
          </a:p>
        </p:txBody>
      </p:sp>
      <p:sp>
        <p:nvSpPr>
          <p:cNvPr id="6" name="Rectangle 5"/>
          <p:cNvSpPr>
            <a:spLocks noGrp="1" noChangeArrowheads="1"/>
          </p:cNvSpPr>
          <p:nvPr>
            <p:ph type="sldNum" sz="quarter" idx="11"/>
          </p:nvPr>
        </p:nvSpPr>
        <p:spPr/>
        <p:txBody>
          <a:bodyPr/>
          <a:lstStyle>
            <a:lvl1pPr>
              <a:defRPr/>
            </a:lvl1pPr>
          </a:lstStyle>
          <a:p>
            <a:fld id="{201AF634-E15E-40DC-9DB6-D9303B24100F}" type="slidenum">
              <a:rPr lang="en-CA" altLang="en-US"/>
              <a:pPr/>
              <a:t>‹#›</a:t>
            </a:fld>
            <a:endParaRPr lang="en-CA" altLang="en-US"/>
          </a:p>
        </p:txBody>
      </p:sp>
    </p:spTree>
    <p:extLst>
      <p:ext uri="{BB962C8B-B14F-4D97-AF65-F5344CB8AC3E}">
        <p14:creationId xmlns:p14="http://schemas.microsoft.com/office/powerpoint/2010/main" val="42784329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5943600"/>
            <a:ext cx="9144000" cy="91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n-US" sz="1800" smtClean="0">
              <a:solidFill>
                <a:srgbClr val="FFFFFF"/>
              </a:solidFill>
            </a:endParaRPr>
          </a:p>
        </p:txBody>
      </p:sp>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8" name="Rectangle 3"/>
          <p:cNvSpPr>
            <a:spLocks noGrp="1" noChangeArrowheads="1"/>
          </p:cNvSpPr>
          <p:nvPr>
            <p:ph type="body" idx="1"/>
          </p:nvPr>
        </p:nvSpPr>
        <p:spPr bwMode="auto">
          <a:xfrm>
            <a:off x="457200" y="16002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37220" name="Rectangle 4"/>
          <p:cNvSpPr>
            <a:spLocks noGrp="1" noChangeArrowheads="1"/>
          </p:cNvSpPr>
          <p:nvPr>
            <p:ph type="ftr" sz="quarter" idx="3"/>
          </p:nvPr>
        </p:nvSpPr>
        <p:spPr bwMode="auto">
          <a:xfrm>
            <a:off x="3124200" y="6172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72B61"/>
                </a:solidFill>
                <a:latin typeface="+mn-lt"/>
              </a:defRPr>
            </a:lvl1pPr>
          </a:lstStyle>
          <a:p>
            <a:pPr fontAlgn="base">
              <a:spcBef>
                <a:spcPct val="0"/>
              </a:spcBef>
              <a:spcAft>
                <a:spcPct val="0"/>
              </a:spcAft>
              <a:defRPr/>
            </a:pPr>
            <a:endParaRPr lang="en-CA"/>
          </a:p>
        </p:txBody>
      </p:sp>
      <p:sp>
        <p:nvSpPr>
          <p:cNvPr id="137221" name="Rectangle 5"/>
          <p:cNvSpPr>
            <a:spLocks noGrp="1" noChangeArrowheads="1"/>
          </p:cNvSpPr>
          <p:nvPr>
            <p:ph type="sldNum" sz="quarter" idx="4"/>
          </p:nvPr>
        </p:nvSpPr>
        <p:spPr bwMode="auto">
          <a:xfrm>
            <a:off x="6553200" y="61722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72B61"/>
                </a:solidFill>
                <a:latin typeface="Trebuchet MS" panose="020B0603020202020204" pitchFamily="34" charset="0"/>
              </a:defRPr>
            </a:lvl1pPr>
          </a:lstStyle>
          <a:p>
            <a:pPr fontAlgn="base">
              <a:spcBef>
                <a:spcPct val="0"/>
              </a:spcBef>
              <a:spcAft>
                <a:spcPct val="0"/>
              </a:spcAft>
            </a:pPr>
            <a:fld id="{B9075CBE-1CF7-4218-A341-3CFE3D504707}" type="slidenum">
              <a:rPr lang="en-CA" altLang="en-US"/>
              <a:pPr fontAlgn="base">
                <a:spcBef>
                  <a:spcPct val="0"/>
                </a:spcBef>
                <a:spcAft>
                  <a:spcPct val="0"/>
                </a:spcAft>
              </a:pPr>
              <a:t>‹#›</a:t>
            </a:fld>
            <a:endParaRPr lang="en-CA" altLang="en-US"/>
          </a:p>
        </p:txBody>
      </p:sp>
      <p:pic>
        <p:nvPicPr>
          <p:cNvPr id="1031" name="Picture 10" descr="MSH_JWLHC_RG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6142038"/>
            <a:ext cx="20574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479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rebuchet MS" pitchFamily="34" charset="0"/>
        </a:defRPr>
      </a:lvl2pPr>
      <a:lvl3pPr algn="ctr" rtl="0" eaLnBrk="0" fontAlgn="base" hangingPunct="0">
        <a:spcBef>
          <a:spcPct val="0"/>
        </a:spcBef>
        <a:spcAft>
          <a:spcPct val="0"/>
        </a:spcAft>
        <a:defRPr sz="4400">
          <a:solidFill>
            <a:schemeClr val="bg1"/>
          </a:solidFill>
          <a:latin typeface="Trebuchet MS" pitchFamily="34" charset="0"/>
        </a:defRPr>
      </a:lvl3pPr>
      <a:lvl4pPr algn="ctr" rtl="0" eaLnBrk="0" fontAlgn="base" hangingPunct="0">
        <a:spcBef>
          <a:spcPct val="0"/>
        </a:spcBef>
        <a:spcAft>
          <a:spcPct val="0"/>
        </a:spcAft>
        <a:defRPr sz="4400">
          <a:solidFill>
            <a:schemeClr val="bg1"/>
          </a:solidFill>
          <a:latin typeface="Trebuchet MS" pitchFamily="34" charset="0"/>
        </a:defRPr>
      </a:lvl4pPr>
      <a:lvl5pPr algn="ctr" rtl="0" eaLnBrk="0" fontAlgn="base" hangingPunct="0">
        <a:spcBef>
          <a:spcPct val="0"/>
        </a:spcBef>
        <a:spcAft>
          <a:spcPct val="0"/>
        </a:spcAft>
        <a:defRPr sz="4400">
          <a:solidFill>
            <a:schemeClr val="bg1"/>
          </a:solidFill>
          <a:latin typeface="Trebuchet MS" pitchFamily="34" charset="0"/>
        </a:defRPr>
      </a:lvl5pPr>
      <a:lvl6pPr marL="457200" algn="ctr" rtl="0" fontAlgn="base">
        <a:spcBef>
          <a:spcPct val="0"/>
        </a:spcBef>
        <a:spcAft>
          <a:spcPct val="0"/>
        </a:spcAft>
        <a:defRPr sz="4400">
          <a:solidFill>
            <a:schemeClr val="bg1"/>
          </a:solidFill>
          <a:latin typeface="Trebuchet MS" pitchFamily="34" charset="0"/>
        </a:defRPr>
      </a:lvl6pPr>
      <a:lvl7pPr marL="914400" algn="ctr" rtl="0" fontAlgn="base">
        <a:spcBef>
          <a:spcPct val="0"/>
        </a:spcBef>
        <a:spcAft>
          <a:spcPct val="0"/>
        </a:spcAft>
        <a:defRPr sz="4400">
          <a:solidFill>
            <a:schemeClr val="bg1"/>
          </a:solidFill>
          <a:latin typeface="Trebuchet MS" pitchFamily="34" charset="0"/>
        </a:defRPr>
      </a:lvl7pPr>
      <a:lvl8pPr marL="1371600" algn="ctr" rtl="0" fontAlgn="base">
        <a:spcBef>
          <a:spcPct val="0"/>
        </a:spcBef>
        <a:spcAft>
          <a:spcPct val="0"/>
        </a:spcAft>
        <a:defRPr sz="4400">
          <a:solidFill>
            <a:schemeClr val="bg1"/>
          </a:solidFill>
          <a:latin typeface="Trebuchet MS" pitchFamily="34" charset="0"/>
        </a:defRPr>
      </a:lvl8pPr>
      <a:lvl9pPr marL="1828800" algn="ctr"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rgbClr val="6095C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8ACF0-775C-5543-9B8B-71F8045787C9}" type="datetime1">
              <a:rPr lang="en-CA" smtClean="0"/>
              <a:t>2021-09-14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6457950" y="6356351"/>
            <a:ext cx="2057400" cy="365125"/>
          </a:xfrm>
          <a:prstGeom prst="rect">
            <a:avLst/>
          </a:prstGeom>
        </p:spPr>
        <p:txBody>
          <a:bodyPr/>
          <a:lstStyle>
            <a:lvl1pPr algn="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4145523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A1539A0-0601-5F41-A264-3E6EB3CD1B88}" type="datetime1">
              <a:rPr lang="en-CA" smtClean="0">
                <a:solidFill>
                  <a:prstClr val="black">
                    <a:tint val="75000"/>
                  </a:prstClr>
                </a:solidFill>
              </a:rPr>
              <a:t>2021-09-14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7" name="Slide Number Placeholder 5"/>
          <p:cNvSpPr>
            <a:spLocks noGrp="1"/>
          </p:cNvSpPr>
          <p:nvPr>
            <p:ph type="sldNum" sz="quarter" idx="4"/>
          </p:nvPr>
        </p:nvSpPr>
        <p:spPr>
          <a:xfrm>
            <a:off x="6457950" y="6356351"/>
            <a:ext cx="2057400" cy="365125"/>
          </a:xfrm>
          <a:prstGeom prst="rect">
            <a:avLst/>
          </a:prstGeom>
        </p:spPr>
        <p:txBody>
          <a:bodyPr/>
          <a:lstStyle>
            <a:lvl1pPr algn="r">
              <a:defRPr sz="1800">
                <a:latin typeface="Arial" charset="0"/>
                <a:ea typeface="Arial" charset="0"/>
                <a:cs typeface="Arial" charset="0"/>
              </a:defRPr>
            </a:lvl1pPr>
          </a:lstStyle>
          <a:p>
            <a:fld id="{8C0DC54A-294F-4417-82FE-01AB900BB932}" type="slidenum">
              <a:rPr lang="en-US" smtClean="0"/>
              <a:pPr/>
              <a:t>‹#›</a:t>
            </a:fld>
            <a:endParaRPr lang="en-US"/>
          </a:p>
        </p:txBody>
      </p:sp>
    </p:spTree>
    <p:extLst>
      <p:ext uri="{BB962C8B-B14F-4D97-AF65-F5344CB8AC3E}">
        <p14:creationId xmlns:p14="http://schemas.microsoft.com/office/powerpoint/2010/main" val="630172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emf"/><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emf"/><Relationship Id="rId3" Type="http://schemas.openxmlformats.org/officeDocument/2006/relationships/image" Target="../media/image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emf"/><Relationship Id="rId3" Type="http://schemas.openxmlformats.org/officeDocument/2006/relationships/image" Target="../media/image2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emf"/><Relationship Id="rId3"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emf"/><Relationship Id="rId3" Type="http://schemas.openxmlformats.org/officeDocument/2006/relationships/image" Target="../media/image3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2.emf"/><Relationship Id="rId3" Type="http://schemas.openxmlformats.org/officeDocument/2006/relationships/image" Target="../media/image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emf"/><Relationship Id="rId3" Type="http://schemas.openxmlformats.org/officeDocument/2006/relationships/image" Target="../media/image3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16.emf"/><Relationship Id="rId1" Type="http://schemas.openxmlformats.org/officeDocument/2006/relationships/slideLayout" Target="../slideLayouts/slideLayout13.xml"/><Relationship Id="rId2"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emf"/><Relationship Id="rId3" Type="http://schemas.openxmlformats.org/officeDocument/2006/relationships/image" Target="../media/image1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emf"/><Relationship Id="rId3" Type="http://schemas.openxmlformats.org/officeDocument/2006/relationships/image" Target="../media/image4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emf"/><Relationship Id="rId3" Type="http://schemas.openxmlformats.org/officeDocument/2006/relationships/image" Target="../media/image5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emf"/><Relationship Id="rId3" Type="http://schemas.openxmlformats.org/officeDocument/2006/relationships/image" Target="../media/image5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5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jpg"/><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9" Type="http://schemas.openxmlformats.org/officeDocument/2006/relationships/image" Target="../media/image16.emf"/><Relationship Id="rId1" Type="http://schemas.openxmlformats.org/officeDocument/2006/relationships/slideLayout" Target="../slideLayouts/slideLayout13.xml"/><Relationship Id="rId2"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681" y="500435"/>
            <a:ext cx="7772400" cy="2387600"/>
          </a:xfrm>
        </p:spPr>
        <p:txBody>
          <a:bodyPr>
            <a:noAutofit/>
          </a:bodyPr>
          <a:lstStyle/>
          <a:p>
            <a:r>
              <a:rPr lang="en-US" sz="4800" b="1" dirty="0" smtClean="0"/>
              <a:t>We have met the enemy ...</a:t>
            </a:r>
            <a:br>
              <a:rPr lang="en-US" sz="4800" b="1" dirty="0" smtClean="0"/>
            </a:br>
            <a:r>
              <a:rPr lang="en-US" sz="4800" b="1" dirty="0" smtClean="0"/>
              <a:t>and he is us:</a:t>
            </a:r>
            <a:r>
              <a:rPr lang="en-US" sz="1600" b="1" dirty="0" smtClean="0"/>
              <a:t/>
            </a:r>
            <a:br>
              <a:rPr lang="en-US" sz="1600" b="1" dirty="0" smtClean="0"/>
            </a:br>
            <a:r>
              <a:rPr lang="en-US" sz="1600" b="1" dirty="0" smtClean="0"/>
              <a:t/>
            </a:r>
            <a:br>
              <a:rPr lang="en-US" sz="1600" b="1" dirty="0" smtClean="0"/>
            </a:br>
            <a:r>
              <a:rPr lang="en-US" sz="4800" b="1" dirty="0" smtClean="0"/>
              <a:t>Can we change?</a:t>
            </a:r>
            <a:endParaRPr lang="en-US" sz="4800" b="1" dirty="0"/>
          </a:p>
        </p:txBody>
      </p:sp>
      <p:sp>
        <p:nvSpPr>
          <p:cNvPr id="3" name="Subtitle 2"/>
          <p:cNvSpPr>
            <a:spLocks noGrp="1"/>
          </p:cNvSpPr>
          <p:nvPr>
            <p:ph type="subTitle" idx="1"/>
          </p:nvPr>
        </p:nvSpPr>
        <p:spPr>
          <a:xfrm>
            <a:off x="849090" y="3762244"/>
            <a:ext cx="7315200" cy="842414"/>
          </a:xfrm>
          <a:ln>
            <a:solidFill>
              <a:schemeClr val="tx1"/>
            </a:solidFill>
          </a:ln>
        </p:spPr>
        <p:txBody>
          <a:bodyPr>
            <a:normAutofit/>
          </a:bodyPr>
          <a:lstStyle/>
          <a:p>
            <a:r>
              <a:rPr lang="en-US" sz="2800" dirty="0" smtClean="0"/>
              <a:t>Allison McGeer, MSc, MD, FRCPC, FSHEA, FAMMI</a:t>
            </a:r>
            <a:br>
              <a:rPr lang="en-US" sz="2800" dirty="0" smtClean="0"/>
            </a:br>
            <a:r>
              <a:rPr lang="en-US" dirty="0" smtClean="0"/>
              <a:t>Sinai Health System, University of Toronto</a:t>
            </a:r>
          </a:p>
        </p:txBody>
      </p:sp>
      <p:sp>
        <p:nvSpPr>
          <p:cNvPr id="4" name="TextBox 3"/>
          <p:cNvSpPr txBox="1"/>
          <p:nvPr/>
        </p:nvSpPr>
        <p:spPr>
          <a:xfrm>
            <a:off x="3309257" y="6476995"/>
            <a:ext cx="2616165" cy="369332"/>
          </a:xfrm>
          <a:prstGeom prst="rect">
            <a:avLst/>
          </a:prstGeom>
          <a:noFill/>
        </p:spPr>
        <p:txBody>
          <a:bodyPr wrap="none" rtlCol="0">
            <a:spAutoFit/>
          </a:bodyPr>
          <a:lstStyle/>
          <a:p>
            <a:r>
              <a:rPr lang="en-US" smtClean="0"/>
              <a:t>www.webbertraining.com</a:t>
            </a:r>
            <a:endParaRPr lang="en-US" dirty="0"/>
          </a:p>
        </p:txBody>
      </p:sp>
      <p:sp>
        <p:nvSpPr>
          <p:cNvPr id="5" name="TextBox 4"/>
          <p:cNvSpPr txBox="1"/>
          <p:nvPr/>
        </p:nvSpPr>
        <p:spPr>
          <a:xfrm>
            <a:off x="7074254" y="6476995"/>
            <a:ext cx="2084225" cy="369332"/>
          </a:xfrm>
          <a:prstGeom prst="rect">
            <a:avLst/>
          </a:prstGeom>
          <a:noFill/>
        </p:spPr>
        <p:txBody>
          <a:bodyPr wrap="none" rtlCol="0">
            <a:spAutoFit/>
          </a:bodyPr>
          <a:lstStyle/>
          <a:p>
            <a:pPr algn="r"/>
            <a:r>
              <a:rPr lang="en-US" dirty="0" smtClean="0"/>
              <a:t>September 16, 2021</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5" y="5333999"/>
            <a:ext cx="1503958" cy="1431912"/>
          </a:xfrm>
          <a:prstGeom prst="rect">
            <a:avLst/>
          </a:prstGeom>
        </p:spPr>
      </p:pic>
      <p:sp>
        <p:nvSpPr>
          <p:cNvPr id="7" name="Subtitle 2"/>
          <p:cNvSpPr txBox="1">
            <a:spLocks/>
          </p:cNvSpPr>
          <p:nvPr/>
        </p:nvSpPr>
        <p:spPr>
          <a:xfrm>
            <a:off x="849090" y="5199158"/>
            <a:ext cx="7315200" cy="7770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Hosted by Nicole Kenny</a:t>
            </a:r>
            <a:br>
              <a:rPr lang="en-US" dirty="0" smtClean="0"/>
            </a:br>
            <a:r>
              <a:rPr lang="en-US" sz="2000" dirty="0" smtClean="0"/>
              <a:t>Webber Training </a:t>
            </a:r>
            <a:r>
              <a:rPr lang="en-US" sz="2000" dirty="0" err="1" smtClean="0"/>
              <a:t>Inc</a:t>
            </a:r>
            <a:endParaRPr lang="en-US" sz="2000" dirty="0" smtClean="0"/>
          </a:p>
        </p:txBody>
      </p:sp>
    </p:spTree>
    <p:extLst>
      <p:ext uri="{BB962C8B-B14F-4D97-AF65-F5344CB8AC3E}">
        <p14:creationId xmlns:p14="http://schemas.microsoft.com/office/powerpoint/2010/main" val="2394002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92224"/>
            <a:ext cx="9085069" cy="2560320"/>
          </a:xfrm>
          <a:prstGeom prst="rect">
            <a:avLst/>
          </a:prstGeom>
        </p:spPr>
      </p:pic>
      <p:sp>
        <p:nvSpPr>
          <p:cNvPr id="2" name="Slide Number Placeholder 1"/>
          <p:cNvSpPr>
            <a:spLocks noGrp="1"/>
          </p:cNvSpPr>
          <p:nvPr>
            <p:ph type="sldNum" sz="quarter" idx="12"/>
          </p:nvPr>
        </p:nvSpPr>
        <p:spPr/>
        <p:txBody>
          <a:bodyPr/>
          <a:lstStyle/>
          <a:p>
            <a:fld id="{8C0DC54A-294F-4417-82FE-01AB900BB932}" type="slidenum">
              <a:rPr lang="en-US" smtClean="0"/>
              <a:pPr/>
              <a:t>10</a:t>
            </a:fld>
            <a:endParaRPr lang="en-US"/>
          </a:p>
        </p:txBody>
      </p:sp>
    </p:spTree>
    <p:extLst>
      <p:ext uri="{BB962C8B-B14F-4D97-AF65-F5344CB8AC3E}">
        <p14:creationId xmlns:p14="http://schemas.microsoft.com/office/powerpoint/2010/main" val="2314116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799" y="612648"/>
            <a:ext cx="10003536" cy="5833872"/>
          </a:xfrm>
          <a:prstGeom prst="rect">
            <a:avLst/>
          </a:prstGeom>
        </p:spPr>
      </p:pic>
      <p:sp>
        <p:nvSpPr>
          <p:cNvPr id="2" name="Slide Number Placeholder 1"/>
          <p:cNvSpPr>
            <a:spLocks noGrp="1"/>
          </p:cNvSpPr>
          <p:nvPr>
            <p:ph type="sldNum" sz="quarter" idx="12"/>
          </p:nvPr>
        </p:nvSpPr>
        <p:spPr/>
        <p:txBody>
          <a:bodyPr/>
          <a:lstStyle/>
          <a:p>
            <a:fld id="{8C0DC54A-294F-4417-82FE-01AB900BB932}" type="slidenum">
              <a:rPr lang="en-US" smtClean="0"/>
              <a:pPr/>
              <a:t>11</a:t>
            </a:fld>
            <a:endParaRPr lang="en-US"/>
          </a:p>
        </p:txBody>
      </p:sp>
    </p:spTree>
    <p:extLst>
      <p:ext uri="{BB962C8B-B14F-4D97-AF65-F5344CB8AC3E}">
        <p14:creationId xmlns:p14="http://schemas.microsoft.com/office/powerpoint/2010/main" val="1505142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 associated life-years due to antibiotic resistance, EU</a:t>
            </a:r>
            <a:endParaRPr lang="en-US"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a:xfrm>
            <a:off x="4931074" y="2085437"/>
            <a:ext cx="3886200" cy="4351338"/>
          </a:xfrm>
        </p:spPr>
        <p:txBody>
          <a:bodyPr/>
          <a:lstStyle/>
          <a:p>
            <a:r>
              <a:rPr lang="en-US" dirty="0" smtClean="0"/>
              <a:t>65% of AR infections were hospital acquired, representing 127 DALYs per 100,000 population</a:t>
            </a:r>
          </a:p>
          <a:p>
            <a:endParaRPr lang="en-US" dirty="0"/>
          </a:p>
          <a:p>
            <a:r>
              <a:rPr lang="en-US" dirty="0" smtClean="0"/>
              <a:t>Sum of HIV, TB, influenza is 183 </a:t>
            </a:r>
            <a:r>
              <a:rPr lang="en-US" dirty="0" err="1" smtClean="0"/>
              <a:t>DALYss</a:t>
            </a:r>
            <a:endParaRPr lang="en-US" dirty="0"/>
          </a:p>
        </p:txBody>
      </p:sp>
      <p:pic>
        <p:nvPicPr>
          <p:cNvPr id="4" name="Picture 3"/>
          <p:cNvPicPr>
            <a:picLocks noChangeAspect="1"/>
          </p:cNvPicPr>
          <p:nvPr/>
        </p:nvPicPr>
        <p:blipFill>
          <a:blip r:embed="rId2"/>
          <a:stretch>
            <a:fillRect/>
          </a:stretch>
        </p:blipFill>
        <p:spPr>
          <a:xfrm>
            <a:off x="628650" y="1795050"/>
            <a:ext cx="4202833" cy="4932113"/>
          </a:xfrm>
          <a:prstGeom prst="rect">
            <a:avLst/>
          </a:prstGeom>
        </p:spPr>
      </p:pic>
      <p:sp>
        <p:nvSpPr>
          <p:cNvPr id="7" name="TextBox 6"/>
          <p:cNvSpPr txBox="1"/>
          <p:nvPr/>
        </p:nvSpPr>
        <p:spPr>
          <a:xfrm>
            <a:off x="5296618" y="6178432"/>
            <a:ext cx="2219262" cy="369332"/>
          </a:xfrm>
          <a:prstGeom prst="rect">
            <a:avLst/>
          </a:prstGeom>
          <a:noFill/>
        </p:spPr>
        <p:txBody>
          <a:bodyPr wrap="none" rtlCol="0">
            <a:spAutoFit/>
          </a:bodyPr>
          <a:lstStyle/>
          <a:p>
            <a:r>
              <a:rPr lang="en-US" dirty="0" smtClean="0"/>
              <a:t>Cassini </a:t>
            </a:r>
            <a:r>
              <a:rPr lang="en-US" dirty="0" err="1" smtClean="0"/>
              <a:t>LancetID</a:t>
            </a:r>
            <a:r>
              <a:rPr lang="en-US" dirty="0" smtClean="0"/>
              <a:t> 2019</a:t>
            </a:r>
            <a:endParaRPr lang="en-US" dirty="0"/>
          </a:p>
        </p:txBody>
      </p:sp>
      <p:sp>
        <p:nvSpPr>
          <p:cNvPr id="3" name="Slide Number Placeholder 2"/>
          <p:cNvSpPr>
            <a:spLocks noGrp="1"/>
          </p:cNvSpPr>
          <p:nvPr>
            <p:ph type="sldNum" sz="quarter" idx="12"/>
          </p:nvPr>
        </p:nvSpPr>
        <p:spPr/>
        <p:txBody>
          <a:bodyPr/>
          <a:lstStyle/>
          <a:p>
            <a:fld id="{8C0DC54A-294F-4417-82FE-01AB900BB932}" type="slidenum">
              <a:rPr lang="en-US" smtClean="0"/>
              <a:t>12</a:t>
            </a:fld>
            <a:endParaRPr lang="en-US"/>
          </a:p>
        </p:txBody>
      </p:sp>
    </p:spTree>
    <p:extLst>
      <p:ext uri="{BB962C8B-B14F-4D97-AF65-F5344CB8AC3E}">
        <p14:creationId xmlns:p14="http://schemas.microsoft.com/office/powerpoint/2010/main" val="147634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6744" y="1166807"/>
            <a:ext cx="7130512" cy="5415148"/>
          </a:xfrm>
          <a:prstGeom prst="rect">
            <a:avLst/>
          </a:prstGeom>
        </p:spPr>
      </p:pic>
      <p:sp>
        <p:nvSpPr>
          <p:cNvPr id="2" name="Title 1"/>
          <p:cNvSpPr>
            <a:spLocks noGrp="1"/>
          </p:cNvSpPr>
          <p:nvPr>
            <p:ph type="title"/>
          </p:nvPr>
        </p:nvSpPr>
        <p:spPr/>
        <p:txBody>
          <a:bodyPr>
            <a:normAutofit/>
          </a:bodyPr>
          <a:lstStyle/>
          <a:p>
            <a:r>
              <a:rPr lang="en-US" sz="2800" dirty="0" smtClean="0"/>
              <a:t>Evolution of penicillin and methicillin resistant </a:t>
            </a:r>
            <a:br>
              <a:rPr lang="en-US" sz="2800" dirty="0" smtClean="0"/>
            </a:br>
            <a:r>
              <a:rPr lang="en-US" sz="2800" i="1" dirty="0" smtClean="0"/>
              <a:t>S. </a:t>
            </a:r>
            <a:r>
              <a:rPr lang="en-US" sz="2800" i="1" dirty="0" err="1" smtClean="0"/>
              <a:t>aureus</a:t>
            </a:r>
            <a:r>
              <a:rPr lang="en-US" sz="2800" i="1" dirty="0" smtClean="0"/>
              <a:t>, US, 1940-2002</a:t>
            </a:r>
            <a:endParaRPr lang="en-US" sz="2800" dirty="0"/>
          </a:p>
        </p:txBody>
      </p:sp>
      <p:sp>
        <p:nvSpPr>
          <p:cNvPr id="5" name="TextBox 4"/>
          <p:cNvSpPr txBox="1"/>
          <p:nvPr/>
        </p:nvSpPr>
        <p:spPr>
          <a:xfrm>
            <a:off x="793630" y="6426679"/>
            <a:ext cx="3044360" cy="369332"/>
          </a:xfrm>
          <a:prstGeom prst="rect">
            <a:avLst/>
          </a:prstGeom>
          <a:noFill/>
        </p:spPr>
        <p:txBody>
          <a:bodyPr wrap="none" rtlCol="0">
            <a:spAutoFit/>
          </a:bodyPr>
          <a:lstStyle/>
          <a:p>
            <a:r>
              <a:rPr lang="en-US" dirty="0" smtClean="0"/>
              <a:t>McDonald LC, </a:t>
            </a:r>
            <a:r>
              <a:rPr lang="en-US" dirty="0" err="1" smtClean="0"/>
              <a:t>Clin</a:t>
            </a:r>
            <a:r>
              <a:rPr lang="en-US" dirty="0" smtClean="0"/>
              <a:t> </a:t>
            </a:r>
            <a:r>
              <a:rPr lang="en-US" dirty="0" err="1" smtClean="0"/>
              <a:t>Inf</a:t>
            </a:r>
            <a:r>
              <a:rPr lang="en-US" dirty="0" smtClean="0"/>
              <a:t> Dis 2006</a:t>
            </a:r>
            <a:endParaRPr lang="en-US" dirty="0"/>
          </a:p>
        </p:txBody>
      </p:sp>
      <p:sp>
        <p:nvSpPr>
          <p:cNvPr id="3" name="Slide Number Placeholder 2"/>
          <p:cNvSpPr>
            <a:spLocks noGrp="1"/>
          </p:cNvSpPr>
          <p:nvPr>
            <p:ph type="sldNum" sz="quarter" idx="12"/>
          </p:nvPr>
        </p:nvSpPr>
        <p:spPr/>
        <p:txBody>
          <a:bodyPr/>
          <a:lstStyle/>
          <a:p>
            <a:fld id="{8C0DC54A-294F-4417-82FE-01AB900BB932}" type="slidenum">
              <a:rPr lang="en-US" smtClean="0"/>
              <a:pPr/>
              <a:t>13</a:t>
            </a:fld>
            <a:endParaRPr lang="en-US"/>
          </a:p>
        </p:txBody>
      </p:sp>
    </p:spTree>
    <p:extLst>
      <p:ext uri="{BB962C8B-B14F-4D97-AF65-F5344CB8AC3E}">
        <p14:creationId xmlns:p14="http://schemas.microsoft.com/office/powerpoint/2010/main" val="2608012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1993; 259:227-30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09074" y="1188650"/>
            <a:ext cx="7925851" cy="4480700"/>
          </a:xfrm>
          <a:prstGeom prst="rect">
            <a:avLst/>
          </a:prstGeom>
        </p:spPr>
      </p:pic>
      <p:sp>
        <p:nvSpPr>
          <p:cNvPr id="5" name="TextBox 4"/>
          <p:cNvSpPr txBox="1"/>
          <p:nvPr/>
        </p:nvSpPr>
        <p:spPr>
          <a:xfrm>
            <a:off x="871270" y="5804286"/>
            <a:ext cx="6418052" cy="954107"/>
          </a:xfrm>
          <a:prstGeom prst="rect">
            <a:avLst/>
          </a:prstGeom>
          <a:noFill/>
        </p:spPr>
        <p:txBody>
          <a:bodyPr wrap="square" rtlCol="0">
            <a:spAutoFit/>
          </a:bodyPr>
          <a:lstStyle/>
          <a:p>
            <a:r>
              <a:rPr lang="en-US" sz="2800" i="1" dirty="0" smtClean="0"/>
              <a:t>Therefore, that </a:t>
            </a:r>
            <a:r>
              <a:rPr lang="en-US" sz="2800" i="1" dirty="0" err="1" smtClean="0"/>
              <a:t>mecA</a:t>
            </a:r>
            <a:r>
              <a:rPr lang="en-US" sz="2800" i="1" dirty="0" smtClean="0"/>
              <a:t> may have been acquired just once by S. </a:t>
            </a:r>
            <a:r>
              <a:rPr lang="en-US" sz="2800" i="1" dirty="0" err="1" smtClean="0"/>
              <a:t>aureus</a:t>
            </a:r>
            <a:endParaRPr lang="en-US" sz="2800" i="1" dirty="0"/>
          </a:p>
        </p:txBody>
      </p:sp>
      <p:sp>
        <p:nvSpPr>
          <p:cNvPr id="6" name="Slide Number Placeholder 5"/>
          <p:cNvSpPr>
            <a:spLocks noGrp="1"/>
          </p:cNvSpPr>
          <p:nvPr>
            <p:ph type="sldNum" sz="quarter" idx="12"/>
          </p:nvPr>
        </p:nvSpPr>
        <p:spPr/>
        <p:txBody>
          <a:bodyPr/>
          <a:lstStyle/>
          <a:p>
            <a:fld id="{8C0DC54A-294F-4417-82FE-01AB900BB932}" type="slidenum">
              <a:rPr lang="en-US" smtClean="0"/>
              <a:pPr/>
              <a:t>14</a:t>
            </a:fld>
            <a:endParaRPr lang="en-US"/>
          </a:p>
        </p:txBody>
      </p:sp>
    </p:spTree>
    <p:extLst>
      <p:ext uri="{BB962C8B-B14F-4D97-AF65-F5344CB8AC3E}">
        <p14:creationId xmlns:p14="http://schemas.microsoft.com/office/powerpoint/2010/main" val="568427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MRSA </a:t>
            </a:r>
            <a:r>
              <a:rPr lang="en-US" dirty="0" err="1" smtClean="0"/>
              <a:t>bacteremias</a:t>
            </a:r>
            <a:r>
              <a:rPr lang="en-US" dirty="0" smtClean="0"/>
              <a:t> per year, Ontario, 2000-2018</a:t>
            </a:r>
            <a:endParaRPr lang="en-US" dirty="0"/>
          </a:p>
        </p:txBody>
      </p:sp>
      <p:pic>
        <p:nvPicPr>
          <p:cNvPr id="4" name="Content Placeholder 3"/>
          <p:cNvPicPr>
            <a:picLocks noGrp="1" noChangeAspect="1"/>
          </p:cNvPicPr>
          <p:nvPr>
            <p:ph idx="1"/>
          </p:nvPr>
        </p:nvPicPr>
        <p:blipFill>
          <a:blip r:embed="rId2"/>
          <a:stretch>
            <a:fillRect/>
          </a:stretch>
        </p:blipFill>
        <p:spPr>
          <a:xfrm>
            <a:off x="137858" y="1516953"/>
            <a:ext cx="8868283" cy="5021007"/>
          </a:xfrm>
          <a:prstGeom prst="rect">
            <a:avLst/>
          </a:prstGeom>
        </p:spPr>
      </p:pic>
      <p:pic>
        <p:nvPicPr>
          <p:cNvPr id="6" name="Picture 5"/>
          <p:cNvPicPr>
            <a:picLocks noChangeAspect="1"/>
          </p:cNvPicPr>
          <p:nvPr/>
        </p:nvPicPr>
        <p:blipFill>
          <a:blip r:embed="rId3"/>
          <a:stretch>
            <a:fillRect/>
          </a:stretch>
        </p:blipFill>
        <p:spPr>
          <a:xfrm>
            <a:off x="374601" y="6537960"/>
            <a:ext cx="6986622" cy="377985"/>
          </a:xfrm>
          <a:prstGeom prst="rect">
            <a:avLst/>
          </a:prstGeom>
        </p:spPr>
      </p:pic>
      <p:sp>
        <p:nvSpPr>
          <p:cNvPr id="3" name="Slide Number Placeholder 2"/>
          <p:cNvSpPr>
            <a:spLocks noGrp="1"/>
          </p:cNvSpPr>
          <p:nvPr>
            <p:ph type="sldNum" sz="quarter" idx="12"/>
          </p:nvPr>
        </p:nvSpPr>
        <p:spPr/>
        <p:txBody>
          <a:bodyPr/>
          <a:lstStyle/>
          <a:p>
            <a:fld id="{8C0DC54A-294F-4417-82FE-01AB900BB932}" type="slidenum">
              <a:rPr lang="en-US" smtClean="0"/>
              <a:pPr/>
              <a:t>15</a:t>
            </a:fld>
            <a:endParaRPr lang="en-US"/>
          </a:p>
        </p:txBody>
      </p:sp>
    </p:spTree>
    <p:extLst>
      <p:ext uri="{BB962C8B-B14F-4D97-AF65-F5344CB8AC3E}">
        <p14:creationId xmlns:p14="http://schemas.microsoft.com/office/powerpoint/2010/main" val="734823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881" y="2245676"/>
            <a:ext cx="7886700" cy="4351338"/>
          </a:xfrm>
        </p:spPr>
        <p:txBody>
          <a:bodyPr/>
          <a:lstStyle/>
          <a:p>
            <a:r>
              <a:rPr lang="en-US" dirty="0" smtClean="0"/>
              <a:t>VRE appeared in the community in northern Europe and Australia in the 1980s in association with the use of </a:t>
            </a:r>
            <a:r>
              <a:rPr lang="en-US" dirty="0" err="1" smtClean="0"/>
              <a:t>avoparcin</a:t>
            </a:r>
            <a:r>
              <a:rPr lang="en-US" dirty="0" smtClean="0"/>
              <a:t> (an antibiotic related to </a:t>
            </a:r>
            <a:r>
              <a:rPr lang="en-US" dirty="0" err="1" smtClean="0"/>
              <a:t>vancomycin</a:t>
            </a:r>
            <a:r>
              <a:rPr lang="en-US" dirty="0" smtClean="0"/>
              <a:t>) in animal feed</a:t>
            </a:r>
          </a:p>
          <a:p>
            <a:pPr lvl="1"/>
            <a:r>
              <a:rPr lang="en-US" dirty="0" err="1" smtClean="0"/>
              <a:t>Avoparcin</a:t>
            </a:r>
            <a:r>
              <a:rPr lang="en-US" dirty="0" smtClean="0"/>
              <a:t> was banned in 1997, with prompt reductions in VRE in food chains</a:t>
            </a:r>
            <a:endParaRPr lang="en-US" dirty="0"/>
          </a:p>
          <a:p>
            <a:r>
              <a:rPr lang="en-US" dirty="0" smtClean="0"/>
              <a:t>In North America, VRE were first reported in 1988 in New York City and spread rapidly (400 cases in first 18 months)</a:t>
            </a:r>
          </a:p>
          <a:p>
            <a:pPr lvl="1"/>
            <a:r>
              <a:rPr lang="en-US" dirty="0" smtClean="0"/>
              <a:t>In Ontario, &lt;5% of reported VRE are thought to be community acquired</a:t>
            </a:r>
            <a:endParaRPr lang="en-US" dirty="0"/>
          </a:p>
        </p:txBody>
      </p:sp>
      <p:pic>
        <p:nvPicPr>
          <p:cNvPr id="4" name="Picture 3"/>
          <p:cNvPicPr>
            <a:picLocks noChangeAspect="1"/>
          </p:cNvPicPr>
          <p:nvPr/>
        </p:nvPicPr>
        <p:blipFill>
          <a:blip r:embed="rId2"/>
          <a:stretch>
            <a:fillRect/>
          </a:stretch>
        </p:blipFill>
        <p:spPr>
          <a:xfrm>
            <a:off x="438869" y="87632"/>
            <a:ext cx="4911740" cy="1880550"/>
          </a:xfrm>
          <a:prstGeom prst="rect">
            <a:avLst/>
          </a:prstGeom>
        </p:spPr>
      </p:pic>
      <p:sp>
        <p:nvSpPr>
          <p:cNvPr id="5" name="Slide Number Placeholder 4"/>
          <p:cNvSpPr>
            <a:spLocks noGrp="1"/>
          </p:cNvSpPr>
          <p:nvPr>
            <p:ph type="sldNum" sz="quarter" idx="12"/>
          </p:nvPr>
        </p:nvSpPr>
        <p:spPr/>
        <p:txBody>
          <a:bodyPr/>
          <a:lstStyle/>
          <a:p>
            <a:fld id="{8C0DC54A-294F-4417-82FE-01AB900BB932}" type="slidenum">
              <a:rPr lang="en-US" smtClean="0"/>
              <a:pPr/>
              <a:t>16</a:t>
            </a:fld>
            <a:endParaRPr lang="en-US"/>
          </a:p>
        </p:txBody>
      </p:sp>
    </p:spTree>
    <p:extLst>
      <p:ext uri="{BB962C8B-B14F-4D97-AF65-F5344CB8AC3E}">
        <p14:creationId xmlns:p14="http://schemas.microsoft.com/office/powerpoint/2010/main" val="2265377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Number of VRE </a:t>
            </a:r>
            <a:r>
              <a:rPr lang="en-US" sz="3200" dirty="0" err="1" smtClean="0"/>
              <a:t>bacteremias</a:t>
            </a:r>
            <a:r>
              <a:rPr lang="en-US" sz="3200" dirty="0" smtClean="0"/>
              <a:t> per year, Ontario, 2000-2018</a:t>
            </a:r>
            <a:endParaRPr lang="en-US" sz="3200" dirty="0"/>
          </a:p>
        </p:txBody>
      </p:sp>
      <p:pic>
        <p:nvPicPr>
          <p:cNvPr id="4" name="Picture 3"/>
          <p:cNvPicPr>
            <a:picLocks noChangeAspect="1"/>
          </p:cNvPicPr>
          <p:nvPr/>
        </p:nvPicPr>
        <p:blipFill>
          <a:blip r:embed="rId2"/>
          <a:stretch>
            <a:fillRect/>
          </a:stretch>
        </p:blipFill>
        <p:spPr>
          <a:xfrm>
            <a:off x="210313" y="1690688"/>
            <a:ext cx="8933688" cy="4863767"/>
          </a:xfrm>
          <a:prstGeom prst="rect">
            <a:avLst/>
          </a:prstGeom>
        </p:spPr>
      </p:pic>
      <p:sp>
        <p:nvSpPr>
          <p:cNvPr id="5" name="TextBox 4"/>
          <p:cNvSpPr txBox="1"/>
          <p:nvPr/>
        </p:nvSpPr>
        <p:spPr>
          <a:xfrm>
            <a:off x="308610" y="6530142"/>
            <a:ext cx="6967805" cy="307777"/>
          </a:xfrm>
          <a:prstGeom prst="rect">
            <a:avLst/>
          </a:prstGeom>
          <a:noFill/>
        </p:spPr>
        <p:txBody>
          <a:bodyPr wrap="none" rtlCol="0">
            <a:spAutoFit/>
          </a:bodyPr>
          <a:lstStyle/>
          <a:p>
            <a:r>
              <a:rPr lang="en-US" sz="1400" dirty="0"/>
              <a:t>https://www.publichealthontario.ca/-/media/documents/a/2020/aro-survey-2018.pdf?la=en</a:t>
            </a:r>
          </a:p>
        </p:txBody>
      </p:sp>
      <p:sp>
        <p:nvSpPr>
          <p:cNvPr id="3" name="Slide Number Placeholder 2"/>
          <p:cNvSpPr>
            <a:spLocks noGrp="1"/>
          </p:cNvSpPr>
          <p:nvPr>
            <p:ph type="sldNum" sz="quarter" idx="12"/>
          </p:nvPr>
        </p:nvSpPr>
        <p:spPr/>
        <p:txBody>
          <a:bodyPr/>
          <a:lstStyle/>
          <a:p>
            <a:fld id="{8C0DC54A-294F-4417-82FE-01AB900BB932}" type="slidenum">
              <a:rPr lang="en-US" smtClean="0"/>
              <a:pPr/>
              <a:t>17</a:t>
            </a:fld>
            <a:endParaRPr lang="en-US"/>
          </a:p>
        </p:txBody>
      </p:sp>
    </p:spTree>
    <p:extLst>
      <p:ext uri="{BB962C8B-B14F-4D97-AF65-F5344CB8AC3E}">
        <p14:creationId xmlns:p14="http://schemas.microsoft.com/office/powerpoint/2010/main" val="2085242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2571" y="1609446"/>
            <a:ext cx="8118934" cy="5230043"/>
          </a:xfrm>
          <a:prstGeom prst="rect">
            <a:avLst/>
          </a:prstGeom>
        </p:spPr>
      </p:pic>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83752" y="0"/>
            <a:ext cx="4649406" cy="1811367"/>
          </a:xfrm>
          <a:prstGeom prst="rect">
            <a:avLst/>
          </a:prstGeom>
        </p:spPr>
      </p:pic>
      <p:sp>
        <p:nvSpPr>
          <p:cNvPr id="2" name="Slide Number Placeholder 1"/>
          <p:cNvSpPr>
            <a:spLocks noGrp="1"/>
          </p:cNvSpPr>
          <p:nvPr>
            <p:ph type="sldNum" sz="quarter" idx="12"/>
          </p:nvPr>
        </p:nvSpPr>
        <p:spPr/>
        <p:txBody>
          <a:bodyPr/>
          <a:lstStyle/>
          <a:p>
            <a:fld id="{8C0DC54A-294F-4417-82FE-01AB900BB932}" type="slidenum">
              <a:rPr lang="en-US" smtClean="0"/>
              <a:pPr/>
              <a:t>18</a:t>
            </a:fld>
            <a:endParaRPr lang="en-US"/>
          </a:p>
        </p:txBody>
      </p:sp>
    </p:spTree>
    <p:extLst>
      <p:ext uri="{BB962C8B-B14F-4D97-AF65-F5344CB8AC3E}">
        <p14:creationId xmlns:p14="http://schemas.microsoft.com/office/powerpoint/2010/main" val="391244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 </a:t>
            </a:r>
            <a:r>
              <a:rPr lang="en-US" i="1" dirty="0" err="1" smtClean="0"/>
              <a:t>difficile</a:t>
            </a:r>
            <a:r>
              <a:rPr lang="en-US" i="1" dirty="0" smtClean="0"/>
              <a:t> </a:t>
            </a:r>
            <a:r>
              <a:rPr lang="en-US" dirty="0" smtClean="0"/>
              <a:t>infection in CNISP hospitals, 2009-2015</a:t>
            </a:r>
            <a:r>
              <a:rPr lang="en-US" i="1" dirty="0" smtClean="0"/>
              <a:t> </a:t>
            </a:r>
            <a:endParaRPr lang="en-US"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302" y="1690689"/>
            <a:ext cx="6505396" cy="5275469"/>
          </a:xfrm>
          <a:prstGeom prst="rect">
            <a:avLst/>
          </a:prstGeom>
        </p:spPr>
      </p:pic>
      <p:sp>
        <p:nvSpPr>
          <p:cNvPr id="4" name="TextBox 3"/>
          <p:cNvSpPr txBox="1"/>
          <p:nvPr/>
        </p:nvSpPr>
        <p:spPr>
          <a:xfrm>
            <a:off x="253131" y="6133381"/>
            <a:ext cx="1441691" cy="646331"/>
          </a:xfrm>
          <a:prstGeom prst="rect">
            <a:avLst/>
          </a:prstGeom>
          <a:noFill/>
        </p:spPr>
        <p:txBody>
          <a:bodyPr wrap="square" rtlCol="0">
            <a:spAutoFit/>
          </a:bodyPr>
          <a:lstStyle/>
          <a:p>
            <a:r>
              <a:rPr lang="en-US" dirty="0" smtClean="0"/>
              <a:t>Katz, CMAJ 2019</a:t>
            </a:r>
            <a:endParaRPr lang="en-US" dirty="0"/>
          </a:p>
        </p:txBody>
      </p:sp>
      <p:sp>
        <p:nvSpPr>
          <p:cNvPr id="5" name="Slide Number Placeholder 4"/>
          <p:cNvSpPr>
            <a:spLocks noGrp="1"/>
          </p:cNvSpPr>
          <p:nvPr>
            <p:ph type="sldNum" sz="quarter" idx="12"/>
          </p:nvPr>
        </p:nvSpPr>
        <p:spPr/>
        <p:txBody>
          <a:bodyPr/>
          <a:lstStyle/>
          <a:p>
            <a:fld id="{8C0DC54A-294F-4417-82FE-01AB900BB932}" type="slidenum">
              <a:rPr lang="en-US" smtClean="0"/>
              <a:t>19</a:t>
            </a:fld>
            <a:endParaRPr lang="en-US"/>
          </a:p>
        </p:txBody>
      </p:sp>
    </p:spTree>
    <p:extLst>
      <p:ext uri="{BB962C8B-B14F-4D97-AF65-F5344CB8AC3E}">
        <p14:creationId xmlns:p14="http://schemas.microsoft.com/office/powerpoint/2010/main" val="3767739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3054" y="857251"/>
            <a:ext cx="4360654" cy="5217485"/>
          </a:xfrm>
        </p:spPr>
      </p:pic>
      <p:sp>
        <p:nvSpPr>
          <p:cNvPr id="7" name="TextBox 6"/>
          <p:cNvSpPr txBox="1"/>
          <p:nvPr/>
        </p:nvSpPr>
        <p:spPr>
          <a:xfrm>
            <a:off x="472296" y="928417"/>
            <a:ext cx="2989053" cy="2169825"/>
          </a:xfrm>
          <a:prstGeom prst="rect">
            <a:avLst/>
          </a:prstGeom>
          <a:noFill/>
        </p:spPr>
        <p:txBody>
          <a:bodyPr wrap="square" rtlCol="0">
            <a:spAutoFit/>
          </a:bodyPr>
          <a:lstStyle/>
          <a:p>
            <a:r>
              <a:rPr lang="en-US" sz="4500" dirty="0" smtClean="0"/>
              <a:t>We </a:t>
            </a:r>
            <a:r>
              <a:rPr lang="en-US" sz="4500" dirty="0"/>
              <a:t>have met the </a:t>
            </a:r>
            <a:r>
              <a:rPr lang="en-US" sz="4500" dirty="0" smtClean="0"/>
              <a:t>enemy</a:t>
            </a:r>
            <a:endParaRPr lang="en-US" sz="4500" dirty="0"/>
          </a:p>
        </p:txBody>
      </p:sp>
      <p:sp>
        <p:nvSpPr>
          <p:cNvPr id="4" name="TextBox 3"/>
          <p:cNvSpPr txBox="1"/>
          <p:nvPr/>
        </p:nvSpPr>
        <p:spPr>
          <a:xfrm>
            <a:off x="472296" y="3766867"/>
            <a:ext cx="2989053" cy="1477328"/>
          </a:xfrm>
          <a:prstGeom prst="rect">
            <a:avLst/>
          </a:prstGeom>
          <a:noFill/>
        </p:spPr>
        <p:txBody>
          <a:bodyPr wrap="square" rtlCol="0">
            <a:spAutoFit/>
          </a:bodyPr>
          <a:lstStyle/>
          <a:p>
            <a:r>
              <a:rPr lang="en-US" sz="4500" dirty="0" smtClean="0"/>
              <a:t>And he </a:t>
            </a:r>
          </a:p>
          <a:p>
            <a:r>
              <a:rPr lang="en-US" sz="4500" dirty="0" smtClean="0"/>
              <a:t>is us</a:t>
            </a:r>
            <a:endParaRPr lang="en-US" sz="4500" dirty="0"/>
          </a:p>
        </p:txBody>
      </p:sp>
      <p:sp>
        <p:nvSpPr>
          <p:cNvPr id="2" name="Slide Number Placeholder 1"/>
          <p:cNvSpPr>
            <a:spLocks noGrp="1"/>
          </p:cNvSpPr>
          <p:nvPr>
            <p:ph type="sldNum" sz="quarter" idx="12"/>
          </p:nvPr>
        </p:nvSpPr>
        <p:spPr/>
        <p:txBody>
          <a:bodyPr/>
          <a:lstStyle/>
          <a:p>
            <a:fld id="{8C0DC54A-294F-4417-82FE-01AB900BB932}" type="slidenum">
              <a:rPr lang="en-US" smtClean="0"/>
              <a:pPr/>
              <a:t>2</a:t>
            </a:fld>
            <a:endParaRPr lang="en-US"/>
          </a:p>
        </p:txBody>
      </p:sp>
    </p:spTree>
    <p:extLst>
      <p:ext uri="{BB962C8B-B14F-4D97-AF65-F5344CB8AC3E}">
        <p14:creationId xmlns:p14="http://schemas.microsoft.com/office/powerpoint/2010/main" val="2218490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A6C2B183-74B3-FD48-A48F-0F3B05759E08}"/>
              </a:ext>
            </a:extLst>
          </p:cNvPr>
          <p:cNvGraphicFramePr/>
          <p:nvPr>
            <p:extLst/>
          </p:nvPr>
        </p:nvGraphicFramePr>
        <p:xfrm>
          <a:off x="362309" y="1350977"/>
          <a:ext cx="8548777" cy="501410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xmlns="" id="{B115E8A5-1DD4-764A-A3EF-6BFA76842CF0}"/>
              </a:ext>
            </a:extLst>
          </p:cNvPr>
          <p:cNvSpPr/>
          <p:nvPr/>
        </p:nvSpPr>
        <p:spPr>
          <a:xfrm>
            <a:off x="362309" y="366612"/>
            <a:ext cx="7045284" cy="1077218"/>
          </a:xfrm>
          <a:prstGeom prst="rect">
            <a:avLst/>
          </a:prstGeom>
        </p:spPr>
        <p:txBody>
          <a:bodyPr wrap="square">
            <a:spAutoFit/>
          </a:bodyPr>
          <a:lstStyle/>
          <a:p>
            <a:r>
              <a:rPr lang="en-US" sz="3200" dirty="0" smtClean="0"/>
              <a:t>Population incidence </a:t>
            </a:r>
            <a:r>
              <a:rPr lang="en-US" sz="3200" dirty="0"/>
              <a:t>of </a:t>
            </a:r>
            <a:r>
              <a:rPr lang="en-US" sz="3200" dirty="0" smtClean="0"/>
              <a:t>CPE, Toronto/Peel region, 2007-2018</a:t>
            </a:r>
            <a:r>
              <a:rPr lang="en-US" sz="2100" b="1" dirty="0" smtClean="0"/>
              <a:t> </a:t>
            </a:r>
            <a:endParaRPr lang="en-US" sz="2100" b="1" dirty="0"/>
          </a:p>
        </p:txBody>
      </p:sp>
      <p:sp>
        <p:nvSpPr>
          <p:cNvPr id="3" name="Slide Number Placeholder 2"/>
          <p:cNvSpPr>
            <a:spLocks noGrp="1"/>
          </p:cNvSpPr>
          <p:nvPr>
            <p:ph type="sldNum" sz="quarter" idx="12"/>
          </p:nvPr>
        </p:nvSpPr>
        <p:spPr/>
        <p:txBody>
          <a:bodyPr/>
          <a:lstStyle/>
          <a:p>
            <a:fld id="{8C0DC54A-294F-4417-82FE-01AB900BB932}" type="slidenum">
              <a:rPr lang="en-US" smtClean="0"/>
              <a:t>20</a:t>
            </a:fld>
            <a:endParaRPr lang="en-US"/>
          </a:p>
        </p:txBody>
      </p:sp>
    </p:spTree>
    <p:extLst>
      <p:ext uri="{BB962C8B-B14F-4D97-AF65-F5344CB8AC3E}">
        <p14:creationId xmlns:p14="http://schemas.microsoft.com/office/powerpoint/2010/main" val="724956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genome jigs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4993"/>
            <a:ext cx="9144000" cy="5675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27"/>
          <p:cNvSpPr txBox="1">
            <a:spLocks noChangeArrowheads="1"/>
          </p:cNvSpPr>
          <p:nvPr/>
        </p:nvSpPr>
        <p:spPr bwMode="auto">
          <a:xfrm>
            <a:off x="202362" y="174232"/>
            <a:ext cx="60452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nl-NL"/>
            </a:defPPr>
            <a:lvl1pPr algn="l" rtl="0" fontAlgn="base">
              <a:spcBef>
                <a:spcPct val="0"/>
              </a:spcBef>
              <a:spcAft>
                <a:spcPct val="0"/>
              </a:spcAft>
              <a:defRPr sz="2400" kern="1200">
                <a:solidFill>
                  <a:schemeClr val="tx1"/>
                </a:solidFill>
                <a:latin typeface="Comic Sans MS" panose="030F0702030302020204" pitchFamily="66" charset="0"/>
                <a:ea typeface="+mn-ea"/>
                <a:cs typeface="+mn-cs"/>
              </a:defRPr>
            </a:lvl1pPr>
            <a:lvl2pPr marL="457200" algn="l" rtl="0" fontAlgn="base">
              <a:spcBef>
                <a:spcPct val="0"/>
              </a:spcBef>
              <a:spcAft>
                <a:spcPct val="0"/>
              </a:spcAft>
              <a:defRPr sz="2400" kern="1200">
                <a:solidFill>
                  <a:schemeClr val="tx1"/>
                </a:solidFill>
                <a:latin typeface="Comic Sans MS" panose="030F0702030302020204" pitchFamily="66" charset="0"/>
                <a:ea typeface="+mn-ea"/>
                <a:cs typeface="+mn-cs"/>
              </a:defRPr>
            </a:lvl2pPr>
            <a:lvl3pPr marL="914400" algn="l" rtl="0" fontAlgn="base">
              <a:spcBef>
                <a:spcPct val="0"/>
              </a:spcBef>
              <a:spcAft>
                <a:spcPct val="0"/>
              </a:spcAft>
              <a:defRPr sz="2400" kern="1200">
                <a:solidFill>
                  <a:schemeClr val="tx1"/>
                </a:solidFill>
                <a:latin typeface="Comic Sans MS" panose="030F0702030302020204" pitchFamily="66" charset="0"/>
                <a:ea typeface="+mn-ea"/>
                <a:cs typeface="+mn-cs"/>
              </a:defRPr>
            </a:lvl3pPr>
            <a:lvl4pPr marL="1371600" algn="l" rtl="0" fontAlgn="base">
              <a:spcBef>
                <a:spcPct val="0"/>
              </a:spcBef>
              <a:spcAft>
                <a:spcPct val="0"/>
              </a:spcAft>
              <a:defRPr sz="2400" kern="1200">
                <a:solidFill>
                  <a:schemeClr val="tx1"/>
                </a:solidFill>
                <a:latin typeface="Comic Sans MS" panose="030F0702030302020204" pitchFamily="66" charset="0"/>
                <a:ea typeface="+mn-ea"/>
                <a:cs typeface="+mn-cs"/>
              </a:defRPr>
            </a:lvl4pPr>
            <a:lvl5pPr marL="1828800" algn="l" rtl="0" fontAlgn="base">
              <a:spcBef>
                <a:spcPct val="0"/>
              </a:spcBef>
              <a:spcAft>
                <a:spcPct val="0"/>
              </a:spcAft>
              <a:defRPr sz="2400" kern="1200">
                <a:solidFill>
                  <a:schemeClr val="tx1"/>
                </a:solidFill>
                <a:latin typeface="Comic Sans MS" panose="030F0702030302020204" pitchFamily="66" charset="0"/>
                <a:ea typeface="+mn-ea"/>
                <a:cs typeface="+mn-cs"/>
              </a:defRPr>
            </a:lvl5pPr>
            <a:lvl6pPr marL="2286000" algn="l" defTabSz="914400" rtl="0" eaLnBrk="1" latinLnBrk="0" hangingPunct="1">
              <a:defRPr sz="2400" kern="1200">
                <a:solidFill>
                  <a:schemeClr val="tx1"/>
                </a:solidFill>
                <a:latin typeface="Comic Sans MS" panose="030F0702030302020204" pitchFamily="66" charset="0"/>
                <a:ea typeface="+mn-ea"/>
                <a:cs typeface="+mn-cs"/>
              </a:defRPr>
            </a:lvl6pPr>
            <a:lvl7pPr marL="2743200" algn="l" defTabSz="914400" rtl="0" eaLnBrk="1" latinLnBrk="0" hangingPunct="1">
              <a:defRPr sz="2400" kern="1200">
                <a:solidFill>
                  <a:schemeClr val="tx1"/>
                </a:solidFill>
                <a:latin typeface="Comic Sans MS" panose="030F0702030302020204" pitchFamily="66" charset="0"/>
                <a:ea typeface="+mn-ea"/>
                <a:cs typeface="+mn-cs"/>
              </a:defRPr>
            </a:lvl7pPr>
            <a:lvl8pPr marL="3200400" algn="l" defTabSz="914400" rtl="0" eaLnBrk="1" latinLnBrk="0" hangingPunct="1">
              <a:defRPr sz="2400" kern="1200">
                <a:solidFill>
                  <a:schemeClr val="tx1"/>
                </a:solidFill>
                <a:latin typeface="Comic Sans MS" panose="030F0702030302020204" pitchFamily="66" charset="0"/>
                <a:ea typeface="+mn-ea"/>
                <a:cs typeface="+mn-cs"/>
              </a:defRPr>
            </a:lvl8pPr>
            <a:lvl9pPr marL="3657600" algn="l" defTabSz="914400" rtl="0" eaLnBrk="1" latinLnBrk="0" hangingPunct="1">
              <a:defRPr sz="2400" kern="1200">
                <a:solidFill>
                  <a:schemeClr val="tx1"/>
                </a:solidFill>
                <a:latin typeface="Comic Sans MS" panose="030F0702030302020204" pitchFamily="66" charset="0"/>
                <a:ea typeface="+mn-ea"/>
                <a:cs typeface="+mn-cs"/>
              </a:defRPr>
            </a:lvl9pPr>
          </a:lstStyle>
          <a:p>
            <a:r>
              <a:rPr lang="en-US" altLang="en-US" sz="3600" b="1" dirty="0" smtClean="0">
                <a:solidFill>
                  <a:schemeClr val="accent2"/>
                </a:solidFill>
              </a:rPr>
              <a:t>Whole Genome Sequencing</a:t>
            </a:r>
            <a:endParaRPr lang="en-US" altLang="en-US" sz="3600" b="1" dirty="0">
              <a:solidFill>
                <a:schemeClr val="accent2"/>
              </a:solidFill>
            </a:endParaRPr>
          </a:p>
        </p:txBody>
      </p:sp>
      <p:sp>
        <p:nvSpPr>
          <p:cNvPr id="2" name="Slide Number Placeholder 1"/>
          <p:cNvSpPr>
            <a:spLocks noGrp="1"/>
          </p:cNvSpPr>
          <p:nvPr>
            <p:ph type="sldNum" sz="quarter" idx="12"/>
          </p:nvPr>
        </p:nvSpPr>
        <p:spPr/>
        <p:txBody>
          <a:bodyPr/>
          <a:lstStyle/>
          <a:p>
            <a:fld id="{8C0DC54A-294F-4417-82FE-01AB900BB932}" type="slidenum">
              <a:rPr lang="en-US" smtClean="0"/>
              <a:pPr/>
              <a:t>21</a:t>
            </a:fld>
            <a:endParaRPr lang="en-US"/>
          </a:p>
        </p:txBody>
      </p:sp>
    </p:spTree>
    <p:extLst>
      <p:ext uri="{BB962C8B-B14F-4D97-AF65-F5344CB8AC3E}">
        <p14:creationId xmlns:p14="http://schemas.microsoft.com/office/powerpoint/2010/main" val="3585613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SNVs different defines an outbreak?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5535308"/>
              </p:ext>
            </p:extLst>
          </p:nvPr>
        </p:nvGraphicFramePr>
        <p:xfrm>
          <a:off x="393192" y="1801369"/>
          <a:ext cx="8650224" cy="4267200"/>
        </p:xfrm>
        <a:graphic>
          <a:graphicData uri="http://schemas.openxmlformats.org/drawingml/2006/table">
            <a:tbl>
              <a:tblPr firstRow="1" firstCol="1" bandRow="1">
                <a:tableStyleId>{5C22544A-7EE6-4342-B048-85BDC9FD1C3A}</a:tableStyleId>
              </a:tblPr>
              <a:tblGrid>
                <a:gridCol w="3041369"/>
                <a:gridCol w="1243626"/>
                <a:gridCol w="2136229"/>
                <a:gridCol w="2229000"/>
              </a:tblGrid>
              <a:tr h="781995">
                <a:tc>
                  <a:txBody>
                    <a:bodyPr/>
                    <a:lstStyle/>
                    <a:p>
                      <a:pPr marL="0" marR="0" algn="ctr">
                        <a:spcBef>
                          <a:spcPts val="0"/>
                        </a:spcBef>
                        <a:spcAft>
                          <a:spcPts val="0"/>
                        </a:spcAft>
                      </a:pPr>
                      <a:r>
                        <a:rPr lang="en-CA" sz="2000" dirty="0">
                          <a:effectLst/>
                        </a:rPr>
                        <a:t>Type of transmission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No. (%) clusters</a:t>
                      </a:r>
                      <a:endParaRPr lang="en-US" sz="2000">
                        <a:effectLst/>
                      </a:endParaRPr>
                    </a:p>
                    <a:p>
                      <a:pPr marL="0" marR="0" algn="ctr">
                        <a:spcBef>
                          <a:spcPts val="0"/>
                        </a:spcBef>
                        <a:spcAft>
                          <a:spcPts val="0"/>
                        </a:spcAft>
                      </a:pPr>
                      <a:r>
                        <a:rPr lang="en-CA" sz="2000">
                          <a:effectLst/>
                        </a:rPr>
                        <a:t>(n=62</a:t>
                      </a:r>
                      <a:r>
                        <a:rPr lang="en-CA" sz="2000" baseline="30000">
                          <a:effectLst/>
                        </a:rPr>
                        <a:t>a</a:t>
                      </a:r>
                      <a:r>
                        <a:rPr lang="en-CA" sz="2000">
                          <a:effectLst/>
                        </a:rPr>
                        <a:t>)</a:t>
                      </a:r>
                      <a:endParaRPr lang="en-US" sz="2000">
                        <a:effectLst/>
                      </a:endParaRPr>
                    </a:p>
                    <a:p>
                      <a:pPr marL="0" marR="0">
                        <a:spcBef>
                          <a:spcPts val="0"/>
                        </a:spcBef>
                        <a:spcAft>
                          <a:spcPts val="0"/>
                        </a:spcAft>
                      </a:pPr>
                      <a:r>
                        <a:rPr lang="en-CA"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dirty="0" smtClean="0">
                          <a:effectLst/>
                        </a:rPr>
                        <a:t>Median</a:t>
                      </a:r>
                    </a:p>
                    <a:p>
                      <a:pPr marL="0" marR="0" algn="ctr">
                        <a:spcBef>
                          <a:spcPts val="0"/>
                        </a:spcBef>
                        <a:spcAft>
                          <a:spcPts val="0"/>
                        </a:spcAft>
                      </a:pPr>
                      <a:r>
                        <a:rPr lang="en-CA" sz="2000" dirty="0" smtClean="0">
                          <a:effectLst/>
                        </a:rPr>
                        <a:t> </a:t>
                      </a:r>
                      <a:r>
                        <a:rPr lang="en-CA" sz="2000" dirty="0">
                          <a:effectLst/>
                        </a:rPr>
                        <a:t>(IQR, range) </a:t>
                      </a:r>
                      <a:endParaRPr lang="en-CA" sz="2000" dirty="0" smtClean="0">
                        <a:effectLst/>
                      </a:endParaRPr>
                    </a:p>
                    <a:p>
                      <a:pPr marL="0" marR="0" algn="ctr">
                        <a:spcBef>
                          <a:spcPts val="0"/>
                        </a:spcBef>
                        <a:spcAft>
                          <a:spcPts val="0"/>
                        </a:spcAft>
                      </a:pPr>
                      <a:r>
                        <a:rPr lang="en-CA" sz="2000" dirty="0" smtClean="0">
                          <a:effectLst/>
                        </a:rPr>
                        <a:t>no</a:t>
                      </a:r>
                      <a:r>
                        <a:rPr lang="en-CA" sz="2000" dirty="0">
                          <a:effectLst/>
                        </a:rPr>
                        <a:t>. cases in cluster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dirty="0">
                          <a:effectLst/>
                        </a:rPr>
                        <a:t>Median (</a:t>
                      </a:r>
                      <a:r>
                        <a:rPr lang="en-CA" sz="2000" dirty="0" smtClean="0">
                          <a:effectLst/>
                        </a:rPr>
                        <a:t>IQR) </a:t>
                      </a:r>
                      <a:r>
                        <a:rPr lang="en-CA" sz="2000" dirty="0">
                          <a:effectLst/>
                        </a:rPr>
                        <a:t>time between first and last case isolates, in days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521330">
                <a:tc>
                  <a:txBody>
                    <a:bodyPr/>
                    <a:lstStyle/>
                    <a:p>
                      <a:pPr marL="0" marR="0">
                        <a:spcBef>
                          <a:spcPts val="0"/>
                        </a:spcBef>
                        <a:spcAft>
                          <a:spcPts val="0"/>
                        </a:spcAft>
                      </a:pPr>
                      <a:r>
                        <a:rPr lang="en-CA" sz="2000">
                          <a:effectLst/>
                        </a:rPr>
                        <a:t>Person-person transmission only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50 (81)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5 (2-12, 2-31)</a:t>
                      </a:r>
                      <a:endParaRPr lang="en-US" sz="2000">
                        <a:effectLst/>
                      </a:endParaRPr>
                    </a:p>
                    <a:p>
                      <a:pPr marL="0" marR="0" algn="ctr">
                        <a:spcBef>
                          <a:spcPts val="0"/>
                        </a:spcBef>
                        <a:spcAft>
                          <a:spcPts val="0"/>
                        </a:spcAft>
                      </a:pPr>
                      <a:r>
                        <a:rPr lang="en-CA"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dirty="0">
                          <a:effectLst/>
                        </a:rPr>
                        <a:t>158 (</a:t>
                      </a:r>
                      <a:r>
                        <a:rPr lang="en-CA" sz="2000" dirty="0" smtClean="0">
                          <a:effectLst/>
                        </a:rPr>
                        <a:t>55-362)</a:t>
                      </a:r>
                      <a:r>
                        <a:rPr lang="en-CA" sz="2000" baseline="30000" dirty="0" smtClean="0">
                          <a:effectLst/>
                        </a:rPr>
                        <a:t>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781995">
                <a:tc>
                  <a:txBody>
                    <a:bodyPr/>
                    <a:lstStyle/>
                    <a:p>
                      <a:pPr marL="0" marR="0">
                        <a:spcBef>
                          <a:spcPts val="0"/>
                        </a:spcBef>
                        <a:spcAft>
                          <a:spcPts val="0"/>
                        </a:spcAft>
                      </a:pPr>
                      <a:r>
                        <a:rPr lang="en-CA" sz="2000">
                          <a:effectLst/>
                        </a:rPr>
                        <a:t>Person-environment/environment-person transmission only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dirty="0">
                          <a:effectLst/>
                        </a:rPr>
                        <a:t>7 (11)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1 (1-2, 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53 (10-215)</a:t>
                      </a:r>
                      <a:r>
                        <a:rPr lang="en-CA" sz="2000" baseline="30000">
                          <a:effectLst/>
                        </a:rPr>
                        <a: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1042660">
                <a:tc>
                  <a:txBody>
                    <a:bodyPr/>
                    <a:lstStyle/>
                    <a:p>
                      <a:pPr marL="0" marR="0">
                        <a:spcBef>
                          <a:spcPts val="0"/>
                        </a:spcBef>
                        <a:spcAft>
                          <a:spcPts val="0"/>
                        </a:spcAft>
                      </a:pPr>
                      <a:r>
                        <a:rPr lang="en-CA" sz="2000">
                          <a:effectLst/>
                        </a:rPr>
                        <a:t>Combination of person-environment/environment-person/person-person transmission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5 (8)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17 (4-18, 3-89)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dirty="0">
                          <a:effectLst/>
                        </a:rPr>
                        <a:t>280 (</a:t>
                      </a:r>
                      <a:r>
                        <a:rPr lang="en-CA" sz="2000" dirty="0" smtClean="0">
                          <a:effectLst/>
                        </a:rPr>
                        <a:t>183-456)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r h="260665">
                <a:tc>
                  <a:txBody>
                    <a:bodyPr/>
                    <a:lstStyle/>
                    <a:p>
                      <a:pPr marL="0" marR="0">
                        <a:spcBef>
                          <a:spcPts val="0"/>
                        </a:spcBef>
                        <a:spcAft>
                          <a:spcPts val="0"/>
                        </a:spcAft>
                      </a:pPr>
                      <a:r>
                        <a:rPr lang="en-CA" sz="2000">
                          <a:effectLst/>
                        </a:rPr>
                        <a:t>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a:effectLst/>
                        </a:rPr>
                        <a:t>62 (100)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dirty="0">
                          <a:effectLst/>
                        </a:rPr>
                        <a:t>4 (2-12, 1-89)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c>
                  <a:txBody>
                    <a:bodyPr/>
                    <a:lstStyle/>
                    <a:p>
                      <a:pPr marL="0" marR="0" algn="ctr">
                        <a:spcBef>
                          <a:spcPts val="0"/>
                        </a:spcBef>
                        <a:spcAft>
                          <a:spcPts val="0"/>
                        </a:spcAft>
                      </a:pPr>
                      <a:r>
                        <a:rPr lang="en-CA" sz="2000" dirty="0">
                          <a:effectLst/>
                        </a:rPr>
                        <a:t>162 (</a:t>
                      </a:r>
                      <a:r>
                        <a:rPr lang="en-CA" sz="2000" dirty="0" smtClean="0">
                          <a:effectLst/>
                        </a:rPr>
                        <a:t>53-362)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tc>
              </a:tr>
            </a:tbl>
          </a:graphicData>
        </a:graphic>
      </p:graphicFrame>
      <p:sp>
        <p:nvSpPr>
          <p:cNvPr id="3" name="TextBox 2"/>
          <p:cNvSpPr txBox="1"/>
          <p:nvPr/>
        </p:nvSpPr>
        <p:spPr>
          <a:xfrm>
            <a:off x="557784" y="6364224"/>
            <a:ext cx="1991251" cy="369332"/>
          </a:xfrm>
          <a:prstGeom prst="rect">
            <a:avLst/>
          </a:prstGeom>
          <a:noFill/>
        </p:spPr>
        <p:txBody>
          <a:bodyPr wrap="none" rtlCol="0">
            <a:spAutoFit/>
          </a:bodyPr>
          <a:lstStyle/>
          <a:p>
            <a:r>
              <a:rPr lang="en-US" dirty="0" smtClean="0"/>
              <a:t>Jamal, unpublished</a:t>
            </a:r>
            <a:endParaRPr lang="en-US" dirty="0"/>
          </a:p>
        </p:txBody>
      </p:sp>
      <p:sp>
        <p:nvSpPr>
          <p:cNvPr id="5" name="Slide Number Placeholder 4"/>
          <p:cNvSpPr>
            <a:spLocks noGrp="1"/>
          </p:cNvSpPr>
          <p:nvPr>
            <p:ph type="sldNum" sz="quarter" idx="12"/>
          </p:nvPr>
        </p:nvSpPr>
        <p:spPr/>
        <p:txBody>
          <a:bodyPr/>
          <a:lstStyle/>
          <a:p>
            <a:fld id="{8C0DC54A-294F-4417-82FE-01AB900BB932}" type="slidenum">
              <a:rPr lang="en-US" smtClean="0"/>
              <a:pPr/>
              <a:t>22</a:t>
            </a:fld>
            <a:endParaRPr lang="en-US"/>
          </a:p>
        </p:txBody>
      </p:sp>
    </p:spTree>
    <p:extLst>
      <p:ext uri="{BB962C8B-B14F-4D97-AF65-F5344CB8AC3E}">
        <p14:creationId xmlns:p14="http://schemas.microsoft.com/office/powerpoint/2010/main" val="2007028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MRSA transmission</a:t>
            </a:r>
            <a:endParaRPr lang="en-US" dirty="0"/>
          </a:p>
        </p:txBody>
      </p:sp>
      <p:pic>
        <p:nvPicPr>
          <p:cNvPr id="4" name="Content Placeholder 3"/>
          <p:cNvPicPr>
            <a:picLocks noGrp="1" noChangeAspect="1"/>
          </p:cNvPicPr>
          <p:nvPr>
            <p:ph idx="1"/>
          </p:nvPr>
        </p:nvPicPr>
        <p:blipFill>
          <a:blip r:embed="rId2"/>
          <a:stretch>
            <a:fillRect/>
          </a:stretch>
        </p:blipFill>
        <p:spPr>
          <a:xfrm>
            <a:off x="12453" y="1541262"/>
            <a:ext cx="9131547" cy="4345188"/>
          </a:xfrm>
          <a:prstGeom prst="rect">
            <a:avLst/>
          </a:prstGeom>
        </p:spPr>
      </p:pic>
      <p:pic>
        <p:nvPicPr>
          <p:cNvPr id="3" name="Picture 2"/>
          <p:cNvPicPr>
            <a:picLocks noChangeAspect="1"/>
          </p:cNvPicPr>
          <p:nvPr/>
        </p:nvPicPr>
        <p:blipFill>
          <a:blip r:embed="rId3"/>
          <a:stretch>
            <a:fillRect/>
          </a:stretch>
        </p:blipFill>
        <p:spPr>
          <a:xfrm>
            <a:off x="628650" y="6446250"/>
            <a:ext cx="3450601" cy="252000"/>
          </a:xfrm>
          <a:prstGeom prst="rect">
            <a:avLst/>
          </a:prstGeom>
        </p:spPr>
      </p:pic>
      <p:sp>
        <p:nvSpPr>
          <p:cNvPr id="5" name="Slide Number Placeholder 4"/>
          <p:cNvSpPr>
            <a:spLocks noGrp="1"/>
          </p:cNvSpPr>
          <p:nvPr>
            <p:ph type="sldNum" sz="quarter" idx="12"/>
          </p:nvPr>
        </p:nvSpPr>
        <p:spPr/>
        <p:txBody>
          <a:bodyPr/>
          <a:lstStyle/>
          <a:p>
            <a:fld id="{8C0DC54A-294F-4417-82FE-01AB900BB932}" type="slidenum">
              <a:rPr lang="en-US" smtClean="0"/>
              <a:pPr/>
              <a:t>23</a:t>
            </a:fld>
            <a:endParaRPr lang="en-US"/>
          </a:p>
        </p:txBody>
      </p:sp>
    </p:spTree>
    <p:extLst>
      <p:ext uri="{BB962C8B-B14F-4D97-AF65-F5344CB8AC3E}">
        <p14:creationId xmlns:p14="http://schemas.microsoft.com/office/powerpoint/2010/main" val="3862639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826" y="6409426"/>
            <a:ext cx="2789546" cy="369332"/>
          </a:xfrm>
          <a:prstGeom prst="rect">
            <a:avLst/>
          </a:prstGeom>
          <a:noFill/>
        </p:spPr>
        <p:txBody>
          <a:bodyPr wrap="none" rtlCol="0">
            <a:spAutoFit/>
          </a:bodyPr>
          <a:lstStyle/>
          <a:p>
            <a:r>
              <a:rPr lang="en-US" dirty="0" err="1" smtClean="0"/>
              <a:t>Lessa</a:t>
            </a:r>
            <a:r>
              <a:rPr lang="en-US" dirty="0" smtClean="0"/>
              <a:t> NEJM 2015;372;825;  </a:t>
            </a:r>
            <a:endParaRPr lang="en-US" dirty="0"/>
          </a:p>
        </p:txBody>
      </p:sp>
      <p:pic>
        <p:nvPicPr>
          <p:cNvPr id="3" name="Picture 2"/>
          <p:cNvPicPr>
            <a:picLocks noChangeAspect="1"/>
          </p:cNvPicPr>
          <p:nvPr/>
        </p:nvPicPr>
        <p:blipFill>
          <a:blip r:embed="rId2"/>
          <a:stretch>
            <a:fillRect/>
          </a:stretch>
        </p:blipFill>
        <p:spPr>
          <a:xfrm>
            <a:off x="187269" y="155456"/>
            <a:ext cx="4649406" cy="1811367"/>
          </a:xfrm>
          <a:prstGeom prst="rect">
            <a:avLst/>
          </a:prstGeom>
        </p:spPr>
      </p:pic>
      <p:sp>
        <p:nvSpPr>
          <p:cNvPr id="9" name="Title 1"/>
          <p:cNvSpPr>
            <a:spLocks noGrp="1"/>
          </p:cNvSpPr>
          <p:nvPr>
            <p:ph type="title"/>
          </p:nvPr>
        </p:nvSpPr>
        <p:spPr>
          <a:xfrm>
            <a:off x="1908336" y="2675731"/>
            <a:ext cx="5260560" cy="1325563"/>
          </a:xfrm>
        </p:spPr>
        <p:txBody>
          <a:bodyPr>
            <a:normAutofit/>
          </a:bodyPr>
          <a:lstStyle/>
          <a:p>
            <a:r>
              <a:rPr lang="en-US" sz="2400" dirty="0" smtClean="0"/>
              <a:t>~33% of </a:t>
            </a:r>
            <a:r>
              <a:rPr lang="en-US" sz="2400" i="1" dirty="0" smtClean="0"/>
              <a:t>C. </a:t>
            </a:r>
            <a:r>
              <a:rPr lang="en-US" sz="2400" i="1" dirty="0" err="1" smtClean="0"/>
              <a:t>difficile</a:t>
            </a:r>
            <a:r>
              <a:rPr lang="en-US" sz="2400" i="1" dirty="0" smtClean="0"/>
              <a:t> </a:t>
            </a:r>
            <a:r>
              <a:rPr lang="en-US" sz="2400" dirty="0" smtClean="0"/>
              <a:t>is community acquired</a:t>
            </a:r>
            <a:endParaRPr lang="en-US" sz="2400" dirty="0"/>
          </a:p>
        </p:txBody>
      </p:sp>
      <p:pic>
        <p:nvPicPr>
          <p:cNvPr id="5" name="Content Placeholder 4"/>
          <p:cNvPicPr>
            <a:picLocks noGrp="1" noChangeAspect="1"/>
          </p:cNvPicPr>
          <p:nvPr>
            <p:ph idx="1"/>
          </p:nvPr>
        </p:nvPicPr>
        <p:blipFill>
          <a:blip r:embed="rId3"/>
          <a:stretch>
            <a:fillRect/>
          </a:stretch>
        </p:blipFill>
        <p:spPr>
          <a:xfrm>
            <a:off x="840419" y="2033992"/>
            <a:ext cx="7639347" cy="4308264"/>
          </a:xfrm>
          <a:prstGeom prst="rect">
            <a:avLst/>
          </a:prstGeom>
        </p:spPr>
      </p:pic>
      <p:sp>
        <p:nvSpPr>
          <p:cNvPr id="10" name="Title 1"/>
          <p:cNvSpPr txBox="1">
            <a:spLocks/>
          </p:cNvSpPr>
          <p:nvPr/>
        </p:nvSpPr>
        <p:spPr>
          <a:xfrm>
            <a:off x="5453160" y="550757"/>
            <a:ext cx="32877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34% of </a:t>
            </a:r>
            <a:r>
              <a:rPr lang="en-US" sz="2400" i="1" dirty="0" smtClean="0"/>
              <a:t>C. </a:t>
            </a:r>
            <a:r>
              <a:rPr lang="en-US" sz="2400" i="1" dirty="0" err="1" smtClean="0"/>
              <a:t>difficile</a:t>
            </a:r>
            <a:r>
              <a:rPr lang="en-US" sz="2400" i="1" dirty="0" smtClean="0"/>
              <a:t> </a:t>
            </a:r>
            <a:r>
              <a:rPr lang="en-US" sz="2400" dirty="0" smtClean="0"/>
              <a:t>is community acquired</a:t>
            </a:r>
            <a:endParaRPr lang="en-US" sz="2400" dirty="0"/>
          </a:p>
        </p:txBody>
      </p:sp>
      <p:sp>
        <p:nvSpPr>
          <p:cNvPr id="2" name="Slide Number Placeholder 1"/>
          <p:cNvSpPr>
            <a:spLocks noGrp="1"/>
          </p:cNvSpPr>
          <p:nvPr>
            <p:ph type="sldNum" sz="quarter" idx="12"/>
          </p:nvPr>
        </p:nvSpPr>
        <p:spPr/>
        <p:txBody>
          <a:bodyPr/>
          <a:lstStyle/>
          <a:p>
            <a:fld id="{8C0DC54A-294F-4417-82FE-01AB900BB932}" type="slidenum">
              <a:rPr lang="en-US" smtClean="0"/>
              <a:pPr/>
              <a:t>24</a:t>
            </a:fld>
            <a:endParaRPr lang="en-US"/>
          </a:p>
        </p:txBody>
      </p:sp>
    </p:spTree>
    <p:extLst>
      <p:ext uri="{BB962C8B-B14F-4D97-AF65-F5344CB8AC3E}">
        <p14:creationId xmlns:p14="http://schemas.microsoft.com/office/powerpoint/2010/main" val="1495548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702062" y="3181551"/>
            <a:ext cx="3441938" cy="2286450"/>
          </a:xfrm>
        </p:spPr>
        <p:txBody>
          <a:bodyPr>
            <a:normAutofit/>
          </a:bodyPr>
          <a:lstStyle/>
          <a:p>
            <a:r>
              <a:rPr lang="en-US" sz="2200" dirty="0" smtClean="0"/>
              <a:t>7297 in-patient diarrheal samples from 2 sampling days at 482 hospitals in 20 EU countries</a:t>
            </a:r>
          </a:p>
          <a:p>
            <a:r>
              <a:rPr lang="en-US" sz="2200" dirty="0" smtClean="0"/>
              <a:t>1211 </a:t>
            </a:r>
            <a:r>
              <a:rPr lang="en-US" sz="2200" i="1" dirty="0" smtClean="0"/>
              <a:t>C. </a:t>
            </a:r>
            <a:r>
              <a:rPr lang="en-US" sz="2200" i="1" dirty="0" err="1" smtClean="0"/>
              <a:t>difficile</a:t>
            </a:r>
            <a:r>
              <a:rPr lang="en-US" sz="2200" i="1" dirty="0" smtClean="0"/>
              <a:t> </a:t>
            </a:r>
            <a:r>
              <a:rPr lang="en-US" sz="2200" dirty="0" smtClean="0"/>
              <a:t>isolates</a:t>
            </a:r>
          </a:p>
          <a:p>
            <a:pPr lvl="1"/>
            <a:r>
              <a:rPr lang="en-US" sz="1800" dirty="0" smtClean="0"/>
              <a:t>624 represent the most common 10 </a:t>
            </a:r>
            <a:r>
              <a:rPr lang="en-US" sz="1800" dirty="0" err="1" smtClean="0"/>
              <a:t>ribotypes</a:t>
            </a:r>
            <a:endParaRPr lang="en-US" sz="1800" dirty="0" smtClean="0"/>
          </a:p>
          <a:p>
            <a:pPr marL="0" indent="0">
              <a:buNone/>
            </a:pPr>
            <a:endParaRPr lang="en-US" sz="2200" dirty="0" smtClean="0"/>
          </a:p>
          <a:p>
            <a:pPr lvl="1"/>
            <a:endParaRPr lang="en-US" sz="1800" dirty="0" smtClean="0"/>
          </a:p>
          <a:p>
            <a:pPr marL="0" indent="0">
              <a:buNone/>
            </a:pPr>
            <a:endParaRPr lang="en-US" sz="2200" dirty="0"/>
          </a:p>
        </p:txBody>
      </p:sp>
      <p:sp>
        <p:nvSpPr>
          <p:cNvPr id="4" name="TextBox 3"/>
          <p:cNvSpPr txBox="1"/>
          <p:nvPr/>
        </p:nvSpPr>
        <p:spPr>
          <a:xfrm>
            <a:off x="465826" y="6409426"/>
            <a:ext cx="4917949" cy="369332"/>
          </a:xfrm>
          <a:prstGeom prst="rect">
            <a:avLst/>
          </a:prstGeom>
          <a:noFill/>
        </p:spPr>
        <p:txBody>
          <a:bodyPr wrap="none" rtlCol="0">
            <a:spAutoFit/>
          </a:bodyPr>
          <a:lstStyle/>
          <a:p>
            <a:r>
              <a:rPr lang="en-US" dirty="0" err="1" smtClean="0"/>
              <a:t>Lessa</a:t>
            </a:r>
            <a:r>
              <a:rPr lang="en-US" dirty="0" smtClean="0"/>
              <a:t> NEJM 2015;372;825;  Eyre CID 2018;67:1035</a:t>
            </a:r>
            <a:endParaRPr lang="en-US" dirty="0"/>
          </a:p>
        </p:txBody>
      </p:sp>
      <p:pic>
        <p:nvPicPr>
          <p:cNvPr id="3" name="Picture 2"/>
          <p:cNvPicPr>
            <a:picLocks noChangeAspect="1"/>
          </p:cNvPicPr>
          <p:nvPr/>
        </p:nvPicPr>
        <p:blipFill>
          <a:blip r:embed="rId2"/>
          <a:stretch>
            <a:fillRect/>
          </a:stretch>
        </p:blipFill>
        <p:spPr>
          <a:xfrm>
            <a:off x="187269" y="155456"/>
            <a:ext cx="4649406" cy="1811367"/>
          </a:xfrm>
          <a:prstGeom prst="rect">
            <a:avLst/>
          </a:prstGeom>
        </p:spPr>
      </p:pic>
      <p:pic>
        <p:nvPicPr>
          <p:cNvPr id="6" name="Picture 5"/>
          <p:cNvPicPr>
            <a:picLocks noChangeAspect="1"/>
          </p:cNvPicPr>
          <p:nvPr/>
        </p:nvPicPr>
        <p:blipFill>
          <a:blip r:embed="rId3"/>
          <a:stretch>
            <a:fillRect/>
          </a:stretch>
        </p:blipFill>
        <p:spPr>
          <a:xfrm>
            <a:off x="-134301" y="2240126"/>
            <a:ext cx="5836363" cy="4169300"/>
          </a:xfrm>
          <a:prstGeom prst="rect">
            <a:avLst/>
          </a:prstGeom>
        </p:spPr>
      </p:pic>
      <p:sp>
        <p:nvSpPr>
          <p:cNvPr id="9" name="Title 1"/>
          <p:cNvSpPr>
            <a:spLocks noGrp="1"/>
          </p:cNvSpPr>
          <p:nvPr>
            <p:ph type="title"/>
          </p:nvPr>
        </p:nvSpPr>
        <p:spPr>
          <a:xfrm>
            <a:off x="5300760" y="398357"/>
            <a:ext cx="3287742" cy="1325563"/>
          </a:xfrm>
        </p:spPr>
        <p:txBody>
          <a:bodyPr>
            <a:normAutofit/>
          </a:bodyPr>
          <a:lstStyle/>
          <a:p>
            <a:r>
              <a:rPr lang="en-US" sz="2400" dirty="0" smtClean="0"/>
              <a:t>~33% of </a:t>
            </a:r>
            <a:r>
              <a:rPr lang="en-US" sz="2400" i="1" dirty="0" smtClean="0"/>
              <a:t>C. </a:t>
            </a:r>
            <a:r>
              <a:rPr lang="en-US" sz="2400" i="1" dirty="0" err="1" smtClean="0"/>
              <a:t>difficile</a:t>
            </a:r>
            <a:r>
              <a:rPr lang="en-US" sz="2400" i="1" dirty="0" smtClean="0"/>
              <a:t> </a:t>
            </a:r>
            <a:r>
              <a:rPr lang="en-US" sz="2400" dirty="0" smtClean="0"/>
              <a:t>is community acquired</a:t>
            </a:r>
            <a:endParaRPr lang="en-US" sz="2400" dirty="0"/>
          </a:p>
        </p:txBody>
      </p:sp>
      <p:sp>
        <p:nvSpPr>
          <p:cNvPr id="2" name="Slide Number Placeholder 1"/>
          <p:cNvSpPr>
            <a:spLocks noGrp="1"/>
          </p:cNvSpPr>
          <p:nvPr>
            <p:ph type="sldNum" sz="quarter" idx="12"/>
          </p:nvPr>
        </p:nvSpPr>
        <p:spPr/>
        <p:txBody>
          <a:bodyPr/>
          <a:lstStyle/>
          <a:p>
            <a:fld id="{8C0DC54A-294F-4417-82FE-01AB900BB932}" type="slidenum">
              <a:rPr lang="en-US" smtClean="0"/>
              <a:pPr/>
              <a:t>25</a:t>
            </a:fld>
            <a:endParaRPr lang="en-US"/>
          </a:p>
        </p:txBody>
      </p:sp>
    </p:spTree>
    <p:extLst>
      <p:ext uri="{BB962C8B-B14F-4D97-AF65-F5344CB8AC3E}">
        <p14:creationId xmlns:p14="http://schemas.microsoft.com/office/powerpoint/2010/main" val="326206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608" y="365126"/>
            <a:ext cx="3287742" cy="1325563"/>
          </a:xfrm>
        </p:spPr>
        <p:txBody>
          <a:bodyPr>
            <a:normAutofit/>
          </a:bodyPr>
          <a:lstStyle/>
          <a:p>
            <a:r>
              <a:rPr lang="en-US" sz="2400" dirty="0" smtClean="0"/>
              <a:t>~33% of </a:t>
            </a:r>
            <a:r>
              <a:rPr lang="en-US" sz="2400" i="1" dirty="0" smtClean="0"/>
              <a:t>C. </a:t>
            </a:r>
            <a:r>
              <a:rPr lang="en-US" sz="2400" i="1" dirty="0" err="1" smtClean="0"/>
              <a:t>difficile</a:t>
            </a:r>
            <a:r>
              <a:rPr lang="en-US" sz="2400" i="1" dirty="0" smtClean="0"/>
              <a:t> </a:t>
            </a:r>
            <a:r>
              <a:rPr lang="en-US" sz="2400" dirty="0" smtClean="0"/>
              <a:t>is community acquired</a:t>
            </a:r>
            <a:endParaRPr lang="en-US" sz="2400" dirty="0"/>
          </a:p>
        </p:txBody>
      </p:sp>
      <p:sp>
        <p:nvSpPr>
          <p:cNvPr id="4" name="TextBox 3"/>
          <p:cNvSpPr txBox="1"/>
          <p:nvPr/>
        </p:nvSpPr>
        <p:spPr>
          <a:xfrm>
            <a:off x="465826" y="6409426"/>
            <a:ext cx="4917949" cy="369332"/>
          </a:xfrm>
          <a:prstGeom prst="rect">
            <a:avLst/>
          </a:prstGeom>
          <a:noFill/>
        </p:spPr>
        <p:txBody>
          <a:bodyPr wrap="none" rtlCol="0">
            <a:spAutoFit/>
          </a:bodyPr>
          <a:lstStyle/>
          <a:p>
            <a:r>
              <a:rPr lang="en-US" dirty="0" err="1" smtClean="0"/>
              <a:t>Lessa</a:t>
            </a:r>
            <a:r>
              <a:rPr lang="en-US" dirty="0" smtClean="0"/>
              <a:t> NEJM 2015;372;825;  Eyre CID 2018;67:1035</a:t>
            </a:r>
            <a:endParaRPr lang="en-US" dirty="0"/>
          </a:p>
        </p:txBody>
      </p:sp>
      <p:pic>
        <p:nvPicPr>
          <p:cNvPr id="5" name="Picture 4"/>
          <p:cNvPicPr>
            <a:picLocks noChangeAspect="1"/>
          </p:cNvPicPr>
          <p:nvPr/>
        </p:nvPicPr>
        <p:blipFill>
          <a:blip r:embed="rId2"/>
          <a:stretch>
            <a:fillRect/>
          </a:stretch>
        </p:blipFill>
        <p:spPr>
          <a:xfrm>
            <a:off x="0" y="2311923"/>
            <a:ext cx="9453121" cy="4028536"/>
          </a:xfrm>
          <a:prstGeom prst="rect">
            <a:avLst/>
          </a:prstGeom>
        </p:spPr>
      </p:pic>
      <p:pic>
        <p:nvPicPr>
          <p:cNvPr id="3" name="Picture 2"/>
          <p:cNvPicPr>
            <a:picLocks noChangeAspect="1"/>
          </p:cNvPicPr>
          <p:nvPr/>
        </p:nvPicPr>
        <p:blipFill>
          <a:blip r:embed="rId3"/>
          <a:stretch>
            <a:fillRect/>
          </a:stretch>
        </p:blipFill>
        <p:spPr>
          <a:xfrm>
            <a:off x="187269" y="155456"/>
            <a:ext cx="4649406" cy="1811367"/>
          </a:xfrm>
          <a:prstGeom prst="rect">
            <a:avLst/>
          </a:prstGeom>
        </p:spPr>
      </p:pic>
      <p:sp>
        <p:nvSpPr>
          <p:cNvPr id="6" name="Rounded Rectangle 5"/>
          <p:cNvSpPr/>
          <p:nvPr/>
        </p:nvSpPr>
        <p:spPr>
          <a:xfrm>
            <a:off x="187269" y="4745736"/>
            <a:ext cx="9006840" cy="219456"/>
          </a:xfrm>
          <a:prstGeom prst="roundRect">
            <a:avLst/>
          </a:prstGeom>
          <a:solidFill>
            <a:schemeClr val="accent2">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56032" y="4526280"/>
            <a:ext cx="9006840" cy="219456"/>
          </a:xfrm>
          <a:prstGeom prst="roundRect">
            <a:avLst/>
          </a:prstGeom>
          <a:solidFill>
            <a:schemeClr val="accent6">
              <a:lumMod val="60000"/>
              <a:lumOff val="40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8C0DC54A-294F-4417-82FE-01AB900BB932}" type="slidenum">
              <a:rPr lang="en-US" smtClean="0"/>
              <a:t>26</a:t>
            </a:fld>
            <a:endParaRPr lang="en-US"/>
          </a:p>
        </p:txBody>
      </p:sp>
    </p:spTree>
    <p:extLst>
      <p:ext uri="{BB962C8B-B14F-4D97-AF65-F5344CB8AC3E}">
        <p14:creationId xmlns:p14="http://schemas.microsoft.com/office/powerpoint/2010/main" val="1022368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1" y="511154"/>
            <a:ext cx="4315967" cy="6314842"/>
          </a:xfrm>
          <a:prstGeom prst="rect">
            <a:avLst/>
          </a:prstGeom>
        </p:spPr>
      </p:pic>
      <p:sp>
        <p:nvSpPr>
          <p:cNvPr id="4" name="Rounded Rectangle 3"/>
          <p:cNvSpPr/>
          <p:nvPr/>
        </p:nvSpPr>
        <p:spPr>
          <a:xfrm>
            <a:off x="237744" y="1081820"/>
            <a:ext cx="1207008" cy="7406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315968" y="511154"/>
            <a:ext cx="4948929" cy="6017662"/>
          </a:xfrm>
          <a:prstGeom prst="rect">
            <a:avLst/>
          </a:prstGeom>
        </p:spPr>
      </p:pic>
      <p:sp>
        <p:nvSpPr>
          <p:cNvPr id="6" name="Rounded Rectangle 5"/>
          <p:cNvSpPr/>
          <p:nvPr/>
        </p:nvSpPr>
        <p:spPr>
          <a:xfrm>
            <a:off x="4572000" y="3010728"/>
            <a:ext cx="1207008" cy="7406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8C0DC54A-294F-4417-82FE-01AB900BB932}" type="slidenum">
              <a:rPr lang="en-US" smtClean="0"/>
              <a:t>27</a:t>
            </a:fld>
            <a:endParaRPr lang="en-US"/>
          </a:p>
        </p:txBody>
      </p:sp>
    </p:spTree>
    <p:extLst>
      <p:ext uri="{BB962C8B-B14F-4D97-AF65-F5344CB8AC3E}">
        <p14:creationId xmlns:p14="http://schemas.microsoft.com/office/powerpoint/2010/main" val="1391643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017" y="1417133"/>
            <a:ext cx="9376034" cy="3687907"/>
          </a:xfrm>
          <a:prstGeom prst="rect">
            <a:avLst/>
          </a:prstGeom>
        </p:spPr>
      </p:pic>
      <p:sp>
        <p:nvSpPr>
          <p:cNvPr id="2" name="Slide Number Placeholder 1"/>
          <p:cNvSpPr>
            <a:spLocks noGrp="1"/>
          </p:cNvSpPr>
          <p:nvPr>
            <p:ph type="sldNum" sz="quarter" idx="12"/>
          </p:nvPr>
        </p:nvSpPr>
        <p:spPr/>
        <p:txBody>
          <a:bodyPr/>
          <a:lstStyle/>
          <a:p>
            <a:fld id="{8C0DC54A-294F-4417-82FE-01AB900BB932}" type="slidenum">
              <a:rPr lang="en-US" smtClean="0"/>
              <a:pPr/>
              <a:t>28</a:t>
            </a:fld>
            <a:endParaRPr lang="en-US"/>
          </a:p>
        </p:txBody>
      </p:sp>
    </p:spTree>
    <p:extLst>
      <p:ext uri="{BB962C8B-B14F-4D97-AF65-F5344CB8AC3E}">
        <p14:creationId xmlns:p14="http://schemas.microsoft.com/office/powerpoint/2010/main" val="459622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692770" y="3131155"/>
            <a:ext cx="4380003" cy="3269646"/>
          </a:xfrm>
          <a:prstGeom prst="rect">
            <a:avLst/>
          </a:prstGeom>
        </p:spPr>
      </p:pic>
      <p:sp>
        <p:nvSpPr>
          <p:cNvPr id="4" name="Rectangle 3"/>
          <p:cNvSpPr/>
          <p:nvPr/>
        </p:nvSpPr>
        <p:spPr>
          <a:xfrm>
            <a:off x="4674767" y="485306"/>
            <a:ext cx="4572000" cy="2031325"/>
          </a:xfrm>
          <a:prstGeom prst="rect">
            <a:avLst/>
          </a:prstGeom>
        </p:spPr>
        <p:txBody>
          <a:bodyPr>
            <a:spAutoFit/>
          </a:bodyPr>
          <a:lstStyle/>
          <a:p>
            <a:r>
              <a:rPr lang="en-US" dirty="0">
                <a:latin typeface="MinionPro-Regular"/>
              </a:rPr>
              <a:t>European Survey of </a:t>
            </a:r>
            <a:r>
              <a:rPr lang="en-US" dirty="0" err="1">
                <a:latin typeface="MinionPro-Regular"/>
              </a:rPr>
              <a:t>Carbapenemase</a:t>
            </a:r>
            <a:r>
              <a:rPr lang="en-US" dirty="0">
                <a:latin typeface="MinionPro-Regular"/>
              </a:rPr>
              <a:t>-Producing </a:t>
            </a:r>
            <a:r>
              <a:rPr lang="en-US" dirty="0" err="1">
                <a:latin typeface="MinionPro-Regular"/>
              </a:rPr>
              <a:t>Enterobacteriaceae</a:t>
            </a:r>
            <a:endParaRPr lang="en-US" dirty="0">
              <a:latin typeface="MinionPro-Regular"/>
            </a:endParaRPr>
          </a:p>
          <a:p>
            <a:r>
              <a:rPr lang="en-US" dirty="0">
                <a:latin typeface="MinionPro-Regular"/>
              </a:rPr>
              <a:t>(</a:t>
            </a:r>
            <a:r>
              <a:rPr lang="en-US" dirty="0" err="1">
                <a:latin typeface="MinionPro-Regular"/>
              </a:rPr>
              <a:t>EuSCAPE</a:t>
            </a:r>
            <a:r>
              <a:rPr lang="en-US" dirty="0" smtClean="0">
                <a:latin typeface="MinionPro-Regular"/>
              </a:rPr>
              <a:t>)</a:t>
            </a:r>
          </a:p>
          <a:p>
            <a:endParaRPr lang="en-US" dirty="0">
              <a:latin typeface="MinionPro-Regular"/>
            </a:endParaRPr>
          </a:p>
          <a:p>
            <a:pPr marL="285750" indent="-285750">
              <a:buFont typeface="Arial" panose="020B0604020202020204" pitchFamily="34" charset="0"/>
              <a:buChar char="•"/>
            </a:pPr>
            <a:r>
              <a:rPr lang="en-US" dirty="0" smtClean="0">
                <a:latin typeface="MinionPro-Regular"/>
              </a:rPr>
              <a:t>1717 isolates</a:t>
            </a:r>
          </a:p>
          <a:p>
            <a:pPr marL="285750" indent="-285750">
              <a:buFont typeface="Arial" panose="020B0604020202020204" pitchFamily="34" charset="0"/>
              <a:buChar char="•"/>
            </a:pPr>
            <a:r>
              <a:rPr lang="en-US" dirty="0" smtClean="0">
                <a:latin typeface="MinionPro-Regular"/>
              </a:rPr>
              <a:t>244 hospitals</a:t>
            </a:r>
          </a:p>
          <a:p>
            <a:pPr marL="285750" indent="-285750">
              <a:buFont typeface="Arial" panose="020B0604020202020204" pitchFamily="34" charset="0"/>
              <a:buChar char="•"/>
            </a:pPr>
            <a:r>
              <a:rPr lang="en-US" dirty="0" smtClean="0">
                <a:latin typeface="MinionPro-Regular"/>
              </a:rPr>
              <a:t>32 countries</a:t>
            </a:r>
            <a:endParaRPr lang="en-US" dirty="0"/>
          </a:p>
        </p:txBody>
      </p:sp>
      <p:pic>
        <p:nvPicPr>
          <p:cNvPr id="6" name="Picture 5"/>
          <p:cNvPicPr>
            <a:picLocks noChangeAspect="1"/>
          </p:cNvPicPr>
          <p:nvPr/>
        </p:nvPicPr>
        <p:blipFill>
          <a:blip r:embed="rId3"/>
          <a:stretch>
            <a:fillRect/>
          </a:stretch>
        </p:blipFill>
        <p:spPr>
          <a:xfrm>
            <a:off x="348143" y="2146058"/>
            <a:ext cx="4485617" cy="4711942"/>
          </a:xfrm>
          <a:prstGeom prst="rect">
            <a:avLst/>
          </a:prstGeom>
        </p:spPr>
      </p:pic>
      <p:pic>
        <p:nvPicPr>
          <p:cNvPr id="7" name="Picture 6"/>
          <p:cNvPicPr>
            <a:picLocks noChangeAspect="1"/>
          </p:cNvPicPr>
          <p:nvPr/>
        </p:nvPicPr>
        <p:blipFill>
          <a:blip r:embed="rId4"/>
          <a:stretch>
            <a:fillRect/>
          </a:stretch>
        </p:blipFill>
        <p:spPr>
          <a:xfrm>
            <a:off x="4830" y="0"/>
            <a:ext cx="4687940" cy="1822474"/>
          </a:xfrm>
          <a:prstGeom prst="rect">
            <a:avLst/>
          </a:prstGeom>
        </p:spPr>
      </p:pic>
      <p:sp>
        <p:nvSpPr>
          <p:cNvPr id="2" name="Slide Number Placeholder 1"/>
          <p:cNvSpPr>
            <a:spLocks noGrp="1"/>
          </p:cNvSpPr>
          <p:nvPr>
            <p:ph type="sldNum" sz="quarter" idx="12"/>
          </p:nvPr>
        </p:nvSpPr>
        <p:spPr/>
        <p:txBody>
          <a:bodyPr/>
          <a:lstStyle/>
          <a:p>
            <a:fld id="{8C0DC54A-294F-4417-82FE-01AB900BB932}" type="slidenum">
              <a:rPr lang="en-US" smtClean="0"/>
              <a:pPr/>
              <a:t>29</a:t>
            </a:fld>
            <a:endParaRPr lang="en-US"/>
          </a:p>
        </p:txBody>
      </p:sp>
    </p:spTree>
    <p:extLst>
      <p:ext uri="{BB962C8B-B14F-4D97-AF65-F5344CB8AC3E}">
        <p14:creationId xmlns:p14="http://schemas.microsoft.com/office/powerpoint/2010/main" val="2019634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sz="3200" dirty="0"/>
              <a:t>To </a:t>
            </a:r>
            <a:r>
              <a:rPr lang="en-US" sz="3200" dirty="0" smtClean="0"/>
              <a:t>convince you of what the future will be if we do not accelerate change in hospital infection prevention</a:t>
            </a:r>
          </a:p>
          <a:p>
            <a:endParaRPr lang="en-US" sz="3200" dirty="0"/>
          </a:p>
          <a:p>
            <a:r>
              <a:rPr lang="en-US" sz="3200" dirty="0" smtClean="0"/>
              <a:t>To persuade you that it is possible to change this future</a:t>
            </a:r>
          </a:p>
          <a:p>
            <a:endParaRPr lang="en-US" sz="3200" dirty="0"/>
          </a:p>
          <a:p>
            <a:r>
              <a:rPr lang="en-US" sz="3200" dirty="0" smtClean="0"/>
              <a:t>To discuss what we need to do to get there</a:t>
            </a:r>
            <a:endParaRPr lang="en-US" sz="3200" dirty="0"/>
          </a:p>
        </p:txBody>
      </p:sp>
      <p:sp>
        <p:nvSpPr>
          <p:cNvPr id="4" name="Slide Number Placeholder 3"/>
          <p:cNvSpPr>
            <a:spLocks noGrp="1"/>
          </p:cNvSpPr>
          <p:nvPr>
            <p:ph type="sldNum" sz="quarter" idx="12"/>
          </p:nvPr>
        </p:nvSpPr>
        <p:spPr/>
        <p:txBody>
          <a:bodyPr/>
          <a:lstStyle/>
          <a:p>
            <a:fld id="{8C0DC54A-294F-4417-82FE-01AB900BB932}" type="slidenum">
              <a:rPr lang="en-US" smtClean="0"/>
              <a:pPr/>
              <a:t>3</a:t>
            </a:fld>
            <a:endParaRPr lang="en-US"/>
          </a:p>
        </p:txBody>
      </p:sp>
    </p:spTree>
    <p:extLst>
      <p:ext uri="{BB962C8B-B14F-4D97-AF65-F5344CB8AC3E}">
        <p14:creationId xmlns:p14="http://schemas.microsoft.com/office/powerpoint/2010/main" val="4070124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4015" y="911237"/>
            <a:ext cx="7185803" cy="5855517"/>
          </a:xfrm>
          <a:prstGeom prst="rect">
            <a:avLst/>
          </a:prstGeom>
        </p:spPr>
      </p:pic>
      <p:sp>
        <p:nvSpPr>
          <p:cNvPr id="3" name="Rectangle 2"/>
          <p:cNvSpPr/>
          <p:nvPr/>
        </p:nvSpPr>
        <p:spPr>
          <a:xfrm>
            <a:off x="4661320" y="485306"/>
            <a:ext cx="4572000" cy="1200329"/>
          </a:xfrm>
          <a:prstGeom prst="rect">
            <a:avLst/>
          </a:prstGeom>
        </p:spPr>
        <p:txBody>
          <a:bodyPr>
            <a:spAutoFit/>
          </a:bodyPr>
          <a:lstStyle/>
          <a:p>
            <a:r>
              <a:rPr lang="en-US" dirty="0">
                <a:latin typeface="MinionPro-Regular"/>
              </a:rPr>
              <a:t>European Survey of </a:t>
            </a:r>
            <a:r>
              <a:rPr lang="en-US" dirty="0" err="1">
                <a:latin typeface="MinionPro-Regular"/>
              </a:rPr>
              <a:t>Carbapenemase</a:t>
            </a:r>
            <a:r>
              <a:rPr lang="en-US" dirty="0">
                <a:latin typeface="MinionPro-Regular"/>
              </a:rPr>
              <a:t>-Producing </a:t>
            </a:r>
            <a:r>
              <a:rPr lang="en-US" dirty="0" err="1">
                <a:latin typeface="MinionPro-Regular"/>
              </a:rPr>
              <a:t>Enterobacteriaceae</a:t>
            </a:r>
            <a:endParaRPr lang="en-US" dirty="0">
              <a:latin typeface="MinionPro-Regular"/>
            </a:endParaRPr>
          </a:p>
          <a:p>
            <a:r>
              <a:rPr lang="en-US" dirty="0">
                <a:latin typeface="MinionPro-Regular"/>
              </a:rPr>
              <a:t>(</a:t>
            </a:r>
            <a:r>
              <a:rPr lang="en-US" dirty="0" err="1">
                <a:latin typeface="MinionPro-Regular"/>
              </a:rPr>
              <a:t>EuSCAPE</a:t>
            </a:r>
            <a:r>
              <a:rPr lang="en-US" dirty="0" smtClean="0">
                <a:latin typeface="MinionPro-Regular"/>
              </a:rPr>
              <a:t>)</a:t>
            </a:r>
          </a:p>
          <a:p>
            <a:endParaRPr lang="en-US" dirty="0">
              <a:latin typeface="MinionPro-Regular"/>
            </a:endParaRPr>
          </a:p>
        </p:txBody>
      </p:sp>
      <p:pic>
        <p:nvPicPr>
          <p:cNvPr id="4" name="Picture 3"/>
          <p:cNvPicPr>
            <a:picLocks noChangeAspect="1"/>
          </p:cNvPicPr>
          <p:nvPr/>
        </p:nvPicPr>
        <p:blipFill>
          <a:blip r:embed="rId3"/>
          <a:stretch>
            <a:fillRect/>
          </a:stretch>
        </p:blipFill>
        <p:spPr>
          <a:xfrm>
            <a:off x="4830" y="0"/>
            <a:ext cx="4687940" cy="1822474"/>
          </a:xfrm>
          <a:prstGeom prst="rect">
            <a:avLst/>
          </a:prstGeom>
        </p:spPr>
      </p:pic>
      <p:sp>
        <p:nvSpPr>
          <p:cNvPr id="5" name="Slide Number Placeholder 4"/>
          <p:cNvSpPr>
            <a:spLocks noGrp="1"/>
          </p:cNvSpPr>
          <p:nvPr>
            <p:ph type="sldNum" sz="quarter" idx="12"/>
          </p:nvPr>
        </p:nvSpPr>
        <p:spPr/>
        <p:txBody>
          <a:bodyPr/>
          <a:lstStyle/>
          <a:p>
            <a:fld id="{8C0DC54A-294F-4417-82FE-01AB900BB932}" type="slidenum">
              <a:rPr lang="en-US" smtClean="0"/>
              <a:t>30</a:t>
            </a:fld>
            <a:endParaRPr lang="en-US"/>
          </a:p>
        </p:txBody>
      </p:sp>
    </p:spTree>
    <p:extLst>
      <p:ext uri="{BB962C8B-B14F-4D97-AF65-F5344CB8AC3E}">
        <p14:creationId xmlns:p14="http://schemas.microsoft.com/office/powerpoint/2010/main" val="3083266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0332" y="1194415"/>
            <a:ext cx="8447002" cy="5187759"/>
          </a:xfrm>
          <a:prstGeom prst="rect">
            <a:avLst/>
          </a:prstGeom>
        </p:spPr>
      </p:pic>
      <p:sp>
        <p:nvSpPr>
          <p:cNvPr id="3" name="TextBox 2"/>
          <p:cNvSpPr txBox="1"/>
          <p:nvPr/>
        </p:nvSpPr>
        <p:spPr>
          <a:xfrm>
            <a:off x="500332" y="508958"/>
            <a:ext cx="6812506" cy="584775"/>
          </a:xfrm>
          <a:prstGeom prst="rect">
            <a:avLst/>
          </a:prstGeom>
          <a:noFill/>
        </p:spPr>
        <p:txBody>
          <a:bodyPr wrap="none" rtlCol="0">
            <a:spAutoFit/>
          </a:bodyPr>
          <a:lstStyle/>
          <a:p>
            <a:r>
              <a:rPr lang="en-US" sz="3200" i="1" dirty="0" smtClean="0"/>
              <a:t>K. pneumoniae </a:t>
            </a:r>
            <a:r>
              <a:rPr lang="en-US" sz="3200" dirty="0" smtClean="0"/>
              <a:t>ST258 phylogenetic tree</a:t>
            </a:r>
            <a:endParaRPr lang="en-US" sz="3200" dirty="0"/>
          </a:p>
        </p:txBody>
      </p:sp>
      <p:sp>
        <p:nvSpPr>
          <p:cNvPr id="4" name="Slide Number Placeholder 3"/>
          <p:cNvSpPr>
            <a:spLocks noGrp="1"/>
          </p:cNvSpPr>
          <p:nvPr>
            <p:ph type="sldNum" sz="quarter" idx="12"/>
          </p:nvPr>
        </p:nvSpPr>
        <p:spPr/>
        <p:txBody>
          <a:bodyPr/>
          <a:lstStyle/>
          <a:p>
            <a:fld id="{8C0DC54A-294F-4417-82FE-01AB900BB932}" type="slidenum">
              <a:rPr lang="en-US" smtClean="0"/>
              <a:t>31</a:t>
            </a:fld>
            <a:endParaRPr lang="en-US"/>
          </a:p>
        </p:txBody>
      </p:sp>
    </p:spTree>
    <p:extLst>
      <p:ext uri="{BB962C8B-B14F-4D97-AF65-F5344CB8AC3E}">
        <p14:creationId xmlns:p14="http://schemas.microsoft.com/office/powerpoint/2010/main" val="2180053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8137" y="925270"/>
            <a:ext cx="7898406" cy="5432399"/>
          </a:xfrm>
          <a:prstGeom prst="rect">
            <a:avLst/>
          </a:prstGeom>
        </p:spPr>
      </p:pic>
      <p:sp>
        <p:nvSpPr>
          <p:cNvPr id="3" name="TextBox 2"/>
          <p:cNvSpPr txBox="1"/>
          <p:nvPr/>
        </p:nvSpPr>
        <p:spPr>
          <a:xfrm>
            <a:off x="612475" y="6443932"/>
            <a:ext cx="3528204" cy="369332"/>
          </a:xfrm>
          <a:prstGeom prst="rect">
            <a:avLst/>
          </a:prstGeom>
          <a:noFill/>
        </p:spPr>
        <p:txBody>
          <a:bodyPr wrap="square" rtlCol="0">
            <a:spAutoFit/>
          </a:bodyPr>
          <a:lstStyle/>
          <a:p>
            <a:r>
              <a:rPr lang="en-US" dirty="0" smtClean="0"/>
              <a:t>Han AAC 2019 (ahead of print)</a:t>
            </a:r>
            <a:endParaRPr lang="en-US" dirty="0"/>
          </a:p>
        </p:txBody>
      </p:sp>
      <p:sp>
        <p:nvSpPr>
          <p:cNvPr id="4" name="TextBox 3"/>
          <p:cNvSpPr txBox="1"/>
          <p:nvPr/>
        </p:nvSpPr>
        <p:spPr>
          <a:xfrm>
            <a:off x="612475" y="315787"/>
            <a:ext cx="6389185" cy="523220"/>
          </a:xfrm>
          <a:prstGeom prst="rect">
            <a:avLst/>
          </a:prstGeom>
          <a:noFill/>
        </p:spPr>
        <p:txBody>
          <a:bodyPr wrap="none" rtlCol="0">
            <a:spAutoFit/>
          </a:bodyPr>
          <a:lstStyle/>
          <a:p>
            <a:r>
              <a:rPr lang="en-US" sz="2800" dirty="0" smtClean="0"/>
              <a:t>CP-KP in long-term acute care, Los Angeles</a:t>
            </a:r>
            <a:endParaRPr lang="en-US" sz="2800" dirty="0"/>
          </a:p>
        </p:txBody>
      </p:sp>
      <p:sp>
        <p:nvSpPr>
          <p:cNvPr id="5" name="Slide Number Placeholder 4"/>
          <p:cNvSpPr>
            <a:spLocks noGrp="1"/>
          </p:cNvSpPr>
          <p:nvPr>
            <p:ph type="sldNum" sz="quarter" idx="12"/>
          </p:nvPr>
        </p:nvSpPr>
        <p:spPr/>
        <p:txBody>
          <a:bodyPr/>
          <a:lstStyle/>
          <a:p>
            <a:fld id="{8C0DC54A-294F-4417-82FE-01AB900BB932}" type="slidenum">
              <a:rPr lang="en-US" smtClean="0"/>
              <a:t>32</a:t>
            </a:fld>
            <a:endParaRPr lang="en-US"/>
          </a:p>
        </p:txBody>
      </p:sp>
    </p:spTree>
    <p:extLst>
      <p:ext uri="{BB962C8B-B14F-4D97-AF65-F5344CB8AC3E}">
        <p14:creationId xmlns:p14="http://schemas.microsoft.com/office/powerpoint/2010/main" val="85106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 xmlns:a16="http://schemas.microsoft.com/office/drawing/2014/main" id="{3CB922F4-9E62-654C-91B5-5F208496377B}"/>
              </a:ext>
            </a:extLst>
          </p:cNvPr>
          <p:cNvPicPr>
            <a:picLocks noChangeAspect="1"/>
          </p:cNvPicPr>
          <p:nvPr/>
        </p:nvPicPr>
        <p:blipFill rotWithShape="1">
          <a:blip r:embed="rId3"/>
          <a:srcRect l="1736" t="4865" r="9491" b="3336"/>
          <a:stretch/>
        </p:blipFill>
        <p:spPr>
          <a:xfrm>
            <a:off x="0" y="424999"/>
            <a:ext cx="4973356" cy="4948464"/>
          </a:xfrm>
          <a:prstGeom prst="rect">
            <a:avLst/>
          </a:prstGeom>
        </p:spPr>
      </p:pic>
      <p:pic>
        <p:nvPicPr>
          <p:cNvPr id="5" name="Content Placeholder 4">
            <a:extLst>
              <a:ext uri="{FF2B5EF4-FFF2-40B4-BE49-F238E27FC236}">
                <a16:creationId xmlns="" xmlns:a16="http://schemas.microsoft.com/office/drawing/2014/main" id="{CB8913CB-C5C7-064B-9BFC-FFFF100B0951}"/>
              </a:ext>
            </a:extLst>
          </p:cNvPr>
          <p:cNvPicPr>
            <a:picLocks noGrp="1" noChangeAspect="1"/>
          </p:cNvPicPr>
          <p:nvPr>
            <p:ph idx="1"/>
          </p:nvPr>
        </p:nvPicPr>
        <p:blipFill rotWithShape="1">
          <a:blip r:embed="rId4"/>
          <a:srcRect l="4376" t="5116" r="7762" b="4048"/>
          <a:stretch/>
        </p:blipFill>
        <p:spPr>
          <a:xfrm>
            <a:off x="4520242" y="1795006"/>
            <a:ext cx="4917057" cy="4785290"/>
          </a:xfrm>
        </p:spPr>
      </p:pic>
      <p:sp>
        <p:nvSpPr>
          <p:cNvPr id="7" name="TextBox 6">
            <a:extLst>
              <a:ext uri="{FF2B5EF4-FFF2-40B4-BE49-F238E27FC236}">
                <a16:creationId xmlns="" xmlns:a16="http://schemas.microsoft.com/office/drawing/2014/main" id="{4063A22C-E13F-D643-B867-CF2791F3C154}"/>
              </a:ext>
            </a:extLst>
          </p:cNvPr>
          <p:cNvSpPr txBox="1"/>
          <p:nvPr/>
        </p:nvSpPr>
        <p:spPr>
          <a:xfrm>
            <a:off x="5218073" y="2599149"/>
            <a:ext cx="721895" cy="300082"/>
          </a:xfrm>
          <a:prstGeom prst="rect">
            <a:avLst/>
          </a:prstGeom>
          <a:noFill/>
        </p:spPr>
        <p:txBody>
          <a:bodyPr wrap="square" rtlCol="0">
            <a:spAutoFit/>
          </a:bodyPr>
          <a:lstStyle/>
          <a:p>
            <a:r>
              <a:rPr lang="en-US" sz="1350" dirty="0"/>
              <a:t>(n=78)</a:t>
            </a:r>
          </a:p>
        </p:txBody>
      </p:sp>
      <p:sp>
        <p:nvSpPr>
          <p:cNvPr id="4" name="TextBox 3">
            <a:extLst>
              <a:ext uri="{FF2B5EF4-FFF2-40B4-BE49-F238E27FC236}">
                <a16:creationId xmlns="" xmlns:a16="http://schemas.microsoft.com/office/drawing/2014/main" id="{68EE7601-B10D-F14D-9357-06BB845F898D}"/>
              </a:ext>
            </a:extLst>
          </p:cNvPr>
          <p:cNvSpPr txBox="1"/>
          <p:nvPr/>
        </p:nvSpPr>
        <p:spPr>
          <a:xfrm>
            <a:off x="375930" y="1037724"/>
            <a:ext cx="721895" cy="300082"/>
          </a:xfrm>
          <a:prstGeom prst="rect">
            <a:avLst/>
          </a:prstGeom>
          <a:noFill/>
        </p:spPr>
        <p:txBody>
          <a:bodyPr wrap="square" rtlCol="0">
            <a:spAutoFit/>
          </a:bodyPr>
          <a:lstStyle/>
          <a:p>
            <a:r>
              <a:rPr lang="en-US" sz="1350" dirty="0"/>
              <a:t>(n=99)</a:t>
            </a:r>
          </a:p>
        </p:txBody>
      </p:sp>
      <p:sp>
        <p:nvSpPr>
          <p:cNvPr id="2" name="Slide Number Placeholder 1"/>
          <p:cNvSpPr>
            <a:spLocks noGrp="1"/>
          </p:cNvSpPr>
          <p:nvPr>
            <p:ph type="sldNum" sz="quarter" idx="12"/>
          </p:nvPr>
        </p:nvSpPr>
        <p:spPr/>
        <p:txBody>
          <a:bodyPr/>
          <a:lstStyle/>
          <a:p>
            <a:fld id="{8C0DC54A-294F-4417-82FE-01AB900BB932}" type="slidenum">
              <a:rPr lang="en-US" smtClean="0"/>
              <a:pPr/>
              <a:t>33</a:t>
            </a:fld>
            <a:endParaRPr lang="en-US"/>
          </a:p>
        </p:txBody>
      </p:sp>
    </p:spTree>
    <p:extLst>
      <p:ext uri="{BB962C8B-B14F-4D97-AF65-F5344CB8AC3E}">
        <p14:creationId xmlns:p14="http://schemas.microsoft.com/office/powerpoint/2010/main" val="6674057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Identified risk factors, CPE colonized/infected patients, by year</a:t>
            </a:r>
            <a:endParaRPr lang="en-US" dirty="0"/>
          </a:p>
        </p:txBody>
      </p:sp>
      <p:graphicFrame>
        <p:nvGraphicFramePr>
          <p:cNvPr id="9" name="Content Placeholder 8"/>
          <p:cNvGraphicFramePr>
            <a:graphicFrameLocks noGrp="1"/>
          </p:cNvGraphicFramePr>
          <p:nvPr>
            <p:ph idx="1"/>
            <p:extLst/>
          </p:nvPr>
        </p:nvGraphicFramePr>
        <p:xfrm>
          <a:off x="628649" y="1825625"/>
          <a:ext cx="8291063"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8C0DC54A-294F-4417-82FE-01AB900BB932}" type="slidenum">
              <a:rPr lang="en-US" smtClean="0"/>
              <a:pPr/>
              <a:t>34</a:t>
            </a:fld>
            <a:endParaRPr lang="en-US"/>
          </a:p>
        </p:txBody>
      </p:sp>
    </p:spTree>
    <p:extLst>
      <p:ext uri="{BB962C8B-B14F-4D97-AF65-F5344CB8AC3E}">
        <p14:creationId xmlns:p14="http://schemas.microsoft.com/office/powerpoint/2010/main" val="331651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3054" y="857251"/>
            <a:ext cx="4360654" cy="5217485"/>
          </a:xfrm>
        </p:spPr>
      </p:pic>
      <p:sp>
        <p:nvSpPr>
          <p:cNvPr id="7" name="TextBox 6"/>
          <p:cNvSpPr txBox="1"/>
          <p:nvPr/>
        </p:nvSpPr>
        <p:spPr>
          <a:xfrm>
            <a:off x="472296" y="928417"/>
            <a:ext cx="2989053" cy="3554819"/>
          </a:xfrm>
          <a:prstGeom prst="rect">
            <a:avLst/>
          </a:prstGeom>
          <a:noFill/>
        </p:spPr>
        <p:txBody>
          <a:bodyPr wrap="square" rtlCol="0">
            <a:spAutoFit/>
          </a:bodyPr>
          <a:lstStyle/>
          <a:p>
            <a:r>
              <a:rPr lang="en-US" sz="4500" dirty="0" smtClean="0"/>
              <a:t>We </a:t>
            </a:r>
            <a:r>
              <a:rPr lang="en-US" sz="4500" dirty="0"/>
              <a:t>have met the enemy and he is hospitals</a:t>
            </a:r>
          </a:p>
        </p:txBody>
      </p:sp>
      <p:sp>
        <p:nvSpPr>
          <p:cNvPr id="2" name="Slide Number Placeholder 1"/>
          <p:cNvSpPr>
            <a:spLocks noGrp="1"/>
          </p:cNvSpPr>
          <p:nvPr>
            <p:ph type="sldNum" sz="quarter" idx="12"/>
          </p:nvPr>
        </p:nvSpPr>
        <p:spPr/>
        <p:txBody>
          <a:bodyPr/>
          <a:lstStyle/>
          <a:p>
            <a:fld id="{8C0DC54A-294F-4417-82FE-01AB900BB932}" type="slidenum">
              <a:rPr lang="en-US" smtClean="0"/>
              <a:pPr/>
              <a:t>35</a:t>
            </a:fld>
            <a:endParaRPr lang="en-US"/>
          </a:p>
        </p:txBody>
      </p:sp>
    </p:spTree>
    <p:extLst>
      <p:ext uri="{BB962C8B-B14F-4D97-AF65-F5344CB8AC3E}">
        <p14:creationId xmlns:p14="http://schemas.microsoft.com/office/powerpoint/2010/main" val="631439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1295" y="1622695"/>
            <a:ext cx="7772400" cy="2387600"/>
          </a:xfrm>
        </p:spPr>
        <p:txBody>
          <a:bodyPr>
            <a:normAutofit fontScale="90000"/>
          </a:bodyPr>
          <a:lstStyle/>
          <a:p>
            <a:r>
              <a:rPr lang="en-US" dirty="0" smtClean="0"/>
              <a:t>How do we stop transmission of AROs in hospitals?</a:t>
            </a:r>
            <a:endParaRPr lang="en-US" dirty="0"/>
          </a:p>
        </p:txBody>
      </p:sp>
      <p:sp>
        <p:nvSpPr>
          <p:cNvPr id="3" name="Slide Number Placeholder 1"/>
          <p:cNvSpPr>
            <a:spLocks noGrp="1"/>
          </p:cNvSpPr>
          <p:nvPr>
            <p:ph type="sldNum" sz="quarter" idx="12"/>
          </p:nvPr>
        </p:nvSpPr>
        <p:spPr>
          <a:xfrm>
            <a:off x="6457950" y="6356351"/>
            <a:ext cx="2057400" cy="365125"/>
          </a:xfrm>
        </p:spPr>
        <p:txBody>
          <a:bodyPr/>
          <a:lstStyle/>
          <a:p>
            <a:r>
              <a:rPr lang="en-US" dirty="0" smtClean="0"/>
              <a:t>36</a:t>
            </a:r>
            <a:endParaRPr lang="en-US" dirty="0"/>
          </a:p>
        </p:txBody>
      </p:sp>
    </p:spTree>
    <p:extLst>
      <p:ext uri="{BB962C8B-B14F-4D97-AF65-F5344CB8AC3E}">
        <p14:creationId xmlns:p14="http://schemas.microsoft.com/office/powerpoint/2010/main" val="3667678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365126"/>
            <a:ext cx="7886700" cy="1325563"/>
          </a:xfrm>
        </p:spPr>
        <p:txBody>
          <a:bodyPr>
            <a:normAutofit/>
          </a:bodyPr>
          <a:lstStyle/>
          <a:p>
            <a:r>
              <a:rPr lang="en-US" dirty="0" smtClean="0"/>
              <a:t>Antibiotic resistant organisms</a:t>
            </a:r>
            <a:endParaRPr lang="en-US" dirty="0"/>
          </a:p>
        </p:txBody>
      </p:sp>
      <p:sp>
        <p:nvSpPr>
          <p:cNvPr id="3" name="Content Placeholder 2"/>
          <p:cNvSpPr>
            <a:spLocks noGrp="1"/>
          </p:cNvSpPr>
          <p:nvPr>
            <p:ph idx="1"/>
          </p:nvPr>
        </p:nvSpPr>
        <p:spPr>
          <a:xfrm>
            <a:off x="628650" y="1824039"/>
            <a:ext cx="7886700" cy="4351338"/>
          </a:xfrm>
        </p:spPr>
        <p:txBody>
          <a:bodyPr>
            <a:normAutofit fontScale="92500" lnSpcReduction="10000"/>
          </a:bodyPr>
          <a:lstStyle/>
          <a:p>
            <a:r>
              <a:rPr lang="en-US" dirty="0" smtClean="0"/>
              <a:t>All these organisms are primarily transmitted from patient to patient via the hands of staff, or the environment (including the “mobile” environment)</a:t>
            </a:r>
          </a:p>
          <a:p>
            <a:endParaRPr lang="en-US" dirty="0"/>
          </a:p>
          <a:p>
            <a:r>
              <a:rPr lang="en-US" dirty="0" smtClean="0"/>
              <a:t>Colonized patients are as likely to transmit as those who are infected (except for </a:t>
            </a:r>
            <a:r>
              <a:rPr lang="en-US" i="1" dirty="0" smtClean="0"/>
              <a:t>C. </a:t>
            </a:r>
            <a:r>
              <a:rPr lang="en-US" i="1" dirty="0" err="1" smtClean="0"/>
              <a:t>difficile</a:t>
            </a:r>
            <a:r>
              <a:rPr lang="en-US" dirty="0" smtClean="0"/>
              <a:t>)</a:t>
            </a:r>
          </a:p>
          <a:p>
            <a:endParaRPr lang="en-US" dirty="0"/>
          </a:p>
          <a:p>
            <a:r>
              <a:rPr lang="en-US" dirty="0" smtClean="0"/>
              <a:t>Many infections are device-related</a:t>
            </a:r>
          </a:p>
          <a:p>
            <a:endParaRPr lang="en-US" dirty="0"/>
          </a:p>
          <a:p>
            <a:r>
              <a:rPr lang="en-US" dirty="0" smtClean="0"/>
              <a:t>Antibiotic exposure increases the risk of acquisition</a:t>
            </a:r>
            <a:endParaRPr lang="en-US" dirty="0"/>
          </a:p>
        </p:txBody>
      </p:sp>
      <p:sp>
        <p:nvSpPr>
          <p:cNvPr id="4" name="Slide Number Placeholder 3"/>
          <p:cNvSpPr>
            <a:spLocks noGrp="1"/>
          </p:cNvSpPr>
          <p:nvPr>
            <p:ph type="sldNum" sz="quarter" idx="12"/>
          </p:nvPr>
        </p:nvSpPr>
        <p:spPr/>
        <p:txBody>
          <a:bodyPr/>
          <a:lstStyle/>
          <a:p>
            <a:fld id="{8C0DC54A-294F-4417-82FE-01AB900BB932}" type="slidenum">
              <a:rPr lang="en-US" smtClean="0"/>
              <a:pPr/>
              <a:t>37</a:t>
            </a:fld>
            <a:endParaRPr lang="en-US"/>
          </a:p>
        </p:txBody>
      </p:sp>
    </p:spTree>
    <p:extLst>
      <p:ext uri="{BB962C8B-B14F-4D97-AF65-F5344CB8AC3E}">
        <p14:creationId xmlns:p14="http://schemas.microsoft.com/office/powerpoint/2010/main" val="21783766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issues</a:t>
            </a:r>
            <a:endParaRPr lang="en-US" dirty="0"/>
          </a:p>
        </p:txBody>
      </p:sp>
      <p:sp>
        <p:nvSpPr>
          <p:cNvPr id="3" name="Content Placeholder 2"/>
          <p:cNvSpPr>
            <a:spLocks noGrp="1"/>
          </p:cNvSpPr>
          <p:nvPr>
            <p:ph idx="1"/>
          </p:nvPr>
        </p:nvSpPr>
        <p:spPr/>
        <p:txBody>
          <a:bodyPr>
            <a:normAutofit/>
          </a:bodyPr>
          <a:lstStyle/>
          <a:p>
            <a:r>
              <a:rPr lang="en-US" sz="3200" dirty="0" smtClean="0"/>
              <a:t>Seeing the benefits of prevention</a:t>
            </a:r>
          </a:p>
          <a:p>
            <a:endParaRPr lang="en-US" sz="3200" dirty="0"/>
          </a:p>
          <a:p>
            <a:r>
              <a:rPr lang="en-US" sz="3200" dirty="0" smtClean="0"/>
              <a:t>Accepting hospital acquired infections as “normal”</a:t>
            </a:r>
          </a:p>
          <a:p>
            <a:endParaRPr lang="en-US" sz="3200" dirty="0" smtClean="0"/>
          </a:p>
          <a:p>
            <a:r>
              <a:rPr lang="en-US" sz="3200" dirty="0" smtClean="0"/>
              <a:t>Interpreting evidence when you can’t randomize hospitals or regions</a:t>
            </a:r>
            <a:endParaRPr lang="en-US" sz="3200" dirty="0"/>
          </a:p>
          <a:p>
            <a:endParaRPr lang="en-US" sz="3200" dirty="0"/>
          </a:p>
        </p:txBody>
      </p:sp>
      <p:sp>
        <p:nvSpPr>
          <p:cNvPr id="4" name="Slide Number Placeholder 3"/>
          <p:cNvSpPr>
            <a:spLocks noGrp="1"/>
          </p:cNvSpPr>
          <p:nvPr>
            <p:ph type="sldNum" sz="quarter" idx="12"/>
          </p:nvPr>
        </p:nvSpPr>
        <p:spPr/>
        <p:txBody>
          <a:bodyPr/>
          <a:lstStyle/>
          <a:p>
            <a:fld id="{8C0DC54A-294F-4417-82FE-01AB900BB932}" type="slidenum">
              <a:rPr lang="en-US" smtClean="0"/>
              <a:pPr/>
              <a:t>38</a:t>
            </a:fld>
            <a:endParaRPr lang="en-US"/>
          </a:p>
        </p:txBody>
      </p:sp>
    </p:spTree>
    <p:extLst>
      <p:ext uri="{BB962C8B-B14F-4D97-AF65-F5344CB8AC3E}">
        <p14:creationId xmlns:p14="http://schemas.microsoft.com/office/powerpoint/2010/main" val="2218898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a:t>
            </a:r>
            <a:endParaRPr lang="en-US" dirty="0"/>
          </a:p>
        </p:txBody>
      </p:sp>
      <p:sp>
        <p:nvSpPr>
          <p:cNvPr id="3" name="Content Placeholder 2"/>
          <p:cNvSpPr>
            <a:spLocks noGrp="1"/>
          </p:cNvSpPr>
          <p:nvPr>
            <p:ph idx="1"/>
          </p:nvPr>
        </p:nvSpPr>
        <p:spPr/>
        <p:txBody>
          <a:bodyPr/>
          <a:lstStyle/>
          <a:p>
            <a:r>
              <a:rPr lang="en-US" dirty="0" smtClean="0"/>
              <a:t>Reduction in overall infection risk</a:t>
            </a:r>
          </a:p>
          <a:p>
            <a:pPr lvl="1"/>
            <a:r>
              <a:rPr lang="en-US" dirty="0" smtClean="0"/>
              <a:t>Better hand hygiene (electronic monitoring)</a:t>
            </a:r>
          </a:p>
          <a:p>
            <a:pPr lvl="1"/>
            <a:r>
              <a:rPr lang="en-US" dirty="0" smtClean="0"/>
              <a:t>Reduced risk of device-related infections</a:t>
            </a:r>
          </a:p>
          <a:p>
            <a:pPr lvl="1"/>
            <a:r>
              <a:rPr lang="en-US" dirty="0" smtClean="0"/>
              <a:t>Better environmental cleaning</a:t>
            </a:r>
          </a:p>
          <a:p>
            <a:r>
              <a:rPr lang="en-US" dirty="0" smtClean="0"/>
              <a:t>Transmission control programs</a:t>
            </a:r>
          </a:p>
          <a:p>
            <a:pPr lvl="1"/>
            <a:r>
              <a:rPr lang="en-US" dirty="0" smtClean="0"/>
              <a:t>Screening to identify colonized patients</a:t>
            </a:r>
          </a:p>
          <a:p>
            <a:pPr lvl="1"/>
            <a:r>
              <a:rPr lang="en-US" dirty="0" smtClean="0"/>
              <a:t>Private rooms/additional precautions/cleaning to reduce transmission</a:t>
            </a:r>
          </a:p>
          <a:p>
            <a:pPr lvl="1"/>
            <a:r>
              <a:rPr lang="en-US" dirty="0" smtClean="0"/>
              <a:t>Investigation of transmission/on-going evaluation</a:t>
            </a:r>
          </a:p>
          <a:p>
            <a:pPr lvl="1"/>
            <a:r>
              <a:rPr lang="en-US" dirty="0" smtClean="0"/>
              <a:t>Funding for laboratories</a:t>
            </a:r>
          </a:p>
          <a:p>
            <a:pPr lvl="1"/>
            <a:endParaRPr lang="en-US" dirty="0" smtClean="0"/>
          </a:p>
        </p:txBody>
      </p:sp>
      <p:sp>
        <p:nvSpPr>
          <p:cNvPr id="4" name="Slide Number Placeholder 3"/>
          <p:cNvSpPr>
            <a:spLocks noGrp="1"/>
          </p:cNvSpPr>
          <p:nvPr>
            <p:ph type="sldNum" sz="quarter" idx="12"/>
          </p:nvPr>
        </p:nvSpPr>
        <p:spPr/>
        <p:txBody>
          <a:bodyPr/>
          <a:lstStyle/>
          <a:p>
            <a:fld id="{8C0DC54A-294F-4417-82FE-01AB900BB932}" type="slidenum">
              <a:rPr lang="en-US" smtClean="0"/>
              <a:pPr/>
              <a:t>39</a:t>
            </a:fld>
            <a:endParaRPr lang="en-US"/>
          </a:p>
        </p:txBody>
      </p:sp>
    </p:spTree>
    <p:extLst>
      <p:ext uri="{BB962C8B-B14F-4D97-AF65-F5344CB8AC3E}">
        <p14:creationId xmlns:p14="http://schemas.microsoft.com/office/powerpoint/2010/main" val="1218792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endParaRPr lang="en-CA" altLang="en-US" smtClean="0"/>
          </a:p>
        </p:txBody>
      </p:sp>
      <p:pic>
        <p:nvPicPr>
          <p:cNvPr id="71683" name="Picture 4" descr="infectious disease mortality"/>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43467" y="571500"/>
            <a:ext cx="8128000" cy="5682544"/>
          </a:xfrm>
        </p:spPr>
      </p:pic>
      <p:sp>
        <p:nvSpPr>
          <p:cNvPr id="2" name="Slide Number Placeholder 1"/>
          <p:cNvSpPr>
            <a:spLocks noGrp="1"/>
          </p:cNvSpPr>
          <p:nvPr>
            <p:ph type="sldNum" sz="quarter" idx="12"/>
          </p:nvPr>
        </p:nvSpPr>
        <p:spPr/>
        <p:txBody>
          <a:bodyPr/>
          <a:lstStyle/>
          <a:p>
            <a:fld id="{8C0DC54A-294F-4417-82FE-01AB900BB932}" type="slidenum">
              <a:rPr lang="en-US" smtClean="0"/>
              <a:pPr/>
              <a:t>4</a:t>
            </a:fld>
            <a:endParaRPr lang="en-US"/>
          </a:p>
        </p:txBody>
      </p:sp>
    </p:spTree>
    <p:extLst>
      <p:ext uri="{BB962C8B-B14F-4D97-AF65-F5344CB8AC3E}">
        <p14:creationId xmlns:p14="http://schemas.microsoft.com/office/powerpoint/2010/main" val="508903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l="15625" t="32500" r="30000" b="18333"/>
          <a:stretch>
            <a:fillRect/>
          </a:stretch>
        </p:blipFill>
        <p:spPr bwMode="auto">
          <a:xfrm>
            <a:off x="711200" y="1334911"/>
            <a:ext cx="7653867" cy="473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19" name="Text Box 3"/>
          <p:cNvSpPr txBox="1">
            <a:spLocks noChangeArrowheads="1"/>
          </p:cNvSpPr>
          <p:nvPr/>
        </p:nvSpPr>
        <p:spPr bwMode="auto">
          <a:xfrm>
            <a:off x="1659467" y="691445"/>
            <a:ext cx="57959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chemeClr val="tx2"/>
                </a:solidFill>
                <a:latin typeface="Arial" panose="020B0604020202020204" pitchFamily="34" charset="0"/>
              </a:rPr>
              <a:t>MRSA Bacteremia - England </a:t>
            </a:r>
          </a:p>
        </p:txBody>
      </p:sp>
      <p:sp>
        <p:nvSpPr>
          <p:cNvPr id="60420" name="Text Box 4"/>
          <p:cNvSpPr txBox="1">
            <a:spLocks noChangeArrowheads="1"/>
          </p:cNvSpPr>
          <p:nvPr/>
        </p:nvSpPr>
        <p:spPr bwMode="auto">
          <a:xfrm>
            <a:off x="4165600" y="6070600"/>
            <a:ext cx="406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rgbClr val="55C6E9"/>
                </a:solidFill>
                <a:latin typeface="Arial" panose="020B0604020202020204" pitchFamily="34" charset="0"/>
              </a:rPr>
              <a:t>Pearson, J Antimicrob Chemother 2009</a:t>
            </a:r>
          </a:p>
        </p:txBody>
      </p:sp>
      <p:sp>
        <p:nvSpPr>
          <p:cNvPr id="2" name="Slide Number Placeholder 1"/>
          <p:cNvSpPr>
            <a:spLocks noGrp="1"/>
          </p:cNvSpPr>
          <p:nvPr>
            <p:ph type="sldNum" sz="quarter" idx="12"/>
          </p:nvPr>
        </p:nvSpPr>
        <p:spPr/>
        <p:txBody>
          <a:bodyPr/>
          <a:lstStyle/>
          <a:p>
            <a:fld id="{8C0DC54A-294F-4417-82FE-01AB900BB932}" type="slidenum">
              <a:rPr lang="en-US" smtClean="0"/>
              <a:t>40</a:t>
            </a:fld>
            <a:endParaRPr lang="en-US"/>
          </a:p>
        </p:txBody>
      </p:sp>
    </p:spTree>
    <p:extLst>
      <p:ext uri="{BB962C8B-B14F-4D97-AF65-F5344CB8AC3E}">
        <p14:creationId xmlns:p14="http://schemas.microsoft.com/office/powerpoint/2010/main" val="3616283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770" y="2320505"/>
            <a:ext cx="8902460" cy="3321170"/>
          </a:xfrm>
          <a:prstGeom prst="rect">
            <a:avLst/>
          </a:prstGeom>
        </p:spPr>
      </p:pic>
      <p:sp>
        <p:nvSpPr>
          <p:cNvPr id="3" name="Title 2"/>
          <p:cNvSpPr>
            <a:spLocks noGrp="1"/>
          </p:cNvSpPr>
          <p:nvPr>
            <p:ph type="title"/>
          </p:nvPr>
        </p:nvSpPr>
        <p:spPr/>
        <p:txBody>
          <a:bodyPr>
            <a:normAutofit fontScale="90000"/>
          </a:bodyPr>
          <a:lstStyle/>
          <a:p>
            <a:r>
              <a:rPr lang="en-US" dirty="0" smtClean="0"/>
              <a:t>Incidence of hospital onset </a:t>
            </a:r>
            <a:r>
              <a:rPr lang="en-US" i="1" dirty="0" smtClean="0"/>
              <a:t>S. </a:t>
            </a:r>
            <a:r>
              <a:rPr lang="en-US" i="1" dirty="0" err="1" smtClean="0"/>
              <a:t>aureus</a:t>
            </a:r>
            <a:r>
              <a:rPr lang="en-US" i="1" dirty="0" smtClean="0"/>
              <a:t> </a:t>
            </a:r>
            <a:r>
              <a:rPr lang="en-US" dirty="0" smtClean="0"/>
              <a:t>infections, VA medical system, 2005-2017</a:t>
            </a:r>
            <a:endParaRPr lang="en-US" dirty="0"/>
          </a:p>
        </p:txBody>
      </p:sp>
      <p:sp>
        <p:nvSpPr>
          <p:cNvPr id="5" name="TextBox 4"/>
          <p:cNvSpPr txBox="1"/>
          <p:nvPr/>
        </p:nvSpPr>
        <p:spPr>
          <a:xfrm>
            <a:off x="514998" y="6400800"/>
            <a:ext cx="2892436" cy="369332"/>
          </a:xfrm>
          <a:prstGeom prst="rect">
            <a:avLst/>
          </a:prstGeom>
          <a:noFill/>
        </p:spPr>
        <p:txBody>
          <a:bodyPr wrap="square" rtlCol="0">
            <a:spAutoFit/>
          </a:bodyPr>
          <a:lstStyle/>
          <a:p>
            <a:r>
              <a:rPr lang="en-US" dirty="0" smtClean="0"/>
              <a:t>Jones, MMWR 2019</a:t>
            </a:r>
            <a:endParaRPr lang="en-US" dirty="0"/>
          </a:p>
        </p:txBody>
      </p:sp>
      <p:sp>
        <p:nvSpPr>
          <p:cNvPr id="4" name="Slide Number Placeholder 3"/>
          <p:cNvSpPr>
            <a:spLocks noGrp="1"/>
          </p:cNvSpPr>
          <p:nvPr>
            <p:ph type="sldNum" sz="quarter" idx="12"/>
          </p:nvPr>
        </p:nvSpPr>
        <p:spPr/>
        <p:txBody>
          <a:bodyPr/>
          <a:lstStyle/>
          <a:p>
            <a:fld id="{8C0DC54A-294F-4417-82FE-01AB900BB932}" type="slidenum">
              <a:rPr lang="en-US" smtClean="0"/>
              <a:pPr/>
              <a:t>41</a:t>
            </a:fld>
            <a:endParaRPr lang="en-US"/>
          </a:p>
        </p:txBody>
      </p:sp>
    </p:spTree>
    <p:extLst>
      <p:ext uri="{BB962C8B-B14F-4D97-AF65-F5344CB8AC3E}">
        <p14:creationId xmlns:p14="http://schemas.microsoft.com/office/powerpoint/2010/main" val="1904216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MRSA bacteremia rates in adjacent regions of the Netherlands and Germany, 2009</a:t>
            </a:r>
            <a:endParaRPr lang="en-US" dirty="0"/>
          </a:p>
        </p:txBody>
      </p:sp>
      <p:pic>
        <p:nvPicPr>
          <p:cNvPr id="4" name="Picture 3"/>
          <p:cNvPicPr>
            <a:picLocks noChangeAspect="1"/>
          </p:cNvPicPr>
          <p:nvPr/>
        </p:nvPicPr>
        <p:blipFill>
          <a:blip r:embed="rId2"/>
          <a:stretch>
            <a:fillRect/>
          </a:stretch>
        </p:blipFill>
        <p:spPr>
          <a:xfrm>
            <a:off x="462445" y="1809125"/>
            <a:ext cx="7240944" cy="5146003"/>
          </a:xfrm>
          <a:prstGeom prst="rect">
            <a:avLst/>
          </a:prstGeom>
        </p:spPr>
      </p:pic>
      <p:sp>
        <p:nvSpPr>
          <p:cNvPr id="5" name="TextBox 4"/>
          <p:cNvSpPr txBox="1"/>
          <p:nvPr/>
        </p:nvSpPr>
        <p:spPr>
          <a:xfrm>
            <a:off x="5301893" y="6344257"/>
            <a:ext cx="2410788" cy="369332"/>
          </a:xfrm>
          <a:prstGeom prst="rect">
            <a:avLst/>
          </a:prstGeom>
          <a:noFill/>
        </p:spPr>
        <p:txBody>
          <a:bodyPr wrap="none" rtlCol="0">
            <a:spAutoFit/>
          </a:bodyPr>
          <a:lstStyle/>
          <a:p>
            <a:r>
              <a:rPr lang="en-US" dirty="0" smtClean="0"/>
              <a:t>Van </a:t>
            </a:r>
            <a:r>
              <a:rPr lang="en-US" dirty="0" err="1" smtClean="0"/>
              <a:t>Cleef</a:t>
            </a:r>
            <a:r>
              <a:rPr lang="en-US" dirty="0" smtClean="0"/>
              <a:t> </a:t>
            </a:r>
            <a:r>
              <a:rPr lang="en-US" dirty="0" err="1" smtClean="0"/>
              <a:t>PlosOne</a:t>
            </a:r>
            <a:r>
              <a:rPr lang="en-US" dirty="0" smtClean="0"/>
              <a:t> 2012</a:t>
            </a:r>
            <a:endParaRPr lang="en-US" dirty="0"/>
          </a:p>
        </p:txBody>
      </p:sp>
      <p:sp>
        <p:nvSpPr>
          <p:cNvPr id="3" name="Slide Number Placeholder 2"/>
          <p:cNvSpPr>
            <a:spLocks noGrp="1"/>
          </p:cNvSpPr>
          <p:nvPr>
            <p:ph type="sldNum" sz="quarter" idx="12"/>
          </p:nvPr>
        </p:nvSpPr>
        <p:spPr/>
        <p:txBody>
          <a:bodyPr/>
          <a:lstStyle/>
          <a:p>
            <a:fld id="{8C0DC54A-294F-4417-82FE-01AB900BB932}" type="slidenum">
              <a:rPr lang="en-US" smtClean="0"/>
              <a:t>42</a:t>
            </a:fld>
            <a:endParaRPr lang="en-US"/>
          </a:p>
        </p:txBody>
      </p:sp>
    </p:spTree>
    <p:extLst>
      <p:ext uri="{BB962C8B-B14F-4D97-AF65-F5344CB8AC3E}">
        <p14:creationId xmlns:p14="http://schemas.microsoft.com/office/powerpoint/2010/main" val="698682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8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4217" y="1729506"/>
            <a:ext cx="8435566" cy="5097867"/>
          </a:xfrm>
          <a:prstGeom prst="rect">
            <a:avLst/>
          </a:prstGeom>
        </p:spPr>
      </p:pic>
      <p:pic>
        <p:nvPicPr>
          <p:cNvPr id="5" name="Picture 4"/>
          <p:cNvPicPr>
            <a:picLocks noChangeAspect="1"/>
          </p:cNvPicPr>
          <p:nvPr/>
        </p:nvPicPr>
        <p:blipFill>
          <a:blip r:embed="rId3"/>
          <a:stretch>
            <a:fillRect/>
          </a:stretch>
        </p:blipFill>
        <p:spPr>
          <a:xfrm>
            <a:off x="432630" y="18707"/>
            <a:ext cx="3615300" cy="2018400"/>
          </a:xfrm>
          <a:prstGeom prst="rect">
            <a:avLst/>
          </a:prstGeom>
        </p:spPr>
      </p:pic>
      <p:sp>
        <p:nvSpPr>
          <p:cNvPr id="6" name="Slide Number Placeholder 5"/>
          <p:cNvSpPr>
            <a:spLocks noGrp="1"/>
          </p:cNvSpPr>
          <p:nvPr>
            <p:ph type="sldNum" sz="quarter" idx="12"/>
          </p:nvPr>
        </p:nvSpPr>
        <p:spPr/>
        <p:txBody>
          <a:bodyPr/>
          <a:lstStyle/>
          <a:p>
            <a:fld id="{8C0DC54A-294F-4417-82FE-01AB900BB932}" type="slidenum">
              <a:rPr lang="en-US" smtClean="0"/>
              <a:pPr/>
              <a:t>43</a:t>
            </a:fld>
            <a:endParaRPr lang="en-US"/>
          </a:p>
        </p:txBody>
      </p:sp>
    </p:spTree>
    <p:extLst>
      <p:ext uri="{BB962C8B-B14F-4D97-AF65-F5344CB8AC3E}">
        <p14:creationId xmlns:p14="http://schemas.microsoft.com/office/powerpoint/2010/main" val="8629129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6480" y="1614011"/>
            <a:ext cx="10144663" cy="5499065"/>
          </a:xfrm>
          <a:prstGeom prst="rect">
            <a:avLst/>
          </a:prstGeom>
        </p:spPr>
      </p:pic>
      <p:sp>
        <p:nvSpPr>
          <p:cNvPr id="2" name="Title 1"/>
          <p:cNvSpPr>
            <a:spLocks noGrp="1"/>
          </p:cNvSpPr>
          <p:nvPr>
            <p:ph type="title"/>
          </p:nvPr>
        </p:nvSpPr>
        <p:spPr/>
        <p:txBody>
          <a:bodyPr>
            <a:normAutofit/>
          </a:bodyPr>
          <a:lstStyle/>
          <a:p>
            <a:r>
              <a:rPr lang="en-US" sz="3200" dirty="0" smtClean="0"/>
              <a:t>Incidence of CPE clinical cultures in Israeli acute care hospitals, 2005-2008</a:t>
            </a:r>
            <a:endParaRPr lang="en-US" sz="3200" dirty="0"/>
          </a:p>
        </p:txBody>
      </p:sp>
      <p:sp>
        <p:nvSpPr>
          <p:cNvPr id="5" name="TextBox 4"/>
          <p:cNvSpPr txBox="1"/>
          <p:nvPr/>
        </p:nvSpPr>
        <p:spPr>
          <a:xfrm>
            <a:off x="7433104" y="4873498"/>
            <a:ext cx="1946772" cy="646331"/>
          </a:xfrm>
          <a:prstGeom prst="rect">
            <a:avLst/>
          </a:prstGeom>
          <a:solidFill>
            <a:schemeClr val="bg1"/>
          </a:solidFill>
        </p:spPr>
        <p:txBody>
          <a:bodyPr wrap="square" rtlCol="0">
            <a:spAutoFit/>
          </a:bodyPr>
          <a:lstStyle/>
          <a:p>
            <a:r>
              <a:rPr lang="en-US" dirty="0" smtClean="0"/>
              <a:t>By 2012, 4.8 per 100,000 </a:t>
            </a:r>
            <a:r>
              <a:rPr lang="en-US" dirty="0" err="1" smtClean="0"/>
              <a:t>pt</a:t>
            </a:r>
            <a:r>
              <a:rPr lang="en-US" dirty="0" smtClean="0"/>
              <a:t> days</a:t>
            </a:r>
            <a:endParaRPr lang="en-US" dirty="0"/>
          </a:p>
        </p:txBody>
      </p:sp>
      <p:sp>
        <p:nvSpPr>
          <p:cNvPr id="3" name="Slide Number Placeholder 2"/>
          <p:cNvSpPr>
            <a:spLocks noGrp="1"/>
          </p:cNvSpPr>
          <p:nvPr>
            <p:ph type="sldNum" sz="quarter" idx="12"/>
          </p:nvPr>
        </p:nvSpPr>
        <p:spPr/>
        <p:txBody>
          <a:bodyPr/>
          <a:lstStyle/>
          <a:p>
            <a:fld id="{8C0DC54A-294F-4417-82FE-01AB900BB932}" type="slidenum">
              <a:rPr lang="en-US" smtClean="0"/>
              <a:pPr/>
              <a:t>44</a:t>
            </a:fld>
            <a:endParaRPr lang="en-US"/>
          </a:p>
        </p:txBody>
      </p:sp>
    </p:spTree>
    <p:extLst>
      <p:ext uri="{BB962C8B-B14F-4D97-AF65-F5344CB8AC3E}">
        <p14:creationId xmlns:p14="http://schemas.microsoft.com/office/powerpoint/2010/main" val="37721615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365126"/>
            <a:ext cx="8049524" cy="1325563"/>
          </a:xfrm>
        </p:spPr>
        <p:txBody>
          <a:bodyPr>
            <a:normAutofit/>
          </a:bodyPr>
          <a:lstStyle/>
          <a:p>
            <a:r>
              <a:rPr lang="en-US" dirty="0" smtClean="0"/>
              <a:t>Reduction in prevalence of CPE colonization, long term care, Israel</a:t>
            </a:r>
            <a:endParaRPr lang="en-US" dirty="0"/>
          </a:p>
        </p:txBody>
      </p:sp>
      <p:pic>
        <p:nvPicPr>
          <p:cNvPr id="4" name="Picture 3"/>
          <p:cNvPicPr>
            <a:picLocks noChangeAspect="1"/>
          </p:cNvPicPr>
          <p:nvPr/>
        </p:nvPicPr>
        <p:blipFill>
          <a:blip r:embed="rId2"/>
          <a:stretch>
            <a:fillRect/>
          </a:stretch>
        </p:blipFill>
        <p:spPr>
          <a:xfrm>
            <a:off x="828137" y="1703231"/>
            <a:ext cx="7614360" cy="4666554"/>
          </a:xfrm>
          <a:prstGeom prst="rect">
            <a:avLst/>
          </a:prstGeom>
        </p:spPr>
      </p:pic>
      <p:sp>
        <p:nvSpPr>
          <p:cNvPr id="3" name="Slide Number Placeholder 2"/>
          <p:cNvSpPr>
            <a:spLocks noGrp="1"/>
          </p:cNvSpPr>
          <p:nvPr>
            <p:ph type="sldNum" sz="quarter" idx="12"/>
          </p:nvPr>
        </p:nvSpPr>
        <p:spPr/>
        <p:txBody>
          <a:bodyPr/>
          <a:lstStyle/>
          <a:p>
            <a:fld id="{8C0DC54A-294F-4417-82FE-01AB900BB932}" type="slidenum">
              <a:rPr lang="en-US" smtClean="0"/>
              <a:pPr/>
              <a:t>45</a:t>
            </a:fld>
            <a:endParaRPr lang="en-US"/>
          </a:p>
        </p:txBody>
      </p:sp>
    </p:spTree>
    <p:extLst>
      <p:ext uri="{BB962C8B-B14F-4D97-AF65-F5344CB8AC3E}">
        <p14:creationId xmlns:p14="http://schemas.microsoft.com/office/powerpoint/2010/main" val="11023856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902" y="2065880"/>
            <a:ext cx="9701816" cy="4792120"/>
          </a:xfrm>
          <a:prstGeom prst="rect">
            <a:avLst/>
          </a:prstGeom>
        </p:spPr>
      </p:pic>
      <p:sp>
        <p:nvSpPr>
          <p:cNvPr id="3" name="TextBox 2"/>
          <p:cNvSpPr txBox="1"/>
          <p:nvPr/>
        </p:nvSpPr>
        <p:spPr>
          <a:xfrm>
            <a:off x="2173857" y="2337758"/>
            <a:ext cx="3286284" cy="523220"/>
          </a:xfrm>
          <a:prstGeom prst="rect">
            <a:avLst/>
          </a:prstGeom>
          <a:noFill/>
        </p:spPr>
        <p:txBody>
          <a:bodyPr wrap="none" rtlCol="0">
            <a:spAutoFit/>
          </a:bodyPr>
          <a:lstStyle/>
          <a:p>
            <a:r>
              <a:rPr lang="en-US" sz="2800" dirty="0" smtClean="0"/>
              <a:t>Base case:  $81/QALY</a:t>
            </a:r>
            <a:endParaRPr lang="en-US" sz="2800" dirty="0"/>
          </a:p>
        </p:txBody>
      </p:sp>
      <p:pic>
        <p:nvPicPr>
          <p:cNvPr id="7" name="Picture 6"/>
          <p:cNvPicPr>
            <a:picLocks noChangeAspect="1"/>
          </p:cNvPicPr>
          <p:nvPr/>
        </p:nvPicPr>
        <p:blipFill>
          <a:blip r:embed="rId3"/>
          <a:stretch>
            <a:fillRect/>
          </a:stretch>
        </p:blipFill>
        <p:spPr>
          <a:xfrm>
            <a:off x="129396" y="23285"/>
            <a:ext cx="8028226" cy="2058498"/>
          </a:xfrm>
          <a:prstGeom prst="rect">
            <a:avLst/>
          </a:prstGeom>
        </p:spPr>
      </p:pic>
      <p:sp>
        <p:nvSpPr>
          <p:cNvPr id="4" name="Slide Number Placeholder 3"/>
          <p:cNvSpPr>
            <a:spLocks noGrp="1"/>
          </p:cNvSpPr>
          <p:nvPr>
            <p:ph type="sldNum" sz="quarter" idx="12"/>
          </p:nvPr>
        </p:nvSpPr>
        <p:spPr/>
        <p:txBody>
          <a:bodyPr/>
          <a:lstStyle/>
          <a:p>
            <a:fld id="{8C0DC54A-294F-4417-82FE-01AB900BB932}" type="slidenum">
              <a:rPr lang="en-US" smtClean="0"/>
              <a:pPr/>
              <a:t>46</a:t>
            </a:fld>
            <a:endParaRPr lang="en-US"/>
          </a:p>
        </p:txBody>
      </p:sp>
    </p:spTree>
    <p:extLst>
      <p:ext uri="{BB962C8B-B14F-4D97-AF65-F5344CB8AC3E}">
        <p14:creationId xmlns:p14="http://schemas.microsoft.com/office/powerpoint/2010/main" val="35752063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26207"/>
            <a:ext cx="9494927" cy="3263900"/>
          </a:xfrm>
          <a:prstGeom prst="rect">
            <a:avLst/>
          </a:prstGeom>
        </p:spPr>
      </p:pic>
      <p:pic>
        <p:nvPicPr>
          <p:cNvPr id="5" name="Picture 4"/>
          <p:cNvPicPr>
            <a:picLocks noChangeAspect="1"/>
          </p:cNvPicPr>
          <p:nvPr/>
        </p:nvPicPr>
        <p:blipFill>
          <a:blip r:embed="rId3"/>
          <a:stretch>
            <a:fillRect/>
          </a:stretch>
        </p:blipFill>
        <p:spPr>
          <a:xfrm>
            <a:off x="710891" y="2511484"/>
            <a:ext cx="6296101" cy="4699000"/>
          </a:xfrm>
          <a:prstGeom prst="rect">
            <a:avLst/>
          </a:prstGeom>
        </p:spPr>
      </p:pic>
      <p:sp>
        <p:nvSpPr>
          <p:cNvPr id="6" name="TextBox 5"/>
          <p:cNvSpPr txBox="1"/>
          <p:nvPr/>
        </p:nvSpPr>
        <p:spPr>
          <a:xfrm>
            <a:off x="7089233" y="5600411"/>
            <a:ext cx="1571456" cy="646331"/>
          </a:xfrm>
          <a:prstGeom prst="rect">
            <a:avLst/>
          </a:prstGeom>
          <a:noFill/>
        </p:spPr>
        <p:txBody>
          <a:bodyPr wrap="none" rtlCol="0">
            <a:spAutoFit/>
          </a:bodyPr>
          <a:lstStyle/>
          <a:p>
            <a:r>
              <a:rPr lang="en-US" dirty="0" err="1" smtClean="0"/>
              <a:t>Lapointe</a:t>
            </a:r>
            <a:r>
              <a:rPr lang="en-US" dirty="0" smtClean="0"/>
              <a:t>-Shaw</a:t>
            </a:r>
          </a:p>
          <a:p>
            <a:r>
              <a:rPr lang="en-US" dirty="0" smtClean="0"/>
              <a:t>EJCMID 2017</a:t>
            </a:r>
            <a:endParaRPr lang="en-US" dirty="0"/>
          </a:p>
        </p:txBody>
      </p:sp>
      <p:sp>
        <p:nvSpPr>
          <p:cNvPr id="7" name="Slide Number Placeholder 6"/>
          <p:cNvSpPr>
            <a:spLocks noGrp="1"/>
          </p:cNvSpPr>
          <p:nvPr>
            <p:ph type="sldNum" sz="quarter" idx="12"/>
          </p:nvPr>
        </p:nvSpPr>
        <p:spPr/>
        <p:txBody>
          <a:bodyPr/>
          <a:lstStyle/>
          <a:p>
            <a:fld id="{8C0DC54A-294F-4417-82FE-01AB900BB932}" type="slidenum">
              <a:rPr lang="en-US" smtClean="0"/>
              <a:pPr/>
              <a:t>47</a:t>
            </a:fld>
            <a:endParaRPr lang="en-US"/>
          </a:p>
        </p:txBody>
      </p:sp>
    </p:spTree>
    <p:extLst>
      <p:ext uri="{BB962C8B-B14F-4D97-AF65-F5344CB8AC3E}">
        <p14:creationId xmlns:p14="http://schemas.microsoft.com/office/powerpoint/2010/main" val="36047536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individuals do?</a:t>
            </a:r>
            <a:endParaRPr lang="en-US" dirty="0"/>
          </a:p>
        </p:txBody>
      </p:sp>
      <p:sp>
        <p:nvSpPr>
          <p:cNvPr id="3" name="Content Placeholder 2"/>
          <p:cNvSpPr>
            <a:spLocks noGrp="1"/>
          </p:cNvSpPr>
          <p:nvPr>
            <p:ph idx="1"/>
          </p:nvPr>
        </p:nvSpPr>
        <p:spPr>
          <a:xfrm>
            <a:off x="457200" y="1417638"/>
            <a:ext cx="8229600" cy="5121185"/>
          </a:xfrm>
        </p:spPr>
        <p:txBody>
          <a:bodyPr>
            <a:normAutofit fontScale="85000" lnSpcReduction="20000"/>
          </a:bodyPr>
          <a:lstStyle/>
          <a:p>
            <a:r>
              <a:rPr lang="en-US" dirty="0" smtClean="0"/>
              <a:t>Work at believing the evidence for prevention</a:t>
            </a:r>
          </a:p>
          <a:p>
            <a:r>
              <a:rPr lang="en-US" dirty="0" smtClean="0"/>
              <a:t>Don’t normalize hospital acquired infections</a:t>
            </a:r>
          </a:p>
          <a:p>
            <a:r>
              <a:rPr lang="en-US" dirty="0" smtClean="0"/>
              <a:t>Support electronic monitoring for hand hygiene</a:t>
            </a:r>
          </a:p>
          <a:p>
            <a:pPr lvl="1"/>
            <a:r>
              <a:rPr lang="en-US" dirty="0" smtClean="0"/>
              <a:t>Are your hands clean EVERY time before you touch a patient?</a:t>
            </a:r>
          </a:p>
          <a:p>
            <a:r>
              <a:rPr lang="en-US" smtClean="0"/>
              <a:t>Join a patient safety team, or the anti-microbial stewardship team</a:t>
            </a:r>
          </a:p>
          <a:p>
            <a:r>
              <a:rPr lang="en-US" smtClean="0"/>
              <a:t>Ask questions: </a:t>
            </a:r>
          </a:p>
          <a:p>
            <a:pPr lvl="1"/>
            <a:r>
              <a:rPr lang="en-US" smtClean="0"/>
              <a:t>Are hospital </a:t>
            </a:r>
            <a:r>
              <a:rPr lang="en-US" dirty="0" smtClean="0"/>
              <a:t>acquired infection rates are on </a:t>
            </a:r>
            <a:r>
              <a:rPr lang="en-US" smtClean="0"/>
              <a:t>the QUIP? – if </a:t>
            </a:r>
            <a:r>
              <a:rPr lang="en-US" dirty="0" smtClean="0"/>
              <a:t>not, </a:t>
            </a:r>
            <a:r>
              <a:rPr lang="en-US" smtClean="0"/>
              <a:t>why not?</a:t>
            </a:r>
            <a:endParaRPr lang="en-US" dirty="0" smtClean="0"/>
          </a:p>
          <a:p>
            <a:pPr lvl="1"/>
            <a:r>
              <a:rPr lang="en-US" smtClean="0"/>
              <a:t>How well is the hospital environment</a:t>
            </a:r>
            <a:r>
              <a:rPr lang="en-US" dirty="0" smtClean="0"/>
              <a:t>, </a:t>
            </a:r>
            <a:r>
              <a:rPr lang="en-US" smtClean="0"/>
              <a:t>especially mobile equipment,  being cleaned? </a:t>
            </a:r>
            <a:endParaRPr lang="en-US" dirty="0" smtClean="0"/>
          </a:p>
          <a:p>
            <a:r>
              <a:rPr lang="en-US" dirty="0" smtClean="0"/>
              <a:t>Advocate for your patients</a:t>
            </a:r>
            <a:endParaRPr lang="en-US" dirty="0"/>
          </a:p>
          <a:p>
            <a:endParaRPr lang="en-US" dirty="0"/>
          </a:p>
          <a:p>
            <a:endParaRPr lang="en-US" dirty="0" smtClean="0"/>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8C0DC54A-294F-4417-82FE-01AB900BB932}" type="slidenum">
              <a:rPr lang="en-US" smtClean="0"/>
              <a:pPr/>
              <a:t>48</a:t>
            </a:fld>
            <a:endParaRPr lang="en-US"/>
          </a:p>
        </p:txBody>
      </p:sp>
    </p:spTree>
    <p:extLst>
      <p:ext uri="{BB962C8B-B14F-4D97-AF65-F5344CB8AC3E}">
        <p14:creationId xmlns:p14="http://schemas.microsoft.com/office/powerpoint/2010/main" val="35746096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3"/>
          <a:srcRect/>
          <a:stretch>
            <a:fillRect/>
          </a:stretch>
        </p:blipFill>
        <p:spPr bwMode="auto">
          <a:xfrm>
            <a:off x="0" y="639844"/>
            <a:ext cx="9056012" cy="509872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C0DC54A-294F-4417-82FE-01AB900BB932}" type="slidenum">
              <a:rPr lang="en-US" smtClean="0"/>
              <a:pPr/>
              <a:t>49</a:t>
            </a:fld>
            <a:endParaRPr lang="en-US"/>
          </a:p>
        </p:txBody>
      </p:sp>
    </p:spTree>
    <p:extLst>
      <p:ext uri="{BB962C8B-B14F-4D97-AF65-F5344CB8AC3E}">
        <p14:creationId xmlns:p14="http://schemas.microsoft.com/office/powerpoint/2010/main" val="1393944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8"/>
          <p:cNvPicPr>
            <a:picLocks noChangeAspect="1"/>
          </p:cNvPicPr>
          <p:nvPr/>
        </p:nvPicPr>
        <p:blipFill>
          <a:blip r:embed="rId2">
            <a:extLst>
              <a:ext uri="{28A0092B-C50C-407E-A947-70E740481C1C}">
                <a14:useLocalDpi xmlns:a14="http://schemas.microsoft.com/office/drawing/2010/main" val="0"/>
              </a:ext>
            </a:extLst>
          </a:blip>
          <a:srcRect l="9286" r="9840"/>
          <a:stretch>
            <a:fillRect/>
          </a:stretch>
        </p:blipFill>
        <p:spPr bwMode="auto">
          <a:xfrm>
            <a:off x="6611056" y="4851400"/>
            <a:ext cx="2043289" cy="149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p:cNvSpPr>
            <a:spLocks noGrp="1"/>
          </p:cNvSpPr>
          <p:nvPr>
            <p:ph type="title"/>
          </p:nvPr>
        </p:nvSpPr>
        <p:spPr/>
        <p:txBody>
          <a:bodyPr/>
          <a:lstStyle/>
          <a:p>
            <a:pPr eaLnBrk="1" hangingPunct="1"/>
            <a:r>
              <a:rPr lang="en-US" altLang="en-US" sz="2756"/>
              <a:t>No Antimicrobials – What Would That Mean?</a:t>
            </a:r>
          </a:p>
        </p:txBody>
      </p:sp>
      <p:sp>
        <p:nvSpPr>
          <p:cNvPr id="73732" name="Content Placeholder 2"/>
          <p:cNvSpPr>
            <a:spLocks noGrp="1"/>
          </p:cNvSpPr>
          <p:nvPr>
            <p:ph idx="1"/>
          </p:nvPr>
        </p:nvSpPr>
        <p:spPr>
          <a:xfrm>
            <a:off x="711200" y="1580445"/>
            <a:ext cx="7315200" cy="4023078"/>
          </a:xfrm>
        </p:spPr>
        <p:txBody>
          <a:bodyPr/>
          <a:lstStyle/>
          <a:p>
            <a:pPr>
              <a:spcBef>
                <a:spcPts val="533"/>
              </a:spcBef>
              <a:spcAft>
                <a:spcPts val="533"/>
              </a:spcAft>
            </a:pPr>
            <a:r>
              <a:rPr lang="en-US" altLang="en-US" sz="2222" dirty="0"/>
              <a:t>“If antibiotics stopped working, we would find that instead of 7% of deaths being related to infection at the moment in the developed world, it would go back up to about half (50%) of </a:t>
            </a:r>
            <a:r>
              <a:rPr lang="en-US" altLang="en-US" sz="2222" dirty="0" smtClean="0"/>
              <a:t>deaths.”     </a:t>
            </a:r>
          </a:p>
          <a:p>
            <a:pPr marL="0" indent="0">
              <a:spcBef>
                <a:spcPts val="533"/>
              </a:spcBef>
              <a:spcAft>
                <a:spcPts val="533"/>
              </a:spcAft>
              <a:buNone/>
            </a:pPr>
            <a:r>
              <a:rPr lang="en-US" altLang="en-US" sz="2222" i="1" dirty="0" smtClean="0"/>
              <a:t>    Dame </a:t>
            </a:r>
            <a:r>
              <a:rPr lang="en-US" altLang="en-US" sz="2222" i="1" dirty="0"/>
              <a:t>Sally Davies,  UK Chief Medical Officer (Feb 2015</a:t>
            </a:r>
            <a:r>
              <a:rPr lang="en-US" altLang="en-US" sz="2222" i="1" dirty="0" smtClean="0"/>
              <a:t>)</a:t>
            </a:r>
          </a:p>
          <a:p>
            <a:pPr marL="0" indent="0">
              <a:spcBef>
                <a:spcPts val="533"/>
              </a:spcBef>
              <a:spcAft>
                <a:spcPts val="533"/>
              </a:spcAft>
              <a:buNone/>
            </a:pPr>
            <a:endParaRPr lang="en-US" altLang="en-US" sz="2222" i="1" dirty="0"/>
          </a:p>
          <a:p>
            <a:pPr>
              <a:spcBef>
                <a:spcPts val="533"/>
              </a:spcBef>
              <a:spcAft>
                <a:spcPts val="533"/>
              </a:spcAft>
            </a:pPr>
            <a:r>
              <a:rPr lang="en-US" altLang="en-US" sz="2222" dirty="0"/>
              <a:t>“In a world with few effective antibiotics, modern medical advances such as surgery, transplants, and chemotherapy may no longer be viable due to the threat of infection” </a:t>
            </a:r>
          </a:p>
          <a:p>
            <a:pPr marL="304804" lvl="1" indent="0">
              <a:spcBef>
                <a:spcPct val="0"/>
              </a:spcBef>
              <a:spcAft>
                <a:spcPts val="533"/>
              </a:spcAft>
              <a:buNone/>
            </a:pPr>
            <a:r>
              <a:rPr lang="en-US" altLang="en-US" sz="2222" i="1" dirty="0"/>
              <a:t>US National Strategy for Combating Antibiotic-Resistant Bacteria (Sep  2014)</a:t>
            </a:r>
          </a:p>
          <a:p>
            <a:pPr eaLnBrk="1" hangingPunct="1"/>
            <a:endParaRPr lang="en-US" altLang="en-US" sz="2222" dirty="0"/>
          </a:p>
        </p:txBody>
      </p:sp>
      <p:sp>
        <p:nvSpPr>
          <p:cNvPr id="6" name="Slide Number Placeholder 1"/>
          <p:cNvSpPr>
            <a:spLocks noGrp="1"/>
          </p:cNvSpPr>
          <p:nvPr>
            <p:ph type="sldNum" sz="quarter" idx="12"/>
          </p:nvPr>
        </p:nvSpPr>
        <p:spPr>
          <a:xfrm>
            <a:off x="6457950" y="6356351"/>
            <a:ext cx="2057400" cy="365125"/>
          </a:xfrm>
        </p:spPr>
        <p:txBody>
          <a:bodyPr/>
          <a:lstStyle/>
          <a:p>
            <a:r>
              <a:rPr lang="en-US" dirty="0" smtClean="0"/>
              <a:t>5</a:t>
            </a:r>
            <a:endParaRPr lang="en-US" dirty="0"/>
          </a:p>
        </p:txBody>
      </p:sp>
    </p:spTree>
    <p:extLst>
      <p:ext uri="{BB962C8B-B14F-4D97-AF65-F5344CB8AC3E}">
        <p14:creationId xmlns:p14="http://schemas.microsoft.com/office/powerpoint/2010/main" val="3022629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000" t="15714" r="25714" b="40510"/>
          <a:stretch/>
        </p:blipFill>
        <p:spPr>
          <a:xfrm>
            <a:off x="0" y="489856"/>
            <a:ext cx="9144000" cy="6368144"/>
          </a:xfrm>
          <a:prstGeom prst="rect">
            <a:avLst/>
          </a:prstGeom>
        </p:spPr>
      </p:pic>
    </p:spTree>
    <p:extLst>
      <p:ext uri="{BB962C8B-B14F-4D97-AF65-F5344CB8AC3E}">
        <p14:creationId xmlns:p14="http://schemas.microsoft.com/office/powerpoint/2010/main" val="2038591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736552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endParaRPr lang="en-CA" altLang="en-US" smtClean="0"/>
          </a:p>
        </p:txBody>
      </p:sp>
      <p:sp>
        <p:nvSpPr>
          <p:cNvPr id="74755" name="Content Placeholder 2"/>
          <p:cNvSpPr>
            <a:spLocks noGrp="1"/>
          </p:cNvSpPr>
          <p:nvPr>
            <p:ph idx="1"/>
          </p:nvPr>
        </p:nvSpPr>
        <p:spPr/>
        <p:txBody>
          <a:bodyPr/>
          <a:lstStyle/>
          <a:p>
            <a:pPr eaLnBrk="1" hangingPunct="1"/>
            <a:endParaRPr lang="en-CA" altLang="en-US" smtClean="0"/>
          </a:p>
        </p:txBody>
      </p:sp>
      <p:pic>
        <p:nvPicPr>
          <p:cNvPr id="74756" name="Picture 2" descr="https://pbs.twimg.com/media/CkfyuIIW0AULvE-.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517878"/>
            <a:ext cx="8128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C0DC54A-294F-4417-82FE-01AB900BB932}" type="slidenum">
              <a:rPr lang="en-US" smtClean="0"/>
              <a:pPr/>
              <a:t>6</a:t>
            </a:fld>
            <a:endParaRPr lang="en-US"/>
          </a:p>
        </p:txBody>
      </p:sp>
    </p:spTree>
    <p:extLst>
      <p:ext uri="{BB962C8B-B14F-4D97-AF65-F5344CB8AC3E}">
        <p14:creationId xmlns:p14="http://schemas.microsoft.com/office/powerpoint/2010/main" val="4025293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1"/>
          </p:nvPr>
        </p:nvSpPr>
        <p:spPr>
          <a:xfrm>
            <a:off x="914400" y="1329267"/>
            <a:ext cx="7315200" cy="4497212"/>
          </a:xfrm>
        </p:spPr>
        <p:txBody>
          <a:bodyPr/>
          <a:lstStyle/>
          <a:p>
            <a:pPr eaLnBrk="1" hangingPunct="1"/>
            <a:r>
              <a:rPr lang="en-US" altLang="en-US" i="1" smtClean="0"/>
              <a:t>“Without policies to stop the ..spread of AMR, today’s already large 700,000 deaths every year would become an extremely disturbing 10 million every year, more people than currently die from cancer.”</a:t>
            </a:r>
          </a:p>
          <a:p>
            <a:pPr eaLnBrk="1" hangingPunct="1"/>
            <a:r>
              <a:rPr lang="en-US" altLang="en-US" i="1" smtClean="0"/>
              <a:t>“The cost in terms of global production between now and 2050 would be an enormous 100 trillion USD if we do not take action”</a:t>
            </a:r>
            <a:endParaRPr lang="en-CA" altLang="en-US" i="1" smtClean="0"/>
          </a:p>
        </p:txBody>
      </p:sp>
      <p:sp>
        <p:nvSpPr>
          <p:cNvPr id="75779" name="TextBox 3"/>
          <p:cNvSpPr txBox="1">
            <a:spLocks noChangeArrowheads="1"/>
          </p:cNvSpPr>
          <p:nvPr/>
        </p:nvSpPr>
        <p:spPr bwMode="auto">
          <a:xfrm>
            <a:off x="846667" y="5832123"/>
            <a:ext cx="5325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cs typeface="Arial" panose="020B0604020202020204" pitchFamily="34" charset="0"/>
              </a:rPr>
              <a:t>Jim O’Neill, Chair, UK review on antimicrobial resistance, 2016</a:t>
            </a:r>
            <a:endParaRPr lang="en-CA" altLang="en-US" sz="1600">
              <a:solidFill>
                <a:srgbClr val="000000"/>
              </a:solidFill>
              <a:cs typeface="Arial" panose="020B0604020202020204" pitchFamily="34" charset="0"/>
            </a:endParaRPr>
          </a:p>
        </p:txBody>
      </p:sp>
      <p:pic>
        <p:nvPicPr>
          <p:cNvPr id="75780" name="Bildobjekt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9467" y="5245100"/>
            <a:ext cx="1600200" cy="1162756"/>
          </a:xfrm>
          <a:prstGeom prst="rect">
            <a:avLst/>
          </a:prstGeom>
          <a:noFill/>
          <a:ln w="1905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C0DC54A-294F-4417-82FE-01AB900BB932}" type="slidenum">
              <a:rPr lang="en-US" smtClean="0"/>
              <a:pPr/>
              <a:t>7</a:t>
            </a:fld>
            <a:endParaRPr lang="en-US"/>
          </a:p>
        </p:txBody>
      </p:sp>
    </p:spTree>
    <p:extLst>
      <p:ext uri="{BB962C8B-B14F-4D97-AF65-F5344CB8AC3E}">
        <p14:creationId xmlns:p14="http://schemas.microsoft.com/office/powerpoint/2010/main" val="2925488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common bacteria causing infection</a:t>
            </a:r>
            <a:endParaRPr lang="en-US" dirty="0"/>
          </a:p>
        </p:txBody>
      </p:sp>
      <p:sp>
        <p:nvSpPr>
          <p:cNvPr id="3" name="Content Placeholder 2"/>
          <p:cNvSpPr>
            <a:spLocks noGrp="1"/>
          </p:cNvSpPr>
          <p:nvPr>
            <p:ph idx="1"/>
          </p:nvPr>
        </p:nvSpPr>
        <p:spPr/>
        <p:txBody>
          <a:bodyPr>
            <a:normAutofit fontScale="70000" lnSpcReduction="20000"/>
          </a:bodyPr>
          <a:lstStyle/>
          <a:p>
            <a:r>
              <a:rPr lang="en-US" i="1" dirty="0" smtClean="0"/>
              <a:t>Staphylococcus aureus</a:t>
            </a:r>
          </a:p>
          <a:p>
            <a:r>
              <a:rPr lang="en-US" i="1" dirty="0" smtClean="0"/>
              <a:t>Escherichia coli</a:t>
            </a:r>
          </a:p>
          <a:p>
            <a:r>
              <a:rPr lang="en-US" i="1" dirty="0" smtClean="0"/>
              <a:t>Streptococcus pneumoniae</a:t>
            </a:r>
          </a:p>
          <a:p>
            <a:r>
              <a:rPr lang="en-US" i="1" dirty="0" err="1" smtClean="0"/>
              <a:t>Klebsiella</a:t>
            </a:r>
            <a:r>
              <a:rPr lang="en-US" i="1" dirty="0" smtClean="0"/>
              <a:t> pneumoniae</a:t>
            </a:r>
          </a:p>
          <a:p>
            <a:r>
              <a:rPr lang="en-US" i="1" dirty="0" smtClean="0"/>
              <a:t>Clostridium difficile</a:t>
            </a:r>
          </a:p>
          <a:p>
            <a:endParaRPr lang="en-US" i="1" dirty="0"/>
          </a:p>
          <a:p>
            <a:r>
              <a:rPr lang="en-US" i="1" dirty="0" smtClean="0"/>
              <a:t>Salmonella, Campylobacter spp.</a:t>
            </a:r>
          </a:p>
          <a:p>
            <a:r>
              <a:rPr lang="en-US" i="1" dirty="0" smtClean="0"/>
              <a:t>Chlamydia, T. pallidum, N. gonorrhea</a:t>
            </a:r>
          </a:p>
          <a:p>
            <a:r>
              <a:rPr lang="en-US" dirty="0" smtClean="0"/>
              <a:t>Group A streptococcus, Group B streptococcus, </a:t>
            </a:r>
            <a:r>
              <a:rPr lang="en-US" i="1" dirty="0" smtClean="0"/>
              <a:t>H. influenza, </a:t>
            </a:r>
            <a:r>
              <a:rPr lang="en-US" dirty="0" smtClean="0"/>
              <a:t>Legionella</a:t>
            </a:r>
          </a:p>
          <a:p>
            <a:r>
              <a:rPr lang="en-US" i="1" dirty="0" smtClean="0"/>
              <a:t>Mycobacterium tuberculosis</a:t>
            </a:r>
          </a:p>
          <a:p>
            <a:r>
              <a:rPr lang="en-US" dirty="0" smtClean="0"/>
              <a:t>Enterococci, </a:t>
            </a:r>
            <a:r>
              <a:rPr lang="en-US" i="1" dirty="0" smtClean="0"/>
              <a:t>P. aeruginosa, Acinetobacter spp.</a:t>
            </a:r>
          </a:p>
          <a:p>
            <a:r>
              <a:rPr lang="en-US" i="1" dirty="0"/>
              <a:t>N. meningitides</a:t>
            </a:r>
          </a:p>
          <a:p>
            <a:endParaRPr lang="en-US" i="1" dirty="0"/>
          </a:p>
        </p:txBody>
      </p:sp>
      <p:sp>
        <p:nvSpPr>
          <p:cNvPr id="4" name="Slide Number Placeholder 3"/>
          <p:cNvSpPr>
            <a:spLocks noGrp="1"/>
          </p:cNvSpPr>
          <p:nvPr>
            <p:ph type="sldNum" sz="quarter" idx="12"/>
          </p:nvPr>
        </p:nvSpPr>
        <p:spPr/>
        <p:txBody>
          <a:bodyPr/>
          <a:lstStyle/>
          <a:p>
            <a:fld id="{8C0DC54A-294F-4417-82FE-01AB900BB932}" type="slidenum">
              <a:rPr lang="en-US" smtClean="0"/>
              <a:pPr/>
              <a:t>8</a:t>
            </a:fld>
            <a:endParaRPr lang="en-US"/>
          </a:p>
        </p:txBody>
      </p:sp>
    </p:spTree>
    <p:extLst>
      <p:ext uri="{BB962C8B-B14F-4D97-AF65-F5344CB8AC3E}">
        <p14:creationId xmlns:p14="http://schemas.microsoft.com/office/powerpoint/2010/main" val="2102151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135" y="1822979"/>
            <a:ext cx="4478801" cy="1744901"/>
          </a:xfrm>
          <a:prstGeom prst="rect">
            <a:avLst/>
          </a:prstGeom>
        </p:spPr>
      </p:pic>
      <p:pic>
        <p:nvPicPr>
          <p:cNvPr id="6" name="Picture 5"/>
          <p:cNvPicPr>
            <a:picLocks noChangeAspect="1"/>
          </p:cNvPicPr>
          <p:nvPr/>
        </p:nvPicPr>
        <p:blipFill>
          <a:blip r:embed="rId3"/>
          <a:stretch>
            <a:fillRect/>
          </a:stretch>
        </p:blipFill>
        <p:spPr>
          <a:xfrm>
            <a:off x="5344996" y="4835395"/>
            <a:ext cx="4106659" cy="1605010"/>
          </a:xfrm>
          <a:prstGeom prst="rect">
            <a:avLst/>
          </a:prstGeom>
        </p:spPr>
      </p:pic>
      <p:pic>
        <p:nvPicPr>
          <p:cNvPr id="7" name="Picture 6"/>
          <p:cNvPicPr>
            <a:picLocks noChangeAspect="1"/>
          </p:cNvPicPr>
          <p:nvPr/>
        </p:nvPicPr>
        <p:blipFill>
          <a:blip r:embed="rId4"/>
          <a:stretch>
            <a:fillRect/>
          </a:stretch>
        </p:blipFill>
        <p:spPr>
          <a:xfrm>
            <a:off x="1149385" y="5273002"/>
            <a:ext cx="4267540" cy="1658150"/>
          </a:xfrm>
          <a:prstGeom prst="rect">
            <a:avLst/>
          </a:prstGeom>
        </p:spPr>
      </p:pic>
      <p:pic>
        <p:nvPicPr>
          <p:cNvPr id="9" name="Picture 8"/>
          <p:cNvPicPr>
            <a:picLocks noChangeAspect="1"/>
          </p:cNvPicPr>
          <p:nvPr/>
        </p:nvPicPr>
        <p:blipFill>
          <a:blip r:embed="rId5"/>
          <a:stretch>
            <a:fillRect/>
          </a:stretch>
        </p:blipFill>
        <p:spPr>
          <a:xfrm>
            <a:off x="4942660" y="3156350"/>
            <a:ext cx="4129244" cy="1580957"/>
          </a:xfrm>
          <a:prstGeom prst="rect">
            <a:avLst/>
          </a:prstGeom>
        </p:spPr>
      </p:pic>
      <p:pic>
        <p:nvPicPr>
          <p:cNvPr id="10" name="Picture 9"/>
          <p:cNvPicPr>
            <a:picLocks noChangeAspect="1"/>
          </p:cNvPicPr>
          <p:nvPr/>
        </p:nvPicPr>
        <p:blipFill>
          <a:blip r:embed="rId6"/>
          <a:stretch>
            <a:fillRect/>
          </a:stretch>
        </p:blipFill>
        <p:spPr>
          <a:xfrm>
            <a:off x="0" y="3682815"/>
            <a:ext cx="4044149" cy="1590187"/>
          </a:xfrm>
          <a:prstGeom prst="rect">
            <a:avLst/>
          </a:prstGeom>
        </p:spPr>
      </p:pic>
      <p:pic>
        <p:nvPicPr>
          <p:cNvPr id="11" name="Picture 10"/>
          <p:cNvPicPr>
            <a:picLocks noChangeAspect="1"/>
          </p:cNvPicPr>
          <p:nvPr/>
        </p:nvPicPr>
        <p:blipFill>
          <a:blip r:embed="rId7"/>
          <a:stretch>
            <a:fillRect/>
          </a:stretch>
        </p:blipFill>
        <p:spPr>
          <a:xfrm>
            <a:off x="227393" y="93382"/>
            <a:ext cx="4537079" cy="1735712"/>
          </a:xfrm>
          <a:prstGeom prst="rect">
            <a:avLst/>
          </a:prstGeom>
        </p:spPr>
      </p:pic>
      <p:grpSp>
        <p:nvGrpSpPr>
          <p:cNvPr id="2" name="Group 1"/>
          <p:cNvGrpSpPr/>
          <p:nvPr/>
        </p:nvGrpSpPr>
        <p:grpSpPr>
          <a:xfrm>
            <a:off x="4746919" y="-2782"/>
            <a:ext cx="4520726" cy="3134747"/>
            <a:chOff x="4746919" y="-2782"/>
            <a:chExt cx="4520726" cy="3134747"/>
          </a:xfrm>
        </p:grpSpPr>
        <p:pic>
          <p:nvPicPr>
            <p:cNvPr id="8" name="Picture 7"/>
            <p:cNvPicPr>
              <a:picLocks noChangeAspect="1"/>
            </p:cNvPicPr>
            <p:nvPr/>
          </p:nvPicPr>
          <p:blipFill>
            <a:blip r:embed="rId8"/>
            <a:stretch>
              <a:fillRect/>
            </a:stretch>
          </p:blipFill>
          <p:spPr>
            <a:xfrm>
              <a:off x="5157675" y="-2782"/>
              <a:ext cx="3986325" cy="1544754"/>
            </a:xfrm>
            <a:prstGeom prst="rect">
              <a:avLst/>
            </a:prstGeom>
          </p:spPr>
        </p:pic>
        <p:pic>
          <p:nvPicPr>
            <p:cNvPr id="13" name="Picture 12"/>
            <p:cNvPicPr>
              <a:picLocks noChangeAspect="1"/>
            </p:cNvPicPr>
            <p:nvPr/>
          </p:nvPicPr>
          <p:blipFill>
            <a:blip r:embed="rId9"/>
            <a:stretch>
              <a:fillRect/>
            </a:stretch>
          </p:blipFill>
          <p:spPr>
            <a:xfrm>
              <a:off x="4746919" y="1374497"/>
              <a:ext cx="4520726" cy="1757468"/>
            </a:xfrm>
            <a:prstGeom prst="rect">
              <a:avLst/>
            </a:prstGeom>
          </p:spPr>
        </p:pic>
      </p:grpSp>
      <p:sp>
        <p:nvSpPr>
          <p:cNvPr id="3" name="Slide Number Placeholder 2"/>
          <p:cNvSpPr>
            <a:spLocks noGrp="1"/>
          </p:cNvSpPr>
          <p:nvPr>
            <p:ph type="sldNum" sz="quarter" idx="12"/>
          </p:nvPr>
        </p:nvSpPr>
        <p:spPr/>
        <p:txBody>
          <a:bodyPr/>
          <a:lstStyle/>
          <a:p>
            <a:fld id="{8C0DC54A-294F-4417-82FE-01AB900BB932}" type="slidenum">
              <a:rPr lang="en-US" smtClean="0"/>
              <a:pPr/>
              <a:t>9</a:t>
            </a:fld>
            <a:endParaRPr lang="en-US"/>
          </a:p>
        </p:txBody>
      </p:sp>
    </p:spTree>
    <p:extLst>
      <p:ext uri="{BB962C8B-B14F-4D97-AF65-F5344CB8AC3E}">
        <p14:creationId xmlns:p14="http://schemas.microsoft.com/office/powerpoint/2010/main" val="697208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23396</TotalTime>
  <Words>1211</Words>
  <Application>Microsoft Macintosh PowerPoint</Application>
  <PresentationFormat>On-screen Show (4:3)</PresentationFormat>
  <Paragraphs>219</Paragraphs>
  <Slides>51</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Calibri</vt:lpstr>
      <vt:lpstr>Calibri Light</vt:lpstr>
      <vt:lpstr>Comic Sans MS</vt:lpstr>
      <vt:lpstr>MinionPro-Regular</vt:lpstr>
      <vt:lpstr>Times New Roman</vt:lpstr>
      <vt:lpstr>Trebuchet MS</vt:lpstr>
      <vt:lpstr>Arial</vt:lpstr>
      <vt:lpstr>2_Custom Design</vt:lpstr>
      <vt:lpstr>Office Theme</vt:lpstr>
      <vt:lpstr>1_Office Theme</vt:lpstr>
      <vt:lpstr>We have met the enemy ... and he is us:  Can we change?</vt:lpstr>
      <vt:lpstr>PowerPoint Presentation</vt:lpstr>
      <vt:lpstr>Objectives</vt:lpstr>
      <vt:lpstr>PowerPoint Presentation</vt:lpstr>
      <vt:lpstr>No Antimicrobials – What Would That Mean?</vt:lpstr>
      <vt:lpstr>PowerPoint Presentation</vt:lpstr>
      <vt:lpstr>PowerPoint Presentation</vt:lpstr>
      <vt:lpstr>Most common bacteria causing infection</vt:lpstr>
      <vt:lpstr>PowerPoint Presentation</vt:lpstr>
      <vt:lpstr>PowerPoint Presentation</vt:lpstr>
      <vt:lpstr>PowerPoint Presentation</vt:lpstr>
      <vt:lpstr>Disability associated life-years due to antibiotic resistance, EU</vt:lpstr>
      <vt:lpstr>Evolution of penicillin and methicillin resistant  S. aureus, US, 1940-2002</vt:lpstr>
      <vt:lpstr>Science 1993; 259:227-30 </vt:lpstr>
      <vt:lpstr>Number of MRSA bacteremias per year, Ontario, 2000-2018</vt:lpstr>
      <vt:lpstr>PowerPoint Presentation</vt:lpstr>
      <vt:lpstr>Number of VRE bacteremias per year, Ontario, 2000-2018</vt:lpstr>
      <vt:lpstr>PowerPoint Presentation</vt:lpstr>
      <vt:lpstr>C. difficile infection in CNISP hospitals, 2009-2015 </vt:lpstr>
      <vt:lpstr>PowerPoint Presentation</vt:lpstr>
      <vt:lpstr>PowerPoint Presentation</vt:lpstr>
      <vt:lpstr>How many SNVs different defines an outbreak?</vt:lpstr>
      <vt:lpstr>MRSA transmission</vt:lpstr>
      <vt:lpstr>~33% of C. difficile is community acquired</vt:lpstr>
      <vt:lpstr>~33% of C. difficile is community acquired</vt:lpstr>
      <vt:lpstr>~33% of C. difficile is community acquired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Identified risk factors, CPE colonized/infected patients, by year</vt:lpstr>
      <vt:lpstr>PowerPoint Presentation</vt:lpstr>
      <vt:lpstr>How do we stop transmission of AROs in hospitals?</vt:lpstr>
      <vt:lpstr>Antibiotic resistant organisms</vt:lpstr>
      <vt:lpstr>Additional issues</vt:lpstr>
      <vt:lpstr>What do we need?</vt:lpstr>
      <vt:lpstr>PowerPoint Presentation</vt:lpstr>
      <vt:lpstr>Incidence of hospital onset S. aureus infections, VA medical system, 2005-2017</vt:lpstr>
      <vt:lpstr>MRSA bacteremia rates in adjacent regions of the Netherlands and Germany, 2009</vt:lpstr>
      <vt:lpstr>PowerPoint Presentation</vt:lpstr>
      <vt:lpstr>Incidence of CPE clinical cultures in Israeli acute care hospitals, 2005-2008</vt:lpstr>
      <vt:lpstr>Reduction in prevalence of CPE colonization, long term care, Israel</vt:lpstr>
      <vt:lpstr>PowerPoint Presentation</vt:lpstr>
      <vt:lpstr>PowerPoint Presentation</vt:lpstr>
      <vt:lpstr>What can individuals do?</vt:lpstr>
      <vt:lpstr>PowerPoint Presentation</vt:lpstr>
      <vt:lpstr>PowerPoint Presentation</vt:lpstr>
      <vt:lpstr>PowerPoint Presentation</vt:lpstr>
    </vt:vector>
  </TitlesOfParts>
  <Manager/>
  <Company>Sinai Health System</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CPE in Toronto The relative importance of large problems far away versus small problems closer to home</dc:title>
  <dc:subject/>
  <dc:creator>McGeer, Dr. Allison</dc:creator>
  <cp:keywords/>
  <dc:description/>
  <cp:lastModifiedBy>Paul Webber</cp:lastModifiedBy>
  <cp:revision>160</cp:revision>
  <cp:lastPrinted>2020-02-26T20:42:43Z</cp:lastPrinted>
  <dcterms:created xsi:type="dcterms:W3CDTF">2017-05-29T00:44:59Z</dcterms:created>
  <dcterms:modified xsi:type="dcterms:W3CDTF">2021-09-14T17:59:08Z</dcterms:modified>
  <cp:category/>
</cp:coreProperties>
</file>