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13" r:id="rId2"/>
    <p:sldId id="5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33" r:id="rId17"/>
    <p:sldId id="608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4" r:id="rId42"/>
    <p:sldId id="635" r:id="rId43"/>
  </p:sldIdLst>
  <p:sldSz cx="9144000" cy="6858000" type="screen4x3"/>
  <p:notesSz cx="6783388" cy="9926638"/>
  <p:defaultTextStyle>
    <a:defPPr>
      <a:defRPr lang="en-I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CSIAdmin" initials="Nial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923"/>
    <a:srgbClr val="E1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9" autoAdjust="0"/>
    <p:restoredTop sz="92805" autoAdjust="0"/>
  </p:normalViewPr>
  <p:slideViewPr>
    <p:cSldViewPr snapToGrid="0" snapToObjects="1">
      <p:cViewPr varScale="1">
        <p:scale>
          <a:sx n="109" d="100"/>
          <a:sy n="109" d="100"/>
        </p:scale>
        <p:origin x="1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MUST score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9E-4B2D-ADD1-7330B7AE68B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9E-4B2D-ADD1-7330B7AE68B5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B9E-4B2D-ADD1-7330B7AE68B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9E-4B2D-ADD1-7330B7AE68B5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9E-4B2D-ADD1-7330B7AE68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9E-4B2D-ADD1-7330B7AE68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B9E-4B2D-ADD1-7330B7AE68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9E-4B2D-ADD1-7330B7AE68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MUST 0</c:v>
                </c:pt>
                <c:pt idx="1">
                  <c:v>MUST 1</c:v>
                </c:pt>
                <c:pt idx="2">
                  <c:v>MUST 2</c:v>
                </c:pt>
                <c:pt idx="3">
                  <c:v>MUST  &gt;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141.0</c:v>
                </c:pt>
                <c:pt idx="1">
                  <c:v>36.0</c:v>
                </c:pt>
                <c:pt idx="2">
                  <c:v>47.0</c:v>
                </c:pt>
                <c:pt idx="3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9E-4B2D-ADD1-7330B7AE68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40069783931037"/>
          <c:y val="0.894740732203526"/>
          <c:w val="0.944118558047542"/>
          <c:h val="0.0813945039636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E" sz="4400" b="1" dirty="0" smtClean="0">
                <a:solidFill>
                  <a:schemeClr val="tx1"/>
                </a:solidFill>
                <a:effectLst/>
              </a:rPr>
              <a:t>25 patients with 26 HAI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IE" sz="4400" b="1" dirty="0" smtClean="0">
                <a:solidFill>
                  <a:schemeClr val="tx1"/>
                </a:solidFill>
                <a:effectLst/>
              </a:rPr>
              <a:t>(HAI prevalence = 10.4%) </a:t>
            </a:r>
            <a:endParaRPr lang="en-US" sz="4400" b="1" dirty="0" smtClean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528777056277057"/>
          <c:y val="0.0200271549297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6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C1-48DC-BB34-6F9E4F6B8B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5C1-48DC-BB34-6F9E4F6B8B2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C1-48DC-BB34-6F9E4F6B8B2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5C1-48DC-BB34-6F9E4F6B8B2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C1-48DC-BB34-6F9E4F6B8B26}"/>
              </c:ext>
            </c:extLst>
          </c:dPt>
          <c:cat>
            <c:strRef>
              <c:f>Sheet1!$A$2:$A$7</c:f>
              <c:strCache>
                <c:ptCount val="6"/>
                <c:pt idx="0">
                  <c:v>Pneumonia</c:v>
                </c:pt>
                <c:pt idx="1">
                  <c:v>SSI</c:v>
                </c:pt>
                <c:pt idx="2">
                  <c:v>Clinical sepsis</c:v>
                </c:pt>
                <c:pt idx="3">
                  <c:v>UTI</c:v>
                </c:pt>
                <c:pt idx="4">
                  <c:v>GI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12.0</c:v>
                </c:pt>
                <c:pt idx="1">
                  <c:v>4.0</c:v>
                </c:pt>
                <c:pt idx="2">
                  <c:v>3.0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1-48DC-BB34-6F9E4F6B8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1128160"/>
        <c:axId val="1271130912"/>
      </c:barChart>
      <c:catAx>
        <c:axId val="127112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130912"/>
        <c:crosses val="autoZero"/>
        <c:auto val="1"/>
        <c:lblAlgn val="ctr"/>
        <c:lblOffset val="100"/>
        <c:noMultiLvlLbl val="0"/>
      </c:catAx>
      <c:valAx>
        <c:axId val="1271130912"/>
        <c:scaling>
          <c:orientation val="minMax"/>
          <c:max val="1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1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FF0000"/>
                </a:solidFill>
              </a:rPr>
              <a:t>HAI prevalence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HAI prevalence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8D-46AC-BD4C-0710F529233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8D-46AC-BD4C-0710F52923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patients</c:v>
                </c:pt>
                <c:pt idx="1">
                  <c:v>MUST score ≥2 </c:v>
                </c:pt>
                <c:pt idx="2">
                  <c:v>Low risk of malnutrition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10.4</c:v>
                </c:pt>
                <c:pt idx="1">
                  <c:v>22.0</c:v>
                </c:pt>
                <c:pt idx="2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8D-46AC-BD4C-0710F5292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1165904"/>
        <c:axId val="1271168656"/>
        <c:axId val="0"/>
      </c:bar3DChart>
      <c:catAx>
        <c:axId val="12711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168656"/>
        <c:crosses val="autoZero"/>
        <c:auto val="1"/>
        <c:lblAlgn val="ctr"/>
        <c:lblOffset val="100"/>
        <c:noMultiLvlLbl val="0"/>
      </c:catAx>
      <c:valAx>
        <c:axId val="127116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16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D9C63-FA82-4BC7-B143-F2DF6EAB1EF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CB076-62BE-4C20-9F63-50E788E31A96}">
      <dgm:prSet phldrT="[Text]" custT="1"/>
      <dgm:spPr/>
      <dgm:t>
        <a:bodyPr/>
        <a:lstStyle/>
        <a:p>
          <a:r>
            <a:rPr lang="en-IE" sz="2400" b="1" dirty="0" smtClean="0"/>
            <a:t>Inadequate dietary intake</a:t>
          </a:r>
          <a:endParaRPr lang="en-US" sz="2400" b="1" dirty="0"/>
        </a:p>
      </dgm:t>
    </dgm:pt>
    <dgm:pt modelId="{AE13D342-8717-4845-9EB6-C0711A6F4459}" type="parTrans" cxnId="{C5462030-A944-460C-92C2-A485C34A34A6}">
      <dgm:prSet/>
      <dgm:spPr/>
      <dgm:t>
        <a:bodyPr/>
        <a:lstStyle/>
        <a:p>
          <a:endParaRPr lang="en-US"/>
        </a:p>
      </dgm:t>
    </dgm:pt>
    <dgm:pt modelId="{95E4CE89-EB58-4C7E-B5A0-2AF15A48BE69}" type="sibTrans" cxnId="{C5462030-A944-460C-92C2-A485C34A34A6}">
      <dgm:prSet/>
      <dgm:spPr/>
      <dgm:t>
        <a:bodyPr/>
        <a:lstStyle/>
        <a:p>
          <a:endParaRPr lang="en-US"/>
        </a:p>
      </dgm:t>
    </dgm:pt>
    <dgm:pt modelId="{86C65A5B-FDCA-4E9D-9B55-9E0516D69E86}">
      <dgm:prSet phldrT="[Text]" custT="1"/>
      <dgm:spPr/>
      <dgm:t>
        <a:bodyPr/>
        <a:lstStyle/>
        <a:p>
          <a:r>
            <a:rPr lang="en-IE" sz="1800" b="1" dirty="0" smtClean="0"/>
            <a:t>Weight loss</a:t>
          </a:r>
        </a:p>
        <a:p>
          <a:r>
            <a:rPr lang="en-IE" sz="1800" b="1" dirty="0" smtClean="0"/>
            <a:t>Lowered Immunity</a:t>
          </a:r>
        </a:p>
        <a:p>
          <a:r>
            <a:rPr lang="en-IE" sz="1800" b="1" dirty="0" smtClean="0"/>
            <a:t>Mucosal Damage</a:t>
          </a:r>
          <a:endParaRPr lang="en-US" sz="1800" b="1" dirty="0"/>
        </a:p>
      </dgm:t>
    </dgm:pt>
    <dgm:pt modelId="{EAD43226-5B39-4479-B020-64FFF87406AA}" type="parTrans" cxnId="{7E773506-2C78-4A41-8294-12E0B82FE637}">
      <dgm:prSet/>
      <dgm:spPr/>
      <dgm:t>
        <a:bodyPr/>
        <a:lstStyle/>
        <a:p>
          <a:endParaRPr lang="en-US"/>
        </a:p>
      </dgm:t>
    </dgm:pt>
    <dgm:pt modelId="{7B18C59B-292B-4FD6-91B3-FDBAE1E4E0DE}" type="sibTrans" cxnId="{7E773506-2C78-4A41-8294-12E0B82FE637}">
      <dgm:prSet/>
      <dgm:spPr/>
      <dgm:t>
        <a:bodyPr/>
        <a:lstStyle/>
        <a:p>
          <a:endParaRPr lang="en-US"/>
        </a:p>
      </dgm:t>
    </dgm:pt>
    <dgm:pt modelId="{C282CFDA-B0E6-4FDB-9555-EBA7B7FD5FE2}">
      <dgm:prSet phldrT="[Text]" custT="1"/>
      <dgm:spPr/>
      <dgm:t>
        <a:bodyPr/>
        <a:lstStyle/>
        <a:p>
          <a:r>
            <a:rPr lang="en-IE" sz="1800" b="1" dirty="0" smtClean="0"/>
            <a:t>Infection:</a:t>
          </a:r>
        </a:p>
        <a:p>
          <a:r>
            <a:rPr lang="en-IE" sz="1800" b="1" dirty="0" smtClean="0"/>
            <a:t>Incidence</a:t>
          </a:r>
        </a:p>
        <a:p>
          <a:r>
            <a:rPr lang="en-IE" sz="1800" b="1" dirty="0" smtClean="0"/>
            <a:t>Duration</a:t>
          </a:r>
        </a:p>
        <a:p>
          <a:r>
            <a:rPr lang="en-IE" sz="1800" b="1" dirty="0" smtClean="0"/>
            <a:t>Severity</a:t>
          </a:r>
          <a:endParaRPr lang="en-US" sz="1800" b="1" dirty="0"/>
        </a:p>
      </dgm:t>
    </dgm:pt>
    <dgm:pt modelId="{19F6BA14-A366-4818-9143-4BD20C00C825}" type="parTrans" cxnId="{93F2047C-EC0A-4581-892D-B1F240EE56E7}">
      <dgm:prSet/>
      <dgm:spPr/>
      <dgm:t>
        <a:bodyPr/>
        <a:lstStyle/>
        <a:p>
          <a:endParaRPr lang="en-US"/>
        </a:p>
      </dgm:t>
    </dgm:pt>
    <dgm:pt modelId="{AD7BD9BB-14A7-4804-AD51-6A71215714DB}" type="sibTrans" cxnId="{93F2047C-EC0A-4581-892D-B1F240EE56E7}">
      <dgm:prSet/>
      <dgm:spPr/>
      <dgm:t>
        <a:bodyPr/>
        <a:lstStyle/>
        <a:p>
          <a:endParaRPr lang="en-US"/>
        </a:p>
      </dgm:t>
    </dgm:pt>
    <dgm:pt modelId="{0F86104E-694B-4291-99E3-119A51D3EC49}">
      <dgm:prSet phldrT="[Text]" custT="1"/>
      <dgm:spPr/>
      <dgm:t>
        <a:bodyPr/>
        <a:lstStyle/>
        <a:p>
          <a:r>
            <a:rPr lang="en-IE" sz="1800" b="1" dirty="0" smtClean="0"/>
            <a:t>Appetite loss</a:t>
          </a:r>
        </a:p>
        <a:p>
          <a:r>
            <a:rPr lang="en-IE" sz="1800" b="1" dirty="0" smtClean="0"/>
            <a:t>Nutrient loss</a:t>
          </a:r>
        </a:p>
        <a:p>
          <a:r>
            <a:rPr lang="en-IE" sz="1800" b="1" dirty="0" smtClean="0"/>
            <a:t>Malabsorption</a:t>
          </a:r>
        </a:p>
        <a:p>
          <a:r>
            <a:rPr lang="en-IE" sz="1800" b="1" dirty="0" smtClean="0"/>
            <a:t>Altered metabolism</a:t>
          </a:r>
          <a:endParaRPr lang="en-US" sz="1800" b="1" dirty="0"/>
        </a:p>
      </dgm:t>
    </dgm:pt>
    <dgm:pt modelId="{5DB690C8-78CB-4985-AD34-02E8CB213233}" type="parTrans" cxnId="{A6D94DF1-3180-4FD0-AE4C-4802AB491CEE}">
      <dgm:prSet/>
      <dgm:spPr/>
      <dgm:t>
        <a:bodyPr/>
        <a:lstStyle/>
        <a:p>
          <a:endParaRPr lang="en-US"/>
        </a:p>
      </dgm:t>
    </dgm:pt>
    <dgm:pt modelId="{F173FCA3-4065-4838-AA6C-D6587D653AB9}" type="sibTrans" cxnId="{A6D94DF1-3180-4FD0-AE4C-4802AB491CEE}">
      <dgm:prSet/>
      <dgm:spPr/>
      <dgm:t>
        <a:bodyPr/>
        <a:lstStyle/>
        <a:p>
          <a:endParaRPr lang="en-US"/>
        </a:p>
      </dgm:t>
    </dgm:pt>
    <dgm:pt modelId="{4B2EF84E-FFCC-40C6-85BA-D0DC47A619B9}" type="pres">
      <dgm:prSet presAssocID="{507D9C63-FA82-4BC7-B143-F2DF6EAB1E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5ADC6D-F420-4E42-8B87-B2B9D261B65A}" type="pres">
      <dgm:prSet presAssocID="{3D2CB076-62BE-4C20-9F63-50E788E31A96}" presName="dummy" presStyleCnt="0"/>
      <dgm:spPr/>
    </dgm:pt>
    <dgm:pt modelId="{24D6C9A7-0448-48B2-8463-2B41E64CC371}" type="pres">
      <dgm:prSet presAssocID="{3D2CB076-62BE-4C20-9F63-50E788E31A96}" presName="node" presStyleLbl="revTx" presStyleIdx="0" presStyleCnt="4" custScaleX="126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6179D-5DEA-495A-8161-468A346C7FC8}" type="pres">
      <dgm:prSet presAssocID="{95E4CE89-EB58-4C7E-B5A0-2AF15A48BE69}" presName="sibTrans" presStyleLbl="node1" presStyleIdx="0" presStyleCnt="4"/>
      <dgm:spPr/>
      <dgm:t>
        <a:bodyPr/>
        <a:lstStyle/>
        <a:p>
          <a:endParaRPr lang="en-US"/>
        </a:p>
      </dgm:t>
    </dgm:pt>
    <dgm:pt modelId="{9A53F4F6-EF59-4A0D-B54A-70FE5FC0FE9B}" type="pres">
      <dgm:prSet presAssocID="{86C65A5B-FDCA-4E9D-9B55-9E0516D69E86}" presName="dummy" presStyleCnt="0"/>
      <dgm:spPr/>
    </dgm:pt>
    <dgm:pt modelId="{2C62277A-706B-4B87-8B39-C635865B6A5B}" type="pres">
      <dgm:prSet presAssocID="{86C65A5B-FDCA-4E9D-9B55-9E0516D69E86}" presName="node" presStyleLbl="revTx" presStyleIdx="1" presStyleCnt="4" custScaleX="143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CE4B8-C3D5-4C9C-8B1A-CEB4155E966B}" type="pres">
      <dgm:prSet presAssocID="{7B18C59B-292B-4FD6-91B3-FDBAE1E4E0DE}" presName="sibTrans" presStyleLbl="node1" presStyleIdx="1" presStyleCnt="4"/>
      <dgm:spPr/>
      <dgm:t>
        <a:bodyPr/>
        <a:lstStyle/>
        <a:p>
          <a:endParaRPr lang="en-US"/>
        </a:p>
      </dgm:t>
    </dgm:pt>
    <dgm:pt modelId="{379171C1-0D30-46A8-AF63-3DF22556FA67}" type="pres">
      <dgm:prSet presAssocID="{C282CFDA-B0E6-4FDB-9555-EBA7B7FD5FE2}" presName="dummy" presStyleCnt="0"/>
      <dgm:spPr/>
    </dgm:pt>
    <dgm:pt modelId="{F8078558-9ED9-49DC-9145-04F0B0895C56}" type="pres">
      <dgm:prSet presAssocID="{C282CFDA-B0E6-4FDB-9555-EBA7B7FD5FE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F2DAA-7832-45BB-AFE2-E2679E1C9488}" type="pres">
      <dgm:prSet presAssocID="{AD7BD9BB-14A7-4804-AD51-6A71215714DB}" presName="sibTrans" presStyleLbl="node1" presStyleIdx="2" presStyleCnt="4"/>
      <dgm:spPr/>
      <dgm:t>
        <a:bodyPr/>
        <a:lstStyle/>
        <a:p>
          <a:endParaRPr lang="en-US"/>
        </a:p>
      </dgm:t>
    </dgm:pt>
    <dgm:pt modelId="{2CE2D725-78A8-41F9-8EB6-5EED5A53271D}" type="pres">
      <dgm:prSet presAssocID="{0F86104E-694B-4291-99E3-119A51D3EC49}" presName="dummy" presStyleCnt="0"/>
      <dgm:spPr/>
    </dgm:pt>
    <dgm:pt modelId="{712542B6-F837-47F4-9288-26AFEFB9B41F}" type="pres">
      <dgm:prSet presAssocID="{0F86104E-694B-4291-99E3-119A51D3EC49}" presName="node" presStyleLbl="revTx" presStyleIdx="3" presStyleCnt="4" custScaleX="161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AE5CF-56B9-441B-96C2-416183DC2FC9}" type="pres">
      <dgm:prSet presAssocID="{F173FCA3-4065-4838-AA6C-D6587D653AB9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7D70F81-9CB9-4A98-BFC7-3FF8FD15F3EF}" type="presOf" srcId="{AD7BD9BB-14A7-4804-AD51-6A71215714DB}" destId="{282F2DAA-7832-45BB-AFE2-E2679E1C9488}" srcOrd="0" destOrd="0" presId="urn:microsoft.com/office/officeart/2005/8/layout/cycle1"/>
    <dgm:cxn modelId="{E87ADEBC-AD29-46DF-AA44-45BAE9149CF4}" type="presOf" srcId="{7B18C59B-292B-4FD6-91B3-FDBAE1E4E0DE}" destId="{157CE4B8-C3D5-4C9C-8B1A-CEB4155E966B}" srcOrd="0" destOrd="0" presId="urn:microsoft.com/office/officeart/2005/8/layout/cycle1"/>
    <dgm:cxn modelId="{7E773506-2C78-4A41-8294-12E0B82FE637}" srcId="{507D9C63-FA82-4BC7-B143-F2DF6EAB1EF3}" destId="{86C65A5B-FDCA-4E9D-9B55-9E0516D69E86}" srcOrd="1" destOrd="0" parTransId="{EAD43226-5B39-4479-B020-64FFF87406AA}" sibTransId="{7B18C59B-292B-4FD6-91B3-FDBAE1E4E0DE}"/>
    <dgm:cxn modelId="{A6D94DF1-3180-4FD0-AE4C-4802AB491CEE}" srcId="{507D9C63-FA82-4BC7-B143-F2DF6EAB1EF3}" destId="{0F86104E-694B-4291-99E3-119A51D3EC49}" srcOrd="3" destOrd="0" parTransId="{5DB690C8-78CB-4985-AD34-02E8CB213233}" sibTransId="{F173FCA3-4065-4838-AA6C-D6587D653AB9}"/>
    <dgm:cxn modelId="{E97560BB-62B0-4DD9-B64D-21565902F090}" type="presOf" srcId="{0F86104E-694B-4291-99E3-119A51D3EC49}" destId="{712542B6-F837-47F4-9288-26AFEFB9B41F}" srcOrd="0" destOrd="0" presId="urn:microsoft.com/office/officeart/2005/8/layout/cycle1"/>
    <dgm:cxn modelId="{2810F5A4-5F52-493A-A474-6C4B54C1E8EC}" type="presOf" srcId="{C282CFDA-B0E6-4FDB-9555-EBA7B7FD5FE2}" destId="{F8078558-9ED9-49DC-9145-04F0B0895C56}" srcOrd="0" destOrd="0" presId="urn:microsoft.com/office/officeart/2005/8/layout/cycle1"/>
    <dgm:cxn modelId="{C5462030-A944-460C-92C2-A485C34A34A6}" srcId="{507D9C63-FA82-4BC7-B143-F2DF6EAB1EF3}" destId="{3D2CB076-62BE-4C20-9F63-50E788E31A96}" srcOrd="0" destOrd="0" parTransId="{AE13D342-8717-4845-9EB6-C0711A6F4459}" sibTransId="{95E4CE89-EB58-4C7E-B5A0-2AF15A48BE69}"/>
    <dgm:cxn modelId="{127BBAB2-0A92-4B8E-A786-AFA75EFBA2DF}" type="presOf" srcId="{3D2CB076-62BE-4C20-9F63-50E788E31A96}" destId="{24D6C9A7-0448-48B2-8463-2B41E64CC371}" srcOrd="0" destOrd="0" presId="urn:microsoft.com/office/officeart/2005/8/layout/cycle1"/>
    <dgm:cxn modelId="{E2516757-A0AF-483E-B6DA-DDF74AF2DAC9}" type="presOf" srcId="{95E4CE89-EB58-4C7E-B5A0-2AF15A48BE69}" destId="{A906179D-5DEA-495A-8161-468A346C7FC8}" srcOrd="0" destOrd="0" presId="urn:microsoft.com/office/officeart/2005/8/layout/cycle1"/>
    <dgm:cxn modelId="{17DC31A5-5C81-40AF-8BC1-2414FF6740C0}" type="presOf" srcId="{507D9C63-FA82-4BC7-B143-F2DF6EAB1EF3}" destId="{4B2EF84E-FFCC-40C6-85BA-D0DC47A619B9}" srcOrd="0" destOrd="0" presId="urn:microsoft.com/office/officeart/2005/8/layout/cycle1"/>
    <dgm:cxn modelId="{0B19BD8D-F802-4E8C-91B1-E2488B885C82}" type="presOf" srcId="{F173FCA3-4065-4838-AA6C-D6587D653AB9}" destId="{2ECAE5CF-56B9-441B-96C2-416183DC2FC9}" srcOrd="0" destOrd="0" presId="urn:microsoft.com/office/officeart/2005/8/layout/cycle1"/>
    <dgm:cxn modelId="{E15021A0-45D7-4720-9D98-16A06E2BAF5A}" type="presOf" srcId="{86C65A5B-FDCA-4E9D-9B55-9E0516D69E86}" destId="{2C62277A-706B-4B87-8B39-C635865B6A5B}" srcOrd="0" destOrd="0" presId="urn:microsoft.com/office/officeart/2005/8/layout/cycle1"/>
    <dgm:cxn modelId="{93F2047C-EC0A-4581-892D-B1F240EE56E7}" srcId="{507D9C63-FA82-4BC7-B143-F2DF6EAB1EF3}" destId="{C282CFDA-B0E6-4FDB-9555-EBA7B7FD5FE2}" srcOrd="2" destOrd="0" parTransId="{19F6BA14-A366-4818-9143-4BD20C00C825}" sibTransId="{AD7BD9BB-14A7-4804-AD51-6A71215714DB}"/>
    <dgm:cxn modelId="{2648EE8E-731C-49AB-B8A1-CE42E4F38F47}" type="presParOf" srcId="{4B2EF84E-FFCC-40C6-85BA-D0DC47A619B9}" destId="{C85ADC6D-F420-4E42-8B87-B2B9D261B65A}" srcOrd="0" destOrd="0" presId="urn:microsoft.com/office/officeart/2005/8/layout/cycle1"/>
    <dgm:cxn modelId="{5B800733-0B3C-4E03-A4A0-6AE546EAE82B}" type="presParOf" srcId="{4B2EF84E-FFCC-40C6-85BA-D0DC47A619B9}" destId="{24D6C9A7-0448-48B2-8463-2B41E64CC371}" srcOrd="1" destOrd="0" presId="urn:microsoft.com/office/officeart/2005/8/layout/cycle1"/>
    <dgm:cxn modelId="{98A09758-9A70-4723-9585-76E9857C329E}" type="presParOf" srcId="{4B2EF84E-FFCC-40C6-85BA-D0DC47A619B9}" destId="{A906179D-5DEA-495A-8161-468A346C7FC8}" srcOrd="2" destOrd="0" presId="urn:microsoft.com/office/officeart/2005/8/layout/cycle1"/>
    <dgm:cxn modelId="{28DFE2EF-0280-4202-B339-3406B70B701B}" type="presParOf" srcId="{4B2EF84E-FFCC-40C6-85BA-D0DC47A619B9}" destId="{9A53F4F6-EF59-4A0D-B54A-70FE5FC0FE9B}" srcOrd="3" destOrd="0" presId="urn:microsoft.com/office/officeart/2005/8/layout/cycle1"/>
    <dgm:cxn modelId="{970669ED-CE14-49BD-B673-E13A27A4534B}" type="presParOf" srcId="{4B2EF84E-FFCC-40C6-85BA-D0DC47A619B9}" destId="{2C62277A-706B-4B87-8B39-C635865B6A5B}" srcOrd="4" destOrd="0" presId="urn:microsoft.com/office/officeart/2005/8/layout/cycle1"/>
    <dgm:cxn modelId="{C059BC6E-655C-46CC-91BE-256AECCAFA05}" type="presParOf" srcId="{4B2EF84E-FFCC-40C6-85BA-D0DC47A619B9}" destId="{157CE4B8-C3D5-4C9C-8B1A-CEB4155E966B}" srcOrd="5" destOrd="0" presId="urn:microsoft.com/office/officeart/2005/8/layout/cycle1"/>
    <dgm:cxn modelId="{3A1C3DE1-699A-4608-8621-D5A45F71D07D}" type="presParOf" srcId="{4B2EF84E-FFCC-40C6-85BA-D0DC47A619B9}" destId="{379171C1-0D30-46A8-AF63-3DF22556FA67}" srcOrd="6" destOrd="0" presId="urn:microsoft.com/office/officeart/2005/8/layout/cycle1"/>
    <dgm:cxn modelId="{7F8DE5C1-19DD-4859-B15B-173E682E56BB}" type="presParOf" srcId="{4B2EF84E-FFCC-40C6-85BA-D0DC47A619B9}" destId="{F8078558-9ED9-49DC-9145-04F0B0895C56}" srcOrd="7" destOrd="0" presId="urn:microsoft.com/office/officeart/2005/8/layout/cycle1"/>
    <dgm:cxn modelId="{D9025176-D3A6-42A5-97B4-2ED9B5DF5A10}" type="presParOf" srcId="{4B2EF84E-FFCC-40C6-85BA-D0DC47A619B9}" destId="{282F2DAA-7832-45BB-AFE2-E2679E1C9488}" srcOrd="8" destOrd="0" presId="urn:microsoft.com/office/officeart/2005/8/layout/cycle1"/>
    <dgm:cxn modelId="{CB700A78-FEDB-4CB2-972C-B5AC887F4030}" type="presParOf" srcId="{4B2EF84E-FFCC-40C6-85BA-D0DC47A619B9}" destId="{2CE2D725-78A8-41F9-8EB6-5EED5A53271D}" srcOrd="9" destOrd="0" presId="urn:microsoft.com/office/officeart/2005/8/layout/cycle1"/>
    <dgm:cxn modelId="{EDC774A6-B8AF-41C1-AA6D-B4209F7D3674}" type="presParOf" srcId="{4B2EF84E-FFCC-40C6-85BA-D0DC47A619B9}" destId="{712542B6-F837-47F4-9288-26AFEFB9B41F}" srcOrd="10" destOrd="0" presId="urn:microsoft.com/office/officeart/2005/8/layout/cycle1"/>
    <dgm:cxn modelId="{461F718D-156A-448B-992A-3EDCC4CF5A4B}" type="presParOf" srcId="{4B2EF84E-FFCC-40C6-85BA-D0DC47A619B9}" destId="{2ECAE5CF-56B9-441B-96C2-416183DC2FC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66CC3-9942-4F56-9F24-87BC94747B9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8F51843-A4E7-4096-88DE-67F0231A66EB}">
      <dgm:prSet phldrT="[Text]" custT="1"/>
      <dgm:spPr/>
      <dgm:t>
        <a:bodyPr/>
        <a:lstStyle/>
        <a:p>
          <a:r>
            <a:rPr lang="en-IE" sz="2800" dirty="0" smtClean="0"/>
            <a:t>Nutritional screening</a:t>
          </a:r>
        </a:p>
        <a:p>
          <a:r>
            <a:rPr lang="en-IE" sz="2800" dirty="0" smtClean="0"/>
            <a:t>(e.g., MUST)</a:t>
          </a:r>
          <a:endParaRPr lang="en-US" sz="2800" dirty="0"/>
        </a:p>
      </dgm:t>
    </dgm:pt>
    <dgm:pt modelId="{98F2ABA3-5D04-4600-99C8-1FEAEF6E9A04}" type="parTrans" cxnId="{08D556B1-C609-4EC7-8DF6-19C2A75B7949}">
      <dgm:prSet/>
      <dgm:spPr/>
      <dgm:t>
        <a:bodyPr/>
        <a:lstStyle/>
        <a:p>
          <a:endParaRPr lang="en-US"/>
        </a:p>
      </dgm:t>
    </dgm:pt>
    <dgm:pt modelId="{6E4663A7-54C3-4C81-BDAE-805B1781C38D}" type="sibTrans" cxnId="{08D556B1-C609-4EC7-8DF6-19C2A75B7949}">
      <dgm:prSet/>
      <dgm:spPr/>
      <dgm:t>
        <a:bodyPr/>
        <a:lstStyle/>
        <a:p>
          <a:endParaRPr lang="en-US"/>
        </a:p>
      </dgm:t>
    </dgm:pt>
    <dgm:pt modelId="{5CFBDF11-90A0-4D84-80B9-F7450B743E34}">
      <dgm:prSet phldrT="[Text]" custT="1"/>
      <dgm:spPr/>
      <dgm:t>
        <a:bodyPr/>
        <a:lstStyle/>
        <a:p>
          <a:r>
            <a:rPr lang="en-IE" sz="2800" dirty="0" smtClean="0"/>
            <a:t>Targeted assessment</a:t>
          </a:r>
          <a:endParaRPr lang="en-US" sz="2800" dirty="0"/>
        </a:p>
      </dgm:t>
    </dgm:pt>
    <dgm:pt modelId="{04D4BAA9-9460-459A-869D-E5160889C828}" type="parTrans" cxnId="{E05FF03B-EBB0-4102-BD49-41BA789A3D5F}">
      <dgm:prSet/>
      <dgm:spPr/>
      <dgm:t>
        <a:bodyPr/>
        <a:lstStyle/>
        <a:p>
          <a:endParaRPr lang="en-US"/>
        </a:p>
      </dgm:t>
    </dgm:pt>
    <dgm:pt modelId="{9302D29E-2764-43AF-91CC-573EF04D2D6F}" type="sibTrans" cxnId="{E05FF03B-EBB0-4102-BD49-41BA789A3D5F}">
      <dgm:prSet/>
      <dgm:spPr/>
      <dgm:t>
        <a:bodyPr/>
        <a:lstStyle/>
        <a:p>
          <a:endParaRPr lang="en-US"/>
        </a:p>
      </dgm:t>
    </dgm:pt>
    <dgm:pt modelId="{F07F9AD4-6BBD-4350-907D-473EA333920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E" sz="2000" dirty="0" smtClean="0">
              <a:solidFill>
                <a:schemeClr val="bg1"/>
              </a:solidFill>
            </a:rPr>
            <a:t>Intervention</a:t>
          </a:r>
          <a:endParaRPr lang="en-US" sz="2000" dirty="0">
            <a:solidFill>
              <a:schemeClr val="bg1"/>
            </a:solidFill>
          </a:endParaRPr>
        </a:p>
      </dgm:t>
    </dgm:pt>
    <dgm:pt modelId="{11EE4904-7053-455F-A79A-E17964499C1E}" type="parTrans" cxnId="{A6FCC190-5E9A-48A9-BDBD-38D97C8297AD}">
      <dgm:prSet/>
      <dgm:spPr/>
      <dgm:t>
        <a:bodyPr/>
        <a:lstStyle/>
        <a:p>
          <a:endParaRPr lang="en-US"/>
        </a:p>
      </dgm:t>
    </dgm:pt>
    <dgm:pt modelId="{0F65A6F1-4ED1-45C4-8556-654BB85BC3E5}" type="sibTrans" cxnId="{A6FCC190-5E9A-48A9-BDBD-38D97C8297AD}">
      <dgm:prSet/>
      <dgm:spPr/>
      <dgm:t>
        <a:bodyPr/>
        <a:lstStyle/>
        <a:p>
          <a:endParaRPr lang="en-US"/>
        </a:p>
      </dgm:t>
    </dgm:pt>
    <dgm:pt modelId="{3D6D002D-0374-4F9B-8C8B-6EC813C4D7F4}" type="pres">
      <dgm:prSet presAssocID="{D9166CC3-9942-4F56-9F24-87BC94747B99}" presName="Name0" presStyleCnt="0">
        <dgm:presLayoutVars>
          <dgm:dir/>
          <dgm:animLvl val="lvl"/>
          <dgm:resizeHandles val="exact"/>
        </dgm:presLayoutVars>
      </dgm:prSet>
      <dgm:spPr/>
    </dgm:pt>
    <dgm:pt modelId="{E3E168A8-8D6B-4BBB-AF6A-9FBA24F33B89}" type="pres">
      <dgm:prSet presAssocID="{78F51843-A4E7-4096-88DE-67F0231A66EB}" presName="Name8" presStyleCnt="0"/>
      <dgm:spPr/>
    </dgm:pt>
    <dgm:pt modelId="{76EE6768-C7FD-40C9-BFD4-D43FCEB97597}" type="pres">
      <dgm:prSet presAssocID="{78F51843-A4E7-4096-88DE-67F0231A66E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6F911-FAD0-439F-A5E4-3914C7A08E30}" type="pres">
      <dgm:prSet presAssocID="{78F51843-A4E7-4096-88DE-67F0231A66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41A98-527D-46AC-A82E-8EA4F5D160EA}" type="pres">
      <dgm:prSet presAssocID="{5CFBDF11-90A0-4D84-80B9-F7450B743E34}" presName="Name8" presStyleCnt="0"/>
      <dgm:spPr/>
    </dgm:pt>
    <dgm:pt modelId="{2F215972-26C8-4553-AB6C-315429C37A1A}" type="pres">
      <dgm:prSet presAssocID="{5CFBDF11-90A0-4D84-80B9-F7450B743E3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5EF0B-46DE-46F6-90F0-EB0366F95145}" type="pres">
      <dgm:prSet presAssocID="{5CFBDF11-90A0-4D84-80B9-F7450B743E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8D9A-B46A-4C8B-BDB7-7786D2808790}" type="pres">
      <dgm:prSet presAssocID="{F07F9AD4-6BBD-4350-907D-473EA333920F}" presName="Name8" presStyleCnt="0"/>
      <dgm:spPr/>
    </dgm:pt>
    <dgm:pt modelId="{85FD0A08-F228-458B-9141-CD66D3CEAC5F}" type="pres">
      <dgm:prSet presAssocID="{F07F9AD4-6BBD-4350-907D-473EA333920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34BA0-1AD3-4E42-B122-96918028BCB0}" type="pres">
      <dgm:prSet presAssocID="{F07F9AD4-6BBD-4350-907D-473EA33392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FF03B-EBB0-4102-BD49-41BA789A3D5F}" srcId="{D9166CC3-9942-4F56-9F24-87BC94747B99}" destId="{5CFBDF11-90A0-4D84-80B9-F7450B743E34}" srcOrd="1" destOrd="0" parTransId="{04D4BAA9-9460-459A-869D-E5160889C828}" sibTransId="{9302D29E-2764-43AF-91CC-573EF04D2D6F}"/>
    <dgm:cxn modelId="{48C29A31-F596-4E23-B934-CDE3E6E98EF7}" type="presOf" srcId="{F07F9AD4-6BBD-4350-907D-473EA333920F}" destId="{43834BA0-1AD3-4E42-B122-96918028BCB0}" srcOrd="1" destOrd="0" presId="urn:microsoft.com/office/officeart/2005/8/layout/pyramid3"/>
    <dgm:cxn modelId="{28A26B65-CEC1-41C7-8148-40C00EBB230B}" type="presOf" srcId="{D9166CC3-9942-4F56-9F24-87BC94747B99}" destId="{3D6D002D-0374-4F9B-8C8B-6EC813C4D7F4}" srcOrd="0" destOrd="0" presId="urn:microsoft.com/office/officeart/2005/8/layout/pyramid3"/>
    <dgm:cxn modelId="{A365D926-CF1B-4FC1-9D86-688250320E95}" type="presOf" srcId="{78F51843-A4E7-4096-88DE-67F0231A66EB}" destId="{7296F911-FAD0-439F-A5E4-3914C7A08E30}" srcOrd="1" destOrd="0" presId="urn:microsoft.com/office/officeart/2005/8/layout/pyramid3"/>
    <dgm:cxn modelId="{5434F7D1-42F4-496B-9447-5D7BBC7260FF}" type="presOf" srcId="{78F51843-A4E7-4096-88DE-67F0231A66EB}" destId="{76EE6768-C7FD-40C9-BFD4-D43FCEB97597}" srcOrd="0" destOrd="0" presId="urn:microsoft.com/office/officeart/2005/8/layout/pyramid3"/>
    <dgm:cxn modelId="{08D556B1-C609-4EC7-8DF6-19C2A75B7949}" srcId="{D9166CC3-9942-4F56-9F24-87BC94747B99}" destId="{78F51843-A4E7-4096-88DE-67F0231A66EB}" srcOrd="0" destOrd="0" parTransId="{98F2ABA3-5D04-4600-99C8-1FEAEF6E9A04}" sibTransId="{6E4663A7-54C3-4C81-BDAE-805B1781C38D}"/>
    <dgm:cxn modelId="{A6FCC190-5E9A-48A9-BDBD-38D97C8297AD}" srcId="{D9166CC3-9942-4F56-9F24-87BC94747B99}" destId="{F07F9AD4-6BBD-4350-907D-473EA333920F}" srcOrd="2" destOrd="0" parTransId="{11EE4904-7053-455F-A79A-E17964499C1E}" sibTransId="{0F65A6F1-4ED1-45C4-8556-654BB85BC3E5}"/>
    <dgm:cxn modelId="{37F7677F-83F3-4CD7-A9D2-7713FCB47AC3}" type="presOf" srcId="{F07F9AD4-6BBD-4350-907D-473EA333920F}" destId="{85FD0A08-F228-458B-9141-CD66D3CEAC5F}" srcOrd="0" destOrd="0" presId="urn:microsoft.com/office/officeart/2005/8/layout/pyramid3"/>
    <dgm:cxn modelId="{84762681-27D2-4188-B4C2-4CDF6619DC7C}" type="presOf" srcId="{5CFBDF11-90A0-4D84-80B9-F7450B743E34}" destId="{2F215972-26C8-4553-AB6C-315429C37A1A}" srcOrd="0" destOrd="0" presId="urn:microsoft.com/office/officeart/2005/8/layout/pyramid3"/>
    <dgm:cxn modelId="{FB4F9D34-770E-408E-9C38-4CD606DA826D}" type="presOf" srcId="{5CFBDF11-90A0-4D84-80B9-F7450B743E34}" destId="{D2A5EF0B-46DE-46F6-90F0-EB0366F95145}" srcOrd="1" destOrd="0" presId="urn:microsoft.com/office/officeart/2005/8/layout/pyramid3"/>
    <dgm:cxn modelId="{2B1988ED-83D1-4255-B9C0-30F4F3EC29EB}" type="presParOf" srcId="{3D6D002D-0374-4F9B-8C8B-6EC813C4D7F4}" destId="{E3E168A8-8D6B-4BBB-AF6A-9FBA24F33B89}" srcOrd="0" destOrd="0" presId="urn:microsoft.com/office/officeart/2005/8/layout/pyramid3"/>
    <dgm:cxn modelId="{08D263C7-9B27-4EE2-9431-22EA2784F3A9}" type="presParOf" srcId="{E3E168A8-8D6B-4BBB-AF6A-9FBA24F33B89}" destId="{76EE6768-C7FD-40C9-BFD4-D43FCEB97597}" srcOrd="0" destOrd="0" presId="urn:microsoft.com/office/officeart/2005/8/layout/pyramid3"/>
    <dgm:cxn modelId="{398D53DD-3A4A-47D4-895D-0C2A5CFFCA59}" type="presParOf" srcId="{E3E168A8-8D6B-4BBB-AF6A-9FBA24F33B89}" destId="{7296F911-FAD0-439F-A5E4-3914C7A08E30}" srcOrd="1" destOrd="0" presId="urn:microsoft.com/office/officeart/2005/8/layout/pyramid3"/>
    <dgm:cxn modelId="{ADA94628-BAE6-4550-A31C-7A7894EDB1C9}" type="presParOf" srcId="{3D6D002D-0374-4F9B-8C8B-6EC813C4D7F4}" destId="{82E41A98-527D-46AC-A82E-8EA4F5D160EA}" srcOrd="1" destOrd="0" presId="urn:microsoft.com/office/officeart/2005/8/layout/pyramid3"/>
    <dgm:cxn modelId="{700C12BB-7BFC-4D70-9FDD-6319FB8FF501}" type="presParOf" srcId="{82E41A98-527D-46AC-A82E-8EA4F5D160EA}" destId="{2F215972-26C8-4553-AB6C-315429C37A1A}" srcOrd="0" destOrd="0" presId="urn:microsoft.com/office/officeart/2005/8/layout/pyramid3"/>
    <dgm:cxn modelId="{1142CC70-A8C4-402D-B024-56A31D766E15}" type="presParOf" srcId="{82E41A98-527D-46AC-A82E-8EA4F5D160EA}" destId="{D2A5EF0B-46DE-46F6-90F0-EB0366F95145}" srcOrd="1" destOrd="0" presId="urn:microsoft.com/office/officeart/2005/8/layout/pyramid3"/>
    <dgm:cxn modelId="{557B3BC1-F89B-4FCD-8B4E-FFA9E1CC5330}" type="presParOf" srcId="{3D6D002D-0374-4F9B-8C8B-6EC813C4D7F4}" destId="{A6278D9A-B46A-4C8B-BDB7-7786D2808790}" srcOrd="2" destOrd="0" presId="urn:microsoft.com/office/officeart/2005/8/layout/pyramid3"/>
    <dgm:cxn modelId="{224FD2B4-D521-4C66-B954-837F25F4154A}" type="presParOf" srcId="{A6278D9A-B46A-4C8B-BDB7-7786D2808790}" destId="{85FD0A08-F228-458B-9141-CD66D3CEAC5F}" srcOrd="0" destOrd="0" presId="urn:microsoft.com/office/officeart/2005/8/layout/pyramid3"/>
    <dgm:cxn modelId="{4B7D6ACA-0ABC-4296-811F-31EC99AA8044}" type="presParOf" srcId="{A6278D9A-B46A-4C8B-BDB7-7786D2808790}" destId="{43834BA0-1AD3-4E42-B122-96918028BCB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6C9A7-0448-48B2-8463-2B41E64CC371}">
      <dsp:nvSpPr>
        <dsp:cNvPr id="0" name=""/>
        <dsp:cNvSpPr/>
      </dsp:nvSpPr>
      <dsp:spPr>
        <a:xfrm>
          <a:off x="5235654" y="104087"/>
          <a:ext cx="2118433" cy="166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Inadequate dietary intake</a:t>
          </a:r>
          <a:endParaRPr lang="en-US" sz="2400" b="1" kern="1200" dirty="0"/>
        </a:p>
      </dsp:txBody>
      <dsp:txXfrm>
        <a:off x="5235654" y="104087"/>
        <a:ext cx="2118433" cy="1669780"/>
      </dsp:txXfrm>
    </dsp:sp>
    <dsp:sp modelId="{A906179D-5DEA-495A-8161-468A346C7FC8}">
      <dsp:nvSpPr>
        <dsp:cNvPr id="0" name=""/>
        <dsp:cNvSpPr/>
      </dsp:nvSpPr>
      <dsp:spPr>
        <a:xfrm>
          <a:off x="2514776" y="-1804"/>
          <a:ext cx="4720877" cy="4720877"/>
        </a:xfrm>
        <a:prstGeom prst="circularArrow">
          <a:avLst>
            <a:gd name="adj1" fmla="val 6897"/>
            <a:gd name="adj2" fmla="val 464964"/>
            <a:gd name="adj3" fmla="val 551048"/>
            <a:gd name="adj4" fmla="val 20583988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2277A-706B-4B87-8B39-C635865B6A5B}">
      <dsp:nvSpPr>
        <dsp:cNvPr id="0" name=""/>
        <dsp:cNvSpPr/>
      </dsp:nvSpPr>
      <dsp:spPr>
        <a:xfrm>
          <a:off x="5093598" y="2943401"/>
          <a:ext cx="2402546" cy="166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Weight loss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Lowered Immunity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Mucosal Damage</a:t>
          </a:r>
          <a:endParaRPr lang="en-US" sz="1800" b="1" kern="1200" dirty="0"/>
        </a:p>
      </dsp:txBody>
      <dsp:txXfrm>
        <a:off x="5093598" y="2943401"/>
        <a:ext cx="2402546" cy="1669780"/>
      </dsp:txXfrm>
    </dsp:sp>
    <dsp:sp modelId="{157CE4B8-C3D5-4C9C-8B1A-CEB4155E966B}">
      <dsp:nvSpPr>
        <dsp:cNvPr id="0" name=""/>
        <dsp:cNvSpPr/>
      </dsp:nvSpPr>
      <dsp:spPr>
        <a:xfrm>
          <a:off x="2514776" y="-1804"/>
          <a:ext cx="4720877" cy="4720877"/>
        </a:xfrm>
        <a:prstGeom prst="circularArrow">
          <a:avLst>
            <a:gd name="adj1" fmla="val 6897"/>
            <a:gd name="adj2" fmla="val 464964"/>
            <a:gd name="adj3" fmla="val 5951048"/>
            <a:gd name="adj4" fmla="val 5025325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78558-9ED9-49DC-9145-04F0B0895C56}">
      <dsp:nvSpPr>
        <dsp:cNvPr id="0" name=""/>
        <dsp:cNvSpPr/>
      </dsp:nvSpPr>
      <dsp:spPr>
        <a:xfrm>
          <a:off x="2620668" y="2943401"/>
          <a:ext cx="1669780" cy="166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Infection: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Incidence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Duration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Severity</a:t>
          </a:r>
          <a:endParaRPr lang="en-US" sz="1800" b="1" kern="1200" dirty="0"/>
        </a:p>
      </dsp:txBody>
      <dsp:txXfrm>
        <a:off x="2620668" y="2943401"/>
        <a:ext cx="1669780" cy="1669780"/>
      </dsp:txXfrm>
    </dsp:sp>
    <dsp:sp modelId="{282F2DAA-7832-45BB-AFE2-E2679E1C9488}">
      <dsp:nvSpPr>
        <dsp:cNvPr id="0" name=""/>
        <dsp:cNvSpPr/>
      </dsp:nvSpPr>
      <dsp:spPr>
        <a:xfrm>
          <a:off x="2514776" y="-1804"/>
          <a:ext cx="4720877" cy="4720877"/>
        </a:xfrm>
        <a:prstGeom prst="circularArrow">
          <a:avLst>
            <a:gd name="adj1" fmla="val 6897"/>
            <a:gd name="adj2" fmla="val 464964"/>
            <a:gd name="adj3" fmla="val 11351048"/>
            <a:gd name="adj4" fmla="val 9783988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542B6-F837-47F4-9288-26AFEFB9B41F}">
      <dsp:nvSpPr>
        <dsp:cNvPr id="0" name=""/>
        <dsp:cNvSpPr/>
      </dsp:nvSpPr>
      <dsp:spPr>
        <a:xfrm>
          <a:off x="2109782" y="104087"/>
          <a:ext cx="2691552" cy="166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Appetite loss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Nutrient loss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Malabsorption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Altered metabolism</a:t>
          </a:r>
          <a:endParaRPr lang="en-US" sz="1800" b="1" kern="1200" dirty="0"/>
        </a:p>
      </dsp:txBody>
      <dsp:txXfrm>
        <a:off x="2109782" y="104087"/>
        <a:ext cx="2691552" cy="1669780"/>
      </dsp:txXfrm>
    </dsp:sp>
    <dsp:sp modelId="{2ECAE5CF-56B9-441B-96C2-416183DC2FC9}">
      <dsp:nvSpPr>
        <dsp:cNvPr id="0" name=""/>
        <dsp:cNvSpPr/>
      </dsp:nvSpPr>
      <dsp:spPr>
        <a:xfrm>
          <a:off x="2514776" y="-1804"/>
          <a:ext cx="4720877" cy="4720877"/>
        </a:xfrm>
        <a:prstGeom prst="circularArrow">
          <a:avLst>
            <a:gd name="adj1" fmla="val 6897"/>
            <a:gd name="adj2" fmla="val 464964"/>
            <a:gd name="adj3" fmla="val 16355575"/>
            <a:gd name="adj4" fmla="val 16073467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E6768-C7FD-40C9-BFD4-D43FCEB97597}">
      <dsp:nvSpPr>
        <dsp:cNvPr id="0" name=""/>
        <dsp:cNvSpPr/>
      </dsp:nvSpPr>
      <dsp:spPr>
        <a:xfrm rot="10800000">
          <a:off x="0" y="0"/>
          <a:ext cx="9144000" cy="2060027"/>
        </a:xfrm>
        <a:prstGeom prst="trapezoid">
          <a:avLst>
            <a:gd name="adj" fmla="val 739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Nutritional screening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(e.g., MUST)</a:t>
          </a:r>
          <a:endParaRPr lang="en-US" sz="2800" kern="1200" dirty="0"/>
        </a:p>
      </dsp:txBody>
      <dsp:txXfrm rot="-10800000">
        <a:off x="1600199" y="0"/>
        <a:ext cx="5943600" cy="2060027"/>
      </dsp:txXfrm>
    </dsp:sp>
    <dsp:sp modelId="{2F215972-26C8-4553-AB6C-315429C37A1A}">
      <dsp:nvSpPr>
        <dsp:cNvPr id="0" name=""/>
        <dsp:cNvSpPr/>
      </dsp:nvSpPr>
      <dsp:spPr>
        <a:xfrm rot="10800000">
          <a:off x="1523999" y="2060027"/>
          <a:ext cx="6096000" cy="2060027"/>
        </a:xfrm>
        <a:prstGeom prst="trapezoid">
          <a:avLst>
            <a:gd name="adj" fmla="val 739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Targeted assessment</a:t>
          </a:r>
          <a:endParaRPr lang="en-US" sz="2800" kern="1200" dirty="0"/>
        </a:p>
      </dsp:txBody>
      <dsp:txXfrm rot="-10800000">
        <a:off x="2590799" y="2060027"/>
        <a:ext cx="3962400" cy="2060027"/>
      </dsp:txXfrm>
    </dsp:sp>
    <dsp:sp modelId="{85FD0A08-F228-458B-9141-CD66D3CEAC5F}">
      <dsp:nvSpPr>
        <dsp:cNvPr id="0" name=""/>
        <dsp:cNvSpPr/>
      </dsp:nvSpPr>
      <dsp:spPr>
        <a:xfrm rot="10800000">
          <a:off x="3047999" y="4120054"/>
          <a:ext cx="3048000" cy="2060027"/>
        </a:xfrm>
        <a:prstGeom prst="trapezoid">
          <a:avLst>
            <a:gd name="adj" fmla="val 7398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solidFill>
                <a:schemeClr val="bg1"/>
              </a:solidFill>
            </a:rPr>
            <a:t>Intervention</a:t>
          </a:r>
          <a:endParaRPr lang="en-US" sz="2000" kern="1200" dirty="0">
            <a:solidFill>
              <a:schemeClr val="bg1"/>
            </a:solidFill>
          </a:endParaRPr>
        </a:p>
      </dsp:txBody>
      <dsp:txXfrm rot="-10800000">
        <a:off x="3047999" y="4120054"/>
        <a:ext cx="3048000" cy="2060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08485"/>
            <a:ext cx="6783388" cy="7594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Malnutrition Risk and Healthcare Infection </a:t>
            </a:r>
            <a:r>
              <a:rPr lang="mr-IN" b="1" dirty="0" smtClean="0"/>
              <a:t>–</a:t>
            </a:r>
            <a:r>
              <a:rPr lang="en-US" b="1" dirty="0" smtClean="0"/>
              <a:t> A MUST Do</a:t>
            </a:r>
            <a:br>
              <a:rPr lang="en-US" b="1" dirty="0" smtClean="0"/>
            </a:br>
            <a:r>
              <a:rPr lang="en-US" b="1" dirty="0" smtClean="0"/>
              <a:t>Dr. </a:t>
            </a:r>
            <a:r>
              <a:rPr lang="en-US" b="1" dirty="0" err="1" smtClean="0"/>
              <a:t>Fidelma</a:t>
            </a:r>
            <a:r>
              <a:rPr lang="en-US" b="1" dirty="0" smtClean="0"/>
              <a:t> Fitzpatrick, Royal College of Surgeons in Ireland</a:t>
            </a:r>
          </a:p>
          <a:p>
            <a:pPr algn="ctr"/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782"/>
            <a:ext cx="678338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Prof. Jean-Yves </a:t>
            </a:r>
            <a:r>
              <a:rPr lang="en-US" b="1" dirty="0" err="1" smtClean="0"/>
              <a:t>Maillard</a:t>
            </a:r>
            <a:r>
              <a:rPr lang="en-US" b="1" dirty="0" smtClean="0"/>
              <a:t>, Cardiff University, Wales</a:t>
            </a:r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8321-9FE8-2F4E-B771-3E9FFF78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7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A1F4-F36C-42AA-8F60-3DC639FFD89C}" type="datetimeFigureOut">
              <a:rPr lang="en-IE" smtClean="0"/>
              <a:pPr/>
              <a:t>11/02/2020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C8CE-4D7A-4450-A3B3-78BE5B6D1B8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215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766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306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1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14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9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7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5020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7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4372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2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I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0261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64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4519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34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2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0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28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00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9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3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78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52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848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59831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8352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08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3742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5683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9821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8554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406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25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C8CE-4D7A-4450-A3B3-78BE5B6D1B83}" type="slidenum">
              <a:rPr lang="en-IE" smtClean="0"/>
              <a:pPr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382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endParaRPr lang="en-US" altLang="en-US" b="1" dirty="0" smtClean="0">
              <a:latin typeface="Arial"/>
              <a:ea typeface="Arial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42349" y="9428582"/>
            <a:ext cx="2939468" cy="496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283148-71AC-4285-B1A3-06FCF0910EA9}" type="slidenum">
              <a:rPr lang="en-US" altLang="en-US" sz="1200"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557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endParaRPr lang="en-US" altLang="en-US" dirty="0">
              <a:latin typeface="Arial"/>
              <a:ea typeface="Arial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42349" y="9428582"/>
            <a:ext cx="2939468" cy="496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EBCA34-D60B-4AD0-98D2-92886E619ED3}" type="slidenum">
              <a:rPr lang="en-US" altLang="en-US" sz="1200"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596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2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CD6E-9CE5-4C40-AAFC-D0483227364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6868 RCSI PowerPoint Template_Text Heavy_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681538" y="165100"/>
            <a:ext cx="4197350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IE" altLang="en-US" sz="900" b="1" dirty="0">
                <a:latin typeface="Arial" pitchFamily="34" charset="0"/>
                <a:cs typeface="Arial" pitchFamily="34" charset="0"/>
              </a:rPr>
              <a:t>RCSI</a:t>
            </a:r>
            <a:r>
              <a:rPr lang="en-IE" altLang="en-US" sz="900" dirty="0">
                <a:latin typeface="Arial" pitchFamily="34" charset="0"/>
                <a:cs typeface="Arial" pitchFamily="34" charset="0"/>
              </a:rPr>
              <a:t> Royal College of Surgeons in Ireland  </a:t>
            </a:r>
            <a:r>
              <a:rPr lang="en-IE" altLang="en-US" sz="900" i="1" dirty="0">
                <a:latin typeface="Arial" pitchFamily="34" charset="0"/>
                <a:cs typeface="Arial" pitchFamily="34" charset="0"/>
              </a:rPr>
              <a:t>Coláiste Ríoga na Máinleá in Éirinn</a:t>
            </a:r>
          </a:p>
        </p:txBody>
      </p:sp>
      <p:sp>
        <p:nvSpPr>
          <p:cNvPr id="11" name="TextBox 7"/>
          <p:cNvSpPr txBox="1">
            <a:spLocks noChangeArrowheads="1"/>
          </p:cNvSpPr>
          <p:nvPr userDrawn="1"/>
        </p:nvSpPr>
        <p:spPr bwMode="auto">
          <a:xfrm>
            <a:off x="387350" y="2133600"/>
            <a:ext cx="83391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TITLE HERE</a:t>
            </a:r>
          </a:p>
          <a:p>
            <a:pPr>
              <a:lnSpc>
                <a:spcPts val="3200"/>
              </a:lnSpc>
            </a:pPr>
            <a:endParaRPr lang="en-IE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en-IE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en-IE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Insert Name of Class</a:t>
            </a:r>
          </a:p>
          <a:p>
            <a:pPr>
              <a:lnSpc>
                <a:spcPts val="2800"/>
              </a:lnSpc>
            </a:pPr>
            <a:r>
              <a:rPr lang="en-IE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Course</a:t>
            </a:r>
            <a:r>
              <a:rPr lang="en-IE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Insert Name of Course</a:t>
            </a:r>
          </a:p>
          <a:p>
            <a:pPr>
              <a:lnSpc>
                <a:spcPts val="2800"/>
              </a:lnSpc>
            </a:pPr>
            <a:r>
              <a:rPr lang="en-IE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</a:t>
            </a:r>
            <a:r>
              <a:rPr lang="en-IE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Insert Code</a:t>
            </a:r>
          </a:p>
          <a:p>
            <a:pPr>
              <a:lnSpc>
                <a:spcPts val="2800"/>
              </a:lnSpc>
            </a:pPr>
            <a:r>
              <a:rPr lang="en-IE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  <a:r>
              <a:rPr lang="en-IE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Insert Title</a:t>
            </a:r>
          </a:p>
          <a:p>
            <a:pPr>
              <a:lnSpc>
                <a:spcPts val="2800"/>
              </a:lnSpc>
            </a:pPr>
            <a:r>
              <a:rPr lang="en-IE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Lecturer</a:t>
            </a:r>
            <a:r>
              <a:rPr lang="en-IE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Insert Lecturer’s Name</a:t>
            </a:r>
          </a:p>
          <a:p>
            <a:pPr>
              <a:lnSpc>
                <a:spcPts val="2800"/>
              </a:lnSpc>
            </a:pPr>
            <a:r>
              <a:rPr lang="en-IE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lang="en-IE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Insert Date</a:t>
            </a:r>
          </a:p>
        </p:txBody>
      </p:sp>
    </p:spTree>
    <p:extLst>
      <p:ext uri="{BB962C8B-B14F-4D97-AF65-F5344CB8AC3E}">
        <p14:creationId xmlns:p14="http://schemas.microsoft.com/office/powerpoint/2010/main" val="15929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8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0801-D8FF-4115-AE2F-9BD5D7D06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5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55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16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8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6868 RCSI PowerPoint_Follow on_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9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 baseline="0">
          <a:solidFill>
            <a:srgbClr val="E11937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E11937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21.gi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irishtimes.com/life-and-style/food-and-drink/is-this-the-best-hospital-food-in-ireland-1.4095743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2079625" y="3868738"/>
            <a:ext cx="6213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subtitle here (24pt, Arial Regular)</a:t>
            </a:r>
          </a:p>
          <a:p>
            <a:r>
              <a:rPr lang="en-IE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date: 25.06.13</a:t>
            </a:r>
          </a:p>
        </p:txBody>
      </p:sp>
      <p:pic>
        <p:nvPicPr>
          <p:cNvPr id="25603" name="Picture 3" descr="H6868 RCSI PowerPoint Template_Text Heavy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402431" y="1922039"/>
            <a:ext cx="833913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Malnutrition risk and healthcare infection – a MUST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</a:t>
            </a:r>
            <a:endParaRPr lang="en-US" sz="3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alt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IE" altLang="en-US" sz="2400" b="1" dirty="0" smtClean="0">
                <a:solidFill>
                  <a:schemeClr val="bg1"/>
                </a:solidFill>
              </a:rPr>
              <a:t>Dr. </a:t>
            </a:r>
            <a:r>
              <a:rPr lang="en-IE" altLang="en-US" sz="2400" b="1" dirty="0" err="1" smtClean="0">
                <a:solidFill>
                  <a:schemeClr val="bg1"/>
                </a:solidFill>
              </a:rPr>
              <a:t>Fidelma</a:t>
            </a:r>
            <a:r>
              <a:rPr lang="en-IE" altLang="en-US" sz="2400" b="1" dirty="0" smtClean="0">
                <a:solidFill>
                  <a:schemeClr val="bg1"/>
                </a:solidFill>
              </a:rPr>
              <a:t> Fitzpatrick</a:t>
            </a:r>
            <a:endParaRPr lang="en-IE" altLang="en-US" sz="2000" b="1" dirty="0">
              <a:solidFill>
                <a:schemeClr val="bg1"/>
              </a:solidFill>
            </a:endParaRPr>
          </a:p>
          <a:p>
            <a:pPr algn="ctr"/>
            <a:r>
              <a:rPr lang="en-IE" altLang="en-US" sz="2000" b="1" dirty="0">
                <a:solidFill>
                  <a:schemeClr val="bg1"/>
                </a:solidFill>
              </a:rPr>
              <a:t>Senior Lecturer, Royal College of Surgeons in Ireland,</a:t>
            </a:r>
          </a:p>
          <a:p>
            <a:pPr algn="ctr"/>
            <a:r>
              <a:rPr lang="en-IE" altLang="en-US" sz="2000" b="1" dirty="0">
                <a:solidFill>
                  <a:schemeClr val="bg1"/>
                </a:solidFill>
              </a:rPr>
              <a:t>Consultant  Microbiologist, Beaumont </a:t>
            </a:r>
            <a:r>
              <a:rPr lang="en-IE" altLang="en-US" sz="2000" b="1" dirty="0" smtClean="0">
                <a:solidFill>
                  <a:schemeClr val="bg1"/>
                </a:solidFill>
              </a:rPr>
              <a:t>Hospital</a:t>
            </a:r>
            <a:endParaRPr lang="en-IE" altLang="en-US" b="1" dirty="0">
              <a:solidFill>
                <a:schemeClr val="bg1"/>
              </a:solidFill>
            </a:endParaRPr>
          </a:p>
          <a:p>
            <a:pPr algn="ctr"/>
            <a:r>
              <a:rPr lang="en-IE" altLang="en-US" b="1" dirty="0" smtClean="0">
                <a:solidFill>
                  <a:schemeClr val="bg1"/>
                </a:solidFill>
              </a:rPr>
              <a:t>Twitter:  @</a:t>
            </a:r>
            <a:r>
              <a:rPr lang="en-IE" altLang="en-US" b="1" dirty="0" err="1" smtClean="0">
                <a:solidFill>
                  <a:schemeClr val="bg1"/>
                </a:solidFill>
              </a:rPr>
              <a:t>ffitzP</a:t>
            </a:r>
            <a:endParaRPr lang="en-IE" alt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IE" altLang="en-US" b="1" dirty="0" smtClean="0">
                <a:solidFill>
                  <a:schemeClr val="bg1"/>
                </a:solidFill>
              </a:rPr>
              <a:t>Instagram:  RCSI </a:t>
            </a:r>
            <a:r>
              <a:rPr lang="en-IE" altLang="en-US" b="1" dirty="0" err="1" smtClean="0">
                <a:solidFill>
                  <a:schemeClr val="bg1"/>
                </a:solidFill>
              </a:rPr>
              <a:t>Clin</a:t>
            </a:r>
            <a:r>
              <a:rPr lang="en-IE" altLang="en-US" b="1" dirty="0" smtClean="0">
                <a:solidFill>
                  <a:schemeClr val="bg1"/>
                </a:solidFill>
              </a:rPr>
              <a:t> Microbiology</a:t>
            </a:r>
          </a:p>
        </p:txBody>
      </p:sp>
      <p:pic>
        <p:nvPicPr>
          <p:cNvPr id="8" name="Picture 7" descr="top_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68" y="431543"/>
            <a:ext cx="803416" cy="9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8672" y="6494585"/>
            <a:ext cx="27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www.webbertraining.com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3774" y="649458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February 13, 2020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140" y="5638801"/>
            <a:ext cx="3840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Hosted by Prof. Jean-Yves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</a:rPr>
              <a:t>Maillard</a:t>
            </a: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Cardiff University, Wales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446" y="3429000"/>
            <a:ext cx="5978769" cy="194016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Recognising </a:t>
            </a:r>
            <a:r>
              <a:rPr lang="en-IE" b="1" dirty="0" smtClean="0">
                <a:solidFill>
                  <a:srgbClr val="FF0000"/>
                </a:solidFill>
              </a:rPr>
              <a:t>malnutrition in hospital patients?</a:t>
            </a:r>
            <a:endParaRPr lang="en-US" dirty="0"/>
          </a:p>
        </p:txBody>
      </p:sp>
      <p:pic>
        <p:nvPicPr>
          <p:cNvPr id="2050" name="Picture 2" descr="Image result for busy hospital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21" y="2391370"/>
            <a:ext cx="4063604" cy="30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4285282" cy="406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50" y="3887643"/>
            <a:ext cx="5821250" cy="2076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5060950"/>
            <a:ext cx="5016500" cy="825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36354" y="274638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1403747"/>
            <a:ext cx="3343275" cy="3964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696" y="5675159"/>
            <a:ext cx="8532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https://www.hse.ie/eng/about/who/qid/other-quality-improvement-programmes/nourish/must-improving-guide-nourish.pdf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5164" y="1743075"/>
            <a:ext cx="3787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M</a:t>
            </a:r>
            <a:r>
              <a:rPr lang="en-US" sz="5400" dirty="0"/>
              <a:t>alnutrition </a:t>
            </a:r>
          </a:p>
          <a:p>
            <a:r>
              <a:rPr lang="en-IE" sz="5400" dirty="0">
                <a:solidFill>
                  <a:srgbClr val="FF0000"/>
                </a:solidFill>
              </a:rPr>
              <a:t>U</a:t>
            </a:r>
            <a:r>
              <a:rPr lang="en-IE" sz="5400" dirty="0"/>
              <a:t>niversal </a:t>
            </a:r>
          </a:p>
          <a:p>
            <a:r>
              <a:rPr lang="en-IE" sz="5400" dirty="0">
                <a:solidFill>
                  <a:srgbClr val="FF0000"/>
                </a:solidFill>
              </a:rPr>
              <a:t>S</a:t>
            </a:r>
            <a:r>
              <a:rPr lang="en-IE" sz="5400" dirty="0"/>
              <a:t>creening </a:t>
            </a:r>
          </a:p>
          <a:p>
            <a:r>
              <a:rPr lang="en-IE" sz="5400" dirty="0">
                <a:solidFill>
                  <a:srgbClr val="FF0000"/>
                </a:solidFill>
              </a:rPr>
              <a:t>T</a:t>
            </a:r>
            <a:r>
              <a:rPr lang="en-IE" sz="5400" dirty="0"/>
              <a:t>ool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14" y="857250"/>
            <a:ext cx="3760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 (kg/m</a:t>
            </a:r>
            <a:r>
              <a:rPr lang="en-US" sz="2100" b="1" u="sng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&gt;20: score 0         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18.5-20: score 1 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&lt;18.5: score 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2609842"/>
            <a:ext cx="46918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Unplanned weight loss past 3-6 mths</a:t>
            </a:r>
            <a:r>
              <a:rPr lang="en-US" sz="21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&lt;5%: score 0                   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5-10%: score 1         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&gt;10%: score 2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7903"/>
            <a:ext cx="52189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Acutely ill plus has been </a:t>
            </a:r>
            <a:r>
              <a:rPr lang="en-US" sz="21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 no nutritional intake &gt; 5 days</a:t>
            </a:r>
          </a:p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2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9489" y="1600201"/>
            <a:ext cx="530204" cy="2857500"/>
            <a:chOff x="1391317" y="1661993"/>
            <a:chExt cx="706938" cy="2906475"/>
          </a:xfrm>
        </p:grpSpPr>
        <p:sp>
          <p:nvSpPr>
            <p:cNvPr id="8" name="Plus 7"/>
            <p:cNvSpPr/>
            <p:nvPr/>
          </p:nvSpPr>
          <p:spPr>
            <a:xfrm>
              <a:off x="1391318" y="1661993"/>
              <a:ext cx="706937" cy="62375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lus 9"/>
            <p:cNvSpPr/>
            <p:nvPr/>
          </p:nvSpPr>
          <p:spPr>
            <a:xfrm>
              <a:off x="1391317" y="3944718"/>
              <a:ext cx="706937" cy="62375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26584" y="926500"/>
            <a:ext cx="214121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0: low risk</a:t>
            </a:r>
          </a:p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clinical care</a:t>
            </a:r>
          </a:p>
          <a:p>
            <a:pPr lvl="0"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4819" y="2186263"/>
            <a:ext cx="3986213" cy="19389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1: medium risk </a:t>
            </a:r>
          </a:p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</a:p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dietary + </a:t>
            </a:r>
          </a:p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intake X 3 days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9137" y="4151081"/>
            <a:ext cx="4614863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2+: HIGH RISK      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 for 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nutritional assessment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Malnutrition RISK + mortality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X 2 mortality risk in </a:t>
            </a:r>
            <a:r>
              <a:rPr lang="en-IE" b="1" dirty="0"/>
              <a:t>hospital patients </a:t>
            </a:r>
            <a:r>
              <a:rPr lang="en-IE" b="1" dirty="0" smtClean="0"/>
              <a:t> </a:t>
            </a:r>
          </a:p>
          <a:p>
            <a:r>
              <a:rPr lang="en-IE" b="1" dirty="0" smtClean="0"/>
              <a:t>X 3 </a:t>
            </a:r>
            <a:r>
              <a:rPr lang="en-IE" b="1" dirty="0"/>
              <a:t>in older </a:t>
            </a:r>
            <a:r>
              <a:rPr lang="en-IE" b="1" dirty="0" smtClean="0"/>
              <a:t>patients</a:t>
            </a:r>
            <a:endParaRPr lang="en-IE" b="1" dirty="0"/>
          </a:p>
          <a:p>
            <a:pPr marL="0" indent="0">
              <a:buNone/>
            </a:pPr>
            <a:r>
              <a:rPr lang="en-IE" b="1" dirty="0" smtClean="0"/>
              <a:t>[MUST]  </a:t>
            </a:r>
          </a:p>
          <a:p>
            <a:pPr marL="0" indent="0">
              <a:buNone/>
            </a:pPr>
            <a:endParaRPr lang="en-IE" b="1" dirty="0" smtClean="0"/>
          </a:p>
          <a:p>
            <a:r>
              <a:rPr lang="en-IE" b="1" dirty="0" smtClean="0"/>
              <a:t>X 12 fold increase in hospital mortality</a:t>
            </a:r>
          </a:p>
          <a:p>
            <a:r>
              <a:rPr lang="en-IE" b="1" dirty="0" smtClean="0"/>
              <a:t>5,051 </a:t>
            </a:r>
            <a:r>
              <a:rPr lang="en-IE" b="1" dirty="0"/>
              <a:t>patients </a:t>
            </a:r>
            <a:r>
              <a:rPr lang="en-IE" b="1" dirty="0" smtClean="0"/>
              <a:t>26 </a:t>
            </a:r>
            <a:r>
              <a:rPr lang="en-IE" b="1" dirty="0"/>
              <a:t>hospitals </a:t>
            </a:r>
            <a:r>
              <a:rPr lang="en-IE" b="1" dirty="0" smtClean="0"/>
              <a:t>in 12 countries</a:t>
            </a:r>
          </a:p>
          <a:p>
            <a:pPr marL="0" indent="0">
              <a:buNone/>
            </a:pPr>
            <a:r>
              <a:rPr lang="en-IE" b="1" dirty="0" smtClean="0"/>
              <a:t>[</a:t>
            </a:r>
            <a:r>
              <a:rPr lang="en-US" b="1" dirty="0" smtClean="0"/>
              <a:t>Nutritional Risk Screening (NRS)-2002 tool</a:t>
            </a:r>
            <a:r>
              <a:rPr lang="en-IE" b="1" dirty="0" smtClean="0"/>
              <a:t>]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6163"/>
            <a:ext cx="832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IE" sz="900" dirty="0"/>
              <a:t>Stratton RJ,  Elia M.  Deprivation linked to malnutrition risk and mortality in hospital. </a:t>
            </a:r>
            <a:r>
              <a:rPr lang="en-IE" sz="900" i="1" dirty="0"/>
              <a:t>Br J Nutr, </a:t>
            </a:r>
            <a:r>
              <a:rPr lang="en-IE" sz="900" dirty="0"/>
              <a:t>2006. </a:t>
            </a:r>
            <a:r>
              <a:rPr lang="en-IE" sz="900" b="1" dirty="0"/>
              <a:t>96</a:t>
            </a:r>
            <a:r>
              <a:rPr lang="en-IE" sz="900" dirty="0"/>
              <a:t>(5):870-6.</a:t>
            </a:r>
            <a:endParaRPr lang="en-US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IE" sz="900" dirty="0"/>
              <a:t>Sorensen J, Kondrup J, Prokopowicz J, Schiesser M, Krähenbühl L, Meier, R, </a:t>
            </a:r>
            <a:r>
              <a:rPr lang="en-IE" sz="900" i="1" dirty="0"/>
              <a:t>et al., </a:t>
            </a:r>
            <a:r>
              <a:rPr lang="en-IE" sz="900" dirty="0"/>
              <a:t>EuroOOPS: an international, multicentre study to implement nutritional risk screening and evaluate clinical outcome. </a:t>
            </a:r>
            <a:r>
              <a:rPr lang="en-IE" sz="900" i="1" dirty="0"/>
              <a:t>Clin Nutr </a:t>
            </a:r>
            <a:r>
              <a:rPr lang="en-IE" sz="900" dirty="0"/>
              <a:t>2008. </a:t>
            </a:r>
            <a:r>
              <a:rPr lang="en-IE" sz="900" b="1" dirty="0"/>
              <a:t>27</a:t>
            </a:r>
            <a:r>
              <a:rPr lang="en-IE" sz="900" dirty="0"/>
              <a:t>(3):  340-9.</a:t>
            </a:r>
            <a:endParaRPr lang="en-US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262581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Malnutrition associated with:</a:t>
            </a:r>
          </a:p>
          <a:p>
            <a:pPr>
              <a:buFontTx/>
              <a:buChar char="-"/>
            </a:pPr>
            <a:r>
              <a:rPr lang="en-US" alt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E" altLang="en-US" sz="2800" b="1" dirty="0" err="1">
                <a:ea typeface="Calibri" panose="020F0502020204030204" pitchFamily="34" charset="0"/>
                <a:cs typeface="Calibri" panose="020F0502020204030204" pitchFamily="34" charset="0"/>
              </a:rPr>
              <a:t>ealthcare</a:t>
            </a:r>
            <a:r>
              <a:rPr lang="en-IE" alt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-associated infection (HAI)</a:t>
            </a:r>
          </a:p>
          <a:p>
            <a:pPr>
              <a:buFontTx/>
              <a:buChar char="-"/>
            </a:pPr>
            <a:r>
              <a:rPr lang="en-US" alt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Factors that increase HAI risk; </a:t>
            </a:r>
          </a:p>
          <a:p>
            <a:pPr marL="600075" lvl="1" indent="-257175"/>
            <a:r>
              <a:rPr lang="en-US" alt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pressure </a:t>
            </a:r>
            <a:r>
              <a:rPr lang="en-US" altLang="en-US" sz="2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ulcers</a:t>
            </a:r>
          </a:p>
          <a:p>
            <a:pPr marL="600075" lvl="1" indent="-257175"/>
            <a:r>
              <a:rPr lang="en-US" altLang="en-US" sz="2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lean </a:t>
            </a:r>
            <a:r>
              <a:rPr lang="en-US" alt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body mass </a:t>
            </a:r>
            <a:r>
              <a:rPr lang="en-US" altLang="en-US" sz="2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loss</a:t>
            </a:r>
          </a:p>
          <a:p>
            <a:pPr marL="600075" lvl="1" indent="-257175"/>
            <a:r>
              <a:rPr lang="en-US" altLang="en-US" sz="2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prolonged </a:t>
            </a:r>
            <a:r>
              <a:rPr lang="en-US" alt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length-of-inpatient stay  </a:t>
            </a:r>
            <a:endParaRPr lang="en-US" sz="2800" b="1" dirty="0"/>
          </a:p>
          <a:p>
            <a:endParaRPr lang="en-US" sz="2800" dirty="0"/>
          </a:p>
        </p:txBody>
      </p:sp>
      <p:pic>
        <p:nvPicPr>
          <p:cNvPr id="1026" name="Picture 2" descr="Image result for chicken or 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05" y="450421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question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041318"/>
            <a:ext cx="4557712" cy="466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861" y="1457151"/>
            <a:ext cx="1545680" cy="1315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MUST </a:t>
            </a:r>
          </a:p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29506" y="1355552"/>
            <a:ext cx="91756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eaumont hospital dub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589"/>
            <a:ext cx="4843463" cy="25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2" y="857250"/>
            <a:ext cx="4569619" cy="26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p of ireland with dublin highlight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26462" r="42641" b="32599"/>
          <a:stretch/>
        </p:blipFill>
        <p:spPr bwMode="auto">
          <a:xfrm>
            <a:off x="600075" y="1028700"/>
            <a:ext cx="154840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328863" y="1500187"/>
            <a:ext cx="2800350" cy="4714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87" y="4332436"/>
            <a:ext cx="1483822" cy="1483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27115"/>
            <a:ext cx="2528324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98" y="2581458"/>
            <a:ext cx="2714625" cy="3219267"/>
          </a:xfrm>
          <a:prstGeom prst="rect">
            <a:avLst/>
          </a:prstGeom>
        </p:spPr>
      </p:pic>
      <p:pic>
        <p:nvPicPr>
          <p:cNvPr id="5122" name="Picture 2" descr="Image result for may 20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 bwMode="auto">
          <a:xfrm>
            <a:off x="2917031" y="4854592"/>
            <a:ext cx="2848769" cy="11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951" y="128587"/>
            <a:ext cx="4337447" cy="1996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79896"/>
            <a:ext cx="7886700" cy="994172"/>
          </a:xfrm>
        </p:spPr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What did we find?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632857"/>
            <a:ext cx="7886700" cy="3495364"/>
          </a:xfrm>
        </p:spPr>
        <p:txBody>
          <a:bodyPr>
            <a:normAutofit/>
          </a:bodyPr>
          <a:lstStyle/>
          <a:p>
            <a:r>
              <a:rPr lang="en-IE" b="1" dirty="0" smtClean="0"/>
              <a:t>240 </a:t>
            </a:r>
            <a:r>
              <a:rPr lang="en-IE" b="1" dirty="0"/>
              <a:t>patients, </a:t>
            </a:r>
            <a:r>
              <a:rPr lang="en-IE" b="1" dirty="0" smtClean="0"/>
              <a:t>mean </a:t>
            </a:r>
            <a:r>
              <a:rPr lang="en-IE" b="1" dirty="0"/>
              <a:t>age </a:t>
            </a:r>
            <a:r>
              <a:rPr lang="en-IE" b="1" dirty="0" smtClean="0"/>
              <a:t>68 </a:t>
            </a:r>
            <a:r>
              <a:rPr lang="en-IE" b="1" dirty="0"/>
              <a:t>years (range = 19 – </a:t>
            </a:r>
            <a:r>
              <a:rPr lang="en-IE" b="1" dirty="0" smtClean="0"/>
              <a:t>97)</a:t>
            </a:r>
          </a:p>
          <a:p>
            <a:r>
              <a:rPr lang="en-IE" b="1" dirty="0" smtClean="0"/>
              <a:t>63 patients (</a:t>
            </a:r>
            <a:r>
              <a:rPr lang="en-IE" sz="2700" b="1" dirty="0">
                <a:solidFill>
                  <a:srgbClr val="FF0000"/>
                </a:solidFill>
              </a:rPr>
              <a:t>26%</a:t>
            </a:r>
            <a:r>
              <a:rPr lang="en-IE" b="1" dirty="0" smtClean="0"/>
              <a:t>) at </a:t>
            </a:r>
            <a:r>
              <a:rPr lang="en-IE" b="1" dirty="0"/>
              <a:t>high risk of malnutrition.  </a:t>
            </a:r>
            <a:endParaRPr lang="en-IE" b="1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5696575"/>
              </p:ext>
            </p:extLst>
          </p:nvPr>
        </p:nvGraphicFramePr>
        <p:xfrm>
          <a:off x="-183438" y="2966051"/>
          <a:ext cx="8115300" cy="366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Learning Outcomes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Describe the Malnutrition Universal Screening Tool (MUST) for nutritional risk screening.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Discuss the association between malnutrition risk and healthcare-associated infection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Explain how MUST screening could be incorporated into a HAI prevention programme in hospitals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2455372"/>
              </p:ext>
            </p:extLst>
          </p:nvPr>
        </p:nvGraphicFramePr>
        <p:xfrm>
          <a:off x="0" y="250227"/>
          <a:ext cx="8801100" cy="566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51358359"/>
              </p:ext>
            </p:extLst>
          </p:nvPr>
        </p:nvGraphicFramePr>
        <p:xfrm>
          <a:off x="304801" y="294290"/>
          <a:ext cx="8051800" cy="598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80705"/>
            <a:ext cx="8312150" cy="4009268"/>
          </a:xfrm>
        </p:spPr>
        <p:txBody>
          <a:bodyPr>
            <a:normAutofit fontScale="77500" lnSpcReduction="20000"/>
          </a:bodyPr>
          <a:lstStyle/>
          <a:p>
            <a:r>
              <a:rPr lang="en-IE" sz="2700" b="1" dirty="0"/>
              <a:t>Patients with HAI more likely to have </a:t>
            </a:r>
          </a:p>
          <a:p>
            <a:pPr lvl="1"/>
            <a:r>
              <a:rPr lang="en-IE" sz="2700" b="1" dirty="0"/>
              <a:t>had surgery (OR 5.5, P&lt;0.001, C.I 2.1 to 14.3)</a:t>
            </a:r>
          </a:p>
          <a:p>
            <a:pPr lvl="1"/>
            <a:r>
              <a:rPr lang="en-IE" sz="2700" b="1" dirty="0"/>
              <a:t>central vascular catheter (OR 10.0, P&lt;0.001, C.I 3.6 to 27.2) </a:t>
            </a:r>
          </a:p>
          <a:p>
            <a:pPr lvl="1"/>
            <a:r>
              <a:rPr lang="en-IE" sz="2700" b="1" dirty="0"/>
              <a:t>urinary catheter </a:t>
            </a:r>
            <a:r>
              <a:rPr lang="en-IE" sz="2700" b="1" i="1" dirty="0"/>
              <a:t>in situ</a:t>
            </a:r>
            <a:r>
              <a:rPr lang="en-IE" sz="2700" b="1" dirty="0"/>
              <a:t> (OR 7.5, P&lt;0.001, C.I 2.8 to 20.0)</a:t>
            </a:r>
          </a:p>
          <a:p>
            <a:pPr lvl="1"/>
            <a:r>
              <a:rPr lang="en-IE" sz="2700" b="1" dirty="0">
                <a:solidFill>
                  <a:srgbClr val="FF0000"/>
                </a:solidFill>
              </a:rPr>
              <a:t>at high risk of malnutrition </a:t>
            </a:r>
            <a:r>
              <a:rPr lang="en-IE" sz="2700" b="1" dirty="0"/>
              <a:t>(OR 4.3, P&lt;0.001, CI 1.7 to 11.2)</a:t>
            </a:r>
          </a:p>
          <a:p>
            <a:pPr marL="342900" lvl="1" indent="0">
              <a:buNone/>
            </a:pPr>
            <a:endParaRPr lang="en-IE" sz="2700" b="1" dirty="0"/>
          </a:p>
          <a:p>
            <a:pPr marL="342900" lvl="1" indent="0">
              <a:buNone/>
            </a:pPr>
            <a:endParaRPr lang="en-IE" sz="2700" b="1" dirty="0"/>
          </a:p>
          <a:p>
            <a:pPr marL="342900" lvl="1" indent="0">
              <a:buNone/>
            </a:pPr>
            <a:endParaRPr lang="en-IE" sz="2700" b="1" dirty="0"/>
          </a:p>
          <a:p>
            <a:pPr marL="342900" lvl="1" indent="0">
              <a:buNone/>
            </a:pPr>
            <a:r>
              <a:rPr lang="en-IE" sz="2700" b="1" dirty="0"/>
              <a:t>Multivariate regression analysis: </a:t>
            </a:r>
            <a:r>
              <a:rPr lang="en-IE" sz="2700" b="1" dirty="0">
                <a:solidFill>
                  <a:srgbClr val="FF0000"/>
                </a:solidFill>
              </a:rPr>
              <a:t>MUST score ≥ 2  predictor of a HAI </a:t>
            </a:r>
          </a:p>
          <a:p>
            <a:pPr marL="342900" lvl="1" indent="0">
              <a:buNone/>
            </a:pPr>
            <a:r>
              <a:rPr lang="en-IE" sz="2700" b="1" dirty="0"/>
              <a:t>(P&lt;0.001 CI: 0.2 to 0.6) </a:t>
            </a:r>
            <a:endParaRPr lang="en-US" sz="2700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What have others found?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7890"/>
            <a:ext cx="8401050" cy="3263504"/>
          </a:xfrm>
        </p:spPr>
        <p:txBody>
          <a:bodyPr/>
          <a:lstStyle/>
          <a:p>
            <a:r>
              <a:rPr lang="en-US" b="1" dirty="0"/>
              <a:t>Surgical patients at nutritional risk </a:t>
            </a:r>
            <a:r>
              <a:rPr lang="en-US" b="1" dirty="0" smtClean="0"/>
              <a:t>= 1.81 X Surgical site infection      (</a:t>
            </a:r>
            <a:r>
              <a:rPr lang="en-US" b="1" dirty="0"/>
              <a:t>NRS-2002 </a:t>
            </a:r>
            <a:r>
              <a:rPr lang="en-US" b="1" dirty="0" smtClean="0"/>
              <a:t>tool)</a:t>
            </a:r>
          </a:p>
          <a:p>
            <a:r>
              <a:rPr lang="en-US" b="1" dirty="0" smtClean="0"/>
              <a:t>Malnutrition/weight </a:t>
            </a:r>
            <a:r>
              <a:rPr lang="en-US" b="1" dirty="0"/>
              <a:t>loss </a:t>
            </a:r>
            <a:r>
              <a:rPr lang="en-US" b="1" dirty="0" smtClean="0"/>
              <a:t>+ Surgical site infection, </a:t>
            </a:r>
            <a:r>
              <a:rPr lang="en-US" b="1" dirty="0"/>
              <a:t>postoperative pneumonia and catheter-associated </a:t>
            </a:r>
            <a:r>
              <a:rPr lang="en-US" b="1" dirty="0" smtClean="0"/>
              <a:t>UTI</a:t>
            </a:r>
          </a:p>
          <a:p>
            <a:r>
              <a:rPr lang="en-US" b="1" dirty="0" smtClean="0"/>
              <a:t>Hospitalised </a:t>
            </a:r>
            <a:r>
              <a:rPr lang="en-US" b="1" dirty="0"/>
              <a:t>elderly </a:t>
            </a:r>
            <a:r>
              <a:rPr lang="en-US" b="1" dirty="0" smtClean="0"/>
              <a:t>patients - Geriatric </a:t>
            </a:r>
            <a:r>
              <a:rPr lang="en-US" b="1" dirty="0"/>
              <a:t>Nutritional Risk Index (</a:t>
            </a:r>
            <a:r>
              <a:rPr lang="en-US" b="1" dirty="0" smtClean="0"/>
              <a:t>GNRI)</a:t>
            </a:r>
          </a:p>
          <a:p>
            <a:pPr lvl="1"/>
            <a:r>
              <a:rPr lang="en-US" b="1" dirty="0" smtClean="0"/>
              <a:t>well-nourished </a:t>
            </a:r>
            <a:r>
              <a:rPr lang="en-US" b="1" dirty="0"/>
              <a:t>patients (GNRI &gt;98) </a:t>
            </a:r>
            <a:r>
              <a:rPr lang="en-US" b="1" dirty="0" smtClean="0"/>
              <a:t> </a:t>
            </a:r>
            <a:r>
              <a:rPr lang="en-US" b="1" dirty="0"/>
              <a:t>less likely to acquire a </a:t>
            </a:r>
            <a:r>
              <a:rPr lang="en-US" b="1" dirty="0" smtClean="0"/>
              <a:t>HAI</a:t>
            </a:r>
          </a:p>
          <a:p>
            <a:pPr lvl="1"/>
            <a:r>
              <a:rPr lang="en-US" b="1" dirty="0" smtClean="0"/>
              <a:t>low </a:t>
            </a:r>
            <a:r>
              <a:rPr lang="en-US" b="1" dirty="0"/>
              <a:t>GNRI associated with increased HAI risk.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23833"/>
            <a:ext cx="8401050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IE" sz="675" dirty="0"/>
              <a:t>Skeie E, Koch AM, Harthug S,  Fosse U, Sygnestveit K, Nilsen RM, Tangvik RJ. </a:t>
            </a:r>
            <a:r>
              <a:rPr lang="en-IE" sz="675" i="1" dirty="0"/>
              <a:t> </a:t>
            </a:r>
            <a:r>
              <a:rPr lang="en-IE" sz="675" dirty="0"/>
              <a:t> A positive association between nutritional risk and the incidence of surgical site infections: A hospital-based register study. </a:t>
            </a:r>
            <a:r>
              <a:rPr lang="en-IE" sz="675" i="1" dirty="0"/>
              <a:t>PLoS One</a:t>
            </a:r>
            <a:r>
              <a:rPr lang="en-IE" sz="675" dirty="0"/>
              <a:t> 2018. </a:t>
            </a:r>
            <a:r>
              <a:rPr lang="en-IE" sz="675" b="1" dirty="0"/>
              <a:t>13</a:t>
            </a:r>
            <a:r>
              <a:rPr lang="en-IE" sz="675" dirty="0"/>
              <a:t>(5): e0197344.</a:t>
            </a:r>
            <a:endParaRPr lang="en-US" sz="67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E" sz="675" dirty="0"/>
              <a:t>Fry DE, Pine M, Jones BL, Meimban RJ. Patient characteristics and the occurrence of never events. </a:t>
            </a:r>
            <a:r>
              <a:rPr lang="en-IE" sz="675" i="1" dirty="0"/>
              <a:t>Arch Surg</a:t>
            </a:r>
            <a:r>
              <a:rPr lang="en-IE" sz="675" dirty="0"/>
              <a:t> 2010. </a:t>
            </a:r>
            <a:r>
              <a:rPr lang="en-IE" sz="675" b="1" dirty="0"/>
              <a:t>145</a:t>
            </a:r>
            <a:r>
              <a:rPr lang="en-IE" sz="675" dirty="0"/>
              <a:t>(2): 148-51.</a:t>
            </a:r>
            <a:endParaRPr lang="en-US" sz="67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E" sz="675" dirty="0"/>
              <a:t>Gamaletsou MN, Poulia KA, Karageorgou D, Yannakoulia M,  Ziakas PD, Zampelas A, </a:t>
            </a:r>
            <a:r>
              <a:rPr lang="en-IE" sz="675" i="1" dirty="0"/>
              <a:t>et al.,</a:t>
            </a:r>
            <a:r>
              <a:rPr lang="en-IE" sz="675" dirty="0"/>
              <a:t>  Nutritional risk as predictor for healthcare-associated infection among hospitalized elderly patients in the acute care setting. </a:t>
            </a:r>
            <a:r>
              <a:rPr lang="en-IE" sz="675" i="1" dirty="0"/>
              <a:t>J Hosp Infect</a:t>
            </a:r>
            <a:r>
              <a:rPr lang="en-IE" sz="675" dirty="0"/>
              <a:t> 2012. </a:t>
            </a:r>
            <a:r>
              <a:rPr lang="en-IE" sz="675" b="1" dirty="0"/>
              <a:t>80</a:t>
            </a:r>
            <a:r>
              <a:rPr lang="en-IE" sz="675" dirty="0"/>
              <a:t>(2): 168-172.</a:t>
            </a:r>
            <a:endParaRPr lang="en-US" sz="675" dirty="0"/>
          </a:p>
          <a:p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989459"/>
            <a:ext cx="8704659" cy="3925566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 smtClean="0"/>
              <a:t>Swiss point prevalence study</a:t>
            </a:r>
          </a:p>
          <a:p>
            <a:r>
              <a:rPr lang="en-IE" b="1" dirty="0" smtClean="0"/>
              <a:t>Nutritional risk assessed with NRS-2002 (n=1091)</a:t>
            </a:r>
          </a:p>
          <a:p>
            <a:r>
              <a:rPr lang="en-IE" b="1" dirty="0" smtClean="0"/>
              <a:t>Dietary intake assessed by dieticians (n=1024)</a:t>
            </a:r>
          </a:p>
          <a:p>
            <a:r>
              <a:rPr lang="en-IE" b="1" dirty="0" smtClean="0"/>
              <a:t>CDC HAI definitions used</a:t>
            </a:r>
          </a:p>
          <a:p>
            <a:pPr marL="0" indent="0">
              <a:buNone/>
            </a:pPr>
            <a:endParaRPr lang="en-IE" b="1" dirty="0" smtClean="0"/>
          </a:p>
          <a:p>
            <a:r>
              <a:rPr lang="en-IE" b="1" dirty="0" smtClean="0"/>
              <a:t>6.8% HAI prevalence</a:t>
            </a:r>
          </a:p>
          <a:p>
            <a:r>
              <a:rPr lang="en-IE" b="1" dirty="0" smtClean="0"/>
              <a:t>30% nutritional risk</a:t>
            </a:r>
          </a:p>
          <a:p>
            <a:r>
              <a:rPr lang="en-US" b="1" dirty="0" smtClean="0"/>
              <a:t>No </a:t>
            </a:r>
            <a:r>
              <a:rPr lang="en-US" b="1" dirty="0"/>
              <a:t>association between HAI and  nutritional risk </a:t>
            </a:r>
            <a:endParaRPr lang="en-US" b="1" dirty="0" smtClean="0"/>
          </a:p>
          <a:p>
            <a:r>
              <a:rPr lang="en-US" b="1" dirty="0" smtClean="0"/>
              <a:t>Patients </a:t>
            </a:r>
            <a:r>
              <a:rPr lang="en-US" b="1" dirty="0"/>
              <a:t>with HAI </a:t>
            </a:r>
            <a:r>
              <a:rPr lang="en-US" b="1" dirty="0" smtClean="0"/>
              <a:t>more </a:t>
            </a:r>
            <a:r>
              <a:rPr lang="en-US" b="1" dirty="0"/>
              <a:t>likely to be identified with decreased energy intake</a:t>
            </a:r>
            <a:endParaRPr lang="en-IE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031" y="6135793"/>
            <a:ext cx="7762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Thibault R, Makhlouf A, Kossovsky MP,  </a:t>
            </a:r>
            <a:r>
              <a:rPr lang="en-US" sz="900" dirty="0"/>
              <a:t>Iavindrasana J, Chikhi M, Meyer R, </a:t>
            </a:r>
            <a:r>
              <a:rPr lang="en-IE" sz="900" i="1" dirty="0"/>
              <a:t>et al.</a:t>
            </a:r>
            <a:r>
              <a:rPr lang="en-IE" sz="900" dirty="0"/>
              <a:t>, Healthcare-associated infections are associated with insufficient dietary intake: an observational cross-sectional study. </a:t>
            </a:r>
            <a:r>
              <a:rPr lang="en-IE" sz="900" i="1" dirty="0"/>
              <a:t>PloS One</a:t>
            </a:r>
            <a:r>
              <a:rPr lang="en-IE" sz="900" dirty="0"/>
              <a:t>, 2015. </a:t>
            </a:r>
            <a:r>
              <a:rPr lang="en-IE" sz="900" b="1" dirty="0"/>
              <a:t>10</a:t>
            </a:r>
            <a:r>
              <a:rPr lang="en-IE" sz="900" dirty="0"/>
              <a:t>(4):  e0123695-e0123695.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434410"/>
            <a:ext cx="3532584" cy="183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83" y="1011814"/>
            <a:ext cx="4586288" cy="161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021" y="961808"/>
            <a:ext cx="3750469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61" y="3165133"/>
            <a:ext cx="3207544" cy="2258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354" y="3165133"/>
            <a:ext cx="3165802" cy="2259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027995"/>
            <a:ext cx="7886700" cy="702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468 patients</a:t>
            </a:r>
          </a:p>
          <a:p>
            <a:pPr marL="0" indent="0">
              <a:buNone/>
            </a:pPr>
            <a:r>
              <a:rPr lang="en-US" b="1" dirty="0" smtClean="0"/>
              <a:t>- 113 </a:t>
            </a:r>
            <a:r>
              <a:rPr lang="en-US" b="1" dirty="0"/>
              <a:t>(24.1%) </a:t>
            </a:r>
            <a:r>
              <a:rPr lang="en-US" b="1" dirty="0" smtClean="0"/>
              <a:t>at </a:t>
            </a:r>
            <a:r>
              <a:rPr lang="en-US" b="1" dirty="0"/>
              <a:t>risk for malnutrition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ars.els-cdn.com/content/image/1-s2.0-S0890509619308830-gr1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2" y="1979468"/>
            <a:ext cx="4151303" cy="34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02" y="295531"/>
            <a:ext cx="5456586" cy="222874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3535752"/>
            <a:ext cx="7886700" cy="1954220"/>
          </a:xfrm>
        </p:spPr>
        <p:txBody>
          <a:bodyPr/>
          <a:lstStyle/>
          <a:p>
            <a:r>
              <a:rPr lang="en-US" b="1" dirty="0"/>
              <a:t>Addressing malnutrition is a frequently overlooked component of healthcare-associated infection </a:t>
            </a:r>
            <a:r>
              <a:rPr lang="en-US" b="1" dirty="0" smtClean="0"/>
              <a:t>reduction strategies.</a:t>
            </a:r>
          </a:p>
          <a:p>
            <a:r>
              <a:rPr lang="en-IE" b="1" dirty="0" smtClean="0"/>
              <a:t>So why has malnutrition screening not been incorporated more into HAI preventative strategies?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Time-consuming </a:t>
            </a:r>
            <a:r>
              <a:rPr lang="en-US" b="1" dirty="0"/>
              <a:t>nature of some screening/assessment </a:t>
            </a:r>
            <a:r>
              <a:rPr lang="en-US" b="1" dirty="0" smtClean="0"/>
              <a:t>tools</a:t>
            </a:r>
          </a:p>
          <a:p>
            <a:r>
              <a:rPr lang="en-IE" b="1" dirty="0" smtClean="0"/>
              <a:t>Staff shortages / hospital activity / complexity of patients</a:t>
            </a:r>
          </a:p>
          <a:p>
            <a:endParaRPr lang="en-IE" b="1" dirty="0"/>
          </a:p>
          <a:p>
            <a:endParaRPr lang="en-IE" b="1" dirty="0" smtClean="0"/>
          </a:p>
          <a:p>
            <a:r>
              <a:rPr lang="en-IE" b="1" dirty="0" smtClean="0"/>
              <a:t>Need a tool that can be used easily in daily clinical practice.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51"/>
          <a:stretch/>
        </p:blipFill>
        <p:spPr bwMode="auto">
          <a:xfrm>
            <a:off x="471497" y="1390470"/>
            <a:ext cx="3878104" cy="321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89809" y="1301195"/>
            <a:ext cx="3787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M</a:t>
            </a:r>
            <a:r>
              <a:rPr lang="en-US" sz="5400" dirty="0"/>
              <a:t>alnutrition </a:t>
            </a:r>
          </a:p>
          <a:p>
            <a:r>
              <a:rPr lang="en-IE" sz="5400" dirty="0">
                <a:solidFill>
                  <a:srgbClr val="FF0000"/>
                </a:solidFill>
              </a:rPr>
              <a:t>U</a:t>
            </a:r>
            <a:r>
              <a:rPr lang="en-IE" sz="5400" dirty="0"/>
              <a:t>niversal </a:t>
            </a:r>
          </a:p>
          <a:p>
            <a:r>
              <a:rPr lang="en-IE" sz="5400" dirty="0">
                <a:solidFill>
                  <a:srgbClr val="FF0000"/>
                </a:solidFill>
              </a:rPr>
              <a:t>S</a:t>
            </a:r>
            <a:r>
              <a:rPr lang="en-IE" sz="5400" dirty="0"/>
              <a:t>creening </a:t>
            </a:r>
          </a:p>
          <a:p>
            <a:r>
              <a:rPr lang="en-IE" sz="5400" dirty="0">
                <a:solidFill>
                  <a:srgbClr val="FF0000"/>
                </a:solidFill>
              </a:rPr>
              <a:t>T</a:t>
            </a:r>
            <a:r>
              <a:rPr lang="en-IE" sz="5400" dirty="0"/>
              <a:t>ool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0" y="946273"/>
            <a:ext cx="8224565" cy="2545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712" y="5657850"/>
            <a:ext cx="898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://www.irishtimes.com/life-and-style/food-and-drink/is-this-the-best-hospital-food-in-ireland-1.4095743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722" y="1145200"/>
            <a:ext cx="4154091" cy="3240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641791"/>
            <a:ext cx="3877514" cy="1865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54691"/>
            <a:ext cx="7886700" cy="994172"/>
          </a:xfrm>
        </p:spPr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Advantages of using MUST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326253"/>
            <a:ext cx="8429625" cy="3263504"/>
          </a:xfrm>
        </p:spPr>
        <p:txBody>
          <a:bodyPr>
            <a:noAutofit/>
          </a:bodyPr>
          <a:lstStyle/>
          <a:p>
            <a:r>
              <a:rPr lang="en-IE" b="1" dirty="0" smtClean="0"/>
              <a:t>Quick </a:t>
            </a:r>
          </a:p>
          <a:p>
            <a:pPr lvl="1"/>
            <a:r>
              <a:rPr lang="en-IE" sz="2400" b="1" dirty="0"/>
              <a:t>Simple (3 questions)</a:t>
            </a:r>
          </a:p>
          <a:p>
            <a:pPr lvl="1"/>
            <a:r>
              <a:rPr lang="en-IE" sz="2400" b="1" dirty="0"/>
              <a:t>Does not require specialist input, laboratory investigations or mathematical calculations </a:t>
            </a:r>
          </a:p>
          <a:p>
            <a:r>
              <a:rPr lang="en-IE" b="1" dirty="0"/>
              <a:t>Inter-user reproducibility</a:t>
            </a:r>
          </a:p>
          <a:p>
            <a:r>
              <a:rPr lang="en-IE" b="1" dirty="0"/>
              <a:t>Validated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Suitable </a:t>
            </a:r>
            <a:r>
              <a:rPr lang="en-IE" b="1" dirty="0">
                <a:solidFill>
                  <a:srgbClr val="FF0000"/>
                </a:solidFill>
              </a:rPr>
              <a:t>on-going use by non-dietitians to prompt specialist dietitian evaluation and </a:t>
            </a:r>
            <a:r>
              <a:rPr lang="en-IE" b="1" dirty="0" smtClean="0">
                <a:solidFill>
                  <a:srgbClr val="FF0000"/>
                </a:solidFill>
              </a:rPr>
              <a:t>intervention</a:t>
            </a:r>
          </a:p>
          <a:p>
            <a:pPr lvl="1"/>
            <a:r>
              <a:rPr lang="en-IE" sz="2400" b="1" dirty="0"/>
              <a:t>Ensures dietitians focus their time on those patients most at-risk.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27047"/>
            <a:ext cx="72580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Henderson S, Moore N, Lee E, Witham MD. Do the malnutrition universal screening tool (MUST) and Birmingham nutrition risk (BNR) score predict mortality in older hospitalised patients? </a:t>
            </a:r>
            <a:r>
              <a:rPr lang="en-US" sz="750" i="1" dirty="0"/>
              <a:t>BMC Geriatrics </a:t>
            </a:r>
            <a:r>
              <a:rPr lang="en-US" sz="750" dirty="0"/>
              <a:t>2008;8:26.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Stratton RJ, Hackston A, Longmore D, et al. Malnutrition in hospital outpatients and inpatients: prevalence, concurrent validity and ease of use of the 'malnutrition universal screening tool' ('MUST') for adults. </a:t>
            </a:r>
            <a:r>
              <a:rPr lang="en-US" sz="750" i="1" dirty="0"/>
              <a:t>The British Journal of Nutrition </a:t>
            </a:r>
            <a:r>
              <a:rPr lang="en-US" sz="750" dirty="0"/>
              <a:t>2004;92:799-808.</a:t>
            </a:r>
          </a:p>
          <a:p>
            <a:endParaRPr lang="en-US" sz="750" dirty="0"/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6395144"/>
              </p:ext>
            </p:extLst>
          </p:nvPr>
        </p:nvGraphicFramePr>
        <p:xfrm>
          <a:off x="0" y="252249"/>
          <a:ext cx="9144000" cy="618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29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1" y="892350"/>
            <a:ext cx="7429499" cy="510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6597"/>
            <a:ext cx="2478881" cy="67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Implementation?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06" y="1254889"/>
            <a:ext cx="3343275" cy="3964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585" y="6247759"/>
            <a:ext cx="8532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https://www.hse.ie/eng/about/who/qid/other-quality-improvement-programmes/nourish/must-improving-guide-nourish.pdf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3" y="1017757"/>
            <a:ext cx="8184673" cy="467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121" y="6297747"/>
            <a:ext cx="7894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https://www.hse.ie/eng/about/who/qid/other-quality-improvement-programmes/nourish/must-improving-guide-nourish.pdf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21" y="550615"/>
            <a:ext cx="8479116" cy="5242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121" y="6297747"/>
            <a:ext cx="7894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https://www.hse.ie/eng/about/who/qid/other-quality-improvement-programmes/nourish/must-improving-guide-nourish.pdf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8" y="502993"/>
            <a:ext cx="8386272" cy="5215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121" y="6297747"/>
            <a:ext cx="7894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https://www.hse.ie/eng/about/who/qid/other-quality-improvement-programmes/nourish/must-improving-guide-nourish.pdf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7" y="716572"/>
            <a:ext cx="8606246" cy="4653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121" y="6297747"/>
            <a:ext cx="7894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https://www.hse.ie/eng/about/who/qid/other-quality-improvement-programmes/nourish/must-improving-guide-nourish.pdf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2444024"/>
            <a:ext cx="8826500" cy="4026626"/>
          </a:xfrm>
        </p:spPr>
        <p:txBody>
          <a:bodyPr>
            <a:normAutofit/>
          </a:bodyPr>
          <a:lstStyle/>
          <a:p>
            <a:r>
              <a:rPr lang="en-US" b="1" dirty="0"/>
              <a:t>Malnutrition = cause and effect of illness </a:t>
            </a:r>
          </a:p>
          <a:p>
            <a:r>
              <a:rPr lang="en-US" b="1" dirty="0"/>
              <a:t>If untreated, can lead to poorer health outcomes, increase morbidity and significantly reduce quality of life.</a:t>
            </a:r>
          </a:p>
          <a:p>
            <a:r>
              <a:rPr lang="en-US" b="1" dirty="0"/>
              <a:t>Its worth screening for as you can intervene</a:t>
            </a:r>
          </a:p>
          <a:p>
            <a:r>
              <a:rPr lang="en-US" b="1" dirty="0"/>
              <a:t>Lots of tools!  Malnutrition risk and malnutrition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15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Things to consider when choosing a nutrition screening tool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721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your </a:t>
            </a:r>
            <a:r>
              <a:rPr lang="en-US" sz="2400" b="1" dirty="0"/>
              <a:t>context (and resources!)</a:t>
            </a:r>
          </a:p>
          <a:p>
            <a:pPr lvl="1"/>
            <a:r>
              <a:rPr lang="en-US" sz="2400" b="1" dirty="0"/>
              <a:t>evidence based</a:t>
            </a:r>
          </a:p>
          <a:p>
            <a:pPr lvl="1"/>
            <a:r>
              <a:rPr lang="en-US" sz="2400" b="1" dirty="0"/>
              <a:t>validated</a:t>
            </a:r>
          </a:p>
          <a:p>
            <a:pPr lvl="1"/>
            <a:r>
              <a:rPr lang="en-US" sz="2400" b="1" dirty="0"/>
              <a:t>reliable </a:t>
            </a:r>
          </a:p>
          <a:p>
            <a:pPr lvl="1"/>
            <a:r>
              <a:rPr lang="en-US" sz="2400" b="1" dirty="0"/>
              <a:t>practical. </a:t>
            </a:r>
          </a:p>
          <a:p>
            <a:pPr lvl="1"/>
            <a:r>
              <a:rPr lang="en-US" sz="2400" b="1" dirty="0"/>
              <a:t>link to specified protocols for action e.g. referral of those identified as ‘at risk’, to a Dietitian for more detailed assessment or rescreen for those at low risk at regular intervals.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spital food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8" y="1394222"/>
            <a:ext cx="3912394" cy="38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More information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9" y="2869312"/>
            <a:ext cx="6179447" cy="2824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48180"/>
            <a:ext cx="4616802" cy="1001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77" y="386859"/>
            <a:ext cx="4337447" cy="1996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9297" y="27463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11664" r="25384" b="43415"/>
          <a:stretch/>
        </p:blipFill>
        <p:spPr>
          <a:xfrm>
            <a:off x="-11723" y="480646"/>
            <a:ext cx="9144000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74638"/>
            <a:ext cx="8475785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Arial"/>
              </a:rPr>
              <a:t>Interaction </a:t>
            </a:r>
            <a:r>
              <a:rPr lang="en-US" altLang="en-US" dirty="0">
                <a:ea typeface="Arial"/>
              </a:rPr>
              <a:t>between </a:t>
            </a:r>
            <a:r>
              <a:rPr lang="en-US" altLang="en-US" dirty="0" smtClean="0">
                <a:ea typeface="Arial"/>
              </a:rPr>
              <a:t/>
            </a:r>
            <a:br>
              <a:rPr lang="en-US" altLang="en-US" dirty="0" smtClean="0">
                <a:ea typeface="Arial"/>
              </a:rPr>
            </a:br>
            <a:r>
              <a:rPr lang="en-US" altLang="en-US" dirty="0" smtClean="0">
                <a:ea typeface="Arial"/>
              </a:rPr>
              <a:t>malnutrition </a:t>
            </a:r>
            <a:r>
              <a:rPr lang="en-US" altLang="en-US" dirty="0">
                <a:ea typeface="Arial"/>
              </a:rPr>
              <a:t>and infection</a:t>
            </a:r>
            <a:endParaRPr lang="en-US" dirty="0"/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12" y="6223927"/>
            <a:ext cx="794147" cy="2238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891444" y="2164007"/>
            <a:ext cx="5114925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96991"/>
            <a:ext cx="8718452" cy="99417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Arial"/>
                <a:ea typeface="Arial"/>
              </a:rPr>
              <a:t>The “vicious cycle” </a:t>
            </a:r>
            <a:r>
              <a:rPr lang="en-US" altLang="en-US" dirty="0" smtClean="0">
                <a:solidFill>
                  <a:srgbClr val="FF0000"/>
                </a:solidFill>
                <a:latin typeface="Arial"/>
                <a:ea typeface="Arial"/>
              </a:rPr>
              <a:t/>
            </a:r>
            <a:br>
              <a:rPr lang="en-US" altLang="en-US" dirty="0" smtClean="0">
                <a:solidFill>
                  <a:srgbClr val="FF0000"/>
                </a:solidFill>
                <a:latin typeface="Arial"/>
                <a:ea typeface="Arial"/>
              </a:rPr>
            </a:br>
            <a:r>
              <a:rPr lang="en-US" altLang="en-US" dirty="0" smtClean="0">
                <a:solidFill>
                  <a:srgbClr val="FF0000"/>
                </a:solidFill>
                <a:latin typeface="Arial"/>
                <a:ea typeface="Arial"/>
              </a:rPr>
              <a:t>of nutrition </a:t>
            </a:r>
            <a:r>
              <a:rPr lang="en-US" altLang="en-US" dirty="0">
                <a:solidFill>
                  <a:srgbClr val="FF0000"/>
                </a:solidFill>
                <a:latin typeface="Arial"/>
                <a:ea typeface="Arial"/>
              </a:rPr>
              <a:t>and infection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7570248"/>
              </p:ext>
            </p:extLst>
          </p:nvPr>
        </p:nvGraphicFramePr>
        <p:xfrm>
          <a:off x="-461927" y="1214706"/>
          <a:ext cx="9605927" cy="471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692" y="1955410"/>
            <a:ext cx="8088923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20-50% </a:t>
            </a:r>
            <a:endParaRPr lang="en-US" sz="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inpatients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5369"/>
            <a:ext cx="730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Barker LA, Gout BS, Crowe TC.  Barker LA, Gout BS, Crowe TC. Hospital malnutrition: prevalence, identification and impact on patients and the healthcare system. </a:t>
            </a:r>
          </a:p>
          <a:p>
            <a:r>
              <a:rPr lang="en-IE" sz="900" i="1" dirty="0"/>
              <a:t>Int J Environ Res Public Health</a:t>
            </a:r>
            <a:r>
              <a:rPr lang="en-IE" sz="900" dirty="0"/>
              <a:t> 2011. </a:t>
            </a:r>
            <a:r>
              <a:rPr lang="en-IE" sz="900" b="1" dirty="0"/>
              <a:t>8</a:t>
            </a:r>
            <a:r>
              <a:rPr lang="en-IE" sz="900" dirty="0"/>
              <a:t>(2): 514-27.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70" y="582069"/>
            <a:ext cx="7886700" cy="994172"/>
          </a:xfrm>
        </p:spPr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Why bother?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70" y="1947302"/>
            <a:ext cx="8369300" cy="356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Malnourished patients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access health services more often (acute hospital and GP) </a:t>
            </a:r>
          </a:p>
          <a:p>
            <a:r>
              <a:rPr lang="en-US" b="1" dirty="0"/>
              <a:t>when admitted, have more complications, longer inpatient stays and higher mortality rates </a:t>
            </a:r>
          </a:p>
          <a:p>
            <a:r>
              <a:rPr lang="en-US" b="1" dirty="0"/>
              <a:t>€1.4 billion per annum (10% Irish healthcare budget) </a:t>
            </a:r>
          </a:p>
          <a:p>
            <a:pPr marL="0" indent="0">
              <a:buNone/>
            </a:pPr>
            <a:endParaRPr lang="en-US" altLang="en-US" sz="18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89" y="6162333"/>
            <a:ext cx="861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NICE (2006) Nutrition Support for Adults Oral Nutrition Support, Enteral Tube </a:t>
            </a:r>
            <a:r>
              <a:rPr lang="en-US" sz="900" dirty="0"/>
              <a:t>Feeding and Parenteral Nutrition.</a:t>
            </a:r>
          </a:p>
          <a:p>
            <a:r>
              <a:rPr lang="en-US" sz="900" dirty="0"/>
              <a:t>Rice, N., &amp; Normand, C. (2012). The cost associated with disease-related malnutrition in Ireland. </a:t>
            </a:r>
            <a:r>
              <a:rPr lang="en-US" sz="900" i="1" dirty="0"/>
              <a:t>Public Health Nutrition,</a:t>
            </a:r>
            <a:r>
              <a:rPr lang="en-US" sz="900" dirty="0"/>
              <a:t> </a:t>
            </a:r>
            <a:r>
              <a:rPr lang="en-US" sz="900" i="1" dirty="0"/>
              <a:t>15</a:t>
            </a:r>
            <a:r>
              <a:rPr lang="en-US" sz="900" dirty="0"/>
              <a:t>(10), 1966-1972. doi:10.1017/S1368980011003624</a:t>
            </a:r>
          </a:p>
          <a:p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7749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IE" sz="6000" dirty="0">
                <a:solidFill>
                  <a:srgbClr val="FF0000"/>
                </a:solidFill>
              </a:rPr>
              <a:t>Why bother?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70" y="2297113"/>
            <a:ext cx="8616461" cy="4414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950" b="1" dirty="0">
                <a:solidFill>
                  <a:srgbClr val="FF0000"/>
                </a:solidFill>
              </a:rPr>
              <a:t>Can do something about it!</a:t>
            </a:r>
          </a:p>
          <a:p>
            <a:pPr marL="0" indent="0" algn="ctr">
              <a:buNone/>
            </a:pPr>
            <a:r>
              <a:rPr lang="en-US" sz="495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950" b="1" dirty="0">
                <a:solidFill>
                  <a:srgbClr val="FF0000"/>
                </a:solidFill>
              </a:rPr>
              <a:t>= nutrition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7538" y="274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6868-RCSI-PowerPoint-Template_Lecture-Grey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H6868-RCSI-PowerPoint-Template_Lecture-Grey11</Template>
  <TotalTime>3560</TotalTime>
  <Words>1314</Words>
  <Application>Microsoft Macintosh PowerPoint</Application>
  <PresentationFormat>On-screen Show (4:3)</PresentationFormat>
  <Paragraphs>260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Mangal</vt:lpstr>
      <vt:lpstr>ＭＳ Ｐゴシック</vt:lpstr>
      <vt:lpstr>Times New Roman</vt:lpstr>
      <vt:lpstr>Arial</vt:lpstr>
      <vt:lpstr>H6868-RCSI-PowerPoint-Template_Lecture-Grey11</vt:lpstr>
      <vt:lpstr>PowerPoint Presentation</vt:lpstr>
      <vt:lpstr>Learning Outcomes</vt:lpstr>
      <vt:lpstr>PowerPoint Presentation</vt:lpstr>
      <vt:lpstr>PowerPoint Presentation</vt:lpstr>
      <vt:lpstr>Interaction between  malnutrition and infection</vt:lpstr>
      <vt:lpstr>The “vicious cycle”  of nutrition and infection</vt:lpstr>
      <vt:lpstr>PowerPoint Presentation</vt:lpstr>
      <vt:lpstr>Why bother?</vt:lpstr>
      <vt:lpstr>Why bother?</vt:lpstr>
      <vt:lpstr>Recognising malnutrition in hospital patients?</vt:lpstr>
      <vt:lpstr>PowerPoint Presentation</vt:lpstr>
      <vt:lpstr>PowerPoint Presentation</vt:lpstr>
      <vt:lpstr>PowerPoint Presentation</vt:lpstr>
      <vt:lpstr>Malnutrition RISK + mortality</vt:lpstr>
      <vt:lpstr>PowerPoint Presentation</vt:lpstr>
      <vt:lpstr>PowerPoint Presentation</vt:lpstr>
      <vt:lpstr>PowerPoint Presentation</vt:lpstr>
      <vt:lpstr>PowerPoint Presentation</vt:lpstr>
      <vt:lpstr>What did we find?</vt:lpstr>
      <vt:lpstr>PowerPoint Presentation</vt:lpstr>
      <vt:lpstr>PowerPoint Presentation</vt:lpstr>
      <vt:lpstr>PowerPoint Presentation</vt:lpstr>
      <vt:lpstr>What have others found?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using MUST</vt:lpstr>
      <vt:lpstr>PowerPoint Presentation</vt:lpstr>
      <vt:lpstr>PowerPoint Presentation</vt:lpstr>
      <vt:lpstr>Implementation?</vt:lpstr>
      <vt:lpstr>PowerPoint Presentation</vt:lpstr>
      <vt:lpstr>PowerPoint Presentation</vt:lpstr>
      <vt:lpstr>PowerPoint Presentation</vt:lpstr>
      <vt:lpstr>PowerPoint Presentation</vt:lpstr>
      <vt:lpstr>Summary</vt:lpstr>
      <vt:lpstr>Things to consider when choosing a nutrition screening tool </vt:lpstr>
      <vt:lpstr>More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Fidelma Fitzpatrick</dc:creator>
  <cp:lastModifiedBy>Paul Webber</cp:lastModifiedBy>
  <cp:revision>179</cp:revision>
  <cp:lastPrinted>2020-02-10T12:28:47Z</cp:lastPrinted>
  <dcterms:created xsi:type="dcterms:W3CDTF">2014-10-28T15:24:02Z</dcterms:created>
  <dcterms:modified xsi:type="dcterms:W3CDTF">2020-02-11T13:23:11Z</dcterms:modified>
</cp:coreProperties>
</file>