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83" r:id="rId3"/>
    <p:sldId id="280" r:id="rId4"/>
    <p:sldId id="281" r:id="rId5"/>
    <p:sldId id="279" r:id="rId6"/>
    <p:sldId id="274" r:id="rId7"/>
    <p:sldId id="271" r:id="rId8"/>
    <p:sldId id="282" r:id="rId9"/>
    <p:sldId id="277" r:id="rId10"/>
    <p:sldId id="265" r:id="rId11"/>
    <p:sldId id="273" r:id="rId12"/>
    <p:sldId id="285" r:id="rId13"/>
    <p:sldId id="286" r:id="rId14"/>
    <p:sldId id="275" r:id="rId15"/>
    <p:sldId id="276" r:id="rId16"/>
    <p:sldId id="268" r:id="rId17"/>
    <p:sldId id="287" r:id="rId18"/>
    <p:sldId id="270" r:id="rId19"/>
    <p:sldId id="269" r:id="rId20"/>
    <p:sldId id="258" r:id="rId21"/>
    <p:sldId id="257" r:id="rId22"/>
    <p:sldId id="266" r:id="rId23"/>
    <p:sldId id="284" r:id="rId24"/>
    <p:sldId id="259" r:id="rId25"/>
    <p:sldId id="267" r:id="rId26"/>
    <p:sldId id="278" r:id="rId27"/>
    <p:sldId id="260" r:id="rId28"/>
    <p:sldId id="261" r:id="rId29"/>
    <p:sldId id="288" r:id="rId30"/>
    <p:sldId id="289" r:id="rId31"/>
    <p:sldId id="290" r:id="rId32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9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28600"/>
            <a:ext cx="6858000" cy="685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3500" algn="ctr">
              <a:defRPr sz="1200" b="1"/>
            </a:lvl1pPr>
          </a:lstStyle>
          <a:p>
            <a:r>
              <a:rPr lang="en-US" altLang="en-US"/>
              <a:t>Epidemiologic and Molecular Patterns of Hospital and Community-Associated MRSA</a:t>
            </a:r>
            <a:br>
              <a:rPr lang="en-US" altLang="en-US"/>
            </a:br>
            <a:r>
              <a:rPr lang="en-US" altLang="en-US"/>
              <a:t>Prof. Geoffrey Taylor University of Alberta</a:t>
            </a:r>
            <a:br>
              <a:rPr lang="en-US" altLang="en-US"/>
            </a:br>
            <a:r>
              <a:rPr lang="en-US" altLang="en-US"/>
              <a:t>A Webber Training Teleclass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305800"/>
            <a:ext cx="68580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1"/>
            </a:lvl1pPr>
          </a:lstStyle>
          <a:p>
            <a:r>
              <a:rPr lang="en-US" altLang="en-US"/>
              <a:t>Hosted by Bruce Gamage, PICNet, BC </a:t>
            </a:r>
          </a:p>
          <a:p>
            <a:r>
              <a:rPr lang="en-US" altLang="en-US"/>
              <a:t>www.webbertraining.com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FA6A66-4C32-4854-B0F6-664D13E963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0415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4EA5462-8B75-42D4-A6C8-BDB5E49B5BDB}" type="datetime1">
              <a:rPr lang="en-US" altLang="en-US"/>
              <a:pPr/>
              <a:t>1/25/2016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  <a:endParaRPr lang="en-US" alt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676399-171C-4E97-A7BA-A48D93CBF0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08594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ＭＳ Ｐゴシック" pitchFamily="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Georgia" pitchFamily="4" charset="0"/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Georgia" pitchFamily="4" charset="0"/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Georgia" pitchFamily="4" charset="0"/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Georgia" pitchFamily="4" charset="0"/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Georgia" pitchFamily="4" charset="0"/>
            </a:endParaRPr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Georgia" pitchFamily="4" charset="0"/>
            </a:endParaRPr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Georgia" pitchFamily="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Georgia" pitchFamily="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Georgia" pitchFamily="4" charset="0"/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Georgia" pitchFamily="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Georgia" pitchFamily="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fld id="{16899087-687E-4F84-BF94-4C313E8CA6FF}" type="datetime1">
              <a:rPr lang="en-US" altLang="en-US"/>
              <a:pPr/>
              <a:t>1/25/2016</a:t>
            </a:fld>
            <a:endParaRPr lang="en-US" altLang="en-US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C30A2114-A674-4C7E-9461-F1C5C03859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29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7EF4DE-ED75-4FF6-A2DA-D02B5735B70B}" type="datetime1">
              <a:rPr lang="en-US" altLang="en-US"/>
              <a:pPr/>
              <a:t>1/25/2016</a:t>
            </a:fld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5130B-6617-4F78-8843-571F379968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683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FE7588-8533-451A-9084-E3E40400BFE0}" type="datetime1">
              <a:rPr lang="en-US" altLang="en-US"/>
              <a:pPr/>
              <a:t>1/25/2016</a:t>
            </a:fld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11A6D-4384-481C-BDD7-9D3A713670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290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C27256-26EF-4D21-BB16-4E300A8D3468}" type="datetime1">
              <a:rPr lang="en-US" altLang="en-US"/>
              <a:pPr/>
              <a:t>1/25/2016</a:t>
            </a:fld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D237E-3A90-454F-8582-FE3D182CBD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49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A23539-BD18-4692-8B9D-B24F7F6790D5}" type="datetime1">
              <a:rPr lang="en-US" altLang="en-US"/>
              <a:pPr/>
              <a:t>1/25/2016</a:t>
            </a:fld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26A5D-659A-47D0-BF88-12054C104C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9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24C8A5-54DE-480D-BE99-A444826367CD}" type="datetime1">
              <a:rPr lang="en-US" altLang="en-US"/>
              <a:pPr/>
              <a:t>1/25/2016</a:t>
            </a:fld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E9836-6D92-405B-AF9C-4A736723F1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736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159046-5F71-44EF-9CEB-968F38010C01}" type="datetime1">
              <a:rPr lang="en-US" altLang="en-US"/>
              <a:pPr/>
              <a:t>1/25/2016</a:t>
            </a:fld>
            <a:endParaRPr lang="en-US" alt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974E0D-AE61-4DD5-A479-1A0B8015E9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842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fld id="{3785BF2A-A417-4F1E-9EFD-F6C2FC506324}" type="datetime1">
              <a:rPr lang="en-US" altLang="en-US"/>
              <a:pPr/>
              <a:t>1/25/2016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E1569-4DC6-495E-8093-0D003F0DE7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99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5104A7-0C4E-410E-877E-80BD4B17B39E}" type="datetime1">
              <a:rPr lang="en-US" altLang="en-US"/>
              <a:pPr/>
              <a:t>1/25/2016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73B90-A2F9-4BB6-843C-DF8A1752ED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53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43F6C8-5376-4EA5-84EE-6DE612BD8998}" type="datetime1">
              <a:rPr lang="en-US" altLang="en-US"/>
              <a:pPr/>
              <a:t>1/25/2016</a:t>
            </a:fld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CD2F4-BB59-409E-BE78-AC1E85B252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5690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56A5E9-7874-41B3-B956-2B53A6EB72E4}" type="datetime1">
              <a:rPr lang="en-US" altLang="en-US"/>
              <a:pPr/>
              <a:t>1/25/2016</a:t>
            </a:fld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74018-48A0-4901-B10B-55C7ED97CB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501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Georgia" pitchFamily="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Georgia" pitchFamily="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Georgia" pitchFamily="4" charset="0"/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Georgia" pitchFamily="4" charset="0"/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Georgia" pitchFamily="4" charset="0"/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Georgia" pitchFamily="4" charset="0"/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Georgia" pitchFamily="4" charset="0"/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Georgia" pitchFamily="4" charset="0"/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Georgia" pitchFamily="4" charset="0"/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Georgia" pitchFamily="4" charset="0"/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Georgia" pitchFamily="4" charset="0"/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Georgia" pitchFamily="4" charset="0"/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Georgia" pitchFamily="4" charset="0"/>
            </a:endParaRPr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2"/>
                </a:solidFill>
                <a:latin typeface="Georgia" pitchFamily="4" charset="0"/>
              </a:defRPr>
            </a:lvl1pPr>
          </a:lstStyle>
          <a:p>
            <a:fld id="{AA7B3BB1-DE82-44D2-B80A-7AA3ECB62F60}" type="datetime1">
              <a:rPr lang="en-US" altLang="en-US"/>
              <a:pPr/>
              <a:t>1/25/2016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2"/>
                </a:solidFill>
                <a:latin typeface="Georgia" pitchFamily="4" charset="0"/>
              </a:defRPr>
            </a:lvl1pPr>
          </a:lstStyle>
          <a:p>
            <a:endParaRPr lang="en-US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001000" y="-76200"/>
            <a:ext cx="762000" cy="366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FFFFF"/>
                </a:solidFill>
                <a:latin typeface="Georgia" pitchFamily="4" charset="0"/>
              </a:defRPr>
            </a:lvl1pPr>
          </a:lstStyle>
          <a:p>
            <a:fld id="{FD244598-A73E-4B17-BE70-FA1A2370208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45" r:id="rId2"/>
    <p:sldLayoutId id="2147483746" r:id="rId3"/>
    <p:sldLayoutId id="2147483747" r:id="rId4"/>
    <p:sldLayoutId id="2147483754" r:id="rId5"/>
    <p:sldLayoutId id="2147483755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4" charset="0"/>
          <a:ea typeface="ＭＳ Ｐゴシック" pitchFamily="4" charset="-128"/>
          <a:cs typeface="ＭＳ Ｐゴシック" pitchFamily="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4" charset="0"/>
          <a:ea typeface="ＭＳ Ｐゴシック" pitchFamily="4" charset="-128"/>
          <a:cs typeface="ＭＳ Ｐゴシック" pitchFamily="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4" charset="0"/>
          <a:ea typeface="ＭＳ Ｐゴシック" pitchFamily="4" charset="-128"/>
          <a:cs typeface="ＭＳ Ｐゴシック" pitchFamily="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4" charset="0"/>
          <a:ea typeface="ＭＳ Ｐゴシック" pitchFamily="4" charset="-128"/>
          <a:cs typeface="ＭＳ Ｐゴシック" pitchFamily="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4" charset="0"/>
          <a:ea typeface="ＭＳ Ｐゴシック" pitchFamily="4" charset="-128"/>
          <a:cs typeface="ＭＳ Ｐゴシック" pitchFamily="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4" charset="0"/>
          <a:ea typeface="ＭＳ Ｐゴシック" pitchFamily="4" charset="-128"/>
          <a:cs typeface="ＭＳ Ｐゴシック" pitchFamily="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4" charset="0"/>
          <a:ea typeface="ＭＳ Ｐゴシック" pitchFamily="4" charset="-128"/>
          <a:cs typeface="ＭＳ Ｐゴシック" pitchFamily="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4" charset="0"/>
          <a:ea typeface="ＭＳ Ｐゴシック" pitchFamily="4" charset="-128"/>
          <a:cs typeface="ＭＳ Ｐゴシック" pitchFamily="4" charset="-128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4" charset="0"/>
        <a:buChar char="•"/>
        <a:defRPr sz="2800" kern="1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4" charset="0"/>
        <a:buChar char="▫"/>
        <a:defRPr sz="2600" kern="1200">
          <a:solidFill>
            <a:schemeClr val="accent2"/>
          </a:solidFill>
          <a:latin typeface="+mn-lt"/>
          <a:ea typeface="ＭＳ Ｐゴシック" pitchFamily="4" charset="-128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4" charset="2"/>
        <a:buChar char=""/>
        <a:defRPr sz="2400" kern="1200">
          <a:solidFill>
            <a:schemeClr val="accent1"/>
          </a:solidFill>
          <a:latin typeface="+mn-lt"/>
          <a:ea typeface="ＭＳ Ｐゴシック" pitchFamily="4" charset="-128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4" charset="2"/>
        <a:buChar char=""/>
        <a:defRPr sz="2200" kern="1200">
          <a:solidFill>
            <a:schemeClr val="accent1"/>
          </a:solidFill>
          <a:latin typeface="+mn-lt"/>
          <a:ea typeface="ＭＳ Ｐゴシック" pitchFamily="4" charset="-128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4" charset="0"/>
        <a:buChar char="▫"/>
        <a:defRPr sz="2000" kern="1200">
          <a:solidFill>
            <a:srgbClr val="A04DA3"/>
          </a:solidFill>
          <a:latin typeface="+mn-lt"/>
          <a:ea typeface="ＭＳ Ｐゴシック" pitchFamily="4" charset="-128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8458200" cy="2079625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Epidemiologic and Molecular Patterns of Hospital and Community-Associated MRSA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76200" y="3962400"/>
            <a:ext cx="5410200" cy="1752600"/>
          </a:xfrm>
        </p:spPr>
        <p:txBody>
          <a:bodyPr/>
          <a:lstStyle/>
          <a:p>
            <a:pPr marL="63500" eaLnBrk="1" hangingPunct="1"/>
            <a:r>
              <a:rPr lang="en-US" altLang="en-US" smtClean="0"/>
              <a:t>Geoffrey Taylor MD, FRCP(C ), FACP</a:t>
            </a:r>
          </a:p>
          <a:p>
            <a:pPr marL="63500" eaLnBrk="1" hangingPunct="1"/>
            <a:r>
              <a:rPr lang="en-US" altLang="en-US" smtClean="0"/>
              <a:t>Division of Infectious Diseases</a:t>
            </a:r>
          </a:p>
          <a:p>
            <a:pPr marL="63500" eaLnBrk="1" hangingPunct="1"/>
            <a:r>
              <a:rPr lang="en-US" altLang="en-US" smtClean="0"/>
              <a:t>University of Alberta</a:t>
            </a:r>
          </a:p>
          <a:p>
            <a:pPr marL="63500" eaLnBrk="1" hangingPunct="1"/>
            <a:r>
              <a:rPr lang="en-US" altLang="en-US" smtClean="0"/>
              <a:t>Edmonton, Alberta</a:t>
            </a:r>
          </a:p>
        </p:txBody>
      </p:sp>
      <p:pic>
        <p:nvPicPr>
          <p:cNvPr id="5" name="Picture 4" descr="15_Year_Anni_Cres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31763"/>
            <a:ext cx="2116138" cy="841375"/>
          </a:xfrm>
          <a:prstGeom prst="rect">
            <a:avLst/>
          </a:prstGeom>
          <a:noFill/>
          <a:ln>
            <a:noFill/>
          </a:ln>
          <a:effectLst>
            <a:outerShdw blurRad="50800" dist="177801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3176588" y="6488113"/>
            <a:ext cx="2614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r>
              <a:rPr lang="en-US" altLang="en-US" sz="1800">
                <a:latin typeface="Calibri" pitchFamily="4" charset="0"/>
              </a:rPr>
              <a:t>www.webbertraining.com</a:t>
            </a:r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7372350" y="6488113"/>
            <a:ext cx="1771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r" eaLnBrk="1" hangingPunct="1"/>
            <a:r>
              <a:rPr lang="en-US" altLang="en-US" sz="1800">
                <a:latin typeface="Calibri" pitchFamily="4" charset="0"/>
              </a:rPr>
              <a:t>January 28, 2016</a:t>
            </a:r>
          </a:p>
        </p:txBody>
      </p:sp>
      <p:sp>
        <p:nvSpPr>
          <p:cNvPr id="15367" name="Subtitle 2"/>
          <p:cNvSpPr txBox="1">
            <a:spLocks/>
          </p:cNvSpPr>
          <p:nvPr/>
        </p:nvSpPr>
        <p:spPr bwMode="auto">
          <a:xfrm>
            <a:off x="3352800" y="5410200"/>
            <a:ext cx="5638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5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r" eaLnBrk="1" hangingPunct="1">
              <a:spcBef>
                <a:spcPts val="300"/>
              </a:spcBef>
              <a:buClr>
                <a:srgbClr val="A04DA3"/>
              </a:buClr>
              <a:buFont typeface="Georgia" pitchFamily="4" charset="0"/>
              <a:buNone/>
            </a:pPr>
            <a:r>
              <a:rPr lang="en-US" altLang="en-US" sz="2200">
                <a:solidFill>
                  <a:schemeClr val="tx2"/>
                </a:solidFill>
                <a:latin typeface="Georgia" pitchFamily="4" charset="0"/>
              </a:rPr>
              <a:t>Hosted by Bruce Gamage</a:t>
            </a:r>
          </a:p>
          <a:p>
            <a:pPr algn="r" eaLnBrk="1" hangingPunct="1">
              <a:spcBef>
                <a:spcPts val="300"/>
              </a:spcBef>
              <a:buClr>
                <a:srgbClr val="A04DA3"/>
              </a:buClr>
              <a:buFont typeface="Georgia" pitchFamily="4" charset="0"/>
              <a:buNone/>
            </a:pPr>
            <a:r>
              <a:rPr lang="en-US" altLang="en-US" sz="2000">
                <a:solidFill>
                  <a:schemeClr val="tx2"/>
                </a:solidFill>
                <a:latin typeface="Georgia" pitchFamily="4" charset="0"/>
              </a:rPr>
              <a:t>Provincial Infection Control Network, BC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97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Biologic distinctions between typical Community and typical Hospital MRSA strains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2244725"/>
            <a:ext cx="4041775" cy="457200"/>
          </a:xfrm>
        </p:spPr>
        <p:txBody>
          <a:bodyPr/>
          <a:lstStyle/>
          <a:p>
            <a:pPr marL="44450" eaLnBrk="1" hangingPunct="1"/>
            <a:r>
              <a:rPr lang="en-US" altLang="en-US" smtClean="0">
                <a:solidFill>
                  <a:srgbClr val="3F3F3F"/>
                </a:solidFill>
              </a:rPr>
              <a:t>Antimicrobial susceptibility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721225" y="2244725"/>
            <a:ext cx="4041775" cy="457200"/>
          </a:xfrm>
        </p:spPr>
        <p:txBody>
          <a:bodyPr/>
          <a:lstStyle/>
          <a:p>
            <a:pPr marL="44450" eaLnBrk="1" hangingPunct="1"/>
            <a:r>
              <a:rPr lang="en-US" altLang="en-US" smtClean="0">
                <a:solidFill>
                  <a:srgbClr val="3F3F3F"/>
                </a:solidFill>
              </a:rPr>
              <a:t>Presence of virulence factors</a:t>
            </a:r>
          </a:p>
          <a:p>
            <a:pPr marL="44450" eaLnBrk="1" hangingPunct="1"/>
            <a:endParaRPr lang="en-US" altLang="en-US" smtClean="0">
              <a:solidFill>
                <a:srgbClr val="3F3F3F"/>
              </a:solidFill>
            </a:endParaRPr>
          </a:p>
        </p:txBody>
      </p:sp>
      <p:sp>
        <p:nvSpPr>
          <p:cNvPr id="24581" name="Content Placeholder 2"/>
          <p:cNvSpPr>
            <a:spLocks noGrp="1"/>
          </p:cNvSpPr>
          <p:nvPr>
            <p:ph sz="quarter" idx="2"/>
          </p:nvPr>
        </p:nvSpPr>
        <p:spPr>
          <a:xfrm>
            <a:off x="381000" y="2708275"/>
            <a:ext cx="4041775" cy="3886200"/>
          </a:xfrm>
        </p:spPr>
        <p:txBody>
          <a:bodyPr/>
          <a:lstStyle/>
          <a:p>
            <a:pPr eaLnBrk="1" hangingPunct="1"/>
            <a:r>
              <a:rPr lang="en-US" altLang="en-US" smtClean="0"/>
              <a:t>USA 100/CMRSA2: only reliably susceptible to vancomycin (and novel agents such as linezolid, daptomycin , telavancin, ceftaroline)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USA300/CMRSA 10: typically also susceptible to tmp-smx, tetracycline, fuscidic acid +/- clindamycin </a:t>
            </a:r>
          </a:p>
        </p:txBody>
      </p:sp>
      <p:sp>
        <p:nvSpPr>
          <p:cNvPr id="24582" name="Content Placeholder 5"/>
          <p:cNvSpPr>
            <a:spLocks noGrp="1"/>
          </p:cNvSpPr>
          <p:nvPr>
            <p:ph sz="quarter" idx="4"/>
          </p:nvPr>
        </p:nvSpPr>
        <p:spPr>
          <a:xfrm>
            <a:off x="4718050" y="2708275"/>
            <a:ext cx="4041775" cy="3886200"/>
          </a:xfrm>
        </p:spPr>
        <p:txBody>
          <a:bodyPr/>
          <a:lstStyle/>
          <a:p>
            <a:pPr eaLnBrk="1" hangingPunct="1"/>
            <a:r>
              <a:rPr lang="en-US" altLang="en-US" smtClean="0"/>
              <a:t>USA 300 has increased prevalence of:</a:t>
            </a:r>
          </a:p>
          <a:p>
            <a:pPr lvl="1" eaLnBrk="1" hangingPunct="1"/>
            <a:r>
              <a:rPr lang="en-US" altLang="en-US" smtClean="0"/>
              <a:t>Paton Valentine Leucocidin (PVL)</a:t>
            </a:r>
          </a:p>
          <a:p>
            <a:pPr lvl="2" eaLnBrk="1" hangingPunct="1"/>
            <a:r>
              <a:rPr lang="en-US" altLang="en-US" smtClean="0"/>
              <a:t>Associated with skin/soft tissue infection (“spider bite”) and severe- hemorrhagic pneumonia</a:t>
            </a:r>
          </a:p>
          <a:p>
            <a:pPr eaLnBrk="1" hangingPunct="1"/>
            <a:endParaRPr lang="en-US" altLang="en-US" smtClean="0"/>
          </a:p>
          <a:p>
            <a:pPr lvl="1" eaLnBrk="1" hangingPunct="1"/>
            <a:r>
              <a:rPr lang="el-GR" altLang="en-US" smtClean="0"/>
              <a:t>α</a:t>
            </a:r>
            <a:r>
              <a:rPr lang="en-US" altLang="en-US" smtClean="0"/>
              <a:t>-haemolysin</a:t>
            </a:r>
          </a:p>
          <a:p>
            <a:pPr lvl="2" eaLnBrk="1" hangingPunct="1"/>
            <a:r>
              <a:rPr lang="en-US" altLang="en-US" smtClean="0"/>
              <a:t>Associated with endocarditis and pneumonia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E5997397-279E-48A2-A85D-7A63C1FA99F1}" type="slidenum">
              <a:rPr lang="en-US" altLang="en-US" sz="2000">
                <a:solidFill>
                  <a:srgbClr val="FFFFFF"/>
                </a:solidFill>
                <a:latin typeface="Georgia" pitchFamily="4" charset="0"/>
              </a:rPr>
              <a:pPr eaLnBrk="1" hangingPunct="1"/>
              <a:t>10</a:t>
            </a:fld>
            <a:endParaRPr lang="en-US" altLang="en-US" sz="2000">
              <a:solidFill>
                <a:srgbClr val="FFFFFF"/>
              </a:solidFill>
              <a:latin typeface="Georgia" pitchFamily="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Issues in MRSA Surveillance data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Surveillance intensity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smtClean="0"/>
              <a:t>Numbers of cases you find can depend on how hard you look – especially colonization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Clinical status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smtClean="0"/>
              <a:t>Some infections are treated without obtaining cultures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smtClean="0"/>
              <a:t>In lab based surveillance it can be difficult to distinguish infection from colonization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smtClean="0"/>
              <a:t>Eg  - skin/wounds, sputum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smtClean="0"/>
              <a:t>No debate about significance of positive blood culture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Source of MRSA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smtClean="0"/>
              <a:t>Hospital vs Community acquisition of MRSA is often speculative since acquisition is usually silent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smtClean="0"/>
              <a:t>Source of infection is easier to determine based on standard definition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3A761C97-83B9-4376-AD6E-0C2763CF0C5D}" type="slidenum">
              <a:rPr lang="en-US" altLang="en-US" sz="2000">
                <a:solidFill>
                  <a:srgbClr val="FFFFFF"/>
                </a:solidFill>
                <a:latin typeface="Georgia" pitchFamily="4" charset="0"/>
              </a:rPr>
              <a:pPr eaLnBrk="1" hangingPunct="1"/>
              <a:t>11</a:t>
            </a:fld>
            <a:endParaRPr lang="en-US" altLang="en-US" sz="2000">
              <a:solidFill>
                <a:srgbClr val="FFFFFF"/>
              </a:solidFill>
              <a:latin typeface="Georgia" pitchFamily="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200" smtClean="0"/>
              <a:t>MRSA – USA</a:t>
            </a:r>
            <a:br>
              <a:rPr lang="en-US" altLang="en-US" sz="3200" smtClean="0"/>
            </a:br>
            <a:r>
              <a:rPr lang="en-US" altLang="en-US" sz="1800" smtClean="0"/>
              <a:t>Carrel et al Emerging Inf Dis 21:1973, (2015)</a:t>
            </a:r>
            <a:br>
              <a:rPr lang="en-US" altLang="en-US" sz="1800" smtClean="0"/>
            </a:br>
            <a:r>
              <a:rPr lang="en-US" altLang="en-US" sz="1800" smtClean="0"/>
              <a:t>Rhee et al Infect Control Hosp Epidemiol 36:1417 (2015)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USA 100 has been present for many years in US hospitals. Since ~ 2007 it has been in relative decline in several regions (coincident with increased attention to IPC)</a:t>
            </a:r>
          </a:p>
          <a:p>
            <a:pPr eaLnBrk="1" hangingPunct="1"/>
            <a:r>
              <a:rPr lang="en-US" altLang="en-US" smtClean="0"/>
              <a:t>USA 300 was introduced in the late 1990’s but did not emerge simultaneously: starting in western states and spreading east</a:t>
            </a:r>
          </a:p>
          <a:p>
            <a:pPr lvl="1" eaLnBrk="1" hangingPunct="1"/>
            <a:r>
              <a:rPr lang="en-US" altLang="en-US" smtClean="0"/>
              <a:t>Disproportionately affects children , incarcerated and inner city populations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2B9212E8-EFC1-472B-B454-99BB3651F455}" type="slidenum">
              <a:rPr lang="en-US" altLang="en-US" sz="2000">
                <a:solidFill>
                  <a:srgbClr val="FFFFFF"/>
                </a:solidFill>
                <a:latin typeface="Georgia" pitchFamily="4" charset="0"/>
              </a:rPr>
              <a:pPr eaLnBrk="1" hangingPunct="1"/>
              <a:t>12</a:t>
            </a:fld>
            <a:endParaRPr lang="en-US" altLang="en-US" sz="2000">
              <a:solidFill>
                <a:srgbClr val="FFFFFF"/>
              </a:solidFill>
              <a:latin typeface="Georgia" pitchFamily="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534400" cy="106997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MRSA BSI in a large Chicago hospital</a:t>
            </a:r>
            <a:br>
              <a:rPr lang="en-US" altLang="en-US" sz="2800" smtClean="0"/>
            </a:br>
            <a:r>
              <a:rPr lang="en-US" altLang="en-US" sz="2800" smtClean="0"/>
              <a:t>2007-2013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2244725"/>
            <a:ext cx="4041775" cy="457200"/>
          </a:xfrm>
        </p:spPr>
        <p:txBody>
          <a:bodyPr/>
          <a:lstStyle/>
          <a:p>
            <a:pPr marL="44450" eaLnBrk="1" hangingPunct="1"/>
            <a:r>
              <a:rPr lang="en-US" altLang="en-US" smtClean="0">
                <a:solidFill>
                  <a:srgbClr val="3F3F3F"/>
                </a:solidFill>
              </a:rPr>
              <a:t>Community Onset BSI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721225" y="2244725"/>
            <a:ext cx="4041775" cy="457200"/>
          </a:xfrm>
        </p:spPr>
        <p:txBody>
          <a:bodyPr/>
          <a:lstStyle/>
          <a:p>
            <a:pPr marL="44450" eaLnBrk="1" hangingPunct="1"/>
            <a:r>
              <a:rPr lang="en-US" altLang="en-US" smtClean="0">
                <a:solidFill>
                  <a:srgbClr val="3F3F3F"/>
                </a:solidFill>
              </a:rPr>
              <a:t>Hospital Onset BSI</a:t>
            </a:r>
          </a:p>
        </p:txBody>
      </p:sp>
      <p:pic>
        <p:nvPicPr>
          <p:cNvPr id="27653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2895600"/>
            <a:ext cx="4419600" cy="2998788"/>
          </a:xfrm>
        </p:spPr>
      </p:pic>
      <p:pic>
        <p:nvPicPr>
          <p:cNvPr id="27654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4875" y="3048000"/>
            <a:ext cx="4124325" cy="2962275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E726C2FF-2331-4D3B-B6B7-B3D60AB6C35C}" type="slidenum">
              <a:rPr lang="en-US" altLang="en-US" sz="2000">
                <a:solidFill>
                  <a:srgbClr val="FFFFFF"/>
                </a:solidFill>
                <a:latin typeface="Georgia" pitchFamily="4" charset="0"/>
              </a:rPr>
              <a:pPr eaLnBrk="1" hangingPunct="1"/>
              <a:t>13</a:t>
            </a:fld>
            <a:endParaRPr lang="en-US" altLang="en-US" sz="2000">
              <a:solidFill>
                <a:srgbClr val="FFFFFF"/>
              </a:solidFill>
              <a:latin typeface="Georgia" pitchFamily="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900" smtClean="0"/>
              <a:t>Emergence of MRSA in a network of Canadian Hospitals (CNISP)</a:t>
            </a:r>
            <a:r>
              <a:rPr lang="en-US" altLang="en-US" sz="3200" smtClean="0"/>
              <a:t/>
            </a:r>
            <a:br>
              <a:rPr lang="en-US" altLang="en-US" sz="3200" smtClean="0"/>
            </a:br>
            <a:r>
              <a:rPr lang="en-US" altLang="en-US" sz="1800" smtClean="0"/>
              <a:t>(Simor et al , ICHE , 2010)</a:t>
            </a:r>
          </a:p>
        </p:txBody>
      </p:sp>
      <p:pic>
        <p:nvPicPr>
          <p:cNvPr id="2867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222500"/>
            <a:ext cx="7696200" cy="4324350"/>
          </a:xfrm>
        </p:spPr>
      </p:pic>
      <p:sp>
        <p:nvSpPr>
          <p:cNvPr id="3" name="Up-Down Arrow 2"/>
          <p:cNvSpPr/>
          <p:nvPr/>
        </p:nvSpPr>
        <p:spPr>
          <a:xfrm>
            <a:off x="7162800" y="3048000"/>
            <a:ext cx="407988" cy="2057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Georgia" pitchFamily="4" charset="0"/>
            </a:endParaRPr>
          </a:p>
        </p:txBody>
      </p:sp>
      <p:sp>
        <p:nvSpPr>
          <p:cNvPr id="5" name="Up-Down Arrow 4"/>
          <p:cNvSpPr/>
          <p:nvPr/>
        </p:nvSpPr>
        <p:spPr>
          <a:xfrm>
            <a:off x="2438400" y="5562600"/>
            <a:ext cx="304800" cy="3810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Georgia" pitchFamily="4" charset="0"/>
            </a:endParaRPr>
          </a:p>
        </p:txBody>
      </p:sp>
      <p:sp>
        <p:nvSpPr>
          <p:cNvPr id="6" name="Up-Down Arrow 5"/>
          <p:cNvSpPr/>
          <p:nvPr/>
        </p:nvSpPr>
        <p:spPr>
          <a:xfrm>
            <a:off x="6781800" y="3352800"/>
            <a:ext cx="307975" cy="6858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0000"/>
              </a:solidFill>
              <a:latin typeface="Georgia" pitchFamily="4" charset="0"/>
            </a:endParaRPr>
          </a:p>
        </p:txBody>
      </p:sp>
      <p:sp>
        <p:nvSpPr>
          <p:cNvPr id="7" name="Up-Down Arrow 6"/>
          <p:cNvSpPr/>
          <p:nvPr/>
        </p:nvSpPr>
        <p:spPr>
          <a:xfrm>
            <a:off x="3425825" y="4786313"/>
            <a:ext cx="255588" cy="319087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Georgia" pitchFamily="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0DF96B85-CB21-4D29-B7E5-E907E5DADC29}" type="slidenum">
              <a:rPr lang="en-US" altLang="en-US" sz="2000">
                <a:solidFill>
                  <a:srgbClr val="FFFFFF"/>
                </a:solidFill>
                <a:latin typeface="Georgia" pitchFamily="4" charset="0"/>
              </a:rPr>
              <a:pPr eaLnBrk="1" hangingPunct="1"/>
              <a:t>14</a:t>
            </a:fld>
            <a:endParaRPr lang="en-US" altLang="en-US" sz="2000">
              <a:solidFill>
                <a:srgbClr val="FFFFFF"/>
              </a:solidFill>
              <a:latin typeface="Georgia" pitchFamily="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8077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533400" y="2971800"/>
            <a:ext cx="822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Georgia" pitchFamily="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93738" y="4076700"/>
            <a:ext cx="8229600" cy="342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Georgia" pitchFamily="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49A1018E-F5CA-49E1-B028-623733AEB379}" type="slidenum">
              <a:rPr lang="en-US" altLang="en-US" sz="2000">
                <a:solidFill>
                  <a:srgbClr val="FFFFFF"/>
                </a:solidFill>
                <a:latin typeface="Georgia" pitchFamily="4" charset="0"/>
              </a:rPr>
              <a:pPr eaLnBrk="1" hangingPunct="1"/>
              <a:t>15</a:t>
            </a:fld>
            <a:endParaRPr lang="en-US" altLang="en-US" sz="2000">
              <a:solidFill>
                <a:srgbClr val="FFFFFF"/>
              </a:solidFill>
              <a:latin typeface="Georgia" pitchFamily="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smtClean="0"/>
              <a:t>MRSA Infections/1,000 admissions in Sentinel Canadian Hospitals </a:t>
            </a:r>
          </a:p>
        </p:txBody>
      </p:sp>
      <p:graphicFrame>
        <p:nvGraphicFramePr>
          <p:cNvPr id="30722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r:id="rId3" imgW="8228920" imgH="4321707" progId="Excel.Chart.8">
                  <p:embed/>
                </p:oleObj>
              </mc:Choice>
              <mc:Fallback>
                <p:oleObj r:id="rId3" imgW="8228920" imgH="4321707" progId="Excel.Chart.8">
                  <p:embed/>
                  <p:pic>
                    <p:nvPicPr>
                      <p:cNvPr id="0" name="Content Placeholder 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49488"/>
                        <a:ext cx="8229600" cy="432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914400" y="6172200"/>
            <a:ext cx="152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FFFFFF"/>
                </a:solidFill>
                <a:latin typeface="Georgia" pitchFamily="4" charset="0"/>
              </a:rPr>
              <a:t>Source: CNISP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0DCC5878-265E-4840-AA52-22DD5570C59E}" type="slidenum">
              <a:rPr lang="en-US" altLang="en-US" sz="2000">
                <a:solidFill>
                  <a:srgbClr val="FFFFFF"/>
                </a:solidFill>
                <a:latin typeface="Georgia" pitchFamily="4" charset="0"/>
              </a:rPr>
              <a:pPr eaLnBrk="1" hangingPunct="1"/>
              <a:t>16</a:t>
            </a:fld>
            <a:endParaRPr lang="en-US" altLang="en-US" sz="2000">
              <a:solidFill>
                <a:srgbClr val="FFFFFF"/>
              </a:solidFill>
              <a:latin typeface="Georgia" pitchFamily="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smtClean="0"/>
              <a:t>Healthcare Associated MRSA Infections in Sentinel Canadian Hospitals</a:t>
            </a:r>
          </a:p>
        </p:txBody>
      </p:sp>
      <p:pic>
        <p:nvPicPr>
          <p:cNvPr id="31747" name="Content Placeholder 5"/>
          <p:cNvPicPr>
            <a:picLocks noGrp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693150" cy="67246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115FF67B-1F64-45F3-A2AD-E529C703E7C1}" type="slidenum">
              <a:rPr lang="en-US" altLang="en-US" sz="2000">
                <a:solidFill>
                  <a:srgbClr val="FFFFFF"/>
                </a:solidFill>
                <a:latin typeface="Georgia" pitchFamily="4" charset="0"/>
              </a:rPr>
              <a:pPr eaLnBrk="1" hangingPunct="1"/>
              <a:t>17</a:t>
            </a:fld>
            <a:endParaRPr lang="en-US" altLang="en-US" sz="2000">
              <a:solidFill>
                <a:srgbClr val="FFFFFF"/>
              </a:solidFill>
              <a:latin typeface="Georgia" pitchFamily="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smtClean="0"/>
              <a:t>MRSA BSI in Sentinel Canadian Hospitals/1000 Admissions</a:t>
            </a:r>
          </a:p>
        </p:txBody>
      </p:sp>
      <p:pic>
        <p:nvPicPr>
          <p:cNvPr id="32771" name="Content Placeholder 5"/>
          <p:cNvPicPr>
            <a:picLocks noGrp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693150" cy="69548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E7948F1F-0F35-4273-97B1-03038108E3F6}" type="slidenum">
              <a:rPr lang="en-US" altLang="en-US" sz="2000">
                <a:solidFill>
                  <a:srgbClr val="FFFFFF"/>
                </a:solidFill>
                <a:latin typeface="Georgia" pitchFamily="4" charset="0"/>
              </a:rPr>
              <a:pPr eaLnBrk="1" hangingPunct="1"/>
              <a:t>18</a:t>
            </a:fld>
            <a:endParaRPr lang="en-US" altLang="en-US" sz="2000">
              <a:solidFill>
                <a:srgbClr val="FFFFFF"/>
              </a:solidFill>
              <a:latin typeface="Georgia" pitchFamily="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Community Acquired MRSA Infections in Sentinel Canadian Hospitals/1000 Admissions</a:t>
            </a:r>
          </a:p>
        </p:txBody>
      </p:sp>
      <p:graphicFrame>
        <p:nvGraphicFramePr>
          <p:cNvPr id="33794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r:id="rId3" imgW="8228920" imgH="4321707" progId="Excel.Chart.8">
                  <p:embed/>
                </p:oleObj>
              </mc:Choice>
              <mc:Fallback>
                <p:oleObj r:id="rId3" imgW="8228920" imgH="4321707" progId="Excel.Chart.8">
                  <p:embed/>
                  <p:pic>
                    <p:nvPicPr>
                      <p:cNvPr id="0" name="Content Placeholder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49488"/>
                        <a:ext cx="8229600" cy="432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C50D5665-6C94-4C19-9C4F-809A837B422A}" type="slidenum">
              <a:rPr lang="en-US" altLang="en-US" sz="2000">
                <a:solidFill>
                  <a:srgbClr val="FFFFFF"/>
                </a:solidFill>
                <a:latin typeface="Georgia" pitchFamily="4" charset="0"/>
              </a:rPr>
              <a:pPr eaLnBrk="1" hangingPunct="1"/>
              <a:t>19</a:t>
            </a:fld>
            <a:endParaRPr lang="en-US" altLang="en-US" sz="2000">
              <a:solidFill>
                <a:srgbClr val="FFFFFF"/>
              </a:solidFill>
              <a:latin typeface="Georgia" pitchFamily="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smtClean="0"/>
              <a:t>I have no disclosures relevant to this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F985AB96-C4EB-47AE-A12E-406AA048F496}" type="slidenum">
              <a:rPr lang="en-US" altLang="en-US" sz="2000">
                <a:solidFill>
                  <a:srgbClr val="FFFFFF"/>
                </a:solidFill>
                <a:latin typeface="Georgia" pitchFamily="4" charset="0"/>
              </a:rPr>
              <a:pPr eaLnBrk="1" hangingPunct="1"/>
              <a:t>2</a:t>
            </a:fld>
            <a:endParaRPr lang="en-US" altLang="en-US" sz="2000">
              <a:solidFill>
                <a:srgbClr val="FFFFFF"/>
              </a:solidFill>
              <a:latin typeface="Georgia" pitchFamily="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Alberta</a:t>
            </a:r>
          </a:p>
        </p:txBody>
      </p:sp>
      <p:sp>
        <p:nvSpPr>
          <p:cNvPr id="34819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876800" cy="4525962"/>
          </a:xfrm>
        </p:spPr>
        <p:txBody>
          <a:bodyPr/>
          <a:lstStyle/>
          <a:p>
            <a:pPr eaLnBrk="1" hangingPunct="1"/>
            <a:r>
              <a:rPr lang="en-US" altLang="en-US" sz="2200" smtClean="0"/>
              <a:t>Population 4.2 million (2014)</a:t>
            </a:r>
          </a:p>
          <a:p>
            <a:pPr eaLnBrk="1" hangingPunct="1"/>
            <a:r>
              <a:rPr lang="en-US" altLang="en-US" sz="2200" smtClean="0"/>
              <a:t>2 major urban centres (Edmonton, Calgary) with 68% of population</a:t>
            </a:r>
          </a:p>
          <a:p>
            <a:pPr eaLnBrk="1" hangingPunct="1"/>
            <a:r>
              <a:rPr lang="en-US" altLang="en-US" sz="2200" smtClean="0"/>
              <a:t>2 medical schools</a:t>
            </a:r>
          </a:p>
          <a:p>
            <a:pPr eaLnBrk="1" hangingPunct="1"/>
            <a:r>
              <a:rPr lang="en-US" altLang="en-US" sz="2200" smtClean="0"/>
              <a:t>Academic medical centres in Edmonton and Calgary</a:t>
            </a:r>
          </a:p>
        </p:txBody>
      </p:sp>
      <p:pic>
        <p:nvPicPr>
          <p:cNvPr id="3482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62575" y="1600200"/>
            <a:ext cx="3476625" cy="517525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C9012C98-BC49-48A4-B805-759CED2D3D2E}" type="slidenum">
              <a:rPr lang="en-US" altLang="en-US" sz="2000">
                <a:solidFill>
                  <a:srgbClr val="FFFFFF"/>
                </a:solidFill>
                <a:latin typeface="Georgia" pitchFamily="4" charset="0"/>
              </a:rPr>
              <a:pPr eaLnBrk="1" hangingPunct="1"/>
              <a:t>20</a:t>
            </a:fld>
            <a:endParaRPr lang="en-US" altLang="en-US" sz="2000">
              <a:solidFill>
                <a:srgbClr val="FFFFFF"/>
              </a:solidFill>
              <a:latin typeface="Georgia" pitchFamily="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Alberta Health Services (AHS)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600" smtClean="0"/>
              <a:t>As in other Canadian provinces all medically necessary healthcare is provided publically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smtClean="0"/>
              <a:t>AHS founded in 2009 to provide </a:t>
            </a:r>
            <a:r>
              <a:rPr lang="en-US" altLang="en-US" sz="2600" b="1" smtClean="0"/>
              <a:t>all medically necessary hospital care in Alberta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smtClean="0"/>
              <a:t>Currently (2015) provides 3.1 million annual inpatient days through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2 tertiary hospitals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2 pediatric hospitals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1 cancer hospital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7 large urban hospitals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7 regional hospitals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82 small suburban /rural hospitals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F2AB006E-8BB2-4638-A1EB-45B596B30AFC}" type="slidenum">
              <a:rPr lang="en-US" altLang="en-US" sz="2000">
                <a:solidFill>
                  <a:srgbClr val="FFFFFF"/>
                </a:solidFill>
                <a:latin typeface="Georgia" pitchFamily="4" charset="0"/>
              </a:rPr>
              <a:pPr eaLnBrk="1" hangingPunct="1"/>
              <a:t>21</a:t>
            </a:fld>
            <a:endParaRPr lang="en-US" altLang="en-US" sz="2000">
              <a:solidFill>
                <a:srgbClr val="FFFFFF"/>
              </a:solidFill>
              <a:latin typeface="Georgia" pitchFamily="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MRSA in Alberta: a retrospective cohort study</a:t>
            </a:r>
            <a:br>
              <a:rPr lang="en-US" altLang="en-US" sz="2800" smtClean="0"/>
            </a:br>
            <a:r>
              <a:rPr lang="en-US" altLang="en-US" sz="2000" smtClean="0"/>
              <a:t>Bush et al </a:t>
            </a:r>
            <a:r>
              <a:rPr lang="en-US" altLang="en-US" sz="2800" smtClean="0"/>
              <a:t/>
            </a:r>
            <a:br>
              <a:rPr lang="en-US" altLang="en-US" sz="2800" smtClean="0"/>
            </a:br>
            <a:r>
              <a:rPr lang="en-US" altLang="en-US" sz="1800" smtClean="0"/>
              <a:t>Antimicrobial Resistance and Infection Control ,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538" indent="0" eaLnBrk="1" hangingPunct="1">
              <a:lnSpc>
                <a:spcPct val="90000"/>
              </a:lnSpc>
              <a:buFont typeface="Georgia" pitchFamily="4" charset="0"/>
              <a:buNone/>
            </a:pPr>
            <a:r>
              <a:rPr lang="en-US" altLang="en-US" sz="2600" smtClean="0"/>
              <a:t>Methods: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Incident MRSA in AHS hospitals between 01/04/2011 and 31/03/2013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Epidemiologic definitions of source of MRSA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200" smtClean="0"/>
              <a:t>Hospital Acquired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000" smtClean="0"/>
              <a:t>Identified &gt;48 hr after hospital admission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200" smtClean="0"/>
              <a:t>Healthcare Associated (HCA)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000" smtClean="0"/>
              <a:t>&lt;48 hr after admission, healthcare risk (eg LTC, hemodialysis)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200" smtClean="0"/>
              <a:t>Community Acquired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Spa-typing and PFGE of a subset of isolates</a:t>
            </a:r>
          </a:p>
          <a:p>
            <a:pPr marL="109538" indent="0" eaLnBrk="1" hangingPunct="1">
              <a:lnSpc>
                <a:spcPct val="90000"/>
              </a:lnSpc>
              <a:buFont typeface="Georgia" pitchFamily="4" charset="0"/>
              <a:buNone/>
            </a:pPr>
            <a:r>
              <a:rPr lang="en-US" altLang="en-US" sz="260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8602DAF1-0E09-436A-AC64-0906B8A5D3CD}" type="slidenum">
              <a:rPr lang="en-US" altLang="en-US" sz="2000">
                <a:solidFill>
                  <a:srgbClr val="FFFFFF"/>
                </a:solidFill>
                <a:latin typeface="Georgia" pitchFamily="4" charset="0"/>
              </a:rPr>
              <a:pPr eaLnBrk="1" hangingPunct="1"/>
              <a:t>22</a:t>
            </a:fld>
            <a:endParaRPr lang="en-US" altLang="en-US" sz="2000">
              <a:solidFill>
                <a:srgbClr val="FFFFFF"/>
              </a:solidFill>
              <a:latin typeface="Georgia" pitchFamily="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Results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4818 incident MRSA cases</a:t>
            </a:r>
          </a:p>
          <a:p>
            <a:pPr lvl="1" eaLnBrk="1" hangingPunct="1"/>
            <a:r>
              <a:rPr lang="en-US" altLang="en-US" smtClean="0"/>
              <a:t>32.7% clinical, 67.4% screening</a:t>
            </a:r>
          </a:p>
          <a:p>
            <a:pPr lvl="1" eaLnBrk="1" hangingPunct="1"/>
            <a:r>
              <a:rPr lang="en-US" altLang="en-US" smtClean="0"/>
              <a:t>41.1% HA, 20.8% HCA, 38.1% CA</a:t>
            </a:r>
          </a:p>
          <a:p>
            <a:pPr lvl="1" eaLnBrk="1" hangingPunct="1"/>
            <a:r>
              <a:rPr lang="en-US" altLang="en-US" smtClean="0"/>
              <a:t>43.4% large urban, 23.6% small suburban rural</a:t>
            </a:r>
          </a:p>
          <a:p>
            <a:pPr eaLnBrk="1" hangingPunct="1"/>
            <a:r>
              <a:rPr lang="en-US" altLang="en-US" smtClean="0"/>
              <a:t>2248 (46.7%) isolates available for typing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74E4EC3E-CB58-4351-BE22-8B28FB04A4CC}" type="slidenum">
              <a:rPr lang="en-US" altLang="en-US" sz="2000">
                <a:solidFill>
                  <a:srgbClr val="FFFFFF"/>
                </a:solidFill>
                <a:latin typeface="Georgia" pitchFamily="4" charset="0"/>
              </a:rPr>
              <a:pPr eaLnBrk="1" hangingPunct="1"/>
              <a:t>23</a:t>
            </a:fld>
            <a:endParaRPr lang="en-US" altLang="en-US" sz="2000">
              <a:solidFill>
                <a:srgbClr val="FFFFFF"/>
              </a:solidFill>
              <a:latin typeface="Georgia" pitchFamily="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F688FC48-BE31-4408-B0B6-60681995A1E5}" type="slidenum">
              <a:rPr lang="en-US" altLang="en-US" sz="2000">
                <a:solidFill>
                  <a:srgbClr val="FFFFFF"/>
                </a:solidFill>
                <a:latin typeface="Georgia" pitchFamily="4" charset="0"/>
              </a:rPr>
              <a:pPr eaLnBrk="1" hangingPunct="1"/>
              <a:t>24</a:t>
            </a:fld>
            <a:endParaRPr lang="en-US" altLang="en-US" sz="2000">
              <a:solidFill>
                <a:srgbClr val="FFFFFF"/>
              </a:solidFill>
              <a:latin typeface="Georgia" pitchFamily="4" charset="0"/>
            </a:endParaRPr>
          </a:p>
        </p:txBody>
      </p:sp>
      <p:pic>
        <p:nvPicPr>
          <p:cNvPr id="38915" name="Picture 9" descr="Slide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600" smtClean="0"/>
              <a:t>Epidemiology of MRSA BSI in Alberta</a:t>
            </a:r>
            <a:br>
              <a:rPr lang="en-US" altLang="en-US" sz="3600" smtClean="0"/>
            </a:br>
            <a:r>
              <a:rPr lang="en-US" altLang="en-US" sz="2000" smtClean="0"/>
              <a:t>Taylor et al </a:t>
            </a:r>
            <a:br>
              <a:rPr lang="en-US" altLang="en-US" sz="2000" smtClean="0"/>
            </a:br>
            <a:r>
              <a:rPr lang="en-US" altLang="en-US" sz="2000" smtClean="0"/>
              <a:t>J Hosp Infect, 2015</a:t>
            </a:r>
            <a:endParaRPr lang="en-US" altLang="en-US" sz="3600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0" eaLnBrk="1" hangingPunct="1">
              <a:buFont typeface="Georgia" pitchFamily="4" charset="0"/>
              <a:buNone/>
            </a:pPr>
            <a:r>
              <a:rPr lang="en-US" altLang="en-US" smtClean="0"/>
              <a:t>Background</a:t>
            </a:r>
          </a:p>
          <a:p>
            <a:pPr lvl="1" eaLnBrk="1" hangingPunct="1"/>
            <a:r>
              <a:rPr lang="en-US" altLang="en-US" smtClean="0"/>
              <a:t>Focus is on infection</a:t>
            </a:r>
          </a:p>
          <a:p>
            <a:pPr lvl="2" eaLnBrk="1" hangingPunct="1"/>
            <a:r>
              <a:rPr lang="en-US" altLang="en-US" smtClean="0"/>
              <a:t>By surveying only BSI , avoids problems related to surveillance intensity, definition of clinical status and permits comparison to other jurisdictions</a:t>
            </a:r>
          </a:p>
          <a:p>
            <a:pPr lvl="1" eaLnBrk="1" hangingPunct="1"/>
            <a:r>
              <a:rPr lang="en-US" altLang="en-US" smtClean="0"/>
              <a:t>Source = source of BSI not MRSA	</a:t>
            </a:r>
          </a:p>
          <a:p>
            <a:pPr marL="109538" indent="0" eaLnBrk="1" hangingPunct="1"/>
            <a:r>
              <a:rPr lang="en-US" altLang="en-US" smtClean="0"/>
              <a:t>Methods</a:t>
            </a:r>
          </a:p>
          <a:p>
            <a:pPr lvl="1" eaLnBrk="1" hangingPunct="1"/>
            <a:r>
              <a:rPr lang="en-US" altLang="en-US" smtClean="0"/>
              <a:t>MRSA blood culture isolates between 04/11-03/13 were assessed by site based ICP’s</a:t>
            </a:r>
          </a:p>
          <a:p>
            <a:pPr lvl="1" eaLnBrk="1" hangingPunct="1"/>
            <a:r>
              <a:rPr lang="en-US" altLang="en-US" smtClean="0"/>
              <a:t>Isolates were </a:t>
            </a:r>
            <a:r>
              <a:rPr lang="en-US" altLang="en-US" i="1" smtClean="0"/>
              <a:t>spa</a:t>
            </a:r>
            <a:r>
              <a:rPr lang="en-US" altLang="en-US" smtClean="0"/>
              <a:t>-typed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65EFE528-D38A-4333-813E-CE603B5CA5F8}" type="slidenum">
              <a:rPr lang="en-US" altLang="en-US" sz="2000">
                <a:solidFill>
                  <a:srgbClr val="FFFFFF"/>
                </a:solidFill>
                <a:latin typeface="Georgia" pitchFamily="4" charset="0"/>
              </a:rPr>
              <a:pPr eaLnBrk="1" hangingPunct="1"/>
              <a:t>25</a:t>
            </a:fld>
            <a:endParaRPr lang="en-US" altLang="en-US" sz="2000">
              <a:solidFill>
                <a:srgbClr val="FFFFFF"/>
              </a:solidFill>
              <a:latin typeface="Georgia" pitchFamily="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250" y="533400"/>
            <a:ext cx="9048750" cy="628491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1918ADF7-8A64-4969-97C7-C583FF8DB26A}" type="slidenum">
              <a:rPr lang="en-US" altLang="en-US" sz="2000">
                <a:solidFill>
                  <a:srgbClr val="FFFFFF"/>
                </a:solidFill>
                <a:latin typeface="Georgia" pitchFamily="4" charset="0"/>
              </a:rPr>
              <a:pPr eaLnBrk="1" hangingPunct="1"/>
              <a:t>26</a:t>
            </a:fld>
            <a:endParaRPr lang="en-US" altLang="en-US" sz="2000">
              <a:solidFill>
                <a:srgbClr val="FFFFFF"/>
              </a:solidFill>
              <a:latin typeface="Georgia" pitchFamily="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MRSA BSI in Alberta </a:t>
            </a:r>
          </a:p>
        </p:txBody>
      </p:sp>
      <p:pic>
        <p:nvPicPr>
          <p:cNvPr id="41987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1389063"/>
            <a:ext cx="8686800" cy="54689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BA9A1B35-D995-46BF-8871-088956DE3551}" type="slidenum">
              <a:rPr lang="en-US" altLang="en-US" sz="2000">
                <a:solidFill>
                  <a:srgbClr val="FFFFFF"/>
                </a:solidFill>
                <a:latin typeface="Georgia" pitchFamily="4" charset="0"/>
              </a:rPr>
              <a:pPr eaLnBrk="1" hangingPunct="1"/>
              <a:t>27</a:t>
            </a:fld>
            <a:endParaRPr lang="en-US" altLang="en-US" sz="2000">
              <a:solidFill>
                <a:srgbClr val="FFFFFF"/>
              </a:solidFill>
              <a:latin typeface="Georgia" pitchFamily="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Molecular and Epidemiologic Patterns of MRSA</a:t>
            </a:r>
            <a:br>
              <a:rPr lang="en-US" altLang="en-US" sz="2400" smtClean="0"/>
            </a:br>
            <a:r>
              <a:rPr lang="en-US" altLang="en-US" sz="2400" smtClean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MRSA epidemiology is in transition and varies geographically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Across North America , there has been a decline in traditionally hospital acquired MRSA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Community sourced MRSA is variable, but well established/predominant in several areas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In Alberta, MRSA BSI is predominantly community onset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While USA 300/CMRSA 10 is still predominantly a community strain and USA 100/CMRSA 2 is still predominantly a hospital strain, presumption of source of MRSA based on strain type is no longer viable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D5D1781E-6803-4DFC-B23C-25F82549BFB7}" type="slidenum">
              <a:rPr lang="en-US" altLang="en-US" sz="2000">
                <a:solidFill>
                  <a:srgbClr val="FFFFFF"/>
                </a:solidFill>
                <a:latin typeface="Georgia" pitchFamily="4" charset="0"/>
              </a:rPr>
              <a:pPr eaLnBrk="1" hangingPunct="1"/>
              <a:t>28</a:t>
            </a:fld>
            <a:endParaRPr lang="en-US" altLang="en-US" sz="2000">
              <a:solidFill>
                <a:srgbClr val="FFFFFF"/>
              </a:solidFill>
              <a:latin typeface="Georgia" pitchFamily="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 descr="Coming Soon Slide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47625" y="2133600"/>
            <a:ext cx="9037638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32323"/>
                </a:solidFill>
              </a:rPr>
              <a:t>February 17   (Free WHO Teleclass ... North America)</a:t>
            </a:r>
            <a:br>
              <a:rPr lang="en-US" altLang="en-US" sz="1600">
                <a:solidFill>
                  <a:srgbClr val="232323"/>
                </a:solidFill>
              </a:rPr>
            </a:br>
            <a:r>
              <a:rPr lang="en-US" altLang="en-US" sz="1600">
                <a:solidFill>
                  <a:srgbClr val="232323"/>
                </a:solidFill>
              </a:rPr>
              <a:t>	</a:t>
            </a:r>
            <a:r>
              <a:rPr lang="en-US" altLang="en-US" sz="1800" b="1"/>
              <a:t>SUCCESSFUL IMPLEMENTATION STRATEGY FOR THE </a:t>
            </a:r>
            <a:r>
              <a:rPr lang="en-CA" altLang="en-US" sz="1800" b="1"/>
              <a:t/>
            </a:r>
            <a:br>
              <a:rPr lang="en-CA" altLang="en-US" sz="1800" b="1"/>
            </a:br>
            <a:r>
              <a:rPr lang="en-CA" altLang="en-US" sz="1800" b="1"/>
              <a:t>	</a:t>
            </a:r>
            <a:r>
              <a:rPr lang="en-US" altLang="en-US" sz="1800" b="1"/>
              <a:t>PREVENTION OF SURGICAL SITE INFECTIONS</a:t>
            </a:r>
            <a:r>
              <a:rPr lang="en-US" altLang="en-US" sz="1600">
                <a:solidFill>
                  <a:srgbClr val="232323"/>
                </a:solidFill>
              </a:rPr>
              <a:t/>
            </a:r>
            <a:br>
              <a:rPr lang="en-US" altLang="en-US" sz="1600">
                <a:solidFill>
                  <a:srgbClr val="232323"/>
                </a:solidFill>
              </a:rPr>
            </a:br>
            <a:r>
              <a:rPr lang="en-US" altLang="en-US" sz="1600">
                <a:solidFill>
                  <a:srgbClr val="232323"/>
                </a:solidFill>
              </a:rPr>
              <a:t>	</a:t>
            </a:r>
            <a:r>
              <a:rPr lang="en-US" altLang="en-US" sz="1600"/>
              <a:t>Prof. Sean Berenholtz, Johns Hopkins Schools of Medicine, Baltimore</a:t>
            </a:r>
            <a:r>
              <a:rPr lang="en-CA" altLang="en-US" sz="1200"/>
              <a:t/>
            </a:r>
            <a:br>
              <a:rPr lang="en-CA" altLang="en-US" sz="1200"/>
            </a:br>
            <a:r>
              <a:rPr lang="en-US" altLang="en-US" sz="1200">
                <a:solidFill>
                  <a:srgbClr val="232323"/>
                </a:solidFill>
              </a:rPr>
              <a:t/>
            </a:r>
            <a:br>
              <a:rPr lang="en-US" altLang="en-US" sz="1200">
                <a:solidFill>
                  <a:srgbClr val="232323"/>
                </a:solidFill>
              </a:rPr>
            </a:br>
            <a:r>
              <a:rPr lang="en-US" altLang="en-US" sz="1600">
                <a:solidFill>
                  <a:srgbClr val="232323"/>
                </a:solidFill>
              </a:rPr>
              <a:t>February 24   (South Pacific Teleclass)</a:t>
            </a:r>
            <a:br>
              <a:rPr lang="en-US" altLang="en-US" sz="1600">
                <a:solidFill>
                  <a:srgbClr val="232323"/>
                </a:solidFill>
              </a:rPr>
            </a:br>
            <a:r>
              <a:rPr lang="en-US" altLang="en-US" sz="1600">
                <a:solidFill>
                  <a:srgbClr val="232323"/>
                </a:solidFill>
              </a:rPr>
              <a:t>	</a:t>
            </a:r>
            <a:r>
              <a:rPr lang="en-US" altLang="en-US" sz="1800" b="1">
                <a:solidFill>
                  <a:srgbClr val="232323"/>
                </a:solidFill>
              </a:rPr>
              <a:t>PA</a:t>
            </a:r>
            <a:r>
              <a:rPr lang="en-US" altLang="en-US" sz="1800" b="1"/>
              <a:t>TIENT EMPOWERMENT AS PART OF AN ASIAN HAND HYGIENE </a:t>
            </a:r>
            <a:r>
              <a:rPr lang="en-CA" altLang="en-US" sz="1800" b="1"/>
              <a:t/>
            </a:r>
            <a:br>
              <a:rPr lang="en-CA" altLang="en-US" sz="1800" b="1"/>
            </a:br>
            <a:r>
              <a:rPr lang="en-CA" altLang="en-US" sz="1800" b="1"/>
              <a:t>	</a:t>
            </a:r>
            <a:r>
              <a:rPr lang="en-US" altLang="en-US" sz="1800" b="1"/>
              <a:t>PROGRAMME</a:t>
            </a:r>
            <a:r>
              <a:rPr lang="en-US" altLang="en-US" sz="1600">
                <a:solidFill>
                  <a:srgbClr val="232323"/>
                </a:solidFill>
              </a:rPr>
              <a:t/>
            </a:r>
            <a:br>
              <a:rPr lang="en-US" altLang="en-US" sz="1600">
                <a:solidFill>
                  <a:srgbClr val="232323"/>
                </a:solidFill>
              </a:rPr>
            </a:br>
            <a:r>
              <a:rPr lang="en-US" altLang="en-US" sz="1600">
                <a:solidFill>
                  <a:srgbClr val="232323"/>
                </a:solidFill>
              </a:rPr>
              <a:t>	</a:t>
            </a:r>
            <a:r>
              <a:rPr lang="en-US" altLang="en-US" sz="1600"/>
              <a:t>Prof. Yee Chun Chen, National Taiwan University Hospital and College of Medicine</a:t>
            </a:r>
            <a:r>
              <a:rPr lang="en-CA" altLang="en-US" sz="1200"/>
              <a:t/>
            </a:r>
            <a:br>
              <a:rPr lang="en-CA" altLang="en-US" sz="1200"/>
            </a:br>
            <a:r>
              <a:rPr lang="en-US" altLang="en-US" sz="1200">
                <a:solidFill>
                  <a:srgbClr val="232323"/>
                </a:solidFill>
              </a:rPr>
              <a:t/>
            </a:r>
            <a:br>
              <a:rPr lang="en-US" altLang="en-US" sz="1200">
                <a:solidFill>
                  <a:srgbClr val="232323"/>
                </a:solidFill>
              </a:rPr>
            </a:br>
            <a:r>
              <a:rPr lang="en-US" altLang="en-US" sz="1600">
                <a:solidFill>
                  <a:srgbClr val="232323"/>
                </a:solidFill>
              </a:rPr>
              <a:t>March 3   </a:t>
            </a:r>
            <a:r>
              <a:rPr lang="en-US" altLang="en-US" sz="1800" b="1"/>
              <a:t>MERS-COV: IMPLICATIONS FOR HEALTHCARE FACILITIES</a:t>
            </a:r>
            <a:r>
              <a:rPr lang="en-CA" altLang="en-US" sz="1800" b="1">
                <a:solidFill>
                  <a:srgbClr val="232323"/>
                </a:solidFill>
              </a:rPr>
              <a:t/>
            </a:r>
            <a:br>
              <a:rPr lang="en-CA" altLang="en-US" sz="1800" b="1">
                <a:solidFill>
                  <a:srgbClr val="232323"/>
                </a:solidFill>
              </a:rPr>
            </a:br>
            <a:r>
              <a:rPr lang="en-CA" altLang="en-US" sz="1800" b="1">
                <a:solidFill>
                  <a:srgbClr val="232323"/>
                </a:solidFill>
              </a:rPr>
              <a:t>	</a:t>
            </a:r>
            <a:r>
              <a:rPr lang="en-US" altLang="en-US" sz="1600"/>
              <a:t>Prof. Sotirios Tsiodras, University of Athens Medical School, Greece</a:t>
            </a:r>
            <a:r>
              <a:rPr lang="en-CA" altLang="en-US" sz="1200" b="1">
                <a:solidFill>
                  <a:srgbClr val="232323"/>
                </a:solidFill>
              </a:rPr>
              <a:t/>
            </a:r>
            <a:br>
              <a:rPr lang="en-CA" altLang="en-US" sz="1200" b="1">
                <a:solidFill>
                  <a:srgbClr val="232323"/>
                </a:solidFill>
              </a:rPr>
            </a:br>
            <a:r>
              <a:rPr lang="en-CA" altLang="en-US" sz="1200" b="1">
                <a:solidFill>
                  <a:srgbClr val="232323"/>
                </a:solidFill>
              </a:rPr>
              <a:t/>
            </a:r>
            <a:br>
              <a:rPr lang="en-CA" altLang="en-US" sz="1200" b="1">
                <a:solidFill>
                  <a:srgbClr val="232323"/>
                </a:solidFill>
              </a:rPr>
            </a:br>
            <a:r>
              <a:rPr lang="en-US" altLang="en-US" sz="1600">
                <a:solidFill>
                  <a:srgbClr val="232323"/>
                </a:solidFill>
              </a:rPr>
              <a:t>March 10  </a:t>
            </a:r>
            <a:r>
              <a:rPr lang="en-US" altLang="en-US" sz="1600"/>
              <a:t>(</a:t>
            </a:r>
            <a:r>
              <a:rPr lang="en-US" altLang="en-US" sz="1600" u="sng"/>
              <a:t>FREE</a:t>
            </a:r>
            <a:r>
              <a:rPr lang="en-US" altLang="en-US" sz="1600"/>
              <a:t> Teleclass)</a:t>
            </a:r>
            <a:r>
              <a:rPr lang="en-US" altLang="en-US" sz="1600">
                <a:solidFill>
                  <a:srgbClr val="232323"/>
                </a:solidFill>
              </a:rPr>
              <a:t/>
            </a:r>
            <a:br>
              <a:rPr lang="en-US" altLang="en-US" sz="1600">
                <a:solidFill>
                  <a:srgbClr val="232323"/>
                </a:solidFill>
              </a:rPr>
            </a:br>
            <a:r>
              <a:rPr lang="en-US" altLang="en-US" sz="1800">
                <a:solidFill>
                  <a:srgbClr val="232323"/>
                </a:solidFill>
              </a:rPr>
              <a:t>	</a:t>
            </a:r>
            <a:r>
              <a:rPr lang="en-US" altLang="en-US" sz="1800" b="1"/>
              <a:t>BARRIERS TO TB INFECTION CONTROL IN DEVELOPING COUNTRIES</a:t>
            </a:r>
            <a:r>
              <a:rPr lang="en-US" altLang="en-US" sz="1600" b="1"/>
              <a:t/>
            </a:r>
            <a:br>
              <a:rPr lang="en-US" altLang="en-US" sz="1600" b="1"/>
            </a:br>
            <a:r>
              <a:rPr lang="en-US" altLang="en-US" sz="1600"/>
              <a:t>	Dr. Eltony Mugomeri, National University of Lesotho</a:t>
            </a:r>
            <a:r>
              <a:rPr lang="en-CA" altLang="en-US" sz="1600"/>
              <a:t/>
            </a:r>
            <a:br>
              <a:rPr lang="en-CA" altLang="en-US" sz="1600"/>
            </a:br>
            <a:r>
              <a:rPr lang="en-CA" altLang="en-US" sz="1600"/>
              <a:t/>
            </a:r>
            <a:br>
              <a:rPr lang="en-CA" altLang="en-US" sz="1600"/>
            </a:br>
            <a:endParaRPr lang="en-CA" altLang="en-US" sz="1600">
              <a:solidFill>
                <a:srgbClr val="23232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MRSA – a potpouri of recent cases</a:t>
            </a:r>
          </a:p>
        </p:txBody>
      </p:sp>
      <p:sp>
        <p:nvSpPr>
          <p:cNvPr id="1741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21 year old male with relapsing skin/soft tissue infection following long board crash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 Wound culture: MRSA , (R) clox, clinda, (S) vanco, doxy, tmp-smx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000" smtClean="0"/>
              <a:t>Rx wound management, IV vancomycin , step down to po doxycycline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45 yr old IDU , previous MRSA endocarditis, admitted after recent discharge AMA  for recurrent MRSA endocarditis. At last discharge given po linezolid but may not have taken 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Multiple blood cultures: MRSA, (R ) clox, clinda, (S) vanco (MIC 1.0), linezolid</a:t>
            </a:r>
          </a:p>
          <a:p>
            <a:pPr marL="703263" lvl="2" indent="0" eaLnBrk="1" hangingPunct="1">
              <a:lnSpc>
                <a:spcPct val="90000"/>
              </a:lnSpc>
              <a:buFont typeface="Wingdings 2" pitchFamily="4" charset="2"/>
              <a:buNone/>
            </a:pPr>
            <a:endParaRPr lang="en-US" altLang="en-US" sz="2200" smtClean="0"/>
          </a:p>
          <a:p>
            <a:pPr eaLnBrk="1" hangingPunct="1">
              <a:lnSpc>
                <a:spcPct val="90000"/>
              </a:lnSpc>
            </a:pPr>
            <a:endParaRPr lang="en-US" altLang="en-US" sz="26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71C46159-11DD-4338-98E5-BD289A541D0F}" type="slidenum">
              <a:rPr lang="en-US" altLang="en-US" sz="2000">
                <a:solidFill>
                  <a:srgbClr val="FFFFFF"/>
                </a:solidFill>
                <a:latin typeface="Georgia" pitchFamily="4" charset="0"/>
              </a:rPr>
              <a:pPr eaLnBrk="1" hangingPunct="1"/>
              <a:t>3</a:t>
            </a:fld>
            <a:endParaRPr lang="en-US" altLang="en-US" sz="2000">
              <a:solidFill>
                <a:srgbClr val="FFFFFF"/>
              </a:solidFill>
              <a:latin typeface="Georgia" pitchFamily="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Georgia" pitchFamily="4" charset="0"/>
            </a:endParaRPr>
          </a:p>
        </p:txBody>
      </p:sp>
      <p:pic>
        <p:nvPicPr>
          <p:cNvPr id="45059" name="Picture 4" descr="15_Year_Anni_Cres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9063" y="1520825"/>
            <a:ext cx="6365875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Box 6"/>
          <p:cNvSpPr txBox="1">
            <a:spLocks noChangeArrowheads="1"/>
          </p:cNvSpPr>
          <p:nvPr/>
        </p:nvSpPr>
        <p:spPr bwMode="auto">
          <a:xfrm>
            <a:off x="998538" y="5316538"/>
            <a:ext cx="71358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r>
              <a:rPr lang="en-US" altLang="en-US" sz="3200" b="1">
                <a:latin typeface="Lithos Pro Regular" pitchFamily="4" charset="0"/>
              </a:rPr>
              <a:t>THANKS  FOR  YOUR  SUPPORT</a:t>
            </a: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Patron Sponsor Slide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MRSA cases - continued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35 year old male with AML post Rx for Hodgkins Lymphoma. Multiple hospitalizations in multiple sites since 2008. Prior MRSA colonization. In hosp receiving chemotherapy, ANC &lt;0.5. Developed abscess in axilla</a:t>
            </a:r>
          </a:p>
          <a:p>
            <a:pPr lvl="1" eaLnBrk="1" hangingPunct="1"/>
            <a:r>
              <a:rPr lang="en-US" altLang="en-US" smtClean="0"/>
              <a:t>Culture: MRSA , (R ) clox, clinda, (S) vanco, tmp-smx, doxy</a:t>
            </a:r>
          </a:p>
          <a:p>
            <a:pPr lvl="1"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A80528D0-6FEC-47FD-B2FC-274FB4C10F1B}" type="slidenum">
              <a:rPr lang="en-US" altLang="en-US" sz="2000">
                <a:solidFill>
                  <a:srgbClr val="FFFFFF"/>
                </a:solidFill>
                <a:latin typeface="Georgia" pitchFamily="4" charset="0"/>
              </a:rPr>
              <a:pPr eaLnBrk="1" hangingPunct="1"/>
              <a:t>4</a:t>
            </a:fld>
            <a:endParaRPr lang="en-US" altLang="en-US" sz="2000">
              <a:solidFill>
                <a:srgbClr val="FFFFFF"/>
              </a:solidFill>
              <a:latin typeface="Georgia" pitchFamily="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Outline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Evolution of betalactam resistance in Staphylococcus aureus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S aureus microbiology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Methicillin resistance in S. aureus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S aureus toxins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Non-betalactam susceptibility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Genetic profiles of MRSA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Clinical profiles of MRSA strains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Evolution of epidemiologic patterns of  MRSA in hospital and community settings in North America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MRSA in Alberta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A122DE82-1F7C-408D-BC89-9D075A1A8375}" type="slidenum">
              <a:rPr lang="en-US" altLang="en-US" sz="2000">
                <a:solidFill>
                  <a:srgbClr val="FFFFFF"/>
                </a:solidFill>
                <a:latin typeface="Georgia" pitchFamily="4" charset="0"/>
              </a:rPr>
              <a:pPr eaLnBrk="1" hangingPunct="1"/>
              <a:t>5</a:t>
            </a:fld>
            <a:endParaRPr lang="en-US" altLang="en-US" sz="2000">
              <a:solidFill>
                <a:srgbClr val="FFFFFF"/>
              </a:solidFill>
              <a:latin typeface="Georgia" pitchFamily="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Evolution of antibiotic resistance in </a:t>
            </a:r>
            <a:r>
              <a:rPr lang="en-US" altLang="en-US" sz="2800" i="1" smtClean="0"/>
              <a:t>S. aureus</a:t>
            </a:r>
            <a:br>
              <a:rPr lang="en-US" altLang="en-US" sz="2800" i="1" smtClean="0"/>
            </a:br>
            <a:r>
              <a:rPr lang="en-US" altLang="en-US" sz="1800" smtClean="0"/>
              <a:t>Chambers and Delo, Nat Rev Microbiol 2009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4419600" cy="5175250"/>
          </a:xfrm>
        </p:spPr>
        <p:txBody>
          <a:bodyPr/>
          <a:lstStyle/>
          <a:p>
            <a:pPr marL="623888" indent="-514350" eaLnBrk="1" hangingPunct="1">
              <a:buFont typeface="Trebuchet MS" pitchFamily="4" charset="0"/>
              <a:buAutoNum type="arabicPeriod"/>
            </a:pPr>
            <a:r>
              <a:rPr lang="en-US" altLang="en-US" smtClean="0"/>
              <a:t>1940’s – 1960’s: emergence and spread of penicillin resistance due to penicillinase production</a:t>
            </a:r>
          </a:p>
          <a:p>
            <a:pPr marL="623888" indent="-514350" eaLnBrk="1" hangingPunct="1">
              <a:buFont typeface="Trebuchet MS" pitchFamily="4" charset="0"/>
              <a:buAutoNum type="arabicPeriod"/>
            </a:pPr>
            <a:r>
              <a:rPr lang="en-US" altLang="en-US" smtClean="0"/>
              <a:t>1959 – 1980’s : emergence and spread, primarily in Europe, of semisythethic penicillin (methicillin) resistance due to PBP mutation (PBP2’) </a:t>
            </a:r>
          </a:p>
          <a:p>
            <a:pPr marL="623888" indent="-514350" eaLnBrk="1" hangingPunct="1">
              <a:buFont typeface="Trebuchet MS" pitchFamily="4" charset="0"/>
              <a:buAutoNum type="arabicPeriod"/>
            </a:pPr>
            <a:r>
              <a:rPr lang="en-US" altLang="en-US" smtClean="0"/>
              <a:t>1980’s: Emergence and spread of novel MDR strains of MRSA (such as USA100/CMRSA 2)</a:t>
            </a:r>
          </a:p>
          <a:p>
            <a:pPr marL="623888" indent="-514350" eaLnBrk="1" hangingPunct="1">
              <a:buFont typeface="Trebuchet MS" pitchFamily="4" charset="0"/>
              <a:buAutoNum type="arabicPeriod"/>
            </a:pPr>
            <a:r>
              <a:rPr lang="en-US" altLang="en-US" i="1" smtClean="0"/>
              <a:t>Late 1990’s: Emergence and spread of community based MRSA strains ( such as USA300/CMRSA 10)</a:t>
            </a:r>
            <a:r>
              <a:rPr lang="en-US" altLang="en-US" sz="2400" i="1" smtClean="0"/>
              <a:t> </a:t>
            </a:r>
          </a:p>
        </p:txBody>
      </p:sp>
      <p:pic>
        <p:nvPicPr>
          <p:cNvPr id="20484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19600" y="1524000"/>
            <a:ext cx="4572000" cy="502285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0CDEE5FC-3B35-41D5-8ECB-08E8ED1EC756}" type="slidenum">
              <a:rPr lang="en-US" altLang="en-US" sz="2000">
                <a:solidFill>
                  <a:srgbClr val="FFFFFF"/>
                </a:solidFill>
                <a:latin typeface="Georgia" pitchFamily="4" charset="0"/>
              </a:rPr>
              <a:pPr eaLnBrk="1" hangingPunct="1"/>
              <a:t>6</a:t>
            </a:fld>
            <a:endParaRPr lang="en-US" altLang="en-US" sz="2000">
              <a:solidFill>
                <a:srgbClr val="FFFFFF"/>
              </a:solidFill>
              <a:latin typeface="Georgia" pitchFamily="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smtClean="0"/>
              <a:t>MRSA 101</a:t>
            </a:r>
            <a:br>
              <a:rPr lang="en-US" altLang="en-US" sz="3200" smtClean="0"/>
            </a:br>
            <a:r>
              <a:rPr lang="en-US" altLang="en-US" sz="3200" smtClean="0"/>
              <a:t>Microbiology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Methicillin resistance is a genetic trait in </a:t>
            </a:r>
            <a:r>
              <a:rPr lang="en-US" altLang="en-US" i="1" smtClean="0"/>
              <a:t>S. aureus</a:t>
            </a:r>
            <a:r>
              <a:rPr lang="en-US" altLang="en-US" smtClean="0"/>
              <a:t> based on chromosomal </a:t>
            </a:r>
            <a:r>
              <a:rPr lang="en-US" altLang="en-US" i="1" smtClean="0"/>
              <a:t>mecA</a:t>
            </a:r>
            <a:r>
              <a:rPr lang="en-US" altLang="en-US" smtClean="0"/>
              <a:t> gene</a:t>
            </a:r>
          </a:p>
          <a:p>
            <a:pPr lvl="1" eaLnBrk="1" hangingPunct="1"/>
            <a:r>
              <a:rPr lang="en-US" altLang="en-US" smtClean="0"/>
              <a:t>mecA encodes a mutant Penicillin Binding Protein (PBP) 2 (a cell wall enzyme) designated PBP2’ </a:t>
            </a:r>
          </a:p>
          <a:p>
            <a:pPr lvl="1" eaLnBrk="1" hangingPunct="1"/>
            <a:r>
              <a:rPr lang="en-US" altLang="en-US" i="1" smtClean="0"/>
              <a:t>mec</a:t>
            </a:r>
            <a:r>
              <a:rPr lang="en-US" altLang="en-US" smtClean="0"/>
              <a:t>A is part of a larger a larger chromosomal cassette (SCC), with 8 types (SCC</a:t>
            </a:r>
            <a:r>
              <a:rPr lang="en-US" altLang="en-US" i="1" smtClean="0"/>
              <a:t>mec</a:t>
            </a:r>
            <a:r>
              <a:rPr lang="en-US" altLang="en-US" smtClean="0"/>
              <a:t>I-VIII)</a:t>
            </a:r>
          </a:p>
          <a:p>
            <a:pPr lvl="1" eaLnBrk="1" hangingPunct="1"/>
            <a:r>
              <a:rPr lang="en-US" altLang="en-US" smtClean="0"/>
              <a:t>Results in resistance to all betalactam antibiotics</a:t>
            </a:r>
          </a:p>
          <a:p>
            <a:pPr lvl="1" eaLnBrk="1" hangingPunct="1"/>
            <a:r>
              <a:rPr lang="en-US" altLang="en-US" smtClean="0"/>
              <a:t>Imposes no fitness burden on </a:t>
            </a:r>
            <a:r>
              <a:rPr lang="en-US" altLang="en-US" i="1" smtClean="0"/>
              <a:t>S aureus</a:t>
            </a:r>
            <a:endParaRPr lang="en-US" altLang="en-US" smtClean="0"/>
          </a:p>
          <a:p>
            <a:pPr eaLnBrk="1" hangingPunct="1"/>
            <a:endParaRPr lang="en-US" altLang="en-US" i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453E153A-687F-4D29-8DBF-059A49EFCE38}" type="slidenum">
              <a:rPr lang="en-US" altLang="en-US" sz="2000">
                <a:solidFill>
                  <a:srgbClr val="FFFFFF"/>
                </a:solidFill>
                <a:latin typeface="Georgia" pitchFamily="4" charset="0"/>
              </a:rPr>
              <a:pPr eaLnBrk="1" hangingPunct="1"/>
              <a:t>7</a:t>
            </a:fld>
            <a:endParaRPr lang="en-US" altLang="en-US" sz="2000">
              <a:solidFill>
                <a:srgbClr val="FFFFFF"/>
              </a:solidFill>
              <a:latin typeface="Georgia" pitchFamily="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3200" i="1" smtClean="0"/>
              <a:t>S aureus</a:t>
            </a:r>
            <a:r>
              <a:rPr lang="en-US" altLang="en-US" sz="3200" smtClean="0"/>
              <a:t>: non-betalactam resistance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Vancomycin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Very little full resistance (MIC &gt;/= 16)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‘non-susceptible’ isolates with elevated MIC (&gt;/= 2) may fail Rx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700" smtClean="0"/>
              <a:t>A result of transient increase in cell wall thickness after prolonged non-curative vancomycin exposure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Oral agents: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In the past hospital isolates typically MDR, community isolates have broader susceptibility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700" smtClean="0"/>
              <a:t>Clindamycin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en-US" sz="1500" smtClean="0"/>
              <a:t>Variable. Inducible resistance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700" smtClean="0"/>
              <a:t>Trimethoprim – sulfamethoxazole, Tetracyclines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en-US" sz="1500" smtClean="0"/>
              <a:t>Reasonable choices for non-invasive infections in susceptible strains. Ineffective for co-existing Streptococci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700" smtClean="0"/>
              <a:t>Linezolid (IV/po). Little resistance. Pneumonia. Endocarditis? Limited by toxicity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Novel parenteral alternatives to vancomycin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Daptomycin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Telavancin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Ceftaroline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7D4F362E-6BFD-4E9F-9D15-560A1A5CCC1F}" type="slidenum">
              <a:rPr lang="en-US" altLang="en-US" sz="2000">
                <a:solidFill>
                  <a:srgbClr val="FFFFFF"/>
                </a:solidFill>
                <a:latin typeface="Georgia" pitchFamily="4" charset="0"/>
              </a:rPr>
              <a:pPr eaLnBrk="1" hangingPunct="1"/>
              <a:t>8</a:t>
            </a:fld>
            <a:endParaRPr lang="en-US" altLang="en-US" sz="2000">
              <a:solidFill>
                <a:srgbClr val="FFFFFF"/>
              </a:solidFill>
              <a:latin typeface="Georgia" pitchFamily="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MRSA typing &amp; nomenclature</a:t>
            </a:r>
          </a:p>
        </p:txBody>
      </p:sp>
      <p:sp>
        <p:nvSpPr>
          <p:cNvPr id="23555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038600" cy="4525962"/>
          </a:xfrm>
        </p:spPr>
        <p:txBody>
          <a:bodyPr/>
          <a:lstStyle/>
          <a:p>
            <a:pPr eaLnBrk="1" hangingPunct="1"/>
            <a:r>
              <a:rPr lang="en-US" altLang="en-US" smtClean="0"/>
              <a:t>Typing MRSA isolates is not required for clinical management , but is useful to explain and describe epidemiologic relationships: outbreaks or emerging epidemiologic patterns</a:t>
            </a:r>
          </a:p>
          <a:p>
            <a:pPr eaLnBrk="1" hangingPunct="1"/>
            <a:r>
              <a:rPr lang="en-US" altLang="en-US" smtClean="0"/>
              <a:t>Typing methods:</a:t>
            </a:r>
          </a:p>
          <a:p>
            <a:pPr lvl="1" eaLnBrk="1" hangingPunct="1"/>
            <a:r>
              <a:rPr lang="en-US" altLang="en-US" smtClean="0"/>
              <a:t>Multilocus sequence  typing (MLST)</a:t>
            </a:r>
          </a:p>
          <a:p>
            <a:pPr lvl="1" eaLnBrk="1" hangingPunct="1"/>
            <a:r>
              <a:rPr lang="en-US" altLang="en-US" smtClean="0"/>
              <a:t>Pulsed-field gel electrophoresis (PFGE)</a:t>
            </a:r>
          </a:p>
          <a:p>
            <a:pPr lvl="1" eaLnBrk="1" hangingPunct="1"/>
            <a:r>
              <a:rPr lang="en-US" altLang="en-US" i="1" smtClean="0"/>
              <a:t>spa</a:t>
            </a:r>
            <a:r>
              <a:rPr lang="en-US" altLang="en-US" smtClean="0"/>
              <a:t>-typing</a:t>
            </a:r>
          </a:p>
        </p:txBody>
      </p:sp>
      <p:sp>
        <p:nvSpPr>
          <p:cNvPr id="23556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249488"/>
            <a:ext cx="4038600" cy="4525962"/>
          </a:xfrm>
        </p:spPr>
        <p:txBody>
          <a:bodyPr/>
          <a:lstStyle/>
          <a:p>
            <a:pPr eaLnBrk="1" hangingPunct="1"/>
            <a:r>
              <a:rPr lang="en-US" altLang="en-US" smtClean="0"/>
              <a:t>Nomenclature:</a:t>
            </a:r>
          </a:p>
          <a:p>
            <a:pPr lvl="1" eaLnBrk="1" hangingPunct="1"/>
            <a:r>
              <a:rPr lang="en-US" altLang="en-US" smtClean="0"/>
              <a:t>USA 100/CMRSA2 – classic HA-MRSA</a:t>
            </a:r>
          </a:p>
          <a:p>
            <a:pPr lvl="1" eaLnBrk="1" hangingPunct="1"/>
            <a:r>
              <a:rPr lang="en-US" altLang="en-US" smtClean="0"/>
              <a:t>USA 400/CMRSA7 – initial CA-MRSA, first described in children </a:t>
            </a:r>
          </a:p>
          <a:p>
            <a:pPr lvl="1" eaLnBrk="1" hangingPunct="1"/>
            <a:r>
              <a:rPr lang="en-US" altLang="en-US" smtClean="0"/>
              <a:t>USA 300/CMRSA10 – predominant CA-MRSA, unrelated to USA 400 or USA 100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5725D45F-1EA5-4B7D-B0C8-10D39CB5C873}" type="slidenum">
              <a:rPr lang="en-US" altLang="en-US" sz="2000">
                <a:solidFill>
                  <a:srgbClr val="FFFFFF"/>
                </a:solidFill>
                <a:latin typeface="Georgia" pitchFamily="4" charset="0"/>
              </a:rPr>
              <a:pPr eaLnBrk="1" hangingPunct="1"/>
              <a:t>9</a:t>
            </a:fld>
            <a:endParaRPr lang="en-US" altLang="en-US" sz="2000">
              <a:solidFill>
                <a:srgbClr val="FFFFFF"/>
              </a:solidFill>
              <a:latin typeface="Georgia" pitchFamily="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946</TotalTime>
  <Words>1256</Words>
  <Application>Microsoft Office PowerPoint</Application>
  <PresentationFormat>On-screen Show (4:3)</PresentationFormat>
  <Paragraphs>179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Urban</vt:lpstr>
      <vt:lpstr>Microsoft Excel Chart</vt:lpstr>
      <vt:lpstr>Epidemiologic and Molecular Patterns of Hospital and Community-Associated MRSA</vt:lpstr>
      <vt:lpstr>I have no disclosures relevant to this presentation</vt:lpstr>
      <vt:lpstr>MRSA – a potpouri of recent cases</vt:lpstr>
      <vt:lpstr>MRSA cases - continued</vt:lpstr>
      <vt:lpstr>Outline</vt:lpstr>
      <vt:lpstr>Evolution of antibiotic resistance in S. aureus Chambers and Delo, Nat Rev Microbiol 2009</vt:lpstr>
      <vt:lpstr>MRSA 101 Microbiology</vt:lpstr>
      <vt:lpstr>S aureus: non-betalactam resistance</vt:lpstr>
      <vt:lpstr>MRSA typing &amp; nomenclature</vt:lpstr>
      <vt:lpstr>Biologic distinctions between typical Community and typical Hospital MRSA strains</vt:lpstr>
      <vt:lpstr>Issues in MRSA Surveillance data</vt:lpstr>
      <vt:lpstr>MRSA – USA Carrel et al Emerging Inf Dis 21:1973, (2015) Rhee et al Infect Control Hosp Epidemiol 36:1417 (2015)</vt:lpstr>
      <vt:lpstr>MRSA BSI in a large Chicago hospital 2007-2013</vt:lpstr>
      <vt:lpstr>Emergence of MRSA in a network of Canadian Hospitals (CNISP) (Simor et al , ICHE , 2010)</vt:lpstr>
      <vt:lpstr>PowerPoint Presentation</vt:lpstr>
      <vt:lpstr>MRSA Infections/1,000 admissions in Sentinel Canadian Hospitals </vt:lpstr>
      <vt:lpstr>Healthcare Associated MRSA Infections in Sentinel Canadian Hospitals</vt:lpstr>
      <vt:lpstr>MRSA BSI in Sentinel Canadian Hospitals/1000 Admissions</vt:lpstr>
      <vt:lpstr>Community Acquired MRSA Infections in Sentinel Canadian Hospitals/1000 Admissions</vt:lpstr>
      <vt:lpstr>Alberta</vt:lpstr>
      <vt:lpstr>Alberta Health Services (AHS)</vt:lpstr>
      <vt:lpstr>MRSA in Alberta: a retrospective cohort study Bush et al  Antimicrobial Resistance and Infection Control , 2015</vt:lpstr>
      <vt:lpstr>Results</vt:lpstr>
      <vt:lpstr>PowerPoint Presentation</vt:lpstr>
      <vt:lpstr>Epidemiology of MRSA BSI in Alberta Taylor et al  J Hosp Infect, 2015</vt:lpstr>
      <vt:lpstr>PowerPoint Presentation</vt:lpstr>
      <vt:lpstr>MRSA BSI in Alberta </vt:lpstr>
      <vt:lpstr>Molecular and Epidemiologic Patterns of MRSA Conclusions</vt:lpstr>
      <vt:lpstr>PowerPoint Presentation</vt:lpstr>
      <vt:lpstr>PowerPoint Presentation</vt:lpstr>
      <vt:lpstr>PowerPoint Presentation</vt:lpstr>
    </vt:vector>
  </TitlesOfParts>
  <Company>FOMD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Epidemiologic and Molecular Patterns of Healthcare and Community-Associated MRSA</dc:title>
  <dc:creator>Geoff Taylor</dc:creator>
  <cp:lastModifiedBy>Helen Evans</cp:lastModifiedBy>
  <cp:revision>88</cp:revision>
  <cp:lastPrinted>2016-01-25T17:53:32Z</cp:lastPrinted>
  <dcterms:created xsi:type="dcterms:W3CDTF">2016-01-25T16:50:30Z</dcterms:created>
  <dcterms:modified xsi:type="dcterms:W3CDTF">2016-01-25T23:30:58Z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EC9B90EF-8052-4FAE-B982-1E400225A8EB</vt:lpwstr>
  </property>
  <property fmtid="{D5CDD505-2E9C-101B-9397-08002B2CF9AE}" pid="3" name="ArticulatePath">
    <vt:lpwstr>MRSA in the Hospital and the Community Teleclass Slides, Jan.28.16</vt:lpwstr>
  </property>
</Properties>
</file>