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handoutMasterIdLst>
    <p:handoutMasterId r:id="rId45"/>
  </p:handoutMasterIdLst>
  <p:sldIdLst>
    <p:sldId id="626" r:id="rId2"/>
    <p:sldId id="419" r:id="rId3"/>
    <p:sldId id="1666" r:id="rId4"/>
    <p:sldId id="1632" r:id="rId5"/>
    <p:sldId id="950" r:id="rId6"/>
    <p:sldId id="595" r:id="rId7"/>
    <p:sldId id="318" r:id="rId8"/>
    <p:sldId id="1665" r:id="rId9"/>
    <p:sldId id="951" r:id="rId10"/>
    <p:sldId id="952" r:id="rId11"/>
    <p:sldId id="592" r:id="rId12"/>
    <p:sldId id="960" r:id="rId13"/>
    <p:sldId id="597" r:id="rId14"/>
    <p:sldId id="599" r:id="rId15"/>
    <p:sldId id="336" r:id="rId16"/>
    <p:sldId id="953" r:id="rId17"/>
    <p:sldId id="1670" r:id="rId18"/>
    <p:sldId id="1671" r:id="rId19"/>
    <p:sldId id="698" r:id="rId20"/>
    <p:sldId id="1667" r:id="rId21"/>
    <p:sldId id="1676" r:id="rId22"/>
    <p:sldId id="1677" r:id="rId23"/>
    <p:sldId id="304" r:id="rId24"/>
    <p:sldId id="320" r:id="rId25"/>
    <p:sldId id="1684" r:id="rId26"/>
    <p:sldId id="1679" r:id="rId27"/>
    <p:sldId id="1678" r:id="rId28"/>
    <p:sldId id="645" r:id="rId29"/>
    <p:sldId id="293" r:id="rId30"/>
    <p:sldId id="347" r:id="rId31"/>
    <p:sldId id="345" r:id="rId32"/>
    <p:sldId id="295" r:id="rId33"/>
    <p:sldId id="296" r:id="rId34"/>
    <p:sldId id="1680" r:id="rId35"/>
    <p:sldId id="1681" r:id="rId36"/>
    <p:sldId id="351" r:id="rId37"/>
    <p:sldId id="352" r:id="rId38"/>
    <p:sldId id="327" r:id="rId39"/>
    <p:sldId id="532" r:id="rId40"/>
    <p:sldId id="1647" r:id="rId41"/>
    <p:sldId id="1682" r:id="rId42"/>
    <p:sldId id="1683" r:id="rId43"/>
  </p:sldIdLst>
  <p:sldSz cx="9144000" cy="5715000" type="screen16x10"/>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orient="horz" pos="3599">
          <p15:clr>
            <a:srgbClr val="A4A3A4"/>
          </p15:clr>
        </p15:guide>
        <p15:guide id="3" orient="horz" pos="1800">
          <p15:clr>
            <a:srgbClr val="A4A3A4"/>
          </p15:clr>
        </p15:guide>
        <p15:guide id="4">
          <p15:clr>
            <a:srgbClr val="A4A3A4"/>
          </p15:clr>
        </p15:guide>
        <p15:guide id="5" pos="5759">
          <p15:clr>
            <a:srgbClr val="A4A3A4"/>
          </p15:clr>
        </p15:guide>
        <p15:guide id="6" pos="2880">
          <p15:clr>
            <a:srgbClr val="A4A3A4"/>
          </p15:clr>
        </p15:guide>
        <p15:guide id="7" orient="horz" pos="3478">
          <p15:clr>
            <a:srgbClr val="A4A3A4"/>
          </p15:clr>
        </p15:guide>
        <p15:guide id="8" orient="horz" pos="621">
          <p15:clr>
            <a:srgbClr val="A4A3A4"/>
          </p15:clr>
        </p15:guide>
        <p15:guide id="9" pos="113">
          <p15:clr>
            <a:srgbClr val="A4A3A4"/>
          </p15:clr>
        </p15:guide>
      </p15:sldGuideLst>
    </p:ext>
    <p:ext uri="{2D200454-40CA-4A62-9FC3-DE9A4176ACB9}">
      <p15:notesGuideLst xmlns:p15="http://schemas.microsoft.com/office/powerpoint/2012/main">
        <p15:guide id="1" orient="horz" pos="3131">
          <p15:clr>
            <a:srgbClr val="A4A3A4"/>
          </p15:clr>
        </p15:guide>
        <p15:guide id="2" pos="21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3000"/>
    <a:srgbClr val="FFFFFF"/>
    <a:srgbClr val="C7EDF5"/>
    <a:srgbClr val="ACD5EE"/>
    <a:srgbClr val="FFCC00"/>
    <a:srgbClr val="0152B3"/>
    <a:srgbClr val="0000CC"/>
    <a:srgbClr val="B3B29F"/>
    <a:srgbClr val="B8B7A4"/>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handoutView">
  <p:normalViewPr>
    <p:restoredLeft sz="12908" autoAdjust="0"/>
    <p:restoredTop sz="94567" autoAdjust="0"/>
  </p:normalViewPr>
  <p:slideViewPr>
    <p:cSldViewPr showGuides="1">
      <p:cViewPr>
        <p:scale>
          <a:sx n="120" d="100"/>
          <a:sy n="120" d="100"/>
        </p:scale>
        <p:origin x="824" y="424"/>
      </p:cViewPr>
      <p:guideLst>
        <p:guide orient="horz"/>
        <p:guide orient="horz" pos="3599"/>
        <p:guide orient="horz" pos="1800"/>
        <p:guide/>
        <p:guide pos="5759"/>
        <p:guide pos="2880"/>
        <p:guide orient="horz" pos="3478"/>
        <p:guide orient="horz" pos="621"/>
        <p:guide pos="113"/>
      </p:guideLst>
    </p:cSldViewPr>
  </p:slideViewPr>
  <p:outlineViewPr>
    <p:cViewPr>
      <p:scale>
        <a:sx n="33" d="100"/>
        <a:sy n="33" d="100"/>
      </p:scale>
      <p:origin x="0" y="11220"/>
    </p:cViewPr>
  </p:outlineViewPr>
  <p:notesTextViewPr>
    <p:cViewPr>
      <p:scale>
        <a:sx n="100" d="100"/>
        <a:sy n="100" d="100"/>
      </p:scale>
      <p:origin x="0" y="0"/>
    </p:cViewPr>
  </p:notesTextViewPr>
  <p:sorterViewPr>
    <p:cViewPr>
      <p:scale>
        <a:sx n="145" d="100"/>
        <a:sy n="145" d="100"/>
      </p:scale>
      <p:origin x="0" y="0"/>
    </p:cViewPr>
  </p:sorterViewPr>
  <p:notesViewPr>
    <p:cSldViewPr showGuides="1">
      <p:cViewPr>
        <p:scale>
          <a:sx n="120" d="100"/>
          <a:sy n="120" d="100"/>
        </p:scale>
        <p:origin x="2368" y="-2168"/>
      </p:cViewPr>
      <p:guideLst>
        <p:guide orient="horz" pos="3131"/>
        <p:guide pos="2129"/>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46720"/>
            <a:ext cx="6761163" cy="496888"/>
          </a:xfrm>
          <a:prstGeom prst="rect">
            <a:avLst/>
          </a:prstGeom>
        </p:spPr>
        <p:txBody>
          <a:bodyPr vert="horz" lIns="91440" tIns="45720" rIns="91440" bIns="45720" rtlCol="0"/>
          <a:lstStyle>
            <a:lvl1pPr algn="l">
              <a:defRPr sz="1200"/>
            </a:lvl1pPr>
          </a:lstStyle>
          <a:p>
            <a:pPr algn="ctr"/>
            <a:r>
              <a:rPr lang="en-ZA" b="1" dirty="0" smtClean="0">
                <a:latin typeface="Arial" charset="0"/>
                <a:ea typeface="Arial" charset="0"/>
                <a:cs typeface="Arial" charset="0"/>
              </a:rPr>
              <a:t>‘Superbugs’: Filoviruses</a:t>
            </a:r>
            <a:br>
              <a:rPr lang="en-ZA" b="1" dirty="0" smtClean="0">
                <a:latin typeface="Arial" charset="0"/>
                <a:ea typeface="Arial" charset="0"/>
                <a:cs typeface="Arial" charset="0"/>
              </a:rPr>
            </a:br>
            <a:r>
              <a:rPr lang="en-ZA" b="1" dirty="0" err="1" smtClean="0">
                <a:latin typeface="Arial" charset="0"/>
                <a:ea typeface="Arial" charset="0"/>
                <a:cs typeface="Arial" charset="0"/>
              </a:rPr>
              <a:t>Prof.</a:t>
            </a:r>
            <a:r>
              <a:rPr lang="en-ZA" b="1" dirty="0" smtClean="0">
                <a:latin typeface="Arial" charset="0"/>
                <a:ea typeface="Arial" charset="0"/>
                <a:cs typeface="Arial" charset="0"/>
              </a:rPr>
              <a:t> Adriano Duse, University of the Witwatersrand, South Africa</a:t>
            </a:r>
            <a:br>
              <a:rPr lang="en-ZA" b="1" dirty="0" smtClean="0">
                <a:latin typeface="Arial" charset="0"/>
                <a:ea typeface="Arial" charset="0"/>
                <a:cs typeface="Arial" charset="0"/>
              </a:rPr>
            </a:br>
            <a:r>
              <a:rPr lang="en-ZA" b="1" dirty="0" smtClean="0">
                <a:latin typeface="Arial" charset="0"/>
                <a:ea typeface="Arial" charset="0"/>
                <a:cs typeface="Arial" charset="0"/>
              </a:rPr>
              <a:t>A Webber Training Teleclass</a:t>
            </a:r>
            <a:endParaRPr lang="en-ZA" b="1" dirty="0">
              <a:latin typeface="Arial" charset="0"/>
              <a:ea typeface="Arial" charset="0"/>
              <a:cs typeface="Arial" charset="0"/>
            </a:endParaRPr>
          </a:p>
        </p:txBody>
      </p:sp>
      <p:sp>
        <p:nvSpPr>
          <p:cNvPr id="4" name="Footer Placeholder 3"/>
          <p:cNvSpPr>
            <a:spLocks noGrp="1"/>
          </p:cNvSpPr>
          <p:nvPr>
            <p:ph type="ftr" sz="quarter" idx="2"/>
          </p:nvPr>
        </p:nvSpPr>
        <p:spPr>
          <a:xfrm>
            <a:off x="0" y="9154889"/>
            <a:ext cx="6761163" cy="496887"/>
          </a:xfrm>
          <a:prstGeom prst="rect">
            <a:avLst/>
          </a:prstGeom>
        </p:spPr>
        <p:txBody>
          <a:bodyPr vert="horz" lIns="91440" tIns="45720" rIns="91440" bIns="45720" rtlCol="0" anchor="b"/>
          <a:lstStyle>
            <a:lvl1pPr algn="l">
              <a:defRPr sz="1200"/>
            </a:lvl1pPr>
          </a:lstStyle>
          <a:p>
            <a:pPr algn="ctr"/>
            <a:r>
              <a:rPr lang="en-ZA" b="1" dirty="0" smtClean="0">
                <a:latin typeface="Arial" charset="0"/>
                <a:ea typeface="Arial" charset="0"/>
                <a:cs typeface="Arial" charset="0"/>
              </a:rPr>
              <a:t>Hosted by </a:t>
            </a:r>
            <a:r>
              <a:rPr lang="en-ZA" b="1" dirty="0" err="1" smtClean="0">
                <a:latin typeface="Arial" charset="0"/>
                <a:ea typeface="Arial" charset="0"/>
                <a:cs typeface="Arial" charset="0"/>
              </a:rPr>
              <a:t>Prof.</a:t>
            </a:r>
            <a:r>
              <a:rPr lang="en-ZA" b="1" dirty="0" smtClean="0">
                <a:latin typeface="Arial" charset="0"/>
                <a:ea typeface="Arial" charset="0"/>
                <a:cs typeface="Arial" charset="0"/>
              </a:rPr>
              <a:t> Sade </a:t>
            </a:r>
            <a:r>
              <a:rPr lang="en-ZA" b="1" dirty="0" err="1" smtClean="0">
                <a:latin typeface="Arial" charset="0"/>
                <a:ea typeface="Arial" charset="0"/>
                <a:cs typeface="Arial" charset="0"/>
              </a:rPr>
              <a:t>Ogunsola</a:t>
            </a:r>
            <a:r>
              <a:rPr lang="en-ZA" b="1" dirty="0" smtClean="0">
                <a:latin typeface="Arial" charset="0"/>
                <a:ea typeface="Arial" charset="0"/>
                <a:cs typeface="Arial" charset="0"/>
              </a:rPr>
              <a:t>, President, Infection </a:t>
            </a:r>
            <a:r>
              <a:rPr lang="en-ZA" b="1" smtClean="0">
                <a:latin typeface="Arial" charset="0"/>
                <a:ea typeface="Arial" charset="0"/>
                <a:cs typeface="Arial" charset="0"/>
              </a:rPr>
              <a:t>Control Africa Network</a:t>
            </a:r>
            <a:r>
              <a:rPr lang="en-ZA" b="1" dirty="0" smtClean="0">
                <a:latin typeface="Arial" charset="0"/>
                <a:ea typeface="Arial" charset="0"/>
                <a:cs typeface="Arial" charset="0"/>
              </a:rPr>
              <a:t/>
            </a:r>
            <a:br>
              <a:rPr lang="en-ZA" b="1" dirty="0" smtClean="0">
                <a:latin typeface="Arial" charset="0"/>
                <a:ea typeface="Arial" charset="0"/>
                <a:cs typeface="Arial" charset="0"/>
              </a:rPr>
            </a:br>
            <a:r>
              <a:rPr lang="en-ZA" b="1" dirty="0" err="1" smtClean="0">
                <a:latin typeface="Arial" charset="0"/>
                <a:ea typeface="Arial" charset="0"/>
                <a:cs typeface="Arial" charset="0"/>
              </a:rPr>
              <a:t>www.webbertraining.com</a:t>
            </a:r>
            <a:endParaRPr lang="en-ZA" b="1" dirty="0">
              <a:latin typeface="Arial" charset="0"/>
              <a:ea typeface="Arial" charset="0"/>
              <a:cs typeface="Arial" charset="0"/>
            </a:endParaRPr>
          </a:p>
        </p:txBody>
      </p:sp>
      <p:sp>
        <p:nvSpPr>
          <p:cNvPr id="5" name="Slide Number Placeholder 4"/>
          <p:cNvSpPr>
            <a:spLocks noGrp="1"/>
          </p:cNvSpPr>
          <p:nvPr>
            <p:ph type="sldNum" sz="quarter" idx="3"/>
          </p:nvPr>
        </p:nvSpPr>
        <p:spPr>
          <a:xfrm>
            <a:off x="3829050" y="9444038"/>
            <a:ext cx="2930525" cy="496887"/>
          </a:xfrm>
          <a:prstGeom prst="rect">
            <a:avLst/>
          </a:prstGeom>
        </p:spPr>
        <p:txBody>
          <a:bodyPr vert="horz" lIns="91440" tIns="45720" rIns="91440" bIns="45720" rtlCol="0" anchor="b"/>
          <a:lstStyle>
            <a:lvl1pPr algn="r">
              <a:defRPr sz="1200"/>
            </a:lvl1pPr>
          </a:lstStyle>
          <a:p>
            <a:fld id="{1EA71033-D4F3-4134-ABFA-0E5702717373}" type="slidenum">
              <a:rPr lang="en-ZA" smtClean="0"/>
              <a:pPr/>
              <a:t>‹#›</a:t>
            </a:fld>
            <a:endParaRPr lang="en-Z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586" cy="496586"/>
          </a:xfrm>
          <a:prstGeom prst="rect">
            <a:avLst/>
          </a:prstGeom>
        </p:spPr>
        <p:txBody>
          <a:bodyPr vert="horz" lIns="88084" tIns="44042" rIns="88084" bIns="44042" rtlCol="0"/>
          <a:lstStyle>
            <a:lvl1pPr algn="l">
              <a:defRPr sz="1200"/>
            </a:lvl1pPr>
          </a:lstStyle>
          <a:p>
            <a:endParaRPr lang="en-ZA"/>
          </a:p>
        </p:txBody>
      </p:sp>
      <p:sp>
        <p:nvSpPr>
          <p:cNvPr id="3" name="Date Placeholder 2"/>
          <p:cNvSpPr>
            <a:spLocks noGrp="1"/>
          </p:cNvSpPr>
          <p:nvPr>
            <p:ph type="dt" idx="1"/>
          </p:nvPr>
        </p:nvSpPr>
        <p:spPr>
          <a:xfrm>
            <a:off x="3830067" y="0"/>
            <a:ext cx="2929585" cy="496586"/>
          </a:xfrm>
          <a:prstGeom prst="rect">
            <a:avLst/>
          </a:prstGeom>
        </p:spPr>
        <p:txBody>
          <a:bodyPr vert="horz" lIns="88084" tIns="44042" rIns="88084" bIns="44042" rtlCol="0"/>
          <a:lstStyle>
            <a:lvl1pPr algn="r">
              <a:defRPr sz="1200"/>
            </a:lvl1pPr>
          </a:lstStyle>
          <a:p>
            <a:fld id="{58FCD9C1-8299-4771-ADFF-103539F09116}" type="datetimeFigureOut">
              <a:rPr lang="en-US" smtClean="0"/>
              <a:pPr/>
              <a:t>7/7/19</a:t>
            </a:fld>
            <a:endParaRPr lang="en-ZA"/>
          </a:p>
        </p:txBody>
      </p:sp>
      <p:sp>
        <p:nvSpPr>
          <p:cNvPr id="4" name="Slide Image Placeholder 3"/>
          <p:cNvSpPr>
            <a:spLocks noGrp="1" noRot="1" noChangeAspect="1"/>
          </p:cNvSpPr>
          <p:nvPr>
            <p:ph type="sldImg" idx="2"/>
          </p:nvPr>
        </p:nvSpPr>
        <p:spPr>
          <a:xfrm>
            <a:off x="400050" y="746125"/>
            <a:ext cx="5961063" cy="3727450"/>
          </a:xfrm>
          <a:prstGeom prst="rect">
            <a:avLst/>
          </a:prstGeom>
          <a:noFill/>
          <a:ln w="12700">
            <a:solidFill>
              <a:prstClr val="black"/>
            </a:solidFill>
          </a:ln>
        </p:spPr>
        <p:txBody>
          <a:bodyPr vert="horz" lIns="88084" tIns="44042" rIns="88084" bIns="44042" rtlCol="0" anchor="ctr"/>
          <a:lstStyle/>
          <a:p>
            <a:endParaRPr lang="en-ZA"/>
          </a:p>
        </p:txBody>
      </p:sp>
      <p:sp>
        <p:nvSpPr>
          <p:cNvPr id="5" name="Notes Placeholder 4"/>
          <p:cNvSpPr>
            <a:spLocks noGrp="1"/>
          </p:cNvSpPr>
          <p:nvPr>
            <p:ph type="body" sz="quarter" idx="3"/>
          </p:nvPr>
        </p:nvSpPr>
        <p:spPr>
          <a:xfrm>
            <a:off x="676872" y="4722192"/>
            <a:ext cx="5408930" cy="4473900"/>
          </a:xfrm>
          <a:prstGeom prst="rect">
            <a:avLst/>
          </a:prstGeom>
        </p:spPr>
        <p:txBody>
          <a:bodyPr vert="horz" lIns="88084" tIns="44042" rIns="88084" bIns="4404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44385"/>
            <a:ext cx="2929586" cy="496586"/>
          </a:xfrm>
          <a:prstGeom prst="rect">
            <a:avLst/>
          </a:prstGeom>
        </p:spPr>
        <p:txBody>
          <a:bodyPr vert="horz" lIns="88084" tIns="44042" rIns="88084" bIns="44042" rtlCol="0" anchor="b"/>
          <a:lstStyle>
            <a:lvl1pPr algn="l">
              <a:defRPr sz="1200"/>
            </a:lvl1pPr>
          </a:lstStyle>
          <a:p>
            <a:endParaRPr lang="en-ZA"/>
          </a:p>
        </p:txBody>
      </p:sp>
      <p:sp>
        <p:nvSpPr>
          <p:cNvPr id="7" name="Slide Number Placeholder 6"/>
          <p:cNvSpPr>
            <a:spLocks noGrp="1"/>
          </p:cNvSpPr>
          <p:nvPr>
            <p:ph type="sldNum" sz="quarter" idx="5"/>
          </p:nvPr>
        </p:nvSpPr>
        <p:spPr>
          <a:xfrm>
            <a:off x="3830067" y="9444385"/>
            <a:ext cx="2929585" cy="496586"/>
          </a:xfrm>
          <a:prstGeom prst="rect">
            <a:avLst/>
          </a:prstGeom>
        </p:spPr>
        <p:txBody>
          <a:bodyPr vert="horz" lIns="88084" tIns="44042" rIns="88084" bIns="44042" rtlCol="0" anchor="b"/>
          <a:lstStyle>
            <a:lvl1pPr algn="r">
              <a:defRPr sz="1200"/>
            </a:lvl1pPr>
          </a:lstStyle>
          <a:p>
            <a:fld id="{29474ABB-A37D-4F2B-8F0D-CC3D7395443D}" type="slidenum">
              <a:rPr lang="en-ZA" smtClean="0"/>
              <a:pPr/>
              <a:t>‹#›</a:t>
            </a:fld>
            <a:endParaRPr lang="en-ZA"/>
          </a:p>
        </p:txBody>
      </p:sp>
    </p:spTree>
    <p:extLst>
      <p:ext uri="{BB962C8B-B14F-4D97-AF65-F5344CB8AC3E}">
        <p14:creationId xmlns:p14="http://schemas.microsoft.com/office/powerpoint/2010/main" val="1288042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746125"/>
            <a:ext cx="5961063" cy="3727450"/>
          </a:xfrm>
        </p:spPr>
      </p:sp>
      <p:sp>
        <p:nvSpPr>
          <p:cNvPr id="3" name="Notes Placeholder 2"/>
          <p:cNvSpPr>
            <a:spLocks noGrp="1"/>
          </p:cNvSpPr>
          <p:nvPr>
            <p:ph type="body" idx="1"/>
          </p:nvPr>
        </p:nvSpPr>
        <p:spPr/>
        <p:txBody>
          <a:bodyPr>
            <a:normAutofit/>
          </a:bodyPr>
          <a:lstStyle/>
          <a:p>
            <a:pPr>
              <a:lnSpc>
                <a:spcPts val="1387"/>
              </a:lnSpc>
            </a:pPr>
            <a:endParaRPr lang="en-US"/>
          </a:p>
        </p:txBody>
      </p:sp>
      <p:sp>
        <p:nvSpPr>
          <p:cNvPr id="4" name="Slide Number Placeholder 3"/>
          <p:cNvSpPr>
            <a:spLocks noGrp="1"/>
          </p:cNvSpPr>
          <p:nvPr>
            <p:ph type="sldNum" sz="quarter" idx="10"/>
          </p:nvPr>
        </p:nvSpPr>
        <p:spPr/>
        <p:txBody>
          <a:bodyPr/>
          <a:lstStyle/>
          <a:p>
            <a:fld id="{6D181363-78A1-5942-A12C-418CB031407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746125"/>
            <a:ext cx="5961063" cy="3727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474ABB-A37D-4F2B-8F0D-CC3D7395443D}" type="slidenum">
              <a:rPr lang="en-ZA" smtClean="0"/>
              <a:pPr/>
              <a:t>11</a:t>
            </a:fld>
            <a:endParaRPr lang="en-ZA"/>
          </a:p>
        </p:txBody>
      </p:sp>
    </p:spTree>
    <p:extLst>
      <p:ext uri="{BB962C8B-B14F-4D97-AF65-F5344CB8AC3E}">
        <p14:creationId xmlns:p14="http://schemas.microsoft.com/office/powerpoint/2010/main" val="1030167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 xmlns:a16="http://schemas.microsoft.com/office/drawing/2014/main" id="{3C9B6D45-E590-1845-932F-D9D5B2E070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 xmlns:a16="http://schemas.microsoft.com/office/drawing/2014/main" id="{3F8D3E87-59EE-6D49-98EA-3B573413D7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a:p>
        </p:txBody>
      </p:sp>
      <p:sp>
        <p:nvSpPr>
          <p:cNvPr id="56324" name="Slide Number Placeholder 3">
            <a:extLst>
              <a:ext uri="{FF2B5EF4-FFF2-40B4-BE49-F238E27FC236}">
                <a16:creationId xmlns="" xmlns:a16="http://schemas.microsoft.com/office/drawing/2014/main" id="{9CA9E1B5-1C21-EB4E-A417-5C595E510B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5684" indent="-275263">
              <a:defRPr>
                <a:solidFill>
                  <a:schemeClr val="tx1"/>
                </a:solidFill>
                <a:latin typeface="Calibri" panose="020F0502020204030204" pitchFamily="34" charset="0"/>
              </a:defRPr>
            </a:lvl2pPr>
            <a:lvl3pPr marL="1101052" indent="-220210">
              <a:defRPr>
                <a:solidFill>
                  <a:schemeClr val="tx1"/>
                </a:solidFill>
                <a:latin typeface="Calibri" panose="020F0502020204030204" pitchFamily="34" charset="0"/>
              </a:defRPr>
            </a:lvl3pPr>
            <a:lvl4pPr marL="1541473" indent="-220210">
              <a:defRPr>
                <a:solidFill>
                  <a:schemeClr val="tx1"/>
                </a:solidFill>
                <a:latin typeface="Calibri" panose="020F0502020204030204" pitchFamily="34" charset="0"/>
              </a:defRPr>
            </a:lvl4pPr>
            <a:lvl5pPr marL="1981893" indent="-220210">
              <a:defRPr>
                <a:solidFill>
                  <a:schemeClr val="tx1"/>
                </a:solidFill>
                <a:latin typeface="Calibri" panose="020F0502020204030204" pitchFamily="34" charset="0"/>
              </a:defRPr>
            </a:lvl5pPr>
            <a:lvl6pPr marL="2422314" indent="-220210" eaLnBrk="0" fontAlgn="base" hangingPunct="0">
              <a:spcBef>
                <a:spcPct val="0"/>
              </a:spcBef>
              <a:spcAft>
                <a:spcPct val="0"/>
              </a:spcAft>
              <a:defRPr>
                <a:solidFill>
                  <a:schemeClr val="tx1"/>
                </a:solidFill>
                <a:latin typeface="Calibri" panose="020F0502020204030204" pitchFamily="34" charset="0"/>
              </a:defRPr>
            </a:lvl6pPr>
            <a:lvl7pPr marL="2862735" indent="-220210" eaLnBrk="0" fontAlgn="base" hangingPunct="0">
              <a:spcBef>
                <a:spcPct val="0"/>
              </a:spcBef>
              <a:spcAft>
                <a:spcPct val="0"/>
              </a:spcAft>
              <a:defRPr>
                <a:solidFill>
                  <a:schemeClr val="tx1"/>
                </a:solidFill>
                <a:latin typeface="Calibri" panose="020F0502020204030204" pitchFamily="34" charset="0"/>
              </a:defRPr>
            </a:lvl7pPr>
            <a:lvl8pPr marL="3303156" indent="-220210" eaLnBrk="0" fontAlgn="base" hangingPunct="0">
              <a:spcBef>
                <a:spcPct val="0"/>
              </a:spcBef>
              <a:spcAft>
                <a:spcPct val="0"/>
              </a:spcAft>
              <a:defRPr>
                <a:solidFill>
                  <a:schemeClr val="tx1"/>
                </a:solidFill>
                <a:latin typeface="Calibri" panose="020F0502020204030204" pitchFamily="34" charset="0"/>
              </a:defRPr>
            </a:lvl8pPr>
            <a:lvl9pPr marL="3743576" indent="-220210" eaLnBrk="0" fontAlgn="base" hangingPunct="0">
              <a:spcBef>
                <a:spcPct val="0"/>
              </a:spcBef>
              <a:spcAft>
                <a:spcPct val="0"/>
              </a:spcAft>
              <a:defRPr>
                <a:solidFill>
                  <a:schemeClr val="tx1"/>
                </a:solidFill>
                <a:latin typeface="Calibri" panose="020F0502020204030204" pitchFamily="34" charset="0"/>
              </a:defRPr>
            </a:lvl9pPr>
          </a:lstStyle>
          <a:p>
            <a:fld id="{F7DCCDB0-F817-6749-BFBD-D07B6611FDCB}" type="slidenum">
              <a:rPr lang="en-ZA" altLang="en-US" smtClean="0"/>
              <a:pPr/>
              <a:t>12</a:t>
            </a:fld>
            <a:endParaRPr lang="en-ZA" altLang="en-US"/>
          </a:p>
        </p:txBody>
      </p:sp>
    </p:spTree>
    <p:extLst>
      <p:ext uri="{BB962C8B-B14F-4D97-AF65-F5344CB8AC3E}">
        <p14:creationId xmlns:p14="http://schemas.microsoft.com/office/powerpoint/2010/main" val="2524137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746125"/>
            <a:ext cx="5961063" cy="3727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474ABB-A37D-4F2B-8F0D-CC3D7395443D}" type="slidenum">
              <a:rPr lang="en-ZA" smtClean="0"/>
              <a:pPr/>
              <a:t>13</a:t>
            </a:fld>
            <a:endParaRPr lang="en-ZA"/>
          </a:p>
        </p:txBody>
      </p:sp>
    </p:spTree>
    <p:extLst>
      <p:ext uri="{BB962C8B-B14F-4D97-AF65-F5344CB8AC3E}">
        <p14:creationId xmlns:p14="http://schemas.microsoft.com/office/powerpoint/2010/main" val="937783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746125"/>
            <a:ext cx="5961063" cy="3727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474ABB-A37D-4F2B-8F0D-CC3D7395443D}" type="slidenum">
              <a:rPr lang="en-ZA" smtClean="0"/>
              <a:pPr/>
              <a:t>14</a:t>
            </a:fld>
            <a:endParaRPr lang="en-ZA"/>
          </a:p>
        </p:txBody>
      </p:sp>
    </p:spTree>
    <p:extLst>
      <p:ext uri="{BB962C8B-B14F-4D97-AF65-F5344CB8AC3E}">
        <p14:creationId xmlns:p14="http://schemas.microsoft.com/office/powerpoint/2010/main" val="3953093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
            <a:extLst>
              <a:ext uri="{FF2B5EF4-FFF2-40B4-BE49-F238E27FC236}">
                <a16:creationId xmlns="" xmlns:a16="http://schemas.microsoft.com/office/drawing/2014/main" id="{36C0C7F7-2675-5F41-81F5-1A9CE483823E}"/>
              </a:ext>
            </a:extLst>
          </p:cNvPr>
          <p:cNvSpPr>
            <a:spLocks noGrp="1" noRot="1" noChangeAspect="1" noChangeArrowheads="1" noTextEdit="1"/>
          </p:cNvSpPr>
          <p:nvPr>
            <p:ph type="sldImg"/>
          </p:nvPr>
        </p:nvSpPr>
        <p:spPr>
          <a:xfrm>
            <a:off x="600075" y="666750"/>
            <a:ext cx="5326063" cy="3330575"/>
          </a:xfrm>
        </p:spPr>
      </p:sp>
      <p:sp>
        <p:nvSpPr>
          <p:cNvPr id="94210" name="Rectangle 2">
            <a:extLst>
              <a:ext uri="{FF2B5EF4-FFF2-40B4-BE49-F238E27FC236}">
                <a16:creationId xmlns="" xmlns:a16="http://schemas.microsoft.com/office/drawing/2014/main" id="{577190E6-19CE-5A44-A3FB-CA6A20E0A788}"/>
              </a:ext>
            </a:extLst>
          </p:cNvPr>
          <p:cNvSpPr>
            <a:spLocks noGrp="1" noChangeArrowheads="1"/>
          </p:cNvSpPr>
          <p:nvPr>
            <p:ph type="body"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8576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 xmlns:a16="http://schemas.microsoft.com/office/drawing/2014/main" id="{2B827A2F-9D86-5F40-82EC-5DAC4277523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 xmlns:a16="http://schemas.microsoft.com/office/drawing/2014/main" id="{C632AADB-FBD6-E547-851E-AD97323B38B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a:p>
        </p:txBody>
      </p:sp>
      <p:sp>
        <p:nvSpPr>
          <p:cNvPr id="41988" name="Slide Number Placeholder 3">
            <a:extLst>
              <a:ext uri="{FF2B5EF4-FFF2-40B4-BE49-F238E27FC236}">
                <a16:creationId xmlns="" xmlns:a16="http://schemas.microsoft.com/office/drawing/2014/main" id="{44858B7C-F929-D546-AE06-7D8E94E379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5684" indent="-275263">
              <a:defRPr>
                <a:solidFill>
                  <a:schemeClr val="tx1"/>
                </a:solidFill>
                <a:latin typeface="Calibri" panose="020F0502020204030204" pitchFamily="34" charset="0"/>
              </a:defRPr>
            </a:lvl2pPr>
            <a:lvl3pPr marL="1101052" indent="-220210">
              <a:defRPr>
                <a:solidFill>
                  <a:schemeClr val="tx1"/>
                </a:solidFill>
                <a:latin typeface="Calibri" panose="020F0502020204030204" pitchFamily="34" charset="0"/>
              </a:defRPr>
            </a:lvl3pPr>
            <a:lvl4pPr marL="1541473" indent="-220210">
              <a:defRPr>
                <a:solidFill>
                  <a:schemeClr val="tx1"/>
                </a:solidFill>
                <a:latin typeface="Calibri" panose="020F0502020204030204" pitchFamily="34" charset="0"/>
              </a:defRPr>
            </a:lvl4pPr>
            <a:lvl5pPr marL="1981893" indent="-220210">
              <a:defRPr>
                <a:solidFill>
                  <a:schemeClr val="tx1"/>
                </a:solidFill>
                <a:latin typeface="Calibri" panose="020F0502020204030204" pitchFamily="34" charset="0"/>
              </a:defRPr>
            </a:lvl5pPr>
            <a:lvl6pPr marL="2422314" indent="-220210" eaLnBrk="0" fontAlgn="base" hangingPunct="0">
              <a:spcBef>
                <a:spcPct val="0"/>
              </a:spcBef>
              <a:spcAft>
                <a:spcPct val="0"/>
              </a:spcAft>
              <a:defRPr>
                <a:solidFill>
                  <a:schemeClr val="tx1"/>
                </a:solidFill>
                <a:latin typeface="Calibri" panose="020F0502020204030204" pitchFamily="34" charset="0"/>
              </a:defRPr>
            </a:lvl6pPr>
            <a:lvl7pPr marL="2862735" indent="-220210" eaLnBrk="0" fontAlgn="base" hangingPunct="0">
              <a:spcBef>
                <a:spcPct val="0"/>
              </a:spcBef>
              <a:spcAft>
                <a:spcPct val="0"/>
              </a:spcAft>
              <a:defRPr>
                <a:solidFill>
                  <a:schemeClr val="tx1"/>
                </a:solidFill>
                <a:latin typeface="Calibri" panose="020F0502020204030204" pitchFamily="34" charset="0"/>
              </a:defRPr>
            </a:lvl7pPr>
            <a:lvl8pPr marL="3303156" indent="-220210" eaLnBrk="0" fontAlgn="base" hangingPunct="0">
              <a:spcBef>
                <a:spcPct val="0"/>
              </a:spcBef>
              <a:spcAft>
                <a:spcPct val="0"/>
              </a:spcAft>
              <a:defRPr>
                <a:solidFill>
                  <a:schemeClr val="tx1"/>
                </a:solidFill>
                <a:latin typeface="Calibri" panose="020F0502020204030204" pitchFamily="34" charset="0"/>
              </a:defRPr>
            </a:lvl8pPr>
            <a:lvl9pPr marL="3743576" indent="-220210" eaLnBrk="0" fontAlgn="base" hangingPunct="0">
              <a:spcBef>
                <a:spcPct val="0"/>
              </a:spcBef>
              <a:spcAft>
                <a:spcPct val="0"/>
              </a:spcAft>
              <a:defRPr>
                <a:solidFill>
                  <a:schemeClr val="tx1"/>
                </a:solidFill>
                <a:latin typeface="Calibri" panose="020F0502020204030204" pitchFamily="34" charset="0"/>
              </a:defRPr>
            </a:lvl9pPr>
          </a:lstStyle>
          <a:p>
            <a:fld id="{5A50B5BD-F58A-3744-A9D8-5FA928367F5B}" type="slidenum">
              <a:rPr lang="en-ZA" altLang="en-US" smtClean="0"/>
              <a:pPr/>
              <a:t>16</a:t>
            </a:fld>
            <a:endParaRPr lang="en-ZA" altLang="en-US"/>
          </a:p>
        </p:txBody>
      </p:sp>
    </p:spTree>
    <p:extLst>
      <p:ext uri="{BB962C8B-B14F-4D97-AF65-F5344CB8AC3E}">
        <p14:creationId xmlns:p14="http://schemas.microsoft.com/office/powerpoint/2010/main" val="370673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29474ABB-A37D-4F2B-8F0D-CC3D7395443D}" type="slidenum">
              <a:rPr lang="en-ZA" smtClean="0"/>
              <a:pPr/>
              <a:t>17</a:t>
            </a:fld>
            <a:endParaRPr lang="en-ZA"/>
          </a:p>
        </p:txBody>
      </p:sp>
    </p:spTree>
    <p:extLst>
      <p:ext uri="{BB962C8B-B14F-4D97-AF65-F5344CB8AC3E}">
        <p14:creationId xmlns:p14="http://schemas.microsoft.com/office/powerpoint/2010/main" val="694110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474ABB-A37D-4F2B-8F0D-CC3D7395443D}" type="slidenum">
              <a:rPr lang="en-ZA" smtClean="0"/>
              <a:pPr/>
              <a:t>18</a:t>
            </a:fld>
            <a:endParaRPr lang="en-ZA"/>
          </a:p>
        </p:txBody>
      </p:sp>
    </p:spTree>
    <p:extLst>
      <p:ext uri="{BB962C8B-B14F-4D97-AF65-F5344CB8AC3E}">
        <p14:creationId xmlns:p14="http://schemas.microsoft.com/office/powerpoint/2010/main" val="100567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29474ABB-A37D-4F2B-8F0D-CC3D7395443D}" type="slidenum">
              <a:rPr lang="en-ZA" smtClean="0"/>
              <a:pPr/>
              <a:t>19</a:t>
            </a:fld>
            <a:endParaRPr lang="en-ZA"/>
          </a:p>
        </p:txBody>
      </p:sp>
    </p:spTree>
    <p:extLst>
      <p:ext uri="{BB962C8B-B14F-4D97-AF65-F5344CB8AC3E}">
        <p14:creationId xmlns:p14="http://schemas.microsoft.com/office/powerpoint/2010/main" val="1482662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 xmlns:a16="http://schemas.microsoft.com/office/drawing/2014/main" id="{8D43360D-3237-8849-9FA0-0AE0140EE146}"/>
              </a:ext>
            </a:extLst>
          </p:cNvPr>
          <p:cNvSpPr>
            <a:spLocks noGrp="1" noRot="1" noChangeAspect="1" noTextEdit="1"/>
          </p:cNvSpPr>
          <p:nvPr>
            <p:ph type="sldImg"/>
          </p:nvPr>
        </p:nvSpPr>
        <p:spPr bwMode="auto">
          <a:xfrm>
            <a:off x="2563813" y="485775"/>
            <a:ext cx="3881437" cy="242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 xmlns:a16="http://schemas.microsoft.com/office/drawing/2014/main" id="{24D7A126-605A-724A-AC45-CE04F660DA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3796" name="Slide Number Placeholder 3">
            <a:extLst>
              <a:ext uri="{FF2B5EF4-FFF2-40B4-BE49-F238E27FC236}">
                <a16:creationId xmlns="" xmlns:a16="http://schemas.microsoft.com/office/drawing/2014/main" id="{F02AF65D-C763-654B-95D4-A9F3880594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8157" indent="-264559">
              <a:defRPr>
                <a:solidFill>
                  <a:schemeClr val="tx1"/>
                </a:solidFill>
                <a:latin typeface="Calibri" panose="020F0502020204030204" pitchFamily="34" charset="0"/>
              </a:defRPr>
            </a:lvl2pPr>
            <a:lvl3pPr marL="1059763" indent="-211035">
              <a:defRPr>
                <a:solidFill>
                  <a:schemeClr val="tx1"/>
                </a:solidFill>
                <a:latin typeface="Calibri" panose="020F0502020204030204" pitchFamily="34" charset="0"/>
              </a:defRPr>
            </a:lvl3pPr>
            <a:lvl4pPr marL="1484891" indent="-211035">
              <a:defRPr>
                <a:solidFill>
                  <a:schemeClr val="tx1"/>
                </a:solidFill>
                <a:latin typeface="Calibri" panose="020F0502020204030204" pitchFamily="34" charset="0"/>
              </a:defRPr>
            </a:lvl4pPr>
            <a:lvl5pPr marL="1908490" indent="-211035">
              <a:defRPr>
                <a:solidFill>
                  <a:schemeClr val="tx1"/>
                </a:solidFill>
                <a:latin typeface="Calibri" panose="020F0502020204030204" pitchFamily="34" charset="0"/>
              </a:defRPr>
            </a:lvl5pPr>
            <a:lvl6pPr marL="2348911" indent="-211035" eaLnBrk="0" fontAlgn="base" hangingPunct="0">
              <a:spcBef>
                <a:spcPct val="0"/>
              </a:spcBef>
              <a:spcAft>
                <a:spcPct val="0"/>
              </a:spcAft>
              <a:defRPr>
                <a:solidFill>
                  <a:schemeClr val="tx1"/>
                </a:solidFill>
                <a:latin typeface="Calibri" panose="020F0502020204030204" pitchFamily="34" charset="0"/>
              </a:defRPr>
            </a:lvl6pPr>
            <a:lvl7pPr marL="2789331" indent="-211035" eaLnBrk="0" fontAlgn="base" hangingPunct="0">
              <a:spcBef>
                <a:spcPct val="0"/>
              </a:spcBef>
              <a:spcAft>
                <a:spcPct val="0"/>
              </a:spcAft>
              <a:defRPr>
                <a:solidFill>
                  <a:schemeClr val="tx1"/>
                </a:solidFill>
                <a:latin typeface="Calibri" panose="020F0502020204030204" pitchFamily="34" charset="0"/>
              </a:defRPr>
            </a:lvl7pPr>
            <a:lvl8pPr marL="3229752" indent="-211035" eaLnBrk="0" fontAlgn="base" hangingPunct="0">
              <a:spcBef>
                <a:spcPct val="0"/>
              </a:spcBef>
              <a:spcAft>
                <a:spcPct val="0"/>
              </a:spcAft>
              <a:defRPr>
                <a:solidFill>
                  <a:schemeClr val="tx1"/>
                </a:solidFill>
                <a:latin typeface="Calibri" panose="020F0502020204030204" pitchFamily="34" charset="0"/>
              </a:defRPr>
            </a:lvl8pPr>
            <a:lvl9pPr marL="3670173" indent="-211035" eaLnBrk="0" fontAlgn="base" hangingPunct="0">
              <a:spcBef>
                <a:spcPct val="0"/>
              </a:spcBef>
              <a:spcAft>
                <a:spcPct val="0"/>
              </a:spcAft>
              <a:defRPr>
                <a:solidFill>
                  <a:schemeClr val="tx1"/>
                </a:solidFill>
                <a:latin typeface="Calibri" panose="020F0502020204030204" pitchFamily="34" charset="0"/>
              </a:defRPr>
            </a:lvl9pPr>
          </a:lstStyle>
          <a:p>
            <a:fld id="{2287C955-BA95-EB4B-99E9-EED566B36F71}" type="slidenum">
              <a:rPr lang="en-ZA" altLang="en-US" smtClean="0"/>
              <a:pPr/>
              <a:t>20</a:t>
            </a:fld>
            <a:endParaRPr lang="en-ZA" altLang="en-US"/>
          </a:p>
        </p:txBody>
      </p:sp>
      <p:sp>
        <p:nvSpPr>
          <p:cNvPr id="5" name="Header Placeholder 4">
            <a:extLst>
              <a:ext uri="{FF2B5EF4-FFF2-40B4-BE49-F238E27FC236}">
                <a16:creationId xmlns="" xmlns:a16="http://schemas.microsoft.com/office/drawing/2014/main" id="{AB511D2B-40CC-054F-94E5-8382510D2791}"/>
              </a:ext>
            </a:extLst>
          </p:cNvPr>
          <p:cNvSpPr>
            <a:spLocks noGrp="1"/>
          </p:cNvSpPr>
          <p:nvPr>
            <p:ph type="hdr" sz="quarter"/>
          </p:nvPr>
        </p:nvSpPr>
        <p:spPr/>
        <p:txBody>
          <a:bodyPr/>
          <a:lstStyle/>
          <a:p>
            <a:pPr>
              <a:defRPr/>
            </a:pPr>
            <a:r>
              <a:rPr lang="en-ZA"/>
              <a:t>Prof AG Duse</a:t>
            </a:r>
          </a:p>
        </p:txBody>
      </p:sp>
    </p:spTree>
    <p:extLst>
      <p:ext uri="{BB962C8B-B14F-4D97-AF65-F5344CB8AC3E}">
        <p14:creationId xmlns:p14="http://schemas.microsoft.com/office/powerpoint/2010/main" val="1458575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a:extLst>
              <a:ext uri="{FF2B5EF4-FFF2-40B4-BE49-F238E27FC236}">
                <a16:creationId xmlns="" xmlns:a16="http://schemas.microsoft.com/office/drawing/2014/main" id="{72CDF739-33F3-4957-AAD0-05027292329E}"/>
              </a:ext>
            </a:extLst>
          </p:cNvPr>
          <p:cNvSpPr>
            <a:spLocks noGrp="1" noRot="1" noChangeAspect="1"/>
          </p:cNvSpPr>
          <p:nvPr>
            <p:ph type="sldImg"/>
          </p:nvPr>
        </p:nvSpPr>
        <p:spPr bwMode="auto">
          <a:xfrm>
            <a:off x="600075" y="666750"/>
            <a:ext cx="5326063" cy="3330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Notes Placeholder 2">
            <a:extLst>
              <a:ext uri="{FF2B5EF4-FFF2-40B4-BE49-F238E27FC236}">
                <a16:creationId xmlns="" xmlns:a16="http://schemas.microsoft.com/office/drawing/2014/main" id="{8B9EB9D9-98C6-481D-92C1-B8F1B10E8D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endParaRPr lang="en-US" altLang="en-US" dirty="0"/>
          </a:p>
        </p:txBody>
      </p:sp>
      <p:sp>
        <p:nvSpPr>
          <p:cNvPr id="78851" name="Slide Number Placeholder 3">
            <a:extLst>
              <a:ext uri="{FF2B5EF4-FFF2-40B4-BE49-F238E27FC236}">
                <a16:creationId xmlns="" xmlns:a16="http://schemas.microsoft.com/office/drawing/2014/main" id="{87DAFFD8-00B9-4FB4-AE66-0CF5D00084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Calibri" panose="020F0502020204030204" pitchFamily="34" charset="0"/>
                <a:ea typeface="MS PGothic" panose="020B0600070205080204" pitchFamily="34" charset="-128"/>
              </a:defRPr>
            </a:lvl1pPr>
            <a:lvl2pPr marL="715684" indent="-275263" eaLnBrk="0" hangingPunct="0">
              <a:defRPr sz="2300">
                <a:solidFill>
                  <a:schemeClr val="tx1"/>
                </a:solidFill>
                <a:latin typeface="Calibri" panose="020F0502020204030204" pitchFamily="34" charset="0"/>
                <a:ea typeface="MS PGothic" panose="020B0600070205080204" pitchFamily="34" charset="-128"/>
              </a:defRPr>
            </a:lvl2pPr>
            <a:lvl3pPr marL="1101052" indent="-220210" eaLnBrk="0" hangingPunct="0">
              <a:defRPr sz="2300">
                <a:solidFill>
                  <a:schemeClr val="tx1"/>
                </a:solidFill>
                <a:latin typeface="Calibri" panose="020F0502020204030204" pitchFamily="34" charset="0"/>
                <a:ea typeface="MS PGothic" panose="020B0600070205080204" pitchFamily="34" charset="-128"/>
              </a:defRPr>
            </a:lvl3pPr>
            <a:lvl4pPr marL="1541473" indent="-220210" eaLnBrk="0" hangingPunct="0">
              <a:defRPr sz="2300">
                <a:solidFill>
                  <a:schemeClr val="tx1"/>
                </a:solidFill>
                <a:latin typeface="Calibri" panose="020F0502020204030204" pitchFamily="34" charset="0"/>
                <a:ea typeface="MS PGothic" panose="020B0600070205080204" pitchFamily="34" charset="-128"/>
              </a:defRPr>
            </a:lvl4pPr>
            <a:lvl5pPr marL="1981893" indent="-220210" eaLnBrk="0" hangingPunct="0">
              <a:defRPr sz="2300">
                <a:solidFill>
                  <a:schemeClr val="tx1"/>
                </a:solidFill>
                <a:latin typeface="Calibri" panose="020F0502020204030204" pitchFamily="34" charset="0"/>
                <a:ea typeface="MS PGothic" panose="020B0600070205080204" pitchFamily="34" charset="-128"/>
              </a:defRPr>
            </a:lvl5pPr>
            <a:lvl6pPr marL="2422314" indent="-220210" eaLnBrk="0" fontAlgn="base" hangingPunct="0">
              <a:spcBef>
                <a:spcPct val="0"/>
              </a:spcBef>
              <a:spcAft>
                <a:spcPct val="0"/>
              </a:spcAft>
              <a:defRPr sz="2300">
                <a:solidFill>
                  <a:schemeClr val="tx1"/>
                </a:solidFill>
                <a:latin typeface="Calibri" panose="020F0502020204030204" pitchFamily="34" charset="0"/>
                <a:ea typeface="MS PGothic" panose="020B0600070205080204" pitchFamily="34" charset="-128"/>
              </a:defRPr>
            </a:lvl6pPr>
            <a:lvl7pPr marL="2862735" indent="-220210" eaLnBrk="0" fontAlgn="base" hangingPunct="0">
              <a:spcBef>
                <a:spcPct val="0"/>
              </a:spcBef>
              <a:spcAft>
                <a:spcPct val="0"/>
              </a:spcAft>
              <a:defRPr sz="2300">
                <a:solidFill>
                  <a:schemeClr val="tx1"/>
                </a:solidFill>
                <a:latin typeface="Calibri" panose="020F0502020204030204" pitchFamily="34" charset="0"/>
                <a:ea typeface="MS PGothic" panose="020B0600070205080204" pitchFamily="34" charset="-128"/>
              </a:defRPr>
            </a:lvl7pPr>
            <a:lvl8pPr marL="3303156" indent="-220210" eaLnBrk="0" fontAlgn="base" hangingPunct="0">
              <a:spcBef>
                <a:spcPct val="0"/>
              </a:spcBef>
              <a:spcAft>
                <a:spcPct val="0"/>
              </a:spcAft>
              <a:defRPr sz="2300">
                <a:solidFill>
                  <a:schemeClr val="tx1"/>
                </a:solidFill>
                <a:latin typeface="Calibri" panose="020F0502020204030204" pitchFamily="34" charset="0"/>
                <a:ea typeface="MS PGothic" panose="020B0600070205080204" pitchFamily="34" charset="-128"/>
              </a:defRPr>
            </a:lvl8pPr>
            <a:lvl9pPr marL="3743576" indent="-220210" eaLnBrk="0" fontAlgn="base" hangingPunct="0">
              <a:spcBef>
                <a:spcPct val="0"/>
              </a:spcBef>
              <a:spcAft>
                <a:spcPct val="0"/>
              </a:spcAft>
              <a:defRPr sz="2300">
                <a:solidFill>
                  <a:schemeClr val="tx1"/>
                </a:solidFill>
                <a:latin typeface="Calibri" panose="020F0502020204030204" pitchFamily="34" charset="0"/>
                <a:ea typeface="MS PGothic" panose="020B0600070205080204" pitchFamily="34" charset="-128"/>
              </a:defRPr>
            </a:lvl9pPr>
          </a:lstStyle>
          <a:p>
            <a:pPr eaLnBrk="1" hangingPunct="1"/>
            <a:fld id="{6036257F-6F45-4AFB-8384-11D815BD495B}" type="slidenum">
              <a:rPr lang="en-ZA" altLang="en-US" sz="1200"/>
              <a:pPr eaLnBrk="1" hangingPunct="1"/>
              <a:t>2</a:t>
            </a:fld>
            <a:endParaRPr lang="en-ZA"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 xmlns:a16="http://schemas.microsoft.com/office/drawing/2014/main" id="{2B827A2F-9D86-5F40-82EC-5DAC4277523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 xmlns:a16="http://schemas.microsoft.com/office/drawing/2014/main" id="{C632AADB-FBD6-E547-851E-AD97323B38B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a:p>
        </p:txBody>
      </p:sp>
      <p:sp>
        <p:nvSpPr>
          <p:cNvPr id="41988" name="Slide Number Placeholder 3">
            <a:extLst>
              <a:ext uri="{FF2B5EF4-FFF2-40B4-BE49-F238E27FC236}">
                <a16:creationId xmlns="" xmlns:a16="http://schemas.microsoft.com/office/drawing/2014/main" id="{44858B7C-F929-D546-AE06-7D8E94E379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5684" indent="-275263">
              <a:defRPr>
                <a:solidFill>
                  <a:schemeClr val="tx1"/>
                </a:solidFill>
                <a:latin typeface="Calibri" panose="020F0502020204030204" pitchFamily="34" charset="0"/>
              </a:defRPr>
            </a:lvl2pPr>
            <a:lvl3pPr marL="1101052" indent="-220210">
              <a:defRPr>
                <a:solidFill>
                  <a:schemeClr val="tx1"/>
                </a:solidFill>
                <a:latin typeface="Calibri" panose="020F0502020204030204" pitchFamily="34" charset="0"/>
              </a:defRPr>
            </a:lvl3pPr>
            <a:lvl4pPr marL="1541473" indent="-220210">
              <a:defRPr>
                <a:solidFill>
                  <a:schemeClr val="tx1"/>
                </a:solidFill>
                <a:latin typeface="Calibri" panose="020F0502020204030204" pitchFamily="34" charset="0"/>
              </a:defRPr>
            </a:lvl4pPr>
            <a:lvl5pPr marL="1981893" indent="-220210">
              <a:defRPr>
                <a:solidFill>
                  <a:schemeClr val="tx1"/>
                </a:solidFill>
                <a:latin typeface="Calibri" panose="020F0502020204030204" pitchFamily="34" charset="0"/>
              </a:defRPr>
            </a:lvl5pPr>
            <a:lvl6pPr marL="2422314" indent="-220210" eaLnBrk="0" fontAlgn="base" hangingPunct="0">
              <a:spcBef>
                <a:spcPct val="0"/>
              </a:spcBef>
              <a:spcAft>
                <a:spcPct val="0"/>
              </a:spcAft>
              <a:defRPr>
                <a:solidFill>
                  <a:schemeClr val="tx1"/>
                </a:solidFill>
                <a:latin typeface="Calibri" panose="020F0502020204030204" pitchFamily="34" charset="0"/>
              </a:defRPr>
            </a:lvl6pPr>
            <a:lvl7pPr marL="2862735" indent="-220210" eaLnBrk="0" fontAlgn="base" hangingPunct="0">
              <a:spcBef>
                <a:spcPct val="0"/>
              </a:spcBef>
              <a:spcAft>
                <a:spcPct val="0"/>
              </a:spcAft>
              <a:defRPr>
                <a:solidFill>
                  <a:schemeClr val="tx1"/>
                </a:solidFill>
                <a:latin typeface="Calibri" panose="020F0502020204030204" pitchFamily="34" charset="0"/>
              </a:defRPr>
            </a:lvl7pPr>
            <a:lvl8pPr marL="3303156" indent="-220210" eaLnBrk="0" fontAlgn="base" hangingPunct="0">
              <a:spcBef>
                <a:spcPct val="0"/>
              </a:spcBef>
              <a:spcAft>
                <a:spcPct val="0"/>
              </a:spcAft>
              <a:defRPr>
                <a:solidFill>
                  <a:schemeClr val="tx1"/>
                </a:solidFill>
                <a:latin typeface="Calibri" panose="020F0502020204030204" pitchFamily="34" charset="0"/>
              </a:defRPr>
            </a:lvl8pPr>
            <a:lvl9pPr marL="3743576" indent="-220210" eaLnBrk="0" fontAlgn="base" hangingPunct="0">
              <a:spcBef>
                <a:spcPct val="0"/>
              </a:spcBef>
              <a:spcAft>
                <a:spcPct val="0"/>
              </a:spcAft>
              <a:defRPr>
                <a:solidFill>
                  <a:schemeClr val="tx1"/>
                </a:solidFill>
                <a:latin typeface="Calibri" panose="020F0502020204030204" pitchFamily="34" charset="0"/>
              </a:defRPr>
            </a:lvl9pPr>
          </a:lstStyle>
          <a:p>
            <a:fld id="{5A50B5BD-F58A-3744-A9D8-5FA928367F5B}" type="slidenum">
              <a:rPr lang="en-ZA" altLang="en-US" smtClean="0"/>
              <a:pPr/>
              <a:t>21</a:t>
            </a:fld>
            <a:endParaRPr lang="en-ZA" altLang="en-US"/>
          </a:p>
        </p:txBody>
      </p:sp>
    </p:spTree>
    <p:extLst>
      <p:ext uri="{BB962C8B-B14F-4D97-AF65-F5344CB8AC3E}">
        <p14:creationId xmlns:p14="http://schemas.microsoft.com/office/powerpoint/2010/main" val="462636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29474ABB-A37D-4F2B-8F0D-CC3D7395443D}" type="slidenum">
              <a:rPr lang="en-ZA" smtClean="0"/>
              <a:pPr/>
              <a:t>22</a:t>
            </a:fld>
            <a:endParaRPr lang="en-ZA"/>
          </a:p>
        </p:txBody>
      </p:sp>
    </p:spTree>
    <p:extLst>
      <p:ext uri="{BB962C8B-B14F-4D97-AF65-F5344CB8AC3E}">
        <p14:creationId xmlns:p14="http://schemas.microsoft.com/office/powerpoint/2010/main" val="4153273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29474ABB-A37D-4F2B-8F0D-CC3D7395443D}" type="slidenum">
              <a:rPr lang="en-ZA" smtClean="0"/>
              <a:pPr/>
              <a:t>23</a:t>
            </a:fld>
            <a:endParaRPr lang="en-ZA"/>
          </a:p>
        </p:txBody>
      </p:sp>
    </p:spTree>
    <p:extLst>
      <p:ext uri="{BB962C8B-B14F-4D97-AF65-F5344CB8AC3E}">
        <p14:creationId xmlns:p14="http://schemas.microsoft.com/office/powerpoint/2010/main" val="21249947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29474ABB-A37D-4F2B-8F0D-CC3D7395443D}" type="slidenum">
              <a:rPr lang="en-ZA" smtClean="0"/>
              <a:pPr/>
              <a:t>24</a:t>
            </a:fld>
            <a:endParaRPr lang="en-ZA"/>
          </a:p>
        </p:txBody>
      </p:sp>
    </p:spTree>
    <p:extLst>
      <p:ext uri="{BB962C8B-B14F-4D97-AF65-F5344CB8AC3E}">
        <p14:creationId xmlns:p14="http://schemas.microsoft.com/office/powerpoint/2010/main" val="1444805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474ABB-A37D-4F2B-8F0D-CC3D7395443D}" type="slidenum">
              <a:rPr lang="en-ZA" smtClean="0"/>
              <a:pPr/>
              <a:t>28</a:t>
            </a:fld>
            <a:endParaRPr lang="en-ZA"/>
          </a:p>
        </p:txBody>
      </p:sp>
    </p:spTree>
    <p:extLst>
      <p:ext uri="{BB962C8B-B14F-4D97-AF65-F5344CB8AC3E}">
        <p14:creationId xmlns:p14="http://schemas.microsoft.com/office/powerpoint/2010/main" val="31519192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Grp="1" noRot="1" noChangeAspect="1" noChangeArrowheads="1" noTextEdit="1"/>
          </p:cNvSpPr>
          <p:nvPr>
            <p:ph type="sldImg"/>
          </p:nvPr>
        </p:nvSpPr>
        <p:spPr bwMode="auto">
          <a:xfrm>
            <a:off x="768350" y="595313"/>
            <a:ext cx="4764088" cy="2976562"/>
          </a:xfrm>
          <a:noFill/>
          <a:ln>
            <a:solidFill>
              <a:srgbClr val="000000"/>
            </a:solidFill>
            <a:miter lim="800000"/>
            <a:headEnd/>
            <a:tailEnd/>
          </a:ln>
        </p:spPr>
      </p:sp>
      <p:sp>
        <p:nvSpPr>
          <p:cNvPr id="58370" name="Rectangle 2"/>
          <p:cNvSpPr>
            <a:spLocks noGrp="1" noChangeArrowheads="1"/>
          </p:cNvSpPr>
          <p:nvPr>
            <p:ph type="body" sz="quarter" idx="1"/>
          </p:nvPr>
        </p:nvSpPr>
        <p:spPr bwMode="auto">
          <a:noFill/>
        </p:spPr>
        <p:txBody>
          <a:bodyPr wrap="square" numCol="1" anchor="t" anchorCtr="0" compatLnSpc="1">
            <a:prstTxWarp prst="textNoShape">
              <a:avLst/>
            </a:prstTxWarp>
          </a:bodyPr>
          <a:lstStyle/>
          <a:p>
            <a:pPr eaLnBrk="1"/>
            <a:endParaRPr lang="en-US" altLang="en-US" dirty="0">
              <a:latin typeface="Arial" pitchFamily="34" charset="0"/>
              <a:sym typeface="Arial" pitchFamily="34" charset="0"/>
            </a:endParaRPr>
          </a:p>
        </p:txBody>
      </p:sp>
    </p:spTree>
    <p:extLst>
      <p:ext uri="{BB962C8B-B14F-4D97-AF65-F5344CB8AC3E}">
        <p14:creationId xmlns:p14="http://schemas.microsoft.com/office/powerpoint/2010/main" val="2890109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29474ABB-A37D-4F2B-8F0D-CC3D7395443D}" type="slidenum">
              <a:rPr lang="en-ZA" smtClean="0"/>
              <a:pPr/>
              <a:t>30</a:t>
            </a:fld>
            <a:endParaRPr lang="en-ZA"/>
          </a:p>
        </p:txBody>
      </p:sp>
    </p:spTree>
    <p:extLst>
      <p:ext uri="{BB962C8B-B14F-4D97-AF65-F5344CB8AC3E}">
        <p14:creationId xmlns:p14="http://schemas.microsoft.com/office/powerpoint/2010/main" val="25461188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29474ABB-A37D-4F2B-8F0D-CC3D7395443D}" type="slidenum">
              <a:rPr lang="en-ZA" smtClean="0"/>
              <a:pPr/>
              <a:t>31</a:t>
            </a:fld>
            <a:endParaRPr lang="en-ZA"/>
          </a:p>
        </p:txBody>
      </p:sp>
    </p:spTree>
    <p:extLst>
      <p:ext uri="{BB962C8B-B14F-4D97-AF65-F5344CB8AC3E}">
        <p14:creationId xmlns:p14="http://schemas.microsoft.com/office/powerpoint/2010/main" val="28219881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29474ABB-A37D-4F2B-8F0D-CC3D7395443D}" type="slidenum">
              <a:rPr lang="en-ZA" smtClean="0"/>
              <a:pPr/>
              <a:t>32</a:t>
            </a:fld>
            <a:endParaRPr lang="en-ZA"/>
          </a:p>
        </p:txBody>
      </p:sp>
    </p:spTree>
    <p:extLst>
      <p:ext uri="{BB962C8B-B14F-4D97-AF65-F5344CB8AC3E}">
        <p14:creationId xmlns:p14="http://schemas.microsoft.com/office/powerpoint/2010/main" val="14385066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29474ABB-A37D-4F2B-8F0D-CC3D7395443D}" type="slidenum">
              <a:rPr lang="en-ZA" smtClean="0"/>
              <a:pPr/>
              <a:t>33</a:t>
            </a:fld>
            <a:endParaRPr lang="en-ZA"/>
          </a:p>
        </p:txBody>
      </p:sp>
    </p:spTree>
    <p:extLst>
      <p:ext uri="{BB962C8B-B14F-4D97-AF65-F5344CB8AC3E}">
        <p14:creationId xmlns:p14="http://schemas.microsoft.com/office/powerpoint/2010/main" val="3903566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29474ABB-A37D-4F2B-8F0D-CC3D7395443D}" type="slidenum">
              <a:rPr lang="en-ZA" smtClean="0"/>
              <a:pPr/>
              <a:t>4</a:t>
            </a:fld>
            <a:endParaRPr lang="en-ZA"/>
          </a:p>
        </p:txBody>
      </p:sp>
    </p:spTree>
    <p:extLst>
      <p:ext uri="{BB962C8B-B14F-4D97-AF65-F5344CB8AC3E}">
        <p14:creationId xmlns:p14="http://schemas.microsoft.com/office/powerpoint/2010/main" val="2659317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29474ABB-A37D-4F2B-8F0D-CC3D7395443D}" type="slidenum">
              <a:rPr lang="en-ZA" smtClean="0"/>
              <a:pPr/>
              <a:t>34</a:t>
            </a:fld>
            <a:endParaRPr lang="en-ZA"/>
          </a:p>
        </p:txBody>
      </p:sp>
    </p:spTree>
    <p:extLst>
      <p:ext uri="{BB962C8B-B14F-4D97-AF65-F5344CB8AC3E}">
        <p14:creationId xmlns:p14="http://schemas.microsoft.com/office/powerpoint/2010/main" val="17190927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29474ABB-A37D-4F2B-8F0D-CC3D7395443D}" type="slidenum">
              <a:rPr lang="en-ZA" smtClean="0"/>
              <a:pPr/>
              <a:t>35</a:t>
            </a:fld>
            <a:endParaRPr lang="en-ZA"/>
          </a:p>
        </p:txBody>
      </p:sp>
    </p:spTree>
    <p:extLst>
      <p:ext uri="{BB962C8B-B14F-4D97-AF65-F5344CB8AC3E}">
        <p14:creationId xmlns:p14="http://schemas.microsoft.com/office/powerpoint/2010/main" val="5110190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29474ABB-A37D-4F2B-8F0D-CC3D7395443D}" type="slidenum">
              <a:rPr lang="en-ZA" smtClean="0"/>
              <a:pPr/>
              <a:t>36</a:t>
            </a:fld>
            <a:endParaRPr lang="en-ZA"/>
          </a:p>
        </p:txBody>
      </p:sp>
    </p:spTree>
    <p:extLst>
      <p:ext uri="{BB962C8B-B14F-4D97-AF65-F5344CB8AC3E}">
        <p14:creationId xmlns:p14="http://schemas.microsoft.com/office/powerpoint/2010/main" val="26601017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29474ABB-A37D-4F2B-8F0D-CC3D7395443D}" type="slidenum">
              <a:rPr lang="en-ZA" smtClean="0"/>
              <a:pPr/>
              <a:t>37</a:t>
            </a:fld>
            <a:endParaRPr lang="en-ZA"/>
          </a:p>
        </p:txBody>
      </p:sp>
    </p:spTree>
    <p:extLst>
      <p:ext uri="{BB962C8B-B14F-4D97-AF65-F5344CB8AC3E}">
        <p14:creationId xmlns:p14="http://schemas.microsoft.com/office/powerpoint/2010/main" val="6576486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Grp="1" noRot="1" noChangeAspect="1" noChangeArrowheads="1" noTextEdit="1"/>
          </p:cNvSpPr>
          <p:nvPr>
            <p:ph type="sldImg"/>
          </p:nvPr>
        </p:nvSpPr>
        <p:spPr bwMode="auto">
          <a:xfrm>
            <a:off x="768350" y="595313"/>
            <a:ext cx="4764088" cy="2976562"/>
          </a:xfrm>
          <a:noFill/>
          <a:ln>
            <a:solidFill>
              <a:srgbClr val="000000"/>
            </a:solidFill>
            <a:miter lim="800000"/>
            <a:headEnd/>
            <a:tailEnd/>
          </a:ln>
        </p:spPr>
      </p:sp>
      <p:sp>
        <p:nvSpPr>
          <p:cNvPr id="71682" name="Rectangle 2"/>
          <p:cNvSpPr>
            <a:spLocks noGrp="1" noChangeArrowheads="1"/>
          </p:cNvSpPr>
          <p:nvPr>
            <p:ph type="body" sz="quarter" idx="1"/>
          </p:nvPr>
        </p:nvSpPr>
        <p:spPr bwMode="auto">
          <a:noFill/>
        </p:spPr>
        <p:txBody>
          <a:bodyPr wrap="square" numCol="1" anchor="t" anchorCtr="0" compatLnSpc="1">
            <a:prstTxWarp prst="textNoShape">
              <a:avLst/>
            </a:prstTxWarp>
          </a:bodyPr>
          <a:lstStyle/>
          <a:p>
            <a:pPr eaLnBrk="1"/>
            <a:endParaRPr lang="en-US" altLang="en-US" dirty="0"/>
          </a:p>
        </p:txBody>
      </p:sp>
    </p:spTree>
    <p:extLst>
      <p:ext uri="{BB962C8B-B14F-4D97-AF65-F5344CB8AC3E}">
        <p14:creationId xmlns:p14="http://schemas.microsoft.com/office/powerpoint/2010/main" val="3855649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29474ABB-A37D-4F2B-8F0D-CC3D7395443D}" type="slidenum">
              <a:rPr lang="en-ZA" smtClean="0"/>
              <a:pPr/>
              <a:t>39</a:t>
            </a:fld>
            <a:endParaRPr lang="en-ZA"/>
          </a:p>
        </p:txBody>
      </p:sp>
    </p:spTree>
    <p:extLst>
      <p:ext uri="{BB962C8B-B14F-4D97-AF65-F5344CB8AC3E}">
        <p14:creationId xmlns:p14="http://schemas.microsoft.com/office/powerpoint/2010/main" val="2920386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 xmlns:a16="http://schemas.microsoft.com/office/drawing/2014/main" id="{B3659358-B3C0-D14D-82EF-D69C829DD9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 xmlns:a16="http://schemas.microsoft.com/office/drawing/2014/main" id="{B0C81843-DF9C-0142-8340-75E594192E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9700" name="Slide Number Placeholder 3">
            <a:extLst>
              <a:ext uri="{FF2B5EF4-FFF2-40B4-BE49-F238E27FC236}">
                <a16:creationId xmlns="" xmlns:a16="http://schemas.microsoft.com/office/drawing/2014/main" id="{426C6CB5-304E-BA45-934D-BC178F76C1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8157" indent="-264559">
              <a:defRPr>
                <a:solidFill>
                  <a:schemeClr val="tx1"/>
                </a:solidFill>
                <a:latin typeface="Calibri" panose="020F0502020204030204" pitchFamily="34" charset="0"/>
              </a:defRPr>
            </a:lvl2pPr>
            <a:lvl3pPr marL="1059763" indent="-211035">
              <a:defRPr>
                <a:solidFill>
                  <a:schemeClr val="tx1"/>
                </a:solidFill>
                <a:latin typeface="Calibri" panose="020F0502020204030204" pitchFamily="34" charset="0"/>
              </a:defRPr>
            </a:lvl3pPr>
            <a:lvl4pPr marL="1484891" indent="-211035">
              <a:defRPr>
                <a:solidFill>
                  <a:schemeClr val="tx1"/>
                </a:solidFill>
                <a:latin typeface="Calibri" panose="020F0502020204030204" pitchFamily="34" charset="0"/>
              </a:defRPr>
            </a:lvl4pPr>
            <a:lvl5pPr marL="1908490" indent="-211035">
              <a:defRPr>
                <a:solidFill>
                  <a:schemeClr val="tx1"/>
                </a:solidFill>
                <a:latin typeface="Calibri" panose="020F0502020204030204" pitchFamily="34" charset="0"/>
              </a:defRPr>
            </a:lvl5pPr>
            <a:lvl6pPr marL="2348911" indent="-211035" eaLnBrk="0" fontAlgn="base" hangingPunct="0">
              <a:spcBef>
                <a:spcPct val="0"/>
              </a:spcBef>
              <a:spcAft>
                <a:spcPct val="0"/>
              </a:spcAft>
              <a:defRPr>
                <a:solidFill>
                  <a:schemeClr val="tx1"/>
                </a:solidFill>
                <a:latin typeface="Calibri" panose="020F0502020204030204" pitchFamily="34" charset="0"/>
              </a:defRPr>
            </a:lvl6pPr>
            <a:lvl7pPr marL="2789331" indent="-211035" eaLnBrk="0" fontAlgn="base" hangingPunct="0">
              <a:spcBef>
                <a:spcPct val="0"/>
              </a:spcBef>
              <a:spcAft>
                <a:spcPct val="0"/>
              </a:spcAft>
              <a:defRPr>
                <a:solidFill>
                  <a:schemeClr val="tx1"/>
                </a:solidFill>
                <a:latin typeface="Calibri" panose="020F0502020204030204" pitchFamily="34" charset="0"/>
              </a:defRPr>
            </a:lvl7pPr>
            <a:lvl8pPr marL="3229752" indent="-211035" eaLnBrk="0" fontAlgn="base" hangingPunct="0">
              <a:spcBef>
                <a:spcPct val="0"/>
              </a:spcBef>
              <a:spcAft>
                <a:spcPct val="0"/>
              </a:spcAft>
              <a:defRPr>
                <a:solidFill>
                  <a:schemeClr val="tx1"/>
                </a:solidFill>
                <a:latin typeface="Calibri" panose="020F0502020204030204" pitchFamily="34" charset="0"/>
              </a:defRPr>
            </a:lvl8pPr>
            <a:lvl9pPr marL="3670173" indent="-211035" eaLnBrk="0" fontAlgn="base" hangingPunct="0">
              <a:spcBef>
                <a:spcPct val="0"/>
              </a:spcBef>
              <a:spcAft>
                <a:spcPct val="0"/>
              </a:spcAft>
              <a:defRPr>
                <a:solidFill>
                  <a:schemeClr val="tx1"/>
                </a:solidFill>
                <a:latin typeface="Calibri" panose="020F0502020204030204" pitchFamily="34" charset="0"/>
              </a:defRPr>
            </a:lvl9pPr>
          </a:lstStyle>
          <a:p>
            <a:fld id="{6EE3F443-B1F0-E342-9969-F453EB870B3D}" type="slidenum">
              <a:rPr lang="en-ZA" altLang="en-US" smtClean="0"/>
              <a:pPr/>
              <a:t>5</a:t>
            </a:fld>
            <a:endParaRPr lang="en-ZA" altLang="en-US"/>
          </a:p>
        </p:txBody>
      </p:sp>
    </p:spTree>
    <p:extLst>
      <p:ext uri="{BB962C8B-B14F-4D97-AF65-F5344CB8AC3E}">
        <p14:creationId xmlns:p14="http://schemas.microsoft.com/office/powerpoint/2010/main" val="729032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746125"/>
            <a:ext cx="5961063" cy="3727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474ABB-A37D-4F2B-8F0D-CC3D7395443D}" type="slidenum">
              <a:rPr lang="en-ZA" smtClean="0"/>
              <a:pPr/>
              <a:t>6</a:t>
            </a:fld>
            <a:endParaRPr lang="en-ZA"/>
          </a:p>
        </p:txBody>
      </p:sp>
    </p:spTree>
    <p:extLst>
      <p:ext uri="{BB962C8B-B14F-4D97-AF65-F5344CB8AC3E}">
        <p14:creationId xmlns:p14="http://schemas.microsoft.com/office/powerpoint/2010/main" val="2673756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666750"/>
            <a:ext cx="5329237" cy="3330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E9F763-B14C-4C73-A0CC-0C282B92B86C}" type="slidenum">
              <a:rPr lang="en-ZA" smtClean="0"/>
              <a:pPr/>
              <a:t>7</a:t>
            </a:fld>
            <a:endParaRPr lang="en-ZA"/>
          </a:p>
        </p:txBody>
      </p:sp>
    </p:spTree>
    <p:extLst>
      <p:ext uri="{BB962C8B-B14F-4D97-AF65-F5344CB8AC3E}">
        <p14:creationId xmlns:p14="http://schemas.microsoft.com/office/powerpoint/2010/main" val="1091271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 xmlns:a16="http://schemas.microsoft.com/office/drawing/2014/main" id="{8D43360D-3237-8849-9FA0-0AE0140EE146}"/>
              </a:ext>
            </a:extLst>
          </p:cNvPr>
          <p:cNvSpPr>
            <a:spLocks noGrp="1" noRot="1" noChangeAspect="1" noTextEdit="1"/>
          </p:cNvSpPr>
          <p:nvPr>
            <p:ph type="sldImg"/>
          </p:nvPr>
        </p:nvSpPr>
        <p:spPr bwMode="auto">
          <a:xfrm>
            <a:off x="2563813" y="485775"/>
            <a:ext cx="3881437" cy="242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 xmlns:a16="http://schemas.microsoft.com/office/drawing/2014/main" id="{24D7A126-605A-724A-AC45-CE04F660DA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3796" name="Slide Number Placeholder 3">
            <a:extLst>
              <a:ext uri="{FF2B5EF4-FFF2-40B4-BE49-F238E27FC236}">
                <a16:creationId xmlns="" xmlns:a16="http://schemas.microsoft.com/office/drawing/2014/main" id="{F02AF65D-C763-654B-95D4-A9F3880594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8157" indent="-264559">
              <a:defRPr>
                <a:solidFill>
                  <a:schemeClr val="tx1"/>
                </a:solidFill>
                <a:latin typeface="Calibri" panose="020F0502020204030204" pitchFamily="34" charset="0"/>
              </a:defRPr>
            </a:lvl2pPr>
            <a:lvl3pPr marL="1059763" indent="-211035">
              <a:defRPr>
                <a:solidFill>
                  <a:schemeClr val="tx1"/>
                </a:solidFill>
                <a:latin typeface="Calibri" panose="020F0502020204030204" pitchFamily="34" charset="0"/>
              </a:defRPr>
            </a:lvl3pPr>
            <a:lvl4pPr marL="1484891" indent="-211035">
              <a:defRPr>
                <a:solidFill>
                  <a:schemeClr val="tx1"/>
                </a:solidFill>
                <a:latin typeface="Calibri" panose="020F0502020204030204" pitchFamily="34" charset="0"/>
              </a:defRPr>
            </a:lvl4pPr>
            <a:lvl5pPr marL="1908490" indent="-211035">
              <a:defRPr>
                <a:solidFill>
                  <a:schemeClr val="tx1"/>
                </a:solidFill>
                <a:latin typeface="Calibri" panose="020F0502020204030204" pitchFamily="34" charset="0"/>
              </a:defRPr>
            </a:lvl5pPr>
            <a:lvl6pPr marL="2348911" indent="-211035" eaLnBrk="0" fontAlgn="base" hangingPunct="0">
              <a:spcBef>
                <a:spcPct val="0"/>
              </a:spcBef>
              <a:spcAft>
                <a:spcPct val="0"/>
              </a:spcAft>
              <a:defRPr>
                <a:solidFill>
                  <a:schemeClr val="tx1"/>
                </a:solidFill>
                <a:latin typeface="Calibri" panose="020F0502020204030204" pitchFamily="34" charset="0"/>
              </a:defRPr>
            </a:lvl6pPr>
            <a:lvl7pPr marL="2789331" indent="-211035" eaLnBrk="0" fontAlgn="base" hangingPunct="0">
              <a:spcBef>
                <a:spcPct val="0"/>
              </a:spcBef>
              <a:spcAft>
                <a:spcPct val="0"/>
              </a:spcAft>
              <a:defRPr>
                <a:solidFill>
                  <a:schemeClr val="tx1"/>
                </a:solidFill>
                <a:latin typeface="Calibri" panose="020F0502020204030204" pitchFamily="34" charset="0"/>
              </a:defRPr>
            </a:lvl7pPr>
            <a:lvl8pPr marL="3229752" indent="-211035" eaLnBrk="0" fontAlgn="base" hangingPunct="0">
              <a:spcBef>
                <a:spcPct val="0"/>
              </a:spcBef>
              <a:spcAft>
                <a:spcPct val="0"/>
              </a:spcAft>
              <a:defRPr>
                <a:solidFill>
                  <a:schemeClr val="tx1"/>
                </a:solidFill>
                <a:latin typeface="Calibri" panose="020F0502020204030204" pitchFamily="34" charset="0"/>
              </a:defRPr>
            </a:lvl8pPr>
            <a:lvl9pPr marL="3670173" indent="-211035" eaLnBrk="0" fontAlgn="base" hangingPunct="0">
              <a:spcBef>
                <a:spcPct val="0"/>
              </a:spcBef>
              <a:spcAft>
                <a:spcPct val="0"/>
              </a:spcAft>
              <a:defRPr>
                <a:solidFill>
                  <a:schemeClr val="tx1"/>
                </a:solidFill>
                <a:latin typeface="Calibri" panose="020F0502020204030204" pitchFamily="34" charset="0"/>
              </a:defRPr>
            </a:lvl9pPr>
          </a:lstStyle>
          <a:p>
            <a:fld id="{2287C955-BA95-EB4B-99E9-EED566B36F71}" type="slidenum">
              <a:rPr lang="en-ZA" altLang="en-US" smtClean="0"/>
              <a:pPr/>
              <a:t>8</a:t>
            </a:fld>
            <a:endParaRPr lang="en-ZA" altLang="en-US"/>
          </a:p>
        </p:txBody>
      </p:sp>
      <p:sp>
        <p:nvSpPr>
          <p:cNvPr id="5" name="Header Placeholder 4">
            <a:extLst>
              <a:ext uri="{FF2B5EF4-FFF2-40B4-BE49-F238E27FC236}">
                <a16:creationId xmlns="" xmlns:a16="http://schemas.microsoft.com/office/drawing/2014/main" id="{AB511D2B-40CC-054F-94E5-8382510D2791}"/>
              </a:ext>
            </a:extLst>
          </p:cNvPr>
          <p:cNvSpPr>
            <a:spLocks noGrp="1"/>
          </p:cNvSpPr>
          <p:nvPr>
            <p:ph type="hdr" sz="quarter"/>
          </p:nvPr>
        </p:nvSpPr>
        <p:spPr/>
        <p:txBody>
          <a:bodyPr/>
          <a:lstStyle/>
          <a:p>
            <a:pPr>
              <a:defRPr/>
            </a:pPr>
            <a:r>
              <a:rPr lang="en-ZA"/>
              <a:t>Prof AG Duse</a:t>
            </a:r>
          </a:p>
        </p:txBody>
      </p:sp>
    </p:spTree>
    <p:extLst>
      <p:ext uri="{BB962C8B-B14F-4D97-AF65-F5344CB8AC3E}">
        <p14:creationId xmlns:p14="http://schemas.microsoft.com/office/powerpoint/2010/main" val="2117330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 xmlns:a16="http://schemas.microsoft.com/office/drawing/2014/main" id="{8D43360D-3237-8849-9FA0-0AE0140EE146}"/>
              </a:ext>
            </a:extLst>
          </p:cNvPr>
          <p:cNvSpPr>
            <a:spLocks noGrp="1" noRot="1" noChangeAspect="1" noTextEdit="1"/>
          </p:cNvSpPr>
          <p:nvPr>
            <p:ph type="sldImg"/>
          </p:nvPr>
        </p:nvSpPr>
        <p:spPr bwMode="auto">
          <a:xfrm>
            <a:off x="2563813" y="485775"/>
            <a:ext cx="3881437" cy="242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 xmlns:a16="http://schemas.microsoft.com/office/drawing/2014/main" id="{24D7A126-605A-724A-AC45-CE04F660DA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3796" name="Slide Number Placeholder 3">
            <a:extLst>
              <a:ext uri="{FF2B5EF4-FFF2-40B4-BE49-F238E27FC236}">
                <a16:creationId xmlns="" xmlns:a16="http://schemas.microsoft.com/office/drawing/2014/main" id="{F02AF65D-C763-654B-95D4-A9F3880594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8157" indent="-264559">
              <a:defRPr>
                <a:solidFill>
                  <a:schemeClr val="tx1"/>
                </a:solidFill>
                <a:latin typeface="Calibri" panose="020F0502020204030204" pitchFamily="34" charset="0"/>
              </a:defRPr>
            </a:lvl2pPr>
            <a:lvl3pPr marL="1059763" indent="-211035">
              <a:defRPr>
                <a:solidFill>
                  <a:schemeClr val="tx1"/>
                </a:solidFill>
                <a:latin typeface="Calibri" panose="020F0502020204030204" pitchFamily="34" charset="0"/>
              </a:defRPr>
            </a:lvl3pPr>
            <a:lvl4pPr marL="1484891" indent="-211035">
              <a:defRPr>
                <a:solidFill>
                  <a:schemeClr val="tx1"/>
                </a:solidFill>
                <a:latin typeface="Calibri" panose="020F0502020204030204" pitchFamily="34" charset="0"/>
              </a:defRPr>
            </a:lvl4pPr>
            <a:lvl5pPr marL="1908490" indent="-211035">
              <a:defRPr>
                <a:solidFill>
                  <a:schemeClr val="tx1"/>
                </a:solidFill>
                <a:latin typeface="Calibri" panose="020F0502020204030204" pitchFamily="34" charset="0"/>
              </a:defRPr>
            </a:lvl5pPr>
            <a:lvl6pPr marL="2348911" indent="-211035" eaLnBrk="0" fontAlgn="base" hangingPunct="0">
              <a:spcBef>
                <a:spcPct val="0"/>
              </a:spcBef>
              <a:spcAft>
                <a:spcPct val="0"/>
              </a:spcAft>
              <a:defRPr>
                <a:solidFill>
                  <a:schemeClr val="tx1"/>
                </a:solidFill>
                <a:latin typeface="Calibri" panose="020F0502020204030204" pitchFamily="34" charset="0"/>
              </a:defRPr>
            </a:lvl6pPr>
            <a:lvl7pPr marL="2789331" indent="-211035" eaLnBrk="0" fontAlgn="base" hangingPunct="0">
              <a:spcBef>
                <a:spcPct val="0"/>
              </a:spcBef>
              <a:spcAft>
                <a:spcPct val="0"/>
              </a:spcAft>
              <a:defRPr>
                <a:solidFill>
                  <a:schemeClr val="tx1"/>
                </a:solidFill>
                <a:latin typeface="Calibri" panose="020F0502020204030204" pitchFamily="34" charset="0"/>
              </a:defRPr>
            </a:lvl7pPr>
            <a:lvl8pPr marL="3229752" indent="-211035" eaLnBrk="0" fontAlgn="base" hangingPunct="0">
              <a:spcBef>
                <a:spcPct val="0"/>
              </a:spcBef>
              <a:spcAft>
                <a:spcPct val="0"/>
              </a:spcAft>
              <a:defRPr>
                <a:solidFill>
                  <a:schemeClr val="tx1"/>
                </a:solidFill>
                <a:latin typeface="Calibri" panose="020F0502020204030204" pitchFamily="34" charset="0"/>
              </a:defRPr>
            </a:lvl8pPr>
            <a:lvl9pPr marL="3670173" indent="-211035" eaLnBrk="0" fontAlgn="base" hangingPunct="0">
              <a:spcBef>
                <a:spcPct val="0"/>
              </a:spcBef>
              <a:spcAft>
                <a:spcPct val="0"/>
              </a:spcAft>
              <a:defRPr>
                <a:solidFill>
                  <a:schemeClr val="tx1"/>
                </a:solidFill>
                <a:latin typeface="Calibri" panose="020F0502020204030204" pitchFamily="34" charset="0"/>
              </a:defRPr>
            </a:lvl9pPr>
          </a:lstStyle>
          <a:p>
            <a:fld id="{2287C955-BA95-EB4B-99E9-EED566B36F71}" type="slidenum">
              <a:rPr lang="en-ZA" altLang="en-US" smtClean="0"/>
              <a:pPr/>
              <a:t>9</a:t>
            </a:fld>
            <a:endParaRPr lang="en-ZA" altLang="en-US"/>
          </a:p>
        </p:txBody>
      </p:sp>
      <p:sp>
        <p:nvSpPr>
          <p:cNvPr id="5" name="Header Placeholder 4">
            <a:extLst>
              <a:ext uri="{FF2B5EF4-FFF2-40B4-BE49-F238E27FC236}">
                <a16:creationId xmlns="" xmlns:a16="http://schemas.microsoft.com/office/drawing/2014/main" id="{AB511D2B-40CC-054F-94E5-8382510D2791}"/>
              </a:ext>
            </a:extLst>
          </p:cNvPr>
          <p:cNvSpPr>
            <a:spLocks noGrp="1"/>
          </p:cNvSpPr>
          <p:nvPr>
            <p:ph type="hdr" sz="quarter"/>
          </p:nvPr>
        </p:nvSpPr>
        <p:spPr/>
        <p:txBody>
          <a:bodyPr/>
          <a:lstStyle/>
          <a:p>
            <a:pPr>
              <a:defRPr/>
            </a:pPr>
            <a:r>
              <a:rPr lang="en-ZA"/>
              <a:t>Prof AG Duse</a:t>
            </a:r>
            <a:endParaRPr lang="en-ZA" dirty="0"/>
          </a:p>
        </p:txBody>
      </p:sp>
    </p:spTree>
    <p:extLst>
      <p:ext uri="{BB962C8B-B14F-4D97-AF65-F5344CB8AC3E}">
        <p14:creationId xmlns:p14="http://schemas.microsoft.com/office/powerpoint/2010/main" val="1889290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 xmlns:a16="http://schemas.microsoft.com/office/drawing/2014/main" id="{FCC4B954-F5A5-A440-8739-47B3A0970E78}"/>
              </a:ext>
            </a:extLst>
          </p:cNvPr>
          <p:cNvSpPr>
            <a:spLocks noGrp="1" noRot="1" noChangeAspect="1" noTextEdit="1"/>
          </p:cNvSpPr>
          <p:nvPr>
            <p:ph type="sldImg"/>
          </p:nvPr>
        </p:nvSpPr>
        <p:spPr bwMode="auto">
          <a:xfrm>
            <a:off x="2563813" y="485775"/>
            <a:ext cx="3881437" cy="242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 xmlns:a16="http://schemas.microsoft.com/office/drawing/2014/main" id="{8556C8E7-2C50-B746-A9AF-085395685E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5844" name="Slide Number Placeholder 3">
            <a:extLst>
              <a:ext uri="{FF2B5EF4-FFF2-40B4-BE49-F238E27FC236}">
                <a16:creationId xmlns="" xmlns:a16="http://schemas.microsoft.com/office/drawing/2014/main" id="{405B3FE3-151A-D341-9A25-1288DB77815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8157" indent="-264559">
              <a:defRPr>
                <a:solidFill>
                  <a:schemeClr val="tx1"/>
                </a:solidFill>
                <a:latin typeface="Calibri" panose="020F0502020204030204" pitchFamily="34" charset="0"/>
              </a:defRPr>
            </a:lvl2pPr>
            <a:lvl3pPr marL="1059763" indent="-211035">
              <a:defRPr>
                <a:solidFill>
                  <a:schemeClr val="tx1"/>
                </a:solidFill>
                <a:latin typeface="Calibri" panose="020F0502020204030204" pitchFamily="34" charset="0"/>
              </a:defRPr>
            </a:lvl3pPr>
            <a:lvl4pPr marL="1484891" indent="-211035">
              <a:defRPr>
                <a:solidFill>
                  <a:schemeClr val="tx1"/>
                </a:solidFill>
                <a:latin typeface="Calibri" panose="020F0502020204030204" pitchFamily="34" charset="0"/>
              </a:defRPr>
            </a:lvl4pPr>
            <a:lvl5pPr marL="1908490" indent="-211035">
              <a:defRPr>
                <a:solidFill>
                  <a:schemeClr val="tx1"/>
                </a:solidFill>
                <a:latin typeface="Calibri" panose="020F0502020204030204" pitchFamily="34" charset="0"/>
              </a:defRPr>
            </a:lvl5pPr>
            <a:lvl6pPr marL="2348911" indent="-211035" eaLnBrk="0" fontAlgn="base" hangingPunct="0">
              <a:spcBef>
                <a:spcPct val="0"/>
              </a:spcBef>
              <a:spcAft>
                <a:spcPct val="0"/>
              </a:spcAft>
              <a:defRPr>
                <a:solidFill>
                  <a:schemeClr val="tx1"/>
                </a:solidFill>
                <a:latin typeface="Calibri" panose="020F0502020204030204" pitchFamily="34" charset="0"/>
              </a:defRPr>
            </a:lvl6pPr>
            <a:lvl7pPr marL="2789331" indent="-211035" eaLnBrk="0" fontAlgn="base" hangingPunct="0">
              <a:spcBef>
                <a:spcPct val="0"/>
              </a:spcBef>
              <a:spcAft>
                <a:spcPct val="0"/>
              </a:spcAft>
              <a:defRPr>
                <a:solidFill>
                  <a:schemeClr val="tx1"/>
                </a:solidFill>
                <a:latin typeface="Calibri" panose="020F0502020204030204" pitchFamily="34" charset="0"/>
              </a:defRPr>
            </a:lvl7pPr>
            <a:lvl8pPr marL="3229752" indent="-211035" eaLnBrk="0" fontAlgn="base" hangingPunct="0">
              <a:spcBef>
                <a:spcPct val="0"/>
              </a:spcBef>
              <a:spcAft>
                <a:spcPct val="0"/>
              </a:spcAft>
              <a:defRPr>
                <a:solidFill>
                  <a:schemeClr val="tx1"/>
                </a:solidFill>
                <a:latin typeface="Calibri" panose="020F0502020204030204" pitchFamily="34" charset="0"/>
              </a:defRPr>
            </a:lvl8pPr>
            <a:lvl9pPr marL="3670173" indent="-211035" eaLnBrk="0" fontAlgn="base" hangingPunct="0">
              <a:spcBef>
                <a:spcPct val="0"/>
              </a:spcBef>
              <a:spcAft>
                <a:spcPct val="0"/>
              </a:spcAft>
              <a:defRPr>
                <a:solidFill>
                  <a:schemeClr val="tx1"/>
                </a:solidFill>
                <a:latin typeface="Calibri" panose="020F0502020204030204" pitchFamily="34" charset="0"/>
              </a:defRPr>
            </a:lvl9pPr>
          </a:lstStyle>
          <a:p>
            <a:fld id="{3F091807-5E41-B24A-A04D-0D395B888215}" type="slidenum">
              <a:rPr lang="en-ZA" altLang="en-US" smtClean="0"/>
              <a:pPr/>
              <a:t>10</a:t>
            </a:fld>
            <a:endParaRPr lang="en-ZA" altLang="en-US"/>
          </a:p>
        </p:txBody>
      </p:sp>
      <p:sp>
        <p:nvSpPr>
          <p:cNvPr id="5" name="Header Placeholder 4">
            <a:extLst>
              <a:ext uri="{FF2B5EF4-FFF2-40B4-BE49-F238E27FC236}">
                <a16:creationId xmlns="" xmlns:a16="http://schemas.microsoft.com/office/drawing/2014/main" id="{D532F504-95AD-0244-9D2E-B737B5255EFC}"/>
              </a:ext>
            </a:extLst>
          </p:cNvPr>
          <p:cNvSpPr>
            <a:spLocks noGrp="1"/>
          </p:cNvSpPr>
          <p:nvPr>
            <p:ph type="hdr" sz="quarter"/>
          </p:nvPr>
        </p:nvSpPr>
        <p:spPr/>
        <p:txBody>
          <a:bodyPr/>
          <a:lstStyle/>
          <a:p>
            <a:pPr>
              <a:defRPr/>
            </a:pPr>
            <a:r>
              <a:rPr lang="en-ZA"/>
              <a:t>Prof AG Duse</a:t>
            </a:r>
            <a:endParaRPr lang="en-ZA" dirty="0"/>
          </a:p>
        </p:txBody>
      </p:sp>
    </p:spTree>
    <p:extLst>
      <p:ext uri="{BB962C8B-B14F-4D97-AF65-F5344CB8AC3E}">
        <p14:creationId xmlns:p14="http://schemas.microsoft.com/office/powerpoint/2010/main" val="30720248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png"/><Relationship Id="rId6" Type="http://schemas.openxmlformats.org/officeDocument/2006/relationships/image" Target="../media/image5.jpe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jpeg"/><Relationship Id="rId7" Type="http://schemas.openxmlformats.org/officeDocument/2006/relationships/image" Target="../media/image15.jpeg"/><Relationship Id="rId8"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11" name="Picture 3"/>
          <p:cNvPicPr>
            <a:picLocks noChangeAspect="1" noChangeArrowheads="1"/>
          </p:cNvPicPr>
          <p:nvPr userDrawn="1"/>
        </p:nvPicPr>
        <p:blipFill>
          <a:blip r:embed="rId2" cstate="screen">
            <a:duotone>
              <a:prstClr val="black"/>
              <a:schemeClr val="accent6">
                <a:tint val="45000"/>
                <a:satMod val="400000"/>
              </a:schemeClr>
            </a:duotone>
          </a:blip>
          <a:srcRect/>
          <a:stretch>
            <a:fillRect/>
          </a:stretch>
        </p:blipFill>
        <p:spPr bwMode="auto">
          <a:xfrm>
            <a:off x="0" y="0"/>
            <a:ext cx="1800200" cy="1080120"/>
          </a:xfrm>
          <a:prstGeom prst="rect">
            <a:avLst/>
          </a:prstGeom>
          <a:noFill/>
          <a:ln w="9525">
            <a:noFill/>
            <a:miter lim="800000"/>
            <a:headEnd/>
            <a:tailEnd/>
          </a:ln>
          <a:effectLst/>
        </p:spPr>
      </p:pic>
      <p:pic>
        <p:nvPicPr>
          <p:cNvPr id="12" name="Picture 7"/>
          <p:cNvPicPr>
            <a:picLocks noChangeAspect="1" noChangeArrowheads="1"/>
          </p:cNvPicPr>
          <p:nvPr userDrawn="1"/>
        </p:nvPicPr>
        <p:blipFill>
          <a:blip r:embed="rId3" cstate="screen"/>
          <a:srcRect/>
          <a:stretch>
            <a:fillRect/>
          </a:stretch>
        </p:blipFill>
        <p:spPr bwMode="auto">
          <a:xfrm>
            <a:off x="1773911" y="0"/>
            <a:ext cx="1659035" cy="1129308"/>
          </a:xfrm>
          <a:prstGeom prst="rect">
            <a:avLst/>
          </a:prstGeom>
          <a:ln>
            <a:noFill/>
          </a:ln>
          <a:effectLst>
            <a:softEdge rad="112500"/>
          </a:effectLst>
        </p:spPr>
      </p:pic>
      <p:pic>
        <p:nvPicPr>
          <p:cNvPr id="14" name="Picture 1" descr="F:\EBOLA PICS FOR PRESENTATION\NHLS logo.jpg"/>
          <p:cNvPicPr>
            <a:picLocks noChangeAspect="1" noChangeArrowheads="1"/>
          </p:cNvPicPr>
          <p:nvPr userDrawn="1"/>
        </p:nvPicPr>
        <p:blipFill>
          <a:blip r:embed="rId4" cstate="screen"/>
          <a:srcRect/>
          <a:stretch>
            <a:fillRect/>
          </a:stretch>
        </p:blipFill>
        <p:spPr bwMode="auto">
          <a:xfrm>
            <a:off x="7866871" y="49428"/>
            <a:ext cx="1265383" cy="1080000"/>
          </a:xfrm>
          <a:prstGeom prst="rect">
            <a:avLst/>
          </a:prstGeom>
          <a:noFill/>
          <a:ln w="28575">
            <a:solidFill>
              <a:schemeClr val="tx1"/>
            </a:solidFill>
          </a:ln>
        </p:spPr>
      </p:pic>
      <p:pic>
        <p:nvPicPr>
          <p:cNvPr id="15" name="Picture 2" descr="F:\EBOLA PICS FOR PRESENTATION\Wits logo.png"/>
          <p:cNvPicPr>
            <a:picLocks noChangeAspect="1" noChangeArrowheads="1"/>
          </p:cNvPicPr>
          <p:nvPr userDrawn="1"/>
        </p:nvPicPr>
        <p:blipFill>
          <a:blip r:embed="rId5" cstate="screen"/>
          <a:srcRect/>
          <a:stretch>
            <a:fillRect/>
          </a:stretch>
        </p:blipFill>
        <p:spPr bwMode="auto">
          <a:xfrm>
            <a:off x="6765731" y="49428"/>
            <a:ext cx="1021030" cy="1080000"/>
          </a:xfrm>
          <a:prstGeom prst="rect">
            <a:avLst/>
          </a:prstGeom>
          <a:noFill/>
          <a:ln w="28575">
            <a:solidFill>
              <a:schemeClr val="tx1"/>
            </a:solidFill>
          </a:ln>
        </p:spPr>
      </p:pic>
      <p:pic>
        <p:nvPicPr>
          <p:cNvPr id="16" name="Picture 12" descr="http://www.mitre.org/sites/default/files/images/microscope.jpg"/>
          <p:cNvPicPr>
            <a:picLocks noChangeAspect="1" noChangeArrowheads="1"/>
          </p:cNvPicPr>
          <p:nvPr userDrawn="1"/>
        </p:nvPicPr>
        <p:blipFill>
          <a:blip r:embed="rId6" cstate="screen"/>
          <a:srcRect/>
          <a:stretch>
            <a:fillRect/>
          </a:stretch>
        </p:blipFill>
        <p:spPr bwMode="auto">
          <a:xfrm>
            <a:off x="3635897" y="1"/>
            <a:ext cx="1224136" cy="1097160"/>
          </a:xfrm>
          <a:prstGeom prst="rect">
            <a:avLst/>
          </a:prstGeom>
          <a:ln>
            <a:noFill/>
          </a:ln>
          <a:effectLst>
            <a:softEdge rad="112500"/>
          </a:effectLst>
        </p:spPr>
      </p:pic>
      <p:pic>
        <p:nvPicPr>
          <p:cNvPr id="20" name="Picture 19"/>
          <p:cNvPicPr/>
          <p:nvPr userDrawn="1"/>
        </p:nvPicPr>
        <p:blipFill>
          <a:blip r:embed="rId7" cstate="screen"/>
          <a:srcRect t="8432" r="13613" b="17082"/>
          <a:stretch>
            <a:fillRect/>
          </a:stretch>
        </p:blipFill>
        <p:spPr>
          <a:xfrm>
            <a:off x="0" y="1201316"/>
            <a:ext cx="9142413" cy="4512097"/>
          </a:xfrm>
          <a:prstGeom prst="rect">
            <a:avLst/>
          </a:prstGeom>
        </p:spPr>
      </p:pic>
      <p:sp>
        <p:nvSpPr>
          <p:cNvPr id="18" name="Rectangle 17"/>
          <p:cNvSpPr/>
          <p:nvPr userDrawn="1"/>
        </p:nvSpPr>
        <p:spPr>
          <a:xfrm>
            <a:off x="0" y="4874369"/>
            <a:ext cx="9144000" cy="144016"/>
          </a:xfrm>
          <a:prstGeom prst="rect">
            <a:avLst/>
          </a:prstGeom>
          <a:solidFill>
            <a:schemeClr val="accent6">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ctrTitle" hasCustomPrompt="1"/>
          </p:nvPr>
        </p:nvSpPr>
        <p:spPr>
          <a:xfrm>
            <a:off x="1543056" y="2143120"/>
            <a:ext cx="7100910" cy="1190633"/>
          </a:xfrm>
        </p:spPr>
        <p:txBody>
          <a:bodyPr>
            <a:noAutofit/>
          </a:bodyPr>
          <a:lstStyle>
            <a:lvl1pPr algn="l">
              <a:defRPr sz="3600" b="1">
                <a:solidFill>
                  <a:schemeClr val="tx1"/>
                </a:solidFill>
                <a:effectLst>
                  <a:outerShdw blurRad="38100" dist="38100" dir="2700000" algn="tl">
                    <a:srgbClr val="000000">
                      <a:alpha val="43137"/>
                    </a:srgbClr>
                  </a:outerShdw>
                </a:effectLst>
              </a:defRPr>
            </a:lvl1pPr>
          </a:lstStyle>
          <a:p>
            <a:r>
              <a:rPr lang="en-US" dirty="0"/>
              <a:t>CLICK TO EDIT MASTER TITLE STYLE</a:t>
            </a:r>
            <a:endParaRPr lang="en-ZA" dirty="0"/>
          </a:p>
        </p:txBody>
      </p:sp>
      <p:sp>
        <p:nvSpPr>
          <p:cNvPr id="3" name="Subtitle 2"/>
          <p:cNvSpPr>
            <a:spLocks noGrp="1"/>
          </p:cNvSpPr>
          <p:nvPr>
            <p:ph type="subTitle" idx="1"/>
          </p:nvPr>
        </p:nvSpPr>
        <p:spPr>
          <a:xfrm>
            <a:off x="1557366" y="3333753"/>
            <a:ext cx="6400800" cy="1460500"/>
          </a:xfrm>
        </p:spPr>
        <p:txBody>
          <a:bodyPr>
            <a:normAutofit/>
          </a:bodyPr>
          <a:lstStyle>
            <a:lvl1pPr marL="0" indent="0" algn="l">
              <a:buNone/>
              <a:defRPr sz="2800">
                <a:solidFill>
                  <a:schemeClr val="tx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ZA" dirty="0"/>
          </a:p>
        </p:txBody>
      </p:sp>
      <p:pic>
        <p:nvPicPr>
          <p:cNvPr id="21" name="Picture 20"/>
          <p:cNvPicPr/>
          <p:nvPr userDrawn="1"/>
        </p:nvPicPr>
        <p:blipFill>
          <a:blip r:embed="rId8" cstate="screen"/>
          <a:srcRect/>
          <a:stretch>
            <a:fillRect/>
          </a:stretch>
        </p:blipFill>
        <p:spPr>
          <a:xfrm>
            <a:off x="5004048" y="121196"/>
            <a:ext cx="1656184" cy="994338"/>
          </a:xfrm>
          <a:prstGeom prst="rect">
            <a:avLst/>
          </a:prstGeom>
          <a:ln>
            <a:noFill/>
          </a:ln>
          <a:effectLst>
            <a:softEdge rad="112500"/>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F3E59D-D262-FE48-BE8B-544BFE56101E}" type="datetime1">
              <a:rPr lang="en-CA" smtClean="0"/>
              <a:t>2019-07-07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4696B6C-304F-4B91-916B-3B3FDC66A61A}"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A7D9537-046C-DD41-9752-B9F985E89392}" type="datetime1">
              <a:rPr lang="en-CA" smtClean="0"/>
              <a:t>2019-07-07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4696B6C-304F-4B91-916B-3B3FDC66A61A}" type="slidenum">
              <a:rPr lang="en-ZA" smtClean="0"/>
              <a:pPr/>
              <a:t>‹#›</a:t>
            </a:fld>
            <a:endParaRPr lang="en-Z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87E4F919-3DD5-D24C-9817-C2DCC97C7F41}" type="datetime1">
              <a:rPr lang="en-CA" smtClean="0"/>
              <a:t>2019-07-07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4696B6C-304F-4B91-916B-3B3FDC66A61A}" type="slidenum">
              <a:rPr lang="en-ZA" smtClean="0"/>
              <a:pPr/>
              <a:t>‹#›</a:t>
            </a:fld>
            <a:endParaRPr lang="en-Z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E924E6-898C-1946-A58C-3C8C88A79694}" type="datetime1">
              <a:rPr lang="en-CA" smtClean="0"/>
              <a:t>2019-07-07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9574B8-5B1A-1A46-8AD3-0D0A83C1AAA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42989" y="1177396"/>
            <a:ext cx="7437437" cy="533136"/>
          </a:xfrm>
        </p:spPr>
        <p:txBody>
          <a:bodyPr/>
          <a:lstStyle/>
          <a:p>
            <a:r>
              <a:rPr lang="en-US"/>
              <a:t>Click to edit Master title style</a:t>
            </a:r>
          </a:p>
        </p:txBody>
      </p:sp>
      <p:sp>
        <p:nvSpPr>
          <p:cNvPr id="3" name="Table Placeholder 2"/>
          <p:cNvSpPr>
            <a:spLocks noGrp="1"/>
          </p:cNvSpPr>
          <p:nvPr>
            <p:ph type="tbl" idx="1"/>
          </p:nvPr>
        </p:nvSpPr>
        <p:spPr>
          <a:xfrm>
            <a:off x="1835150" y="2017448"/>
            <a:ext cx="5545138" cy="3239823"/>
          </a:xfrm>
        </p:spPr>
        <p:txBody>
          <a:bodyPr/>
          <a:lstStyle/>
          <a:p>
            <a:pPr lvl="0"/>
            <a:endParaRPr lang="en-US" noProof="0"/>
          </a:p>
        </p:txBody>
      </p:sp>
    </p:spTree>
  </p:cSld>
  <p:clrMapOvr>
    <a:masterClrMapping/>
  </p:clrMapOvr>
  <p:transition spd="slow">
    <p:cover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1" name="Picture 10"/>
          <p:cNvPicPr/>
          <p:nvPr userDrawn="1"/>
        </p:nvPicPr>
        <p:blipFill>
          <a:blip r:embed="rId2" cstate="screen"/>
          <a:srcRect/>
          <a:stretch>
            <a:fillRect/>
          </a:stretch>
        </p:blipFill>
        <p:spPr>
          <a:xfrm>
            <a:off x="1587" y="5355506"/>
            <a:ext cx="9142413" cy="359494"/>
          </a:xfrm>
          <a:prstGeom prst="rect">
            <a:avLst/>
          </a:prstGeom>
        </p:spPr>
      </p:pic>
      <p:sp>
        <p:nvSpPr>
          <p:cNvPr id="2" name="Title 1"/>
          <p:cNvSpPr>
            <a:spLocks noGrp="1"/>
          </p:cNvSpPr>
          <p:nvPr>
            <p:ph type="title" hasCustomPrompt="1"/>
          </p:nvPr>
        </p:nvSpPr>
        <p:spPr>
          <a:xfrm>
            <a:off x="179512" y="-20"/>
            <a:ext cx="8750206" cy="833443"/>
          </a:xfrm>
        </p:spPr>
        <p:txBody>
          <a:bodyPr>
            <a:normAutofit/>
          </a:bodyPr>
          <a:lstStyle>
            <a:lvl1pPr algn="l">
              <a:defRPr sz="2800" b="1"/>
            </a:lvl1pPr>
          </a:lstStyle>
          <a:p>
            <a:r>
              <a:rPr lang="en-US" dirty="0"/>
              <a:t>CLICK TO EDIT MASTER TITLE STYLE</a:t>
            </a:r>
            <a:endParaRPr lang="en-ZA" dirty="0"/>
          </a:p>
        </p:txBody>
      </p:sp>
      <p:sp>
        <p:nvSpPr>
          <p:cNvPr id="3" name="Content Placeholder 2"/>
          <p:cNvSpPr>
            <a:spLocks noGrp="1"/>
          </p:cNvSpPr>
          <p:nvPr>
            <p:ph idx="1"/>
          </p:nvPr>
        </p:nvSpPr>
        <p:spPr>
          <a:xfrm>
            <a:off x="179512" y="769269"/>
            <a:ext cx="8750206" cy="4335868"/>
          </a:xfrm>
        </p:spPr>
        <p:txBody>
          <a:bodyPr>
            <a:normAutofit/>
          </a:bodyPr>
          <a:lstStyle>
            <a:lvl1pPr>
              <a:buClr>
                <a:schemeClr val="tx1"/>
              </a:buClr>
              <a:buFont typeface="Wingdings" pitchFamily="2" charset="2"/>
              <a:buChar char="§"/>
              <a:defRPr sz="2400">
                <a:solidFill>
                  <a:schemeClr val="tx1"/>
                </a:solidFill>
              </a:defRPr>
            </a:lvl1pPr>
            <a:lvl2pPr>
              <a:buClr>
                <a:schemeClr val="accent6">
                  <a:lumMod val="50000"/>
                </a:schemeClr>
              </a:buClr>
              <a:buFont typeface="Wingdings" pitchFamily="2" charset="2"/>
              <a:buChar char="§"/>
              <a:defRPr sz="2000">
                <a:solidFill>
                  <a:schemeClr val="tx1"/>
                </a:solidFill>
              </a:defRPr>
            </a:lvl2pPr>
            <a:lvl3pPr>
              <a:buClr>
                <a:schemeClr val="accent6">
                  <a:lumMod val="50000"/>
                </a:schemeClr>
              </a:buClr>
              <a:buFont typeface="Calibri" pitchFamily="34" charset="0"/>
              <a:buChar char="–"/>
              <a:defRPr sz="18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25" name="Rectangle 24"/>
          <p:cNvSpPr/>
          <p:nvPr userDrawn="1"/>
        </p:nvSpPr>
        <p:spPr>
          <a:xfrm flipV="1">
            <a:off x="-1587" y="5281058"/>
            <a:ext cx="9144000" cy="14401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4" name="Picture 2" descr="Related image"/>
          <p:cNvPicPr>
            <a:picLocks noChangeAspect="1" noChangeArrowheads="1"/>
          </p:cNvPicPr>
          <p:nvPr userDrawn="1"/>
        </p:nvPicPr>
        <p:blipFill>
          <a:blip r:embed="rId3" cstate="screen">
            <a:clrChange>
              <a:clrFrom>
                <a:srgbClr val="FFFFFF"/>
              </a:clrFrom>
              <a:clrTo>
                <a:srgbClr val="FFFFFF">
                  <a:alpha val="0"/>
                </a:srgbClr>
              </a:clrTo>
            </a:clrChange>
          </a:blip>
          <a:srcRect/>
          <a:stretch>
            <a:fillRect/>
          </a:stretch>
        </p:blipFill>
        <p:spPr bwMode="auto">
          <a:xfrm>
            <a:off x="8316416" y="4801716"/>
            <a:ext cx="792088" cy="872534"/>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1" descr="image1.jpeg">
            <a:extLst>
              <a:ext uri="{FF2B5EF4-FFF2-40B4-BE49-F238E27FC236}">
                <a16:creationId xmlns="" xmlns:a16="http://schemas.microsoft.com/office/drawing/2014/main" id="{520C048F-A9BB-1047-BD47-481D75EF29E9}"/>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635896" y="0"/>
            <a:ext cx="3654425"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2" name="Picture 11" descr="bats mengla-virus-1.jpg"/>
          <p:cNvPicPr>
            <a:picLocks noChangeAspect="1"/>
          </p:cNvPicPr>
          <p:nvPr userDrawn="1"/>
        </p:nvPicPr>
        <p:blipFill>
          <a:blip r:embed="rId3" cstate="screen"/>
          <a:srcRect/>
          <a:stretch>
            <a:fillRect/>
          </a:stretch>
        </p:blipFill>
        <p:spPr>
          <a:xfrm>
            <a:off x="6948265" y="-1"/>
            <a:ext cx="2194148" cy="1850209"/>
          </a:xfrm>
          <a:prstGeom prst="rect">
            <a:avLst/>
          </a:prstGeom>
        </p:spPr>
      </p:pic>
      <p:pic>
        <p:nvPicPr>
          <p:cNvPr id="8" name="Picture 5" descr="image3.jpeg">
            <a:extLst>
              <a:ext uri="{FF2B5EF4-FFF2-40B4-BE49-F238E27FC236}">
                <a16:creationId xmlns="" xmlns:a16="http://schemas.microsoft.com/office/drawing/2014/main" id="{A31C16A1-63D4-EA40-A845-9F342A0E41CE}"/>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0" y="0"/>
            <a:ext cx="4148138"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9" name="Picture 6" descr="image4.jpeg">
            <a:extLst>
              <a:ext uri="{FF2B5EF4-FFF2-40B4-BE49-F238E27FC236}">
                <a16:creationId xmlns="" xmlns:a16="http://schemas.microsoft.com/office/drawing/2014/main" id="{26AB86A7-EEAF-3048-A66C-AA236F2FC495}"/>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a:fillRect/>
          </a:stretch>
        </p:blipFill>
        <p:spPr bwMode="auto">
          <a:xfrm>
            <a:off x="0" y="3565525"/>
            <a:ext cx="320357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0" name="Picture 7" descr="http://www.outsidethebeltway.com/wp-content/uploads/2013/06/Medicine-Law-570x368.jpg">
            <a:extLst>
              <a:ext uri="{FF2B5EF4-FFF2-40B4-BE49-F238E27FC236}">
                <a16:creationId xmlns="" xmlns:a16="http://schemas.microsoft.com/office/drawing/2014/main" id="{78360012-0271-1D44-9F62-2B2E6E45BCD3}"/>
              </a:ext>
            </a:extLst>
          </p:cNvPr>
          <p:cNvPicPr>
            <a:picLocks noChangeAspect="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5797550" y="3565525"/>
            <a:ext cx="334645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1" name="Picture 9" descr="Zimbabweans-queue.jpg.jpg">
            <a:extLst>
              <a:ext uri="{FF2B5EF4-FFF2-40B4-BE49-F238E27FC236}">
                <a16:creationId xmlns="" xmlns:a16="http://schemas.microsoft.com/office/drawing/2014/main" id="{C2C1E1E5-1A0E-CD45-95BF-2B7602475BF0}"/>
              </a:ext>
            </a:extLst>
          </p:cNvPr>
          <p:cNvPicPr>
            <a:picLocks noChangeAspect="1"/>
          </p:cNvPicPr>
          <p:nvPr userDrawn="1"/>
        </p:nvPicPr>
        <p:blipFill>
          <a:blip r:embed="rId7" cstate="screen">
            <a:extLst>
              <a:ext uri="{28A0092B-C50C-407E-A947-70E740481C1C}">
                <a14:useLocalDpi xmlns:a14="http://schemas.microsoft.com/office/drawing/2010/main" val="0"/>
              </a:ext>
            </a:extLst>
          </a:blip>
          <a:srcRect/>
          <a:stretch>
            <a:fillRect/>
          </a:stretch>
        </p:blipFill>
        <p:spPr bwMode="auto">
          <a:xfrm>
            <a:off x="2698750" y="3565525"/>
            <a:ext cx="3097213"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0" name="Rectangle 19"/>
          <p:cNvSpPr/>
          <p:nvPr userDrawn="1"/>
        </p:nvSpPr>
        <p:spPr>
          <a:xfrm>
            <a:off x="-1587" y="1849388"/>
            <a:ext cx="9144000" cy="1872208"/>
          </a:xfrm>
          <a:prstGeom prst="rect">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Rectangle 20"/>
          <p:cNvSpPr/>
          <p:nvPr userDrawn="1"/>
        </p:nvSpPr>
        <p:spPr>
          <a:xfrm>
            <a:off x="-1587" y="1489348"/>
            <a:ext cx="9144000" cy="2088232"/>
          </a:xfrm>
          <a:prstGeom prst="rect">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a:xfrm>
            <a:off x="600807" y="2549493"/>
            <a:ext cx="7772400" cy="1022387"/>
          </a:xfrm>
        </p:spPr>
        <p:txBody>
          <a:bodyPr anchor="t">
            <a:normAutofit/>
          </a:bodyPr>
          <a:lstStyle>
            <a:lvl1pPr algn="l">
              <a:defRPr sz="2800" b="1" cap="all"/>
            </a:lvl1pPr>
          </a:lstStyle>
          <a:p>
            <a:r>
              <a:rPr lang="en-US" dirty="0"/>
              <a:t>Click to edit Master title style</a:t>
            </a:r>
            <a:endParaRPr lang="en-ZA" dirty="0"/>
          </a:p>
        </p:txBody>
      </p:sp>
      <p:sp>
        <p:nvSpPr>
          <p:cNvPr id="3" name="Text Placeholder 2"/>
          <p:cNvSpPr>
            <a:spLocks noGrp="1"/>
          </p:cNvSpPr>
          <p:nvPr>
            <p:ph type="body" idx="1"/>
          </p:nvPr>
        </p:nvSpPr>
        <p:spPr>
          <a:xfrm>
            <a:off x="600807" y="1043785"/>
            <a:ext cx="7772400" cy="1250156"/>
          </a:xfrm>
        </p:spPr>
        <p:txBody>
          <a:bodyPr anchor="b"/>
          <a:lstStyle>
            <a:lvl1pPr marL="0" indent="0">
              <a:buNone/>
              <a:defRPr sz="2000">
                <a:solidFill>
                  <a:srgbClr val="64646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Rectangle 12"/>
          <p:cNvSpPr/>
          <p:nvPr userDrawn="1"/>
        </p:nvSpPr>
        <p:spPr>
          <a:xfrm flipV="1">
            <a:off x="0" y="3361556"/>
            <a:ext cx="9144000" cy="14401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4" name="Picture 2" descr="Related image"/>
          <p:cNvPicPr>
            <a:picLocks noChangeAspect="1" noChangeArrowheads="1"/>
          </p:cNvPicPr>
          <p:nvPr userDrawn="1"/>
        </p:nvPicPr>
        <p:blipFill>
          <a:blip r:embed="rId8" cstate="screen">
            <a:clrChange>
              <a:clrFrom>
                <a:srgbClr val="FFFFFF"/>
              </a:clrFrom>
              <a:clrTo>
                <a:srgbClr val="FFFFFF">
                  <a:alpha val="0"/>
                </a:srgbClr>
              </a:clrTo>
            </a:clrChange>
          </a:blip>
          <a:srcRect/>
          <a:stretch>
            <a:fillRect/>
          </a:stretch>
        </p:blipFill>
        <p:spPr bwMode="auto">
          <a:xfrm>
            <a:off x="8350325" y="3073524"/>
            <a:ext cx="792088" cy="872534"/>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tx1"/>
        </a:solidFill>
        <a:effectLst/>
      </p:bgPr>
    </p:bg>
    <p:spTree>
      <p:nvGrpSpPr>
        <p:cNvPr id="1" name=""/>
        <p:cNvGrpSpPr/>
        <p:nvPr/>
      </p:nvGrpSpPr>
      <p:grpSpPr>
        <a:xfrm>
          <a:off x="0" y="0"/>
          <a:ext cx="0" cy="0"/>
          <a:chOff x="0" y="0"/>
          <a:chExt cx="0" cy="0"/>
        </a:xfrm>
      </p:grpSpPr>
      <p:pic>
        <p:nvPicPr>
          <p:cNvPr id="815110" name="Picture 6" descr="Image result for drc war zone"/>
          <p:cNvPicPr>
            <a:picLocks noChangeAspect="1" noChangeArrowheads="1"/>
          </p:cNvPicPr>
          <p:nvPr userDrawn="1"/>
        </p:nvPicPr>
        <p:blipFill>
          <a:blip r:embed="rId2" cstate="screen"/>
          <a:srcRect/>
          <a:stretch>
            <a:fillRect/>
          </a:stretch>
        </p:blipFill>
        <p:spPr bwMode="auto">
          <a:xfrm>
            <a:off x="-1" y="1513755"/>
            <a:ext cx="9179813" cy="4199658"/>
          </a:xfrm>
          <a:prstGeom prst="rect">
            <a:avLst/>
          </a:prstGeom>
          <a:noFill/>
        </p:spPr>
      </p:pic>
      <p:pic>
        <p:nvPicPr>
          <p:cNvPr id="815106" name="Picture 2" descr="https://africacenter.org/wp-content/uploads/2017/09/DRC-militia-patrol-1000x405.jpg"/>
          <p:cNvPicPr>
            <a:picLocks noChangeAspect="1" noChangeArrowheads="1"/>
          </p:cNvPicPr>
          <p:nvPr userDrawn="1"/>
        </p:nvPicPr>
        <p:blipFill>
          <a:blip r:embed="rId3" cstate="screen"/>
          <a:srcRect/>
          <a:stretch>
            <a:fillRect/>
          </a:stretch>
        </p:blipFill>
        <p:spPr bwMode="auto">
          <a:xfrm>
            <a:off x="0" y="0"/>
            <a:ext cx="9144000" cy="3857625"/>
          </a:xfrm>
          <a:prstGeom prst="rect">
            <a:avLst/>
          </a:prstGeom>
          <a:noFill/>
        </p:spPr>
      </p:pic>
      <p:sp>
        <p:nvSpPr>
          <p:cNvPr id="8" name="Rectangle 7"/>
          <p:cNvSpPr/>
          <p:nvPr userDrawn="1"/>
        </p:nvSpPr>
        <p:spPr>
          <a:xfrm>
            <a:off x="-1587" y="2083652"/>
            <a:ext cx="9144000" cy="2286016"/>
          </a:xfrm>
          <a:prstGeom prst="rect">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p:cNvSpPr/>
          <p:nvPr userDrawn="1"/>
        </p:nvSpPr>
        <p:spPr>
          <a:xfrm>
            <a:off x="-1587" y="1609024"/>
            <a:ext cx="9144000" cy="1936698"/>
          </a:xfrm>
          <a:prstGeom prst="rect">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a:xfrm>
            <a:off x="600807" y="2877415"/>
            <a:ext cx="7772400" cy="1135063"/>
          </a:xfrm>
        </p:spPr>
        <p:txBody>
          <a:bodyPr anchor="t">
            <a:normAutofit/>
          </a:bodyPr>
          <a:lstStyle>
            <a:lvl1pPr algn="l">
              <a:defRPr sz="2800" b="1" cap="all"/>
            </a:lvl1pPr>
          </a:lstStyle>
          <a:p>
            <a:r>
              <a:rPr lang="en-US" dirty="0"/>
              <a:t>Click to edit Master title style</a:t>
            </a:r>
            <a:endParaRPr lang="en-ZA" dirty="0"/>
          </a:p>
        </p:txBody>
      </p:sp>
      <p:sp>
        <p:nvSpPr>
          <p:cNvPr id="3" name="Text Placeholder 2"/>
          <p:cNvSpPr>
            <a:spLocks noGrp="1"/>
          </p:cNvSpPr>
          <p:nvPr>
            <p:ph type="body" idx="1"/>
          </p:nvPr>
        </p:nvSpPr>
        <p:spPr>
          <a:xfrm>
            <a:off x="600807" y="1043785"/>
            <a:ext cx="7772400" cy="1250156"/>
          </a:xfrm>
        </p:spPr>
        <p:txBody>
          <a:bodyPr anchor="b"/>
          <a:lstStyle>
            <a:lvl1pPr marL="0" indent="0">
              <a:buNone/>
              <a:defRPr sz="2000">
                <a:solidFill>
                  <a:srgbClr val="64646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0" name="Rectangle 9"/>
          <p:cNvSpPr/>
          <p:nvPr userDrawn="1"/>
        </p:nvSpPr>
        <p:spPr>
          <a:xfrm flipV="1">
            <a:off x="0" y="3802154"/>
            <a:ext cx="9144000" cy="14401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1" name="Picture 2" descr="Related image"/>
          <p:cNvPicPr>
            <a:picLocks noChangeAspect="1" noChangeArrowheads="1"/>
          </p:cNvPicPr>
          <p:nvPr userDrawn="1"/>
        </p:nvPicPr>
        <p:blipFill>
          <a:blip r:embed="rId4" cstate="screen">
            <a:clrChange>
              <a:clrFrom>
                <a:srgbClr val="FFFFFF"/>
              </a:clrFrom>
              <a:clrTo>
                <a:srgbClr val="FFFFFF">
                  <a:alpha val="0"/>
                </a:srgbClr>
              </a:clrTo>
            </a:clrChange>
          </a:blip>
          <a:srcRect/>
          <a:stretch>
            <a:fillRect/>
          </a:stretch>
        </p:blipFill>
        <p:spPr bwMode="auto">
          <a:xfrm>
            <a:off x="8350325" y="3505572"/>
            <a:ext cx="792088" cy="872534"/>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103D447B-8569-554B-8018-CF69FEE010F9}" type="datetime1">
              <a:rPr lang="en-CA" smtClean="0"/>
              <a:t>2019-07-07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4696B6C-304F-4B91-916B-3B3FDC66A61A}" type="slidenum">
              <a:rPr lang="en-ZA" smtClean="0"/>
              <a:pPr/>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0DA0EB9F-1CA8-B64B-92AB-94F8ED7113B6}" type="datetime1">
              <a:rPr lang="en-CA" smtClean="0"/>
              <a:t>2019-07-07</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54696B6C-304F-4B91-916B-3B3FDC66A61A}" type="slidenum">
              <a:rPr lang="en-ZA" smtClean="0"/>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B3C60ECA-8296-C248-8652-3C288946372D}" type="datetime1">
              <a:rPr lang="en-CA" smtClean="0"/>
              <a:t>2019-07-07</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54696B6C-304F-4B91-916B-3B3FDC66A61A}" type="slidenum">
              <a:rPr lang="en-ZA" smtClean="0"/>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E36EEE-8550-5E42-BA23-A4B52C57BEFE}" type="datetime1">
              <a:rPr lang="en-CA" smtClean="0"/>
              <a:t>2019-07-07</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54696B6C-304F-4B91-916B-3B3FDC66A61A}" type="slidenum">
              <a:rPr lang="en-ZA" smtClean="0"/>
              <a:pPr/>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9DC135-DB7A-CE44-8217-85A4736F9BA9}" type="datetime1">
              <a:rPr lang="en-CA" smtClean="0"/>
              <a:t>2019-07-07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4696B6C-304F-4B91-916B-3B3FDC66A61A}"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969344A6-419C-C142-9D6F-331925EF0E60}" type="datetime1">
              <a:rPr lang="en-CA" smtClean="0"/>
              <a:t>2019-07-07</a:t>
            </a:fld>
            <a:endParaRPr lang="en-ZA"/>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54696B6C-304F-4B91-916B-3B3FDC66A61A}"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2" r:id="rId13"/>
    <p:sldLayoutId id="2147483663"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4.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image" Target="../media/image3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 Id="rId3" Type="http://schemas.openxmlformats.org/officeDocument/2006/relationships/image" Target="../media/image3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3" Type="http://schemas.openxmlformats.org/officeDocument/2006/relationships/image" Target="../media/image40.tiff"/><Relationship Id="rId4" Type="http://schemas.openxmlformats.org/officeDocument/2006/relationships/image" Target="../media/image41.jpe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2.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3.jpg"/></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5" Type="http://schemas.openxmlformats.org/officeDocument/2006/relationships/image" Target="../media/image46.jpe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0.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8.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9.jpg"/><Relationship Id="rId3" Type="http://schemas.openxmlformats.org/officeDocument/2006/relationships/image" Target="../media/image5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5173" y="5188178"/>
            <a:ext cx="3874779" cy="261610"/>
          </a:xfrm>
          <a:prstGeom prst="rect">
            <a:avLst/>
          </a:prstGeom>
          <a:noFill/>
        </p:spPr>
        <p:txBody>
          <a:bodyPr wrap="none" rtlCol="0">
            <a:spAutoFit/>
          </a:bodyPr>
          <a:lstStyle/>
          <a:p>
            <a:r>
              <a:rPr lang="en-ZA" sz="1100" b="1" dirty="0">
                <a:solidFill>
                  <a:schemeClr val="bg1"/>
                </a:solidFill>
              </a:rPr>
              <a:t>Presentation design by </a:t>
            </a:r>
            <a:r>
              <a:rPr lang="en-ZA" sz="1100" b="1" dirty="0" err="1">
                <a:solidFill>
                  <a:schemeClr val="bg1"/>
                </a:solidFill>
              </a:rPr>
              <a:t>Lindi</a:t>
            </a:r>
            <a:r>
              <a:rPr lang="en-ZA" sz="1100" b="1" dirty="0">
                <a:solidFill>
                  <a:schemeClr val="bg1"/>
                </a:solidFill>
              </a:rPr>
              <a:t> </a:t>
            </a:r>
            <a:r>
              <a:rPr lang="en-ZA" sz="1100" b="1" dirty="0" err="1">
                <a:solidFill>
                  <a:schemeClr val="bg1"/>
                </a:solidFill>
              </a:rPr>
              <a:t>Spezialetti</a:t>
            </a:r>
            <a:r>
              <a:rPr lang="en-ZA" sz="1100" b="1" dirty="0">
                <a:solidFill>
                  <a:schemeClr val="bg1"/>
                </a:solidFill>
              </a:rPr>
              <a:t> – </a:t>
            </a:r>
            <a:r>
              <a:rPr lang="en-ZA" sz="1100" b="1" dirty="0" err="1">
                <a:solidFill>
                  <a:schemeClr val="bg1"/>
                </a:solidFill>
              </a:rPr>
              <a:t>lindi@topaz-inc.co.za</a:t>
            </a:r>
            <a:endParaRPr lang="en-ZA" sz="1100" b="1" dirty="0">
              <a:solidFill>
                <a:schemeClr val="bg1"/>
              </a:solidFill>
            </a:endParaRPr>
          </a:p>
        </p:txBody>
      </p:sp>
      <p:sp>
        <p:nvSpPr>
          <p:cNvPr id="6" name="Title 3"/>
          <p:cNvSpPr txBox="1">
            <a:spLocks/>
          </p:cNvSpPr>
          <p:nvPr/>
        </p:nvSpPr>
        <p:spPr>
          <a:xfrm>
            <a:off x="2" y="2857600"/>
            <a:ext cx="9130285" cy="2304156"/>
          </a:xfrm>
          <a:prstGeom prst="rect">
            <a:avLst/>
          </a:prstGeom>
          <a:solidFill>
            <a:srgbClr val="FFFFFF">
              <a:alpha val="47059"/>
            </a:srgbClr>
          </a:solidFill>
        </p:spPr>
        <p:txBody>
          <a:bodyPr lIns="36000" rIns="36000"/>
          <a:lstStyle/>
          <a:p>
            <a:pPr marL="271463" lvl="0">
              <a:spcBef>
                <a:spcPct val="0"/>
              </a:spcBef>
              <a:defRPr/>
            </a:pPr>
            <a:r>
              <a:rPr kumimoji="0" lang="en-US" sz="36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rPr>
              <a:t>‘Superbugs’</a:t>
            </a:r>
            <a:r>
              <a:rPr lang="en-US" sz="3600" b="1" dirty="0">
                <a:effectLst>
                  <a:outerShdw blurRad="38100" dist="38100" dir="2700000" algn="tl">
                    <a:srgbClr val="000000">
                      <a:alpha val="43137"/>
                    </a:srgbClr>
                  </a:outerShdw>
                </a:effectLst>
                <a:latin typeface="+mj-lt"/>
                <a:ea typeface="+mj-ea"/>
                <a:cs typeface="+mj-cs"/>
              </a:rPr>
              <a:t>: Filoviruses</a:t>
            </a:r>
          </a:p>
          <a:p>
            <a:pPr marL="271463" lvl="0">
              <a:spcBef>
                <a:spcPct val="0"/>
              </a:spcBef>
              <a:defRPr/>
            </a:pPr>
            <a:r>
              <a:rPr kumimoji="0" lang="en-US" sz="2800" b="1" i="0" u="none" strike="noStrike" kern="1200" cap="none" spc="0" normalizeH="0" noProof="0" dirty="0">
                <a:ln>
                  <a:noFill/>
                </a:ln>
                <a:solidFill>
                  <a:schemeClr val="tx1"/>
                </a:solidFill>
                <a:effectLst>
                  <a:outerShdw blurRad="38100" dist="38100" dir="2700000" algn="tl">
                    <a:srgbClr val="000000">
                      <a:alpha val="43137"/>
                    </a:srgbClr>
                  </a:outerShdw>
                </a:effectLst>
                <a:uLnTx/>
                <a:uFillTx/>
                <a:latin typeface="+mj-lt"/>
                <a:ea typeface="+mj-ea"/>
                <a:cs typeface="+mj-cs"/>
              </a:rPr>
              <a:t> </a:t>
            </a:r>
            <a:r>
              <a:rPr kumimoji="0" lang="en-US" sz="1600" b="1"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mj-lt"/>
                <a:ea typeface="+mj-ea"/>
                <a:cs typeface="+mj-cs"/>
              </a:rPr>
              <a:t>Adriano </a:t>
            </a:r>
            <a:r>
              <a:rPr kumimoji="0" lang="en-US" sz="1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j-lt"/>
                <a:ea typeface="+mj-ea"/>
                <a:cs typeface="+mj-cs"/>
              </a:rPr>
              <a:t>G Duse</a:t>
            </a:r>
          </a:p>
          <a:p>
            <a:pPr marL="271463" lvl="0">
              <a:spcBef>
                <a:spcPct val="0"/>
              </a:spcBef>
              <a:defRPr/>
            </a:pPr>
            <a:r>
              <a:rPr kumimoji="0" lang="en-US" sz="1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j-lt"/>
                <a:ea typeface="+mj-ea"/>
                <a:cs typeface="+mj-cs"/>
              </a:rPr>
              <a:t/>
            </a:r>
            <a:br>
              <a:rPr kumimoji="0" lang="en-US" sz="1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j-lt"/>
                <a:ea typeface="+mj-ea"/>
                <a:cs typeface="+mj-cs"/>
              </a:rPr>
            </a:br>
            <a:r>
              <a:rPr lang="en-US" sz="1600" i="1" dirty="0">
                <a:solidFill>
                  <a:srgbClr val="000000"/>
                </a:solidFill>
                <a:effectLst>
                  <a:outerShdw blurRad="38100" dist="38100" dir="2700000" algn="tl">
                    <a:srgbClr val="000000">
                      <a:alpha val="43137"/>
                    </a:srgbClr>
                  </a:outerShdw>
                </a:effectLst>
                <a:latin typeface="+mj-lt"/>
                <a:ea typeface="+mj-ea"/>
                <a:cs typeface="+mj-cs"/>
              </a:rPr>
              <a:t>Professor and </a:t>
            </a:r>
            <a:r>
              <a:rPr kumimoji="0" lang="en-US" sz="160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j-lt"/>
                <a:ea typeface="+mj-ea"/>
                <a:cs typeface="+mj-cs"/>
              </a:rPr>
              <a:t>Head: Division of Clinical Microbiology and Infectious Diseases</a:t>
            </a:r>
            <a:br>
              <a:rPr kumimoji="0" lang="en-US" sz="160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j-lt"/>
                <a:ea typeface="+mj-ea"/>
                <a:cs typeface="+mj-cs"/>
              </a:rPr>
            </a:br>
            <a:r>
              <a:rPr kumimoji="0" lang="en-US" sz="160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j-lt"/>
                <a:ea typeface="+mj-ea"/>
                <a:cs typeface="+mj-cs"/>
              </a:rPr>
              <a:t>School of Pathology of the NHLS and University of the Witwatersrand, Johannesburg, South Africa</a:t>
            </a:r>
            <a:r>
              <a:rPr kumimoji="0" lang="en-US" sz="1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j-lt"/>
                <a:ea typeface="+mj-ea"/>
                <a:cs typeface="+mj-cs"/>
              </a:rPr>
              <a:t/>
            </a:r>
            <a:br>
              <a:rPr kumimoji="0" lang="en-US" sz="1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j-lt"/>
                <a:ea typeface="+mj-ea"/>
                <a:cs typeface="+mj-cs"/>
              </a:rPr>
            </a:br>
            <a:r>
              <a:rPr lang="en-US" sz="1600" b="1" dirty="0">
                <a:solidFill>
                  <a:srgbClr val="000000"/>
                </a:solidFill>
                <a:effectLst>
                  <a:outerShdw blurRad="38100" dist="38100" dir="2700000" algn="tl">
                    <a:srgbClr val="000000">
                      <a:alpha val="43137"/>
                    </a:srgbClr>
                  </a:outerShdw>
                </a:effectLst>
                <a:latin typeface="+mj-lt"/>
                <a:ea typeface="+mj-ea"/>
                <a:cs typeface="+mj-cs"/>
              </a:rPr>
              <a:t/>
            </a:r>
            <a:br>
              <a:rPr lang="en-US" sz="1600" b="1" dirty="0">
                <a:solidFill>
                  <a:srgbClr val="000000"/>
                </a:solidFill>
                <a:effectLst>
                  <a:outerShdw blurRad="38100" dist="38100" dir="2700000" algn="tl">
                    <a:srgbClr val="000000">
                      <a:alpha val="43137"/>
                    </a:srgbClr>
                  </a:outerShdw>
                </a:effectLst>
                <a:latin typeface="+mj-lt"/>
                <a:ea typeface="+mj-ea"/>
                <a:cs typeface="+mj-cs"/>
              </a:rPr>
            </a:br>
            <a:r>
              <a:rPr lang="en-US" sz="1600" b="1" dirty="0" smtClean="0">
                <a:solidFill>
                  <a:srgbClr val="000000"/>
                </a:solidFill>
                <a:effectLst>
                  <a:outerShdw blurRad="38100" dist="38100" dir="2700000" algn="tl">
                    <a:srgbClr val="000000">
                      <a:alpha val="43137"/>
                    </a:srgbClr>
                  </a:outerShdw>
                </a:effectLst>
                <a:latin typeface="+mj-lt"/>
                <a:ea typeface="+mj-ea"/>
                <a:cs typeface="+mj-cs"/>
              </a:rPr>
              <a:t>Hosted by </a:t>
            </a:r>
            <a:r>
              <a:rPr lang="en-US" sz="1600" b="1" dirty="0" smtClean="0">
                <a:solidFill>
                  <a:srgbClr val="000000"/>
                </a:solidFill>
                <a:effectLst>
                  <a:outerShdw blurRad="38100" dist="38100" dir="2700000" algn="tl">
                    <a:srgbClr val="000000">
                      <a:alpha val="43137"/>
                    </a:srgbClr>
                  </a:outerShdw>
                </a:effectLst>
                <a:latin typeface="+mj-lt"/>
                <a:ea typeface="+mj-ea"/>
                <a:cs typeface="+mj-cs"/>
              </a:rPr>
              <a:t>Prof. Sade </a:t>
            </a:r>
            <a:r>
              <a:rPr lang="en-US" sz="1600" b="1" dirty="0" err="1" smtClean="0">
                <a:solidFill>
                  <a:srgbClr val="000000"/>
                </a:solidFill>
                <a:effectLst>
                  <a:outerShdw blurRad="38100" dist="38100" dir="2700000" algn="tl">
                    <a:srgbClr val="000000">
                      <a:alpha val="43137"/>
                    </a:srgbClr>
                  </a:outerShdw>
                </a:effectLst>
                <a:latin typeface="+mj-lt"/>
                <a:ea typeface="+mj-ea"/>
                <a:cs typeface="+mj-cs"/>
              </a:rPr>
              <a:t>Ogunsola</a:t>
            </a:r>
            <a:r>
              <a:rPr lang="en-US" sz="1600" b="1" dirty="0" smtClean="0">
                <a:solidFill>
                  <a:srgbClr val="000000"/>
                </a:solidFill>
                <a:effectLst>
                  <a:outerShdw blurRad="38100" dist="38100" dir="2700000" algn="tl">
                    <a:srgbClr val="000000">
                      <a:alpha val="43137"/>
                    </a:srgbClr>
                  </a:outerShdw>
                </a:effectLst>
                <a:latin typeface="+mj-lt"/>
                <a:ea typeface="+mj-ea"/>
                <a:cs typeface="+mj-cs"/>
              </a:rPr>
              <a:t/>
            </a:r>
            <a:br>
              <a:rPr lang="en-US" sz="1600" b="1" dirty="0" smtClean="0">
                <a:solidFill>
                  <a:srgbClr val="000000"/>
                </a:solidFill>
                <a:effectLst>
                  <a:outerShdw blurRad="38100" dist="38100" dir="2700000" algn="tl">
                    <a:srgbClr val="000000">
                      <a:alpha val="43137"/>
                    </a:srgbClr>
                  </a:outerShdw>
                </a:effectLst>
                <a:latin typeface="+mj-lt"/>
                <a:ea typeface="+mj-ea"/>
                <a:cs typeface="+mj-cs"/>
              </a:rPr>
            </a:br>
            <a:r>
              <a:rPr lang="en-US" sz="1600" i="1" dirty="0" smtClean="0">
                <a:solidFill>
                  <a:srgbClr val="000000"/>
                </a:solidFill>
                <a:effectLst>
                  <a:outerShdw blurRad="38100" dist="38100" dir="2700000" algn="tl">
                    <a:srgbClr val="000000">
                      <a:alpha val="43137"/>
                    </a:srgbClr>
                  </a:outerShdw>
                </a:effectLst>
                <a:latin typeface="+mj-lt"/>
                <a:ea typeface="+mj-ea"/>
                <a:cs typeface="+mj-cs"/>
              </a:rPr>
              <a:t>President, Infection Control Africa Network, Nigeria   </a:t>
            </a:r>
            <a:endParaRPr kumimoji="0" lang="en-US" sz="3200" i="1"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pic>
        <p:nvPicPr>
          <p:cNvPr id="802818" name="Picture 2" descr="Related image"/>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6228184" y="1417340"/>
            <a:ext cx="2435766" cy="2683148"/>
          </a:xfrm>
          <a:prstGeom prst="rect">
            <a:avLst/>
          </a:prstGeom>
          <a:noFill/>
        </p:spPr>
      </p:pic>
      <p:sp>
        <p:nvSpPr>
          <p:cNvPr id="2" name="TextBox 1"/>
          <p:cNvSpPr txBox="1"/>
          <p:nvPr/>
        </p:nvSpPr>
        <p:spPr>
          <a:xfrm>
            <a:off x="3272144" y="5368488"/>
            <a:ext cx="2616165" cy="369332"/>
          </a:xfrm>
          <a:prstGeom prst="rect">
            <a:avLst/>
          </a:prstGeom>
          <a:noFill/>
        </p:spPr>
        <p:txBody>
          <a:bodyPr wrap="none" rtlCol="0">
            <a:spAutoFit/>
          </a:bodyPr>
          <a:lstStyle/>
          <a:p>
            <a:pPr algn="ctr"/>
            <a:r>
              <a:rPr lang="en-US" dirty="0" err="1" smtClean="0">
                <a:solidFill>
                  <a:schemeClr val="bg1"/>
                </a:solidFill>
              </a:rPr>
              <a:t>www.webbertraining.com</a:t>
            </a:r>
            <a:endParaRPr lang="en-US" dirty="0">
              <a:solidFill>
                <a:schemeClr val="bg1"/>
              </a:solidFill>
            </a:endParaRPr>
          </a:p>
        </p:txBody>
      </p:sp>
      <p:sp>
        <p:nvSpPr>
          <p:cNvPr id="7" name="TextBox 6"/>
          <p:cNvSpPr txBox="1"/>
          <p:nvPr/>
        </p:nvSpPr>
        <p:spPr>
          <a:xfrm>
            <a:off x="7846452" y="5377780"/>
            <a:ext cx="1285929" cy="369332"/>
          </a:xfrm>
          <a:prstGeom prst="rect">
            <a:avLst/>
          </a:prstGeom>
          <a:noFill/>
        </p:spPr>
        <p:txBody>
          <a:bodyPr wrap="none" rtlCol="0">
            <a:spAutoFit/>
          </a:bodyPr>
          <a:lstStyle/>
          <a:p>
            <a:pPr algn="r"/>
            <a:r>
              <a:rPr lang="en-US" dirty="0" smtClean="0">
                <a:solidFill>
                  <a:schemeClr val="bg1"/>
                </a:solidFill>
              </a:rPr>
              <a:t>July 9, 2019</a:t>
            </a:r>
            <a:endParaRPr lang="en-US" dirty="0">
              <a:solidFill>
                <a:schemeClr val="bg1"/>
              </a:solidFill>
            </a:endParaRPr>
          </a:p>
        </p:txBody>
      </p:sp>
    </p:spTree>
    <p:extLst>
      <p:ext uri="{BB962C8B-B14F-4D97-AF65-F5344CB8AC3E}">
        <p14:creationId xmlns:p14="http://schemas.microsoft.com/office/powerpoint/2010/main" val="59231719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 xmlns:a16="http://schemas.microsoft.com/office/drawing/2014/main" id="{57B4A4AD-5DB6-0E49-930E-FDE7F3DE9415}"/>
              </a:ext>
            </a:extLst>
          </p:cNvPr>
          <p:cNvGraphicFramePr>
            <a:graphicFrameLocks noGrp="1"/>
          </p:cNvGraphicFramePr>
          <p:nvPr/>
        </p:nvGraphicFramePr>
        <p:xfrm>
          <a:off x="95629" y="769269"/>
          <a:ext cx="8964612" cy="4765335"/>
        </p:xfrm>
        <a:graphic>
          <a:graphicData uri="http://schemas.openxmlformats.org/drawingml/2006/table">
            <a:tbl>
              <a:tblPr firstRow="1" bandRow="1">
                <a:tableStyleId>{FABFCF23-3B69-468F-B69F-88F6DE6A72F2}</a:tableStyleId>
              </a:tblPr>
              <a:tblGrid>
                <a:gridCol w="911656">
                  <a:extLst>
                    <a:ext uri="{9D8B030D-6E8A-4147-A177-3AD203B41FA5}">
                      <a16:colId xmlns="" xmlns:a16="http://schemas.microsoft.com/office/drawing/2014/main" val="20000"/>
                    </a:ext>
                  </a:extLst>
                </a:gridCol>
                <a:gridCol w="607770">
                  <a:extLst>
                    <a:ext uri="{9D8B030D-6E8A-4147-A177-3AD203B41FA5}">
                      <a16:colId xmlns="" xmlns:a16="http://schemas.microsoft.com/office/drawing/2014/main" val="20001"/>
                    </a:ext>
                  </a:extLst>
                </a:gridCol>
                <a:gridCol w="5405217">
                  <a:extLst>
                    <a:ext uri="{9D8B030D-6E8A-4147-A177-3AD203B41FA5}">
                      <a16:colId xmlns="" xmlns:a16="http://schemas.microsoft.com/office/drawing/2014/main" val="20002"/>
                    </a:ext>
                  </a:extLst>
                </a:gridCol>
                <a:gridCol w="648072">
                  <a:extLst>
                    <a:ext uri="{9D8B030D-6E8A-4147-A177-3AD203B41FA5}">
                      <a16:colId xmlns="" xmlns:a16="http://schemas.microsoft.com/office/drawing/2014/main" val="20003"/>
                    </a:ext>
                  </a:extLst>
                </a:gridCol>
                <a:gridCol w="720080">
                  <a:extLst>
                    <a:ext uri="{9D8B030D-6E8A-4147-A177-3AD203B41FA5}">
                      <a16:colId xmlns="" xmlns:a16="http://schemas.microsoft.com/office/drawing/2014/main" val="20004"/>
                    </a:ext>
                  </a:extLst>
                </a:gridCol>
                <a:gridCol w="671817">
                  <a:extLst>
                    <a:ext uri="{9D8B030D-6E8A-4147-A177-3AD203B41FA5}">
                      <a16:colId xmlns="" xmlns:a16="http://schemas.microsoft.com/office/drawing/2014/main" val="20005"/>
                    </a:ext>
                  </a:extLst>
                </a:gridCol>
              </a:tblGrid>
              <a:tr h="353677">
                <a:tc>
                  <a:txBody>
                    <a:bodyPr/>
                    <a:lstStyle/>
                    <a:p>
                      <a:r>
                        <a:rPr lang="en-ZA" sz="1100" dirty="0"/>
                        <a:t>Year</a:t>
                      </a:r>
                      <a:endParaRPr lang="en-ZA" sz="1100" b="1" dirty="0">
                        <a:solidFill>
                          <a:schemeClr val="bg1"/>
                        </a:solidFill>
                      </a:endParaRPr>
                    </a:p>
                  </a:txBody>
                  <a:tcPr marL="91450" marR="91450" marT="45721" marB="45721"/>
                </a:tc>
                <a:tc>
                  <a:txBody>
                    <a:bodyPr/>
                    <a:lstStyle/>
                    <a:p>
                      <a:r>
                        <a:rPr lang="en-ZA" sz="1100" dirty="0"/>
                        <a:t>Virus</a:t>
                      </a:r>
                      <a:endParaRPr lang="en-ZA" sz="1100" b="1" dirty="0">
                        <a:solidFill>
                          <a:schemeClr val="bg1"/>
                        </a:solidFill>
                      </a:endParaRPr>
                    </a:p>
                  </a:txBody>
                  <a:tcPr marL="91450" marR="91450" marT="45721" marB="45721"/>
                </a:tc>
                <a:tc>
                  <a:txBody>
                    <a:bodyPr/>
                    <a:lstStyle/>
                    <a:p>
                      <a:r>
                        <a:rPr lang="en-ZA" sz="1100" dirty="0"/>
                        <a:t>Geographic Location</a:t>
                      </a:r>
                      <a:endParaRPr lang="en-ZA" sz="1100" b="1" dirty="0">
                        <a:solidFill>
                          <a:schemeClr val="bg1"/>
                        </a:solidFill>
                      </a:endParaRPr>
                    </a:p>
                  </a:txBody>
                  <a:tcPr marL="91450" marR="91450" marT="45721" marB="45721"/>
                </a:tc>
                <a:tc>
                  <a:txBody>
                    <a:bodyPr/>
                    <a:lstStyle/>
                    <a:p>
                      <a:pPr algn="ctr"/>
                      <a:r>
                        <a:rPr lang="en-ZA" sz="1100" dirty="0"/>
                        <a:t>Human Deaths</a:t>
                      </a:r>
                      <a:endParaRPr lang="en-ZA" sz="1100" b="1" dirty="0">
                        <a:solidFill>
                          <a:schemeClr val="bg1"/>
                        </a:solidFill>
                      </a:endParaRPr>
                    </a:p>
                  </a:txBody>
                  <a:tcPr marL="91450" marR="91450" marT="45721" marB="45721"/>
                </a:tc>
                <a:tc>
                  <a:txBody>
                    <a:bodyPr/>
                    <a:lstStyle/>
                    <a:p>
                      <a:pPr algn="ctr"/>
                      <a:r>
                        <a:rPr lang="en-ZA" sz="1100" dirty="0"/>
                        <a:t>Cases</a:t>
                      </a:r>
                      <a:endParaRPr lang="en-ZA" sz="1100" b="1" dirty="0">
                        <a:solidFill>
                          <a:schemeClr val="bg1"/>
                        </a:solidFill>
                      </a:endParaRPr>
                    </a:p>
                  </a:txBody>
                  <a:tcPr marL="91450" marR="91450" marT="45721" marB="45721"/>
                </a:tc>
                <a:tc>
                  <a:txBody>
                    <a:bodyPr/>
                    <a:lstStyle/>
                    <a:p>
                      <a:pPr algn="ctr"/>
                      <a:r>
                        <a:rPr lang="en-ZA" sz="1100" dirty="0"/>
                        <a:t>CFR</a:t>
                      </a:r>
                      <a:endParaRPr lang="en-ZA" sz="1100" b="1" dirty="0">
                        <a:solidFill>
                          <a:schemeClr val="bg1"/>
                        </a:solidFill>
                      </a:endParaRPr>
                    </a:p>
                  </a:txBody>
                  <a:tcPr marL="91450" marR="91450" marT="45721" marB="45721"/>
                </a:tc>
                <a:extLst>
                  <a:ext uri="{0D108BD9-81ED-4DB2-BD59-A6C34878D82A}">
                    <a16:rowId xmlns="" xmlns:a16="http://schemas.microsoft.com/office/drawing/2014/main" val="10000"/>
                  </a:ext>
                </a:extLst>
              </a:tr>
              <a:tr h="310286">
                <a:tc>
                  <a:txBody>
                    <a:bodyPr/>
                    <a:lstStyle/>
                    <a:p>
                      <a:r>
                        <a:rPr lang="en-ZA" sz="1100" dirty="0"/>
                        <a:t>2001-2002</a:t>
                      </a:r>
                    </a:p>
                  </a:txBody>
                  <a:tcPr marL="91450" marR="91450" marT="45721" marB="45721"/>
                </a:tc>
                <a:tc>
                  <a:txBody>
                    <a:bodyPr/>
                    <a:lstStyle/>
                    <a:p>
                      <a:r>
                        <a:rPr lang="en-ZA" sz="1100" dirty="0"/>
                        <a:t>EBOV</a:t>
                      </a:r>
                    </a:p>
                  </a:txBody>
                  <a:tcPr marL="91450" marR="91450"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dirty="0" err="1"/>
                        <a:t>Ogooué-Ivindo</a:t>
                      </a:r>
                      <a:r>
                        <a:rPr lang="en-ZA" sz="1100" dirty="0"/>
                        <a:t> Province, GABON; </a:t>
                      </a:r>
                      <a:r>
                        <a:rPr lang="en-ZA" sz="1100" dirty="0" err="1"/>
                        <a:t>Cuvette-Ouest</a:t>
                      </a:r>
                      <a:r>
                        <a:rPr lang="en-ZA" sz="1100" dirty="0"/>
                        <a:t> Department, REPUBLIC OF THE CONGO</a:t>
                      </a:r>
                    </a:p>
                  </a:txBody>
                  <a:tcPr marL="91450" marR="91450" marT="45721" marB="45721"/>
                </a:tc>
                <a:tc>
                  <a:txBody>
                    <a:bodyPr/>
                    <a:lstStyle/>
                    <a:p>
                      <a:pPr algn="ctr"/>
                      <a:r>
                        <a:rPr lang="en-ZA" sz="1100" dirty="0"/>
                        <a:t>107</a:t>
                      </a:r>
                    </a:p>
                  </a:txBody>
                  <a:tcPr marL="91450" marR="91450" marT="45721" marB="45721"/>
                </a:tc>
                <a:tc>
                  <a:txBody>
                    <a:bodyPr/>
                    <a:lstStyle/>
                    <a:p>
                      <a:pPr algn="ctr"/>
                      <a:r>
                        <a:rPr lang="en-ZA" sz="1100" dirty="0"/>
                        <a:t>135</a:t>
                      </a:r>
                    </a:p>
                  </a:txBody>
                  <a:tcPr marL="91450" marR="91450" marT="45721" marB="45721"/>
                </a:tc>
                <a:tc>
                  <a:txBody>
                    <a:bodyPr/>
                    <a:lstStyle/>
                    <a:p>
                      <a:pPr algn="ctr"/>
                      <a:r>
                        <a:rPr lang="en-ZA" sz="1100" dirty="0"/>
                        <a:t>79%</a:t>
                      </a:r>
                    </a:p>
                  </a:txBody>
                  <a:tcPr marL="91450" marR="91450" marT="45721" marB="45721"/>
                </a:tc>
                <a:extLst>
                  <a:ext uri="{0D108BD9-81ED-4DB2-BD59-A6C34878D82A}">
                    <a16:rowId xmlns="" xmlns:a16="http://schemas.microsoft.com/office/drawing/2014/main" val="10001"/>
                  </a:ext>
                </a:extLst>
              </a:tr>
              <a:tr h="232132">
                <a:tc>
                  <a:txBody>
                    <a:bodyPr/>
                    <a:lstStyle/>
                    <a:p>
                      <a:r>
                        <a:rPr lang="en-ZA" sz="1100" dirty="0"/>
                        <a:t>2002</a:t>
                      </a:r>
                    </a:p>
                  </a:txBody>
                  <a:tcPr marL="91450" marR="91450" marT="45721" marB="45721"/>
                </a:tc>
                <a:tc>
                  <a:txBody>
                    <a:bodyPr/>
                    <a:lstStyle/>
                    <a:p>
                      <a:r>
                        <a:rPr lang="en-ZA" sz="1100" dirty="0"/>
                        <a:t>EBOV</a:t>
                      </a:r>
                    </a:p>
                  </a:txBody>
                  <a:tcPr marL="91450" marR="91450"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dirty="0" err="1"/>
                        <a:t>Ogooué-Ivindo</a:t>
                      </a:r>
                      <a:r>
                        <a:rPr lang="en-ZA" sz="1100" dirty="0"/>
                        <a:t> Province, GABON; </a:t>
                      </a:r>
                      <a:r>
                        <a:rPr lang="en-ZA" sz="1100" dirty="0" err="1"/>
                        <a:t>Cuvette-Ouest</a:t>
                      </a:r>
                      <a:r>
                        <a:rPr lang="en-ZA" sz="1100" dirty="0"/>
                        <a:t> Department, REPUBLIC OF THE CONGO</a:t>
                      </a:r>
                    </a:p>
                  </a:txBody>
                  <a:tcPr marL="91450" marR="91450" marT="45721" marB="45721"/>
                </a:tc>
                <a:tc>
                  <a:txBody>
                    <a:bodyPr/>
                    <a:lstStyle/>
                    <a:p>
                      <a:pPr algn="ctr"/>
                      <a:r>
                        <a:rPr lang="en-ZA" sz="1100" dirty="0"/>
                        <a:t>10</a:t>
                      </a:r>
                    </a:p>
                  </a:txBody>
                  <a:tcPr marL="91450" marR="91450" marT="45721" marB="45721"/>
                </a:tc>
                <a:tc>
                  <a:txBody>
                    <a:bodyPr/>
                    <a:lstStyle/>
                    <a:p>
                      <a:pPr algn="ctr"/>
                      <a:r>
                        <a:rPr lang="en-ZA" sz="1100" dirty="0"/>
                        <a:t>11</a:t>
                      </a:r>
                    </a:p>
                  </a:txBody>
                  <a:tcPr marL="91450" marR="91450" marT="45721" marB="45721"/>
                </a:tc>
                <a:tc>
                  <a:txBody>
                    <a:bodyPr/>
                    <a:lstStyle/>
                    <a:p>
                      <a:pPr algn="ctr"/>
                      <a:r>
                        <a:rPr lang="en-ZA" sz="1100" dirty="0"/>
                        <a:t>91%</a:t>
                      </a:r>
                    </a:p>
                  </a:txBody>
                  <a:tcPr marL="91450" marR="91450" marT="45721" marB="45721"/>
                </a:tc>
                <a:extLst>
                  <a:ext uri="{0D108BD9-81ED-4DB2-BD59-A6C34878D82A}">
                    <a16:rowId xmlns="" xmlns:a16="http://schemas.microsoft.com/office/drawing/2014/main" val="10002"/>
                  </a:ext>
                </a:extLst>
              </a:tr>
              <a:tr h="214733">
                <a:tc>
                  <a:txBody>
                    <a:bodyPr/>
                    <a:lstStyle/>
                    <a:p>
                      <a:r>
                        <a:rPr lang="en-ZA" sz="1100" dirty="0"/>
                        <a:t>2002-2003</a:t>
                      </a:r>
                    </a:p>
                  </a:txBody>
                  <a:tcPr marL="91450" marR="91450" marT="45721" marB="45721"/>
                </a:tc>
                <a:tc>
                  <a:txBody>
                    <a:bodyPr/>
                    <a:lstStyle/>
                    <a:p>
                      <a:r>
                        <a:rPr lang="en-ZA" sz="1100" dirty="0"/>
                        <a:t>EBOV</a:t>
                      </a:r>
                    </a:p>
                  </a:txBody>
                  <a:tcPr marL="91450" marR="91450"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dirty="0" err="1"/>
                        <a:t>Cuvette-Ouest</a:t>
                      </a:r>
                      <a:r>
                        <a:rPr lang="en-ZA" sz="1100" dirty="0"/>
                        <a:t> Department, REPUBLIC OF THE CONGO; </a:t>
                      </a:r>
                      <a:r>
                        <a:rPr lang="en-ZA" sz="1100" dirty="0" err="1"/>
                        <a:t>Ogooué-Ivindo</a:t>
                      </a:r>
                      <a:r>
                        <a:rPr lang="en-ZA" sz="1100" dirty="0"/>
                        <a:t> Province, GABON</a:t>
                      </a:r>
                    </a:p>
                  </a:txBody>
                  <a:tcPr marL="91450" marR="91450" marT="45721" marB="45721"/>
                </a:tc>
                <a:tc>
                  <a:txBody>
                    <a:bodyPr/>
                    <a:lstStyle/>
                    <a:p>
                      <a:pPr algn="ctr"/>
                      <a:r>
                        <a:rPr lang="en-ZA" sz="1100" dirty="0"/>
                        <a:t>128</a:t>
                      </a:r>
                    </a:p>
                  </a:txBody>
                  <a:tcPr marL="91450" marR="91450" marT="45721" marB="45721"/>
                </a:tc>
                <a:tc>
                  <a:txBody>
                    <a:bodyPr/>
                    <a:lstStyle/>
                    <a:p>
                      <a:pPr algn="ctr"/>
                      <a:r>
                        <a:rPr lang="en-ZA" sz="1100" dirty="0"/>
                        <a:t>143</a:t>
                      </a:r>
                    </a:p>
                  </a:txBody>
                  <a:tcPr marL="91450" marR="91450" marT="45721" marB="45721"/>
                </a:tc>
                <a:tc>
                  <a:txBody>
                    <a:bodyPr/>
                    <a:lstStyle/>
                    <a:p>
                      <a:pPr algn="ctr"/>
                      <a:r>
                        <a:rPr lang="en-ZA" sz="1100" dirty="0"/>
                        <a:t>90%</a:t>
                      </a:r>
                    </a:p>
                  </a:txBody>
                  <a:tcPr marL="91450" marR="91450" marT="45721" marB="45721"/>
                </a:tc>
                <a:extLst>
                  <a:ext uri="{0D108BD9-81ED-4DB2-BD59-A6C34878D82A}">
                    <a16:rowId xmlns="" xmlns:a16="http://schemas.microsoft.com/office/drawing/2014/main" val="10003"/>
                  </a:ext>
                </a:extLst>
              </a:tr>
              <a:tr h="214733">
                <a:tc>
                  <a:txBody>
                    <a:bodyPr/>
                    <a:lstStyle/>
                    <a:p>
                      <a:r>
                        <a:rPr lang="en-ZA" sz="1100" dirty="0"/>
                        <a:t>2003</a:t>
                      </a:r>
                    </a:p>
                  </a:txBody>
                  <a:tcPr marL="91450" marR="91450" marT="45721" marB="45721"/>
                </a:tc>
                <a:tc>
                  <a:txBody>
                    <a:bodyPr/>
                    <a:lstStyle/>
                    <a:p>
                      <a:r>
                        <a:rPr lang="en-ZA" sz="1100" dirty="0"/>
                        <a:t>EBOV</a:t>
                      </a:r>
                    </a:p>
                  </a:txBody>
                  <a:tcPr marL="91450" marR="91450" marT="45721" marB="45721"/>
                </a:tc>
                <a:tc>
                  <a:txBody>
                    <a:bodyPr/>
                    <a:lstStyle/>
                    <a:p>
                      <a:r>
                        <a:rPr lang="en-ZA" sz="1100" dirty="0" err="1"/>
                        <a:t>Cuvette-Ouest</a:t>
                      </a:r>
                      <a:r>
                        <a:rPr lang="en-ZA" sz="1100" dirty="0"/>
                        <a:t> Department, REPUBLIC OF THE CONGO</a:t>
                      </a:r>
                    </a:p>
                  </a:txBody>
                  <a:tcPr marL="91450" marR="91450" marT="45721" marB="45721"/>
                </a:tc>
                <a:tc>
                  <a:txBody>
                    <a:bodyPr/>
                    <a:lstStyle/>
                    <a:p>
                      <a:pPr algn="ctr"/>
                      <a:r>
                        <a:rPr lang="en-ZA" sz="1100" dirty="0"/>
                        <a:t>29</a:t>
                      </a:r>
                    </a:p>
                  </a:txBody>
                  <a:tcPr marL="91450" marR="91450" marT="45721" marB="45721"/>
                </a:tc>
                <a:tc>
                  <a:txBody>
                    <a:bodyPr/>
                    <a:lstStyle/>
                    <a:p>
                      <a:pPr algn="ctr"/>
                      <a:r>
                        <a:rPr lang="en-ZA" sz="1100" dirty="0"/>
                        <a:t>35</a:t>
                      </a:r>
                    </a:p>
                  </a:txBody>
                  <a:tcPr marL="91450" marR="91450" marT="45721" marB="45721"/>
                </a:tc>
                <a:tc>
                  <a:txBody>
                    <a:bodyPr/>
                    <a:lstStyle/>
                    <a:p>
                      <a:pPr algn="ctr"/>
                      <a:r>
                        <a:rPr lang="en-ZA" sz="1100" dirty="0"/>
                        <a:t>83%</a:t>
                      </a:r>
                    </a:p>
                  </a:txBody>
                  <a:tcPr marL="91450" marR="91450" marT="45721" marB="45721"/>
                </a:tc>
                <a:extLst>
                  <a:ext uri="{0D108BD9-81ED-4DB2-BD59-A6C34878D82A}">
                    <a16:rowId xmlns="" xmlns:a16="http://schemas.microsoft.com/office/drawing/2014/main" val="10004"/>
                  </a:ext>
                </a:extLst>
              </a:tr>
              <a:tr h="214733">
                <a:tc>
                  <a:txBody>
                    <a:bodyPr/>
                    <a:lstStyle/>
                    <a:p>
                      <a:r>
                        <a:rPr lang="en-ZA" sz="1100" dirty="0"/>
                        <a:t>2004</a:t>
                      </a:r>
                    </a:p>
                  </a:txBody>
                  <a:tcPr marL="91450" marR="91450" marT="45721" marB="45721"/>
                </a:tc>
                <a:tc>
                  <a:txBody>
                    <a:bodyPr/>
                    <a:lstStyle/>
                    <a:p>
                      <a:r>
                        <a:rPr lang="en-ZA" sz="1100" dirty="0"/>
                        <a:t>EBOV</a:t>
                      </a:r>
                    </a:p>
                  </a:txBody>
                  <a:tcPr marL="91450" marR="91450" marT="45721" marB="45721"/>
                </a:tc>
                <a:tc>
                  <a:txBody>
                    <a:bodyPr/>
                    <a:lstStyle/>
                    <a:p>
                      <a:r>
                        <a:rPr lang="en-ZA" sz="1100" dirty="0" err="1"/>
                        <a:t>Koitsovo</a:t>
                      </a:r>
                      <a:r>
                        <a:rPr lang="en-ZA" sz="1100" dirty="0"/>
                        <a:t>, RUSSIA (laboratory accident)</a:t>
                      </a:r>
                    </a:p>
                  </a:txBody>
                  <a:tcPr marL="91450" marR="91450" marT="45721" marB="45721"/>
                </a:tc>
                <a:tc>
                  <a:txBody>
                    <a:bodyPr/>
                    <a:lstStyle/>
                    <a:p>
                      <a:pPr algn="ctr"/>
                      <a:r>
                        <a:rPr lang="en-ZA" sz="1100" dirty="0"/>
                        <a:t>1</a:t>
                      </a:r>
                    </a:p>
                  </a:txBody>
                  <a:tcPr marL="91450" marR="91450" marT="45721" marB="45721"/>
                </a:tc>
                <a:tc>
                  <a:txBody>
                    <a:bodyPr/>
                    <a:lstStyle/>
                    <a:p>
                      <a:pPr algn="ctr"/>
                      <a:r>
                        <a:rPr lang="en-ZA" sz="1100" dirty="0"/>
                        <a:t>1</a:t>
                      </a:r>
                    </a:p>
                  </a:txBody>
                  <a:tcPr marL="91450" marR="91450" marT="45721" marB="45721"/>
                </a:tc>
                <a:tc>
                  <a:txBody>
                    <a:bodyPr/>
                    <a:lstStyle/>
                    <a:p>
                      <a:pPr algn="ctr"/>
                      <a:r>
                        <a:rPr lang="en-ZA" sz="1100" dirty="0"/>
                        <a:t>100%</a:t>
                      </a:r>
                    </a:p>
                  </a:txBody>
                  <a:tcPr marL="91450" marR="91450" marT="45721" marB="45721"/>
                </a:tc>
                <a:extLst>
                  <a:ext uri="{0D108BD9-81ED-4DB2-BD59-A6C34878D82A}">
                    <a16:rowId xmlns="" xmlns:a16="http://schemas.microsoft.com/office/drawing/2014/main" val="10005"/>
                  </a:ext>
                </a:extLst>
              </a:tr>
              <a:tr h="214733">
                <a:tc>
                  <a:txBody>
                    <a:bodyPr/>
                    <a:lstStyle/>
                    <a:p>
                      <a:r>
                        <a:rPr lang="en-ZA" sz="1100" dirty="0"/>
                        <a:t>2004</a:t>
                      </a:r>
                    </a:p>
                  </a:txBody>
                  <a:tcPr marL="91450" marR="91450" marT="45721" marB="45721"/>
                </a:tc>
                <a:tc>
                  <a:txBody>
                    <a:bodyPr/>
                    <a:lstStyle/>
                    <a:p>
                      <a:r>
                        <a:rPr lang="en-ZA" sz="1100" dirty="0"/>
                        <a:t>SUDV</a:t>
                      </a:r>
                    </a:p>
                  </a:txBody>
                  <a:tcPr marL="91450" marR="91450" marT="45721" marB="45721"/>
                </a:tc>
                <a:tc>
                  <a:txBody>
                    <a:bodyPr/>
                    <a:lstStyle/>
                    <a:p>
                      <a:r>
                        <a:rPr lang="en-ZA" sz="1100" dirty="0" err="1"/>
                        <a:t>Yambio</a:t>
                      </a:r>
                      <a:r>
                        <a:rPr lang="en-ZA" sz="1100" dirty="0"/>
                        <a:t> County, SUDAN</a:t>
                      </a:r>
                    </a:p>
                  </a:txBody>
                  <a:tcPr marL="91450" marR="91450" marT="45721" marB="45721"/>
                </a:tc>
                <a:tc>
                  <a:txBody>
                    <a:bodyPr/>
                    <a:lstStyle/>
                    <a:p>
                      <a:pPr algn="ctr"/>
                      <a:r>
                        <a:rPr lang="en-ZA" sz="1100" dirty="0"/>
                        <a:t>7</a:t>
                      </a:r>
                    </a:p>
                  </a:txBody>
                  <a:tcPr marL="91450" marR="91450" marT="45721" marB="45721"/>
                </a:tc>
                <a:tc>
                  <a:txBody>
                    <a:bodyPr/>
                    <a:lstStyle/>
                    <a:p>
                      <a:pPr algn="ctr"/>
                      <a:r>
                        <a:rPr lang="en-ZA" sz="1100" dirty="0"/>
                        <a:t>17</a:t>
                      </a:r>
                    </a:p>
                  </a:txBody>
                  <a:tcPr marL="91450" marR="91450" marT="45721" marB="45721"/>
                </a:tc>
                <a:tc>
                  <a:txBody>
                    <a:bodyPr/>
                    <a:lstStyle/>
                    <a:p>
                      <a:pPr algn="ctr"/>
                      <a:r>
                        <a:rPr lang="en-ZA" sz="1100" dirty="0"/>
                        <a:t>41%</a:t>
                      </a:r>
                    </a:p>
                  </a:txBody>
                  <a:tcPr marL="91450" marR="91450" marT="45721" marB="45721"/>
                </a:tc>
                <a:extLst>
                  <a:ext uri="{0D108BD9-81ED-4DB2-BD59-A6C34878D82A}">
                    <a16:rowId xmlns="" xmlns:a16="http://schemas.microsoft.com/office/drawing/2014/main" val="10006"/>
                  </a:ext>
                </a:extLst>
              </a:tr>
              <a:tr h="214733">
                <a:tc>
                  <a:txBody>
                    <a:bodyPr/>
                    <a:lstStyle/>
                    <a:p>
                      <a:r>
                        <a:rPr lang="en-ZA" sz="1100" dirty="0"/>
                        <a:t>2007</a:t>
                      </a:r>
                    </a:p>
                  </a:txBody>
                  <a:tcPr marL="91450" marR="91450" marT="45721" marB="45721"/>
                </a:tc>
                <a:tc>
                  <a:txBody>
                    <a:bodyPr/>
                    <a:lstStyle/>
                    <a:p>
                      <a:r>
                        <a:rPr lang="en-ZA" sz="1100" dirty="0"/>
                        <a:t>EBOV</a:t>
                      </a:r>
                    </a:p>
                  </a:txBody>
                  <a:tcPr marL="91450" marR="91450" marT="45721" marB="45721"/>
                </a:tc>
                <a:tc>
                  <a:txBody>
                    <a:bodyPr/>
                    <a:lstStyle/>
                    <a:p>
                      <a:r>
                        <a:rPr lang="en-ZA" sz="1100" dirty="0"/>
                        <a:t>Kasai Occidental Province, DEMOCRATIC REPUBLIC OF THE CONGO</a:t>
                      </a:r>
                    </a:p>
                  </a:txBody>
                  <a:tcPr marL="91450" marR="91450" marT="45721" marB="45721"/>
                </a:tc>
                <a:tc>
                  <a:txBody>
                    <a:bodyPr/>
                    <a:lstStyle/>
                    <a:p>
                      <a:pPr algn="ctr"/>
                      <a:r>
                        <a:rPr lang="en-ZA" sz="1100" dirty="0"/>
                        <a:t>186</a:t>
                      </a:r>
                    </a:p>
                  </a:txBody>
                  <a:tcPr marL="91450" marR="91450" marT="45721" marB="45721"/>
                </a:tc>
                <a:tc>
                  <a:txBody>
                    <a:bodyPr/>
                    <a:lstStyle/>
                    <a:p>
                      <a:pPr algn="ctr"/>
                      <a:r>
                        <a:rPr lang="en-ZA" sz="1100" dirty="0"/>
                        <a:t>264</a:t>
                      </a:r>
                    </a:p>
                  </a:txBody>
                  <a:tcPr marL="91450" marR="91450" marT="45721" marB="45721"/>
                </a:tc>
                <a:tc>
                  <a:txBody>
                    <a:bodyPr/>
                    <a:lstStyle/>
                    <a:p>
                      <a:pPr algn="ctr"/>
                      <a:r>
                        <a:rPr lang="en-ZA" sz="1100" dirty="0"/>
                        <a:t>71%</a:t>
                      </a:r>
                    </a:p>
                  </a:txBody>
                  <a:tcPr marL="91450" marR="91450" marT="45721" marB="45721"/>
                </a:tc>
                <a:extLst>
                  <a:ext uri="{0D108BD9-81ED-4DB2-BD59-A6C34878D82A}">
                    <a16:rowId xmlns="" xmlns:a16="http://schemas.microsoft.com/office/drawing/2014/main" val="10008"/>
                  </a:ext>
                </a:extLst>
              </a:tr>
              <a:tr h="214733">
                <a:tc>
                  <a:txBody>
                    <a:bodyPr/>
                    <a:lstStyle/>
                    <a:p>
                      <a:r>
                        <a:rPr lang="en-ZA" sz="1100" dirty="0"/>
                        <a:t>2007-2008</a:t>
                      </a:r>
                    </a:p>
                  </a:txBody>
                  <a:tcPr marL="91450" marR="91450" marT="45721" marB="45721"/>
                </a:tc>
                <a:tc>
                  <a:txBody>
                    <a:bodyPr/>
                    <a:lstStyle/>
                    <a:p>
                      <a:r>
                        <a:rPr lang="en-ZA" sz="1100" dirty="0"/>
                        <a:t>BDBV</a:t>
                      </a:r>
                    </a:p>
                  </a:txBody>
                  <a:tcPr marL="91450" marR="91450" marT="45721" marB="45721"/>
                </a:tc>
                <a:tc>
                  <a:txBody>
                    <a:bodyPr/>
                    <a:lstStyle/>
                    <a:p>
                      <a:r>
                        <a:rPr lang="en-ZA" sz="1100" dirty="0" err="1"/>
                        <a:t>Bundibugyo</a:t>
                      </a:r>
                      <a:r>
                        <a:rPr lang="en-ZA" sz="1100" dirty="0"/>
                        <a:t> District, UGANDA</a:t>
                      </a:r>
                    </a:p>
                  </a:txBody>
                  <a:tcPr marL="91450" marR="91450" marT="45721" marB="45721"/>
                </a:tc>
                <a:tc>
                  <a:txBody>
                    <a:bodyPr/>
                    <a:lstStyle/>
                    <a:p>
                      <a:pPr algn="ctr"/>
                      <a:r>
                        <a:rPr lang="en-ZA" sz="1100" dirty="0"/>
                        <a:t>37</a:t>
                      </a:r>
                    </a:p>
                  </a:txBody>
                  <a:tcPr marL="91450" marR="91450" marT="45721" marB="45721"/>
                </a:tc>
                <a:tc>
                  <a:txBody>
                    <a:bodyPr/>
                    <a:lstStyle/>
                    <a:p>
                      <a:pPr algn="ctr"/>
                      <a:r>
                        <a:rPr lang="en-ZA" sz="1100" dirty="0"/>
                        <a:t>149</a:t>
                      </a:r>
                    </a:p>
                  </a:txBody>
                  <a:tcPr marL="91450" marR="91450" marT="45721" marB="45721"/>
                </a:tc>
                <a:tc>
                  <a:txBody>
                    <a:bodyPr/>
                    <a:lstStyle/>
                    <a:p>
                      <a:pPr algn="ctr"/>
                      <a:r>
                        <a:rPr lang="en-ZA" sz="1100" dirty="0"/>
                        <a:t>25%</a:t>
                      </a:r>
                    </a:p>
                  </a:txBody>
                  <a:tcPr marL="91450" marR="91450" marT="45721" marB="45721"/>
                </a:tc>
                <a:extLst>
                  <a:ext uri="{0D108BD9-81ED-4DB2-BD59-A6C34878D82A}">
                    <a16:rowId xmlns="" xmlns:a16="http://schemas.microsoft.com/office/drawing/2014/main" val="10009"/>
                  </a:ext>
                </a:extLst>
              </a:tr>
              <a:tr h="214733">
                <a:tc>
                  <a:txBody>
                    <a:bodyPr/>
                    <a:lstStyle/>
                    <a:p>
                      <a:r>
                        <a:rPr lang="en-ZA" sz="1100" dirty="0"/>
                        <a:t>2008-2009</a:t>
                      </a:r>
                    </a:p>
                  </a:txBody>
                  <a:tcPr marL="91450" marR="91450" marT="45721" marB="45721"/>
                </a:tc>
                <a:tc>
                  <a:txBody>
                    <a:bodyPr/>
                    <a:lstStyle/>
                    <a:p>
                      <a:r>
                        <a:rPr lang="en-ZA" sz="1100" dirty="0"/>
                        <a:t>EBOV</a:t>
                      </a:r>
                    </a:p>
                  </a:txBody>
                  <a:tcPr marL="91450" marR="91450"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dirty="0"/>
                        <a:t>Kasai Occidental Province, DEMOCRATIC REPUBLIC OF THE CONGO</a:t>
                      </a:r>
                    </a:p>
                  </a:txBody>
                  <a:tcPr marL="91450" marR="91450" marT="45721" marB="45721"/>
                </a:tc>
                <a:tc>
                  <a:txBody>
                    <a:bodyPr/>
                    <a:lstStyle/>
                    <a:p>
                      <a:pPr algn="ctr"/>
                      <a:r>
                        <a:rPr lang="en-ZA" sz="1100" dirty="0"/>
                        <a:t>14</a:t>
                      </a:r>
                    </a:p>
                  </a:txBody>
                  <a:tcPr marL="91450" marR="91450" marT="45721" marB="45721"/>
                </a:tc>
                <a:tc>
                  <a:txBody>
                    <a:bodyPr/>
                    <a:lstStyle/>
                    <a:p>
                      <a:pPr algn="ctr"/>
                      <a:r>
                        <a:rPr lang="en-ZA" sz="1100" dirty="0"/>
                        <a:t>32</a:t>
                      </a:r>
                    </a:p>
                  </a:txBody>
                  <a:tcPr marL="91450" marR="91450" marT="45721" marB="45721"/>
                </a:tc>
                <a:tc>
                  <a:txBody>
                    <a:bodyPr/>
                    <a:lstStyle/>
                    <a:p>
                      <a:pPr algn="ctr"/>
                      <a:r>
                        <a:rPr lang="en-ZA" sz="1100" dirty="0"/>
                        <a:t>45%</a:t>
                      </a:r>
                    </a:p>
                  </a:txBody>
                  <a:tcPr marL="91450" marR="91450" marT="45721" marB="45721"/>
                </a:tc>
                <a:extLst>
                  <a:ext uri="{0D108BD9-81ED-4DB2-BD59-A6C34878D82A}">
                    <a16:rowId xmlns="" xmlns:a16="http://schemas.microsoft.com/office/drawing/2014/main" val="10010"/>
                  </a:ext>
                </a:extLst>
              </a:tr>
              <a:tr h="214733">
                <a:tc>
                  <a:txBody>
                    <a:bodyPr/>
                    <a:lstStyle/>
                    <a:p>
                      <a:r>
                        <a:rPr lang="en-ZA" sz="1100" dirty="0"/>
                        <a:t>2012</a:t>
                      </a:r>
                    </a:p>
                  </a:txBody>
                  <a:tcPr marL="91450" marR="91450" marT="45721" marB="45721"/>
                </a:tc>
                <a:tc>
                  <a:txBody>
                    <a:bodyPr/>
                    <a:lstStyle/>
                    <a:p>
                      <a:r>
                        <a:rPr lang="en-ZA" sz="1100" dirty="0"/>
                        <a:t>SUDV</a:t>
                      </a:r>
                    </a:p>
                  </a:txBody>
                  <a:tcPr marL="91450" marR="91450" marT="45721" marB="45721"/>
                </a:tc>
                <a:tc>
                  <a:txBody>
                    <a:bodyPr/>
                    <a:lstStyle/>
                    <a:p>
                      <a:r>
                        <a:rPr lang="en-ZA" sz="1100" dirty="0" err="1"/>
                        <a:t>Kibaale</a:t>
                      </a:r>
                      <a:r>
                        <a:rPr lang="en-ZA" sz="1100" dirty="0"/>
                        <a:t> District,</a:t>
                      </a:r>
                      <a:r>
                        <a:rPr lang="en-ZA" sz="1100" baseline="0" dirty="0"/>
                        <a:t> WESTERN UGANDA</a:t>
                      </a:r>
                      <a:endParaRPr lang="en-ZA" sz="1100" dirty="0"/>
                    </a:p>
                  </a:txBody>
                  <a:tcPr marL="91450" marR="91450" marT="45721" marB="45721"/>
                </a:tc>
                <a:tc>
                  <a:txBody>
                    <a:bodyPr/>
                    <a:lstStyle/>
                    <a:p>
                      <a:pPr algn="ctr"/>
                      <a:r>
                        <a:rPr lang="en-ZA" sz="1100" dirty="0"/>
                        <a:t>36</a:t>
                      </a:r>
                    </a:p>
                  </a:txBody>
                  <a:tcPr marL="91450" marR="91450" marT="45721" marB="45721"/>
                </a:tc>
                <a:tc>
                  <a:txBody>
                    <a:bodyPr/>
                    <a:lstStyle/>
                    <a:p>
                      <a:pPr algn="ctr"/>
                      <a:r>
                        <a:rPr lang="en-ZA" sz="1100" dirty="0"/>
                        <a:t>77</a:t>
                      </a:r>
                    </a:p>
                  </a:txBody>
                  <a:tcPr marL="91450" marR="91450" marT="45721" marB="45721"/>
                </a:tc>
                <a:tc>
                  <a:txBody>
                    <a:bodyPr/>
                    <a:lstStyle/>
                    <a:p>
                      <a:pPr algn="ctr"/>
                      <a:r>
                        <a:rPr lang="en-ZA" sz="1100" dirty="0"/>
                        <a:t>47%</a:t>
                      </a:r>
                    </a:p>
                  </a:txBody>
                  <a:tcPr marL="91450" marR="91450" marT="45721" marB="45721"/>
                </a:tc>
                <a:extLst>
                  <a:ext uri="{0D108BD9-81ED-4DB2-BD59-A6C34878D82A}">
                    <a16:rowId xmlns="" xmlns:a16="http://schemas.microsoft.com/office/drawing/2014/main" val="10012"/>
                  </a:ext>
                </a:extLst>
              </a:tr>
              <a:tr h="214733">
                <a:tc>
                  <a:txBody>
                    <a:bodyPr/>
                    <a:lstStyle/>
                    <a:p>
                      <a:r>
                        <a:rPr lang="en-ZA" sz="1100" dirty="0"/>
                        <a:t>2012</a:t>
                      </a:r>
                    </a:p>
                  </a:txBody>
                  <a:tcPr marL="91450" marR="91450" marT="45721" marB="45721"/>
                </a:tc>
                <a:tc>
                  <a:txBody>
                    <a:bodyPr/>
                    <a:lstStyle/>
                    <a:p>
                      <a:r>
                        <a:rPr lang="en-ZA" sz="1100" dirty="0"/>
                        <a:t>BDBV</a:t>
                      </a:r>
                    </a:p>
                  </a:txBody>
                  <a:tcPr marL="91450" marR="91450" marT="45721" marB="45721"/>
                </a:tc>
                <a:tc>
                  <a:txBody>
                    <a:bodyPr/>
                    <a:lstStyle/>
                    <a:p>
                      <a:r>
                        <a:rPr lang="en-ZA" sz="1100" dirty="0"/>
                        <a:t>Orientale Province, DEMOCRATIC REPUBLIC OF THE CONGO</a:t>
                      </a:r>
                    </a:p>
                  </a:txBody>
                  <a:tcPr marL="91450" marR="91450" marT="45721" marB="45721"/>
                </a:tc>
                <a:tc>
                  <a:txBody>
                    <a:bodyPr/>
                    <a:lstStyle/>
                    <a:p>
                      <a:pPr algn="ctr"/>
                      <a:r>
                        <a:rPr lang="en-ZA" sz="1100" dirty="0"/>
                        <a:t>34</a:t>
                      </a:r>
                    </a:p>
                  </a:txBody>
                  <a:tcPr marL="91450" marR="91450" marT="45721" marB="45721"/>
                </a:tc>
                <a:tc>
                  <a:txBody>
                    <a:bodyPr/>
                    <a:lstStyle/>
                    <a:p>
                      <a:pPr algn="ctr"/>
                      <a:r>
                        <a:rPr lang="en-ZA" sz="1100" dirty="0"/>
                        <a:t>62</a:t>
                      </a:r>
                    </a:p>
                  </a:txBody>
                  <a:tcPr marL="91450" marR="91450" marT="45721" marB="45721"/>
                </a:tc>
                <a:tc>
                  <a:txBody>
                    <a:bodyPr/>
                    <a:lstStyle/>
                    <a:p>
                      <a:pPr algn="ctr"/>
                      <a:r>
                        <a:rPr lang="en-ZA" sz="1100" dirty="0"/>
                        <a:t>54%</a:t>
                      </a:r>
                    </a:p>
                  </a:txBody>
                  <a:tcPr marL="91450" marR="91450" marT="45721" marB="45721"/>
                </a:tc>
                <a:extLst>
                  <a:ext uri="{0D108BD9-81ED-4DB2-BD59-A6C34878D82A}">
                    <a16:rowId xmlns="" xmlns:a16="http://schemas.microsoft.com/office/drawing/2014/main" val="10013"/>
                  </a:ext>
                </a:extLst>
              </a:tr>
              <a:tr h="492621">
                <a:tc>
                  <a:txBody>
                    <a:bodyPr/>
                    <a:lstStyle/>
                    <a:p>
                      <a:r>
                        <a:rPr lang="en-ZA" sz="1100" dirty="0"/>
                        <a:t>2013-2016</a:t>
                      </a:r>
                    </a:p>
                  </a:txBody>
                  <a:tcPr marL="91450" marR="91450" marT="45721" marB="45721"/>
                </a:tc>
                <a:tc>
                  <a:txBody>
                    <a:bodyPr/>
                    <a:lstStyle/>
                    <a:p>
                      <a:r>
                        <a:rPr lang="en-ZA" sz="1100" dirty="0"/>
                        <a:t>EBOV</a:t>
                      </a:r>
                    </a:p>
                  </a:txBody>
                  <a:tcPr marL="91450" marR="91450"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dirty="0"/>
                        <a:t> Liberia,  Sierra Leone,  Guinea, Limited and local:  Nigeria,  Mali,  United States,  Senegal,  Spain,  United Kingdom,  Italy</a:t>
                      </a:r>
                    </a:p>
                  </a:txBody>
                  <a:tcPr marL="91450" marR="91450" marT="45721" marB="45721"/>
                </a:tc>
                <a:tc>
                  <a:txBody>
                    <a:bodyPr/>
                    <a:lstStyle/>
                    <a:p>
                      <a:pPr algn="ctr"/>
                      <a:r>
                        <a:rPr lang="en-ZA" sz="1100" dirty="0"/>
                        <a:t>11, 310</a:t>
                      </a:r>
                    </a:p>
                  </a:txBody>
                  <a:tcPr marL="91450" marR="91450" marT="45721" marB="45721"/>
                </a:tc>
                <a:tc>
                  <a:txBody>
                    <a:bodyPr/>
                    <a:lstStyle/>
                    <a:p>
                      <a:r>
                        <a:rPr lang="en-US" sz="1100" dirty="0"/>
                        <a:t>28,</a:t>
                      </a:r>
                      <a:r>
                        <a:rPr lang="en-US" sz="1100" baseline="0" dirty="0"/>
                        <a:t> </a:t>
                      </a:r>
                      <a:r>
                        <a:rPr lang="en-US" sz="1100" dirty="0"/>
                        <a:t>616</a:t>
                      </a:r>
                    </a:p>
                  </a:txBody>
                  <a:tcPr marL="91450" marR="91450" marT="45721" marB="45721"/>
                </a:tc>
                <a:tc>
                  <a:txBody>
                    <a:bodyPr/>
                    <a:lstStyle/>
                    <a:p>
                      <a:r>
                        <a:rPr lang="en-US" sz="1100" dirty="0"/>
                        <a:t>70-71 / 57-59 %</a:t>
                      </a:r>
                    </a:p>
                  </a:txBody>
                  <a:tcPr marL="91450" marR="91450" marT="45721" marB="45721"/>
                </a:tc>
                <a:extLst>
                  <a:ext uri="{0D108BD9-81ED-4DB2-BD59-A6C34878D82A}">
                    <a16:rowId xmlns="" xmlns:a16="http://schemas.microsoft.com/office/drawing/2014/main" val="10016"/>
                  </a:ext>
                </a:extLst>
              </a:tr>
              <a:tr h="214733">
                <a:tc>
                  <a:txBody>
                    <a:bodyPr/>
                    <a:lstStyle/>
                    <a:p>
                      <a:r>
                        <a:rPr lang="en-ZA" sz="1100" dirty="0"/>
                        <a:t>2014</a:t>
                      </a:r>
                    </a:p>
                  </a:txBody>
                  <a:tcPr marL="91450" marR="91450" marT="45721" marB="45721"/>
                </a:tc>
                <a:tc>
                  <a:txBody>
                    <a:bodyPr/>
                    <a:lstStyle/>
                    <a:p>
                      <a:r>
                        <a:rPr lang="en-ZA" sz="1100" dirty="0"/>
                        <a:t>EBOV</a:t>
                      </a:r>
                    </a:p>
                  </a:txBody>
                  <a:tcPr marL="91450" marR="91450" marT="45721" marB="45721"/>
                </a:tc>
                <a:tc>
                  <a:txBody>
                    <a:bodyPr/>
                    <a:lstStyle/>
                    <a:p>
                      <a:r>
                        <a:rPr lang="en-ZA" sz="1100" dirty="0"/>
                        <a:t>DRC</a:t>
                      </a:r>
                    </a:p>
                  </a:txBody>
                  <a:tcPr marL="91450" marR="91450" marT="45721" marB="45721"/>
                </a:tc>
                <a:tc>
                  <a:txBody>
                    <a:bodyPr/>
                    <a:lstStyle/>
                    <a:p>
                      <a:pPr algn="ctr"/>
                      <a:r>
                        <a:rPr lang="en-ZA" sz="1100" dirty="0"/>
                        <a:t>49</a:t>
                      </a:r>
                    </a:p>
                  </a:txBody>
                  <a:tcPr marL="91450" marR="91450" marT="45721" marB="45721"/>
                </a:tc>
                <a:tc>
                  <a:txBody>
                    <a:bodyPr/>
                    <a:lstStyle/>
                    <a:p>
                      <a:r>
                        <a:rPr lang="en-US" sz="1100" dirty="0"/>
                        <a:t>66</a:t>
                      </a:r>
                    </a:p>
                  </a:txBody>
                  <a:tcPr marL="91450" marR="91450" marT="45721" marB="45721"/>
                </a:tc>
                <a:tc>
                  <a:txBody>
                    <a:bodyPr/>
                    <a:lstStyle/>
                    <a:p>
                      <a:r>
                        <a:rPr lang="en-US" sz="1100" dirty="0"/>
                        <a:t>74%</a:t>
                      </a:r>
                    </a:p>
                  </a:txBody>
                  <a:tcPr marL="91450" marR="91450" marT="45721" marB="45721"/>
                </a:tc>
                <a:extLst>
                  <a:ext uri="{0D108BD9-81ED-4DB2-BD59-A6C34878D82A}">
                    <a16:rowId xmlns="" xmlns:a16="http://schemas.microsoft.com/office/drawing/2014/main" val="10014"/>
                  </a:ext>
                </a:extLst>
              </a:tr>
              <a:tr h="214733">
                <a:tc>
                  <a:txBody>
                    <a:bodyPr/>
                    <a:lstStyle/>
                    <a:p>
                      <a:r>
                        <a:rPr lang="en-ZA" sz="1100" dirty="0"/>
                        <a:t>2018</a:t>
                      </a:r>
                    </a:p>
                  </a:txBody>
                  <a:tcPr marL="91450" marR="91450" marT="45721" marB="45721"/>
                </a:tc>
                <a:tc>
                  <a:txBody>
                    <a:bodyPr/>
                    <a:lstStyle/>
                    <a:p>
                      <a:r>
                        <a:rPr lang="en-ZA" sz="1100" dirty="0"/>
                        <a:t>EBOV</a:t>
                      </a:r>
                    </a:p>
                  </a:txBody>
                  <a:tcPr marL="91450" marR="91450" marT="45721" marB="45721"/>
                </a:tc>
                <a:tc>
                  <a:txBody>
                    <a:bodyPr/>
                    <a:lstStyle/>
                    <a:p>
                      <a:r>
                        <a:rPr lang="en-ZA" sz="1100" dirty="0"/>
                        <a:t>DRC</a:t>
                      </a:r>
                    </a:p>
                  </a:txBody>
                  <a:tcPr marL="91450" marR="91450" marT="45721" marB="45721"/>
                </a:tc>
                <a:tc>
                  <a:txBody>
                    <a:bodyPr/>
                    <a:lstStyle/>
                    <a:p>
                      <a:pPr algn="ctr"/>
                      <a:r>
                        <a:rPr lang="en-ZA" sz="1100" dirty="0"/>
                        <a:t>33</a:t>
                      </a:r>
                    </a:p>
                  </a:txBody>
                  <a:tcPr marL="91450" marR="91450" marT="45721" marB="45721"/>
                </a:tc>
                <a:tc>
                  <a:txBody>
                    <a:bodyPr/>
                    <a:lstStyle/>
                    <a:p>
                      <a:pPr algn="ctr"/>
                      <a:r>
                        <a:rPr lang="en-ZA" sz="1100" dirty="0"/>
                        <a:t>54</a:t>
                      </a:r>
                    </a:p>
                  </a:txBody>
                  <a:tcPr marL="91450" marR="91450" marT="45721" marB="45721"/>
                </a:tc>
                <a:tc>
                  <a:txBody>
                    <a:bodyPr/>
                    <a:lstStyle/>
                    <a:p>
                      <a:pPr algn="ctr"/>
                      <a:r>
                        <a:rPr lang="en-ZA" sz="1100" dirty="0"/>
                        <a:t>61</a:t>
                      </a:r>
                    </a:p>
                  </a:txBody>
                  <a:tcPr marL="91450" marR="91450" marT="45721" marB="45721"/>
                </a:tc>
                <a:extLst>
                  <a:ext uri="{0D108BD9-81ED-4DB2-BD59-A6C34878D82A}">
                    <a16:rowId xmlns="" xmlns:a16="http://schemas.microsoft.com/office/drawing/2014/main" val="10015"/>
                  </a:ext>
                </a:extLst>
              </a:tr>
              <a:tr h="353677">
                <a:tc>
                  <a:txBody>
                    <a:bodyPr/>
                    <a:lstStyle/>
                    <a:p>
                      <a:r>
                        <a:rPr lang="en-ZA" sz="1100" dirty="0"/>
                        <a:t>2018-present</a:t>
                      </a:r>
                    </a:p>
                  </a:txBody>
                  <a:tcPr marL="91450" marR="91450" marT="45721" marB="45721"/>
                </a:tc>
                <a:tc>
                  <a:txBody>
                    <a:bodyPr/>
                    <a:lstStyle/>
                    <a:p>
                      <a:r>
                        <a:rPr lang="en-ZA" sz="1100" dirty="0"/>
                        <a:t>EBOV</a:t>
                      </a:r>
                    </a:p>
                  </a:txBody>
                  <a:tcPr marL="91450" marR="91450" marT="45721" marB="45721"/>
                </a:tc>
                <a:tc>
                  <a:txBody>
                    <a:bodyPr/>
                    <a:lstStyle/>
                    <a:p>
                      <a:r>
                        <a:rPr lang="en-ZA" sz="1100" dirty="0"/>
                        <a:t>DRC</a:t>
                      </a:r>
                    </a:p>
                  </a:txBody>
                  <a:tcPr marL="91450" marR="91450" marT="45721" marB="45721"/>
                </a:tc>
                <a:tc>
                  <a:txBody>
                    <a:bodyPr/>
                    <a:lstStyle/>
                    <a:p>
                      <a:pPr algn="ctr"/>
                      <a:r>
                        <a:rPr lang="en-ZA" sz="1100" dirty="0"/>
                        <a:t>1277</a:t>
                      </a:r>
                    </a:p>
                  </a:txBody>
                  <a:tcPr marL="91450" marR="91450" marT="45721" marB="45721"/>
                </a:tc>
                <a:tc>
                  <a:txBody>
                    <a:bodyPr/>
                    <a:lstStyle/>
                    <a:p>
                      <a:pPr algn="ctr"/>
                      <a:r>
                        <a:rPr lang="en-ZA" sz="1100" dirty="0"/>
                        <a:t>2189</a:t>
                      </a:r>
                    </a:p>
                  </a:txBody>
                  <a:tcPr marL="91450" marR="91450" marT="45721" marB="45721"/>
                </a:tc>
                <a:tc>
                  <a:txBody>
                    <a:bodyPr/>
                    <a:lstStyle/>
                    <a:p>
                      <a:pPr algn="ctr"/>
                      <a:r>
                        <a:rPr lang="en-ZA" sz="1100" dirty="0"/>
                        <a:t>ongoing</a:t>
                      </a:r>
                    </a:p>
                  </a:txBody>
                  <a:tcPr marL="91450" marR="91450" marT="45721" marB="45721"/>
                </a:tc>
                <a:extLst>
                  <a:ext uri="{0D108BD9-81ED-4DB2-BD59-A6C34878D82A}">
                    <a16:rowId xmlns="" xmlns:a16="http://schemas.microsoft.com/office/drawing/2014/main" val="10017"/>
                  </a:ext>
                </a:extLst>
              </a:tr>
            </a:tbl>
          </a:graphicData>
        </a:graphic>
      </p:graphicFrame>
      <p:sp>
        <p:nvSpPr>
          <p:cNvPr id="34934" name="Title 5">
            <a:extLst>
              <a:ext uri="{FF2B5EF4-FFF2-40B4-BE49-F238E27FC236}">
                <a16:creationId xmlns="" xmlns:a16="http://schemas.microsoft.com/office/drawing/2014/main" id="{302D8798-7426-7C49-82AC-F7A782365996}"/>
              </a:ext>
            </a:extLst>
          </p:cNvPr>
          <p:cNvSpPr>
            <a:spLocks noGrp="1"/>
          </p:cNvSpPr>
          <p:nvPr>
            <p:ph type="title"/>
          </p:nvPr>
        </p:nvSpPr>
        <p:spPr/>
        <p:txBody>
          <a:bodyPr/>
          <a:lstStyle/>
          <a:p>
            <a:r>
              <a:rPr lang="en-ZA" altLang="en-US" dirty="0"/>
              <a:t> Ebola virus activity over time  (2001 – current)</a:t>
            </a:r>
          </a:p>
        </p:txBody>
      </p:sp>
      <p:sp>
        <p:nvSpPr>
          <p:cNvPr id="4" name="TextBox 3"/>
          <p:cNvSpPr txBox="1"/>
          <p:nvPr/>
        </p:nvSpPr>
        <p:spPr>
          <a:xfrm>
            <a:off x="8689800" y="-22820"/>
            <a:ext cx="418704" cy="369332"/>
          </a:xfrm>
          <a:prstGeom prst="rect">
            <a:avLst/>
          </a:prstGeom>
          <a:noFill/>
        </p:spPr>
        <p:txBody>
          <a:bodyPr wrap="none" rtlCol="0">
            <a:spAutoFit/>
          </a:bodyPr>
          <a:lstStyle/>
          <a:p>
            <a:pPr algn="r"/>
            <a:r>
              <a:rPr lang="en-US" dirty="0" smtClean="0"/>
              <a:t>10</a:t>
            </a:r>
            <a:endParaRPr lang="en-US" dirty="0"/>
          </a:p>
        </p:txBody>
      </p:sp>
    </p:spTree>
    <p:extLst>
      <p:ext uri="{BB962C8B-B14F-4D97-AF65-F5344CB8AC3E}">
        <p14:creationId xmlns:p14="http://schemas.microsoft.com/office/powerpoint/2010/main" val="241113957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a:t>Increasing frequency of recognized filovirus outbreaks in Africa since 1990</a:t>
            </a:r>
          </a:p>
        </p:txBody>
      </p:sp>
      <p:sp>
        <p:nvSpPr>
          <p:cNvPr id="6" name="Content Placeholder 5"/>
          <p:cNvSpPr>
            <a:spLocks noGrp="1"/>
          </p:cNvSpPr>
          <p:nvPr>
            <p:ph idx="1"/>
          </p:nvPr>
        </p:nvSpPr>
        <p:spPr/>
        <p:txBody>
          <a:bodyPr>
            <a:normAutofit fontScale="70000" lnSpcReduction="20000"/>
          </a:bodyPr>
          <a:lstStyle/>
          <a:p>
            <a:endParaRPr lang="en-US" dirty="0"/>
          </a:p>
          <a:p>
            <a:pPr>
              <a:buNone/>
            </a:pPr>
            <a:r>
              <a:rPr lang="en-US" dirty="0"/>
              <a:t>Possible reasons:</a:t>
            </a:r>
          </a:p>
          <a:p>
            <a:pPr>
              <a:buNone/>
            </a:pPr>
            <a:endParaRPr lang="en-US" dirty="0"/>
          </a:p>
          <a:p>
            <a:r>
              <a:rPr lang="en-US" dirty="0"/>
              <a:t>Better surveillance and capability to rapidly diagnose and characterize filovirus infections</a:t>
            </a:r>
          </a:p>
          <a:p>
            <a:pPr lvl="1"/>
            <a:endParaRPr lang="en-US" dirty="0"/>
          </a:p>
          <a:p>
            <a:r>
              <a:rPr lang="en-US" dirty="0"/>
              <a:t>Spread among wild non-human primates and other animals &gt; human epidemics d/t hunting, slaughtering, butchering and human consumption of infected dead animals (food chain)</a:t>
            </a:r>
          </a:p>
          <a:p>
            <a:pPr marL="457200" lvl="1" indent="0">
              <a:buNone/>
            </a:pPr>
            <a:endParaRPr lang="en-US" dirty="0"/>
          </a:p>
          <a:p>
            <a:r>
              <a:rPr lang="en-US" dirty="0"/>
              <a:t>Epidemiology and ecology is more complex than previously understood</a:t>
            </a:r>
          </a:p>
          <a:p>
            <a:endParaRPr lang="en-US" dirty="0"/>
          </a:p>
          <a:p>
            <a:r>
              <a:rPr lang="en-US" dirty="0"/>
              <a:t>Animal-human spillover infections because of  human encroachment on natural ecosystems </a:t>
            </a:r>
          </a:p>
          <a:p>
            <a:endParaRPr lang="en-US" dirty="0"/>
          </a:p>
          <a:p>
            <a:r>
              <a:rPr lang="en-US" dirty="0"/>
              <a:t>Increased human exposure driven by legal and illegal financial incentives, particularly mining activities; tourism (Marburg)</a:t>
            </a:r>
          </a:p>
          <a:p>
            <a:pPr lvl="1"/>
            <a:endParaRPr lang="en-US" dirty="0"/>
          </a:p>
          <a:p>
            <a:r>
              <a:rPr lang="en-US" dirty="0"/>
              <a:t>Proximity of outbreaks to larger cities and human movement &gt; spread to other areas outside of the outbreak epicenter</a:t>
            </a:r>
          </a:p>
        </p:txBody>
      </p:sp>
      <p:sp>
        <p:nvSpPr>
          <p:cNvPr id="4" name="TextBox 3"/>
          <p:cNvSpPr txBox="1"/>
          <p:nvPr/>
        </p:nvSpPr>
        <p:spPr>
          <a:xfrm>
            <a:off x="8689800" y="-22820"/>
            <a:ext cx="418704" cy="369332"/>
          </a:xfrm>
          <a:prstGeom prst="rect">
            <a:avLst/>
          </a:prstGeom>
          <a:noFill/>
        </p:spPr>
        <p:txBody>
          <a:bodyPr wrap="none" rtlCol="0">
            <a:spAutoFit/>
          </a:bodyPr>
          <a:lstStyle/>
          <a:p>
            <a:pPr algn="r"/>
            <a:r>
              <a:rPr lang="en-US" dirty="0" smtClean="0"/>
              <a:t>11</a:t>
            </a:r>
            <a:endParaRPr lang="en-US" dirty="0"/>
          </a:p>
        </p:txBody>
      </p:sp>
    </p:spTree>
    <p:extLst>
      <p:ext uri="{BB962C8B-B14F-4D97-AF65-F5344CB8AC3E}">
        <p14:creationId xmlns:p14="http://schemas.microsoft.com/office/powerpoint/2010/main" val="314835098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3" name="Rectangle 8">
            <a:extLst>
              <a:ext uri="{FF2B5EF4-FFF2-40B4-BE49-F238E27FC236}">
                <a16:creationId xmlns="" xmlns:a16="http://schemas.microsoft.com/office/drawing/2014/main" id="{5DE5DB92-ACA2-8549-BE0C-9B6C4DD508E0}"/>
              </a:ext>
            </a:extLst>
          </p:cNvPr>
          <p:cNvSpPr>
            <a:spLocks/>
          </p:cNvSpPr>
          <p:nvPr/>
        </p:nvSpPr>
        <p:spPr bwMode="auto">
          <a:xfrm>
            <a:off x="36513" y="2570163"/>
            <a:ext cx="5437187"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219200" indent="-304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736725" indent="-365125">
              <a:spcBef>
                <a:spcPct val="20000"/>
              </a:spcBef>
              <a:buFont typeface="Arial" panose="020B0604020202020204" pitchFamily="34" charset="0"/>
              <a:buChar char="–"/>
              <a:defRPr sz="2000">
                <a:solidFill>
                  <a:schemeClr val="tx1"/>
                </a:solidFill>
                <a:latin typeface="Calibri" panose="020F0502020204030204" pitchFamily="34" charset="0"/>
              </a:defRPr>
            </a:lvl4pPr>
            <a:lvl5pPr marL="2193925" indent="-365125">
              <a:spcBef>
                <a:spcPct val="20000"/>
              </a:spcBef>
              <a:buFont typeface="Arial" panose="020B0604020202020204" pitchFamily="34" charset="0"/>
              <a:buChar char="»"/>
              <a:defRPr sz="2000">
                <a:solidFill>
                  <a:schemeClr val="tx1"/>
                </a:solidFill>
                <a:latin typeface="Calibri" panose="020F0502020204030204" pitchFamily="34" charset="0"/>
              </a:defRPr>
            </a:lvl5pPr>
            <a:lvl6pPr marL="2651125" indent="-3651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3108325" indent="-3651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565525" indent="-3651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4022725" indent="-3651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a:spcBef>
                <a:spcPct val="0"/>
              </a:spcBef>
              <a:buFontTx/>
              <a:buNone/>
            </a:pPr>
            <a:endParaRPr lang="en-US" altLang="en-US" sz="2800" b="1">
              <a:cs typeface="Calibri" panose="020F0502020204030204" pitchFamily="34" charset="0"/>
              <a:sym typeface="Calibri" panose="020F0502020204030204" pitchFamily="34" charset="0"/>
            </a:endParaRPr>
          </a:p>
        </p:txBody>
      </p:sp>
      <p:sp>
        <p:nvSpPr>
          <p:cNvPr id="16" name="Title 15"/>
          <p:cNvSpPr>
            <a:spLocks noGrp="1"/>
          </p:cNvSpPr>
          <p:nvPr>
            <p:ph type="title"/>
          </p:nvPr>
        </p:nvSpPr>
        <p:spPr>
          <a:xfrm>
            <a:off x="600807" y="2549493"/>
            <a:ext cx="8541606" cy="1022387"/>
          </a:xfrm>
        </p:spPr>
        <p:txBody>
          <a:bodyPr>
            <a:normAutofit/>
          </a:bodyPr>
          <a:lstStyle/>
          <a:p>
            <a:r>
              <a:rPr lang="en-US" altLang="en-US" cap="none">
                <a:sym typeface="Calibri" panose="020F0502020204030204" pitchFamily="34" charset="0"/>
              </a:rPr>
              <a:t>Ebola and Marburg viruses: Transmission</a:t>
            </a:r>
            <a:endParaRPr lang="en-ZA" cap="none"/>
          </a:p>
        </p:txBody>
      </p:sp>
      <p:sp>
        <p:nvSpPr>
          <p:cNvPr id="4" name="TextBox 3"/>
          <p:cNvSpPr txBox="1"/>
          <p:nvPr/>
        </p:nvSpPr>
        <p:spPr>
          <a:xfrm>
            <a:off x="8689800" y="-22820"/>
            <a:ext cx="418704" cy="369332"/>
          </a:xfrm>
          <a:prstGeom prst="rect">
            <a:avLst/>
          </a:prstGeom>
          <a:noFill/>
        </p:spPr>
        <p:txBody>
          <a:bodyPr wrap="none" rtlCol="0">
            <a:spAutoFit/>
          </a:bodyPr>
          <a:lstStyle/>
          <a:p>
            <a:pPr algn="r"/>
            <a:r>
              <a:rPr lang="en-US" dirty="0" smtClean="0">
                <a:solidFill>
                  <a:schemeClr val="bg1"/>
                </a:solidFill>
              </a:rPr>
              <a:t>12</a:t>
            </a:r>
            <a:endParaRPr lang="en-US" dirty="0">
              <a:solidFill>
                <a:schemeClr val="bg1"/>
              </a:solidFill>
            </a:endParaRPr>
          </a:p>
        </p:txBody>
      </p:sp>
    </p:spTree>
    <p:extLst>
      <p:ext uri="{BB962C8B-B14F-4D97-AF65-F5344CB8AC3E}">
        <p14:creationId xmlns:p14="http://schemas.microsoft.com/office/powerpoint/2010/main" val="2717918397"/>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BOLA SPREAD AIRBORNE?.tiff"/>
          <p:cNvPicPr>
            <a:picLocks noChangeAspect="1"/>
          </p:cNvPicPr>
          <p:nvPr/>
        </p:nvPicPr>
        <p:blipFill>
          <a:blip r:embed="rId3" cstate="screen"/>
          <a:srcRect/>
          <a:stretch>
            <a:fillRect/>
          </a:stretch>
        </p:blipFill>
        <p:spPr>
          <a:xfrm>
            <a:off x="0" y="193204"/>
            <a:ext cx="9144000" cy="4968552"/>
          </a:xfrm>
          <a:prstGeom prst="rect">
            <a:avLst/>
          </a:prstGeom>
        </p:spPr>
      </p:pic>
      <p:sp>
        <p:nvSpPr>
          <p:cNvPr id="4" name="TextBox 3"/>
          <p:cNvSpPr txBox="1"/>
          <p:nvPr/>
        </p:nvSpPr>
        <p:spPr>
          <a:xfrm>
            <a:off x="8689800" y="-22820"/>
            <a:ext cx="418704" cy="369332"/>
          </a:xfrm>
          <a:prstGeom prst="rect">
            <a:avLst/>
          </a:prstGeom>
          <a:noFill/>
        </p:spPr>
        <p:txBody>
          <a:bodyPr wrap="none" rtlCol="0">
            <a:spAutoFit/>
          </a:bodyPr>
          <a:lstStyle/>
          <a:p>
            <a:pPr algn="r"/>
            <a:r>
              <a:rPr lang="en-US" dirty="0" smtClean="0"/>
              <a:t>13</a:t>
            </a:r>
            <a:endParaRPr lang="en-US" dirty="0"/>
          </a:p>
        </p:txBody>
      </p:sp>
    </p:spTree>
    <p:extLst>
      <p:ext uri="{BB962C8B-B14F-4D97-AF65-F5344CB8AC3E}">
        <p14:creationId xmlns:p14="http://schemas.microsoft.com/office/powerpoint/2010/main" val="281305183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Oval 70"/>
          <p:cNvSpPr/>
          <p:nvPr/>
        </p:nvSpPr>
        <p:spPr>
          <a:xfrm>
            <a:off x="7387740" y="3403790"/>
            <a:ext cx="1008112" cy="1008112"/>
          </a:xfrm>
          <a:prstGeom prst="ellipse">
            <a:avLst/>
          </a:prstGeom>
          <a:noFill/>
          <a:ln w="127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2" name="Oval 71"/>
          <p:cNvSpPr/>
          <p:nvPr/>
        </p:nvSpPr>
        <p:spPr>
          <a:xfrm>
            <a:off x="7203528" y="3219579"/>
            <a:ext cx="1376536" cy="1376536"/>
          </a:xfrm>
          <a:prstGeom prst="ellipse">
            <a:avLst/>
          </a:prstGeom>
          <a:noFill/>
          <a:ln w="127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3" name="Oval 72"/>
          <p:cNvSpPr/>
          <p:nvPr/>
        </p:nvSpPr>
        <p:spPr>
          <a:xfrm>
            <a:off x="5148064" y="3387978"/>
            <a:ext cx="1008112" cy="1008112"/>
          </a:xfrm>
          <a:prstGeom prst="ellipse">
            <a:avLst/>
          </a:prstGeom>
          <a:noFill/>
          <a:ln w="127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p:txBody>
          <a:bodyPr/>
          <a:lstStyle/>
          <a:p>
            <a:r>
              <a:rPr lang="en-US" dirty="0"/>
              <a:t>Infection rates </a:t>
            </a:r>
          </a:p>
        </p:txBody>
      </p:sp>
      <p:sp>
        <p:nvSpPr>
          <p:cNvPr id="9" name="Content Placeholder 8"/>
          <p:cNvSpPr>
            <a:spLocks noGrp="1"/>
          </p:cNvSpPr>
          <p:nvPr>
            <p:ph idx="1"/>
          </p:nvPr>
        </p:nvSpPr>
        <p:spPr/>
        <p:txBody>
          <a:bodyPr/>
          <a:lstStyle/>
          <a:p>
            <a:r>
              <a:rPr lang="en-US" sz="2000" dirty="0"/>
              <a:t>The number of people that one sick person will infect, on average and in the absence of an effective control intervention) is called R</a:t>
            </a:r>
            <a:r>
              <a:rPr lang="en-US" sz="2000" baseline="-25000" dirty="0"/>
              <a:t>0. </a:t>
            </a:r>
            <a:r>
              <a:rPr lang="en-US" sz="2000" dirty="0"/>
              <a:t>For Ebola in 2 epidemics 1.3 – 1.8 (</a:t>
            </a:r>
            <a:r>
              <a:rPr lang="en-US" sz="2000" dirty="0" err="1"/>
              <a:t>Chodwell</a:t>
            </a:r>
            <a:r>
              <a:rPr lang="en-US" sz="2000" dirty="0"/>
              <a:t>, et al, J Theoretical Biology 2004;229:119-126)</a:t>
            </a:r>
          </a:p>
          <a:p>
            <a:endParaRPr lang="en-ZA" dirty="0"/>
          </a:p>
        </p:txBody>
      </p:sp>
      <p:cxnSp>
        <p:nvCxnSpPr>
          <p:cNvPr id="15" name="Straight Arrow Connector 14"/>
          <p:cNvCxnSpPr/>
          <p:nvPr/>
        </p:nvCxnSpPr>
        <p:spPr>
          <a:xfrm>
            <a:off x="539552" y="5116170"/>
            <a:ext cx="734481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57921" y="4926569"/>
            <a:ext cx="312906" cy="261610"/>
          </a:xfrm>
          <a:prstGeom prst="rect">
            <a:avLst/>
          </a:prstGeom>
          <a:noFill/>
        </p:spPr>
        <p:txBody>
          <a:bodyPr wrap="none" rtlCol="0">
            <a:spAutoFit/>
          </a:bodyPr>
          <a:lstStyle/>
          <a:p>
            <a:r>
              <a:rPr lang="en-US" sz="1100" b="1"/>
              <a:t>R</a:t>
            </a:r>
            <a:r>
              <a:rPr lang="en-US" sz="1100" b="1" baseline="-25000"/>
              <a:t>0</a:t>
            </a:r>
            <a:endParaRPr lang="en-ZA" sz="1100" b="1"/>
          </a:p>
        </p:txBody>
      </p:sp>
      <p:sp>
        <p:nvSpPr>
          <p:cNvPr id="18" name="TextBox 17"/>
          <p:cNvSpPr txBox="1"/>
          <p:nvPr/>
        </p:nvSpPr>
        <p:spPr>
          <a:xfrm>
            <a:off x="7938179" y="4972154"/>
            <a:ext cx="1170325" cy="261610"/>
          </a:xfrm>
          <a:prstGeom prst="rect">
            <a:avLst/>
          </a:prstGeom>
          <a:noFill/>
        </p:spPr>
        <p:txBody>
          <a:bodyPr wrap="none" rtlCol="0">
            <a:spAutoFit/>
          </a:bodyPr>
          <a:lstStyle/>
          <a:p>
            <a:r>
              <a:rPr lang="en-US" sz="1100" b="1"/>
              <a:t>More contagious</a:t>
            </a:r>
            <a:endParaRPr lang="en-ZA" sz="1100" b="1"/>
          </a:p>
        </p:txBody>
      </p:sp>
      <p:grpSp>
        <p:nvGrpSpPr>
          <p:cNvPr id="3" name="Group 21"/>
          <p:cNvGrpSpPr/>
          <p:nvPr/>
        </p:nvGrpSpPr>
        <p:grpSpPr>
          <a:xfrm>
            <a:off x="899592" y="3531994"/>
            <a:ext cx="736080" cy="736080"/>
            <a:chOff x="2319560" y="3257164"/>
            <a:chExt cx="736080" cy="736080"/>
          </a:xfrm>
        </p:grpSpPr>
        <p:sp>
          <p:nvSpPr>
            <p:cNvPr id="19" name="Oval 18"/>
            <p:cNvSpPr/>
            <p:nvPr/>
          </p:nvSpPr>
          <p:spPr>
            <a:xfrm>
              <a:off x="2399568" y="3337172"/>
              <a:ext cx="576064" cy="576064"/>
            </a:xfrm>
            <a:prstGeom prst="ellipse">
              <a:avLst/>
            </a:prstGeom>
            <a:noFill/>
            <a:ln w="127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Oval 19"/>
            <p:cNvSpPr/>
            <p:nvPr/>
          </p:nvSpPr>
          <p:spPr>
            <a:xfrm>
              <a:off x="2319560" y="3257164"/>
              <a:ext cx="736080" cy="736080"/>
            </a:xfrm>
            <a:prstGeom prst="ellipse">
              <a:avLst/>
            </a:prstGeom>
            <a:noFill/>
            <a:ln w="127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Oval 20"/>
            <p:cNvSpPr/>
            <p:nvPr/>
          </p:nvSpPr>
          <p:spPr>
            <a:xfrm>
              <a:off x="2469672" y="3407276"/>
              <a:ext cx="435856" cy="435856"/>
            </a:xfrm>
            <a:prstGeom prst="ellipse">
              <a:avLst/>
            </a:prstGeom>
            <a:noFill/>
            <a:ln w="127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22882" name="Picture 2" descr="http://www.clker.com/cliparts/b/f/d/3/k/d/man-figure-symbol-hi.png"/>
            <p:cNvPicPr>
              <a:picLocks noChangeAspect="1" noChangeArrowheads="1"/>
            </p:cNvPicPr>
            <p:nvPr/>
          </p:nvPicPr>
          <p:blipFill>
            <a:blip r:embed="rId3" cstate="screen">
              <a:duotone>
                <a:schemeClr val="accent2">
                  <a:shade val="45000"/>
                  <a:satMod val="135000"/>
                </a:schemeClr>
                <a:prstClr val="white"/>
              </a:duotone>
              <a:lum contrast="40000"/>
            </a:blip>
            <a:srcRect/>
            <a:stretch>
              <a:fillRect/>
            </a:stretch>
          </p:blipFill>
          <p:spPr bwMode="auto">
            <a:xfrm>
              <a:off x="2579588" y="3371890"/>
              <a:ext cx="216024" cy="506628"/>
            </a:xfrm>
            <a:prstGeom prst="rect">
              <a:avLst/>
            </a:prstGeom>
            <a:noFill/>
          </p:spPr>
        </p:pic>
      </p:grpSp>
      <p:sp>
        <p:nvSpPr>
          <p:cNvPr id="23" name="Rectangle 22"/>
          <p:cNvSpPr/>
          <p:nvPr/>
        </p:nvSpPr>
        <p:spPr>
          <a:xfrm>
            <a:off x="251520" y="2091835"/>
            <a:ext cx="2016224" cy="864096"/>
          </a:xfrm>
          <a:prstGeom prst="rect">
            <a:avLst/>
          </a:prstGeom>
          <a:ln w="12700"/>
        </p:spPr>
        <p:style>
          <a:lnRef idx="2">
            <a:schemeClr val="dk1"/>
          </a:lnRef>
          <a:fillRef idx="1">
            <a:schemeClr val="lt1"/>
          </a:fillRef>
          <a:effectRef idx="0">
            <a:schemeClr val="dk1"/>
          </a:effectRef>
          <a:fontRef idx="minor">
            <a:schemeClr val="dk1"/>
          </a:fontRef>
        </p:style>
        <p:txBody>
          <a:bodyPr rtlCol="0" anchor="t"/>
          <a:lstStyle/>
          <a:p>
            <a:pPr marL="182563"/>
            <a:r>
              <a:rPr lang="en-ZA" sz="1200" b="1"/>
              <a:t>1 &gt; 2 infection rate</a:t>
            </a:r>
          </a:p>
          <a:p>
            <a:pPr marL="182563"/>
            <a:endParaRPr lang="en-ZA" sz="1200" b="1"/>
          </a:p>
          <a:p>
            <a:pPr marL="182563"/>
            <a:r>
              <a:rPr lang="en-ZA" sz="1200"/>
              <a:t>Hepatitis C</a:t>
            </a:r>
          </a:p>
          <a:p>
            <a:pPr marL="182563"/>
            <a:r>
              <a:rPr lang="en-ZA" sz="1200"/>
              <a:t>Ebola </a:t>
            </a:r>
          </a:p>
        </p:txBody>
      </p:sp>
      <p:sp>
        <p:nvSpPr>
          <p:cNvPr id="24" name="Rectangle 23"/>
          <p:cNvSpPr/>
          <p:nvPr/>
        </p:nvSpPr>
        <p:spPr>
          <a:xfrm>
            <a:off x="2435763" y="2091835"/>
            <a:ext cx="2016224" cy="864096"/>
          </a:xfrm>
          <a:prstGeom prst="rect">
            <a:avLst/>
          </a:prstGeom>
          <a:ln w="12700"/>
        </p:spPr>
        <p:style>
          <a:lnRef idx="2">
            <a:schemeClr val="dk1"/>
          </a:lnRef>
          <a:fillRef idx="1">
            <a:schemeClr val="lt1"/>
          </a:fillRef>
          <a:effectRef idx="0">
            <a:schemeClr val="dk1"/>
          </a:effectRef>
          <a:fontRef idx="minor">
            <a:schemeClr val="dk1"/>
          </a:fontRef>
        </p:style>
        <p:txBody>
          <a:bodyPr rtlCol="0" anchor="t"/>
          <a:lstStyle/>
          <a:p>
            <a:pPr marL="182563"/>
            <a:r>
              <a:rPr lang="en-ZA" sz="1200" b="1"/>
              <a:t>1 &gt; 4 infection rate</a:t>
            </a:r>
          </a:p>
          <a:p>
            <a:pPr marL="182563"/>
            <a:endParaRPr lang="en-ZA" sz="1200" b="1"/>
          </a:p>
          <a:p>
            <a:pPr marL="182563"/>
            <a:r>
              <a:rPr lang="en-ZA" sz="1200"/>
              <a:t>HIV</a:t>
            </a:r>
          </a:p>
          <a:p>
            <a:pPr marL="182563"/>
            <a:r>
              <a:rPr lang="en-ZA" sz="1200"/>
              <a:t>SARS</a:t>
            </a:r>
          </a:p>
          <a:p>
            <a:pPr marL="182563"/>
            <a:endParaRPr lang="en-ZA" sz="1200" b="1"/>
          </a:p>
          <a:p>
            <a:pPr marL="182563"/>
            <a:endParaRPr lang="en-ZA" sz="1200" b="1"/>
          </a:p>
        </p:txBody>
      </p:sp>
      <p:sp>
        <p:nvSpPr>
          <p:cNvPr id="25" name="Rectangle 24"/>
          <p:cNvSpPr/>
          <p:nvPr/>
        </p:nvSpPr>
        <p:spPr>
          <a:xfrm>
            <a:off x="4620006" y="2091835"/>
            <a:ext cx="2016224" cy="864096"/>
          </a:xfrm>
          <a:prstGeom prst="rect">
            <a:avLst/>
          </a:prstGeom>
          <a:ln w="12700"/>
        </p:spPr>
        <p:style>
          <a:lnRef idx="2">
            <a:schemeClr val="dk1"/>
          </a:lnRef>
          <a:fillRef idx="1">
            <a:schemeClr val="lt1"/>
          </a:fillRef>
          <a:effectRef idx="0">
            <a:schemeClr val="dk1"/>
          </a:effectRef>
          <a:fontRef idx="minor">
            <a:schemeClr val="dk1"/>
          </a:fontRef>
        </p:style>
        <p:txBody>
          <a:bodyPr rtlCol="0" anchor="t"/>
          <a:lstStyle/>
          <a:p>
            <a:pPr marL="182563"/>
            <a:r>
              <a:rPr lang="en-ZA" sz="1200" b="1"/>
              <a:t>1 &gt; 10 infection rate</a:t>
            </a:r>
          </a:p>
          <a:p>
            <a:pPr marL="182563"/>
            <a:endParaRPr lang="en-ZA" sz="1200" b="1"/>
          </a:p>
          <a:p>
            <a:pPr marL="182563"/>
            <a:r>
              <a:rPr lang="en-ZA" sz="1200"/>
              <a:t>Mumps</a:t>
            </a:r>
          </a:p>
        </p:txBody>
      </p:sp>
      <p:sp>
        <p:nvSpPr>
          <p:cNvPr id="26" name="Rectangle 25"/>
          <p:cNvSpPr/>
          <p:nvPr/>
        </p:nvSpPr>
        <p:spPr>
          <a:xfrm>
            <a:off x="6804248" y="2091835"/>
            <a:ext cx="2016224" cy="864096"/>
          </a:xfrm>
          <a:prstGeom prst="rect">
            <a:avLst/>
          </a:prstGeom>
          <a:ln w="12700"/>
        </p:spPr>
        <p:style>
          <a:lnRef idx="2">
            <a:schemeClr val="dk1"/>
          </a:lnRef>
          <a:fillRef idx="1">
            <a:schemeClr val="lt1"/>
          </a:fillRef>
          <a:effectRef idx="0">
            <a:schemeClr val="dk1"/>
          </a:effectRef>
          <a:fontRef idx="minor">
            <a:schemeClr val="dk1"/>
          </a:fontRef>
        </p:style>
        <p:txBody>
          <a:bodyPr rtlCol="0" anchor="t"/>
          <a:lstStyle/>
          <a:p>
            <a:pPr marL="182563"/>
            <a:r>
              <a:rPr lang="en-ZA" sz="1200" b="1"/>
              <a:t>1 &gt; 18 infection rate</a:t>
            </a:r>
          </a:p>
          <a:p>
            <a:pPr marL="182563"/>
            <a:endParaRPr lang="en-ZA" sz="1200" b="1"/>
          </a:p>
          <a:p>
            <a:pPr marL="182563"/>
            <a:r>
              <a:rPr lang="en-ZA" sz="1200"/>
              <a:t>Measles</a:t>
            </a:r>
          </a:p>
        </p:txBody>
      </p:sp>
      <p:pic>
        <p:nvPicPr>
          <p:cNvPr id="13" name="Picture 2" descr="http://www.clker.com/cliparts/b/f/d/3/k/d/man-figure-symbol-hi.png"/>
          <p:cNvPicPr>
            <a:picLocks noChangeAspect="1" noChangeArrowheads="1"/>
          </p:cNvPicPr>
          <p:nvPr/>
        </p:nvPicPr>
        <p:blipFill>
          <a:blip r:embed="rId3" cstate="screen">
            <a:duotone>
              <a:schemeClr val="accent3">
                <a:shade val="45000"/>
                <a:satMod val="135000"/>
              </a:schemeClr>
              <a:prstClr val="white"/>
            </a:duotone>
          </a:blip>
          <a:srcRect/>
          <a:stretch>
            <a:fillRect/>
          </a:stretch>
        </p:blipFill>
        <p:spPr bwMode="auto">
          <a:xfrm>
            <a:off x="1475656" y="3315970"/>
            <a:ext cx="216024" cy="506628"/>
          </a:xfrm>
          <a:prstGeom prst="rect">
            <a:avLst/>
          </a:prstGeom>
          <a:noFill/>
        </p:spPr>
      </p:pic>
      <p:pic>
        <p:nvPicPr>
          <p:cNvPr id="27" name="Picture 2" descr="http://www.clker.com/cliparts/b/f/d/3/k/d/man-figure-symbol-hi.png"/>
          <p:cNvPicPr>
            <a:picLocks noChangeAspect="1" noChangeArrowheads="1"/>
          </p:cNvPicPr>
          <p:nvPr/>
        </p:nvPicPr>
        <p:blipFill>
          <a:blip r:embed="rId3" cstate="screen">
            <a:duotone>
              <a:schemeClr val="accent3">
                <a:shade val="45000"/>
                <a:satMod val="135000"/>
              </a:schemeClr>
              <a:prstClr val="white"/>
            </a:duotone>
          </a:blip>
          <a:srcRect/>
          <a:stretch>
            <a:fillRect/>
          </a:stretch>
        </p:blipFill>
        <p:spPr bwMode="auto">
          <a:xfrm>
            <a:off x="827584" y="3529422"/>
            <a:ext cx="216024" cy="506628"/>
          </a:xfrm>
          <a:prstGeom prst="rect">
            <a:avLst/>
          </a:prstGeom>
          <a:noFill/>
        </p:spPr>
      </p:pic>
      <p:grpSp>
        <p:nvGrpSpPr>
          <p:cNvPr id="4" name="Group 27"/>
          <p:cNvGrpSpPr/>
          <p:nvPr/>
        </p:nvGrpSpPr>
        <p:grpSpPr>
          <a:xfrm>
            <a:off x="3059832" y="3531994"/>
            <a:ext cx="736080" cy="736080"/>
            <a:chOff x="2319560" y="3257164"/>
            <a:chExt cx="736080" cy="736080"/>
          </a:xfrm>
        </p:grpSpPr>
        <p:sp>
          <p:nvSpPr>
            <p:cNvPr id="29" name="Oval 28"/>
            <p:cNvSpPr/>
            <p:nvPr/>
          </p:nvSpPr>
          <p:spPr>
            <a:xfrm>
              <a:off x="2399568" y="3337172"/>
              <a:ext cx="576064" cy="576064"/>
            </a:xfrm>
            <a:prstGeom prst="ellipse">
              <a:avLst/>
            </a:prstGeom>
            <a:noFill/>
            <a:ln w="127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 name="Oval 29"/>
            <p:cNvSpPr/>
            <p:nvPr/>
          </p:nvSpPr>
          <p:spPr>
            <a:xfrm>
              <a:off x="2319560" y="3257164"/>
              <a:ext cx="736080" cy="736080"/>
            </a:xfrm>
            <a:prstGeom prst="ellipse">
              <a:avLst/>
            </a:prstGeom>
            <a:noFill/>
            <a:ln w="127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Oval 30"/>
            <p:cNvSpPr/>
            <p:nvPr/>
          </p:nvSpPr>
          <p:spPr>
            <a:xfrm>
              <a:off x="2469672" y="3407276"/>
              <a:ext cx="435856" cy="435856"/>
            </a:xfrm>
            <a:prstGeom prst="ellipse">
              <a:avLst/>
            </a:prstGeom>
            <a:noFill/>
            <a:ln w="127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2" name="Picture 2" descr="http://www.clker.com/cliparts/b/f/d/3/k/d/man-figure-symbol-hi.png"/>
            <p:cNvPicPr>
              <a:picLocks noChangeAspect="1" noChangeArrowheads="1"/>
            </p:cNvPicPr>
            <p:nvPr/>
          </p:nvPicPr>
          <p:blipFill>
            <a:blip r:embed="rId3" cstate="screen">
              <a:duotone>
                <a:schemeClr val="accent2">
                  <a:shade val="45000"/>
                  <a:satMod val="135000"/>
                </a:schemeClr>
                <a:prstClr val="white"/>
              </a:duotone>
              <a:lum contrast="40000"/>
            </a:blip>
            <a:srcRect/>
            <a:stretch>
              <a:fillRect/>
            </a:stretch>
          </p:blipFill>
          <p:spPr bwMode="auto">
            <a:xfrm>
              <a:off x="2579588" y="3371890"/>
              <a:ext cx="216024" cy="506628"/>
            </a:xfrm>
            <a:prstGeom prst="rect">
              <a:avLst/>
            </a:prstGeom>
            <a:noFill/>
          </p:spPr>
        </p:pic>
      </p:grpSp>
      <p:pic>
        <p:nvPicPr>
          <p:cNvPr id="33" name="Picture 2" descr="http://www.clker.com/cliparts/b/f/d/3/k/d/man-figure-symbol-hi.png"/>
          <p:cNvPicPr>
            <a:picLocks noChangeAspect="1" noChangeArrowheads="1"/>
          </p:cNvPicPr>
          <p:nvPr/>
        </p:nvPicPr>
        <p:blipFill>
          <a:blip r:embed="rId3" cstate="screen">
            <a:duotone>
              <a:schemeClr val="accent3">
                <a:shade val="45000"/>
                <a:satMod val="135000"/>
              </a:schemeClr>
              <a:prstClr val="white"/>
            </a:duotone>
          </a:blip>
          <a:srcRect/>
          <a:stretch>
            <a:fillRect/>
          </a:stretch>
        </p:blipFill>
        <p:spPr bwMode="auto">
          <a:xfrm>
            <a:off x="3635896" y="3315970"/>
            <a:ext cx="216024" cy="506628"/>
          </a:xfrm>
          <a:prstGeom prst="rect">
            <a:avLst/>
          </a:prstGeom>
          <a:noFill/>
        </p:spPr>
      </p:pic>
      <p:pic>
        <p:nvPicPr>
          <p:cNvPr id="34" name="Picture 2" descr="http://www.clker.com/cliparts/b/f/d/3/k/d/man-figure-symbol-hi.png"/>
          <p:cNvPicPr>
            <a:picLocks noChangeAspect="1" noChangeArrowheads="1"/>
          </p:cNvPicPr>
          <p:nvPr/>
        </p:nvPicPr>
        <p:blipFill>
          <a:blip r:embed="rId3" cstate="screen">
            <a:duotone>
              <a:schemeClr val="accent3">
                <a:shade val="45000"/>
                <a:satMod val="135000"/>
              </a:schemeClr>
              <a:prstClr val="white"/>
            </a:duotone>
          </a:blip>
          <a:srcRect/>
          <a:stretch>
            <a:fillRect/>
          </a:stretch>
        </p:blipFill>
        <p:spPr bwMode="auto">
          <a:xfrm>
            <a:off x="3059832" y="3315970"/>
            <a:ext cx="216024" cy="506628"/>
          </a:xfrm>
          <a:prstGeom prst="rect">
            <a:avLst/>
          </a:prstGeom>
          <a:noFill/>
        </p:spPr>
      </p:pic>
      <p:pic>
        <p:nvPicPr>
          <p:cNvPr id="35" name="Picture 2" descr="http://www.clker.com/cliparts/b/f/d/3/k/d/man-figure-symbol-hi.png"/>
          <p:cNvPicPr>
            <a:picLocks noChangeAspect="1" noChangeArrowheads="1"/>
          </p:cNvPicPr>
          <p:nvPr/>
        </p:nvPicPr>
        <p:blipFill>
          <a:blip r:embed="rId3" cstate="screen">
            <a:duotone>
              <a:schemeClr val="accent3">
                <a:shade val="45000"/>
                <a:satMod val="135000"/>
              </a:schemeClr>
              <a:prstClr val="white"/>
            </a:duotone>
          </a:blip>
          <a:srcRect/>
          <a:stretch>
            <a:fillRect/>
          </a:stretch>
        </p:blipFill>
        <p:spPr bwMode="auto">
          <a:xfrm>
            <a:off x="3563888" y="3964042"/>
            <a:ext cx="216024" cy="506628"/>
          </a:xfrm>
          <a:prstGeom prst="rect">
            <a:avLst/>
          </a:prstGeom>
          <a:noFill/>
        </p:spPr>
      </p:pic>
      <p:pic>
        <p:nvPicPr>
          <p:cNvPr id="36" name="Picture 2" descr="http://www.clker.com/cliparts/b/f/d/3/k/d/man-figure-symbol-hi.png"/>
          <p:cNvPicPr>
            <a:picLocks noChangeAspect="1" noChangeArrowheads="1"/>
          </p:cNvPicPr>
          <p:nvPr/>
        </p:nvPicPr>
        <p:blipFill>
          <a:blip r:embed="rId3" cstate="screen">
            <a:duotone>
              <a:schemeClr val="accent3">
                <a:shade val="45000"/>
                <a:satMod val="135000"/>
              </a:schemeClr>
              <a:prstClr val="white"/>
            </a:duotone>
          </a:blip>
          <a:srcRect/>
          <a:stretch>
            <a:fillRect/>
          </a:stretch>
        </p:blipFill>
        <p:spPr bwMode="auto">
          <a:xfrm>
            <a:off x="3059832" y="3964042"/>
            <a:ext cx="216024" cy="506628"/>
          </a:xfrm>
          <a:prstGeom prst="rect">
            <a:avLst/>
          </a:prstGeom>
          <a:noFill/>
        </p:spPr>
      </p:pic>
      <p:grpSp>
        <p:nvGrpSpPr>
          <p:cNvPr id="5" name="Group 37"/>
          <p:cNvGrpSpPr/>
          <p:nvPr/>
        </p:nvGrpSpPr>
        <p:grpSpPr>
          <a:xfrm>
            <a:off x="5292080" y="3531994"/>
            <a:ext cx="736080" cy="736080"/>
            <a:chOff x="2319560" y="3257164"/>
            <a:chExt cx="736080" cy="736080"/>
          </a:xfrm>
        </p:grpSpPr>
        <p:sp>
          <p:nvSpPr>
            <p:cNvPr id="39" name="Oval 38"/>
            <p:cNvSpPr/>
            <p:nvPr/>
          </p:nvSpPr>
          <p:spPr>
            <a:xfrm>
              <a:off x="2399568" y="3337172"/>
              <a:ext cx="576064" cy="576064"/>
            </a:xfrm>
            <a:prstGeom prst="ellipse">
              <a:avLst/>
            </a:prstGeom>
            <a:noFill/>
            <a:ln w="127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0" name="Oval 39"/>
            <p:cNvSpPr/>
            <p:nvPr/>
          </p:nvSpPr>
          <p:spPr>
            <a:xfrm>
              <a:off x="2319560" y="3257164"/>
              <a:ext cx="736080" cy="736080"/>
            </a:xfrm>
            <a:prstGeom prst="ellipse">
              <a:avLst/>
            </a:prstGeom>
            <a:noFill/>
            <a:ln w="127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1" name="Oval 40"/>
            <p:cNvSpPr/>
            <p:nvPr/>
          </p:nvSpPr>
          <p:spPr>
            <a:xfrm>
              <a:off x="2469672" y="3407276"/>
              <a:ext cx="435856" cy="435856"/>
            </a:xfrm>
            <a:prstGeom prst="ellipse">
              <a:avLst/>
            </a:prstGeom>
            <a:noFill/>
            <a:ln w="127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2" name="Picture 2" descr="http://www.clker.com/cliparts/b/f/d/3/k/d/man-figure-symbol-hi.png"/>
            <p:cNvPicPr>
              <a:picLocks noChangeAspect="1" noChangeArrowheads="1"/>
            </p:cNvPicPr>
            <p:nvPr/>
          </p:nvPicPr>
          <p:blipFill>
            <a:blip r:embed="rId3" cstate="screen">
              <a:duotone>
                <a:schemeClr val="accent2">
                  <a:shade val="45000"/>
                  <a:satMod val="135000"/>
                </a:schemeClr>
                <a:prstClr val="white"/>
              </a:duotone>
              <a:lum contrast="40000"/>
            </a:blip>
            <a:srcRect/>
            <a:stretch>
              <a:fillRect/>
            </a:stretch>
          </p:blipFill>
          <p:spPr bwMode="auto">
            <a:xfrm>
              <a:off x="2579588" y="3371890"/>
              <a:ext cx="216024" cy="506628"/>
            </a:xfrm>
            <a:prstGeom prst="rect">
              <a:avLst/>
            </a:prstGeom>
            <a:noFill/>
          </p:spPr>
        </p:pic>
      </p:grpSp>
      <p:pic>
        <p:nvPicPr>
          <p:cNvPr id="43" name="Picture 2" descr="http://www.clker.com/cliparts/b/f/d/3/k/d/man-figure-symbol-hi.png"/>
          <p:cNvPicPr>
            <a:picLocks noChangeAspect="1" noChangeArrowheads="1"/>
          </p:cNvPicPr>
          <p:nvPr/>
        </p:nvPicPr>
        <p:blipFill>
          <a:blip r:embed="rId3" cstate="screen">
            <a:duotone>
              <a:schemeClr val="accent3">
                <a:shade val="45000"/>
                <a:satMod val="135000"/>
              </a:schemeClr>
              <a:prstClr val="white"/>
            </a:duotone>
          </a:blip>
          <a:srcRect/>
          <a:stretch>
            <a:fillRect/>
          </a:stretch>
        </p:blipFill>
        <p:spPr bwMode="auto">
          <a:xfrm>
            <a:off x="5868144" y="3315970"/>
            <a:ext cx="216024" cy="506628"/>
          </a:xfrm>
          <a:prstGeom prst="rect">
            <a:avLst/>
          </a:prstGeom>
          <a:noFill/>
        </p:spPr>
      </p:pic>
      <p:pic>
        <p:nvPicPr>
          <p:cNvPr id="44" name="Picture 2" descr="http://www.clker.com/cliparts/b/f/d/3/k/d/man-figure-symbol-hi.png"/>
          <p:cNvPicPr>
            <a:picLocks noChangeAspect="1" noChangeArrowheads="1"/>
          </p:cNvPicPr>
          <p:nvPr/>
        </p:nvPicPr>
        <p:blipFill>
          <a:blip r:embed="rId3" cstate="screen">
            <a:duotone>
              <a:schemeClr val="accent3">
                <a:shade val="45000"/>
                <a:satMod val="135000"/>
              </a:schemeClr>
              <a:prstClr val="white"/>
            </a:duotone>
          </a:blip>
          <a:srcRect/>
          <a:stretch>
            <a:fillRect/>
          </a:stretch>
        </p:blipFill>
        <p:spPr bwMode="auto">
          <a:xfrm>
            <a:off x="5340848" y="3396454"/>
            <a:ext cx="216024" cy="506628"/>
          </a:xfrm>
          <a:prstGeom prst="rect">
            <a:avLst/>
          </a:prstGeom>
          <a:noFill/>
        </p:spPr>
      </p:pic>
      <p:pic>
        <p:nvPicPr>
          <p:cNvPr id="45" name="Picture 2" descr="http://www.clker.com/cliparts/b/f/d/3/k/d/man-figure-symbol-hi.png"/>
          <p:cNvPicPr>
            <a:picLocks noChangeAspect="1" noChangeArrowheads="1"/>
          </p:cNvPicPr>
          <p:nvPr/>
        </p:nvPicPr>
        <p:blipFill>
          <a:blip r:embed="rId3" cstate="screen">
            <a:duotone>
              <a:schemeClr val="accent3">
                <a:shade val="45000"/>
                <a:satMod val="135000"/>
              </a:schemeClr>
              <a:prstClr val="white"/>
            </a:duotone>
          </a:blip>
          <a:srcRect/>
          <a:stretch>
            <a:fillRect/>
          </a:stretch>
        </p:blipFill>
        <p:spPr bwMode="auto">
          <a:xfrm>
            <a:off x="5796136" y="3964042"/>
            <a:ext cx="216024" cy="506628"/>
          </a:xfrm>
          <a:prstGeom prst="rect">
            <a:avLst/>
          </a:prstGeom>
          <a:noFill/>
        </p:spPr>
      </p:pic>
      <p:pic>
        <p:nvPicPr>
          <p:cNvPr id="46" name="Picture 2" descr="http://www.clker.com/cliparts/b/f/d/3/k/d/man-figure-symbol-hi.png"/>
          <p:cNvPicPr>
            <a:picLocks noChangeAspect="1" noChangeArrowheads="1"/>
          </p:cNvPicPr>
          <p:nvPr/>
        </p:nvPicPr>
        <p:blipFill>
          <a:blip r:embed="rId3" cstate="screen">
            <a:duotone>
              <a:schemeClr val="accent3">
                <a:shade val="45000"/>
                <a:satMod val="135000"/>
              </a:schemeClr>
              <a:prstClr val="white"/>
            </a:duotone>
          </a:blip>
          <a:srcRect/>
          <a:stretch>
            <a:fillRect/>
          </a:stretch>
        </p:blipFill>
        <p:spPr bwMode="auto">
          <a:xfrm>
            <a:off x="5292080" y="3964042"/>
            <a:ext cx="216024" cy="506628"/>
          </a:xfrm>
          <a:prstGeom prst="rect">
            <a:avLst/>
          </a:prstGeom>
          <a:noFill/>
        </p:spPr>
      </p:pic>
      <p:grpSp>
        <p:nvGrpSpPr>
          <p:cNvPr id="6" name="Group 46"/>
          <p:cNvGrpSpPr/>
          <p:nvPr/>
        </p:nvGrpSpPr>
        <p:grpSpPr>
          <a:xfrm>
            <a:off x="7524328" y="3531994"/>
            <a:ext cx="736080" cy="736080"/>
            <a:chOff x="2319560" y="3257164"/>
            <a:chExt cx="736080" cy="736080"/>
          </a:xfrm>
        </p:grpSpPr>
        <p:sp>
          <p:nvSpPr>
            <p:cNvPr id="48" name="Oval 47"/>
            <p:cNvSpPr/>
            <p:nvPr/>
          </p:nvSpPr>
          <p:spPr>
            <a:xfrm>
              <a:off x="2399568" y="3337172"/>
              <a:ext cx="576064" cy="576064"/>
            </a:xfrm>
            <a:prstGeom prst="ellipse">
              <a:avLst/>
            </a:prstGeom>
            <a:noFill/>
            <a:ln w="127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9" name="Oval 48"/>
            <p:cNvSpPr/>
            <p:nvPr/>
          </p:nvSpPr>
          <p:spPr>
            <a:xfrm>
              <a:off x="2319560" y="3257164"/>
              <a:ext cx="736080" cy="736080"/>
            </a:xfrm>
            <a:prstGeom prst="ellipse">
              <a:avLst/>
            </a:prstGeom>
            <a:noFill/>
            <a:ln w="127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0" name="Oval 49"/>
            <p:cNvSpPr/>
            <p:nvPr/>
          </p:nvSpPr>
          <p:spPr>
            <a:xfrm>
              <a:off x="2469672" y="3407276"/>
              <a:ext cx="435856" cy="435856"/>
            </a:xfrm>
            <a:prstGeom prst="ellipse">
              <a:avLst/>
            </a:prstGeom>
            <a:noFill/>
            <a:ln w="127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51" name="Picture 2" descr="http://www.clker.com/cliparts/b/f/d/3/k/d/man-figure-symbol-hi.png"/>
            <p:cNvPicPr>
              <a:picLocks noChangeAspect="1" noChangeArrowheads="1"/>
            </p:cNvPicPr>
            <p:nvPr/>
          </p:nvPicPr>
          <p:blipFill>
            <a:blip r:embed="rId3" cstate="screen">
              <a:duotone>
                <a:schemeClr val="accent2">
                  <a:shade val="45000"/>
                  <a:satMod val="135000"/>
                </a:schemeClr>
                <a:prstClr val="white"/>
              </a:duotone>
              <a:lum contrast="40000"/>
            </a:blip>
            <a:srcRect/>
            <a:stretch>
              <a:fillRect/>
            </a:stretch>
          </p:blipFill>
          <p:spPr bwMode="auto">
            <a:xfrm>
              <a:off x="2579588" y="3371890"/>
              <a:ext cx="216024" cy="506628"/>
            </a:xfrm>
            <a:prstGeom prst="rect">
              <a:avLst/>
            </a:prstGeom>
            <a:noFill/>
          </p:spPr>
        </p:pic>
      </p:grpSp>
      <p:pic>
        <p:nvPicPr>
          <p:cNvPr id="56" name="Picture 2" descr="http://www.clker.com/cliparts/b/f/d/3/k/d/man-figure-symbol-hi.png"/>
          <p:cNvPicPr>
            <a:picLocks noChangeAspect="1" noChangeArrowheads="1"/>
          </p:cNvPicPr>
          <p:nvPr/>
        </p:nvPicPr>
        <p:blipFill>
          <a:blip r:embed="rId3" cstate="screen">
            <a:duotone>
              <a:schemeClr val="accent3">
                <a:shade val="45000"/>
                <a:satMod val="135000"/>
              </a:schemeClr>
              <a:prstClr val="white"/>
            </a:duotone>
          </a:blip>
          <a:srcRect/>
          <a:stretch>
            <a:fillRect/>
          </a:stretch>
        </p:blipFill>
        <p:spPr bwMode="auto">
          <a:xfrm>
            <a:off x="6156176" y="3468370"/>
            <a:ext cx="216024" cy="506628"/>
          </a:xfrm>
          <a:prstGeom prst="rect">
            <a:avLst/>
          </a:prstGeom>
          <a:noFill/>
        </p:spPr>
      </p:pic>
      <p:pic>
        <p:nvPicPr>
          <p:cNvPr id="57" name="Picture 2" descr="http://www.clker.com/cliparts/b/f/d/3/k/d/man-figure-symbol-hi.png"/>
          <p:cNvPicPr>
            <a:picLocks noChangeAspect="1" noChangeArrowheads="1"/>
          </p:cNvPicPr>
          <p:nvPr/>
        </p:nvPicPr>
        <p:blipFill>
          <a:blip r:embed="rId3" cstate="screen">
            <a:duotone>
              <a:schemeClr val="accent3">
                <a:shade val="45000"/>
                <a:satMod val="135000"/>
              </a:schemeClr>
              <a:prstClr val="white"/>
            </a:duotone>
          </a:blip>
          <a:srcRect/>
          <a:stretch>
            <a:fillRect/>
          </a:stretch>
        </p:blipFill>
        <p:spPr bwMode="auto">
          <a:xfrm>
            <a:off x="5580112" y="3074418"/>
            <a:ext cx="216024" cy="506628"/>
          </a:xfrm>
          <a:prstGeom prst="rect">
            <a:avLst/>
          </a:prstGeom>
          <a:noFill/>
        </p:spPr>
      </p:pic>
      <p:pic>
        <p:nvPicPr>
          <p:cNvPr id="58" name="Picture 2" descr="http://www.clker.com/cliparts/b/f/d/3/k/d/man-figure-symbol-hi.png"/>
          <p:cNvPicPr>
            <a:picLocks noChangeAspect="1" noChangeArrowheads="1"/>
          </p:cNvPicPr>
          <p:nvPr/>
        </p:nvPicPr>
        <p:blipFill>
          <a:blip r:embed="rId3" cstate="screen">
            <a:duotone>
              <a:schemeClr val="accent3">
                <a:shade val="45000"/>
                <a:satMod val="135000"/>
              </a:schemeClr>
              <a:prstClr val="white"/>
            </a:duotone>
          </a:blip>
          <a:srcRect/>
          <a:stretch>
            <a:fillRect/>
          </a:stretch>
        </p:blipFill>
        <p:spPr bwMode="auto">
          <a:xfrm>
            <a:off x="6023208" y="3848218"/>
            <a:ext cx="216024" cy="506628"/>
          </a:xfrm>
          <a:prstGeom prst="rect">
            <a:avLst/>
          </a:prstGeom>
          <a:noFill/>
        </p:spPr>
      </p:pic>
      <p:pic>
        <p:nvPicPr>
          <p:cNvPr id="59" name="Picture 2" descr="http://www.clker.com/cliparts/b/f/d/3/k/d/man-figure-symbol-hi.png"/>
          <p:cNvPicPr>
            <a:picLocks noChangeAspect="1" noChangeArrowheads="1"/>
          </p:cNvPicPr>
          <p:nvPr/>
        </p:nvPicPr>
        <p:blipFill>
          <a:blip r:embed="rId3" cstate="screen">
            <a:duotone>
              <a:schemeClr val="accent3">
                <a:shade val="45000"/>
                <a:satMod val="135000"/>
              </a:schemeClr>
              <a:prstClr val="white"/>
            </a:duotone>
          </a:blip>
          <a:srcRect/>
          <a:stretch>
            <a:fillRect/>
          </a:stretch>
        </p:blipFill>
        <p:spPr bwMode="auto">
          <a:xfrm>
            <a:off x="5580112" y="4177494"/>
            <a:ext cx="216024" cy="506628"/>
          </a:xfrm>
          <a:prstGeom prst="rect">
            <a:avLst/>
          </a:prstGeom>
          <a:noFill/>
        </p:spPr>
      </p:pic>
      <p:pic>
        <p:nvPicPr>
          <p:cNvPr id="60" name="Picture 2" descr="http://www.clker.com/cliparts/b/f/d/3/k/d/man-figure-symbol-hi.png"/>
          <p:cNvPicPr>
            <a:picLocks noChangeAspect="1" noChangeArrowheads="1"/>
          </p:cNvPicPr>
          <p:nvPr/>
        </p:nvPicPr>
        <p:blipFill>
          <a:blip r:embed="rId3" cstate="screen">
            <a:duotone>
              <a:schemeClr val="accent3">
                <a:shade val="45000"/>
                <a:satMod val="135000"/>
              </a:schemeClr>
              <a:prstClr val="white"/>
            </a:duotone>
          </a:blip>
          <a:srcRect/>
          <a:stretch>
            <a:fillRect/>
          </a:stretch>
        </p:blipFill>
        <p:spPr bwMode="auto">
          <a:xfrm>
            <a:off x="5076056" y="3751450"/>
            <a:ext cx="216024" cy="506628"/>
          </a:xfrm>
          <a:prstGeom prst="rect">
            <a:avLst/>
          </a:prstGeom>
          <a:noFill/>
        </p:spPr>
      </p:pic>
      <p:pic>
        <p:nvPicPr>
          <p:cNvPr id="61" name="Picture 2" descr="http://www.clker.com/cliparts/b/f/d/3/k/d/man-figure-symbol-hi.png"/>
          <p:cNvPicPr>
            <a:picLocks noChangeAspect="1" noChangeArrowheads="1"/>
          </p:cNvPicPr>
          <p:nvPr/>
        </p:nvPicPr>
        <p:blipFill>
          <a:blip r:embed="rId3" cstate="screen">
            <a:duotone>
              <a:schemeClr val="accent3">
                <a:shade val="45000"/>
                <a:satMod val="135000"/>
              </a:schemeClr>
              <a:prstClr val="white"/>
            </a:duotone>
          </a:blip>
          <a:srcRect/>
          <a:stretch>
            <a:fillRect/>
          </a:stretch>
        </p:blipFill>
        <p:spPr bwMode="auto">
          <a:xfrm>
            <a:off x="5148064" y="3171954"/>
            <a:ext cx="216024" cy="506628"/>
          </a:xfrm>
          <a:prstGeom prst="rect">
            <a:avLst/>
          </a:prstGeom>
          <a:noFill/>
        </p:spPr>
      </p:pic>
      <p:sp>
        <p:nvSpPr>
          <p:cNvPr id="74" name="Oval 73"/>
          <p:cNvSpPr/>
          <p:nvPr/>
        </p:nvSpPr>
        <p:spPr>
          <a:xfrm>
            <a:off x="7009605" y="3022989"/>
            <a:ext cx="1786485" cy="1786485"/>
          </a:xfrm>
          <a:prstGeom prst="ellipse">
            <a:avLst/>
          </a:prstGeom>
          <a:noFill/>
          <a:ln w="127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5" name="Picture 2" descr="http://www.clker.com/cliparts/b/f/d/3/k/d/man-figure-symbol-hi.png"/>
          <p:cNvPicPr>
            <a:picLocks noChangeAspect="1" noChangeArrowheads="1"/>
          </p:cNvPicPr>
          <p:nvPr/>
        </p:nvPicPr>
        <p:blipFill>
          <a:blip r:embed="rId3" cstate="screen">
            <a:duotone>
              <a:schemeClr val="accent3">
                <a:shade val="45000"/>
                <a:satMod val="135000"/>
              </a:schemeClr>
              <a:prstClr val="white"/>
            </a:duotone>
          </a:blip>
          <a:srcRect/>
          <a:stretch>
            <a:fillRect/>
          </a:stretch>
        </p:blipFill>
        <p:spPr bwMode="auto">
          <a:xfrm>
            <a:off x="8063816" y="3341498"/>
            <a:ext cx="216024" cy="506628"/>
          </a:xfrm>
          <a:prstGeom prst="rect">
            <a:avLst/>
          </a:prstGeom>
          <a:noFill/>
        </p:spPr>
      </p:pic>
      <p:pic>
        <p:nvPicPr>
          <p:cNvPr id="76" name="Picture 2" descr="http://www.clker.com/cliparts/b/f/d/3/k/d/man-figure-symbol-hi.png"/>
          <p:cNvPicPr>
            <a:picLocks noChangeAspect="1" noChangeArrowheads="1"/>
          </p:cNvPicPr>
          <p:nvPr/>
        </p:nvPicPr>
        <p:blipFill>
          <a:blip r:embed="rId3" cstate="screen">
            <a:duotone>
              <a:schemeClr val="accent3">
                <a:shade val="45000"/>
                <a:satMod val="135000"/>
              </a:schemeClr>
              <a:prstClr val="white"/>
            </a:duotone>
          </a:blip>
          <a:srcRect/>
          <a:stretch>
            <a:fillRect/>
          </a:stretch>
        </p:blipFill>
        <p:spPr bwMode="auto">
          <a:xfrm>
            <a:off x="7536520" y="3421982"/>
            <a:ext cx="216024" cy="506628"/>
          </a:xfrm>
          <a:prstGeom prst="rect">
            <a:avLst/>
          </a:prstGeom>
          <a:noFill/>
        </p:spPr>
      </p:pic>
      <p:pic>
        <p:nvPicPr>
          <p:cNvPr id="77" name="Picture 2" descr="http://www.clker.com/cliparts/b/f/d/3/k/d/man-figure-symbol-hi.png"/>
          <p:cNvPicPr>
            <a:picLocks noChangeAspect="1" noChangeArrowheads="1"/>
          </p:cNvPicPr>
          <p:nvPr/>
        </p:nvPicPr>
        <p:blipFill>
          <a:blip r:embed="rId3" cstate="screen">
            <a:duotone>
              <a:schemeClr val="accent3">
                <a:shade val="45000"/>
                <a:satMod val="135000"/>
              </a:schemeClr>
              <a:prstClr val="white"/>
            </a:duotone>
          </a:blip>
          <a:srcRect/>
          <a:stretch>
            <a:fillRect/>
          </a:stretch>
        </p:blipFill>
        <p:spPr bwMode="auto">
          <a:xfrm>
            <a:off x="7991808" y="3989570"/>
            <a:ext cx="216024" cy="506628"/>
          </a:xfrm>
          <a:prstGeom prst="rect">
            <a:avLst/>
          </a:prstGeom>
          <a:noFill/>
        </p:spPr>
      </p:pic>
      <p:pic>
        <p:nvPicPr>
          <p:cNvPr id="78" name="Picture 2" descr="http://www.clker.com/cliparts/b/f/d/3/k/d/man-figure-symbol-hi.png"/>
          <p:cNvPicPr>
            <a:picLocks noChangeAspect="1" noChangeArrowheads="1"/>
          </p:cNvPicPr>
          <p:nvPr/>
        </p:nvPicPr>
        <p:blipFill>
          <a:blip r:embed="rId3" cstate="screen">
            <a:duotone>
              <a:schemeClr val="accent3">
                <a:shade val="45000"/>
                <a:satMod val="135000"/>
              </a:schemeClr>
              <a:prstClr val="white"/>
            </a:duotone>
          </a:blip>
          <a:srcRect/>
          <a:stretch>
            <a:fillRect/>
          </a:stretch>
        </p:blipFill>
        <p:spPr bwMode="auto">
          <a:xfrm>
            <a:off x="7487752" y="3989570"/>
            <a:ext cx="216024" cy="506628"/>
          </a:xfrm>
          <a:prstGeom prst="rect">
            <a:avLst/>
          </a:prstGeom>
          <a:noFill/>
        </p:spPr>
      </p:pic>
      <p:pic>
        <p:nvPicPr>
          <p:cNvPr id="79" name="Picture 2" descr="http://www.clker.com/cliparts/b/f/d/3/k/d/man-figure-symbol-hi.png"/>
          <p:cNvPicPr>
            <a:picLocks noChangeAspect="1" noChangeArrowheads="1"/>
          </p:cNvPicPr>
          <p:nvPr/>
        </p:nvPicPr>
        <p:blipFill>
          <a:blip r:embed="rId3" cstate="screen">
            <a:duotone>
              <a:schemeClr val="accent3">
                <a:shade val="45000"/>
                <a:satMod val="135000"/>
              </a:schemeClr>
              <a:prstClr val="white"/>
            </a:duotone>
          </a:blip>
          <a:srcRect/>
          <a:stretch>
            <a:fillRect/>
          </a:stretch>
        </p:blipFill>
        <p:spPr bwMode="auto">
          <a:xfrm>
            <a:off x="8351848" y="3493898"/>
            <a:ext cx="216024" cy="506628"/>
          </a:xfrm>
          <a:prstGeom prst="rect">
            <a:avLst/>
          </a:prstGeom>
          <a:noFill/>
        </p:spPr>
      </p:pic>
      <p:pic>
        <p:nvPicPr>
          <p:cNvPr id="80" name="Picture 2" descr="http://www.clker.com/cliparts/b/f/d/3/k/d/man-figure-symbol-hi.png"/>
          <p:cNvPicPr>
            <a:picLocks noChangeAspect="1" noChangeArrowheads="1"/>
          </p:cNvPicPr>
          <p:nvPr/>
        </p:nvPicPr>
        <p:blipFill>
          <a:blip r:embed="rId3" cstate="screen">
            <a:duotone>
              <a:schemeClr val="accent3">
                <a:shade val="45000"/>
                <a:satMod val="135000"/>
              </a:schemeClr>
              <a:prstClr val="white"/>
            </a:duotone>
          </a:blip>
          <a:srcRect/>
          <a:stretch>
            <a:fillRect/>
          </a:stretch>
        </p:blipFill>
        <p:spPr bwMode="auto">
          <a:xfrm>
            <a:off x="7775784" y="3099946"/>
            <a:ext cx="216024" cy="506628"/>
          </a:xfrm>
          <a:prstGeom prst="rect">
            <a:avLst/>
          </a:prstGeom>
          <a:noFill/>
        </p:spPr>
      </p:pic>
      <p:pic>
        <p:nvPicPr>
          <p:cNvPr id="81" name="Picture 2" descr="http://www.clker.com/cliparts/b/f/d/3/k/d/man-figure-symbol-hi.png"/>
          <p:cNvPicPr>
            <a:picLocks noChangeAspect="1" noChangeArrowheads="1"/>
          </p:cNvPicPr>
          <p:nvPr/>
        </p:nvPicPr>
        <p:blipFill>
          <a:blip r:embed="rId3" cstate="screen">
            <a:duotone>
              <a:schemeClr val="accent3">
                <a:shade val="45000"/>
                <a:satMod val="135000"/>
              </a:schemeClr>
              <a:prstClr val="white"/>
            </a:duotone>
          </a:blip>
          <a:srcRect/>
          <a:stretch>
            <a:fillRect/>
          </a:stretch>
        </p:blipFill>
        <p:spPr bwMode="auto">
          <a:xfrm>
            <a:off x="8218880" y="3873746"/>
            <a:ext cx="216024" cy="506628"/>
          </a:xfrm>
          <a:prstGeom prst="rect">
            <a:avLst/>
          </a:prstGeom>
          <a:noFill/>
        </p:spPr>
      </p:pic>
      <p:pic>
        <p:nvPicPr>
          <p:cNvPr id="82" name="Picture 2" descr="http://www.clker.com/cliparts/b/f/d/3/k/d/man-figure-symbol-hi.png"/>
          <p:cNvPicPr>
            <a:picLocks noChangeAspect="1" noChangeArrowheads="1"/>
          </p:cNvPicPr>
          <p:nvPr/>
        </p:nvPicPr>
        <p:blipFill>
          <a:blip r:embed="rId3" cstate="screen">
            <a:duotone>
              <a:schemeClr val="accent3">
                <a:shade val="45000"/>
                <a:satMod val="135000"/>
              </a:schemeClr>
              <a:prstClr val="white"/>
            </a:duotone>
          </a:blip>
          <a:srcRect/>
          <a:stretch>
            <a:fillRect/>
          </a:stretch>
        </p:blipFill>
        <p:spPr bwMode="auto">
          <a:xfrm>
            <a:off x="7775784" y="4203022"/>
            <a:ext cx="216024" cy="506628"/>
          </a:xfrm>
          <a:prstGeom prst="rect">
            <a:avLst/>
          </a:prstGeom>
          <a:noFill/>
        </p:spPr>
      </p:pic>
      <p:pic>
        <p:nvPicPr>
          <p:cNvPr id="83" name="Picture 2" descr="http://www.clker.com/cliparts/b/f/d/3/k/d/man-figure-symbol-hi.png"/>
          <p:cNvPicPr>
            <a:picLocks noChangeAspect="1" noChangeArrowheads="1"/>
          </p:cNvPicPr>
          <p:nvPr/>
        </p:nvPicPr>
        <p:blipFill>
          <a:blip r:embed="rId3" cstate="screen">
            <a:duotone>
              <a:schemeClr val="accent3">
                <a:shade val="45000"/>
                <a:satMod val="135000"/>
              </a:schemeClr>
              <a:prstClr val="white"/>
            </a:duotone>
          </a:blip>
          <a:srcRect/>
          <a:stretch>
            <a:fillRect/>
          </a:stretch>
        </p:blipFill>
        <p:spPr bwMode="auto">
          <a:xfrm>
            <a:off x="7271728" y="3776978"/>
            <a:ext cx="216024" cy="506628"/>
          </a:xfrm>
          <a:prstGeom prst="rect">
            <a:avLst/>
          </a:prstGeom>
          <a:noFill/>
        </p:spPr>
      </p:pic>
      <p:pic>
        <p:nvPicPr>
          <p:cNvPr id="84" name="Picture 2" descr="http://www.clker.com/cliparts/b/f/d/3/k/d/man-figure-symbol-hi.png"/>
          <p:cNvPicPr>
            <a:picLocks noChangeAspect="1" noChangeArrowheads="1"/>
          </p:cNvPicPr>
          <p:nvPr/>
        </p:nvPicPr>
        <p:blipFill>
          <a:blip r:embed="rId3" cstate="screen">
            <a:duotone>
              <a:schemeClr val="accent3">
                <a:shade val="45000"/>
                <a:satMod val="135000"/>
              </a:schemeClr>
              <a:prstClr val="white"/>
            </a:duotone>
          </a:blip>
          <a:srcRect/>
          <a:stretch>
            <a:fillRect/>
          </a:stretch>
        </p:blipFill>
        <p:spPr bwMode="auto">
          <a:xfrm>
            <a:off x="7343736" y="3197482"/>
            <a:ext cx="216024" cy="506628"/>
          </a:xfrm>
          <a:prstGeom prst="rect">
            <a:avLst/>
          </a:prstGeom>
          <a:noFill/>
        </p:spPr>
      </p:pic>
      <p:pic>
        <p:nvPicPr>
          <p:cNvPr id="85" name="Picture 2" descr="http://www.clker.com/cliparts/b/f/d/3/k/d/man-figure-symbol-hi.png"/>
          <p:cNvPicPr>
            <a:picLocks noChangeAspect="1" noChangeArrowheads="1"/>
          </p:cNvPicPr>
          <p:nvPr/>
        </p:nvPicPr>
        <p:blipFill>
          <a:blip r:embed="rId3" cstate="screen">
            <a:duotone>
              <a:schemeClr val="accent3">
                <a:shade val="45000"/>
                <a:satMod val="135000"/>
              </a:schemeClr>
              <a:prstClr val="white"/>
            </a:duotone>
          </a:blip>
          <a:srcRect/>
          <a:stretch>
            <a:fillRect/>
          </a:stretch>
        </p:blipFill>
        <p:spPr bwMode="auto">
          <a:xfrm>
            <a:off x="7308304" y="4313034"/>
            <a:ext cx="216024" cy="506628"/>
          </a:xfrm>
          <a:prstGeom prst="rect">
            <a:avLst/>
          </a:prstGeom>
          <a:noFill/>
        </p:spPr>
      </p:pic>
      <p:pic>
        <p:nvPicPr>
          <p:cNvPr id="86" name="Picture 2" descr="http://www.clker.com/cliparts/b/f/d/3/k/d/man-figure-symbol-hi.png"/>
          <p:cNvPicPr>
            <a:picLocks noChangeAspect="1" noChangeArrowheads="1"/>
          </p:cNvPicPr>
          <p:nvPr/>
        </p:nvPicPr>
        <p:blipFill>
          <a:blip r:embed="rId3" cstate="screen">
            <a:duotone>
              <a:schemeClr val="accent3">
                <a:shade val="45000"/>
                <a:satMod val="135000"/>
              </a:schemeClr>
              <a:prstClr val="white"/>
            </a:duotone>
          </a:blip>
          <a:srcRect/>
          <a:stretch>
            <a:fillRect/>
          </a:stretch>
        </p:blipFill>
        <p:spPr bwMode="auto">
          <a:xfrm>
            <a:off x="7020272" y="3387978"/>
            <a:ext cx="216024" cy="506628"/>
          </a:xfrm>
          <a:prstGeom prst="rect">
            <a:avLst/>
          </a:prstGeom>
          <a:noFill/>
        </p:spPr>
      </p:pic>
      <p:pic>
        <p:nvPicPr>
          <p:cNvPr id="87" name="Picture 2" descr="http://www.clker.com/cliparts/b/f/d/3/k/d/man-figure-symbol-hi.png"/>
          <p:cNvPicPr>
            <a:picLocks noChangeAspect="1" noChangeArrowheads="1"/>
          </p:cNvPicPr>
          <p:nvPr/>
        </p:nvPicPr>
        <p:blipFill>
          <a:blip r:embed="rId3" cstate="screen">
            <a:duotone>
              <a:schemeClr val="accent3">
                <a:shade val="45000"/>
                <a:satMod val="135000"/>
              </a:schemeClr>
              <a:prstClr val="white"/>
            </a:duotone>
          </a:blip>
          <a:srcRect/>
          <a:stretch>
            <a:fillRect/>
          </a:stretch>
        </p:blipFill>
        <p:spPr bwMode="auto">
          <a:xfrm>
            <a:off x="7596336" y="4468098"/>
            <a:ext cx="216024" cy="506628"/>
          </a:xfrm>
          <a:prstGeom prst="rect">
            <a:avLst/>
          </a:prstGeom>
          <a:noFill/>
        </p:spPr>
      </p:pic>
      <p:pic>
        <p:nvPicPr>
          <p:cNvPr id="88" name="Picture 2" descr="http://www.clker.com/cliparts/b/f/d/3/k/d/man-figure-symbol-hi.png"/>
          <p:cNvPicPr>
            <a:picLocks noChangeAspect="1" noChangeArrowheads="1"/>
          </p:cNvPicPr>
          <p:nvPr/>
        </p:nvPicPr>
        <p:blipFill>
          <a:blip r:embed="rId3" cstate="screen">
            <a:duotone>
              <a:schemeClr val="accent3">
                <a:shade val="45000"/>
                <a:satMod val="135000"/>
              </a:schemeClr>
              <a:prstClr val="white"/>
            </a:duotone>
          </a:blip>
          <a:srcRect/>
          <a:stretch>
            <a:fillRect/>
          </a:stretch>
        </p:blipFill>
        <p:spPr bwMode="auto">
          <a:xfrm>
            <a:off x="8172400" y="4396090"/>
            <a:ext cx="216024" cy="506628"/>
          </a:xfrm>
          <a:prstGeom prst="rect">
            <a:avLst/>
          </a:prstGeom>
          <a:noFill/>
        </p:spPr>
      </p:pic>
      <p:pic>
        <p:nvPicPr>
          <p:cNvPr id="89" name="Picture 2" descr="http://www.clker.com/cliparts/b/f/d/3/k/d/man-figure-symbol-hi.png"/>
          <p:cNvPicPr>
            <a:picLocks noChangeAspect="1" noChangeArrowheads="1"/>
          </p:cNvPicPr>
          <p:nvPr/>
        </p:nvPicPr>
        <p:blipFill>
          <a:blip r:embed="rId3" cstate="screen">
            <a:duotone>
              <a:schemeClr val="accent3">
                <a:shade val="45000"/>
                <a:satMod val="135000"/>
              </a:schemeClr>
              <a:prstClr val="white"/>
            </a:duotone>
          </a:blip>
          <a:srcRect/>
          <a:stretch>
            <a:fillRect/>
          </a:stretch>
        </p:blipFill>
        <p:spPr bwMode="auto">
          <a:xfrm>
            <a:off x="8460432" y="4036050"/>
            <a:ext cx="216024" cy="506628"/>
          </a:xfrm>
          <a:prstGeom prst="rect">
            <a:avLst/>
          </a:prstGeom>
          <a:noFill/>
        </p:spPr>
      </p:pic>
      <p:pic>
        <p:nvPicPr>
          <p:cNvPr id="90" name="Picture 2" descr="http://www.clker.com/cliparts/b/f/d/3/k/d/man-figure-symbol-hi.png"/>
          <p:cNvPicPr>
            <a:picLocks noChangeAspect="1" noChangeArrowheads="1"/>
          </p:cNvPicPr>
          <p:nvPr/>
        </p:nvPicPr>
        <p:blipFill>
          <a:blip r:embed="rId3" cstate="screen">
            <a:duotone>
              <a:schemeClr val="accent3">
                <a:shade val="45000"/>
                <a:satMod val="135000"/>
              </a:schemeClr>
              <a:prstClr val="white"/>
            </a:duotone>
          </a:blip>
          <a:srcRect/>
          <a:stretch>
            <a:fillRect/>
          </a:stretch>
        </p:blipFill>
        <p:spPr bwMode="auto">
          <a:xfrm>
            <a:off x="7020272" y="4036050"/>
            <a:ext cx="216024" cy="506628"/>
          </a:xfrm>
          <a:prstGeom prst="rect">
            <a:avLst/>
          </a:prstGeom>
          <a:noFill/>
        </p:spPr>
      </p:pic>
      <p:pic>
        <p:nvPicPr>
          <p:cNvPr id="91" name="Picture 2" descr="http://www.clker.com/cliparts/b/f/d/3/k/d/man-figure-symbol-hi.png"/>
          <p:cNvPicPr>
            <a:picLocks noChangeAspect="1" noChangeArrowheads="1"/>
          </p:cNvPicPr>
          <p:nvPr/>
        </p:nvPicPr>
        <p:blipFill>
          <a:blip r:embed="rId3" cstate="screen">
            <a:duotone>
              <a:schemeClr val="accent3">
                <a:shade val="45000"/>
                <a:satMod val="135000"/>
              </a:schemeClr>
              <a:prstClr val="white"/>
            </a:duotone>
          </a:blip>
          <a:srcRect/>
          <a:stretch>
            <a:fillRect/>
          </a:stretch>
        </p:blipFill>
        <p:spPr bwMode="auto">
          <a:xfrm>
            <a:off x="8244408" y="3051178"/>
            <a:ext cx="216024" cy="506628"/>
          </a:xfrm>
          <a:prstGeom prst="rect">
            <a:avLst/>
          </a:prstGeom>
          <a:noFill/>
        </p:spPr>
      </p:pic>
      <p:pic>
        <p:nvPicPr>
          <p:cNvPr id="94" name="Picture 2" descr="http://www.clker.com/cliparts/b/f/d/3/k/d/man-figure-symbol-hi.png"/>
          <p:cNvPicPr>
            <a:picLocks noChangeAspect="1" noChangeArrowheads="1"/>
          </p:cNvPicPr>
          <p:nvPr/>
        </p:nvPicPr>
        <p:blipFill>
          <a:blip r:embed="rId3" cstate="screen">
            <a:duotone>
              <a:schemeClr val="accent3">
                <a:shade val="45000"/>
                <a:satMod val="135000"/>
              </a:schemeClr>
              <a:prstClr val="white"/>
            </a:duotone>
          </a:blip>
          <a:srcRect/>
          <a:stretch>
            <a:fillRect/>
          </a:stretch>
        </p:blipFill>
        <p:spPr bwMode="auto">
          <a:xfrm>
            <a:off x="8676456" y="3604002"/>
            <a:ext cx="216024" cy="506628"/>
          </a:xfrm>
          <a:prstGeom prst="rect">
            <a:avLst/>
          </a:prstGeom>
          <a:noFill/>
        </p:spPr>
      </p:pic>
      <p:sp>
        <p:nvSpPr>
          <p:cNvPr id="69" name="TextBox 68"/>
          <p:cNvSpPr txBox="1"/>
          <p:nvPr/>
        </p:nvSpPr>
        <p:spPr>
          <a:xfrm>
            <a:off x="8689800" y="-22820"/>
            <a:ext cx="418704" cy="369332"/>
          </a:xfrm>
          <a:prstGeom prst="rect">
            <a:avLst/>
          </a:prstGeom>
          <a:noFill/>
        </p:spPr>
        <p:txBody>
          <a:bodyPr wrap="none" rtlCol="0">
            <a:spAutoFit/>
          </a:bodyPr>
          <a:lstStyle/>
          <a:p>
            <a:pPr algn="r"/>
            <a:r>
              <a:rPr lang="en-US" dirty="0" smtClean="0"/>
              <a:t>14</a:t>
            </a:r>
            <a:endParaRPr lang="en-US" dirty="0"/>
          </a:p>
        </p:txBody>
      </p:sp>
    </p:spTree>
    <p:extLst>
      <p:ext uri="{BB962C8B-B14F-4D97-AF65-F5344CB8AC3E}">
        <p14:creationId xmlns:p14="http://schemas.microsoft.com/office/powerpoint/2010/main" val="336302733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1">
            <a:extLst>
              <a:ext uri="{FF2B5EF4-FFF2-40B4-BE49-F238E27FC236}">
                <a16:creationId xmlns="" xmlns:a16="http://schemas.microsoft.com/office/drawing/2014/main" id="{90A2256D-95CF-6A43-AD84-A4752134DD8B}"/>
              </a:ext>
            </a:extLst>
          </p:cNvPr>
          <p:cNvSpPr>
            <a:spLocks noGrp="1" noChangeArrowheads="1"/>
          </p:cNvSpPr>
          <p:nvPr>
            <p:ph type="title"/>
          </p:nvPr>
        </p:nvSpPr>
        <p:spPr/>
        <p:txBody>
          <a:bodyPr/>
          <a:lstStyle/>
          <a:p>
            <a:r>
              <a:rPr lang="en-US" altLang="en-US"/>
              <a:t>Filovirus transmission: what is known and what is not …</a:t>
            </a:r>
          </a:p>
        </p:txBody>
      </p:sp>
      <p:sp>
        <p:nvSpPr>
          <p:cNvPr id="93186" name="Rectangle 2">
            <a:extLst>
              <a:ext uri="{FF2B5EF4-FFF2-40B4-BE49-F238E27FC236}">
                <a16:creationId xmlns="" xmlns:a16="http://schemas.microsoft.com/office/drawing/2014/main" id="{8F34D065-FF00-F84E-B13B-E951305DB089}"/>
              </a:ext>
            </a:extLst>
          </p:cNvPr>
          <p:cNvSpPr>
            <a:spLocks noGrp="1" noChangeArrowheads="1"/>
          </p:cNvSpPr>
          <p:nvPr>
            <p:ph type="body" idx="1"/>
          </p:nvPr>
        </p:nvSpPr>
        <p:spPr/>
        <p:txBody>
          <a:bodyPr>
            <a:normAutofit fontScale="92500"/>
          </a:bodyPr>
          <a:lstStyle/>
          <a:p>
            <a:r>
              <a:rPr lang="en-US" altLang="en-US" dirty="0"/>
              <a:t>Limited data on how viral genomics affect phenotype/pathotype, patient VLs and epidemiological features of more recent filovirus strains</a:t>
            </a:r>
          </a:p>
          <a:p>
            <a:endParaRPr lang="en-US" altLang="en-US" dirty="0"/>
          </a:p>
          <a:p>
            <a:r>
              <a:rPr lang="en-US" altLang="en-US" dirty="0"/>
              <a:t>Further study:</a:t>
            </a:r>
          </a:p>
          <a:p>
            <a:pPr lvl="1"/>
            <a:r>
              <a:rPr lang="en-US" altLang="en-US" dirty="0"/>
              <a:t>Role of aerosol (large droplets/small particles close to patients) transmission</a:t>
            </a:r>
          </a:p>
          <a:p>
            <a:pPr lvl="1"/>
            <a:r>
              <a:rPr lang="en-US" altLang="en-US" dirty="0"/>
              <a:t>Role on environmental contamination and fomite transmission</a:t>
            </a:r>
          </a:p>
          <a:p>
            <a:pPr lvl="1"/>
            <a:r>
              <a:rPr lang="en-US" altLang="en-US" dirty="0"/>
              <a:t>Degree to which minimally or mildly ill persons transmit infection </a:t>
            </a:r>
          </a:p>
          <a:p>
            <a:pPr lvl="1"/>
            <a:r>
              <a:rPr lang="en-US" altLang="en-US" dirty="0"/>
              <a:t>How long clinically relevant infection persists or persistence of Ebolavirus during convalescence </a:t>
            </a:r>
          </a:p>
          <a:p>
            <a:pPr lvl="1"/>
            <a:r>
              <a:rPr lang="en-US" altLang="en-US" dirty="0"/>
              <a:t>Role of ‘super-spreading events’ play in transmission dynamics</a:t>
            </a:r>
          </a:p>
          <a:p>
            <a:pPr lvl="1"/>
            <a:r>
              <a:rPr lang="en-US" altLang="en-US" dirty="0"/>
              <a:t>Whether strain differences or repeated serial passage in outbreak settings can impact virus transmission</a:t>
            </a:r>
          </a:p>
          <a:p>
            <a:endParaRPr lang="en-US" altLang="en-US" dirty="0"/>
          </a:p>
        </p:txBody>
      </p:sp>
      <p:sp>
        <p:nvSpPr>
          <p:cNvPr id="93187" name="Rectangle 3">
            <a:extLst>
              <a:ext uri="{FF2B5EF4-FFF2-40B4-BE49-F238E27FC236}">
                <a16:creationId xmlns="" xmlns:a16="http://schemas.microsoft.com/office/drawing/2014/main" id="{AFB937D4-24AE-8347-A822-9AC194F3EFFE}"/>
              </a:ext>
            </a:extLst>
          </p:cNvPr>
          <p:cNvSpPr>
            <a:spLocks/>
          </p:cNvSpPr>
          <p:nvPr/>
        </p:nvSpPr>
        <p:spPr bwMode="auto">
          <a:xfrm>
            <a:off x="5410200" y="4900613"/>
            <a:ext cx="36957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9" tIns="45719" rIns="45719" bIns="45719">
            <a:spAutoFit/>
          </a:bodyPr>
          <a:lstStyle>
            <a:lvl1pPr>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37931725" indent="-37474525">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219200" indent="-304800">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736725" indent="-365125">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193925" indent="-365125">
              <a:spcBef>
                <a:spcPts val="700"/>
              </a:spcBef>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651125" indent="-365125"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3108325" indent="-365125"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565525" indent="-365125"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4022725" indent="-365125" eaLnBrk="0" fontAlgn="base" hangingPunct="0">
              <a:spcBef>
                <a:spcPts val="700"/>
              </a:spcBef>
              <a:spcAft>
                <a:spcPct val="0"/>
              </a:spcAft>
              <a:buSzPct val="100000"/>
              <a:buFont typeface="Arial" panose="020B0604020202020204" pitchFamily="34" charset="0"/>
              <a:buChar char="»"/>
              <a:defRPr sz="32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spcBef>
                <a:spcPct val="0"/>
              </a:spcBef>
              <a:buSzTx/>
              <a:buFontTx/>
              <a:buNone/>
            </a:pPr>
            <a:r>
              <a:rPr lang="en-US" altLang="en-US" sz="1000"/>
              <a:t>Source: MBio 2015 Feb 19;6(2):e00137. doi:10.1128/mBio.00137-15 </a:t>
            </a:r>
          </a:p>
        </p:txBody>
      </p:sp>
      <p:sp>
        <p:nvSpPr>
          <p:cNvPr id="5" name="TextBox 4"/>
          <p:cNvSpPr txBox="1"/>
          <p:nvPr/>
        </p:nvSpPr>
        <p:spPr>
          <a:xfrm>
            <a:off x="8689800" y="-22820"/>
            <a:ext cx="418704" cy="369332"/>
          </a:xfrm>
          <a:prstGeom prst="rect">
            <a:avLst/>
          </a:prstGeom>
          <a:noFill/>
        </p:spPr>
        <p:txBody>
          <a:bodyPr wrap="none" rtlCol="0">
            <a:spAutoFit/>
          </a:bodyPr>
          <a:lstStyle/>
          <a:p>
            <a:pPr algn="r"/>
            <a:r>
              <a:rPr lang="en-US" dirty="0" smtClean="0"/>
              <a:t>15</a:t>
            </a:r>
            <a:endParaRPr lang="en-US" dirty="0"/>
          </a:p>
        </p:txBody>
      </p:sp>
    </p:spTree>
    <p:extLst>
      <p:ext uri="{BB962C8B-B14F-4D97-AF65-F5344CB8AC3E}">
        <p14:creationId xmlns:p14="http://schemas.microsoft.com/office/powerpoint/2010/main" val="2156507282"/>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7" name="Rectangle 8">
            <a:extLst>
              <a:ext uri="{FF2B5EF4-FFF2-40B4-BE49-F238E27FC236}">
                <a16:creationId xmlns="" xmlns:a16="http://schemas.microsoft.com/office/drawing/2014/main" id="{2C179AB2-047F-7844-B52C-3C5173D191BE}"/>
              </a:ext>
            </a:extLst>
          </p:cNvPr>
          <p:cNvSpPr>
            <a:spLocks/>
          </p:cNvSpPr>
          <p:nvPr/>
        </p:nvSpPr>
        <p:spPr bwMode="auto">
          <a:xfrm>
            <a:off x="0" y="2732088"/>
            <a:ext cx="91440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219200" indent="-304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736725" indent="-365125">
              <a:spcBef>
                <a:spcPct val="20000"/>
              </a:spcBef>
              <a:buFont typeface="Arial" panose="020B0604020202020204" pitchFamily="34" charset="0"/>
              <a:buChar char="–"/>
              <a:defRPr sz="2000">
                <a:solidFill>
                  <a:schemeClr val="tx1"/>
                </a:solidFill>
                <a:latin typeface="Calibri" panose="020F0502020204030204" pitchFamily="34" charset="0"/>
              </a:defRPr>
            </a:lvl4pPr>
            <a:lvl5pPr marL="2193925" indent="-365125">
              <a:spcBef>
                <a:spcPct val="20000"/>
              </a:spcBef>
              <a:buFont typeface="Arial" panose="020B0604020202020204" pitchFamily="34" charset="0"/>
              <a:buChar char="»"/>
              <a:defRPr sz="2000">
                <a:solidFill>
                  <a:schemeClr val="tx1"/>
                </a:solidFill>
                <a:latin typeface="Calibri" panose="020F0502020204030204" pitchFamily="34" charset="0"/>
              </a:defRPr>
            </a:lvl5pPr>
            <a:lvl6pPr marL="2651125" indent="-3651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3108325" indent="-3651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565525" indent="-3651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4022725" indent="-3651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a:spcBef>
                <a:spcPct val="0"/>
              </a:spcBef>
              <a:buFontTx/>
              <a:buNone/>
            </a:pPr>
            <a:endParaRPr lang="en-US" altLang="en-US" sz="2800" b="1">
              <a:cs typeface="Calibri" panose="020F0502020204030204" pitchFamily="34" charset="0"/>
              <a:sym typeface="Calibri" panose="020F0502020204030204" pitchFamily="34" charset="0"/>
            </a:endParaRPr>
          </a:p>
        </p:txBody>
      </p:sp>
      <p:sp>
        <p:nvSpPr>
          <p:cNvPr id="12" name="Title 11"/>
          <p:cNvSpPr>
            <a:spLocks noGrp="1"/>
          </p:cNvSpPr>
          <p:nvPr>
            <p:ph type="title"/>
          </p:nvPr>
        </p:nvSpPr>
        <p:spPr/>
        <p:txBody>
          <a:bodyPr/>
          <a:lstStyle/>
          <a:p>
            <a:r>
              <a:rPr lang="en-US" altLang="en-US" dirty="0">
                <a:sym typeface="Calibri" panose="020F0502020204030204" pitchFamily="34" charset="0"/>
              </a:rPr>
              <a:t>E</a:t>
            </a:r>
            <a:r>
              <a:rPr lang="en-US" altLang="en-US" cap="none" dirty="0">
                <a:sym typeface="Calibri" panose="020F0502020204030204" pitchFamily="34" charset="0"/>
              </a:rPr>
              <a:t>bola</a:t>
            </a:r>
            <a:r>
              <a:rPr lang="en-US" altLang="en-US" dirty="0">
                <a:sym typeface="Calibri" panose="020F0502020204030204" pitchFamily="34" charset="0"/>
              </a:rPr>
              <a:t> W</a:t>
            </a:r>
            <a:r>
              <a:rPr lang="en-US" altLang="en-US" cap="none" dirty="0">
                <a:sym typeface="Calibri" panose="020F0502020204030204" pitchFamily="34" charset="0"/>
              </a:rPr>
              <a:t>est</a:t>
            </a:r>
            <a:r>
              <a:rPr lang="en-US" altLang="en-US" dirty="0">
                <a:sym typeface="Calibri" panose="020F0502020204030204" pitchFamily="34" charset="0"/>
              </a:rPr>
              <a:t> A</a:t>
            </a:r>
            <a:r>
              <a:rPr lang="en-US" altLang="en-US" cap="none" dirty="0">
                <a:sym typeface="Calibri" panose="020F0502020204030204" pitchFamily="34" charset="0"/>
              </a:rPr>
              <a:t>frica</a:t>
            </a:r>
            <a:r>
              <a:rPr lang="en-US" altLang="en-US" dirty="0">
                <a:sym typeface="Calibri" panose="020F0502020204030204" pitchFamily="34" charset="0"/>
              </a:rPr>
              <a:t> 20(13)14 </a:t>
            </a:r>
            <a:r>
              <a:rPr lang="mr-IN" altLang="en-US" dirty="0">
                <a:sym typeface="Calibri" panose="020F0502020204030204" pitchFamily="34" charset="0"/>
              </a:rPr>
              <a:t>–</a:t>
            </a:r>
            <a:r>
              <a:rPr lang="en-US" altLang="en-US" dirty="0">
                <a:sym typeface="Calibri" panose="020F0502020204030204" pitchFamily="34" charset="0"/>
              </a:rPr>
              <a:t> 2015(6)</a:t>
            </a:r>
            <a:br>
              <a:rPr lang="en-US" altLang="en-US" dirty="0">
                <a:sym typeface="Calibri" panose="020F0502020204030204" pitchFamily="34" charset="0"/>
              </a:rPr>
            </a:br>
            <a:endParaRPr lang="en-ZA" dirty="0"/>
          </a:p>
        </p:txBody>
      </p:sp>
      <p:sp>
        <p:nvSpPr>
          <p:cNvPr id="4" name="TextBox 3"/>
          <p:cNvSpPr txBox="1"/>
          <p:nvPr/>
        </p:nvSpPr>
        <p:spPr>
          <a:xfrm>
            <a:off x="8689800" y="-22820"/>
            <a:ext cx="418704" cy="369332"/>
          </a:xfrm>
          <a:prstGeom prst="rect">
            <a:avLst/>
          </a:prstGeom>
          <a:noFill/>
        </p:spPr>
        <p:txBody>
          <a:bodyPr wrap="none" rtlCol="0">
            <a:spAutoFit/>
          </a:bodyPr>
          <a:lstStyle/>
          <a:p>
            <a:pPr algn="r"/>
            <a:r>
              <a:rPr lang="en-US" dirty="0" smtClean="0">
                <a:solidFill>
                  <a:schemeClr val="bg1"/>
                </a:solidFill>
              </a:rPr>
              <a:t>16</a:t>
            </a:r>
            <a:endParaRPr lang="en-US" dirty="0">
              <a:solidFill>
                <a:schemeClr val="bg1"/>
              </a:solidFill>
            </a:endParaRPr>
          </a:p>
        </p:txBody>
      </p:sp>
    </p:spTree>
    <p:extLst>
      <p:ext uri="{BB962C8B-B14F-4D97-AF65-F5344CB8AC3E}">
        <p14:creationId xmlns:p14="http://schemas.microsoft.com/office/powerpoint/2010/main" val="3556471094"/>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295756463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141467909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197379345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65" name="Title 3">
            <a:extLst>
              <a:ext uri="{FF2B5EF4-FFF2-40B4-BE49-F238E27FC236}">
                <a16:creationId xmlns="" xmlns:a16="http://schemas.microsoft.com/office/drawing/2014/main" id="{745E03D8-0F17-7640-A423-7ECA25D6009E}"/>
              </a:ext>
            </a:extLst>
          </p:cNvPr>
          <p:cNvSpPr>
            <a:spLocks noGrp="1"/>
          </p:cNvSpPr>
          <p:nvPr>
            <p:ph type="title"/>
          </p:nvPr>
        </p:nvSpPr>
        <p:spPr/>
        <p:txBody>
          <a:bodyPr/>
          <a:lstStyle/>
          <a:p>
            <a:r>
              <a:rPr lang="en-ZA" altLang="en-US"/>
              <a:t>DRC – North Kivu and </a:t>
            </a:r>
            <a:r>
              <a:rPr lang="en-ZA" altLang="en-US" err="1"/>
              <a:t>Ituri</a:t>
            </a:r>
            <a:r>
              <a:rPr lang="en-ZA" altLang="en-US"/>
              <a:t> provinces</a:t>
            </a:r>
          </a:p>
        </p:txBody>
      </p:sp>
      <p:grpSp>
        <p:nvGrpSpPr>
          <p:cNvPr id="7" name="Group 6"/>
          <p:cNvGrpSpPr/>
          <p:nvPr/>
        </p:nvGrpSpPr>
        <p:grpSpPr>
          <a:xfrm>
            <a:off x="2123728" y="919312"/>
            <a:ext cx="4896544" cy="4674492"/>
            <a:chOff x="1691680" y="628053"/>
            <a:chExt cx="4896544" cy="4674492"/>
          </a:xfrm>
        </p:grpSpPr>
        <p:pic>
          <p:nvPicPr>
            <p:cNvPr id="4098" name="Picture 2" descr="https://africacenter.org/wp-content/uploads/2018/08/DRC-map-Ituri-highlighted-2.png"/>
            <p:cNvPicPr>
              <a:picLocks noChangeAspect="1" noChangeArrowheads="1"/>
            </p:cNvPicPr>
            <p:nvPr/>
          </p:nvPicPr>
          <p:blipFill>
            <a:blip r:embed="rId3" cstate="print"/>
            <a:srcRect/>
            <a:stretch>
              <a:fillRect/>
            </a:stretch>
          </p:blipFill>
          <p:spPr bwMode="auto">
            <a:xfrm>
              <a:off x="1691680" y="628053"/>
              <a:ext cx="4896544" cy="4674492"/>
            </a:xfrm>
            <a:prstGeom prst="rect">
              <a:avLst/>
            </a:prstGeom>
            <a:noFill/>
          </p:spPr>
        </p:pic>
        <p:sp>
          <p:nvSpPr>
            <p:cNvPr id="6" name="Freeform 5"/>
            <p:cNvSpPr/>
            <p:nvPr/>
          </p:nvSpPr>
          <p:spPr>
            <a:xfrm>
              <a:off x="5481376" y="1802665"/>
              <a:ext cx="653143" cy="691264"/>
            </a:xfrm>
            <a:custGeom>
              <a:avLst/>
              <a:gdLst>
                <a:gd name="connsiteX0" fmla="*/ 110532 w 653143"/>
                <a:gd name="connsiteY0" fmla="*/ 86425 h 691264"/>
                <a:gd name="connsiteX1" fmla="*/ 110532 w 653143"/>
                <a:gd name="connsiteY1" fmla="*/ 86425 h 691264"/>
                <a:gd name="connsiteX2" fmla="*/ 175846 w 653143"/>
                <a:gd name="connsiteY2" fmla="*/ 71353 h 691264"/>
                <a:gd name="connsiteX3" fmla="*/ 185895 w 653143"/>
                <a:gd name="connsiteY3" fmla="*/ 61304 h 691264"/>
                <a:gd name="connsiteX4" fmla="*/ 216040 w 653143"/>
                <a:gd name="connsiteY4" fmla="*/ 51256 h 691264"/>
                <a:gd name="connsiteX5" fmla="*/ 231112 w 653143"/>
                <a:gd name="connsiteY5" fmla="*/ 46232 h 691264"/>
                <a:gd name="connsiteX6" fmla="*/ 266281 w 653143"/>
                <a:gd name="connsiteY6" fmla="*/ 51256 h 691264"/>
                <a:gd name="connsiteX7" fmla="*/ 286378 w 653143"/>
                <a:gd name="connsiteY7" fmla="*/ 71353 h 691264"/>
                <a:gd name="connsiteX8" fmla="*/ 301451 w 653143"/>
                <a:gd name="connsiteY8" fmla="*/ 76377 h 691264"/>
                <a:gd name="connsiteX9" fmla="*/ 311499 w 653143"/>
                <a:gd name="connsiteY9" fmla="*/ 91449 h 691264"/>
                <a:gd name="connsiteX10" fmla="*/ 336620 w 653143"/>
                <a:gd name="connsiteY10" fmla="*/ 76377 h 691264"/>
                <a:gd name="connsiteX11" fmla="*/ 356716 w 653143"/>
                <a:gd name="connsiteY11" fmla="*/ 71353 h 691264"/>
                <a:gd name="connsiteX12" fmla="*/ 371789 w 653143"/>
                <a:gd name="connsiteY12" fmla="*/ 66328 h 691264"/>
                <a:gd name="connsiteX13" fmla="*/ 427055 w 653143"/>
                <a:gd name="connsiteY13" fmla="*/ 71353 h 691264"/>
                <a:gd name="connsiteX14" fmla="*/ 462224 w 653143"/>
                <a:gd name="connsiteY14" fmla="*/ 76377 h 691264"/>
                <a:gd name="connsiteX15" fmla="*/ 532563 w 653143"/>
                <a:gd name="connsiteY15" fmla="*/ 71353 h 691264"/>
                <a:gd name="connsiteX16" fmla="*/ 527538 w 653143"/>
                <a:gd name="connsiteY16" fmla="*/ 56280 h 691264"/>
                <a:gd name="connsiteX17" fmla="*/ 517490 w 653143"/>
                <a:gd name="connsiteY17" fmla="*/ 41208 h 691264"/>
                <a:gd name="connsiteX18" fmla="*/ 547635 w 653143"/>
                <a:gd name="connsiteY18" fmla="*/ 26135 h 691264"/>
                <a:gd name="connsiteX19" fmla="*/ 592853 w 653143"/>
                <a:gd name="connsiteY19" fmla="*/ 1014 h 691264"/>
                <a:gd name="connsiteX20" fmla="*/ 617974 w 653143"/>
                <a:gd name="connsiteY20" fmla="*/ 6038 h 691264"/>
                <a:gd name="connsiteX21" fmla="*/ 638070 w 653143"/>
                <a:gd name="connsiteY21" fmla="*/ 31159 h 691264"/>
                <a:gd name="connsiteX22" fmla="*/ 648119 w 653143"/>
                <a:gd name="connsiteY22" fmla="*/ 41208 h 691264"/>
                <a:gd name="connsiteX23" fmla="*/ 653143 w 653143"/>
                <a:gd name="connsiteY23" fmla="*/ 56280 h 691264"/>
                <a:gd name="connsiteX24" fmla="*/ 638070 w 653143"/>
                <a:gd name="connsiteY24" fmla="*/ 116570 h 691264"/>
                <a:gd name="connsiteX25" fmla="*/ 628022 w 653143"/>
                <a:gd name="connsiteY25" fmla="*/ 126619 h 691264"/>
                <a:gd name="connsiteX26" fmla="*/ 622998 w 653143"/>
                <a:gd name="connsiteY26" fmla="*/ 141691 h 691264"/>
                <a:gd name="connsiteX27" fmla="*/ 602901 w 653143"/>
                <a:gd name="connsiteY27" fmla="*/ 161788 h 691264"/>
                <a:gd name="connsiteX28" fmla="*/ 587829 w 653143"/>
                <a:gd name="connsiteY28" fmla="*/ 237150 h 691264"/>
                <a:gd name="connsiteX29" fmla="*/ 567732 w 653143"/>
                <a:gd name="connsiteY29" fmla="*/ 262271 h 691264"/>
                <a:gd name="connsiteX30" fmla="*/ 572756 w 653143"/>
                <a:gd name="connsiteY30" fmla="*/ 282368 h 691264"/>
                <a:gd name="connsiteX31" fmla="*/ 582804 w 653143"/>
                <a:gd name="connsiteY31" fmla="*/ 317537 h 691264"/>
                <a:gd name="connsiteX32" fmla="*/ 567732 w 653143"/>
                <a:gd name="connsiteY32" fmla="*/ 352706 h 691264"/>
                <a:gd name="connsiteX33" fmla="*/ 557684 w 653143"/>
                <a:gd name="connsiteY33" fmla="*/ 382851 h 691264"/>
                <a:gd name="connsiteX34" fmla="*/ 552659 w 653143"/>
                <a:gd name="connsiteY34" fmla="*/ 397924 h 691264"/>
                <a:gd name="connsiteX35" fmla="*/ 547635 w 653143"/>
                <a:gd name="connsiteY35" fmla="*/ 553673 h 691264"/>
                <a:gd name="connsiteX36" fmla="*/ 542611 w 653143"/>
                <a:gd name="connsiteY36" fmla="*/ 568746 h 691264"/>
                <a:gd name="connsiteX37" fmla="*/ 527538 w 653143"/>
                <a:gd name="connsiteY37" fmla="*/ 578794 h 691264"/>
                <a:gd name="connsiteX38" fmla="*/ 517490 w 653143"/>
                <a:gd name="connsiteY38" fmla="*/ 588843 h 691264"/>
                <a:gd name="connsiteX39" fmla="*/ 492369 w 653143"/>
                <a:gd name="connsiteY39" fmla="*/ 608939 h 691264"/>
                <a:gd name="connsiteX40" fmla="*/ 482321 w 653143"/>
                <a:gd name="connsiteY40" fmla="*/ 618988 h 691264"/>
                <a:gd name="connsiteX41" fmla="*/ 447152 w 653143"/>
                <a:gd name="connsiteY41" fmla="*/ 618988 h 691264"/>
                <a:gd name="connsiteX42" fmla="*/ 401934 w 653143"/>
                <a:gd name="connsiteY42" fmla="*/ 624012 h 691264"/>
                <a:gd name="connsiteX43" fmla="*/ 386862 w 653143"/>
                <a:gd name="connsiteY43" fmla="*/ 654157 h 691264"/>
                <a:gd name="connsiteX44" fmla="*/ 371789 w 653143"/>
                <a:gd name="connsiteY44" fmla="*/ 664205 h 691264"/>
                <a:gd name="connsiteX45" fmla="*/ 361741 w 653143"/>
                <a:gd name="connsiteY45" fmla="*/ 674254 h 691264"/>
                <a:gd name="connsiteX46" fmla="*/ 331596 w 653143"/>
                <a:gd name="connsiteY46" fmla="*/ 689326 h 691264"/>
                <a:gd name="connsiteX47" fmla="*/ 311499 w 653143"/>
                <a:gd name="connsiteY47" fmla="*/ 684302 h 691264"/>
                <a:gd name="connsiteX48" fmla="*/ 286378 w 653143"/>
                <a:gd name="connsiteY48" fmla="*/ 664205 h 691264"/>
                <a:gd name="connsiteX49" fmla="*/ 261257 w 653143"/>
                <a:gd name="connsiteY49" fmla="*/ 684302 h 691264"/>
                <a:gd name="connsiteX50" fmla="*/ 246185 w 653143"/>
                <a:gd name="connsiteY50" fmla="*/ 689326 h 691264"/>
                <a:gd name="connsiteX51" fmla="*/ 155749 w 653143"/>
                <a:gd name="connsiteY51" fmla="*/ 679278 h 691264"/>
                <a:gd name="connsiteX52" fmla="*/ 140677 w 653143"/>
                <a:gd name="connsiteY52" fmla="*/ 669230 h 691264"/>
                <a:gd name="connsiteX53" fmla="*/ 110532 w 653143"/>
                <a:gd name="connsiteY53" fmla="*/ 659181 h 691264"/>
                <a:gd name="connsiteX54" fmla="*/ 85411 w 653143"/>
                <a:gd name="connsiteY54" fmla="*/ 634060 h 691264"/>
                <a:gd name="connsiteX55" fmla="*/ 60290 w 653143"/>
                <a:gd name="connsiteY55" fmla="*/ 613964 h 691264"/>
                <a:gd name="connsiteX56" fmla="*/ 35169 w 653143"/>
                <a:gd name="connsiteY56" fmla="*/ 568746 h 691264"/>
                <a:gd name="connsiteX57" fmla="*/ 20097 w 653143"/>
                <a:gd name="connsiteY57" fmla="*/ 558698 h 691264"/>
                <a:gd name="connsiteX58" fmla="*/ 0 w 653143"/>
                <a:gd name="connsiteY58" fmla="*/ 533577 h 691264"/>
                <a:gd name="connsiteX59" fmla="*/ 5024 w 653143"/>
                <a:gd name="connsiteY59" fmla="*/ 488359 h 691264"/>
                <a:gd name="connsiteX60" fmla="*/ 10048 w 653143"/>
                <a:gd name="connsiteY60" fmla="*/ 458214 h 691264"/>
                <a:gd name="connsiteX61" fmla="*/ 50242 w 653143"/>
                <a:gd name="connsiteY61" fmla="*/ 438117 h 691264"/>
                <a:gd name="connsiteX62" fmla="*/ 80387 w 653143"/>
                <a:gd name="connsiteY62" fmla="*/ 428069 h 691264"/>
                <a:gd name="connsiteX63" fmla="*/ 115556 w 653143"/>
                <a:gd name="connsiteY63" fmla="*/ 423045 h 691264"/>
                <a:gd name="connsiteX64" fmla="*/ 150725 w 653143"/>
                <a:gd name="connsiteY64" fmla="*/ 377827 h 691264"/>
                <a:gd name="connsiteX65" fmla="*/ 135653 w 653143"/>
                <a:gd name="connsiteY65" fmla="*/ 347682 h 691264"/>
                <a:gd name="connsiteX66" fmla="*/ 145701 w 653143"/>
                <a:gd name="connsiteY66" fmla="*/ 332610 h 691264"/>
                <a:gd name="connsiteX67" fmla="*/ 165798 w 653143"/>
                <a:gd name="connsiteY67" fmla="*/ 312513 h 691264"/>
                <a:gd name="connsiteX68" fmla="*/ 185895 w 653143"/>
                <a:gd name="connsiteY68" fmla="*/ 287392 h 691264"/>
                <a:gd name="connsiteX69" fmla="*/ 195943 w 653143"/>
                <a:gd name="connsiteY69" fmla="*/ 272320 h 691264"/>
                <a:gd name="connsiteX70" fmla="*/ 211015 w 653143"/>
                <a:gd name="connsiteY70" fmla="*/ 267295 h 691264"/>
                <a:gd name="connsiteX71" fmla="*/ 221064 w 653143"/>
                <a:gd name="connsiteY71" fmla="*/ 257247 h 691264"/>
                <a:gd name="connsiteX72" fmla="*/ 211015 w 653143"/>
                <a:gd name="connsiteY72" fmla="*/ 217054 h 691264"/>
                <a:gd name="connsiteX73" fmla="*/ 221064 w 653143"/>
                <a:gd name="connsiteY73" fmla="*/ 207005 h 691264"/>
                <a:gd name="connsiteX74" fmla="*/ 226088 w 653143"/>
                <a:gd name="connsiteY74" fmla="*/ 176860 h 691264"/>
                <a:gd name="connsiteX75" fmla="*/ 211015 w 653143"/>
                <a:gd name="connsiteY75" fmla="*/ 171836 h 691264"/>
                <a:gd name="connsiteX76" fmla="*/ 185895 w 653143"/>
                <a:gd name="connsiteY76" fmla="*/ 146715 h 691264"/>
                <a:gd name="connsiteX77" fmla="*/ 170822 w 653143"/>
                <a:gd name="connsiteY77" fmla="*/ 96473 h 691264"/>
                <a:gd name="connsiteX78" fmla="*/ 155749 w 653143"/>
                <a:gd name="connsiteY78" fmla="*/ 91449 h 691264"/>
                <a:gd name="connsiteX79" fmla="*/ 110532 w 653143"/>
                <a:gd name="connsiteY79" fmla="*/ 86425 h 691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53143" h="691264">
                  <a:moveTo>
                    <a:pt x="110532" y="86425"/>
                  </a:moveTo>
                  <a:lnTo>
                    <a:pt x="110532" y="86425"/>
                  </a:lnTo>
                  <a:cubicBezTo>
                    <a:pt x="151344" y="82344"/>
                    <a:pt x="152308" y="90183"/>
                    <a:pt x="175846" y="71353"/>
                  </a:cubicBezTo>
                  <a:cubicBezTo>
                    <a:pt x="179545" y="68394"/>
                    <a:pt x="181658" y="63423"/>
                    <a:pt x="185895" y="61304"/>
                  </a:cubicBezTo>
                  <a:cubicBezTo>
                    <a:pt x="195369" y="56567"/>
                    <a:pt x="205992" y="54605"/>
                    <a:pt x="216040" y="51256"/>
                  </a:cubicBezTo>
                  <a:lnTo>
                    <a:pt x="231112" y="46232"/>
                  </a:lnTo>
                  <a:cubicBezTo>
                    <a:pt x="242835" y="47907"/>
                    <a:pt x="255500" y="46356"/>
                    <a:pt x="266281" y="51256"/>
                  </a:cubicBezTo>
                  <a:cubicBezTo>
                    <a:pt x="274906" y="55176"/>
                    <a:pt x="277390" y="68357"/>
                    <a:pt x="286378" y="71353"/>
                  </a:cubicBezTo>
                  <a:lnTo>
                    <a:pt x="301451" y="76377"/>
                  </a:lnTo>
                  <a:cubicBezTo>
                    <a:pt x="304800" y="81401"/>
                    <a:pt x="305893" y="89207"/>
                    <a:pt x="311499" y="91449"/>
                  </a:cubicBezTo>
                  <a:cubicBezTo>
                    <a:pt x="323688" y="96325"/>
                    <a:pt x="329424" y="79975"/>
                    <a:pt x="336620" y="76377"/>
                  </a:cubicBezTo>
                  <a:cubicBezTo>
                    <a:pt x="342796" y="73289"/>
                    <a:pt x="350077" y="73250"/>
                    <a:pt x="356716" y="71353"/>
                  </a:cubicBezTo>
                  <a:cubicBezTo>
                    <a:pt x="361808" y="69898"/>
                    <a:pt x="366765" y="68003"/>
                    <a:pt x="371789" y="66328"/>
                  </a:cubicBezTo>
                  <a:cubicBezTo>
                    <a:pt x="390211" y="68003"/>
                    <a:pt x="408670" y="69310"/>
                    <a:pt x="427055" y="71353"/>
                  </a:cubicBezTo>
                  <a:cubicBezTo>
                    <a:pt x="438825" y="72661"/>
                    <a:pt x="450382" y="76377"/>
                    <a:pt x="462224" y="76377"/>
                  </a:cubicBezTo>
                  <a:cubicBezTo>
                    <a:pt x="485730" y="76377"/>
                    <a:pt x="509117" y="73028"/>
                    <a:pt x="532563" y="71353"/>
                  </a:cubicBezTo>
                  <a:cubicBezTo>
                    <a:pt x="530888" y="66329"/>
                    <a:pt x="529907" y="61017"/>
                    <a:pt x="527538" y="56280"/>
                  </a:cubicBezTo>
                  <a:cubicBezTo>
                    <a:pt x="524838" y="50879"/>
                    <a:pt x="517490" y="47246"/>
                    <a:pt x="517490" y="41208"/>
                  </a:cubicBezTo>
                  <a:cubicBezTo>
                    <a:pt x="517490" y="30009"/>
                    <a:pt x="544707" y="26867"/>
                    <a:pt x="547635" y="26135"/>
                  </a:cubicBezTo>
                  <a:cubicBezTo>
                    <a:pt x="573770" y="0"/>
                    <a:pt x="558442" y="7896"/>
                    <a:pt x="592853" y="1014"/>
                  </a:cubicBezTo>
                  <a:cubicBezTo>
                    <a:pt x="601227" y="2689"/>
                    <a:pt x="610125" y="2674"/>
                    <a:pt x="617974" y="6038"/>
                  </a:cubicBezTo>
                  <a:cubicBezTo>
                    <a:pt x="625356" y="9202"/>
                    <a:pt x="634234" y="26365"/>
                    <a:pt x="638070" y="31159"/>
                  </a:cubicBezTo>
                  <a:cubicBezTo>
                    <a:pt x="641029" y="34858"/>
                    <a:pt x="644769" y="37858"/>
                    <a:pt x="648119" y="41208"/>
                  </a:cubicBezTo>
                  <a:cubicBezTo>
                    <a:pt x="649794" y="46232"/>
                    <a:pt x="653143" y="50984"/>
                    <a:pt x="653143" y="56280"/>
                  </a:cubicBezTo>
                  <a:cubicBezTo>
                    <a:pt x="653143" y="64584"/>
                    <a:pt x="644306" y="110333"/>
                    <a:pt x="638070" y="116570"/>
                  </a:cubicBezTo>
                  <a:lnTo>
                    <a:pt x="628022" y="126619"/>
                  </a:lnTo>
                  <a:cubicBezTo>
                    <a:pt x="626347" y="131643"/>
                    <a:pt x="626076" y="137382"/>
                    <a:pt x="622998" y="141691"/>
                  </a:cubicBezTo>
                  <a:cubicBezTo>
                    <a:pt x="617491" y="149400"/>
                    <a:pt x="602901" y="161788"/>
                    <a:pt x="602901" y="161788"/>
                  </a:cubicBezTo>
                  <a:cubicBezTo>
                    <a:pt x="602021" y="169712"/>
                    <a:pt x="598962" y="226017"/>
                    <a:pt x="587829" y="237150"/>
                  </a:cubicBezTo>
                  <a:cubicBezTo>
                    <a:pt x="573510" y="251469"/>
                    <a:pt x="580408" y="243257"/>
                    <a:pt x="567732" y="262271"/>
                  </a:cubicBezTo>
                  <a:cubicBezTo>
                    <a:pt x="569407" y="268970"/>
                    <a:pt x="570859" y="275729"/>
                    <a:pt x="572756" y="282368"/>
                  </a:cubicBezTo>
                  <a:cubicBezTo>
                    <a:pt x="587171" y="332823"/>
                    <a:pt x="567098" y="254708"/>
                    <a:pt x="582804" y="317537"/>
                  </a:cubicBezTo>
                  <a:cubicBezTo>
                    <a:pt x="569514" y="370700"/>
                    <a:pt x="587558" y="308096"/>
                    <a:pt x="567732" y="352706"/>
                  </a:cubicBezTo>
                  <a:cubicBezTo>
                    <a:pt x="563430" y="362385"/>
                    <a:pt x="561033" y="372803"/>
                    <a:pt x="557684" y="382851"/>
                  </a:cubicBezTo>
                  <a:lnTo>
                    <a:pt x="552659" y="397924"/>
                  </a:lnTo>
                  <a:cubicBezTo>
                    <a:pt x="550984" y="449840"/>
                    <a:pt x="550685" y="501819"/>
                    <a:pt x="547635" y="553673"/>
                  </a:cubicBezTo>
                  <a:cubicBezTo>
                    <a:pt x="547324" y="558960"/>
                    <a:pt x="545919" y="564610"/>
                    <a:pt x="542611" y="568746"/>
                  </a:cubicBezTo>
                  <a:cubicBezTo>
                    <a:pt x="538839" y="573461"/>
                    <a:pt x="532253" y="575022"/>
                    <a:pt x="527538" y="578794"/>
                  </a:cubicBezTo>
                  <a:cubicBezTo>
                    <a:pt x="523839" y="581753"/>
                    <a:pt x="520449" y="585144"/>
                    <a:pt x="517490" y="588843"/>
                  </a:cubicBezTo>
                  <a:cubicBezTo>
                    <a:pt x="500964" y="609502"/>
                    <a:pt x="516276" y="600971"/>
                    <a:pt x="492369" y="608939"/>
                  </a:cubicBezTo>
                  <a:cubicBezTo>
                    <a:pt x="489020" y="612289"/>
                    <a:pt x="486383" y="616551"/>
                    <a:pt x="482321" y="618988"/>
                  </a:cubicBezTo>
                  <a:cubicBezTo>
                    <a:pt x="467482" y="627892"/>
                    <a:pt x="463540" y="623085"/>
                    <a:pt x="447152" y="618988"/>
                  </a:cubicBezTo>
                  <a:cubicBezTo>
                    <a:pt x="432079" y="620663"/>
                    <a:pt x="416186" y="618829"/>
                    <a:pt x="401934" y="624012"/>
                  </a:cubicBezTo>
                  <a:cubicBezTo>
                    <a:pt x="389988" y="628356"/>
                    <a:pt x="392883" y="646631"/>
                    <a:pt x="386862" y="654157"/>
                  </a:cubicBezTo>
                  <a:cubicBezTo>
                    <a:pt x="383090" y="658872"/>
                    <a:pt x="376504" y="660433"/>
                    <a:pt x="371789" y="664205"/>
                  </a:cubicBezTo>
                  <a:cubicBezTo>
                    <a:pt x="368090" y="667164"/>
                    <a:pt x="365440" y="671295"/>
                    <a:pt x="361741" y="674254"/>
                  </a:cubicBezTo>
                  <a:cubicBezTo>
                    <a:pt x="347829" y="685384"/>
                    <a:pt x="347514" y="684020"/>
                    <a:pt x="331596" y="689326"/>
                  </a:cubicBezTo>
                  <a:cubicBezTo>
                    <a:pt x="324897" y="687651"/>
                    <a:pt x="317846" y="687022"/>
                    <a:pt x="311499" y="684302"/>
                  </a:cubicBezTo>
                  <a:cubicBezTo>
                    <a:pt x="300405" y="679548"/>
                    <a:pt x="294482" y="672310"/>
                    <a:pt x="286378" y="664205"/>
                  </a:cubicBezTo>
                  <a:cubicBezTo>
                    <a:pt x="277031" y="673553"/>
                    <a:pt x="273936" y="677963"/>
                    <a:pt x="261257" y="684302"/>
                  </a:cubicBezTo>
                  <a:cubicBezTo>
                    <a:pt x="256520" y="686670"/>
                    <a:pt x="251209" y="687651"/>
                    <a:pt x="246185" y="689326"/>
                  </a:cubicBezTo>
                  <a:cubicBezTo>
                    <a:pt x="236773" y="688699"/>
                    <a:pt x="179722" y="691264"/>
                    <a:pt x="155749" y="679278"/>
                  </a:cubicBezTo>
                  <a:cubicBezTo>
                    <a:pt x="150348" y="676578"/>
                    <a:pt x="146195" y="671682"/>
                    <a:pt x="140677" y="669230"/>
                  </a:cubicBezTo>
                  <a:cubicBezTo>
                    <a:pt x="130998" y="664928"/>
                    <a:pt x="110532" y="659181"/>
                    <a:pt x="110532" y="659181"/>
                  </a:cubicBezTo>
                  <a:cubicBezTo>
                    <a:pt x="83738" y="618991"/>
                    <a:pt x="118905" y="667554"/>
                    <a:pt x="85411" y="634060"/>
                  </a:cubicBezTo>
                  <a:cubicBezTo>
                    <a:pt x="62686" y="611335"/>
                    <a:pt x="89633" y="623744"/>
                    <a:pt x="60290" y="613964"/>
                  </a:cubicBezTo>
                  <a:cubicBezTo>
                    <a:pt x="55055" y="598257"/>
                    <a:pt x="49978" y="578619"/>
                    <a:pt x="35169" y="568746"/>
                  </a:cubicBezTo>
                  <a:cubicBezTo>
                    <a:pt x="30145" y="565397"/>
                    <a:pt x="24812" y="562470"/>
                    <a:pt x="20097" y="558698"/>
                  </a:cubicBezTo>
                  <a:cubicBezTo>
                    <a:pt x="9869" y="550516"/>
                    <a:pt x="7461" y="544769"/>
                    <a:pt x="0" y="533577"/>
                  </a:cubicBezTo>
                  <a:cubicBezTo>
                    <a:pt x="11723" y="498408"/>
                    <a:pt x="13397" y="513480"/>
                    <a:pt x="5024" y="488359"/>
                  </a:cubicBezTo>
                  <a:cubicBezTo>
                    <a:pt x="6699" y="478311"/>
                    <a:pt x="6471" y="467752"/>
                    <a:pt x="10048" y="458214"/>
                  </a:cubicBezTo>
                  <a:cubicBezTo>
                    <a:pt x="15059" y="444853"/>
                    <a:pt x="43618" y="440325"/>
                    <a:pt x="50242" y="438117"/>
                  </a:cubicBezTo>
                  <a:lnTo>
                    <a:pt x="80387" y="428069"/>
                  </a:lnTo>
                  <a:lnTo>
                    <a:pt x="115556" y="423045"/>
                  </a:lnTo>
                  <a:cubicBezTo>
                    <a:pt x="149446" y="389155"/>
                    <a:pt x="141208" y="406381"/>
                    <a:pt x="150725" y="377827"/>
                  </a:cubicBezTo>
                  <a:cubicBezTo>
                    <a:pt x="147225" y="372577"/>
                    <a:pt x="134266" y="356003"/>
                    <a:pt x="135653" y="347682"/>
                  </a:cubicBezTo>
                  <a:cubicBezTo>
                    <a:pt x="136646" y="341726"/>
                    <a:pt x="141771" y="337194"/>
                    <a:pt x="145701" y="332610"/>
                  </a:cubicBezTo>
                  <a:cubicBezTo>
                    <a:pt x="151866" y="325417"/>
                    <a:pt x="160543" y="320396"/>
                    <a:pt x="165798" y="312513"/>
                  </a:cubicBezTo>
                  <a:cubicBezTo>
                    <a:pt x="196717" y="266131"/>
                    <a:pt x="157264" y="323179"/>
                    <a:pt x="185895" y="287392"/>
                  </a:cubicBezTo>
                  <a:cubicBezTo>
                    <a:pt x="189667" y="282677"/>
                    <a:pt x="191228" y="276092"/>
                    <a:pt x="195943" y="272320"/>
                  </a:cubicBezTo>
                  <a:cubicBezTo>
                    <a:pt x="200078" y="269012"/>
                    <a:pt x="205991" y="268970"/>
                    <a:pt x="211015" y="267295"/>
                  </a:cubicBezTo>
                  <a:cubicBezTo>
                    <a:pt x="214365" y="263946"/>
                    <a:pt x="220394" y="261936"/>
                    <a:pt x="221064" y="257247"/>
                  </a:cubicBezTo>
                  <a:cubicBezTo>
                    <a:pt x="222277" y="248756"/>
                    <a:pt x="214229" y="226693"/>
                    <a:pt x="211015" y="217054"/>
                  </a:cubicBezTo>
                  <a:cubicBezTo>
                    <a:pt x="214365" y="213704"/>
                    <a:pt x="218105" y="210704"/>
                    <a:pt x="221064" y="207005"/>
                  </a:cubicBezTo>
                  <a:cubicBezTo>
                    <a:pt x="228466" y="197753"/>
                    <a:pt x="237919" y="188691"/>
                    <a:pt x="226088" y="176860"/>
                  </a:cubicBezTo>
                  <a:cubicBezTo>
                    <a:pt x="222343" y="173115"/>
                    <a:pt x="216039" y="173511"/>
                    <a:pt x="211015" y="171836"/>
                  </a:cubicBezTo>
                  <a:cubicBezTo>
                    <a:pt x="202642" y="163462"/>
                    <a:pt x="187570" y="158438"/>
                    <a:pt x="185895" y="146715"/>
                  </a:cubicBezTo>
                  <a:cubicBezTo>
                    <a:pt x="183696" y="131327"/>
                    <a:pt x="185562" y="108265"/>
                    <a:pt x="170822" y="96473"/>
                  </a:cubicBezTo>
                  <a:cubicBezTo>
                    <a:pt x="166686" y="93165"/>
                    <a:pt x="160773" y="93124"/>
                    <a:pt x="155749" y="91449"/>
                  </a:cubicBezTo>
                  <a:cubicBezTo>
                    <a:pt x="144387" y="74406"/>
                    <a:pt x="118068" y="87262"/>
                    <a:pt x="110532" y="86425"/>
                  </a:cubicBezTo>
                  <a:close/>
                </a:path>
              </a:pathLst>
            </a:custGeom>
            <a:solidFill>
              <a:srgbClr val="FFC000"/>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ZA" sz="1000">
                  <a:solidFill>
                    <a:schemeClr val="accent2">
                      <a:lumMod val="50000"/>
                    </a:schemeClr>
                  </a:solidFill>
                  <a:latin typeface="Arial Black" pitchFamily="34" charset="0"/>
                </a:rPr>
                <a:t>Nord-Kivu</a:t>
              </a:r>
              <a:r>
                <a:rPr lang="en-ZA" sz="1200" b="1">
                  <a:solidFill>
                    <a:schemeClr val="accent2">
                      <a:lumMod val="50000"/>
                    </a:schemeClr>
                  </a:solidFill>
                </a:rPr>
                <a:t>  </a:t>
              </a:r>
              <a:r>
                <a:rPr lang="en-ZA" sz="400"/>
                <a:t>.</a:t>
              </a:r>
            </a:p>
          </p:txBody>
        </p:sp>
      </p:grpSp>
      <p:sp>
        <p:nvSpPr>
          <p:cNvPr id="8" name="TextBox 7"/>
          <p:cNvSpPr txBox="1"/>
          <p:nvPr/>
        </p:nvSpPr>
        <p:spPr>
          <a:xfrm>
            <a:off x="8689800" y="-22820"/>
            <a:ext cx="418704" cy="369332"/>
          </a:xfrm>
          <a:prstGeom prst="rect">
            <a:avLst/>
          </a:prstGeom>
          <a:noFill/>
        </p:spPr>
        <p:txBody>
          <a:bodyPr wrap="none" rtlCol="0">
            <a:spAutoFit/>
          </a:bodyPr>
          <a:lstStyle/>
          <a:p>
            <a:pPr algn="r"/>
            <a:r>
              <a:rPr lang="en-US" dirty="0" smtClean="0"/>
              <a:t>20</a:t>
            </a:r>
            <a:endParaRPr lang="en-US" dirty="0"/>
          </a:p>
        </p:txBody>
      </p:sp>
    </p:spTree>
    <p:extLst>
      <p:ext uri="{BB962C8B-B14F-4D97-AF65-F5344CB8AC3E}">
        <p14:creationId xmlns:p14="http://schemas.microsoft.com/office/powerpoint/2010/main" val="226233895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7" name="Rectangle 8">
            <a:extLst>
              <a:ext uri="{FF2B5EF4-FFF2-40B4-BE49-F238E27FC236}">
                <a16:creationId xmlns="" xmlns:a16="http://schemas.microsoft.com/office/drawing/2014/main" id="{2C179AB2-047F-7844-B52C-3C5173D191BE}"/>
              </a:ext>
            </a:extLst>
          </p:cNvPr>
          <p:cNvSpPr>
            <a:spLocks/>
          </p:cNvSpPr>
          <p:nvPr/>
        </p:nvSpPr>
        <p:spPr bwMode="auto">
          <a:xfrm>
            <a:off x="0" y="2732088"/>
            <a:ext cx="91440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219200" indent="-304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736725" indent="-365125">
              <a:spcBef>
                <a:spcPct val="20000"/>
              </a:spcBef>
              <a:buFont typeface="Arial" panose="020B0604020202020204" pitchFamily="34" charset="0"/>
              <a:buChar char="–"/>
              <a:defRPr sz="2000">
                <a:solidFill>
                  <a:schemeClr val="tx1"/>
                </a:solidFill>
                <a:latin typeface="Calibri" panose="020F0502020204030204" pitchFamily="34" charset="0"/>
              </a:defRPr>
            </a:lvl4pPr>
            <a:lvl5pPr marL="2193925" indent="-365125">
              <a:spcBef>
                <a:spcPct val="20000"/>
              </a:spcBef>
              <a:buFont typeface="Arial" panose="020B0604020202020204" pitchFamily="34" charset="0"/>
              <a:buChar char="»"/>
              <a:defRPr sz="2000">
                <a:solidFill>
                  <a:schemeClr val="tx1"/>
                </a:solidFill>
                <a:latin typeface="Calibri" panose="020F0502020204030204" pitchFamily="34" charset="0"/>
              </a:defRPr>
            </a:lvl5pPr>
            <a:lvl6pPr marL="2651125" indent="-3651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3108325" indent="-3651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565525" indent="-3651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4022725" indent="-3651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a:spcBef>
                <a:spcPct val="0"/>
              </a:spcBef>
              <a:buFontTx/>
              <a:buNone/>
            </a:pPr>
            <a:endParaRPr lang="en-US" altLang="en-US" sz="2800" b="1">
              <a:cs typeface="Calibri" panose="020F0502020204030204" pitchFamily="34" charset="0"/>
              <a:sym typeface="Calibri" panose="020F0502020204030204" pitchFamily="34" charset="0"/>
            </a:endParaRPr>
          </a:p>
        </p:txBody>
      </p:sp>
      <p:sp>
        <p:nvSpPr>
          <p:cNvPr id="12" name="Title 11"/>
          <p:cNvSpPr>
            <a:spLocks noGrp="1"/>
          </p:cNvSpPr>
          <p:nvPr>
            <p:ph type="title"/>
          </p:nvPr>
        </p:nvSpPr>
        <p:spPr>
          <a:xfrm>
            <a:off x="616024" y="2549493"/>
            <a:ext cx="7772400" cy="1022387"/>
          </a:xfrm>
        </p:spPr>
        <p:txBody>
          <a:bodyPr/>
          <a:lstStyle/>
          <a:p>
            <a:r>
              <a:rPr lang="en-US" altLang="en-US" cap="none" dirty="0">
                <a:sym typeface="Calibri" panose="020F0502020204030204" pitchFamily="34" charset="0"/>
              </a:rPr>
              <a:t>Ebola </a:t>
            </a:r>
            <a:r>
              <a:rPr lang="en-US" altLang="en-US" dirty="0">
                <a:sym typeface="Calibri" panose="020F0502020204030204" pitchFamily="34" charset="0"/>
              </a:rPr>
              <a:t>DRC </a:t>
            </a:r>
            <a:r>
              <a:rPr lang="mr-IN" altLang="en-US" dirty="0">
                <a:sym typeface="Calibri" panose="020F0502020204030204" pitchFamily="34" charset="0"/>
              </a:rPr>
              <a:t>–</a:t>
            </a:r>
            <a:r>
              <a:rPr lang="en-US" altLang="en-US" dirty="0">
                <a:sym typeface="Calibri" panose="020F0502020204030204" pitchFamily="34" charset="0"/>
              </a:rPr>
              <a:t> </a:t>
            </a:r>
            <a:r>
              <a:rPr lang="en-US" altLang="en-US" cap="none" dirty="0">
                <a:sym typeface="Calibri" panose="020F0502020204030204" pitchFamily="34" charset="0"/>
              </a:rPr>
              <a:t>as at 21 May 2019</a:t>
            </a:r>
            <a:br>
              <a:rPr lang="en-US" altLang="en-US" cap="none" dirty="0">
                <a:sym typeface="Calibri" panose="020F0502020204030204" pitchFamily="34" charset="0"/>
              </a:rPr>
            </a:br>
            <a:endParaRPr lang="en-ZA" dirty="0"/>
          </a:p>
        </p:txBody>
      </p:sp>
      <p:sp>
        <p:nvSpPr>
          <p:cNvPr id="4" name="TextBox 3"/>
          <p:cNvSpPr txBox="1"/>
          <p:nvPr/>
        </p:nvSpPr>
        <p:spPr>
          <a:xfrm>
            <a:off x="8689800" y="-22820"/>
            <a:ext cx="418704" cy="369332"/>
          </a:xfrm>
          <a:prstGeom prst="rect">
            <a:avLst/>
          </a:prstGeom>
          <a:noFill/>
        </p:spPr>
        <p:txBody>
          <a:bodyPr wrap="none" rtlCol="0">
            <a:spAutoFit/>
          </a:bodyPr>
          <a:lstStyle/>
          <a:p>
            <a:pPr algn="r"/>
            <a:r>
              <a:rPr lang="en-US" smtClean="0">
                <a:solidFill>
                  <a:schemeClr val="bg1"/>
                </a:solidFill>
              </a:rPr>
              <a:t>21</a:t>
            </a:r>
            <a:endParaRPr lang="en-US" dirty="0">
              <a:solidFill>
                <a:schemeClr val="bg1"/>
              </a:solidFill>
            </a:endParaRPr>
          </a:p>
        </p:txBody>
      </p:sp>
    </p:spTree>
    <p:extLst>
      <p:ext uri="{BB962C8B-B14F-4D97-AF65-F5344CB8AC3E}">
        <p14:creationId xmlns:p14="http://schemas.microsoft.com/office/powerpoint/2010/main" val="4105997318"/>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398290955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4" name="Rectangle 8">
            <a:extLst>
              <a:ext uri="{FF2B5EF4-FFF2-40B4-BE49-F238E27FC236}">
                <a16:creationId xmlns="" xmlns:a16="http://schemas.microsoft.com/office/drawing/2014/main" id="{0F25C013-F5FC-C242-8BB6-CB1E6FFFFF59}"/>
              </a:ext>
            </a:extLst>
          </p:cNvPr>
          <p:cNvSpPr>
            <a:spLocks/>
          </p:cNvSpPr>
          <p:nvPr/>
        </p:nvSpPr>
        <p:spPr bwMode="auto">
          <a:xfrm>
            <a:off x="0" y="2732088"/>
            <a:ext cx="91440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a:spcBef>
                <a:spcPts val="700"/>
              </a:spcBef>
              <a:buSzPct val="100000"/>
              <a:buFont typeface="Arial" panose="020B0604020202020204" pitchFamily="34" charset="0"/>
              <a:buChar char="•"/>
              <a:defRPr sz="24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37931725" indent="-37474525">
              <a:spcBef>
                <a:spcPts val="700"/>
              </a:spcBef>
              <a:buSzPct val="100000"/>
              <a:buFont typeface="Arial" panose="020B0604020202020204" pitchFamily="34" charset="0"/>
              <a:buChar char="–"/>
              <a:defRPr sz="24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219200" indent="-304800">
              <a:spcBef>
                <a:spcPts val="700"/>
              </a:spcBef>
              <a:buSzPct val="100000"/>
              <a:buFont typeface="Arial" panose="020B0604020202020204" pitchFamily="34" charset="0"/>
              <a:buChar char="•"/>
              <a:defRPr sz="24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736725" indent="-365125">
              <a:spcBef>
                <a:spcPts val="700"/>
              </a:spcBef>
              <a:buSzPct val="100000"/>
              <a:buFont typeface="Arial" panose="020B0604020202020204" pitchFamily="34" charset="0"/>
              <a:buChar char="–"/>
              <a:defRPr sz="24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193925" indent="-365125">
              <a:spcBef>
                <a:spcPts val="700"/>
              </a:spcBef>
              <a:buSzPct val="100000"/>
              <a:buFont typeface="Arial" panose="020B0604020202020204" pitchFamily="34" charset="0"/>
              <a:buChar char="»"/>
              <a:defRPr sz="24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651125" indent="-365125" eaLnBrk="0" fontAlgn="base" hangingPunct="0">
              <a:spcBef>
                <a:spcPts val="700"/>
              </a:spcBef>
              <a:spcAft>
                <a:spcPct val="0"/>
              </a:spcAft>
              <a:buSzPct val="100000"/>
              <a:buFont typeface="Arial" panose="020B0604020202020204" pitchFamily="34" charset="0"/>
              <a:buChar char="»"/>
              <a:defRPr sz="24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3108325" indent="-365125" eaLnBrk="0" fontAlgn="base" hangingPunct="0">
              <a:spcBef>
                <a:spcPts val="700"/>
              </a:spcBef>
              <a:spcAft>
                <a:spcPct val="0"/>
              </a:spcAft>
              <a:buSzPct val="100000"/>
              <a:buFont typeface="Arial" panose="020B0604020202020204" pitchFamily="34" charset="0"/>
              <a:buChar char="»"/>
              <a:defRPr sz="24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565525" indent="-365125" eaLnBrk="0" fontAlgn="base" hangingPunct="0">
              <a:spcBef>
                <a:spcPts val="700"/>
              </a:spcBef>
              <a:spcAft>
                <a:spcPct val="0"/>
              </a:spcAft>
              <a:buSzPct val="100000"/>
              <a:buFont typeface="Arial" panose="020B0604020202020204" pitchFamily="34" charset="0"/>
              <a:buChar char="»"/>
              <a:defRPr sz="24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4022725" indent="-365125" eaLnBrk="0" fontAlgn="base" hangingPunct="0">
              <a:spcBef>
                <a:spcPts val="700"/>
              </a:spcBef>
              <a:spcAft>
                <a:spcPct val="0"/>
              </a:spcAft>
              <a:buSzPct val="100000"/>
              <a:buFont typeface="Arial" panose="020B0604020202020204" pitchFamily="34" charset="0"/>
              <a:buChar char="»"/>
              <a:defRPr sz="24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spcBef>
                <a:spcPct val="0"/>
              </a:spcBef>
              <a:buSzTx/>
              <a:buFontTx/>
              <a:buNone/>
            </a:pPr>
            <a:endParaRPr lang="en-US" altLang="en-US" sz="2800" b="1">
              <a:solidFill>
                <a:srgbClr val="FFFFFF"/>
              </a:solidFill>
            </a:endParaRPr>
          </a:p>
        </p:txBody>
      </p:sp>
      <p:sp>
        <p:nvSpPr>
          <p:cNvPr id="12" name="Title 11"/>
          <p:cNvSpPr>
            <a:spLocks noGrp="1"/>
          </p:cNvSpPr>
          <p:nvPr>
            <p:ph type="title"/>
          </p:nvPr>
        </p:nvSpPr>
        <p:spPr/>
        <p:txBody>
          <a:bodyPr/>
          <a:lstStyle/>
          <a:p>
            <a:r>
              <a:rPr lang="en-US" altLang="en-US" dirty="0"/>
              <a:t>PPE </a:t>
            </a:r>
            <a:r>
              <a:rPr lang="en-US" altLang="en-US" cap="none" dirty="0"/>
              <a:t>for filovirus infections: a big challenge</a:t>
            </a:r>
            <a:endParaRPr lang="en-ZA" dirty="0"/>
          </a:p>
        </p:txBody>
      </p:sp>
      <p:sp>
        <p:nvSpPr>
          <p:cNvPr id="4" name="TextBox 3"/>
          <p:cNvSpPr txBox="1"/>
          <p:nvPr/>
        </p:nvSpPr>
        <p:spPr>
          <a:xfrm>
            <a:off x="8689800" y="-22820"/>
            <a:ext cx="418704" cy="369332"/>
          </a:xfrm>
          <a:prstGeom prst="rect">
            <a:avLst/>
          </a:prstGeom>
          <a:noFill/>
        </p:spPr>
        <p:txBody>
          <a:bodyPr wrap="none" rtlCol="0">
            <a:spAutoFit/>
          </a:bodyPr>
          <a:lstStyle/>
          <a:p>
            <a:pPr algn="r"/>
            <a:r>
              <a:rPr lang="en-US" dirty="0" smtClean="0">
                <a:solidFill>
                  <a:schemeClr val="bg1"/>
                </a:solidFill>
              </a:rPr>
              <a:t>23</a:t>
            </a:r>
            <a:endParaRPr lang="en-US" dirty="0">
              <a:solidFill>
                <a:schemeClr val="bg1"/>
              </a:solidFill>
            </a:endParaRPr>
          </a:p>
        </p:txBody>
      </p:sp>
    </p:spTree>
    <p:extLst>
      <p:ext uri="{BB962C8B-B14F-4D97-AF65-F5344CB8AC3E}">
        <p14:creationId xmlns:p14="http://schemas.microsoft.com/office/powerpoint/2010/main" val="1129470310"/>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15554682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1400871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113609526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116608839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176468787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23749551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DF80F9-104A-BD4C-A9E3-B6AED536D4A2}"/>
              </a:ext>
            </a:extLst>
          </p:cNvPr>
          <p:cNvSpPr>
            <a:spLocks noGrp="1"/>
          </p:cNvSpPr>
          <p:nvPr>
            <p:ph type="title"/>
          </p:nvPr>
        </p:nvSpPr>
        <p:spPr/>
        <p:txBody>
          <a:bodyPr/>
          <a:lstStyle/>
          <a:p>
            <a:r>
              <a:rPr lang="en-US"/>
              <a:t>The Filoviruses</a:t>
            </a:r>
          </a:p>
        </p:txBody>
      </p:sp>
      <p:sp>
        <p:nvSpPr>
          <p:cNvPr id="3" name="Content Placeholder 2">
            <a:extLst>
              <a:ext uri="{FF2B5EF4-FFF2-40B4-BE49-F238E27FC236}">
                <a16:creationId xmlns="" xmlns:a16="http://schemas.microsoft.com/office/drawing/2014/main" id="{F775D31D-0996-F646-9B31-1E859E91F30F}"/>
              </a:ext>
            </a:extLst>
          </p:cNvPr>
          <p:cNvSpPr>
            <a:spLocks noGrp="1"/>
          </p:cNvSpPr>
          <p:nvPr>
            <p:ph idx="1"/>
          </p:nvPr>
        </p:nvSpPr>
        <p:spPr/>
        <p:txBody>
          <a:bodyPr>
            <a:normAutofit fontScale="92500" lnSpcReduction="10000"/>
          </a:bodyPr>
          <a:lstStyle/>
          <a:p>
            <a:r>
              <a:rPr lang="en-US" dirty="0"/>
              <a:t>Family: Filoviridae, at least 4 genera</a:t>
            </a:r>
          </a:p>
          <a:p>
            <a:pPr lvl="1"/>
            <a:r>
              <a:rPr lang="en-US" dirty="0"/>
              <a:t>Genus: Marburgvirus</a:t>
            </a:r>
          </a:p>
          <a:p>
            <a:pPr lvl="2"/>
            <a:r>
              <a:rPr lang="en-US" dirty="0"/>
              <a:t>Species: Marburg Marburgvirus;</a:t>
            </a:r>
          </a:p>
          <a:p>
            <a:pPr lvl="2"/>
            <a:r>
              <a:rPr lang="en-US" dirty="0"/>
              <a:t>2 strains: Marburg (MARV) – ancestral location ? Uganda; RAVN (RAAV) [</a:t>
            </a:r>
            <a:r>
              <a:rPr lang="en-ZA" i="1" dirty="0" err="1"/>
              <a:t>Ravn</a:t>
            </a:r>
            <a:r>
              <a:rPr lang="en-ZA" dirty="0"/>
              <a:t> name of the Danish patient from whom first isolated]</a:t>
            </a:r>
            <a:r>
              <a:rPr lang="en-US" dirty="0"/>
              <a:t>– ancestral location, ? Kenya</a:t>
            </a:r>
          </a:p>
          <a:p>
            <a:pPr lvl="2"/>
            <a:endParaRPr lang="en-US" dirty="0"/>
          </a:p>
          <a:p>
            <a:pPr lvl="1"/>
            <a:r>
              <a:rPr lang="en-US" dirty="0"/>
              <a:t>Genus: </a:t>
            </a:r>
            <a:r>
              <a:rPr lang="en-US" dirty="0" err="1"/>
              <a:t>Dianlovirus</a:t>
            </a:r>
            <a:endParaRPr lang="en-US" dirty="0"/>
          </a:p>
          <a:p>
            <a:pPr lvl="2"/>
            <a:r>
              <a:rPr lang="en-US" dirty="0"/>
              <a:t>Species: </a:t>
            </a:r>
            <a:r>
              <a:rPr lang="en-US" dirty="0" err="1"/>
              <a:t>Mengla</a:t>
            </a:r>
            <a:r>
              <a:rPr lang="en-US" dirty="0"/>
              <a:t> virus ;  Other species ?</a:t>
            </a:r>
          </a:p>
          <a:p>
            <a:pPr lvl="2"/>
            <a:r>
              <a:rPr lang="en-US" dirty="0"/>
              <a:t>Newly identified, China, phylogenetically between Ebola &amp; Marburg viruses</a:t>
            </a:r>
          </a:p>
          <a:p>
            <a:pPr lvl="2"/>
            <a:r>
              <a:rPr lang="en-US" dirty="0"/>
              <a:t>Has potential to cause severe</a:t>
            </a:r>
            <a:r>
              <a:rPr lang="en-US" i="1" dirty="0"/>
              <a:t>; </a:t>
            </a:r>
            <a:r>
              <a:rPr lang="en-US" dirty="0"/>
              <a:t>actual disease-causing capability unknown</a:t>
            </a:r>
          </a:p>
          <a:p>
            <a:pPr lvl="2"/>
            <a:endParaRPr lang="en-US" dirty="0"/>
          </a:p>
          <a:p>
            <a:pPr lvl="1"/>
            <a:r>
              <a:rPr lang="en-US" dirty="0"/>
              <a:t>Genus: </a:t>
            </a:r>
            <a:r>
              <a:rPr lang="en-US" dirty="0" err="1"/>
              <a:t>Cuevavirus</a:t>
            </a:r>
            <a:endParaRPr lang="en-US" dirty="0"/>
          </a:p>
          <a:p>
            <a:pPr lvl="2"/>
            <a:r>
              <a:rPr lang="en-US" dirty="0"/>
              <a:t>Species: </a:t>
            </a:r>
            <a:r>
              <a:rPr lang="en-US" dirty="0" err="1"/>
              <a:t>Lloviu</a:t>
            </a:r>
            <a:r>
              <a:rPr lang="en-US" dirty="0"/>
              <a:t> </a:t>
            </a:r>
            <a:r>
              <a:rPr lang="en-US" dirty="0" err="1"/>
              <a:t>cuevavirus</a:t>
            </a:r>
            <a:r>
              <a:rPr lang="en-US" dirty="0"/>
              <a:t> (LLOV) – Spain; also France &amp; Portugal</a:t>
            </a:r>
          </a:p>
          <a:p>
            <a:pPr lvl="2"/>
            <a:r>
              <a:rPr lang="en-US" dirty="0"/>
              <a:t>Pathogenic to bats; no human infections described</a:t>
            </a:r>
          </a:p>
          <a:p>
            <a:pPr lvl="1"/>
            <a:endParaRPr lang="en-US" dirty="0"/>
          </a:p>
          <a:p>
            <a:pPr lvl="1"/>
            <a:endParaRPr lang="en-US" dirty="0"/>
          </a:p>
          <a:p>
            <a:pPr lvl="1"/>
            <a:endParaRPr lang="en-US" dirty="0"/>
          </a:p>
        </p:txBody>
      </p:sp>
      <p:sp>
        <p:nvSpPr>
          <p:cNvPr id="4" name="TextBox 3"/>
          <p:cNvSpPr txBox="1"/>
          <p:nvPr/>
        </p:nvSpPr>
        <p:spPr>
          <a:xfrm>
            <a:off x="8806818" y="-22820"/>
            <a:ext cx="301686" cy="369332"/>
          </a:xfrm>
          <a:prstGeom prst="rect">
            <a:avLst/>
          </a:prstGeom>
          <a:noFill/>
        </p:spPr>
        <p:txBody>
          <a:bodyPr wrap="none" rtlCol="0">
            <a:spAutoFit/>
          </a:bodyPr>
          <a:lstStyle/>
          <a:p>
            <a:pPr algn="r"/>
            <a:r>
              <a:rPr lang="en-US" dirty="0" smtClean="0"/>
              <a:t>3</a:t>
            </a:r>
            <a:endParaRPr lang="en-US" dirty="0"/>
          </a:p>
        </p:txBody>
      </p:sp>
    </p:spTree>
    <p:extLst>
      <p:ext uri="{BB962C8B-B14F-4D97-AF65-F5344CB8AC3E}">
        <p14:creationId xmlns:p14="http://schemas.microsoft.com/office/powerpoint/2010/main" val="1677921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D:\Dropbox (Personal)\- CONSULTING\Prof Adriano Duse\Pics\_74403258_021741209-1.jpg"/>
          <p:cNvPicPr>
            <a:picLocks noChangeAspect="1" noChangeArrowheads="1"/>
          </p:cNvPicPr>
          <p:nvPr/>
        </p:nvPicPr>
        <p:blipFill>
          <a:blip r:embed="rId3" cstate="screen"/>
          <a:srcRect/>
          <a:stretch>
            <a:fillRect/>
          </a:stretch>
        </p:blipFill>
        <p:spPr bwMode="auto">
          <a:xfrm>
            <a:off x="5076056" y="955348"/>
            <a:ext cx="3850334" cy="2406208"/>
          </a:xfrm>
          <a:prstGeom prst="rect">
            <a:avLst/>
          </a:prstGeom>
          <a:noFill/>
        </p:spPr>
      </p:pic>
      <p:sp>
        <p:nvSpPr>
          <p:cNvPr id="60417" name="Rectangle 1"/>
          <p:cNvSpPr>
            <a:spLocks noGrp="1"/>
          </p:cNvSpPr>
          <p:nvPr>
            <p:ph type="title"/>
          </p:nvPr>
        </p:nvSpPr>
        <p:spPr/>
        <p:txBody>
          <a:bodyPr/>
          <a:lstStyle/>
          <a:p>
            <a:r>
              <a:rPr lang="en-US" altLang="en-US"/>
              <a:t>Challenges inc. controversial public health messages</a:t>
            </a:r>
          </a:p>
        </p:txBody>
      </p:sp>
      <p:sp>
        <p:nvSpPr>
          <p:cNvPr id="60418" name="Rectangle 2"/>
          <p:cNvSpPr>
            <a:spLocks noGrp="1"/>
          </p:cNvSpPr>
          <p:nvPr>
            <p:ph idx="1"/>
          </p:nvPr>
        </p:nvSpPr>
        <p:spPr>
          <a:xfrm>
            <a:off x="179512" y="769269"/>
            <a:ext cx="7272808" cy="4335868"/>
          </a:xfrm>
        </p:spPr>
        <p:txBody>
          <a:bodyPr>
            <a:normAutofit/>
          </a:bodyPr>
          <a:lstStyle/>
          <a:p>
            <a:r>
              <a:rPr lang="en-US" altLang="en-US" dirty="0" smtClean="0"/>
              <a:t>‘</a:t>
            </a:r>
            <a:r>
              <a:rPr lang="en-US" altLang="en-US" dirty="0"/>
              <a:t>Do not eat bush game’</a:t>
            </a:r>
          </a:p>
          <a:p>
            <a:r>
              <a:rPr lang="en-US" altLang="en-US" dirty="0"/>
              <a:t>Social distancing; no handshaking</a:t>
            </a:r>
          </a:p>
          <a:p>
            <a:r>
              <a:rPr lang="en-US" altLang="en-US" dirty="0"/>
              <a:t>Closure of markets (</a:t>
            </a:r>
            <a:r>
              <a:rPr lang="en-US" altLang="en-US" dirty="0" smtClean="0"/>
              <a:t>economic</a:t>
            </a:r>
            <a:br>
              <a:rPr lang="en-US" altLang="en-US" dirty="0" smtClean="0"/>
            </a:br>
            <a:r>
              <a:rPr lang="en-US" altLang="en-US" dirty="0" smtClean="0"/>
              <a:t>implications</a:t>
            </a:r>
            <a:r>
              <a:rPr lang="en-US" altLang="en-US" dirty="0"/>
              <a:t>) and recreational </a:t>
            </a:r>
            <a:r>
              <a:rPr lang="en-US" altLang="en-US" dirty="0" smtClean="0"/>
              <a:t>areas</a:t>
            </a:r>
            <a:br>
              <a:rPr lang="en-US" altLang="en-US" dirty="0" smtClean="0"/>
            </a:br>
            <a:r>
              <a:rPr lang="en-US" altLang="en-US" dirty="0" smtClean="0"/>
              <a:t>e.g</a:t>
            </a:r>
            <a:r>
              <a:rPr lang="en-US" altLang="en-US" dirty="0"/>
              <a:t>. bars and discotheques</a:t>
            </a:r>
          </a:p>
          <a:p>
            <a:r>
              <a:rPr lang="en-US" altLang="en-US" dirty="0"/>
              <a:t>Inequity regarding who </a:t>
            </a:r>
            <a:r>
              <a:rPr lang="en-US" altLang="en-US" dirty="0" smtClean="0"/>
              <a:t>gets</a:t>
            </a:r>
            <a:br>
              <a:rPr lang="en-US" altLang="en-US" dirty="0" smtClean="0"/>
            </a:br>
            <a:r>
              <a:rPr lang="en-US" altLang="en-US" dirty="0" smtClean="0"/>
              <a:t>vaccination </a:t>
            </a:r>
            <a:r>
              <a:rPr lang="en-US" altLang="en-US" dirty="0"/>
              <a:t>/ treatment</a:t>
            </a:r>
          </a:p>
          <a:p>
            <a:r>
              <a:rPr lang="en-US" altLang="en-US" dirty="0"/>
              <a:t>Stopping of flights; border closures; travel bans</a:t>
            </a:r>
          </a:p>
          <a:p>
            <a:r>
              <a:rPr lang="en-US" altLang="en-US" dirty="0"/>
              <a:t>Closure of mining operations (force </a:t>
            </a:r>
            <a:r>
              <a:rPr lang="en-US" altLang="en-US" dirty="0" err="1"/>
              <a:t>majeur</a:t>
            </a:r>
            <a:r>
              <a:rPr lang="en-US" altLang="en-US" dirty="0"/>
              <a:t>) - serious economic consequences for the W African sub-region</a:t>
            </a:r>
          </a:p>
          <a:p>
            <a:endParaRPr lang="en-US" altLang="en-US" dirty="0"/>
          </a:p>
        </p:txBody>
      </p:sp>
      <p:sp>
        <p:nvSpPr>
          <p:cNvPr id="5" name="TextBox 4"/>
          <p:cNvSpPr txBox="1"/>
          <p:nvPr/>
        </p:nvSpPr>
        <p:spPr>
          <a:xfrm>
            <a:off x="8689800" y="-22820"/>
            <a:ext cx="418704" cy="369332"/>
          </a:xfrm>
          <a:prstGeom prst="rect">
            <a:avLst/>
          </a:prstGeom>
          <a:noFill/>
        </p:spPr>
        <p:txBody>
          <a:bodyPr wrap="none" rtlCol="0">
            <a:spAutoFit/>
          </a:bodyPr>
          <a:lstStyle/>
          <a:p>
            <a:pPr algn="r"/>
            <a:r>
              <a:rPr lang="en-US" dirty="0" smtClean="0"/>
              <a:t>32</a:t>
            </a:r>
            <a:endParaRPr lang="en-US" dirty="0"/>
          </a:p>
        </p:txBody>
      </p:sp>
    </p:spTree>
    <p:extLst>
      <p:ext uri="{BB962C8B-B14F-4D97-AF65-F5344CB8AC3E}">
        <p14:creationId xmlns:p14="http://schemas.microsoft.com/office/powerpoint/2010/main" val="394075907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35600" y="2174875"/>
            <a:ext cx="3671888" cy="1692275"/>
            <a:chOff x="0" y="-1"/>
            <a:chExt cx="3672411" cy="1692051"/>
          </a:xfrm>
        </p:grpSpPr>
        <p:sp>
          <p:nvSpPr>
            <p:cNvPr id="104451" name="AutoShape 3">
              <a:extLst>
                <a:ext uri="{FF2B5EF4-FFF2-40B4-BE49-F238E27FC236}">
                  <a16:creationId xmlns="" xmlns:a16="http://schemas.microsoft.com/office/drawing/2014/main" id="{994579A3-4472-884B-8987-B3B664AE326A}"/>
                </a:ext>
              </a:extLst>
            </p:cNvPr>
            <p:cNvSpPr>
              <a:spLocks/>
            </p:cNvSpPr>
            <p:nvPr/>
          </p:nvSpPr>
          <p:spPr bwMode="auto">
            <a:xfrm>
              <a:off x="0" y="-1"/>
              <a:ext cx="3672411" cy="169205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911"/>
                  </a:moveTo>
                  <a:cubicBezTo>
                    <a:pt x="0" y="1303"/>
                    <a:pt x="600" y="0"/>
                    <a:pt x="1341" y="0"/>
                  </a:cubicBezTo>
                  <a:lnTo>
                    <a:pt x="20259" y="0"/>
                  </a:lnTo>
                  <a:cubicBezTo>
                    <a:pt x="21000" y="0"/>
                    <a:pt x="21600" y="1303"/>
                    <a:pt x="21600" y="2911"/>
                  </a:cubicBezTo>
                  <a:lnTo>
                    <a:pt x="21600" y="14554"/>
                  </a:lnTo>
                  <a:cubicBezTo>
                    <a:pt x="21600" y="16162"/>
                    <a:pt x="21000" y="17465"/>
                    <a:pt x="20259" y="17465"/>
                  </a:cubicBezTo>
                  <a:lnTo>
                    <a:pt x="9000" y="17465"/>
                  </a:lnTo>
                  <a:lnTo>
                    <a:pt x="2779" y="21600"/>
                  </a:lnTo>
                  <a:lnTo>
                    <a:pt x="3600" y="17465"/>
                  </a:lnTo>
                  <a:lnTo>
                    <a:pt x="1341" y="17465"/>
                  </a:lnTo>
                  <a:cubicBezTo>
                    <a:pt x="600" y="17465"/>
                    <a:pt x="0" y="16162"/>
                    <a:pt x="0" y="14554"/>
                  </a:cubicBezTo>
                  <a:lnTo>
                    <a:pt x="0" y="10188"/>
                  </a:lnTo>
                  <a:lnTo>
                    <a:pt x="0" y="2911"/>
                  </a:lnTo>
                  <a:close/>
                </a:path>
              </a:pathLst>
            </a:custGeom>
            <a:solidFill>
              <a:srgbClr val="FFFFFF"/>
            </a:solidFill>
            <a:ln>
              <a:solidFill>
                <a:schemeClr val="bg1">
                  <a:lumMod val="50000"/>
                </a:schemeClr>
              </a:solidFill>
            </a:ln>
            <a:effectLst>
              <a:outerShdw blurRad="38100" dist="23000" dir="5400000" algn="ctr" rotWithShape="0">
                <a:srgbClr val="000000">
                  <a:alpha val="34998"/>
                </a:srgbClr>
              </a:outerShdw>
            </a:effectLst>
          </p:spPr>
          <p:txBody>
            <a:bodyPr lIns="45719" tIns="45719" rIns="45719" bIns="45719" anchor="ctr"/>
            <a:lstStyle/>
            <a:p>
              <a:pPr>
                <a:defRPr/>
              </a:pPr>
              <a:endParaRPr lang="en-US"/>
            </a:p>
          </p:txBody>
        </p:sp>
        <p:sp>
          <p:nvSpPr>
            <p:cNvPr id="61469" name="Rectangle 4"/>
            <p:cNvSpPr>
              <a:spLocks/>
            </p:cNvSpPr>
            <p:nvPr/>
          </p:nvSpPr>
          <p:spPr bwMode="auto">
            <a:xfrm>
              <a:off x="66786" y="207086"/>
              <a:ext cx="3538837" cy="953979"/>
            </a:xfrm>
            <a:prstGeom prst="rect">
              <a:avLst/>
            </a:prstGeom>
            <a:noFill/>
            <a:ln w="12700">
              <a:noFill/>
              <a:miter lim="400000"/>
              <a:headEnd/>
              <a:tailEnd/>
            </a:ln>
          </p:spPr>
          <p:txBody>
            <a:bodyPr lIns="45719" tIns="45719" rIns="45719" bIns="45719" anchor="ctr">
              <a:spAutoFit/>
            </a:bodyPr>
            <a:lstStyle/>
            <a:p>
              <a:pPr algn="ctr" eaLnBrk="1"/>
              <a:r>
                <a:rPr lang="en-US" altLang="en-US" sz="1400">
                  <a:solidFill>
                    <a:srgbClr val="000000"/>
                  </a:solidFill>
                  <a:cs typeface="Calibri" pitchFamily="34" charset="0"/>
                  <a:sym typeface="Calibri" pitchFamily="34" charset="0"/>
                </a:rPr>
                <a:t>Bull*** our government is spreading it to reduce the population. Remember satan has control over governments. Also our own government worships satan.</a:t>
              </a:r>
            </a:p>
          </p:txBody>
        </p:sp>
      </p:grpSp>
      <p:grpSp>
        <p:nvGrpSpPr>
          <p:cNvPr id="3" name="Group 5"/>
          <p:cNvGrpSpPr>
            <a:grpSpLocks/>
          </p:cNvGrpSpPr>
          <p:nvPr/>
        </p:nvGrpSpPr>
        <p:grpSpPr bwMode="auto">
          <a:xfrm>
            <a:off x="34925" y="3076575"/>
            <a:ext cx="3443288" cy="2517775"/>
            <a:chOff x="0" y="0"/>
            <a:chExt cx="3443497" cy="2516486"/>
          </a:xfrm>
        </p:grpSpPr>
        <p:sp>
          <p:nvSpPr>
            <p:cNvPr id="104454" name="AutoShape 6">
              <a:extLst>
                <a:ext uri="{FF2B5EF4-FFF2-40B4-BE49-F238E27FC236}">
                  <a16:creationId xmlns="" xmlns:a16="http://schemas.microsoft.com/office/drawing/2014/main" id="{C7AAE845-4FE7-BA40-9F5E-E7BB0C61ED75}"/>
                </a:ext>
              </a:extLst>
            </p:cNvPr>
            <p:cNvSpPr>
              <a:spLocks/>
            </p:cNvSpPr>
            <p:nvPr/>
          </p:nvSpPr>
          <p:spPr bwMode="auto">
            <a:xfrm>
              <a:off x="0" y="0"/>
              <a:ext cx="3443497" cy="251648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7174"/>
                  </a:moveTo>
                  <a:cubicBezTo>
                    <a:pt x="0" y="5581"/>
                    <a:pt x="944" y="4289"/>
                    <a:pt x="2108" y="4289"/>
                  </a:cubicBezTo>
                  <a:lnTo>
                    <a:pt x="10278" y="4289"/>
                  </a:lnTo>
                  <a:lnTo>
                    <a:pt x="21600" y="0"/>
                  </a:lnTo>
                  <a:lnTo>
                    <a:pt x="14683" y="4289"/>
                  </a:lnTo>
                  <a:lnTo>
                    <a:pt x="15511" y="4289"/>
                  </a:lnTo>
                  <a:cubicBezTo>
                    <a:pt x="16675" y="4289"/>
                    <a:pt x="17619" y="5581"/>
                    <a:pt x="17619" y="7174"/>
                  </a:cubicBezTo>
                  <a:lnTo>
                    <a:pt x="17619" y="18715"/>
                  </a:lnTo>
                  <a:cubicBezTo>
                    <a:pt x="17619" y="20308"/>
                    <a:pt x="16675" y="21600"/>
                    <a:pt x="15511" y="21600"/>
                  </a:cubicBezTo>
                  <a:lnTo>
                    <a:pt x="2108" y="21600"/>
                  </a:lnTo>
                  <a:cubicBezTo>
                    <a:pt x="944" y="21600"/>
                    <a:pt x="0" y="20308"/>
                    <a:pt x="0" y="18715"/>
                  </a:cubicBezTo>
                  <a:lnTo>
                    <a:pt x="0" y="7174"/>
                  </a:lnTo>
                  <a:close/>
                </a:path>
              </a:pathLst>
            </a:custGeom>
            <a:solidFill>
              <a:srgbClr val="FFFFFF"/>
            </a:solidFill>
            <a:ln>
              <a:solidFill>
                <a:schemeClr val="bg1">
                  <a:lumMod val="50000"/>
                </a:schemeClr>
              </a:solidFill>
            </a:ln>
            <a:effectLst>
              <a:outerShdw blurRad="38100" dist="23000" dir="5400000" algn="ctr" rotWithShape="0">
                <a:srgbClr val="000000">
                  <a:alpha val="34998"/>
                </a:srgbClr>
              </a:outerShdw>
            </a:effectLst>
          </p:spPr>
          <p:txBody>
            <a:bodyPr lIns="45719" tIns="45719" rIns="45719" bIns="45719" anchor="ctr"/>
            <a:lstStyle/>
            <a:p>
              <a:pPr>
                <a:defRPr/>
              </a:pPr>
              <a:endParaRPr lang="en-US"/>
            </a:p>
          </p:txBody>
        </p:sp>
        <p:sp>
          <p:nvSpPr>
            <p:cNvPr id="61467" name="Rectangle 7"/>
            <p:cNvSpPr>
              <a:spLocks/>
            </p:cNvSpPr>
            <p:nvPr/>
          </p:nvSpPr>
          <p:spPr bwMode="auto">
            <a:xfrm>
              <a:off x="98450" y="708291"/>
              <a:ext cx="2611985" cy="1599617"/>
            </a:xfrm>
            <a:prstGeom prst="rect">
              <a:avLst/>
            </a:prstGeom>
            <a:noFill/>
            <a:ln w="12700">
              <a:noFill/>
              <a:miter lim="400000"/>
              <a:headEnd/>
              <a:tailEnd/>
            </a:ln>
          </p:spPr>
          <p:txBody>
            <a:bodyPr lIns="45719" tIns="45719" rIns="45719" bIns="45719" anchor="ctr">
              <a:spAutoFit/>
            </a:bodyPr>
            <a:lstStyle/>
            <a:p>
              <a:pPr algn="ctr" eaLnBrk="1"/>
              <a:r>
                <a:rPr lang="en-US" altLang="en-US" sz="1400">
                  <a:solidFill>
                    <a:srgbClr val="000000"/>
                  </a:solidFill>
                  <a:cs typeface="Calibri" pitchFamily="34" charset="0"/>
                  <a:sym typeface="Calibri" pitchFamily="34" charset="0"/>
                </a:rPr>
                <a:t>Wow look at all this Bible prophecy coming true this tell me that it's time for all of us to give our lives to JESUS right now and be covered by his blood we all need to repent of all our sins and ask JESUS to forgive us</a:t>
              </a:r>
            </a:p>
          </p:txBody>
        </p:sp>
      </p:grpSp>
      <p:grpSp>
        <p:nvGrpSpPr>
          <p:cNvPr id="4" name="Group 8"/>
          <p:cNvGrpSpPr>
            <a:grpSpLocks/>
          </p:cNvGrpSpPr>
          <p:nvPr/>
        </p:nvGrpSpPr>
        <p:grpSpPr bwMode="auto">
          <a:xfrm>
            <a:off x="47625" y="2373313"/>
            <a:ext cx="4094163" cy="1295401"/>
            <a:chOff x="0" y="0"/>
            <a:chExt cx="4095727" cy="1295352"/>
          </a:xfrm>
        </p:grpSpPr>
        <p:sp>
          <p:nvSpPr>
            <p:cNvPr id="104457" name="AutoShape 9">
              <a:extLst>
                <a:ext uri="{FF2B5EF4-FFF2-40B4-BE49-F238E27FC236}">
                  <a16:creationId xmlns="" xmlns:a16="http://schemas.microsoft.com/office/drawing/2014/main" id="{BC8BE61B-5A01-A748-8E05-89560750F4BB}"/>
                </a:ext>
              </a:extLst>
            </p:cNvPr>
            <p:cNvSpPr>
              <a:spLocks/>
            </p:cNvSpPr>
            <p:nvPr/>
          </p:nvSpPr>
          <p:spPr bwMode="auto">
            <a:xfrm>
              <a:off x="0" y="0"/>
              <a:ext cx="4095727" cy="129535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3600"/>
                  </a:moveTo>
                  <a:cubicBezTo>
                    <a:pt x="0" y="1612"/>
                    <a:pt x="510" y="0"/>
                    <a:pt x="1139" y="0"/>
                  </a:cubicBezTo>
                  <a:lnTo>
                    <a:pt x="15378" y="0"/>
                  </a:lnTo>
                  <a:cubicBezTo>
                    <a:pt x="16007" y="0"/>
                    <a:pt x="16517" y="1612"/>
                    <a:pt x="16517" y="3600"/>
                  </a:cubicBezTo>
                  <a:lnTo>
                    <a:pt x="21600" y="9208"/>
                  </a:lnTo>
                  <a:lnTo>
                    <a:pt x="16517" y="9000"/>
                  </a:lnTo>
                  <a:lnTo>
                    <a:pt x="16517" y="18000"/>
                  </a:lnTo>
                  <a:cubicBezTo>
                    <a:pt x="16517" y="19988"/>
                    <a:pt x="16007" y="21600"/>
                    <a:pt x="15378" y="21600"/>
                  </a:cubicBezTo>
                  <a:lnTo>
                    <a:pt x="1139" y="21600"/>
                  </a:lnTo>
                  <a:cubicBezTo>
                    <a:pt x="510" y="21600"/>
                    <a:pt x="0" y="19988"/>
                    <a:pt x="0" y="18000"/>
                  </a:cubicBezTo>
                  <a:lnTo>
                    <a:pt x="0" y="3600"/>
                  </a:lnTo>
                  <a:close/>
                </a:path>
              </a:pathLst>
            </a:custGeom>
            <a:solidFill>
              <a:srgbClr val="FFFFFF"/>
            </a:solidFill>
            <a:ln>
              <a:solidFill>
                <a:schemeClr val="bg1">
                  <a:lumMod val="50000"/>
                </a:schemeClr>
              </a:solidFill>
            </a:ln>
            <a:effectLst>
              <a:outerShdw blurRad="38100" dist="23000" dir="5400000" algn="ctr" rotWithShape="0">
                <a:srgbClr val="000000">
                  <a:alpha val="34998"/>
                </a:srgbClr>
              </a:outerShdw>
            </a:effectLst>
          </p:spPr>
          <p:txBody>
            <a:bodyPr lIns="45719" tIns="45719" rIns="45719" bIns="45719" anchor="ctr"/>
            <a:lstStyle/>
            <a:p>
              <a:pPr>
                <a:defRPr/>
              </a:pPr>
              <a:endParaRPr lang="en-US"/>
            </a:p>
          </p:txBody>
        </p:sp>
        <p:sp>
          <p:nvSpPr>
            <p:cNvPr id="61465" name="Rectangle 10"/>
            <p:cNvSpPr>
              <a:spLocks/>
            </p:cNvSpPr>
            <p:nvPr/>
          </p:nvSpPr>
          <p:spPr bwMode="auto">
            <a:xfrm>
              <a:off x="63233" y="24451"/>
              <a:ext cx="3005374" cy="1246446"/>
            </a:xfrm>
            <a:prstGeom prst="rect">
              <a:avLst/>
            </a:prstGeom>
            <a:noFill/>
            <a:ln w="12700">
              <a:noFill/>
              <a:miter lim="400000"/>
              <a:headEnd/>
              <a:tailEnd/>
            </a:ln>
          </p:spPr>
          <p:txBody>
            <a:bodyPr lIns="45719" tIns="45719" rIns="45719" bIns="45719" anchor="ctr">
              <a:spAutoFit/>
            </a:bodyPr>
            <a:lstStyle/>
            <a:p>
              <a:pPr algn="ctr" eaLnBrk="1"/>
              <a:r>
                <a:rPr lang="en-US" altLang="en-US" sz="1500">
                  <a:solidFill>
                    <a:srgbClr val="000000"/>
                  </a:solidFill>
                  <a:cs typeface="Calibri" pitchFamily="34" charset="0"/>
                  <a:sym typeface="Calibri" pitchFamily="34" charset="0"/>
                </a:rPr>
                <a:t>This virus has the same symptoms with ZOMBIFICATION which was a voodoo practices; Zombie is defined as corpse said to be revived by witchcraft</a:t>
              </a:r>
            </a:p>
          </p:txBody>
        </p:sp>
      </p:grpSp>
      <p:grpSp>
        <p:nvGrpSpPr>
          <p:cNvPr id="5" name="Group 11"/>
          <p:cNvGrpSpPr>
            <a:grpSpLocks/>
          </p:cNvGrpSpPr>
          <p:nvPr/>
        </p:nvGrpSpPr>
        <p:grpSpPr bwMode="auto">
          <a:xfrm>
            <a:off x="5435601" y="3179763"/>
            <a:ext cx="3644900" cy="2413000"/>
            <a:chOff x="-1" y="0"/>
            <a:chExt cx="3644482" cy="2413376"/>
          </a:xfrm>
        </p:grpSpPr>
        <p:sp>
          <p:nvSpPr>
            <p:cNvPr id="104460" name="AutoShape 12">
              <a:extLst>
                <a:ext uri="{FF2B5EF4-FFF2-40B4-BE49-F238E27FC236}">
                  <a16:creationId xmlns="" xmlns:a16="http://schemas.microsoft.com/office/drawing/2014/main" id="{48DDF587-4B62-F844-9355-A833314CED39}"/>
                </a:ext>
              </a:extLst>
            </p:cNvPr>
            <p:cNvSpPr>
              <a:spLocks/>
            </p:cNvSpPr>
            <p:nvPr/>
          </p:nvSpPr>
          <p:spPr bwMode="auto">
            <a:xfrm>
              <a:off x="-1" y="0"/>
              <a:ext cx="3644482" cy="241337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6021"/>
                  </a:moveTo>
                  <a:cubicBezTo>
                    <a:pt x="0" y="4300"/>
                    <a:pt x="924" y="2905"/>
                    <a:pt x="2063" y="2905"/>
                  </a:cubicBezTo>
                  <a:lnTo>
                    <a:pt x="3600" y="2905"/>
                  </a:lnTo>
                  <a:lnTo>
                    <a:pt x="3972" y="0"/>
                  </a:lnTo>
                  <a:lnTo>
                    <a:pt x="9000" y="2905"/>
                  </a:lnTo>
                  <a:lnTo>
                    <a:pt x="19537" y="2905"/>
                  </a:lnTo>
                  <a:cubicBezTo>
                    <a:pt x="20676" y="2905"/>
                    <a:pt x="21600" y="4300"/>
                    <a:pt x="21600" y="6021"/>
                  </a:cubicBezTo>
                  <a:lnTo>
                    <a:pt x="21600" y="18484"/>
                  </a:lnTo>
                  <a:cubicBezTo>
                    <a:pt x="21600" y="20205"/>
                    <a:pt x="20676" y="21600"/>
                    <a:pt x="19537" y="21600"/>
                  </a:cubicBezTo>
                  <a:lnTo>
                    <a:pt x="2063" y="21600"/>
                  </a:lnTo>
                  <a:cubicBezTo>
                    <a:pt x="924" y="21600"/>
                    <a:pt x="0" y="20205"/>
                    <a:pt x="0" y="18484"/>
                  </a:cubicBezTo>
                  <a:lnTo>
                    <a:pt x="0" y="6021"/>
                  </a:lnTo>
                  <a:close/>
                </a:path>
              </a:pathLst>
            </a:custGeom>
            <a:solidFill>
              <a:srgbClr val="FFFFFF"/>
            </a:solidFill>
            <a:ln>
              <a:solidFill>
                <a:schemeClr val="bg1">
                  <a:lumMod val="50000"/>
                </a:schemeClr>
              </a:solidFill>
            </a:ln>
            <a:effectLst>
              <a:outerShdw blurRad="38100" dist="23000" dir="5400000" algn="ctr" rotWithShape="0">
                <a:srgbClr val="000000">
                  <a:alpha val="34998"/>
                </a:srgbClr>
              </a:outerShdw>
            </a:effectLst>
          </p:spPr>
          <p:txBody>
            <a:bodyPr lIns="45719" tIns="45719" rIns="45719" bIns="45719" anchor="ctr"/>
            <a:lstStyle/>
            <a:p>
              <a:pPr>
                <a:defRPr/>
              </a:pPr>
              <a:endParaRPr lang="en-US"/>
            </a:p>
          </p:txBody>
        </p:sp>
        <p:sp>
          <p:nvSpPr>
            <p:cNvPr id="61463" name="Rectangle 13"/>
            <p:cNvSpPr>
              <a:spLocks/>
            </p:cNvSpPr>
            <p:nvPr/>
          </p:nvSpPr>
          <p:spPr bwMode="auto">
            <a:xfrm>
              <a:off x="101964" y="568643"/>
              <a:ext cx="3440552" cy="1600685"/>
            </a:xfrm>
            <a:prstGeom prst="rect">
              <a:avLst/>
            </a:prstGeom>
            <a:noFill/>
            <a:ln w="12700">
              <a:noFill/>
              <a:miter lim="400000"/>
              <a:headEnd/>
              <a:tailEnd/>
            </a:ln>
          </p:spPr>
          <p:txBody>
            <a:bodyPr lIns="45719" tIns="45719" rIns="45719" bIns="45719" anchor="ctr">
              <a:spAutoFit/>
            </a:bodyPr>
            <a:lstStyle/>
            <a:p>
              <a:pPr algn="ctr" eaLnBrk="1"/>
              <a:r>
                <a:rPr lang="en-US" altLang="en-US" sz="1400">
                  <a:solidFill>
                    <a:srgbClr val="000000"/>
                  </a:solidFill>
                  <a:cs typeface="Calibri" pitchFamily="34" charset="0"/>
                  <a:sym typeface="Calibri" pitchFamily="34" charset="0"/>
                </a:rPr>
                <a:t>Americans have vaccine and probably they invent this virus during cald war and use on who else than poor africans !! but they dont give vaccine to anyone except of this 2 or 3 persons from USA  few weeks ago  who are healed while others (africans especially)you will be died  !!</a:t>
              </a:r>
            </a:p>
          </p:txBody>
        </p:sp>
      </p:grpSp>
      <p:grpSp>
        <p:nvGrpSpPr>
          <p:cNvPr id="6" name="Group 14"/>
          <p:cNvGrpSpPr>
            <a:grpSpLocks/>
          </p:cNvGrpSpPr>
          <p:nvPr/>
        </p:nvGrpSpPr>
        <p:grpSpPr bwMode="auto">
          <a:xfrm>
            <a:off x="3130550" y="790574"/>
            <a:ext cx="3203575" cy="2282825"/>
            <a:chOff x="-1" y="0"/>
            <a:chExt cx="3202528" cy="2281437"/>
          </a:xfrm>
        </p:grpSpPr>
        <p:sp>
          <p:nvSpPr>
            <p:cNvPr id="104463" name="AutoShape 15">
              <a:extLst>
                <a:ext uri="{FF2B5EF4-FFF2-40B4-BE49-F238E27FC236}">
                  <a16:creationId xmlns="" xmlns:a16="http://schemas.microsoft.com/office/drawing/2014/main" id="{55AF756B-2197-E74C-836B-79E07A021B22}"/>
                </a:ext>
              </a:extLst>
            </p:cNvPr>
            <p:cNvSpPr>
              <a:spLocks/>
            </p:cNvSpPr>
            <p:nvPr/>
          </p:nvSpPr>
          <p:spPr bwMode="auto">
            <a:xfrm>
              <a:off x="-1" y="0"/>
              <a:ext cx="3202528" cy="228143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3600"/>
                  </a:moveTo>
                  <a:cubicBezTo>
                    <a:pt x="0" y="1612"/>
                    <a:pt x="1148" y="0"/>
                    <a:pt x="2565" y="0"/>
                  </a:cubicBezTo>
                  <a:lnTo>
                    <a:pt x="13952" y="0"/>
                  </a:lnTo>
                  <a:cubicBezTo>
                    <a:pt x="15368" y="0"/>
                    <a:pt x="16517" y="1612"/>
                    <a:pt x="16517" y="3600"/>
                  </a:cubicBezTo>
                  <a:lnTo>
                    <a:pt x="21600" y="9208"/>
                  </a:lnTo>
                  <a:lnTo>
                    <a:pt x="16517" y="9000"/>
                  </a:lnTo>
                  <a:lnTo>
                    <a:pt x="16517" y="18000"/>
                  </a:lnTo>
                  <a:cubicBezTo>
                    <a:pt x="16517" y="19988"/>
                    <a:pt x="15368" y="21600"/>
                    <a:pt x="13952" y="21600"/>
                  </a:cubicBezTo>
                  <a:lnTo>
                    <a:pt x="2565" y="21600"/>
                  </a:lnTo>
                  <a:cubicBezTo>
                    <a:pt x="1148" y="21600"/>
                    <a:pt x="0" y="19988"/>
                    <a:pt x="0" y="18000"/>
                  </a:cubicBezTo>
                  <a:lnTo>
                    <a:pt x="0" y="3600"/>
                  </a:lnTo>
                  <a:close/>
                </a:path>
              </a:pathLst>
            </a:custGeom>
            <a:solidFill>
              <a:srgbClr val="FFFFFF"/>
            </a:solidFill>
            <a:ln>
              <a:solidFill>
                <a:schemeClr val="bg1">
                  <a:lumMod val="50000"/>
                </a:schemeClr>
              </a:solidFill>
            </a:ln>
            <a:effectLst>
              <a:outerShdw blurRad="38100" dist="23000" dir="5400000" algn="ctr" rotWithShape="0">
                <a:srgbClr val="000000">
                  <a:alpha val="34998"/>
                </a:srgbClr>
              </a:outerShdw>
            </a:effectLst>
          </p:spPr>
          <p:txBody>
            <a:bodyPr lIns="45719" tIns="45719" rIns="45719" bIns="45719" anchor="ctr"/>
            <a:lstStyle/>
            <a:p>
              <a:pPr>
                <a:defRPr/>
              </a:pPr>
              <a:endParaRPr lang="en-US"/>
            </a:p>
          </p:txBody>
        </p:sp>
        <p:sp>
          <p:nvSpPr>
            <p:cNvPr id="61461" name="Rectangle 16"/>
            <p:cNvSpPr>
              <a:spLocks/>
            </p:cNvSpPr>
            <p:nvPr/>
          </p:nvSpPr>
          <p:spPr bwMode="auto">
            <a:xfrm>
              <a:off x="111371" y="110294"/>
              <a:ext cx="2226104" cy="2060847"/>
            </a:xfrm>
            <a:prstGeom prst="rect">
              <a:avLst/>
            </a:prstGeom>
            <a:noFill/>
            <a:ln w="12700">
              <a:noFill/>
              <a:miter lim="400000"/>
              <a:headEnd/>
              <a:tailEnd/>
            </a:ln>
          </p:spPr>
          <p:txBody>
            <a:bodyPr lIns="45719" tIns="45719" rIns="45719" bIns="45719" anchor="ctr">
              <a:spAutoFit/>
            </a:bodyPr>
            <a:lstStyle/>
            <a:p>
              <a:pPr algn="ctr" eaLnBrk="1"/>
              <a:r>
                <a:rPr lang="en-US" altLang="en-US" sz="1600">
                  <a:solidFill>
                    <a:srgbClr val="000000"/>
                  </a:solidFill>
                  <a:cs typeface="Calibri" pitchFamily="34" charset="0"/>
                  <a:sym typeface="Calibri" pitchFamily="34" charset="0"/>
                </a:rPr>
                <a:t>Ebola is the lifeline for the American economy that has already tumbled over the edge. The virus can be more powerful than any bomb; especially if America holds the "cure". </a:t>
              </a:r>
            </a:p>
          </p:txBody>
        </p:sp>
      </p:grpSp>
      <p:grpSp>
        <p:nvGrpSpPr>
          <p:cNvPr id="7" name="Group 17"/>
          <p:cNvGrpSpPr>
            <a:grpSpLocks/>
          </p:cNvGrpSpPr>
          <p:nvPr/>
        </p:nvGrpSpPr>
        <p:grpSpPr bwMode="auto">
          <a:xfrm>
            <a:off x="14288" y="898525"/>
            <a:ext cx="3484562" cy="1293813"/>
            <a:chOff x="0" y="1587"/>
            <a:chExt cx="3484613" cy="1294763"/>
          </a:xfrm>
        </p:grpSpPr>
        <p:sp>
          <p:nvSpPr>
            <p:cNvPr id="104466" name="AutoShape 18">
              <a:extLst>
                <a:ext uri="{FF2B5EF4-FFF2-40B4-BE49-F238E27FC236}">
                  <a16:creationId xmlns="" xmlns:a16="http://schemas.microsoft.com/office/drawing/2014/main" id="{449B7490-AA92-C94F-87D4-5DC031131579}"/>
                </a:ext>
              </a:extLst>
            </p:cNvPr>
            <p:cNvSpPr>
              <a:spLocks/>
            </p:cNvSpPr>
            <p:nvPr/>
          </p:nvSpPr>
          <p:spPr bwMode="auto">
            <a:xfrm>
              <a:off x="0" y="1587"/>
              <a:ext cx="3484613" cy="12947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3600"/>
                  </a:moveTo>
                  <a:cubicBezTo>
                    <a:pt x="0" y="1612"/>
                    <a:pt x="599" y="0"/>
                    <a:pt x="1338" y="0"/>
                  </a:cubicBezTo>
                  <a:lnTo>
                    <a:pt x="15178" y="0"/>
                  </a:lnTo>
                  <a:cubicBezTo>
                    <a:pt x="15918" y="0"/>
                    <a:pt x="16517" y="1612"/>
                    <a:pt x="16517" y="3600"/>
                  </a:cubicBezTo>
                  <a:lnTo>
                    <a:pt x="21600" y="9208"/>
                  </a:lnTo>
                  <a:lnTo>
                    <a:pt x="16517" y="9000"/>
                  </a:lnTo>
                  <a:lnTo>
                    <a:pt x="16517" y="18000"/>
                  </a:lnTo>
                  <a:cubicBezTo>
                    <a:pt x="16517" y="19988"/>
                    <a:pt x="15918" y="21600"/>
                    <a:pt x="15178" y="21600"/>
                  </a:cubicBezTo>
                  <a:lnTo>
                    <a:pt x="1338" y="21600"/>
                  </a:lnTo>
                  <a:cubicBezTo>
                    <a:pt x="599" y="21600"/>
                    <a:pt x="0" y="19988"/>
                    <a:pt x="0" y="18000"/>
                  </a:cubicBezTo>
                  <a:lnTo>
                    <a:pt x="0" y="3600"/>
                  </a:lnTo>
                  <a:close/>
                </a:path>
              </a:pathLst>
            </a:custGeom>
            <a:solidFill>
              <a:srgbClr val="FFFFFF"/>
            </a:solidFill>
            <a:ln>
              <a:solidFill>
                <a:schemeClr val="bg1">
                  <a:lumMod val="50000"/>
                </a:schemeClr>
              </a:solidFill>
            </a:ln>
            <a:effectLst>
              <a:outerShdw blurRad="38100" dist="23000" dir="5400000" algn="ctr" rotWithShape="0">
                <a:srgbClr val="000000">
                  <a:alpha val="34998"/>
                </a:srgbClr>
              </a:outerShdw>
            </a:effectLst>
          </p:spPr>
          <p:txBody>
            <a:bodyPr lIns="45719" tIns="45719" rIns="45719" bIns="45719" anchor="ctr"/>
            <a:lstStyle/>
            <a:p>
              <a:pPr>
                <a:defRPr/>
              </a:pPr>
              <a:endParaRPr lang="en-US"/>
            </a:p>
          </p:txBody>
        </p:sp>
        <p:sp>
          <p:nvSpPr>
            <p:cNvPr id="61459" name="Rectangle 19"/>
            <p:cNvSpPr>
              <a:spLocks/>
            </p:cNvSpPr>
            <p:nvPr/>
          </p:nvSpPr>
          <p:spPr bwMode="auto">
            <a:xfrm>
              <a:off x="63233" y="109965"/>
              <a:ext cx="2538080" cy="1078007"/>
            </a:xfrm>
            <a:prstGeom prst="rect">
              <a:avLst/>
            </a:prstGeom>
            <a:noFill/>
            <a:ln w="12700">
              <a:noFill/>
              <a:miter lim="400000"/>
              <a:headEnd/>
              <a:tailEnd/>
            </a:ln>
          </p:spPr>
          <p:txBody>
            <a:bodyPr lIns="45719" tIns="45719" rIns="45719" bIns="45719" anchor="ctr">
              <a:spAutoFit/>
            </a:bodyPr>
            <a:lstStyle/>
            <a:p>
              <a:pPr eaLnBrk="1"/>
              <a:r>
                <a:rPr lang="en-US" altLang="en-US" sz="1600">
                  <a:solidFill>
                    <a:srgbClr val="000000"/>
                  </a:solidFill>
                  <a:cs typeface="Calibri" pitchFamily="34" charset="0"/>
                  <a:sym typeface="Calibri" pitchFamily="34" charset="0"/>
                </a:rPr>
                <a:t>America is going to release ebola in America and blame it on isis. New 9/11 and population control.</a:t>
              </a:r>
            </a:p>
          </p:txBody>
        </p:sp>
      </p:grpSp>
      <p:grpSp>
        <p:nvGrpSpPr>
          <p:cNvPr id="8" name="Group 20"/>
          <p:cNvGrpSpPr>
            <a:grpSpLocks/>
          </p:cNvGrpSpPr>
          <p:nvPr/>
        </p:nvGrpSpPr>
        <p:grpSpPr bwMode="auto">
          <a:xfrm>
            <a:off x="2914651" y="3349625"/>
            <a:ext cx="2708275" cy="2219325"/>
            <a:chOff x="0" y="0"/>
            <a:chExt cx="2708547" cy="2220564"/>
          </a:xfrm>
        </p:grpSpPr>
        <p:sp>
          <p:nvSpPr>
            <p:cNvPr id="104469" name="AutoShape 21">
              <a:extLst>
                <a:ext uri="{FF2B5EF4-FFF2-40B4-BE49-F238E27FC236}">
                  <a16:creationId xmlns="" xmlns:a16="http://schemas.microsoft.com/office/drawing/2014/main" id="{BAF80A28-8B99-4B48-92F6-5DD37C71BBEE}"/>
                </a:ext>
              </a:extLst>
            </p:cNvPr>
            <p:cNvSpPr>
              <a:spLocks/>
            </p:cNvSpPr>
            <p:nvPr/>
          </p:nvSpPr>
          <p:spPr bwMode="auto">
            <a:xfrm>
              <a:off x="0" y="0"/>
              <a:ext cx="2708547" cy="222056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5446"/>
                  </a:moveTo>
                  <a:cubicBezTo>
                    <a:pt x="0" y="3661"/>
                    <a:pt x="1186" y="2215"/>
                    <a:pt x="2649" y="2215"/>
                  </a:cubicBezTo>
                  <a:lnTo>
                    <a:pt x="12600" y="2215"/>
                  </a:lnTo>
                  <a:lnTo>
                    <a:pt x="14463" y="0"/>
                  </a:lnTo>
                  <a:lnTo>
                    <a:pt x="18000" y="2215"/>
                  </a:lnTo>
                  <a:lnTo>
                    <a:pt x="18951" y="2215"/>
                  </a:lnTo>
                  <a:cubicBezTo>
                    <a:pt x="20414" y="2215"/>
                    <a:pt x="21600" y="3661"/>
                    <a:pt x="21600" y="5446"/>
                  </a:cubicBezTo>
                  <a:lnTo>
                    <a:pt x="21600" y="18369"/>
                  </a:lnTo>
                  <a:cubicBezTo>
                    <a:pt x="21600" y="20153"/>
                    <a:pt x="20414" y="21600"/>
                    <a:pt x="18951" y="21600"/>
                  </a:cubicBezTo>
                  <a:lnTo>
                    <a:pt x="2649" y="21600"/>
                  </a:lnTo>
                  <a:cubicBezTo>
                    <a:pt x="1186" y="21600"/>
                    <a:pt x="0" y="20153"/>
                    <a:pt x="0" y="18369"/>
                  </a:cubicBezTo>
                  <a:lnTo>
                    <a:pt x="0" y="5446"/>
                  </a:lnTo>
                  <a:close/>
                </a:path>
              </a:pathLst>
            </a:custGeom>
            <a:solidFill>
              <a:srgbClr val="FFFFFF"/>
            </a:solidFill>
            <a:ln>
              <a:solidFill>
                <a:schemeClr val="bg1">
                  <a:lumMod val="50000"/>
                </a:schemeClr>
              </a:solidFill>
            </a:ln>
            <a:effectLst>
              <a:outerShdw blurRad="38100" dist="23000" dir="5400000" algn="ctr" rotWithShape="0">
                <a:srgbClr val="000000">
                  <a:alpha val="34998"/>
                </a:srgbClr>
              </a:outerShdw>
            </a:effectLst>
          </p:spPr>
          <p:txBody>
            <a:bodyPr lIns="45719" tIns="45719" rIns="45719" bIns="45719" anchor="ctr"/>
            <a:lstStyle/>
            <a:p>
              <a:pPr>
                <a:defRPr/>
              </a:pPr>
              <a:endParaRPr lang="en-US"/>
            </a:p>
          </p:txBody>
        </p:sp>
        <p:sp>
          <p:nvSpPr>
            <p:cNvPr id="61457" name="Rectangle 22"/>
            <p:cNvSpPr>
              <a:spLocks/>
            </p:cNvSpPr>
            <p:nvPr/>
          </p:nvSpPr>
          <p:spPr bwMode="auto">
            <a:xfrm>
              <a:off x="97282" y="438865"/>
              <a:ext cx="2513982" cy="1570534"/>
            </a:xfrm>
            <a:prstGeom prst="rect">
              <a:avLst/>
            </a:prstGeom>
            <a:noFill/>
            <a:ln w="12700">
              <a:noFill/>
              <a:miter lim="400000"/>
              <a:headEnd/>
              <a:tailEnd/>
            </a:ln>
          </p:spPr>
          <p:txBody>
            <a:bodyPr lIns="45719" tIns="45719" rIns="45719" bIns="45719" anchor="ctr">
              <a:spAutoFit/>
            </a:bodyPr>
            <a:lstStyle/>
            <a:p>
              <a:pPr algn="ctr" eaLnBrk="1"/>
              <a:r>
                <a:rPr lang="en-US" altLang="en-US" sz="1600">
                  <a:solidFill>
                    <a:srgbClr val="000000"/>
                  </a:solidFill>
                  <a:cs typeface="Calibri" pitchFamily="34" charset="0"/>
                  <a:sym typeface="Calibri" pitchFamily="34" charset="0"/>
                </a:rPr>
                <a:t>Our elites are particularly into genocide in Africa.  You must not think that all white men wish to kill all black people.  Its really all about oligarchs and elite Jew pigs.</a:t>
              </a:r>
            </a:p>
          </p:txBody>
        </p:sp>
      </p:grpSp>
      <p:grpSp>
        <p:nvGrpSpPr>
          <p:cNvPr id="9" name="Group 23"/>
          <p:cNvGrpSpPr>
            <a:grpSpLocks/>
          </p:cNvGrpSpPr>
          <p:nvPr/>
        </p:nvGrpSpPr>
        <p:grpSpPr bwMode="auto">
          <a:xfrm>
            <a:off x="6172200" y="723901"/>
            <a:ext cx="2895600" cy="1695450"/>
            <a:chOff x="0" y="0"/>
            <a:chExt cx="2895601" cy="1696314"/>
          </a:xfrm>
        </p:grpSpPr>
        <p:sp>
          <p:nvSpPr>
            <p:cNvPr id="104472" name="AutoShape 24">
              <a:extLst>
                <a:ext uri="{FF2B5EF4-FFF2-40B4-BE49-F238E27FC236}">
                  <a16:creationId xmlns="" xmlns:a16="http://schemas.microsoft.com/office/drawing/2014/main" id="{7BCEBA5A-3A6E-544C-AEF4-474968A2152D}"/>
                </a:ext>
              </a:extLst>
            </p:cNvPr>
            <p:cNvSpPr>
              <a:spLocks/>
            </p:cNvSpPr>
            <p:nvPr/>
          </p:nvSpPr>
          <p:spPr bwMode="auto">
            <a:xfrm>
              <a:off x="0" y="0"/>
              <a:ext cx="2895601" cy="169631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911"/>
                  </a:moveTo>
                  <a:cubicBezTo>
                    <a:pt x="0" y="1303"/>
                    <a:pt x="763" y="0"/>
                    <a:pt x="1705" y="0"/>
                  </a:cubicBezTo>
                  <a:lnTo>
                    <a:pt x="19895" y="0"/>
                  </a:lnTo>
                  <a:cubicBezTo>
                    <a:pt x="20837" y="0"/>
                    <a:pt x="21600" y="1303"/>
                    <a:pt x="21600" y="2911"/>
                  </a:cubicBezTo>
                  <a:lnTo>
                    <a:pt x="21600" y="14554"/>
                  </a:lnTo>
                  <a:cubicBezTo>
                    <a:pt x="21600" y="16162"/>
                    <a:pt x="20837" y="17465"/>
                    <a:pt x="19895" y="17465"/>
                  </a:cubicBezTo>
                  <a:lnTo>
                    <a:pt x="9000" y="17465"/>
                  </a:lnTo>
                  <a:lnTo>
                    <a:pt x="2779" y="21600"/>
                  </a:lnTo>
                  <a:lnTo>
                    <a:pt x="3600" y="17465"/>
                  </a:lnTo>
                  <a:lnTo>
                    <a:pt x="1705" y="17465"/>
                  </a:lnTo>
                  <a:cubicBezTo>
                    <a:pt x="763" y="17465"/>
                    <a:pt x="0" y="16162"/>
                    <a:pt x="0" y="14554"/>
                  </a:cubicBezTo>
                  <a:lnTo>
                    <a:pt x="0" y="10188"/>
                  </a:lnTo>
                  <a:lnTo>
                    <a:pt x="0" y="2911"/>
                  </a:lnTo>
                  <a:close/>
                </a:path>
              </a:pathLst>
            </a:custGeom>
            <a:solidFill>
              <a:srgbClr val="FFFFFF"/>
            </a:solidFill>
            <a:ln>
              <a:solidFill>
                <a:schemeClr val="bg1">
                  <a:lumMod val="50000"/>
                </a:schemeClr>
              </a:solidFill>
            </a:ln>
            <a:effectLst>
              <a:outerShdw blurRad="38100" dist="23000" dir="5400000" algn="ctr" rotWithShape="0">
                <a:srgbClr val="000000">
                  <a:alpha val="34998"/>
                </a:srgbClr>
              </a:outerShdw>
            </a:effectLst>
          </p:spPr>
          <p:txBody>
            <a:bodyPr lIns="45719" tIns="45719" rIns="45719" bIns="45719" anchor="ctr"/>
            <a:lstStyle/>
            <a:p>
              <a:pPr>
                <a:defRPr/>
              </a:pPr>
              <a:endParaRPr lang="en-US"/>
            </a:p>
          </p:txBody>
        </p:sp>
        <p:sp>
          <p:nvSpPr>
            <p:cNvPr id="61455" name="Rectangle 25"/>
            <p:cNvSpPr>
              <a:spLocks/>
            </p:cNvSpPr>
            <p:nvPr/>
          </p:nvSpPr>
          <p:spPr bwMode="auto">
            <a:xfrm>
              <a:off x="66955" y="146918"/>
              <a:ext cx="2761690" cy="1077765"/>
            </a:xfrm>
            <a:prstGeom prst="rect">
              <a:avLst/>
            </a:prstGeom>
            <a:noFill/>
            <a:ln w="12700">
              <a:noFill/>
              <a:miter lim="400000"/>
              <a:headEnd/>
              <a:tailEnd/>
            </a:ln>
          </p:spPr>
          <p:txBody>
            <a:bodyPr lIns="45719" tIns="45719" rIns="45719" bIns="45719" anchor="ctr">
              <a:spAutoFit/>
            </a:bodyPr>
            <a:lstStyle/>
            <a:p>
              <a:pPr algn="ctr" eaLnBrk="1"/>
              <a:r>
                <a:rPr lang="en-US" altLang="en-US" sz="1600">
                  <a:solidFill>
                    <a:srgbClr val="000000"/>
                  </a:solidFill>
                  <a:cs typeface="Calibri" pitchFamily="34" charset="0"/>
                  <a:sym typeface="Calibri" pitchFamily="34" charset="0"/>
                </a:rPr>
                <a:t>I say drop a bomb on them they a third world country destroy their kings a boom we get Africa and we can sell it</a:t>
              </a:r>
            </a:p>
          </p:txBody>
        </p:sp>
      </p:grpSp>
      <p:sp>
        <p:nvSpPr>
          <p:cNvPr id="61451" name="Rectangle 1"/>
          <p:cNvSpPr>
            <a:spLocks noGrp="1"/>
          </p:cNvSpPr>
          <p:nvPr>
            <p:ph type="title"/>
          </p:nvPr>
        </p:nvSpPr>
        <p:spPr/>
        <p:txBody>
          <a:bodyPr/>
          <a:lstStyle/>
          <a:p>
            <a:r>
              <a:rPr lang="en-US" altLang="en-US" b="1"/>
              <a:t>Social media: the blame and misconceptions</a:t>
            </a:r>
          </a:p>
        </p:txBody>
      </p:sp>
      <p:sp>
        <p:nvSpPr>
          <p:cNvPr id="27" name="TextBox 26"/>
          <p:cNvSpPr txBox="1"/>
          <p:nvPr/>
        </p:nvSpPr>
        <p:spPr>
          <a:xfrm>
            <a:off x="8689800" y="-22820"/>
            <a:ext cx="418704" cy="369332"/>
          </a:xfrm>
          <a:prstGeom prst="rect">
            <a:avLst/>
          </a:prstGeom>
          <a:noFill/>
        </p:spPr>
        <p:txBody>
          <a:bodyPr wrap="none" rtlCol="0">
            <a:spAutoFit/>
          </a:bodyPr>
          <a:lstStyle/>
          <a:p>
            <a:pPr algn="r"/>
            <a:r>
              <a:rPr lang="en-US" dirty="0" smtClean="0"/>
              <a:t>33</a:t>
            </a:r>
            <a:endParaRPr lang="en-US" dirty="0"/>
          </a:p>
        </p:txBody>
      </p:sp>
    </p:spTree>
    <p:extLst>
      <p:ext uri="{BB962C8B-B14F-4D97-AF65-F5344CB8AC3E}">
        <p14:creationId xmlns:p14="http://schemas.microsoft.com/office/powerpoint/2010/main" val="174863198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35600" y="2174875"/>
            <a:ext cx="3671888" cy="1692275"/>
            <a:chOff x="0" y="-1"/>
            <a:chExt cx="3672411" cy="1692051"/>
          </a:xfrm>
        </p:grpSpPr>
        <p:sp>
          <p:nvSpPr>
            <p:cNvPr id="104451" name="AutoShape 3">
              <a:extLst>
                <a:ext uri="{FF2B5EF4-FFF2-40B4-BE49-F238E27FC236}">
                  <a16:creationId xmlns="" xmlns:a16="http://schemas.microsoft.com/office/drawing/2014/main" id="{994579A3-4472-884B-8987-B3B664AE326A}"/>
                </a:ext>
              </a:extLst>
            </p:cNvPr>
            <p:cNvSpPr>
              <a:spLocks/>
            </p:cNvSpPr>
            <p:nvPr/>
          </p:nvSpPr>
          <p:spPr bwMode="auto">
            <a:xfrm>
              <a:off x="0" y="-1"/>
              <a:ext cx="3672411" cy="169205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911"/>
                  </a:moveTo>
                  <a:cubicBezTo>
                    <a:pt x="0" y="1303"/>
                    <a:pt x="600" y="0"/>
                    <a:pt x="1341" y="0"/>
                  </a:cubicBezTo>
                  <a:lnTo>
                    <a:pt x="20259" y="0"/>
                  </a:lnTo>
                  <a:cubicBezTo>
                    <a:pt x="21000" y="0"/>
                    <a:pt x="21600" y="1303"/>
                    <a:pt x="21600" y="2911"/>
                  </a:cubicBezTo>
                  <a:lnTo>
                    <a:pt x="21600" y="14554"/>
                  </a:lnTo>
                  <a:cubicBezTo>
                    <a:pt x="21600" y="16162"/>
                    <a:pt x="21000" y="17465"/>
                    <a:pt x="20259" y="17465"/>
                  </a:cubicBezTo>
                  <a:lnTo>
                    <a:pt x="9000" y="17465"/>
                  </a:lnTo>
                  <a:lnTo>
                    <a:pt x="2779" y="21600"/>
                  </a:lnTo>
                  <a:lnTo>
                    <a:pt x="3600" y="17465"/>
                  </a:lnTo>
                  <a:lnTo>
                    <a:pt x="1341" y="17465"/>
                  </a:lnTo>
                  <a:cubicBezTo>
                    <a:pt x="600" y="17465"/>
                    <a:pt x="0" y="16162"/>
                    <a:pt x="0" y="14554"/>
                  </a:cubicBezTo>
                  <a:lnTo>
                    <a:pt x="0" y="10188"/>
                  </a:lnTo>
                  <a:lnTo>
                    <a:pt x="0" y="2911"/>
                  </a:lnTo>
                  <a:close/>
                </a:path>
              </a:pathLst>
            </a:custGeom>
            <a:solidFill>
              <a:srgbClr val="FFFFFF"/>
            </a:solidFill>
            <a:ln>
              <a:solidFill>
                <a:schemeClr val="bg1">
                  <a:lumMod val="50000"/>
                </a:schemeClr>
              </a:solidFill>
            </a:ln>
            <a:effectLst>
              <a:outerShdw blurRad="38100" dist="23000" dir="5400000" algn="ctr" rotWithShape="0">
                <a:srgbClr val="000000">
                  <a:alpha val="34998"/>
                </a:srgbClr>
              </a:outerShdw>
            </a:effectLst>
          </p:spPr>
          <p:txBody>
            <a:bodyPr lIns="45719" tIns="45719" rIns="45719" bIns="45719" anchor="ctr"/>
            <a:lstStyle/>
            <a:p>
              <a:pPr>
                <a:defRPr/>
              </a:pPr>
              <a:endParaRPr lang="en-US"/>
            </a:p>
          </p:txBody>
        </p:sp>
        <p:sp>
          <p:nvSpPr>
            <p:cNvPr id="61469" name="Rectangle 4"/>
            <p:cNvSpPr>
              <a:spLocks/>
            </p:cNvSpPr>
            <p:nvPr/>
          </p:nvSpPr>
          <p:spPr bwMode="auto">
            <a:xfrm>
              <a:off x="66786" y="207086"/>
              <a:ext cx="3538837" cy="953979"/>
            </a:xfrm>
            <a:prstGeom prst="rect">
              <a:avLst/>
            </a:prstGeom>
            <a:noFill/>
            <a:ln w="12700">
              <a:noFill/>
              <a:miter lim="400000"/>
              <a:headEnd/>
              <a:tailEnd/>
            </a:ln>
          </p:spPr>
          <p:txBody>
            <a:bodyPr lIns="45719" tIns="45719" rIns="45719" bIns="45719" anchor="ctr">
              <a:spAutoFit/>
            </a:bodyPr>
            <a:lstStyle/>
            <a:p>
              <a:pPr algn="ctr" eaLnBrk="1"/>
              <a:r>
                <a:rPr lang="en-US" altLang="en-US" sz="1400">
                  <a:solidFill>
                    <a:srgbClr val="000000"/>
                  </a:solidFill>
                  <a:cs typeface="Calibri" pitchFamily="34" charset="0"/>
                  <a:sym typeface="Calibri" pitchFamily="34" charset="0"/>
                </a:rPr>
                <a:t>Bull*** our government is spreading it to reduce the population. Remember satan has control over governments. Also our own government worships satan.</a:t>
              </a:r>
            </a:p>
          </p:txBody>
        </p:sp>
      </p:grpSp>
      <p:grpSp>
        <p:nvGrpSpPr>
          <p:cNvPr id="3" name="Group 5"/>
          <p:cNvGrpSpPr>
            <a:grpSpLocks/>
          </p:cNvGrpSpPr>
          <p:nvPr/>
        </p:nvGrpSpPr>
        <p:grpSpPr bwMode="auto">
          <a:xfrm>
            <a:off x="34925" y="3076575"/>
            <a:ext cx="3443288" cy="2517775"/>
            <a:chOff x="0" y="0"/>
            <a:chExt cx="3443497" cy="2516486"/>
          </a:xfrm>
        </p:grpSpPr>
        <p:sp>
          <p:nvSpPr>
            <p:cNvPr id="104454" name="AutoShape 6">
              <a:extLst>
                <a:ext uri="{FF2B5EF4-FFF2-40B4-BE49-F238E27FC236}">
                  <a16:creationId xmlns="" xmlns:a16="http://schemas.microsoft.com/office/drawing/2014/main" id="{C7AAE845-4FE7-BA40-9F5E-E7BB0C61ED75}"/>
                </a:ext>
              </a:extLst>
            </p:cNvPr>
            <p:cNvSpPr>
              <a:spLocks/>
            </p:cNvSpPr>
            <p:nvPr/>
          </p:nvSpPr>
          <p:spPr bwMode="auto">
            <a:xfrm>
              <a:off x="0" y="0"/>
              <a:ext cx="3443497" cy="251648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7174"/>
                  </a:moveTo>
                  <a:cubicBezTo>
                    <a:pt x="0" y="5581"/>
                    <a:pt x="944" y="4289"/>
                    <a:pt x="2108" y="4289"/>
                  </a:cubicBezTo>
                  <a:lnTo>
                    <a:pt x="10278" y="4289"/>
                  </a:lnTo>
                  <a:lnTo>
                    <a:pt x="21600" y="0"/>
                  </a:lnTo>
                  <a:lnTo>
                    <a:pt x="14683" y="4289"/>
                  </a:lnTo>
                  <a:lnTo>
                    <a:pt x="15511" y="4289"/>
                  </a:lnTo>
                  <a:cubicBezTo>
                    <a:pt x="16675" y="4289"/>
                    <a:pt x="17619" y="5581"/>
                    <a:pt x="17619" y="7174"/>
                  </a:cubicBezTo>
                  <a:lnTo>
                    <a:pt x="17619" y="18715"/>
                  </a:lnTo>
                  <a:cubicBezTo>
                    <a:pt x="17619" y="20308"/>
                    <a:pt x="16675" y="21600"/>
                    <a:pt x="15511" y="21600"/>
                  </a:cubicBezTo>
                  <a:lnTo>
                    <a:pt x="2108" y="21600"/>
                  </a:lnTo>
                  <a:cubicBezTo>
                    <a:pt x="944" y="21600"/>
                    <a:pt x="0" y="20308"/>
                    <a:pt x="0" y="18715"/>
                  </a:cubicBezTo>
                  <a:lnTo>
                    <a:pt x="0" y="7174"/>
                  </a:lnTo>
                  <a:close/>
                </a:path>
              </a:pathLst>
            </a:custGeom>
            <a:solidFill>
              <a:srgbClr val="FFFFFF"/>
            </a:solidFill>
            <a:ln>
              <a:solidFill>
                <a:schemeClr val="bg1">
                  <a:lumMod val="50000"/>
                </a:schemeClr>
              </a:solidFill>
            </a:ln>
            <a:effectLst>
              <a:outerShdw blurRad="38100" dist="23000" dir="5400000" algn="ctr" rotWithShape="0">
                <a:srgbClr val="000000">
                  <a:alpha val="34998"/>
                </a:srgbClr>
              </a:outerShdw>
            </a:effectLst>
          </p:spPr>
          <p:txBody>
            <a:bodyPr lIns="45719" tIns="45719" rIns="45719" bIns="45719" anchor="ctr"/>
            <a:lstStyle/>
            <a:p>
              <a:pPr>
                <a:defRPr/>
              </a:pPr>
              <a:endParaRPr lang="en-US"/>
            </a:p>
          </p:txBody>
        </p:sp>
        <p:sp>
          <p:nvSpPr>
            <p:cNvPr id="61467" name="Rectangle 7"/>
            <p:cNvSpPr>
              <a:spLocks/>
            </p:cNvSpPr>
            <p:nvPr/>
          </p:nvSpPr>
          <p:spPr bwMode="auto">
            <a:xfrm>
              <a:off x="98450" y="708291"/>
              <a:ext cx="2611985" cy="1599617"/>
            </a:xfrm>
            <a:prstGeom prst="rect">
              <a:avLst/>
            </a:prstGeom>
            <a:noFill/>
            <a:ln w="12700">
              <a:noFill/>
              <a:miter lim="400000"/>
              <a:headEnd/>
              <a:tailEnd/>
            </a:ln>
          </p:spPr>
          <p:txBody>
            <a:bodyPr lIns="45719" tIns="45719" rIns="45719" bIns="45719" anchor="ctr">
              <a:spAutoFit/>
            </a:bodyPr>
            <a:lstStyle/>
            <a:p>
              <a:pPr algn="ctr" eaLnBrk="1"/>
              <a:r>
                <a:rPr lang="en-US" altLang="en-US" sz="1400">
                  <a:solidFill>
                    <a:srgbClr val="000000"/>
                  </a:solidFill>
                  <a:cs typeface="Calibri" pitchFamily="34" charset="0"/>
                  <a:sym typeface="Calibri" pitchFamily="34" charset="0"/>
                </a:rPr>
                <a:t>Wow look at all this Bible prophecy coming true this tell me that it's time for all of us to give our lives to JESUS right now and be covered by his blood we all need to repent of all our sins and ask JESUS to forgive us</a:t>
              </a:r>
            </a:p>
          </p:txBody>
        </p:sp>
      </p:grpSp>
      <p:grpSp>
        <p:nvGrpSpPr>
          <p:cNvPr id="4" name="Group 8"/>
          <p:cNvGrpSpPr>
            <a:grpSpLocks/>
          </p:cNvGrpSpPr>
          <p:nvPr/>
        </p:nvGrpSpPr>
        <p:grpSpPr bwMode="auto">
          <a:xfrm>
            <a:off x="47625" y="2373313"/>
            <a:ext cx="4094163" cy="1295401"/>
            <a:chOff x="0" y="0"/>
            <a:chExt cx="4095727" cy="1295352"/>
          </a:xfrm>
        </p:grpSpPr>
        <p:sp>
          <p:nvSpPr>
            <p:cNvPr id="104457" name="AutoShape 9">
              <a:extLst>
                <a:ext uri="{FF2B5EF4-FFF2-40B4-BE49-F238E27FC236}">
                  <a16:creationId xmlns="" xmlns:a16="http://schemas.microsoft.com/office/drawing/2014/main" id="{BC8BE61B-5A01-A748-8E05-89560750F4BB}"/>
                </a:ext>
              </a:extLst>
            </p:cNvPr>
            <p:cNvSpPr>
              <a:spLocks/>
            </p:cNvSpPr>
            <p:nvPr/>
          </p:nvSpPr>
          <p:spPr bwMode="auto">
            <a:xfrm>
              <a:off x="0" y="0"/>
              <a:ext cx="4095727" cy="129535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3600"/>
                  </a:moveTo>
                  <a:cubicBezTo>
                    <a:pt x="0" y="1612"/>
                    <a:pt x="510" y="0"/>
                    <a:pt x="1139" y="0"/>
                  </a:cubicBezTo>
                  <a:lnTo>
                    <a:pt x="15378" y="0"/>
                  </a:lnTo>
                  <a:cubicBezTo>
                    <a:pt x="16007" y="0"/>
                    <a:pt x="16517" y="1612"/>
                    <a:pt x="16517" y="3600"/>
                  </a:cubicBezTo>
                  <a:lnTo>
                    <a:pt x="21600" y="9208"/>
                  </a:lnTo>
                  <a:lnTo>
                    <a:pt x="16517" y="9000"/>
                  </a:lnTo>
                  <a:lnTo>
                    <a:pt x="16517" y="18000"/>
                  </a:lnTo>
                  <a:cubicBezTo>
                    <a:pt x="16517" y="19988"/>
                    <a:pt x="16007" y="21600"/>
                    <a:pt x="15378" y="21600"/>
                  </a:cubicBezTo>
                  <a:lnTo>
                    <a:pt x="1139" y="21600"/>
                  </a:lnTo>
                  <a:cubicBezTo>
                    <a:pt x="510" y="21600"/>
                    <a:pt x="0" y="19988"/>
                    <a:pt x="0" y="18000"/>
                  </a:cubicBezTo>
                  <a:lnTo>
                    <a:pt x="0" y="3600"/>
                  </a:lnTo>
                  <a:close/>
                </a:path>
              </a:pathLst>
            </a:custGeom>
            <a:solidFill>
              <a:srgbClr val="FFFFFF"/>
            </a:solidFill>
            <a:ln>
              <a:solidFill>
                <a:schemeClr val="bg1">
                  <a:lumMod val="50000"/>
                </a:schemeClr>
              </a:solidFill>
            </a:ln>
            <a:effectLst>
              <a:outerShdw blurRad="38100" dist="23000" dir="5400000" algn="ctr" rotWithShape="0">
                <a:srgbClr val="000000">
                  <a:alpha val="34998"/>
                </a:srgbClr>
              </a:outerShdw>
            </a:effectLst>
          </p:spPr>
          <p:txBody>
            <a:bodyPr lIns="45719" tIns="45719" rIns="45719" bIns="45719" anchor="ctr"/>
            <a:lstStyle/>
            <a:p>
              <a:pPr>
                <a:defRPr/>
              </a:pPr>
              <a:endParaRPr lang="en-US"/>
            </a:p>
          </p:txBody>
        </p:sp>
        <p:sp>
          <p:nvSpPr>
            <p:cNvPr id="61465" name="Rectangle 10"/>
            <p:cNvSpPr>
              <a:spLocks/>
            </p:cNvSpPr>
            <p:nvPr/>
          </p:nvSpPr>
          <p:spPr bwMode="auto">
            <a:xfrm>
              <a:off x="63233" y="24451"/>
              <a:ext cx="3005374" cy="1246446"/>
            </a:xfrm>
            <a:prstGeom prst="rect">
              <a:avLst/>
            </a:prstGeom>
            <a:noFill/>
            <a:ln w="12700">
              <a:noFill/>
              <a:miter lim="400000"/>
              <a:headEnd/>
              <a:tailEnd/>
            </a:ln>
          </p:spPr>
          <p:txBody>
            <a:bodyPr lIns="45719" tIns="45719" rIns="45719" bIns="45719" anchor="ctr">
              <a:spAutoFit/>
            </a:bodyPr>
            <a:lstStyle/>
            <a:p>
              <a:pPr algn="ctr" eaLnBrk="1"/>
              <a:r>
                <a:rPr lang="en-US" altLang="en-US" sz="1500">
                  <a:solidFill>
                    <a:srgbClr val="000000"/>
                  </a:solidFill>
                  <a:cs typeface="Calibri" pitchFamily="34" charset="0"/>
                  <a:sym typeface="Calibri" pitchFamily="34" charset="0"/>
                </a:rPr>
                <a:t>This virus has the same symptoms with ZOMBIFICATION which was a voodoo practices; Zombie is defined as corpse said to be revived by witchcraft</a:t>
              </a:r>
            </a:p>
          </p:txBody>
        </p:sp>
      </p:grpSp>
      <p:grpSp>
        <p:nvGrpSpPr>
          <p:cNvPr id="5" name="Group 11"/>
          <p:cNvGrpSpPr>
            <a:grpSpLocks/>
          </p:cNvGrpSpPr>
          <p:nvPr/>
        </p:nvGrpSpPr>
        <p:grpSpPr bwMode="auto">
          <a:xfrm>
            <a:off x="5435601" y="3179763"/>
            <a:ext cx="3644900" cy="2413000"/>
            <a:chOff x="-1" y="0"/>
            <a:chExt cx="3644482" cy="2413376"/>
          </a:xfrm>
        </p:grpSpPr>
        <p:sp>
          <p:nvSpPr>
            <p:cNvPr id="104460" name="AutoShape 12">
              <a:extLst>
                <a:ext uri="{FF2B5EF4-FFF2-40B4-BE49-F238E27FC236}">
                  <a16:creationId xmlns="" xmlns:a16="http://schemas.microsoft.com/office/drawing/2014/main" id="{48DDF587-4B62-F844-9355-A833314CED39}"/>
                </a:ext>
              </a:extLst>
            </p:cNvPr>
            <p:cNvSpPr>
              <a:spLocks/>
            </p:cNvSpPr>
            <p:nvPr/>
          </p:nvSpPr>
          <p:spPr bwMode="auto">
            <a:xfrm>
              <a:off x="-1" y="0"/>
              <a:ext cx="3644482" cy="241337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6021"/>
                  </a:moveTo>
                  <a:cubicBezTo>
                    <a:pt x="0" y="4300"/>
                    <a:pt x="924" y="2905"/>
                    <a:pt x="2063" y="2905"/>
                  </a:cubicBezTo>
                  <a:lnTo>
                    <a:pt x="3600" y="2905"/>
                  </a:lnTo>
                  <a:lnTo>
                    <a:pt x="3972" y="0"/>
                  </a:lnTo>
                  <a:lnTo>
                    <a:pt x="9000" y="2905"/>
                  </a:lnTo>
                  <a:lnTo>
                    <a:pt x="19537" y="2905"/>
                  </a:lnTo>
                  <a:cubicBezTo>
                    <a:pt x="20676" y="2905"/>
                    <a:pt x="21600" y="4300"/>
                    <a:pt x="21600" y="6021"/>
                  </a:cubicBezTo>
                  <a:lnTo>
                    <a:pt x="21600" y="18484"/>
                  </a:lnTo>
                  <a:cubicBezTo>
                    <a:pt x="21600" y="20205"/>
                    <a:pt x="20676" y="21600"/>
                    <a:pt x="19537" y="21600"/>
                  </a:cubicBezTo>
                  <a:lnTo>
                    <a:pt x="2063" y="21600"/>
                  </a:lnTo>
                  <a:cubicBezTo>
                    <a:pt x="924" y="21600"/>
                    <a:pt x="0" y="20205"/>
                    <a:pt x="0" y="18484"/>
                  </a:cubicBezTo>
                  <a:lnTo>
                    <a:pt x="0" y="6021"/>
                  </a:lnTo>
                  <a:close/>
                </a:path>
              </a:pathLst>
            </a:custGeom>
            <a:solidFill>
              <a:srgbClr val="FFFFFF"/>
            </a:solidFill>
            <a:ln>
              <a:solidFill>
                <a:schemeClr val="bg1">
                  <a:lumMod val="50000"/>
                </a:schemeClr>
              </a:solidFill>
            </a:ln>
            <a:effectLst>
              <a:outerShdw blurRad="38100" dist="23000" dir="5400000" algn="ctr" rotWithShape="0">
                <a:srgbClr val="000000">
                  <a:alpha val="34998"/>
                </a:srgbClr>
              </a:outerShdw>
            </a:effectLst>
          </p:spPr>
          <p:txBody>
            <a:bodyPr lIns="45719" tIns="45719" rIns="45719" bIns="45719" anchor="ctr"/>
            <a:lstStyle/>
            <a:p>
              <a:pPr>
                <a:defRPr/>
              </a:pPr>
              <a:endParaRPr lang="en-US"/>
            </a:p>
          </p:txBody>
        </p:sp>
        <p:sp>
          <p:nvSpPr>
            <p:cNvPr id="61463" name="Rectangle 13"/>
            <p:cNvSpPr>
              <a:spLocks/>
            </p:cNvSpPr>
            <p:nvPr/>
          </p:nvSpPr>
          <p:spPr bwMode="auto">
            <a:xfrm>
              <a:off x="101964" y="568643"/>
              <a:ext cx="3440552" cy="1600685"/>
            </a:xfrm>
            <a:prstGeom prst="rect">
              <a:avLst/>
            </a:prstGeom>
            <a:noFill/>
            <a:ln w="12700">
              <a:noFill/>
              <a:miter lim="400000"/>
              <a:headEnd/>
              <a:tailEnd/>
            </a:ln>
          </p:spPr>
          <p:txBody>
            <a:bodyPr lIns="45719" tIns="45719" rIns="45719" bIns="45719" anchor="ctr">
              <a:spAutoFit/>
            </a:bodyPr>
            <a:lstStyle/>
            <a:p>
              <a:pPr algn="ctr" eaLnBrk="1"/>
              <a:r>
                <a:rPr lang="en-US" altLang="en-US" sz="1400">
                  <a:solidFill>
                    <a:srgbClr val="000000"/>
                  </a:solidFill>
                  <a:cs typeface="Calibri" pitchFamily="34" charset="0"/>
                  <a:sym typeface="Calibri" pitchFamily="34" charset="0"/>
                </a:rPr>
                <a:t>Americans have vaccine and probably they invent this virus during cald war and use on who else than poor africans !! but they dont give vaccine to anyone except of this 2 or 3 persons from USA  few weeks ago  who are healed while others (africans especially)you will be died  !!</a:t>
              </a:r>
            </a:p>
          </p:txBody>
        </p:sp>
      </p:grpSp>
      <p:grpSp>
        <p:nvGrpSpPr>
          <p:cNvPr id="6" name="Group 14"/>
          <p:cNvGrpSpPr>
            <a:grpSpLocks/>
          </p:cNvGrpSpPr>
          <p:nvPr/>
        </p:nvGrpSpPr>
        <p:grpSpPr bwMode="auto">
          <a:xfrm>
            <a:off x="3130550" y="790574"/>
            <a:ext cx="3203575" cy="2282825"/>
            <a:chOff x="-1" y="0"/>
            <a:chExt cx="3202528" cy="2281437"/>
          </a:xfrm>
        </p:grpSpPr>
        <p:sp>
          <p:nvSpPr>
            <p:cNvPr id="104463" name="AutoShape 15">
              <a:extLst>
                <a:ext uri="{FF2B5EF4-FFF2-40B4-BE49-F238E27FC236}">
                  <a16:creationId xmlns="" xmlns:a16="http://schemas.microsoft.com/office/drawing/2014/main" id="{55AF756B-2197-E74C-836B-79E07A021B22}"/>
                </a:ext>
              </a:extLst>
            </p:cNvPr>
            <p:cNvSpPr>
              <a:spLocks/>
            </p:cNvSpPr>
            <p:nvPr/>
          </p:nvSpPr>
          <p:spPr bwMode="auto">
            <a:xfrm>
              <a:off x="-1" y="0"/>
              <a:ext cx="3202528" cy="228143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3600"/>
                  </a:moveTo>
                  <a:cubicBezTo>
                    <a:pt x="0" y="1612"/>
                    <a:pt x="1148" y="0"/>
                    <a:pt x="2565" y="0"/>
                  </a:cubicBezTo>
                  <a:lnTo>
                    <a:pt x="13952" y="0"/>
                  </a:lnTo>
                  <a:cubicBezTo>
                    <a:pt x="15368" y="0"/>
                    <a:pt x="16517" y="1612"/>
                    <a:pt x="16517" y="3600"/>
                  </a:cubicBezTo>
                  <a:lnTo>
                    <a:pt x="21600" y="9208"/>
                  </a:lnTo>
                  <a:lnTo>
                    <a:pt x="16517" y="9000"/>
                  </a:lnTo>
                  <a:lnTo>
                    <a:pt x="16517" y="18000"/>
                  </a:lnTo>
                  <a:cubicBezTo>
                    <a:pt x="16517" y="19988"/>
                    <a:pt x="15368" y="21600"/>
                    <a:pt x="13952" y="21600"/>
                  </a:cubicBezTo>
                  <a:lnTo>
                    <a:pt x="2565" y="21600"/>
                  </a:lnTo>
                  <a:cubicBezTo>
                    <a:pt x="1148" y="21600"/>
                    <a:pt x="0" y="19988"/>
                    <a:pt x="0" y="18000"/>
                  </a:cubicBezTo>
                  <a:lnTo>
                    <a:pt x="0" y="3600"/>
                  </a:lnTo>
                  <a:close/>
                </a:path>
              </a:pathLst>
            </a:custGeom>
            <a:solidFill>
              <a:srgbClr val="FFFFFF"/>
            </a:solidFill>
            <a:ln>
              <a:solidFill>
                <a:schemeClr val="bg1">
                  <a:lumMod val="50000"/>
                </a:schemeClr>
              </a:solidFill>
            </a:ln>
            <a:effectLst>
              <a:outerShdw blurRad="38100" dist="23000" dir="5400000" algn="ctr" rotWithShape="0">
                <a:srgbClr val="000000">
                  <a:alpha val="34998"/>
                </a:srgbClr>
              </a:outerShdw>
            </a:effectLst>
          </p:spPr>
          <p:txBody>
            <a:bodyPr lIns="45719" tIns="45719" rIns="45719" bIns="45719" anchor="ctr"/>
            <a:lstStyle/>
            <a:p>
              <a:pPr>
                <a:defRPr/>
              </a:pPr>
              <a:endParaRPr lang="en-US"/>
            </a:p>
          </p:txBody>
        </p:sp>
        <p:sp>
          <p:nvSpPr>
            <p:cNvPr id="61461" name="Rectangle 16"/>
            <p:cNvSpPr>
              <a:spLocks/>
            </p:cNvSpPr>
            <p:nvPr/>
          </p:nvSpPr>
          <p:spPr bwMode="auto">
            <a:xfrm>
              <a:off x="111371" y="110294"/>
              <a:ext cx="2226104" cy="2060847"/>
            </a:xfrm>
            <a:prstGeom prst="rect">
              <a:avLst/>
            </a:prstGeom>
            <a:noFill/>
            <a:ln w="12700">
              <a:noFill/>
              <a:miter lim="400000"/>
              <a:headEnd/>
              <a:tailEnd/>
            </a:ln>
          </p:spPr>
          <p:txBody>
            <a:bodyPr lIns="45719" tIns="45719" rIns="45719" bIns="45719" anchor="ctr">
              <a:spAutoFit/>
            </a:bodyPr>
            <a:lstStyle/>
            <a:p>
              <a:pPr algn="ctr" eaLnBrk="1"/>
              <a:r>
                <a:rPr lang="en-US" altLang="en-US" sz="1600">
                  <a:solidFill>
                    <a:srgbClr val="000000"/>
                  </a:solidFill>
                  <a:cs typeface="Calibri" pitchFamily="34" charset="0"/>
                  <a:sym typeface="Calibri" pitchFamily="34" charset="0"/>
                </a:rPr>
                <a:t>Ebola is the lifeline for the American economy that has already tumbled over the edge. The virus can be more powerful than any bomb; especially if America holds the "cure". </a:t>
              </a:r>
            </a:p>
          </p:txBody>
        </p:sp>
      </p:grpSp>
      <p:grpSp>
        <p:nvGrpSpPr>
          <p:cNvPr id="7" name="Group 17"/>
          <p:cNvGrpSpPr>
            <a:grpSpLocks/>
          </p:cNvGrpSpPr>
          <p:nvPr/>
        </p:nvGrpSpPr>
        <p:grpSpPr bwMode="auto">
          <a:xfrm>
            <a:off x="14288" y="898525"/>
            <a:ext cx="3484562" cy="1293813"/>
            <a:chOff x="0" y="1587"/>
            <a:chExt cx="3484613" cy="1294763"/>
          </a:xfrm>
        </p:grpSpPr>
        <p:sp>
          <p:nvSpPr>
            <p:cNvPr id="104466" name="AutoShape 18">
              <a:extLst>
                <a:ext uri="{FF2B5EF4-FFF2-40B4-BE49-F238E27FC236}">
                  <a16:creationId xmlns="" xmlns:a16="http://schemas.microsoft.com/office/drawing/2014/main" id="{449B7490-AA92-C94F-87D4-5DC031131579}"/>
                </a:ext>
              </a:extLst>
            </p:cNvPr>
            <p:cNvSpPr>
              <a:spLocks/>
            </p:cNvSpPr>
            <p:nvPr/>
          </p:nvSpPr>
          <p:spPr bwMode="auto">
            <a:xfrm>
              <a:off x="0" y="1587"/>
              <a:ext cx="3484613" cy="12947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3600"/>
                  </a:moveTo>
                  <a:cubicBezTo>
                    <a:pt x="0" y="1612"/>
                    <a:pt x="599" y="0"/>
                    <a:pt x="1338" y="0"/>
                  </a:cubicBezTo>
                  <a:lnTo>
                    <a:pt x="15178" y="0"/>
                  </a:lnTo>
                  <a:cubicBezTo>
                    <a:pt x="15918" y="0"/>
                    <a:pt x="16517" y="1612"/>
                    <a:pt x="16517" y="3600"/>
                  </a:cubicBezTo>
                  <a:lnTo>
                    <a:pt x="21600" y="9208"/>
                  </a:lnTo>
                  <a:lnTo>
                    <a:pt x="16517" y="9000"/>
                  </a:lnTo>
                  <a:lnTo>
                    <a:pt x="16517" y="18000"/>
                  </a:lnTo>
                  <a:cubicBezTo>
                    <a:pt x="16517" y="19988"/>
                    <a:pt x="15918" y="21600"/>
                    <a:pt x="15178" y="21600"/>
                  </a:cubicBezTo>
                  <a:lnTo>
                    <a:pt x="1338" y="21600"/>
                  </a:lnTo>
                  <a:cubicBezTo>
                    <a:pt x="599" y="21600"/>
                    <a:pt x="0" y="19988"/>
                    <a:pt x="0" y="18000"/>
                  </a:cubicBezTo>
                  <a:lnTo>
                    <a:pt x="0" y="3600"/>
                  </a:lnTo>
                  <a:close/>
                </a:path>
              </a:pathLst>
            </a:custGeom>
            <a:solidFill>
              <a:srgbClr val="FFFFFF"/>
            </a:solidFill>
            <a:ln>
              <a:solidFill>
                <a:schemeClr val="bg1">
                  <a:lumMod val="50000"/>
                </a:schemeClr>
              </a:solidFill>
            </a:ln>
            <a:effectLst>
              <a:outerShdw blurRad="38100" dist="23000" dir="5400000" algn="ctr" rotWithShape="0">
                <a:srgbClr val="000000">
                  <a:alpha val="34998"/>
                </a:srgbClr>
              </a:outerShdw>
            </a:effectLst>
          </p:spPr>
          <p:txBody>
            <a:bodyPr lIns="45719" tIns="45719" rIns="45719" bIns="45719" anchor="ctr"/>
            <a:lstStyle/>
            <a:p>
              <a:pPr>
                <a:defRPr/>
              </a:pPr>
              <a:endParaRPr lang="en-US"/>
            </a:p>
          </p:txBody>
        </p:sp>
        <p:sp>
          <p:nvSpPr>
            <p:cNvPr id="61459" name="Rectangle 19"/>
            <p:cNvSpPr>
              <a:spLocks/>
            </p:cNvSpPr>
            <p:nvPr/>
          </p:nvSpPr>
          <p:spPr bwMode="auto">
            <a:xfrm>
              <a:off x="63233" y="109965"/>
              <a:ext cx="2538080" cy="1078007"/>
            </a:xfrm>
            <a:prstGeom prst="rect">
              <a:avLst/>
            </a:prstGeom>
            <a:noFill/>
            <a:ln w="12700">
              <a:noFill/>
              <a:miter lim="400000"/>
              <a:headEnd/>
              <a:tailEnd/>
            </a:ln>
          </p:spPr>
          <p:txBody>
            <a:bodyPr lIns="45719" tIns="45719" rIns="45719" bIns="45719" anchor="ctr">
              <a:spAutoFit/>
            </a:bodyPr>
            <a:lstStyle/>
            <a:p>
              <a:pPr eaLnBrk="1"/>
              <a:r>
                <a:rPr lang="en-US" altLang="en-US" sz="1600">
                  <a:solidFill>
                    <a:srgbClr val="000000"/>
                  </a:solidFill>
                  <a:cs typeface="Calibri" pitchFamily="34" charset="0"/>
                  <a:sym typeface="Calibri" pitchFamily="34" charset="0"/>
                </a:rPr>
                <a:t>America is going to release ebola in America and blame it on isis. New 9/11 and population control.</a:t>
              </a:r>
            </a:p>
          </p:txBody>
        </p:sp>
      </p:grpSp>
      <p:grpSp>
        <p:nvGrpSpPr>
          <p:cNvPr id="8" name="Group 20"/>
          <p:cNvGrpSpPr>
            <a:grpSpLocks/>
          </p:cNvGrpSpPr>
          <p:nvPr/>
        </p:nvGrpSpPr>
        <p:grpSpPr bwMode="auto">
          <a:xfrm>
            <a:off x="2914651" y="3349625"/>
            <a:ext cx="2708275" cy="2219325"/>
            <a:chOff x="0" y="0"/>
            <a:chExt cx="2708547" cy="2220564"/>
          </a:xfrm>
        </p:grpSpPr>
        <p:sp>
          <p:nvSpPr>
            <p:cNvPr id="104469" name="AutoShape 21">
              <a:extLst>
                <a:ext uri="{FF2B5EF4-FFF2-40B4-BE49-F238E27FC236}">
                  <a16:creationId xmlns="" xmlns:a16="http://schemas.microsoft.com/office/drawing/2014/main" id="{BAF80A28-8B99-4B48-92F6-5DD37C71BBEE}"/>
                </a:ext>
              </a:extLst>
            </p:cNvPr>
            <p:cNvSpPr>
              <a:spLocks/>
            </p:cNvSpPr>
            <p:nvPr/>
          </p:nvSpPr>
          <p:spPr bwMode="auto">
            <a:xfrm>
              <a:off x="0" y="0"/>
              <a:ext cx="2708547" cy="222056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5446"/>
                  </a:moveTo>
                  <a:cubicBezTo>
                    <a:pt x="0" y="3661"/>
                    <a:pt x="1186" y="2215"/>
                    <a:pt x="2649" y="2215"/>
                  </a:cubicBezTo>
                  <a:lnTo>
                    <a:pt x="12600" y="2215"/>
                  </a:lnTo>
                  <a:lnTo>
                    <a:pt x="14463" y="0"/>
                  </a:lnTo>
                  <a:lnTo>
                    <a:pt x="18000" y="2215"/>
                  </a:lnTo>
                  <a:lnTo>
                    <a:pt x="18951" y="2215"/>
                  </a:lnTo>
                  <a:cubicBezTo>
                    <a:pt x="20414" y="2215"/>
                    <a:pt x="21600" y="3661"/>
                    <a:pt x="21600" y="5446"/>
                  </a:cubicBezTo>
                  <a:lnTo>
                    <a:pt x="21600" y="18369"/>
                  </a:lnTo>
                  <a:cubicBezTo>
                    <a:pt x="21600" y="20153"/>
                    <a:pt x="20414" y="21600"/>
                    <a:pt x="18951" y="21600"/>
                  </a:cubicBezTo>
                  <a:lnTo>
                    <a:pt x="2649" y="21600"/>
                  </a:lnTo>
                  <a:cubicBezTo>
                    <a:pt x="1186" y="21600"/>
                    <a:pt x="0" y="20153"/>
                    <a:pt x="0" y="18369"/>
                  </a:cubicBezTo>
                  <a:lnTo>
                    <a:pt x="0" y="5446"/>
                  </a:lnTo>
                  <a:close/>
                </a:path>
              </a:pathLst>
            </a:custGeom>
            <a:solidFill>
              <a:srgbClr val="FFFFFF"/>
            </a:solidFill>
            <a:ln>
              <a:solidFill>
                <a:schemeClr val="bg1">
                  <a:lumMod val="50000"/>
                </a:schemeClr>
              </a:solidFill>
            </a:ln>
            <a:effectLst>
              <a:outerShdw blurRad="38100" dist="23000" dir="5400000" algn="ctr" rotWithShape="0">
                <a:srgbClr val="000000">
                  <a:alpha val="34998"/>
                </a:srgbClr>
              </a:outerShdw>
            </a:effectLst>
          </p:spPr>
          <p:txBody>
            <a:bodyPr lIns="45719" tIns="45719" rIns="45719" bIns="45719" anchor="ctr"/>
            <a:lstStyle/>
            <a:p>
              <a:pPr>
                <a:defRPr/>
              </a:pPr>
              <a:endParaRPr lang="en-US"/>
            </a:p>
          </p:txBody>
        </p:sp>
        <p:sp>
          <p:nvSpPr>
            <p:cNvPr id="61457" name="Rectangle 22"/>
            <p:cNvSpPr>
              <a:spLocks/>
            </p:cNvSpPr>
            <p:nvPr/>
          </p:nvSpPr>
          <p:spPr bwMode="auto">
            <a:xfrm>
              <a:off x="97282" y="438865"/>
              <a:ext cx="2513982" cy="1570534"/>
            </a:xfrm>
            <a:prstGeom prst="rect">
              <a:avLst/>
            </a:prstGeom>
            <a:noFill/>
            <a:ln w="12700">
              <a:noFill/>
              <a:miter lim="400000"/>
              <a:headEnd/>
              <a:tailEnd/>
            </a:ln>
          </p:spPr>
          <p:txBody>
            <a:bodyPr lIns="45719" tIns="45719" rIns="45719" bIns="45719" anchor="ctr">
              <a:spAutoFit/>
            </a:bodyPr>
            <a:lstStyle/>
            <a:p>
              <a:pPr algn="ctr" eaLnBrk="1"/>
              <a:r>
                <a:rPr lang="en-US" altLang="en-US" sz="1600">
                  <a:solidFill>
                    <a:srgbClr val="000000"/>
                  </a:solidFill>
                  <a:cs typeface="Calibri" pitchFamily="34" charset="0"/>
                  <a:sym typeface="Calibri" pitchFamily="34" charset="0"/>
                </a:rPr>
                <a:t>Our elites are particularly into genocide in Africa.  You must not think that all white men wish to kill all black people.  Its really all about oligarchs and elite Jew pigs.</a:t>
              </a:r>
            </a:p>
          </p:txBody>
        </p:sp>
      </p:grpSp>
      <p:grpSp>
        <p:nvGrpSpPr>
          <p:cNvPr id="9" name="Group 23"/>
          <p:cNvGrpSpPr>
            <a:grpSpLocks/>
          </p:cNvGrpSpPr>
          <p:nvPr/>
        </p:nvGrpSpPr>
        <p:grpSpPr bwMode="auto">
          <a:xfrm>
            <a:off x="6172200" y="723901"/>
            <a:ext cx="2895600" cy="1695450"/>
            <a:chOff x="0" y="0"/>
            <a:chExt cx="2895601" cy="1696314"/>
          </a:xfrm>
        </p:grpSpPr>
        <p:sp>
          <p:nvSpPr>
            <p:cNvPr id="104472" name="AutoShape 24">
              <a:extLst>
                <a:ext uri="{FF2B5EF4-FFF2-40B4-BE49-F238E27FC236}">
                  <a16:creationId xmlns="" xmlns:a16="http://schemas.microsoft.com/office/drawing/2014/main" id="{7BCEBA5A-3A6E-544C-AEF4-474968A2152D}"/>
                </a:ext>
              </a:extLst>
            </p:cNvPr>
            <p:cNvSpPr>
              <a:spLocks/>
            </p:cNvSpPr>
            <p:nvPr/>
          </p:nvSpPr>
          <p:spPr bwMode="auto">
            <a:xfrm>
              <a:off x="0" y="0"/>
              <a:ext cx="2895601" cy="169631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911"/>
                  </a:moveTo>
                  <a:cubicBezTo>
                    <a:pt x="0" y="1303"/>
                    <a:pt x="763" y="0"/>
                    <a:pt x="1705" y="0"/>
                  </a:cubicBezTo>
                  <a:lnTo>
                    <a:pt x="19895" y="0"/>
                  </a:lnTo>
                  <a:cubicBezTo>
                    <a:pt x="20837" y="0"/>
                    <a:pt x="21600" y="1303"/>
                    <a:pt x="21600" y="2911"/>
                  </a:cubicBezTo>
                  <a:lnTo>
                    <a:pt x="21600" y="14554"/>
                  </a:lnTo>
                  <a:cubicBezTo>
                    <a:pt x="21600" y="16162"/>
                    <a:pt x="20837" y="17465"/>
                    <a:pt x="19895" y="17465"/>
                  </a:cubicBezTo>
                  <a:lnTo>
                    <a:pt x="9000" y="17465"/>
                  </a:lnTo>
                  <a:lnTo>
                    <a:pt x="2779" y="21600"/>
                  </a:lnTo>
                  <a:lnTo>
                    <a:pt x="3600" y="17465"/>
                  </a:lnTo>
                  <a:lnTo>
                    <a:pt x="1705" y="17465"/>
                  </a:lnTo>
                  <a:cubicBezTo>
                    <a:pt x="763" y="17465"/>
                    <a:pt x="0" y="16162"/>
                    <a:pt x="0" y="14554"/>
                  </a:cubicBezTo>
                  <a:lnTo>
                    <a:pt x="0" y="10188"/>
                  </a:lnTo>
                  <a:lnTo>
                    <a:pt x="0" y="2911"/>
                  </a:lnTo>
                  <a:close/>
                </a:path>
              </a:pathLst>
            </a:custGeom>
            <a:solidFill>
              <a:srgbClr val="FFFFFF"/>
            </a:solidFill>
            <a:ln>
              <a:solidFill>
                <a:schemeClr val="bg1">
                  <a:lumMod val="50000"/>
                </a:schemeClr>
              </a:solidFill>
            </a:ln>
            <a:effectLst>
              <a:outerShdw blurRad="38100" dist="23000" dir="5400000" algn="ctr" rotWithShape="0">
                <a:srgbClr val="000000">
                  <a:alpha val="34998"/>
                </a:srgbClr>
              </a:outerShdw>
            </a:effectLst>
          </p:spPr>
          <p:txBody>
            <a:bodyPr lIns="45719" tIns="45719" rIns="45719" bIns="45719" anchor="ctr"/>
            <a:lstStyle/>
            <a:p>
              <a:pPr>
                <a:defRPr/>
              </a:pPr>
              <a:endParaRPr lang="en-US"/>
            </a:p>
          </p:txBody>
        </p:sp>
        <p:sp>
          <p:nvSpPr>
            <p:cNvPr id="61455" name="Rectangle 25"/>
            <p:cNvSpPr>
              <a:spLocks/>
            </p:cNvSpPr>
            <p:nvPr/>
          </p:nvSpPr>
          <p:spPr bwMode="auto">
            <a:xfrm>
              <a:off x="66955" y="146918"/>
              <a:ext cx="2761690" cy="1077765"/>
            </a:xfrm>
            <a:prstGeom prst="rect">
              <a:avLst/>
            </a:prstGeom>
            <a:noFill/>
            <a:ln w="12700">
              <a:noFill/>
              <a:miter lim="400000"/>
              <a:headEnd/>
              <a:tailEnd/>
            </a:ln>
          </p:spPr>
          <p:txBody>
            <a:bodyPr lIns="45719" tIns="45719" rIns="45719" bIns="45719" anchor="ctr">
              <a:spAutoFit/>
            </a:bodyPr>
            <a:lstStyle/>
            <a:p>
              <a:pPr algn="ctr" eaLnBrk="1"/>
              <a:r>
                <a:rPr lang="en-US" altLang="en-US" sz="1600">
                  <a:solidFill>
                    <a:srgbClr val="000000"/>
                  </a:solidFill>
                  <a:cs typeface="Calibri" pitchFamily="34" charset="0"/>
                  <a:sym typeface="Calibri" pitchFamily="34" charset="0"/>
                </a:rPr>
                <a:t>I say drop a bomb on them they a third world country destroy their kings a boom we get Africa and we can sell it</a:t>
              </a:r>
            </a:p>
          </p:txBody>
        </p:sp>
      </p:grpSp>
      <p:grpSp>
        <p:nvGrpSpPr>
          <p:cNvPr id="10" name="Group 26"/>
          <p:cNvGrpSpPr>
            <a:grpSpLocks/>
          </p:cNvGrpSpPr>
          <p:nvPr/>
        </p:nvGrpSpPr>
        <p:grpSpPr bwMode="auto">
          <a:xfrm>
            <a:off x="539553" y="1129308"/>
            <a:ext cx="7699375" cy="4143375"/>
            <a:chOff x="-1" y="-1"/>
            <a:chExt cx="7699247" cy="4143409"/>
          </a:xfrm>
        </p:grpSpPr>
        <p:sp>
          <p:nvSpPr>
            <p:cNvPr id="104475" name="AutoShape 27">
              <a:extLst>
                <a:ext uri="{FF2B5EF4-FFF2-40B4-BE49-F238E27FC236}">
                  <a16:creationId xmlns="" xmlns:a16="http://schemas.microsoft.com/office/drawing/2014/main" id="{52A36CDB-AC41-844E-991C-BB509F2111F6}"/>
                </a:ext>
              </a:extLst>
            </p:cNvPr>
            <p:cNvSpPr>
              <a:spLocks/>
            </p:cNvSpPr>
            <p:nvPr/>
          </p:nvSpPr>
          <p:spPr bwMode="auto">
            <a:xfrm>
              <a:off x="-1" y="-1"/>
              <a:ext cx="7699247" cy="414340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06" y="3600"/>
                  </a:moveTo>
                  <a:cubicBezTo>
                    <a:pt x="1906" y="1612"/>
                    <a:pt x="2773" y="0"/>
                    <a:pt x="3843" y="0"/>
                  </a:cubicBezTo>
                  <a:lnTo>
                    <a:pt x="19663" y="0"/>
                  </a:lnTo>
                  <a:cubicBezTo>
                    <a:pt x="20733" y="0"/>
                    <a:pt x="21600" y="1612"/>
                    <a:pt x="21600" y="3600"/>
                  </a:cubicBezTo>
                  <a:lnTo>
                    <a:pt x="21600" y="18000"/>
                  </a:lnTo>
                  <a:cubicBezTo>
                    <a:pt x="21600" y="19988"/>
                    <a:pt x="20733" y="21600"/>
                    <a:pt x="19663" y="21600"/>
                  </a:cubicBezTo>
                  <a:lnTo>
                    <a:pt x="3843" y="21600"/>
                  </a:lnTo>
                  <a:cubicBezTo>
                    <a:pt x="2773" y="21600"/>
                    <a:pt x="1906" y="19988"/>
                    <a:pt x="1906" y="18000"/>
                  </a:cubicBezTo>
                  <a:lnTo>
                    <a:pt x="1906" y="9000"/>
                  </a:lnTo>
                  <a:lnTo>
                    <a:pt x="0" y="4699"/>
                  </a:lnTo>
                  <a:lnTo>
                    <a:pt x="1906" y="3600"/>
                  </a:lnTo>
                  <a:close/>
                </a:path>
              </a:pathLst>
            </a:custGeom>
            <a:solidFill>
              <a:srgbClr val="FFFFFF"/>
            </a:solidFill>
            <a:ln>
              <a:solidFill>
                <a:schemeClr val="bg1">
                  <a:lumMod val="50000"/>
                </a:schemeClr>
              </a:solidFill>
            </a:ln>
            <a:effectLst>
              <a:outerShdw blurRad="38100" dist="23000" dir="5400000" algn="ctr" rotWithShape="0">
                <a:srgbClr val="000000">
                  <a:alpha val="34998"/>
                </a:srgbClr>
              </a:outerShdw>
            </a:effectLst>
          </p:spPr>
          <p:txBody>
            <a:bodyPr lIns="45719" tIns="45719" rIns="45719" bIns="45719" anchor="ctr"/>
            <a:lstStyle/>
            <a:p>
              <a:pPr>
                <a:defRPr/>
              </a:pPr>
              <a:endParaRPr lang="en-US"/>
            </a:p>
          </p:txBody>
        </p:sp>
        <p:sp>
          <p:nvSpPr>
            <p:cNvPr id="61453" name="Rectangle 28"/>
            <p:cNvSpPr>
              <a:spLocks/>
            </p:cNvSpPr>
            <p:nvPr/>
          </p:nvSpPr>
          <p:spPr bwMode="auto">
            <a:xfrm>
              <a:off x="881581" y="1409978"/>
              <a:ext cx="6615401" cy="1323448"/>
            </a:xfrm>
            <a:prstGeom prst="rect">
              <a:avLst/>
            </a:prstGeom>
            <a:noFill/>
            <a:ln w="12700">
              <a:noFill/>
              <a:miter lim="400000"/>
              <a:headEnd/>
              <a:tailEnd/>
            </a:ln>
          </p:spPr>
          <p:txBody>
            <a:bodyPr lIns="45719" tIns="45719" rIns="45719" bIns="45719" anchor="ctr">
              <a:spAutoFit/>
            </a:bodyPr>
            <a:lstStyle/>
            <a:p>
              <a:pPr algn="ctr" eaLnBrk="1"/>
              <a:r>
                <a:rPr lang="en-US" altLang="en-US" sz="2000">
                  <a:solidFill>
                    <a:srgbClr val="000000"/>
                  </a:solidFill>
                  <a:cs typeface="Calibri" pitchFamily="34" charset="0"/>
                  <a:sym typeface="Calibri" pitchFamily="34" charset="0"/>
                </a:rPr>
                <a:t>It comes to me as if the doctors dont even care about Ebola victims. Once their infected, they’re no longer human, treat them like scum and leave them for dead as they slowly rot on the inside and die alone never to see their family again</a:t>
              </a:r>
            </a:p>
          </p:txBody>
        </p:sp>
      </p:grpSp>
      <p:sp>
        <p:nvSpPr>
          <p:cNvPr id="61451" name="Rectangle 1"/>
          <p:cNvSpPr>
            <a:spLocks noGrp="1"/>
          </p:cNvSpPr>
          <p:nvPr>
            <p:ph type="title"/>
          </p:nvPr>
        </p:nvSpPr>
        <p:spPr/>
        <p:txBody>
          <a:bodyPr/>
          <a:lstStyle/>
          <a:p>
            <a:r>
              <a:rPr lang="en-US" altLang="en-US" b="1"/>
              <a:t>Social media: the blame and misconceptions</a:t>
            </a:r>
          </a:p>
        </p:txBody>
      </p:sp>
      <p:sp>
        <p:nvSpPr>
          <p:cNvPr id="30" name="TextBox 29"/>
          <p:cNvSpPr txBox="1"/>
          <p:nvPr/>
        </p:nvSpPr>
        <p:spPr>
          <a:xfrm>
            <a:off x="8689800" y="-22820"/>
            <a:ext cx="418704" cy="369332"/>
          </a:xfrm>
          <a:prstGeom prst="rect">
            <a:avLst/>
          </a:prstGeom>
          <a:noFill/>
        </p:spPr>
        <p:txBody>
          <a:bodyPr wrap="none" rtlCol="0">
            <a:spAutoFit/>
          </a:bodyPr>
          <a:lstStyle/>
          <a:p>
            <a:pPr algn="r"/>
            <a:r>
              <a:rPr lang="en-US" dirty="0" smtClean="0"/>
              <a:t>34</a:t>
            </a:r>
            <a:endParaRPr lang="en-US" dirty="0"/>
          </a:p>
        </p:txBody>
      </p:sp>
    </p:spTree>
    <p:extLst>
      <p:ext uri="{BB962C8B-B14F-4D97-AF65-F5344CB8AC3E}">
        <p14:creationId xmlns:p14="http://schemas.microsoft.com/office/powerpoint/2010/main" val="80175114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35600" y="2174875"/>
            <a:ext cx="3671888" cy="1692275"/>
            <a:chOff x="0" y="-1"/>
            <a:chExt cx="3672411" cy="1692051"/>
          </a:xfrm>
        </p:grpSpPr>
        <p:sp>
          <p:nvSpPr>
            <p:cNvPr id="104451" name="AutoShape 3">
              <a:extLst>
                <a:ext uri="{FF2B5EF4-FFF2-40B4-BE49-F238E27FC236}">
                  <a16:creationId xmlns="" xmlns:a16="http://schemas.microsoft.com/office/drawing/2014/main" id="{994579A3-4472-884B-8987-B3B664AE326A}"/>
                </a:ext>
              </a:extLst>
            </p:cNvPr>
            <p:cNvSpPr>
              <a:spLocks/>
            </p:cNvSpPr>
            <p:nvPr/>
          </p:nvSpPr>
          <p:spPr bwMode="auto">
            <a:xfrm>
              <a:off x="0" y="-1"/>
              <a:ext cx="3672411" cy="169205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911"/>
                  </a:moveTo>
                  <a:cubicBezTo>
                    <a:pt x="0" y="1303"/>
                    <a:pt x="600" y="0"/>
                    <a:pt x="1341" y="0"/>
                  </a:cubicBezTo>
                  <a:lnTo>
                    <a:pt x="20259" y="0"/>
                  </a:lnTo>
                  <a:cubicBezTo>
                    <a:pt x="21000" y="0"/>
                    <a:pt x="21600" y="1303"/>
                    <a:pt x="21600" y="2911"/>
                  </a:cubicBezTo>
                  <a:lnTo>
                    <a:pt x="21600" y="14554"/>
                  </a:lnTo>
                  <a:cubicBezTo>
                    <a:pt x="21600" y="16162"/>
                    <a:pt x="21000" y="17465"/>
                    <a:pt x="20259" y="17465"/>
                  </a:cubicBezTo>
                  <a:lnTo>
                    <a:pt x="9000" y="17465"/>
                  </a:lnTo>
                  <a:lnTo>
                    <a:pt x="2779" y="21600"/>
                  </a:lnTo>
                  <a:lnTo>
                    <a:pt x="3600" y="17465"/>
                  </a:lnTo>
                  <a:lnTo>
                    <a:pt x="1341" y="17465"/>
                  </a:lnTo>
                  <a:cubicBezTo>
                    <a:pt x="600" y="17465"/>
                    <a:pt x="0" y="16162"/>
                    <a:pt x="0" y="14554"/>
                  </a:cubicBezTo>
                  <a:lnTo>
                    <a:pt x="0" y="10188"/>
                  </a:lnTo>
                  <a:lnTo>
                    <a:pt x="0" y="2911"/>
                  </a:lnTo>
                  <a:close/>
                </a:path>
              </a:pathLst>
            </a:custGeom>
            <a:solidFill>
              <a:srgbClr val="FFFFFF"/>
            </a:solidFill>
            <a:ln>
              <a:solidFill>
                <a:schemeClr val="bg1">
                  <a:lumMod val="50000"/>
                </a:schemeClr>
              </a:solidFill>
            </a:ln>
            <a:effectLst>
              <a:outerShdw blurRad="38100" dist="23000" dir="5400000" algn="ctr" rotWithShape="0">
                <a:srgbClr val="000000">
                  <a:alpha val="34998"/>
                </a:srgbClr>
              </a:outerShdw>
            </a:effectLst>
          </p:spPr>
          <p:txBody>
            <a:bodyPr lIns="45719" tIns="45719" rIns="45719" bIns="45719" anchor="ctr"/>
            <a:lstStyle/>
            <a:p>
              <a:pPr>
                <a:defRPr/>
              </a:pPr>
              <a:endParaRPr lang="en-US"/>
            </a:p>
          </p:txBody>
        </p:sp>
        <p:sp>
          <p:nvSpPr>
            <p:cNvPr id="61469" name="Rectangle 4"/>
            <p:cNvSpPr>
              <a:spLocks/>
            </p:cNvSpPr>
            <p:nvPr/>
          </p:nvSpPr>
          <p:spPr bwMode="auto">
            <a:xfrm>
              <a:off x="66786" y="207086"/>
              <a:ext cx="3538837" cy="953979"/>
            </a:xfrm>
            <a:prstGeom prst="rect">
              <a:avLst/>
            </a:prstGeom>
            <a:noFill/>
            <a:ln w="12700">
              <a:noFill/>
              <a:miter lim="400000"/>
              <a:headEnd/>
              <a:tailEnd/>
            </a:ln>
          </p:spPr>
          <p:txBody>
            <a:bodyPr lIns="45719" tIns="45719" rIns="45719" bIns="45719" anchor="ctr">
              <a:spAutoFit/>
            </a:bodyPr>
            <a:lstStyle/>
            <a:p>
              <a:pPr algn="ctr" eaLnBrk="1"/>
              <a:r>
                <a:rPr lang="en-US" altLang="en-US" sz="1400">
                  <a:solidFill>
                    <a:srgbClr val="000000"/>
                  </a:solidFill>
                  <a:cs typeface="Calibri" pitchFamily="34" charset="0"/>
                  <a:sym typeface="Calibri" pitchFamily="34" charset="0"/>
                </a:rPr>
                <a:t>Bull*** our government is spreading it to reduce the population. Remember satan has control over governments. Also our own government worships satan.</a:t>
              </a:r>
            </a:p>
          </p:txBody>
        </p:sp>
      </p:grpSp>
      <p:grpSp>
        <p:nvGrpSpPr>
          <p:cNvPr id="3" name="Group 5"/>
          <p:cNvGrpSpPr>
            <a:grpSpLocks/>
          </p:cNvGrpSpPr>
          <p:nvPr/>
        </p:nvGrpSpPr>
        <p:grpSpPr bwMode="auto">
          <a:xfrm>
            <a:off x="34925" y="3076575"/>
            <a:ext cx="3443288" cy="2517775"/>
            <a:chOff x="0" y="0"/>
            <a:chExt cx="3443497" cy="2516486"/>
          </a:xfrm>
        </p:grpSpPr>
        <p:sp>
          <p:nvSpPr>
            <p:cNvPr id="104454" name="AutoShape 6">
              <a:extLst>
                <a:ext uri="{FF2B5EF4-FFF2-40B4-BE49-F238E27FC236}">
                  <a16:creationId xmlns="" xmlns:a16="http://schemas.microsoft.com/office/drawing/2014/main" id="{C7AAE845-4FE7-BA40-9F5E-E7BB0C61ED75}"/>
                </a:ext>
              </a:extLst>
            </p:cNvPr>
            <p:cNvSpPr>
              <a:spLocks/>
            </p:cNvSpPr>
            <p:nvPr/>
          </p:nvSpPr>
          <p:spPr bwMode="auto">
            <a:xfrm>
              <a:off x="0" y="0"/>
              <a:ext cx="3443497" cy="251648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7174"/>
                  </a:moveTo>
                  <a:cubicBezTo>
                    <a:pt x="0" y="5581"/>
                    <a:pt x="944" y="4289"/>
                    <a:pt x="2108" y="4289"/>
                  </a:cubicBezTo>
                  <a:lnTo>
                    <a:pt x="10278" y="4289"/>
                  </a:lnTo>
                  <a:lnTo>
                    <a:pt x="21600" y="0"/>
                  </a:lnTo>
                  <a:lnTo>
                    <a:pt x="14683" y="4289"/>
                  </a:lnTo>
                  <a:lnTo>
                    <a:pt x="15511" y="4289"/>
                  </a:lnTo>
                  <a:cubicBezTo>
                    <a:pt x="16675" y="4289"/>
                    <a:pt x="17619" y="5581"/>
                    <a:pt x="17619" y="7174"/>
                  </a:cubicBezTo>
                  <a:lnTo>
                    <a:pt x="17619" y="18715"/>
                  </a:lnTo>
                  <a:cubicBezTo>
                    <a:pt x="17619" y="20308"/>
                    <a:pt x="16675" y="21600"/>
                    <a:pt x="15511" y="21600"/>
                  </a:cubicBezTo>
                  <a:lnTo>
                    <a:pt x="2108" y="21600"/>
                  </a:lnTo>
                  <a:cubicBezTo>
                    <a:pt x="944" y="21600"/>
                    <a:pt x="0" y="20308"/>
                    <a:pt x="0" y="18715"/>
                  </a:cubicBezTo>
                  <a:lnTo>
                    <a:pt x="0" y="7174"/>
                  </a:lnTo>
                  <a:close/>
                </a:path>
              </a:pathLst>
            </a:custGeom>
            <a:solidFill>
              <a:srgbClr val="FFFFFF"/>
            </a:solidFill>
            <a:ln>
              <a:solidFill>
                <a:schemeClr val="bg1">
                  <a:lumMod val="50000"/>
                </a:schemeClr>
              </a:solidFill>
            </a:ln>
            <a:effectLst>
              <a:outerShdw blurRad="38100" dist="23000" dir="5400000" algn="ctr" rotWithShape="0">
                <a:srgbClr val="000000">
                  <a:alpha val="34998"/>
                </a:srgbClr>
              </a:outerShdw>
            </a:effectLst>
          </p:spPr>
          <p:txBody>
            <a:bodyPr lIns="45719" tIns="45719" rIns="45719" bIns="45719" anchor="ctr"/>
            <a:lstStyle/>
            <a:p>
              <a:pPr>
                <a:defRPr/>
              </a:pPr>
              <a:endParaRPr lang="en-US"/>
            </a:p>
          </p:txBody>
        </p:sp>
        <p:sp>
          <p:nvSpPr>
            <p:cNvPr id="61467" name="Rectangle 7"/>
            <p:cNvSpPr>
              <a:spLocks/>
            </p:cNvSpPr>
            <p:nvPr/>
          </p:nvSpPr>
          <p:spPr bwMode="auto">
            <a:xfrm>
              <a:off x="98450" y="708291"/>
              <a:ext cx="2611985" cy="1599617"/>
            </a:xfrm>
            <a:prstGeom prst="rect">
              <a:avLst/>
            </a:prstGeom>
            <a:noFill/>
            <a:ln w="12700">
              <a:noFill/>
              <a:miter lim="400000"/>
              <a:headEnd/>
              <a:tailEnd/>
            </a:ln>
          </p:spPr>
          <p:txBody>
            <a:bodyPr lIns="45719" tIns="45719" rIns="45719" bIns="45719" anchor="ctr">
              <a:spAutoFit/>
            </a:bodyPr>
            <a:lstStyle/>
            <a:p>
              <a:pPr algn="ctr" eaLnBrk="1"/>
              <a:r>
                <a:rPr lang="en-US" altLang="en-US" sz="1400">
                  <a:solidFill>
                    <a:srgbClr val="000000"/>
                  </a:solidFill>
                  <a:cs typeface="Calibri" pitchFamily="34" charset="0"/>
                  <a:sym typeface="Calibri" pitchFamily="34" charset="0"/>
                </a:rPr>
                <a:t>Wow look at all this Bible prophecy coming true this tell me that it's time for all of us to give our lives to JESUS right now and be covered by his blood we all need to repent of all our sins and ask JESUS to forgive us</a:t>
              </a:r>
            </a:p>
          </p:txBody>
        </p:sp>
      </p:grpSp>
      <p:grpSp>
        <p:nvGrpSpPr>
          <p:cNvPr id="4" name="Group 8"/>
          <p:cNvGrpSpPr>
            <a:grpSpLocks/>
          </p:cNvGrpSpPr>
          <p:nvPr/>
        </p:nvGrpSpPr>
        <p:grpSpPr bwMode="auto">
          <a:xfrm>
            <a:off x="47625" y="2373313"/>
            <a:ext cx="4094163" cy="1295401"/>
            <a:chOff x="0" y="0"/>
            <a:chExt cx="4095727" cy="1295352"/>
          </a:xfrm>
        </p:grpSpPr>
        <p:sp>
          <p:nvSpPr>
            <p:cNvPr id="104457" name="AutoShape 9">
              <a:extLst>
                <a:ext uri="{FF2B5EF4-FFF2-40B4-BE49-F238E27FC236}">
                  <a16:creationId xmlns="" xmlns:a16="http://schemas.microsoft.com/office/drawing/2014/main" id="{BC8BE61B-5A01-A748-8E05-89560750F4BB}"/>
                </a:ext>
              </a:extLst>
            </p:cNvPr>
            <p:cNvSpPr>
              <a:spLocks/>
            </p:cNvSpPr>
            <p:nvPr/>
          </p:nvSpPr>
          <p:spPr bwMode="auto">
            <a:xfrm>
              <a:off x="0" y="0"/>
              <a:ext cx="4095727" cy="129535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3600"/>
                  </a:moveTo>
                  <a:cubicBezTo>
                    <a:pt x="0" y="1612"/>
                    <a:pt x="510" y="0"/>
                    <a:pt x="1139" y="0"/>
                  </a:cubicBezTo>
                  <a:lnTo>
                    <a:pt x="15378" y="0"/>
                  </a:lnTo>
                  <a:cubicBezTo>
                    <a:pt x="16007" y="0"/>
                    <a:pt x="16517" y="1612"/>
                    <a:pt x="16517" y="3600"/>
                  </a:cubicBezTo>
                  <a:lnTo>
                    <a:pt x="21600" y="9208"/>
                  </a:lnTo>
                  <a:lnTo>
                    <a:pt x="16517" y="9000"/>
                  </a:lnTo>
                  <a:lnTo>
                    <a:pt x="16517" y="18000"/>
                  </a:lnTo>
                  <a:cubicBezTo>
                    <a:pt x="16517" y="19988"/>
                    <a:pt x="16007" y="21600"/>
                    <a:pt x="15378" y="21600"/>
                  </a:cubicBezTo>
                  <a:lnTo>
                    <a:pt x="1139" y="21600"/>
                  </a:lnTo>
                  <a:cubicBezTo>
                    <a:pt x="510" y="21600"/>
                    <a:pt x="0" y="19988"/>
                    <a:pt x="0" y="18000"/>
                  </a:cubicBezTo>
                  <a:lnTo>
                    <a:pt x="0" y="3600"/>
                  </a:lnTo>
                  <a:close/>
                </a:path>
              </a:pathLst>
            </a:custGeom>
            <a:solidFill>
              <a:srgbClr val="FFFFFF"/>
            </a:solidFill>
            <a:ln>
              <a:solidFill>
                <a:schemeClr val="bg1">
                  <a:lumMod val="50000"/>
                </a:schemeClr>
              </a:solidFill>
            </a:ln>
            <a:effectLst>
              <a:outerShdw blurRad="38100" dist="23000" dir="5400000" algn="ctr" rotWithShape="0">
                <a:srgbClr val="000000">
                  <a:alpha val="34998"/>
                </a:srgbClr>
              </a:outerShdw>
            </a:effectLst>
          </p:spPr>
          <p:txBody>
            <a:bodyPr lIns="45719" tIns="45719" rIns="45719" bIns="45719" anchor="ctr"/>
            <a:lstStyle/>
            <a:p>
              <a:pPr>
                <a:defRPr/>
              </a:pPr>
              <a:endParaRPr lang="en-US"/>
            </a:p>
          </p:txBody>
        </p:sp>
        <p:sp>
          <p:nvSpPr>
            <p:cNvPr id="61465" name="Rectangle 10"/>
            <p:cNvSpPr>
              <a:spLocks/>
            </p:cNvSpPr>
            <p:nvPr/>
          </p:nvSpPr>
          <p:spPr bwMode="auto">
            <a:xfrm>
              <a:off x="63233" y="24451"/>
              <a:ext cx="3005374" cy="1246446"/>
            </a:xfrm>
            <a:prstGeom prst="rect">
              <a:avLst/>
            </a:prstGeom>
            <a:noFill/>
            <a:ln w="12700">
              <a:noFill/>
              <a:miter lim="400000"/>
              <a:headEnd/>
              <a:tailEnd/>
            </a:ln>
          </p:spPr>
          <p:txBody>
            <a:bodyPr lIns="45719" tIns="45719" rIns="45719" bIns="45719" anchor="ctr">
              <a:spAutoFit/>
            </a:bodyPr>
            <a:lstStyle/>
            <a:p>
              <a:pPr algn="ctr" eaLnBrk="1"/>
              <a:r>
                <a:rPr lang="en-US" altLang="en-US" sz="1500">
                  <a:solidFill>
                    <a:srgbClr val="000000"/>
                  </a:solidFill>
                  <a:cs typeface="Calibri" pitchFamily="34" charset="0"/>
                  <a:sym typeface="Calibri" pitchFamily="34" charset="0"/>
                </a:rPr>
                <a:t>This virus has the same symptoms with ZOMBIFICATION which was a voodoo practices; Zombie is defined as corpse said to be revived by witchcraft</a:t>
              </a:r>
            </a:p>
          </p:txBody>
        </p:sp>
      </p:grpSp>
      <p:grpSp>
        <p:nvGrpSpPr>
          <p:cNvPr id="5" name="Group 11"/>
          <p:cNvGrpSpPr>
            <a:grpSpLocks/>
          </p:cNvGrpSpPr>
          <p:nvPr/>
        </p:nvGrpSpPr>
        <p:grpSpPr bwMode="auto">
          <a:xfrm>
            <a:off x="5435601" y="3179763"/>
            <a:ext cx="3644900" cy="2413000"/>
            <a:chOff x="-1" y="0"/>
            <a:chExt cx="3644482" cy="2413376"/>
          </a:xfrm>
        </p:grpSpPr>
        <p:sp>
          <p:nvSpPr>
            <p:cNvPr id="104460" name="AutoShape 12">
              <a:extLst>
                <a:ext uri="{FF2B5EF4-FFF2-40B4-BE49-F238E27FC236}">
                  <a16:creationId xmlns="" xmlns:a16="http://schemas.microsoft.com/office/drawing/2014/main" id="{48DDF587-4B62-F844-9355-A833314CED39}"/>
                </a:ext>
              </a:extLst>
            </p:cNvPr>
            <p:cNvSpPr>
              <a:spLocks/>
            </p:cNvSpPr>
            <p:nvPr/>
          </p:nvSpPr>
          <p:spPr bwMode="auto">
            <a:xfrm>
              <a:off x="-1" y="0"/>
              <a:ext cx="3644482" cy="241337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6021"/>
                  </a:moveTo>
                  <a:cubicBezTo>
                    <a:pt x="0" y="4300"/>
                    <a:pt x="924" y="2905"/>
                    <a:pt x="2063" y="2905"/>
                  </a:cubicBezTo>
                  <a:lnTo>
                    <a:pt x="3600" y="2905"/>
                  </a:lnTo>
                  <a:lnTo>
                    <a:pt x="3972" y="0"/>
                  </a:lnTo>
                  <a:lnTo>
                    <a:pt x="9000" y="2905"/>
                  </a:lnTo>
                  <a:lnTo>
                    <a:pt x="19537" y="2905"/>
                  </a:lnTo>
                  <a:cubicBezTo>
                    <a:pt x="20676" y="2905"/>
                    <a:pt x="21600" y="4300"/>
                    <a:pt x="21600" y="6021"/>
                  </a:cubicBezTo>
                  <a:lnTo>
                    <a:pt x="21600" y="18484"/>
                  </a:lnTo>
                  <a:cubicBezTo>
                    <a:pt x="21600" y="20205"/>
                    <a:pt x="20676" y="21600"/>
                    <a:pt x="19537" y="21600"/>
                  </a:cubicBezTo>
                  <a:lnTo>
                    <a:pt x="2063" y="21600"/>
                  </a:lnTo>
                  <a:cubicBezTo>
                    <a:pt x="924" y="21600"/>
                    <a:pt x="0" y="20205"/>
                    <a:pt x="0" y="18484"/>
                  </a:cubicBezTo>
                  <a:lnTo>
                    <a:pt x="0" y="6021"/>
                  </a:lnTo>
                  <a:close/>
                </a:path>
              </a:pathLst>
            </a:custGeom>
            <a:solidFill>
              <a:srgbClr val="FFFFFF"/>
            </a:solidFill>
            <a:ln>
              <a:solidFill>
                <a:schemeClr val="bg1">
                  <a:lumMod val="50000"/>
                </a:schemeClr>
              </a:solidFill>
            </a:ln>
            <a:effectLst>
              <a:outerShdw blurRad="38100" dist="23000" dir="5400000" algn="ctr" rotWithShape="0">
                <a:srgbClr val="000000">
                  <a:alpha val="34998"/>
                </a:srgbClr>
              </a:outerShdw>
            </a:effectLst>
          </p:spPr>
          <p:txBody>
            <a:bodyPr lIns="45719" tIns="45719" rIns="45719" bIns="45719" anchor="ctr"/>
            <a:lstStyle/>
            <a:p>
              <a:pPr>
                <a:defRPr/>
              </a:pPr>
              <a:endParaRPr lang="en-US"/>
            </a:p>
          </p:txBody>
        </p:sp>
        <p:sp>
          <p:nvSpPr>
            <p:cNvPr id="61463" name="Rectangle 13"/>
            <p:cNvSpPr>
              <a:spLocks/>
            </p:cNvSpPr>
            <p:nvPr/>
          </p:nvSpPr>
          <p:spPr bwMode="auto">
            <a:xfrm>
              <a:off x="101964" y="568643"/>
              <a:ext cx="3440552" cy="1600685"/>
            </a:xfrm>
            <a:prstGeom prst="rect">
              <a:avLst/>
            </a:prstGeom>
            <a:noFill/>
            <a:ln w="12700">
              <a:noFill/>
              <a:miter lim="400000"/>
              <a:headEnd/>
              <a:tailEnd/>
            </a:ln>
          </p:spPr>
          <p:txBody>
            <a:bodyPr lIns="45719" tIns="45719" rIns="45719" bIns="45719" anchor="ctr">
              <a:spAutoFit/>
            </a:bodyPr>
            <a:lstStyle/>
            <a:p>
              <a:pPr algn="ctr" eaLnBrk="1"/>
              <a:r>
                <a:rPr lang="en-US" altLang="en-US" sz="1400">
                  <a:solidFill>
                    <a:srgbClr val="000000"/>
                  </a:solidFill>
                  <a:cs typeface="Calibri" pitchFamily="34" charset="0"/>
                  <a:sym typeface="Calibri" pitchFamily="34" charset="0"/>
                </a:rPr>
                <a:t>Americans have vaccine and probably they invent this virus during cald war and use on who else than poor africans !! but they dont give vaccine to anyone except of this 2 or 3 persons from USA  few weeks ago  who are healed while others (africans especially)you will be died  !!</a:t>
              </a:r>
            </a:p>
          </p:txBody>
        </p:sp>
      </p:grpSp>
      <p:grpSp>
        <p:nvGrpSpPr>
          <p:cNvPr id="6" name="Group 14"/>
          <p:cNvGrpSpPr>
            <a:grpSpLocks/>
          </p:cNvGrpSpPr>
          <p:nvPr/>
        </p:nvGrpSpPr>
        <p:grpSpPr bwMode="auto">
          <a:xfrm>
            <a:off x="3130550" y="790574"/>
            <a:ext cx="3203575" cy="2282825"/>
            <a:chOff x="-1" y="0"/>
            <a:chExt cx="3202528" cy="2281437"/>
          </a:xfrm>
        </p:grpSpPr>
        <p:sp>
          <p:nvSpPr>
            <p:cNvPr id="104463" name="AutoShape 15">
              <a:extLst>
                <a:ext uri="{FF2B5EF4-FFF2-40B4-BE49-F238E27FC236}">
                  <a16:creationId xmlns="" xmlns:a16="http://schemas.microsoft.com/office/drawing/2014/main" id="{55AF756B-2197-E74C-836B-79E07A021B22}"/>
                </a:ext>
              </a:extLst>
            </p:cNvPr>
            <p:cNvSpPr>
              <a:spLocks/>
            </p:cNvSpPr>
            <p:nvPr/>
          </p:nvSpPr>
          <p:spPr bwMode="auto">
            <a:xfrm>
              <a:off x="-1" y="0"/>
              <a:ext cx="3202528" cy="228143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3600"/>
                  </a:moveTo>
                  <a:cubicBezTo>
                    <a:pt x="0" y="1612"/>
                    <a:pt x="1148" y="0"/>
                    <a:pt x="2565" y="0"/>
                  </a:cubicBezTo>
                  <a:lnTo>
                    <a:pt x="13952" y="0"/>
                  </a:lnTo>
                  <a:cubicBezTo>
                    <a:pt x="15368" y="0"/>
                    <a:pt x="16517" y="1612"/>
                    <a:pt x="16517" y="3600"/>
                  </a:cubicBezTo>
                  <a:lnTo>
                    <a:pt x="21600" y="9208"/>
                  </a:lnTo>
                  <a:lnTo>
                    <a:pt x="16517" y="9000"/>
                  </a:lnTo>
                  <a:lnTo>
                    <a:pt x="16517" y="18000"/>
                  </a:lnTo>
                  <a:cubicBezTo>
                    <a:pt x="16517" y="19988"/>
                    <a:pt x="15368" y="21600"/>
                    <a:pt x="13952" y="21600"/>
                  </a:cubicBezTo>
                  <a:lnTo>
                    <a:pt x="2565" y="21600"/>
                  </a:lnTo>
                  <a:cubicBezTo>
                    <a:pt x="1148" y="21600"/>
                    <a:pt x="0" y="19988"/>
                    <a:pt x="0" y="18000"/>
                  </a:cubicBezTo>
                  <a:lnTo>
                    <a:pt x="0" y="3600"/>
                  </a:lnTo>
                  <a:close/>
                </a:path>
              </a:pathLst>
            </a:custGeom>
            <a:solidFill>
              <a:srgbClr val="FFFFFF"/>
            </a:solidFill>
            <a:ln>
              <a:solidFill>
                <a:schemeClr val="bg1">
                  <a:lumMod val="50000"/>
                </a:schemeClr>
              </a:solidFill>
            </a:ln>
            <a:effectLst>
              <a:outerShdw blurRad="38100" dist="23000" dir="5400000" algn="ctr" rotWithShape="0">
                <a:srgbClr val="000000">
                  <a:alpha val="34998"/>
                </a:srgbClr>
              </a:outerShdw>
            </a:effectLst>
          </p:spPr>
          <p:txBody>
            <a:bodyPr lIns="45719" tIns="45719" rIns="45719" bIns="45719" anchor="ctr"/>
            <a:lstStyle/>
            <a:p>
              <a:pPr>
                <a:defRPr/>
              </a:pPr>
              <a:endParaRPr lang="en-US"/>
            </a:p>
          </p:txBody>
        </p:sp>
        <p:sp>
          <p:nvSpPr>
            <p:cNvPr id="61461" name="Rectangle 16"/>
            <p:cNvSpPr>
              <a:spLocks/>
            </p:cNvSpPr>
            <p:nvPr/>
          </p:nvSpPr>
          <p:spPr bwMode="auto">
            <a:xfrm>
              <a:off x="111371" y="110294"/>
              <a:ext cx="2226104" cy="2060847"/>
            </a:xfrm>
            <a:prstGeom prst="rect">
              <a:avLst/>
            </a:prstGeom>
            <a:noFill/>
            <a:ln w="12700">
              <a:noFill/>
              <a:miter lim="400000"/>
              <a:headEnd/>
              <a:tailEnd/>
            </a:ln>
          </p:spPr>
          <p:txBody>
            <a:bodyPr lIns="45719" tIns="45719" rIns="45719" bIns="45719" anchor="ctr">
              <a:spAutoFit/>
            </a:bodyPr>
            <a:lstStyle/>
            <a:p>
              <a:pPr algn="ctr" eaLnBrk="1"/>
              <a:r>
                <a:rPr lang="en-US" altLang="en-US" sz="1600">
                  <a:solidFill>
                    <a:srgbClr val="000000"/>
                  </a:solidFill>
                  <a:cs typeface="Calibri" pitchFamily="34" charset="0"/>
                  <a:sym typeface="Calibri" pitchFamily="34" charset="0"/>
                </a:rPr>
                <a:t>Ebola is the lifeline for the American economy that has already tumbled over the edge. The virus can be more powerful than any bomb; especially if America holds the "cure". </a:t>
              </a:r>
            </a:p>
          </p:txBody>
        </p:sp>
      </p:grpSp>
      <p:grpSp>
        <p:nvGrpSpPr>
          <p:cNvPr id="7" name="Group 17"/>
          <p:cNvGrpSpPr>
            <a:grpSpLocks/>
          </p:cNvGrpSpPr>
          <p:nvPr/>
        </p:nvGrpSpPr>
        <p:grpSpPr bwMode="auto">
          <a:xfrm>
            <a:off x="14288" y="898525"/>
            <a:ext cx="3484562" cy="1293813"/>
            <a:chOff x="0" y="1587"/>
            <a:chExt cx="3484613" cy="1294763"/>
          </a:xfrm>
        </p:grpSpPr>
        <p:sp>
          <p:nvSpPr>
            <p:cNvPr id="104466" name="AutoShape 18">
              <a:extLst>
                <a:ext uri="{FF2B5EF4-FFF2-40B4-BE49-F238E27FC236}">
                  <a16:creationId xmlns="" xmlns:a16="http://schemas.microsoft.com/office/drawing/2014/main" id="{449B7490-AA92-C94F-87D4-5DC031131579}"/>
                </a:ext>
              </a:extLst>
            </p:cNvPr>
            <p:cNvSpPr>
              <a:spLocks/>
            </p:cNvSpPr>
            <p:nvPr/>
          </p:nvSpPr>
          <p:spPr bwMode="auto">
            <a:xfrm>
              <a:off x="0" y="1587"/>
              <a:ext cx="3484613" cy="12947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3600"/>
                  </a:moveTo>
                  <a:cubicBezTo>
                    <a:pt x="0" y="1612"/>
                    <a:pt x="599" y="0"/>
                    <a:pt x="1338" y="0"/>
                  </a:cubicBezTo>
                  <a:lnTo>
                    <a:pt x="15178" y="0"/>
                  </a:lnTo>
                  <a:cubicBezTo>
                    <a:pt x="15918" y="0"/>
                    <a:pt x="16517" y="1612"/>
                    <a:pt x="16517" y="3600"/>
                  </a:cubicBezTo>
                  <a:lnTo>
                    <a:pt x="21600" y="9208"/>
                  </a:lnTo>
                  <a:lnTo>
                    <a:pt x="16517" y="9000"/>
                  </a:lnTo>
                  <a:lnTo>
                    <a:pt x="16517" y="18000"/>
                  </a:lnTo>
                  <a:cubicBezTo>
                    <a:pt x="16517" y="19988"/>
                    <a:pt x="15918" y="21600"/>
                    <a:pt x="15178" y="21600"/>
                  </a:cubicBezTo>
                  <a:lnTo>
                    <a:pt x="1338" y="21600"/>
                  </a:lnTo>
                  <a:cubicBezTo>
                    <a:pt x="599" y="21600"/>
                    <a:pt x="0" y="19988"/>
                    <a:pt x="0" y="18000"/>
                  </a:cubicBezTo>
                  <a:lnTo>
                    <a:pt x="0" y="3600"/>
                  </a:lnTo>
                  <a:close/>
                </a:path>
              </a:pathLst>
            </a:custGeom>
            <a:solidFill>
              <a:srgbClr val="FFFFFF"/>
            </a:solidFill>
            <a:ln>
              <a:solidFill>
                <a:schemeClr val="bg1">
                  <a:lumMod val="50000"/>
                </a:schemeClr>
              </a:solidFill>
            </a:ln>
            <a:effectLst>
              <a:outerShdw blurRad="38100" dist="23000" dir="5400000" algn="ctr" rotWithShape="0">
                <a:srgbClr val="000000">
                  <a:alpha val="34998"/>
                </a:srgbClr>
              </a:outerShdw>
            </a:effectLst>
          </p:spPr>
          <p:txBody>
            <a:bodyPr lIns="45719" tIns="45719" rIns="45719" bIns="45719" anchor="ctr"/>
            <a:lstStyle/>
            <a:p>
              <a:pPr>
                <a:defRPr/>
              </a:pPr>
              <a:endParaRPr lang="en-US"/>
            </a:p>
          </p:txBody>
        </p:sp>
        <p:sp>
          <p:nvSpPr>
            <p:cNvPr id="61459" name="Rectangle 19"/>
            <p:cNvSpPr>
              <a:spLocks/>
            </p:cNvSpPr>
            <p:nvPr/>
          </p:nvSpPr>
          <p:spPr bwMode="auto">
            <a:xfrm>
              <a:off x="63233" y="109965"/>
              <a:ext cx="2538080" cy="1078007"/>
            </a:xfrm>
            <a:prstGeom prst="rect">
              <a:avLst/>
            </a:prstGeom>
            <a:noFill/>
            <a:ln w="12700">
              <a:noFill/>
              <a:miter lim="400000"/>
              <a:headEnd/>
              <a:tailEnd/>
            </a:ln>
          </p:spPr>
          <p:txBody>
            <a:bodyPr lIns="45719" tIns="45719" rIns="45719" bIns="45719" anchor="ctr">
              <a:spAutoFit/>
            </a:bodyPr>
            <a:lstStyle/>
            <a:p>
              <a:pPr eaLnBrk="1"/>
              <a:r>
                <a:rPr lang="en-US" altLang="en-US" sz="1600">
                  <a:solidFill>
                    <a:srgbClr val="000000"/>
                  </a:solidFill>
                  <a:cs typeface="Calibri" pitchFamily="34" charset="0"/>
                  <a:sym typeface="Calibri" pitchFamily="34" charset="0"/>
                </a:rPr>
                <a:t>America is going to release ebola in America and blame it on isis. New 9/11 and population control.</a:t>
              </a:r>
            </a:p>
          </p:txBody>
        </p:sp>
      </p:grpSp>
      <p:grpSp>
        <p:nvGrpSpPr>
          <p:cNvPr id="8" name="Group 20"/>
          <p:cNvGrpSpPr>
            <a:grpSpLocks/>
          </p:cNvGrpSpPr>
          <p:nvPr/>
        </p:nvGrpSpPr>
        <p:grpSpPr bwMode="auto">
          <a:xfrm>
            <a:off x="2914651" y="3349625"/>
            <a:ext cx="2708275" cy="2219325"/>
            <a:chOff x="0" y="0"/>
            <a:chExt cx="2708547" cy="2220564"/>
          </a:xfrm>
        </p:grpSpPr>
        <p:sp>
          <p:nvSpPr>
            <p:cNvPr id="104469" name="AutoShape 21">
              <a:extLst>
                <a:ext uri="{FF2B5EF4-FFF2-40B4-BE49-F238E27FC236}">
                  <a16:creationId xmlns="" xmlns:a16="http://schemas.microsoft.com/office/drawing/2014/main" id="{BAF80A28-8B99-4B48-92F6-5DD37C71BBEE}"/>
                </a:ext>
              </a:extLst>
            </p:cNvPr>
            <p:cNvSpPr>
              <a:spLocks/>
            </p:cNvSpPr>
            <p:nvPr/>
          </p:nvSpPr>
          <p:spPr bwMode="auto">
            <a:xfrm>
              <a:off x="0" y="0"/>
              <a:ext cx="2708547" cy="222056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5446"/>
                  </a:moveTo>
                  <a:cubicBezTo>
                    <a:pt x="0" y="3661"/>
                    <a:pt x="1186" y="2215"/>
                    <a:pt x="2649" y="2215"/>
                  </a:cubicBezTo>
                  <a:lnTo>
                    <a:pt x="12600" y="2215"/>
                  </a:lnTo>
                  <a:lnTo>
                    <a:pt x="14463" y="0"/>
                  </a:lnTo>
                  <a:lnTo>
                    <a:pt x="18000" y="2215"/>
                  </a:lnTo>
                  <a:lnTo>
                    <a:pt x="18951" y="2215"/>
                  </a:lnTo>
                  <a:cubicBezTo>
                    <a:pt x="20414" y="2215"/>
                    <a:pt x="21600" y="3661"/>
                    <a:pt x="21600" y="5446"/>
                  </a:cubicBezTo>
                  <a:lnTo>
                    <a:pt x="21600" y="18369"/>
                  </a:lnTo>
                  <a:cubicBezTo>
                    <a:pt x="21600" y="20153"/>
                    <a:pt x="20414" y="21600"/>
                    <a:pt x="18951" y="21600"/>
                  </a:cubicBezTo>
                  <a:lnTo>
                    <a:pt x="2649" y="21600"/>
                  </a:lnTo>
                  <a:cubicBezTo>
                    <a:pt x="1186" y="21600"/>
                    <a:pt x="0" y="20153"/>
                    <a:pt x="0" y="18369"/>
                  </a:cubicBezTo>
                  <a:lnTo>
                    <a:pt x="0" y="5446"/>
                  </a:lnTo>
                  <a:close/>
                </a:path>
              </a:pathLst>
            </a:custGeom>
            <a:solidFill>
              <a:srgbClr val="FFFFFF"/>
            </a:solidFill>
            <a:ln>
              <a:solidFill>
                <a:schemeClr val="bg1">
                  <a:lumMod val="50000"/>
                </a:schemeClr>
              </a:solidFill>
            </a:ln>
            <a:effectLst>
              <a:outerShdw blurRad="38100" dist="23000" dir="5400000" algn="ctr" rotWithShape="0">
                <a:srgbClr val="000000">
                  <a:alpha val="34998"/>
                </a:srgbClr>
              </a:outerShdw>
            </a:effectLst>
          </p:spPr>
          <p:txBody>
            <a:bodyPr lIns="45719" tIns="45719" rIns="45719" bIns="45719" anchor="ctr"/>
            <a:lstStyle/>
            <a:p>
              <a:pPr>
                <a:defRPr/>
              </a:pPr>
              <a:endParaRPr lang="en-US"/>
            </a:p>
          </p:txBody>
        </p:sp>
        <p:sp>
          <p:nvSpPr>
            <p:cNvPr id="61457" name="Rectangle 22"/>
            <p:cNvSpPr>
              <a:spLocks/>
            </p:cNvSpPr>
            <p:nvPr/>
          </p:nvSpPr>
          <p:spPr bwMode="auto">
            <a:xfrm>
              <a:off x="97282" y="438865"/>
              <a:ext cx="2513982" cy="1570534"/>
            </a:xfrm>
            <a:prstGeom prst="rect">
              <a:avLst/>
            </a:prstGeom>
            <a:noFill/>
            <a:ln w="12700">
              <a:noFill/>
              <a:miter lim="400000"/>
              <a:headEnd/>
              <a:tailEnd/>
            </a:ln>
          </p:spPr>
          <p:txBody>
            <a:bodyPr lIns="45719" tIns="45719" rIns="45719" bIns="45719" anchor="ctr">
              <a:spAutoFit/>
            </a:bodyPr>
            <a:lstStyle/>
            <a:p>
              <a:pPr algn="ctr" eaLnBrk="1"/>
              <a:r>
                <a:rPr lang="en-US" altLang="en-US" sz="1600">
                  <a:solidFill>
                    <a:srgbClr val="000000"/>
                  </a:solidFill>
                  <a:cs typeface="Calibri" pitchFamily="34" charset="0"/>
                  <a:sym typeface="Calibri" pitchFamily="34" charset="0"/>
                </a:rPr>
                <a:t>Our elites are particularly into genocide in Africa.  You must not think that all white men wish to kill all black people.  Its really all about oligarchs and elite Jew pigs.</a:t>
              </a:r>
            </a:p>
          </p:txBody>
        </p:sp>
      </p:grpSp>
      <p:grpSp>
        <p:nvGrpSpPr>
          <p:cNvPr id="9" name="Group 23"/>
          <p:cNvGrpSpPr>
            <a:grpSpLocks/>
          </p:cNvGrpSpPr>
          <p:nvPr/>
        </p:nvGrpSpPr>
        <p:grpSpPr bwMode="auto">
          <a:xfrm>
            <a:off x="6172200" y="723901"/>
            <a:ext cx="2895600" cy="1695450"/>
            <a:chOff x="0" y="0"/>
            <a:chExt cx="2895601" cy="1696314"/>
          </a:xfrm>
        </p:grpSpPr>
        <p:sp>
          <p:nvSpPr>
            <p:cNvPr id="104472" name="AutoShape 24">
              <a:extLst>
                <a:ext uri="{FF2B5EF4-FFF2-40B4-BE49-F238E27FC236}">
                  <a16:creationId xmlns="" xmlns:a16="http://schemas.microsoft.com/office/drawing/2014/main" id="{7BCEBA5A-3A6E-544C-AEF4-474968A2152D}"/>
                </a:ext>
              </a:extLst>
            </p:cNvPr>
            <p:cNvSpPr>
              <a:spLocks/>
            </p:cNvSpPr>
            <p:nvPr/>
          </p:nvSpPr>
          <p:spPr bwMode="auto">
            <a:xfrm>
              <a:off x="0" y="0"/>
              <a:ext cx="2895601" cy="169631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911"/>
                  </a:moveTo>
                  <a:cubicBezTo>
                    <a:pt x="0" y="1303"/>
                    <a:pt x="763" y="0"/>
                    <a:pt x="1705" y="0"/>
                  </a:cubicBezTo>
                  <a:lnTo>
                    <a:pt x="19895" y="0"/>
                  </a:lnTo>
                  <a:cubicBezTo>
                    <a:pt x="20837" y="0"/>
                    <a:pt x="21600" y="1303"/>
                    <a:pt x="21600" y="2911"/>
                  </a:cubicBezTo>
                  <a:lnTo>
                    <a:pt x="21600" y="14554"/>
                  </a:lnTo>
                  <a:cubicBezTo>
                    <a:pt x="21600" y="16162"/>
                    <a:pt x="20837" y="17465"/>
                    <a:pt x="19895" y="17465"/>
                  </a:cubicBezTo>
                  <a:lnTo>
                    <a:pt x="9000" y="17465"/>
                  </a:lnTo>
                  <a:lnTo>
                    <a:pt x="2779" y="21600"/>
                  </a:lnTo>
                  <a:lnTo>
                    <a:pt x="3600" y="17465"/>
                  </a:lnTo>
                  <a:lnTo>
                    <a:pt x="1705" y="17465"/>
                  </a:lnTo>
                  <a:cubicBezTo>
                    <a:pt x="763" y="17465"/>
                    <a:pt x="0" y="16162"/>
                    <a:pt x="0" y="14554"/>
                  </a:cubicBezTo>
                  <a:lnTo>
                    <a:pt x="0" y="10188"/>
                  </a:lnTo>
                  <a:lnTo>
                    <a:pt x="0" y="2911"/>
                  </a:lnTo>
                  <a:close/>
                </a:path>
              </a:pathLst>
            </a:custGeom>
            <a:solidFill>
              <a:srgbClr val="FFFFFF"/>
            </a:solidFill>
            <a:ln>
              <a:solidFill>
                <a:schemeClr val="bg1">
                  <a:lumMod val="50000"/>
                </a:schemeClr>
              </a:solidFill>
            </a:ln>
            <a:effectLst>
              <a:outerShdw blurRad="38100" dist="23000" dir="5400000" algn="ctr" rotWithShape="0">
                <a:srgbClr val="000000">
                  <a:alpha val="34998"/>
                </a:srgbClr>
              </a:outerShdw>
            </a:effectLst>
          </p:spPr>
          <p:txBody>
            <a:bodyPr lIns="45719" tIns="45719" rIns="45719" bIns="45719" anchor="ctr"/>
            <a:lstStyle/>
            <a:p>
              <a:pPr>
                <a:defRPr/>
              </a:pPr>
              <a:endParaRPr lang="en-US"/>
            </a:p>
          </p:txBody>
        </p:sp>
        <p:sp>
          <p:nvSpPr>
            <p:cNvPr id="61455" name="Rectangle 25"/>
            <p:cNvSpPr>
              <a:spLocks/>
            </p:cNvSpPr>
            <p:nvPr/>
          </p:nvSpPr>
          <p:spPr bwMode="auto">
            <a:xfrm>
              <a:off x="66955" y="146918"/>
              <a:ext cx="2761690" cy="1077765"/>
            </a:xfrm>
            <a:prstGeom prst="rect">
              <a:avLst/>
            </a:prstGeom>
            <a:noFill/>
            <a:ln w="12700">
              <a:noFill/>
              <a:miter lim="400000"/>
              <a:headEnd/>
              <a:tailEnd/>
            </a:ln>
          </p:spPr>
          <p:txBody>
            <a:bodyPr lIns="45719" tIns="45719" rIns="45719" bIns="45719" anchor="ctr">
              <a:spAutoFit/>
            </a:bodyPr>
            <a:lstStyle/>
            <a:p>
              <a:pPr algn="ctr" eaLnBrk="1"/>
              <a:r>
                <a:rPr lang="en-US" altLang="en-US" sz="1600">
                  <a:solidFill>
                    <a:srgbClr val="000000"/>
                  </a:solidFill>
                  <a:cs typeface="Calibri" pitchFamily="34" charset="0"/>
                  <a:sym typeface="Calibri" pitchFamily="34" charset="0"/>
                </a:rPr>
                <a:t>I say drop a bomb on them they a third world country destroy their kings a boom we get Africa and we can sell it</a:t>
              </a:r>
            </a:p>
          </p:txBody>
        </p:sp>
      </p:grpSp>
      <p:grpSp>
        <p:nvGrpSpPr>
          <p:cNvPr id="10" name="Group 26"/>
          <p:cNvGrpSpPr>
            <a:grpSpLocks/>
          </p:cNvGrpSpPr>
          <p:nvPr/>
        </p:nvGrpSpPr>
        <p:grpSpPr bwMode="auto">
          <a:xfrm>
            <a:off x="539553" y="1129308"/>
            <a:ext cx="7699375" cy="4143375"/>
            <a:chOff x="-1" y="-1"/>
            <a:chExt cx="7699247" cy="4143409"/>
          </a:xfrm>
        </p:grpSpPr>
        <p:sp>
          <p:nvSpPr>
            <p:cNvPr id="104475" name="AutoShape 27">
              <a:extLst>
                <a:ext uri="{FF2B5EF4-FFF2-40B4-BE49-F238E27FC236}">
                  <a16:creationId xmlns="" xmlns:a16="http://schemas.microsoft.com/office/drawing/2014/main" id="{52A36CDB-AC41-844E-991C-BB509F2111F6}"/>
                </a:ext>
              </a:extLst>
            </p:cNvPr>
            <p:cNvSpPr>
              <a:spLocks/>
            </p:cNvSpPr>
            <p:nvPr/>
          </p:nvSpPr>
          <p:spPr bwMode="auto">
            <a:xfrm>
              <a:off x="-1" y="-1"/>
              <a:ext cx="7699247" cy="414340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06" y="3600"/>
                  </a:moveTo>
                  <a:cubicBezTo>
                    <a:pt x="1906" y="1612"/>
                    <a:pt x="2773" y="0"/>
                    <a:pt x="3843" y="0"/>
                  </a:cubicBezTo>
                  <a:lnTo>
                    <a:pt x="19663" y="0"/>
                  </a:lnTo>
                  <a:cubicBezTo>
                    <a:pt x="20733" y="0"/>
                    <a:pt x="21600" y="1612"/>
                    <a:pt x="21600" y="3600"/>
                  </a:cubicBezTo>
                  <a:lnTo>
                    <a:pt x="21600" y="18000"/>
                  </a:lnTo>
                  <a:cubicBezTo>
                    <a:pt x="21600" y="19988"/>
                    <a:pt x="20733" y="21600"/>
                    <a:pt x="19663" y="21600"/>
                  </a:cubicBezTo>
                  <a:lnTo>
                    <a:pt x="3843" y="21600"/>
                  </a:lnTo>
                  <a:cubicBezTo>
                    <a:pt x="2773" y="21600"/>
                    <a:pt x="1906" y="19988"/>
                    <a:pt x="1906" y="18000"/>
                  </a:cubicBezTo>
                  <a:lnTo>
                    <a:pt x="1906" y="9000"/>
                  </a:lnTo>
                  <a:lnTo>
                    <a:pt x="0" y="4699"/>
                  </a:lnTo>
                  <a:lnTo>
                    <a:pt x="1906" y="3600"/>
                  </a:lnTo>
                  <a:close/>
                </a:path>
              </a:pathLst>
            </a:custGeom>
            <a:solidFill>
              <a:srgbClr val="FFFFFF"/>
            </a:solidFill>
            <a:ln>
              <a:solidFill>
                <a:schemeClr val="bg1">
                  <a:lumMod val="50000"/>
                </a:schemeClr>
              </a:solidFill>
            </a:ln>
            <a:effectLst>
              <a:outerShdw blurRad="38100" dist="23000" dir="5400000" algn="ctr" rotWithShape="0">
                <a:srgbClr val="000000">
                  <a:alpha val="34998"/>
                </a:srgbClr>
              </a:outerShdw>
            </a:effectLst>
          </p:spPr>
          <p:txBody>
            <a:bodyPr lIns="45719" tIns="45719" rIns="45719" bIns="45719" anchor="ctr"/>
            <a:lstStyle/>
            <a:p>
              <a:pPr>
                <a:defRPr/>
              </a:pPr>
              <a:endParaRPr lang="en-US"/>
            </a:p>
          </p:txBody>
        </p:sp>
        <p:sp>
          <p:nvSpPr>
            <p:cNvPr id="61453" name="Rectangle 28"/>
            <p:cNvSpPr>
              <a:spLocks/>
            </p:cNvSpPr>
            <p:nvPr/>
          </p:nvSpPr>
          <p:spPr bwMode="auto">
            <a:xfrm>
              <a:off x="881581" y="1409978"/>
              <a:ext cx="6615401" cy="1323448"/>
            </a:xfrm>
            <a:prstGeom prst="rect">
              <a:avLst/>
            </a:prstGeom>
            <a:noFill/>
            <a:ln w="12700">
              <a:noFill/>
              <a:miter lim="400000"/>
              <a:headEnd/>
              <a:tailEnd/>
            </a:ln>
          </p:spPr>
          <p:txBody>
            <a:bodyPr lIns="45719" tIns="45719" rIns="45719" bIns="45719" anchor="ctr">
              <a:spAutoFit/>
            </a:bodyPr>
            <a:lstStyle/>
            <a:p>
              <a:pPr algn="ctr" eaLnBrk="1"/>
              <a:r>
                <a:rPr lang="en-US" altLang="en-US" sz="2000">
                  <a:solidFill>
                    <a:srgbClr val="000000"/>
                  </a:solidFill>
                  <a:cs typeface="Calibri" pitchFamily="34" charset="0"/>
                  <a:sym typeface="Calibri" pitchFamily="34" charset="0"/>
                </a:rPr>
                <a:t>It comes to me as if the doctors dont even care about Ebola victims. Once their infected, they’re no longer human, treat them like scum and leave them for dead as they slowly rot on the inside and die alone never to see their family again</a:t>
              </a:r>
            </a:p>
          </p:txBody>
        </p:sp>
      </p:grpSp>
      <p:sp>
        <p:nvSpPr>
          <p:cNvPr id="61451" name="Rectangle 1"/>
          <p:cNvSpPr>
            <a:spLocks noGrp="1"/>
          </p:cNvSpPr>
          <p:nvPr>
            <p:ph type="title"/>
          </p:nvPr>
        </p:nvSpPr>
        <p:spPr/>
        <p:txBody>
          <a:bodyPr/>
          <a:lstStyle/>
          <a:p>
            <a:r>
              <a:rPr lang="en-US" altLang="en-US" b="1"/>
              <a:t>Social media: the blame and misconceptions</a:t>
            </a:r>
          </a:p>
        </p:txBody>
      </p:sp>
      <p:sp>
        <p:nvSpPr>
          <p:cNvPr id="31" name="Rectangle 30"/>
          <p:cNvSpPr/>
          <p:nvPr/>
        </p:nvSpPr>
        <p:spPr>
          <a:xfrm>
            <a:off x="541511" y="769268"/>
            <a:ext cx="8261425" cy="4896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2" name="Content Placeholder 3" descr="CATH EBOLA GAY.tiff"/>
          <p:cNvPicPr>
            <a:picLocks noGrp="1" noChangeAspect="1"/>
          </p:cNvPicPr>
          <p:nvPr>
            <p:ph idx="1"/>
          </p:nvPr>
        </p:nvPicPr>
        <p:blipFill>
          <a:blip r:embed="rId3" cstate="screen"/>
          <a:srcRect b="-1285"/>
          <a:stretch>
            <a:fillRect/>
          </a:stretch>
        </p:blipFill>
        <p:spPr>
          <a:xfrm>
            <a:off x="539551" y="698748"/>
            <a:ext cx="8161409" cy="2590800"/>
          </a:xfrm>
          <a:ln>
            <a:noFill/>
          </a:ln>
        </p:spPr>
      </p:pic>
      <p:pic>
        <p:nvPicPr>
          <p:cNvPr id="33" name="Picture 32" descr="CATHOLIC archbishoplewis.jpg"/>
          <p:cNvPicPr>
            <a:picLocks noChangeAspect="1"/>
          </p:cNvPicPr>
          <p:nvPr/>
        </p:nvPicPr>
        <p:blipFill>
          <a:blip r:embed="rId4" cstate="screen"/>
          <a:srcRect/>
          <a:stretch>
            <a:fillRect/>
          </a:stretch>
        </p:blipFill>
        <p:spPr>
          <a:xfrm>
            <a:off x="4044752" y="2941206"/>
            <a:ext cx="4191000" cy="2634343"/>
          </a:xfrm>
          <a:prstGeom prst="rect">
            <a:avLst/>
          </a:prstGeom>
          <a:ln w="28575" cap="flat" cmpd="sng" algn="ctr">
            <a:noFill/>
            <a:prstDash val="solid"/>
            <a:round/>
            <a:headEnd type="none" w="med" len="med"/>
            <a:tailEnd type="none" w="med" len="med"/>
          </a:ln>
        </p:spPr>
      </p:pic>
      <p:sp>
        <p:nvSpPr>
          <p:cNvPr id="11" name="Rectangle 10"/>
          <p:cNvSpPr/>
          <p:nvPr/>
        </p:nvSpPr>
        <p:spPr>
          <a:xfrm>
            <a:off x="539551" y="769268"/>
            <a:ext cx="8263385" cy="48965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8689800" y="-22820"/>
            <a:ext cx="418704" cy="369332"/>
          </a:xfrm>
          <a:prstGeom prst="rect">
            <a:avLst/>
          </a:prstGeom>
          <a:noFill/>
        </p:spPr>
        <p:txBody>
          <a:bodyPr wrap="none" rtlCol="0">
            <a:spAutoFit/>
          </a:bodyPr>
          <a:lstStyle/>
          <a:p>
            <a:pPr algn="r"/>
            <a:r>
              <a:rPr lang="en-US" dirty="0" smtClean="0"/>
              <a:t>35</a:t>
            </a:r>
            <a:endParaRPr lang="en-US" dirty="0"/>
          </a:p>
        </p:txBody>
      </p:sp>
    </p:spTree>
    <p:extLst>
      <p:ext uri="{BB962C8B-B14F-4D97-AF65-F5344CB8AC3E}">
        <p14:creationId xmlns:p14="http://schemas.microsoft.com/office/powerpoint/2010/main" val="54664402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3"/>
          <p:cNvSpPr>
            <a:spLocks/>
          </p:cNvSpPr>
          <p:nvPr/>
        </p:nvSpPr>
        <p:spPr bwMode="auto">
          <a:xfrm>
            <a:off x="1907705" y="2497460"/>
            <a:ext cx="2390775" cy="2392362"/>
          </a:xfrm>
          <a:prstGeom prst="ellipse">
            <a:avLst/>
          </a:prstGeom>
          <a:blipFill>
            <a:blip r:embed="rId3" cstate="print"/>
            <a:stretch>
              <a:fillRect/>
            </a:stretch>
          </a:blipFill>
          <a:ln w="12700" cap="flat" cmpd="sng">
            <a:noFill/>
            <a:prstDash val="solid"/>
            <a:miter lim="400000"/>
            <a:headEnd type="none" w="med" len="med"/>
            <a:tailEnd type="none" w="med" len="med"/>
          </a:ln>
          <a:effectLst/>
        </p:spPr>
        <p:txBody>
          <a:bodyPr lIns="45719" tIns="45719" rIns="45719" bIns="45719" anchor="ctr"/>
          <a:lstStyle>
            <a:lvl1pPr>
              <a:defRPr>
                <a:solidFill>
                  <a:srgbClr val="000000"/>
                </a:solidFill>
                <a:latin typeface="Helvetica" charset="0"/>
                <a:ea typeface="Helvetica" charset="0"/>
                <a:cs typeface="Helvetica" charset="0"/>
                <a:sym typeface="Helvetica" charset="0"/>
              </a:defRPr>
            </a:lvl1pPr>
            <a:lvl2pPr marL="742950" indent="-285750">
              <a:defRPr>
                <a:solidFill>
                  <a:srgbClr val="000000"/>
                </a:solidFill>
                <a:latin typeface="Helvetica" charset="0"/>
                <a:ea typeface="Helvetica" charset="0"/>
                <a:cs typeface="Helvetica" charset="0"/>
                <a:sym typeface="Helvetica" charset="0"/>
              </a:defRPr>
            </a:lvl2pPr>
            <a:lvl3pPr marL="1143000" indent="-228600">
              <a:defRPr>
                <a:solidFill>
                  <a:srgbClr val="000000"/>
                </a:solidFill>
                <a:latin typeface="Helvetica" charset="0"/>
                <a:ea typeface="Helvetica" charset="0"/>
                <a:cs typeface="Helvetica" charset="0"/>
                <a:sym typeface="Helvetica" charset="0"/>
              </a:defRPr>
            </a:lvl3pPr>
            <a:lvl4pPr marL="1600200" indent="-228600">
              <a:defRPr>
                <a:solidFill>
                  <a:srgbClr val="000000"/>
                </a:solidFill>
                <a:latin typeface="Helvetica" charset="0"/>
                <a:ea typeface="Helvetica" charset="0"/>
                <a:cs typeface="Helvetica" charset="0"/>
                <a:sym typeface="Helvetica" charset="0"/>
              </a:defRPr>
            </a:lvl4pPr>
            <a:lvl5pPr marL="2057400" indent="-228600">
              <a:defRPr>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9pPr>
          </a:lstStyle>
          <a:p>
            <a:pPr algn="ctr" eaLnBrk="1">
              <a:defRPr/>
            </a:pPr>
            <a:endParaRPr lang="x-none" altLang="x-none" sz="2400" b="1">
              <a:effectLst>
                <a:outerShdw blurRad="38100" dist="38100" dir="2700000" algn="tl">
                  <a:srgbClr val="FFFFFF"/>
                </a:outerShdw>
              </a:effectLst>
              <a:latin typeface="Calibri" charset="0"/>
              <a:ea typeface="Calibri" charset="0"/>
              <a:cs typeface="Calibri" charset="0"/>
              <a:sym typeface="Calibri" charset="0"/>
            </a:endParaRPr>
          </a:p>
        </p:txBody>
      </p:sp>
      <p:sp>
        <p:nvSpPr>
          <p:cNvPr id="15" name="Oval 3"/>
          <p:cNvSpPr>
            <a:spLocks/>
          </p:cNvSpPr>
          <p:nvPr/>
        </p:nvSpPr>
        <p:spPr bwMode="auto">
          <a:xfrm>
            <a:off x="2771801" y="985292"/>
            <a:ext cx="2390775" cy="2392362"/>
          </a:xfrm>
          <a:prstGeom prst="ellipse">
            <a:avLst/>
          </a:prstGeom>
          <a:blipFill>
            <a:blip r:embed="rId4" cstate="print"/>
            <a:stretch>
              <a:fillRect/>
            </a:stretch>
          </a:blipFill>
          <a:ln w="12700" cap="flat" cmpd="sng">
            <a:noFill/>
            <a:prstDash val="solid"/>
            <a:miter lim="400000"/>
            <a:headEnd type="none" w="med" len="med"/>
            <a:tailEnd type="none" w="med" len="med"/>
          </a:ln>
          <a:effectLst/>
        </p:spPr>
        <p:txBody>
          <a:bodyPr lIns="45719" tIns="45719" rIns="45719" bIns="45719" anchor="ctr"/>
          <a:lstStyle>
            <a:lvl1pPr>
              <a:defRPr>
                <a:solidFill>
                  <a:srgbClr val="000000"/>
                </a:solidFill>
                <a:latin typeface="Helvetica" charset="0"/>
                <a:ea typeface="Helvetica" charset="0"/>
                <a:cs typeface="Helvetica" charset="0"/>
                <a:sym typeface="Helvetica" charset="0"/>
              </a:defRPr>
            </a:lvl1pPr>
            <a:lvl2pPr marL="742950" indent="-285750">
              <a:defRPr>
                <a:solidFill>
                  <a:srgbClr val="000000"/>
                </a:solidFill>
                <a:latin typeface="Helvetica" charset="0"/>
                <a:ea typeface="Helvetica" charset="0"/>
                <a:cs typeface="Helvetica" charset="0"/>
                <a:sym typeface="Helvetica" charset="0"/>
              </a:defRPr>
            </a:lvl2pPr>
            <a:lvl3pPr marL="1143000" indent="-228600">
              <a:defRPr>
                <a:solidFill>
                  <a:srgbClr val="000000"/>
                </a:solidFill>
                <a:latin typeface="Helvetica" charset="0"/>
                <a:ea typeface="Helvetica" charset="0"/>
                <a:cs typeface="Helvetica" charset="0"/>
                <a:sym typeface="Helvetica" charset="0"/>
              </a:defRPr>
            </a:lvl3pPr>
            <a:lvl4pPr marL="1600200" indent="-228600">
              <a:defRPr>
                <a:solidFill>
                  <a:srgbClr val="000000"/>
                </a:solidFill>
                <a:latin typeface="Helvetica" charset="0"/>
                <a:ea typeface="Helvetica" charset="0"/>
                <a:cs typeface="Helvetica" charset="0"/>
                <a:sym typeface="Helvetica" charset="0"/>
              </a:defRPr>
            </a:lvl4pPr>
            <a:lvl5pPr marL="2057400" indent="-228600">
              <a:defRPr>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9pPr>
          </a:lstStyle>
          <a:p>
            <a:pPr algn="ctr" eaLnBrk="1">
              <a:defRPr/>
            </a:pPr>
            <a:endParaRPr lang="x-none" altLang="x-none" sz="2400" b="1">
              <a:effectLst>
                <a:outerShdw blurRad="38100" dist="38100" dir="2700000" algn="tl">
                  <a:srgbClr val="FFFFFF"/>
                </a:outerShdw>
              </a:effectLst>
              <a:latin typeface="Calibri" charset="0"/>
              <a:ea typeface="Calibri" charset="0"/>
              <a:cs typeface="Calibri" charset="0"/>
              <a:sym typeface="Calibri" charset="0"/>
            </a:endParaRPr>
          </a:p>
        </p:txBody>
      </p:sp>
      <p:sp>
        <p:nvSpPr>
          <p:cNvPr id="16" name="Oval 3"/>
          <p:cNvSpPr>
            <a:spLocks/>
          </p:cNvSpPr>
          <p:nvPr/>
        </p:nvSpPr>
        <p:spPr bwMode="auto">
          <a:xfrm>
            <a:off x="3635897" y="2497460"/>
            <a:ext cx="2390775" cy="2392362"/>
          </a:xfrm>
          <a:prstGeom prst="ellipse">
            <a:avLst/>
          </a:prstGeom>
          <a:blipFill>
            <a:blip r:embed="rId5" cstate="print"/>
            <a:stretch>
              <a:fillRect/>
            </a:stretch>
          </a:blipFill>
          <a:ln w="12700" cap="flat" cmpd="sng">
            <a:noFill/>
            <a:prstDash val="solid"/>
            <a:miter lim="400000"/>
            <a:headEnd type="none" w="med" len="med"/>
            <a:tailEnd type="none" w="med" len="med"/>
          </a:ln>
          <a:effectLst/>
        </p:spPr>
        <p:txBody>
          <a:bodyPr lIns="45719" tIns="45719" rIns="45719" bIns="45719" anchor="ctr"/>
          <a:lstStyle>
            <a:lvl1pPr>
              <a:defRPr>
                <a:solidFill>
                  <a:srgbClr val="000000"/>
                </a:solidFill>
                <a:latin typeface="Helvetica" charset="0"/>
                <a:ea typeface="Helvetica" charset="0"/>
                <a:cs typeface="Helvetica" charset="0"/>
                <a:sym typeface="Helvetica" charset="0"/>
              </a:defRPr>
            </a:lvl1pPr>
            <a:lvl2pPr marL="742950" indent="-285750">
              <a:defRPr>
                <a:solidFill>
                  <a:srgbClr val="000000"/>
                </a:solidFill>
                <a:latin typeface="Helvetica" charset="0"/>
                <a:ea typeface="Helvetica" charset="0"/>
                <a:cs typeface="Helvetica" charset="0"/>
                <a:sym typeface="Helvetica" charset="0"/>
              </a:defRPr>
            </a:lvl2pPr>
            <a:lvl3pPr marL="1143000" indent="-228600">
              <a:defRPr>
                <a:solidFill>
                  <a:srgbClr val="000000"/>
                </a:solidFill>
                <a:latin typeface="Helvetica" charset="0"/>
                <a:ea typeface="Helvetica" charset="0"/>
                <a:cs typeface="Helvetica" charset="0"/>
                <a:sym typeface="Helvetica" charset="0"/>
              </a:defRPr>
            </a:lvl3pPr>
            <a:lvl4pPr marL="1600200" indent="-228600">
              <a:defRPr>
                <a:solidFill>
                  <a:srgbClr val="000000"/>
                </a:solidFill>
                <a:latin typeface="Helvetica" charset="0"/>
                <a:ea typeface="Helvetica" charset="0"/>
                <a:cs typeface="Helvetica" charset="0"/>
                <a:sym typeface="Helvetica" charset="0"/>
              </a:defRPr>
            </a:lvl4pPr>
            <a:lvl5pPr marL="2057400" indent="-228600">
              <a:defRPr>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9pPr>
          </a:lstStyle>
          <a:p>
            <a:pPr algn="ctr" eaLnBrk="1">
              <a:defRPr/>
            </a:pPr>
            <a:endParaRPr lang="x-none" altLang="x-none" sz="2400" b="1">
              <a:effectLst>
                <a:outerShdw blurRad="38100" dist="38100" dir="2700000" algn="tl">
                  <a:srgbClr val="FFFFFF"/>
                </a:outerShdw>
              </a:effectLst>
              <a:latin typeface="Calibri" charset="0"/>
              <a:ea typeface="Calibri" charset="0"/>
              <a:cs typeface="Calibri" charset="0"/>
              <a:sym typeface="Calibri" charset="0"/>
            </a:endParaRPr>
          </a:p>
        </p:txBody>
      </p:sp>
      <p:grpSp>
        <p:nvGrpSpPr>
          <p:cNvPr id="2" name="Group 1"/>
          <p:cNvGrpSpPr>
            <a:grpSpLocks/>
          </p:cNvGrpSpPr>
          <p:nvPr/>
        </p:nvGrpSpPr>
        <p:grpSpPr bwMode="auto">
          <a:xfrm>
            <a:off x="1912912" y="985936"/>
            <a:ext cx="4105301" cy="3887788"/>
            <a:chOff x="12675" y="-2"/>
            <a:chExt cx="4106544" cy="3887893"/>
          </a:xfrm>
        </p:grpSpPr>
        <p:grpSp>
          <p:nvGrpSpPr>
            <p:cNvPr id="3" name="Group 3"/>
            <p:cNvGrpSpPr>
              <a:grpSpLocks/>
            </p:cNvGrpSpPr>
            <p:nvPr/>
          </p:nvGrpSpPr>
          <p:grpSpPr bwMode="auto">
            <a:xfrm>
              <a:off x="863860" y="-2"/>
              <a:ext cx="2391499" cy="2392427"/>
              <a:chOff x="524" y="-2"/>
              <a:chExt cx="2391499" cy="2392427"/>
            </a:xfrm>
          </p:grpSpPr>
          <p:sp>
            <p:nvSpPr>
              <p:cNvPr id="11" name="Oval 3"/>
              <p:cNvSpPr>
                <a:spLocks/>
              </p:cNvSpPr>
              <p:nvPr/>
            </p:nvSpPr>
            <p:spPr bwMode="auto">
              <a:xfrm>
                <a:off x="524" y="-2"/>
                <a:ext cx="2391499" cy="2392427"/>
              </a:xfrm>
              <a:prstGeom prst="ellipse">
                <a:avLst/>
              </a:prstGeom>
              <a:solidFill>
                <a:srgbClr val="FFFFFF">
                  <a:alpha val="20000"/>
                </a:srgbClr>
              </a:solidFill>
              <a:ln w="19050" cap="flat" cmpd="sng">
                <a:solidFill>
                  <a:schemeClr val="accent2">
                    <a:lumMod val="50000"/>
                  </a:schemeClr>
                </a:solidFill>
                <a:prstDash val="solid"/>
                <a:miter lim="400000"/>
                <a:headEnd type="none" w="med" len="med"/>
                <a:tailEnd type="none" w="med" len="med"/>
              </a:ln>
              <a:effectLst/>
            </p:spPr>
            <p:txBody>
              <a:bodyPr lIns="45719" tIns="45719" rIns="45719" bIns="45719" anchor="ctr"/>
              <a:lstStyle>
                <a:lvl1pPr>
                  <a:defRPr>
                    <a:solidFill>
                      <a:srgbClr val="000000"/>
                    </a:solidFill>
                    <a:latin typeface="Helvetica" charset="0"/>
                    <a:ea typeface="Helvetica" charset="0"/>
                    <a:cs typeface="Helvetica" charset="0"/>
                    <a:sym typeface="Helvetica" charset="0"/>
                  </a:defRPr>
                </a:lvl1pPr>
                <a:lvl2pPr marL="742950" indent="-285750">
                  <a:defRPr>
                    <a:solidFill>
                      <a:srgbClr val="000000"/>
                    </a:solidFill>
                    <a:latin typeface="Helvetica" charset="0"/>
                    <a:ea typeface="Helvetica" charset="0"/>
                    <a:cs typeface="Helvetica" charset="0"/>
                    <a:sym typeface="Helvetica" charset="0"/>
                  </a:defRPr>
                </a:lvl2pPr>
                <a:lvl3pPr marL="1143000" indent="-228600">
                  <a:defRPr>
                    <a:solidFill>
                      <a:srgbClr val="000000"/>
                    </a:solidFill>
                    <a:latin typeface="Helvetica" charset="0"/>
                    <a:ea typeface="Helvetica" charset="0"/>
                    <a:cs typeface="Helvetica" charset="0"/>
                    <a:sym typeface="Helvetica" charset="0"/>
                  </a:defRPr>
                </a:lvl3pPr>
                <a:lvl4pPr marL="1600200" indent="-228600">
                  <a:defRPr>
                    <a:solidFill>
                      <a:srgbClr val="000000"/>
                    </a:solidFill>
                    <a:latin typeface="Helvetica" charset="0"/>
                    <a:ea typeface="Helvetica" charset="0"/>
                    <a:cs typeface="Helvetica" charset="0"/>
                    <a:sym typeface="Helvetica" charset="0"/>
                  </a:defRPr>
                </a:lvl4pPr>
                <a:lvl5pPr marL="2057400" indent="-228600">
                  <a:defRPr>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9pPr>
              </a:lstStyle>
              <a:p>
                <a:pPr algn="ctr" eaLnBrk="1">
                  <a:defRPr/>
                </a:pPr>
                <a:endParaRPr lang="x-none" altLang="x-none" sz="2400" b="1">
                  <a:solidFill>
                    <a:schemeClr val="bg1"/>
                  </a:solidFill>
                  <a:effectLst>
                    <a:outerShdw blurRad="38100" dist="38100" dir="2700000" algn="tl">
                      <a:srgbClr val="FFFFFF"/>
                    </a:outerShdw>
                  </a:effectLst>
                  <a:latin typeface="Calibri" charset="0"/>
                  <a:ea typeface="Calibri" charset="0"/>
                  <a:cs typeface="Calibri" charset="0"/>
                  <a:sym typeface="Calibri" charset="0"/>
                </a:endParaRPr>
              </a:p>
            </p:txBody>
          </p:sp>
          <p:sp>
            <p:nvSpPr>
              <p:cNvPr id="12" name="Rectangle 4"/>
              <p:cNvSpPr>
                <a:spLocks/>
              </p:cNvSpPr>
              <p:nvPr/>
            </p:nvSpPr>
            <p:spPr bwMode="auto">
              <a:xfrm>
                <a:off x="351467" y="996153"/>
                <a:ext cx="1689612" cy="400119"/>
              </a:xfrm>
              <a:prstGeom prst="rect">
                <a:avLst/>
              </a:prstGeom>
              <a:solidFill>
                <a:schemeClr val="accent2">
                  <a:lumMod val="75000"/>
                </a:schemeClr>
              </a:solidFill>
              <a:ln w="12700" cap="flat" cmpd="sng">
                <a:noFill/>
                <a:prstDash val="solid"/>
                <a:miter lim="400000"/>
                <a:headEnd type="none" w="med" len="med"/>
                <a:tailEnd type="none" w="med" len="med"/>
              </a:ln>
              <a:effectLst/>
            </p:spPr>
            <p:txBody>
              <a:bodyPr lIns="45719" tIns="45719" rIns="45719" bIns="45719" anchor="ctr">
                <a:spAutoFit/>
              </a:bodyPr>
              <a:lstStyle/>
              <a:p>
                <a:pPr algn="ctr" eaLnBrk="1">
                  <a:defRPr/>
                </a:pPr>
                <a:r>
                  <a:rPr lang="en-US" sz="2000" b="1">
                    <a:solidFill>
                      <a:schemeClr val="bg1"/>
                    </a:solidFill>
                    <a:effectLst>
                      <a:outerShdw blurRad="38100" dist="38100" dir="2700000" algn="tl">
                        <a:srgbClr val="DDDDDD"/>
                      </a:outerShdw>
                    </a:effectLst>
                    <a:latin typeface="Calibri" charset="0"/>
                    <a:ea typeface="Calibri" charset="0"/>
                    <a:cs typeface="Calibri" charset="0"/>
                    <a:sym typeface="Calibri" charset="0"/>
                  </a:rPr>
                  <a:t>Host</a:t>
                </a:r>
              </a:p>
            </p:txBody>
          </p:sp>
        </p:grpSp>
        <p:grpSp>
          <p:nvGrpSpPr>
            <p:cNvPr id="4" name="Group 5"/>
            <p:cNvGrpSpPr>
              <a:grpSpLocks/>
            </p:cNvGrpSpPr>
            <p:nvPr/>
          </p:nvGrpSpPr>
          <p:grpSpPr bwMode="auto">
            <a:xfrm>
              <a:off x="1726132" y="1495464"/>
              <a:ext cx="2393087" cy="2392427"/>
              <a:chOff x="-539" y="123"/>
              <a:chExt cx="2393087" cy="2392427"/>
            </a:xfrm>
          </p:grpSpPr>
          <p:sp>
            <p:nvSpPr>
              <p:cNvPr id="9" name="Oval 6"/>
              <p:cNvSpPr>
                <a:spLocks/>
              </p:cNvSpPr>
              <p:nvPr/>
            </p:nvSpPr>
            <p:spPr bwMode="auto">
              <a:xfrm>
                <a:off x="-539" y="123"/>
                <a:ext cx="2393087" cy="2392427"/>
              </a:xfrm>
              <a:prstGeom prst="ellipse">
                <a:avLst/>
              </a:prstGeom>
              <a:solidFill>
                <a:srgbClr val="FFFFFF">
                  <a:alpha val="20000"/>
                </a:srgbClr>
              </a:solidFill>
              <a:ln w="19050" cap="flat" cmpd="sng">
                <a:solidFill>
                  <a:schemeClr val="accent2">
                    <a:lumMod val="50000"/>
                  </a:schemeClr>
                </a:solidFill>
                <a:prstDash val="solid"/>
                <a:miter lim="400000"/>
                <a:headEnd type="none" w="med" len="med"/>
                <a:tailEnd type="none" w="med" len="med"/>
              </a:ln>
              <a:effectLst/>
            </p:spPr>
            <p:txBody>
              <a:bodyPr lIns="45719" tIns="45719" rIns="45719" bIns="45719" anchor="ctr"/>
              <a:lstStyle>
                <a:lvl1pPr>
                  <a:defRPr>
                    <a:solidFill>
                      <a:srgbClr val="000000"/>
                    </a:solidFill>
                    <a:latin typeface="Helvetica" charset="0"/>
                    <a:ea typeface="Helvetica" charset="0"/>
                    <a:cs typeface="Helvetica" charset="0"/>
                    <a:sym typeface="Helvetica" charset="0"/>
                  </a:defRPr>
                </a:lvl1pPr>
                <a:lvl2pPr marL="742950" indent="-285750">
                  <a:defRPr>
                    <a:solidFill>
                      <a:srgbClr val="000000"/>
                    </a:solidFill>
                    <a:latin typeface="Helvetica" charset="0"/>
                    <a:ea typeface="Helvetica" charset="0"/>
                    <a:cs typeface="Helvetica" charset="0"/>
                    <a:sym typeface="Helvetica" charset="0"/>
                  </a:defRPr>
                </a:lvl2pPr>
                <a:lvl3pPr marL="1143000" indent="-228600">
                  <a:defRPr>
                    <a:solidFill>
                      <a:srgbClr val="000000"/>
                    </a:solidFill>
                    <a:latin typeface="Helvetica" charset="0"/>
                    <a:ea typeface="Helvetica" charset="0"/>
                    <a:cs typeface="Helvetica" charset="0"/>
                    <a:sym typeface="Helvetica" charset="0"/>
                  </a:defRPr>
                </a:lvl3pPr>
                <a:lvl4pPr marL="1600200" indent="-228600">
                  <a:defRPr>
                    <a:solidFill>
                      <a:srgbClr val="000000"/>
                    </a:solidFill>
                    <a:latin typeface="Helvetica" charset="0"/>
                    <a:ea typeface="Helvetica" charset="0"/>
                    <a:cs typeface="Helvetica" charset="0"/>
                    <a:sym typeface="Helvetica" charset="0"/>
                  </a:defRPr>
                </a:lvl4pPr>
                <a:lvl5pPr marL="2057400" indent="-228600">
                  <a:defRPr>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9pPr>
              </a:lstStyle>
              <a:p>
                <a:pPr algn="ctr" eaLnBrk="1">
                  <a:defRPr/>
                </a:pPr>
                <a:endParaRPr lang="x-none" altLang="x-none" sz="2400" b="1">
                  <a:solidFill>
                    <a:schemeClr val="bg1"/>
                  </a:solidFill>
                  <a:effectLst>
                    <a:outerShdw blurRad="38100" dist="38100" dir="2700000" algn="tl">
                      <a:srgbClr val="FFFFFF"/>
                    </a:outerShdw>
                  </a:effectLst>
                  <a:latin typeface="Calibri" charset="0"/>
                  <a:ea typeface="Calibri" charset="0"/>
                  <a:cs typeface="Calibri" charset="0"/>
                  <a:sym typeface="Calibri" charset="0"/>
                </a:endParaRPr>
              </a:p>
            </p:txBody>
          </p:sp>
          <p:sp>
            <p:nvSpPr>
              <p:cNvPr id="10" name="Rectangle 7"/>
              <p:cNvSpPr>
                <a:spLocks/>
              </p:cNvSpPr>
              <p:nvPr/>
            </p:nvSpPr>
            <p:spPr bwMode="auto">
              <a:xfrm>
                <a:off x="569819" y="984389"/>
                <a:ext cx="1744646" cy="400119"/>
              </a:xfrm>
              <a:prstGeom prst="rect">
                <a:avLst/>
              </a:prstGeom>
              <a:solidFill>
                <a:schemeClr val="accent2">
                  <a:lumMod val="75000"/>
                </a:schemeClr>
              </a:solidFill>
              <a:ln w="12700" cap="flat" cmpd="sng">
                <a:noFill/>
                <a:prstDash val="solid"/>
                <a:miter lim="400000"/>
                <a:headEnd type="none" w="med" len="med"/>
                <a:tailEnd type="none" w="med" len="med"/>
              </a:ln>
              <a:effectLst/>
            </p:spPr>
            <p:txBody>
              <a:bodyPr wrap="square" lIns="45719" tIns="45719" rIns="45719" bIns="45719" anchor="ctr">
                <a:spAutoFit/>
              </a:bodyPr>
              <a:lstStyle/>
              <a:p>
                <a:pPr algn="ctr" eaLnBrk="1">
                  <a:defRPr/>
                </a:pPr>
                <a:r>
                  <a:rPr lang="en-US" sz="2000" b="1">
                    <a:solidFill>
                      <a:schemeClr val="bg1"/>
                    </a:solidFill>
                    <a:effectLst>
                      <a:outerShdw blurRad="38100" dist="38100" dir="2700000" algn="tl">
                        <a:srgbClr val="DDDDDD"/>
                      </a:outerShdw>
                    </a:effectLst>
                    <a:latin typeface="Calibri" charset="0"/>
                    <a:ea typeface="Calibri" charset="0"/>
                    <a:cs typeface="Calibri" charset="0"/>
                    <a:sym typeface="Calibri" charset="0"/>
                  </a:rPr>
                  <a:t>Environment</a:t>
                </a:r>
              </a:p>
            </p:txBody>
          </p:sp>
        </p:grpSp>
        <p:grpSp>
          <p:nvGrpSpPr>
            <p:cNvPr id="5" name="Group 8"/>
            <p:cNvGrpSpPr>
              <a:grpSpLocks/>
            </p:cNvGrpSpPr>
            <p:nvPr/>
          </p:nvGrpSpPr>
          <p:grpSpPr bwMode="auto">
            <a:xfrm>
              <a:off x="12675" y="1495463"/>
              <a:ext cx="2393086" cy="2392427"/>
              <a:chOff x="12675" y="122"/>
              <a:chExt cx="2393086" cy="2392427"/>
            </a:xfrm>
          </p:grpSpPr>
          <p:sp>
            <p:nvSpPr>
              <p:cNvPr id="7" name="Oval 9"/>
              <p:cNvSpPr>
                <a:spLocks/>
              </p:cNvSpPr>
              <p:nvPr/>
            </p:nvSpPr>
            <p:spPr bwMode="auto">
              <a:xfrm>
                <a:off x="12675" y="122"/>
                <a:ext cx="2393086" cy="2392427"/>
              </a:xfrm>
              <a:prstGeom prst="ellipse">
                <a:avLst/>
              </a:prstGeom>
              <a:solidFill>
                <a:srgbClr val="FFFFFF">
                  <a:alpha val="20000"/>
                </a:srgbClr>
              </a:solidFill>
              <a:ln w="19050" cap="flat" cmpd="sng">
                <a:solidFill>
                  <a:schemeClr val="accent2">
                    <a:lumMod val="50000"/>
                  </a:schemeClr>
                </a:solidFill>
                <a:prstDash val="solid"/>
                <a:miter lim="400000"/>
                <a:headEnd type="none" w="med" len="med"/>
                <a:tailEnd type="none" w="med" len="med"/>
              </a:ln>
              <a:effectLst/>
            </p:spPr>
            <p:txBody>
              <a:bodyPr lIns="45719" tIns="45719" rIns="45719" bIns="45719" anchor="ctr"/>
              <a:lstStyle>
                <a:lvl1pPr>
                  <a:defRPr>
                    <a:solidFill>
                      <a:srgbClr val="000000"/>
                    </a:solidFill>
                    <a:latin typeface="Helvetica" charset="0"/>
                    <a:ea typeface="Helvetica" charset="0"/>
                    <a:cs typeface="Helvetica" charset="0"/>
                    <a:sym typeface="Helvetica" charset="0"/>
                  </a:defRPr>
                </a:lvl1pPr>
                <a:lvl2pPr marL="742950" indent="-285750">
                  <a:defRPr>
                    <a:solidFill>
                      <a:srgbClr val="000000"/>
                    </a:solidFill>
                    <a:latin typeface="Helvetica" charset="0"/>
                    <a:ea typeface="Helvetica" charset="0"/>
                    <a:cs typeface="Helvetica" charset="0"/>
                    <a:sym typeface="Helvetica" charset="0"/>
                  </a:defRPr>
                </a:lvl2pPr>
                <a:lvl3pPr marL="1143000" indent="-228600">
                  <a:defRPr>
                    <a:solidFill>
                      <a:srgbClr val="000000"/>
                    </a:solidFill>
                    <a:latin typeface="Helvetica" charset="0"/>
                    <a:ea typeface="Helvetica" charset="0"/>
                    <a:cs typeface="Helvetica" charset="0"/>
                    <a:sym typeface="Helvetica" charset="0"/>
                  </a:defRPr>
                </a:lvl3pPr>
                <a:lvl4pPr marL="1600200" indent="-228600">
                  <a:defRPr>
                    <a:solidFill>
                      <a:srgbClr val="000000"/>
                    </a:solidFill>
                    <a:latin typeface="Helvetica" charset="0"/>
                    <a:ea typeface="Helvetica" charset="0"/>
                    <a:cs typeface="Helvetica" charset="0"/>
                    <a:sym typeface="Helvetica" charset="0"/>
                  </a:defRPr>
                </a:lvl4pPr>
                <a:lvl5pPr marL="2057400" indent="-228600">
                  <a:defRPr>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a:solidFill>
                      <a:srgbClr val="000000"/>
                    </a:solidFill>
                    <a:latin typeface="Helvetica" charset="0"/>
                    <a:ea typeface="Helvetica" charset="0"/>
                    <a:cs typeface="Helvetica" charset="0"/>
                    <a:sym typeface="Helvetica" charset="0"/>
                  </a:defRPr>
                </a:lvl9pPr>
              </a:lstStyle>
              <a:p>
                <a:pPr algn="ctr" eaLnBrk="1">
                  <a:defRPr/>
                </a:pPr>
                <a:endParaRPr lang="x-none" altLang="x-none" sz="2400" b="1">
                  <a:solidFill>
                    <a:schemeClr val="bg1"/>
                  </a:solidFill>
                  <a:effectLst>
                    <a:outerShdw blurRad="38100" dist="38100" dir="2700000" algn="tl">
                      <a:srgbClr val="FFFFFF"/>
                    </a:outerShdw>
                  </a:effectLst>
                  <a:latin typeface="Calibri" charset="0"/>
                  <a:ea typeface="Calibri" charset="0"/>
                  <a:cs typeface="Calibri" charset="0"/>
                  <a:sym typeface="Calibri" charset="0"/>
                </a:endParaRPr>
              </a:p>
            </p:txBody>
          </p:sp>
          <p:sp>
            <p:nvSpPr>
              <p:cNvPr id="8" name="Rectangle 10"/>
              <p:cNvSpPr>
                <a:spLocks/>
              </p:cNvSpPr>
              <p:nvPr/>
            </p:nvSpPr>
            <p:spPr bwMode="auto">
              <a:xfrm>
                <a:off x="350941" y="984292"/>
                <a:ext cx="1691200" cy="400119"/>
              </a:xfrm>
              <a:prstGeom prst="rect">
                <a:avLst/>
              </a:prstGeom>
              <a:solidFill>
                <a:schemeClr val="accent2">
                  <a:lumMod val="75000"/>
                </a:schemeClr>
              </a:solidFill>
              <a:ln w="12700" cap="flat" cmpd="sng">
                <a:noFill/>
                <a:prstDash val="solid"/>
                <a:miter lim="400000"/>
                <a:headEnd type="none" w="med" len="med"/>
                <a:tailEnd type="none" w="med" len="med"/>
              </a:ln>
              <a:effectLst/>
            </p:spPr>
            <p:txBody>
              <a:bodyPr lIns="45719" tIns="45719" rIns="45719" bIns="45719" anchor="ctr">
                <a:spAutoFit/>
              </a:bodyPr>
              <a:lstStyle/>
              <a:p>
                <a:pPr algn="ctr" eaLnBrk="1">
                  <a:defRPr/>
                </a:pPr>
                <a:r>
                  <a:rPr lang="en-US" sz="2000" b="1">
                    <a:solidFill>
                      <a:schemeClr val="bg1"/>
                    </a:solidFill>
                    <a:effectLst>
                      <a:outerShdw blurRad="38100" dist="38100" dir="2700000" algn="tl">
                        <a:srgbClr val="DDDDDD"/>
                      </a:outerShdw>
                    </a:effectLst>
                    <a:latin typeface="Calibri" charset="0"/>
                    <a:ea typeface="Calibri" charset="0"/>
                    <a:cs typeface="Calibri" charset="0"/>
                    <a:sym typeface="Calibri" charset="0"/>
                  </a:rPr>
                  <a:t>Microbe</a:t>
                </a:r>
                <a:endParaRPr lang="en-US" sz="2400" b="1">
                  <a:solidFill>
                    <a:schemeClr val="bg1"/>
                  </a:solidFill>
                  <a:effectLst>
                    <a:outerShdw blurRad="38100" dist="38100" dir="2700000" algn="tl">
                      <a:srgbClr val="DDDDDD"/>
                    </a:outerShdw>
                  </a:effectLst>
                  <a:latin typeface="Calibri" charset="0"/>
                  <a:ea typeface="Calibri" charset="0"/>
                  <a:cs typeface="Calibri" charset="0"/>
                  <a:sym typeface="Calibri" charset="0"/>
                </a:endParaRPr>
              </a:p>
            </p:txBody>
          </p:sp>
        </p:grpSp>
      </p:grpSp>
      <p:sp>
        <p:nvSpPr>
          <p:cNvPr id="70658" name="Rectangle 11"/>
          <p:cNvSpPr>
            <a:spLocks/>
          </p:cNvSpPr>
          <p:nvPr/>
        </p:nvSpPr>
        <p:spPr bwMode="auto">
          <a:xfrm>
            <a:off x="251520" y="974726"/>
            <a:ext cx="2603500" cy="2031323"/>
          </a:xfrm>
          <a:prstGeom prst="rect">
            <a:avLst/>
          </a:prstGeom>
          <a:noFill/>
          <a:ln w="12700">
            <a:noFill/>
            <a:miter lim="400000"/>
            <a:headEnd/>
            <a:tailEnd/>
          </a:ln>
        </p:spPr>
        <p:txBody>
          <a:bodyPr lIns="45719" tIns="45719" rIns="45719" bIns="45719">
            <a:spAutoFit/>
          </a:bodyPr>
          <a:lstStyle/>
          <a:p>
            <a:pPr marL="180973" indent="-180973">
              <a:buFont typeface="Wingdings" pitchFamily="2" charset="2"/>
              <a:buChar char="▪"/>
            </a:pPr>
            <a:r>
              <a:rPr lang="en-US" altLang="en-US">
                <a:solidFill>
                  <a:srgbClr val="000000"/>
                </a:solidFill>
                <a:cs typeface="Calibri" pitchFamily="34" charset="0"/>
                <a:sym typeface="Calibri" pitchFamily="34" charset="0"/>
              </a:rPr>
              <a:t>Individual human behavior and movement</a:t>
            </a:r>
          </a:p>
          <a:p>
            <a:pPr marL="180973" indent="-180973">
              <a:buFont typeface="Wingdings" pitchFamily="2" charset="2"/>
              <a:buChar char="▪"/>
            </a:pPr>
            <a:r>
              <a:rPr lang="en-US" altLang="en-US">
                <a:solidFill>
                  <a:srgbClr val="000000"/>
                </a:solidFill>
                <a:cs typeface="Calibri" pitchFamily="34" charset="0"/>
                <a:sym typeface="Calibri" pitchFamily="34" charset="0"/>
              </a:rPr>
              <a:t>Host susceptibility</a:t>
            </a:r>
            <a:br>
              <a:rPr lang="en-US" altLang="en-US">
                <a:solidFill>
                  <a:srgbClr val="000000"/>
                </a:solidFill>
                <a:cs typeface="Calibri" pitchFamily="34" charset="0"/>
                <a:sym typeface="Calibri" pitchFamily="34" charset="0"/>
              </a:rPr>
            </a:br>
            <a:r>
              <a:rPr lang="en-US" altLang="en-US">
                <a:solidFill>
                  <a:srgbClr val="000000"/>
                </a:solidFill>
                <a:cs typeface="Calibri" pitchFamily="34" charset="0"/>
                <a:sym typeface="Calibri" pitchFamily="34" charset="0"/>
              </a:rPr>
              <a:t/>
            </a:r>
            <a:br>
              <a:rPr lang="en-US" altLang="en-US">
                <a:solidFill>
                  <a:srgbClr val="000000"/>
                </a:solidFill>
                <a:cs typeface="Calibri" pitchFamily="34" charset="0"/>
                <a:sym typeface="Calibri" pitchFamily="34" charset="0"/>
              </a:rPr>
            </a:br>
            <a:r>
              <a:rPr lang="en-US" altLang="en-US">
                <a:solidFill>
                  <a:srgbClr val="000000"/>
                </a:solidFill>
                <a:cs typeface="Calibri" pitchFamily="34" charset="0"/>
                <a:sym typeface="Calibri" pitchFamily="34" charset="0"/>
              </a:rPr>
              <a:t/>
            </a:r>
            <a:br>
              <a:rPr lang="en-US" altLang="en-US">
                <a:solidFill>
                  <a:srgbClr val="000000"/>
                </a:solidFill>
                <a:cs typeface="Calibri" pitchFamily="34" charset="0"/>
                <a:sym typeface="Calibri" pitchFamily="34" charset="0"/>
              </a:rPr>
            </a:br>
            <a:r>
              <a:rPr lang="en-US" altLang="en-US">
                <a:solidFill>
                  <a:srgbClr val="000000"/>
                </a:solidFill>
                <a:cs typeface="Calibri" pitchFamily="34" charset="0"/>
                <a:sym typeface="Calibri" pitchFamily="34" charset="0"/>
              </a:rPr>
              <a:t/>
            </a:r>
            <a:br>
              <a:rPr lang="en-US" altLang="en-US">
                <a:solidFill>
                  <a:srgbClr val="000000"/>
                </a:solidFill>
                <a:cs typeface="Calibri" pitchFamily="34" charset="0"/>
                <a:sym typeface="Calibri" pitchFamily="34" charset="0"/>
              </a:rPr>
            </a:br>
            <a:endParaRPr lang="en-US" altLang="en-US">
              <a:solidFill>
                <a:srgbClr val="000000"/>
              </a:solidFill>
              <a:cs typeface="Calibri" pitchFamily="34" charset="0"/>
              <a:sym typeface="Calibri" pitchFamily="34" charset="0"/>
            </a:endParaRPr>
          </a:p>
        </p:txBody>
      </p:sp>
      <p:sp>
        <p:nvSpPr>
          <p:cNvPr id="70659" name="Rectangle 12"/>
          <p:cNvSpPr>
            <a:spLocks/>
          </p:cNvSpPr>
          <p:nvPr/>
        </p:nvSpPr>
        <p:spPr bwMode="auto">
          <a:xfrm>
            <a:off x="253109" y="2974976"/>
            <a:ext cx="1839912" cy="369330"/>
          </a:xfrm>
          <a:prstGeom prst="rect">
            <a:avLst/>
          </a:prstGeom>
          <a:noFill/>
          <a:ln w="12700">
            <a:noFill/>
            <a:miter lim="400000"/>
            <a:headEnd/>
            <a:tailEnd/>
          </a:ln>
        </p:spPr>
        <p:txBody>
          <a:bodyPr lIns="45719" tIns="45719" rIns="45719" bIns="45719">
            <a:spAutoFit/>
          </a:bodyPr>
          <a:lstStyle/>
          <a:p>
            <a:pPr marL="180973" indent="-180973">
              <a:buFont typeface="Wingdings" pitchFamily="2" charset="2"/>
              <a:buChar char="▪"/>
            </a:pPr>
            <a:r>
              <a:rPr lang="en-US" altLang="en-US" dirty="0">
                <a:solidFill>
                  <a:srgbClr val="000000"/>
                </a:solidFill>
                <a:cs typeface="Calibri" pitchFamily="34" charset="0"/>
                <a:sym typeface="Calibri" pitchFamily="34" charset="0"/>
              </a:rPr>
              <a:t>Filovirus</a:t>
            </a:r>
          </a:p>
        </p:txBody>
      </p:sp>
      <p:sp>
        <p:nvSpPr>
          <p:cNvPr id="70660" name="Rectangle 13"/>
          <p:cNvSpPr>
            <a:spLocks/>
          </p:cNvSpPr>
          <p:nvPr/>
        </p:nvSpPr>
        <p:spPr bwMode="auto">
          <a:xfrm>
            <a:off x="6193854" y="749300"/>
            <a:ext cx="2914650" cy="5201422"/>
          </a:xfrm>
          <a:prstGeom prst="rect">
            <a:avLst/>
          </a:prstGeom>
          <a:noFill/>
          <a:ln w="12700">
            <a:noFill/>
            <a:miter lim="400000"/>
            <a:headEnd/>
            <a:tailEnd/>
          </a:ln>
        </p:spPr>
        <p:txBody>
          <a:bodyPr lIns="45719" tIns="45719" rIns="45719" bIns="45719">
            <a:spAutoFit/>
          </a:bodyPr>
          <a:lstStyle/>
          <a:p>
            <a:pPr marL="180973" indent="-180973">
              <a:buFont typeface="Wingdings" pitchFamily="2" charset="2"/>
              <a:buChar char="▪"/>
            </a:pPr>
            <a:endParaRPr lang="en-US" altLang="en-US" sz="1600">
              <a:solidFill>
                <a:srgbClr val="000000"/>
              </a:solidFill>
              <a:cs typeface="Calibri" pitchFamily="34" charset="0"/>
              <a:sym typeface="Calibri" pitchFamily="34" charset="0"/>
            </a:endParaRPr>
          </a:p>
          <a:p>
            <a:pPr marL="180973" indent="-180973">
              <a:buFont typeface="Wingdings" pitchFamily="2" charset="2"/>
              <a:buChar char="▪"/>
            </a:pPr>
            <a:r>
              <a:rPr lang="en-US" altLang="en-US">
                <a:solidFill>
                  <a:srgbClr val="000000"/>
                </a:solidFill>
                <a:cs typeface="Calibri" pitchFamily="34" charset="0"/>
                <a:sym typeface="Calibri" pitchFamily="34" charset="0"/>
              </a:rPr>
              <a:t>Geo-climatic, geographical and ecological</a:t>
            </a:r>
          </a:p>
          <a:p>
            <a:pPr marL="180973" indent="-180973">
              <a:buFont typeface="Wingdings" pitchFamily="2" charset="2"/>
              <a:buChar char="▪"/>
            </a:pPr>
            <a:endParaRPr lang="en-US" altLang="en-US">
              <a:solidFill>
                <a:srgbClr val="000000"/>
              </a:solidFill>
              <a:cs typeface="Calibri" pitchFamily="34" charset="0"/>
              <a:sym typeface="Calibri" pitchFamily="34" charset="0"/>
            </a:endParaRPr>
          </a:p>
          <a:p>
            <a:pPr marL="180973" indent="-180973">
              <a:buFont typeface="Wingdings" pitchFamily="2" charset="2"/>
              <a:buChar char="▪"/>
            </a:pPr>
            <a:r>
              <a:rPr lang="en-US" altLang="en-US">
                <a:solidFill>
                  <a:srgbClr val="000000"/>
                </a:solidFill>
                <a:cs typeface="Calibri" pitchFamily="34" charset="0"/>
                <a:sym typeface="Calibri" pitchFamily="34" charset="0"/>
              </a:rPr>
              <a:t>Socio-cultural</a:t>
            </a:r>
          </a:p>
          <a:p>
            <a:pPr marL="638168" lvl="1" indent="-180973">
              <a:buFont typeface="Wingdings" pitchFamily="2" charset="2"/>
              <a:buChar char="▪"/>
            </a:pPr>
            <a:r>
              <a:rPr lang="en-US" altLang="en-US">
                <a:solidFill>
                  <a:srgbClr val="000000"/>
                </a:solidFill>
                <a:cs typeface="Calibri" pitchFamily="34" charset="0"/>
                <a:sym typeface="Calibri" pitchFamily="34" charset="0"/>
              </a:rPr>
              <a:t>Traditional beliefs, Traditional healers and Witchdoctors,</a:t>
            </a:r>
          </a:p>
          <a:p>
            <a:pPr marL="638168" lvl="1" indent="-180973">
              <a:buFont typeface="Wingdings" pitchFamily="2" charset="2"/>
              <a:buChar char="▪"/>
            </a:pPr>
            <a:r>
              <a:rPr lang="en-US" altLang="en-US">
                <a:solidFill>
                  <a:srgbClr val="000000"/>
                </a:solidFill>
                <a:cs typeface="Calibri" pitchFamily="34" charset="0"/>
                <a:sym typeface="Calibri" pitchFamily="34" charset="0"/>
              </a:rPr>
              <a:t>Religion,</a:t>
            </a:r>
          </a:p>
          <a:p>
            <a:pPr marL="638168" lvl="1" indent="-180973">
              <a:buFont typeface="Wingdings" pitchFamily="2" charset="2"/>
              <a:buChar char="▪"/>
            </a:pPr>
            <a:r>
              <a:rPr lang="en-US" altLang="en-US">
                <a:solidFill>
                  <a:srgbClr val="000000"/>
                </a:solidFill>
                <a:cs typeface="Calibri" pitchFamily="34" charset="0"/>
                <a:sym typeface="Calibri" pitchFamily="34" charset="0"/>
              </a:rPr>
              <a:t>Burial practices</a:t>
            </a:r>
          </a:p>
          <a:p>
            <a:pPr marL="180973" indent="-180973">
              <a:buFont typeface="Wingdings" pitchFamily="2" charset="2"/>
              <a:buChar char="▪"/>
            </a:pPr>
            <a:r>
              <a:rPr lang="en-US" altLang="en-US">
                <a:solidFill>
                  <a:srgbClr val="000000"/>
                </a:solidFill>
                <a:cs typeface="Calibri" pitchFamily="34" charset="0"/>
                <a:sym typeface="Calibri" pitchFamily="34" charset="0"/>
              </a:rPr>
              <a:t>Suspicion and misconceptions</a:t>
            </a:r>
          </a:p>
          <a:p>
            <a:pPr marL="180973" indent="-180973"/>
            <a:endParaRPr lang="en-US" altLang="en-US">
              <a:solidFill>
                <a:srgbClr val="000000"/>
              </a:solidFill>
              <a:cs typeface="Calibri" pitchFamily="34" charset="0"/>
              <a:sym typeface="Calibri" pitchFamily="34" charset="0"/>
            </a:endParaRPr>
          </a:p>
          <a:p>
            <a:pPr marL="180973" indent="-180973">
              <a:buFont typeface="Wingdings" pitchFamily="2" charset="2"/>
              <a:buChar char="▪"/>
            </a:pPr>
            <a:r>
              <a:rPr lang="en-US" altLang="en-US">
                <a:solidFill>
                  <a:srgbClr val="000000"/>
                </a:solidFill>
                <a:cs typeface="Calibri" pitchFamily="34" charset="0"/>
                <a:sym typeface="Calibri" pitchFamily="34" charset="0"/>
              </a:rPr>
              <a:t>Political </a:t>
            </a:r>
          </a:p>
          <a:p>
            <a:pPr marL="180973" indent="-180973">
              <a:buFont typeface="Wingdings" pitchFamily="2" charset="2"/>
              <a:buChar char="▪"/>
            </a:pPr>
            <a:r>
              <a:rPr lang="en-US" altLang="en-US">
                <a:solidFill>
                  <a:srgbClr val="000000"/>
                </a:solidFill>
                <a:cs typeface="Calibri" pitchFamily="34" charset="0"/>
                <a:sym typeface="Calibri" pitchFamily="34" charset="0"/>
              </a:rPr>
              <a:t>Low-socioeconomic</a:t>
            </a:r>
          </a:p>
          <a:p>
            <a:pPr marL="180973" indent="-180973"/>
            <a:r>
              <a:rPr lang="en-US" altLang="en-US" sz="1600">
                <a:solidFill>
                  <a:srgbClr val="000000"/>
                </a:solidFill>
                <a:cs typeface="Calibri" pitchFamily="34" charset="0"/>
                <a:sym typeface="Calibri" pitchFamily="34" charset="0"/>
              </a:rPr>
              <a:t/>
            </a:r>
            <a:br>
              <a:rPr lang="en-US" altLang="en-US" sz="1600">
                <a:solidFill>
                  <a:srgbClr val="000000"/>
                </a:solidFill>
                <a:cs typeface="Calibri" pitchFamily="34" charset="0"/>
                <a:sym typeface="Calibri" pitchFamily="34" charset="0"/>
              </a:rPr>
            </a:br>
            <a:r>
              <a:rPr lang="en-US" altLang="en-US" sz="1600">
                <a:solidFill>
                  <a:srgbClr val="000000"/>
                </a:solidFill>
                <a:cs typeface="Calibri" pitchFamily="34" charset="0"/>
                <a:sym typeface="Calibri" pitchFamily="34" charset="0"/>
              </a:rPr>
              <a:t/>
            </a:r>
            <a:br>
              <a:rPr lang="en-US" altLang="en-US" sz="1600">
                <a:solidFill>
                  <a:srgbClr val="000000"/>
                </a:solidFill>
                <a:cs typeface="Calibri" pitchFamily="34" charset="0"/>
                <a:sym typeface="Calibri" pitchFamily="34" charset="0"/>
              </a:rPr>
            </a:br>
            <a:r>
              <a:rPr lang="en-US" altLang="en-US" sz="1600">
                <a:solidFill>
                  <a:srgbClr val="000000"/>
                </a:solidFill>
                <a:cs typeface="Calibri" pitchFamily="34" charset="0"/>
                <a:sym typeface="Calibri" pitchFamily="34" charset="0"/>
              </a:rPr>
              <a:t/>
            </a:r>
            <a:br>
              <a:rPr lang="en-US" altLang="en-US" sz="1600">
                <a:solidFill>
                  <a:srgbClr val="000000"/>
                </a:solidFill>
                <a:cs typeface="Calibri" pitchFamily="34" charset="0"/>
                <a:sym typeface="Calibri" pitchFamily="34" charset="0"/>
              </a:rPr>
            </a:br>
            <a:endParaRPr lang="en-US" altLang="en-US" sz="1600">
              <a:solidFill>
                <a:srgbClr val="000000"/>
              </a:solidFill>
              <a:cs typeface="Calibri" pitchFamily="34" charset="0"/>
              <a:sym typeface="Calibri" pitchFamily="34" charset="0"/>
            </a:endParaRPr>
          </a:p>
        </p:txBody>
      </p:sp>
      <p:sp>
        <p:nvSpPr>
          <p:cNvPr id="18" name="TextBox 17"/>
          <p:cNvSpPr txBox="1"/>
          <p:nvPr/>
        </p:nvSpPr>
        <p:spPr>
          <a:xfrm>
            <a:off x="8689800" y="-22820"/>
            <a:ext cx="418704" cy="369332"/>
          </a:xfrm>
          <a:prstGeom prst="rect">
            <a:avLst/>
          </a:prstGeom>
          <a:noFill/>
        </p:spPr>
        <p:txBody>
          <a:bodyPr wrap="none" rtlCol="0">
            <a:spAutoFit/>
          </a:bodyPr>
          <a:lstStyle/>
          <a:p>
            <a:pPr algn="r"/>
            <a:r>
              <a:rPr lang="en-US" dirty="0" smtClean="0"/>
              <a:t>38</a:t>
            </a:r>
            <a:endParaRPr lang="en-US" dirty="0"/>
          </a:p>
        </p:txBody>
      </p:sp>
    </p:spTree>
    <p:extLst>
      <p:ext uri="{BB962C8B-B14F-4D97-AF65-F5344CB8AC3E}">
        <p14:creationId xmlns:p14="http://schemas.microsoft.com/office/powerpoint/2010/main" val="304049956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6819"/>
          <a:stretch/>
        </p:blipFill>
        <p:spPr>
          <a:xfrm>
            <a:off x="-1" y="9848"/>
            <a:ext cx="9142413" cy="5703565"/>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4600" t="10940" r="25587" b="52452"/>
          <a:stretch/>
        </p:blipFill>
        <p:spPr>
          <a:xfrm>
            <a:off x="0" y="481235"/>
            <a:ext cx="9142412" cy="5254165"/>
          </a:xfrm>
          <a:prstGeom prst="rect">
            <a:avLst/>
          </a:prstGeom>
        </p:spPr>
      </p:pic>
    </p:spTree>
    <p:extLst>
      <p:ext uri="{BB962C8B-B14F-4D97-AF65-F5344CB8AC3E}">
        <p14:creationId xmlns:p14="http://schemas.microsoft.com/office/powerpoint/2010/main" val="7715704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398" b="12904"/>
          <a:stretch/>
        </p:blipFill>
        <p:spPr>
          <a:xfrm>
            <a:off x="0" y="-310852"/>
            <a:ext cx="9180512" cy="6024265"/>
          </a:xfrm>
          <a:prstGeom prst="rect">
            <a:avLst/>
          </a:prstGeom>
        </p:spPr>
      </p:pic>
    </p:spTree>
    <p:extLst>
      <p:ext uri="{BB962C8B-B14F-4D97-AF65-F5344CB8AC3E}">
        <p14:creationId xmlns:p14="http://schemas.microsoft.com/office/powerpoint/2010/main" val="1278561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382233164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117924261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283696399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 xmlns:a16="http://schemas.microsoft.com/office/drawing/2014/main" id="{02A84F6B-6BA1-CB42-8597-9579183B7F52}"/>
              </a:ext>
            </a:extLst>
          </p:cNvPr>
          <p:cNvGraphicFramePr>
            <a:graphicFrameLocks noGrp="1"/>
          </p:cNvGraphicFramePr>
          <p:nvPr/>
        </p:nvGraphicFramePr>
        <p:xfrm>
          <a:off x="179388" y="769268"/>
          <a:ext cx="8713787" cy="4388256"/>
        </p:xfrm>
        <a:graphic>
          <a:graphicData uri="http://schemas.openxmlformats.org/drawingml/2006/table">
            <a:tbl>
              <a:tblPr firstRow="1" bandRow="1">
                <a:tableStyleId>{1E171933-4619-4E11-9A3F-F7608DF75F80}</a:tableStyleId>
              </a:tblPr>
              <a:tblGrid>
                <a:gridCol w="880153">
                  <a:extLst>
                    <a:ext uri="{9D8B030D-6E8A-4147-A177-3AD203B41FA5}">
                      <a16:colId xmlns="" xmlns:a16="http://schemas.microsoft.com/office/drawing/2014/main" val="20000"/>
                    </a:ext>
                  </a:extLst>
                </a:gridCol>
                <a:gridCol w="1136195">
                  <a:extLst>
                    <a:ext uri="{9D8B030D-6E8A-4147-A177-3AD203B41FA5}">
                      <a16:colId xmlns="" xmlns:a16="http://schemas.microsoft.com/office/drawing/2014/main" val="20001"/>
                    </a:ext>
                  </a:extLst>
                </a:gridCol>
                <a:gridCol w="4104456">
                  <a:extLst>
                    <a:ext uri="{9D8B030D-6E8A-4147-A177-3AD203B41FA5}">
                      <a16:colId xmlns="" xmlns:a16="http://schemas.microsoft.com/office/drawing/2014/main" val="20002"/>
                    </a:ext>
                  </a:extLst>
                </a:gridCol>
                <a:gridCol w="1128753">
                  <a:extLst>
                    <a:ext uri="{9D8B030D-6E8A-4147-A177-3AD203B41FA5}">
                      <a16:colId xmlns="" xmlns:a16="http://schemas.microsoft.com/office/drawing/2014/main" val="20003"/>
                    </a:ext>
                  </a:extLst>
                </a:gridCol>
                <a:gridCol w="732115">
                  <a:extLst>
                    <a:ext uri="{9D8B030D-6E8A-4147-A177-3AD203B41FA5}">
                      <a16:colId xmlns="" xmlns:a16="http://schemas.microsoft.com/office/drawing/2014/main" val="20004"/>
                    </a:ext>
                  </a:extLst>
                </a:gridCol>
                <a:gridCol w="732115">
                  <a:extLst>
                    <a:ext uri="{9D8B030D-6E8A-4147-A177-3AD203B41FA5}">
                      <a16:colId xmlns="" xmlns:a16="http://schemas.microsoft.com/office/drawing/2014/main" val="20005"/>
                    </a:ext>
                  </a:extLst>
                </a:gridCol>
              </a:tblGrid>
              <a:tr h="259247">
                <a:tc>
                  <a:txBody>
                    <a:bodyPr/>
                    <a:lstStyle/>
                    <a:p>
                      <a:r>
                        <a:rPr lang="en-ZA" sz="1200"/>
                        <a:t>Year</a:t>
                      </a:r>
                      <a:endParaRPr lang="en-ZA" sz="1200" b="1">
                        <a:solidFill>
                          <a:schemeClr val="bg1"/>
                        </a:solidFill>
                      </a:endParaRPr>
                    </a:p>
                  </a:txBody>
                  <a:tcPr marL="91444" marR="91444" marT="45693" marB="45693"/>
                </a:tc>
                <a:tc>
                  <a:txBody>
                    <a:bodyPr/>
                    <a:lstStyle/>
                    <a:p>
                      <a:r>
                        <a:rPr lang="en-ZA" sz="1200"/>
                        <a:t>Virus</a:t>
                      </a:r>
                      <a:endParaRPr lang="en-ZA" sz="1200" b="1">
                        <a:solidFill>
                          <a:schemeClr val="bg1"/>
                        </a:solidFill>
                      </a:endParaRPr>
                    </a:p>
                  </a:txBody>
                  <a:tcPr marL="91444" marR="91444" marT="45693" marB="45693"/>
                </a:tc>
                <a:tc>
                  <a:txBody>
                    <a:bodyPr/>
                    <a:lstStyle/>
                    <a:p>
                      <a:r>
                        <a:rPr lang="en-ZA" sz="1200"/>
                        <a:t>Geographic Location</a:t>
                      </a:r>
                      <a:endParaRPr lang="en-ZA" sz="1200" b="1">
                        <a:solidFill>
                          <a:schemeClr val="bg1"/>
                        </a:solidFill>
                      </a:endParaRPr>
                    </a:p>
                  </a:txBody>
                  <a:tcPr marL="91444" marR="91444" marT="45693" marB="45693"/>
                </a:tc>
                <a:tc>
                  <a:txBody>
                    <a:bodyPr/>
                    <a:lstStyle/>
                    <a:p>
                      <a:pPr algn="ctr"/>
                      <a:r>
                        <a:rPr lang="en-ZA" sz="1200"/>
                        <a:t>Human Deaths</a:t>
                      </a:r>
                      <a:endParaRPr lang="en-ZA" sz="1200" b="1">
                        <a:solidFill>
                          <a:schemeClr val="bg1"/>
                        </a:solidFill>
                      </a:endParaRPr>
                    </a:p>
                  </a:txBody>
                  <a:tcPr marL="91444" marR="91444" marT="45693" marB="45693"/>
                </a:tc>
                <a:tc>
                  <a:txBody>
                    <a:bodyPr/>
                    <a:lstStyle/>
                    <a:p>
                      <a:pPr algn="ctr"/>
                      <a:r>
                        <a:rPr lang="en-ZA" sz="1200"/>
                        <a:t>Cases</a:t>
                      </a:r>
                      <a:endParaRPr lang="en-ZA" sz="1200" b="1">
                        <a:solidFill>
                          <a:schemeClr val="bg1"/>
                        </a:solidFill>
                      </a:endParaRPr>
                    </a:p>
                  </a:txBody>
                  <a:tcPr marL="91444" marR="91444" marT="45693" marB="45693"/>
                </a:tc>
                <a:tc>
                  <a:txBody>
                    <a:bodyPr/>
                    <a:lstStyle/>
                    <a:p>
                      <a:pPr algn="ctr"/>
                      <a:r>
                        <a:rPr lang="en-ZA" sz="1200"/>
                        <a:t>CFR</a:t>
                      </a:r>
                      <a:endParaRPr lang="en-ZA" sz="1200" b="1">
                        <a:solidFill>
                          <a:schemeClr val="bg1"/>
                        </a:solidFill>
                      </a:endParaRPr>
                    </a:p>
                  </a:txBody>
                  <a:tcPr marL="91444" marR="91444" marT="45693" marB="45693"/>
                </a:tc>
                <a:extLst>
                  <a:ext uri="{0D108BD9-81ED-4DB2-BD59-A6C34878D82A}">
                    <a16:rowId xmlns="" xmlns:a16="http://schemas.microsoft.com/office/drawing/2014/main" val="10000"/>
                  </a:ext>
                </a:extLst>
              </a:tr>
              <a:tr h="155536">
                <a:tc>
                  <a:txBody>
                    <a:bodyPr/>
                    <a:lstStyle/>
                    <a:p>
                      <a:r>
                        <a:rPr lang="en-ZA" sz="1200"/>
                        <a:t>1967</a:t>
                      </a:r>
                    </a:p>
                  </a:txBody>
                  <a:tcPr marL="91444" marR="91444" marT="45693" marB="45693"/>
                </a:tc>
                <a:tc>
                  <a:txBody>
                    <a:bodyPr/>
                    <a:lstStyle/>
                    <a:p>
                      <a:r>
                        <a:rPr lang="en-ZA" sz="1200"/>
                        <a:t>MARV</a:t>
                      </a:r>
                    </a:p>
                  </a:txBody>
                  <a:tcPr marL="91444" marR="91444" marT="45693" marB="4569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a:t>Marburg and Frankfurt, GERMANY</a:t>
                      </a:r>
                    </a:p>
                  </a:txBody>
                  <a:tcPr marL="91444" marR="91444" marT="45693" marB="45693"/>
                </a:tc>
                <a:tc>
                  <a:txBody>
                    <a:bodyPr/>
                    <a:lstStyle/>
                    <a:p>
                      <a:pPr algn="ctr"/>
                      <a:r>
                        <a:rPr lang="en-ZA" sz="1200"/>
                        <a:t>7</a:t>
                      </a:r>
                    </a:p>
                  </a:txBody>
                  <a:tcPr marL="91444" marR="91444" marT="45693" marB="45693"/>
                </a:tc>
                <a:tc>
                  <a:txBody>
                    <a:bodyPr/>
                    <a:lstStyle/>
                    <a:p>
                      <a:pPr algn="ctr"/>
                      <a:r>
                        <a:rPr lang="en-ZA" sz="1200"/>
                        <a:t>29</a:t>
                      </a:r>
                    </a:p>
                  </a:txBody>
                  <a:tcPr marL="91444" marR="91444" marT="45693" marB="45693"/>
                </a:tc>
                <a:tc>
                  <a:txBody>
                    <a:bodyPr/>
                    <a:lstStyle/>
                    <a:p>
                      <a:pPr algn="ctr"/>
                      <a:r>
                        <a:rPr lang="en-ZA" sz="1200"/>
                        <a:t>24%</a:t>
                      </a:r>
                    </a:p>
                  </a:txBody>
                  <a:tcPr marL="91444" marR="91444" marT="45693" marB="45693"/>
                </a:tc>
                <a:extLst>
                  <a:ext uri="{0D108BD9-81ED-4DB2-BD59-A6C34878D82A}">
                    <a16:rowId xmlns="" xmlns:a16="http://schemas.microsoft.com/office/drawing/2014/main" val="10010"/>
                  </a:ext>
                </a:extLst>
              </a:tr>
              <a:tr h="155536">
                <a:tc>
                  <a:txBody>
                    <a:bodyPr/>
                    <a:lstStyle/>
                    <a:p>
                      <a:r>
                        <a:rPr lang="en-ZA" sz="1200"/>
                        <a:t>1967</a:t>
                      </a:r>
                    </a:p>
                  </a:txBody>
                  <a:tcPr marL="91444" marR="91444" marT="45693" marB="45693"/>
                </a:tc>
                <a:tc>
                  <a:txBody>
                    <a:bodyPr/>
                    <a:lstStyle/>
                    <a:p>
                      <a:r>
                        <a:rPr lang="en-ZA" sz="1200"/>
                        <a:t>MARV</a:t>
                      </a:r>
                    </a:p>
                  </a:txBody>
                  <a:tcPr marL="91444" marR="91444" marT="45693" marB="45693"/>
                </a:tc>
                <a:tc>
                  <a:txBody>
                    <a:bodyPr/>
                    <a:lstStyle/>
                    <a:p>
                      <a:r>
                        <a:rPr lang="en-ZA" sz="1200"/>
                        <a:t>Belgrade, YUGOSLAVIA</a:t>
                      </a:r>
                    </a:p>
                  </a:txBody>
                  <a:tcPr marL="91444" marR="91444" marT="45693" marB="45693"/>
                </a:tc>
                <a:tc>
                  <a:txBody>
                    <a:bodyPr/>
                    <a:lstStyle/>
                    <a:p>
                      <a:pPr algn="ctr"/>
                      <a:r>
                        <a:rPr lang="en-ZA" sz="1200"/>
                        <a:t>0</a:t>
                      </a:r>
                    </a:p>
                  </a:txBody>
                  <a:tcPr marL="91444" marR="91444" marT="45693" marB="45693"/>
                </a:tc>
                <a:tc>
                  <a:txBody>
                    <a:bodyPr/>
                    <a:lstStyle/>
                    <a:p>
                      <a:pPr algn="ctr"/>
                      <a:r>
                        <a:rPr lang="en-ZA" sz="1200"/>
                        <a:t>2</a:t>
                      </a:r>
                    </a:p>
                  </a:txBody>
                  <a:tcPr marL="91444" marR="91444" marT="45693" marB="45693"/>
                </a:tc>
                <a:tc>
                  <a:txBody>
                    <a:bodyPr/>
                    <a:lstStyle/>
                    <a:p>
                      <a:pPr algn="ctr"/>
                      <a:r>
                        <a:rPr lang="en-ZA" sz="1200"/>
                        <a:t>0%</a:t>
                      </a:r>
                    </a:p>
                  </a:txBody>
                  <a:tcPr marL="91444" marR="91444" marT="45693" marB="45693"/>
                </a:tc>
                <a:extLst>
                  <a:ext uri="{0D108BD9-81ED-4DB2-BD59-A6C34878D82A}">
                    <a16:rowId xmlns="" xmlns:a16="http://schemas.microsoft.com/office/drawing/2014/main" val="10002"/>
                  </a:ext>
                </a:extLst>
              </a:tr>
              <a:tr h="155536">
                <a:tc>
                  <a:txBody>
                    <a:bodyPr/>
                    <a:lstStyle/>
                    <a:p>
                      <a:r>
                        <a:rPr lang="en-ZA" sz="1200"/>
                        <a:t>1975</a:t>
                      </a:r>
                    </a:p>
                  </a:txBody>
                  <a:tcPr marL="91444" marR="91444" marT="45693" marB="45693"/>
                </a:tc>
                <a:tc>
                  <a:txBody>
                    <a:bodyPr/>
                    <a:lstStyle/>
                    <a:p>
                      <a:r>
                        <a:rPr lang="en-ZA" sz="1200"/>
                        <a:t>MARV</a:t>
                      </a:r>
                    </a:p>
                  </a:txBody>
                  <a:tcPr marL="91444" marR="91444" marT="45693" marB="45693"/>
                </a:tc>
                <a:tc>
                  <a:txBody>
                    <a:bodyPr/>
                    <a:lstStyle/>
                    <a:p>
                      <a:r>
                        <a:rPr lang="en-ZA" sz="1200"/>
                        <a:t>Johannesburg,</a:t>
                      </a:r>
                      <a:r>
                        <a:rPr lang="en-ZA" sz="1200" baseline="0"/>
                        <a:t> </a:t>
                      </a:r>
                      <a:r>
                        <a:rPr lang="en-ZA" sz="1200"/>
                        <a:t>SOUTH AFRICA</a:t>
                      </a:r>
                    </a:p>
                  </a:txBody>
                  <a:tcPr marL="91444" marR="91444" marT="45693" marB="45693"/>
                </a:tc>
                <a:tc>
                  <a:txBody>
                    <a:bodyPr/>
                    <a:lstStyle/>
                    <a:p>
                      <a:pPr algn="ctr"/>
                      <a:r>
                        <a:rPr lang="en-ZA" sz="1200"/>
                        <a:t>1</a:t>
                      </a:r>
                    </a:p>
                  </a:txBody>
                  <a:tcPr marL="91444" marR="91444" marT="45693" marB="45693"/>
                </a:tc>
                <a:tc>
                  <a:txBody>
                    <a:bodyPr/>
                    <a:lstStyle/>
                    <a:p>
                      <a:pPr algn="ctr"/>
                      <a:r>
                        <a:rPr lang="en-ZA" sz="1200"/>
                        <a:t>3</a:t>
                      </a:r>
                    </a:p>
                  </a:txBody>
                  <a:tcPr marL="91444" marR="91444" marT="45693" marB="45693"/>
                </a:tc>
                <a:tc>
                  <a:txBody>
                    <a:bodyPr/>
                    <a:lstStyle/>
                    <a:p>
                      <a:pPr algn="ctr"/>
                      <a:r>
                        <a:rPr lang="en-ZA" sz="1200"/>
                        <a:t>33%</a:t>
                      </a:r>
                    </a:p>
                  </a:txBody>
                  <a:tcPr marL="91444" marR="91444" marT="45693" marB="45693"/>
                </a:tc>
                <a:extLst>
                  <a:ext uri="{0D108BD9-81ED-4DB2-BD59-A6C34878D82A}">
                    <a16:rowId xmlns="" xmlns:a16="http://schemas.microsoft.com/office/drawing/2014/main" val="10003"/>
                  </a:ext>
                </a:extLst>
              </a:tr>
              <a:tr h="155536">
                <a:tc>
                  <a:txBody>
                    <a:bodyPr/>
                    <a:lstStyle/>
                    <a:p>
                      <a:r>
                        <a:rPr lang="en-ZA" sz="1200"/>
                        <a:t>1980</a:t>
                      </a:r>
                    </a:p>
                  </a:txBody>
                  <a:tcPr marL="91444" marR="91444" marT="45693" marB="45693"/>
                </a:tc>
                <a:tc>
                  <a:txBody>
                    <a:bodyPr/>
                    <a:lstStyle/>
                    <a:p>
                      <a:r>
                        <a:rPr lang="en-ZA" sz="1200"/>
                        <a:t>MARV</a:t>
                      </a:r>
                    </a:p>
                  </a:txBody>
                  <a:tcPr marL="91444" marR="91444" marT="45693" marB="45693"/>
                </a:tc>
                <a:tc>
                  <a:txBody>
                    <a:bodyPr/>
                    <a:lstStyle/>
                    <a:p>
                      <a:r>
                        <a:rPr lang="en-ZA" sz="1200"/>
                        <a:t>Nairobi, KENYA</a:t>
                      </a:r>
                    </a:p>
                  </a:txBody>
                  <a:tcPr marL="91444" marR="91444" marT="45693" marB="45693"/>
                </a:tc>
                <a:tc>
                  <a:txBody>
                    <a:bodyPr/>
                    <a:lstStyle/>
                    <a:p>
                      <a:pPr algn="ctr"/>
                      <a:r>
                        <a:rPr lang="en-ZA" sz="1200"/>
                        <a:t>1</a:t>
                      </a:r>
                    </a:p>
                  </a:txBody>
                  <a:tcPr marL="91444" marR="91444" marT="45693" marB="45693"/>
                </a:tc>
                <a:tc>
                  <a:txBody>
                    <a:bodyPr/>
                    <a:lstStyle/>
                    <a:p>
                      <a:pPr algn="ctr"/>
                      <a:r>
                        <a:rPr lang="en-ZA" sz="1200"/>
                        <a:t>2</a:t>
                      </a:r>
                    </a:p>
                  </a:txBody>
                  <a:tcPr marL="91444" marR="91444" marT="45693" marB="45693"/>
                </a:tc>
                <a:tc>
                  <a:txBody>
                    <a:bodyPr/>
                    <a:lstStyle/>
                    <a:p>
                      <a:pPr algn="ctr"/>
                      <a:r>
                        <a:rPr lang="en-ZA" sz="1200"/>
                        <a:t>50%</a:t>
                      </a:r>
                    </a:p>
                  </a:txBody>
                  <a:tcPr marL="91444" marR="91444" marT="45693" marB="45693"/>
                </a:tc>
                <a:extLst>
                  <a:ext uri="{0D108BD9-81ED-4DB2-BD59-A6C34878D82A}">
                    <a16:rowId xmlns="" xmlns:a16="http://schemas.microsoft.com/office/drawing/2014/main" val="10004"/>
                  </a:ext>
                </a:extLst>
              </a:tr>
              <a:tr h="155536">
                <a:tc>
                  <a:txBody>
                    <a:bodyPr/>
                    <a:lstStyle/>
                    <a:p>
                      <a:r>
                        <a:rPr lang="en-ZA" sz="1200"/>
                        <a:t>1987</a:t>
                      </a:r>
                    </a:p>
                  </a:txBody>
                  <a:tcPr marL="91444" marR="91444" marT="45693" marB="45693"/>
                </a:tc>
                <a:tc>
                  <a:txBody>
                    <a:bodyPr/>
                    <a:lstStyle/>
                    <a:p>
                      <a:r>
                        <a:rPr lang="en-ZA" sz="1200"/>
                        <a:t>RAVV</a:t>
                      </a:r>
                    </a:p>
                  </a:txBody>
                  <a:tcPr marL="91444" marR="91444" marT="45693" marB="45693"/>
                </a:tc>
                <a:tc>
                  <a:txBody>
                    <a:bodyPr/>
                    <a:lstStyle/>
                    <a:p>
                      <a:r>
                        <a:rPr lang="en-ZA" sz="1200"/>
                        <a:t>Nairobi, KENYA</a:t>
                      </a:r>
                    </a:p>
                  </a:txBody>
                  <a:tcPr marL="91444" marR="91444" marT="45693" marB="45693"/>
                </a:tc>
                <a:tc>
                  <a:txBody>
                    <a:bodyPr/>
                    <a:lstStyle/>
                    <a:p>
                      <a:pPr algn="ctr"/>
                      <a:r>
                        <a:rPr lang="en-ZA" sz="1200"/>
                        <a:t>1</a:t>
                      </a:r>
                    </a:p>
                  </a:txBody>
                  <a:tcPr marL="91444" marR="91444" marT="45693" marB="45693"/>
                </a:tc>
                <a:tc>
                  <a:txBody>
                    <a:bodyPr/>
                    <a:lstStyle/>
                    <a:p>
                      <a:pPr algn="ctr"/>
                      <a:r>
                        <a:rPr lang="en-ZA" sz="1200"/>
                        <a:t>1</a:t>
                      </a:r>
                    </a:p>
                  </a:txBody>
                  <a:tcPr marL="91444" marR="91444" marT="45693" marB="45693"/>
                </a:tc>
                <a:tc>
                  <a:txBody>
                    <a:bodyPr/>
                    <a:lstStyle/>
                    <a:p>
                      <a:pPr algn="ctr"/>
                      <a:r>
                        <a:rPr lang="en-ZA" sz="1200"/>
                        <a:t>100%</a:t>
                      </a:r>
                    </a:p>
                  </a:txBody>
                  <a:tcPr marL="91444" marR="91444" marT="45693" marB="45693"/>
                </a:tc>
                <a:extLst>
                  <a:ext uri="{0D108BD9-81ED-4DB2-BD59-A6C34878D82A}">
                    <a16:rowId xmlns="" xmlns:a16="http://schemas.microsoft.com/office/drawing/2014/main" val="10005"/>
                  </a:ext>
                </a:extLst>
              </a:tr>
              <a:tr h="155536">
                <a:tc>
                  <a:txBody>
                    <a:bodyPr/>
                    <a:lstStyle/>
                    <a:p>
                      <a:r>
                        <a:rPr lang="en-ZA" sz="1200"/>
                        <a:t>1988</a:t>
                      </a:r>
                    </a:p>
                  </a:txBody>
                  <a:tcPr marL="91444" marR="91444" marT="45693" marB="45693"/>
                </a:tc>
                <a:tc>
                  <a:txBody>
                    <a:bodyPr/>
                    <a:lstStyle/>
                    <a:p>
                      <a:r>
                        <a:rPr lang="en-ZA" sz="1200"/>
                        <a:t>MARV</a:t>
                      </a:r>
                    </a:p>
                  </a:txBody>
                  <a:tcPr marL="91444" marR="91444" marT="45693" marB="45693"/>
                </a:tc>
                <a:tc>
                  <a:txBody>
                    <a:bodyPr/>
                    <a:lstStyle/>
                    <a:p>
                      <a:r>
                        <a:rPr lang="en-ZA" sz="1200" i="0" err="1"/>
                        <a:t>Koltsovo</a:t>
                      </a:r>
                      <a:r>
                        <a:rPr lang="en-ZA" sz="1200" i="0"/>
                        <a:t>, RUSSIA</a:t>
                      </a:r>
                    </a:p>
                  </a:txBody>
                  <a:tcPr marL="91444" marR="91444" marT="45693" marB="45693"/>
                </a:tc>
                <a:tc>
                  <a:txBody>
                    <a:bodyPr/>
                    <a:lstStyle/>
                    <a:p>
                      <a:pPr algn="ctr"/>
                      <a:r>
                        <a:rPr lang="en-ZA" sz="1200"/>
                        <a:t>1</a:t>
                      </a:r>
                    </a:p>
                  </a:txBody>
                  <a:tcPr marL="91444" marR="91444" marT="45693" marB="45693"/>
                </a:tc>
                <a:tc>
                  <a:txBody>
                    <a:bodyPr/>
                    <a:lstStyle/>
                    <a:p>
                      <a:pPr algn="ctr"/>
                      <a:r>
                        <a:rPr lang="en-ZA" sz="1200"/>
                        <a:t>1</a:t>
                      </a:r>
                    </a:p>
                  </a:txBody>
                  <a:tcPr marL="91444" marR="91444" marT="45693" marB="45693"/>
                </a:tc>
                <a:tc>
                  <a:txBody>
                    <a:bodyPr/>
                    <a:lstStyle/>
                    <a:p>
                      <a:pPr algn="ctr"/>
                      <a:r>
                        <a:rPr lang="en-ZA" sz="1200"/>
                        <a:t>100%</a:t>
                      </a:r>
                    </a:p>
                  </a:txBody>
                  <a:tcPr marL="91444" marR="91444" marT="45693" marB="45693"/>
                </a:tc>
                <a:extLst>
                  <a:ext uri="{0D108BD9-81ED-4DB2-BD59-A6C34878D82A}">
                    <a16:rowId xmlns="" xmlns:a16="http://schemas.microsoft.com/office/drawing/2014/main" val="10006"/>
                  </a:ext>
                </a:extLst>
              </a:tr>
              <a:tr h="155536">
                <a:tc>
                  <a:txBody>
                    <a:bodyPr/>
                    <a:lstStyle/>
                    <a:p>
                      <a:r>
                        <a:rPr lang="en-ZA" sz="1200"/>
                        <a:t>1990</a:t>
                      </a:r>
                    </a:p>
                  </a:txBody>
                  <a:tcPr marL="91444" marR="91444" marT="45693" marB="45693"/>
                </a:tc>
                <a:tc>
                  <a:txBody>
                    <a:bodyPr/>
                    <a:lstStyle/>
                    <a:p>
                      <a:r>
                        <a:rPr lang="en-ZA" sz="1200"/>
                        <a:t>MARV</a:t>
                      </a:r>
                    </a:p>
                  </a:txBody>
                  <a:tcPr marL="91444" marR="91444" marT="45693" marB="4569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i="0" err="1"/>
                        <a:t>Koltsovo</a:t>
                      </a:r>
                      <a:r>
                        <a:rPr lang="en-ZA" sz="1200" i="0"/>
                        <a:t>, RUSSIA</a:t>
                      </a:r>
                    </a:p>
                  </a:txBody>
                  <a:tcPr marL="91444" marR="91444" marT="45693" marB="45693"/>
                </a:tc>
                <a:tc>
                  <a:txBody>
                    <a:bodyPr/>
                    <a:lstStyle/>
                    <a:p>
                      <a:pPr algn="ctr"/>
                      <a:r>
                        <a:rPr lang="en-ZA" sz="1200"/>
                        <a:t>0</a:t>
                      </a:r>
                    </a:p>
                  </a:txBody>
                  <a:tcPr marL="91444" marR="91444" marT="45693" marB="45693"/>
                </a:tc>
                <a:tc>
                  <a:txBody>
                    <a:bodyPr/>
                    <a:lstStyle/>
                    <a:p>
                      <a:pPr algn="ctr"/>
                      <a:r>
                        <a:rPr lang="en-ZA" sz="1200"/>
                        <a:t>1</a:t>
                      </a:r>
                    </a:p>
                  </a:txBody>
                  <a:tcPr marL="91444" marR="91444" marT="45693" marB="45693"/>
                </a:tc>
                <a:tc>
                  <a:txBody>
                    <a:bodyPr/>
                    <a:lstStyle/>
                    <a:p>
                      <a:pPr algn="ctr"/>
                      <a:r>
                        <a:rPr lang="en-ZA" sz="1200"/>
                        <a:t>0%</a:t>
                      </a:r>
                    </a:p>
                  </a:txBody>
                  <a:tcPr marL="91444" marR="91444" marT="45693" marB="45693"/>
                </a:tc>
                <a:extLst>
                  <a:ext uri="{0D108BD9-81ED-4DB2-BD59-A6C34878D82A}">
                    <a16:rowId xmlns="" xmlns:a16="http://schemas.microsoft.com/office/drawing/2014/main" val="10007"/>
                  </a:ext>
                </a:extLst>
              </a:tr>
              <a:tr h="155536">
                <a:tc>
                  <a:txBody>
                    <a:bodyPr/>
                    <a:lstStyle/>
                    <a:p>
                      <a:r>
                        <a:rPr lang="en-ZA" sz="1200"/>
                        <a:t>1998-2000</a:t>
                      </a:r>
                    </a:p>
                  </a:txBody>
                  <a:tcPr marL="91444" marR="91444" marT="45693" marB="45693"/>
                </a:tc>
                <a:tc>
                  <a:txBody>
                    <a:bodyPr/>
                    <a:lstStyle/>
                    <a:p>
                      <a:r>
                        <a:rPr lang="en-ZA" sz="1200"/>
                        <a:t>MARV &amp; RAVV</a:t>
                      </a:r>
                    </a:p>
                  </a:txBody>
                  <a:tcPr marL="91444" marR="91444" marT="45693" marB="45693"/>
                </a:tc>
                <a:tc>
                  <a:txBody>
                    <a:bodyPr/>
                    <a:lstStyle/>
                    <a:p>
                      <a:r>
                        <a:rPr lang="en-ZA" sz="1200" err="1"/>
                        <a:t>Durba</a:t>
                      </a:r>
                      <a:r>
                        <a:rPr lang="en-ZA" sz="1200"/>
                        <a:t> &amp; </a:t>
                      </a:r>
                      <a:r>
                        <a:rPr lang="en-ZA" sz="1200" err="1"/>
                        <a:t>Watsa</a:t>
                      </a:r>
                      <a:r>
                        <a:rPr lang="en-ZA" sz="1200"/>
                        <a:t>, DEMOCRATIC REPUBLIC OF CONGO</a:t>
                      </a:r>
                      <a:endParaRPr lang="en-ZA" sz="1200" i="0"/>
                    </a:p>
                  </a:txBody>
                  <a:tcPr marL="91444" marR="91444" marT="45693" marB="45693"/>
                </a:tc>
                <a:tc>
                  <a:txBody>
                    <a:bodyPr/>
                    <a:lstStyle/>
                    <a:p>
                      <a:pPr algn="ctr"/>
                      <a:r>
                        <a:rPr lang="en-ZA" sz="1200"/>
                        <a:t>128</a:t>
                      </a:r>
                    </a:p>
                  </a:txBody>
                  <a:tcPr marL="91444" marR="91444" marT="45693" marB="45693"/>
                </a:tc>
                <a:tc>
                  <a:txBody>
                    <a:bodyPr/>
                    <a:lstStyle/>
                    <a:p>
                      <a:pPr algn="ctr"/>
                      <a:r>
                        <a:rPr lang="en-ZA" sz="1200"/>
                        <a:t>154</a:t>
                      </a:r>
                    </a:p>
                  </a:txBody>
                  <a:tcPr marL="91444" marR="91444" marT="45693" marB="45693"/>
                </a:tc>
                <a:tc>
                  <a:txBody>
                    <a:bodyPr/>
                    <a:lstStyle/>
                    <a:p>
                      <a:pPr algn="ctr"/>
                      <a:r>
                        <a:rPr lang="en-ZA" sz="1200"/>
                        <a:t>83%</a:t>
                      </a:r>
                    </a:p>
                  </a:txBody>
                  <a:tcPr marL="91444" marR="91444" marT="45693" marB="45693"/>
                </a:tc>
                <a:extLst>
                  <a:ext uri="{0D108BD9-81ED-4DB2-BD59-A6C34878D82A}">
                    <a16:rowId xmlns="" xmlns:a16="http://schemas.microsoft.com/office/drawing/2014/main" val="10008"/>
                  </a:ext>
                </a:extLst>
              </a:tr>
              <a:tr h="155536">
                <a:tc>
                  <a:txBody>
                    <a:bodyPr/>
                    <a:lstStyle/>
                    <a:p>
                      <a:r>
                        <a:rPr lang="en-ZA" sz="1200"/>
                        <a:t>2004-2005</a:t>
                      </a:r>
                    </a:p>
                  </a:txBody>
                  <a:tcPr marL="91444" marR="91444" marT="45693" marB="45693"/>
                </a:tc>
                <a:tc>
                  <a:txBody>
                    <a:bodyPr/>
                    <a:lstStyle/>
                    <a:p>
                      <a:r>
                        <a:rPr lang="en-ZA" sz="1200"/>
                        <a:t>MARV</a:t>
                      </a:r>
                    </a:p>
                  </a:txBody>
                  <a:tcPr marL="91444" marR="91444" marT="45693" marB="45693"/>
                </a:tc>
                <a:tc>
                  <a:txBody>
                    <a:bodyPr/>
                    <a:lstStyle/>
                    <a:p>
                      <a:r>
                        <a:rPr lang="en-ZA" sz="1200" err="1"/>
                        <a:t>Uige</a:t>
                      </a:r>
                      <a:r>
                        <a:rPr lang="en-ZA" sz="1200"/>
                        <a:t>, ANGOLA</a:t>
                      </a:r>
                    </a:p>
                  </a:txBody>
                  <a:tcPr marL="91444" marR="91444" marT="45693" marB="45693"/>
                </a:tc>
                <a:tc>
                  <a:txBody>
                    <a:bodyPr/>
                    <a:lstStyle/>
                    <a:p>
                      <a:pPr algn="ctr"/>
                      <a:r>
                        <a:rPr lang="en-ZA" sz="1200"/>
                        <a:t>227</a:t>
                      </a:r>
                    </a:p>
                  </a:txBody>
                  <a:tcPr marL="91444" marR="91444" marT="45693" marB="45693"/>
                </a:tc>
                <a:tc>
                  <a:txBody>
                    <a:bodyPr/>
                    <a:lstStyle/>
                    <a:p>
                      <a:pPr algn="ctr"/>
                      <a:r>
                        <a:rPr lang="en-ZA" sz="1200"/>
                        <a:t>252</a:t>
                      </a:r>
                    </a:p>
                  </a:txBody>
                  <a:tcPr marL="91444" marR="91444" marT="45693" marB="45693"/>
                </a:tc>
                <a:tc>
                  <a:txBody>
                    <a:bodyPr/>
                    <a:lstStyle/>
                    <a:p>
                      <a:pPr algn="ctr"/>
                      <a:r>
                        <a:rPr lang="en-ZA" sz="1200"/>
                        <a:t>90%</a:t>
                      </a:r>
                    </a:p>
                  </a:txBody>
                  <a:tcPr marL="91444" marR="91444" marT="45693" marB="45693"/>
                </a:tc>
                <a:extLst>
                  <a:ext uri="{0D108BD9-81ED-4DB2-BD59-A6C34878D82A}">
                    <a16:rowId xmlns="" xmlns:a16="http://schemas.microsoft.com/office/drawing/2014/main" val="10009"/>
                  </a:ext>
                </a:extLst>
              </a:tr>
              <a:tr h="155536">
                <a:tc>
                  <a:txBody>
                    <a:bodyPr/>
                    <a:lstStyle/>
                    <a:p>
                      <a:r>
                        <a:rPr lang="en-ZA" sz="1200"/>
                        <a:t>2007</a:t>
                      </a:r>
                    </a:p>
                  </a:txBody>
                  <a:tcPr marL="91444" marR="91444" marT="45693" marB="45693"/>
                </a:tc>
                <a:tc>
                  <a:txBody>
                    <a:bodyPr/>
                    <a:lstStyle/>
                    <a:p>
                      <a:r>
                        <a:rPr lang="en-ZA" sz="1200"/>
                        <a:t>MARV &amp; RAVV</a:t>
                      </a:r>
                    </a:p>
                  </a:txBody>
                  <a:tcPr marL="91444" marR="91444" marT="45693" marB="4569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a:t> </a:t>
                      </a:r>
                      <a:r>
                        <a:rPr lang="en-ZA" sz="1200" err="1"/>
                        <a:t>Kamwenge</a:t>
                      </a:r>
                      <a:r>
                        <a:rPr lang="en-ZA" sz="1200"/>
                        <a:t> District, UGANDA</a:t>
                      </a:r>
                    </a:p>
                  </a:txBody>
                  <a:tcPr marL="91444" marR="91444" marT="45693" marB="45693"/>
                </a:tc>
                <a:tc>
                  <a:txBody>
                    <a:bodyPr/>
                    <a:lstStyle/>
                    <a:p>
                      <a:pPr algn="ctr"/>
                      <a:r>
                        <a:rPr lang="en-ZA" sz="1200"/>
                        <a:t>1</a:t>
                      </a:r>
                    </a:p>
                  </a:txBody>
                  <a:tcPr marL="91444" marR="91444" marT="45693" marB="45693"/>
                </a:tc>
                <a:tc>
                  <a:txBody>
                    <a:bodyPr/>
                    <a:lstStyle/>
                    <a:p>
                      <a:pPr algn="ctr"/>
                      <a:r>
                        <a:rPr lang="en-ZA" sz="1200"/>
                        <a:t>4</a:t>
                      </a:r>
                    </a:p>
                  </a:txBody>
                  <a:tcPr marL="91444" marR="91444" marT="45693" marB="45693"/>
                </a:tc>
                <a:tc>
                  <a:txBody>
                    <a:bodyPr/>
                    <a:lstStyle/>
                    <a:p>
                      <a:pPr algn="ctr"/>
                      <a:r>
                        <a:rPr lang="en-ZA" sz="1200"/>
                        <a:t>25%</a:t>
                      </a:r>
                    </a:p>
                  </a:txBody>
                  <a:tcPr marL="91444" marR="91444" marT="45693" marB="45693"/>
                </a:tc>
                <a:extLst>
                  <a:ext uri="{0D108BD9-81ED-4DB2-BD59-A6C34878D82A}">
                    <a16:rowId xmlns="" xmlns:a16="http://schemas.microsoft.com/office/drawing/2014/main" val="10011"/>
                  </a:ext>
                </a:extLst>
              </a:tr>
              <a:tr h="155536">
                <a:tc>
                  <a:txBody>
                    <a:bodyPr/>
                    <a:lstStyle/>
                    <a:p>
                      <a:r>
                        <a:rPr lang="en-ZA" sz="1200"/>
                        <a:t>2008</a:t>
                      </a:r>
                    </a:p>
                  </a:txBody>
                  <a:tcPr marL="91444" marR="91444" marT="45693" marB="45693"/>
                </a:tc>
                <a:tc>
                  <a:txBody>
                    <a:bodyPr/>
                    <a:lstStyle/>
                    <a:p>
                      <a:r>
                        <a:rPr lang="en-ZA" sz="1200"/>
                        <a:t>MARV</a:t>
                      </a:r>
                    </a:p>
                  </a:txBody>
                  <a:tcPr marL="91444" marR="91444" marT="45693" marB="45693"/>
                </a:tc>
                <a:tc>
                  <a:txBody>
                    <a:bodyPr/>
                    <a:lstStyle/>
                    <a:p>
                      <a:r>
                        <a:rPr lang="en-ZA" sz="1200"/>
                        <a:t>Colorado, USA</a:t>
                      </a:r>
                    </a:p>
                  </a:txBody>
                  <a:tcPr marL="91444" marR="91444" marT="45693" marB="45693"/>
                </a:tc>
                <a:tc>
                  <a:txBody>
                    <a:bodyPr/>
                    <a:lstStyle/>
                    <a:p>
                      <a:pPr algn="ctr"/>
                      <a:r>
                        <a:rPr lang="en-ZA" sz="1200"/>
                        <a:t>0</a:t>
                      </a:r>
                    </a:p>
                  </a:txBody>
                  <a:tcPr marL="91444" marR="91444" marT="45693" marB="45693"/>
                </a:tc>
                <a:tc>
                  <a:txBody>
                    <a:bodyPr/>
                    <a:lstStyle/>
                    <a:p>
                      <a:pPr algn="ctr"/>
                      <a:r>
                        <a:rPr lang="en-ZA" sz="1200" kern="1200"/>
                        <a:t>1</a:t>
                      </a:r>
                      <a:endParaRPr lang="en-ZA" sz="1200" kern="1200">
                        <a:solidFill>
                          <a:schemeClr val="tx1"/>
                        </a:solidFill>
                        <a:latin typeface="+mn-lt"/>
                        <a:ea typeface="+mn-ea"/>
                        <a:cs typeface="+mn-cs"/>
                      </a:endParaRPr>
                    </a:p>
                  </a:txBody>
                  <a:tcPr marL="91444" marR="91444" marT="45693" marB="45693"/>
                </a:tc>
                <a:tc>
                  <a:txBody>
                    <a:bodyPr/>
                    <a:lstStyle/>
                    <a:p>
                      <a:pPr algn="ctr"/>
                      <a:r>
                        <a:rPr lang="en-ZA" sz="1200" kern="1200"/>
                        <a:t>0%</a:t>
                      </a:r>
                      <a:endParaRPr lang="en-ZA" sz="1200" kern="1200">
                        <a:solidFill>
                          <a:schemeClr val="tx1"/>
                        </a:solidFill>
                        <a:latin typeface="+mn-lt"/>
                        <a:ea typeface="+mn-ea"/>
                        <a:cs typeface="+mn-cs"/>
                      </a:endParaRPr>
                    </a:p>
                  </a:txBody>
                  <a:tcPr marL="91444" marR="91444" marT="45693" marB="45693"/>
                </a:tc>
                <a:extLst>
                  <a:ext uri="{0D108BD9-81ED-4DB2-BD59-A6C34878D82A}">
                    <a16:rowId xmlns="" xmlns:a16="http://schemas.microsoft.com/office/drawing/2014/main" val="10012"/>
                  </a:ext>
                </a:extLst>
              </a:tr>
              <a:tr h="155536">
                <a:tc>
                  <a:txBody>
                    <a:bodyPr/>
                    <a:lstStyle/>
                    <a:p>
                      <a:r>
                        <a:rPr lang="en-ZA" sz="1200"/>
                        <a:t>2008</a:t>
                      </a:r>
                    </a:p>
                  </a:txBody>
                  <a:tcPr marL="91444" marR="91444" marT="45693" marB="45693"/>
                </a:tc>
                <a:tc>
                  <a:txBody>
                    <a:bodyPr/>
                    <a:lstStyle/>
                    <a:p>
                      <a:r>
                        <a:rPr lang="en-ZA" sz="1200"/>
                        <a:t>MARV</a:t>
                      </a:r>
                    </a:p>
                  </a:txBody>
                  <a:tcPr marL="91444" marR="91444" marT="45693" marB="45693"/>
                </a:tc>
                <a:tc>
                  <a:txBody>
                    <a:bodyPr/>
                    <a:lstStyle/>
                    <a:p>
                      <a:r>
                        <a:rPr lang="en-ZA" sz="1200" err="1"/>
                        <a:t>Lieden</a:t>
                      </a:r>
                      <a:r>
                        <a:rPr lang="en-ZA" sz="1200"/>
                        <a:t>, NETHERLANDS</a:t>
                      </a:r>
                    </a:p>
                  </a:txBody>
                  <a:tcPr marL="91444" marR="91444" marT="45693" marB="45693"/>
                </a:tc>
                <a:tc>
                  <a:txBody>
                    <a:bodyPr/>
                    <a:lstStyle/>
                    <a:p>
                      <a:pPr algn="ctr"/>
                      <a:r>
                        <a:rPr lang="en-ZA" sz="1200"/>
                        <a:t>1</a:t>
                      </a:r>
                    </a:p>
                  </a:txBody>
                  <a:tcPr marL="91444" marR="91444" marT="45693" marB="45693"/>
                </a:tc>
                <a:tc>
                  <a:txBody>
                    <a:bodyPr/>
                    <a:lstStyle/>
                    <a:p>
                      <a:pPr algn="ctr"/>
                      <a:r>
                        <a:rPr lang="en-ZA" sz="1200"/>
                        <a:t>1</a:t>
                      </a:r>
                    </a:p>
                  </a:txBody>
                  <a:tcPr marL="91444" marR="91444" marT="45693" marB="45693"/>
                </a:tc>
                <a:tc>
                  <a:txBody>
                    <a:bodyPr/>
                    <a:lstStyle/>
                    <a:p>
                      <a:pPr algn="ctr"/>
                      <a:r>
                        <a:rPr lang="en-ZA" sz="1200"/>
                        <a:t>100%</a:t>
                      </a:r>
                    </a:p>
                  </a:txBody>
                  <a:tcPr marL="91444" marR="91444" marT="45693" marB="45693"/>
                </a:tc>
                <a:extLst>
                  <a:ext uri="{0D108BD9-81ED-4DB2-BD59-A6C34878D82A}">
                    <a16:rowId xmlns="" xmlns:a16="http://schemas.microsoft.com/office/drawing/2014/main" val="10013"/>
                  </a:ext>
                </a:extLst>
              </a:tr>
              <a:tr h="155536">
                <a:tc>
                  <a:txBody>
                    <a:bodyPr/>
                    <a:lstStyle/>
                    <a:p>
                      <a:r>
                        <a:rPr lang="en-ZA" sz="1200"/>
                        <a:t>2012</a:t>
                      </a:r>
                    </a:p>
                  </a:txBody>
                  <a:tcPr marL="91444" marR="91444" marT="45693" marB="45693"/>
                </a:tc>
                <a:tc>
                  <a:txBody>
                    <a:bodyPr/>
                    <a:lstStyle/>
                    <a:p>
                      <a:r>
                        <a:rPr lang="en-ZA" sz="1200"/>
                        <a:t>MARV</a:t>
                      </a:r>
                    </a:p>
                  </a:txBody>
                  <a:tcPr marL="91444" marR="91444" marT="45693" marB="4569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a:t>Kampala, Ibanda, Mbarara and Kabarole, </a:t>
                      </a:r>
                      <a:r>
                        <a:rPr lang="en-ZA" sz="1200"/>
                        <a:t>UGANDA</a:t>
                      </a:r>
                    </a:p>
                  </a:txBody>
                  <a:tcPr marL="91444" marR="91444" marT="45693" marB="45693"/>
                </a:tc>
                <a:tc>
                  <a:txBody>
                    <a:bodyPr/>
                    <a:lstStyle/>
                    <a:p>
                      <a:pPr algn="ctr"/>
                      <a:r>
                        <a:rPr lang="en-ZA" sz="1200"/>
                        <a:t>9</a:t>
                      </a:r>
                    </a:p>
                  </a:txBody>
                  <a:tcPr marL="91444" marR="91444" marT="45693" marB="45693"/>
                </a:tc>
                <a:tc>
                  <a:txBody>
                    <a:bodyPr/>
                    <a:lstStyle/>
                    <a:p>
                      <a:pPr algn="ctr"/>
                      <a:r>
                        <a:rPr lang="en-ZA" sz="1200"/>
                        <a:t>18</a:t>
                      </a:r>
                    </a:p>
                  </a:txBody>
                  <a:tcPr marL="91444" marR="91444" marT="45693" marB="45693"/>
                </a:tc>
                <a:tc>
                  <a:txBody>
                    <a:bodyPr/>
                    <a:lstStyle/>
                    <a:p>
                      <a:pPr algn="ctr"/>
                      <a:r>
                        <a:rPr lang="en-ZA" sz="1200"/>
                        <a:t>50%</a:t>
                      </a:r>
                    </a:p>
                  </a:txBody>
                  <a:tcPr marL="91444" marR="91444" marT="45693" marB="45693"/>
                </a:tc>
                <a:extLst>
                  <a:ext uri="{0D108BD9-81ED-4DB2-BD59-A6C34878D82A}">
                    <a16:rowId xmlns="" xmlns:a16="http://schemas.microsoft.com/office/drawing/2014/main" val="10014"/>
                  </a:ext>
                </a:extLst>
              </a:tr>
              <a:tr h="155536">
                <a:tc>
                  <a:txBody>
                    <a:bodyPr/>
                    <a:lstStyle/>
                    <a:p>
                      <a:r>
                        <a:rPr lang="en-ZA" sz="1200"/>
                        <a:t>2014</a:t>
                      </a:r>
                    </a:p>
                  </a:txBody>
                  <a:tcPr marL="91444" marR="91444" marT="45693" marB="45693"/>
                </a:tc>
                <a:tc>
                  <a:txBody>
                    <a:bodyPr/>
                    <a:lstStyle/>
                    <a:p>
                      <a:r>
                        <a:rPr lang="en-ZA" sz="1200"/>
                        <a:t>MARV</a:t>
                      </a:r>
                    </a:p>
                  </a:txBody>
                  <a:tcPr marL="91444" marR="91444" marT="45693" marB="4569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err="1"/>
                        <a:t>Mpigi</a:t>
                      </a:r>
                      <a:r>
                        <a:rPr lang="en-ZA" sz="1200"/>
                        <a:t>, UGANDA</a:t>
                      </a:r>
                    </a:p>
                  </a:txBody>
                  <a:tcPr marL="91444" marR="91444" marT="45693" marB="45693"/>
                </a:tc>
                <a:tc>
                  <a:txBody>
                    <a:bodyPr/>
                    <a:lstStyle/>
                    <a:p>
                      <a:pPr algn="ctr"/>
                      <a:r>
                        <a:rPr lang="en-ZA" sz="1200"/>
                        <a:t>1</a:t>
                      </a:r>
                    </a:p>
                  </a:txBody>
                  <a:tcPr marL="91444" marR="91444" marT="45693" marB="45693"/>
                </a:tc>
                <a:tc>
                  <a:txBody>
                    <a:bodyPr/>
                    <a:lstStyle/>
                    <a:p>
                      <a:pPr algn="ctr"/>
                      <a:r>
                        <a:rPr lang="en-ZA" sz="1200"/>
                        <a:t>1</a:t>
                      </a:r>
                    </a:p>
                  </a:txBody>
                  <a:tcPr marL="91444" marR="91444" marT="45693" marB="45693"/>
                </a:tc>
                <a:tc>
                  <a:txBody>
                    <a:bodyPr/>
                    <a:lstStyle/>
                    <a:p>
                      <a:pPr algn="ctr"/>
                      <a:r>
                        <a:rPr lang="en-ZA" sz="1200"/>
                        <a:t>100%</a:t>
                      </a:r>
                    </a:p>
                  </a:txBody>
                  <a:tcPr marL="91444" marR="91444" marT="45693" marB="45693"/>
                </a:tc>
                <a:extLst>
                  <a:ext uri="{0D108BD9-81ED-4DB2-BD59-A6C34878D82A}">
                    <a16:rowId xmlns="" xmlns:a16="http://schemas.microsoft.com/office/drawing/2014/main" val="10015"/>
                  </a:ext>
                </a:extLst>
              </a:tr>
              <a:tr h="155536">
                <a:tc>
                  <a:txBody>
                    <a:bodyPr/>
                    <a:lstStyle/>
                    <a:p>
                      <a:r>
                        <a:rPr lang="en-ZA" sz="1200"/>
                        <a:t>2017</a:t>
                      </a:r>
                    </a:p>
                  </a:txBody>
                  <a:tcPr marL="91444" marR="91444" marT="45693" marB="45693"/>
                </a:tc>
                <a:tc>
                  <a:txBody>
                    <a:bodyPr/>
                    <a:lstStyle/>
                    <a:p>
                      <a:r>
                        <a:rPr lang="en-ZA" sz="1200"/>
                        <a:t>MARV</a:t>
                      </a:r>
                    </a:p>
                  </a:txBody>
                  <a:tcPr marL="91444" marR="91444" marT="45693" marB="4569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a:t> </a:t>
                      </a:r>
                      <a:r>
                        <a:rPr lang="en-ZA" sz="1200" err="1"/>
                        <a:t>Kween</a:t>
                      </a:r>
                      <a:r>
                        <a:rPr lang="en-ZA" sz="1200"/>
                        <a:t> District, UGANDA</a:t>
                      </a:r>
                    </a:p>
                  </a:txBody>
                  <a:tcPr marL="91444" marR="91444" marT="45693" marB="45693"/>
                </a:tc>
                <a:tc>
                  <a:txBody>
                    <a:bodyPr/>
                    <a:lstStyle/>
                    <a:p>
                      <a:pPr algn="ctr"/>
                      <a:r>
                        <a:rPr lang="en-ZA" sz="1200"/>
                        <a:t>2</a:t>
                      </a:r>
                    </a:p>
                  </a:txBody>
                  <a:tcPr marL="91444" marR="91444" marT="45693" marB="45693"/>
                </a:tc>
                <a:tc>
                  <a:txBody>
                    <a:bodyPr/>
                    <a:lstStyle/>
                    <a:p>
                      <a:pPr algn="ctr"/>
                      <a:r>
                        <a:rPr lang="en-ZA" sz="1200"/>
                        <a:t>2</a:t>
                      </a:r>
                    </a:p>
                  </a:txBody>
                  <a:tcPr marL="91444" marR="91444" marT="45693" marB="45693"/>
                </a:tc>
                <a:tc>
                  <a:txBody>
                    <a:bodyPr/>
                    <a:lstStyle/>
                    <a:p>
                      <a:pPr algn="ctr"/>
                      <a:r>
                        <a:rPr lang="en-ZA" sz="1200"/>
                        <a:t>100%</a:t>
                      </a:r>
                    </a:p>
                  </a:txBody>
                  <a:tcPr marL="91444" marR="91444" marT="45693" marB="45693"/>
                </a:tc>
                <a:extLst>
                  <a:ext uri="{0D108BD9-81ED-4DB2-BD59-A6C34878D82A}">
                    <a16:rowId xmlns="" xmlns:a16="http://schemas.microsoft.com/office/drawing/2014/main" val="10016"/>
                  </a:ext>
                </a:extLst>
              </a:tr>
            </a:tbl>
          </a:graphicData>
        </a:graphic>
      </p:graphicFrame>
      <p:sp>
        <p:nvSpPr>
          <p:cNvPr id="32865" name="Title 3">
            <a:extLst>
              <a:ext uri="{FF2B5EF4-FFF2-40B4-BE49-F238E27FC236}">
                <a16:creationId xmlns="" xmlns:a16="http://schemas.microsoft.com/office/drawing/2014/main" id="{745E03D8-0F17-7640-A423-7ECA25D6009E}"/>
              </a:ext>
            </a:extLst>
          </p:cNvPr>
          <p:cNvSpPr>
            <a:spLocks noGrp="1"/>
          </p:cNvSpPr>
          <p:nvPr>
            <p:ph type="title"/>
          </p:nvPr>
        </p:nvSpPr>
        <p:spPr/>
        <p:txBody>
          <a:bodyPr/>
          <a:lstStyle/>
          <a:p>
            <a:r>
              <a:rPr lang="en-ZA" altLang="en-US"/>
              <a:t> Marburg virus activity over time  (1967 – 2017)</a:t>
            </a:r>
          </a:p>
        </p:txBody>
      </p:sp>
      <p:sp>
        <p:nvSpPr>
          <p:cNvPr id="4" name="TextBox 3"/>
          <p:cNvSpPr txBox="1"/>
          <p:nvPr/>
        </p:nvSpPr>
        <p:spPr>
          <a:xfrm>
            <a:off x="6876256" y="5388813"/>
            <a:ext cx="1305422" cy="276999"/>
          </a:xfrm>
          <a:prstGeom prst="rect">
            <a:avLst/>
          </a:prstGeom>
          <a:noFill/>
        </p:spPr>
        <p:txBody>
          <a:bodyPr wrap="none" rtlCol="0">
            <a:spAutoFit/>
          </a:bodyPr>
          <a:lstStyle/>
          <a:p>
            <a:r>
              <a:rPr lang="en-ZA" sz="1200">
                <a:solidFill>
                  <a:schemeClr val="bg1">
                    <a:lumMod val="50000"/>
                  </a:schemeClr>
                </a:solidFill>
              </a:rPr>
              <a:t>Ref: wikipedia.org</a:t>
            </a:r>
          </a:p>
        </p:txBody>
      </p:sp>
      <p:sp>
        <p:nvSpPr>
          <p:cNvPr id="5" name="TextBox 4"/>
          <p:cNvSpPr txBox="1"/>
          <p:nvPr/>
        </p:nvSpPr>
        <p:spPr>
          <a:xfrm>
            <a:off x="8806818" y="-22820"/>
            <a:ext cx="301686" cy="369332"/>
          </a:xfrm>
          <a:prstGeom prst="rect">
            <a:avLst/>
          </a:prstGeom>
          <a:noFill/>
        </p:spPr>
        <p:txBody>
          <a:bodyPr wrap="none" rtlCol="0">
            <a:spAutoFit/>
          </a:bodyPr>
          <a:lstStyle/>
          <a:p>
            <a:pPr algn="r"/>
            <a:r>
              <a:rPr lang="en-US" dirty="0" smtClean="0"/>
              <a:t>8</a:t>
            </a:r>
            <a:endParaRPr lang="en-US" dirty="0"/>
          </a:p>
        </p:txBody>
      </p:sp>
    </p:spTree>
    <p:extLst>
      <p:ext uri="{BB962C8B-B14F-4D97-AF65-F5344CB8AC3E}">
        <p14:creationId xmlns:p14="http://schemas.microsoft.com/office/powerpoint/2010/main" val="402307790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 xmlns:a16="http://schemas.microsoft.com/office/drawing/2014/main" id="{02A84F6B-6BA1-CB42-8597-9579183B7F52}"/>
              </a:ext>
            </a:extLst>
          </p:cNvPr>
          <p:cNvGraphicFramePr>
            <a:graphicFrameLocks noGrp="1"/>
          </p:cNvGraphicFramePr>
          <p:nvPr/>
        </p:nvGraphicFramePr>
        <p:xfrm>
          <a:off x="179388" y="769268"/>
          <a:ext cx="8713787" cy="4482296"/>
        </p:xfrm>
        <a:graphic>
          <a:graphicData uri="http://schemas.openxmlformats.org/drawingml/2006/table">
            <a:tbl>
              <a:tblPr firstRow="1" bandRow="1">
                <a:tableStyleId>{10A1B5D5-9B99-4C35-A422-299274C87663}</a:tableStyleId>
              </a:tblPr>
              <a:tblGrid>
                <a:gridCol w="880153">
                  <a:extLst>
                    <a:ext uri="{9D8B030D-6E8A-4147-A177-3AD203B41FA5}">
                      <a16:colId xmlns="" xmlns:a16="http://schemas.microsoft.com/office/drawing/2014/main" val="20000"/>
                    </a:ext>
                  </a:extLst>
                </a:gridCol>
                <a:gridCol w="585692">
                  <a:extLst>
                    <a:ext uri="{9D8B030D-6E8A-4147-A177-3AD203B41FA5}">
                      <a16:colId xmlns="" xmlns:a16="http://schemas.microsoft.com/office/drawing/2014/main" val="20001"/>
                    </a:ext>
                  </a:extLst>
                </a:gridCol>
                <a:gridCol w="4758750">
                  <a:extLst>
                    <a:ext uri="{9D8B030D-6E8A-4147-A177-3AD203B41FA5}">
                      <a16:colId xmlns="" xmlns:a16="http://schemas.microsoft.com/office/drawing/2014/main" val="20002"/>
                    </a:ext>
                  </a:extLst>
                </a:gridCol>
                <a:gridCol w="1024962">
                  <a:extLst>
                    <a:ext uri="{9D8B030D-6E8A-4147-A177-3AD203B41FA5}">
                      <a16:colId xmlns="" xmlns:a16="http://schemas.microsoft.com/office/drawing/2014/main" val="20003"/>
                    </a:ext>
                  </a:extLst>
                </a:gridCol>
                <a:gridCol w="732115">
                  <a:extLst>
                    <a:ext uri="{9D8B030D-6E8A-4147-A177-3AD203B41FA5}">
                      <a16:colId xmlns="" xmlns:a16="http://schemas.microsoft.com/office/drawing/2014/main" val="20004"/>
                    </a:ext>
                  </a:extLst>
                </a:gridCol>
                <a:gridCol w="732115">
                  <a:extLst>
                    <a:ext uri="{9D8B030D-6E8A-4147-A177-3AD203B41FA5}">
                      <a16:colId xmlns="" xmlns:a16="http://schemas.microsoft.com/office/drawing/2014/main" val="20005"/>
                    </a:ext>
                  </a:extLst>
                </a:gridCol>
              </a:tblGrid>
              <a:tr h="399435">
                <a:tc>
                  <a:txBody>
                    <a:bodyPr/>
                    <a:lstStyle/>
                    <a:p>
                      <a:r>
                        <a:rPr lang="en-ZA" sz="1200" dirty="0"/>
                        <a:t>Year</a:t>
                      </a:r>
                      <a:endParaRPr lang="en-ZA" sz="1200" b="1" dirty="0">
                        <a:solidFill>
                          <a:schemeClr val="bg1"/>
                        </a:solidFill>
                      </a:endParaRPr>
                    </a:p>
                  </a:txBody>
                  <a:tcPr marL="91444" marR="91444" marT="45693" marB="45693"/>
                </a:tc>
                <a:tc>
                  <a:txBody>
                    <a:bodyPr/>
                    <a:lstStyle/>
                    <a:p>
                      <a:r>
                        <a:rPr lang="en-ZA" sz="1200" dirty="0"/>
                        <a:t>Virus</a:t>
                      </a:r>
                      <a:endParaRPr lang="en-ZA" sz="1200" b="1" dirty="0">
                        <a:solidFill>
                          <a:schemeClr val="bg1"/>
                        </a:solidFill>
                      </a:endParaRPr>
                    </a:p>
                  </a:txBody>
                  <a:tcPr marL="91444" marR="91444" marT="45693" marB="45693"/>
                </a:tc>
                <a:tc>
                  <a:txBody>
                    <a:bodyPr/>
                    <a:lstStyle/>
                    <a:p>
                      <a:r>
                        <a:rPr lang="en-ZA" sz="1200" dirty="0"/>
                        <a:t>Geographic Location</a:t>
                      </a:r>
                      <a:endParaRPr lang="en-ZA" sz="1200" b="1" dirty="0">
                        <a:solidFill>
                          <a:schemeClr val="bg1"/>
                        </a:solidFill>
                      </a:endParaRPr>
                    </a:p>
                  </a:txBody>
                  <a:tcPr marL="91444" marR="91444" marT="45693" marB="45693"/>
                </a:tc>
                <a:tc>
                  <a:txBody>
                    <a:bodyPr/>
                    <a:lstStyle/>
                    <a:p>
                      <a:pPr algn="ctr"/>
                      <a:r>
                        <a:rPr lang="en-ZA" sz="1200" dirty="0"/>
                        <a:t>Human Deaths</a:t>
                      </a:r>
                      <a:endParaRPr lang="en-ZA" sz="1200" b="1" dirty="0">
                        <a:solidFill>
                          <a:schemeClr val="bg1"/>
                        </a:solidFill>
                      </a:endParaRPr>
                    </a:p>
                  </a:txBody>
                  <a:tcPr marL="91444" marR="91444" marT="45693" marB="45693"/>
                </a:tc>
                <a:tc>
                  <a:txBody>
                    <a:bodyPr/>
                    <a:lstStyle/>
                    <a:p>
                      <a:pPr algn="ctr"/>
                      <a:r>
                        <a:rPr lang="en-ZA" sz="1200" dirty="0"/>
                        <a:t>Cases</a:t>
                      </a:r>
                      <a:endParaRPr lang="en-ZA" sz="1200" b="1" dirty="0">
                        <a:solidFill>
                          <a:schemeClr val="bg1"/>
                        </a:solidFill>
                      </a:endParaRPr>
                    </a:p>
                  </a:txBody>
                  <a:tcPr marL="91444" marR="91444" marT="45693" marB="45693"/>
                </a:tc>
                <a:tc>
                  <a:txBody>
                    <a:bodyPr/>
                    <a:lstStyle/>
                    <a:p>
                      <a:pPr algn="ctr"/>
                      <a:r>
                        <a:rPr lang="en-ZA" sz="1200" dirty="0"/>
                        <a:t>CFR</a:t>
                      </a:r>
                      <a:endParaRPr lang="en-ZA" sz="1200" b="1" dirty="0">
                        <a:solidFill>
                          <a:schemeClr val="bg1"/>
                        </a:solidFill>
                      </a:endParaRPr>
                    </a:p>
                  </a:txBody>
                  <a:tcPr marL="91444" marR="91444" marT="45693" marB="45693"/>
                </a:tc>
                <a:extLst>
                  <a:ext uri="{0D108BD9-81ED-4DB2-BD59-A6C34878D82A}">
                    <a16:rowId xmlns="" xmlns:a16="http://schemas.microsoft.com/office/drawing/2014/main" val="10000"/>
                  </a:ext>
                </a:extLst>
              </a:tr>
              <a:tr h="396948">
                <a:tc>
                  <a:txBody>
                    <a:bodyPr/>
                    <a:lstStyle/>
                    <a:p>
                      <a:r>
                        <a:rPr lang="en-ZA" sz="1200" dirty="0"/>
                        <a:t>1976</a:t>
                      </a:r>
                    </a:p>
                  </a:txBody>
                  <a:tcPr marL="91444" marR="91444" marT="45693" marB="45693"/>
                </a:tc>
                <a:tc>
                  <a:txBody>
                    <a:bodyPr/>
                    <a:lstStyle/>
                    <a:p>
                      <a:r>
                        <a:rPr lang="en-ZA" sz="1200" dirty="0"/>
                        <a:t>SUDV /EBOV</a:t>
                      </a:r>
                    </a:p>
                  </a:txBody>
                  <a:tcPr marL="91444" marR="91444" marT="45693" marB="45693"/>
                </a:tc>
                <a:tc>
                  <a:txBody>
                    <a:bodyPr/>
                    <a:lstStyle/>
                    <a:p>
                      <a:r>
                        <a:rPr lang="en-ZA" sz="1200" dirty="0" err="1"/>
                        <a:t>Porton</a:t>
                      </a:r>
                      <a:r>
                        <a:rPr lang="en-ZA" sz="1200" dirty="0"/>
                        <a:t> Down, UNITED KINGDOM (laboratory accident)</a:t>
                      </a:r>
                    </a:p>
                  </a:txBody>
                  <a:tcPr marL="91444" marR="91444" marT="45693" marB="45693"/>
                </a:tc>
                <a:tc>
                  <a:txBody>
                    <a:bodyPr/>
                    <a:lstStyle/>
                    <a:p>
                      <a:pPr algn="ctr"/>
                      <a:r>
                        <a:rPr lang="en-ZA" sz="1200" dirty="0"/>
                        <a:t>0</a:t>
                      </a:r>
                    </a:p>
                  </a:txBody>
                  <a:tcPr marL="91444" marR="91444" marT="45693" marB="45693"/>
                </a:tc>
                <a:tc>
                  <a:txBody>
                    <a:bodyPr/>
                    <a:lstStyle/>
                    <a:p>
                      <a:pPr algn="ctr"/>
                      <a:r>
                        <a:rPr lang="en-ZA" sz="1200" dirty="0"/>
                        <a:t>1</a:t>
                      </a:r>
                    </a:p>
                  </a:txBody>
                  <a:tcPr marL="91444" marR="91444" marT="45693" marB="45693"/>
                </a:tc>
                <a:tc>
                  <a:txBody>
                    <a:bodyPr/>
                    <a:lstStyle/>
                    <a:p>
                      <a:pPr algn="ctr"/>
                      <a:r>
                        <a:rPr lang="en-ZA" sz="1200" dirty="0"/>
                        <a:t>0%</a:t>
                      </a:r>
                    </a:p>
                  </a:txBody>
                  <a:tcPr marL="91444" marR="91444" marT="45693" marB="45693"/>
                </a:tc>
                <a:extLst>
                  <a:ext uri="{0D108BD9-81ED-4DB2-BD59-A6C34878D82A}">
                    <a16:rowId xmlns="" xmlns:a16="http://schemas.microsoft.com/office/drawing/2014/main" val="10005"/>
                  </a:ext>
                </a:extLst>
              </a:tr>
              <a:tr h="239642">
                <a:tc>
                  <a:txBody>
                    <a:bodyPr/>
                    <a:lstStyle/>
                    <a:p>
                      <a:r>
                        <a:rPr lang="en-ZA" sz="1200" dirty="0"/>
                        <a:t>1976</a:t>
                      </a:r>
                    </a:p>
                  </a:txBody>
                  <a:tcPr marL="91444" marR="91444" marT="45693" marB="45693"/>
                </a:tc>
                <a:tc>
                  <a:txBody>
                    <a:bodyPr/>
                    <a:lstStyle/>
                    <a:p>
                      <a:r>
                        <a:rPr lang="en-ZA" sz="1200" dirty="0"/>
                        <a:t>SUDV</a:t>
                      </a:r>
                    </a:p>
                  </a:txBody>
                  <a:tcPr marL="91444" marR="91444" marT="45693" marB="45693"/>
                </a:tc>
                <a:tc>
                  <a:txBody>
                    <a:bodyPr/>
                    <a:lstStyle/>
                    <a:p>
                      <a:r>
                        <a:rPr lang="en-ZA" sz="1200" dirty="0"/>
                        <a:t>Juba, </a:t>
                      </a:r>
                      <a:r>
                        <a:rPr lang="en-ZA" sz="1200" dirty="0" err="1"/>
                        <a:t>Maridi</a:t>
                      </a:r>
                      <a:r>
                        <a:rPr lang="en-ZA" sz="1200" dirty="0"/>
                        <a:t>,</a:t>
                      </a:r>
                      <a:r>
                        <a:rPr lang="en-ZA" sz="1200" baseline="0" dirty="0"/>
                        <a:t> </a:t>
                      </a:r>
                      <a:r>
                        <a:rPr lang="en-ZA" sz="1200" baseline="0" dirty="0" err="1"/>
                        <a:t>Nzara</a:t>
                      </a:r>
                      <a:r>
                        <a:rPr lang="en-ZA" sz="1200" baseline="0" dirty="0"/>
                        <a:t> and </a:t>
                      </a:r>
                      <a:r>
                        <a:rPr lang="en-ZA" sz="1200" baseline="0" dirty="0" err="1"/>
                        <a:t>Tembura</a:t>
                      </a:r>
                      <a:r>
                        <a:rPr lang="en-ZA" sz="1200" baseline="0" dirty="0"/>
                        <a:t>, SUDAN</a:t>
                      </a:r>
                      <a:endParaRPr lang="en-ZA" sz="1200" dirty="0"/>
                    </a:p>
                  </a:txBody>
                  <a:tcPr marL="91444" marR="91444" marT="45693" marB="45693"/>
                </a:tc>
                <a:tc>
                  <a:txBody>
                    <a:bodyPr/>
                    <a:lstStyle/>
                    <a:p>
                      <a:pPr algn="ctr"/>
                      <a:r>
                        <a:rPr lang="en-ZA" sz="1200" dirty="0"/>
                        <a:t>151</a:t>
                      </a:r>
                    </a:p>
                  </a:txBody>
                  <a:tcPr marL="91444" marR="91444" marT="45693" marB="45693"/>
                </a:tc>
                <a:tc>
                  <a:txBody>
                    <a:bodyPr/>
                    <a:lstStyle/>
                    <a:p>
                      <a:pPr algn="ctr"/>
                      <a:r>
                        <a:rPr lang="en-ZA" sz="1200" dirty="0"/>
                        <a:t>284</a:t>
                      </a:r>
                    </a:p>
                  </a:txBody>
                  <a:tcPr marL="91444" marR="91444" marT="45693" marB="45693"/>
                </a:tc>
                <a:tc>
                  <a:txBody>
                    <a:bodyPr/>
                    <a:lstStyle/>
                    <a:p>
                      <a:pPr algn="ctr"/>
                      <a:r>
                        <a:rPr lang="en-ZA" sz="1200" dirty="0"/>
                        <a:t>53%</a:t>
                      </a:r>
                    </a:p>
                  </a:txBody>
                  <a:tcPr marL="91444" marR="91444" marT="45693" marB="45693"/>
                </a:tc>
                <a:extLst>
                  <a:ext uri="{0D108BD9-81ED-4DB2-BD59-A6C34878D82A}">
                    <a16:rowId xmlns="" xmlns:a16="http://schemas.microsoft.com/office/drawing/2014/main" val="10001"/>
                  </a:ext>
                </a:extLst>
              </a:tr>
              <a:tr h="239642">
                <a:tc>
                  <a:txBody>
                    <a:bodyPr/>
                    <a:lstStyle/>
                    <a:p>
                      <a:r>
                        <a:rPr lang="en-ZA" sz="1200" dirty="0"/>
                        <a:t>1976</a:t>
                      </a:r>
                    </a:p>
                  </a:txBody>
                  <a:tcPr marL="91444" marR="91444" marT="45693" marB="45693"/>
                </a:tc>
                <a:tc>
                  <a:txBody>
                    <a:bodyPr/>
                    <a:lstStyle/>
                    <a:p>
                      <a:r>
                        <a:rPr lang="en-ZA" sz="1200" dirty="0"/>
                        <a:t>EBOV</a:t>
                      </a:r>
                    </a:p>
                  </a:txBody>
                  <a:tcPr marL="91444" marR="91444" marT="45693" marB="45693"/>
                </a:tc>
                <a:tc>
                  <a:txBody>
                    <a:bodyPr/>
                    <a:lstStyle/>
                    <a:p>
                      <a:r>
                        <a:rPr lang="en-ZA" sz="1200" dirty="0" err="1"/>
                        <a:t>Yambuku</a:t>
                      </a:r>
                      <a:r>
                        <a:rPr lang="en-ZA" sz="1200" dirty="0"/>
                        <a:t>, ZAIRE</a:t>
                      </a:r>
                    </a:p>
                  </a:txBody>
                  <a:tcPr marL="91444" marR="91444" marT="45693" marB="45693"/>
                </a:tc>
                <a:tc>
                  <a:txBody>
                    <a:bodyPr/>
                    <a:lstStyle/>
                    <a:p>
                      <a:pPr algn="ctr"/>
                      <a:r>
                        <a:rPr lang="en-ZA" sz="1200" dirty="0"/>
                        <a:t>280</a:t>
                      </a:r>
                    </a:p>
                  </a:txBody>
                  <a:tcPr marL="91444" marR="91444" marT="45693" marB="45693"/>
                </a:tc>
                <a:tc>
                  <a:txBody>
                    <a:bodyPr/>
                    <a:lstStyle/>
                    <a:p>
                      <a:pPr algn="ctr"/>
                      <a:r>
                        <a:rPr lang="en-ZA" sz="1200" kern="1200" dirty="0"/>
                        <a:t>318</a:t>
                      </a:r>
                      <a:endParaRPr lang="en-ZA" sz="1200" kern="1200" dirty="0">
                        <a:solidFill>
                          <a:schemeClr val="tx1"/>
                        </a:solidFill>
                        <a:latin typeface="+mn-lt"/>
                        <a:ea typeface="+mn-ea"/>
                        <a:cs typeface="+mn-cs"/>
                      </a:endParaRPr>
                    </a:p>
                  </a:txBody>
                  <a:tcPr marL="91444" marR="91444" marT="45693" marB="45693"/>
                </a:tc>
                <a:tc>
                  <a:txBody>
                    <a:bodyPr/>
                    <a:lstStyle/>
                    <a:p>
                      <a:pPr algn="ctr"/>
                      <a:r>
                        <a:rPr lang="en-ZA" sz="1200" kern="1200" dirty="0"/>
                        <a:t>88%</a:t>
                      </a:r>
                      <a:endParaRPr lang="en-ZA" sz="1200" kern="1200" dirty="0">
                        <a:solidFill>
                          <a:schemeClr val="tx1"/>
                        </a:solidFill>
                        <a:latin typeface="+mn-lt"/>
                        <a:ea typeface="+mn-ea"/>
                        <a:cs typeface="+mn-cs"/>
                      </a:endParaRPr>
                    </a:p>
                  </a:txBody>
                  <a:tcPr marL="91444" marR="91444" marT="45693" marB="45693"/>
                </a:tc>
                <a:extLst>
                  <a:ext uri="{0D108BD9-81ED-4DB2-BD59-A6C34878D82A}">
                    <a16:rowId xmlns="" xmlns:a16="http://schemas.microsoft.com/office/drawing/2014/main" val="10002"/>
                  </a:ext>
                </a:extLst>
              </a:tr>
              <a:tr h="239642">
                <a:tc>
                  <a:txBody>
                    <a:bodyPr/>
                    <a:lstStyle/>
                    <a:p>
                      <a:r>
                        <a:rPr lang="en-ZA" sz="1200" dirty="0"/>
                        <a:t>1977</a:t>
                      </a:r>
                    </a:p>
                  </a:txBody>
                  <a:tcPr marL="91444" marR="91444" marT="45693" marB="45693"/>
                </a:tc>
                <a:tc>
                  <a:txBody>
                    <a:bodyPr/>
                    <a:lstStyle/>
                    <a:p>
                      <a:r>
                        <a:rPr lang="en-ZA" sz="1200" dirty="0"/>
                        <a:t>EBOV</a:t>
                      </a:r>
                    </a:p>
                  </a:txBody>
                  <a:tcPr marL="91444" marR="91444" marT="45693" marB="45693"/>
                </a:tc>
                <a:tc>
                  <a:txBody>
                    <a:bodyPr/>
                    <a:lstStyle/>
                    <a:p>
                      <a:r>
                        <a:rPr lang="en-ZA" sz="1200" dirty="0" err="1"/>
                        <a:t>Bonduni</a:t>
                      </a:r>
                      <a:r>
                        <a:rPr lang="en-ZA" sz="1200" dirty="0"/>
                        <a:t>, ZAIRE</a:t>
                      </a:r>
                    </a:p>
                  </a:txBody>
                  <a:tcPr marL="91444" marR="91444" marT="45693" marB="45693"/>
                </a:tc>
                <a:tc>
                  <a:txBody>
                    <a:bodyPr/>
                    <a:lstStyle/>
                    <a:p>
                      <a:pPr algn="ctr"/>
                      <a:r>
                        <a:rPr lang="en-ZA" sz="1200" dirty="0"/>
                        <a:t>1</a:t>
                      </a:r>
                    </a:p>
                  </a:txBody>
                  <a:tcPr marL="91444" marR="91444" marT="45693" marB="45693"/>
                </a:tc>
                <a:tc>
                  <a:txBody>
                    <a:bodyPr/>
                    <a:lstStyle/>
                    <a:p>
                      <a:pPr algn="ctr"/>
                      <a:r>
                        <a:rPr lang="en-ZA" sz="1200" dirty="0"/>
                        <a:t>1</a:t>
                      </a:r>
                    </a:p>
                  </a:txBody>
                  <a:tcPr marL="91444" marR="91444" marT="45693" marB="45693"/>
                </a:tc>
                <a:tc>
                  <a:txBody>
                    <a:bodyPr/>
                    <a:lstStyle/>
                    <a:p>
                      <a:pPr algn="ctr"/>
                      <a:r>
                        <a:rPr lang="en-ZA" sz="1200" dirty="0"/>
                        <a:t>100%</a:t>
                      </a:r>
                    </a:p>
                  </a:txBody>
                  <a:tcPr marL="91444" marR="91444" marT="45693" marB="45693"/>
                </a:tc>
                <a:extLst>
                  <a:ext uri="{0D108BD9-81ED-4DB2-BD59-A6C34878D82A}">
                    <a16:rowId xmlns="" xmlns:a16="http://schemas.microsoft.com/office/drawing/2014/main" val="10003"/>
                  </a:ext>
                </a:extLst>
              </a:tr>
              <a:tr h="239642">
                <a:tc>
                  <a:txBody>
                    <a:bodyPr/>
                    <a:lstStyle/>
                    <a:p>
                      <a:r>
                        <a:rPr lang="en-ZA" sz="1200" dirty="0"/>
                        <a:t>1979</a:t>
                      </a:r>
                    </a:p>
                  </a:txBody>
                  <a:tcPr marL="91444" marR="91444" marT="45693" marB="45693"/>
                </a:tc>
                <a:tc>
                  <a:txBody>
                    <a:bodyPr/>
                    <a:lstStyle/>
                    <a:p>
                      <a:r>
                        <a:rPr lang="en-ZA" sz="1200" dirty="0"/>
                        <a:t>SUDV</a:t>
                      </a:r>
                    </a:p>
                  </a:txBody>
                  <a:tcPr marL="91444" marR="91444" marT="45693" marB="45693"/>
                </a:tc>
                <a:tc>
                  <a:txBody>
                    <a:bodyPr/>
                    <a:lstStyle/>
                    <a:p>
                      <a:r>
                        <a:rPr lang="en-ZA" sz="1200" dirty="0" err="1"/>
                        <a:t>Nzara</a:t>
                      </a:r>
                      <a:r>
                        <a:rPr lang="en-ZA" sz="1200" dirty="0"/>
                        <a:t>, SUDAN</a:t>
                      </a:r>
                    </a:p>
                  </a:txBody>
                  <a:tcPr marL="91444" marR="91444" marT="45693" marB="45693"/>
                </a:tc>
                <a:tc>
                  <a:txBody>
                    <a:bodyPr/>
                    <a:lstStyle/>
                    <a:p>
                      <a:pPr algn="ctr"/>
                      <a:r>
                        <a:rPr lang="en-ZA" sz="1200" dirty="0"/>
                        <a:t>22</a:t>
                      </a:r>
                    </a:p>
                  </a:txBody>
                  <a:tcPr marL="91444" marR="91444" marT="45693" marB="45693"/>
                </a:tc>
                <a:tc>
                  <a:txBody>
                    <a:bodyPr/>
                    <a:lstStyle/>
                    <a:p>
                      <a:pPr algn="ctr"/>
                      <a:r>
                        <a:rPr lang="en-ZA" sz="1200" dirty="0"/>
                        <a:t>34</a:t>
                      </a:r>
                    </a:p>
                  </a:txBody>
                  <a:tcPr marL="91444" marR="91444" marT="45693" marB="45693"/>
                </a:tc>
                <a:tc>
                  <a:txBody>
                    <a:bodyPr/>
                    <a:lstStyle/>
                    <a:p>
                      <a:pPr algn="ctr"/>
                      <a:r>
                        <a:rPr lang="en-ZA" sz="1200" dirty="0"/>
                        <a:t>65%</a:t>
                      </a:r>
                    </a:p>
                  </a:txBody>
                  <a:tcPr marL="91444" marR="91444" marT="45693" marB="45693"/>
                </a:tc>
                <a:extLst>
                  <a:ext uri="{0D108BD9-81ED-4DB2-BD59-A6C34878D82A}">
                    <a16:rowId xmlns="" xmlns:a16="http://schemas.microsoft.com/office/drawing/2014/main" val="10004"/>
                  </a:ext>
                </a:extLst>
              </a:tr>
              <a:tr h="239642">
                <a:tc>
                  <a:txBody>
                    <a:bodyPr/>
                    <a:lstStyle/>
                    <a:p>
                      <a:r>
                        <a:rPr lang="en-ZA" sz="1200" dirty="0"/>
                        <a:t>1994</a:t>
                      </a:r>
                    </a:p>
                  </a:txBody>
                  <a:tcPr marL="91444" marR="91444" marT="45693" marB="45693"/>
                </a:tc>
                <a:tc>
                  <a:txBody>
                    <a:bodyPr/>
                    <a:lstStyle/>
                    <a:p>
                      <a:r>
                        <a:rPr lang="en-ZA" sz="1200" dirty="0"/>
                        <a:t>TAFV</a:t>
                      </a:r>
                    </a:p>
                  </a:txBody>
                  <a:tcPr marL="91444" marR="91444" marT="45693" marB="45693"/>
                </a:tc>
                <a:tc>
                  <a:txBody>
                    <a:bodyPr/>
                    <a:lstStyle/>
                    <a:p>
                      <a:r>
                        <a:rPr lang="en-ZA" sz="1200" dirty="0"/>
                        <a:t>Tai National Park, CŎTE D’IVOIRE</a:t>
                      </a:r>
                    </a:p>
                  </a:txBody>
                  <a:tcPr marL="91444" marR="91444" marT="45693" marB="45693"/>
                </a:tc>
                <a:tc>
                  <a:txBody>
                    <a:bodyPr/>
                    <a:lstStyle/>
                    <a:p>
                      <a:pPr algn="ctr"/>
                      <a:r>
                        <a:rPr lang="en-ZA" sz="1200" dirty="0"/>
                        <a:t>0</a:t>
                      </a:r>
                    </a:p>
                  </a:txBody>
                  <a:tcPr marL="91444" marR="91444" marT="45693" marB="45693"/>
                </a:tc>
                <a:tc>
                  <a:txBody>
                    <a:bodyPr/>
                    <a:lstStyle/>
                    <a:p>
                      <a:pPr algn="ctr"/>
                      <a:r>
                        <a:rPr lang="en-ZA" sz="1200" dirty="0"/>
                        <a:t>1</a:t>
                      </a:r>
                    </a:p>
                  </a:txBody>
                  <a:tcPr marL="91444" marR="91444" marT="45693" marB="45693"/>
                </a:tc>
                <a:tc>
                  <a:txBody>
                    <a:bodyPr/>
                    <a:lstStyle/>
                    <a:p>
                      <a:pPr algn="ctr"/>
                      <a:r>
                        <a:rPr lang="en-ZA" sz="1200" dirty="0"/>
                        <a:t>0%</a:t>
                      </a:r>
                    </a:p>
                  </a:txBody>
                  <a:tcPr marL="91444" marR="91444" marT="45693" marB="45693"/>
                </a:tc>
                <a:extLst>
                  <a:ext uri="{0D108BD9-81ED-4DB2-BD59-A6C34878D82A}">
                    <a16:rowId xmlns="" xmlns:a16="http://schemas.microsoft.com/office/drawing/2014/main" val="10006"/>
                  </a:ext>
                </a:extLst>
              </a:tr>
              <a:tr h="239642">
                <a:tc>
                  <a:txBody>
                    <a:bodyPr/>
                    <a:lstStyle/>
                    <a:p>
                      <a:r>
                        <a:rPr lang="en-ZA" sz="1200" dirty="0"/>
                        <a:t>1994-1995</a:t>
                      </a:r>
                    </a:p>
                  </a:txBody>
                  <a:tcPr marL="91444" marR="91444" marT="45693" marB="45693"/>
                </a:tc>
                <a:tc>
                  <a:txBody>
                    <a:bodyPr/>
                    <a:lstStyle/>
                    <a:p>
                      <a:r>
                        <a:rPr lang="en-ZA" sz="1200" dirty="0"/>
                        <a:t>EBOV</a:t>
                      </a:r>
                    </a:p>
                  </a:txBody>
                  <a:tcPr marL="91444" marR="91444" marT="45693" marB="45693"/>
                </a:tc>
                <a:tc>
                  <a:txBody>
                    <a:bodyPr/>
                    <a:lstStyle/>
                    <a:p>
                      <a:r>
                        <a:rPr lang="en-ZA" sz="1200" dirty="0" err="1"/>
                        <a:t>Woleu-Ntem</a:t>
                      </a:r>
                      <a:r>
                        <a:rPr lang="en-ZA" sz="1200" dirty="0"/>
                        <a:t> and </a:t>
                      </a:r>
                      <a:r>
                        <a:rPr lang="en-ZA" sz="1200" dirty="0" err="1"/>
                        <a:t>Ogooué-Ivindo</a:t>
                      </a:r>
                      <a:r>
                        <a:rPr lang="en-ZA" sz="1200" dirty="0"/>
                        <a:t> Provinces, GABON</a:t>
                      </a:r>
                    </a:p>
                  </a:txBody>
                  <a:tcPr marL="91444" marR="91444" marT="45693" marB="45693"/>
                </a:tc>
                <a:tc>
                  <a:txBody>
                    <a:bodyPr/>
                    <a:lstStyle/>
                    <a:p>
                      <a:pPr algn="ctr"/>
                      <a:r>
                        <a:rPr lang="en-ZA" sz="1200" dirty="0"/>
                        <a:t>31</a:t>
                      </a:r>
                    </a:p>
                  </a:txBody>
                  <a:tcPr marL="91444" marR="91444" marT="45693" marB="45693"/>
                </a:tc>
                <a:tc>
                  <a:txBody>
                    <a:bodyPr/>
                    <a:lstStyle/>
                    <a:p>
                      <a:pPr algn="ctr"/>
                      <a:r>
                        <a:rPr lang="en-ZA" sz="1200" dirty="0"/>
                        <a:t>52</a:t>
                      </a:r>
                    </a:p>
                  </a:txBody>
                  <a:tcPr marL="91444" marR="91444" marT="45693" marB="45693"/>
                </a:tc>
                <a:tc>
                  <a:txBody>
                    <a:bodyPr/>
                    <a:lstStyle/>
                    <a:p>
                      <a:pPr algn="ctr"/>
                      <a:r>
                        <a:rPr lang="en-ZA" sz="1200" dirty="0"/>
                        <a:t>60%</a:t>
                      </a:r>
                    </a:p>
                  </a:txBody>
                  <a:tcPr marL="91444" marR="91444" marT="45693" marB="45693"/>
                </a:tc>
                <a:extLst>
                  <a:ext uri="{0D108BD9-81ED-4DB2-BD59-A6C34878D82A}">
                    <a16:rowId xmlns="" xmlns:a16="http://schemas.microsoft.com/office/drawing/2014/main" val="10007"/>
                  </a:ext>
                </a:extLst>
              </a:tr>
              <a:tr h="239642">
                <a:tc>
                  <a:txBody>
                    <a:bodyPr/>
                    <a:lstStyle/>
                    <a:p>
                      <a:r>
                        <a:rPr lang="en-ZA" sz="1200" dirty="0"/>
                        <a:t>1996</a:t>
                      </a:r>
                    </a:p>
                  </a:txBody>
                  <a:tcPr marL="91444" marR="91444" marT="45693" marB="45693"/>
                </a:tc>
                <a:tc>
                  <a:txBody>
                    <a:bodyPr/>
                    <a:lstStyle/>
                    <a:p>
                      <a:r>
                        <a:rPr lang="en-ZA" sz="1200" dirty="0"/>
                        <a:t>EBOV</a:t>
                      </a:r>
                    </a:p>
                  </a:txBody>
                  <a:tcPr marL="91444" marR="91444" marT="45693" marB="45693"/>
                </a:tc>
                <a:tc>
                  <a:txBody>
                    <a:bodyPr/>
                    <a:lstStyle/>
                    <a:p>
                      <a:r>
                        <a:rPr lang="en-ZA" sz="1200" dirty="0"/>
                        <a:t>Johannesburg, SOUTH AFRICA</a:t>
                      </a:r>
                    </a:p>
                  </a:txBody>
                  <a:tcPr marL="91444" marR="91444" marT="45693" marB="45693"/>
                </a:tc>
                <a:tc>
                  <a:txBody>
                    <a:bodyPr/>
                    <a:lstStyle/>
                    <a:p>
                      <a:pPr algn="ctr"/>
                      <a:r>
                        <a:rPr lang="en-ZA" sz="1200" dirty="0"/>
                        <a:t>1</a:t>
                      </a:r>
                    </a:p>
                  </a:txBody>
                  <a:tcPr marL="91444" marR="91444" marT="45693" marB="45693"/>
                </a:tc>
                <a:tc>
                  <a:txBody>
                    <a:bodyPr/>
                    <a:lstStyle/>
                    <a:p>
                      <a:pPr algn="ctr"/>
                      <a:r>
                        <a:rPr lang="en-ZA" sz="1200" dirty="0"/>
                        <a:t>2</a:t>
                      </a:r>
                    </a:p>
                  </a:txBody>
                  <a:tcPr marL="91444" marR="91444" marT="45693" marB="45693"/>
                </a:tc>
                <a:tc>
                  <a:txBody>
                    <a:bodyPr/>
                    <a:lstStyle/>
                    <a:p>
                      <a:pPr algn="ctr"/>
                      <a:r>
                        <a:rPr lang="en-ZA" sz="1200" dirty="0"/>
                        <a:t>50%</a:t>
                      </a:r>
                    </a:p>
                  </a:txBody>
                  <a:tcPr marL="91444" marR="91444" marT="45693" marB="45693"/>
                </a:tc>
                <a:extLst>
                  <a:ext uri="{0D108BD9-81ED-4DB2-BD59-A6C34878D82A}">
                    <a16:rowId xmlns="" xmlns:a16="http://schemas.microsoft.com/office/drawing/2014/main" val="10013"/>
                  </a:ext>
                </a:extLst>
              </a:tr>
              <a:tr h="239642">
                <a:tc>
                  <a:txBody>
                    <a:bodyPr/>
                    <a:lstStyle/>
                    <a:p>
                      <a:r>
                        <a:rPr lang="en-ZA" sz="1200" dirty="0"/>
                        <a:t>1995</a:t>
                      </a:r>
                    </a:p>
                  </a:txBody>
                  <a:tcPr marL="91444" marR="91444" marT="45693" marB="45693"/>
                </a:tc>
                <a:tc>
                  <a:txBody>
                    <a:bodyPr/>
                    <a:lstStyle/>
                    <a:p>
                      <a:r>
                        <a:rPr lang="en-ZA" sz="1200" dirty="0"/>
                        <a:t>EBOV</a:t>
                      </a:r>
                    </a:p>
                  </a:txBody>
                  <a:tcPr marL="91444" marR="91444" marT="45693" marB="45693"/>
                </a:tc>
                <a:tc>
                  <a:txBody>
                    <a:bodyPr/>
                    <a:lstStyle/>
                    <a:p>
                      <a:r>
                        <a:rPr lang="en-ZA" sz="1200" dirty="0" err="1"/>
                        <a:t>Kikwit</a:t>
                      </a:r>
                      <a:r>
                        <a:rPr lang="en-ZA" sz="1200" dirty="0"/>
                        <a:t>, ZAIRE</a:t>
                      </a:r>
                    </a:p>
                  </a:txBody>
                  <a:tcPr marL="91444" marR="91444" marT="45693" marB="45693"/>
                </a:tc>
                <a:tc>
                  <a:txBody>
                    <a:bodyPr/>
                    <a:lstStyle/>
                    <a:p>
                      <a:pPr algn="ctr"/>
                      <a:r>
                        <a:rPr lang="en-ZA" sz="1200" dirty="0"/>
                        <a:t>254</a:t>
                      </a:r>
                    </a:p>
                  </a:txBody>
                  <a:tcPr marL="91444" marR="91444" marT="45693" marB="45693"/>
                </a:tc>
                <a:tc>
                  <a:txBody>
                    <a:bodyPr/>
                    <a:lstStyle/>
                    <a:p>
                      <a:pPr algn="ctr"/>
                      <a:r>
                        <a:rPr lang="en-ZA" sz="1200" dirty="0"/>
                        <a:t>315</a:t>
                      </a:r>
                    </a:p>
                  </a:txBody>
                  <a:tcPr marL="91444" marR="91444" marT="45693" marB="45693"/>
                </a:tc>
                <a:tc>
                  <a:txBody>
                    <a:bodyPr/>
                    <a:lstStyle/>
                    <a:p>
                      <a:pPr algn="ctr"/>
                      <a:r>
                        <a:rPr lang="en-ZA" sz="1200" dirty="0"/>
                        <a:t>81%</a:t>
                      </a:r>
                    </a:p>
                  </a:txBody>
                  <a:tcPr marL="91444" marR="91444" marT="45693" marB="45693"/>
                </a:tc>
                <a:extLst>
                  <a:ext uri="{0D108BD9-81ED-4DB2-BD59-A6C34878D82A}">
                    <a16:rowId xmlns="" xmlns:a16="http://schemas.microsoft.com/office/drawing/2014/main" val="10008"/>
                  </a:ext>
                </a:extLst>
              </a:tr>
              <a:tr h="239642">
                <a:tc>
                  <a:txBody>
                    <a:bodyPr/>
                    <a:lstStyle/>
                    <a:p>
                      <a:r>
                        <a:rPr lang="en-ZA" sz="1200" dirty="0"/>
                        <a:t>1996</a:t>
                      </a:r>
                    </a:p>
                  </a:txBody>
                  <a:tcPr marL="91444" marR="91444" marT="45693" marB="45693"/>
                </a:tc>
                <a:tc>
                  <a:txBody>
                    <a:bodyPr/>
                    <a:lstStyle/>
                    <a:p>
                      <a:r>
                        <a:rPr lang="en-ZA" sz="1200" dirty="0"/>
                        <a:t>EBOV</a:t>
                      </a:r>
                    </a:p>
                  </a:txBody>
                  <a:tcPr marL="91444" marR="91444" marT="45693" marB="45693"/>
                </a:tc>
                <a:tc>
                  <a:txBody>
                    <a:bodyPr/>
                    <a:lstStyle/>
                    <a:p>
                      <a:r>
                        <a:rPr lang="en-ZA" sz="1200" dirty="0"/>
                        <a:t>Mayibout , GABON</a:t>
                      </a:r>
                    </a:p>
                  </a:txBody>
                  <a:tcPr marL="91444" marR="91444" marT="45693" marB="45693"/>
                </a:tc>
                <a:tc>
                  <a:txBody>
                    <a:bodyPr/>
                    <a:lstStyle/>
                    <a:p>
                      <a:pPr algn="ctr"/>
                      <a:r>
                        <a:rPr lang="en-ZA" sz="1200" dirty="0"/>
                        <a:t>21</a:t>
                      </a:r>
                    </a:p>
                  </a:txBody>
                  <a:tcPr marL="91444" marR="91444" marT="45693" marB="45693"/>
                </a:tc>
                <a:tc>
                  <a:txBody>
                    <a:bodyPr/>
                    <a:lstStyle/>
                    <a:p>
                      <a:pPr algn="ctr"/>
                      <a:r>
                        <a:rPr lang="en-ZA" sz="1200" dirty="0"/>
                        <a:t>37</a:t>
                      </a:r>
                    </a:p>
                  </a:txBody>
                  <a:tcPr marL="91444" marR="91444" marT="45693" marB="45693"/>
                </a:tc>
                <a:tc>
                  <a:txBody>
                    <a:bodyPr/>
                    <a:lstStyle/>
                    <a:p>
                      <a:pPr algn="ctr"/>
                      <a:r>
                        <a:rPr lang="en-ZA" sz="1200" dirty="0"/>
                        <a:t>57%</a:t>
                      </a:r>
                    </a:p>
                  </a:txBody>
                  <a:tcPr marL="91444" marR="91444" marT="45693" marB="45693"/>
                </a:tc>
                <a:extLst>
                  <a:ext uri="{0D108BD9-81ED-4DB2-BD59-A6C34878D82A}">
                    <a16:rowId xmlns="" xmlns:a16="http://schemas.microsoft.com/office/drawing/2014/main" val="10009"/>
                  </a:ext>
                </a:extLst>
              </a:tr>
              <a:tr h="239642">
                <a:tc>
                  <a:txBody>
                    <a:bodyPr/>
                    <a:lstStyle/>
                    <a:p>
                      <a:r>
                        <a:rPr lang="en-ZA" sz="1200" dirty="0"/>
                        <a:t>1996</a:t>
                      </a:r>
                    </a:p>
                  </a:txBody>
                  <a:tcPr marL="91444" marR="91444" marT="45693" marB="45693"/>
                </a:tc>
                <a:tc>
                  <a:txBody>
                    <a:bodyPr/>
                    <a:lstStyle/>
                    <a:p>
                      <a:r>
                        <a:rPr lang="en-ZA" sz="1200" dirty="0"/>
                        <a:t>EBOV</a:t>
                      </a:r>
                    </a:p>
                  </a:txBody>
                  <a:tcPr marL="91444" marR="91444" marT="45693" marB="45693"/>
                </a:tc>
                <a:tc>
                  <a:txBody>
                    <a:bodyPr/>
                    <a:lstStyle/>
                    <a:p>
                      <a:r>
                        <a:rPr lang="en-ZA" sz="1200" dirty="0" err="1"/>
                        <a:t>Sergiyev</a:t>
                      </a:r>
                      <a:r>
                        <a:rPr lang="en-ZA" sz="1200" dirty="0"/>
                        <a:t> </a:t>
                      </a:r>
                      <a:r>
                        <a:rPr lang="en-ZA" sz="1200" dirty="0" err="1"/>
                        <a:t>Posad</a:t>
                      </a:r>
                      <a:r>
                        <a:rPr lang="en-ZA" sz="1200" dirty="0"/>
                        <a:t>, RUSSIA (laboratory</a:t>
                      </a:r>
                      <a:r>
                        <a:rPr lang="en-ZA" sz="1200" baseline="0" dirty="0"/>
                        <a:t> accident)</a:t>
                      </a:r>
                      <a:endParaRPr lang="en-ZA" sz="1200" dirty="0"/>
                    </a:p>
                  </a:txBody>
                  <a:tcPr marL="91444" marR="91444" marT="45693" marB="45693"/>
                </a:tc>
                <a:tc>
                  <a:txBody>
                    <a:bodyPr/>
                    <a:lstStyle/>
                    <a:p>
                      <a:pPr algn="ctr"/>
                      <a:r>
                        <a:rPr lang="en-ZA" sz="1200" dirty="0"/>
                        <a:t>1</a:t>
                      </a:r>
                    </a:p>
                  </a:txBody>
                  <a:tcPr marL="91444" marR="91444" marT="45693" marB="45693"/>
                </a:tc>
                <a:tc>
                  <a:txBody>
                    <a:bodyPr/>
                    <a:lstStyle/>
                    <a:p>
                      <a:pPr algn="ctr"/>
                      <a:r>
                        <a:rPr lang="en-ZA" sz="1200" dirty="0"/>
                        <a:t>1</a:t>
                      </a:r>
                    </a:p>
                  </a:txBody>
                  <a:tcPr marL="91444" marR="91444" marT="45693" marB="45693"/>
                </a:tc>
                <a:tc>
                  <a:txBody>
                    <a:bodyPr/>
                    <a:lstStyle/>
                    <a:p>
                      <a:pPr algn="ctr"/>
                      <a:r>
                        <a:rPr lang="en-ZA" sz="1200" dirty="0"/>
                        <a:t>100%</a:t>
                      </a:r>
                    </a:p>
                  </a:txBody>
                  <a:tcPr marL="91444" marR="91444" marT="45693" marB="45693"/>
                </a:tc>
                <a:extLst>
                  <a:ext uri="{0D108BD9-81ED-4DB2-BD59-A6C34878D82A}">
                    <a16:rowId xmlns="" xmlns:a16="http://schemas.microsoft.com/office/drawing/2014/main" val="10010"/>
                  </a:ext>
                </a:extLst>
              </a:tr>
              <a:tr h="399435">
                <a:tc>
                  <a:txBody>
                    <a:bodyPr/>
                    <a:lstStyle/>
                    <a:p>
                      <a:r>
                        <a:rPr lang="en-ZA" sz="1200" dirty="0"/>
                        <a:t>1996-1997</a:t>
                      </a:r>
                    </a:p>
                  </a:txBody>
                  <a:tcPr marL="91444" marR="91444" marT="45693" marB="45693"/>
                </a:tc>
                <a:tc>
                  <a:txBody>
                    <a:bodyPr/>
                    <a:lstStyle/>
                    <a:p>
                      <a:r>
                        <a:rPr lang="en-ZA" sz="1200" dirty="0"/>
                        <a:t>EBOV</a:t>
                      </a:r>
                    </a:p>
                  </a:txBody>
                  <a:tcPr marL="91444" marR="91444" marT="45693" marB="45693"/>
                </a:tc>
                <a:tc>
                  <a:txBody>
                    <a:bodyPr/>
                    <a:lstStyle/>
                    <a:p>
                      <a:r>
                        <a:rPr lang="en-ZA" sz="1200" dirty="0" err="1"/>
                        <a:t>Ogooué-Ivindo</a:t>
                      </a:r>
                      <a:r>
                        <a:rPr lang="en-ZA" sz="1200" dirty="0"/>
                        <a:t> Province, GABON; </a:t>
                      </a:r>
                      <a:r>
                        <a:rPr lang="en-ZA" sz="1200" dirty="0" err="1"/>
                        <a:t>Cuvette-Ouest</a:t>
                      </a:r>
                      <a:r>
                        <a:rPr lang="en-ZA" sz="1200" dirty="0"/>
                        <a:t> Department, REPUBLIC OF THE CONGO</a:t>
                      </a:r>
                    </a:p>
                  </a:txBody>
                  <a:tcPr marL="91444" marR="91444" marT="45693" marB="45693"/>
                </a:tc>
                <a:tc>
                  <a:txBody>
                    <a:bodyPr/>
                    <a:lstStyle/>
                    <a:p>
                      <a:pPr algn="ctr"/>
                      <a:r>
                        <a:rPr lang="en-ZA" sz="1200" dirty="0"/>
                        <a:t>45</a:t>
                      </a:r>
                    </a:p>
                  </a:txBody>
                  <a:tcPr marL="91444" marR="91444" marT="45693" marB="45693"/>
                </a:tc>
                <a:tc>
                  <a:txBody>
                    <a:bodyPr/>
                    <a:lstStyle/>
                    <a:p>
                      <a:pPr algn="ctr"/>
                      <a:r>
                        <a:rPr lang="en-ZA" sz="1200" dirty="0"/>
                        <a:t>60</a:t>
                      </a:r>
                    </a:p>
                  </a:txBody>
                  <a:tcPr marL="91444" marR="91444" marT="45693" marB="45693"/>
                </a:tc>
                <a:tc>
                  <a:txBody>
                    <a:bodyPr/>
                    <a:lstStyle/>
                    <a:p>
                      <a:pPr algn="ctr"/>
                      <a:r>
                        <a:rPr lang="en-ZA" sz="1200" dirty="0"/>
                        <a:t>75%</a:t>
                      </a:r>
                    </a:p>
                  </a:txBody>
                  <a:tcPr marL="91444" marR="91444" marT="45693" marB="45693"/>
                </a:tc>
                <a:extLst>
                  <a:ext uri="{0D108BD9-81ED-4DB2-BD59-A6C34878D82A}">
                    <a16:rowId xmlns="" xmlns:a16="http://schemas.microsoft.com/office/drawing/2014/main" val="10011"/>
                  </a:ext>
                </a:extLst>
              </a:tr>
              <a:tr h="368198">
                <a:tc>
                  <a:txBody>
                    <a:bodyPr/>
                    <a:lstStyle/>
                    <a:p>
                      <a:r>
                        <a:rPr lang="en-ZA" sz="1200" dirty="0"/>
                        <a:t>2000-</a:t>
                      </a:r>
                      <a:r>
                        <a:rPr lang="en-ZA" sz="1200" baseline="0" dirty="0"/>
                        <a:t>2001</a:t>
                      </a:r>
                      <a:endParaRPr lang="en-ZA" sz="1200" dirty="0"/>
                    </a:p>
                  </a:txBody>
                  <a:tcPr marL="91444" marR="91444" marT="45693" marB="45693"/>
                </a:tc>
                <a:tc>
                  <a:txBody>
                    <a:bodyPr/>
                    <a:lstStyle/>
                    <a:p>
                      <a:r>
                        <a:rPr lang="en-ZA" sz="1200" dirty="0"/>
                        <a:t>SUDV</a:t>
                      </a:r>
                    </a:p>
                  </a:txBody>
                  <a:tcPr marL="91444" marR="91444" marT="45693" marB="45693"/>
                </a:tc>
                <a:tc>
                  <a:txBody>
                    <a:bodyPr/>
                    <a:lstStyle/>
                    <a:p>
                      <a:r>
                        <a:rPr lang="en-ZA" sz="1200" dirty="0" err="1"/>
                        <a:t>Gulu</a:t>
                      </a:r>
                      <a:r>
                        <a:rPr lang="en-ZA" sz="1200" dirty="0"/>
                        <a:t>, </a:t>
                      </a:r>
                      <a:r>
                        <a:rPr lang="en-ZA" sz="1200" dirty="0" err="1"/>
                        <a:t>Mbarara</a:t>
                      </a:r>
                      <a:r>
                        <a:rPr lang="en-ZA" sz="1200" dirty="0"/>
                        <a:t> and </a:t>
                      </a:r>
                      <a:r>
                        <a:rPr lang="en-ZA" sz="1200" dirty="0" err="1"/>
                        <a:t>Masindi</a:t>
                      </a:r>
                      <a:r>
                        <a:rPr lang="en-ZA" sz="1200" baseline="0" dirty="0"/>
                        <a:t> Districts, UGANDA</a:t>
                      </a:r>
                      <a:endParaRPr lang="en-ZA" sz="1200" dirty="0"/>
                    </a:p>
                  </a:txBody>
                  <a:tcPr marL="91444" marR="91444" marT="45693" marB="45693"/>
                </a:tc>
                <a:tc>
                  <a:txBody>
                    <a:bodyPr/>
                    <a:lstStyle/>
                    <a:p>
                      <a:pPr algn="ctr"/>
                      <a:r>
                        <a:rPr lang="en-ZA" sz="1200" dirty="0"/>
                        <a:t>224</a:t>
                      </a:r>
                    </a:p>
                  </a:txBody>
                  <a:tcPr marL="91444" marR="91444" marT="45693" marB="45693"/>
                </a:tc>
                <a:tc>
                  <a:txBody>
                    <a:bodyPr/>
                    <a:lstStyle/>
                    <a:p>
                      <a:pPr algn="ctr"/>
                      <a:r>
                        <a:rPr lang="en-ZA" sz="1200" dirty="0"/>
                        <a:t>425</a:t>
                      </a:r>
                    </a:p>
                  </a:txBody>
                  <a:tcPr marL="91444" marR="91444" marT="45693" marB="45693"/>
                </a:tc>
                <a:tc>
                  <a:txBody>
                    <a:bodyPr/>
                    <a:lstStyle/>
                    <a:p>
                      <a:pPr algn="ctr"/>
                      <a:r>
                        <a:rPr lang="en-ZA" sz="1200" dirty="0"/>
                        <a:t>53%</a:t>
                      </a:r>
                    </a:p>
                  </a:txBody>
                  <a:tcPr marL="91444" marR="91444" marT="45693" marB="45693"/>
                </a:tc>
                <a:extLst>
                  <a:ext uri="{0D108BD9-81ED-4DB2-BD59-A6C34878D82A}">
                    <a16:rowId xmlns="" xmlns:a16="http://schemas.microsoft.com/office/drawing/2014/main" val="10012"/>
                  </a:ext>
                </a:extLst>
              </a:tr>
            </a:tbl>
          </a:graphicData>
        </a:graphic>
      </p:graphicFrame>
      <p:sp>
        <p:nvSpPr>
          <p:cNvPr id="32865" name="Title 3">
            <a:extLst>
              <a:ext uri="{FF2B5EF4-FFF2-40B4-BE49-F238E27FC236}">
                <a16:creationId xmlns="" xmlns:a16="http://schemas.microsoft.com/office/drawing/2014/main" id="{745E03D8-0F17-7640-A423-7ECA25D6009E}"/>
              </a:ext>
            </a:extLst>
          </p:cNvPr>
          <p:cNvSpPr>
            <a:spLocks noGrp="1"/>
          </p:cNvSpPr>
          <p:nvPr>
            <p:ph type="title"/>
          </p:nvPr>
        </p:nvSpPr>
        <p:spPr/>
        <p:txBody>
          <a:bodyPr/>
          <a:lstStyle/>
          <a:p>
            <a:r>
              <a:rPr lang="en-ZA" altLang="en-US" dirty="0"/>
              <a:t> Ebola virus activity over time  (1976 – 2001)</a:t>
            </a:r>
          </a:p>
        </p:txBody>
      </p:sp>
      <p:sp>
        <p:nvSpPr>
          <p:cNvPr id="4" name="TextBox 3"/>
          <p:cNvSpPr txBox="1"/>
          <p:nvPr/>
        </p:nvSpPr>
        <p:spPr>
          <a:xfrm>
            <a:off x="8806818" y="-22820"/>
            <a:ext cx="301686" cy="369332"/>
          </a:xfrm>
          <a:prstGeom prst="rect">
            <a:avLst/>
          </a:prstGeom>
          <a:noFill/>
        </p:spPr>
        <p:txBody>
          <a:bodyPr wrap="none" rtlCol="0">
            <a:spAutoFit/>
          </a:bodyPr>
          <a:lstStyle/>
          <a:p>
            <a:pPr algn="r"/>
            <a:r>
              <a:rPr lang="en-US" dirty="0" smtClean="0"/>
              <a:t>9</a:t>
            </a:r>
            <a:endParaRPr lang="en-US" dirty="0"/>
          </a:p>
        </p:txBody>
      </p:sp>
    </p:spTree>
    <p:extLst>
      <p:ext uri="{BB962C8B-B14F-4D97-AF65-F5344CB8AC3E}">
        <p14:creationId xmlns:p14="http://schemas.microsoft.com/office/powerpoint/2010/main" val="319157027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6359</TotalTime>
  <Words>1848</Words>
  <Application>Microsoft Macintosh PowerPoint</Application>
  <PresentationFormat>On-screen Show (16:10)</PresentationFormat>
  <Paragraphs>459</Paragraphs>
  <Slides>42</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Arial Black</vt:lpstr>
      <vt:lpstr>Calibri</vt:lpstr>
      <vt:lpstr>Mangal</vt:lpstr>
      <vt:lpstr>MS PGothic</vt:lpstr>
      <vt:lpstr>Wingdings</vt:lpstr>
      <vt:lpstr>Office Theme</vt:lpstr>
      <vt:lpstr>PowerPoint Presentation</vt:lpstr>
      <vt:lpstr>PowerPoint Presentation</vt:lpstr>
      <vt:lpstr>The Filoviruses</vt:lpstr>
      <vt:lpstr>PowerPoint Presentation</vt:lpstr>
      <vt:lpstr>PowerPoint Presentation</vt:lpstr>
      <vt:lpstr>PowerPoint Presentation</vt:lpstr>
      <vt:lpstr>PowerPoint Presentation</vt:lpstr>
      <vt:lpstr> Marburg virus activity over time  (1967 – 2017)</vt:lpstr>
      <vt:lpstr> Ebola virus activity over time  (1976 – 2001)</vt:lpstr>
      <vt:lpstr> Ebola virus activity over time  (2001 – current)</vt:lpstr>
      <vt:lpstr>Increasing frequency of recognized filovirus outbreaks in Africa since 1990</vt:lpstr>
      <vt:lpstr>Ebola and Marburg viruses: Transmission</vt:lpstr>
      <vt:lpstr>PowerPoint Presentation</vt:lpstr>
      <vt:lpstr>Infection rates </vt:lpstr>
      <vt:lpstr>Filovirus transmission: what is known and what is not …</vt:lpstr>
      <vt:lpstr>Ebola West Africa 20(13)14 – 2015(6) </vt:lpstr>
      <vt:lpstr>PowerPoint Presentation</vt:lpstr>
      <vt:lpstr>PowerPoint Presentation</vt:lpstr>
      <vt:lpstr>PowerPoint Presentation</vt:lpstr>
      <vt:lpstr>DRC – North Kivu and Ituri provinces</vt:lpstr>
      <vt:lpstr>Ebola DRC – as at 21 May 2019 </vt:lpstr>
      <vt:lpstr>PowerPoint Presentation</vt:lpstr>
      <vt:lpstr>PPE for filovirus infections: a big challenge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Challenges inc. controversial public health messages</vt:lpstr>
      <vt:lpstr>Social media: the blame and misconceptions</vt:lpstr>
      <vt:lpstr>Social media: the blame and misconceptions</vt:lpstr>
      <vt:lpstr>Social media: the blame and misconceptions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Lindi</dc:creator>
  <cp:keywords/>
  <dc:description/>
  <cp:lastModifiedBy>Paul Webber</cp:lastModifiedBy>
  <cp:revision>515</cp:revision>
  <cp:lastPrinted>2019-07-07T00:57:53Z</cp:lastPrinted>
  <dcterms:created xsi:type="dcterms:W3CDTF">2014-10-25T07:25:25Z</dcterms:created>
  <dcterms:modified xsi:type="dcterms:W3CDTF">2019-07-08T01:25:17Z</dcterms:modified>
  <cp:category/>
</cp:coreProperties>
</file>