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5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410" r:id="rId2"/>
    <p:sldId id="411" r:id="rId3"/>
    <p:sldId id="412" r:id="rId4"/>
    <p:sldId id="417" r:id="rId5"/>
    <p:sldId id="413" r:id="rId6"/>
    <p:sldId id="414" r:id="rId7"/>
    <p:sldId id="416" r:id="rId8"/>
    <p:sldId id="415" r:id="rId9"/>
    <p:sldId id="419" r:id="rId10"/>
    <p:sldId id="461" r:id="rId11"/>
    <p:sldId id="426" r:id="rId12"/>
    <p:sldId id="427" r:id="rId13"/>
    <p:sldId id="425" r:id="rId14"/>
    <p:sldId id="428" r:id="rId15"/>
    <p:sldId id="432" r:id="rId16"/>
    <p:sldId id="447" r:id="rId17"/>
    <p:sldId id="448" r:id="rId18"/>
    <p:sldId id="388" r:id="rId19"/>
    <p:sldId id="457" r:id="rId20"/>
    <p:sldId id="460" r:id="rId21"/>
    <p:sldId id="459" r:id="rId22"/>
    <p:sldId id="458" r:id="rId23"/>
    <p:sldId id="435" r:id="rId24"/>
    <p:sldId id="436" r:id="rId25"/>
    <p:sldId id="437" r:id="rId26"/>
    <p:sldId id="438" r:id="rId27"/>
    <p:sldId id="439" r:id="rId28"/>
    <p:sldId id="453" r:id="rId29"/>
    <p:sldId id="441" r:id="rId30"/>
    <p:sldId id="443" r:id="rId31"/>
    <p:sldId id="449" r:id="rId32"/>
    <p:sldId id="452" r:id="rId33"/>
    <p:sldId id="451" r:id="rId34"/>
    <p:sldId id="454" r:id="rId35"/>
    <p:sldId id="455" r:id="rId36"/>
    <p:sldId id="462" r:id="rId37"/>
    <p:sldId id="456" r:id="rId38"/>
    <p:sldId id="405" r:id="rId39"/>
    <p:sldId id="463" r:id="rId40"/>
    <p:sldId id="464" r:id="rId41"/>
    <p:sldId id="465" r:id="rId42"/>
    <p:sldId id="466" r:id="rId43"/>
    <p:sldId id="467" r:id="rId44"/>
    <p:sldId id="468" r:id="rId4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0C2"/>
    <a:srgbClr val="C5E1E4"/>
    <a:srgbClr val="EA8CE5"/>
    <a:srgbClr val="B61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8" autoAdjust="0"/>
    <p:restoredTop sz="93833" autoAdjust="0"/>
  </p:normalViewPr>
  <p:slideViewPr>
    <p:cSldViewPr snapToGrid="0" snapToObjects="1">
      <p:cViewPr varScale="1">
        <p:scale>
          <a:sx n="97" d="100"/>
          <a:sy n="97" d="100"/>
        </p:scale>
        <p:origin x="200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696"/>
    </p:cViewPr>
  </p:sorterViewPr>
  <p:notesViewPr>
    <p:cSldViewPr snapToGrid="0" snapToObjects="1" showGuides="1">
      <p:cViewPr varScale="1">
        <p:scale>
          <a:sx n="88" d="100"/>
          <a:sy n="88" d="100"/>
        </p:scale>
        <p:origin x="33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9E0D3-1842-409C-9E3C-5D9F3F5FD90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A116C83-002B-4990-BD83-28DF44750833}">
      <dgm:prSet phldrT="[Texte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CA" b="1" dirty="0" smtClean="0">
              <a:solidFill>
                <a:schemeClr val="accent1"/>
              </a:solidFill>
            </a:rPr>
            <a:t>Leadership of the </a:t>
          </a:r>
          <a:r>
            <a:rPr lang="fr-CA" b="1" dirty="0" err="1" smtClean="0">
              <a:solidFill>
                <a:schemeClr val="accent1"/>
              </a:solidFill>
            </a:rPr>
            <a:t>head</a:t>
          </a:r>
          <a:r>
            <a:rPr lang="fr-CA" b="1" dirty="0" smtClean="0">
              <a:solidFill>
                <a:schemeClr val="accent1"/>
              </a:solidFill>
            </a:rPr>
            <a:t> nurse</a:t>
          </a:r>
        </a:p>
        <a:p>
          <a:r>
            <a:rPr lang="fr-CA" b="1" dirty="0" smtClean="0">
              <a:solidFill>
                <a:schemeClr val="accent1"/>
              </a:solidFill>
            </a:rPr>
            <a:t>______________</a:t>
          </a:r>
        </a:p>
        <a:p>
          <a:endParaRPr lang="fr-CA" b="1" dirty="0" smtClean="0">
            <a:solidFill>
              <a:schemeClr val="accent1"/>
            </a:solidFill>
          </a:endParaRPr>
        </a:p>
        <a:p>
          <a:r>
            <a:rPr lang="fr-CA" b="1" dirty="0" err="1" smtClean="0">
              <a:solidFill>
                <a:schemeClr val="accent1"/>
              </a:solidFill>
            </a:rPr>
            <a:t>Humanist</a:t>
          </a:r>
          <a:r>
            <a:rPr lang="fr-CA" b="1" dirty="0" smtClean="0">
              <a:solidFill>
                <a:schemeClr val="accent1"/>
              </a:solidFill>
            </a:rPr>
            <a:t> care </a:t>
          </a:r>
          <a:r>
            <a:rPr lang="fr-CA" b="1" dirty="0" err="1" smtClean="0">
              <a:solidFill>
                <a:schemeClr val="accent1"/>
              </a:solidFill>
            </a:rPr>
            <a:t>approach</a:t>
          </a:r>
          <a:endParaRPr lang="fr-CA" b="1" dirty="0">
            <a:solidFill>
              <a:schemeClr val="accent1"/>
            </a:solidFill>
          </a:endParaRPr>
        </a:p>
      </dgm:t>
    </dgm:pt>
    <dgm:pt modelId="{778F05A0-4BE7-4945-93E6-F6CCF8CF05EC}" type="parTrans" cxnId="{FB8B8CC6-8AFE-4487-98C4-D310719DB4F6}">
      <dgm:prSet/>
      <dgm:spPr/>
      <dgm:t>
        <a:bodyPr/>
        <a:lstStyle/>
        <a:p>
          <a:endParaRPr lang="fr-CA"/>
        </a:p>
      </dgm:t>
    </dgm:pt>
    <dgm:pt modelId="{B1A7BCCF-0A5D-4533-B0D1-86CC55664692}" type="sibTrans" cxnId="{FB8B8CC6-8AFE-4487-98C4-D310719DB4F6}">
      <dgm:prSet/>
      <dgm:spPr/>
      <dgm:t>
        <a:bodyPr/>
        <a:lstStyle/>
        <a:p>
          <a:endParaRPr lang="fr-CA"/>
        </a:p>
      </dgm:t>
    </dgm:pt>
    <dgm:pt modelId="{4E5AA540-23C7-4848-B5A6-596EECCEEA1F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fr-CA" sz="1600" dirty="0" smtClean="0">
            <a:solidFill>
              <a:schemeClr val="accent1"/>
            </a:solidFill>
          </a:endParaRPr>
        </a:p>
        <a:p>
          <a:r>
            <a:rPr lang="fr-CA" sz="1600" b="1" u="sng" dirty="0" smtClean="0">
              <a:solidFill>
                <a:schemeClr val="accent1"/>
              </a:solidFill>
            </a:rPr>
            <a:t>Social </a:t>
          </a:r>
          <a:r>
            <a:rPr lang="fr-CA" sz="1600" b="1" u="sng" dirty="0" err="1" smtClean="0">
              <a:solidFill>
                <a:schemeClr val="accent1"/>
              </a:solidFill>
            </a:rPr>
            <a:t>cohesion</a:t>
          </a:r>
          <a:endParaRPr lang="fr-CA" sz="1600" b="1" u="sng" dirty="0" smtClean="0">
            <a:solidFill>
              <a:schemeClr val="accent1"/>
            </a:solidFill>
          </a:endParaRPr>
        </a:p>
        <a:p>
          <a:r>
            <a:rPr lang="en-US" sz="1600" b="1" dirty="0" smtClean="0">
              <a:solidFill>
                <a:schemeClr val="accent1"/>
              </a:solidFill>
            </a:rPr>
            <a:t>Sense of engagement in a common goal </a:t>
          </a:r>
          <a:r>
            <a:rPr lang="fr-CA" sz="1400" b="1" dirty="0" smtClean="0">
              <a:solidFill>
                <a:schemeClr val="accent1"/>
              </a:solidFill>
            </a:rPr>
            <a:t>__________________</a:t>
          </a:r>
        </a:p>
        <a:p>
          <a:r>
            <a:rPr lang="fr-CA" sz="1400" b="1" u="sng" dirty="0" err="1" smtClean="0">
              <a:solidFill>
                <a:schemeClr val="accent1"/>
              </a:solidFill>
            </a:rPr>
            <a:t>Medical-surgery</a:t>
          </a:r>
          <a:r>
            <a:rPr lang="fr-CA" sz="1400" b="1" u="sng" dirty="0" smtClean="0">
              <a:solidFill>
                <a:schemeClr val="accent1"/>
              </a:solidFill>
            </a:rPr>
            <a:t> unit</a:t>
          </a:r>
        </a:p>
        <a:p>
          <a:r>
            <a:rPr lang="fr-CA" sz="1400" b="1" dirty="0" err="1" smtClean="0">
              <a:solidFill>
                <a:schemeClr val="accent1"/>
              </a:solidFill>
            </a:rPr>
            <a:t>Improve</a:t>
          </a:r>
          <a:r>
            <a:rPr lang="fr-CA" sz="1400" b="1" dirty="0" smtClean="0">
              <a:solidFill>
                <a:schemeClr val="accent1"/>
              </a:solidFill>
            </a:rPr>
            <a:t> hand </a:t>
          </a:r>
          <a:r>
            <a:rPr lang="fr-CA" sz="1400" b="1" dirty="0" err="1" smtClean="0">
              <a:solidFill>
                <a:schemeClr val="accent1"/>
              </a:solidFill>
            </a:rPr>
            <a:t>hygiene</a:t>
          </a:r>
          <a:endParaRPr lang="fr-CA" sz="1400" b="1" dirty="0" smtClean="0">
            <a:solidFill>
              <a:schemeClr val="accent1"/>
            </a:solidFill>
          </a:endParaRPr>
        </a:p>
        <a:p>
          <a:r>
            <a:rPr lang="fr-CA" sz="1400" b="1" dirty="0" smtClean="0">
              <a:solidFill>
                <a:schemeClr val="accent1"/>
              </a:solidFill>
            </a:rPr>
            <a:t>__________________</a:t>
          </a:r>
        </a:p>
        <a:p>
          <a:r>
            <a:rPr lang="fr-CA" sz="1400" b="1" u="sng" dirty="0" smtClean="0">
              <a:solidFill>
                <a:schemeClr val="accent1"/>
              </a:solidFill>
            </a:rPr>
            <a:t>Palliative care unit</a:t>
          </a:r>
        </a:p>
        <a:p>
          <a:r>
            <a:rPr lang="en-US" sz="1400" b="1" dirty="0" smtClean="0">
              <a:solidFill>
                <a:schemeClr val="accent1"/>
              </a:solidFill>
            </a:rPr>
            <a:t>Take care of patients who are at the end of their life</a:t>
          </a:r>
          <a:endParaRPr lang="fr-CA" sz="1200" b="1" dirty="0" smtClean="0">
            <a:solidFill>
              <a:schemeClr val="accent1"/>
            </a:solidFill>
          </a:endParaRPr>
        </a:p>
        <a:p>
          <a:endParaRPr lang="fr-CA" sz="1200" dirty="0"/>
        </a:p>
      </dgm:t>
    </dgm:pt>
    <dgm:pt modelId="{5BCD99EF-6195-4737-A120-9C7BF5AD59B3}" type="parTrans" cxnId="{2E462632-8A85-4126-9B73-D67037A8BB24}">
      <dgm:prSet/>
      <dgm:spPr/>
      <dgm:t>
        <a:bodyPr/>
        <a:lstStyle/>
        <a:p>
          <a:endParaRPr lang="fr-CA"/>
        </a:p>
      </dgm:t>
    </dgm:pt>
    <dgm:pt modelId="{78D66486-3049-4015-9762-845A90DBA269}" type="sibTrans" cxnId="{2E462632-8A85-4126-9B73-D67037A8BB24}">
      <dgm:prSet/>
      <dgm:spPr/>
      <dgm:t>
        <a:bodyPr/>
        <a:lstStyle/>
        <a:p>
          <a:endParaRPr lang="fr-CA"/>
        </a:p>
      </dgm:t>
    </dgm:pt>
    <dgm:pt modelId="{E4032E4E-8881-4092-8A6E-6B5C233B6539}">
      <dgm:prSet phldrT="[Texte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CA" b="1" u="sng" dirty="0" smtClean="0">
              <a:solidFill>
                <a:schemeClr val="accent1"/>
              </a:solidFill>
            </a:rPr>
            <a:t>Positive </a:t>
          </a:r>
          <a:r>
            <a:rPr lang="fr-CA" b="1" u="sng" dirty="0" err="1" smtClean="0">
              <a:solidFill>
                <a:schemeClr val="accent1"/>
              </a:solidFill>
            </a:rPr>
            <a:t>deviance</a:t>
          </a:r>
          <a:endParaRPr lang="fr-CA" b="1" dirty="0" smtClean="0">
            <a:solidFill>
              <a:schemeClr val="accent1"/>
            </a:solidFill>
          </a:endParaRPr>
        </a:p>
        <a:p>
          <a:endParaRPr lang="fr-CA" b="1" dirty="0" smtClean="0">
            <a:solidFill>
              <a:schemeClr val="accent1"/>
            </a:solidFill>
          </a:endParaRPr>
        </a:p>
        <a:p>
          <a:r>
            <a:rPr lang="en-US" b="1" dirty="0" smtClean="0">
              <a:solidFill>
                <a:schemeClr val="accent1"/>
              </a:solidFill>
            </a:rPr>
            <a:t>Best performance in comparison with other care teams</a:t>
          </a:r>
          <a:endParaRPr lang="fr-CA" b="1" dirty="0">
            <a:solidFill>
              <a:schemeClr val="accent1"/>
            </a:solidFill>
          </a:endParaRPr>
        </a:p>
      </dgm:t>
    </dgm:pt>
    <dgm:pt modelId="{400F517C-1DBA-4ECF-A6C3-60308B21E027}" type="parTrans" cxnId="{0414F467-9C46-4C1D-AEAA-0EB26D81ECD0}">
      <dgm:prSet/>
      <dgm:spPr/>
      <dgm:t>
        <a:bodyPr/>
        <a:lstStyle/>
        <a:p>
          <a:endParaRPr lang="fr-CA"/>
        </a:p>
      </dgm:t>
    </dgm:pt>
    <dgm:pt modelId="{74E0487E-720F-48E4-A3B6-86770440FCB8}" type="sibTrans" cxnId="{0414F467-9C46-4C1D-AEAA-0EB26D81ECD0}">
      <dgm:prSet/>
      <dgm:spPr/>
      <dgm:t>
        <a:bodyPr/>
        <a:lstStyle/>
        <a:p>
          <a:endParaRPr lang="fr-CA"/>
        </a:p>
      </dgm:t>
    </dgm:pt>
    <dgm:pt modelId="{8204FD62-779C-4F2B-8112-05FED6CBB7E2}" type="pres">
      <dgm:prSet presAssocID="{B2F9E0D3-1842-409C-9E3C-5D9F3F5FD907}" presName="Name0" presStyleCnt="0">
        <dgm:presLayoutVars>
          <dgm:dir/>
          <dgm:resizeHandles val="exact"/>
        </dgm:presLayoutVars>
      </dgm:prSet>
      <dgm:spPr/>
    </dgm:pt>
    <dgm:pt modelId="{F92A3D09-1381-483D-96E1-0B83A20EF278}" type="pres">
      <dgm:prSet presAssocID="{1A116C83-002B-4990-BD83-28DF4475083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9DD43278-FB05-4ECF-B376-E9DC6F9C54AA}" type="pres">
      <dgm:prSet presAssocID="{B1A7BCCF-0A5D-4533-B0D1-86CC55664692}" presName="sibTrans" presStyleLbl="sibTrans2D1" presStyleIdx="0" presStyleCnt="2"/>
      <dgm:spPr/>
      <dgm:t>
        <a:bodyPr/>
        <a:lstStyle/>
        <a:p>
          <a:endParaRPr lang="fr-CA"/>
        </a:p>
      </dgm:t>
    </dgm:pt>
    <dgm:pt modelId="{096E709D-1968-4EE2-B225-C314FE614635}" type="pres">
      <dgm:prSet presAssocID="{B1A7BCCF-0A5D-4533-B0D1-86CC55664692}" presName="connectorText" presStyleLbl="sibTrans2D1" presStyleIdx="0" presStyleCnt="2"/>
      <dgm:spPr/>
      <dgm:t>
        <a:bodyPr/>
        <a:lstStyle/>
        <a:p>
          <a:endParaRPr lang="fr-CA"/>
        </a:p>
      </dgm:t>
    </dgm:pt>
    <dgm:pt modelId="{5FE9BC31-C49E-427F-A81A-4BEA606E41E9}" type="pres">
      <dgm:prSet presAssocID="{4E5AA540-23C7-4848-B5A6-596EECCEEA1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  <dgm:pt modelId="{152615D0-DBE5-4C4E-8A74-3629BD3E81E4}" type="pres">
      <dgm:prSet presAssocID="{78D66486-3049-4015-9762-845A90DBA269}" presName="sibTrans" presStyleLbl="sibTrans2D1" presStyleIdx="1" presStyleCnt="2"/>
      <dgm:spPr/>
      <dgm:t>
        <a:bodyPr/>
        <a:lstStyle/>
        <a:p>
          <a:endParaRPr lang="fr-CA"/>
        </a:p>
      </dgm:t>
    </dgm:pt>
    <dgm:pt modelId="{2EAFF80A-4C4E-44A2-90BD-15E202BF84CC}" type="pres">
      <dgm:prSet presAssocID="{78D66486-3049-4015-9762-845A90DBA269}" presName="connectorText" presStyleLbl="sibTrans2D1" presStyleIdx="1" presStyleCnt="2"/>
      <dgm:spPr/>
      <dgm:t>
        <a:bodyPr/>
        <a:lstStyle/>
        <a:p>
          <a:endParaRPr lang="fr-CA"/>
        </a:p>
      </dgm:t>
    </dgm:pt>
    <dgm:pt modelId="{1117875D-66FE-462E-BBDE-EA838E62CFC6}" type="pres">
      <dgm:prSet presAssocID="{E4032E4E-8881-4092-8A6E-6B5C233B653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A"/>
        </a:p>
      </dgm:t>
    </dgm:pt>
  </dgm:ptLst>
  <dgm:cxnLst>
    <dgm:cxn modelId="{ED90FD92-AF28-4ACA-BB87-24C9F78AB782}" type="presOf" srcId="{B1A7BCCF-0A5D-4533-B0D1-86CC55664692}" destId="{9DD43278-FB05-4ECF-B376-E9DC6F9C54AA}" srcOrd="0" destOrd="0" presId="urn:microsoft.com/office/officeart/2005/8/layout/process1"/>
    <dgm:cxn modelId="{0B521CFA-9802-4CED-813A-698E5C9CA6BE}" type="presOf" srcId="{E4032E4E-8881-4092-8A6E-6B5C233B6539}" destId="{1117875D-66FE-462E-BBDE-EA838E62CFC6}" srcOrd="0" destOrd="0" presId="urn:microsoft.com/office/officeart/2005/8/layout/process1"/>
    <dgm:cxn modelId="{685CEAF6-A416-407A-96A1-A0ACECBA67E7}" type="presOf" srcId="{4E5AA540-23C7-4848-B5A6-596EECCEEA1F}" destId="{5FE9BC31-C49E-427F-A81A-4BEA606E41E9}" srcOrd="0" destOrd="0" presId="urn:microsoft.com/office/officeart/2005/8/layout/process1"/>
    <dgm:cxn modelId="{2E462632-8A85-4126-9B73-D67037A8BB24}" srcId="{B2F9E0D3-1842-409C-9E3C-5D9F3F5FD907}" destId="{4E5AA540-23C7-4848-B5A6-596EECCEEA1F}" srcOrd="1" destOrd="0" parTransId="{5BCD99EF-6195-4737-A120-9C7BF5AD59B3}" sibTransId="{78D66486-3049-4015-9762-845A90DBA269}"/>
    <dgm:cxn modelId="{8A8D066C-0C85-4A0D-AF10-8770B2EDC630}" type="presOf" srcId="{B2F9E0D3-1842-409C-9E3C-5D9F3F5FD907}" destId="{8204FD62-779C-4F2B-8112-05FED6CBB7E2}" srcOrd="0" destOrd="0" presId="urn:microsoft.com/office/officeart/2005/8/layout/process1"/>
    <dgm:cxn modelId="{0414F467-9C46-4C1D-AEAA-0EB26D81ECD0}" srcId="{B2F9E0D3-1842-409C-9E3C-5D9F3F5FD907}" destId="{E4032E4E-8881-4092-8A6E-6B5C233B6539}" srcOrd="2" destOrd="0" parTransId="{400F517C-1DBA-4ECF-A6C3-60308B21E027}" sibTransId="{74E0487E-720F-48E4-A3B6-86770440FCB8}"/>
    <dgm:cxn modelId="{F8DF9A70-B902-447A-8C70-D3923F853699}" type="presOf" srcId="{78D66486-3049-4015-9762-845A90DBA269}" destId="{152615D0-DBE5-4C4E-8A74-3629BD3E81E4}" srcOrd="0" destOrd="0" presId="urn:microsoft.com/office/officeart/2005/8/layout/process1"/>
    <dgm:cxn modelId="{7C914AC6-A4E3-4FD7-B738-7EC8C5F67351}" type="presOf" srcId="{B1A7BCCF-0A5D-4533-B0D1-86CC55664692}" destId="{096E709D-1968-4EE2-B225-C314FE614635}" srcOrd="1" destOrd="0" presId="urn:microsoft.com/office/officeart/2005/8/layout/process1"/>
    <dgm:cxn modelId="{FB8B8CC6-8AFE-4487-98C4-D310719DB4F6}" srcId="{B2F9E0D3-1842-409C-9E3C-5D9F3F5FD907}" destId="{1A116C83-002B-4990-BD83-28DF44750833}" srcOrd="0" destOrd="0" parTransId="{778F05A0-4BE7-4945-93E6-F6CCF8CF05EC}" sibTransId="{B1A7BCCF-0A5D-4533-B0D1-86CC55664692}"/>
    <dgm:cxn modelId="{22E12F62-FCFD-4222-8734-F4628485AE46}" type="presOf" srcId="{78D66486-3049-4015-9762-845A90DBA269}" destId="{2EAFF80A-4C4E-44A2-90BD-15E202BF84CC}" srcOrd="1" destOrd="0" presId="urn:microsoft.com/office/officeart/2005/8/layout/process1"/>
    <dgm:cxn modelId="{3E2593BE-C707-4983-98C6-502C9191C360}" type="presOf" srcId="{1A116C83-002B-4990-BD83-28DF44750833}" destId="{F92A3D09-1381-483D-96E1-0B83A20EF278}" srcOrd="0" destOrd="0" presId="urn:microsoft.com/office/officeart/2005/8/layout/process1"/>
    <dgm:cxn modelId="{0FE680D7-0B8F-4505-8B01-030F8619DDF6}" type="presParOf" srcId="{8204FD62-779C-4F2B-8112-05FED6CBB7E2}" destId="{F92A3D09-1381-483D-96E1-0B83A20EF278}" srcOrd="0" destOrd="0" presId="urn:microsoft.com/office/officeart/2005/8/layout/process1"/>
    <dgm:cxn modelId="{725460E5-3B99-45D1-9E59-31F575073305}" type="presParOf" srcId="{8204FD62-779C-4F2B-8112-05FED6CBB7E2}" destId="{9DD43278-FB05-4ECF-B376-E9DC6F9C54AA}" srcOrd="1" destOrd="0" presId="urn:microsoft.com/office/officeart/2005/8/layout/process1"/>
    <dgm:cxn modelId="{04DB05E0-DAEC-45C7-A08A-5B0A43F361FB}" type="presParOf" srcId="{9DD43278-FB05-4ECF-B376-E9DC6F9C54AA}" destId="{096E709D-1968-4EE2-B225-C314FE614635}" srcOrd="0" destOrd="0" presId="urn:microsoft.com/office/officeart/2005/8/layout/process1"/>
    <dgm:cxn modelId="{4BFA92AD-0086-4B07-B74E-548E107B559C}" type="presParOf" srcId="{8204FD62-779C-4F2B-8112-05FED6CBB7E2}" destId="{5FE9BC31-C49E-427F-A81A-4BEA606E41E9}" srcOrd="2" destOrd="0" presId="urn:microsoft.com/office/officeart/2005/8/layout/process1"/>
    <dgm:cxn modelId="{12469F79-BED1-45AB-85EA-F71DDCF1D98C}" type="presParOf" srcId="{8204FD62-779C-4F2B-8112-05FED6CBB7E2}" destId="{152615D0-DBE5-4C4E-8A74-3629BD3E81E4}" srcOrd="3" destOrd="0" presId="urn:microsoft.com/office/officeart/2005/8/layout/process1"/>
    <dgm:cxn modelId="{D34728CC-7A12-4350-BDFF-47B80E1F0727}" type="presParOf" srcId="{152615D0-DBE5-4C4E-8A74-3629BD3E81E4}" destId="{2EAFF80A-4C4E-44A2-90BD-15E202BF84CC}" srcOrd="0" destOrd="0" presId="urn:microsoft.com/office/officeart/2005/8/layout/process1"/>
    <dgm:cxn modelId="{B43DAE29-16A9-47A1-B9D9-A1E11089817A}" type="presParOf" srcId="{8204FD62-779C-4F2B-8112-05FED6CBB7E2}" destId="{1117875D-66FE-462E-BBDE-EA838E62CFC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5F6881-1D04-4978-87B1-360C0A3FCC3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38F079-4E2B-435E-A03F-AF19D2A7F5E7}">
      <dgm:prSet phldrT="[Texte]"/>
      <dgm:spPr/>
      <dgm:t>
        <a:bodyPr/>
        <a:lstStyle/>
        <a:p>
          <a:r>
            <a:rPr lang="fr-CA" b="1" u="sng" dirty="0" err="1" smtClean="0">
              <a:latin typeface="Candara" panose="020E0502030303020204" pitchFamily="34" charset="0"/>
            </a:rPr>
            <a:t>Sociocultural</a:t>
          </a:r>
          <a:r>
            <a:rPr lang="fr-CA" b="1" u="sng" dirty="0" smtClean="0">
              <a:latin typeface="Candara" panose="020E0502030303020204" pitchFamily="34" charset="0"/>
            </a:rPr>
            <a:t> </a:t>
          </a:r>
          <a:r>
            <a:rPr lang="fr-CA" b="1" u="sng" dirty="0" err="1" smtClean="0">
              <a:latin typeface="Candara" panose="020E0502030303020204" pitchFamily="34" charset="0"/>
            </a:rPr>
            <a:t>factors</a:t>
          </a:r>
          <a:endParaRPr lang="fr-CA" b="1" u="sng" dirty="0" smtClean="0">
            <a:latin typeface="Candara" panose="020E0502030303020204" pitchFamily="34" charset="0"/>
          </a:endParaRPr>
        </a:p>
        <a:p>
          <a:r>
            <a:rPr lang="fr-CA" dirty="0" smtClean="0">
              <a:latin typeface="Candara" panose="020E0502030303020204" pitchFamily="34" charset="0"/>
            </a:rPr>
            <a:t>Social </a:t>
          </a:r>
          <a:r>
            <a:rPr lang="fr-CA" dirty="0" err="1" smtClean="0">
              <a:latin typeface="Candara" panose="020E0502030303020204" pitchFamily="34" charset="0"/>
            </a:rPr>
            <a:t>cohesion</a:t>
          </a:r>
          <a:endParaRPr lang="en-US" dirty="0">
            <a:latin typeface="Candara" panose="020E0502030303020204" pitchFamily="34" charset="0"/>
          </a:endParaRPr>
        </a:p>
      </dgm:t>
    </dgm:pt>
    <dgm:pt modelId="{D8CB8C46-943D-4FDE-BCCD-13626CA96DA7}" type="parTrans" cxnId="{9D4B2E79-B913-4B56-9445-71DEBCE10C25}">
      <dgm:prSet/>
      <dgm:spPr/>
      <dgm:t>
        <a:bodyPr/>
        <a:lstStyle/>
        <a:p>
          <a:endParaRPr lang="en-US"/>
        </a:p>
      </dgm:t>
    </dgm:pt>
    <dgm:pt modelId="{49BDC82C-4A2A-4D7E-9E31-FC15165B9F03}" type="sibTrans" cxnId="{9D4B2E79-B913-4B56-9445-71DEBCE10C25}">
      <dgm:prSet/>
      <dgm:spPr/>
      <dgm:t>
        <a:bodyPr/>
        <a:lstStyle/>
        <a:p>
          <a:endParaRPr lang="en-US"/>
        </a:p>
      </dgm:t>
    </dgm:pt>
    <dgm:pt modelId="{8375BEC8-2926-4531-AA81-FC5B94CC448A}">
      <dgm:prSet phldrT="[Texte]" custT="1"/>
      <dgm:spPr/>
      <dgm:t>
        <a:bodyPr/>
        <a:lstStyle/>
        <a:p>
          <a:r>
            <a:rPr lang="fr-CA" sz="1400" b="1" u="sng" dirty="0" err="1" smtClean="0">
              <a:latin typeface="Candara" panose="020E0502030303020204" pitchFamily="34" charset="0"/>
            </a:rPr>
            <a:t>Environmental</a:t>
          </a:r>
          <a:r>
            <a:rPr lang="fr-CA" sz="1400" b="1" u="sng" dirty="0" smtClean="0">
              <a:latin typeface="Candara" panose="020E0502030303020204" pitchFamily="34" charset="0"/>
            </a:rPr>
            <a:t> </a:t>
          </a:r>
          <a:r>
            <a:rPr lang="fr-CA" sz="1400" b="1" u="sng" dirty="0" err="1" smtClean="0">
              <a:latin typeface="Candara" panose="020E0502030303020204" pitchFamily="34" charset="0"/>
            </a:rPr>
            <a:t>factors</a:t>
          </a:r>
          <a:endParaRPr lang="fr-CA" sz="1400" b="1" u="sng" dirty="0" smtClean="0">
            <a:latin typeface="Candara" panose="020E0502030303020204" pitchFamily="34" charset="0"/>
          </a:endParaRPr>
        </a:p>
        <a:p>
          <a:r>
            <a:rPr lang="fr-CA" sz="1400" dirty="0" err="1" smtClean="0">
              <a:latin typeface="Candara" panose="020E0502030303020204" pitchFamily="34" charset="0"/>
            </a:rPr>
            <a:t>Accessibility</a:t>
          </a:r>
          <a:r>
            <a:rPr lang="fr-CA" sz="1400" dirty="0" smtClean="0">
              <a:latin typeface="Candara" panose="020E0502030303020204" pitchFamily="34" charset="0"/>
            </a:rPr>
            <a:t> and </a:t>
          </a:r>
          <a:r>
            <a:rPr lang="fr-CA" sz="1400" dirty="0" err="1" smtClean="0">
              <a:latin typeface="Candara" panose="020E0502030303020204" pitchFamily="34" charset="0"/>
            </a:rPr>
            <a:t>availability</a:t>
          </a:r>
          <a:r>
            <a:rPr lang="fr-CA" sz="1400" dirty="0" smtClean="0">
              <a:latin typeface="Candara" panose="020E0502030303020204" pitchFamily="34" charset="0"/>
            </a:rPr>
            <a:t> solutions</a:t>
          </a:r>
        </a:p>
        <a:p>
          <a:r>
            <a:rPr lang="fr-CA" sz="1400" dirty="0" err="1" smtClean="0">
              <a:latin typeface="Candara" panose="020E0502030303020204" pitchFamily="34" charset="0"/>
            </a:rPr>
            <a:t>Accessibility</a:t>
          </a:r>
          <a:r>
            <a:rPr lang="fr-CA" sz="1400" dirty="0" smtClean="0">
              <a:latin typeface="Candara" panose="020E0502030303020204" pitchFamily="34" charset="0"/>
            </a:rPr>
            <a:t> and </a:t>
          </a:r>
          <a:r>
            <a:rPr lang="fr-CA" sz="1400" dirty="0" err="1" smtClean="0">
              <a:latin typeface="Candara" panose="020E0502030303020204" pitchFamily="34" charset="0"/>
            </a:rPr>
            <a:t>availability</a:t>
          </a:r>
          <a:r>
            <a:rPr lang="fr-CA" sz="1400" dirty="0" smtClean="0">
              <a:latin typeface="Candara" panose="020E0502030303020204" pitchFamily="34" charset="0"/>
            </a:rPr>
            <a:t> of </a:t>
          </a:r>
          <a:r>
            <a:rPr lang="fr-CA" sz="1400" dirty="0" err="1" smtClean="0">
              <a:latin typeface="Candara" panose="020E0502030303020204" pitchFamily="34" charset="0"/>
            </a:rPr>
            <a:t>sinks</a:t>
          </a:r>
          <a:endParaRPr lang="en-US" sz="1400" dirty="0">
            <a:latin typeface="Candara" panose="020E0502030303020204" pitchFamily="34" charset="0"/>
          </a:endParaRPr>
        </a:p>
      </dgm:t>
    </dgm:pt>
    <dgm:pt modelId="{BBF6AE15-DD61-4B7D-A68B-612939589749}" type="parTrans" cxnId="{61BBFBA3-3725-4D2D-B4A2-EBC016A1DB99}">
      <dgm:prSet/>
      <dgm:spPr/>
      <dgm:t>
        <a:bodyPr/>
        <a:lstStyle/>
        <a:p>
          <a:endParaRPr lang="en-US"/>
        </a:p>
      </dgm:t>
    </dgm:pt>
    <dgm:pt modelId="{27BB6A44-715A-43CD-B0C5-E53BFBAD8D15}" type="sibTrans" cxnId="{61BBFBA3-3725-4D2D-B4A2-EBC016A1DB99}">
      <dgm:prSet/>
      <dgm:spPr/>
      <dgm:t>
        <a:bodyPr/>
        <a:lstStyle/>
        <a:p>
          <a:endParaRPr lang="en-US"/>
        </a:p>
      </dgm:t>
    </dgm:pt>
    <dgm:pt modelId="{A5AE031B-294D-435A-AFEA-35FFC85B092A}">
      <dgm:prSet phldrT="[Texte]" custT="1"/>
      <dgm:spPr/>
      <dgm:t>
        <a:bodyPr/>
        <a:lstStyle/>
        <a:p>
          <a:r>
            <a:rPr lang="fr-CA" sz="1300" b="1" u="sng" dirty="0" smtClean="0"/>
            <a:t>Organizational </a:t>
          </a:r>
          <a:r>
            <a:rPr lang="fr-CA" sz="1300" b="1" u="sng" dirty="0" err="1" smtClean="0"/>
            <a:t>factors</a:t>
          </a:r>
          <a:endParaRPr lang="fr-CA" sz="1300" b="1" u="sng" dirty="0" smtClean="0"/>
        </a:p>
        <a:p>
          <a:r>
            <a:rPr lang="fr-CA" sz="1300" dirty="0" smtClean="0">
              <a:latin typeface="Candara" panose="020E0502030303020204" pitchFamily="34" charset="0"/>
            </a:rPr>
            <a:t>Leadership </a:t>
          </a:r>
        </a:p>
        <a:p>
          <a:r>
            <a:rPr lang="fr-CA" sz="1300" dirty="0" smtClean="0">
              <a:latin typeface="Candara" panose="020E0502030303020204" pitchFamily="34" charset="0"/>
            </a:rPr>
            <a:t>Collaborative practice</a:t>
          </a:r>
        </a:p>
        <a:p>
          <a:r>
            <a:rPr lang="fr-CA" sz="1300" dirty="0" smtClean="0">
              <a:latin typeface="Candara" panose="020E0502030303020204" pitchFamily="34" charset="0"/>
            </a:rPr>
            <a:t>Hand </a:t>
          </a:r>
          <a:r>
            <a:rPr lang="fr-CA" sz="1300" dirty="0" err="1" smtClean="0">
              <a:latin typeface="Candara" panose="020E0502030303020204" pitchFamily="34" charset="0"/>
            </a:rPr>
            <a:t>hygiene</a:t>
          </a:r>
          <a:r>
            <a:rPr lang="fr-CA" sz="1300" dirty="0" smtClean="0">
              <a:latin typeface="Candara" panose="020E0502030303020204" pitchFamily="34" charset="0"/>
            </a:rPr>
            <a:t> surveillance</a:t>
          </a:r>
          <a:endParaRPr lang="en-US" sz="1300" dirty="0"/>
        </a:p>
      </dgm:t>
    </dgm:pt>
    <dgm:pt modelId="{EC4B57EA-9B30-459F-AD6D-A71397471D15}" type="parTrans" cxnId="{95A95205-02F4-45E6-B893-B86097453867}">
      <dgm:prSet/>
      <dgm:spPr/>
      <dgm:t>
        <a:bodyPr/>
        <a:lstStyle/>
        <a:p>
          <a:endParaRPr lang="en-US"/>
        </a:p>
      </dgm:t>
    </dgm:pt>
    <dgm:pt modelId="{912BE0DE-7B04-4055-91C1-FCD2B6D7DF94}" type="sibTrans" cxnId="{95A95205-02F4-45E6-B893-B86097453867}">
      <dgm:prSet/>
      <dgm:spPr/>
      <dgm:t>
        <a:bodyPr/>
        <a:lstStyle/>
        <a:p>
          <a:endParaRPr lang="en-US"/>
        </a:p>
      </dgm:t>
    </dgm:pt>
    <dgm:pt modelId="{48C9796F-9F1F-4DFF-9FDD-55A3777B3CEA}">
      <dgm:prSet custT="1"/>
      <dgm:spPr/>
      <dgm:t>
        <a:bodyPr/>
        <a:lstStyle/>
        <a:p>
          <a:r>
            <a:rPr lang="en-US" sz="1200" b="1" u="sng" dirty="0" smtClean="0"/>
            <a:t>Individual factors</a:t>
          </a:r>
        </a:p>
        <a:p>
          <a:r>
            <a:rPr lang="en-US" sz="1200" dirty="0" smtClean="0"/>
            <a:t>Knowledge </a:t>
          </a:r>
        </a:p>
        <a:p>
          <a:r>
            <a:rPr lang="en-US" sz="1200" dirty="0" smtClean="0"/>
            <a:t>Professional awareness</a:t>
          </a:r>
        </a:p>
        <a:p>
          <a:r>
            <a:rPr lang="fr-CA" sz="1200" dirty="0" smtClean="0"/>
            <a:t>Self-protection</a:t>
          </a:r>
          <a:endParaRPr lang="en-US" sz="1200" dirty="0"/>
        </a:p>
      </dgm:t>
    </dgm:pt>
    <dgm:pt modelId="{074391FB-A911-4C1D-BAC5-2258CFB90FF7}" type="parTrans" cxnId="{0FAFFA90-44A6-4C08-9922-602FCB400047}">
      <dgm:prSet/>
      <dgm:spPr/>
      <dgm:t>
        <a:bodyPr/>
        <a:lstStyle/>
        <a:p>
          <a:endParaRPr lang="en-US"/>
        </a:p>
      </dgm:t>
    </dgm:pt>
    <dgm:pt modelId="{FC3D2EAE-34A4-4A06-BE8A-32A9744BB2F4}" type="sibTrans" cxnId="{0FAFFA90-44A6-4C08-9922-602FCB400047}">
      <dgm:prSet/>
      <dgm:spPr/>
      <dgm:t>
        <a:bodyPr/>
        <a:lstStyle/>
        <a:p>
          <a:endParaRPr lang="en-US"/>
        </a:p>
      </dgm:t>
    </dgm:pt>
    <dgm:pt modelId="{8486E3D8-2A61-4C30-A82A-7FF033D65B54}" type="pres">
      <dgm:prSet presAssocID="{C05F6881-1D04-4978-87B1-360C0A3FCC3F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28A781-1F9F-4425-8B79-ADB734BCB46F}" type="pres">
      <dgm:prSet presAssocID="{C05F6881-1D04-4978-87B1-360C0A3FCC3F}" presName="comp1" presStyleCnt="0"/>
      <dgm:spPr/>
    </dgm:pt>
    <dgm:pt modelId="{959F5F54-0605-4D87-B547-4A57324ABC48}" type="pres">
      <dgm:prSet presAssocID="{C05F6881-1D04-4978-87B1-360C0A3FCC3F}" presName="circle1" presStyleLbl="node1" presStyleIdx="0" presStyleCnt="4"/>
      <dgm:spPr/>
      <dgm:t>
        <a:bodyPr/>
        <a:lstStyle/>
        <a:p>
          <a:endParaRPr lang="en-US"/>
        </a:p>
      </dgm:t>
    </dgm:pt>
    <dgm:pt modelId="{A6A3650C-03B9-4AA4-99CA-3F9890BEB7F5}" type="pres">
      <dgm:prSet presAssocID="{C05F6881-1D04-4978-87B1-360C0A3FCC3F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4AC5D4-3B9F-45E4-B8BC-F83B87E4E42A}" type="pres">
      <dgm:prSet presAssocID="{C05F6881-1D04-4978-87B1-360C0A3FCC3F}" presName="comp2" presStyleCnt="0"/>
      <dgm:spPr/>
    </dgm:pt>
    <dgm:pt modelId="{A07EC85E-D011-47B6-9738-6C25453D03E3}" type="pres">
      <dgm:prSet presAssocID="{C05F6881-1D04-4978-87B1-360C0A3FCC3F}" presName="circle2" presStyleLbl="node1" presStyleIdx="1" presStyleCnt="4" custScaleX="116156" custScaleY="93789" custLinFactNeighborX="-787" custLinFactNeighborY="-2594"/>
      <dgm:spPr/>
      <dgm:t>
        <a:bodyPr/>
        <a:lstStyle/>
        <a:p>
          <a:endParaRPr lang="en-US"/>
        </a:p>
      </dgm:t>
    </dgm:pt>
    <dgm:pt modelId="{4A8FD202-D1ED-471A-AADB-CAF885D4BB15}" type="pres">
      <dgm:prSet presAssocID="{C05F6881-1D04-4978-87B1-360C0A3FCC3F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828A9-33FE-452E-AF2C-AA2722CE1115}" type="pres">
      <dgm:prSet presAssocID="{C05F6881-1D04-4978-87B1-360C0A3FCC3F}" presName="comp3" presStyleCnt="0"/>
      <dgm:spPr/>
    </dgm:pt>
    <dgm:pt modelId="{0CC38A83-C78F-4980-8540-EC8B4DCD66E5}" type="pres">
      <dgm:prSet presAssocID="{C05F6881-1D04-4978-87B1-360C0A3FCC3F}" presName="circle3" presStyleLbl="node1" presStyleIdx="2" presStyleCnt="4" custScaleX="117138" custScaleY="90019" custLinFactNeighborX="-524" custLinFactNeighborY="1194"/>
      <dgm:spPr/>
      <dgm:t>
        <a:bodyPr/>
        <a:lstStyle/>
        <a:p>
          <a:endParaRPr lang="en-US"/>
        </a:p>
      </dgm:t>
    </dgm:pt>
    <dgm:pt modelId="{7113AB6B-6486-4FF0-80A5-448EC86F0003}" type="pres">
      <dgm:prSet presAssocID="{C05F6881-1D04-4978-87B1-360C0A3FCC3F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A5C0F-97CB-4B96-B19B-74921046C9C6}" type="pres">
      <dgm:prSet presAssocID="{C05F6881-1D04-4978-87B1-360C0A3FCC3F}" presName="comp4" presStyleCnt="0"/>
      <dgm:spPr/>
    </dgm:pt>
    <dgm:pt modelId="{2C76E282-B1AE-49EC-A6A1-8A6DD496F062}" type="pres">
      <dgm:prSet presAssocID="{C05F6881-1D04-4978-87B1-360C0A3FCC3F}" presName="circle4" presStyleLbl="node1" presStyleIdx="3" presStyleCnt="4" custScaleY="70597"/>
      <dgm:spPr/>
      <dgm:t>
        <a:bodyPr/>
        <a:lstStyle/>
        <a:p>
          <a:endParaRPr lang="en-US"/>
        </a:p>
      </dgm:t>
    </dgm:pt>
    <dgm:pt modelId="{4FD42702-97BA-47F6-80F6-E2497FA0FF9C}" type="pres">
      <dgm:prSet presAssocID="{C05F6881-1D04-4978-87B1-360C0A3FCC3F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C1AFDE-EDD6-4723-B34A-52710FA0C33C}" type="presOf" srcId="{AC38F079-4E2B-435E-A03F-AF19D2A7F5E7}" destId="{A6A3650C-03B9-4AA4-99CA-3F9890BEB7F5}" srcOrd="1" destOrd="0" presId="urn:microsoft.com/office/officeart/2005/8/layout/venn2"/>
    <dgm:cxn modelId="{0FAFFA90-44A6-4C08-9922-602FCB400047}" srcId="{C05F6881-1D04-4978-87B1-360C0A3FCC3F}" destId="{48C9796F-9F1F-4DFF-9FDD-55A3777B3CEA}" srcOrd="3" destOrd="0" parTransId="{074391FB-A911-4C1D-BAC5-2258CFB90FF7}" sibTransId="{FC3D2EAE-34A4-4A06-BE8A-32A9744BB2F4}"/>
    <dgm:cxn modelId="{F573CD9F-72C2-46EE-8CCA-9BFEF8AC8498}" type="presOf" srcId="{8375BEC8-2926-4531-AA81-FC5B94CC448A}" destId="{4A8FD202-D1ED-471A-AADB-CAF885D4BB15}" srcOrd="1" destOrd="0" presId="urn:microsoft.com/office/officeart/2005/8/layout/venn2"/>
    <dgm:cxn modelId="{95A95205-02F4-45E6-B893-B86097453867}" srcId="{C05F6881-1D04-4978-87B1-360C0A3FCC3F}" destId="{A5AE031B-294D-435A-AFEA-35FFC85B092A}" srcOrd="2" destOrd="0" parTransId="{EC4B57EA-9B30-459F-AD6D-A71397471D15}" sibTransId="{912BE0DE-7B04-4055-91C1-FCD2B6D7DF94}"/>
    <dgm:cxn modelId="{74B95D81-7EE9-406D-A003-6C8139A199C9}" type="presOf" srcId="{C05F6881-1D04-4978-87B1-360C0A3FCC3F}" destId="{8486E3D8-2A61-4C30-A82A-7FF033D65B54}" srcOrd="0" destOrd="0" presId="urn:microsoft.com/office/officeart/2005/8/layout/venn2"/>
    <dgm:cxn modelId="{5C993140-6C34-46CF-9377-FD870AA15628}" type="presOf" srcId="{48C9796F-9F1F-4DFF-9FDD-55A3777B3CEA}" destId="{4FD42702-97BA-47F6-80F6-E2497FA0FF9C}" srcOrd="1" destOrd="0" presId="urn:microsoft.com/office/officeart/2005/8/layout/venn2"/>
    <dgm:cxn modelId="{9D4B2E79-B913-4B56-9445-71DEBCE10C25}" srcId="{C05F6881-1D04-4978-87B1-360C0A3FCC3F}" destId="{AC38F079-4E2B-435E-A03F-AF19D2A7F5E7}" srcOrd="0" destOrd="0" parTransId="{D8CB8C46-943D-4FDE-BCCD-13626CA96DA7}" sibTransId="{49BDC82C-4A2A-4D7E-9E31-FC15165B9F03}"/>
    <dgm:cxn modelId="{61BBFBA3-3725-4D2D-B4A2-EBC016A1DB99}" srcId="{C05F6881-1D04-4978-87B1-360C0A3FCC3F}" destId="{8375BEC8-2926-4531-AA81-FC5B94CC448A}" srcOrd="1" destOrd="0" parTransId="{BBF6AE15-DD61-4B7D-A68B-612939589749}" sibTransId="{27BB6A44-715A-43CD-B0C5-E53BFBAD8D15}"/>
    <dgm:cxn modelId="{2BF48991-2542-466F-8D95-E5FB36C4699F}" type="presOf" srcId="{8375BEC8-2926-4531-AA81-FC5B94CC448A}" destId="{A07EC85E-D011-47B6-9738-6C25453D03E3}" srcOrd="0" destOrd="0" presId="urn:microsoft.com/office/officeart/2005/8/layout/venn2"/>
    <dgm:cxn modelId="{DACE23D0-F2D1-416A-9067-996F4E96534F}" type="presOf" srcId="{A5AE031B-294D-435A-AFEA-35FFC85B092A}" destId="{7113AB6B-6486-4FF0-80A5-448EC86F0003}" srcOrd="1" destOrd="0" presId="urn:microsoft.com/office/officeart/2005/8/layout/venn2"/>
    <dgm:cxn modelId="{A52CB249-58C5-40E1-A8EA-9754AD386F9F}" type="presOf" srcId="{AC38F079-4E2B-435E-A03F-AF19D2A7F5E7}" destId="{959F5F54-0605-4D87-B547-4A57324ABC48}" srcOrd="0" destOrd="0" presId="urn:microsoft.com/office/officeart/2005/8/layout/venn2"/>
    <dgm:cxn modelId="{68F2D51D-9090-41DA-99C3-FC973B053655}" type="presOf" srcId="{48C9796F-9F1F-4DFF-9FDD-55A3777B3CEA}" destId="{2C76E282-B1AE-49EC-A6A1-8A6DD496F062}" srcOrd="0" destOrd="0" presId="urn:microsoft.com/office/officeart/2005/8/layout/venn2"/>
    <dgm:cxn modelId="{995901B5-76C9-49CD-9519-FFA48948C65B}" type="presOf" srcId="{A5AE031B-294D-435A-AFEA-35FFC85B092A}" destId="{0CC38A83-C78F-4980-8540-EC8B4DCD66E5}" srcOrd="0" destOrd="0" presId="urn:microsoft.com/office/officeart/2005/8/layout/venn2"/>
    <dgm:cxn modelId="{FDF0A43A-71AA-4F89-871C-4F575C1CA6A4}" type="presParOf" srcId="{8486E3D8-2A61-4C30-A82A-7FF033D65B54}" destId="{8F28A781-1F9F-4425-8B79-ADB734BCB46F}" srcOrd="0" destOrd="0" presId="urn:microsoft.com/office/officeart/2005/8/layout/venn2"/>
    <dgm:cxn modelId="{8C79E049-BFD0-4EC1-8210-0F6779A586BB}" type="presParOf" srcId="{8F28A781-1F9F-4425-8B79-ADB734BCB46F}" destId="{959F5F54-0605-4D87-B547-4A57324ABC48}" srcOrd="0" destOrd="0" presId="urn:microsoft.com/office/officeart/2005/8/layout/venn2"/>
    <dgm:cxn modelId="{9DB77E6C-94F8-416C-8001-AC7FFB5F05B9}" type="presParOf" srcId="{8F28A781-1F9F-4425-8B79-ADB734BCB46F}" destId="{A6A3650C-03B9-4AA4-99CA-3F9890BEB7F5}" srcOrd="1" destOrd="0" presId="urn:microsoft.com/office/officeart/2005/8/layout/venn2"/>
    <dgm:cxn modelId="{03CAC8C1-6318-4348-96E8-A7E96AE4E7AE}" type="presParOf" srcId="{8486E3D8-2A61-4C30-A82A-7FF033D65B54}" destId="{044AC5D4-3B9F-45E4-B8BC-F83B87E4E42A}" srcOrd="1" destOrd="0" presId="urn:microsoft.com/office/officeart/2005/8/layout/venn2"/>
    <dgm:cxn modelId="{EC372BA5-FBC5-4124-8F4C-086BD16ABA67}" type="presParOf" srcId="{044AC5D4-3B9F-45E4-B8BC-F83B87E4E42A}" destId="{A07EC85E-D011-47B6-9738-6C25453D03E3}" srcOrd="0" destOrd="0" presId="urn:microsoft.com/office/officeart/2005/8/layout/venn2"/>
    <dgm:cxn modelId="{DAEC9CCD-37AC-46AC-A1A4-FFEACD0F8795}" type="presParOf" srcId="{044AC5D4-3B9F-45E4-B8BC-F83B87E4E42A}" destId="{4A8FD202-D1ED-471A-AADB-CAF885D4BB15}" srcOrd="1" destOrd="0" presId="urn:microsoft.com/office/officeart/2005/8/layout/venn2"/>
    <dgm:cxn modelId="{E0F3ED6B-8EC5-40BE-9DEF-156E6DE56A43}" type="presParOf" srcId="{8486E3D8-2A61-4C30-A82A-7FF033D65B54}" destId="{893828A9-33FE-452E-AF2C-AA2722CE1115}" srcOrd="2" destOrd="0" presId="urn:microsoft.com/office/officeart/2005/8/layout/venn2"/>
    <dgm:cxn modelId="{B5644750-8F88-4199-BAB4-3D8A434CEBF8}" type="presParOf" srcId="{893828A9-33FE-452E-AF2C-AA2722CE1115}" destId="{0CC38A83-C78F-4980-8540-EC8B4DCD66E5}" srcOrd="0" destOrd="0" presId="urn:microsoft.com/office/officeart/2005/8/layout/venn2"/>
    <dgm:cxn modelId="{4CAE8C54-A0DC-4917-9D44-4C081029D568}" type="presParOf" srcId="{893828A9-33FE-452E-AF2C-AA2722CE1115}" destId="{7113AB6B-6486-4FF0-80A5-448EC86F0003}" srcOrd="1" destOrd="0" presId="urn:microsoft.com/office/officeart/2005/8/layout/venn2"/>
    <dgm:cxn modelId="{B7E3C06D-298C-4CE5-983F-A4D32F960073}" type="presParOf" srcId="{8486E3D8-2A61-4C30-A82A-7FF033D65B54}" destId="{EB2A5C0F-97CB-4B96-B19B-74921046C9C6}" srcOrd="3" destOrd="0" presId="urn:microsoft.com/office/officeart/2005/8/layout/venn2"/>
    <dgm:cxn modelId="{B3734F0A-0766-4F49-A295-E8FA3A89B3DA}" type="presParOf" srcId="{EB2A5C0F-97CB-4B96-B19B-74921046C9C6}" destId="{2C76E282-B1AE-49EC-A6A1-8A6DD496F062}" srcOrd="0" destOrd="0" presId="urn:microsoft.com/office/officeart/2005/8/layout/venn2"/>
    <dgm:cxn modelId="{EF0ACCE1-BDA7-4B4D-9B9D-87013DDE29F4}" type="presParOf" srcId="{EB2A5C0F-97CB-4B96-B19B-74921046C9C6}" destId="{4FD42702-97BA-47F6-80F6-E2497FA0FF9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2A3D09-1381-483D-96E1-0B83A20EF278}">
      <dsp:nvSpPr>
        <dsp:cNvPr id="0" name=""/>
        <dsp:cNvSpPr/>
      </dsp:nvSpPr>
      <dsp:spPr>
        <a:xfrm>
          <a:off x="6831" y="369217"/>
          <a:ext cx="2041773" cy="389955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b="1" kern="1200" dirty="0" smtClean="0">
              <a:solidFill>
                <a:schemeClr val="accent1"/>
              </a:solidFill>
            </a:rPr>
            <a:t>Leadership of the </a:t>
          </a:r>
          <a:r>
            <a:rPr lang="fr-CA" sz="1800" b="1" kern="1200" dirty="0" err="1" smtClean="0">
              <a:solidFill>
                <a:schemeClr val="accent1"/>
              </a:solidFill>
            </a:rPr>
            <a:t>head</a:t>
          </a:r>
          <a:r>
            <a:rPr lang="fr-CA" sz="1800" b="1" kern="1200" dirty="0" smtClean="0">
              <a:solidFill>
                <a:schemeClr val="accent1"/>
              </a:solidFill>
            </a:rPr>
            <a:t> nurse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b="1" kern="1200" dirty="0" smtClean="0">
              <a:solidFill>
                <a:schemeClr val="accent1"/>
              </a:solidFill>
            </a:rPr>
            <a:t>______________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800" b="1" kern="1200" dirty="0" smtClean="0">
            <a:solidFill>
              <a:schemeClr val="accent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b="1" kern="1200" dirty="0" err="1" smtClean="0">
              <a:solidFill>
                <a:schemeClr val="accent1"/>
              </a:solidFill>
            </a:rPr>
            <a:t>Humanist</a:t>
          </a:r>
          <a:r>
            <a:rPr lang="fr-CA" sz="1800" b="1" kern="1200" dirty="0" smtClean="0">
              <a:solidFill>
                <a:schemeClr val="accent1"/>
              </a:solidFill>
            </a:rPr>
            <a:t> care </a:t>
          </a:r>
          <a:r>
            <a:rPr lang="fr-CA" sz="1800" b="1" kern="1200" dirty="0" err="1" smtClean="0">
              <a:solidFill>
                <a:schemeClr val="accent1"/>
              </a:solidFill>
            </a:rPr>
            <a:t>approach</a:t>
          </a:r>
          <a:endParaRPr lang="fr-CA" sz="1800" b="1" kern="1200" dirty="0">
            <a:solidFill>
              <a:schemeClr val="accent1"/>
            </a:solidFill>
          </a:endParaRPr>
        </a:p>
      </dsp:txBody>
      <dsp:txXfrm>
        <a:off x="66632" y="429018"/>
        <a:ext cx="1922171" cy="3779950"/>
      </dsp:txXfrm>
    </dsp:sp>
    <dsp:sp modelId="{9DD43278-FB05-4ECF-B376-E9DC6F9C54AA}">
      <dsp:nvSpPr>
        <dsp:cNvPr id="0" name=""/>
        <dsp:cNvSpPr/>
      </dsp:nvSpPr>
      <dsp:spPr>
        <a:xfrm>
          <a:off x="2252781" y="2065814"/>
          <a:ext cx="432855" cy="506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400" kern="1200"/>
        </a:p>
      </dsp:txBody>
      <dsp:txXfrm>
        <a:off x="2252781" y="2167086"/>
        <a:ext cx="302999" cy="303815"/>
      </dsp:txXfrm>
    </dsp:sp>
    <dsp:sp modelId="{5FE9BC31-C49E-427F-A81A-4BEA606E41E9}">
      <dsp:nvSpPr>
        <dsp:cNvPr id="0" name=""/>
        <dsp:cNvSpPr/>
      </dsp:nvSpPr>
      <dsp:spPr>
        <a:xfrm>
          <a:off x="2865313" y="369217"/>
          <a:ext cx="2041773" cy="389955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600" kern="1200" dirty="0" smtClean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600" b="1" u="sng" kern="1200" dirty="0" smtClean="0">
              <a:solidFill>
                <a:schemeClr val="accent1"/>
              </a:solidFill>
            </a:rPr>
            <a:t>Social </a:t>
          </a:r>
          <a:r>
            <a:rPr lang="fr-CA" sz="1600" b="1" u="sng" kern="1200" dirty="0" err="1" smtClean="0">
              <a:solidFill>
                <a:schemeClr val="accent1"/>
              </a:solidFill>
            </a:rPr>
            <a:t>cohesion</a:t>
          </a:r>
          <a:endParaRPr lang="fr-CA" sz="1600" b="1" u="sng" kern="1200" dirty="0" smtClean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accent1"/>
              </a:solidFill>
            </a:rPr>
            <a:t>Sense of engagement in a common goal </a:t>
          </a:r>
          <a:r>
            <a:rPr lang="fr-CA" sz="1400" b="1" kern="1200" dirty="0" smtClean="0">
              <a:solidFill>
                <a:schemeClr val="accent1"/>
              </a:solidFill>
            </a:rPr>
            <a:t>__________________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u="sng" kern="1200" dirty="0" err="1" smtClean="0">
              <a:solidFill>
                <a:schemeClr val="accent1"/>
              </a:solidFill>
            </a:rPr>
            <a:t>Medical-surgery</a:t>
          </a:r>
          <a:r>
            <a:rPr lang="fr-CA" sz="1400" b="1" u="sng" kern="1200" dirty="0" smtClean="0">
              <a:solidFill>
                <a:schemeClr val="accent1"/>
              </a:solidFill>
            </a:rPr>
            <a:t> unit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dirty="0" err="1" smtClean="0">
              <a:solidFill>
                <a:schemeClr val="accent1"/>
              </a:solidFill>
            </a:rPr>
            <a:t>Improve</a:t>
          </a:r>
          <a:r>
            <a:rPr lang="fr-CA" sz="1400" b="1" kern="1200" dirty="0" smtClean="0">
              <a:solidFill>
                <a:schemeClr val="accent1"/>
              </a:solidFill>
            </a:rPr>
            <a:t> hand </a:t>
          </a:r>
          <a:r>
            <a:rPr lang="fr-CA" sz="1400" b="1" kern="1200" dirty="0" err="1" smtClean="0">
              <a:solidFill>
                <a:schemeClr val="accent1"/>
              </a:solidFill>
            </a:rPr>
            <a:t>hygiene</a:t>
          </a:r>
          <a:endParaRPr lang="fr-CA" sz="1400" b="1" kern="1200" dirty="0" smtClean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kern="1200" dirty="0" smtClean="0">
              <a:solidFill>
                <a:schemeClr val="accent1"/>
              </a:solidFill>
            </a:rPr>
            <a:t>__________________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u="sng" kern="1200" dirty="0" smtClean="0">
              <a:solidFill>
                <a:schemeClr val="accent1"/>
              </a:solidFill>
            </a:rPr>
            <a:t>Palliative care unit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accent1"/>
              </a:solidFill>
            </a:rPr>
            <a:t>Take care of patients who are at the end of their life</a:t>
          </a:r>
          <a:endParaRPr lang="fr-CA" sz="1200" b="1" kern="1200" dirty="0" smtClean="0">
            <a:solidFill>
              <a:schemeClr val="accent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 dirty="0"/>
        </a:p>
      </dsp:txBody>
      <dsp:txXfrm>
        <a:off x="2925114" y="429018"/>
        <a:ext cx="1922171" cy="3779950"/>
      </dsp:txXfrm>
    </dsp:sp>
    <dsp:sp modelId="{152615D0-DBE5-4C4E-8A74-3629BD3E81E4}">
      <dsp:nvSpPr>
        <dsp:cNvPr id="0" name=""/>
        <dsp:cNvSpPr/>
      </dsp:nvSpPr>
      <dsp:spPr>
        <a:xfrm>
          <a:off x="5111263" y="2065814"/>
          <a:ext cx="432855" cy="506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400" kern="1200"/>
        </a:p>
      </dsp:txBody>
      <dsp:txXfrm>
        <a:off x="5111263" y="2167086"/>
        <a:ext cx="302999" cy="303815"/>
      </dsp:txXfrm>
    </dsp:sp>
    <dsp:sp modelId="{1117875D-66FE-462E-BBDE-EA838E62CFC6}">
      <dsp:nvSpPr>
        <dsp:cNvPr id="0" name=""/>
        <dsp:cNvSpPr/>
      </dsp:nvSpPr>
      <dsp:spPr>
        <a:xfrm>
          <a:off x="5723795" y="369217"/>
          <a:ext cx="2041773" cy="389955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800" b="1" u="sng" kern="1200" dirty="0" smtClean="0">
              <a:solidFill>
                <a:schemeClr val="accent1"/>
              </a:solidFill>
            </a:rPr>
            <a:t>Positive </a:t>
          </a:r>
          <a:r>
            <a:rPr lang="fr-CA" sz="1800" b="1" u="sng" kern="1200" dirty="0" err="1" smtClean="0">
              <a:solidFill>
                <a:schemeClr val="accent1"/>
              </a:solidFill>
            </a:rPr>
            <a:t>deviance</a:t>
          </a:r>
          <a:endParaRPr lang="fr-CA" sz="1800" b="1" kern="1200" dirty="0" smtClean="0">
            <a:solidFill>
              <a:schemeClr val="accent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800" b="1" kern="1200" dirty="0" smtClean="0">
            <a:solidFill>
              <a:schemeClr val="accent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accent1"/>
              </a:solidFill>
            </a:rPr>
            <a:t>Best performance in comparison with other care teams</a:t>
          </a:r>
          <a:endParaRPr lang="fr-CA" sz="1800" b="1" kern="1200" dirty="0">
            <a:solidFill>
              <a:schemeClr val="accent1"/>
            </a:solidFill>
          </a:endParaRPr>
        </a:p>
      </dsp:txBody>
      <dsp:txXfrm>
        <a:off x="5783596" y="429018"/>
        <a:ext cx="1922171" cy="3779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F5F54-0605-4D87-B547-4A57324ABC48}">
      <dsp:nvSpPr>
        <dsp:cNvPr id="0" name=""/>
        <dsp:cNvSpPr/>
      </dsp:nvSpPr>
      <dsp:spPr>
        <a:xfrm>
          <a:off x="1108213" y="0"/>
          <a:ext cx="6321286" cy="63212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b="1" u="sng" kern="1200" dirty="0" err="1" smtClean="0">
              <a:latin typeface="Candara" panose="020E0502030303020204" pitchFamily="34" charset="0"/>
            </a:rPr>
            <a:t>Sociocultural</a:t>
          </a:r>
          <a:r>
            <a:rPr lang="fr-CA" sz="1500" b="1" u="sng" kern="1200" dirty="0" smtClean="0">
              <a:latin typeface="Candara" panose="020E0502030303020204" pitchFamily="34" charset="0"/>
            </a:rPr>
            <a:t> </a:t>
          </a:r>
          <a:r>
            <a:rPr lang="fr-CA" sz="1500" b="1" u="sng" kern="1200" dirty="0" err="1" smtClean="0">
              <a:latin typeface="Candara" panose="020E0502030303020204" pitchFamily="34" charset="0"/>
            </a:rPr>
            <a:t>factors</a:t>
          </a:r>
          <a:endParaRPr lang="fr-CA" sz="1500" b="1" u="sng" kern="1200" dirty="0" smtClean="0">
            <a:latin typeface="Candara" panose="020E0502030303020204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kern="1200" dirty="0" smtClean="0">
              <a:latin typeface="Candara" panose="020E0502030303020204" pitchFamily="34" charset="0"/>
            </a:rPr>
            <a:t>Social </a:t>
          </a:r>
          <a:r>
            <a:rPr lang="fr-CA" sz="1500" kern="1200" dirty="0" err="1" smtClean="0">
              <a:latin typeface="Candara" panose="020E0502030303020204" pitchFamily="34" charset="0"/>
            </a:rPr>
            <a:t>cohesion</a:t>
          </a:r>
          <a:endParaRPr lang="en-US" sz="1500" kern="1200" dirty="0">
            <a:latin typeface="Candara" panose="020E0502030303020204" pitchFamily="34" charset="0"/>
          </a:endParaRPr>
        </a:p>
      </dsp:txBody>
      <dsp:txXfrm>
        <a:off x="3385140" y="316064"/>
        <a:ext cx="1767431" cy="948192"/>
      </dsp:txXfrm>
    </dsp:sp>
    <dsp:sp modelId="{A07EC85E-D011-47B6-9738-6C25453D03E3}">
      <dsp:nvSpPr>
        <dsp:cNvPr id="0" name=""/>
        <dsp:cNvSpPr/>
      </dsp:nvSpPr>
      <dsp:spPr>
        <a:xfrm>
          <a:off x="1292036" y="1290123"/>
          <a:ext cx="5874042" cy="4742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b="1" u="sng" kern="1200" dirty="0" err="1" smtClean="0">
              <a:latin typeface="Candara" panose="020E0502030303020204" pitchFamily="34" charset="0"/>
            </a:rPr>
            <a:t>Environmental</a:t>
          </a:r>
          <a:r>
            <a:rPr lang="fr-CA" sz="1400" b="1" u="sng" kern="1200" dirty="0" smtClean="0">
              <a:latin typeface="Candara" panose="020E0502030303020204" pitchFamily="34" charset="0"/>
            </a:rPr>
            <a:t> </a:t>
          </a:r>
          <a:r>
            <a:rPr lang="fr-CA" sz="1400" b="1" u="sng" kern="1200" dirty="0" err="1" smtClean="0">
              <a:latin typeface="Candara" panose="020E0502030303020204" pitchFamily="34" charset="0"/>
            </a:rPr>
            <a:t>factors</a:t>
          </a:r>
          <a:endParaRPr lang="fr-CA" sz="1400" b="1" u="sng" kern="1200" dirty="0" smtClean="0">
            <a:latin typeface="Candara" panose="020E0502030303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kern="1200" dirty="0" err="1" smtClean="0">
              <a:latin typeface="Candara" panose="020E0502030303020204" pitchFamily="34" charset="0"/>
            </a:rPr>
            <a:t>Accessibility</a:t>
          </a:r>
          <a:r>
            <a:rPr lang="fr-CA" sz="1400" kern="1200" dirty="0" smtClean="0">
              <a:latin typeface="Candara" panose="020E0502030303020204" pitchFamily="34" charset="0"/>
            </a:rPr>
            <a:t> and </a:t>
          </a:r>
          <a:r>
            <a:rPr lang="fr-CA" sz="1400" kern="1200" dirty="0" err="1" smtClean="0">
              <a:latin typeface="Candara" panose="020E0502030303020204" pitchFamily="34" charset="0"/>
            </a:rPr>
            <a:t>availability</a:t>
          </a:r>
          <a:r>
            <a:rPr lang="fr-CA" sz="1400" kern="1200" dirty="0" smtClean="0">
              <a:latin typeface="Candara" panose="020E0502030303020204" pitchFamily="34" charset="0"/>
            </a:rPr>
            <a:t> solutions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400" kern="1200" dirty="0" err="1" smtClean="0">
              <a:latin typeface="Candara" panose="020E0502030303020204" pitchFamily="34" charset="0"/>
            </a:rPr>
            <a:t>Accessibility</a:t>
          </a:r>
          <a:r>
            <a:rPr lang="fr-CA" sz="1400" kern="1200" dirty="0" smtClean="0">
              <a:latin typeface="Candara" panose="020E0502030303020204" pitchFamily="34" charset="0"/>
            </a:rPr>
            <a:t> and </a:t>
          </a:r>
          <a:r>
            <a:rPr lang="fr-CA" sz="1400" kern="1200" dirty="0" err="1" smtClean="0">
              <a:latin typeface="Candara" panose="020E0502030303020204" pitchFamily="34" charset="0"/>
            </a:rPr>
            <a:t>availability</a:t>
          </a:r>
          <a:r>
            <a:rPr lang="fr-CA" sz="1400" kern="1200" dirty="0" smtClean="0">
              <a:latin typeface="Candara" panose="020E0502030303020204" pitchFamily="34" charset="0"/>
            </a:rPr>
            <a:t> of </a:t>
          </a:r>
          <a:r>
            <a:rPr lang="fr-CA" sz="1400" kern="1200" dirty="0" err="1" smtClean="0">
              <a:latin typeface="Candara" panose="020E0502030303020204" pitchFamily="34" charset="0"/>
            </a:rPr>
            <a:t>sinks</a:t>
          </a:r>
          <a:endParaRPr lang="en-US" sz="1400" kern="1200" dirty="0">
            <a:latin typeface="Candara" panose="020E0502030303020204" pitchFamily="34" charset="0"/>
          </a:endParaRPr>
        </a:p>
      </dsp:txBody>
      <dsp:txXfrm>
        <a:off x="3202568" y="1574700"/>
        <a:ext cx="2052977" cy="853728"/>
      </dsp:txXfrm>
    </dsp:sp>
    <dsp:sp modelId="{0CC38A83-C78F-4980-8540-EC8B4DCD66E5}">
      <dsp:nvSpPr>
        <dsp:cNvPr id="0" name=""/>
        <dsp:cNvSpPr/>
      </dsp:nvSpPr>
      <dsp:spPr>
        <a:xfrm>
          <a:off x="2027593" y="2763078"/>
          <a:ext cx="4442776" cy="3414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b="1" u="sng" kern="1200" dirty="0" smtClean="0"/>
            <a:t>Organizational </a:t>
          </a:r>
          <a:r>
            <a:rPr lang="fr-CA" sz="1300" b="1" u="sng" kern="1200" dirty="0" err="1" smtClean="0"/>
            <a:t>factors</a:t>
          </a:r>
          <a:endParaRPr lang="fr-CA" sz="1300" b="1" u="sng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kern="1200" dirty="0" smtClean="0">
              <a:latin typeface="Candara" panose="020E0502030303020204" pitchFamily="34" charset="0"/>
            </a:rPr>
            <a:t>Leadership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kern="1200" dirty="0" smtClean="0">
              <a:latin typeface="Candara" panose="020E0502030303020204" pitchFamily="34" charset="0"/>
            </a:rPr>
            <a:t>Collaborative practice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300" kern="1200" dirty="0" smtClean="0">
              <a:latin typeface="Candara" panose="020E0502030303020204" pitchFamily="34" charset="0"/>
            </a:rPr>
            <a:t>Hand </a:t>
          </a:r>
          <a:r>
            <a:rPr lang="fr-CA" sz="1300" kern="1200" dirty="0" err="1" smtClean="0">
              <a:latin typeface="Candara" panose="020E0502030303020204" pitchFamily="34" charset="0"/>
            </a:rPr>
            <a:t>hygiene</a:t>
          </a:r>
          <a:r>
            <a:rPr lang="fr-CA" sz="1300" kern="1200" dirty="0" smtClean="0">
              <a:latin typeface="Candara" panose="020E0502030303020204" pitchFamily="34" charset="0"/>
            </a:rPr>
            <a:t> surveillance</a:t>
          </a:r>
          <a:endParaRPr lang="en-US" sz="1300" kern="1200" dirty="0"/>
        </a:p>
      </dsp:txBody>
      <dsp:txXfrm>
        <a:off x="3213815" y="3019144"/>
        <a:ext cx="2070333" cy="768198"/>
      </dsp:txXfrm>
    </dsp:sp>
    <dsp:sp modelId="{2C76E282-B1AE-49EC-A6A1-8A6DD496F062}">
      <dsp:nvSpPr>
        <dsp:cNvPr id="0" name=""/>
        <dsp:cNvSpPr/>
      </dsp:nvSpPr>
      <dsp:spPr>
        <a:xfrm>
          <a:off x="3004599" y="4164501"/>
          <a:ext cx="2528514" cy="17850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u="sng" kern="1200" dirty="0" smtClean="0"/>
            <a:t>Individual factors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Knowledge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Professional awareness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200" kern="1200" dirty="0" smtClean="0"/>
            <a:t>Self-protection</a:t>
          </a:r>
          <a:endParaRPr lang="en-US" sz="1200" kern="1200" dirty="0"/>
        </a:p>
      </dsp:txBody>
      <dsp:txXfrm>
        <a:off x="3374891" y="4610764"/>
        <a:ext cx="1787929" cy="892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16112"/>
            <a:ext cx="7008778" cy="6676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>
              <a:spcBef>
                <a:spcPts val="0"/>
              </a:spcBef>
            </a:pPr>
            <a:r>
              <a:rPr lang="fr-CA" b="1" dirty="0">
                <a:latin typeface="Arial" charset="0"/>
                <a:ea typeface="Arial" charset="0"/>
                <a:cs typeface="Arial" charset="0"/>
              </a:rPr>
              <a:t>Positive </a:t>
            </a:r>
            <a:r>
              <a:rPr lang="fr-CA" b="1" dirty="0" err="1" smtClean="0">
                <a:latin typeface="Arial" charset="0"/>
                <a:ea typeface="Arial" charset="0"/>
                <a:cs typeface="Arial" charset="0"/>
              </a:rPr>
              <a:t>Deviance</a:t>
            </a:r>
            <a:r>
              <a:rPr lang="fr-CA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CA" b="1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fr-CA" b="1" dirty="0" smtClean="0">
                <a:latin typeface="Arial" charset="0"/>
                <a:ea typeface="Arial" charset="0"/>
                <a:cs typeface="Arial" charset="0"/>
              </a:rPr>
              <a:t>Hand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Hygiene of Nurses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in a Quebec 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Hospital</a:t>
            </a:r>
            <a:br>
              <a:rPr lang="en-US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Dr. </a:t>
            </a:r>
            <a:r>
              <a:rPr lang="fr-CA" b="1" dirty="0" smtClean="0">
                <a:latin typeface="Arial" charset="0"/>
                <a:ea typeface="Arial" charset="0"/>
                <a:cs typeface="Arial" charset="0"/>
              </a:rPr>
              <a:t>Josiane </a:t>
            </a:r>
            <a:r>
              <a:rPr lang="fr-CA" b="1" dirty="0" err="1">
                <a:latin typeface="Arial" charset="0"/>
                <a:ea typeface="Arial" charset="0"/>
                <a:cs typeface="Arial" charset="0"/>
              </a:rPr>
              <a:t>Létourneau</a:t>
            </a:r>
            <a:r>
              <a:rPr lang="fr-CA" b="1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CA" b="1" dirty="0" smtClean="0">
                <a:latin typeface="Arial" charset="0"/>
                <a:ea typeface="Arial" charset="0"/>
                <a:cs typeface="Arial" charset="0"/>
              </a:rPr>
              <a:t>Université </a:t>
            </a:r>
            <a:r>
              <a:rPr lang="fr-CA" b="1" dirty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fr-CA" b="1" dirty="0" smtClean="0">
                <a:latin typeface="Arial" charset="0"/>
                <a:ea typeface="Arial" charset="0"/>
                <a:cs typeface="Arial" charset="0"/>
              </a:rPr>
              <a:t>Montréal</a:t>
            </a:r>
            <a:br>
              <a:rPr lang="fr-CA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fr-CA" b="1" dirty="0" smtClean="0">
                <a:latin typeface="Arial" charset="0"/>
                <a:ea typeface="Arial" charset="0"/>
                <a:cs typeface="Arial" charset="0"/>
              </a:rPr>
              <a:t>A Webber Training Teleclass</a:t>
            </a:r>
            <a:endParaRPr lang="fr-CA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424333"/>
            <a:ext cx="7008778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r>
              <a:rPr lang="en-US" b="1" dirty="0" smtClean="0"/>
              <a:t>Hosted by Ramona Rodrigues, </a:t>
            </a:r>
            <a:r>
              <a:rPr lang="en-US" b="1" smtClean="0"/>
              <a:t>McGill University, Montreal</a:t>
            </a:r>
            <a:br>
              <a:rPr lang="en-US" b="1" smtClean="0"/>
            </a:br>
            <a:r>
              <a:rPr lang="en-US" b="1" dirty="0" err="1" smtClean="0"/>
              <a:t>www.webbertraining.com</a:t>
            </a:r>
            <a:endParaRPr lang="en-US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5A9F1-F499-4CA3-AC40-6676D6AF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04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061C-4CBE-6545-8CE2-9219BDAB4353}" type="datetimeFigureOut">
              <a:rPr lang="fr-FR" smtClean="0"/>
              <a:pPr/>
              <a:t>28/01/2020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DFEE4-9E0E-F849-9B30-A2FB5A936CE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97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FEE4-9E0E-F849-9B30-A2FB5A936CE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953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5388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FEE4-9E0E-F849-9B30-A2FB5A936CE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160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Deux problématiques:</a:t>
            </a:r>
          </a:p>
          <a:p>
            <a:r>
              <a:rPr lang="fr-CA" dirty="0" smtClean="0"/>
              <a:t>Faible taux d’hygiène des mains</a:t>
            </a:r>
          </a:p>
          <a:p>
            <a:r>
              <a:rPr lang="en-US" dirty="0" smtClean="0"/>
              <a:t>Concept de DP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FEE4-9E0E-F849-9B30-A2FB5A936CE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81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46D86-C156-4362-BB14-37EDD75526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28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FEE4-9E0E-F849-9B30-A2FB5A936CEF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017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FEE4-9E0E-F849-9B30-A2FB5A936CEF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052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FEE4-9E0E-F849-9B30-A2FB5A936CEF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00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3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68580" tIns="34290" rIns="68580" bIns="34290" rtlCol="0">
            <a:normAutofit/>
          </a:bodyPr>
          <a:lstStyle/>
          <a:p>
            <a: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24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1524003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6858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45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3" y="3299014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620C-D1FE-4522-841D-DD7F082DFE46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611874"/>
            <a:ext cx="4079545" cy="1162051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3" y="1787857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450"/>
              </a:spcBef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DA3F-6727-4545-B172-C55D6C69D436}" type="datetime1">
              <a:rPr lang="fr-CA" smtClean="0"/>
              <a:t>20-01-28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4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spcBef>
                <a:spcPts val="15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8D3D5-9999-45E9-978B-A3002EA96774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2"/>
            <a:ext cx="1524000" cy="5575300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2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9791-0EA3-4CC6-9BCC-AF543528604B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28BE-A1B4-48C3-8468-5F8CF29A1185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40" y="3352806"/>
            <a:ext cx="8416925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40" y="4771033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F31F-CC75-4F23-A88D-5432C6752B68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9"/>
            <a:ext cx="8402040" cy="2836863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7"/>
            <a:ext cx="8056563" cy="1362075"/>
          </a:xfrm>
        </p:spPr>
        <p:txBody>
          <a:bodyPr anchor="b" anchorCtr="0"/>
          <a:lstStyle>
            <a:lvl1pPr algn="ctr">
              <a:defRPr sz="3450" b="0" cap="none" baseline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7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225"/>
              </a:spcBef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61D99-3FF5-4C3F-8CBB-D86F99DA4D69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107577"/>
            <a:ext cx="8042276" cy="1336956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FE67-B59C-4A9A-A102-BCFDCC00DE3D}" type="datetime1">
              <a:rPr lang="fr-CA" smtClean="0"/>
              <a:t>20-01-28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7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9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8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9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8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3FC3-81DA-4209-890A-7FC58DED4A25}" type="datetime1">
              <a:rPr lang="fr-CA" smtClean="0"/>
              <a:t>20-01-28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15BDE-5059-46A9-AE63-E14EA8AFE52E}" type="datetime1">
              <a:rPr lang="fr-CA" smtClean="0"/>
              <a:t>20-01-28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54B5E-9BE0-4483-AAD2-E570F94BC372}" type="datetime1">
              <a:rPr lang="fr-CA" smtClean="0"/>
              <a:t>20-01-28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4"/>
            <a:ext cx="3840480" cy="1162051"/>
          </a:xfrm>
        </p:spPr>
        <p:txBody>
          <a:bodyPr anchor="b"/>
          <a:lstStyle>
            <a:lvl1pPr algn="ctr">
              <a:defRPr sz="2700" b="0"/>
            </a:lvl1pPr>
          </a:lstStyle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2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1500"/>
              </a:spcBef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7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450"/>
              </a:spcBef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8EDA-F465-4515-9941-D113E7207711}" type="datetime1">
              <a:rPr lang="fr-CA" smtClean="0"/>
              <a:t>20-01-28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6" y="107577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CA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6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E0430C6A-D3C2-4925-9305-933608988850}" type="datetime1">
              <a:rPr lang="fr-CA" smtClean="0"/>
              <a:t>20-01-28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60" y="6275670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7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45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685800" rtl="0" eaLnBrk="1" latinLnBrk="0" hangingPunct="1">
        <a:spcBef>
          <a:spcPts val="15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252413" algn="l" defTabSz="685800" rtl="0" eaLnBrk="1" latinLnBrk="0" hangingPunct="1">
        <a:spcBef>
          <a:spcPts val="45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6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26281" indent="-211931" algn="l" defTabSz="685800" rtl="0" eaLnBrk="1" latinLnBrk="0" hangingPunct="1">
        <a:spcBef>
          <a:spcPts val="45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47738" indent="-221456" algn="l" defTabSz="685800" rtl="0" eaLnBrk="1" latinLnBrk="0" hangingPunct="1">
        <a:spcBef>
          <a:spcPts val="45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59669" indent="-211931" algn="l" defTabSz="685800" rtl="0" eaLnBrk="1" latinLnBrk="0" hangingPunct="1">
        <a:spcBef>
          <a:spcPts val="45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1600" indent="-211931" algn="l" defTabSz="6858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588294" indent="-211931" algn="l" defTabSz="6858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799035" indent="-211931" algn="l" defTabSz="6858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35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16919" indent="-211931" algn="l" defTabSz="6858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35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tags" Target="../tags/tag52.xml"/><Relationship Id="rId12" Type="http://schemas.openxmlformats.org/officeDocument/2006/relationships/tags" Target="../tags/tag53.xml"/><Relationship Id="rId13" Type="http://schemas.openxmlformats.org/officeDocument/2006/relationships/tags" Target="../tags/tag54.xml"/><Relationship Id="rId14" Type="http://schemas.openxmlformats.org/officeDocument/2006/relationships/tags" Target="../tags/tag55.xml"/><Relationship Id="rId15" Type="http://schemas.openxmlformats.org/officeDocument/2006/relationships/tags" Target="../tags/tag56.xml"/><Relationship Id="rId16" Type="http://schemas.openxmlformats.org/officeDocument/2006/relationships/tags" Target="../tags/tag57.xml"/><Relationship Id="rId17" Type="http://schemas.openxmlformats.org/officeDocument/2006/relationships/tags" Target="../tags/tag58.xml"/><Relationship Id="rId18" Type="http://schemas.openxmlformats.org/officeDocument/2006/relationships/slideLayout" Target="../slideLayouts/slideLayout2.xml"/><Relationship Id="rId1" Type="http://schemas.openxmlformats.org/officeDocument/2006/relationships/tags" Target="../tags/tag42.xml"/><Relationship Id="rId2" Type="http://schemas.openxmlformats.org/officeDocument/2006/relationships/tags" Target="../tags/tag43.xml"/><Relationship Id="rId3" Type="http://schemas.openxmlformats.org/officeDocument/2006/relationships/tags" Target="../tags/tag44.xml"/><Relationship Id="rId4" Type="http://schemas.openxmlformats.org/officeDocument/2006/relationships/tags" Target="../tags/tag45.xml"/><Relationship Id="rId5" Type="http://schemas.openxmlformats.org/officeDocument/2006/relationships/tags" Target="../tags/tag46.xml"/><Relationship Id="rId6" Type="http://schemas.openxmlformats.org/officeDocument/2006/relationships/tags" Target="../tags/tag47.xml"/><Relationship Id="rId7" Type="http://schemas.openxmlformats.org/officeDocument/2006/relationships/tags" Target="../tags/tag48.xml"/><Relationship Id="rId8" Type="http://schemas.openxmlformats.org/officeDocument/2006/relationships/tags" Target="../tags/tag49.xml"/><Relationship Id="rId9" Type="http://schemas.openxmlformats.org/officeDocument/2006/relationships/tags" Target="../tags/tag50.xml"/><Relationship Id="rId10" Type="http://schemas.openxmlformats.org/officeDocument/2006/relationships/tags" Target="../tags/tag5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59.xml"/><Relationship Id="rId2" Type="http://schemas.openxmlformats.org/officeDocument/2006/relationships/tags" Target="../tags/tag60.xml"/><Relationship Id="rId3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5.xml"/><Relationship Id="rId1" Type="http://schemas.openxmlformats.org/officeDocument/2006/relationships/tags" Target="../tags/tag61.xml"/><Relationship Id="rId2" Type="http://schemas.openxmlformats.org/officeDocument/2006/relationships/tags" Target="../tags/tag6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4" Type="http://schemas.openxmlformats.org/officeDocument/2006/relationships/slideLayout" Target="../slideLayouts/slideLayout2.xml"/><Relationship Id="rId1" Type="http://schemas.openxmlformats.org/officeDocument/2006/relationships/tags" Target="../tags/tag64.xml"/><Relationship Id="rId2" Type="http://schemas.openxmlformats.org/officeDocument/2006/relationships/tags" Target="../tags/tag6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67.x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68.xml"/><Relationship Id="rId2" Type="http://schemas.openxmlformats.org/officeDocument/2006/relationships/tags" Target="../tags/tag69.xml"/><Relationship Id="rId3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4" Type="http://schemas.openxmlformats.org/officeDocument/2006/relationships/slideLayout" Target="../slideLayouts/slideLayout2.xml"/><Relationship Id="rId1" Type="http://schemas.openxmlformats.org/officeDocument/2006/relationships/tags" Target="../tags/tag70.xml"/><Relationship Id="rId2" Type="http://schemas.openxmlformats.org/officeDocument/2006/relationships/tags" Target="../tags/tag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4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1" Type="http://schemas.openxmlformats.org/officeDocument/2006/relationships/tags" Target="../tags/tag73.xml"/><Relationship Id="rId2" Type="http://schemas.openxmlformats.org/officeDocument/2006/relationships/tags" Target="../tags/tag7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image" Target="../media/image2.jpeg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sss.gouv.qc.ca/ministere/acces_info/decisions-et-documents-transmis-dans-le-cadre-d-une-demande-deacces/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i.org/10.1016/j.ajic.2018.10.026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tags" Target="../tags/tag17.xml"/><Relationship Id="rId12" Type="http://schemas.openxmlformats.org/officeDocument/2006/relationships/tags" Target="../tags/tag18.xml"/><Relationship Id="rId13" Type="http://schemas.openxmlformats.org/officeDocument/2006/relationships/tags" Target="../tags/tag19.xml"/><Relationship Id="rId14" Type="http://schemas.openxmlformats.org/officeDocument/2006/relationships/tags" Target="../tags/tag20.xml"/><Relationship Id="rId15" Type="http://schemas.openxmlformats.org/officeDocument/2006/relationships/tags" Target="../tags/tag21.xml"/><Relationship Id="rId16" Type="http://schemas.openxmlformats.org/officeDocument/2006/relationships/tags" Target="../tags/tag22.xml"/><Relationship Id="rId17" Type="http://schemas.openxmlformats.org/officeDocument/2006/relationships/slideLayout" Target="../slideLayouts/slideLayout2.xml"/><Relationship Id="rId18" Type="http://schemas.openxmlformats.org/officeDocument/2006/relationships/image" Target="../media/image3.png"/><Relationship Id="rId1" Type="http://schemas.openxmlformats.org/officeDocument/2006/relationships/tags" Target="../tags/tag7.xml"/><Relationship Id="rId2" Type="http://schemas.openxmlformats.org/officeDocument/2006/relationships/tags" Target="../tags/tag8.xml"/><Relationship Id="rId3" Type="http://schemas.openxmlformats.org/officeDocument/2006/relationships/tags" Target="../tags/tag9.xml"/><Relationship Id="rId4" Type="http://schemas.openxmlformats.org/officeDocument/2006/relationships/tags" Target="../tags/tag10.xml"/><Relationship Id="rId5" Type="http://schemas.openxmlformats.org/officeDocument/2006/relationships/tags" Target="../tags/tag11.xml"/><Relationship Id="rId6" Type="http://schemas.openxmlformats.org/officeDocument/2006/relationships/tags" Target="../tags/tag12.xml"/><Relationship Id="rId7" Type="http://schemas.openxmlformats.org/officeDocument/2006/relationships/tags" Target="../tags/tag13.xml"/><Relationship Id="rId8" Type="http://schemas.openxmlformats.org/officeDocument/2006/relationships/tags" Target="../tags/tag14.xml"/><Relationship Id="rId9" Type="http://schemas.openxmlformats.org/officeDocument/2006/relationships/tags" Target="../tags/tag15.xml"/><Relationship Id="rId10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tags" Target="../tags/tag33.xml"/><Relationship Id="rId12" Type="http://schemas.openxmlformats.org/officeDocument/2006/relationships/tags" Target="../tags/tag34.xml"/><Relationship Id="rId13" Type="http://schemas.openxmlformats.org/officeDocument/2006/relationships/tags" Target="../tags/tag35.xml"/><Relationship Id="rId14" Type="http://schemas.openxmlformats.org/officeDocument/2006/relationships/tags" Target="../tags/tag36.xml"/><Relationship Id="rId15" Type="http://schemas.openxmlformats.org/officeDocument/2006/relationships/tags" Target="../tags/tag37.xml"/><Relationship Id="rId16" Type="http://schemas.openxmlformats.org/officeDocument/2006/relationships/tags" Target="../tags/tag38.xml"/><Relationship Id="rId17" Type="http://schemas.openxmlformats.org/officeDocument/2006/relationships/tags" Target="../tags/tag39.xml"/><Relationship Id="rId18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2" Type="http://schemas.openxmlformats.org/officeDocument/2006/relationships/tags" Target="../tags/tag24.xml"/><Relationship Id="rId3" Type="http://schemas.openxmlformats.org/officeDocument/2006/relationships/tags" Target="../tags/tag25.xml"/><Relationship Id="rId4" Type="http://schemas.openxmlformats.org/officeDocument/2006/relationships/tags" Target="../tags/tag26.xml"/><Relationship Id="rId5" Type="http://schemas.openxmlformats.org/officeDocument/2006/relationships/tags" Target="../tags/tag27.xml"/><Relationship Id="rId6" Type="http://schemas.openxmlformats.org/officeDocument/2006/relationships/tags" Target="../tags/tag28.xml"/><Relationship Id="rId7" Type="http://schemas.openxmlformats.org/officeDocument/2006/relationships/tags" Target="../tags/tag29.xml"/><Relationship Id="rId8" Type="http://schemas.openxmlformats.org/officeDocument/2006/relationships/tags" Target="../tags/tag30.xml"/><Relationship Id="rId9" Type="http://schemas.openxmlformats.org/officeDocument/2006/relationships/tags" Target="../tags/tag31.xml"/><Relationship Id="rId10" Type="http://schemas.openxmlformats.org/officeDocument/2006/relationships/tags" Target="../tags/tag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40.xml"/><Relationship Id="rId2" Type="http://schemas.openxmlformats.org/officeDocument/2006/relationships/tags" Target="../tags/tag41.xml"/><Relationship Id="rId3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spect="1"/>
          </p:cNvSpPr>
          <p:nvPr>
            <p:ph type="ctrTitle"/>
          </p:nvPr>
        </p:nvSpPr>
        <p:spPr>
          <a:xfrm>
            <a:off x="1238491" y="937549"/>
            <a:ext cx="6667018" cy="1835761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 b="1" dirty="0">
                <a:latin typeface="Candara" panose="020E0502030303020204" pitchFamily="34" charset="0"/>
              </a:rPr>
              <a:t>Positive </a:t>
            </a:r>
            <a:r>
              <a:rPr lang="fr-CA" sz="2800" b="1" dirty="0" err="1">
                <a:latin typeface="Candara" panose="020E0502030303020204" pitchFamily="34" charset="0"/>
              </a:rPr>
              <a:t>deviance</a:t>
            </a:r>
            <a:r>
              <a:rPr lang="fr-CA" sz="2800" b="1" dirty="0">
                <a:latin typeface="Candara" panose="020E0502030303020204" pitchFamily="34" charset="0"/>
              </a:rPr>
              <a:t> </a:t>
            </a:r>
            <a:r>
              <a:rPr lang="fr-CA" sz="2800" b="1" dirty="0" smtClean="0">
                <a:latin typeface="Candara" panose="020E0502030303020204" pitchFamily="34" charset="0"/>
              </a:rPr>
              <a:t>and </a:t>
            </a:r>
            <a:r>
              <a:rPr lang="fr-CA" sz="2800" b="1" dirty="0">
                <a:latin typeface="Candara" panose="020E0502030303020204" pitchFamily="34" charset="0"/>
              </a:rPr>
              <a:t>hand </a:t>
            </a:r>
            <a:r>
              <a:rPr lang="en-US" sz="2800" b="1" dirty="0">
                <a:latin typeface="Candara" panose="020E0502030303020204" pitchFamily="34" charset="0"/>
              </a:rPr>
              <a:t>hygiene </a:t>
            </a:r>
            <a:r>
              <a:rPr lang="en-US" sz="2800" b="1" dirty="0" smtClean="0">
                <a:latin typeface="Candara" panose="020E0502030303020204" pitchFamily="34" charset="0"/>
              </a:rPr>
              <a:t/>
            </a:r>
            <a:br>
              <a:rPr lang="en-US" sz="2800" b="1" dirty="0" smtClean="0">
                <a:latin typeface="Candara" panose="020E0502030303020204" pitchFamily="34" charset="0"/>
              </a:rPr>
            </a:br>
            <a:r>
              <a:rPr lang="en-US" sz="2800" b="1" dirty="0" smtClean="0">
                <a:latin typeface="Candara" panose="020E0502030303020204" pitchFamily="34" charset="0"/>
              </a:rPr>
              <a:t>of nurses </a:t>
            </a:r>
            <a:r>
              <a:rPr lang="en-US" sz="2800" b="1" dirty="0">
                <a:latin typeface="Candara" panose="020E0502030303020204" pitchFamily="34" charset="0"/>
              </a:rPr>
              <a:t>in a Quebec hospital: </a:t>
            </a:r>
            <a:br>
              <a:rPr lang="en-US" sz="2800" b="1" dirty="0">
                <a:latin typeface="Candara" panose="020E0502030303020204" pitchFamily="34" charset="0"/>
              </a:rPr>
            </a:br>
            <a:r>
              <a:rPr lang="en-US" sz="2800" b="1" dirty="0">
                <a:latin typeface="Candara" panose="020E0502030303020204" pitchFamily="34" charset="0"/>
              </a:rPr>
              <a:t>What can we learn from</a:t>
            </a:r>
            <a:r>
              <a:rPr lang="fr-CA" sz="2800" b="1" dirty="0">
                <a:latin typeface="Candara" panose="020E0502030303020204" pitchFamily="34" charset="0"/>
              </a:rPr>
              <a:t> the best</a:t>
            </a:r>
            <a:r>
              <a:rPr lang="fr-CA" sz="2800" b="1" dirty="0" smtClean="0">
                <a:latin typeface="Candara" panose="020E0502030303020204" pitchFamily="34" charset="0"/>
              </a:rPr>
              <a:t>?</a:t>
            </a:r>
            <a:endParaRPr lang="fr-CA" sz="1600" dirty="0"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9429" y="3057172"/>
            <a:ext cx="4434912" cy="1132863"/>
          </a:xfrm>
          <a:solidFill>
            <a:srgbClr val="6EB0C2"/>
          </a:solidFill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CA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Josiane </a:t>
            </a:r>
            <a:r>
              <a:rPr lang="fr-CA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Létourneau, </a:t>
            </a:r>
            <a:r>
              <a:rPr lang="fr-CA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RN, PhD</a:t>
            </a:r>
            <a:endParaRPr lang="fr-CA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itchFamily="34" charset="0"/>
            </a:endParaRPr>
          </a:p>
          <a:p>
            <a:pPr>
              <a:spcBef>
                <a:spcPts val="0"/>
              </a:spcBef>
            </a:pPr>
            <a:r>
              <a:rPr lang="fr-CA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Faculté des sciences </a:t>
            </a:r>
            <a:r>
              <a:rPr lang="fr-CA" sz="2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infirmières </a:t>
            </a:r>
          </a:p>
          <a:p>
            <a:pPr>
              <a:spcBef>
                <a:spcPts val="0"/>
              </a:spcBef>
            </a:pPr>
            <a:r>
              <a:rPr lang="fr-CA" sz="2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Université </a:t>
            </a:r>
            <a:r>
              <a:rPr lang="fr-CA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de </a:t>
            </a:r>
            <a:r>
              <a:rPr lang="fr-CA" sz="2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Montréal</a:t>
            </a:r>
            <a:endParaRPr lang="fr-CA" sz="20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8675" y="6516549"/>
            <a:ext cx="2967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www.webbertraining.com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99133" y="6506899"/>
            <a:ext cx="2127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January 30, 2020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372929" y="5043903"/>
            <a:ext cx="4434912" cy="11328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ts val="225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ts val="45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6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ts val="45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ts val="45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CA" sz="2000" dirty="0" err="1" smtClean="0">
                <a:solidFill>
                  <a:schemeClr val="tx1"/>
                </a:solidFill>
                <a:latin typeface="Candara" pitchFamily="34" charset="0"/>
              </a:rPr>
              <a:t>Hosted</a:t>
            </a:r>
            <a:r>
              <a:rPr lang="fr-CA" sz="2000" dirty="0" smtClean="0">
                <a:solidFill>
                  <a:schemeClr val="tx1"/>
                </a:solidFill>
                <a:latin typeface="Candara" pitchFamily="34" charset="0"/>
              </a:rPr>
              <a:t> by Ramona Rodrigues</a:t>
            </a:r>
            <a:br>
              <a:rPr lang="fr-CA" sz="2000" dirty="0" smtClean="0">
                <a:solidFill>
                  <a:schemeClr val="tx1"/>
                </a:solidFill>
                <a:latin typeface="Candara" pitchFamily="34" charset="0"/>
              </a:rPr>
            </a:br>
            <a:r>
              <a:rPr lang="fr-CA" sz="2000" dirty="0" smtClean="0">
                <a:solidFill>
                  <a:schemeClr val="tx1"/>
                </a:solidFill>
                <a:latin typeface="Candara" pitchFamily="34" charset="0"/>
              </a:rPr>
              <a:t>McGill </a:t>
            </a:r>
            <a:r>
              <a:rPr lang="fr-CA" sz="2000" dirty="0" err="1" smtClean="0">
                <a:solidFill>
                  <a:schemeClr val="tx1"/>
                </a:solidFill>
                <a:latin typeface="Candara" pitchFamily="34" charset="0"/>
              </a:rPr>
              <a:t>University</a:t>
            </a:r>
            <a:r>
              <a:rPr lang="fr-CA" sz="2000" dirty="0" smtClean="0">
                <a:solidFill>
                  <a:schemeClr val="tx1"/>
                </a:solidFill>
                <a:latin typeface="Candara" pitchFamily="34" charset="0"/>
              </a:rPr>
              <a:t>, </a:t>
            </a:r>
            <a:r>
              <a:rPr lang="fr-CA" sz="2000" dirty="0" err="1" smtClean="0">
                <a:solidFill>
                  <a:schemeClr val="tx1"/>
                </a:solidFill>
                <a:latin typeface="Candara" pitchFamily="34" charset="0"/>
              </a:rPr>
              <a:t>Montreal</a:t>
            </a:r>
            <a:endParaRPr lang="fr-CA" sz="2000" dirty="0">
              <a:solidFill>
                <a:schemeClr val="tx1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6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198783" y="1818861"/>
            <a:ext cx="8865704" cy="50292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S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tudy’s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research protocol was approved by the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hospital’s ethics committee </a:t>
            </a:r>
          </a:p>
          <a:p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ursing management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offered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support by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facilitating connections with the infection prevention team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and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head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nurses of the selected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units</a:t>
            </a:r>
          </a:p>
          <a:p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S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tudy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was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presented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to the 2 selected care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teams </a:t>
            </a:r>
          </a:p>
          <a:p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urses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were given a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week to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read and sign the consent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form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/>
              <a:t>10</a:t>
            </a:fld>
            <a:endParaRPr lang="en-US" sz="20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6" y="516835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 err="1" smtClean="0">
                <a:latin typeface="Candara" panose="020E0502030303020204" pitchFamily="34" charset="0"/>
              </a:rPr>
              <a:t>Ethics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65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 rot="10800000">
            <a:off x="1392068" y="1924500"/>
            <a:ext cx="1303020" cy="685800"/>
          </a:xfrm>
          <a:prstGeom prst="upArrow">
            <a:avLst>
              <a:gd name="adj1" fmla="val 55128"/>
              <a:gd name="adj2" fmla="val 24606"/>
            </a:avLst>
          </a:prstGeom>
          <a:gradFill rotWithShape="1">
            <a:gsLst>
              <a:gs pos="0">
                <a:schemeClr val="accent1">
                  <a:gamma/>
                  <a:shade val="5725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7" name="AutoShape 5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 rot="10800000">
            <a:off x="1405751" y="2782526"/>
            <a:ext cx="1303020" cy="685800"/>
          </a:xfrm>
          <a:prstGeom prst="upArrow">
            <a:avLst>
              <a:gd name="adj1" fmla="val 50000"/>
              <a:gd name="adj2" fmla="val 18667"/>
            </a:avLst>
          </a:prstGeom>
          <a:gradFill rotWithShape="1">
            <a:gsLst>
              <a:gs pos="0">
                <a:schemeClr val="accent2">
                  <a:gamma/>
                  <a:shade val="66275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8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 rot="10800000">
            <a:off x="1429620" y="4708022"/>
            <a:ext cx="1303020" cy="685800"/>
          </a:xfrm>
          <a:prstGeom prst="upArrow">
            <a:avLst>
              <a:gd name="adj1" fmla="val 55128"/>
              <a:gd name="adj2" fmla="val 24606"/>
            </a:avLst>
          </a:prstGeom>
          <a:gradFill rotWithShape="1">
            <a:gsLst>
              <a:gs pos="0">
                <a:schemeClr val="accent1">
                  <a:gamma/>
                  <a:shade val="5725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9" name="AutoShape 8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gray">
          <a:xfrm rot="10800000">
            <a:off x="1445579" y="3752366"/>
            <a:ext cx="1321360" cy="685800"/>
          </a:xfrm>
          <a:prstGeom prst="upArrow">
            <a:avLst>
              <a:gd name="adj1" fmla="val 55128"/>
              <a:gd name="adj2" fmla="val 24606"/>
            </a:avLst>
          </a:prstGeom>
          <a:gradFill rotWithShape="1">
            <a:gsLst>
              <a:gs pos="0">
                <a:schemeClr val="accent1">
                  <a:gamma/>
                  <a:shade val="5725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554167" y="2072416"/>
            <a:ext cx="5296804" cy="528507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 dirty="0">
              <a:solidFill>
                <a:prstClr val="black"/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600633" y="4681000"/>
            <a:ext cx="5296804" cy="548640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14" name="AutoShape 7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81314" y="3696459"/>
            <a:ext cx="5296803" cy="548640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 dirty="0">
              <a:solidFill>
                <a:prstClr val="black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600633" y="2813332"/>
            <a:ext cx="5296804" cy="580781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16" name="ZoneTexte 15"/>
          <p:cNvSpPr txBox="1"/>
          <p:nvPr>
            <p:custDataLst>
              <p:tags r:id="rId9"/>
            </p:custDataLst>
          </p:nvPr>
        </p:nvSpPr>
        <p:spPr>
          <a:xfrm>
            <a:off x="2564192" y="2021351"/>
            <a:ext cx="5313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Identify "positive </a:t>
            </a:r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deviant" (PD) individuals </a:t>
            </a: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or teams that perform better in the area of interest</a:t>
            </a:r>
            <a:endParaRPr lang="fr-FR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17" name="ZoneTexte 16"/>
          <p:cNvSpPr txBox="1"/>
          <p:nvPr>
            <p:custDataLst>
              <p:tags r:id="rId10"/>
            </p:custDataLst>
          </p:nvPr>
        </p:nvSpPr>
        <p:spPr>
          <a:xfrm>
            <a:off x="2615540" y="2786022"/>
            <a:ext cx="5323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Use qualitative methods to discover strategies that enable </a:t>
            </a:r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PD </a:t>
            </a: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to perform better</a:t>
            </a:r>
            <a:endParaRPr lang="fr-CA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19" name="ZoneTexte 18"/>
          <p:cNvSpPr txBox="1"/>
          <p:nvPr>
            <p:custDataLst>
              <p:tags r:id="rId11"/>
            </p:custDataLst>
          </p:nvPr>
        </p:nvSpPr>
        <p:spPr>
          <a:xfrm>
            <a:off x="2673996" y="3671261"/>
            <a:ext cx="5204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Develop an intervention based on strategies successfully used by </a:t>
            </a:r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PD</a:t>
            </a:r>
            <a:endParaRPr lang="fr-FR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21" name="ZoneTexte 20"/>
          <p:cNvSpPr txBox="1"/>
          <p:nvPr>
            <p:custDataLst>
              <p:tags r:id="rId12"/>
            </p:custDataLst>
          </p:nvPr>
        </p:nvSpPr>
        <p:spPr>
          <a:xfrm>
            <a:off x="2708771" y="4633808"/>
            <a:ext cx="5145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Disseminate PD strategies in collaboration with key people in the organization</a:t>
            </a:r>
            <a:endParaRPr lang="fr-FR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23" name="ZoneTexte 22"/>
          <p:cNvSpPr txBox="1"/>
          <p:nvPr>
            <p:custDataLst>
              <p:tags r:id="rId13"/>
            </p:custDataLst>
          </p:nvPr>
        </p:nvSpPr>
        <p:spPr>
          <a:xfrm>
            <a:off x="1705054" y="1974557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1</a:t>
            </a:r>
          </a:p>
        </p:txBody>
      </p:sp>
      <p:sp>
        <p:nvSpPr>
          <p:cNvPr id="24" name="ZoneTexte 23"/>
          <p:cNvSpPr txBox="1"/>
          <p:nvPr>
            <p:custDataLst>
              <p:tags r:id="rId14"/>
            </p:custDataLst>
          </p:nvPr>
        </p:nvSpPr>
        <p:spPr>
          <a:xfrm>
            <a:off x="1777321" y="3764550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3</a:t>
            </a:r>
          </a:p>
        </p:txBody>
      </p:sp>
      <p:sp>
        <p:nvSpPr>
          <p:cNvPr id="26" name="ZoneTexte 25"/>
          <p:cNvSpPr txBox="1"/>
          <p:nvPr>
            <p:custDataLst>
              <p:tags r:id="rId15"/>
            </p:custDataLst>
          </p:nvPr>
        </p:nvSpPr>
        <p:spPr>
          <a:xfrm>
            <a:off x="1754863" y="4780437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4</a:t>
            </a:r>
          </a:p>
        </p:txBody>
      </p:sp>
      <p:sp>
        <p:nvSpPr>
          <p:cNvPr id="27" name="ZoneTexte 26"/>
          <p:cNvSpPr txBox="1"/>
          <p:nvPr>
            <p:custDataLst>
              <p:tags r:id="rId16"/>
            </p:custDataLst>
          </p:nvPr>
        </p:nvSpPr>
        <p:spPr>
          <a:xfrm>
            <a:off x="1707608" y="2848427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2</a:t>
            </a:r>
          </a:p>
        </p:txBody>
      </p:sp>
      <p:sp>
        <p:nvSpPr>
          <p:cNvPr id="3" name="Rectangle 2"/>
          <p:cNvSpPr/>
          <p:nvPr>
            <p:custDataLst>
              <p:tags r:id="rId17"/>
            </p:custDataLst>
          </p:nvPr>
        </p:nvSpPr>
        <p:spPr>
          <a:xfrm>
            <a:off x="2407843" y="5685121"/>
            <a:ext cx="5393318" cy="459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Adapted</a:t>
            </a:r>
            <a:r>
              <a:rPr lang="fr-CA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from</a:t>
            </a:r>
            <a:r>
              <a:rPr lang="fr-CA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Bradley and </a:t>
            </a:r>
            <a:r>
              <a:rPr lang="fr-CA" b="1" dirty="0">
                <a:solidFill>
                  <a:schemeClr val="accent1"/>
                </a:solidFill>
                <a:latin typeface="Candara" panose="020E0502030303020204" pitchFamily="34" charset="0"/>
              </a:rPr>
              <a:t>al., 2009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11</a:t>
            </a:fld>
            <a:endParaRPr lang="en-US" sz="20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549276" y="461846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 smtClean="0">
                <a:latin typeface="Candara" pitchFamily="34" charset="0"/>
              </a:rPr>
              <a:t>Positive </a:t>
            </a:r>
            <a:r>
              <a:rPr lang="fr-CA" sz="3600" b="1" dirty="0" err="1">
                <a:latin typeface="Candara" pitchFamily="34" charset="0"/>
              </a:rPr>
              <a:t>deviance</a:t>
            </a:r>
            <a:r>
              <a:rPr lang="fr-CA" sz="3600" b="1" dirty="0">
                <a:latin typeface="Candara" pitchFamily="34" charset="0"/>
              </a:rPr>
              <a:t> </a:t>
            </a:r>
            <a:r>
              <a:rPr lang="fr-CA" sz="3600" b="1" dirty="0" err="1">
                <a:latin typeface="Candara" pitchFamily="34" charset="0"/>
              </a:rPr>
              <a:t>approach</a:t>
            </a:r>
            <a:r>
              <a:rPr lang="fr-CA" sz="3600" b="1" dirty="0">
                <a:latin typeface="Candara" pitchFamily="34" charset="0"/>
              </a:rPr>
              <a:t>: stages</a:t>
            </a:r>
            <a:endParaRPr lang="en-US" sz="3600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7692847" y="2009006"/>
            <a:ext cx="608895" cy="469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7692846" y="2807987"/>
            <a:ext cx="608895" cy="469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9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228600" y="1865833"/>
            <a:ext cx="8915400" cy="499216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Based on the results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of hand hygiene audits carried out in a Montreal University Hospital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during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the year preceding the start of the study</a:t>
            </a:r>
            <a:r>
              <a:rPr lang="fr-CA" sz="2200" dirty="0" smtClean="0">
                <a:solidFill>
                  <a:schemeClr val="accent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fr-CA" sz="2200" dirty="0">
              <a:solidFill>
                <a:schemeClr val="accent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/>
                <a:cs typeface="Times New Roman" pitchFamily="18" charset="0"/>
              </a:rPr>
              <a:t>Two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  <a:ea typeface="Calibri"/>
                <a:cs typeface="Times New Roman" pitchFamily="18" charset="0"/>
              </a:rPr>
              <a:t>care units where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/>
                <a:cs typeface="Times New Roman" pitchFamily="18" charset="0"/>
              </a:rPr>
              <a:t>hand hygiene adherence rates among nurses were higher (70%) in comparison to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  <a:ea typeface="Calibri"/>
                <a:cs typeface="Times New Roman" pitchFamily="18" charset="0"/>
              </a:rPr>
              <a:t>other units of the same Hospital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/>
                <a:cs typeface="Times New Roman" pitchFamily="18" charset="0"/>
              </a:rPr>
              <a:t>(35%)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  <a:ea typeface="Calibri"/>
              <a:cs typeface="Times New Roman" pitchFamily="18" charset="0"/>
            </a:endParaRPr>
          </a:p>
          <a:p>
            <a:pPr marL="261938" lvl="1" indent="0">
              <a:spcBef>
                <a:spcPts val="0"/>
              </a:spcBef>
              <a:buNone/>
            </a:pPr>
            <a:endParaRPr lang="fr-CA" sz="2400" dirty="0">
              <a:solidFill>
                <a:schemeClr val="accent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u="sng" spc="-11" dirty="0" smtClean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Participants</a:t>
            </a:r>
            <a:r>
              <a:rPr lang="en-US" sz="2200" spc="-11" dirty="0" smtClean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spc="-11" dirty="0" smtClean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Nurses </a:t>
            </a:r>
            <a:r>
              <a:rPr lang="en-US" sz="2000" spc="-11" dirty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involved in direct patient care on selected </a:t>
            </a:r>
            <a:r>
              <a:rPr lang="en-US" sz="2000" spc="-11" dirty="0" smtClean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units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000" spc="-11" dirty="0" smtClean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Agreed </a:t>
            </a:r>
            <a:r>
              <a:rPr lang="en-US" sz="2000" spc="-11" dirty="0">
                <a:solidFill>
                  <a:schemeClr val="accent1"/>
                </a:solidFill>
                <a:latin typeface="Candara" panose="020E0502030303020204" pitchFamily="34" charset="0"/>
                <a:ea typeface="Times New Roman"/>
                <a:cs typeface="Times New Roman" pitchFamily="18" charset="0"/>
              </a:rPr>
              <a:t>to participate in the study</a:t>
            </a:r>
            <a:endParaRPr lang="fr-CA" sz="2000" dirty="0" smtClean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latin typeface="Candara" panose="020E0502030303020204" pitchFamily="34" charset="0"/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12</a:t>
            </a:fld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841786" y="602422"/>
            <a:ext cx="8046720" cy="731520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pPr algn="ctr"/>
            <a:r>
              <a:rPr lang="fr-CA" sz="345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Positive </a:t>
            </a:r>
            <a:r>
              <a:rPr lang="fr-CA" sz="3450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deviants</a:t>
            </a:r>
            <a:r>
              <a:rPr lang="fr-CA" sz="345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identification</a:t>
            </a:r>
            <a:endParaRPr lang="en-US" sz="345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9454" y="1585010"/>
            <a:ext cx="9144000" cy="5272990"/>
          </a:xfrm>
        </p:spPr>
        <p:txBody>
          <a:bodyPr>
            <a:no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Two </a:t>
            </a: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comparative focused ethnographies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: observing two groups of nurses in their daily lives, taking into account institutional culture and all sources of contextual information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Contribution of our study: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exploring the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practice of hand hygiene in two organizational contexts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Criticism of focused ethnographies: often looking at only one context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Multi-site ethnographies allow nuance of data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Additional challenges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but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factors may differ depending on the context.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Could enhance knowledge by showing the importance of taking context of healthcare into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account - otherwise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implementing recommendations can be problematic</a:t>
            </a:r>
            <a:endParaRPr lang="fr-CA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526421" y="1448088"/>
            <a:ext cx="438734" cy="273844"/>
          </a:xfrm>
        </p:spPr>
        <p:txBody>
          <a:bodyPr/>
          <a:lstStyle/>
          <a:p>
            <a:r>
              <a:rPr lang="en-US" sz="1350" dirty="0"/>
              <a:t>8</a:t>
            </a:r>
          </a:p>
        </p:txBody>
      </p:sp>
      <p:sp>
        <p:nvSpPr>
          <p:cNvPr id="5" name="Espace réservé du numéro de diapositive 3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099106" y="6132758"/>
            <a:ext cx="7429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3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 smtClean="0"/>
              <a:t>13</a:t>
            </a:r>
            <a:endParaRPr lang="en-US" sz="20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96658" y="32442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smtClean="0">
                <a:latin typeface="Candara" panose="020E0502030303020204" pitchFamily="34" charset="0"/>
              </a:rPr>
              <a:t>Qualitative </a:t>
            </a:r>
            <a:r>
              <a:rPr lang="fr-CA" b="1" dirty="0" err="1" smtClean="0">
                <a:latin typeface="Candara" panose="020E0502030303020204" pitchFamily="34" charset="0"/>
              </a:rPr>
              <a:t>research</a:t>
            </a:r>
            <a:r>
              <a:rPr lang="fr-CA" b="1" dirty="0" smtClean="0">
                <a:latin typeface="Candara" panose="020E0502030303020204" pitchFamily="34" charset="0"/>
              </a:rPr>
              <a:t> </a:t>
            </a:r>
            <a:r>
              <a:rPr lang="fr-CA" b="1" dirty="0" err="1" smtClean="0">
                <a:latin typeface="Candara" panose="020E0502030303020204" pitchFamily="34" charset="0"/>
              </a:rPr>
              <a:t>method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2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139148" y="2017643"/>
            <a:ext cx="9004852" cy="4840357"/>
          </a:xfrm>
          <a:prstGeom prst="rect">
            <a:avLst/>
          </a:prstGeo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CA" dirty="0" smtClean="0"/>
              <a:t> </a:t>
            </a:r>
            <a:r>
              <a:rPr lang="fr-CA" sz="2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Systematic</a:t>
            </a:r>
            <a:r>
              <a:rPr lang="fr-CA" sz="2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observations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sz="24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sz="2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Individual</a:t>
            </a:r>
            <a:r>
              <a:rPr lang="fr-CA" sz="2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interviews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sz="24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sz="2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Informal conversations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sz="24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sz="2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Field notes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sz="24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sz="2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Documents </a:t>
            </a:r>
            <a:r>
              <a:rPr lang="fr-CA" sz="2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available</a:t>
            </a:r>
            <a:r>
              <a:rPr lang="fr-CA" sz="2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on hand </a:t>
            </a:r>
            <a:r>
              <a:rPr lang="fr-CA" sz="2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hygiene</a:t>
            </a:r>
            <a:endParaRPr lang="fr-CA" sz="2400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endParaRPr lang="fr-CA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14</a:t>
            </a:fld>
            <a:endParaRPr lang="en-US" sz="20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10737" y="54665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>
                <a:latin typeface="Candara" panose="020E0502030303020204" pitchFamily="34" charset="0"/>
              </a:rPr>
              <a:t>Data collection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10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1885951" y="1759988"/>
            <a:ext cx="6115049" cy="4214778"/>
          </a:xfrm>
        </p:spPr>
        <p:txBody>
          <a:bodyPr>
            <a:normAutofit/>
          </a:bodyPr>
          <a:lstStyle/>
          <a:p>
            <a:endParaRPr lang="fr-CA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CA" dirty="0">
              <a:solidFill>
                <a:schemeClr val="accent1"/>
              </a:solidFill>
            </a:endParaRPr>
          </a:p>
          <a:p>
            <a:pPr marL="302419" lvl="1" indent="0">
              <a:buNone/>
            </a:pPr>
            <a:endParaRPr lang="fr-CA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19309173"/>
              </p:ext>
            </p:extLst>
          </p:nvPr>
        </p:nvGraphicFramePr>
        <p:xfrm>
          <a:off x="370390" y="1945501"/>
          <a:ext cx="8634462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6888"/>
                <a:gridCol w="3526692"/>
                <a:gridCol w="3400882"/>
              </a:tblGrid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 err="1" smtClean="0">
                          <a:effectLst/>
                          <a:latin typeface="Candara" panose="020E0502030303020204" pitchFamily="34" charset="0"/>
                        </a:rPr>
                        <a:t>Health</a:t>
                      </a:r>
                      <a:r>
                        <a:rPr lang="fr-CA" sz="1800" kern="1200" dirty="0" smtClean="0">
                          <a:effectLst/>
                          <a:latin typeface="Candara" panose="020E0502030303020204" pitchFamily="34" charset="0"/>
                        </a:rPr>
                        <a:t> unit</a:t>
                      </a:r>
                      <a:endParaRPr lang="fr-CA" sz="1800" dirty="0"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 err="1" smtClean="0">
                          <a:effectLst/>
                          <a:latin typeface="Candara" panose="020E0502030303020204" pitchFamily="34" charset="0"/>
                        </a:rPr>
                        <a:t>Medical-surgery</a:t>
                      </a:r>
                      <a:r>
                        <a:rPr lang="fr-CA" sz="1800" kern="1200" dirty="0" smtClean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kern="1200" dirty="0">
                          <a:effectLst/>
                          <a:latin typeface="Candara" panose="020E0502030303020204" pitchFamily="34" charset="0"/>
                        </a:rPr>
                        <a:t>(15)</a:t>
                      </a:r>
                      <a:endParaRPr lang="fr-CA" sz="1800" dirty="0"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 smtClean="0">
                          <a:effectLst/>
                          <a:latin typeface="Candara" panose="020E0502030303020204" pitchFamily="34" charset="0"/>
                        </a:rPr>
                        <a:t>Palliative</a:t>
                      </a:r>
                      <a:r>
                        <a:rPr lang="fr-CA" sz="1800" kern="1200" baseline="0" dirty="0" smtClean="0">
                          <a:effectLst/>
                          <a:latin typeface="Candara" panose="020E0502030303020204" pitchFamily="34" charset="0"/>
                        </a:rPr>
                        <a:t> care</a:t>
                      </a:r>
                      <a:r>
                        <a:rPr lang="fr-CA" sz="1800" kern="1200" dirty="0" smtClean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kern="1200" dirty="0">
                          <a:effectLst/>
                          <a:latin typeface="Candara" panose="020E0502030303020204" pitchFamily="34" charset="0"/>
                        </a:rPr>
                        <a:t>(6)</a:t>
                      </a:r>
                      <a:endParaRPr lang="fr-CA" sz="1800" dirty="0"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 err="1" smtClean="0">
                          <a:effectLst/>
                          <a:latin typeface="Candara" panose="020E0502030303020204" pitchFamily="34" charset="0"/>
                        </a:rPr>
                        <a:t>Sex</a:t>
                      </a:r>
                      <a:endParaRPr lang="fr-CA" sz="1800" dirty="0"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14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women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1 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men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5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women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1 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men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b="1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Mean</a:t>
                      </a:r>
                      <a:r>
                        <a:rPr lang="fr-CA" sz="1800" b="1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CA" sz="1800" b="1" kern="12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fr-CA" sz="1800" b="1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ge</a:t>
                      </a:r>
                      <a:r>
                        <a:rPr lang="fr-CA" sz="18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 (y)</a:t>
                      </a:r>
                      <a:endParaRPr lang="fr-C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39 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48 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</a:tr>
              <a:tr h="1371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kern="1200" dirty="0" err="1" smtClean="0">
                          <a:effectLst/>
                          <a:latin typeface="Candara" panose="020E0502030303020204" pitchFamily="34" charset="0"/>
                        </a:rPr>
                        <a:t>Degree</a:t>
                      </a:r>
                      <a:endParaRPr lang="fr-CA" sz="1800" dirty="0"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Master’s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degree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in nursing: n=1</a:t>
                      </a:r>
                      <a:endParaRPr lang="fr-CA" sz="1800" b="1" dirty="0" smtClean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Bachelor’s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degree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in nursing: n=10</a:t>
                      </a:r>
                      <a:endParaRPr lang="fr-CA" sz="1800" b="1" dirty="0" smtClean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College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diploma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in nursing: n=4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Master’s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degree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in nursing: n=1</a:t>
                      </a:r>
                      <a:endParaRPr lang="fr-CA" sz="1800" b="1" dirty="0" smtClean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Bachelor’s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degree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in nursing: n=1</a:t>
                      </a:r>
                      <a:endParaRPr lang="fr-CA" sz="1800" b="1" dirty="0" smtClean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College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fr-CA" sz="1800" b="1" kern="1200" dirty="0" err="1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diploma</a:t>
                      </a:r>
                      <a:r>
                        <a:rPr lang="fr-CA" sz="1800" b="1" kern="1200" dirty="0" smtClean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in nursing: n=4</a:t>
                      </a:r>
                      <a:endParaRPr lang="fr-CA" sz="1800" b="1" dirty="0" smtClean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A" sz="1800" b="1" kern="1200" dirty="0" err="1" smtClean="0">
                          <a:solidFill>
                            <a:schemeClr val="bg1"/>
                          </a:solidFill>
                          <a:effectLst/>
                        </a:rPr>
                        <a:t>Mean</a:t>
                      </a:r>
                      <a:r>
                        <a:rPr lang="fr-CA" sz="18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 no.</a:t>
                      </a:r>
                      <a:r>
                        <a:rPr lang="fr-CA" sz="1800" b="1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of </a:t>
                      </a:r>
                      <a:r>
                        <a:rPr lang="fr-CA" sz="1800" b="1" kern="1200" baseline="0" dirty="0" err="1" smtClean="0">
                          <a:solidFill>
                            <a:schemeClr val="bg1"/>
                          </a:solidFill>
                          <a:effectLst/>
                        </a:rPr>
                        <a:t>years</a:t>
                      </a:r>
                      <a:r>
                        <a:rPr lang="fr-CA" sz="1800" b="1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(y)</a:t>
                      </a:r>
                      <a:endParaRPr lang="fr-C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 9 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A" sz="1800" b="1" kern="1200" dirty="0">
                          <a:solidFill>
                            <a:schemeClr val="accent1"/>
                          </a:solidFill>
                          <a:effectLst/>
                          <a:latin typeface="Candara" panose="020E0502030303020204" pitchFamily="34" charset="0"/>
                        </a:rPr>
                        <a:t>14 </a:t>
                      </a:r>
                      <a:endParaRPr lang="fr-CA" sz="1800" b="1" dirty="0">
                        <a:solidFill>
                          <a:schemeClr val="accent1"/>
                        </a:solidFill>
                        <a:effectLst/>
                        <a:latin typeface="Candara" panose="020E0502030303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366" marR="66366" marT="0" marB="0"/>
                </a:tc>
              </a:tr>
            </a:tbl>
          </a:graphicData>
        </a:graphic>
      </p:graphicFrame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49276" y="622344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>
                <a:latin typeface="Candara" panose="020E0502030303020204" pitchFamily="34" charset="0"/>
              </a:rPr>
              <a:t>Sociodemographic</a:t>
            </a:r>
            <a:r>
              <a:rPr lang="fr-CA" b="1" dirty="0">
                <a:latin typeface="Candara" panose="020E0502030303020204" pitchFamily="34" charset="0"/>
              </a:rPr>
              <a:t> data of </a:t>
            </a:r>
            <a:r>
              <a:rPr lang="fr-CA" b="1" dirty="0" smtClean="0">
                <a:latin typeface="Candara" panose="020E0502030303020204" pitchFamily="34" charset="0"/>
              </a:rPr>
              <a:t>participants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931426" y="6023357"/>
            <a:ext cx="990600" cy="273844"/>
          </a:xfrm>
        </p:spPr>
        <p:txBody>
          <a:bodyPr/>
          <a:lstStyle/>
          <a:p>
            <a:r>
              <a:rPr lang="fr-CA" sz="2000" dirty="0" smtClean="0"/>
              <a:t>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913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62183460"/>
              </p:ext>
            </p:extLst>
          </p:nvPr>
        </p:nvGraphicFramePr>
        <p:xfrm>
          <a:off x="367646" y="2410832"/>
          <a:ext cx="8420493" cy="230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3053"/>
                <a:gridCol w="4607440"/>
              </a:tblGrid>
              <a:tr h="342900">
                <a:tc>
                  <a:txBody>
                    <a:bodyPr/>
                    <a:lstStyle/>
                    <a:p>
                      <a:r>
                        <a:rPr lang="fr-CA" sz="1800" dirty="0" err="1" smtClean="0">
                          <a:latin typeface="Candara" panose="020E0502030303020204" pitchFamily="34" charset="0"/>
                        </a:rPr>
                        <a:t>Medical-surgery</a:t>
                      </a:r>
                      <a:r>
                        <a:rPr lang="fr-CA" sz="1800" dirty="0" smtClean="0">
                          <a:latin typeface="Candara" panose="020E0502030303020204" pitchFamily="34" charset="0"/>
                        </a:rPr>
                        <a:t> unit</a:t>
                      </a:r>
                      <a:endParaRPr lang="fr-CA" sz="1800" dirty="0"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 smtClean="0">
                          <a:latin typeface="Candara" panose="020E0502030303020204" pitchFamily="34" charset="0"/>
                        </a:rPr>
                        <a:t>Palliative care unit</a:t>
                      </a:r>
                      <a:endParaRPr lang="fr-CA" sz="1800" dirty="0"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7715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b="1" dirty="0" err="1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January</a:t>
                      </a:r>
                      <a:r>
                        <a:rPr lang="fr-CA" sz="2000" b="1" baseline="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26</a:t>
                      </a: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to March</a:t>
                      </a:r>
                      <a:r>
                        <a:rPr lang="fr-CA" sz="2000" b="1" baseline="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30, </a:t>
                      </a: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2015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(60 </a:t>
                      </a:r>
                      <a:r>
                        <a:rPr lang="fr-CA" sz="2000" b="1" dirty="0" err="1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hours</a:t>
                      </a: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000" b="1" dirty="0" err="1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September</a:t>
                      </a: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10 to </a:t>
                      </a:r>
                      <a:r>
                        <a:rPr lang="fr-CA" sz="2000" b="1" dirty="0" err="1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October</a:t>
                      </a: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12, 2015</a:t>
                      </a:r>
                    </a:p>
                    <a:p>
                      <a:pPr algn="ctr"/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(25 </a:t>
                      </a:r>
                      <a:r>
                        <a:rPr lang="fr-CA" sz="2000" b="1" dirty="0" err="1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hours</a:t>
                      </a:r>
                      <a:r>
                        <a:rPr lang="fr-CA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)</a:t>
                      </a:r>
                      <a:endParaRPr lang="fr-CA" sz="2000" b="1" dirty="0">
                        <a:solidFill>
                          <a:schemeClr val="accent1"/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1070610"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Periods of about 4 hours at a time / 2-3 times a week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Days / evenings / weekends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"Shadowing" technique with 14 participants</a:t>
                      </a:r>
                      <a:endParaRPr lang="fr-CA" sz="2000" b="1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800100" lvl="1" indent="-342900">
                        <a:buFont typeface="Courier New" panose="02070309020205020404" pitchFamily="49" charset="0"/>
                        <a:buChar char="o"/>
                      </a:pPr>
                      <a:endParaRPr lang="fr-CA" sz="10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fr-CA" sz="2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16</a:t>
            </a:fld>
            <a:endParaRPr lang="en-US" sz="2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49276" y="546651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smtClean="0">
                <a:latin typeface="Candara" panose="020E0502030303020204" pitchFamily="34" charset="0"/>
              </a:rPr>
              <a:t>Observation </a:t>
            </a:r>
            <a:r>
              <a:rPr lang="fr-CA" b="1" dirty="0" err="1" smtClean="0">
                <a:latin typeface="Candara" panose="020E0502030303020204" pitchFamily="34" charset="0"/>
              </a:rPr>
              <a:t>periods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17</a:t>
            </a:fld>
            <a:endParaRPr lang="en-US" sz="20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745726"/>
              </p:ext>
            </p:extLst>
          </p:nvPr>
        </p:nvGraphicFramePr>
        <p:xfrm>
          <a:off x="324816" y="2112066"/>
          <a:ext cx="8699913" cy="3652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906"/>
                <a:gridCol w="3688007"/>
              </a:tblGrid>
              <a:tr h="459367">
                <a:tc>
                  <a:txBody>
                    <a:bodyPr/>
                    <a:lstStyle/>
                    <a:p>
                      <a:r>
                        <a:rPr lang="fr-CA" sz="1800" dirty="0" err="1" smtClean="0">
                          <a:latin typeface="Candara" panose="020E0502030303020204" pitchFamily="34" charset="0"/>
                        </a:rPr>
                        <a:t>Medical-surgery</a:t>
                      </a:r>
                      <a:r>
                        <a:rPr lang="fr-CA" sz="1800" dirty="0" smtClean="0">
                          <a:latin typeface="Candara" panose="020E0502030303020204" pitchFamily="34" charset="0"/>
                        </a:rPr>
                        <a:t> unit</a:t>
                      </a:r>
                      <a:endParaRPr lang="fr-CA" sz="1800" dirty="0"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 smtClean="0">
                          <a:latin typeface="Candara" panose="020E0502030303020204" pitchFamily="34" charset="0"/>
                        </a:rPr>
                        <a:t>Palliative</a:t>
                      </a:r>
                      <a:r>
                        <a:rPr lang="fr-CA" sz="1800" baseline="0" dirty="0" smtClean="0">
                          <a:latin typeface="Candara" panose="020E0502030303020204" pitchFamily="34" charset="0"/>
                        </a:rPr>
                        <a:t> care unit</a:t>
                      </a:r>
                      <a:endParaRPr lang="fr-CA" sz="1800" dirty="0"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66608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March 22</a:t>
                      </a:r>
                      <a:r>
                        <a:rPr lang="fr-CA" sz="1800" b="1" baseline="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- </a:t>
                      </a:r>
                      <a:r>
                        <a:rPr lang="fr-CA" sz="18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May 15, 2015</a:t>
                      </a:r>
                    </a:p>
                    <a:p>
                      <a:endParaRPr lang="fr-CA" sz="1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b="1" dirty="0" err="1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October</a:t>
                      </a:r>
                      <a:r>
                        <a:rPr lang="fr-CA" sz="1800" b="1" baseline="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1 - 19,</a:t>
                      </a:r>
                      <a:r>
                        <a:rPr lang="fr-CA" sz="1800" b="1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2015</a:t>
                      </a:r>
                      <a:endParaRPr lang="fr-CA" sz="1800" b="1" dirty="0">
                        <a:solidFill>
                          <a:schemeClr val="accent1"/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527182">
                <a:tc gridSpan="2">
                  <a:txBody>
                    <a:bodyPr/>
                    <a:lstStyle/>
                    <a:p>
                      <a:pPr marL="0" lvl="0" indent="-457200" algn="l">
                        <a:spcBef>
                          <a:spcPts val="0"/>
                        </a:spcBef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18 interviews</a:t>
                      </a:r>
                    </a:p>
                    <a:p>
                      <a:pPr marL="0" lvl="0" indent="-457200" algn="l">
                        <a:spcBef>
                          <a:spcPts val="0"/>
                        </a:spcBef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After the observation periods</a:t>
                      </a:r>
                    </a:p>
                    <a:p>
                      <a:pPr marL="0" lvl="0" indent="-457200" algn="l">
                        <a:spcBef>
                          <a:spcPts val="0"/>
                        </a:spcBef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Duration: 45 to 60 minutes</a:t>
                      </a:r>
                    </a:p>
                    <a:p>
                      <a:pPr marL="0" lvl="0" indent="-457200" algn="l">
                        <a:spcBef>
                          <a:spcPts val="0"/>
                        </a:spcBef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Recorded with the participants’</a:t>
                      </a:r>
                      <a:r>
                        <a:rPr lang="en-US" sz="2000" baseline="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agreement </a:t>
                      </a:r>
                    </a:p>
                    <a:p>
                      <a:pPr marL="0" lvl="0" indent="-457200" algn="l">
                        <a:spcBef>
                          <a:spcPts val="0"/>
                        </a:spcBef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During working hours (meals)</a:t>
                      </a:r>
                    </a:p>
                    <a:p>
                      <a:pPr marL="0" lvl="0" indent="-457200" algn="l">
                        <a:spcBef>
                          <a:spcPts val="0"/>
                        </a:spcBef>
                        <a:buClr>
                          <a:schemeClr val="accent1">
                            <a:lumMod val="60000"/>
                            <a:lumOff val="40000"/>
                          </a:schemeClr>
                        </a:buClr>
                        <a:buFont typeface="Courier New" panose="02070309020205020404" pitchFamily="49" charset="0"/>
                        <a:buChar char="o"/>
                      </a:pPr>
                      <a:r>
                        <a:rPr lang="en-US" sz="2000" dirty="0" smtClean="0">
                          <a:solidFill>
                            <a:schemeClr val="accent1"/>
                          </a:solidFill>
                          <a:latin typeface="Candara" panose="020E0502030303020204" pitchFamily="34" charset="0"/>
                        </a:rPr>
                        <a:t>Except two that took place outside hospital setting</a:t>
                      </a:r>
                    </a:p>
                    <a:p>
                      <a:pPr marL="625475" lvl="2" indent="-342900">
                        <a:spcBef>
                          <a:spcPts val="0"/>
                        </a:spcBef>
                        <a:buFont typeface="Courier New" panose="02070309020205020404" pitchFamily="49" charset="0"/>
                        <a:buChar char="o"/>
                      </a:pPr>
                      <a:endParaRPr lang="en-US" sz="1700" dirty="0">
                        <a:solidFill>
                          <a:schemeClr val="accent1"/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fr-CA" sz="24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49276" y="596347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 smtClean="0">
                <a:latin typeface="Candara" panose="020E0502030303020204" pitchFamily="34" charset="0"/>
              </a:rPr>
              <a:t>Individual</a:t>
            </a:r>
            <a:r>
              <a:rPr lang="fr-CA" b="1" dirty="0" smtClean="0">
                <a:latin typeface="Candara" panose="020E0502030303020204" pitchFamily="34" charset="0"/>
              </a:rPr>
              <a:t> interviews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0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  <p:custDataLst>
              <p:tags r:id="rId1"/>
            </p:custDataLst>
          </p:nvPr>
        </p:nvSpPr>
        <p:spPr>
          <a:xfrm>
            <a:off x="149088" y="1848679"/>
            <a:ext cx="8905460" cy="486023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I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nterview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data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was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transcribed in verbatim and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 results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from the observations were recorded in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writing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r>
              <a:rPr lang="fr-CA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Content </a:t>
            </a:r>
            <a:r>
              <a:rPr lang="fr-CA" sz="22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analysis</a:t>
            </a:r>
            <a:r>
              <a:rPr lang="fr-CA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sz="22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was</a:t>
            </a:r>
            <a:r>
              <a:rPr lang="fr-CA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conducted </a:t>
            </a:r>
            <a:r>
              <a:rPr lang="fr-CA" sz="22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using</a:t>
            </a:r>
            <a:r>
              <a:rPr lang="fr-CA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the Patton </a:t>
            </a:r>
            <a:r>
              <a:rPr lang="fr-CA" sz="22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method</a:t>
            </a:r>
            <a:r>
              <a:rPr lang="fr-CA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(2002, 2015)</a:t>
            </a:r>
          </a:p>
          <a:p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D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ata was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coded using the QDA Miner software in three categories: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Clinical Practices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related to Hand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Hygiene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Moments when hand hygiene was performed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Factors influencing participants' adherence to hand hygiene</a:t>
            </a:r>
          </a:p>
          <a:p>
            <a:endParaRPr lang="fr-CA" dirty="0" smtClean="0">
              <a:latin typeface="Candara" panose="020E0502030303020204" pitchFamily="34" charset="0"/>
            </a:endParaRPr>
          </a:p>
          <a:p>
            <a:pPr lvl="1"/>
            <a:endParaRPr lang="fr-CA" dirty="0">
              <a:latin typeface="Candara" panose="020E0502030303020204" pitchFamily="34" charset="0"/>
            </a:endParaRPr>
          </a:p>
          <a:p>
            <a:endParaRPr lang="en-US" sz="1463" dirty="0"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442822" y="5030252"/>
            <a:ext cx="557213" cy="205383"/>
          </a:xfrm>
        </p:spPr>
        <p:txBody>
          <a:bodyPr/>
          <a:lstStyle/>
          <a:p>
            <a:r>
              <a:rPr lang="fr-CA" sz="675" dirty="0"/>
              <a:t>21</a:t>
            </a:r>
            <a:endParaRPr lang="en-US" sz="675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6" y="576469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>
                <a:latin typeface="Candara" panose="020E0502030303020204" pitchFamily="34" charset="0"/>
              </a:rPr>
              <a:t>Data </a:t>
            </a:r>
            <a:r>
              <a:rPr lang="fr-CA" sz="3600" b="1" dirty="0" err="1">
                <a:latin typeface="Candara" panose="020E0502030303020204" pitchFamily="34" charset="0"/>
              </a:rPr>
              <a:t>processing</a:t>
            </a:r>
            <a:r>
              <a:rPr lang="fr-CA" sz="3600" b="1" dirty="0">
                <a:latin typeface="Candara" panose="020E0502030303020204" pitchFamily="34" charset="0"/>
              </a:rPr>
              <a:t> and </a:t>
            </a:r>
            <a:r>
              <a:rPr lang="fr-CA" sz="3600" b="1" dirty="0" err="1">
                <a:latin typeface="Candara" panose="020E0502030303020204" pitchFamily="34" charset="0"/>
              </a:rPr>
              <a:t>analysis</a:t>
            </a:r>
            <a:endParaRPr lang="en-US" dirty="0"/>
          </a:p>
        </p:txBody>
      </p:sp>
      <p:sp>
        <p:nvSpPr>
          <p:cNvPr id="6" name="Espace réservé du numéro de diapositive 3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7897906" y="627567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 smtClean="0"/>
              <a:t>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447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6894" y="2936387"/>
            <a:ext cx="8915400" cy="1002717"/>
          </a:xfrm>
        </p:spPr>
        <p:txBody>
          <a:bodyPr/>
          <a:lstStyle/>
          <a:p>
            <a:r>
              <a:rPr lang="en-US" dirty="0"/>
              <a:t>What are the </a:t>
            </a:r>
            <a:r>
              <a:rPr lang="en-US" dirty="0" smtClean="0"/>
              <a:t>nurses’ clinical </a:t>
            </a:r>
            <a:r>
              <a:rPr lang="en-US" dirty="0"/>
              <a:t>practices </a:t>
            </a:r>
            <a:r>
              <a:rPr lang="en-US" dirty="0" smtClean="0"/>
              <a:t>regarding hand </a:t>
            </a:r>
            <a:r>
              <a:rPr lang="en-US" dirty="0"/>
              <a:t>hygiene?</a:t>
            </a:r>
            <a:br>
              <a:rPr lang="en-US" dirty="0"/>
            </a:br>
            <a:endParaRPr lang="en-US" sz="25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19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5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924" y="583024"/>
            <a:ext cx="8046720" cy="790688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CA" sz="3600" b="1" dirty="0">
                <a:latin typeface="Candara" panose="020E0502030303020204" pitchFamily="34" charset="0"/>
              </a:rPr>
              <a:t>Objectives of the lecture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18415" y="1861788"/>
            <a:ext cx="8925585" cy="3822428"/>
            <a:chOff x="720" y="1392"/>
            <a:chExt cx="4058" cy="480"/>
          </a:xfrm>
        </p:grpSpPr>
        <p:sp>
          <p:nvSpPr>
            <p:cNvPr id="5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sz="1350"/>
            </a:p>
          </p:txBody>
        </p: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 sz="1350"/>
              </a:p>
            </p:txBody>
          </p:sp>
          <p:sp>
            <p:nvSpPr>
              <p:cNvPr id="8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 sz="1350"/>
              </a:p>
            </p:txBody>
          </p:sp>
        </p:grpSp>
      </p:grpSp>
      <p:sp>
        <p:nvSpPr>
          <p:cNvPr id="9" name="ZoneTexte 8"/>
          <p:cNvSpPr txBox="1"/>
          <p:nvPr/>
        </p:nvSpPr>
        <p:spPr>
          <a:xfrm>
            <a:off x="525769" y="2166704"/>
            <a:ext cx="8310875" cy="455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107000"/>
              </a:lnSpc>
              <a:spcAft>
                <a:spcPts val="450"/>
              </a:spcAft>
              <a:buAutoNum type="arabicParenR"/>
            </a:pPr>
            <a:r>
              <a:rPr lang="en-US" sz="2400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</a:t>
            </a:r>
            <a:r>
              <a:rPr lang="en-US" sz="2400" dirty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PhD study on nurses’ hand hygiene using a </a:t>
            </a:r>
            <a:r>
              <a:rPr lang="en-US" sz="24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Aft>
                <a:spcPts val="450"/>
              </a:spcAft>
            </a:pPr>
            <a:r>
              <a:rPr lang="en-US" sz="2400" dirty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positive deviance approach</a:t>
            </a:r>
          </a:p>
          <a:p>
            <a:pPr marL="257175" indent="-257175">
              <a:lnSpc>
                <a:spcPct val="107000"/>
              </a:lnSpc>
              <a:spcAft>
                <a:spcPts val="450"/>
              </a:spcAft>
              <a:buAutoNum type="arabicParenR"/>
            </a:pPr>
            <a:endParaRPr lang="en-US" sz="2400" dirty="0" smtClean="0">
              <a:solidFill>
                <a:schemeClr val="accent1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450"/>
              </a:spcAft>
              <a:buAutoNum type="arabicParenR" startAt="2"/>
            </a:pPr>
            <a:r>
              <a:rPr lang="en-US" sz="2400" dirty="0" smtClean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</a:t>
            </a:r>
            <a:r>
              <a:rPr lang="en-US" sz="2400" dirty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discuss the results of the study </a:t>
            </a:r>
            <a:endParaRPr lang="en-US" sz="2400" dirty="0" smtClean="0">
              <a:solidFill>
                <a:schemeClr val="accent1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450"/>
              </a:spcAft>
              <a:buAutoNum type="arabicParenR" startAt="2"/>
            </a:pPr>
            <a:endParaRPr lang="en-US" sz="2400" dirty="0" smtClean="0">
              <a:solidFill>
                <a:schemeClr val="accent1"/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450"/>
              </a:spcAft>
              <a:buFontTx/>
              <a:buAutoNum type="arabicParenR" startAt="2"/>
            </a:pPr>
            <a:r>
              <a:rPr lang="en-US" sz="2400" dirty="0">
                <a:solidFill>
                  <a:schemeClr val="accent1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how positive deviance approach could be applied in healthcare settings</a:t>
            </a:r>
          </a:p>
          <a:p>
            <a:pPr marL="457200" indent="-457200">
              <a:lnSpc>
                <a:spcPct val="107000"/>
              </a:lnSpc>
              <a:spcAft>
                <a:spcPts val="450"/>
              </a:spcAft>
              <a:buAutoNum type="arabicParenR" startAt="2"/>
            </a:pPr>
            <a:endParaRPr lang="en-US" sz="2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450"/>
              </a:spcAft>
              <a:buAutoNum type="arabicParenR"/>
            </a:pPr>
            <a:endParaRPr lang="en-US" sz="2400" dirty="0" smtClean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450"/>
              </a:spcAft>
              <a:buAutoNum type="arabicParenR"/>
            </a:pPr>
            <a:endParaRPr lang="en-US" sz="2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70DA8CD-D3AD-4C84-9DDB-390E52842C37}" type="slidenum">
              <a:rPr lang="en-US" sz="2000" smtClean="0"/>
              <a:pPr algn="l"/>
              <a:t>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413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0" y="1789044"/>
            <a:ext cx="9144000" cy="4883228"/>
          </a:xfrm>
        </p:spPr>
        <p:txBody>
          <a:bodyPr>
            <a:normAutofit/>
          </a:bodyPr>
          <a:lstStyle/>
          <a:p>
            <a:pPr marL="356616" lvl="1" indent="0">
              <a:buNone/>
            </a:pPr>
            <a:r>
              <a:rPr lang="en-US" sz="2200" u="sng" dirty="0">
                <a:solidFill>
                  <a:schemeClr val="accent1"/>
                </a:solidFill>
                <a:latin typeface="Calibri" panose="020F0502020204030204" pitchFamily="34" charset="0"/>
              </a:rPr>
              <a:t>Use of </a:t>
            </a:r>
            <a:r>
              <a:rPr lang="en-US" sz="2200" u="sng" dirty="0" err="1">
                <a:solidFill>
                  <a:schemeClr val="accent1"/>
                </a:solidFill>
                <a:latin typeface="Calibri" panose="020F0502020204030204" pitchFamily="34" charset="0"/>
              </a:rPr>
              <a:t>hydroalcoholic</a:t>
            </a:r>
            <a:r>
              <a:rPr lang="en-US" sz="2200" u="sng" dirty="0">
                <a:solidFill>
                  <a:schemeClr val="accent1"/>
                </a:solidFill>
                <a:latin typeface="Calibri" panose="020F0502020204030204" pitchFamily="34" charset="0"/>
              </a:rPr>
              <a:t> solutions: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Mainly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before and after contact with patient and / or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their environment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The introduction of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solutions has been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as a major advance in infection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prevention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(Alp 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et al., 2011; Gould et Drey, 2013)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fr-CA" sz="135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726281" lvl="3" indent="0">
              <a:buNone/>
            </a:pPr>
            <a:endParaRPr lang="fr-CA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356616" lvl="1" indent="0">
              <a:buNone/>
            </a:pPr>
            <a:r>
              <a:rPr lang="en-US" sz="2200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Wash </a:t>
            </a:r>
            <a:r>
              <a:rPr lang="en-US" sz="2200" u="sng" dirty="0">
                <a:solidFill>
                  <a:schemeClr val="accent1"/>
                </a:solidFill>
                <a:latin typeface="Candara" panose="020E0502030303020204" pitchFamily="34" charset="0"/>
              </a:rPr>
              <a:t>with water and soap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: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 facilitated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by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the presence of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sinks </a:t>
            </a:r>
            <a:r>
              <a:rPr lang="fr-FR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fr-FR" sz="1800" dirty="0">
                <a:solidFill>
                  <a:schemeClr val="accent1"/>
                </a:solidFill>
                <a:latin typeface="Candara" panose="020E0502030303020204" pitchFamily="34" charset="0"/>
              </a:rPr>
              <a:t>Atif et al.,2019; ASPC, 2012</a:t>
            </a:r>
            <a:r>
              <a:rPr lang="fr-FR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)</a:t>
            </a:r>
            <a:endParaRPr lang="en-US" sz="1800" u="sng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699516" lvl="1" indent="-342900"/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Soiled hands 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699516" lvl="1" indent="-342900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Before the meal "bitter taste of solution"</a:t>
            </a:r>
          </a:p>
          <a:p>
            <a:pPr marL="699516" lvl="1" indent="-342900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After contact with biological fluids</a:t>
            </a:r>
          </a:p>
          <a:p>
            <a:pPr marL="699516" lvl="1" indent="-342900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Patient in isolation</a:t>
            </a:r>
          </a:p>
          <a:p>
            <a:pPr marL="699516" lvl="1" indent="-342900"/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Sticky film sensation caused by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solutions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858150" y="6662753"/>
            <a:ext cx="990600" cy="365125"/>
          </a:xfrm>
        </p:spPr>
        <p:txBody>
          <a:bodyPr/>
          <a:lstStyle/>
          <a:p>
            <a:r>
              <a:rPr lang="fr-CA" sz="2000" dirty="0" smtClean="0"/>
              <a:t>20</a:t>
            </a:r>
          </a:p>
          <a:p>
            <a:endParaRPr lang="fr-CA" sz="2000" dirty="0"/>
          </a:p>
          <a:p>
            <a:endParaRPr lang="fr-CA" sz="2000" dirty="0"/>
          </a:p>
          <a:p>
            <a:endParaRPr lang="en-US" sz="2000" dirty="0"/>
          </a:p>
        </p:txBody>
      </p:sp>
      <p:pic>
        <p:nvPicPr>
          <p:cNvPr id="4" name="Picture 30" descr="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 cstate="email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06" t="64474" r="19473"/>
          <a:stretch>
            <a:fillRect/>
          </a:stretch>
        </p:blipFill>
        <p:spPr bwMode="auto">
          <a:xfrm>
            <a:off x="0" y="3836517"/>
            <a:ext cx="398360" cy="394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49276" y="66212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>
                <a:latin typeface="Candara" panose="020E0502030303020204" pitchFamily="34" charset="0"/>
              </a:rPr>
              <a:t>C</a:t>
            </a:r>
            <a:r>
              <a:rPr lang="fr-CA" b="1" dirty="0" err="1" smtClean="0">
                <a:latin typeface="Candara" panose="020E0502030303020204" pitchFamily="34" charset="0"/>
              </a:rPr>
              <a:t>linical</a:t>
            </a:r>
            <a:r>
              <a:rPr lang="fr-CA" b="1" dirty="0" smtClean="0">
                <a:latin typeface="Candara" panose="020E0502030303020204" pitchFamily="34" charset="0"/>
              </a:rPr>
              <a:t> practices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6" y="66212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>
                <a:latin typeface="Candara" panose="020E0502030303020204" pitchFamily="34" charset="0"/>
              </a:rPr>
              <a:t>C</a:t>
            </a:r>
            <a:r>
              <a:rPr lang="fr-CA" b="1" dirty="0" err="1" smtClean="0">
                <a:latin typeface="Candara" panose="020E0502030303020204" pitchFamily="34" charset="0"/>
              </a:rPr>
              <a:t>linical</a:t>
            </a:r>
            <a:r>
              <a:rPr lang="fr-CA" b="1" dirty="0" smtClean="0">
                <a:latin typeface="Candara" panose="020E0502030303020204" pitchFamily="34" charset="0"/>
              </a:rPr>
              <a:t> practices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057401"/>
            <a:ext cx="9143999" cy="4731025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Some participants use </a:t>
            </a:r>
            <a:r>
              <a:rPr lang="en-US" sz="2200" dirty="0" err="1">
                <a:solidFill>
                  <a:schemeClr val="accent1"/>
                </a:solidFill>
                <a:latin typeface="Candara" panose="020E0502030303020204" pitchFamily="34" charset="0"/>
              </a:rPr>
              <a:t>hydroalcoholic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 solutions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(HAS) with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a patient presenting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diarrhea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associated with </a:t>
            </a:r>
            <a:r>
              <a:rPr lang="en-US" sz="2200" i="1" dirty="0">
                <a:solidFill>
                  <a:schemeClr val="accent1"/>
                </a:solidFill>
                <a:latin typeface="Candara" panose="020E0502030303020204" pitchFamily="34" charset="0"/>
              </a:rPr>
              <a:t>Clostridium difficile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Lack of knowledge or misconceptions about adopting HAS as the preferred method of hand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hygiene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(Agence 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de la santé publique du Canada, 2012).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CA" sz="1350" i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Some participants wear gloves for all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patient care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Several factors can explain the unjustified wearing of gloves during patient care and it is necessary to understand the reasons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why in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order to improve this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practice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fr-CA" sz="18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Boscart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, 2012).</a:t>
            </a:r>
            <a:endParaRPr lang="en-US" sz="18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007236" y="6275670"/>
            <a:ext cx="990600" cy="365125"/>
          </a:xfrm>
        </p:spPr>
        <p:txBody>
          <a:bodyPr/>
          <a:lstStyle/>
          <a:p>
            <a:fld id="{7F5CE407-6216-4202-80E4-A30DC2F709B2}" type="slidenum">
              <a:rPr lang="en-US" sz="2000"/>
              <a:pPr/>
              <a:t>21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66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543" y="3322097"/>
            <a:ext cx="8915400" cy="1002717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What are the factors that influence nurses </a:t>
            </a:r>
            <a:r>
              <a:rPr lang="en-US" dirty="0" smtClean="0">
                <a:latin typeface="Candara" panose="020E0502030303020204" pitchFamily="34" charset="0"/>
              </a:rPr>
              <a:t>in their practice of hand </a:t>
            </a:r>
            <a:r>
              <a:rPr lang="en-US" dirty="0">
                <a:latin typeface="Candara" panose="020E0502030303020204" pitchFamily="34" charset="0"/>
              </a:rPr>
              <a:t>hygiene?</a:t>
            </a:r>
            <a:r>
              <a:rPr lang="fr-CA" dirty="0" smtClean="0">
                <a:latin typeface="Candara" panose="020E0502030303020204" pitchFamily="34" charset="0"/>
              </a:rPr>
              <a:t/>
            </a:r>
            <a:br>
              <a:rPr lang="fr-CA" dirty="0" smtClean="0">
                <a:latin typeface="Candara" panose="020E0502030303020204" pitchFamily="34" charset="0"/>
              </a:rPr>
            </a:br>
            <a:r>
              <a:rPr lang="fr-CA" dirty="0" smtClean="0">
                <a:latin typeface="Candara" panose="020E0502030303020204" pitchFamily="34" charset="0"/>
              </a:rPr>
              <a:t/>
            </a:r>
            <a:br>
              <a:rPr lang="fr-CA" dirty="0" smtClean="0">
                <a:latin typeface="Candara" panose="020E0502030303020204" pitchFamily="34" charset="0"/>
              </a:rPr>
            </a:br>
            <a:r>
              <a:rPr lang="en-US" sz="2100" b="1" dirty="0" smtClean="0">
                <a:latin typeface="Candara" panose="020E0502030303020204" pitchFamily="34" charset="0"/>
              </a:rPr>
              <a:t>Individual factors </a:t>
            </a:r>
            <a:br>
              <a:rPr lang="en-US" sz="2100" b="1" dirty="0" smtClean="0">
                <a:latin typeface="Candara" panose="020E0502030303020204" pitchFamily="34" charset="0"/>
              </a:rPr>
            </a:br>
            <a:r>
              <a:rPr lang="en-US" sz="2100" b="1" dirty="0" smtClean="0">
                <a:latin typeface="Candara" panose="020E0502030303020204" pitchFamily="34" charset="0"/>
              </a:rPr>
              <a:t>Organizational factors </a:t>
            </a:r>
            <a:br>
              <a:rPr lang="en-US" sz="2100" b="1" dirty="0" smtClean="0">
                <a:latin typeface="Candara" panose="020E0502030303020204" pitchFamily="34" charset="0"/>
              </a:rPr>
            </a:br>
            <a:r>
              <a:rPr lang="en-US" sz="2100" b="1" dirty="0" smtClean="0">
                <a:latin typeface="Candara" panose="020E0502030303020204" pitchFamily="34" charset="0"/>
              </a:rPr>
              <a:t>Environmental factors </a:t>
            </a:r>
            <a:br>
              <a:rPr lang="en-US" sz="2100" b="1" dirty="0" smtClean="0">
                <a:latin typeface="Candara" panose="020E0502030303020204" pitchFamily="34" charset="0"/>
              </a:rPr>
            </a:br>
            <a:r>
              <a:rPr lang="en-US" sz="2100" b="1" dirty="0" smtClean="0">
                <a:latin typeface="Candara" panose="020E0502030303020204" pitchFamily="34" charset="0"/>
              </a:rPr>
              <a:t>Sociocultural factors</a:t>
            </a:r>
            <a:endParaRPr lang="en-US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22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5801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8194" y="48453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 smtClean="0">
                <a:latin typeface="Candara" panose="020E0502030303020204" pitchFamily="34" charset="0"/>
              </a:rPr>
              <a:t>Individual</a:t>
            </a:r>
            <a:r>
              <a:rPr lang="fr-CA" b="1" dirty="0" smtClean="0">
                <a:latin typeface="Candara" panose="020E0502030303020204" pitchFamily="34" charset="0"/>
              </a:rPr>
              <a:t> </a:t>
            </a:r>
            <a:r>
              <a:rPr lang="fr-CA" b="1" dirty="0" err="1" smtClean="0">
                <a:latin typeface="Candara" panose="020E0502030303020204" pitchFamily="34" charset="0"/>
              </a:rPr>
              <a:t>factors</a:t>
            </a:r>
            <a:endParaRPr lang="en-US" sz="3000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6214" y="1685360"/>
            <a:ext cx="9211089" cy="48583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u="sng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CA" sz="2400" b="1" u="sng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Knowledge</a:t>
            </a:r>
            <a:endParaRPr lang="fr-CA" sz="2400" b="1" u="sng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Knowledge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of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hand hygiene practice and its role in protecting patients to ensure safety and quality of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care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(Caris 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et al., 2017)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CA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Lack of knowledge and training in hand hygiene: barriers to hand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hygiene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(Atif 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et al., 2019)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fr-CA" sz="2200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Understanding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needs and characteristics of each group of health professionals in order to </a:t>
            </a:r>
            <a:r>
              <a:rPr lang="en-US" sz="2200" u="sng" dirty="0">
                <a:solidFill>
                  <a:schemeClr val="accent1"/>
                </a:solidFill>
                <a:latin typeface="Candara" panose="020E0502030303020204" pitchFamily="34" charset="0"/>
              </a:rPr>
              <a:t>personalize training and ask for their opinions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on the content of this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training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(Gould 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et al., 2018)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23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39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6" y="197647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 smtClean="0">
                <a:latin typeface="Candara" panose="020E0502030303020204" pitchFamily="34" charset="0"/>
              </a:rPr>
              <a:t>Individual</a:t>
            </a:r>
            <a:r>
              <a:rPr lang="fr-CA" b="1" dirty="0" smtClean="0">
                <a:latin typeface="Candara" panose="020E0502030303020204" pitchFamily="34" charset="0"/>
              </a:rPr>
              <a:t> </a:t>
            </a:r>
            <a:r>
              <a:rPr lang="fr-CA" b="1" dirty="0" err="1" smtClean="0">
                <a:latin typeface="Candara" panose="020E0502030303020204" pitchFamily="34" charset="0"/>
              </a:rPr>
              <a:t>factors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089" y="1232452"/>
            <a:ext cx="9076911" cy="5279523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Professional awareness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Participants practice hand hygiene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before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touching the patient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and/or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their environment as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much as after;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hey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are very aware of their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duty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as nurses in protecting patients from infection</a:t>
            </a:r>
            <a:r>
              <a:rPr lang="en-US" sz="205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Several examples from the literature review show </a:t>
            </a:r>
            <a:r>
              <a:rPr lang="en-US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lower </a:t>
            </a: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rates of </a:t>
            </a:r>
            <a:r>
              <a:rPr lang="en-US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nurses' hand hygiene </a:t>
            </a: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adherence </a:t>
            </a:r>
            <a:r>
              <a:rPr lang="en-US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before </a:t>
            </a: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contact with a patient than </a:t>
            </a:r>
            <a:r>
              <a:rPr lang="en-US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after 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fr-CA" sz="18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Harne-Britner</a:t>
            </a:r>
            <a:r>
              <a:rPr lang="fr-CA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et al., 2011</a:t>
            </a:r>
            <a:r>
              <a:rPr lang="nb-NO" sz="1800" dirty="0">
                <a:solidFill>
                  <a:schemeClr val="accent1"/>
                </a:solidFill>
                <a:latin typeface="Candara" panose="020E0502030303020204" pitchFamily="34" charset="0"/>
              </a:rPr>
              <a:t>; </a:t>
            </a:r>
            <a:r>
              <a:rPr lang="fr-CA" sz="1800" dirty="0" err="1">
                <a:solidFill>
                  <a:schemeClr val="accent1"/>
                </a:solidFill>
                <a:latin typeface="Candara" panose="020E0502030303020204" pitchFamily="34" charset="0"/>
              </a:rPr>
              <a:t>Woodard</a:t>
            </a:r>
            <a:r>
              <a:rPr lang="fr-CA" sz="180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2019; </a:t>
            </a:r>
            <a:r>
              <a:rPr lang="nb-NO" sz="1800" dirty="0">
                <a:solidFill>
                  <a:schemeClr val="accent1"/>
                </a:solidFill>
                <a:latin typeface="Candara" panose="020E0502030303020204" pitchFamily="34" charset="0"/>
              </a:rPr>
              <a:t>Kowitt, et al., 2013; dos Santos et al., 2013)</a:t>
            </a:r>
            <a:endParaRPr lang="fr-CA" sz="18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fr-CA" b="1" u="sng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Personal protection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While hand hygiene is important to protect patients, it is also important to protect yourself </a:t>
            </a:r>
            <a:r>
              <a:rPr lang="en-US" sz="1900" dirty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en-US" sz="1900" dirty="0" err="1">
                <a:solidFill>
                  <a:schemeClr val="accent1"/>
                </a:solidFill>
                <a:latin typeface="Candara" panose="020E0502030303020204" pitchFamily="34" charset="0"/>
              </a:rPr>
              <a:t>Atif</a:t>
            </a:r>
            <a:r>
              <a:rPr lang="en-US" sz="1900" dirty="0">
                <a:solidFill>
                  <a:schemeClr val="accent1"/>
                </a:solidFill>
                <a:latin typeface="Candara" panose="020E0502030303020204" pitchFamily="34" charset="0"/>
              </a:rPr>
              <a:t>, 2019</a:t>
            </a:r>
            <a:r>
              <a:rPr lang="en-US" sz="19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Educating nurses about maintaining their health seems essential and personal protection is a motivating factor with regard to the practice of hand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hygiene </a:t>
            </a:r>
            <a:r>
              <a:rPr lang="fr-CA" sz="19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fr-CA" sz="1900" dirty="0" err="1">
                <a:solidFill>
                  <a:schemeClr val="accent1"/>
                </a:solidFill>
                <a:latin typeface="Candara" panose="020E0502030303020204" pitchFamily="34" charset="0"/>
              </a:rPr>
              <a:t>Boscart</a:t>
            </a:r>
            <a:r>
              <a:rPr lang="fr-CA" sz="190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2012; </a:t>
            </a:r>
            <a:r>
              <a:rPr lang="fr-CA" sz="1900" dirty="0" err="1">
                <a:solidFill>
                  <a:schemeClr val="accent1"/>
                </a:solidFill>
                <a:latin typeface="Candara" panose="020E0502030303020204" pitchFamily="34" charset="0"/>
              </a:rPr>
              <a:t>Smiddy</a:t>
            </a:r>
            <a:r>
              <a:rPr lang="fr-CA" sz="190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2015)</a:t>
            </a:r>
            <a:endParaRPr lang="fr-FR" sz="1900" b="1" u="sng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24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09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534" y="16211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smtClean="0">
                <a:latin typeface="Candara" panose="020E0502030303020204" pitchFamily="34" charset="0"/>
              </a:rPr>
              <a:t>Organizational </a:t>
            </a:r>
            <a:r>
              <a:rPr lang="fr-CA" b="1" dirty="0" err="1" smtClean="0">
                <a:latin typeface="Candara" panose="020E0502030303020204" pitchFamily="34" charset="0"/>
              </a:rPr>
              <a:t>factors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53768" y="1550504"/>
            <a:ext cx="9197768" cy="530749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Mobilizing leadership </a:t>
            </a:r>
            <a:r>
              <a:rPr lang="en-US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of the head nurse on the </a:t>
            </a:r>
            <a:r>
              <a:rPr lang="en-US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medical-surgical </a:t>
            </a:r>
            <a:r>
              <a:rPr lang="en-US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unit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Favorable impact on improving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hand hygiene adherence  </a:t>
            </a:r>
            <a:r>
              <a:rPr lang="en-US" sz="1800" dirty="0">
                <a:solidFill>
                  <a:schemeClr val="accent1"/>
                </a:solidFill>
                <a:latin typeface="Candara" panose="020E0502030303020204" pitchFamily="34" charset="0"/>
              </a:rPr>
              <a:t>(Huis et al., 2013)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Positive factor in supporting a team in an improvement process </a:t>
            </a:r>
            <a:r>
              <a:rPr lang="en-US" sz="1800" dirty="0">
                <a:solidFill>
                  <a:schemeClr val="accent1"/>
                </a:solidFill>
                <a:latin typeface="Candara" panose="020E0502030303020204" pitchFamily="34" charset="0"/>
              </a:rPr>
              <a:t>(Wendt et al., 2009)</a:t>
            </a:r>
            <a:endParaRPr lang="fr-FR" sz="18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n-US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Collaborative </a:t>
            </a:r>
            <a:r>
              <a:rPr lang="en-US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practice within the two care teams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Working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together towards a common goal </a:t>
            </a:r>
            <a:r>
              <a:rPr lang="en-US" sz="1800" dirty="0">
                <a:solidFill>
                  <a:schemeClr val="accent1"/>
                </a:solidFill>
                <a:latin typeface="Candara" panose="020E0502030303020204" pitchFamily="34" charset="0"/>
              </a:rPr>
              <a:t>(Bernard et al., 2018; </a:t>
            </a:r>
            <a:r>
              <a:rPr lang="en-US" sz="1800" dirty="0" err="1">
                <a:solidFill>
                  <a:schemeClr val="accent1"/>
                </a:solidFill>
                <a:latin typeface="Candara" panose="020E0502030303020204" pitchFamily="34" charset="0"/>
              </a:rPr>
              <a:t>Caris</a:t>
            </a:r>
            <a:r>
              <a:rPr lang="en-US" sz="180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2017)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Hand </a:t>
            </a:r>
            <a:r>
              <a:rPr lang="en-US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hygiene adherence </a:t>
            </a:r>
            <a:r>
              <a:rPr lang="en-US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monitoring</a:t>
            </a:r>
            <a:r>
              <a:rPr lang="en-US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: feedback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Participants appreciate receiving feedback and being involved in the discussions towards improvement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Feedback to healthcare workers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promotes hand hygiene practice </a:t>
            </a:r>
            <a:r>
              <a:rPr lang="en-US" dirty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en-US" dirty="0" err="1">
                <a:solidFill>
                  <a:schemeClr val="accent1"/>
                </a:solidFill>
                <a:latin typeface="Candara" panose="020E0502030303020204" pitchFamily="34" charset="0"/>
              </a:rPr>
              <a:t>Doronina</a:t>
            </a:r>
            <a:r>
              <a:rPr lang="en-US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2017)</a:t>
            </a:r>
            <a:endParaRPr lang="fr-FR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25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44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6" y="218440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err="1" smtClean="0">
                <a:latin typeface="Candara" panose="020E0502030303020204" pitchFamily="34" charset="0"/>
              </a:rPr>
              <a:t>Environmental</a:t>
            </a:r>
            <a:r>
              <a:rPr lang="fr-CA" b="1" dirty="0" smtClean="0">
                <a:latin typeface="Candara" panose="020E0502030303020204" pitchFamily="34" charset="0"/>
              </a:rPr>
              <a:t> </a:t>
            </a:r>
            <a:r>
              <a:rPr lang="fr-CA" b="1" dirty="0" err="1" smtClean="0">
                <a:latin typeface="Candara" panose="020E0502030303020204" pitchFamily="34" charset="0"/>
              </a:rPr>
              <a:t>factors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44" y="1570383"/>
            <a:ext cx="9069457" cy="5287617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fr-FR" sz="2200" b="1" u="sng" dirty="0" err="1">
                <a:solidFill>
                  <a:schemeClr val="accent1"/>
                </a:solidFill>
                <a:latin typeface="Candara" panose="020E0502030303020204" pitchFamily="34" charset="0"/>
              </a:rPr>
              <a:t>Accessibility</a:t>
            </a:r>
            <a:r>
              <a:rPr lang="fr-FR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 and </a:t>
            </a:r>
            <a:r>
              <a:rPr lang="fr-FR" sz="2200" b="1" u="sng" dirty="0" err="1">
                <a:solidFill>
                  <a:schemeClr val="accent1"/>
                </a:solidFill>
                <a:latin typeface="Candara" panose="020E0502030303020204" pitchFamily="34" charset="0"/>
              </a:rPr>
              <a:t>availability</a:t>
            </a:r>
            <a:r>
              <a:rPr lang="fr-FR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 of </a:t>
            </a:r>
            <a:r>
              <a:rPr lang="fr-FR" sz="2200" b="1" u="sng" dirty="0" err="1">
                <a:solidFill>
                  <a:schemeClr val="accent1"/>
                </a:solidFill>
                <a:latin typeface="Candara" panose="020E0502030303020204" pitchFamily="34" charset="0"/>
              </a:rPr>
              <a:t>hydroalcoholic</a:t>
            </a:r>
            <a:r>
              <a:rPr lang="fr-FR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solutions:</a:t>
            </a:r>
            <a:endParaRPr lang="fr-FR" sz="2200" b="1" u="sng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Implantation </a:t>
            </a:r>
            <a:r>
              <a:rPr lang="fr-FR" sz="20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facilitates</a:t>
            </a:r>
            <a:r>
              <a:rPr lang="fr-FR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adherence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to hand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hygiene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800" dirty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fr-FR" sz="1800" dirty="0" err="1">
                <a:solidFill>
                  <a:schemeClr val="accent1"/>
                </a:solidFill>
                <a:latin typeface="Candara" panose="020E0502030303020204" pitchFamily="34" charset="0"/>
              </a:rPr>
              <a:t>Doronina</a:t>
            </a:r>
            <a:r>
              <a:rPr lang="fr-FR" sz="1800" dirty="0">
                <a:solidFill>
                  <a:schemeClr val="accent1"/>
                </a:solidFill>
                <a:latin typeface="Candara" panose="020E0502030303020204" pitchFamily="34" charset="0"/>
              </a:rPr>
              <a:t>, et al., 2017; Gould, et al., 2018)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Dispensers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must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be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available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and accessible </a:t>
            </a:r>
            <a:r>
              <a:rPr lang="fr-FR" sz="1800" dirty="0">
                <a:solidFill>
                  <a:schemeClr val="accent1"/>
                </a:solidFill>
                <a:latin typeface="Candara" panose="020E0502030303020204" pitchFamily="34" charset="0"/>
              </a:rPr>
              <a:t>(Kirk et al., 2016; Atif et al., 2019) 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and must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always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be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filled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800" dirty="0">
                <a:solidFill>
                  <a:schemeClr val="accent1"/>
                </a:solidFill>
                <a:latin typeface="Candara" panose="020E0502030303020204" pitchFamily="34" charset="0"/>
              </a:rPr>
              <a:t>(</a:t>
            </a:r>
            <a:r>
              <a:rPr lang="fr-FR" sz="1800" dirty="0" err="1">
                <a:solidFill>
                  <a:schemeClr val="accent1"/>
                </a:solidFill>
                <a:latin typeface="Candara" panose="020E0502030303020204" pitchFamily="34" charset="0"/>
              </a:rPr>
              <a:t>Midturi</a:t>
            </a:r>
            <a:r>
              <a:rPr lang="fr-FR" sz="180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2015</a:t>
            </a:r>
            <a:r>
              <a:rPr lang="fr-FR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200" b="1" u="sng" dirty="0" err="1">
                <a:solidFill>
                  <a:schemeClr val="accent1"/>
                </a:solidFill>
                <a:latin typeface="Candara" panose="020E0502030303020204" pitchFamily="34" charset="0"/>
              </a:rPr>
              <a:t>Accessibility</a:t>
            </a:r>
            <a:r>
              <a:rPr lang="fr-FR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 and </a:t>
            </a:r>
            <a:r>
              <a:rPr lang="fr-FR" sz="2200" b="1" u="sng" dirty="0" err="1">
                <a:solidFill>
                  <a:schemeClr val="accent1"/>
                </a:solidFill>
                <a:latin typeface="Candara" panose="020E0502030303020204" pitchFamily="34" charset="0"/>
              </a:rPr>
              <a:t>availability</a:t>
            </a:r>
            <a:r>
              <a:rPr lang="fr-FR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 of </a:t>
            </a:r>
            <a:r>
              <a:rPr lang="fr-FR" sz="2200" b="1" u="sng" dirty="0" err="1">
                <a:solidFill>
                  <a:schemeClr val="accent1"/>
                </a:solidFill>
                <a:latin typeface="Candara" panose="020E0502030303020204" pitchFamily="34" charset="0"/>
              </a:rPr>
              <a:t>sinks</a:t>
            </a:r>
            <a:r>
              <a:rPr lang="fr-FR" sz="2200" b="1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:</a:t>
            </a:r>
            <a:endParaRPr lang="fr-FR" sz="2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On the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medical-surgical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unit: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adding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sinks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in the corridor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facilitates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2000" dirty="0" err="1">
                <a:solidFill>
                  <a:schemeClr val="accent1"/>
                </a:solidFill>
                <a:latin typeface="Candara" panose="020E0502030303020204" pitchFamily="34" charset="0"/>
              </a:rPr>
              <a:t>adherence</a:t>
            </a:r>
            <a:r>
              <a:rPr lang="fr-FR" sz="2000" dirty="0">
                <a:solidFill>
                  <a:schemeClr val="accent1"/>
                </a:solidFill>
                <a:latin typeface="Candara" panose="020E0502030303020204" pitchFamily="34" charset="0"/>
              </a:rPr>
              <a:t> to hand </a:t>
            </a:r>
            <a:r>
              <a:rPr lang="fr-FR" sz="20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hygiene</a:t>
            </a:r>
            <a:endParaRPr lang="fr-FR" sz="2000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50" dirty="0">
                <a:solidFill>
                  <a:schemeClr val="accent1"/>
                </a:solidFill>
                <a:latin typeface="Candara" panose="020E0502030303020204" pitchFamily="34" charset="0"/>
              </a:rPr>
              <a:t>Problems when there are no sinks available or there is limited access to </a:t>
            </a:r>
            <a:r>
              <a:rPr lang="en-US" sz="185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them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7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(Atif </a:t>
            </a:r>
            <a:r>
              <a:rPr lang="fr-FR" sz="1700" dirty="0">
                <a:solidFill>
                  <a:schemeClr val="accent1"/>
                </a:solidFill>
                <a:latin typeface="Candara" panose="020E0502030303020204" pitchFamily="34" charset="0"/>
              </a:rPr>
              <a:t>et al., 2019; </a:t>
            </a:r>
            <a:r>
              <a:rPr lang="fr-FR" sz="1700" dirty="0" err="1">
                <a:solidFill>
                  <a:schemeClr val="accent1"/>
                </a:solidFill>
                <a:latin typeface="Candara" panose="020E0502030303020204" pitchFamily="34" charset="0"/>
              </a:rPr>
              <a:t>Kowitt</a:t>
            </a:r>
            <a:r>
              <a:rPr lang="fr-FR" sz="170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2013; Song et al., 2013)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185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Even</a:t>
            </a:r>
            <a:r>
              <a:rPr lang="fr-FR" sz="185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more </a:t>
            </a:r>
            <a:r>
              <a:rPr lang="fr-FR" sz="1850" dirty="0" err="1">
                <a:solidFill>
                  <a:schemeClr val="accent1"/>
                </a:solidFill>
                <a:latin typeface="Candara" panose="020E0502030303020204" pitchFamily="34" charset="0"/>
              </a:rPr>
              <a:t>complex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850" dirty="0" err="1">
                <a:solidFill>
                  <a:schemeClr val="accent1"/>
                </a:solidFill>
                <a:latin typeface="Candara" panose="020E0502030303020204" pitchFamily="34" charset="0"/>
              </a:rPr>
              <a:t>when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patients have </a:t>
            </a:r>
            <a:r>
              <a:rPr lang="fr-FR" sz="1850" i="1" dirty="0">
                <a:solidFill>
                  <a:schemeClr val="accent1"/>
                </a:solidFill>
                <a:latin typeface="Candara" panose="020E0502030303020204" pitchFamily="34" charset="0"/>
              </a:rPr>
              <a:t>Clostridium difficile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850" dirty="0" err="1">
                <a:solidFill>
                  <a:schemeClr val="accent1"/>
                </a:solidFill>
                <a:latin typeface="Candara" panose="020E0502030303020204" pitchFamily="34" charset="0"/>
              </a:rPr>
              <a:t>associated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FR" sz="1850" dirty="0" err="1">
                <a:solidFill>
                  <a:schemeClr val="accent1"/>
                </a:solidFill>
                <a:latin typeface="Candara" panose="020E0502030303020204" pitchFamily="34" charset="0"/>
              </a:rPr>
              <a:t>diarrhea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(</a:t>
            </a:r>
            <a:r>
              <a:rPr lang="fr-FR" sz="1850" dirty="0" err="1">
                <a:solidFill>
                  <a:schemeClr val="accent1"/>
                </a:solidFill>
                <a:latin typeface="Candara" panose="020E0502030303020204" pitchFamily="34" charset="0"/>
              </a:rPr>
              <a:t>Zellmer</a:t>
            </a:r>
            <a:r>
              <a:rPr lang="fr-FR" sz="1850" dirty="0">
                <a:solidFill>
                  <a:schemeClr val="accent1"/>
                </a:solidFill>
                <a:latin typeface="Candara" panose="020E0502030303020204" pitchFamily="34" charset="0"/>
              </a:rPr>
              <a:t> et al., 2015)</a:t>
            </a:r>
            <a:endParaRPr lang="en-US" sz="185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97298" y="6222471"/>
            <a:ext cx="990600" cy="273844"/>
          </a:xfrm>
        </p:spPr>
        <p:txBody>
          <a:bodyPr/>
          <a:lstStyle/>
          <a:p>
            <a:pPr algn="l"/>
            <a:fld id="{7F5CE407-6216-4202-80E4-A30DC2F709B2}" type="slidenum">
              <a:rPr lang="en-US" sz="2000"/>
              <a:pPr algn="l"/>
              <a:t>26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96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6" y="407505"/>
            <a:ext cx="8042276" cy="768672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latin typeface="Candara" panose="020E0502030303020204" pitchFamily="34" charset="0"/>
              </a:rPr>
              <a:t>Sociocultural factors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511" y="1623938"/>
            <a:ext cx="8982489" cy="483429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fr-FR" b="1" u="sng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Our results show that a certain </a:t>
            </a: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power to act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, </a:t>
            </a: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collaboration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 and </a:t>
            </a:r>
            <a:r>
              <a:rPr lang="en-US" sz="2200" b="1" u="sng" dirty="0">
                <a:solidFill>
                  <a:schemeClr val="accent1"/>
                </a:solidFill>
                <a:latin typeface="Candara" panose="020E0502030303020204" pitchFamily="34" charset="0"/>
              </a:rPr>
              <a:t>social cohesion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within the two care teams promote positive deviance - better performance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hand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hygiene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.</a:t>
            </a:r>
          </a:p>
          <a:p>
            <a:pPr marL="261937" lvl="1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“A process </a:t>
            </a:r>
            <a:r>
              <a:rPr lang="en-US" sz="2000" i="1" dirty="0">
                <a:solidFill>
                  <a:schemeClr val="accent1"/>
                </a:solidFill>
              </a:rPr>
              <a:t>which enables each individual in a group </a:t>
            </a:r>
            <a:r>
              <a:rPr lang="en-US" sz="2000" i="1" dirty="0" smtClean="0">
                <a:solidFill>
                  <a:schemeClr val="accent1"/>
                </a:solidFill>
              </a:rPr>
              <a:t>to develop </a:t>
            </a:r>
            <a:r>
              <a:rPr lang="en-US" sz="2000" i="1" dirty="0">
                <a:solidFill>
                  <a:schemeClr val="accent1"/>
                </a:solidFill>
              </a:rPr>
              <a:t>a sense of engagement in a common </a:t>
            </a:r>
            <a:r>
              <a:rPr lang="en-US" sz="2000" i="1" dirty="0" smtClean="0">
                <a:solidFill>
                  <a:schemeClr val="accent1"/>
                </a:solidFill>
              </a:rPr>
              <a:t>enterprise</a:t>
            </a:r>
            <a:r>
              <a:rPr lang="en-US" sz="2000" i="1" dirty="0">
                <a:solidFill>
                  <a:schemeClr val="accent1"/>
                </a:solidFill>
              </a:rPr>
              <a:t>” </a:t>
            </a:r>
            <a:r>
              <a:rPr lang="en-US" sz="1900" dirty="0">
                <a:solidFill>
                  <a:schemeClr val="accent1"/>
                </a:solidFill>
              </a:rPr>
              <a:t>(Kwok et al., 2017, p. 226</a:t>
            </a:r>
            <a:r>
              <a:rPr lang="en-US" sz="1900" dirty="0" smtClean="0">
                <a:solidFill>
                  <a:schemeClr val="accent1"/>
                </a:solidFill>
              </a:rPr>
              <a:t>)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u="sng" dirty="0">
                <a:solidFill>
                  <a:schemeClr val="accent1"/>
                </a:solidFill>
                <a:latin typeface="Candara" panose="020E0502030303020204" pitchFamily="34" charset="0"/>
              </a:rPr>
              <a:t>However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, what motivates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participants differs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depending on the context of care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5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Medical-surgery unit: </a:t>
            </a:r>
            <a:r>
              <a:rPr lang="en-US" sz="2050" dirty="0">
                <a:solidFill>
                  <a:schemeClr val="accent1"/>
                </a:solidFill>
                <a:latin typeface="Candara" panose="020E0502030303020204" pitchFamily="34" charset="0"/>
              </a:rPr>
              <a:t>participants share this desire to improve </a:t>
            </a:r>
            <a:r>
              <a:rPr lang="en-US" sz="205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hand </a:t>
            </a:r>
            <a:r>
              <a:rPr lang="en-US" sz="2050" dirty="0">
                <a:solidFill>
                  <a:schemeClr val="accent1"/>
                </a:solidFill>
                <a:latin typeface="Candara" panose="020E0502030303020204" pitchFamily="34" charset="0"/>
              </a:rPr>
              <a:t>hygiene under the </a:t>
            </a:r>
            <a:r>
              <a:rPr lang="en-US" sz="2050" b="1" dirty="0">
                <a:solidFill>
                  <a:schemeClr val="accent1"/>
                </a:solidFill>
                <a:latin typeface="Candara" panose="020E0502030303020204" pitchFamily="34" charset="0"/>
              </a:rPr>
              <a:t>leadership of the head nurse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50" dirty="0">
                <a:solidFill>
                  <a:schemeClr val="accent1"/>
                </a:solidFill>
                <a:latin typeface="Candara" panose="020E0502030303020204" pitchFamily="34" charset="0"/>
              </a:rPr>
              <a:t>Palliative care </a:t>
            </a:r>
            <a:r>
              <a:rPr lang="en-US" sz="205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unit: participants </a:t>
            </a:r>
            <a:r>
              <a:rPr lang="en-US" sz="2050" dirty="0">
                <a:solidFill>
                  <a:schemeClr val="accent1"/>
                </a:solidFill>
                <a:latin typeface="Candara" panose="020E0502030303020204" pitchFamily="34" charset="0"/>
              </a:rPr>
              <a:t>share a </a:t>
            </a:r>
            <a:r>
              <a:rPr lang="en-US" sz="2050" b="1" dirty="0">
                <a:solidFill>
                  <a:schemeClr val="accent1"/>
                </a:solidFill>
                <a:latin typeface="Candara" panose="020E0502030303020204" pitchFamily="34" charset="0"/>
              </a:rPr>
              <a:t>care practice based on humanism </a:t>
            </a:r>
            <a:r>
              <a:rPr lang="en-US" sz="2050" dirty="0">
                <a:solidFill>
                  <a:schemeClr val="accent1"/>
                </a:solidFill>
                <a:latin typeface="Candara" panose="020E0502030303020204" pitchFamily="34" charset="0"/>
              </a:rPr>
              <a:t>so that patients are comfortable and they do not suffer</a:t>
            </a:r>
            <a:endParaRPr lang="en-US" sz="205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27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724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40413851"/>
              </p:ext>
            </p:extLst>
          </p:nvPr>
        </p:nvGraphicFramePr>
        <p:xfrm>
          <a:off x="762000" y="1725105"/>
          <a:ext cx="7772400" cy="4637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247819" y="6470259"/>
            <a:ext cx="573161" cy="365125"/>
          </a:xfrm>
        </p:spPr>
        <p:txBody>
          <a:bodyPr/>
          <a:lstStyle/>
          <a:p>
            <a:fld id="{7F5CE407-6216-4202-80E4-A30DC2F709B2}" type="slidenum">
              <a:rPr lang="en-US" sz="2000" smtClean="0"/>
              <a:pPr/>
              <a:t>28</a:t>
            </a:fld>
            <a:endParaRPr lang="en-US" sz="20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37977" y="260053"/>
            <a:ext cx="8046720" cy="9601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 sz="3200" b="1" dirty="0" smtClean="0">
                <a:latin typeface="Candara" panose="020E0502030303020204" pitchFamily="34" charset="0"/>
              </a:rPr>
              <a:t>Positive deviance process related to</a:t>
            </a:r>
            <a:br>
              <a:rPr lang="en-US" sz="3200" b="1" dirty="0" smtClean="0">
                <a:latin typeface="Candara" panose="020E0502030303020204" pitchFamily="34" charset="0"/>
              </a:rPr>
            </a:br>
            <a:r>
              <a:rPr lang="en-US" sz="3200" b="1" dirty="0" smtClean="0">
                <a:latin typeface="Candara" panose="020E0502030303020204" pitchFamily="34" charset="0"/>
              </a:rPr>
              <a:t>hand hygiene</a:t>
            </a:r>
            <a:endParaRPr lang="en-US" sz="32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911" y="2797371"/>
            <a:ext cx="8964891" cy="1002717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What is the applicability of </a:t>
            </a:r>
            <a:r>
              <a:rPr lang="en-US" dirty="0" smtClean="0">
                <a:latin typeface="Candara" panose="020E0502030303020204" pitchFamily="34" charset="0"/>
              </a:rPr>
              <a:t>positive </a:t>
            </a:r>
            <a:r>
              <a:rPr lang="en-US" dirty="0">
                <a:latin typeface="Candara" panose="020E0502030303020204" pitchFamily="34" charset="0"/>
              </a:rPr>
              <a:t>deviance approach </a:t>
            </a:r>
            <a:r>
              <a:rPr lang="en-US" dirty="0" smtClean="0">
                <a:latin typeface="Candara" panose="020E0502030303020204" pitchFamily="34" charset="0"/>
              </a:rPr>
              <a:t>in healthcare settings?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29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70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  <p:custDataLst>
              <p:tags r:id="rId1"/>
            </p:custDataLst>
          </p:nvPr>
        </p:nvSpPr>
        <p:spPr>
          <a:xfrm>
            <a:off x="109330" y="1534232"/>
            <a:ext cx="9034670" cy="5323767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>
              <a:buNone/>
              <a:defRPr/>
            </a:pPr>
            <a:endParaRPr lang="fr-CA" sz="1013" dirty="0"/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H</a:t>
            </a:r>
            <a:r>
              <a:rPr lang="en-US" sz="2200" dirty="0" smtClean="0">
                <a:solidFill>
                  <a:schemeClr val="accent1"/>
                </a:solidFill>
                <a:latin typeface="Candara" pitchFamily="34" charset="0"/>
              </a:rPr>
              <a:t>ealthcare-associated </a:t>
            </a: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infections are a major concern for patient safety and represent significant costs for patients, families and society </a:t>
            </a:r>
            <a:r>
              <a:rPr lang="en-US" dirty="0">
                <a:solidFill>
                  <a:schemeClr val="accent1"/>
                </a:solidFill>
                <a:latin typeface="Candara" pitchFamily="34" charset="0"/>
              </a:rPr>
              <a:t>(OMS, 2011)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r>
              <a:rPr lang="fr-CA" sz="2000" dirty="0">
                <a:solidFill>
                  <a:schemeClr val="accent1"/>
                </a:solidFill>
                <a:latin typeface="Candara" pitchFamily="34" charset="0"/>
              </a:rPr>
              <a:t>In </a:t>
            </a:r>
            <a:r>
              <a:rPr lang="fr-CA" sz="2000" dirty="0" smtClean="0">
                <a:solidFill>
                  <a:schemeClr val="accent1"/>
                </a:solidFill>
                <a:latin typeface="Candara" pitchFamily="34" charset="0"/>
              </a:rPr>
              <a:t>Canada</a:t>
            </a:r>
            <a:r>
              <a:rPr lang="fr-CA" sz="2000" dirty="0">
                <a:solidFill>
                  <a:schemeClr val="accent1"/>
                </a:solidFill>
                <a:latin typeface="Candara" pitchFamily="34" charset="0"/>
              </a:rPr>
              <a:t>: &gt; 200 000 </a:t>
            </a:r>
            <a:r>
              <a:rPr lang="fr-CA" sz="2000" dirty="0" err="1">
                <a:solidFill>
                  <a:schemeClr val="accent1"/>
                </a:solidFill>
                <a:latin typeface="Candara" pitchFamily="34" charset="0"/>
              </a:rPr>
              <a:t>each</a:t>
            </a:r>
            <a:r>
              <a:rPr lang="fr-CA" sz="2000" dirty="0">
                <a:solidFill>
                  <a:schemeClr val="accent1"/>
                </a:solidFill>
                <a:latin typeface="Candara" pitchFamily="34" charset="0"/>
              </a:rPr>
              <a:t> </a:t>
            </a:r>
            <a:r>
              <a:rPr lang="fr-CA" sz="2000" dirty="0" err="1">
                <a:solidFill>
                  <a:schemeClr val="accent1"/>
                </a:solidFill>
                <a:latin typeface="Candara" pitchFamily="34" charset="0"/>
              </a:rPr>
              <a:t>year</a:t>
            </a:r>
            <a:r>
              <a:rPr lang="fr-CA" sz="2000" dirty="0">
                <a:solidFill>
                  <a:schemeClr val="accent1"/>
                </a:solidFill>
                <a:latin typeface="Candara" pitchFamily="34" charset="0"/>
              </a:rPr>
              <a:t> - 8 000 </a:t>
            </a:r>
            <a:r>
              <a:rPr lang="fr-CA" sz="2000" dirty="0" err="1">
                <a:solidFill>
                  <a:schemeClr val="accent1"/>
                </a:solidFill>
                <a:latin typeface="Candara" pitchFamily="34" charset="0"/>
              </a:rPr>
              <a:t>deaths</a:t>
            </a:r>
            <a:r>
              <a:rPr lang="fr-CA" sz="2000" dirty="0">
                <a:solidFill>
                  <a:schemeClr val="accent1"/>
                </a:solidFill>
                <a:latin typeface="Candara" pitchFamily="34" charset="0"/>
              </a:rPr>
              <a:t> </a:t>
            </a:r>
            <a:r>
              <a:rPr lang="fr-CA" sz="1800" dirty="0">
                <a:solidFill>
                  <a:schemeClr val="accent1"/>
                </a:solidFill>
                <a:latin typeface="Candara" pitchFamily="34" charset="0"/>
              </a:rPr>
              <a:t>(Butler-Jones, 2013)</a:t>
            </a:r>
            <a:endParaRPr lang="en-US" sz="1800" dirty="0">
              <a:solidFill>
                <a:schemeClr val="accent1"/>
              </a:solidFill>
              <a:latin typeface="Candara" pitchFamily="34" charset="0"/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r>
              <a:rPr lang="en-US" sz="2000" dirty="0">
                <a:solidFill>
                  <a:schemeClr val="accent1"/>
                </a:solidFill>
                <a:latin typeface="Candara" pitchFamily="34" charset="0"/>
              </a:rPr>
              <a:t>In Quebec: Approximately 10% of hospitalized patients </a:t>
            </a:r>
            <a:r>
              <a:rPr lang="fr-FR" sz="1800" dirty="0">
                <a:solidFill>
                  <a:schemeClr val="accent1"/>
                </a:solidFill>
                <a:latin typeface="Candara" pitchFamily="34" charset="0"/>
              </a:rPr>
              <a:t>(MSSS, 2018)</a:t>
            </a:r>
            <a:endParaRPr lang="en-US" sz="1800" dirty="0">
              <a:solidFill>
                <a:schemeClr val="accent1"/>
              </a:solidFill>
              <a:latin typeface="Candara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endParaRPr lang="en-US" sz="2000" dirty="0">
              <a:solidFill>
                <a:schemeClr val="accent1"/>
              </a:solidFill>
              <a:latin typeface="Candara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Hand </a:t>
            </a:r>
            <a:r>
              <a:rPr lang="en-US" sz="2200" dirty="0" smtClean="0">
                <a:solidFill>
                  <a:schemeClr val="accent1"/>
                </a:solidFill>
                <a:latin typeface="Candara" pitchFamily="34" charset="0"/>
              </a:rPr>
              <a:t>hygiene is </a:t>
            </a: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recognized as effective </a:t>
            </a:r>
            <a:r>
              <a:rPr lang="en-US" dirty="0">
                <a:solidFill>
                  <a:schemeClr val="accent1"/>
                </a:solidFill>
                <a:latin typeface="Candara" pitchFamily="34" charset="0"/>
              </a:rPr>
              <a:t>(Gould et al., 2018) </a:t>
            </a: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but </a:t>
            </a:r>
            <a:r>
              <a:rPr lang="en-US" sz="2200" dirty="0" smtClean="0">
                <a:solidFill>
                  <a:schemeClr val="accent1"/>
                </a:solidFill>
                <a:latin typeface="Candara" pitchFamily="34" charset="0"/>
              </a:rPr>
              <a:t>shows low </a:t>
            </a: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adherence rate among healthcare workers: 38.7% </a:t>
            </a:r>
            <a:r>
              <a:rPr lang="en-US" dirty="0">
                <a:solidFill>
                  <a:schemeClr val="accent1"/>
                </a:solidFill>
                <a:latin typeface="Candara" pitchFamily="34" charset="0"/>
              </a:rPr>
              <a:t>(</a:t>
            </a:r>
            <a:r>
              <a:rPr lang="en-US" dirty="0" err="1">
                <a:solidFill>
                  <a:schemeClr val="accent1"/>
                </a:solidFill>
                <a:latin typeface="Candara" pitchFamily="34" charset="0"/>
              </a:rPr>
              <a:t>Luangasanatip</a:t>
            </a:r>
            <a:r>
              <a:rPr lang="en-US" dirty="0">
                <a:solidFill>
                  <a:schemeClr val="accent1"/>
                </a:solidFill>
                <a:latin typeface="Candara" pitchFamily="34" charset="0"/>
              </a:rPr>
              <a:t> et al., 2015) </a:t>
            </a:r>
          </a:p>
          <a:p>
            <a:pPr marL="144661" indent="-14466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Font typeface="Wingdings" pitchFamily="2" charset="2"/>
              <a:buChar char="Ø"/>
              <a:defRPr/>
            </a:pPr>
            <a:endParaRPr lang="en-US" sz="2000" dirty="0">
              <a:solidFill>
                <a:schemeClr val="accent1"/>
              </a:solidFill>
              <a:latin typeface="Candara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D</a:t>
            </a:r>
            <a:r>
              <a:rPr lang="en-US" sz="2200" dirty="0" smtClean="0">
                <a:solidFill>
                  <a:schemeClr val="accent1"/>
                </a:solidFill>
                <a:latin typeface="Candara" pitchFamily="34" charset="0"/>
              </a:rPr>
              <a:t>espite </a:t>
            </a: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many interventions implemented to improve hand hygiene adherence: Not the expected results </a:t>
            </a:r>
            <a:r>
              <a:rPr lang="en-US" dirty="0">
                <a:solidFill>
                  <a:schemeClr val="accent1"/>
                </a:solidFill>
                <a:latin typeface="Candara" pitchFamily="34" charset="0"/>
              </a:rPr>
              <a:t>(Gould &amp; </a:t>
            </a:r>
            <a:r>
              <a:rPr lang="en-US" dirty="0" err="1">
                <a:solidFill>
                  <a:schemeClr val="accent1"/>
                </a:solidFill>
                <a:latin typeface="Candara" pitchFamily="34" charset="0"/>
              </a:rPr>
              <a:t>Drey</a:t>
            </a:r>
            <a:r>
              <a:rPr lang="en-US" dirty="0">
                <a:solidFill>
                  <a:schemeClr val="accent1"/>
                </a:solidFill>
                <a:latin typeface="Candara" pitchFamily="34" charset="0"/>
              </a:rPr>
              <a:t>, 2013)</a:t>
            </a:r>
          </a:p>
          <a:p>
            <a:pPr marL="144661" indent="-14466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Font typeface="Wingdings" pitchFamily="2" charset="2"/>
              <a:buChar char="Ø"/>
              <a:defRPr/>
            </a:pPr>
            <a:endParaRPr lang="en-US" sz="2000" dirty="0">
              <a:solidFill>
                <a:schemeClr val="accent1"/>
              </a:solidFill>
              <a:latin typeface="Candara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defRPr/>
            </a:pPr>
            <a:r>
              <a:rPr lang="en-US" sz="2200" dirty="0" smtClean="0">
                <a:solidFill>
                  <a:schemeClr val="accent1"/>
                </a:solidFill>
                <a:latin typeface="Candara" pitchFamily="34" charset="0"/>
              </a:rPr>
              <a:t>One behavior </a:t>
            </a:r>
            <a:r>
              <a:rPr lang="en-US" sz="2200" dirty="0">
                <a:solidFill>
                  <a:schemeClr val="accent1"/>
                </a:solidFill>
                <a:latin typeface="Candara" pitchFamily="34" charset="0"/>
              </a:rPr>
              <a:t>change approach looks promising: the positive deviance </a:t>
            </a:r>
            <a:r>
              <a:rPr lang="fr-CA" dirty="0" smtClean="0">
                <a:solidFill>
                  <a:schemeClr val="accent1"/>
                </a:solidFill>
                <a:latin typeface="Candara"/>
                <a:cs typeface="Candara"/>
              </a:rPr>
              <a:t>(</a:t>
            </a:r>
            <a:r>
              <a:rPr lang="fr-CA" dirty="0">
                <a:solidFill>
                  <a:schemeClr val="accent1"/>
                </a:solidFill>
                <a:latin typeface="Candara"/>
                <a:cs typeface="Candara"/>
              </a:rPr>
              <a:t>Marsh et al, 2004)</a:t>
            </a:r>
          </a:p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sz="929" dirty="0">
              <a:latin typeface="Candara" pitchFamily="34" charset="0"/>
              <a:ea typeface="Times New Roman"/>
            </a:endParaRPr>
          </a:p>
          <a:p>
            <a:pPr marL="118408" indent="-14466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Font typeface="Wingdings" pitchFamily="2" charset="2"/>
              <a:buChar char="Ø"/>
              <a:defRPr/>
            </a:pPr>
            <a:endParaRPr lang="fr-CA" sz="844" dirty="0">
              <a:solidFill>
                <a:schemeClr val="accent1"/>
              </a:solidFill>
              <a:latin typeface="Candara" pitchFamily="34" charset="0"/>
              <a:ea typeface="Times New Roman"/>
            </a:endParaRPr>
          </a:p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sz="844" dirty="0">
              <a:latin typeface="Candara" pitchFamily="34" charset="0"/>
              <a:ea typeface="Times New Roman"/>
            </a:endParaRPr>
          </a:p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sz="844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6456797" y="4826514"/>
            <a:ext cx="322403" cy="154037"/>
          </a:xfrm>
        </p:spPr>
        <p:txBody>
          <a:bodyPr/>
          <a:lstStyle/>
          <a:p>
            <a:fld id="{7F5CE407-6216-4202-80E4-A30DC2F709B2}" type="slidenum">
              <a:rPr lang="en-US" sz="675"/>
              <a:pPr/>
              <a:t>3</a:t>
            </a:fld>
            <a:endParaRPr lang="en-US" sz="675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6" y="31805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 smtClean="0">
                <a:latin typeface="Candara" panose="020E0502030303020204" pitchFamily="34" charset="0"/>
              </a:rPr>
              <a:t>Background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6" name="Slide Number Placeholder 18"/>
          <p:cNvSpPr txBox="1">
            <a:spLocks/>
          </p:cNvSpPr>
          <p:nvPr/>
        </p:nvSpPr>
        <p:spPr>
          <a:xfrm>
            <a:off x="8393206" y="627567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 smtClean="0"/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54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937933"/>
            <a:ext cx="8046720" cy="731520"/>
          </a:xfrm>
        </p:spPr>
        <p:txBody>
          <a:bodyPr/>
          <a:lstStyle/>
          <a:p>
            <a:r>
              <a:rPr lang="fr-CA" sz="3000" dirty="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67089" y="1779104"/>
            <a:ext cx="9143999" cy="4937760"/>
          </a:xfrm>
        </p:spPr>
        <p:txBody>
          <a:bodyPr>
            <a:normAutofit/>
          </a:bodyPr>
          <a:lstStyle/>
          <a:p>
            <a:pPr marL="261938" lvl="1" indent="0">
              <a:buNone/>
            </a:pPr>
            <a:endParaRPr lang="fr-CA" sz="18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Innovative contribution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of our study: having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explored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and identified factors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in order to explain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the best performance with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regards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to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hand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hygiene practice of two care teams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Helped to understand why healthcare teams adhere to hand hygiene better than their colleagues in other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units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fr-CA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fr-CA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947738" lvl="4" indent="0" algn="ctr">
              <a:buNone/>
            </a:pP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Main interest of </a:t>
            </a:r>
            <a:r>
              <a:rPr lang="en-US" sz="2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positive </a:t>
            </a: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deviance </a:t>
            </a:r>
            <a:r>
              <a:rPr lang="en-US" sz="2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approach</a:t>
            </a:r>
            <a:endParaRPr lang="fr-CA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30</a:t>
            </a:fld>
            <a:endParaRPr lang="en-US" sz="20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" y="857250"/>
            <a:ext cx="9143999" cy="710683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68580" tIns="34290" rIns="68580" bIns="3429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850" b="1" dirty="0" err="1" smtClean="0"/>
              <a:t>Applicability</a:t>
            </a:r>
            <a:r>
              <a:rPr lang="fr-CA" sz="2850" b="1" dirty="0" smtClean="0"/>
              <a:t> of positive </a:t>
            </a:r>
            <a:r>
              <a:rPr lang="fr-CA" sz="2850" b="1" dirty="0" err="1" smtClean="0"/>
              <a:t>deviance</a:t>
            </a:r>
            <a:r>
              <a:rPr lang="fr-CA" sz="2850" b="1" dirty="0" smtClean="0"/>
              <a:t> </a:t>
            </a:r>
            <a:r>
              <a:rPr lang="fr-CA" sz="2850" b="1" dirty="0" err="1" smtClean="0"/>
              <a:t>approach</a:t>
            </a:r>
            <a:endParaRPr lang="fr-CA" sz="2850" b="1" dirty="0">
              <a:latin typeface="Candara" panose="020E0502030303020204" pitchFamily="34" charset="0"/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1279617" y="4835039"/>
            <a:ext cx="733806" cy="36347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218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1928" y="363240"/>
            <a:ext cx="8046720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>
                <a:latin typeface="Candara" panose="020E0502030303020204" pitchFamily="34" charset="0"/>
              </a:rPr>
              <a:t>Implications of the </a:t>
            </a:r>
            <a:r>
              <a:rPr lang="fr-CA" b="1" dirty="0" err="1">
                <a:latin typeface="Candara" panose="020E0502030303020204" pitchFamily="34" charset="0"/>
              </a:rPr>
              <a:t>results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182" y="1311965"/>
            <a:ext cx="9143999" cy="5546035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endParaRPr lang="fr-CA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Clinical </a:t>
            </a:r>
            <a:r>
              <a:rPr lang="en-US" sz="22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practices</a:t>
            </a:r>
            <a:endParaRPr lang="en-US" sz="2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P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ositive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deviance approach could be useful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to raise </a:t>
            </a:r>
            <a:r>
              <a:rPr lang="en-US" sz="2200" u="sng" dirty="0">
                <a:solidFill>
                  <a:schemeClr val="accent1"/>
                </a:solidFill>
                <a:latin typeface="Candara" panose="020E0502030303020204" pitchFamily="34" charset="0"/>
              </a:rPr>
              <a:t>awareness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 of the issues surrounding the practice of hand hygiene by studying healthcare teams that are more efficient in order to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understand the reasons "</a:t>
            </a:r>
            <a:r>
              <a:rPr lang="en-US" sz="2200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why”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u="sng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Use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the results of nurses' hand hygiene audits or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observations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Organize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discussion meetings with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those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teams to understand why they are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better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u="sng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Possible </a:t>
            </a:r>
            <a:r>
              <a:rPr lang="en-US" sz="2000" u="sng" dirty="0">
                <a:solidFill>
                  <a:schemeClr val="accent1"/>
                </a:solidFill>
                <a:latin typeface="Candara" panose="020E0502030303020204" pitchFamily="34" charset="0"/>
              </a:rPr>
              <a:t>solutions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could emerge from these discussions and allow intervention with other healthcare teams, if the factors identified are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applicable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to others.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31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82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997297" y="6458232"/>
            <a:ext cx="990600" cy="365125"/>
          </a:xfrm>
        </p:spPr>
        <p:txBody>
          <a:bodyPr/>
          <a:lstStyle/>
          <a:p>
            <a:fld id="{7F5CE407-6216-4202-80E4-A30DC2F709B2}" type="slidenum">
              <a:rPr lang="en-US" sz="2000" smtClean="0"/>
              <a:pPr/>
              <a:t>32</a:t>
            </a:fld>
            <a:endParaRPr lang="en-US" sz="20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32494518"/>
              </p:ext>
            </p:extLst>
          </p:nvPr>
        </p:nvGraphicFramePr>
        <p:xfrm>
          <a:off x="268357" y="159027"/>
          <a:ext cx="8537713" cy="6321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9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999" y="2057401"/>
            <a:ext cx="9062002" cy="480059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chemeClr val="accent1"/>
                </a:solidFill>
                <a:latin typeface="Candara" panose="020E0502030303020204" pitchFamily="34" charset="0"/>
              </a:rPr>
              <a:t>Management and Administration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b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Training and support for head nurses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Distributors </a:t>
            </a: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of </a:t>
            </a:r>
            <a:r>
              <a:rPr lang="en-US" sz="2000" b="1" dirty="0" err="1">
                <a:solidFill>
                  <a:schemeClr val="accent1"/>
                </a:solidFill>
                <a:latin typeface="Candara" panose="020E0502030303020204" pitchFamily="34" charset="0"/>
              </a:rPr>
              <a:t>hydroalcoholic</a:t>
            </a: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 solutions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Presence of sinks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Feedback </a:t>
            </a: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following audits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accent1"/>
                </a:solidFill>
                <a:latin typeface="Candara" panose="020E0502030303020204" pitchFamily="34" charset="0"/>
              </a:rPr>
              <a:t>Sense of commitment in a common project</a:t>
            </a:r>
            <a:endParaRPr lang="fr-CA" sz="2000" b="1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33</a:t>
            </a:fld>
            <a:endParaRPr lang="en-US" sz="20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35440" y="437357"/>
            <a:ext cx="8046720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>
                <a:latin typeface="Candara" panose="020E0502030303020204" pitchFamily="34" charset="0"/>
              </a:rPr>
              <a:t>Implications of the </a:t>
            </a:r>
            <a:r>
              <a:rPr lang="fr-CA" b="1" dirty="0" err="1">
                <a:latin typeface="Candara" panose="020E0502030303020204" pitchFamily="34" charset="0"/>
              </a:rPr>
              <a:t>results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1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057401"/>
            <a:ext cx="9143999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Research</a:t>
            </a:r>
            <a:endParaRPr lang="fr-CA" sz="2400" b="1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Innovative and interesting research method: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Study more efficient healthcare teams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Could contribute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to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improve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knowledge by understanding why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those teams are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better and by learning from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them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Using the positive deviance approach in research could enhance the role of nurses and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provide positive feedback.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34</a:t>
            </a:fld>
            <a:endParaRPr lang="en-US" sz="20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49276" y="566529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smtClean="0">
                <a:latin typeface="Candara" panose="020E0502030303020204" pitchFamily="34" charset="0"/>
              </a:rPr>
              <a:t>Implications of the results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3753" y="1848679"/>
            <a:ext cx="8940247" cy="5078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Politics</a:t>
            </a:r>
            <a:endParaRPr lang="fr-CA" sz="2400" b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Numerous health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reforms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in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Quebec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Nurses have been overwhelmingly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affected: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staff cuts, job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loss, increase nurse-patient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ratios </a:t>
            </a:r>
            <a:endParaRPr lang="en-US" sz="2000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Overwork</a:t>
            </a:r>
            <a:r>
              <a:rPr lang="en-US" sz="1800" dirty="0">
                <a:solidFill>
                  <a:schemeClr val="accent1"/>
                </a:solidFill>
                <a:latin typeface="Candara" panose="020E0502030303020204" pitchFamily="34" charset="0"/>
              </a:rPr>
              <a:t>, high patient-to-nurse ratio, budget constraints and lack of time </a:t>
            </a:r>
            <a:r>
              <a:rPr lang="en-US" sz="18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to practice hand hygiene</a:t>
            </a:r>
            <a:endParaRPr lang="en-US" sz="18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Priority of the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Minister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of Health and Social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Services of Quebec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Improve the quality and safety of patient care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Achieve 80% hand hygiene adherence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rate by </a:t>
            </a: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2020</a:t>
            </a:r>
            <a:endParaRPr lang="fr-CA" sz="2000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35</a:t>
            </a:fld>
            <a:endParaRPr lang="en-US" sz="20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49276" y="566529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smtClean="0">
                <a:latin typeface="Candara" panose="020E0502030303020204" pitchFamily="34" charset="0"/>
              </a:rPr>
              <a:t>Implications of the results</a:t>
            </a:r>
            <a:endParaRPr lang="en-US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13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6" y="387626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latin typeface="Candara" panose="020E0502030303020204" pitchFamily="34" charset="0"/>
              </a:rPr>
              <a:t>Limitations </a:t>
            </a:r>
            <a:r>
              <a:rPr lang="en-US" b="1" dirty="0">
                <a:latin typeface="Candara" panose="020E0502030303020204" pitchFamily="34" charset="0"/>
              </a:rPr>
              <a:t>of the study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635" y="1808923"/>
            <a:ext cx="9084365" cy="504907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Impact of the researcher: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P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articipants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Data </a:t>
            </a:r>
            <a:r>
              <a:rPr lang="en-US" sz="20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collection</a:t>
            </a:r>
            <a:endParaRPr lang="en-US" sz="20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1"/>
                </a:solidFill>
                <a:latin typeface="Candara" panose="020E0502030303020204" pitchFamily="34" charset="0"/>
              </a:rPr>
              <a:t>Data analysis / interpretation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Not having been able to explore clinical practices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of nurses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working in other types of care units in order to know the culture of these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teams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Not having been able to study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care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teams which are not very efficient with regard to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hand hygiene practices</a:t>
            </a: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Not having been able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to spend more time on each of the care units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36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73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6" y="66212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smtClean="0">
                <a:latin typeface="Candara" panose="020E0502030303020204" pitchFamily="34" charset="0"/>
              </a:rPr>
              <a:t>Conclusion</a:t>
            </a:r>
            <a:endParaRPr lang="en-US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2335695"/>
            <a:ext cx="9143999" cy="5120107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Continue efforts to improve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nurses’ hand hygiene adherence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rates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in order to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protect patients from infection.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Increase and continue mobilization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at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the clinical, organizational, social and political levels to support nurses so that they </a:t>
            </a:r>
            <a:r>
              <a:rPr lang="en-US" sz="22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can practice  </a:t>
            </a:r>
            <a:r>
              <a:rPr lang="en-US" sz="2200" dirty="0">
                <a:solidFill>
                  <a:schemeClr val="accent1"/>
                </a:solidFill>
                <a:latin typeface="Candara" panose="020E0502030303020204" pitchFamily="34" charset="0"/>
              </a:rPr>
              <a:t>hand hygiene and thus protect patients while protecting their health.</a:t>
            </a:r>
            <a:endParaRPr lang="fr-CA" sz="2200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37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58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2371" y="4502426"/>
            <a:ext cx="2294744" cy="51248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r-FR" sz="1600" dirty="0">
                <a:latin typeface="Candara"/>
                <a:cs typeface="Candara"/>
              </a:rPr>
              <a:t>Lao-</a:t>
            </a:r>
            <a:r>
              <a:rPr lang="fr-FR" sz="1600" dirty="0" err="1">
                <a:latin typeface="Candara"/>
                <a:cs typeface="Candara"/>
              </a:rPr>
              <a:t>Tzu’s</a:t>
            </a:r>
            <a:r>
              <a:rPr lang="fr-FR" sz="1600" dirty="0">
                <a:latin typeface="Candara"/>
                <a:cs typeface="Candara"/>
              </a:rPr>
              <a:t> Tao Te </a:t>
            </a:r>
            <a:r>
              <a:rPr lang="fr-FR" sz="1600" dirty="0" err="1">
                <a:latin typeface="Candara"/>
                <a:cs typeface="Candara"/>
              </a:rPr>
              <a:t>Ching</a:t>
            </a:r>
            <a:r>
              <a:rPr lang="fr-FR" sz="1600" dirty="0">
                <a:latin typeface="Candara"/>
                <a:cs typeface="Candara"/>
              </a:rPr>
              <a:t/>
            </a:r>
            <a:br>
              <a:rPr lang="fr-FR" sz="1600" dirty="0">
                <a:latin typeface="Candara"/>
                <a:cs typeface="Candara"/>
              </a:rPr>
            </a:br>
            <a:r>
              <a:rPr lang="fr-FR" sz="1600" dirty="0">
                <a:latin typeface="Candara"/>
                <a:cs typeface="Candara"/>
              </a:rPr>
              <a:t>(6</a:t>
            </a:r>
            <a:r>
              <a:rPr lang="fr-FR" sz="1600" baseline="30000" dirty="0">
                <a:latin typeface="Candara"/>
                <a:cs typeface="Candara"/>
              </a:rPr>
              <a:t>th</a:t>
            </a:r>
            <a:r>
              <a:rPr lang="fr-FR" sz="1600" dirty="0">
                <a:latin typeface="Candara"/>
                <a:cs typeface="Candara"/>
              </a:rPr>
              <a:t> Century BCE)</a:t>
            </a:r>
          </a:p>
        </p:txBody>
      </p:sp>
      <p:sp>
        <p:nvSpPr>
          <p:cNvPr id="3" name="Espace réservé du texte 2"/>
          <p:cNvSpPr>
            <a:spLocks noGrp="1" noChangeAspect="1"/>
          </p:cNvSpPr>
          <p:nvPr>
            <p:ph type="body" sz="half" idx="2"/>
          </p:nvPr>
        </p:nvSpPr>
        <p:spPr>
          <a:xfrm>
            <a:off x="1661549" y="974893"/>
            <a:ext cx="3039339" cy="3291840"/>
          </a:xfrm>
        </p:spPr>
        <p:txBody>
          <a:bodyPr>
            <a:normAutofit fontScale="92500"/>
          </a:bodyPr>
          <a:lstStyle/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Learn from the people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Plan with the people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Begin with what they have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Build on what they know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Of the best leaders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When the task is  accomplished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The people all remark</a:t>
            </a:r>
          </a:p>
          <a:p>
            <a:pPr algn="l"/>
            <a:r>
              <a:rPr lang="en-US" sz="2200" i="1" dirty="0">
                <a:solidFill>
                  <a:schemeClr val="accent1"/>
                </a:solidFill>
                <a:latin typeface="Candara"/>
                <a:cs typeface="Candara"/>
              </a:rPr>
              <a:t>We have done it ourselves</a:t>
            </a:r>
          </a:p>
          <a:p>
            <a:pPr algn="l"/>
            <a:endParaRPr lang="fr-FR" i="1" dirty="0">
              <a:latin typeface="Candara"/>
              <a:cs typeface="Candara"/>
            </a:endParaRPr>
          </a:p>
        </p:txBody>
      </p:sp>
      <p:pic>
        <p:nvPicPr>
          <p:cNvPr id="6" name="Espace réservé pour une image  5" descr="200912011444117059.jpg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55" b="7855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05945" y="5014914"/>
            <a:ext cx="322403" cy="205383"/>
          </a:xfrm>
        </p:spPr>
        <p:txBody>
          <a:bodyPr/>
          <a:lstStyle/>
          <a:p>
            <a:fld id="{7F5CE407-6216-4202-80E4-A30DC2F709B2}" type="slidenum">
              <a:rPr lang="en-US" sz="675"/>
              <a:pPr/>
              <a:t>38</a:t>
            </a:fld>
            <a:endParaRPr lang="en-US" sz="675" dirty="0"/>
          </a:p>
        </p:txBody>
      </p:sp>
      <p:sp>
        <p:nvSpPr>
          <p:cNvPr id="7" name="Espace réservé du numéro de diapositive 3"/>
          <p:cNvSpPr txBox="1">
            <a:spLocks/>
          </p:cNvSpPr>
          <p:nvPr/>
        </p:nvSpPr>
        <p:spPr>
          <a:xfrm>
            <a:off x="7897906" y="627567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7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000" dirty="0" smtClean="0"/>
              <a:t>38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349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29" y="227003"/>
            <a:ext cx="8046720" cy="73152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CA" b="1" dirty="0" smtClean="0">
                <a:latin typeface="Candara" pitchFamily="34" charset="0"/>
              </a:rPr>
              <a:t>References </a:t>
            </a:r>
            <a:endParaRPr lang="fr-CA" b="1" dirty="0">
              <a:latin typeface="Candar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683" y="1154568"/>
            <a:ext cx="8880049" cy="570343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fr-FR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Agence de la santé publique du Canada (2012). </a:t>
            </a:r>
            <a:r>
              <a:rPr lang="fr-FR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Pratiques de base et précautions additionnelles visant à prévenir la transmission des infections dans les milieux de soins</a:t>
            </a:r>
            <a:r>
              <a:rPr lang="fr-FR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. Ottawa: Centre de lutte contre les maladies transmissibles et les infections. 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Alp, E.,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Ozturk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A.,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Guven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Celik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I.,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Doganay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et Voss, A. (2011). Importance of structured training programs and good role models in hand hygiene in developing countries.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 Infect Public Health, 4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(2), 80-90.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10.1016/j.jiph.2011.03.001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Atif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S.,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Lorcy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A.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Dubé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E. (2019). Healthcare workers' attitudes toward hand hygiene practices: Results of a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multicentre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qualitative study in Quebec.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Canadian Journal of Infection Control, 34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(1). 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Bernard, L., Biron, A.,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Lavigne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G., Frechette, J., Bernard, A., Mitchell, J. et Lavoie-Tremblay, M. (2018). An exploratory study of safety culture, biological risk management and hand hygiene of healthcare professionals.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Adv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Nurs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74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(4), 827-837.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10.1111/jan.13500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Boscart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V. M.,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Fernie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G. R., Lee, J. H.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Jaglal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S. B. (2012). Using psychological theory to inform methods to optimize the implementation of a hand hygiene intervention.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Implement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Sci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7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77.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10.1186/1748-5908-7-77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Bradley, E. H., Curry, L. A.,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Ramanadhan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S., Rowe, L.,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Nembhard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I. M.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Krumholz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H. M. (2009). Research in action: using positive deviance to improve quality of health care.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Implement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Sci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4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25.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10.1186/1748-5908-4-25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Butler-Jones, D. (2013).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The Chief Public Health Officer's Report on the State of Public Health in Canada, 2013: Infectious Disease-The Never-ending Threat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. Public Health Agency of Canada.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Caris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G.,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Kamphuis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P. G. A., Dekker, M., de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Bruijne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C., van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Agtmael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A.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Vandenbroucke-Grauls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C. (2017). Patient Safety Culture and the Ability to Improve: A Proof of Concept Study on Hand Hygiene.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Infect Control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Hosp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Epidemiol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38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(11), 1277-1283.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10.1017/ice.2017.209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i="1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i="1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1425" i="1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575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1425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CA" sz="1425" dirty="0">
              <a:latin typeface="Candara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fr-CA" sz="1425" dirty="0">
              <a:latin typeface="Candara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GB" sz="1425" dirty="0">
              <a:latin typeface="Candara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fr-CA" sz="1350" i="1" dirty="0">
              <a:latin typeface="Candar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6782" y="6394715"/>
            <a:ext cx="742950" cy="273844"/>
          </a:xfrm>
        </p:spPr>
        <p:txBody>
          <a:bodyPr/>
          <a:lstStyle/>
          <a:p>
            <a:fld id="{7F5CE407-6216-4202-80E4-A30DC2F709B2}" type="slidenum">
              <a:rPr lang="en-US" sz="2000"/>
              <a:pPr/>
              <a:t>39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176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0.gstatic.com/images?q=tbn:ANd9GcSD9cpVJRcKcwzeYJmOn6AxOPFrPWrGEYVNXm4EuXTO_FkYKuZ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>
            <p:custDataLst>
              <p:tags r:id="rId2"/>
            </p:custDataLst>
          </p:nvPr>
        </p:nvSpPr>
        <p:spPr>
          <a:xfrm>
            <a:off x="4191000" y="51816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“Insanity </a:t>
            </a:r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doing the </a:t>
            </a:r>
            <a:r>
              <a:rPr 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thing over </a:t>
            </a:r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over again and </a:t>
            </a:r>
            <a:r>
              <a:rPr lang="en-US" sz="20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expecting </a:t>
            </a:r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results”</a:t>
            </a:r>
            <a:r>
              <a:rPr lang="en-US" sz="2000" dirty="0">
                <a:solidFill>
                  <a:schemeClr val="bg1"/>
                </a:solidFill>
              </a:rPr>
              <a:t>				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						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 Einstein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32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930" y="33759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 smtClean="0">
                <a:latin typeface="Candara" panose="020E0502030303020204" pitchFamily="34" charset="0"/>
              </a:rPr>
              <a:t>References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9147" y="1164229"/>
            <a:ext cx="9143999" cy="5604319"/>
          </a:xfrm>
        </p:spPr>
        <p:txBody>
          <a:bodyPr>
            <a:normAutofit fontScale="47500" lnSpcReduction="20000"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Doronina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O., Jones, D., Martello, M., Biron, A. et Lavoie‐Tremblay, M. (2017). A systematic review on the effectiveness of interventions to improve hand hygiene compliance of nurses in the hospital setting. 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Journal of Nursing Scholarship, 49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(2), 143-152. 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i="1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i="1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25" i="1" dirty="0"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dos Santos, R. P., </a:t>
            </a:r>
            <a:r>
              <a:rPr lang="fr-FR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Konkewicz</a:t>
            </a: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L. R., Nagel, F. M., Lisboa, T., Xavier, R. C., </a:t>
            </a:r>
            <a:r>
              <a:rPr lang="fr-FR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Jacoby</a:t>
            </a: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T., . . . </a:t>
            </a:r>
            <a:r>
              <a:rPr lang="fr-FR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Kuchenbecker</a:t>
            </a: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R. (2013). Changes in hand </a:t>
            </a:r>
            <a:r>
              <a:rPr lang="fr-FR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hygiene</a:t>
            </a: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compliance </a:t>
            </a:r>
            <a:r>
              <a:rPr lang="fr-FR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after</a:t>
            </a: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a multimodal intervention and </a:t>
            </a:r>
            <a:r>
              <a:rPr lang="fr-FR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seasonality</a:t>
            </a:r>
            <a:r>
              <a:rPr lang="fr-F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variation. 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American Journal of Infection Control, 41</a:t>
            </a:r>
            <a:r>
              <a:rPr lang="pt-BR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(11), 1012-1016. doi: http://dx.doi.org/10.1016/j.ajic.2013.05.020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30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30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Gould, D. et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Drey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N. (2013). Types of interventions used to improve hand hygiene compliance and prevent healthcare associated infection. 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Journal of Infection Prevention, 14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(3), 88-93.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10.1177/1757177413482608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30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Gould, D.,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Moralejo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D.,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Drey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N.,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Chudleigh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J. et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Taljaard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(2018). Interventions to improve hand hygiene compliance in patient care: Reflections on three systematic reviews for the Cochrane Collaboration 2007-2017. 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 Infect </a:t>
            </a:r>
            <a:r>
              <a:rPr lang="en-US" sz="30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Prev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19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(3), 108-113.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10.1177/1757177417751285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30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Harne-Britner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S., Allen, M. et Fowler, K. A. (2011). Improving hand hygiene adherence among nursing staff. 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J </a:t>
            </a:r>
            <a:r>
              <a:rPr lang="en-US" sz="30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Nurs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Care </a:t>
            </a:r>
            <a:r>
              <a:rPr lang="en-US" sz="30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Qual</a:t>
            </a:r>
            <a:r>
              <a:rPr lang="en-US" sz="30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26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(1), 39-48. </a:t>
            </a:r>
            <a:r>
              <a:rPr lang="en-US" sz="30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30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</a:t>
            </a:r>
            <a:r>
              <a:rPr lang="en-US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10.1097/NCQ.0b013e3181e0575f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3000" dirty="0" smtClean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Huis, A.,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Schoonhoven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L.,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Grol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R.,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Donders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R.,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Hulscher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et van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Achterberg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T. (2013). Impact of a team and leaders-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directed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strategy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to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improve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nurses'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adherence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to hand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hygiene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guidelines: a cluster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randomised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trial. </a:t>
            </a:r>
            <a:r>
              <a:rPr lang="fr-CA" sz="3000" i="1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Int J </a:t>
            </a:r>
            <a:r>
              <a:rPr lang="fr-CA" sz="3000" i="1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Nurs</a:t>
            </a:r>
            <a:r>
              <a:rPr lang="fr-CA" sz="3000" i="1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fr-CA" sz="3000" i="1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Stud</a:t>
            </a:r>
            <a:r>
              <a:rPr lang="fr-CA" sz="3000" i="1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50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(4), 464-474. </a:t>
            </a:r>
            <a:r>
              <a:rPr lang="fr-CA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fr-CA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10.1016/j.ijnurstu.2012.08.004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30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Kirk, J., Kendall, A., Marx, J. F., </a:t>
            </a:r>
            <a:r>
              <a:rPr lang="en-US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Pincock</a:t>
            </a:r>
            <a:r>
              <a:rPr lang="en-US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T., Young, E., Hughes, J. M. et Landers, T. (2016). Point of care hand hygiene-where's the rub? A survey of US and Canadian health care workers' knowledge, attitudes, and practices. </a:t>
            </a:r>
            <a:r>
              <a:rPr lang="en-US" sz="3000" i="1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Am J Infect Control, 44</a:t>
            </a:r>
            <a:r>
              <a:rPr lang="en-US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(10), 1095-1101. </a:t>
            </a:r>
            <a:r>
              <a:rPr lang="en-US" sz="30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3000" dirty="0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10.1016/j.ajic.2016.03.005</a:t>
            </a:r>
            <a:endParaRPr lang="en-US" sz="30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30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30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30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30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endParaRPr lang="en-US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40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10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6" y="107577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>
                <a:latin typeface="Candara" panose="020E0502030303020204" pitchFamily="34" charset="0"/>
              </a:rPr>
              <a:t>R</a:t>
            </a:r>
            <a:r>
              <a:rPr lang="fr-CA" sz="3600" b="1" dirty="0" smtClean="0">
                <a:latin typeface="Candara" panose="020E0502030303020204" pitchFamily="34" charset="0"/>
              </a:rPr>
              <a:t>eferences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29" y="1022904"/>
            <a:ext cx="9066972" cy="583509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Kowitt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B., Jefferson, J.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Mermel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L. A. (2013). Factors Associated with Hand Hygiene Compliance at a Tertiary Care Teaching Hospital.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Infect Control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Hosp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Epidemiol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34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(11), 1146-1152.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10.1086/673465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Kwok, Y. L., Harris, P.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McLaws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L. (2017). Social cohesion: The missing factor required for a successful hand hygiene program.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Am J Infect Control, 45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(3), 222-227.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10.1016/j.ajic.2016.10.021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Létourneau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J., Alderson, M.,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Caux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C. et Richard, L. (2013). [Positive deviance: concept analysis using the evolutionary approach of Rodgers].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Rech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sz="1400" i="1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Soins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 Infirm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(113), 19-33. 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 smtClean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Luangasanatip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N.,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Hongsuwan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Limmathurotsakul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D.,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Lubell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Y., Lee, A. S.,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Harbarth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S., . . . Cooper, B. S. (2015). Comparative efficacy of interventions to promote hand hygiene in hospital: systematic review and network meta-analysis.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BMJ, 351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h3728.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10.1136/bmj.h3728</a:t>
            </a:r>
            <a:endParaRPr lang="en-US" sz="14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00" i="1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Marsh, D. R., Schroeder, D. G.,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Dearden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K. A.,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Sternin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J. et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Sternin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M. (2004). The power of positive deviance.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BMJ, 329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(7475), 1177-1179.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10.1136/bmj.329.7475.1177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CA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Midturi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J. K.,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Narasimhan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A., Barnett, T.,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Sodek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J.,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Schreier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W., Barnett, J., . . 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Arroliga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, A. C. (2015). A successful multifaceted strategy to improve hand hygiene compliance rates. </a:t>
            </a:r>
            <a:r>
              <a:rPr lang="en-US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Am J Infect Control, 43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(5), 533-536. </a:t>
            </a:r>
            <a:r>
              <a:rPr lang="en-US" sz="1400" dirty="0" err="1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: 10.1016/j.ajic.2015.01.024</a:t>
            </a:r>
            <a:endParaRPr lang="fr-FR" sz="14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fr-FR" sz="1400" dirty="0">
              <a:solidFill>
                <a:schemeClr val="accent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fr-FR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Ministère de la santé et des services sociaux (2018). </a:t>
            </a:r>
            <a:r>
              <a:rPr lang="fr-FR" sz="1400" i="1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Taux de conformité aux pratiques exemplaires d'hygiène des mains dans les établissements 2017-2018</a:t>
            </a:r>
            <a:r>
              <a:rPr lang="fr-FR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</a:rPr>
              <a:t>. Québec. Repéré à </a:t>
            </a:r>
            <a:r>
              <a:rPr lang="fr-FR" sz="1400" dirty="0">
                <a:solidFill>
                  <a:schemeClr val="accent1"/>
                </a:solidFill>
                <a:latin typeface="Candara" pitchFamily="34" charset="0"/>
                <a:cs typeface="Arial" pitchFamily="34" charset="0"/>
                <a:hlinkClick r:id="rId2"/>
              </a:rPr>
              <a:t>http://www.msss.gouv.qc.ca/ministere/acces_info/decisions-et-documents-transmis-dans-le-cadre-d-une-demande-deacces/</a:t>
            </a:r>
            <a:endParaRPr lang="fr-FR" sz="1400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fr-FR" sz="1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Organisation </a:t>
            </a:r>
            <a:r>
              <a:rPr lang="fr-FR" sz="1400" dirty="0">
                <a:solidFill>
                  <a:schemeClr val="accent1"/>
                </a:solidFill>
                <a:latin typeface="Candara" panose="020E0502030303020204" pitchFamily="34" charset="0"/>
              </a:rPr>
              <a:t>mondiale de la Santé (2011). </a:t>
            </a:r>
            <a:r>
              <a:rPr lang="en-US" sz="1400" i="1" dirty="0">
                <a:solidFill>
                  <a:schemeClr val="accent1"/>
                </a:solidFill>
                <a:latin typeface="Candara" panose="020E0502030303020204" pitchFamily="34" charset="0"/>
              </a:rPr>
              <a:t>Report on the burden Endemic Health Care-Associated Infection Worldwide</a:t>
            </a:r>
            <a:r>
              <a:rPr lang="fr-FR" sz="1400" dirty="0">
                <a:solidFill>
                  <a:schemeClr val="accent1"/>
                </a:solidFill>
                <a:latin typeface="Candara" panose="020E0502030303020204" pitchFamily="34" charset="0"/>
              </a:rPr>
              <a:t>. Genève, Suisse</a:t>
            </a:r>
            <a:endParaRPr lang="en-US" sz="1400" i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sz="1200" i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n-US" sz="1200" dirty="0">
              <a:latin typeface="Candar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41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98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spect="1"/>
          </p:cNvSpPr>
          <p:nvPr>
            <p:ph type="title"/>
          </p:nvPr>
        </p:nvSpPr>
        <p:spPr>
          <a:xfrm>
            <a:off x="549276" y="566529"/>
            <a:ext cx="8042276" cy="783725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600" b="1" dirty="0" smtClean="0">
                <a:latin typeface="Candara" panose="020E0502030303020204" pitchFamily="34" charset="0"/>
              </a:rPr>
              <a:t>References</a:t>
            </a:r>
            <a:endParaRPr lang="en-US" sz="3600" b="1" dirty="0"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9514" y="1276662"/>
            <a:ext cx="9143999" cy="558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Song, X.,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Stockwell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D. C., Floyd, T., Short, B. L. et Singh, N. (2013). Improving hand hygiene compliance in health care workers: Strategies and impact on patient outcomes. </a:t>
            </a:r>
            <a:r>
              <a:rPr lang="en-US" sz="1400" i="1" dirty="0">
                <a:solidFill>
                  <a:schemeClr val="accent1"/>
                </a:solidFill>
                <a:latin typeface="Candara" panose="020E0502030303020204" pitchFamily="34" charset="0"/>
              </a:rPr>
              <a:t>American Journal of Infection Control, 41</a:t>
            </a:r>
            <a:r>
              <a:rPr lang="pt-BR" sz="1400" dirty="0">
                <a:solidFill>
                  <a:schemeClr val="accent1"/>
                </a:solidFill>
                <a:latin typeface="Candara" panose="020E0502030303020204" pitchFamily="34" charset="0"/>
              </a:rPr>
              <a:t>(10), e101-e105. doi: http://dx.doi.org/10.1016/j.ajic.2013.01.031</a:t>
            </a:r>
            <a:endParaRPr lang="en-US" sz="1400" i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Smiddy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M., O'Connell, R. et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Creedon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S. (2015). Systematic qualitative literature review of health care workers' compliance with hand hygiene guidelines. </a:t>
            </a:r>
            <a:r>
              <a:rPr lang="en-US" sz="1400" i="1" dirty="0">
                <a:solidFill>
                  <a:schemeClr val="accent1"/>
                </a:solidFill>
                <a:latin typeface="Candara" panose="020E0502030303020204" pitchFamily="34" charset="0"/>
              </a:rPr>
              <a:t>Am J Infect Control, 43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(3), 269-274.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: 10.1016/j.ajic.2014.11.007</a:t>
            </a:r>
            <a:endParaRPr lang="en-US" sz="1400" i="1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Spreitzer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G. et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Sonenshein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S. (2004). Toward the Construct Definition of Positive Deviance. </a:t>
            </a:r>
            <a:r>
              <a:rPr lang="en-US" sz="1400" i="1" dirty="0">
                <a:solidFill>
                  <a:schemeClr val="accent1"/>
                </a:solidFill>
                <a:latin typeface="Candara" panose="020E0502030303020204" pitchFamily="34" charset="0"/>
              </a:rPr>
              <a:t>American Behavioral Scientist, 47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(6), 828-847.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 Woodard, J. A.,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Leekha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S., Jackson, S. S. et Thom, K. A. (2019). Beyond entry and exit: Hand hygiene at the bedside. </a:t>
            </a:r>
            <a:r>
              <a:rPr lang="en-US" sz="1400" i="1" dirty="0">
                <a:solidFill>
                  <a:schemeClr val="accent1"/>
                </a:solidFill>
                <a:latin typeface="Candara" panose="020E0502030303020204" pitchFamily="34" charset="0"/>
              </a:rPr>
              <a:t>American Journal of Infection Control, 47</a:t>
            </a:r>
            <a:r>
              <a:rPr lang="pt-BR" sz="1400" dirty="0">
                <a:solidFill>
                  <a:schemeClr val="accent1"/>
                </a:solidFill>
                <a:latin typeface="Candara" panose="020E0502030303020204" pitchFamily="34" charset="0"/>
              </a:rPr>
              <a:t>(5), 487-491. doi: </a:t>
            </a:r>
            <a:r>
              <a:rPr lang="pt-BR" sz="1400" dirty="0">
                <a:solidFill>
                  <a:schemeClr val="accent1"/>
                </a:solidFill>
                <a:latin typeface="Candara" panose="020E0502030303020204" pitchFamily="34" charset="0"/>
                <a:hlinkClick r:id="rId2"/>
              </a:rPr>
              <a:t>https://</a:t>
            </a:r>
            <a:r>
              <a:rPr lang="pt-BR" sz="1400" dirty="0" smtClean="0">
                <a:solidFill>
                  <a:schemeClr val="accent1"/>
                </a:solidFill>
                <a:latin typeface="Candara" panose="020E0502030303020204" pitchFamily="34" charset="0"/>
                <a:hlinkClick r:id="rId2"/>
              </a:rPr>
              <a:t>doi.org/10.1016/j.ajic.2018.10.026</a:t>
            </a:r>
            <a:endParaRPr lang="pt-BR" sz="1400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US" sz="1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Zellmer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C.,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Blakney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R., Van Hoof, S. et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Safdar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, N. (2015). Impact of sink location on hand hygiene compliance for Clostridium difficile infection. </a:t>
            </a:r>
            <a:r>
              <a:rPr lang="en-US" sz="1400" i="1" dirty="0">
                <a:solidFill>
                  <a:schemeClr val="accent1"/>
                </a:solidFill>
                <a:latin typeface="Candara" panose="020E0502030303020204" pitchFamily="34" charset="0"/>
              </a:rPr>
              <a:t>Am J Infect Control, 43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(4), 387-389. </a:t>
            </a:r>
            <a:r>
              <a:rPr lang="en-US" sz="1400" dirty="0" err="1">
                <a:solidFill>
                  <a:schemeClr val="accent1"/>
                </a:solidFill>
                <a:latin typeface="Candara" panose="020E0502030303020204" pitchFamily="34" charset="0"/>
              </a:rPr>
              <a:t>doi</a:t>
            </a:r>
            <a:r>
              <a:rPr lang="en-US" sz="1400" dirty="0">
                <a:solidFill>
                  <a:schemeClr val="accent1"/>
                </a:solidFill>
                <a:latin typeface="Candara" panose="020E0502030303020204" pitchFamily="34" charset="0"/>
              </a:rPr>
              <a:t>: </a:t>
            </a:r>
            <a:r>
              <a:rPr lang="en-US" sz="1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10.1016/j.ajic.2014.12.016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Wendt, H., </a:t>
            </a:r>
            <a:r>
              <a:rPr lang="en-US" sz="1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Euwema</a:t>
            </a:r>
            <a:r>
              <a:rPr lang="en-US" sz="1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, M. C. et Van </a:t>
            </a:r>
            <a:r>
              <a:rPr lang="en-US" sz="1400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Emmerik</a:t>
            </a:r>
            <a:r>
              <a:rPr lang="en-US" sz="1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, I. H. (2009). Leadership and team cohesiveness across cultures. </a:t>
            </a:r>
            <a:r>
              <a:rPr lang="en-US" sz="1400" i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The Leadership Quarterly, 20</a:t>
            </a:r>
            <a:r>
              <a:rPr lang="en-US" sz="1400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(3), 358-370. </a:t>
            </a:r>
          </a:p>
          <a:p>
            <a:pPr marL="0" indent="0">
              <a:buNone/>
            </a:pPr>
            <a:endParaRPr lang="en-US" sz="1575" i="1" dirty="0" smtClean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en-US" sz="1575" dirty="0">
              <a:solidFill>
                <a:schemeClr val="accent1"/>
              </a:solidFill>
              <a:latin typeface="Candara" panose="020E0502030303020204" pitchFamily="34" charset="0"/>
            </a:endParaRPr>
          </a:p>
          <a:p>
            <a:endParaRPr lang="en-US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42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48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1" t="18152" r="25316" b="37131"/>
          <a:stretch/>
        </p:blipFill>
        <p:spPr>
          <a:xfrm>
            <a:off x="0" y="509285"/>
            <a:ext cx="9144000" cy="634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0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4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9492" y="1358609"/>
            <a:ext cx="9094508" cy="549939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  <a:defRPr/>
            </a:pPr>
            <a:endParaRPr lang="fr-CA" dirty="0"/>
          </a:p>
          <a:p>
            <a:pPr marL="0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sz="1500" dirty="0">
              <a:solidFill>
                <a:schemeClr val="accent1"/>
              </a:solidFill>
              <a:latin typeface="Candara"/>
              <a:cs typeface="Candara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CA" sz="2400" u="sng" dirty="0" smtClean="0">
                <a:solidFill>
                  <a:schemeClr val="accent1"/>
                </a:solidFill>
                <a:latin typeface="Candara" pitchFamily="34" charset="0"/>
              </a:rPr>
              <a:t>Positive </a:t>
            </a:r>
            <a:r>
              <a:rPr lang="en-US" sz="2400" u="sng" dirty="0" smtClean="0">
                <a:solidFill>
                  <a:schemeClr val="accent1"/>
                </a:solidFill>
                <a:latin typeface="Candara" pitchFamily="34" charset="0"/>
              </a:rPr>
              <a:t>deviance </a:t>
            </a:r>
            <a:r>
              <a:rPr lang="en-US" sz="2400" dirty="0" smtClean="0">
                <a:solidFill>
                  <a:schemeClr val="accent1"/>
                </a:solidFill>
                <a:latin typeface="Candara" pitchFamily="34" charset="0"/>
              </a:rPr>
              <a:t>is defined </a:t>
            </a:r>
            <a:r>
              <a:rPr lang="fr-CA" sz="2400" dirty="0" smtClean="0">
                <a:solidFill>
                  <a:schemeClr val="accent1"/>
                </a:solidFill>
                <a:latin typeface="Candara" pitchFamily="34" charset="0"/>
              </a:rPr>
              <a:t>as:</a:t>
            </a:r>
          </a:p>
          <a:p>
            <a:pPr>
              <a:buFont typeface="Courier New" panose="02070309020205020404" pitchFamily="49" charset="0"/>
              <a:buChar char="o"/>
            </a:pPr>
            <a:endParaRPr lang="fr-CA" sz="2400" dirty="0">
              <a:solidFill>
                <a:schemeClr val="accent1"/>
              </a:solidFill>
              <a:latin typeface="Candara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An intentional </a:t>
            </a:r>
            <a:r>
              <a:rPr lang="en-US" sz="2200" dirty="0">
                <a:solidFill>
                  <a:schemeClr val="accent1"/>
                </a:solidFill>
                <a:latin typeface="Calibri" panose="020F0502020204030204" pitchFamily="34" charset="0"/>
              </a:rPr>
              <a:t>behavior that </a:t>
            </a:r>
            <a:r>
              <a:rPr lang="en-US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departs </a:t>
            </a:r>
            <a:r>
              <a:rPr lang="en-US" sz="2200" dirty="0">
                <a:solidFill>
                  <a:schemeClr val="accent1"/>
                </a:solidFill>
                <a:latin typeface="Calibri" panose="020F0502020204030204" pitchFamily="34" charset="0"/>
              </a:rPr>
              <a:t>from the norms of a reference group in honorable </a:t>
            </a:r>
            <a:r>
              <a:rPr lang="en-US" sz="22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ways  </a:t>
            </a:r>
            <a:r>
              <a:rPr lang="fr-CA" sz="1800" dirty="0" smtClean="0">
                <a:solidFill>
                  <a:schemeClr val="accent1"/>
                </a:solidFill>
                <a:latin typeface="Candara" pitchFamily="34" charset="0"/>
              </a:rPr>
              <a:t>(</a:t>
            </a:r>
            <a:r>
              <a:rPr lang="fr-CA" sz="1800" dirty="0" err="1">
                <a:solidFill>
                  <a:schemeClr val="accent1"/>
                </a:solidFill>
                <a:latin typeface="Candara" pitchFamily="34" charset="0"/>
              </a:rPr>
              <a:t>Spreitzer</a:t>
            </a:r>
            <a:r>
              <a:rPr lang="fr-CA" sz="1800" dirty="0">
                <a:solidFill>
                  <a:schemeClr val="accent1"/>
                </a:solidFill>
                <a:latin typeface="Candara" pitchFamily="34" charset="0"/>
              </a:rPr>
              <a:t> </a:t>
            </a:r>
            <a:r>
              <a:rPr lang="fr-CA" sz="1800" dirty="0" smtClean="0">
                <a:solidFill>
                  <a:schemeClr val="accent1"/>
                </a:solidFill>
                <a:latin typeface="Candara" pitchFamily="34" charset="0"/>
              </a:rPr>
              <a:t>and </a:t>
            </a:r>
            <a:r>
              <a:rPr lang="fr-CA" sz="1800" dirty="0" err="1" smtClean="0">
                <a:solidFill>
                  <a:schemeClr val="accent1"/>
                </a:solidFill>
                <a:latin typeface="Candara" pitchFamily="34" charset="0"/>
              </a:rPr>
              <a:t>Sonenshein</a:t>
            </a:r>
            <a:r>
              <a:rPr lang="fr-CA" sz="1800" dirty="0">
                <a:solidFill>
                  <a:schemeClr val="accent1"/>
                </a:solidFill>
                <a:latin typeface="Candara" pitchFamily="34" charset="0"/>
              </a:rPr>
              <a:t>, </a:t>
            </a:r>
            <a:r>
              <a:rPr lang="fr-CA" sz="1800" dirty="0" smtClean="0">
                <a:solidFill>
                  <a:schemeClr val="accent1"/>
                </a:solidFill>
                <a:latin typeface="Candara" pitchFamily="34" charset="0"/>
              </a:rPr>
              <a:t>2004)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CA" sz="1850" dirty="0">
              <a:solidFill>
                <a:schemeClr val="accent1"/>
              </a:solidFill>
              <a:latin typeface="Candara" pitchFamily="34" charset="0"/>
              <a:cs typeface="Candara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accent1"/>
                </a:solidFill>
                <a:latin typeface="Calibri" panose="020F0502020204030204" pitchFamily="34" charset="0"/>
                <a:cs typeface="Candara"/>
              </a:rPr>
              <a:t>A behavioral </a:t>
            </a:r>
            <a:r>
              <a:rPr lang="en-US" sz="2200" dirty="0">
                <a:solidFill>
                  <a:schemeClr val="accent1"/>
                </a:solidFill>
                <a:latin typeface="Calibri" panose="020F0502020204030204" pitchFamily="34" charset="0"/>
                <a:cs typeface="Candara"/>
              </a:rPr>
              <a:t>change approach based on the premise that in most organizations, there are "positive deviant" individuals who are able to solve problems better than their colleagues with exactly the same </a:t>
            </a:r>
            <a:r>
              <a:rPr lang="en-US" sz="2200" dirty="0" smtClean="0">
                <a:solidFill>
                  <a:schemeClr val="accent1"/>
                </a:solidFill>
                <a:latin typeface="Calibri" panose="020F0502020204030204" pitchFamily="34" charset="0"/>
                <a:cs typeface="Candara"/>
              </a:rPr>
              <a:t>resources </a:t>
            </a:r>
            <a:r>
              <a:rPr lang="fr-CA" sz="1800" dirty="0">
                <a:solidFill>
                  <a:schemeClr val="accent1"/>
                </a:solidFill>
                <a:latin typeface="Candara"/>
                <a:cs typeface="Candara"/>
              </a:rPr>
              <a:t>(Marsh </a:t>
            </a:r>
            <a:r>
              <a:rPr lang="fr-CA" sz="1800" dirty="0" smtClean="0">
                <a:solidFill>
                  <a:schemeClr val="accent1"/>
                </a:solidFill>
                <a:latin typeface="Candara"/>
                <a:cs typeface="Candara"/>
              </a:rPr>
              <a:t>and </a:t>
            </a:r>
            <a:r>
              <a:rPr lang="fr-CA" sz="1800" dirty="0">
                <a:solidFill>
                  <a:schemeClr val="accent1"/>
                </a:solidFill>
                <a:latin typeface="Candara"/>
                <a:cs typeface="Candara"/>
              </a:rPr>
              <a:t>al, 2004)</a:t>
            </a:r>
          </a:p>
          <a:p>
            <a:pPr marL="464344" lvl="2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FR" sz="1800" dirty="0">
              <a:solidFill>
                <a:schemeClr val="accent1"/>
              </a:solidFill>
            </a:endParaRPr>
          </a:p>
          <a:p>
            <a:pPr marL="464344" lvl="2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sz="1650" dirty="0">
              <a:solidFill>
                <a:schemeClr val="accent1"/>
              </a:solidFill>
              <a:latin typeface="Candara"/>
              <a:cs typeface="Candara"/>
            </a:endParaRPr>
          </a:p>
          <a:p>
            <a:pPr marL="252413" lvl="1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dirty="0" smtClean="0">
              <a:solidFill>
                <a:schemeClr val="accent1"/>
              </a:solidFill>
              <a:latin typeface="Candara"/>
              <a:cs typeface="Candara"/>
            </a:endParaRPr>
          </a:p>
          <a:p>
            <a:pPr marL="252413" lvl="1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dirty="0">
              <a:solidFill>
                <a:schemeClr val="accent1"/>
              </a:solidFill>
              <a:latin typeface="Candara"/>
              <a:cs typeface="Candara"/>
            </a:endParaRPr>
          </a:p>
          <a:p>
            <a:pPr marL="252413" lvl="1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dirty="0">
              <a:solidFill>
                <a:schemeClr val="accent1"/>
              </a:solidFill>
              <a:latin typeface="Candara"/>
              <a:cs typeface="Candara"/>
            </a:endParaRPr>
          </a:p>
          <a:p>
            <a:pPr marL="252413" lvl="1" indent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None/>
              <a:defRPr/>
            </a:pPr>
            <a:endParaRPr lang="fr-CA" sz="1350" dirty="0">
              <a:solidFill>
                <a:schemeClr val="accent1"/>
              </a:solidFill>
              <a:latin typeface="Candara"/>
            </a:endParaRPr>
          </a:p>
          <a:p>
            <a:pPr marL="509588" lvl="1" indent="-257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Font typeface="Wingdings" pitchFamily="2" charset="2"/>
              <a:buChar char="Ø"/>
              <a:defRPr/>
            </a:pPr>
            <a:endParaRPr lang="fr-CA" dirty="0">
              <a:solidFill>
                <a:schemeClr val="accent1"/>
              </a:solidFill>
              <a:latin typeface="Candara"/>
            </a:endParaRPr>
          </a:p>
          <a:p>
            <a:pPr marL="509588" lvl="1" indent="-257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Font typeface="Wingdings" pitchFamily="2" charset="2"/>
              <a:buChar char="Ø"/>
              <a:defRPr/>
            </a:pPr>
            <a:endParaRPr lang="fr-CA" sz="1350" dirty="0">
              <a:solidFill>
                <a:schemeClr val="accent1"/>
              </a:solidFill>
              <a:latin typeface="Candara"/>
            </a:endParaRPr>
          </a:p>
          <a:p>
            <a:pPr marL="509588" lvl="1" indent="-25717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>
                  <a:lumMod val="75000"/>
                </a:srgbClr>
              </a:buClr>
              <a:buSzPct val="70000"/>
              <a:buFont typeface="Wingdings" pitchFamily="2" charset="2"/>
              <a:buChar char="Ø"/>
              <a:defRPr/>
            </a:pPr>
            <a:endParaRPr lang="fr-CA" dirty="0">
              <a:effectLst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7F5CE407-6216-4202-80E4-A30DC2F709B2}" type="slidenum">
              <a:rPr lang="en-US" sz="2000"/>
              <a:pPr/>
              <a:t>5</a:t>
            </a:fld>
            <a:endParaRPr lang="en-US" sz="20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365" y="347302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sz="3800" b="1" dirty="0" smtClean="0">
                <a:latin typeface="Candara" panose="020E0502030303020204" pitchFamily="34" charset="0"/>
              </a:rPr>
              <a:t>Background</a:t>
            </a:r>
            <a:endParaRPr lang="en-US" sz="38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0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>
            <p:custDataLst>
              <p:tags r:id="rId1"/>
            </p:custDataLst>
          </p:nvPr>
        </p:nvSpPr>
        <p:spPr>
          <a:xfrm>
            <a:off x="3562346" y="392480"/>
            <a:ext cx="5273821" cy="313272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>
            <p:custDataLst>
              <p:tags r:id="rId2"/>
            </p:custDataLst>
          </p:nvPr>
        </p:nvSpPr>
        <p:spPr>
          <a:xfrm>
            <a:off x="201350" y="392480"/>
            <a:ext cx="5451938" cy="3132728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>
            <p:custDataLst>
              <p:tags r:id="rId3"/>
            </p:custDataLst>
          </p:nvPr>
        </p:nvSpPr>
        <p:spPr>
          <a:xfrm>
            <a:off x="1995408" y="1956072"/>
            <a:ext cx="5273821" cy="339173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 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836376" y="2165474"/>
            <a:ext cx="1466850" cy="1025703"/>
            <a:chOff x="708" y="2203"/>
            <a:chExt cx="751" cy="741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15" name="Picture 11" descr="cir_lighteffect0"/>
            <p:cNvPicPr>
              <a:picLocks noChangeAspect="1" noChangeArrowheads="1"/>
            </p:cNvPicPr>
            <p:nvPr/>
          </p:nvPicPr>
          <p:blipFill>
            <a:blip r:embed="rId18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951127" y="2091130"/>
            <a:ext cx="1466850" cy="1021497"/>
            <a:chOff x="708" y="2203"/>
            <a:chExt cx="751" cy="741"/>
          </a:xfrm>
        </p:grpSpPr>
        <p:sp>
          <p:nvSpPr>
            <p:cNvPr id="17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18" name="Picture 11" descr="cir_lighteffect0"/>
            <p:cNvPicPr>
              <a:picLocks noChangeAspect="1" noChangeArrowheads="1"/>
            </p:cNvPicPr>
            <p:nvPr/>
          </p:nvPicPr>
          <p:blipFill>
            <a:blip r:embed="rId18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Group 9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843419" y="3255835"/>
            <a:ext cx="1466850" cy="1043831"/>
            <a:chOff x="708" y="2203"/>
            <a:chExt cx="751" cy="741"/>
          </a:xfrm>
        </p:grpSpPr>
        <p:sp>
          <p:nvSpPr>
            <p:cNvPr id="20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21" name="Picture 11" descr="cir_lighteffect0"/>
            <p:cNvPicPr>
              <a:picLocks noChangeAspect="1" noChangeArrowheads="1"/>
            </p:cNvPicPr>
            <p:nvPr/>
          </p:nvPicPr>
          <p:blipFill>
            <a:blip r:embed="rId18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" name="Group 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3843419" y="1948322"/>
            <a:ext cx="1466850" cy="1043831"/>
            <a:chOff x="708" y="2203"/>
            <a:chExt cx="751" cy="741"/>
          </a:xfrm>
        </p:grpSpPr>
        <p:sp>
          <p:nvSpPr>
            <p:cNvPr id="23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24" name="Picture 11" descr="cir_lighteffect0"/>
            <p:cNvPicPr>
              <a:picLocks noChangeAspect="1" noChangeArrowheads="1"/>
            </p:cNvPicPr>
            <p:nvPr/>
          </p:nvPicPr>
          <p:blipFill>
            <a:blip r:embed="rId18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ZoneTexte 24"/>
          <p:cNvSpPr txBox="1"/>
          <p:nvPr>
            <p:custDataLst>
              <p:tags r:id="rId8"/>
            </p:custDataLst>
          </p:nvPr>
        </p:nvSpPr>
        <p:spPr>
          <a:xfrm>
            <a:off x="927314" y="2424623"/>
            <a:ext cx="13466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Intention</a:t>
            </a:r>
            <a:endParaRPr lang="fr-FR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6" name="ZoneTexte 25"/>
          <p:cNvSpPr txBox="1"/>
          <p:nvPr>
            <p:custDataLst>
              <p:tags r:id="rId9"/>
            </p:custDataLst>
          </p:nvPr>
        </p:nvSpPr>
        <p:spPr>
          <a:xfrm>
            <a:off x="7162318" y="2334751"/>
            <a:ext cx="1226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Norms</a:t>
            </a:r>
            <a:endParaRPr lang="fr-FR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7" name="ZoneTexte 26"/>
          <p:cNvSpPr txBox="1"/>
          <p:nvPr>
            <p:custDataLst>
              <p:tags r:id="rId10"/>
            </p:custDataLst>
          </p:nvPr>
        </p:nvSpPr>
        <p:spPr>
          <a:xfrm>
            <a:off x="3988280" y="2116293"/>
            <a:ext cx="1200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Positive </a:t>
            </a:r>
            <a:r>
              <a:rPr lang="fr-FR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deviance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8" name="ZoneTexte 27"/>
          <p:cNvSpPr txBox="1"/>
          <p:nvPr>
            <p:custDataLst>
              <p:tags r:id="rId11"/>
            </p:custDataLst>
          </p:nvPr>
        </p:nvSpPr>
        <p:spPr>
          <a:xfrm>
            <a:off x="4065722" y="3525211"/>
            <a:ext cx="1122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Nature</a:t>
            </a:r>
            <a:endParaRPr lang="fr-FR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9" name="ZoneTexte 28"/>
          <p:cNvSpPr txBox="1"/>
          <p:nvPr>
            <p:custDataLst>
              <p:tags r:id="rId12"/>
            </p:custDataLst>
          </p:nvPr>
        </p:nvSpPr>
        <p:spPr>
          <a:xfrm>
            <a:off x="941290" y="946548"/>
            <a:ext cx="2950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err="1">
                <a:solidFill>
                  <a:schemeClr val="accent1"/>
                </a:solidFill>
                <a:latin typeface="Candara"/>
                <a:cs typeface="Candara"/>
              </a:rPr>
              <a:t>Intentional</a:t>
            </a:r>
            <a:r>
              <a:rPr lang="fr-FR" sz="2000" b="1" dirty="0">
                <a:solidFill>
                  <a:schemeClr val="accent1"/>
                </a:solidFill>
                <a:latin typeface="Candara"/>
                <a:cs typeface="Candara"/>
              </a:rPr>
              <a:t> </a:t>
            </a:r>
            <a:r>
              <a:rPr lang="fr-FR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and </a:t>
            </a:r>
            <a:r>
              <a:rPr lang="fr-FR" sz="2000" b="1" dirty="0" err="1" smtClean="0">
                <a:solidFill>
                  <a:schemeClr val="accent1"/>
                </a:solidFill>
                <a:latin typeface="Candara"/>
                <a:cs typeface="Candara"/>
              </a:rPr>
              <a:t>voluntary</a:t>
            </a:r>
            <a:r>
              <a:rPr lang="fr-FR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 </a:t>
            </a:r>
            <a:r>
              <a:rPr lang="fr-FR" sz="2000" b="1" dirty="0" err="1" smtClean="0">
                <a:solidFill>
                  <a:schemeClr val="accent1"/>
                </a:solidFill>
                <a:latin typeface="Candara"/>
                <a:cs typeface="Candara"/>
              </a:rPr>
              <a:t>behavior</a:t>
            </a:r>
            <a:endParaRPr lang="fr-FR" sz="2000" b="1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30" name="ZoneTexte 29"/>
          <p:cNvSpPr txBox="1"/>
          <p:nvPr>
            <p:custDataLst>
              <p:tags r:id="rId13"/>
            </p:custDataLst>
          </p:nvPr>
        </p:nvSpPr>
        <p:spPr>
          <a:xfrm>
            <a:off x="5424038" y="966522"/>
            <a:ext cx="34121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Candara"/>
                <a:cs typeface="Candara"/>
              </a:rPr>
              <a:t>Behavior that </a:t>
            </a:r>
            <a:r>
              <a:rPr lang="en-US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departs</a:t>
            </a:r>
            <a:endParaRPr lang="en-US" sz="2000" b="1" dirty="0">
              <a:solidFill>
                <a:schemeClr val="accent1"/>
              </a:solidFill>
              <a:latin typeface="Candara"/>
              <a:cs typeface="Candara"/>
            </a:endParaRPr>
          </a:p>
          <a:p>
            <a:pPr algn="ctr"/>
            <a:r>
              <a:rPr lang="en-US" sz="2000" b="1" dirty="0">
                <a:solidFill>
                  <a:schemeClr val="accent1"/>
                </a:solidFill>
                <a:latin typeface="Candara"/>
                <a:cs typeface="Candara"/>
              </a:rPr>
              <a:t>f</a:t>
            </a:r>
            <a:r>
              <a:rPr lang="en-US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rom the norms of </a:t>
            </a:r>
            <a:r>
              <a:rPr lang="en-US" sz="2000" b="1" dirty="0">
                <a:solidFill>
                  <a:schemeClr val="accent1"/>
                </a:solidFill>
                <a:latin typeface="Candara"/>
                <a:cs typeface="Candara"/>
              </a:rPr>
              <a:t>a r</a:t>
            </a:r>
            <a:r>
              <a:rPr lang="en-US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eference group</a:t>
            </a:r>
            <a:endParaRPr lang="fr-FR" sz="2000" b="1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31" name="ZoneTexte 30"/>
          <p:cNvSpPr txBox="1"/>
          <p:nvPr>
            <p:custDataLst>
              <p:tags r:id="rId14"/>
            </p:custDataLst>
          </p:nvPr>
        </p:nvSpPr>
        <p:spPr>
          <a:xfrm>
            <a:off x="3703153" y="4373164"/>
            <a:ext cx="2496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Behavior of</a:t>
            </a:r>
          </a:p>
          <a:p>
            <a:r>
              <a:rPr lang="en-US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kindness </a:t>
            </a:r>
            <a:r>
              <a:rPr lang="fr-FR" sz="2000" b="1" dirty="0" smtClean="0">
                <a:solidFill>
                  <a:schemeClr val="accent1"/>
                </a:solidFill>
                <a:latin typeface="Candara"/>
                <a:cs typeface="Candara"/>
              </a:rPr>
              <a:t>nature</a:t>
            </a:r>
            <a:endParaRPr lang="fr-FR" sz="2000" b="1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8263006" y="6225695"/>
            <a:ext cx="573161" cy="365125"/>
          </a:xfrm>
        </p:spPr>
        <p:txBody>
          <a:bodyPr/>
          <a:lstStyle/>
          <a:p>
            <a:fld id="{7F5CE407-6216-4202-80E4-A30DC2F709B2}" type="slidenum">
              <a:rPr lang="en-US" sz="2000" smtClean="0"/>
              <a:pPr/>
              <a:t>6</a:t>
            </a:fld>
            <a:endParaRPr lang="en-US" sz="2000" dirty="0"/>
          </a:p>
        </p:txBody>
      </p:sp>
      <p:sp>
        <p:nvSpPr>
          <p:cNvPr id="32" name="Title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1995409" y="5547312"/>
            <a:ext cx="5474338" cy="47726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CA" sz="2400" dirty="0" smtClean="0">
                <a:effectLst/>
                <a:latin typeface="Calibri" panose="020F0502020204030204" pitchFamily="34" charset="0"/>
              </a:rPr>
              <a:t>Individual </a:t>
            </a:r>
            <a:r>
              <a:rPr lang="fr-CA" sz="2400" dirty="0" err="1" smtClean="0">
                <a:effectLst/>
                <a:latin typeface="Calibri" panose="020F0502020204030204" pitchFamily="34" charset="0"/>
              </a:rPr>
              <a:t>behavior</a:t>
            </a:r>
            <a:endParaRPr lang="fr-CA" sz="24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73928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b="1" dirty="0" err="1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Létourneau</a:t>
            </a:r>
            <a:r>
              <a:rPr lang="fr-CA" b="1" dirty="0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, </a:t>
            </a:r>
            <a:r>
              <a:rPr lang="fr-CA" b="1" dirty="0" err="1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Alderson</a:t>
            </a:r>
            <a:r>
              <a:rPr lang="fr-CA" b="1" dirty="0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, Caux, &amp; Richard, 2013 </a:t>
            </a:r>
            <a:r>
              <a:rPr lang="fr-CA" b="1" dirty="0">
                <a:solidFill>
                  <a:srgbClr val="595959"/>
                </a:solidFill>
                <a:latin typeface="Candara"/>
                <a:ea typeface="Times New Roman" pitchFamily="18" charset="0"/>
                <a:cs typeface="Candara"/>
              </a:rPr>
              <a:t>©</a:t>
            </a:r>
            <a:endParaRPr lang="fr-CA" b="1" dirty="0">
              <a:solidFill>
                <a:srgbClr val="595959"/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9070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350" y="118128"/>
            <a:ext cx="8046720" cy="731520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latin typeface="Candara"/>
                <a:cs typeface="Candara"/>
              </a:rPr>
              <a:t>Evolution </a:t>
            </a:r>
            <a:r>
              <a:rPr lang="en-US" sz="3200" dirty="0" smtClean="0">
                <a:latin typeface="Candara"/>
                <a:cs typeface="Candara"/>
              </a:rPr>
              <a:t>of </a:t>
            </a:r>
            <a:r>
              <a:rPr lang="fr-FR" sz="3200" dirty="0" smtClean="0">
                <a:latin typeface="Candara"/>
                <a:cs typeface="Candara"/>
              </a:rPr>
              <a:t>positive </a:t>
            </a:r>
            <a:r>
              <a:rPr lang="fr-FR" sz="3200" dirty="0" err="1" smtClean="0">
                <a:latin typeface="Candara"/>
                <a:cs typeface="Candara"/>
              </a:rPr>
              <a:t>deviance</a:t>
            </a:r>
            <a:r>
              <a:rPr lang="fr-FR" sz="3200" dirty="0" smtClean="0">
                <a:latin typeface="Candara"/>
                <a:cs typeface="Candara"/>
              </a:rPr>
              <a:t> </a:t>
            </a:r>
            <a:r>
              <a:rPr lang="fr-FR" sz="3200" dirty="0" err="1" smtClean="0">
                <a:latin typeface="Candara"/>
                <a:cs typeface="Candara"/>
              </a:rPr>
              <a:t>definition</a:t>
            </a:r>
            <a:endParaRPr lang="fr-FR" sz="3200" dirty="0">
              <a:latin typeface="Candara"/>
              <a:cs typeface="Candara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3562346" y="1444533"/>
            <a:ext cx="5382240" cy="180367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01350" y="1444533"/>
            <a:ext cx="5451938" cy="180367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1943822" y="2344262"/>
            <a:ext cx="5273821" cy="172891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726964" y="1444534"/>
            <a:ext cx="1835383" cy="575967"/>
            <a:chOff x="708" y="2203"/>
            <a:chExt cx="751" cy="741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15" name="Picture 11" descr="cir_lighteffect0"/>
            <p:cNvPicPr>
              <a:picLocks noChangeAspect="1" noChangeArrowheads="1"/>
            </p:cNvPicPr>
            <p:nvPr/>
          </p:nvPicPr>
          <p:blipFill>
            <a:blip r:embed="rId3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9"/>
          <p:cNvGrpSpPr>
            <a:grpSpLocks/>
          </p:cNvGrpSpPr>
          <p:nvPr/>
        </p:nvGrpSpPr>
        <p:grpSpPr bwMode="auto">
          <a:xfrm>
            <a:off x="5653288" y="1488830"/>
            <a:ext cx="1672484" cy="531671"/>
            <a:chOff x="708" y="2203"/>
            <a:chExt cx="751" cy="741"/>
          </a:xfrm>
        </p:grpSpPr>
        <p:sp>
          <p:nvSpPr>
            <p:cNvPr id="17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18" name="Picture 11" descr="cir_lighteffect0"/>
            <p:cNvPicPr>
              <a:picLocks noChangeAspect="1" noChangeArrowheads="1"/>
            </p:cNvPicPr>
            <p:nvPr/>
          </p:nvPicPr>
          <p:blipFill>
            <a:blip r:embed="rId3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Group 9"/>
          <p:cNvGrpSpPr>
            <a:grpSpLocks/>
          </p:cNvGrpSpPr>
          <p:nvPr/>
        </p:nvGrpSpPr>
        <p:grpSpPr bwMode="auto">
          <a:xfrm>
            <a:off x="3724931" y="3224206"/>
            <a:ext cx="1680785" cy="499855"/>
            <a:chOff x="708" y="2203"/>
            <a:chExt cx="751" cy="741"/>
          </a:xfrm>
        </p:grpSpPr>
        <p:sp>
          <p:nvSpPr>
            <p:cNvPr id="20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21" name="Picture 11" descr="cir_lighteffect0"/>
            <p:cNvPicPr>
              <a:picLocks noChangeAspect="1" noChangeArrowheads="1"/>
            </p:cNvPicPr>
            <p:nvPr/>
          </p:nvPicPr>
          <p:blipFill>
            <a:blip r:embed="rId3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" name="Group 9"/>
          <p:cNvGrpSpPr>
            <a:grpSpLocks/>
          </p:cNvGrpSpPr>
          <p:nvPr/>
        </p:nvGrpSpPr>
        <p:grpSpPr bwMode="auto">
          <a:xfrm>
            <a:off x="3724927" y="2344263"/>
            <a:ext cx="1708906" cy="556676"/>
            <a:chOff x="708" y="2203"/>
            <a:chExt cx="751" cy="741"/>
          </a:xfrm>
        </p:grpSpPr>
        <p:sp>
          <p:nvSpPr>
            <p:cNvPr id="23" name="Oval 10"/>
            <p:cNvSpPr>
              <a:spLocks noChangeArrowheads="1"/>
            </p:cNvSpPr>
            <p:nvPr/>
          </p:nvSpPr>
          <p:spPr bwMode="gray">
            <a:xfrm>
              <a:off x="728" y="2235"/>
              <a:ext cx="716" cy="70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765"/>
                    <a:invGamma/>
                  </a:schemeClr>
                </a:gs>
              </a:gsLst>
              <a:lin ang="5400000" scaled="1"/>
            </a:gradFill>
            <a:ln w="38100">
              <a:solidFill>
                <a:srgbClr val="F8F8F8">
                  <a:alpha val="8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pic>
          <p:nvPicPr>
            <p:cNvPr id="24" name="Picture 11" descr="cir_lighteffect0"/>
            <p:cNvPicPr>
              <a:picLocks noChangeAspect="1" noChangeArrowheads="1"/>
            </p:cNvPicPr>
            <p:nvPr/>
          </p:nvPicPr>
          <p:blipFill>
            <a:blip r:embed="rId3">
              <a:lum bright="18000" contras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08" y="2203"/>
              <a:ext cx="751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ZoneTexte 24"/>
          <p:cNvSpPr txBox="1"/>
          <p:nvPr/>
        </p:nvSpPr>
        <p:spPr>
          <a:xfrm>
            <a:off x="2037828" y="1469557"/>
            <a:ext cx="13466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Intention</a:t>
            </a:r>
            <a:endParaRPr lang="fr-FR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991282" y="1522993"/>
            <a:ext cx="1226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Norms</a:t>
            </a:r>
            <a:endParaRPr lang="fr-FR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709977" y="2473804"/>
            <a:ext cx="1827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Positive </a:t>
            </a:r>
            <a:r>
              <a:rPr lang="fr-FR" sz="1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deviance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065722" y="3224209"/>
            <a:ext cx="11229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Nature</a:t>
            </a:r>
            <a:endParaRPr lang="fr-FR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80891" y="6357295"/>
            <a:ext cx="4618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b="1" dirty="0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Létourneau, </a:t>
            </a:r>
            <a:r>
              <a:rPr lang="fr-CA" b="1" dirty="0" err="1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Alderson</a:t>
            </a:r>
            <a:r>
              <a:rPr lang="fr-CA" b="1" dirty="0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, Caux, &amp; Richard, </a:t>
            </a:r>
            <a:r>
              <a:rPr lang="fr-CA" b="1" dirty="0" smtClean="0">
                <a:solidFill>
                  <a:schemeClr val="accent1"/>
                </a:solidFill>
                <a:latin typeface="Candara"/>
                <a:ea typeface="Times New Roman" pitchFamily="18" charset="0"/>
                <a:cs typeface="Candara"/>
              </a:rPr>
              <a:t>2013©</a:t>
            </a:r>
            <a:endParaRPr lang="fr-CA" b="1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grpSp>
        <p:nvGrpSpPr>
          <p:cNvPr id="33" name="Group 6"/>
          <p:cNvGrpSpPr>
            <a:grpSpLocks/>
          </p:cNvGrpSpPr>
          <p:nvPr/>
        </p:nvGrpSpPr>
        <p:grpSpPr bwMode="auto">
          <a:xfrm>
            <a:off x="472398" y="5318495"/>
            <a:ext cx="8146930" cy="566819"/>
            <a:chOff x="4320" y="1152"/>
            <a:chExt cx="414" cy="402"/>
          </a:xfrm>
        </p:grpSpPr>
        <p:sp>
          <p:nvSpPr>
            <p:cNvPr id="34" name="AutoShape 7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blurRad="63500"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650516" y="5355157"/>
            <a:ext cx="78758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Individual and social behavior change approach</a:t>
            </a:r>
            <a:endParaRPr lang="fr-FR" sz="2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gray">
          <a:xfrm rot="10800000">
            <a:off x="3857599" y="4235795"/>
            <a:ext cx="1542105" cy="1119357"/>
          </a:xfrm>
          <a:prstGeom prst="upArrow">
            <a:avLst>
              <a:gd name="adj1" fmla="val 56361"/>
              <a:gd name="adj2" fmla="val 78338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6078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0" lon="19199999" rev="0"/>
            </a:camera>
            <a:lightRig rig="legacyFlat3" dir="t"/>
          </a:scene3d>
          <a:sp3d extrusionH="430200" prstMaterial="legacyPlastic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" name="ZoneTexte 3"/>
          <p:cNvSpPr txBox="1"/>
          <p:nvPr/>
        </p:nvSpPr>
        <p:spPr>
          <a:xfrm rot="20789909">
            <a:off x="4170342" y="4453208"/>
            <a:ext cx="970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Evolve</a:t>
            </a:r>
            <a:r>
              <a:rPr lang="fr-FR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 </a:t>
            </a:r>
            <a:r>
              <a:rPr lang="fr-FR" sz="1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towards</a:t>
            </a:r>
            <a:endParaRPr lang="fr-F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/>
              <a:cs typeface="Candar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z="2000" smtClean="0"/>
              <a:pPr/>
              <a:t>7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72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 rot="10800000">
            <a:off x="1392068" y="1924500"/>
            <a:ext cx="1303020" cy="685800"/>
          </a:xfrm>
          <a:prstGeom prst="upArrow">
            <a:avLst>
              <a:gd name="adj1" fmla="val 55128"/>
              <a:gd name="adj2" fmla="val 24606"/>
            </a:avLst>
          </a:prstGeom>
          <a:gradFill rotWithShape="1">
            <a:gsLst>
              <a:gs pos="0">
                <a:schemeClr val="accent1">
                  <a:gamma/>
                  <a:shade val="5725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7" name="AutoShape 5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 rot="10800000">
            <a:off x="1405751" y="2782526"/>
            <a:ext cx="1303020" cy="685800"/>
          </a:xfrm>
          <a:prstGeom prst="upArrow">
            <a:avLst>
              <a:gd name="adj1" fmla="val 50000"/>
              <a:gd name="adj2" fmla="val 18667"/>
            </a:avLst>
          </a:prstGeom>
          <a:gradFill rotWithShape="1">
            <a:gsLst>
              <a:gs pos="0">
                <a:schemeClr val="accent2">
                  <a:gamma/>
                  <a:shade val="66275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8" name="AutoShape 8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 rot="10800000">
            <a:off x="1429620" y="4708022"/>
            <a:ext cx="1303020" cy="685800"/>
          </a:xfrm>
          <a:prstGeom prst="upArrow">
            <a:avLst>
              <a:gd name="adj1" fmla="val 55128"/>
              <a:gd name="adj2" fmla="val 24606"/>
            </a:avLst>
          </a:prstGeom>
          <a:gradFill rotWithShape="1">
            <a:gsLst>
              <a:gs pos="0">
                <a:schemeClr val="accent1">
                  <a:gamma/>
                  <a:shade val="5725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9" name="AutoShape 8"/>
          <p:cNvSpPr>
            <a:spLocks noChangeAspect="1" noChangeArrowheads="1"/>
          </p:cNvSpPr>
          <p:nvPr>
            <p:custDataLst>
              <p:tags r:id="rId4"/>
            </p:custDataLst>
          </p:nvPr>
        </p:nvSpPr>
        <p:spPr bwMode="gray">
          <a:xfrm rot="10800000">
            <a:off x="1445579" y="3752366"/>
            <a:ext cx="1321360" cy="685800"/>
          </a:xfrm>
          <a:prstGeom prst="upArrow">
            <a:avLst>
              <a:gd name="adj1" fmla="val 55128"/>
              <a:gd name="adj2" fmla="val 24606"/>
            </a:avLst>
          </a:prstGeom>
          <a:gradFill rotWithShape="1">
            <a:gsLst>
              <a:gs pos="0">
                <a:schemeClr val="accent1">
                  <a:gamma/>
                  <a:shade val="5725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scene3d>
            <a:camera prst="legacyPerspectiveBottomRigh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1905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554167" y="2072416"/>
            <a:ext cx="5296804" cy="528507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 dirty="0">
              <a:solidFill>
                <a:prstClr val="black"/>
              </a:solidFill>
            </a:endParaRPr>
          </a:p>
        </p:txBody>
      </p:sp>
      <p:sp>
        <p:nvSpPr>
          <p:cNvPr id="12" name="AutoShape 7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600633" y="4681000"/>
            <a:ext cx="5296804" cy="548640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14" name="AutoShape 7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81314" y="3696459"/>
            <a:ext cx="5296803" cy="548640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 dirty="0">
              <a:solidFill>
                <a:prstClr val="black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600633" y="2813332"/>
            <a:ext cx="5296804" cy="580781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1C1C1C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sz="1350">
              <a:solidFill>
                <a:prstClr val="black"/>
              </a:solidFill>
            </a:endParaRPr>
          </a:p>
        </p:txBody>
      </p:sp>
      <p:sp>
        <p:nvSpPr>
          <p:cNvPr id="16" name="ZoneTexte 15"/>
          <p:cNvSpPr txBox="1"/>
          <p:nvPr>
            <p:custDataLst>
              <p:tags r:id="rId9"/>
            </p:custDataLst>
          </p:nvPr>
        </p:nvSpPr>
        <p:spPr>
          <a:xfrm>
            <a:off x="2564192" y="2021351"/>
            <a:ext cx="5313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Identify "positive </a:t>
            </a:r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deviant" (PD) individuals </a:t>
            </a: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or teams that perform better in the area of interest</a:t>
            </a:r>
            <a:endParaRPr lang="fr-FR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17" name="ZoneTexte 16"/>
          <p:cNvSpPr txBox="1"/>
          <p:nvPr>
            <p:custDataLst>
              <p:tags r:id="rId10"/>
            </p:custDataLst>
          </p:nvPr>
        </p:nvSpPr>
        <p:spPr>
          <a:xfrm>
            <a:off x="2615540" y="2786022"/>
            <a:ext cx="5323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Use qualitative methods to discover strategies that enable </a:t>
            </a:r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PD </a:t>
            </a: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to perform better</a:t>
            </a:r>
            <a:endParaRPr lang="fr-CA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19" name="ZoneTexte 18"/>
          <p:cNvSpPr txBox="1"/>
          <p:nvPr>
            <p:custDataLst>
              <p:tags r:id="rId11"/>
            </p:custDataLst>
          </p:nvPr>
        </p:nvSpPr>
        <p:spPr>
          <a:xfrm>
            <a:off x="2673996" y="3671261"/>
            <a:ext cx="5204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Develop an intervention based on strategies successfully used by </a:t>
            </a:r>
            <a:r>
              <a:rPr lang="en-US" b="1" dirty="0" smtClean="0">
                <a:solidFill>
                  <a:schemeClr val="accent1"/>
                </a:solidFill>
                <a:latin typeface="Candara" pitchFamily="34" charset="0"/>
              </a:rPr>
              <a:t>PD</a:t>
            </a:r>
            <a:endParaRPr lang="fr-FR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21" name="ZoneTexte 20"/>
          <p:cNvSpPr txBox="1"/>
          <p:nvPr>
            <p:custDataLst>
              <p:tags r:id="rId12"/>
            </p:custDataLst>
          </p:nvPr>
        </p:nvSpPr>
        <p:spPr>
          <a:xfrm>
            <a:off x="2708771" y="4633808"/>
            <a:ext cx="5145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1"/>
                </a:solidFill>
                <a:latin typeface="Candara" pitchFamily="34" charset="0"/>
              </a:rPr>
              <a:t>Disseminate PD strategies in collaboration with key people in the organization</a:t>
            </a:r>
            <a:endParaRPr lang="fr-FR" b="1" dirty="0">
              <a:solidFill>
                <a:schemeClr val="accent1"/>
              </a:solidFill>
              <a:latin typeface="Candara" pitchFamily="34" charset="0"/>
            </a:endParaRPr>
          </a:p>
        </p:txBody>
      </p:sp>
      <p:sp>
        <p:nvSpPr>
          <p:cNvPr id="23" name="ZoneTexte 22"/>
          <p:cNvSpPr txBox="1"/>
          <p:nvPr>
            <p:custDataLst>
              <p:tags r:id="rId13"/>
            </p:custDataLst>
          </p:nvPr>
        </p:nvSpPr>
        <p:spPr>
          <a:xfrm>
            <a:off x="1705054" y="1974557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1</a:t>
            </a:r>
          </a:p>
        </p:txBody>
      </p:sp>
      <p:sp>
        <p:nvSpPr>
          <p:cNvPr id="24" name="ZoneTexte 23"/>
          <p:cNvSpPr txBox="1"/>
          <p:nvPr>
            <p:custDataLst>
              <p:tags r:id="rId14"/>
            </p:custDataLst>
          </p:nvPr>
        </p:nvSpPr>
        <p:spPr>
          <a:xfrm>
            <a:off x="1777321" y="3764550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3</a:t>
            </a:r>
          </a:p>
        </p:txBody>
      </p:sp>
      <p:sp>
        <p:nvSpPr>
          <p:cNvPr id="26" name="ZoneTexte 25"/>
          <p:cNvSpPr txBox="1"/>
          <p:nvPr>
            <p:custDataLst>
              <p:tags r:id="rId15"/>
            </p:custDataLst>
          </p:nvPr>
        </p:nvSpPr>
        <p:spPr>
          <a:xfrm>
            <a:off x="1754863" y="4780437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4</a:t>
            </a:r>
          </a:p>
        </p:txBody>
      </p:sp>
      <p:sp>
        <p:nvSpPr>
          <p:cNvPr id="27" name="ZoneTexte 26"/>
          <p:cNvSpPr txBox="1"/>
          <p:nvPr>
            <p:custDataLst>
              <p:tags r:id="rId16"/>
            </p:custDataLst>
          </p:nvPr>
        </p:nvSpPr>
        <p:spPr>
          <a:xfrm>
            <a:off x="1707608" y="2848427"/>
            <a:ext cx="702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Stage </a:t>
            </a:r>
            <a:r>
              <a:rPr lang="fr-FR" sz="1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/>
                <a:cs typeface="Candara"/>
              </a:rPr>
              <a:t>2</a:t>
            </a:r>
          </a:p>
        </p:txBody>
      </p:sp>
      <p:sp>
        <p:nvSpPr>
          <p:cNvPr id="3" name="Rectangle 2"/>
          <p:cNvSpPr/>
          <p:nvPr>
            <p:custDataLst>
              <p:tags r:id="rId17"/>
            </p:custDataLst>
          </p:nvPr>
        </p:nvSpPr>
        <p:spPr>
          <a:xfrm>
            <a:off x="2407843" y="5685121"/>
            <a:ext cx="5393318" cy="459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Adapted</a:t>
            </a:r>
            <a:r>
              <a:rPr lang="fr-CA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fr-CA" b="1" dirty="0" err="1" smtClean="0">
                <a:solidFill>
                  <a:schemeClr val="accent1"/>
                </a:solidFill>
                <a:latin typeface="Candara" panose="020E0502030303020204" pitchFamily="34" charset="0"/>
              </a:rPr>
              <a:t>from</a:t>
            </a:r>
            <a:r>
              <a:rPr lang="fr-CA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Bradley and </a:t>
            </a:r>
            <a:r>
              <a:rPr lang="fr-CA" b="1" dirty="0">
                <a:solidFill>
                  <a:schemeClr val="accent1"/>
                </a:solidFill>
                <a:latin typeface="Candara" panose="020E0502030303020204" pitchFamily="34" charset="0"/>
              </a:rPr>
              <a:t>al., 2009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z="2000" smtClean="0"/>
              <a:t>8</a:t>
            </a:fld>
            <a:endParaRPr lang="en-US" sz="2000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549276" y="409651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fr-CA" b="1" dirty="0" smtClean="0">
                <a:latin typeface="Candara" pitchFamily="34" charset="0"/>
              </a:rPr>
              <a:t>Positive </a:t>
            </a:r>
            <a:r>
              <a:rPr lang="fr-CA" b="1" dirty="0" err="1">
                <a:latin typeface="Candara" pitchFamily="34" charset="0"/>
              </a:rPr>
              <a:t>deviance</a:t>
            </a:r>
            <a:r>
              <a:rPr lang="fr-CA" b="1" dirty="0">
                <a:latin typeface="Candara" pitchFamily="34" charset="0"/>
              </a:rPr>
              <a:t> </a:t>
            </a:r>
            <a:r>
              <a:rPr lang="fr-CA" b="1" dirty="0" err="1">
                <a:latin typeface="Candara" pitchFamily="34" charset="0"/>
              </a:rPr>
              <a:t>approach</a:t>
            </a:r>
            <a:r>
              <a:rPr lang="fr-CA" b="1" dirty="0">
                <a:latin typeface="Candara" pitchFamily="34" charset="0"/>
              </a:rPr>
              <a:t>: stages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  <p:custDataLst>
              <p:tags r:id="rId1"/>
            </p:custDataLst>
          </p:nvPr>
        </p:nvSpPr>
        <p:spPr>
          <a:xfrm>
            <a:off x="705852" y="2159508"/>
            <a:ext cx="8077200" cy="448128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spc="-15" dirty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Explore, from the perspective of </a:t>
            </a:r>
            <a:r>
              <a:rPr lang="en-US" sz="2800" spc="-15" dirty="0" smtClean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positive </a:t>
            </a:r>
            <a:r>
              <a:rPr lang="en-US" sz="2800" spc="-15" dirty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deviance approach, the </a:t>
            </a:r>
            <a:r>
              <a:rPr lang="en-US" sz="2800" spc="-15" dirty="0" smtClean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nurses' clinical </a:t>
            </a:r>
            <a:r>
              <a:rPr lang="en-US" sz="2800" spc="-15" dirty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practices </a:t>
            </a:r>
            <a:r>
              <a:rPr lang="en-US" sz="2800" spc="-15" dirty="0" smtClean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related to hand </a:t>
            </a:r>
            <a:r>
              <a:rPr lang="en-US" sz="2800" spc="-15" dirty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hygiene and the factors that influence them </a:t>
            </a:r>
            <a:endParaRPr lang="en-US" sz="2800" spc="-15" dirty="0" smtClean="0">
              <a:solidFill>
                <a:schemeClr val="accent1"/>
              </a:solidFill>
              <a:latin typeface="Candara" pitchFamily="34" charset="0"/>
              <a:ea typeface="Times New Roman"/>
              <a:cs typeface="Times New Roman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spc="-15" dirty="0" smtClean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in </a:t>
            </a:r>
            <a:r>
              <a:rPr lang="en-US" sz="2800" spc="-15" dirty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a </a:t>
            </a:r>
            <a:r>
              <a:rPr lang="en-US" sz="2800" spc="-15" dirty="0" smtClean="0">
                <a:solidFill>
                  <a:schemeClr val="accent1"/>
                </a:solidFill>
                <a:latin typeface="Candara" pitchFamily="34" charset="0"/>
                <a:ea typeface="Times New Roman"/>
                <a:cs typeface="Times New Roman"/>
              </a:rPr>
              <a:t>Quebec hospital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7F5CE407-6216-4202-80E4-A30DC2F709B2}" type="slidenum">
              <a:rPr lang="en-US" sz="2000" smtClean="0"/>
              <a:pPr/>
              <a:t>9</a:t>
            </a:fld>
            <a:endParaRPr lang="en-US" sz="20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9276" y="506895"/>
            <a:ext cx="8042276" cy="731520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/>
              <a:t>Purpose of the PhD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5057</TotalTime>
  <Words>3841</Words>
  <Application>Microsoft Macintosh PowerPoint</Application>
  <PresentationFormat>On-screen Show (4:3)</PresentationFormat>
  <Paragraphs>443</Paragraphs>
  <Slides>44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Calibri</vt:lpstr>
      <vt:lpstr>Candara</vt:lpstr>
      <vt:lpstr>Courier New</vt:lpstr>
      <vt:lpstr>News Gothic MT</vt:lpstr>
      <vt:lpstr>Times New Roman</vt:lpstr>
      <vt:lpstr>Wingdings</vt:lpstr>
      <vt:lpstr>Wingdings 2</vt:lpstr>
      <vt:lpstr>Arial</vt:lpstr>
      <vt:lpstr>Brise</vt:lpstr>
      <vt:lpstr>Positive deviance and hand hygiene  of nurses in a Quebec hospital:  What can we learn from the best?</vt:lpstr>
      <vt:lpstr>Objectives of the lecture</vt:lpstr>
      <vt:lpstr>Background</vt:lpstr>
      <vt:lpstr>PowerPoint Presentation</vt:lpstr>
      <vt:lpstr>Background</vt:lpstr>
      <vt:lpstr>Individual behavior</vt:lpstr>
      <vt:lpstr>Evolution of positive deviance definition</vt:lpstr>
      <vt:lpstr>Positive deviance approach: stages</vt:lpstr>
      <vt:lpstr>Purpose of the PhD study</vt:lpstr>
      <vt:lpstr>Ethics</vt:lpstr>
      <vt:lpstr>Positive deviance approach: stages</vt:lpstr>
      <vt:lpstr>PowerPoint Presentation</vt:lpstr>
      <vt:lpstr>Qualitative research method</vt:lpstr>
      <vt:lpstr>Data collection</vt:lpstr>
      <vt:lpstr>Sociodemographic data of participants</vt:lpstr>
      <vt:lpstr>Observation periods</vt:lpstr>
      <vt:lpstr>Individual interviews</vt:lpstr>
      <vt:lpstr>Data processing and analysis</vt:lpstr>
      <vt:lpstr>What are the nurses’ clinical practices regarding hand hygiene? </vt:lpstr>
      <vt:lpstr>Clinical practices</vt:lpstr>
      <vt:lpstr>Clinical practices</vt:lpstr>
      <vt:lpstr>What are the factors that influence nurses in their practice of hand hygiene?  Individual factors  Organizational factors  Environmental factors  Sociocultural factors</vt:lpstr>
      <vt:lpstr>Individual factors</vt:lpstr>
      <vt:lpstr>Individual factors</vt:lpstr>
      <vt:lpstr>Organizational factors</vt:lpstr>
      <vt:lpstr>Environmental factors</vt:lpstr>
      <vt:lpstr>Sociocultural factors</vt:lpstr>
      <vt:lpstr>Positive deviance process related to hand hygiene</vt:lpstr>
      <vt:lpstr>What is the applicability of positive deviance approach in healthcare settings? </vt:lpstr>
      <vt:lpstr> </vt:lpstr>
      <vt:lpstr>Implications of the results</vt:lpstr>
      <vt:lpstr>PowerPoint Presentation</vt:lpstr>
      <vt:lpstr>Implications of the results</vt:lpstr>
      <vt:lpstr>Implications of the results</vt:lpstr>
      <vt:lpstr>Implications of the results</vt:lpstr>
      <vt:lpstr>Limitations of the study</vt:lpstr>
      <vt:lpstr>Conclusion</vt:lpstr>
      <vt:lpstr>Lao-Tzu’s Tao Te Ching (6th Century BCE)</vt:lpstr>
      <vt:lpstr>References </vt:lpstr>
      <vt:lpstr>References</vt:lpstr>
      <vt:lpstr>References</vt:lpstr>
      <vt:lpstr>References</vt:lpstr>
      <vt:lpstr>PowerPoint Presentation</vt:lpstr>
      <vt:lpstr>PowerPoint Presentation</vt:lpstr>
    </vt:vector>
  </TitlesOfParts>
  <Company>Université de Montréal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Semmelweis et l’hygiène des  mains:  premier déviant positif?   35 Journées scientifiques de l’AIPI    27 mai 2013</dc:title>
  <dc:creator>Inna Olbinskaya</dc:creator>
  <cp:lastModifiedBy>Paul Webber</cp:lastModifiedBy>
  <cp:revision>342</cp:revision>
  <cp:lastPrinted>2020-01-23T17:52:47Z</cp:lastPrinted>
  <dcterms:created xsi:type="dcterms:W3CDTF">2013-05-18T11:13:57Z</dcterms:created>
  <dcterms:modified xsi:type="dcterms:W3CDTF">2020-01-28T23:28:32Z</dcterms:modified>
</cp:coreProperties>
</file>