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1072" r:id="rId2"/>
    <p:sldId id="1210" r:id="rId3"/>
    <p:sldId id="1234" r:id="rId4"/>
    <p:sldId id="1245" r:id="rId5"/>
    <p:sldId id="1244" r:id="rId6"/>
    <p:sldId id="1246" r:id="rId7"/>
    <p:sldId id="1063" r:id="rId8"/>
    <p:sldId id="1247" r:id="rId9"/>
    <p:sldId id="1280" r:id="rId10"/>
    <p:sldId id="1262" r:id="rId11"/>
    <p:sldId id="1249" r:id="rId12"/>
    <p:sldId id="1277" r:id="rId13"/>
    <p:sldId id="1238" r:id="rId14"/>
    <p:sldId id="1170" r:id="rId15"/>
    <p:sldId id="1171" r:id="rId16"/>
    <p:sldId id="1250" r:id="rId17"/>
    <p:sldId id="1251" r:id="rId18"/>
    <p:sldId id="1184" r:id="rId19"/>
    <p:sldId id="1089" r:id="rId20"/>
    <p:sldId id="1235" r:id="rId21"/>
    <p:sldId id="1281" r:id="rId22"/>
    <p:sldId id="1243" r:id="rId23"/>
    <p:sldId id="1205" r:id="rId24"/>
    <p:sldId id="1236" r:id="rId25"/>
    <p:sldId id="1239" r:id="rId26"/>
    <p:sldId id="1240" r:id="rId27"/>
    <p:sldId id="1110" r:id="rId28"/>
    <p:sldId id="1282" r:id="rId29"/>
    <p:sldId id="1252" r:id="rId30"/>
    <p:sldId id="1204" r:id="rId31"/>
    <p:sldId id="1284" r:id="rId32"/>
    <p:sldId id="1285" r:id="rId33"/>
    <p:sldId id="1273" r:id="rId34"/>
    <p:sldId id="1271" r:id="rId35"/>
    <p:sldId id="1272" r:id="rId36"/>
    <p:sldId id="1286" r:id="rId37"/>
    <p:sldId id="1254" r:id="rId38"/>
    <p:sldId id="910" r:id="rId39"/>
    <p:sldId id="1202" r:id="rId40"/>
    <p:sldId id="1279" r:id="rId41"/>
    <p:sldId id="1208" r:id="rId42"/>
    <p:sldId id="1189" r:id="rId43"/>
    <p:sldId id="1270" r:id="rId44"/>
    <p:sldId id="1237" r:id="rId45"/>
    <p:sldId id="1289" r:id="rId46"/>
    <p:sldId id="1290" r:id="rId47"/>
    <p:sldId id="1291" r:id="rId4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1225" indent="3175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66838" indent="4763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4038" indent="4763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33"/>
    <a:srgbClr val="FFFF00"/>
    <a:srgbClr val="FF0505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14" autoAdjust="0"/>
  </p:normalViewPr>
  <p:slideViewPr>
    <p:cSldViewPr>
      <p:cViewPr>
        <p:scale>
          <a:sx n="110" d="100"/>
          <a:sy n="110" d="100"/>
        </p:scale>
        <p:origin x="-522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632"/>
    </p:cViewPr>
  </p:sorterViewPr>
  <p:notesViewPr>
    <p:cSldViewPr>
      <p:cViewPr varScale="1">
        <p:scale>
          <a:sx n="88" d="100"/>
          <a:sy n="88" d="100"/>
        </p:scale>
        <p:origin x="224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04800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ctr" defTabSz="931851" eaLnBrk="1" hangingPunct="1">
              <a:lnSpc>
                <a:spcPct val="100000"/>
              </a:lnSpc>
              <a:buClrTx/>
              <a:defRPr sz="1200" b="1">
                <a:latin typeface="Times New Roman" pitchFamily="18" charset="0"/>
              </a:defRPr>
            </a:lvl1pPr>
          </a:lstStyle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n-US"/>
              <a:t>Practical Approaches for Monitoring Cleaning in Healthcare Facilities</a:t>
            </a:r>
            <a:br>
              <a:rPr lang="en-US"/>
            </a:br>
            <a:r>
              <a:rPr lang="en-US"/>
              <a:t>Dr. Curtis </a:t>
            </a:r>
            <a:r>
              <a:rPr lang="en-US" err="1"/>
              <a:t>Donskey</a:t>
            </a:r>
            <a:r>
              <a:rPr lang="en-US"/>
              <a:t>, </a:t>
            </a:r>
            <a:r>
              <a:rPr lang="en-US" kern="0"/>
              <a:t>Louis Stokes VA Medical Center, Cleveland, Ohio</a:t>
            </a:r>
            <a:endParaRPr lang="en-US"/>
          </a:p>
          <a:p>
            <a:pPr>
              <a:defRPr/>
            </a:pPr>
            <a:r>
              <a:rPr lang="en-US"/>
              <a:t>A Webber Training Teleclass</a:t>
            </a:r>
          </a:p>
        </p:txBody>
      </p:sp>
      <p:sp>
        <p:nvSpPr>
          <p:cNvPr id="6451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382000"/>
            <a:ext cx="7010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ctr" defTabSz="931851"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Hosted by Bruce Gmaage, Provincial Infection Control Network of British Columbia</a:t>
            </a:r>
          </a:p>
          <a:p>
            <a:pPr>
              <a:defRPr/>
            </a:pPr>
            <a:r>
              <a:rPr lang="en-US"/>
              <a:t>www.webbertraining.com</a:t>
            </a:r>
          </a:p>
        </p:txBody>
      </p:sp>
      <p:sp>
        <p:nvSpPr>
          <p:cNvPr id="6451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</a:defRPr>
            </a:lvl1pPr>
          </a:lstStyle>
          <a:p>
            <a:fld id="{66FA0182-08C1-439E-985D-531082BE5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72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</a:defRPr>
            </a:lvl1pPr>
          </a:lstStyle>
          <a:p>
            <a:fld id="{F778937C-D6EC-43CD-B3AC-B785D271F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466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40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0399" algn="l" defTabSz="912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478" algn="l" defTabSz="912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558" algn="l" defTabSz="912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638" algn="l" defTabSz="912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6A63C2C-EA95-4452-94B6-D498B8D83AD1}" type="slidenum">
              <a:rPr lang="en-US" altLang="en-US" sz="1200">
                <a:latin typeface="Times New Roman" pitchFamily="18" charset="0"/>
              </a:rPr>
              <a:pPr/>
              <a:t>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281238" indent="4763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738438" indent="4763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195638" indent="4763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652838" indent="4763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1B96D6D-F806-4E04-BF88-3D7FF781DF75}" type="slidenum">
              <a:rPr lang="en-US" altLang="en-US" sz="1200">
                <a:latin typeface="Times New Roman" pitchFamily="18" charset="0"/>
              </a:rPr>
              <a:pPr/>
              <a:t>2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34ECD6-4582-417B-A225-B188D82D2797}" type="slidenum">
              <a:rPr lang="en-US" altLang="en-US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3" tIns="46587" rIns="93173" bIns="46587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5FD75C-560C-43D9-9A2C-FE8D442840DB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3" tIns="46587" rIns="93173" bIns="46587"/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3" tIns="46587" rIns="93173" bIns="46587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A74F7B-4BAF-40D0-80A1-D8FB1EAEC8D6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0275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833EA61-21DB-4EDF-B413-1FA720913610}" type="slidenum">
              <a:rPr lang="en-US" altLang="en-US" sz="1200">
                <a:latin typeface="Times New Roman" pitchFamily="18" charset="0"/>
              </a:rPr>
              <a:pPr/>
              <a:t>38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946F555-0BC7-46E6-BB57-005D63EB262D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10590-A888-4F91-80C1-2BA90F023B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76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B4C1D-7744-4620-B69E-3D847329F4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53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F0F61-5983-43C7-8ABE-19F82B13B4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91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71545-AD76-41A9-AAD6-2C19839958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6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79" indent="0">
              <a:buNone/>
              <a:defRPr sz="1800"/>
            </a:lvl2pPr>
            <a:lvl3pPr marL="912159" indent="0">
              <a:buNone/>
              <a:defRPr sz="1600"/>
            </a:lvl3pPr>
            <a:lvl4pPr marL="1368239" indent="0">
              <a:buNone/>
              <a:defRPr sz="1400"/>
            </a:lvl4pPr>
            <a:lvl5pPr marL="1824319" indent="0">
              <a:buNone/>
              <a:defRPr sz="1400"/>
            </a:lvl5pPr>
            <a:lvl6pPr marL="2280399" indent="0">
              <a:buNone/>
              <a:defRPr sz="1400"/>
            </a:lvl6pPr>
            <a:lvl7pPr marL="2736478" indent="0">
              <a:buNone/>
              <a:defRPr sz="1400"/>
            </a:lvl7pPr>
            <a:lvl8pPr marL="3192558" indent="0">
              <a:buNone/>
              <a:defRPr sz="1400"/>
            </a:lvl8pPr>
            <a:lvl9pPr marL="364863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7472B-6364-4CE2-9B9F-05BDC0AED50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67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01AE4-AA54-407E-A46C-14738DBAD3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85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79" indent="0">
              <a:buNone/>
              <a:defRPr sz="2000" b="1"/>
            </a:lvl2pPr>
            <a:lvl3pPr marL="912159" indent="0">
              <a:buNone/>
              <a:defRPr sz="1800" b="1"/>
            </a:lvl3pPr>
            <a:lvl4pPr marL="1368239" indent="0">
              <a:buNone/>
              <a:defRPr sz="1600" b="1"/>
            </a:lvl4pPr>
            <a:lvl5pPr marL="1824319" indent="0">
              <a:buNone/>
              <a:defRPr sz="1600" b="1"/>
            </a:lvl5pPr>
            <a:lvl6pPr marL="2280399" indent="0">
              <a:buNone/>
              <a:defRPr sz="1600" b="1"/>
            </a:lvl6pPr>
            <a:lvl7pPr marL="2736478" indent="0">
              <a:buNone/>
              <a:defRPr sz="1600" b="1"/>
            </a:lvl7pPr>
            <a:lvl8pPr marL="3192558" indent="0">
              <a:buNone/>
              <a:defRPr sz="1600" b="1"/>
            </a:lvl8pPr>
            <a:lvl9pPr marL="36486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79" indent="0">
              <a:buNone/>
              <a:defRPr sz="2000" b="1"/>
            </a:lvl2pPr>
            <a:lvl3pPr marL="912159" indent="0">
              <a:buNone/>
              <a:defRPr sz="1800" b="1"/>
            </a:lvl3pPr>
            <a:lvl4pPr marL="1368239" indent="0">
              <a:buNone/>
              <a:defRPr sz="1600" b="1"/>
            </a:lvl4pPr>
            <a:lvl5pPr marL="1824319" indent="0">
              <a:buNone/>
              <a:defRPr sz="1600" b="1"/>
            </a:lvl5pPr>
            <a:lvl6pPr marL="2280399" indent="0">
              <a:buNone/>
              <a:defRPr sz="1600" b="1"/>
            </a:lvl6pPr>
            <a:lvl7pPr marL="2736478" indent="0">
              <a:buNone/>
              <a:defRPr sz="1600" b="1"/>
            </a:lvl7pPr>
            <a:lvl8pPr marL="3192558" indent="0">
              <a:buNone/>
              <a:defRPr sz="1600" b="1"/>
            </a:lvl8pPr>
            <a:lvl9pPr marL="36486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97333-6C01-4363-A22F-988380FBF4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88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A2AD618E-8E15-41E6-B6E1-D2E1E52F2B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41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7E17B-C721-4911-A370-E989DAA3C2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84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79" indent="0">
              <a:buNone/>
              <a:defRPr sz="1200"/>
            </a:lvl2pPr>
            <a:lvl3pPr marL="912159" indent="0">
              <a:buNone/>
              <a:defRPr sz="1000"/>
            </a:lvl3pPr>
            <a:lvl4pPr marL="1368239" indent="0">
              <a:buNone/>
              <a:defRPr sz="900"/>
            </a:lvl4pPr>
            <a:lvl5pPr marL="1824319" indent="0">
              <a:buNone/>
              <a:defRPr sz="900"/>
            </a:lvl5pPr>
            <a:lvl6pPr marL="2280399" indent="0">
              <a:buNone/>
              <a:defRPr sz="900"/>
            </a:lvl6pPr>
            <a:lvl7pPr marL="2736478" indent="0">
              <a:buNone/>
              <a:defRPr sz="900"/>
            </a:lvl7pPr>
            <a:lvl8pPr marL="3192558" indent="0">
              <a:buNone/>
              <a:defRPr sz="900"/>
            </a:lvl8pPr>
            <a:lvl9pPr marL="364863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3476B-7E9B-4B19-B90E-F23D9CC6CC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88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79" indent="0">
              <a:buNone/>
              <a:defRPr sz="2800"/>
            </a:lvl2pPr>
            <a:lvl3pPr marL="912159" indent="0">
              <a:buNone/>
              <a:defRPr sz="2400"/>
            </a:lvl3pPr>
            <a:lvl4pPr marL="1368239" indent="0">
              <a:buNone/>
              <a:defRPr sz="2000"/>
            </a:lvl4pPr>
            <a:lvl5pPr marL="1824319" indent="0">
              <a:buNone/>
              <a:defRPr sz="2000"/>
            </a:lvl5pPr>
            <a:lvl6pPr marL="2280399" indent="0">
              <a:buNone/>
              <a:defRPr sz="2000"/>
            </a:lvl6pPr>
            <a:lvl7pPr marL="2736478" indent="0">
              <a:buNone/>
              <a:defRPr sz="2000"/>
            </a:lvl7pPr>
            <a:lvl8pPr marL="3192558" indent="0">
              <a:buNone/>
              <a:defRPr sz="2000"/>
            </a:lvl8pPr>
            <a:lvl9pPr marL="364863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79" indent="0">
              <a:buNone/>
              <a:defRPr sz="1200"/>
            </a:lvl2pPr>
            <a:lvl3pPr marL="912159" indent="0">
              <a:buNone/>
              <a:defRPr sz="1000"/>
            </a:lvl3pPr>
            <a:lvl4pPr marL="1368239" indent="0">
              <a:buNone/>
              <a:defRPr sz="900"/>
            </a:lvl4pPr>
            <a:lvl5pPr marL="1824319" indent="0">
              <a:buNone/>
              <a:defRPr sz="900"/>
            </a:lvl5pPr>
            <a:lvl6pPr marL="2280399" indent="0">
              <a:buNone/>
              <a:defRPr sz="900"/>
            </a:lvl6pPr>
            <a:lvl7pPr marL="2736478" indent="0">
              <a:buNone/>
              <a:defRPr sz="900"/>
            </a:lvl7pPr>
            <a:lvl8pPr marL="3192558" indent="0">
              <a:buNone/>
              <a:defRPr sz="900"/>
            </a:lvl8pPr>
            <a:lvl9pPr marL="364863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279F7-55F8-4549-AB25-3D0266B7DF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92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C83DB-9AF3-4249-BDBC-CAD451D299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6" rIns="91218" bIns="456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3312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6" rIns="91218" bIns="456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80843E7-D4A5-48F5-A3D4-090E0D8868A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26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127" name="Freeform 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128" name="Freeform 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130" name="Freeform 1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3131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 h 1906"/>
                <a:gd name="T4" fmla="*/ 7124 w 5740"/>
                <a:gd name="T5" fmla="*/ 15 h 1906"/>
                <a:gd name="T6" fmla="*/ 712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3133" name="Rectangle 13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6" rIns="91218" bIns="456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34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6" rIns="91218" bIns="45606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33135" name="Rectangle 1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6" rIns="91218" bIns="456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700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6079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2159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68239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4319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08438" indent="-228042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64518" indent="-228042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0598" indent="-228042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76677" indent="-228042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2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79" algn="l" defTabSz="912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59" algn="l" defTabSz="912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39" algn="l" defTabSz="912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19" algn="l" defTabSz="912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399" algn="l" defTabSz="912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478" algn="l" defTabSz="912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558" algn="l" defTabSz="912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38" algn="l" defTabSz="912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Microsoft_Excel_97-2003_Worksheet1.xls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www.deepdownwellness.com/Images/hands.jpg&amp;imgrefurl=http://www.deepdownwellness.com/store/generic.html?pid%3D1&amp;h=235&amp;w=171&amp;prev=/images?q%3Dhands%26start%3D220%26svnum%3D10%26hl%3Den%26lr%3D%26ie%3DUTF-8%26sa%3DN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png"/><Relationship Id="rId4" Type="http://schemas.openxmlformats.org/officeDocument/2006/relationships/oleObject" Target="../embeddings/Microsoft_Excel_97-2003_Worksheet3.xls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www.deepdownwellness.com/Images/hands.jpg&amp;imgrefurl=http://www.deepdownwellness.com/store/generic.html?pid%3D1&amp;h=235&amp;w=171&amp;prev=/images?q%3Dhands%26start%3D220%26svnum%3D10%26hl%3Den%26lr%3D%26ie%3DUTF-8%26sa%3D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/>
              <a:t>Practical Approaches for Monitoring Cleaning in Healthcare Facilities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371600" y="3276600"/>
            <a:ext cx="6400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18" tIns="45606" rIns="91218" bIns="45606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39775" indent="-2841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39825" indent="-227013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595438" indent="-2270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1050" indent="-227013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08250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65450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2650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79850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Curtis Donskey, M.D.</a:t>
            </a:r>
            <a:r>
              <a:rPr lang="en-US" altLang="en-U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alt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Louis Stokes VA Medical Center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Cleveland, Ohio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Hosted by Bruce Gamage</a:t>
            </a: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Provincial Infection Control Network of BC</a:t>
            </a:r>
            <a:endParaRPr lang="en-US" alt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3159125" y="6477000"/>
            <a:ext cx="274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  <a:cs typeface="Arial" charset="0"/>
              </a:rPr>
              <a:t>www.webbertraining.com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7177088" y="6488113"/>
            <a:ext cx="196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  <a:cs typeface="Arial" charset="0"/>
              </a:rPr>
              <a:t>January 25,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Crossover trial of improved hydrogen peroxide versus a quaternary ammonium disinfectant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3007003"/>
        </p:xfrm>
        <a:graphic>
          <a:graphicData uri="http://schemas.openxmlformats.org/drawingml/2006/table">
            <a:tbl>
              <a:tblPr/>
              <a:tblGrid>
                <a:gridCol w="2590800"/>
                <a:gridCol w="2286000"/>
                <a:gridCol w="2514600"/>
                <a:gridCol w="838200"/>
              </a:tblGrid>
              <a:tr h="766763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Improved hydrogen peroxide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Quaternary ammonium disinfectant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P value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Mean aerobic colony counts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14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22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.003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% surfaces with no growth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48%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35%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&lt;.0001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Incidence of nosocomial colonization or infection*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8 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10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.07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  <p:sp>
        <p:nvSpPr>
          <p:cNvPr id="29725" name="TextBox 4"/>
          <p:cNvSpPr txBox="1">
            <a:spLocks noChangeArrowheads="1"/>
          </p:cNvSpPr>
          <p:nvPr/>
        </p:nvSpPr>
        <p:spPr bwMode="auto">
          <a:xfrm>
            <a:off x="1752600" y="4930775"/>
            <a:ext cx="624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*, composite of VRE and MRSA colonization or infection and Clostridium difficile infection </a:t>
            </a:r>
          </a:p>
        </p:txBody>
      </p:sp>
      <p:sp>
        <p:nvSpPr>
          <p:cNvPr id="29726" name="TextBox 5"/>
          <p:cNvSpPr txBox="1">
            <a:spLocks noChangeArrowheads="1"/>
          </p:cNvSpPr>
          <p:nvPr/>
        </p:nvSpPr>
        <p:spPr bwMode="auto">
          <a:xfrm>
            <a:off x="501650" y="5875338"/>
            <a:ext cx="8337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/>
              <a:t>Boyce JM, et al. Am J Infect Control 2017;45:1006-10; Alfa MJ, et al. Am J Infect Control 2015;43:141-6 (substitution of improved hydrogen peroxide wipes for a daily cleaner applied using cotton rags associated with reduced HAIs)  </a:t>
            </a:r>
          </a:p>
        </p:txBody>
      </p:sp>
      <p:sp>
        <p:nvSpPr>
          <p:cNvPr id="2972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800" dirty="0"/>
              <a:t>New technologies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3E4FFE-C943-4187-A000-D0193A6E27EE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 sz="3600" smtClean="0"/>
              <a:t>Impact of UV-C radiation devices on healthcare-associated infections</a:t>
            </a:r>
            <a:endParaRPr lang="en-US" altLang="en-US" sz="3600" i="1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US" altLang="en-US" smtClean="0"/>
              <a:t>Multiple quasi-experimental studies have reported reductions in CDI and other HAIs with UV-C </a:t>
            </a:r>
            <a:r>
              <a:rPr lang="en-US" altLang="en-US" baseline="30000" smtClean="0"/>
              <a:t>1-8</a:t>
            </a:r>
          </a:p>
          <a:p>
            <a:r>
              <a:rPr lang="en-US" altLang="en-US" smtClean="0"/>
              <a:t>Cluster randomized, multicenter, crossover study</a:t>
            </a:r>
            <a:r>
              <a:rPr lang="en-US" altLang="en-US" baseline="30000" smtClean="0"/>
              <a:t>9</a:t>
            </a:r>
          </a:p>
          <a:p>
            <a:pPr lvl="1"/>
            <a:r>
              <a:rPr lang="en-US" altLang="en-US" smtClean="0"/>
              <a:t>No decrease in CDI for bleach versus bleach plus UV </a:t>
            </a:r>
          </a:p>
          <a:p>
            <a:pPr lvl="1"/>
            <a:r>
              <a:rPr lang="en-US" altLang="en-US" smtClean="0"/>
              <a:t>Significant reduction in targeted MDROs (MRSA, VRE, Acinetobacter, </a:t>
            </a:r>
            <a:r>
              <a:rPr lang="en-US" altLang="en-US" i="1" smtClean="0"/>
              <a:t>C. difficile</a:t>
            </a:r>
            <a:r>
              <a:rPr lang="en-US" altLang="en-US" smtClean="0"/>
              <a:t>) when UV added to a quaternary ammonium disinfectant</a:t>
            </a:r>
          </a:p>
          <a:p>
            <a:r>
              <a:rPr lang="en-US" altLang="en-US" smtClean="0"/>
              <a:t>Systematic review: UV-C reduced CDI and VRE</a:t>
            </a:r>
            <a:r>
              <a:rPr lang="en-US" altLang="en-US" baseline="30000" smtClean="0"/>
              <a:t>8</a:t>
            </a:r>
          </a:p>
          <a:p>
            <a:endParaRPr lang="en-US" altLang="en-US" smtClean="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81000" y="5780088"/>
            <a:ext cx="8534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1. Miller R. AJIC 2015;43:1350-3; 2. Levin J. AJIC 2013;41:746-8; 3. Nagaraja A. AJIC. 4. Vianna PG. AJIC 2016;44:299-303; 5. Haas JP. AJIC 2014;42:586-90; 6. Nagaraja A. AJIC 2015, July 6; 7. Pegues DA. ICHE 2017;38:39-44 (CDI decreased 25% on 3 study units and increased 16% on non-study units); 8. Marra AR. ICHE 2017; 9. Anderson D. Lancet 2017;389:805-814.</a:t>
            </a:r>
          </a:p>
        </p:txBody>
      </p:sp>
      <p:sp>
        <p:nvSpPr>
          <p:cNvPr id="3174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Improving standard cleaning and disinfection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altLang="en-US" smtClean="0"/>
              <a:t>Education</a:t>
            </a:r>
          </a:p>
          <a:p>
            <a:r>
              <a:rPr lang="en-US" altLang="en-US" smtClean="0"/>
              <a:t>Written policies and procedures</a:t>
            </a:r>
          </a:p>
          <a:p>
            <a:r>
              <a:rPr lang="en-US" altLang="en-US" smtClean="0"/>
              <a:t>Recognition of environmental services personnel</a:t>
            </a:r>
          </a:p>
          <a:p>
            <a:r>
              <a:rPr lang="en-US" altLang="en-US" smtClean="0"/>
              <a:t>Institutional commitment</a:t>
            </a:r>
          </a:p>
          <a:p>
            <a:r>
              <a:rPr lang="en-US" altLang="en-US" smtClean="0"/>
              <a:t>Monitoring and feedback essential</a:t>
            </a:r>
          </a:p>
          <a:p>
            <a:pPr lvl="1"/>
            <a:r>
              <a:rPr lang="en-US" altLang="en-US" smtClean="0"/>
              <a:t>Objective monitoring tools</a:t>
            </a:r>
          </a:p>
          <a:p>
            <a:endParaRPr lang="en-US" altLang="en-US" smtClean="0"/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600200" y="6135688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Carling P. Am J Infect Control 2013;41:520-5; </a:t>
            </a:r>
          </a:p>
          <a:p>
            <a:r>
              <a:rPr lang="en-US" altLang="en-US" sz="1800"/>
              <a:t>Havill NL. Am J Infect Control 2013;41:S26-S30</a:t>
            </a:r>
          </a:p>
        </p:txBody>
      </p:sp>
      <p:sp>
        <p:nvSpPr>
          <p:cNvPr id="3277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extLst/>
        </p:spPr>
        <p:txBody>
          <a:bodyPr/>
          <a:lstStyle/>
          <a:p>
            <a:r>
              <a:rPr lang="en-US" altLang="en-US" smtClean="0">
                <a:effectLst/>
              </a:rPr>
              <a:t>Process not product</a:t>
            </a:r>
            <a:endParaRPr lang="en-US" altLang="en-US" smtClean="0"/>
          </a:p>
        </p:txBody>
      </p:sp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1219200" y="6096000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Eckstein B, et al. Reduction of </a:t>
            </a:r>
            <a:r>
              <a:rPr lang="en-US" altLang="en-US" sz="1800" i="1"/>
              <a:t>C. difficile </a:t>
            </a:r>
            <a:r>
              <a:rPr lang="en-US" altLang="en-US" sz="1800"/>
              <a:t>and VRE contamination after an intervention to improve cleaning methods BioMed Central Infect Dis 2007;7:61</a:t>
            </a:r>
            <a:endParaRPr lang="en-US" altLang="en-US" sz="1600"/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9139B75-86BD-4E93-A20E-32DEBAEA492A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524000"/>
            <a:ext cx="75406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Fluorescent markers</a:t>
            </a:r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1143000" y="61976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600"/>
              <a:t>1. Carling PC, et al. Clin Infect Dis 2006;42:385-8; 2. Carling P, et al. Infect Control Hosp Epidemiol 2008;29:1035-41; 3. Carling P. Am J Infect Control 2013;41:520-525</a:t>
            </a:r>
          </a:p>
        </p:txBody>
      </p:sp>
      <p:pic>
        <p:nvPicPr>
          <p:cNvPr id="34819" name="Picture 5" descr="photo[2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79688"/>
            <a:ext cx="2786063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5029200" y="1676400"/>
            <a:ext cx="3581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2000"/>
              <a:t>Fluorescent marker on a toilet seat after housekeeping cleaning</a:t>
            </a:r>
          </a:p>
        </p:txBody>
      </p:sp>
      <p:pic>
        <p:nvPicPr>
          <p:cNvPr id="34821" name="Picture 8" descr="http://www.gettingbacktolife.com/sites/default/files/u3/staff-philip-car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24749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1600200" y="16764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Phil Carling</a:t>
            </a:r>
          </a:p>
        </p:txBody>
      </p:sp>
      <p:sp>
        <p:nvSpPr>
          <p:cNvPr id="3482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Advantages of the fluorescent marker method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r>
              <a:rPr lang="en-US" altLang="en-US" smtClean="0"/>
              <a:t>Can provide aggregate feedback on thoroughness of cleaning</a:t>
            </a:r>
          </a:p>
          <a:p>
            <a:r>
              <a:rPr lang="en-US" altLang="en-US" smtClean="0"/>
              <a:t>Can provide immediate, objective feedback to individual employees</a:t>
            </a:r>
          </a:p>
          <a:p>
            <a:r>
              <a:rPr lang="en-US" altLang="en-US" smtClean="0"/>
              <a:t>Evidence of benefits</a:t>
            </a:r>
          </a:p>
          <a:p>
            <a:pPr lvl="1"/>
            <a:r>
              <a:rPr lang="en-US" altLang="en-US" smtClean="0"/>
              <a:t>Improvements in thoroughness of cleaning </a:t>
            </a:r>
            <a:r>
              <a:rPr lang="en-US" altLang="en-US" baseline="30000" smtClean="0"/>
              <a:t>1</a:t>
            </a:r>
          </a:p>
          <a:p>
            <a:pPr lvl="1"/>
            <a:r>
              <a:rPr lang="en-US" altLang="en-US" smtClean="0"/>
              <a:t>Reductions in MRSA and VRE transmission and </a:t>
            </a:r>
            <a:r>
              <a:rPr lang="en-US" altLang="en-US" i="1" smtClean="0"/>
              <a:t>C. difficile </a:t>
            </a:r>
            <a:r>
              <a:rPr lang="en-US" altLang="en-US" smtClean="0"/>
              <a:t>infection </a:t>
            </a:r>
            <a:r>
              <a:rPr lang="en-US" altLang="en-US" baseline="30000" smtClean="0"/>
              <a:t>2-4</a:t>
            </a:r>
            <a:endParaRPr lang="en-US" altLang="en-US" smtClean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762000" y="61976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/>
              <a:t>1. Carling PC. ICHE 2008;29:1035; 2. Goodman ER. ICHE 2008;29:593-9; 3. Datta R. Arch Intern Med 2011;171:491-4; 4. Smith A. J Hosp Infect 2016;92:161-6</a:t>
            </a:r>
          </a:p>
        </p:txBody>
      </p:sp>
      <p:sp>
        <p:nvSpPr>
          <p:cNvPr id="3584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Limitations of the fluorescent marker method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EVS personnel may focus efforts on removal of marks rather than improving cleaning</a:t>
            </a:r>
          </a:p>
          <a:p>
            <a:pPr lvl="1">
              <a:defRPr/>
            </a:pPr>
            <a:r>
              <a:rPr lang="en-US" dirty="0"/>
              <a:t>Obtain own black lights to locate marks </a:t>
            </a:r>
            <a:r>
              <a:rPr lang="en-US" baseline="30000" dirty="0"/>
              <a:t>1</a:t>
            </a:r>
          </a:p>
          <a:p>
            <a:pPr>
              <a:defRPr/>
            </a:pPr>
            <a:r>
              <a:rPr lang="en-US" dirty="0"/>
              <a:t>Monitoring by EVS personnel may not correlate with findings of independent observers </a:t>
            </a:r>
            <a:r>
              <a:rPr lang="en-US" baseline="30000" dirty="0"/>
              <a:t>2</a:t>
            </a:r>
          </a:p>
          <a:p>
            <a:pPr>
              <a:defRPr/>
            </a:pPr>
            <a:r>
              <a:rPr lang="en-US" dirty="0"/>
              <a:t>Marker may not be thoroughly removed from irregular surfaces despite wiping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762000" y="6062663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/>
              <a:t>1. Kundrapu S. ICHE 2014;35:202-4; 2. Anderson DJ. ICHE  </a:t>
            </a:r>
          </a:p>
        </p:txBody>
      </p:sp>
      <p:sp>
        <p:nvSpPr>
          <p:cNvPr id="3686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Removal of marker may not correlate with cleaning of alternate sites on the same surface</a:t>
            </a:r>
          </a:p>
        </p:txBody>
      </p:sp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676400"/>
            <a:ext cx="6543675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Down Arrow 28"/>
          <p:cNvSpPr>
            <a:spLocks noChangeArrowheads="1"/>
          </p:cNvSpPr>
          <p:nvPr/>
        </p:nvSpPr>
        <p:spPr bwMode="auto">
          <a:xfrm>
            <a:off x="5181600" y="2951163"/>
            <a:ext cx="630238" cy="6302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4295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7429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7429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7429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74295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742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742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742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742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37892" name="Down Arrow 30"/>
          <p:cNvSpPr>
            <a:spLocks noChangeArrowheads="1"/>
          </p:cNvSpPr>
          <p:nvPr/>
        </p:nvSpPr>
        <p:spPr bwMode="auto">
          <a:xfrm rot="10800000">
            <a:off x="3276600" y="4495800"/>
            <a:ext cx="630238" cy="6302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4295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7429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7429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7429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74295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742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742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742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742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37893" name="TextBox 31"/>
          <p:cNvSpPr txBox="1">
            <a:spLocks noChangeArrowheads="1"/>
          </p:cNvSpPr>
          <p:nvPr/>
        </p:nvSpPr>
        <p:spPr bwMode="auto">
          <a:xfrm>
            <a:off x="4648200" y="2065338"/>
            <a:ext cx="1835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Table top surface</a:t>
            </a:r>
          </a:p>
        </p:txBody>
      </p:sp>
      <p:sp>
        <p:nvSpPr>
          <p:cNvPr id="24583" name="TextBox 35"/>
          <p:cNvSpPr txBox="1">
            <a:spLocks noChangeArrowheads="1"/>
          </p:cNvSpPr>
          <p:nvPr/>
        </p:nvSpPr>
        <p:spPr bwMode="auto">
          <a:xfrm>
            <a:off x="2438400" y="5181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sz="3200"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sz="2400"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latin typeface="Garamond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1" smtClean="0">
                <a:effectLst>
                  <a:outerShdw blurRad="50800" dist="63500" dir="2700000" sx="102000" sy="102000" algn="tl" rotWithShape="0">
                    <a:prstClr val="black">
                      <a:alpha val="53000"/>
                    </a:prstClr>
                  </a:outerShdw>
                </a:effectLst>
              </a:rPr>
              <a:t>Table hand grip</a:t>
            </a:r>
          </a:p>
        </p:txBody>
      </p:sp>
      <p:sp>
        <p:nvSpPr>
          <p:cNvPr id="37895" name="TextBox 2"/>
          <p:cNvSpPr txBox="1">
            <a:spLocks noChangeArrowheads="1"/>
          </p:cNvSpPr>
          <p:nvPr/>
        </p:nvSpPr>
        <p:spPr bwMode="auto">
          <a:xfrm>
            <a:off x="2819400" y="6443663"/>
            <a:ext cx="312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/>
              <a:t>Sitzlar B. ICHE 2013;34:459-5</a:t>
            </a:r>
          </a:p>
        </p:txBody>
      </p:sp>
      <p:sp>
        <p:nvSpPr>
          <p:cNvPr id="3789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Pathogens often recovered from sites with complete marker removal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 lvl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762000" y="59690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600"/>
              <a:t>1. Goodman ER et al. Infect Control Hosp Epidemiol 2008;29:593-9; 2. Alfa MJ, et al. BMC Infect Dis 2008;8:64; 3. Boyce JM, et al. Infect Control Hosp Epidemiol 2011;32:1187-93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844675"/>
          <a:ext cx="7391400" cy="3565525"/>
        </p:xfrm>
        <a:graphic>
          <a:graphicData uri="http://schemas.openxmlformats.org/drawingml/2006/table">
            <a:tbl>
              <a:tblPr/>
              <a:tblGrid>
                <a:gridCol w="739775"/>
                <a:gridCol w="6651625"/>
              </a:tblGrid>
              <a:tr h="552450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Ref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Fluorescent marker method culture results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9038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Despite intervention, 27% of rooms contaminated with MRSA or VRE after cleaning (versus 45% at baseline)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869950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33% of toilet seats in CDI rooms with complete marker removal grew </a:t>
                      </a: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C. difficile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954088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3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2812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7384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1956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652838" indent="47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21% of sites with complete marker removal not clean based on aerobic colony counts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  <p:sp>
        <p:nvSpPr>
          <p:cNvPr id="3893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EE06137-574E-4E05-85AA-CC421EA50788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r>
              <a:rPr lang="en-US" altLang="en-US" smtClean="0"/>
              <a:t>Research support</a:t>
            </a:r>
          </a:p>
          <a:p>
            <a:pPr lvl="1"/>
            <a:r>
              <a:rPr lang="en-US" altLang="en-US" smtClean="0"/>
              <a:t>GOJO, Clorox, Pfizer, Merck, EcoLab, Altapure </a:t>
            </a:r>
          </a:p>
          <a:p>
            <a:r>
              <a:rPr lang="en-US" altLang="en-US" smtClean="0"/>
              <a:t>Consultant</a:t>
            </a:r>
          </a:p>
          <a:p>
            <a:pPr lvl="1"/>
            <a:r>
              <a:rPr lang="en-US" altLang="en-US" smtClean="0"/>
              <a:t>Synthetic Biologics</a:t>
            </a:r>
          </a:p>
          <a:p>
            <a:endParaRPr lang="en-US" altLang="en-US" smtClean="0"/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Steriplex</a:t>
            </a:r>
            <a:endParaRPr lang="en-US" dirty="0"/>
          </a:p>
        </p:txBody>
      </p:sp>
      <p:pic>
        <p:nvPicPr>
          <p:cNvPr id="4096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51"/>
          <a:stretch>
            <a:fillRect/>
          </a:stretch>
        </p:blipFill>
        <p:spPr bwMode="auto">
          <a:xfrm>
            <a:off x="3200400" y="1463675"/>
            <a:ext cx="30480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914400" y="3657600"/>
            <a:ext cx="800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cs typeface="Andalus" pitchFamily="18" charset="-78"/>
              </a:rPr>
              <a:t>Malfunction of the Smart Cap reservoir led to insufficient amounts of the activator component, possibly due to sensitivity to certain shipping and handling conditions </a:t>
            </a:r>
          </a:p>
        </p:txBody>
      </p:sp>
      <p:sp>
        <p:nvSpPr>
          <p:cNvPr id="40964" name="TextBox 2"/>
          <p:cNvSpPr txBox="1">
            <a:spLocks noChangeArrowheads="1"/>
          </p:cNvSpPr>
          <p:nvPr/>
        </p:nvSpPr>
        <p:spPr bwMode="auto">
          <a:xfrm>
            <a:off x="1371600" y="61722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/>
              <a:t>Cadnum JL, et al. An increase in healthcare-associated CDI associated with use of a defective peracetic acid-based disinfectant. ICHE 2017;38:300-5.</a:t>
            </a:r>
          </a:p>
        </p:txBody>
      </p:sp>
      <p:sp>
        <p:nvSpPr>
          <p:cNvPr id="4096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E6AE640-B73A-49F8-B02A-AAB4289CE207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Low-cost fluorescent marker: </a:t>
            </a:r>
            <a:br>
              <a:rPr lang="en-US" sz="4000" dirty="0"/>
            </a:br>
            <a:r>
              <a:rPr lang="en-US" sz="4000" dirty="0"/>
              <a:t>Tide free &amp; gentle laundry detergent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2006600"/>
            <a:ext cx="33496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1997075"/>
            <a:ext cx="3632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2DAC58E-A258-487D-90E2-981C00223A05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ATP </a:t>
            </a:r>
            <a:r>
              <a:rPr lang="en-US" dirty="0" err="1"/>
              <a:t>bioluminesence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Quantitative measurement of organic material (bacteria, food, bodily secretions)</a:t>
            </a:r>
          </a:p>
          <a:p>
            <a:pPr>
              <a:defRPr/>
            </a:pPr>
            <a:r>
              <a:rPr lang="en-US" dirty="0"/>
              <a:t>Expressed as relative light units (RLUs)</a:t>
            </a:r>
          </a:p>
          <a:p>
            <a:pPr>
              <a:defRPr/>
            </a:pPr>
            <a:r>
              <a:rPr lang="en-US" dirty="0"/>
              <a:t>No established benchmark for defining clean</a:t>
            </a:r>
          </a:p>
          <a:p>
            <a:pPr>
              <a:defRPr/>
            </a:pPr>
            <a:r>
              <a:rPr lang="en-US" dirty="0"/>
              <a:t>ATP readings may correlate with aerobic colony counts </a:t>
            </a:r>
            <a:r>
              <a:rPr lang="en-US" baseline="30000" dirty="0"/>
              <a:t>3, 5</a:t>
            </a:r>
          </a:p>
          <a:p>
            <a:pPr>
              <a:defRPr/>
            </a:pPr>
            <a:r>
              <a:rPr lang="en-US" dirty="0"/>
              <a:t>Rapid results can be used to provide immediate feedback to personnel</a:t>
            </a: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533400" y="59436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/>
              <a:t>1. Boyce JM. ICHE 2009;30:678-84; 2. Boyce JM. ICHE 2011;32:1187-93; 3. Luick L. Am J Infect Control 2013;41:751-2; 4. Amodio E, Dino C. J Infect Public Health 2014;7:92-8; 5. Huang Y. AJIC 2015;43:882-6</a:t>
            </a:r>
          </a:p>
        </p:txBody>
      </p:sp>
      <p:sp>
        <p:nvSpPr>
          <p:cNvPr id="430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Improved cleaning after providing education and feedback based on ATP readings </a:t>
            </a:r>
            <a:r>
              <a:rPr lang="en-US" sz="3200" baseline="30000" dirty="0"/>
              <a:t>1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676400"/>
            <a:ext cx="69580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457200" y="5875338"/>
            <a:ext cx="838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/>
              <a:t>1. Boyce JM. Monitoring effectiveness of hospital cleaning practices by use of an ATP bioluinescence assay.  ICHE 2009;30:678-84; 2. Branch-Elliman W. Direct feedback with the ATP luminometer as a process improvement tool for terminal cleaning of patient rooms. AJIC 2014;42:195-7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69E2CB4-C847-45AE-AA67-3752F77BAE16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Failure rates at different ATP benchmarks before vs after cleaning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789113"/>
            <a:ext cx="7386637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286000" y="6400800"/>
            <a:ext cx="510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Amodio E, Dino C. J Infect Public Health 2014;7:92-8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ACB06D4-2156-4EA0-A301-5BE095FDFAA6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Comparison of fluorescent marker and ATP methods to aerobic colony counts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0875"/>
            <a:ext cx="81581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2362200" y="6183313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Luick L. Am J Infect Control 2013;41:751-2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703B79-2A5B-4E2F-BE9F-ECA9DA03FCAC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Correlation between ATP readings and cultures in cleaned CDI rooms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8163"/>
            <a:ext cx="632460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1371600" y="6411913"/>
            <a:ext cx="640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/>
              <a:t>Deshpande A, et al. Infect Control Hosp Epidemiol 2013;34:865-7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04EE66-86F7-4F60-B9AD-AC980A03F556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Chemical additive to colorize chlorine-based disinfectants to improve visualization</a:t>
            </a:r>
          </a:p>
        </p:txBody>
      </p:sp>
      <p:pic>
        <p:nvPicPr>
          <p:cNvPr id="481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862138"/>
            <a:ext cx="8653462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838200" y="6059488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Mustapha A. Evaluation of novel chemical additive that colorizes chlorine-based disinfectants to improve visualization of surface coverage. AJIC 2018;46:119-121.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8F71FCF-27A0-4255-B2E1-0DF40C0159AC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Direct observation of cleaning practices and interviews with EVS staff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678362"/>
          </a:xfrm>
        </p:spPr>
        <p:txBody>
          <a:bodyPr/>
          <a:lstStyle/>
          <a:p>
            <a:pPr>
              <a:defRPr/>
            </a:pPr>
            <a:r>
              <a:rPr lang="en-US" dirty="0"/>
              <a:t>Interviews with EVS staff</a:t>
            </a:r>
          </a:p>
          <a:p>
            <a:pPr lvl="1">
              <a:defRPr/>
            </a:pPr>
            <a:r>
              <a:rPr lang="en-US" dirty="0"/>
              <a:t>Knowledge deficits</a:t>
            </a:r>
          </a:p>
          <a:p>
            <a:pPr lvl="1">
              <a:defRPr/>
            </a:pPr>
            <a:r>
              <a:rPr lang="en-US" dirty="0"/>
              <a:t>Other issues that impact job performance</a:t>
            </a:r>
          </a:p>
          <a:p>
            <a:pPr>
              <a:defRPr/>
            </a:pPr>
            <a:r>
              <a:rPr lang="en-US" dirty="0"/>
              <a:t>Direct observation	</a:t>
            </a:r>
          </a:p>
          <a:p>
            <a:pPr lvl="1">
              <a:defRPr/>
            </a:pPr>
            <a:r>
              <a:rPr lang="en-US" dirty="0"/>
              <a:t>Identifies variation in performance </a:t>
            </a:r>
            <a:r>
              <a:rPr lang="en-US" baseline="30000" dirty="0"/>
              <a:t>1-2</a:t>
            </a:r>
          </a:p>
          <a:p>
            <a:pPr lvl="2">
              <a:defRPr/>
            </a:pPr>
            <a:r>
              <a:rPr lang="en-US" dirty="0"/>
              <a:t>Time, number of wipes used, level of cleanliness</a:t>
            </a:r>
          </a:p>
          <a:p>
            <a:pPr lvl="2">
              <a:defRPr/>
            </a:pPr>
            <a:r>
              <a:rPr lang="en-US" dirty="0"/>
              <a:t>Incorrect application such as application of bleach followed by immediate wiping</a:t>
            </a: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1219200" y="6183313"/>
            <a:ext cx="640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Boyce JM. ICHE 2009;31:99-101; Rupp ME. ICHE 2013;34:100-2</a:t>
            </a:r>
          </a:p>
        </p:txBody>
      </p:sp>
      <p:sp>
        <p:nvSpPr>
          <p:cNvPr id="4915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906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effectLst/>
              </a:rPr>
              <a:t>Objective</a:t>
            </a:r>
          </a:p>
        </p:txBody>
      </p:sp>
      <p:sp>
        <p:nvSpPr>
          <p:cNvPr id="1536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62200"/>
            <a:ext cx="8229600" cy="3687763"/>
          </a:xfrm>
        </p:spPr>
        <p:txBody>
          <a:bodyPr/>
          <a:lstStyle/>
          <a:p>
            <a:pPr eaLnBrk="1" hangingPunct="1"/>
            <a:r>
              <a:rPr lang="en-US" altLang="en-US" smtClean="0"/>
              <a:t>To discuss practical approaches to improve environmental cleaning through monitoring and feedback</a:t>
            </a:r>
            <a:endParaRPr lang="en-US" altLang="en-US" smtClean="0">
              <a:effectLst/>
              <a:latin typeface="Helvetica" pitchFamily="34" charset="0"/>
            </a:endParaRP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81000" y="5692775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Deshpande A, Donskey CJ. Practical approaches for assessment of daily and post-discharge disinfection in healthcare facilities. Curr Infect Dis Rep 2017;19:32</a:t>
            </a:r>
          </a:p>
        </p:txBody>
      </p:sp>
      <p:sp>
        <p:nvSpPr>
          <p:cNvPr id="2048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740275"/>
            <a:ext cx="64833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Box 9"/>
          <p:cNvSpPr txBox="1">
            <a:spLocks noChangeArrowheads="1"/>
          </p:cNvSpPr>
          <p:nvPr/>
        </p:nvSpPr>
        <p:spPr bwMode="auto">
          <a:xfrm>
            <a:off x="7239000" y="27559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/>
              <a:t>Bleach wipe after multiple uses</a:t>
            </a:r>
          </a:p>
        </p:txBody>
      </p:sp>
      <p:sp>
        <p:nvSpPr>
          <p:cNvPr id="50179" name="TextBox 13"/>
          <p:cNvSpPr txBox="1">
            <a:spLocks noChangeArrowheads="1"/>
          </p:cNvSpPr>
          <p:nvPr/>
        </p:nvSpPr>
        <p:spPr bwMode="auto">
          <a:xfrm>
            <a:off x="7239000" y="4940300"/>
            <a:ext cx="1905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/>
              <a:t>Fresh wet bleach wipe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Fluorescent markers do not detect incorrect use of products</a:t>
            </a:r>
          </a:p>
        </p:txBody>
      </p:sp>
      <p:sp>
        <p:nvSpPr>
          <p:cNvPr id="50181" name="Curved Down Arrow 3"/>
          <p:cNvSpPr>
            <a:spLocks noChangeArrowheads="1"/>
          </p:cNvSpPr>
          <p:nvPr/>
        </p:nvSpPr>
        <p:spPr bwMode="auto">
          <a:xfrm>
            <a:off x="1130300" y="2476500"/>
            <a:ext cx="838200" cy="320675"/>
          </a:xfrm>
          <a:prstGeom prst="curvedDownArrow">
            <a:avLst>
              <a:gd name="adj1" fmla="val 24953"/>
              <a:gd name="adj2" fmla="val 49905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82" name="Curved Down Arrow 14"/>
          <p:cNvSpPr>
            <a:spLocks noChangeArrowheads="1"/>
          </p:cNvSpPr>
          <p:nvPr/>
        </p:nvSpPr>
        <p:spPr bwMode="auto">
          <a:xfrm>
            <a:off x="2438400" y="2463800"/>
            <a:ext cx="838200" cy="320675"/>
          </a:xfrm>
          <a:prstGeom prst="curvedDownArrow">
            <a:avLst>
              <a:gd name="adj1" fmla="val 24953"/>
              <a:gd name="adj2" fmla="val 49905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83" name="Curved Down Arrow 15"/>
          <p:cNvSpPr>
            <a:spLocks noChangeArrowheads="1"/>
          </p:cNvSpPr>
          <p:nvPr/>
        </p:nvSpPr>
        <p:spPr bwMode="auto">
          <a:xfrm>
            <a:off x="3810000" y="2463800"/>
            <a:ext cx="838200" cy="320675"/>
          </a:xfrm>
          <a:prstGeom prst="curvedDownArrow">
            <a:avLst>
              <a:gd name="adj1" fmla="val 24953"/>
              <a:gd name="adj2" fmla="val 49905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84" name="Curved Down Arrow 16"/>
          <p:cNvSpPr>
            <a:spLocks noChangeArrowheads="1"/>
          </p:cNvSpPr>
          <p:nvPr/>
        </p:nvSpPr>
        <p:spPr bwMode="auto">
          <a:xfrm>
            <a:off x="5334000" y="2463800"/>
            <a:ext cx="838200" cy="320675"/>
          </a:xfrm>
          <a:prstGeom prst="curvedDownArrow">
            <a:avLst>
              <a:gd name="adj1" fmla="val 24953"/>
              <a:gd name="adj2" fmla="val 49905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85" name="TextBox 10"/>
          <p:cNvSpPr txBox="1">
            <a:spLocks noChangeArrowheads="1"/>
          </p:cNvSpPr>
          <p:nvPr/>
        </p:nvSpPr>
        <p:spPr bwMode="auto">
          <a:xfrm>
            <a:off x="333375" y="1752600"/>
            <a:ext cx="807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b="1"/>
              <a:t>Transfer of </a:t>
            </a:r>
            <a:r>
              <a:rPr lang="en-US" altLang="en-US" b="1" i="1"/>
              <a:t>C. difficile </a:t>
            </a:r>
            <a:r>
              <a:rPr lang="en-US" altLang="en-US" b="1"/>
              <a:t>spores by a bleach wipe</a:t>
            </a:r>
            <a:r>
              <a:rPr lang="en-US" altLang="en-US" b="1" baseline="30000"/>
              <a:t>1</a:t>
            </a:r>
          </a:p>
        </p:txBody>
      </p:sp>
      <p:sp>
        <p:nvSpPr>
          <p:cNvPr id="50186" name="TextBox 11"/>
          <p:cNvSpPr txBox="1">
            <a:spLocks noChangeArrowheads="1"/>
          </p:cNvSpPr>
          <p:nvPr/>
        </p:nvSpPr>
        <p:spPr bwMode="auto">
          <a:xfrm>
            <a:off x="304800" y="61722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400"/>
              <a:t>1. Cadnum JL, et al. Infect Control Hosp Epidemiol 2013;34:441-2; 2. Manian FA, et al. Infect Control Hosp Epidemiol 2011;32:667-72 (Suspected transfer of MRSA and Acinetobacter from dirty to clean sites during room cleaning) </a:t>
            </a:r>
            <a:endParaRPr lang="en-US" altLang="en-US"/>
          </a:p>
        </p:txBody>
      </p:sp>
      <p:pic>
        <p:nvPicPr>
          <p:cNvPr id="5018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871788"/>
            <a:ext cx="648652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A28AA4F-15F2-431A-87F8-6E238188E0DA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Confusion about products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1371600"/>
            <a:ext cx="3773487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2590800" y="6335713"/>
            <a:ext cx="533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altLang="en-US" sz="1800"/>
              <a:t>Dharan S, et al. J Hosp Infect 1999;42:113-7 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F4670C-674B-49C3-B79A-6393A722E4C7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4" descr="http://us.mg1.mail.yahoo.com/ya/download?fid=Inbox&amp;mid=1_1560517_AJ3uXkIAAGWtTZEr0gUJwW0%2FSQQ&amp;pid=2&amp;tnef=&amp;YY=1301363161723&amp;newid=1&amp;clean=0&amp;inline=1"/>
          <p:cNvSpPr>
            <a:spLocks noChangeAspect="1" noChangeArrowheads="1"/>
          </p:cNvSpPr>
          <p:nvPr/>
        </p:nvSpPr>
        <p:spPr bwMode="auto">
          <a:xfrm>
            <a:off x="139700" y="-3367088"/>
            <a:ext cx="8810625" cy="658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6576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Confusion about who cleans what </a:t>
            </a: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2362200" y="13716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altLang="en-US" sz="2400"/>
              <a:t>Wall-mounted vital signs equipment</a:t>
            </a:r>
          </a:p>
        </p:txBody>
      </p:sp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2133600" y="6211888"/>
            <a:ext cx="655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altLang="en-US" sz="1800"/>
              <a:t>Dumigan DG, et al. Am J Infect Control ;38:387-92; </a:t>
            </a:r>
          </a:p>
          <a:p>
            <a:pPr eaLnBrk="1" hangingPunct="1"/>
            <a:r>
              <a:rPr lang="en-US" altLang="en-US" sz="1800"/>
              <a:t>Goodman ER, et al. Infect Control Hosp Epidemiol 2008;29:593-9</a:t>
            </a:r>
          </a:p>
        </p:txBody>
      </p:sp>
      <p:sp>
        <p:nvSpPr>
          <p:cNvPr id="5223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19B4CF8-58E1-47F5-B5DF-E2C4A07F5BF0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Portable equipment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Hospitalized patients frequently have direct or indirect interactions with shared medical equipment and other fomites </a:t>
            </a:r>
            <a:r>
              <a:rPr lang="en-US" baseline="30000" dirty="0"/>
              <a:t>1</a:t>
            </a:r>
          </a:p>
          <a:p>
            <a:pPr>
              <a:defRPr/>
            </a:pPr>
            <a:r>
              <a:rPr lang="en-US" dirty="0"/>
              <a:t>Portable equipment is often contaminated with pathogens, but rarely cleaned </a:t>
            </a:r>
            <a:r>
              <a:rPr lang="en-US" baseline="30000" dirty="0"/>
              <a:t>2</a:t>
            </a:r>
          </a:p>
          <a:p>
            <a:pPr>
              <a:defRPr/>
            </a:pPr>
            <a:r>
              <a:rPr lang="en-US" dirty="0"/>
              <a:t>Portable equipment has been associated with outbreaks </a:t>
            </a:r>
            <a:r>
              <a:rPr lang="en-US" baseline="30000" dirty="0"/>
              <a:t>3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381000" y="5410200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1. Suwantarat N. Quantitative assessment of interactions between hospitalized patients and portable medical equipment and other fomites. AJIC 2017; 2. Havill N. Cleanliness of portable equipment disinfected by nursing staff. Am J Infect Control  2011; 3. Kanamori H. The role of patient care items as a fomite in healthcare-associated outbreaks and infection prevention. Clin Infect Dis 2017</a:t>
            </a:r>
          </a:p>
        </p:txBody>
      </p:sp>
      <p:sp>
        <p:nvSpPr>
          <p:cNvPr id="5325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Quantitative assessment of interactions between hospitalized patients and portable medical equipment and other fomites</a:t>
            </a:r>
          </a:p>
        </p:txBody>
      </p:sp>
      <p:graphicFrame>
        <p:nvGraphicFramePr>
          <p:cNvPr id="54274" name="Chart 4"/>
          <p:cNvGraphicFramePr>
            <a:graphicFrameLocks/>
          </p:cNvGraphicFramePr>
          <p:nvPr/>
        </p:nvGraphicFramePr>
        <p:xfrm>
          <a:off x="711200" y="1625600"/>
          <a:ext cx="7950200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Chart" r:id="rId4" imgW="7955970" imgH="4298052" progId="Excel.Chart.8">
                  <p:embed/>
                </p:oleObj>
              </mc:Choice>
              <mc:Fallback>
                <p:oleObj name="Chart" r:id="rId4" imgW="7955970" imgH="4298052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625600"/>
                        <a:ext cx="7950200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1676400" y="6096000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Suwantarat N, et al. Am J Infect Control 2017; 2017;45:1276-1278. </a:t>
            </a:r>
          </a:p>
        </p:txBody>
      </p:sp>
      <p:sp>
        <p:nvSpPr>
          <p:cNvPr id="5427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3FBF976-898F-4122-A049-D5E27E21DD8C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Movement of wheelchairs within the hospital and LTCF</a:t>
            </a:r>
          </a:p>
        </p:txBody>
      </p:sp>
      <p:pic>
        <p:nvPicPr>
          <p:cNvPr id="5529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714500"/>
            <a:ext cx="76168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3200400" y="62484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Alhmidi H, et al. SHEA 2018</a:t>
            </a:r>
          </a:p>
        </p:txBody>
      </p:sp>
      <p:sp>
        <p:nvSpPr>
          <p:cNvPr id="5530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EB16B1-2D05-43D7-A1F7-3ACD93D29541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FCF4785-6B74-4A53-8D56-73763E66EF1A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Dedicated teams of motivated workers for isolation rooms</a:t>
            </a:r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75F763C-6F62-4340-90DC-76E0671B5844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An environmental disinfection odyssey </a:t>
            </a:r>
          </a:p>
        </p:txBody>
      </p:sp>
      <p:graphicFrame>
        <p:nvGraphicFramePr>
          <p:cNvPr id="58370" name="Chart 4"/>
          <p:cNvGraphicFramePr>
            <a:graphicFrameLocks/>
          </p:cNvGraphicFramePr>
          <p:nvPr/>
        </p:nvGraphicFramePr>
        <p:xfrm>
          <a:off x="558800" y="914400"/>
          <a:ext cx="77978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r:id="rId5" imgW="7797460" imgH="4901609" progId="Excel.Chart.8">
                  <p:embed/>
                </p:oleObj>
              </mc:Choice>
              <mc:Fallback>
                <p:oleObj r:id="rId5" imgW="7797460" imgH="4901609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914400"/>
                        <a:ext cx="77978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1600200" y="56388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2000"/>
              <a:t>Baseline</a:t>
            </a:r>
          </a:p>
        </p:txBody>
      </p:sp>
      <p:cxnSp>
        <p:nvCxnSpPr>
          <p:cNvPr id="8" name="Straight Connector 7">
            <a:extLst>
              <a:ext uri="{FF2B5EF4-FFF2-40B4-BE49-F238E27FC236}"/>
            </a:extLst>
          </p:cNvPr>
          <p:cNvCxnSpPr/>
          <p:nvPr/>
        </p:nvCxnSpPr>
        <p:spPr>
          <a:xfrm>
            <a:off x="2971800" y="563880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/>
            </a:extLst>
          </p:cNvPr>
          <p:cNvCxnSpPr/>
          <p:nvPr/>
        </p:nvCxnSpPr>
        <p:spPr>
          <a:xfrm>
            <a:off x="4800600" y="563880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/>
            </a:extLst>
          </p:cNvPr>
          <p:cNvCxnSpPr/>
          <p:nvPr/>
        </p:nvCxnSpPr>
        <p:spPr>
          <a:xfrm>
            <a:off x="6477000" y="563880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TextBox 8"/>
          <p:cNvSpPr txBox="1">
            <a:spLocks noChangeArrowheads="1"/>
          </p:cNvSpPr>
          <p:nvPr/>
        </p:nvSpPr>
        <p:spPr bwMode="auto">
          <a:xfrm>
            <a:off x="3200400" y="5638800"/>
            <a:ext cx="1371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2000"/>
              <a:t>Fluorescent markers</a:t>
            </a:r>
          </a:p>
        </p:txBody>
      </p:sp>
      <p:sp>
        <p:nvSpPr>
          <p:cNvPr id="58376" name="TextBox 9"/>
          <p:cNvSpPr txBox="1">
            <a:spLocks noChangeArrowheads="1"/>
          </p:cNvSpPr>
          <p:nvPr/>
        </p:nvSpPr>
        <p:spPr bwMode="auto">
          <a:xfrm>
            <a:off x="5029200" y="56388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2000"/>
              <a:t>UV device</a:t>
            </a:r>
          </a:p>
        </p:txBody>
      </p:sp>
      <p:sp>
        <p:nvSpPr>
          <p:cNvPr id="58377" name="TextBox 10"/>
          <p:cNvSpPr txBox="1">
            <a:spLocks noChangeArrowheads="1"/>
          </p:cNvSpPr>
          <p:nvPr/>
        </p:nvSpPr>
        <p:spPr bwMode="auto">
          <a:xfrm>
            <a:off x="6477000" y="5616575"/>
            <a:ext cx="2057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2000"/>
              <a:t>Enhanced daily &amp; terminal cleaning</a:t>
            </a:r>
          </a:p>
        </p:txBody>
      </p:sp>
      <p:sp>
        <p:nvSpPr>
          <p:cNvPr id="58378" name="TextBox 10"/>
          <p:cNvSpPr txBox="1">
            <a:spLocks noChangeArrowheads="1"/>
          </p:cNvSpPr>
          <p:nvPr/>
        </p:nvSpPr>
        <p:spPr bwMode="auto">
          <a:xfrm>
            <a:off x="2057400" y="6443663"/>
            <a:ext cx="518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600"/>
              <a:t>Sitzlar B, et al. Infect Control Hosp Epidemiol  2013;34:459-65</a:t>
            </a:r>
          </a:p>
        </p:txBody>
      </p:sp>
      <p:sp>
        <p:nvSpPr>
          <p:cNvPr id="583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7F1703D-1F9C-43CA-8BC0-97CA23DDC00C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More cleaning, less screening:  </a:t>
            </a:r>
            <a:br>
              <a:rPr lang="en-US" sz="4000" dirty="0"/>
            </a:br>
            <a:r>
              <a:rPr lang="en-US" sz="4000" i="1" dirty="0"/>
              <a:t>C. </a:t>
            </a:r>
            <a:r>
              <a:rPr lang="en-US" sz="4000" i="1" dirty="0" err="1"/>
              <a:t>difficile</a:t>
            </a:r>
            <a:r>
              <a:rPr lang="en-US" sz="4000" i="1" dirty="0"/>
              <a:t> </a:t>
            </a:r>
            <a:r>
              <a:rPr lang="en-US" sz="4000" dirty="0"/>
              <a:t>daily disinfection team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8"/>
          <a:stretch>
            <a:fillRect/>
          </a:stretch>
        </p:blipFill>
        <p:spPr bwMode="auto">
          <a:xfrm>
            <a:off x="914400" y="1552575"/>
            <a:ext cx="73056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838200" y="6400800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Kundrapu S, et al. ID Week poster 1394; Infect Control Hosp Epidemiol (in press).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B5A8F9-AECB-492A-A845-25CEFA5F769A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Transmission of healthcare-associated pathogens</a:t>
            </a:r>
            <a:endParaRPr lang="en-US" altLang="en-US" i="1" smtClean="0"/>
          </a:p>
        </p:txBody>
      </p:sp>
      <p:pic>
        <p:nvPicPr>
          <p:cNvPr id="22530" name="Picture 3" descr="hand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219200" y="28956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InfectedPatient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705600" y="2895600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Susceptible Patient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2514600" y="3352800"/>
            <a:ext cx="914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8" tIns="45606" rIns="91218" bIns="45606"/>
          <a:lstStyle/>
          <a:p>
            <a:endParaRPr lang="en-CA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5638800" y="3352800"/>
            <a:ext cx="914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8" tIns="45606" rIns="91218" bIns="45606"/>
          <a:lstStyle/>
          <a:p>
            <a:endParaRPr lang="en-CA"/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3657600" y="5257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Environment</a:t>
            </a:r>
          </a:p>
        </p:txBody>
      </p:sp>
      <p:cxnSp>
        <p:nvCxnSpPr>
          <p:cNvPr id="22536" name="AutoShape 9"/>
          <p:cNvCxnSpPr>
            <a:cxnSpLocks noChangeShapeType="1"/>
          </p:cNvCxnSpPr>
          <p:nvPr/>
        </p:nvCxnSpPr>
        <p:spPr bwMode="auto">
          <a:xfrm>
            <a:off x="1905000" y="3810000"/>
            <a:ext cx="16002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10"/>
          <p:cNvCxnSpPr>
            <a:cxnSpLocks noChangeShapeType="1"/>
          </p:cNvCxnSpPr>
          <p:nvPr/>
        </p:nvCxnSpPr>
        <p:spPr bwMode="auto">
          <a:xfrm flipV="1">
            <a:off x="5410200" y="3810000"/>
            <a:ext cx="10668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Line 11"/>
          <p:cNvSpPr>
            <a:spLocks noChangeShapeType="1"/>
          </p:cNvSpPr>
          <p:nvPr/>
        </p:nvSpPr>
        <p:spPr bwMode="auto">
          <a:xfrm flipV="1">
            <a:off x="4495800" y="4343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8" tIns="45606" rIns="91218" bIns="45606"/>
          <a:lstStyle/>
          <a:p>
            <a:endParaRPr lang="en-CA"/>
          </a:p>
        </p:txBody>
      </p:sp>
      <p:sp>
        <p:nvSpPr>
          <p:cNvPr id="2253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F956D6E-764C-49A4-A2EC-1661FAE3FED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Monitoring and feedback can be </a:t>
            </a:r>
            <a:br>
              <a:rPr lang="en-US" sz="4000" dirty="0"/>
            </a:br>
            <a:r>
              <a:rPr lang="en-US" sz="4000" dirty="0"/>
              <a:t>time-consuming</a:t>
            </a:r>
          </a:p>
        </p:txBody>
      </p:sp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685800" y="60960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/>
              <a:t>Kundrapu S, et al. More cleaning, Less screening:  Evaluation of the time required</a:t>
            </a:r>
          </a:p>
          <a:p>
            <a:r>
              <a:rPr lang="en-US" altLang="en-US" sz="1800"/>
              <a:t>for monitoring vs performing environmental cleaning. ICHE 2014;35:202-4.</a:t>
            </a:r>
          </a:p>
        </p:txBody>
      </p:sp>
      <p:graphicFrame>
        <p:nvGraphicFramePr>
          <p:cNvPr id="61443" name="Chart 4"/>
          <p:cNvGraphicFramePr>
            <a:graphicFrameLocks/>
          </p:cNvGraphicFramePr>
          <p:nvPr/>
        </p:nvGraphicFramePr>
        <p:xfrm>
          <a:off x="1778000" y="2006600"/>
          <a:ext cx="5435600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r:id="rId4" imgW="5432007" imgH="3987130" progId="Excel.Chart.8">
                  <p:embed/>
                </p:oleObj>
              </mc:Choice>
              <mc:Fallback>
                <p:oleObj r:id="rId4" imgW="5432007" imgH="3987130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006600"/>
                        <a:ext cx="5435600" cy="398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65D2B4-751B-479C-9CF5-4810FF5A02FD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Environmental monitoring at the Cleveland VA Medical Center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034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Fluorescent markers</a:t>
            </a:r>
          </a:p>
          <a:p>
            <a:pPr lvl="1">
              <a:defRPr/>
            </a:pPr>
            <a:r>
              <a:rPr lang="en-US" dirty="0"/>
              <a:t>Terminal cleaning all rooms</a:t>
            </a:r>
          </a:p>
          <a:p>
            <a:pPr lvl="1">
              <a:defRPr/>
            </a:pPr>
            <a:r>
              <a:rPr lang="en-US" dirty="0"/>
              <a:t>Daily cleaning </a:t>
            </a:r>
            <a:r>
              <a:rPr lang="en-US" i="1" dirty="0"/>
              <a:t>C. difficile </a:t>
            </a:r>
            <a:r>
              <a:rPr lang="en-US" dirty="0"/>
              <a:t>rooms</a:t>
            </a:r>
          </a:p>
          <a:p>
            <a:pPr>
              <a:defRPr/>
            </a:pPr>
            <a:r>
              <a:rPr lang="en-US" dirty="0"/>
              <a:t>Direct observation of environmental services personnel </a:t>
            </a:r>
          </a:p>
          <a:p>
            <a:pPr>
              <a:defRPr/>
            </a:pPr>
            <a:r>
              <a:rPr lang="en-US" dirty="0"/>
              <a:t>ATP</a:t>
            </a:r>
          </a:p>
          <a:p>
            <a:pPr>
              <a:defRPr/>
            </a:pPr>
            <a:r>
              <a:rPr lang="en-US" dirty="0"/>
              <a:t>Cultures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97025"/>
            <a:ext cx="28860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2057400" y="5486400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b="1"/>
              <a:t>      </a:t>
            </a:r>
            <a:r>
              <a:rPr lang="en-US" altLang="en-US" sz="1600" b="1"/>
              <a:t>Negative    Positive     Positive   Negative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Microbiologic monitoring:  culture for </a:t>
            </a:r>
            <a:r>
              <a:rPr lang="en-US" sz="3600" i="1" dirty="0"/>
              <a:t>C. difficile </a:t>
            </a:r>
            <a:r>
              <a:rPr lang="en-US" sz="3600" dirty="0"/>
              <a:t>without anaerobic conditions</a:t>
            </a:r>
          </a:p>
        </p:txBody>
      </p:sp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2819400" y="6488113"/>
            <a:ext cx="4191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600"/>
              <a:t>Cadnum JL, et al. J Clin Microbiol 2014 </a:t>
            </a:r>
          </a:p>
        </p:txBody>
      </p:sp>
      <p:cxnSp>
        <p:nvCxnSpPr>
          <p:cNvPr id="63493" name="Straight Connector 6"/>
          <p:cNvCxnSpPr>
            <a:cxnSpLocks noChangeShapeType="1"/>
          </p:cNvCxnSpPr>
          <p:nvPr/>
        </p:nvCxnSpPr>
        <p:spPr bwMode="auto">
          <a:xfrm>
            <a:off x="2438400" y="60198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4" name="Straight Connector 9"/>
          <p:cNvCxnSpPr>
            <a:cxnSpLocks noChangeShapeType="1"/>
          </p:cNvCxnSpPr>
          <p:nvPr/>
        </p:nvCxnSpPr>
        <p:spPr bwMode="auto">
          <a:xfrm>
            <a:off x="4572000" y="60198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5" name="TextBox 10"/>
          <p:cNvSpPr txBox="1">
            <a:spLocks noChangeArrowheads="1"/>
          </p:cNvSpPr>
          <p:nvPr/>
        </p:nvSpPr>
        <p:spPr bwMode="auto">
          <a:xfrm>
            <a:off x="2514600" y="59436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/>
              <a:t> Aerobic          Anaerobic</a:t>
            </a:r>
          </a:p>
        </p:txBody>
      </p:sp>
      <p:sp>
        <p:nvSpPr>
          <p:cNvPr id="634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7FE251-1D1F-4174-8934-FF69B1D7FBB6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Effective implementation of UV-C devices requires monitoring and feedback</a:t>
            </a:r>
          </a:p>
        </p:txBody>
      </p:sp>
      <p:pic>
        <p:nvPicPr>
          <p:cNvPr id="6451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905000"/>
            <a:ext cx="70231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457200" y="60960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Fleming M. Deployment of a touchless UV light robot for terminal room disinfection: The importance of audit and feedback. AJIC 2017 Nov 3. pii: S0196-6553(17)31102-1.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60FA9C2-88D2-459D-9C67-E1D6B73804EC}" type="slidenum">
              <a:rPr lang="en-US" altLang="en-US"/>
              <a:pPr/>
              <a:t>43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45059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Monitoring and feedback is essential in order to improve cleaning and disinfection</a:t>
            </a:r>
          </a:p>
          <a:p>
            <a:pPr>
              <a:defRPr/>
            </a:pPr>
            <a:r>
              <a:rPr lang="en-US" dirty="0"/>
              <a:t>Current methods for monitoring have advantages and disadvantages </a:t>
            </a:r>
          </a:p>
          <a:p>
            <a:pPr>
              <a:defRPr/>
            </a:pPr>
            <a:r>
              <a:rPr lang="en-US" dirty="0"/>
              <a:t>Direct observation of practices is useful  </a:t>
            </a:r>
          </a:p>
          <a:p>
            <a:pPr>
              <a:defRPr/>
            </a:pPr>
            <a:r>
              <a:rPr lang="en-US" dirty="0"/>
              <a:t>Monitoring and feedback can have a positive impact on EVS programs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44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725488"/>
            <a:ext cx="827722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Acquisition of </a:t>
            </a:r>
            <a:r>
              <a:rPr lang="en-US" sz="3200" i="1" dirty="0"/>
              <a:t>C. </a:t>
            </a:r>
            <a:r>
              <a:rPr lang="en-US" sz="3200" i="1" dirty="0" err="1"/>
              <a:t>difficile</a:t>
            </a:r>
            <a:r>
              <a:rPr lang="en-US" sz="3200" i="1" dirty="0"/>
              <a:t> </a:t>
            </a:r>
            <a:r>
              <a:rPr lang="en-US" sz="3200" dirty="0"/>
              <a:t>on hands after contact with skin and environment </a:t>
            </a:r>
          </a:p>
        </p:txBody>
      </p:sp>
      <p:sp>
        <p:nvSpPr>
          <p:cNvPr id="14" name="Content Placeholder 1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87513"/>
            <a:ext cx="4040188" cy="3951287"/>
          </a:xfrm>
        </p:spPr>
        <p:txBody>
          <a:bodyPr/>
          <a:lstStyle/>
          <a:p>
            <a:pPr>
              <a:defRPr/>
            </a:pPr>
            <a:r>
              <a:rPr lang="en-US" b="1" dirty="0"/>
              <a:t>Hand contamination after contact with skin sites:  50%</a:t>
            </a:r>
          </a:p>
        </p:txBody>
      </p:sp>
      <p:sp>
        <p:nvSpPr>
          <p:cNvPr id="16" name="Content Placeholder 1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687513"/>
            <a:ext cx="4041775" cy="3951287"/>
          </a:xfrm>
        </p:spPr>
        <p:txBody>
          <a:bodyPr/>
          <a:lstStyle/>
          <a:p>
            <a:pPr>
              <a:defRPr/>
            </a:pPr>
            <a:r>
              <a:rPr lang="en-US" b="1" dirty="0"/>
              <a:t>Hand contamination after contact with high-touch surfaces:  50%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97200"/>
            <a:ext cx="337185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971800"/>
            <a:ext cx="34956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4959350" y="2844800"/>
            <a:ext cx="144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3200" b="1">
                <a:solidFill>
                  <a:schemeClr val="bg2"/>
                </a:solidFill>
              </a:rPr>
              <a:t>Bedrail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57200" y="2895600"/>
            <a:ext cx="1866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3200" b="1">
                <a:solidFill>
                  <a:schemeClr val="bg2"/>
                </a:solidFill>
              </a:rPr>
              <a:t>Abdomen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33400" y="60198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/>
              <a:t>Guerrero DM, et al. Acquisition of spores on gloved hands after contact with skin of CDI patients and with environmental surfaces in their rooms. AJIC 2012;40:556-8</a:t>
            </a:r>
          </a:p>
        </p:txBody>
      </p:sp>
      <p:sp>
        <p:nvSpPr>
          <p:cNvPr id="2356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Basic infection control practices</a:t>
            </a:r>
            <a:endParaRPr lang="en-US" altLang="en-US" sz="4000" i="1" smtClean="0"/>
          </a:p>
        </p:txBody>
      </p:sp>
      <p:pic>
        <p:nvPicPr>
          <p:cNvPr id="24578" name="Picture 3" descr="hand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219200" y="28956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InfectedPatient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705600" y="2895600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Susceptible Patient</a:t>
            </a: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2514600" y="3352800"/>
            <a:ext cx="914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8" tIns="45606" rIns="91218" bIns="45606"/>
          <a:lstStyle/>
          <a:p>
            <a:endParaRPr lang="en-CA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5638800" y="3352800"/>
            <a:ext cx="914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8" tIns="45606" rIns="91218" bIns="45606"/>
          <a:lstStyle/>
          <a:p>
            <a:endParaRPr lang="en-CA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3657600" y="5257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Environment</a:t>
            </a:r>
          </a:p>
        </p:txBody>
      </p:sp>
      <p:cxnSp>
        <p:nvCxnSpPr>
          <p:cNvPr id="24584" name="AutoShape 9"/>
          <p:cNvCxnSpPr>
            <a:cxnSpLocks noChangeShapeType="1"/>
          </p:cNvCxnSpPr>
          <p:nvPr/>
        </p:nvCxnSpPr>
        <p:spPr bwMode="auto">
          <a:xfrm>
            <a:off x="1905000" y="3810000"/>
            <a:ext cx="16002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AutoShape 10"/>
          <p:cNvCxnSpPr>
            <a:cxnSpLocks noChangeShapeType="1"/>
          </p:cNvCxnSpPr>
          <p:nvPr/>
        </p:nvCxnSpPr>
        <p:spPr bwMode="auto">
          <a:xfrm flipV="1">
            <a:off x="5410200" y="3810000"/>
            <a:ext cx="10668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Line 11"/>
          <p:cNvSpPr>
            <a:spLocks noChangeShapeType="1"/>
          </p:cNvSpPr>
          <p:nvPr/>
        </p:nvSpPr>
        <p:spPr bwMode="auto">
          <a:xfrm flipV="1">
            <a:off x="4495800" y="4343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8" tIns="45606" rIns="91218" bIns="45606"/>
          <a:lstStyle/>
          <a:p>
            <a:endParaRPr lang="en-CA"/>
          </a:p>
        </p:txBody>
      </p:sp>
      <p:sp>
        <p:nvSpPr>
          <p:cNvPr id="12" name="Multiply 11">
            <a:extLst>
              <a:ext uri="{FF2B5EF4-FFF2-40B4-BE49-F238E27FC236}"/>
            </a:extLst>
          </p:cNvPr>
          <p:cNvSpPr/>
          <p:nvPr/>
        </p:nvSpPr>
        <p:spPr bwMode="auto">
          <a:xfrm>
            <a:off x="5867400" y="2971800"/>
            <a:ext cx="381000" cy="685800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18" tIns="45606" rIns="91218" bIns="45606"/>
          <a:lstStyle/>
          <a:p>
            <a:pPr>
              <a:defRPr/>
            </a:pPr>
            <a:endParaRPr lang="en-US"/>
          </a:p>
        </p:txBody>
      </p:sp>
      <p:sp>
        <p:nvSpPr>
          <p:cNvPr id="13" name="Multiply 12">
            <a:extLst>
              <a:ext uri="{FF2B5EF4-FFF2-40B4-BE49-F238E27FC236}"/>
            </a:extLst>
          </p:cNvPr>
          <p:cNvSpPr/>
          <p:nvPr/>
        </p:nvSpPr>
        <p:spPr bwMode="auto">
          <a:xfrm>
            <a:off x="4343400" y="4495800"/>
            <a:ext cx="381000" cy="685800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18" tIns="45606" rIns="91218" bIns="45606"/>
          <a:lstStyle/>
          <a:p>
            <a:pPr>
              <a:defRPr/>
            </a:pPr>
            <a:endParaRPr lang="en-US"/>
          </a:p>
        </p:txBody>
      </p:sp>
      <p:sp>
        <p:nvSpPr>
          <p:cNvPr id="14" name="Multiply 13">
            <a:extLst>
              <a:ext uri="{FF2B5EF4-FFF2-40B4-BE49-F238E27FC236}"/>
            </a:extLst>
          </p:cNvPr>
          <p:cNvSpPr/>
          <p:nvPr/>
        </p:nvSpPr>
        <p:spPr bwMode="auto">
          <a:xfrm>
            <a:off x="5638800" y="4343400"/>
            <a:ext cx="381000" cy="685800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18" tIns="45606" rIns="91218" bIns="45606"/>
          <a:lstStyle/>
          <a:p>
            <a:pPr>
              <a:defRPr/>
            </a:pPr>
            <a:endParaRPr lang="en-US"/>
          </a:p>
        </p:txBody>
      </p:sp>
      <p:sp>
        <p:nvSpPr>
          <p:cNvPr id="24590" name="Rounded Rectangle 14"/>
          <p:cNvSpPr>
            <a:spLocks noChangeArrowheads="1"/>
          </p:cNvSpPr>
          <p:nvPr/>
        </p:nvSpPr>
        <p:spPr bwMode="auto">
          <a:xfrm>
            <a:off x="6172200" y="1447800"/>
            <a:ext cx="2590800" cy="1143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218" tIns="45606" rIns="91218" bIns="45606"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b="1"/>
              <a:t>Hand washing, gloves, gowns</a:t>
            </a:r>
          </a:p>
        </p:txBody>
      </p:sp>
      <p:sp>
        <p:nvSpPr>
          <p:cNvPr id="24591" name="Rounded Rectangle 15"/>
          <p:cNvSpPr>
            <a:spLocks noChangeArrowheads="1"/>
          </p:cNvSpPr>
          <p:nvPr/>
        </p:nvSpPr>
        <p:spPr bwMode="auto">
          <a:xfrm>
            <a:off x="6172200" y="4724400"/>
            <a:ext cx="2590800" cy="1143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218" tIns="45606" rIns="91218" bIns="45606"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b="1"/>
              <a:t>Environmental Cleaning</a:t>
            </a:r>
          </a:p>
        </p:txBody>
      </p:sp>
      <p:sp>
        <p:nvSpPr>
          <p:cNvPr id="24592" name="TextBox 1"/>
          <p:cNvSpPr txBox="1">
            <a:spLocks noChangeArrowheads="1"/>
          </p:cNvSpPr>
          <p:nvPr/>
        </p:nvSpPr>
        <p:spPr bwMode="auto">
          <a:xfrm>
            <a:off x="1066800" y="6135688"/>
            <a:ext cx="7239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/>
              <a:t>Dubberke ER, et al. Strategies to prevent CDI in acute care hospitals.  Infect Control Hosp Epidemiol 2008;29:S81-S92 </a:t>
            </a:r>
          </a:p>
        </p:txBody>
      </p:sp>
      <p:sp>
        <p:nvSpPr>
          <p:cNvPr id="2459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altLang="en-US" sz="4800" smtClean="0"/>
              <a:t>Strategies to improve environmental disinfection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5" t="-4091" r="-1285"/>
          <a:stretch>
            <a:fillRect/>
          </a:stretch>
        </p:blipFill>
        <p:spPr bwMode="auto">
          <a:xfrm>
            <a:off x="3089275" y="3389313"/>
            <a:ext cx="26257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Content Placeholder 3" descr="Dubert_cleaning_bleac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1250"/>
            <a:ext cx="250983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6096000" y="2133600"/>
            <a:ext cx="262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/>
              <a:t>Improve standard cleaning and disinfection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2971800" y="2322513"/>
            <a:ext cx="2625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/>
              <a:t>New technologies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76200" y="2322513"/>
            <a:ext cx="2625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/>
              <a:t>Product substitution</a:t>
            </a:r>
          </a:p>
        </p:txBody>
      </p:sp>
      <p:sp>
        <p:nvSpPr>
          <p:cNvPr id="25607" name="TextBox 2"/>
          <p:cNvSpPr txBox="1">
            <a:spLocks noChangeArrowheads="1"/>
          </p:cNvSpPr>
          <p:nvPr/>
        </p:nvSpPr>
        <p:spPr bwMode="auto">
          <a:xfrm>
            <a:off x="457200" y="3581400"/>
            <a:ext cx="2244725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281238" indent="4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738438" indent="4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195638" indent="4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652838" indent="4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400"/>
              <a:t>Quaternary ammonium disinfectant</a:t>
            </a:r>
          </a:p>
          <a:p>
            <a:pPr>
              <a:buFont typeface="Arial" charset="0"/>
              <a:buChar char="•"/>
            </a:pPr>
            <a:r>
              <a:rPr lang="en-US" altLang="en-US" sz="2400"/>
              <a:t>Improved hydrogen peroxide</a:t>
            </a:r>
          </a:p>
          <a:p>
            <a:pPr>
              <a:buFont typeface="Arial" charset="0"/>
              <a:buChar char="•"/>
            </a:pPr>
            <a:r>
              <a:rPr lang="en-US" altLang="en-US" sz="2400"/>
              <a:t>Peracetic acid</a:t>
            </a:r>
          </a:p>
          <a:p>
            <a:pPr>
              <a:buFont typeface="Arial" charset="0"/>
              <a:buChar char="•"/>
            </a:pPr>
            <a:r>
              <a:rPr lang="en-US" altLang="en-US" sz="2400"/>
              <a:t>Bleach</a:t>
            </a:r>
            <a:endParaRPr lang="en-US" altLang="en-US"/>
          </a:p>
        </p:txBody>
      </p:sp>
      <p:sp>
        <p:nvSpPr>
          <p:cNvPr id="256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44717A-D056-4D44-9F2E-AC2A48099EA8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Substitution of bleach for non-sporicidal cleaning agents to control </a:t>
            </a:r>
            <a:r>
              <a:rPr lang="en-US" sz="3200" i="1" dirty="0"/>
              <a:t>C. </a:t>
            </a:r>
            <a:r>
              <a:rPr lang="en-US" sz="3200" i="1" dirty="0" err="1"/>
              <a:t>difficile</a:t>
            </a:r>
            <a:endParaRPr lang="en-US" sz="3200" i="1" dirty="0"/>
          </a:p>
        </p:txBody>
      </p:sp>
      <p:graphicFrame>
        <p:nvGraphicFramePr>
          <p:cNvPr id="91192" name="Group 5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57200" y="1433513"/>
          <a:ext cx="8229601" cy="443399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/>
                  </a:extLst>
                </a:gridCol>
                <a:gridCol w="2209800">
                  <a:extLst>
                    <a:ext uri="{9D8B030D-6E8A-4147-A177-3AD203B41FA5}"/>
                  </a:extLst>
                </a:gridCol>
                <a:gridCol w="2590800">
                  <a:extLst>
                    <a:ext uri="{9D8B030D-6E8A-4147-A177-3AD203B41FA5}"/>
                  </a:extLst>
                </a:gridCol>
                <a:gridCol w="2819401">
                  <a:extLst>
                    <a:ext uri="{9D8B030D-6E8A-4147-A177-3AD203B41FA5}"/>
                  </a:extLst>
                </a:gridCol>
              </a:tblGrid>
              <a:tr h="700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Ref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Setting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Effect on CDI rates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Monitoring to ensure efficacy of disinfection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579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1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Medical Ward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Outbreak ended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Surface contamination reduced to 21% of initial levels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/>
                </a:extLst>
              </a:tr>
              <a:tr h="822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2 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Bone marrow transplant (BMT) unit, Medical Ward, ICU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Significant decrease on BMT unit, but not on the other 2 wards 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No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/>
                </a:extLst>
              </a:tr>
              <a:tr h="579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3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2 medical wards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Decreased on 1 of 2 wards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No decrease in prevalence of environmental contamination 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/>
                </a:extLst>
              </a:tr>
              <a:tr h="579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4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Medical and surgical ICUs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Decreased on both units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No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/>
                </a:extLst>
              </a:tr>
              <a:tr h="579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3 hospitals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48% decrease in prevalence density of CDI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No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/>
                </a:extLst>
              </a:tr>
              <a:tr h="593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6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2 medical wards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85% decrease in hospital acquired CDI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Yes (ATP bioluminescence)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68" name="TextBox 4"/>
          <p:cNvSpPr txBox="1">
            <a:spLocks noChangeArrowheads="1"/>
          </p:cNvSpPr>
          <p:nvPr/>
        </p:nvSpPr>
        <p:spPr bwMode="auto">
          <a:xfrm>
            <a:off x="457200" y="5967413"/>
            <a:ext cx="8686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1). Katz G. Am J Epidemiol 1988;127:1289-94; 2). Mayfield JL. Clin Infect Dis 2000;31:995-1000;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3). Wilcox MH. J Hosp Infect 2003;54:109-114; 4). McMullen KM. Infect Control Hosp Epidemiol 2007;28:205-7; 5). Hacek DM. Am J Infect Control 2010;38:350-3; 6). Orenstein R. Infect Control Hosp Epidemiol 2011;32:1137-9</a:t>
            </a:r>
          </a:p>
        </p:txBody>
      </p:sp>
      <p:sp>
        <p:nvSpPr>
          <p:cNvPr id="2666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45013"/>
            <a:ext cx="6980238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9"/>
          <p:cNvSpPr txBox="1">
            <a:spLocks noChangeArrowheads="1"/>
          </p:cNvSpPr>
          <p:nvPr/>
        </p:nvSpPr>
        <p:spPr bwMode="auto">
          <a:xfrm>
            <a:off x="7162800" y="3200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2400"/>
              <a:t>Quat wipe</a:t>
            </a:r>
          </a:p>
        </p:txBody>
      </p:sp>
      <p:pic>
        <p:nvPicPr>
          <p:cNvPr id="28675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5275"/>
            <a:ext cx="68103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13"/>
          <p:cNvSpPr txBox="1">
            <a:spLocks noChangeArrowheads="1"/>
          </p:cNvSpPr>
          <p:nvPr/>
        </p:nvSpPr>
        <p:spPr bwMode="auto">
          <a:xfrm>
            <a:off x="7239000" y="49482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2400"/>
              <a:t>Bleach wipe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Microbiological plausibility</a:t>
            </a:r>
          </a:p>
        </p:txBody>
      </p: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838200" y="17526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2400"/>
              <a:t>Transfer of </a:t>
            </a:r>
            <a:r>
              <a:rPr lang="en-US" altLang="en-US" sz="2400" i="1"/>
              <a:t>C. difficile </a:t>
            </a:r>
            <a:r>
              <a:rPr lang="en-US" altLang="en-US" sz="2400"/>
              <a:t>spores by a nonsporicidal wipe</a:t>
            </a:r>
          </a:p>
        </p:txBody>
      </p:sp>
      <p:sp>
        <p:nvSpPr>
          <p:cNvPr id="28679" name="Curved Down Arrow 3"/>
          <p:cNvSpPr>
            <a:spLocks noChangeArrowheads="1"/>
          </p:cNvSpPr>
          <p:nvPr/>
        </p:nvSpPr>
        <p:spPr bwMode="auto">
          <a:xfrm>
            <a:off x="1066800" y="2422525"/>
            <a:ext cx="838200" cy="320675"/>
          </a:xfrm>
          <a:prstGeom prst="curvedDownArrow">
            <a:avLst>
              <a:gd name="adj1" fmla="val 24953"/>
              <a:gd name="adj2" fmla="val 49905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0" name="Curved Down Arrow 14"/>
          <p:cNvSpPr>
            <a:spLocks noChangeArrowheads="1"/>
          </p:cNvSpPr>
          <p:nvPr/>
        </p:nvSpPr>
        <p:spPr bwMode="auto">
          <a:xfrm>
            <a:off x="2438400" y="2438400"/>
            <a:ext cx="838200" cy="320675"/>
          </a:xfrm>
          <a:prstGeom prst="curvedDownArrow">
            <a:avLst>
              <a:gd name="adj1" fmla="val 24953"/>
              <a:gd name="adj2" fmla="val 49905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1" name="Curved Down Arrow 15"/>
          <p:cNvSpPr>
            <a:spLocks noChangeArrowheads="1"/>
          </p:cNvSpPr>
          <p:nvPr/>
        </p:nvSpPr>
        <p:spPr bwMode="auto">
          <a:xfrm>
            <a:off x="3810000" y="2422525"/>
            <a:ext cx="838200" cy="320675"/>
          </a:xfrm>
          <a:prstGeom prst="curvedDownArrow">
            <a:avLst>
              <a:gd name="adj1" fmla="val 24953"/>
              <a:gd name="adj2" fmla="val 49905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2" name="Curved Down Arrow 16"/>
          <p:cNvSpPr>
            <a:spLocks noChangeArrowheads="1"/>
          </p:cNvSpPr>
          <p:nvPr/>
        </p:nvSpPr>
        <p:spPr bwMode="auto">
          <a:xfrm>
            <a:off x="5334000" y="2422525"/>
            <a:ext cx="838200" cy="320675"/>
          </a:xfrm>
          <a:prstGeom prst="curvedDownArrow">
            <a:avLst>
              <a:gd name="adj1" fmla="val 24953"/>
              <a:gd name="adj2" fmla="val 49905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1143000" y="6324600"/>
            <a:ext cx="617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/>
              <a:t>Cadnum JL, et al. Infect Control Hosp Epidemiol 2013;34:441-2</a:t>
            </a:r>
          </a:p>
        </p:txBody>
      </p:sp>
      <p:sp>
        <p:nvSpPr>
          <p:cNvPr id="286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8D7E64F-4722-4A7C-A74F-CD11B699E214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24231</TotalTime>
  <Words>1964</Words>
  <Application>Microsoft Office PowerPoint</Application>
  <PresentationFormat>On-screen Show (4:3)</PresentationFormat>
  <Paragraphs>275</Paragraphs>
  <Slides>47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Stream</vt:lpstr>
      <vt:lpstr>Chart</vt:lpstr>
      <vt:lpstr>Microsoft Excel Chart</vt:lpstr>
      <vt:lpstr>Practical Approaches for Monitoring Cleaning in Healthcare Facilities</vt:lpstr>
      <vt:lpstr>Disclosures</vt:lpstr>
      <vt:lpstr>Objective</vt:lpstr>
      <vt:lpstr>Transmission of healthcare-associated pathogens</vt:lpstr>
      <vt:lpstr>Acquisition of C. difficile on hands after contact with skin and environment </vt:lpstr>
      <vt:lpstr>Basic infection control practices</vt:lpstr>
      <vt:lpstr>Strategies to improve environmental disinfection </vt:lpstr>
      <vt:lpstr>Substitution of bleach for non-sporicidal cleaning agents to control C. difficile</vt:lpstr>
      <vt:lpstr>Microbiological plausibility</vt:lpstr>
      <vt:lpstr>Crossover trial of improved hydrogen peroxide versus a quaternary ammonium disinfectant </vt:lpstr>
      <vt:lpstr>New technologies</vt:lpstr>
      <vt:lpstr>Impact of UV-C radiation devices on healthcare-associated infections</vt:lpstr>
      <vt:lpstr>Improving standard cleaning and disinfection</vt:lpstr>
      <vt:lpstr>Process not product</vt:lpstr>
      <vt:lpstr>Fluorescent markers</vt:lpstr>
      <vt:lpstr>Advantages of the fluorescent marker method</vt:lpstr>
      <vt:lpstr>Limitations of the fluorescent marker method</vt:lpstr>
      <vt:lpstr>Removal of marker may not correlate with cleaning of alternate sites on the same surface</vt:lpstr>
      <vt:lpstr>Pathogens often recovered from sites with complete marker removal</vt:lpstr>
      <vt:lpstr>PowerPoint Presentation</vt:lpstr>
      <vt:lpstr>Steriplex</vt:lpstr>
      <vt:lpstr>Low-cost fluorescent marker:  Tide free &amp; gentle laundry detergent</vt:lpstr>
      <vt:lpstr>ATP bioluminesence</vt:lpstr>
      <vt:lpstr>Improved cleaning after providing education and feedback based on ATP readings 1</vt:lpstr>
      <vt:lpstr>Failure rates at different ATP benchmarks before vs after cleaning </vt:lpstr>
      <vt:lpstr>Comparison of fluorescent marker and ATP methods to aerobic colony counts</vt:lpstr>
      <vt:lpstr>Correlation between ATP readings and cultures in cleaned CDI rooms</vt:lpstr>
      <vt:lpstr>Chemical additive to colorize chlorine-based disinfectants to improve visualization</vt:lpstr>
      <vt:lpstr>Direct observation of cleaning practices and interviews with EVS staff</vt:lpstr>
      <vt:lpstr>Fluorescent markers do not detect incorrect use of products</vt:lpstr>
      <vt:lpstr>Confusion about products</vt:lpstr>
      <vt:lpstr>Confusion about who cleans what </vt:lpstr>
      <vt:lpstr>Portable equipment</vt:lpstr>
      <vt:lpstr>Quantitative assessment of interactions between hospitalized patients and portable medical equipment and other fomites</vt:lpstr>
      <vt:lpstr>Movement of wheelchairs within the hospital and LTCF</vt:lpstr>
      <vt:lpstr>PowerPoint Presentation</vt:lpstr>
      <vt:lpstr>Dedicated teams of motivated workers for isolation rooms</vt:lpstr>
      <vt:lpstr>An environmental disinfection odyssey </vt:lpstr>
      <vt:lpstr>More cleaning, less screening:   C. difficile daily disinfection team</vt:lpstr>
      <vt:lpstr>Monitoring and feedback can be  time-consuming</vt:lpstr>
      <vt:lpstr>Environmental monitoring at the Cleveland VA Medical Center</vt:lpstr>
      <vt:lpstr>Microbiologic monitoring:  culture for C. difficile without anaerobic conditions</vt:lpstr>
      <vt:lpstr>Effective implementation of UV-C devices requires monitoring and feedback</vt:lpstr>
      <vt:lpstr>Summary</vt:lpstr>
      <vt:lpstr>PowerPoint Presentation</vt:lpstr>
      <vt:lpstr>PowerPoint Presentation</vt:lpstr>
      <vt:lpstr>PowerPoint Presentation</vt:lpstr>
    </vt:vector>
  </TitlesOfParts>
  <Company>VA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Clostridium difficile cases at the Cleveland VAMC</dc:title>
  <dc:creator>Curtis-Sarbani</dc:creator>
  <cp:lastModifiedBy>HE</cp:lastModifiedBy>
  <cp:revision>1120</cp:revision>
  <cp:lastPrinted>2018-01-23T14:10:33Z</cp:lastPrinted>
  <dcterms:created xsi:type="dcterms:W3CDTF">2002-09-18T03:24:57Z</dcterms:created>
  <dcterms:modified xsi:type="dcterms:W3CDTF">2018-01-23T17:29:37Z</dcterms:modified>
</cp:coreProperties>
</file>