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6" r:id="rId2"/>
    <p:sldMasterId id="2147483667" r:id="rId3"/>
    <p:sldMasterId id="2147483671" r:id="rId4"/>
    <p:sldMasterId id="2147483673" r:id="rId5"/>
    <p:sldMasterId id="2147483675" r:id="rId6"/>
    <p:sldMasterId id="2147483677" r:id="rId7"/>
    <p:sldMasterId id="2147483679" r:id="rId8"/>
    <p:sldMasterId id="2147483681" r:id="rId9"/>
  </p:sldMasterIdLst>
  <p:notesMasterIdLst>
    <p:notesMasterId r:id="rId63"/>
  </p:notesMasterIdLst>
  <p:handoutMasterIdLst>
    <p:handoutMasterId r:id="rId64"/>
  </p:handoutMasterIdLst>
  <p:sldIdLst>
    <p:sldId id="2644" r:id="rId10"/>
    <p:sldId id="2700" r:id="rId11"/>
    <p:sldId id="2654" r:id="rId12"/>
    <p:sldId id="2655" r:id="rId13"/>
    <p:sldId id="2656" r:id="rId14"/>
    <p:sldId id="2662" r:id="rId15"/>
    <p:sldId id="2663" r:id="rId16"/>
    <p:sldId id="2664" r:id="rId17"/>
    <p:sldId id="2665" r:id="rId18"/>
    <p:sldId id="1904" r:id="rId19"/>
    <p:sldId id="2521" r:id="rId20"/>
    <p:sldId id="2538" r:id="rId21"/>
    <p:sldId id="2539" r:id="rId22"/>
    <p:sldId id="2543" r:id="rId23"/>
    <p:sldId id="2544" r:id="rId24"/>
    <p:sldId id="2545" r:id="rId25"/>
    <p:sldId id="2546" r:id="rId26"/>
    <p:sldId id="2548" r:id="rId27"/>
    <p:sldId id="2549" r:id="rId28"/>
    <p:sldId id="2555" r:id="rId29"/>
    <p:sldId id="2523" r:id="rId30"/>
    <p:sldId id="2611" r:id="rId31"/>
    <p:sldId id="2612" r:id="rId32"/>
    <p:sldId id="2613" r:id="rId33"/>
    <p:sldId id="2614" r:id="rId34"/>
    <p:sldId id="2615" r:id="rId35"/>
    <p:sldId id="2562" r:id="rId36"/>
    <p:sldId id="2563" r:id="rId37"/>
    <p:sldId id="2701" r:id="rId38"/>
    <p:sldId id="2506" r:id="rId39"/>
    <p:sldId id="2668" r:id="rId40"/>
    <p:sldId id="2669" r:id="rId41"/>
    <p:sldId id="2693" r:id="rId42"/>
    <p:sldId id="2627" r:id="rId43"/>
    <p:sldId id="2629" r:id="rId44"/>
    <p:sldId id="2532" r:id="rId45"/>
    <p:sldId id="2637" r:id="rId46"/>
    <p:sldId id="2699" r:id="rId47"/>
    <p:sldId id="2694" r:id="rId48"/>
    <p:sldId id="2695" r:id="rId49"/>
    <p:sldId id="2696" r:id="rId50"/>
    <p:sldId id="2697" r:id="rId51"/>
    <p:sldId id="2638" r:id="rId52"/>
    <p:sldId id="2639" r:id="rId53"/>
    <p:sldId id="2640" r:id="rId54"/>
    <p:sldId id="2641" r:id="rId55"/>
    <p:sldId id="2642" r:id="rId56"/>
    <p:sldId id="2643" r:id="rId57"/>
    <p:sldId id="2626" r:id="rId58"/>
    <p:sldId id="2691" r:id="rId59"/>
    <p:sldId id="2692" r:id="rId60"/>
    <p:sldId id="2702" r:id="rId61"/>
    <p:sldId id="2703" r:id="rId62"/>
  </p:sldIdLst>
  <p:sldSz cx="9144000" cy="6858000" type="letter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srgbClr val="FF0000"/>
    </p:penClr>
  </p:showPr>
  <p:clrMru>
    <a:srgbClr val="000000"/>
    <a:srgbClr val="FFFF00"/>
    <a:srgbClr val="FFFF99"/>
    <a:srgbClr val="0033CC"/>
    <a:srgbClr val="FFFFCC"/>
    <a:srgbClr val="FF33CC"/>
    <a:srgbClr val="66FFFF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5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06"/>
    </p:cViewPr>
  </p:sorterViewPr>
  <p:notesViewPr>
    <p:cSldViewPr snapToGrid="0">
      <p:cViewPr>
        <p:scale>
          <a:sx n="50" d="100"/>
          <a:sy n="50" d="100"/>
        </p:scale>
        <p:origin x="-1926" y="-366"/>
      </p:cViewPr>
      <p:guideLst>
        <p:guide orient="horz" pos="2920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49AF0-DF5B-4F67-BFBA-47EF5EE125EB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306AE8-314E-4B67-A1E1-D739FAD3A2B5}">
      <dgm:prSet phldrT="[Text]"/>
      <dgm:spPr/>
      <dgm:t>
        <a:bodyPr anchor="t"/>
        <a:lstStyle/>
        <a:p>
          <a:r>
            <a:rPr lang="en-US" dirty="0" smtClean="0"/>
            <a:t>Tier 1 Protocol: Use of Indwelling Urinary Catheter Kit</a:t>
          </a:r>
          <a:endParaRPr lang="en-US" dirty="0"/>
        </a:p>
      </dgm:t>
    </dgm:pt>
    <dgm:pt modelId="{3CC5FA79-7578-412E-A605-5CD9783A8F5E}" type="parTrans" cxnId="{C68C6474-0E60-4875-A36C-0DB85A0BBA89}">
      <dgm:prSet/>
      <dgm:spPr/>
      <dgm:t>
        <a:bodyPr/>
        <a:lstStyle/>
        <a:p>
          <a:endParaRPr lang="en-US"/>
        </a:p>
      </dgm:t>
    </dgm:pt>
    <dgm:pt modelId="{3F993902-6B17-460C-8D79-601FD66358BA}" type="sibTrans" cxnId="{C68C6474-0E60-4875-A36C-0DB85A0BBA89}">
      <dgm:prSet/>
      <dgm:spPr/>
      <dgm:t>
        <a:bodyPr/>
        <a:lstStyle/>
        <a:p>
          <a:endParaRPr lang="en-US"/>
        </a:p>
      </dgm:t>
    </dgm:pt>
    <dgm:pt modelId="{7BB4DECD-A9BB-4333-A4F1-7F76D7C62C36}">
      <dgm:prSet phldrT="[Text]" custT="1"/>
      <dgm:spPr/>
      <dgm:t>
        <a:bodyPr/>
        <a:lstStyle/>
        <a:p>
          <a:r>
            <a:rPr lang="en-US" sz="1600" dirty="0" smtClean="0"/>
            <a:t>Assess and document competency of healthcare workers performing insertion</a:t>
          </a:r>
          <a:endParaRPr lang="en-US" sz="1600" dirty="0"/>
        </a:p>
      </dgm:t>
    </dgm:pt>
    <dgm:pt modelId="{D4F35867-19A9-4649-AF81-9C8615C07E66}" type="parTrans" cxnId="{2D860CC4-B314-4A7D-8FFE-50145541FB89}">
      <dgm:prSet/>
      <dgm:spPr/>
      <dgm:t>
        <a:bodyPr/>
        <a:lstStyle/>
        <a:p>
          <a:endParaRPr lang="en-US"/>
        </a:p>
      </dgm:t>
    </dgm:pt>
    <dgm:pt modelId="{0D11DE0B-AF5A-4C93-8057-C99A79F04152}" type="sibTrans" cxnId="{2D860CC4-B314-4A7D-8FFE-50145541FB89}">
      <dgm:prSet/>
      <dgm:spPr/>
      <dgm:t>
        <a:bodyPr/>
        <a:lstStyle/>
        <a:p>
          <a:endParaRPr lang="en-US"/>
        </a:p>
      </dgm:t>
    </dgm:pt>
    <dgm:pt modelId="{247A0E1E-231A-41F3-99D0-DC1524608F3C}">
      <dgm:prSet phldrT="[Text]" custT="1"/>
      <dgm:spPr/>
      <dgm:t>
        <a:bodyPr/>
        <a:lstStyle/>
        <a:p>
          <a:r>
            <a:rPr lang="en-US" sz="1600" dirty="0" smtClean="0"/>
            <a:t>Measure monthly for 6 months; re-evaluate. If rate has dropped below indicated levels proceed back to Tier 1</a:t>
          </a:r>
          <a:endParaRPr lang="en-US" sz="1600" dirty="0"/>
        </a:p>
      </dgm:t>
    </dgm:pt>
    <dgm:pt modelId="{02320095-6F82-4847-AB99-EC72A91363F4}" type="parTrans" cxnId="{7D19A301-B17F-46F3-ACB6-2282B0B55E3F}">
      <dgm:prSet/>
      <dgm:spPr/>
      <dgm:t>
        <a:bodyPr/>
        <a:lstStyle/>
        <a:p>
          <a:endParaRPr lang="en-US"/>
        </a:p>
      </dgm:t>
    </dgm:pt>
    <dgm:pt modelId="{57C7C1B8-877D-430F-925D-6CA5BA64ADEF}" type="sibTrans" cxnId="{7D19A301-B17F-46F3-ACB6-2282B0B55E3F}">
      <dgm:prSet/>
      <dgm:spPr/>
      <dgm:t>
        <a:bodyPr/>
        <a:lstStyle/>
        <a:p>
          <a:endParaRPr lang="en-US"/>
        </a:p>
      </dgm:t>
    </dgm:pt>
    <dgm:pt modelId="{07FBF445-00C2-4096-B57F-E9745E28B6D1}">
      <dgm:prSet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Measure CAUTI rates  monthly </a:t>
          </a:r>
          <a:endParaRPr lang="en-US" sz="1600" dirty="0">
            <a:solidFill>
              <a:srgbClr val="000000"/>
            </a:solidFill>
          </a:endParaRPr>
        </a:p>
      </dgm:t>
    </dgm:pt>
    <dgm:pt modelId="{C6EAB59C-00C8-4505-8790-382526ED9190}" type="parTrans" cxnId="{B251169D-FBC3-44EA-9A4C-9CA957956FE2}">
      <dgm:prSet/>
      <dgm:spPr/>
      <dgm:t>
        <a:bodyPr/>
        <a:lstStyle/>
        <a:p>
          <a:endParaRPr lang="en-US"/>
        </a:p>
      </dgm:t>
    </dgm:pt>
    <dgm:pt modelId="{3A809EC8-0188-4545-94C1-FF2BE1DCA9EB}" type="sibTrans" cxnId="{B251169D-FBC3-44EA-9A4C-9CA957956FE2}">
      <dgm:prSet/>
      <dgm:spPr/>
      <dgm:t>
        <a:bodyPr/>
        <a:lstStyle/>
        <a:p>
          <a:endParaRPr lang="en-US"/>
        </a:p>
      </dgm:t>
    </dgm:pt>
    <dgm:pt modelId="{F6BEEE68-1865-4C9E-B659-88061CB340E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Encourage use of alternatives to indwelling catheter</a:t>
          </a:r>
          <a:endParaRPr lang="en-US" sz="1600" dirty="0">
            <a:solidFill>
              <a:srgbClr val="000000"/>
            </a:solidFill>
          </a:endParaRPr>
        </a:p>
      </dgm:t>
    </dgm:pt>
    <dgm:pt modelId="{6E4702B4-5D1E-4804-A9EF-64E23B7D98D8}" type="parTrans" cxnId="{BD7DD108-2C13-41BA-A429-FC7DD545BB6E}">
      <dgm:prSet/>
      <dgm:spPr/>
      <dgm:t>
        <a:bodyPr/>
        <a:lstStyle/>
        <a:p>
          <a:endParaRPr lang="en-US"/>
        </a:p>
      </dgm:t>
    </dgm:pt>
    <dgm:pt modelId="{2B91CE65-CDA3-4AE3-95B8-B0C03B991665}" type="sibTrans" cxnId="{BD7DD108-2C13-41BA-A429-FC7DD545BB6E}">
      <dgm:prSet/>
      <dgm:spPr/>
      <dgm:t>
        <a:bodyPr/>
        <a:lstStyle/>
        <a:p>
          <a:endParaRPr lang="en-US"/>
        </a:p>
      </dgm:t>
    </dgm:pt>
    <dgm:pt modelId="{A18F6136-283E-4135-8475-40C7032B16C9}">
      <dgm:prSet phldrT="[Text]"/>
      <dgm:spPr/>
      <dgm:t>
        <a:bodyPr/>
        <a:lstStyle/>
        <a:p>
          <a:r>
            <a:rPr lang="en-US" dirty="0" smtClean="0"/>
            <a:t>Tier 2 Protocol: Enhanced Practices – Evaluation of indication for use, maintenance, and removal technique</a:t>
          </a:r>
          <a:endParaRPr lang="en-US" dirty="0"/>
        </a:p>
      </dgm:t>
    </dgm:pt>
    <dgm:pt modelId="{CE549433-1AD7-4551-9857-3C26944B44A0}" type="sibTrans" cxnId="{A2F3E884-8F4F-4D05-B524-921C2557CC70}">
      <dgm:prSet/>
      <dgm:spPr/>
      <dgm:t>
        <a:bodyPr/>
        <a:lstStyle/>
        <a:p>
          <a:endParaRPr lang="en-US"/>
        </a:p>
      </dgm:t>
    </dgm:pt>
    <dgm:pt modelId="{DA5E4235-D649-4ED6-A99B-D15AC74A18C1}" type="parTrans" cxnId="{A2F3E884-8F4F-4D05-B524-921C2557CC70}">
      <dgm:prSet/>
      <dgm:spPr/>
      <dgm:t>
        <a:bodyPr/>
        <a:lstStyle/>
        <a:p>
          <a:endParaRPr lang="en-US"/>
        </a:p>
      </dgm:t>
    </dgm:pt>
    <dgm:pt modelId="{4631ACA6-D293-42E6-9579-D283505BAB47}">
      <dgm:prSet phldrT="[Text]" custT="1"/>
      <dgm:spPr/>
      <dgm:t>
        <a:bodyPr/>
        <a:lstStyle/>
        <a:p>
          <a:r>
            <a:rPr lang="en-US" sz="1500" dirty="0" smtClean="0"/>
            <a:t>Follow maintenance and removal template for care and removal of the catheter</a:t>
          </a:r>
          <a:endParaRPr lang="en-US" sz="1500" dirty="0"/>
        </a:p>
      </dgm:t>
    </dgm:pt>
    <dgm:pt modelId="{C6F9D629-BD64-4248-8D59-4B6A0B9A1FBC}" type="parTrans" cxnId="{2CC8902C-8D48-48AA-AE34-749A71D86892}">
      <dgm:prSet/>
      <dgm:spPr/>
      <dgm:t>
        <a:bodyPr/>
        <a:lstStyle/>
        <a:p>
          <a:endParaRPr lang="en-US"/>
        </a:p>
      </dgm:t>
    </dgm:pt>
    <dgm:pt modelId="{567EF306-94FA-4203-9F5E-D59FDF4969E6}" type="sibTrans" cxnId="{2CC8902C-8D48-48AA-AE34-749A71D86892}">
      <dgm:prSet/>
      <dgm:spPr/>
      <dgm:t>
        <a:bodyPr/>
        <a:lstStyle/>
        <a:p>
          <a:endParaRPr lang="en-US"/>
        </a:p>
      </dgm:t>
    </dgm:pt>
    <dgm:pt modelId="{18198545-669D-43A1-A3B4-0FFF5A9A3962}">
      <dgm:prSet phldrT="[Text]" custT="1"/>
      <dgm:spPr/>
      <dgm:t>
        <a:bodyPr/>
        <a:lstStyle/>
        <a:p>
          <a:r>
            <a:rPr lang="en-US" sz="1600" dirty="0" smtClean="0"/>
            <a:t>Assess daily the necessity of the indwelling catheter</a:t>
          </a:r>
          <a:endParaRPr lang="en-US" sz="1600" dirty="0"/>
        </a:p>
      </dgm:t>
    </dgm:pt>
    <dgm:pt modelId="{25A7E5F8-E50E-4C02-A7A2-51292BF03DB0}" type="parTrans" cxnId="{FA5B1E5E-6366-4CBD-99AE-4791F7560820}">
      <dgm:prSet/>
      <dgm:spPr/>
      <dgm:t>
        <a:bodyPr/>
        <a:lstStyle/>
        <a:p>
          <a:endParaRPr lang="en-US"/>
        </a:p>
      </dgm:t>
    </dgm:pt>
    <dgm:pt modelId="{EE0BB2E3-84C1-429A-90FE-2A44BDD03D42}" type="sibTrans" cxnId="{FA5B1E5E-6366-4CBD-99AE-4791F7560820}">
      <dgm:prSet/>
      <dgm:spPr/>
      <dgm:t>
        <a:bodyPr/>
        <a:lstStyle/>
        <a:p>
          <a:endParaRPr lang="en-US"/>
        </a:p>
      </dgm:t>
    </dgm:pt>
    <dgm:pt modelId="{51D3011A-F1B6-49C3-A4EA-3D945D5F67C2}">
      <dgm:prSet custT="1"/>
      <dgm:spPr/>
      <dgm:t>
        <a:bodyPr/>
        <a:lstStyle/>
        <a:p>
          <a:r>
            <a:rPr lang="en-US" sz="1500" dirty="0" smtClean="0"/>
            <a:t>Use standard indwelling urinary catheter kit with pre-sealed junction</a:t>
          </a:r>
          <a:endParaRPr lang="en-US" sz="1500" dirty="0"/>
        </a:p>
      </dgm:t>
    </dgm:pt>
    <dgm:pt modelId="{475712E5-A737-4F97-A019-60952E9B2D3E}" type="parTrans" cxnId="{03FC1A42-982E-4988-9AB4-BB04360FC62D}">
      <dgm:prSet/>
      <dgm:spPr/>
      <dgm:t>
        <a:bodyPr/>
        <a:lstStyle/>
        <a:p>
          <a:endParaRPr lang="en-US"/>
        </a:p>
      </dgm:t>
    </dgm:pt>
    <dgm:pt modelId="{3060413F-A8E8-4A27-9E03-329392B0DEB9}" type="sibTrans" cxnId="{03FC1A42-982E-4988-9AB4-BB04360FC62D}">
      <dgm:prSet/>
      <dgm:spPr/>
      <dgm:t>
        <a:bodyPr/>
        <a:lstStyle/>
        <a:p>
          <a:endParaRPr lang="en-US"/>
        </a:p>
      </dgm:t>
    </dgm:pt>
    <dgm:pt modelId="{A511D8CD-A74C-4DE8-A0A9-1C0266FFD085}">
      <dgm:prSet custT="1"/>
      <dgm:spPr/>
      <dgm:t>
        <a:bodyPr/>
        <a:lstStyle/>
        <a:p>
          <a:r>
            <a:rPr lang="en-US" sz="1600" dirty="0" smtClean="0"/>
            <a:t>Ensure proper aseptic insertion technique</a:t>
          </a:r>
          <a:endParaRPr lang="en-US" sz="1600" dirty="0"/>
        </a:p>
      </dgm:t>
    </dgm:pt>
    <dgm:pt modelId="{2000EB4A-6F30-4C68-9671-9FAE0C7B0E83}" type="parTrans" cxnId="{901CF581-2765-4A8D-AF0F-988B721964AE}">
      <dgm:prSet/>
      <dgm:spPr/>
      <dgm:t>
        <a:bodyPr/>
        <a:lstStyle/>
        <a:p>
          <a:endParaRPr lang="en-US"/>
        </a:p>
      </dgm:t>
    </dgm:pt>
    <dgm:pt modelId="{D039867C-BC36-4FA6-A674-F92A997A25E8}" type="sibTrans" cxnId="{901CF581-2765-4A8D-AF0F-988B721964AE}">
      <dgm:prSet/>
      <dgm:spPr/>
      <dgm:t>
        <a:bodyPr/>
        <a:lstStyle/>
        <a:p>
          <a:endParaRPr lang="en-US"/>
        </a:p>
      </dgm:t>
    </dgm:pt>
    <dgm:pt modelId="{2D36C3A2-747B-4BBA-9A31-26C583F68757}">
      <dgm:prSet custT="1"/>
      <dgm:spPr/>
      <dgm:t>
        <a:bodyPr/>
        <a:lstStyle/>
        <a:p>
          <a:r>
            <a:rPr lang="en-US" sz="1600" dirty="0" smtClean="0"/>
            <a:t>Sources:</a:t>
          </a:r>
        </a:p>
        <a:p>
          <a:r>
            <a:rPr lang="en-US" sz="1400" dirty="0" smtClean="0">
              <a:hlinkClick xmlns:r="http://schemas.openxmlformats.org/officeDocument/2006/relationships" r:id=""/>
            </a:rPr>
            <a:t>HICPAC CDC Guidelines on CAUTI Prevention</a:t>
          </a:r>
          <a:r>
            <a:rPr lang="en-US" sz="1400" dirty="0" smtClean="0"/>
            <a:t>   </a:t>
          </a:r>
        </a:p>
        <a:p>
          <a:r>
            <a:rPr lang="en-US" sz="1400" dirty="0" smtClean="0">
              <a:hlinkClick xmlns:r="http://schemas.openxmlformats.org/officeDocument/2006/relationships" r:id=""/>
            </a:rPr>
            <a:t>www.catheterout.org</a:t>
          </a:r>
          <a:r>
            <a:rPr lang="en-US" sz="1400" dirty="0" smtClean="0"/>
            <a:t>  </a:t>
          </a:r>
        </a:p>
      </dgm:t>
    </dgm:pt>
    <dgm:pt modelId="{B4B51B9C-B995-4F59-BD0E-E12BD26C37AB}" type="parTrans" cxnId="{9A546F8B-8A35-4E4D-A30D-09ACB4B870B7}">
      <dgm:prSet/>
      <dgm:spPr/>
      <dgm:t>
        <a:bodyPr/>
        <a:lstStyle/>
        <a:p>
          <a:endParaRPr lang="en-US"/>
        </a:p>
      </dgm:t>
    </dgm:pt>
    <dgm:pt modelId="{E0BFD888-CA32-4C30-B883-F78419AA3A3C}" type="sibTrans" cxnId="{9A546F8B-8A35-4E4D-A30D-09ACB4B870B7}">
      <dgm:prSet/>
      <dgm:spPr/>
      <dgm:t>
        <a:bodyPr/>
        <a:lstStyle/>
        <a:p>
          <a:endParaRPr lang="en-US"/>
        </a:p>
      </dgm:t>
    </dgm:pt>
    <dgm:pt modelId="{43D8C7B4-3E5B-4644-A5B6-76291C9E0CBA}">
      <dgm:prSet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</a:rPr>
            <a:t>Consider Root Cause Analysis or Focused Review of CAUTI or catheter use to identify improvement opportunities </a:t>
          </a:r>
          <a:endParaRPr lang="en-US" sz="900" dirty="0">
            <a:solidFill>
              <a:srgbClr val="000000"/>
            </a:solidFill>
          </a:endParaRPr>
        </a:p>
      </dgm:t>
    </dgm:pt>
    <dgm:pt modelId="{1F802946-6E04-4F6B-8606-2FE36B7FF953}" type="parTrans" cxnId="{A58D85C9-E7B0-45D6-93DE-A3683446431E}">
      <dgm:prSet/>
      <dgm:spPr/>
      <dgm:t>
        <a:bodyPr/>
        <a:lstStyle/>
        <a:p>
          <a:endParaRPr lang="en-US"/>
        </a:p>
      </dgm:t>
    </dgm:pt>
    <dgm:pt modelId="{9C63A983-75FB-42A1-A15A-2E2B08B6D3AE}" type="sibTrans" cxnId="{A58D85C9-E7B0-45D6-93DE-A3683446431E}">
      <dgm:prSet/>
      <dgm:spPr/>
      <dgm:t>
        <a:bodyPr/>
        <a:lstStyle/>
        <a:p>
          <a:endParaRPr lang="en-US"/>
        </a:p>
      </dgm:t>
    </dgm:pt>
    <dgm:pt modelId="{2AA011B9-D245-483A-AB61-5A29D7CA49A1}" type="pres">
      <dgm:prSet presAssocID="{20149AF0-DF5B-4F67-BFBA-47EF5EE125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8B1C8-046F-4582-85B5-EA0FD4613408}" type="pres">
      <dgm:prSet presAssocID="{A18F6136-283E-4135-8475-40C7032B16C9}" presName="boxAndChildren" presStyleCnt="0"/>
      <dgm:spPr/>
      <dgm:t>
        <a:bodyPr/>
        <a:lstStyle/>
        <a:p>
          <a:endParaRPr lang="en-US"/>
        </a:p>
      </dgm:t>
    </dgm:pt>
    <dgm:pt modelId="{2E90CCFD-4530-4E5B-BC2E-C5FE1F269672}" type="pres">
      <dgm:prSet presAssocID="{A18F6136-283E-4135-8475-40C7032B16C9}" presName="parentTextBox" presStyleLbl="node1" presStyleIdx="0" presStyleCnt="2"/>
      <dgm:spPr/>
      <dgm:t>
        <a:bodyPr/>
        <a:lstStyle/>
        <a:p>
          <a:endParaRPr lang="en-US"/>
        </a:p>
      </dgm:t>
    </dgm:pt>
    <dgm:pt modelId="{99EEFDCE-D6D8-4C80-B166-C5D784337B5B}" type="pres">
      <dgm:prSet presAssocID="{A18F6136-283E-4135-8475-40C7032B16C9}" presName="entireBox" presStyleLbl="node1" presStyleIdx="0" presStyleCnt="2" custScaleY="98026"/>
      <dgm:spPr/>
      <dgm:t>
        <a:bodyPr/>
        <a:lstStyle/>
        <a:p>
          <a:endParaRPr lang="en-US"/>
        </a:p>
      </dgm:t>
    </dgm:pt>
    <dgm:pt modelId="{AEF1DA01-6EE9-4CBF-B732-EE85CA25E14C}" type="pres">
      <dgm:prSet presAssocID="{A18F6136-283E-4135-8475-40C7032B16C9}" presName="descendantBox" presStyleCnt="0"/>
      <dgm:spPr/>
      <dgm:t>
        <a:bodyPr/>
        <a:lstStyle/>
        <a:p>
          <a:endParaRPr lang="en-US"/>
        </a:p>
      </dgm:t>
    </dgm:pt>
    <dgm:pt modelId="{21CDCC9E-6472-4C49-A09A-6D374E090859}" type="pres">
      <dgm:prSet presAssocID="{7BB4DECD-A9BB-4333-A4F1-7F76D7C62C36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EE287-C0B8-4D50-B97F-658A89567D67}" type="pres">
      <dgm:prSet presAssocID="{43D8C7B4-3E5B-4644-A5B6-76291C9E0CBA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45488-161D-4CD1-9159-D73419D9AF7B}" type="pres">
      <dgm:prSet presAssocID="{247A0E1E-231A-41F3-99D0-DC1524608F3C}" presName="childTextBox" presStyleLbl="fgAccFollowNode1" presStyleIdx="2" presStyleCnt="10" custScaleX="115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96F03-B3C9-40F8-A66F-9CCCABE54731}" type="pres">
      <dgm:prSet presAssocID="{2D36C3A2-747B-4BBA-9A31-26C583F68757}" presName="childTextBox" presStyleLbl="fgAccFollowNode1" presStyleIdx="3" presStyleCnt="10" custScaleX="83382" custLinFactNeighborX="31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35B98-9714-4697-89D0-E19DA7C7C11A}" type="pres">
      <dgm:prSet presAssocID="{3F993902-6B17-460C-8D79-601FD66358BA}" presName="sp" presStyleCnt="0"/>
      <dgm:spPr/>
      <dgm:t>
        <a:bodyPr/>
        <a:lstStyle/>
        <a:p>
          <a:endParaRPr lang="en-US"/>
        </a:p>
      </dgm:t>
    </dgm:pt>
    <dgm:pt modelId="{4C8CAAAF-8377-4BC4-80BD-75069CAF31FA}" type="pres">
      <dgm:prSet presAssocID="{45306AE8-314E-4B67-A1E1-D739FAD3A2B5}" presName="arrowAndChildren" presStyleCnt="0"/>
      <dgm:spPr/>
      <dgm:t>
        <a:bodyPr/>
        <a:lstStyle/>
        <a:p>
          <a:endParaRPr lang="en-US"/>
        </a:p>
      </dgm:t>
    </dgm:pt>
    <dgm:pt modelId="{0C4C14F7-6E4C-41BE-88BE-21CCB4C2D2B7}" type="pres">
      <dgm:prSet presAssocID="{45306AE8-314E-4B67-A1E1-D739FAD3A2B5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1D494C6D-AEBD-4471-A4EB-5ABF661659B3}" type="pres">
      <dgm:prSet presAssocID="{45306AE8-314E-4B67-A1E1-D739FAD3A2B5}" presName="arrow" presStyleLbl="node1" presStyleIdx="1" presStyleCnt="2" custScaleY="86515" custLinFactNeighborX="-1053" custLinFactNeighborY="3510"/>
      <dgm:spPr/>
      <dgm:t>
        <a:bodyPr/>
        <a:lstStyle/>
        <a:p>
          <a:endParaRPr lang="en-US"/>
        </a:p>
      </dgm:t>
    </dgm:pt>
    <dgm:pt modelId="{A2E39ED0-FAFC-443E-A16C-92AF6841DE05}" type="pres">
      <dgm:prSet presAssocID="{45306AE8-314E-4B67-A1E1-D739FAD3A2B5}" presName="descendantArrow" presStyleCnt="0"/>
      <dgm:spPr/>
      <dgm:t>
        <a:bodyPr/>
        <a:lstStyle/>
        <a:p>
          <a:endParaRPr lang="en-US"/>
        </a:p>
      </dgm:t>
    </dgm:pt>
    <dgm:pt modelId="{941CCFFB-35EE-4A73-B051-4A35F4D3294E}" type="pres">
      <dgm:prSet presAssocID="{18198545-669D-43A1-A3B4-0FFF5A9A3962}" presName="childTextArrow" presStyleLbl="fgAccFollowNode1" presStyleIdx="4" presStyleCnt="10" custScaleX="27703" custLinFactNeighborX="-107" custLinFactNeighborY="-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68910-8C9F-4881-AA38-0369843C882F}" type="pres">
      <dgm:prSet presAssocID="{F6BEEE68-1865-4C9E-B659-88061CB340EC}" presName="childTextArrow" presStyleLbl="fgAccFollowNode1" presStyleIdx="5" presStyleCnt="10" custScaleX="26666" custLinFactNeighborX="-107" custLinFactNeighborY="-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02F63-C6F8-4882-ACD5-5D0E7FB61279}" type="pres">
      <dgm:prSet presAssocID="{51D3011A-F1B6-49C3-A4EA-3D945D5F67C2}" presName="childTextArrow" presStyleLbl="fgAccFollowNode1" presStyleIdx="6" presStyleCnt="10" custScaleX="28652" custLinFactNeighborX="-107" custLinFactNeighborY="-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5859B-FE0E-45F7-B7F0-5AE124D05C2F}" type="pres">
      <dgm:prSet presAssocID="{A511D8CD-A74C-4DE8-A0A9-1C0266FFD085}" presName="childTextArrow" presStyleLbl="fgAccFollowNode1" presStyleIdx="7" presStyleCnt="10" custScaleX="32764" custLinFactNeighborX="-107" custLinFactNeighborY="-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33F62-8DE5-4EA2-9E2B-6CADA29032F5}" type="pres">
      <dgm:prSet presAssocID="{4631ACA6-D293-42E6-9579-D283505BAB47}" presName="childTextArrow" presStyleLbl="fgAccFollowNode1" presStyleIdx="8" presStyleCnt="10" custScaleX="31607" custLinFactNeighborX="-107" custLinFactNeighborY="-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4E8C2-DB43-4762-8F9E-BF0F0E24E01F}" type="pres">
      <dgm:prSet presAssocID="{07FBF445-00C2-4096-B57F-E9745E28B6D1}" presName="childTextArrow" presStyleLbl="fgAccFollowNode1" presStyleIdx="9" presStyleCnt="10" custScaleX="24849" custLinFactNeighborX="107" custLinFactNeighborY="-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84D5D-43B1-3640-815F-C12FBB577620}" type="presOf" srcId="{247A0E1E-231A-41F3-99D0-DC1524608F3C}" destId="{32245488-161D-4CD1-9159-D73419D9AF7B}" srcOrd="0" destOrd="0" presId="urn:microsoft.com/office/officeart/2005/8/layout/process4"/>
    <dgm:cxn modelId="{EC1A3F07-7A44-DB40-8BEC-BC4A54E546B6}" type="presOf" srcId="{4631ACA6-D293-42E6-9579-D283505BAB47}" destId="{C6F33F62-8DE5-4EA2-9E2B-6CADA29032F5}" srcOrd="0" destOrd="0" presId="urn:microsoft.com/office/officeart/2005/8/layout/process4"/>
    <dgm:cxn modelId="{0B671CEB-49DD-8F40-9299-5E4977946348}" type="presOf" srcId="{7BB4DECD-A9BB-4333-A4F1-7F76D7C62C36}" destId="{21CDCC9E-6472-4C49-A09A-6D374E090859}" srcOrd="0" destOrd="0" presId="urn:microsoft.com/office/officeart/2005/8/layout/process4"/>
    <dgm:cxn modelId="{2D860CC4-B314-4A7D-8FFE-50145541FB89}" srcId="{A18F6136-283E-4135-8475-40C7032B16C9}" destId="{7BB4DECD-A9BB-4333-A4F1-7F76D7C62C36}" srcOrd="0" destOrd="0" parTransId="{D4F35867-19A9-4649-AF81-9C8615C07E66}" sibTransId="{0D11DE0B-AF5A-4C93-8057-C99A79F04152}"/>
    <dgm:cxn modelId="{10196F9C-FED6-1B47-A410-FCDB58E4C13F}" type="presOf" srcId="{51D3011A-F1B6-49C3-A4EA-3D945D5F67C2}" destId="{DC402F63-C6F8-4882-ACD5-5D0E7FB61279}" srcOrd="0" destOrd="0" presId="urn:microsoft.com/office/officeart/2005/8/layout/process4"/>
    <dgm:cxn modelId="{FA5B1E5E-6366-4CBD-99AE-4791F7560820}" srcId="{45306AE8-314E-4B67-A1E1-D739FAD3A2B5}" destId="{18198545-669D-43A1-A3B4-0FFF5A9A3962}" srcOrd="0" destOrd="0" parTransId="{25A7E5F8-E50E-4C02-A7A2-51292BF03DB0}" sibTransId="{EE0BB2E3-84C1-429A-90FE-2A44BDD03D42}"/>
    <dgm:cxn modelId="{2CC8902C-8D48-48AA-AE34-749A71D86892}" srcId="{45306AE8-314E-4B67-A1E1-D739FAD3A2B5}" destId="{4631ACA6-D293-42E6-9579-D283505BAB47}" srcOrd="4" destOrd="0" parTransId="{C6F9D629-BD64-4248-8D59-4B6A0B9A1FBC}" sibTransId="{567EF306-94FA-4203-9F5E-D59FDF4969E6}"/>
    <dgm:cxn modelId="{B251169D-FBC3-44EA-9A4C-9CA957956FE2}" srcId="{45306AE8-314E-4B67-A1E1-D739FAD3A2B5}" destId="{07FBF445-00C2-4096-B57F-E9745E28B6D1}" srcOrd="5" destOrd="0" parTransId="{C6EAB59C-00C8-4505-8790-382526ED9190}" sibTransId="{3A809EC8-0188-4545-94C1-FF2BE1DCA9EB}"/>
    <dgm:cxn modelId="{6D178F4B-B6BD-E44B-BB4C-1DDF81024089}" type="presOf" srcId="{A511D8CD-A74C-4DE8-A0A9-1C0266FFD085}" destId="{D2E5859B-FE0E-45F7-B7F0-5AE124D05C2F}" srcOrd="0" destOrd="0" presId="urn:microsoft.com/office/officeart/2005/8/layout/process4"/>
    <dgm:cxn modelId="{901CF581-2765-4A8D-AF0F-988B721964AE}" srcId="{45306AE8-314E-4B67-A1E1-D739FAD3A2B5}" destId="{A511D8CD-A74C-4DE8-A0A9-1C0266FFD085}" srcOrd="3" destOrd="0" parTransId="{2000EB4A-6F30-4C68-9671-9FAE0C7B0E83}" sibTransId="{D039867C-BC36-4FA6-A674-F92A997A25E8}"/>
    <dgm:cxn modelId="{9A546F8B-8A35-4E4D-A30D-09ACB4B870B7}" srcId="{A18F6136-283E-4135-8475-40C7032B16C9}" destId="{2D36C3A2-747B-4BBA-9A31-26C583F68757}" srcOrd="3" destOrd="0" parTransId="{B4B51B9C-B995-4F59-BD0E-E12BD26C37AB}" sibTransId="{E0BFD888-CA32-4C30-B883-F78419AA3A3C}"/>
    <dgm:cxn modelId="{19FD9F4C-DAFC-304A-A6C6-F9B0A95B69C8}" type="presOf" srcId="{A18F6136-283E-4135-8475-40C7032B16C9}" destId="{2E90CCFD-4530-4E5B-BC2E-C5FE1F269672}" srcOrd="0" destOrd="0" presId="urn:microsoft.com/office/officeart/2005/8/layout/process4"/>
    <dgm:cxn modelId="{E7E2CFE7-C60A-6F42-A6F0-E5B20E5BD9CD}" type="presOf" srcId="{2D36C3A2-747B-4BBA-9A31-26C583F68757}" destId="{E2396F03-B3C9-40F8-A66F-9CCCABE54731}" srcOrd="0" destOrd="0" presId="urn:microsoft.com/office/officeart/2005/8/layout/process4"/>
    <dgm:cxn modelId="{D00DDF0A-E12E-FD47-BAA2-803C1AEF17CA}" type="presOf" srcId="{43D8C7B4-3E5B-4644-A5B6-76291C9E0CBA}" destId="{224EE287-C0B8-4D50-B97F-658A89567D67}" srcOrd="0" destOrd="0" presId="urn:microsoft.com/office/officeart/2005/8/layout/process4"/>
    <dgm:cxn modelId="{7D19A301-B17F-46F3-ACB6-2282B0B55E3F}" srcId="{A18F6136-283E-4135-8475-40C7032B16C9}" destId="{247A0E1E-231A-41F3-99D0-DC1524608F3C}" srcOrd="2" destOrd="0" parTransId="{02320095-6F82-4847-AB99-EC72A91363F4}" sibTransId="{57C7C1B8-877D-430F-925D-6CA5BA64ADEF}"/>
    <dgm:cxn modelId="{C8DF8F9B-3ED6-CB4B-904C-96EA1A9912E7}" type="presOf" srcId="{45306AE8-314E-4B67-A1E1-D739FAD3A2B5}" destId="{1D494C6D-AEBD-4471-A4EB-5ABF661659B3}" srcOrd="1" destOrd="0" presId="urn:microsoft.com/office/officeart/2005/8/layout/process4"/>
    <dgm:cxn modelId="{A58D85C9-E7B0-45D6-93DE-A3683446431E}" srcId="{A18F6136-283E-4135-8475-40C7032B16C9}" destId="{43D8C7B4-3E5B-4644-A5B6-76291C9E0CBA}" srcOrd="1" destOrd="0" parTransId="{1F802946-6E04-4F6B-8606-2FE36B7FF953}" sibTransId="{9C63A983-75FB-42A1-A15A-2E2B08B6D3AE}"/>
    <dgm:cxn modelId="{0F01635C-FA67-EC49-AADE-88CC1D74AF91}" type="presOf" srcId="{07FBF445-00C2-4096-B57F-E9745E28B6D1}" destId="{0F64E8C2-DB43-4762-8F9E-BF0F0E24E01F}" srcOrd="0" destOrd="0" presId="urn:microsoft.com/office/officeart/2005/8/layout/process4"/>
    <dgm:cxn modelId="{A2F3E884-8F4F-4D05-B524-921C2557CC70}" srcId="{20149AF0-DF5B-4F67-BFBA-47EF5EE125EB}" destId="{A18F6136-283E-4135-8475-40C7032B16C9}" srcOrd="1" destOrd="0" parTransId="{DA5E4235-D649-4ED6-A99B-D15AC74A18C1}" sibTransId="{CE549433-1AD7-4551-9857-3C26944B44A0}"/>
    <dgm:cxn modelId="{03FC1A42-982E-4988-9AB4-BB04360FC62D}" srcId="{45306AE8-314E-4B67-A1E1-D739FAD3A2B5}" destId="{51D3011A-F1B6-49C3-A4EA-3D945D5F67C2}" srcOrd="2" destOrd="0" parTransId="{475712E5-A737-4F97-A019-60952E9B2D3E}" sibTransId="{3060413F-A8E8-4A27-9E03-329392B0DEB9}"/>
    <dgm:cxn modelId="{DC1E56EC-9637-DD49-8E48-B30AD2DC9B12}" type="presOf" srcId="{A18F6136-283E-4135-8475-40C7032B16C9}" destId="{99EEFDCE-D6D8-4C80-B166-C5D784337B5B}" srcOrd="1" destOrd="0" presId="urn:microsoft.com/office/officeart/2005/8/layout/process4"/>
    <dgm:cxn modelId="{EF6EDBC5-3E9D-534A-BC80-A46EE8C20EE9}" type="presOf" srcId="{18198545-669D-43A1-A3B4-0FFF5A9A3962}" destId="{941CCFFB-35EE-4A73-B051-4A35F4D3294E}" srcOrd="0" destOrd="0" presId="urn:microsoft.com/office/officeart/2005/8/layout/process4"/>
    <dgm:cxn modelId="{BD7DD108-2C13-41BA-A429-FC7DD545BB6E}" srcId="{45306AE8-314E-4B67-A1E1-D739FAD3A2B5}" destId="{F6BEEE68-1865-4C9E-B659-88061CB340EC}" srcOrd="1" destOrd="0" parTransId="{6E4702B4-5D1E-4804-A9EF-64E23B7D98D8}" sibTransId="{2B91CE65-CDA3-4AE3-95B8-B0C03B991665}"/>
    <dgm:cxn modelId="{9B568C3C-00D4-FC47-A1EA-D3231A81FC5E}" type="presOf" srcId="{F6BEEE68-1865-4C9E-B659-88061CB340EC}" destId="{DC368910-8C9F-4881-AA38-0369843C882F}" srcOrd="0" destOrd="0" presId="urn:microsoft.com/office/officeart/2005/8/layout/process4"/>
    <dgm:cxn modelId="{9B72E166-C0B1-FD41-897A-4A6374DB2059}" type="presOf" srcId="{20149AF0-DF5B-4F67-BFBA-47EF5EE125EB}" destId="{2AA011B9-D245-483A-AB61-5A29D7CA49A1}" srcOrd="0" destOrd="0" presId="urn:microsoft.com/office/officeart/2005/8/layout/process4"/>
    <dgm:cxn modelId="{C68C6474-0E60-4875-A36C-0DB85A0BBA89}" srcId="{20149AF0-DF5B-4F67-BFBA-47EF5EE125EB}" destId="{45306AE8-314E-4B67-A1E1-D739FAD3A2B5}" srcOrd="0" destOrd="0" parTransId="{3CC5FA79-7578-412E-A605-5CD9783A8F5E}" sibTransId="{3F993902-6B17-460C-8D79-601FD66358BA}"/>
    <dgm:cxn modelId="{61F6F6A9-20F2-C143-8DEB-1DC9508A658F}" type="presOf" srcId="{45306AE8-314E-4B67-A1E1-D739FAD3A2B5}" destId="{0C4C14F7-6E4C-41BE-88BE-21CCB4C2D2B7}" srcOrd="0" destOrd="0" presId="urn:microsoft.com/office/officeart/2005/8/layout/process4"/>
    <dgm:cxn modelId="{18235CFD-B7F2-4942-A25E-5992B6581D2B}" type="presParOf" srcId="{2AA011B9-D245-483A-AB61-5A29D7CA49A1}" destId="{E218B1C8-046F-4582-85B5-EA0FD4613408}" srcOrd="0" destOrd="0" presId="urn:microsoft.com/office/officeart/2005/8/layout/process4"/>
    <dgm:cxn modelId="{6BB02538-A9A0-3F48-808F-D9DE2813B16A}" type="presParOf" srcId="{E218B1C8-046F-4582-85B5-EA0FD4613408}" destId="{2E90CCFD-4530-4E5B-BC2E-C5FE1F269672}" srcOrd="0" destOrd="0" presId="urn:microsoft.com/office/officeart/2005/8/layout/process4"/>
    <dgm:cxn modelId="{6DEB1B05-BF51-9244-8953-819950C393B0}" type="presParOf" srcId="{E218B1C8-046F-4582-85B5-EA0FD4613408}" destId="{99EEFDCE-D6D8-4C80-B166-C5D784337B5B}" srcOrd="1" destOrd="0" presId="urn:microsoft.com/office/officeart/2005/8/layout/process4"/>
    <dgm:cxn modelId="{0E8168A6-396B-A642-B999-E479559D7DA8}" type="presParOf" srcId="{E218B1C8-046F-4582-85B5-EA0FD4613408}" destId="{AEF1DA01-6EE9-4CBF-B732-EE85CA25E14C}" srcOrd="2" destOrd="0" presId="urn:microsoft.com/office/officeart/2005/8/layout/process4"/>
    <dgm:cxn modelId="{889145B4-BA0C-3E47-914A-24867F5D8A25}" type="presParOf" srcId="{AEF1DA01-6EE9-4CBF-B732-EE85CA25E14C}" destId="{21CDCC9E-6472-4C49-A09A-6D374E090859}" srcOrd="0" destOrd="0" presId="urn:microsoft.com/office/officeart/2005/8/layout/process4"/>
    <dgm:cxn modelId="{91C2C55E-C037-7543-BAD0-EB55A69F13BF}" type="presParOf" srcId="{AEF1DA01-6EE9-4CBF-B732-EE85CA25E14C}" destId="{224EE287-C0B8-4D50-B97F-658A89567D67}" srcOrd="1" destOrd="0" presId="urn:microsoft.com/office/officeart/2005/8/layout/process4"/>
    <dgm:cxn modelId="{798FC926-D6B9-9B4E-A7B6-78C7CD2A7C03}" type="presParOf" srcId="{AEF1DA01-6EE9-4CBF-B732-EE85CA25E14C}" destId="{32245488-161D-4CD1-9159-D73419D9AF7B}" srcOrd="2" destOrd="0" presId="urn:microsoft.com/office/officeart/2005/8/layout/process4"/>
    <dgm:cxn modelId="{DDB34496-F293-3B41-94FE-AF2B47FD3C26}" type="presParOf" srcId="{AEF1DA01-6EE9-4CBF-B732-EE85CA25E14C}" destId="{E2396F03-B3C9-40F8-A66F-9CCCABE54731}" srcOrd="3" destOrd="0" presId="urn:microsoft.com/office/officeart/2005/8/layout/process4"/>
    <dgm:cxn modelId="{5C00A935-6201-CD48-A648-3A6C66EEC112}" type="presParOf" srcId="{2AA011B9-D245-483A-AB61-5A29D7CA49A1}" destId="{5D635B98-9714-4697-89D0-E19DA7C7C11A}" srcOrd="1" destOrd="0" presId="urn:microsoft.com/office/officeart/2005/8/layout/process4"/>
    <dgm:cxn modelId="{2BE123E3-AFDF-E14D-8DC6-88804CBF4FDB}" type="presParOf" srcId="{2AA011B9-D245-483A-AB61-5A29D7CA49A1}" destId="{4C8CAAAF-8377-4BC4-80BD-75069CAF31FA}" srcOrd="2" destOrd="0" presId="urn:microsoft.com/office/officeart/2005/8/layout/process4"/>
    <dgm:cxn modelId="{23F68DD3-17E2-F946-8325-47B364B060E3}" type="presParOf" srcId="{4C8CAAAF-8377-4BC4-80BD-75069CAF31FA}" destId="{0C4C14F7-6E4C-41BE-88BE-21CCB4C2D2B7}" srcOrd="0" destOrd="0" presId="urn:microsoft.com/office/officeart/2005/8/layout/process4"/>
    <dgm:cxn modelId="{E703B7DE-5ADC-A949-90AC-19F4761437A9}" type="presParOf" srcId="{4C8CAAAF-8377-4BC4-80BD-75069CAF31FA}" destId="{1D494C6D-AEBD-4471-A4EB-5ABF661659B3}" srcOrd="1" destOrd="0" presId="urn:microsoft.com/office/officeart/2005/8/layout/process4"/>
    <dgm:cxn modelId="{C0EDA4F4-D7E2-6C47-94EF-47B8E4D04BD2}" type="presParOf" srcId="{4C8CAAAF-8377-4BC4-80BD-75069CAF31FA}" destId="{A2E39ED0-FAFC-443E-A16C-92AF6841DE05}" srcOrd="2" destOrd="0" presId="urn:microsoft.com/office/officeart/2005/8/layout/process4"/>
    <dgm:cxn modelId="{7EC560E0-EA11-124E-A0D5-8EBEC762E106}" type="presParOf" srcId="{A2E39ED0-FAFC-443E-A16C-92AF6841DE05}" destId="{941CCFFB-35EE-4A73-B051-4A35F4D3294E}" srcOrd="0" destOrd="0" presId="urn:microsoft.com/office/officeart/2005/8/layout/process4"/>
    <dgm:cxn modelId="{78387A81-1970-BB4E-B5A3-C785B7F479A6}" type="presParOf" srcId="{A2E39ED0-FAFC-443E-A16C-92AF6841DE05}" destId="{DC368910-8C9F-4881-AA38-0369843C882F}" srcOrd="1" destOrd="0" presId="urn:microsoft.com/office/officeart/2005/8/layout/process4"/>
    <dgm:cxn modelId="{754D7E0D-7733-F74D-A8A1-F5C0A986D611}" type="presParOf" srcId="{A2E39ED0-FAFC-443E-A16C-92AF6841DE05}" destId="{DC402F63-C6F8-4882-ACD5-5D0E7FB61279}" srcOrd="2" destOrd="0" presId="urn:microsoft.com/office/officeart/2005/8/layout/process4"/>
    <dgm:cxn modelId="{41E5FE95-9330-A345-9273-240981E38E6E}" type="presParOf" srcId="{A2E39ED0-FAFC-443E-A16C-92AF6841DE05}" destId="{D2E5859B-FE0E-45F7-B7F0-5AE124D05C2F}" srcOrd="3" destOrd="0" presId="urn:microsoft.com/office/officeart/2005/8/layout/process4"/>
    <dgm:cxn modelId="{01A7DFBD-13FF-8E41-A57D-134FA9359163}" type="presParOf" srcId="{A2E39ED0-FAFC-443E-A16C-92AF6841DE05}" destId="{C6F33F62-8DE5-4EA2-9E2B-6CADA29032F5}" srcOrd="4" destOrd="0" presId="urn:microsoft.com/office/officeart/2005/8/layout/process4"/>
    <dgm:cxn modelId="{3F80DED6-DD63-7D47-9DF3-A05726DAB185}" type="presParOf" srcId="{A2E39ED0-FAFC-443E-A16C-92AF6841DE05}" destId="{0F64E8C2-DB43-4762-8F9E-BF0F0E24E01F}" srcOrd="5" destOrd="0" presId="urn:microsoft.com/office/officeart/2005/8/layout/process4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EEFDCE-D6D8-4C80-B166-C5D784337B5B}">
      <dsp:nvSpPr>
        <dsp:cNvPr id="0" name=""/>
        <dsp:cNvSpPr/>
      </dsp:nvSpPr>
      <dsp:spPr>
        <a:xfrm>
          <a:off x="0" y="3711504"/>
          <a:ext cx="9144000" cy="27653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Tier 2 Protocol: Enhanced Practices – Evaluation of indication for use, maintenance, and removal technique</a:t>
          </a:r>
          <a:endParaRPr lang="en-US" sz="2800" kern="1200" dirty="0"/>
        </a:p>
      </dsp:txBody>
      <dsp:txXfrm>
        <a:off x="0" y="3711504"/>
        <a:ext cx="9144000" cy="1493288"/>
      </dsp:txXfrm>
    </dsp:sp>
    <dsp:sp modelId="{21CDCC9E-6472-4C49-A09A-6D374E090859}">
      <dsp:nvSpPr>
        <dsp:cNvPr id="0" name=""/>
        <dsp:cNvSpPr/>
      </dsp:nvSpPr>
      <dsp:spPr>
        <a:xfrm>
          <a:off x="3862" y="5150599"/>
          <a:ext cx="2290464" cy="1297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and document competency of healthcare workers performing insertion</a:t>
          </a:r>
          <a:endParaRPr lang="en-US" sz="1600" kern="1200" dirty="0"/>
        </a:p>
      </dsp:txBody>
      <dsp:txXfrm>
        <a:off x="3862" y="5150599"/>
        <a:ext cx="2290464" cy="1297677"/>
      </dsp:txXfrm>
    </dsp:sp>
    <dsp:sp modelId="{224EE287-C0B8-4D50-B97F-658A89567D67}">
      <dsp:nvSpPr>
        <dsp:cNvPr id="0" name=""/>
        <dsp:cNvSpPr/>
      </dsp:nvSpPr>
      <dsp:spPr>
        <a:xfrm>
          <a:off x="2294327" y="5150599"/>
          <a:ext cx="2290464" cy="1297677"/>
        </a:xfrm>
        <a:prstGeom prst="rect">
          <a:avLst/>
        </a:prstGeom>
        <a:solidFill>
          <a:schemeClr val="accent5">
            <a:tint val="40000"/>
            <a:alpha val="90000"/>
            <a:hueOff val="-1193387"/>
            <a:satOff val="5361"/>
            <a:lumOff val="36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Consider Root Cause Analysis or Focused Review of CAUTI or catheter use to identify improvement opportunities </a:t>
          </a:r>
          <a:endParaRPr lang="en-US" sz="900" kern="1200" dirty="0">
            <a:solidFill>
              <a:srgbClr val="000000"/>
            </a:solidFill>
          </a:endParaRPr>
        </a:p>
      </dsp:txBody>
      <dsp:txXfrm>
        <a:off x="2294327" y="5150599"/>
        <a:ext cx="2290464" cy="1297677"/>
      </dsp:txXfrm>
    </dsp:sp>
    <dsp:sp modelId="{32245488-161D-4CD1-9159-D73419D9AF7B}">
      <dsp:nvSpPr>
        <dsp:cNvPr id="0" name=""/>
        <dsp:cNvSpPr/>
      </dsp:nvSpPr>
      <dsp:spPr>
        <a:xfrm>
          <a:off x="4584792" y="5150599"/>
          <a:ext cx="2645509" cy="1297677"/>
        </a:xfrm>
        <a:prstGeom prst="rect">
          <a:avLst/>
        </a:prstGeom>
        <a:solidFill>
          <a:schemeClr val="accent5">
            <a:tint val="40000"/>
            <a:alpha val="90000"/>
            <a:hueOff val="-2386774"/>
            <a:satOff val="10723"/>
            <a:lumOff val="7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Measure monthly for 6 months; re-evaluate. If rate has dropped below indicated levels proceed back to Tier 1</a:t>
          </a:r>
          <a:endParaRPr lang="en-US" sz="1600" kern="1200" dirty="0"/>
        </a:p>
      </dsp:txBody>
      <dsp:txXfrm>
        <a:off x="4584792" y="5150599"/>
        <a:ext cx="2645509" cy="1297677"/>
      </dsp:txXfrm>
    </dsp:sp>
    <dsp:sp modelId="{E2396F03-B3C9-40F8-A66F-9CCCABE54731}">
      <dsp:nvSpPr>
        <dsp:cNvPr id="0" name=""/>
        <dsp:cNvSpPr/>
      </dsp:nvSpPr>
      <dsp:spPr>
        <a:xfrm>
          <a:off x="7231012" y="5142294"/>
          <a:ext cx="1909835" cy="1297677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Sources: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hlinkClick xmlns:r="http://schemas.openxmlformats.org/officeDocument/2006/relationships" r:id=""/>
            </a:rPr>
            <a:t>HICPAC CDC Guidelines on CAUTI Prevention</a:t>
          </a:r>
          <a:r>
            <a:rPr lang="en-US" sz="1400" kern="1200" dirty="0" smtClean="0"/>
            <a:t>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hlinkClick xmlns:r="http://schemas.openxmlformats.org/officeDocument/2006/relationships" r:id=""/>
            </a:rPr>
            <a:t>www.catheterout.org</a:t>
          </a:r>
          <a:r>
            <a:rPr lang="en-US" sz="1400" kern="1200" dirty="0" smtClean="0"/>
            <a:t>  </a:t>
          </a:r>
        </a:p>
      </dsp:txBody>
      <dsp:txXfrm>
        <a:off x="7231012" y="5142294"/>
        <a:ext cx="1909835" cy="1297677"/>
      </dsp:txXfrm>
    </dsp:sp>
    <dsp:sp modelId="{1D494C6D-AEBD-4471-A4EB-5ABF661659B3}">
      <dsp:nvSpPr>
        <dsp:cNvPr id="0" name=""/>
        <dsp:cNvSpPr/>
      </dsp:nvSpPr>
      <dsp:spPr>
        <a:xfrm rot="10800000">
          <a:off x="0" y="152436"/>
          <a:ext cx="9144000" cy="3753673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Tier 1 Protocol: Use of Indwelling Urinary Catheter Kit</a:t>
          </a:r>
          <a:endParaRPr lang="en-US" sz="2800" kern="1200" dirty="0"/>
        </a:p>
      </dsp:txBody>
      <dsp:txXfrm>
        <a:off x="0" y="152436"/>
        <a:ext cx="9144000" cy="1317539"/>
      </dsp:txXfrm>
    </dsp:sp>
    <dsp:sp modelId="{941CCFFB-35EE-4A73-B051-4A35F4D3294E}">
      <dsp:nvSpPr>
        <dsp:cNvPr id="0" name=""/>
        <dsp:cNvSpPr/>
      </dsp:nvSpPr>
      <dsp:spPr>
        <a:xfrm>
          <a:off x="0" y="1177384"/>
          <a:ext cx="1469432" cy="1297287"/>
        </a:xfrm>
        <a:prstGeom prst="rect">
          <a:avLst/>
        </a:prstGeom>
        <a:solidFill>
          <a:schemeClr val="accent5">
            <a:tint val="40000"/>
            <a:alpha val="90000"/>
            <a:hueOff val="-4773547"/>
            <a:satOff val="21446"/>
            <a:lumOff val="147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daily the necessity of the indwelling catheter</a:t>
          </a:r>
          <a:endParaRPr lang="en-US" sz="1600" kern="1200" dirty="0"/>
        </a:p>
      </dsp:txBody>
      <dsp:txXfrm>
        <a:off x="0" y="1177384"/>
        <a:ext cx="1469432" cy="1297287"/>
      </dsp:txXfrm>
    </dsp:sp>
    <dsp:sp modelId="{DC368910-8C9F-4881-AA38-0369843C882F}">
      <dsp:nvSpPr>
        <dsp:cNvPr id="0" name=""/>
        <dsp:cNvSpPr/>
      </dsp:nvSpPr>
      <dsp:spPr>
        <a:xfrm>
          <a:off x="1467723" y="1177384"/>
          <a:ext cx="1414427" cy="1297287"/>
        </a:xfrm>
        <a:prstGeom prst="rect">
          <a:avLst/>
        </a:prstGeom>
        <a:solidFill>
          <a:schemeClr val="accent5">
            <a:tint val="40000"/>
            <a:alpha val="90000"/>
            <a:hueOff val="-5966934"/>
            <a:satOff val="26807"/>
            <a:lumOff val="184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Encourage use of alternatives to indwelling catheter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1467723" y="1177384"/>
        <a:ext cx="1414427" cy="1297287"/>
      </dsp:txXfrm>
    </dsp:sp>
    <dsp:sp modelId="{DC402F63-C6F8-4882-ACD5-5D0E7FB61279}">
      <dsp:nvSpPr>
        <dsp:cNvPr id="0" name=""/>
        <dsp:cNvSpPr/>
      </dsp:nvSpPr>
      <dsp:spPr>
        <a:xfrm>
          <a:off x="2882150" y="1177384"/>
          <a:ext cx="1519769" cy="1297287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 standard indwelling urinary catheter kit with pre-sealed junction</a:t>
          </a:r>
          <a:endParaRPr lang="en-US" sz="1500" kern="1200" dirty="0"/>
        </a:p>
      </dsp:txBody>
      <dsp:txXfrm>
        <a:off x="2882150" y="1177384"/>
        <a:ext cx="1519769" cy="1297287"/>
      </dsp:txXfrm>
    </dsp:sp>
    <dsp:sp modelId="{D2E5859B-FE0E-45F7-B7F0-5AE124D05C2F}">
      <dsp:nvSpPr>
        <dsp:cNvPr id="0" name=""/>
        <dsp:cNvSpPr/>
      </dsp:nvSpPr>
      <dsp:spPr>
        <a:xfrm>
          <a:off x="4401919" y="1177384"/>
          <a:ext cx="1737879" cy="1297287"/>
        </a:xfrm>
        <a:prstGeom prst="rect">
          <a:avLst/>
        </a:prstGeom>
        <a:solidFill>
          <a:schemeClr val="accent5">
            <a:tint val="40000"/>
            <a:alpha val="90000"/>
            <a:hueOff val="-8353708"/>
            <a:satOff val="37530"/>
            <a:lumOff val="258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Ensure proper aseptic insertion technique</a:t>
          </a:r>
          <a:endParaRPr lang="en-US" sz="1600" kern="1200" dirty="0"/>
        </a:p>
      </dsp:txBody>
      <dsp:txXfrm>
        <a:off x="4401919" y="1177384"/>
        <a:ext cx="1737879" cy="1297287"/>
      </dsp:txXfrm>
    </dsp:sp>
    <dsp:sp modelId="{C6F33F62-8DE5-4EA2-9E2B-6CADA29032F5}">
      <dsp:nvSpPr>
        <dsp:cNvPr id="0" name=""/>
        <dsp:cNvSpPr/>
      </dsp:nvSpPr>
      <dsp:spPr>
        <a:xfrm>
          <a:off x="6139799" y="1177384"/>
          <a:ext cx="1676509" cy="1297287"/>
        </a:xfrm>
        <a:prstGeom prst="rect">
          <a:avLst/>
        </a:prstGeom>
        <a:solidFill>
          <a:schemeClr val="accent5">
            <a:tint val="40000"/>
            <a:alpha val="90000"/>
            <a:hueOff val="-9547094"/>
            <a:satOff val="42892"/>
            <a:lumOff val="29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Follow maintenance and removal template for care and removal of the catheter</a:t>
          </a:r>
          <a:endParaRPr lang="en-US" sz="1500" kern="1200" dirty="0"/>
        </a:p>
      </dsp:txBody>
      <dsp:txXfrm>
        <a:off x="6139799" y="1177384"/>
        <a:ext cx="1676509" cy="1297287"/>
      </dsp:txXfrm>
    </dsp:sp>
    <dsp:sp modelId="{0F64E8C2-DB43-4762-8F9E-BF0F0E24E01F}">
      <dsp:nvSpPr>
        <dsp:cNvPr id="0" name=""/>
        <dsp:cNvSpPr/>
      </dsp:nvSpPr>
      <dsp:spPr>
        <a:xfrm>
          <a:off x="7825950" y="1177384"/>
          <a:ext cx="1318049" cy="129728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</a:rPr>
            <a:t>Measure CAUTI rates  monthly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7825950" y="1177384"/>
        <a:ext cx="1318049" cy="129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6538"/>
            <a:ext cx="6985000" cy="6778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Preventing Catheter-Associated Urinary Tract Infection (CAUTI): Making It Happen</a:t>
            </a:r>
            <a:br>
              <a:rPr lang="en-US"/>
            </a:br>
            <a:r>
              <a:rPr lang="en-US"/>
              <a:t>Prof. Sanjay Saint, University of Michigan School of Medicine</a:t>
            </a:r>
          </a:p>
          <a:p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66125"/>
            <a:ext cx="69850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/>
              <a:t>Hosted by Paul Webber  paul@webbertraining.com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7A4CB-FE13-418F-A296-83C3C99FEB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FC677642-5970-4BE1-B6BF-9FDAFB536C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7EBD2-3A28-4259-8583-D20FDA11EE1D}" type="slidenum">
              <a:rPr lang="en-US"/>
              <a:pPr/>
              <a:t>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4403725"/>
            <a:ext cx="6132512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4ABF8-709F-4FA0-A417-7CAB93018C93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EDC54-DBE1-483C-B610-3CA3209ADEF8}" type="slidenum">
              <a:rPr lang="en-US"/>
              <a:pPr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solidFill>
            <a:srgbClr val="FFFFFF"/>
          </a:solidFill>
          <a:ln/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  <a:ea typeface="ＭＳ Ｐゴシック" pitchFamily="34" charset="-128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92879" tIns="46440" rIns="92879" bIns="46440"/>
          <a:lstStyle/>
          <a:p>
            <a:r>
              <a:rPr lang="en-US"/>
              <a:t>Promptly Remove Unnecessary Urinary Catheters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798E4-B2B3-4B7A-84FF-8E8EE3248F7E}" type="slidenum">
              <a:rPr lang="en-US"/>
              <a:pPr/>
              <a:t>19</a:t>
            </a:fld>
            <a:endParaRPr lang="en-US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solidFill>
            <a:srgbClr val="FFFFFF"/>
          </a:solidFill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  <a:ea typeface="ＭＳ Ｐゴシック" pitchFamily="34" charset="-128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B18E9-A749-429A-A78A-0C244616C729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76AB7-422A-4C4A-9461-C8290AFEB76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13D61-0ED4-4117-AFF4-8500B4737EDE}" type="slidenum">
              <a:rPr lang="en-US"/>
              <a:pPr/>
              <a:t>24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918" tIns="45152" rIns="91918" bIns="45152"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solidFill>
            <a:srgbClr val="FFFFFF"/>
          </a:solidFill>
          <a:ln/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  <a:ea typeface="ＭＳ Ｐゴシック" pitchFamily="34" charset="-128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3AEE4-9114-4623-A8F8-1E660CA7C01C}" type="slidenum">
              <a:rPr lang="en-US"/>
              <a:pPr/>
              <a:t>29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-1057275"/>
            <a:ext cx="4637088" cy="347662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2593975"/>
            <a:ext cx="6340475" cy="6191250"/>
          </a:xfrm>
          <a:noFill/>
          <a:ln/>
        </p:spPr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5522F-B139-4E60-8E67-7D896FCCDA91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C3F41-9181-47B4-BD11-F2457DE3D38C}" type="slidenum">
              <a:rPr lang="en-US"/>
              <a:pPr/>
              <a:t>31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-1057275"/>
            <a:ext cx="4637088" cy="347662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2593975"/>
            <a:ext cx="6340475" cy="6191250"/>
          </a:xfrm>
          <a:noFill/>
          <a:ln/>
        </p:spPr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15857-CFF4-4F97-AE9F-80704C7A0100}" type="slidenum">
              <a:rPr lang="en-US"/>
              <a:pPr/>
              <a:t>35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93127-AC92-4C93-98AD-AD648F98F7D2}" type="slidenum">
              <a:rPr lang="en-US"/>
              <a:pPr/>
              <a:t>37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6B665-E329-444E-B1C8-C694683A75BC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59789-7910-4FF0-A54A-E17AE8516108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C615F-8F2E-44EF-BFBC-7AFA4F994ECF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8E72B-137C-4795-8622-06E1544397FF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68F07-2255-43D1-B731-7F535C1B97B4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DF632-70C6-4EA7-9A5F-3A2A03319ABC}" type="slidenum">
              <a:rPr lang="en-US"/>
              <a:pPr/>
              <a:t>43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37C38-CE4F-4910-8532-7C7A96816BB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8F72E-5EC0-4F1A-8C10-C8914607E33B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4403725"/>
            <a:ext cx="6132513" cy="4171950"/>
          </a:xfrm>
          <a:noFill/>
          <a:ln/>
        </p:spPr>
        <p:txBody>
          <a:bodyPr/>
          <a:lstStyle/>
          <a:p>
            <a:pPr>
              <a:spcAft>
                <a:spcPct val="45000"/>
              </a:spcAft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50B964-125B-4B1F-A7BA-E10F02CB9356}" type="datetime1">
              <a:rPr lang="en-US">
                <a:solidFill>
                  <a:srgbClr val="000000"/>
                </a:solidFill>
              </a:rPr>
              <a:pPr/>
              <a:t>3/9/2015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9C98-38D6-4A84-91D6-83DB428A62F9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AB363-FA98-4CB7-9E66-E6BACB98D0D1}" type="slidenum">
              <a:rPr lang="en-US"/>
              <a:pPr/>
              <a:t>49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70906-926C-4ECE-8B4C-186E0A97B7FF}" type="slidenum">
              <a:rPr lang="en-US"/>
              <a:pPr/>
              <a:t>51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C025B-C4C3-45C5-AD84-7A1BF3A8DB2F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-1057275"/>
            <a:ext cx="4637088" cy="34766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2593975"/>
            <a:ext cx="6340475" cy="6191250"/>
          </a:xfrm>
          <a:noFill/>
          <a:ln/>
        </p:spPr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30083-D022-46ED-B356-991B043C8CFB}" type="slidenum">
              <a:rPr lang="en-US"/>
              <a:pPr/>
              <a:t>10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4403725"/>
            <a:ext cx="6132513" cy="4171950"/>
          </a:xfrm>
          <a:noFill/>
          <a:ln/>
        </p:spPr>
        <p:txBody>
          <a:bodyPr/>
          <a:lstStyle/>
          <a:p>
            <a:pPr>
              <a:spcAft>
                <a:spcPct val="45000"/>
              </a:spcAft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15C9C-EAE9-4026-BBE6-506F7621C64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solidFill>
            <a:srgbClr val="FFFFFF"/>
          </a:solidFill>
          <a:ln/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  <a:ea typeface="ＭＳ Ｐゴシック" pitchFamily="34" charset="-128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83467-AC6B-46D9-ADE1-7906081AE1C3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1293E-D2FD-4A9A-B168-0AC8CBE2E314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153988"/>
            <a:ext cx="4637088" cy="34766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3708400"/>
            <a:ext cx="6442075" cy="4325938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endParaRPr lang="en-US" sz="23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65D44-0C81-41B2-9B24-6963562B8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EF5AA-7697-40F8-B8DE-8964DE060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93834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6EC9A-755A-4B72-B21D-4EB36A5E5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E727E-B660-43DA-91EB-2C3F95A84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734" y="1828800"/>
            <a:ext cx="381846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3C1EF-A0D0-4399-A24A-941C9E995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39734" y="1828800"/>
            <a:ext cx="381846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AC7EA-D450-470C-AA77-72691CDCA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62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4E55C-AA53-477E-B411-5DC594BB2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8288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EDD96-5C5A-4983-B0CC-0DA4D7D76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4" y="18288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8" y="18288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4" y="39624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38" y="39624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772CB-45B2-41D0-B09A-21D432735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80055-0EFD-4E02-9C93-4DFC0A797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50866E-3AE6-480B-8577-27AF26915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D8B09-9777-4A84-AFF1-3E620B996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8288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06D2BE-D50C-4AA4-8C32-498137C99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EF0C0-433E-4472-9844-AC1576611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4D57A-598C-4F40-BC5B-01B32CB83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DFF7A-BAA8-441D-ADA4-312DDE866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D9D24-BAC6-48C7-967C-2752A350A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1CF2B-6E38-4566-8953-4FF36CD02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11D7E-4A37-4F14-9358-0373589EF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9923D-5D05-475D-89AD-19F765BB8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8288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220BC-795D-48F2-B492-58B484C04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8EF09-5537-4DC3-8BB1-365A2F83F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67708-9AAD-419E-ACB6-6D18022E6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D647F-36F2-4835-8F67-0FFCF7E69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DB369-A8CC-41DB-BDF1-09ED69CEC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BC0DA-1FDB-4769-9DA5-19D05705A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B2492F62-4288-4BAE-A22D-274A18A4D86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B556658-BF60-471F-8374-BFE99C3D0A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fld id="{4CC19355-1904-447C-93F5-413A4C7E659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21" r:id="rId2"/>
    <p:sldLayoutId id="214748382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728AEC6A-8DD4-4D52-911C-4C1BE06CDE8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fld id="{BF88FE89-1F1B-422F-97E3-AD470860FB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fld id="{D8618684-BFB3-4744-A6D5-73C1AA3DB7E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fld id="{FDC3B6D6-44FC-442B-BDEC-76918F6651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fld id="{32B4CA36-FE46-4BA3-A364-0E5860C853E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imes New Roman" pitchFamily="18" charset="0"/>
              </a:defRPr>
            </a:lvl1pPr>
          </a:lstStyle>
          <a:p>
            <a:fld id="{F80BF466-C7C4-4E3C-BABC-C2079F8B01D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20700"/>
            <a:ext cx="9144000" cy="1257300"/>
          </a:xfrm>
        </p:spPr>
        <p:txBody>
          <a:bodyPr/>
          <a:lstStyle/>
          <a:p>
            <a:r>
              <a:rPr lang="en-US" sz="3000" b="1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  <a:t>Preventing Catheter-Associated Urinary Tract Infection (CAUTI): Making It Happen</a:t>
            </a:r>
            <a:br>
              <a:rPr lang="en-US" sz="3000" b="1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3000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3000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sz="3000" b="1" smtClean="0">
              <a:solidFill>
                <a:srgbClr val="FFFF0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663" y="1754188"/>
            <a:ext cx="8634412" cy="2241550"/>
          </a:xfrm>
        </p:spPr>
        <p:txBody>
          <a:bodyPr/>
          <a:lstStyle/>
          <a:p>
            <a:r>
              <a:rPr lang="en-US" sz="2400" smtClean="0">
                <a:solidFill>
                  <a:schemeClr val="tx2"/>
                </a:solidFill>
                <a:ea typeface="ＭＳ Ｐゴシック" pitchFamily="34" charset="-128"/>
              </a:rPr>
              <a:t>Sanjay Saint, MD, MPH</a:t>
            </a:r>
          </a:p>
          <a:p>
            <a:r>
              <a:rPr lang="en-US" sz="2400" smtClean="0">
                <a:solidFill>
                  <a:schemeClr val="tx2"/>
                </a:solidFill>
                <a:ea typeface="ＭＳ Ｐゴシック" pitchFamily="34" charset="-128"/>
              </a:rPr>
              <a:t>Chief of Medicine, VA Ann Arbor Healthcare System</a:t>
            </a:r>
          </a:p>
          <a:p>
            <a:r>
              <a:rPr lang="en-US" sz="2400" smtClean="0">
                <a:solidFill>
                  <a:schemeClr val="tx2"/>
                </a:solidFill>
                <a:ea typeface="ＭＳ Ｐゴシック" pitchFamily="34" charset="-128"/>
              </a:rPr>
              <a:t>George Dock Professor of Internal Medicine</a:t>
            </a:r>
          </a:p>
          <a:p>
            <a:r>
              <a:rPr lang="en-US" sz="2400" smtClean="0">
                <a:solidFill>
                  <a:schemeClr val="tx2"/>
                </a:solidFill>
                <a:ea typeface="ＭＳ Ｐゴシック" pitchFamily="34" charset="-128"/>
              </a:rPr>
              <a:t>University of Michigan Medical School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696075" y="4800600"/>
          <a:ext cx="1612900" cy="1501775"/>
        </p:xfrm>
        <a:graphic>
          <a:graphicData uri="http://schemas.openxmlformats.org/presentationml/2006/ole">
            <p:oleObj spid="_x0000_s38914" name="Photo Editor Photo" r:id="rId4" imgW="1152381" imgH="923810" progId="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27075" y="4762500"/>
          <a:ext cx="1477963" cy="1514475"/>
        </p:xfrm>
        <a:graphic>
          <a:graphicData uri="http://schemas.openxmlformats.org/presentationml/2006/ole">
            <p:oleObj spid="_x0000_s38915" name="Bitmap Image" r:id="rId5" imgW="4153480" imgH="5133333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1863" y="6488113"/>
            <a:ext cx="31321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0D"/>
                </a:solidFill>
              </a:rPr>
              <a:t>March 5,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3063" y="6488113"/>
            <a:ext cx="31321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FF0D"/>
                </a:solidFill>
              </a:rPr>
              <a:t>www.webbertraining.com</a:t>
            </a:r>
          </a:p>
        </p:txBody>
      </p:sp>
      <p:sp>
        <p:nvSpPr>
          <p:cNvPr id="38920" name="Rectangle 3"/>
          <p:cNvSpPr txBox="1">
            <a:spLocks noChangeArrowheads="1"/>
          </p:cNvSpPr>
          <p:nvPr/>
        </p:nvSpPr>
        <p:spPr bwMode="auto">
          <a:xfrm>
            <a:off x="2659063" y="4514850"/>
            <a:ext cx="41132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</a:rPr>
              <a:t>Hosted by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</a:rPr>
              <a:t>Paul Webber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tx2"/>
                </a:solidFill>
              </a:rPr>
              <a:t>paul@webbertraining.com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Catheter-Associated </a:t>
            </a:r>
            <a:br>
              <a:rPr lang="en-US" sz="36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Urinary Tract Infection (CAUTI)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722438"/>
            <a:ext cx="612775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UTI is a common cause of hospital-acquired infection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Most due to urinary catheters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Up to 20% of inpatients are catheterized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Leads to increased morbidity and healthcare costs  		</a:t>
            </a:r>
            <a:b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            </a:t>
            </a:r>
            <a:r>
              <a:rPr lang="en-US" sz="1800" smtClean="0">
                <a:solidFill>
                  <a:schemeClr val="tx2"/>
                </a:solidFill>
                <a:ea typeface="ＭＳ Ｐゴシック" pitchFamily="34" charset="-128"/>
              </a:rPr>
              <a:t>www.catheterout.org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90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52228" name="Picture 4" descr="mannekenpi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6538" y="2009775"/>
            <a:ext cx="25241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850" y="1703388"/>
            <a:ext cx="90043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30400" y="76200"/>
            <a:ext cx="5283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2828925" y="1111250"/>
            <a:ext cx="350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Garamond" pitchFamily="18" charset="0"/>
              </a:rPr>
              <a:t>SEPTEMBER</a:t>
            </a:r>
            <a:r>
              <a:rPr lang="en-US" sz="3200" b="1">
                <a:latin typeface="Garamond" pitchFamily="18" charset="0"/>
              </a:rPr>
              <a:t> 17, 2013</a:t>
            </a:r>
          </a:p>
        </p:txBody>
      </p:sp>
      <p:sp>
        <p:nvSpPr>
          <p:cNvPr id="54277" name="TextBox 2"/>
          <p:cNvSpPr txBox="1">
            <a:spLocks noChangeArrowheads="1"/>
          </p:cNvSpPr>
          <p:nvPr/>
        </p:nvSpPr>
        <p:spPr bwMode="auto">
          <a:xfrm>
            <a:off x="69850" y="4795838"/>
            <a:ext cx="9004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0D"/>
                </a:solidFill>
              </a:rPr>
              <a:t>“Many noninfectious catheter-associated complications are at least as common as clinically significant urinary tract infections.”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E9D-ACF7-4853-A297-F2B67164CA9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2881313"/>
            <a:ext cx="23812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Oval 2"/>
          <p:cNvSpPr>
            <a:spLocks/>
          </p:cNvSpPr>
          <p:nvPr/>
        </p:nvSpPr>
        <p:spPr bwMode="auto">
          <a:xfrm>
            <a:off x="2776538" y="2032000"/>
            <a:ext cx="3657600" cy="3784600"/>
          </a:xfrm>
          <a:prstGeom prst="ellips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56324" name="AutoShape 3"/>
          <p:cNvSpPr>
            <a:spLocks/>
          </p:cNvSpPr>
          <p:nvPr/>
        </p:nvSpPr>
        <p:spPr bwMode="auto">
          <a:xfrm>
            <a:off x="2517775" y="37084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56325" name="AutoShape 4"/>
          <p:cNvSpPr>
            <a:spLocks/>
          </p:cNvSpPr>
          <p:nvPr/>
        </p:nvSpPr>
        <p:spPr bwMode="auto">
          <a:xfrm rot="10800000">
            <a:off x="6164263" y="37195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56326" name="AutoShape 5"/>
          <p:cNvSpPr>
            <a:spLocks/>
          </p:cNvSpPr>
          <p:nvPr/>
        </p:nvSpPr>
        <p:spPr bwMode="auto">
          <a:xfrm rot="-9141241">
            <a:off x="4244975" y="18907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56327" name="AutoShape 6"/>
          <p:cNvSpPr>
            <a:spLocks/>
          </p:cNvSpPr>
          <p:nvPr/>
        </p:nvSpPr>
        <p:spPr bwMode="auto">
          <a:xfrm rot="1857825">
            <a:off x="4346575" y="55372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203200"/>
            <a:ext cx="9144000" cy="1435100"/>
          </a:xfrm>
        </p:spPr>
        <p:txBody>
          <a:bodyPr rIns="30479"/>
          <a:lstStyle/>
          <a:p>
            <a:pPr marL="39688" indent="-39688" eaLnBrk="1" hangingPunct="1"/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sym typeface="Arial Italic" charset="0"/>
              </a:rPr>
              <a:t>Disrupting </a:t>
            </a:r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the Lifecycle of the Urinary Catheter</a:t>
            </a:r>
            <a:endParaRPr lang="en-US" sz="3600" smtClean="0">
              <a:solidFill>
                <a:srgbClr val="FFFF00"/>
              </a:solidFill>
              <a:latin typeface="Arial" pitchFamily="34" charset="0"/>
              <a:ea typeface="ヒラギノ角ゴ ProN W3" pitchFamily="4" charset="-128"/>
              <a:sym typeface="Arial" pitchFamily="34" charset="0"/>
            </a:endParaRPr>
          </a:p>
        </p:txBody>
      </p:sp>
      <p:sp>
        <p:nvSpPr>
          <p:cNvPr id="56329" name="Rectangle 8"/>
          <p:cNvSpPr>
            <a:spLocks/>
          </p:cNvSpPr>
          <p:nvPr/>
        </p:nvSpPr>
        <p:spPr bwMode="auto">
          <a:xfrm>
            <a:off x="4397375" y="184150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330" name="Rectangle 9"/>
          <p:cNvSpPr>
            <a:spLocks/>
          </p:cNvSpPr>
          <p:nvPr/>
        </p:nvSpPr>
        <p:spPr bwMode="auto">
          <a:xfrm>
            <a:off x="2659063" y="3784600"/>
            <a:ext cx="182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331" name="Rectangle 10"/>
          <p:cNvSpPr>
            <a:spLocks/>
          </p:cNvSpPr>
          <p:nvPr/>
        </p:nvSpPr>
        <p:spPr bwMode="auto">
          <a:xfrm>
            <a:off x="4459288" y="56388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32" name="Rectangle 11"/>
          <p:cNvSpPr>
            <a:spLocks/>
          </p:cNvSpPr>
          <p:nvPr/>
        </p:nvSpPr>
        <p:spPr bwMode="auto">
          <a:xfrm>
            <a:off x="6305550" y="367665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333" name="Rectangle 12"/>
          <p:cNvSpPr>
            <a:spLocks/>
          </p:cNvSpPr>
          <p:nvPr/>
        </p:nvSpPr>
        <p:spPr bwMode="auto">
          <a:xfrm>
            <a:off x="1146175" y="1155700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1.  Preventing Unnecessary and Improper Placement</a:t>
            </a:r>
          </a:p>
        </p:txBody>
      </p:sp>
      <p:sp>
        <p:nvSpPr>
          <p:cNvPr id="56334" name="Rectangle 13"/>
          <p:cNvSpPr>
            <a:spLocks/>
          </p:cNvSpPr>
          <p:nvPr/>
        </p:nvSpPr>
        <p:spPr bwMode="auto">
          <a:xfrm>
            <a:off x="6750050" y="3340100"/>
            <a:ext cx="23828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2.  Maintaining Awareness &amp; Proper Care of Catheters</a:t>
            </a:r>
          </a:p>
        </p:txBody>
      </p:sp>
      <p:sp>
        <p:nvSpPr>
          <p:cNvPr id="56335" name="Rectangle 14"/>
          <p:cNvSpPr>
            <a:spLocks/>
          </p:cNvSpPr>
          <p:nvPr/>
        </p:nvSpPr>
        <p:spPr bwMode="auto">
          <a:xfrm>
            <a:off x="2754313" y="6083300"/>
            <a:ext cx="50180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3.  Prompting Catheter Removal </a:t>
            </a:r>
          </a:p>
        </p:txBody>
      </p:sp>
      <p:sp>
        <p:nvSpPr>
          <p:cNvPr id="56336" name="Rectangle 15"/>
          <p:cNvSpPr>
            <a:spLocks/>
          </p:cNvSpPr>
          <p:nvPr/>
        </p:nvSpPr>
        <p:spPr bwMode="auto">
          <a:xfrm>
            <a:off x="338138" y="3363913"/>
            <a:ext cx="27098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4.  Preventing Catheter Replacement</a:t>
            </a:r>
          </a:p>
        </p:txBody>
      </p:sp>
      <p:sp>
        <p:nvSpPr>
          <p:cNvPr id="56337" name="Rectangle 16"/>
          <p:cNvSpPr>
            <a:spLocks/>
          </p:cNvSpPr>
          <p:nvPr/>
        </p:nvSpPr>
        <p:spPr bwMode="auto">
          <a:xfrm>
            <a:off x="147638" y="6573838"/>
            <a:ext cx="3205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eaLnBrk="0" hangingPunct="0"/>
            <a:r>
              <a:rPr lang="en-US" sz="1200"/>
              <a:t>(Meddings. Clin Infect Dis 2011)</a:t>
            </a:r>
          </a:p>
        </p:txBody>
      </p:sp>
      <p:sp>
        <p:nvSpPr>
          <p:cNvPr id="56338" name="Rectangle 1"/>
          <p:cNvSpPr>
            <a:spLocks noChangeArrowheads="1"/>
          </p:cNvSpPr>
          <p:nvPr/>
        </p:nvSpPr>
        <p:spPr bwMode="auto">
          <a:xfrm>
            <a:off x="958850" y="1062038"/>
            <a:ext cx="7777163" cy="715962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9127-CA1F-486C-9C5C-DF705D8230C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617538"/>
            <a:ext cx="8018463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The Most Common Venue for Foley Placement?</a:t>
            </a:r>
            <a:endParaRPr lang="en-US" sz="44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78125"/>
            <a:ext cx="6484938" cy="4079875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None/>
            </a:pPr>
            <a:r>
              <a:rPr lang="en-US" sz="7200" smtClean="0">
                <a:solidFill>
                  <a:srgbClr val="FFFF0D"/>
                </a:solidFill>
                <a:ea typeface="ＭＳ Ｐゴシック" pitchFamily="34" charset="-128"/>
              </a:rPr>
              <a:t>Emergency Department</a:t>
            </a:r>
          </a:p>
        </p:txBody>
      </p:sp>
      <p:pic>
        <p:nvPicPr>
          <p:cNvPr id="13854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4425" y="2746375"/>
            <a:ext cx="249396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2B6A-0B64-4A46-A4C1-CC7FBCEA290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200" y="171450"/>
            <a:ext cx="8821738" cy="11430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  <a:ea typeface="ＭＳ Ｐゴシック" pitchFamily="34" charset="-128"/>
              </a:rPr>
              <a:t>2009 Prevention of CAUTI HICPAC Guidelines</a:t>
            </a:r>
            <a:r>
              <a:rPr lang="en-US" sz="600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60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1400" smtClean="0">
                <a:latin typeface="Arial" pitchFamily="34" charset="0"/>
                <a:ea typeface="ＭＳ Ｐゴシック" pitchFamily="34" charset="-128"/>
              </a:rPr>
              <a:t>(Gould et al, Infect Control Hosp Epidemiol 2010; 31: 319-326)</a:t>
            </a:r>
            <a:endParaRPr lang="en-US" sz="360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71588"/>
            <a:ext cx="9132888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173038"/>
            <a:ext cx="8809037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Alternatives to Consider</a:t>
            </a:r>
            <a:endParaRPr lang="en-US" sz="44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481138"/>
            <a:ext cx="8750300" cy="4818062"/>
          </a:xfrm>
        </p:spPr>
        <p:txBody>
          <a:bodyPr/>
          <a:lstStyle/>
          <a:p>
            <a:pPr marL="742950" indent="-74295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Accurate daily weights</a:t>
            </a:r>
          </a:p>
          <a:p>
            <a:pPr marL="742950" indent="-74295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Urinal/commode/bedpan</a:t>
            </a:r>
          </a:p>
          <a:p>
            <a:pPr marL="742950" indent="-74295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Condom catheters</a:t>
            </a:r>
          </a:p>
          <a:p>
            <a:pPr marL="742950" indent="-74295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Intermittent catheterization with bladder scanning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C4ED-229D-4410-BEFE-98D50938F28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0"/>
            <a:ext cx="8809038" cy="11430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  <a:ea typeface="ＭＳ Ｐゴシック" pitchFamily="34" charset="-128"/>
              </a:rPr>
              <a:t>Avoiding Indwelling Catheter Insertion in the ED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085850"/>
            <a:ext cx="8748712" cy="5929313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None/>
            </a:pPr>
            <a:r>
              <a:rPr lang="en-US" sz="2400" smtClean="0">
                <a:solidFill>
                  <a:srgbClr val="FFFF0D"/>
                </a:solidFill>
                <a:ea typeface="ＭＳ Ｐゴシック" pitchFamily="34" charset="-128"/>
              </a:rPr>
              <a:t>2 studies have intervened in the ED to reduce insertion: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 typeface="Times New Roman" pitchFamily="18" charset="0"/>
              <a:buAutoNum type="arabicParenR"/>
            </a:pPr>
            <a:r>
              <a:rPr lang="en-US" sz="2400" smtClean="0">
                <a:solidFill>
                  <a:srgbClr val="FFFF0D"/>
                </a:solidFill>
                <a:ea typeface="ＭＳ Ｐゴシック" pitchFamily="34" charset="-128"/>
              </a:rPr>
              <a:t>Gokula et al. ER staff education and use of a urinary catheter indication sheet improves appropriate use of Foley catheters. Am J Infect Control. 2007: 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000" smtClean="0">
                <a:solidFill>
                  <a:srgbClr val="FFFF0D"/>
                </a:solidFill>
                <a:ea typeface="ＭＳ Ｐゴシック" pitchFamily="34" charset="-128"/>
              </a:rPr>
              <a:t>75% fewer indwelling catheters inserted after the intervention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 typeface="Times New Roman" pitchFamily="18" charset="0"/>
              <a:buAutoNum type="arabicParenR"/>
            </a:pPr>
            <a:r>
              <a:rPr lang="en-US" sz="2400" smtClean="0">
                <a:solidFill>
                  <a:srgbClr val="FFFF0D"/>
                </a:solidFill>
                <a:ea typeface="ＭＳ Ｐゴシック" pitchFamily="34" charset="-128"/>
              </a:rPr>
              <a:t>Fakih et al. Effect of establishing guidelines on appropriate urinary catheter placement. Acad Emerg Med. 2010: 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000" smtClean="0">
                <a:solidFill>
                  <a:srgbClr val="FFFF0D"/>
                </a:solidFill>
                <a:ea typeface="ＭＳ Ｐゴシック" pitchFamily="34" charset="-128"/>
              </a:rPr>
              <a:t>Physicians ordered 40% fewer insertions after the intervention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</a:pPr>
            <a:endParaRPr lang="en-US" sz="1200" smtClean="0">
              <a:ea typeface="ＭＳ Ｐゴシック" pitchFamily="34" charset="-128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</a:pPr>
            <a:endParaRPr lang="en-US" sz="1200" smtClean="0">
              <a:ea typeface="ＭＳ Ｐゴシック" pitchFamily="34" charset="-128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</a:pPr>
            <a:endParaRPr lang="en-US" sz="1200" smtClean="0">
              <a:ea typeface="ＭＳ Ｐゴシック" pitchFamily="34" charset="-128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</a:pPr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6D2-0F40-4192-A5AD-B144DD20A90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617538"/>
            <a:ext cx="8469313" cy="1143000"/>
          </a:xfrm>
        </p:spPr>
        <p:txBody>
          <a:bodyPr/>
          <a:lstStyle/>
          <a:p>
            <a:r>
              <a:rPr lang="en-US" sz="5400" smtClean="0">
                <a:latin typeface="Arial" pitchFamily="34" charset="0"/>
                <a:ea typeface="ＭＳ Ｐゴシック" pitchFamily="34" charset="-128"/>
              </a:rPr>
              <a:t>But if the patient really, really needs a Foley…</a:t>
            </a:r>
            <a:endParaRPr lang="en-US" sz="54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00375"/>
            <a:ext cx="9144000" cy="2689225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spcBef>
                <a:spcPts val="1200"/>
              </a:spcBef>
              <a:spcAft>
                <a:spcPts val="1800"/>
              </a:spcAft>
              <a:buFontTx/>
              <a:buNone/>
            </a:pPr>
            <a:r>
              <a:rPr lang="en-US" sz="4800" smtClean="0">
                <a:solidFill>
                  <a:srgbClr val="FFFF0D"/>
                </a:solidFill>
                <a:ea typeface="ＭＳ Ｐゴシック" pitchFamily="34" charset="-128"/>
              </a:rPr>
              <a:t>Ensure proper aseptic technique is used during insertion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60A4-5D90-47AA-8A09-2A300C4D528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2881313"/>
            <a:ext cx="23812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Oval 2"/>
          <p:cNvSpPr>
            <a:spLocks/>
          </p:cNvSpPr>
          <p:nvPr/>
        </p:nvSpPr>
        <p:spPr bwMode="auto">
          <a:xfrm>
            <a:off x="2776538" y="2032000"/>
            <a:ext cx="3657600" cy="3784600"/>
          </a:xfrm>
          <a:prstGeom prst="ellips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67588" name="AutoShape 3"/>
          <p:cNvSpPr>
            <a:spLocks/>
          </p:cNvSpPr>
          <p:nvPr/>
        </p:nvSpPr>
        <p:spPr bwMode="auto">
          <a:xfrm>
            <a:off x="2517775" y="37084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67589" name="AutoShape 4"/>
          <p:cNvSpPr>
            <a:spLocks/>
          </p:cNvSpPr>
          <p:nvPr/>
        </p:nvSpPr>
        <p:spPr bwMode="auto">
          <a:xfrm rot="10800000">
            <a:off x="6164263" y="37195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67590" name="AutoShape 5"/>
          <p:cNvSpPr>
            <a:spLocks/>
          </p:cNvSpPr>
          <p:nvPr/>
        </p:nvSpPr>
        <p:spPr bwMode="auto">
          <a:xfrm rot="-9141241">
            <a:off x="4244975" y="18907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67591" name="AutoShape 6"/>
          <p:cNvSpPr>
            <a:spLocks/>
          </p:cNvSpPr>
          <p:nvPr/>
        </p:nvSpPr>
        <p:spPr bwMode="auto">
          <a:xfrm rot="1857825">
            <a:off x="4346575" y="55372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203200"/>
            <a:ext cx="9144000" cy="1435100"/>
          </a:xfrm>
        </p:spPr>
        <p:txBody>
          <a:bodyPr rIns="30479"/>
          <a:lstStyle/>
          <a:p>
            <a:pPr marL="39688" indent="-39688" eaLnBrk="1" hangingPunct="1"/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sym typeface="Arial Italic" charset="0"/>
              </a:rPr>
              <a:t>Disrupting </a:t>
            </a:r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the Lifecycle of the Urinary Catheter</a:t>
            </a:r>
            <a:endParaRPr lang="en-US" sz="3600" smtClean="0">
              <a:solidFill>
                <a:srgbClr val="FFFF00"/>
              </a:solidFill>
              <a:latin typeface="Arial" pitchFamily="34" charset="0"/>
              <a:ea typeface="ヒラギノ角ゴ ProN W3" pitchFamily="4" charset="-128"/>
              <a:sym typeface="Arial" pitchFamily="34" charset="0"/>
            </a:endParaRPr>
          </a:p>
        </p:txBody>
      </p:sp>
      <p:sp>
        <p:nvSpPr>
          <p:cNvPr id="67593" name="Rectangle 8"/>
          <p:cNvSpPr>
            <a:spLocks/>
          </p:cNvSpPr>
          <p:nvPr/>
        </p:nvSpPr>
        <p:spPr bwMode="auto">
          <a:xfrm>
            <a:off x="4397375" y="184150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94" name="Rectangle 9"/>
          <p:cNvSpPr>
            <a:spLocks/>
          </p:cNvSpPr>
          <p:nvPr/>
        </p:nvSpPr>
        <p:spPr bwMode="auto">
          <a:xfrm>
            <a:off x="2659063" y="3784600"/>
            <a:ext cx="182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7595" name="Rectangle 10"/>
          <p:cNvSpPr>
            <a:spLocks/>
          </p:cNvSpPr>
          <p:nvPr/>
        </p:nvSpPr>
        <p:spPr bwMode="auto">
          <a:xfrm>
            <a:off x="4459288" y="56388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7596" name="Rectangle 11"/>
          <p:cNvSpPr>
            <a:spLocks/>
          </p:cNvSpPr>
          <p:nvPr/>
        </p:nvSpPr>
        <p:spPr bwMode="auto">
          <a:xfrm>
            <a:off x="6305550" y="367665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597" name="Rectangle 12"/>
          <p:cNvSpPr>
            <a:spLocks/>
          </p:cNvSpPr>
          <p:nvPr/>
        </p:nvSpPr>
        <p:spPr bwMode="auto">
          <a:xfrm>
            <a:off x="1146175" y="1155700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1.  Preventing Unnecessary and Improper Placement</a:t>
            </a:r>
          </a:p>
        </p:txBody>
      </p:sp>
      <p:sp>
        <p:nvSpPr>
          <p:cNvPr id="67598" name="Rectangle 13"/>
          <p:cNvSpPr>
            <a:spLocks/>
          </p:cNvSpPr>
          <p:nvPr/>
        </p:nvSpPr>
        <p:spPr bwMode="auto">
          <a:xfrm>
            <a:off x="6750050" y="3340100"/>
            <a:ext cx="23828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2.  Maintaining Awareness &amp; Proper Care of Catheters</a:t>
            </a:r>
          </a:p>
        </p:txBody>
      </p:sp>
      <p:sp>
        <p:nvSpPr>
          <p:cNvPr id="67599" name="Rectangle 14"/>
          <p:cNvSpPr>
            <a:spLocks/>
          </p:cNvSpPr>
          <p:nvPr/>
        </p:nvSpPr>
        <p:spPr bwMode="auto">
          <a:xfrm>
            <a:off x="2754313" y="6083300"/>
            <a:ext cx="50180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3.  Prompting Catheter Removal </a:t>
            </a:r>
          </a:p>
        </p:txBody>
      </p:sp>
      <p:sp>
        <p:nvSpPr>
          <p:cNvPr id="67600" name="Rectangle 15"/>
          <p:cNvSpPr>
            <a:spLocks/>
          </p:cNvSpPr>
          <p:nvPr/>
        </p:nvSpPr>
        <p:spPr bwMode="auto">
          <a:xfrm>
            <a:off x="338138" y="3363913"/>
            <a:ext cx="27098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4.  Preventing Catheter Replacement</a:t>
            </a:r>
          </a:p>
        </p:txBody>
      </p:sp>
      <p:sp>
        <p:nvSpPr>
          <p:cNvPr id="67601" name="Rectangle 16"/>
          <p:cNvSpPr>
            <a:spLocks/>
          </p:cNvSpPr>
          <p:nvPr/>
        </p:nvSpPr>
        <p:spPr bwMode="auto">
          <a:xfrm>
            <a:off x="147638" y="6573838"/>
            <a:ext cx="3205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eaLnBrk="0" hangingPunct="0"/>
            <a:r>
              <a:rPr lang="en-US" sz="1200"/>
              <a:t>(Meddings. Clin Infect Dis 2011)</a:t>
            </a:r>
          </a:p>
        </p:txBody>
      </p:sp>
      <p:sp>
        <p:nvSpPr>
          <p:cNvPr id="67602" name="Rectangle 1"/>
          <p:cNvSpPr>
            <a:spLocks noChangeArrowheads="1"/>
          </p:cNvSpPr>
          <p:nvPr/>
        </p:nvSpPr>
        <p:spPr bwMode="auto">
          <a:xfrm>
            <a:off x="6694488" y="3351213"/>
            <a:ext cx="2292350" cy="169545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87B-CA43-46C1-93AA-2223BAFD06A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92075"/>
            <a:ext cx="7772400" cy="1143000"/>
          </a:xfrm>
        </p:spPr>
        <p:txBody>
          <a:bodyPr/>
          <a:lstStyle/>
          <a:p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Proper Maintenance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3200" y="1165225"/>
            <a:ext cx="5730875" cy="54022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Keep the urinary system closed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Make sure flow is unobstructed:</a:t>
            </a:r>
          </a:p>
          <a:p>
            <a:pPr marL="914400" lvl="1" indent="-457200">
              <a:spcBef>
                <a:spcPts val="1800"/>
              </a:spcBef>
              <a:spcAft>
                <a:spcPts val="1800"/>
              </a:spcAft>
            </a:pPr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</a:rPr>
              <a:t>No kinking or coiling </a:t>
            </a:r>
          </a:p>
          <a:p>
            <a:pPr marL="914400" lvl="1" indent="-457200">
              <a:spcBef>
                <a:spcPts val="1800"/>
              </a:spcBef>
              <a:spcAft>
                <a:spcPts val="1800"/>
              </a:spcAft>
            </a:pPr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</a:rPr>
              <a:t>Drainage bag should be lower than the bladder</a:t>
            </a:r>
          </a:p>
          <a:p>
            <a:pPr marL="914400" lvl="1" indent="-457200">
              <a:spcBef>
                <a:spcPts val="1800"/>
              </a:spcBef>
              <a:spcAft>
                <a:spcPts val="1800"/>
              </a:spcAft>
            </a:pPr>
            <a:r>
              <a:rPr lang="en-US" sz="2800" smtClean="0">
                <a:solidFill>
                  <a:srgbClr val="FFFF00"/>
                </a:solidFill>
                <a:ea typeface="ＭＳ Ｐゴシック" pitchFamily="34" charset="-128"/>
              </a:rPr>
              <a:t>Regularly empty the bag</a:t>
            </a:r>
          </a:p>
        </p:txBody>
      </p:sp>
      <p:pic>
        <p:nvPicPr>
          <p:cNvPr id="69636" name="Picture 3" descr="PA190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67425" y="1173163"/>
            <a:ext cx="2819400" cy="2241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7" name="Picture 12" descr="PA1900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67425" y="4084638"/>
            <a:ext cx="2865438" cy="214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5463" y="4451350"/>
            <a:ext cx="1781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B49B-9C20-4E46-BDC2-696E673569F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28913" y="458788"/>
            <a:ext cx="3427412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A5D-30D1-4077-A0D4-AC5143FC8D2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2881313"/>
            <a:ext cx="23812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Oval 2"/>
          <p:cNvSpPr>
            <a:spLocks/>
          </p:cNvSpPr>
          <p:nvPr/>
        </p:nvSpPr>
        <p:spPr bwMode="auto">
          <a:xfrm>
            <a:off x="2776538" y="2032000"/>
            <a:ext cx="3657600" cy="3784600"/>
          </a:xfrm>
          <a:prstGeom prst="ellips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71684" name="AutoShape 3"/>
          <p:cNvSpPr>
            <a:spLocks/>
          </p:cNvSpPr>
          <p:nvPr/>
        </p:nvSpPr>
        <p:spPr bwMode="auto">
          <a:xfrm>
            <a:off x="2517775" y="37084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71685" name="AutoShape 4"/>
          <p:cNvSpPr>
            <a:spLocks/>
          </p:cNvSpPr>
          <p:nvPr/>
        </p:nvSpPr>
        <p:spPr bwMode="auto">
          <a:xfrm rot="10800000">
            <a:off x="6164263" y="37195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71686" name="AutoShape 5"/>
          <p:cNvSpPr>
            <a:spLocks/>
          </p:cNvSpPr>
          <p:nvPr/>
        </p:nvSpPr>
        <p:spPr bwMode="auto">
          <a:xfrm rot="-9141241">
            <a:off x="4244975" y="18907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71687" name="AutoShape 6"/>
          <p:cNvSpPr>
            <a:spLocks/>
          </p:cNvSpPr>
          <p:nvPr/>
        </p:nvSpPr>
        <p:spPr bwMode="auto">
          <a:xfrm rot="1857825">
            <a:off x="4346575" y="55372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203200"/>
            <a:ext cx="9144000" cy="1435100"/>
          </a:xfrm>
        </p:spPr>
        <p:txBody>
          <a:bodyPr rIns="30479"/>
          <a:lstStyle/>
          <a:p>
            <a:pPr marL="39688" indent="-39688" eaLnBrk="1" hangingPunct="1"/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sym typeface="Arial Italic" charset="0"/>
              </a:rPr>
              <a:t>Disrupting </a:t>
            </a:r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the Lifecycle of the Urinary Catheter</a:t>
            </a:r>
            <a:endParaRPr lang="en-US" sz="3600" smtClean="0">
              <a:solidFill>
                <a:srgbClr val="FFFF00"/>
              </a:solidFill>
              <a:latin typeface="Arial" pitchFamily="34" charset="0"/>
              <a:ea typeface="ヒラギノ角ゴ ProN W3" pitchFamily="4" charset="-128"/>
              <a:sym typeface="Arial" pitchFamily="34" charset="0"/>
            </a:endParaRPr>
          </a:p>
        </p:txBody>
      </p:sp>
      <p:sp>
        <p:nvSpPr>
          <p:cNvPr id="71689" name="Rectangle 8"/>
          <p:cNvSpPr>
            <a:spLocks/>
          </p:cNvSpPr>
          <p:nvPr/>
        </p:nvSpPr>
        <p:spPr bwMode="auto">
          <a:xfrm>
            <a:off x="4397375" y="184150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690" name="Rectangle 9"/>
          <p:cNvSpPr>
            <a:spLocks/>
          </p:cNvSpPr>
          <p:nvPr/>
        </p:nvSpPr>
        <p:spPr bwMode="auto">
          <a:xfrm>
            <a:off x="2659063" y="3784600"/>
            <a:ext cx="182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1691" name="Rectangle 10"/>
          <p:cNvSpPr>
            <a:spLocks/>
          </p:cNvSpPr>
          <p:nvPr/>
        </p:nvSpPr>
        <p:spPr bwMode="auto">
          <a:xfrm>
            <a:off x="4459288" y="56388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1692" name="Rectangle 11"/>
          <p:cNvSpPr>
            <a:spLocks/>
          </p:cNvSpPr>
          <p:nvPr/>
        </p:nvSpPr>
        <p:spPr bwMode="auto">
          <a:xfrm>
            <a:off x="6305550" y="367665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693" name="Rectangle 12"/>
          <p:cNvSpPr>
            <a:spLocks/>
          </p:cNvSpPr>
          <p:nvPr/>
        </p:nvSpPr>
        <p:spPr bwMode="auto">
          <a:xfrm>
            <a:off x="1146175" y="1155700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1.  Preventing Unnecessary and Improper Placement</a:t>
            </a:r>
          </a:p>
        </p:txBody>
      </p:sp>
      <p:sp>
        <p:nvSpPr>
          <p:cNvPr id="71694" name="Rectangle 13"/>
          <p:cNvSpPr>
            <a:spLocks/>
          </p:cNvSpPr>
          <p:nvPr/>
        </p:nvSpPr>
        <p:spPr bwMode="auto">
          <a:xfrm>
            <a:off x="6750050" y="3340100"/>
            <a:ext cx="23828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2.  Maintaining Awareness &amp; Proper Care of Catheters</a:t>
            </a:r>
          </a:p>
        </p:txBody>
      </p:sp>
      <p:sp>
        <p:nvSpPr>
          <p:cNvPr id="71695" name="Rectangle 14"/>
          <p:cNvSpPr>
            <a:spLocks/>
          </p:cNvSpPr>
          <p:nvPr/>
        </p:nvSpPr>
        <p:spPr bwMode="auto">
          <a:xfrm>
            <a:off x="2754313" y="6083300"/>
            <a:ext cx="50180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3.  Prompting Catheter Removal </a:t>
            </a:r>
          </a:p>
        </p:txBody>
      </p:sp>
      <p:sp>
        <p:nvSpPr>
          <p:cNvPr id="71696" name="Rectangle 15"/>
          <p:cNvSpPr>
            <a:spLocks/>
          </p:cNvSpPr>
          <p:nvPr/>
        </p:nvSpPr>
        <p:spPr bwMode="auto">
          <a:xfrm>
            <a:off x="338138" y="3363913"/>
            <a:ext cx="27098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4.  Preventing Catheter Replacement</a:t>
            </a:r>
          </a:p>
        </p:txBody>
      </p:sp>
      <p:sp>
        <p:nvSpPr>
          <p:cNvPr id="71697" name="Rectangle 16"/>
          <p:cNvSpPr>
            <a:spLocks/>
          </p:cNvSpPr>
          <p:nvPr/>
        </p:nvSpPr>
        <p:spPr bwMode="auto">
          <a:xfrm>
            <a:off x="147638" y="6573838"/>
            <a:ext cx="3205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eaLnBrk="0" hangingPunct="0"/>
            <a:r>
              <a:rPr lang="en-US" sz="1200"/>
              <a:t>(Meddings. Clin Infect Dis 2011)</a:t>
            </a:r>
          </a:p>
        </p:txBody>
      </p:sp>
      <p:sp>
        <p:nvSpPr>
          <p:cNvPr id="71698" name="Rectangle 1"/>
          <p:cNvSpPr>
            <a:spLocks noChangeArrowheads="1"/>
          </p:cNvSpPr>
          <p:nvPr/>
        </p:nvSpPr>
        <p:spPr bwMode="auto">
          <a:xfrm>
            <a:off x="2659063" y="6083300"/>
            <a:ext cx="4787900" cy="454025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AC40-F6E9-4300-8BAC-F9D3CF80F74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209550"/>
            <a:ext cx="8667750" cy="11430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  <a:ea typeface="ＭＳ Ｐゴシック" pitchFamily="34" charset="-128"/>
              </a:rPr>
              <a:t>The Technical: </a:t>
            </a:r>
            <a:br>
              <a:rPr lang="en-US" sz="32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200" smtClean="0">
                <a:latin typeface="Arial" pitchFamily="34" charset="0"/>
                <a:ea typeface="ＭＳ Ｐゴシック" pitchFamily="34" charset="-128"/>
              </a:rPr>
              <a:t>Timely Removal of Indwelling Catheters</a:t>
            </a:r>
            <a:endParaRPr lang="en-US" sz="3600" smtClean="0">
              <a:ea typeface="ＭＳ Ｐゴシック" pitchFamily="34" charset="-128"/>
            </a:endParaRPr>
          </a:p>
        </p:txBody>
      </p:sp>
      <p:sp>
        <p:nvSpPr>
          <p:cNvPr id="73731" name="Rectangle 3"/>
          <p:cNvSpPr txBox="1">
            <a:spLocks noChangeArrowheads="1"/>
          </p:cNvSpPr>
          <p:nvPr/>
        </p:nvSpPr>
        <p:spPr bwMode="auto">
          <a:xfrm>
            <a:off x="100013" y="1725613"/>
            <a:ext cx="87312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5000"/>
              </a:lnSpc>
              <a:spcBef>
                <a:spcPts val="2400"/>
              </a:spcBef>
              <a:spcAft>
                <a:spcPct val="35000"/>
              </a:spcAft>
              <a:buFontTx/>
              <a:buChar char="•"/>
            </a:pPr>
            <a:r>
              <a:rPr lang="en-US">
                <a:solidFill>
                  <a:srgbClr val="FFFF0D"/>
                </a:solidFill>
              </a:rPr>
              <a:t>30 studies have evaluated urinary catheter reminders and stop-orders	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2400"/>
              </a:spcBef>
              <a:spcAft>
                <a:spcPct val="35000"/>
              </a:spcAft>
              <a:buFontTx/>
              <a:buChar char="–"/>
            </a:pPr>
            <a:r>
              <a:rPr lang="en-US">
                <a:solidFill>
                  <a:srgbClr val="FFFF0D"/>
                </a:solidFill>
              </a:rPr>
              <a:t>Significant reduction in catheter-associated urinary tract infection (53%)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2400"/>
              </a:spcBef>
              <a:spcAft>
                <a:spcPct val="35000"/>
              </a:spcAft>
              <a:buFontTx/>
              <a:buChar char="–"/>
            </a:pPr>
            <a:r>
              <a:rPr lang="en-US">
                <a:solidFill>
                  <a:srgbClr val="FFFF0D"/>
                </a:solidFill>
              </a:rPr>
              <a:t>No evidence of harm (ie, re-insertion)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2400"/>
              </a:spcBef>
              <a:spcAft>
                <a:spcPct val="35000"/>
              </a:spcAft>
              <a:buFontTx/>
              <a:buChar char="–"/>
            </a:pPr>
            <a:r>
              <a:rPr lang="en-US">
                <a:solidFill>
                  <a:srgbClr val="FFFF0D"/>
                </a:solidFill>
              </a:rPr>
              <a:t>Will also address the non-infectious harms of the Foley</a:t>
            </a:r>
            <a:r>
              <a:rPr lang="en-US"/>
              <a:t>	                                                     			         </a:t>
            </a:r>
            <a:br>
              <a:rPr lang="en-US"/>
            </a:br>
            <a:r>
              <a:rPr lang="en-US"/>
              <a:t>                        </a:t>
            </a:r>
            <a:r>
              <a:rPr lang="en-US" sz="1800">
                <a:solidFill>
                  <a:schemeClr val="tx2"/>
                </a:solidFill>
              </a:rPr>
              <a:t>Meddings J et al. BMJ Qual Saf 2013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240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B2B3-66A6-419C-B064-F90C9009F34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177800" y="2505075"/>
            <a:ext cx="8483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</a:pPr>
            <a:r>
              <a:rPr lang="en-US" sz="4800">
                <a:solidFill>
                  <a:schemeClr val="tx2"/>
                </a:solidFill>
                <a:cs typeface="Times New Roman" pitchFamily="18" charset="0"/>
              </a:rPr>
              <a:t>What about the ICU?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6C0B-A0CC-4CF6-B132-E756CB994E2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98425" y="133350"/>
            <a:ext cx="8951913" cy="11430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  <a:ea typeface="ＭＳ Ｐゴシック" pitchFamily="34" charset="-128"/>
              </a:rPr>
              <a:t>NHSN Data: Intensive Care vs. General Wards</a:t>
            </a:r>
            <a:r>
              <a:rPr lang="en-US" sz="240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24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1600" smtClean="0">
                <a:latin typeface="Arial" pitchFamily="34" charset="0"/>
                <a:ea typeface="ＭＳ Ｐゴシック" pitchFamily="34" charset="-128"/>
              </a:rPr>
              <a:t>(Edwards, Am J Infect Control 2009;  Dudeck, Am J Infect Control. 2011)</a:t>
            </a:r>
          </a:p>
        </p:txBody>
      </p:sp>
      <p:graphicFrame>
        <p:nvGraphicFramePr>
          <p:cNvPr id="22546" name="Group 18"/>
          <p:cNvGraphicFramePr>
            <a:graphicFrameLocks noGrp="1"/>
          </p:cNvGraphicFramePr>
          <p:nvPr/>
        </p:nvGraphicFramePr>
        <p:xfrm>
          <a:off x="285750" y="2471738"/>
          <a:ext cx="8567738" cy="3373437"/>
        </p:xfrm>
        <a:graphic>
          <a:graphicData uri="http://schemas.openxmlformats.org/drawingml/2006/table">
            <a:tbl>
              <a:tblPr/>
              <a:tblGrid>
                <a:gridCol w="2967038"/>
                <a:gridCol w="2800350"/>
                <a:gridCol w="2800350"/>
              </a:tblGrid>
              <a:tr h="163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2006-8 Urinary Catheter Utilization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2009 Urinary Catheter Utilization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ICU (med-surg)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0.72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General Wards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(med-surg)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7845" name="Content Placeholder 8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Urinary Catheter Use:  ICU &gt; General Units</a:t>
            </a:r>
          </a:p>
        </p:txBody>
      </p:sp>
      <p:sp>
        <p:nvSpPr>
          <p:cNvPr id="77846" name="TextBox 1"/>
          <p:cNvSpPr txBox="1">
            <a:spLocks noChangeArrowheads="1"/>
          </p:cNvSpPr>
          <p:nvPr/>
        </p:nvSpPr>
        <p:spPr bwMode="auto">
          <a:xfrm>
            <a:off x="4843463" y="6264275"/>
            <a:ext cx="394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/>
              <a:t>(Slide courtesy of M. Fakih)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5213" y="1112838"/>
            <a:ext cx="7281862" cy="1143000"/>
          </a:xfrm>
        </p:spPr>
        <p:txBody>
          <a:bodyPr/>
          <a:lstStyle/>
          <a:p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Just because a patient is in the ICU does NOT mean that the patient needs a Foley… </a:t>
            </a:r>
            <a:br>
              <a:rPr lang="en-US" sz="36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36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The Key Question is this:</a:t>
            </a:r>
            <a:endParaRPr lang="en-US" sz="3200" smtClean="0">
              <a:ea typeface="ＭＳ Ｐゴシック" pitchFamily="34" charset="-128"/>
            </a:endParaRP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560388" y="4362450"/>
            <a:ext cx="80502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FFFF0D"/>
                </a:solidFill>
              </a:rPr>
              <a:t>Are hourly assessments of urine output required?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4BEE-EE5D-4E50-80E9-DFF4AA2EE5B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6"/>
          <p:cNvSpPr>
            <a:spLocks noGrp="1"/>
          </p:cNvSpPr>
          <p:nvPr>
            <p:ph type="title"/>
          </p:nvPr>
        </p:nvSpPr>
        <p:spPr>
          <a:xfrm>
            <a:off x="685800" y="158750"/>
            <a:ext cx="7772400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Trigger Point: ICU To Floor</a:t>
            </a:r>
          </a:p>
        </p:txBody>
      </p:sp>
      <p:sp>
        <p:nvSpPr>
          <p:cNvPr id="80899" name="Content Placeholder 7"/>
          <p:cNvSpPr>
            <a:spLocks noGrp="1"/>
          </p:cNvSpPr>
          <p:nvPr>
            <p:ph sz="half" idx="1"/>
          </p:nvPr>
        </p:nvSpPr>
        <p:spPr>
          <a:xfrm>
            <a:off x="319088" y="1524000"/>
            <a:ext cx="4711700" cy="4729163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smtClean="0">
                <a:solidFill>
                  <a:srgbClr val="FFFF00"/>
                </a:solidFill>
                <a:ea typeface="ＭＳ Ｐゴシック" pitchFamily="34" charset="-128"/>
              </a:rPr>
              <a:t>ICUs have very high urinary catheter use 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smtClean="0">
                <a:solidFill>
                  <a:srgbClr val="FFFF00"/>
                </a:solidFill>
                <a:ea typeface="ＭＳ Ｐゴシック" pitchFamily="34" charset="-128"/>
              </a:rPr>
              <a:t>Utilization may be reduced hospital-wide if patients transferred out of the ICU are evaluated for catheter necessity at time of transfer</a:t>
            </a: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200"/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908175"/>
            <a:ext cx="2362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>
            <a:off x="6934200" y="4419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3" name="TextBox 12"/>
          <p:cNvSpPr txBox="1">
            <a:spLocks noChangeArrowheads="1"/>
          </p:cNvSpPr>
          <p:nvPr/>
        </p:nvSpPr>
        <p:spPr bwMode="auto">
          <a:xfrm>
            <a:off x="7772400" y="4191000"/>
            <a:ext cx="125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Transfer from ICU</a:t>
            </a:r>
          </a:p>
        </p:txBody>
      </p:sp>
      <p:sp>
        <p:nvSpPr>
          <p:cNvPr id="80904" name="TextBox 13"/>
          <p:cNvSpPr txBox="1">
            <a:spLocks noChangeArrowheads="1"/>
          </p:cNvSpPr>
          <p:nvPr/>
        </p:nvSpPr>
        <p:spPr bwMode="auto">
          <a:xfrm>
            <a:off x="6096000" y="3276600"/>
            <a:ext cx="892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ICU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781800" y="56388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6" name="TextBox 16"/>
          <p:cNvSpPr txBox="1">
            <a:spLocks noChangeArrowheads="1"/>
          </p:cNvSpPr>
          <p:nvPr/>
        </p:nvSpPr>
        <p:spPr bwMode="auto">
          <a:xfrm>
            <a:off x="7543800" y="5638800"/>
            <a:ext cx="77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Floor</a:t>
            </a:r>
          </a:p>
        </p:txBody>
      </p:sp>
      <p:sp>
        <p:nvSpPr>
          <p:cNvPr id="80907" name="TextBox 12"/>
          <p:cNvSpPr txBox="1">
            <a:spLocks noChangeArrowheads="1"/>
          </p:cNvSpPr>
          <p:nvPr/>
        </p:nvSpPr>
        <p:spPr bwMode="auto">
          <a:xfrm>
            <a:off x="477838" y="6229350"/>
            <a:ext cx="3943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(Slide courtesy of M. Fakih)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56B1-9BC2-489F-A52E-526EE577018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6"/>
          <p:cNvSpPr>
            <a:spLocks noGrp="1"/>
          </p:cNvSpPr>
          <p:nvPr>
            <p:ph type="title"/>
          </p:nvPr>
        </p:nvSpPr>
        <p:spPr>
          <a:xfrm>
            <a:off x="685800" y="158750"/>
            <a:ext cx="7772400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Trigger Point: OR To Floor</a:t>
            </a:r>
          </a:p>
        </p:txBody>
      </p:sp>
      <p:sp>
        <p:nvSpPr>
          <p:cNvPr id="81923" name="Content Placeholder 7"/>
          <p:cNvSpPr>
            <a:spLocks noGrp="1"/>
          </p:cNvSpPr>
          <p:nvPr>
            <p:ph sz="half" idx="1"/>
          </p:nvPr>
        </p:nvSpPr>
        <p:spPr>
          <a:xfrm>
            <a:off x="319088" y="1524000"/>
            <a:ext cx="4711700" cy="4729163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smtClean="0">
                <a:solidFill>
                  <a:srgbClr val="FFFF00"/>
                </a:solidFill>
                <a:ea typeface="ＭＳ Ｐゴシック" pitchFamily="34" charset="-128"/>
              </a:rPr>
              <a:t>Operating Rooms have very high urinary catheter use 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smtClean="0">
                <a:solidFill>
                  <a:srgbClr val="FFFF00"/>
                </a:solidFill>
                <a:ea typeface="ＭＳ Ｐゴシック" pitchFamily="34" charset="-128"/>
              </a:rPr>
              <a:t>Utilization may be reduced hospital-wide if patients transferred out of the PACU are evaluated for catheter necessity at time of transfer</a:t>
            </a: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200"/>
          </a:p>
        </p:txBody>
      </p: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908175"/>
            <a:ext cx="2362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>
            <a:off x="6934200" y="4419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7" name="TextBox 12"/>
          <p:cNvSpPr txBox="1">
            <a:spLocks noChangeArrowheads="1"/>
          </p:cNvSpPr>
          <p:nvPr/>
        </p:nvSpPr>
        <p:spPr bwMode="auto">
          <a:xfrm>
            <a:off x="7772400" y="4191000"/>
            <a:ext cx="137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Transfer from PACU</a:t>
            </a:r>
          </a:p>
        </p:txBody>
      </p:sp>
      <p:sp>
        <p:nvSpPr>
          <p:cNvPr id="81928" name="TextBox 13"/>
          <p:cNvSpPr txBox="1">
            <a:spLocks noChangeArrowheads="1"/>
          </p:cNvSpPr>
          <p:nvPr/>
        </p:nvSpPr>
        <p:spPr bwMode="auto">
          <a:xfrm>
            <a:off x="5986463" y="3276600"/>
            <a:ext cx="129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PACU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781800" y="56388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0" name="TextBox 16"/>
          <p:cNvSpPr txBox="1">
            <a:spLocks noChangeArrowheads="1"/>
          </p:cNvSpPr>
          <p:nvPr/>
        </p:nvSpPr>
        <p:spPr bwMode="auto">
          <a:xfrm>
            <a:off x="7543800" y="5638800"/>
            <a:ext cx="77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Floor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12E6-3DC5-4198-8489-B314229D5D3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2881313"/>
            <a:ext cx="23812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Oval 2"/>
          <p:cNvSpPr>
            <a:spLocks/>
          </p:cNvSpPr>
          <p:nvPr/>
        </p:nvSpPr>
        <p:spPr bwMode="auto">
          <a:xfrm>
            <a:off x="2776538" y="2032000"/>
            <a:ext cx="3657600" cy="3784600"/>
          </a:xfrm>
          <a:prstGeom prst="ellips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2948" name="AutoShape 3"/>
          <p:cNvSpPr>
            <a:spLocks/>
          </p:cNvSpPr>
          <p:nvPr/>
        </p:nvSpPr>
        <p:spPr bwMode="auto">
          <a:xfrm>
            <a:off x="2517775" y="37084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2949" name="AutoShape 4"/>
          <p:cNvSpPr>
            <a:spLocks/>
          </p:cNvSpPr>
          <p:nvPr/>
        </p:nvSpPr>
        <p:spPr bwMode="auto">
          <a:xfrm rot="10800000">
            <a:off x="6164263" y="37195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2950" name="AutoShape 5"/>
          <p:cNvSpPr>
            <a:spLocks/>
          </p:cNvSpPr>
          <p:nvPr/>
        </p:nvSpPr>
        <p:spPr bwMode="auto">
          <a:xfrm rot="-9141241">
            <a:off x="4244975" y="1890713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2951" name="AutoShape 6"/>
          <p:cNvSpPr>
            <a:spLocks/>
          </p:cNvSpPr>
          <p:nvPr/>
        </p:nvSpPr>
        <p:spPr bwMode="auto">
          <a:xfrm rot="1857825">
            <a:off x="4346575" y="5537200"/>
            <a:ext cx="530225" cy="4445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20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203200"/>
            <a:ext cx="9144000" cy="1435100"/>
          </a:xfrm>
        </p:spPr>
        <p:txBody>
          <a:bodyPr rIns="30479"/>
          <a:lstStyle/>
          <a:p>
            <a:pPr marL="39688" indent="-39688" eaLnBrk="1" hangingPunct="1"/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sym typeface="Arial Italic" charset="0"/>
              </a:rPr>
              <a:t>Disrupting </a:t>
            </a:r>
            <a:r>
              <a:rPr lang="en-US" sz="360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the Lifecycle of the Urinary Catheter</a:t>
            </a:r>
            <a:endParaRPr lang="en-US" sz="3600" smtClean="0">
              <a:solidFill>
                <a:srgbClr val="FFFF00"/>
              </a:solidFill>
              <a:latin typeface="Arial" pitchFamily="34" charset="0"/>
              <a:ea typeface="ヒラギノ角ゴ ProN W3" pitchFamily="4" charset="-128"/>
              <a:sym typeface="Arial" pitchFamily="34" charset="0"/>
            </a:endParaRPr>
          </a:p>
        </p:txBody>
      </p:sp>
      <p:sp>
        <p:nvSpPr>
          <p:cNvPr id="82953" name="Rectangle 8"/>
          <p:cNvSpPr>
            <a:spLocks/>
          </p:cNvSpPr>
          <p:nvPr/>
        </p:nvSpPr>
        <p:spPr bwMode="auto">
          <a:xfrm>
            <a:off x="4397375" y="184150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2954" name="Rectangle 9"/>
          <p:cNvSpPr>
            <a:spLocks/>
          </p:cNvSpPr>
          <p:nvPr/>
        </p:nvSpPr>
        <p:spPr bwMode="auto">
          <a:xfrm>
            <a:off x="2659063" y="3784600"/>
            <a:ext cx="182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2955" name="Rectangle 10"/>
          <p:cNvSpPr>
            <a:spLocks/>
          </p:cNvSpPr>
          <p:nvPr/>
        </p:nvSpPr>
        <p:spPr bwMode="auto">
          <a:xfrm>
            <a:off x="4459288" y="56388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956" name="Rectangle 11"/>
          <p:cNvSpPr>
            <a:spLocks/>
          </p:cNvSpPr>
          <p:nvPr/>
        </p:nvSpPr>
        <p:spPr bwMode="auto">
          <a:xfrm>
            <a:off x="6305550" y="3676650"/>
            <a:ext cx="182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2957" name="Rectangle 12"/>
          <p:cNvSpPr>
            <a:spLocks/>
          </p:cNvSpPr>
          <p:nvPr/>
        </p:nvSpPr>
        <p:spPr bwMode="auto">
          <a:xfrm>
            <a:off x="1146175" y="1155700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1.  Preventing Unnecessary and Improper Placement</a:t>
            </a:r>
          </a:p>
        </p:txBody>
      </p:sp>
      <p:sp>
        <p:nvSpPr>
          <p:cNvPr id="82958" name="Rectangle 13"/>
          <p:cNvSpPr>
            <a:spLocks/>
          </p:cNvSpPr>
          <p:nvPr/>
        </p:nvSpPr>
        <p:spPr bwMode="auto">
          <a:xfrm>
            <a:off x="6750050" y="3340100"/>
            <a:ext cx="23828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2.  Maintaining Awareness &amp; Proper Care of Catheters</a:t>
            </a:r>
          </a:p>
        </p:txBody>
      </p:sp>
      <p:sp>
        <p:nvSpPr>
          <p:cNvPr id="82959" name="Rectangle 14"/>
          <p:cNvSpPr>
            <a:spLocks/>
          </p:cNvSpPr>
          <p:nvPr/>
        </p:nvSpPr>
        <p:spPr bwMode="auto">
          <a:xfrm>
            <a:off x="2754313" y="6083300"/>
            <a:ext cx="50180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3.  Prompting Catheter Removal </a:t>
            </a:r>
          </a:p>
        </p:txBody>
      </p:sp>
      <p:sp>
        <p:nvSpPr>
          <p:cNvPr id="82960" name="Rectangle 15"/>
          <p:cNvSpPr>
            <a:spLocks/>
          </p:cNvSpPr>
          <p:nvPr/>
        </p:nvSpPr>
        <p:spPr bwMode="auto">
          <a:xfrm>
            <a:off x="338138" y="3363913"/>
            <a:ext cx="27098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0" hangingPunct="0"/>
            <a:r>
              <a:rPr lang="en-US">
                <a:solidFill>
                  <a:srgbClr val="FFFFFF"/>
                </a:solidFill>
              </a:rPr>
              <a:t>4.  Preventing Catheter Replacement</a:t>
            </a:r>
          </a:p>
        </p:txBody>
      </p:sp>
      <p:sp>
        <p:nvSpPr>
          <p:cNvPr id="82961" name="Rectangle 16"/>
          <p:cNvSpPr>
            <a:spLocks/>
          </p:cNvSpPr>
          <p:nvPr/>
        </p:nvSpPr>
        <p:spPr bwMode="auto">
          <a:xfrm>
            <a:off x="147638" y="6573838"/>
            <a:ext cx="3205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eaLnBrk="0" hangingPunct="0"/>
            <a:r>
              <a:rPr lang="en-US" sz="1200"/>
              <a:t>(Meddings. Clin Infect Dis 2011)</a:t>
            </a:r>
          </a:p>
        </p:txBody>
      </p:sp>
      <p:sp>
        <p:nvSpPr>
          <p:cNvPr id="82962" name="Rectangle 1"/>
          <p:cNvSpPr>
            <a:spLocks noChangeArrowheads="1"/>
          </p:cNvSpPr>
          <p:nvPr/>
        </p:nvSpPr>
        <p:spPr bwMode="auto">
          <a:xfrm>
            <a:off x="147638" y="3340100"/>
            <a:ext cx="2268537" cy="1627188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6505-A9D3-4014-9B0E-91DE6FEBBF6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catheterout.org/sites/webservices.itcs.umich.edu.drupal.Bladder%20Bundle/files/fakih%20bladder%20scan%20algorithm.png"/>
          <p:cNvPicPr>
            <a:picLocks noChangeAspect="1" noChangeArrowheads="1"/>
          </p:cNvPicPr>
          <p:nvPr/>
        </p:nvPicPr>
        <p:blipFill>
          <a:blip r:embed="rId2" cstate="screen"/>
          <a:srcRect t="6213" b="1054"/>
          <a:stretch>
            <a:fillRect/>
          </a:stretch>
        </p:blipFill>
        <p:spPr bwMode="auto">
          <a:xfrm>
            <a:off x="109538" y="0"/>
            <a:ext cx="8764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0A68-8E17-4E79-AADE-EE8FBF65680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-50800" y="1123950"/>
            <a:ext cx="8913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6600" i="1">
                <a:solidFill>
                  <a:srgbClr val="FFFF00"/>
                </a:solidFill>
              </a:rPr>
              <a:t>Preventing Infection</a:t>
            </a:r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896938" y="3981450"/>
            <a:ext cx="3184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ts val="3000"/>
              </a:spcBef>
              <a:spcAft>
                <a:spcPts val="2400"/>
              </a:spcAft>
            </a:pPr>
            <a:r>
              <a:rPr lang="en-US" sz="4800" i="1">
                <a:solidFill>
                  <a:srgbClr val="FFFF0D"/>
                </a:solidFill>
              </a:rPr>
              <a:t>Technical</a:t>
            </a:r>
          </a:p>
        </p:txBody>
      </p:sp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5672138" y="4362450"/>
            <a:ext cx="31337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6200"/>
              </a:lnSpc>
            </a:pPr>
            <a:r>
              <a:rPr lang="en-US" sz="4800" i="1">
                <a:solidFill>
                  <a:srgbClr val="FFFF0D"/>
                </a:solidFill>
              </a:rPr>
              <a:t>Socio-</a:t>
            </a:r>
          </a:p>
          <a:p>
            <a:pPr eaLnBrk="0" hangingPunct="0">
              <a:lnSpc>
                <a:spcPts val="6200"/>
              </a:lnSpc>
            </a:pPr>
            <a:r>
              <a:rPr lang="en-US" sz="4800" i="1">
                <a:solidFill>
                  <a:srgbClr val="FFFF0D"/>
                </a:solidFill>
              </a:rPr>
              <a:t>adaptive</a:t>
            </a:r>
          </a:p>
        </p:txBody>
      </p:sp>
      <p:cxnSp>
        <p:nvCxnSpPr>
          <p:cNvPr id="86021" name="Straight Arrow Connector 5"/>
          <p:cNvCxnSpPr>
            <a:cxnSpLocks noChangeShapeType="1"/>
          </p:cNvCxnSpPr>
          <p:nvPr/>
        </p:nvCxnSpPr>
        <p:spPr bwMode="auto">
          <a:xfrm rot="5400000">
            <a:off x="1550194" y="3563144"/>
            <a:ext cx="1370012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86022" name="Straight Arrow Connector 7"/>
          <p:cNvCxnSpPr>
            <a:cxnSpLocks noChangeShapeType="1"/>
          </p:cNvCxnSpPr>
          <p:nvPr/>
        </p:nvCxnSpPr>
        <p:spPr bwMode="auto">
          <a:xfrm rot="5400000">
            <a:off x="5733257" y="3563144"/>
            <a:ext cx="1370012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FE92-D105-488A-8894-3AE0A6E1E06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000250"/>
            <a:ext cx="8483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600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  <a:t>Consistently Using Evidence-Based Practices Remains a Challenge…</a:t>
            </a: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4FE9-C21B-4052-B085-F2355491763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541338" y="871538"/>
            <a:ext cx="80438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cs typeface="Arial" pitchFamily="34" charset="0"/>
              </a:rPr>
              <a:t>“</a:t>
            </a:r>
            <a:r>
              <a:rPr lang="en-US" sz="4800">
                <a:solidFill>
                  <a:srgbClr val="FFFF00"/>
                </a:solidFill>
              </a:rPr>
              <a:t>The hospital is the most complex human organization ever devised…”</a:t>
            </a:r>
          </a:p>
          <a:p>
            <a:pPr eaLnBrk="0" hangingPunct="0"/>
            <a:endParaRPr lang="en-US" sz="4800">
              <a:cs typeface="Arial" pitchFamily="34" charset="0"/>
            </a:endParaRPr>
          </a:p>
          <a:p>
            <a:pPr eaLnBrk="0" hangingPunct="0"/>
            <a:endParaRPr lang="en-US" sz="4000" b="1">
              <a:solidFill>
                <a:srgbClr val="FFC000"/>
              </a:solidFill>
              <a:cs typeface="Arial" pitchFamily="34" charset="0"/>
            </a:endParaRPr>
          </a:p>
          <a:p>
            <a:pPr eaLnBrk="0" hangingPunct="0"/>
            <a:r>
              <a:rPr lang="en-US" sz="2800" b="1">
                <a:solidFill>
                  <a:srgbClr val="FFC000"/>
                </a:solidFill>
                <a:cs typeface="Arial" pitchFamily="34" charset="0"/>
              </a:rPr>
              <a:t>					    </a:t>
            </a:r>
            <a:r>
              <a:rPr lang="en-US" sz="280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sz="4000">
                <a:solidFill>
                  <a:schemeClr val="tx2"/>
                </a:solidFill>
                <a:cs typeface="Arial" pitchFamily="34" charset="0"/>
              </a:rPr>
              <a:t>Peter Drucker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17E-EEC8-4052-A1A6-FF28E8B23D3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30188" y="-196850"/>
            <a:ext cx="891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 i="1">
                <a:solidFill>
                  <a:schemeClr val="tx2"/>
                </a:solidFill>
              </a:rPr>
              <a:t>Implementing Change Across the State of Michigan in 71 Hospitals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63838" y="1714500"/>
            <a:ext cx="35893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Box 4"/>
          <p:cNvSpPr txBox="1">
            <a:spLocks noChangeArrowheads="1"/>
          </p:cNvSpPr>
          <p:nvPr/>
        </p:nvSpPr>
        <p:spPr bwMode="auto">
          <a:xfrm>
            <a:off x="122238" y="5032375"/>
            <a:ext cx="8937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FFFF0D"/>
                </a:solidFill>
              </a:rPr>
              <a:t>CAUTI </a:t>
            </a:r>
            <a:r>
              <a:rPr lang="en-US" sz="2800" b="1">
                <a:solidFill>
                  <a:srgbClr val="FFFF0D"/>
                </a:solidFill>
              </a:rPr>
              <a:t>↓</a:t>
            </a:r>
            <a:r>
              <a:rPr lang="en-US">
                <a:solidFill>
                  <a:srgbClr val="FFFF0D"/>
                </a:solidFill>
              </a:rPr>
              <a:t> by 25% in Michigan hospitals (95% CI: 13 to 37% </a:t>
            </a:r>
            <a:r>
              <a:rPr lang="en-US" sz="2800" b="1">
                <a:solidFill>
                  <a:srgbClr val="FFFF0D"/>
                </a:solidFill>
              </a:rPr>
              <a:t>↓ </a:t>
            </a:r>
            <a:r>
              <a:rPr lang="en-US">
                <a:solidFill>
                  <a:srgbClr val="FFFF0D"/>
                </a:solidFill>
              </a:rPr>
              <a:t>)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FFFF0D"/>
                </a:solidFill>
              </a:rPr>
              <a:t>CAUTI </a:t>
            </a:r>
            <a:r>
              <a:rPr lang="en-US" sz="2800" b="1">
                <a:solidFill>
                  <a:srgbClr val="FFFF0D"/>
                </a:solidFill>
              </a:rPr>
              <a:t>↓</a:t>
            </a:r>
            <a:r>
              <a:rPr lang="en-US">
                <a:solidFill>
                  <a:srgbClr val="FFFF0D"/>
                </a:solidFill>
              </a:rPr>
              <a:t> by 6% in non-Michigan hospitals (95% CI: 4 to 8% </a:t>
            </a:r>
            <a:r>
              <a:rPr lang="en-US" sz="2800" b="1">
                <a:solidFill>
                  <a:srgbClr val="FFFF0D"/>
                </a:solidFill>
              </a:rPr>
              <a:t>↓</a:t>
            </a:r>
            <a:r>
              <a:rPr lang="en-US">
                <a:solidFill>
                  <a:srgbClr val="FFFF0D"/>
                </a:solidFill>
              </a:rPr>
              <a:t>) 						   </a:t>
            </a:r>
            <a:r>
              <a:rPr lang="en-US" sz="1400">
                <a:solidFill>
                  <a:srgbClr val="FFFF0D"/>
                </a:solidFill>
              </a:rPr>
              <a:t>(Saint et al. JAMA Intern Med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719138" y="323850"/>
            <a:ext cx="7772400" cy="974725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Broad Implementation</a:t>
            </a:r>
            <a:br>
              <a:rPr lang="en-US" sz="4400" smtClean="0">
                <a:latin typeface="Arial" pitchFamily="34" charset="0"/>
                <a:ea typeface="ＭＳ Ｐゴシック" pitchFamily="34" charset="-128"/>
              </a:rPr>
            </a:br>
            <a:endParaRPr lang="en-US" sz="28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09538" y="1268413"/>
            <a:ext cx="9034462" cy="496093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Federally-funded project aimed to reduce CAUTI rates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4-year project (Sept 2011 – Aug 2015)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To date: 40 states, District of Columbia, &amp; Puerto Rico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~1000 hospitals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30% reduction on medical-surgical units </a:t>
            </a:r>
            <a:r>
              <a:rPr lang="en-US" sz="1600" smtClean="0">
                <a:solidFill>
                  <a:srgbClr val="FFFF0D"/>
                </a:solidFill>
                <a:ea typeface="ＭＳ Ｐゴシック" pitchFamily="34" charset="-128"/>
              </a:rPr>
              <a:t>(Fakih IDWeek 2014)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World Health Organization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Italy, Japan, Africa, Latin America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84F-0F34-4A81-BED0-A17B2577079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11375" y="-34925"/>
            <a:ext cx="491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F7B1-A568-439D-BAD5-85385595D0C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541338" y="2540000"/>
            <a:ext cx="8043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i="1">
                <a:solidFill>
                  <a:srgbClr val="FFFF00"/>
                </a:solidFill>
                <a:cs typeface="Arial" pitchFamily="34" charset="0"/>
              </a:rPr>
              <a:t>What if you need further help in preventing CAUTI?</a:t>
            </a:r>
            <a:endParaRPr lang="en-US" sz="4000" i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522A-ED1B-48CC-AD06-90BFB7051EE5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173038"/>
            <a:ext cx="8809037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Additional Approaches</a:t>
            </a:r>
            <a:endParaRPr lang="en-US" sz="44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679575"/>
            <a:ext cx="8750300" cy="4738688"/>
          </a:xfrm>
        </p:spPr>
        <p:txBody>
          <a:bodyPr/>
          <a:lstStyle/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Tier 1 &amp; Tier 2</a:t>
            </a:r>
          </a:p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CAUTI GPS</a:t>
            </a:r>
          </a:p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Applying Mindfulness to CAUTI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F330-FEC4-4B10-BE1B-5F31E3DD8A38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410200" y="2533650"/>
            <a:ext cx="38862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82563" eaLnBrk="0" hangingPunct="0">
              <a:spcAft>
                <a:spcPts val="100"/>
              </a:spcAft>
              <a:buFont typeface="Calibri" pitchFamily="34" charset="0"/>
              <a:buAutoNum type="arabicPeriod"/>
            </a:pPr>
            <a:r>
              <a:rPr lang="en-US" sz="1400" b="1" u="sng">
                <a:solidFill>
                  <a:srgbClr val="000000"/>
                </a:solidFill>
              </a:rPr>
              <a:t>ICU</a:t>
            </a:r>
            <a:r>
              <a:rPr lang="en-US" sz="1400">
                <a:solidFill>
                  <a:srgbClr val="000000"/>
                </a:solidFill>
              </a:rPr>
              <a:t> ≥ 9 CAUTIs/10,000 </a:t>
            </a:r>
            <a:r>
              <a:rPr lang="en-US" sz="1200">
                <a:solidFill>
                  <a:srgbClr val="000000"/>
                </a:solidFill>
              </a:rPr>
              <a:t>patient days</a:t>
            </a:r>
            <a:r>
              <a:rPr lang="en-US" sz="1400">
                <a:solidFill>
                  <a:srgbClr val="000000"/>
                </a:solidFill>
              </a:rPr>
              <a:t> </a:t>
            </a:r>
          </a:p>
          <a:p>
            <a:pPr indent="-182563" eaLnBrk="0" hangingPunct="0">
              <a:spcAft>
                <a:spcPts val="100"/>
              </a:spcAft>
            </a:pPr>
            <a:r>
              <a:rPr lang="en-US" sz="1400">
                <a:solidFill>
                  <a:srgbClr val="000000"/>
                </a:solidFill>
              </a:rPr>
              <a:t>    2 CAUTIs/1,000 catheter days</a:t>
            </a:r>
          </a:p>
          <a:p>
            <a:pPr indent="-182563" eaLnBrk="0" hangingPunct="0">
              <a:spcAft>
                <a:spcPts val="100"/>
              </a:spcAft>
              <a:buFont typeface="Calibri" pitchFamily="34" charset="0"/>
              <a:buAutoNum type="arabicPeriod" startAt="2"/>
            </a:pPr>
            <a:r>
              <a:rPr lang="en-US" sz="1400" b="1" u="sng">
                <a:solidFill>
                  <a:srgbClr val="000000"/>
                </a:solidFill>
              </a:rPr>
              <a:t>Non-ICU, Acute Care </a:t>
            </a:r>
            <a:r>
              <a:rPr lang="en-US" sz="1400">
                <a:solidFill>
                  <a:srgbClr val="000000"/>
                </a:solidFill>
              </a:rPr>
              <a:t>≥ 3 CAUTIs/10,000</a:t>
            </a:r>
          </a:p>
          <a:p>
            <a:pPr indent="-182563" eaLnBrk="0" hangingPunct="0"/>
            <a:r>
              <a:rPr lang="en-US" sz="1400">
                <a:solidFill>
                  <a:srgbClr val="000000"/>
                </a:solidFill>
              </a:rPr>
              <a:t>    pt days &amp; 2 CAUTIs/1,000 catheter days</a:t>
            </a:r>
          </a:p>
        </p:txBody>
      </p:sp>
      <p:sp>
        <p:nvSpPr>
          <p:cNvPr id="96260" name="TextBox 4"/>
          <p:cNvSpPr txBox="1">
            <a:spLocks noChangeArrowheads="1"/>
          </p:cNvSpPr>
          <p:nvPr/>
        </p:nvSpPr>
        <p:spPr bwMode="auto">
          <a:xfrm>
            <a:off x="98425" y="2667000"/>
            <a:ext cx="3757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i="1">
                <a:solidFill>
                  <a:srgbClr val="000000"/>
                </a:solidFill>
              </a:rPr>
              <a:t>Monitor CAUTI rates closely. Proceed to Tier 2 if either of the following conditions are met over a period of 6 months: 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96261" name="Rectangle 1"/>
          <p:cNvSpPr>
            <a:spLocks noChangeArrowheads="1"/>
          </p:cNvSpPr>
          <p:nvPr/>
        </p:nvSpPr>
        <p:spPr bwMode="auto">
          <a:xfrm>
            <a:off x="4763" y="5099050"/>
            <a:ext cx="4510087" cy="1452563"/>
          </a:xfrm>
          <a:prstGeom prst="rect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32400" y="6492875"/>
            <a:ext cx="3892550" cy="365125"/>
          </a:xfrm>
        </p:spPr>
        <p:txBody>
          <a:bodyPr/>
          <a:lstStyle/>
          <a:p>
            <a:pPr algn="r"/>
            <a:r>
              <a:rPr lang="en-US" b="1">
                <a:solidFill>
                  <a:srgbClr val="000000"/>
                </a:solidFill>
              </a:rPr>
              <a:t>(Department of Veterans Affairs, VISN 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173038"/>
            <a:ext cx="8809037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Additional Approaches</a:t>
            </a:r>
            <a:endParaRPr lang="en-US" sz="44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679575"/>
            <a:ext cx="8750300" cy="4213225"/>
          </a:xfrm>
        </p:spPr>
        <p:txBody>
          <a:bodyPr/>
          <a:lstStyle/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B3B3B3"/>
                </a:solidFill>
                <a:ea typeface="ＭＳ Ｐゴシック" pitchFamily="34" charset="-128"/>
              </a:rPr>
              <a:t>Tier 1 &amp; Tier 2</a:t>
            </a:r>
          </a:p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CAUTI GPS</a:t>
            </a:r>
          </a:p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B3B3B3"/>
                </a:solidFill>
                <a:ea typeface="ＭＳ Ｐゴシック" pitchFamily="34" charset="-128"/>
              </a:rPr>
              <a:t>Applying Mindfulness to CAUTI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0887-6215-4148-B37A-AA9D10440EF3}" type="slidenum">
              <a:rPr lang="en-US"/>
              <a:pPr/>
              <a:t>37</a:t>
            </a:fld>
            <a:endParaRPr lang="en-US"/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119063" y="2725738"/>
            <a:ext cx="8415337" cy="10001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765175" y="265113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Self-Assessment Tool for Hospitals and Units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146050" y="2636838"/>
            <a:ext cx="8912225" cy="39497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A 1-page (10-item) trouble-shooting guide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Help identify the key reasons why hospitals may not be successful in preventing CAUTI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Once the barriers are identified, can then propose and implement solutions</a:t>
            </a:r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274638" y="1755775"/>
            <a:ext cx="896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i="1">
                <a:solidFill>
                  <a:srgbClr val="FFFF00"/>
                </a:solidFill>
              </a:rPr>
              <a:t>CAUTI Guide to Patient Safety (“CAUTI GPS”)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F9F3-CC5A-402C-BF2C-CBD451A8826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203200" y="203200"/>
            <a:ext cx="8770938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CAUTI Guide to Patient Safety (GPS)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582738"/>
            <a:ext cx="8405812" cy="5108575"/>
          </a:xfrm>
        </p:spPr>
        <p:txBody>
          <a:bodyPr>
            <a:normAutofit/>
          </a:bodyPr>
          <a:lstStyle/>
          <a:p>
            <a:pPr>
              <a:spcBef>
                <a:spcPts val="1550"/>
              </a:spcBef>
              <a:spcAft>
                <a:spcPts val="2400"/>
              </a:spcAft>
            </a:pPr>
            <a:r>
              <a:rPr lang="en-US" sz="4400" smtClean="0">
                <a:solidFill>
                  <a:srgbClr val="FFFF00"/>
                </a:solidFill>
                <a:ea typeface="ＭＳ Ｐゴシック" pitchFamily="34" charset="-128"/>
              </a:rPr>
              <a:t>On-line tool</a:t>
            </a:r>
          </a:p>
          <a:p>
            <a:pPr>
              <a:spcBef>
                <a:spcPts val="1550"/>
              </a:spcBef>
              <a:spcAft>
                <a:spcPts val="2400"/>
              </a:spcAft>
            </a:pPr>
            <a:r>
              <a:rPr lang="en-US" sz="4400" smtClean="0">
                <a:solidFill>
                  <a:srgbClr val="FFFF00"/>
                </a:solidFill>
                <a:ea typeface="ＭＳ Ｐゴシック" pitchFamily="34" charset="-128"/>
              </a:rPr>
              <a:t>Each question linked to trouble-shooting tips</a:t>
            </a:r>
          </a:p>
          <a:p>
            <a:pPr>
              <a:spcAft>
                <a:spcPts val="2400"/>
              </a:spcAft>
              <a:buFontTx/>
              <a:buNone/>
            </a:pPr>
            <a:endParaRPr lang="en-US" sz="240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1462088" y="4886325"/>
            <a:ext cx="730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0">
                <a:solidFill>
                  <a:schemeClr val="tx2"/>
                </a:solidFill>
                <a:cs typeface="Arial" pitchFamily="34" charset="0"/>
              </a:rPr>
              <a:t>www.catheterout.org</a:t>
            </a:r>
            <a:endParaRPr lang="en-US" sz="6000">
              <a:solidFill>
                <a:schemeClr val="tx2"/>
              </a:solidFill>
            </a:endParaRPr>
          </a:p>
        </p:txBody>
      </p:sp>
      <p:pic>
        <p:nvPicPr>
          <p:cNvPr id="101381" name="Picture 4" descr="vbid-catheterout_logo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8138" y="4886325"/>
            <a:ext cx="11858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AED6-503B-43CD-B4DE-EC3DD19BAC0A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Hand Hygiene Compliance in </a:t>
            </a:r>
            <a:br>
              <a:rPr lang="en-US" sz="36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Healthcare Workers</a:t>
            </a:r>
            <a:br>
              <a:rPr lang="en-US" sz="36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320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000" smtClean="0">
                <a:latin typeface="Arial" pitchFamily="34" charset="0"/>
                <a:ea typeface="ＭＳ Ｐゴシック" pitchFamily="34" charset="-128"/>
              </a:rPr>
              <a:t>(Erasmus et al. Infect Control Hosp Epidemiol March 2010)</a:t>
            </a:r>
            <a:r>
              <a:rPr lang="en-US" sz="320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27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2133600"/>
            <a:ext cx="8415337" cy="4114800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Systematic review of 96 studies </a:t>
            </a:r>
          </a:p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Overall median compliance of 40%</a:t>
            </a:r>
          </a:p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Lower rates in physicians (32%) than nurses (48%)</a:t>
            </a:r>
          </a:p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Lower rates “before” (21%) patient contact rather than “after” (47%)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44B-CEF3-40B1-B2D1-924309C021A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 preferRelativeResize="0">
            <a:picLocks noChangeAspect="1" noChangeArrowheads="1"/>
          </p:cNvPicPr>
          <p:nvPr/>
        </p:nvPicPr>
        <p:blipFill>
          <a:blip r:embed="rId3" cstate="screen"/>
          <a:srcRect b="-3079"/>
          <a:stretch>
            <a:fillRect/>
          </a:stretch>
        </p:blipFill>
        <p:spPr bwMode="auto">
          <a:xfrm>
            <a:off x="427038" y="112713"/>
            <a:ext cx="8289925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4513" y="76200"/>
            <a:ext cx="805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1"/>
          <p:cNvSpPr>
            <a:spLocks noChangeArrowheads="1"/>
          </p:cNvSpPr>
          <p:nvPr/>
        </p:nvSpPr>
        <p:spPr bwMode="auto">
          <a:xfrm>
            <a:off x="650875" y="1012825"/>
            <a:ext cx="7369175" cy="8382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8" y="0"/>
            <a:ext cx="835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0900" y="5597525"/>
            <a:ext cx="74406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173038"/>
            <a:ext cx="8809037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ea typeface="ＭＳ Ｐゴシック" pitchFamily="34" charset="-128"/>
              </a:rPr>
              <a:t>Additional Approaches</a:t>
            </a:r>
            <a:endParaRPr lang="en-US" sz="44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679575"/>
            <a:ext cx="8750300" cy="4687888"/>
          </a:xfrm>
        </p:spPr>
        <p:txBody>
          <a:bodyPr/>
          <a:lstStyle/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B3B3B3"/>
                </a:solidFill>
                <a:ea typeface="ＭＳ Ｐゴシック" pitchFamily="34" charset="-128"/>
              </a:rPr>
              <a:t>Tier 1 &amp; Tier 2</a:t>
            </a:r>
          </a:p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B3B3B3"/>
                </a:solidFill>
                <a:ea typeface="ＭＳ Ｐゴシック" pitchFamily="34" charset="-128"/>
              </a:rPr>
              <a:t>CAUTI GPS</a:t>
            </a:r>
          </a:p>
          <a:p>
            <a:pPr marL="742950" indent="-742950">
              <a:lnSpc>
                <a:spcPct val="95000"/>
              </a:lnSpc>
              <a:spcBef>
                <a:spcPts val="2400"/>
              </a:spcBef>
              <a:spcAft>
                <a:spcPts val="1800"/>
              </a:spcAft>
              <a:buFontTx/>
              <a:buAutoNum type="arabicParenR"/>
            </a:pPr>
            <a:r>
              <a:rPr lang="en-US" sz="4000" smtClean="0">
                <a:solidFill>
                  <a:srgbClr val="FFFF0D"/>
                </a:solidFill>
                <a:ea typeface="ＭＳ Ｐゴシック" pitchFamily="34" charset="-128"/>
              </a:rPr>
              <a:t>Applying Mindfulness to CAUTI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295C-FD0B-40E7-9928-D27475F247E1}" type="slidenum">
              <a:rPr lang="en-US"/>
              <a:pPr/>
              <a:t>43</a:t>
            </a:fld>
            <a:endParaRPr lang="en-US"/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119063" y="3843338"/>
            <a:ext cx="8415337" cy="10001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8534400" cy="1143000"/>
          </a:xfrm>
        </p:spPr>
        <p:txBody>
          <a:bodyPr/>
          <a:lstStyle/>
          <a:p>
            <a:r>
              <a:rPr lang="en-US" sz="5400" smtClean="0">
                <a:latin typeface="Arial" pitchFamily="34" charset="0"/>
                <a:ea typeface="ＭＳ Ｐゴシック" pitchFamily="34" charset="-128"/>
              </a:rPr>
              <a:t>A Dilemma</a:t>
            </a:r>
            <a:endParaRPr lang="en-US" sz="5400" b="1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62050"/>
            <a:ext cx="8818563" cy="6858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Much of what we do in healthcare – especially in the hospital – is reflexive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If a patient is hypoxemic: we give oxygen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Low BP: IV fluids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Positive blood cultures: antibiotics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Frequency, urgency, and dysuria: dx UTI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 sz="3200" smtClean="0">
              <a:solidFill>
                <a:srgbClr val="FFFF0D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26D-E791-41A1-9F1E-131FCD47D431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8534400" cy="1143000"/>
          </a:xfrm>
        </p:spPr>
        <p:txBody>
          <a:bodyPr/>
          <a:lstStyle/>
          <a:p>
            <a:r>
              <a:rPr lang="en-US" sz="5400" smtClean="0">
                <a:latin typeface="Arial" pitchFamily="34" charset="0"/>
                <a:ea typeface="ＭＳ Ｐゴシック" pitchFamily="34" charset="-128"/>
              </a:rPr>
              <a:t>A Dilemma</a:t>
            </a:r>
            <a:endParaRPr lang="en-US" sz="5400" b="1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62050"/>
            <a:ext cx="8818563" cy="510381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These rote responses are usually helpful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However, this reflex-like approach can lead to problems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Pt sick enough to be admitted from the ED: Foley catheter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Asymptomatic catheterized patient has a “dirty” urine: antibiotics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266A-2BCC-4E52-9811-A332AE084552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One Possible Solution: “Medical Mindfulness”</a:t>
            </a:r>
            <a:endParaRPr lang="en-US" sz="3600" b="1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38" y="1379538"/>
            <a:ext cx="5478462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4399-D5BB-408C-B068-4305EBCEBA10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One Possible Solution: “Medical Mindfulness”</a:t>
            </a:r>
            <a:endParaRPr lang="en-US" sz="3600" b="1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281113"/>
            <a:ext cx="8920163" cy="557688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Being in the moment and considering decisions carefully before jumping to reflexive action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Daniel Kahneman: 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Intuition (System 1): fast, automatic, effortless; difficult to alter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Reasoning (System 2): slower, effortful, &amp; flexible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In medicine, we are constantly toggling back-and-forth between the reflexive and the complex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How can we apply this to everyday practice?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6A9-39A0-4286-AA32-6E0D1514A93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/>
          <a:lstStyle/>
          <a:p>
            <a:r>
              <a:rPr lang="en-US" sz="2900" smtClean="0">
                <a:latin typeface="Arial" pitchFamily="34" charset="0"/>
                <a:ea typeface="ＭＳ Ｐゴシック" pitchFamily="34" charset="-128"/>
              </a:rPr>
              <a:t>Applying Mindfulness to Bedside Nursing: Catheter-Associated Urinary Tract Infection</a:t>
            </a:r>
            <a:br>
              <a:rPr lang="en-US" sz="2900" smtClean="0">
                <a:latin typeface="Arial" pitchFamily="34" charset="0"/>
                <a:ea typeface="ＭＳ Ｐゴシック" pitchFamily="34" charset="-128"/>
              </a:rPr>
            </a:br>
            <a:r>
              <a:rPr lang="en-US" sz="1800" smtClean="0">
                <a:latin typeface="Arial" pitchFamily="34" charset="0"/>
                <a:ea typeface="ＭＳ Ｐゴシック" pitchFamily="34" charset="-128"/>
              </a:rPr>
              <a:t>(Kiyoshi-Teo et al. Infect Cont Hosp Epid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38" y="1479550"/>
            <a:ext cx="9009062" cy="45339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Taking a 5-second “pause” before…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Inserting an indwelling catheter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Emptying the drainage bag or transporting the patient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Asking…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Is it absolutely necessary to use an indwelling catheter in this patient? Can I use an alternative?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rgbClr val="FFFF0D"/>
                </a:solidFill>
                <a:ea typeface="ＭＳ Ｐゴシック" pitchFamily="34" charset="-128"/>
              </a:rPr>
              <a:t>Am I using proper technique? Do I need to ask for help? Can the catheter be removed today?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9DA-7D1F-4C04-A3DD-B3E8430E989A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55575"/>
            <a:ext cx="8229600" cy="639763"/>
          </a:xfrm>
        </p:spPr>
        <p:txBody>
          <a:bodyPr anchor="t"/>
          <a:lstStyle/>
          <a:p>
            <a:pPr eaLnBrk="1" hangingPunct="1"/>
            <a:r>
              <a:rPr lang="en-US" sz="4800" smtClean="0">
                <a:latin typeface="Arial" pitchFamily="34" charset="0"/>
                <a:ea typeface="ＭＳ Ｐゴシック" pitchFamily="34" charset="-128"/>
              </a:rPr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328738"/>
            <a:ext cx="85344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CAUTI and indwelling catheter use are important patient safety issues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There are proven approaches to reduce catheter use and thereby prevent CAUTI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Both technical and socio-adaptive aspects are important in preventing infection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Several options if you still have not achieved the results you would like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smtClean="0">
              <a:solidFill>
                <a:srgbClr val="FFFF0D"/>
              </a:solidFill>
              <a:ea typeface="ＭＳ Ｐゴシック" pitchFamily="34" charset="-128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smtClean="0">
              <a:solidFill>
                <a:srgbClr val="FFFF0D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6BF0-A632-4187-8E06-BBB54228B8D6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246063" y="152400"/>
            <a:ext cx="8567737" cy="1143000"/>
          </a:xfrm>
        </p:spPr>
        <p:txBody>
          <a:bodyPr lIns="92075" tIns="46038" rIns="92075" bIns="46038"/>
          <a:lstStyle/>
          <a:p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Given this Gap Between What </a:t>
            </a:r>
            <a:r>
              <a:rPr lang="en-US" sz="3600" i="1" smtClean="0">
                <a:latin typeface="Arial" pitchFamily="34" charset="0"/>
                <a:ea typeface="ＭＳ Ｐゴシック" pitchFamily="34" charset="-128"/>
              </a:rPr>
              <a:t>Should</a:t>
            </a:r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 Be Done and What </a:t>
            </a:r>
            <a:r>
              <a:rPr lang="en-US" sz="3600" i="1" smtClean="0">
                <a:latin typeface="Arial" pitchFamily="34" charset="0"/>
                <a:ea typeface="ＭＳ Ｐゴシック" pitchFamily="34" charset="-128"/>
              </a:rPr>
              <a:t>Is</a:t>
            </a:r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 Done…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211138" y="1714500"/>
            <a:ext cx="8712200" cy="4914900"/>
          </a:xfrm>
        </p:spPr>
        <p:txBody>
          <a:bodyPr lIns="92075" tIns="46038" rIns="92075" bIns="46038"/>
          <a:lstStyle/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Focus on “implementation science”</a:t>
            </a:r>
          </a:p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en-US" sz="3200" smtClean="0">
                <a:solidFill>
                  <a:srgbClr val="FFFF0D"/>
                </a:solidFill>
                <a:ea typeface="ＭＳ Ｐゴシック" pitchFamily="34" charset="-128"/>
              </a:rPr>
              <a:t>“The scientific study of methods to promote the systematic uptake of research findings into routine practice”	</a:t>
            </a:r>
            <a:r>
              <a:rPr lang="en-US" sz="2400" smtClean="0">
                <a:solidFill>
                  <a:srgbClr val="FFFF0D"/>
                </a:solidFill>
                <a:ea typeface="ＭＳ Ｐゴシック" pitchFamily="34" charset="-128"/>
              </a:rPr>
              <a:t>			 		 	</a:t>
            </a:r>
            <a:r>
              <a:rPr lang="en-US" sz="1600" smtClean="0">
                <a:solidFill>
                  <a:srgbClr val="FFFF0D"/>
                </a:solidFill>
                <a:ea typeface="ＭＳ Ｐゴシック" pitchFamily="34" charset="-128"/>
              </a:rPr>
              <a:t>(Eccles &amp; Mittman. Implementation Science. Feb 2006)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5294-BF68-422E-A634-5E197052EC8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atin typeface="Arial" pitchFamily="34" charset="0"/>
                <a:ea typeface="ＭＳ Ｐゴシック" pitchFamily="34" charset="-128"/>
              </a:rPr>
              <a:t>Conclusion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2438400"/>
            <a:ext cx="7337425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000" smtClean="0">
                <a:solidFill>
                  <a:srgbClr val="FFFF00"/>
                </a:solidFill>
                <a:ea typeface="ＭＳ Ｐゴシック" pitchFamily="34" charset="-128"/>
              </a:rPr>
              <a:t>Preventing CAUTI is a Team Sport!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951C-6EB0-4B8A-87A9-D66FE04351A8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52463" y="2533650"/>
            <a:ext cx="7772400" cy="1143000"/>
          </a:xfrm>
        </p:spPr>
        <p:txBody>
          <a:bodyPr/>
          <a:lstStyle/>
          <a:p>
            <a:r>
              <a:rPr lang="en-US" sz="6600" b="1" i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 </a:t>
            </a:r>
            <a:r>
              <a:rPr lang="en-US" sz="8800" b="1" i="1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  <a:t>Thank you!</a:t>
            </a:r>
            <a:r>
              <a:rPr lang="en-US" sz="6600" b="1" i="1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6600" b="1" i="1" smtClean="0">
                <a:solidFill>
                  <a:srgbClr val="FFFF0D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6600" b="1" i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6600" b="1" i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6600" b="1" i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4800" b="1" i="1" smtClean="0">
                <a:latin typeface="Arial" pitchFamily="34" charset="0"/>
                <a:ea typeface="ＭＳ Ｐゴシック" pitchFamily="34" charset="-128"/>
              </a:rPr>
              <a:t>saint@umich.edu</a:t>
            </a:r>
            <a:br>
              <a:rPr lang="en-US" sz="4800" b="1" i="1" smtClean="0">
                <a:latin typeface="Arial" pitchFamily="34" charset="0"/>
                <a:ea typeface="ＭＳ Ｐゴシック" pitchFamily="34" charset="-128"/>
              </a:rPr>
            </a:br>
            <a:r>
              <a:rPr lang="en-US" sz="4800" b="1" i="1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4800" b="1" i="1" smtClean="0">
                <a:latin typeface="Arial" pitchFamily="34" charset="0"/>
                <a:ea typeface="ＭＳ Ｐゴシック" pitchFamily="34" charset="-128"/>
              </a:rPr>
            </a:br>
            <a:r>
              <a:rPr lang="en-US" sz="4800" b="1" i="1" smtClean="0">
                <a:latin typeface="Arial" pitchFamily="34" charset="0"/>
                <a:ea typeface="ＭＳ Ｐゴシック" pitchFamily="34" charset="-128"/>
              </a:rPr>
              <a:t>       @sanjaysaint</a:t>
            </a:r>
          </a:p>
        </p:txBody>
      </p:sp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4953000"/>
            <a:ext cx="1054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F381-F5E0-41EF-B2DB-A4F30D5D8224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6" descr="Coming Soon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47625" y="1804988"/>
            <a:ext cx="90376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solidFill>
                  <a:srgbClr val="000000"/>
                </a:solidFill>
              </a:rPr>
              <a:t>March 11</a:t>
            </a:r>
            <a:r>
              <a:rPr lang="en-US" sz="1800" i="1">
                <a:solidFill>
                  <a:srgbClr val="000000"/>
                </a:solidFill>
              </a:rPr>
              <a:t>   (Free WHO Teleclass - Europe)</a:t>
            </a:r>
            <a:br>
              <a:rPr lang="en-US" sz="1800" i="1">
                <a:solidFill>
                  <a:srgbClr val="000000"/>
                </a:solidFill>
              </a:rPr>
            </a:br>
            <a:r>
              <a:rPr lang="en-US" sz="1800" i="1">
                <a:solidFill>
                  <a:srgbClr val="000000"/>
                </a:solidFill>
              </a:rPr>
              <a:t>	</a:t>
            </a:r>
            <a:r>
              <a:rPr lang="en-US" sz="1800" b="1">
                <a:solidFill>
                  <a:srgbClr val="000000"/>
                </a:solidFill>
              </a:rPr>
              <a:t>USING THE CORE COMPONENTS OF INFECTION CONTROL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	DURING THE EBOLA OUTBREAK</a:t>
            </a:r>
            <a:r>
              <a:rPr lang="en-US" sz="1800" i="1">
                <a:solidFill>
                  <a:srgbClr val="000000"/>
                </a:solidFill>
              </a:rPr>
              <a:t/>
            </a:r>
            <a:br>
              <a:rPr lang="en-US" sz="18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Dr. Sergey Eremin, World Health Organization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/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March 12</a:t>
            </a:r>
            <a:r>
              <a:rPr lang="en-US" sz="1800" i="1">
                <a:solidFill>
                  <a:srgbClr val="000000"/>
                </a:solidFill>
              </a:rPr>
              <a:t>   </a:t>
            </a:r>
            <a:r>
              <a:rPr lang="en-US" sz="1800" b="1">
                <a:solidFill>
                  <a:srgbClr val="000000"/>
                </a:solidFill>
              </a:rPr>
              <a:t>INFECTION PREVENTION AND CONTROL IN CORRECTIONAL 	SETTINGS</a:t>
            </a:r>
            <a:r>
              <a:rPr lang="en-US" sz="1600" i="1">
                <a:solidFill>
                  <a:srgbClr val="000000"/>
                </a:solidFill>
              </a:rPr>
              <a:t/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Carolyn Herzig, Columbia University Mailman School of Public Health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/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March 26   </a:t>
            </a:r>
            <a:r>
              <a:rPr lang="en-US" sz="1800" b="1">
                <a:solidFill>
                  <a:srgbClr val="000000"/>
                </a:solidFill>
              </a:rPr>
              <a:t>PREVENTION OF </a:t>
            </a:r>
            <a:r>
              <a:rPr lang="en-US" sz="1800" b="1" i="1">
                <a:solidFill>
                  <a:srgbClr val="000000"/>
                </a:solidFill>
              </a:rPr>
              <a:t>CLOSTRIDIUM </a:t>
            </a:r>
            <a:r>
              <a:rPr lang="en-US" sz="1800" b="1">
                <a:solidFill>
                  <a:srgbClr val="000000"/>
                </a:solidFill>
              </a:rPr>
              <a:t>DIFFICILE INFECTION – WHAT WE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	FIND IN GUIDELINES</a:t>
            </a:r>
            <a:r>
              <a:rPr lang="en-US" sz="1600" i="1">
                <a:solidFill>
                  <a:srgbClr val="000000"/>
                </a:solidFill>
              </a:rPr>
              <a:t/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Prof. Walter Zingg, University of Geneva Hospitals, and Dr. Maria Martin, 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University Medical Center Freiburg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/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April 09    </a:t>
            </a:r>
            <a:r>
              <a:rPr lang="en-US" sz="1800" b="1">
                <a:solidFill>
                  <a:srgbClr val="000000"/>
                </a:solidFill>
              </a:rPr>
              <a:t>FAECES MANAGEMENT: TIME TO ADDRESS THE RISKS</a:t>
            </a:r>
          </a:p>
          <a:p>
            <a:pPr eaLnBrk="0" hangingPunct="0"/>
            <a:r>
              <a:rPr lang="en-US" sz="1600" i="1">
                <a:solidFill>
                  <a:srgbClr val="000000"/>
                </a:solidFill>
              </a:rPr>
              <a:t>	Jim Gauthier, Providence Care, Kingston, Ontario</a:t>
            </a:r>
            <a:br>
              <a:rPr lang="en-US" sz="1600" i="1">
                <a:solidFill>
                  <a:srgbClr val="000000"/>
                </a:solidFill>
              </a:rPr>
            </a:br>
            <a:r>
              <a:rPr lang="en-US" sz="1600" i="1">
                <a:solidFill>
                  <a:srgbClr val="000000"/>
                </a:solidFill>
              </a:rPr>
              <a:t>	Sponsored by Meiko (www.meiko.de)</a:t>
            </a:r>
            <a:br>
              <a:rPr lang="en-US" sz="1600" i="1">
                <a:solidFill>
                  <a:srgbClr val="000000"/>
                </a:solidFill>
              </a:rPr>
            </a:br>
            <a:endParaRPr lang="en-US" sz="1600" i="1">
              <a:solidFill>
                <a:srgbClr val="000000"/>
              </a:solidFill>
            </a:endParaRPr>
          </a:p>
          <a:p>
            <a:pPr eaLnBrk="0" hangingPunct="0"/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2F40-05C0-432A-8E9A-0E0D8B5617B8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atron Sponsor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3D0-DCA3-4999-9A30-6AA26FC5B421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952500"/>
            <a:ext cx="9013825" cy="1143000"/>
          </a:xfrm>
        </p:spPr>
        <p:txBody>
          <a:bodyPr/>
          <a:lstStyle/>
          <a:p>
            <a:r>
              <a:rPr lang="en-US" sz="4400" b="1" smtClean="0">
                <a:latin typeface="Arial" pitchFamily="34" charset="0"/>
                <a:ea typeface="ＭＳ Ｐゴシック" pitchFamily="34" charset="-128"/>
              </a:rPr>
              <a:t>Healthcare-Associated Infections: </a:t>
            </a:r>
            <a:br>
              <a:rPr lang="en-US" sz="4400" b="1" smtClean="0">
                <a:latin typeface="Arial" pitchFamily="34" charset="0"/>
                <a:ea typeface="ＭＳ Ｐゴシック" pitchFamily="34" charset="-128"/>
              </a:rPr>
            </a:br>
            <a:r>
              <a:rPr lang="en-US" sz="4400" b="1" smtClean="0">
                <a:latin typeface="Arial" pitchFamily="34" charset="0"/>
                <a:ea typeface="ＭＳ Ｐゴシック" pitchFamily="34" charset="-128"/>
              </a:rPr>
              <a:t>Common, Costly, &amp; Harmful</a:t>
            </a:r>
            <a:br>
              <a:rPr lang="en-US" sz="4400" b="1" smtClean="0">
                <a:latin typeface="Arial" pitchFamily="34" charset="0"/>
                <a:ea typeface="ＭＳ Ｐゴシック" pitchFamily="34" charset="-128"/>
              </a:rPr>
            </a:br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4400" b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sz="4400" b="1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03213" y="2292350"/>
            <a:ext cx="858361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 eaLnBrk="0" hangingPunct="0"/>
            <a:r>
              <a:rPr lang="en-US" sz="6000">
                <a:solidFill>
                  <a:srgbClr val="FFFF0D"/>
                </a:solidFill>
              </a:rPr>
              <a:t>~</a:t>
            </a:r>
            <a:r>
              <a:rPr lang="en-US" sz="6000" b="1">
                <a:solidFill>
                  <a:srgbClr val="FFFF0D"/>
                </a:solidFill>
              </a:rPr>
              <a:t>1 million</a:t>
            </a:r>
            <a:endParaRPr lang="en-US" sz="6000">
              <a:solidFill>
                <a:srgbClr val="FFFF0D"/>
              </a:solidFill>
            </a:endParaRPr>
          </a:p>
          <a:p>
            <a:pPr marL="0" lvl="2" algn="ctr" eaLnBrk="0" hangingPunct="0"/>
            <a:r>
              <a:rPr lang="en-US" sz="3200">
                <a:solidFill>
                  <a:srgbClr val="FFFF0D"/>
                </a:solidFill>
                <a:cs typeface="Times New Roman" pitchFamily="18" charset="0"/>
              </a:rPr>
              <a:t>Americans develop a healthcare-associated infection each year </a:t>
            </a:r>
          </a:p>
          <a:p>
            <a:pPr eaLnBrk="0" hangingPunct="0"/>
            <a:endParaRPr lang="en-US" sz="2000">
              <a:solidFill>
                <a:srgbClr val="FFFF0D"/>
              </a:solidFill>
            </a:endParaRP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303213" y="4900613"/>
            <a:ext cx="85836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>
                <a:solidFill>
                  <a:srgbClr val="FFFF0D"/>
                </a:solidFill>
                <a:cs typeface="Times New Roman" pitchFamily="18" charset="0"/>
              </a:rPr>
              <a:t>~50% of infections could be prevented</a:t>
            </a:r>
          </a:p>
          <a:p>
            <a:pPr marL="742950" lvl="1" indent="-28575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>
                <a:solidFill>
                  <a:srgbClr val="FFFF0D"/>
                </a:solidFill>
                <a:cs typeface="Times New Roman" pitchFamily="18" charset="0"/>
              </a:rPr>
              <a:t>Preventive practices used inconsistently</a:t>
            </a:r>
          </a:p>
          <a:p>
            <a:pPr eaLnBrk="0" hangingPunct="0"/>
            <a:endParaRPr lang="en-US" sz="3200">
              <a:solidFill>
                <a:srgbClr val="FFFF0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5563-566A-4D87-ADD2-3348035AAD2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971675"/>
            <a:ext cx="7554912" cy="45656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One of the most common infections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1/4 of inpatients receive catheters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1/3 of catheter days unnecessary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1/3 of physicians unaware their patient </a:t>
            </a:r>
            <a:b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has a catheter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olidFill>
                  <a:srgbClr val="FFFF0D"/>
                </a:solidFill>
                <a:ea typeface="ＭＳ Ｐゴシック" pitchFamily="34" charset="-128"/>
              </a:rPr>
              <a:t>1/3 of the time no order for a catheter								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mtClean="0">
              <a:solidFill>
                <a:srgbClr val="FFFF0D"/>
              </a:solidFill>
              <a:ea typeface="ＭＳ Ｐゴシック" pitchFamily="34" charset="-128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9600" y="2141538"/>
            <a:ext cx="184785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217488" y="206375"/>
            <a:ext cx="8505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</a:rPr>
              <a:t>Catheter-Associated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Urinary Tract Infection (CAUTI)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0F22-7F48-4FDD-8B6C-CE950FC8CCD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92100" y="382588"/>
            <a:ext cx="84963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3188" lvl="2" algn="ctr" eaLnBrk="0" hangingPunct="0"/>
            <a:r>
              <a:rPr lang="en-US" sz="4000" b="1">
                <a:solidFill>
                  <a:srgbClr val="FFFF0D"/>
                </a:solidFill>
                <a:cs typeface="Times New Roman" pitchFamily="18" charset="0"/>
              </a:rPr>
              <a:t>Why are some facilities </a:t>
            </a:r>
          </a:p>
          <a:p>
            <a:pPr marL="103188" lvl="2" algn="ctr" eaLnBrk="0" hangingPunct="0"/>
            <a:r>
              <a:rPr lang="en-US" sz="4000" b="1">
                <a:solidFill>
                  <a:srgbClr val="FFFF0D"/>
                </a:solidFill>
                <a:cs typeface="Times New Roman" pitchFamily="18" charset="0"/>
              </a:rPr>
              <a:t>better than others?</a:t>
            </a:r>
          </a:p>
          <a:p>
            <a:pPr marL="103188" lvl="2" algn="ctr" eaLnBrk="0" hangingPunct="0"/>
            <a:endParaRPr lang="en-US" sz="4000" b="1" i="1">
              <a:solidFill>
                <a:srgbClr val="FFFF0D"/>
              </a:solidFill>
              <a:cs typeface="Times New Roman" pitchFamily="18" charset="0"/>
            </a:endParaRPr>
          </a:p>
          <a:p>
            <a:pPr marL="103188" lvl="2" algn="ctr" eaLnBrk="0" hangingPunct="0"/>
            <a:r>
              <a:rPr lang="en-US" sz="4000" b="1">
                <a:solidFill>
                  <a:srgbClr val="FFFF0D"/>
                </a:solidFill>
                <a:cs typeface="Times New Roman" pitchFamily="18" charset="0"/>
              </a:rPr>
              <a:t>What can we learn </a:t>
            </a:r>
          </a:p>
          <a:p>
            <a:pPr marL="103188" lvl="2" algn="ctr" eaLnBrk="0" hangingPunct="0"/>
            <a:r>
              <a:rPr lang="en-US" sz="4000" b="1">
                <a:solidFill>
                  <a:srgbClr val="FFFF0D"/>
                </a:solidFill>
                <a:cs typeface="Times New Roman" pitchFamily="18" charset="0"/>
              </a:rPr>
              <a:t>from successful facilities?</a:t>
            </a:r>
          </a:p>
          <a:p>
            <a:pPr marL="103188" lvl="2" algn="ctr" eaLnBrk="0" hangingPunct="0"/>
            <a:endParaRPr lang="en-US" sz="4000" b="1">
              <a:solidFill>
                <a:srgbClr val="FFFF0D"/>
              </a:solidFill>
              <a:cs typeface="Times New Roman" pitchFamily="18" charset="0"/>
            </a:endParaRPr>
          </a:p>
          <a:p>
            <a:pPr marL="103188" lvl="2" algn="ctr" eaLnBrk="0" hangingPunct="0"/>
            <a:r>
              <a:rPr lang="en-US" sz="4000" b="1">
                <a:solidFill>
                  <a:srgbClr val="FFFF0D"/>
                </a:solidFill>
                <a:cs typeface="Times New Roman" pitchFamily="18" charset="0"/>
              </a:rPr>
              <a:t>How can we implement change broadly to improve care?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D6A7-E165-4AC5-87CE-1BA8FEB51FB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50800" y="1123950"/>
            <a:ext cx="8913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6600" i="1">
                <a:solidFill>
                  <a:srgbClr val="FFFF00"/>
                </a:solidFill>
              </a:rPr>
              <a:t>Preventing Infection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896938" y="3981450"/>
            <a:ext cx="3184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spcBef>
                <a:spcPts val="3000"/>
              </a:spcBef>
              <a:spcAft>
                <a:spcPts val="2400"/>
              </a:spcAft>
            </a:pPr>
            <a:r>
              <a:rPr lang="en-US" sz="4800" i="1">
                <a:solidFill>
                  <a:srgbClr val="FFFF0D"/>
                </a:solidFill>
              </a:rPr>
              <a:t>Technical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5672138" y="4362450"/>
            <a:ext cx="34718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6200"/>
              </a:lnSpc>
            </a:pPr>
            <a:r>
              <a:rPr lang="en-US" sz="4800" i="1">
                <a:solidFill>
                  <a:srgbClr val="FFFF0D"/>
                </a:solidFill>
              </a:rPr>
              <a:t>Socio-</a:t>
            </a:r>
          </a:p>
          <a:p>
            <a:pPr eaLnBrk="0" hangingPunct="0">
              <a:lnSpc>
                <a:spcPts val="6200"/>
              </a:lnSpc>
            </a:pPr>
            <a:r>
              <a:rPr lang="en-US" sz="4800" i="1">
                <a:solidFill>
                  <a:srgbClr val="FFFF0D"/>
                </a:solidFill>
              </a:rPr>
              <a:t>adaptive</a:t>
            </a:r>
          </a:p>
        </p:txBody>
      </p:sp>
      <p:cxnSp>
        <p:nvCxnSpPr>
          <p:cNvPr id="50181" name="Straight Arrow Connector 5"/>
          <p:cNvCxnSpPr>
            <a:cxnSpLocks noChangeShapeType="1"/>
          </p:cNvCxnSpPr>
          <p:nvPr/>
        </p:nvCxnSpPr>
        <p:spPr bwMode="auto">
          <a:xfrm rot="5400000">
            <a:off x="1550194" y="3563144"/>
            <a:ext cx="1370012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50182" name="Straight Arrow Connector 7"/>
          <p:cNvCxnSpPr>
            <a:cxnSpLocks noChangeShapeType="1"/>
          </p:cNvCxnSpPr>
          <p:nvPr/>
        </p:nvCxnSpPr>
        <p:spPr bwMode="auto">
          <a:xfrm rot="5400000">
            <a:off x="5733257" y="3563144"/>
            <a:ext cx="1370012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FCA0-98C0-47E0-AF9C-49D3F9BB3E6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66"/>
      </a:lt1>
      <a:dk2>
        <a:srgbClr val="333399"/>
      </a:dk2>
      <a:lt2>
        <a:srgbClr val="FFFFFF"/>
      </a:lt2>
      <a:accent1>
        <a:srgbClr val="33CCCC"/>
      </a:accent1>
      <a:accent2>
        <a:srgbClr val="3333CC"/>
      </a:accent2>
      <a:accent3>
        <a:srgbClr val="ADADCA"/>
      </a:accent3>
      <a:accent4>
        <a:srgbClr val="DADA56"/>
      </a:accent4>
      <a:accent5>
        <a:srgbClr val="ADE2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808080"/>
      </a:dk1>
      <a:lt1>
        <a:srgbClr val="FFFF66"/>
      </a:lt1>
      <a:dk2>
        <a:srgbClr val="333399"/>
      </a:dk2>
      <a:lt2>
        <a:srgbClr val="FFFFFF"/>
      </a:lt2>
      <a:accent1>
        <a:srgbClr val="33CCCC"/>
      </a:accent1>
      <a:accent2>
        <a:srgbClr val="3333CC"/>
      </a:accent2>
      <a:accent3>
        <a:srgbClr val="ADADCA"/>
      </a:accent3>
      <a:accent4>
        <a:srgbClr val="DADA56"/>
      </a:accent4>
      <a:accent5>
        <a:srgbClr val="ADE2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8">
      <a:dk1>
        <a:srgbClr val="808080"/>
      </a:dk1>
      <a:lt1>
        <a:srgbClr val="FFFF66"/>
      </a:lt1>
      <a:dk2>
        <a:srgbClr val="333399"/>
      </a:dk2>
      <a:lt2>
        <a:srgbClr val="FFFFFF"/>
      </a:lt2>
      <a:accent1>
        <a:srgbClr val="33CCCC"/>
      </a:accent1>
      <a:accent2>
        <a:srgbClr val="3333CC"/>
      </a:accent2>
      <a:accent3>
        <a:srgbClr val="ADADCA"/>
      </a:accent3>
      <a:accent4>
        <a:srgbClr val="DADA56"/>
      </a:accent4>
      <a:accent5>
        <a:srgbClr val="ADE2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8">
      <a:dk1>
        <a:srgbClr val="808080"/>
      </a:dk1>
      <a:lt1>
        <a:srgbClr val="FFFF66"/>
      </a:lt1>
      <a:dk2>
        <a:srgbClr val="333399"/>
      </a:dk2>
      <a:lt2>
        <a:srgbClr val="FFFFFF"/>
      </a:lt2>
      <a:accent1>
        <a:srgbClr val="33CCCC"/>
      </a:accent1>
      <a:accent2>
        <a:srgbClr val="3333CC"/>
      </a:accent2>
      <a:accent3>
        <a:srgbClr val="ADADCA"/>
      </a:accent3>
      <a:accent4>
        <a:srgbClr val="DADA56"/>
      </a:accent4>
      <a:accent5>
        <a:srgbClr val="ADE2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8">
      <a:dk1>
        <a:srgbClr val="808080"/>
      </a:dk1>
      <a:lt1>
        <a:srgbClr val="FFFF66"/>
      </a:lt1>
      <a:dk2>
        <a:srgbClr val="333399"/>
      </a:dk2>
      <a:lt2>
        <a:srgbClr val="FFFFFF"/>
      </a:lt2>
      <a:accent1>
        <a:srgbClr val="33CCCC"/>
      </a:accent1>
      <a:accent2>
        <a:srgbClr val="3333CC"/>
      </a:accent2>
      <a:accent3>
        <a:srgbClr val="ADADCA"/>
      </a:accent3>
      <a:accent4>
        <a:srgbClr val="DADA56"/>
      </a:accent4>
      <a:accent5>
        <a:srgbClr val="ADE2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8">
      <a:dk1>
        <a:srgbClr val="808080"/>
      </a:dk1>
      <a:lt1>
        <a:srgbClr val="FFFF66"/>
      </a:lt1>
      <a:dk2>
        <a:srgbClr val="333399"/>
      </a:dk2>
      <a:lt2>
        <a:srgbClr val="FFFFFF"/>
      </a:lt2>
      <a:accent1>
        <a:srgbClr val="33CCCC"/>
      </a:accent1>
      <a:accent2>
        <a:srgbClr val="3333CC"/>
      </a:accent2>
      <a:accent3>
        <a:srgbClr val="ADADCA"/>
      </a:accent3>
      <a:accent4>
        <a:srgbClr val="DADA56"/>
      </a:accent4>
      <a:accent5>
        <a:srgbClr val="ADE2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8">
      <a:dk1>
        <a:srgbClr val="808080"/>
      </a:dk1>
      <a:lt1>
        <a:srgbClr val="FFFF66"/>
      </a:lt1>
      <a:dk2>
        <a:srgbClr val="333399"/>
      </a:dk2>
      <a:lt2>
        <a:srgbClr val="FFFFFF"/>
      </a:lt2>
      <a:accent1>
        <a:srgbClr val="33CCCC"/>
      </a:accent1>
      <a:accent2>
        <a:srgbClr val="3333CC"/>
      </a:accent2>
      <a:accent3>
        <a:srgbClr val="ADADCA"/>
      </a:accent3>
      <a:accent4>
        <a:srgbClr val="DADA56"/>
      </a:accent4>
      <a:accent5>
        <a:srgbClr val="ADE2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66"/>
        </a:lt1>
        <a:dk2>
          <a:srgbClr val="333399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DADCA"/>
        </a:accent3>
        <a:accent4>
          <a:srgbClr val="DADA56"/>
        </a:accent4>
        <a:accent5>
          <a:srgbClr val="ADE2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85457</TotalTime>
  <Words>1583</Words>
  <Application>Microsoft Office PowerPoint</Application>
  <PresentationFormat>Letter Paper (8.5x11 in)</PresentationFormat>
  <Paragraphs>318</Paragraphs>
  <Slides>53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73" baseType="lpstr">
      <vt:lpstr>Arial</vt:lpstr>
      <vt:lpstr>ＭＳ Ｐゴシック</vt:lpstr>
      <vt:lpstr>Times New Roman</vt:lpstr>
      <vt:lpstr>Calibri</vt:lpstr>
      <vt:lpstr>Garamond</vt:lpstr>
      <vt:lpstr>Arial Italic</vt:lpstr>
      <vt:lpstr>ヒラギノ角ゴ ProN W3</vt:lpstr>
      <vt:lpstr>ＭＳ Ｐゴシック</vt:lpstr>
      <vt:lpstr>Helvetica</vt:lpstr>
      <vt:lpstr>Default Design</vt:lpstr>
      <vt:lpstr>Custom Design</vt:lpstr>
      <vt:lpstr>2_Default Design</vt:lpstr>
      <vt:lpstr>6_Default Design</vt:lpstr>
      <vt:lpstr>1_Default Design</vt:lpstr>
      <vt:lpstr>3_Default Design</vt:lpstr>
      <vt:lpstr>4_Default Design</vt:lpstr>
      <vt:lpstr>5_Default Design</vt:lpstr>
      <vt:lpstr>7_Default Design</vt:lpstr>
      <vt:lpstr>Photo Editor Photo</vt:lpstr>
      <vt:lpstr>Bitmap Image</vt:lpstr>
      <vt:lpstr>Preventing Catheter-Associated Urinary Tract Infection (CAUTI): Making It Happen  </vt:lpstr>
      <vt:lpstr>Slide 2</vt:lpstr>
      <vt:lpstr>Consistently Using Evidence-Based Practices Remains a Challenge… </vt:lpstr>
      <vt:lpstr>Hand Hygiene Compliance in  Healthcare Workers  (Erasmus et al. Infect Control Hosp Epidemiol March 2010) </vt:lpstr>
      <vt:lpstr>Given this Gap Between What Should Be Done and What Is Done…</vt:lpstr>
      <vt:lpstr>Healthcare-Associated Infections:  Common, Costly, &amp; Harmful  </vt:lpstr>
      <vt:lpstr>Slide 7</vt:lpstr>
      <vt:lpstr>Slide 8</vt:lpstr>
      <vt:lpstr>Slide 9</vt:lpstr>
      <vt:lpstr>Catheter-Associated  Urinary Tract Infection (CAUTI)</vt:lpstr>
      <vt:lpstr>Slide 11</vt:lpstr>
      <vt:lpstr>Disrupting the Lifecycle of the Urinary Catheter</vt:lpstr>
      <vt:lpstr>The Most Common Venue for Foley Placement?</vt:lpstr>
      <vt:lpstr>2009 Prevention of CAUTI HICPAC Guidelines (Gould et al, Infect Control Hosp Epidemiol 2010; 31: 319-326)</vt:lpstr>
      <vt:lpstr>Alternatives to Consider</vt:lpstr>
      <vt:lpstr>Avoiding Indwelling Catheter Insertion in the ED</vt:lpstr>
      <vt:lpstr>But if the patient really, really needs a Foley…</vt:lpstr>
      <vt:lpstr>Disrupting the Lifecycle of the Urinary Catheter</vt:lpstr>
      <vt:lpstr>Proper Maintenance</vt:lpstr>
      <vt:lpstr>Disrupting the Lifecycle of the Urinary Catheter</vt:lpstr>
      <vt:lpstr>The Technical:  Timely Removal of Indwelling Catheters</vt:lpstr>
      <vt:lpstr>Slide 22</vt:lpstr>
      <vt:lpstr>NHSN Data: Intensive Care vs. General Wards (Edwards, Am J Infect Control 2009;  Dudeck, Am J Infect Control. 2011)</vt:lpstr>
      <vt:lpstr>Just because a patient is in the ICU does NOT mean that the patient needs a Foley…   The Key Question is this:</vt:lpstr>
      <vt:lpstr>Trigger Point: ICU To Floor</vt:lpstr>
      <vt:lpstr>Trigger Point: OR To Floor</vt:lpstr>
      <vt:lpstr>Disrupting the Lifecycle of the Urinary Catheter</vt:lpstr>
      <vt:lpstr>Slide 28</vt:lpstr>
      <vt:lpstr>Slide 29</vt:lpstr>
      <vt:lpstr>Slide 30</vt:lpstr>
      <vt:lpstr>Slide 31</vt:lpstr>
      <vt:lpstr>Broad Implementation </vt:lpstr>
      <vt:lpstr>Slide 33</vt:lpstr>
      <vt:lpstr>Slide 34</vt:lpstr>
      <vt:lpstr>Additional Approaches</vt:lpstr>
      <vt:lpstr>Slide 36</vt:lpstr>
      <vt:lpstr>Additional Approaches</vt:lpstr>
      <vt:lpstr>Self-Assessment Tool for Hospitals and Units</vt:lpstr>
      <vt:lpstr>CAUTI Guide to Patient Safety (GPS)</vt:lpstr>
      <vt:lpstr>Slide 40</vt:lpstr>
      <vt:lpstr>Slide 41</vt:lpstr>
      <vt:lpstr>Slide 42</vt:lpstr>
      <vt:lpstr>Additional Approaches</vt:lpstr>
      <vt:lpstr>A Dilemma</vt:lpstr>
      <vt:lpstr>A Dilemma</vt:lpstr>
      <vt:lpstr>One Possible Solution: “Medical Mindfulness”</vt:lpstr>
      <vt:lpstr>One Possible Solution: “Medical Mindfulness”</vt:lpstr>
      <vt:lpstr>Applying Mindfulness to Bedside Nursing: Catheter-Associated Urinary Tract Infection (Kiyoshi-Teo et al. Infect Cont Hosp Epid 2013)</vt:lpstr>
      <vt:lpstr>Summary</vt:lpstr>
      <vt:lpstr>Conclusion</vt:lpstr>
      <vt:lpstr>  Thank you!   saint@umich.edu         @sanjaysaint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Antiseptic-impregnated catheters: Is the Juice Worth the Squeeze?</dc:title>
  <dc:creator>David L. Veenstra</dc:creator>
  <cp:lastModifiedBy>HE</cp:lastModifiedBy>
  <cp:revision>1090</cp:revision>
  <cp:lastPrinted>2015-03-03T14:33:39Z</cp:lastPrinted>
  <dcterms:created xsi:type="dcterms:W3CDTF">2015-03-03T14:15:01Z</dcterms:created>
  <dcterms:modified xsi:type="dcterms:W3CDTF">2015-03-09T17:50:47Z</dcterms:modified>
</cp:coreProperties>
</file>