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8" r:id="rId5"/>
    <p:sldId id="259" r:id="rId6"/>
    <p:sldId id="293" r:id="rId7"/>
    <p:sldId id="277" r:id="rId8"/>
    <p:sldId id="261" r:id="rId9"/>
    <p:sldId id="292" r:id="rId10"/>
    <p:sldId id="263" r:id="rId11"/>
    <p:sldId id="265" r:id="rId12"/>
    <p:sldId id="266" r:id="rId13"/>
    <p:sldId id="270" r:id="rId14"/>
    <p:sldId id="271" r:id="rId15"/>
    <p:sldId id="267" r:id="rId16"/>
    <p:sldId id="272" r:id="rId17"/>
    <p:sldId id="273" r:id="rId18"/>
    <p:sldId id="268" r:id="rId19"/>
    <p:sldId id="274" r:id="rId20"/>
    <p:sldId id="276" r:id="rId21"/>
    <p:sldId id="275" r:id="rId22"/>
    <p:sldId id="294" r:id="rId23"/>
    <p:sldId id="296" r:id="rId24"/>
    <p:sldId id="280" r:id="rId25"/>
    <p:sldId id="278" r:id="rId26"/>
    <p:sldId id="279" r:id="rId27"/>
    <p:sldId id="281" r:id="rId28"/>
    <p:sldId id="283" r:id="rId29"/>
    <p:sldId id="282" r:id="rId30"/>
    <p:sldId id="284" r:id="rId31"/>
    <p:sldId id="286" r:id="rId32"/>
    <p:sldId id="287" r:id="rId33"/>
    <p:sldId id="288" r:id="rId34"/>
    <p:sldId id="285" r:id="rId35"/>
    <p:sldId id="289" r:id="rId36"/>
    <p:sldId id="290" r:id="rId37"/>
    <p:sldId id="291" r:id="rId38"/>
    <p:sldId id="297"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2" autoAdjust="0"/>
    <p:restoredTop sz="79589" autoAdjust="0"/>
  </p:normalViewPr>
  <p:slideViewPr>
    <p:cSldViewPr snapToGrid="0">
      <p:cViewPr>
        <p:scale>
          <a:sx n="84" d="100"/>
          <a:sy n="84" d="100"/>
        </p:scale>
        <p:origin x="376" y="368"/>
      </p:cViewPr>
      <p:guideLst/>
    </p:cSldViewPr>
  </p:slideViewPr>
  <p:notesTextViewPr>
    <p:cViewPr>
      <p:scale>
        <a:sx n="1" d="1"/>
        <a:sy n="1" d="1"/>
      </p:scale>
      <p:origin x="0" y="0"/>
    </p:cViewPr>
  </p:notesTextViewPr>
  <p:notesViewPr>
    <p:cSldViewPr snapToGrid="0" showGuides="1">
      <p:cViewPr varScale="1">
        <p:scale>
          <a:sx n="89" d="100"/>
          <a:sy n="89" d="100"/>
        </p:scale>
        <p:origin x="2592" y="184"/>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57183"/>
            <a:ext cx="6856413" cy="828675"/>
          </a:xfrm>
          <a:prstGeom prst="rect">
            <a:avLst/>
          </a:prstGeom>
        </p:spPr>
        <p:txBody>
          <a:bodyPr vert="horz" lIns="91440" tIns="45720" rIns="91440" bIns="45720" rtlCol="0"/>
          <a:lstStyle>
            <a:lvl1pPr algn="l">
              <a:defRPr sz="1200"/>
            </a:lvl1pPr>
          </a:lstStyle>
          <a:p>
            <a:pPr algn="ctr"/>
            <a:r>
              <a:rPr lang="en-US" b="1" dirty="0" smtClean="0"/>
              <a:t>Returning to Work During COVID-19</a:t>
            </a:r>
            <a:br>
              <a:rPr lang="en-US" b="1" dirty="0" smtClean="0"/>
            </a:br>
            <a:r>
              <a:rPr lang="en-US" b="1" dirty="0" smtClean="0"/>
              <a:t>Crystal Polson, University of Melbourne, Australia</a:t>
            </a:r>
            <a:br>
              <a:rPr lang="en-US" b="1" dirty="0" smtClean="0"/>
            </a:br>
            <a:r>
              <a:rPr lang="en-US" b="1" dirty="0" smtClean="0"/>
              <a:t>A </a:t>
            </a:r>
            <a:r>
              <a:rPr lang="en-US" b="1" smtClean="0"/>
              <a:t>Webber Training Teleclass</a:t>
            </a:r>
            <a:endParaRPr lang="en-US" b="1" dirty="0"/>
          </a:p>
        </p:txBody>
      </p:sp>
      <p:sp>
        <p:nvSpPr>
          <p:cNvPr id="4" name="Footer Placeholder 3"/>
          <p:cNvSpPr>
            <a:spLocks noGrp="1"/>
          </p:cNvSpPr>
          <p:nvPr>
            <p:ph type="ftr" sz="quarter" idx="2"/>
          </p:nvPr>
        </p:nvSpPr>
        <p:spPr>
          <a:xfrm>
            <a:off x="0" y="8156569"/>
            <a:ext cx="6858000" cy="458787"/>
          </a:xfrm>
          <a:prstGeom prst="rect">
            <a:avLst/>
          </a:prstGeom>
        </p:spPr>
        <p:txBody>
          <a:bodyPr vert="horz" lIns="91440" tIns="45720" rIns="91440" bIns="45720" rtlCol="0" anchor="b"/>
          <a:lstStyle>
            <a:lvl1pPr algn="l">
              <a:defRPr sz="1200"/>
            </a:lvl1pPr>
          </a:lstStyle>
          <a:p>
            <a:pPr algn="ctr"/>
            <a:r>
              <a:rPr lang="en-US" b="1" dirty="0" smtClean="0"/>
              <a:t>Hosted by Jane Barnett  </a:t>
            </a:r>
            <a:r>
              <a:rPr lang="en-US" b="1" dirty="0" err="1" smtClean="0"/>
              <a:t>jane@webbertraining.com</a:t>
            </a:r>
            <a:r>
              <a:rPr lang="en-US" b="1" dirty="0" smtClean="0"/>
              <a:t/>
            </a:r>
            <a:br>
              <a:rPr lang="en-US" b="1" dirty="0" smtClean="0"/>
            </a:br>
            <a:r>
              <a:rPr lang="en-US" b="1" dirty="0" err="1" smtClean="0"/>
              <a:t>www.webbertraining.com</a:t>
            </a:r>
            <a:endParaRPr lang="en-US" b="1"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2802EE-FEA0-4F1D-9289-83C474C84F21}" type="slidenum">
              <a:rPr lang="en-US" smtClean="0"/>
              <a:t>‹#›</a:t>
            </a:fld>
            <a:endParaRPr lang="en-US" dirty="0"/>
          </a:p>
        </p:txBody>
      </p:sp>
    </p:spTree>
    <p:extLst>
      <p:ext uri="{BB962C8B-B14F-4D97-AF65-F5344CB8AC3E}">
        <p14:creationId xmlns:p14="http://schemas.microsoft.com/office/powerpoint/2010/main" val="36069731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AE013-C8A8-4BB3-818F-1A744A68AAA4}" type="datetimeFigureOut">
              <a:rPr lang="en-US" smtClean="0"/>
              <a:t>4/10/21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4BE60-26E4-4EEB-AD9B-DD22988ECDA7}" type="slidenum">
              <a:rPr lang="en-US" smtClean="0"/>
              <a:t>‹#›</a:t>
            </a:fld>
            <a:endParaRPr lang="en-US" dirty="0"/>
          </a:p>
        </p:txBody>
      </p:sp>
    </p:spTree>
    <p:extLst>
      <p:ext uri="{BB962C8B-B14F-4D97-AF65-F5344CB8AC3E}">
        <p14:creationId xmlns:p14="http://schemas.microsoft.com/office/powerpoint/2010/main" val="17380685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1</a:t>
            </a:fld>
            <a:endParaRPr lang="en-US" dirty="0"/>
          </a:p>
        </p:txBody>
      </p:sp>
    </p:spTree>
    <p:extLst>
      <p:ext uri="{BB962C8B-B14F-4D97-AF65-F5344CB8AC3E}">
        <p14:creationId xmlns:p14="http://schemas.microsoft.com/office/powerpoint/2010/main" val="239882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18</a:t>
            </a:fld>
            <a:endParaRPr lang="en-US" dirty="0"/>
          </a:p>
        </p:txBody>
      </p:sp>
    </p:spTree>
    <p:extLst>
      <p:ext uri="{BB962C8B-B14F-4D97-AF65-F5344CB8AC3E}">
        <p14:creationId xmlns:p14="http://schemas.microsoft.com/office/powerpoint/2010/main" val="46789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21</a:t>
            </a:fld>
            <a:endParaRPr lang="en-US" dirty="0"/>
          </a:p>
        </p:txBody>
      </p:sp>
    </p:spTree>
    <p:extLst>
      <p:ext uri="{BB962C8B-B14F-4D97-AF65-F5344CB8AC3E}">
        <p14:creationId xmlns:p14="http://schemas.microsoft.com/office/powerpoint/2010/main" val="97486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24</a:t>
            </a:fld>
            <a:endParaRPr lang="en-US" dirty="0"/>
          </a:p>
        </p:txBody>
      </p:sp>
    </p:spTree>
    <p:extLst>
      <p:ext uri="{BB962C8B-B14F-4D97-AF65-F5344CB8AC3E}">
        <p14:creationId xmlns:p14="http://schemas.microsoft.com/office/powerpoint/2010/main" val="3049298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25</a:t>
            </a:fld>
            <a:endParaRPr lang="en-US" dirty="0"/>
          </a:p>
        </p:txBody>
      </p:sp>
    </p:spTree>
    <p:extLst>
      <p:ext uri="{BB962C8B-B14F-4D97-AF65-F5344CB8AC3E}">
        <p14:creationId xmlns:p14="http://schemas.microsoft.com/office/powerpoint/2010/main" val="386777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26</a:t>
            </a:fld>
            <a:endParaRPr lang="en-US" dirty="0"/>
          </a:p>
        </p:txBody>
      </p:sp>
    </p:spTree>
    <p:extLst>
      <p:ext uri="{BB962C8B-B14F-4D97-AF65-F5344CB8AC3E}">
        <p14:creationId xmlns:p14="http://schemas.microsoft.com/office/powerpoint/2010/main" val="1375852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31</a:t>
            </a:fld>
            <a:endParaRPr lang="en-US" dirty="0"/>
          </a:p>
        </p:txBody>
      </p:sp>
    </p:spTree>
    <p:extLst>
      <p:ext uri="{BB962C8B-B14F-4D97-AF65-F5344CB8AC3E}">
        <p14:creationId xmlns:p14="http://schemas.microsoft.com/office/powerpoint/2010/main" val="359264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32</a:t>
            </a:fld>
            <a:endParaRPr lang="en-US" dirty="0"/>
          </a:p>
        </p:txBody>
      </p:sp>
    </p:spTree>
    <p:extLst>
      <p:ext uri="{BB962C8B-B14F-4D97-AF65-F5344CB8AC3E}">
        <p14:creationId xmlns:p14="http://schemas.microsoft.com/office/powerpoint/2010/main" val="381346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33</a:t>
            </a:fld>
            <a:endParaRPr lang="en-US" dirty="0"/>
          </a:p>
        </p:txBody>
      </p:sp>
    </p:spTree>
    <p:extLst>
      <p:ext uri="{BB962C8B-B14F-4D97-AF65-F5344CB8AC3E}">
        <p14:creationId xmlns:p14="http://schemas.microsoft.com/office/powerpoint/2010/main" val="394436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5</a:t>
            </a:fld>
            <a:endParaRPr lang="en-US" dirty="0"/>
          </a:p>
        </p:txBody>
      </p:sp>
    </p:spTree>
    <p:extLst>
      <p:ext uri="{BB962C8B-B14F-4D97-AF65-F5344CB8AC3E}">
        <p14:creationId xmlns:p14="http://schemas.microsoft.com/office/powerpoint/2010/main" val="119716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6</a:t>
            </a:fld>
            <a:endParaRPr lang="en-US" dirty="0"/>
          </a:p>
        </p:txBody>
      </p:sp>
    </p:spTree>
    <p:extLst>
      <p:ext uri="{BB962C8B-B14F-4D97-AF65-F5344CB8AC3E}">
        <p14:creationId xmlns:p14="http://schemas.microsoft.com/office/powerpoint/2010/main" val="332467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10</a:t>
            </a:fld>
            <a:endParaRPr lang="en-US" dirty="0"/>
          </a:p>
        </p:txBody>
      </p:sp>
    </p:spTree>
    <p:extLst>
      <p:ext uri="{BB962C8B-B14F-4D97-AF65-F5344CB8AC3E}">
        <p14:creationId xmlns:p14="http://schemas.microsoft.com/office/powerpoint/2010/main" val="234701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11</a:t>
            </a:fld>
            <a:endParaRPr lang="en-US" dirty="0"/>
          </a:p>
        </p:txBody>
      </p:sp>
    </p:spTree>
    <p:extLst>
      <p:ext uri="{BB962C8B-B14F-4D97-AF65-F5344CB8AC3E}">
        <p14:creationId xmlns:p14="http://schemas.microsoft.com/office/powerpoint/2010/main" val="98233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4BE60-26E4-4EEB-AD9B-DD22988ECDA7}" type="slidenum">
              <a:rPr lang="en-US" smtClean="0"/>
              <a:t>12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0383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4BE60-26E4-4EEB-AD9B-DD22988ECDA7}" type="slidenum">
              <a:rPr lang="en-US" smtClean="0"/>
              <a:t>14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260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16</a:t>
            </a:fld>
            <a:endParaRPr lang="en-US" dirty="0"/>
          </a:p>
        </p:txBody>
      </p:sp>
    </p:spTree>
    <p:extLst>
      <p:ext uri="{BB962C8B-B14F-4D97-AF65-F5344CB8AC3E}">
        <p14:creationId xmlns:p14="http://schemas.microsoft.com/office/powerpoint/2010/main" val="337573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5A4BE60-26E4-4EEB-AD9B-DD22988ECDA7}" type="slidenum">
              <a:rPr lang="en-US" smtClean="0"/>
              <a:t>17</a:t>
            </a:fld>
            <a:endParaRPr lang="en-US" dirty="0"/>
          </a:p>
        </p:txBody>
      </p:sp>
    </p:spTree>
    <p:extLst>
      <p:ext uri="{BB962C8B-B14F-4D97-AF65-F5344CB8AC3E}">
        <p14:creationId xmlns:p14="http://schemas.microsoft.com/office/powerpoint/2010/main" val="294829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6B2EBE-AE50-4BFB-A254-CA264B719895}" type="datetime1">
              <a:rPr lang="en-US" smtClean="0"/>
              <a:t>4/10/21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186807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39C36-D784-4EFC-8EC5-FF81D8801C2C}" type="datetime1">
              <a:rPr lang="en-US" smtClean="0"/>
              <a:t>4/10/21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123222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2B31D0-B6A3-4642-9918-78F746E03627}" type="datetime1">
              <a:rPr lang="en-US" smtClean="0"/>
              <a:t>4/10/21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299762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53E50-C43C-4C95-84D0-8E226EA99A95}" type="datetime1">
              <a:rPr lang="en-US" smtClean="0"/>
              <a:t>4/10/21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402934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73C4D1-0CFC-4CE8-86FC-F928871AABB0}" type="datetime1">
              <a:rPr lang="en-US" smtClean="0"/>
              <a:t>4/10/21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287528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3380FE-8996-4DA7-862C-8842C50CBF8A}" type="datetime1">
              <a:rPr lang="en-US" smtClean="0"/>
              <a:t>4/10/21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359158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8080F1-1894-4BA9-A116-1824A723AA34}" type="datetime1">
              <a:rPr lang="en-US" smtClean="0"/>
              <a:t>4/10/21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283166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3B4B13-DABF-4850-B68D-08B0816F9A16}" type="datetime1">
              <a:rPr lang="en-US" smtClean="0"/>
              <a:t>4/10/21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23896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3C274-FAFC-42F1-AA7A-CA37DA82A6DF}" type="datetime1">
              <a:rPr lang="en-US" smtClean="0"/>
              <a:t>4/10/21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309370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9C234F-9B1B-4B22-87C9-AAA988142696}" type="datetime1">
              <a:rPr lang="en-US" smtClean="0"/>
              <a:t>4/10/21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288452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1749B6-F6E4-47CF-8A7F-8EBD4339E6E9}" type="datetime1">
              <a:rPr lang="en-US" smtClean="0"/>
              <a:t>4/10/21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sz="1800" b="1">
                <a:solidFill>
                  <a:schemeClr val="bg1"/>
                </a:solidFill>
              </a:defRPr>
            </a:lvl1pPr>
          </a:lstStyle>
          <a:p>
            <a:fld id="{48557CDC-AB5F-4D1B-8336-C52C0502662C}" type="slidenum">
              <a:rPr lang="en-US" smtClean="0"/>
              <a:pPr/>
              <a:t>‹#›</a:t>
            </a:fld>
            <a:endParaRPr lang="en-US" dirty="0"/>
          </a:p>
        </p:txBody>
      </p:sp>
    </p:spTree>
    <p:extLst>
      <p:ext uri="{BB962C8B-B14F-4D97-AF65-F5344CB8AC3E}">
        <p14:creationId xmlns:p14="http://schemas.microsoft.com/office/powerpoint/2010/main" val="3238995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0BC15-5D3E-4FDA-A7D2-8F26668FD9C0}" type="datetime1">
              <a:rPr lang="en-US" smtClean="0"/>
              <a:t>4/10/21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57CDC-AB5F-4D1B-8336-C52C0502662C}" type="slidenum">
              <a:rPr lang="en-US" smtClean="0"/>
              <a:t>‹#›</a:t>
            </a:fld>
            <a:endParaRPr lang="en-US" dirty="0"/>
          </a:p>
        </p:txBody>
      </p:sp>
    </p:spTree>
    <p:extLst>
      <p:ext uri="{BB962C8B-B14F-4D97-AF65-F5344CB8AC3E}">
        <p14:creationId xmlns:p14="http://schemas.microsoft.com/office/powerpoint/2010/main" val="330413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E91F5CA-B392-444C-88E3-BF5BAAEBDE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0459807F-B6FA-44D3-9A53-C55B6B5688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791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393700"/>
            <a:ext cx="10515600" cy="966788"/>
          </a:xfrm>
        </p:spPr>
        <p:txBody>
          <a:bodyPr/>
          <a:lstStyle/>
          <a:p>
            <a:r>
              <a:rPr lang="en-US" b="1" dirty="0">
                <a:solidFill>
                  <a:schemeClr val="bg1"/>
                </a:solidFill>
                <a:latin typeface="+mn-lt"/>
              </a:rPr>
              <a:t>Ventilation</a:t>
            </a:r>
          </a:p>
        </p:txBody>
      </p:sp>
      <p:sp>
        <p:nvSpPr>
          <p:cNvPr id="3" name="Content Placeholder 2"/>
          <p:cNvSpPr>
            <a:spLocks noGrp="1"/>
          </p:cNvSpPr>
          <p:nvPr>
            <p:ph idx="1"/>
          </p:nvPr>
        </p:nvSpPr>
        <p:spPr>
          <a:xfrm>
            <a:off x="622300" y="1555750"/>
            <a:ext cx="11214100" cy="4351338"/>
          </a:xfrm>
        </p:spPr>
        <p:txBody>
          <a:bodyPr>
            <a:normAutofit fontScale="25000" lnSpcReduction="20000"/>
          </a:bodyPr>
          <a:lstStyle/>
          <a:p>
            <a:r>
              <a:rPr lang="en-US" sz="9600" dirty="0">
                <a:solidFill>
                  <a:schemeClr val="bg1"/>
                </a:solidFill>
              </a:rPr>
              <a:t>Open windows (with caution)</a:t>
            </a:r>
          </a:p>
          <a:p>
            <a:pPr marL="0" indent="0">
              <a:buNone/>
            </a:pPr>
            <a:endParaRPr lang="en-US" sz="9600" dirty="0">
              <a:solidFill>
                <a:schemeClr val="bg1"/>
              </a:solidFill>
            </a:endParaRPr>
          </a:p>
          <a:p>
            <a:r>
              <a:rPr lang="en-US" sz="9600" dirty="0">
                <a:solidFill>
                  <a:schemeClr val="bg1"/>
                </a:solidFill>
              </a:rPr>
              <a:t>Ensure HVAC systems are working properly, well-maintained and filters are clean. </a:t>
            </a:r>
          </a:p>
          <a:p>
            <a:endParaRPr lang="en-US" sz="9600" dirty="0">
              <a:solidFill>
                <a:schemeClr val="bg1"/>
              </a:solidFill>
            </a:endParaRPr>
          </a:p>
          <a:p>
            <a:r>
              <a:rPr lang="en-US" sz="9600" dirty="0">
                <a:solidFill>
                  <a:schemeClr val="bg1"/>
                </a:solidFill>
              </a:rPr>
              <a:t>Some HVAC systems can be adjusted to increase percentage of outdoor air. More costly!</a:t>
            </a:r>
          </a:p>
          <a:p>
            <a:endParaRPr lang="en-US" sz="9600" dirty="0">
              <a:solidFill>
                <a:schemeClr val="bg1"/>
              </a:solidFill>
            </a:endParaRPr>
          </a:p>
          <a:p>
            <a:r>
              <a:rPr lang="en-US" sz="9600" dirty="0">
                <a:solidFill>
                  <a:schemeClr val="bg1"/>
                </a:solidFill>
              </a:rPr>
              <a:t>Disable demand-control ventilation </a:t>
            </a:r>
          </a:p>
          <a:p>
            <a:endParaRPr lang="en-US" sz="9600" dirty="0">
              <a:solidFill>
                <a:schemeClr val="bg1"/>
              </a:solidFill>
            </a:endParaRPr>
          </a:p>
          <a:p>
            <a:r>
              <a:rPr lang="en-US" sz="9600" dirty="0">
                <a:solidFill>
                  <a:schemeClr val="bg1"/>
                </a:solidFill>
              </a:rPr>
              <a:t>Ensure exhaust fans in bathrooms are working and directing exhaust outdoors</a:t>
            </a:r>
          </a:p>
          <a:p>
            <a:endParaRPr lang="en-US" sz="9600" dirty="0">
              <a:solidFill>
                <a:schemeClr val="bg1"/>
              </a:solidFill>
            </a:endParaRPr>
          </a:p>
          <a:p>
            <a:pPr marL="0" indent="0">
              <a:lnSpc>
                <a:spcPct val="170000"/>
              </a:lnSpc>
              <a:buNone/>
            </a:pPr>
            <a:r>
              <a:rPr lang="en-US" sz="9600" b="1" dirty="0">
                <a:solidFill>
                  <a:schemeClr val="bg1"/>
                </a:solidFill>
              </a:rPr>
              <a:t>Consult with building owner or facilities manager, HVAC expert, occupational hygienist</a:t>
            </a:r>
          </a:p>
          <a:p>
            <a:pPr marL="0" indent="0">
              <a:buNone/>
            </a:pPr>
            <a:endParaRPr lang="en-US" dirty="0">
              <a:solidFill>
                <a:schemeClr val="bg1"/>
              </a:solidFill>
              <a:latin typeface="+mj-lt"/>
            </a:endParaRPr>
          </a:p>
          <a:p>
            <a:pPr marL="0" indent="0">
              <a:buNone/>
            </a:pPr>
            <a:endParaRPr lang="en-US" dirty="0">
              <a:solidFill>
                <a:schemeClr val="bg1"/>
              </a:solidFill>
              <a:latin typeface="+mj-lt"/>
            </a:endParaRPr>
          </a:p>
          <a:p>
            <a:endParaRPr lang="en-US" dirty="0">
              <a:solidFill>
                <a:schemeClr val="bg1"/>
              </a:solidFill>
              <a:latin typeface="+mj-lt"/>
            </a:endParaRPr>
          </a:p>
          <a:p>
            <a:endParaRPr lang="en-US" dirty="0">
              <a:solidFill>
                <a:schemeClr val="bg1"/>
              </a:solidFill>
              <a:latin typeface="+mj-lt"/>
            </a:endParaRPr>
          </a:p>
        </p:txBody>
      </p:sp>
      <p:sp>
        <p:nvSpPr>
          <p:cNvPr id="4" name="Slide Number Placeholder 3"/>
          <p:cNvSpPr>
            <a:spLocks noGrp="1"/>
          </p:cNvSpPr>
          <p:nvPr>
            <p:ph type="sldNum" sz="quarter" idx="12"/>
          </p:nvPr>
        </p:nvSpPr>
        <p:spPr/>
        <p:txBody>
          <a:bodyPr/>
          <a:lstStyle/>
          <a:p>
            <a:fld id="{48557CDC-AB5F-4D1B-8336-C52C0502662C}" type="slidenum">
              <a:rPr lang="en-US" smtClean="0"/>
              <a:t>10</a:t>
            </a:fld>
            <a:endParaRPr lang="en-US" dirty="0"/>
          </a:p>
        </p:txBody>
      </p:sp>
    </p:spTree>
    <p:extLst>
      <p:ext uri="{BB962C8B-B14F-4D97-AF65-F5344CB8AC3E}">
        <p14:creationId xmlns:p14="http://schemas.microsoft.com/office/powerpoint/2010/main" val="317921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solidFill>
                  <a:schemeClr val="bg1"/>
                </a:solidFill>
                <a:latin typeface="+mn-lt"/>
              </a:rPr>
              <a:t>What if ventilation can’t be improved?</a:t>
            </a:r>
          </a:p>
        </p:txBody>
      </p:sp>
      <p:sp>
        <p:nvSpPr>
          <p:cNvPr id="3" name="Content Placeholder 2"/>
          <p:cNvSpPr>
            <a:spLocks noGrp="1"/>
          </p:cNvSpPr>
          <p:nvPr>
            <p:ph idx="1"/>
          </p:nvPr>
        </p:nvSpPr>
        <p:spPr>
          <a:xfrm>
            <a:off x="469900" y="1847850"/>
            <a:ext cx="6324600" cy="4351338"/>
          </a:xfrm>
        </p:spPr>
        <p:txBody>
          <a:bodyPr>
            <a:normAutofit/>
          </a:bodyPr>
          <a:lstStyle/>
          <a:p>
            <a:r>
              <a:rPr lang="en-US" sz="3200" dirty="0">
                <a:solidFill>
                  <a:schemeClr val="bg1"/>
                </a:solidFill>
              </a:rPr>
              <a:t>Air purifiers</a:t>
            </a:r>
          </a:p>
          <a:p>
            <a:endParaRPr lang="en-US" sz="3200" dirty="0">
              <a:solidFill>
                <a:schemeClr val="bg1"/>
              </a:solidFill>
            </a:endParaRPr>
          </a:p>
          <a:p>
            <a:r>
              <a:rPr lang="en-US" sz="3200" dirty="0">
                <a:solidFill>
                  <a:schemeClr val="bg1"/>
                </a:solidFill>
              </a:rPr>
              <a:t>Reduce the number of people in enclosed spaces together</a:t>
            </a:r>
          </a:p>
          <a:p>
            <a:pPr marL="0" indent="0">
              <a:buNone/>
            </a:pPr>
            <a:endParaRPr lang="en-US" sz="3200"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48557CDC-AB5F-4D1B-8336-C52C0502662C}" type="slidenum">
              <a:rPr lang="en-US" smtClean="0"/>
              <a:t>11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968" y="1768475"/>
            <a:ext cx="4195763" cy="4195763"/>
          </a:xfrm>
          <a:prstGeom prst="rect">
            <a:avLst/>
          </a:prstGeom>
        </p:spPr>
      </p:pic>
    </p:spTree>
    <p:extLst>
      <p:ext uri="{BB962C8B-B14F-4D97-AF65-F5344CB8AC3E}">
        <p14:creationId xmlns:p14="http://schemas.microsoft.com/office/powerpoint/2010/main" val="250082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557299" y="1976392"/>
            <a:ext cx="5061436" cy="3797027"/>
          </a:xfrm>
        </p:spPr>
      </p:pic>
      <p:sp>
        <p:nvSpPr>
          <p:cNvPr id="2" name="Title 1"/>
          <p:cNvSpPr>
            <a:spLocks noGrp="1"/>
          </p:cNvSpPr>
          <p:nvPr>
            <p:ph type="title"/>
          </p:nvPr>
        </p:nvSpPr>
        <p:spPr>
          <a:xfrm>
            <a:off x="599757" y="546099"/>
            <a:ext cx="6203632" cy="946149"/>
          </a:xfrm>
        </p:spPr>
        <p:txBody>
          <a:bodyPr>
            <a:normAutofit/>
          </a:bodyPr>
          <a:lstStyle/>
          <a:p>
            <a:r>
              <a:rPr lang="en-US" sz="4400" b="1" dirty="0">
                <a:solidFill>
                  <a:schemeClr val="bg1"/>
                </a:solidFill>
                <a:latin typeface="+mn-lt"/>
              </a:rPr>
              <a:t>Fans and Split-Systems</a:t>
            </a:r>
          </a:p>
        </p:txBody>
      </p:sp>
      <p:sp>
        <p:nvSpPr>
          <p:cNvPr id="4" name="Text Placeholder 3"/>
          <p:cNvSpPr>
            <a:spLocks noGrp="1"/>
          </p:cNvSpPr>
          <p:nvPr>
            <p:ph type="body" sz="half" idx="2"/>
          </p:nvPr>
        </p:nvSpPr>
        <p:spPr>
          <a:xfrm>
            <a:off x="599757" y="1961831"/>
            <a:ext cx="5541735" cy="3811588"/>
          </a:xfrm>
        </p:spPr>
        <p:txBody>
          <a:bodyPr>
            <a:normAutofit fontScale="92500" lnSpcReduction="20000"/>
          </a:bodyPr>
          <a:lstStyle/>
          <a:p>
            <a:r>
              <a:rPr lang="en-US" sz="3200" dirty="0">
                <a:solidFill>
                  <a:schemeClr val="bg1"/>
                </a:solidFill>
              </a:rPr>
              <a:t>These recirculate air </a:t>
            </a:r>
          </a:p>
          <a:p>
            <a:endParaRPr lang="en-US" sz="3200" dirty="0">
              <a:solidFill>
                <a:schemeClr val="bg1"/>
              </a:solidFill>
            </a:endParaRPr>
          </a:p>
          <a:p>
            <a:r>
              <a:rPr lang="en-US" sz="3200" dirty="0">
                <a:solidFill>
                  <a:schemeClr val="bg1"/>
                </a:solidFill>
              </a:rPr>
              <a:t>Do not allow people to sit directly in front of or under devices that recirculate air</a:t>
            </a:r>
          </a:p>
          <a:p>
            <a:endParaRPr lang="en-US" sz="3200" dirty="0">
              <a:solidFill>
                <a:schemeClr val="bg1"/>
              </a:solidFill>
            </a:endParaRPr>
          </a:p>
          <a:p>
            <a:r>
              <a:rPr lang="en-US" sz="3200" dirty="0">
                <a:solidFill>
                  <a:schemeClr val="bg1"/>
                </a:solidFill>
              </a:rPr>
              <a:t>Open windows if possible </a:t>
            </a:r>
          </a:p>
          <a:p>
            <a:endParaRPr lang="en-US" sz="3200" dirty="0">
              <a:solidFill>
                <a:schemeClr val="bg1"/>
              </a:solidFill>
            </a:endParaRPr>
          </a:p>
          <a:p>
            <a:r>
              <a:rPr lang="en-US" sz="3200" dirty="0">
                <a:solidFill>
                  <a:schemeClr val="bg1"/>
                </a:solidFill>
              </a:rPr>
              <a:t>Ceiling fans on reverse mode</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dirty="0"/>
          </a:p>
        </p:txBody>
      </p:sp>
      <p:sp>
        <p:nvSpPr>
          <p:cNvPr id="3" name="Slide Number Placeholder 2"/>
          <p:cNvSpPr>
            <a:spLocks noGrp="1"/>
          </p:cNvSpPr>
          <p:nvPr>
            <p:ph type="sldNum" sz="quarter" idx="12"/>
          </p:nvPr>
        </p:nvSpPr>
        <p:spPr/>
        <p:txBody>
          <a:bodyPr/>
          <a:lstStyle/>
          <a:p>
            <a:fld id="{48557CDC-AB5F-4D1B-8336-C52C0502662C}" type="slidenum">
              <a:rPr lang="en-US" smtClean="0"/>
              <a:t>12</a:t>
            </a:fld>
            <a:endParaRPr lang="en-US" dirty="0"/>
          </a:p>
        </p:txBody>
      </p:sp>
    </p:spTree>
    <p:extLst>
      <p:ext uri="{BB962C8B-B14F-4D97-AF65-F5344CB8AC3E}">
        <p14:creationId xmlns:p14="http://schemas.microsoft.com/office/powerpoint/2010/main" val="206194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61988" y="1522958"/>
            <a:ext cx="10882312" cy="3811588"/>
          </a:xfrm>
        </p:spPr>
        <p:txBody>
          <a:bodyPr>
            <a:noAutofit/>
          </a:bodyPr>
          <a:lstStyle/>
          <a:p>
            <a:r>
              <a:rPr lang="en-US" sz="2800" dirty="0">
                <a:solidFill>
                  <a:schemeClr val="bg1"/>
                </a:solidFill>
              </a:rPr>
              <a:t>“Can consider using UV germicidal irradiation as a supplemental technique to inactivate potential airborne virus in the upper-room air of common occupied spaces.” – CDC</a:t>
            </a:r>
          </a:p>
          <a:p>
            <a:endParaRPr lang="en-US" sz="2800" dirty="0">
              <a:solidFill>
                <a:schemeClr val="bg1"/>
              </a:solidFill>
            </a:endParaRPr>
          </a:p>
          <a:p>
            <a:r>
              <a:rPr lang="en-US" sz="2800" dirty="0">
                <a:solidFill>
                  <a:schemeClr val="bg1"/>
                </a:solidFill>
              </a:rPr>
              <a:t>Can cause skin and eye damage</a:t>
            </a:r>
          </a:p>
          <a:p>
            <a:endParaRPr lang="en-US" sz="2800" dirty="0">
              <a:solidFill>
                <a:schemeClr val="bg1"/>
              </a:solidFill>
            </a:endParaRPr>
          </a:p>
          <a:p>
            <a:r>
              <a:rPr lang="en-US" sz="2800" dirty="0">
                <a:solidFill>
                  <a:schemeClr val="bg1"/>
                </a:solidFill>
              </a:rPr>
              <a:t>Likely to be unnecessary in non-healthcare settings </a:t>
            </a:r>
          </a:p>
          <a:p>
            <a:endParaRPr lang="en-US" sz="2800" dirty="0">
              <a:solidFill>
                <a:schemeClr val="bg1"/>
              </a:solidFill>
            </a:endParaRPr>
          </a:p>
          <a:p>
            <a:r>
              <a:rPr lang="en-US" sz="2800" dirty="0">
                <a:solidFill>
                  <a:schemeClr val="bg1"/>
                </a:solidFill>
              </a:rPr>
              <a:t>If used, must be installed by knowledgeable technicians to avoid harm and work properly to reduce pathogens</a:t>
            </a:r>
          </a:p>
          <a:p>
            <a:endParaRPr lang="en-US" dirty="0">
              <a:solidFill>
                <a:schemeClr val="bg1"/>
              </a:solidFill>
            </a:endParaRPr>
          </a:p>
          <a:p>
            <a:endParaRPr lang="en-US" sz="700" dirty="0">
              <a:solidFill>
                <a:schemeClr val="bg1"/>
              </a:solidFill>
            </a:endParaRPr>
          </a:p>
        </p:txBody>
      </p:sp>
      <p:sp>
        <p:nvSpPr>
          <p:cNvPr id="5" name="Slide Number Placeholder 4"/>
          <p:cNvSpPr>
            <a:spLocks noGrp="1"/>
          </p:cNvSpPr>
          <p:nvPr>
            <p:ph type="sldNum" sz="quarter" idx="12"/>
          </p:nvPr>
        </p:nvSpPr>
        <p:spPr/>
        <p:txBody>
          <a:bodyPr/>
          <a:lstStyle/>
          <a:p>
            <a:fld id="{48557CDC-AB5F-4D1B-8336-C52C0502662C}" type="slidenum">
              <a:rPr lang="en-US" smtClean="0"/>
              <a:t>13</a:t>
            </a:fld>
            <a:endParaRPr lang="en-US" dirty="0"/>
          </a:p>
        </p:txBody>
      </p:sp>
      <p:sp>
        <p:nvSpPr>
          <p:cNvPr id="8" name="TextBox 7"/>
          <p:cNvSpPr txBox="1"/>
          <p:nvPr/>
        </p:nvSpPr>
        <p:spPr>
          <a:xfrm>
            <a:off x="496888" y="423317"/>
            <a:ext cx="7772400" cy="769441"/>
          </a:xfrm>
          <a:prstGeom prst="rect">
            <a:avLst/>
          </a:prstGeom>
          <a:noFill/>
        </p:spPr>
        <p:txBody>
          <a:bodyPr wrap="square" rtlCol="0">
            <a:spAutoFit/>
          </a:bodyPr>
          <a:lstStyle/>
          <a:p>
            <a:r>
              <a:rPr lang="en-US" sz="4400" b="1" dirty="0">
                <a:solidFill>
                  <a:schemeClr val="bg1"/>
                </a:solidFill>
              </a:rPr>
              <a:t>UV Germicidal Irradiation</a:t>
            </a:r>
          </a:p>
        </p:txBody>
      </p:sp>
    </p:spTree>
    <p:extLst>
      <p:ext uri="{BB962C8B-B14F-4D97-AF65-F5344CB8AC3E}">
        <p14:creationId xmlns:p14="http://schemas.microsoft.com/office/powerpoint/2010/main" val="248606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tretch>
            <a:fillRect/>
          </a:stretch>
        </p:blipFill>
        <p:spPr>
          <a:xfrm>
            <a:off x="6419007" y="1455692"/>
            <a:ext cx="5058619" cy="3797027"/>
          </a:xfrm>
        </p:spPr>
      </p:pic>
      <p:sp>
        <p:nvSpPr>
          <p:cNvPr id="2" name="Title 1"/>
          <p:cNvSpPr>
            <a:spLocks noGrp="1"/>
          </p:cNvSpPr>
          <p:nvPr>
            <p:ph type="title"/>
          </p:nvPr>
        </p:nvSpPr>
        <p:spPr>
          <a:xfrm>
            <a:off x="692468" y="266700"/>
            <a:ext cx="3932237" cy="1041400"/>
          </a:xfrm>
        </p:spPr>
        <p:txBody>
          <a:bodyPr>
            <a:normAutofit/>
          </a:bodyPr>
          <a:lstStyle/>
          <a:p>
            <a:r>
              <a:rPr lang="en-US" sz="4400" b="1" dirty="0">
                <a:solidFill>
                  <a:schemeClr val="bg1"/>
                </a:solidFill>
                <a:latin typeface="+mn-lt"/>
              </a:rPr>
              <a:t>Fomites</a:t>
            </a:r>
          </a:p>
        </p:txBody>
      </p:sp>
      <p:sp>
        <p:nvSpPr>
          <p:cNvPr id="4" name="Text Placeholder 3"/>
          <p:cNvSpPr>
            <a:spLocks noGrp="1"/>
          </p:cNvSpPr>
          <p:nvPr>
            <p:ph type="body" sz="half" idx="2"/>
          </p:nvPr>
        </p:nvSpPr>
        <p:spPr>
          <a:xfrm>
            <a:off x="590868" y="1973580"/>
            <a:ext cx="5205412" cy="3811588"/>
          </a:xfrm>
        </p:spPr>
        <p:txBody>
          <a:bodyPr>
            <a:normAutofit fontScale="92500" lnSpcReduction="20000"/>
          </a:bodyPr>
          <a:lstStyle/>
          <a:p>
            <a:r>
              <a:rPr lang="en-US" sz="3000" dirty="0">
                <a:solidFill>
                  <a:schemeClr val="bg1"/>
                </a:solidFill>
              </a:rPr>
              <a:t>SARS CoV 2 can remain viable on surfaces for a few days</a:t>
            </a:r>
          </a:p>
          <a:p>
            <a:endParaRPr lang="en-US" sz="3000" dirty="0">
              <a:solidFill>
                <a:schemeClr val="bg1"/>
              </a:solidFill>
            </a:endParaRPr>
          </a:p>
          <a:p>
            <a:r>
              <a:rPr lang="en-US" sz="3000" dirty="0">
                <a:solidFill>
                  <a:schemeClr val="bg1"/>
                </a:solidFill>
              </a:rPr>
              <a:t>Risk of contracting COVID-19 from surfaces is probably possible but not the most likely way</a:t>
            </a:r>
          </a:p>
          <a:p>
            <a:endParaRPr lang="en-US" sz="3000" dirty="0">
              <a:solidFill>
                <a:schemeClr val="bg1"/>
              </a:solidFill>
            </a:endParaRPr>
          </a:p>
          <a:p>
            <a:r>
              <a:rPr lang="en-US" sz="3000" dirty="0">
                <a:solidFill>
                  <a:schemeClr val="bg1"/>
                </a:solidFill>
              </a:rPr>
              <a:t>Cleaning and disinfecting should still be done – but don’t go overboard</a:t>
            </a:r>
          </a:p>
          <a:p>
            <a:endParaRPr lang="en-US" sz="2000" dirty="0">
              <a:solidFill>
                <a:schemeClr val="bg1"/>
              </a:solidFill>
            </a:endParaRPr>
          </a:p>
        </p:txBody>
      </p:sp>
      <p:sp>
        <p:nvSpPr>
          <p:cNvPr id="3" name="Slide Number Placeholder 2"/>
          <p:cNvSpPr>
            <a:spLocks noGrp="1"/>
          </p:cNvSpPr>
          <p:nvPr>
            <p:ph type="sldNum" sz="quarter" idx="12"/>
          </p:nvPr>
        </p:nvSpPr>
        <p:spPr/>
        <p:txBody>
          <a:bodyPr/>
          <a:lstStyle/>
          <a:p>
            <a:fld id="{48557CDC-AB5F-4D1B-8336-C52C0502662C}" type="slidenum">
              <a:rPr lang="en-US" smtClean="0"/>
              <a:t>14</a:t>
            </a:fld>
            <a:endParaRPr lang="en-US" dirty="0"/>
          </a:p>
        </p:txBody>
      </p:sp>
    </p:spTree>
    <p:extLst>
      <p:ext uri="{BB962C8B-B14F-4D97-AF65-F5344CB8AC3E}">
        <p14:creationId xmlns:p14="http://schemas.microsoft.com/office/powerpoint/2010/main" val="2855908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solidFill>
                  <a:schemeClr val="bg1"/>
                </a:solidFill>
                <a:latin typeface="+mn-lt"/>
              </a:rPr>
              <a:t>How big is the risk from fomites?</a:t>
            </a:r>
            <a:endParaRPr lang="en-US" b="1" dirty="0">
              <a:latin typeface="+mn-lt"/>
            </a:endParaRPr>
          </a:p>
        </p:txBody>
      </p:sp>
      <p:sp>
        <p:nvSpPr>
          <p:cNvPr id="3" name="Content Placeholder 2"/>
          <p:cNvSpPr>
            <a:spLocks noGrp="1"/>
          </p:cNvSpPr>
          <p:nvPr>
            <p:ph idx="1"/>
          </p:nvPr>
        </p:nvSpPr>
        <p:spPr>
          <a:xfrm>
            <a:off x="838200" y="1825625"/>
            <a:ext cx="10698480" cy="4351338"/>
          </a:xfrm>
        </p:spPr>
        <p:txBody>
          <a:bodyPr/>
          <a:lstStyle/>
          <a:p>
            <a:pPr marL="0" indent="0">
              <a:buNone/>
            </a:pPr>
            <a:endParaRPr lang="en-US" dirty="0">
              <a:solidFill>
                <a:schemeClr val="bg1"/>
              </a:solidFill>
            </a:endParaRPr>
          </a:p>
          <a:p>
            <a:pPr marL="0" indent="0">
              <a:buNone/>
            </a:pPr>
            <a:r>
              <a:rPr lang="en-US" dirty="0">
                <a:solidFill>
                  <a:schemeClr val="bg1"/>
                </a:solidFill>
              </a:rPr>
              <a:t>“In my opinion, the chance of transmission through inanimate surfaces is very small, and only in instances where an infected person coughs or sneezes on the surface, and someone else touches that surface soon after the cough or sneeze (within 1–2 h). I do not disagree with erring on the side of caution, but this can go to extremes not justified by the data”</a:t>
            </a:r>
          </a:p>
          <a:p>
            <a:pPr marL="0" indent="0">
              <a:buNone/>
            </a:pPr>
            <a:endParaRPr lang="en-US" dirty="0">
              <a:solidFill>
                <a:schemeClr val="bg1"/>
              </a:solidFill>
            </a:endParaRPr>
          </a:p>
          <a:p>
            <a:pPr marL="0" indent="0">
              <a:buNone/>
            </a:pPr>
            <a:r>
              <a:rPr lang="en-US" dirty="0">
                <a:solidFill>
                  <a:schemeClr val="bg1"/>
                </a:solidFill>
              </a:rPr>
              <a:t>-Emanual Goldman, Rutgers University</a:t>
            </a:r>
          </a:p>
        </p:txBody>
      </p:sp>
      <p:sp>
        <p:nvSpPr>
          <p:cNvPr id="10" name="Slide Number Placeholder 9"/>
          <p:cNvSpPr>
            <a:spLocks noGrp="1"/>
          </p:cNvSpPr>
          <p:nvPr>
            <p:ph type="sldNum" sz="quarter" idx="12"/>
          </p:nvPr>
        </p:nvSpPr>
        <p:spPr/>
        <p:txBody>
          <a:bodyPr/>
          <a:lstStyle/>
          <a:p>
            <a:fld id="{48557CDC-AB5F-4D1B-8336-C52C0502662C}" type="slidenum">
              <a:rPr lang="en-US" smtClean="0"/>
              <a:t>15</a:t>
            </a:fld>
            <a:endParaRPr lang="en-US" dirty="0"/>
          </a:p>
        </p:txBody>
      </p:sp>
    </p:spTree>
    <p:extLst>
      <p:ext uri="{BB962C8B-B14F-4D97-AF65-F5344CB8AC3E}">
        <p14:creationId xmlns:p14="http://schemas.microsoft.com/office/powerpoint/2010/main" val="161512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Cleaning and Disinfecting</a:t>
            </a:r>
          </a:p>
        </p:txBody>
      </p:sp>
      <p:sp>
        <p:nvSpPr>
          <p:cNvPr id="3" name="Content Placeholder 2"/>
          <p:cNvSpPr>
            <a:spLocks noGrp="1"/>
          </p:cNvSpPr>
          <p:nvPr>
            <p:ph sz="half" idx="1"/>
          </p:nvPr>
        </p:nvSpPr>
        <p:spPr>
          <a:xfrm>
            <a:off x="609600" y="1809750"/>
            <a:ext cx="5181600" cy="4351338"/>
          </a:xfrm>
        </p:spPr>
        <p:txBody>
          <a:bodyPr>
            <a:normAutofit fontScale="92500" lnSpcReduction="10000"/>
          </a:bodyPr>
          <a:lstStyle/>
          <a:p>
            <a:pPr marL="0" indent="0">
              <a:buNone/>
            </a:pPr>
            <a:r>
              <a:rPr lang="en-US" sz="3000" b="1" u="sng" dirty="0">
                <a:solidFill>
                  <a:schemeClr val="bg1"/>
                </a:solidFill>
              </a:rPr>
              <a:t>Risk-based frequency/intensity</a:t>
            </a:r>
          </a:p>
          <a:p>
            <a:endParaRPr lang="en-US" sz="2600" dirty="0">
              <a:solidFill>
                <a:schemeClr val="bg1"/>
              </a:solidFill>
            </a:endParaRPr>
          </a:p>
          <a:p>
            <a:r>
              <a:rPr lang="en-US" dirty="0">
                <a:solidFill>
                  <a:schemeClr val="bg1"/>
                </a:solidFill>
              </a:rPr>
              <a:t>Community transmission rates</a:t>
            </a:r>
          </a:p>
          <a:p>
            <a:pPr marL="0" indent="0">
              <a:buNone/>
            </a:pPr>
            <a:endParaRPr lang="en-US" dirty="0">
              <a:solidFill>
                <a:schemeClr val="bg1"/>
              </a:solidFill>
            </a:endParaRPr>
          </a:p>
          <a:p>
            <a:r>
              <a:rPr lang="en-US" dirty="0">
                <a:solidFill>
                  <a:schemeClr val="bg1"/>
                </a:solidFill>
              </a:rPr>
              <a:t>Number of people using the area/touching surfaces</a:t>
            </a:r>
          </a:p>
          <a:p>
            <a:pPr marL="0" indent="0">
              <a:buNone/>
            </a:pPr>
            <a:endParaRPr lang="en-US" dirty="0">
              <a:solidFill>
                <a:schemeClr val="bg1"/>
              </a:solidFill>
            </a:endParaRPr>
          </a:p>
          <a:p>
            <a:r>
              <a:rPr lang="en-US" dirty="0">
                <a:solidFill>
                  <a:schemeClr val="bg1"/>
                </a:solidFill>
              </a:rPr>
              <a:t>Type of setting</a:t>
            </a:r>
          </a:p>
          <a:p>
            <a:endParaRPr lang="en-US" dirty="0">
              <a:solidFill>
                <a:schemeClr val="bg1"/>
              </a:solidFill>
            </a:endParaRPr>
          </a:p>
          <a:p>
            <a:r>
              <a:rPr lang="en-US" dirty="0">
                <a:solidFill>
                  <a:schemeClr val="bg1"/>
                </a:solidFill>
              </a:rPr>
              <a:t>High touch vs low touch surfaces</a:t>
            </a:r>
          </a:p>
          <a:p>
            <a:pPr marL="0" indent="0">
              <a:buNone/>
            </a:pPr>
            <a:endParaRPr lang="en-US" dirty="0">
              <a:solidFill>
                <a:schemeClr val="bg1"/>
              </a:solidFill>
            </a:endParaRPr>
          </a:p>
          <a:p>
            <a:endParaRPr lang="en-US" dirty="0">
              <a:solidFill>
                <a:schemeClr val="bg1"/>
              </a:solidFill>
            </a:endParaRPr>
          </a:p>
        </p:txBody>
      </p:sp>
      <p:sp>
        <p:nvSpPr>
          <p:cNvPr id="4" name="Content Placeholder 3"/>
          <p:cNvSpPr>
            <a:spLocks noGrp="1"/>
          </p:cNvSpPr>
          <p:nvPr>
            <p:ph sz="half" idx="2"/>
          </p:nvPr>
        </p:nvSpPr>
        <p:spPr>
          <a:xfrm>
            <a:off x="6489700" y="1825625"/>
            <a:ext cx="5181600" cy="4351338"/>
          </a:xfrm>
        </p:spPr>
        <p:txBody>
          <a:bodyPr>
            <a:normAutofit fontScale="92500" lnSpcReduction="10000"/>
          </a:bodyPr>
          <a:lstStyle/>
          <a:p>
            <a:pPr marL="0" indent="0">
              <a:buNone/>
            </a:pPr>
            <a:r>
              <a:rPr lang="en-US" sz="3000" b="1" u="sng" dirty="0">
                <a:solidFill>
                  <a:schemeClr val="bg1"/>
                </a:solidFill>
              </a:rPr>
              <a:t>Product Selection</a:t>
            </a:r>
          </a:p>
          <a:p>
            <a:pPr marL="0" indent="0">
              <a:buNone/>
            </a:pPr>
            <a:endParaRPr lang="en-US" b="1" dirty="0">
              <a:solidFill>
                <a:schemeClr val="bg1"/>
              </a:solidFill>
            </a:endParaRPr>
          </a:p>
          <a:p>
            <a:r>
              <a:rPr lang="en-US" sz="2600" dirty="0">
                <a:solidFill>
                  <a:schemeClr val="bg1"/>
                </a:solidFill>
              </a:rPr>
              <a:t>Detergent and water for cleaning</a:t>
            </a:r>
          </a:p>
          <a:p>
            <a:endParaRPr lang="en-US" sz="2600" dirty="0">
              <a:solidFill>
                <a:schemeClr val="bg1"/>
              </a:solidFill>
            </a:endParaRPr>
          </a:p>
          <a:p>
            <a:r>
              <a:rPr lang="en-US" sz="2600" dirty="0">
                <a:solidFill>
                  <a:schemeClr val="bg1"/>
                </a:solidFill>
              </a:rPr>
              <a:t>Approved disinfectant for disinfecting</a:t>
            </a:r>
          </a:p>
          <a:p>
            <a:endParaRPr lang="en-US" sz="2600" dirty="0">
              <a:solidFill>
                <a:schemeClr val="bg1"/>
              </a:solidFill>
            </a:endParaRPr>
          </a:p>
          <a:p>
            <a:r>
              <a:rPr lang="en-US" sz="2600" dirty="0">
                <a:solidFill>
                  <a:schemeClr val="bg1"/>
                </a:solidFill>
              </a:rPr>
              <a:t>2-in-1 products can be used</a:t>
            </a:r>
          </a:p>
          <a:p>
            <a:endParaRPr lang="en-US" sz="2600" dirty="0">
              <a:solidFill>
                <a:schemeClr val="bg1"/>
              </a:solidFill>
            </a:endParaRPr>
          </a:p>
          <a:p>
            <a:r>
              <a:rPr lang="en-US" sz="2600" dirty="0">
                <a:solidFill>
                  <a:schemeClr val="bg1"/>
                </a:solidFill>
              </a:rPr>
              <a:t>Provide wipes for staff to use</a:t>
            </a:r>
          </a:p>
        </p:txBody>
      </p:sp>
      <p:sp>
        <p:nvSpPr>
          <p:cNvPr id="5" name="Slide Number Placeholder 4"/>
          <p:cNvSpPr>
            <a:spLocks noGrp="1"/>
          </p:cNvSpPr>
          <p:nvPr>
            <p:ph type="sldNum" sz="quarter" idx="12"/>
          </p:nvPr>
        </p:nvSpPr>
        <p:spPr/>
        <p:txBody>
          <a:bodyPr/>
          <a:lstStyle/>
          <a:p>
            <a:fld id="{48557CDC-AB5F-4D1B-8336-C52C0502662C}" type="slidenum">
              <a:rPr lang="en-US" smtClean="0"/>
              <a:t>16</a:t>
            </a:fld>
            <a:endParaRPr lang="en-US" dirty="0"/>
          </a:p>
        </p:txBody>
      </p:sp>
    </p:spTree>
    <p:extLst>
      <p:ext uri="{BB962C8B-B14F-4D97-AF65-F5344CB8AC3E}">
        <p14:creationId xmlns:p14="http://schemas.microsoft.com/office/powerpoint/2010/main" val="34683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Cleaning and Disinfecting</a:t>
            </a:r>
          </a:p>
        </p:txBody>
      </p:sp>
      <p:sp>
        <p:nvSpPr>
          <p:cNvPr id="4" name="Content Placeholder 3"/>
          <p:cNvSpPr>
            <a:spLocks noGrp="1"/>
          </p:cNvSpPr>
          <p:nvPr>
            <p:ph sz="half" idx="2"/>
          </p:nvPr>
        </p:nvSpPr>
        <p:spPr>
          <a:xfrm>
            <a:off x="838200" y="3033712"/>
            <a:ext cx="10401300" cy="534988"/>
          </a:xfrm>
        </p:spPr>
        <p:txBody>
          <a:bodyPr>
            <a:normAutofit lnSpcReduction="10000"/>
          </a:bodyPr>
          <a:lstStyle/>
          <a:p>
            <a:pPr marL="0" indent="0" algn="ctr">
              <a:buNone/>
            </a:pPr>
            <a:r>
              <a:rPr lang="en-US" sz="3600" dirty="0">
                <a:solidFill>
                  <a:schemeClr val="bg1"/>
                </a:solidFill>
              </a:rPr>
              <a:t>Align with your local government regulations</a:t>
            </a:r>
            <a:endParaRPr lang="en-US" sz="3200" dirty="0">
              <a:solidFill>
                <a:schemeClr val="bg1"/>
              </a:solidFill>
            </a:endParaRPr>
          </a:p>
        </p:txBody>
      </p:sp>
      <p:sp>
        <p:nvSpPr>
          <p:cNvPr id="5" name="Slide Number Placeholder 4"/>
          <p:cNvSpPr>
            <a:spLocks noGrp="1"/>
          </p:cNvSpPr>
          <p:nvPr>
            <p:ph type="sldNum" sz="quarter" idx="12"/>
          </p:nvPr>
        </p:nvSpPr>
        <p:spPr/>
        <p:txBody>
          <a:bodyPr/>
          <a:lstStyle/>
          <a:p>
            <a:fld id="{48557CDC-AB5F-4D1B-8336-C52C0502662C}" type="slidenum">
              <a:rPr lang="en-US" smtClean="0"/>
              <a:t>17</a:t>
            </a:fld>
            <a:endParaRPr lang="en-US" dirty="0"/>
          </a:p>
        </p:txBody>
      </p:sp>
    </p:spTree>
    <p:extLst>
      <p:ext uri="{BB962C8B-B14F-4D97-AF65-F5344CB8AC3E}">
        <p14:creationId xmlns:p14="http://schemas.microsoft.com/office/powerpoint/2010/main" val="148342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solidFill>
                  <a:schemeClr val="bg1"/>
                </a:solidFill>
                <a:latin typeface="+mn-lt"/>
              </a:rPr>
              <a:t>To fog or not to fog?</a:t>
            </a:r>
          </a:p>
        </p:txBody>
      </p:sp>
      <p:sp>
        <p:nvSpPr>
          <p:cNvPr id="5" name="Slide Number Placeholder 4"/>
          <p:cNvSpPr>
            <a:spLocks noGrp="1"/>
          </p:cNvSpPr>
          <p:nvPr>
            <p:ph type="sldNum" sz="quarter" idx="12"/>
          </p:nvPr>
        </p:nvSpPr>
        <p:spPr>
          <a:xfrm>
            <a:off x="8610600" y="6356350"/>
            <a:ext cx="2743200" cy="365125"/>
          </a:xfrm>
        </p:spPr>
        <p:txBody>
          <a:bodyPr/>
          <a:lstStyle/>
          <a:p>
            <a:fld id="{48557CDC-AB5F-4D1B-8336-C52C0502662C}" type="slidenum">
              <a:rPr lang="en-US" smtClean="0"/>
              <a:t>18</a:t>
            </a:fld>
            <a:endParaRPr lang="en-US" dirty="0"/>
          </a:p>
        </p:txBody>
      </p:sp>
      <p:sp>
        <p:nvSpPr>
          <p:cNvPr id="6" name="Content Placeholder 5"/>
          <p:cNvSpPr>
            <a:spLocks noGrp="1"/>
          </p:cNvSpPr>
          <p:nvPr>
            <p:ph sz="half" idx="1"/>
          </p:nvPr>
        </p:nvSpPr>
        <p:spPr>
          <a:xfrm>
            <a:off x="495300" y="2005012"/>
            <a:ext cx="5181600" cy="4351338"/>
          </a:xfrm>
        </p:spPr>
        <p:txBody>
          <a:bodyPr/>
          <a:lstStyle/>
          <a:p>
            <a:pPr marL="0" indent="0">
              <a:buNone/>
            </a:pPr>
            <a:r>
              <a:rPr lang="en-US" dirty="0">
                <a:solidFill>
                  <a:schemeClr val="bg1"/>
                </a:solidFill>
              </a:rPr>
              <a:t>Probably more about optics than effectiveness</a:t>
            </a:r>
          </a:p>
          <a:p>
            <a:pPr marL="0" indent="0">
              <a:buNone/>
            </a:pPr>
            <a:endParaRPr lang="en-US" dirty="0">
              <a:solidFill>
                <a:schemeClr val="bg1"/>
              </a:solidFill>
            </a:endParaRPr>
          </a:p>
          <a:p>
            <a:pPr marL="0" indent="0">
              <a:buNone/>
            </a:pPr>
            <a:r>
              <a:rPr lang="en-US" dirty="0">
                <a:solidFill>
                  <a:schemeClr val="bg1"/>
                </a:solidFill>
              </a:rPr>
              <a:t>Can introduce new health and safety risks</a:t>
            </a:r>
          </a:p>
          <a:p>
            <a:pPr marL="0" indent="0">
              <a:buNone/>
            </a:pPr>
            <a:endParaRPr lang="en-US" dirty="0">
              <a:solidFill>
                <a:schemeClr val="bg1"/>
              </a:solidFill>
            </a:endParaRPr>
          </a:p>
          <a:p>
            <a:pPr marL="0" indent="0">
              <a:buNone/>
            </a:pPr>
            <a:r>
              <a:rPr lang="en-US" dirty="0">
                <a:solidFill>
                  <a:schemeClr val="bg1"/>
                </a:solidFill>
              </a:rPr>
              <a:t>Some countries explicitly recommend against fogging</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76900" y="2289969"/>
            <a:ext cx="6163735" cy="3467100"/>
          </a:xfrm>
        </p:spPr>
      </p:pic>
    </p:spTree>
    <p:extLst>
      <p:ext uri="{BB962C8B-B14F-4D97-AF65-F5344CB8AC3E}">
        <p14:creationId xmlns:p14="http://schemas.microsoft.com/office/powerpoint/2010/main" val="336188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Physical Distancing</a:t>
            </a:r>
          </a:p>
        </p:txBody>
      </p:sp>
      <p:sp>
        <p:nvSpPr>
          <p:cNvPr id="3" name="Content Placeholder 2"/>
          <p:cNvSpPr>
            <a:spLocks noGrp="1"/>
          </p:cNvSpPr>
          <p:nvPr>
            <p:ph sz="half" idx="1"/>
          </p:nvPr>
        </p:nvSpPr>
        <p:spPr/>
        <p:txBody>
          <a:bodyPr>
            <a:normAutofit/>
          </a:bodyPr>
          <a:lstStyle/>
          <a:p>
            <a:r>
              <a:rPr lang="en-US" dirty="0">
                <a:solidFill>
                  <a:schemeClr val="bg1"/>
                </a:solidFill>
              </a:rPr>
              <a:t>Space reconfigurations</a:t>
            </a:r>
          </a:p>
          <a:p>
            <a:endParaRPr lang="en-US" dirty="0">
              <a:solidFill>
                <a:schemeClr val="bg1"/>
              </a:solidFill>
            </a:endParaRPr>
          </a:p>
          <a:p>
            <a:r>
              <a:rPr lang="en-US" dirty="0">
                <a:solidFill>
                  <a:schemeClr val="bg1"/>
                </a:solidFill>
              </a:rPr>
              <a:t>Staff  “bubbles” with alternating schedules</a:t>
            </a:r>
          </a:p>
          <a:p>
            <a:endParaRPr lang="en-US" dirty="0">
              <a:solidFill>
                <a:schemeClr val="bg1"/>
              </a:solidFill>
            </a:endParaRPr>
          </a:p>
          <a:p>
            <a:r>
              <a:rPr lang="en-US" dirty="0">
                <a:solidFill>
                  <a:schemeClr val="bg1"/>
                </a:solidFill>
              </a:rPr>
              <a:t>Staggered start/finish times</a:t>
            </a:r>
          </a:p>
          <a:p>
            <a:pPr marL="0" indent="0">
              <a:buNone/>
            </a:pPr>
            <a:endParaRPr lang="en-US" dirty="0">
              <a:solidFill>
                <a:schemeClr val="bg1"/>
              </a:solidFill>
            </a:endParaRPr>
          </a:p>
        </p:txBody>
      </p:sp>
      <p:sp>
        <p:nvSpPr>
          <p:cNvPr id="4" name="Content Placeholder 3"/>
          <p:cNvSpPr>
            <a:spLocks noGrp="1"/>
          </p:cNvSpPr>
          <p:nvPr>
            <p:ph sz="half" idx="2"/>
          </p:nvPr>
        </p:nvSpPr>
        <p:spPr/>
        <p:txBody>
          <a:bodyPr>
            <a:normAutofit/>
          </a:bodyPr>
          <a:lstStyle/>
          <a:p>
            <a:r>
              <a:rPr lang="en-US" dirty="0">
                <a:solidFill>
                  <a:schemeClr val="bg1"/>
                </a:solidFill>
              </a:rPr>
              <a:t>Reminders (signs/markers)</a:t>
            </a:r>
          </a:p>
          <a:p>
            <a:endParaRPr lang="en-US" dirty="0">
              <a:solidFill>
                <a:schemeClr val="bg1"/>
              </a:solidFill>
            </a:endParaRPr>
          </a:p>
          <a:p>
            <a:r>
              <a:rPr lang="en-US" dirty="0">
                <a:solidFill>
                  <a:schemeClr val="bg1"/>
                </a:solidFill>
              </a:rPr>
              <a:t>Encourage walking meetings, breaks outdoors when feasible</a:t>
            </a:r>
          </a:p>
          <a:p>
            <a:endParaRPr lang="en-US" dirty="0">
              <a:solidFill>
                <a:schemeClr val="bg1"/>
              </a:solidFill>
            </a:endParaRPr>
          </a:p>
          <a:p>
            <a:r>
              <a:rPr lang="en-US" dirty="0">
                <a:solidFill>
                  <a:schemeClr val="bg1"/>
                </a:solidFill>
              </a:rPr>
              <a:t>Capacity limits on enclosed spaces</a:t>
            </a:r>
          </a:p>
          <a:p>
            <a:pPr marL="0" indent="0">
              <a:buNone/>
            </a:pPr>
            <a:endParaRPr lang="en-US" dirty="0">
              <a:solidFill>
                <a:schemeClr val="bg1"/>
              </a:solidFill>
            </a:endParaRPr>
          </a:p>
        </p:txBody>
      </p:sp>
      <p:sp>
        <p:nvSpPr>
          <p:cNvPr id="5" name="Slide Number Placeholder 4"/>
          <p:cNvSpPr>
            <a:spLocks noGrp="1"/>
          </p:cNvSpPr>
          <p:nvPr>
            <p:ph type="sldNum" sz="quarter" idx="12"/>
          </p:nvPr>
        </p:nvSpPr>
        <p:spPr/>
        <p:txBody>
          <a:bodyPr/>
          <a:lstStyle/>
          <a:p>
            <a:fld id="{48557CDC-AB5F-4D1B-8336-C52C0502662C}" type="slidenum">
              <a:rPr lang="en-US" smtClean="0"/>
              <a:t>19</a:t>
            </a:fld>
            <a:endParaRPr lang="en-US" dirty="0"/>
          </a:p>
        </p:txBody>
      </p:sp>
    </p:spTree>
    <p:extLst>
      <p:ext uri="{BB962C8B-B14F-4D97-AF65-F5344CB8AC3E}">
        <p14:creationId xmlns:p14="http://schemas.microsoft.com/office/powerpoint/2010/main" val="85441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Objectives</a:t>
            </a:r>
          </a:p>
        </p:txBody>
      </p:sp>
      <p:sp>
        <p:nvSpPr>
          <p:cNvPr id="3" name="Content Placeholder 2"/>
          <p:cNvSpPr>
            <a:spLocks noGrp="1"/>
          </p:cNvSpPr>
          <p:nvPr>
            <p:ph idx="1"/>
          </p:nvPr>
        </p:nvSpPr>
        <p:spPr>
          <a:xfrm>
            <a:off x="838200" y="1825625"/>
            <a:ext cx="9921240" cy="4351338"/>
          </a:xfrm>
        </p:spPr>
        <p:txBody>
          <a:bodyPr/>
          <a:lstStyle/>
          <a:p>
            <a:r>
              <a:rPr lang="en-US" dirty="0">
                <a:solidFill>
                  <a:schemeClr val="bg1"/>
                </a:solidFill>
              </a:rPr>
              <a:t>Understand how COVID-19 is transmitted and implications for prevention in the workplace</a:t>
            </a:r>
          </a:p>
          <a:p>
            <a:endParaRPr lang="en-US" dirty="0">
              <a:solidFill>
                <a:schemeClr val="bg1"/>
              </a:solidFill>
            </a:endParaRPr>
          </a:p>
          <a:p>
            <a:r>
              <a:rPr lang="en-US" dirty="0">
                <a:solidFill>
                  <a:schemeClr val="bg1"/>
                </a:solidFill>
              </a:rPr>
              <a:t>Learn how employers’ can manage employees’ expectations about returning to work during COVID-19</a:t>
            </a:r>
          </a:p>
          <a:p>
            <a:endParaRPr lang="en-US" dirty="0">
              <a:solidFill>
                <a:schemeClr val="bg1"/>
              </a:solidFill>
            </a:endParaRPr>
          </a:p>
          <a:p>
            <a:r>
              <a:rPr lang="en-US" dirty="0">
                <a:solidFill>
                  <a:schemeClr val="bg1"/>
                </a:solidFill>
              </a:rPr>
              <a:t>Overview of current vaccines and treatments</a:t>
            </a:r>
          </a:p>
        </p:txBody>
      </p:sp>
      <p:sp>
        <p:nvSpPr>
          <p:cNvPr id="4" name="Slide Number Placeholder 3"/>
          <p:cNvSpPr>
            <a:spLocks noGrp="1"/>
          </p:cNvSpPr>
          <p:nvPr>
            <p:ph type="sldNum" sz="quarter" idx="12"/>
          </p:nvPr>
        </p:nvSpPr>
        <p:spPr/>
        <p:txBody>
          <a:bodyPr/>
          <a:lstStyle/>
          <a:p>
            <a:fld id="{48557CDC-AB5F-4D1B-8336-C52C0502662C}" type="slidenum">
              <a:rPr lang="en-US" smtClean="0"/>
              <a:t>2</a:t>
            </a:fld>
            <a:endParaRPr lang="en-US" dirty="0"/>
          </a:p>
        </p:txBody>
      </p:sp>
    </p:spTree>
    <p:extLst>
      <p:ext uri="{BB962C8B-B14F-4D97-AF65-F5344CB8AC3E}">
        <p14:creationId xmlns:p14="http://schemas.microsoft.com/office/powerpoint/2010/main" val="348217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Case Management</a:t>
            </a:r>
          </a:p>
        </p:txBody>
      </p:sp>
      <p:sp>
        <p:nvSpPr>
          <p:cNvPr id="3" name="Content Placeholder 2"/>
          <p:cNvSpPr>
            <a:spLocks noGrp="1"/>
          </p:cNvSpPr>
          <p:nvPr>
            <p:ph idx="1"/>
          </p:nvPr>
        </p:nvSpPr>
        <p:spPr/>
        <p:txBody>
          <a:bodyPr>
            <a:normAutofit/>
          </a:bodyPr>
          <a:lstStyle/>
          <a:p>
            <a:r>
              <a:rPr lang="en-US" dirty="0">
                <a:solidFill>
                  <a:schemeClr val="bg1"/>
                </a:solidFill>
              </a:rPr>
              <a:t>Be prepared to deal with positive cases</a:t>
            </a:r>
          </a:p>
          <a:p>
            <a:endParaRPr lang="en-US" dirty="0">
              <a:solidFill>
                <a:schemeClr val="bg1"/>
              </a:solidFill>
            </a:endParaRPr>
          </a:p>
          <a:p>
            <a:r>
              <a:rPr lang="en-US" dirty="0">
                <a:solidFill>
                  <a:schemeClr val="bg1"/>
                </a:solidFill>
              </a:rPr>
              <a:t>Contact tracing tools; notifying close contacts</a:t>
            </a:r>
          </a:p>
          <a:p>
            <a:endParaRPr lang="en-US" dirty="0">
              <a:solidFill>
                <a:schemeClr val="bg1"/>
              </a:solidFill>
            </a:endParaRPr>
          </a:p>
          <a:p>
            <a:r>
              <a:rPr lang="en-US" dirty="0">
                <a:solidFill>
                  <a:schemeClr val="bg1"/>
                </a:solidFill>
              </a:rPr>
              <a:t>Business continuity plans</a:t>
            </a:r>
          </a:p>
          <a:p>
            <a:endParaRPr lang="en-US" dirty="0">
              <a:solidFill>
                <a:schemeClr val="bg1"/>
              </a:solidFill>
            </a:endParaRPr>
          </a:p>
          <a:p>
            <a:r>
              <a:rPr lang="en-US" dirty="0">
                <a:solidFill>
                  <a:schemeClr val="bg1"/>
                </a:solidFill>
              </a:rPr>
              <a:t>Working with local department of health/public health units</a:t>
            </a:r>
          </a:p>
          <a:p>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48557CDC-AB5F-4D1B-8336-C52C0502662C}" type="slidenum">
              <a:rPr lang="en-US" smtClean="0"/>
              <a:t>20</a:t>
            </a:fld>
            <a:endParaRPr lang="en-US" dirty="0"/>
          </a:p>
        </p:txBody>
      </p:sp>
    </p:spTree>
    <p:extLst>
      <p:ext uri="{BB962C8B-B14F-4D97-AF65-F5344CB8AC3E}">
        <p14:creationId xmlns:p14="http://schemas.microsoft.com/office/powerpoint/2010/main" val="4814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557CDC-AB5F-4D1B-8336-C52C0502662C}" type="slidenum">
              <a:rPr lang="en-US" smtClean="0">
                <a:solidFill>
                  <a:schemeClr val="tx1"/>
                </a:solidFill>
              </a:rPr>
              <a:t>21</a:t>
            </a:fld>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0"/>
            <a:ext cx="10274300" cy="6858000"/>
          </a:xfrm>
          <a:prstGeom prst="rect">
            <a:avLst/>
          </a:prstGeom>
        </p:spPr>
      </p:pic>
      <p:sp>
        <p:nvSpPr>
          <p:cNvPr id="4" name="TextBox 3"/>
          <p:cNvSpPr txBox="1"/>
          <p:nvPr/>
        </p:nvSpPr>
        <p:spPr>
          <a:xfrm flipH="1">
            <a:off x="2073566" y="6356350"/>
            <a:ext cx="5542969" cy="261610"/>
          </a:xfrm>
          <a:prstGeom prst="rect">
            <a:avLst/>
          </a:prstGeom>
          <a:noFill/>
        </p:spPr>
        <p:txBody>
          <a:bodyPr wrap="square" rtlCol="0">
            <a:spAutoFit/>
          </a:bodyPr>
          <a:lstStyle/>
          <a:p>
            <a:r>
              <a:rPr lang="en-US" sz="1050" dirty="0"/>
              <a:t>Source: Centers for Disease Control and Prevention</a:t>
            </a:r>
          </a:p>
        </p:txBody>
      </p:sp>
      <p:sp>
        <p:nvSpPr>
          <p:cNvPr id="5" name="TextBox 4"/>
          <p:cNvSpPr txBox="1"/>
          <p:nvPr/>
        </p:nvSpPr>
        <p:spPr>
          <a:xfrm flipH="1">
            <a:off x="9420515" y="1593850"/>
            <a:ext cx="5542969" cy="369332"/>
          </a:xfrm>
          <a:prstGeom prst="rect">
            <a:avLst/>
          </a:prstGeom>
          <a:noFill/>
        </p:spPr>
        <p:txBody>
          <a:bodyPr wrap="square" rtlCol="0">
            <a:spAutoFit/>
          </a:bodyPr>
          <a:lstStyle/>
          <a:p>
            <a:r>
              <a:rPr lang="en-US" sz="1400" dirty="0">
                <a:solidFill>
                  <a:srgbClr val="FF0000"/>
                </a:solidFill>
              </a:rPr>
              <a:t>Work from </a:t>
            </a:r>
            <a:r>
              <a:rPr lang="en-US" dirty="0">
                <a:solidFill>
                  <a:srgbClr val="FF0000"/>
                </a:solidFill>
              </a:rPr>
              <a:t>home</a:t>
            </a:r>
            <a:endParaRPr lang="en-US" sz="1400" dirty="0">
              <a:solidFill>
                <a:srgbClr val="FF0000"/>
              </a:solidFill>
            </a:endParaRPr>
          </a:p>
        </p:txBody>
      </p:sp>
      <p:sp>
        <p:nvSpPr>
          <p:cNvPr id="6" name="TextBox 5"/>
          <p:cNvSpPr txBox="1"/>
          <p:nvPr/>
        </p:nvSpPr>
        <p:spPr>
          <a:xfrm flipH="1">
            <a:off x="9313608" y="2619707"/>
            <a:ext cx="5542969" cy="338554"/>
          </a:xfrm>
          <a:prstGeom prst="rect">
            <a:avLst/>
          </a:prstGeom>
          <a:noFill/>
        </p:spPr>
        <p:txBody>
          <a:bodyPr wrap="square" rtlCol="0">
            <a:spAutoFit/>
          </a:bodyPr>
          <a:lstStyle/>
          <a:p>
            <a:r>
              <a:rPr lang="en-US" sz="1600" dirty="0">
                <a:solidFill>
                  <a:srgbClr val="FF0000"/>
                </a:solidFill>
              </a:rPr>
              <a:t>Virtual meetings</a:t>
            </a:r>
          </a:p>
        </p:txBody>
      </p:sp>
      <p:sp>
        <p:nvSpPr>
          <p:cNvPr id="7" name="TextBox 6"/>
          <p:cNvSpPr txBox="1"/>
          <p:nvPr/>
        </p:nvSpPr>
        <p:spPr>
          <a:xfrm flipH="1">
            <a:off x="8369258" y="3649992"/>
            <a:ext cx="5542969" cy="338554"/>
          </a:xfrm>
          <a:prstGeom prst="rect">
            <a:avLst/>
          </a:prstGeom>
          <a:noFill/>
        </p:spPr>
        <p:txBody>
          <a:bodyPr wrap="square" rtlCol="0">
            <a:spAutoFit/>
          </a:bodyPr>
          <a:lstStyle/>
          <a:p>
            <a:r>
              <a:rPr lang="en-US" sz="1600" dirty="0">
                <a:solidFill>
                  <a:srgbClr val="FF0000"/>
                </a:solidFill>
              </a:rPr>
              <a:t>Adjusting HVAC systems; physical barriers</a:t>
            </a:r>
          </a:p>
        </p:txBody>
      </p:sp>
      <p:sp>
        <p:nvSpPr>
          <p:cNvPr id="8" name="TextBox 7"/>
          <p:cNvSpPr txBox="1"/>
          <p:nvPr/>
        </p:nvSpPr>
        <p:spPr>
          <a:xfrm flipH="1">
            <a:off x="9063778" y="4582889"/>
            <a:ext cx="3648922" cy="584775"/>
          </a:xfrm>
          <a:prstGeom prst="rect">
            <a:avLst/>
          </a:prstGeom>
          <a:noFill/>
        </p:spPr>
        <p:txBody>
          <a:bodyPr wrap="square" rtlCol="0">
            <a:spAutoFit/>
          </a:bodyPr>
          <a:lstStyle/>
          <a:p>
            <a:r>
              <a:rPr lang="en-US" sz="1600" dirty="0">
                <a:solidFill>
                  <a:srgbClr val="FF0000"/>
                </a:solidFill>
              </a:rPr>
              <a:t>Policies, procedures protocols, education/training</a:t>
            </a:r>
          </a:p>
        </p:txBody>
      </p:sp>
      <p:sp>
        <p:nvSpPr>
          <p:cNvPr id="9" name="TextBox 8"/>
          <p:cNvSpPr txBox="1"/>
          <p:nvPr/>
        </p:nvSpPr>
        <p:spPr>
          <a:xfrm flipH="1">
            <a:off x="8116754" y="6017796"/>
            <a:ext cx="5542969" cy="338554"/>
          </a:xfrm>
          <a:prstGeom prst="rect">
            <a:avLst/>
          </a:prstGeom>
          <a:noFill/>
        </p:spPr>
        <p:txBody>
          <a:bodyPr wrap="square" rtlCol="0">
            <a:spAutoFit/>
          </a:bodyPr>
          <a:lstStyle/>
          <a:p>
            <a:r>
              <a:rPr lang="en-US" sz="1600" dirty="0">
                <a:solidFill>
                  <a:srgbClr val="FF0000"/>
                </a:solidFill>
              </a:rPr>
              <a:t>Face coverings; PPE for cleaning/disinfecting</a:t>
            </a:r>
          </a:p>
        </p:txBody>
      </p:sp>
      <p:sp>
        <p:nvSpPr>
          <p:cNvPr id="10" name="Slide Number Placeholder 3"/>
          <p:cNvSpPr txBox="1">
            <a:spLocks/>
          </p:cNvSpPr>
          <p:nvPr/>
        </p:nvSpPr>
        <p:spPr>
          <a:xfrm>
            <a:off x="8763000" y="63715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21</a:t>
            </a:r>
            <a:endParaRPr lang="en-US" dirty="0">
              <a:solidFill>
                <a:schemeClr val="tx1"/>
              </a:solidFill>
            </a:endParaRPr>
          </a:p>
        </p:txBody>
      </p:sp>
    </p:spTree>
    <p:extLst>
      <p:ext uri="{BB962C8B-B14F-4D97-AF65-F5344CB8AC3E}">
        <p14:creationId xmlns:p14="http://schemas.microsoft.com/office/powerpoint/2010/main" val="319680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177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737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192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7" y="447675"/>
            <a:ext cx="9053513" cy="990600"/>
          </a:xfrm>
        </p:spPr>
        <p:txBody>
          <a:bodyPr>
            <a:noAutofit/>
          </a:bodyPr>
          <a:lstStyle/>
          <a:p>
            <a:r>
              <a:rPr lang="en-US" sz="4400" b="1" dirty="0">
                <a:solidFill>
                  <a:schemeClr val="bg1"/>
                </a:solidFill>
                <a:latin typeface="+mn-lt"/>
              </a:rPr>
              <a:t>What else can employers do?</a:t>
            </a:r>
          </a:p>
        </p:txBody>
      </p:sp>
      <p:sp>
        <p:nvSpPr>
          <p:cNvPr id="4" name="Text Placeholder 3"/>
          <p:cNvSpPr>
            <a:spLocks noGrp="1"/>
          </p:cNvSpPr>
          <p:nvPr>
            <p:ph type="body" sz="half" idx="2"/>
          </p:nvPr>
        </p:nvSpPr>
        <p:spPr>
          <a:xfrm>
            <a:off x="496887" y="1803400"/>
            <a:ext cx="6069013" cy="4171950"/>
          </a:xfrm>
        </p:spPr>
        <p:txBody>
          <a:bodyPr>
            <a:normAutofit/>
          </a:bodyPr>
          <a:lstStyle/>
          <a:p>
            <a:endParaRPr lang="en-US" sz="8000" dirty="0">
              <a:solidFill>
                <a:schemeClr val="bg1"/>
              </a:solidFill>
            </a:endParaRPr>
          </a:p>
          <a:p>
            <a:endParaRPr lang="en-US" sz="8000" dirty="0">
              <a:solidFill>
                <a:schemeClr val="bg1"/>
              </a:solidFill>
            </a:endParaRPr>
          </a:p>
          <a:p>
            <a:endParaRPr lang="en-US" sz="8000" dirty="0">
              <a:solidFill>
                <a:schemeClr val="bg1"/>
              </a:solidFill>
            </a:endParaRPr>
          </a:p>
        </p:txBody>
      </p:sp>
      <p:sp>
        <p:nvSpPr>
          <p:cNvPr id="5" name="Slide Number Placeholder 4"/>
          <p:cNvSpPr>
            <a:spLocks noGrp="1"/>
          </p:cNvSpPr>
          <p:nvPr>
            <p:ph type="sldNum" sz="quarter" idx="12"/>
          </p:nvPr>
        </p:nvSpPr>
        <p:spPr/>
        <p:txBody>
          <a:bodyPr/>
          <a:lstStyle/>
          <a:p>
            <a:fld id="{48557CDC-AB5F-4D1B-8336-C52C0502662C}" type="slidenum">
              <a:rPr lang="en-US" smtClean="0"/>
              <a:t>25</a:t>
            </a:fld>
            <a:endParaRPr lang="en-US" dirty="0"/>
          </a:p>
        </p:txBody>
      </p:sp>
      <p:sp>
        <p:nvSpPr>
          <p:cNvPr id="6" name="Text Placeholder 3"/>
          <p:cNvSpPr txBox="1">
            <a:spLocks/>
          </p:cNvSpPr>
          <p:nvPr/>
        </p:nvSpPr>
        <p:spPr>
          <a:xfrm>
            <a:off x="496887" y="2184400"/>
            <a:ext cx="11199813" cy="4171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200" dirty="0">
                <a:solidFill>
                  <a:schemeClr val="bg1"/>
                </a:solidFill>
              </a:rPr>
              <a:t>Risk assessments – especially for vulnerable employees</a:t>
            </a:r>
          </a:p>
          <a:p>
            <a:endParaRPr lang="en-US" sz="3200" dirty="0">
              <a:solidFill>
                <a:schemeClr val="bg1"/>
              </a:solidFill>
            </a:endParaRPr>
          </a:p>
          <a:p>
            <a:r>
              <a:rPr lang="en-US" sz="3200" dirty="0">
                <a:solidFill>
                  <a:schemeClr val="bg1"/>
                </a:solidFill>
              </a:rPr>
              <a:t>Flexibility – especially with sick leave and family care leave</a:t>
            </a:r>
          </a:p>
          <a:p>
            <a:endParaRPr lang="en-US" sz="3200" dirty="0">
              <a:solidFill>
                <a:schemeClr val="bg1"/>
              </a:solidFill>
            </a:endParaRPr>
          </a:p>
          <a:p>
            <a:r>
              <a:rPr lang="en-US" sz="3200" dirty="0">
                <a:solidFill>
                  <a:schemeClr val="bg1"/>
                </a:solidFill>
              </a:rPr>
              <a:t>Mental health support, promoting EAPs, wellness programs</a:t>
            </a:r>
          </a:p>
          <a:p>
            <a:endParaRPr lang="en-US" sz="3200" dirty="0">
              <a:solidFill>
                <a:schemeClr val="bg1"/>
              </a:solidFill>
            </a:endParaRPr>
          </a:p>
          <a:p>
            <a:r>
              <a:rPr lang="en-US" sz="3200" dirty="0">
                <a:solidFill>
                  <a:schemeClr val="bg1"/>
                </a:solidFill>
              </a:rPr>
              <a:t>Consider COVIDSafe Marshals/Champions</a:t>
            </a: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58659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356350"/>
            <a:ext cx="2743200" cy="365125"/>
          </a:xfrm>
        </p:spPr>
        <p:txBody>
          <a:bodyPr/>
          <a:lstStyle/>
          <a:p>
            <a:fld id="{48557CDC-AB5F-4D1B-8336-C52C0502662C}" type="slidenum">
              <a:rPr lang="en-US" smtClean="0"/>
              <a:t>26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949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733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COVID-19 Vaccines</a:t>
            </a:r>
          </a:p>
        </p:txBody>
      </p:sp>
      <p:sp>
        <p:nvSpPr>
          <p:cNvPr id="3" name="Content Placeholder 2"/>
          <p:cNvSpPr>
            <a:spLocks noGrp="1"/>
          </p:cNvSpPr>
          <p:nvPr>
            <p:ph idx="1"/>
          </p:nvPr>
        </p:nvSpPr>
        <p:spPr/>
        <p:txBody>
          <a:bodyPr/>
          <a:lstStyle/>
          <a:p>
            <a:r>
              <a:rPr lang="en-US" sz="3200" dirty="0">
                <a:solidFill>
                  <a:schemeClr val="bg1"/>
                </a:solidFill>
              </a:rPr>
              <a:t>Efficacy: percentage reduction in outcomes of interest in vaccinated group vs non-vaccinated group in optimal conditions (RCTs)</a:t>
            </a:r>
          </a:p>
          <a:p>
            <a:endParaRPr lang="en-US" sz="3200" dirty="0">
              <a:solidFill>
                <a:schemeClr val="bg1"/>
              </a:solidFill>
            </a:endParaRPr>
          </a:p>
          <a:p>
            <a:r>
              <a:rPr lang="en-US" sz="3200" dirty="0">
                <a:solidFill>
                  <a:schemeClr val="bg1"/>
                </a:solidFill>
              </a:rPr>
              <a:t>Effectiveness: ability of vaccine to prevent outcomes of interest in real-world</a:t>
            </a:r>
          </a:p>
          <a:p>
            <a:endParaRPr lang="en-US" sz="3200" dirty="0">
              <a:solidFill>
                <a:schemeClr val="bg1"/>
              </a:solidFill>
            </a:endParaRPr>
          </a:p>
          <a:p>
            <a:r>
              <a:rPr lang="en-US" sz="3200" dirty="0">
                <a:solidFill>
                  <a:schemeClr val="bg1"/>
                </a:solidFill>
              </a:rPr>
              <a:t>Outcomes of interest: preventing serious illness and death</a:t>
            </a:r>
          </a:p>
          <a:p>
            <a:endParaRPr lang="en-US" dirty="0">
              <a:solidFill>
                <a:schemeClr val="bg1"/>
              </a:solidFill>
            </a:endParaRP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48557CDC-AB5F-4D1B-8336-C52C0502662C}" type="slidenum">
              <a:rPr lang="en-US" smtClean="0"/>
              <a:t>28</a:t>
            </a:fld>
            <a:endParaRPr lang="en-US" dirty="0"/>
          </a:p>
        </p:txBody>
      </p:sp>
    </p:spTree>
    <p:extLst>
      <p:ext uri="{BB962C8B-B14F-4D97-AF65-F5344CB8AC3E}">
        <p14:creationId xmlns:p14="http://schemas.microsoft.com/office/powerpoint/2010/main" val="315141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468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557CDC-AB5F-4D1B-8336-C52C0502662C}" type="slidenum">
              <a:rPr lang="en-US" smtClean="0"/>
              <a:t>3</a:t>
            </a:fld>
            <a:endParaRPr lang="en-US" dirty="0"/>
          </a:p>
        </p:txBody>
      </p:sp>
      <p:sp>
        <p:nvSpPr>
          <p:cNvPr id="3" name="TextBox 2"/>
          <p:cNvSpPr txBox="1"/>
          <p:nvPr/>
        </p:nvSpPr>
        <p:spPr>
          <a:xfrm>
            <a:off x="876300" y="2871827"/>
            <a:ext cx="10858500" cy="923330"/>
          </a:xfrm>
          <a:prstGeom prst="rect">
            <a:avLst/>
          </a:prstGeom>
          <a:noFill/>
        </p:spPr>
        <p:txBody>
          <a:bodyPr wrap="square" rtlCol="0">
            <a:spAutoFit/>
          </a:bodyPr>
          <a:lstStyle/>
          <a:p>
            <a:r>
              <a:rPr lang="en-US" sz="5400" dirty="0">
                <a:solidFill>
                  <a:schemeClr val="bg1"/>
                </a:solidFill>
              </a:rPr>
              <a:t>All stock photos sourced from Canva</a:t>
            </a:r>
          </a:p>
        </p:txBody>
      </p:sp>
    </p:spTree>
    <p:extLst>
      <p:ext uri="{BB962C8B-B14F-4D97-AF65-F5344CB8AC3E}">
        <p14:creationId xmlns:p14="http://schemas.microsoft.com/office/powerpoint/2010/main" val="2080956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34937"/>
            <a:ext cx="10515600" cy="1325563"/>
          </a:xfrm>
        </p:spPr>
        <p:txBody>
          <a:bodyPr/>
          <a:lstStyle/>
          <a:p>
            <a:r>
              <a:rPr lang="en-US" b="1" dirty="0">
                <a:solidFill>
                  <a:schemeClr val="bg1"/>
                </a:solidFill>
                <a:latin typeface="+mn-lt"/>
              </a:rPr>
              <a:t>Are some vaccines better than others?</a:t>
            </a:r>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r>
              <a:rPr lang="en-US" sz="3200" dirty="0">
                <a:solidFill>
                  <a:schemeClr val="bg1"/>
                </a:solidFill>
              </a:rPr>
              <a:t>Efficacy percentages mean vaccine is effective at preventing symptomatic COVID-19</a:t>
            </a:r>
          </a:p>
          <a:p>
            <a:endParaRPr lang="en-US" sz="3200" dirty="0">
              <a:solidFill>
                <a:schemeClr val="bg1"/>
              </a:solidFill>
            </a:endParaRPr>
          </a:p>
          <a:p>
            <a:r>
              <a:rPr lang="en-US" sz="3200" dirty="0">
                <a:solidFill>
                  <a:schemeClr val="bg1"/>
                </a:solidFill>
              </a:rPr>
              <a:t>Example: AZ vaccine is 79% effective at preventing symptoms and 100% effective at preventing serious illness/death. Pfizer vaccine is 95% effective at preventing symptoms and 100% effective at preventing serious illness/death.</a:t>
            </a:r>
          </a:p>
          <a:p>
            <a:endParaRPr lang="en-US" sz="3200" dirty="0">
              <a:solidFill>
                <a:schemeClr val="bg1"/>
              </a:solidFill>
            </a:endParaRPr>
          </a:p>
          <a:p>
            <a:r>
              <a:rPr lang="en-US" sz="3200" dirty="0">
                <a:solidFill>
                  <a:schemeClr val="bg1"/>
                </a:solidFill>
              </a:rPr>
              <a:t>Remember – efficacy is reported for controlled trials. We do not yet know the true effectiveness of the vaccines</a:t>
            </a:r>
          </a:p>
          <a:p>
            <a:pPr marL="0" indent="0">
              <a:buNone/>
            </a:pPr>
            <a:endParaRPr lang="en-US" sz="3200"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48557CDC-AB5F-4D1B-8336-C52C0502662C}" type="slidenum">
              <a:rPr lang="en-US" smtClean="0"/>
              <a:t>30</a:t>
            </a:fld>
            <a:endParaRPr lang="en-US" dirty="0"/>
          </a:p>
        </p:txBody>
      </p:sp>
    </p:spTree>
    <p:extLst>
      <p:ext uri="{BB962C8B-B14F-4D97-AF65-F5344CB8AC3E}">
        <p14:creationId xmlns:p14="http://schemas.microsoft.com/office/powerpoint/2010/main" val="3392482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557CDC-AB5F-4D1B-8336-C52C0502662C}" type="slidenum">
              <a:rPr lang="en-US" smtClean="0"/>
              <a:t>31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61551956"/>
              </p:ext>
            </p:extLst>
          </p:nvPr>
        </p:nvGraphicFramePr>
        <p:xfrm>
          <a:off x="88901" y="393700"/>
          <a:ext cx="12001500" cy="6188274"/>
        </p:xfrm>
        <a:graphic>
          <a:graphicData uri="http://schemas.openxmlformats.org/drawingml/2006/table">
            <a:tbl>
              <a:tblPr firstRow="1" bandRow="1">
                <a:tableStyleId>{7DF18680-E054-41AD-8BC1-D1AEF772440D}</a:tableStyleId>
              </a:tblPr>
              <a:tblGrid>
                <a:gridCol w="4050196">
                  <a:extLst>
                    <a:ext uri="{9D8B030D-6E8A-4147-A177-3AD203B41FA5}">
                      <a16:colId xmlns="" xmlns:a16="http://schemas.microsoft.com/office/drawing/2014/main" val="2760015378"/>
                    </a:ext>
                  </a:extLst>
                </a:gridCol>
                <a:gridCol w="3975652">
                  <a:extLst>
                    <a:ext uri="{9D8B030D-6E8A-4147-A177-3AD203B41FA5}">
                      <a16:colId xmlns="" xmlns:a16="http://schemas.microsoft.com/office/drawing/2014/main" val="3900485492"/>
                    </a:ext>
                  </a:extLst>
                </a:gridCol>
                <a:gridCol w="3975652">
                  <a:extLst>
                    <a:ext uri="{9D8B030D-6E8A-4147-A177-3AD203B41FA5}">
                      <a16:colId xmlns="" xmlns:a16="http://schemas.microsoft.com/office/drawing/2014/main" val="3228635843"/>
                    </a:ext>
                  </a:extLst>
                </a:gridCol>
              </a:tblGrid>
              <a:tr h="488359">
                <a:tc>
                  <a:txBody>
                    <a:bodyPr/>
                    <a:lstStyle/>
                    <a:p>
                      <a:r>
                        <a:rPr lang="en-US" dirty="0"/>
                        <a:t>Developer</a:t>
                      </a:r>
                    </a:p>
                  </a:txBody>
                  <a:tcPr/>
                </a:tc>
                <a:tc>
                  <a:txBody>
                    <a:bodyPr/>
                    <a:lstStyle/>
                    <a:p>
                      <a:r>
                        <a:rPr lang="en-US" dirty="0"/>
                        <a:t>How</a:t>
                      </a:r>
                      <a:r>
                        <a:rPr lang="en-US" baseline="0" dirty="0"/>
                        <a:t> it works</a:t>
                      </a:r>
                      <a:endParaRPr lang="en-US" dirty="0"/>
                    </a:p>
                  </a:txBody>
                  <a:tcPr/>
                </a:tc>
                <a:tc>
                  <a:txBody>
                    <a:bodyPr/>
                    <a:lstStyle/>
                    <a:p>
                      <a:r>
                        <a:rPr lang="en-US" dirty="0"/>
                        <a:t>Status</a:t>
                      </a:r>
                    </a:p>
                  </a:txBody>
                  <a:tcPr/>
                </a:tc>
                <a:extLst>
                  <a:ext uri="{0D108BD9-81ED-4DB2-BD59-A6C34878D82A}">
                    <a16:rowId xmlns="" xmlns:a16="http://schemas.microsoft.com/office/drawing/2014/main" val="1605220876"/>
                  </a:ext>
                </a:extLst>
              </a:tr>
              <a:tr h="973679">
                <a:tc>
                  <a:txBody>
                    <a:bodyPr/>
                    <a:lstStyle/>
                    <a:p>
                      <a:r>
                        <a:rPr lang="en-US" sz="1800" dirty="0"/>
                        <a:t>Pfizer/BioNtech</a:t>
                      </a:r>
                    </a:p>
                  </a:txBody>
                  <a:tcPr/>
                </a:tc>
                <a:tc>
                  <a:txBody>
                    <a:bodyPr/>
                    <a:lstStyle/>
                    <a:p>
                      <a:r>
                        <a:rPr lang="en-US" sz="1800" dirty="0"/>
                        <a:t>mRNA</a:t>
                      </a:r>
                    </a:p>
                  </a:txBody>
                  <a:tcPr/>
                </a:tc>
                <a:tc>
                  <a:txBody>
                    <a:bodyPr/>
                    <a:lstStyle/>
                    <a:p>
                      <a:r>
                        <a:rPr lang="en-US" sz="1800" kern="1200" dirty="0">
                          <a:solidFill>
                            <a:schemeClr val="dk1"/>
                          </a:solidFill>
                          <a:effectLst/>
                          <a:latin typeface="+mn-lt"/>
                          <a:ea typeface="+mn-ea"/>
                          <a:cs typeface="+mn-cs"/>
                        </a:rPr>
                        <a:t>Approved in several countries.</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Emergency use in U.S., E.U., AUS, other countries.</a:t>
                      </a:r>
                      <a:endParaRPr lang="en-US" sz="1800" dirty="0"/>
                    </a:p>
                  </a:txBody>
                  <a:tcPr/>
                </a:tc>
                <a:extLst>
                  <a:ext uri="{0D108BD9-81ED-4DB2-BD59-A6C34878D82A}">
                    <a16:rowId xmlns="" xmlns:a16="http://schemas.microsoft.com/office/drawing/2014/main" val="1375763281"/>
                  </a:ext>
                </a:extLst>
              </a:tr>
              <a:tr h="909042">
                <a:tc>
                  <a:txBody>
                    <a:bodyPr/>
                    <a:lstStyle/>
                    <a:p>
                      <a:r>
                        <a:rPr lang="en-US" dirty="0"/>
                        <a:t>Moderna</a:t>
                      </a:r>
                    </a:p>
                  </a:txBody>
                  <a:tcPr/>
                </a:tc>
                <a:tc>
                  <a:txBody>
                    <a:bodyPr/>
                    <a:lstStyle/>
                    <a:p>
                      <a:r>
                        <a:rPr lang="en-US" sz="1800" dirty="0"/>
                        <a:t>mRNA</a:t>
                      </a:r>
                    </a:p>
                  </a:txBody>
                  <a:tcPr/>
                </a:tc>
                <a:tc>
                  <a:txBody>
                    <a:bodyPr/>
                    <a:lstStyle/>
                    <a:p>
                      <a:r>
                        <a:rPr lang="en-US" sz="1800" b="0" i="0" kern="1200" dirty="0">
                          <a:solidFill>
                            <a:schemeClr val="dk1"/>
                          </a:solidFill>
                          <a:effectLst/>
                          <a:latin typeface="+mn-lt"/>
                          <a:ea typeface="+mn-ea"/>
                          <a:cs typeface="+mn-cs"/>
                        </a:rPr>
                        <a:t>Approved in Switzerland.</a:t>
                      </a:r>
                      <a:r>
                        <a:rPr lang="en-US" sz="1800" dirty="0"/>
                        <a:t/>
                      </a:r>
                      <a:br>
                        <a:rPr lang="en-US" sz="1800" dirty="0"/>
                      </a:br>
                      <a:r>
                        <a:rPr lang="en-US" sz="1800" b="0" i="0" kern="1200" dirty="0">
                          <a:solidFill>
                            <a:schemeClr val="dk1"/>
                          </a:solidFill>
                          <a:effectLst/>
                          <a:latin typeface="+mn-lt"/>
                          <a:ea typeface="+mn-ea"/>
                          <a:cs typeface="+mn-cs"/>
                        </a:rPr>
                        <a:t>Emergency use in U.S., E.U., other countries.</a:t>
                      </a:r>
                      <a:endParaRPr lang="en-US" sz="1800" dirty="0"/>
                    </a:p>
                  </a:txBody>
                  <a:tcPr/>
                </a:tc>
                <a:extLst>
                  <a:ext uri="{0D108BD9-81ED-4DB2-BD59-A6C34878D82A}">
                    <a16:rowId xmlns="" xmlns:a16="http://schemas.microsoft.com/office/drawing/2014/main" val="1536197013"/>
                  </a:ext>
                </a:extLst>
              </a:tr>
              <a:tr h="661012">
                <a:tc>
                  <a:txBody>
                    <a:bodyPr/>
                    <a:lstStyle/>
                    <a:p>
                      <a:r>
                        <a:rPr lang="en-US" dirty="0"/>
                        <a:t>Gamaleya</a:t>
                      </a:r>
                    </a:p>
                  </a:txBody>
                  <a:tcPr/>
                </a:tc>
                <a:tc>
                  <a:txBody>
                    <a:bodyPr/>
                    <a:lstStyle/>
                    <a:p>
                      <a:r>
                        <a:rPr lang="en-US" dirty="0"/>
                        <a:t>Ad26;</a:t>
                      </a:r>
                      <a:r>
                        <a:rPr lang="en-US" baseline="0" dirty="0"/>
                        <a:t> Ad5</a:t>
                      </a:r>
                      <a:endParaRPr lang="en-US" dirty="0"/>
                    </a:p>
                  </a:txBody>
                  <a:tcPr/>
                </a:tc>
                <a:tc>
                  <a:txBody>
                    <a:bodyPr/>
                    <a:lstStyle/>
                    <a:p>
                      <a:r>
                        <a:rPr lang="en-US" sz="1800" b="0" i="0" kern="1200" dirty="0">
                          <a:solidFill>
                            <a:schemeClr val="dk1"/>
                          </a:solidFill>
                          <a:effectLst/>
                          <a:latin typeface="+mn-lt"/>
                          <a:ea typeface="+mn-ea"/>
                          <a:cs typeface="+mn-cs"/>
                        </a:rPr>
                        <a:t>Early use in Russia.</a:t>
                      </a:r>
                      <a:r>
                        <a:rPr lang="en-US" dirty="0"/>
                        <a:t/>
                      </a:r>
                      <a:br>
                        <a:rPr lang="en-US" dirty="0"/>
                      </a:br>
                      <a:r>
                        <a:rPr lang="en-US" sz="1800" b="0" i="0" kern="1200" dirty="0">
                          <a:solidFill>
                            <a:schemeClr val="dk1"/>
                          </a:solidFill>
                          <a:effectLst/>
                          <a:latin typeface="+mn-lt"/>
                          <a:ea typeface="+mn-ea"/>
                          <a:cs typeface="+mn-cs"/>
                        </a:rPr>
                        <a:t>Emergency use in other countries.</a:t>
                      </a:r>
                      <a:endParaRPr lang="en-US" dirty="0"/>
                    </a:p>
                  </a:txBody>
                  <a:tcPr/>
                </a:tc>
                <a:extLst>
                  <a:ext uri="{0D108BD9-81ED-4DB2-BD59-A6C34878D82A}">
                    <a16:rowId xmlns="" xmlns:a16="http://schemas.microsoft.com/office/drawing/2014/main" val="1727437065"/>
                  </a:ext>
                </a:extLst>
              </a:tr>
              <a:tr h="909042">
                <a:tc>
                  <a:txBody>
                    <a:bodyPr/>
                    <a:lstStyle/>
                    <a:p>
                      <a:r>
                        <a:rPr lang="en-US" dirty="0"/>
                        <a:t>AstraZeneca</a:t>
                      </a:r>
                    </a:p>
                  </a:txBody>
                  <a:tcPr/>
                </a:tc>
                <a:tc>
                  <a:txBody>
                    <a:bodyPr/>
                    <a:lstStyle/>
                    <a:p>
                      <a:r>
                        <a:rPr lang="en-US" dirty="0"/>
                        <a:t>ChAdOx1</a:t>
                      </a:r>
                    </a:p>
                  </a:txBody>
                  <a:tcPr/>
                </a:tc>
                <a:tc>
                  <a:txBody>
                    <a:bodyPr/>
                    <a:lstStyle/>
                    <a:p>
                      <a:r>
                        <a:rPr lang="en-US" sz="1800" b="0" i="0" kern="1200" dirty="0">
                          <a:solidFill>
                            <a:schemeClr val="dk1"/>
                          </a:solidFill>
                          <a:effectLst/>
                          <a:latin typeface="+mn-lt"/>
                          <a:ea typeface="+mn-ea"/>
                          <a:cs typeface="+mn-cs"/>
                        </a:rPr>
                        <a:t>Approved in Brazil.</a:t>
                      </a:r>
                      <a:r>
                        <a:rPr lang="en-US" dirty="0"/>
                        <a:t/>
                      </a:r>
                      <a:br>
                        <a:rPr lang="en-US" dirty="0"/>
                      </a:br>
                      <a:r>
                        <a:rPr lang="en-US" sz="1800" b="0" i="0" kern="1200" dirty="0">
                          <a:solidFill>
                            <a:schemeClr val="dk1"/>
                          </a:solidFill>
                          <a:effectLst/>
                          <a:latin typeface="+mn-lt"/>
                          <a:ea typeface="+mn-ea"/>
                          <a:cs typeface="+mn-cs"/>
                        </a:rPr>
                        <a:t>Emergency use in U.K., E.U., other countries.</a:t>
                      </a:r>
                      <a:endParaRPr lang="en-US" dirty="0"/>
                    </a:p>
                  </a:txBody>
                  <a:tcPr/>
                </a:tc>
                <a:extLst>
                  <a:ext uri="{0D108BD9-81ED-4DB2-BD59-A6C34878D82A}">
                    <a16:rowId xmlns="" xmlns:a16="http://schemas.microsoft.com/office/drawing/2014/main" val="220897431"/>
                  </a:ext>
                </a:extLst>
              </a:tr>
              <a:tr h="909042">
                <a:tc>
                  <a:txBody>
                    <a:bodyPr/>
                    <a:lstStyle/>
                    <a:p>
                      <a:r>
                        <a:rPr lang="en-US" dirty="0"/>
                        <a:t>CanSino</a:t>
                      </a:r>
                    </a:p>
                  </a:txBody>
                  <a:tcPr/>
                </a:tc>
                <a:tc>
                  <a:txBody>
                    <a:bodyPr/>
                    <a:lstStyle/>
                    <a:p>
                      <a:r>
                        <a:rPr lang="en-US" dirty="0"/>
                        <a:t>Ad5</a:t>
                      </a:r>
                    </a:p>
                  </a:txBody>
                  <a:tcPr/>
                </a:tc>
                <a:tc>
                  <a:txBody>
                    <a:bodyPr/>
                    <a:lstStyle/>
                    <a:p>
                      <a:r>
                        <a:rPr lang="en-US" sz="1800" b="0" i="0" kern="1200" dirty="0">
                          <a:solidFill>
                            <a:schemeClr val="dk1"/>
                          </a:solidFill>
                          <a:effectLst/>
                          <a:latin typeface="+mn-lt"/>
                          <a:ea typeface="+mn-ea"/>
                          <a:cs typeface="+mn-cs"/>
                        </a:rPr>
                        <a:t>Approved in China.</a:t>
                      </a:r>
                      <a:r>
                        <a:rPr lang="en-US" dirty="0"/>
                        <a:t/>
                      </a:r>
                      <a:br>
                        <a:rPr lang="en-US" dirty="0"/>
                      </a:br>
                      <a:r>
                        <a:rPr lang="en-US" sz="1800" b="0" i="0" kern="1200" dirty="0">
                          <a:solidFill>
                            <a:schemeClr val="dk1"/>
                          </a:solidFill>
                          <a:effectLst/>
                          <a:latin typeface="+mn-lt"/>
                          <a:ea typeface="+mn-ea"/>
                          <a:cs typeface="+mn-cs"/>
                        </a:rPr>
                        <a:t>Emergency use in Mexico, Pakistan, Hungary.</a:t>
                      </a:r>
                      <a:endParaRPr lang="en-US" dirty="0"/>
                    </a:p>
                  </a:txBody>
                  <a:tcPr/>
                </a:tc>
                <a:extLst>
                  <a:ext uri="{0D108BD9-81ED-4DB2-BD59-A6C34878D82A}">
                    <a16:rowId xmlns="" xmlns:a16="http://schemas.microsoft.com/office/drawing/2014/main" val="1233905597"/>
                  </a:ext>
                </a:extLst>
              </a:tr>
              <a:tr h="661012">
                <a:tc>
                  <a:txBody>
                    <a:bodyPr/>
                    <a:lstStyle/>
                    <a:p>
                      <a:r>
                        <a:rPr lang="en-US" dirty="0"/>
                        <a:t>Johnson and Johnson</a:t>
                      </a:r>
                    </a:p>
                  </a:txBody>
                  <a:tcPr/>
                </a:tc>
                <a:tc>
                  <a:txBody>
                    <a:bodyPr/>
                    <a:lstStyle/>
                    <a:p>
                      <a:r>
                        <a:rPr lang="en-US" dirty="0"/>
                        <a:t>Ad26</a:t>
                      </a:r>
                    </a:p>
                  </a:txBody>
                  <a:tcPr/>
                </a:tc>
                <a:tc>
                  <a:txBody>
                    <a:bodyPr/>
                    <a:lstStyle/>
                    <a:p>
                      <a:r>
                        <a:rPr lang="en-US" sz="1800" b="0" i="0" kern="1200" dirty="0">
                          <a:solidFill>
                            <a:schemeClr val="dk1"/>
                          </a:solidFill>
                          <a:effectLst/>
                          <a:latin typeface="+mn-lt"/>
                          <a:ea typeface="+mn-ea"/>
                          <a:cs typeface="+mn-cs"/>
                        </a:rPr>
                        <a:t>Emergency use in U.S., E.U., other countries.</a:t>
                      </a:r>
                      <a:endParaRPr lang="en-US" dirty="0"/>
                    </a:p>
                  </a:txBody>
                  <a:tcPr/>
                </a:tc>
                <a:extLst>
                  <a:ext uri="{0D108BD9-81ED-4DB2-BD59-A6C34878D82A}">
                    <a16:rowId xmlns="" xmlns:a16="http://schemas.microsoft.com/office/drawing/2014/main" val="865225275"/>
                  </a:ext>
                </a:extLst>
              </a:tr>
              <a:tr h="661012">
                <a:tc>
                  <a:txBody>
                    <a:bodyPr/>
                    <a:lstStyle/>
                    <a:p>
                      <a:r>
                        <a:rPr lang="en-US" dirty="0"/>
                        <a:t>Vector Institute</a:t>
                      </a:r>
                    </a:p>
                  </a:txBody>
                  <a:tcPr/>
                </a:tc>
                <a:tc>
                  <a:txBody>
                    <a:bodyPr/>
                    <a:lstStyle/>
                    <a:p>
                      <a:r>
                        <a:rPr lang="en-US" dirty="0"/>
                        <a:t>Protein</a:t>
                      </a:r>
                    </a:p>
                  </a:txBody>
                  <a:tcPr/>
                </a:tc>
                <a:tc>
                  <a:txBody>
                    <a:bodyPr/>
                    <a:lstStyle/>
                    <a:p>
                      <a:r>
                        <a:rPr lang="en-US" dirty="0"/>
                        <a:t>Early use in Russia</a:t>
                      </a:r>
                    </a:p>
                  </a:txBody>
                  <a:tcPr/>
                </a:tc>
                <a:extLst>
                  <a:ext uri="{0D108BD9-81ED-4DB2-BD59-A6C34878D82A}">
                    <a16:rowId xmlns="" xmlns:a16="http://schemas.microsoft.com/office/drawing/2014/main" val="1040957121"/>
                  </a:ext>
                </a:extLst>
              </a:tr>
            </a:tbl>
          </a:graphicData>
        </a:graphic>
      </p:graphicFrame>
      <p:sp>
        <p:nvSpPr>
          <p:cNvPr id="4" name="Slide Number Placeholder 4"/>
          <p:cNvSpPr txBox="1">
            <a:spLocks/>
          </p:cNvSpPr>
          <p:nvPr/>
        </p:nvSpPr>
        <p:spPr>
          <a:xfrm>
            <a:off x="8763000" y="63715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31</a:t>
            </a:r>
            <a:endParaRPr lang="en-US" dirty="0">
              <a:solidFill>
                <a:schemeClr val="tx1"/>
              </a:solidFill>
            </a:endParaRPr>
          </a:p>
        </p:txBody>
      </p:sp>
    </p:spTree>
    <p:extLst>
      <p:ext uri="{BB962C8B-B14F-4D97-AF65-F5344CB8AC3E}">
        <p14:creationId xmlns:p14="http://schemas.microsoft.com/office/powerpoint/2010/main" val="123250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557CDC-AB5F-4D1B-8336-C52C0502662C}" type="slidenum">
              <a:rPr lang="en-US" smtClean="0"/>
              <a:t>32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8570765"/>
              </p:ext>
            </p:extLst>
          </p:nvPr>
        </p:nvGraphicFramePr>
        <p:xfrm>
          <a:off x="114301" y="193190"/>
          <a:ext cx="11937999" cy="6528285"/>
        </p:xfrm>
        <a:graphic>
          <a:graphicData uri="http://schemas.openxmlformats.org/drawingml/2006/table">
            <a:tbl>
              <a:tblPr firstRow="1" bandRow="1">
                <a:tableStyleId>{7DF18680-E054-41AD-8BC1-D1AEF772440D}</a:tableStyleId>
              </a:tblPr>
              <a:tblGrid>
                <a:gridCol w="3979333">
                  <a:extLst>
                    <a:ext uri="{9D8B030D-6E8A-4147-A177-3AD203B41FA5}">
                      <a16:colId xmlns="" xmlns:a16="http://schemas.microsoft.com/office/drawing/2014/main" val="2760015378"/>
                    </a:ext>
                  </a:extLst>
                </a:gridCol>
                <a:gridCol w="3979333">
                  <a:extLst>
                    <a:ext uri="{9D8B030D-6E8A-4147-A177-3AD203B41FA5}">
                      <a16:colId xmlns="" xmlns:a16="http://schemas.microsoft.com/office/drawing/2014/main" val="3900485492"/>
                    </a:ext>
                  </a:extLst>
                </a:gridCol>
                <a:gridCol w="3979333">
                  <a:extLst>
                    <a:ext uri="{9D8B030D-6E8A-4147-A177-3AD203B41FA5}">
                      <a16:colId xmlns="" xmlns:a16="http://schemas.microsoft.com/office/drawing/2014/main" val="3228635843"/>
                    </a:ext>
                  </a:extLst>
                </a:gridCol>
              </a:tblGrid>
              <a:tr h="838377">
                <a:tc>
                  <a:txBody>
                    <a:bodyPr/>
                    <a:lstStyle/>
                    <a:p>
                      <a:r>
                        <a:rPr lang="en-US" dirty="0"/>
                        <a:t>Developer</a:t>
                      </a:r>
                    </a:p>
                  </a:txBody>
                  <a:tcPr/>
                </a:tc>
                <a:tc>
                  <a:txBody>
                    <a:bodyPr/>
                    <a:lstStyle/>
                    <a:p>
                      <a:r>
                        <a:rPr lang="en-US" dirty="0"/>
                        <a:t>How</a:t>
                      </a:r>
                      <a:r>
                        <a:rPr lang="en-US" baseline="0" dirty="0"/>
                        <a:t> it works</a:t>
                      </a:r>
                      <a:endParaRPr lang="en-US" dirty="0"/>
                    </a:p>
                  </a:txBody>
                  <a:tcPr/>
                </a:tc>
                <a:tc>
                  <a:txBody>
                    <a:bodyPr/>
                    <a:lstStyle/>
                    <a:p>
                      <a:r>
                        <a:rPr lang="en-US" dirty="0"/>
                        <a:t>Status</a:t>
                      </a:r>
                    </a:p>
                  </a:txBody>
                  <a:tcPr/>
                </a:tc>
                <a:extLst>
                  <a:ext uri="{0D108BD9-81ED-4DB2-BD59-A6C34878D82A}">
                    <a16:rowId xmlns="" xmlns:a16="http://schemas.microsoft.com/office/drawing/2014/main" val="1605220876"/>
                  </a:ext>
                </a:extLst>
              </a:tr>
              <a:tr h="628278">
                <a:tc>
                  <a:txBody>
                    <a:bodyPr/>
                    <a:lstStyle/>
                    <a:p>
                      <a:r>
                        <a:rPr lang="en-US" sz="1800" dirty="0"/>
                        <a:t>Sinopharm</a:t>
                      </a:r>
                    </a:p>
                  </a:txBody>
                  <a:tcPr/>
                </a:tc>
                <a:tc>
                  <a:txBody>
                    <a:bodyPr/>
                    <a:lstStyle/>
                    <a:p>
                      <a:r>
                        <a:rPr lang="en-US" sz="1800" dirty="0"/>
                        <a:t>Inactivated</a:t>
                      </a:r>
                    </a:p>
                  </a:txBody>
                  <a:tcPr/>
                </a:tc>
                <a:tc>
                  <a:txBody>
                    <a:bodyPr/>
                    <a:lstStyle/>
                    <a:p>
                      <a:r>
                        <a:rPr lang="en-US" sz="1800" b="0" i="0" kern="1200" dirty="0">
                          <a:solidFill>
                            <a:schemeClr val="dk1"/>
                          </a:solidFill>
                          <a:effectLst/>
                          <a:latin typeface="+mn-lt"/>
                          <a:ea typeface="+mn-ea"/>
                          <a:cs typeface="+mn-cs"/>
                        </a:rPr>
                        <a:t>Approved in China, U.A.E., Bahrain.</a:t>
                      </a:r>
                      <a:r>
                        <a:rPr lang="en-US" sz="1800" dirty="0"/>
                        <a:t/>
                      </a:r>
                      <a:br>
                        <a:rPr lang="en-US" sz="1800" dirty="0"/>
                      </a:br>
                      <a:r>
                        <a:rPr lang="en-US" sz="1800" b="0" i="0" kern="1200" dirty="0">
                          <a:solidFill>
                            <a:schemeClr val="dk1"/>
                          </a:solidFill>
                          <a:effectLst/>
                          <a:latin typeface="+mn-lt"/>
                          <a:ea typeface="+mn-ea"/>
                          <a:cs typeface="+mn-cs"/>
                        </a:rPr>
                        <a:t>Emergency use in other countries.</a:t>
                      </a:r>
                      <a:endParaRPr lang="en-US" sz="1800" dirty="0"/>
                    </a:p>
                  </a:txBody>
                  <a:tcPr/>
                </a:tc>
                <a:extLst>
                  <a:ext uri="{0D108BD9-81ED-4DB2-BD59-A6C34878D82A}">
                    <a16:rowId xmlns="" xmlns:a16="http://schemas.microsoft.com/office/drawing/2014/main" val="1375763281"/>
                  </a:ext>
                </a:extLst>
              </a:tr>
              <a:tr h="628278">
                <a:tc>
                  <a:txBody>
                    <a:bodyPr/>
                    <a:lstStyle/>
                    <a:p>
                      <a:r>
                        <a:rPr lang="en-US" dirty="0"/>
                        <a:t>Sinovac</a:t>
                      </a:r>
                    </a:p>
                  </a:txBody>
                  <a:tcPr/>
                </a:tc>
                <a:tc>
                  <a:txBody>
                    <a:bodyPr/>
                    <a:lstStyle/>
                    <a:p>
                      <a:r>
                        <a:rPr lang="en-US" dirty="0"/>
                        <a:t>Inactivated</a:t>
                      </a:r>
                    </a:p>
                  </a:txBody>
                  <a:tcPr/>
                </a:tc>
                <a:tc>
                  <a:txBody>
                    <a:bodyPr/>
                    <a:lstStyle/>
                    <a:p>
                      <a:r>
                        <a:rPr lang="en-US" sz="1800" b="0" i="0" kern="1200" dirty="0">
                          <a:solidFill>
                            <a:schemeClr val="dk1"/>
                          </a:solidFill>
                          <a:effectLst/>
                          <a:latin typeface="+mn-lt"/>
                          <a:ea typeface="+mn-ea"/>
                          <a:cs typeface="+mn-cs"/>
                        </a:rPr>
                        <a:t>Approved in China.</a:t>
                      </a:r>
                      <a:r>
                        <a:rPr lang="en-US" dirty="0"/>
                        <a:t/>
                      </a:r>
                      <a:br>
                        <a:rPr lang="en-US" dirty="0"/>
                      </a:br>
                      <a:r>
                        <a:rPr lang="en-US" sz="1800" b="0" i="0" kern="1200" dirty="0">
                          <a:solidFill>
                            <a:schemeClr val="dk1"/>
                          </a:solidFill>
                          <a:effectLst/>
                          <a:latin typeface="+mn-lt"/>
                          <a:ea typeface="+mn-ea"/>
                          <a:cs typeface="+mn-cs"/>
                        </a:rPr>
                        <a:t>Emergency use in other countries.</a:t>
                      </a:r>
                      <a:endParaRPr lang="en-US" dirty="0"/>
                    </a:p>
                  </a:txBody>
                  <a:tcPr/>
                </a:tc>
                <a:extLst>
                  <a:ext uri="{0D108BD9-81ED-4DB2-BD59-A6C34878D82A}">
                    <a16:rowId xmlns="" xmlns:a16="http://schemas.microsoft.com/office/drawing/2014/main" val="1536197013"/>
                  </a:ext>
                </a:extLst>
              </a:tr>
              <a:tr h="628278">
                <a:tc>
                  <a:txBody>
                    <a:bodyPr/>
                    <a:lstStyle/>
                    <a:p>
                      <a:r>
                        <a:rPr lang="en-US" dirty="0"/>
                        <a:t>Sinopharm-Wuhan</a:t>
                      </a:r>
                    </a:p>
                  </a:txBody>
                  <a:tcPr/>
                </a:tc>
                <a:tc>
                  <a:txBody>
                    <a:bodyPr/>
                    <a:lstStyle/>
                    <a:p>
                      <a:r>
                        <a:rPr lang="en-US" sz="1800" b="0" i="0" kern="1200" dirty="0">
                          <a:solidFill>
                            <a:schemeClr val="dk1"/>
                          </a:solidFill>
                          <a:effectLst/>
                          <a:latin typeface="+mn-lt"/>
                          <a:ea typeface="+mn-ea"/>
                          <a:cs typeface="+mn-cs"/>
                        </a:rPr>
                        <a:t>Inactivated</a:t>
                      </a:r>
                      <a:endParaRPr lang="en-US" dirty="0"/>
                    </a:p>
                  </a:txBody>
                  <a:tcPr/>
                </a:tc>
                <a:tc>
                  <a:txBody>
                    <a:bodyPr/>
                    <a:lstStyle/>
                    <a:p>
                      <a:r>
                        <a:rPr lang="en-US" sz="1800" b="0" i="0" kern="1200" dirty="0">
                          <a:solidFill>
                            <a:schemeClr val="dk1"/>
                          </a:solidFill>
                          <a:effectLst/>
                          <a:latin typeface="+mn-lt"/>
                          <a:ea typeface="+mn-ea"/>
                          <a:cs typeface="+mn-cs"/>
                        </a:rPr>
                        <a:t>Approved in China.</a:t>
                      </a:r>
                      <a:r>
                        <a:rPr lang="en-US" dirty="0"/>
                        <a:t/>
                      </a:r>
                      <a:br>
                        <a:rPr lang="en-US" dirty="0"/>
                      </a:br>
                      <a:r>
                        <a:rPr lang="en-US" sz="1800" b="0" i="0" kern="1200" dirty="0">
                          <a:solidFill>
                            <a:schemeClr val="dk1"/>
                          </a:solidFill>
                          <a:effectLst/>
                          <a:latin typeface="+mn-lt"/>
                          <a:ea typeface="+mn-ea"/>
                          <a:cs typeface="+mn-cs"/>
                        </a:rPr>
                        <a:t>Limited use in U.A.E.</a:t>
                      </a:r>
                      <a:endParaRPr lang="en-US" dirty="0"/>
                    </a:p>
                  </a:txBody>
                  <a:tcPr/>
                </a:tc>
                <a:extLst>
                  <a:ext uri="{0D108BD9-81ED-4DB2-BD59-A6C34878D82A}">
                    <a16:rowId xmlns="" xmlns:a16="http://schemas.microsoft.com/office/drawing/2014/main" val="1727437065"/>
                  </a:ext>
                </a:extLst>
              </a:tr>
              <a:tr h="628278">
                <a:tc>
                  <a:txBody>
                    <a:bodyPr/>
                    <a:lstStyle/>
                    <a:p>
                      <a:r>
                        <a:rPr lang="en-US" dirty="0"/>
                        <a:t>Bharat</a:t>
                      </a:r>
                      <a:r>
                        <a:rPr lang="en-US" baseline="0" dirty="0"/>
                        <a:t> Biotech</a:t>
                      </a:r>
                      <a:endParaRPr lang="en-US" dirty="0"/>
                    </a:p>
                  </a:txBody>
                  <a:tcPr/>
                </a:tc>
                <a:tc>
                  <a:txBody>
                    <a:bodyPr/>
                    <a:lstStyle/>
                    <a:p>
                      <a:r>
                        <a:rPr lang="en-US" dirty="0"/>
                        <a:t>Inactivated</a:t>
                      </a:r>
                    </a:p>
                  </a:txBody>
                  <a:tcPr/>
                </a:tc>
                <a:tc>
                  <a:txBody>
                    <a:bodyPr/>
                    <a:lstStyle/>
                    <a:p>
                      <a:r>
                        <a:rPr lang="en-US" sz="1800" b="0" i="0" kern="1200" dirty="0">
                          <a:solidFill>
                            <a:schemeClr val="dk1"/>
                          </a:solidFill>
                          <a:effectLst/>
                          <a:latin typeface="+mn-lt"/>
                          <a:ea typeface="+mn-ea"/>
                          <a:cs typeface="+mn-cs"/>
                        </a:rPr>
                        <a:t>Emergency use in India, other countries.</a:t>
                      </a:r>
                      <a:endParaRPr lang="en-US" dirty="0"/>
                    </a:p>
                  </a:txBody>
                  <a:tcPr/>
                </a:tc>
                <a:extLst>
                  <a:ext uri="{0D108BD9-81ED-4DB2-BD59-A6C34878D82A}">
                    <a16:rowId xmlns="" xmlns:a16="http://schemas.microsoft.com/office/drawing/2014/main" val="220897431"/>
                  </a:ext>
                </a:extLst>
              </a:tr>
              <a:tr h="628278">
                <a:tc>
                  <a:txBody>
                    <a:bodyPr/>
                    <a:lstStyle/>
                    <a:p>
                      <a:r>
                        <a:rPr lang="en-US" dirty="0"/>
                        <a:t>Novavax</a:t>
                      </a:r>
                    </a:p>
                  </a:txBody>
                  <a:tcPr/>
                </a:tc>
                <a:tc>
                  <a:txBody>
                    <a:bodyPr/>
                    <a:lstStyle/>
                    <a:p>
                      <a:r>
                        <a:rPr lang="en-US" dirty="0"/>
                        <a:t>Protein</a:t>
                      </a:r>
                    </a:p>
                  </a:txBody>
                  <a:tcPr/>
                </a:tc>
                <a:tc>
                  <a:txBody>
                    <a:bodyPr/>
                    <a:lstStyle/>
                    <a:p>
                      <a:r>
                        <a:rPr lang="en-US" dirty="0"/>
                        <a:t>Expected to be approved soon</a:t>
                      </a:r>
                    </a:p>
                  </a:txBody>
                  <a:tcPr/>
                </a:tc>
                <a:extLst>
                  <a:ext uri="{0D108BD9-81ED-4DB2-BD59-A6C34878D82A}">
                    <a16:rowId xmlns="" xmlns:a16="http://schemas.microsoft.com/office/drawing/2014/main" val="1233905597"/>
                  </a:ext>
                </a:extLst>
              </a:tr>
              <a:tr h="62827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865225275"/>
                  </a:ext>
                </a:extLst>
              </a:tr>
              <a:tr h="62827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40957121"/>
                  </a:ext>
                </a:extLst>
              </a:tr>
              <a:tr h="62827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4122112228"/>
                  </a:ext>
                </a:extLst>
              </a:tr>
              <a:tr h="62827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740950932"/>
                  </a:ext>
                </a:extLst>
              </a:tr>
            </a:tbl>
          </a:graphicData>
        </a:graphic>
      </p:graphicFrame>
      <p:sp>
        <p:nvSpPr>
          <p:cNvPr id="5" name="Slide Number Placeholder 4"/>
          <p:cNvSpPr txBox="1">
            <a:spLocks/>
          </p:cNvSpPr>
          <p:nvPr/>
        </p:nvSpPr>
        <p:spPr>
          <a:xfrm>
            <a:off x="8763000" y="638683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32</a:t>
            </a:r>
            <a:endParaRPr lang="en-US" dirty="0">
              <a:solidFill>
                <a:schemeClr val="tx1"/>
              </a:solidFill>
            </a:endParaRPr>
          </a:p>
        </p:txBody>
      </p:sp>
    </p:spTree>
    <p:extLst>
      <p:ext uri="{BB962C8B-B14F-4D97-AF65-F5344CB8AC3E}">
        <p14:creationId xmlns:p14="http://schemas.microsoft.com/office/powerpoint/2010/main" val="50982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Treatments</a:t>
            </a:r>
          </a:p>
        </p:txBody>
      </p:sp>
      <p:sp>
        <p:nvSpPr>
          <p:cNvPr id="3" name="Content Placeholder 2"/>
          <p:cNvSpPr>
            <a:spLocks noGrp="1"/>
          </p:cNvSpPr>
          <p:nvPr>
            <p:ph sz="half" idx="1"/>
          </p:nvPr>
        </p:nvSpPr>
        <p:spPr/>
        <p:txBody>
          <a:bodyPr/>
          <a:lstStyle/>
          <a:p>
            <a:r>
              <a:rPr lang="en-US" dirty="0">
                <a:solidFill>
                  <a:schemeClr val="bg1"/>
                </a:solidFill>
              </a:rPr>
              <a:t>Remdesivir (antiviral) only approved treatment by the FDA for critically ill patients requiring supplemental oxygen</a:t>
            </a:r>
          </a:p>
          <a:p>
            <a:endParaRPr lang="en-US" dirty="0">
              <a:solidFill>
                <a:schemeClr val="bg1"/>
              </a:solidFill>
            </a:endParaRPr>
          </a:p>
          <a:p>
            <a:r>
              <a:rPr lang="en-US" dirty="0">
                <a:solidFill>
                  <a:schemeClr val="bg1"/>
                </a:solidFill>
              </a:rPr>
              <a:t>Dexamethasone (steroid) shows promising results in reducing deaths. Can be harmful in people in early stages of COVID.</a:t>
            </a:r>
          </a:p>
        </p:txBody>
      </p:sp>
      <p:sp>
        <p:nvSpPr>
          <p:cNvPr id="4" name="Content Placeholder 3"/>
          <p:cNvSpPr>
            <a:spLocks noGrp="1"/>
          </p:cNvSpPr>
          <p:nvPr>
            <p:ph sz="half" idx="2"/>
          </p:nvPr>
        </p:nvSpPr>
        <p:spPr/>
        <p:txBody>
          <a:bodyPr/>
          <a:lstStyle/>
          <a:p>
            <a:r>
              <a:rPr lang="en-US" dirty="0">
                <a:solidFill>
                  <a:schemeClr val="bg1"/>
                </a:solidFill>
              </a:rPr>
              <a:t>Tocilizumab (cytokine inhibitor) shows promising results at reducing deaths and preventing patients from going on ventilator</a:t>
            </a:r>
          </a:p>
          <a:p>
            <a:endParaRPr lang="en-US" dirty="0">
              <a:solidFill>
                <a:schemeClr val="bg1"/>
              </a:solidFill>
            </a:endParaRPr>
          </a:p>
          <a:p>
            <a:r>
              <a:rPr lang="en-US" dirty="0">
                <a:solidFill>
                  <a:schemeClr val="bg1"/>
                </a:solidFill>
              </a:rPr>
              <a:t>Prone position and ventilator</a:t>
            </a:r>
          </a:p>
        </p:txBody>
      </p:sp>
      <p:sp>
        <p:nvSpPr>
          <p:cNvPr id="5" name="Slide Number Placeholder 4"/>
          <p:cNvSpPr>
            <a:spLocks noGrp="1"/>
          </p:cNvSpPr>
          <p:nvPr>
            <p:ph type="sldNum" sz="quarter" idx="12"/>
          </p:nvPr>
        </p:nvSpPr>
        <p:spPr/>
        <p:txBody>
          <a:bodyPr/>
          <a:lstStyle/>
          <a:p>
            <a:fld id="{48557CDC-AB5F-4D1B-8336-C52C0502662C}" type="slidenum">
              <a:rPr lang="en-US" smtClean="0"/>
              <a:t>33</a:t>
            </a:fld>
            <a:endParaRPr lang="en-US" dirty="0"/>
          </a:p>
        </p:txBody>
      </p:sp>
    </p:spTree>
    <p:extLst>
      <p:ext uri="{BB962C8B-B14F-4D97-AF65-F5344CB8AC3E}">
        <p14:creationId xmlns:p14="http://schemas.microsoft.com/office/powerpoint/2010/main" val="4135720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498725"/>
            <a:ext cx="10515600" cy="1325563"/>
          </a:xfrm>
        </p:spPr>
        <p:txBody>
          <a:bodyPr>
            <a:noAutofit/>
          </a:bodyPr>
          <a:lstStyle/>
          <a:p>
            <a:pPr algn="ctr"/>
            <a:r>
              <a:rPr lang="en-US" sz="11500" b="1" dirty="0">
                <a:solidFill>
                  <a:schemeClr val="bg1"/>
                </a:solidFill>
              </a:rPr>
              <a:t>Thank You!</a:t>
            </a:r>
          </a:p>
        </p:txBody>
      </p:sp>
      <p:sp>
        <p:nvSpPr>
          <p:cNvPr id="4" name="Slide Number Placeholder 3"/>
          <p:cNvSpPr>
            <a:spLocks noGrp="1"/>
          </p:cNvSpPr>
          <p:nvPr>
            <p:ph type="sldNum" sz="quarter" idx="12"/>
          </p:nvPr>
        </p:nvSpPr>
        <p:spPr/>
        <p:txBody>
          <a:bodyPr/>
          <a:lstStyle/>
          <a:p>
            <a:fld id="{48557CDC-AB5F-4D1B-8336-C52C0502662C}" type="slidenum">
              <a:rPr lang="en-US" smtClean="0"/>
              <a:t>34</a:t>
            </a:fld>
            <a:endParaRPr lang="en-US" dirty="0"/>
          </a:p>
        </p:txBody>
      </p:sp>
    </p:spTree>
    <p:extLst>
      <p:ext uri="{BB962C8B-B14F-4D97-AF65-F5344CB8AC3E}">
        <p14:creationId xmlns:p14="http://schemas.microsoft.com/office/powerpoint/2010/main" val="421892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394" t="18251" r="25807" b="48651"/>
          <a:stretch/>
        </p:blipFill>
        <p:spPr>
          <a:xfrm>
            <a:off x="-1" y="518159"/>
            <a:ext cx="12197359" cy="6339841"/>
          </a:xfrm>
          <a:prstGeom prst="rect">
            <a:avLst/>
          </a:prstGeom>
        </p:spPr>
      </p:pic>
    </p:spTree>
    <p:extLst>
      <p:ext uri="{BB962C8B-B14F-4D97-AF65-F5344CB8AC3E}">
        <p14:creationId xmlns:p14="http://schemas.microsoft.com/office/powerpoint/2010/main" val="1143277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172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455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8" y="399495"/>
            <a:ext cx="4920932" cy="864631"/>
          </a:xfrm>
        </p:spPr>
        <p:txBody>
          <a:bodyPr>
            <a:normAutofit/>
          </a:bodyPr>
          <a:lstStyle/>
          <a:p>
            <a:r>
              <a:rPr lang="en-US" sz="4400" b="1" dirty="0">
                <a:solidFill>
                  <a:schemeClr val="bg1"/>
                </a:solidFill>
                <a:latin typeface="+mn-lt"/>
              </a:rPr>
              <a:t>Droplets &amp; Aerosols</a:t>
            </a:r>
          </a:p>
        </p:txBody>
      </p:sp>
      <p:sp>
        <p:nvSpPr>
          <p:cNvPr id="4" name="Text Placeholder 3"/>
          <p:cNvSpPr>
            <a:spLocks noGrp="1"/>
          </p:cNvSpPr>
          <p:nvPr>
            <p:ph type="body" sz="half" idx="2"/>
          </p:nvPr>
        </p:nvSpPr>
        <p:spPr>
          <a:xfrm>
            <a:off x="319088" y="1270952"/>
            <a:ext cx="10920412" cy="3811588"/>
          </a:xfrm>
        </p:spPr>
        <p:txBody>
          <a:bodyPr>
            <a:noAutofit/>
          </a:bodyPr>
          <a:lstStyle/>
          <a:p>
            <a:endParaRPr lang="en-US" sz="2400" dirty="0">
              <a:solidFill>
                <a:schemeClr val="bg1"/>
              </a:solidFill>
            </a:endParaRPr>
          </a:p>
          <a:p>
            <a:pPr marL="342900" indent="-342900">
              <a:lnSpc>
                <a:spcPct val="150000"/>
              </a:lnSpc>
              <a:buFont typeface="Arial" panose="020B0604020202020204" pitchFamily="34" charset="0"/>
              <a:buChar char="•"/>
            </a:pPr>
            <a:r>
              <a:rPr lang="en-US" sz="3200" dirty="0">
                <a:solidFill>
                  <a:schemeClr val="bg1"/>
                </a:solidFill>
              </a:rPr>
              <a:t>Droplets are generally considered to be  &gt; 5 </a:t>
            </a:r>
            <a:r>
              <a:rPr lang="el-GR" sz="3200" b="1" dirty="0">
                <a:solidFill>
                  <a:schemeClr val="bg1"/>
                </a:solidFill>
              </a:rPr>
              <a:t>μ</a:t>
            </a:r>
            <a:r>
              <a:rPr lang="en-US" sz="3200" b="1" dirty="0">
                <a:solidFill>
                  <a:schemeClr val="bg1"/>
                </a:solidFill>
              </a:rPr>
              <a:t>m</a:t>
            </a:r>
          </a:p>
          <a:p>
            <a:pPr marL="342900" indent="-342900">
              <a:lnSpc>
                <a:spcPct val="150000"/>
              </a:lnSpc>
              <a:buFont typeface="Arial" panose="020B0604020202020204" pitchFamily="34" charset="0"/>
              <a:buChar char="•"/>
            </a:pPr>
            <a:r>
              <a:rPr lang="en-US" sz="3200" dirty="0">
                <a:solidFill>
                  <a:schemeClr val="bg1"/>
                </a:solidFill>
              </a:rPr>
              <a:t>Aerosols are generally considered to be &lt; 5 </a:t>
            </a:r>
            <a:r>
              <a:rPr lang="el-GR" sz="3200" b="1" dirty="0">
                <a:solidFill>
                  <a:schemeClr val="bg1"/>
                </a:solidFill>
              </a:rPr>
              <a:t>μ</a:t>
            </a:r>
            <a:r>
              <a:rPr lang="en-US" sz="3200" b="1" dirty="0">
                <a:solidFill>
                  <a:schemeClr val="bg1"/>
                </a:solidFill>
              </a:rPr>
              <a:t>m</a:t>
            </a:r>
          </a:p>
          <a:p>
            <a:pPr marL="342900" indent="-342900">
              <a:lnSpc>
                <a:spcPct val="150000"/>
              </a:lnSpc>
              <a:buFont typeface="Arial" panose="020B0604020202020204" pitchFamily="34" charset="0"/>
              <a:buChar char="•"/>
            </a:pPr>
            <a:r>
              <a:rPr lang="en-US" sz="3200" dirty="0">
                <a:solidFill>
                  <a:schemeClr val="bg1"/>
                </a:solidFill>
              </a:rPr>
              <a:t>Experts disagree on the cutoffs. </a:t>
            </a:r>
          </a:p>
          <a:p>
            <a:pPr marL="342900" indent="-342900">
              <a:lnSpc>
                <a:spcPct val="100000"/>
              </a:lnSpc>
              <a:buFont typeface="Arial" panose="020B0604020202020204" pitchFamily="34" charset="0"/>
              <a:buChar char="•"/>
            </a:pPr>
            <a:r>
              <a:rPr lang="en-US" sz="3200" dirty="0">
                <a:solidFill>
                  <a:schemeClr val="bg1"/>
                </a:solidFill>
              </a:rPr>
              <a:t>Spectrum rather than a dichotomous distinction</a:t>
            </a:r>
          </a:p>
          <a:p>
            <a:pPr marL="342900" indent="-342900">
              <a:lnSpc>
                <a:spcPct val="100000"/>
              </a:lnSpc>
              <a:buFont typeface="Arial" panose="020B0604020202020204" pitchFamily="34" charset="0"/>
              <a:buChar char="•"/>
            </a:pPr>
            <a:r>
              <a:rPr lang="en-US" sz="3200" dirty="0">
                <a:solidFill>
                  <a:schemeClr val="bg1"/>
                </a:solidFill>
              </a:rPr>
              <a:t>Droplets can behave like aerosols depending on atmospheric conditions or airflow dynamics</a:t>
            </a:r>
          </a:p>
          <a:p>
            <a:endParaRPr lang="en-US" sz="2400" dirty="0">
              <a:solidFill>
                <a:schemeClr val="bg1"/>
              </a:solidFill>
            </a:endParaRPr>
          </a:p>
          <a:p>
            <a:endParaRPr lang="en-US" sz="2400" b="1" dirty="0">
              <a:solidFill>
                <a:schemeClr val="bg1"/>
              </a:solidFill>
            </a:endParaRPr>
          </a:p>
          <a:p>
            <a:endParaRPr lang="en-US" dirty="0">
              <a:solidFill>
                <a:schemeClr val="bg1"/>
              </a:solidFill>
            </a:endParaRPr>
          </a:p>
        </p:txBody>
      </p:sp>
      <p:sp>
        <p:nvSpPr>
          <p:cNvPr id="8" name="Slide Number Placeholder 7"/>
          <p:cNvSpPr>
            <a:spLocks noGrp="1"/>
          </p:cNvSpPr>
          <p:nvPr>
            <p:ph type="sldNum" sz="quarter" idx="12"/>
          </p:nvPr>
        </p:nvSpPr>
        <p:spPr/>
        <p:txBody>
          <a:bodyPr/>
          <a:lstStyle/>
          <a:p>
            <a:fld id="{48557CDC-AB5F-4D1B-8336-C52C0502662C}" type="slidenum">
              <a:rPr lang="en-US" smtClean="0"/>
              <a:t>5</a:t>
            </a:fld>
            <a:endParaRPr lang="en-US" dirty="0"/>
          </a:p>
        </p:txBody>
      </p:sp>
    </p:spTree>
    <p:extLst>
      <p:ext uri="{BB962C8B-B14F-4D97-AF65-F5344CB8AC3E}">
        <p14:creationId xmlns:p14="http://schemas.microsoft.com/office/powerpoint/2010/main" val="330686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557CDC-AB5F-4D1B-8336-C52C0502662C}" type="slidenum">
              <a:rPr lang="en-US" smtClean="0"/>
              <a:t>6</a:t>
            </a:fld>
            <a:endParaRPr lang="en-US" dirty="0"/>
          </a:p>
        </p:txBody>
      </p:sp>
      <p:pic>
        <p:nvPicPr>
          <p:cNvPr id="3" name="Picture 16"/>
          <p:cNvPicPr>
            <a:picLocks noChangeAspect="1"/>
          </p:cNvPicPr>
          <p:nvPr/>
        </p:nvPicPr>
        <p:blipFill>
          <a:blip r:embed="rId3"/>
          <a:srcRect l="4700" t="2175" r="6421" b="2091"/>
          <a:stretch>
            <a:fillRect/>
          </a:stretch>
        </p:blipFill>
        <p:spPr>
          <a:xfrm>
            <a:off x="114300" y="317498"/>
            <a:ext cx="11928593" cy="6038852"/>
          </a:xfrm>
          <a:prstGeom prst="rect">
            <a:avLst/>
          </a:prstGeom>
        </p:spPr>
      </p:pic>
    </p:spTree>
    <p:extLst>
      <p:ext uri="{BB962C8B-B14F-4D97-AF65-F5344CB8AC3E}">
        <p14:creationId xmlns:p14="http://schemas.microsoft.com/office/powerpoint/2010/main" val="413556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06" y="264161"/>
            <a:ext cx="10515600" cy="1070927"/>
          </a:xfrm>
        </p:spPr>
        <p:txBody>
          <a:bodyPr/>
          <a:lstStyle/>
          <a:p>
            <a:r>
              <a:rPr lang="en-US" b="1" dirty="0">
                <a:solidFill>
                  <a:schemeClr val="bg1"/>
                </a:solidFill>
                <a:latin typeface="+mn-lt"/>
              </a:rPr>
              <a:t>Droplets</a:t>
            </a:r>
          </a:p>
        </p:txBody>
      </p:sp>
      <p:sp>
        <p:nvSpPr>
          <p:cNvPr id="3" name="Content Placeholder 2"/>
          <p:cNvSpPr>
            <a:spLocks noGrp="1"/>
          </p:cNvSpPr>
          <p:nvPr>
            <p:ph idx="1"/>
          </p:nvPr>
        </p:nvSpPr>
        <p:spPr>
          <a:xfrm>
            <a:off x="465106" y="1517968"/>
            <a:ext cx="6811994" cy="5192395"/>
          </a:xfrm>
        </p:spPr>
        <p:txBody>
          <a:bodyPr>
            <a:noAutofit/>
          </a:bodyPr>
          <a:lstStyle/>
          <a:p>
            <a:pPr marL="0" indent="0">
              <a:buNone/>
            </a:pPr>
            <a:r>
              <a:rPr lang="en-US" sz="2400" dirty="0">
                <a:solidFill>
                  <a:schemeClr val="bg1"/>
                </a:solidFill>
              </a:rPr>
              <a:t>Generated by breathing, talking, coughing, sneezing, singing, laughing.</a:t>
            </a:r>
          </a:p>
          <a:p>
            <a:pPr marL="0" indent="0">
              <a:buNone/>
            </a:pPr>
            <a:endParaRPr lang="en-US" sz="2400" dirty="0">
              <a:solidFill>
                <a:schemeClr val="bg1"/>
              </a:solidFill>
            </a:endParaRPr>
          </a:p>
          <a:p>
            <a:pPr marL="0" indent="0">
              <a:buNone/>
            </a:pPr>
            <a:r>
              <a:rPr lang="en-US" sz="2400" dirty="0">
                <a:solidFill>
                  <a:schemeClr val="bg1"/>
                </a:solidFill>
              </a:rPr>
              <a:t>Relatively heavy so fall within a few metres landing on fomites or people.</a:t>
            </a:r>
          </a:p>
          <a:p>
            <a:pPr marL="0" indent="0">
              <a:buNone/>
            </a:pPr>
            <a:endParaRPr lang="en-US" sz="2400" dirty="0">
              <a:solidFill>
                <a:schemeClr val="bg1"/>
              </a:solidFill>
            </a:endParaRPr>
          </a:p>
          <a:p>
            <a:pPr marL="0" indent="0">
              <a:buNone/>
            </a:pPr>
            <a:r>
              <a:rPr lang="en-US" sz="2400" dirty="0">
                <a:solidFill>
                  <a:schemeClr val="bg1"/>
                </a:solidFill>
              </a:rPr>
              <a:t>Deposit in the UPPER airways</a:t>
            </a:r>
          </a:p>
          <a:p>
            <a:pPr marL="0" indent="0">
              <a:buNone/>
            </a:pPr>
            <a:endParaRPr lang="en-US" sz="2400" dirty="0">
              <a:solidFill>
                <a:schemeClr val="bg1"/>
              </a:solidFill>
            </a:endParaRPr>
          </a:p>
          <a:p>
            <a:pPr marL="0" indent="0">
              <a:buNone/>
            </a:pPr>
            <a:r>
              <a:rPr lang="en-US" sz="2400" dirty="0">
                <a:solidFill>
                  <a:schemeClr val="bg1"/>
                </a:solidFill>
              </a:rPr>
              <a:t>Droplet transmission can be mitigated by distancing, cough/sneeze etiquette, hand hygiene, cleaning/disinfecting surfaces, avoiding touching face/nose/eyes</a:t>
            </a:r>
          </a:p>
        </p:txBody>
      </p:sp>
      <p:pic>
        <p:nvPicPr>
          <p:cNvPr id="5" name="Picture Placeholder 4" descr="What is the Common Cold? (Myths &amp; Facts)"/>
          <p:cNvPicPr>
            <a:picLocks noChangeAspect="1"/>
          </p:cNvPicPr>
          <p:nvPr/>
        </p:nvPicPr>
        <p:blipFill>
          <a:blip r:embed="rId2">
            <a:extLst>
              <a:ext uri="{28A0092B-C50C-407E-A947-70E740481C1C}">
                <a14:useLocalDpi xmlns:a14="http://schemas.microsoft.com/office/drawing/2010/main" val="0"/>
              </a:ext>
            </a:extLst>
          </a:blip>
          <a:srcRect l="8418" r="8418"/>
          <a:stretch>
            <a:fillRect/>
          </a:stretch>
        </p:blipFill>
        <p:spPr>
          <a:xfrm>
            <a:off x="7614920" y="2029461"/>
            <a:ext cx="4063524" cy="3431539"/>
          </a:xfrm>
          <a:prstGeom prst="rect">
            <a:avLst/>
          </a:prstGeom>
        </p:spPr>
      </p:pic>
      <p:sp>
        <p:nvSpPr>
          <p:cNvPr id="6" name="Slide Number Placeholder 5"/>
          <p:cNvSpPr>
            <a:spLocks noGrp="1"/>
          </p:cNvSpPr>
          <p:nvPr>
            <p:ph type="sldNum" sz="quarter" idx="12"/>
          </p:nvPr>
        </p:nvSpPr>
        <p:spPr/>
        <p:txBody>
          <a:bodyPr/>
          <a:lstStyle/>
          <a:p>
            <a:fld id="{48557CDC-AB5F-4D1B-8336-C52C0502662C}" type="slidenum">
              <a:rPr lang="en-US" smtClean="0"/>
              <a:t>7</a:t>
            </a:fld>
            <a:endParaRPr lang="en-US" dirty="0"/>
          </a:p>
        </p:txBody>
      </p:sp>
    </p:spTree>
    <p:extLst>
      <p:ext uri="{BB962C8B-B14F-4D97-AF65-F5344CB8AC3E}">
        <p14:creationId xmlns:p14="http://schemas.microsoft.com/office/powerpoint/2010/main" val="51948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4381" r="14381"/>
          <a:stretch>
            <a:fillRect/>
          </a:stretch>
        </p:blipFill>
        <p:spPr>
          <a:xfrm>
            <a:off x="6791970" y="1795780"/>
            <a:ext cx="4714023" cy="3217908"/>
          </a:xfrm>
        </p:spPr>
      </p:pic>
      <p:sp>
        <p:nvSpPr>
          <p:cNvPr id="2" name="Title 1"/>
          <p:cNvSpPr>
            <a:spLocks noGrp="1"/>
          </p:cNvSpPr>
          <p:nvPr>
            <p:ph type="title"/>
          </p:nvPr>
        </p:nvSpPr>
        <p:spPr>
          <a:xfrm>
            <a:off x="590868" y="279400"/>
            <a:ext cx="3932237" cy="850900"/>
          </a:xfrm>
        </p:spPr>
        <p:txBody>
          <a:bodyPr>
            <a:normAutofit/>
          </a:bodyPr>
          <a:lstStyle/>
          <a:p>
            <a:r>
              <a:rPr lang="en-US" sz="4400" b="1" dirty="0">
                <a:solidFill>
                  <a:schemeClr val="bg1"/>
                </a:solidFill>
                <a:latin typeface="+mn-lt"/>
              </a:rPr>
              <a:t>Aerosols</a:t>
            </a:r>
          </a:p>
        </p:txBody>
      </p:sp>
      <p:sp>
        <p:nvSpPr>
          <p:cNvPr id="4" name="Text Placeholder 3"/>
          <p:cNvSpPr>
            <a:spLocks noGrp="1"/>
          </p:cNvSpPr>
          <p:nvPr>
            <p:ph type="body" sz="half" idx="2"/>
          </p:nvPr>
        </p:nvSpPr>
        <p:spPr>
          <a:xfrm>
            <a:off x="590868" y="1465580"/>
            <a:ext cx="5708332" cy="4287520"/>
          </a:xfrm>
        </p:spPr>
        <p:txBody>
          <a:bodyPr>
            <a:noAutofit/>
          </a:bodyPr>
          <a:lstStyle/>
          <a:p>
            <a:r>
              <a:rPr lang="en-US" sz="2400" dirty="0">
                <a:solidFill>
                  <a:schemeClr val="bg1"/>
                </a:solidFill>
              </a:rPr>
              <a:t>Generated by breathing, talking, coughing, sneezing, singing, laughing.</a:t>
            </a:r>
          </a:p>
          <a:p>
            <a:endParaRPr lang="en-US" sz="2400" dirty="0">
              <a:solidFill>
                <a:schemeClr val="bg1"/>
              </a:solidFill>
            </a:endParaRPr>
          </a:p>
          <a:p>
            <a:r>
              <a:rPr lang="en-US" sz="2400" dirty="0">
                <a:solidFill>
                  <a:schemeClr val="bg1"/>
                </a:solidFill>
              </a:rPr>
              <a:t>Defy gravity so can remain airborne for hours unless removed by air currents, dilution ventilation or air purification</a:t>
            </a:r>
          </a:p>
          <a:p>
            <a:endParaRPr lang="en-US" sz="2400" dirty="0">
              <a:solidFill>
                <a:schemeClr val="bg1"/>
              </a:solidFill>
            </a:endParaRPr>
          </a:p>
          <a:p>
            <a:r>
              <a:rPr lang="en-US" sz="2400" dirty="0">
                <a:solidFill>
                  <a:schemeClr val="bg1"/>
                </a:solidFill>
              </a:rPr>
              <a:t>Deposit in the LOWER airways</a:t>
            </a:r>
          </a:p>
          <a:p>
            <a:endParaRPr lang="en-US" sz="2400" dirty="0">
              <a:solidFill>
                <a:schemeClr val="bg1"/>
              </a:solidFill>
            </a:endParaRPr>
          </a:p>
          <a:p>
            <a:r>
              <a:rPr lang="en-US" sz="2400" dirty="0">
                <a:solidFill>
                  <a:schemeClr val="bg1"/>
                </a:solidFill>
              </a:rPr>
              <a:t>Most important implications for mitigation of aerosol transmission are ventilation, air purification, avoiding overcrowded enclosed spaces, and distancing.</a:t>
            </a:r>
            <a:endParaRPr lang="en-US" sz="2400" dirty="0"/>
          </a:p>
        </p:txBody>
      </p:sp>
      <p:sp>
        <p:nvSpPr>
          <p:cNvPr id="6" name="Slide Number Placeholder 5"/>
          <p:cNvSpPr>
            <a:spLocks noGrp="1"/>
          </p:cNvSpPr>
          <p:nvPr>
            <p:ph type="sldNum" sz="quarter" idx="12"/>
          </p:nvPr>
        </p:nvSpPr>
        <p:spPr/>
        <p:txBody>
          <a:bodyPr/>
          <a:lstStyle/>
          <a:p>
            <a:fld id="{48557CDC-AB5F-4D1B-8336-C52C0502662C}" type="slidenum">
              <a:rPr lang="en-US" smtClean="0"/>
              <a:t>8</a:t>
            </a:fld>
            <a:endParaRPr lang="en-US" dirty="0"/>
          </a:p>
        </p:txBody>
      </p:sp>
    </p:spTree>
    <p:extLst>
      <p:ext uri="{BB962C8B-B14F-4D97-AF65-F5344CB8AC3E}">
        <p14:creationId xmlns:p14="http://schemas.microsoft.com/office/powerpoint/2010/main" val="151797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 y="5643156"/>
            <a:ext cx="11043920" cy="646331"/>
          </a:xfrm>
          <a:prstGeom prst="rect">
            <a:avLst/>
          </a:prstGeom>
        </p:spPr>
        <p:txBody>
          <a:bodyPr wrap="square">
            <a:spAutoFit/>
          </a:bodyPr>
          <a:lstStyle/>
          <a:p>
            <a:r>
              <a:rPr lang="en-US" dirty="0">
                <a:solidFill>
                  <a:schemeClr val="bg1"/>
                </a:solidFill>
              </a:rPr>
              <a:t>Papineni RS, Rosenthal FS. The size distribution of droplets in the exhaled breath of healthy human subjects. J Aerosol Med. 1997;10(2):105–116. </a:t>
            </a:r>
          </a:p>
        </p:txBody>
      </p:sp>
      <p:sp>
        <p:nvSpPr>
          <p:cNvPr id="3" name="Content Placeholder 2"/>
          <p:cNvSpPr txBox="1">
            <a:spLocks/>
          </p:cNvSpPr>
          <p:nvPr/>
        </p:nvSpPr>
        <p:spPr>
          <a:xfrm>
            <a:off x="751840" y="1144905"/>
            <a:ext cx="1043432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Research has indicated that as many as 80-90% of the particles generated by human exhalation are smaller than 1 µm in size. (Papineni 1997) </a:t>
            </a:r>
          </a:p>
          <a:p>
            <a:pPr marL="0" indent="0">
              <a:buNone/>
            </a:pPr>
            <a:endParaRPr lang="en-US" dirty="0">
              <a:solidFill>
                <a:schemeClr val="bg1"/>
              </a:solidFill>
            </a:endParaRPr>
          </a:p>
          <a:p>
            <a:pPr marL="0" indent="0">
              <a:buNone/>
            </a:pPr>
            <a:r>
              <a:rPr lang="en-US" dirty="0">
                <a:solidFill>
                  <a:schemeClr val="bg1"/>
                </a:solidFill>
              </a:rPr>
              <a:t>The exact size of droplets produced is debated but most sources agree that speaking, coughing, and sneezing produce droplets that are sufficiently small to remain airborne. </a:t>
            </a:r>
          </a:p>
        </p:txBody>
      </p:sp>
      <p:sp>
        <p:nvSpPr>
          <p:cNvPr id="4" name="Slide Number Placeholder 3"/>
          <p:cNvSpPr>
            <a:spLocks noGrp="1"/>
          </p:cNvSpPr>
          <p:nvPr>
            <p:ph type="sldNum" sz="quarter" idx="12"/>
          </p:nvPr>
        </p:nvSpPr>
        <p:spPr/>
        <p:txBody>
          <a:bodyPr/>
          <a:lstStyle/>
          <a:p>
            <a:fld id="{48557CDC-AB5F-4D1B-8336-C52C0502662C}" type="slidenum">
              <a:rPr lang="en-US" smtClean="0"/>
              <a:t>9</a:t>
            </a:fld>
            <a:endParaRPr lang="en-US" dirty="0"/>
          </a:p>
        </p:txBody>
      </p:sp>
    </p:spTree>
    <p:extLst>
      <p:ext uri="{BB962C8B-B14F-4D97-AF65-F5344CB8AC3E}">
        <p14:creationId xmlns:p14="http://schemas.microsoft.com/office/powerpoint/2010/main" val="904764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E7B17CC8C90344941EDF0E707C18A8" ma:contentTypeVersion="12" ma:contentTypeDescription="Create a new document." ma:contentTypeScope="" ma:versionID="715528fc68db8fdc7db573d96fbc018a">
  <xsd:schema xmlns:xsd="http://www.w3.org/2001/XMLSchema" xmlns:xs="http://www.w3.org/2001/XMLSchema" xmlns:p="http://schemas.microsoft.com/office/2006/metadata/properties" xmlns:ns3="208950ba-09a9-422c-969f-4e66ff0e08fe" xmlns:ns4="54d73b80-b02f-4071-aca6-e05417178cd8" targetNamespace="http://schemas.microsoft.com/office/2006/metadata/properties" ma:root="true" ma:fieldsID="d194fbd3f85726c072fd81a104e00549" ns3:_="" ns4:_="">
    <xsd:import namespace="208950ba-09a9-422c-969f-4e66ff0e08fe"/>
    <xsd:import namespace="54d73b80-b02f-4071-aca6-e05417178cd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950ba-09a9-422c-969f-4e66ff0e0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d73b80-b02f-4071-aca6-e05417178cd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1DC0DB-A6EB-415B-8064-97840E96F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950ba-09a9-422c-969f-4e66ff0e08fe"/>
    <ds:schemaRef ds:uri="54d73b80-b02f-4071-aca6-e05417178c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55ADB3-1774-43EC-9338-3510D3785FB0}">
  <ds:schemaRefs>
    <ds:schemaRef ds:uri="http://schemas.microsoft.com/sharepoint/v3/contenttype/forms"/>
  </ds:schemaRefs>
</ds:datastoreItem>
</file>

<file path=customXml/itemProps3.xml><?xml version="1.0" encoding="utf-8"?>
<ds:datastoreItem xmlns:ds="http://schemas.openxmlformats.org/officeDocument/2006/customXml" ds:itemID="{84909F88-6415-4715-A06F-5596DAF0ED2E}">
  <ds:schemaRefs>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54d73b80-b02f-4071-aca6-e05417178cd8"/>
    <ds:schemaRef ds:uri="208950ba-09a9-422c-969f-4e66ff0e08f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1279</TotalTime>
  <Words>1118</Words>
  <Application>Microsoft Macintosh PowerPoint</Application>
  <PresentationFormat>Widescreen</PresentationFormat>
  <Paragraphs>256</Paragraphs>
  <Slides>36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Calibri Light</vt:lpstr>
      <vt:lpstr>Arial</vt:lpstr>
      <vt:lpstr>Office Theme</vt:lpstr>
      <vt:lpstr>PowerPoint Presentation</vt:lpstr>
      <vt:lpstr>Objectives</vt:lpstr>
      <vt:lpstr>PowerPoint Presentation</vt:lpstr>
      <vt:lpstr>PowerPoint Presentation</vt:lpstr>
      <vt:lpstr>Droplets &amp; Aerosols</vt:lpstr>
      <vt:lpstr>PowerPoint Presentation</vt:lpstr>
      <vt:lpstr>Droplets</vt:lpstr>
      <vt:lpstr>Aerosols</vt:lpstr>
      <vt:lpstr>PowerPoint Presentation</vt:lpstr>
      <vt:lpstr>Ventilation</vt:lpstr>
      <vt:lpstr>What if ventilation can’t be improved?</vt:lpstr>
      <vt:lpstr>Fans and Split-Systems</vt:lpstr>
      <vt:lpstr>PowerPoint Presentation</vt:lpstr>
      <vt:lpstr>Fomites</vt:lpstr>
      <vt:lpstr> How big is the risk from fomites?</vt:lpstr>
      <vt:lpstr>Cleaning and Disinfecting</vt:lpstr>
      <vt:lpstr>Cleaning and Disinfecting</vt:lpstr>
      <vt:lpstr>To fog or not to fog?</vt:lpstr>
      <vt:lpstr>Physical Distancing</vt:lpstr>
      <vt:lpstr>Case Management</vt:lpstr>
      <vt:lpstr>PowerPoint Presentation</vt:lpstr>
      <vt:lpstr>PowerPoint Presentation</vt:lpstr>
      <vt:lpstr>PowerPoint Presentation</vt:lpstr>
      <vt:lpstr>PowerPoint Presentation</vt:lpstr>
      <vt:lpstr>What else can employers do?</vt:lpstr>
      <vt:lpstr>PowerPoint Presentation</vt:lpstr>
      <vt:lpstr>PowerPoint Presentation</vt:lpstr>
      <vt:lpstr>COVID-19 Vaccines</vt:lpstr>
      <vt:lpstr>PowerPoint Presentation</vt:lpstr>
      <vt:lpstr>Are some vaccines better than others?</vt:lpstr>
      <vt:lpstr>PowerPoint Presentation</vt:lpstr>
      <vt:lpstr>PowerPoint Presentation</vt:lpstr>
      <vt:lpstr>Treatments</vt:lpstr>
      <vt:lpstr>Thank You!</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to Work During COVID-19</dc:title>
  <dc:subject/>
  <dc:creator>Crystal Polson</dc:creator>
  <cp:keywords/>
  <dc:description/>
  <cp:lastModifiedBy>Paul Webber</cp:lastModifiedBy>
  <cp:revision>58</cp:revision>
  <cp:lastPrinted>2021-04-10T21:47:57Z</cp:lastPrinted>
  <dcterms:created xsi:type="dcterms:W3CDTF">2021-04-04T23:32:18Z</dcterms:created>
  <dcterms:modified xsi:type="dcterms:W3CDTF">2021-04-10T21:48:00Z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0x0101000EE7B17CC8C90344941EDF0E707C18A8</vt:lpwstr>
  </property>
</Properties>
</file>