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1" r:id="rId2"/>
    <p:sldMasterId id="2147483674" r:id="rId3"/>
  </p:sldMasterIdLst>
  <p:notesMasterIdLst>
    <p:notesMasterId r:id="rId52"/>
  </p:notesMasterIdLst>
  <p:handoutMasterIdLst>
    <p:handoutMasterId r:id="rId53"/>
  </p:handoutMasterIdLst>
  <p:sldIdLst>
    <p:sldId id="312" r:id="rId4"/>
    <p:sldId id="372" r:id="rId5"/>
    <p:sldId id="313" r:id="rId6"/>
    <p:sldId id="315" r:id="rId7"/>
    <p:sldId id="314" r:id="rId8"/>
    <p:sldId id="274" r:id="rId9"/>
    <p:sldId id="284" r:id="rId10"/>
    <p:sldId id="285" r:id="rId11"/>
    <p:sldId id="310" r:id="rId12"/>
    <p:sldId id="286" r:id="rId13"/>
    <p:sldId id="287" r:id="rId14"/>
    <p:sldId id="272" r:id="rId15"/>
    <p:sldId id="349" r:id="rId16"/>
    <p:sldId id="350" r:id="rId17"/>
    <p:sldId id="351" r:id="rId18"/>
    <p:sldId id="283" r:id="rId19"/>
    <p:sldId id="277" r:id="rId20"/>
    <p:sldId id="278" r:id="rId21"/>
    <p:sldId id="374" r:id="rId22"/>
    <p:sldId id="354" r:id="rId23"/>
    <p:sldId id="355" r:id="rId24"/>
    <p:sldId id="356" r:id="rId25"/>
    <p:sldId id="353" r:id="rId26"/>
    <p:sldId id="292" r:id="rId27"/>
    <p:sldId id="282" r:id="rId28"/>
    <p:sldId id="358" r:id="rId29"/>
    <p:sldId id="359" r:id="rId30"/>
    <p:sldId id="357" r:id="rId31"/>
    <p:sldId id="289" r:id="rId32"/>
    <p:sldId id="360" r:id="rId33"/>
    <p:sldId id="361" r:id="rId34"/>
    <p:sldId id="362" r:id="rId35"/>
    <p:sldId id="363" r:id="rId36"/>
    <p:sldId id="364" r:id="rId37"/>
    <p:sldId id="348" r:id="rId38"/>
    <p:sldId id="375" r:id="rId39"/>
    <p:sldId id="290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27" r:id="rId48"/>
    <p:sldId id="347" r:id="rId49"/>
    <p:sldId id="376" r:id="rId50"/>
    <p:sldId id="377" r:id="rId5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E72617"/>
    <a:srgbClr val="CC0000"/>
    <a:srgbClr val="E82B1C"/>
    <a:srgbClr val="E93527"/>
    <a:srgbClr val="E62718"/>
    <a:srgbClr val="062E70"/>
    <a:srgbClr val="FFFF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50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0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39713"/>
            <a:ext cx="7099300" cy="77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ctr" defTabSz="990600">
              <a:defRPr sz="1400" b="1"/>
            </a:lvl1pPr>
          </a:lstStyle>
          <a:p>
            <a:r>
              <a:rPr lang="de-DE"/>
              <a:t>Prevention of Clostridium difficile Infection - What We Find in Guidelines</a:t>
            </a:r>
          </a:p>
          <a:p>
            <a:r>
              <a:rPr lang="fr-FR"/>
              <a:t>Dr. Walter Zinng and Dr. Maria Martin </a:t>
            </a:r>
            <a:br>
              <a:rPr lang="fr-FR"/>
            </a:br>
            <a:r>
              <a:rPr lang="fr-FR"/>
              <a:t>A Webber Training Teleclass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338"/>
            <a:ext cx="7099300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ctr" defTabSz="990600">
              <a:defRPr sz="1200" b="1"/>
            </a:lvl1pPr>
          </a:lstStyle>
          <a:p>
            <a:r>
              <a:rPr lang="fr-FR"/>
              <a:t>Hosted by Paul Webber  paul@webbertraining.com</a:t>
            </a:r>
          </a:p>
          <a:p>
            <a:r>
              <a:rPr lang="fr-FR"/>
              <a:t>www.webbertraining.com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35056B3E-1AD7-4865-A563-A624A1CFF57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1AC5F2E-608E-444A-91C9-1855B749B4EE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D72E24-3D5A-4BA0-9200-FC2D849C6D28}" type="slidenum">
              <a:rPr lang="de-DE"/>
              <a:pPr/>
              <a:t>5</a:t>
            </a:fld>
            <a:endParaRPr lang="de-DE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EFBA35-D7B1-4118-9D53-6567C910EDEC}" type="slidenum">
              <a:rPr lang="de-DE"/>
              <a:pPr/>
              <a:t>26</a:t>
            </a:fld>
            <a:endParaRPr 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681697-9A7A-4AF3-87CB-82C26AEEFE7F}" type="slidenum">
              <a:rPr lang="de-DE"/>
              <a:pPr/>
              <a:t>27</a:t>
            </a:fld>
            <a:endParaRPr 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386D2E-14DB-41D6-BC84-6F3688CCE2A3}" type="slidenum">
              <a:rPr lang="de-DE"/>
              <a:pPr/>
              <a:t>28</a:t>
            </a:fld>
            <a:endParaRPr 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8F334A-8D55-4063-9AE8-CFE6282D5B87}" type="slidenum">
              <a:rPr lang="de-DE"/>
              <a:pPr/>
              <a:t>32</a:t>
            </a:fld>
            <a:endParaRPr 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F5281E-F1D3-4227-AF3A-EEC1151A5C5E}" type="slidenum">
              <a:rPr lang="de-DE"/>
              <a:pPr/>
              <a:t>33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4A32BA-29CB-4EE4-B199-AF1535607123}" type="slidenum">
              <a:rPr lang="de-DE"/>
              <a:pPr/>
              <a:t>34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ADBE8B-480E-4050-8DD5-A6ADAD1FB6F1}" type="slidenum">
              <a:rPr lang="de-DE"/>
              <a:pPr/>
              <a:t>38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695ADF-6E68-4520-851A-1C249E419E29}" type="slidenum">
              <a:rPr lang="de-DE"/>
              <a:pPr/>
              <a:t>39</a:t>
            </a:fld>
            <a:endParaRPr 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27C956-D796-4D8A-87BF-493B0CA4BE37}" type="slidenum">
              <a:rPr lang="de-DE"/>
              <a:pPr/>
              <a:t>40</a:t>
            </a:fld>
            <a:endParaRPr lang="de-DE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082BEE-1D78-40E1-A9D1-34B64264030C}" type="slidenum">
              <a:rPr lang="de-DE"/>
              <a:pPr/>
              <a:t>41</a:t>
            </a:fld>
            <a:endParaRPr lang="de-DE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456396-4ABA-416D-B08F-D88406233CBA}" type="slidenum">
              <a:rPr lang="de-DE"/>
              <a:pPr/>
              <a:t>14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E1D838-EE5E-48DC-AED2-89733DB20750}" type="slidenum">
              <a:rPr lang="de-DE"/>
              <a:pPr/>
              <a:t>42</a:t>
            </a:fld>
            <a:endParaRPr lang="de-DE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F68056-5890-4486-B203-E2B7EEB7ABE0}" type="slidenum">
              <a:rPr lang="de-DE"/>
              <a:pPr/>
              <a:t>43</a:t>
            </a:fld>
            <a:endParaRPr lang="de-DE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05A66-4B3E-4AE0-ADBC-5765A414E9EB}" type="slidenum">
              <a:rPr lang="de-DE"/>
              <a:pPr/>
              <a:t>44</a:t>
            </a:fld>
            <a:endParaRPr lang="de-DE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9F0EC4-C0AC-496A-B06B-CE49528938E3}" type="slidenum">
              <a:rPr lang="de-DE"/>
              <a:pPr/>
              <a:t>45</a:t>
            </a:fld>
            <a:endParaRPr lang="de-DE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32F8F3-AE05-47E2-AAC2-A356EC2474AB}" type="slidenum">
              <a:rPr lang="de-DE"/>
              <a:pPr/>
              <a:t>15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057B52-561E-47C0-AC6B-3CDD8D024C66}" type="slidenum">
              <a:rPr lang="de-DE"/>
              <a:pPr/>
              <a:t>16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E7F136-4943-4635-81AC-13803C7C82C9}" type="slidenum">
              <a:rPr lang="de-DE"/>
              <a:pPr/>
              <a:t>17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EA81DE-00C4-4AE0-9DBD-19C0CB6D0F93}" type="slidenum">
              <a:rPr lang="de-DE"/>
              <a:pPr/>
              <a:t>18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33CC60-F316-415D-A2B3-FEAD227EDB74}" type="slidenum">
              <a:rPr lang="de-DE"/>
              <a:pPr/>
              <a:t>20</a:t>
            </a:fld>
            <a:endParaRPr 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710726-10C6-4F1B-8BF4-58FB6CA81F10}" type="slidenum">
              <a:rPr lang="de-DE"/>
              <a:pPr/>
              <a:t>21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BB4E5E-32AE-4A70-A639-549A049053D0}" type="slidenum">
              <a:rPr lang="de-DE"/>
              <a:pPr/>
              <a:t>22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ea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F75BD-C01C-4886-85FF-599817577BF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02438-51F8-45C3-9448-E2C063310DB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F0714-4F13-4DAC-8CC9-6056222FAD9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43663" y="58054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1616AC-5914-447F-8F20-9CFDF511AF7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08282-EC40-4113-A694-5943C791D60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200A5-3C74-4F95-83AC-0E280AE9E87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066D9-E0E0-43D2-8D28-508EE7469A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97866-A526-4A31-AA49-FDC7EC2A5FF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79499-06DC-4438-972F-0E8E900B48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D211A-E9EB-4967-8463-20100010CD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FCB08-D5EE-47D4-A4CD-465B23ADFC1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421DC-38CB-4DE6-A58B-91D8F2157EB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ADB4D-A8ED-4269-B16B-77954AD72DD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2900F-5220-47AD-B5B9-A308A06C659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274638"/>
            <a:ext cx="2060575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30913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FEE6E-1AE1-47FA-991F-095DBF6BCC4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513" cy="5762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0AC53-5623-4A91-A73F-575A5834CC4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37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EBD49-4DA7-49D2-9522-1C0A2D43054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63C59-2AB4-49B5-9D60-BB06A8B94EE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A1094-403A-4CE4-B9CF-8C9BADADB5E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166C3-0CF9-4457-89EE-67929D8A787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67D98-49B7-45E0-BB57-AB9F9D8F50F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02A91-7CE6-406E-8150-6C9FFCA656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4"/>
          <p:cNvGrpSpPr>
            <a:grpSpLocks/>
          </p:cNvGrpSpPr>
          <p:nvPr userDrawn="1"/>
        </p:nvGrpSpPr>
        <p:grpSpPr bwMode="auto">
          <a:xfrm>
            <a:off x="195263" y="6453188"/>
            <a:ext cx="8948737" cy="215900"/>
            <a:chOff x="123" y="4065"/>
            <a:chExt cx="5637" cy="136"/>
          </a:xfrm>
        </p:grpSpPr>
        <p:sp>
          <p:nvSpPr>
            <p:cNvPr id="1032" name="Rectangle 85"/>
            <p:cNvSpPr>
              <a:spLocks noChangeArrowheads="1"/>
            </p:cNvSpPr>
            <p:nvPr/>
          </p:nvSpPr>
          <p:spPr bwMode="auto">
            <a:xfrm>
              <a:off x="908" y="4065"/>
              <a:ext cx="4852" cy="1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62E7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pic>
          <p:nvPicPr>
            <p:cNvPr id="1033" name="Picture 86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23" y="4073"/>
              <a:ext cx="85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DA39CE-E00A-48CA-8B59-E347D684F8D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62E7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5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467600" y="6538913"/>
            <a:ext cx="13525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274638"/>
            <a:ext cx="82184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72EF0718-7615-432C-943F-5428088066A7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3320" name="Rectangle 84"/>
          <p:cNvSpPr>
            <a:spLocks noChangeArrowheads="1"/>
          </p:cNvSpPr>
          <p:nvPr userDrawn="1"/>
        </p:nvSpPr>
        <p:spPr bwMode="auto">
          <a:xfrm>
            <a:off x="539750" y="1123950"/>
            <a:ext cx="8604250" cy="144463"/>
          </a:xfrm>
          <a:prstGeom prst="rect">
            <a:avLst/>
          </a:prstGeom>
          <a:solidFill>
            <a:srgbClr val="062E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62E7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915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24625"/>
            <a:ext cx="5551487" cy="20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3399"/>
                </a:solidFill>
              </a:defRPr>
            </a:lvl1pPr>
          </a:lstStyle>
          <a:p>
            <a:endParaRPr lang="de-DE"/>
          </a:p>
        </p:txBody>
      </p:sp>
      <p:grpSp>
        <p:nvGrpSpPr>
          <p:cNvPr id="25605" name="Group 9"/>
          <p:cNvGrpSpPr>
            <a:grpSpLocks/>
          </p:cNvGrpSpPr>
          <p:nvPr userDrawn="1"/>
        </p:nvGrpSpPr>
        <p:grpSpPr bwMode="auto">
          <a:xfrm>
            <a:off x="4010025" y="85725"/>
            <a:ext cx="4954588" cy="695325"/>
            <a:chOff x="2517" y="66"/>
            <a:chExt cx="3121" cy="438"/>
          </a:xfrm>
        </p:grpSpPr>
        <p:pic>
          <p:nvPicPr>
            <p:cNvPr id="25607" name="Picture 12" descr="Logo_Wortmarke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286" y="122"/>
              <a:ext cx="1352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2" descr="Logo_Hohenloher_KH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517" y="123"/>
              <a:ext cx="77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3" descr="Logo_Klinik_Loewenstein"/>
            <p:cNvPicPr>
              <a:picLocks noChangeAspect="1" noChangeArrowheads="1"/>
            </p:cNvPicPr>
            <p:nvPr userDrawn="1"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334" y="66"/>
              <a:ext cx="907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6" name="Rectangle 7"/>
          <p:cNvSpPr>
            <a:spLocks noChangeArrowheads="1"/>
          </p:cNvSpPr>
          <p:nvPr userDrawn="1"/>
        </p:nvSpPr>
        <p:spPr bwMode="auto">
          <a:xfrm>
            <a:off x="0" y="836613"/>
            <a:ext cx="9144000" cy="76200"/>
          </a:xfrm>
          <a:prstGeom prst="rect">
            <a:avLst/>
          </a:prstGeom>
          <a:solidFill>
            <a:srgbClr val="00449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de-DE" sz="1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0"/>
            <a:ext cx="46085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95288" y="1600200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1"/>
              <a:t>Prevention of Clostridium difficile Infection - What We Find in Guidelines</a:t>
            </a:r>
            <a:endParaRPr lang="de-DE" sz="2600">
              <a:cs typeface="Arial" charset="0"/>
            </a:endParaRPr>
          </a:p>
        </p:txBody>
      </p:sp>
      <p:pic>
        <p:nvPicPr>
          <p:cNvPr id="39940" name="Bild 3" descr="UKF_LOGO_PPT_rgb.eps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5225" y="5562600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33713" y="5749925"/>
            <a:ext cx="16557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5" descr="logo%20HU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680075"/>
            <a:ext cx="18303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Slide0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19913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200400" y="434340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Hosted by Paul Webber</a:t>
            </a:r>
          </a:p>
          <a:p>
            <a:pPr algn="ctr"/>
            <a:r>
              <a:rPr lang="en-US" sz="2000"/>
              <a:t>paul@webbertraining.com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3124200" y="6519863"/>
            <a:ext cx="2662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www.webbertraining.com</a:t>
            </a:r>
          </a:p>
        </p:txBody>
      </p:sp>
      <p:sp>
        <p:nvSpPr>
          <p:cNvPr id="39946" name="TextBox 10"/>
          <p:cNvSpPr txBox="1">
            <a:spLocks noChangeArrowheads="1"/>
          </p:cNvSpPr>
          <p:nvPr/>
        </p:nvSpPr>
        <p:spPr bwMode="auto">
          <a:xfrm>
            <a:off x="7432675" y="6519863"/>
            <a:ext cx="16446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March 26, 2015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62200" y="2819400"/>
            <a:ext cx="4724400" cy="892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de-DE" sz="2600">
                <a:cs typeface="Arial" charset="0"/>
              </a:rPr>
              <a:t>Dr. Walter Zingg, MD</a:t>
            </a:r>
          </a:p>
          <a:p>
            <a:pPr algn="ctr"/>
            <a:r>
              <a:rPr lang="de-DE" sz="2600">
                <a:cs typeface="Arial" charset="0"/>
              </a:rPr>
              <a:t>Dr. Maria Martin, MD, MPH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74638"/>
            <a:ext cx="8410575" cy="922337"/>
          </a:xfrm>
        </p:spPr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Matrix for systematic review (</a:t>
            </a:r>
            <a:r>
              <a:rPr lang="de-DE" i="1" smtClean="0">
                <a:ea typeface="ＭＳ Ｐゴシック" pitchFamily="4" charset="-128"/>
              </a:rPr>
              <a:t>NVivo software</a:t>
            </a:r>
            <a:r>
              <a:rPr lang="de-DE" smtClean="0">
                <a:ea typeface="ＭＳ Ｐゴシック" pitchFamily="4" charset="-128"/>
              </a:rPr>
              <a:t>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451725" y="1450975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/>
              <a:t>Example: Pneumonia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4000" contrast="4000"/>
          </a:blip>
          <a:srcRect/>
          <a:stretch>
            <a:fillRect/>
          </a:stretch>
        </p:blipFill>
        <p:spPr>
          <a:xfrm>
            <a:off x="611188" y="1557338"/>
            <a:ext cx="6769100" cy="4816475"/>
          </a:xfrm>
        </p:spPr>
      </p:pic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FCF7C5-E51E-4276-B808-C14A0D9D505D}" type="slidenum">
              <a:rPr lang="fr-FR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74638"/>
            <a:ext cx="8482013" cy="922337"/>
          </a:xfrm>
        </p:spPr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Matrix for systematic review (</a:t>
            </a:r>
            <a:r>
              <a:rPr lang="de-DE" i="1" smtClean="0">
                <a:ea typeface="ＭＳ Ｐゴシック" pitchFamily="4" charset="-128"/>
              </a:rPr>
              <a:t>NVivo software</a:t>
            </a:r>
            <a:r>
              <a:rPr lang="de-DE" smtClean="0">
                <a:ea typeface="ＭＳ Ｐゴシック" pitchFamily="4" charset="-128"/>
              </a:rPr>
              <a:t>)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4000" contrast="4000"/>
          </a:blip>
          <a:srcRect/>
          <a:stretch>
            <a:fillRect/>
          </a:stretch>
        </p:blipFill>
        <p:spPr>
          <a:xfrm>
            <a:off x="684213" y="1458913"/>
            <a:ext cx="6335712" cy="5065712"/>
          </a:xfrm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451725" y="149225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/>
              <a:t>Example: CABSI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4B6171-41E1-4828-A862-E00815401D10}" type="slidenum">
              <a:rPr lang="fr-FR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Guidelines in Europe</a:t>
            </a:r>
          </a:p>
        </p:txBody>
      </p:sp>
      <p:graphicFrame>
        <p:nvGraphicFramePr>
          <p:cNvPr id="522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9750" y="1412875"/>
          <a:ext cx="4751388" cy="4929188"/>
        </p:xfrm>
        <a:graphic>
          <a:graphicData uri="http://schemas.openxmlformats.org/presentationml/2006/ole">
            <p:oleObj spid="_x0000_s52226" name="Photo Editor-Foto" r:id="rId3" imgW="8907118" imgH="9240540" progId="">
              <p:embed/>
            </p:oleObj>
          </a:graphicData>
        </a:graphic>
      </p:graphicFrame>
      <p:grpSp>
        <p:nvGrpSpPr>
          <p:cNvPr id="52228" name="Group 3723"/>
          <p:cNvGrpSpPr>
            <a:grpSpLocks/>
          </p:cNvGrpSpPr>
          <p:nvPr/>
        </p:nvGrpSpPr>
        <p:grpSpPr bwMode="auto">
          <a:xfrm>
            <a:off x="19132550" y="9404350"/>
            <a:ext cx="6697663" cy="3195638"/>
            <a:chOff x="12058" y="7435"/>
            <a:chExt cx="4219" cy="2013"/>
          </a:xfrm>
        </p:grpSpPr>
        <p:sp>
          <p:nvSpPr>
            <p:cNvPr id="52276" name="Text Box 3710"/>
            <p:cNvSpPr txBox="1">
              <a:spLocks noChangeArrowheads="1"/>
            </p:cNvSpPr>
            <p:nvPr/>
          </p:nvSpPr>
          <p:spPr bwMode="auto">
            <a:xfrm>
              <a:off x="12058" y="7435"/>
              <a:ext cx="4219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76713">
                <a:spcBef>
                  <a:spcPct val="50000"/>
                </a:spcBef>
              </a:pPr>
              <a:r>
                <a:rPr lang="de-DE"/>
                <a:t>	No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One guideline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Two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Three guidelines 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Four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Five guidelines</a:t>
              </a:r>
            </a:p>
          </p:txBody>
        </p:sp>
        <p:sp>
          <p:nvSpPr>
            <p:cNvPr id="52277" name="Rectangle 3711"/>
            <p:cNvSpPr>
              <a:spLocks noChangeArrowheads="1"/>
            </p:cNvSpPr>
            <p:nvPr/>
          </p:nvSpPr>
          <p:spPr bwMode="auto">
            <a:xfrm>
              <a:off x="14145" y="7514"/>
              <a:ext cx="408" cy="136"/>
            </a:xfrm>
            <a:prstGeom prst="rect">
              <a:avLst/>
            </a:prstGeom>
            <a:solidFill>
              <a:srgbClr val="F576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78" name="Rectangle 3712"/>
            <p:cNvSpPr>
              <a:spLocks noChangeArrowheads="1"/>
            </p:cNvSpPr>
            <p:nvPr/>
          </p:nvSpPr>
          <p:spPr bwMode="auto">
            <a:xfrm>
              <a:off x="14145" y="7877"/>
              <a:ext cx="408" cy="136"/>
            </a:xfrm>
            <a:prstGeom prst="rect">
              <a:avLst/>
            </a:prstGeom>
            <a:solidFill>
              <a:srgbClr val="F5BE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79" name="Rectangle 3713"/>
            <p:cNvSpPr>
              <a:spLocks noChangeArrowheads="1"/>
            </p:cNvSpPr>
            <p:nvPr/>
          </p:nvSpPr>
          <p:spPr bwMode="auto">
            <a:xfrm>
              <a:off x="14145" y="8585"/>
              <a:ext cx="408" cy="136"/>
            </a:xfrm>
            <a:prstGeom prst="rect">
              <a:avLst/>
            </a:prstGeom>
            <a:solidFill>
              <a:srgbClr val="A3EF8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80" name="Rectangle 3714"/>
            <p:cNvSpPr>
              <a:spLocks noChangeArrowheads="1"/>
            </p:cNvSpPr>
            <p:nvPr/>
          </p:nvSpPr>
          <p:spPr bwMode="auto">
            <a:xfrm>
              <a:off x="14145" y="8923"/>
              <a:ext cx="408" cy="136"/>
            </a:xfrm>
            <a:prstGeom prst="rect">
              <a:avLst/>
            </a:prstGeom>
            <a:solidFill>
              <a:srgbClr val="5EBA3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81" name="Rectangle 3715"/>
            <p:cNvSpPr>
              <a:spLocks noChangeArrowheads="1"/>
            </p:cNvSpPr>
            <p:nvPr/>
          </p:nvSpPr>
          <p:spPr bwMode="auto">
            <a:xfrm>
              <a:off x="14145" y="9265"/>
              <a:ext cx="408" cy="136"/>
            </a:xfrm>
            <a:prstGeom prst="rect">
              <a:avLst/>
            </a:prstGeom>
            <a:solidFill>
              <a:srgbClr val="2C671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82" name="Rectangle 3722"/>
            <p:cNvSpPr>
              <a:spLocks noChangeArrowheads="1"/>
            </p:cNvSpPr>
            <p:nvPr/>
          </p:nvSpPr>
          <p:spPr bwMode="auto">
            <a:xfrm>
              <a:off x="14144" y="8222"/>
              <a:ext cx="408" cy="136"/>
            </a:xfrm>
            <a:prstGeom prst="rect">
              <a:avLst/>
            </a:prstGeom>
            <a:solidFill>
              <a:srgbClr val="F8D7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</p:grpSp>
      <p:grpSp>
        <p:nvGrpSpPr>
          <p:cNvPr id="52229" name="Group 3723"/>
          <p:cNvGrpSpPr>
            <a:grpSpLocks/>
          </p:cNvGrpSpPr>
          <p:nvPr/>
        </p:nvGrpSpPr>
        <p:grpSpPr bwMode="auto">
          <a:xfrm>
            <a:off x="19348450" y="9620250"/>
            <a:ext cx="6697663" cy="3195638"/>
            <a:chOff x="12058" y="7435"/>
            <a:chExt cx="4219" cy="2013"/>
          </a:xfrm>
        </p:grpSpPr>
        <p:sp>
          <p:nvSpPr>
            <p:cNvPr id="52269" name="Text Box 3710"/>
            <p:cNvSpPr txBox="1">
              <a:spLocks noChangeArrowheads="1"/>
            </p:cNvSpPr>
            <p:nvPr/>
          </p:nvSpPr>
          <p:spPr bwMode="auto">
            <a:xfrm>
              <a:off x="12058" y="7435"/>
              <a:ext cx="4219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76713">
                <a:spcBef>
                  <a:spcPct val="50000"/>
                </a:spcBef>
              </a:pPr>
              <a:r>
                <a:rPr lang="de-DE"/>
                <a:t>	No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One guideline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Two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Three guidelines 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Four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Five guidelines</a:t>
              </a:r>
            </a:p>
          </p:txBody>
        </p:sp>
        <p:sp>
          <p:nvSpPr>
            <p:cNvPr id="52270" name="Rectangle 3711"/>
            <p:cNvSpPr>
              <a:spLocks noChangeArrowheads="1"/>
            </p:cNvSpPr>
            <p:nvPr/>
          </p:nvSpPr>
          <p:spPr bwMode="auto">
            <a:xfrm>
              <a:off x="14145" y="7514"/>
              <a:ext cx="408" cy="136"/>
            </a:xfrm>
            <a:prstGeom prst="rect">
              <a:avLst/>
            </a:prstGeom>
            <a:solidFill>
              <a:srgbClr val="F576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71" name="Rectangle 3712"/>
            <p:cNvSpPr>
              <a:spLocks noChangeArrowheads="1"/>
            </p:cNvSpPr>
            <p:nvPr/>
          </p:nvSpPr>
          <p:spPr bwMode="auto">
            <a:xfrm>
              <a:off x="14145" y="7877"/>
              <a:ext cx="408" cy="136"/>
            </a:xfrm>
            <a:prstGeom prst="rect">
              <a:avLst/>
            </a:prstGeom>
            <a:solidFill>
              <a:srgbClr val="F5BE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72" name="Rectangle 3713"/>
            <p:cNvSpPr>
              <a:spLocks noChangeArrowheads="1"/>
            </p:cNvSpPr>
            <p:nvPr/>
          </p:nvSpPr>
          <p:spPr bwMode="auto">
            <a:xfrm>
              <a:off x="14145" y="8585"/>
              <a:ext cx="408" cy="136"/>
            </a:xfrm>
            <a:prstGeom prst="rect">
              <a:avLst/>
            </a:prstGeom>
            <a:solidFill>
              <a:srgbClr val="A3EF8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73" name="Rectangle 3714"/>
            <p:cNvSpPr>
              <a:spLocks noChangeArrowheads="1"/>
            </p:cNvSpPr>
            <p:nvPr/>
          </p:nvSpPr>
          <p:spPr bwMode="auto">
            <a:xfrm>
              <a:off x="14145" y="8923"/>
              <a:ext cx="408" cy="136"/>
            </a:xfrm>
            <a:prstGeom prst="rect">
              <a:avLst/>
            </a:prstGeom>
            <a:solidFill>
              <a:srgbClr val="5EBA3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74" name="Rectangle 3715"/>
            <p:cNvSpPr>
              <a:spLocks noChangeArrowheads="1"/>
            </p:cNvSpPr>
            <p:nvPr/>
          </p:nvSpPr>
          <p:spPr bwMode="auto">
            <a:xfrm>
              <a:off x="14145" y="9265"/>
              <a:ext cx="408" cy="136"/>
            </a:xfrm>
            <a:prstGeom prst="rect">
              <a:avLst/>
            </a:prstGeom>
            <a:solidFill>
              <a:srgbClr val="2C671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75" name="Rectangle 3722"/>
            <p:cNvSpPr>
              <a:spLocks noChangeArrowheads="1"/>
            </p:cNvSpPr>
            <p:nvPr/>
          </p:nvSpPr>
          <p:spPr bwMode="auto">
            <a:xfrm>
              <a:off x="14144" y="8222"/>
              <a:ext cx="408" cy="136"/>
            </a:xfrm>
            <a:prstGeom prst="rect">
              <a:avLst/>
            </a:prstGeom>
            <a:solidFill>
              <a:srgbClr val="F8D7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</p:grpSp>
      <p:grpSp>
        <p:nvGrpSpPr>
          <p:cNvPr id="52230" name="Group 3723"/>
          <p:cNvGrpSpPr>
            <a:grpSpLocks/>
          </p:cNvGrpSpPr>
          <p:nvPr/>
        </p:nvGrpSpPr>
        <p:grpSpPr bwMode="auto">
          <a:xfrm>
            <a:off x="19564350" y="9836150"/>
            <a:ext cx="6697663" cy="3195638"/>
            <a:chOff x="12058" y="7435"/>
            <a:chExt cx="4219" cy="2013"/>
          </a:xfrm>
        </p:grpSpPr>
        <p:sp>
          <p:nvSpPr>
            <p:cNvPr id="52262" name="Text Box 3710"/>
            <p:cNvSpPr txBox="1">
              <a:spLocks noChangeArrowheads="1"/>
            </p:cNvSpPr>
            <p:nvPr/>
          </p:nvSpPr>
          <p:spPr bwMode="auto">
            <a:xfrm>
              <a:off x="12058" y="7435"/>
              <a:ext cx="4219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76713">
                <a:spcBef>
                  <a:spcPct val="50000"/>
                </a:spcBef>
              </a:pPr>
              <a:r>
                <a:rPr lang="de-DE"/>
                <a:t>	No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One guideline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Two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Three guidelines 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Four guidelines</a:t>
              </a:r>
            </a:p>
            <a:p>
              <a:pPr defTabSz="4176713">
                <a:spcBef>
                  <a:spcPct val="50000"/>
                </a:spcBef>
              </a:pPr>
              <a:r>
                <a:rPr lang="de-DE"/>
                <a:t>	Five guidelines</a:t>
              </a:r>
            </a:p>
          </p:txBody>
        </p:sp>
        <p:sp>
          <p:nvSpPr>
            <p:cNvPr id="52263" name="Rectangle 3711"/>
            <p:cNvSpPr>
              <a:spLocks noChangeArrowheads="1"/>
            </p:cNvSpPr>
            <p:nvPr/>
          </p:nvSpPr>
          <p:spPr bwMode="auto">
            <a:xfrm>
              <a:off x="14145" y="7514"/>
              <a:ext cx="408" cy="136"/>
            </a:xfrm>
            <a:prstGeom prst="rect">
              <a:avLst/>
            </a:prstGeom>
            <a:solidFill>
              <a:srgbClr val="F576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64" name="Rectangle 3712"/>
            <p:cNvSpPr>
              <a:spLocks noChangeArrowheads="1"/>
            </p:cNvSpPr>
            <p:nvPr/>
          </p:nvSpPr>
          <p:spPr bwMode="auto">
            <a:xfrm>
              <a:off x="14145" y="7877"/>
              <a:ext cx="408" cy="136"/>
            </a:xfrm>
            <a:prstGeom prst="rect">
              <a:avLst/>
            </a:prstGeom>
            <a:solidFill>
              <a:srgbClr val="F5BE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65" name="Rectangle 3713"/>
            <p:cNvSpPr>
              <a:spLocks noChangeArrowheads="1"/>
            </p:cNvSpPr>
            <p:nvPr/>
          </p:nvSpPr>
          <p:spPr bwMode="auto">
            <a:xfrm>
              <a:off x="14145" y="8585"/>
              <a:ext cx="408" cy="136"/>
            </a:xfrm>
            <a:prstGeom prst="rect">
              <a:avLst/>
            </a:prstGeom>
            <a:solidFill>
              <a:srgbClr val="A3EF8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66" name="Rectangle 3714"/>
            <p:cNvSpPr>
              <a:spLocks noChangeArrowheads="1"/>
            </p:cNvSpPr>
            <p:nvPr/>
          </p:nvSpPr>
          <p:spPr bwMode="auto">
            <a:xfrm>
              <a:off x="14145" y="8923"/>
              <a:ext cx="408" cy="136"/>
            </a:xfrm>
            <a:prstGeom prst="rect">
              <a:avLst/>
            </a:prstGeom>
            <a:solidFill>
              <a:srgbClr val="5EBA3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67" name="Rectangle 3715"/>
            <p:cNvSpPr>
              <a:spLocks noChangeArrowheads="1"/>
            </p:cNvSpPr>
            <p:nvPr/>
          </p:nvSpPr>
          <p:spPr bwMode="auto">
            <a:xfrm>
              <a:off x="14145" y="9265"/>
              <a:ext cx="408" cy="136"/>
            </a:xfrm>
            <a:prstGeom prst="rect">
              <a:avLst/>
            </a:prstGeom>
            <a:solidFill>
              <a:srgbClr val="2C671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  <p:sp>
          <p:nvSpPr>
            <p:cNvPr id="52268" name="Rectangle 3722"/>
            <p:cNvSpPr>
              <a:spLocks noChangeArrowheads="1"/>
            </p:cNvSpPr>
            <p:nvPr/>
          </p:nvSpPr>
          <p:spPr bwMode="auto">
            <a:xfrm>
              <a:off x="14144" y="8222"/>
              <a:ext cx="408" cy="136"/>
            </a:xfrm>
            <a:prstGeom prst="rect">
              <a:avLst/>
            </a:prstGeom>
            <a:solidFill>
              <a:srgbClr val="F8D7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 sz="9600"/>
            </a:p>
          </p:txBody>
        </p:sp>
      </p:grpSp>
      <p:sp>
        <p:nvSpPr>
          <p:cNvPr id="52231" name="Text Box 3710"/>
          <p:cNvSpPr txBox="1">
            <a:spLocks noChangeArrowheads="1"/>
          </p:cNvSpPr>
          <p:nvPr/>
        </p:nvSpPr>
        <p:spPr bwMode="auto">
          <a:xfrm>
            <a:off x="19132550" y="9404350"/>
            <a:ext cx="66976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6713">
              <a:spcBef>
                <a:spcPct val="50000"/>
              </a:spcBef>
            </a:pPr>
            <a:r>
              <a:rPr lang="de-DE"/>
              <a:t>	No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One guideline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Two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Three guidelines 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Four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Five guidelines</a:t>
            </a:r>
          </a:p>
        </p:txBody>
      </p:sp>
      <p:sp>
        <p:nvSpPr>
          <p:cNvPr id="52232" name="Rectangle 3711"/>
          <p:cNvSpPr>
            <a:spLocks noChangeArrowheads="1"/>
          </p:cNvSpPr>
          <p:nvPr/>
        </p:nvSpPr>
        <p:spPr bwMode="auto">
          <a:xfrm>
            <a:off x="22445663" y="9529763"/>
            <a:ext cx="647700" cy="215900"/>
          </a:xfrm>
          <a:prstGeom prst="rect">
            <a:avLst/>
          </a:prstGeom>
          <a:solidFill>
            <a:srgbClr val="F576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33" name="Rectangle 3712"/>
          <p:cNvSpPr>
            <a:spLocks noChangeArrowheads="1"/>
          </p:cNvSpPr>
          <p:nvPr/>
        </p:nvSpPr>
        <p:spPr bwMode="auto">
          <a:xfrm>
            <a:off x="22445663" y="10106025"/>
            <a:ext cx="647700" cy="215900"/>
          </a:xfrm>
          <a:prstGeom prst="rect">
            <a:avLst/>
          </a:prstGeom>
          <a:solidFill>
            <a:srgbClr val="F5BE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34" name="Rectangle 3713"/>
          <p:cNvSpPr>
            <a:spLocks noChangeArrowheads="1"/>
          </p:cNvSpPr>
          <p:nvPr/>
        </p:nvSpPr>
        <p:spPr bwMode="auto">
          <a:xfrm>
            <a:off x="22445663" y="11229975"/>
            <a:ext cx="647700" cy="215900"/>
          </a:xfrm>
          <a:prstGeom prst="rect">
            <a:avLst/>
          </a:prstGeom>
          <a:solidFill>
            <a:srgbClr val="A3EF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35" name="Rectangle 3714"/>
          <p:cNvSpPr>
            <a:spLocks noChangeArrowheads="1"/>
          </p:cNvSpPr>
          <p:nvPr/>
        </p:nvSpPr>
        <p:spPr bwMode="auto">
          <a:xfrm>
            <a:off x="22445663" y="11766550"/>
            <a:ext cx="647700" cy="215900"/>
          </a:xfrm>
          <a:prstGeom prst="rect">
            <a:avLst/>
          </a:prstGeom>
          <a:solidFill>
            <a:srgbClr val="5EBA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36" name="Rectangle 3715"/>
          <p:cNvSpPr>
            <a:spLocks noChangeArrowheads="1"/>
          </p:cNvSpPr>
          <p:nvPr/>
        </p:nvSpPr>
        <p:spPr bwMode="auto">
          <a:xfrm>
            <a:off x="22445663" y="12309475"/>
            <a:ext cx="647700" cy="215900"/>
          </a:xfrm>
          <a:prstGeom prst="rect">
            <a:avLst/>
          </a:prstGeom>
          <a:solidFill>
            <a:srgbClr val="2C671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37" name="Rectangle 3722"/>
          <p:cNvSpPr>
            <a:spLocks noChangeArrowheads="1"/>
          </p:cNvSpPr>
          <p:nvPr/>
        </p:nvSpPr>
        <p:spPr bwMode="auto">
          <a:xfrm>
            <a:off x="22444075" y="10653713"/>
            <a:ext cx="647700" cy="215900"/>
          </a:xfrm>
          <a:prstGeom prst="rect">
            <a:avLst/>
          </a:prstGeom>
          <a:solidFill>
            <a:srgbClr val="F8D7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38" name="Text Box 3710"/>
          <p:cNvSpPr txBox="1">
            <a:spLocks noChangeArrowheads="1"/>
          </p:cNvSpPr>
          <p:nvPr/>
        </p:nvSpPr>
        <p:spPr bwMode="auto">
          <a:xfrm>
            <a:off x="19348450" y="9620250"/>
            <a:ext cx="66976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6713">
              <a:spcBef>
                <a:spcPct val="50000"/>
              </a:spcBef>
            </a:pPr>
            <a:r>
              <a:rPr lang="de-DE"/>
              <a:t>	No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One guideline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Two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Three guidelines 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Four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Five guidelines</a:t>
            </a:r>
          </a:p>
        </p:txBody>
      </p:sp>
      <p:sp>
        <p:nvSpPr>
          <p:cNvPr id="52239" name="Rectangle 3711"/>
          <p:cNvSpPr>
            <a:spLocks noChangeArrowheads="1"/>
          </p:cNvSpPr>
          <p:nvPr/>
        </p:nvSpPr>
        <p:spPr bwMode="auto">
          <a:xfrm>
            <a:off x="22661563" y="9745663"/>
            <a:ext cx="647700" cy="215900"/>
          </a:xfrm>
          <a:prstGeom prst="rect">
            <a:avLst/>
          </a:prstGeom>
          <a:solidFill>
            <a:srgbClr val="F576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0" name="Rectangle 3712"/>
          <p:cNvSpPr>
            <a:spLocks noChangeArrowheads="1"/>
          </p:cNvSpPr>
          <p:nvPr/>
        </p:nvSpPr>
        <p:spPr bwMode="auto">
          <a:xfrm>
            <a:off x="22661563" y="10321925"/>
            <a:ext cx="647700" cy="215900"/>
          </a:xfrm>
          <a:prstGeom prst="rect">
            <a:avLst/>
          </a:prstGeom>
          <a:solidFill>
            <a:srgbClr val="F5BE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1" name="Rectangle 3713"/>
          <p:cNvSpPr>
            <a:spLocks noChangeArrowheads="1"/>
          </p:cNvSpPr>
          <p:nvPr/>
        </p:nvSpPr>
        <p:spPr bwMode="auto">
          <a:xfrm>
            <a:off x="22661563" y="11445875"/>
            <a:ext cx="647700" cy="215900"/>
          </a:xfrm>
          <a:prstGeom prst="rect">
            <a:avLst/>
          </a:prstGeom>
          <a:solidFill>
            <a:srgbClr val="A3EF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2" name="Rectangle 3714"/>
          <p:cNvSpPr>
            <a:spLocks noChangeArrowheads="1"/>
          </p:cNvSpPr>
          <p:nvPr/>
        </p:nvSpPr>
        <p:spPr bwMode="auto">
          <a:xfrm>
            <a:off x="22661563" y="11982450"/>
            <a:ext cx="647700" cy="215900"/>
          </a:xfrm>
          <a:prstGeom prst="rect">
            <a:avLst/>
          </a:prstGeom>
          <a:solidFill>
            <a:srgbClr val="5EBA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3" name="Rectangle 3715"/>
          <p:cNvSpPr>
            <a:spLocks noChangeArrowheads="1"/>
          </p:cNvSpPr>
          <p:nvPr/>
        </p:nvSpPr>
        <p:spPr bwMode="auto">
          <a:xfrm>
            <a:off x="22661563" y="12525375"/>
            <a:ext cx="647700" cy="215900"/>
          </a:xfrm>
          <a:prstGeom prst="rect">
            <a:avLst/>
          </a:prstGeom>
          <a:solidFill>
            <a:srgbClr val="2C671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4" name="Rectangle 3722"/>
          <p:cNvSpPr>
            <a:spLocks noChangeArrowheads="1"/>
          </p:cNvSpPr>
          <p:nvPr/>
        </p:nvSpPr>
        <p:spPr bwMode="auto">
          <a:xfrm>
            <a:off x="22659975" y="10869613"/>
            <a:ext cx="647700" cy="215900"/>
          </a:xfrm>
          <a:prstGeom prst="rect">
            <a:avLst/>
          </a:prstGeom>
          <a:solidFill>
            <a:srgbClr val="F8D7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5" name="Text Box 3710"/>
          <p:cNvSpPr txBox="1">
            <a:spLocks noChangeArrowheads="1"/>
          </p:cNvSpPr>
          <p:nvPr/>
        </p:nvSpPr>
        <p:spPr bwMode="auto">
          <a:xfrm>
            <a:off x="19564350" y="9836150"/>
            <a:ext cx="66976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6713">
              <a:spcBef>
                <a:spcPct val="50000"/>
              </a:spcBef>
            </a:pPr>
            <a:r>
              <a:rPr lang="de-DE"/>
              <a:t>	No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One guideline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Two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Three guidelines 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Four guidelines</a:t>
            </a:r>
          </a:p>
          <a:p>
            <a:pPr defTabSz="4176713">
              <a:spcBef>
                <a:spcPct val="50000"/>
              </a:spcBef>
            </a:pPr>
            <a:r>
              <a:rPr lang="de-DE"/>
              <a:t>	Five guidelines</a:t>
            </a:r>
          </a:p>
        </p:txBody>
      </p:sp>
      <p:sp>
        <p:nvSpPr>
          <p:cNvPr id="52246" name="Rectangle 3711"/>
          <p:cNvSpPr>
            <a:spLocks noChangeArrowheads="1"/>
          </p:cNvSpPr>
          <p:nvPr/>
        </p:nvSpPr>
        <p:spPr bwMode="auto">
          <a:xfrm>
            <a:off x="22877463" y="9961563"/>
            <a:ext cx="647700" cy="215900"/>
          </a:xfrm>
          <a:prstGeom prst="rect">
            <a:avLst/>
          </a:prstGeom>
          <a:solidFill>
            <a:srgbClr val="F576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7" name="Rectangle 3712"/>
          <p:cNvSpPr>
            <a:spLocks noChangeArrowheads="1"/>
          </p:cNvSpPr>
          <p:nvPr/>
        </p:nvSpPr>
        <p:spPr bwMode="auto">
          <a:xfrm>
            <a:off x="22877463" y="10537825"/>
            <a:ext cx="647700" cy="215900"/>
          </a:xfrm>
          <a:prstGeom prst="rect">
            <a:avLst/>
          </a:prstGeom>
          <a:solidFill>
            <a:srgbClr val="F5BE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8" name="Rectangle 3713"/>
          <p:cNvSpPr>
            <a:spLocks noChangeArrowheads="1"/>
          </p:cNvSpPr>
          <p:nvPr/>
        </p:nvSpPr>
        <p:spPr bwMode="auto">
          <a:xfrm>
            <a:off x="22877463" y="11661775"/>
            <a:ext cx="647700" cy="215900"/>
          </a:xfrm>
          <a:prstGeom prst="rect">
            <a:avLst/>
          </a:prstGeom>
          <a:solidFill>
            <a:srgbClr val="A3EF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49" name="Rectangle 3714"/>
          <p:cNvSpPr>
            <a:spLocks noChangeArrowheads="1"/>
          </p:cNvSpPr>
          <p:nvPr/>
        </p:nvSpPr>
        <p:spPr bwMode="auto">
          <a:xfrm>
            <a:off x="22877463" y="12198350"/>
            <a:ext cx="647700" cy="215900"/>
          </a:xfrm>
          <a:prstGeom prst="rect">
            <a:avLst/>
          </a:prstGeom>
          <a:solidFill>
            <a:srgbClr val="5EBA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50" name="Rectangle 3715"/>
          <p:cNvSpPr>
            <a:spLocks noChangeArrowheads="1"/>
          </p:cNvSpPr>
          <p:nvPr/>
        </p:nvSpPr>
        <p:spPr bwMode="auto">
          <a:xfrm>
            <a:off x="22877463" y="12741275"/>
            <a:ext cx="647700" cy="215900"/>
          </a:xfrm>
          <a:prstGeom prst="rect">
            <a:avLst/>
          </a:prstGeom>
          <a:solidFill>
            <a:srgbClr val="2C671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51" name="Rectangle 3722"/>
          <p:cNvSpPr>
            <a:spLocks noChangeArrowheads="1"/>
          </p:cNvSpPr>
          <p:nvPr/>
        </p:nvSpPr>
        <p:spPr bwMode="auto">
          <a:xfrm>
            <a:off x="22875875" y="11085513"/>
            <a:ext cx="647700" cy="215900"/>
          </a:xfrm>
          <a:prstGeom prst="rect">
            <a:avLst/>
          </a:prstGeom>
          <a:solidFill>
            <a:srgbClr val="F8D7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 sz="9600"/>
          </a:p>
        </p:txBody>
      </p:sp>
      <p:sp>
        <p:nvSpPr>
          <p:cNvPr id="52252" name="Text Box 3710"/>
          <p:cNvSpPr txBox="1">
            <a:spLocks noChangeArrowheads="1"/>
          </p:cNvSpPr>
          <p:nvPr/>
        </p:nvSpPr>
        <p:spPr bwMode="auto">
          <a:xfrm>
            <a:off x="5486400" y="1447800"/>
            <a:ext cx="36004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>
                <a:latin typeface="Verdana" pitchFamily="4" charset="0"/>
              </a:rPr>
              <a:t>	No guidelines</a:t>
            </a:r>
          </a:p>
          <a:p>
            <a:pPr>
              <a:lnSpc>
                <a:spcPct val="150000"/>
              </a:lnSpc>
            </a:pPr>
            <a:r>
              <a:rPr lang="de-DE" sz="2000">
                <a:latin typeface="Verdana" pitchFamily="4" charset="0"/>
              </a:rPr>
              <a:t>	One guideline</a:t>
            </a:r>
          </a:p>
          <a:p>
            <a:pPr>
              <a:lnSpc>
                <a:spcPct val="150000"/>
              </a:lnSpc>
            </a:pPr>
            <a:r>
              <a:rPr lang="de-DE" sz="2000">
                <a:latin typeface="Verdana" pitchFamily="4" charset="0"/>
              </a:rPr>
              <a:t>	Two guidelines</a:t>
            </a:r>
          </a:p>
          <a:p>
            <a:pPr>
              <a:lnSpc>
                <a:spcPct val="150000"/>
              </a:lnSpc>
            </a:pPr>
            <a:r>
              <a:rPr lang="de-DE" sz="2000">
                <a:latin typeface="Verdana" pitchFamily="4" charset="0"/>
              </a:rPr>
              <a:t>	Three guidelines </a:t>
            </a:r>
          </a:p>
          <a:p>
            <a:pPr>
              <a:lnSpc>
                <a:spcPct val="150000"/>
              </a:lnSpc>
            </a:pPr>
            <a:r>
              <a:rPr lang="de-DE" sz="2000">
                <a:latin typeface="Verdana" pitchFamily="4" charset="0"/>
              </a:rPr>
              <a:t>	Four guidelines</a:t>
            </a:r>
          </a:p>
          <a:p>
            <a:pPr>
              <a:lnSpc>
                <a:spcPct val="150000"/>
              </a:lnSpc>
            </a:pPr>
            <a:r>
              <a:rPr lang="de-DE" sz="2000">
                <a:latin typeface="Verdana" pitchFamily="4" charset="0"/>
              </a:rPr>
              <a:t>	Five guidelines</a:t>
            </a:r>
          </a:p>
        </p:txBody>
      </p:sp>
      <p:grpSp>
        <p:nvGrpSpPr>
          <p:cNvPr id="52253" name="Group 60"/>
          <p:cNvGrpSpPr>
            <a:grpSpLocks/>
          </p:cNvGrpSpPr>
          <p:nvPr/>
        </p:nvGrpSpPr>
        <p:grpSpPr bwMode="auto">
          <a:xfrm>
            <a:off x="5603875" y="1628775"/>
            <a:ext cx="685800" cy="2520950"/>
            <a:chOff x="3530" y="1026"/>
            <a:chExt cx="432" cy="1588"/>
          </a:xfrm>
        </p:grpSpPr>
        <p:sp>
          <p:nvSpPr>
            <p:cNvPr id="52256" name="Rectangle 3711"/>
            <p:cNvSpPr>
              <a:spLocks noChangeArrowheads="1"/>
            </p:cNvSpPr>
            <p:nvPr/>
          </p:nvSpPr>
          <p:spPr bwMode="auto">
            <a:xfrm>
              <a:off x="3538" y="1026"/>
              <a:ext cx="408" cy="136"/>
            </a:xfrm>
            <a:prstGeom prst="rect">
              <a:avLst/>
            </a:prstGeom>
            <a:solidFill>
              <a:srgbClr val="F576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9600"/>
            </a:p>
          </p:txBody>
        </p:sp>
        <p:sp>
          <p:nvSpPr>
            <p:cNvPr id="52257" name="Rectangle 3712"/>
            <p:cNvSpPr>
              <a:spLocks noChangeArrowheads="1"/>
            </p:cNvSpPr>
            <p:nvPr/>
          </p:nvSpPr>
          <p:spPr bwMode="auto">
            <a:xfrm>
              <a:off x="3538" y="1344"/>
              <a:ext cx="408" cy="136"/>
            </a:xfrm>
            <a:prstGeom prst="rect">
              <a:avLst/>
            </a:prstGeom>
            <a:solidFill>
              <a:srgbClr val="F5BE2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9600"/>
            </a:p>
          </p:txBody>
        </p:sp>
        <p:sp>
          <p:nvSpPr>
            <p:cNvPr id="52258" name="Rectangle 3713"/>
            <p:cNvSpPr>
              <a:spLocks noChangeArrowheads="1"/>
            </p:cNvSpPr>
            <p:nvPr/>
          </p:nvSpPr>
          <p:spPr bwMode="auto">
            <a:xfrm>
              <a:off x="3530" y="1888"/>
              <a:ext cx="408" cy="136"/>
            </a:xfrm>
            <a:prstGeom prst="rect">
              <a:avLst/>
            </a:prstGeom>
            <a:solidFill>
              <a:srgbClr val="A3EF8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9600"/>
            </a:p>
          </p:txBody>
        </p:sp>
        <p:sp>
          <p:nvSpPr>
            <p:cNvPr id="52259" name="Rectangle 3714"/>
            <p:cNvSpPr>
              <a:spLocks noChangeArrowheads="1"/>
            </p:cNvSpPr>
            <p:nvPr/>
          </p:nvSpPr>
          <p:spPr bwMode="auto">
            <a:xfrm>
              <a:off x="3538" y="2160"/>
              <a:ext cx="408" cy="136"/>
            </a:xfrm>
            <a:prstGeom prst="rect">
              <a:avLst/>
            </a:prstGeom>
            <a:solidFill>
              <a:srgbClr val="5EBA3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9600"/>
            </a:p>
          </p:txBody>
        </p:sp>
        <p:sp>
          <p:nvSpPr>
            <p:cNvPr id="52260" name="Rectangle 3715"/>
            <p:cNvSpPr>
              <a:spLocks noChangeArrowheads="1"/>
            </p:cNvSpPr>
            <p:nvPr/>
          </p:nvSpPr>
          <p:spPr bwMode="auto">
            <a:xfrm>
              <a:off x="3554" y="2478"/>
              <a:ext cx="408" cy="136"/>
            </a:xfrm>
            <a:prstGeom prst="rect">
              <a:avLst/>
            </a:prstGeom>
            <a:solidFill>
              <a:srgbClr val="2C671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9600"/>
            </a:p>
          </p:txBody>
        </p:sp>
        <p:sp>
          <p:nvSpPr>
            <p:cNvPr id="52261" name="Rectangle 3722"/>
            <p:cNvSpPr>
              <a:spLocks noChangeArrowheads="1"/>
            </p:cNvSpPr>
            <p:nvPr/>
          </p:nvSpPr>
          <p:spPr bwMode="auto">
            <a:xfrm>
              <a:off x="3538" y="1616"/>
              <a:ext cx="408" cy="136"/>
            </a:xfrm>
            <a:prstGeom prst="rect">
              <a:avLst/>
            </a:prstGeom>
            <a:solidFill>
              <a:srgbClr val="F8D7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9600"/>
            </a:p>
          </p:txBody>
        </p:sp>
      </p:grpSp>
      <p:sp>
        <p:nvSpPr>
          <p:cNvPr id="52254" name="Text Box 59"/>
          <p:cNvSpPr txBox="1">
            <a:spLocks noChangeArrowheads="1"/>
          </p:cNvSpPr>
          <p:nvPr/>
        </p:nvSpPr>
        <p:spPr bwMode="auto">
          <a:xfrm>
            <a:off x="5638800" y="5105400"/>
            <a:ext cx="30956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latin typeface="Verdana" pitchFamily="4" charset="0"/>
              </a:rPr>
              <a:t>In total: 101 national guidelines on the five topics of interest</a:t>
            </a:r>
          </a:p>
        </p:txBody>
      </p:sp>
      <p:sp>
        <p:nvSpPr>
          <p:cNvPr id="52255" name="Slide Number Placeholder 5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E0B105-5609-42F8-9275-E6225A7EC43D}" type="slidenum">
              <a:rPr lang="fr-FR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 i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C. difficile </a:t>
            </a:r>
            <a:r>
              <a:rPr lang="de-DE" sz="2400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in Europe</a:t>
            </a:r>
          </a:p>
        </p:txBody>
      </p:sp>
      <p:sp>
        <p:nvSpPr>
          <p:cNvPr id="53251" name="Rectangle 11"/>
          <p:cNvSpPr>
            <a:spLocks noChangeArrowheads="1"/>
          </p:cNvSpPr>
          <p:nvPr/>
        </p:nvSpPr>
        <p:spPr bwMode="auto">
          <a:xfrm>
            <a:off x="827088" y="6361113"/>
            <a:ext cx="2633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400"/>
              <a:t>Bauer MP. </a:t>
            </a:r>
            <a:r>
              <a:rPr lang="fr-FR" sz="1400" i="1"/>
              <a:t>Lancet</a:t>
            </a:r>
            <a:r>
              <a:rPr lang="fr-FR" sz="1400"/>
              <a:t> 2011;377:63 </a:t>
            </a:r>
            <a:endParaRPr lang="en-GB" sz="140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449388"/>
            <a:ext cx="53292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6464300" y="1387475"/>
            <a:ext cx="242887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Ribotype	n/n (%)</a:t>
            </a:r>
          </a:p>
          <a:p>
            <a:pPr algn="ctr"/>
            <a:endParaRPr lang="en-US" sz="1200"/>
          </a:p>
          <a:p>
            <a:pPr algn="ctr"/>
            <a:r>
              <a:rPr lang="en-US" sz="1200">
                <a:solidFill>
                  <a:srgbClr val="FF0000"/>
                </a:solidFill>
              </a:rPr>
              <a:t>014/020* 	61/389 (16%)</a:t>
            </a:r>
          </a:p>
          <a:p>
            <a:pPr algn="ctr"/>
            <a:r>
              <a:rPr lang="en-US" sz="1200"/>
              <a:t>001 	37/389 (10%)</a:t>
            </a:r>
          </a:p>
          <a:p>
            <a:pPr algn="ctr"/>
            <a:r>
              <a:rPr lang="en-US" sz="1200"/>
              <a:t>078 	31/389 (8%)</a:t>
            </a:r>
          </a:p>
          <a:p>
            <a:pPr algn="ctr"/>
            <a:r>
              <a:rPr lang="en-US" sz="1200"/>
              <a:t>018 	23/389 (6%)</a:t>
            </a:r>
          </a:p>
          <a:p>
            <a:pPr algn="ctr"/>
            <a:r>
              <a:rPr lang="en-US" sz="1200"/>
              <a:t>106 	20/389 (5%)</a:t>
            </a:r>
          </a:p>
          <a:p>
            <a:pPr algn="ctr"/>
            <a:r>
              <a:rPr lang="en-US" sz="1200">
                <a:solidFill>
                  <a:srgbClr val="FF0000"/>
                </a:solidFill>
              </a:rPr>
              <a:t>027 	19/389 (5%)</a:t>
            </a:r>
          </a:p>
          <a:p>
            <a:pPr algn="ctr"/>
            <a:r>
              <a:rPr lang="en-US" sz="1200"/>
              <a:t>002 	18/389 (5%)</a:t>
            </a:r>
          </a:p>
          <a:p>
            <a:pPr algn="ctr"/>
            <a:r>
              <a:rPr lang="en-US" sz="1200"/>
              <a:t>012 	17/389 (4%)</a:t>
            </a:r>
          </a:p>
          <a:p>
            <a:pPr algn="ctr"/>
            <a:r>
              <a:rPr lang="en-US" sz="1200"/>
              <a:t>017 	14/389 (4%)</a:t>
            </a:r>
          </a:p>
          <a:p>
            <a:pPr algn="ctr"/>
            <a:r>
              <a:rPr lang="en-US" sz="1200"/>
              <a:t>015 	13/389 (3%)</a:t>
            </a:r>
          </a:p>
          <a:p>
            <a:pPr algn="ctr"/>
            <a:r>
              <a:rPr lang="en-US" sz="1200"/>
              <a:t>126 	12/389 (3%)</a:t>
            </a:r>
          </a:p>
          <a:p>
            <a:pPr algn="ctr"/>
            <a:r>
              <a:rPr lang="en-US" sz="1200"/>
              <a:t>023 	10/389 (3%)</a:t>
            </a:r>
          </a:p>
          <a:p>
            <a:pPr algn="ctr"/>
            <a:r>
              <a:rPr lang="en-US" sz="1200"/>
              <a:t>046	  8/389 (2%)</a:t>
            </a:r>
          </a:p>
          <a:p>
            <a:pPr algn="ctr"/>
            <a:r>
              <a:rPr lang="en-US" sz="1200"/>
              <a:t>003	  7/389 (2%)</a:t>
            </a:r>
          </a:p>
          <a:p>
            <a:pPr algn="ctr"/>
            <a:r>
              <a:rPr lang="en-US" sz="1200"/>
              <a:t>011	  6/389 (2%)</a:t>
            </a:r>
          </a:p>
          <a:p>
            <a:pPr algn="ctr"/>
            <a:r>
              <a:rPr lang="en-US" sz="1200"/>
              <a:t>053 	  6/389 (2%)</a:t>
            </a:r>
          </a:p>
          <a:p>
            <a:pPr algn="ctr"/>
            <a:r>
              <a:rPr lang="en-US" sz="1200"/>
              <a:t>056 	  6/389 (2%)</a:t>
            </a:r>
          </a:p>
          <a:p>
            <a:pPr algn="ctr"/>
            <a:endParaRPr lang="en-US" sz="1200"/>
          </a:p>
          <a:p>
            <a:pPr algn="ctr"/>
            <a:r>
              <a:rPr lang="en-US" sz="800"/>
              <a:t>*reported together because of close relatedness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4AD41A-6AAF-482F-ACFC-EAF5307E69AA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eck 4"/>
          <p:cNvSpPr>
            <a:spLocks noChangeArrowheads="1"/>
          </p:cNvSpPr>
          <p:nvPr/>
        </p:nvSpPr>
        <p:spPr bwMode="auto">
          <a:xfrm>
            <a:off x="900113" y="6076950"/>
            <a:ext cx="604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UK Office for National Statistics</a:t>
            </a:r>
          </a:p>
        </p:txBody>
      </p:sp>
      <p:sp>
        <p:nvSpPr>
          <p:cNvPr id="54275" name="Text Box 10"/>
          <p:cNvSpPr txBox="1">
            <a:spLocks noChangeArrowheads="1"/>
          </p:cNvSpPr>
          <p:nvPr/>
        </p:nvSpPr>
        <p:spPr bwMode="auto">
          <a:xfrm>
            <a:off x="468313" y="40481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Mortality – England &amp; Wales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88" y="1357313"/>
            <a:ext cx="60721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ECF389C-3BF9-40DD-9A1F-5A0414826364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Costs</a:t>
            </a:r>
          </a:p>
        </p:txBody>
      </p:sp>
      <p:sp>
        <p:nvSpPr>
          <p:cNvPr id="56323" name="Rechteck 4"/>
          <p:cNvSpPr>
            <a:spLocks noChangeArrowheads="1"/>
          </p:cNvSpPr>
          <p:nvPr/>
        </p:nvSpPr>
        <p:spPr bwMode="auto">
          <a:xfrm>
            <a:off x="611188" y="6289675"/>
            <a:ext cx="325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/>
              <a:t>Campbell R. </a:t>
            </a:r>
            <a:r>
              <a:rPr lang="de-DE" sz="1400" i="1"/>
              <a:t>J Med Econ </a:t>
            </a:r>
            <a:r>
              <a:rPr lang="de-DE" sz="1400"/>
              <a:t>2013;16:440 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3150" y="1354138"/>
            <a:ext cx="5802313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857250" y="5487988"/>
            <a:ext cx="757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BMT: bone marrow transplant; CAbx, concomitant antibiotics; IBD, inflammatory bowel disease </a:t>
            </a:r>
          </a:p>
          <a:p>
            <a:r>
              <a:rPr lang="en-GB" sz="1200"/>
              <a:t>*p-value for difference &lt; 0.001; **p-value for difference = 0.012.</a:t>
            </a:r>
          </a:p>
        </p:txBody>
      </p:sp>
      <p:sp>
        <p:nvSpPr>
          <p:cNvPr id="5632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8623EB4-B71B-4681-84AF-0E7FC16C9354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507413" cy="1143000"/>
          </a:xfrm>
        </p:spPr>
        <p:txBody>
          <a:bodyPr/>
          <a:lstStyle/>
          <a:p>
            <a:pPr eaLnBrk="1" hangingPunct="1"/>
            <a:r>
              <a:rPr lang="de-DE" b="1" i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C. difficile</a:t>
            </a:r>
            <a:r>
              <a:rPr lang="de-DE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 guidelines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6011863" y="1412875"/>
            <a:ext cx="29892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UK = England, Northern Ireland, Wales</a:t>
            </a:r>
          </a:p>
          <a:p>
            <a:pPr>
              <a:spcBef>
                <a:spcPct val="50000"/>
              </a:spcBef>
            </a:pPr>
            <a:r>
              <a:rPr lang="de-DE" sz="1800"/>
              <a:t>Sc = Scotland</a:t>
            </a:r>
          </a:p>
          <a:p>
            <a:pPr>
              <a:spcBef>
                <a:spcPct val="50000"/>
              </a:spcBef>
            </a:pPr>
            <a:r>
              <a:rPr lang="de-DE" sz="1800"/>
              <a:t>Total: 16 guidelines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631950" y="32099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chemeClr val="bg1"/>
                </a:solidFill>
              </a:rPr>
              <a:t>Sc</a:t>
            </a:r>
          </a:p>
        </p:txBody>
      </p:sp>
      <p:grpSp>
        <p:nvGrpSpPr>
          <p:cNvPr id="58374" name="Group 5"/>
          <p:cNvGrpSpPr>
            <a:grpSpLocks/>
          </p:cNvGrpSpPr>
          <p:nvPr/>
        </p:nvGrpSpPr>
        <p:grpSpPr bwMode="auto">
          <a:xfrm>
            <a:off x="539750" y="1341438"/>
            <a:ext cx="5400675" cy="5329237"/>
            <a:chOff x="974" y="663"/>
            <a:chExt cx="3481" cy="3680"/>
          </a:xfrm>
        </p:grpSpPr>
        <p:graphicFrame>
          <p:nvGraphicFramePr>
            <p:cNvPr id="58370" name="Object 2"/>
            <p:cNvGraphicFramePr>
              <a:graphicFrameLocks noChangeAspect="1"/>
            </p:cNvGraphicFramePr>
            <p:nvPr/>
          </p:nvGraphicFramePr>
          <p:xfrm>
            <a:off x="974" y="663"/>
            <a:ext cx="3481" cy="3612"/>
          </p:xfrm>
          <a:graphic>
            <a:graphicData uri="http://schemas.openxmlformats.org/presentationml/2006/ole">
              <p:oleObj spid="_x0000_s58370" name="Photo Editor-Foto" r:id="rId4" imgW="8907118" imgH="9240540" progId="">
                <p:embed/>
              </p:oleObj>
            </a:graphicData>
          </a:graphic>
        </p:graphicFrame>
        <p:sp>
          <p:nvSpPr>
            <p:cNvPr id="58378" name="Text Box 7"/>
            <p:cNvSpPr txBox="1">
              <a:spLocks noChangeArrowheads="1"/>
            </p:cNvSpPr>
            <p:nvPr/>
          </p:nvSpPr>
          <p:spPr bwMode="auto">
            <a:xfrm>
              <a:off x="1837" y="2931"/>
              <a:ext cx="22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58379" name="Text Box 8"/>
            <p:cNvSpPr txBox="1">
              <a:spLocks noChangeArrowheads="1"/>
            </p:cNvSpPr>
            <p:nvPr/>
          </p:nvSpPr>
          <p:spPr bwMode="auto">
            <a:xfrm>
              <a:off x="2382" y="2660"/>
              <a:ext cx="2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8380" name="Text Box 9"/>
            <p:cNvSpPr txBox="1">
              <a:spLocks noChangeArrowheads="1"/>
            </p:cNvSpPr>
            <p:nvPr/>
          </p:nvSpPr>
          <p:spPr bwMode="auto">
            <a:xfrm>
              <a:off x="2155" y="3082"/>
              <a:ext cx="3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CH</a:t>
              </a:r>
            </a:p>
          </p:txBody>
        </p:sp>
        <p:sp>
          <p:nvSpPr>
            <p:cNvPr id="58381" name="Text Box 10"/>
            <p:cNvSpPr txBox="1">
              <a:spLocks noChangeArrowheads="1"/>
            </p:cNvSpPr>
            <p:nvPr/>
          </p:nvSpPr>
          <p:spPr bwMode="auto">
            <a:xfrm>
              <a:off x="2472" y="3385"/>
              <a:ext cx="22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58382" name="Text Box 11"/>
            <p:cNvSpPr txBox="1">
              <a:spLocks noChangeArrowheads="1"/>
            </p:cNvSpPr>
            <p:nvPr/>
          </p:nvSpPr>
          <p:spPr bwMode="auto">
            <a:xfrm>
              <a:off x="2601" y="2976"/>
              <a:ext cx="22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8383" name="Text Box 12"/>
            <p:cNvSpPr txBox="1">
              <a:spLocks noChangeArrowheads="1"/>
            </p:cNvSpPr>
            <p:nvPr/>
          </p:nvSpPr>
          <p:spPr bwMode="auto">
            <a:xfrm>
              <a:off x="2109" y="2478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NL</a:t>
              </a:r>
            </a:p>
          </p:txBody>
        </p:sp>
        <p:sp>
          <p:nvSpPr>
            <p:cNvPr id="58384" name="Text Box 13"/>
            <p:cNvSpPr txBox="1">
              <a:spLocks noChangeArrowheads="1"/>
            </p:cNvSpPr>
            <p:nvPr/>
          </p:nvSpPr>
          <p:spPr bwMode="auto">
            <a:xfrm>
              <a:off x="2109" y="2795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58385" name="Text Box 14"/>
            <p:cNvSpPr txBox="1">
              <a:spLocks noChangeArrowheads="1"/>
            </p:cNvSpPr>
            <p:nvPr/>
          </p:nvSpPr>
          <p:spPr bwMode="auto">
            <a:xfrm>
              <a:off x="1973" y="2660"/>
              <a:ext cx="2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8386" name="Text Box 15"/>
            <p:cNvSpPr txBox="1">
              <a:spLocks noChangeArrowheads="1"/>
            </p:cNvSpPr>
            <p:nvPr/>
          </p:nvSpPr>
          <p:spPr bwMode="auto">
            <a:xfrm>
              <a:off x="2290" y="2220"/>
              <a:ext cx="31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DK</a:t>
              </a:r>
            </a:p>
          </p:txBody>
        </p:sp>
        <p:sp>
          <p:nvSpPr>
            <p:cNvPr id="58387" name="Text Box 16"/>
            <p:cNvSpPr txBox="1">
              <a:spLocks noChangeArrowheads="1"/>
            </p:cNvSpPr>
            <p:nvPr/>
          </p:nvSpPr>
          <p:spPr bwMode="auto">
            <a:xfrm>
              <a:off x="2517" y="1796"/>
              <a:ext cx="3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58388" name="Text Box 17"/>
            <p:cNvSpPr txBox="1">
              <a:spLocks noChangeArrowheads="1"/>
            </p:cNvSpPr>
            <p:nvPr/>
          </p:nvSpPr>
          <p:spPr bwMode="auto">
            <a:xfrm>
              <a:off x="3016" y="1434"/>
              <a:ext cx="36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FIN</a:t>
              </a:r>
            </a:p>
          </p:txBody>
        </p:sp>
        <p:sp>
          <p:nvSpPr>
            <p:cNvPr id="58389" name="Text Box 18"/>
            <p:cNvSpPr txBox="1">
              <a:spLocks noChangeArrowheads="1"/>
            </p:cNvSpPr>
            <p:nvPr/>
          </p:nvSpPr>
          <p:spPr bwMode="auto">
            <a:xfrm>
              <a:off x="3099" y="1995"/>
              <a:ext cx="31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58390" name="Text Box 19"/>
            <p:cNvSpPr txBox="1">
              <a:spLocks noChangeArrowheads="1"/>
            </p:cNvSpPr>
            <p:nvPr/>
          </p:nvSpPr>
          <p:spPr bwMode="auto">
            <a:xfrm>
              <a:off x="1248" y="2341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IRL</a:t>
              </a:r>
            </a:p>
          </p:txBody>
        </p:sp>
        <p:sp>
          <p:nvSpPr>
            <p:cNvPr id="58391" name="Text Box 20"/>
            <p:cNvSpPr txBox="1">
              <a:spLocks noChangeArrowheads="1"/>
            </p:cNvSpPr>
            <p:nvPr/>
          </p:nvSpPr>
          <p:spPr bwMode="auto">
            <a:xfrm>
              <a:off x="1610" y="2432"/>
              <a:ext cx="3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>
                  <a:solidFill>
                    <a:schemeClr val="bg1"/>
                  </a:solidFill>
                </a:rPr>
                <a:t>UK</a:t>
              </a:r>
            </a:p>
          </p:txBody>
        </p:sp>
        <p:sp>
          <p:nvSpPr>
            <p:cNvPr id="58392" name="Text Box 21"/>
            <p:cNvSpPr txBox="1">
              <a:spLocks noChangeArrowheads="1"/>
            </p:cNvSpPr>
            <p:nvPr/>
          </p:nvSpPr>
          <p:spPr bwMode="auto">
            <a:xfrm>
              <a:off x="2789" y="4110"/>
              <a:ext cx="2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/>
                <a:t>M</a:t>
              </a:r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1476375" y="32845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58376" name="Text Box 23"/>
          <p:cNvSpPr txBox="1">
            <a:spLocks noChangeArrowheads="1"/>
          </p:cNvSpPr>
          <p:nvPr/>
        </p:nvSpPr>
        <p:spPr bwMode="auto">
          <a:xfrm>
            <a:off x="7235825" y="58769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/>
              <a:t>Presented on DGHM 2011</a:t>
            </a:r>
          </a:p>
        </p:txBody>
      </p:sp>
      <p:sp>
        <p:nvSpPr>
          <p:cNvPr id="5837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040D53-A611-4F18-B51C-60535CE98D3C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619250" y="1111250"/>
          <a:ext cx="6192838" cy="4635500"/>
        </p:xfrm>
        <a:graphic>
          <a:graphicData uri="http://schemas.openxmlformats.org/presentationml/2006/ole">
            <p:oleObj spid="_x0000_s60418" name="Chart" r:id="rId4" imgW="6629400" imgH="4978400" progId="MSGraph.Chart.8">
              <p:embed followColorScheme="full"/>
            </p:oleObj>
          </a:graphicData>
        </a:graphic>
      </p:graphicFrame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8388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cs typeface="Arial" charset="0"/>
              </a:rPr>
              <a:t>Year of publication </a:t>
            </a:r>
          </a:p>
          <a:p>
            <a:pPr>
              <a:spcBef>
                <a:spcPct val="50000"/>
              </a:spcBef>
            </a:pPr>
            <a:r>
              <a:rPr lang="de-DE" b="1">
                <a:cs typeface="Arial" charset="0"/>
              </a:rPr>
              <a:t>CDI prevention guidelines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V="1">
            <a:off x="4067175" y="5589588"/>
            <a:ext cx="0" cy="431800"/>
          </a:xfrm>
          <a:prstGeom prst="line">
            <a:avLst/>
          </a:prstGeom>
          <a:noFill/>
          <a:ln w="57150">
            <a:solidFill>
              <a:srgbClr val="E6271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03575" y="6021388"/>
            <a:ext cx="1873250" cy="376237"/>
          </a:xfrm>
          <a:prstGeom prst="rect">
            <a:avLst/>
          </a:prstGeom>
          <a:noFill/>
          <a:ln w="9525">
            <a:solidFill>
              <a:srgbClr val="E627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/>
              <a:t>ECDC guidance</a:t>
            </a:r>
          </a:p>
        </p:txBody>
      </p:sp>
      <p:sp>
        <p:nvSpPr>
          <p:cNvPr id="6042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42083DF-BA45-4073-B458-743DE1E248EC}" type="slidenum">
              <a:rPr lang="fr-FR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53988"/>
            <a:ext cx="8661400" cy="922337"/>
          </a:xfrm>
        </p:spPr>
        <p:txBody>
          <a:bodyPr/>
          <a:lstStyle/>
          <a:p>
            <a:pPr eaLnBrk="1" hangingPunct="1"/>
            <a:r>
              <a:rPr lang="de-DE" sz="2400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Level of evidence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8" y="1762125"/>
            <a:ext cx="77438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feld 7"/>
          <p:cNvSpPr txBox="1">
            <a:spLocks noChangeArrowheads="1"/>
          </p:cNvSpPr>
          <p:nvPr/>
        </p:nvSpPr>
        <p:spPr bwMode="auto">
          <a:xfrm>
            <a:off x="468313" y="6270625"/>
            <a:ext cx="215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/>
              <a:t>Martin M et al., JHI 2014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1A27EE-4892-4C36-A687-CA8EFF6E0796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feld 1"/>
          <p:cNvSpPr txBox="1">
            <a:spLocks noChangeArrowheads="1"/>
          </p:cNvSpPr>
          <p:nvPr/>
        </p:nvSpPr>
        <p:spPr bwMode="auto">
          <a:xfrm>
            <a:off x="1835150" y="2636838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b="1"/>
              <a:t>Transmission and CDI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63CADF-86D4-4E33-9B50-E0A8A4421855}" type="slidenum">
              <a:rPr lang="fr-FR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Outline 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ea typeface="ＭＳ Ｐゴシック" pitchFamily="4" charset="-128"/>
                <a:cs typeface="Arial" charset="0"/>
              </a:rPr>
              <a:t>PROHIBIT work package 2</a:t>
            </a:r>
          </a:p>
          <a:p>
            <a:pPr eaLnBrk="1" hangingPunct="1"/>
            <a:r>
              <a:rPr lang="de-DE" smtClean="0">
                <a:latin typeface="Arial" charset="0"/>
                <a:ea typeface="ＭＳ Ｐゴシック" pitchFamily="4" charset="-128"/>
                <a:cs typeface="Arial" charset="0"/>
              </a:rPr>
              <a:t>Guidelines in WP 2</a:t>
            </a:r>
          </a:p>
          <a:p>
            <a:pPr eaLnBrk="1" hangingPunct="1"/>
            <a:r>
              <a:rPr lang="de-DE" i="1" smtClean="0">
                <a:latin typeface="Arial" charset="0"/>
                <a:ea typeface="ＭＳ Ｐゴシック" pitchFamily="4" charset="-128"/>
                <a:cs typeface="Arial" charset="0"/>
              </a:rPr>
              <a:t>C. difficile</a:t>
            </a:r>
          </a:p>
          <a:p>
            <a:pPr lvl="1" eaLnBrk="1" hangingPunct="1"/>
            <a:r>
              <a:rPr lang="de-DE" smtClean="0">
                <a:latin typeface="Arial" charset="0"/>
                <a:ea typeface="ＭＳ Ｐゴシック" pitchFamily="4" charset="-128"/>
                <a:cs typeface="Arial" charset="0"/>
              </a:rPr>
              <a:t>Studies and guidelines </a:t>
            </a:r>
          </a:p>
          <a:p>
            <a:pPr lvl="1" eaLnBrk="1" hangingPunct="1"/>
            <a:r>
              <a:rPr lang="de-DE" smtClean="0">
                <a:latin typeface="Arial" charset="0"/>
                <a:ea typeface="ＭＳ Ｐゴシック" pitchFamily="4" charset="-128"/>
                <a:cs typeface="Arial" charset="0"/>
              </a:rPr>
              <a:t>Treatment</a:t>
            </a:r>
          </a:p>
          <a:p>
            <a:pPr lvl="1" eaLnBrk="1" hangingPunct="1"/>
            <a:r>
              <a:rPr lang="de-DE" smtClean="0">
                <a:latin typeface="Arial" charset="0"/>
                <a:ea typeface="ＭＳ Ｐゴシック" pitchFamily="4" charset="-128"/>
                <a:cs typeface="Arial" charset="0"/>
              </a:rPr>
              <a:t>Summary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123C7D-3AC4-4A39-B3E9-1E68728DD7C2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Proximity is a risk for transmission</a:t>
            </a:r>
          </a:p>
        </p:txBody>
      </p:sp>
      <p:sp>
        <p:nvSpPr>
          <p:cNvPr id="65539" name="Rectangle 11"/>
          <p:cNvSpPr>
            <a:spLocks noChangeArrowheads="1"/>
          </p:cNvSpPr>
          <p:nvPr/>
        </p:nvSpPr>
        <p:spPr bwMode="auto">
          <a:xfrm>
            <a:off x="611188" y="6218238"/>
            <a:ext cx="33289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400"/>
              <a:t>Chang VT. </a:t>
            </a:r>
            <a:r>
              <a:rPr lang="fr-FR" sz="1400" i="1"/>
              <a:t>Clin Infect Dis </a:t>
            </a:r>
            <a:r>
              <a:rPr lang="fr-FR" sz="1400"/>
              <a:t>2000;31:717 </a:t>
            </a:r>
            <a:endParaRPr lang="en-GB" sz="140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914400" y="3546475"/>
          <a:ext cx="7391400" cy="1485900"/>
        </p:xfrm>
        <a:graphic>
          <a:graphicData uri="http://schemas.openxmlformats.org/drawingml/2006/table">
            <a:tbl>
              <a:tblPr/>
              <a:tblGrid>
                <a:gridCol w="2260600"/>
                <a:gridCol w="2857500"/>
                <a:gridCol w="2273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Setting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Transmission, n/n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Risk, RR (95%CI)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Sequential patient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  4/135 (3.0%)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1.21 (0.32-3.39)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Roommate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    4/71 (5.6%)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2.37 (0.63-6.95)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Neighbor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16/249 (6.4%)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4" charset="-128"/>
                          <a:cs typeface="Arial" charset="0"/>
                        </a:rPr>
                        <a:t>3.40 (1.95-5.94)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5556" name="Textfeld 8"/>
          <p:cNvSpPr txBox="1">
            <a:spLocks noChangeArrowheads="1"/>
          </p:cNvSpPr>
          <p:nvPr/>
        </p:nvSpPr>
        <p:spPr bwMode="auto">
          <a:xfrm>
            <a:off x="914400" y="19050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Likelihood of </a:t>
            </a:r>
            <a:r>
              <a:rPr lang="en-US" sz="1800" i="1"/>
              <a:t>C. difficile </a:t>
            </a:r>
            <a:r>
              <a:rPr lang="en-US" sz="1800"/>
              <a:t>transmission from CDI patients to roommates, direct neighbors or patients hospitalized at the same bed position sequentially</a:t>
            </a:r>
          </a:p>
        </p:txBody>
      </p:sp>
      <p:sp>
        <p:nvSpPr>
          <p:cNvPr id="6555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75CBFD3-42C3-4CDF-B095-CE81520F86DF}" type="slidenum">
              <a:rPr lang="fr-FR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1988" y="1290638"/>
            <a:ext cx="6838950" cy="4781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7587" name="Rectangle 8"/>
          <p:cNvSpPr>
            <a:spLocks noChangeArrowheads="1"/>
          </p:cNvSpPr>
          <p:nvPr/>
        </p:nvSpPr>
        <p:spPr bwMode="auto">
          <a:xfrm>
            <a:off x="762000" y="5715000"/>
            <a:ext cx="4868863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 b="1"/>
              <a:t>Department of Microbiology, Leeds Teaching Hospitals &amp; University of Leeds</a:t>
            </a:r>
          </a:p>
        </p:txBody>
      </p:sp>
      <p:sp>
        <p:nvSpPr>
          <p:cNvPr id="67588" name="Rectangle 11"/>
          <p:cNvSpPr>
            <a:spLocks noChangeArrowheads="1"/>
          </p:cNvSpPr>
          <p:nvPr/>
        </p:nvSpPr>
        <p:spPr bwMode="auto">
          <a:xfrm>
            <a:off x="611188" y="6292850"/>
            <a:ext cx="357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400"/>
              <a:t>Fawley WN. </a:t>
            </a:r>
            <a:r>
              <a:rPr lang="en-GB" sz="1400" i="1"/>
              <a:t>J Clin Microbiol</a:t>
            </a:r>
            <a:r>
              <a:rPr lang="en-GB" sz="1400"/>
              <a:t> 2005;43:2685</a:t>
            </a:r>
          </a:p>
        </p:txBody>
      </p:sp>
      <p:sp>
        <p:nvSpPr>
          <p:cNvPr id="67589" name="Text Box 2"/>
          <p:cNvSpPr txBox="1">
            <a:spLocks noChangeArrowheads="1"/>
          </p:cNvSpPr>
          <p:nvPr/>
        </p:nvSpPr>
        <p:spPr bwMode="auto">
          <a:xfrm>
            <a:off x="539750" y="4572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C. difficile </a:t>
            </a:r>
            <a:r>
              <a:rPr lang="en-US" b="1"/>
              <a:t>in the environment </a:t>
            </a:r>
            <a:endParaRPr lang="en-US"/>
          </a:p>
        </p:txBody>
      </p:sp>
      <p:sp>
        <p:nvSpPr>
          <p:cNvPr id="67590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2364C55-B222-484D-B034-258CCA84ECCB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975" y="1346200"/>
            <a:ext cx="72628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11188" y="39528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C. difficile </a:t>
            </a:r>
            <a:r>
              <a:rPr lang="en-US" b="1"/>
              <a:t>in the environment </a:t>
            </a:r>
            <a:endParaRPr lang="en-US"/>
          </a:p>
        </p:txBody>
      </p:sp>
      <p:sp>
        <p:nvSpPr>
          <p:cNvPr id="69636" name="Rectangle 11"/>
          <p:cNvSpPr>
            <a:spLocks noChangeArrowheads="1"/>
          </p:cNvSpPr>
          <p:nvPr/>
        </p:nvSpPr>
        <p:spPr bwMode="auto">
          <a:xfrm>
            <a:off x="611188" y="6292850"/>
            <a:ext cx="357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400"/>
              <a:t>Fawley WN. </a:t>
            </a:r>
            <a:r>
              <a:rPr lang="en-GB" sz="1400" i="1"/>
              <a:t>J Clin Microbiol</a:t>
            </a:r>
            <a:r>
              <a:rPr lang="en-GB" sz="1400"/>
              <a:t> 2005;43:2685</a:t>
            </a:r>
          </a:p>
        </p:txBody>
      </p:sp>
      <p:sp>
        <p:nvSpPr>
          <p:cNvPr id="6963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4F26039-3867-498A-8DB5-A90C55056508}" type="slidenum">
              <a:rPr lang="fr-FR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275"/>
            <a:ext cx="7974012" cy="5381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ea typeface="ＭＳ Ｐゴシック" pitchFamily="4" charset="-128"/>
              </a:rPr>
              <a:t>Colonization pressure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827088" y="6121400"/>
            <a:ext cx="435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400"/>
              <a:t>Ajao AO. </a:t>
            </a:r>
            <a:r>
              <a:rPr lang="de-DE" sz="1400" i="1"/>
              <a:t>Infect Control Hosp Epidemiol </a:t>
            </a:r>
            <a:r>
              <a:rPr lang="de-DE" sz="1400"/>
              <a:t>2011;32:481 </a:t>
            </a:r>
          </a:p>
        </p:txBody>
      </p:sp>
      <p:sp>
        <p:nvSpPr>
          <p:cNvPr id="71685" name="Textfeld 9"/>
          <p:cNvSpPr txBox="1">
            <a:spLocks noChangeArrowheads="1"/>
          </p:cNvSpPr>
          <p:nvPr/>
        </p:nvSpPr>
        <p:spPr bwMode="auto">
          <a:xfrm>
            <a:off x="838200" y="1981200"/>
            <a:ext cx="7696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Systematic review; three studies about CDI-transmission in the hospital setting: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Colonization pressure* was significantly associated (OR 2.9-4) with </a:t>
            </a:r>
            <a:r>
              <a:rPr lang="en-US" sz="1800" i="1"/>
              <a:t>C.difficile </a:t>
            </a:r>
            <a:r>
              <a:rPr lang="en-US" sz="1800"/>
              <a:t>transmission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400"/>
              <a:t>*measured as the presence of CDI-cases as a risk factor for </a:t>
            </a:r>
            <a:r>
              <a:rPr lang="en-US" sz="1400" i="1"/>
              <a:t>C. difficile </a:t>
            </a:r>
            <a:r>
              <a:rPr lang="en-US" sz="1400"/>
              <a:t>transmission</a:t>
            </a:r>
          </a:p>
        </p:txBody>
      </p:sp>
      <p:sp>
        <p:nvSpPr>
          <p:cNvPr id="7168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781FE7D-F833-4233-ACCD-5B861DA4F644}" type="slidenum">
              <a:rPr lang="fr-FR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Environmental disinfection (CDI)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400" smtClean="0">
                <a:ea typeface="ＭＳ Ｐゴシック" pitchFamily="4" charset="-128"/>
                <a:sym typeface="Wingdings" pitchFamily="4" charset="2"/>
              </a:rPr>
              <a:t> </a:t>
            </a:r>
            <a:r>
              <a:rPr lang="de-DE" sz="2400" smtClean="0">
                <a:ea typeface="ＭＳ Ｐゴシック" pitchFamily="4" charset="-128"/>
              </a:rPr>
              <a:t>ECDC: </a:t>
            </a:r>
          </a:p>
          <a:p>
            <a:pPr lvl="1" eaLnBrk="1" hangingPunct="1"/>
            <a:r>
              <a:rPr lang="de-DE" sz="2400" smtClean="0">
                <a:ea typeface="ＭＳ Ｐゴシック" pitchFamily="4" charset="-128"/>
              </a:rPr>
              <a:t>Regular disinfection, chlorine-based prefered - IB	(Evidenz 2b (1), 2c (2), 4 (1))</a:t>
            </a:r>
          </a:p>
          <a:p>
            <a:pPr lvl="1" eaLnBrk="1" hangingPunct="1">
              <a:buFontTx/>
              <a:buNone/>
            </a:pPr>
            <a:endParaRPr lang="de-DE" sz="2400" smtClean="0">
              <a:ea typeface="ＭＳ Ｐゴシック" pitchFamily="4" charset="-128"/>
            </a:endParaRPr>
          </a:p>
          <a:p>
            <a:pPr lvl="1" eaLnBrk="1" hangingPunct="1"/>
            <a:r>
              <a:rPr lang="de-DE" sz="2400" smtClean="0">
                <a:ea typeface="ＭＳ Ｐゴシック" pitchFamily="4" charset="-128"/>
              </a:rPr>
              <a:t>Frequently touched surfaces, at least 1x /d - IB 	(Evidenz 1b (1), 2a (1), 4 (1))</a:t>
            </a:r>
          </a:p>
          <a:p>
            <a:pPr lvl="1" eaLnBrk="1" hangingPunct="1"/>
            <a:endParaRPr lang="de-DE" sz="2400" smtClean="0">
              <a:ea typeface="ＭＳ Ｐゴシック" pitchFamily="4" charset="-128"/>
            </a:endParaRPr>
          </a:p>
          <a:p>
            <a:pPr lvl="1" eaLnBrk="1" hangingPunct="1"/>
            <a:r>
              <a:rPr lang="de-DE" sz="2400" smtClean="0">
                <a:ea typeface="ＭＳ Ｐゴシック" pitchFamily="4" charset="-128"/>
              </a:rPr>
              <a:t>Bathroom, toilets etc. clean scrupulously – IB	(Evidenz 1b (1), 2a (1))</a:t>
            </a:r>
          </a:p>
        </p:txBody>
      </p:sp>
      <p:sp>
        <p:nvSpPr>
          <p:cNvPr id="72708" name="Textfeld 5"/>
          <p:cNvSpPr txBox="1">
            <a:spLocks noChangeArrowheads="1"/>
          </p:cNvSpPr>
          <p:nvPr/>
        </p:nvSpPr>
        <p:spPr bwMode="auto">
          <a:xfrm>
            <a:off x="468313" y="6270625"/>
            <a:ext cx="215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/>
              <a:t>Martin M et al., JHI 2014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6130CD-2BEC-4AC6-8EA6-2D246C8588B9}" type="slidenum">
              <a:rPr lang="fr-FR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74638"/>
            <a:ext cx="8218488" cy="812800"/>
          </a:xfrm>
        </p:spPr>
        <p:txBody>
          <a:bodyPr/>
          <a:lstStyle/>
          <a:p>
            <a:pPr eaLnBrk="1" hangingPunct="1"/>
            <a:r>
              <a:rPr lang="de-DE" sz="2400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Environmental disinfection (CDI)</a:t>
            </a:r>
          </a:p>
        </p:txBody>
      </p:sp>
      <p:graphicFrame>
        <p:nvGraphicFramePr>
          <p:cNvPr id="161795" name="Group 3"/>
          <p:cNvGraphicFramePr>
            <a:graphicFrameLocks noGrp="1"/>
          </p:cNvGraphicFramePr>
          <p:nvPr>
            <p:ph idx="1"/>
          </p:nvPr>
        </p:nvGraphicFramePr>
        <p:xfrm>
          <a:off x="590550" y="1365250"/>
          <a:ext cx="8229600" cy="510889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4" charset="0"/>
                        <a:ea typeface="ＭＳ Ｐゴシック" pitchFamily="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Frequently touched surfaces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Bathroom, toilet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Austria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Sporicidal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2x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Belgium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Denmark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(2011)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Finland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France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Germany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H2O2 or chlorine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Ireland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After each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Italy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Latvia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Luxembourg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Malta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(SHEA 2008)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Netherlands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Sweden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Peracetic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Switzerland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(1995)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 mechanic effect of cleaning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„Die kontinuierliche Reinigung…“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4" charset="0"/>
                        <a:ea typeface="ＭＳ Ｐゴシック" pitchFamily="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GB 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(2008)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After each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Sc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 (2009)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Chlorine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Min. 1x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4" charset="0"/>
                          <a:ea typeface="ＭＳ Ｐゴシック" pitchFamily="4" charset="-128"/>
                        </a:rPr>
                        <a:t>Not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823" name="Line 131"/>
          <p:cNvSpPr>
            <a:spLocks noChangeShapeType="1"/>
          </p:cNvSpPr>
          <p:nvPr/>
        </p:nvSpPr>
        <p:spPr bwMode="auto">
          <a:xfrm>
            <a:off x="611188" y="1125538"/>
            <a:ext cx="2089150" cy="5032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3824" name="Text Box 134"/>
          <p:cNvSpPr txBox="1">
            <a:spLocks noChangeArrowheads="1"/>
          </p:cNvSpPr>
          <p:nvPr/>
        </p:nvSpPr>
        <p:spPr bwMode="auto">
          <a:xfrm>
            <a:off x="539750" y="1519238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/>
              <a:t>Country </a:t>
            </a:r>
            <a:r>
              <a:rPr lang="de-DE" sz="1400"/>
              <a:t>(year)</a:t>
            </a:r>
          </a:p>
        </p:txBody>
      </p:sp>
      <p:sp>
        <p:nvSpPr>
          <p:cNvPr id="73825" name="Text Box 135"/>
          <p:cNvSpPr txBox="1">
            <a:spLocks noChangeArrowheads="1"/>
          </p:cNvSpPr>
          <p:nvPr/>
        </p:nvSpPr>
        <p:spPr bwMode="auto">
          <a:xfrm>
            <a:off x="1619250" y="1301750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/>
              <a:t>measure</a:t>
            </a:r>
          </a:p>
        </p:txBody>
      </p:sp>
      <p:sp>
        <p:nvSpPr>
          <p:cNvPr id="73826" name="Line 137"/>
          <p:cNvSpPr>
            <a:spLocks noChangeShapeType="1"/>
          </p:cNvSpPr>
          <p:nvPr/>
        </p:nvSpPr>
        <p:spPr bwMode="auto">
          <a:xfrm>
            <a:off x="573088" y="1379538"/>
            <a:ext cx="2089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3827" name="Textfeld 136"/>
          <p:cNvSpPr txBox="1">
            <a:spLocks noChangeArrowheads="1"/>
          </p:cNvSpPr>
          <p:nvPr/>
        </p:nvSpPr>
        <p:spPr bwMode="auto">
          <a:xfrm>
            <a:off x="468313" y="6505575"/>
            <a:ext cx="215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/>
              <a:t>Martin M et al., JHI 2014</a:t>
            </a:r>
          </a:p>
        </p:txBody>
      </p:sp>
      <p:sp>
        <p:nvSpPr>
          <p:cNvPr id="7382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1ED26F-E072-47A2-B143-9D75AD758989}" type="slidenum">
              <a:rPr lang="fr-FR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Effectiveness of disinfectants</a:t>
            </a:r>
          </a:p>
        </p:txBody>
      </p:sp>
      <p:pic>
        <p:nvPicPr>
          <p:cNvPr id="7475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1628775"/>
            <a:ext cx="7010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AutoShape 7"/>
          <p:cNvSpPr>
            <a:spLocks noChangeArrowheads="1"/>
          </p:cNvSpPr>
          <p:nvPr/>
        </p:nvSpPr>
        <p:spPr bwMode="auto">
          <a:xfrm>
            <a:off x="2987675" y="3429000"/>
            <a:ext cx="3240088" cy="576263"/>
          </a:xfrm>
          <a:prstGeom prst="wedgeRectCallout">
            <a:avLst>
              <a:gd name="adj1" fmla="val -55685"/>
              <a:gd name="adj2" fmla="val 16956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Non-ionic surfactant and NaDCC (Chlor-clean</a:t>
            </a:r>
            <a:r>
              <a:rPr lang="en-US" sz="1400" baseline="30000"/>
              <a:t>®</a:t>
            </a:r>
            <a:r>
              <a:rPr lang="en-US" sz="1400"/>
              <a:t>); </a:t>
            </a:r>
            <a:r>
              <a:rPr lang="en-US" sz="1400" b="1"/>
              <a:t>1,000 ppm Chlor</a:t>
            </a:r>
          </a:p>
        </p:txBody>
      </p:sp>
      <p:sp>
        <p:nvSpPr>
          <p:cNvPr id="710664" name="AutoShape 8"/>
          <p:cNvSpPr>
            <a:spLocks noChangeArrowheads="1"/>
          </p:cNvSpPr>
          <p:nvPr/>
        </p:nvSpPr>
        <p:spPr bwMode="auto">
          <a:xfrm>
            <a:off x="0" y="4114800"/>
            <a:ext cx="2592388" cy="576263"/>
          </a:xfrm>
          <a:prstGeom prst="wedgeRectCallout">
            <a:avLst>
              <a:gd name="adj1" fmla="val 52428"/>
              <a:gd name="adj2" fmla="val -22419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/>
              <a:t>Non-ionic surfactant and phosphate (Hospec</a:t>
            </a:r>
            <a:r>
              <a:rPr lang="en-US" sz="1400" baseline="30000"/>
              <a:t>®</a:t>
            </a:r>
            <a:r>
              <a:rPr lang="en-US" sz="1400"/>
              <a:t>); 0.10%</a:t>
            </a:r>
          </a:p>
        </p:txBody>
      </p:sp>
      <p:sp>
        <p:nvSpPr>
          <p:cNvPr id="710665" name="AutoShape 9"/>
          <p:cNvSpPr>
            <a:spLocks noChangeArrowheads="1"/>
          </p:cNvSpPr>
          <p:nvPr/>
        </p:nvSpPr>
        <p:spPr bwMode="auto">
          <a:xfrm>
            <a:off x="395288" y="1628775"/>
            <a:ext cx="1873250" cy="504825"/>
          </a:xfrm>
          <a:prstGeom prst="wedgeRectCallout">
            <a:avLst>
              <a:gd name="adj1" fmla="val 68727"/>
              <a:gd name="adj2" fmla="val 19905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/>
              <a:t>Hydrogen-peroxide (G-Force</a:t>
            </a:r>
            <a:r>
              <a:rPr lang="en-US" sz="1400" baseline="30000"/>
              <a:t>®</a:t>
            </a:r>
            <a:r>
              <a:rPr lang="en-US" sz="1400"/>
              <a:t>); 1 : 64</a:t>
            </a:r>
          </a:p>
        </p:txBody>
      </p:sp>
      <p:sp>
        <p:nvSpPr>
          <p:cNvPr id="74759" name="Text Box 12"/>
          <p:cNvSpPr txBox="1">
            <a:spLocks noChangeArrowheads="1"/>
          </p:cNvSpPr>
          <p:nvPr/>
        </p:nvSpPr>
        <p:spPr bwMode="auto">
          <a:xfrm>
            <a:off x="468313" y="708025"/>
            <a:ext cx="676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Spore germination after exposure to different disinfectants</a:t>
            </a:r>
          </a:p>
        </p:txBody>
      </p:sp>
      <p:sp>
        <p:nvSpPr>
          <p:cNvPr id="74760" name="AutoShape 13"/>
          <p:cNvSpPr>
            <a:spLocks noChangeArrowheads="1"/>
          </p:cNvSpPr>
          <p:nvPr/>
        </p:nvSpPr>
        <p:spPr bwMode="auto">
          <a:xfrm>
            <a:off x="3124200" y="2057400"/>
            <a:ext cx="1512888" cy="431800"/>
          </a:xfrm>
          <a:prstGeom prst="wedgeRectCallout">
            <a:avLst>
              <a:gd name="adj1" fmla="val -34014"/>
              <a:gd name="adj2" fmla="val 213236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74761" name="AutoShape 22"/>
          <p:cNvSpPr>
            <a:spLocks noChangeArrowheads="1"/>
          </p:cNvSpPr>
          <p:nvPr/>
        </p:nvSpPr>
        <p:spPr bwMode="auto">
          <a:xfrm>
            <a:off x="0" y="5486400"/>
            <a:ext cx="3024188" cy="576263"/>
          </a:xfrm>
          <a:prstGeom prst="wedgeRectCallout">
            <a:avLst>
              <a:gd name="adj1" fmla="val 36875"/>
              <a:gd name="adj2" fmla="val -16616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Detergent and NaOCl (Dispatch</a:t>
            </a:r>
            <a:r>
              <a:rPr lang="en-US" sz="1400" baseline="30000"/>
              <a:t>®</a:t>
            </a:r>
            <a:r>
              <a:rPr lang="en-US" sz="1400"/>
              <a:t>); </a:t>
            </a:r>
            <a:r>
              <a:rPr lang="en-US" sz="1400" b="1"/>
              <a:t>5,500 ppm NaOCl</a:t>
            </a:r>
          </a:p>
        </p:txBody>
      </p:sp>
      <p:sp>
        <p:nvSpPr>
          <p:cNvPr id="74762" name="Rectangle 24"/>
          <p:cNvSpPr>
            <a:spLocks noChangeArrowheads="1"/>
          </p:cNvSpPr>
          <p:nvPr/>
        </p:nvSpPr>
        <p:spPr bwMode="auto">
          <a:xfrm>
            <a:off x="827088" y="6364288"/>
            <a:ext cx="4668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Fawley WN. </a:t>
            </a:r>
            <a:r>
              <a:rPr lang="en-US" sz="1400" i="1"/>
              <a:t>Infect Control Hosp Epidemiol</a:t>
            </a:r>
            <a:r>
              <a:rPr lang="en-US" sz="1400"/>
              <a:t> 2007;28:920 </a:t>
            </a:r>
          </a:p>
        </p:txBody>
      </p:sp>
      <p:sp>
        <p:nvSpPr>
          <p:cNvPr id="74763" name="AutoShape 23"/>
          <p:cNvSpPr>
            <a:spLocks noChangeArrowheads="1"/>
          </p:cNvSpPr>
          <p:nvPr/>
        </p:nvSpPr>
        <p:spPr bwMode="auto">
          <a:xfrm>
            <a:off x="3851275" y="5805488"/>
            <a:ext cx="2016125" cy="504825"/>
          </a:xfrm>
          <a:prstGeom prst="wedgeRectCallout">
            <a:avLst>
              <a:gd name="adj1" fmla="val -101417"/>
              <a:gd name="adj2" fmla="val -251574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NaDCC (Sanichlor</a:t>
            </a:r>
            <a:r>
              <a:rPr lang="en-US" sz="1400" baseline="30000"/>
              <a:t>®</a:t>
            </a:r>
            <a:r>
              <a:rPr lang="en-US" sz="1400"/>
              <a:t>); </a:t>
            </a:r>
            <a:r>
              <a:rPr lang="en-US" sz="1400" b="1"/>
              <a:t>1,000 ppm chloride</a:t>
            </a:r>
          </a:p>
        </p:txBody>
      </p:sp>
      <p:sp>
        <p:nvSpPr>
          <p:cNvPr id="7476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17DA74-D451-4E4F-A35F-EB0C30CEAFBA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2813" y="1263650"/>
            <a:ext cx="540067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17"/>
          <p:cNvSpPr>
            <a:spLocks noChangeArrowheads="1"/>
          </p:cNvSpPr>
          <p:nvPr/>
        </p:nvSpPr>
        <p:spPr bwMode="auto">
          <a:xfrm>
            <a:off x="1273175" y="5008563"/>
            <a:ext cx="532765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Preintervention period (June 2004 through March 2005) </a:t>
            </a:r>
          </a:p>
          <a:p>
            <a:pPr algn="ctr"/>
            <a:r>
              <a:rPr lang="en-US" sz="1600"/>
              <a:t>Intervention period (June 2005 through March 2006)</a:t>
            </a:r>
          </a:p>
        </p:txBody>
      </p:sp>
      <p:sp>
        <p:nvSpPr>
          <p:cNvPr id="792594" name="Rectangle 18"/>
          <p:cNvSpPr>
            <a:spLocks noChangeArrowheads="1"/>
          </p:cNvSpPr>
          <p:nvPr/>
        </p:nvSpPr>
        <p:spPr bwMode="auto">
          <a:xfrm>
            <a:off x="1019175" y="5119688"/>
            <a:ext cx="144463" cy="1444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76805" name="Rectangle 19"/>
          <p:cNvSpPr>
            <a:spLocks noChangeArrowheads="1"/>
          </p:cNvSpPr>
          <p:nvPr/>
        </p:nvSpPr>
        <p:spPr bwMode="auto">
          <a:xfrm>
            <a:off x="1019175" y="5353050"/>
            <a:ext cx="144463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76806" name="Text Box 20"/>
          <p:cNvSpPr txBox="1">
            <a:spLocks noChangeArrowheads="1"/>
          </p:cNvSpPr>
          <p:nvPr/>
        </p:nvSpPr>
        <p:spPr bwMode="auto">
          <a:xfrm>
            <a:off x="539750" y="5238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Vaporized hydrogen-peroxide</a:t>
            </a:r>
          </a:p>
        </p:txBody>
      </p:sp>
      <p:sp>
        <p:nvSpPr>
          <p:cNvPr id="76807" name="Rectangle 37"/>
          <p:cNvSpPr>
            <a:spLocks noChangeArrowheads="1"/>
          </p:cNvSpPr>
          <p:nvPr/>
        </p:nvSpPr>
        <p:spPr bwMode="auto">
          <a:xfrm>
            <a:off x="900113" y="6091238"/>
            <a:ext cx="4484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Boyce JM. </a:t>
            </a:r>
            <a:r>
              <a:rPr lang="en-US" sz="1400" i="1"/>
              <a:t>Infect Control Hosp Epidemiol</a:t>
            </a:r>
            <a:r>
              <a:rPr lang="en-US" sz="1400"/>
              <a:t> 2008;29:723</a:t>
            </a:r>
          </a:p>
        </p:txBody>
      </p:sp>
      <p:pic>
        <p:nvPicPr>
          <p:cNvPr id="76808" name="Picture 39" descr="BQZ_RH_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9538" y="263525"/>
            <a:ext cx="26844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59E4A7C-FFCE-4B99-851D-2032B139F815}" type="slidenum">
              <a:rPr lang="fr-FR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755650" y="5013325"/>
            <a:ext cx="7488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Contamination of healthcare worker’s hands after touching different skin areas of CDI-patients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1500188"/>
            <a:ext cx="6745288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8852" name="Text Box 7"/>
          <p:cNvSpPr txBox="1">
            <a:spLocks noChangeArrowheads="1"/>
          </p:cNvSpPr>
          <p:nvPr/>
        </p:nvSpPr>
        <p:spPr bwMode="auto">
          <a:xfrm>
            <a:off x="395288" y="47625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Contamination of healthcare worker‘s hands</a:t>
            </a:r>
          </a:p>
        </p:txBody>
      </p:sp>
      <p:sp>
        <p:nvSpPr>
          <p:cNvPr id="78853" name="Text Box 12"/>
          <p:cNvSpPr txBox="1">
            <a:spLocks noChangeArrowheads="1"/>
          </p:cNvSpPr>
          <p:nvPr/>
        </p:nvSpPr>
        <p:spPr bwMode="auto">
          <a:xfrm>
            <a:off x="827088" y="6219825"/>
            <a:ext cx="561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Bobulsky GS. </a:t>
            </a:r>
            <a:r>
              <a:rPr lang="en-GB" sz="1400" i="1"/>
              <a:t>Clin Infect Dis</a:t>
            </a:r>
            <a:r>
              <a:rPr lang="en-GB" sz="1400"/>
              <a:t> 2008;46:447</a:t>
            </a:r>
          </a:p>
        </p:txBody>
      </p:sp>
      <p:sp>
        <p:nvSpPr>
          <p:cNvPr id="7885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FD77298-F2E9-4D9C-904B-61F7A770A742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88913"/>
            <a:ext cx="8229600" cy="1152525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Hand hygiene (CDI)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4" charset="2"/>
              <a:buChar char="à"/>
            </a:pPr>
            <a:r>
              <a:rPr lang="de-DE" sz="2000" smtClean="0">
                <a:ea typeface="ＭＳ Ｐゴシック" pitchFamily="4" charset="-128"/>
                <a:sym typeface="Wingdings" pitchFamily="4" charset="2"/>
              </a:rPr>
              <a:t>ECDC: wearing of gloves for patient contact and immediate vicinity - IB		(Evidenz 1b (2), 2b (2))</a:t>
            </a:r>
          </a:p>
          <a:p>
            <a:pPr eaLnBrk="1" hangingPunct="1">
              <a:lnSpc>
                <a:spcPct val="90000"/>
              </a:lnSpc>
              <a:buFont typeface="Wingdings" pitchFamily="4" charset="2"/>
              <a:buNone/>
            </a:pPr>
            <a:endParaRPr lang="de-DE" sz="2000" smtClean="0">
              <a:ea typeface="ＭＳ Ｐゴシック" pitchFamily="4" charset="-128"/>
              <a:sym typeface="Wingdings" pitchFamily="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000" b="1" smtClean="0">
                <a:ea typeface="ＭＳ Ｐゴシック" pitchFamily="4" charset="-128"/>
              </a:rPr>
              <a:t>All </a:t>
            </a:r>
            <a:r>
              <a:rPr lang="de-DE" sz="2000" smtClean="0">
                <a:ea typeface="ＭＳ Ｐゴシック" pitchFamily="4" charset="-128"/>
              </a:rPr>
              <a:t> guidelines recommend wearing of gloves</a:t>
            </a:r>
          </a:p>
          <a:p>
            <a:pPr eaLnBrk="1" hangingPunct="1">
              <a:lnSpc>
                <a:spcPct val="90000"/>
              </a:lnSpc>
            </a:pPr>
            <a:endParaRPr lang="de-DE" sz="2000" smtClean="0">
              <a:ea typeface="ＭＳ Ｐゴシック" pitchFamily="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000" i="1" smtClean="0">
                <a:ea typeface="ＭＳ Ｐゴシック" pitchFamily="4" charset="-128"/>
              </a:rPr>
              <a:t>Washing or disinfecting?</a:t>
            </a:r>
          </a:p>
          <a:p>
            <a:pPr eaLnBrk="1" hangingPunct="1">
              <a:lnSpc>
                <a:spcPct val="90000"/>
              </a:lnSpc>
              <a:buFont typeface="Wingdings" pitchFamily="4" charset="2"/>
              <a:buChar char="à"/>
            </a:pPr>
            <a:r>
              <a:rPr lang="de-DE" sz="2000" smtClean="0">
                <a:ea typeface="ＭＳ Ｐゴシック" pitchFamily="4" charset="-128"/>
                <a:sym typeface="Wingdings" pitchFamily="4" charset="2"/>
              </a:rPr>
              <a:t>ECDC: Hand washing with soap, alcohol-based hand rub not sufficient – IB	</a:t>
            </a:r>
            <a:r>
              <a:rPr lang="de-DE" sz="2000" smtClean="0">
                <a:ea typeface="ＭＳ Ｐゴシック" pitchFamily="4" charset="-128"/>
              </a:rPr>
              <a:t>(Evidenz 2a (2), 2b (3), 2c (1), 4 (1))</a:t>
            </a:r>
          </a:p>
          <a:p>
            <a:pPr eaLnBrk="1" hangingPunct="1">
              <a:lnSpc>
                <a:spcPct val="90000"/>
              </a:lnSpc>
              <a:buFont typeface="Wingdings" pitchFamily="4" charset="2"/>
              <a:buNone/>
            </a:pPr>
            <a:endParaRPr lang="de-DE" sz="2000" smtClean="0">
              <a:ea typeface="ＭＳ Ｐゴシック" pitchFamily="4" charset="-12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DE" sz="2000" smtClean="0">
                <a:ea typeface="ＭＳ Ｐゴシック" pitchFamily="4" charset="-128"/>
              </a:rPr>
              <a:t>Disinfecting, then washing (2): A, 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DE" sz="2000" smtClean="0">
                <a:ea typeface="ＭＳ Ｐゴシック" pitchFamily="4" charset="-128"/>
              </a:rPr>
              <a:t>Washing, then disinfecting (5): B, DK, F, GB, 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DE" sz="2000" smtClean="0">
                <a:ea typeface="ＭＳ Ｐゴシック" pitchFamily="4" charset="-128"/>
              </a:rPr>
              <a:t>Only washing (7): FIN, IRL, I, L, M, NL, Sc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DE" sz="2000" smtClean="0">
                <a:ea typeface="ＭＳ Ｐゴシック" pitchFamily="4" charset="-128"/>
              </a:rPr>
              <a:t>Latvia: washing or disinfecting with Chlorhexidine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DE" sz="2000" smtClean="0">
                <a:ea typeface="ＭＳ Ｐゴシック" pitchFamily="4" charset="-128"/>
              </a:rPr>
              <a:t>Switzerland: disinfecting or antiseptic soap</a:t>
            </a:r>
          </a:p>
        </p:txBody>
      </p:sp>
      <p:sp>
        <p:nvSpPr>
          <p:cNvPr id="80900" name="Textfeld 5"/>
          <p:cNvSpPr txBox="1">
            <a:spLocks noChangeArrowheads="1"/>
          </p:cNvSpPr>
          <p:nvPr/>
        </p:nvSpPr>
        <p:spPr bwMode="auto">
          <a:xfrm>
            <a:off x="468313" y="6434138"/>
            <a:ext cx="215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/>
              <a:t>Martin M et al., JHI 2014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EC9F04-0F0F-45D3-A3CA-15706EAFCACA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>
                <a:ea typeface="ＭＳ Ｐゴシック" pitchFamily="4" charset="-128"/>
              </a:rPr>
              <a:t>PROHIBIT WP2</a:t>
            </a:r>
            <a:endParaRPr lang="fr-FR" smtClean="0">
              <a:ea typeface="ＭＳ Ｐゴシック" pitchFamily="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781550"/>
          </a:xfrm>
        </p:spPr>
        <p:txBody>
          <a:bodyPr/>
          <a:lstStyle/>
          <a:p>
            <a:pPr eaLnBrk="1" hangingPunct="1"/>
            <a:r>
              <a:rPr lang="de-DE" sz="2400" smtClean="0">
                <a:ea typeface="ＭＳ Ｐゴシック" pitchFamily="4" charset="-128"/>
              </a:rPr>
              <a:t>Identification and analysis of current guidelines for prevention of HAI (CDI, VAP, CABSI, SSI, UTI) in European countries</a:t>
            </a:r>
          </a:p>
          <a:p>
            <a:pPr eaLnBrk="1" hangingPunct="1"/>
            <a:endParaRPr lang="de-DE" sz="2400" smtClean="0">
              <a:ea typeface="ＭＳ Ｐゴシック" pitchFamily="4" charset="-128"/>
            </a:endParaRPr>
          </a:p>
          <a:p>
            <a:pPr eaLnBrk="1" hangingPunct="1"/>
            <a:r>
              <a:rPr lang="de-DE" sz="2400" smtClean="0">
                <a:ea typeface="ＭＳ Ｐゴシック" pitchFamily="4" charset="-128"/>
              </a:rPr>
              <a:t>Overview on current surveillance systems in European countries</a:t>
            </a:r>
          </a:p>
          <a:p>
            <a:pPr eaLnBrk="1" hangingPunct="1"/>
            <a:endParaRPr lang="de-DE" sz="2400" smtClean="0">
              <a:ea typeface="ＭＳ Ｐゴシック" pitchFamily="4" charset="-128"/>
            </a:endParaRPr>
          </a:p>
          <a:p>
            <a:pPr eaLnBrk="1" hangingPunct="1"/>
            <a:r>
              <a:rPr lang="de-DE" sz="2400" smtClean="0">
                <a:ea typeface="ＭＳ Ｐゴシック" pitchFamily="4" charset="-128"/>
              </a:rPr>
              <a:t>Overview of public reporting of HAI in European countries and consensus statement about benefits and challenges of public reporting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41C093-A0B7-4BCA-853A-235AC4A6AC21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5"/>
          <p:cNvSpPr txBox="1">
            <a:spLocks noChangeArrowheads="1"/>
          </p:cNvSpPr>
          <p:nvPr/>
        </p:nvSpPr>
        <p:spPr bwMode="auto">
          <a:xfrm>
            <a:off x="663575" y="6292850"/>
            <a:ext cx="338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Owens RC. </a:t>
            </a:r>
            <a:r>
              <a:rPr lang="en-US" sz="1400" i="1"/>
              <a:t>Clin Infect Dis</a:t>
            </a:r>
            <a:r>
              <a:rPr lang="en-US" sz="1400"/>
              <a:t> 2008;46:S19</a:t>
            </a:r>
          </a:p>
        </p:txBody>
      </p:sp>
      <p:pic>
        <p:nvPicPr>
          <p:cNvPr id="81923" name="Picture 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3600" y="1443038"/>
            <a:ext cx="65166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17"/>
          <p:cNvSpPr txBox="1">
            <a:spLocks noChangeArrowheads="1"/>
          </p:cNvSpPr>
          <p:nvPr/>
        </p:nvSpPr>
        <p:spPr bwMode="auto">
          <a:xfrm>
            <a:off x="539750" y="457200"/>
            <a:ext cx="649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/>
              <a:t>Antibiotics and CDI: a meta-analysis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71C46-5303-4226-B3B2-D7E62120358F}" type="slidenum">
              <a:rPr lang="fr-FR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900" y="1695450"/>
            <a:ext cx="6961188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16"/>
          <p:cNvSpPr txBox="1">
            <a:spLocks noChangeArrowheads="1"/>
          </p:cNvSpPr>
          <p:nvPr/>
        </p:nvSpPr>
        <p:spPr bwMode="auto">
          <a:xfrm>
            <a:off x="663575" y="6091238"/>
            <a:ext cx="360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 sz="1400"/>
              <a:t>Monaghan T. </a:t>
            </a:r>
            <a:r>
              <a:rPr lang="fr-FR" sz="1400" i="1"/>
              <a:t>Postgrad Med J </a:t>
            </a:r>
            <a:r>
              <a:rPr lang="fr-FR" sz="1400"/>
              <a:t>2009;85;152</a:t>
            </a:r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4932363" y="1817688"/>
            <a:ext cx="2641600" cy="30718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CH"/>
          </a:p>
        </p:txBody>
      </p:sp>
      <p:sp>
        <p:nvSpPr>
          <p:cNvPr id="82949" name="Text Box 17"/>
          <p:cNvSpPr txBox="1">
            <a:spLocks noChangeArrowheads="1"/>
          </p:cNvSpPr>
          <p:nvPr/>
        </p:nvSpPr>
        <p:spPr bwMode="auto">
          <a:xfrm>
            <a:off x="539750" y="457200"/>
            <a:ext cx="349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/>
              <a:t>Antibiotics and CDI</a:t>
            </a:r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131C65-3182-4C4A-9C85-CD92ECEEB3CF}" type="slidenum">
              <a:rPr lang="fr-FR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3"/>
          <p:cNvSpPr>
            <a:spLocks noChangeArrowheads="1"/>
          </p:cNvSpPr>
          <p:nvPr/>
        </p:nvSpPr>
        <p:spPr bwMode="auto">
          <a:xfrm>
            <a:off x="841375" y="6292850"/>
            <a:ext cx="329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400"/>
              <a:t>Muto CA</a:t>
            </a:r>
            <a:r>
              <a:rPr lang="en-GB" sz="1400" i="1"/>
              <a:t>. Clin Infect Dis</a:t>
            </a:r>
            <a:r>
              <a:rPr lang="en-GB" sz="1400"/>
              <a:t> 2007;45:1266</a:t>
            </a:r>
            <a:endParaRPr lang="fr-FR" sz="1400"/>
          </a:p>
        </p:txBody>
      </p:sp>
      <p:pic>
        <p:nvPicPr>
          <p:cNvPr id="83971" name="Picture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0"/>
            <a:ext cx="90090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17"/>
          <p:cNvSpPr>
            <a:spLocks noChangeArrowheads="1"/>
          </p:cNvSpPr>
          <p:nvPr/>
        </p:nvSpPr>
        <p:spPr bwMode="auto">
          <a:xfrm>
            <a:off x="1219200" y="3851275"/>
            <a:ext cx="708660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H" sz="1800"/>
          </a:p>
        </p:txBody>
      </p:sp>
      <p:sp>
        <p:nvSpPr>
          <p:cNvPr id="83973" name="Text Box 18"/>
          <p:cNvSpPr txBox="1">
            <a:spLocks noChangeArrowheads="1"/>
          </p:cNvSpPr>
          <p:nvPr/>
        </p:nvSpPr>
        <p:spPr bwMode="auto">
          <a:xfrm>
            <a:off x="857250" y="4678363"/>
            <a:ext cx="6143625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- Contact isolation precautions</a:t>
            </a:r>
          </a:p>
          <a:p>
            <a:r>
              <a:rPr lang="en-US" sz="1600"/>
              <a:t>- Bleach </a:t>
            </a:r>
            <a:r>
              <a:rPr lang="en-US" sz="1600">
                <a:sym typeface="Symbol" pitchFamily="4" charset="2"/>
              </a:rPr>
              <a:t> 100 ppm first, then 1000 ppm</a:t>
            </a:r>
            <a:endParaRPr lang="en-US" sz="1600"/>
          </a:p>
          <a:p>
            <a:r>
              <a:rPr lang="en-US" sz="1600"/>
              <a:t>- Electronic flags and alerts</a:t>
            </a:r>
          </a:p>
          <a:p>
            <a:r>
              <a:rPr lang="en-US" sz="1600"/>
              <a:t>- Hand washing</a:t>
            </a:r>
          </a:p>
          <a:p>
            <a:r>
              <a:rPr lang="en-US" sz="1600"/>
              <a:t>- Prolongation of contact isolation (entire length of stay)</a:t>
            </a:r>
          </a:p>
          <a:p>
            <a:r>
              <a:rPr lang="en-US" sz="1600"/>
              <a:t>- Audits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ChangeArrowheads="1"/>
          </p:cNvSpPr>
          <p:nvPr/>
        </p:nvSpPr>
        <p:spPr bwMode="auto">
          <a:xfrm>
            <a:off x="684213" y="6364288"/>
            <a:ext cx="329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400"/>
              <a:t>Muto CA</a:t>
            </a:r>
            <a:r>
              <a:rPr lang="en-GB" sz="1400" i="1"/>
              <a:t>. Clin Infect Dis</a:t>
            </a:r>
            <a:r>
              <a:rPr lang="en-GB" sz="1400"/>
              <a:t> 2007;45:1266</a:t>
            </a:r>
            <a:endParaRPr lang="fr-FR" sz="1400"/>
          </a:p>
        </p:txBody>
      </p:sp>
      <p:sp>
        <p:nvSpPr>
          <p:cNvPr id="86019" name="Rectangle 17"/>
          <p:cNvSpPr>
            <a:spLocks noChangeArrowheads="1"/>
          </p:cNvSpPr>
          <p:nvPr/>
        </p:nvSpPr>
        <p:spPr bwMode="auto">
          <a:xfrm>
            <a:off x="1619250" y="3644900"/>
            <a:ext cx="655320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H" sz="180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0"/>
            <a:ext cx="88392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>
            <a:cxnSpLocks noChangeShapeType="1"/>
          </p:cNvCxnSpPr>
          <p:nvPr/>
        </p:nvCxnSpPr>
        <p:spPr bwMode="auto">
          <a:xfrm>
            <a:off x="1500188" y="1357313"/>
            <a:ext cx="5929312" cy="0"/>
          </a:xfrm>
          <a:prstGeom prst="line">
            <a:avLst/>
          </a:prstGeom>
          <a:noFill/>
          <a:ln w="25400">
            <a:solidFill>
              <a:srgbClr val="DAEDE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Connecteur droit 12"/>
          <p:cNvCxnSpPr>
            <a:cxnSpLocks noChangeShapeType="1"/>
          </p:cNvCxnSpPr>
          <p:nvPr/>
        </p:nvCxnSpPr>
        <p:spPr bwMode="auto">
          <a:xfrm>
            <a:off x="1500188" y="2714625"/>
            <a:ext cx="5929312" cy="0"/>
          </a:xfrm>
          <a:prstGeom prst="line">
            <a:avLst/>
          </a:prstGeom>
          <a:noFill/>
          <a:ln w="25400">
            <a:solidFill>
              <a:srgbClr val="DAEDE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6023" name="Forme libre 15"/>
          <p:cNvSpPr>
            <a:spLocks noChangeArrowheads="1"/>
          </p:cNvSpPr>
          <p:nvPr/>
        </p:nvSpPr>
        <p:spPr bwMode="auto">
          <a:xfrm>
            <a:off x="2698750" y="1857375"/>
            <a:ext cx="4883150" cy="1635125"/>
          </a:xfrm>
          <a:custGeom>
            <a:avLst/>
            <a:gdLst>
              <a:gd name="T0" fmla="*/ 0 w 4884234"/>
              <a:gd name="T1" fmla="*/ 163435 h 1635513"/>
              <a:gd name="T2" fmla="*/ 698344 w 4884234"/>
              <a:gd name="T3" fmla="*/ 74288 h 1635513"/>
              <a:gd name="T4" fmla="*/ 1389260 w 4884234"/>
              <a:gd name="T5" fmla="*/ 0 h 1635513"/>
              <a:gd name="T6" fmla="*/ 2095034 w 4884234"/>
              <a:gd name="T7" fmla="*/ 453159 h 1635513"/>
              <a:gd name="T8" fmla="*/ 2785948 w 4884234"/>
              <a:gd name="T9" fmla="*/ 1545202 h 1635513"/>
              <a:gd name="T10" fmla="*/ 3484293 w 4884234"/>
              <a:gd name="T11" fmla="*/ 1634349 h 1635513"/>
              <a:gd name="T12" fmla="*/ 4175209 w 4884234"/>
              <a:gd name="T13" fmla="*/ 1329765 h 1635513"/>
              <a:gd name="T14" fmla="*/ 4880982 w 4884234"/>
              <a:gd name="T15" fmla="*/ 1300050 h 16355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84234"/>
              <a:gd name="T25" fmla="*/ 0 h 1635513"/>
              <a:gd name="T26" fmla="*/ 4884234 w 4884234"/>
              <a:gd name="T27" fmla="*/ 1635513 h 16355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84234" h="1635513">
                <a:moveTo>
                  <a:pt x="0" y="163552"/>
                </a:moveTo>
                <a:lnTo>
                  <a:pt x="698809" y="74342"/>
                </a:lnTo>
                <a:lnTo>
                  <a:pt x="1390185" y="0"/>
                </a:lnTo>
                <a:lnTo>
                  <a:pt x="2096429" y="453483"/>
                </a:lnTo>
                <a:lnTo>
                  <a:pt x="2787804" y="1546303"/>
                </a:lnTo>
                <a:lnTo>
                  <a:pt x="3486614" y="1635513"/>
                </a:lnTo>
                <a:lnTo>
                  <a:pt x="4177990" y="1330713"/>
                </a:lnTo>
                <a:lnTo>
                  <a:pt x="4884234" y="1300976"/>
                </a:ln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6024" name="Connecteur droit 17"/>
          <p:cNvCxnSpPr>
            <a:cxnSpLocks noChangeShapeType="1"/>
          </p:cNvCxnSpPr>
          <p:nvPr/>
        </p:nvCxnSpPr>
        <p:spPr bwMode="auto">
          <a:xfrm>
            <a:off x="1908175" y="5300663"/>
            <a:ext cx="21431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3"/>
          <p:cNvSpPr>
            <a:spLocks noChangeArrowheads="1"/>
          </p:cNvSpPr>
          <p:nvPr/>
        </p:nvSpPr>
        <p:spPr bwMode="auto">
          <a:xfrm>
            <a:off x="841375" y="6091238"/>
            <a:ext cx="3903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400"/>
              <a:t>Dancer S</a:t>
            </a:r>
            <a:r>
              <a:rPr lang="en-GB" sz="1400" i="1"/>
              <a:t>. Int J Antimicrob Agents </a:t>
            </a:r>
            <a:r>
              <a:rPr lang="en-GB" sz="1400"/>
              <a:t>2013;41:137</a:t>
            </a:r>
            <a:endParaRPr lang="fr-FR" sz="1400"/>
          </a:p>
        </p:txBody>
      </p:sp>
      <p:sp>
        <p:nvSpPr>
          <p:cNvPr id="88067" name="Rectangle 10"/>
          <p:cNvSpPr>
            <a:spLocks noChangeArrowheads="1"/>
          </p:cNvSpPr>
          <p:nvPr/>
        </p:nvSpPr>
        <p:spPr bwMode="auto">
          <a:xfrm>
            <a:off x="539750" y="404813"/>
            <a:ext cx="7643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Effects of a restrictive antibiotic policy on </a:t>
            </a:r>
            <a:r>
              <a:rPr lang="fr-CH" sz="1800"/>
              <a:t>hospital-acquired </a:t>
            </a:r>
            <a:r>
              <a:rPr lang="fr-CH" sz="1800" i="1"/>
              <a:t>Clostridium difficile – </a:t>
            </a:r>
            <a:r>
              <a:rPr lang="fr-CH" sz="1800"/>
              <a:t>a district hospital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417638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Forme libre 11"/>
          <p:cNvSpPr>
            <a:spLocks noChangeArrowheads="1"/>
          </p:cNvSpPr>
          <p:nvPr/>
        </p:nvSpPr>
        <p:spPr bwMode="auto">
          <a:xfrm>
            <a:off x="1619250" y="2114550"/>
            <a:ext cx="5905500" cy="2378075"/>
          </a:xfrm>
          <a:custGeom>
            <a:avLst/>
            <a:gdLst>
              <a:gd name="T0" fmla="*/ 0 w 5434361"/>
              <a:gd name="T1" fmla="*/ 1288668 h 2178204"/>
              <a:gd name="T2" fmla="*/ 331704 w 5434361"/>
              <a:gd name="T3" fmla="*/ 0 h 2178204"/>
              <a:gd name="T4" fmla="*/ 673776 w 5434361"/>
              <a:gd name="T5" fmla="*/ 1320359 h 2178204"/>
              <a:gd name="T6" fmla="*/ 995114 w 5434361"/>
              <a:gd name="T7" fmla="*/ 84503 h 2178204"/>
              <a:gd name="T8" fmla="*/ 1326819 w 5434361"/>
              <a:gd name="T9" fmla="*/ 1151351 h 2178204"/>
              <a:gd name="T10" fmla="*/ 1648159 w 5434361"/>
              <a:gd name="T11" fmla="*/ 496455 h 2178204"/>
              <a:gd name="T12" fmla="*/ 1969497 w 5434361"/>
              <a:gd name="T13" fmla="*/ 1151351 h 2178204"/>
              <a:gd name="T14" fmla="*/ 2321934 w 5434361"/>
              <a:gd name="T15" fmla="*/ 2566775 h 2178204"/>
              <a:gd name="T16" fmla="*/ 2643274 w 5434361"/>
              <a:gd name="T17" fmla="*/ 2503398 h 2178204"/>
              <a:gd name="T18" fmla="*/ 2964613 w 5434361"/>
              <a:gd name="T19" fmla="*/ 1647806 h 2178204"/>
              <a:gd name="T20" fmla="*/ 3306682 w 5434361"/>
              <a:gd name="T21" fmla="*/ 2746344 h 2178204"/>
              <a:gd name="T22" fmla="*/ 3628020 w 5434361"/>
              <a:gd name="T23" fmla="*/ 1922440 h 2178204"/>
              <a:gd name="T24" fmla="*/ 3959727 w 5434361"/>
              <a:gd name="T25" fmla="*/ 2809720 h 2178204"/>
              <a:gd name="T26" fmla="*/ 4291431 w 5434361"/>
              <a:gd name="T27" fmla="*/ 2999852 h 2178204"/>
              <a:gd name="T28" fmla="*/ 4633502 w 5434361"/>
              <a:gd name="T29" fmla="*/ 3052667 h 2178204"/>
              <a:gd name="T30" fmla="*/ 4944475 w 5434361"/>
              <a:gd name="T31" fmla="*/ 3094917 h 2178204"/>
              <a:gd name="T32" fmla="*/ 5276180 w 5434361"/>
              <a:gd name="T33" fmla="*/ 2894224 h 2178204"/>
              <a:gd name="T34" fmla="*/ 5607884 w 5434361"/>
              <a:gd name="T35" fmla="*/ 2492835 h 2178204"/>
              <a:gd name="T36" fmla="*/ 5939589 w 5434361"/>
              <a:gd name="T37" fmla="*/ 3073792 h 2178204"/>
              <a:gd name="T38" fmla="*/ 6260929 w 5434361"/>
              <a:gd name="T39" fmla="*/ 2778032 h 2178204"/>
              <a:gd name="T40" fmla="*/ 6592632 w 5434361"/>
              <a:gd name="T41" fmla="*/ 2260452 h 2178204"/>
              <a:gd name="T42" fmla="*/ 6924339 w 5434361"/>
              <a:gd name="T43" fmla="*/ 3084355 h 2178204"/>
              <a:gd name="T44" fmla="*/ 7256044 w 5434361"/>
              <a:gd name="T45" fmla="*/ 2841409 h 2178204"/>
              <a:gd name="T46" fmla="*/ 7577382 w 5434361"/>
              <a:gd name="T47" fmla="*/ 2704092 h 2178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34361"/>
              <a:gd name="T73" fmla="*/ 0 h 2178204"/>
              <a:gd name="T74" fmla="*/ 5434361 w 5434361"/>
              <a:gd name="T75" fmla="*/ 2178204 h 2178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34361" h="2178204">
                <a:moveTo>
                  <a:pt x="0" y="906965"/>
                </a:moveTo>
                <a:lnTo>
                  <a:pt x="237893" y="0"/>
                </a:lnTo>
                <a:lnTo>
                  <a:pt x="483220" y="929268"/>
                </a:lnTo>
                <a:lnTo>
                  <a:pt x="713678" y="59473"/>
                </a:lnTo>
                <a:lnTo>
                  <a:pt x="951571" y="810322"/>
                </a:lnTo>
                <a:lnTo>
                  <a:pt x="1182030" y="349404"/>
                </a:lnTo>
                <a:lnTo>
                  <a:pt x="1412488" y="810322"/>
                </a:lnTo>
                <a:lnTo>
                  <a:pt x="1665249" y="1806497"/>
                </a:lnTo>
                <a:lnTo>
                  <a:pt x="1895708" y="1761892"/>
                </a:lnTo>
                <a:lnTo>
                  <a:pt x="2126166" y="1159726"/>
                </a:lnTo>
                <a:lnTo>
                  <a:pt x="2371493" y="1932878"/>
                </a:lnTo>
                <a:lnTo>
                  <a:pt x="2601951" y="1353014"/>
                </a:lnTo>
                <a:lnTo>
                  <a:pt x="2839844" y="1977482"/>
                </a:lnTo>
                <a:lnTo>
                  <a:pt x="3077737" y="2111297"/>
                </a:lnTo>
                <a:lnTo>
                  <a:pt x="3323064" y="2148468"/>
                </a:lnTo>
                <a:lnTo>
                  <a:pt x="3546088" y="2178204"/>
                </a:lnTo>
                <a:lnTo>
                  <a:pt x="3783981" y="2036956"/>
                </a:lnTo>
                <a:lnTo>
                  <a:pt x="4021873" y="1754458"/>
                </a:lnTo>
                <a:lnTo>
                  <a:pt x="4259766" y="2163336"/>
                </a:lnTo>
                <a:lnTo>
                  <a:pt x="4490225" y="1955180"/>
                </a:lnTo>
                <a:lnTo>
                  <a:pt x="4728117" y="1590907"/>
                </a:lnTo>
                <a:lnTo>
                  <a:pt x="4966010" y="2170770"/>
                </a:lnTo>
                <a:lnTo>
                  <a:pt x="5203903" y="1999785"/>
                </a:lnTo>
                <a:lnTo>
                  <a:pt x="5434361" y="1903141"/>
                </a:lnTo>
              </a:path>
            </a:pathLst>
          </a:cu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96D62F-8550-4DCD-826E-394EBC9FF0A6}" type="slidenum">
              <a:rPr lang="fr-FR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Antibiotic Stewardship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4" charset="2"/>
              <a:buChar char="à"/>
            </a:pPr>
            <a:r>
              <a:rPr lang="de-DE" sz="1800" smtClean="0">
                <a:ea typeface="ＭＳ Ｐゴシック" pitchFamily="4" charset="-128"/>
                <a:sym typeface="Wingdings" pitchFamily="4" charset="2"/>
              </a:rPr>
              <a:t>ECDC: Stop antibiotic treatment - IA</a:t>
            </a:r>
          </a:p>
          <a:p>
            <a:pPr eaLnBrk="1" hangingPunct="1">
              <a:buFont typeface="Wingdings" pitchFamily="4" charset="2"/>
              <a:buNone/>
            </a:pPr>
            <a:r>
              <a:rPr lang="de-DE" sz="1800" smtClean="0">
                <a:ea typeface="ＭＳ Ｐゴシック" pitchFamily="4" charset="-128"/>
                <a:sym typeface="Wingdings" pitchFamily="4" charset="2"/>
              </a:rPr>
              <a:t>	(Evidenz 1a (1))</a:t>
            </a:r>
          </a:p>
          <a:p>
            <a:pPr eaLnBrk="1" hangingPunct="1">
              <a:buFont typeface="Wingdings" pitchFamily="4" charset="2"/>
              <a:buNone/>
            </a:pPr>
            <a:endParaRPr lang="de-DE" sz="1800" smtClean="0">
              <a:ea typeface="ＭＳ Ｐゴシック" pitchFamily="4" charset="-128"/>
              <a:sym typeface="Wingdings" pitchFamily="4" charset="2"/>
            </a:endParaRPr>
          </a:p>
          <a:p>
            <a:pPr eaLnBrk="1" hangingPunct="1">
              <a:buFont typeface="Wingdings" pitchFamily="4" charset="2"/>
              <a:buNone/>
            </a:pPr>
            <a:endParaRPr lang="de-DE" sz="1800" smtClean="0">
              <a:ea typeface="ＭＳ Ｐゴシック" pitchFamily="4" charset="-128"/>
              <a:sym typeface="Wingdings" pitchFamily="4" charset="2"/>
            </a:endParaRPr>
          </a:p>
          <a:p>
            <a:pPr eaLnBrk="1" hangingPunct="1">
              <a:buFont typeface="Wingdings" pitchFamily="4" charset="2"/>
              <a:buNone/>
            </a:pPr>
            <a:endParaRPr lang="de-DE" sz="1800" smtClean="0">
              <a:ea typeface="ＭＳ Ｐゴシック" pitchFamily="4" charset="-128"/>
            </a:endParaRPr>
          </a:p>
          <a:p>
            <a:pPr eaLnBrk="1" hangingPunct="1"/>
            <a:r>
              <a:rPr lang="de-DE" sz="1800" smtClean="0">
                <a:ea typeface="ＭＳ Ｐゴシック" pitchFamily="4" charset="-128"/>
              </a:rPr>
              <a:t>A, B, CH, FIN, GB und Sc, I, IRL, L (9)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3375"/>
            <a:ext cx="4038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4" charset="2"/>
              <a:buNone/>
            </a:pPr>
            <a:r>
              <a:rPr lang="de-DE" sz="1800" smtClean="0">
                <a:ea typeface="ＭＳ Ｐゴシック" pitchFamily="4" charset="-128"/>
                <a:sym typeface="Wingdings" pitchFamily="4" charset="2"/>
              </a:rPr>
              <a:t> ECDC: good antibiotic stewardship in outbreaks or in high endemic situations - IB</a:t>
            </a:r>
          </a:p>
          <a:p>
            <a:pPr eaLnBrk="1" hangingPunct="1">
              <a:buFont typeface="Wingdings" pitchFamily="4" charset="2"/>
              <a:buNone/>
            </a:pPr>
            <a:r>
              <a:rPr lang="de-DE" sz="1800" smtClean="0">
                <a:ea typeface="ＭＳ Ｐゴシック" pitchFamily="4" charset="-128"/>
                <a:sym typeface="Wingdings" pitchFamily="4" charset="2"/>
              </a:rPr>
              <a:t>	(Evidenz 1a (1), 2b (5), 3b (9), 4 (4))</a:t>
            </a:r>
          </a:p>
          <a:p>
            <a:pPr eaLnBrk="1" hangingPunct="1">
              <a:buFontTx/>
              <a:buNone/>
            </a:pPr>
            <a:endParaRPr lang="de-DE" sz="1800" smtClean="0">
              <a:ea typeface="ＭＳ Ｐゴシック" pitchFamily="4" charset="-128"/>
            </a:endParaRPr>
          </a:p>
          <a:p>
            <a:pPr eaLnBrk="1" hangingPunct="1"/>
            <a:r>
              <a:rPr lang="de-DE" sz="1800" smtClean="0">
                <a:ea typeface="ＭＳ Ｐゴシック" pitchFamily="4" charset="-128"/>
              </a:rPr>
              <a:t>according ECDC (2): B, M </a:t>
            </a:r>
          </a:p>
          <a:p>
            <a:pPr eaLnBrk="1" hangingPunct="1"/>
            <a:r>
              <a:rPr lang="de-DE" sz="1800" smtClean="0">
                <a:ea typeface="ＭＳ Ｐゴシック" pitchFamily="4" charset="-128"/>
              </a:rPr>
              <a:t>General recommendation for good antibiotic stewardship (8): A, B, D, GB und Sc, IRL, L, S</a:t>
            </a:r>
          </a:p>
        </p:txBody>
      </p:sp>
      <p:sp>
        <p:nvSpPr>
          <p:cNvPr id="90117" name="Textfeld 5"/>
          <p:cNvSpPr txBox="1">
            <a:spLocks noChangeArrowheads="1"/>
          </p:cNvSpPr>
          <p:nvPr/>
        </p:nvSpPr>
        <p:spPr bwMode="auto">
          <a:xfrm>
            <a:off x="468313" y="6270625"/>
            <a:ext cx="215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/>
              <a:t>Martin M et al., JHI 2014</a:t>
            </a:r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CAC5DC-ECF5-418B-9217-9F789A863773}" type="slidenum">
              <a:rPr lang="fr-FR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Publications and Guidelines</a:t>
            </a:r>
          </a:p>
        </p:txBody>
      </p:sp>
      <p:pic>
        <p:nvPicPr>
          <p:cNvPr id="911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446213"/>
            <a:ext cx="7056438" cy="4935537"/>
          </a:xfrm>
        </p:spPr>
      </p:pic>
      <p:sp>
        <p:nvSpPr>
          <p:cNvPr id="91140" name="Text Box 24"/>
          <p:cNvSpPr txBox="1">
            <a:spLocks noChangeArrowheads="1"/>
          </p:cNvSpPr>
          <p:nvPr/>
        </p:nvSpPr>
        <p:spPr bwMode="auto">
          <a:xfrm>
            <a:off x="684213" y="6381750"/>
            <a:ext cx="131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000000"/>
                </a:solidFill>
              </a:rPr>
              <a:t>Martin M. et al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D92037-736D-4E78-ABD0-61F4C567896E}" type="slidenum">
              <a:rPr lang="fr-FR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Arial" charset="0"/>
              </a:rPr>
              <a:t>Guidelines - Conclusions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2398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2400" smtClean="0">
              <a:latin typeface="Arial" charset="0"/>
              <a:ea typeface="ＭＳ Ｐゴシック" pitchFamily="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600" smtClean="0">
                <a:latin typeface="Arial" charset="0"/>
                <a:ea typeface="ＭＳ Ｐゴシック" pitchFamily="4" charset="-128"/>
                <a:cs typeface="Arial" charset="0"/>
              </a:rPr>
              <a:t>Most national CDI guidelines published or revised in last 10 years</a:t>
            </a:r>
          </a:p>
          <a:p>
            <a:pPr eaLnBrk="1" hangingPunct="1">
              <a:lnSpc>
                <a:spcPct val="90000"/>
              </a:lnSpc>
            </a:pPr>
            <a:endParaRPr lang="de-DE" sz="2600" smtClean="0">
              <a:latin typeface="Arial" charset="0"/>
              <a:ea typeface="ＭＳ Ｐゴシック" pitchFamily="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600" smtClean="0">
                <a:latin typeface="Arial" charset="0"/>
                <a:ea typeface="ＭＳ Ｐゴシック" pitchFamily="4" charset="-128"/>
                <a:cs typeface="Arial" charset="0"/>
              </a:rPr>
              <a:t>Only about half of guidelines state evidence and strength of recommendations</a:t>
            </a:r>
          </a:p>
          <a:p>
            <a:pPr eaLnBrk="1" hangingPunct="1">
              <a:lnSpc>
                <a:spcPct val="90000"/>
              </a:lnSpc>
            </a:pPr>
            <a:endParaRPr lang="de-DE" sz="2600" smtClean="0">
              <a:latin typeface="Arial" charset="0"/>
              <a:ea typeface="ＭＳ Ｐゴシック" pitchFamily="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600" smtClean="0">
                <a:latin typeface="Arial" charset="0"/>
                <a:ea typeface="ＭＳ Ｐゴシック" pitchFamily="4" charset="-128"/>
                <a:cs typeface="Arial" charset="0"/>
              </a:rPr>
              <a:t>Guidelines vary in scope and detailing</a:t>
            </a:r>
          </a:p>
          <a:p>
            <a:pPr eaLnBrk="1" hangingPunct="1">
              <a:lnSpc>
                <a:spcPct val="90000"/>
              </a:lnSpc>
            </a:pPr>
            <a:endParaRPr lang="de-DE" sz="2600" smtClean="0">
              <a:latin typeface="Arial" charset="0"/>
              <a:ea typeface="ＭＳ Ｐゴシック" pitchFamily="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600" smtClean="0">
                <a:latin typeface="Arial" charset="0"/>
                <a:ea typeface="ＭＳ Ｐゴシック" pitchFamily="4" charset="-128"/>
                <a:cs typeface="Arial" charset="0"/>
              </a:rPr>
              <a:t>Heterogeneity in terminology </a:t>
            </a:r>
          </a:p>
          <a:p>
            <a:pPr eaLnBrk="1" hangingPunct="1">
              <a:lnSpc>
                <a:spcPct val="90000"/>
              </a:lnSpc>
            </a:pPr>
            <a:endParaRPr lang="de-DE" sz="2600" smtClean="0">
              <a:latin typeface="Arial" charset="0"/>
              <a:ea typeface="ＭＳ Ｐゴシック" pitchFamily="4" charset="-128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69741D-FD53-4219-9BA5-51B5C7D41861}" type="slidenum">
              <a:rPr lang="fr-FR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137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ESCMID treatment guidelines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854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Teicoplanin/vancomycin &gt; metronidazole</a:t>
            </a:r>
          </a:p>
          <a:p>
            <a:pPr>
              <a:buFontTx/>
              <a:buChar char="-"/>
            </a:pPr>
            <a:r>
              <a:rPr lang="en-US" sz="2000"/>
              <a:t> Efficacy of teicoplanin may be superior to vancomycin</a:t>
            </a:r>
          </a:p>
          <a:p>
            <a:pPr>
              <a:buFontTx/>
              <a:buChar char="-"/>
            </a:pPr>
            <a:endParaRPr lang="en-US" sz="2000"/>
          </a:p>
          <a:p>
            <a:pPr>
              <a:buFontTx/>
              <a:buChar char="-"/>
            </a:pPr>
            <a:r>
              <a:rPr lang="en-US" sz="2000"/>
              <a:t> Vancomycin concentration in the colon is largely superior to</a:t>
            </a:r>
          </a:p>
          <a:p>
            <a:r>
              <a:rPr lang="en-US" sz="2000"/>
              <a:t>  metronidazole, which is readily absorbed in the small intestines and is found in feces only in (very) low concentrations</a:t>
            </a:r>
          </a:p>
          <a:p>
            <a:endParaRPr lang="en-US" sz="2000"/>
          </a:p>
          <a:p>
            <a:pPr>
              <a:buFontTx/>
              <a:buChar char="-"/>
            </a:pPr>
            <a:r>
              <a:rPr lang="en-US" sz="2000"/>
              <a:t> High dose vancomycin is not superior to low dose vancomycin: most likely due to its non-absorption</a:t>
            </a:r>
          </a:p>
          <a:p>
            <a:endParaRPr lang="en-US" sz="2000" b="1"/>
          </a:p>
          <a:p>
            <a:endParaRPr lang="en-US" sz="2000" b="1"/>
          </a:p>
          <a:p>
            <a:r>
              <a:rPr lang="en-US" sz="2000" b="1"/>
              <a:t>Treatment duration: 10 days</a:t>
            </a:r>
          </a:p>
          <a:p>
            <a:r>
              <a:rPr lang="en-US" sz="2000"/>
              <a:t>There are studies of 7 days treatment duration; however, data to justify shorter treatment are not sufficient yet</a:t>
            </a:r>
          </a:p>
        </p:txBody>
      </p:sp>
      <p:sp>
        <p:nvSpPr>
          <p:cNvPr id="93188" name="Rectangle 6"/>
          <p:cNvSpPr>
            <a:spLocks noChangeArrowheads="1"/>
          </p:cNvSpPr>
          <p:nvPr/>
        </p:nvSpPr>
        <p:spPr bwMode="auto">
          <a:xfrm>
            <a:off x="684213" y="6289675"/>
            <a:ext cx="3773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Bauer MP. </a:t>
            </a:r>
            <a:r>
              <a:rPr lang="en-US" sz="1400" i="1"/>
              <a:t>Clin Microbiol Infect</a:t>
            </a:r>
            <a:r>
              <a:rPr lang="en-US" sz="1400"/>
              <a:t> 2009;15:1067 </a:t>
            </a:r>
          </a:p>
        </p:txBody>
      </p:sp>
      <p:sp>
        <p:nvSpPr>
          <p:cNvPr id="93189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9DA5686-FF29-4036-8E3B-1ACE5468B2EA}" type="slidenum">
              <a:rPr lang="fr-FR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208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“Outside the box” CDI management</a:t>
            </a:r>
          </a:p>
        </p:txBody>
      </p:sp>
      <p:sp>
        <p:nvSpPr>
          <p:cNvPr id="95235" name="Rectangle 6"/>
          <p:cNvSpPr>
            <a:spLocks noChangeArrowheads="1"/>
          </p:cNvSpPr>
          <p:nvPr/>
        </p:nvSpPr>
        <p:spPr bwMode="auto">
          <a:xfrm>
            <a:off x="684213" y="6073775"/>
            <a:ext cx="423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Gerding DN. </a:t>
            </a:r>
            <a:r>
              <a:rPr lang="de-CH" sz="1400" i="1"/>
              <a:t>Clin Infect Dis </a:t>
            </a:r>
            <a:r>
              <a:rPr lang="de-DE" sz="1400"/>
              <a:t>2010;51:1306</a:t>
            </a:r>
          </a:p>
          <a:p>
            <a:r>
              <a:rPr lang="de-DE" sz="1400"/>
              <a:t>Howerton A. </a:t>
            </a:r>
            <a:r>
              <a:rPr lang="de-DE" sz="1400" i="1"/>
              <a:t>J Infect Dis </a:t>
            </a:r>
            <a:r>
              <a:rPr lang="de-DE" sz="1400"/>
              <a:t>2013; epub, ahead of print</a:t>
            </a:r>
            <a:endParaRPr lang="en-US" sz="1400"/>
          </a:p>
        </p:txBody>
      </p:sp>
      <p:sp>
        <p:nvSpPr>
          <p:cNvPr id="95236" name="Textfeld 7"/>
          <p:cNvSpPr txBox="1">
            <a:spLocks noChangeArrowheads="1"/>
          </p:cNvSpPr>
          <p:nvPr/>
        </p:nvSpPr>
        <p:spPr bwMode="auto">
          <a:xfrm>
            <a:off x="684213" y="1484313"/>
            <a:ext cx="74676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Intraluminal toxin-binders or neutralizers</a:t>
            </a:r>
          </a:p>
          <a:p>
            <a:r>
              <a:rPr lang="en-US" sz="2000"/>
              <a:t>Cholestyramine, cholestipol, tolevamer, whey protein in immunized cow’s milk</a:t>
            </a:r>
          </a:p>
          <a:p>
            <a:endParaRPr lang="en-US" sz="2000"/>
          </a:p>
          <a:p>
            <a:r>
              <a:rPr lang="en-US" sz="2000" b="1"/>
              <a:t>Biotherapeutic agents  to restore the protective microbiota</a:t>
            </a:r>
          </a:p>
          <a:p>
            <a:r>
              <a:rPr lang="en-US" sz="2000" b="1">
                <a:solidFill>
                  <a:srgbClr val="2D2D8A"/>
                </a:solidFill>
              </a:rPr>
              <a:t>Probiotics</a:t>
            </a:r>
            <a:r>
              <a:rPr lang="en-US" sz="2000"/>
              <a:t>, </a:t>
            </a:r>
            <a:r>
              <a:rPr lang="en-US" sz="2000" b="1">
                <a:solidFill>
                  <a:srgbClr val="2D2D8A"/>
                </a:solidFill>
              </a:rPr>
              <a:t>faecal transplants</a:t>
            </a:r>
            <a:r>
              <a:rPr lang="en-US" sz="2000"/>
              <a:t>, nontoxigenic </a:t>
            </a:r>
            <a:r>
              <a:rPr lang="en-US" sz="2000" i="1"/>
              <a:t>C. difﬁcile </a:t>
            </a:r>
            <a:r>
              <a:rPr lang="en-US" sz="2000"/>
              <a:t>strains, synthetic mixture of bacteria </a:t>
            </a:r>
          </a:p>
          <a:p>
            <a:endParaRPr lang="en-US" sz="2000"/>
          </a:p>
          <a:p>
            <a:r>
              <a:rPr lang="en-US" sz="2000" b="1"/>
              <a:t>Antibodies to improve CDI-immunity</a:t>
            </a:r>
          </a:p>
          <a:p>
            <a:r>
              <a:rPr lang="en-US" sz="2000"/>
              <a:t>Monoclonal antibodies, active vaccination</a:t>
            </a:r>
          </a:p>
          <a:p>
            <a:endParaRPr lang="en-US" sz="2000"/>
          </a:p>
          <a:p>
            <a:r>
              <a:rPr lang="en-US" sz="2000" b="1"/>
              <a:t>Anti-sporulation</a:t>
            </a:r>
          </a:p>
          <a:p>
            <a:r>
              <a:rPr lang="it-IT" sz="2000"/>
              <a:t>CamSA, a bile salt analog, inhibits </a:t>
            </a:r>
            <a:r>
              <a:rPr lang="it-IT" sz="2000" i="1"/>
              <a:t>C. difficile </a:t>
            </a:r>
            <a:r>
              <a:rPr lang="it-IT" sz="2000"/>
              <a:t>spore germination in vitro</a:t>
            </a:r>
            <a:endParaRPr lang="en-US" sz="2000"/>
          </a:p>
        </p:txBody>
      </p:sp>
      <p:sp>
        <p:nvSpPr>
          <p:cNvPr id="9523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9B6F6A-29F4-4D12-81B6-FFED6E188200}" type="slidenum">
              <a:rPr lang="fr-FR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>
                <a:ea typeface="ＭＳ Ｐゴシック" pitchFamily="4" charset="-128"/>
              </a:rPr>
              <a:t>Deliverables WP2</a:t>
            </a:r>
            <a:endParaRPr lang="fr-FR" smtClean="0">
              <a:ea typeface="ＭＳ Ｐゴシック" pitchFamily="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r-CH" sz="2400" smtClean="0">
              <a:ea typeface="ＭＳ Ｐゴシック" pitchFamily="4" charset="-128"/>
            </a:endParaRPr>
          </a:p>
          <a:p>
            <a:pPr eaLnBrk="1" hangingPunct="1">
              <a:buFontTx/>
              <a:buNone/>
            </a:pPr>
            <a:endParaRPr lang="fr-FR" sz="2400" smtClean="0">
              <a:ea typeface="ＭＳ Ｐゴシック" pitchFamily="4" charset="-128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557338"/>
            <a:ext cx="8208963" cy="4824412"/>
          </a:xfrm>
        </p:spPr>
        <p:txBody>
          <a:bodyPr/>
          <a:lstStyle/>
          <a:p>
            <a:pPr eaLnBrk="1" hangingPunct="1"/>
            <a:r>
              <a:rPr lang="de-DE" sz="2600" smtClean="0">
                <a:ea typeface="ＭＳ Ｐゴシック" pitchFamily="4" charset="-128"/>
              </a:rPr>
              <a:t>Systematic review of guidelines and recommendations in European countries</a:t>
            </a:r>
          </a:p>
          <a:p>
            <a:pPr eaLnBrk="1" hangingPunct="1"/>
            <a:endParaRPr lang="de-DE" sz="2600" smtClean="0">
              <a:ea typeface="ＭＳ Ｐゴシック" pitchFamily="4" charset="-128"/>
            </a:endParaRPr>
          </a:p>
          <a:p>
            <a:pPr eaLnBrk="1" hangingPunct="1"/>
            <a:r>
              <a:rPr lang="de-DE" sz="2600" smtClean="0">
                <a:ea typeface="ＭＳ Ｐゴシック" pitchFamily="4" charset="-128"/>
              </a:rPr>
              <a:t>Report on surveillance programmes in European countries</a:t>
            </a:r>
          </a:p>
          <a:p>
            <a:pPr eaLnBrk="1" hangingPunct="1"/>
            <a:endParaRPr lang="de-DE" sz="2600" smtClean="0">
              <a:ea typeface="ＭＳ Ｐゴシック" pitchFamily="4" charset="-128"/>
            </a:endParaRPr>
          </a:p>
          <a:p>
            <a:pPr eaLnBrk="1" hangingPunct="1"/>
            <a:r>
              <a:rPr lang="de-DE" sz="2600" smtClean="0">
                <a:ea typeface="ＭＳ Ｐゴシック" pitchFamily="4" charset="-128"/>
              </a:rPr>
              <a:t>Report on public reporting of HAI in European countries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ADD3B2-A531-4437-B823-A0776B16A2BD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ChangeArrowheads="1"/>
          </p:cNvSpPr>
          <p:nvPr/>
        </p:nvSpPr>
        <p:spPr bwMode="auto">
          <a:xfrm>
            <a:off x="755650" y="6361113"/>
            <a:ext cx="3725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Johnston BC. </a:t>
            </a:r>
            <a:r>
              <a:rPr lang="en-US" sz="1400" i="1"/>
              <a:t>Ann Intern Med </a:t>
            </a:r>
            <a:r>
              <a:rPr lang="en-US" sz="1400"/>
              <a:t>2012;157:878 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25" y="1357313"/>
            <a:ext cx="60182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137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/>
              <a:t>Probiotics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72313" y="1500188"/>
            <a:ext cx="1644650" cy="1323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fr-CH" sz="1600" i="1">
                <a:solidFill>
                  <a:srgbClr val="F2F2F2"/>
                </a:solidFill>
              </a:rPr>
              <a:t>S. boulardii</a:t>
            </a:r>
          </a:p>
          <a:p>
            <a:pPr algn="ctr"/>
            <a:r>
              <a:rPr lang="fr-CH" sz="1600" i="1">
                <a:solidFill>
                  <a:srgbClr val="F2F2F2"/>
                </a:solidFill>
              </a:rPr>
              <a:t>S. thermophilus</a:t>
            </a:r>
          </a:p>
          <a:p>
            <a:pPr algn="ctr"/>
            <a:r>
              <a:rPr lang="fr-CH" sz="1600" i="1">
                <a:solidFill>
                  <a:srgbClr val="F2F2F2"/>
                </a:solidFill>
              </a:rPr>
              <a:t>(L. rhamnosus)</a:t>
            </a:r>
          </a:p>
          <a:p>
            <a:pPr algn="ctr"/>
            <a:r>
              <a:rPr lang="fr-CH" sz="1600" i="1">
                <a:solidFill>
                  <a:srgbClr val="F2F2F2"/>
                </a:solidFill>
              </a:rPr>
              <a:t>L. casei</a:t>
            </a:r>
          </a:p>
          <a:p>
            <a:pPr algn="ctr"/>
            <a:r>
              <a:rPr lang="fr-CH" sz="1600" i="1">
                <a:solidFill>
                  <a:srgbClr val="F2F2F2"/>
                </a:solidFill>
              </a:rPr>
              <a:t>L. acidophilus</a:t>
            </a:r>
          </a:p>
        </p:txBody>
      </p:sp>
      <p:sp>
        <p:nvSpPr>
          <p:cNvPr id="97286" name="Ellipse 9"/>
          <p:cNvSpPr>
            <a:spLocks noChangeArrowheads="1"/>
          </p:cNvSpPr>
          <p:nvPr/>
        </p:nvSpPr>
        <p:spPr bwMode="auto">
          <a:xfrm>
            <a:off x="5286375" y="4572000"/>
            <a:ext cx="1214438" cy="714375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CH"/>
          </a:p>
        </p:txBody>
      </p:sp>
      <p:sp>
        <p:nvSpPr>
          <p:cNvPr id="97287" name="ZoneTexte 10"/>
          <p:cNvSpPr txBox="1">
            <a:spLocks noChangeArrowheads="1"/>
          </p:cNvSpPr>
          <p:nvPr/>
        </p:nvSpPr>
        <p:spPr bwMode="auto">
          <a:xfrm>
            <a:off x="7072313" y="3648075"/>
            <a:ext cx="1714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Effective in the adult and in the paediatric population</a:t>
            </a:r>
          </a:p>
        </p:txBody>
      </p:sp>
      <p:sp>
        <p:nvSpPr>
          <p:cNvPr id="97288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D8F776-9D0F-47F3-BCED-1D9BAE7CD0BC}" type="slidenum">
              <a:rPr lang="fr-FR"/>
              <a:pPr/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/>
              <a:t>Fecal transplantation</a:t>
            </a:r>
          </a:p>
        </p:txBody>
      </p:sp>
      <p:sp>
        <p:nvSpPr>
          <p:cNvPr id="99331" name="Rectangle 6"/>
          <p:cNvSpPr>
            <a:spLocks noChangeArrowheads="1"/>
          </p:cNvSpPr>
          <p:nvPr/>
        </p:nvSpPr>
        <p:spPr bwMode="auto">
          <a:xfrm>
            <a:off x="684213" y="6308725"/>
            <a:ext cx="373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Van Nood E. </a:t>
            </a:r>
            <a:r>
              <a:rPr lang="en-US" sz="1400" i="1"/>
              <a:t>New Engl J Med </a:t>
            </a:r>
            <a:r>
              <a:rPr lang="en-US" sz="1400"/>
              <a:t>2013;368:407 </a:t>
            </a:r>
          </a:p>
        </p:txBody>
      </p:sp>
      <p:sp>
        <p:nvSpPr>
          <p:cNvPr id="99332" name="ZoneTexte 6"/>
          <p:cNvSpPr txBox="1">
            <a:spLocks noChangeArrowheads="1"/>
          </p:cNvSpPr>
          <p:nvPr/>
        </p:nvSpPr>
        <p:spPr bwMode="auto">
          <a:xfrm>
            <a:off x="611188" y="1393825"/>
            <a:ext cx="7572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RCT – 41 Adult patients with CDI relapse after at least one course of adequate antibiotic therapy (≥10 days of vancomycin or ≥10 days of metronidazole)</a:t>
            </a:r>
          </a:p>
        </p:txBody>
      </p:sp>
      <p:sp>
        <p:nvSpPr>
          <p:cNvPr id="99333" name="ZoneTexte 7"/>
          <p:cNvSpPr txBox="1">
            <a:spLocks noChangeArrowheads="1"/>
          </p:cNvSpPr>
          <p:nvPr/>
        </p:nvSpPr>
        <p:spPr bwMode="auto">
          <a:xfrm>
            <a:off x="5821363" y="2333625"/>
            <a:ext cx="3071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GB" sz="1400"/>
              <a:t>Vancomycin 4-5 days + bowel lavage (4 liters macrogol) + nasoduodenal infusion of donor feces</a:t>
            </a:r>
          </a:p>
          <a:p>
            <a:pPr marL="228600" indent="-228600">
              <a:buFontTx/>
              <a:buAutoNum type="arabicPeriod"/>
            </a:pPr>
            <a:r>
              <a:rPr lang="en-GB" sz="1400"/>
              <a:t>Standard vancomycin regimen for 14 days (500 mg orally four times per day)</a:t>
            </a:r>
          </a:p>
          <a:p>
            <a:pPr marL="228600" indent="-228600">
              <a:buFontTx/>
              <a:buAutoNum type="arabicPeriod"/>
            </a:pPr>
            <a:r>
              <a:rPr lang="en-GB" sz="1400"/>
              <a:t>Standard vancomycin regimen for 14 days  + bowel lavage</a:t>
            </a:r>
          </a:p>
        </p:txBody>
      </p:sp>
      <p:pic>
        <p:nvPicPr>
          <p:cNvPr id="993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25" y="1928813"/>
            <a:ext cx="45085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4CE9587-863E-424F-B1CE-2725A1A1E09C}" type="slidenum">
              <a:rPr lang="fr-FR"/>
              <a:pPr/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137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Cochrane: Antibiotic treatment for CDI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84213" y="1620838"/>
            <a:ext cx="7559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000"/>
              <a:t>Uncertainty whether mild CDAD needs to be treated</a:t>
            </a:r>
          </a:p>
          <a:p>
            <a:pPr algn="just"/>
            <a:endParaRPr lang="en-GB" sz="2000"/>
          </a:p>
          <a:p>
            <a:pPr algn="just"/>
            <a:r>
              <a:rPr lang="en-GB" sz="2000"/>
              <a:t>Little evidence for antibiotic treatment of severe CDAD as many studies excluded these patients</a:t>
            </a:r>
          </a:p>
          <a:p>
            <a:pPr algn="just"/>
            <a:endParaRPr lang="en-GB" sz="2000"/>
          </a:p>
          <a:p>
            <a:pPr algn="just"/>
            <a:r>
              <a:rPr lang="en-GB" sz="2000"/>
              <a:t>Small numbers of patients were included in the studies and there was high risk of bias, especially related to dropouts</a:t>
            </a:r>
          </a:p>
          <a:p>
            <a:pPr algn="just"/>
            <a:endParaRPr lang="en-GB" sz="2000"/>
          </a:p>
          <a:p>
            <a:pPr algn="just"/>
            <a:r>
              <a:rPr lang="en-GB" sz="2000"/>
              <a:t>Most of the active comparator studies found no statistically signiﬁcant difference in efficacy between vancomycin and other antibiotics including metronidazole, fusidic acid, nitazoxanide or rifaximin </a:t>
            </a:r>
          </a:p>
          <a:p>
            <a:pPr algn="just"/>
            <a:endParaRPr lang="en-GB" sz="2000"/>
          </a:p>
          <a:p>
            <a:pPr algn="just"/>
            <a:r>
              <a:rPr lang="en-GB" sz="2000"/>
              <a:t>Teicoplanin may be an attractive choice</a:t>
            </a: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611188" y="6289675"/>
            <a:ext cx="503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/>
              <a:t>Nelson RL. </a:t>
            </a:r>
            <a:r>
              <a:rPr lang="de-DE" sz="1400" i="1"/>
              <a:t>Cochrane Database Syst Rev</a:t>
            </a:r>
            <a:r>
              <a:rPr lang="de-DE" sz="1400"/>
              <a:t> 2011;9:CD004610 </a:t>
            </a:r>
            <a:endParaRPr lang="en-US" sz="1400"/>
          </a:p>
        </p:txBody>
      </p:sp>
      <p:sp>
        <p:nvSpPr>
          <p:cNvPr id="10138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64F5552-0742-4C9C-ABEC-444EB8F891B3}" type="slidenum">
              <a:rPr lang="fr-FR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755650" y="1600200"/>
            <a:ext cx="7416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Contact precautions </a:t>
            </a:r>
            <a:r>
              <a:rPr lang="en-US" sz="2000"/>
              <a:t>(gloves, gowns)</a:t>
            </a:r>
          </a:p>
          <a:p>
            <a:r>
              <a:rPr lang="en-US" sz="1800">
                <a:sym typeface="Symbol" pitchFamily="4" charset="2"/>
              </a:rPr>
              <a:t>	</a:t>
            </a:r>
            <a:r>
              <a:rPr lang="en-US" sz="1800"/>
              <a:t>Gloving is the most important measure of „hand hygiene“</a:t>
            </a:r>
          </a:p>
          <a:p>
            <a:r>
              <a:rPr lang="en-US" sz="1800">
                <a:sym typeface="Symbol" pitchFamily="4" charset="2"/>
              </a:rPr>
              <a:t>	</a:t>
            </a:r>
            <a:r>
              <a:rPr lang="en-US" sz="1800"/>
              <a:t>Use disposable gowns</a:t>
            </a:r>
          </a:p>
          <a:p>
            <a:endParaRPr lang="en-US" sz="1800"/>
          </a:p>
          <a:p>
            <a:r>
              <a:rPr lang="en-US" sz="2000" b="1"/>
              <a:t>Hand washing </a:t>
            </a:r>
            <a:r>
              <a:rPr lang="en-US" sz="2000"/>
              <a:t>during outbreaks or increased CDI-rates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2000"/>
              <a:t>	</a:t>
            </a:r>
            <a:r>
              <a:rPr lang="en-US" sz="1800"/>
              <a:t>Rinsing removes spores mechanically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1800"/>
              <a:t>	No advantage by using medicated products</a:t>
            </a:r>
          </a:p>
          <a:p>
            <a:endParaRPr lang="en-US" sz="1800"/>
          </a:p>
          <a:p>
            <a:r>
              <a:rPr lang="en-US" sz="2000" b="1"/>
              <a:t>Isolation</a:t>
            </a:r>
            <a:r>
              <a:rPr lang="en-US" sz="2000"/>
              <a:t>/cohorting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1800"/>
              <a:t>	Given the high contamination of spores and patients moving 	in the room mixed accommodation of CDI and non-CDI-	patients is a risk – isolate if possible!</a:t>
            </a:r>
          </a:p>
          <a:p>
            <a:endParaRPr lang="en-US" sz="1800"/>
          </a:p>
          <a:p>
            <a:r>
              <a:rPr lang="en-US" sz="2000" b="1"/>
              <a:t>Cleaning </a:t>
            </a:r>
            <a:r>
              <a:rPr lang="en-US" sz="2000"/>
              <a:t>of the patient‘s environment 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1800"/>
              <a:t>	Bleach (&gt;1000 ppm)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1800"/>
              <a:t>	Daily cleaning of the patient‘s room</a:t>
            </a:r>
          </a:p>
        </p:txBody>
      </p:sp>
      <p:sp>
        <p:nvSpPr>
          <p:cNvPr id="103427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55705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Summary</a:t>
            </a:r>
          </a:p>
          <a:p>
            <a:r>
              <a:rPr lang="en-US" sz="2800" b="1"/>
              <a:t>Infection control measures</a:t>
            </a:r>
          </a:p>
        </p:txBody>
      </p:sp>
      <p:sp>
        <p:nvSpPr>
          <p:cNvPr id="103428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3CA9027-FD0E-4592-AE6F-338DB92256B5}" type="slidenum">
              <a:rPr lang="fr-FR"/>
              <a:pPr/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12775" y="1730375"/>
            <a:ext cx="755967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Antibiotic stewardship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2000"/>
              <a:t>	</a:t>
            </a:r>
            <a:r>
              <a:rPr lang="en-US" sz="1800"/>
              <a:t>Treat as narrow as possible (improve diagnosis, local 	resistance data) 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1800"/>
              <a:t>	Almost all antibiotic groups have been shown to be associated 	with CDI! </a:t>
            </a:r>
          </a:p>
          <a:p>
            <a:endParaRPr lang="en-US" sz="1800"/>
          </a:p>
          <a:p>
            <a:r>
              <a:rPr lang="en-US" sz="2000" b="1"/>
              <a:t>Surveillance</a:t>
            </a:r>
            <a:endParaRPr lang="en-US" sz="1200" b="1"/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1800"/>
              <a:t>	Good surveillance detects problems in good time</a:t>
            </a:r>
          </a:p>
          <a:p>
            <a:endParaRPr lang="en-US" sz="1800"/>
          </a:p>
          <a:p>
            <a:r>
              <a:rPr lang="en-US" sz="2000" b="1"/>
              <a:t>Audits</a:t>
            </a:r>
          </a:p>
          <a:p>
            <a:r>
              <a:rPr lang="en-US" sz="1800">
                <a:sym typeface="Symbol" pitchFamily="4" charset="2"/>
              </a:rPr>
              <a:t></a:t>
            </a:r>
            <a:r>
              <a:rPr lang="en-US" sz="2000"/>
              <a:t>	</a:t>
            </a:r>
            <a:r>
              <a:rPr lang="en-US" sz="1800"/>
              <a:t>Implementation of infection control measures is complex and 	sometimes difficult – Audits help assure compliance</a:t>
            </a:r>
          </a:p>
        </p:txBody>
      </p: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468313" y="461963"/>
            <a:ext cx="382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Prevention measures</a:t>
            </a:r>
          </a:p>
        </p:txBody>
      </p:sp>
      <p:sp>
        <p:nvSpPr>
          <p:cNvPr id="10547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D954DBE-99F3-4F15-B891-C5056FD742A0}" type="slidenum">
              <a:rPr lang="fr-FR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>
                <a:solidFill>
                  <a:schemeClr val="tx1"/>
                </a:solidFill>
                <a:ea typeface="ＭＳ Ｐゴシック" pitchFamily="4" charset="-128"/>
              </a:rPr>
              <a:t>Special thanks to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7643813" cy="42100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2400" smtClean="0">
                <a:latin typeface="Arial" charset="0"/>
                <a:ea typeface="ＭＳ Ｐゴシック" pitchFamily="4" charset="-128"/>
                <a:cs typeface="Arial" charset="0"/>
              </a:rPr>
              <a:t>National Contact Points</a:t>
            </a:r>
          </a:p>
          <a:p>
            <a:pPr eaLnBrk="1" hangingPunct="1"/>
            <a:r>
              <a:rPr lang="de-DE" sz="2400" smtClean="0">
                <a:latin typeface="Arial" charset="0"/>
                <a:ea typeface="ＭＳ Ｐゴシック" pitchFamily="4" charset="-128"/>
                <a:cs typeface="Arial" charset="0"/>
              </a:rPr>
              <a:t>Markus Dettenkofer, Christine Wilson, Winfried Ebner and Barbara Schroeren-Boersch (Freiburg)</a:t>
            </a:r>
          </a:p>
          <a:p>
            <a:pPr eaLnBrk="1" hangingPunct="1">
              <a:lnSpc>
                <a:spcPct val="150000"/>
              </a:lnSpc>
            </a:pPr>
            <a:r>
              <a:rPr lang="de-DE" sz="2400" smtClean="0">
                <a:latin typeface="Arial" charset="0"/>
                <a:ea typeface="ＭＳ Ｐゴシック" pitchFamily="4" charset="-128"/>
                <a:cs typeface="Arial" charset="0"/>
              </a:rPr>
              <a:t>Didier Pittet and Walter Zingg (Geneva)</a:t>
            </a:r>
          </a:p>
          <a:p>
            <a:pPr eaLnBrk="1" hangingPunct="1">
              <a:lnSpc>
                <a:spcPct val="150000"/>
              </a:lnSpc>
            </a:pPr>
            <a:r>
              <a:rPr lang="de-DE" sz="2400" smtClean="0">
                <a:latin typeface="Arial" charset="0"/>
                <a:ea typeface="ＭＳ Ｐゴシック" pitchFamily="4" charset="-128"/>
                <a:cs typeface="Arial" charset="0"/>
              </a:rPr>
              <a:t>Petra Gastmeier and Sonja Hansen (Berlin)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337035-BF49-400D-B7EE-4634DEBC0127}" type="slidenum">
              <a:rPr lang="fr-FR"/>
              <a:pPr/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5"/>
          <p:cNvSpPr txBox="1">
            <a:spLocks noChangeArrowheads="1"/>
          </p:cNvSpPr>
          <p:nvPr/>
        </p:nvSpPr>
        <p:spPr bwMode="auto">
          <a:xfrm>
            <a:off x="1476375" y="4911725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Dr. Maria Martin, MPH</a:t>
            </a:r>
          </a:p>
        </p:txBody>
      </p:sp>
      <p:sp>
        <p:nvSpPr>
          <p:cNvPr id="109571" name="Text Box 6"/>
          <p:cNvSpPr txBox="1">
            <a:spLocks noChangeArrowheads="1"/>
          </p:cNvSpPr>
          <p:nvPr/>
        </p:nvSpPr>
        <p:spPr bwMode="auto">
          <a:xfrm>
            <a:off x="1476375" y="5273675"/>
            <a:ext cx="7056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/>
              <a:t>Contact:</a:t>
            </a:r>
          </a:p>
          <a:p>
            <a:pPr eaLnBrk="0" hangingPunct="0"/>
            <a:r>
              <a:rPr lang="de-DE" sz="2000"/>
              <a:t>Institut für Infektionsprävention und Klinikhygiene</a:t>
            </a:r>
          </a:p>
          <a:p>
            <a:pPr eaLnBrk="0" hangingPunct="0"/>
            <a:r>
              <a:rPr lang="de-DE" sz="2000"/>
              <a:t>Regionale Gesundheitsholding Heilbronn-Franken GmbH</a:t>
            </a:r>
          </a:p>
          <a:p>
            <a:pPr eaLnBrk="0" hangingPunct="0"/>
            <a:r>
              <a:rPr lang="de-DE" sz="2000"/>
              <a:t>maria.martin@slk-kliniken.de</a:t>
            </a:r>
          </a:p>
        </p:txBody>
      </p:sp>
      <p:sp>
        <p:nvSpPr>
          <p:cNvPr id="109572" name="Textfeld 1"/>
          <p:cNvSpPr txBox="1">
            <a:spLocks noChangeArrowheads="1"/>
          </p:cNvSpPr>
          <p:nvPr/>
        </p:nvSpPr>
        <p:spPr bwMode="auto">
          <a:xfrm>
            <a:off x="1835150" y="1916113"/>
            <a:ext cx="5040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 b="1"/>
              <a:t>Thank You !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476375" y="3500438"/>
            <a:ext cx="3887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/>
              <a:t>Dr. Walter Zingg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476375" y="3860800"/>
            <a:ext cx="705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000"/>
              <a:t>Contact:</a:t>
            </a:r>
          </a:p>
          <a:p>
            <a:pPr eaLnBrk="0" hangingPunct="0"/>
            <a:r>
              <a:rPr lang="en-US" sz="2000">
                <a:cs typeface="Arial" charset="0"/>
              </a:rPr>
              <a:t>Service de Prévention et Contrôle de l’Infection, Genève </a:t>
            </a:r>
            <a:r>
              <a:rPr lang="de-DE" sz="2000"/>
              <a:t>Walter.Zingg@hcuge.ch</a:t>
            </a:r>
          </a:p>
        </p:txBody>
      </p:sp>
      <p:pic>
        <p:nvPicPr>
          <p:cNvPr id="109575" name="Picture 6" descr="logo%20HU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18303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Coming Soon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47625" y="1955800"/>
            <a:ext cx="90376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solidFill>
                  <a:srgbClr val="000000"/>
                </a:solidFill>
                <a:cs typeface="Arial" charset="0"/>
              </a:rPr>
              <a:t>April 09    </a:t>
            </a:r>
            <a:r>
              <a:rPr lang="en-US" sz="1800" b="1">
                <a:solidFill>
                  <a:srgbClr val="000000"/>
                </a:solidFill>
                <a:cs typeface="Arial" charset="0"/>
              </a:rPr>
              <a:t>FAECES MANAGEMENT: TIME TO ADDRESS THE RISKS</a:t>
            </a:r>
          </a:p>
          <a:p>
            <a:pPr eaLnBrk="0" hangingPunct="0"/>
            <a:r>
              <a:rPr lang="en-US" sz="1600" i="1">
                <a:solidFill>
                  <a:srgbClr val="000000"/>
                </a:solidFill>
                <a:cs typeface="Arial" charset="0"/>
              </a:rPr>
              <a:t>	Jim Gauthier, Providence Care, Kingston, Ontario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Sponsored by Meiko (www.meiko.de)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April 14   (British Teleclass)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800" i="1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800" b="1">
                <a:solidFill>
                  <a:srgbClr val="000000"/>
                </a:solidFill>
                <a:cs typeface="Arial" charset="0"/>
              </a:rPr>
              <a:t>SURGICAL SITE INFECTION: A SURGEON’S PERSPECTIVE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600" i="1">
                <a:solidFill>
                  <a:srgbClr val="000000"/>
                </a:solidFill>
                <a:cs typeface="Arial" charset="0"/>
              </a:rPr>
              <a:t>Prof. David Leaper, University of Huddersfield, UK</a:t>
            </a:r>
          </a:p>
          <a:p>
            <a:pPr eaLnBrk="0" hangingPunct="0"/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April 16	</a:t>
            </a:r>
            <a:r>
              <a:rPr lang="en-US" sz="1800" b="1">
                <a:solidFill>
                  <a:srgbClr val="000000"/>
                </a:solidFill>
                <a:cs typeface="Arial" charset="0"/>
              </a:rPr>
              <a:t>A PRAGMATIC APPROACH TO INFECTION PREVENTION AND CONTROL </a:t>
            </a:r>
            <a:br>
              <a:rPr lang="en-US" sz="1800" b="1">
                <a:solidFill>
                  <a:srgbClr val="000000"/>
                </a:solidFill>
                <a:cs typeface="Arial" charset="0"/>
              </a:rPr>
            </a:br>
            <a:r>
              <a:rPr lang="en-US" sz="1800" b="1">
                <a:solidFill>
                  <a:srgbClr val="000000"/>
                </a:solidFill>
                <a:cs typeface="Arial" charset="0"/>
              </a:rPr>
              <a:t>	GUIDELINES IN AN AMBULATORY CARE SETTING</a:t>
            </a:r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Jessica Ng, Women’s College Hospital, Toronto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April 22   (South Pacific Teleclass)</a:t>
            </a:r>
            <a:br>
              <a:rPr lang="en-US" sz="1600" i="1">
                <a:solidFill>
                  <a:srgbClr val="000000"/>
                </a:solidFill>
                <a:cs typeface="Arial" charset="0"/>
              </a:rPr>
            </a:br>
            <a:r>
              <a:rPr lang="en-US" sz="1600" i="1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800" b="1">
                <a:solidFill>
                  <a:srgbClr val="000000"/>
                </a:solidFill>
                <a:cs typeface="Arial" charset="0"/>
              </a:rPr>
              <a:t>COMING UP ROSES – A SUSTAINABLE COLUTION TO </a:t>
            </a:r>
            <a:br>
              <a:rPr lang="en-US" sz="1800" b="1">
                <a:solidFill>
                  <a:srgbClr val="000000"/>
                </a:solidFill>
                <a:cs typeface="Arial" charset="0"/>
              </a:rPr>
            </a:br>
            <a:r>
              <a:rPr lang="en-US" sz="1800" b="1">
                <a:solidFill>
                  <a:srgbClr val="000000"/>
                </a:solidFill>
                <a:cs typeface="Arial" charset="0"/>
              </a:rPr>
              <a:t>	CONTINENCE PRODUCT DISPOSAL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600">
                <a:solidFill>
                  <a:srgbClr val="000000"/>
                </a:solidFill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1600" i="1">
                <a:solidFill>
                  <a:srgbClr val="000000"/>
                </a:solidFill>
                <a:cs typeface="Arial" charset="0"/>
              </a:rPr>
              <a:t>Julianne Munroe, Christchurch Women’s Hospital, New Zealand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atron Sponsor Slide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>
                <a:ea typeface="ＭＳ Ｐゴシック" pitchFamily="4" charset="-128"/>
              </a:rPr>
              <a:t>Description WP2</a:t>
            </a:r>
            <a:endParaRPr lang="de-DE" smtClean="0">
              <a:ea typeface="ＭＳ Ｐゴシック" pitchFamily="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Countries enclosed: 27 EU member states plus Switzerland, Norway, Iceland and Croatia (total 34)</a:t>
            </a:r>
          </a:p>
          <a:p>
            <a:pPr eaLnBrk="1" hangingPunct="1"/>
            <a:endParaRPr lang="de-DE" smtClean="0">
              <a:ea typeface="ＭＳ Ｐゴシック" pitchFamily="4" charset="-128"/>
            </a:endParaRPr>
          </a:p>
          <a:p>
            <a:pPr eaLnBrk="1" hangingPunct="1"/>
            <a:r>
              <a:rPr lang="de-DE" smtClean="0">
                <a:ea typeface="ＭＳ Ｐゴシック" pitchFamily="4" charset="-128"/>
              </a:rPr>
              <a:t>Topics of interest:</a:t>
            </a:r>
          </a:p>
          <a:p>
            <a:pPr lvl="1" eaLnBrk="1" hangingPunct="1"/>
            <a:r>
              <a:rPr lang="de-DE" smtClean="0">
                <a:ea typeface="ＭＳ Ｐゴシック" pitchFamily="4" charset="-128"/>
              </a:rPr>
              <a:t>CDI</a:t>
            </a:r>
          </a:p>
          <a:p>
            <a:pPr lvl="1" eaLnBrk="1" hangingPunct="1"/>
            <a:r>
              <a:rPr lang="de-DE" smtClean="0">
                <a:ea typeface="ＭＳ Ｐゴシック" pitchFamily="4" charset="-128"/>
              </a:rPr>
              <a:t>SSI</a:t>
            </a:r>
          </a:p>
          <a:p>
            <a:pPr lvl="1" eaLnBrk="1" hangingPunct="1"/>
            <a:r>
              <a:rPr lang="de-DE" smtClean="0">
                <a:ea typeface="ＭＳ Ｐゴシック" pitchFamily="4" charset="-128"/>
              </a:rPr>
              <a:t>VAP</a:t>
            </a:r>
          </a:p>
          <a:p>
            <a:pPr lvl="1" eaLnBrk="1" hangingPunct="1"/>
            <a:r>
              <a:rPr lang="de-DE" smtClean="0">
                <a:ea typeface="ＭＳ Ｐゴシック" pitchFamily="4" charset="-128"/>
              </a:rPr>
              <a:t>CABSI</a:t>
            </a:r>
          </a:p>
          <a:p>
            <a:pPr lvl="1" eaLnBrk="1" hangingPunct="1"/>
            <a:r>
              <a:rPr lang="de-DE" smtClean="0">
                <a:ea typeface="ＭＳ Ｐゴシック" pitchFamily="4" charset="-128"/>
              </a:rPr>
              <a:t>UTI </a:t>
            </a:r>
            <a:endParaRPr lang="de-DE" smtClean="0">
              <a:solidFill>
                <a:srgbClr val="C73305"/>
              </a:solidFill>
              <a:ea typeface="ＭＳ Ｐゴシック" pitchFamily="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F9AE9-644D-472B-ABCA-E68DFC0B670E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Questionnaires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000" smtClean="0">
                <a:ea typeface="ＭＳ Ｐゴシック" pitchFamily="4" charset="-128"/>
              </a:rPr>
              <a:t>1st Q: sent out End of August 2010</a:t>
            </a:r>
            <a:endParaRPr lang="de-DE" sz="2000" smtClean="0">
              <a:solidFill>
                <a:srgbClr val="E62718"/>
              </a:solidFill>
              <a:ea typeface="ＭＳ Ｐゴシック" pitchFamily="4" charset="-128"/>
            </a:endParaRPr>
          </a:p>
          <a:p>
            <a:pPr lvl="1" eaLnBrk="1" hangingPunct="1"/>
            <a:r>
              <a:rPr lang="de-DE" sz="2000" smtClean="0">
                <a:ea typeface="ＭＳ Ｐゴシック" pitchFamily="4" charset="-128"/>
              </a:rPr>
              <a:t>Elements: basic questions on available guidelines, surveillance systems and practices in (public) reporting of HAI rates</a:t>
            </a:r>
          </a:p>
          <a:p>
            <a:pPr lvl="1" eaLnBrk="1" hangingPunct="1"/>
            <a:r>
              <a:rPr lang="de-DE" sz="2000" smtClean="0">
                <a:ea typeface="ＭＳ Ｐゴシック" pitchFamily="4" charset="-128"/>
              </a:rPr>
              <a:t>Return rate 100% (last in April 2011)</a:t>
            </a:r>
          </a:p>
          <a:p>
            <a:pPr eaLnBrk="1" hangingPunct="1"/>
            <a:endParaRPr lang="de-DE" sz="2000" smtClean="0">
              <a:ea typeface="ＭＳ Ｐゴシック" pitchFamily="4" charset="-128"/>
            </a:endParaRPr>
          </a:p>
          <a:p>
            <a:pPr eaLnBrk="1" hangingPunct="1"/>
            <a:r>
              <a:rPr lang="de-DE" sz="2000" smtClean="0">
                <a:ea typeface="ＭＳ Ｐゴシック" pitchFamily="4" charset="-128"/>
              </a:rPr>
              <a:t>2nd Q (decided in Berlin Dec. 2010): sent out in March 2011</a:t>
            </a:r>
          </a:p>
          <a:p>
            <a:pPr lvl="1" eaLnBrk="1" hangingPunct="1"/>
            <a:r>
              <a:rPr lang="de-DE" sz="2000" smtClean="0">
                <a:ea typeface="ＭＳ Ｐゴシック" pitchFamily="4" charset="-128"/>
              </a:rPr>
              <a:t>Elements: financing of health care services with focus on HAI („pay for performance“); public interest in HAI prevention</a:t>
            </a:r>
          </a:p>
          <a:p>
            <a:pPr lvl="1" eaLnBrk="1" hangingPunct="1"/>
            <a:r>
              <a:rPr lang="de-DE" sz="2000" smtClean="0">
                <a:ea typeface="ＭＳ Ｐゴシック" pitchFamily="4" charset="-128"/>
              </a:rPr>
              <a:t>Return rate 91%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D7DAF9-26C8-4A4F-A3C8-9A0353D3A608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>
                <a:ea typeface="ＭＳ Ｐゴシック" pitchFamily="4" charset="-128"/>
              </a:rPr>
              <a:t>PROHIBIT WP2</a:t>
            </a:r>
            <a:endParaRPr lang="fr-FR" smtClean="0">
              <a:ea typeface="ＭＳ Ｐゴシック" pitchFamily="4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DE" sz="3600" b="1" smtClean="0">
              <a:solidFill>
                <a:srgbClr val="062E70"/>
              </a:solidFill>
              <a:ea typeface="ＭＳ Ｐゴシック" pitchFamily="4" charset="-128"/>
            </a:endParaRPr>
          </a:p>
          <a:p>
            <a:pPr algn="ctr" eaLnBrk="1" hangingPunct="1">
              <a:buFontTx/>
              <a:buNone/>
            </a:pPr>
            <a:endParaRPr lang="de-DE" sz="3600" b="1" smtClean="0">
              <a:solidFill>
                <a:srgbClr val="062E70"/>
              </a:solidFill>
              <a:ea typeface="ＭＳ Ｐゴシック" pitchFamily="4" charset="-128"/>
            </a:endParaRPr>
          </a:p>
          <a:p>
            <a:pPr algn="ctr" eaLnBrk="1" hangingPunct="1">
              <a:buFontTx/>
              <a:buNone/>
            </a:pPr>
            <a:r>
              <a:rPr lang="de-DE" sz="3600" b="1" smtClean="0">
                <a:solidFill>
                  <a:srgbClr val="062E70"/>
                </a:solidFill>
                <a:ea typeface="ＭＳ Ｐゴシック" pitchFamily="4" charset="-128"/>
              </a:rPr>
              <a:t>Guidelines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408765-D310-43BA-AF2B-73655C9A7B4D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Guidelines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Extensive internet search according to specifications of NCPs or recontact </a:t>
            </a:r>
          </a:p>
          <a:p>
            <a:pPr eaLnBrk="1" hangingPunct="1"/>
            <a:endParaRPr lang="de-DE" smtClean="0">
              <a:ea typeface="ＭＳ Ｐゴシック" pitchFamily="4" charset="-128"/>
            </a:endParaRPr>
          </a:p>
          <a:p>
            <a:pPr eaLnBrk="1" hangingPunct="1"/>
            <a:r>
              <a:rPr lang="de-DE" smtClean="0">
                <a:ea typeface="ＭＳ Ｐゴシック" pitchFamily="4" charset="-128"/>
              </a:rPr>
              <a:t>Translation into English</a:t>
            </a:r>
          </a:p>
          <a:p>
            <a:pPr eaLnBrk="1" hangingPunct="1"/>
            <a:endParaRPr lang="de-DE" smtClean="0">
              <a:ea typeface="ＭＳ Ｐゴシック" pitchFamily="4" charset="-128"/>
            </a:endParaRPr>
          </a:p>
          <a:p>
            <a:pPr eaLnBrk="1" hangingPunct="1"/>
            <a:r>
              <a:rPr lang="de-DE" smtClean="0">
                <a:ea typeface="ＭＳ Ｐゴシック" pitchFamily="4" charset="-128"/>
              </a:rPr>
              <a:t>Development of matrices with QSR NVivo software (basis German and CDC guidelines)</a:t>
            </a:r>
          </a:p>
          <a:p>
            <a:pPr eaLnBrk="1" hangingPunct="1"/>
            <a:endParaRPr lang="de-DE" smtClean="0">
              <a:ea typeface="ＭＳ Ｐゴシック" pitchFamily="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3AB8CE-A613-4E5F-99BA-14FA8C1AD8B6}" type="slidenum">
              <a:rPr lang="fr-FR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ea typeface="ＭＳ Ｐゴシック" pitchFamily="4" charset="-128"/>
              </a:rPr>
              <a:t>Challenges: „Where are the guidelines…?“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44513" y="1414463"/>
            <a:ext cx="4718050" cy="4821237"/>
          </a:xfrm>
        </p:spPr>
      </p:pic>
      <p:pic>
        <p:nvPicPr>
          <p:cNvPr id="49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84663" y="2566988"/>
            <a:ext cx="4711700" cy="3676650"/>
          </a:xfrm>
        </p:spPr>
      </p:pic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1EA767-DA1F-4F75-B866-E158E4096A66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1695</Words>
  <Application>Microsoft Macintosh PowerPoint</Application>
  <PresentationFormat>On-screen Show (4:3)</PresentationFormat>
  <Paragraphs>496</Paragraphs>
  <Slides>48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ＭＳ Ｐゴシック</vt:lpstr>
      <vt:lpstr>Verdana</vt:lpstr>
      <vt:lpstr>Wingdings</vt:lpstr>
      <vt:lpstr>Symbol</vt:lpstr>
      <vt:lpstr>Conception personnalisée</vt:lpstr>
      <vt:lpstr>1_Conception personnalisée</vt:lpstr>
      <vt:lpstr>1_Standarddesign</vt:lpstr>
      <vt:lpstr>Photo Editor-Foto</vt:lpstr>
      <vt:lpstr>Microsoft Graph Chart</vt:lpstr>
      <vt:lpstr>Slide 1</vt:lpstr>
      <vt:lpstr>Outline </vt:lpstr>
      <vt:lpstr>PROHIBIT WP2</vt:lpstr>
      <vt:lpstr>Deliverables WP2</vt:lpstr>
      <vt:lpstr>Description WP2</vt:lpstr>
      <vt:lpstr>Questionnaires</vt:lpstr>
      <vt:lpstr>PROHIBIT WP2</vt:lpstr>
      <vt:lpstr>Guidelines </vt:lpstr>
      <vt:lpstr>Challenges: „Where are the guidelines…?“</vt:lpstr>
      <vt:lpstr>Matrix for systematic review (NVivo software)</vt:lpstr>
      <vt:lpstr>Matrix for systematic review (NVivo software)</vt:lpstr>
      <vt:lpstr>Guidelines in Europe</vt:lpstr>
      <vt:lpstr>C. difficile in Europe</vt:lpstr>
      <vt:lpstr>Slide 14</vt:lpstr>
      <vt:lpstr>Slide 15</vt:lpstr>
      <vt:lpstr>C. difficile guidelines</vt:lpstr>
      <vt:lpstr>Slide 17</vt:lpstr>
      <vt:lpstr>Level of evidence</vt:lpstr>
      <vt:lpstr>Slide 19</vt:lpstr>
      <vt:lpstr>Slide 20</vt:lpstr>
      <vt:lpstr>Slide 21</vt:lpstr>
      <vt:lpstr>Slide 22</vt:lpstr>
      <vt:lpstr>Slide 23</vt:lpstr>
      <vt:lpstr>Environmental disinfection (CDI)</vt:lpstr>
      <vt:lpstr>Environmental disinfection (CDI)</vt:lpstr>
      <vt:lpstr>Slide 26</vt:lpstr>
      <vt:lpstr>Slide 27</vt:lpstr>
      <vt:lpstr>Slide 28</vt:lpstr>
      <vt:lpstr>Hand hygiene (CDI)</vt:lpstr>
      <vt:lpstr>Slide 30</vt:lpstr>
      <vt:lpstr>Slide 31</vt:lpstr>
      <vt:lpstr>Slide 32</vt:lpstr>
      <vt:lpstr>Slide 33</vt:lpstr>
      <vt:lpstr>Slide 34</vt:lpstr>
      <vt:lpstr>Antibiotic Stewardship</vt:lpstr>
      <vt:lpstr>Publications and Guidelines</vt:lpstr>
      <vt:lpstr>Guidelines - Conclusions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Special thanks to</vt:lpstr>
      <vt:lpstr>Slide 46</vt:lpstr>
      <vt:lpstr>Slide 47</vt:lpstr>
      <vt:lpstr>Slide 48</vt:lpstr>
    </vt:vector>
  </TitlesOfParts>
  <Manager/>
  <Company>HUG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Fabricio DA LIBERDADE JANTARADA</dc:creator>
  <cp:keywords/>
  <dc:description/>
  <cp:lastModifiedBy>HE</cp:lastModifiedBy>
  <cp:revision>347</cp:revision>
  <cp:lastPrinted>2015-03-24T16:02:08Z</cp:lastPrinted>
  <dcterms:created xsi:type="dcterms:W3CDTF">2015-03-23T22:55:03Z</dcterms:created>
  <dcterms:modified xsi:type="dcterms:W3CDTF">2015-03-24T18:40:45Z</dcterms:modified>
  <cp:category/>
</cp:coreProperties>
</file>