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81" r:id="rId5"/>
  </p:sldMasterIdLst>
  <p:notesMasterIdLst>
    <p:notesMasterId r:id="rId63"/>
  </p:notesMasterIdLst>
  <p:handoutMasterIdLst>
    <p:handoutMasterId r:id="rId64"/>
  </p:handoutMasterIdLst>
  <p:sldIdLst>
    <p:sldId id="265" r:id="rId6"/>
    <p:sldId id="445" r:id="rId7"/>
    <p:sldId id="446" r:id="rId8"/>
    <p:sldId id="447" r:id="rId9"/>
    <p:sldId id="331" r:id="rId10"/>
    <p:sldId id="425" r:id="rId11"/>
    <p:sldId id="432" r:id="rId12"/>
    <p:sldId id="426" r:id="rId13"/>
    <p:sldId id="428" r:id="rId14"/>
    <p:sldId id="429" r:id="rId15"/>
    <p:sldId id="430" r:id="rId16"/>
    <p:sldId id="431" r:id="rId17"/>
    <p:sldId id="433" r:id="rId18"/>
    <p:sldId id="434" r:id="rId19"/>
    <p:sldId id="437" r:id="rId20"/>
    <p:sldId id="436" r:id="rId21"/>
    <p:sldId id="438" r:id="rId22"/>
    <p:sldId id="441" r:id="rId23"/>
    <p:sldId id="442" r:id="rId24"/>
    <p:sldId id="444" r:id="rId25"/>
    <p:sldId id="448" r:id="rId26"/>
    <p:sldId id="449" r:id="rId27"/>
    <p:sldId id="440" r:id="rId28"/>
    <p:sldId id="258" r:id="rId29"/>
    <p:sldId id="450" r:id="rId30"/>
    <p:sldId id="451" r:id="rId31"/>
    <p:sldId id="259" r:id="rId32"/>
    <p:sldId id="285" r:id="rId33"/>
    <p:sldId id="260" r:id="rId34"/>
    <p:sldId id="262" r:id="rId35"/>
    <p:sldId id="261" r:id="rId36"/>
    <p:sldId id="257" r:id="rId37"/>
    <p:sldId id="264" r:id="rId38"/>
    <p:sldId id="453" r:id="rId39"/>
    <p:sldId id="267" r:id="rId40"/>
    <p:sldId id="270" r:id="rId41"/>
    <p:sldId id="269" r:id="rId42"/>
    <p:sldId id="276" r:id="rId43"/>
    <p:sldId id="284" r:id="rId44"/>
    <p:sldId id="277" r:id="rId45"/>
    <p:sldId id="278" r:id="rId46"/>
    <p:sldId id="271" r:id="rId47"/>
    <p:sldId id="279" r:id="rId48"/>
    <p:sldId id="454" r:id="rId49"/>
    <p:sldId id="275" r:id="rId50"/>
    <p:sldId id="289" r:id="rId51"/>
    <p:sldId id="288" r:id="rId52"/>
    <p:sldId id="274" r:id="rId53"/>
    <p:sldId id="287" r:id="rId54"/>
    <p:sldId id="280" r:id="rId55"/>
    <p:sldId id="291" r:id="rId56"/>
    <p:sldId id="281" r:id="rId57"/>
    <p:sldId id="282" r:id="rId58"/>
    <p:sldId id="452" r:id="rId59"/>
    <p:sldId id="427" r:id="rId60"/>
    <p:sldId id="455" r:id="rId61"/>
    <p:sldId id="456" r:id="rId62"/>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A0"/>
    <a:srgbClr val="898D8D"/>
    <a:srgbClr val="B9D3DC"/>
    <a:srgbClr val="78BE20"/>
    <a:srgbClr val="00B2A9"/>
    <a:srgbClr val="ED8B00"/>
    <a:srgbClr val="F3D03E"/>
    <a:srgbClr val="00B2D3"/>
    <a:srgbClr val="0033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3807A5-0B2E-BF56-CEDF-477D835458D3}" v="13" dt="2019-11-20T03:51:43.517"/>
    <p1510:client id="{53016204-0084-4AEA-8787-799D25298777}" v="912" dt="2019-11-20T21:58:07.9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7" autoAdjust="0"/>
    <p:restoredTop sz="96035" autoAdjust="0"/>
  </p:normalViewPr>
  <p:slideViewPr>
    <p:cSldViewPr snapToGrid="0" snapToObjects="1">
      <p:cViewPr>
        <p:scale>
          <a:sx n="165" d="100"/>
          <a:sy n="165" d="100"/>
        </p:scale>
        <p:origin x="-120" y="-4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8" d="100"/>
          <a:sy n="88" d="100"/>
        </p:scale>
        <p:origin x="3320" y="1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45140"/>
            <a:ext cx="7008778" cy="464820"/>
          </a:xfrm>
          <a:prstGeom prst="rect">
            <a:avLst/>
          </a:prstGeom>
        </p:spPr>
        <p:txBody>
          <a:bodyPr vert="horz" lIns="93172" tIns="46586" rIns="93172" bIns="46586" rtlCol="0"/>
          <a:lstStyle>
            <a:lvl1pPr algn="l">
              <a:defRPr sz="1300"/>
            </a:lvl1pPr>
          </a:lstStyle>
          <a:p>
            <a:pPr algn="ctr"/>
            <a:r>
              <a:rPr lang="en-US" b="1" dirty="0" smtClean="0"/>
              <a:t>Antimicrobial Stewardship Research Priorities: Where Do We Go From Here?</a:t>
            </a:r>
            <a:br>
              <a:rPr lang="en-US" b="1" dirty="0" smtClean="0"/>
            </a:br>
            <a:r>
              <a:rPr lang="en-US" b="1" dirty="0" smtClean="0"/>
              <a:t>Dr. Caroline Nott and Dr. Kathryn Suh, The Ottawa Hospital</a:t>
            </a:r>
            <a:br>
              <a:rPr lang="en-US" b="1" dirty="0" smtClean="0"/>
            </a:br>
            <a:r>
              <a:rPr lang="en-US" b="1" dirty="0" smtClean="0"/>
              <a:t>A Webber Training Teleclass</a:t>
            </a:r>
            <a:endParaRPr lang="en-US" b="1" dirty="0"/>
          </a:p>
        </p:txBody>
      </p:sp>
      <p:sp>
        <p:nvSpPr>
          <p:cNvPr id="4" name="Footer Placeholder 3"/>
          <p:cNvSpPr>
            <a:spLocks noGrp="1"/>
          </p:cNvSpPr>
          <p:nvPr>
            <p:ph type="ftr" sz="quarter" idx="2"/>
          </p:nvPr>
        </p:nvSpPr>
        <p:spPr>
          <a:xfrm>
            <a:off x="0" y="8380024"/>
            <a:ext cx="7008778" cy="464820"/>
          </a:xfrm>
          <a:prstGeom prst="rect">
            <a:avLst/>
          </a:prstGeom>
        </p:spPr>
        <p:txBody>
          <a:bodyPr vert="horz" lIns="93172" tIns="46586" rIns="93172" bIns="46586" rtlCol="0" anchor="b"/>
          <a:lstStyle>
            <a:lvl1pPr algn="l">
              <a:defRPr sz="1300"/>
            </a:lvl1pPr>
          </a:lstStyle>
          <a:p>
            <a:pPr algn="ctr"/>
            <a:r>
              <a:rPr lang="en-US" b="1" dirty="0" smtClean="0"/>
              <a:t>Hosted by Paul Webber  </a:t>
            </a:r>
            <a:r>
              <a:rPr lang="en-US" b="1" dirty="0" err="1" smtClean="0"/>
              <a:t>paul@webbertraining.com</a:t>
            </a:r>
            <a:endParaRPr lang="en-US" b="1" dirty="0" smtClean="0"/>
          </a:p>
          <a:p>
            <a:pPr algn="ctr"/>
            <a:r>
              <a:rPr lang="en-US" b="1" dirty="0" err="1" smtClean="0"/>
              <a:t>www.webbertraining.com</a:t>
            </a:r>
            <a:endParaRPr lang="en-US" b="1"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16E5706C-0F18-0D4D-816F-EBBB366F2CFB}" type="slidenum">
              <a:rPr lang="en-US" smtClean="0"/>
              <a:pPr/>
              <a:t>‹#›</a:t>
            </a:fld>
            <a:endParaRPr lang="en-US"/>
          </a:p>
        </p:txBody>
      </p:sp>
    </p:spTree>
    <p:extLst>
      <p:ext uri="{BB962C8B-B14F-4D97-AF65-F5344CB8AC3E}">
        <p14:creationId xmlns:p14="http://schemas.microsoft.com/office/powerpoint/2010/main" val="4620641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9B69E32F-555A-4363-B840-9B13883BA53C}" type="datetimeFigureOut">
              <a:rPr lang="en-CA" smtClean="0"/>
              <a:pPr/>
              <a:t>11/21/2019</a:t>
            </a:fld>
            <a:endParaRPr lang="en-CA"/>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2" tIns="46586" rIns="93172" bIns="46586"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057D9047-80D4-4982-A992-13074D976FC0}" type="slidenum">
              <a:rPr lang="en-CA" smtClean="0"/>
              <a:pPr/>
              <a:t>‹#›</a:t>
            </a:fld>
            <a:endParaRPr lang="en-CA"/>
          </a:p>
        </p:txBody>
      </p:sp>
    </p:spTree>
    <p:extLst>
      <p:ext uri="{BB962C8B-B14F-4D97-AF65-F5344CB8AC3E}">
        <p14:creationId xmlns:p14="http://schemas.microsoft.com/office/powerpoint/2010/main" val="20593386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7D9047-80D4-4982-A992-13074D976FC0}" type="slidenum">
              <a:rPr lang="en-CA" smtClean="0"/>
              <a:pPr/>
              <a:t>1</a:t>
            </a:fld>
            <a:endParaRPr lang="en-CA"/>
          </a:p>
        </p:txBody>
      </p:sp>
    </p:spTree>
    <p:extLst>
      <p:ext uri="{BB962C8B-B14F-4D97-AF65-F5344CB8AC3E}">
        <p14:creationId xmlns:p14="http://schemas.microsoft.com/office/powerpoint/2010/main" val="642566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7D9047-80D4-4982-A992-13074D976FC0}" type="slidenum">
              <a:rPr lang="en-CA" smtClean="0"/>
              <a:pPr/>
              <a:t>10</a:t>
            </a:fld>
            <a:endParaRPr lang="en-CA"/>
          </a:p>
        </p:txBody>
      </p:sp>
    </p:spTree>
    <p:extLst>
      <p:ext uri="{BB962C8B-B14F-4D97-AF65-F5344CB8AC3E}">
        <p14:creationId xmlns:p14="http://schemas.microsoft.com/office/powerpoint/2010/main" val="2147144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7D9047-80D4-4982-A992-13074D976FC0}" type="slidenum">
              <a:rPr lang="en-CA" smtClean="0"/>
              <a:pPr/>
              <a:t>11</a:t>
            </a:fld>
            <a:endParaRPr lang="en-CA"/>
          </a:p>
        </p:txBody>
      </p:sp>
    </p:spTree>
    <p:extLst>
      <p:ext uri="{BB962C8B-B14F-4D97-AF65-F5344CB8AC3E}">
        <p14:creationId xmlns:p14="http://schemas.microsoft.com/office/powerpoint/2010/main" val="153728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buFontTx/>
              <a:buChar char="-"/>
            </a:pPr>
            <a:endParaRPr lang="en-US" dirty="0"/>
          </a:p>
          <a:p>
            <a:pPr marL="165261" indent="-165261">
              <a:buFontTx/>
              <a:buChar char="-"/>
            </a:pPr>
            <a:endParaRPr lang="en-US" dirty="0"/>
          </a:p>
        </p:txBody>
      </p:sp>
      <p:sp>
        <p:nvSpPr>
          <p:cNvPr id="4" name="Slide Number Placeholder 3"/>
          <p:cNvSpPr>
            <a:spLocks noGrp="1"/>
          </p:cNvSpPr>
          <p:nvPr>
            <p:ph type="sldNum" sz="quarter" idx="5"/>
          </p:nvPr>
        </p:nvSpPr>
        <p:spPr/>
        <p:txBody>
          <a:bodyPr/>
          <a:lstStyle/>
          <a:p>
            <a:fld id="{057D9047-80D4-4982-A992-13074D976FC0}" type="slidenum">
              <a:rPr lang="en-CA" smtClean="0"/>
              <a:pPr/>
              <a:t>12</a:t>
            </a:fld>
            <a:endParaRPr lang="en-CA"/>
          </a:p>
        </p:txBody>
      </p:sp>
    </p:spTree>
    <p:extLst>
      <p:ext uri="{BB962C8B-B14F-4D97-AF65-F5344CB8AC3E}">
        <p14:creationId xmlns:p14="http://schemas.microsoft.com/office/powerpoint/2010/main" val="2358344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7D9047-80D4-4982-A992-13074D976FC0}" type="slidenum">
              <a:rPr lang="en-CA" smtClean="0"/>
              <a:pPr/>
              <a:t>13</a:t>
            </a:fld>
            <a:endParaRPr lang="en-CA"/>
          </a:p>
        </p:txBody>
      </p:sp>
    </p:spTree>
    <p:extLst>
      <p:ext uri="{BB962C8B-B14F-4D97-AF65-F5344CB8AC3E}">
        <p14:creationId xmlns:p14="http://schemas.microsoft.com/office/powerpoint/2010/main" val="3414741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7D9047-80D4-4982-A992-13074D976FC0}" type="slidenum">
              <a:rPr lang="en-CA" smtClean="0"/>
              <a:pPr/>
              <a:t>14</a:t>
            </a:fld>
            <a:endParaRPr lang="en-CA"/>
          </a:p>
        </p:txBody>
      </p:sp>
    </p:spTree>
    <p:extLst>
      <p:ext uri="{BB962C8B-B14F-4D97-AF65-F5344CB8AC3E}">
        <p14:creationId xmlns:p14="http://schemas.microsoft.com/office/powerpoint/2010/main" val="428610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7D9047-80D4-4982-A992-13074D976FC0}" type="slidenum">
              <a:rPr lang="en-CA" smtClean="0"/>
              <a:pPr/>
              <a:t>15</a:t>
            </a:fld>
            <a:endParaRPr lang="en-CA"/>
          </a:p>
        </p:txBody>
      </p:sp>
    </p:spTree>
    <p:extLst>
      <p:ext uri="{BB962C8B-B14F-4D97-AF65-F5344CB8AC3E}">
        <p14:creationId xmlns:p14="http://schemas.microsoft.com/office/powerpoint/2010/main" val="2171688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7D9047-80D4-4982-A992-13074D976FC0}" type="slidenum">
              <a:rPr lang="en-CA" smtClean="0"/>
              <a:pPr/>
              <a:t>16</a:t>
            </a:fld>
            <a:endParaRPr lang="en-CA"/>
          </a:p>
        </p:txBody>
      </p:sp>
    </p:spTree>
    <p:extLst>
      <p:ext uri="{BB962C8B-B14F-4D97-AF65-F5344CB8AC3E}">
        <p14:creationId xmlns:p14="http://schemas.microsoft.com/office/powerpoint/2010/main" val="3590442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057D9047-80D4-4982-A992-13074D976FC0}" type="slidenum">
              <a:rPr lang="en-CA" smtClean="0"/>
              <a:pPr/>
              <a:t>17</a:t>
            </a:fld>
            <a:endParaRPr lang="en-CA"/>
          </a:p>
        </p:txBody>
      </p:sp>
    </p:spTree>
    <p:extLst>
      <p:ext uri="{BB962C8B-B14F-4D97-AF65-F5344CB8AC3E}">
        <p14:creationId xmlns:p14="http://schemas.microsoft.com/office/powerpoint/2010/main" val="1503086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D9047-80D4-4982-A992-13074D976FC0}" type="slidenum">
              <a:rPr lang="en-CA" smtClean="0"/>
              <a:pPr/>
              <a:t>18</a:t>
            </a:fld>
            <a:endParaRPr lang="en-CA"/>
          </a:p>
        </p:txBody>
      </p:sp>
    </p:spTree>
    <p:extLst>
      <p:ext uri="{BB962C8B-B14F-4D97-AF65-F5344CB8AC3E}">
        <p14:creationId xmlns:p14="http://schemas.microsoft.com/office/powerpoint/2010/main" val="3701320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D9047-80D4-4982-A992-13074D976FC0}" type="slidenum">
              <a:rPr lang="en-CA" smtClean="0"/>
              <a:pPr/>
              <a:t>19</a:t>
            </a:fld>
            <a:endParaRPr lang="en-CA"/>
          </a:p>
        </p:txBody>
      </p:sp>
    </p:spTree>
    <p:extLst>
      <p:ext uri="{BB962C8B-B14F-4D97-AF65-F5344CB8AC3E}">
        <p14:creationId xmlns:p14="http://schemas.microsoft.com/office/powerpoint/2010/main" val="633585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7D9047-80D4-4982-A992-13074D976FC0}" type="slidenum">
              <a:rPr lang="en-CA" smtClean="0"/>
              <a:pPr/>
              <a:t>2</a:t>
            </a:fld>
            <a:endParaRPr lang="en-CA"/>
          </a:p>
        </p:txBody>
      </p:sp>
    </p:spTree>
    <p:extLst>
      <p:ext uri="{BB962C8B-B14F-4D97-AF65-F5344CB8AC3E}">
        <p14:creationId xmlns:p14="http://schemas.microsoft.com/office/powerpoint/2010/main" val="4257525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D9047-80D4-4982-A992-13074D976FC0}" type="slidenum">
              <a:rPr lang="en-CA" smtClean="0"/>
              <a:pPr/>
              <a:t>20</a:t>
            </a:fld>
            <a:endParaRPr lang="en-CA"/>
          </a:p>
        </p:txBody>
      </p:sp>
    </p:spTree>
    <p:extLst>
      <p:ext uri="{BB962C8B-B14F-4D97-AF65-F5344CB8AC3E}">
        <p14:creationId xmlns:p14="http://schemas.microsoft.com/office/powerpoint/2010/main" val="497182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7D9047-80D4-4982-A992-13074D976FC0}" type="slidenum">
              <a:rPr lang="en-CA" smtClean="0"/>
              <a:pPr/>
              <a:t>21</a:t>
            </a:fld>
            <a:endParaRPr lang="en-CA"/>
          </a:p>
        </p:txBody>
      </p:sp>
    </p:spTree>
    <p:extLst>
      <p:ext uri="{BB962C8B-B14F-4D97-AF65-F5344CB8AC3E}">
        <p14:creationId xmlns:p14="http://schemas.microsoft.com/office/powerpoint/2010/main" val="1911197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7D9047-80D4-4982-A992-13074D976FC0}" type="slidenum">
              <a:rPr lang="en-CA" smtClean="0"/>
              <a:pPr/>
              <a:t>22</a:t>
            </a:fld>
            <a:endParaRPr lang="en-CA"/>
          </a:p>
        </p:txBody>
      </p:sp>
    </p:spTree>
    <p:extLst>
      <p:ext uri="{BB962C8B-B14F-4D97-AF65-F5344CB8AC3E}">
        <p14:creationId xmlns:p14="http://schemas.microsoft.com/office/powerpoint/2010/main" val="572636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7D9047-80D4-4982-A992-13074D976FC0}" type="slidenum">
              <a:rPr lang="en-CA" smtClean="0"/>
              <a:pPr/>
              <a:t>23</a:t>
            </a:fld>
            <a:endParaRPr lang="en-CA"/>
          </a:p>
        </p:txBody>
      </p:sp>
    </p:spTree>
    <p:extLst>
      <p:ext uri="{BB962C8B-B14F-4D97-AF65-F5344CB8AC3E}">
        <p14:creationId xmlns:p14="http://schemas.microsoft.com/office/powerpoint/2010/main" val="1894525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7D9047-80D4-4982-A992-13074D976FC0}" type="slidenum">
              <a:rPr lang="en-CA" smtClean="0"/>
              <a:pPr/>
              <a:t>24</a:t>
            </a:fld>
            <a:endParaRPr lang="en-CA"/>
          </a:p>
        </p:txBody>
      </p:sp>
    </p:spTree>
    <p:extLst>
      <p:ext uri="{BB962C8B-B14F-4D97-AF65-F5344CB8AC3E}">
        <p14:creationId xmlns:p14="http://schemas.microsoft.com/office/powerpoint/2010/main" val="366589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7D9047-80D4-4982-A992-13074D976FC0}" type="slidenum">
              <a:rPr lang="en-CA" smtClean="0"/>
              <a:pPr/>
              <a:t>25</a:t>
            </a:fld>
            <a:endParaRPr lang="en-CA"/>
          </a:p>
        </p:txBody>
      </p:sp>
    </p:spTree>
    <p:extLst>
      <p:ext uri="{BB962C8B-B14F-4D97-AF65-F5344CB8AC3E}">
        <p14:creationId xmlns:p14="http://schemas.microsoft.com/office/powerpoint/2010/main" val="1638885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7D9047-80D4-4982-A992-13074D976FC0}" type="slidenum">
              <a:rPr lang="en-CA" smtClean="0"/>
              <a:pPr/>
              <a:t>26</a:t>
            </a:fld>
            <a:endParaRPr lang="en-CA"/>
          </a:p>
        </p:txBody>
      </p:sp>
    </p:spTree>
    <p:extLst>
      <p:ext uri="{BB962C8B-B14F-4D97-AF65-F5344CB8AC3E}">
        <p14:creationId xmlns:p14="http://schemas.microsoft.com/office/powerpoint/2010/main" val="2942834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DA20B-0B5E-D543-B499-CC9682F0B74B}" type="slidenum">
              <a:rPr lang="en-US" smtClean="0"/>
              <a:t>27</a:t>
            </a:fld>
            <a:endParaRPr lang="en-US"/>
          </a:p>
        </p:txBody>
      </p:sp>
    </p:spTree>
    <p:extLst>
      <p:ext uri="{BB962C8B-B14F-4D97-AF65-F5344CB8AC3E}">
        <p14:creationId xmlns:p14="http://schemas.microsoft.com/office/powerpoint/2010/main" val="3607574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DA20B-0B5E-D543-B499-CC9682F0B74B}" type="slidenum">
              <a:rPr lang="en-US" smtClean="0"/>
              <a:t>28</a:t>
            </a:fld>
            <a:endParaRPr lang="en-US"/>
          </a:p>
        </p:txBody>
      </p:sp>
    </p:spTree>
    <p:extLst>
      <p:ext uri="{BB962C8B-B14F-4D97-AF65-F5344CB8AC3E}">
        <p14:creationId xmlns:p14="http://schemas.microsoft.com/office/powerpoint/2010/main" val="3607574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ADDA20B-0B5E-D543-B499-CC9682F0B74B}" type="slidenum">
              <a:rPr lang="en-US" smtClean="0"/>
              <a:t>29</a:t>
            </a:fld>
            <a:endParaRPr lang="en-US"/>
          </a:p>
        </p:txBody>
      </p:sp>
    </p:spTree>
    <p:extLst>
      <p:ext uri="{BB962C8B-B14F-4D97-AF65-F5344CB8AC3E}">
        <p14:creationId xmlns:p14="http://schemas.microsoft.com/office/powerpoint/2010/main" val="2831372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7D9047-80D4-4982-A992-13074D976FC0}" type="slidenum">
              <a:rPr lang="en-CA" smtClean="0"/>
              <a:pPr/>
              <a:t>3</a:t>
            </a:fld>
            <a:endParaRPr lang="en-CA"/>
          </a:p>
        </p:txBody>
      </p:sp>
    </p:spTree>
    <p:extLst>
      <p:ext uri="{BB962C8B-B14F-4D97-AF65-F5344CB8AC3E}">
        <p14:creationId xmlns:p14="http://schemas.microsoft.com/office/powerpoint/2010/main" val="2287114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reference and pictures; explanation of each</a:t>
            </a:r>
          </a:p>
        </p:txBody>
      </p:sp>
      <p:sp>
        <p:nvSpPr>
          <p:cNvPr id="4" name="Slide Number Placeholder 3"/>
          <p:cNvSpPr>
            <a:spLocks noGrp="1"/>
          </p:cNvSpPr>
          <p:nvPr>
            <p:ph type="sldNum" sz="quarter" idx="10"/>
          </p:nvPr>
        </p:nvSpPr>
        <p:spPr/>
        <p:txBody>
          <a:bodyPr/>
          <a:lstStyle/>
          <a:p>
            <a:fld id="{FADDA20B-0B5E-D543-B499-CC9682F0B74B}" type="slidenum">
              <a:rPr lang="en-US" smtClean="0"/>
              <a:t>31</a:t>
            </a:fld>
            <a:endParaRPr lang="en-US"/>
          </a:p>
        </p:txBody>
      </p:sp>
    </p:spTree>
    <p:extLst>
      <p:ext uri="{BB962C8B-B14F-4D97-AF65-F5344CB8AC3E}">
        <p14:creationId xmlns:p14="http://schemas.microsoft.com/office/powerpoint/2010/main" val="37242248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DA20B-0B5E-D543-B499-CC9682F0B74B}" type="slidenum">
              <a:rPr lang="en-US" smtClean="0"/>
              <a:t>32</a:t>
            </a:fld>
            <a:endParaRPr lang="en-US"/>
          </a:p>
        </p:txBody>
      </p:sp>
    </p:spTree>
    <p:extLst>
      <p:ext uri="{BB962C8B-B14F-4D97-AF65-F5344CB8AC3E}">
        <p14:creationId xmlns:p14="http://schemas.microsoft.com/office/powerpoint/2010/main" val="33733204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DA20B-0B5E-D543-B499-CC9682F0B74B}" type="slidenum">
              <a:rPr lang="en-US" smtClean="0"/>
              <a:t>33</a:t>
            </a:fld>
            <a:endParaRPr lang="en-US"/>
          </a:p>
        </p:txBody>
      </p:sp>
    </p:spTree>
    <p:extLst>
      <p:ext uri="{BB962C8B-B14F-4D97-AF65-F5344CB8AC3E}">
        <p14:creationId xmlns:p14="http://schemas.microsoft.com/office/powerpoint/2010/main" val="855298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DA20B-0B5E-D543-B499-CC9682F0B74B}" type="slidenum">
              <a:rPr lang="en-US" smtClean="0"/>
              <a:t>34</a:t>
            </a:fld>
            <a:endParaRPr lang="en-US"/>
          </a:p>
        </p:txBody>
      </p:sp>
    </p:spTree>
    <p:extLst>
      <p:ext uri="{BB962C8B-B14F-4D97-AF65-F5344CB8AC3E}">
        <p14:creationId xmlns:p14="http://schemas.microsoft.com/office/powerpoint/2010/main" val="35823686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DA20B-0B5E-D543-B499-CC9682F0B74B}" type="slidenum">
              <a:rPr lang="en-US" smtClean="0"/>
              <a:t>36</a:t>
            </a:fld>
            <a:endParaRPr lang="en-US"/>
          </a:p>
        </p:txBody>
      </p:sp>
    </p:spTree>
    <p:extLst>
      <p:ext uri="{BB962C8B-B14F-4D97-AF65-F5344CB8AC3E}">
        <p14:creationId xmlns:p14="http://schemas.microsoft.com/office/powerpoint/2010/main" val="5359139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DA20B-0B5E-D543-B499-CC9682F0B74B}" type="slidenum">
              <a:rPr lang="en-US" smtClean="0"/>
              <a:t>38</a:t>
            </a:fld>
            <a:endParaRPr lang="en-US"/>
          </a:p>
        </p:txBody>
      </p:sp>
    </p:spTree>
    <p:extLst>
      <p:ext uri="{BB962C8B-B14F-4D97-AF65-F5344CB8AC3E}">
        <p14:creationId xmlns:p14="http://schemas.microsoft.com/office/powerpoint/2010/main" val="23206744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7D9047-80D4-4982-A992-13074D976FC0}" type="slidenum">
              <a:rPr lang="en-CA" smtClean="0"/>
              <a:pPr/>
              <a:t>39</a:t>
            </a:fld>
            <a:endParaRPr lang="en-CA"/>
          </a:p>
        </p:txBody>
      </p:sp>
    </p:spTree>
    <p:extLst>
      <p:ext uri="{BB962C8B-B14F-4D97-AF65-F5344CB8AC3E}">
        <p14:creationId xmlns:p14="http://schemas.microsoft.com/office/powerpoint/2010/main" val="14198232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DA20B-0B5E-D543-B499-CC9682F0B74B}" type="slidenum">
              <a:rPr lang="en-US" smtClean="0"/>
              <a:t>41</a:t>
            </a:fld>
            <a:endParaRPr lang="en-US"/>
          </a:p>
        </p:txBody>
      </p:sp>
    </p:spTree>
    <p:extLst>
      <p:ext uri="{BB962C8B-B14F-4D97-AF65-F5344CB8AC3E}">
        <p14:creationId xmlns:p14="http://schemas.microsoft.com/office/powerpoint/2010/main" val="11376655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DA20B-0B5E-D543-B499-CC9682F0B74B}" type="slidenum">
              <a:rPr lang="en-US" smtClean="0"/>
              <a:t>42</a:t>
            </a:fld>
            <a:endParaRPr lang="en-US"/>
          </a:p>
        </p:txBody>
      </p:sp>
    </p:spTree>
    <p:extLst>
      <p:ext uri="{BB962C8B-B14F-4D97-AF65-F5344CB8AC3E}">
        <p14:creationId xmlns:p14="http://schemas.microsoft.com/office/powerpoint/2010/main" val="4246781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DA20B-0B5E-D543-B499-CC9682F0B74B}" type="slidenum">
              <a:rPr lang="en-US" smtClean="0"/>
              <a:t>43</a:t>
            </a:fld>
            <a:endParaRPr lang="en-US"/>
          </a:p>
        </p:txBody>
      </p:sp>
    </p:spTree>
    <p:extLst>
      <p:ext uri="{BB962C8B-B14F-4D97-AF65-F5344CB8AC3E}">
        <p14:creationId xmlns:p14="http://schemas.microsoft.com/office/powerpoint/2010/main" val="1782995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7D9047-80D4-4982-A992-13074D976FC0}" type="slidenum">
              <a:rPr lang="en-CA" smtClean="0"/>
              <a:pPr/>
              <a:t>4</a:t>
            </a:fld>
            <a:endParaRPr lang="en-CA"/>
          </a:p>
        </p:txBody>
      </p:sp>
    </p:spTree>
    <p:extLst>
      <p:ext uri="{BB962C8B-B14F-4D97-AF65-F5344CB8AC3E}">
        <p14:creationId xmlns:p14="http://schemas.microsoft.com/office/powerpoint/2010/main" val="23977315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DA20B-0B5E-D543-B499-CC9682F0B74B}" type="slidenum">
              <a:rPr lang="en-US" smtClean="0"/>
              <a:t>44</a:t>
            </a:fld>
            <a:endParaRPr lang="en-US"/>
          </a:p>
        </p:txBody>
      </p:sp>
    </p:spTree>
    <p:extLst>
      <p:ext uri="{BB962C8B-B14F-4D97-AF65-F5344CB8AC3E}">
        <p14:creationId xmlns:p14="http://schemas.microsoft.com/office/powerpoint/2010/main" val="18692342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DA20B-0B5E-D543-B499-CC9682F0B74B}" type="slidenum">
              <a:rPr lang="en-US" smtClean="0"/>
              <a:t>45</a:t>
            </a:fld>
            <a:endParaRPr lang="en-US"/>
          </a:p>
        </p:txBody>
      </p:sp>
    </p:spTree>
    <p:extLst>
      <p:ext uri="{BB962C8B-B14F-4D97-AF65-F5344CB8AC3E}">
        <p14:creationId xmlns:p14="http://schemas.microsoft.com/office/powerpoint/2010/main" val="26479931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DA20B-0B5E-D543-B499-CC9682F0B74B}" type="slidenum">
              <a:rPr lang="en-US" smtClean="0"/>
              <a:t>48</a:t>
            </a:fld>
            <a:endParaRPr lang="en-US"/>
          </a:p>
        </p:txBody>
      </p:sp>
    </p:spTree>
    <p:extLst>
      <p:ext uri="{BB962C8B-B14F-4D97-AF65-F5344CB8AC3E}">
        <p14:creationId xmlns:p14="http://schemas.microsoft.com/office/powerpoint/2010/main" val="20808583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DA20B-0B5E-D543-B499-CC9682F0B74B}" type="slidenum">
              <a:rPr lang="en-US" smtClean="0"/>
              <a:t>49</a:t>
            </a:fld>
            <a:endParaRPr lang="en-US"/>
          </a:p>
        </p:txBody>
      </p:sp>
    </p:spTree>
    <p:extLst>
      <p:ext uri="{BB962C8B-B14F-4D97-AF65-F5344CB8AC3E}">
        <p14:creationId xmlns:p14="http://schemas.microsoft.com/office/powerpoint/2010/main" val="20808583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DA20B-0B5E-D543-B499-CC9682F0B74B}" type="slidenum">
              <a:rPr lang="en-US" smtClean="0"/>
              <a:t>50</a:t>
            </a:fld>
            <a:endParaRPr lang="en-US"/>
          </a:p>
        </p:txBody>
      </p:sp>
    </p:spTree>
    <p:extLst>
      <p:ext uri="{BB962C8B-B14F-4D97-AF65-F5344CB8AC3E}">
        <p14:creationId xmlns:p14="http://schemas.microsoft.com/office/powerpoint/2010/main" val="41175252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DA20B-0B5E-D543-B499-CC9682F0B74B}" type="slidenum">
              <a:rPr lang="en-US" smtClean="0"/>
              <a:t>52</a:t>
            </a:fld>
            <a:endParaRPr lang="en-US"/>
          </a:p>
        </p:txBody>
      </p:sp>
    </p:spTree>
    <p:extLst>
      <p:ext uri="{BB962C8B-B14F-4D97-AF65-F5344CB8AC3E}">
        <p14:creationId xmlns:p14="http://schemas.microsoft.com/office/powerpoint/2010/main" val="36862152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DA20B-0B5E-D543-B499-CC9682F0B74B}" type="slidenum">
              <a:rPr lang="en-US" smtClean="0"/>
              <a:t>53</a:t>
            </a:fld>
            <a:endParaRPr lang="en-US"/>
          </a:p>
        </p:txBody>
      </p:sp>
    </p:spTree>
    <p:extLst>
      <p:ext uri="{BB962C8B-B14F-4D97-AF65-F5344CB8AC3E}">
        <p14:creationId xmlns:p14="http://schemas.microsoft.com/office/powerpoint/2010/main" val="33791865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7D9047-80D4-4982-A992-13074D976FC0}" type="slidenum">
              <a:rPr lang="en-CA" smtClean="0"/>
              <a:pPr/>
              <a:t>54</a:t>
            </a:fld>
            <a:endParaRPr lang="en-CA"/>
          </a:p>
        </p:txBody>
      </p:sp>
    </p:spTree>
    <p:extLst>
      <p:ext uri="{BB962C8B-B14F-4D97-AF65-F5344CB8AC3E}">
        <p14:creationId xmlns:p14="http://schemas.microsoft.com/office/powerpoint/2010/main" val="36934461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7D9047-80D4-4982-A992-13074D976FC0}" type="slidenum">
              <a:rPr lang="en-CA" smtClean="0"/>
              <a:pPr/>
              <a:t>55</a:t>
            </a:fld>
            <a:endParaRPr lang="en-CA"/>
          </a:p>
        </p:txBody>
      </p:sp>
    </p:spTree>
    <p:extLst>
      <p:ext uri="{BB962C8B-B14F-4D97-AF65-F5344CB8AC3E}">
        <p14:creationId xmlns:p14="http://schemas.microsoft.com/office/powerpoint/2010/main" val="1698587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7D9047-80D4-4982-A992-13074D976FC0}" type="slidenum">
              <a:rPr lang="en-CA" smtClean="0"/>
              <a:pPr/>
              <a:t>5</a:t>
            </a:fld>
            <a:endParaRPr lang="en-CA"/>
          </a:p>
        </p:txBody>
      </p:sp>
    </p:spTree>
    <p:extLst>
      <p:ext uri="{BB962C8B-B14F-4D97-AF65-F5344CB8AC3E}">
        <p14:creationId xmlns:p14="http://schemas.microsoft.com/office/powerpoint/2010/main" val="2308250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7D9047-80D4-4982-A992-13074D976FC0}" type="slidenum">
              <a:rPr lang="en-CA" smtClean="0"/>
              <a:pPr/>
              <a:t>6</a:t>
            </a:fld>
            <a:endParaRPr lang="en-CA"/>
          </a:p>
        </p:txBody>
      </p:sp>
    </p:spTree>
    <p:extLst>
      <p:ext uri="{BB962C8B-B14F-4D97-AF65-F5344CB8AC3E}">
        <p14:creationId xmlns:p14="http://schemas.microsoft.com/office/powerpoint/2010/main" val="3950922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7D9047-80D4-4982-A992-13074D976FC0}" type="slidenum">
              <a:rPr lang="en-CA" smtClean="0"/>
              <a:pPr/>
              <a:t>7</a:t>
            </a:fld>
            <a:endParaRPr lang="en-CA"/>
          </a:p>
        </p:txBody>
      </p:sp>
    </p:spTree>
    <p:extLst>
      <p:ext uri="{BB962C8B-B14F-4D97-AF65-F5344CB8AC3E}">
        <p14:creationId xmlns:p14="http://schemas.microsoft.com/office/powerpoint/2010/main" val="3469637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7D9047-80D4-4982-A992-13074D976FC0}" type="slidenum">
              <a:rPr lang="en-CA" smtClean="0"/>
              <a:pPr/>
              <a:t>8</a:t>
            </a:fld>
            <a:endParaRPr lang="en-CA"/>
          </a:p>
        </p:txBody>
      </p:sp>
    </p:spTree>
    <p:extLst>
      <p:ext uri="{BB962C8B-B14F-4D97-AF65-F5344CB8AC3E}">
        <p14:creationId xmlns:p14="http://schemas.microsoft.com/office/powerpoint/2010/main" val="3654448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7D9047-80D4-4982-A992-13074D976FC0}" type="slidenum">
              <a:rPr lang="en-CA" smtClean="0"/>
              <a:pPr/>
              <a:t>9</a:t>
            </a:fld>
            <a:endParaRPr lang="en-CA"/>
          </a:p>
        </p:txBody>
      </p:sp>
    </p:spTree>
    <p:extLst>
      <p:ext uri="{BB962C8B-B14F-4D97-AF65-F5344CB8AC3E}">
        <p14:creationId xmlns:p14="http://schemas.microsoft.com/office/powerpoint/2010/main" val="965733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83791" y="745613"/>
            <a:ext cx="5817118" cy="1426935"/>
          </a:xfrm>
        </p:spPr>
        <p:txBody>
          <a:bodyPr wrap="square" lIns="0" tIns="0" rIns="0" bIns="0" anchor="b" anchorCtr="0">
            <a:normAutofit/>
          </a:bodyPr>
          <a:lstStyle>
            <a:lvl1pPr>
              <a:lnSpc>
                <a:spcPct val="80000"/>
              </a:lnSpc>
              <a:defRPr sz="3800" b="1" cap="all" spc="-100">
                <a:solidFill>
                  <a:srgbClr val="00338D"/>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983791" y="2172547"/>
            <a:ext cx="5817118" cy="594301"/>
          </a:xfrm>
        </p:spPr>
        <p:txBody>
          <a:bodyPr wrap="square" lIns="0" tIns="0" rIns="0" bIns="0" anchor="b" anchorCtr="0">
            <a:normAutofit/>
          </a:bodyPr>
          <a:lstStyle>
            <a:lvl1pPr marL="0" indent="0" algn="l">
              <a:lnSpc>
                <a:spcPct val="80000"/>
              </a:lnSpc>
              <a:spcAft>
                <a:spcPts val="0"/>
              </a:spcAft>
              <a:buNone/>
              <a:defRPr sz="2800" b="0" i="0" cap="all" spc="-1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Footer Placeholder 4"/>
          <p:cNvSpPr txBox="1">
            <a:spLocks/>
          </p:cNvSpPr>
          <p:nvPr userDrawn="1"/>
        </p:nvSpPr>
        <p:spPr>
          <a:xfrm>
            <a:off x="4042610" y="4831009"/>
            <a:ext cx="3417646" cy="115416"/>
          </a:xfrm>
          <a:prstGeom prst="rect">
            <a:avLst/>
          </a:prstGeom>
        </p:spPr>
        <p:txBody>
          <a:bodyPr vert="horz" lIns="0" tIns="0" rIns="0" bIns="0" rtlCol="0" anchor="b" anchorCtr="0">
            <a:normAutofit fontScale="92500" lnSpcReduction="20000"/>
          </a:bodyP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1000" b="0" i="0" kern="1200">
                <a:solidFill>
                  <a:schemeClr val="tx1">
                    <a:lumMod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b="0" i="0" kern="1200" dirty="0" err="1">
                <a:solidFill>
                  <a:schemeClr val="tx1">
                    <a:lumMod val="75000"/>
                  </a:schemeClr>
                </a:solidFill>
                <a:latin typeface="Arial"/>
                <a:ea typeface="+mn-ea"/>
                <a:cs typeface="Arial"/>
              </a:rPr>
              <a:t>www.ottawahospital.on.ca</a:t>
            </a:r>
            <a:r>
              <a:rPr lang="en-US" sz="1000" dirty="0"/>
              <a:t> </a:t>
            </a:r>
            <a:r>
              <a:rPr lang="en-US" sz="1000" baseline="0" dirty="0"/>
              <a:t> |  </a:t>
            </a:r>
            <a:r>
              <a:rPr lang="en-US" sz="1000" dirty="0"/>
              <a:t>Affiliated with  •  </a:t>
            </a:r>
            <a:r>
              <a:rPr lang="en-US" sz="1000" dirty="0" err="1"/>
              <a:t>Affilié</a:t>
            </a:r>
            <a:r>
              <a:rPr lang="en-US" sz="1000" dirty="0"/>
              <a:t> à</a:t>
            </a:r>
          </a:p>
        </p:txBody>
      </p:sp>
      <p:sp>
        <p:nvSpPr>
          <p:cNvPr id="6" name="Text Placeholder 5"/>
          <p:cNvSpPr>
            <a:spLocks noGrp="1"/>
          </p:cNvSpPr>
          <p:nvPr>
            <p:ph type="body" sz="quarter" idx="10"/>
          </p:nvPr>
        </p:nvSpPr>
        <p:spPr>
          <a:xfrm>
            <a:off x="5362731" y="3056400"/>
            <a:ext cx="3832585" cy="415499"/>
          </a:xfrm>
        </p:spPr>
        <p:txBody>
          <a:bodyPr tIns="0" anchor="b" anchorCtr="0">
            <a:normAutofit/>
          </a:bodyPr>
          <a:lstStyle>
            <a:lvl1pPr marL="0" indent="0">
              <a:spcAft>
                <a:spcPts val="0"/>
              </a:spcAft>
              <a:buFontTx/>
              <a:buNone/>
              <a:defRPr sz="1200" cap="all" baseline="0">
                <a:solidFill>
                  <a:schemeClr val="bg1"/>
                </a:solidFill>
              </a:defRPr>
            </a:lvl1pPr>
            <a:lvl2pPr marL="0" indent="0">
              <a:spcAft>
                <a:spcPts val="0"/>
              </a:spcAft>
              <a:buFontTx/>
              <a:buNone/>
              <a:defRPr sz="1200" cap="all" baseline="0">
                <a:solidFill>
                  <a:schemeClr val="bg1"/>
                </a:solidFill>
              </a:defRPr>
            </a:lvl2pPr>
            <a:lvl3pPr marL="0" indent="0">
              <a:spcAft>
                <a:spcPts val="0"/>
              </a:spcAft>
              <a:buFontTx/>
              <a:buNone/>
              <a:defRPr sz="1200" cap="all" baseline="0">
                <a:solidFill>
                  <a:schemeClr val="bg1"/>
                </a:solidFill>
              </a:defRPr>
            </a:lvl3pPr>
            <a:lvl4pPr marL="0" indent="0">
              <a:spcAft>
                <a:spcPts val="0"/>
              </a:spcAft>
              <a:buFontTx/>
              <a:buNone/>
              <a:defRPr sz="1200" cap="all" baseline="0">
                <a:solidFill>
                  <a:schemeClr val="bg1"/>
                </a:solidFill>
              </a:defRPr>
            </a:lvl4pPr>
            <a:lvl5pPr marL="0" indent="0">
              <a:spcAft>
                <a:spcPts val="0"/>
              </a:spcAft>
              <a:buFontTx/>
              <a:buNone/>
              <a:defRPr sz="1200" cap="all" baseline="0">
                <a:solidFill>
                  <a:schemeClr val="bg1"/>
                </a:solidFill>
              </a:defRPr>
            </a:lvl5pPr>
          </a:lstStyle>
          <a:p>
            <a:pPr lvl="0"/>
            <a:r>
              <a:rPr lang="en-US"/>
              <a:t>Click to edit Master text styles</a:t>
            </a:r>
          </a:p>
        </p:txBody>
      </p:sp>
      <p:cxnSp>
        <p:nvCxnSpPr>
          <p:cNvPr id="10" name="Straight Connector 9"/>
          <p:cNvCxnSpPr/>
          <p:nvPr userDrawn="1"/>
        </p:nvCxnSpPr>
        <p:spPr>
          <a:xfrm>
            <a:off x="5349903" y="3516137"/>
            <a:ext cx="3832585" cy="0"/>
          </a:xfrm>
          <a:prstGeom prst="line">
            <a:avLst/>
          </a:prstGeom>
          <a:ln>
            <a:solidFill>
              <a:srgbClr val="ED8B17"/>
            </a:solidFill>
          </a:ln>
          <a:effectLst>
            <a:outerShdw blurRad="40000" dist="20000" dir="57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9" name="Text Placeholder 5"/>
          <p:cNvSpPr>
            <a:spLocks noGrp="1"/>
          </p:cNvSpPr>
          <p:nvPr>
            <p:ph type="body" sz="quarter" idx="11"/>
          </p:nvPr>
        </p:nvSpPr>
        <p:spPr>
          <a:xfrm>
            <a:off x="5362730" y="3567183"/>
            <a:ext cx="3832586" cy="415499"/>
          </a:xfrm>
        </p:spPr>
        <p:txBody>
          <a:bodyPr tIns="0" anchor="t" anchorCtr="0">
            <a:normAutofit/>
          </a:bodyPr>
          <a:lstStyle>
            <a:lvl1pPr marL="0" indent="0">
              <a:spcAft>
                <a:spcPts val="0"/>
              </a:spcAft>
              <a:buFontTx/>
              <a:buNone/>
              <a:defRPr sz="1200" cap="all" baseline="0">
                <a:solidFill>
                  <a:schemeClr val="bg1"/>
                </a:solidFill>
              </a:defRPr>
            </a:lvl1pPr>
            <a:lvl2pPr marL="0" indent="0">
              <a:spcAft>
                <a:spcPts val="0"/>
              </a:spcAft>
              <a:buFontTx/>
              <a:buNone/>
              <a:defRPr sz="1200" cap="all" baseline="0">
                <a:solidFill>
                  <a:schemeClr val="bg1"/>
                </a:solidFill>
              </a:defRPr>
            </a:lvl2pPr>
            <a:lvl3pPr marL="0" indent="0">
              <a:spcAft>
                <a:spcPts val="0"/>
              </a:spcAft>
              <a:buFontTx/>
              <a:buNone/>
              <a:defRPr sz="1200" cap="all" baseline="0">
                <a:solidFill>
                  <a:schemeClr val="bg1"/>
                </a:solidFill>
              </a:defRPr>
            </a:lvl3pPr>
            <a:lvl4pPr marL="0" indent="0">
              <a:spcAft>
                <a:spcPts val="0"/>
              </a:spcAft>
              <a:buFontTx/>
              <a:buNone/>
              <a:defRPr sz="1200" cap="all" baseline="0">
                <a:solidFill>
                  <a:schemeClr val="bg1"/>
                </a:solidFill>
              </a:defRPr>
            </a:lvl4pPr>
            <a:lvl5pPr marL="0" indent="0">
              <a:spcAft>
                <a:spcPts val="0"/>
              </a:spcAft>
              <a:buFontTx/>
              <a:buNone/>
              <a:defRPr sz="1200" cap="all" baseline="0">
                <a:solidFill>
                  <a:schemeClr val="bg1"/>
                </a:solidFill>
              </a:defRPr>
            </a:lvl5pPr>
          </a:lstStyle>
          <a:p>
            <a:pPr lvl="0"/>
            <a:r>
              <a:rPr lang="en-US"/>
              <a:t>Click to edit Master text styles</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92416" y="4644885"/>
            <a:ext cx="1101760" cy="294682"/>
          </a:xfrm>
          <a:prstGeom prst="rect">
            <a:avLst/>
          </a:prstGeom>
        </p:spPr>
      </p:pic>
    </p:spTree>
    <p:extLst>
      <p:ext uri="{BB962C8B-B14F-4D97-AF65-F5344CB8AC3E}">
        <p14:creationId xmlns:p14="http://schemas.microsoft.com/office/powerpoint/2010/main" val="2822226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 logo">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22313" y="421050"/>
            <a:ext cx="7772400" cy="540000"/>
          </a:xfrm>
        </p:spPr>
        <p:txBody>
          <a:bodyPr bIns="36000" anchor="b" anchorCtr="0">
            <a:normAutofit/>
          </a:bodyPr>
          <a:lstStyle>
            <a:lvl1pPr algn="l">
              <a:defRPr sz="2400" b="1" cap="all">
                <a:solidFill>
                  <a:srgbClr val="0033A0"/>
                </a:solidFill>
              </a:defRPr>
            </a:lvl1pPr>
          </a:lstStyle>
          <a:p>
            <a:r>
              <a:rPr lang="en-US" dirty="0"/>
              <a:t>Click to edit Master title style</a:t>
            </a:r>
          </a:p>
        </p:txBody>
      </p:sp>
      <p:sp>
        <p:nvSpPr>
          <p:cNvPr id="7" name="Content Placeholder 2"/>
          <p:cNvSpPr>
            <a:spLocks noGrp="1"/>
          </p:cNvSpPr>
          <p:nvPr>
            <p:ph idx="1"/>
          </p:nvPr>
        </p:nvSpPr>
        <p:spPr>
          <a:xfrm>
            <a:off x="722313" y="1069050"/>
            <a:ext cx="7772400" cy="3751241"/>
          </a:xfrm>
        </p:spPr>
        <p:txBody>
          <a:bodyPr/>
          <a:lstStyle>
            <a:lvl1pPr marL="288000" indent="-288000">
              <a:buSzPct val="100000"/>
              <a:buFont typeface="Arial" panose="020B0604020202020204" pitchFamily="34" charset="0"/>
              <a:buChar char="•"/>
              <a:defRPr>
                <a:solidFill>
                  <a:srgbClr val="000000"/>
                </a:solidFill>
              </a:defRPr>
            </a:lvl1pPr>
            <a:lvl2pPr>
              <a:defRPr>
                <a:solidFill>
                  <a:srgbClr val="000000"/>
                </a:solidFill>
              </a:defRPr>
            </a:lvl2pPr>
            <a:lvl3pPr>
              <a:buClr>
                <a:srgbClr val="78BE20"/>
              </a:buClr>
              <a:defRPr>
                <a:solidFill>
                  <a:srgbClr val="000000"/>
                </a:solidFill>
              </a:defRPr>
            </a:lvl3pPr>
            <a:lvl4pPr>
              <a:buClr>
                <a:srgbClr val="ED8B00"/>
              </a:buClr>
              <a:defRPr>
                <a:solidFill>
                  <a:srgbClr val="000000"/>
                </a:solidFill>
              </a:defRPr>
            </a:lvl4pPr>
            <a:lvl5pPr>
              <a:buClr>
                <a:srgbClr val="B9D3DC"/>
              </a:buCl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2314" y="961052"/>
            <a:ext cx="8421687" cy="0"/>
          </a:xfrm>
          <a:prstGeom prst="line">
            <a:avLst/>
          </a:prstGeom>
          <a:ln>
            <a:solidFill>
              <a:srgbClr val="ED8B00"/>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12"/>
          </p:nvPr>
        </p:nvSpPr>
        <p:spPr>
          <a:xfrm>
            <a:off x="8280600" y="4736740"/>
            <a:ext cx="708247" cy="366353"/>
          </a:xfrm>
        </p:spPr>
        <p:txBody>
          <a:bodyPr/>
          <a:lstStyle>
            <a:lvl1pPr>
              <a:defRPr>
                <a:solidFill>
                  <a:srgbClr val="0033A0"/>
                </a:solidFill>
              </a:defRPr>
            </a:lvl1pPr>
          </a:lstStyle>
          <a:p>
            <a:fld id="{A9ECC5C3-AB39-B144-AAF5-28F142C249A1}" type="slidenum">
              <a:rPr lang="en-US" smtClean="0"/>
              <a:pPr/>
              <a:t>‹#›</a:t>
            </a:fld>
            <a:endParaRPr lang="en-US"/>
          </a:p>
        </p:txBody>
      </p:sp>
    </p:spTree>
    <p:extLst>
      <p:ext uri="{BB962C8B-B14F-4D97-AF65-F5344CB8AC3E}">
        <p14:creationId xmlns:p14="http://schemas.microsoft.com/office/powerpoint/2010/main" val="3173221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 by Side - No logo">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22313" y="421050"/>
            <a:ext cx="7772400" cy="540000"/>
          </a:xfrm>
        </p:spPr>
        <p:txBody>
          <a:bodyPr bIns="36000" anchor="b" anchorCtr="0">
            <a:normAutofit/>
          </a:bodyPr>
          <a:lstStyle>
            <a:lvl1pPr algn="l">
              <a:defRPr sz="2400" b="1" cap="all">
                <a:solidFill>
                  <a:srgbClr val="0033A0"/>
                </a:solidFill>
              </a:defRPr>
            </a:lvl1pPr>
          </a:lstStyle>
          <a:p>
            <a:r>
              <a:rPr lang="en-US"/>
              <a:t>Click to edit Master title style</a:t>
            </a:r>
            <a:endParaRPr lang="en-US" dirty="0"/>
          </a:p>
        </p:txBody>
      </p:sp>
      <p:sp>
        <p:nvSpPr>
          <p:cNvPr id="7" name="Content Placeholder 2"/>
          <p:cNvSpPr>
            <a:spLocks noGrp="1"/>
          </p:cNvSpPr>
          <p:nvPr>
            <p:ph idx="1"/>
          </p:nvPr>
        </p:nvSpPr>
        <p:spPr>
          <a:xfrm>
            <a:off x="722313" y="1069050"/>
            <a:ext cx="3780000" cy="3751241"/>
          </a:xfrm>
        </p:spPr>
        <p:txBody>
          <a:bodyPr/>
          <a:lstStyle>
            <a:lvl1pPr>
              <a:defRPr>
                <a:solidFill>
                  <a:schemeClr val="tx1"/>
                </a:solidFill>
              </a:defRPr>
            </a:lvl1pPr>
            <a:lvl2pPr>
              <a:defRPr>
                <a:solidFill>
                  <a:schemeClr val="tx1"/>
                </a:solidFill>
              </a:defRPr>
            </a:lvl2pPr>
            <a:lvl3pPr>
              <a:buClr>
                <a:srgbClr val="78BE20"/>
              </a:buClr>
              <a:defRPr>
                <a:solidFill>
                  <a:schemeClr val="tx1"/>
                </a:solidFill>
              </a:defRPr>
            </a:lvl3pPr>
            <a:lvl4pPr>
              <a:buClr>
                <a:srgbClr val="ED8B00"/>
              </a:buClr>
              <a:defRPr>
                <a:solidFill>
                  <a:schemeClr val="tx1"/>
                </a:solidFill>
              </a:defRPr>
            </a:lvl4pPr>
            <a:lvl5pPr>
              <a:buClr>
                <a:srgbClr val="B9D3DC"/>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722314" y="961052"/>
            <a:ext cx="8421687" cy="0"/>
          </a:xfrm>
          <a:prstGeom prst="line">
            <a:avLst/>
          </a:prstGeom>
          <a:ln>
            <a:solidFill>
              <a:srgbClr val="ED8B00"/>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idx="13"/>
          </p:nvPr>
        </p:nvSpPr>
        <p:spPr>
          <a:xfrm>
            <a:off x="4714713" y="1069050"/>
            <a:ext cx="3780000" cy="3751241"/>
          </a:xfrm>
        </p:spPr>
        <p:txBody>
          <a:bodyPr/>
          <a:lstStyle>
            <a:lvl1pPr>
              <a:defRPr>
                <a:solidFill>
                  <a:schemeClr val="tx1"/>
                </a:solidFill>
              </a:defRPr>
            </a:lvl1pPr>
            <a:lvl2pPr>
              <a:defRPr>
                <a:solidFill>
                  <a:schemeClr val="tx1"/>
                </a:solidFill>
              </a:defRPr>
            </a:lvl2pPr>
            <a:lvl3pPr>
              <a:buClr>
                <a:srgbClr val="78BE20"/>
              </a:buClr>
              <a:defRPr>
                <a:solidFill>
                  <a:schemeClr val="tx1"/>
                </a:solidFill>
              </a:defRPr>
            </a:lvl3pPr>
            <a:lvl4pPr>
              <a:buClr>
                <a:srgbClr val="ED8B00"/>
              </a:buClr>
              <a:defRPr>
                <a:solidFill>
                  <a:schemeClr val="tx1"/>
                </a:solidFill>
              </a:defRPr>
            </a:lvl4pPr>
            <a:lvl5pPr>
              <a:buClr>
                <a:srgbClr val="B9D3DC"/>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12"/>
          </p:nvPr>
        </p:nvSpPr>
        <p:spPr>
          <a:xfrm>
            <a:off x="8280600" y="4736740"/>
            <a:ext cx="708247" cy="366353"/>
          </a:xfrm>
        </p:spPr>
        <p:txBody>
          <a:bodyPr/>
          <a:lstStyle>
            <a:lvl1pPr>
              <a:defRPr>
                <a:solidFill>
                  <a:srgbClr val="0033A0"/>
                </a:solidFill>
              </a:defRPr>
            </a:lvl1pPr>
          </a:lstStyle>
          <a:p>
            <a:fld id="{A9ECC5C3-AB39-B144-AAF5-28F142C249A1}" type="slidenum">
              <a:rPr lang="en-US" smtClean="0"/>
              <a:pPr/>
              <a:t>‹#›</a:t>
            </a:fld>
            <a:endParaRPr lang="en-US"/>
          </a:p>
        </p:txBody>
      </p:sp>
    </p:spTree>
    <p:extLst>
      <p:ext uri="{BB962C8B-B14F-4D97-AF65-F5344CB8AC3E}">
        <p14:creationId xmlns:p14="http://schemas.microsoft.com/office/powerpoint/2010/main" val="359059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ith title and No logo">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0033A0"/>
                </a:solidFill>
              </a:defRPr>
            </a:lvl1pPr>
          </a:lstStyle>
          <a:p>
            <a:fld id="{A9ECC5C3-AB39-B144-AAF5-28F142C249A1}" type="slidenum">
              <a:rPr lang="en-US" smtClean="0"/>
              <a:pPr/>
              <a:t>‹#›</a:t>
            </a:fld>
            <a:endParaRPr lang="en-US"/>
          </a:p>
        </p:txBody>
      </p:sp>
      <p:sp>
        <p:nvSpPr>
          <p:cNvPr id="5" name="Title 1"/>
          <p:cNvSpPr>
            <a:spLocks noGrp="1"/>
          </p:cNvSpPr>
          <p:nvPr>
            <p:ph type="title"/>
          </p:nvPr>
        </p:nvSpPr>
        <p:spPr>
          <a:xfrm>
            <a:off x="722313" y="421050"/>
            <a:ext cx="7772400" cy="540000"/>
          </a:xfrm>
        </p:spPr>
        <p:txBody>
          <a:bodyPr bIns="36000" anchor="b" anchorCtr="0">
            <a:normAutofit/>
          </a:bodyPr>
          <a:lstStyle>
            <a:lvl1pPr algn="l">
              <a:defRPr sz="2400" b="1" cap="all">
                <a:solidFill>
                  <a:srgbClr val="0033A0"/>
                </a:solidFill>
              </a:defRPr>
            </a:lvl1pPr>
          </a:lstStyle>
          <a:p>
            <a:r>
              <a:rPr lang="en-US"/>
              <a:t>Click to edit Master title style</a:t>
            </a:r>
            <a:endParaRPr lang="en-US" dirty="0"/>
          </a:p>
        </p:txBody>
      </p:sp>
      <p:cxnSp>
        <p:nvCxnSpPr>
          <p:cNvPr id="8" name="Straight Connector 7"/>
          <p:cNvCxnSpPr/>
          <p:nvPr userDrawn="1"/>
        </p:nvCxnSpPr>
        <p:spPr>
          <a:xfrm>
            <a:off x="722314" y="961052"/>
            <a:ext cx="8421687" cy="0"/>
          </a:xfrm>
          <a:prstGeom prst="line">
            <a:avLst/>
          </a:prstGeom>
          <a:ln>
            <a:solidFill>
              <a:srgbClr val="ED8B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1593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with No logo">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280600" y="4736740"/>
            <a:ext cx="708247" cy="366353"/>
          </a:xfrm>
          <a:prstGeom prst="rect">
            <a:avLst/>
          </a:prstGeom>
        </p:spPr>
        <p:txBody>
          <a:bodyPr vert="horz" lIns="91440" tIns="46800" rIns="91440" bIns="45720" rtlCol="0" anchor="ctr"/>
          <a:lstStyle>
            <a:lvl1pPr algn="r">
              <a:defRPr sz="1800" b="1" i="0">
                <a:solidFill>
                  <a:srgbClr val="0033A0"/>
                </a:solidFill>
                <a:latin typeface="Arial" panose="020B0604020202020204" pitchFamily="34" charset="0"/>
                <a:cs typeface="Arial" panose="020B0604020202020204" pitchFamily="34" charset="0"/>
              </a:defRPr>
            </a:lvl1pPr>
          </a:lstStyle>
          <a:p>
            <a:fld id="{76263DAB-C293-4A83-833F-63A9096F7E17}" type="slidenum">
              <a:rPr lang="en-US" smtClean="0"/>
              <a:pPr/>
              <a:t>‹#›</a:t>
            </a:fld>
            <a:endParaRPr lang="en-US" dirty="0"/>
          </a:p>
        </p:txBody>
      </p:sp>
    </p:spTree>
    <p:extLst>
      <p:ext uri="{BB962C8B-B14F-4D97-AF65-F5344CB8AC3E}">
        <p14:creationId xmlns:p14="http://schemas.microsoft.com/office/powerpoint/2010/main" val="3853134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228ACE-6C6E-43C0-9CC7-480EC8FA0DFA}" type="slidenum">
              <a:rPr lang="en-US"/>
              <a:pPr>
                <a:defRPr/>
              </a:pPr>
              <a:t>‹#›</a:t>
            </a:fld>
            <a:endParaRPr lang="en-US"/>
          </a:p>
        </p:txBody>
      </p:sp>
    </p:spTree>
    <p:extLst>
      <p:ext uri="{BB962C8B-B14F-4D97-AF65-F5344CB8AC3E}">
        <p14:creationId xmlns:p14="http://schemas.microsoft.com/office/powerpoint/2010/main" val="1512085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endParaRPr lang="en-US"/>
          </a:p>
        </p:txBody>
      </p:sp>
      <p:sp>
        <p:nvSpPr>
          <p:cNvPr id="4"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B920ACF-1203-44A6-B9C5-908C9E68608E}" type="slidenum">
              <a:rPr lang="en-US"/>
              <a:pPr>
                <a:defRPr/>
              </a:pPr>
              <a:t>‹#›</a:t>
            </a:fld>
            <a:endParaRPr lang="en-US"/>
          </a:p>
        </p:txBody>
      </p:sp>
    </p:spTree>
    <p:extLst>
      <p:ext uri="{BB962C8B-B14F-4D97-AF65-F5344CB8AC3E}">
        <p14:creationId xmlns:p14="http://schemas.microsoft.com/office/powerpoint/2010/main" val="3075494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64B979D-3BF5-4352-A99F-13FBA20F0B3A}" type="slidenum">
              <a:rPr lang="en-US"/>
              <a:pPr>
                <a:defRPr/>
              </a:pPr>
              <a:t>‹#›</a:t>
            </a:fld>
            <a:endParaRPr lang="en-US"/>
          </a:p>
        </p:txBody>
      </p:sp>
    </p:spTree>
    <p:extLst>
      <p:ext uri="{BB962C8B-B14F-4D97-AF65-F5344CB8AC3E}">
        <p14:creationId xmlns:p14="http://schemas.microsoft.com/office/powerpoint/2010/main" val="369599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a:xfrm>
            <a:off x="3124200" y="4767263"/>
            <a:ext cx="2895600" cy="273844"/>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442223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7282E6-8E4F-4A88-8EA6-9C31C7838A0A}" type="slidenum">
              <a:rPr lang="en-US"/>
              <a:pPr>
                <a:defRPr/>
              </a:pPr>
              <a:t>‹#›</a:t>
            </a:fld>
            <a:endParaRPr lang="en-US"/>
          </a:p>
        </p:txBody>
      </p:sp>
    </p:spTree>
    <p:extLst>
      <p:ext uri="{BB962C8B-B14F-4D97-AF65-F5344CB8AC3E}">
        <p14:creationId xmlns:p14="http://schemas.microsoft.com/office/powerpoint/2010/main" val="2084986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Chart Placeholder 2"/>
          <p:cNvSpPr>
            <a:spLocks noGrp="1"/>
          </p:cNvSpPr>
          <p:nvPr>
            <p:ph type="chart" idx="1"/>
          </p:nvPr>
        </p:nvSpPr>
        <p:spPr>
          <a:xfrm>
            <a:off x="685800" y="1485900"/>
            <a:ext cx="7772400" cy="3086100"/>
          </a:xfrm>
        </p:spPr>
        <p:txBody>
          <a:bodyPr rtlCol="0">
            <a:normAutofit/>
          </a:bodyPr>
          <a:lstStyle/>
          <a:p>
            <a:pPr lvl="0"/>
            <a:endParaRPr lang="en-US" noProof="0"/>
          </a:p>
        </p:txBody>
      </p:sp>
      <p:sp>
        <p:nvSpPr>
          <p:cNvPr id="4" name="Date Placeholder 3"/>
          <p:cNvSpPr>
            <a:spLocks noGrp="1"/>
          </p:cNvSpPr>
          <p:nvPr>
            <p:ph type="dt" sz="half" idx="10"/>
          </p:nvPr>
        </p:nvSpPr>
        <p:spPr>
          <a:xfrm>
            <a:off x="685800" y="4686300"/>
            <a:ext cx="1905000" cy="34290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4686300"/>
            <a:ext cx="2895600" cy="34290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4686300"/>
            <a:ext cx="1905000" cy="342900"/>
          </a:xfrm>
        </p:spPr>
        <p:txBody>
          <a:bodyPr/>
          <a:lstStyle>
            <a:lvl1pPr>
              <a:defRPr/>
            </a:lvl1pPr>
          </a:lstStyle>
          <a:p>
            <a:pPr>
              <a:defRPr/>
            </a:pPr>
            <a:fld id="{C3D5AC97-C71D-4C4E-98FB-B9F99E52483E}" type="slidenum">
              <a:rPr lang="en-US"/>
              <a:pPr>
                <a:defRPr/>
              </a:pPr>
              <a:t>‹#›</a:t>
            </a:fld>
            <a:endParaRPr lang="en-US"/>
          </a:p>
        </p:txBody>
      </p:sp>
    </p:spTree>
    <p:extLst>
      <p:ext uri="{BB962C8B-B14F-4D97-AF65-F5344CB8AC3E}">
        <p14:creationId xmlns:p14="http://schemas.microsoft.com/office/powerpoint/2010/main" val="23554669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S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6000" y="413467"/>
            <a:ext cx="5532847" cy="4379914"/>
          </a:xfrm>
        </p:spPr>
        <p:txBody>
          <a:bodyPr/>
          <a:lstStyle>
            <a:lvl1pPr>
              <a:buClr>
                <a:srgbClr val="0033A0"/>
              </a:buClr>
              <a:defRPr>
                <a:solidFill>
                  <a:schemeClr val="tx1"/>
                </a:solidFill>
              </a:defRPr>
            </a:lvl1pPr>
            <a:lvl2pPr>
              <a:defRPr>
                <a:solidFill>
                  <a:schemeClr val="tx1"/>
                </a:solidFill>
              </a:defRPr>
            </a:lvl2pPr>
            <a:lvl3pPr>
              <a:buClr>
                <a:srgbClr val="78BE20"/>
              </a:buClr>
              <a:defRPr>
                <a:solidFill>
                  <a:schemeClr val="tx1"/>
                </a:solidFill>
              </a:defRPr>
            </a:lvl3pPr>
            <a:lvl4pPr>
              <a:buClr>
                <a:srgbClr val="ED8B00"/>
              </a:buClr>
              <a:defRPr>
                <a:solidFill>
                  <a:schemeClr val="tx1"/>
                </a:solidFill>
              </a:defRPr>
            </a:lvl4pPr>
            <a:lvl5pPr>
              <a:buClr>
                <a:srgbClr val="B9D3DC"/>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8280600" y="4736740"/>
            <a:ext cx="708247" cy="366353"/>
          </a:xfrm>
          <a:prstGeom prst="rect">
            <a:avLst/>
          </a:prstGeom>
        </p:spPr>
        <p:txBody>
          <a:bodyPr vert="horz" lIns="91440" tIns="46800" rIns="91440" bIns="45720" rtlCol="0" anchor="ctr"/>
          <a:lstStyle>
            <a:lvl1pPr algn="r">
              <a:defRPr sz="1200" b="1" i="0">
                <a:solidFill>
                  <a:srgbClr val="0033A0"/>
                </a:solidFill>
                <a:latin typeface="Arial" panose="020B0604020202020204" pitchFamily="34" charset="0"/>
                <a:cs typeface="Arial" panose="020B0604020202020204" pitchFamily="34" charset="0"/>
              </a:defRPr>
            </a:lvl1pPr>
          </a:lstStyle>
          <a:p>
            <a:fld id="{76263DAB-C293-4A83-833F-63A9096F7E17}" type="slidenum">
              <a:rPr lang="en-US" smtClean="0"/>
              <a:pPr/>
              <a:t>‹#›</a:t>
            </a:fld>
            <a:endParaRPr lang="en-US" dirty="0"/>
          </a:p>
        </p:txBody>
      </p:sp>
      <p:sp>
        <p:nvSpPr>
          <p:cNvPr id="6" name="Title Placeholder 1"/>
          <p:cNvSpPr>
            <a:spLocks noGrp="1"/>
          </p:cNvSpPr>
          <p:nvPr>
            <p:ph type="title" hasCustomPrompt="1"/>
          </p:nvPr>
        </p:nvSpPr>
        <p:spPr>
          <a:xfrm>
            <a:off x="291600" y="413467"/>
            <a:ext cx="2494908" cy="1875402"/>
          </a:xfrm>
          <a:prstGeom prst="rect">
            <a:avLst/>
          </a:prstGeom>
        </p:spPr>
        <p:txBody>
          <a:bodyPr vert="horz" lIns="0" tIns="0" rIns="0" bIns="108000" rtlCol="0" anchor="b" anchorCtr="0">
            <a:normAutofit/>
          </a:bodyPr>
          <a:lstStyle>
            <a:lvl1pPr>
              <a:defRPr spc="-100"/>
            </a:lvl1pPr>
          </a:lstStyle>
          <a:p>
            <a:r>
              <a:rPr lang="en-US" dirty="0"/>
              <a:t>CLICK TO EDIT MASTER TITLE STYLE </a:t>
            </a:r>
          </a:p>
        </p:txBody>
      </p:sp>
      <p:sp>
        <p:nvSpPr>
          <p:cNvPr id="9" name="Text Placeholder 4"/>
          <p:cNvSpPr>
            <a:spLocks noGrp="1"/>
          </p:cNvSpPr>
          <p:nvPr>
            <p:ph type="body" sz="quarter" idx="11" hasCustomPrompt="1"/>
          </p:nvPr>
        </p:nvSpPr>
        <p:spPr>
          <a:xfrm>
            <a:off x="292437" y="2288870"/>
            <a:ext cx="2493963" cy="2439549"/>
          </a:xfrm>
        </p:spPr>
        <p:txBody>
          <a:bodyPr tIns="144000" anchor="t" anchorCtr="0">
            <a:normAutofit/>
          </a:bodyPr>
          <a:lstStyle>
            <a:lvl1pPr marL="270000" indent="-270000">
              <a:spcAft>
                <a:spcPts val="600"/>
              </a:spcAft>
              <a:buClrTx/>
              <a:buSzPct val="100000"/>
              <a:buFont typeface="Arial"/>
              <a:buChar char="•"/>
              <a:defRPr sz="1600" cap="none" baseline="0">
                <a:solidFill>
                  <a:schemeClr val="bg1"/>
                </a:solidFill>
              </a:defRPr>
            </a:lvl1pPr>
          </a:lstStyle>
          <a:p>
            <a:pPr lvl="0"/>
            <a:r>
              <a:rPr lang="en-CA" dirty="0"/>
              <a:t>CLICK TO ADD BULLET POINTS</a:t>
            </a:r>
            <a:endParaRPr lang="en-US" dirty="0"/>
          </a:p>
        </p:txBody>
      </p:sp>
      <p:cxnSp>
        <p:nvCxnSpPr>
          <p:cNvPr id="10" name="Straight Connector 9"/>
          <p:cNvCxnSpPr/>
          <p:nvPr userDrawn="1"/>
        </p:nvCxnSpPr>
        <p:spPr>
          <a:xfrm flipV="1">
            <a:off x="291600" y="2288869"/>
            <a:ext cx="2494908" cy="2"/>
          </a:xfrm>
          <a:prstGeom prst="line">
            <a:avLst/>
          </a:prstGeom>
          <a:ln>
            <a:solidFill>
              <a:srgbClr val="ED8B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6169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0" y="337651"/>
            <a:ext cx="8581679" cy="441246"/>
          </a:xfrm>
        </p:spPr>
        <p:txBody>
          <a:bodyPr/>
          <a:lstStyle/>
          <a:p>
            <a:r>
              <a:rPr lang="en-US"/>
              <a:t>Click to edit Master title style</a:t>
            </a:r>
          </a:p>
        </p:txBody>
      </p:sp>
      <p:sp>
        <p:nvSpPr>
          <p:cNvPr id="3" name="Content Placeholder 2"/>
          <p:cNvSpPr>
            <a:spLocks noGrp="1"/>
          </p:cNvSpPr>
          <p:nvPr>
            <p:ph idx="1"/>
          </p:nvPr>
        </p:nvSpPr>
        <p:spPr/>
        <p:txBody>
          <a:bodyPr>
            <a:noAutofit/>
          </a:bodyPr>
          <a:lstStyle>
            <a:lvl1pPr>
              <a:defRPr sz="1900"/>
            </a:lvl1pPr>
            <a:lvl2pPr>
              <a:defRPr sz="1700"/>
            </a:lvl2pPr>
            <a:lvl3pPr>
              <a:defRPr sz="1500"/>
            </a:lvl3pPr>
            <a:lvl4pPr>
              <a:defRPr sz="13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E40D50F-0626-7A4B-A742-09CCAA5CF4F6}" type="slidenum">
              <a:t>‹#›</a:t>
            </a:fld>
            <a:endParaRPr lang="en-US"/>
          </a:p>
        </p:txBody>
      </p:sp>
      <p:sp>
        <p:nvSpPr>
          <p:cNvPr id="7" name="TextBox 6"/>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8" name="Text Placeholder 12"/>
          <p:cNvSpPr>
            <a:spLocks noGrp="1"/>
          </p:cNvSpPr>
          <p:nvPr>
            <p:ph type="body" sz="quarter" idx="13" hasCustomPrompt="1"/>
          </p:nvPr>
        </p:nvSpPr>
        <p:spPr>
          <a:xfrm>
            <a:off x="284164" y="19845"/>
            <a:ext cx="8582025" cy="257154"/>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3491698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0" y="337651"/>
            <a:ext cx="8581679" cy="441246"/>
          </a:xfrm>
        </p:spPr>
        <p:txBody>
          <a:bodyPr/>
          <a:lstStyle/>
          <a:p>
            <a:r>
              <a:rPr lang="en-US"/>
              <a:t>Click to edit Master title style</a:t>
            </a:r>
          </a:p>
        </p:txBody>
      </p:sp>
      <p:sp>
        <p:nvSpPr>
          <p:cNvPr id="3" name="Content Placeholder 2"/>
          <p:cNvSpPr>
            <a:spLocks noGrp="1"/>
          </p:cNvSpPr>
          <p:nvPr>
            <p:ph idx="1"/>
          </p:nvPr>
        </p:nvSpPr>
        <p:spPr/>
        <p:txBody>
          <a:bodyPr>
            <a:noAutofit/>
          </a:bodyPr>
          <a:lstStyle>
            <a:lvl1pPr>
              <a:defRPr sz="1900"/>
            </a:lvl1pPr>
            <a:lvl2pPr>
              <a:defRPr sz="1700"/>
            </a:lvl2pPr>
            <a:lvl3pPr>
              <a:defRPr sz="1500"/>
            </a:lvl3pPr>
            <a:lvl4pPr>
              <a:defRPr sz="13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E40D50F-0626-7A4B-A742-09CCAA5CF4F6}" type="slidenum">
              <a:t>‹#›</a:t>
            </a:fld>
            <a:endParaRPr lang="en-US"/>
          </a:p>
        </p:txBody>
      </p:sp>
      <p:sp>
        <p:nvSpPr>
          <p:cNvPr id="7" name="TextBox 6"/>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8" name="Text Placeholder 12"/>
          <p:cNvSpPr>
            <a:spLocks noGrp="1"/>
          </p:cNvSpPr>
          <p:nvPr>
            <p:ph type="body" sz="quarter" idx="13" hasCustomPrompt="1"/>
          </p:nvPr>
        </p:nvSpPr>
        <p:spPr>
          <a:xfrm>
            <a:off x="284164" y="19845"/>
            <a:ext cx="8582025" cy="257154"/>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3816524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0" y="337651"/>
            <a:ext cx="8581679" cy="441246"/>
          </a:xfrm>
        </p:spPr>
        <p:txBody>
          <a:bodyPr/>
          <a:lstStyle/>
          <a:p>
            <a:r>
              <a:rPr lang="en-US"/>
              <a:t>Click to edit Master title style</a:t>
            </a:r>
          </a:p>
        </p:txBody>
      </p:sp>
      <p:sp>
        <p:nvSpPr>
          <p:cNvPr id="3" name="Content Placeholder 2"/>
          <p:cNvSpPr>
            <a:spLocks noGrp="1"/>
          </p:cNvSpPr>
          <p:nvPr>
            <p:ph idx="1"/>
          </p:nvPr>
        </p:nvSpPr>
        <p:spPr/>
        <p:txBody>
          <a:bodyPr>
            <a:noAutofit/>
          </a:bodyPr>
          <a:lstStyle>
            <a:lvl1pPr>
              <a:defRPr sz="1900"/>
            </a:lvl1pPr>
            <a:lvl2pPr>
              <a:defRPr sz="1700"/>
            </a:lvl2pPr>
            <a:lvl3pPr>
              <a:defRPr sz="1500"/>
            </a:lvl3pPr>
            <a:lvl4pPr>
              <a:defRPr sz="13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E40D50F-0626-7A4B-A742-09CCAA5CF4F6}" type="slidenum">
              <a:t>‹#›</a:t>
            </a:fld>
            <a:endParaRPr lang="en-US"/>
          </a:p>
        </p:txBody>
      </p:sp>
      <p:sp>
        <p:nvSpPr>
          <p:cNvPr id="7" name="TextBox 6"/>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8" name="Text Placeholder 12"/>
          <p:cNvSpPr>
            <a:spLocks noGrp="1"/>
          </p:cNvSpPr>
          <p:nvPr>
            <p:ph type="body" sz="quarter" idx="13" hasCustomPrompt="1"/>
          </p:nvPr>
        </p:nvSpPr>
        <p:spPr>
          <a:xfrm>
            <a:off x="284164" y="19845"/>
            <a:ext cx="8582025" cy="257154"/>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3816524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0" y="337651"/>
            <a:ext cx="8581679" cy="441246"/>
          </a:xfrm>
        </p:spPr>
        <p:txBody>
          <a:bodyPr/>
          <a:lstStyle/>
          <a:p>
            <a:r>
              <a:rPr lang="en-US"/>
              <a:t>Click to edit Master title style</a:t>
            </a:r>
          </a:p>
        </p:txBody>
      </p:sp>
      <p:sp>
        <p:nvSpPr>
          <p:cNvPr id="3" name="Content Placeholder 2"/>
          <p:cNvSpPr>
            <a:spLocks noGrp="1"/>
          </p:cNvSpPr>
          <p:nvPr>
            <p:ph idx="1"/>
          </p:nvPr>
        </p:nvSpPr>
        <p:spPr/>
        <p:txBody>
          <a:bodyPr>
            <a:noAutofit/>
          </a:bodyPr>
          <a:lstStyle>
            <a:lvl1pPr>
              <a:defRPr sz="1900"/>
            </a:lvl1pPr>
            <a:lvl2pPr>
              <a:defRPr sz="1700"/>
            </a:lvl2pPr>
            <a:lvl3pPr>
              <a:defRPr sz="1500"/>
            </a:lvl3pPr>
            <a:lvl4pPr>
              <a:defRPr sz="13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E40D50F-0626-7A4B-A742-09CCAA5CF4F6}" type="slidenum">
              <a:t>‹#›</a:t>
            </a:fld>
            <a:endParaRPr lang="en-US"/>
          </a:p>
        </p:txBody>
      </p:sp>
      <p:sp>
        <p:nvSpPr>
          <p:cNvPr id="7" name="TextBox 6"/>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8" name="Text Placeholder 12"/>
          <p:cNvSpPr>
            <a:spLocks noGrp="1"/>
          </p:cNvSpPr>
          <p:nvPr>
            <p:ph type="body" sz="quarter" idx="13" hasCustomPrompt="1"/>
          </p:nvPr>
        </p:nvSpPr>
        <p:spPr>
          <a:xfrm>
            <a:off x="284164" y="19845"/>
            <a:ext cx="8582025" cy="257154"/>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3816524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CA"/>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6DF2D-AB72-BF49-B692-7CCCA978F4F0}" type="slidenum">
              <a:rPr lang="en-US" smtClean="0"/>
              <a:t>‹#›</a:t>
            </a:fld>
            <a:endParaRPr lang="en-US"/>
          </a:p>
        </p:txBody>
      </p:sp>
    </p:spTree>
    <p:extLst>
      <p:ext uri="{BB962C8B-B14F-4D97-AF65-F5344CB8AC3E}">
        <p14:creationId xmlns:p14="http://schemas.microsoft.com/office/powerpoint/2010/main" val="3400134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7B1742-4A41-4BB3-9889-0D9879B0E2D5}"/>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9F18D94-B760-4144-BA7D-F7AE87E9F841}"/>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E1A53B4-18BF-4595-B670-836889DD38A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6F7727D4-B955-41F9-8B11-227FD1A7F6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4805770-EA68-4725-981C-2B0EF090667C}"/>
              </a:ext>
            </a:extLst>
          </p:cNvPr>
          <p:cNvSpPr>
            <a:spLocks noGrp="1"/>
          </p:cNvSpPr>
          <p:nvPr>
            <p:ph type="sldNum" sz="quarter" idx="12"/>
          </p:nvPr>
        </p:nvSpPr>
        <p:spPr/>
        <p:txBody>
          <a:bodyPr/>
          <a:lstStyle/>
          <a:p>
            <a:fld id="{CD10021D-721D-46BD-BA0D-D483E21239AE}" type="slidenum">
              <a:rPr lang="en-US" smtClean="0"/>
              <a:t>‹#›</a:t>
            </a:fld>
            <a:endParaRPr lang="en-US"/>
          </a:p>
        </p:txBody>
      </p:sp>
    </p:spTree>
    <p:extLst>
      <p:ext uri="{BB962C8B-B14F-4D97-AF65-F5344CB8AC3E}">
        <p14:creationId xmlns:p14="http://schemas.microsoft.com/office/powerpoint/2010/main" val="2766126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3D1A58-E7BC-41BA-B1EF-D0B660C5B1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8B5EF8E-F8F2-4AF0-8B26-D101192DBE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5B58FD9-2838-4E9C-A080-BF8D1AEB183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E3A42D2E-9672-4932-9086-7116BE075B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EBC5439-D2E8-467E-B86C-058A48185413}"/>
              </a:ext>
            </a:extLst>
          </p:cNvPr>
          <p:cNvSpPr>
            <a:spLocks noGrp="1"/>
          </p:cNvSpPr>
          <p:nvPr>
            <p:ph type="sldNum" sz="quarter" idx="12"/>
          </p:nvPr>
        </p:nvSpPr>
        <p:spPr/>
        <p:txBody>
          <a:bodyPr/>
          <a:lstStyle/>
          <a:p>
            <a:fld id="{CD10021D-721D-46BD-BA0D-D483E21239AE}" type="slidenum">
              <a:rPr lang="en-US" smtClean="0"/>
              <a:t>‹#›</a:t>
            </a:fld>
            <a:endParaRPr lang="en-US"/>
          </a:p>
        </p:txBody>
      </p:sp>
    </p:spTree>
    <p:extLst>
      <p:ext uri="{BB962C8B-B14F-4D97-AF65-F5344CB8AC3E}">
        <p14:creationId xmlns:p14="http://schemas.microsoft.com/office/powerpoint/2010/main" val="1284629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8E4A7E-5A48-4546-8A84-A82477BA1F87}"/>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9F537780-4D52-4036-B3F7-7E1120EAB0BC}"/>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6B2AA27-BC69-4783-A8AC-01111EBEAB7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0E76CAF4-18C0-4D6D-9CE7-AA0A2DF4D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428A926-2B94-4034-BA2A-750D9F23F909}"/>
              </a:ext>
            </a:extLst>
          </p:cNvPr>
          <p:cNvSpPr>
            <a:spLocks noGrp="1"/>
          </p:cNvSpPr>
          <p:nvPr>
            <p:ph type="sldNum" sz="quarter" idx="12"/>
          </p:nvPr>
        </p:nvSpPr>
        <p:spPr/>
        <p:txBody>
          <a:bodyPr/>
          <a:lstStyle/>
          <a:p>
            <a:fld id="{CD10021D-721D-46BD-BA0D-D483E21239AE}" type="slidenum">
              <a:rPr lang="en-US" smtClean="0"/>
              <a:t>‹#›</a:t>
            </a:fld>
            <a:endParaRPr lang="en-US"/>
          </a:p>
        </p:txBody>
      </p:sp>
    </p:spTree>
    <p:extLst>
      <p:ext uri="{BB962C8B-B14F-4D97-AF65-F5344CB8AC3E}">
        <p14:creationId xmlns:p14="http://schemas.microsoft.com/office/powerpoint/2010/main" val="1127920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7910D6-EE1E-410D-A901-E14FD7E042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A517350-0267-471B-82D6-F158CC355D56}"/>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4551DCC-51E2-49A2-AB57-3744B71348C8}"/>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A4EDB69-1E5C-4602-AE95-7998BF4B8A9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 xmlns:a16="http://schemas.microsoft.com/office/drawing/2014/main" id="{54DF2662-66C1-4219-ABB8-1D908B1A51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C4AD418-7D64-48D9-B687-FEF6A4F01E6B}"/>
              </a:ext>
            </a:extLst>
          </p:cNvPr>
          <p:cNvSpPr>
            <a:spLocks noGrp="1"/>
          </p:cNvSpPr>
          <p:nvPr>
            <p:ph type="sldNum" sz="quarter" idx="12"/>
          </p:nvPr>
        </p:nvSpPr>
        <p:spPr/>
        <p:txBody>
          <a:bodyPr/>
          <a:lstStyle/>
          <a:p>
            <a:fld id="{CD10021D-721D-46BD-BA0D-D483E21239AE}" type="slidenum">
              <a:rPr lang="en-US" smtClean="0"/>
              <a:t>‹#›</a:t>
            </a:fld>
            <a:endParaRPr lang="en-US"/>
          </a:p>
        </p:txBody>
      </p:sp>
    </p:spTree>
    <p:extLst>
      <p:ext uri="{BB962C8B-B14F-4D97-AF65-F5344CB8AC3E}">
        <p14:creationId xmlns:p14="http://schemas.microsoft.com/office/powerpoint/2010/main" val="2859907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1E231C-B44C-49BD-8226-AB8F7102B58D}"/>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0E012CF-FF08-432D-9471-E685B90F1895}"/>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460D0EB-40A6-4627-87A1-0218C7E4050E}"/>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FF59F8B7-2197-4916-A7FE-13097775D442}"/>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0EA6523-C0B1-4855-8439-679B9C1674AC}"/>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DCBD513-B3DB-4F01-970B-8490F72D183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 xmlns:a16="http://schemas.microsoft.com/office/drawing/2014/main" id="{7FE0A69A-C57D-42B1-8103-6EC09630EC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F758F2B7-C0C7-4E9B-84D1-7C969C3D0432}"/>
              </a:ext>
            </a:extLst>
          </p:cNvPr>
          <p:cNvSpPr>
            <a:spLocks noGrp="1"/>
          </p:cNvSpPr>
          <p:nvPr>
            <p:ph type="sldNum" sz="quarter" idx="12"/>
          </p:nvPr>
        </p:nvSpPr>
        <p:spPr/>
        <p:txBody>
          <a:bodyPr/>
          <a:lstStyle/>
          <a:p>
            <a:fld id="{CD10021D-721D-46BD-BA0D-D483E21239AE}" type="slidenum">
              <a:rPr lang="en-US" smtClean="0"/>
              <a:t>‹#›</a:t>
            </a:fld>
            <a:endParaRPr lang="en-US"/>
          </a:p>
        </p:txBody>
      </p:sp>
    </p:spTree>
    <p:extLst>
      <p:ext uri="{BB962C8B-B14F-4D97-AF65-F5344CB8AC3E}">
        <p14:creationId xmlns:p14="http://schemas.microsoft.com/office/powerpoint/2010/main" val="3012454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Side - with 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6000" y="786866"/>
            <a:ext cx="5532847" cy="4006515"/>
          </a:xfrm>
        </p:spPr>
        <p:txBody>
          <a:bodyPr/>
          <a:lstStyle>
            <a:lvl1pPr>
              <a:defRPr>
                <a:solidFill>
                  <a:schemeClr val="tx1"/>
                </a:solidFill>
              </a:defRPr>
            </a:lvl1pPr>
            <a:lvl2pPr>
              <a:buClr>
                <a:srgbClr val="00B2A9"/>
              </a:buClr>
              <a:defRPr>
                <a:solidFill>
                  <a:schemeClr val="tx1"/>
                </a:solidFill>
              </a:defRPr>
            </a:lvl2pPr>
            <a:lvl3pPr>
              <a:buClr>
                <a:srgbClr val="78BE20"/>
              </a:buClr>
              <a:defRPr>
                <a:solidFill>
                  <a:schemeClr val="tx1"/>
                </a:solidFill>
              </a:defRPr>
            </a:lvl3pPr>
            <a:lvl4pPr>
              <a:buClr>
                <a:srgbClr val="ED8B00"/>
              </a:buClr>
              <a:defRPr>
                <a:solidFill>
                  <a:schemeClr val="tx1"/>
                </a:solidFill>
              </a:defRPr>
            </a:lvl4pPr>
            <a:lvl5pPr>
              <a:buClr>
                <a:srgbClr val="B9D3DC"/>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hasCustomPrompt="1"/>
          </p:nvPr>
        </p:nvSpPr>
        <p:spPr>
          <a:xfrm>
            <a:off x="291600" y="413467"/>
            <a:ext cx="2494908" cy="1875402"/>
          </a:xfrm>
          <a:prstGeom prst="rect">
            <a:avLst/>
          </a:prstGeom>
        </p:spPr>
        <p:txBody>
          <a:bodyPr vert="horz" lIns="0" tIns="0" rIns="0" bIns="108000" rtlCol="0" anchor="b" anchorCtr="0">
            <a:normAutofit/>
          </a:bodyPr>
          <a:lstStyle>
            <a:lvl1pPr>
              <a:spcAft>
                <a:spcPts val="0"/>
              </a:spcAft>
              <a:defRPr spc="-100"/>
            </a:lvl1pPr>
          </a:lstStyle>
          <a:p>
            <a:r>
              <a:rPr lang="en-US" dirty="0"/>
              <a:t>CLICK TO EDIT MASTER TITLE STYLE</a:t>
            </a:r>
          </a:p>
        </p:txBody>
      </p:sp>
      <p:sp>
        <p:nvSpPr>
          <p:cNvPr id="9" name="Text Placeholder 4"/>
          <p:cNvSpPr>
            <a:spLocks noGrp="1"/>
          </p:cNvSpPr>
          <p:nvPr>
            <p:ph type="body" sz="quarter" idx="11" hasCustomPrompt="1"/>
          </p:nvPr>
        </p:nvSpPr>
        <p:spPr>
          <a:xfrm>
            <a:off x="292437" y="2288870"/>
            <a:ext cx="2493963" cy="2439549"/>
          </a:xfrm>
        </p:spPr>
        <p:txBody>
          <a:bodyPr tIns="144000" anchor="t" anchorCtr="0">
            <a:normAutofit/>
          </a:bodyPr>
          <a:lstStyle>
            <a:lvl1pPr marL="270000" indent="-270000">
              <a:spcAft>
                <a:spcPts val="600"/>
              </a:spcAft>
              <a:buClrTx/>
              <a:buSzPct val="100000"/>
              <a:buFont typeface="Arial"/>
              <a:buChar char="•"/>
              <a:defRPr sz="1600" cap="none" baseline="0">
                <a:solidFill>
                  <a:schemeClr val="bg1"/>
                </a:solidFill>
              </a:defRPr>
            </a:lvl1pPr>
          </a:lstStyle>
          <a:p>
            <a:pPr lvl="0"/>
            <a:r>
              <a:rPr lang="en-US" dirty="0"/>
              <a:t>CLICK TO ADD BULLET POINTS</a:t>
            </a:r>
          </a:p>
        </p:txBody>
      </p:sp>
      <p:sp>
        <p:nvSpPr>
          <p:cNvPr id="4" name="Text Placeholder 3"/>
          <p:cNvSpPr>
            <a:spLocks noGrp="1"/>
          </p:cNvSpPr>
          <p:nvPr>
            <p:ph type="body" sz="quarter" idx="12" hasCustomPrompt="1"/>
          </p:nvPr>
        </p:nvSpPr>
        <p:spPr>
          <a:xfrm>
            <a:off x="3455989" y="410152"/>
            <a:ext cx="5532437" cy="242888"/>
          </a:xfrm>
        </p:spPr>
        <p:txBody>
          <a:bodyPr/>
          <a:lstStyle>
            <a:lvl1pPr marL="0" indent="0" algn="l">
              <a:buFontTx/>
              <a:buNone/>
              <a:defRPr b="1" cap="all">
                <a:solidFill>
                  <a:srgbClr val="0033A0"/>
                </a:solidFill>
              </a:defRPr>
            </a:lvl1pPr>
          </a:lstStyle>
          <a:p>
            <a:pPr lvl="0"/>
            <a:r>
              <a:rPr lang="en-US" dirty="0"/>
              <a:t>Insert Title Here</a:t>
            </a:r>
          </a:p>
        </p:txBody>
      </p:sp>
      <p:cxnSp>
        <p:nvCxnSpPr>
          <p:cNvPr id="8" name="Straight Connector 7"/>
          <p:cNvCxnSpPr/>
          <p:nvPr userDrawn="1"/>
        </p:nvCxnSpPr>
        <p:spPr>
          <a:xfrm flipV="1">
            <a:off x="291600" y="2288869"/>
            <a:ext cx="2494908" cy="2"/>
          </a:xfrm>
          <a:prstGeom prst="line">
            <a:avLst/>
          </a:prstGeom>
          <a:ln>
            <a:solidFill>
              <a:srgbClr val="ED8B17"/>
            </a:solidFill>
          </a:ln>
        </p:spPr>
        <p:style>
          <a:lnRef idx="2">
            <a:schemeClr val="accent1"/>
          </a:lnRef>
          <a:fillRef idx="0">
            <a:schemeClr val="accent1"/>
          </a:fillRef>
          <a:effectRef idx="1">
            <a:schemeClr val="accent1"/>
          </a:effectRef>
          <a:fontRef idx="minor">
            <a:schemeClr val="tx1"/>
          </a:fontRef>
        </p:style>
      </p:cxnSp>
      <p:sp>
        <p:nvSpPr>
          <p:cNvPr id="11" name="Slide Number Placeholder 5"/>
          <p:cNvSpPr>
            <a:spLocks noGrp="1"/>
          </p:cNvSpPr>
          <p:nvPr>
            <p:ph type="sldNum" sz="quarter" idx="13"/>
          </p:nvPr>
        </p:nvSpPr>
        <p:spPr>
          <a:xfrm>
            <a:off x="8280600" y="4736740"/>
            <a:ext cx="708247" cy="366353"/>
          </a:xfrm>
        </p:spPr>
        <p:txBody>
          <a:bodyPr/>
          <a:lstStyle>
            <a:lvl1pPr>
              <a:defRPr>
                <a:solidFill>
                  <a:srgbClr val="0033A0"/>
                </a:solidFill>
              </a:defRPr>
            </a:lvl1pPr>
          </a:lstStyle>
          <a:p>
            <a:fld id="{A9ECC5C3-AB39-B144-AAF5-28F142C249A1}" type="slidenum">
              <a:rPr lang="en-US" smtClean="0"/>
              <a:pPr/>
              <a:t>‹#›</a:t>
            </a:fld>
            <a:endParaRPr lang="en-US"/>
          </a:p>
        </p:txBody>
      </p:sp>
    </p:spTree>
    <p:extLst>
      <p:ext uri="{BB962C8B-B14F-4D97-AF65-F5344CB8AC3E}">
        <p14:creationId xmlns:p14="http://schemas.microsoft.com/office/powerpoint/2010/main" val="2009305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81E17C-7775-46ED-A01B-1DACB67F3B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5D10699-BF9B-48B3-9279-D557EFF1E3E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 xmlns:a16="http://schemas.microsoft.com/office/drawing/2014/main" id="{957A9AF3-FB19-4793-B12D-46DA92F684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93C9A6F-192D-46F6-8D7F-39FEA7D6295B}"/>
              </a:ext>
            </a:extLst>
          </p:cNvPr>
          <p:cNvSpPr>
            <a:spLocks noGrp="1"/>
          </p:cNvSpPr>
          <p:nvPr>
            <p:ph type="sldNum" sz="quarter" idx="12"/>
          </p:nvPr>
        </p:nvSpPr>
        <p:spPr/>
        <p:txBody>
          <a:bodyPr/>
          <a:lstStyle/>
          <a:p>
            <a:fld id="{CD10021D-721D-46BD-BA0D-D483E21239AE}" type="slidenum">
              <a:rPr lang="en-US" smtClean="0"/>
              <a:t>‹#›</a:t>
            </a:fld>
            <a:endParaRPr lang="en-US"/>
          </a:p>
        </p:txBody>
      </p:sp>
    </p:spTree>
    <p:extLst>
      <p:ext uri="{BB962C8B-B14F-4D97-AF65-F5344CB8AC3E}">
        <p14:creationId xmlns:p14="http://schemas.microsoft.com/office/powerpoint/2010/main" val="3665438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234F504-4D6E-41F6-92C2-623A610C179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 xmlns:a16="http://schemas.microsoft.com/office/drawing/2014/main" id="{2C12321B-C9DB-4068-A068-47BAFCF0F5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C57149FF-FAFD-4388-A3FD-0C6A1178309C}"/>
              </a:ext>
            </a:extLst>
          </p:cNvPr>
          <p:cNvSpPr>
            <a:spLocks noGrp="1"/>
          </p:cNvSpPr>
          <p:nvPr>
            <p:ph type="sldNum" sz="quarter" idx="12"/>
          </p:nvPr>
        </p:nvSpPr>
        <p:spPr/>
        <p:txBody>
          <a:bodyPr/>
          <a:lstStyle/>
          <a:p>
            <a:fld id="{CD10021D-721D-46BD-BA0D-D483E21239AE}" type="slidenum">
              <a:rPr lang="en-US" smtClean="0"/>
              <a:t>‹#›</a:t>
            </a:fld>
            <a:endParaRPr lang="en-US"/>
          </a:p>
        </p:txBody>
      </p:sp>
    </p:spTree>
    <p:extLst>
      <p:ext uri="{BB962C8B-B14F-4D97-AF65-F5344CB8AC3E}">
        <p14:creationId xmlns:p14="http://schemas.microsoft.com/office/powerpoint/2010/main" val="11917050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380742-E829-491B-9B9B-4A55D173E90D}"/>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450DD32-EE6C-4539-9DED-D52657F2BC59}"/>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532C99B-4505-4BF8-9B68-764E406F3727}"/>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CB32266-0706-4BC3-9C22-8ABC5A141B8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 xmlns:a16="http://schemas.microsoft.com/office/drawing/2014/main" id="{B67A5498-BEF2-4DC9-A79F-0DE86CE38A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3585C71-E062-4B4B-8C0E-EC0AC3B19FD1}"/>
              </a:ext>
            </a:extLst>
          </p:cNvPr>
          <p:cNvSpPr>
            <a:spLocks noGrp="1"/>
          </p:cNvSpPr>
          <p:nvPr>
            <p:ph type="sldNum" sz="quarter" idx="12"/>
          </p:nvPr>
        </p:nvSpPr>
        <p:spPr/>
        <p:txBody>
          <a:bodyPr/>
          <a:lstStyle/>
          <a:p>
            <a:fld id="{CD10021D-721D-46BD-BA0D-D483E21239AE}" type="slidenum">
              <a:rPr lang="en-US" smtClean="0"/>
              <a:t>‹#›</a:t>
            </a:fld>
            <a:endParaRPr lang="en-US"/>
          </a:p>
        </p:txBody>
      </p:sp>
    </p:spTree>
    <p:extLst>
      <p:ext uri="{BB962C8B-B14F-4D97-AF65-F5344CB8AC3E}">
        <p14:creationId xmlns:p14="http://schemas.microsoft.com/office/powerpoint/2010/main" val="34612370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CB780C-B1A0-4114-8CBF-98F6D43D96D8}"/>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32858FF-F21F-44A8-BA4E-440D98597C22}"/>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5A3A721-49CA-40DD-91E7-C005053B28D0}"/>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086F59C-4652-4CD2-B18D-722152B645A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 xmlns:a16="http://schemas.microsoft.com/office/drawing/2014/main" id="{55077BF8-D132-40CD-BC8D-9EC26F81C8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992CB96-14A3-4569-ADCC-AE691599E459}"/>
              </a:ext>
            </a:extLst>
          </p:cNvPr>
          <p:cNvSpPr>
            <a:spLocks noGrp="1"/>
          </p:cNvSpPr>
          <p:nvPr>
            <p:ph type="sldNum" sz="quarter" idx="12"/>
          </p:nvPr>
        </p:nvSpPr>
        <p:spPr/>
        <p:txBody>
          <a:bodyPr/>
          <a:lstStyle/>
          <a:p>
            <a:fld id="{CD10021D-721D-46BD-BA0D-D483E21239AE}" type="slidenum">
              <a:rPr lang="en-US" smtClean="0"/>
              <a:t>‹#›</a:t>
            </a:fld>
            <a:endParaRPr lang="en-US"/>
          </a:p>
        </p:txBody>
      </p:sp>
    </p:spTree>
    <p:extLst>
      <p:ext uri="{BB962C8B-B14F-4D97-AF65-F5344CB8AC3E}">
        <p14:creationId xmlns:p14="http://schemas.microsoft.com/office/powerpoint/2010/main" val="12959028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D66308-8817-4C76-8479-AEE84142FA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B35D821-552F-4377-87A8-54C3214497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EAF6337-79FA-48F0-99F0-64247EC828B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1B317669-FB8D-43DF-8B60-A7B9CBAE7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89BFEAA-B7E1-4320-B4C0-6E6607F9B538}"/>
              </a:ext>
            </a:extLst>
          </p:cNvPr>
          <p:cNvSpPr>
            <a:spLocks noGrp="1"/>
          </p:cNvSpPr>
          <p:nvPr>
            <p:ph type="sldNum" sz="quarter" idx="12"/>
          </p:nvPr>
        </p:nvSpPr>
        <p:spPr/>
        <p:txBody>
          <a:bodyPr/>
          <a:lstStyle/>
          <a:p>
            <a:fld id="{CD10021D-721D-46BD-BA0D-D483E21239AE}" type="slidenum">
              <a:rPr lang="en-US" smtClean="0"/>
              <a:t>‹#›</a:t>
            </a:fld>
            <a:endParaRPr lang="en-US"/>
          </a:p>
        </p:txBody>
      </p:sp>
    </p:spTree>
    <p:extLst>
      <p:ext uri="{BB962C8B-B14F-4D97-AF65-F5344CB8AC3E}">
        <p14:creationId xmlns:p14="http://schemas.microsoft.com/office/powerpoint/2010/main" val="1343225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6F03D41-EA10-4581-B74A-7896DA3ADF4E}"/>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4E9B743-1071-4082-8DA1-1DF126C5A21B}"/>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15D34BE-198D-42EA-A1C2-28CA25F6DEA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0D31D85D-83D5-48F3-B931-5EFAF124B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A9719C3-499B-4EC6-B07A-4E0ECB250F5F}"/>
              </a:ext>
            </a:extLst>
          </p:cNvPr>
          <p:cNvSpPr>
            <a:spLocks noGrp="1"/>
          </p:cNvSpPr>
          <p:nvPr>
            <p:ph type="sldNum" sz="quarter" idx="12"/>
          </p:nvPr>
        </p:nvSpPr>
        <p:spPr/>
        <p:txBody>
          <a:bodyPr/>
          <a:lstStyle/>
          <a:p>
            <a:fld id="{CD10021D-721D-46BD-BA0D-D483E21239AE}" type="slidenum">
              <a:rPr lang="en-US" smtClean="0"/>
              <a:t>‹#›</a:t>
            </a:fld>
            <a:endParaRPr lang="en-US"/>
          </a:p>
        </p:txBody>
      </p:sp>
    </p:spTree>
    <p:extLst>
      <p:ext uri="{BB962C8B-B14F-4D97-AF65-F5344CB8AC3E}">
        <p14:creationId xmlns:p14="http://schemas.microsoft.com/office/powerpoint/2010/main" val="261264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Side - 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291600" y="413467"/>
            <a:ext cx="2494908" cy="1875402"/>
          </a:xfrm>
          <a:prstGeom prst="rect">
            <a:avLst/>
          </a:prstGeom>
        </p:spPr>
        <p:txBody>
          <a:bodyPr vert="horz" lIns="0" tIns="0" rIns="0" bIns="108000" rtlCol="0" anchor="b" anchorCtr="0">
            <a:normAutofit/>
          </a:bodyPr>
          <a:lstStyle>
            <a:lvl1pPr>
              <a:spcAft>
                <a:spcPts val="0"/>
              </a:spcAft>
              <a:defRPr spc="-100"/>
            </a:lvl1pPr>
          </a:lstStyle>
          <a:p>
            <a:r>
              <a:rPr lang="en-US" dirty="0"/>
              <a:t>CLICK TO EDIT MASTER TITLE STYLE</a:t>
            </a:r>
          </a:p>
        </p:txBody>
      </p:sp>
      <p:sp>
        <p:nvSpPr>
          <p:cNvPr id="9" name="Text Placeholder 4"/>
          <p:cNvSpPr>
            <a:spLocks noGrp="1"/>
          </p:cNvSpPr>
          <p:nvPr>
            <p:ph type="body" sz="quarter" idx="11" hasCustomPrompt="1"/>
          </p:nvPr>
        </p:nvSpPr>
        <p:spPr>
          <a:xfrm>
            <a:off x="292437" y="2288870"/>
            <a:ext cx="2493963" cy="2439549"/>
          </a:xfrm>
        </p:spPr>
        <p:txBody>
          <a:bodyPr tIns="144000" anchor="t" anchorCtr="0">
            <a:normAutofit/>
          </a:bodyPr>
          <a:lstStyle>
            <a:lvl1pPr marL="270000" indent="-270000">
              <a:spcAft>
                <a:spcPts val="600"/>
              </a:spcAft>
              <a:buClrTx/>
              <a:buSzPct val="100000"/>
              <a:buFont typeface="Arial"/>
              <a:buChar char="•"/>
              <a:defRPr sz="1600" cap="none" baseline="0">
                <a:solidFill>
                  <a:schemeClr val="bg1"/>
                </a:solidFill>
              </a:defRPr>
            </a:lvl1pPr>
          </a:lstStyle>
          <a:p>
            <a:pPr lvl="0"/>
            <a:r>
              <a:rPr lang="en-US" dirty="0"/>
              <a:t>CLICK TO ADD BULLET POINTS</a:t>
            </a:r>
          </a:p>
        </p:txBody>
      </p:sp>
      <p:cxnSp>
        <p:nvCxnSpPr>
          <p:cNvPr id="8" name="Straight Connector 7"/>
          <p:cNvCxnSpPr/>
          <p:nvPr userDrawn="1"/>
        </p:nvCxnSpPr>
        <p:spPr>
          <a:xfrm flipV="1">
            <a:off x="291600" y="2288869"/>
            <a:ext cx="2494908" cy="2"/>
          </a:xfrm>
          <a:prstGeom prst="line">
            <a:avLst/>
          </a:prstGeom>
          <a:ln>
            <a:solidFill>
              <a:srgbClr val="ED8B17"/>
            </a:solidFill>
          </a:ln>
        </p:spPr>
        <p:style>
          <a:lnRef idx="2">
            <a:schemeClr val="accent1"/>
          </a:lnRef>
          <a:fillRef idx="0">
            <a:schemeClr val="accent1"/>
          </a:fillRef>
          <a:effectRef idx="1">
            <a:schemeClr val="accent1"/>
          </a:effectRef>
          <a:fontRef idx="minor">
            <a:schemeClr val="tx1"/>
          </a:fontRef>
        </p:style>
      </p:cxnSp>
      <p:sp>
        <p:nvSpPr>
          <p:cNvPr id="11" name="Slide Number Placeholder 5"/>
          <p:cNvSpPr>
            <a:spLocks noGrp="1"/>
          </p:cNvSpPr>
          <p:nvPr>
            <p:ph type="sldNum" sz="quarter" idx="12"/>
          </p:nvPr>
        </p:nvSpPr>
        <p:spPr>
          <a:xfrm>
            <a:off x="8280600" y="4736740"/>
            <a:ext cx="708247" cy="366353"/>
          </a:xfrm>
        </p:spPr>
        <p:txBody>
          <a:bodyPr/>
          <a:lstStyle>
            <a:lvl1pPr>
              <a:defRPr>
                <a:solidFill>
                  <a:srgbClr val="0033A0"/>
                </a:solidFill>
              </a:defRPr>
            </a:lvl1pPr>
          </a:lstStyle>
          <a:p>
            <a:fld id="{A9ECC5C3-AB39-B144-AAF5-28F142C249A1}" type="slidenum">
              <a:rPr lang="en-US" smtClean="0"/>
              <a:pPr/>
              <a:t>‹#›</a:t>
            </a:fld>
            <a:endParaRPr lang="en-US"/>
          </a:p>
        </p:txBody>
      </p:sp>
    </p:spTree>
    <p:extLst>
      <p:ext uri="{BB962C8B-B14F-4D97-AF65-F5344CB8AC3E}">
        <p14:creationId xmlns:p14="http://schemas.microsoft.com/office/powerpoint/2010/main" val="1373738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ith Logo">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722313" y="1069050"/>
            <a:ext cx="7772400" cy="3074992"/>
          </a:xfrm>
        </p:spPr>
        <p:txBody>
          <a:bodyPr/>
          <a:lstStyle>
            <a:lvl1pPr>
              <a:defRPr>
                <a:solidFill>
                  <a:srgbClr val="000000"/>
                </a:solidFill>
              </a:defRPr>
            </a:lvl1pPr>
            <a:lvl2pPr>
              <a:defRPr>
                <a:solidFill>
                  <a:srgbClr val="000000"/>
                </a:solidFill>
              </a:defRPr>
            </a:lvl2pPr>
            <a:lvl3pPr>
              <a:buClr>
                <a:srgbClr val="78BE20"/>
              </a:buClr>
              <a:defRPr>
                <a:solidFill>
                  <a:srgbClr val="000000"/>
                </a:solidFill>
              </a:defRPr>
            </a:lvl3pPr>
            <a:lvl4pPr>
              <a:buClr>
                <a:srgbClr val="ED8B00"/>
              </a:buClr>
              <a:defRPr>
                <a:solidFill>
                  <a:srgbClr val="000000"/>
                </a:solidFill>
              </a:defRPr>
            </a:lvl4pPr>
            <a:lvl5pPr>
              <a:buClr>
                <a:srgbClr val="B9D3DC"/>
              </a:buCl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txBox="1">
            <a:spLocks/>
          </p:cNvSpPr>
          <p:nvPr userDrawn="1"/>
        </p:nvSpPr>
        <p:spPr>
          <a:xfrm>
            <a:off x="5137244" y="4879639"/>
            <a:ext cx="2056643" cy="152183"/>
          </a:xfrm>
          <a:prstGeom prst="rect">
            <a:avLst/>
          </a:prstGeom>
        </p:spPr>
        <p:txBody>
          <a:bodyPr vert="horz" lIns="0" tIns="0" rIns="0" bIns="0" rtlCol="0" anchor="t" anchorCtr="0"/>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1000" b="0" i="0" kern="1200">
                <a:solidFill>
                  <a:schemeClr val="tx1">
                    <a:lumMod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a:solidFill>
                  <a:srgbClr val="898D8D"/>
                </a:solidFill>
              </a:rPr>
              <a:t>Affiliated with  •  </a:t>
            </a:r>
            <a:r>
              <a:rPr lang="en-US" sz="900" dirty="0" err="1">
                <a:solidFill>
                  <a:srgbClr val="898D8D"/>
                </a:solidFill>
              </a:rPr>
              <a:t>Affilié</a:t>
            </a:r>
            <a:r>
              <a:rPr lang="en-US" sz="900" dirty="0">
                <a:solidFill>
                  <a:srgbClr val="898D8D"/>
                </a:solidFill>
              </a:rPr>
              <a:t> </a:t>
            </a:r>
            <a:r>
              <a:rPr lang="en-US" sz="900" dirty="0" err="1">
                <a:solidFill>
                  <a:srgbClr val="898D8D"/>
                </a:solidFill>
              </a:rPr>
              <a:t>à</a:t>
            </a:r>
            <a:endParaRPr lang="en-US" sz="900" dirty="0">
              <a:solidFill>
                <a:srgbClr val="898D8D"/>
              </a:solidFill>
            </a:endParaRPr>
          </a:p>
        </p:txBody>
      </p:sp>
      <p:sp>
        <p:nvSpPr>
          <p:cNvPr id="10" name="Title 1"/>
          <p:cNvSpPr>
            <a:spLocks noGrp="1"/>
          </p:cNvSpPr>
          <p:nvPr>
            <p:ph type="title"/>
          </p:nvPr>
        </p:nvSpPr>
        <p:spPr>
          <a:xfrm>
            <a:off x="722313" y="421052"/>
            <a:ext cx="7772400" cy="540000"/>
          </a:xfrm>
        </p:spPr>
        <p:txBody>
          <a:bodyPr bIns="36000" anchor="b" anchorCtr="0">
            <a:normAutofit/>
          </a:bodyPr>
          <a:lstStyle>
            <a:lvl1pPr algn="l">
              <a:defRPr sz="2400" b="1" cap="all" spc="-100">
                <a:solidFill>
                  <a:srgbClr val="0033A0"/>
                </a:solidFill>
              </a:defRPr>
            </a:lvl1pPr>
          </a:lstStyle>
          <a:p>
            <a:r>
              <a:rPr lang="en-US"/>
              <a:t>Click to edit Master title style</a:t>
            </a:r>
            <a:endParaRPr lang="en-US" dirty="0"/>
          </a:p>
        </p:txBody>
      </p:sp>
      <p:cxnSp>
        <p:nvCxnSpPr>
          <p:cNvPr id="9" name="Straight Connector 8"/>
          <p:cNvCxnSpPr/>
          <p:nvPr userDrawn="1"/>
        </p:nvCxnSpPr>
        <p:spPr>
          <a:xfrm>
            <a:off x="722314" y="961052"/>
            <a:ext cx="8421687" cy="0"/>
          </a:xfrm>
          <a:prstGeom prst="line">
            <a:avLst/>
          </a:prstGeom>
          <a:ln>
            <a:solidFill>
              <a:srgbClr val="ED8B00"/>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5"/>
          <p:cNvSpPr>
            <a:spLocks noGrp="1"/>
          </p:cNvSpPr>
          <p:nvPr>
            <p:ph type="sldNum" sz="quarter" idx="12"/>
          </p:nvPr>
        </p:nvSpPr>
        <p:spPr>
          <a:xfrm>
            <a:off x="8280600" y="4736740"/>
            <a:ext cx="708247" cy="366353"/>
          </a:xfrm>
        </p:spPr>
        <p:txBody>
          <a:bodyPr/>
          <a:lstStyle>
            <a:lvl1pPr>
              <a:defRPr>
                <a:solidFill>
                  <a:srgbClr val="0033A0"/>
                </a:solidFill>
              </a:defRPr>
            </a:lvl1pPr>
          </a:lstStyle>
          <a:p>
            <a:fld id="{A9ECC5C3-AB39-B144-AAF5-28F142C249A1}" type="slidenum">
              <a:rPr lang="en-US" smtClean="0"/>
              <a:pPr/>
              <a:t>‹#›</a:t>
            </a:fld>
            <a:endParaRPr lang="en-US"/>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7539" y="4767339"/>
            <a:ext cx="881001" cy="235637"/>
          </a:xfrm>
          <a:prstGeom prst="rect">
            <a:avLst/>
          </a:prstGeom>
        </p:spPr>
      </p:pic>
    </p:spTree>
    <p:extLst>
      <p:ext uri="{BB962C8B-B14F-4D97-AF65-F5344CB8AC3E}">
        <p14:creationId xmlns:p14="http://schemas.microsoft.com/office/powerpoint/2010/main" val="2657535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ith Logo - No lin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722313" y="1069051"/>
            <a:ext cx="7772400" cy="3058282"/>
          </a:xfrm>
        </p:spPr>
        <p:txBody>
          <a:bodyPr/>
          <a:lstStyle>
            <a:lvl1pPr marL="288000" indent="-288000">
              <a:buSzPct val="100000"/>
              <a:buFont typeface="Arial" panose="020B0604020202020204" pitchFamily="34" charset="0"/>
              <a:buChar char="•"/>
              <a:defRPr>
                <a:solidFill>
                  <a:schemeClr val="tx1">
                    <a:lumMod val="50000"/>
                  </a:schemeClr>
                </a:solidFill>
              </a:defRPr>
            </a:lvl1pPr>
            <a:lvl2pPr>
              <a:defRPr>
                <a:solidFill>
                  <a:schemeClr val="tx1">
                    <a:lumMod val="50000"/>
                  </a:schemeClr>
                </a:solidFill>
              </a:defRPr>
            </a:lvl2pPr>
            <a:lvl3pPr>
              <a:buClr>
                <a:srgbClr val="78BE20"/>
              </a:buClr>
              <a:defRPr>
                <a:solidFill>
                  <a:schemeClr val="tx1">
                    <a:lumMod val="50000"/>
                  </a:schemeClr>
                </a:solidFill>
              </a:defRPr>
            </a:lvl3pPr>
            <a:lvl4pPr>
              <a:buClr>
                <a:srgbClr val="ED8B00"/>
              </a:buClr>
              <a:defRPr>
                <a:solidFill>
                  <a:schemeClr val="tx1">
                    <a:lumMod val="50000"/>
                  </a:schemeClr>
                </a:solidFill>
              </a:defRPr>
            </a:lvl4pPr>
            <a:lvl5pPr>
              <a:buClr>
                <a:srgbClr val="B9D3DC"/>
              </a:buClr>
              <a:defRPr>
                <a:solidFill>
                  <a:schemeClr val="tx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722313" y="421052"/>
            <a:ext cx="7772400" cy="540000"/>
          </a:xfrm>
        </p:spPr>
        <p:txBody>
          <a:bodyPr bIns="36000" anchor="b" anchorCtr="0">
            <a:normAutofit/>
          </a:bodyPr>
          <a:lstStyle>
            <a:lvl1pPr algn="l">
              <a:defRPr sz="2400" b="1" cap="all">
                <a:solidFill>
                  <a:srgbClr val="0033A0"/>
                </a:solidFill>
              </a:defRPr>
            </a:lvl1pPr>
          </a:lstStyle>
          <a:p>
            <a:r>
              <a:rPr lang="en-US"/>
              <a:t>Click to edit Master title style</a:t>
            </a:r>
            <a:endParaRPr lang="en-US" dirty="0"/>
          </a:p>
        </p:txBody>
      </p:sp>
      <p:sp>
        <p:nvSpPr>
          <p:cNvPr id="9" name="Footer Placeholder 4"/>
          <p:cNvSpPr txBox="1">
            <a:spLocks/>
          </p:cNvSpPr>
          <p:nvPr userDrawn="1"/>
        </p:nvSpPr>
        <p:spPr>
          <a:xfrm>
            <a:off x="5137244" y="4879639"/>
            <a:ext cx="2056643" cy="152183"/>
          </a:xfrm>
          <a:prstGeom prst="rect">
            <a:avLst/>
          </a:prstGeom>
        </p:spPr>
        <p:txBody>
          <a:bodyPr vert="horz" lIns="0" tIns="0" rIns="0" bIns="0" rtlCol="0" anchor="t" anchorCtr="0"/>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1000" b="0" i="0" kern="1200">
                <a:solidFill>
                  <a:schemeClr val="tx1">
                    <a:lumMod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a:solidFill>
                  <a:srgbClr val="898D8D"/>
                </a:solidFill>
              </a:rPr>
              <a:t>Affiliated with  •  </a:t>
            </a:r>
            <a:r>
              <a:rPr lang="en-US" sz="900" dirty="0" err="1">
                <a:solidFill>
                  <a:srgbClr val="898D8D"/>
                </a:solidFill>
              </a:rPr>
              <a:t>Affilié</a:t>
            </a:r>
            <a:r>
              <a:rPr lang="en-US" sz="900" dirty="0">
                <a:solidFill>
                  <a:srgbClr val="898D8D"/>
                </a:solidFill>
              </a:rPr>
              <a:t> </a:t>
            </a:r>
            <a:r>
              <a:rPr lang="en-US" sz="900" dirty="0" err="1">
                <a:solidFill>
                  <a:srgbClr val="898D8D"/>
                </a:solidFill>
              </a:rPr>
              <a:t>à</a:t>
            </a:r>
            <a:endParaRPr lang="en-US" sz="900" dirty="0">
              <a:solidFill>
                <a:srgbClr val="898D8D"/>
              </a:solidFill>
            </a:endParaRPr>
          </a:p>
        </p:txBody>
      </p:sp>
      <p:sp>
        <p:nvSpPr>
          <p:cNvPr id="11" name="Slide Number Placeholder 5"/>
          <p:cNvSpPr>
            <a:spLocks noGrp="1"/>
          </p:cNvSpPr>
          <p:nvPr>
            <p:ph type="sldNum" sz="quarter" idx="12"/>
          </p:nvPr>
        </p:nvSpPr>
        <p:spPr>
          <a:xfrm>
            <a:off x="8280600" y="4736740"/>
            <a:ext cx="708247" cy="366353"/>
          </a:xfrm>
        </p:spPr>
        <p:txBody>
          <a:bodyPr/>
          <a:lstStyle>
            <a:lvl1pPr>
              <a:defRPr>
                <a:solidFill>
                  <a:srgbClr val="0033A0"/>
                </a:solidFill>
              </a:defRPr>
            </a:lvl1pPr>
          </a:lstStyle>
          <a:p>
            <a:fld id="{A9ECC5C3-AB39-B144-AAF5-28F142C249A1}" type="slidenum">
              <a:rPr lang="en-US" smtClean="0"/>
              <a:pPr/>
              <a:t>‹#›</a:t>
            </a:fld>
            <a:endParaRPr lang="en-US"/>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7539" y="4767339"/>
            <a:ext cx="881001" cy="235637"/>
          </a:xfrm>
          <a:prstGeom prst="rect">
            <a:avLst/>
          </a:prstGeom>
        </p:spPr>
      </p:pic>
    </p:spTree>
    <p:extLst>
      <p:ext uri="{BB962C8B-B14F-4D97-AF65-F5344CB8AC3E}">
        <p14:creationId xmlns:p14="http://schemas.microsoft.com/office/powerpoint/2010/main" val="1352098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by Side - With Logo">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9ECC5C3-AB39-B144-AAF5-28F142C249A1}" type="slidenum">
              <a:rPr lang="en-US" smtClean="0"/>
              <a:pPr/>
              <a:t>‹#›</a:t>
            </a:fld>
            <a:endParaRPr lang="en-US" dirty="0"/>
          </a:p>
        </p:txBody>
      </p:sp>
      <p:sp>
        <p:nvSpPr>
          <p:cNvPr id="8" name="Content Placeholder 2"/>
          <p:cNvSpPr>
            <a:spLocks noGrp="1"/>
          </p:cNvSpPr>
          <p:nvPr>
            <p:ph idx="1"/>
          </p:nvPr>
        </p:nvSpPr>
        <p:spPr>
          <a:xfrm>
            <a:off x="722312" y="1069050"/>
            <a:ext cx="3780000" cy="3083347"/>
          </a:xfrm>
        </p:spPr>
        <p:txBody>
          <a:bodyPr/>
          <a:lstStyle>
            <a:lvl1pPr>
              <a:defRPr>
                <a:solidFill>
                  <a:schemeClr val="tx1"/>
                </a:solidFill>
              </a:defRPr>
            </a:lvl1pPr>
            <a:lvl2pPr>
              <a:defRPr>
                <a:solidFill>
                  <a:schemeClr val="tx1"/>
                </a:solidFill>
              </a:defRPr>
            </a:lvl2pPr>
            <a:lvl3pPr>
              <a:buClr>
                <a:srgbClr val="78BE20"/>
              </a:buClr>
              <a:defRPr>
                <a:solidFill>
                  <a:schemeClr val="tx1"/>
                </a:solidFill>
              </a:defRPr>
            </a:lvl3pPr>
            <a:lvl4pPr>
              <a:buClr>
                <a:srgbClr val="ED8B00"/>
              </a:buClr>
              <a:defRPr>
                <a:solidFill>
                  <a:schemeClr val="tx1"/>
                </a:solidFill>
              </a:defRPr>
            </a:lvl4pPr>
            <a:lvl5pPr>
              <a:buClr>
                <a:srgbClr val="B9D3DC"/>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722313" y="421052"/>
            <a:ext cx="7772400" cy="540000"/>
          </a:xfrm>
        </p:spPr>
        <p:txBody>
          <a:bodyPr bIns="36000" anchor="b" anchorCtr="0">
            <a:normAutofit/>
          </a:bodyPr>
          <a:lstStyle>
            <a:lvl1pPr algn="l">
              <a:defRPr sz="2400" b="1" cap="all">
                <a:solidFill>
                  <a:srgbClr val="0033A0"/>
                </a:solidFill>
              </a:defRPr>
            </a:lvl1pPr>
          </a:lstStyle>
          <a:p>
            <a:r>
              <a:rPr lang="en-US"/>
              <a:t>Click to edit Master title style</a:t>
            </a:r>
            <a:endParaRPr lang="en-US" dirty="0"/>
          </a:p>
        </p:txBody>
      </p:sp>
      <p:cxnSp>
        <p:nvCxnSpPr>
          <p:cNvPr id="9" name="Straight Connector 8"/>
          <p:cNvCxnSpPr/>
          <p:nvPr userDrawn="1"/>
        </p:nvCxnSpPr>
        <p:spPr>
          <a:xfrm>
            <a:off x="722314" y="961052"/>
            <a:ext cx="8421687" cy="0"/>
          </a:xfrm>
          <a:prstGeom prst="line">
            <a:avLst/>
          </a:prstGeom>
          <a:ln>
            <a:solidFill>
              <a:srgbClr val="ED8B00"/>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2"/>
          <p:cNvSpPr>
            <a:spLocks noGrp="1"/>
          </p:cNvSpPr>
          <p:nvPr>
            <p:ph idx="13"/>
          </p:nvPr>
        </p:nvSpPr>
        <p:spPr>
          <a:xfrm>
            <a:off x="4714713" y="1071570"/>
            <a:ext cx="3780000" cy="3408319"/>
          </a:xfrm>
        </p:spPr>
        <p:txBody>
          <a:bodyPr/>
          <a:lstStyle>
            <a:lvl1pPr>
              <a:defRPr>
                <a:solidFill>
                  <a:schemeClr val="tx1"/>
                </a:solidFill>
              </a:defRPr>
            </a:lvl1pPr>
            <a:lvl2pPr>
              <a:defRPr>
                <a:solidFill>
                  <a:schemeClr val="tx1"/>
                </a:solidFill>
              </a:defRPr>
            </a:lvl2pPr>
            <a:lvl3pPr>
              <a:buClr>
                <a:srgbClr val="78BE20"/>
              </a:buClr>
              <a:defRPr>
                <a:solidFill>
                  <a:schemeClr val="tx1"/>
                </a:solidFill>
              </a:defRPr>
            </a:lvl3pPr>
            <a:lvl4pPr>
              <a:buClr>
                <a:srgbClr val="ED8B00"/>
              </a:buClr>
              <a:defRPr>
                <a:solidFill>
                  <a:schemeClr val="tx1"/>
                </a:solidFill>
              </a:defRPr>
            </a:lvl4pPr>
            <a:lvl5pPr>
              <a:buClr>
                <a:srgbClr val="B9D3DC"/>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txBox="1">
            <a:spLocks/>
          </p:cNvSpPr>
          <p:nvPr userDrawn="1"/>
        </p:nvSpPr>
        <p:spPr>
          <a:xfrm>
            <a:off x="5137244" y="4879639"/>
            <a:ext cx="2056643" cy="152183"/>
          </a:xfrm>
          <a:prstGeom prst="rect">
            <a:avLst/>
          </a:prstGeom>
        </p:spPr>
        <p:txBody>
          <a:bodyPr vert="horz" lIns="0" tIns="0" rIns="0" bIns="0" rtlCol="0" anchor="t" anchorCtr="0"/>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1000" b="0" i="0" kern="1200">
                <a:solidFill>
                  <a:schemeClr val="tx1">
                    <a:lumMod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a:solidFill>
                  <a:srgbClr val="898D8D"/>
                </a:solidFill>
              </a:rPr>
              <a:t>Affiliated with  •  </a:t>
            </a:r>
            <a:r>
              <a:rPr lang="en-US" sz="900" dirty="0" err="1">
                <a:solidFill>
                  <a:srgbClr val="898D8D"/>
                </a:solidFill>
              </a:rPr>
              <a:t>Affilié</a:t>
            </a:r>
            <a:r>
              <a:rPr lang="en-US" sz="900" dirty="0">
                <a:solidFill>
                  <a:srgbClr val="898D8D"/>
                </a:solidFill>
              </a:rPr>
              <a:t> </a:t>
            </a:r>
            <a:r>
              <a:rPr lang="en-US" sz="900" dirty="0" err="1">
                <a:solidFill>
                  <a:srgbClr val="898D8D"/>
                </a:solidFill>
              </a:rPr>
              <a:t>à</a:t>
            </a:r>
            <a:endParaRPr lang="en-US" sz="900" dirty="0">
              <a:solidFill>
                <a:srgbClr val="898D8D"/>
              </a:solidFill>
            </a:endParaRP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7539" y="4767339"/>
            <a:ext cx="881001" cy="235637"/>
          </a:xfrm>
          <a:prstGeom prst="rect">
            <a:avLst/>
          </a:prstGeom>
        </p:spPr>
      </p:pic>
    </p:spTree>
    <p:extLst>
      <p:ext uri="{BB962C8B-B14F-4D97-AF65-F5344CB8AC3E}">
        <p14:creationId xmlns:p14="http://schemas.microsoft.com/office/powerpoint/2010/main" val="2544190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title and Logo">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722313" y="421052"/>
            <a:ext cx="7772400" cy="540000"/>
          </a:xfrm>
        </p:spPr>
        <p:txBody>
          <a:bodyPr bIns="36000" anchor="b" anchorCtr="0">
            <a:normAutofit/>
          </a:bodyPr>
          <a:lstStyle>
            <a:lvl1pPr algn="l">
              <a:defRPr sz="2400" b="1" cap="all">
                <a:solidFill>
                  <a:srgbClr val="0033A0"/>
                </a:solidFill>
              </a:defRPr>
            </a:lvl1pPr>
          </a:lstStyle>
          <a:p>
            <a:r>
              <a:rPr lang="en-US"/>
              <a:t>Click to edit Master title style</a:t>
            </a:r>
            <a:endParaRPr lang="en-US" dirty="0"/>
          </a:p>
        </p:txBody>
      </p:sp>
      <p:cxnSp>
        <p:nvCxnSpPr>
          <p:cNvPr id="11" name="Straight Connector 10"/>
          <p:cNvCxnSpPr/>
          <p:nvPr userDrawn="1"/>
        </p:nvCxnSpPr>
        <p:spPr>
          <a:xfrm>
            <a:off x="722314" y="961052"/>
            <a:ext cx="8421687" cy="0"/>
          </a:xfrm>
          <a:prstGeom prst="line">
            <a:avLst/>
          </a:prstGeom>
          <a:ln>
            <a:solidFill>
              <a:srgbClr val="ED8B00"/>
            </a:solidFill>
          </a:ln>
          <a:effectLst/>
        </p:spPr>
        <p:style>
          <a:lnRef idx="2">
            <a:schemeClr val="accent1"/>
          </a:lnRef>
          <a:fillRef idx="0">
            <a:schemeClr val="accent1"/>
          </a:fillRef>
          <a:effectRef idx="1">
            <a:schemeClr val="accent1"/>
          </a:effectRef>
          <a:fontRef idx="minor">
            <a:schemeClr val="tx1"/>
          </a:fontRef>
        </p:style>
      </p:cxnSp>
      <p:sp>
        <p:nvSpPr>
          <p:cNvPr id="8" name="Footer Placeholder 4"/>
          <p:cNvSpPr txBox="1">
            <a:spLocks/>
          </p:cNvSpPr>
          <p:nvPr userDrawn="1"/>
        </p:nvSpPr>
        <p:spPr>
          <a:xfrm>
            <a:off x="5137244" y="4879639"/>
            <a:ext cx="2056643" cy="152183"/>
          </a:xfrm>
          <a:prstGeom prst="rect">
            <a:avLst/>
          </a:prstGeom>
        </p:spPr>
        <p:txBody>
          <a:bodyPr vert="horz" lIns="0" tIns="0" rIns="0" bIns="0" rtlCol="0" anchor="t" anchorCtr="0"/>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1000" b="0" i="0" kern="1200">
                <a:solidFill>
                  <a:schemeClr val="tx1">
                    <a:lumMod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a:solidFill>
                  <a:srgbClr val="898D8D"/>
                </a:solidFill>
              </a:rPr>
              <a:t>Affiliated with  •  </a:t>
            </a:r>
            <a:r>
              <a:rPr lang="en-US" sz="900" dirty="0" err="1">
                <a:solidFill>
                  <a:srgbClr val="898D8D"/>
                </a:solidFill>
              </a:rPr>
              <a:t>Affilié</a:t>
            </a:r>
            <a:r>
              <a:rPr lang="en-US" sz="900" dirty="0">
                <a:solidFill>
                  <a:srgbClr val="898D8D"/>
                </a:solidFill>
              </a:rPr>
              <a:t> </a:t>
            </a:r>
            <a:r>
              <a:rPr lang="en-US" sz="900" dirty="0" err="1">
                <a:solidFill>
                  <a:srgbClr val="898D8D"/>
                </a:solidFill>
              </a:rPr>
              <a:t>à</a:t>
            </a:r>
            <a:endParaRPr lang="en-US" sz="900" dirty="0">
              <a:solidFill>
                <a:srgbClr val="898D8D"/>
              </a:solidFill>
            </a:endParaRPr>
          </a:p>
        </p:txBody>
      </p:sp>
      <p:sp>
        <p:nvSpPr>
          <p:cNvPr id="9" name="Slide Number Placeholder 5"/>
          <p:cNvSpPr>
            <a:spLocks noGrp="1"/>
          </p:cNvSpPr>
          <p:nvPr>
            <p:ph type="sldNum" sz="quarter" idx="12"/>
          </p:nvPr>
        </p:nvSpPr>
        <p:spPr>
          <a:xfrm>
            <a:off x="8280600" y="4736740"/>
            <a:ext cx="708247" cy="366353"/>
          </a:xfrm>
        </p:spPr>
        <p:txBody>
          <a:bodyPr/>
          <a:lstStyle>
            <a:lvl1pPr>
              <a:defRPr>
                <a:solidFill>
                  <a:srgbClr val="0033A0"/>
                </a:solidFill>
              </a:defRPr>
            </a:lvl1pPr>
          </a:lstStyle>
          <a:p>
            <a:fld id="{A9ECC5C3-AB39-B144-AAF5-28F142C249A1}" type="slidenum">
              <a:rPr lang="en-US" smtClean="0"/>
              <a:pPr/>
              <a:t>‹#›</a:t>
            </a:fld>
            <a:endParaRPr lang="en-US"/>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7539" y="4767339"/>
            <a:ext cx="881001" cy="235637"/>
          </a:xfrm>
          <a:prstGeom prst="rect">
            <a:avLst/>
          </a:prstGeom>
        </p:spPr>
      </p:pic>
    </p:spTree>
    <p:extLst>
      <p:ext uri="{BB962C8B-B14F-4D97-AF65-F5344CB8AC3E}">
        <p14:creationId xmlns:p14="http://schemas.microsoft.com/office/powerpoint/2010/main" val="234049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ith Logo">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Footer Placeholder 4"/>
          <p:cNvSpPr txBox="1">
            <a:spLocks/>
          </p:cNvSpPr>
          <p:nvPr userDrawn="1"/>
        </p:nvSpPr>
        <p:spPr>
          <a:xfrm>
            <a:off x="5137244" y="4879639"/>
            <a:ext cx="2056643" cy="152183"/>
          </a:xfrm>
          <a:prstGeom prst="rect">
            <a:avLst/>
          </a:prstGeom>
        </p:spPr>
        <p:txBody>
          <a:bodyPr vert="horz" lIns="0" tIns="0" rIns="0" bIns="0" rtlCol="0" anchor="t" anchorCtr="0"/>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1000" b="0" i="0" kern="1200">
                <a:solidFill>
                  <a:schemeClr val="tx1">
                    <a:lumMod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a:solidFill>
                  <a:srgbClr val="898D8D"/>
                </a:solidFill>
              </a:rPr>
              <a:t>Affiliated with  •  </a:t>
            </a:r>
            <a:r>
              <a:rPr lang="en-US" sz="900" dirty="0" err="1">
                <a:solidFill>
                  <a:srgbClr val="898D8D"/>
                </a:solidFill>
              </a:rPr>
              <a:t>Affilié</a:t>
            </a:r>
            <a:r>
              <a:rPr lang="en-US" sz="900" dirty="0">
                <a:solidFill>
                  <a:srgbClr val="898D8D"/>
                </a:solidFill>
              </a:rPr>
              <a:t> </a:t>
            </a:r>
            <a:r>
              <a:rPr lang="en-US" sz="900" dirty="0" err="1">
                <a:solidFill>
                  <a:srgbClr val="898D8D"/>
                </a:solidFill>
              </a:rPr>
              <a:t>à</a:t>
            </a:r>
            <a:endParaRPr lang="en-US" sz="900" dirty="0">
              <a:solidFill>
                <a:srgbClr val="898D8D"/>
              </a:solidFill>
            </a:endParaRPr>
          </a:p>
        </p:txBody>
      </p:sp>
      <p:sp>
        <p:nvSpPr>
          <p:cNvPr id="6" name="Slide Number Placeholder 5"/>
          <p:cNvSpPr>
            <a:spLocks noGrp="1"/>
          </p:cNvSpPr>
          <p:nvPr>
            <p:ph type="sldNum" sz="quarter" idx="12"/>
          </p:nvPr>
        </p:nvSpPr>
        <p:spPr>
          <a:xfrm>
            <a:off x="8280600" y="4736740"/>
            <a:ext cx="708247" cy="366353"/>
          </a:xfrm>
        </p:spPr>
        <p:txBody>
          <a:bodyPr/>
          <a:lstStyle>
            <a:lvl1pPr>
              <a:defRPr>
                <a:solidFill>
                  <a:srgbClr val="0033A0"/>
                </a:solidFill>
              </a:defRPr>
            </a:lvl1pPr>
          </a:lstStyle>
          <a:p>
            <a:fld id="{A9ECC5C3-AB39-B144-AAF5-28F142C249A1}" type="slidenum">
              <a:rPr lang="en-US" smtClean="0"/>
              <a:pPr/>
              <a:t>‹#›</a:t>
            </a:fld>
            <a:endParaRPr lang="en-US"/>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7539" y="4767339"/>
            <a:ext cx="881001" cy="235637"/>
          </a:xfrm>
          <a:prstGeom prst="rect">
            <a:avLst/>
          </a:prstGeom>
        </p:spPr>
      </p:pic>
    </p:spTree>
    <p:extLst>
      <p:ext uri="{BB962C8B-B14F-4D97-AF65-F5344CB8AC3E}">
        <p14:creationId xmlns:p14="http://schemas.microsoft.com/office/powerpoint/2010/main" val="1227632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1600" y="854709"/>
            <a:ext cx="2494908" cy="674031"/>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456000" y="413100"/>
            <a:ext cx="5370116" cy="3387810"/>
          </a:xfrm>
          <a:prstGeom prst="rect">
            <a:avLst/>
          </a:prstGeom>
        </p:spPr>
        <p:txBody>
          <a:bodyPr vert="horz" lIns="0" tIns="45720" rIns="0" bIns="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280600" y="4736740"/>
            <a:ext cx="708247" cy="366353"/>
          </a:xfrm>
          <a:prstGeom prst="rect">
            <a:avLst/>
          </a:prstGeom>
        </p:spPr>
        <p:txBody>
          <a:bodyPr vert="horz" lIns="91440" tIns="46800" rIns="91440" bIns="45720" rtlCol="0" anchor="ctr"/>
          <a:lstStyle>
            <a:lvl1pPr algn="r">
              <a:defRPr sz="1200" b="1" i="0">
                <a:solidFill>
                  <a:srgbClr val="0033A0"/>
                </a:solidFill>
                <a:latin typeface="Arial"/>
                <a:cs typeface="Arial"/>
              </a:defRPr>
            </a:lvl1pPr>
          </a:lstStyle>
          <a:p>
            <a:fld id="{76263DAB-C293-4A83-833F-63A9096F7E17}" type="slidenum">
              <a:rPr lang="en-US" smtClean="0"/>
              <a:pPr/>
              <a:t>‹#›</a:t>
            </a:fld>
            <a:endParaRPr lang="en-US" dirty="0"/>
          </a:p>
        </p:txBody>
      </p:sp>
    </p:spTree>
    <p:extLst>
      <p:ext uri="{BB962C8B-B14F-4D97-AF65-F5344CB8AC3E}">
        <p14:creationId xmlns:p14="http://schemas.microsoft.com/office/powerpoint/2010/main" val="118292091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6" r:id="rId3"/>
    <p:sldLayoutId id="2147483667" r:id="rId4"/>
    <p:sldLayoutId id="2147483660" r:id="rId5"/>
    <p:sldLayoutId id="2147483670" r:id="rId6"/>
    <p:sldLayoutId id="2147483664" r:id="rId7"/>
    <p:sldLayoutId id="2147483663" r:id="rId8"/>
    <p:sldLayoutId id="2147483668" r:id="rId9"/>
    <p:sldLayoutId id="2147483651" r:id="rId10"/>
    <p:sldLayoutId id="2147483665" r:id="rId11"/>
    <p:sldLayoutId id="2147483662" r:id="rId12"/>
    <p:sldLayoutId id="2147483669"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93" r:id="rId24"/>
  </p:sldLayoutIdLst>
  <p:hf hdr="0" ftr="0" dt="0"/>
  <p:txStyles>
    <p:titleStyle>
      <a:lvl1pPr algn="l" defTabSz="457200" rtl="0" eaLnBrk="1" latinLnBrk="0" hangingPunct="1">
        <a:lnSpc>
          <a:spcPct val="80000"/>
        </a:lnSpc>
        <a:spcBef>
          <a:spcPct val="0"/>
        </a:spcBef>
        <a:buNone/>
        <a:defRPr sz="2400" b="1" i="0" kern="1200" cap="all" spc="-100">
          <a:solidFill>
            <a:schemeClr val="bg1"/>
          </a:solidFill>
          <a:latin typeface="Arial"/>
          <a:ea typeface="+mj-ea"/>
          <a:cs typeface="Arial"/>
        </a:defRPr>
      </a:lvl1pPr>
    </p:titleStyle>
    <p:bodyStyle>
      <a:lvl1pPr marL="288000" indent="-288000" algn="l" defTabSz="457200" rtl="0" eaLnBrk="1" latinLnBrk="0" hangingPunct="1">
        <a:spcBef>
          <a:spcPts val="0"/>
        </a:spcBef>
        <a:spcAft>
          <a:spcPts val="1200"/>
        </a:spcAft>
        <a:buClr>
          <a:srgbClr val="0033A0"/>
        </a:buClr>
        <a:buSzPct val="70000"/>
        <a:buFont typeface="Lucida Grande"/>
        <a:buChar char="▶"/>
        <a:defRPr sz="1800" b="0" i="0" kern="1200" spc="0">
          <a:solidFill>
            <a:schemeClr val="tx1"/>
          </a:solidFill>
          <a:latin typeface="Arial"/>
          <a:ea typeface="+mn-ea"/>
          <a:cs typeface="Arial"/>
        </a:defRPr>
      </a:lvl1pPr>
      <a:lvl2pPr marL="539750" indent="-216000" algn="l" defTabSz="457200" rtl="0" eaLnBrk="1" latinLnBrk="0" hangingPunct="1">
        <a:spcBef>
          <a:spcPts val="0"/>
        </a:spcBef>
        <a:spcAft>
          <a:spcPts val="1200"/>
        </a:spcAft>
        <a:buClr>
          <a:srgbClr val="00B2A9"/>
        </a:buClr>
        <a:buSzPct val="100000"/>
        <a:buFont typeface="Arial"/>
        <a:buChar char="•"/>
        <a:defRPr sz="1600" b="0" i="0" kern="1200">
          <a:solidFill>
            <a:schemeClr val="tx1"/>
          </a:solidFill>
          <a:latin typeface="Arial"/>
          <a:ea typeface="+mn-ea"/>
          <a:cs typeface="Arial"/>
        </a:defRPr>
      </a:lvl2pPr>
      <a:lvl3pPr marL="1143000" indent="-228600" algn="l" defTabSz="457200" rtl="0" eaLnBrk="1" latinLnBrk="0" hangingPunct="1">
        <a:spcBef>
          <a:spcPts val="0"/>
        </a:spcBef>
        <a:spcAft>
          <a:spcPts val="1200"/>
        </a:spcAft>
        <a:buClr>
          <a:schemeClr val="tx2">
            <a:lumMod val="40000"/>
            <a:lumOff val="60000"/>
          </a:schemeClr>
        </a:buClr>
        <a:buFont typeface="Lucida Grande"/>
        <a:buChar char="-"/>
        <a:defRPr sz="1400" b="0" i="0" kern="1200">
          <a:solidFill>
            <a:schemeClr val="tx1"/>
          </a:solidFill>
          <a:latin typeface="Arial"/>
          <a:ea typeface="+mn-ea"/>
          <a:cs typeface="Arial"/>
        </a:defRPr>
      </a:lvl3pPr>
      <a:lvl4pPr marL="1600200" indent="-228600" algn="l" defTabSz="457200" rtl="0" eaLnBrk="1" latinLnBrk="0" hangingPunct="1">
        <a:spcBef>
          <a:spcPts val="0"/>
        </a:spcBef>
        <a:spcAft>
          <a:spcPts val="1200"/>
        </a:spcAft>
        <a:buClrTx/>
        <a:buSzPct val="133000"/>
        <a:buFont typeface="Wingdings" charset="2"/>
        <a:buChar char="§"/>
        <a:defRPr sz="1200" b="0" i="0" kern="1200">
          <a:solidFill>
            <a:schemeClr val="tx1"/>
          </a:solidFill>
          <a:latin typeface="Arial"/>
          <a:ea typeface="+mn-ea"/>
          <a:cs typeface="Arial"/>
        </a:defRPr>
      </a:lvl4pPr>
      <a:lvl5pPr marL="2057400" indent="-228600" algn="l" defTabSz="457200" rtl="0" eaLnBrk="1" latinLnBrk="0" hangingPunct="1">
        <a:spcBef>
          <a:spcPts val="0"/>
        </a:spcBef>
        <a:spcAft>
          <a:spcPts val="1200"/>
        </a:spcAft>
        <a:buClr>
          <a:schemeClr val="bg1">
            <a:lumMod val="75000"/>
          </a:schemeClr>
        </a:buClr>
        <a:buSzPct val="75000"/>
        <a:buFont typeface="Wingdings" charset="2"/>
        <a:buChar char="u"/>
        <a:defRPr sz="1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45FD577-DA7C-41DF-AF43-CC983E390BA3}"/>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12D67A1-C5B5-401C-B06A-2BE48B5C0CB5}"/>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2815124-CB7D-4168-900B-8D96505452D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 xmlns:a16="http://schemas.microsoft.com/office/drawing/2014/main" id="{A06A2238-D25A-465B-A349-9202958EF3D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19A66A5-4F0B-45B4-888C-BCC7846C2CB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D10021D-721D-46BD-BA0D-D483E21239AE}" type="slidenum">
              <a:rPr lang="en-US" smtClean="0"/>
              <a:t>‹#›</a:t>
            </a:fld>
            <a:endParaRPr lang="en-US"/>
          </a:p>
        </p:txBody>
      </p:sp>
    </p:spTree>
    <p:extLst>
      <p:ext uri="{BB962C8B-B14F-4D97-AF65-F5344CB8AC3E}">
        <p14:creationId xmlns:p14="http://schemas.microsoft.com/office/powerpoint/2010/main" val="300510615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hyperlink" Target="https://theoryandtechniquetool.humanbehaviourchange.org/too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22.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s://www.clinicalmicrobiologyandinfection.com/article/S1198-743X(18)30662-1/fulltext" TargetMode="External"/><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hyperlink" Target="http://bsac.org.uk/wp-content/uploads/2013/07/Stewardship-Booklet-Practical-Guide-to-Antimicrobial-Stewardship-in-Hospitals.pdf" TargetMode="External"/><Relationship Id="rId5" Type="http://schemas.openxmlformats.org/officeDocument/2006/relationships/hyperlink" Target="http://www.cdc.gov/antibiotic-use/core-elements/hospital.html" TargetMode="External"/><Relationship Id="rId4" Type="http://schemas.openxmlformats.org/officeDocument/2006/relationships/hyperlink" Target="https://www.idsociety.org/practice-guideline/implementing-an-ASP/"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a:t>Antimicrobial stewardship research priorities: where do we go from here?</a:t>
            </a:r>
            <a:endParaRPr lang="en-US" i="1" dirty="0"/>
          </a:p>
        </p:txBody>
      </p:sp>
      <p:sp>
        <p:nvSpPr>
          <p:cNvPr id="10" name="Text Placeholder 9"/>
          <p:cNvSpPr>
            <a:spLocks noGrp="1"/>
          </p:cNvSpPr>
          <p:nvPr>
            <p:ph type="body" sz="quarter" idx="10"/>
          </p:nvPr>
        </p:nvSpPr>
        <p:spPr>
          <a:xfrm>
            <a:off x="3792111" y="3088714"/>
            <a:ext cx="5531652" cy="415499"/>
          </a:xfrm>
        </p:spPr>
        <p:txBody>
          <a:bodyPr>
            <a:noAutofit/>
          </a:bodyPr>
          <a:lstStyle/>
          <a:p>
            <a:endParaRPr lang="en-US" b="1" dirty="0"/>
          </a:p>
          <a:p>
            <a:r>
              <a:rPr lang="en-US" b="1" dirty="0"/>
              <a:t>Caroline Nott, MBBS, FRCPC; and Kathryn Suh, MD, FRCPC, CIC</a:t>
            </a:r>
            <a:r>
              <a:rPr lang="en-US" b="1" baseline="30000" dirty="0"/>
              <a:t>® </a:t>
            </a:r>
            <a:r>
              <a:rPr lang="en-US" b="1" dirty="0"/>
              <a:t>Antimicrobial stewardship program</a:t>
            </a:r>
            <a:endParaRPr lang="en-US" dirty="0"/>
          </a:p>
          <a:p>
            <a:r>
              <a:rPr lang="en-US" b="1" dirty="0"/>
              <a:t>The Ottawa Hospital, Ottawa, ON Canada </a:t>
            </a:r>
          </a:p>
        </p:txBody>
      </p:sp>
      <p:sp>
        <p:nvSpPr>
          <p:cNvPr id="9" name="Text Placeholder 8"/>
          <p:cNvSpPr>
            <a:spLocks noGrp="1"/>
          </p:cNvSpPr>
          <p:nvPr>
            <p:ph type="body" sz="quarter" idx="11"/>
          </p:nvPr>
        </p:nvSpPr>
        <p:spPr>
          <a:xfrm>
            <a:off x="4872079" y="3673451"/>
            <a:ext cx="2487729" cy="415499"/>
          </a:xfrm>
        </p:spPr>
        <p:txBody>
          <a:bodyPr>
            <a:normAutofit/>
          </a:bodyPr>
          <a:lstStyle/>
          <a:p>
            <a:pPr algn="ctr"/>
            <a:r>
              <a:rPr lang="en-CA" b="1" dirty="0" smtClean="0"/>
              <a:t>Hosted by Paul Webber</a:t>
            </a:r>
          </a:p>
          <a:p>
            <a:pPr algn="ctr"/>
            <a:r>
              <a:rPr lang="en-CA" sz="1100" b="1" dirty="0" err="1" smtClean="0"/>
              <a:t>paul@webbertraining.com</a:t>
            </a:r>
            <a:endParaRPr lang="en-CA" sz="1100" b="1" dirty="0"/>
          </a:p>
        </p:txBody>
      </p:sp>
      <p:sp>
        <p:nvSpPr>
          <p:cNvPr id="2" name="TextBox 1"/>
          <p:cNvSpPr txBox="1"/>
          <p:nvPr/>
        </p:nvSpPr>
        <p:spPr>
          <a:xfrm>
            <a:off x="3415719" y="4861934"/>
            <a:ext cx="2346861" cy="307777"/>
          </a:xfrm>
          <a:prstGeom prst="rect">
            <a:avLst/>
          </a:prstGeom>
          <a:noFill/>
        </p:spPr>
        <p:txBody>
          <a:bodyPr wrap="none" rtlCol="0">
            <a:spAutoFit/>
          </a:bodyPr>
          <a:lstStyle/>
          <a:p>
            <a:pPr algn="ctr"/>
            <a:r>
              <a:rPr lang="en-US" sz="1400" b="1" dirty="0" err="1" smtClean="0"/>
              <a:t>www.webbertraining.com</a:t>
            </a:r>
            <a:endParaRPr lang="en-US" sz="1400" b="1" dirty="0"/>
          </a:p>
        </p:txBody>
      </p:sp>
      <p:sp>
        <p:nvSpPr>
          <p:cNvPr id="7" name="TextBox 6"/>
          <p:cNvSpPr txBox="1"/>
          <p:nvPr/>
        </p:nvSpPr>
        <p:spPr>
          <a:xfrm>
            <a:off x="7330772" y="4869371"/>
            <a:ext cx="1806905" cy="307777"/>
          </a:xfrm>
          <a:prstGeom prst="rect">
            <a:avLst/>
          </a:prstGeom>
          <a:noFill/>
        </p:spPr>
        <p:txBody>
          <a:bodyPr wrap="none" rtlCol="0">
            <a:spAutoFit/>
          </a:bodyPr>
          <a:lstStyle/>
          <a:p>
            <a:pPr algn="r"/>
            <a:r>
              <a:rPr lang="en-US" sz="1400" b="1" dirty="0" smtClean="0"/>
              <a:t>November 21, 2019</a:t>
            </a:r>
            <a:endParaRPr lang="en-US" sz="1400" b="1" dirty="0"/>
          </a:p>
        </p:txBody>
      </p:sp>
    </p:spTree>
    <p:extLst>
      <p:ext uri="{BB962C8B-B14F-4D97-AF65-F5344CB8AC3E}">
        <p14:creationId xmlns:p14="http://schemas.microsoft.com/office/powerpoint/2010/main" val="1846702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69EFCCB7-E516-400A-B867-E2665C6B232B}"/>
              </a:ext>
            </a:extLst>
          </p:cNvPr>
          <p:cNvSpPr>
            <a:spLocks noGrp="1"/>
          </p:cNvSpPr>
          <p:nvPr>
            <p:ph idx="1"/>
          </p:nvPr>
        </p:nvSpPr>
        <p:spPr/>
        <p:txBody>
          <a:bodyPr/>
          <a:lstStyle/>
          <a:p>
            <a:pPr marL="342900" indent="-342900">
              <a:buFont typeface="+mj-lt"/>
              <a:buAutoNum type="arabicPeriod"/>
            </a:pPr>
            <a:r>
              <a:rPr lang="en-US" dirty="0">
                <a:solidFill>
                  <a:srgbClr val="000000"/>
                </a:solidFill>
              </a:rPr>
              <a:t>Hospital leadership</a:t>
            </a:r>
          </a:p>
          <a:p>
            <a:pPr marL="342900" indent="-342900">
              <a:buFont typeface="+mj-lt"/>
              <a:buAutoNum type="arabicPeriod"/>
            </a:pPr>
            <a:r>
              <a:rPr lang="en-US" dirty="0">
                <a:solidFill>
                  <a:srgbClr val="000000"/>
                </a:solidFill>
              </a:rPr>
              <a:t>Accountability and defined responsibility</a:t>
            </a:r>
          </a:p>
          <a:p>
            <a:pPr marL="342900" indent="-342900">
              <a:buFont typeface="+mj-lt"/>
              <a:buAutoNum type="arabicPeriod"/>
            </a:pPr>
            <a:r>
              <a:rPr lang="en-US" dirty="0">
                <a:solidFill>
                  <a:srgbClr val="000000"/>
                </a:solidFill>
              </a:rPr>
              <a:t>Available expertise in infection management</a:t>
            </a:r>
          </a:p>
          <a:p>
            <a:pPr marL="342900" indent="-342900">
              <a:buFont typeface="+mj-lt"/>
              <a:buAutoNum type="arabicPeriod"/>
            </a:pPr>
            <a:r>
              <a:rPr lang="en-US" dirty="0">
                <a:solidFill>
                  <a:srgbClr val="000000"/>
                </a:solidFill>
              </a:rPr>
              <a:t>Education and training (for both staff as well as ASP team)</a:t>
            </a:r>
          </a:p>
          <a:p>
            <a:pPr marL="342900" indent="-342900">
              <a:buFont typeface="+mj-lt"/>
              <a:buAutoNum type="arabicPeriod"/>
            </a:pPr>
            <a:r>
              <a:rPr lang="en-US" dirty="0">
                <a:solidFill>
                  <a:srgbClr val="000000"/>
                </a:solidFill>
              </a:rPr>
              <a:t>Other support and actions </a:t>
            </a:r>
          </a:p>
          <a:p>
            <a:pPr marL="342900" indent="-342900">
              <a:buFont typeface="+mj-lt"/>
              <a:buAutoNum type="arabicPeriod"/>
            </a:pPr>
            <a:r>
              <a:rPr lang="en-US" dirty="0">
                <a:solidFill>
                  <a:srgbClr val="000000"/>
                </a:solidFill>
              </a:rPr>
              <a:t>Monitoring and surveillance</a:t>
            </a:r>
          </a:p>
          <a:p>
            <a:pPr marL="342900" indent="-342900">
              <a:buFont typeface="+mj-lt"/>
              <a:buAutoNum type="arabicPeriod"/>
            </a:pPr>
            <a:r>
              <a:rPr lang="en-US" dirty="0">
                <a:solidFill>
                  <a:srgbClr val="000000"/>
                </a:solidFill>
              </a:rPr>
              <a:t>Reporting and feedback </a:t>
            </a:r>
          </a:p>
        </p:txBody>
      </p:sp>
      <p:sp>
        <p:nvSpPr>
          <p:cNvPr id="3" name="Title 2">
            <a:extLst>
              <a:ext uri="{FF2B5EF4-FFF2-40B4-BE49-F238E27FC236}">
                <a16:creationId xmlns="" xmlns:a16="http://schemas.microsoft.com/office/drawing/2014/main" id="{FDE61B75-17B6-4782-90A1-916CAB73B2DC}"/>
              </a:ext>
            </a:extLst>
          </p:cNvPr>
          <p:cNvSpPr>
            <a:spLocks noGrp="1"/>
          </p:cNvSpPr>
          <p:nvPr>
            <p:ph type="title"/>
          </p:nvPr>
        </p:nvSpPr>
        <p:spPr/>
        <p:txBody>
          <a:bodyPr/>
          <a:lstStyle/>
          <a:p>
            <a:r>
              <a:rPr lang="en-US" dirty="0"/>
              <a:t>Core elements of an asp</a:t>
            </a:r>
          </a:p>
        </p:txBody>
      </p:sp>
      <p:sp>
        <p:nvSpPr>
          <p:cNvPr id="5" name="TextBox 4">
            <a:extLst>
              <a:ext uri="{FF2B5EF4-FFF2-40B4-BE49-F238E27FC236}">
                <a16:creationId xmlns="" xmlns:a16="http://schemas.microsoft.com/office/drawing/2014/main" id="{C58A17BD-7362-4C34-9EF5-D012E652C56C}"/>
              </a:ext>
            </a:extLst>
          </p:cNvPr>
          <p:cNvSpPr txBox="1"/>
          <p:nvPr/>
        </p:nvSpPr>
        <p:spPr>
          <a:xfrm>
            <a:off x="0" y="4894729"/>
            <a:ext cx="6047334" cy="276999"/>
          </a:xfrm>
          <a:prstGeom prst="rect">
            <a:avLst/>
          </a:prstGeom>
          <a:noFill/>
        </p:spPr>
        <p:txBody>
          <a:bodyPr wrap="square" rtlCol="0">
            <a:spAutoFit/>
          </a:bodyPr>
          <a:lstStyle/>
          <a:p>
            <a:r>
              <a:rPr lang="en-US" sz="1200" i="1" dirty="0" err="1"/>
              <a:t>Pulcini</a:t>
            </a:r>
            <a:r>
              <a:rPr lang="en-US" sz="1200" i="1" dirty="0"/>
              <a:t> C et al, Clin Microbiol Infect 2018</a:t>
            </a:r>
          </a:p>
        </p:txBody>
      </p:sp>
      <p:sp>
        <p:nvSpPr>
          <p:cNvPr id="4" name="Slide Number Placeholder 3"/>
          <p:cNvSpPr>
            <a:spLocks noGrp="1"/>
          </p:cNvSpPr>
          <p:nvPr>
            <p:ph type="sldNum" sz="quarter" idx="12"/>
          </p:nvPr>
        </p:nvSpPr>
        <p:spPr/>
        <p:txBody>
          <a:bodyPr/>
          <a:lstStyle/>
          <a:p>
            <a:fld id="{A9ECC5C3-AB39-B144-AAF5-28F142C249A1}" type="slidenum">
              <a:rPr lang="en-US" smtClean="0"/>
              <a:pPr/>
              <a:t>10</a:t>
            </a:fld>
            <a:endParaRPr lang="en-US"/>
          </a:p>
        </p:txBody>
      </p:sp>
    </p:spTree>
    <p:extLst>
      <p:ext uri="{BB962C8B-B14F-4D97-AF65-F5344CB8AC3E}">
        <p14:creationId xmlns:p14="http://schemas.microsoft.com/office/powerpoint/2010/main" val="1743075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7F68C623-76C1-4274-9EF3-048DABF86A7B}"/>
              </a:ext>
            </a:extLst>
          </p:cNvPr>
          <p:cNvSpPr>
            <a:spLocks noGrp="1"/>
          </p:cNvSpPr>
          <p:nvPr>
            <p:ph idx="1"/>
          </p:nvPr>
        </p:nvSpPr>
        <p:spPr/>
        <p:txBody>
          <a:bodyPr/>
          <a:lstStyle/>
          <a:p>
            <a:pPr marL="342900" indent="-342900">
              <a:buFont typeface="+mj-lt"/>
              <a:buAutoNum type="arabicPeriod"/>
            </a:pPr>
            <a:r>
              <a:rPr lang="en-US" dirty="0">
                <a:solidFill>
                  <a:srgbClr val="000000"/>
                </a:solidFill>
              </a:rPr>
              <a:t>Hospital leadership commitment</a:t>
            </a:r>
          </a:p>
          <a:p>
            <a:pPr marL="342900" indent="-342900">
              <a:buFont typeface="+mj-lt"/>
              <a:buAutoNum type="arabicPeriod"/>
            </a:pPr>
            <a:r>
              <a:rPr lang="en-US" dirty="0">
                <a:solidFill>
                  <a:srgbClr val="000000"/>
                </a:solidFill>
              </a:rPr>
              <a:t>Accountability</a:t>
            </a:r>
          </a:p>
          <a:p>
            <a:pPr marL="342900" indent="-342900">
              <a:buFont typeface="+mj-lt"/>
              <a:buAutoNum type="arabicPeriod"/>
            </a:pPr>
            <a:r>
              <a:rPr lang="en-US" dirty="0">
                <a:solidFill>
                  <a:srgbClr val="000000"/>
                </a:solidFill>
              </a:rPr>
              <a:t>Pharmacy expertise</a:t>
            </a:r>
          </a:p>
          <a:p>
            <a:pPr marL="342900" indent="-342900">
              <a:buFont typeface="+mj-lt"/>
              <a:buAutoNum type="arabicPeriod"/>
            </a:pPr>
            <a:r>
              <a:rPr lang="en-US" dirty="0">
                <a:solidFill>
                  <a:srgbClr val="000000"/>
                </a:solidFill>
              </a:rPr>
              <a:t>Action</a:t>
            </a:r>
          </a:p>
          <a:p>
            <a:pPr marL="342900" indent="-342900">
              <a:buFont typeface="+mj-lt"/>
              <a:buAutoNum type="arabicPeriod"/>
            </a:pPr>
            <a:r>
              <a:rPr lang="en-US" dirty="0">
                <a:solidFill>
                  <a:srgbClr val="000000"/>
                </a:solidFill>
              </a:rPr>
              <a:t>Tracking</a:t>
            </a:r>
          </a:p>
          <a:p>
            <a:pPr marL="342900" indent="-342900">
              <a:buFont typeface="+mj-lt"/>
              <a:buAutoNum type="arabicPeriod"/>
            </a:pPr>
            <a:r>
              <a:rPr lang="en-US" dirty="0">
                <a:solidFill>
                  <a:srgbClr val="000000"/>
                </a:solidFill>
              </a:rPr>
              <a:t>Reporting </a:t>
            </a:r>
          </a:p>
          <a:p>
            <a:pPr marL="342900" indent="-342900">
              <a:buFont typeface="+mj-lt"/>
              <a:buAutoNum type="arabicPeriod"/>
            </a:pPr>
            <a:r>
              <a:rPr lang="en-US" dirty="0">
                <a:solidFill>
                  <a:srgbClr val="000000"/>
                </a:solidFill>
              </a:rPr>
              <a:t>Education</a:t>
            </a:r>
          </a:p>
        </p:txBody>
      </p:sp>
      <p:sp>
        <p:nvSpPr>
          <p:cNvPr id="3" name="Title 2">
            <a:extLst>
              <a:ext uri="{FF2B5EF4-FFF2-40B4-BE49-F238E27FC236}">
                <a16:creationId xmlns="" xmlns:a16="http://schemas.microsoft.com/office/drawing/2014/main" id="{C5027806-28DC-4416-AEAA-20F8409A6A83}"/>
              </a:ext>
            </a:extLst>
          </p:cNvPr>
          <p:cNvSpPr>
            <a:spLocks noGrp="1"/>
          </p:cNvSpPr>
          <p:nvPr>
            <p:ph type="title"/>
          </p:nvPr>
        </p:nvSpPr>
        <p:spPr/>
        <p:txBody>
          <a:bodyPr/>
          <a:lstStyle/>
          <a:p>
            <a:r>
              <a:rPr lang="en-US" dirty="0"/>
              <a:t>CDC (US) core elements of ASP</a:t>
            </a:r>
          </a:p>
        </p:txBody>
      </p:sp>
      <p:sp>
        <p:nvSpPr>
          <p:cNvPr id="5" name="TextBox 4">
            <a:extLst>
              <a:ext uri="{FF2B5EF4-FFF2-40B4-BE49-F238E27FC236}">
                <a16:creationId xmlns="" xmlns:a16="http://schemas.microsoft.com/office/drawing/2014/main" id="{53A8B4F8-F5AD-41AC-88DD-99893E88DBFB}"/>
              </a:ext>
            </a:extLst>
          </p:cNvPr>
          <p:cNvSpPr txBox="1"/>
          <p:nvPr/>
        </p:nvSpPr>
        <p:spPr>
          <a:xfrm>
            <a:off x="0" y="4894729"/>
            <a:ext cx="6047334" cy="276999"/>
          </a:xfrm>
          <a:prstGeom prst="rect">
            <a:avLst/>
          </a:prstGeom>
          <a:noFill/>
        </p:spPr>
        <p:txBody>
          <a:bodyPr wrap="square" rtlCol="0">
            <a:spAutoFit/>
          </a:bodyPr>
          <a:lstStyle/>
          <a:p>
            <a:r>
              <a:rPr lang="en-US" sz="1200" i="1" dirty="0"/>
              <a:t>CDC 2019 </a:t>
            </a:r>
          </a:p>
        </p:txBody>
      </p:sp>
      <p:sp>
        <p:nvSpPr>
          <p:cNvPr id="4" name="Slide Number Placeholder 3"/>
          <p:cNvSpPr>
            <a:spLocks noGrp="1"/>
          </p:cNvSpPr>
          <p:nvPr>
            <p:ph type="sldNum" sz="quarter" idx="12"/>
          </p:nvPr>
        </p:nvSpPr>
        <p:spPr/>
        <p:txBody>
          <a:bodyPr/>
          <a:lstStyle/>
          <a:p>
            <a:fld id="{A9ECC5C3-AB39-B144-AAF5-28F142C249A1}" type="slidenum">
              <a:rPr lang="en-US" smtClean="0"/>
              <a:pPr/>
              <a:t>11</a:t>
            </a:fld>
            <a:endParaRPr lang="en-US"/>
          </a:p>
        </p:txBody>
      </p:sp>
    </p:spTree>
    <p:extLst>
      <p:ext uri="{BB962C8B-B14F-4D97-AF65-F5344CB8AC3E}">
        <p14:creationId xmlns:p14="http://schemas.microsoft.com/office/powerpoint/2010/main" val="2568143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22CF9C46-C0A8-4A09-885D-0EE1A1788977}"/>
              </a:ext>
            </a:extLst>
          </p:cNvPr>
          <p:cNvSpPr>
            <a:spLocks noGrp="1"/>
          </p:cNvSpPr>
          <p:nvPr>
            <p:ph idx="1"/>
          </p:nvPr>
        </p:nvSpPr>
        <p:spPr/>
        <p:txBody>
          <a:bodyPr/>
          <a:lstStyle/>
          <a:p>
            <a:r>
              <a:rPr lang="en-US" dirty="0">
                <a:solidFill>
                  <a:srgbClr val="000000"/>
                </a:solidFill>
              </a:rPr>
              <a:t>Assess the population, current practices, and resources</a:t>
            </a:r>
          </a:p>
          <a:p>
            <a:r>
              <a:rPr lang="en-US" dirty="0">
                <a:solidFill>
                  <a:srgbClr val="000000"/>
                </a:solidFill>
              </a:rPr>
              <a:t>Establish a multidisciplinary team </a:t>
            </a:r>
          </a:p>
          <a:p>
            <a:r>
              <a:rPr lang="en-US" dirty="0">
                <a:solidFill>
                  <a:srgbClr val="000000"/>
                </a:solidFill>
              </a:rPr>
              <a:t>Consider targets for interventions </a:t>
            </a:r>
          </a:p>
          <a:p>
            <a:r>
              <a:rPr lang="en-US" dirty="0">
                <a:solidFill>
                  <a:srgbClr val="000000"/>
                </a:solidFill>
              </a:rPr>
              <a:t>Measure and provide feedback</a:t>
            </a:r>
          </a:p>
        </p:txBody>
      </p:sp>
      <p:sp>
        <p:nvSpPr>
          <p:cNvPr id="3" name="Title 2">
            <a:extLst>
              <a:ext uri="{FF2B5EF4-FFF2-40B4-BE49-F238E27FC236}">
                <a16:creationId xmlns="" xmlns:a16="http://schemas.microsoft.com/office/drawing/2014/main" id="{2A8BFFE7-1C00-407A-9907-7215F59674CA}"/>
              </a:ext>
            </a:extLst>
          </p:cNvPr>
          <p:cNvSpPr>
            <a:spLocks noGrp="1"/>
          </p:cNvSpPr>
          <p:nvPr>
            <p:ph type="title"/>
          </p:nvPr>
        </p:nvSpPr>
        <p:spPr/>
        <p:txBody>
          <a:bodyPr/>
          <a:lstStyle/>
          <a:p>
            <a:r>
              <a:rPr lang="en-US" dirty="0"/>
              <a:t>Implementing an asp</a:t>
            </a:r>
          </a:p>
        </p:txBody>
      </p:sp>
      <p:sp>
        <p:nvSpPr>
          <p:cNvPr id="4" name="Slide Number Placeholder 3">
            <a:extLst>
              <a:ext uri="{FF2B5EF4-FFF2-40B4-BE49-F238E27FC236}">
                <a16:creationId xmlns="" xmlns:a16="http://schemas.microsoft.com/office/drawing/2014/main" id="{81E2DABC-0AE5-46F5-AB66-C948D73AD723}"/>
              </a:ext>
            </a:extLst>
          </p:cNvPr>
          <p:cNvSpPr>
            <a:spLocks noGrp="1"/>
          </p:cNvSpPr>
          <p:nvPr>
            <p:ph type="sldNum" sz="quarter" idx="12"/>
          </p:nvPr>
        </p:nvSpPr>
        <p:spPr/>
        <p:txBody>
          <a:bodyPr/>
          <a:lstStyle/>
          <a:p>
            <a:fld id="{A9ECC5C3-AB39-B144-AAF5-28F142C249A1}" type="slidenum">
              <a:rPr lang="en-US" smtClean="0"/>
              <a:pPr/>
              <a:t>12</a:t>
            </a:fld>
            <a:endParaRPr lang="en-US"/>
          </a:p>
        </p:txBody>
      </p:sp>
    </p:spTree>
    <p:extLst>
      <p:ext uri="{BB962C8B-B14F-4D97-AF65-F5344CB8AC3E}">
        <p14:creationId xmlns:p14="http://schemas.microsoft.com/office/powerpoint/2010/main" val="3228948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43EBB65A-E50B-452A-B339-D18C2C16D964}"/>
              </a:ext>
            </a:extLst>
          </p:cNvPr>
          <p:cNvSpPr>
            <a:spLocks noGrp="1"/>
          </p:cNvSpPr>
          <p:nvPr>
            <p:ph idx="1"/>
          </p:nvPr>
        </p:nvSpPr>
        <p:spPr>
          <a:xfrm>
            <a:off x="722313" y="1069051"/>
            <a:ext cx="7772400" cy="3058282"/>
          </a:xfrm>
        </p:spPr>
        <p:txBody>
          <a:bodyPr>
            <a:normAutofit/>
          </a:bodyPr>
          <a:lstStyle/>
          <a:p>
            <a:r>
              <a:rPr lang="en-US" dirty="0">
                <a:solidFill>
                  <a:srgbClr val="000000"/>
                </a:solidFill>
              </a:rPr>
              <a:t>Persuasive vs. restrictive measures (more later)</a:t>
            </a:r>
          </a:p>
          <a:p>
            <a:endParaRPr lang="en-US" dirty="0">
              <a:solidFill>
                <a:srgbClr val="000000"/>
              </a:solidFill>
            </a:endParaRPr>
          </a:p>
          <a:p>
            <a:r>
              <a:rPr lang="en-US" dirty="0">
                <a:solidFill>
                  <a:srgbClr val="000000"/>
                </a:solidFill>
              </a:rPr>
              <a:t>Laboratory: </a:t>
            </a:r>
          </a:p>
          <a:p>
            <a:pPr lvl="1"/>
            <a:r>
              <a:rPr lang="en-US" dirty="0">
                <a:solidFill>
                  <a:srgbClr val="000000"/>
                </a:solidFill>
              </a:rPr>
              <a:t>Antibiogram, cascading results, rapid diagnostic testing</a:t>
            </a:r>
          </a:p>
          <a:p>
            <a:r>
              <a:rPr lang="en-US" dirty="0">
                <a:solidFill>
                  <a:srgbClr val="000000"/>
                </a:solidFill>
              </a:rPr>
              <a:t>Educational: </a:t>
            </a:r>
          </a:p>
          <a:p>
            <a:pPr lvl="1"/>
            <a:r>
              <a:rPr lang="en-US" dirty="0">
                <a:solidFill>
                  <a:srgbClr val="000000"/>
                </a:solidFill>
              </a:rPr>
              <a:t>Diagnostic aides, prescribing pathways and guidelines</a:t>
            </a:r>
          </a:p>
          <a:p>
            <a:endParaRPr lang="en-US" dirty="0">
              <a:solidFill>
                <a:srgbClr val="000000"/>
              </a:solidFill>
            </a:endParaRPr>
          </a:p>
        </p:txBody>
      </p:sp>
      <p:sp>
        <p:nvSpPr>
          <p:cNvPr id="3" name="Title 2">
            <a:extLst>
              <a:ext uri="{FF2B5EF4-FFF2-40B4-BE49-F238E27FC236}">
                <a16:creationId xmlns="" xmlns:a16="http://schemas.microsoft.com/office/drawing/2014/main" id="{C51EB5F1-2C11-4E67-8AEB-9B8EF8FC02F5}"/>
              </a:ext>
            </a:extLst>
          </p:cNvPr>
          <p:cNvSpPr>
            <a:spLocks noGrp="1"/>
          </p:cNvSpPr>
          <p:nvPr>
            <p:ph type="title"/>
          </p:nvPr>
        </p:nvSpPr>
        <p:spPr/>
        <p:txBody>
          <a:bodyPr/>
          <a:lstStyle/>
          <a:p>
            <a:r>
              <a:rPr lang="en-US" dirty="0"/>
              <a:t>Strategies to improve antibiotic prescribing</a:t>
            </a:r>
          </a:p>
        </p:txBody>
      </p:sp>
      <p:sp>
        <p:nvSpPr>
          <p:cNvPr id="4" name="Slide Number Placeholder 3"/>
          <p:cNvSpPr>
            <a:spLocks noGrp="1"/>
          </p:cNvSpPr>
          <p:nvPr>
            <p:ph type="sldNum" sz="quarter" idx="12"/>
          </p:nvPr>
        </p:nvSpPr>
        <p:spPr/>
        <p:txBody>
          <a:bodyPr/>
          <a:lstStyle/>
          <a:p>
            <a:fld id="{A9ECC5C3-AB39-B144-AAF5-28F142C249A1}" type="slidenum">
              <a:rPr lang="en-US" smtClean="0"/>
              <a:pPr/>
              <a:t>13</a:t>
            </a:fld>
            <a:endParaRPr lang="en-US"/>
          </a:p>
        </p:txBody>
      </p:sp>
    </p:spTree>
    <p:extLst>
      <p:ext uri="{BB962C8B-B14F-4D97-AF65-F5344CB8AC3E}">
        <p14:creationId xmlns:p14="http://schemas.microsoft.com/office/powerpoint/2010/main" val="3734136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43EBB65A-E50B-452A-B339-D18C2C16D964}"/>
              </a:ext>
            </a:extLst>
          </p:cNvPr>
          <p:cNvSpPr>
            <a:spLocks noGrp="1"/>
          </p:cNvSpPr>
          <p:nvPr>
            <p:ph idx="1"/>
          </p:nvPr>
        </p:nvSpPr>
        <p:spPr>
          <a:xfrm>
            <a:off x="722313" y="1069051"/>
            <a:ext cx="7772400" cy="3058282"/>
          </a:xfrm>
        </p:spPr>
        <p:txBody>
          <a:bodyPr/>
          <a:lstStyle/>
          <a:p>
            <a:r>
              <a:rPr lang="en-US" dirty="0">
                <a:solidFill>
                  <a:srgbClr val="000000"/>
                </a:solidFill>
              </a:rPr>
              <a:t>Pharmacy: </a:t>
            </a:r>
          </a:p>
          <a:p>
            <a:pPr lvl="1"/>
            <a:r>
              <a:rPr lang="en-US" dirty="0">
                <a:solidFill>
                  <a:srgbClr val="000000"/>
                </a:solidFill>
              </a:rPr>
              <a:t>IV to oral conversion, dose optimization, drug monitoring, formulary restrictions</a:t>
            </a:r>
          </a:p>
          <a:p>
            <a:r>
              <a:rPr lang="en-US" dirty="0">
                <a:solidFill>
                  <a:srgbClr val="000000"/>
                </a:solidFill>
              </a:rPr>
              <a:t>Computer based: </a:t>
            </a:r>
          </a:p>
          <a:p>
            <a:pPr lvl="1"/>
            <a:r>
              <a:rPr lang="en-US" dirty="0">
                <a:solidFill>
                  <a:srgbClr val="000000"/>
                </a:solidFill>
              </a:rPr>
              <a:t>Computer order entry with justification, pathway based prescribing</a:t>
            </a:r>
          </a:p>
          <a:p>
            <a:r>
              <a:rPr lang="en-US" dirty="0">
                <a:solidFill>
                  <a:srgbClr val="000000"/>
                </a:solidFill>
              </a:rPr>
              <a:t>Communication: </a:t>
            </a:r>
          </a:p>
          <a:p>
            <a:pPr lvl="1"/>
            <a:r>
              <a:rPr lang="en-US" dirty="0">
                <a:solidFill>
                  <a:srgbClr val="000000"/>
                </a:solidFill>
              </a:rPr>
              <a:t>Audit and feedback (real time and aggregate), availability of ASP team</a:t>
            </a:r>
          </a:p>
          <a:p>
            <a:endParaRPr lang="en-US" dirty="0">
              <a:solidFill>
                <a:srgbClr val="000000"/>
              </a:solidFill>
            </a:endParaRPr>
          </a:p>
        </p:txBody>
      </p:sp>
      <p:sp>
        <p:nvSpPr>
          <p:cNvPr id="3" name="Title 2">
            <a:extLst>
              <a:ext uri="{FF2B5EF4-FFF2-40B4-BE49-F238E27FC236}">
                <a16:creationId xmlns="" xmlns:a16="http://schemas.microsoft.com/office/drawing/2014/main" id="{C51EB5F1-2C11-4E67-8AEB-9B8EF8FC02F5}"/>
              </a:ext>
            </a:extLst>
          </p:cNvPr>
          <p:cNvSpPr>
            <a:spLocks noGrp="1"/>
          </p:cNvSpPr>
          <p:nvPr>
            <p:ph type="title"/>
          </p:nvPr>
        </p:nvSpPr>
        <p:spPr/>
        <p:txBody>
          <a:bodyPr/>
          <a:lstStyle/>
          <a:p>
            <a:r>
              <a:rPr lang="en-US" dirty="0"/>
              <a:t>Strategies to improve antibiotic prescribing</a:t>
            </a:r>
          </a:p>
        </p:txBody>
      </p:sp>
      <p:sp>
        <p:nvSpPr>
          <p:cNvPr id="4" name="Slide Number Placeholder 3"/>
          <p:cNvSpPr>
            <a:spLocks noGrp="1"/>
          </p:cNvSpPr>
          <p:nvPr>
            <p:ph type="sldNum" sz="quarter" idx="12"/>
          </p:nvPr>
        </p:nvSpPr>
        <p:spPr/>
        <p:txBody>
          <a:bodyPr/>
          <a:lstStyle/>
          <a:p>
            <a:fld id="{A9ECC5C3-AB39-B144-AAF5-28F142C249A1}" type="slidenum">
              <a:rPr lang="en-US" smtClean="0"/>
              <a:pPr/>
              <a:t>14</a:t>
            </a:fld>
            <a:endParaRPr lang="en-US"/>
          </a:p>
        </p:txBody>
      </p:sp>
    </p:spTree>
    <p:extLst>
      <p:ext uri="{BB962C8B-B14F-4D97-AF65-F5344CB8AC3E}">
        <p14:creationId xmlns:p14="http://schemas.microsoft.com/office/powerpoint/2010/main" val="3478168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p:txBody>
          <a:bodyPr>
            <a:normAutofit/>
          </a:bodyPr>
          <a:lstStyle/>
          <a:p>
            <a:pPr marL="0" indent="0">
              <a:buNone/>
            </a:pPr>
            <a:r>
              <a:rPr lang="en-US" dirty="0">
                <a:solidFill>
                  <a:srgbClr val="303032"/>
                </a:solidFill>
              </a:rPr>
              <a:t>At the end of this session, participants will be able to: </a:t>
            </a:r>
          </a:p>
          <a:p>
            <a:pPr marL="342900" indent="-342900">
              <a:buFont typeface="+mj-lt"/>
              <a:buAutoNum type="arabicPeriod"/>
            </a:pPr>
            <a:r>
              <a:rPr lang="en-US" dirty="0">
                <a:solidFill>
                  <a:schemeClr val="bg1">
                    <a:lumMod val="75000"/>
                  </a:schemeClr>
                </a:solidFill>
              </a:rPr>
              <a:t>Develop a plan for implementing an ASP (AMS program)</a:t>
            </a:r>
          </a:p>
          <a:p>
            <a:pPr marL="342900" indent="-342900">
              <a:buFont typeface="+mj-lt"/>
              <a:buAutoNum type="arabicPeriod"/>
            </a:pPr>
            <a:r>
              <a:rPr lang="en-US" dirty="0">
                <a:solidFill>
                  <a:srgbClr val="303032"/>
                </a:solidFill>
              </a:rPr>
              <a:t>Describe methods for measuring success</a:t>
            </a:r>
          </a:p>
          <a:p>
            <a:pPr marL="342900" indent="-342900">
              <a:buFont typeface="+mj-lt"/>
              <a:buAutoNum type="arabicPeriod"/>
            </a:pPr>
            <a:endParaRPr lang="en-US" dirty="0">
              <a:solidFill>
                <a:srgbClr val="303032"/>
              </a:solidFill>
            </a:endParaRPr>
          </a:p>
        </p:txBody>
      </p:sp>
      <p:sp>
        <p:nvSpPr>
          <p:cNvPr id="20481" name="Title 1"/>
          <p:cNvSpPr>
            <a:spLocks noGrp="1"/>
          </p:cNvSpPr>
          <p:nvPr>
            <p:ph type="title"/>
          </p:nvPr>
        </p:nvSpPr>
        <p:spPr/>
        <p:txBody>
          <a:bodyPr/>
          <a:lstStyle/>
          <a:p>
            <a:r>
              <a:rPr lang="en-US"/>
              <a:t>Objectives</a:t>
            </a:r>
          </a:p>
        </p:txBody>
      </p:sp>
      <p:sp>
        <p:nvSpPr>
          <p:cNvPr id="2" name="Slide Number Placeholder 1"/>
          <p:cNvSpPr>
            <a:spLocks noGrp="1"/>
          </p:cNvSpPr>
          <p:nvPr>
            <p:ph type="sldNum" sz="quarter" idx="12"/>
          </p:nvPr>
        </p:nvSpPr>
        <p:spPr/>
        <p:txBody>
          <a:bodyPr/>
          <a:lstStyle/>
          <a:p>
            <a:fld id="{A9ECC5C3-AB39-B144-AAF5-28F142C249A1}" type="slidenum">
              <a:rPr lang="en-US" smtClean="0"/>
              <a:pPr/>
              <a:t>15</a:t>
            </a:fld>
            <a:endParaRPr lang="en-US"/>
          </a:p>
        </p:txBody>
      </p:sp>
    </p:spTree>
    <p:extLst>
      <p:ext uri="{BB962C8B-B14F-4D97-AF65-F5344CB8AC3E}">
        <p14:creationId xmlns:p14="http://schemas.microsoft.com/office/powerpoint/2010/main" val="551830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FE9542A6-080F-4A44-B3A5-D9A3D8E3DE8B}"/>
              </a:ext>
            </a:extLst>
          </p:cNvPr>
          <p:cNvSpPr>
            <a:spLocks noGrp="1"/>
          </p:cNvSpPr>
          <p:nvPr>
            <p:ph idx="1"/>
          </p:nvPr>
        </p:nvSpPr>
        <p:spPr/>
        <p:txBody>
          <a:bodyPr/>
          <a:lstStyle/>
          <a:p>
            <a:r>
              <a:rPr lang="en-US" dirty="0">
                <a:solidFill>
                  <a:srgbClr val="000000"/>
                </a:solidFill>
              </a:rPr>
              <a:t>Process measures</a:t>
            </a:r>
          </a:p>
          <a:p>
            <a:pPr lvl="1"/>
            <a:r>
              <a:rPr lang="en-US" dirty="0">
                <a:solidFill>
                  <a:srgbClr val="000000"/>
                </a:solidFill>
              </a:rPr>
              <a:t>Compliance with prescribing guidelines, pathways</a:t>
            </a:r>
          </a:p>
          <a:p>
            <a:r>
              <a:rPr lang="en-US" dirty="0">
                <a:solidFill>
                  <a:srgbClr val="000000"/>
                </a:solidFill>
              </a:rPr>
              <a:t>Outcome measures</a:t>
            </a:r>
          </a:p>
          <a:p>
            <a:pPr lvl="1"/>
            <a:r>
              <a:rPr lang="en-US" dirty="0">
                <a:solidFill>
                  <a:srgbClr val="000000"/>
                </a:solidFill>
              </a:rPr>
              <a:t>Antimicrobial use</a:t>
            </a:r>
          </a:p>
          <a:p>
            <a:pPr lvl="1"/>
            <a:r>
              <a:rPr lang="en-US" dirty="0">
                <a:solidFill>
                  <a:srgbClr val="000000"/>
                </a:solidFill>
              </a:rPr>
              <a:t>Drug costs</a:t>
            </a:r>
          </a:p>
          <a:p>
            <a:pPr lvl="1"/>
            <a:r>
              <a:rPr lang="en-US" dirty="0">
                <a:solidFill>
                  <a:srgbClr val="000000"/>
                </a:solidFill>
              </a:rPr>
              <a:t>Patient outcomes</a:t>
            </a:r>
          </a:p>
          <a:p>
            <a:pPr lvl="1"/>
            <a:r>
              <a:rPr lang="en-US" dirty="0">
                <a:solidFill>
                  <a:srgbClr val="000000"/>
                </a:solidFill>
              </a:rPr>
              <a:t>Facility (or unit) outcomes</a:t>
            </a:r>
          </a:p>
        </p:txBody>
      </p:sp>
      <p:sp>
        <p:nvSpPr>
          <p:cNvPr id="3" name="Title 2">
            <a:extLst>
              <a:ext uri="{FF2B5EF4-FFF2-40B4-BE49-F238E27FC236}">
                <a16:creationId xmlns="" xmlns:a16="http://schemas.microsoft.com/office/drawing/2014/main" id="{32D00F43-3B28-4FBC-B406-42D882FB3BF1}"/>
              </a:ext>
            </a:extLst>
          </p:cNvPr>
          <p:cNvSpPr>
            <a:spLocks noGrp="1"/>
          </p:cNvSpPr>
          <p:nvPr>
            <p:ph type="title"/>
          </p:nvPr>
        </p:nvSpPr>
        <p:spPr/>
        <p:txBody>
          <a:bodyPr/>
          <a:lstStyle/>
          <a:p>
            <a:r>
              <a:rPr lang="en-US" dirty="0"/>
              <a:t>measurements to demonstrate success</a:t>
            </a:r>
          </a:p>
        </p:txBody>
      </p:sp>
      <p:sp>
        <p:nvSpPr>
          <p:cNvPr id="4" name="Slide Number Placeholder 3"/>
          <p:cNvSpPr>
            <a:spLocks noGrp="1"/>
          </p:cNvSpPr>
          <p:nvPr>
            <p:ph type="sldNum" sz="quarter" idx="12"/>
          </p:nvPr>
        </p:nvSpPr>
        <p:spPr/>
        <p:txBody>
          <a:bodyPr/>
          <a:lstStyle/>
          <a:p>
            <a:fld id="{A9ECC5C3-AB39-B144-AAF5-28F142C249A1}" type="slidenum">
              <a:rPr lang="en-US" smtClean="0"/>
              <a:pPr/>
              <a:t>16</a:t>
            </a:fld>
            <a:endParaRPr lang="en-US"/>
          </a:p>
        </p:txBody>
      </p:sp>
    </p:spTree>
    <p:extLst>
      <p:ext uri="{BB962C8B-B14F-4D97-AF65-F5344CB8AC3E}">
        <p14:creationId xmlns:p14="http://schemas.microsoft.com/office/powerpoint/2010/main" val="2253774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3D289767-886D-486F-A3E2-53089334A416}"/>
              </a:ext>
            </a:extLst>
          </p:cNvPr>
          <p:cNvSpPr>
            <a:spLocks noGrp="1"/>
          </p:cNvSpPr>
          <p:nvPr>
            <p:ph idx="1"/>
          </p:nvPr>
        </p:nvSpPr>
        <p:spPr/>
        <p:txBody>
          <a:bodyPr/>
          <a:lstStyle/>
          <a:p>
            <a:r>
              <a:rPr lang="en-US" dirty="0">
                <a:solidFill>
                  <a:srgbClr val="000000"/>
                </a:solidFill>
              </a:rPr>
              <a:t>Evidence for optimal treatment may be lacking</a:t>
            </a:r>
          </a:p>
          <a:p>
            <a:r>
              <a:rPr lang="en-US" dirty="0">
                <a:solidFill>
                  <a:srgbClr val="000000"/>
                </a:solidFill>
              </a:rPr>
              <a:t>No clear “best” measure of antibiotic use </a:t>
            </a:r>
          </a:p>
          <a:p>
            <a:r>
              <a:rPr lang="en-US" dirty="0">
                <a:solidFill>
                  <a:srgbClr val="000000"/>
                </a:solidFill>
              </a:rPr>
              <a:t>Measures of antibiotic use do not assess appropriateness </a:t>
            </a:r>
          </a:p>
          <a:p>
            <a:r>
              <a:rPr lang="en-US" dirty="0">
                <a:solidFill>
                  <a:srgbClr val="000000"/>
                </a:solidFill>
              </a:rPr>
              <a:t>Cost savings / costs are subject to other biases</a:t>
            </a:r>
          </a:p>
          <a:p>
            <a:r>
              <a:rPr lang="en-US" dirty="0">
                <a:solidFill>
                  <a:srgbClr val="000000"/>
                </a:solidFill>
              </a:rPr>
              <a:t>Most appropriate clinical outcomes unclear </a:t>
            </a:r>
          </a:p>
          <a:p>
            <a:r>
              <a:rPr lang="en-US" dirty="0">
                <a:solidFill>
                  <a:srgbClr val="000000"/>
                </a:solidFill>
              </a:rPr>
              <a:t>Broader outcomes (e.g. CDI, resistance rates) are multifactorial - impact of ASP is difficult to evaluate</a:t>
            </a:r>
          </a:p>
          <a:p>
            <a:endParaRPr lang="en-US" dirty="0">
              <a:solidFill>
                <a:srgbClr val="000000"/>
              </a:solidFill>
            </a:endParaRPr>
          </a:p>
        </p:txBody>
      </p:sp>
      <p:sp>
        <p:nvSpPr>
          <p:cNvPr id="3" name="Title 2">
            <a:extLst>
              <a:ext uri="{FF2B5EF4-FFF2-40B4-BE49-F238E27FC236}">
                <a16:creationId xmlns="" xmlns:a16="http://schemas.microsoft.com/office/drawing/2014/main" id="{1511BECD-A01C-46F3-8763-A5767E0A64EB}"/>
              </a:ext>
            </a:extLst>
          </p:cNvPr>
          <p:cNvSpPr>
            <a:spLocks noGrp="1"/>
          </p:cNvSpPr>
          <p:nvPr>
            <p:ph type="title"/>
          </p:nvPr>
        </p:nvSpPr>
        <p:spPr/>
        <p:txBody>
          <a:bodyPr/>
          <a:lstStyle/>
          <a:p>
            <a:r>
              <a:rPr lang="en-US" dirty="0"/>
              <a:t>Challenges with current measures</a:t>
            </a:r>
          </a:p>
        </p:txBody>
      </p:sp>
      <p:sp>
        <p:nvSpPr>
          <p:cNvPr id="4" name="Slide Number Placeholder 3"/>
          <p:cNvSpPr>
            <a:spLocks noGrp="1"/>
          </p:cNvSpPr>
          <p:nvPr>
            <p:ph type="sldNum" sz="quarter" idx="12"/>
          </p:nvPr>
        </p:nvSpPr>
        <p:spPr/>
        <p:txBody>
          <a:bodyPr/>
          <a:lstStyle/>
          <a:p>
            <a:fld id="{A9ECC5C3-AB39-B144-AAF5-28F142C249A1}" type="slidenum">
              <a:rPr lang="en-US" smtClean="0"/>
              <a:pPr/>
              <a:t>17</a:t>
            </a:fld>
            <a:endParaRPr lang="en-US"/>
          </a:p>
        </p:txBody>
      </p:sp>
    </p:spTree>
    <p:extLst>
      <p:ext uri="{BB962C8B-B14F-4D97-AF65-F5344CB8AC3E}">
        <p14:creationId xmlns:p14="http://schemas.microsoft.com/office/powerpoint/2010/main" val="3046296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000000"/>
                </a:solidFill>
              </a:rPr>
              <a:t>Defined daily doses, DDD</a:t>
            </a:r>
          </a:p>
          <a:p>
            <a:r>
              <a:rPr lang="en-US" dirty="0">
                <a:solidFill>
                  <a:srgbClr val="000000"/>
                </a:solidFill>
              </a:rPr>
              <a:t>Days of therapy, DOT</a:t>
            </a:r>
          </a:p>
          <a:p>
            <a:r>
              <a:rPr lang="en-US" dirty="0">
                <a:solidFill>
                  <a:srgbClr val="000000"/>
                </a:solidFill>
              </a:rPr>
              <a:t>Length of therapy, LOT </a:t>
            </a:r>
          </a:p>
          <a:p>
            <a:r>
              <a:rPr lang="en-US" dirty="0">
                <a:solidFill>
                  <a:srgbClr val="000000"/>
                </a:solidFill>
              </a:rPr>
              <a:t>Standardized antimicrobial administration ratio, SAAR</a:t>
            </a:r>
          </a:p>
          <a:p>
            <a:r>
              <a:rPr lang="en-US" dirty="0">
                <a:solidFill>
                  <a:srgbClr val="000000"/>
                </a:solidFill>
              </a:rPr>
              <a:t>Desirability of outcome ranking (DOOR) and response adjusted for duration of antibiotic risk (RADAR) </a:t>
            </a:r>
          </a:p>
        </p:txBody>
      </p:sp>
      <p:sp>
        <p:nvSpPr>
          <p:cNvPr id="3" name="Title 2"/>
          <p:cNvSpPr>
            <a:spLocks noGrp="1"/>
          </p:cNvSpPr>
          <p:nvPr>
            <p:ph type="title"/>
          </p:nvPr>
        </p:nvSpPr>
        <p:spPr/>
        <p:txBody>
          <a:bodyPr/>
          <a:lstStyle/>
          <a:p>
            <a:r>
              <a:rPr lang="en-US" dirty="0"/>
              <a:t>Measures of Antibiotic use</a:t>
            </a:r>
          </a:p>
        </p:txBody>
      </p:sp>
      <p:sp>
        <p:nvSpPr>
          <p:cNvPr id="6" name="TextBox 5">
            <a:extLst>
              <a:ext uri="{FF2B5EF4-FFF2-40B4-BE49-F238E27FC236}">
                <a16:creationId xmlns="" xmlns:a16="http://schemas.microsoft.com/office/drawing/2014/main" id="{C58A17BD-7362-4C34-9EF5-D012E652C56C}"/>
              </a:ext>
            </a:extLst>
          </p:cNvPr>
          <p:cNvSpPr txBox="1"/>
          <p:nvPr/>
        </p:nvSpPr>
        <p:spPr>
          <a:xfrm>
            <a:off x="0" y="4894729"/>
            <a:ext cx="6047334" cy="276999"/>
          </a:xfrm>
          <a:prstGeom prst="rect">
            <a:avLst/>
          </a:prstGeom>
          <a:noFill/>
        </p:spPr>
        <p:txBody>
          <a:bodyPr wrap="square" rtlCol="0">
            <a:spAutoFit/>
          </a:bodyPr>
          <a:lstStyle/>
          <a:p>
            <a:r>
              <a:rPr lang="en-US" sz="1200" i="1" dirty="0"/>
              <a:t>WHO; van Santen et al, </a:t>
            </a:r>
            <a:r>
              <a:rPr lang="en-US" sz="1200" i="1" dirty="0" err="1"/>
              <a:t>Clin</a:t>
            </a:r>
            <a:r>
              <a:rPr lang="en-US" sz="1200" i="1" dirty="0"/>
              <a:t> Infect Dis 2018; Evans SR et al, </a:t>
            </a:r>
            <a:r>
              <a:rPr lang="en-US" sz="1200" i="1" dirty="0" err="1"/>
              <a:t>Clin</a:t>
            </a:r>
            <a:r>
              <a:rPr lang="en-US" sz="1200" i="1" dirty="0"/>
              <a:t> Infect Dis 2015 </a:t>
            </a:r>
          </a:p>
        </p:txBody>
      </p:sp>
      <p:sp>
        <p:nvSpPr>
          <p:cNvPr id="4" name="Slide Number Placeholder 3"/>
          <p:cNvSpPr>
            <a:spLocks noGrp="1"/>
          </p:cNvSpPr>
          <p:nvPr>
            <p:ph type="sldNum" sz="quarter" idx="12"/>
          </p:nvPr>
        </p:nvSpPr>
        <p:spPr/>
        <p:txBody>
          <a:bodyPr/>
          <a:lstStyle/>
          <a:p>
            <a:fld id="{A9ECC5C3-AB39-B144-AAF5-28F142C249A1}" type="slidenum">
              <a:rPr lang="en-US" smtClean="0"/>
              <a:pPr/>
              <a:t>18</a:t>
            </a:fld>
            <a:endParaRPr lang="en-US"/>
          </a:p>
        </p:txBody>
      </p:sp>
    </p:spTree>
    <p:extLst>
      <p:ext uri="{BB962C8B-B14F-4D97-AF65-F5344CB8AC3E}">
        <p14:creationId xmlns:p14="http://schemas.microsoft.com/office/powerpoint/2010/main" val="531165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502123312"/>
              </p:ext>
            </p:extLst>
          </p:nvPr>
        </p:nvGraphicFramePr>
        <p:xfrm>
          <a:off x="722313" y="1191332"/>
          <a:ext cx="7772400" cy="3454400"/>
        </p:xfrm>
        <a:graphic>
          <a:graphicData uri="http://schemas.openxmlformats.org/drawingml/2006/table">
            <a:tbl>
              <a:tblPr firstRow="1" bandRow="1">
                <a:tableStyleId>{74C1A8A3-306A-4EB7-A6B1-4F7E0EB9C5D6}</a:tableStyleId>
              </a:tblPr>
              <a:tblGrid>
                <a:gridCol w="1804638">
                  <a:extLst>
                    <a:ext uri="{9D8B030D-6E8A-4147-A177-3AD203B41FA5}">
                      <a16:colId xmlns="" xmlns:a16="http://schemas.microsoft.com/office/drawing/2014/main" val="20000"/>
                    </a:ext>
                  </a:extLst>
                </a:gridCol>
                <a:gridCol w="2669498">
                  <a:extLst>
                    <a:ext uri="{9D8B030D-6E8A-4147-A177-3AD203B41FA5}">
                      <a16:colId xmlns="" xmlns:a16="http://schemas.microsoft.com/office/drawing/2014/main" val="20001"/>
                    </a:ext>
                  </a:extLst>
                </a:gridCol>
                <a:gridCol w="3298264">
                  <a:extLst>
                    <a:ext uri="{9D8B030D-6E8A-4147-A177-3AD203B41FA5}">
                      <a16:colId xmlns="" xmlns:a16="http://schemas.microsoft.com/office/drawing/2014/main" val="20002"/>
                    </a:ext>
                  </a:extLst>
                </a:gridCol>
              </a:tblGrid>
              <a:tr h="370840">
                <a:tc>
                  <a:txBody>
                    <a:bodyPr/>
                    <a:lstStyle/>
                    <a:p>
                      <a:pPr algn="ctr"/>
                      <a:r>
                        <a:rPr lang="en-US" dirty="0">
                          <a:solidFill>
                            <a:srgbClr val="000000"/>
                          </a:solidFill>
                        </a:rPr>
                        <a:t>Measure</a:t>
                      </a:r>
                    </a:p>
                  </a:txBody>
                  <a:tcPr/>
                </a:tc>
                <a:tc>
                  <a:txBody>
                    <a:bodyPr/>
                    <a:lstStyle/>
                    <a:p>
                      <a:pPr algn="ctr"/>
                      <a:r>
                        <a:rPr lang="en-US" dirty="0">
                          <a:solidFill>
                            <a:srgbClr val="000000"/>
                          </a:solidFill>
                        </a:rPr>
                        <a:t>Advantages</a:t>
                      </a:r>
                    </a:p>
                  </a:txBody>
                  <a:tcPr/>
                </a:tc>
                <a:tc>
                  <a:txBody>
                    <a:bodyPr/>
                    <a:lstStyle/>
                    <a:p>
                      <a:pPr algn="ctr"/>
                      <a:r>
                        <a:rPr lang="en-US" dirty="0">
                          <a:solidFill>
                            <a:srgbClr val="000000"/>
                          </a:solidFill>
                        </a:rPr>
                        <a:t>Disadvantages</a:t>
                      </a:r>
                    </a:p>
                  </a:txBody>
                  <a:tcPr/>
                </a:tc>
                <a:extLst>
                  <a:ext uri="{0D108BD9-81ED-4DB2-BD59-A6C34878D82A}">
                    <a16:rowId xmlns="" xmlns:a16="http://schemas.microsoft.com/office/drawing/2014/main" val="10000"/>
                  </a:ext>
                </a:extLst>
              </a:tr>
              <a:tr h="370840">
                <a:tc>
                  <a:txBody>
                    <a:bodyPr/>
                    <a:lstStyle/>
                    <a:p>
                      <a:r>
                        <a:rPr lang="en-US" b="1" dirty="0">
                          <a:solidFill>
                            <a:srgbClr val="000000"/>
                          </a:solidFill>
                        </a:rPr>
                        <a:t>DDD </a:t>
                      </a:r>
                    </a:p>
                  </a:txBody>
                  <a:tcPr/>
                </a:tc>
                <a:tc>
                  <a:txBody>
                    <a:bodyPr/>
                    <a:lstStyle/>
                    <a:p>
                      <a:pPr marL="285750" indent="-285750">
                        <a:buFont typeface="Arial"/>
                        <a:buChar char="•"/>
                      </a:pPr>
                      <a:r>
                        <a:rPr lang="en-US" sz="1400" dirty="0">
                          <a:solidFill>
                            <a:srgbClr val="000000"/>
                          </a:solidFill>
                        </a:rPr>
                        <a:t>Standardized</a:t>
                      </a:r>
                    </a:p>
                    <a:p>
                      <a:pPr marL="285750" indent="-285750">
                        <a:buFont typeface="Arial"/>
                        <a:buChar char="•"/>
                      </a:pPr>
                      <a:r>
                        <a:rPr lang="en-US" sz="1400" dirty="0">
                          <a:solidFill>
                            <a:srgbClr val="000000"/>
                          </a:solidFill>
                        </a:rPr>
                        <a:t>“easy” to calculate</a:t>
                      </a:r>
                    </a:p>
                  </a:txBody>
                  <a:tcPr/>
                </a:tc>
                <a:tc>
                  <a:txBody>
                    <a:bodyPr/>
                    <a:lstStyle/>
                    <a:p>
                      <a:pPr marL="285750" indent="-285750">
                        <a:buFont typeface="Arial"/>
                        <a:buChar char="•"/>
                      </a:pPr>
                      <a:r>
                        <a:rPr lang="en-US" sz="1400" dirty="0">
                          <a:solidFill>
                            <a:srgbClr val="000000"/>
                          </a:solidFill>
                        </a:rPr>
                        <a:t>Doses for DDDs are sometimes not commonly</a:t>
                      </a:r>
                      <a:r>
                        <a:rPr lang="en-US" sz="1400" baseline="0" dirty="0">
                          <a:solidFill>
                            <a:srgbClr val="000000"/>
                          </a:solidFill>
                        </a:rPr>
                        <a:t> prescribed doses</a:t>
                      </a:r>
                    </a:p>
                    <a:p>
                      <a:pPr marL="285750" indent="-285750">
                        <a:buFont typeface="Arial"/>
                        <a:buChar char="•"/>
                      </a:pPr>
                      <a:r>
                        <a:rPr lang="en-US" sz="1400" dirty="0">
                          <a:solidFill>
                            <a:srgbClr val="000000"/>
                          </a:solidFill>
                        </a:rPr>
                        <a:t>Not accurate in some populations</a:t>
                      </a:r>
                    </a:p>
                    <a:p>
                      <a:pPr marL="285750" indent="-285750">
                        <a:buFont typeface="Arial"/>
                        <a:buChar char="•"/>
                      </a:pPr>
                      <a:r>
                        <a:rPr lang="en-US" sz="1400" dirty="0">
                          <a:solidFill>
                            <a:srgbClr val="000000"/>
                          </a:solidFill>
                        </a:rPr>
                        <a:t>Subject to change (WHO)</a:t>
                      </a:r>
                    </a:p>
                  </a:txBody>
                  <a:tcPr/>
                </a:tc>
                <a:extLst>
                  <a:ext uri="{0D108BD9-81ED-4DB2-BD59-A6C34878D82A}">
                    <a16:rowId xmlns="" xmlns:a16="http://schemas.microsoft.com/office/drawing/2014/main" val="10001"/>
                  </a:ext>
                </a:extLst>
              </a:tr>
              <a:tr h="370840">
                <a:tc>
                  <a:txBody>
                    <a:bodyPr/>
                    <a:lstStyle/>
                    <a:p>
                      <a:r>
                        <a:rPr lang="en-US" b="1" dirty="0">
                          <a:solidFill>
                            <a:srgbClr val="000000"/>
                          </a:solidFill>
                        </a:rPr>
                        <a:t>DOT</a:t>
                      </a:r>
                    </a:p>
                  </a:txBody>
                  <a:tcPr/>
                </a:tc>
                <a:tc>
                  <a:txBody>
                    <a:bodyPr/>
                    <a:lstStyle/>
                    <a:p>
                      <a:pPr marL="285750" indent="-285750">
                        <a:buFont typeface="Arial"/>
                        <a:buChar char="•"/>
                      </a:pPr>
                      <a:r>
                        <a:rPr lang="en-US" sz="1400" dirty="0">
                          <a:solidFill>
                            <a:srgbClr val="000000"/>
                          </a:solidFill>
                        </a:rPr>
                        <a:t>Preferred metric</a:t>
                      </a:r>
                      <a:r>
                        <a:rPr lang="en-US" sz="1400" baseline="0" dirty="0">
                          <a:solidFill>
                            <a:srgbClr val="000000"/>
                          </a:solidFill>
                        </a:rPr>
                        <a:t> (NHSN)</a:t>
                      </a:r>
                    </a:p>
                    <a:p>
                      <a:pPr marL="285750" indent="-285750">
                        <a:buFont typeface="Arial"/>
                        <a:buChar char="•"/>
                      </a:pPr>
                      <a:r>
                        <a:rPr lang="en-US" sz="1400" baseline="0" dirty="0">
                          <a:solidFill>
                            <a:srgbClr val="000000"/>
                          </a:solidFill>
                        </a:rPr>
                        <a:t>More intuitive, comparable </a:t>
                      </a:r>
                    </a:p>
                    <a:p>
                      <a:pPr marL="285750" indent="-285750">
                        <a:buFont typeface="Arial"/>
                        <a:buChar char="•"/>
                      </a:pPr>
                      <a:endParaRPr lang="en-US" sz="1400" dirty="0">
                        <a:solidFill>
                          <a:srgbClr val="000000"/>
                        </a:solidFill>
                      </a:endParaRPr>
                    </a:p>
                  </a:txBody>
                  <a:tcPr/>
                </a:tc>
                <a:tc>
                  <a:txBody>
                    <a:bodyPr/>
                    <a:lstStyle/>
                    <a:p>
                      <a:pPr marL="285750" indent="-285750">
                        <a:buFont typeface="Arial"/>
                        <a:buChar char="•"/>
                      </a:pPr>
                      <a:r>
                        <a:rPr lang="en-US" sz="1400" dirty="0">
                          <a:solidFill>
                            <a:srgbClr val="000000"/>
                          </a:solidFill>
                        </a:rPr>
                        <a:t>Needs</a:t>
                      </a:r>
                      <a:r>
                        <a:rPr lang="en-US" sz="1400" baseline="0" dirty="0">
                          <a:solidFill>
                            <a:srgbClr val="000000"/>
                          </a:solidFill>
                        </a:rPr>
                        <a:t> pharmacy data </a:t>
                      </a:r>
                    </a:p>
                    <a:p>
                      <a:pPr marL="285750" indent="-285750">
                        <a:buFont typeface="Arial"/>
                        <a:buChar char="•"/>
                      </a:pPr>
                      <a:r>
                        <a:rPr lang="en-US" sz="1400" baseline="0" dirty="0" err="1">
                          <a:solidFill>
                            <a:srgbClr val="000000"/>
                          </a:solidFill>
                        </a:rPr>
                        <a:t>Favours</a:t>
                      </a:r>
                      <a:r>
                        <a:rPr lang="en-US" sz="1400" baseline="0" dirty="0">
                          <a:solidFill>
                            <a:srgbClr val="000000"/>
                          </a:solidFill>
                        </a:rPr>
                        <a:t> broad </a:t>
                      </a:r>
                      <a:r>
                        <a:rPr lang="en-US" sz="1400" baseline="0" dirty="0" err="1">
                          <a:solidFill>
                            <a:srgbClr val="000000"/>
                          </a:solidFill>
                        </a:rPr>
                        <a:t>monotherapy</a:t>
                      </a:r>
                      <a:r>
                        <a:rPr lang="en-US" sz="1400" baseline="0" dirty="0">
                          <a:solidFill>
                            <a:srgbClr val="000000"/>
                          </a:solidFill>
                        </a:rPr>
                        <a:t> &gt; more appropriate combination therapy</a:t>
                      </a:r>
                      <a:endParaRPr lang="en-US" sz="1400" dirty="0">
                        <a:solidFill>
                          <a:srgbClr val="000000"/>
                        </a:solidFill>
                      </a:endParaRPr>
                    </a:p>
                  </a:txBody>
                  <a:tcPr/>
                </a:tc>
                <a:extLst>
                  <a:ext uri="{0D108BD9-81ED-4DB2-BD59-A6C34878D82A}">
                    <a16:rowId xmlns="" xmlns:a16="http://schemas.microsoft.com/office/drawing/2014/main" val="10002"/>
                  </a:ext>
                </a:extLst>
              </a:tr>
              <a:tr h="370840">
                <a:tc>
                  <a:txBody>
                    <a:bodyPr/>
                    <a:lstStyle/>
                    <a:p>
                      <a:r>
                        <a:rPr lang="en-US" b="1" dirty="0">
                          <a:solidFill>
                            <a:srgbClr val="000000"/>
                          </a:solidFill>
                        </a:rPr>
                        <a:t>LOT</a:t>
                      </a:r>
                    </a:p>
                  </a:txBody>
                  <a:tcPr/>
                </a:tc>
                <a:tc>
                  <a:txBody>
                    <a:bodyPr/>
                    <a:lstStyle/>
                    <a:p>
                      <a:pPr marL="285750" indent="-285750">
                        <a:buFont typeface="Arial"/>
                        <a:buChar char="•"/>
                      </a:pPr>
                      <a:r>
                        <a:rPr lang="en-US" sz="1400" dirty="0">
                          <a:solidFill>
                            <a:srgbClr val="000000"/>
                          </a:solidFill>
                        </a:rPr>
                        <a:t>Allows</a:t>
                      </a:r>
                      <a:r>
                        <a:rPr lang="en-US" sz="1400" baseline="0" dirty="0">
                          <a:solidFill>
                            <a:srgbClr val="000000"/>
                          </a:solidFill>
                        </a:rPr>
                        <a:t> assessment of treatment duration</a:t>
                      </a:r>
                      <a:endParaRPr lang="en-US" sz="1400" dirty="0">
                        <a:solidFill>
                          <a:srgbClr val="000000"/>
                        </a:solidFill>
                      </a:endParaRPr>
                    </a:p>
                  </a:txBody>
                  <a:tcPr/>
                </a:tc>
                <a:tc>
                  <a:txBody>
                    <a:bodyPr/>
                    <a:lstStyle/>
                    <a:p>
                      <a:pPr marL="285750" indent="-285750">
                        <a:buFont typeface="Arial"/>
                        <a:buChar char="•"/>
                      </a:pPr>
                      <a:endParaRPr lang="en-US" sz="1400" dirty="0">
                        <a:solidFill>
                          <a:srgbClr val="000000"/>
                        </a:solidFill>
                      </a:endParaRPr>
                    </a:p>
                  </a:txBody>
                  <a:tcPr/>
                </a:tc>
                <a:extLst>
                  <a:ext uri="{0D108BD9-81ED-4DB2-BD59-A6C34878D82A}">
                    <a16:rowId xmlns="" xmlns:a16="http://schemas.microsoft.com/office/drawing/2014/main" val="10003"/>
                  </a:ext>
                </a:extLst>
              </a:tr>
              <a:tr h="370840">
                <a:tc>
                  <a:txBody>
                    <a:bodyPr/>
                    <a:lstStyle/>
                    <a:p>
                      <a:r>
                        <a:rPr lang="en-US" b="1" dirty="0">
                          <a:solidFill>
                            <a:srgbClr val="000000"/>
                          </a:solidFill>
                        </a:rPr>
                        <a:t>SAAR</a:t>
                      </a:r>
                    </a:p>
                  </a:txBody>
                  <a:tcPr/>
                </a:tc>
                <a:tc>
                  <a:txBody>
                    <a:bodyPr/>
                    <a:lstStyle/>
                    <a:p>
                      <a:pPr marL="285750" indent="-285750">
                        <a:buFont typeface="Arial"/>
                        <a:buChar char="•"/>
                      </a:pPr>
                      <a:r>
                        <a:rPr lang="en-US" sz="1400" dirty="0">
                          <a:solidFill>
                            <a:srgbClr val="000000"/>
                          </a:solidFill>
                        </a:rPr>
                        <a:t>Allows</a:t>
                      </a:r>
                      <a:r>
                        <a:rPr lang="en-US" sz="1400" baseline="0" dirty="0">
                          <a:solidFill>
                            <a:srgbClr val="000000"/>
                          </a:solidFill>
                        </a:rPr>
                        <a:t> comparison to benchmark</a:t>
                      </a:r>
                      <a:endParaRPr lang="en-US" sz="1400" dirty="0">
                        <a:solidFill>
                          <a:srgbClr val="000000"/>
                        </a:solidFill>
                      </a:endParaRPr>
                    </a:p>
                  </a:txBody>
                  <a:tcPr/>
                </a:tc>
                <a:tc>
                  <a:txBody>
                    <a:bodyPr/>
                    <a:lstStyle/>
                    <a:p>
                      <a:pPr marL="285750" indent="-285750">
                        <a:buFont typeface="Arial"/>
                        <a:buChar char="•"/>
                      </a:pPr>
                      <a:r>
                        <a:rPr lang="en-US" sz="1400" dirty="0">
                          <a:solidFill>
                            <a:srgbClr val="000000"/>
                          </a:solidFill>
                        </a:rPr>
                        <a:t>Relies on submission of data to NHSN – generalizability?</a:t>
                      </a:r>
                    </a:p>
                  </a:txBody>
                  <a:tcPr/>
                </a:tc>
                <a:extLst>
                  <a:ext uri="{0D108BD9-81ED-4DB2-BD59-A6C34878D82A}">
                    <a16:rowId xmlns="" xmlns:a16="http://schemas.microsoft.com/office/drawing/2014/main" val="10004"/>
                  </a:ext>
                </a:extLst>
              </a:tr>
              <a:tr h="370840">
                <a:tc>
                  <a:txBody>
                    <a:bodyPr/>
                    <a:lstStyle/>
                    <a:p>
                      <a:r>
                        <a:rPr lang="en-US" b="1" dirty="0">
                          <a:solidFill>
                            <a:srgbClr val="000000"/>
                          </a:solidFill>
                        </a:rPr>
                        <a:t>DOOR/RADAR</a:t>
                      </a:r>
                    </a:p>
                  </a:txBody>
                  <a:tcPr/>
                </a:tc>
                <a:tc gridSpan="2">
                  <a:txBody>
                    <a:bodyPr/>
                    <a:lstStyle/>
                    <a:p>
                      <a:pPr marL="285750" indent="-285750">
                        <a:buFont typeface="Arial"/>
                        <a:buChar char="•"/>
                      </a:pPr>
                      <a:r>
                        <a:rPr lang="en-US" sz="1400" dirty="0">
                          <a:solidFill>
                            <a:srgbClr val="000000"/>
                          </a:solidFill>
                        </a:rPr>
                        <a:t>Research</a:t>
                      </a:r>
                      <a:r>
                        <a:rPr lang="en-US" sz="1400" baseline="0" dirty="0">
                          <a:solidFill>
                            <a:srgbClr val="000000"/>
                          </a:solidFill>
                        </a:rPr>
                        <a:t> at present, not widely used </a:t>
                      </a:r>
                      <a:endParaRPr lang="en-US" sz="1400" dirty="0">
                        <a:solidFill>
                          <a:srgbClr val="000000"/>
                        </a:solidFill>
                      </a:endParaRPr>
                    </a:p>
                  </a:txBody>
                  <a:tcPr/>
                </a:tc>
                <a:tc hMerge="1">
                  <a:txBody>
                    <a:bodyPr/>
                    <a:lstStyle/>
                    <a:p>
                      <a:pPr marL="285750" indent="-285750">
                        <a:buFont typeface="Arial"/>
                        <a:buChar char="•"/>
                      </a:pPr>
                      <a:endParaRPr lang="en-US" sz="1400" dirty="0"/>
                    </a:p>
                  </a:txBody>
                  <a:tcPr/>
                </a:tc>
                <a:extLst>
                  <a:ext uri="{0D108BD9-81ED-4DB2-BD59-A6C34878D82A}">
                    <a16:rowId xmlns="" xmlns:a16="http://schemas.microsoft.com/office/drawing/2014/main" val="10005"/>
                  </a:ext>
                </a:extLst>
              </a:tr>
            </a:tbl>
          </a:graphicData>
        </a:graphic>
      </p:graphicFrame>
      <p:sp>
        <p:nvSpPr>
          <p:cNvPr id="3" name="Title 2"/>
          <p:cNvSpPr>
            <a:spLocks noGrp="1"/>
          </p:cNvSpPr>
          <p:nvPr>
            <p:ph type="title"/>
          </p:nvPr>
        </p:nvSpPr>
        <p:spPr/>
        <p:txBody>
          <a:bodyPr/>
          <a:lstStyle/>
          <a:p>
            <a:r>
              <a:rPr lang="en-US" dirty="0"/>
              <a:t>Measures of antibiotic use</a:t>
            </a:r>
          </a:p>
        </p:txBody>
      </p:sp>
      <p:sp>
        <p:nvSpPr>
          <p:cNvPr id="6" name="TextBox 5">
            <a:extLst>
              <a:ext uri="{FF2B5EF4-FFF2-40B4-BE49-F238E27FC236}">
                <a16:creationId xmlns="" xmlns:a16="http://schemas.microsoft.com/office/drawing/2014/main" id="{E1F154B1-3A07-4C0A-859A-D6B11EEEBEDB}"/>
              </a:ext>
            </a:extLst>
          </p:cNvPr>
          <p:cNvSpPr txBox="1"/>
          <p:nvPr/>
        </p:nvSpPr>
        <p:spPr>
          <a:xfrm>
            <a:off x="0" y="4894729"/>
            <a:ext cx="6047334" cy="276999"/>
          </a:xfrm>
          <a:prstGeom prst="rect">
            <a:avLst/>
          </a:prstGeom>
          <a:noFill/>
        </p:spPr>
        <p:txBody>
          <a:bodyPr wrap="square" rtlCol="0">
            <a:spAutoFit/>
          </a:bodyPr>
          <a:lstStyle/>
          <a:p>
            <a:r>
              <a:rPr lang="en-US" sz="1200" i="1" dirty="0"/>
              <a:t>WHO; van Santen et al, </a:t>
            </a:r>
            <a:r>
              <a:rPr lang="en-US" sz="1200" i="1" dirty="0" err="1"/>
              <a:t>Clin</a:t>
            </a:r>
            <a:r>
              <a:rPr lang="en-US" sz="1200" i="1" dirty="0"/>
              <a:t> Infect Dis 2018; Evans SR et al, </a:t>
            </a:r>
            <a:r>
              <a:rPr lang="en-US" sz="1200" i="1" dirty="0" err="1"/>
              <a:t>Clin</a:t>
            </a:r>
            <a:r>
              <a:rPr lang="en-US" sz="1200" i="1" dirty="0"/>
              <a:t> Infect Dis 2015 </a:t>
            </a:r>
          </a:p>
        </p:txBody>
      </p:sp>
      <p:sp>
        <p:nvSpPr>
          <p:cNvPr id="2" name="Slide Number Placeholder 1"/>
          <p:cNvSpPr>
            <a:spLocks noGrp="1"/>
          </p:cNvSpPr>
          <p:nvPr>
            <p:ph type="sldNum" sz="quarter" idx="12"/>
          </p:nvPr>
        </p:nvSpPr>
        <p:spPr/>
        <p:txBody>
          <a:bodyPr/>
          <a:lstStyle/>
          <a:p>
            <a:fld id="{A9ECC5C3-AB39-B144-AAF5-28F142C249A1}" type="slidenum">
              <a:rPr lang="en-US" smtClean="0"/>
              <a:pPr/>
              <a:t>19</a:t>
            </a:fld>
            <a:endParaRPr lang="en-US"/>
          </a:p>
        </p:txBody>
      </p:sp>
    </p:spTree>
    <p:extLst>
      <p:ext uri="{BB962C8B-B14F-4D97-AF65-F5344CB8AC3E}">
        <p14:creationId xmlns:p14="http://schemas.microsoft.com/office/powerpoint/2010/main" val="4180443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9-11-19 at 8.18.44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93700"/>
            <a:ext cx="9144000" cy="4345511"/>
          </a:xfrm>
          <a:prstGeom prst="rect">
            <a:avLst/>
          </a:prstGeom>
        </p:spPr>
      </p:pic>
      <p:sp>
        <p:nvSpPr>
          <p:cNvPr id="2" name="Slide Number Placeholder 1"/>
          <p:cNvSpPr>
            <a:spLocks noGrp="1"/>
          </p:cNvSpPr>
          <p:nvPr>
            <p:ph type="sldNum" sz="quarter" idx="4"/>
          </p:nvPr>
        </p:nvSpPr>
        <p:spPr/>
        <p:txBody>
          <a:bodyPr/>
          <a:lstStyle/>
          <a:p>
            <a:fld id="{76263DAB-C293-4A83-833F-63A9096F7E17}" type="slidenum">
              <a:rPr lang="en-US" sz="1200" smtClean="0"/>
              <a:pPr/>
              <a:t>2</a:t>
            </a:fld>
            <a:endParaRPr lang="en-US" sz="1200" dirty="0"/>
          </a:p>
        </p:txBody>
      </p:sp>
    </p:spTree>
    <p:extLst>
      <p:ext uri="{BB962C8B-B14F-4D97-AF65-F5344CB8AC3E}">
        <p14:creationId xmlns:p14="http://schemas.microsoft.com/office/powerpoint/2010/main" val="3637591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000000"/>
                </a:solidFill>
              </a:rPr>
              <a:t>Antimicrobial costs</a:t>
            </a:r>
          </a:p>
          <a:p>
            <a:pPr lvl="1"/>
            <a:r>
              <a:rPr lang="en-US" dirty="0">
                <a:solidFill>
                  <a:srgbClr val="000000"/>
                </a:solidFill>
              </a:rPr>
              <a:t>Based on use (actual dispensed drug)</a:t>
            </a:r>
          </a:p>
          <a:p>
            <a:pPr lvl="1"/>
            <a:r>
              <a:rPr lang="en-US" dirty="0">
                <a:solidFill>
                  <a:srgbClr val="000000"/>
                </a:solidFill>
              </a:rPr>
              <a:t>Purchasing costs</a:t>
            </a:r>
          </a:p>
          <a:p>
            <a:r>
              <a:rPr lang="en-US" dirty="0">
                <a:solidFill>
                  <a:srgbClr val="000000"/>
                </a:solidFill>
              </a:rPr>
              <a:t>Initial large cost savings will decrease over time – cost containment </a:t>
            </a:r>
            <a:r>
              <a:rPr lang="en-US" dirty="0" err="1">
                <a:solidFill>
                  <a:srgbClr val="000000"/>
                </a:solidFill>
              </a:rPr>
              <a:t>vs</a:t>
            </a:r>
            <a:r>
              <a:rPr lang="en-US" dirty="0">
                <a:solidFill>
                  <a:srgbClr val="000000"/>
                </a:solidFill>
              </a:rPr>
              <a:t> cost savings </a:t>
            </a:r>
          </a:p>
          <a:p>
            <a:r>
              <a:rPr lang="en-US" dirty="0">
                <a:solidFill>
                  <a:srgbClr val="000000"/>
                </a:solidFill>
              </a:rPr>
              <a:t>Costs of related outcomes, e.g. </a:t>
            </a:r>
            <a:r>
              <a:rPr lang="en-US" i="1" dirty="0" err="1">
                <a:solidFill>
                  <a:srgbClr val="000000"/>
                </a:solidFill>
              </a:rPr>
              <a:t>Clostridioides</a:t>
            </a:r>
            <a:r>
              <a:rPr lang="en-US" i="1" dirty="0">
                <a:solidFill>
                  <a:srgbClr val="000000"/>
                </a:solidFill>
              </a:rPr>
              <a:t> </a:t>
            </a:r>
            <a:r>
              <a:rPr lang="en-US" i="1" dirty="0" err="1">
                <a:solidFill>
                  <a:srgbClr val="000000"/>
                </a:solidFill>
              </a:rPr>
              <a:t>difficile</a:t>
            </a:r>
            <a:r>
              <a:rPr lang="en-US" i="1" dirty="0">
                <a:solidFill>
                  <a:srgbClr val="000000"/>
                </a:solidFill>
              </a:rPr>
              <a:t> </a:t>
            </a:r>
            <a:r>
              <a:rPr lang="en-US" dirty="0">
                <a:solidFill>
                  <a:srgbClr val="000000"/>
                </a:solidFill>
              </a:rPr>
              <a:t>infection, resistance, difficult to determine </a:t>
            </a:r>
          </a:p>
        </p:txBody>
      </p:sp>
      <p:sp>
        <p:nvSpPr>
          <p:cNvPr id="3" name="Title 2"/>
          <p:cNvSpPr>
            <a:spLocks noGrp="1"/>
          </p:cNvSpPr>
          <p:nvPr>
            <p:ph type="title"/>
          </p:nvPr>
        </p:nvSpPr>
        <p:spPr/>
        <p:txBody>
          <a:bodyPr/>
          <a:lstStyle/>
          <a:p>
            <a:r>
              <a:rPr lang="en-US" dirty="0"/>
              <a:t>Cost as a measure of success</a:t>
            </a:r>
          </a:p>
        </p:txBody>
      </p:sp>
      <p:sp>
        <p:nvSpPr>
          <p:cNvPr id="4" name="Slide Number Placeholder 3"/>
          <p:cNvSpPr>
            <a:spLocks noGrp="1"/>
          </p:cNvSpPr>
          <p:nvPr>
            <p:ph type="sldNum" sz="quarter" idx="12"/>
          </p:nvPr>
        </p:nvSpPr>
        <p:spPr/>
        <p:txBody>
          <a:bodyPr/>
          <a:lstStyle/>
          <a:p>
            <a:fld id="{A9ECC5C3-AB39-B144-AAF5-28F142C249A1}" type="slidenum">
              <a:rPr lang="en-US" smtClean="0"/>
              <a:pPr/>
              <a:t>20</a:t>
            </a:fld>
            <a:endParaRPr lang="en-US"/>
          </a:p>
        </p:txBody>
      </p:sp>
    </p:spTree>
    <p:extLst>
      <p:ext uri="{BB962C8B-B14F-4D97-AF65-F5344CB8AC3E}">
        <p14:creationId xmlns:p14="http://schemas.microsoft.com/office/powerpoint/2010/main" val="2836161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737667" y="1068388"/>
          <a:ext cx="7757046" cy="3662680"/>
        </p:xfrm>
        <a:graphic>
          <a:graphicData uri="http://schemas.openxmlformats.org/drawingml/2006/table">
            <a:tbl>
              <a:tblPr firstRow="1" bandRow="1">
                <a:tableStyleId>{74C1A8A3-306A-4EB7-A6B1-4F7E0EB9C5D6}</a:tableStyleId>
              </a:tblPr>
              <a:tblGrid>
                <a:gridCol w="1927746">
                  <a:extLst>
                    <a:ext uri="{9D8B030D-6E8A-4147-A177-3AD203B41FA5}">
                      <a16:colId xmlns="" xmlns:a16="http://schemas.microsoft.com/office/drawing/2014/main" val="20000"/>
                    </a:ext>
                  </a:extLst>
                </a:gridCol>
                <a:gridCol w="1943100">
                  <a:extLst>
                    <a:ext uri="{9D8B030D-6E8A-4147-A177-3AD203B41FA5}">
                      <a16:colId xmlns="" xmlns:a16="http://schemas.microsoft.com/office/drawing/2014/main" val="20001"/>
                    </a:ext>
                  </a:extLst>
                </a:gridCol>
                <a:gridCol w="1943100">
                  <a:extLst>
                    <a:ext uri="{9D8B030D-6E8A-4147-A177-3AD203B41FA5}">
                      <a16:colId xmlns="" xmlns:a16="http://schemas.microsoft.com/office/drawing/2014/main" val="20002"/>
                    </a:ext>
                  </a:extLst>
                </a:gridCol>
                <a:gridCol w="1943100">
                  <a:extLst>
                    <a:ext uri="{9D8B030D-6E8A-4147-A177-3AD203B41FA5}">
                      <a16:colId xmlns="" xmlns:a16="http://schemas.microsoft.com/office/drawing/2014/main" val="20003"/>
                    </a:ext>
                  </a:extLst>
                </a:gridCol>
              </a:tblGrid>
              <a:tr h="370840">
                <a:tc>
                  <a:txBody>
                    <a:bodyPr/>
                    <a:lstStyle/>
                    <a:p>
                      <a:endParaRPr lang="en-US" b="1" dirty="0">
                        <a:solidFill>
                          <a:srgbClr val="000000"/>
                        </a:solidFill>
                      </a:endParaRPr>
                    </a:p>
                  </a:txBody>
                  <a:tcPr/>
                </a:tc>
                <a:tc>
                  <a:txBody>
                    <a:bodyPr/>
                    <a:lstStyle/>
                    <a:p>
                      <a:pPr algn="ctr"/>
                      <a:r>
                        <a:rPr lang="en-US" dirty="0">
                          <a:solidFill>
                            <a:srgbClr val="000000"/>
                          </a:solidFill>
                        </a:rPr>
                        <a:t>Morris,</a:t>
                      </a:r>
                      <a:r>
                        <a:rPr lang="en-US" baseline="0" dirty="0">
                          <a:solidFill>
                            <a:srgbClr val="000000"/>
                          </a:solidFill>
                        </a:rPr>
                        <a:t> 2012</a:t>
                      </a:r>
                      <a:endParaRPr lang="en-US" dirty="0">
                        <a:solidFill>
                          <a:srgbClr val="000000"/>
                        </a:solidFill>
                      </a:endParaRPr>
                    </a:p>
                  </a:txBody>
                  <a:tcPr/>
                </a:tc>
                <a:tc>
                  <a:txBody>
                    <a:bodyPr/>
                    <a:lstStyle/>
                    <a:p>
                      <a:pPr algn="ctr"/>
                      <a:r>
                        <a:rPr lang="en-US" dirty="0" err="1">
                          <a:solidFill>
                            <a:srgbClr val="000000"/>
                          </a:solidFill>
                        </a:rPr>
                        <a:t>Moehring</a:t>
                      </a:r>
                      <a:r>
                        <a:rPr lang="en-US" dirty="0">
                          <a:solidFill>
                            <a:srgbClr val="000000"/>
                          </a:solidFill>
                        </a:rPr>
                        <a:t>, 2017</a:t>
                      </a:r>
                    </a:p>
                  </a:txBody>
                  <a:tcPr/>
                </a:tc>
                <a:tc>
                  <a:txBody>
                    <a:bodyPr/>
                    <a:lstStyle/>
                    <a:p>
                      <a:pPr algn="ctr"/>
                      <a:r>
                        <a:rPr lang="en-US" dirty="0">
                          <a:solidFill>
                            <a:srgbClr val="000000"/>
                          </a:solidFill>
                        </a:rPr>
                        <a:t>Science, 2019</a:t>
                      </a:r>
                    </a:p>
                  </a:txBody>
                  <a:tcPr/>
                </a:tc>
                <a:extLst>
                  <a:ext uri="{0D108BD9-81ED-4DB2-BD59-A6C34878D82A}">
                    <a16:rowId xmlns="" xmlns:a16="http://schemas.microsoft.com/office/drawing/2014/main" val="10000"/>
                  </a:ext>
                </a:extLst>
              </a:tr>
              <a:tr h="370840">
                <a:tc>
                  <a:txBody>
                    <a:bodyPr/>
                    <a:lstStyle/>
                    <a:p>
                      <a:r>
                        <a:rPr lang="en-US" sz="1600" b="1" dirty="0">
                          <a:solidFill>
                            <a:srgbClr val="000000"/>
                          </a:solidFill>
                        </a:rPr>
                        <a:t>Antimicrobial</a:t>
                      </a:r>
                      <a:r>
                        <a:rPr lang="en-US" sz="1600" b="1" baseline="0" dirty="0">
                          <a:solidFill>
                            <a:srgbClr val="000000"/>
                          </a:solidFill>
                        </a:rPr>
                        <a:t> </a:t>
                      </a:r>
                    </a:p>
                    <a:p>
                      <a:r>
                        <a:rPr lang="en-US" sz="1600" b="1" dirty="0">
                          <a:solidFill>
                            <a:srgbClr val="000000"/>
                          </a:solidFill>
                        </a:rPr>
                        <a:t>Use</a:t>
                      </a:r>
                    </a:p>
                  </a:txBody>
                  <a:tcPr/>
                </a:tc>
                <a:tc>
                  <a:txBody>
                    <a:bodyPr/>
                    <a:lstStyle/>
                    <a:p>
                      <a:r>
                        <a:rPr lang="en-US" sz="1600" dirty="0">
                          <a:solidFill>
                            <a:srgbClr val="000000"/>
                          </a:solidFill>
                        </a:rPr>
                        <a:t>DOTS/patient days</a:t>
                      </a:r>
                    </a:p>
                  </a:txBody>
                  <a:tcPr/>
                </a:tc>
                <a:tc>
                  <a:txBody>
                    <a:bodyPr/>
                    <a:lstStyle/>
                    <a:p>
                      <a:r>
                        <a:rPr lang="en-US" sz="1600" dirty="0">
                          <a:solidFill>
                            <a:srgbClr val="000000"/>
                          </a:solidFill>
                        </a:rPr>
                        <a:t>DOTs/patient days</a:t>
                      </a:r>
                    </a:p>
                    <a:p>
                      <a:r>
                        <a:rPr lang="en-US" sz="1600" dirty="0">
                          <a:solidFill>
                            <a:srgbClr val="000000"/>
                          </a:solidFill>
                        </a:rPr>
                        <a:t>DOTs/admissions</a:t>
                      </a:r>
                    </a:p>
                  </a:txBody>
                  <a:tcPr/>
                </a:tc>
                <a:tc>
                  <a:txBody>
                    <a:bodyPr/>
                    <a:lstStyle/>
                    <a:p>
                      <a:pPr marL="0" indent="0">
                        <a:buFont typeface="Arial"/>
                        <a:buNone/>
                      </a:pPr>
                      <a:r>
                        <a:rPr lang="en-US" sz="1600" dirty="0">
                          <a:solidFill>
                            <a:srgbClr val="000000"/>
                          </a:solidFill>
                        </a:rPr>
                        <a:t>DOTS/patient days</a:t>
                      </a:r>
                    </a:p>
                    <a:p>
                      <a:pPr marL="0" indent="0">
                        <a:buFont typeface="Arial"/>
                        <a:buNone/>
                      </a:pPr>
                      <a:r>
                        <a:rPr lang="en-US" sz="1600" dirty="0">
                          <a:solidFill>
                            <a:srgbClr val="000000"/>
                          </a:solidFill>
                        </a:rPr>
                        <a:t>Total </a:t>
                      </a:r>
                      <a:r>
                        <a:rPr lang="en-US" sz="1600" dirty="0" err="1">
                          <a:solidFill>
                            <a:srgbClr val="000000"/>
                          </a:solidFill>
                        </a:rPr>
                        <a:t>antimicr</a:t>
                      </a:r>
                      <a:r>
                        <a:rPr lang="en-US" sz="1600" baseline="0" dirty="0">
                          <a:solidFill>
                            <a:srgbClr val="000000"/>
                          </a:solidFill>
                        </a:rPr>
                        <a:t> days</a:t>
                      </a:r>
                      <a:endParaRPr lang="en-US" sz="1600" dirty="0">
                        <a:solidFill>
                          <a:srgbClr val="000000"/>
                        </a:solidFill>
                      </a:endParaRPr>
                    </a:p>
                  </a:txBody>
                  <a:tcPr/>
                </a:tc>
                <a:extLst>
                  <a:ext uri="{0D108BD9-81ED-4DB2-BD59-A6C34878D82A}">
                    <a16:rowId xmlns="" xmlns:a16="http://schemas.microsoft.com/office/drawing/2014/main" val="10001"/>
                  </a:ext>
                </a:extLst>
              </a:tr>
              <a:tr h="370840">
                <a:tc>
                  <a:txBody>
                    <a:bodyPr/>
                    <a:lstStyle/>
                    <a:p>
                      <a:r>
                        <a:rPr lang="en-US" sz="1600" b="1" dirty="0">
                          <a:solidFill>
                            <a:srgbClr val="000000"/>
                          </a:solidFill>
                        </a:rPr>
                        <a:t>Clinical Outcomes</a:t>
                      </a:r>
                    </a:p>
                  </a:txBody>
                  <a:tcPr/>
                </a:tc>
                <a:tc>
                  <a:txBody>
                    <a:bodyPr/>
                    <a:lstStyle/>
                    <a:p>
                      <a:r>
                        <a:rPr lang="en-US" sz="1600" dirty="0">
                          <a:solidFill>
                            <a:srgbClr val="000000"/>
                          </a:solidFill>
                        </a:rPr>
                        <a:t>ARO mortality</a:t>
                      </a:r>
                    </a:p>
                    <a:p>
                      <a:r>
                        <a:rPr lang="en-US" sz="1600" dirty="0">
                          <a:solidFill>
                            <a:srgbClr val="000000"/>
                          </a:solidFill>
                        </a:rPr>
                        <a:t>All cause mortality</a:t>
                      </a:r>
                    </a:p>
                    <a:p>
                      <a:r>
                        <a:rPr lang="en-US" sz="1600" dirty="0">
                          <a:solidFill>
                            <a:srgbClr val="000000"/>
                          </a:solidFill>
                        </a:rPr>
                        <a:t>Conservable days</a:t>
                      </a:r>
                    </a:p>
                    <a:p>
                      <a:r>
                        <a:rPr lang="en-US" sz="1600" dirty="0">
                          <a:solidFill>
                            <a:srgbClr val="000000"/>
                          </a:solidFill>
                        </a:rPr>
                        <a:t>30d readmission</a:t>
                      </a:r>
                    </a:p>
                  </a:txBody>
                  <a:tcPr/>
                </a:tc>
                <a:tc>
                  <a:txBody>
                    <a:bodyPr/>
                    <a:lstStyle/>
                    <a:p>
                      <a:r>
                        <a:rPr lang="en-US" sz="1600" dirty="0">
                          <a:solidFill>
                            <a:srgbClr val="000000"/>
                          </a:solidFill>
                        </a:rPr>
                        <a:t>---</a:t>
                      </a:r>
                    </a:p>
                  </a:txBody>
                  <a:tcPr/>
                </a:tc>
                <a:tc>
                  <a:txBody>
                    <a:bodyPr/>
                    <a:lstStyle/>
                    <a:p>
                      <a:r>
                        <a:rPr lang="en-US" sz="1600" dirty="0">
                          <a:solidFill>
                            <a:srgbClr val="000000"/>
                          </a:solidFill>
                        </a:rPr>
                        <a:t>30d readmission</a:t>
                      </a:r>
                    </a:p>
                  </a:txBody>
                  <a:tcPr/>
                </a:tc>
                <a:extLst>
                  <a:ext uri="{0D108BD9-81ED-4DB2-BD59-A6C34878D82A}">
                    <a16:rowId xmlns="" xmlns:a16="http://schemas.microsoft.com/office/drawing/2014/main" val="10002"/>
                  </a:ext>
                </a:extLst>
              </a:tr>
              <a:tr h="370840">
                <a:tc>
                  <a:txBody>
                    <a:bodyPr/>
                    <a:lstStyle/>
                    <a:p>
                      <a:r>
                        <a:rPr lang="en-US" sz="1600" b="1" dirty="0">
                          <a:solidFill>
                            <a:srgbClr val="000000"/>
                          </a:solidFill>
                        </a:rPr>
                        <a:t>Adverse Outcomes </a:t>
                      </a:r>
                    </a:p>
                  </a:txBody>
                  <a:tcPr/>
                </a:tc>
                <a:tc>
                  <a:txBody>
                    <a:bodyPr/>
                    <a:lstStyle/>
                    <a:p>
                      <a:r>
                        <a:rPr lang="en-US" sz="1600" dirty="0">
                          <a:solidFill>
                            <a:srgbClr val="000000"/>
                          </a:solidFill>
                        </a:rPr>
                        <a:t>No. patients with AROs</a:t>
                      </a:r>
                    </a:p>
                  </a:txBody>
                  <a:tcPr/>
                </a:tc>
                <a:tc>
                  <a:txBody>
                    <a:bodyPr/>
                    <a:lstStyle/>
                    <a:p>
                      <a:r>
                        <a:rPr lang="en-US" sz="1600" dirty="0">
                          <a:solidFill>
                            <a:srgbClr val="000000"/>
                          </a:solidFill>
                        </a:rPr>
                        <a:t>CDI incidence (2 categories)</a:t>
                      </a:r>
                    </a:p>
                    <a:p>
                      <a:r>
                        <a:rPr lang="en-US" sz="1600" dirty="0">
                          <a:solidFill>
                            <a:srgbClr val="000000"/>
                          </a:solidFill>
                        </a:rPr>
                        <a:t>Drug-resist infection</a:t>
                      </a:r>
                    </a:p>
                  </a:txBody>
                  <a:tcPr/>
                </a:tc>
                <a:tc>
                  <a:txBody>
                    <a:bodyPr/>
                    <a:lstStyle/>
                    <a:p>
                      <a:r>
                        <a:rPr lang="en-US" sz="1600" dirty="0">
                          <a:solidFill>
                            <a:srgbClr val="000000"/>
                          </a:solidFill>
                        </a:rPr>
                        <a:t>---</a:t>
                      </a:r>
                    </a:p>
                  </a:txBody>
                  <a:tcPr anchor="ctr"/>
                </a:tc>
                <a:extLst>
                  <a:ext uri="{0D108BD9-81ED-4DB2-BD59-A6C34878D82A}">
                    <a16:rowId xmlns="" xmlns:a16="http://schemas.microsoft.com/office/drawing/2014/main" val="10003"/>
                  </a:ext>
                </a:extLst>
              </a:tr>
              <a:tr h="370840">
                <a:tc>
                  <a:txBody>
                    <a:bodyPr/>
                    <a:lstStyle/>
                    <a:p>
                      <a:r>
                        <a:rPr lang="en-US" sz="1600" b="1" dirty="0">
                          <a:solidFill>
                            <a:srgbClr val="000000"/>
                          </a:solidFill>
                        </a:rPr>
                        <a:t>Process Measures</a:t>
                      </a:r>
                    </a:p>
                  </a:txBody>
                  <a:tcPr/>
                </a:tc>
                <a:tc>
                  <a:txBody>
                    <a:bodyPr/>
                    <a:lstStyle/>
                    <a:p>
                      <a:r>
                        <a:rPr lang="en-US" sz="1600" dirty="0">
                          <a:solidFill>
                            <a:srgbClr val="000000"/>
                          </a:solidFill>
                        </a:rPr>
                        <a:t>---</a:t>
                      </a:r>
                    </a:p>
                  </a:txBody>
                  <a:tcPr/>
                </a:tc>
                <a:tc>
                  <a:txBody>
                    <a:bodyPr/>
                    <a:lstStyle/>
                    <a:p>
                      <a:r>
                        <a:rPr lang="en-US" sz="1600" dirty="0">
                          <a:solidFill>
                            <a:srgbClr val="000000"/>
                          </a:solidFill>
                        </a:rPr>
                        <a:t>Redundant</a:t>
                      </a:r>
                      <a:r>
                        <a:rPr lang="en-US" sz="1600" baseline="0" dirty="0">
                          <a:solidFill>
                            <a:srgbClr val="000000"/>
                          </a:solidFill>
                        </a:rPr>
                        <a:t> therapy </a:t>
                      </a:r>
                      <a:endParaRPr lang="en-US" sz="1600" dirty="0">
                        <a:solidFill>
                          <a:srgbClr val="000000"/>
                        </a:solidFill>
                      </a:endParaRPr>
                    </a:p>
                  </a:txBody>
                  <a:tcPr/>
                </a:tc>
                <a:tc>
                  <a:txBody>
                    <a:bodyPr/>
                    <a:lstStyle/>
                    <a:p>
                      <a:r>
                        <a:rPr lang="en-US" sz="1600" dirty="0">
                          <a:solidFill>
                            <a:srgbClr val="000000"/>
                          </a:solidFill>
                        </a:rPr>
                        <a:t>Adherence to ASP recommendations</a:t>
                      </a:r>
                    </a:p>
                  </a:txBody>
                  <a:tcPr/>
                </a:tc>
                <a:extLst>
                  <a:ext uri="{0D108BD9-81ED-4DB2-BD59-A6C34878D82A}">
                    <a16:rowId xmlns="" xmlns:a16="http://schemas.microsoft.com/office/drawing/2014/main" val="10004"/>
                  </a:ext>
                </a:extLst>
              </a:tr>
            </a:tbl>
          </a:graphicData>
        </a:graphic>
      </p:graphicFrame>
      <p:sp>
        <p:nvSpPr>
          <p:cNvPr id="3" name="Title 2"/>
          <p:cNvSpPr>
            <a:spLocks noGrp="1"/>
          </p:cNvSpPr>
          <p:nvPr>
            <p:ph type="title"/>
          </p:nvPr>
        </p:nvSpPr>
        <p:spPr/>
        <p:txBody>
          <a:bodyPr/>
          <a:lstStyle/>
          <a:p>
            <a:r>
              <a:rPr lang="en-US" dirty="0"/>
              <a:t>Quality indicators for asp</a:t>
            </a:r>
          </a:p>
        </p:txBody>
      </p:sp>
      <p:sp>
        <p:nvSpPr>
          <p:cNvPr id="4" name="Slide Number Placeholder 3"/>
          <p:cNvSpPr>
            <a:spLocks noGrp="1"/>
          </p:cNvSpPr>
          <p:nvPr>
            <p:ph type="sldNum" sz="quarter" idx="12"/>
          </p:nvPr>
        </p:nvSpPr>
        <p:spPr/>
        <p:txBody>
          <a:bodyPr/>
          <a:lstStyle/>
          <a:p>
            <a:fld id="{A9ECC5C3-AB39-B144-AAF5-28F142C249A1}" type="slidenum">
              <a:rPr lang="en-US" smtClean="0"/>
              <a:pPr/>
              <a:t>21</a:t>
            </a:fld>
            <a:endParaRPr lang="en-US"/>
          </a:p>
        </p:txBody>
      </p:sp>
      <p:sp>
        <p:nvSpPr>
          <p:cNvPr id="6" name="TextBox 5">
            <a:extLst>
              <a:ext uri="{FF2B5EF4-FFF2-40B4-BE49-F238E27FC236}">
                <a16:creationId xmlns="" xmlns:a16="http://schemas.microsoft.com/office/drawing/2014/main" id="{C58A17BD-7362-4C34-9EF5-D012E652C56C}"/>
              </a:ext>
            </a:extLst>
          </p:cNvPr>
          <p:cNvSpPr txBox="1"/>
          <p:nvPr/>
        </p:nvSpPr>
        <p:spPr>
          <a:xfrm>
            <a:off x="-1" y="4850573"/>
            <a:ext cx="8988847" cy="276999"/>
          </a:xfrm>
          <a:prstGeom prst="rect">
            <a:avLst/>
          </a:prstGeom>
          <a:solidFill>
            <a:schemeClr val="bg1"/>
          </a:solidFill>
        </p:spPr>
        <p:txBody>
          <a:bodyPr wrap="square" rtlCol="0">
            <a:spAutoFit/>
          </a:bodyPr>
          <a:lstStyle/>
          <a:p>
            <a:r>
              <a:rPr lang="en-US" sz="1200" i="1" dirty="0"/>
              <a:t>Morris AM et al, Infect Control </a:t>
            </a:r>
            <a:r>
              <a:rPr lang="en-US" sz="1200" i="1" dirty="0" err="1"/>
              <a:t>Hosp</a:t>
            </a:r>
            <a:r>
              <a:rPr lang="en-US" sz="1200" i="1" dirty="0"/>
              <a:t> </a:t>
            </a:r>
            <a:r>
              <a:rPr lang="en-US" sz="1200" i="1" dirty="0" err="1"/>
              <a:t>Epidemiol</a:t>
            </a:r>
            <a:r>
              <a:rPr lang="en-US" sz="1200" i="1" dirty="0"/>
              <a:t> 2012; </a:t>
            </a:r>
            <a:r>
              <a:rPr lang="en-US" sz="1200" i="1" dirty="0" err="1"/>
              <a:t>Moehring</a:t>
            </a:r>
            <a:r>
              <a:rPr lang="en-US" sz="1200" i="1" dirty="0"/>
              <a:t> RW et al, </a:t>
            </a:r>
            <a:r>
              <a:rPr lang="en-US" sz="1200" i="1" dirty="0" err="1"/>
              <a:t>Clin</a:t>
            </a:r>
            <a:r>
              <a:rPr lang="en-US" sz="1200" i="1" dirty="0"/>
              <a:t> Infect Dis 2017; Science M et al, Pediatrics 2019</a:t>
            </a:r>
          </a:p>
        </p:txBody>
      </p:sp>
    </p:spTree>
    <p:extLst>
      <p:ext uri="{BB962C8B-B14F-4D97-AF65-F5344CB8AC3E}">
        <p14:creationId xmlns:p14="http://schemas.microsoft.com/office/powerpoint/2010/main" val="2356911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p:txBody>
          <a:bodyPr>
            <a:normAutofit/>
          </a:bodyPr>
          <a:lstStyle/>
          <a:p>
            <a:pPr marL="0" indent="0">
              <a:buNone/>
            </a:pPr>
            <a:r>
              <a:rPr lang="en-US" dirty="0">
                <a:solidFill>
                  <a:srgbClr val="303032"/>
                </a:solidFill>
              </a:rPr>
              <a:t>At the end of this session, participants will be able to: </a:t>
            </a:r>
          </a:p>
          <a:p>
            <a:pPr marL="342900" indent="-342900">
              <a:buFont typeface="+mj-lt"/>
              <a:buAutoNum type="arabicPeriod"/>
            </a:pPr>
            <a:r>
              <a:rPr lang="en-US" dirty="0">
                <a:solidFill>
                  <a:schemeClr val="bg1">
                    <a:lumMod val="75000"/>
                  </a:schemeClr>
                </a:solidFill>
              </a:rPr>
              <a:t>Develop a plan for implementing an ASP (AMS program)</a:t>
            </a:r>
          </a:p>
          <a:p>
            <a:pPr marL="342900" indent="-342900">
              <a:buFont typeface="+mj-lt"/>
              <a:buAutoNum type="arabicPeriod"/>
            </a:pPr>
            <a:r>
              <a:rPr lang="en-US" dirty="0">
                <a:solidFill>
                  <a:schemeClr val="bg1">
                    <a:lumMod val="75000"/>
                  </a:schemeClr>
                </a:solidFill>
              </a:rPr>
              <a:t>Describe methods for measuring success</a:t>
            </a:r>
          </a:p>
          <a:p>
            <a:pPr marL="342900" indent="-342900">
              <a:buFont typeface="+mj-lt"/>
              <a:buAutoNum type="arabicPeriod"/>
            </a:pPr>
            <a:r>
              <a:rPr lang="en-US" dirty="0">
                <a:solidFill>
                  <a:srgbClr val="303032"/>
                </a:solidFill>
              </a:rPr>
              <a:t>Identify potential research questions to resolve current knowledge gaps related to ASP</a:t>
            </a:r>
          </a:p>
          <a:p>
            <a:pPr marL="342900" indent="-342900">
              <a:buFont typeface="+mj-lt"/>
              <a:buAutoNum type="arabicPeriod"/>
            </a:pPr>
            <a:r>
              <a:rPr lang="en-US" dirty="0">
                <a:solidFill>
                  <a:srgbClr val="303032"/>
                </a:solidFill>
              </a:rPr>
              <a:t>Recognize determinants (barriers and facilitators) of appropriate antibiotic prescribing in hospitals</a:t>
            </a:r>
          </a:p>
          <a:p>
            <a:pPr marL="342900" indent="-342900">
              <a:buFont typeface="+mj-lt"/>
              <a:buAutoNum type="arabicPeriod"/>
            </a:pPr>
            <a:endParaRPr lang="en-US" dirty="0">
              <a:solidFill>
                <a:srgbClr val="303032"/>
              </a:solidFill>
            </a:endParaRPr>
          </a:p>
        </p:txBody>
      </p:sp>
      <p:sp>
        <p:nvSpPr>
          <p:cNvPr id="20481" name="Title 1"/>
          <p:cNvSpPr>
            <a:spLocks noGrp="1"/>
          </p:cNvSpPr>
          <p:nvPr>
            <p:ph type="title"/>
          </p:nvPr>
        </p:nvSpPr>
        <p:spPr/>
        <p:txBody>
          <a:bodyPr/>
          <a:lstStyle/>
          <a:p>
            <a:r>
              <a:rPr lang="en-US" dirty="0"/>
              <a:t>Objectives</a:t>
            </a:r>
          </a:p>
        </p:txBody>
      </p:sp>
      <p:sp>
        <p:nvSpPr>
          <p:cNvPr id="2" name="Slide Number Placeholder 1"/>
          <p:cNvSpPr>
            <a:spLocks noGrp="1"/>
          </p:cNvSpPr>
          <p:nvPr>
            <p:ph type="sldNum" sz="quarter" idx="12"/>
          </p:nvPr>
        </p:nvSpPr>
        <p:spPr/>
        <p:txBody>
          <a:bodyPr/>
          <a:lstStyle/>
          <a:p>
            <a:fld id="{A9ECC5C3-AB39-B144-AAF5-28F142C249A1}" type="slidenum">
              <a:rPr lang="en-US" smtClean="0"/>
              <a:pPr/>
              <a:t>22</a:t>
            </a:fld>
            <a:endParaRPr lang="en-US"/>
          </a:p>
        </p:txBody>
      </p:sp>
    </p:spTree>
    <p:extLst>
      <p:ext uri="{BB962C8B-B14F-4D97-AF65-F5344CB8AC3E}">
        <p14:creationId xmlns:p14="http://schemas.microsoft.com/office/powerpoint/2010/main" val="4036430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335B83C7-BD22-4EB3-A261-879598BEE2E6}"/>
              </a:ext>
            </a:extLst>
          </p:cNvPr>
          <p:cNvSpPr>
            <a:spLocks noGrp="1"/>
          </p:cNvSpPr>
          <p:nvPr>
            <p:ph idx="1"/>
          </p:nvPr>
        </p:nvSpPr>
        <p:spPr/>
        <p:txBody>
          <a:bodyPr>
            <a:normAutofit fontScale="92500" lnSpcReduction="20000"/>
          </a:bodyPr>
          <a:lstStyle/>
          <a:p>
            <a:pPr marL="342900" indent="-342900">
              <a:buFont typeface="+mj-lt"/>
              <a:buAutoNum type="arabicPeriod"/>
            </a:pPr>
            <a:r>
              <a:rPr lang="en-US" dirty="0" err="1">
                <a:solidFill>
                  <a:srgbClr val="000000"/>
                </a:solidFill>
              </a:rPr>
              <a:t>Behavioural</a:t>
            </a:r>
            <a:r>
              <a:rPr lang="en-US" dirty="0">
                <a:solidFill>
                  <a:srgbClr val="000000"/>
                </a:solidFill>
              </a:rPr>
              <a:t> approaches to prescribing</a:t>
            </a:r>
          </a:p>
          <a:p>
            <a:pPr marL="342900" indent="-342900">
              <a:buFont typeface="+mj-lt"/>
              <a:buAutoNum type="arabicPeriod"/>
            </a:pPr>
            <a:r>
              <a:rPr lang="en-US" dirty="0">
                <a:solidFill>
                  <a:srgbClr val="000000"/>
                </a:solidFill>
              </a:rPr>
              <a:t>Optimal prescribing practices</a:t>
            </a:r>
          </a:p>
          <a:p>
            <a:pPr marL="342900" indent="-342900">
              <a:buFont typeface="+mj-lt"/>
              <a:buAutoNum type="arabicPeriod"/>
            </a:pPr>
            <a:r>
              <a:rPr lang="en-US" dirty="0">
                <a:solidFill>
                  <a:srgbClr val="000000"/>
                </a:solidFill>
              </a:rPr>
              <a:t>Strategies for implementing, sustaining AMS interventions</a:t>
            </a:r>
          </a:p>
          <a:p>
            <a:pPr marL="342900" indent="-342900">
              <a:buFont typeface="+mj-lt"/>
              <a:buAutoNum type="arabicPeriod"/>
            </a:pPr>
            <a:r>
              <a:rPr lang="en-US" dirty="0">
                <a:solidFill>
                  <a:srgbClr val="000000"/>
                </a:solidFill>
              </a:rPr>
              <a:t>Optimal process and outcome measures</a:t>
            </a:r>
          </a:p>
          <a:p>
            <a:pPr marL="342900" indent="-342900">
              <a:buFont typeface="+mj-lt"/>
              <a:buAutoNum type="arabicPeriod"/>
            </a:pPr>
            <a:r>
              <a:rPr lang="en-US" dirty="0">
                <a:solidFill>
                  <a:srgbClr val="000000"/>
                </a:solidFill>
              </a:rPr>
              <a:t>Research methods and reporting requirements to improve AMS studies</a:t>
            </a:r>
          </a:p>
          <a:p>
            <a:pPr marL="342900" indent="-342900">
              <a:buFont typeface="+mj-lt"/>
              <a:buAutoNum type="arabicPeriod"/>
            </a:pPr>
            <a:r>
              <a:rPr lang="en-US" dirty="0">
                <a:solidFill>
                  <a:schemeClr val="bg1">
                    <a:lumMod val="65000"/>
                  </a:schemeClr>
                </a:solidFill>
              </a:rPr>
              <a:t>Evaluation of ASPs </a:t>
            </a:r>
          </a:p>
          <a:p>
            <a:pPr marL="342900" indent="-342900">
              <a:buFont typeface="+mj-lt"/>
              <a:buAutoNum type="arabicPeriod"/>
            </a:pPr>
            <a:r>
              <a:rPr lang="en-US" dirty="0">
                <a:solidFill>
                  <a:schemeClr val="bg1">
                    <a:lumMod val="65000"/>
                  </a:schemeClr>
                </a:solidFill>
              </a:rPr>
              <a:t>Patient perspectives on AMS </a:t>
            </a:r>
          </a:p>
          <a:p>
            <a:pPr marL="342900" indent="-342900">
              <a:buFont typeface="+mj-lt"/>
              <a:buAutoNum type="arabicPeriod"/>
            </a:pPr>
            <a:r>
              <a:rPr lang="en-US" dirty="0">
                <a:solidFill>
                  <a:schemeClr val="bg1">
                    <a:lumMod val="65000"/>
                  </a:schemeClr>
                </a:solidFill>
              </a:rPr>
              <a:t>Impact of government, policy </a:t>
            </a:r>
          </a:p>
          <a:p>
            <a:pPr marL="0" indent="0">
              <a:buNone/>
            </a:pPr>
            <a:endParaRPr lang="en-US" dirty="0">
              <a:solidFill>
                <a:srgbClr val="000000"/>
              </a:solidFill>
            </a:endParaRPr>
          </a:p>
          <a:p>
            <a:pPr marL="342900" indent="-342900">
              <a:buFont typeface="+mj-lt"/>
              <a:buAutoNum type="arabicPeriod"/>
            </a:pPr>
            <a:endParaRPr lang="en-US" dirty="0">
              <a:solidFill>
                <a:srgbClr val="000000"/>
              </a:solidFill>
            </a:endParaRPr>
          </a:p>
          <a:p>
            <a:pPr marL="342900" indent="-342900">
              <a:buFont typeface="+mj-lt"/>
              <a:buAutoNum type="arabicPeriod"/>
            </a:pPr>
            <a:endParaRPr lang="en-US" dirty="0">
              <a:solidFill>
                <a:srgbClr val="000000"/>
              </a:solidFill>
            </a:endParaRPr>
          </a:p>
        </p:txBody>
      </p:sp>
      <p:sp>
        <p:nvSpPr>
          <p:cNvPr id="3" name="Title 2">
            <a:extLst>
              <a:ext uri="{FF2B5EF4-FFF2-40B4-BE49-F238E27FC236}">
                <a16:creationId xmlns="" xmlns:a16="http://schemas.microsoft.com/office/drawing/2014/main" id="{DA09AF6C-A558-4CA6-B8BF-8C44D41D026B}"/>
              </a:ext>
            </a:extLst>
          </p:cNvPr>
          <p:cNvSpPr>
            <a:spLocks noGrp="1"/>
          </p:cNvSpPr>
          <p:nvPr>
            <p:ph type="title"/>
          </p:nvPr>
        </p:nvSpPr>
        <p:spPr/>
        <p:txBody>
          <a:bodyPr/>
          <a:lstStyle/>
          <a:p>
            <a:r>
              <a:rPr lang="en-US" dirty="0"/>
              <a:t>Areas for further research</a:t>
            </a:r>
          </a:p>
        </p:txBody>
      </p:sp>
      <p:sp>
        <p:nvSpPr>
          <p:cNvPr id="5" name="TextBox 4">
            <a:extLst>
              <a:ext uri="{FF2B5EF4-FFF2-40B4-BE49-F238E27FC236}">
                <a16:creationId xmlns="" xmlns:a16="http://schemas.microsoft.com/office/drawing/2014/main" id="{D2D1E2C8-2176-4545-97B7-3AAE79C1C0BF}"/>
              </a:ext>
            </a:extLst>
          </p:cNvPr>
          <p:cNvSpPr txBox="1"/>
          <p:nvPr/>
        </p:nvSpPr>
        <p:spPr>
          <a:xfrm>
            <a:off x="0" y="4918479"/>
            <a:ext cx="6863938" cy="276999"/>
          </a:xfrm>
          <a:prstGeom prst="rect">
            <a:avLst/>
          </a:prstGeom>
          <a:noFill/>
        </p:spPr>
        <p:txBody>
          <a:bodyPr wrap="square" rtlCol="0">
            <a:spAutoFit/>
          </a:bodyPr>
          <a:lstStyle/>
          <a:p>
            <a:r>
              <a:rPr lang="en-US" sz="1200" i="1" dirty="0"/>
              <a:t>Morris AM et al, Infect Control Hosp Epidemiol 2019; </a:t>
            </a:r>
            <a:r>
              <a:rPr lang="en-US" sz="1200" i="1" dirty="0" err="1"/>
              <a:t>Rzewuska</a:t>
            </a:r>
            <a:r>
              <a:rPr lang="en-US" sz="1200" i="1" dirty="0"/>
              <a:t> M et al, Clin Microbiol Infect 2019 </a:t>
            </a:r>
          </a:p>
        </p:txBody>
      </p:sp>
      <p:sp>
        <p:nvSpPr>
          <p:cNvPr id="4" name="Slide Number Placeholder 3"/>
          <p:cNvSpPr>
            <a:spLocks noGrp="1"/>
          </p:cNvSpPr>
          <p:nvPr>
            <p:ph type="sldNum" sz="quarter" idx="12"/>
          </p:nvPr>
        </p:nvSpPr>
        <p:spPr/>
        <p:txBody>
          <a:bodyPr/>
          <a:lstStyle/>
          <a:p>
            <a:fld id="{A9ECC5C3-AB39-B144-AAF5-28F142C249A1}" type="slidenum">
              <a:rPr lang="en-US" smtClean="0"/>
              <a:pPr/>
              <a:t>23</a:t>
            </a:fld>
            <a:endParaRPr lang="en-US"/>
          </a:p>
        </p:txBody>
      </p:sp>
    </p:spTree>
    <p:extLst>
      <p:ext uri="{BB962C8B-B14F-4D97-AF65-F5344CB8AC3E}">
        <p14:creationId xmlns:p14="http://schemas.microsoft.com/office/powerpoint/2010/main" val="2458547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Knowledge alone is insufficient to enable change </a:t>
            </a:r>
            <a:r>
              <a:rPr lang="en-US" dirty="0">
                <a:latin typeface="Wingdings"/>
                <a:ea typeface="Wingdings"/>
                <a:cs typeface="Wingdings"/>
                <a:sym typeface="Wingdings"/>
              </a:rPr>
              <a:t></a:t>
            </a:r>
            <a:r>
              <a:rPr lang="en-US" b="1" dirty="0">
                <a:sym typeface="Wingdings"/>
              </a:rPr>
              <a:t>k</a:t>
            </a:r>
            <a:r>
              <a:rPr lang="en-US" b="1" dirty="0"/>
              <a:t>nowledge translation </a:t>
            </a:r>
            <a:r>
              <a:rPr lang="en-US" dirty="0"/>
              <a:t>is key</a:t>
            </a:r>
          </a:p>
          <a:p>
            <a:r>
              <a:rPr lang="en-US" dirty="0"/>
              <a:t>Need to first understand the determinants of physician antibiotic prescribing</a:t>
            </a:r>
          </a:p>
          <a:p>
            <a:pPr lvl="1"/>
            <a:r>
              <a:rPr lang="en-US" dirty="0"/>
              <a:t>Barriers </a:t>
            </a:r>
          </a:p>
          <a:p>
            <a:pPr lvl="1"/>
            <a:r>
              <a:rPr lang="en-US" dirty="0"/>
              <a:t>Facilitators </a:t>
            </a:r>
          </a:p>
          <a:p>
            <a:r>
              <a:rPr lang="en-US" dirty="0"/>
              <a:t>Ultimately, develop and implement </a:t>
            </a:r>
            <a:r>
              <a:rPr lang="en-US" dirty="0" err="1"/>
              <a:t>behaviour</a:t>
            </a:r>
            <a:r>
              <a:rPr lang="en-US" dirty="0"/>
              <a:t> change techniques to influence prescribing </a:t>
            </a:r>
            <a:r>
              <a:rPr lang="en-US" dirty="0" err="1"/>
              <a:t>behaviour</a:t>
            </a:r>
            <a:endParaRPr lang="en-US" dirty="0"/>
          </a:p>
        </p:txBody>
      </p:sp>
      <p:sp>
        <p:nvSpPr>
          <p:cNvPr id="2" name="Title 1"/>
          <p:cNvSpPr>
            <a:spLocks noGrp="1"/>
          </p:cNvSpPr>
          <p:nvPr>
            <p:ph type="title"/>
          </p:nvPr>
        </p:nvSpPr>
        <p:spPr/>
        <p:txBody>
          <a:bodyPr>
            <a:normAutofit/>
          </a:bodyPr>
          <a:lstStyle/>
          <a:p>
            <a:r>
              <a:rPr lang="en-US" dirty="0"/>
              <a:t>Why a </a:t>
            </a:r>
            <a:r>
              <a:rPr lang="en-US" dirty="0" err="1"/>
              <a:t>Behavioural</a:t>
            </a:r>
            <a:r>
              <a:rPr lang="en-US" dirty="0"/>
              <a:t> Approach?</a:t>
            </a:r>
          </a:p>
        </p:txBody>
      </p:sp>
      <p:sp>
        <p:nvSpPr>
          <p:cNvPr id="4" name="Rectangle 3"/>
          <p:cNvSpPr/>
          <p:nvPr/>
        </p:nvSpPr>
        <p:spPr>
          <a:xfrm>
            <a:off x="4502750" y="2433250"/>
            <a:ext cx="232756" cy="300082"/>
          </a:xfrm>
          <a:prstGeom prst="rect">
            <a:avLst/>
          </a:prstGeom>
        </p:spPr>
        <p:txBody>
          <a:bodyPr wrap="none">
            <a:spAutoFit/>
          </a:bodyPr>
          <a:lstStyle/>
          <a:p>
            <a:r>
              <a:rPr lang="sk-SK" sz="1350" dirty="0"/>
              <a:t> </a:t>
            </a:r>
            <a:endParaRPr lang="en-US" sz="1350" dirty="0"/>
          </a:p>
        </p:txBody>
      </p:sp>
      <p:sp>
        <p:nvSpPr>
          <p:cNvPr id="5" name="Rectangle 4"/>
          <p:cNvSpPr/>
          <p:nvPr/>
        </p:nvSpPr>
        <p:spPr>
          <a:xfrm>
            <a:off x="4502750" y="2433250"/>
            <a:ext cx="232756" cy="300082"/>
          </a:xfrm>
          <a:prstGeom prst="rect">
            <a:avLst/>
          </a:prstGeom>
        </p:spPr>
        <p:txBody>
          <a:bodyPr wrap="none">
            <a:spAutoFit/>
          </a:bodyPr>
          <a:lstStyle/>
          <a:p>
            <a:r>
              <a:rPr lang="sk-SK" sz="1350" dirty="0"/>
              <a:t> </a:t>
            </a:r>
            <a:endParaRPr lang="en-US" sz="1350" dirty="0"/>
          </a:p>
        </p:txBody>
      </p:sp>
      <p:sp>
        <p:nvSpPr>
          <p:cNvPr id="6" name="Slide Number Placeholder 5"/>
          <p:cNvSpPr>
            <a:spLocks noGrp="1"/>
          </p:cNvSpPr>
          <p:nvPr>
            <p:ph type="sldNum" sz="quarter" idx="12"/>
          </p:nvPr>
        </p:nvSpPr>
        <p:spPr/>
        <p:txBody>
          <a:bodyPr/>
          <a:lstStyle/>
          <a:p>
            <a:fld id="{A9ECC5C3-AB39-B144-AAF5-28F142C249A1}" type="slidenum">
              <a:rPr lang="en-US" smtClean="0"/>
              <a:pPr/>
              <a:t>24</a:t>
            </a:fld>
            <a:endParaRPr lang="en-US"/>
          </a:p>
        </p:txBody>
      </p:sp>
    </p:spTree>
    <p:extLst>
      <p:ext uri="{BB962C8B-B14F-4D97-AF65-F5344CB8AC3E}">
        <p14:creationId xmlns:p14="http://schemas.microsoft.com/office/powerpoint/2010/main" val="606139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6D8DA8F9-C770-40EF-B619-28FC65C4EA68}"/>
              </a:ext>
            </a:extLst>
          </p:cNvPr>
          <p:cNvSpPr>
            <a:spLocks noGrp="1"/>
          </p:cNvSpPr>
          <p:nvPr>
            <p:ph idx="1"/>
          </p:nvPr>
        </p:nvSpPr>
        <p:spPr/>
        <p:txBody>
          <a:bodyPr>
            <a:normAutofit/>
          </a:bodyPr>
          <a:lstStyle/>
          <a:p>
            <a:r>
              <a:rPr lang="en-US" dirty="0">
                <a:solidFill>
                  <a:srgbClr val="000000"/>
                </a:solidFill>
              </a:rPr>
              <a:t>Cochrane review (2017): enablement and restriction both independently associated with increased compliance with prescribing </a:t>
            </a:r>
          </a:p>
          <a:p>
            <a:pPr lvl="1"/>
            <a:r>
              <a:rPr lang="en-US" dirty="0">
                <a:solidFill>
                  <a:srgbClr val="000000"/>
                </a:solidFill>
              </a:rPr>
              <a:t>Enablement (“increasing means/reducing barriers to increase capability or opportunity”) </a:t>
            </a:r>
          </a:p>
          <a:p>
            <a:pPr lvl="1"/>
            <a:r>
              <a:rPr lang="en-US" dirty="0">
                <a:solidFill>
                  <a:srgbClr val="000000"/>
                </a:solidFill>
              </a:rPr>
              <a:t>Restriction (“using rules to reduce the opportunity to engage in the target </a:t>
            </a:r>
            <a:r>
              <a:rPr lang="en-US" dirty="0" err="1">
                <a:solidFill>
                  <a:srgbClr val="000000"/>
                </a:solidFill>
              </a:rPr>
              <a:t>behaviour</a:t>
            </a:r>
            <a:r>
              <a:rPr lang="en-US" dirty="0">
                <a:solidFill>
                  <a:srgbClr val="000000"/>
                </a:solidFill>
              </a:rPr>
              <a:t>; or increasing the target </a:t>
            </a:r>
            <a:r>
              <a:rPr lang="en-US" dirty="0" err="1">
                <a:solidFill>
                  <a:srgbClr val="000000"/>
                </a:solidFill>
              </a:rPr>
              <a:t>behaviour</a:t>
            </a:r>
            <a:r>
              <a:rPr lang="en-US" dirty="0">
                <a:solidFill>
                  <a:srgbClr val="000000"/>
                </a:solidFill>
              </a:rPr>
              <a:t> by reducing the opportunity to engage in competing </a:t>
            </a:r>
            <a:r>
              <a:rPr lang="en-US" dirty="0" err="1">
                <a:solidFill>
                  <a:srgbClr val="000000"/>
                </a:solidFill>
              </a:rPr>
              <a:t>behaviours</a:t>
            </a:r>
            <a:r>
              <a:rPr lang="en-US" dirty="0">
                <a:solidFill>
                  <a:srgbClr val="000000"/>
                </a:solidFill>
              </a:rPr>
              <a:t>”)</a:t>
            </a:r>
          </a:p>
          <a:p>
            <a:pPr lvl="1"/>
            <a:r>
              <a:rPr lang="en-US" sz="1600" dirty="0">
                <a:solidFill>
                  <a:srgbClr val="000000"/>
                </a:solidFill>
              </a:rPr>
              <a:t>Enablement enhanced restrictions (high evidence)</a:t>
            </a:r>
            <a:endParaRPr lang="en-US" dirty="0">
              <a:solidFill>
                <a:srgbClr val="000000"/>
              </a:solidFill>
            </a:endParaRPr>
          </a:p>
          <a:p>
            <a:pPr lvl="1"/>
            <a:r>
              <a:rPr lang="en-US" sz="1600" dirty="0">
                <a:solidFill>
                  <a:srgbClr val="000000"/>
                </a:solidFill>
              </a:rPr>
              <a:t>Including feedback may be more effective (moderate evidence)</a:t>
            </a:r>
          </a:p>
        </p:txBody>
      </p:sp>
      <p:sp>
        <p:nvSpPr>
          <p:cNvPr id="3" name="Title 2">
            <a:extLst>
              <a:ext uri="{FF2B5EF4-FFF2-40B4-BE49-F238E27FC236}">
                <a16:creationId xmlns="" xmlns:a16="http://schemas.microsoft.com/office/drawing/2014/main" id="{E8E9EA2A-E561-4A5A-A403-12A99D242C13}"/>
              </a:ext>
            </a:extLst>
          </p:cNvPr>
          <p:cNvSpPr>
            <a:spLocks noGrp="1"/>
          </p:cNvSpPr>
          <p:nvPr>
            <p:ph type="title"/>
          </p:nvPr>
        </p:nvSpPr>
        <p:spPr/>
        <p:txBody>
          <a:bodyPr>
            <a:normAutofit/>
          </a:bodyPr>
          <a:lstStyle/>
          <a:p>
            <a:r>
              <a:rPr lang="en-US" dirty="0" err="1"/>
              <a:t>Behaviour</a:t>
            </a:r>
            <a:r>
              <a:rPr lang="en-US" dirty="0"/>
              <a:t> is key</a:t>
            </a:r>
          </a:p>
        </p:txBody>
      </p:sp>
      <p:sp>
        <p:nvSpPr>
          <p:cNvPr id="5" name="TextBox 4">
            <a:extLst>
              <a:ext uri="{FF2B5EF4-FFF2-40B4-BE49-F238E27FC236}">
                <a16:creationId xmlns="" xmlns:a16="http://schemas.microsoft.com/office/drawing/2014/main" id="{43FD44A8-1143-47A0-88B0-95E401DA2233}"/>
              </a:ext>
            </a:extLst>
          </p:cNvPr>
          <p:cNvSpPr txBox="1"/>
          <p:nvPr/>
        </p:nvSpPr>
        <p:spPr>
          <a:xfrm>
            <a:off x="0" y="4918479"/>
            <a:ext cx="6047334" cy="276999"/>
          </a:xfrm>
          <a:prstGeom prst="rect">
            <a:avLst/>
          </a:prstGeom>
          <a:noFill/>
        </p:spPr>
        <p:txBody>
          <a:bodyPr wrap="square" rtlCol="0">
            <a:spAutoFit/>
          </a:bodyPr>
          <a:lstStyle/>
          <a:p>
            <a:r>
              <a:rPr lang="en-US" sz="1200" i="1" dirty="0"/>
              <a:t>Davey P et al, Cochrane Database of Systematic Reviews 2017</a:t>
            </a:r>
          </a:p>
        </p:txBody>
      </p:sp>
      <p:sp>
        <p:nvSpPr>
          <p:cNvPr id="4" name="Slide Number Placeholder 3"/>
          <p:cNvSpPr>
            <a:spLocks noGrp="1"/>
          </p:cNvSpPr>
          <p:nvPr>
            <p:ph type="sldNum" sz="quarter" idx="12"/>
          </p:nvPr>
        </p:nvSpPr>
        <p:spPr/>
        <p:txBody>
          <a:bodyPr/>
          <a:lstStyle/>
          <a:p>
            <a:fld id="{A9ECC5C3-AB39-B144-AAF5-28F142C249A1}" type="slidenum">
              <a:rPr lang="en-US" smtClean="0"/>
              <a:pPr/>
              <a:t>25</a:t>
            </a:fld>
            <a:endParaRPr lang="en-US"/>
          </a:p>
        </p:txBody>
      </p:sp>
    </p:spTree>
    <p:extLst>
      <p:ext uri="{BB962C8B-B14F-4D97-AF65-F5344CB8AC3E}">
        <p14:creationId xmlns:p14="http://schemas.microsoft.com/office/powerpoint/2010/main" val="4019664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67541CAB-AA81-4DAF-8B9A-44943519CFC8}"/>
              </a:ext>
            </a:extLst>
          </p:cNvPr>
          <p:cNvSpPr>
            <a:spLocks noGrp="1"/>
          </p:cNvSpPr>
          <p:nvPr>
            <p:ph idx="1"/>
          </p:nvPr>
        </p:nvSpPr>
        <p:spPr/>
        <p:txBody>
          <a:bodyPr>
            <a:normAutofit/>
          </a:bodyPr>
          <a:lstStyle/>
          <a:p>
            <a:r>
              <a:rPr lang="en-US" dirty="0" err="1">
                <a:solidFill>
                  <a:srgbClr val="000000"/>
                </a:solidFill>
              </a:rPr>
              <a:t>Charani</a:t>
            </a:r>
            <a:r>
              <a:rPr lang="en-US" dirty="0">
                <a:solidFill>
                  <a:srgbClr val="000000"/>
                </a:solidFill>
              </a:rPr>
              <a:t> et al (2011): systematic review of prescribing </a:t>
            </a:r>
            <a:r>
              <a:rPr lang="en-US" dirty="0" err="1">
                <a:solidFill>
                  <a:srgbClr val="000000"/>
                </a:solidFill>
              </a:rPr>
              <a:t>behaviour</a:t>
            </a:r>
            <a:r>
              <a:rPr lang="en-US" dirty="0">
                <a:solidFill>
                  <a:srgbClr val="000000"/>
                </a:solidFill>
              </a:rPr>
              <a:t> in acute care settings, including both qualitative and quantitative studies</a:t>
            </a:r>
          </a:p>
          <a:p>
            <a:r>
              <a:rPr lang="en-US" dirty="0">
                <a:solidFill>
                  <a:srgbClr val="000000"/>
                </a:solidFill>
              </a:rPr>
              <a:t>Mixed results with respect to specified outcomes in 10 studies</a:t>
            </a:r>
          </a:p>
          <a:p>
            <a:r>
              <a:rPr lang="en-US" dirty="0">
                <a:solidFill>
                  <a:srgbClr val="000000"/>
                </a:solidFill>
              </a:rPr>
              <a:t>None of the included studies applied </a:t>
            </a:r>
            <a:r>
              <a:rPr lang="en-US" dirty="0" err="1">
                <a:solidFill>
                  <a:srgbClr val="000000"/>
                </a:solidFill>
              </a:rPr>
              <a:t>behavioural</a:t>
            </a:r>
            <a:r>
              <a:rPr lang="en-US" dirty="0">
                <a:solidFill>
                  <a:srgbClr val="000000"/>
                </a:solidFill>
              </a:rPr>
              <a:t> science approaches to influence desired (positive) </a:t>
            </a:r>
            <a:r>
              <a:rPr lang="en-US" dirty="0" err="1">
                <a:solidFill>
                  <a:srgbClr val="000000"/>
                </a:solidFill>
              </a:rPr>
              <a:t>behaviours</a:t>
            </a:r>
            <a:r>
              <a:rPr lang="en-US" dirty="0">
                <a:solidFill>
                  <a:srgbClr val="000000"/>
                </a:solidFill>
              </a:rPr>
              <a:t> </a:t>
            </a:r>
          </a:p>
          <a:p>
            <a:r>
              <a:rPr lang="en-US" dirty="0">
                <a:solidFill>
                  <a:srgbClr val="000000"/>
                </a:solidFill>
              </a:rPr>
              <a:t>Understanding barriers and facilitators of prescribing within the local context is requisite for effecting </a:t>
            </a:r>
            <a:r>
              <a:rPr lang="en-US" dirty="0" err="1">
                <a:solidFill>
                  <a:srgbClr val="000000"/>
                </a:solidFill>
              </a:rPr>
              <a:t>behaviour</a:t>
            </a:r>
            <a:r>
              <a:rPr lang="en-US" dirty="0">
                <a:solidFill>
                  <a:srgbClr val="000000"/>
                </a:solidFill>
              </a:rPr>
              <a:t> change</a:t>
            </a:r>
          </a:p>
          <a:p>
            <a:r>
              <a:rPr lang="en-US" dirty="0">
                <a:solidFill>
                  <a:srgbClr val="000000"/>
                </a:solidFill>
              </a:rPr>
              <a:t>Clear roles and accountability, and actions, also need to be defined </a:t>
            </a:r>
          </a:p>
          <a:p>
            <a:endParaRPr lang="en-US" dirty="0">
              <a:solidFill>
                <a:srgbClr val="000000"/>
              </a:solidFill>
            </a:endParaRPr>
          </a:p>
        </p:txBody>
      </p:sp>
      <p:sp>
        <p:nvSpPr>
          <p:cNvPr id="3" name="Title 2">
            <a:extLst>
              <a:ext uri="{FF2B5EF4-FFF2-40B4-BE49-F238E27FC236}">
                <a16:creationId xmlns="" xmlns:a16="http://schemas.microsoft.com/office/drawing/2014/main" id="{36C5EFD0-0A10-4A8B-A3C2-17B423222112}"/>
              </a:ext>
            </a:extLst>
          </p:cNvPr>
          <p:cNvSpPr>
            <a:spLocks noGrp="1"/>
          </p:cNvSpPr>
          <p:nvPr>
            <p:ph type="title"/>
          </p:nvPr>
        </p:nvSpPr>
        <p:spPr/>
        <p:txBody>
          <a:bodyPr/>
          <a:lstStyle/>
          <a:p>
            <a:r>
              <a:rPr lang="en-US" dirty="0" err="1"/>
              <a:t>Behaviour</a:t>
            </a:r>
            <a:r>
              <a:rPr lang="en-US" dirty="0"/>
              <a:t> change strategies</a:t>
            </a:r>
          </a:p>
        </p:txBody>
      </p:sp>
      <p:sp>
        <p:nvSpPr>
          <p:cNvPr id="5" name="TextBox 4">
            <a:extLst>
              <a:ext uri="{FF2B5EF4-FFF2-40B4-BE49-F238E27FC236}">
                <a16:creationId xmlns="" xmlns:a16="http://schemas.microsoft.com/office/drawing/2014/main" id="{EFF08687-1D34-4123-AF9D-CCD8D84F5C28}"/>
              </a:ext>
            </a:extLst>
          </p:cNvPr>
          <p:cNvSpPr txBox="1"/>
          <p:nvPr/>
        </p:nvSpPr>
        <p:spPr>
          <a:xfrm>
            <a:off x="0" y="4918479"/>
            <a:ext cx="6047334" cy="276999"/>
          </a:xfrm>
          <a:prstGeom prst="rect">
            <a:avLst/>
          </a:prstGeom>
          <a:noFill/>
        </p:spPr>
        <p:txBody>
          <a:bodyPr wrap="square" rtlCol="0">
            <a:spAutoFit/>
          </a:bodyPr>
          <a:lstStyle/>
          <a:p>
            <a:r>
              <a:rPr lang="en-US" sz="1200" i="1" dirty="0" err="1"/>
              <a:t>Charani</a:t>
            </a:r>
            <a:r>
              <a:rPr lang="en-US" sz="1200" i="1" dirty="0"/>
              <a:t> E et al, Clin Infect Dis 2011; </a:t>
            </a:r>
            <a:r>
              <a:rPr lang="en-US" sz="1200" i="1" dirty="0" err="1"/>
              <a:t>Rzewuska</a:t>
            </a:r>
            <a:r>
              <a:rPr lang="en-US" sz="1200" i="1" dirty="0"/>
              <a:t> M et al, Clin Microbiol Infect 2019</a:t>
            </a:r>
          </a:p>
        </p:txBody>
      </p:sp>
      <p:sp>
        <p:nvSpPr>
          <p:cNvPr id="4" name="Slide Number Placeholder 3"/>
          <p:cNvSpPr>
            <a:spLocks noGrp="1"/>
          </p:cNvSpPr>
          <p:nvPr>
            <p:ph type="sldNum" sz="quarter" idx="12"/>
          </p:nvPr>
        </p:nvSpPr>
        <p:spPr/>
        <p:txBody>
          <a:bodyPr/>
          <a:lstStyle/>
          <a:p>
            <a:fld id="{A9ECC5C3-AB39-B144-AAF5-28F142C249A1}" type="slidenum">
              <a:rPr lang="en-US" smtClean="0"/>
              <a:pPr/>
              <a:t>26</a:t>
            </a:fld>
            <a:endParaRPr lang="en-US"/>
          </a:p>
        </p:txBody>
      </p:sp>
    </p:spTree>
    <p:extLst>
      <p:ext uri="{BB962C8B-B14F-4D97-AF65-F5344CB8AC3E}">
        <p14:creationId xmlns:p14="http://schemas.microsoft.com/office/powerpoint/2010/main" val="1277264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2750" y="2433250"/>
            <a:ext cx="232756" cy="300082"/>
          </a:xfrm>
          <a:prstGeom prst="rect">
            <a:avLst/>
          </a:prstGeom>
        </p:spPr>
        <p:txBody>
          <a:bodyPr wrap="none">
            <a:spAutoFit/>
          </a:bodyPr>
          <a:lstStyle/>
          <a:p>
            <a:r>
              <a:rPr lang="sk-SK" sz="1350" dirty="0"/>
              <a:t> </a:t>
            </a:r>
            <a:endParaRPr lang="en-US" sz="1350" dirty="0"/>
          </a:p>
        </p:txBody>
      </p:sp>
      <p:sp>
        <p:nvSpPr>
          <p:cNvPr id="7" name="Content Placeholder 6"/>
          <p:cNvSpPr>
            <a:spLocks noGrp="1"/>
          </p:cNvSpPr>
          <p:nvPr>
            <p:ph idx="1"/>
          </p:nvPr>
        </p:nvSpPr>
        <p:spPr/>
        <p:txBody>
          <a:bodyPr>
            <a:normAutofit/>
          </a:bodyPr>
          <a:lstStyle/>
          <a:p>
            <a:r>
              <a:rPr lang="en-US" dirty="0">
                <a:solidFill>
                  <a:srgbClr val="000000"/>
                </a:solidFill>
              </a:rPr>
              <a:t>Provides factors to focus on</a:t>
            </a:r>
          </a:p>
          <a:p>
            <a:r>
              <a:rPr lang="en-US" dirty="0">
                <a:solidFill>
                  <a:srgbClr val="000000"/>
                </a:solidFill>
              </a:rPr>
              <a:t>Shared language for shared understanding</a:t>
            </a:r>
          </a:p>
          <a:p>
            <a:r>
              <a:rPr lang="en-US" dirty="0">
                <a:solidFill>
                  <a:srgbClr val="000000"/>
                </a:solidFill>
              </a:rPr>
              <a:t>More efficient, can use established framework</a:t>
            </a:r>
          </a:p>
          <a:p>
            <a:r>
              <a:rPr lang="en-US" dirty="0">
                <a:solidFill>
                  <a:srgbClr val="000000"/>
                </a:solidFill>
              </a:rPr>
              <a:t>Link to techniques and strategies best suited to address barriers</a:t>
            </a:r>
          </a:p>
        </p:txBody>
      </p:sp>
      <p:sp>
        <p:nvSpPr>
          <p:cNvPr id="5" name="Title 4"/>
          <p:cNvSpPr>
            <a:spLocks noGrp="1"/>
          </p:cNvSpPr>
          <p:nvPr>
            <p:ph type="title"/>
          </p:nvPr>
        </p:nvSpPr>
        <p:spPr/>
        <p:txBody>
          <a:bodyPr>
            <a:noAutofit/>
          </a:bodyPr>
          <a:lstStyle/>
          <a:p>
            <a:r>
              <a:rPr lang="en-US" dirty="0"/>
              <a:t>Using Theory to Understand </a:t>
            </a:r>
            <a:r>
              <a:rPr lang="en-US" dirty="0" err="1"/>
              <a:t>Behavioural</a:t>
            </a:r>
            <a:r>
              <a:rPr lang="en-US" dirty="0"/>
              <a:t> Determinants</a:t>
            </a:r>
          </a:p>
        </p:txBody>
      </p:sp>
      <p:sp>
        <p:nvSpPr>
          <p:cNvPr id="2" name="Slide Number Placeholder 1"/>
          <p:cNvSpPr>
            <a:spLocks noGrp="1"/>
          </p:cNvSpPr>
          <p:nvPr>
            <p:ph type="sldNum" sz="quarter" idx="12"/>
          </p:nvPr>
        </p:nvSpPr>
        <p:spPr/>
        <p:txBody>
          <a:bodyPr/>
          <a:lstStyle/>
          <a:p>
            <a:fld id="{A9ECC5C3-AB39-B144-AAF5-28F142C249A1}" type="slidenum">
              <a:rPr lang="en-US" smtClean="0"/>
              <a:pPr/>
              <a:t>27</a:t>
            </a:fld>
            <a:endParaRPr lang="en-US"/>
          </a:p>
        </p:txBody>
      </p:sp>
    </p:spTree>
    <p:extLst>
      <p:ext uri="{BB962C8B-B14F-4D97-AF65-F5344CB8AC3E}">
        <p14:creationId xmlns:p14="http://schemas.microsoft.com/office/powerpoint/2010/main" val="474938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2750" y="2433250"/>
            <a:ext cx="232756" cy="300082"/>
          </a:xfrm>
          <a:prstGeom prst="rect">
            <a:avLst/>
          </a:prstGeom>
        </p:spPr>
        <p:txBody>
          <a:bodyPr wrap="none">
            <a:spAutoFit/>
          </a:bodyPr>
          <a:lstStyle/>
          <a:p>
            <a:r>
              <a:rPr lang="sk-SK" sz="1350" dirty="0"/>
              <a:t> </a:t>
            </a:r>
            <a:endParaRPr lang="en-US" sz="1350" dirty="0"/>
          </a:p>
        </p:txBody>
      </p:sp>
      <p:pic>
        <p:nvPicPr>
          <p:cNvPr id="2" name="Content Placeholder 1" descr="tdf article.png"/>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825634" y="1068388"/>
            <a:ext cx="3565757" cy="3059112"/>
          </a:xfrm>
        </p:spPr>
      </p:pic>
      <p:sp>
        <p:nvSpPr>
          <p:cNvPr id="5" name="Title 4"/>
          <p:cNvSpPr>
            <a:spLocks noGrp="1"/>
          </p:cNvSpPr>
          <p:nvPr>
            <p:ph type="title"/>
          </p:nvPr>
        </p:nvSpPr>
        <p:spPr/>
        <p:txBody>
          <a:bodyPr>
            <a:noAutofit/>
          </a:bodyPr>
          <a:lstStyle/>
          <a:p>
            <a:r>
              <a:rPr lang="en-US" dirty="0"/>
              <a:t>Using Theory to Understand </a:t>
            </a:r>
            <a:r>
              <a:rPr lang="en-US" dirty="0" err="1"/>
              <a:t>Behavioural</a:t>
            </a:r>
            <a:r>
              <a:rPr lang="en-US" dirty="0"/>
              <a:t> Determinants</a:t>
            </a:r>
          </a:p>
        </p:txBody>
      </p:sp>
      <p:sp>
        <p:nvSpPr>
          <p:cNvPr id="6" name="Rectangle 5"/>
          <p:cNvSpPr/>
          <p:nvPr/>
        </p:nvSpPr>
        <p:spPr>
          <a:xfrm>
            <a:off x="66616" y="4882981"/>
            <a:ext cx="4940182" cy="276999"/>
          </a:xfrm>
          <a:prstGeom prst="rect">
            <a:avLst/>
          </a:prstGeom>
        </p:spPr>
        <p:txBody>
          <a:bodyPr wrap="square">
            <a:spAutoFit/>
          </a:bodyPr>
          <a:lstStyle/>
          <a:p>
            <a:pPr lvl="0"/>
            <a:r>
              <a:rPr lang="en-GB" sz="1200" i="1" dirty="0"/>
              <a:t>Cane et al. Implementation Science 2012;7:37.</a:t>
            </a:r>
            <a:endParaRPr lang="en-CA" sz="1200" i="1" dirty="0"/>
          </a:p>
        </p:txBody>
      </p:sp>
      <p:sp>
        <p:nvSpPr>
          <p:cNvPr id="3" name="Slide Number Placeholder 2"/>
          <p:cNvSpPr>
            <a:spLocks noGrp="1"/>
          </p:cNvSpPr>
          <p:nvPr>
            <p:ph type="sldNum" sz="quarter" idx="12"/>
          </p:nvPr>
        </p:nvSpPr>
        <p:spPr/>
        <p:txBody>
          <a:bodyPr/>
          <a:lstStyle/>
          <a:p>
            <a:fld id="{A9ECC5C3-AB39-B144-AAF5-28F142C249A1}" type="slidenum">
              <a:rPr lang="en-US" smtClean="0"/>
              <a:pPr/>
              <a:t>28</a:t>
            </a:fld>
            <a:endParaRPr lang="en-US"/>
          </a:p>
        </p:txBody>
      </p:sp>
    </p:spTree>
    <p:extLst>
      <p:ext uri="{BB962C8B-B14F-4D97-AF65-F5344CB8AC3E}">
        <p14:creationId xmlns:p14="http://schemas.microsoft.com/office/powerpoint/2010/main" val="277414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2750" y="2433250"/>
            <a:ext cx="232756" cy="300082"/>
          </a:xfrm>
          <a:prstGeom prst="rect">
            <a:avLst/>
          </a:prstGeom>
        </p:spPr>
        <p:txBody>
          <a:bodyPr wrap="none">
            <a:spAutoFit/>
          </a:bodyPr>
          <a:lstStyle/>
          <a:p>
            <a:r>
              <a:rPr lang="sk-SK" sz="1350" dirty="0"/>
              <a:t> </a:t>
            </a:r>
            <a:endParaRPr lang="en-US" sz="1350" dirty="0"/>
          </a:p>
        </p:txBody>
      </p:sp>
      <p:sp>
        <p:nvSpPr>
          <p:cNvPr id="7" name="Content Placeholder 6"/>
          <p:cNvSpPr>
            <a:spLocks noGrp="1"/>
          </p:cNvSpPr>
          <p:nvPr>
            <p:ph idx="1"/>
          </p:nvPr>
        </p:nvSpPr>
        <p:spPr/>
        <p:txBody>
          <a:bodyPr>
            <a:normAutofit/>
          </a:bodyPr>
          <a:lstStyle/>
          <a:p>
            <a:r>
              <a:rPr lang="en-US" b="1" dirty="0">
                <a:solidFill>
                  <a:srgbClr val="000000"/>
                </a:solidFill>
              </a:rPr>
              <a:t>Theoretical Domains Framework (TDF)</a:t>
            </a:r>
          </a:p>
          <a:p>
            <a:r>
              <a:rPr lang="en-US" dirty="0">
                <a:solidFill>
                  <a:srgbClr val="000000"/>
                </a:solidFill>
              </a:rPr>
              <a:t>Modifiable factors that determine </a:t>
            </a:r>
            <a:r>
              <a:rPr lang="en-US" dirty="0" err="1">
                <a:solidFill>
                  <a:srgbClr val="000000"/>
                </a:solidFill>
              </a:rPr>
              <a:t>behaviour</a:t>
            </a:r>
            <a:r>
              <a:rPr lang="en-US" dirty="0">
                <a:solidFill>
                  <a:srgbClr val="000000"/>
                </a:solidFill>
              </a:rPr>
              <a:t> across a range of settings</a:t>
            </a:r>
          </a:p>
          <a:p>
            <a:r>
              <a:rPr lang="en-US" dirty="0">
                <a:solidFill>
                  <a:srgbClr val="000000"/>
                </a:solidFill>
              </a:rPr>
              <a:t>Applicable to any target, action, context, time and actor (TACT-A)</a:t>
            </a:r>
          </a:p>
          <a:p>
            <a:r>
              <a:rPr lang="en-US" dirty="0">
                <a:solidFill>
                  <a:srgbClr val="000000"/>
                </a:solidFill>
              </a:rPr>
              <a:t>Many theories and many more constructs distilled into 13 domains that may explain health-related </a:t>
            </a:r>
            <a:r>
              <a:rPr lang="en-US" dirty="0" err="1">
                <a:solidFill>
                  <a:srgbClr val="000000"/>
                </a:solidFill>
              </a:rPr>
              <a:t>behaviour</a:t>
            </a:r>
            <a:endParaRPr lang="en-US" dirty="0">
              <a:solidFill>
                <a:srgbClr val="000000"/>
              </a:solidFill>
            </a:endParaRPr>
          </a:p>
          <a:p>
            <a:r>
              <a:rPr lang="en-US" dirty="0">
                <a:solidFill>
                  <a:srgbClr val="000000"/>
                </a:solidFill>
              </a:rPr>
              <a:t>Makes the application of health psychology theory more available to those without a background in psychology</a:t>
            </a:r>
          </a:p>
          <a:p>
            <a:endParaRPr lang="en-US" dirty="0">
              <a:solidFill>
                <a:srgbClr val="000000"/>
              </a:solidFill>
            </a:endParaRPr>
          </a:p>
        </p:txBody>
      </p:sp>
      <p:sp>
        <p:nvSpPr>
          <p:cNvPr id="5" name="Title 4"/>
          <p:cNvSpPr>
            <a:spLocks noGrp="1"/>
          </p:cNvSpPr>
          <p:nvPr>
            <p:ph type="title"/>
          </p:nvPr>
        </p:nvSpPr>
        <p:spPr/>
        <p:txBody>
          <a:bodyPr>
            <a:noAutofit/>
          </a:bodyPr>
          <a:lstStyle/>
          <a:p>
            <a:r>
              <a:rPr lang="en-US" dirty="0"/>
              <a:t>Using Theory to Understand </a:t>
            </a:r>
            <a:r>
              <a:rPr lang="en-US" dirty="0" err="1"/>
              <a:t>Behavioural</a:t>
            </a:r>
            <a:r>
              <a:rPr lang="en-US" dirty="0"/>
              <a:t> Determinants</a:t>
            </a:r>
          </a:p>
        </p:txBody>
      </p:sp>
      <p:sp>
        <p:nvSpPr>
          <p:cNvPr id="6" name="Rectangle 5">
            <a:extLst>
              <a:ext uri="{FF2B5EF4-FFF2-40B4-BE49-F238E27FC236}">
                <a16:creationId xmlns="" xmlns:a16="http://schemas.microsoft.com/office/drawing/2014/main" id="{307D0D83-D95A-4C82-B7A2-F2CB4DCB845C}"/>
              </a:ext>
            </a:extLst>
          </p:cNvPr>
          <p:cNvSpPr/>
          <p:nvPr/>
        </p:nvSpPr>
        <p:spPr>
          <a:xfrm>
            <a:off x="66616" y="4882981"/>
            <a:ext cx="4940182" cy="276999"/>
          </a:xfrm>
          <a:prstGeom prst="rect">
            <a:avLst/>
          </a:prstGeom>
        </p:spPr>
        <p:txBody>
          <a:bodyPr wrap="square">
            <a:spAutoFit/>
          </a:bodyPr>
          <a:lstStyle/>
          <a:p>
            <a:pPr lvl="0"/>
            <a:r>
              <a:rPr lang="en-GB" sz="1200" i="1" dirty="0"/>
              <a:t>Cane et al. Implementation Science 2012;7:37.</a:t>
            </a:r>
            <a:endParaRPr lang="en-CA" sz="1200" i="1" dirty="0"/>
          </a:p>
        </p:txBody>
      </p:sp>
      <p:sp>
        <p:nvSpPr>
          <p:cNvPr id="2" name="Slide Number Placeholder 1"/>
          <p:cNvSpPr>
            <a:spLocks noGrp="1"/>
          </p:cNvSpPr>
          <p:nvPr>
            <p:ph type="sldNum" sz="quarter" idx="12"/>
          </p:nvPr>
        </p:nvSpPr>
        <p:spPr/>
        <p:txBody>
          <a:bodyPr/>
          <a:lstStyle/>
          <a:p>
            <a:fld id="{A9ECC5C3-AB39-B144-AAF5-28F142C249A1}" type="slidenum">
              <a:rPr lang="en-US" smtClean="0"/>
              <a:pPr/>
              <a:t>29</a:t>
            </a:fld>
            <a:endParaRPr lang="en-US"/>
          </a:p>
        </p:txBody>
      </p:sp>
    </p:spTree>
    <p:extLst>
      <p:ext uri="{BB962C8B-B14F-4D97-AF65-F5344CB8AC3E}">
        <p14:creationId xmlns:p14="http://schemas.microsoft.com/office/powerpoint/2010/main" val="3601457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0051" y="961052"/>
            <a:ext cx="2186096" cy="2149740"/>
          </a:xfrm>
          <a:prstGeom prst="rect">
            <a:avLst/>
          </a:prstGeom>
        </p:spPr>
      </p:pic>
      <p:sp>
        <p:nvSpPr>
          <p:cNvPr id="7" name="Title 1"/>
          <p:cNvSpPr txBox="1">
            <a:spLocks/>
          </p:cNvSpPr>
          <p:nvPr/>
        </p:nvSpPr>
        <p:spPr>
          <a:xfrm>
            <a:off x="722313" y="421052"/>
            <a:ext cx="7772400" cy="540000"/>
          </a:xfrm>
          <a:prstGeom prst="rect">
            <a:avLst/>
          </a:prstGeom>
        </p:spPr>
        <p:txBody>
          <a:bodyPr/>
          <a:lstStyle>
            <a:lvl1pPr algn="l" defTabSz="457200" rtl="0" eaLnBrk="1" latinLnBrk="0" hangingPunct="1">
              <a:lnSpc>
                <a:spcPct val="80000"/>
              </a:lnSpc>
              <a:spcBef>
                <a:spcPct val="0"/>
              </a:spcBef>
              <a:buNone/>
              <a:defRPr sz="2400" b="1" i="0" kern="1200" cap="all" spc="-100">
                <a:solidFill>
                  <a:schemeClr val="bg1"/>
                </a:solidFill>
                <a:latin typeface="Arial"/>
                <a:ea typeface="+mj-ea"/>
                <a:cs typeface="Arial"/>
              </a:defRPr>
            </a:lvl1pPr>
          </a:lstStyle>
          <a:p>
            <a:r>
              <a:rPr lang="en-US" dirty="0">
                <a:solidFill>
                  <a:srgbClr val="0033A0"/>
                </a:solidFill>
              </a:rPr>
              <a:t>Your presenters</a:t>
            </a:r>
          </a:p>
        </p:txBody>
      </p:sp>
      <p:sp>
        <p:nvSpPr>
          <p:cNvPr id="8" name="TextBox 7"/>
          <p:cNvSpPr txBox="1"/>
          <p:nvPr/>
        </p:nvSpPr>
        <p:spPr>
          <a:xfrm>
            <a:off x="479473" y="3278880"/>
            <a:ext cx="3952411" cy="923330"/>
          </a:xfrm>
          <a:prstGeom prst="rect">
            <a:avLst/>
          </a:prstGeom>
          <a:noFill/>
        </p:spPr>
        <p:txBody>
          <a:bodyPr wrap="square" rtlCol="0">
            <a:spAutoFit/>
          </a:bodyPr>
          <a:lstStyle/>
          <a:p>
            <a:r>
              <a:rPr lang="en-US" dirty="0">
                <a:solidFill>
                  <a:srgbClr val="000000"/>
                </a:solidFill>
              </a:rPr>
              <a:t>Caroline Nott, MBBS, FRCPC</a:t>
            </a:r>
          </a:p>
          <a:p>
            <a:r>
              <a:rPr lang="en-US" dirty="0">
                <a:solidFill>
                  <a:srgbClr val="000000"/>
                </a:solidFill>
              </a:rPr>
              <a:t>Director, Antimicrobial Stewardship Program, The Ottawa Hospital</a:t>
            </a:r>
          </a:p>
        </p:txBody>
      </p:sp>
      <p:sp>
        <p:nvSpPr>
          <p:cNvPr id="9" name="TextBox 8"/>
          <p:cNvSpPr txBox="1"/>
          <p:nvPr/>
        </p:nvSpPr>
        <p:spPr>
          <a:xfrm>
            <a:off x="5138416" y="3236880"/>
            <a:ext cx="3952411" cy="1477328"/>
          </a:xfrm>
          <a:prstGeom prst="rect">
            <a:avLst/>
          </a:prstGeom>
          <a:noFill/>
        </p:spPr>
        <p:txBody>
          <a:bodyPr wrap="square" rtlCol="0">
            <a:spAutoFit/>
          </a:bodyPr>
          <a:lstStyle/>
          <a:p>
            <a:r>
              <a:rPr lang="en-US" dirty="0">
                <a:solidFill>
                  <a:srgbClr val="000000"/>
                </a:solidFill>
              </a:rPr>
              <a:t>Kathryn Suh, MD, FRCPC</a:t>
            </a:r>
          </a:p>
          <a:p>
            <a:r>
              <a:rPr lang="en-US" dirty="0">
                <a:solidFill>
                  <a:srgbClr val="000000"/>
                </a:solidFill>
              </a:rPr>
              <a:t>Director, Infection Prevention and Control, and Antimicrobial Stewardship Physician, The Ottawa Hospital</a:t>
            </a:r>
          </a:p>
        </p:txBody>
      </p:sp>
      <p:pic>
        <p:nvPicPr>
          <p:cNvPr id="2" name="Picture 2" descr="A person smiling for the camera&#10;&#10;Description generated with very high confidence">
            <a:extLst>
              <a:ext uri="{FF2B5EF4-FFF2-40B4-BE49-F238E27FC236}">
                <a16:creationId xmlns="" xmlns:a16="http://schemas.microsoft.com/office/drawing/2014/main" id="{E1BEDF3F-4B1C-4F4B-94A3-EB5F573D33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386"/>
          <a:stretch/>
        </p:blipFill>
        <p:spPr>
          <a:xfrm>
            <a:off x="1150939" y="999236"/>
            <a:ext cx="2249649" cy="2149692"/>
          </a:xfrm>
          <a:prstGeom prst="rect">
            <a:avLst/>
          </a:prstGeom>
        </p:spPr>
      </p:pic>
      <p:sp>
        <p:nvSpPr>
          <p:cNvPr id="3" name="Slide Number Placeholder 2"/>
          <p:cNvSpPr>
            <a:spLocks noGrp="1"/>
          </p:cNvSpPr>
          <p:nvPr>
            <p:ph type="sldNum" sz="quarter" idx="12"/>
          </p:nvPr>
        </p:nvSpPr>
        <p:spPr/>
        <p:txBody>
          <a:bodyPr/>
          <a:lstStyle/>
          <a:p>
            <a:fld id="{A9ECC5C3-AB39-B144-AAF5-28F142C249A1}" type="slidenum">
              <a:rPr lang="en-US" smtClean="0"/>
              <a:pPr/>
              <a:t>3</a:t>
            </a:fld>
            <a:endParaRPr lang="en-US"/>
          </a:p>
        </p:txBody>
      </p:sp>
    </p:spTree>
    <p:extLst>
      <p:ext uri="{BB962C8B-B14F-4D97-AF65-F5344CB8AC3E}">
        <p14:creationId xmlns:p14="http://schemas.microsoft.com/office/powerpoint/2010/main" val="3822837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 xmlns:a16="http://schemas.microsoft.com/office/drawing/2014/main" id="{1893A93A-AFA1-0F4A-9159-3DDCE26E61DE}"/>
              </a:ext>
            </a:extLst>
          </p:cNvPr>
          <p:cNvGraphicFramePr>
            <a:graphicFrameLocks noGrp="1"/>
          </p:cNvGraphicFramePr>
          <p:nvPr>
            <p:extLst>
              <p:ext uri="{D42A27DB-BD31-4B8C-83A1-F6EECF244321}">
                <p14:modId xmlns:p14="http://schemas.microsoft.com/office/powerpoint/2010/main" val="4282483520"/>
              </p:ext>
            </p:extLst>
          </p:nvPr>
        </p:nvGraphicFramePr>
        <p:xfrm>
          <a:off x="1485900" y="936116"/>
          <a:ext cx="6172201" cy="3769095"/>
        </p:xfrm>
        <a:graphic>
          <a:graphicData uri="http://schemas.openxmlformats.org/drawingml/2006/table">
            <a:tbl>
              <a:tblPr firstRow="1" firstCol="1" bandRow="1">
                <a:tableStyleId>{7DF18680-E054-41AD-8BC1-D1AEF772440D}</a:tableStyleId>
              </a:tblPr>
              <a:tblGrid>
                <a:gridCol w="1762104">
                  <a:extLst>
                    <a:ext uri="{9D8B030D-6E8A-4147-A177-3AD203B41FA5}">
                      <a16:colId xmlns="" xmlns:a16="http://schemas.microsoft.com/office/drawing/2014/main" val="2225705026"/>
                    </a:ext>
                  </a:extLst>
                </a:gridCol>
                <a:gridCol w="4410097">
                  <a:extLst>
                    <a:ext uri="{9D8B030D-6E8A-4147-A177-3AD203B41FA5}">
                      <a16:colId xmlns="" xmlns:a16="http://schemas.microsoft.com/office/drawing/2014/main" val="937445538"/>
                    </a:ext>
                  </a:extLst>
                </a:gridCol>
              </a:tblGrid>
              <a:tr h="226137">
                <a:tc>
                  <a:txBody>
                    <a:bodyPr/>
                    <a:lstStyle/>
                    <a:p>
                      <a:pPr algn="ctr">
                        <a:spcAft>
                          <a:spcPts val="0"/>
                        </a:spcAft>
                      </a:pPr>
                      <a:r>
                        <a:rPr lang="en-US" sz="1100" dirty="0">
                          <a:solidFill>
                            <a:srgbClr val="303032"/>
                          </a:solidFill>
                          <a:effectLst/>
                        </a:rPr>
                        <a:t>Domain</a:t>
                      </a:r>
                      <a:endParaRPr lang="en-CA" sz="1100" dirty="0">
                        <a:solidFill>
                          <a:srgbClr val="30303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65" marR="48665" marT="0" marB="0" anchor="ctr"/>
                </a:tc>
                <a:tc>
                  <a:txBody>
                    <a:bodyPr/>
                    <a:lstStyle/>
                    <a:p>
                      <a:pPr algn="ctr">
                        <a:spcAft>
                          <a:spcPts val="0"/>
                        </a:spcAft>
                      </a:pPr>
                      <a:r>
                        <a:rPr lang="en-US" sz="1100" dirty="0">
                          <a:solidFill>
                            <a:srgbClr val="303032"/>
                          </a:solidFill>
                          <a:effectLst/>
                        </a:rPr>
                        <a:t>Description</a:t>
                      </a:r>
                      <a:endParaRPr lang="en-CA" sz="1100" dirty="0">
                        <a:solidFill>
                          <a:srgbClr val="30303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65" marR="48665" marT="0" marB="0"/>
                </a:tc>
                <a:extLst>
                  <a:ext uri="{0D108BD9-81ED-4DB2-BD59-A6C34878D82A}">
                    <a16:rowId xmlns="" xmlns:a16="http://schemas.microsoft.com/office/drawing/2014/main" val="773986714"/>
                  </a:ext>
                </a:extLst>
              </a:tr>
              <a:tr h="565397">
                <a:tc>
                  <a:txBody>
                    <a:bodyPr/>
                    <a:lstStyle/>
                    <a:p>
                      <a:pPr algn="ctr">
                        <a:spcAft>
                          <a:spcPts val="0"/>
                        </a:spcAft>
                      </a:pPr>
                      <a:r>
                        <a:rPr lang="en-US" sz="1100" dirty="0">
                          <a:solidFill>
                            <a:srgbClr val="303032"/>
                          </a:solidFill>
                          <a:effectLst/>
                        </a:rPr>
                        <a:t>Knowledge</a:t>
                      </a:r>
                      <a:endParaRPr lang="en-CA" sz="1100" dirty="0">
                        <a:solidFill>
                          <a:srgbClr val="30303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65" marR="48665" marT="0" marB="0" anchor="ctr"/>
                </a:tc>
                <a:tc>
                  <a:txBody>
                    <a:bodyPr/>
                    <a:lstStyle/>
                    <a:p>
                      <a:pPr>
                        <a:spcAft>
                          <a:spcPts val="0"/>
                        </a:spcAft>
                      </a:pPr>
                      <a:r>
                        <a:rPr lang="en-US" sz="1100">
                          <a:effectLst/>
                        </a:rPr>
                        <a:t>Existing procedural knowledge, knowledge about guidelines, knowledge about evidence and how that influences what the participants do</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48665" marR="48665" marT="0" marB="0"/>
                </a:tc>
                <a:extLst>
                  <a:ext uri="{0D108BD9-81ED-4DB2-BD59-A6C34878D82A}">
                    <a16:rowId xmlns="" xmlns:a16="http://schemas.microsoft.com/office/drawing/2014/main" val="4245564256"/>
                  </a:ext>
                </a:extLst>
              </a:tr>
              <a:tr h="452274">
                <a:tc>
                  <a:txBody>
                    <a:bodyPr/>
                    <a:lstStyle/>
                    <a:p>
                      <a:pPr algn="ctr">
                        <a:spcAft>
                          <a:spcPts val="0"/>
                        </a:spcAft>
                      </a:pPr>
                      <a:r>
                        <a:rPr lang="en-US" sz="1100" dirty="0">
                          <a:solidFill>
                            <a:srgbClr val="303032"/>
                          </a:solidFill>
                          <a:effectLst/>
                        </a:rPr>
                        <a:t>Skills</a:t>
                      </a:r>
                      <a:endParaRPr lang="en-CA" sz="1100" dirty="0">
                        <a:solidFill>
                          <a:srgbClr val="30303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65" marR="48665" marT="0" marB="0" anchor="ctr"/>
                </a:tc>
                <a:tc>
                  <a:txBody>
                    <a:bodyPr/>
                    <a:lstStyle/>
                    <a:p>
                      <a:pPr>
                        <a:spcAft>
                          <a:spcPts val="0"/>
                        </a:spcAft>
                      </a:pPr>
                      <a:r>
                        <a:rPr lang="en-US" sz="1100">
                          <a:effectLst/>
                        </a:rPr>
                        <a:t>Competence and ability about the procedural techniques required to perform the </a:t>
                      </a:r>
                      <a:r>
                        <a:rPr lang="en-US" sz="1100" err="1">
                          <a:effectLst/>
                        </a:rPr>
                        <a:t>behaviour</a:t>
                      </a:r>
                      <a:r>
                        <a:rPr lang="en-US" sz="11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48665" marR="48665" marT="0" marB="0"/>
                </a:tc>
                <a:extLst>
                  <a:ext uri="{0D108BD9-81ED-4DB2-BD59-A6C34878D82A}">
                    <a16:rowId xmlns="" xmlns:a16="http://schemas.microsoft.com/office/drawing/2014/main" val="1407636980"/>
                  </a:ext>
                </a:extLst>
              </a:tr>
              <a:tr h="565397">
                <a:tc>
                  <a:txBody>
                    <a:bodyPr/>
                    <a:lstStyle/>
                    <a:p>
                      <a:pPr indent="45085" algn="ctr">
                        <a:spcAft>
                          <a:spcPts val="0"/>
                        </a:spcAft>
                      </a:pPr>
                      <a:r>
                        <a:rPr lang="en-US" sz="1100" dirty="0">
                          <a:solidFill>
                            <a:srgbClr val="303032"/>
                          </a:solidFill>
                          <a:effectLst/>
                        </a:rPr>
                        <a:t>Social / professional role and identity</a:t>
                      </a:r>
                      <a:endParaRPr lang="en-CA" sz="1100" dirty="0">
                        <a:solidFill>
                          <a:srgbClr val="30303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65" marR="48665" marT="0" marB="0" anchor="ctr"/>
                </a:tc>
                <a:tc>
                  <a:txBody>
                    <a:bodyPr/>
                    <a:lstStyle/>
                    <a:p>
                      <a:pPr>
                        <a:spcAft>
                          <a:spcPts val="0"/>
                        </a:spcAft>
                      </a:pPr>
                      <a:r>
                        <a:rPr lang="en-US" sz="1100">
                          <a:effectLst/>
                        </a:rPr>
                        <a:t>Boundaries between professional groups (i.e., is the </a:t>
                      </a:r>
                      <a:r>
                        <a:rPr lang="en-US" sz="1100" err="1">
                          <a:effectLst/>
                        </a:rPr>
                        <a:t>behaviour</a:t>
                      </a:r>
                      <a:r>
                        <a:rPr lang="en-US" sz="1100">
                          <a:effectLst/>
                        </a:rPr>
                        <a:t> something the participant is supposed to do or someone else’s role?)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48665" marR="48665" marT="0" marB="0"/>
                </a:tc>
                <a:extLst>
                  <a:ext uri="{0D108BD9-81ED-4DB2-BD59-A6C34878D82A}">
                    <a16:rowId xmlns="" xmlns:a16="http://schemas.microsoft.com/office/drawing/2014/main" val="2517775910"/>
                  </a:ext>
                </a:extLst>
              </a:tr>
              <a:tr h="376931">
                <a:tc>
                  <a:txBody>
                    <a:bodyPr/>
                    <a:lstStyle/>
                    <a:p>
                      <a:pPr algn="ctr">
                        <a:spcAft>
                          <a:spcPts val="0"/>
                        </a:spcAft>
                      </a:pPr>
                      <a:r>
                        <a:rPr lang="en-US" sz="1100" dirty="0">
                          <a:solidFill>
                            <a:srgbClr val="303032"/>
                          </a:solidFill>
                          <a:effectLst/>
                        </a:rPr>
                        <a:t>Beliefs about capabilities</a:t>
                      </a:r>
                      <a:endParaRPr lang="en-CA" sz="1100" dirty="0">
                        <a:solidFill>
                          <a:srgbClr val="30303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65" marR="48665" marT="0" marB="0" anchor="ctr"/>
                </a:tc>
                <a:tc>
                  <a:txBody>
                    <a:bodyPr/>
                    <a:lstStyle/>
                    <a:p>
                      <a:pPr>
                        <a:spcAft>
                          <a:spcPts val="0"/>
                        </a:spcAft>
                      </a:pPr>
                      <a:r>
                        <a:rPr lang="en-US" sz="1100">
                          <a:effectLst/>
                        </a:rPr>
                        <a:t>Perceptions about competence and confidence in doing the </a:t>
                      </a:r>
                      <a:r>
                        <a:rPr lang="en-US" sz="1100" err="1">
                          <a:effectLst/>
                        </a:rPr>
                        <a:t>behaviour</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48665" marR="48665" marT="0" marB="0"/>
                </a:tc>
                <a:extLst>
                  <a:ext uri="{0D108BD9-81ED-4DB2-BD59-A6C34878D82A}">
                    <a16:rowId xmlns="" xmlns:a16="http://schemas.microsoft.com/office/drawing/2014/main" val="907138320"/>
                  </a:ext>
                </a:extLst>
              </a:tr>
              <a:tr h="452274">
                <a:tc>
                  <a:txBody>
                    <a:bodyPr/>
                    <a:lstStyle/>
                    <a:p>
                      <a:pPr algn="ctr">
                        <a:spcAft>
                          <a:spcPts val="0"/>
                        </a:spcAft>
                      </a:pPr>
                      <a:r>
                        <a:rPr lang="en-US" sz="1100" dirty="0">
                          <a:solidFill>
                            <a:srgbClr val="303032"/>
                          </a:solidFill>
                          <a:effectLst/>
                        </a:rPr>
                        <a:t>Optimism</a:t>
                      </a:r>
                      <a:endParaRPr lang="en-CA" sz="1100" dirty="0">
                        <a:solidFill>
                          <a:srgbClr val="30303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65" marR="48665" marT="0" marB="0" anchor="ctr"/>
                </a:tc>
                <a:tc>
                  <a:txBody>
                    <a:bodyPr/>
                    <a:lstStyle/>
                    <a:p>
                      <a:pPr>
                        <a:spcAft>
                          <a:spcPts val="0"/>
                        </a:spcAft>
                      </a:pPr>
                      <a:r>
                        <a:rPr lang="en-US" sz="1100">
                          <a:effectLst/>
                        </a:rPr>
                        <a:t>Whether the participant’s optimism or pessimism about the </a:t>
                      </a:r>
                      <a:r>
                        <a:rPr lang="en-US" sz="1100" err="1">
                          <a:effectLst/>
                        </a:rPr>
                        <a:t>behaviour</a:t>
                      </a:r>
                      <a:r>
                        <a:rPr lang="en-US" sz="1100">
                          <a:effectLst/>
                        </a:rPr>
                        <a:t> influences what they do</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48665" marR="48665" marT="0" marB="0"/>
                </a:tc>
                <a:extLst>
                  <a:ext uri="{0D108BD9-81ED-4DB2-BD59-A6C34878D82A}">
                    <a16:rowId xmlns="" xmlns:a16="http://schemas.microsoft.com/office/drawing/2014/main" val="3873388232"/>
                  </a:ext>
                </a:extLst>
              </a:tr>
              <a:tr h="678411">
                <a:tc>
                  <a:txBody>
                    <a:bodyPr/>
                    <a:lstStyle/>
                    <a:p>
                      <a:pPr algn="ctr">
                        <a:spcAft>
                          <a:spcPts val="0"/>
                        </a:spcAft>
                      </a:pPr>
                      <a:r>
                        <a:rPr lang="en-US" sz="1100" dirty="0">
                          <a:solidFill>
                            <a:srgbClr val="303032"/>
                          </a:solidFill>
                          <a:effectLst/>
                        </a:rPr>
                        <a:t>Beliefs about consequences</a:t>
                      </a:r>
                      <a:endParaRPr lang="en-CA" sz="1100" dirty="0">
                        <a:solidFill>
                          <a:srgbClr val="30303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65" marR="48665" marT="0" marB="0" anchor="ctr"/>
                </a:tc>
                <a:tc>
                  <a:txBody>
                    <a:bodyPr/>
                    <a:lstStyle/>
                    <a:p>
                      <a:pPr>
                        <a:spcAft>
                          <a:spcPts val="0"/>
                        </a:spcAft>
                      </a:pPr>
                      <a:r>
                        <a:rPr lang="en-US" sz="1100">
                          <a:effectLst/>
                        </a:rPr>
                        <a:t>Perceptions about outcomes, advantages, and disadvantages of performing the </a:t>
                      </a:r>
                      <a:r>
                        <a:rPr lang="en-US" sz="1100" err="1">
                          <a:effectLst/>
                        </a:rPr>
                        <a:t>behaviour</a:t>
                      </a:r>
                      <a:r>
                        <a:rPr lang="en-US" sz="1100">
                          <a:effectLst/>
                        </a:rPr>
                        <a:t> and how that influences whether they perform the </a:t>
                      </a:r>
                      <a:r>
                        <a:rPr lang="en-US" sz="1100" err="1">
                          <a:effectLst/>
                        </a:rPr>
                        <a:t>behaviour</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48665" marR="48665" marT="0" marB="0"/>
                </a:tc>
                <a:extLst>
                  <a:ext uri="{0D108BD9-81ED-4DB2-BD59-A6C34878D82A}">
                    <a16:rowId xmlns="" xmlns:a16="http://schemas.microsoft.com/office/drawing/2014/main" val="1141081862"/>
                  </a:ext>
                </a:extLst>
              </a:tr>
              <a:tr h="452274">
                <a:tc>
                  <a:txBody>
                    <a:bodyPr/>
                    <a:lstStyle/>
                    <a:p>
                      <a:pPr algn="ctr">
                        <a:spcAft>
                          <a:spcPts val="0"/>
                        </a:spcAft>
                      </a:pPr>
                      <a:r>
                        <a:rPr lang="en-US" sz="1100" dirty="0">
                          <a:solidFill>
                            <a:srgbClr val="303032"/>
                          </a:solidFill>
                          <a:effectLst/>
                        </a:rPr>
                        <a:t>Reinforcement</a:t>
                      </a:r>
                      <a:endParaRPr lang="en-CA" sz="1100" dirty="0">
                        <a:solidFill>
                          <a:srgbClr val="30303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65" marR="48665" marT="0" marB="0" anchor="ctr"/>
                </a:tc>
                <a:tc>
                  <a:txBody>
                    <a:bodyPr/>
                    <a:lstStyle/>
                    <a:p>
                      <a:pPr>
                        <a:spcAft>
                          <a:spcPts val="0"/>
                        </a:spcAft>
                      </a:pPr>
                      <a:r>
                        <a:rPr lang="en-US" sz="1100" dirty="0">
                          <a:effectLst/>
                        </a:rPr>
                        <a:t>Previous experiences that have influenced whether or not the </a:t>
                      </a:r>
                      <a:r>
                        <a:rPr lang="en-US" sz="1100" dirty="0" err="1">
                          <a:effectLst/>
                        </a:rPr>
                        <a:t>behaviour</a:t>
                      </a:r>
                      <a:r>
                        <a:rPr lang="en-US" sz="1100" dirty="0">
                          <a:effectLst/>
                        </a:rPr>
                        <a:t> is performed</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8665" marR="48665" marT="0" marB="0"/>
                </a:tc>
                <a:extLst>
                  <a:ext uri="{0D108BD9-81ED-4DB2-BD59-A6C34878D82A}">
                    <a16:rowId xmlns="" xmlns:a16="http://schemas.microsoft.com/office/drawing/2014/main" val="1065551580"/>
                  </a:ext>
                </a:extLst>
              </a:tr>
            </a:tbl>
          </a:graphicData>
        </a:graphic>
      </p:graphicFrame>
      <p:sp>
        <p:nvSpPr>
          <p:cNvPr id="7" name="Rectangle 6">
            <a:extLst>
              <a:ext uri="{FF2B5EF4-FFF2-40B4-BE49-F238E27FC236}">
                <a16:creationId xmlns="" xmlns:a16="http://schemas.microsoft.com/office/drawing/2014/main" id="{E8BD5E40-0E09-49FA-A747-1AD617271423}"/>
              </a:ext>
            </a:extLst>
          </p:cNvPr>
          <p:cNvSpPr/>
          <p:nvPr/>
        </p:nvSpPr>
        <p:spPr>
          <a:xfrm>
            <a:off x="66616" y="4882981"/>
            <a:ext cx="4940182" cy="276999"/>
          </a:xfrm>
          <a:prstGeom prst="rect">
            <a:avLst/>
          </a:prstGeom>
        </p:spPr>
        <p:txBody>
          <a:bodyPr wrap="square">
            <a:spAutoFit/>
          </a:bodyPr>
          <a:lstStyle/>
          <a:p>
            <a:pPr lvl="0"/>
            <a:r>
              <a:rPr lang="en-GB" sz="1200" i="1" dirty="0"/>
              <a:t>Cane et al. Implementation Science 2012;7:37.</a:t>
            </a:r>
            <a:endParaRPr lang="en-CA" sz="1200" i="1" dirty="0"/>
          </a:p>
        </p:txBody>
      </p:sp>
      <p:sp>
        <p:nvSpPr>
          <p:cNvPr id="9" name="Title 4">
            <a:extLst>
              <a:ext uri="{FF2B5EF4-FFF2-40B4-BE49-F238E27FC236}">
                <a16:creationId xmlns="" xmlns:a16="http://schemas.microsoft.com/office/drawing/2014/main" id="{BDF2E236-2F8F-49C8-9B1B-1694966DB5AA}"/>
              </a:ext>
            </a:extLst>
          </p:cNvPr>
          <p:cNvSpPr txBox="1">
            <a:spLocks/>
          </p:cNvSpPr>
          <p:nvPr/>
        </p:nvSpPr>
        <p:spPr>
          <a:xfrm>
            <a:off x="322743" y="394546"/>
            <a:ext cx="7772400" cy="540000"/>
          </a:xfrm>
          <a:prstGeom prst="rect">
            <a:avLst/>
          </a:prstGeom>
        </p:spPr>
        <p:txBody>
          <a:bodyPr>
            <a:noAutofit/>
          </a:bodyPr>
          <a:lstStyle>
            <a:lvl1pPr algn="l" defTabSz="457200" rtl="0" eaLnBrk="1" latinLnBrk="0" hangingPunct="1">
              <a:lnSpc>
                <a:spcPct val="80000"/>
              </a:lnSpc>
              <a:spcBef>
                <a:spcPct val="0"/>
              </a:spcBef>
              <a:buNone/>
              <a:defRPr sz="2400" b="1" i="0" kern="1200" cap="all" spc="-100">
                <a:solidFill>
                  <a:schemeClr val="bg1"/>
                </a:solidFill>
                <a:latin typeface="Arial"/>
                <a:ea typeface="+mj-ea"/>
                <a:cs typeface="Arial"/>
              </a:defRPr>
            </a:lvl1pPr>
          </a:lstStyle>
          <a:p>
            <a:r>
              <a:rPr lang="en-US" dirty="0">
                <a:solidFill>
                  <a:srgbClr val="0033A0"/>
                </a:solidFill>
              </a:rPr>
              <a:t>Theoretical domains framework (TDF)</a:t>
            </a:r>
          </a:p>
        </p:txBody>
      </p:sp>
      <p:sp>
        <p:nvSpPr>
          <p:cNvPr id="2" name="Slide Number Placeholder 1"/>
          <p:cNvSpPr>
            <a:spLocks noGrp="1"/>
          </p:cNvSpPr>
          <p:nvPr>
            <p:ph type="sldNum" sz="quarter" idx="4"/>
          </p:nvPr>
        </p:nvSpPr>
        <p:spPr/>
        <p:txBody>
          <a:bodyPr/>
          <a:lstStyle/>
          <a:p>
            <a:fld id="{76263DAB-C293-4A83-833F-63A9096F7E17}" type="slidenum">
              <a:rPr lang="en-US" sz="1200" smtClean="0"/>
              <a:pPr/>
              <a:t>30</a:t>
            </a:fld>
            <a:endParaRPr lang="en-US" sz="1200" dirty="0"/>
          </a:p>
        </p:txBody>
      </p:sp>
    </p:spTree>
    <p:extLst>
      <p:ext uri="{BB962C8B-B14F-4D97-AF65-F5344CB8AC3E}">
        <p14:creationId xmlns:p14="http://schemas.microsoft.com/office/powerpoint/2010/main" val="1478939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420688"/>
            <a:ext cx="7772400" cy="539750"/>
          </a:xfrm>
        </p:spPr>
        <p:txBody>
          <a:bodyPr>
            <a:normAutofit/>
          </a:bodyPr>
          <a:lstStyle/>
          <a:p>
            <a:r>
              <a:rPr lang="en-US" dirty="0"/>
              <a:t>Theoretical Domains Framework (TDF)</a:t>
            </a:r>
          </a:p>
        </p:txBody>
      </p:sp>
      <p:graphicFrame>
        <p:nvGraphicFramePr>
          <p:cNvPr id="7" name="Table 6">
            <a:extLst>
              <a:ext uri="{FF2B5EF4-FFF2-40B4-BE49-F238E27FC236}">
                <a16:creationId xmlns="" xmlns:a16="http://schemas.microsoft.com/office/drawing/2014/main" id="{7DB55B74-E187-B94B-BDBA-9F14E4AEE388}"/>
              </a:ext>
            </a:extLst>
          </p:cNvPr>
          <p:cNvGraphicFramePr>
            <a:graphicFrameLocks noGrp="1"/>
          </p:cNvGraphicFramePr>
          <p:nvPr>
            <p:extLst>
              <p:ext uri="{D42A27DB-BD31-4B8C-83A1-F6EECF244321}">
                <p14:modId xmlns:p14="http://schemas.microsoft.com/office/powerpoint/2010/main" val="2231620411"/>
              </p:ext>
            </p:extLst>
          </p:nvPr>
        </p:nvGraphicFramePr>
        <p:xfrm>
          <a:off x="1420897" y="1063229"/>
          <a:ext cx="6151095" cy="3725039"/>
        </p:xfrm>
        <a:graphic>
          <a:graphicData uri="http://schemas.openxmlformats.org/drawingml/2006/table">
            <a:tbl>
              <a:tblPr firstRow="1" firstCol="1" bandRow="1">
                <a:tableStyleId>{7DF18680-E054-41AD-8BC1-D1AEF772440D}</a:tableStyleId>
              </a:tblPr>
              <a:tblGrid>
                <a:gridCol w="1756079">
                  <a:extLst>
                    <a:ext uri="{9D8B030D-6E8A-4147-A177-3AD203B41FA5}">
                      <a16:colId xmlns="" xmlns:a16="http://schemas.microsoft.com/office/drawing/2014/main" val="83322383"/>
                    </a:ext>
                  </a:extLst>
                </a:gridCol>
                <a:gridCol w="4395016">
                  <a:extLst>
                    <a:ext uri="{9D8B030D-6E8A-4147-A177-3AD203B41FA5}">
                      <a16:colId xmlns="" xmlns:a16="http://schemas.microsoft.com/office/drawing/2014/main" val="527300669"/>
                    </a:ext>
                  </a:extLst>
                </a:gridCol>
              </a:tblGrid>
              <a:tr h="177383">
                <a:tc>
                  <a:txBody>
                    <a:bodyPr/>
                    <a:lstStyle/>
                    <a:p>
                      <a:pPr algn="ctr">
                        <a:spcAft>
                          <a:spcPts val="0"/>
                        </a:spcAft>
                      </a:pPr>
                      <a:r>
                        <a:rPr lang="en-US" sz="1100" dirty="0">
                          <a:solidFill>
                            <a:srgbClr val="303032"/>
                          </a:solidFill>
                          <a:effectLst/>
                        </a:rPr>
                        <a:t>Domain</a:t>
                      </a:r>
                      <a:endParaRPr lang="en-CA" sz="1100" dirty="0">
                        <a:solidFill>
                          <a:srgbClr val="30303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65" marR="48665" marT="0" marB="0" anchor="ctr"/>
                </a:tc>
                <a:tc>
                  <a:txBody>
                    <a:bodyPr/>
                    <a:lstStyle/>
                    <a:p>
                      <a:pPr algn="ctr">
                        <a:spcAft>
                          <a:spcPts val="0"/>
                        </a:spcAft>
                      </a:pPr>
                      <a:r>
                        <a:rPr lang="en-US" sz="1100" dirty="0">
                          <a:solidFill>
                            <a:srgbClr val="303032"/>
                          </a:solidFill>
                          <a:effectLst/>
                        </a:rPr>
                        <a:t>Description</a:t>
                      </a:r>
                      <a:endParaRPr lang="en-CA" sz="1100" dirty="0">
                        <a:solidFill>
                          <a:srgbClr val="30303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65" marR="48665" marT="0" marB="0"/>
                </a:tc>
                <a:extLst>
                  <a:ext uri="{0D108BD9-81ED-4DB2-BD59-A6C34878D82A}">
                    <a16:rowId xmlns="" xmlns:a16="http://schemas.microsoft.com/office/drawing/2014/main" val="68787930"/>
                  </a:ext>
                </a:extLst>
              </a:tr>
              <a:tr h="354766">
                <a:tc>
                  <a:txBody>
                    <a:bodyPr/>
                    <a:lstStyle/>
                    <a:p>
                      <a:pPr algn="ctr">
                        <a:spcAft>
                          <a:spcPts val="0"/>
                        </a:spcAft>
                      </a:pPr>
                      <a:r>
                        <a:rPr lang="en-US" sz="1100" dirty="0">
                          <a:solidFill>
                            <a:srgbClr val="303032"/>
                          </a:solidFill>
                          <a:effectLst/>
                        </a:rPr>
                        <a:t>Intention</a:t>
                      </a:r>
                      <a:endParaRPr lang="en-CA" sz="1100" dirty="0">
                        <a:solidFill>
                          <a:srgbClr val="30303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65" marR="48665" marT="0" marB="0" anchor="ctr"/>
                </a:tc>
                <a:tc>
                  <a:txBody>
                    <a:bodyPr/>
                    <a:lstStyle/>
                    <a:p>
                      <a:pPr>
                        <a:spcAft>
                          <a:spcPts val="0"/>
                        </a:spcAft>
                      </a:pPr>
                      <a:r>
                        <a:rPr lang="en-US" sz="1100">
                          <a:effectLst/>
                        </a:rPr>
                        <a:t>A conscious decision to perform a </a:t>
                      </a:r>
                      <a:r>
                        <a:rPr lang="en-US" sz="1100" err="1">
                          <a:effectLst/>
                        </a:rPr>
                        <a:t>behaviour</a:t>
                      </a:r>
                      <a:r>
                        <a:rPr lang="en-US" sz="1100">
                          <a:effectLst/>
                        </a:rPr>
                        <a:t> or a resolve to act in a certain way</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48665" marR="48665" marT="0" marB="0"/>
                </a:tc>
                <a:extLst>
                  <a:ext uri="{0D108BD9-81ED-4DB2-BD59-A6C34878D82A}">
                    <a16:rowId xmlns="" xmlns:a16="http://schemas.microsoft.com/office/drawing/2014/main" val="2349715146"/>
                  </a:ext>
                </a:extLst>
              </a:tr>
              <a:tr h="354766">
                <a:tc>
                  <a:txBody>
                    <a:bodyPr/>
                    <a:lstStyle/>
                    <a:p>
                      <a:pPr algn="ctr">
                        <a:spcAft>
                          <a:spcPts val="0"/>
                        </a:spcAft>
                      </a:pPr>
                      <a:r>
                        <a:rPr lang="en-US" sz="1100" dirty="0">
                          <a:solidFill>
                            <a:srgbClr val="303032"/>
                          </a:solidFill>
                          <a:effectLst/>
                        </a:rPr>
                        <a:t>Goals</a:t>
                      </a:r>
                      <a:endParaRPr lang="en-CA" sz="1100" dirty="0">
                        <a:solidFill>
                          <a:srgbClr val="30303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65" marR="48665" marT="0" marB="0" anchor="ctr"/>
                </a:tc>
                <a:tc>
                  <a:txBody>
                    <a:bodyPr/>
                    <a:lstStyle/>
                    <a:p>
                      <a:pPr>
                        <a:spcAft>
                          <a:spcPts val="0"/>
                        </a:spcAft>
                      </a:pPr>
                      <a:r>
                        <a:rPr lang="en-US" sz="1100">
                          <a:effectLst/>
                        </a:rPr>
                        <a:t>Priorities, importance, commitment to a certain course of actions or </a:t>
                      </a:r>
                      <a:r>
                        <a:rPr lang="en-US" sz="1100" err="1">
                          <a:effectLst/>
                        </a:rPr>
                        <a:t>behaviours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48665" marR="48665" marT="0" marB="0"/>
                </a:tc>
                <a:extLst>
                  <a:ext uri="{0D108BD9-81ED-4DB2-BD59-A6C34878D82A}">
                    <a16:rowId xmlns="" xmlns:a16="http://schemas.microsoft.com/office/drawing/2014/main" val="1072669317"/>
                  </a:ext>
                </a:extLst>
              </a:tr>
              <a:tr h="354766">
                <a:tc>
                  <a:txBody>
                    <a:bodyPr/>
                    <a:lstStyle/>
                    <a:p>
                      <a:pPr algn="ctr">
                        <a:spcAft>
                          <a:spcPts val="0"/>
                        </a:spcAft>
                      </a:pPr>
                      <a:r>
                        <a:rPr lang="en-US" sz="1100" dirty="0">
                          <a:solidFill>
                            <a:srgbClr val="303032"/>
                          </a:solidFill>
                          <a:effectLst/>
                        </a:rPr>
                        <a:t>Memory, attention, and decision processes</a:t>
                      </a:r>
                      <a:endParaRPr lang="en-CA" sz="1100" dirty="0">
                        <a:solidFill>
                          <a:srgbClr val="30303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65" marR="48665" marT="0" marB="0" anchor="ctr"/>
                </a:tc>
                <a:tc>
                  <a:txBody>
                    <a:bodyPr/>
                    <a:lstStyle/>
                    <a:p>
                      <a:pPr>
                        <a:spcAft>
                          <a:spcPts val="0"/>
                        </a:spcAft>
                      </a:pPr>
                      <a:r>
                        <a:rPr lang="en-US" sz="1100">
                          <a:effectLst/>
                        </a:rPr>
                        <a:t>Attention control, decision-making, memory (i.e., is the target </a:t>
                      </a:r>
                      <a:r>
                        <a:rPr lang="en-US" sz="1100" err="1">
                          <a:effectLst/>
                        </a:rPr>
                        <a:t>behaviour</a:t>
                      </a:r>
                      <a:r>
                        <a:rPr lang="en-US" sz="1100">
                          <a:effectLst/>
                        </a:rPr>
                        <a:t> problematic because people simply forget?)</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48665" marR="48665" marT="0" marB="0"/>
                </a:tc>
                <a:extLst>
                  <a:ext uri="{0D108BD9-81ED-4DB2-BD59-A6C34878D82A}">
                    <a16:rowId xmlns="" xmlns:a16="http://schemas.microsoft.com/office/drawing/2014/main" val="3196561393"/>
                  </a:ext>
                </a:extLst>
              </a:tr>
              <a:tr h="532148">
                <a:tc>
                  <a:txBody>
                    <a:bodyPr/>
                    <a:lstStyle/>
                    <a:p>
                      <a:pPr algn="ctr">
                        <a:spcAft>
                          <a:spcPts val="0"/>
                        </a:spcAft>
                      </a:pPr>
                      <a:r>
                        <a:rPr lang="en-US" sz="1100" dirty="0">
                          <a:solidFill>
                            <a:srgbClr val="303032"/>
                          </a:solidFill>
                          <a:effectLst/>
                        </a:rPr>
                        <a:t>Environmental context and resources</a:t>
                      </a:r>
                      <a:endParaRPr lang="en-CA" sz="1100" dirty="0">
                        <a:solidFill>
                          <a:srgbClr val="30303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65" marR="48665" marT="0" marB="0" anchor="ctr"/>
                </a:tc>
                <a:tc>
                  <a:txBody>
                    <a:bodyPr/>
                    <a:lstStyle/>
                    <a:p>
                      <a:pPr>
                        <a:spcAft>
                          <a:spcPts val="0"/>
                        </a:spcAft>
                      </a:pPr>
                      <a:r>
                        <a:rPr lang="en-US" sz="1100">
                          <a:effectLst/>
                        </a:rPr>
                        <a:t>How factors related to the setting in which the </a:t>
                      </a:r>
                      <a:r>
                        <a:rPr lang="en-US" sz="1100" err="1">
                          <a:effectLst/>
                        </a:rPr>
                        <a:t>behaviour</a:t>
                      </a:r>
                      <a:r>
                        <a:rPr lang="en-US" sz="1100">
                          <a:effectLst/>
                        </a:rPr>
                        <a:t> is performed (e.g., people, </a:t>
                      </a:r>
                      <a:r>
                        <a:rPr lang="en-US" sz="1100" err="1">
                          <a:effectLst/>
                        </a:rPr>
                        <a:t>organisational</a:t>
                      </a:r>
                      <a:r>
                        <a:rPr lang="en-US" sz="1100">
                          <a:effectLst/>
                        </a:rPr>
                        <a:t>, cultural, political, physical, and financial factors) influence the </a:t>
                      </a:r>
                      <a:r>
                        <a:rPr lang="en-US" sz="1100" err="1">
                          <a:effectLst/>
                        </a:rPr>
                        <a:t>behaviour</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48665" marR="48665" marT="0" marB="0"/>
                </a:tc>
                <a:extLst>
                  <a:ext uri="{0D108BD9-81ED-4DB2-BD59-A6C34878D82A}">
                    <a16:rowId xmlns="" xmlns:a16="http://schemas.microsoft.com/office/drawing/2014/main" val="3582885361"/>
                  </a:ext>
                </a:extLst>
              </a:tr>
              <a:tr h="709531">
                <a:tc>
                  <a:txBody>
                    <a:bodyPr/>
                    <a:lstStyle/>
                    <a:p>
                      <a:pPr algn="ctr">
                        <a:spcAft>
                          <a:spcPts val="0"/>
                        </a:spcAft>
                      </a:pPr>
                      <a:r>
                        <a:rPr lang="en-US" sz="1100" dirty="0">
                          <a:solidFill>
                            <a:srgbClr val="303032"/>
                          </a:solidFill>
                          <a:effectLst/>
                        </a:rPr>
                        <a:t>Social influences</a:t>
                      </a:r>
                      <a:endParaRPr lang="en-CA" sz="1100" dirty="0">
                        <a:solidFill>
                          <a:srgbClr val="30303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65" marR="48665" marT="0" marB="0" anchor="ctr"/>
                </a:tc>
                <a:tc>
                  <a:txBody>
                    <a:bodyPr/>
                    <a:lstStyle/>
                    <a:p>
                      <a:pPr>
                        <a:spcAft>
                          <a:spcPts val="0"/>
                        </a:spcAft>
                      </a:pPr>
                      <a:r>
                        <a:rPr lang="en-US" sz="1100">
                          <a:effectLst/>
                        </a:rPr>
                        <a:t>External influence from people or groups to perform or not perform the </a:t>
                      </a:r>
                      <a:r>
                        <a:rPr lang="en-US" sz="1100" err="1">
                          <a:effectLst/>
                        </a:rPr>
                        <a:t>behaviour</a:t>
                      </a:r>
                      <a:endParaRPr lang="en-CA" sz="1100">
                        <a:effectLst/>
                      </a:endParaRPr>
                    </a:p>
                    <a:p>
                      <a:pPr>
                        <a:spcAft>
                          <a:spcPts val="0"/>
                        </a:spcAft>
                      </a:pPr>
                      <a:r>
                        <a:rPr lang="en-US" sz="1100">
                          <a:effectLst/>
                        </a:rPr>
                        <a:t>How the views of colleagues, other professions, patients and families, and doing what you are told, influence the </a:t>
                      </a:r>
                      <a:r>
                        <a:rPr lang="en-US" sz="1100" err="1">
                          <a:effectLst/>
                        </a:rPr>
                        <a:t>behaviour</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48665" marR="48665" marT="0" marB="0"/>
                </a:tc>
                <a:extLst>
                  <a:ext uri="{0D108BD9-81ED-4DB2-BD59-A6C34878D82A}">
                    <a16:rowId xmlns="" xmlns:a16="http://schemas.microsoft.com/office/drawing/2014/main" val="3249990560"/>
                  </a:ext>
                </a:extLst>
              </a:tr>
              <a:tr h="354766">
                <a:tc>
                  <a:txBody>
                    <a:bodyPr/>
                    <a:lstStyle/>
                    <a:p>
                      <a:pPr algn="ctr">
                        <a:spcAft>
                          <a:spcPts val="0"/>
                        </a:spcAft>
                      </a:pPr>
                      <a:r>
                        <a:rPr lang="en-US" sz="1100" dirty="0">
                          <a:solidFill>
                            <a:srgbClr val="303032"/>
                          </a:solidFill>
                          <a:effectLst/>
                        </a:rPr>
                        <a:t>Emotion</a:t>
                      </a:r>
                      <a:endParaRPr lang="en-CA" sz="1100" dirty="0">
                        <a:solidFill>
                          <a:srgbClr val="30303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65" marR="48665" marT="0" marB="0" anchor="ctr"/>
                </a:tc>
                <a:tc>
                  <a:txBody>
                    <a:bodyPr/>
                    <a:lstStyle/>
                    <a:p>
                      <a:pPr>
                        <a:spcAft>
                          <a:spcPts val="0"/>
                        </a:spcAft>
                      </a:pPr>
                      <a:r>
                        <a:rPr lang="en-US" sz="1100">
                          <a:effectLst/>
                        </a:rPr>
                        <a:t>How feelings or affect (positive or negative) may influence the </a:t>
                      </a:r>
                      <a:r>
                        <a:rPr lang="en-US" sz="1100" err="1">
                          <a:effectLst/>
                        </a:rPr>
                        <a:t>behaviour</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48665" marR="48665" marT="0" marB="0"/>
                </a:tc>
                <a:extLst>
                  <a:ext uri="{0D108BD9-81ED-4DB2-BD59-A6C34878D82A}">
                    <a16:rowId xmlns="" xmlns:a16="http://schemas.microsoft.com/office/drawing/2014/main" val="3668080658"/>
                  </a:ext>
                </a:extLst>
              </a:tr>
              <a:tr h="886913">
                <a:tc>
                  <a:txBody>
                    <a:bodyPr/>
                    <a:lstStyle/>
                    <a:p>
                      <a:pPr algn="ctr">
                        <a:spcAft>
                          <a:spcPts val="0"/>
                        </a:spcAft>
                      </a:pPr>
                      <a:r>
                        <a:rPr lang="en-US" sz="1100" dirty="0" err="1">
                          <a:solidFill>
                            <a:srgbClr val="303032"/>
                          </a:solidFill>
                          <a:effectLst/>
                        </a:rPr>
                        <a:t>Behavioural</a:t>
                      </a:r>
                      <a:r>
                        <a:rPr lang="en-US" sz="1100" dirty="0">
                          <a:solidFill>
                            <a:srgbClr val="303032"/>
                          </a:solidFill>
                          <a:effectLst/>
                        </a:rPr>
                        <a:t> regulation</a:t>
                      </a:r>
                      <a:endParaRPr lang="en-CA" sz="1100" dirty="0">
                        <a:solidFill>
                          <a:srgbClr val="30303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65" marR="48665" marT="0" marB="0" anchor="ctr"/>
                </a:tc>
                <a:tc>
                  <a:txBody>
                    <a:bodyPr/>
                    <a:lstStyle/>
                    <a:p>
                      <a:pPr>
                        <a:spcAft>
                          <a:spcPts val="0"/>
                        </a:spcAft>
                      </a:pPr>
                      <a:r>
                        <a:rPr lang="en-US" sz="1100" dirty="0">
                          <a:effectLst/>
                        </a:rPr>
                        <a:t>Ways of doing things that relate to pursuing and achieving desired goals, standards, or targets</a:t>
                      </a:r>
                      <a:endParaRPr lang="en-CA" sz="1100" dirty="0">
                        <a:effectLst/>
                      </a:endParaRPr>
                    </a:p>
                    <a:p>
                      <a:pPr>
                        <a:spcAft>
                          <a:spcPts val="0"/>
                        </a:spcAft>
                      </a:pPr>
                      <a:r>
                        <a:rPr lang="en-US" sz="1100" dirty="0">
                          <a:effectLst/>
                        </a:rPr>
                        <a:t>Strategies the participants have in place to help them perform the </a:t>
                      </a:r>
                      <a:r>
                        <a:rPr lang="en-US" sz="1100" dirty="0" err="1">
                          <a:effectLst/>
                        </a:rPr>
                        <a:t>behaviour</a:t>
                      </a:r>
                      <a:endParaRPr lang="en-CA" sz="1100" dirty="0">
                        <a:effectLst/>
                      </a:endParaRPr>
                    </a:p>
                    <a:p>
                      <a:pPr>
                        <a:spcAft>
                          <a:spcPts val="0"/>
                        </a:spcAft>
                      </a:pPr>
                      <a:r>
                        <a:rPr lang="en-US" sz="1100" dirty="0">
                          <a:effectLst/>
                        </a:rPr>
                        <a:t>Strategies the participants would like to have in place to help them</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8665" marR="48665" marT="0" marB="0"/>
                </a:tc>
                <a:extLst>
                  <a:ext uri="{0D108BD9-81ED-4DB2-BD59-A6C34878D82A}">
                    <a16:rowId xmlns="" xmlns:a16="http://schemas.microsoft.com/office/drawing/2014/main" val="883338648"/>
                  </a:ext>
                </a:extLst>
              </a:tr>
            </a:tbl>
          </a:graphicData>
        </a:graphic>
      </p:graphicFrame>
      <p:sp>
        <p:nvSpPr>
          <p:cNvPr id="8" name="Rectangle 7">
            <a:extLst>
              <a:ext uri="{FF2B5EF4-FFF2-40B4-BE49-F238E27FC236}">
                <a16:creationId xmlns="" xmlns:a16="http://schemas.microsoft.com/office/drawing/2014/main" id="{DDEE92B0-8CD9-48BE-8B4A-880EEA76CC14}"/>
              </a:ext>
            </a:extLst>
          </p:cNvPr>
          <p:cNvSpPr/>
          <p:nvPr/>
        </p:nvSpPr>
        <p:spPr>
          <a:xfrm>
            <a:off x="66616" y="4882981"/>
            <a:ext cx="4940182" cy="276999"/>
          </a:xfrm>
          <a:prstGeom prst="rect">
            <a:avLst/>
          </a:prstGeom>
        </p:spPr>
        <p:txBody>
          <a:bodyPr wrap="square">
            <a:spAutoFit/>
          </a:bodyPr>
          <a:lstStyle/>
          <a:p>
            <a:pPr lvl="0"/>
            <a:r>
              <a:rPr lang="en-GB" sz="1200" i="1" dirty="0"/>
              <a:t>Cane et al. Implementation Science 2012;7:37.</a:t>
            </a:r>
            <a:endParaRPr lang="en-CA" sz="1200" i="1" dirty="0"/>
          </a:p>
        </p:txBody>
      </p:sp>
      <p:sp>
        <p:nvSpPr>
          <p:cNvPr id="9" name="Title 4">
            <a:extLst>
              <a:ext uri="{FF2B5EF4-FFF2-40B4-BE49-F238E27FC236}">
                <a16:creationId xmlns="" xmlns:a16="http://schemas.microsoft.com/office/drawing/2014/main" id="{7A2A9B0F-D456-4B2F-B39E-DBAAAD72CF2A}"/>
              </a:ext>
            </a:extLst>
          </p:cNvPr>
          <p:cNvSpPr txBox="1">
            <a:spLocks/>
          </p:cNvSpPr>
          <p:nvPr/>
        </p:nvSpPr>
        <p:spPr>
          <a:xfrm>
            <a:off x="322743" y="394546"/>
            <a:ext cx="7772400" cy="540000"/>
          </a:xfrm>
          <a:prstGeom prst="rect">
            <a:avLst/>
          </a:prstGeom>
        </p:spPr>
        <p:txBody>
          <a:bodyPr>
            <a:noAutofit/>
          </a:bodyPr>
          <a:lstStyle>
            <a:lvl1pPr algn="l" defTabSz="457200" rtl="0" eaLnBrk="1" latinLnBrk="0" hangingPunct="1">
              <a:lnSpc>
                <a:spcPct val="80000"/>
              </a:lnSpc>
              <a:spcBef>
                <a:spcPct val="0"/>
              </a:spcBef>
              <a:buNone/>
              <a:defRPr sz="2400" b="1" i="0" kern="1200" cap="all" spc="-100">
                <a:solidFill>
                  <a:schemeClr val="bg1"/>
                </a:solidFill>
                <a:latin typeface="Arial"/>
                <a:ea typeface="+mj-ea"/>
                <a:cs typeface="Arial"/>
              </a:defRPr>
            </a:lvl1pPr>
          </a:lstStyle>
          <a:p>
            <a:r>
              <a:rPr lang="en-US" dirty="0">
                <a:solidFill>
                  <a:srgbClr val="0033A0"/>
                </a:solidFill>
              </a:rPr>
              <a:t>Theoretical domains framework (TDF)</a:t>
            </a:r>
          </a:p>
        </p:txBody>
      </p:sp>
      <p:sp>
        <p:nvSpPr>
          <p:cNvPr id="3" name="Slide Number Placeholder 2"/>
          <p:cNvSpPr>
            <a:spLocks noGrp="1"/>
          </p:cNvSpPr>
          <p:nvPr>
            <p:ph type="sldNum" sz="quarter" idx="4"/>
          </p:nvPr>
        </p:nvSpPr>
        <p:spPr/>
        <p:txBody>
          <a:bodyPr/>
          <a:lstStyle/>
          <a:p>
            <a:fld id="{76263DAB-C293-4A83-833F-63A9096F7E17}" type="slidenum">
              <a:rPr lang="en-US" sz="1200" smtClean="0"/>
              <a:pPr/>
              <a:t>31</a:t>
            </a:fld>
            <a:endParaRPr lang="en-US" sz="1200" dirty="0"/>
          </a:p>
        </p:txBody>
      </p:sp>
    </p:spTree>
    <p:extLst>
      <p:ext uri="{BB962C8B-B14F-4D97-AF65-F5344CB8AC3E}">
        <p14:creationId xmlns:p14="http://schemas.microsoft.com/office/powerpoint/2010/main" val="1952933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a:solidFill>
                  <a:srgbClr val="000000"/>
                </a:solidFill>
              </a:rPr>
              <a:t>Application of TDF to results of qualitative studies of </a:t>
            </a:r>
            <a:r>
              <a:rPr lang="en-US" dirty="0" err="1">
                <a:solidFill>
                  <a:srgbClr val="000000"/>
                </a:solidFill>
              </a:rPr>
              <a:t>behavioural</a:t>
            </a:r>
            <a:r>
              <a:rPr lang="en-US" dirty="0">
                <a:solidFill>
                  <a:srgbClr val="000000"/>
                </a:solidFill>
              </a:rPr>
              <a:t> determinants of physician antibiotic prescribing</a:t>
            </a:r>
          </a:p>
          <a:p>
            <a:r>
              <a:rPr lang="en-US" dirty="0">
                <a:solidFill>
                  <a:srgbClr val="000000"/>
                </a:solidFill>
              </a:rPr>
              <a:t>Systematic review of qualitative studies (n=14), limited to high-income settings, hospitalized inpatient, physician prescribers</a:t>
            </a:r>
          </a:p>
          <a:p>
            <a:r>
              <a:rPr lang="en-US" dirty="0">
                <a:solidFill>
                  <a:srgbClr val="000000"/>
                </a:solidFill>
              </a:rPr>
              <a:t>Results synthesized according to the TDF</a:t>
            </a:r>
          </a:p>
          <a:p>
            <a:r>
              <a:rPr lang="en-CA" dirty="0">
                <a:solidFill>
                  <a:srgbClr val="000000"/>
                </a:solidFill>
              </a:rPr>
              <a:t>Significant behavioural determinants of appropriate antibiotic prescribing were identified as potential targets for interventions to improve physician antibiotic prescribing</a:t>
            </a:r>
            <a:r>
              <a:rPr lang="en-CA" dirty="0">
                <a:solidFill>
                  <a:srgbClr val="000000"/>
                </a:solidFill>
                <a:effectLst/>
              </a:rPr>
              <a:t> </a:t>
            </a:r>
            <a:endParaRPr lang="en-US" dirty="0">
              <a:solidFill>
                <a:srgbClr val="000000"/>
              </a:solidFill>
            </a:endParaRPr>
          </a:p>
        </p:txBody>
      </p:sp>
      <p:sp>
        <p:nvSpPr>
          <p:cNvPr id="4" name="Title 3"/>
          <p:cNvSpPr>
            <a:spLocks noGrp="1"/>
          </p:cNvSpPr>
          <p:nvPr>
            <p:ph type="title"/>
          </p:nvPr>
        </p:nvSpPr>
        <p:spPr/>
        <p:txBody>
          <a:bodyPr>
            <a:normAutofit/>
          </a:bodyPr>
          <a:lstStyle/>
          <a:p>
            <a:r>
              <a:rPr lang="en-US" dirty="0"/>
              <a:t>TDF in Action: Systematic Review</a:t>
            </a:r>
          </a:p>
        </p:txBody>
      </p:sp>
      <p:sp>
        <p:nvSpPr>
          <p:cNvPr id="2" name="Slide Number Placeholder 1"/>
          <p:cNvSpPr>
            <a:spLocks noGrp="1"/>
          </p:cNvSpPr>
          <p:nvPr>
            <p:ph type="sldNum" sz="quarter" idx="12"/>
          </p:nvPr>
        </p:nvSpPr>
        <p:spPr/>
        <p:txBody>
          <a:bodyPr/>
          <a:lstStyle/>
          <a:p>
            <a:fld id="{A9ECC5C3-AB39-B144-AAF5-28F142C249A1}" type="slidenum">
              <a:rPr lang="en-US" smtClean="0"/>
              <a:pPr/>
              <a:t>32</a:t>
            </a:fld>
            <a:endParaRPr lang="en-US"/>
          </a:p>
        </p:txBody>
      </p:sp>
    </p:spTree>
    <p:extLst>
      <p:ext uri="{BB962C8B-B14F-4D97-AF65-F5344CB8AC3E}">
        <p14:creationId xmlns:p14="http://schemas.microsoft.com/office/powerpoint/2010/main" val="3951790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solidFill>
                  <a:srgbClr val="000000"/>
                </a:solidFill>
              </a:rPr>
              <a:t>Prominent domains</a:t>
            </a:r>
          </a:p>
          <a:p>
            <a:pPr lvl="1"/>
            <a:r>
              <a:rPr lang="en-US" dirty="0">
                <a:solidFill>
                  <a:srgbClr val="000000"/>
                </a:solidFill>
              </a:rPr>
              <a:t>Environmental Context and Resources</a:t>
            </a:r>
          </a:p>
          <a:p>
            <a:pPr lvl="1"/>
            <a:r>
              <a:rPr lang="en-US" dirty="0">
                <a:solidFill>
                  <a:srgbClr val="000000"/>
                </a:solidFill>
              </a:rPr>
              <a:t>Social Influence</a:t>
            </a:r>
          </a:p>
          <a:p>
            <a:pPr lvl="1"/>
            <a:r>
              <a:rPr lang="en-US" dirty="0">
                <a:solidFill>
                  <a:srgbClr val="000000"/>
                </a:solidFill>
              </a:rPr>
              <a:t>Social and Professional Role and Identity</a:t>
            </a:r>
          </a:p>
          <a:p>
            <a:pPr lvl="1"/>
            <a:r>
              <a:rPr lang="en-US" dirty="0">
                <a:solidFill>
                  <a:srgbClr val="000000"/>
                </a:solidFill>
              </a:rPr>
              <a:t>Beliefs about Capabilities</a:t>
            </a:r>
          </a:p>
          <a:p>
            <a:pPr lvl="1"/>
            <a:r>
              <a:rPr lang="en-US" dirty="0">
                <a:solidFill>
                  <a:srgbClr val="000000"/>
                </a:solidFill>
              </a:rPr>
              <a:t>Knowledge</a:t>
            </a:r>
          </a:p>
          <a:p>
            <a:pPr lvl="1"/>
            <a:r>
              <a:rPr lang="en-US" dirty="0">
                <a:solidFill>
                  <a:srgbClr val="000000"/>
                </a:solidFill>
              </a:rPr>
              <a:t>Beliefs about Consequences</a:t>
            </a:r>
          </a:p>
          <a:p>
            <a:pPr lvl="1"/>
            <a:r>
              <a:rPr lang="en-US" dirty="0">
                <a:solidFill>
                  <a:srgbClr val="000000"/>
                </a:solidFill>
              </a:rPr>
              <a:t>Skills</a:t>
            </a:r>
          </a:p>
          <a:p>
            <a:pPr marL="342900" lvl="1" indent="0">
              <a:buNone/>
            </a:pPr>
            <a:endParaRPr lang="en-US" dirty="0">
              <a:solidFill>
                <a:srgbClr val="000000"/>
              </a:solidFill>
            </a:endParaRPr>
          </a:p>
        </p:txBody>
      </p:sp>
      <p:sp>
        <p:nvSpPr>
          <p:cNvPr id="2" name="Title 1"/>
          <p:cNvSpPr>
            <a:spLocks noGrp="1"/>
          </p:cNvSpPr>
          <p:nvPr>
            <p:ph type="title"/>
          </p:nvPr>
        </p:nvSpPr>
        <p:spPr/>
        <p:txBody>
          <a:bodyPr>
            <a:normAutofit/>
          </a:bodyPr>
          <a:lstStyle/>
          <a:p>
            <a:r>
              <a:rPr lang="en-US" dirty="0"/>
              <a:t>TDF in Action: Systematic Review</a:t>
            </a:r>
          </a:p>
        </p:txBody>
      </p:sp>
      <p:sp>
        <p:nvSpPr>
          <p:cNvPr id="4" name="Slide Number Placeholder 3"/>
          <p:cNvSpPr>
            <a:spLocks noGrp="1"/>
          </p:cNvSpPr>
          <p:nvPr>
            <p:ph type="sldNum" sz="quarter" idx="12"/>
          </p:nvPr>
        </p:nvSpPr>
        <p:spPr/>
        <p:txBody>
          <a:bodyPr/>
          <a:lstStyle/>
          <a:p>
            <a:fld id="{A9ECC5C3-AB39-B144-AAF5-28F142C249A1}" type="slidenum">
              <a:rPr lang="en-US" smtClean="0"/>
              <a:pPr/>
              <a:t>33</a:t>
            </a:fld>
            <a:endParaRPr lang="en-US"/>
          </a:p>
        </p:txBody>
      </p:sp>
    </p:spTree>
    <p:extLst>
      <p:ext uri="{BB962C8B-B14F-4D97-AF65-F5344CB8AC3E}">
        <p14:creationId xmlns:p14="http://schemas.microsoft.com/office/powerpoint/2010/main" val="717655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solidFill>
                  <a:srgbClr val="000000"/>
                </a:solidFill>
              </a:rPr>
              <a:t>Cross-cutting themes</a:t>
            </a:r>
          </a:p>
          <a:p>
            <a:pPr lvl="1"/>
            <a:r>
              <a:rPr lang="en-US" dirty="0">
                <a:solidFill>
                  <a:srgbClr val="000000"/>
                </a:solidFill>
              </a:rPr>
              <a:t>Differences in junior vs. senior physician determinants of antibiotic prescribing</a:t>
            </a:r>
          </a:p>
          <a:p>
            <a:pPr lvl="1"/>
            <a:r>
              <a:rPr lang="en-US" dirty="0">
                <a:solidFill>
                  <a:srgbClr val="000000"/>
                </a:solidFill>
              </a:rPr>
              <a:t>Relatively low perceived threat of antimicrobial resistance</a:t>
            </a:r>
          </a:p>
          <a:p>
            <a:pPr lvl="1"/>
            <a:endParaRPr lang="en-US" dirty="0">
              <a:solidFill>
                <a:srgbClr val="000000"/>
              </a:solidFill>
            </a:endParaRPr>
          </a:p>
          <a:p>
            <a:pPr lvl="1"/>
            <a:endParaRPr lang="en-US" dirty="0">
              <a:solidFill>
                <a:srgbClr val="000000"/>
              </a:solidFill>
            </a:endParaRPr>
          </a:p>
          <a:p>
            <a:endParaRPr lang="en-US" dirty="0">
              <a:solidFill>
                <a:srgbClr val="000000"/>
              </a:solidFill>
            </a:endParaRPr>
          </a:p>
        </p:txBody>
      </p:sp>
      <p:sp>
        <p:nvSpPr>
          <p:cNvPr id="2" name="Title 1"/>
          <p:cNvSpPr>
            <a:spLocks noGrp="1"/>
          </p:cNvSpPr>
          <p:nvPr>
            <p:ph type="title"/>
          </p:nvPr>
        </p:nvSpPr>
        <p:spPr/>
        <p:txBody>
          <a:bodyPr>
            <a:normAutofit/>
          </a:bodyPr>
          <a:lstStyle/>
          <a:p>
            <a:r>
              <a:rPr lang="en-US" dirty="0"/>
              <a:t>TDF in Action: Systematic Review</a:t>
            </a:r>
          </a:p>
        </p:txBody>
      </p:sp>
      <p:pic>
        <p:nvPicPr>
          <p:cNvPr id="4" name="Picture 3" descr="idsa faces am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2587" y="1944061"/>
            <a:ext cx="2095066" cy="2709136"/>
          </a:xfrm>
          <a:prstGeom prst="rect">
            <a:avLst/>
          </a:prstGeom>
        </p:spPr>
      </p:pic>
      <p:sp>
        <p:nvSpPr>
          <p:cNvPr id="5" name="Slide Number Placeholder 4"/>
          <p:cNvSpPr>
            <a:spLocks noGrp="1"/>
          </p:cNvSpPr>
          <p:nvPr>
            <p:ph type="sldNum" sz="quarter" idx="12"/>
          </p:nvPr>
        </p:nvSpPr>
        <p:spPr/>
        <p:txBody>
          <a:bodyPr/>
          <a:lstStyle/>
          <a:p>
            <a:fld id="{A9ECC5C3-AB39-B144-AAF5-28F142C249A1}" type="slidenum">
              <a:rPr lang="en-US" smtClean="0"/>
              <a:pPr/>
              <a:t>34</a:t>
            </a:fld>
            <a:endParaRPr lang="en-US"/>
          </a:p>
        </p:txBody>
      </p:sp>
    </p:spTree>
    <p:extLst>
      <p:ext uri="{BB962C8B-B14F-4D97-AF65-F5344CB8AC3E}">
        <p14:creationId xmlns:p14="http://schemas.microsoft.com/office/powerpoint/2010/main" val="2113847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solidFill>
                  <a:srgbClr val="000000"/>
                </a:solidFill>
              </a:rPr>
              <a:t>What are the barriers to/facilitators of appropriate antibiotic prescribing by non-ID physicians?</a:t>
            </a:r>
          </a:p>
          <a:p>
            <a:r>
              <a:rPr lang="en-US" dirty="0">
                <a:solidFill>
                  <a:srgbClr val="000000"/>
                </a:solidFill>
              </a:rPr>
              <a:t>Qualitative, semi-structured, in-depth interviews conducted with 16 physicians</a:t>
            </a:r>
          </a:p>
          <a:p>
            <a:r>
              <a:rPr lang="en-US" dirty="0">
                <a:solidFill>
                  <a:srgbClr val="000000"/>
                </a:solidFill>
              </a:rPr>
              <a:t>Interviews were recorded, transcribed, quotes were coded into TDF domains</a:t>
            </a:r>
          </a:p>
          <a:p>
            <a:r>
              <a:rPr lang="en-US" dirty="0">
                <a:solidFill>
                  <a:srgbClr val="000000"/>
                </a:solidFill>
              </a:rPr>
              <a:t>Themes developed from individual quotes</a:t>
            </a:r>
          </a:p>
          <a:p>
            <a:r>
              <a:rPr lang="en-US" dirty="0">
                <a:solidFill>
                  <a:srgbClr val="000000"/>
                </a:solidFill>
              </a:rPr>
              <a:t>Determinants of appropriate antibiotic prescribing described</a:t>
            </a:r>
          </a:p>
        </p:txBody>
      </p:sp>
      <p:sp>
        <p:nvSpPr>
          <p:cNvPr id="2" name="Title 1"/>
          <p:cNvSpPr>
            <a:spLocks noGrp="1"/>
          </p:cNvSpPr>
          <p:nvPr>
            <p:ph type="title"/>
          </p:nvPr>
        </p:nvSpPr>
        <p:spPr/>
        <p:txBody>
          <a:bodyPr>
            <a:noAutofit/>
          </a:bodyPr>
          <a:lstStyle/>
          <a:p>
            <a:r>
              <a:rPr lang="en-US" dirty="0"/>
              <a:t>TDF in Action: Non-ID Physician Barriers and Facilitators</a:t>
            </a:r>
          </a:p>
        </p:txBody>
      </p:sp>
      <p:sp>
        <p:nvSpPr>
          <p:cNvPr id="4" name="Slide Number Placeholder 3"/>
          <p:cNvSpPr>
            <a:spLocks noGrp="1"/>
          </p:cNvSpPr>
          <p:nvPr>
            <p:ph type="sldNum" sz="quarter" idx="12"/>
          </p:nvPr>
        </p:nvSpPr>
        <p:spPr/>
        <p:txBody>
          <a:bodyPr/>
          <a:lstStyle/>
          <a:p>
            <a:fld id="{A9ECC5C3-AB39-B144-AAF5-28F142C249A1}" type="slidenum">
              <a:rPr lang="en-US" smtClean="0"/>
              <a:pPr/>
              <a:t>35</a:t>
            </a:fld>
            <a:endParaRPr lang="en-US"/>
          </a:p>
        </p:txBody>
      </p:sp>
    </p:spTree>
    <p:extLst>
      <p:ext uri="{BB962C8B-B14F-4D97-AF65-F5344CB8AC3E}">
        <p14:creationId xmlns:p14="http://schemas.microsoft.com/office/powerpoint/2010/main" val="1268312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TDF in Action: Non-ID Physician Barriers</a:t>
            </a:r>
          </a:p>
        </p:txBody>
      </p:sp>
      <p:pic>
        <p:nvPicPr>
          <p:cNvPr id="9" name="Picture 8">
            <a:extLst>
              <a:ext uri="{FF2B5EF4-FFF2-40B4-BE49-F238E27FC236}">
                <a16:creationId xmlns="" xmlns:a16="http://schemas.microsoft.com/office/drawing/2014/main" id="{806A7AFC-27D4-4AC9-90F3-45A2BA57C73C}"/>
              </a:ext>
            </a:extLst>
          </p:cNvPr>
          <p:cNvPicPr>
            <a:picLocks noChangeAspect="1"/>
          </p:cNvPicPr>
          <p:nvPr/>
        </p:nvPicPr>
        <p:blipFill>
          <a:blip r:embed="rId3"/>
          <a:stretch>
            <a:fillRect/>
          </a:stretch>
        </p:blipFill>
        <p:spPr>
          <a:xfrm>
            <a:off x="722313" y="1034191"/>
            <a:ext cx="8014447" cy="3186063"/>
          </a:xfrm>
          <a:prstGeom prst="rect">
            <a:avLst/>
          </a:prstGeom>
        </p:spPr>
      </p:pic>
      <p:sp>
        <p:nvSpPr>
          <p:cNvPr id="3" name="Slide Number Placeholder 2"/>
          <p:cNvSpPr>
            <a:spLocks noGrp="1"/>
          </p:cNvSpPr>
          <p:nvPr>
            <p:ph type="sldNum" sz="quarter" idx="12"/>
          </p:nvPr>
        </p:nvSpPr>
        <p:spPr/>
        <p:txBody>
          <a:bodyPr/>
          <a:lstStyle/>
          <a:p>
            <a:fld id="{A9ECC5C3-AB39-B144-AAF5-28F142C249A1}" type="slidenum">
              <a:rPr lang="en-US" smtClean="0"/>
              <a:pPr/>
              <a:t>36</a:t>
            </a:fld>
            <a:endParaRPr lang="en-US"/>
          </a:p>
        </p:txBody>
      </p:sp>
    </p:spTree>
    <p:extLst>
      <p:ext uri="{BB962C8B-B14F-4D97-AF65-F5344CB8AC3E}">
        <p14:creationId xmlns:p14="http://schemas.microsoft.com/office/powerpoint/2010/main" val="2943569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err="1">
                <a:solidFill>
                  <a:srgbClr val="000000"/>
                </a:solidFill>
              </a:rPr>
              <a:t>Behaviour</a:t>
            </a:r>
            <a:r>
              <a:rPr lang="en-US" b="1" dirty="0">
                <a:solidFill>
                  <a:srgbClr val="000000"/>
                </a:solidFill>
              </a:rPr>
              <a:t> Change Techniques (BCTs)</a:t>
            </a:r>
          </a:p>
          <a:p>
            <a:r>
              <a:rPr lang="en-US" dirty="0">
                <a:solidFill>
                  <a:srgbClr val="000000"/>
                </a:solidFill>
              </a:rPr>
              <a:t>Which strategies can be effectively used to target those factors?</a:t>
            </a:r>
          </a:p>
          <a:p>
            <a:r>
              <a:rPr lang="en-US" dirty="0">
                <a:solidFill>
                  <a:srgbClr val="000000"/>
                </a:solidFill>
              </a:rPr>
              <a:t>Which BCTs are best suited to specifically target the identified barriers and enablers?</a:t>
            </a:r>
          </a:p>
          <a:p>
            <a:endParaRPr lang="en-US" dirty="0">
              <a:solidFill>
                <a:srgbClr val="000000"/>
              </a:solidFill>
            </a:endParaRPr>
          </a:p>
          <a:p>
            <a:pPr marL="342900" lvl="1" indent="0">
              <a:buNone/>
            </a:pPr>
            <a:endParaRPr lang="en-US" dirty="0">
              <a:solidFill>
                <a:srgbClr val="000000"/>
              </a:solidFill>
            </a:endParaRPr>
          </a:p>
        </p:txBody>
      </p:sp>
      <p:sp>
        <p:nvSpPr>
          <p:cNvPr id="2" name="Title 1"/>
          <p:cNvSpPr>
            <a:spLocks noGrp="1"/>
          </p:cNvSpPr>
          <p:nvPr>
            <p:ph type="title"/>
          </p:nvPr>
        </p:nvSpPr>
        <p:spPr/>
        <p:txBody>
          <a:bodyPr>
            <a:normAutofit/>
          </a:bodyPr>
          <a:lstStyle/>
          <a:p>
            <a:r>
              <a:rPr lang="en-US" dirty="0"/>
              <a:t>Using Theory to Enact Change</a:t>
            </a:r>
          </a:p>
        </p:txBody>
      </p:sp>
      <p:sp>
        <p:nvSpPr>
          <p:cNvPr id="4" name="Slide Number Placeholder 3"/>
          <p:cNvSpPr>
            <a:spLocks noGrp="1"/>
          </p:cNvSpPr>
          <p:nvPr>
            <p:ph type="sldNum" sz="quarter" idx="12"/>
          </p:nvPr>
        </p:nvSpPr>
        <p:spPr/>
        <p:txBody>
          <a:bodyPr/>
          <a:lstStyle/>
          <a:p>
            <a:fld id="{A9ECC5C3-AB39-B144-AAF5-28F142C249A1}" type="slidenum">
              <a:rPr lang="en-US" smtClean="0"/>
              <a:pPr/>
              <a:t>37</a:t>
            </a:fld>
            <a:endParaRPr lang="en-US"/>
          </a:p>
        </p:txBody>
      </p:sp>
    </p:spTree>
    <p:extLst>
      <p:ext uri="{BB962C8B-B14F-4D97-AF65-F5344CB8AC3E}">
        <p14:creationId xmlns:p14="http://schemas.microsoft.com/office/powerpoint/2010/main" val="2785073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2982" y="556307"/>
            <a:ext cx="7772400" cy="539750"/>
          </a:xfrm>
        </p:spPr>
        <p:txBody>
          <a:bodyPr>
            <a:normAutofit/>
          </a:bodyPr>
          <a:lstStyle/>
          <a:p>
            <a:r>
              <a:rPr lang="en-US" dirty="0" err="1">
                <a:solidFill>
                  <a:srgbClr val="0033A0"/>
                </a:solidFill>
              </a:rPr>
              <a:t>Behaviour</a:t>
            </a:r>
            <a:r>
              <a:rPr lang="en-US" dirty="0">
                <a:solidFill>
                  <a:srgbClr val="0033A0"/>
                </a:solidFill>
              </a:rPr>
              <a:t> Change Techniques </a:t>
            </a:r>
            <a:r>
              <a:rPr lang="en-US" dirty="0"/>
              <a:t>(BCTs)</a:t>
            </a:r>
          </a:p>
        </p:txBody>
      </p:sp>
      <p:pic>
        <p:nvPicPr>
          <p:cNvPr id="4" name="Picture 3">
            <a:extLst>
              <a:ext uri="{FF2B5EF4-FFF2-40B4-BE49-F238E27FC236}">
                <a16:creationId xmlns="" xmlns:a16="http://schemas.microsoft.com/office/drawing/2014/main" id="{86D30F4E-D1FC-3240-8E5F-9924BD5B70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8108" y="1523982"/>
            <a:ext cx="2604746" cy="2600301"/>
          </a:xfrm>
          <a:prstGeom prst="rect">
            <a:avLst/>
          </a:prstGeom>
        </p:spPr>
      </p:pic>
      <p:pic>
        <p:nvPicPr>
          <p:cNvPr id="7" name="Picture 6">
            <a:extLst>
              <a:ext uri="{FF2B5EF4-FFF2-40B4-BE49-F238E27FC236}">
                <a16:creationId xmlns="" xmlns:a16="http://schemas.microsoft.com/office/drawing/2014/main" id="{D0D6CB9C-9A1D-B84A-B123-D6ED8CEF2B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1550" y="1200150"/>
            <a:ext cx="3509642" cy="1907806"/>
          </a:xfrm>
          <a:prstGeom prst="rect">
            <a:avLst/>
          </a:prstGeom>
        </p:spPr>
      </p:pic>
      <p:pic>
        <p:nvPicPr>
          <p:cNvPr id="8" name="Picture 7">
            <a:extLst>
              <a:ext uri="{FF2B5EF4-FFF2-40B4-BE49-F238E27FC236}">
                <a16:creationId xmlns="" xmlns:a16="http://schemas.microsoft.com/office/drawing/2014/main" id="{2A711AE8-F9B4-A846-A0C8-A61101326D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01550" y="3067711"/>
            <a:ext cx="3509642" cy="2075789"/>
          </a:xfrm>
          <a:prstGeom prst="rect">
            <a:avLst/>
          </a:prstGeom>
        </p:spPr>
      </p:pic>
      <p:sp>
        <p:nvSpPr>
          <p:cNvPr id="3" name="Slide Number Placeholder 2"/>
          <p:cNvSpPr>
            <a:spLocks noGrp="1"/>
          </p:cNvSpPr>
          <p:nvPr>
            <p:ph type="sldNum" sz="quarter" idx="4"/>
          </p:nvPr>
        </p:nvSpPr>
        <p:spPr/>
        <p:txBody>
          <a:bodyPr/>
          <a:lstStyle/>
          <a:p>
            <a:fld id="{76263DAB-C293-4A83-833F-63A9096F7E17}" type="slidenum">
              <a:rPr lang="en-US" sz="1200" smtClean="0"/>
              <a:pPr/>
              <a:t>38</a:t>
            </a:fld>
            <a:endParaRPr lang="en-US" sz="1200" dirty="0"/>
          </a:p>
        </p:txBody>
      </p:sp>
    </p:spTree>
    <p:extLst>
      <p:ext uri="{BB962C8B-B14F-4D97-AF65-F5344CB8AC3E}">
        <p14:creationId xmlns:p14="http://schemas.microsoft.com/office/powerpoint/2010/main" val="1097617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9-11-19 at 10.14.54 PM.png"/>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876615" y="861160"/>
            <a:ext cx="7413484" cy="3761396"/>
          </a:xfrm>
        </p:spPr>
      </p:pic>
      <p:sp>
        <p:nvSpPr>
          <p:cNvPr id="7" name="TextBox 6"/>
          <p:cNvSpPr txBox="1"/>
          <p:nvPr/>
        </p:nvSpPr>
        <p:spPr>
          <a:xfrm>
            <a:off x="0" y="4838545"/>
            <a:ext cx="5004791" cy="461665"/>
          </a:xfrm>
          <a:prstGeom prst="rect">
            <a:avLst/>
          </a:prstGeom>
          <a:noFill/>
        </p:spPr>
        <p:txBody>
          <a:bodyPr wrap="square" rtlCol="0">
            <a:spAutoFit/>
          </a:bodyPr>
          <a:lstStyle/>
          <a:p>
            <a:r>
              <a:rPr lang="en-US" sz="1200" i="1" dirty="0">
                <a:solidFill>
                  <a:srgbClr val="898D8D"/>
                </a:solidFill>
                <a:hlinkClick r:id="rId4">
                  <a:extLst>
                    <a:ext uri="{A12FA001-AC4F-418D-AE19-62706E023703}">
                      <ahyp:hlinkClr xmlns="" xmlns:ahyp="http://schemas.microsoft.com/office/drawing/2018/hyperlinkcolor" val="tx"/>
                    </a:ext>
                  </a:extLst>
                </a:hlinkClick>
              </a:rPr>
              <a:t>https://theoryandtechniquetool.humanbehaviourchange.org/tool</a:t>
            </a:r>
            <a:endParaRPr lang="en-US" sz="1200" i="1" dirty="0">
              <a:solidFill>
                <a:srgbClr val="898D8D"/>
              </a:solidFill>
            </a:endParaRPr>
          </a:p>
          <a:p>
            <a:endParaRPr lang="en-US" sz="1200" i="1" dirty="0">
              <a:solidFill>
                <a:srgbClr val="898D8D"/>
              </a:solidFill>
            </a:endParaRPr>
          </a:p>
        </p:txBody>
      </p:sp>
      <p:sp>
        <p:nvSpPr>
          <p:cNvPr id="8" name="Title 1">
            <a:extLst>
              <a:ext uri="{FF2B5EF4-FFF2-40B4-BE49-F238E27FC236}">
                <a16:creationId xmlns="" xmlns:a16="http://schemas.microsoft.com/office/drawing/2014/main" id="{2DB62B25-41DF-47F9-BED7-AA5E53B6C31F}"/>
              </a:ext>
            </a:extLst>
          </p:cNvPr>
          <p:cNvSpPr txBox="1">
            <a:spLocks/>
          </p:cNvSpPr>
          <p:nvPr/>
        </p:nvSpPr>
        <p:spPr>
          <a:xfrm>
            <a:off x="722313" y="421052"/>
            <a:ext cx="7772400" cy="540000"/>
          </a:xfrm>
          <a:prstGeom prst="rect">
            <a:avLst/>
          </a:prstGeom>
        </p:spPr>
        <p:txBody>
          <a:bodyPr>
            <a:normAutofit/>
          </a:bodyPr>
          <a:lstStyle>
            <a:lvl1pPr algn="l" defTabSz="457200" rtl="0" eaLnBrk="1" latinLnBrk="0" hangingPunct="1">
              <a:lnSpc>
                <a:spcPct val="80000"/>
              </a:lnSpc>
              <a:spcBef>
                <a:spcPct val="0"/>
              </a:spcBef>
              <a:buNone/>
              <a:defRPr sz="2400" b="1" i="0" kern="1200" cap="all" spc="-100">
                <a:solidFill>
                  <a:schemeClr val="bg1"/>
                </a:solidFill>
                <a:latin typeface="Arial"/>
                <a:ea typeface="+mj-ea"/>
                <a:cs typeface="Arial"/>
              </a:defRPr>
            </a:lvl1pPr>
          </a:lstStyle>
          <a:p>
            <a:r>
              <a:rPr lang="en-US">
                <a:solidFill>
                  <a:srgbClr val="0033A0"/>
                </a:solidFill>
              </a:rPr>
              <a:t>Using Theory to Enact Change</a:t>
            </a:r>
            <a:endParaRPr lang="en-US" dirty="0">
              <a:solidFill>
                <a:srgbClr val="0033A0"/>
              </a:solidFill>
            </a:endParaRPr>
          </a:p>
        </p:txBody>
      </p:sp>
      <p:sp>
        <p:nvSpPr>
          <p:cNvPr id="2" name="Slide Number Placeholder 1"/>
          <p:cNvSpPr>
            <a:spLocks noGrp="1"/>
          </p:cNvSpPr>
          <p:nvPr>
            <p:ph type="sldNum" sz="quarter" idx="4"/>
          </p:nvPr>
        </p:nvSpPr>
        <p:spPr/>
        <p:txBody>
          <a:bodyPr/>
          <a:lstStyle/>
          <a:p>
            <a:fld id="{76263DAB-C293-4A83-833F-63A9096F7E17}" type="slidenum">
              <a:rPr lang="en-US" sz="1200" smtClean="0"/>
              <a:pPr/>
              <a:t>39</a:t>
            </a:fld>
            <a:endParaRPr lang="en-US" sz="1200" dirty="0"/>
          </a:p>
        </p:txBody>
      </p:sp>
    </p:spTree>
    <p:extLst>
      <p:ext uri="{BB962C8B-B14F-4D97-AF65-F5344CB8AC3E}">
        <p14:creationId xmlns:p14="http://schemas.microsoft.com/office/powerpoint/2010/main" val="2984762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730355" y="1088640"/>
            <a:ext cx="5408438" cy="304398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088640"/>
            <a:ext cx="4058640" cy="3043980"/>
          </a:xfrm>
          <a:prstGeom prst="rect">
            <a:avLst/>
          </a:prstGeom>
        </p:spPr>
      </p:pic>
      <p:sp>
        <p:nvSpPr>
          <p:cNvPr id="2" name="Slide Number Placeholder 1"/>
          <p:cNvSpPr>
            <a:spLocks noGrp="1"/>
          </p:cNvSpPr>
          <p:nvPr>
            <p:ph type="sldNum" sz="quarter" idx="12"/>
          </p:nvPr>
        </p:nvSpPr>
        <p:spPr/>
        <p:txBody>
          <a:bodyPr/>
          <a:lstStyle/>
          <a:p>
            <a:fld id="{A9ECC5C3-AB39-B144-AAF5-28F142C249A1}" type="slidenum">
              <a:rPr lang="en-US" smtClean="0"/>
              <a:pPr/>
              <a:t>4</a:t>
            </a:fld>
            <a:endParaRPr lang="en-US"/>
          </a:p>
        </p:txBody>
      </p:sp>
    </p:spTree>
    <p:extLst>
      <p:ext uri="{BB962C8B-B14F-4D97-AF65-F5344CB8AC3E}">
        <p14:creationId xmlns:p14="http://schemas.microsoft.com/office/powerpoint/2010/main" val="2638367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solidFill>
                  <a:srgbClr val="000000"/>
                </a:solidFill>
              </a:rPr>
              <a:t>What BCTs are ID physicians currently using to influence their non-ID colleagues’ antibiotic prescribing </a:t>
            </a:r>
            <a:r>
              <a:rPr lang="en-US" dirty="0" err="1">
                <a:solidFill>
                  <a:srgbClr val="000000"/>
                </a:solidFill>
              </a:rPr>
              <a:t>behaviours</a:t>
            </a:r>
            <a:r>
              <a:rPr lang="en-US" dirty="0">
                <a:solidFill>
                  <a:srgbClr val="000000"/>
                </a:solidFill>
              </a:rPr>
              <a:t>?</a:t>
            </a:r>
          </a:p>
          <a:p>
            <a:r>
              <a:rPr lang="en-US" dirty="0">
                <a:solidFill>
                  <a:srgbClr val="000000"/>
                </a:solidFill>
              </a:rPr>
              <a:t>Qualitative, semi-structured, in-depth interviews with 12 ID physicians</a:t>
            </a:r>
          </a:p>
          <a:p>
            <a:r>
              <a:rPr lang="en-US" dirty="0">
                <a:solidFill>
                  <a:srgbClr val="000000"/>
                </a:solidFill>
              </a:rPr>
              <a:t>Interviews were recorded, transcribed, quotes were coded into TDF domains</a:t>
            </a:r>
          </a:p>
          <a:p>
            <a:r>
              <a:rPr lang="en-US" dirty="0">
                <a:solidFill>
                  <a:srgbClr val="000000"/>
                </a:solidFill>
              </a:rPr>
              <a:t>Themes developed from individual quotes</a:t>
            </a:r>
          </a:p>
          <a:p>
            <a:r>
              <a:rPr lang="en-US" dirty="0">
                <a:solidFill>
                  <a:srgbClr val="000000"/>
                </a:solidFill>
              </a:rPr>
              <a:t>Explored whether ID physicians see themselves as agents of change for their non-ID peers and described BCTs currently in use</a:t>
            </a:r>
          </a:p>
        </p:txBody>
      </p:sp>
      <p:sp>
        <p:nvSpPr>
          <p:cNvPr id="2" name="Title 1"/>
          <p:cNvSpPr>
            <a:spLocks noGrp="1"/>
          </p:cNvSpPr>
          <p:nvPr>
            <p:ph type="title"/>
          </p:nvPr>
        </p:nvSpPr>
        <p:spPr/>
        <p:txBody>
          <a:bodyPr>
            <a:noAutofit/>
          </a:bodyPr>
          <a:lstStyle/>
          <a:p>
            <a:r>
              <a:rPr lang="en-US" dirty="0"/>
              <a:t>TDF in Action: ID Physician </a:t>
            </a:r>
            <a:r>
              <a:rPr lang="en-US" dirty="0" err="1"/>
              <a:t>Behaviour</a:t>
            </a:r>
            <a:r>
              <a:rPr lang="en-US" dirty="0"/>
              <a:t> Change Techniques (BCTs)</a:t>
            </a:r>
          </a:p>
        </p:txBody>
      </p:sp>
      <p:sp>
        <p:nvSpPr>
          <p:cNvPr id="4" name="Slide Number Placeholder 3"/>
          <p:cNvSpPr>
            <a:spLocks noGrp="1"/>
          </p:cNvSpPr>
          <p:nvPr>
            <p:ph type="sldNum" sz="quarter" idx="12"/>
          </p:nvPr>
        </p:nvSpPr>
        <p:spPr/>
        <p:txBody>
          <a:bodyPr/>
          <a:lstStyle/>
          <a:p>
            <a:fld id="{A9ECC5C3-AB39-B144-AAF5-28F142C249A1}" type="slidenum">
              <a:rPr lang="en-US" smtClean="0"/>
              <a:pPr/>
              <a:t>40</a:t>
            </a:fld>
            <a:endParaRPr lang="en-US"/>
          </a:p>
        </p:txBody>
      </p:sp>
    </p:spTree>
    <p:extLst>
      <p:ext uri="{BB962C8B-B14F-4D97-AF65-F5344CB8AC3E}">
        <p14:creationId xmlns:p14="http://schemas.microsoft.com/office/powerpoint/2010/main" val="2897733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dphysicians.jpg"/>
          <p:cNvPicPr>
            <a:picLocks noGrp="1" noChangeAspect="1"/>
          </p:cNvPicPr>
          <p:nvPr>
            <p:ph idx="1"/>
          </p:nvPr>
        </p:nvPicPr>
        <p:blipFill rotWithShape="1">
          <a:blip r:embed="rId3" cstate="screen">
            <a:extLst>
              <a:ext uri="{28A0092B-C50C-407E-A947-70E740481C1C}">
                <a14:useLocalDpi xmlns:a14="http://schemas.microsoft.com/office/drawing/2010/main"/>
              </a:ext>
            </a:extLst>
          </a:blip>
          <a:stretch/>
        </p:blipFill>
        <p:spPr>
          <a:xfrm>
            <a:off x="722313" y="1395073"/>
            <a:ext cx="7772400" cy="2405742"/>
          </a:xfrm>
        </p:spPr>
      </p:pic>
      <p:sp>
        <p:nvSpPr>
          <p:cNvPr id="2" name="Title 1"/>
          <p:cNvSpPr>
            <a:spLocks noGrp="1"/>
          </p:cNvSpPr>
          <p:nvPr>
            <p:ph type="title"/>
          </p:nvPr>
        </p:nvSpPr>
        <p:spPr/>
        <p:txBody>
          <a:bodyPr>
            <a:noAutofit/>
          </a:bodyPr>
          <a:lstStyle/>
          <a:p>
            <a:r>
              <a:rPr lang="en-US" dirty="0"/>
              <a:t>TDF in Action: ID Physician </a:t>
            </a:r>
            <a:r>
              <a:rPr lang="en-US" dirty="0" err="1"/>
              <a:t>Behaviour</a:t>
            </a:r>
            <a:r>
              <a:rPr lang="en-US" dirty="0"/>
              <a:t> Change Techniques (BCTs)</a:t>
            </a:r>
          </a:p>
        </p:txBody>
      </p:sp>
      <p:sp>
        <p:nvSpPr>
          <p:cNvPr id="3" name="Slide Number Placeholder 2"/>
          <p:cNvSpPr>
            <a:spLocks noGrp="1"/>
          </p:cNvSpPr>
          <p:nvPr>
            <p:ph type="sldNum" sz="quarter" idx="12"/>
          </p:nvPr>
        </p:nvSpPr>
        <p:spPr/>
        <p:txBody>
          <a:bodyPr/>
          <a:lstStyle/>
          <a:p>
            <a:fld id="{A9ECC5C3-AB39-B144-AAF5-28F142C249A1}" type="slidenum">
              <a:rPr lang="en-US" smtClean="0"/>
              <a:pPr/>
              <a:t>41</a:t>
            </a:fld>
            <a:endParaRPr lang="en-US"/>
          </a:p>
        </p:txBody>
      </p:sp>
    </p:spTree>
    <p:extLst>
      <p:ext uri="{BB962C8B-B14F-4D97-AF65-F5344CB8AC3E}">
        <p14:creationId xmlns:p14="http://schemas.microsoft.com/office/powerpoint/2010/main" val="3219086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dirty="0"/>
              <a:t>Themes were mapped to identify the highest impact BCTs that ID physicians might apply in clinical interactions, for inclusion in a BCT toolkit and workshop</a:t>
            </a:r>
          </a:p>
          <a:p>
            <a:r>
              <a:rPr lang="en-CA" dirty="0"/>
              <a:t>Workshop designed to train ID physicians to</a:t>
            </a:r>
            <a:endParaRPr lang="it-IT" dirty="0"/>
          </a:p>
          <a:p>
            <a:pPr marL="342900" lvl="1" indent="0">
              <a:buNone/>
            </a:pPr>
            <a:r>
              <a:rPr lang="en-US" dirty="0">
                <a:latin typeface="Wingdings"/>
                <a:ea typeface="Wingdings"/>
                <a:cs typeface="Wingdings"/>
                <a:sym typeface="Wingdings"/>
              </a:rPr>
              <a:t>	</a:t>
            </a:r>
            <a:r>
              <a:rPr lang="en-US" dirty="0"/>
              <a:t>“Diagnose” the barrier</a:t>
            </a:r>
          </a:p>
          <a:p>
            <a:pPr marL="342900" lvl="1" indent="0">
              <a:buNone/>
            </a:pPr>
            <a:r>
              <a:rPr lang="en-US" dirty="0">
                <a:latin typeface="Wingdings"/>
                <a:ea typeface="Wingdings"/>
                <a:cs typeface="Wingdings"/>
                <a:sym typeface="Wingdings"/>
              </a:rPr>
              <a:t>	</a:t>
            </a:r>
            <a:r>
              <a:rPr lang="en-US" dirty="0"/>
              <a:t>Choose from a toolkit of potential BCTs to address 	the barrier</a:t>
            </a:r>
          </a:p>
          <a:p>
            <a:r>
              <a:rPr lang="en-US" dirty="0" err="1"/>
              <a:t>Behaviour</a:t>
            </a:r>
            <a:r>
              <a:rPr lang="en-US" dirty="0"/>
              <a:t> change skills represent a potential new area of competency for ID physicians and ASPs</a:t>
            </a:r>
          </a:p>
          <a:p>
            <a:pPr lvl="1"/>
            <a:endParaRPr lang="en-US" dirty="0"/>
          </a:p>
        </p:txBody>
      </p:sp>
      <p:sp>
        <p:nvSpPr>
          <p:cNvPr id="2" name="Title 1"/>
          <p:cNvSpPr>
            <a:spLocks noGrp="1"/>
          </p:cNvSpPr>
          <p:nvPr>
            <p:ph type="title"/>
          </p:nvPr>
        </p:nvSpPr>
        <p:spPr/>
        <p:txBody>
          <a:bodyPr>
            <a:normAutofit/>
          </a:bodyPr>
          <a:lstStyle/>
          <a:p>
            <a:r>
              <a:rPr lang="en-US" dirty="0"/>
              <a:t>TDF and BCTs in Action</a:t>
            </a:r>
          </a:p>
        </p:txBody>
      </p:sp>
      <p:sp>
        <p:nvSpPr>
          <p:cNvPr id="4" name="Slide Number Placeholder 3"/>
          <p:cNvSpPr>
            <a:spLocks noGrp="1"/>
          </p:cNvSpPr>
          <p:nvPr>
            <p:ph type="sldNum" sz="quarter" idx="12"/>
          </p:nvPr>
        </p:nvSpPr>
        <p:spPr/>
        <p:txBody>
          <a:bodyPr/>
          <a:lstStyle/>
          <a:p>
            <a:fld id="{A9ECC5C3-AB39-B144-AAF5-28F142C249A1}" type="slidenum">
              <a:rPr lang="en-US" smtClean="0"/>
              <a:pPr/>
              <a:t>42</a:t>
            </a:fld>
            <a:endParaRPr lang="en-US"/>
          </a:p>
        </p:txBody>
      </p:sp>
    </p:spTree>
    <p:extLst>
      <p:ext uri="{BB962C8B-B14F-4D97-AF65-F5344CB8AC3E}">
        <p14:creationId xmlns:p14="http://schemas.microsoft.com/office/powerpoint/2010/main" val="15007441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9F9725B-280A-4715-859C-0FB491C75315}"/>
              </a:ext>
            </a:extLst>
          </p:cNvPr>
          <p:cNvPicPr>
            <a:picLocks noChangeAspect="1"/>
          </p:cNvPicPr>
          <p:nvPr/>
        </p:nvPicPr>
        <p:blipFill>
          <a:blip r:embed="rId3"/>
          <a:stretch>
            <a:fillRect/>
          </a:stretch>
        </p:blipFill>
        <p:spPr>
          <a:xfrm>
            <a:off x="1169369" y="917142"/>
            <a:ext cx="6906550" cy="4138952"/>
          </a:xfrm>
          <a:prstGeom prst="rect">
            <a:avLst/>
          </a:prstGeom>
        </p:spPr>
      </p:pic>
      <p:sp>
        <p:nvSpPr>
          <p:cNvPr id="10" name="Title 1">
            <a:extLst>
              <a:ext uri="{FF2B5EF4-FFF2-40B4-BE49-F238E27FC236}">
                <a16:creationId xmlns="" xmlns:a16="http://schemas.microsoft.com/office/drawing/2014/main" id="{FFB4FCE4-6021-4933-8AE4-4669055AF055}"/>
              </a:ext>
            </a:extLst>
          </p:cNvPr>
          <p:cNvSpPr txBox="1">
            <a:spLocks/>
          </p:cNvSpPr>
          <p:nvPr/>
        </p:nvSpPr>
        <p:spPr>
          <a:xfrm>
            <a:off x="722313" y="421052"/>
            <a:ext cx="7772400" cy="540000"/>
          </a:xfrm>
          <a:prstGeom prst="rect">
            <a:avLst/>
          </a:prstGeom>
        </p:spPr>
        <p:txBody>
          <a:bodyPr>
            <a:normAutofit/>
          </a:bodyPr>
          <a:lstStyle>
            <a:lvl1pPr algn="l" defTabSz="457200" rtl="0" eaLnBrk="1" latinLnBrk="0" hangingPunct="1">
              <a:lnSpc>
                <a:spcPct val="80000"/>
              </a:lnSpc>
              <a:spcBef>
                <a:spcPct val="0"/>
              </a:spcBef>
              <a:buNone/>
              <a:defRPr sz="2400" b="1" i="0" kern="1200" cap="all" spc="-100">
                <a:solidFill>
                  <a:schemeClr val="bg1"/>
                </a:solidFill>
                <a:latin typeface="Arial"/>
                <a:ea typeface="+mj-ea"/>
                <a:cs typeface="Arial"/>
              </a:defRPr>
            </a:lvl1pPr>
          </a:lstStyle>
          <a:p>
            <a:r>
              <a:rPr lang="en-US">
                <a:solidFill>
                  <a:srgbClr val="0033A0"/>
                </a:solidFill>
              </a:rPr>
              <a:t>TDF and BCTs in Action</a:t>
            </a:r>
            <a:endParaRPr lang="en-US" dirty="0">
              <a:solidFill>
                <a:srgbClr val="0033A0"/>
              </a:solidFill>
            </a:endParaRPr>
          </a:p>
        </p:txBody>
      </p:sp>
      <p:sp>
        <p:nvSpPr>
          <p:cNvPr id="2" name="Slide Number Placeholder 1"/>
          <p:cNvSpPr>
            <a:spLocks noGrp="1"/>
          </p:cNvSpPr>
          <p:nvPr>
            <p:ph type="sldNum" sz="quarter" idx="4"/>
          </p:nvPr>
        </p:nvSpPr>
        <p:spPr/>
        <p:txBody>
          <a:bodyPr/>
          <a:lstStyle/>
          <a:p>
            <a:fld id="{76263DAB-C293-4A83-833F-63A9096F7E17}" type="slidenum">
              <a:rPr lang="en-US" sz="1200" smtClean="0"/>
              <a:pPr/>
              <a:t>43</a:t>
            </a:fld>
            <a:endParaRPr lang="en-US" sz="1200" dirty="0"/>
          </a:p>
        </p:txBody>
      </p:sp>
    </p:spTree>
    <p:extLst>
      <p:ext uri="{BB962C8B-B14F-4D97-AF65-F5344CB8AC3E}">
        <p14:creationId xmlns:p14="http://schemas.microsoft.com/office/powerpoint/2010/main" val="20232294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FFB4FCE4-6021-4933-8AE4-4669055AF055}"/>
              </a:ext>
            </a:extLst>
          </p:cNvPr>
          <p:cNvSpPr txBox="1">
            <a:spLocks/>
          </p:cNvSpPr>
          <p:nvPr/>
        </p:nvSpPr>
        <p:spPr>
          <a:xfrm>
            <a:off x="722313" y="421052"/>
            <a:ext cx="7772400" cy="540000"/>
          </a:xfrm>
          <a:prstGeom prst="rect">
            <a:avLst/>
          </a:prstGeom>
        </p:spPr>
        <p:txBody>
          <a:bodyPr>
            <a:normAutofit/>
          </a:bodyPr>
          <a:lstStyle>
            <a:lvl1pPr algn="l" defTabSz="457200" rtl="0" eaLnBrk="1" latinLnBrk="0" hangingPunct="1">
              <a:lnSpc>
                <a:spcPct val="80000"/>
              </a:lnSpc>
              <a:spcBef>
                <a:spcPct val="0"/>
              </a:spcBef>
              <a:buNone/>
              <a:defRPr sz="2400" b="1" i="0" kern="1200" cap="all" spc="-100">
                <a:solidFill>
                  <a:schemeClr val="bg1"/>
                </a:solidFill>
                <a:latin typeface="Arial"/>
                <a:ea typeface="+mj-ea"/>
                <a:cs typeface="Arial"/>
              </a:defRPr>
            </a:lvl1pPr>
          </a:lstStyle>
          <a:p>
            <a:r>
              <a:rPr lang="en-US">
                <a:solidFill>
                  <a:srgbClr val="0033A0"/>
                </a:solidFill>
              </a:rPr>
              <a:t>TDF and BCTs in Action</a:t>
            </a:r>
            <a:endParaRPr lang="en-US" dirty="0">
              <a:solidFill>
                <a:srgbClr val="0033A0"/>
              </a:solidFill>
            </a:endParaRPr>
          </a:p>
        </p:txBody>
      </p:sp>
      <p:pic>
        <p:nvPicPr>
          <p:cNvPr id="2" name="Picture 1">
            <a:extLst>
              <a:ext uri="{FF2B5EF4-FFF2-40B4-BE49-F238E27FC236}">
                <a16:creationId xmlns="" xmlns:a16="http://schemas.microsoft.com/office/drawing/2014/main" id="{B64110E4-9980-4416-865F-8DD75FFAA3DF}"/>
              </a:ext>
            </a:extLst>
          </p:cNvPr>
          <p:cNvPicPr>
            <a:picLocks noChangeAspect="1"/>
          </p:cNvPicPr>
          <p:nvPr/>
        </p:nvPicPr>
        <p:blipFill>
          <a:blip r:embed="rId3"/>
          <a:stretch>
            <a:fillRect/>
          </a:stretch>
        </p:blipFill>
        <p:spPr>
          <a:xfrm>
            <a:off x="1294774" y="1487637"/>
            <a:ext cx="7038575" cy="3432956"/>
          </a:xfrm>
          <a:prstGeom prst="rect">
            <a:avLst/>
          </a:prstGeom>
        </p:spPr>
      </p:pic>
      <p:pic>
        <p:nvPicPr>
          <p:cNvPr id="3" name="Picture 2">
            <a:extLst>
              <a:ext uri="{FF2B5EF4-FFF2-40B4-BE49-F238E27FC236}">
                <a16:creationId xmlns="" xmlns:a16="http://schemas.microsoft.com/office/drawing/2014/main" id="{A1E418CA-C9A5-4470-8368-18815BC14AE5}"/>
              </a:ext>
            </a:extLst>
          </p:cNvPr>
          <p:cNvPicPr>
            <a:picLocks noChangeAspect="1"/>
          </p:cNvPicPr>
          <p:nvPr/>
        </p:nvPicPr>
        <p:blipFill>
          <a:blip r:embed="rId4"/>
          <a:stretch>
            <a:fillRect/>
          </a:stretch>
        </p:blipFill>
        <p:spPr>
          <a:xfrm>
            <a:off x="1294774" y="1124161"/>
            <a:ext cx="4022578" cy="355438"/>
          </a:xfrm>
          <a:prstGeom prst="rect">
            <a:avLst/>
          </a:prstGeom>
        </p:spPr>
      </p:pic>
      <p:sp>
        <p:nvSpPr>
          <p:cNvPr id="4" name="Slide Number Placeholder 3"/>
          <p:cNvSpPr>
            <a:spLocks noGrp="1"/>
          </p:cNvSpPr>
          <p:nvPr>
            <p:ph type="sldNum" sz="quarter" idx="4"/>
          </p:nvPr>
        </p:nvSpPr>
        <p:spPr/>
        <p:txBody>
          <a:bodyPr/>
          <a:lstStyle/>
          <a:p>
            <a:fld id="{76263DAB-C293-4A83-833F-63A9096F7E17}" type="slidenum">
              <a:rPr lang="en-US" sz="1200" smtClean="0"/>
              <a:pPr/>
              <a:t>44</a:t>
            </a:fld>
            <a:endParaRPr lang="en-US" sz="1200" dirty="0"/>
          </a:p>
        </p:txBody>
      </p:sp>
    </p:spTree>
    <p:extLst>
      <p:ext uri="{BB962C8B-B14F-4D97-AF65-F5344CB8AC3E}">
        <p14:creationId xmlns:p14="http://schemas.microsoft.com/office/powerpoint/2010/main" val="3994684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solidFill>
                  <a:srgbClr val="000000"/>
                </a:solidFill>
              </a:rPr>
              <a:t>Feasibility of introducing BCTs to change antibiotic decision-making</a:t>
            </a:r>
          </a:p>
          <a:p>
            <a:r>
              <a:rPr lang="en-US" dirty="0">
                <a:solidFill>
                  <a:srgbClr val="000000"/>
                </a:solidFill>
              </a:rPr>
              <a:t>Effectiveness of using BCTs to improve antibiotic prescribing</a:t>
            </a:r>
          </a:p>
          <a:p>
            <a:r>
              <a:rPr lang="en-US" dirty="0">
                <a:solidFill>
                  <a:srgbClr val="000000"/>
                </a:solidFill>
              </a:rPr>
              <a:t>Most effective method of providing antimicrobial prescribing feedback to individual physicians</a:t>
            </a:r>
          </a:p>
          <a:p>
            <a:endParaRPr lang="en-US" dirty="0">
              <a:solidFill>
                <a:srgbClr val="000000"/>
              </a:solidFill>
            </a:endParaRPr>
          </a:p>
        </p:txBody>
      </p:sp>
      <p:sp>
        <p:nvSpPr>
          <p:cNvPr id="2" name="Title 1"/>
          <p:cNvSpPr>
            <a:spLocks noGrp="1"/>
          </p:cNvSpPr>
          <p:nvPr>
            <p:ph type="title"/>
          </p:nvPr>
        </p:nvSpPr>
        <p:spPr/>
        <p:txBody>
          <a:bodyPr>
            <a:normAutofit/>
          </a:bodyPr>
          <a:lstStyle/>
          <a:p>
            <a:r>
              <a:rPr lang="en-US" dirty="0" err="1"/>
              <a:t>Behavioural</a:t>
            </a:r>
            <a:r>
              <a:rPr lang="en-US" dirty="0"/>
              <a:t> Research Gaps</a:t>
            </a:r>
          </a:p>
        </p:txBody>
      </p:sp>
      <p:sp>
        <p:nvSpPr>
          <p:cNvPr id="4" name="Slide Number Placeholder 3"/>
          <p:cNvSpPr>
            <a:spLocks noGrp="1"/>
          </p:cNvSpPr>
          <p:nvPr>
            <p:ph type="sldNum" sz="quarter" idx="12"/>
          </p:nvPr>
        </p:nvSpPr>
        <p:spPr/>
        <p:txBody>
          <a:bodyPr/>
          <a:lstStyle/>
          <a:p>
            <a:fld id="{A9ECC5C3-AB39-B144-AAF5-28F142C249A1}" type="slidenum">
              <a:rPr lang="en-US" smtClean="0"/>
              <a:pPr/>
              <a:t>45</a:t>
            </a:fld>
            <a:endParaRPr lang="en-US"/>
          </a:p>
        </p:txBody>
      </p:sp>
    </p:spTree>
    <p:extLst>
      <p:ext uri="{BB962C8B-B14F-4D97-AF65-F5344CB8AC3E}">
        <p14:creationId xmlns:p14="http://schemas.microsoft.com/office/powerpoint/2010/main" val="3944573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9-11-20 at 4.23.47 PM.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40011" y="1069051"/>
            <a:ext cx="6241392" cy="3078059"/>
          </a:xfrm>
          <a:prstGeom prst="rect">
            <a:avLst/>
          </a:prstGeom>
        </p:spPr>
      </p:pic>
      <p:sp>
        <p:nvSpPr>
          <p:cNvPr id="7" name="TextBox 6"/>
          <p:cNvSpPr txBox="1"/>
          <p:nvPr/>
        </p:nvSpPr>
        <p:spPr>
          <a:xfrm>
            <a:off x="0" y="4866501"/>
            <a:ext cx="4218534" cy="276999"/>
          </a:xfrm>
          <a:prstGeom prst="rect">
            <a:avLst/>
          </a:prstGeom>
          <a:noFill/>
        </p:spPr>
        <p:txBody>
          <a:bodyPr wrap="square" rtlCol="0">
            <a:spAutoFit/>
          </a:bodyPr>
          <a:lstStyle/>
          <a:p>
            <a:r>
              <a:rPr lang="en-US" sz="1200" i="1" dirty="0"/>
              <a:t>Morris AM et al, Infect Control Hosp Epidemiol 2019</a:t>
            </a:r>
          </a:p>
        </p:txBody>
      </p:sp>
      <p:sp>
        <p:nvSpPr>
          <p:cNvPr id="8" name="Title 3">
            <a:extLst>
              <a:ext uri="{FF2B5EF4-FFF2-40B4-BE49-F238E27FC236}">
                <a16:creationId xmlns="" xmlns:a16="http://schemas.microsoft.com/office/drawing/2014/main" id="{CF927398-3FC3-4D51-BA9D-1AA0987852C4}"/>
              </a:ext>
            </a:extLst>
          </p:cNvPr>
          <p:cNvSpPr txBox="1">
            <a:spLocks/>
          </p:cNvSpPr>
          <p:nvPr/>
        </p:nvSpPr>
        <p:spPr>
          <a:xfrm>
            <a:off x="676209" y="505576"/>
            <a:ext cx="7772400" cy="540000"/>
          </a:xfrm>
          <a:prstGeom prst="rect">
            <a:avLst/>
          </a:prstGeom>
        </p:spPr>
        <p:txBody>
          <a:bodyPr>
            <a:normAutofit/>
          </a:bodyPr>
          <a:lstStyle>
            <a:lvl1pPr algn="l" defTabSz="457200" rtl="0" eaLnBrk="1" latinLnBrk="0" hangingPunct="1">
              <a:lnSpc>
                <a:spcPct val="80000"/>
              </a:lnSpc>
              <a:spcBef>
                <a:spcPct val="0"/>
              </a:spcBef>
              <a:buNone/>
              <a:defRPr sz="2400" b="1" i="0" kern="1200" cap="all" spc="-100">
                <a:solidFill>
                  <a:schemeClr val="bg1"/>
                </a:solidFill>
                <a:latin typeface="Arial"/>
                <a:ea typeface="+mj-ea"/>
                <a:cs typeface="Arial"/>
              </a:defRPr>
            </a:lvl1pPr>
          </a:lstStyle>
          <a:p>
            <a:r>
              <a:rPr lang="en-US" dirty="0">
                <a:solidFill>
                  <a:srgbClr val="0033A0"/>
                </a:solidFill>
              </a:rPr>
              <a:t>ASP Research Gaps</a:t>
            </a:r>
          </a:p>
        </p:txBody>
      </p:sp>
      <p:sp>
        <p:nvSpPr>
          <p:cNvPr id="2" name="Slide Number Placeholder 1"/>
          <p:cNvSpPr>
            <a:spLocks noGrp="1"/>
          </p:cNvSpPr>
          <p:nvPr>
            <p:ph type="sldNum" sz="quarter" idx="4"/>
          </p:nvPr>
        </p:nvSpPr>
        <p:spPr/>
        <p:txBody>
          <a:bodyPr/>
          <a:lstStyle/>
          <a:p>
            <a:fld id="{76263DAB-C293-4A83-833F-63A9096F7E17}" type="slidenum">
              <a:rPr lang="en-US" sz="1200" smtClean="0"/>
              <a:pPr/>
              <a:t>46</a:t>
            </a:fld>
            <a:endParaRPr lang="en-US" sz="1200" dirty="0"/>
          </a:p>
        </p:txBody>
      </p:sp>
    </p:spTree>
    <p:extLst>
      <p:ext uri="{BB962C8B-B14F-4D97-AF65-F5344CB8AC3E}">
        <p14:creationId xmlns:p14="http://schemas.microsoft.com/office/powerpoint/2010/main" val="24722909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342900" indent="-342900">
              <a:buFont typeface="+mj-lt"/>
              <a:buAutoNum type="arabicPeriod"/>
            </a:pPr>
            <a:r>
              <a:rPr lang="en-US" dirty="0">
                <a:solidFill>
                  <a:srgbClr val="000000"/>
                </a:solidFill>
              </a:rPr>
              <a:t>Optimal prescribing practices</a:t>
            </a:r>
          </a:p>
          <a:p>
            <a:pPr marL="342900" indent="-342900">
              <a:buFont typeface="+mj-lt"/>
              <a:buAutoNum type="arabicPeriod"/>
            </a:pPr>
            <a:r>
              <a:rPr lang="en-US" dirty="0">
                <a:solidFill>
                  <a:srgbClr val="000000"/>
                </a:solidFill>
              </a:rPr>
              <a:t>Strategies for implementing, sustaining AMS interventions</a:t>
            </a:r>
          </a:p>
          <a:p>
            <a:pPr marL="342900" indent="-342900">
              <a:buFont typeface="+mj-lt"/>
              <a:buAutoNum type="arabicPeriod"/>
            </a:pPr>
            <a:r>
              <a:rPr lang="en-US" dirty="0">
                <a:solidFill>
                  <a:srgbClr val="000000"/>
                </a:solidFill>
              </a:rPr>
              <a:t>Optimal process and outcome measures</a:t>
            </a:r>
          </a:p>
          <a:p>
            <a:pPr marL="342900" indent="-342900">
              <a:buFont typeface="+mj-lt"/>
              <a:buAutoNum type="arabicPeriod"/>
            </a:pPr>
            <a:r>
              <a:rPr lang="en-US" dirty="0">
                <a:solidFill>
                  <a:srgbClr val="000000"/>
                </a:solidFill>
              </a:rPr>
              <a:t>Research methods and reporting requirements to improve AMS studies</a:t>
            </a:r>
          </a:p>
          <a:p>
            <a:pPr marL="0" indent="0">
              <a:buNone/>
            </a:pPr>
            <a:endParaRPr lang="en-US" dirty="0"/>
          </a:p>
          <a:p>
            <a:pPr marL="0" indent="0">
              <a:buNone/>
            </a:pPr>
            <a:endParaRPr lang="en-US" dirty="0"/>
          </a:p>
          <a:p>
            <a:pPr marL="385763" indent="-385763">
              <a:buFont typeface="+mj-lt"/>
              <a:buAutoNum type="arabicPeriod"/>
            </a:pPr>
            <a:endParaRPr lang="en-US" dirty="0"/>
          </a:p>
        </p:txBody>
      </p:sp>
      <p:sp>
        <p:nvSpPr>
          <p:cNvPr id="4" name="Title 3"/>
          <p:cNvSpPr>
            <a:spLocks noGrp="1"/>
          </p:cNvSpPr>
          <p:nvPr>
            <p:ph type="title"/>
          </p:nvPr>
        </p:nvSpPr>
        <p:spPr/>
        <p:txBody>
          <a:bodyPr>
            <a:normAutofit/>
          </a:bodyPr>
          <a:lstStyle/>
          <a:p>
            <a:r>
              <a:rPr lang="en-US" dirty="0"/>
              <a:t>ASP Research Gaps</a:t>
            </a:r>
          </a:p>
        </p:txBody>
      </p:sp>
      <p:sp>
        <p:nvSpPr>
          <p:cNvPr id="6" name="TextBox 5">
            <a:extLst>
              <a:ext uri="{FF2B5EF4-FFF2-40B4-BE49-F238E27FC236}">
                <a16:creationId xmlns="" xmlns:a16="http://schemas.microsoft.com/office/drawing/2014/main" id="{34C64EF2-A551-4F06-BB39-911B4FA0F71D}"/>
              </a:ext>
            </a:extLst>
          </p:cNvPr>
          <p:cNvSpPr txBox="1"/>
          <p:nvPr/>
        </p:nvSpPr>
        <p:spPr>
          <a:xfrm>
            <a:off x="0" y="4866501"/>
            <a:ext cx="4218534" cy="276999"/>
          </a:xfrm>
          <a:prstGeom prst="rect">
            <a:avLst/>
          </a:prstGeom>
          <a:noFill/>
        </p:spPr>
        <p:txBody>
          <a:bodyPr wrap="square" rtlCol="0">
            <a:spAutoFit/>
          </a:bodyPr>
          <a:lstStyle/>
          <a:p>
            <a:r>
              <a:rPr lang="en-US" sz="1200" i="1" dirty="0"/>
              <a:t>Morris AM et al, Infect Control Hosp Epidemiol 2019</a:t>
            </a:r>
          </a:p>
        </p:txBody>
      </p:sp>
      <p:sp>
        <p:nvSpPr>
          <p:cNvPr id="2" name="Slide Number Placeholder 1"/>
          <p:cNvSpPr>
            <a:spLocks noGrp="1"/>
          </p:cNvSpPr>
          <p:nvPr>
            <p:ph type="sldNum" sz="quarter" idx="12"/>
          </p:nvPr>
        </p:nvSpPr>
        <p:spPr/>
        <p:txBody>
          <a:bodyPr/>
          <a:lstStyle/>
          <a:p>
            <a:fld id="{A9ECC5C3-AB39-B144-AAF5-28F142C249A1}" type="slidenum">
              <a:rPr lang="en-US" smtClean="0"/>
              <a:pPr/>
              <a:t>47</a:t>
            </a:fld>
            <a:endParaRPr lang="en-US"/>
          </a:p>
        </p:txBody>
      </p:sp>
    </p:spTree>
    <p:extLst>
      <p:ext uri="{BB962C8B-B14F-4D97-AF65-F5344CB8AC3E}">
        <p14:creationId xmlns:p14="http://schemas.microsoft.com/office/powerpoint/2010/main" val="36266833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a:solidFill>
                  <a:srgbClr val="000000"/>
                </a:solidFill>
              </a:rPr>
              <a:t>New data</a:t>
            </a:r>
          </a:p>
          <a:p>
            <a:pPr lvl="1"/>
            <a:r>
              <a:rPr lang="en-US" dirty="0">
                <a:solidFill>
                  <a:srgbClr val="000000"/>
                </a:solidFill>
              </a:rPr>
              <a:t>Duration of therapy</a:t>
            </a:r>
          </a:p>
          <a:p>
            <a:pPr lvl="2"/>
            <a:r>
              <a:rPr lang="en-US" dirty="0">
                <a:solidFill>
                  <a:srgbClr val="000000"/>
                </a:solidFill>
              </a:rPr>
              <a:t>Bacteremia (BALANCE, ongoing)</a:t>
            </a:r>
          </a:p>
          <a:p>
            <a:pPr lvl="2"/>
            <a:r>
              <a:rPr lang="en-US" dirty="0">
                <a:solidFill>
                  <a:srgbClr val="000000"/>
                </a:solidFill>
              </a:rPr>
              <a:t>Intra-abdominal infections (STOP-IT, 2015)</a:t>
            </a:r>
          </a:p>
          <a:p>
            <a:pPr lvl="1"/>
            <a:r>
              <a:rPr lang="en-US" dirty="0">
                <a:solidFill>
                  <a:srgbClr val="000000"/>
                </a:solidFill>
              </a:rPr>
              <a:t>PO vs. IV therapy</a:t>
            </a:r>
          </a:p>
          <a:p>
            <a:pPr lvl="2"/>
            <a:r>
              <a:rPr lang="en-US" dirty="0">
                <a:solidFill>
                  <a:srgbClr val="000000"/>
                </a:solidFill>
              </a:rPr>
              <a:t>Endocarditis (POET, 2019)</a:t>
            </a:r>
          </a:p>
          <a:p>
            <a:pPr lvl="2"/>
            <a:r>
              <a:rPr lang="en-US" dirty="0">
                <a:solidFill>
                  <a:srgbClr val="000000"/>
                </a:solidFill>
              </a:rPr>
              <a:t>Bone and joint infections (OVIVA, 2019)</a:t>
            </a:r>
          </a:p>
          <a:p>
            <a:pPr marL="685800" lvl="2" indent="0">
              <a:buNone/>
            </a:pPr>
            <a:endParaRPr lang="en-US" dirty="0">
              <a:solidFill>
                <a:srgbClr val="000000"/>
              </a:solidFill>
            </a:endParaRPr>
          </a:p>
          <a:p>
            <a:pPr marL="685800" lvl="2" indent="0">
              <a:buNone/>
            </a:pPr>
            <a:endParaRPr lang="en-US" dirty="0">
              <a:solidFill>
                <a:srgbClr val="000000"/>
              </a:solidFill>
            </a:endParaRPr>
          </a:p>
          <a:p>
            <a:pPr lvl="1"/>
            <a:endParaRPr lang="en-US" dirty="0">
              <a:solidFill>
                <a:srgbClr val="000000"/>
              </a:solidFill>
            </a:endParaRPr>
          </a:p>
          <a:p>
            <a:pPr marL="685800" lvl="2" indent="0">
              <a:buNone/>
            </a:pPr>
            <a:endParaRPr lang="en-US" dirty="0">
              <a:solidFill>
                <a:srgbClr val="000000"/>
              </a:solidFill>
            </a:endParaRPr>
          </a:p>
        </p:txBody>
      </p:sp>
      <p:sp>
        <p:nvSpPr>
          <p:cNvPr id="4" name="Title 3"/>
          <p:cNvSpPr>
            <a:spLocks noGrp="1"/>
          </p:cNvSpPr>
          <p:nvPr>
            <p:ph type="title"/>
          </p:nvPr>
        </p:nvSpPr>
        <p:spPr/>
        <p:txBody>
          <a:bodyPr>
            <a:normAutofit/>
          </a:bodyPr>
          <a:lstStyle/>
          <a:p>
            <a:r>
              <a:rPr lang="en-US" dirty="0"/>
              <a:t>Optimal Antibiotic Prescribing</a:t>
            </a:r>
          </a:p>
        </p:txBody>
      </p:sp>
      <p:sp>
        <p:nvSpPr>
          <p:cNvPr id="2" name="TextBox 1"/>
          <p:cNvSpPr txBox="1"/>
          <p:nvPr/>
        </p:nvSpPr>
        <p:spPr>
          <a:xfrm>
            <a:off x="9856280" y="4163248"/>
            <a:ext cx="184731" cy="300082"/>
          </a:xfrm>
          <a:prstGeom prst="rect">
            <a:avLst/>
          </a:prstGeom>
          <a:noFill/>
        </p:spPr>
        <p:txBody>
          <a:bodyPr wrap="none" rtlCol="0">
            <a:spAutoFit/>
          </a:bodyPr>
          <a:lstStyle/>
          <a:p>
            <a:endParaRPr lang="en-US" sz="1350" dirty="0"/>
          </a:p>
        </p:txBody>
      </p:sp>
      <p:sp>
        <p:nvSpPr>
          <p:cNvPr id="3" name="Slide Number Placeholder 2"/>
          <p:cNvSpPr>
            <a:spLocks noGrp="1"/>
          </p:cNvSpPr>
          <p:nvPr>
            <p:ph type="sldNum" sz="quarter" idx="12"/>
          </p:nvPr>
        </p:nvSpPr>
        <p:spPr/>
        <p:txBody>
          <a:bodyPr/>
          <a:lstStyle/>
          <a:p>
            <a:fld id="{A9ECC5C3-AB39-B144-AAF5-28F142C249A1}" type="slidenum">
              <a:rPr lang="en-US" smtClean="0"/>
              <a:pPr/>
              <a:t>48</a:t>
            </a:fld>
            <a:endParaRPr lang="en-US"/>
          </a:p>
        </p:txBody>
      </p:sp>
    </p:spTree>
    <p:extLst>
      <p:ext uri="{BB962C8B-B14F-4D97-AF65-F5344CB8AC3E}">
        <p14:creationId xmlns:p14="http://schemas.microsoft.com/office/powerpoint/2010/main" val="8733561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a:solidFill>
                  <a:srgbClr val="000000"/>
                </a:solidFill>
              </a:rPr>
              <a:t>Completion of therapy with PO beta-lactams</a:t>
            </a:r>
          </a:p>
          <a:p>
            <a:r>
              <a:rPr lang="en-US" dirty="0">
                <a:solidFill>
                  <a:srgbClr val="000000"/>
                </a:solidFill>
              </a:rPr>
              <a:t>Relationship between treatment of asymptomatic </a:t>
            </a:r>
            <a:r>
              <a:rPr lang="en-US" dirty="0" err="1">
                <a:solidFill>
                  <a:srgbClr val="000000"/>
                </a:solidFill>
              </a:rPr>
              <a:t>bacteriuria</a:t>
            </a:r>
            <a:r>
              <a:rPr lang="en-US" dirty="0">
                <a:solidFill>
                  <a:srgbClr val="000000"/>
                </a:solidFill>
              </a:rPr>
              <a:t> and resolution of delirium</a:t>
            </a:r>
          </a:p>
          <a:p>
            <a:r>
              <a:rPr lang="en-US" dirty="0">
                <a:solidFill>
                  <a:srgbClr val="000000"/>
                </a:solidFill>
              </a:rPr>
              <a:t>Role for prophylactic PO </a:t>
            </a:r>
            <a:r>
              <a:rPr lang="en-US" dirty="0" err="1">
                <a:solidFill>
                  <a:srgbClr val="000000"/>
                </a:solidFill>
              </a:rPr>
              <a:t>vancomycin</a:t>
            </a:r>
            <a:r>
              <a:rPr lang="en-US" dirty="0">
                <a:solidFill>
                  <a:srgbClr val="000000"/>
                </a:solidFill>
              </a:rPr>
              <a:t> for </a:t>
            </a:r>
            <a:r>
              <a:rPr lang="en-US" i="1" dirty="0">
                <a:solidFill>
                  <a:srgbClr val="000000"/>
                </a:solidFill>
              </a:rPr>
              <a:t>C. </a:t>
            </a:r>
            <a:r>
              <a:rPr lang="en-US" i="1" dirty="0" err="1">
                <a:solidFill>
                  <a:srgbClr val="000000"/>
                </a:solidFill>
              </a:rPr>
              <a:t>difficile</a:t>
            </a:r>
            <a:r>
              <a:rPr lang="en-US" i="1" dirty="0">
                <a:solidFill>
                  <a:srgbClr val="000000"/>
                </a:solidFill>
              </a:rPr>
              <a:t> </a:t>
            </a:r>
            <a:r>
              <a:rPr lang="en-US" dirty="0">
                <a:solidFill>
                  <a:srgbClr val="000000"/>
                </a:solidFill>
              </a:rPr>
              <a:t>prevention</a:t>
            </a:r>
          </a:p>
          <a:p>
            <a:pPr marL="42863" indent="0">
              <a:buNone/>
            </a:pPr>
            <a:endParaRPr lang="en-US" dirty="0">
              <a:solidFill>
                <a:srgbClr val="000000"/>
              </a:solidFill>
            </a:endParaRPr>
          </a:p>
          <a:p>
            <a:pPr marL="42863" indent="0">
              <a:buNone/>
            </a:pPr>
            <a:r>
              <a:rPr lang="en-US" dirty="0">
                <a:solidFill>
                  <a:srgbClr val="000000"/>
                </a:solidFill>
              </a:rPr>
              <a:t>... and many more!!</a:t>
            </a:r>
          </a:p>
          <a:p>
            <a:pPr marL="685800" lvl="2" indent="0">
              <a:buNone/>
            </a:pPr>
            <a:endParaRPr lang="en-US" dirty="0">
              <a:solidFill>
                <a:srgbClr val="000000"/>
              </a:solidFill>
            </a:endParaRPr>
          </a:p>
          <a:p>
            <a:pPr marL="685800" lvl="2" indent="0">
              <a:buNone/>
            </a:pPr>
            <a:endParaRPr lang="en-US" dirty="0">
              <a:solidFill>
                <a:srgbClr val="000000"/>
              </a:solidFill>
            </a:endParaRPr>
          </a:p>
          <a:p>
            <a:pPr lvl="1"/>
            <a:endParaRPr lang="en-US" dirty="0">
              <a:solidFill>
                <a:srgbClr val="000000"/>
              </a:solidFill>
            </a:endParaRPr>
          </a:p>
          <a:p>
            <a:pPr marL="685800" lvl="2" indent="0">
              <a:buNone/>
            </a:pPr>
            <a:endParaRPr lang="en-US" dirty="0">
              <a:solidFill>
                <a:srgbClr val="000000"/>
              </a:solidFill>
            </a:endParaRPr>
          </a:p>
        </p:txBody>
      </p:sp>
      <p:sp>
        <p:nvSpPr>
          <p:cNvPr id="4" name="Title 3"/>
          <p:cNvSpPr>
            <a:spLocks noGrp="1"/>
          </p:cNvSpPr>
          <p:nvPr>
            <p:ph type="title"/>
          </p:nvPr>
        </p:nvSpPr>
        <p:spPr/>
        <p:txBody>
          <a:bodyPr>
            <a:normAutofit/>
          </a:bodyPr>
          <a:lstStyle/>
          <a:p>
            <a:r>
              <a:rPr lang="en-US" dirty="0"/>
              <a:t>Optimal Antibiotic Prescribing</a:t>
            </a:r>
          </a:p>
        </p:txBody>
      </p:sp>
      <p:sp>
        <p:nvSpPr>
          <p:cNvPr id="2" name="TextBox 1"/>
          <p:cNvSpPr txBox="1"/>
          <p:nvPr/>
        </p:nvSpPr>
        <p:spPr>
          <a:xfrm>
            <a:off x="9856280" y="4163248"/>
            <a:ext cx="184731" cy="300082"/>
          </a:xfrm>
          <a:prstGeom prst="rect">
            <a:avLst/>
          </a:prstGeom>
          <a:noFill/>
        </p:spPr>
        <p:txBody>
          <a:bodyPr wrap="none" rtlCol="0">
            <a:spAutoFit/>
          </a:bodyPr>
          <a:lstStyle/>
          <a:p>
            <a:endParaRPr lang="en-US" sz="1350" dirty="0"/>
          </a:p>
        </p:txBody>
      </p:sp>
      <p:sp>
        <p:nvSpPr>
          <p:cNvPr id="3" name="Slide Number Placeholder 2"/>
          <p:cNvSpPr>
            <a:spLocks noGrp="1"/>
          </p:cNvSpPr>
          <p:nvPr>
            <p:ph type="sldNum" sz="quarter" idx="12"/>
          </p:nvPr>
        </p:nvSpPr>
        <p:spPr/>
        <p:txBody>
          <a:bodyPr/>
          <a:lstStyle/>
          <a:p>
            <a:fld id="{A9ECC5C3-AB39-B144-AAF5-28F142C249A1}" type="slidenum">
              <a:rPr lang="en-US" smtClean="0"/>
              <a:pPr/>
              <a:t>49</a:t>
            </a:fld>
            <a:endParaRPr lang="en-US"/>
          </a:p>
        </p:txBody>
      </p:sp>
    </p:spTree>
    <p:extLst>
      <p:ext uri="{BB962C8B-B14F-4D97-AF65-F5344CB8AC3E}">
        <p14:creationId xmlns:p14="http://schemas.microsoft.com/office/powerpoint/2010/main" val="39119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p:txBody>
          <a:bodyPr>
            <a:normAutofit/>
          </a:bodyPr>
          <a:lstStyle/>
          <a:p>
            <a:pPr marL="0" indent="0">
              <a:buNone/>
            </a:pPr>
            <a:r>
              <a:rPr lang="en-US" dirty="0">
                <a:solidFill>
                  <a:srgbClr val="000000"/>
                </a:solidFill>
              </a:rPr>
              <a:t>At the end of this session, participants will be able to: </a:t>
            </a:r>
          </a:p>
          <a:p>
            <a:pPr marL="342900" indent="-342900">
              <a:buFont typeface="+mj-lt"/>
              <a:buAutoNum type="arabicPeriod"/>
            </a:pPr>
            <a:r>
              <a:rPr lang="en-US" dirty="0">
                <a:solidFill>
                  <a:srgbClr val="000000"/>
                </a:solidFill>
              </a:rPr>
              <a:t>Develop a plan for implementing an ASP (AMS program)</a:t>
            </a:r>
          </a:p>
          <a:p>
            <a:pPr marL="342900" indent="-342900">
              <a:buFont typeface="+mj-lt"/>
              <a:buAutoNum type="arabicPeriod"/>
            </a:pPr>
            <a:r>
              <a:rPr lang="en-US" dirty="0">
                <a:solidFill>
                  <a:srgbClr val="000000"/>
                </a:solidFill>
              </a:rPr>
              <a:t>Describe methods for measuring success</a:t>
            </a:r>
          </a:p>
          <a:p>
            <a:pPr marL="342900" indent="-342900">
              <a:buFont typeface="+mj-lt"/>
              <a:buAutoNum type="arabicPeriod"/>
            </a:pPr>
            <a:r>
              <a:rPr lang="en-US" dirty="0">
                <a:solidFill>
                  <a:srgbClr val="000000"/>
                </a:solidFill>
              </a:rPr>
              <a:t>Identify potential research questions to resolve current knowledge gaps related to ASP</a:t>
            </a:r>
          </a:p>
          <a:p>
            <a:pPr marL="342900" indent="-342900">
              <a:buFont typeface="+mj-lt"/>
              <a:buAutoNum type="arabicPeriod"/>
            </a:pPr>
            <a:r>
              <a:rPr lang="en-US" dirty="0">
                <a:solidFill>
                  <a:srgbClr val="000000"/>
                </a:solidFill>
              </a:rPr>
              <a:t>Recognize determinants (barriers and facilitators) of appropriate antibiotic prescribing in hospitals</a:t>
            </a:r>
          </a:p>
          <a:p>
            <a:pPr marL="342900" indent="-342900">
              <a:buFont typeface="+mj-lt"/>
              <a:buAutoNum type="arabicPeriod"/>
            </a:pPr>
            <a:endParaRPr lang="en-US" dirty="0">
              <a:solidFill>
                <a:srgbClr val="000000"/>
              </a:solidFill>
            </a:endParaRPr>
          </a:p>
        </p:txBody>
      </p:sp>
      <p:sp>
        <p:nvSpPr>
          <p:cNvPr id="20481" name="Title 1"/>
          <p:cNvSpPr>
            <a:spLocks noGrp="1"/>
          </p:cNvSpPr>
          <p:nvPr>
            <p:ph type="title"/>
          </p:nvPr>
        </p:nvSpPr>
        <p:spPr/>
        <p:txBody>
          <a:bodyPr/>
          <a:lstStyle/>
          <a:p>
            <a:r>
              <a:rPr lang="en-US" dirty="0"/>
              <a:t>Objectives</a:t>
            </a:r>
          </a:p>
        </p:txBody>
      </p:sp>
      <p:sp>
        <p:nvSpPr>
          <p:cNvPr id="2" name="Slide Number Placeholder 1"/>
          <p:cNvSpPr>
            <a:spLocks noGrp="1"/>
          </p:cNvSpPr>
          <p:nvPr>
            <p:ph type="sldNum" sz="quarter" idx="12"/>
          </p:nvPr>
        </p:nvSpPr>
        <p:spPr/>
        <p:txBody>
          <a:bodyPr/>
          <a:lstStyle/>
          <a:p>
            <a:fld id="{A9ECC5C3-AB39-B144-AAF5-28F142C249A1}" type="slidenum">
              <a:rPr lang="en-US" smtClean="0"/>
              <a:pPr/>
              <a:t>5</a:t>
            </a:fld>
            <a:endParaRPr lang="en-US"/>
          </a:p>
        </p:txBody>
      </p:sp>
    </p:spTree>
    <p:extLst>
      <p:ext uri="{BB962C8B-B14F-4D97-AF65-F5344CB8AC3E}">
        <p14:creationId xmlns:p14="http://schemas.microsoft.com/office/powerpoint/2010/main" val="40008634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solidFill>
                  <a:srgbClr val="000000"/>
                </a:solidFill>
              </a:rPr>
              <a:t>Combinations of strategies</a:t>
            </a:r>
          </a:p>
          <a:p>
            <a:r>
              <a:rPr lang="en-US" dirty="0">
                <a:solidFill>
                  <a:srgbClr val="000000"/>
                </a:solidFill>
              </a:rPr>
              <a:t>Transitions of care (ex. ED to LTC/home, ICU to ward) </a:t>
            </a:r>
          </a:p>
          <a:p>
            <a:r>
              <a:rPr lang="en-US" dirty="0">
                <a:solidFill>
                  <a:srgbClr val="000000"/>
                </a:solidFill>
              </a:rPr>
              <a:t>Spread through the hospital; interventions to address specific services’ needs</a:t>
            </a:r>
          </a:p>
          <a:p>
            <a:r>
              <a:rPr lang="en-US" dirty="0">
                <a:solidFill>
                  <a:srgbClr val="000000"/>
                </a:solidFill>
              </a:rPr>
              <a:t>Sustainability over time (“self-stewardship”); less reliance on resource-intensive interventions</a:t>
            </a:r>
          </a:p>
          <a:p>
            <a:r>
              <a:rPr lang="en-US" dirty="0" err="1">
                <a:solidFill>
                  <a:srgbClr val="000000"/>
                </a:solidFill>
              </a:rPr>
              <a:t>Behavioural</a:t>
            </a:r>
            <a:r>
              <a:rPr lang="en-US" dirty="0">
                <a:solidFill>
                  <a:srgbClr val="000000"/>
                </a:solidFill>
              </a:rPr>
              <a:t>, social and systems considerations</a:t>
            </a:r>
          </a:p>
        </p:txBody>
      </p:sp>
      <p:sp>
        <p:nvSpPr>
          <p:cNvPr id="2" name="Title 1"/>
          <p:cNvSpPr>
            <a:spLocks noGrp="1"/>
          </p:cNvSpPr>
          <p:nvPr>
            <p:ph type="title"/>
          </p:nvPr>
        </p:nvSpPr>
        <p:spPr/>
        <p:txBody>
          <a:bodyPr>
            <a:noAutofit/>
          </a:bodyPr>
          <a:lstStyle/>
          <a:p>
            <a:r>
              <a:rPr lang="en-US" dirty="0"/>
              <a:t>Effectiveness, Spread, and Sustainability of ASP Interventions</a:t>
            </a:r>
          </a:p>
        </p:txBody>
      </p:sp>
      <p:sp>
        <p:nvSpPr>
          <p:cNvPr id="4" name="Slide Number Placeholder 3"/>
          <p:cNvSpPr>
            <a:spLocks noGrp="1"/>
          </p:cNvSpPr>
          <p:nvPr>
            <p:ph type="sldNum" sz="quarter" idx="12"/>
          </p:nvPr>
        </p:nvSpPr>
        <p:spPr/>
        <p:txBody>
          <a:bodyPr/>
          <a:lstStyle/>
          <a:p>
            <a:fld id="{A9ECC5C3-AB39-B144-AAF5-28F142C249A1}" type="slidenum">
              <a:rPr lang="en-US" smtClean="0"/>
              <a:pPr/>
              <a:t>50</a:t>
            </a:fld>
            <a:endParaRPr lang="en-US"/>
          </a:p>
        </p:txBody>
      </p:sp>
    </p:spTree>
    <p:extLst>
      <p:ext uri="{BB962C8B-B14F-4D97-AF65-F5344CB8AC3E}">
        <p14:creationId xmlns:p14="http://schemas.microsoft.com/office/powerpoint/2010/main" val="29817591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t="836"/>
          <a:stretch/>
        </p:blipFill>
        <p:spPr>
          <a:xfrm>
            <a:off x="1264701" y="411510"/>
            <a:ext cx="6713070" cy="3618402"/>
          </a:xfrm>
          <a:prstGeom prst="rect">
            <a:avLst/>
          </a:prstGeom>
        </p:spPr>
      </p:pic>
      <p:sp>
        <p:nvSpPr>
          <p:cNvPr id="5" name="TextBox 4"/>
          <p:cNvSpPr txBox="1"/>
          <p:nvPr/>
        </p:nvSpPr>
        <p:spPr>
          <a:xfrm>
            <a:off x="0" y="4857660"/>
            <a:ext cx="4860540" cy="276999"/>
          </a:xfrm>
          <a:prstGeom prst="rect">
            <a:avLst/>
          </a:prstGeom>
          <a:noFill/>
        </p:spPr>
        <p:txBody>
          <a:bodyPr wrap="square" rtlCol="0">
            <a:spAutoFit/>
          </a:bodyPr>
          <a:lstStyle/>
          <a:p>
            <a:r>
              <a:rPr lang="en-US" sz="1200" i="1" dirty="0">
                <a:cs typeface="Andale Mono"/>
              </a:rPr>
              <a:t>TOH Antimicrobial Stewardship Program 2017</a:t>
            </a:r>
          </a:p>
        </p:txBody>
      </p:sp>
      <p:pic>
        <p:nvPicPr>
          <p:cNvPr id="6" name="Picture 5"/>
          <p:cNvPicPr>
            <a:picLocks noChangeAspect="1"/>
          </p:cNvPicPr>
          <p:nvPr/>
        </p:nvPicPr>
        <p:blipFill>
          <a:blip r:embed="rId3"/>
          <a:stretch>
            <a:fillRect/>
          </a:stretch>
        </p:blipFill>
        <p:spPr>
          <a:xfrm>
            <a:off x="1439652" y="4191930"/>
            <a:ext cx="5508612" cy="198424"/>
          </a:xfrm>
          <a:prstGeom prst="rect">
            <a:avLst/>
          </a:prstGeom>
        </p:spPr>
      </p:pic>
      <p:sp>
        <p:nvSpPr>
          <p:cNvPr id="2" name="Slide Number Placeholder 1"/>
          <p:cNvSpPr>
            <a:spLocks noGrp="1"/>
          </p:cNvSpPr>
          <p:nvPr>
            <p:ph type="sldNum" sz="quarter" idx="4"/>
          </p:nvPr>
        </p:nvSpPr>
        <p:spPr/>
        <p:txBody>
          <a:bodyPr/>
          <a:lstStyle/>
          <a:p>
            <a:fld id="{76263DAB-C293-4A83-833F-63A9096F7E17}" type="slidenum">
              <a:rPr lang="en-US" sz="1200" smtClean="0"/>
              <a:pPr/>
              <a:t>51</a:t>
            </a:fld>
            <a:endParaRPr lang="en-US" sz="1200" dirty="0"/>
          </a:p>
        </p:txBody>
      </p:sp>
    </p:spTree>
    <p:extLst>
      <p:ext uri="{BB962C8B-B14F-4D97-AF65-F5344CB8AC3E}">
        <p14:creationId xmlns:p14="http://schemas.microsoft.com/office/powerpoint/2010/main" val="531285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solidFill>
                  <a:srgbClr val="000000"/>
                </a:solidFill>
              </a:rPr>
              <a:t>Asses appropriateness of antibiotics</a:t>
            </a:r>
          </a:p>
          <a:p>
            <a:r>
              <a:rPr lang="en-US" dirty="0">
                <a:solidFill>
                  <a:srgbClr val="000000"/>
                </a:solidFill>
              </a:rPr>
              <a:t>Benchmark antibiotic use between similar prescribers, similar services, similar institutions</a:t>
            </a:r>
          </a:p>
          <a:p>
            <a:r>
              <a:rPr lang="en-US" dirty="0">
                <a:solidFill>
                  <a:srgbClr val="000000"/>
                </a:solidFill>
              </a:rPr>
              <a:t>Determine best antibiotic use measure (DOT </a:t>
            </a:r>
            <a:r>
              <a:rPr lang="en-US" dirty="0" err="1">
                <a:solidFill>
                  <a:srgbClr val="000000"/>
                </a:solidFill>
              </a:rPr>
              <a:t>vs</a:t>
            </a:r>
            <a:r>
              <a:rPr lang="en-US" dirty="0">
                <a:solidFill>
                  <a:srgbClr val="000000"/>
                </a:solidFill>
              </a:rPr>
              <a:t> DDD </a:t>
            </a:r>
            <a:r>
              <a:rPr lang="en-US" dirty="0" err="1">
                <a:solidFill>
                  <a:srgbClr val="000000"/>
                </a:solidFill>
              </a:rPr>
              <a:t>vs</a:t>
            </a:r>
            <a:r>
              <a:rPr lang="en-US" dirty="0">
                <a:solidFill>
                  <a:srgbClr val="000000"/>
                </a:solidFill>
              </a:rPr>
              <a:t> other)</a:t>
            </a:r>
          </a:p>
          <a:p>
            <a:r>
              <a:rPr lang="en-US" dirty="0">
                <a:solidFill>
                  <a:srgbClr val="000000"/>
                </a:solidFill>
              </a:rPr>
              <a:t>Decide on a globally accepted metric for measuring ASP success</a:t>
            </a:r>
          </a:p>
          <a:p>
            <a:r>
              <a:rPr lang="en-US" dirty="0">
                <a:solidFill>
                  <a:srgbClr val="000000"/>
                </a:solidFill>
              </a:rPr>
              <a:t>Incorporate patient outcomes and facility/healthcare systems outcomes</a:t>
            </a:r>
          </a:p>
          <a:p>
            <a:pPr lvl="1"/>
            <a:endParaRPr lang="en-US" dirty="0">
              <a:solidFill>
                <a:srgbClr val="000000"/>
              </a:solidFill>
            </a:endParaRPr>
          </a:p>
        </p:txBody>
      </p:sp>
      <p:sp>
        <p:nvSpPr>
          <p:cNvPr id="2" name="Title 1"/>
          <p:cNvSpPr>
            <a:spLocks noGrp="1"/>
          </p:cNvSpPr>
          <p:nvPr>
            <p:ph type="title"/>
          </p:nvPr>
        </p:nvSpPr>
        <p:spPr/>
        <p:txBody>
          <a:bodyPr>
            <a:noAutofit/>
          </a:bodyPr>
          <a:lstStyle/>
          <a:p>
            <a:r>
              <a:rPr lang="en-US" dirty="0"/>
              <a:t>Optimal and Standardized Outcome and Process Measures</a:t>
            </a:r>
          </a:p>
        </p:txBody>
      </p:sp>
      <p:sp>
        <p:nvSpPr>
          <p:cNvPr id="4" name="Slide Number Placeholder 3"/>
          <p:cNvSpPr>
            <a:spLocks noGrp="1"/>
          </p:cNvSpPr>
          <p:nvPr>
            <p:ph type="sldNum" sz="quarter" idx="12"/>
          </p:nvPr>
        </p:nvSpPr>
        <p:spPr/>
        <p:txBody>
          <a:bodyPr/>
          <a:lstStyle/>
          <a:p>
            <a:fld id="{A9ECC5C3-AB39-B144-AAF5-28F142C249A1}" type="slidenum">
              <a:rPr lang="en-US" smtClean="0"/>
              <a:pPr/>
              <a:t>52</a:t>
            </a:fld>
            <a:endParaRPr lang="en-US"/>
          </a:p>
        </p:txBody>
      </p:sp>
    </p:spTree>
    <p:extLst>
      <p:ext uri="{BB962C8B-B14F-4D97-AF65-F5344CB8AC3E}">
        <p14:creationId xmlns:p14="http://schemas.microsoft.com/office/powerpoint/2010/main" val="15714257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solidFill>
                  <a:srgbClr val="000000"/>
                </a:solidFill>
              </a:rPr>
              <a:t>Standardize process metrics</a:t>
            </a:r>
          </a:p>
          <a:p>
            <a:r>
              <a:rPr lang="en-US" dirty="0">
                <a:solidFill>
                  <a:srgbClr val="000000"/>
                </a:solidFill>
              </a:rPr>
              <a:t>Report patient-focused outcomes</a:t>
            </a:r>
          </a:p>
          <a:p>
            <a:r>
              <a:rPr lang="en-US" dirty="0">
                <a:solidFill>
                  <a:srgbClr val="000000"/>
                </a:solidFill>
              </a:rPr>
              <a:t>Identify methods to avoid major sources of bias</a:t>
            </a:r>
          </a:p>
          <a:p>
            <a:r>
              <a:rPr lang="en-US" dirty="0">
                <a:solidFill>
                  <a:srgbClr val="000000"/>
                </a:solidFill>
              </a:rPr>
              <a:t>Evaluate new initiatives in the context of established ASP activities</a:t>
            </a:r>
          </a:p>
          <a:p>
            <a:r>
              <a:rPr lang="en-US" dirty="0">
                <a:solidFill>
                  <a:srgbClr val="000000"/>
                </a:solidFill>
              </a:rPr>
              <a:t>Incorporate economic analysis of interventions</a:t>
            </a:r>
          </a:p>
          <a:p>
            <a:pPr>
              <a:buFontTx/>
              <a:buChar char="-"/>
            </a:pPr>
            <a:endParaRPr lang="en-US" dirty="0">
              <a:solidFill>
                <a:srgbClr val="000000"/>
              </a:solidFill>
            </a:endParaRPr>
          </a:p>
        </p:txBody>
      </p:sp>
      <p:sp>
        <p:nvSpPr>
          <p:cNvPr id="2" name="Title 1"/>
          <p:cNvSpPr>
            <a:spLocks noGrp="1"/>
          </p:cNvSpPr>
          <p:nvPr>
            <p:ph type="title"/>
          </p:nvPr>
        </p:nvSpPr>
        <p:spPr/>
        <p:txBody>
          <a:bodyPr>
            <a:normAutofit/>
          </a:bodyPr>
          <a:lstStyle/>
          <a:p>
            <a:r>
              <a:rPr lang="en-US" dirty="0"/>
              <a:t>Advanced Study Designs</a:t>
            </a:r>
          </a:p>
        </p:txBody>
      </p:sp>
      <p:sp>
        <p:nvSpPr>
          <p:cNvPr id="4" name="Slide Number Placeholder 3"/>
          <p:cNvSpPr>
            <a:spLocks noGrp="1"/>
          </p:cNvSpPr>
          <p:nvPr>
            <p:ph type="sldNum" sz="quarter" idx="12"/>
          </p:nvPr>
        </p:nvSpPr>
        <p:spPr/>
        <p:txBody>
          <a:bodyPr/>
          <a:lstStyle/>
          <a:p>
            <a:fld id="{A9ECC5C3-AB39-B144-AAF5-28F142C249A1}" type="slidenum">
              <a:rPr lang="en-US" smtClean="0"/>
              <a:pPr/>
              <a:t>53</a:t>
            </a:fld>
            <a:endParaRPr lang="en-US"/>
          </a:p>
        </p:txBody>
      </p:sp>
    </p:spTree>
    <p:extLst>
      <p:ext uri="{BB962C8B-B14F-4D97-AF65-F5344CB8AC3E}">
        <p14:creationId xmlns:p14="http://schemas.microsoft.com/office/powerpoint/2010/main" val="17570012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p:txBody>
          <a:bodyPr>
            <a:normAutofit/>
          </a:bodyPr>
          <a:lstStyle/>
          <a:p>
            <a:pPr marL="0" indent="0">
              <a:buNone/>
            </a:pPr>
            <a:r>
              <a:rPr lang="en-US" dirty="0">
                <a:solidFill>
                  <a:srgbClr val="000000"/>
                </a:solidFill>
              </a:rPr>
              <a:t>We have discussed how to:</a:t>
            </a:r>
          </a:p>
          <a:p>
            <a:pPr marL="342900" indent="-342900">
              <a:buFont typeface="+mj-lt"/>
              <a:buAutoNum type="arabicPeriod"/>
            </a:pPr>
            <a:r>
              <a:rPr lang="en-US" dirty="0">
                <a:solidFill>
                  <a:srgbClr val="000000"/>
                </a:solidFill>
              </a:rPr>
              <a:t>Develop a plan for implementing an ASP (AMS program)</a:t>
            </a:r>
          </a:p>
          <a:p>
            <a:pPr marL="342900" indent="-342900">
              <a:buFont typeface="+mj-lt"/>
              <a:buAutoNum type="arabicPeriod"/>
            </a:pPr>
            <a:r>
              <a:rPr lang="en-US" dirty="0">
                <a:solidFill>
                  <a:srgbClr val="000000"/>
                </a:solidFill>
              </a:rPr>
              <a:t>Describe methods for measuring success</a:t>
            </a:r>
          </a:p>
          <a:p>
            <a:pPr marL="342900" indent="-342900">
              <a:buFont typeface="+mj-lt"/>
              <a:buAutoNum type="arabicPeriod"/>
            </a:pPr>
            <a:r>
              <a:rPr lang="en-US" dirty="0">
                <a:solidFill>
                  <a:srgbClr val="000000"/>
                </a:solidFill>
              </a:rPr>
              <a:t>Identify potential research questions to resolve current knowledge gaps related to ASP</a:t>
            </a:r>
          </a:p>
          <a:p>
            <a:pPr marL="342900" indent="-342900">
              <a:buFont typeface="+mj-lt"/>
              <a:buAutoNum type="arabicPeriod"/>
            </a:pPr>
            <a:r>
              <a:rPr lang="en-US" dirty="0">
                <a:solidFill>
                  <a:srgbClr val="000000"/>
                </a:solidFill>
              </a:rPr>
              <a:t>Recognize determinants (barriers and facilitators) of appropriate antibiotic prescribing in hospitals</a:t>
            </a:r>
          </a:p>
          <a:p>
            <a:pPr marL="342900" indent="-342900">
              <a:buFont typeface="+mj-lt"/>
              <a:buAutoNum type="arabicPeriod"/>
            </a:pPr>
            <a:endParaRPr lang="en-US" dirty="0">
              <a:solidFill>
                <a:srgbClr val="000000"/>
              </a:solidFill>
            </a:endParaRPr>
          </a:p>
        </p:txBody>
      </p:sp>
      <p:sp>
        <p:nvSpPr>
          <p:cNvPr id="20481" name="Title 1"/>
          <p:cNvSpPr>
            <a:spLocks noGrp="1"/>
          </p:cNvSpPr>
          <p:nvPr>
            <p:ph type="title"/>
          </p:nvPr>
        </p:nvSpPr>
        <p:spPr/>
        <p:txBody>
          <a:bodyPr/>
          <a:lstStyle/>
          <a:p>
            <a:r>
              <a:rPr lang="en-US" dirty="0"/>
              <a:t>summary</a:t>
            </a:r>
          </a:p>
        </p:txBody>
      </p:sp>
      <p:sp>
        <p:nvSpPr>
          <p:cNvPr id="2" name="Slide Number Placeholder 1"/>
          <p:cNvSpPr>
            <a:spLocks noGrp="1"/>
          </p:cNvSpPr>
          <p:nvPr>
            <p:ph type="sldNum" sz="quarter" idx="12"/>
          </p:nvPr>
        </p:nvSpPr>
        <p:spPr/>
        <p:txBody>
          <a:bodyPr/>
          <a:lstStyle/>
          <a:p>
            <a:fld id="{A9ECC5C3-AB39-B144-AAF5-28F142C249A1}" type="slidenum">
              <a:rPr lang="en-US" smtClean="0"/>
              <a:pPr/>
              <a:t>54</a:t>
            </a:fld>
            <a:endParaRPr lang="en-US"/>
          </a:p>
        </p:txBody>
      </p:sp>
    </p:spTree>
    <p:extLst>
      <p:ext uri="{BB962C8B-B14F-4D97-AF65-F5344CB8AC3E}">
        <p14:creationId xmlns:p14="http://schemas.microsoft.com/office/powerpoint/2010/main" val="3654082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7EA4A2C4-0DD0-4303-9E41-3F96AEFFA1F1}"/>
              </a:ext>
            </a:extLst>
          </p:cNvPr>
          <p:cNvSpPr>
            <a:spLocks noGrp="1"/>
          </p:cNvSpPr>
          <p:nvPr>
            <p:ph idx="1"/>
          </p:nvPr>
        </p:nvSpPr>
        <p:spPr/>
        <p:txBody>
          <a:bodyPr>
            <a:normAutofit fontScale="85000" lnSpcReduction="20000"/>
          </a:bodyPr>
          <a:lstStyle/>
          <a:p>
            <a:r>
              <a:rPr lang="en-US" dirty="0"/>
              <a:t>ESCMID generic competencies: Clin Microbiol Infect 2019;13-9. </a:t>
            </a:r>
            <a:r>
              <a:rPr lang="en-US" dirty="0">
                <a:hlinkClick r:id="rId3"/>
              </a:rPr>
              <a:t>https://www.clinicalmicrobiologyandinfection.com/article/S1198-743X(18)30662-1/fulltext</a:t>
            </a:r>
            <a:endParaRPr lang="en-US" dirty="0"/>
          </a:p>
          <a:p>
            <a:r>
              <a:rPr lang="en-US" dirty="0"/>
              <a:t>Infectious Diseases Society of America Guidelines</a:t>
            </a:r>
          </a:p>
          <a:p>
            <a:pPr lvl="1"/>
            <a:r>
              <a:rPr lang="en-US" dirty="0"/>
              <a:t>Developing an ASP: Clin Infect Dis 2007;44:159-77</a:t>
            </a:r>
          </a:p>
          <a:p>
            <a:pPr lvl="1"/>
            <a:r>
              <a:rPr lang="en-US" dirty="0"/>
              <a:t>Implementing an ASP: Clin Infect Dis 2016;62:e51-77. </a:t>
            </a:r>
            <a:r>
              <a:rPr lang="en-US" dirty="0">
                <a:hlinkClick r:id="rId4"/>
              </a:rPr>
              <a:t>https://www.idsociety.org/practice-guideline/implementing-an-ASP/</a:t>
            </a:r>
            <a:endParaRPr lang="en-US" dirty="0"/>
          </a:p>
          <a:p>
            <a:r>
              <a:rPr lang="en-US" dirty="0"/>
              <a:t>CDC. Core elements of hospital antibiotic stewardship programs. 2019. </a:t>
            </a:r>
            <a:r>
              <a:rPr lang="en-US" dirty="0">
                <a:hlinkClick r:id="rId5"/>
              </a:rPr>
              <a:t>www.cdc.gov/antibiotic-use/core-elements/hospital.html</a:t>
            </a:r>
            <a:endParaRPr lang="en-US" dirty="0"/>
          </a:p>
          <a:p>
            <a:r>
              <a:rPr lang="en-US" dirty="0"/>
              <a:t>British Society for Antimicrobial Chemotherapy 2013. </a:t>
            </a:r>
            <a:r>
              <a:rPr lang="en-US" dirty="0">
                <a:hlinkClick r:id="rId6"/>
              </a:rPr>
              <a:t>http://bsac.org.uk/wp-content/uploads/2013/07/Stewardship-Booklet-Practical-Guide-to-Antimicrobial-Stewardship-in-Hospitals.pdf</a:t>
            </a:r>
            <a:endParaRPr lang="en-US" dirty="0"/>
          </a:p>
          <a:p>
            <a:endParaRPr lang="en-US" dirty="0"/>
          </a:p>
        </p:txBody>
      </p:sp>
      <p:sp>
        <p:nvSpPr>
          <p:cNvPr id="3" name="Title 2">
            <a:extLst>
              <a:ext uri="{FF2B5EF4-FFF2-40B4-BE49-F238E27FC236}">
                <a16:creationId xmlns="" xmlns:a16="http://schemas.microsoft.com/office/drawing/2014/main" id="{739CC606-AF7D-4A3E-A0A8-D0A54A86A154}"/>
              </a:ext>
            </a:extLst>
          </p:cNvPr>
          <p:cNvSpPr>
            <a:spLocks noGrp="1"/>
          </p:cNvSpPr>
          <p:nvPr>
            <p:ph type="title"/>
          </p:nvPr>
        </p:nvSpPr>
        <p:spPr/>
        <p:txBody>
          <a:bodyPr/>
          <a:lstStyle/>
          <a:p>
            <a:r>
              <a:rPr lang="en-US" dirty="0"/>
              <a:t>Additional resources</a:t>
            </a:r>
          </a:p>
        </p:txBody>
      </p:sp>
      <p:sp>
        <p:nvSpPr>
          <p:cNvPr id="4" name="Slide Number Placeholder 3"/>
          <p:cNvSpPr>
            <a:spLocks noGrp="1"/>
          </p:cNvSpPr>
          <p:nvPr>
            <p:ph type="sldNum" sz="quarter" idx="12"/>
          </p:nvPr>
        </p:nvSpPr>
        <p:spPr/>
        <p:txBody>
          <a:bodyPr/>
          <a:lstStyle/>
          <a:p>
            <a:fld id="{A9ECC5C3-AB39-B144-AAF5-28F142C249A1}" type="slidenum">
              <a:rPr lang="en-US" smtClean="0"/>
              <a:pPr/>
              <a:t>55</a:t>
            </a:fld>
            <a:endParaRPr lang="en-US"/>
          </a:p>
        </p:txBody>
      </p:sp>
    </p:spTree>
    <p:extLst>
      <p:ext uri="{BB962C8B-B14F-4D97-AF65-F5344CB8AC3E}">
        <p14:creationId xmlns:p14="http://schemas.microsoft.com/office/powerpoint/2010/main" val="42272135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2218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43000" y="0"/>
            <a:ext cx="6858000" cy="5143500"/>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3000" y="361950"/>
            <a:ext cx="6874714" cy="234315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38350" y="3067051"/>
            <a:ext cx="5077523" cy="1706048"/>
          </a:xfrm>
          <a:prstGeom prst="rect">
            <a:avLst/>
          </a:prstGeom>
        </p:spPr>
      </p:pic>
      <p:sp>
        <p:nvSpPr>
          <p:cNvPr id="7" name="TextBox 6"/>
          <p:cNvSpPr txBox="1"/>
          <p:nvPr/>
        </p:nvSpPr>
        <p:spPr>
          <a:xfrm>
            <a:off x="2895664" y="4760520"/>
            <a:ext cx="3366627" cy="461665"/>
          </a:xfrm>
          <a:prstGeom prst="rect">
            <a:avLst/>
          </a:prstGeom>
          <a:noFill/>
        </p:spPr>
        <p:txBody>
          <a:bodyPr wrap="none" rtlCol="0">
            <a:spAutoFit/>
          </a:bodyPr>
          <a:lstStyle/>
          <a:p>
            <a:pPr algn="ctr"/>
            <a:r>
              <a:rPr lang="en-US" sz="2400" b="1" dirty="0">
                <a:ln w="0"/>
                <a:gradFill>
                  <a:gsLst>
                    <a:gs pos="21000">
                      <a:srgbClr val="53575C"/>
                    </a:gs>
                    <a:gs pos="88000">
                      <a:srgbClr val="C5C7CA"/>
                    </a:gs>
                  </a:gsLst>
                  <a:lin ang="5400000"/>
                </a:gradFill>
              </a:rPr>
              <a:t>(Coming December 1)</a:t>
            </a:r>
          </a:p>
        </p:txBody>
      </p:sp>
      <p:sp>
        <p:nvSpPr>
          <p:cNvPr id="8" name="TextBox 7"/>
          <p:cNvSpPr txBox="1"/>
          <p:nvPr/>
        </p:nvSpPr>
        <p:spPr>
          <a:xfrm>
            <a:off x="2338054" y="2636446"/>
            <a:ext cx="4467890" cy="507831"/>
          </a:xfrm>
          <a:prstGeom prst="rect">
            <a:avLst/>
          </a:prstGeom>
          <a:noFill/>
        </p:spPr>
        <p:txBody>
          <a:bodyPr wrap="none" rtlCol="0">
            <a:spAutoFit/>
          </a:bodyPr>
          <a:lstStyle/>
          <a:p>
            <a:pPr algn="ctr"/>
            <a:r>
              <a:rPr lang="en-US" sz="2700" b="1" dirty="0">
                <a:ln w="0"/>
                <a:gradFill>
                  <a:gsLst>
                    <a:gs pos="21000">
                      <a:srgbClr val="53575C"/>
                    </a:gs>
                    <a:gs pos="88000">
                      <a:srgbClr val="C5C7CA"/>
                    </a:gs>
                  </a:gsLst>
                  <a:lin ang="5400000"/>
                </a:gradFill>
              </a:rPr>
              <a:t>TELECLASS  EDUCATION</a:t>
            </a:r>
          </a:p>
        </p:txBody>
      </p:sp>
      <p:sp>
        <p:nvSpPr>
          <p:cNvPr id="9" name="Slide Number Placeholder 8"/>
          <p:cNvSpPr>
            <a:spLocks noGrp="1"/>
          </p:cNvSpPr>
          <p:nvPr>
            <p:ph type="sldNum" sz="quarter" idx="12"/>
          </p:nvPr>
        </p:nvSpPr>
        <p:spPr/>
        <p:txBody>
          <a:bodyPr/>
          <a:lstStyle/>
          <a:p>
            <a:fld id="{1B26E016-81F3-BD41-9362-24AC55326B4E}" type="slidenum">
              <a:rPr lang="en-US" smtClean="0"/>
              <a:t>56</a:t>
            </a:fld>
            <a:endParaRPr lang="en-US"/>
          </a:p>
        </p:txBody>
      </p:sp>
      <p:sp>
        <p:nvSpPr>
          <p:cNvPr id="10" name="Rectangle 9"/>
          <p:cNvSpPr/>
          <p:nvPr/>
        </p:nvSpPr>
        <p:spPr>
          <a:xfrm>
            <a:off x="7800975" y="4467226"/>
            <a:ext cx="1123950" cy="573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5311184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22218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43000" y="0"/>
            <a:ext cx="6858000" cy="5143500"/>
          </a:xfrm>
          <a:prstGeom prst="rect">
            <a:avLst/>
          </a:prstGeom>
        </p:spPr>
      </p:pic>
      <p:sp>
        <p:nvSpPr>
          <p:cNvPr id="3" name="Slide Number Placeholder 2"/>
          <p:cNvSpPr>
            <a:spLocks noGrp="1"/>
          </p:cNvSpPr>
          <p:nvPr>
            <p:ph type="sldNum" sz="quarter" idx="12"/>
          </p:nvPr>
        </p:nvSpPr>
        <p:spPr/>
        <p:txBody>
          <a:bodyPr/>
          <a:lstStyle/>
          <a:p>
            <a:fld id="{1B26E016-81F3-BD41-9362-24AC55326B4E}" type="slidenum">
              <a:rPr lang="en-US" smtClean="0"/>
              <a:t>57</a:t>
            </a:fld>
            <a:endParaRPr lang="en-US"/>
          </a:p>
        </p:txBody>
      </p:sp>
      <p:sp>
        <p:nvSpPr>
          <p:cNvPr id="4" name="Rectangle 3"/>
          <p:cNvSpPr/>
          <p:nvPr/>
        </p:nvSpPr>
        <p:spPr>
          <a:xfrm>
            <a:off x="7800975" y="4467226"/>
            <a:ext cx="1123950" cy="573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1566340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0" tIns="45720" rIns="0" bIns="0" rtlCol="0" anchor="t">
            <a:normAutofit/>
          </a:bodyPr>
          <a:lstStyle/>
          <a:p>
            <a:pPr>
              <a:buSzPct val="100000"/>
              <a:buFont typeface="Arial" panose="020B0604020202020204" pitchFamily="34" charset="0"/>
              <a:buChar char="•"/>
            </a:pPr>
            <a:r>
              <a:rPr lang="en-US" dirty="0">
                <a:solidFill>
                  <a:srgbClr val="000000"/>
                </a:solidFill>
              </a:rPr>
              <a:t>Outpatient settings </a:t>
            </a:r>
          </a:p>
          <a:p>
            <a:pPr>
              <a:buSzPct val="100000"/>
              <a:buFont typeface="Arial" panose="020B0604020202020204" pitchFamily="34" charset="0"/>
              <a:buChar char="•"/>
            </a:pPr>
            <a:r>
              <a:rPr lang="en-US" dirty="0">
                <a:solidFill>
                  <a:srgbClr val="000000"/>
                </a:solidFill>
              </a:rPr>
              <a:t>Long term care facilities </a:t>
            </a:r>
          </a:p>
          <a:p>
            <a:pPr>
              <a:buSzPct val="100000"/>
              <a:buFont typeface="Arial" panose="020B0604020202020204" pitchFamily="34" charset="0"/>
              <a:buChar char="•"/>
            </a:pPr>
            <a:r>
              <a:rPr lang="en-US" dirty="0">
                <a:solidFill>
                  <a:srgbClr val="000000"/>
                </a:solidFill>
              </a:rPr>
              <a:t>Emergency departments </a:t>
            </a:r>
          </a:p>
          <a:p>
            <a:pPr marL="0" indent="0">
              <a:buSzPct val="100000"/>
              <a:buNone/>
            </a:pPr>
            <a:endParaRPr lang="en-US" dirty="0">
              <a:solidFill>
                <a:srgbClr val="000000"/>
              </a:solidFill>
            </a:endParaRPr>
          </a:p>
        </p:txBody>
      </p:sp>
      <p:sp>
        <p:nvSpPr>
          <p:cNvPr id="3" name="Title 2"/>
          <p:cNvSpPr>
            <a:spLocks noGrp="1"/>
          </p:cNvSpPr>
          <p:nvPr>
            <p:ph type="title"/>
          </p:nvPr>
        </p:nvSpPr>
        <p:spPr/>
        <p:txBody>
          <a:bodyPr/>
          <a:lstStyle/>
          <a:p>
            <a:r>
              <a:rPr lang="en-US" dirty="0"/>
              <a:t>Outside of the scope of this presentation</a:t>
            </a:r>
          </a:p>
        </p:txBody>
      </p:sp>
      <p:sp>
        <p:nvSpPr>
          <p:cNvPr id="4" name="Slide Number Placeholder 3"/>
          <p:cNvSpPr>
            <a:spLocks noGrp="1"/>
          </p:cNvSpPr>
          <p:nvPr>
            <p:ph type="sldNum" sz="quarter" idx="12"/>
          </p:nvPr>
        </p:nvSpPr>
        <p:spPr/>
        <p:txBody>
          <a:bodyPr/>
          <a:lstStyle/>
          <a:p>
            <a:fld id="{A9ECC5C3-AB39-B144-AAF5-28F142C249A1}" type="slidenum">
              <a:rPr lang="en-US" smtClean="0"/>
              <a:pPr/>
              <a:t>6</a:t>
            </a:fld>
            <a:endParaRPr lang="en-US"/>
          </a:p>
        </p:txBody>
      </p:sp>
    </p:spTree>
    <p:extLst>
      <p:ext uri="{BB962C8B-B14F-4D97-AF65-F5344CB8AC3E}">
        <p14:creationId xmlns:p14="http://schemas.microsoft.com/office/powerpoint/2010/main" val="2680454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p:txBody>
          <a:bodyPr>
            <a:normAutofit/>
          </a:bodyPr>
          <a:lstStyle/>
          <a:p>
            <a:pPr marL="0" indent="0">
              <a:buNone/>
            </a:pPr>
            <a:r>
              <a:rPr lang="en-US" dirty="0">
                <a:solidFill>
                  <a:srgbClr val="000000"/>
                </a:solidFill>
              </a:rPr>
              <a:t>At the end of this session, participants will be able to: </a:t>
            </a:r>
          </a:p>
          <a:p>
            <a:pPr marL="342900" indent="-342900">
              <a:buFont typeface="+mj-lt"/>
              <a:buAutoNum type="arabicPeriod"/>
            </a:pPr>
            <a:r>
              <a:rPr lang="en-US" dirty="0">
                <a:solidFill>
                  <a:srgbClr val="000000"/>
                </a:solidFill>
              </a:rPr>
              <a:t>Develop a plan for implementing an ASP (AMS program)</a:t>
            </a:r>
          </a:p>
          <a:p>
            <a:pPr marL="342900" indent="-342900">
              <a:buFont typeface="+mj-lt"/>
              <a:buAutoNum type="arabicPeriod"/>
            </a:pPr>
            <a:endParaRPr lang="en-US" dirty="0">
              <a:solidFill>
                <a:srgbClr val="000000"/>
              </a:solidFill>
            </a:endParaRPr>
          </a:p>
        </p:txBody>
      </p:sp>
      <p:sp>
        <p:nvSpPr>
          <p:cNvPr id="20481" name="Title 1"/>
          <p:cNvSpPr>
            <a:spLocks noGrp="1"/>
          </p:cNvSpPr>
          <p:nvPr>
            <p:ph type="title"/>
          </p:nvPr>
        </p:nvSpPr>
        <p:spPr/>
        <p:txBody>
          <a:bodyPr/>
          <a:lstStyle/>
          <a:p>
            <a:r>
              <a:rPr lang="en-US"/>
              <a:t>Objectives</a:t>
            </a:r>
          </a:p>
        </p:txBody>
      </p:sp>
      <p:sp>
        <p:nvSpPr>
          <p:cNvPr id="2" name="Slide Number Placeholder 1"/>
          <p:cNvSpPr>
            <a:spLocks noGrp="1"/>
          </p:cNvSpPr>
          <p:nvPr>
            <p:ph type="sldNum" sz="quarter" idx="12"/>
          </p:nvPr>
        </p:nvSpPr>
        <p:spPr/>
        <p:txBody>
          <a:bodyPr/>
          <a:lstStyle/>
          <a:p>
            <a:fld id="{A9ECC5C3-AB39-B144-AAF5-28F142C249A1}" type="slidenum">
              <a:rPr lang="en-US" smtClean="0"/>
              <a:pPr/>
              <a:t>7</a:t>
            </a:fld>
            <a:endParaRPr lang="en-US"/>
          </a:p>
        </p:txBody>
      </p:sp>
    </p:spTree>
    <p:extLst>
      <p:ext uri="{BB962C8B-B14F-4D97-AF65-F5344CB8AC3E}">
        <p14:creationId xmlns:p14="http://schemas.microsoft.com/office/powerpoint/2010/main" val="1486940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6AAE2CF0-1365-47BF-B00C-583C0E830F70}"/>
              </a:ext>
            </a:extLst>
          </p:cNvPr>
          <p:cNvSpPr>
            <a:spLocks noGrp="1"/>
          </p:cNvSpPr>
          <p:nvPr>
            <p:ph idx="1"/>
          </p:nvPr>
        </p:nvSpPr>
        <p:spPr/>
        <p:txBody>
          <a:bodyPr/>
          <a:lstStyle/>
          <a:p>
            <a:r>
              <a:rPr lang="en-US" dirty="0">
                <a:solidFill>
                  <a:srgbClr val="000000"/>
                </a:solidFill>
              </a:rPr>
              <a:t>“coordinated interventions designed to improve and measure the appropriate use of antibiotic agents by promoting the selection of the optimal antibiotic drug regimen including dosing, duration of therapy, and route of administration” </a:t>
            </a:r>
          </a:p>
          <a:p>
            <a:pPr marL="0" indent="0">
              <a:buNone/>
            </a:pPr>
            <a:r>
              <a:rPr lang="en-US" dirty="0">
                <a:solidFill>
                  <a:srgbClr val="000000"/>
                </a:solidFill>
              </a:rPr>
              <a:t>	OR</a:t>
            </a:r>
          </a:p>
          <a:p>
            <a:r>
              <a:rPr lang="en-US" dirty="0">
                <a:solidFill>
                  <a:srgbClr val="000000"/>
                </a:solidFill>
              </a:rPr>
              <a:t>A systematic approach / set of actions to use antibiotics appropriately in order to 1) achieve optimal patient outcomes and 2) minimize unwanted effects….”to ensure sustainable access to effective therapy for all who need them”</a:t>
            </a:r>
          </a:p>
          <a:p>
            <a:endParaRPr lang="en-US" dirty="0">
              <a:solidFill>
                <a:srgbClr val="000000"/>
              </a:solidFill>
            </a:endParaRPr>
          </a:p>
        </p:txBody>
      </p:sp>
      <p:sp>
        <p:nvSpPr>
          <p:cNvPr id="3" name="Title 2">
            <a:extLst>
              <a:ext uri="{FF2B5EF4-FFF2-40B4-BE49-F238E27FC236}">
                <a16:creationId xmlns="" xmlns:a16="http://schemas.microsoft.com/office/drawing/2014/main" id="{262C56F7-FE2C-4C5C-93B8-F37EEE51037B}"/>
              </a:ext>
            </a:extLst>
          </p:cNvPr>
          <p:cNvSpPr>
            <a:spLocks noGrp="1"/>
          </p:cNvSpPr>
          <p:nvPr>
            <p:ph type="title"/>
          </p:nvPr>
        </p:nvSpPr>
        <p:spPr/>
        <p:txBody>
          <a:bodyPr/>
          <a:lstStyle/>
          <a:p>
            <a:r>
              <a:rPr lang="en-US"/>
              <a:t>ANTIMICROBIAL STEWARDSHIP</a:t>
            </a:r>
          </a:p>
        </p:txBody>
      </p:sp>
      <p:sp>
        <p:nvSpPr>
          <p:cNvPr id="5" name="TextBox 4">
            <a:extLst>
              <a:ext uri="{FF2B5EF4-FFF2-40B4-BE49-F238E27FC236}">
                <a16:creationId xmlns="" xmlns:a16="http://schemas.microsoft.com/office/drawing/2014/main" id="{49332C79-9CEE-4BE3-B1F4-3E9404791815}"/>
              </a:ext>
            </a:extLst>
          </p:cNvPr>
          <p:cNvSpPr txBox="1"/>
          <p:nvPr/>
        </p:nvSpPr>
        <p:spPr>
          <a:xfrm>
            <a:off x="0" y="4894729"/>
            <a:ext cx="6047334" cy="276999"/>
          </a:xfrm>
          <a:prstGeom prst="rect">
            <a:avLst/>
          </a:prstGeom>
          <a:noFill/>
        </p:spPr>
        <p:txBody>
          <a:bodyPr wrap="square" rtlCol="0">
            <a:spAutoFit/>
          </a:bodyPr>
          <a:lstStyle/>
          <a:p>
            <a:r>
              <a:rPr lang="en-US" sz="1200" i="1" dirty="0"/>
              <a:t>IDSA; </a:t>
            </a:r>
            <a:r>
              <a:rPr lang="en-US" sz="1200" i="1" dirty="0" err="1"/>
              <a:t>Dyar</a:t>
            </a:r>
            <a:r>
              <a:rPr lang="en-US" sz="1200" i="1" dirty="0"/>
              <a:t> OJ et al, Clin Microbiol Infect 2017</a:t>
            </a:r>
          </a:p>
        </p:txBody>
      </p:sp>
      <p:sp>
        <p:nvSpPr>
          <p:cNvPr id="4" name="Slide Number Placeholder 3"/>
          <p:cNvSpPr>
            <a:spLocks noGrp="1"/>
          </p:cNvSpPr>
          <p:nvPr>
            <p:ph type="sldNum" sz="quarter" idx="12"/>
          </p:nvPr>
        </p:nvSpPr>
        <p:spPr/>
        <p:txBody>
          <a:bodyPr/>
          <a:lstStyle/>
          <a:p>
            <a:fld id="{A9ECC5C3-AB39-B144-AAF5-28F142C249A1}" type="slidenum">
              <a:rPr lang="en-US" smtClean="0"/>
              <a:pPr/>
              <a:t>8</a:t>
            </a:fld>
            <a:endParaRPr lang="en-US"/>
          </a:p>
        </p:txBody>
      </p:sp>
    </p:spTree>
    <p:extLst>
      <p:ext uri="{BB962C8B-B14F-4D97-AF65-F5344CB8AC3E}">
        <p14:creationId xmlns:p14="http://schemas.microsoft.com/office/powerpoint/2010/main" val="3676528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C4FF3A68-5161-435B-B767-C9EE1363252C}"/>
              </a:ext>
            </a:extLst>
          </p:cNvPr>
          <p:cNvSpPr>
            <a:spLocks noGrp="1"/>
          </p:cNvSpPr>
          <p:nvPr>
            <p:ph idx="1"/>
          </p:nvPr>
        </p:nvSpPr>
        <p:spPr/>
        <p:txBody>
          <a:bodyPr>
            <a:normAutofit lnSpcReduction="10000"/>
          </a:bodyPr>
          <a:lstStyle/>
          <a:p>
            <a:r>
              <a:rPr lang="en-US" dirty="0">
                <a:solidFill>
                  <a:srgbClr val="000000"/>
                </a:solidFill>
              </a:rPr>
              <a:t>Recognition of the need and importance (executive leadership)</a:t>
            </a:r>
          </a:p>
          <a:p>
            <a:r>
              <a:rPr lang="en-US" dirty="0">
                <a:solidFill>
                  <a:srgbClr val="000000"/>
                </a:solidFill>
              </a:rPr>
              <a:t>Sustainable finances</a:t>
            </a:r>
          </a:p>
          <a:p>
            <a:r>
              <a:rPr lang="en-US" dirty="0">
                <a:solidFill>
                  <a:srgbClr val="000000"/>
                </a:solidFill>
              </a:rPr>
              <a:t>IT support</a:t>
            </a:r>
          </a:p>
          <a:p>
            <a:r>
              <a:rPr lang="en-US" dirty="0">
                <a:solidFill>
                  <a:srgbClr val="000000"/>
                </a:solidFill>
              </a:rPr>
              <a:t>Human resources</a:t>
            </a:r>
          </a:p>
          <a:p>
            <a:pPr lvl="1"/>
            <a:r>
              <a:rPr lang="en-US" dirty="0">
                <a:solidFill>
                  <a:srgbClr val="000000"/>
                </a:solidFill>
              </a:rPr>
              <a:t>Physician leadership – credible, knowledgeable (Infectious Diseases or similar)</a:t>
            </a:r>
          </a:p>
          <a:p>
            <a:pPr lvl="1"/>
            <a:r>
              <a:rPr lang="en-US" dirty="0">
                <a:solidFill>
                  <a:srgbClr val="000000"/>
                </a:solidFill>
              </a:rPr>
              <a:t>Pharmacists </a:t>
            </a:r>
          </a:p>
          <a:p>
            <a:pPr lvl="1"/>
            <a:r>
              <a:rPr lang="en-US" dirty="0">
                <a:solidFill>
                  <a:srgbClr val="000000"/>
                </a:solidFill>
              </a:rPr>
              <a:t>Administrative support</a:t>
            </a:r>
          </a:p>
          <a:p>
            <a:pPr lvl="1"/>
            <a:r>
              <a:rPr lang="en-US" dirty="0">
                <a:solidFill>
                  <a:srgbClr val="000000"/>
                </a:solidFill>
              </a:rPr>
              <a:t>Data analyst</a:t>
            </a:r>
          </a:p>
        </p:txBody>
      </p:sp>
      <p:sp>
        <p:nvSpPr>
          <p:cNvPr id="3" name="Title 2">
            <a:extLst>
              <a:ext uri="{FF2B5EF4-FFF2-40B4-BE49-F238E27FC236}">
                <a16:creationId xmlns="" xmlns:a16="http://schemas.microsoft.com/office/drawing/2014/main" id="{B9DAF7AB-0A65-4462-8B3C-3518B6EA686B}"/>
              </a:ext>
            </a:extLst>
          </p:cNvPr>
          <p:cNvSpPr>
            <a:spLocks noGrp="1"/>
          </p:cNvSpPr>
          <p:nvPr>
            <p:ph type="title"/>
          </p:nvPr>
        </p:nvSpPr>
        <p:spPr/>
        <p:txBody>
          <a:bodyPr/>
          <a:lstStyle/>
          <a:p>
            <a:r>
              <a:rPr lang="en-US" dirty="0"/>
              <a:t>Requirements for an asp</a:t>
            </a:r>
          </a:p>
        </p:txBody>
      </p:sp>
      <p:sp>
        <p:nvSpPr>
          <p:cNvPr id="4" name="Slide Number Placeholder 3"/>
          <p:cNvSpPr>
            <a:spLocks noGrp="1"/>
          </p:cNvSpPr>
          <p:nvPr>
            <p:ph type="sldNum" sz="quarter" idx="12"/>
          </p:nvPr>
        </p:nvSpPr>
        <p:spPr/>
        <p:txBody>
          <a:bodyPr/>
          <a:lstStyle/>
          <a:p>
            <a:fld id="{A9ECC5C3-AB39-B144-AAF5-28F142C249A1}" type="slidenum">
              <a:rPr lang="en-US" smtClean="0"/>
              <a:pPr/>
              <a:t>9</a:t>
            </a:fld>
            <a:endParaRPr lang="en-US"/>
          </a:p>
        </p:txBody>
      </p:sp>
    </p:spTree>
    <p:extLst>
      <p:ext uri="{BB962C8B-B14F-4D97-AF65-F5344CB8AC3E}">
        <p14:creationId xmlns:p14="http://schemas.microsoft.com/office/powerpoint/2010/main" val="1251688030"/>
      </p:ext>
    </p:extLst>
  </p:cSld>
  <p:clrMapOvr>
    <a:masterClrMapping/>
  </p:clrMapOvr>
</p:sld>
</file>

<file path=ppt/theme/theme1.xml><?xml version="1.0" encoding="utf-8"?>
<a:theme xmlns:a="http://schemas.openxmlformats.org/drawingml/2006/main" name="TOH_PPT_Template">
  <a:themeElements>
    <a:clrScheme name="Custom 12">
      <a:dk1>
        <a:srgbClr val="606164"/>
      </a:dk1>
      <a:lt1>
        <a:sysClr val="window" lastClr="FFFFFF"/>
      </a:lt1>
      <a:dk2>
        <a:srgbClr val="0033A0"/>
      </a:dk2>
      <a:lt2>
        <a:srgbClr val="00B2A9"/>
      </a:lt2>
      <a:accent1>
        <a:srgbClr val="898DA0"/>
      </a:accent1>
      <a:accent2>
        <a:srgbClr val="00B2A9"/>
      </a:accent2>
      <a:accent3>
        <a:srgbClr val="ED8B00"/>
      </a:accent3>
      <a:accent4>
        <a:srgbClr val="F3D03E"/>
      </a:accent4>
      <a:accent5>
        <a:srgbClr val="B9D3DC"/>
      </a:accent5>
      <a:accent6>
        <a:srgbClr val="78BE20"/>
      </a:accent6>
      <a:hlink>
        <a:srgbClr val="00B0A9"/>
      </a:hlink>
      <a:folHlink>
        <a:srgbClr val="ED8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1472C68F8D1A48AF076F46314A22E2" ma:contentTypeVersion="12" ma:contentTypeDescription="Create a new document." ma:contentTypeScope="" ma:versionID="ad8f6e73ee7cacd35da45826896071a8">
  <xsd:schema xmlns:xsd="http://www.w3.org/2001/XMLSchema" xmlns:xs="http://www.w3.org/2001/XMLSchema" xmlns:p="http://schemas.microsoft.com/office/2006/metadata/properties" xmlns:ns1="http://schemas.microsoft.com/sharepoint/v3" xmlns:ns3="962c27a3-8195-4d07-98a0-ee3957d021e3" xmlns:ns4="f34e4cce-730d-4ea7-a553-d55e8f4f6425" targetNamespace="http://schemas.microsoft.com/office/2006/metadata/properties" ma:root="true" ma:fieldsID="37bfdccd6f5ac6b841c15cd6c195eb36" ns1:_="" ns3:_="" ns4:_="">
    <xsd:import namespace="http://schemas.microsoft.com/sharepoint/v3"/>
    <xsd:import namespace="962c27a3-8195-4d07-98a0-ee3957d021e3"/>
    <xsd:import namespace="f34e4cce-730d-4ea7-a553-d55e8f4f6425"/>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description="" ma:hidden="true" ma:internalName="_ip_UnifiedCompliancePolicyProperties">
      <xsd:simpleType>
        <xsd:restriction base="dms:Note"/>
      </xsd:simpleType>
    </xsd:element>
    <xsd:element name="_ip_UnifiedCompliancePolicyUIAction" ma:index="12"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2c27a3-8195-4d07-98a0-ee3957d021e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4e4cce-730d-4ea7-a553-d55e8f4f6425"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DCB749C-E63E-4D62-BF15-D94BE271ABA7}">
  <ds:schemaRefs>
    <ds:schemaRef ds:uri="http://schemas.microsoft.com/sharepoint/v3/contenttype/forms"/>
  </ds:schemaRefs>
</ds:datastoreItem>
</file>

<file path=customXml/itemProps2.xml><?xml version="1.0" encoding="utf-8"?>
<ds:datastoreItem xmlns:ds="http://schemas.openxmlformats.org/officeDocument/2006/customXml" ds:itemID="{3C0D6B8A-D2B2-482D-B1E8-E363467355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62c27a3-8195-4d07-98a0-ee3957d021e3"/>
    <ds:schemaRef ds:uri="f34e4cce-730d-4ea7-a553-d55e8f4f64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1AA2A5-205A-4641-890D-885141B164B5}">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TOH_PPT_Template.potx</Template>
  <TotalTime>5073</TotalTime>
  <Words>2585</Words>
  <Application>Microsoft Office PowerPoint</Application>
  <PresentationFormat>On-screen Show (16:9)</PresentationFormat>
  <Paragraphs>474</Paragraphs>
  <Slides>57</Slides>
  <Notes>48</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TOH_PPT_Template</vt:lpstr>
      <vt:lpstr>Custom Design</vt:lpstr>
      <vt:lpstr>Antimicrobial stewardship research priorities: where do we go from here?</vt:lpstr>
      <vt:lpstr>PowerPoint Presentation</vt:lpstr>
      <vt:lpstr>PowerPoint Presentation</vt:lpstr>
      <vt:lpstr>PowerPoint Presentation</vt:lpstr>
      <vt:lpstr>Objectives</vt:lpstr>
      <vt:lpstr>Outside of the scope of this presentation</vt:lpstr>
      <vt:lpstr>Objectives</vt:lpstr>
      <vt:lpstr>ANTIMICROBIAL STEWARDSHIP</vt:lpstr>
      <vt:lpstr>Requirements for an asp</vt:lpstr>
      <vt:lpstr>Core elements of an asp</vt:lpstr>
      <vt:lpstr>CDC (US) core elements of ASP</vt:lpstr>
      <vt:lpstr>Implementing an asp</vt:lpstr>
      <vt:lpstr>Strategies to improve antibiotic prescribing</vt:lpstr>
      <vt:lpstr>Strategies to improve antibiotic prescribing</vt:lpstr>
      <vt:lpstr>Objectives</vt:lpstr>
      <vt:lpstr>measurements to demonstrate success</vt:lpstr>
      <vt:lpstr>Challenges with current measures</vt:lpstr>
      <vt:lpstr>Measures of Antibiotic use</vt:lpstr>
      <vt:lpstr>Measures of antibiotic use</vt:lpstr>
      <vt:lpstr>Cost as a measure of success</vt:lpstr>
      <vt:lpstr>Quality indicators for asp</vt:lpstr>
      <vt:lpstr>Objectives</vt:lpstr>
      <vt:lpstr>Areas for further research</vt:lpstr>
      <vt:lpstr>Why a Behavioural Approach?</vt:lpstr>
      <vt:lpstr>Behaviour is key</vt:lpstr>
      <vt:lpstr>Behaviour change strategies</vt:lpstr>
      <vt:lpstr>Using Theory to Understand Behavioural Determinants</vt:lpstr>
      <vt:lpstr>Using Theory to Understand Behavioural Determinants</vt:lpstr>
      <vt:lpstr>Using Theory to Understand Behavioural Determinants</vt:lpstr>
      <vt:lpstr>PowerPoint Presentation</vt:lpstr>
      <vt:lpstr>Theoretical Domains Framework (TDF)</vt:lpstr>
      <vt:lpstr>TDF in Action: Systematic Review</vt:lpstr>
      <vt:lpstr>TDF in Action: Systematic Review</vt:lpstr>
      <vt:lpstr>TDF in Action: Systematic Review</vt:lpstr>
      <vt:lpstr>TDF in Action: Non-ID Physician Barriers and Facilitators</vt:lpstr>
      <vt:lpstr>TDF in Action: Non-ID Physician Barriers</vt:lpstr>
      <vt:lpstr>Using Theory to Enact Change</vt:lpstr>
      <vt:lpstr>Behaviour Change Techniques (BCTs)</vt:lpstr>
      <vt:lpstr>PowerPoint Presentation</vt:lpstr>
      <vt:lpstr>TDF in Action: ID Physician Behaviour Change Techniques (BCTs)</vt:lpstr>
      <vt:lpstr>TDF in Action: ID Physician Behaviour Change Techniques (BCTs)</vt:lpstr>
      <vt:lpstr>TDF and BCTs in Action</vt:lpstr>
      <vt:lpstr>PowerPoint Presentation</vt:lpstr>
      <vt:lpstr>PowerPoint Presentation</vt:lpstr>
      <vt:lpstr>Behavioural Research Gaps</vt:lpstr>
      <vt:lpstr>PowerPoint Presentation</vt:lpstr>
      <vt:lpstr>ASP Research Gaps</vt:lpstr>
      <vt:lpstr>Optimal Antibiotic Prescribing</vt:lpstr>
      <vt:lpstr>Optimal Antibiotic Prescribing</vt:lpstr>
      <vt:lpstr>Effectiveness, Spread, and Sustainability of ASP Interventions</vt:lpstr>
      <vt:lpstr>PowerPoint Presentation</vt:lpstr>
      <vt:lpstr>Optimal and Standardized Outcome and Process Measures</vt:lpstr>
      <vt:lpstr>Advanced Study Designs</vt:lpstr>
      <vt:lpstr>summary</vt:lpstr>
      <vt:lpstr>Additional resources</vt:lpstr>
      <vt:lpstr>PowerPoint Presentation</vt:lpstr>
      <vt:lpstr>PowerPoint Presentation</vt:lpstr>
    </vt:vector>
  </TitlesOfParts>
  <Company>The Ottawa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Tamra Benjamin</dc:creator>
  <cp:lastModifiedBy>Ranasinghe, Romali</cp:lastModifiedBy>
  <cp:revision>266</cp:revision>
  <cp:lastPrinted>2019-11-20T21:26:46Z</cp:lastPrinted>
  <dcterms:created xsi:type="dcterms:W3CDTF">2015-12-01T14:52:41Z</dcterms:created>
  <dcterms:modified xsi:type="dcterms:W3CDTF">2019-11-21T18:30:37Z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0x0101004F1472C68F8D1A48AF076F46314A22E2</vt:lpwstr>
  </property>
</Properties>
</file>