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259" r:id="rId4"/>
    <p:sldId id="260" r:id="rId5"/>
    <p:sldId id="257" r:id="rId6"/>
    <p:sldId id="320" r:id="rId7"/>
    <p:sldId id="321" r:id="rId8"/>
    <p:sldId id="322" r:id="rId9"/>
    <p:sldId id="261" r:id="rId10"/>
    <p:sldId id="262" r:id="rId11"/>
    <p:sldId id="263" r:id="rId12"/>
    <p:sldId id="264" r:id="rId13"/>
    <p:sldId id="265" r:id="rId14"/>
    <p:sldId id="266" r:id="rId15"/>
    <p:sldId id="317" r:id="rId16"/>
    <p:sldId id="328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14" r:id="rId30"/>
    <p:sldId id="281" r:id="rId31"/>
    <p:sldId id="323" r:id="rId32"/>
    <p:sldId id="282" r:id="rId33"/>
    <p:sldId id="283" r:id="rId34"/>
    <p:sldId id="284" r:id="rId35"/>
    <p:sldId id="286" r:id="rId36"/>
    <p:sldId id="285" r:id="rId37"/>
    <p:sldId id="287" r:id="rId38"/>
    <p:sldId id="289" r:id="rId39"/>
    <p:sldId id="288" r:id="rId40"/>
    <p:sldId id="294" r:id="rId41"/>
    <p:sldId id="318" r:id="rId42"/>
    <p:sldId id="290" r:id="rId43"/>
    <p:sldId id="291" r:id="rId44"/>
    <p:sldId id="292" r:id="rId45"/>
    <p:sldId id="293" r:id="rId46"/>
    <p:sldId id="319" r:id="rId47"/>
    <p:sldId id="295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24" r:id="rId56"/>
    <p:sldId id="325" r:id="rId57"/>
    <p:sldId id="316" r:id="rId58"/>
    <p:sldId id="306" r:id="rId59"/>
    <p:sldId id="326" r:id="rId60"/>
    <p:sldId id="327" r:id="rId61"/>
    <p:sldId id="309" r:id="rId62"/>
    <p:sldId id="312" r:id="rId63"/>
    <p:sldId id="311" r:id="rId64"/>
    <p:sldId id="313" r:id="rId65"/>
    <p:sldId id="315" r:id="rId66"/>
    <p:sldId id="329" r:id="rId67"/>
    <p:sldId id="330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48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b="1"/>
            </a:lvl1pPr>
          </a:lstStyle>
          <a:p>
            <a:r>
              <a:rPr lang="en-GB" altLang="en-US"/>
              <a:t>Recurrent </a:t>
            </a:r>
            <a:r>
              <a:rPr lang="en-GB" altLang="en-US" i="1"/>
              <a:t>Clostridium difficile </a:t>
            </a:r>
            <a:r>
              <a:rPr lang="en-GB" altLang="en-US"/>
              <a:t>: The Role of Faecal Microbiota Transplants</a:t>
            </a:r>
            <a:br>
              <a:rPr lang="en-GB" altLang="en-US"/>
            </a:br>
            <a:r>
              <a:rPr lang="en-GB" altLang="en-US"/>
              <a:t>Dr Jonathan Sutton, Ysbyty Gwynedd , Betsi Cadwaladr University Health Board</a:t>
            </a:r>
            <a:br>
              <a:rPr lang="en-GB" altLang="en-US"/>
            </a:br>
            <a:r>
              <a:rPr lang="en-GB" altLang="en-US"/>
              <a:t>Broadcast live from 2015 Infection Prevention Society conferernce (www.ips.org.uk)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A Webber Training Teleclass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4206A-4F27-4DAF-BA8D-2EA43A42E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BF4D354-2FBB-44DC-B971-DA8FA6F67924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104790-8BA8-4E76-B17E-A5BCB6FBD5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972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0D1041C-8AE1-42D1-856F-F00251EF38A2}" type="slidenum">
              <a:rPr lang="en-GB" altLang="en-US" sz="1200">
                <a:latin typeface="Calibri" pitchFamily="34" charset="0"/>
              </a:rPr>
              <a:pPr eaLnBrk="1" hangingPunct="1"/>
              <a:t>1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357F7B3-6351-4613-9863-8130A8156DBB}" type="slidenum">
              <a:rPr lang="en-US" altLang="en-US" sz="1200">
                <a:latin typeface="Calibri" pitchFamily="34" charset="0"/>
              </a:rPr>
              <a:pPr eaLnBrk="1" hangingPunct="1"/>
              <a:t>55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5E557D3-4B4C-4EE2-A830-C4EA92C04B9E}" type="slidenum">
              <a:rPr lang="en-US" altLang="en-US" sz="1200">
                <a:latin typeface="Calibri" pitchFamily="34" charset="0"/>
              </a:rPr>
              <a:pPr eaLnBrk="1" hangingPunct="1"/>
              <a:t>56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8DAC0-F439-401C-A9DF-E6A5316E75B3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1185-6270-4198-BE22-8327F232EE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47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4BFFE-E1D1-428B-8F1A-C6052EFC5637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3127-A66C-4F2F-A584-12280145CB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6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6973-1CE8-4DFC-B3E7-4A4C89CF52D3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27E9-CFED-4A80-840C-488D6AF2C8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3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99A5E-F222-4214-AFA0-138F3FAFEBB0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00D2-F764-4CB6-B33C-D5B051883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99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BDC07-BBA1-43B0-8EA6-8EAE530CDD99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5602-8050-4A46-B37E-AFC887B68B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7A585-2686-41D5-AE92-5141A777572F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E7D9-9581-4D0B-8DCC-609BACF6F7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4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66719-5BA1-4E2F-A666-368332017CDA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2EA2-E060-44B1-9241-39E38B0482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86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2BB41-9DE9-4BE5-871F-EFEB19D0C73B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2788-74D9-4337-85C9-A2DFB8395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13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435B5-4FFF-4B41-B7D4-169ACE7E31BE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0267-A03D-4692-A2C6-BF3185657C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7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6E13E-C839-4A3C-AB55-4E7171E17EDA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41E8D-DFE7-43AB-81C5-2A804D7E7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987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52714-11E5-4162-B316-D58E159EDC70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8E7D8-5263-4D8C-BF89-A0B6AA26C4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8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B0E5215-C167-4FC2-9F4E-51EF81D58C50}" type="datetime1">
              <a:rPr lang="en-GB" altLang="en-US"/>
              <a:pPr/>
              <a:t>29/09/2015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GB" altLang="en-US"/>
              <a:t>IPS Liverpool 29th September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C71CD3B-2037-4D0B-8BDB-F7CCE769E7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Recurrent </a:t>
            </a:r>
            <a:r>
              <a:rPr lang="en-GB" altLang="en-US" sz="4000" i="1" smtClean="0"/>
              <a:t>Clostridium difficile </a:t>
            </a:r>
            <a:r>
              <a:rPr lang="en-GB" altLang="en-US" sz="4000" smtClean="0"/>
              <a:t>: The Role of Faecal Microbiota Transplants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700" smtClean="0">
                <a:solidFill>
                  <a:srgbClr val="FFFFFF"/>
                </a:solidFill>
              </a:rPr>
              <a:t>Dr Jonathan Sutton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700" smtClean="0">
                <a:solidFill>
                  <a:srgbClr val="FFFFFF"/>
                </a:solidFill>
              </a:rPr>
              <a:t>Ysbyty Gwynedd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700" smtClean="0">
                <a:solidFill>
                  <a:srgbClr val="FFFFFF"/>
                </a:solidFill>
              </a:rPr>
              <a:t>Betsi Cadwaladr University Health Board</a:t>
            </a:r>
          </a:p>
        </p:txBody>
      </p:sp>
      <p:pic>
        <p:nvPicPr>
          <p:cNvPr id="4" name="Picture 3" descr="Screen Shot 2015-09-23 at 10.00.1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48400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0" y="6488113"/>
            <a:ext cx="276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www.webbertraining.com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867525" y="6477000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800"/>
              <a:t>September 29, 2015</a:t>
            </a:r>
          </a:p>
        </p:txBody>
      </p:sp>
    </p:spTree>
  </p:cSld>
  <p:clrMapOvr>
    <a:masterClrMapping/>
  </p:clrMapOvr>
  <p:transition spd="slow" advTm="120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-14288"/>
            <a:ext cx="8685212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5953125"/>
            <a:ext cx="19510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_x0000_s0"/>
          <p:cNvSpPr txBox="1">
            <a:spLocks noChangeArrowheads="1"/>
          </p:cNvSpPr>
          <p:nvPr/>
        </p:nvSpPr>
        <p:spPr bwMode="auto">
          <a:xfrm>
            <a:off x="138113" y="131763"/>
            <a:ext cx="5913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48" tIns="41025" rIns="82048" bIns="410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hangingPunct="1"/>
            <a:r>
              <a:rPr lang="en-US" altLang="en-US" sz="1200" b="1">
                <a:solidFill>
                  <a:srgbClr val="EC008C"/>
                </a:solidFill>
                <a:latin typeface="Helvetica" pitchFamily="4" charset="0"/>
              </a:rPr>
              <a:t>21 Common Cancers: Patients Diagnosed 2005 - 2009 and Followed up to 2010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38113" y="301625"/>
            <a:ext cx="3448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48" tIns="41025" rIns="82048" bIns="410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hangingPunct="1"/>
            <a:r>
              <a:rPr lang="en-US" altLang="en-US" sz="1100" b="1">
                <a:solidFill>
                  <a:srgbClr val="2E008B"/>
                </a:solidFill>
                <a:latin typeface="Helvetica" pitchFamily="4" charset="0"/>
              </a:rPr>
              <a:t>One-Year Relative Survival, Ages 15–99, England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792288" y="6546850"/>
            <a:ext cx="18097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48" tIns="41025" rIns="82048" bIns="410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hangingPunct="1"/>
            <a:r>
              <a:rPr lang="en-US" altLang="en-US" sz="800" b="1">
                <a:solidFill>
                  <a:srgbClr val="575756"/>
                </a:solidFill>
                <a:latin typeface="Helvetica" pitchFamily="4" charset="0"/>
              </a:rPr>
              <a:t>Prepared by Cancer Research UK</a:t>
            </a:r>
          </a:p>
        </p:txBody>
      </p:sp>
      <p:sp>
        <p:nvSpPr>
          <p:cNvPr id="25607" name="Text Box 3"/>
          <p:cNvSpPr txBox="1">
            <a:spLocks noChangeArrowheads="1"/>
          </p:cNvSpPr>
          <p:nvPr/>
        </p:nvSpPr>
        <p:spPr bwMode="auto">
          <a:xfrm>
            <a:off x="1792288" y="6662738"/>
            <a:ext cx="6413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48" tIns="41025" rIns="82048" bIns="410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hangingPunct="1"/>
            <a:r>
              <a:rPr lang="en-US" altLang="en-US" sz="800">
                <a:solidFill>
                  <a:srgbClr val="575756"/>
                </a:solidFill>
                <a:latin typeface="Helvetica" pitchFamily="4" charset="0"/>
              </a:rPr>
              <a:t>Original data source: ONS Statistical Bulletin (2011) Cancer survival in England- Patients diagnosed 2005-2009 and followed up to 2010 </a:t>
            </a:r>
          </a:p>
        </p:txBody>
      </p:sp>
      <p:cxnSp>
        <p:nvCxnSpPr>
          <p:cNvPr id="25608" name="Straight Arrow Connector 2"/>
          <p:cNvCxnSpPr>
            <a:cxnSpLocks noChangeShapeType="1"/>
          </p:cNvCxnSpPr>
          <p:nvPr/>
        </p:nvCxnSpPr>
        <p:spPr bwMode="auto">
          <a:xfrm flipH="1">
            <a:off x="5888038" y="4667250"/>
            <a:ext cx="969962" cy="0"/>
          </a:xfrm>
          <a:prstGeom prst="straightConnector1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6858000" y="4505325"/>
            <a:ext cx="24939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1800" i="1">
                <a:solidFill>
                  <a:srgbClr val="000000"/>
                </a:solidFill>
                <a:latin typeface="Calibri" pitchFamily="34" charset="0"/>
              </a:rPr>
              <a:t>Clostridium difficile</a:t>
            </a:r>
          </a:p>
        </p:txBody>
      </p:sp>
      <p:sp>
        <p:nvSpPr>
          <p:cNvPr id="2" name="Multiply 1"/>
          <p:cNvSpPr/>
          <p:nvPr/>
        </p:nvSpPr>
        <p:spPr bwMode="auto">
          <a:xfrm>
            <a:off x="5040313" y="4594225"/>
            <a:ext cx="217487" cy="18097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25611" name="TextBox 5"/>
          <p:cNvSpPr txBox="1">
            <a:spLocks noChangeArrowheads="1"/>
          </p:cNvSpPr>
          <p:nvPr/>
        </p:nvSpPr>
        <p:spPr bwMode="auto">
          <a:xfrm>
            <a:off x="4468813" y="6361113"/>
            <a:ext cx="4583112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Calibri" pitchFamily="34" charset="0"/>
              </a:rPr>
              <a:t>Courtesy of Dr Robert Porter</a:t>
            </a:r>
          </a:p>
        </p:txBody>
      </p:sp>
    </p:spTree>
    <p:custDataLst>
      <p:tags r:id="rId1"/>
    </p:custDataLst>
  </p:cSld>
  <p:clrMapOvr>
    <a:masterClrMapping/>
  </p:clrMapOvr>
  <p:transition spd="slow" advTm="575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Complete abatement of symptoms whilst on appropriate treatment followed by reappearance of diarrhoea after treatment stopped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Molecular methods suggest up to 50% are reinfections rather than relapses.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Recurrent CDI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9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Most patients respond to initial antimicrobial therapy </a:t>
            </a:r>
          </a:p>
          <a:p>
            <a:pPr eaLnBrk="1" hangingPunct="1"/>
            <a:r>
              <a:rPr lang="en-GB" altLang="en-US" smtClean="0"/>
              <a:t>Approximately 25% have recurrence </a:t>
            </a:r>
          </a:p>
          <a:p>
            <a:pPr eaLnBrk="1" hangingPunct="1"/>
            <a:r>
              <a:rPr lang="en-GB" altLang="en-US" smtClean="0"/>
              <a:t>Second recurrence in 35-45%</a:t>
            </a:r>
          </a:p>
          <a:p>
            <a:pPr eaLnBrk="1" hangingPunct="1"/>
            <a:r>
              <a:rPr lang="en-GB" altLang="en-US" smtClean="0"/>
              <a:t>Subsequent recurrence rates higher than 50%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Recurrent CDI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8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Tapered or pulsed dose vancomycin</a:t>
            </a:r>
          </a:p>
          <a:p>
            <a:pPr lvl="1" eaLnBrk="1" hangingPunct="1"/>
            <a:r>
              <a:rPr lang="en-GB" altLang="en-US" smtClean="0"/>
              <a:t>Persistent spores</a:t>
            </a:r>
          </a:p>
          <a:p>
            <a:pPr lvl="1" eaLnBrk="1" hangingPunct="1"/>
            <a:r>
              <a:rPr lang="en-GB" altLang="en-US" smtClean="0"/>
              <a:t>Recurrence rates 31% compared with 45%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Fidaxomicin narrow spectrum antibiotic – less damaging to background microbiota.</a:t>
            </a:r>
          </a:p>
          <a:p>
            <a:pPr lvl="1" eaLnBrk="1" hangingPunct="1"/>
            <a:r>
              <a:rPr lang="en-GB" altLang="en-US" smtClean="0"/>
              <a:t>Similar efficacy to vancomycin but less recurrence</a:t>
            </a:r>
          </a:p>
          <a:p>
            <a:pPr lvl="1" eaLnBrk="1" hangingPunct="1"/>
            <a:endParaRPr lang="en-GB" altLang="en-US" smtClean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Management of recurrence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96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Why does C. diff recur?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36738"/>
            <a:ext cx="8229600" cy="4052887"/>
          </a:xfrm>
        </p:spPr>
      </p:pic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4382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588"/>
            <a:ext cx="3898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162050"/>
            <a:ext cx="31607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59063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0" y="4341813"/>
            <a:ext cx="4903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244171">
            <a:off x="2843808" y="700585"/>
            <a:ext cx="3190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Antibiotics</a:t>
            </a:r>
          </a:p>
        </p:txBody>
      </p:sp>
      <p:sp>
        <p:nvSpPr>
          <p:cNvPr id="12" name="Rectangle 11"/>
          <p:cNvSpPr/>
          <p:nvPr/>
        </p:nvSpPr>
        <p:spPr>
          <a:xfrm rot="19948769">
            <a:off x="2300714" y="3040530"/>
            <a:ext cx="3190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Antibiotics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4232" y="3417869"/>
            <a:ext cx="14093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FMT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729" name="TextBox 1"/>
          <p:cNvSpPr txBox="1">
            <a:spLocks noChangeArrowheads="1"/>
          </p:cNvSpPr>
          <p:nvPr/>
        </p:nvSpPr>
        <p:spPr bwMode="auto">
          <a:xfrm>
            <a:off x="107950" y="5586413"/>
            <a:ext cx="3671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>
                <a:latin typeface="Calibri" pitchFamily="34" charset="0"/>
              </a:rPr>
              <a:t>Emma Allen-Vercoe, Univ Guelph , Canada </a:t>
            </a:r>
          </a:p>
        </p:txBody>
      </p:sp>
      <p:sp>
        <p:nvSpPr>
          <p:cNvPr id="3073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4925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678737" cy="4525962"/>
          </a:xfrm>
        </p:spPr>
      </p:pic>
      <p:sp>
        <p:nvSpPr>
          <p:cNvPr id="3174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First described in 4</a:t>
            </a:r>
            <a:r>
              <a:rPr lang="en-GB" altLang="en-US" baseline="30000" smtClean="0"/>
              <a:t>th</a:t>
            </a:r>
            <a:r>
              <a:rPr lang="en-GB" altLang="en-US" smtClean="0"/>
              <a:t> Century- Ge Hong described using human faecal suspension for food poisoning and diarrhoea</a:t>
            </a:r>
          </a:p>
          <a:p>
            <a:pPr eaLnBrk="1" hangingPunct="1"/>
            <a:r>
              <a:rPr lang="en-GB" altLang="en-US" smtClean="0"/>
              <a:t>Li Shizhen described using ‘yellow soup’ to cure many abdominal symptoms C16th </a:t>
            </a: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1063" y="1481138"/>
            <a:ext cx="3952875" cy="4525962"/>
          </a:xfrm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Faecal Therapy</a:t>
            </a: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3139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Denver 1958 </a:t>
            </a:r>
          </a:p>
          <a:p>
            <a:pPr lvl="1" eaLnBrk="1" hangingPunct="1"/>
            <a:r>
              <a:rPr lang="en-GB" altLang="en-US" smtClean="0"/>
              <a:t>‘Fecal enema as an adjunct in the treatment of pseudomembranous enterocolitis . </a:t>
            </a:r>
            <a:r>
              <a:rPr lang="en-GB" altLang="en-US" i="1" smtClean="0"/>
              <a:t>Eiseman et al Surgery 1958;44:854-9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Data limited to case reports and case series</a:t>
            </a:r>
          </a:p>
        </p:txBody>
      </p:sp>
      <p:sp>
        <p:nvSpPr>
          <p:cNvPr id="337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Fast forward…….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3702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229600" cy="3821112"/>
          </a:xfrm>
        </p:spPr>
      </p:pic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177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11188" y="5805488"/>
            <a:ext cx="439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 baseline="30000">
                <a:latin typeface="Calibri" pitchFamily="34" charset="0"/>
              </a:rPr>
              <a:t>*</a:t>
            </a:r>
            <a:r>
              <a:rPr lang="en-GB" altLang="en-US" sz="1800">
                <a:latin typeface="Calibri" pitchFamily="34" charset="0"/>
              </a:rPr>
              <a:t>Borody et al.  Journal of clinical gastroenterology 38(6) 2004</a:t>
            </a:r>
          </a:p>
        </p:txBody>
      </p:sp>
      <p:sp>
        <p:nvSpPr>
          <p:cNvPr id="1741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6000" smtClean="0"/>
              <a:t>‘Toying with human motions’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884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Open labelled, RCT</a:t>
            </a:r>
          </a:p>
          <a:p>
            <a:pPr eaLnBrk="1" hangingPunct="1"/>
            <a:r>
              <a:rPr lang="en-GB" altLang="en-US" smtClean="0"/>
              <a:t>3 treatment arms</a:t>
            </a:r>
          </a:p>
          <a:p>
            <a:pPr lvl="1" eaLnBrk="1" hangingPunct="1"/>
            <a:r>
              <a:rPr lang="en-GB" altLang="en-US" smtClean="0"/>
              <a:t>Vancomycin , bowel lavage, FMT</a:t>
            </a:r>
          </a:p>
          <a:p>
            <a:pPr lvl="1" eaLnBrk="1" hangingPunct="1"/>
            <a:r>
              <a:rPr lang="en-GB" altLang="en-US" smtClean="0"/>
              <a:t>Standard vancomycin regimen</a:t>
            </a:r>
          </a:p>
          <a:p>
            <a:pPr lvl="1" eaLnBrk="1" hangingPunct="1"/>
            <a:r>
              <a:rPr lang="en-GB" altLang="en-US" smtClean="0"/>
              <a:t>Standard vancomycin +bowel lavage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2969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5364162" cy="4525963"/>
          </a:xfrm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Cure without relapse at 10 weeks 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6628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8025" y="1481138"/>
            <a:ext cx="5187950" cy="4525962"/>
          </a:xfrm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Microbiota Diversity</a:t>
            </a: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2960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Trial stopped early as almost all the patients in the 2 control arms had recurrence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Success rate for FMT 80% consistent with case series data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61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4313"/>
            <a:ext cx="4191000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Clinicians  often state no patient would ever agree to this procedure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No patient (in YG)who has been considered for procedure has refused it.</a:t>
            </a:r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970088"/>
            <a:ext cx="4038600" cy="3548062"/>
          </a:xfrm>
        </p:spPr>
      </p:pic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Acceptable to patients?</a:t>
            </a:r>
          </a:p>
        </p:txBody>
      </p:sp>
      <p:sp>
        <p:nvSpPr>
          <p:cNvPr id="4" name="Rectangle 3"/>
          <p:cNvSpPr/>
          <p:nvPr/>
        </p:nvSpPr>
        <p:spPr>
          <a:xfrm rot="2533467">
            <a:off x="6581775" y="3095625"/>
            <a:ext cx="34925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2330450" y="5867400"/>
            <a:ext cx="662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>
                <a:latin typeface="Calibri" pitchFamily="34" charset="0"/>
              </a:rPr>
              <a:t>Zipursky J. et al. Can J Gastroenterol Hepatol 2014 28(6):319-24</a:t>
            </a:r>
          </a:p>
        </p:txBody>
      </p:sp>
      <p:sp>
        <p:nvSpPr>
          <p:cNvPr id="3994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53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Study in healthy volunteers </a:t>
            </a:r>
          </a:p>
          <a:p>
            <a:pPr eaLnBrk="1" hangingPunct="1"/>
            <a:r>
              <a:rPr lang="en-GB" altLang="en-US" smtClean="0"/>
              <a:t>192 people attending OPD clinics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2 hypothetical  scenarios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Patient Attitudes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124075" y="5949950"/>
            <a:ext cx="691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>
                <a:latin typeface="Calibri" pitchFamily="34" charset="0"/>
              </a:rPr>
              <a:t>Zipursky J et al. Clinical Infectious Diseases 2012:55(12):1652-8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73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mtClean="0"/>
              <a:t>Scenario 1 </a:t>
            </a:r>
          </a:p>
          <a:p>
            <a:pPr lvl="1" eaLnBrk="1" hangingPunct="1"/>
            <a:r>
              <a:rPr lang="en-GB" altLang="en-US" smtClean="0"/>
              <a:t>Suffering with recurrent  CDI, two treatment options</a:t>
            </a: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en-GB" altLang="en-US" smtClean="0"/>
              <a:t>Another antibiotic course with a 65% success rate</a:t>
            </a: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en-GB" altLang="en-US" smtClean="0"/>
              <a:t>Antibiotics plus ‘floral reconstitution’ with 90% success rate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313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Scenario 2</a:t>
            </a:r>
          </a:p>
          <a:p>
            <a:pPr lvl="1" eaLnBrk="1" hangingPunct="1"/>
            <a:r>
              <a:rPr lang="en-GB" altLang="en-US" smtClean="0"/>
              <a:t>Same clinical scenario but detailed information about what FR is including potential routes of administration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43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Scenario 1</a:t>
            </a:r>
          </a:p>
          <a:p>
            <a:pPr lvl="1" eaLnBrk="1" hangingPunct="1"/>
            <a:r>
              <a:rPr lang="en-GB" altLang="en-US" smtClean="0"/>
              <a:t>85% chose antibiotics plus FR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Scenario 2</a:t>
            </a:r>
          </a:p>
          <a:p>
            <a:pPr lvl="1" eaLnBrk="1" hangingPunct="1"/>
            <a:r>
              <a:rPr lang="en-GB" altLang="en-US" smtClean="0"/>
              <a:t>81% chose antibiotics plus FR</a:t>
            </a:r>
          </a:p>
          <a:p>
            <a:pPr lvl="1" eaLnBrk="1" hangingPunct="1"/>
            <a:r>
              <a:rPr lang="en-GB" altLang="en-US" smtClean="0"/>
              <a:t>Increased to 94% if recommended by their doctor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Results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1305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Safety of FMT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GB" altLang="en-US" sz="3000" smtClean="0"/>
              <a:t>Most current data is retrospective 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3000" smtClean="0"/>
              <a:t>Minor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sz="2600" smtClean="0"/>
              <a:t>Abdominal symptoms immediately post FMT are common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3000" smtClean="0"/>
              <a:t>Serious 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sz="2600" smtClean="0"/>
              <a:t>Related to mode of administration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sz="2600" smtClean="0"/>
              <a:t>Transmission of infection 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3000" smtClean="0"/>
              <a:t>Potential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sz="2600" smtClean="0"/>
              <a:t>Transmission of infective agent</a:t>
            </a:r>
          </a:p>
          <a:p>
            <a:pPr lvl="1" eaLnBrk="1" hangingPunct="1">
              <a:lnSpc>
                <a:spcPct val="70000"/>
              </a:lnSpc>
            </a:pPr>
            <a:r>
              <a:rPr lang="en-GB" altLang="en-US" sz="2600" smtClean="0"/>
              <a:t>Induction of chronic disease by altering the microbiome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29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Power of Poop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77275" cy="5146675"/>
          </a:xfrm>
        </p:spPr>
      </p:pic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2179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Our Journey</a:t>
            </a:r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8413" y="1412875"/>
            <a:ext cx="6753225" cy="5062538"/>
          </a:xfrm>
        </p:spPr>
      </p:pic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14379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cap="none" smtClean="0"/>
              <a:t>FMT AT YSBYTY GWYNEDD</a:t>
            </a:r>
          </a:p>
        </p:txBody>
      </p:sp>
      <p:pic>
        <p:nvPicPr>
          <p:cNvPr id="6" name="Picture 5" descr="fecal_transplant_institute_mousepad-r43129f996a5842beb5208b7855ed5711_x74vk_8byvr_512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90872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471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Interested in the concept</a:t>
            </a:r>
          </a:p>
          <a:p>
            <a:pPr eaLnBrk="1" hangingPunct="1"/>
            <a:r>
              <a:rPr lang="en-GB" altLang="en-US" smtClean="0"/>
              <a:t>Lack of effective treatment for recurrent disease</a:t>
            </a:r>
          </a:p>
          <a:p>
            <a:pPr eaLnBrk="1" hangingPunct="1"/>
            <a:r>
              <a:rPr lang="en-GB" altLang="en-US" smtClean="0"/>
              <a:t>Discussed with local microbiologists </a:t>
            </a:r>
          </a:p>
          <a:p>
            <a:pPr eaLnBrk="1" hangingPunct="1"/>
            <a:r>
              <a:rPr lang="en-GB" altLang="en-US" smtClean="0"/>
              <a:t>Discussed with gastroenterology colleagues </a:t>
            </a:r>
          </a:p>
          <a:p>
            <a:pPr eaLnBrk="1" hangingPunct="1"/>
            <a:r>
              <a:rPr lang="en-GB" altLang="en-US" smtClean="0"/>
              <a:t>RCT was trigger to look at developing a service</a:t>
            </a: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Multidisciplinary </a:t>
            </a:r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3271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Good evidence (better than anything else)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How?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200" smtClean="0"/>
              <a:t>Enema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200" smtClean="0"/>
              <a:t>NJT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200" smtClean="0"/>
              <a:t>Colonoscopy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Who prepares donation?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Where is it done?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Who do we ask?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200" smtClean="0"/>
              <a:t>D&amp;T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200" smtClean="0"/>
              <a:t>CPG</a:t>
            </a:r>
          </a:p>
          <a:p>
            <a:pPr eaLnBrk="1" hangingPunct="1">
              <a:lnSpc>
                <a:spcPct val="90000"/>
              </a:lnSpc>
            </a:pPr>
            <a:endParaRPr lang="en-GB" altLang="en-US" sz="2600" smtClean="0"/>
          </a:p>
        </p:txBody>
      </p:sp>
      <p:pic>
        <p:nvPicPr>
          <p:cNvPr id="4915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25613"/>
            <a:ext cx="4038600" cy="4038600"/>
          </a:xfrm>
        </p:spPr>
      </p:pic>
      <p:sp>
        <p:nvSpPr>
          <p:cNvPr id="491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Discussions</a:t>
            </a:r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Must have had 2 relapses – tapered vancomycin</a:t>
            </a:r>
          </a:p>
          <a:p>
            <a:pPr eaLnBrk="1" hangingPunct="1"/>
            <a:r>
              <a:rPr lang="en-GB" altLang="en-US" smtClean="0"/>
              <a:t>Opted to use colonoscopy as preferred method </a:t>
            </a:r>
          </a:p>
          <a:p>
            <a:pPr eaLnBrk="1" hangingPunct="1"/>
            <a:r>
              <a:rPr lang="en-GB" altLang="en-US" smtClean="0"/>
              <a:t>Preferred to use relatives as donor</a:t>
            </a:r>
          </a:p>
          <a:p>
            <a:pPr lvl="1" eaLnBrk="1" hangingPunct="1"/>
            <a:r>
              <a:rPr lang="en-GB" altLang="en-US" smtClean="0"/>
              <a:t>	Screening confirmed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Who, where and how?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mtClean="0"/>
              <a:t>Pt relative </a:t>
            </a:r>
          </a:p>
          <a:p>
            <a:pPr eaLnBrk="1" hangingPunct="1"/>
            <a:r>
              <a:rPr lang="en-GB" altLang="en-US" smtClean="0"/>
              <a:t>BMI &lt; 30</a:t>
            </a:r>
          </a:p>
          <a:p>
            <a:pPr eaLnBrk="1" hangingPunct="1"/>
            <a:r>
              <a:rPr lang="en-GB" altLang="en-US" smtClean="0"/>
              <a:t>No bowel symptoms (IBS/IBD )</a:t>
            </a:r>
          </a:p>
          <a:p>
            <a:pPr eaLnBrk="1" hangingPunct="1"/>
            <a:r>
              <a:rPr lang="en-GB" altLang="en-US" smtClean="0"/>
              <a:t>No autoimmune disease</a:t>
            </a:r>
          </a:p>
          <a:p>
            <a:pPr eaLnBrk="1" hangingPunct="1"/>
            <a:r>
              <a:rPr lang="en-GB" altLang="en-US" smtClean="0"/>
              <a:t>No antibiotic use for 3 months prior to transplant</a:t>
            </a:r>
          </a:p>
          <a:p>
            <a:pPr eaLnBrk="1" hangingPunct="1">
              <a:buFont typeface="Arial" pitchFamily="34" charset="0"/>
              <a:buNone/>
            </a:pPr>
            <a:endParaRPr lang="en-GB" altLang="en-US" smtClean="0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Donor selection 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763" y="1481138"/>
            <a:ext cx="8118475" cy="4525962"/>
          </a:xfrm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Screening of Donors</a:t>
            </a:r>
          </a:p>
        </p:txBody>
      </p:sp>
      <p:sp>
        <p:nvSpPr>
          <p:cNvPr id="5222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Specialist equipment</a:t>
            </a:r>
          </a:p>
        </p:txBody>
      </p:sp>
      <p:sp>
        <p:nvSpPr>
          <p:cNvPr id="5325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  <p:pic>
        <p:nvPicPr>
          <p:cNvPr id="5325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0163" y="1371600"/>
            <a:ext cx="3983037" cy="531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5888"/>
            <a:ext cx="8656638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Procedure performed in endoscopy unit</a:t>
            </a:r>
          </a:p>
          <a:p>
            <a:pPr eaLnBrk="1" hangingPunct="1"/>
            <a:r>
              <a:rPr lang="en-GB" altLang="en-US" smtClean="0"/>
              <a:t>Donor provides sample on arrival </a:t>
            </a:r>
          </a:p>
          <a:p>
            <a:pPr eaLnBrk="1" hangingPunct="1"/>
            <a:r>
              <a:rPr lang="en-GB" altLang="en-US" smtClean="0"/>
              <a:t>Material processed </a:t>
            </a:r>
          </a:p>
          <a:p>
            <a:pPr lvl="1" eaLnBrk="1" hangingPunct="1"/>
            <a:r>
              <a:rPr lang="en-GB" altLang="en-US" smtClean="0"/>
              <a:t>2 staff masked and gowned </a:t>
            </a:r>
          </a:p>
          <a:p>
            <a:pPr lvl="1" eaLnBrk="1" hangingPunct="1"/>
            <a:r>
              <a:rPr lang="en-GB" altLang="en-US" smtClean="0"/>
              <a:t>Mixed with N/saline in household blender</a:t>
            </a:r>
          </a:p>
          <a:p>
            <a:pPr lvl="1" eaLnBrk="1" hangingPunct="1"/>
            <a:r>
              <a:rPr lang="en-GB" altLang="en-US" smtClean="0"/>
              <a:t>Homogenised </a:t>
            </a:r>
          </a:p>
          <a:p>
            <a:pPr lvl="1" eaLnBrk="1" hangingPunct="1"/>
            <a:r>
              <a:rPr lang="en-GB" altLang="en-US" smtClean="0"/>
              <a:t>Drawn in 50ml syringes and capped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Transplant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From me ... to poo</a:t>
            </a:r>
          </a:p>
        </p:txBody>
      </p:sp>
      <p:pic>
        <p:nvPicPr>
          <p:cNvPr id="19459" name="Content Placeholder 4" descr="chuckle-brothers-to-me-to-you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708275"/>
            <a:ext cx="2549525" cy="2549525"/>
          </a:xfrm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55467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213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mtClean="0"/>
              <a:t>Vancomycin continued until 48 hours prior to transplant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Full bowel prep given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Colonoscopy performed to terminal ileum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10 x 50mls donor material given through the scope.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Loperamide given immediately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Bed rest for 6 hours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Loperamide repeated at 6 hours</a:t>
            </a:r>
          </a:p>
        </p:txBody>
      </p:sp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Patient</a:t>
            </a: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5884863" cy="3735387"/>
          </a:xfrm>
        </p:spPr>
      </p:pic>
      <p:sp>
        <p:nvSpPr>
          <p:cNvPr id="5734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493838"/>
            <a:ext cx="3394075" cy="4500562"/>
          </a:xfrm>
        </p:spPr>
      </p:pic>
      <p:pic>
        <p:nvPicPr>
          <p:cNvPr id="5837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0463" y="1493838"/>
            <a:ext cx="3394075" cy="4500562"/>
          </a:xfrm>
        </p:spPr>
      </p:pic>
      <p:sp>
        <p:nvSpPr>
          <p:cNvPr id="583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0463" y="1493838"/>
            <a:ext cx="3394075" cy="4500562"/>
          </a:xfrm>
        </p:spPr>
      </p:pic>
      <p:pic>
        <p:nvPicPr>
          <p:cNvPr id="5939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493838"/>
            <a:ext cx="3394075" cy="4500562"/>
          </a:xfrm>
        </p:spPr>
      </p:pic>
      <p:sp>
        <p:nvSpPr>
          <p:cNvPr id="593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493838"/>
            <a:ext cx="3394075" cy="4500562"/>
          </a:xfrm>
        </p:spPr>
      </p:pic>
      <p:pic>
        <p:nvPicPr>
          <p:cNvPr id="6041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0463" y="1493838"/>
            <a:ext cx="3394075" cy="4500562"/>
          </a:xfrm>
        </p:spPr>
      </p:pic>
      <p:sp>
        <p:nvSpPr>
          <p:cNvPr id="604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30438"/>
            <a:ext cx="4038600" cy="3028950"/>
          </a:xfrm>
        </p:spPr>
      </p:pic>
      <p:pic>
        <p:nvPicPr>
          <p:cNvPr id="61443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  <p:sp>
        <p:nvSpPr>
          <p:cNvPr id="614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Problems with suitable donors </a:t>
            </a:r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624888" cy="4595812"/>
          </a:xfrm>
        </p:spPr>
      </p:pic>
      <p:sp>
        <p:nvSpPr>
          <p:cNvPr id="624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Problems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Can be difficult to find donors who fulfil criteria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Takes time to perform screening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Messy to prepare stool!</a:t>
            </a:r>
          </a:p>
        </p:txBody>
      </p:sp>
      <p:sp>
        <p:nvSpPr>
          <p:cNvPr id="634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solution?</a:t>
            </a: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482725"/>
            <a:ext cx="5002213" cy="4522788"/>
          </a:xfrm>
        </p:spPr>
      </p:pic>
      <p:sp>
        <p:nvSpPr>
          <p:cNvPr id="645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Non profit making company in Boston USA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Mission statement to make FMT:</a:t>
            </a:r>
          </a:p>
          <a:p>
            <a:pPr eaLnBrk="1" hangingPunct="1"/>
            <a:endParaRPr lang="en-GB" altLang="en-US" smtClean="0"/>
          </a:p>
          <a:p>
            <a:pPr lvl="1" eaLnBrk="1" hangingPunct="1"/>
            <a:r>
              <a:rPr lang="en-GB" altLang="en-US" smtClean="0"/>
              <a:t>Easier</a:t>
            </a:r>
          </a:p>
          <a:p>
            <a:pPr lvl="1" eaLnBrk="1" hangingPunct="1"/>
            <a:r>
              <a:rPr lang="en-GB" altLang="en-US" smtClean="0"/>
              <a:t>Cheaper </a:t>
            </a:r>
          </a:p>
          <a:p>
            <a:pPr lvl="1" eaLnBrk="1" hangingPunct="1"/>
            <a:r>
              <a:rPr lang="en-GB" altLang="en-US" smtClean="0"/>
              <a:t>Safer </a:t>
            </a:r>
          </a:p>
          <a:p>
            <a:pPr lvl="1" eaLnBrk="1" hangingPunct="1"/>
            <a:r>
              <a:rPr lang="en-GB" altLang="en-US" smtClean="0"/>
              <a:t>Widely available </a:t>
            </a:r>
          </a:p>
        </p:txBody>
      </p:sp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Openbiome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Overview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Case history </a:t>
            </a:r>
          </a:p>
          <a:p>
            <a:pPr eaLnBrk="1" hangingPunct="1"/>
            <a:r>
              <a:rPr lang="en-GB" altLang="en-US" smtClean="0"/>
              <a:t>Recurrent CDI</a:t>
            </a:r>
          </a:p>
          <a:p>
            <a:pPr eaLnBrk="1" hangingPunct="1"/>
            <a:r>
              <a:rPr lang="en-GB" altLang="en-US" smtClean="0"/>
              <a:t>Why FMT?</a:t>
            </a:r>
          </a:p>
          <a:p>
            <a:pPr eaLnBrk="1" hangingPunct="1"/>
            <a:r>
              <a:rPr lang="en-GB" altLang="en-US" smtClean="0"/>
              <a:t>History of FMT</a:t>
            </a:r>
          </a:p>
          <a:p>
            <a:pPr eaLnBrk="1" hangingPunct="1"/>
            <a:r>
              <a:rPr lang="en-GB" altLang="en-US" smtClean="0"/>
              <a:t>Our journey</a:t>
            </a:r>
          </a:p>
          <a:p>
            <a:pPr eaLnBrk="1" hangingPunct="1"/>
            <a:r>
              <a:rPr lang="en-GB" altLang="en-US" smtClean="0"/>
              <a:t>The future?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ransition spd="slow" advTm="34223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Material provided screened, mixed, filtered and frozen</a:t>
            </a:r>
          </a:p>
          <a:p>
            <a:pPr eaLnBrk="1" hangingPunct="1"/>
            <a:r>
              <a:rPr lang="en-GB" altLang="en-US" smtClean="0"/>
              <a:t>6 months shelf life in a -20⁰C freezer</a:t>
            </a:r>
          </a:p>
          <a:p>
            <a:pPr eaLnBrk="1" hangingPunct="1"/>
            <a:r>
              <a:rPr lang="en-GB" altLang="en-US" smtClean="0"/>
              <a:t>No more donor finding or screening</a:t>
            </a:r>
          </a:p>
          <a:p>
            <a:pPr eaLnBrk="1" hangingPunct="1"/>
            <a:r>
              <a:rPr lang="en-GB" altLang="en-US" smtClean="0"/>
              <a:t>Allows patients to be treated quickly</a:t>
            </a:r>
          </a:p>
        </p:txBody>
      </p:sp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Easier?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  <p:pic>
        <p:nvPicPr>
          <p:cNvPr id="6656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1686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Much more extensively screened than we would do locally</a:t>
            </a:r>
          </a:p>
          <a:p>
            <a:pPr eaLnBrk="1" hangingPunct="1"/>
            <a:r>
              <a:rPr lang="en-GB" altLang="en-US" smtClean="0"/>
              <a:t>Screened at least twice in a 60 day windows</a:t>
            </a:r>
          </a:p>
          <a:p>
            <a:pPr eaLnBrk="1" hangingPunct="1"/>
            <a:r>
              <a:rPr lang="en-GB" altLang="en-US" smtClean="0"/>
              <a:t>Equivalent testing is £150 per screen i.e. £300 per sample.</a:t>
            </a:r>
          </a:p>
          <a:p>
            <a:pPr eaLnBrk="1" hangingPunct="1"/>
            <a:r>
              <a:rPr lang="en-GB" altLang="en-US" smtClean="0"/>
              <a:t>Cost to buy £200</a:t>
            </a:r>
          </a:p>
        </p:txBody>
      </p:sp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Cheaper?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  <p:pic>
        <p:nvPicPr>
          <p:cNvPr id="67589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03600"/>
            <a:ext cx="31686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can they do it?</a:t>
            </a:r>
          </a:p>
        </p:txBody>
      </p:sp>
      <p:pic>
        <p:nvPicPr>
          <p:cNvPr id="68611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4300" y="1600200"/>
            <a:ext cx="3835400" cy="4525963"/>
          </a:xfrm>
        </p:spPr>
      </p:pic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$40 per sample</a:t>
            </a:r>
          </a:p>
          <a:p>
            <a:pPr eaLnBrk="1" hangingPunct="1"/>
            <a:r>
              <a:rPr lang="en-GB" altLang="en-US" smtClean="0"/>
              <a:t>If they donate 5 days in a week $50 bonus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Earn prizes </a:t>
            </a:r>
          </a:p>
          <a:p>
            <a:pPr lvl="1" eaLnBrk="1" hangingPunct="1"/>
            <a:r>
              <a:rPr lang="en-GB" altLang="en-US" smtClean="0"/>
              <a:t>Biggest single donation of the month</a:t>
            </a:r>
          </a:p>
          <a:p>
            <a:pPr lvl="1" eaLnBrk="1" hangingPunct="1"/>
            <a:r>
              <a:rPr lang="en-GB" altLang="en-US" smtClean="0"/>
              <a:t>Most donations in a month</a:t>
            </a:r>
          </a:p>
        </p:txBody>
      </p:sp>
      <p:sp>
        <p:nvSpPr>
          <p:cNvPr id="696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Payment by results </a:t>
            </a: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31686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More extensively screened</a:t>
            </a:r>
          </a:p>
          <a:p>
            <a:pPr eaLnBrk="1" hangingPunct="1"/>
            <a:r>
              <a:rPr lang="en-GB" altLang="en-US" smtClean="0"/>
              <a:t>Better quality control </a:t>
            </a:r>
          </a:p>
          <a:p>
            <a:pPr eaLnBrk="1" hangingPunct="1"/>
            <a:r>
              <a:rPr lang="en-GB" altLang="en-US" smtClean="0"/>
              <a:t>Traceability</a:t>
            </a:r>
          </a:p>
          <a:p>
            <a:pPr lvl="1" eaLnBrk="1" hangingPunct="1"/>
            <a:r>
              <a:rPr lang="en-GB" altLang="en-US" smtClean="0"/>
              <a:t>Tracker codes</a:t>
            </a:r>
          </a:p>
          <a:p>
            <a:pPr lvl="1" eaLnBrk="1" hangingPunct="1"/>
            <a:r>
              <a:rPr lang="en-GB" altLang="en-US" smtClean="0"/>
              <a:t>Deep frozen reference samples</a:t>
            </a:r>
          </a:p>
          <a:p>
            <a:pPr eaLnBrk="1" hangingPunct="1"/>
            <a:r>
              <a:rPr lang="en-GB" altLang="en-US" smtClean="0"/>
              <a:t>Established adverse event reporting system</a:t>
            </a:r>
          </a:p>
          <a:p>
            <a:pPr eaLnBrk="1" hangingPunct="1"/>
            <a:r>
              <a:rPr lang="en-GB" altLang="en-US" smtClean="0"/>
              <a:t>Reduced hazard of processing locally </a:t>
            </a:r>
          </a:p>
        </p:txBody>
      </p:sp>
      <p:sp>
        <p:nvSpPr>
          <p:cNvPr id="7066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Safer?</a:t>
            </a:r>
          </a:p>
        </p:txBody>
      </p:sp>
      <p:sp>
        <p:nvSpPr>
          <p:cNvPr id="706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OB.linePP-0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95263"/>
            <a:ext cx="88757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127000" y="862013"/>
            <a:ext cx="8229600" cy="1000125"/>
          </a:xfrm>
        </p:spPr>
        <p:txBody>
          <a:bodyPr/>
          <a:lstStyle/>
          <a:p>
            <a:pPr algn="l" eaLnBrk="1" hangingPunct="1"/>
            <a:r>
              <a:rPr lang="en-US" altLang="en-US" sz="2700" b="1" smtClean="0">
                <a:solidFill>
                  <a:srgbClr val="67C0B3"/>
                </a:solidFill>
                <a:latin typeface="Century Gothic" pitchFamily="34" charset="0"/>
              </a:rPr>
              <a:t>Methods</a:t>
            </a:r>
            <a:r>
              <a:rPr lang="en-US" altLang="en-US" sz="2700" smtClean="0">
                <a:solidFill>
                  <a:srgbClr val="67C0B3"/>
                </a:solidFill>
                <a:latin typeface="Century Gothic" pitchFamily="34" charset="0"/>
              </a:rPr>
              <a:t/>
            </a:r>
            <a:br>
              <a:rPr lang="en-US" altLang="en-US" sz="2700" smtClean="0">
                <a:solidFill>
                  <a:srgbClr val="67C0B3"/>
                </a:solidFill>
                <a:latin typeface="Century Gothic" pitchFamily="34" charset="0"/>
              </a:rPr>
            </a:br>
            <a:r>
              <a:rPr lang="en-US" altLang="en-US" sz="2700" i="1" smtClean="0">
                <a:latin typeface="Century Gothic" pitchFamily="34" charset="0"/>
              </a:rPr>
              <a:t>3-</a:t>
            </a:r>
            <a:r>
              <a:rPr lang="en-US" altLang="en-US" sz="2400" i="1" smtClean="0">
                <a:latin typeface="Century Gothic" pitchFamily="34" charset="0"/>
              </a:rPr>
              <a:t>step process to determine stool donation eligibility</a:t>
            </a:r>
          </a:p>
        </p:txBody>
      </p:sp>
      <p:grpSp>
        <p:nvGrpSpPr>
          <p:cNvPr id="71684" name="Group 8"/>
          <p:cNvGrpSpPr>
            <a:grpSpLocks/>
          </p:cNvGrpSpPr>
          <p:nvPr/>
        </p:nvGrpSpPr>
        <p:grpSpPr bwMode="auto">
          <a:xfrm>
            <a:off x="423863" y="1725613"/>
            <a:ext cx="8255000" cy="4768850"/>
            <a:chOff x="317500" y="1886757"/>
            <a:chExt cx="8572500" cy="5207290"/>
          </a:xfrm>
        </p:grpSpPr>
        <p:sp>
          <p:nvSpPr>
            <p:cNvPr id="10" name="Freeform 9"/>
            <p:cNvSpPr/>
            <p:nvPr/>
          </p:nvSpPr>
          <p:spPr>
            <a:xfrm>
              <a:off x="317500" y="1886757"/>
              <a:ext cx="8572500" cy="1248482"/>
            </a:xfrm>
            <a:custGeom>
              <a:avLst/>
              <a:gdLst>
                <a:gd name="connsiteX0" fmla="*/ 0 w 8572500"/>
                <a:gd name="connsiteY0" fmla="*/ 312121 h 1248482"/>
                <a:gd name="connsiteX1" fmla="*/ 7948259 w 8572500"/>
                <a:gd name="connsiteY1" fmla="*/ 312121 h 1248482"/>
                <a:gd name="connsiteX2" fmla="*/ 7948259 w 8572500"/>
                <a:gd name="connsiteY2" fmla="*/ 0 h 1248482"/>
                <a:gd name="connsiteX3" fmla="*/ 8572500 w 8572500"/>
                <a:gd name="connsiteY3" fmla="*/ 624241 h 1248482"/>
                <a:gd name="connsiteX4" fmla="*/ 7948259 w 8572500"/>
                <a:gd name="connsiteY4" fmla="*/ 1248482 h 1248482"/>
                <a:gd name="connsiteX5" fmla="*/ 7948259 w 8572500"/>
                <a:gd name="connsiteY5" fmla="*/ 936362 h 1248482"/>
                <a:gd name="connsiteX6" fmla="*/ 0 w 8572500"/>
                <a:gd name="connsiteY6" fmla="*/ 936362 h 1248482"/>
                <a:gd name="connsiteX7" fmla="*/ 0 w 8572500"/>
                <a:gd name="connsiteY7" fmla="*/ 312121 h 124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00" h="1248482">
                  <a:moveTo>
                    <a:pt x="0" y="312121"/>
                  </a:moveTo>
                  <a:lnTo>
                    <a:pt x="7948259" y="312121"/>
                  </a:lnTo>
                  <a:lnTo>
                    <a:pt x="7948259" y="0"/>
                  </a:lnTo>
                  <a:lnTo>
                    <a:pt x="8572500" y="624241"/>
                  </a:lnTo>
                  <a:lnTo>
                    <a:pt x="7948259" y="1248482"/>
                  </a:lnTo>
                  <a:lnTo>
                    <a:pt x="7948259" y="936362"/>
                  </a:lnTo>
                  <a:lnTo>
                    <a:pt x="0" y="936362"/>
                  </a:lnTo>
                  <a:lnTo>
                    <a:pt x="0" y="312121"/>
                  </a:lnTo>
                  <a:close/>
                </a:path>
              </a:pathLst>
            </a:custGeom>
            <a:solidFill>
              <a:srgbClr val="67C0B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60960" tIns="373081" rIns="566120" bIns="510317"/>
            <a:lstStyle>
              <a:lvl1pPr marL="182563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Century Gothic" pitchFamily="34" charset="0"/>
                </a:rPr>
                <a:t>1) Donor Registry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7500" y="2611340"/>
              <a:ext cx="2019483" cy="3428768"/>
            </a:xfrm>
            <a:custGeom>
              <a:avLst/>
              <a:gdLst>
                <a:gd name="connsiteX0" fmla="*/ 0 w 2640330"/>
                <a:gd name="connsiteY0" fmla="*/ 0 h 2936478"/>
                <a:gd name="connsiteX1" fmla="*/ 2640330 w 2640330"/>
                <a:gd name="connsiteY1" fmla="*/ 0 h 2936478"/>
                <a:gd name="connsiteX2" fmla="*/ 2640330 w 2640330"/>
                <a:gd name="connsiteY2" fmla="*/ 2936478 h 2936478"/>
                <a:gd name="connsiteX3" fmla="*/ 0 w 2640330"/>
                <a:gd name="connsiteY3" fmla="*/ 2936478 h 2936478"/>
                <a:gd name="connsiteX4" fmla="*/ 0 w 2640330"/>
                <a:gd name="connsiteY4" fmla="*/ 0 h 293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330" h="2936478">
                  <a:moveTo>
                    <a:pt x="0" y="0"/>
                  </a:moveTo>
                  <a:lnTo>
                    <a:pt x="2640330" y="0"/>
                  </a:lnTo>
                  <a:lnTo>
                    <a:pt x="2640330" y="2936478"/>
                  </a:lnTo>
                  <a:lnTo>
                    <a:pt x="0" y="293647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7C0B3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/>
            <a:lstStyle>
              <a:lvl1pPr defTabSz="355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355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8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entury Gothic" pitchFamily="34" charset="0"/>
                </a:rPr>
                <a:t>Potential donors  answered a 10 question, pre-screen survey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800">
                <a:solidFill>
                  <a:srgbClr val="000000"/>
                </a:solidFill>
                <a:latin typeface="Century Gothic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000">
                  <a:solidFill>
                    <a:srgbClr val="000000"/>
                  </a:solidFill>
                  <a:latin typeface="Century Gothic" pitchFamily="34" charset="0"/>
                </a:rPr>
                <a:t>Assess for most common reasons for exclusion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Logistics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Commitment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Age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BMI&gt;30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Birth country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Travel history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Antibiotic use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Smoking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Recent vaccination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36800" y="2302918"/>
              <a:ext cx="6553199" cy="1248482"/>
            </a:xfrm>
            <a:custGeom>
              <a:avLst/>
              <a:gdLst>
                <a:gd name="connsiteX0" fmla="*/ 0 w 5932170"/>
                <a:gd name="connsiteY0" fmla="*/ 312121 h 1248482"/>
                <a:gd name="connsiteX1" fmla="*/ 5307929 w 5932170"/>
                <a:gd name="connsiteY1" fmla="*/ 312121 h 1248482"/>
                <a:gd name="connsiteX2" fmla="*/ 5307929 w 5932170"/>
                <a:gd name="connsiteY2" fmla="*/ 0 h 1248482"/>
                <a:gd name="connsiteX3" fmla="*/ 5932170 w 5932170"/>
                <a:gd name="connsiteY3" fmla="*/ 624241 h 1248482"/>
                <a:gd name="connsiteX4" fmla="*/ 5307929 w 5932170"/>
                <a:gd name="connsiteY4" fmla="*/ 1248482 h 1248482"/>
                <a:gd name="connsiteX5" fmla="*/ 5307929 w 5932170"/>
                <a:gd name="connsiteY5" fmla="*/ 936362 h 1248482"/>
                <a:gd name="connsiteX6" fmla="*/ 0 w 5932170"/>
                <a:gd name="connsiteY6" fmla="*/ 936362 h 1248482"/>
                <a:gd name="connsiteX7" fmla="*/ 0 w 5932170"/>
                <a:gd name="connsiteY7" fmla="*/ 312121 h 124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2170" h="1248482">
                  <a:moveTo>
                    <a:pt x="0" y="312121"/>
                  </a:moveTo>
                  <a:lnTo>
                    <a:pt x="5307929" y="312121"/>
                  </a:lnTo>
                  <a:lnTo>
                    <a:pt x="5307929" y="0"/>
                  </a:lnTo>
                  <a:lnTo>
                    <a:pt x="5932170" y="624241"/>
                  </a:lnTo>
                  <a:lnTo>
                    <a:pt x="5307929" y="1248482"/>
                  </a:lnTo>
                  <a:lnTo>
                    <a:pt x="5307929" y="936362"/>
                  </a:lnTo>
                  <a:lnTo>
                    <a:pt x="0" y="936362"/>
                  </a:lnTo>
                  <a:lnTo>
                    <a:pt x="0" y="312121"/>
                  </a:lnTo>
                  <a:close/>
                </a:path>
              </a:pathLst>
            </a:custGeom>
            <a:solidFill>
              <a:srgbClr val="F1393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60960" tIns="373081" rIns="566120" bIns="510317"/>
            <a:lstStyle>
              <a:lvl1pPr marL="182563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Century Gothic" pitchFamily="34" charset="0"/>
                </a:rPr>
                <a:t>2) Clinical Assessment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6983" y="3036035"/>
              <a:ext cx="2261821" cy="3600380"/>
            </a:xfrm>
            <a:custGeom>
              <a:avLst/>
              <a:gdLst>
                <a:gd name="connsiteX0" fmla="*/ 0 w 2640330"/>
                <a:gd name="connsiteY0" fmla="*/ 0 h 2920196"/>
                <a:gd name="connsiteX1" fmla="*/ 2640330 w 2640330"/>
                <a:gd name="connsiteY1" fmla="*/ 0 h 2920196"/>
                <a:gd name="connsiteX2" fmla="*/ 2640330 w 2640330"/>
                <a:gd name="connsiteY2" fmla="*/ 2920196 h 2920196"/>
                <a:gd name="connsiteX3" fmla="*/ 0 w 2640330"/>
                <a:gd name="connsiteY3" fmla="*/ 2920196 h 2920196"/>
                <a:gd name="connsiteX4" fmla="*/ 0 w 2640330"/>
                <a:gd name="connsiteY4" fmla="*/ 0 h 292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330" h="2920196">
                  <a:moveTo>
                    <a:pt x="0" y="0"/>
                  </a:moveTo>
                  <a:lnTo>
                    <a:pt x="2640330" y="0"/>
                  </a:lnTo>
                  <a:lnTo>
                    <a:pt x="2640330" y="2920196"/>
                  </a:lnTo>
                  <a:lnTo>
                    <a:pt x="0" y="292019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13939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/>
            <a:lstStyle>
              <a:lvl1pPr defTabSz="355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355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8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entury Gothic" pitchFamily="34" charset="0"/>
                </a:rPr>
                <a:t>Qualified individuals completed an on-site 109-question clinical assessment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500">
                <a:solidFill>
                  <a:srgbClr val="000000"/>
                </a:solidFill>
                <a:latin typeface="Century Gothic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Transmissible diseases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Gastrointestinal conditions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Atopic conditions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Autoimmune conditions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Chronic pain syndromes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Metabolic conditions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Neurological conditions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Psychiatric conditions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Malignancy history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Medications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Diet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en-US" altLang="en-US" sz="900">
                  <a:solidFill>
                    <a:srgbClr val="000000"/>
                  </a:solidFill>
                  <a:latin typeface="Century Gothic" pitchFamily="34" charset="0"/>
                </a:rPr>
                <a:t>Family history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86329" y="2719079"/>
              <a:ext cx="4290483" cy="1248482"/>
            </a:xfrm>
            <a:custGeom>
              <a:avLst/>
              <a:gdLst>
                <a:gd name="connsiteX0" fmla="*/ 0 w 3291840"/>
                <a:gd name="connsiteY0" fmla="*/ 312121 h 1248482"/>
                <a:gd name="connsiteX1" fmla="*/ 2667599 w 3291840"/>
                <a:gd name="connsiteY1" fmla="*/ 312121 h 1248482"/>
                <a:gd name="connsiteX2" fmla="*/ 2667599 w 3291840"/>
                <a:gd name="connsiteY2" fmla="*/ 0 h 1248482"/>
                <a:gd name="connsiteX3" fmla="*/ 3291840 w 3291840"/>
                <a:gd name="connsiteY3" fmla="*/ 624241 h 1248482"/>
                <a:gd name="connsiteX4" fmla="*/ 2667599 w 3291840"/>
                <a:gd name="connsiteY4" fmla="*/ 1248482 h 1248482"/>
                <a:gd name="connsiteX5" fmla="*/ 2667599 w 3291840"/>
                <a:gd name="connsiteY5" fmla="*/ 936362 h 1248482"/>
                <a:gd name="connsiteX6" fmla="*/ 0 w 3291840"/>
                <a:gd name="connsiteY6" fmla="*/ 936362 h 1248482"/>
                <a:gd name="connsiteX7" fmla="*/ 0 w 3291840"/>
                <a:gd name="connsiteY7" fmla="*/ 312121 h 124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840" h="1248482">
                  <a:moveTo>
                    <a:pt x="0" y="312121"/>
                  </a:moveTo>
                  <a:lnTo>
                    <a:pt x="2667599" y="312121"/>
                  </a:lnTo>
                  <a:lnTo>
                    <a:pt x="2667599" y="0"/>
                  </a:lnTo>
                  <a:lnTo>
                    <a:pt x="3291840" y="624241"/>
                  </a:lnTo>
                  <a:lnTo>
                    <a:pt x="2667599" y="1248482"/>
                  </a:lnTo>
                  <a:lnTo>
                    <a:pt x="2667599" y="936362"/>
                  </a:lnTo>
                  <a:lnTo>
                    <a:pt x="0" y="936362"/>
                  </a:lnTo>
                  <a:lnTo>
                    <a:pt x="0" y="312121"/>
                  </a:lnTo>
                  <a:close/>
                </a:path>
              </a:pathLst>
            </a:custGeom>
            <a:solidFill>
              <a:srgbClr val="D5D52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60960" tIns="373081" rIns="566120" bIns="510317"/>
            <a:lstStyle>
              <a:lvl1pPr marL="182563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711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600" b="1">
                  <a:solidFill>
                    <a:srgbClr val="FFFFFF"/>
                  </a:solidFill>
                  <a:latin typeface="Century Gothic" pitchFamily="34" charset="0"/>
                </a:rPr>
                <a:t>3) Laboratory Investigation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85615" y="3471132"/>
              <a:ext cx="3440540" cy="3622915"/>
            </a:xfrm>
            <a:custGeom>
              <a:avLst/>
              <a:gdLst>
                <a:gd name="connsiteX0" fmla="*/ 0 w 2640330"/>
                <a:gd name="connsiteY0" fmla="*/ 0 h 2875966"/>
                <a:gd name="connsiteX1" fmla="*/ 2640330 w 2640330"/>
                <a:gd name="connsiteY1" fmla="*/ 0 h 2875966"/>
                <a:gd name="connsiteX2" fmla="*/ 2640330 w 2640330"/>
                <a:gd name="connsiteY2" fmla="*/ 2875966 h 2875966"/>
                <a:gd name="connsiteX3" fmla="*/ 0 w 2640330"/>
                <a:gd name="connsiteY3" fmla="*/ 2875966 h 2875966"/>
                <a:gd name="connsiteX4" fmla="*/ 0 w 2640330"/>
                <a:gd name="connsiteY4" fmla="*/ 0 h 287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330" h="2875966">
                  <a:moveTo>
                    <a:pt x="0" y="0"/>
                  </a:moveTo>
                  <a:lnTo>
                    <a:pt x="2640330" y="0"/>
                  </a:lnTo>
                  <a:lnTo>
                    <a:pt x="2640330" y="2875966"/>
                  </a:lnTo>
                  <a:lnTo>
                    <a:pt x="0" y="287596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D5D52B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/>
            <a:lstStyle>
              <a:lvl1pPr defTabSz="4445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defTabSz="4445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5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entury Gothic" pitchFamily="34" charset="0"/>
                </a:rPr>
                <a:t>Those who passed completed a comprehensive stool and serological screening panel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8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71685" name="TextBox 2"/>
          <p:cNvSpPr txBox="1">
            <a:spLocks noChangeArrowheads="1"/>
          </p:cNvSpPr>
          <p:nvPr/>
        </p:nvSpPr>
        <p:spPr bwMode="auto">
          <a:xfrm>
            <a:off x="4616450" y="3933825"/>
            <a:ext cx="16668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45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445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 b="1">
                <a:latin typeface="Century Gothic" pitchFamily="34" charset="0"/>
              </a:rPr>
              <a:t>Stool: Bacteria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Helicobacter pylori, </a:t>
            </a:r>
            <a:r>
              <a:rPr lang="en-US" altLang="en-US" sz="800" i="1">
                <a:latin typeface="Century Gothic" pitchFamily="34" charset="0"/>
              </a:rPr>
              <a:t>EIA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Vibrio, </a:t>
            </a:r>
            <a:r>
              <a:rPr lang="en-US" altLang="en-US" sz="800" i="1">
                <a:latin typeface="Century Gothic" pitchFamily="34" charset="0"/>
              </a:rPr>
              <a:t>Culture-based assay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Salmonella/Campylobacter/Shigella, </a:t>
            </a:r>
            <a:r>
              <a:rPr lang="en-US" altLang="en-US" sz="800" i="1">
                <a:latin typeface="Century Gothic" pitchFamily="34" charset="0"/>
              </a:rPr>
              <a:t>Culture-based assay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Giardia, </a:t>
            </a:r>
            <a:r>
              <a:rPr lang="en-US" altLang="en-US" sz="800" i="1">
                <a:latin typeface="Century Gothic" pitchFamily="34" charset="0"/>
              </a:rPr>
              <a:t>EIA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Clostridium Difficile, </a:t>
            </a:r>
            <a:r>
              <a:rPr lang="en-US" altLang="en-US" sz="800" i="1">
                <a:latin typeface="Century Gothic" pitchFamily="34" charset="0"/>
              </a:rPr>
              <a:t>PCR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VRE, </a:t>
            </a:r>
            <a:r>
              <a:rPr lang="en-US" altLang="en-US" sz="800" i="1">
                <a:latin typeface="Century Gothic" pitchFamily="34" charset="0"/>
              </a:rPr>
              <a:t>Culture-based assay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 b="1">
                <a:latin typeface="Century Gothic" pitchFamily="34" charset="0"/>
              </a:rPr>
              <a:t>Stool: Parasites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Cryptosporidium, </a:t>
            </a:r>
            <a:r>
              <a:rPr lang="en-US" altLang="en-US" sz="800" i="1">
                <a:latin typeface="Century Gothic" pitchFamily="34" charset="0"/>
              </a:rPr>
              <a:t>EIA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Cyclospora / Isospora, </a:t>
            </a:r>
            <a:r>
              <a:rPr lang="en-US" altLang="en-US" sz="800" i="1">
                <a:latin typeface="Century Gothic" pitchFamily="34" charset="0"/>
              </a:rPr>
              <a:t>Acid fast stain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Ova &amp; Parasites, </a:t>
            </a:r>
            <a:r>
              <a:rPr lang="en-US" altLang="en-US" sz="800" i="1">
                <a:latin typeface="Century Gothic" pitchFamily="34" charset="0"/>
              </a:rPr>
              <a:t>Microscopic exam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Microsporidia, </a:t>
            </a:r>
            <a:r>
              <a:rPr lang="en-US" altLang="en-US" sz="800" i="1">
                <a:latin typeface="Century Gothic" pitchFamily="34" charset="0"/>
              </a:rPr>
              <a:t>Microscopic exam</a:t>
            </a:r>
          </a:p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1686" name="TextBox 15"/>
          <p:cNvSpPr txBox="1">
            <a:spLocks noChangeArrowheads="1"/>
          </p:cNvSpPr>
          <p:nvPr/>
        </p:nvSpPr>
        <p:spPr bwMode="auto">
          <a:xfrm>
            <a:off x="6283325" y="3935413"/>
            <a:ext cx="15636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45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445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 b="1">
                <a:latin typeface="Century Gothic" pitchFamily="34" charset="0"/>
              </a:rPr>
              <a:t>Stool: Viruses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Norovirus, </a:t>
            </a:r>
            <a:r>
              <a:rPr lang="en-US" altLang="en-US" sz="800" i="1">
                <a:latin typeface="Century Gothic" pitchFamily="34" charset="0"/>
              </a:rPr>
              <a:t>PCR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Adenovirus, </a:t>
            </a:r>
            <a:r>
              <a:rPr lang="en-US" altLang="en-US" sz="800" i="1">
                <a:latin typeface="Century Gothic" pitchFamily="34" charset="0"/>
              </a:rPr>
              <a:t>EIA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Rotavirus, </a:t>
            </a:r>
            <a:r>
              <a:rPr lang="en-US" altLang="en-US" sz="800" i="1">
                <a:latin typeface="Century Gothic" pitchFamily="34" charset="0"/>
              </a:rPr>
              <a:t>EIA</a:t>
            </a:r>
            <a:endParaRPr lang="en-US" altLang="en-US" sz="800" b="1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 b="1">
                <a:latin typeface="Century Gothic" pitchFamily="34" charset="0"/>
              </a:rPr>
              <a:t>Serological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HIV antibody, type 1 and 2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Hepatitis A (IgM)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Hepatitis B panel (HBsAg, anti-HBc [IgM and Total])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Hepatitis C (HCV antibody)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Treponema palladium, EIA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HTLV I and 2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CBC with differential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en-US" sz="800">
                <a:latin typeface="Century Gothic" pitchFamily="34" charset="0"/>
              </a:rPr>
              <a:t>Hepatic function panel (AST, ALT, ALP, bilirubin, albumin)</a:t>
            </a:r>
          </a:p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OB.linePP-0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95263"/>
            <a:ext cx="88757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/>
          <p:nvPr/>
        </p:nvSpPr>
        <p:spPr>
          <a:xfrm flipH="1" flipV="1">
            <a:off x="1310647" y="2907324"/>
            <a:ext cx="6296186" cy="1080714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 flipH="1">
            <a:off x="1310649" y="4514917"/>
            <a:ext cx="6296184" cy="1067109"/>
          </a:xfrm>
          <a:custGeom>
            <a:avLst/>
            <a:gdLst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3505200 h 3505200"/>
              <a:gd name="connsiteX4" fmla="*/ 0 w 6324600"/>
              <a:gd name="connsiteY4" fmla="*/ 0 h 3505200"/>
              <a:gd name="connsiteX0" fmla="*/ 0 w 6324600"/>
              <a:gd name="connsiteY0" fmla="*/ 0 h 3505200"/>
              <a:gd name="connsiteX1" fmla="*/ 6324600 w 6324600"/>
              <a:gd name="connsiteY1" fmla="*/ 0 h 3505200"/>
              <a:gd name="connsiteX2" fmla="*/ 6324600 w 6324600"/>
              <a:gd name="connsiteY2" fmla="*/ 3505200 h 3505200"/>
              <a:gd name="connsiteX3" fmla="*/ 0 w 6324600"/>
              <a:gd name="connsiteY3" fmla="*/ 0 h 3505200"/>
              <a:gd name="connsiteX0" fmla="*/ 6324600 w 6416040"/>
              <a:gd name="connsiteY0" fmla="*/ 3505200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2327787 w 6416040"/>
              <a:gd name="connsiteY0" fmla="*/ 1941871 h 3596640"/>
              <a:gd name="connsiteX1" fmla="*/ 0 w 6416040"/>
              <a:gd name="connsiteY1" fmla="*/ 0 h 3596640"/>
              <a:gd name="connsiteX2" fmla="*/ 6324600 w 6416040"/>
              <a:gd name="connsiteY2" fmla="*/ 0 h 3596640"/>
              <a:gd name="connsiteX3" fmla="*/ 6416040 w 6416040"/>
              <a:gd name="connsiteY3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0" fmla="*/ 0 w 6416040"/>
              <a:gd name="connsiteY0" fmla="*/ 0 h 3596640"/>
              <a:gd name="connsiteX1" fmla="*/ 6324600 w 6416040"/>
              <a:gd name="connsiteY1" fmla="*/ 0 h 3596640"/>
              <a:gd name="connsiteX2" fmla="*/ 6416040 w 6416040"/>
              <a:gd name="connsiteY2" fmla="*/ 3596640 h 3596640"/>
              <a:gd name="connsiteX3" fmla="*/ 0 w 6416040"/>
              <a:gd name="connsiteY3" fmla="*/ 0 h 3596640"/>
              <a:gd name="connsiteX0" fmla="*/ 6416040 w 6507480"/>
              <a:gd name="connsiteY0" fmla="*/ 359664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1563821 w 6507480"/>
              <a:gd name="connsiteY0" fmla="*/ 3050950 h 3688080"/>
              <a:gd name="connsiteX1" fmla="*/ 0 w 6507480"/>
              <a:gd name="connsiteY1" fmla="*/ 0 h 3688080"/>
              <a:gd name="connsiteX2" fmla="*/ 6324600 w 6507480"/>
              <a:gd name="connsiteY2" fmla="*/ 0 h 3688080"/>
              <a:gd name="connsiteX3" fmla="*/ 6507480 w 6507480"/>
              <a:gd name="connsiteY3" fmla="*/ 3688080 h 3688080"/>
              <a:gd name="connsiteX0" fmla="*/ 0 w 6507480"/>
              <a:gd name="connsiteY0" fmla="*/ 0 h 3688080"/>
              <a:gd name="connsiteX1" fmla="*/ 6324600 w 6507480"/>
              <a:gd name="connsiteY1" fmla="*/ 0 h 3688080"/>
              <a:gd name="connsiteX2" fmla="*/ 6507480 w 6507480"/>
              <a:gd name="connsiteY2" fmla="*/ 3688080 h 3688080"/>
              <a:gd name="connsiteX0" fmla="*/ 0 w 6324600"/>
              <a:gd name="connsiteY0" fmla="*/ 0 h 2168996"/>
              <a:gd name="connsiteX1" fmla="*/ 6324600 w 6324600"/>
              <a:gd name="connsiteY1" fmla="*/ 0 h 2168996"/>
              <a:gd name="connsiteX2" fmla="*/ 6242009 w 6324600"/>
              <a:gd name="connsiteY2" fmla="*/ 2168996 h 2168996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7057136"/>
              <a:gd name="connsiteY0" fmla="*/ 0 h 2589105"/>
              <a:gd name="connsiteX1" fmla="*/ 6324600 w 7057136"/>
              <a:gd name="connsiteY1" fmla="*/ 0 h 2589105"/>
              <a:gd name="connsiteX2" fmla="*/ 6522228 w 7057136"/>
              <a:gd name="connsiteY2" fmla="*/ 2404970 h 2589105"/>
              <a:gd name="connsiteX0" fmla="*/ 0 w 6522228"/>
              <a:gd name="connsiteY0" fmla="*/ 0 h 2884378"/>
              <a:gd name="connsiteX1" fmla="*/ 6324600 w 6522228"/>
              <a:gd name="connsiteY1" fmla="*/ 0 h 2884378"/>
              <a:gd name="connsiteX2" fmla="*/ 6522228 w 6522228"/>
              <a:gd name="connsiteY2" fmla="*/ 2404970 h 2884378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959565"/>
              <a:gd name="connsiteY0" fmla="*/ 0 h 2629590"/>
              <a:gd name="connsiteX1" fmla="*/ 6324600 w 6959565"/>
              <a:gd name="connsiteY1" fmla="*/ 0 h 2629590"/>
              <a:gd name="connsiteX2" fmla="*/ 6522228 w 6959565"/>
              <a:gd name="connsiteY2" fmla="*/ 2404970 h 2629590"/>
              <a:gd name="connsiteX0" fmla="*/ 0 w 6522228"/>
              <a:gd name="connsiteY0" fmla="*/ 0 h 2404970"/>
              <a:gd name="connsiteX1" fmla="*/ 6324600 w 6522228"/>
              <a:gd name="connsiteY1" fmla="*/ 0 h 2404970"/>
              <a:gd name="connsiteX2" fmla="*/ 6522228 w 6522228"/>
              <a:gd name="connsiteY2" fmla="*/ 2404970 h 2404970"/>
              <a:gd name="connsiteX0" fmla="*/ 0 w 6839285"/>
              <a:gd name="connsiteY0" fmla="*/ 178145 h 2583115"/>
              <a:gd name="connsiteX1" fmla="*/ 6324600 w 6839285"/>
              <a:gd name="connsiteY1" fmla="*/ 178145 h 2583115"/>
              <a:gd name="connsiteX2" fmla="*/ 6522228 w 6839285"/>
              <a:gd name="connsiteY2" fmla="*/ 2583115 h 2583115"/>
              <a:gd name="connsiteX0" fmla="*/ 0 w 6522228"/>
              <a:gd name="connsiteY0" fmla="*/ 0 h 2404970"/>
              <a:gd name="connsiteX1" fmla="*/ 3699387 w 6522228"/>
              <a:gd name="connsiteY1" fmla="*/ 575187 h 2404970"/>
              <a:gd name="connsiteX2" fmla="*/ 6522228 w 6522228"/>
              <a:gd name="connsiteY2" fmla="*/ 2404970 h 2404970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5635 h 2410605"/>
              <a:gd name="connsiteX1" fmla="*/ 3699387 w 6522228"/>
              <a:gd name="connsiteY1" fmla="*/ 580822 h 2410605"/>
              <a:gd name="connsiteX2" fmla="*/ 6522228 w 6522228"/>
              <a:gd name="connsiteY2" fmla="*/ 2410605 h 2410605"/>
              <a:gd name="connsiteX0" fmla="*/ 0 w 6522228"/>
              <a:gd name="connsiteY0" fmla="*/ 6310 h 2411280"/>
              <a:gd name="connsiteX1" fmla="*/ 4628535 w 6522228"/>
              <a:gd name="connsiteY1" fmla="*/ 552000 h 2411280"/>
              <a:gd name="connsiteX2" fmla="*/ 6522228 w 6522228"/>
              <a:gd name="connsiteY2" fmla="*/ 2411280 h 2411280"/>
              <a:gd name="connsiteX0" fmla="*/ 0 w 6522228"/>
              <a:gd name="connsiteY0" fmla="*/ 5347 h 2410317"/>
              <a:gd name="connsiteX1" fmla="*/ 4023851 w 6522228"/>
              <a:gd name="connsiteY1" fmla="*/ 595282 h 2410317"/>
              <a:gd name="connsiteX2" fmla="*/ 6522228 w 6522228"/>
              <a:gd name="connsiteY2" fmla="*/ 2410317 h 2410317"/>
              <a:gd name="connsiteX0" fmla="*/ 0 w 6509203"/>
              <a:gd name="connsiteY0" fmla="*/ 163951 h 1949489"/>
              <a:gd name="connsiteX1" fmla="*/ 4010826 w 6509203"/>
              <a:gd name="connsiteY1" fmla="*/ 134454 h 1949489"/>
              <a:gd name="connsiteX2" fmla="*/ 6509203 w 6509203"/>
              <a:gd name="connsiteY2" fmla="*/ 1949489 h 1949489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55212 h 1822763"/>
              <a:gd name="connsiteX1" fmla="*/ 4010826 w 6535251"/>
              <a:gd name="connsiteY1" fmla="*/ 125715 h 1822763"/>
              <a:gd name="connsiteX2" fmla="*/ 6535251 w 6535251"/>
              <a:gd name="connsiteY2" fmla="*/ 1822763 h 1822763"/>
              <a:gd name="connsiteX0" fmla="*/ 0 w 6535251"/>
              <a:gd name="connsiteY0" fmla="*/ 10655 h 1678206"/>
              <a:gd name="connsiteX1" fmla="*/ 4062921 w 6535251"/>
              <a:gd name="connsiteY1" fmla="*/ 335120 h 1678206"/>
              <a:gd name="connsiteX2" fmla="*/ 6535251 w 6535251"/>
              <a:gd name="connsiteY2" fmla="*/ 1678206 h 1678206"/>
              <a:gd name="connsiteX0" fmla="*/ 0 w 6535251"/>
              <a:gd name="connsiteY0" fmla="*/ 3375 h 1670926"/>
              <a:gd name="connsiteX1" fmla="*/ 4128041 w 6535251"/>
              <a:gd name="connsiteY1" fmla="*/ 637556 h 1670926"/>
              <a:gd name="connsiteX2" fmla="*/ 6535251 w 6535251"/>
              <a:gd name="connsiteY2" fmla="*/ 1670926 h 1670926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  <a:gd name="connsiteX0" fmla="*/ 0 w 6535251"/>
              <a:gd name="connsiteY0" fmla="*/ 7668 h 1675219"/>
              <a:gd name="connsiteX1" fmla="*/ 4023848 w 6535251"/>
              <a:gd name="connsiteY1" fmla="*/ 391126 h 1675219"/>
              <a:gd name="connsiteX2" fmla="*/ 6535251 w 6535251"/>
              <a:gd name="connsiteY2" fmla="*/ 1675219 h 16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5251" h="1675219">
                <a:moveTo>
                  <a:pt x="0" y="7668"/>
                </a:moveTo>
                <a:cubicBezTo>
                  <a:pt x="618613" y="-36578"/>
                  <a:pt x="2934640" y="113201"/>
                  <a:pt x="4023848" y="391126"/>
                </a:cubicBezTo>
                <a:cubicBezTo>
                  <a:pt x="5113057" y="669051"/>
                  <a:pt x="6017867" y="1075450"/>
                  <a:pt x="6535251" y="167521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3737" name="Group 13"/>
          <p:cNvGrpSpPr>
            <a:grpSpLocks/>
          </p:cNvGrpSpPr>
          <p:nvPr/>
        </p:nvGrpSpPr>
        <p:grpSpPr bwMode="auto">
          <a:xfrm>
            <a:off x="3457575" y="2881313"/>
            <a:ext cx="2425700" cy="3271837"/>
            <a:chOff x="2477320" y="990600"/>
            <a:chExt cx="2260917" cy="5638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35371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3981" y="990600"/>
              <a:ext cx="0" cy="5638800"/>
            </a:xfrm>
            <a:prstGeom prst="line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entagon 16"/>
          <p:cNvSpPr/>
          <p:nvPr/>
        </p:nvSpPr>
        <p:spPr>
          <a:xfrm>
            <a:off x="1086497" y="2052531"/>
            <a:ext cx="2142761" cy="553894"/>
          </a:xfrm>
          <a:prstGeom prst="homePlate">
            <a:avLst>
              <a:gd name="adj" fmla="val 34444"/>
            </a:avLst>
          </a:prstGeom>
          <a:solidFill>
            <a:srgbClr val="67C0B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entury Gothic" pitchFamily="34" charset="0"/>
              </a:rPr>
              <a:t>Stool Donor Registry</a:t>
            </a:r>
          </a:p>
        </p:txBody>
      </p:sp>
      <p:sp>
        <p:nvSpPr>
          <p:cNvPr id="18" name="Pentagon 17"/>
          <p:cNvSpPr/>
          <p:nvPr/>
        </p:nvSpPr>
        <p:spPr>
          <a:xfrm>
            <a:off x="3616359" y="2066337"/>
            <a:ext cx="2149971" cy="553894"/>
          </a:xfrm>
          <a:prstGeom prst="homePlate">
            <a:avLst>
              <a:gd name="adj" fmla="val 34444"/>
            </a:avLst>
          </a:prstGeom>
          <a:solidFill>
            <a:srgbClr val="F1393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entury Gothic" pitchFamily="34" charset="0"/>
              </a:rPr>
              <a:t>Clinical Interview</a:t>
            </a:r>
          </a:p>
        </p:txBody>
      </p:sp>
      <p:sp>
        <p:nvSpPr>
          <p:cNvPr id="19" name="Pentagon 18"/>
          <p:cNvSpPr/>
          <p:nvPr/>
        </p:nvSpPr>
        <p:spPr>
          <a:xfrm>
            <a:off x="5983633" y="2066337"/>
            <a:ext cx="2142761" cy="553894"/>
          </a:xfrm>
          <a:prstGeom prst="homePlate">
            <a:avLst>
              <a:gd name="adj" fmla="val 34444"/>
            </a:avLst>
          </a:prstGeom>
          <a:solidFill>
            <a:srgbClr val="BFD72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entury Gothic" pitchFamily="34" charset="0"/>
              </a:rPr>
              <a:t>Laboratory Investigation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290775" y="3209165"/>
            <a:ext cx="394917" cy="343353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81212" y="3552518"/>
            <a:ext cx="375089" cy="311814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58016" y="4045132"/>
            <a:ext cx="269754" cy="267742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50995" y="4382133"/>
            <a:ext cx="383609" cy="337889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8069" y="4233080"/>
            <a:ext cx="201147" cy="190265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33457" y="3880850"/>
            <a:ext cx="201147" cy="175337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flipV="1">
            <a:off x="2818473" y="4707597"/>
            <a:ext cx="180636" cy="169351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904" y="4419363"/>
            <a:ext cx="372360" cy="340637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27959" y="4013054"/>
            <a:ext cx="432658" cy="388041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12055" y="4404382"/>
            <a:ext cx="286336" cy="259543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65540" y="3730991"/>
            <a:ext cx="309004" cy="290259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94797" y="3999178"/>
            <a:ext cx="190794" cy="187394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10494" y="4034400"/>
            <a:ext cx="193140" cy="155508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94797" y="4387271"/>
            <a:ext cx="147156" cy="127647"/>
          </a:xfrm>
          <a:prstGeom prst="ellipse">
            <a:avLst/>
          </a:prstGeom>
          <a:solidFill>
            <a:srgbClr val="67C0B3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32443" y="4245134"/>
            <a:ext cx="171192" cy="136999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67820" y="4341848"/>
            <a:ext cx="147156" cy="146364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29233" y="4451095"/>
            <a:ext cx="176788" cy="142796"/>
          </a:xfrm>
          <a:prstGeom prst="ellipse">
            <a:avLst/>
          </a:prstGeom>
          <a:solidFill>
            <a:srgbClr val="F7931C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33618" y="3818333"/>
            <a:ext cx="147156" cy="149322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76832" y="4157514"/>
            <a:ext cx="177318" cy="151128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4446" y="4181750"/>
            <a:ext cx="188435" cy="169456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33618" y="4084090"/>
            <a:ext cx="147156" cy="148989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27959" y="4552223"/>
            <a:ext cx="148589" cy="155374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34920" y="3880850"/>
            <a:ext cx="277961" cy="228606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76548" y="3818333"/>
            <a:ext cx="135506" cy="133669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461148" y="4281407"/>
            <a:ext cx="316942" cy="270816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67886" y="4111877"/>
            <a:ext cx="266718" cy="214026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89925" y="3908168"/>
            <a:ext cx="266376" cy="208988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778089" y="3411260"/>
            <a:ext cx="169317" cy="141258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91026" y="4377344"/>
            <a:ext cx="236744" cy="216547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722856" y="3652049"/>
            <a:ext cx="407651" cy="354364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385678" y="3592132"/>
            <a:ext cx="206852" cy="184991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423842" y="3818333"/>
            <a:ext cx="261850" cy="254816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681565" y="3652049"/>
            <a:ext cx="180634" cy="166284"/>
          </a:xfrm>
          <a:prstGeom prst="ellipse">
            <a:avLst/>
          </a:prstGeom>
          <a:solidFill>
            <a:srgbClr val="67C0B3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25244" y="3518906"/>
            <a:ext cx="105263" cy="87669"/>
          </a:xfrm>
          <a:prstGeom prst="ellipse">
            <a:avLst/>
          </a:prstGeom>
          <a:solidFill>
            <a:srgbClr val="67C0B3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38521" y="4067380"/>
            <a:ext cx="245257" cy="233503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673579" y="4641676"/>
            <a:ext cx="282049" cy="257758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947405" y="4931805"/>
            <a:ext cx="183101" cy="168538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38520" y="4663925"/>
            <a:ext cx="185322" cy="171899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0508" y="4552223"/>
            <a:ext cx="294312" cy="251314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1988" y="4835824"/>
            <a:ext cx="227228" cy="175337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66836" y="4382133"/>
            <a:ext cx="183799" cy="170090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581390" y="4980508"/>
            <a:ext cx="239077" cy="227628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58108" y="5208137"/>
            <a:ext cx="203042" cy="183239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39783" y="4906166"/>
            <a:ext cx="245893" cy="194177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949516" y="4021250"/>
            <a:ext cx="329312" cy="292651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522272" y="4034401"/>
            <a:ext cx="201147" cy="169796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329975" y="4288735"/>
            <a:ext cx="240642" cy="199477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69660" y="4341848"/>
            <a:ext cx="190967" cy="171094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558373" y="4254987"/>
            <a:ext cx="285010" cy="284177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26192" y="4217026"/>
            <a:ext cx="201147" cy="165107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27339" y="3973040"/>
            <a:ext cx="285010" cy="248575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329975" y="4056187"/>
            <a:ext cx="147156" cy="165660"/>
          </a:xfrm>
          <a:prstGeom prst="ellipse">
            <a:avLst/>
          </a:prstGeom>
          <a:solidFill>
            <a:srgbClr val="67C0B3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086467" y="4382133"/>
            <a:ext cx="188532" cy="170090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847089" y="4240169"/>
            <a:ext cx="220735" cy="190156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192021" y="4013055"/>
            <a:ext cx="201147" cy="168696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856020" y="3952665"/>
            <a:ext cx="142822" cy="147156"/>
          </a:xfrm>
          <a:prstGeom prst="ellipse">
            <a:avLst/>
          </a:prstGeom>
          <a:solidFill>
            <a:srgbClr val="D5D52B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06078" y="4079806"/>
            <a:ext cx="147156" cy="124391"/>
          </a:xfrm>
          <a:prstGeom prst="ellipse">
            <a:avLst/>
          </a:prstGeom>
          <a:solidFill>
            <a:srgbClr val="F7931C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458851" y="4277236"/>
            <a:ext cx="147982" cy="146108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053017" y="4275757"/>
            <a:ext cx="193551" cy="175337"/>
          </a:xfrm>
          <a:prstGeom prst="ellipse">
            <a:avLst/>
          </a:prstGeom>
          <a:solidFill>
            <a:srgbClr val="F7931C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447475" y="4084091"/>
            <a:ext cx="147156" cy="141495"/>
          </a:xfrm>
          <a:prstGeom prst="ellipse">
            <a:avLst/>
          </a:prstGeom>
          <a:solidFill>
            <a:srgbClr val="F7931C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161156" y="4053834"/>
            <a:ext cx="192034" cy="171951"/>
          </a:xfrm>
          <a:prstGeom prst="ellipse">
            <a:avLst/>
          </a:prstGeom>
          <a:gradFill flip="none" rotWithShape="1">
            <a:gsLst>
              <a:gs pos="100000">
                <a:srgbClr val="B51D1D"/>
              </a:gs>
              <a:gs pos="0">
                <a:srgbClr val="DF5757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accent2"/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804328" y="4034401"/>
            <a:ext cx="213630" cy="224758"/>
          </a:xfrm>
          <a:prstGeom prst="ellipse">
            <a:avLst/>
          </a:prstGeom>
          <a:solidFill>
            <a:srgbClr val="67C0B3"/>
          </a:solidFill>
          <a:ln w="12700">
            <a:solidFill>
              <a:schemeClr val="accent5">
                <a:lumMod val="75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83386" y="4312875"/>
            <a:ext cx="201147" cy="175337"/>
          </a:xfrm>
          <a:prstGeom prst="ellipse">
            <a:avLst/>
          </a:prstGeom>
          <a:solidFill>
            <a:srgbClr val="D5D52B"/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381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936" name="Title 1"/>
          <p:cNvSpPr txBox="1">
            <a:spLocks/>
          </p:cNvSpPr>
          <p:nvPr/>
        </p:nvSpPr>
        <p:spPr bwMode="auto">
          <a:xfrm>
            <a:off x="127000" y="887413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900" b="1">
                <a:solidFill>
                  <a:srgbClr val="67C0B3"/>
                </a:solidFill>
                <a:latin typeface="Century Gothic" pitchFamily="34" charset="0"/>
              </a:rPr>
              <a:t>Updated Results </a:t>
            </a:r>
            <a:r>
              <a:rPr lang="en-US" altLang="en-US" sz="2100" b="1">
                <a:solidFill>
                  <a:srgbClr val="67C0B3"/>
                </a:solidFill>
                <a:latin typeface="Century Gothic" pitchFamily="34" charset="0"/>
              </a:rPr>
              <a:t>(as of 5/15/15)</a:t>
            </a:r>
            <a:r>
              <a:rPr lang="en-US" altLang="en-US" sz="2100">
                <a:latin typeface="Century Gothic" pitchFamily="34" charset="0"/>
              </a:rPr>
              <a:t/>
            </a:r>
            <a:br>
              <a:rPr lang="en-US" altLang="en-US" sz="2100">
                <a:latin typeface="Century Gothic" pitchFamily="34" charset="0"/>
              </a:rPr>
            </a:br>
            <a:r>
              <a:rPr lang="en-US" altLang="en-US" sz="3500">
                <a:latin typeface="Century Gothic" pitchFamily="34" charset="0"/>
              </a:rPr>
              <a:t>5.0 </a:t>
            </a:r>
            <a:r>
              <a:rPr lang="en-US" altLang="en-US" sz="2300" i="1">
                <a:latin typeface="Century Gothic" pitchFamily="34" charset="0"/>
              </a:rPr>
              <a:t>% donor enrollment rate</a:t>
            </a:r>
          </a:p>
        </p:txBody>
      </p:sp>
      <p:sp>
        <p:nvSpPr>
          <p:cNvPr id="84" name="Down Arrow 83"/>
          <p:cNvSpPr/>
          <p:nvPr/>
        </p:nvSpPr>
        <p:spPr>
          <a:xfrm>
            <a:off x="2374152" y="5132908"/>
            <a:ext cx="378795" cy="712953"/>
          </a:xfrm>
          <a:prstGeom prst="downArrow">
            <a:avLst/>
          </a:prstGeom>
          <a:solidFill>
            <a:srgbClr val="67C0B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4532443" y="5100343"/>
            <a:ext cx="378795" cy="712953"/>
          </a:xfrm>
          <a:prstGeom prst="downArrow">
            <a:avLst/>
          </a:prstGeom>
          <a:solidFill>
            <a:srgbClr val="F1393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6" name="Bent Arrow 85"/>
          <p:cNvSpPr/>
          <p:nvPr/>
        </p:nvSpPr>
        <p:spPr>
          <a:xfrm rot="16200000" flipH="1" flipV="1">
            <a:off x="7710490" y="4151320"/>
            <a:ext cx="734270" cy="716989"/>
          </a:xfrm>
          <a:prstGeom prst="bentArrow">
            <a:avLst/>
          </a:prstGeom>
          <a:solidFill>
            <a:srgbClr val="F7931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696544" y="5009861"/>
            <a:ext cx="1067427" cy="1099447"/>
          </a:xfrm>
          <a:prstGeom prst="ellipse">
            <a:avLst/>
          </a:prstGeom>
          <a:solidFill>
            <a:srgbClr val="F7931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latin typeface="Century Gothic" pitchFamily="34" charset="0"/>
              </a:rPr>
              <a:t>48</a:t>
            </a:r>
            <a:r>
              <a:rPr lang="en-US" altLang="en-US" sz="30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n-US" sz="900">
                <a:solidFill>
                  <a:schemeClr val="bg1"/>
                </a:solidFill>
                <a:latin typeface="Century Gothic" pitchFamily="34" charset="0"/>
              </a:rPr>
              <a:t>DONORS ENROLLED</a:t>
            </a:r>
          </a:p>
        </p:txBody>
      </p:sp>
      <p:sp>
        <p:nvSpPr>
          <p:cNvPr id="73949" name="TextBox 87"/>
          <p:cNvSpPr txBox="1">
            <a:spLocks noChangeArrowheads="1"/>
          </p:cNvSpPr>
          <p:nvPr/>
        </p:nvSpPr>
        <p:spPr bwMode="auto">
          <a:xfrm>
            <a:off x="1990725" y="5851525"/>
            <a:ext cx="12255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Century Gothic" pitchFamily="34" charset="0"/>
              </a:rPr>
              <a:t>  </a:t>
            </a:r>
            <a:r>
              <a:rPr lang="en-US" altLang="en-US" sz="3000" b="1">
                <a:latin typeface="Century Gothic" pitchFamily="34" charset="0"/>
              </a:rPr>
              <a:t>4572 </a:t>
            </a:r>
          </a:p>
        </p:txBody>
      </p:sp>
      <p:sp>
        <p:nvSpPr>
          <p:cNvPr id="89" name="Summing Junction 88"/>
          <p:cNvSpPr>
            <a:spLocks noChangeArrowheads="1"/>
          </p:cNvSpPr>
          <p:nvPr/>
        </p:nvSpPr>
        <p:spPr bwMode="auto">
          <a:xfrm>
            <a:off x="1800225" y="5962650"/>
            <a:ext cx="392113" cy="388938"/>
          </a:xfrm>
          <a:prstGeom prst="flowChartSummingJunction">
            <a:avLst/>
          </a:prstGeom>
          <a:solidFill>
            <a:srgbClr val="F1393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951" name="TextBox 89"/>
          <p:cNvSpPr txBox="1">
            <a:spLocks noChangeArrowheads="1"/>
          </p:cNvSpPr>
          <p:nvPr/>
        </p:nvSpPr>
        <p:spPr bwMode="auto">
          <a:xfrm>
            <a:off x="4157663" y="5818188"/>
            <a:ext cx="122555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latin typeface="Century Gothic" pitchFamily="34" charset="0"/>
              </a:rPr>
              <a:t>148</a:t>
            </a:r>
          </a:p>
        </p:txBody>
      </p:sp>
      <p:sp>
        <p:nvSpPr>
          <p:cNvPr id="91" name="Summing Junction 90"/>
          <p:cNvSpPr>
            <a:spLocks noChangeArrowheads="1"/>
          </p:cNvSpPr>
          <p:nvPr/>
        </p:nvSpPr>
        <p:spPr bwMode="auto">
          <a:xfrm>
            <a:off x="4040188" y="5900738"/>
            <a:ext cx="392112" cy="388937"/>
          </a:xfrm>
          <a:prstGeom prst="flowChartSummingJunction">
            <a:avLst/>
          </a:prstGeom>
          <a:solidFill>
            <a:srgbClr val="F1393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953" name="TextBox 91"/>
          <p:cNvSpPr txBox="1">
            <a:spLocks noChangeArrowheads="1"/>
          </p:cNvSpPr>
          <p:nvPr/>
        </p:nvSpPr>
        <p:spPr bwMode="auto">
          <a:xfrm>
            <a:off x="1616075" y="265588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67C0B3"/>
                </a:solidFill>
                <a:latin typeface="Century Gothic" pitchFamily="34" charset="0"/>
              </a:rPr>
              <a:t>6157</a:t>
            </a:r>
          </a:p>
        </p:txBody>
      </p:sp>
      <p:sp>
        <p:nvSpPr>
          <p:cNvPr id="73954" name="TextBox 92"/>
          <p:cNvSpPr txBox="1">
            <a:spLocks noChangeArrowheads="1"/>
          </p:cNvSpPr>
          <p:nvPr/>
        </p:nvSpPr>
        <p:spPr bwMode="auto">
          <a:xfrm>
            <a:off x="4046538" y="270668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13939"/>
                </a:solidFill>
                <a:latin typeface="Century Gothic" pitchFamily="34" charset="0"/>
              </a:rPr>
              <a:t>232</a:t>
            </a:r>
          </a:p>
        </p:txBody>
      </p:sp>
      <p:sp>
        <p:nvSpPr>
          <p:cNvPr id="73955" name="TextBox 93"/>
          <p:cNvSpPr txBox="1">
            <a:spLocks noChangeArrowheads="1"/>
          </p:cNvSpPr>
          <p:nvPr/>
        </p:nvSpPr>
        <p:spPr bwMode="auto">
          <a:xfrm>
            <a:off x="6405563" y="270668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D5D52B"/>
                </a:solidFill>
                <a:latin typeface="Century Gothic" pitchFamily="34" charset="0"/>
              </a:rPr>
              <a:t>84</a:t>
            </a:r>
          </a:p>
        </p:txBody>
      </p:sp>
      <p:sp>
        <p:nvSpPr>
          <p:cNvPr id="95" name="Down Arrow 94"/>
          <p:cNvSpPr/>
          <p:nvPr/>
        </p:nvSpPr>
        <p:spPr>
          <a:xfrm>
            <a:off x="6705190" y="5128391"/>
            <a:ext cx="378795" cy="712953"/>
          </a:xfrm>
          <a:prstGeom prst="downArrow">
            <a:avLst/>
          </a:prstGeom>
          <a:solidFill>
            <a:srgbClr val="D5D52B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959" name="TextBox 95"/>
          <p:cNvSpPr txBox="1">
            <a:spLocks noChangeArrowheads="1"/>
          </p:cNvSpPr>
          <p:nvPr/>
        </p:nvSpPr>
        <p:spPr bwMode="auto">
          <a:xfrm>
            <a:off x="6329363" y="5845175"/>
            <a:ext cx="12255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>
                <a:latin typeface="Century Gothic" pitchFamily="34" charset="0"/>
              </a:rPr>
              <a:t>36</a:t>
            </a:r>
          </a:p>
        </p:txBody>
      </p:sp>
      <p:sp>
        <p:nvSpPr>
          <p:cNvPr id="97" name="Summing Junction 96"/>
          <p:cNvSpPr>
            <a:spLocks noChangeArrowheads="1"/>
          </p:cNvSpPr>
          <p:nvPr/>
        </p:nvSpPr>
        <p:spPr bwMode="auto">
          <a:xfrm>
            <a:off x="6213475" y="5927725"/>
            <a:ext cx="392113" cy="390525"/>
          </a:xfrm>
          <a:prstGeom prst="flowChartSummingJunction">
            <a:avLst/>
          </a:prstGeom>
          <a:solidFill>
            <a:srgbClr val="F1393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961" name="TextBox 97"/>
          <p:cNvSpPr txBox="1">
            <a:spLocks noChangeArrowheads="1"/>
          </p:cNvSpPr>
          <p:nvPr/>
        </p:nvSpPr>
        <p:spPr bwMode="auto">
          <a:xfrm>
            <a:off x="168275" y="26336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entury Gothic" pitchFamily="34" charset="0"/>
              </a:rPr>
              <a:t>Starting</a:t>
            </a:r>
            <a:r>
              <a:rPr lang="en-US" altLang="en-US" sz="1800">
                <a:latin typeface="Calibri" pitchFamily="34" charset="0"/>
              </a:rPr>
              <a:t> </a:t>
            </a:r>
          </a:p>
        </p:txBody>
      </p:sp>
      <p:sp>
        <p:nvSpPr>
          <p:cNvPr id="73962" name="TextBox 98"/>
          <p:cNvSpPr txBox="1">
            <a:spLocks noChangeArrowheads="1"/>
          </p:cNvSpPr>
          <p:nvPr/>
        </p:nvSpPr>
        <p:spPr bwMode="auto">
          <a:xfrm>
            <a:off x="166688" y="5976938"/>
            <a:ext cx="1414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entury Gothic" pitchFamily="34" charset="0"/>
              </a:rPr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cap="none" smtClean="0"/>
              <a:t>OPENBIOME IN YG </a:t>
            </a:r>
          </a:p>
        </p:txBody>
      </p:sp>
      <p:sp>
        <p:nvSpPr>
          <p:cNvPr id="7577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2971800" cy="3952875"/>
          </a:xfrm>
        </p:spPr>
      </p:pic>
      <p:pic>
        <p:nvPicPr>
          <p:cNvPr id="768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  <p:sp>
        <p:nvSpPr>
          <p:cNvPr id="76805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Specialist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0" y="2316163"/>
            <a:ext cx="75184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24163" y="4586288"/>
            <a:ext cx="5832475" cy="129698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7828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2450" y="838200"/>
            <a:ext cx="21717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 smtClean="0"/>
              <a:t>Mr MW 76 year old man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smtClean="0"/>
              <a:t>Admitted to local hospital July 2014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Severe CAP- managed in ITU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Cardiac arrest on ITU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Coronary angioplasty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Developed ARF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Haemodialysis 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200" smtClean="0"/>
              <a:t>Developed C diff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Metronadazole 14 days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Vancomycin 14 days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Vancomycin + metronidazole 28 days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Fidaxomicin 10 days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endParaRPr lang="en-GB" altLang="en-US" sz="220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Case history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So far..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15 patients treated </a:t>
            </a:r>
          </a:p>
          <a:p>
            <a:pPr lvl="1" eaLnBrk="1" hangingPunct="1"/>
            <a:r>
              <a:rPr lang="en-GB" altLang="en-US" smtClean="0"/>
              <a:t>8 with Openbiome</a:t>
            </a:r>
          </a:p>
          <a:p>
            <a:pPr lvl="1" eaLnBrk="1" hangingPunct="1"/>
            <a:r>
              <a:rPr lang="en-GB" altLang="en-US" smtClean="0"/>
              <a:t>7 ‘blender’ </a:t>
            </a:r>
          </a:p>
          <a:p>
            <a:pPr eaLnBrk="1" hangingPunct="1"/>
            <a:r>
              <a:rPr lang="en-GB" altLang="en-US" smtClean="0"/>
              <a:t>No non responders</a:t>
            </a:r>
          </a:p>
          <a:p>
            <a:pPr eaLnBrk="1" hangingPunct="1"/>
            <a:r>
              <a:rPr lang="en-GB" altLang="en-US" smtClean="0"/>
              <a:t>2 relapses following antibiotic treatment</a:t>
            </a:r>
          </a:p>
          <a:p>
            <a:pPr lvl="1" eaLnBrk="1" hangingPunct="1"/>
            <a:r>
              <a:rPr lang="en-GB" altLang="en-US" smtClean="0"/>
              <a:t>1 treated with repeat FMT</a:t>
            </a:r>
          </a:p>
          <a:p>
            <a:pPr lvl="1" eaLnBrk="1" hangingPunct="1"/>
            <a:r>
              <a:rPr lang="en-GB" altLang="en-US" smtClean="0"/>
              <a:t>1 with Fidaxomicin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future</a:t>
            </a:r>
          </a:p>
        </p:txBody>
      </p:sp>
      <p:pic>
        <p:nvPicPr>
          <p:cNvPr id="7987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8" y="1601788"/>
            <a:ext cx="2981325" cy="4522787"/>
          </a:xfrm>
        </p:spPr>
      </p:pic>
      <p:pic>
        <p:nvPicPr>
          <p:cNvPr id="798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1196975"/>
            <a:ext cx="2820988" cy="5521325"/>
          </a:xfrm>
        </p:spPr>
      </p:pic>
      <p:sp>
        <p:nvSpPr>
          <p:cNvPr id="7987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Improving FMT</a:t>
            </a:r>
          </a:p>
        </p:txBody>
      </p:sp>
      <p:pic>
        <p:nvPicPr>
          <p:cNvPr id="8089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4130675" cy="2800350"/>
          </a:xfrm>
        </p:spPr>
      </p:pic>
      <p:pic>
        <p:nvPicPr>
          <p:cNvPr id="8090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3" y="1916113"/>
            <a:ext cx="3079750" cy="3081337"/>
          </a:xfrm>
        </p:spPr>
      </p:pic>
      <p:sp>
        <p:nvSpPr>
          <p:cNvPr id="8090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Cultured microbiota in capsules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‘RePOOPulate ‘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‘Artificial’ Microbiota ?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388" y="3284538"/>
            <a:ext cx="56308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/>
              <a:t>FMT is a very effective treatment for recurrent CDI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/>
              <a:t>More long-term safety data is needed especially if indications expand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/>
              <a:t>Stool banks may improve availability and safety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/>
              <a:t>Optimisation of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/>
              <a:t>More focused therapy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/>
              <a:t>Cultured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smtClean="0"/>
              <a:t>Best route 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smtClean="0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Diolch Yn fawr iawn  - Thank you very much </a:t>
            </a:r>
          </a:p>
        </p:txBody>
      </p:sp>
      <p:pic>
        <p:nvPicPr>
          <p:cNvPr id="83971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8263" y="404813"/>
            <a:ext cx="6396037" cy="4600575"/>
          </a:xfrm>
        </p:spPr>
      </p:pic>
      <p:sp>
        <p:nvSpPr>
          <p:cNvPr id="83972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 sz="2000" smtClean="0"/>
              <a:t>Email  	jonathan.sutton@wales.nhs.uk</a:t>
            </a:r>
          </a:p>
          <a:p>
            <a:pPr eaLnBrk="1" hangingPunct="1"/>
            <a:r>
              <a:rPr lang="en-GB" altLang="en-US" sz="2000" smtClean="0"/>
              <a:t>Twitter 	@DrJGSutton</a:t>
            </a:r>
          </a:p>
        </p:txBody>
      </p:sp>
      <p:sp>
        <p:nvSpPr>
          <p:cNvPr id="3" name="Left Arrow 2"/>
          <p:cNvSpPr/>
          <p:nvPr/>
        </p:nvSpPr>
        <p:spPr>
          <a:xfrm rot="18768293">
            <a:off x="6588126" y="1485900"/>
            <a:ext cx="7921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397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Screen Shot 2015-09-24 at 7.23.3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04800"/>
            <a:ext cx="3009900" cy="584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17375E"/>
                </a:solidFill>
              </a:rPr>
              <a:t>www.ips.uk.net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  <p:pic>
        <p:nvPicPr>
          <p:cNvPr id="86019" name="Picture 5" descr="Patron Sponsor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Referral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495425"/>
            <a:ext cx="7086600" cy="4524375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latin typeface="Calibri" pitchFamily="34" charset="0"/>
              </a:rPr>
              <a:t>Sent:</a:t>
            </a:r>
            <a:r>
              <a:rPr lang="en-GB" altLang="en-US">
                <a:latin typeface="Calibri" pitchFamily="34" charset="0"/>
              </a:rPr>
              <a:t> Tuesday, December 23, 2014 10:41 AM</a:t>
            </a:r>
            <a:br>
              <a:rPr lang="en-GB" altLang="en-US">
                <a:latin typeface="Calibri" pitchFamily="34" charset="0"/>
              </a:rPr>
            </a:br>
            <a:r>
              <a:rPr lang="en-GB" altLang="en-US" b="1">
                <a:latin typeface="Calibri" pitchFamily="34" charset="0"/>
              </a:rPr>
              <a:t>To:</a:t>
            </a:r>
            <a:r>
              <a:rPr lang="en-GB" altLang="en-US">
                <a:latin typeface="Calibri" pitchFamily="34" charset="0"/>
              </a:rPr>
              <a:t> Jonathan Sutton (BCUHB - Medical)</a:t>
            </a:r>
            <a:br>
              <a:rPr lang="en-GB" altLang="en-US">
                <a:latin typeface="Calibri" pitchFamily="34" charset="0"/>
              </a:rPr>
            </a:br>
            <a:r>
              <a:rPr lang="en-GB" altLang="en-US" b="1">
                <a:latin typeface="Calibri" pitchFamily="34" charset="0"/>
              </a:rPr>
              <a:t>Subject:</a:t>
            </a:r>
            <a:r>
              <a:rPr lang="en-GB" altLang="en-US">
                <a:latin typeface="Calibri" pitchFamily="34" charset="0"/>
              </a:rPr>
              <a:t> Stool transplant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Hi,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 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I am trying to get hold of the gastroenterologist who does stool transplants. Is that you?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 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We have a patient I would like to discuss.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 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Thanks</a:t>
            </a:r>
          </a:p>
          <a:p>
            <a:pPr eaLnBrk="1" hangingPunct="1"/>
            <a:r>
              <a:rPr lang="en-GB" altLang="en-US">
                <a:latin typeface="Calibri" pitchFamily="34" charset="0"/>
              </a:rPr>
              <a:t> 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Wife – post splenectomy on long term antibiotics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Daughter – recent tonsillitis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2 grandsons aged 8 and 12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Opted to treat with frozen material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8 months later no recurrence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MW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Difficult or obstinate </a:t>
            </a:r>
          </a:p>
          <a:p>
            <a:pPr eaLnBrk="1" hangingPunct="1"/>
            <a:r>
              <a:rPr lang="en-GB" altLang="en-US" smtClean="0"/>
              <a:t>Gram positive, spore forming organism</a:t>
            </a:r>
          </a:p>
          <a:p>
            <a:pPr eaLnBrk="1" hangingPunct="1"/>
            <a:r>
              <a:rPr lang="en-GB" altLang="en-US" smtClean="0"/>
              <a:t>Can be a minor part of normal colonic microbiota</a:t>
            </a:r>
          </a:p>
          <a:p>
            <a:pPr eaLnBrk="1" hangingPunct="1"/>
            <a:r>
              <a:rPr lang="en-GB" altLang="en-US" smtClean="0"/>
              <a:t>Causes disease when competing bacteria are wiped out following antibiotic use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>
              <a:buFont typeface="Arial" pitchFamily="34" charset="0"/>
              <a:buNone/>
            </a:pPr>
            <a:endParaRPr lang="en-GB" altLang="en-US" smtClean="0"/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Clostridium difficile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FF"/>
                </a:solidFill>
                <a:latin typeface="Calibri" pitchFamily="34" charset="0"/>
              </a:rPr>
              <a:t>IPS Liverpool 29th September 2015</a:t>
            </a:r>
          </a:p>
        </p:txBody>
      </p:sp>
    </p:spTree>
    <p:custDataLst>
      <p:tags r:id="rId1"/>
    </p:custDataLst>
  </p:cSld>
  <p:clrMapOvr>
    <a:masterClrMapping/>
  </p:clrMapOvr>
  <p:transition spd="slow" advTm="262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5|5.9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2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1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2|2.6|7.5|6.1|7.7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1649</Words>
  <Application>Microsoft Office PowerPoint</Application>
  <PresentationFormat>On-screen Show (4:3)</PresentationFormat>
  <Paragraphs>392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Recurrent Clostridium difficile : The Role of Faecal Microbiota Transplants</vt:lpstr>
      <vt:lpstr>‘Toying with human motions’</vt:lpstr>
      <vt:lpstr>The Power of Poop</vt:lpstr>
      <vt:lpstr>From me ... to poo</vt:lpstr>
      <vt:lpstr>Overview </vt:lpstr>
      <vt:lpstr>Case history</vt:lpstr>
      <vt:lpstr>Referral </vt:lpstr>
      <vt:lpstr>MW</vt:lpstr>
      <vt:lpstr>Clostridium difficile</vt:lpstr>
      <vt:lpstr>PowerPoint Presentation</vt:lpstr>
      <vt:lpstr>Recurrent CDI </vt:lpstr>
      <vt:lpstr>Recurrent CDI</vt:lpstr>
      <vt:lpstr>Management of recurrence</vt:lpstr>
      <vt:lpstr>Why does C. diff recur?</vt:lpstr>
      <vt:lpstr>PowerPoint Presentation</vt:lpstr>
      <vt:lpstr>PowerPoint Presentation</vt:lpstr>
      <vt:lpstr>Faecal Therapy</vt:lpstr>
      <vt:lpstr>Fast forward…….</vt:lpstr>
      <vt:lpstr>PowerPoint Presentation</vt:lpstr>
      <vt:lpstr>PowerPoint Presentation</vt:lpstr>
      <vt:lpstr>Cure without relapse at 10 weeks </vt:lpstr>
      <vt:lpstr>Microbiota Diversity</vt:lpstr>
      <vt:lpstr>PowerPoint Presentation</vt:lpstr>
      <vt:lpstr>Acceptable to patients?</vt:lpstr>
      <vt:lpstr>Patient Attitudes</vt:lpstr>
      <vt:lpstr>PowerPoint Presentation</vt:lpstr>
      <vt:lpstr>PowerPoint Presentation</vt:lpstr>
      <vt:lpstr>Results</vt:lpstr>
      <vt:lpstr>Safety of FMT </vt:lpstr>
      <vt:lpstr>Our Journey</vt:lpstr>
      <vt:lpstr>FMT AT YSBYTY GWYNEDD</vt:lpstr>
      <vt:lpstr>Multidisciplinary </vt:lpstr>
      <vt:lpstr>Discussions</vt:lpstr>
      <vt:lpstr>Who, where and how?</vt:lpstr>
      <vt:lpstr>Donor selection </vt:lpstr>
      <vt:lpstr>Screening of Donors</vt:lpstr>
      <vt:lpstr>Specialist equipment</vt:lpstr>
      <vt:lpstr>PowerPoint Presentation</vt:lpstr>
      <vt:lpstr>Transplant</vt:lpstr>
      <vt:lpstr>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suitable donors </vt:lpstr>
      <vt:lpstr>Problems</vt:lpstr>
      <vt:lpstr>The solution?</vt:lpstr>
      <vt:lpstr>Openbiome</vt:lpstr>
      <vt:lpstr>Easier?</vt:lpstr>
      <vt:lpstr>Cheaper?</vt:lpstr>
      <vt:lpstr>How can they do it?</vt:lpstr>
      <vt:lpstr>Payment by results </vt:lpstr>
      <vt:lpstr>Safer?</vt:lpstr>
      <vt:lpstr>Methods 3-step process to determine stool donation eligibility</vt:lpstr>
      <vt:lpstr>PowerPoint Presentation</vt:lpstr>
      <vt:lpstr>OPENBIOME IN YG </vt:lpstr>
      <vt:lpstr>Specialist equipment</vt:lpstr>
      <vt:lpstr>PowerPoint Presentation</vt:lpstr>
      <vt:lpstr>So far..</vt:lpstr>
      <vt:lpstr>The future</vt:lpstr>
      <vt:lpstr>Improving FMT</vt:lpstr>
      <vt:lpstr>‘Artificial’ Microbiota ?</vt:lpstr>
      <vt:lpstr>Summary</vt:lpstr>
      <vt:lpstr>Diolch Yn fawr iawn  - Thank you very much 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Faecal Microbiota Transplant to treat recurrent clostridium difficile</dc:title>
  <dc:creator>Jonathan</dc:creator>
  <cp:lastModifiedBy>Helen Evans</cp:lastModifiedBy>
  <cp:revision>72</cp:revision>
  <cp:lastPrinted>2015-09-24T23:46:30Z</cp:lastPrinted>
  <dcterms:created xsi:type="dcterms:W3CDTF">2015-09-24T23:18:53Z</dcterms:created>
  <dcterms:modified xsi:type="dcterms:W3CDTF">2015-09-29T18:47:18Z</dcterms:modified>
</cp:coreProperties>
</file>