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9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83" r:id="rId4"/>
    <p:sldId id="317" r:id="rId5"/>
    <p:sldId id="275" r:id="rId6"/>
    <p:sldId id="344" r:id="rId7"/>
    <p:sldId id="318" r:id="rId8"/>
    <p:sldId id="309" r:id="rId9"/>
    <p:sldId id="316" r:id="rId10"/>
    <p:sldId id="261" r:id="rId11"/>
    <p:sldId id="342" r:id="rId12"/>
    <p:sldId id="367" r:id="rId13"/>
    <p:sldId id="366" r:id="rId14"/>
    <p:sldId id="384" r:id="rId15"/>
    <p:sldId id="297" r:id="rId16"/>
    <p:sldId id="368" r:id="rId17"/>
    <p:sldId id="385" r:id="rId18"/>
    <p:sldId id="345" r:id="rId19"/>
    <p:sldId id="311" r:id="rId20"/>
    <p:sldId id="373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12" r:id="rId42"/>
    <p:sldId id="406" r:id="rId43"/>
    <p:sldId id="407" r:id="rId44"/>
    <p:sldId id="411" r:id="rId45"/>
    <p:sldId id="408" r:id="rId46"/>
    <p:sldId id="340" r:id="rId47"/>
    <p:sldId id="341" r:id="rId48"/>
    <p:sldId id="409" r:id="rId49"/>
    <p:sldId id="413" r:id="rId50"/>
    <p:sldId id="414" r:id="rId51"/>
  </p:sldIdLst>
  <p:sldSz cx="9144000" cy="6858000" type="screen4x3"/>
  <p:notesSz cx="7010400" cy="92964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433A8C"/>
    <a:srgbClr val="FFFFFF"/>
    <a:srgbClr val="33CC33"/>
    <a:srgbClr val="0033CC"/>
    <a:srgbClr val="00CCFF"/>
    <a:srgbClr val="00FFFF"/>
    <a:srgbClr val="FF0000"/>
    <a:srgbClr val="0F0F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950" y="-79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75" d="100"/>
        <a:sy n="75" d="100"/>
      </p:scale>
      <p:origin x="0" y="1152"/>
    </p:cViewPr>
  </p:sorterViewPr>
  <p:notesViewPr>
    <p:cSldViewPr>
      <p:cViewPr>
        <p:scale>
          <a:sx n="75" d="100"/>
          <a:sy n="75" d="100"/>
        </p:scale>
        <p:origin x="-1404" y="76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04800"/>
            <a:ext cx="701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262626"/>
                </a:solidFill>
              </a:defRPr>
            </a:lvl1pPr>
          </a:lstStyle>
          <a:p>
            <a:r>
              <a:rPr lang="en-US"/>
              <a:t>Preventing Catheter-Associated Urinary Tract Infections</a:t>
            </a:r>
            <a:br>
              <a:rPr lang="en-US"/>
            </a:br>
            <a:r>
              <a:rPr lang="en-US"/>
              <a:t>Dr. Mariah Obino, Kisii Hospital, Kenya, &amp; Dr. Gayani Tillekeratne, Duke University</a:t>
            </a:r>
            <a:br>
              <a:rPr lang="en-US"/>
            </a:br>
            <a:r>
              <a:rPr lang="en-US"/>
              <a:t>A Webber Training Teleclass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382000"/>
            <a:ext cx="70104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/>
            </a:lvl1pPr>
          </a:lstStyle>
          <a:p>
            <a:r>
              <a:rPr lang="en-US"/>
              <a:t>Hosted by Paul Webber  paul@webbertraining.com</a:t>
            </a:r>
          </a:p>
          <a:p>
            <a:r>
              <a:rPr lang="en-US"/>
              <a:t>www.webbertraining.com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8D6862-B91A-4C15-8B0F-B9AEBBE001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4" tIns="46822" rIns="93644" bIns="46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D8CE0-A7EA-4E87-88DA-6B6AB232CB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CDBE9-1467-4FAC-9BA5-572DEA800BC1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300" smtClean="0">
              <a:latin typeface="Arial" pitchFamily="34" charset="0"/>
            </a:endParaRPr>
          </a:p>
          <a:p>
            <a:pPr eaLnBrk="1" hangingPunct="1"/>
            <a:endParaRPr lang="en-US" sz="1300" smtClean="0">
              <a:latin typeface="Arial" pitchFamily="34" charset="0"/>
            </a:endParaRPr>
          </a:p>
          <a:p>
            <a:pPr eaLnBrk="1" hangingPunct="1">
              <a:buFontTx/>
              <a:buChar char="•"/>
            </a:pPr>
            <a:endParaRPr lang="en-US" sz="1300" smtClean="0">
              <a:latin typeface="Arial" pitchFamily="34" charset="0"/>
            </a:endParaRPr>
          </a:p>
          <a:p>
            <a:pPr eaLnBrk="1" hangingPunct="1"/>
            <a:r>
              <a:rPr lang="en-US" sz="130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2C808-1286-42C3-A161-ACC2DE52E0DD}" type="slidenum">
              <a:rPr lang="en-US"/>
              <a:pPr/>
              <a:t>15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8832-08B4-4804-AE6F-31D4DED848AC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4838"/>
            <a:ext cx="5764213" cy="4184650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657A1-CC8A-40A1-9211-35B4C0B7E812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EB589-9AC1-4EEE-89D5-B8F70C15F8E3}" type="slidenum">
              <a:rPr lang="en-US"/>
              <a:pPr/>
              <a:t>46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0961C-3A9C-4797-B1DB-387B5B67D8C7}" type="slidenum">
              <a:rPr lang="en-US"/>
              <a:pPr/>
              <a:t>47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ABCFB-6C0D-4DA4-A2D8-7D1BA4A1C9D1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F3415-8599-4413-B131-5CA98D0CE41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AC2DF-D8DE-4C6B-96E0-FFAB83FE3CBA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617538"/>
            <a:ext cx="5843587" cy="4384675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5351463"/>
            <a:ext cx="5919788" cy="3465512"/>
          </a:xfrm>
          <a:noFill/>
          <a:ln/>
        </p:spPr>
        <p:txBody>
          <a:bodyPr lIns="95755" tIns="47879" rIns="95755" bIns="47879"/>
          <a:lstStyle/>
          <a:p>
            <a:pPr eaLnBrk="1" hangingPunct="1"/>
            <a:endParaRPr lang="en-US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0DAE9-DDE3-497D-B155-80F903A1FBCD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298950"/>
            <a:ext cx="5684837" cy="4300538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21242-4822-4B83-910B-656EC7062B61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4414838"/>
            <a:ext cx="6310312" cy="4881562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z="8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72962-73D2-4380-89A9-8CF26B255B84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2" eaLnBrk="1" hangingPunct="1">
              <a:spcAft>
                <a:spcPct val="5000"/>
              </a:spcAft>
              <a:buFontTx/>
              <a:buChar char="•"/>
            </a:pPr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4F4FB-100F-4E51-A277-F4FB1FFAC51E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2613" y="617538"/>
            <a:ext cx="5843587" cy="4384675"/>
          </a:xfrm>
          <a:ln w="12700" cap="flat">
            <a:solidFill>
              <a:schemeClr val="tx1"/>
            </a:solidFill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5926138" cy="3465513"/>
          </a:xfrm>
          <a:noFill/>
          <a:ln/>
        </p:spPr>
        <p:txBody>
          <a:bodyPr lIns="95755" tIns="47879" rIns="95755" bIns="47879"/>
          <a:lstStyle/>
          <a:p>
            <a:pPr eaLnBrk="1" hangingPunct="1">
              <a:buFontTx/>
              <a:buChar char="•"/>
            </a:pPr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24952-3BEE-4917-BDD1-1B95E2CB70AB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4414838"/>
            <a:ext cx="5919787" cy="4184650"/>
          </a:xfrm>
          <a:noFill/>
          <a:ln/>
        </p:spPr>
        <p:txBody>
          <a:bodyPr/>
          <a:lstStyle/>
          <a:p>
            <a:pPr lvl="1" eaLnBrk="1" hangingPunct="1"/>
            <a:endParaRPr lang="en-US" sz="13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B1B16-4A44-4EB8-85AB-29BBDFBF7269}" type="datetime1">
              <a:rPr lang="en-US"/>
              <a:pPr/>
              <a:t>6/25/2015</a:t>
            </a:fld>
            <a:r>
              <a:rPr lang="en-US"/>
              <a:t>Slide set adapted from "Hospital Acquired Urinary Tract Infections", Diane Newman, RNC, MSN &amp; Phil Hanno MD, Division of Urology.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set adapted from "Hospital Acquired Urinary Tract Infections", Diane Newman, RNC, MSN &amp; Phil Hanno MD, Division of Urology.  Self Learning packet created by Gallagher,J. &amp; Muller, A.  8/05.S:SLM/Indwelling Urinary Catheters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F2037-EE2C-43EA-8265-2D6650EEF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A6789-0C57-47B8-8F7D-E5B7E023F76A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3B2CD-C488-4E90-A5A8-C26CE7781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8C42-5423-417E-9C6F-72F8C13EEE4C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E2CD9-5689-44DB-8E32-18216AF91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A93501-F340-4CC0-8275-63666091CD49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2F85-142E-4408-BF2A-B3C9037A79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375ED-81C8-452C-8E40-6E295801DD85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BB3E-2502-481E-987E-5F88ADDE6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98DCF-3E40-4806-A5F5-127C15C7EB2D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CD331-8AF9-42B5-A2DD-306DEC68C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BDF29-515D-4ADF-93A1-3BD4268759B1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E1CF7-F2C4-481F-A5CC-FB53488EA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7316C7-F12E-4DCB-A431-AC4B982B91CE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EEC68-B64D-477A-B3F4-724DEB6ED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9174B-D47E-4557-A74F-68E701DAB5EC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AA11-D038-4211-AE57-405E8FBA7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fld id="{D6AE55E9-AD85-46B7-B3BF-0D13C0D9AC14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87565-F0BB-4278-B2FF-926512589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509E5-A2F2-495A-9EA1-444A5D3EFB31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189FC-80A3-4AE0-888A-DF1B1034D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19D11B29-319E-4AF9-8ABA-857314CA7417}" type="datetime1">
              <a:rPr lang="en-US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F60C145A-9876-4AFE-9A1C-C57F92AD005D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63" descr="pyramid_logo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52400" y="457200"/>
            <a:ext cx="12446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69" r:id="rId2"/>
    <p:sldLayoutId id="2147484075" r:id="rId3"/>
    <p:sldLayoutId id="2147484070" r:id="rId4"/>
    <p:sldLayoutId id="2147484071" r:id="rId5"/>
    <p:sldLayoutId id="2147484072" r:id="rId6"/>
    <p:sldLayoutId id="2147484076" r:id="rId7"/>
    <p:sldLayoutId id="2147484077" r:id="rId8"/>
    <p:sldLayoutId id="2147484078" r:id="rId9"/>
    <p:sldLayoutId id="2147484073" r:id="rId10"/>
    <p:sldLayoutId id="214748407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charset="0"/>
          <a:ea typeface="ＭＳ Ｐゴシック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914400"/>
            <a:ext cx="807085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>
                <a:solidFill>
                  <a:srgbClr val="262626"/>
                </a:solidFill>
              </a:rPr>
              <a:t>Preventing Catheter-Associated Urinary Tract Infections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0" y="5867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Sans Unicode" pitchFamily="34" charset="0"/>
                <a:cs typeface="Lucida Sans Unicode" pitchFamily="34" charset="0"/>
              </a:rPr>
              <a:t>Some slides adapted from "Hospital-Acquired Urinary Tract Infections,” Diane Newman, RNC, MSN &amp; Phil Hanno MD, Division of Urology, University of Pennsylvania.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5800" y="3352800"/>
            <a:ext cx="7123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Lucida Sans Unicode" pitchFamily="34" charset="0"/>
                <a:cs typeface="Lucida Sans Unicode" pitchFamily="34" charset="0"/>
              </a:rPr>
              <a:t>Dr. Mariah Obino, MBChB, </a:t>
            </a:r>
            <a:r>
              <a:rPr lang="en-US" sz="2000" b="1">
                <a:latin typeface="Lucida Sans Unicode" pitchFamily="34" charset="0"/>
                <a:cs typeface="Lucida Sans Unicode" pitchFamily="34" charset="0"/>
              </a:rPr>
              <a:t>Kisii Hospital, Kenya</a:t>
            </a:r>
            <a:endParaRPr lang="en-US" b="1"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b="1">
                <a:latin typeface="Lucida Sans Unicode" pitchFamily="34" charset="0"/>
                <a:cs typeface="Lucida Sans Unicode" pitchFamily="34" charset="0"/>
              </a:rPr>
              <a:t>Dr. Gayani Tillekeratne, MD MSc, </a:t>
            </a:r>
            <a:r>
              <a:rPr lang="en-US" sz="2000" b="1">
                <a:latin typeface="Lucida Sans Unicode" pitchFamily="34" charset="0"/>
                <a:cs typeface="Lucida Sans Unicode" pitchFamily="34" charset="0"/>
              </a:rPr>
              <a:t>Duke University</a:t>
            </a:r>
            <a:endParaRPr lang="en-US" b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684213" y="2286000"/>
            <a:ext cx="6581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Sans Unicode" pitchFamily="34" charset="0"/>
                <a:cs typeface="Lucida Sans Unicode" pitchFamily="34" charset="0"/>
              </a:rPr>
              <a:t>With a Focus on Resource-Limited Settings</a:t>
            </a: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3325" y="4652963"/>
            <a:ext cx="12096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2608263" y="4800600"/>
            <a:ext cx="31067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Lucida Sans Unicode" pitchFamily="34" charset="0"/>
                <a:cs typeface="Lucida Sans Unicode" pitchFamily="34" charset="0"/>
              </a:rPr>
              <a:t>Hosted by Paul Webber</a:t>
            </a:r>
          </a:p>
          <a:p>
            <a:pPr algn="ctr"/>
            <a:r>
              <a:rPr lang="en-US" sz="1800">
                <a:latin typeface="Lucida Sans Unicode" pitchFamily="34" charset="0"/>
                <a:cs typeface="Lucida Sans Unicode" pitchFamily="34" charset="0"/>
              </a:rPr>
              <a:t>paul@webbertraining.com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3124200" y="6488113"/>
            <a:ext cx="276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www.webbertraining.com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7496175" y="6477000"/>
            <a:ext cx="164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pitchFamily="34" charset="0"/>
                <a:cs typeface="Arial" pitchFamily="34" charset="0"/>
              </a:rPr>
              <a:t>June 25,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803400"/>
            <a:ext cx="8015287" cy="45974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Acute urinary retention or obstruction (e.g. enlarged prostate)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Need for accurate measurements of urinary output in critically ill patients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To assist in healing of open sacral or perineal wounds of incontinent patients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Patient requires prolonged immobilization (i.e. bone fracture)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Perioperative…for intra-op patients for accurate input/output measurements, abdominal surgery and C-sections (to empty/collapse the bladder)…usually removed immediately post-op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Surgical indications like post urethral dilatation in managing strictures, post delivery risk of vesico-vaginal fistula (following obstructed labour)</a:t>
            </a:r>
          </a:p>
          <a:p>
            <a:pPr lvl="1" eaLnBrk="1" hangingPunct="1">
              <a:lnSpc>
                <a:spcPct val="7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</a:rPr>
              <a:t>Hospice/palliative care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A0B023-6AAB-445A-B7D4-4C668CB5A94A}" type="slidenum">
              <a:rPr lang="en-US"/>
              <a:pPr/>
              <a:t>10</a:t>
            </a:fld>
            <a:endParaRPr lang="en-US"/>
          </a:p>
        </p:txBody>
      </p:sp>
      <p:sp>
        <p:nvSpPr>
          <p:cNvPr id="32772" name="Text Box 1028"/>
          <p:cNvSpPr txBox="1">
            <a:spLocks noChangeArrowheads="1"/>
          </p:cNvSpPr>
          <p:nvPr/>
        </p:nvSpPr>
        <p:spPr bwMode="auto">
          <a:xfrm>
            <a:off x="1403350" y="801688"/>
            <a:ext cx="7705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Calibri Light" charset="0"/>
              </a:rPr>
              <a:t>So when is a catheter indicated?</a:t>
            </a:r>
            <a:endParaRPr lang="en-US" sz="3600">
              <a:latin typeface="Calibri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3810000" cy="3600450"/>
          </a:xfrm>
        </p:spPr>
        <p:txBody>
          <a:bodyPr/>
          <a:lstStyle/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Urinary incontinence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Use of diuretics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Bedrest or decreased mobility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</a:rPr>
              <a:t>Unconscious pts</a:t>
            </a:r>
          </a:p>
          <a:p>
            <a:pPr eaLnBrk="1" hangingPunct="1">
              <a:buFontTx/>
              <a:buNone/>
            </a:pPr>
            <a:endParaRPr lang="en-US" sz="2800" smtClean="0">
              <a:latin typeface="Lucida Sans Unicode" pitchFamily="34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D322DA-DF8E-4D42-B23D-243EB8DE7F74}" type="slidenum">
              <a:rPr lang="en-US"/>
              <a:pPr/>
              <a:t>11</a:t>
            </a:fld>
            <a:endParaRPr lang="en-US"/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989138"/>
            <a:ext cx="3810000" cy="4159250"/>
          </a:xfrm>
        </p:spPr>
        <p:txBody>
          <a:bodyPr/>
          <a:lstStyle/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Convenience of hospital staff  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For routine monitoring of intake and output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</a:rPr>
              <a:t>Physician uncertainty about the patient’s medical course</a:t>
            </a:r>
          </a:p>
          <a:p>
            <a:pPr eaLnBrk="1" hangingPunct="1">
              <a:buFont typeface="Wingdings 3" pitchFamily="18" charset="2"/>
              <a:buNone/>
            </a:pPr>
            <a:endParaRPr lang="en-US" sz="2800" smtClean="0">
              <a:latin typeface="Lucida Sans Unicode" pitchFamily="34" charset="0"/>
            </a:endParaRPr>
          </a:p>
          <a:p>
            <a:pPr eaLnBrk="1" hangingPunct="1"/>
            <a:endParaRPr lang="en-US" sz="2800" smtClean="0">
              <a:latin typeface="Lucida Sans Unicode" pitchFamily="34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66750" y="6423025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Lucida Sans Unicode" pitchFamily="34" charset="0"/>
                <a:cs typeface="Lucida Sans Unicode" pitchFamily="34" charset="0"/>
              </a:rPr>
              <a:t>Jain P, Parada JP, David A, Smith LG. Overuse of the indwelling urinary tract catheter in hospitalized medical patients. Arch Intern Med. 1995;155:1425-9. </a:t>
            </a:r>
          </a:p>
        </p:txBody>
      </p:sp>
      <p:sp>
        <p:nvSpPr>
          <p:cNvPr id="34822" name="Text Box 1030"/>
          <p:cNvSpPr txBox="1">
            <a:spLocks noChangeArrowheads="1"/>
          </p:cNvSpPr>
          <p:nvPr/>
        </p:nvSpPr>
        <p:spPr bwMode="auto">
          <a:xfrm>
            <a:off x="1600200" y="40005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Calibri Light" charset="0"/>
              </a:rPr>
              <a:t>Examples of inappropriate use of catheters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1752600"/>
            <a:ext cx="7391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100" b="1">
                <a:latin typeface="Lucida Sans Unicode" pitchFamily="34" charset="0"/>
                <a:cs typeface="Lucida Sans Unicode" pitchFamily="34" charset="0"/>
              </a:rPr>
              <a:t>A little more on why catheters can cause UTIs…</a:t>
            </a:r>
            <a:endParaRPr lang="en-US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3AD44-2466-4389-AB17-2753A312D9F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763713" y="333375"/>
            <a:ext cx="3411537" cy="1143000"/>
          </a:xfrm>
        </p:spPr>
        <p:txBody>
          <a:bodyPr/>
          <a:lstStyle/>
          <a:p>
            <a:pPr eaLnBrk="1" hangingPunct="1"/>
            <a:r>
              <a:rPr lang="en-US" b="1" smtClean="0"/>
              <a:t>Biofilms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19300"/>
            <a:ext cx="4025900" cy="4824413"/>
          </a:xfrm>
        </p:spPr>
        <p:txBody>
          <a:bodyPr/>
          <a:lstStyle/>
          <a:p>
            <a:pPr eaLnBrk="1" hangingPunct="1">
              <a:buClr>
                <a:srgbClr val="433A8C"/>
              </a:buClr>
              <a:buFontTx/>
              <a:buChar char="•"/>
            </a:pPr>
            <a:r>
              <a:rPr lang="en-US" sz="2400" smtClean="0">
                <a:latin typeface="Lucida Sans Unicode" pitchFamily="34" charset="0"/>
              </a:rPr>
              <a:t>Micro-organisms colonize the internal surface of catheters and form biofilms</a:t>
            </a:r>
          </a:p>
          <a:p>
            <a:pPr eaLnBrk="1" hangingPunct="1">
              <a:buClr>
                <a:srgbClr val="433A8C"/>
              </a:buClr>
              <a:buFontTx/>
              <a:buChar char="•"/>
            </a:pPr>
            <a:r>
              <a:rPr lang="en-US" sz="2400" smtClean="0">
                <a:latin typeface="Lucida Sans Unicode" pitchFamily="34" charset="0"/>
              </a:rPr>
              <a:t>Organisms can detach from the biofilm and become free-floating which can then lead to symptomatic infection</a:t>
            </a:r>
          </a:p>
        </p:txBody>
      </p:sp>
      <p:pic>
        <p:nvPicPr>
          <p:cNvPr id="36868" name="Content Placeholder 7" descr="biofilm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905000"/>
            <a:ext cx="3810000" cy="2738438"/>
          </a:xfrm>
        </p:spPr>
      </p:pic>
      <p:sp>
        <p:nvSpPr>
          <p:cNvPr id="368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9D9F44-1707-4602-8AED-5CF9EE62D6DC}" type="slidenum">
              <a:rPr lang="en-US"/>
              <a:pPr/>
              <a:t>13</a:t>
            </a:fld>
            <a:endParaRPr lang="en-US"/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827088" y="638175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/>
            <a:r>
              <a:rPr lang="en-US" sz="1200">
                <a:latin typeface="Lucida Sans Unicode" pitchFamily="34" charset="0"/>
                <a:cs typeface="Lucida Sans Unicode" pitchFamily="34" charset="0"/>
              </a:rPr>
              <a:t>Stokowski, L.A.2009 Nursing perspectives Preventing Catheter Associated Urinary Tract Infections. Medscape Nurses</a:t>
            </a:r>
            <a:endParaRPr lang="en-US" sz="1200" b="1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4938713" y="4648200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/>
              <a:t>Electron micrograph depicting round </a:t>
            </a:r>
            <a:r>
              <a:rPr lang="en-US" sz="1800" i="1"/>
              <a:t>Staphylococcus aureus</a:t>
            </a:r>
            <a:r>
              <a:rPr lang="en-US" sz="1800"/>
              <a:t> bacteria, with biofilm, the sticky-looking substance woven between the bacteria.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950" y="296863"/>
            <a:ext cx="4613275" cy="1116012"/>
          </a:xfrm>
        </p:spPr>
        <p:txBody>
          <a:bodyPr/>
          <a:lstStyle/>
          <a:p>
            <a:pPr eaLnBrk="1" hangingPunct="1"/>
            <a:r>
              <a:rPr lang="en-US" sz="4300" b="1" smtClean="0"/>
              <a:t>Involved species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46263"/>
            <a:ext cx="5257800" cy="4022725"/>
          </a:xfrm>
        </p:spPr>
        <p:txBody>
          <a:bodyPr/>
          <a:lstStyle/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/>
              <a:t>Involved species: enteric pathogens like </a:t>
            </a:r>
            <a:r>
              <a:rPr lang="en-US" sz="2400" i="1" smtClean="0"/>
              <a:t>E.coli </a:t>
            </a:r>
            <a:r>
              <a:rPr lang="en-US" sz="2400" smtClean="0"/>
              <a:t>are most common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/>
              <a:t>Others: </a:t>
            </a:r>
            <a:r>
              <a:rPr lang="en-US" sz="2400" i="1" smtClean="0"/>
              <a:t>Pseudomonas</a:t>
            </a:r>
            <a:r>
              <a:rPr lang="en-US" sz="2400" smtClean="0"/>
              <a:t> species, </a:t>
            </a:r>
            <a:r>
              <a:rPr lang="en-US" sz="2400" i="1" smtClean="0"/>
              <a:t>Enterococcus</a:t>
            </a:r>
            <a:r>
              <a:rPr lang="en-US" sz="2400" smtClean="0"/>
              <a:t> species, </a:t>
            </a:r>
            <a:r>
              <a:rPr lang="en-US" sz="2400" i="1" smtClean="0"/>
              <a:t>S. aureus</a:t>
            </a:r>
            <a:r>
              <a:rPr lang="en-US" sz="2400" smtClean="0"/>
              <a:t>, coagulase-negative staphylococci, </a:t>
            </a:r>
            <a:r>
              <a:rPr lang="en-US" sz="2400" i="1" smtClean="0"/>
              <a:t>Enterobacter</a:t>
            </a:r>
            <a:r>
              <a:rPr lang="en-US" sz="2400" smtClean="0"/>
              <a:t> species, and yeast.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i="1" smtClean="0"/>
              <a:t>Proteus</a:t>
            </a:r>
            <a:r>
              <a:rPr lang="en-US" sz="2400" smtClean="0"/>
              <a:t> and </a:t>
            </a:r>
            <a:r>
              <a:rPr lang="en-US" sz="2400" i="1" smtClean="0"/>
              <a:t>Pseudomonas</a:t>
            </a:r>
            <a:r>
              <a:rPr lang="en-US" sz="2400" smtClean="0"/>
              <a:t> species are the organisms most commonly associated with biofilm growth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6B6BD5-F2C0-4610-9CE6-DA056F49BAAC}" type="slidenum">
              <a:rPr lang="en-US"/>
              <a:pPr/>
              <a:t>14</a:t>
            </a:fld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827088" y="6464300"/>
            <a:ext cx="7391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eaLnBrk="1" hangingPunct="1"/>
            <a:r>
              <a:rPr lang="en-US" sz="1200">
                <a:latin typeface="Lucida Sans Unicode" pitchFamily="34" charset="0"/>
                <a:cs typeface="Lucida Sans Unicode" pitchFamily="34" charset="0"/>
              </a:rPr>
              <a:t>Brusch JL et al. Catheter-Related Urinary Tract Infection. Medscape, 2013.</a:t>
            </a:r>
            <a:endParaRPr lang="en-US" sz="1200" b="1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7894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2708275"/>
            <a:ext cx="27432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47625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b="1" smtClean="0"/>
              <a:t>Catheter care affects biofilm formation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39938"/>
            <a:ext cx="7707312" cy="3910012"/>
          </a:xfrm>
        </p:spPr>
        <p:txBody>
          <a:bodyPr/>
          <a:lstStyle/>
          <a:p>
            <a:pPr eaLnBrk="1" hangingPunct="1"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The catheter irritates the urethra and decreases its defense against bacteria</a:t>
            </a:r>
          </a:p>
          <a:p>
            <a:pPr eaLnBrk="1" hangingPunct="1"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With decreased defenses, there is a port of entry for infection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Loss of the protective mucosal layer promotes development of the bacterial biofilm which binds along the catheter wall.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9341DF-B013-4A8C-8948-476C098184BC}" type="slidenum">
              <a:rPr lang="en-US"/>
              <a:pPr/>
              <a:t>15</a:t>
            </a:fld>
            <a:endParaRPr lang="en-US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03213" y="6419850"/>
            <a:ext cx="8229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5000"/>
              </a:spcBef>
              <a:buClr>
                <a:srgbClr val="FFFF00"/>
              </a:buClr>
            </a:pPr>
            <a:r>
              <a:rPr lang="de-DE" sz="1200">
                <a:latin typeface="Lucida Sans Unicode" pitchFamily="34" charset="0"/>
                <a:cs typeface="Lucida Sans Unicode" pitchFamily="34" charset="0"/>
              </a:rPr>
              <a:t>Trautner, B.W., &amp; Darouiche, R.O. (2003). </a:t>
            </a:r>
            <a:r>
              <a:rPr lang="en-US" sz="1200">
                <a:latin typeface="Lucida Sans Unicode" pitchFamily="34" charset="0"/>
                <a:cs typeface="Lucida Sans Unicode" pitchFamily="34" charset="0"/>
              </a:rPr>
              <a:t>Role of biofilm in catheter-associated urinary tract infection. </a:t>
            </a:r>
            <a:r>
              <a:rPr lang="en-US" sz="1200" i="1">
                <a:latin typeface="Lucida Sans Unicode" pitchFamily="34" charset="0"/>
                <a:cs typeface="Lucida Sans Unicode" pitchFamily="34" charset="0"/>
              </a:rPr>
              <a:t>American J Infection Control</a:t>
            </a:r>
            <a:r>
              <a:rPr lang="en-US" sz="1200">
                <a:latin typeface="Lucida Sans Unicode" pitchFamily="34" charset="0"/>
                <a:cs typeface="Lucida Sans Unicode" pitchFamily="34" charset="0"/>
              </a:rPr>
              <a:t>, 32,177–183.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When infections are acquired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898525" y="1820863"/>
            <a:ext cx="7921625" cy="4487862"/>
          </a:xfrm>
        </p:spPr>
        <p:txBody>
          <a:bodyPr/>
          <a:lstStyle/>
          <a:p>
            <a:pPr eaLnBrk="1" hangingPunct="1">
              <a:spcAft>
                <a:spcPts val="4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On insertion of catheter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Via cross contamination or inadvertent catheterization into the vagina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Not ensuring aseptic technique</a:t>
            </a:r>
          </a:p>
          <a:p>
            <a:pPr eaLnBrk="1" hangingPunct="1">
              <a:spcAft>
                <a:spcPts val="4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Catheter Care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Ascending colonization</a:t>
            </a:r>
          </a:p>
          <a:p>
            <a:pPr lvl="2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800" smtClean="0">
                <a:latin typeface="Lucida Sans Unicode" pitchFamily="34" charset="0"/>
                <a:cs typeface="Lucida Sans Unicode" pitchFamily="34" charset="0"/>
              </a:rPr>
              <a:t>Within the catheter lumen (endoluminal) from the drainage bag</a:t>
            </a:r>
          </a:p>
          <a:p>
            <a:pPr lvl="2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800" smtClean="0">
                <a:latin typeface="Lucida Sans Unicode" pitchFamily="34" charset="0"/>
                <a:cs typeface="Lucida Sans Unicode" pitchFamily="34" charset="0"/>
              </a:rPr>
              <a:t>Between the catheter and urethra (extraluminal or periurethral)</a:t>
            </a:r>
          </a:p>
          <a:p>
            <a:pPr eaLnBrk="1" hangingPunct="1">
              <a:spcAft>
                <a:spcPts val="4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Maintenance</a:t>
            </a:r>
          </a:p>
          <a:p>
            <a:pPr eaLnBrk="1" hangingPunct="1">
              <a:spcAft>
                <a:spcPts val="4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Cross-contamination when emptying drainage bags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DA607A-7EBB-455F-9381-E072DE8A422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88913"/>
            <a:ext cx="7148513" cy="1223962"/>
          </a:xfrm>
        </p:spPr>
        <p:txBody>
          <a:bodyPr/>
          <a:lstStyle/>
          <a:p>
            <a:pPr eaLnBrk="1" hangingPunct="1"/>
            <a:r>
              <a:rPr lang="en-US" sz="3600" b="1" smtClean="0"/>
              <a:t> Other risk factors for CA-UTIs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Long duration of catheterization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Colonization of drainage bag… leads to ascending infection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Diarrhea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Diabetes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Female gender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Errors in catheter care and insertion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/>
              <a:t>Immunocompromised patients (e.g. on corticosteroids, symptomatic HIV)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25914-BCB4-493E-8C5A-B605C1E37FB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827088" y="2060575"/>
            <a:ext cx="74168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Lucida Sans Unicode" pitchFamily="34" charset="0"/>
              </a:rPr>
              <a:t>Bacteremia </a:t>
            </a:r>
          </a:p>
          <a:p>
            <a:pPr lvl="1" eaLnBrk="1" hangingPunct="1">
              <a:buClr>
                <a:srgbClr val="433A8C"/>
              </a:buClr>
            </a:pPr>
            <a:r>
              <a:rPr lang="en-US" sz="2000" smtClean="0">
                <a:latin typeface="Lucida Sans Unicode" pitchFamily="34" charset="0"/>
              </a:rPr>
              <a:t>Occurs when bacteria enter the bloodstream</a:t>
            </a:r>
          </a:p>
          <a:p>
            <a:pPr eaLnBrk="1" hangingPunct="1">
              <a:buClr>
                <a:srgbClr val="433A8C"/>
              </a:buClr>
            </a:pPr>
            <a:endParaRPr lang="en-US" smtClean="0">
              <a:latin typeface="Lucida Sans Unicode" pitchFamily="34" charset="0"/>
            </a:endParaRPr>
          </a:p>
          <a:p>
            <a:pPr eaLnBrk="1" hangingPunct="1">
              <a:buClr>
                <a:srgbClr val="433A8C"/>
              </a:buClr>
            </a:pPr>
            <a:r>
              <a:rPr lang="en-US" sz="2400" smtClean="0">
                <a:latin typeface="Lucida Sans Unicode" pitchFamily="34" charset="0"/>
              </a:rPr>
              <a:t>Urosepsis</a:t>
            </a:r>
          </a:p>
          <a:p>
            <a:pPr lvl="1" eaLnBrk="1" hangingPunct="1">
              <a:buClr>
                <a:srgbClr val="433A8C"/>
              </a:buClr>
            </a:pPr>
            <a:r>
              <a:rPr lang="en-US" sz="2000" smtClean="0">
                <a:latin typeface="Lucida Sans Unicode" pitchFamily="34" charset="0"/>
              </a:rPr>
              <a:t>Systemic inflammatory response to infection (sepsis) that appears to originate from a urinary tract source</a:t>
            </a:r>
          </a:p>
          <a:p>
            <a:pPr lvl="1" eaLnBrk="1" hangingPunct="1">
              <a:buClr>
                <a:srgbClr val="433A8C"/>
              </a:buClr>
            </a:pPr>
            <a:r>
              <a:rPr lang="en-US" sz="2000" smtClean="0">
                <a:latin typeface="Lucida Sans Unicode" pitchFamily="34" charset="0"/>
              </a:rPr>
              <a:t>Patient will have signs and symptoms of SIRS (temperature &gt;38°C or &lt;36°C,  WBC &gt;12x10</a:t>
            </a:r>
            <a:r>
              <a:rPr lang="en-US" sz="2000" baseline="30000" smtClean="0">
                <a:latin typeface="Lucida Sans Unicode" pitchFamily="34" charset="0"/>
              </a:rPr>
              <a:t>9 </a:t>
            </a:r>
            <a:r>
              <a:rPr lang="en-US" sz="2000" smtClean="0">
                <a:latin typeface="Lucida Sans Unicode" pitchFamily="34" charset="0"/>
              </a:rPr>
              <a:t>or &lt;4x10</a:t>
            </a:r>
            <a:r>
              <a:rPr lang="en-US" sz="2000" baseline="30000" smtClean="0">
                <a:latin typeface="Lucida Sans Unicode" pitchFamily="34" charset="0"/>
              </a:rPr>
              <a:t>9</a:t>
            </a:r>
            <a:r>
              <a:rPr lang="en-US" sz="2000" smtClean="0">
                <a:latin typeface="Lucida Sans Unicode" pitchFamily="34" charset="0"/>
              </a:rPr>
              <a:t>, RR &gt;20, HR &gt;90bpm) combined with signs and symptoms of a UTI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C4C3E-E236-499E-A1A4-1B4B077C0866}" type="slidenum">
              <a:rPr lang="en-US"/>
              <a:pPr/>
              <a:t>18</a:t>
            </a:fld>
            <a:endParaRPr lang="en-US"/>
          </a:p>
        </p:txBody>
      </p:sp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827088" y="6330950"/>
            <a:ext cx="73453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latin typeface="Lucida Sans Unicode" pitchFamily="34" charset="0"/>
                <a:cs typeface="Lucida Sans Unicode" pitchFamily="34" charset="0"/>
              </a:rPr>
              <a:t>Holroyd-Leduc, Sen, Bertenthal, Sands, Palmer,  Kresevic, et al. (2007). The relationship of indwelling urinary catheters to death, length of hospital stay, functional decline, and nursing home admission in hospitalized older medical patients. J American Geriatrics Society, 55, 227–233.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600200" y="622300"/>
            <a:ext cx="6859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Calibri Light" charset="0"/>
              </a:rPr>
              <a:t>The risks of catheter-associated UTIs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925513" y="1844675"/>
            <a:ext cx="7175500" cy="4114800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u="sng" smtClean="0">
                <a:latin typeface="Lucida Sans Unicode" pitchFamily="34" charset="0"/>
                <a:cs typeface="Lucida Sans Unicode" pitchFamily="34" charset="0"/>
              </a:rPr>
              <a:t>Make sure catheter is indicated!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Follow appropriate infection control strategies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Proper catheter insertion 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Proper catheter maintenance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REMOVE CATHETER AS SOON AS POSSIBLE!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F4024-49DE-434E-A61D-E4BCFB8F0F05}" type="slidenum">
              <a:rPr lang="en-US"/>
              <a:pPr/>
              <a:t>19</a:t>
            </a:fld>
            <a:endParaRPr lang="en-US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619250" y="304800"/>
            <a:ext cx="70564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alibri Light" charset="0"/>
              </a:rPr>
              <a:t>How to prevent catheter-associated UTIs</a:t>
            </a:r>
          </a:p>
        </p:txBody>
      </p:sp>
      <p:pic>
        <p:nvPicPr>
          <p:cNvPr id="45061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4724400"/>
            <a:ext cx="20748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92150"/>
            <a:ext cx="3705225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smtClean="0"/>
              <a:t>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33600"/>
            <a:ext cx="7705725" cy="3671888"/>
          </a:xfrm>
        </p:spPr>
        <p:txBody>
          <a:bodyPr/>
          <a:lstStyle/>
          <a:p>
            <a:pPr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mtClean="0">
                <a:latin typeface="Lucida Sans Unicode" pitchFamily="34" charset="0"/>
              </a:rPr>
              <a:t>Define catheter-associated UTI (CA-UTI)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mtClean="0">
                <a:latin typeface="Lucida Sans Unicode" pitchFamily="34" charset="0"/>
              </a:rPr>
              <a:t>Epidemiology &amp; risk factors for CA-UTI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mtClean="0">
                <a:latin typeface="Lucida Sans Unicode" pitchFamily="34" charset="0"/>
              </a:rPr>
              <a:t>Pathogenesis &amp; microbiology of CA-UTI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mtClean="0">
                <a:latin typeface="Lucida Sans Unicode" pitchFamily="34" charset="0"/>
              </a:rPr>
              <a:t>Evidence-based strategies for reducing CA-UTI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z="1800" smtClean="0">
                <a:latin typeface="Lucida Sans Unicode" pitchFamily="34" charset="0"/>
              </a:rPr>
              <a:t>Proper indications</a:t>
            </a:r>
          </a:p>
          <a:p>
            <a:pPr lvl="1"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z="1800" smtClean="0">
                <a:latin typeface="Lucida Sans Unicode" pitchFamily="34" charset="0"/>
              </a:rPr>
              <a:t>Proper insertion &amp; maintenance</a:t>
            </a:r>
          </a:p>
          <a:p>
            <a:pPr eaLnBrk="1" hangingPunct="1">
              <a:buClr>
                <a:srgbClr val="433A8C"/>
              </a:buClr>
              <a:buFont typeface="Wingdings" pitchFamily="2" charset="2"/>
              <a:buChar char="u"/>
            </a:pPr>
            <a:r>
              <a:rPr lang="en-US" smtClean="0">
                <a:latin typeface="Lucida Sans Unicode" pitchFamily="34" charset="0"/>
              </a:rPr>
              <a:t>Our study: A multi-faceted intervention to reduce CA-UTI in  </a:t>
            </a:r>
            <a:br>
              <a:rPr lang="en-US" smtClean="0">
                <a:latin typeface="Lucida Sans Unicode" pitchFamily="34" charset="0"/>
              </a:rPr>
            </a:br>
            <a:r>
              <a:rPr lang="en-US" smtClean="0">
                <a:latin typeface="Lucida Sans Unicode" pitchFamily="34" charset="0"/>
              </a:rPr>
              <a:t>   Kenya</a:t>
            </a:r>
          </a:p>
          <a:p>
            <a:pPr eaLnBrk="1" hangingPunct="1">
              <a:buFont typeface="Wingdings" pitchFamily="2" charset="2"/>
              <a:buChar char="u"/>
            </a:pPr>
            <a:endParaRPr lang="en-US" smtClean="0">
              <a:latin typeface="Lucida Sans Unicode" pitchFamily="34" charset="0"/>
            </a:endParaRPr>
          </a:p>
          <a:p>
            <a:pPr eaLnBrk="1" hangingPunct="1"/>
            <a:endParaRPr lang="en-US" smtClean="0">
              <a:latin typeface="Lucida Sans Unicode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3200" b="1" smtClean="0">
              <a:latin typeface="Lucida Sans Unicode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CC022-CAD7-4A6A-AEDA-EEC6AA03A81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2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911975" cy="1143000"/>
          </a:xfrm>
        </p:spPr>
        <p:txBody>
          <a:bodyPr/>
          <a:lstStyle/>
          <a:p>
            <a:pPr eaLnBrk="1" hangingPunct="1"/>
            <a:r>
              <a:rPr lang="en-US" sz="3900" b="1" smtClean="0"/>
              <a:t>Proper insertion of a catheter</a:t>
            </a:r>
            <a:endParaRPr lang="en-US" sz="3900" smtClean="0"/>
          </a:p>
        </p:txBody>
      </p:sp>
      <p:sp>
        <p:nvSpPr>
          <p:cNvPr id="47107" name="Content Placeholder 1"/>
          <p:cNvSpPr>
            <a:spLocks noGrp="1"/>
          </p:cNvSpPr>
          <p:nvPr>
            <p:ph idx="1"/>
          </p:nvPr>
        </p:nvSpPr>
        <p:spPr>
          <a:xfrm>
            <a:off x="822325" y="1846263"/>
            <a:ext cx="8016875" cy="4022725"/>
          </a:xfrm>
        </p:spPr>
        <p:txBody>
          <a:bodyPr/>
          <a:lstStyle/>
          <a:p>
            <a:pPr marL="566738" indent="-457200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3000" smtClean="0">
                <a:latin typeface="Lucida Sans Unicode" pitchFamily="34" charset="0"/>
                <a:cs typeface="Lucida Sans Unicode" pitchFamily="34" charset="0"/>
              </a:rPr>
              <a:t>Personnel</a:t>
            </a:r>
          </a:p>
          <a:p>
            <a:pPr marL="566738" indent="-457200">
              <a:buClr>
                <a:srgbClr val="433A8C"/>
              </a:buClr>
              <a:buFont typeface="Calibri" pitchFamily="34" charset="0"/>
              <a:buNone/>
            </a:pPr>
            <a:endParaRPr lang="en-US" sz="200" smtClean="0">
              <a:latin typeface="Lucida Sans Unicode" pitchFamily="34" charset="0"/>
              <a:cs typeface="Lucida Sans Unicode" pitchFamily="34" charset="0"/>
            </a:endParaRPr>
          </a:p>
          <a:p>
            <a:pPr marL="858838" lvl="1" indent="-457200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Should only be performed by persons trained in the proper insertion of a catheter</a:t>
            </a:r>
          </a:p>
          <a:p>
            <a:pPr marL="566738" indent="-457200" eaLnBrk="1" hangingPunct="1"/>
            <a:endParaRPr lang="en-US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4005263"/>
            <a:ext cx="30607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032FF0-732D-49DF-BD6F-3676ADE837C8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6846888" cy="971550"/>
          </a:xfrm>
        </p:spPr>
        <p:txBody>
          <a:bodyPr/>
          <a:lstStyle/>
          <a:p>
            <a:r>
              <a:rPr lang="en-US" sz="3600" b="1" smtClean="0"/>
              <a:t>Proper insertion of a catheter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710488" cy="4022725"/>
          </a:xfrm>
        </p:spPr>
        <p:txBody>
          <a:bodyPr/>
          <a:lstStyle/>
          <a:p>
            <a:pPr marL="566738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3000" smtClean="0">
                <a:latin typeface="Lucida Sans Unicode" pitchFamily="34" charset="0"/>
                <a:cs typeface="Lucida Sans Unicode" pitchFamily="34" charset="0"/>
              </a:rPr>
              <a:t>Aseptic technique</a:t>
            </a:r>
          </a:p>
          <a:p>
            <a:pPr marL="858838" lvl="1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Perform hand hygiene immediately before &amp; after catheter insertion or manipulation</a:t>
            </a:r>
          </a:p>
          <a:p>
            <a:pPr marL="858838" lvl="1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Use sterile equipment</a:t>
            </a:r>
          </a:p>
          <a:p>
            <a:pPr marL="1042988" lvl="2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Sterile gloves</a:t>
            </a:r>
          </a:p>
          <a:p>
            <a:pPr marL="1042988" lvl="2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Sterile drapes</a:t>
            </a:r>
          </a:p>
          <a:p>
            <a:pPr marL="1042988" lvl="2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Sterile sponges</a:t>
            </a:r>
          </a:p>
          <a:p>
            <a:pPr marL="1042988" lvl="2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Antiseptic/ sterile solution for periurethral cleaning</a:t>
            </a:r>
          </a:p>
          <a:p>
            <a:pPr marL="1042988" lvl="2" indent="-4572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Single-use packet of lubricant jelly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3064E3-BF86-4E55-81C0-D64EC5A464EB}" type="slidenum">
              <a:rPr lang="en-US"/>
              <a:pPr/>
              <a:t>21</a:t>
            </a:fld>
            <a:endParaRPr lang="en-US"/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971550" y="6535738"/>
            <a:ext cx="475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Sans Unicode" pitchFamily="34" charset="0"/>
                <a:cs typeface="Lucida Sans Unicode" pitchFamily="34" charset="0"/>
              </a:rPr>
              <a:t>http://www.cdc.gov/hicpac/cauti/02_cauti2009_abbrev.html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3" y="260350"/>
            <a:ext cx="7543800" cy="1017588"/>
          </a:xfrm>
        </p:spPr>
        <p:txBody>
          <a:bodyPr/>
          <a:lstStyle/>
          <a:p>
            <a:r>
              <a:rPr lang="en-US" sz="4000" b="1" smtClean="0"/>
              <a:t>Proper insertion of a catheter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827088" y="2349500"/>
            <a:ext cx="7543800" cy="4022725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3000" smtClean="0">
                <a:latin typeface="Lucida Sans Unicode" pitchFamily="34" charset="0"/>
                <a:cs typeface="Lucida Sans Unicode" pitchFamily="34" charset="0"/>
              </a:rPr>
              <a:t>New England Journal of Medicine -&gt; Videos in Clinical Medicine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433A8C"/>
              </a:buClr>
              <a:buFont typeface="Calibri" pitchFamily="34" charset="0"/>
              <a:buNone/>
            </a:pPr>
            <a:r>
              <a:rPr lang="en-US" smtClean="0">
                <a:latin typeface="Lucida Sans Unicode" pitchFamily="34" charset="0"/>
                <a:cs typeface="Lucida Sans Unicode" pitchFamily="34" charset="0"/>
              </a:rPr>
              <a:t>http://www.nejm.org/multimedia/medical-videos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8C79FD-880B-4691-9FF6-84B22A173B0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543800" cy="1449388"/>
          </a:xfrm>
        </p:spPr>
        <p:txBody>
          <a:bodyPr/>
          <a:lstStyle/>
          <a:p>
            <a:r>
              <a:rPr lang="en-US" sz="4300" b="1" smtClean="0"/>
              <a:t>Step-by-step instructions: catheter insertion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900113" y="1752600"/>
            <a:ext cx="7543800" cy="4022725"/>
          </a:xfrm>
        </p:spPr>
        <p:txBody>
          <a:bodyPr/>
          <a:lstStyle/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Perform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hand hygiene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Perform peri-care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Re-perform hand hygiene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Don sterile gloves 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Place </a:t>
            </a: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sterile 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fenestrated drape over patient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Use </a:t>
            </a:r>
            <a:r>
              <a:rPr lang="en-US" sz="24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smallest bore catheter 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possible that will allow adequate drainage</a:t>
            </a:r>
          </a:p>
          <a:p>
            <a:pPr marL="514350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Spread the labia and keep retracted with non-dominant hand until the catheter is inserted.</a:t>
            </a:r>
          </a:p>
          <a:p>
            <a:pPr marL="787400" lvl="1" indent="-514350">
              <a:buClr>
                <a:srgbClr val="433A8C"/>
              </a:buClr>
              <a:buFont typeface="Calibri" pitchFamily="34" charset="0"/>
              <a:buNone/>
            </a:pPr>
            <a:r>
              <a:rPr lang="en-US" sz="20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	This hand is now non-sterile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FB552D-5BF3-4B3E-BF86-82EA5222457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A4C4F4-BD4B-4D4A-82A2-AFF50C5C1C85}" type="slidenum">
              <a:rPr lang="en-US"/>
              <a:pPr/>
              <a:t>24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76375" y="260350"/>
            <a:ext cx="7543800" cy="1449388"/>
          </a:xfrm>
        </p:spPr>
        <p:txBody>
          <a:bodyPr/>
          <a:lstStyle/>
          <a:p>
            <a:r>
              <a:rPr lang="en-US" sz="3600" b="1" smtClean="0"/>
              <a:t>Step-by-step instructions: </a:t>
            </a:r>
            <a:br>
              <a:rPr lang="en-US" sz="3600" b="1" smtClean="0"/>
            </a:br>
            <a:r>
              <a:rPr lang="en-US" sz="3600" b="1" smtClean="0"/>
              <a:t>catheter insertion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900113" y="1997075"/>
            <a:ext cx="7543800" cy="4022725"/>
          </a:xfrm>
        </p:spPr>
        <p:txBody>
          <a:bodyPr/>
          <a:lstStyle/>
          <a:p>
            <a:pPr marL="623888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With dominant hand, pick up </a:t>
            </a: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anti-septic soaked cotton wool 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to cleanse each side of the labia minora using downward strokes &amp; cleanse the meatus.</a:t>
            </a:r>
          </a:p>
          <a:p>
            <a:pPr marL="623888" indent="-514350">
              <a:buClr>
                <a:srgbClr val="433A8C"/>
              </a:buClr>
              <a:buFont typeface="Arial" pitchFamily="34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Pick up the catheter 3-4 in (8-10 cm) from the tip &amp; insert into the urethra until urine begins to flow.</a:t>
            </a:r>
          </a:p>
          <a:p>
            <a:pPr marL="623888" indent="-514350">
              <a:buClr>
                <a:srgbClr val="433A8C"/>
              </a:buClr>
              <a:buFont typeface="Arial" pitchFamily="34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If the vagina is inadvertently catheterized,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obtain a new sterile catheter.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  Leave the first catheter in place as a landmark.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BDDE07-3A74-44D0-B00A-5805A3FCE6F8}" type="slidenum">
              <a:rPr lang="en-US"/>
              <a:pPr/>
              <a:t>25</a:t>
            </a:fld>
            <a:endParaRPr lang="en-US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900113" y="1997075"/>
            <a:ext cx="7543800" cy="4022725"/>
          </a:xfrm>
        </p:spPr>
        <p:txBody>
          <a:bodyPr/>
          <a:lstStyle/>
          <a:p>
            <a:pPr marL="623888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If urinary catheter is to be left in place, insert the catheter 1 in (2.5 cm) further into the urethra, then fill balloon.</a:t>
            </a:r>
          </a:p>
          <a:p>
            <a:pPr marL="623888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Use water, not saline or air, to inflate the balloon.</a:t>
            </a:r>
          </a:p>
          <a:p>
            <a:pPr marL="623888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Anchor the catheter 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tubing to the thigh</a:t>
            </a:r>
          </a:p>
          <a:p>
            <a:pPr marL="623888" indent="-514350">
              <a:buClr>
                <a:srgbClr val="433A8C"/>
              </a:buClr>
              <a:buFont typeface="Calibri Light" charset="0"/>
              <a:buAutoNum type="arabicPeriod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Place the bag in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dependent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position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76375" y="260350"/>
            <a:ext cx="7543800" cy="14493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600" b="1">
                <a:solidFill>
                  <a:srgbClr val="404040"/>
                </a:solidFill>
                <a:latin typeface="Calibri Light" charset="0"/>
              </a:rPr>
              <a:t>Step-by-step instructions: </a:t>
            </a:r>
            <a:br>
              <a:rPr lang="en-US" sz="3600" b="1">
                <a:solidFill>
                  <a:srgbClr val="404040"/>
                </a:solidFill>
                <a:latin typeface="Calibri Light" charset="0"/>
              </a:rPr>
            </a:br>
            <a:r>
              <a:rPr lang="en-US" sz="3600" b="1">
                <a:solidFill>
                  <a:srgbClr val="404040"/>
                </a:solidFill>
                <a:latin typeface="Calibri Light" charset="0"/>
              </a:rPr>
              <a:t>catheter insertion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7596187" cy="1449387"/>
          </a:xfrm>
        </p:spPr>
        <p:txBody>
          <a:bodyPr/>
          <a:lstStyle/>
          <a:p>
            <a:r>
              <a:rPr lang="en-US" sz="3600" b="1" smtClean="0"/>
              <a:t>Proper maintenance of a catheter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Maintain a closed drainage system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If breaks in system, replace catheter/ system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Maintain unobstructed urine flow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Free from kinking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Place bag in dependent position (below the level of the bladder) 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Empty bag </a:t>
            </a:r>
            <a:r>
              <a:rPr lang="en-US" sz="25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regularly</a:t>
            </a: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 (ie EVERY 8 hrs or with volumes &gt;400 mLs)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Minimize urethral trauma after insertion by stabilizing or anchoring the catheter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300" smtClean="0">
                <a:latin typeface="Lucida Sans Unicode" pitchFamily="34" charset="0"/>
                <a:cs typeface="Lucida Sans Unicode" pitchFamily="34" charset="0"/>
              </a:rPr>
              <a:t>PROPER PLACEMENT IS KEY!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DAB44-6310-48B4-A74F-F2F1DF3E3B85}" type="slidenum">
              <a:rPr lang="en-US"/>
              <a:pPr/>
              <a:t>26</a:t>
            </a:fld>
            <a:endParaRPr lang="en-US"/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971550" y="6535738"/>
            <a:ext cx="4759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Sans Unicode" pitchFamily="34" charset="0"/>
                <a:cs typeface="Lucida Sans Unicode" pitchFamily="34" charset="0"/>
              </a:rPr>
              <a:t>http://www.cdc.gov/hicpac/cauti/02_cauti2009_abbrev.html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6840537" cy="1449387"/>
          </a:xfrm>
        </p:spPr>
        <p:txBody>
          <a:bodyPr/>
          <a:lstStyle/>
          <a:p>
            <a:r>
              <a:rPr lang="en-US" sz="3600" b="1" smtClean="0"/>
              <a:t>Proper maintenance of a catheter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Catheter should be changed if urine is not draining appropriately</a:t>
            </a:r>
          </a:p>
          <a:p>
            <a:pPr lvl="1">
              <a:lnSpc>
                <a:spcPct val="8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DO NOT CHANGE CATHETER OTHERWISE!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Use standard precautions during any manipulation of the catheter or collecting system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Unless clinical indications exist, do not use systemic antimicrobials to prevent CAUTIs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Gently clean perineal area daily and after each stool with non-deodorant soap &amp; water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BE4F1C-FC45-48D5-8D79-DADB719FA889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188913"/>
            <a:ext cx="6840537" cy="1449387"/>
          </a:xfrm>
        </p:spPr>
        <p:txBody>
          <a:bodyPr/>
          <a:lstStyle/>
          <a:p>
            <a:r>
              <a:rPr lang="en-US" sz="3600" b="1" smtClean="0"/>
              <a:t>Proper maintenance of a catheter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22325" y="1997075"/>
            <a:ext cx="7543800" cy="4022725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REMOVE CATHETER AS SOON AS POSSIBLE!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Perform daily review of need for catheter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A4FF7E-E54A-41F5-AE3A-13C270F557A1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9713" y="798513"/>
            <a:ext cx="7094537" cy="758825"/>
          </a:xfrm>
        </p:spPr>
        <p:txBody>
          <a:bodyPr>
            <a:noAutofit/>
          </a:bodyPr>
          <a:lstStyle/>
          <a:p>
            <a:r>
              <a:rPr lang="en-US" sz="3600" b="1" smtClean="0"/>
              <a:t>Managing reduced mobility/ incontinence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755650" y="1844675"/>
            <a:ext cx="8064500" cy="4572000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Urinary incontinence predisposes to skin irritation &amp; ulcers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smtClean="0">
                <a:latin typeface="Lucida Sans Unicode" pitchFamily="34" charset="0"/>
                <a:cs typeface="Lucida Sans Unicode" pitchFamily="34" charset="0"/>
              </a:rPr>
              <a:t>Absorbent pads, urinals, bedpans, and frequent linen changes can reduce risk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300" smtClean="0">
                <a:latin typeface="Lucida Sans Unicode" pitchFamily="34" charset="0"/>
                <a:cs typeface="Lucida Sans Unicode" pitchFamily="34" charset="0"/>
              </a:rPr>
              <a:t>May not be available/ possible in some settings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300" smtClean="0">
                <a:latin typeface="Lucida Sans Unicode" pitchFamily="34" charset="0"/>
                <a:cs typeface="Lucida Sans Unicode" pitchFamily="34" charset="0"/>
              </a:rPr>
              <a:t>Can family be recruited to help with linen changes?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800" u="sng" smtClean="0">
                <a:latin typeface="Lucida Sans Unicode" pitchFamily="34" charset="0"/>
                <a:cs typeface="Lucida Sans Unicode" pitchFamily="34" charset="0"/>
              </a:rPr>
              <a:t>In many cases, risk of morbidity and mortality from CAUTI will be greater than from ulcer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15BFFF-F1FF-4848-88ED-0D5495FD118D}" type="slidenum">
              <a:rPr lang="en-US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333375"/>
            <a:ext cx="3727450" cy="944563"/>
          </a:xfrm>
        </p:spPr>
        <p:txBody>
          <a:bodyPr/>
          <a:lstStyle/>
          <a:p>
            <a:pPr eaLnBrk="1" hangingPunct="1"/>
            <a:r>
              <a:rPr lang="en-US" b="1" smtClean="0"/>
              <a:t>Definition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Urinary Tract Infection</a:t>
            </a:r>
            <a:r>
              <a:rPr lang="en-US" altLang="ja-JP" sz="2400" smtClean="0"/>
              <a:t> (UTI) is a clinically detectable condition of some part of the urinary tract caused by disease-causing microorganisms.</a:t>
            </a:r>
          </a:p>
          <a:p>
            <a:pPr eaLnBrk="1" hangingPunct="1"/>
            <a:r>
              <a:rPr lang="en-US" sz="2400" smtClean="0"/>
              <a:t>CA-UTI: Infection in a patient with a catheter in-situ or within 48 hours of catheter removal, as shown by signs or symptoms compatible with UTI with no other identified source of infection, along with 1000 or more colony-forming units per mL of 1 or more bacterial species.</a:t>
            </a:r>
          </a:p>
          <a:p>
            <a:pPr eaLnBrk="1" hangingPunct="1"/>
            <a:r>
              <a:rPr lang="en-US" sz="2400" smtClean="0"/>
              <a:t>The catheter can be: urethral, condom or suprapubic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D2D0E9-B3FB-4F1D-BD4D-012613EE43EB}" type="slidenum">
              <a:rPr lang="en-US"/>
              <a:pPr/>
              <a:t>3</a:t>
            </a:fld>
            <a:endParaRPr lang="en-US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900113" y="6524625"/>
            <a:ext cx="4751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Lucida Sans Unicode" pitchFamily="34" charset="0"/>
                <a:cs typeface="Lucida Sans Unicode" pitchFamily="34" charset="0"/>
              </a:rPr>
              <a:t>2009 Infectious Diseases Society of America (IDSA)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9713" y="582613"/>
            <a:ext cx="6015037" cy="758825"/>
          </a:xfrm>
        </p:spPr>
        <p:txBody>
          <a:bodyPr/>
          <a:lstStyle/>
          <a:p>
            <a:r>
              <a:rPr lang="en-US" sz="4000" b="1" smtClean="0"/>
              <a:t>Condom catheters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881188"/>
            <a:ext cx="7559675" cy="4572000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Preferable over indwelling urinary catheter because improves patient comfort, minimizes urethral trauma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Not appropriate for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Accurate urine measurement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Management of obstruction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b="1" u="sng" smtClean="0">
                <a:latin typeface="Lucida Sans Unicode" pitchFamily="34" charset="0"/>
                <a:cs typeface="Lucida Sans Unicode" pitchFamily="34" charset="0"/>
              </a:rPr>
              <a:t>Decreased rate of UTIs compared to indwelling catheters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i="1" smtClean="0">
                <a:latin typeface="Lucida Sans Unicode" pitchFamily="34" charset="0"/>
                <a:cs typeface="Lucida Sans Unicode" pitchFamily="34" charset="0"/>
              </a:rPr>
              <a:t>If patient able to cooperate, minimize catheter manipulation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70CAF8-E4E0-4C60-A526-4E0B1675740D}" type="slidenum">
              <a:rPr lang="en-US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5588" y="582613"/>
            <a:ext cx="5422900" cy="758825"/>
          </a:xfrm>
        </p:spPr>
        <p:txBody>
          <a:bodyPr/>
          <a:lstStyle/>
          <a:p>
            <a:r>
              <a:rPr lang="en-US" sz="4000" b="1" smtClean="0"/>
              <a:t>Preventing CAUTIs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2025650"/>
            <a:ext cx="6862762" cy="2771775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3000" smtClean="0">
                <a:latin typeface="Lucida Sans Unicode" pitchFamily="34" charset="0"/>
                <a:cs typeface="Lucida Sans Unicode" pitchFamily="34" charset="0"/>
              </a:rPr>
              <a:t>Quality improvement programs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z="1000" smtClean="0">
              <a:latin typeface="Lucida Sans Unicode" pitchFamily="34" charset="0"/>
              <a:cs typeface="Lucida Sans Unicode" pitchFamily="34" charset="0"/>
            </a:endParaRP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Provision of guidelines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Adequate education &amp; training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latin typeface="Lucida Sans Unicode" pitchFamily="34" charset="0"/>
                <a:cs typeface="Lucida Sans Unicode" pitchFamily="34" charset="0"/>
              </a:rPr>
              <a:t>Access to appropriate supplies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5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Surveillance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endParaRPr lang="en-US" sz="180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E3C448-61F1-436F-955F-99D306926E12}" type="slidenum">
              <a:rPr lang="en-US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1625" y="144463"/>
            <a:ext cx="8534400" cy="758825"/>
          </a:xfrm>
        </p:spPr>
        <p:txBody>
          <a:bodyPr/>
          <a:lstStyle/>
          <a:p>
            <a:pPr algn="ctr"/>
            <a:r>
              <a:rPr lang="en-US" b="1" smtClean="0"/>
              <a:t>Our study</a:t>
            </a:r>
          </a:p>
        </p:txBody>
      </p:sp>
      <p:pic>
        <p:nvPicPr>
          <p:cNvPr id="59395" name="Picture 6" descr="Screen Shot 2015-06-16 at 3.30.37 PM.png"/>
          <p:cNvPicPr>
            <a:picLocks noChangeAspect="1"/>
          </p:cNvPicPr>
          <p:nvPr/>
        </p:nvPicPr>
        <p:blipFill>
          <a:blip r:embed="rId2" cstate="email"/>
          <a:srcRect t="4636" b="9589"/>
          <a:stretch>
            <a:fillRect/>
          </a:stretch>
        </p:blipFill>
        <p:spPr bwMode="auto">
          <a:xfrm>
            <a:off x="0" y="1171575"/>
            <a:ext cx="9144000" cy="52816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59396" name="Picture 7" descr="Screen Shot 2015-06-16 at 3.30.37 P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7425"/>
            <a:ext cx="9144000" cy="381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39700" y="1004888"/>
            <a:ext cx="884713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725488"/>
            <a:ext cx="6934200" cy="758825"/>
          </a:xfrm>
        </p:spPr>
        <p:txBody>
          <a:bodyPr/>
          <a:lstStyle/>
          <a:p>
            <a:r>
              <a:rPr lang="en-US" sz="3900" smtClean="0"/>
              <a:t>Mbagathi District Hospital, Nairobi</a:t>
            </a:r>
          </a:p>
        </p:txBody>
      </p:sp>
      <p:pic>
        <p:nvPicPr>
          <p:cNvPr id="60419" name="Picture 3" descr="IMG_19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9475" y="2133600"/>
            <a:ext cx="4378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76463"/>
            <a:ext cx="3962400" cy="4060825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169-bed hospital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Only public district hospital in Nairobi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Serves an annual 73,783 patients each year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endParaRPr lang="en-US" sz="240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AF90B-4689-4AF4-A8AF-B92BC6EDB9C6}" type="slidenum">
              <a:rPr lang="en-US">
                <a:solidFill>
                  <a:schemeClr val="bg1"/>
                </a:solidFill>
              </a:rPr>
              <a:pPr/>
              <a:t>33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7813" y="574675"/>
            <a:ext cx="5997575" cy="758825"/>
          </a:xfrm>
        </p:spPr>
        <p:txBody>
          <a:bodyPr/>
          <a:lstStyle/>
          <a:p>
            <a:r>
              <a:rPr lang="en-US" b="1" smtClean="0"/>
              <a:t>Study aims</a:t>
            </a:r>
          </a:p>
        </p:txBody>
      </p:sp>
      <p:sp>
        <p:nvSpPr>
          <p:cNvPr id="61443" name="Content Placeholder 2"/>
          <p:cNvSpPr txBox="1">
            <a:spLocks/>
          </p:cNvSpPr>
          <p:nvPr/>
        </p:nvSpPr>
        <p:spPr bwMode="auto">
          <a:xfrm>
            <a:off x="827088" y="1989138"/>
            <a:ext cx="72739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buClr>
                <a:srgbClr val="433A8C"/>
              </a:buClr>
              <a:buSzPct val="85000"/>
              <a:buFont typeface="Wingdings" pitchFamily="2" charset="2"/>
              <a:buChar char="§"/>
            </a:pPr>
            <a:r>
              <a:rPr lang="en-US" sz="2900">
                <a:latin typeface="Lucida Sans Unicode" pitchFamily="34" charset="0"/>
                <a:cs typeface="Lucida Sans Unicode" pitchFamily="34" charset="0"/>
              </a:rPr>
              <a:t>To perform surveillance for CAUTIs at Mbagathi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433A8C"/>
              </a:buClr>
              <a:buSzPct val="85000"/>
              <a:buFont typeface="Wingdings" pitchFamily="2" charset="2"/>
              <a:buChar char="§"/>
            </a:pPr>
            <a:r>
              <a:rPr lang="en-US" sz="2700">
                <a:latin typeface="Lucida Sans Unicode" pitchFamily="34" charset="0"/>
                <a:cs typeface="Lucida Sans Unicode" pitchFamily="34" charset="0"/>
              </a:rPr>
              <a:t>To decrease rate of CAUTIs</a:t>
            </a:r>
          </a:p>
          <a:p>
            <a:pPr marL="547688" lvl="1" indent="-273050" eaLnBrk="1" hangingPunct="1">
              <a:spcBef>
                <a:spcPct val="20000"/>
              </a:spcBef>
              <a:buClr>
                <a:srgbClr val="433A8C"/>
              </a:buClr>
              <a:buSzPct val="70000"/>
              <a:buFont typeface="Wingdings" pitchFamily="2" charset="2"/>
              <a:buChar char="§"/>
            </a:pPr>
            <a:r>
              <a:rPr lang="en-US" sz="2200">
                <a:solidFill>
                  <a:schemeClr val="tx2"/>
                </a:solidFill>
                <a:latin typeface="Lucida Sans Unicode" pitchFamily="34" charset="0"/>
                <a:cs typeface="Lucida Sans Unicode" pitchFamily="34" charset="0"/>
              </a:rPr>
              <a:t>Interventional, quality-improvement study</a:t>
            </a:r>
          </a:p>
          <a:p>
            <a:pPr marL="273050" indent="-273050" eaLnBrk="1" hangingPunct="1">
              <a:spcBef>
                <a:spcPct val="20000"/>
              </a:spcBef>
              <a:buClr>
                <a:srgbClr val="433A8C"/>
              </a:buClr>
              <a:buSzPct val="85000"/>
              <a:buFont typeface="Wingdings" pitchFamily="2" charset="2"/>
              <a:buChar char="§"/>
            </a:pPr>
            <a:endParaRPr lang="en-US" sz="2700">
              <a:latin typeface="Lucida Sans Unicode" pitchFamily="34" charset="0"/>
              <a:cs typeface="Lucida Sans Unicode" pitchFamily="34" charset="0"/>
            </a:endParaRPr>
          </a:p>
          <a:p>
            <a:pPr marL="547688" lvl="1" indent="-273050" eaLnBrk="1" hangingPunct="1">
              <a:spcBef>
                <a:spcPct val="20000"/>
              </a:spcBef>
              <a:buClr>
                <a:srgbClr val="433A8C"/>
              </a:buClr>
              <a:buSzPct val="70000"/>
              <a:buFont typeface="Wingdings" pitchFamily="2" charset="2"/>
              <a:buChar char="§"/>
            </a:pPr>
            <a:endParaRPr lang="en-US" sz="2200">
              <a:solidFill>
                <a:schemeClr val="tx2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707401-DE33-47BD-8947-566F33B2D0AD}" type="slidenum">
              <a:rPr lang="en-US">
                <a:solidFill>
                  <a:schemeClr val="bg1"/>
                </a:solidFill>
              </a:rPr>
              <a:pPr/>
              <a:t>34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4197350" cy="758825"/>
          </a:xfrm>
        </p:spPr>
        <p:txBody>
          <a:bodyPr/>
          <a:lstStyle/>
          <a:p>
            <a:r>
              <a:rPr lang="en-US" b="1" smtClean="0"/>
              <a:t>Study Design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639763" y="1952625"/>
            <a:ext cx="8253412" cy="457200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  <a:cs typeface="Lucida Sans Unicode" pitchFamily="34" charset="0"/>
              </a:rPr>
              <a:t>Study design</a:t>
            </a:r>
          </a:p>
          <a:p>
            <a:pPr marL="571500" lvl="1" indent="-342900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Longitudinal, time-series study with intervention</a:t>
            </a:r>
          </a:p>
          <a:p>
            <a:pPr marL="571500" lvl="1" indent="-342900">
              <a:buClr>
                <a:srgbClr val="433A8C"/>
              </a:buClr>
              <a:buFont typeface="Wingdings" pitchFamily="2" charset="2"/>
              <a:buChar char="§"/>
            </a:pPr>
            <a:endParaRPr lang="en-US" sz="100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571500" lvl="1" indent="-342900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4 weeks surveillance</a:t>
            </a:r>
          </a:p>
          <a:p>
            <a:pPr marL="571500" lvl="1" indent="-342900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1 week intervention</a:t>
            </a:r>
          </a:p>
          <a:p>
            <a:pPr marL="571500" lvl="1" indent="-342900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4 weeks surveillance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z="2600" smtClean="0">
              <a:solidFill>
                <a:srgbClr val="00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Hospitalized adult patients, March- July 2012, who received a urinary catheter as part of standard care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z="250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mtClean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0513" y="3141663"/>
            <a:ext cx="531812" cy="0"/>
          </a:xfrm>
          <a:prstGeom prst="straightConnector1">
            <a:avLst/>
          </a:prstGeom>
          <a:ln>
            <a:solidFill>
              <a:srgbClr val="433A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00513" y="3921125"/>
            <a:ext cx="531812" cy="0"/>
          </a:xfrm>
          <a:prstGeom prst="straightConnector1">
            <a:avLst/>
          </a:prstGeom>
          <a:ln>
            <a:solidFill>
              <a:srgbClr val="433A8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470" name="Content Placeholder 2"/>
          <p:cNvSpPr txBox="1">
            <a:spLocks/>
          </p:cNvSpPr>
          <p:nvPr/>
        </p:nvSpPr>
        <p:spPr bwMode="auto">
          <a:xfrm>
            <a:off x="4935538" y="2957513"/>
            <a:ext cx="394335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indent="-228600" eaLnBrk="1" hangingPunct="1">
              <a:spcBef>
                <a:spcPts val="600"/>
              </a:spcBef>
              <a:buClr>
                <a:srgbClr val="433A8C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latin typeface="Lucida Sans Unicode" pitchFamily="34" charset="0"/>
                <a:cs typeface="Lucida Sans Unicode" pitchFamily="34" charset="0"/>
              </a:rPr>
              <a:t>8 weeks surveillance</a:t>
            </a:r>
          </a:p>
          <a:p>
            <a:pPr lvl="1" indent="-228600" eaLnBrk="1" hangingPunct="1">
              <a:spcBef>
                <a:spcPts val="600"/>
              </a:spcBef>
              <a:buClr>
                <a:srgbClr val="433A8C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latin typeface="Lucida Sans Unicode" pitchFamily="34" charset="0"/>
                <a:cs typeface="Lucida Sans Unicode" pitchFamily="34" charset="0"/>
              </a:rPr>
              <a:t>1 week intervention</a:t>
            </a:r>
          </a:p>
          <a:p>
            <a:pPr lvl="1" indent="-228600" eaLnBrk="1" hangingPunct="1">
              <a:spcBef>
                <a:spcPts val="600"/>
              </a:spcBef>
              <a:buClr>
                <a:srgbClr val="433A8C"/>
              </a:buClr>
              <a:buSzPct val="100000"/>
              <a:buFont typeface="Wingdings" pitchFamily="2" charset="2"/>
              <a:buChar char="§"/>
            </a:pPr>
            <a:r>
              <a:rPr lang="en-US" sz="2000">
                <a:latin typeface="Lucida Sans Unicode" pitchFamily="34" charset="0"/>
                <a:cs typeface="Lucida Sans Unicode" pitchFamily="34" charset="0"/>
              </a:rPr>
              <a:t>8 weeks surveillance</a:t>
            </a:r>
          </a:p>
        </p:txBody>
      </p:sp>
      <p:sp>
        <p:nvSpPr>
          <p:cNvPr id="624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B2F658-E739-4F49-9321-AEF2263BEBAB}" type="slidenum">
              <a:rPr lang="en-US">
                <a:solidFill>
                  <a:schemeClr val="bg1"/>
                </a:solidFill>
              </a:rPr>
              <a:pPr/>
              <a:t>35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2275" y="404813"/>
            <a:ext cx="6264275" cy="758825"/>
          </a:xfrm>
        </p:spPr>
        <p:txBody>
          <a:bodyPr/>
          <a:lstStyle/>
          <a:p>
            <a:r>
              <a:rPr lang="en-US" sz="4300" b="1" smtClean="0"/>
              <a:t>Surveillance definitions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827584" y="1772816"/>
            <a:ext cx="8316416" cy="45720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Indwelling urinary catheter in place at time of collection or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</a:t>
            </a:r>
            <a:br>
              <a:rPr lang="en-US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</a:br>
            <a:r>
              <a:rPr lang="en-US" dirty="0" err="1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w</a:t>
            </a:r>
            <a:r>
              <a:rPr lang="en-US" dirty="0" err="1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/i</a:t>
            </a:r>
            <a:r>
              <a:rPr lang="en-US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48 hours </a:t>
            </a:r>
            <a:r>
              <a:rPr lang="en-US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before</a:t>
            </a:r>
            <a:endParaRPr lang="en-US" dirty="0">
              <a:solidFill>
                <a:srgbClr val="000000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marL="1828800" lvl="8" indent="0">
              <a:spcBef>
                <a:spcPts val="0"/>
              </a:spcBef>
              <a:buClr>
                <a:srgbClr val="433A8C"/>
              </a:buClr>
              <a:buFont typeface="Calibri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Lucida Sans Unicode"/>
                <a:cs typeface="Lucida Sans Unicode"/>
              </a:rPr>
              <a:t>                      </a:t>
            </a:r>
            <a:r>
              <a:rPr lang="en-US" sz="2000" dirty="0" smtClean="0">
                <a:solidFill>
                  <a:srgbClr val="000000"/>
                </a:solidFill>
                <a:latin typeface="Lucida Sans Unicode"/>
                <a:cs typeface="Lucida Sans Unicode"/>
              </a:rPr>
              <a:t>AND</a:t>
            </a:r>
            <a:endParaRPr lang="en-US" sz="2000" dirty="0">
              <a:solidFill>
                <a:srgbClr val="000000"/>
              </a:solidFill>
              <a:latin typeface="Lucida Sans Unicode"/>
              <a:cs typeface="Lucida Sans Unicode"/>
            </a:endParaRPr>
          </a:p>
          <a:p>
            <a:pPr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At </a:t>
            </a:r>
            <a:r>
              <a:rPr lang="en-US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least one of the following signs or symptoms with no other recognized cause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fever &gt;38C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 err="1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suprapubic</a:t>
            </a: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tenderness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CVA tenderness 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frequency/ urgency/ dysuria if </a:t>
            </a:r>
            <a:r>
              <a:rPr lang="en-US" sz="1600" dirty="0" err="1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cath</a:t>
            </a: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removed      </a:t>
            </a:r>
            <a:endParaRPr lang="en-US" sz="1600" dirty="0">
              <a:solidFill>
                <a:srgbClr val="000000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marL="685800" lvl="3" indent="0">
              <a:spcBef>
                <a:spcPts val="0"/>
              </a:spcBef>
              <a:buClr>
                <a:srgbClr val="433A8C"/>
              </a:buClr>
              <a:buFont typeface="Calibri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			AND</a:t>
            </a:r>
            <a:endParaRPr lang="en-US" sz="2000" dirty="0">
              <a:solidFill>
                <a:srgbClr val="000000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A </a:t>
            </a:r>
            <a:r>
              <a:rPr lang="en-US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positive urinalysis demonstrated by at least one of the following: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Positive dipstick for LE or nitrite</a:t>
            </a: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 err="1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Pyuria</a:t>
            </a:r>
            <a:endParaRPr lang="en-US" sz="1600" dirty="0">
              <a:solidFill>
                <a:srgbClr val="000000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 lvl="1">
              <a:spcBef>
                <a:spcPts val="0"/>
              </a:spcBef>
              <a:buClr>
                <a:srgbClr val="433A8C"/>
              </a:buClr>
              <a:buFont typeface="Wingdings" charset="2"/>
              <a:buChar char="§"/>
              <a:defRPr/>
            </a:pP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Microorganisms seen on Gm stain of unspun urine</a:t>
            </a:r>
            <a:r>
              <a:rPr lang="en-US" sz="1600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AND </a:t>
            </a:r>
            <a:br>
              <a:rPr lang="en-US" sz="1600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</a:br>
            <a:r>
              <a:rPr lang="en-US" sz="1600" dirty="0" smtClean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a </a:t>
            </a: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positive urine culture ≥10</a:t>
            </a:r>
            <a:r>
              <a:rPr lang="en-US" sz="1600" baseline="300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3</a:t>
            </a: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and &lt;10</a:t>
            </a:r>
            <a:r>
              <a:rPr lang="en-US" sz="1600" baseline="300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 CFU/mL with no more than 2 </a:t>
            </a:r>
            <a:r>
              <a:rPr lang="en-US" sz="1600" dirty="0" err="1">
                <a:solidFill>
                  <a:srgbClr val="000000"/>
                </a:solidFill>
                <a:latin typeface="Lucida Sans Unicode"/>
                <a:ea typeface="ＭＳ Ｐゴシック" charset="0"/>
                <a:cs typeface="Lucida Sans Unicode"/>
              </a:rPr>
              <a:t>spp</a:t>
            </a:r>
            <a:endParaRPr lang="en-US" sz="1600" baseline="30000" dirty="0">
              <a:solidFill>
                <a:srgbClr val="000000"/>
              </a:solidFill>
              <a:latin typeface="Lucida Sans Unicode"/>
              <a:ea typeface="ＭＳ Ｐゴシック" charset="0"/>
              <a:cs typeface="Lucida Sans Unicode"/>
            </a:endParaRPr>
          </a:p>
          <a:p>
            <a:pPr>
              <a:buClr>
                <a:srgbClr val="433A8C"/>
              </a:buClr>
              <a:buFont typeface="Wingdings" charset="2"/>
              <a:buChar char="§"/>
              <a:defRPr/>
            </a:pPr>
            <a:endParaRPr lang="en-US" dirty="0">
              <a:latin typeface="Lucida Sans Unicode"/>
              <a:ea typeface="ＭＳ Ｐゴシック" charset="0"/>
              <a:cs typeface="Lucida Sans Unicode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5F39C7-6EE9-4CBC-A8DA-C32865FBF510}" type="slidenum">
              <a:rPr lang="en-US">
                <a:solidFill>
                  <a:schemeClr val="bg1"/>
                </a:solidFill>
              </a:rPr>
              <a:pPr/>
              <a:t>36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713" y="549275"/>
            <a:ext cx="4989512" cy="758825"/>
          </a:xfrm>
        </p:spPr>
        <p:txBody>
          <a:bodyPr/>
          <a:lstStyle/>
          <a:p>
            <a:r>
              <a:rPr lang="en-US" b="1" smtClean="0"/>
              <a:t>Intervention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2205038"/>
            <a:ext cx="4222750" cy="3341687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mtClean="0">
                <a:latin typeface="Lucida Sans Unicode" pitchFamily="34" charset="0"/>
                <a:cs typeface="Lucida Sans Unicode" pitchFamily="34" charset="0"/>
              </a:rPr>
              <a:t>Didactics/ educational sessions</a:t>
            </a:r>
          </a:p>
          <a:p>
            <a:pPr lvl="2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100" smtClean="0">
                <a:latin typeface="Lucida Sans Unicode" pitchFamily="34" charset="0"/>
                <a:cs typeface="Lucida Sans Unicode" pitchFamily="34" charset="0"/>
              </a:rPr>
              <a:t>Indications for catheter placement</a:t>
            </a:r>
          </a:p>
          <a:p>
            <a:pPr lvl="2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100" smtClean="0">
                <a:latin typeface="Lucida Sans Unicode" pitchFamily="34" charset="0"/>
                <a:cs typeface="Lucida Sans Unicode" pitchFamily="34" charset="0"/>
              </a:rPr>
              <a:t>Catheter placement &amp; maintenance</a:t>
            </a:r>
            <a:endParaRPr lang="en-US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mtClean="0">
                <a:latin typeface="Lucida Sans Unicode" pitchFamily="34" charset="0"/>
                <a:cs typeface="Lucida Sans Unicode" pitchFamily="34" charset="0"/>
              </a:rPr>
              <a:t>Reminder signs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mtClean="0">
                <a:latin typeface="Lucida Sans Unicode" pitchFamily="34" charset="0"/>
                <a:cs typeface="Lucida Sans Unicode" pitchFamily="34" charset="0"/>
              </a:rPr>
              <a:t>Weekly nurse matron rounds</a:t>
            </a:r>
          </a:p>
        </p:txBody>
      </p:sp>
      <p:pic>
        <p:nvPicPr>
          <p:cNvPr id="64516" name="Picture 1" descr="Screen shot 2012-06-26 at 12.30.12 A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2163763"/>
            <a:ext cx="21637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1" descr="Screen shot 2012-06-26 at 12.30.12 A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8638" y="2163763"/>
            <a:ext cx="21669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2EDA60-FACC-4D1D-9354-3A2606B744B6}" type="slidenum">
              <a:rPr lang="en-US">
                <a:solidFill>
                  <a:schemeClr val="bg1"/>
                </a:solidFill>
              </a:rPr>
              <a:pPr/>
              <a:t>37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2275" y="511175"/>
            <a:ext cx="6502400" cy="758825"/>
          </a:xfrm>
        </p:spPr>
        <p:txBody>
          <a:bodyPr/>
          <a:lstStyle/>
          <a:p>
            <a:r>
              <a:rPr lang="en-US" b="1" smtClean="0"/>
              <a:t>Results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916113"/>
            <a:ext cx="6478587" cy="374491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125 patients received urinary catheters </a:t>
            </a:r>
          </a:p>
          <a:p>
            <a:pPr lvl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800" smtClean="0">
                <a:latin typeface="Lucida Sans Unicode" pitchFamily="34" charset="0"/>
                <a:cs typeface="Lucida Sans Unicode" pitchFamily="34" charset="0"/>
              </a:rPr>
              <a:t>82 in the pre-intervention phase </a:t>
            </a:r>
          </a:p>
          <a:p>
            <a:pPr lvl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800" smtClean="0">
                <a:latin typeface="Lucida Sans Unicode" pitchFamily="34" charset="0"/>
                <a:cs typeface="Lucida Sans Unicode" pitchFamily="34" charset="0"/>
              </a:rPr>
              <a:t>43 in the post-intervention phase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77 (61.6%) patients were female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Mean age was 39.1 years 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Mean duration of admission was 12.6 days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79 (71.2%) patients were HIV-infected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  <a:cs typeface="Lucida Sans Unicode" pitchFamily="34" charset="0"/>
              </a:rPr>
              <a:t>58.1% died during the hospitalization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26BEA7-ADF3-41C9-9468-692269740F63}" type="slidenum">
              <a:rPr lang="en-US">
                <a:solidFill>
                  <a:schemeClr val="bg1"/>
                </a:solidFill>
              </a:rPr>
              <a:pPr/>
              <a:t>38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5494338" cy="758825"/>
          </a:xfrm>
        </p:spPr>
        <p:txBody>
          <a:bodyPr/>
          <a:lstStyle/>
          <a:p>
            <a:r>
              <a:rPr lang="en-US" b="1" smtClean="0"/>
              <a:t>Results</a:t>
            </a:r>
          </a:p>
        </p:txBody>
      </p:sp>
      <p:sp>
        <p:nvSpPr>
          <p:cNvPr id="66563" name="Content Placeholder 3"/>
          <p:cNvSpPr>
            <a:spLocks noGrp="1"/>
          </p:cNvSpPr>
          <p:nvPr>
            <p:ph sz="quarter" idx="1"/>
          </p:nvPr>
        </p:nvSpPr>
        <p:spPr>
          <a:xfrm>
            <a:off x="900113" y="1989138"/>
            <a:ext cx="7704137" cy="316865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13 (10.4%) patients received catheters for guideline-recommended indications</a:t>
            </a:r>
          </a:p>
          <a:p>
            <a:pPr lvl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urinary retention, need for accurate I/Os 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20 (17.6%) patients had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incontinence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 listed as a reason for urinary catheter placement. </a:t>
            </a:r>
          </a:p>
          <a:p>
            <a:pPr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114 (91.2%) patients had </a:t>
            </a:r>
            <a:r>
              <a:rPr lang="en-US" sz="240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decreased mobility</a:t>
            </a: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 listed as a reason for urinary catheter placement.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B7177-51A9-47B1-A232-5C728828C6A5}" type="slidenum">
              <a:rPr lang="en-US">
                <a:solidFill>
                  <a:schemeClr val="bg1"/>
                </a:solidFill>
              </a:rPr>
              <a:pPr/>
              <a:t>39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4392612" cy="1143000"/>
          </a:xfrm>
        </p:spPr>
        <p:txBody>
          <a:bodyPr lIns="85931" tIns="42966" rIns="85931" bIns="42966"/>
          <a:lstStyle/>
          <a:p>
            <a:pPr eaLnBrk="1" hangingPunct="1"/>
            <a:r>
              <a:rPr lang="en-US" sz="4300" b="1" smtClean="0"/>
              <a:t>CA-UTI defined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723313" cy="3509962"/>
          </a:xfrm>
        </p:spPr>
        <p:txBody>
          <a:bodyPr lIns="85931" tIns="42966" rIns="85931" bIns="42966"/>
          <a:lstStyle/>
          <a:p>
            <a:pPr marL="0" indent="0" defTabSz="974725" eaLnBrk="1" hangingPunct="1">
              <a:lnSpc>
                <a:spcPct val="80000"/>
              </a:lnSpc>
              <a:buClr>
                <a:srgbClr val="433A8C"/>
              </a:buClr>
              <a:buFont typeface="Calibri" pitchFamily="34" charset="0"/>
              <a:buNone/>
            </a:pPr>
            <a:endParaRPr lang="en-US" sz="1600" smtClean="0">
              <a:solidFill>
                <a:schemeClr val="tx2"/>
              </a:solidFill>
              <a:latin typeface="Lucida Sans Unicode" pitchFamily="34" charset="0"/>
            </a:endParaRPr>
          </a:p>
          <a:p>
            <a:pPr marL="0" indent="0" defTabSz="974725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Bacteriuria = bacteria in the urine</a:t>
            </a:r>
          </a:p>
          <a:p>
            <a:pPr marL="0" indent="0" defTabSz="974725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After 30 days of having a catheter 100% will have </a:t>
            </a:r>
            <a:br>
              <a:rPr lang="en-US" sz="2400" smtClean="0">
                <a:latin typeface="Lucida Sans Unicode" pitchFamily="34" charset="0"/>
              </a:rPr>
            </a:br>
            <a:r>
              <a:rPr lang="en-US" sz="2400" smtClean="0">
                <a:latin typeface="Lucida Sans Unicode" pitchFamily="34" charset="0"/>
              </a:rPr>
              <a:t>  bacteriuria</a:t>
            </a:r>
          </a:p>
          <a:p>
            <a:pPr marL="0" indent="0" defTabSz="974725" eaLnBrk="1" hangingPunct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</a:rPr>
              <a:t>Bacteriuria is </a:t>
            </a:r>
            <a:r>
              <a:rPr lang="en-US" sz="2400" i="1" smtClean="0">
                <a:latin typeface="Lucida Sans Unicode" pitchFamily="34" charset="0"/>
              </a:rPr>
              <a:t>not </a:t>
            </a:r>
            <a:r>
              <a:rPr lang="en-US" sz="2400" smtClean="0">
                <a:latin typeface="Lucida Sans Unicode" pitchFamily="34" charset="0"/>
              </a:rPr>
              <a:t>an infection and should not be treated, </a:t>
            </a:r>
            <a:br>
              <a:rPr lang="en-US" sz="2400" smtClean="0">
                <a:latin typeface="Lucida Sans Unicode" pitchFamily="34" charset="0"/>
              </a:rPr>
            </a:br>
            <a:r>
              <a:rPr lang="en-US" sz="2400" smtClean="0">
                <a:latin typeface="Lucida Sans Unicode" pitchFamily="34" charset="0"/>
              </a:rPr>
              <a:t>  it represents colonization</a:t>
            </a:r>
          </a:p>
          <a:p>
            <a:pPr marL="0" indent="0" defTabSz="974725" eaLnBrk="1" hangingPunct="1">
              <a:buFont typeface="Calibri" pitchFamily="34" charset="0"/>
              <a:buNone/>
            </a:pPr>
            <a:endParaRPr lang="en-US" sz="2400" smtClean="0">
              <a:latin typeface="Lucida Sans Unicode" pitchFamily="34" charset="0"/>
            </a:endParaRPr>
          </a:p>
          <a:p>
            <a:pPr marL="0" indent="0" defTabSz="974725" eaLnBrk="1" hangingPunct="1">
              <a:lnSpc>
                <a:spcPct val="80000"/>
              </a:lnSpc>
              <a:buFontTx/>
              <a:buNone/>
            </a:pPr>
            <a:endParaRPr lang="en-US" sz="3200" smtClean="0">
              <a:latin typeface="Lucida Sans Unicode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483350"/>
            <a:ext cx="9842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5FC34CD-ED4F-48FE-9171-A14F0BCA90FB}" type="slidenum">
              <a:rPr lang="en-US"/>
              <a:pPr/>
              <a:t>4</a:t>
            </a:fld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003550" y="5973763"/>
            <a:ext cx="6140450" cy="26193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80010" tIns="40005" rIns="80010" bIns="40005">
            <a:spAutoFit/>
          </a:bodyPr>
          <a:lstStyle/>
          <a:p>
            <a:pPr marL="400050" lvl="1" defTabSz="852488"/>
            <a:endParaRPr lang="en-US" sz="1200" b="1">
              <a:latin typeface="Arial" pitchFamily="34" charset="0"/>
            </a:endParaRP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52400" y="6443663"/>
            <a:ext cx="8380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900">
                <a:latin typeface="Lucida Sans Unicode" pitchFamily="34" charset="0"/>
                <a:cs typeface="Lucida Sans Unicode" pitchFamily="34" charset="0"/>
              </a:rPr>
              <a:t>Silverblatt, et al. (2000)  Preventing the spread of vancomycin-resistant  enterococci in a long term care facility. </a:t>
            </a:r>
            <a:r>
              <a:rPr lang="en-US" sz="900" i="1">
                <a:latin typeface="Lucida Sans Unicode" pitchFamily="34" charset="0"/>
                <a:cs typeface="Lucida Sans Unicode" pitchFamily="34" charset="0"/>
              </a:rPr>
              <a:t>JAGS;</a:t>
            </a:r>
            <a:r>
              <a:rPr lang="en-US" sz="900">
                <a:latin typeface="Lucida Sans Unicode" pitchFamily="34" charset="0"/>
                <a:cs typeface="Lucida Sans Unicode" pitchFamily="34" charset="0"/>
              </a:rPr>
              <a:t> 48:1211-1215.</a:t>
            </a:r>
          </a:p>
          <a:p>
            <a:pPr lvl="1"/>
            <a:r>
              <a:rPr lang="en-US" sz="900">
                <a:latin typeface="Lucida Sans Unicode" pitchFamily="34" charset="0"/>
                <a:cs typeface="Lucida Sans Unicode" pitchFamily="34" charset="0"/>
              </a:rPr>
              <a:t>Terpenning, et al.(1994) Colonization and infection with antibiotic-resistant bacteria in a long-term care facility, </a:t>
            </a:r>
            <a:r>
              <a:rPr lang="en-US" sz="900" i="1">
                <a:latin typeface="Lucida Sans Unicode" pitchFamily="34" charset="0"/>
                <a:cs typeface="Lucida Sans Unicode" pitchFamily="34" charset="0"/>
              </a:rPr>
              <a:t>JAGS</a:t>
            </a:r>
            <a:r>
              <a:rPr lang="en-US" sz="900">
                <a:latin typeface="Lucida Sans Unicode" pitchFamily="34" charset="0"/>
                <a:cs typeface="Lucida Sans Unicode" pitchFamily="34" charset="0"/>
              </a:rPr>
              <a:t>, 42(10): 1062-1069.</a:t>
            </a:r>
          </a:p>
        </p:txBody>
      </p:sp>
      <p:pic>
        <p:nvPicPr>
          <p:cNvPr id="21511" name="Picture 6" descr="petri dis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166688"/>
            <a:ext cx="16478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Chart 4"/>
          <p:cNvGraphicFramePr>
            <a:graphicFrameLocks/>
          </p:cNvGraphicFramePr>
          <p:nvPr/>
        </p:nvGraphicFramePr>
        <p:xfrm>
          <a:off x="250825" y="1779588"/>
          <a:ext cx="4265613" cy="3378200"/>
        </p:xfrm>
        <a:graphic>
          <a:graphicData uri="http://schemas.openxmlformats.org/presentationml/2006/ole">
            <p:oleObj spid="_x0000_s67586" r:id="rId3" imgW="4266847" imgH="3376905" progId="Excel.Chart.8">
              <p:embed/>
            </p:oleObj>
          </a:graphicData>
        </a:graphic>
      </p:graphicFrame>
      <p:sp>
        <p:nvSpPr>
          <p:cNvPr id="67588" name="TextBox 5"/>
          <p:cNvSpPr txBox="1">
            <a:spLocks noChangeArrowheads="1"/>
          </p:cNvSpPr>
          <p:nvPr/>
        </p:nvSpPr>
        <p:spPr bwMode="auto">
          <a:xfrm>
            <a:off x="2182813" y="3286125"/>
            <a:ext cx="766762" cy="307975"/>
          </a:xfrm>
          <a:prstGeom prst="rect">
            <a:avLst/>
          </a:prstGeom>
          <a:solidFill>
            <a:srgbClr val="4640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Closed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2216150" y="2024063"/>
            <a:ext cx="706438" cy="307975"/>
          </a:xfrm>
          <a:prstGeom prst="rect">
            <a:avLst/>
          </a:prstGeom>
          <a:solidFill>
            <a:srgbClr val="AE66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Open</a:t>
            </a:r>
          </a:p>
        </p:txBody>
      </p:sp>
      <p:sp>
        <p:nvSpPr>
          <p:cNvPr id="67590" name="TextBox 7"/>
          <p:cNvSpPr txBox="1">
            <a:spLocks noChangeArrowheads="1"/>
          </p:cNvSpPr>
          <p:nvPr/>
        </p:nvSpPr>
        <p:spPr bwMode="auto">
          <a:xfrm>
            <a:off x="1393825" y="5106988"/>
            <a:ext cx="16430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Pre-intervention</a:t>
            </a: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2922588" y="5106988"/>
            <a:ext cx="17875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Post-intervention</a:t>
            </a:r>
          </a:p>
        </p:txBody>
      </p:sp>
      <p:graphicFrame>
        <p:nvGraphicFramePr>
          <p:cNvPr id="67587" name="Chart 9"/>
          <p:cNvGraphicFramePr>
            <a:graphicFrameLocks/>
          </p:cNvGraphicFramePr>
          <p:nvPr/>
        </p:nvGraphicFramePr>
        <p:xfrm>
          <a:off x="4289425" y="1973263"/>
          <a:ext cx="4271963" cy="3168650"/>
        </p:xfrm>
        <a:graphic>
          <a:graphicData uri="http://schemas.openxmlformats.org/presentationml/2006/ole">
            <p:oleObj spid="_x0000_s67587" r:id="rId4" imgW="4266847" imgH="3163562" progId="Excel.Chart.8">
              <p:embed/>
            </p:oleObj>
          </a:graphicData>
        </a:graphic>
      </p:graphicFrame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1643063" y="1284288"/>
            <a:ext cx="1776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Drainage system</a:t>
            </a: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4710113" y="1293813"/>
            <a:ext cx="363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/>
              <a:t>Placement of urinary bag</a:t>
            </a:r>
          </a:p>
        </p:txBody>
      </p:sp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6003925" y="2279650"/>
            <a:ext cx="798513" cy="523875"/>
          </a:xfrm>
          <a:prstGeom prst="rect">
            <a:avLst/>
          </a:prstGeom>
          <a:solidFill>
            <a:srgbClr val="8C008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Not to gravity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3925" y="3768725"/>
            <a:ext cx="850900" cy="5222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1400"/>
              <a:t>To gravity</a:t>
            </a:r>
          </a:p>
        </p:txBody>
      </p:sp>
      <p:sp>
        <p:nvSpPr>
          <p:cNvPr id="67596" name="TextBox 14"/>
          <p:cNvSpPr txBox="1">
            <a:spLocks noChangeArrowheads="1"/>
          </p:cNvSpPr>
          <p:nvPr/>
        </p:nvSpPr>
        <p:spPr bwMode="auto">
          <a:xfrm>
            <a:off x="5167313" y="5103813"/>
            <a:ext cx="164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Pre-intervention</a:t>
            </a:r>
          </a:p>
        </p:txBody>
      </p:sp>
      <p:sp>
        <p:nvSpPr>
          <p:cNvPr id="67597" name="TextBox 15"/>
          <p:cNvSpPr txBox="1">
            <a:spLocks noChangeArrowheads="1"/>
          </p:cNvSpPr>
          <p:nvPr/>
        </p:nvSpPr>
        <p:spPr bwMode="auto">
          <a:xfrm>
            <a:off x="6694488" y="5103813"/>
            <a:ext cx="164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Post-intervention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5494337" cy="758825"/>
          </a:xfrm>
        </p:spPr>
        <p:txBody>
          <a:bodyPr/>
          <a:lstStyle/>
          <a:p>
            <a:r>
              <a:rPr lang="en-US" b="1" smtClean="0"/>
              <a:t>Results</a:t>
            </a:r>
          </a:p>
        </p:txBody>
      </p:sp>
      <p:sp>
        <p:nvSpPr>
          <p:cNvPr id="67599" name="TextBox 1"/>
          <p:cNvSpPr txBox="1">
            <a:spLocks noChangeArrowheads="1"/>
          </p:cNvSpPr>
          <p:nvPr/>
        </p:nvSpPr>
        <p:spPr bwMode="auto">
          <a:xfrm>
            <a:off x="2195513" y="5805488"/>
            <a:ext cx="941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Lucida Sans Unicode" pitchFamily="34" charset="0"/>
                <a:cs typeface="Lucida Sans Unicode" pitchFamily="34" charset="0"/>
              </a:rPr>
              <a:t>p=.210</a:t>
            </a:r>
          </a:p>
        </p:txBody>
      </p:sp>
      <p:sp>
        <p:nvSpPr>
          <p:cNvPr id="67600" name="TextBox 15"/>
          <p:cNvSpPr txBox="1">
            <a:spLocks noChangeArrowheads="1"/>
          </p:cNvSpPr>
          <p:nvPr/>
        </p:nvSpPr>
        <p:spPr bwMode="auto">
          <a:xfrm>
            <a:off x="6075363" y="5754688"/>
            <a:ext cx="930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Lucida Sans Unicode" pitchFamily="34" charset="0"/>
                <a:cs typeface="Lucida Sans Unicode" pitchFamily="34" charset="0"/>
              </a:rPr>
              <a:t>p=.005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8AE873-B704-4079-AEAE-2FA6759B72D3}" type="slidenum">
              <a:rPr lang="en-US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5494338" cy="758825"/>
          </a:xfrm>
        </p:spPr>
        <p:txBody>
          <a:bodyPr/>
          <a:lstStyle/>
          <a:p>
            <a:r>
              <a:rPr lang="en-US" b="1" smtClean="0"/>
              <a:t>Results</a:t>
            </a:r>
          </a:p>
        </p:txBody>
      </p:sp>
      <p:pic>
        <p:nvPicPr>
          <p:cNvPr id="68612" name="Picture 5" descr="Screen Shot 2015-06-21 at 4.25.24 PM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349500"/>
            <a:ext cx="669607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1063" y="1844675"/>
          <a:ext cx="7507287" cy="4357688"/>
        </p:xfrm>
        <a:graphic>
          <a:graphicData uri="http://schemas.openxmlformats.org/drawingml/2006/table">
            <a:tbl>
              <a:tblPr/>
              <a:tblGrid>
                <a:gridCol w="2949575"/>
                <a:gridCol w="1693862"/>
                <a:gridCol w="1703388"/>
                <a:gridCol w="1160462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Measure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Pre-intervention period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Post-intervention period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1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-value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19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Mean duration of catheterization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6.9 days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5.6 days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.322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Catheter utilization ratio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0.14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0.09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&lt;.001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Number of CAUTIs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13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CAUTIs per 1000 catheter-days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30.4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.002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CAUTIs per 1000 patient-days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4.6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.028</a:t>
                      </a:r>
                    </a:p>
                  </a:txBody>
                  <a:tcPr marL="91442" marR="91442" marT="33333" marB="333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5D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2275" y="476250"/>
            <a:ext cx="5278438" cy="758825"/>
          </a:xfrm>
        </p:spPr>
        <p:txBody>
          <a:bodyPr/>
          <a:lstStyle/>
          <a:p>
            <a:r>
              <a:rPr lang="en-US" b="1" smtClean="0"/>
              <a:t>Results</a:t>
            </a:r>
          </a:p>
        </p:txBody>
      </p:sp>
      <p:sp>
        <p:nvSpPr>
          <p:cNvPr id="69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596195-0E56-4005-A624-2D3E87286106}" type="slidenum">
              <a:rPr lang="en-US">
                <a:solidFill>
                  <a:schemeClr val="bg1"/>
                </a:solidFill>
              </a:rPr>
              <a:pPr/>
              <a:t>42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4813" y="725488"/>
            <a:ext cx="6353175" cy="758825"/>
          </a:xfrm>
        </p:spPr>
        <p:txBody>
          <a:bodyPr/>
          <a:lstStyle/>
          <a:p>
            <a:r>
              <a:rPr lang="en-US" sz="3900" b="1" smtClean="0"/>
              <a:t>Summary/ conclusions on reducing CAUTIs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844675"/>
            <a:ext cx="8504237" cy="4894263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u="sng" smtClean="0">
                <a:latin typeface="Lucida Sans Unicode" pitchFamily="34" charset="0"/>
                <a:cs typeface="Lucida Sans Unicode" pitchFamily="34" charset="0"/>
              </a:rPr>
              <a:t>Prevention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Avoid catheters if at all possible!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If a catheter is necessary, place it aseptically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Manage incontinence </a:t>
            </a:r>
            <a:r>
              <a:rPr lang="en-US" sz="2000" b="1" u="sng" smtClean="0">
                <a:latin typeface="Lucida Sans Unicode" pitchFamily="34" charset="0"/>
                <a:cs typeface="Lucida Sans Unicode" pitchFamily="34" charset="0"/>
              </a:rPr>
              <a:t>without</a:t>
            </a: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 a catheter -&gt; funding priorities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u="sng" smtClean="0">
                <a:latin typeface="Lucida Sans Unicode" pitchFamily="34" charset="0"/>
                <a:cs typeface="Lucida Sans Unicode" pitchFamily="34" charset="0"/>
              </a:rPr>
              <a:t>Interventions</a:t>
            </a:r>
            <a:endParaRPr lang="en-US" sz="900" smtClean="0">
              <a:latin typeface="Lucida Sans Unicode" pitchFamily="34" charset="0"/>
              <a:cs typeface="Lucida Sans Unicode" pitchFamily="34" charset="0"/>
            </a:endParaRP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Remove catheters as soon as possible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Maintain closed systems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Change bag frequently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Carefully monitor patients with catheters for any signs of infection</a:t>
            </a:r>
          </a:p>
          <a:p>
            <a:pPr lvl="1"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000" smtClean="0">
                <a:latin typeface="Lucida Sans Unicode" pitchFamily="34" charset="0"/>
                <a:cs typeface="Lucida Sans Unicode" pitchFamily="34" charset="0"/>
              </a:rPr>
              <a:t>Perform surveillance for CAUTIs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endParaRPr lang="en-US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D6AA3-3300-4F0C-8015-3729701F7C8B}" type="slidenum">
              <a:rPr lang="en-US">
                <a:solidFill>
                  <a:schemeClr val="bg1"/>
                </a:solidFill>
              </a:rPr>
              <a:pPr/>
              <a:t>43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Screen Shot 2015-06-21 at 3.55.24 P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09725"/>
            <a:ext cx="914400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7813" y="654050"/>
            <a:ext cx="7596187" cy="758825"/>
          </a:xfrm>
        </p:spPr>
        <p:txBody>
          <a:bodyPr>
            <a:noAutofit/>
          </a:bodyPr>
          <a:lstStyle/>
          <a:p>
            <a:r>
              <a:rPr lang="en-US" sz="3600" b="1" smtClean="0"/>
              <a:t>HCAI prevalence in high versus low- and middle-income countries, 1995- 2010</a:t>
            </a:r>
          </a:p>
        </p:txBody>
      </p:sp>
      <p:sp>
        <p:nvSpPr>
          <p:cNvPr id="71684" name="TextBox 6"/>
          <p:cNvSpPr txBox="1">
            <a:spLocks noChangeArrowheads="1"/>
          </p:cNvSpPr>
          <p:nvPr/>
        </p:nvSpPr>
        <p:spPr bwMode="auto">
          <a:xfrm>
            <a:off x="611188" y="6557963"/>
            <a:ext cx="6172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World Health Organization. (2011). The Burden of Health Care-Associated Infection Worldwide. </a:t>
            </a:r>
            <a:endParaRPr lang="en-US" sz="1200" i="1"/>
          </a:p>
        </p:txBody>
      </p:sp>
      <p:sp>
        <p:nvSpPr>
          <p:cNvPr id="716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2ABC42-86DD-4628-8B1C-C867325BE97F}" type="slidenum">
              <a:rPr lang="en-US">
                <a:solidFill>
                  <a:schemeClr val="bg1"/>
                </a:solidFill>
              </a:rPr>
              <a:pPr/>
              <a:t>44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250" y="549275"/>
            <a:ext cx="6646863" cy="758825"/>
          </a:xfrm>
        </p:spPr>
        <p:txBody>
          <a:bodyPr/>
          <a:lstStyle/>
          <a:p>
            <a:r>
              <a:rPr lang="en-US" b="1" smtClean="0"/>
              <a:t>Takeaway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989138"/>
            <a:ext cx="7775575" cy="2160587"/>
          </a:xfrm>
        </p:spPr>
        <p:txBody>
          <a:bodyPr/>
          <a:lstStyle/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Preventing CAUTIs is important for ensuring the health of our patients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Even in resource-limited settings, simple measures can reduce CAUTIs</a:t>
            </a:r>
          </a:p>
          <a:p>
            <a:pPr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400" smtClean="0">
                <a:latin typeface="Lucida Sans Unicode" pitchFamily="34" charset="0"/>
                <a:cs typeface="Lucida Sans Unicode" pitchFamily="34" charset="0"/>
              </a:rPr>
              <a:t>Take action today!</a:t>
            </a:r>
          </a:p>
        </p:txBody>
      </p:sp>
      <p:pic>
        <p:nvPicPr>
          <p:cNvPr id="73732" name="Pictur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4625" y="3933825"/>
            <a:ext cx="29241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BE3A87-9F21-44DC-9F6D-65D9E9DE99D5}" type="slidenum">
              <a:rPr lang="en-US">
                <a:solidFill>
                  <a:schemeClr val="bg1"/>
                </a:solidFill>
              </a:rPr>
              <a:pPr/>
              <a:t>45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620713"/>
            <a:ext cx="3992563" cy="609600"/>
          </a:xfrm>
        </p:spPr>
        <p:txBody>
          <a:bodyPr/>
          <a:lstStyle/>
          <a:p>
            <a:pPr eaLnBrk="1" hangingPunct="1"/>
            <a:r>
              <a:rPr lang="en-US" sz="3900" b="1" smtClean="0"/>
              <a:t>References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0850"/>
            <a:ext cx="8229600" cy="4876800"/>
          </a:xfrm>
        </p:spPr>
        <p:txBody>
          <a:bodyPr/>
          <a:lstStyle/>
          <a:p>
            <a:pPr marL="90488" lvl="1" indent="-9048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Brusch JL et al. Catheter-Related Urinary Tract Infection. Medscape, 2013.</a:t>
            </a:r>
            <a:endParaRPr lang="en-US" sz="1400" b="1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Jain, P, Parada, JP, David, A., Smith, LG (1995) Overuse of the indwelling urinary tract catheter in hospitalized medical patients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Arch Intern Med. 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155:1425-1429.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Holroyd-Leduc, Sen, Bertenthal, Sands, Palmer,  Kresevic, et al. (2007). The relationship of indwelling urinary catheters to death, length of hospital stay, functional decline, and nursing home admission in hospitalized older medical patients. J American Geriatrics Society, 55, 227–233.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Kalsi, et al. (2003) Hospital-acquired urinary tract infection. 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Int J Clin Pract.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57(5):388391.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Kennedy, V., O’Heron, S., Jaloway, J., Steinfield, C (2002) Nosocomial infections in intensive care patients.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Crit Care Nurs Clin N 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Am. 417-426.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nl-NL" sz="1400" smtClean="0">
                <a:latin typeface="Lucida Sans Unicode" pitchFamily="34" charset="0"/>
                <a:cs typeface="Lucida Sans Unicode" pitchFamily="34" charset="0"/>
              </a:rPr>
              <a:t>Newman, D.K. &amp; Wein, A.J  (2009).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Managing and Treating Urinary Incontinence</a:t>
            </a:r>
            <a:r>
              <a:rPr lang="en-US" sz="1400" u="sng" smtClean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2nd Ed, Health Professions Press, Baltimore, Maryland.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Newman, D.K. (2007) Nursing Management: Renal and Urologic Problems In</a:t>
            </a:r>
            <a:r>
              <a:rPr lang="en-US" sz="1400" u="sng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Medical Surgical Nursing Assessment and Management of Clinical Problems. </a:t>
            </a:r>
            <a:r>
              <a:rPr lang="de-DE" sz="1400" i="1" smtClean="0">
                <a:latin typeface="Lucida Sans Unicode" pitchFamily="34" charset="0"/>
                <a:cs typeface="Lucida Sans Unicode" pitchFamily="34" charset="0"/>
              </a:rPr>
              <a:t>7th Edition</a:t>
            </a:r>
            <a:r>
              <a:rPr lang="de-DE" sz="1400" u="sng" smtClean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de-DE" sz="1400" smtClean="0">
                <a:latin typeface="Lucida Sans Unicode" pitchFamily="34" charset="0"/>
                <a:cs typeface="Lucida Sans Unicode" pitchFamily="34" charset="0"/>
              </a:rPr>
              <a:t> SL. Lewis, MM. Heitkemper, SR,Dirksen, PG,Brien, L Bucher. 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(eds) Mosby Elsvier: St Louis MS, 1154-1196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Newman, D.K., Fader, M., and Bliss, D.Z.. (2004) Managing incontinence using technology, devices and products.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Nursing Research</a:t>
            </a:r>
            <a:r>
              <a:rPr lang="en-US" sz="1400" u="sng" smtClean="0">
                <a:latin typeface="Lucida Sans Unicode" pitchFamily="34" charset="0"/>
                <a:cs typeface="Lucida Sans Unicode" pitchFamily="34" charset="0"/>
              </a:rPr>
              <a:t>;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Nov/Dec 53(6S):S42-48.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Newman, D.K. (2004) Incontinence products and devices for the elderly.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Urologic Nursing</a:t>
            </a:r>
            <a:r>
              <a:rPr lang="en-US" sz="1400" u="sng" smtClean="0">
                <a:latin typeface="Lucida Sans Unicode" pitchFamily="34" charset="0"/>
                <a:cs typeface="Lucida Sans Unicode" pitchFamily="34" charset="0"/>
              </a:rPr>
              <a:t>;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August 24(4):316-334.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Raz R. (2000) Chronic indwelling catheter replacement before antimicrobial therapy for symptomatic urinary tract infection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Urol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;164:1254-58.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Rosser, et al. (1999) Urinary tract infections in the critically ill patient with a urinary catheter. 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Am J Surg.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177(4):57-62.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Saint S, Kowalski CP, Kaufman SR, Hofer TP, Kauffman CA, Olmsted RN, Forman J, Banaszak-Holl J, Damschroder L, Krein SL (2008) Preventing hospital-acquired urinary tract infection in the United States: a national study. Clin Infect Dis. Jan 15;46(2):243-50.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b="1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17947A-5B9D-411B-A7E3-0334D7252837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98438"/>
            <a:ext cx="3921125" cy="1143000"/>
          </a:xfrm>
        </p:spPr>
        <p:txBody>
          <a:bodyPr/>
          <a:lstStyle/>
          <a:p>
            <a:pPr eaLnBrk="1" hangingPunct="1"/>
            <a:r>
              <a:rPr lang="en-US" b="1" smtClean="0"/>
              <a:t>References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CF7832-0D92-44CF-8849-9DFD5C301308}" type="slidenum">
              <a:rPr lang="en-US"/>
              <a:pPr/>
              <a:t>47</a:t>
            </a:fld>
            <a:endParaRPr lang="en-US"/>
          </a:p>
        </p:txBody>
      </p:sp>
      <p:sp>
        <p:nvSpPr>
          <p:cNvPr id="76804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1676400"/>
            <a:ext cx="8229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Saint, S., &amp; Chenoweth, C.E. (2003). Biofilms and catheter-associated urinary tract infections. Infectious Disease Clinics of North America, 17, 411–432.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Saint (2000) Clinical and economic consequences of nosocomial catheter-related bacteriruria. 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Am J Infect Control. 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28:68-75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Saint, S., Kaufman, S.R., Rogers, M.A., Baker, P.D., Ossenkop, K., &amp; Lipsky, B.A. (2006). Condom versus indwelling urinary catheters: A randomized trial. J American Geriatrics Society, 54,1055–1061.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Stokowski, L.A.2009 Nursing perspectives Preventing Catheter Associated Urinary Tract Infections. Medscape Nurses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Tillekeratne LG, Linkin DR, Obino M, Omar A, Wanjiku M, Holtzman D, Cohn, J. A multifaceted intervention to reduce rates of catheter-associated urinary tract infections in a resource-limited setting.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American Journal of Infection Control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. Vol 42: 1, 12-6, 2014.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de-DE" sz="1400" smtClean="0">
                <a:latin typeface="Lucida Sans Unicode" pitchFamily="34" charset="0"/>
                <a:cs typeface="Lucida Sans Unicode" pitchFamily="34" charset="0"/>
              </a:rPr>
              <a:t>Trautner, B.W., &amp; Darouiche, R.O. (2003). 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Role of biofilm in catheter-associated urinary tract infection.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American J Infection Control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, 32,177–183.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Warren, JW. (2005) Nosocomial Urinary Tract Infections in Mandell, Douglas, and Bennett's principles and practice of Infectious Diseases [Edited by] Mandel, Bennett, Dolin. Philadelphia: Elsevier: 3370-3381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Widmer A. (2000) Replace hand washing with use of a waterless alcohol hand rub? Clin Infect Dis;31:136-43.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World Health Organization. (2011). The Burden of Health Care-Associated Infection Worldwide.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www.cdc.gov/hicpac/cauti/02_cauti2009_abbrev.html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www.nejm.org/multimedia/medical-videos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b="1" smtClean="0">
                <a:latin typeface="Lucida Sans Unicode" pitchFamily="34" charset="0"/>
                <a:cs typeface="Lucida Sans Unicode" pitchFamily="34" charset="0"/>
              </a:rPr>
              <a:t>Suggested Readings: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Newman, D.K. (2004) Incontinence products and devices for the elderly.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Urologic Nursing</a:t>
            </a:r>
            <a:r>
              <a:rPr lang="en-US" sz="1400" u="sng" smtClean="0">
                <a:latin typeface="Lucida Sans Unicode" pitchFamily="34" charset="0"/>
                <a:cs typeface="Lucida Sans Unicode" pitchFamily="34" charset="0"/>
              </a:rPr>
              <a:t>;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 August 24(4):316-334.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Mercer Smith, J.  (2003)  Indwelling catheter management: from habit-based to evidence-based practice.  </a:t>
            </a:r>
            <a:r>
              <a:rPr lang="en-US" sz="1400" i="1" smtClean="0">
                <a:latin typeface="Lucida Sans Unicode" pitchFamily="34" charset="0"/>
                <a:cs typeface="Lucida Sans Unicode" pitchFamily="34" charset="0"/>
              </a:rPr>
              <a:t>OstomyWound Management</a:t>
            </a: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.  49(12):34-45.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476250"/>
            <a:ext cx="5262562" cy="873125"/>
          </a:xfrm>
        </p:spPr>
        <p:txBody>
          <a:bodyPr/>
          <a:lstStyle/>
          <a:p>
            <a:r>
              <a:rPr lang="en-US" b="1" smtClean="0"/>
              <a:t>Image references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2159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http://www.keepcalm-o-matic.co.uk/p/keep-calm-and-prevent-cauti-1/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http://www.dailytech.com/Engineered+Bacteria+Could+Make+HighOctane+Biofuels+Replace+Gasoline/article31843.htm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http://blog.pshares.org/index.php/a-checklist-of-book-proposal-essentials-to-go-through-before-you-start-schmoozing-agents/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1400" smtClean="0">
                <a:latin typeface="Lucida Sans Unicode" pitchFamily="34" charset="0"/>
                <a:cs typeface="Lucida Sans Unicode" pitchFamily="34" charset="0"/>
              </a:rPr>
              <a:t>http://www.corporatewellnessmagazine.com/focused/road-to-health/</a:t>
            </a: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433A8C"/>
              </a:buClr>
              <a:buFont typeface="Wingdings" pitchFamily="2" charset="2"/>
              <a:buChar char="§"/>
            </a:pPr>
            <a:endParaRPr lang="en-US" sz="140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29AE50-93C5-40E7-831B-BCD21C8D28A7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Coming Soon Slide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42863" y="1752600"/>
            <a:ext cx="910113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CA" sz="1600" i="1">
                <a:latin typeface="Arial" pitchFamily="34" charset="0"/>
                <a:cs typeface="Arial" pitchFamily="34" charset="0"/>
              </a:rPr>
              <a:t>June 28	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u="sng">
                <a:latin typeface="Arial" pitchFamily="34" charset="0"/>
                <a:cs typeface="Arial" pitchFamily="34" charset="0"/>
              </a:rPr>
              <a:t>FREE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 Broadcast live from the 2015 </a:t>
            </a:r>
            <a:r>
              <a:rPr lang="en-CA" sz="1600" i="1">
                <a:latin typeface="Arial" pitchFamily="34" charset="0"/>
                <a:cs typeface="Arial" pitchFamily="34" charset="0"/>
              </a:rPr>
              <a:t>APIC conference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)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800" b="1">
                <a:latin typeface="Arial" pitchFamily="34" charset="0"/>
                <a:cs typeface="Arial" pitchFamily="34" charset="0"/>
              </a:rPr>
              <a:t>	HEALTHCARE INFECTION CONTROL LESSONS LEARNED FROM </a:t>
            </a:r>
            <a:br>
              <a:rPr lang="en-US" sz="1800" b="1">
                <a:latin typeface="Arial" pitchFamily="34" charset="0"/>
                <a:cs typeface="Arial" pitchFamily="34" charset="0"/>
              </a:rPr>
            </a:br>
            <a:r>
              <a:rPr lang="en-US" sz="1800" b="1">
                <a:latin typeface="Arial" pitchFamily="34" charset="0"/>
                <a:cs typeface="Arial" pitchFamily="34" charset="0"/>
              </a:rPr>
              <a:t>	RECENT OUTBREAKS</a:t>
            </a: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Dr. Ryan Fagan, Medical Officer, CDC</a:t>
            </a:r>
            <a:r>
              <a:rPr lang="en-US" sz="1600">
                <a:latin typeface="Arial" pitchFamily="34" charset="0"/>
                <a:cs typeface="Arial" pitchFamily="34" charset="0"/>
              </a:rPr>
              <a:t/>
            </a:r>
            <a:br>
              <a:rPr lang="en-US" sz="1600">
                <a:latin typeface="Arial" pitchFamily="34" charset="0"/>
                <a:cs typeface="Arial" pitchFamily="34" charset="0"/>
              </a:rPr>
            </a:br>
            <a:endParaRPr lang="en-US" sz="1600">
              <a:latin typeface="Arial" pitchFamily="34" charset="0"/>
              <a:cs typeface="Arial" pitchFamily="34" charset="0"/>
            </a:endParaRPr>
          </a:p>
          <a:p>
            <a:r>
              <a:rPr lang="en-CA" sz="1600" i="1">
                <a:latin typeface="Arial" pitchFamily="34" charset="0"/>
                <a:cs typeface="Arial" pitchFamily="34" charset="0"/>
              </a:rPr>
              <a:t>June 29	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u="sng">
                <a:latin typeface="Arial" pitchFamily="34" charset="0"/>
                <a:cs typeface="Arial" pitchFamily="34" charset="0"/>
              </a:rPr>
              <a:t>FREE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 Broadcast live from the 2015 </a:t>
            </a:r>
            <a:r>
              <a:rPr lang="en-CA" sz="1600" i="1">
                <a:latin typeface="Arial" pitchFamily="34" charset="0"/>
                <a:cs typeface="Arial" pitchFamily="34" charset="0"/>
              </a:rPr>
              <a:t>APIC conference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)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800" b="1">
                <a:latin typeface="Arial" pitchFamily="34" charset="0"/>
                <a:cs typeface="Arial" pitchFamily="34" charset="0"/>
              </a:rPr>
              <a:t>	NATURAL VENTILATION IN HEALTHCARE FACILITIES</a:t>
            </a: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Linda L. Dickey, University of California, &amp; Dick Moeller, AP Mazzetti, 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&amp; Russell N. Olmstead, Trinity Health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CA" sz="1600" i="1">
                <a:latin typeface="Arial" pitchFamily="34" charset="0"/>
                <a:cs typeface="Arial" pitchFamily="34" charset="0"/>
              </a:rPr>
              <a:t>July 8	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u="sng">
                <a:latin typeface="Arial" pitchFamily="34" charset="0"/>
                <a:cs typeface="Arial" pitchFamily="34" charset="0"/>
              </a:rPr>
              <a:t>FREE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 </a:t>
            </a:r>
            <a:r>
              <a:rPr lang="en-CA" sz="1600" i="1">
                <a:latin typeface="Arial" pitchFamily="34" charset="0"/>
                <a:cs typeface="Arial" pitchFamily="34" charset="0"/>
              </a:rPr>
              <a:t>WHO Teleclass - Europe</a:t>
            </a:r>
            <a:r>
              <a:rPr lang="en-US" sz="1600" i="1">
                <a:latin typeface="Arial" pitchFamily="34" charset="0"/>
                <a:cs typeface="Arial" pitchFamily="34" charset="0"/>
              </a:rPr>
              <a:t>)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800" b="1">
                <a:latin typeface="Arial" pitchFamily="34" charset="0"/>
                <a:cs typeface="Arial" pitchFamily="34" charset="0"/>
              </a:rPr>
              <a:t>	THE USE OF SOCIAL MEDIA IN SUPPORT OF GLOBAL </a:t>
            </a:r>
            <a:br>
              <a:rPr lang="en-US" sz="1800" b="1">
                <a:latin typeface="Arial" pitchFamily="34" charset="0"/>
                <a:cs typeface="Arial" pitchFamily="34" charset="0"/>
              </a:rPr>
            </a:br>
            <a:r>
              <a:rPr lang="en-US" sz="1800" b="1">
                <a:latin typeface="Arial" pitchFamily="34" charset="0"/>
                <a:cs typeface="Arial" pitchFamily="34" charset="0"/>
              </a:rPr>
              <a:t>	INFECTION PREVENTION AND CONTROL</a:t>
            </a: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Jules Storr and Claire Kilpatrick, World Health Organization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Sponsored by the World Health Organization</a:t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CA" sz="1600" i="1">
                <a:latin typeface="Arial" pitchFamily="34" charset="0"/>
                <a:cs typeface="Arial" pitchFamily="34" charset="0"/>
              </a:rPr>
              <a:t>July 16	</a:t>
            </a:r>
            <a:r>
              <a:rPr lang="en-US" sz="1800" b="1">
                <a:latin typeface="Arial" pitchFamily="34" charset="0"/>
                <a:cs typeface="Arial" pitchFamily="34" charset="0"/>
              </a:rPr>
              <a:t>THINKING TOOLS FOR INFECTION PREVENTION AND PATIENT SAFETY</a:t>
            </a:r>
            <a:r>
              <a:rPr lang="en-US" sz="1600" i="1">
                <a:latin typeface="Arial" pitchFamily="34" charset="0"/>
                <a:cs typeface="Arial" pitchFamily="34" charset="0"/>
              </a:rPr>
              <a:t/>
            </a:r>
            <a:br>
              <a:rPr lang="en-US" sz="1600" i="1">
                <a:latin typeface="Arial" pitchFamily="34" charset="0"/>
                <a:cs typeface="Arial" pitchFamily="34" charset="0"/>
              </a:rPr>
            </a:br>
            <a:r>
              <a:rPr lang="en-US" sz="1600" i="1">
                <a:latin typeface="Arial" pitchFamily="34" charset="0"/>
                <a:cs typeface="Arial" pitchFamily="34" charset="0"/>
              </a:rPr>
              <a:t>	Dr. Hugo Sax, University of Zurich Hospitals, Switzerland</a:t>
            </a:r>
            <a:endParaRPr lang="en-CA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04813"/>
            <a:ext cx="4757738" cy="1044575"/>
          </a:xfrm>
        </p:spPr>
        <p:txBody>
          <a:bodyPr/>
          <a:lstStyle/>
          <a:p>
            <a:pPr eaLnBrk="1" hangingPunct="1"/>
            <a:r>
              <a:rPr lang="en-US" b="1" smtClean="0"/>
              <a:t>CA-UTI defined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>
                <a:srgbClr val="433A8C"/>
              </a:buClr>
              <a:buFont typeface="Arial" pitchFamily="34" charset="0"/>
              <a:buChar char="•"/>
            </a:pPr>
            <a:r>
              <a:rPr lang="en-US" sz="2800" b="1" smtClean="0">
                <a:latin typeface="Lucida Sans Unicode" pitchFamily="34" charset="0"/>
              </a:rPr>
              <a:t>Urinalysis</a:t>
            </a:r>
          </a:p>
          <a:p>
            <a:pPr lvl="1" eaLnBrk="1" hangingPunct="1">
              <a:spcAft>
                <a:spcPct val="0"/>
              </a:spcAft>
              <a:buClr>
                <a:srgbClr val="433A8C"/>
              </a:buClr>
              <a:buFont typeface="Arial" pitchFamily="34" charset="0"/>
              <a:buChar char="–"/>
            </a:pPr>
            <a:r>
              <a:rPr lang="en-US" sz="2400" smtClean="0">
                <a:latin typeface="Lucida Sans Unicode" pitchFamily="34" charset="0"/>
              </a:rPr>
              <a:t>A positive leukocyte esterase in combination with positive nitrates strongly suggests a UTI. </a:t>
            </a:r>
          </a:p>
          <a:p>
            <a:pPr eaLnBrk="1" hangingPunct="1">
              <a:spcAft>
                <a:spcPct val="0"/>
              </a:spcAft>
              <a:buClr>
                <a:srgbClr val="433A8C"/>
              </a:buClr>
              <a:buFont typeface="Arial" pitchFamily="34" charset="0"/>
              <a:buChar char="•"/>
            </a:pPr>
            <a:endParaRPr lang="en-US" sz="2800" b="1" smtClean="0">
              <a:latin typeface="Lucida Sans Unicode" pitchFamily="34" charset="0"/>
            </a:endParaRPr>
          </a:p>
          <a:p>
            <a:pPr eaLnBrk="1" hangingPunct="1">
              <a:spcAft>
                <a:spcPct val="0"/>
              </a:spcAft>
              <a:buClr>
                <a:srgbClr val="433A8C"/>
              </a:buClr>
              <a:buFont typeface="Arial" pitchFamily="34" charset="0"/>
              <a:buChar char="•"/>
            </a:pPr>
            <a:r>
              <a:rPr lang="en-US" sz="2800" b="1" smtClean="0">
                <a:latin typeface="Lucida Sans Unicode" pitchFamily="34" charset="0"/>
              </a:rPr>
              <a:t>Urine culture</a:t>
            </a:r>
          </a:p>
          <a:p>
            <a:pPr lvl="1" eaLnBrk="1" hangingPunct="1">
              <a:spcAft>
                <a:spcPct val="0"/>
              </a:spcAft>
              <a:buClr>
                <a:srgbClr val="433A8C"/>
              </a:buClr>
              <a:buFont typeface="Arial" pitchFamily="34" charset="0"/>
              <a:buChar char="–"/>
            </a:pPr>
            <a:r>
              <a:rPr lang="en-US" sz="2400" smtClean="0">
                <a:latin typeface="Lucida Sans Unicode" pitchFamily="34" charset="0"/>
              </a:rPr>
              <a:t>A positive urine culture will show bacteriuria, but that alone is not enough to diagnose a symptomatic UTI. The patient must also have symptoms of a UTI, including fever, suprapubic tenderness or costovertebral angle pain.</a:t>
            </a: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US" sz="2800" smtClean="0">
              <a:latin typeface="Lucida Sans Unicode" pitchFamily="34" charset="0"/>
            </a:endParaRPr>
          </a:p>
          <a:p>
            <a:pPr lvl="1" eaLnBrk="1" hangingPunct="1">
              <a:spcAft>
                <a:spcPct val="0"/>
              </a:spcAft>
              <a:buFontTx/>
              <a:buChar char="•"/>
            </a:pPr>
            <a:endParaRPr lang="en-US" sz="1800" smtClean="0">
              <a:latin typeface="Lucida Sans Unicode" pitchFamily="34" charset="0"/>
            </a:endParaRPr>
          </a:p>
          <a:p>
            <a:pPr lvl="2" eaLnBrk="1" hangingPunct="1">
              <a:spcAft>
                <a:spcPct val="0"/>
              </a:spcAft>
              <a:buFont typeface="Wingdings" pitchFamily="2" charset="2"/>
              <a:buNone/>
            </a:pPr>
            <a:endParaRPr lang="en-US" sz="1800" b="1" smtClean="0">
              <a:latin typeface="Lucida Sans Unicode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D4545-DDA7-4086-B81D-3C05F9B17D30}" type="slidenum">
              <a:rPr lang="en-US"/>
              <a:pPr/>
              <a:t>5</a:t>
            </a:fld>
            <a:endParaRPr lang="en-US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email"/>
          <a:srcRect l="14444" t="7523" r="8913" b="9143"/>
          <a:stretch>
            <a:fillRect/>
          </a:stretch>
        </p:blipFill>
        <p:spPr bwMode="auto">
          <a:xfrm>
            <a:off x="7335838" y="244475"/>
            <a:ext cx="105251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" descr="Patron Sponsor Slide.pd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27088" y="1104900"/>
            <a:ext cx="7772400" cy="45339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smtClean="0"/>
              <a:t>Common s/s of UTI like:</a:t>
            </a:r>
            <a:br>
              <a:rPr lang="en-US" sz="3600" smtClean="0"/>
            </a:br>
            <a:r>
              <a:rPr lang="en-US" sz="3600" smtClean="0"/>
              <a:t>-URGENCY, FREQUENCY AND DYSURIA 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... are voiding symptoms and </a:t>
            </a:r>
            <a:br>
              <a:rPr lang="en-US" sz="3600" smtClean="0"/>
            </a:br>
            <a:r>
              <a:rPr lang="en-US" sz="3600" u="sng" smtClean="0"/>
              <a:t>WILL NOT</a:t>
            </a:r>
            <a:r>
              <a:rPr lang="en-US" sz="3600" smtClean="0"/>
              <a:t> BE PRESENT IN PATIENTS WITH INDWELLING URINARY CATHETERS!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5A7F78-A836-4FD6-A0EA-3BC519DF2D9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04813"/>
            <a:ext cx="6265863" cy="971550"/>
          </a:xfrm>
        </p:spPr>
        <p:txBody>
          <a:bodyPr/>
          <a:lstStyle/>
          <a:p>
            <a:pPr eaLnBrk="1" hangingPunct="1"/>
            <a:r>
              <a:rPr lang="en-US" sz="4300" b="1" smtClean="0"/>
              <a:t>Classification of CA-UTI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58938"/>
            <a:ext cx="4040188" cy="762000"/>
          </a:xfrm>
        </p:spPr>
        <p:txBody>
          <a:bodyPr/>
          <a:lstStyle/>
          <a:p>
            <a:pPr marL="246063" indent="-246063" algn="ctr" defTabSz="974725" eaLnBrk="1" hangingPunct="1"/>
            <a:r>
              <a:rPr lang="en-US" sz="2400" cap="none" smtClean="0">
                <a:latin typeface="Lucida Sans Unicode" pitchFamily="34" charset="0"/>
              </a:rPr>
              <a:t>Asymptomatic</a:t>
            </a:r>
          </a:p>
        </p:txBody>
      </p:sp>
      <p:sp>
        <p:nvSpPr>
          <p:cNvPr id="26628" name="Content Placeholder 4"/>
          <p:cNvSpPr>
            <a:spLocks noGrp="1"/>
          </p:cNvSpPr>
          <p:nvPr>
            <p:ph sz="half" idx="2"/>
          </p:nvPr>
        </p:nvSpPr>
        <p:spPr>
          <a:xfrm>
            <a:off x="676275" y="2420938"/>
            <a:ext cx="3967163" cy="2736850"/>
          </a:xfrm>
        </p:spPr>
        <p:txBody>
          <a:bodyPr/>
          <a:lstStyle/>
          <a:p>
            <a:pPr marL="742950" lvl="1" indent="-342900" defTabSz="974725" eaLnBrk="1" hangingPunct="1"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smtClean="0">
                <a:latin typeface="Lucida Sans Unicode" pitchFamily="34" charset="0"/>
              </a:rPr>
              <a:t>Not really infection, but colonization</a:t>
            </a:r>
          </a:p>
          <a:p>
            <a:pPr marL="742950" lvl="1" indent="-342900" defTabSz="974725" eaLnBrk="1" hangingPunct="1"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smtClean="0">
                <a:latin typeface="Lucida Sans Unicode" pitchFamily="34" charset="0"/>
              </a:rPr>
              <a:t>Asymptomatic bacteruria is universal in patients with long term indwelling urinary catheters</a:t>
            </a:r>
          </a:p>
          <a:p>
            <a:pPr marL="742950" lvl="1" indent="-342900" defTabSz="974725" eaLnBrk="1" hangingPunct="1"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b="1" smtClean="0">
                <a:latin typeface="Lucida Sans Unicode" pitchFamily="34" charset="0"/>
              </a:rPr>
              <a:t>Antimicrobial therapy will</a:t>
            </a:r>
            <a:r>
              <a:rPr lang="en-US" sz="1900" b="1" i="1" smtClean="0">
                <a:latin typeface="Lucida Sans Unicode" pitchFamily="34" charset="0"/>
              </a:rPr>
              <a:t> not</a:t>
            </a:r>
            <a:r>
              <a:rPr lang="en-US" sz="1900" b="1" smtClean="0">
                <a:latin typeface="Lucida Sans Unicode" pitchFamily="34" charset="0"/>
              </a:rPr>
              <a:t> prevent bacteruria or symptomatic infection. </a:t>
            </a:r>
          </a:p>
        </p:txBody>
      </p:sp>
      <p:sp>
        <p:nvSpPr>
          <p:cNvPr id="26629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11638" y="1658938"/>
            <a:ext cx="4041775" cy="762000"/>
          </a:xfrm>
        </p:spPr>
        <p:txBody>
          <a:bodyPr/>
          <a:lstStyle/>
          <a:p>
            <a:pPr algn="ctr" eaLnBrk="1" hangingPunct="1"/>
            <a:r>
              <a:rPr lang="en-US" sz="2400" cap="none" smtClean="0">
                <a:latin typeface="Lucida Sans Unicode" pitchFamily="34" charset="0"/>
              </a:rPr>
              <a:t>Symptomatic</a:t>
            </a:r>
          </a:p>
        </p:txBody>
      </p:sp>
      <p:sp>
        <p:nvSpPr>
          <p:cNvPr id="26630" name="Content Placeholder 6"/>
          <p:cNvSpPr>
            <a:spLocks noGrp="1"/>
          </p:cNvSpPr>
          <p:nvPr>
            <p:ph sz="quarter" idx="4"/>
          </p:nvPr>
        </p:nvSpPr>
        <p:spPr>
          <a:xfrm>
            <a:off x="5016500" y="2151063"/>
            <a:ext cx="3516313" cy="2717800"/>
          </a:xfrm>
        </p:spPr>
        <p:txBody>
          <a:bodyPr/>
          <a:lstStyle/>
          <a:p>
            <a:pPr marL="246063" indent="-246063" defTabSz="974725" eaLnBrk="1" hangingPunct="1">
              <a:spcBef>
                <a:spcPct val="0"/>
              </a:spcBef>
              <a:buClr>
                <a:srgbClr val="433A8C"/>
              </a:buClr>
            </a:pPr>
            <a:r>
              <a:rPr lang="en-US" sz="1900" smtClean="0">
                <a:latin typeface="Lucida Sans Unicode" pitchFamily="34" charset="0"/>
              </a:rPr>
              <a:t> </a:t>
            </a:r>
          </a:p>
          <a:p>
            <a:pPr marL="246063" indent="-246063" defTabSz="974725" eaLnBrk="1" hangingPunct="1">
              <a:spcBef>
                <a:spcPct val="0"/>
              </a:spcBef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smtClean="0">
                <a:latin typeface="Lucida Sans Unicode" pitchFamily="34" charset="0"/>
              </a:rPr>
              <a:t>1 of the following with no other recognized causes</a:t>
            </a:r>
            <a:endParaRPr lang="en-US" sz="1900" b="1" smtClean="0">
              <a:latin typeface="Lucida Sans Unicode" pitchFamily="34" charset="0"/>
            </a:endParaRPr>
          </a:p>
          <a:p>
            <a:pPr lvl="1" defTabSz="974725" eaLnBrk="1" hangingPunct="1">
              <a:spcBef>
                <a:spcPct val="0"/>
              </a:spcBef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b="1" smtClean="0">
                <a:latin typeface="Lucida Sans Unicode" pitchFamily="34" charset="0"/>
              </a:rPr>
              <a:t>Fever (&gt;38C) or hypothermia (&lt;36C)</a:t>
            </a:r>
          </a:p>
          <a:p>
            <a:pPr lvl="1" defTabSz="974725" eaLnBrk="1" hangingPunct="1">
              <a:spcBef>
                <a:spcPct val="0"/>
              </a:spcBef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b="1" smtClean="0">
                <a:latin typeface="Lucida Sans Unicode" pitchFamily="34" charset="0"/>
              </a:rPr>
              <a:t>Suprapubic tenderness</a:t>
            </a:r>
          </a:p>
          <a:p>
            <a:pPr lvl="1" defTabSz="974725" eaLnBrk="1" hangingPunct="1">
              <a:spcBef>
                <a:spcPct val="0"/>
              </a:spcBef>
              <a:buClr>
                <a:srgbClr val="433A8C"/>
              </a:buClr>
              <a:buFont typeface="Arial" pitchFamily="34" charset="0"/>
              <a:buChar char="•"/>
            </a:pPr>
            <a:r>
              <a:rPr lang="en-US" sz="1900" b="1" smtClean="0">
                <a:latin typeface="Lucida Sans Unicode" pitchFamily="34" charset="0"/>
              </a:rPr>
              <a:t>Costovertebral angle pain or tenderness</a:t>
            </a:r>
          </a:p>
          <a:p>
            <a:pPr lvl="1" defTabSz="974725" eaLnBrk="1" hangingPunct="1">
              <a:spcAft>
                <a:spcPct val="50000"/>
              </a:spcAft>
              <a:buFont typeface="Wingdings" pitchFamily="2" charset="2"/>
              <a:buNone/>
            </a:pPr>
            <a:endParaRPr lang="en-US" sz="1900" b="1" smtClean="0">
              <a:latin typeface="Lucida Sans Unicode" pitchFamily="34" charset="0"/>
            </a:endParaRPr>
          </a:p>
          <a:p>
            <a:pPr lvl="1" defTabSz="974725" eaLnBrk="1" hangingPunct="1">
              <a:buFont typeface="Wingdings" pitchFamily="2" charset="2"/>
              <a:buNone/>
            </a:pPr>
            <a:endParaRPr lang="en-US" sz="1900" b="1" smtClean="0">
              <a:latin typeface="Lucida Sans Unicode" pitchFamily="34" charset="0"/>
            </a:endParaRPr>
          </a:p>
          <a:p>
            <a:pPr marL="246063" indent="-246063" defTabSz="974725" eaLnBrk="1" hangingPunct="1">
              <a:spcBef>
                <a:spcPct val="0"/>
              </a:spcBef>
            </a:pPr>
            <a:endParaRPr lang="en-US" sz="1900" smtClean="0">
              <a:latin typeface="Lucida Sans Unicode" pitchFamily="34" charset="0"/>
            </a:endParaRPr>
          </a:p>
        </p:txBody>
      </p:sp>
      <p:sp>
        <p:nvSpPr>
          <p:cNvPr id="266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7CB22-71F9-4D8A-BF8B-EFE19E55228E}" type="slidenum">
              <a:rPr lang="en-US"/>
              <a:pPr/>
              <a:t>7</a:t>
            </a:fld>
            <a:endParaRPr lang="en-US"/>
          </a:p>
        </p:txBody>
      </p:sp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971550" y="5373688"/>
            <a:ext cx="7848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246063" indent="-246063" defTabSz="974725" eaLnBrk="1" hangingPunct="1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2200" b="1">
                <a:latin typeface="Lucida Sans Unicode" pitchFamily="34" charset="0"/>
                <a:cs typeface="Lucida Sans Unicode" pitchFamily="34" charset="0"/>
              </a:rPr>
              <a:t>Fever with hematuria or catheter obstruction has a high probability of being from a urinary source.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701675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smtClean="0"/>
              <a:t>Catheter associated UTIs – not a small problem!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5421312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r>
              <a:rPr lang="en-US" sz="2600" smtClean="0">
                <a:latin typeface="Lucida Sans Unicode" pitchFamily="34" charset="0"/>
              </a:rPr>
              <a:t>In the United States: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</a:rPr>
              <a:t>25% of hospitalized patients have a catheter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</a:rPr>
              <a:t>40% of hospital-acquired infections are UTIs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600" smtClean="0">
                <a:latin typeface="Lucida Sans Unicode" pitchFamily="34" charset="0"/>
              </a:rPr>
              <a:t>80% of hospital-acquired UTIs are catheter associated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buFontTx/>
              <a:buNone/>
            </a:pPr>
            <a:endParaRPr lang="en-US" sz="2600" b="1" smtClean="0">
              <a:latin typeface="Lucida Sans Unicode" pitchFamily="34" charset="0"/>
            </a:endParaRPr>
          </a:p>
        </p:txBody>
      </p:sp>
      <p:sp>
        <p:nvSpPr>
          <p:cNvPr id="2867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63C64-8216-4983-998F-5C24B01E090B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7164388" y="3141663"/>
          <a:ext cx="1693862" cy="2255837"/>
        </p:xfrm>
        <a:graphic>
          <a:graphicData uri="http://schemas.openxmlformats.org/presentationml/2006/ole">
            <p:oleObj spid="_x0000_s28674" name="Bitmap Image" r:id="rId4" imgW="20676190" imgH="27542857" progId="">
              <p:embed/>
            </p:oleObj>
          </a:graphicData>
        </a:graphic>
      </p:graphicFrame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809625" y="6381750"/>
            <a:ext cx="714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Lucida Sans Unicode" pitchFamily="34" charset="0"/>
                <a:cs typeface="Lucida Sans Unicode" pitchFamily="34" charset="0"/>
              </a:rPr>
              <a:t>Saint (2000) Clinical and economic consequences of nosocomial catheter-related bacteriruria.  </a:t>
            </a:r>
            <a:r>
              <a:rPr lang="en-US" sz="1200" i="1">
                <a:latin typeface="Lucida Sans Unicode" pitchFamily="34" charset="0"/>
                <a:cs typeface="Lucida Sans Unicode" pitchFamily="34" charset="0"/>
              </a:rPr>
              <a:t>Am J Infect Control. </a:t>
            </a:r>
            <a:r>
              <a:rPr lang="en-US" sz="1200">
                <a:latin typeface="Lucida Sans Unicode" pitchFamily="34" charset="0"/>
                <a:cs typeface="Lucida Sans Unicode" pitchFamily="34" charset="0"/>
              </a:rPr>
              <a:t> 28:68-75.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title"/>
          </p:nvPr>
        </p:nvSpPr>
        <p:spPr>
          <a:xfrm>
            <a:off x="1663700" y="476250"/>
            <a:ext cx="6724650" cy="830263"/>
          </a:xfrm>
        </p:spPr>
        <p:txBody>
          <a:bodyPr lIns="85931" tIns="42966" rIns="85931" bIns="42966">
            <a:normAutofit fontScale="90000"/>
          </a:bodyPr>
          <a:lstStyle/>
          <a:p>
            <a:pPr eaLnBrk="1" hangingPunct="1"/>
            <a:r>
              <a:rPr lang="en-US" sz="3500" b="1" smtClean="0">
                <a:cs typeface="Lucida Sans Unicode" pitchFamily="34" charset="0"/>
              </a:rPr>
              <a:t/>
            </a:r>
            <a:br>
              <a:rPr lang="en-US" sz="3500" b="1" smtClean="0">
                <a:cs typeface="Lucida Sans Unicode" pitchFamily="34" charset="0"/>
              </a:rPr>
            </a:br>
            <a:r>
              <a:rPr lang="en-US" sz="3500" b="1" smtClean="0">
                <a:cs typeface="Lucida Sans Unicode" pitchFamily="34" charset="0"/>
              </a:rPr>
              <a:t> </a:t>
            </a:r>
            <a:br>
              <a:rPr lang="en-US" sz="3500" b="1" smtClean="0">
                <a:cs typeface="Lucida Sans Unicode" pitchFamily="34" charset="0"/>
              </a:rPr>
            </a:br>
            <a:r>
              <a:rPr lang="en-US" sz="3500" b="1" smtClean="0">
                <a:cs typeface="Lucida Sans Unicode" pitchFamily="34" charset="0"/>
              </a:rPr>
              <a:t>The biggest risk factor for a UTI…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811213" y="1762125"/>
            <a:ext cx="7793037" cy="4105275"/>
          </a:xfrm>
        </p:spPr>
        <p:txBody>
          <a:bodyPr lIns="85931" tIns="42966" rIns="85931" bIns="42966"/>
          <a:lstStyle/>
          <a:p>
            <a:pPr marL="0" indent="0" defTabSz="974725" eaLnBrk="1" hangingPunct="1">
              <a:lnSpc>
                <a:spcPct val="70000"/>
              </a:lnSpc>
              <a:buFont typeface="Calibri" pitchFamily="34" charset="0"/>
              <a:buNone/>
            </a:pPr>
            <a:r>
              <a:rPr lang="en-US" sz="2800" i="1" smtClean="0">
                <a:latin typeface="Tahoma" pitchFamily="34" charset="0"/>
              </a:rPr>
              <a:t>…Having a catheter!</a:t>
            </a:r>
            <a:endParaRPr lang="en-US" sz="200" b="1" i="1" smtClean="0">
              <a:latin typeface="Tahoma" pitchFamily="34" charset="0"/>
            </a:endParaRPr>
          </a:p>
          <a:p>
            <a:pPr marL="0" indent="0" defTabSz="974725" eaLnBrk="1" hangingPunct="1">
              <a:lnSpc>
                <a:spcPct val="100000"/>
              </a:lnSpc>
              <a:buFont typeface="Calibri" pitchFamily="34" charset="0"/>
              <a:buNone/>
            </a:pPr>
            <a:r>
              <a:rPr lang="en-US" sz="2500" smtClean="0">
                <a:latin typeface="Lucida Sans Unicode" pitchFamily="34" charset="0"/>
              </a:rPr>
              <a:t>The longer the catheter is in place, the higher the risk for infection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</a:rPr>
              <a:t>Single catheterization: 1– 2%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</a:rPr>
              <a:t>Short term (&lt;7 days): 10– 40% 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smtClean="0">
                <a:latin typeface="Lucida Sans Unicode" pitchFamily="34" charset="0"/>
              </a:rPr>
              <a:t>Long term (&gt;30 days): 100%	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b="1" smtClean="0">
                <a:latin typeface="Lucida Sans Unicode" pitchFamily="34" charset="0"/>
              </a:rPr>
              <a:t>Once catheter is placed, daily incidence is 3-10%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b="1" smtClean="0">
                <a:latin typeface="Lucida Sans Unicode" pitchFamily="34" charset="0"/>
              </a:rPr>
              <a:t>10-30% of pts with short-term catheterization (2-4) days develop asymptomatic bacteriuria </a:t>
            </a:r>
          </a:p>
          <a:p>
            <a:pPr marL="814388" lvl="1" indent="-447675" defTabSz="974725" eaLnBrk="1" hangingPunct="1">
              <a:lnSpc>
                <a:spcPct val="100000"/>
              </a:lnSpc>
              <a:buClr>
                <a:srgbClr val="433A8C"/>
              </a:buClr>
              <a:buFont typeface="Wingdings" pitchFamily="2" charset="2"/>
              <a:buChar char="§"/>
            </a:pPr>
            <a:r>
              <a:rPr lang="en-US" sz="2200" b="1" smtClean="0">
                <a:latin typeface="Lucida Sans Unicode" pitchFamily="34" charset="0"/>
              </a:rPr>
              <a:t>90-100% of patients who undergo long-term catheterization develop bacteriuria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9D7D1F-BBB7-470A-BE91-925FC4B792CD}" type="slidenum">
              <a:rPr lang="en-US"/>
              <a:pPr/>
              <a:t>9</a:t>
            </a:fld>
            <a:endParaRPr 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39750" y="6477000"/>
            <a:ext cx="8153400" cy="265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80010" tIns="40005" rIns="80010" bIns="40005">
            <a:spAutoFit/>
          </a:bodyPr>
          <a:lstStyle/>
          <a:p>
            <a:pPr marL="400050" lvl="1" defTabSz="852488"/>
            <a:r>
              <a:rPr lang="en-US" sz="1200">
                <a:latin typeface="Lucida Sans Unicode" pitchFamily="34" charset="0"/>
                <a:cs typeface="Lucida Sans Unicode" pitchFamily="34" charset="0"/>
              </a:rPr>
              <a:t>Kalsi, et al. (2003) Hospital-acquired urinary tract infection.  </a:t>
            </a:r>
            <a:r>
              <a:rPr lang="en-US" sz="1200" i="1">
                <a:latin typeface="Lucida Sans Unicode" pitchFamily="34" charset="0"/>
                <a:cs typeface="Lucida Sans Unicode" pitchFamily="34" charset="0"/>
              </a:rPr>
              <a:t>Int J Clin Pract.</a:t>
            </a:r>
            <a:r>
              <a:rPr lang="en-US" sz="1200">
                <a:latin typeface="Lucida Sans Unicode" pitchFamily="34" charset="0"/>
                <a:cs typeface="Lucida Sans Unicode" pitchFamily="34" charset="0"/>
              </a:rPr>
              <a:t> 57(5):388391.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vention and Reduction of Catheter Associated Urinary Tract Infection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Introduction&amp;quot;&quot;/&gt;&lt;property id=&quot;20307&quot; value=&quot;337&quot;/&gt;&lt;/object&gt;&lt;object type=&quot;3&quot; unique_id=&quot;10006&quot;&gt;&lt;property id=&quot;20148&quot; value=&quot;5&quot;/&gt;&lt;property id=&quot;20300&quot; value=&quot;Slide 3 - &amp;quot;Learner Objective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atheter Associated Urinary Tract Infections-The Big Deal&amp;#x0D;&amp;#x0A;&amp;quot;&quot;/&gt;&lt;property id=&quot;20307&quot; value=&quot;309&quot;/&gt;&lt;/object&gt;&lt;object type=&quot;3&quot; unique_id=&quot;10008&quot;&gt;&lt;property id=&quot;20148&quot; value=&quot;5&quot;/&gt;&lt;property id=&quot;20300&quot; value=&quot;Slide 5 - &amp;quot;&amp;#x0D;&amp;#x0A; &amp;#x0D;&amp;#x0A; Catheter associated urinary tract infections (CA-UTI's)&amp;quot;&quot;/&gt;&lt;property id=&quot;20307&quot; value=&quot;316&quot;/&gt;&lt;/object&gt;&lt;object type=&quot;3&quot; unique_id=&quot;10009&quot;&gt;&lt;property id=&quot;20148&quot; value=&quot;5&quot;/&gt;&lt;property id=&quot;20300&quot; value=&quot;Slide 6 - &amp;quot;Biofilms&amp;quot;&quot;/&gt;&lt;property id=&quot;20307&quot; value=&quot;366&quot;/&gt;&lt;/object&gt;&lt;object type=&quot;3&quot; unique_id=&quot;10010&quot;&gt;&lt;property id=&quot;20148&quot; value=&quot;5&quot;/&gt;&lt;property id=&quot;20300&quot; value=&quot;Slide 7 - &amp;quot;How Does Care of the Catheter Affect the Formation of the Biofilm?&amp;quot;&quot;/&gt;&lt;property id=&quot;20307&quot; value=&quot;297&quot;/&gt;&lt;/object&gt;&lt;object type=&quot;3&quot; unique_id=&quot;10011&quot;&gt;&lt;property id=&quot;20148&quot; value=&quot;5&quot;/&gt;&lt;property id=&quot;20300&quot; value=&quot;Slide 8 - &amp;quot;Mechanisms for acquiring infection&amp;quot;&quot;/&gt;&lt;property id=&quot;20307&quot; value=&quot;291&quot;/&gt;&lt;/object&gt;&lt;object type=&quot;3&quot; unique_id=&quot;10012&quot;&gt;&lt;property id=&quot;20148&quot; value=&quot;5&quot;/&gt;&lt;property id=&quot;20300&quot; value=&quot;Slide 9 - &amp;quot;CA-UTI's&amp;quot;&quot;/&gt;&lt;property id=&quot;20307&quot; value=&quot;317&quot;/&gt;&lt;/object&gt;&lt;object type=&quot;3&quot; unique_id=&quot;10013&quot;&gt;&lt;property id=&quot;20148&quot; value=&quot;5&quot;/&gt;&lt;property id=&quot;20300&quot; value=&quot;Slide 10 - &amp;quot;Bacteremia and Urosepsis&amp;quot;&quot;/&gt;&lt;property id=&quot;20307&quot; value=&quot;345&quot;/&gt;&lt;/object&gt;&lt;object type=&quot;3&quot; unique_id=&quot;10014&quot;&gt;&lt;property id=&quot;20148&quot; value=&quot;5&quot;/&gt;&lt;property id=&quot;20300&quot; value=&quot;Slide 11 - &amp;quot;Classification of CA-UTI&amp;quot;&quot;/&gt;&lt;property id=&quot;20307&quot; value=&quot;318&quot;/&gt;&lt;/object&gt;&lt;object type=&quot;3&quot; unique_id=&quot;10015&quot;&gt;&lt;property id=&quot;20148&quot; value=&quot;5&quot;/&gt;&lt;property id=&quot;20300&quot; value=&quot;Slide 12 - &amp;quot;URGENCY, FREQUENCY AND DYSURIA ARE VOIDING SYMPTOMS AND WILL NOT BE PRESENT IN PATIENTS WITH INDWELLING URINARY CA&quot;/&gt;&lt;property id=&quot;20307&quot; value=&quot;344&quot;/&gt;&lt;/object&gt;&lt;object type=&quot;3&quot; unique_id=&quot;10016&quot;&gt;&lt;property id=&quot;20148&quot; value=&quot;5&quot;/&gt;&lt;property id=&quot;20300&quot; value=&quot;Slide 13 - &amp;quot;CA-UTI Defined&amp;quot;&quot;/&gt;&lt;property id=&quot;20307&quot; value=&quot;275&quot;/&gt;&lt;/object&gt;&lt;object type=&quot;3&quot; unique_id=&quot;10017&quot;&gt;&lt;property id=&quot;20148&quot; value=&quot;5&quot;/&gt;&lt;property id=&quot;20300&quot; value=&quot;Slide 14 - &amp;quot;Obtaining urine for culture&amp;quot;&quot;/&gt;&lt;property id=&quot;20307&quot; value=&quot;270&quot;/&gt;&lt;/object&gt;&lt;object type=&quot;3&quot; unique_id=&quot;10018&quot;&gt;&lt;property id=&quot;20148&quot; value=&quot;5&quot;/&gt;&lt;property id=&quot;20300&quot; value=&quot;Slide 15 - &amp;quot;Indications for Insertion of Indwelling Urinary Catheters&amp;quot;&quot;/&gt;&lt;property id=&quot;20307&quot; value=&quot;261&quot;/&gt;&lt;/object&gt;&lt;object type=&quot;3&quot; unique_id=&quot;10019&quot;&gt;&lt;property id=&quot;20148&quot; value=&quot;5&quot;/&gt;&lt;property id=&quot;20300&quot; value=&quot;Slide 16 - &amp;quot;Indications for Insertion&amp;quot;&quot;/&gt;&lt;property id=&quot;20307&quot; value=&quot;310&quot;/&gt;&lt;/object&gt;&lt;object type=&quot;3&quot; unique_id=&quot;10020&quot;&gt;&lt;property id=&quot;20148&quot; value=&quot;5&quot;/&gt;&lt;property id=&quot;20300&quot; value=&quot;Slide 17 - &amp;quot;Common Misconceptions related to Intermittent Catheterization&amp;quot;&quot;/&gt;&lt;property id=&quot;20307&quot; value=&quot;350&quot;/&gt;&lt;/object&gt;&lt;object type=&quot;3&quot; unique_id=&quot;10021&quot;&gt;&lt;property id=&quot;20148&quot; value=&quot;5&quot;/&gt;&lt;property id=&quot;20300&quot; value=&quot;Slide 18 - &amp;quot;Reasons why Indwelling Catheters are Inappropriately Used&amp;quot;&quot;/&gt;&lt;property id=&quot;20307&quot; value=&quot;342&quot;/&gt;&lt;/object&gt;&lt;object type=&quot;3&quot; unique_id=&quot;10022&quot;&gt;&lt;property id=&quot;20148&quot; value=&quot;5&quot;/&gt;&lt;property id=&quot;20300&quot; value=&quot;Slide 19 - &amp;quot;&amp;#x0D;&amp;#x0A;Interventions to Decrease &amp;#x0D;&amp;#x0A;Risk of CA-UTI’s &amp;#x0D;&amp;#x0A;&amp;quot;&quot;/&gt;&lt;property id=&quot;20307&quot; value=&quot;311&quot;/&gt;&lt;/object&gt;&lt;object type=&quot;3&quot; unique_id=&quot;10023&quot;&gt;&lt;property id=&quot;20148&quot; value=&quot;5&quot;/&gt;&lt;property id=&quot;20300&quot; value=&quot;Slide 20 - &amp;quot;Interventions to Decrease &amp;#x0D;&amp;#x0A;Risk of CA-UTI's (cont)&amp;quot;&quot;/&gt;&lt;property id=&quot;20307&quot; value=&quot;321&quot;/&gt;&lt;/object&gt;&lt;object type=&quot;3&quot; unique_id=&quot;10024&quot;&gt;&lt;property id=&quot;20148&quot; value=&quot;5&quot;/&gt;&lt;property id=&quot;20300&quot; value=&quot;Slide 21&quot;/&gt;&lt;property id=&quot;20307&quot; value=&quot;367&quot;/&gt;&lt;/object&gt;&lt;object type=&quot;3&quot; unique_id=&quot;10025&quot;&gt;&lt;property id=&quot;20148&quot; value=&quot;5&quot;/&gt;&lt;property id=&quot;20300&quot; value=&quot;Slide 22 - &amp;quot;Securing Options&amp;quot;&quot;/&gt;&lt;property id=&quot;20307&quot; value=&quot;315&quot;/&gt;&lt;/object&gt;&lt;object type=&quot;3&quot; unique_id=&quot;10026&quot;&gt;&lt;property id=&quot;20148&quot; value=&quot;5&quot;/&gt;&lt;property id=&quot;20300&quot; value=&quot;Slide 23&quot;/&gt;&lt;property id=&quot;20307&quot; value=&quot;368&quot;/&gt;&lt;/object&gt;&lt;object type=&quot;3&quot; unique_id=&quot;10027&quot;&gt;&lt;property id=&quot;20148&quot; value=&quot;5&quot;/&gt;&lt;property id=&quot;20300&quot; value=&quot;Slide 24 - &amp;quot;Peri-Care&amp;quot;&quot;/&gt;&lt;property id=&quot;20307&quot; value=&quot;351&quot;/&gt;&lt;/object&gt;&lt;object type=&quot;3&quot; unique_id=&quot;10028&quot;&gt;&lt;property id=&quot;20148&quot; value=&quot;5&quot;/&gt;&lt;property id=&quot;20300&quot; value=&quot;Slide 25 - &amp;quot;Nursing Worklist Indwelling Catheter Care Task&amp;quot;&quot;/&gt;&lt;property id=&quot;20307&quot; value=&quot;360&quot;/&gt;&lt;/object&gt;&lt;object type=&quot;3&quot; unique_id=&quot;10029&quot;&gt;&lt;property id=&quot;20148&quot; value=&quot;5&quot;/&gt;&lt;property id=&quot;20300&quot; value=&quot;Slide 26 - &amp;quot;Documenting Foley Care&amp;quot;&quot;/&gt;&lt;property id=&quot;20307&quot; value=&quot;361&quot;/&gt;&lt;/object&gt;&lt;object type=&quot;3&quot; unique_id=&quot;10030&quot;&gt;&lt;property id=&quot;20148&quot; value=&quot;5&quot;/&gt;&lt;property id=&quot;20300&quot; value=&quot;Slide 27 - &amp;quot;Emptying the Bag….&amp;quot;&quot;/&gt;&lt;property id=&quot;20307&quot; value=&quot;272&quot;/&gt;&lt;/object&gt;&lt;object type=&quot;3&quot; unique_id=&quot;10031&quot;&gt;&lt;property id=&quot;20148&quot; value=&quot;5&quot;/&gt;&lt;property id=&quot;20300&quot; value=&quot;Slide 28&quot;/&gt;&lt;property id=&quot;20307&quot; value=&quot;369&quot;/&gt;&lt;/object&gt;&lt;object type=&quot;3&quot; unique_id=&quot;10032&quot;&gt;&lt;property id=&quot;20148&quot; value=&quot;5&quot;/&gt;&lt;property id=&quot;20300&quot; value=&quot;Slide 29 - &amp;quot;Catheter Patency&amp;quot;&quot;/&gt;&lt;property id=&quot;20307&quot; value=&quot;273&quot;/&gt;&lt;/object&gt;&lt;object type=&quot;3&quot; unique_id=&quot;10033&quot;&gt;&lt;property id=&quot;20148&quot; value=&quot;5&quot;/&gt;&lt;property id=&quot;20300&quot; value=&quot;Slide 30 - &amp;quot;Alternative Options to an Indwelling Urinary Catheter&amp;quot;&quot;/&gt;&lt;property id=&quot;20307&quot; value=&quot;357&quot;/&gt;&lt;/object&gt;&lt;object type=&quot;3&quot; unique_id=&quot;10034&quot;&gt;&lt;property id=&quot;20148&quot; value=&quot;5&quot;/&gt;&lt;property id=&quot;20300&quot; value=&quot;Slide 31 - &amp;quot;Evidence Based Champions for UTI Prevention&amp;quot;&quot;/&gt;&lt;property id=&quot;20307&quot; value=&quot;355&quot;/&gt;&lt;/object&gt;&lt;object type=&quot;3&quot; unique_id=&quot;10035&quot;&gt;&lt;property id=&quot;20148&quot; value=&quot;5&quot;/&gt;&lt;property id=&quot;20300&quot; value=&quot;Slide 32 - &amp;quot;Prevention Guidelines&amp;quot;&quot;/&gt;&lt;property id=&quot;20307&quot; value=&quot;320&quot;/&gt;&lt;/object&gt;&lt;object type=&quot;3&quot; unique_id=&quot;10036&quot;&gt;&lt;property id=&quot;20148&quot; value=&quot;5&quot;/&gt;&lt;property id=&quot;20300&quot; value=&quot;Slide 33 - &amp;quot;Post-test&amp;quot;&quot;/&gt;&lt;property id=&quot;20307&quot; value=&quot;288&quot;/&gt;&lt;/object&gt;&lt;object type=&quot;3&quot; unique_id=&quot;10037&quot;&gt;&lt;property id=&quot;20148&quot; value=&quot;5&quot;/&gt;&lt;property id=&quot;20300&quot; value=&quot;Slide 34 - &amp;quot;Post-test&amp;quot;&quot;/&gt;&lt;property id=&quot;20307&quot; value=&quot;305&quot;/&gt;&lt;/object&gt;&lt;object type=&quot;3&quot; unique_id=&quot;10038&quot;&gt;&lt;property id=&quot;20148&quot; value=&quot;5&quot;/&gt;&lt;property id=&quot;20300&quot; value=&quot;Slide 35 - &amp;quot;Post-Test&amp;quot;&quot;/&gt;&lt;property id=&quot;20307&quot; value=&quot;362&quot;/&gt;&lt;/object&gt;&lt;object type=&quot;3&quot; unique_id=&quot;10039&quot;&gt;&lt;property id=&quot;20148&quot; value=&quot;5&quot;/&gt;&lt;property id=&quot;20300&quot; value=&quot;Slide 36 - &amp;quot;References&amp;quot;&quot;/&gt;&lt;property id=&quot;20307&quot; value=&quot;340&quot;/&gt;&lt;/object&gt;&lt;object type=&quot;3&quot; unique_id=&quot;10040&quot;&gt;&lt;property id=&quot;20148&quot; value=&quot;5&quot;/&gt;&lt;property id=&quot;20300&quot; value=&quot;Slide 37 - &amp;quot;References (cont)&amp;quot;&quot;/&gt;&lt;property id=&quot;20307&quot; value=&quot;341&quot;/&gt;&lt;/object&gt;&lt;/object&gt;&lt;/object&gt;&lt;/database&gt;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40132</TotalTime>
  <Words>2879</Words>
  <Application>Microsoft Macintosh PowerPoint</Application>
  <PresentationFormat>On-screen Show (4:3)</PresentationFormat>
  <Paragraphs>419</Paragraphs>
  <Slides>50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Times New Roman</vt:lpstr>
      <vt:lpstr>MS PGothic</vt:lpstr>
      <vt:lpstr>Arial</vt:lpstr>
      <vt:lpstr>Calibri Light</vt:lpstr>
      <vt:lpstr>MS PGothic</vt:lpstr>
      <vt:lpstr>Calibri</vt:lpstr>
      <vt:lpstr>Lucida Sans Unicode</vt:lpstr>
      <vt:lpstr>Wingdings</vt:lpstr>
      <vt:lpstr>Tahoma</vt:lpstr>
      <vt:lpstr>Wingdings 3</vt:lpstr>
      <vt:lpstr>Retrospect</vt:lpstr>
      <vt:lpstr>Bitmap Image</vt:lpstr>
      <vt:lpstr>Excel.Chart.8</vt:lpstr>
      <vt:lpstr>Preventing Catheter-Associated Urinary Tract Infections</vt:lpstr>
      <vt:lpstr>Objectives</vt:lpstr>
      <vt:lpstr>Definition</vt:lpstr>
      <vt:lpstr>CA-UTI defined</vt:lpstr>
      <vt:lpstr>CA-UTI defined</vt:lpstr>
      <vt:lpstr>Common s/s of UTI like: -URGENCY, FREQUENCY AND DYSURIA   ... are voiding symptoms and  WILL NOT BE PRESENT IN PATIENTS WITH INDWELLING URINARY CATHETERS!</vt:lpstr>
      <vt:lpstr>Classification of CA-UTI</vt:lpstr>
      <vt:lpstr>Catheter associated UTIs – not a small problem!</vt:lpstr>
      <vt:lpstr>   The biggest risk factor for a UTI…</vt:lpstr>
      <vt:lpstr>Slide 10</vt:lpstr>
      <vt:lpstr>Slide 11</vt:lpstr>
      <vt:lpstr>Slide 12</vt:lpstr>
      <vt:lpstr>Biofilms</vt:lpstr>
      <vt:lpstr>Involved species</vt:lpstr>
      <vt:lpstr>Catheter care affects biofilm formation</vt:lpstr>
      <vt:lpstr>When infections are acquired</vt:lpstr>
      <vt:lpstr> Other risk factors for CA-UTIs</vt:lpstr>
      <vt:lpstr>Slide 18</vt:lpstr>
      <vt:lpstr>Slide 19</vt:lpstr>
      <vt:lpstr>Proper insertion of a catheter</vt:lpstr>
      <vt:lpstr>Proper insertion of a catheter</vt:lpstr>
      <vt:lpstr>Proper insertion of a catheter</vt:lpstr>
      <vt:lpstr>Step-by-step instructions: catheter insertion</vt:lpstr>
      <vt:lpstr>Step-by-step instructions:  catheter insertion</vt:lpstr>
      <vt:lpstr>Slide 25</vt:lpstr>
      <vt:lpstr>Proper maintenance of a catheter</vt:lpstr>
      <vt:lpstr>Proper maintenance of a catheter</vt:lpstr>
      <vt:lpstr>Proper maintenance of a catheter</vt:lpstr>
      <vt:lpstr>Managing reduced mobility/ incontinence</vt:lpstr>
      <vt:lpstr>Condom catheters</vt:lpstr>
      <vt:lpstr>Preventing CAUTIs</vt:lpstr>
      <vt:lpstr>Our study</vt:lpstr>
      <vt:lpstr>Mbagathi District Hospital, Nairobi</vt:lpstr>
      <vt:lpstr>Study aims</vt:lpstr>
      <vt:lpstr>Study Design</vt:lpstr>
      <vt:lpstr>Surveillance definitions</vt:lpstr>
      <vt:lpstr>Intervention</vt:lpstr>
      <vt:lpstr>Results</vt:lpstr>
      <vt:lpstr>Results</vt:lpstr>
      <vt:lpstr>Results</vt:lpstr>
      <vt:lpstr>Results</vt:lpstr>
      <vt:lpstr>Results</vt:lpstr>
      <vt:lpstr>Summary/ conclusions on reducing CAUTIs</vt:lpstr>
      <vt:lpstr>HCAI prevalence in high versus low- and middle-income countries, 1995- 2010</vt:lpstr>
      <vt:lpstr>Takeaway</vt:lpstr>
      <vt:lpstr>References</vt:lpstr>
      <vt:lpstr>References</vt:lpstr>
      <vt:lpstr>Image references</vt:lpstr>
      <vt:lpstr>Slide 49</vt:lpstr>
      <vt:lpstr>Slide 50</vt:lpstr>
    </vt:vector>
  </TitlesOfParts>
  <Company>UPHS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and Care of Indwelling Urinary Catheters</dc:title>
  <dc:creator>UPHS</dc:creator>
  <cp:lastModifiedBy>HE</cp:lastModifiedBy>
  <cp:revision>624</cp:revision>
  <cp:lastPrinted>2012-05-08T12:48:40Z</cp:lastPrinted>
  <dcterms:created xsi:type="dcterms:W3CDTF">2015-06-22T14:42:49Z</dcterms:created>
  <dcterms:modified xsi:type="dcterms:W3CDTF">2015-06-25T16:12:32Z</dcterms:modified>
</cp:coreProperties>
</file>