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53"/>
  </p:notesMasterIdLst>
  <p:handoutMasterIdLst>
    <p:handoutMasterId r:id="rId54"/>
  </p:handoutMasterIdLst>
  <p:sldIdLst>
    <p:sldId id="258" r:id="rId2"/>
    <p:sldId id="257" r:id="rId3"/>
    <p:sldId id="29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7" r:id="rId37"/>
    <p:sldId id="308" r:id="rId38"/>
    <p:sldId id="309" r:id="rId39"/>
    <p:sldId id="315" r:id="rId40"/>
    <p:sldId id="311" r:id="rId41"/>
    <p:sldId id="312" r:id="rId42"/>
    <p:sldId id="313" r:id="rId43"/>
    <p:sldId id="301" r:id="rId44"/>
    <p:sldId id="302" r:id="rId45"/>
    <p:sldId id="304" r:id="rId46"/>
    <p:sldId id="300" r:id="rId47"/>
    <p:sldId id="314" r:id="rId48"/>
    <p:sldId id="305" r:id="rId49"/>
    <p:sldId id="306" r:id="rId50"/>
    <p:sldId id="316" r:id="rId51"/>
    <p:sldId id="31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0"/>
    <p:restoredTop sz="95865"/>
  </p:normalViewPr>
  <p:slideViewPr>
    <p:cSldViewPr snapToGrid="0" snapToObjects="1">
      <p:cViewPr>
        <p:scale>
          <a:sx n="100" d="100"/>
          <a:sy n="100" d="100"/>
        </p:scale>
        <p:origin x="-8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9713"/>
            <a:ext cx="6856413" cy="644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Calibri" pitchFamily="34" charset="0"/>
              </a:defRPr>
            </a:lvl1pPr>
          </a:lstStyle>
          <a:p>
            <a:r>
              <a:rPr lang="en-US" altLang="en-US"/>
              <a:t>Exploring the Relationship Between Patient Safety Climate and Adherence to Standard Precautions </a:t>
            </a:r>
          </a:p>
          <a:p>
            <a:r>
              <a:rPr lang="en-US" altLang="en-US"/>
              <a:t>Dr. Amanda Hessels, Columbia University School of Nursing</a:t>
            </a:r>
            <a:br>
              <a:rPr lang="en-US" altLang="en-US"/>
            </a:br>
            <a:r>
              <a:rPr lang="en-US" altLang="en-US"/>
              <a:t>A Webber Training Teleclass</a:t>
            </a:r>
            <a:endParaRPr lang="en-US" altLang="en-US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66113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dirty="0" err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Hosted by </a:t>
            </a:r>
            <a:r>
              <a:rPr lang="en-US" smtClean="0"/>
              <a:t>Prof. Elaine Larson, Columbia University</a:t>
            </a:r>
            <a:endParaRPr lang="en-US"/>
          </a:p>
          <a:p>
            <a:pPr>
              <a:defRPr/>
            </a:pPr>
            <a:r>
              <a:rPr lang="en-US"/>
              <a:t>www.webbertraining.com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F8F0D48-6343-4BD7-A054-19739B0B9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03494D7-2B4A-41FF-B598-16BA3FE3A3F4}" type="datetimeFigureOut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4277AEC-1053-4DD0-A7ED-FD3CE7392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72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AEE83E5-D835-49F2-A255-7ED94454BECA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E418CDB8-B4DE-40A6-A385-24EBCAE9F452}" type="slidenum">
              <a:rPr lang="en-US" altLang="en-US">
                <a:latin typeface="Calibri" pitchFamily="34" charset="0"/>
              </a:rPr>
              <a:pPr/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07AC7676-4FB1-4AC6-8ABF-5B237FC540C8}" type="slidenum">
              <a:rPr lang="en-US" altLang="en-US">
                <a:latin typeface="Calibri" pitchFamily="34" charset="0"/>
              </a:rPr>
              <a:pPr/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75CB838-4B0D-44C1-B6F4-A92D6D9825C7}" type="slidenum">
              <a:rPr lang="en-US" altLang="en-US">
                <a:latin typeface="Calibri" pitchFamily="34" charset="0"/>
              </a:rPr>
              <a:pPr/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5BC9CE8-1010-48B0-9E36-EA5BC6B8D4AD}" type="slidenum">
              <a:rPr lang="en-US" altLang="en-US">
                <a:latin typeface="Calibri" pitchFamily="34" charset="0"/>
              </a:rPr>
              <a:pPr/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3F2BCADC-E615-4DD2-B8A4-F133542B4690}" type="slidenum">
              <a:rPr lang="en-US" altLang="en-US">
                <a:latin typeface="Calibri" pitchFamily="34" charset="0"/>
              </a:rPr>
              <a:pPr/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5E844D24-4D78-4B9B-9CEB-22F5054B207C}" type="slidenum">
              <a:rPr lang="en-US" altLang="en-US">
                <a:latin typeface="Calibri" pitchFamily="34" charset="0"/>
              </a:rPr>
              <a:pPr/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EA0F3055-E6A7-40EE-AFA0-053EE4CC5ABA}" type="slidenum">
              <a:rPr lang="en-US" altLang="en-US">
                <a:latin typeface="Calibri" pitchFamily="34" charset="0"/>
              </a:rPr>
              <a:pPr/>
              <a:t>16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8A21D812-B7FF-49DD-85A1-FAC491E32C68}" type="slidenum">
              <a:rPr lang="en-US" altLang="en-US">
                <a:latin typeface="Calibri" pitchFamily="34" charset="0"/>
              </a:rPr>
              <a:pPr/>
              <a:t>17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0ABB82B6-E06F-4175-A076-046CB4F02CA6}" type="slidenum">
              <a:rPr lang="en-US" altLang="en-US">
                <a:latin typeface="Calibri" pitchFamily="34" charset="0"/>
              </a:rPr>
              <a:pPr/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0BCCD134-0D18-42C1-B4D0-AEA8D3C787CB}" type="slidenum">
              <a:rPr lang="en-US" altLang="en-US">
                <a:latin typeface="Calibri" pitchFamily="34" charset="0"/>
              </a:rPr>
              <a:pPr/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1247483-12E1-41D0-9515-EF087D58BFAC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45F75D17-B2DA-4D24-A0D5-C156815A3A88}" type="slidenum">
              <a:rPr lang="en-US" altLang="en-US">
                <a:latin typeface="Calibri" pitchFamily="34" charset="0"/>
              </a:rPr>
              <a:pPr/>
              <a:t>20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320FA4C-181E-45F9-97D5-9B8E71E40D9A}" type="slidenum">
              <a:rPr lang="en-US" altLang="en-US">
                <a:latin typeface="Calibri" pitchFamily="34" charset="0"/>
              </a:rPr>
              <a:pPr/>
              <a:t>21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B763323D-CB44-4113-B906-782F5FD40798}" type="slidenum">
              <a:rPr lang="en-US" altLang="en-US">
                <a:latin typeface="Calibri" pitchFamily="34" charset="0"/>
              </a:rPr>
              <a:pPr/>
              <a:t>22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4B8ACA25-93DC-4F51-85DB-6C4F65D4592A}" type="slidenum">
              <a:rPr lang="en-US" altLang="en-US">
                <a:latin typeface="Calibri" pitchFamily="34" charset="0"/>
              </a:rPr>
              <a:pPr/>
              <a:t>23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A802087D-BFB0-49E4-8CF0-E0CAC932F454}" type="slidenum">
              <a:rPr lang="en-US" altLang="en-US">
                <a:latin typeface="Calibri" pitchFamily="34" charset="0"/>
              </a:rPr>
              <a:pPr/>
              <a:t>24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BBD292E-7A80-4B36-A9FC-AB8A931574D1}" type="slidenum">
              <a:rPr lang="en-US" altLang="en-US">
                <a:latin typeface="Calibri" pitchFamily="34" charset="0"/>
              </a:rPr>
              <a:pPr/>
              <a:t>25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E3C42438-00B6-4837-BEB2-46064A02F7D7}" type="slidenum">
              <a:rPr lang="en-US" altLang="en-US">
                <a:latin typeface="Calibri" pitchFamily="34" charset="0"/>
              </a:rPr>
              <a:pPr/>
              <a:t>26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12E21285-44BA-40F4-A564-15ADDD4FA2CF}" type="slidenum">
              <a:rPr lang="en-US" altLang="en-US">
                <a:latin typeface="Calibri" pitchFamily="34" charset="0"/>
              </a:rPr>
              <a:pPr/>
              <a:t>27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06B7A049-5C35-41BE-AC7A-EB26C543F510}" type="slidenum">
              <a:rPr lang="en-US" altLang="en-US">
                <a:latin typeface="Calibri" pitchFamily="34" charset="0"/>
              </a:rPr>
              <a:pPr/>
              <a:t>28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0B8FEB74-2B53-4CAE-B6AA-94E40BB5159B}" type="slidenum">
              <a:rPr lang="en-US" altLang="en-US">
                <a:latin typeface="Calibri" pitchFamily="34" charset="0"/>
              </a:rPr>
              <a:pPr/>
              <a:t>29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A1CF11E2-2034-429B-8179-FFD4FF2167AE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6F32DD95-0F72-459A-8AAE-1007604BD450}" type="slidenum">
              <a:rPr lang="en-US" altLang="en-US">
                <a:latin typeface="Calibri" pitchFamily="34" charset="0"/>
              </a:rPr>
              <a:pPr/>
              <a:t>30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6C49577F-CA05-4FAB-A125-965E6D3F8403}" type="slidenum">
              <a:rPr lang="en-US" altLang="en-US">
                <a:latin typeface="Calibri" pitchFamily="34" charset="0"/>
              </a:rPr>
              <a:pPr/>
              <a:t>31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A45E37C2-774F-4446-B442-B8ECE428CF62}" type="slidenum">
              <a:rPr lang="en-US" altLang="en-US">
                <a:latin typeface="Calibri" pitchFamily="34" charset="0"/>
              </a:rPr>
              <a:pPr/>
              <a:t>32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5979762B-6A35-418A-99FE-94434FDD1A7B}" type="slidenum">
              <a:rPr lang="en-US" altLang="en-US">
                <a:latin typeface="Calibri" pitchFamily="34" charset="0"/>
              </a:rPr>
              <a:pPr/>
              <a:t>33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71B8B437-9675-4C97-83DE-141EF0BF5581}" type="slidenum">
              <a:rPr lang="en-US" altLang="en-US">
                <a:latin typeface="Calibri" pitchFamily="34" charset="0"/>
              </a:rPr>
              <a:pPr/>
              <a:t>34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93F421F-22D9-4F6E-97E3-A6FE2D886AA0}" type="slidenum">
              <a:rPr lang="en-US" altLang="en-US">
                <a:latin typeface="Calibri" pitchFamily="34" charset="0"/>
              </a:rPr>
              <a:pPr/>
              <a:t>35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1F2295AD-79C7-4DE5-BE30-2F874382CC71}" type="slidenum">
              <a:rPr lang="en-US" altLang="en-US">
                <a:latin typeface="Calibri" pitchFamily="34" charset="0"/>
              </a:rPr>
              <a:pPr/>
              <a:t>36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969810A8-8954-4FE9-8E85-6BE622B6F07E}" type="slidenum">
              <a:rPr lang="en-US" altLang="en-US">
                <a:latin typeface="Calibri" pitchFamily="34" charset="0"/>
              </a:rPr>
              <a:pPr/>
              <a:t>37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B663558E-1848-4BB0-B701-865DF8C56147}" type="slidenum">
              <a:rPr lang="en-US" altLang="en-US">
                <a:latin typeface="Calibri" pitchFamily="34" charset="0"/>
              </a:rPr>
              <a:pPr/>
              <a:t>38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616E8E4B-0864-48F7-8D76-6C3A8D8BCE71}" type="slidenum">
              <a:rPr lang="en-US" altLang="en-US">
                <a:latin typeface="Calibri" pitchFamily="34" charset="0"/>
              </a:rPr>
              <a:pPr/>
              <a:t>39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0688ED9-772D-4608-99FC-282EC4B25278}" type="slidenum">
              <a:rPr lang="en-US" altLang="en-US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40D19B39-7571-49BA-B04A-45C5E483CC87}" type="slidenum">
              <a:rPr lang="en-US" altLang="en-US">
                <a:latin typeface="Calibri" pitchFamily="34" charset="0"/>
              </a:rPr>
              <a:pPr/>
              <a:t>40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E0006B45-B035-4083-8B04-DE100550635E}" type="slidenum">
              <a:rPr lang="en-US" altLang="en-US">
                <a:latin typeface="Calibri" pitchFamily="34" charset="0"/>
              </a:rPr>
              <a:pPr/>
              <a:t>41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A8FE6680-379C-405B-BAD8-849B0FFFD513}" type="slidenum">
              <a:rPr lang="en-US" altLang="en-US">
                <a:latin typeface="Calibri" pitchFamily="34" charset="0"/>
              </a:rPr>
              <a:pPr/>
              <a:t>42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7C222AFE-3EC0-4252-A92C-C9F460E67EB1}" type="slidenum">
              <a:rPr lang="en-US" altLang="en-US">
                <a:latin typeface="Calibri" pitchFamily="34" charset="0"/>
              </a:rPr>
              <a:pPr/>
              <a:t>43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F6F070DC-5FE0-4EAA-B11A-030352E1B6EF}" type="slidenum">
              <a:rPr lang="en-US" altLang="en-US">
                <a:latin typeface="Calibri" pitchFamily="34" charset="0"/>
              </a:rPr>
              <a:pPr/>
              <a:t>44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64282DFF-2166-4406-AFF9-389EB776ECBB}" type="slidenum">
              <a:rPr lang="en-US" altLang="en-US">
                <a:latin typeface="Calibri" pitchFamily="34" charset="0"/>
              </a:rPr>
              <a:pPr/>
              <a:t>45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886D7597-B982-4C83-87BC-5D1D6C8FA151}" type="slidenum">
              <a:rPr lang="en-US" altLang="en-US">
                <a:latin typeface="Calibri" pitchFamily="34" charset="0"/>
              </a:rPr>
              <a:pPr/>
              <a:t>46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189E30B1-3A79-4205-BED6-2C2F3C25861D}" type="slidenum">
              <a:rPr lang="en-US" altLang="en-US">
                <a:latin typeface="Calibri" pitchFamily="34" charset="0"/>
              </a:rPr>
              <a:pPr/>
              <a:t>47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BC63E7E5-4C59-47A0-A4D1-220E5B8560E4}" type="slidenum">
              <a:rPr lang="en-US" altLang="en-US">
                <a:latin typeface="Calibri" pitchFamily="34" charset="0"/>
              </a:rPr>
              <a:pPr/>
              <a:t>49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5E7FBCB-0E32-4A4D-B03E-6A94A712891B}" type="slidenum">
              <a:rPr lang="en-US" altLang="en-US">
                <a:latin typeface="Calibri" pitchFamily="34" charset="0"/>
              </a:rPr>
              <a:pPr/>
              <a:t>50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E8FA4F6-95A0-4C45-8F81-4156A8C24177}" type="slidenum">
              <a:rPr lang="en-US" altLang="en-US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A2D7632-DF5B-4F3A-BF61-C9387164F57B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6FEA00B-A86C-4663-BB40-B7E96370E29F}" type="slidenum">
              <a:rPr lang="en-US" altLang="en-US">
                <a:latin typeface="Calibri" pitchFamily="34" charset="0"/>
              </a:rPr>
              <a:pPr/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7DD156B0-09BD-472E-A6D4-1F050CEA91BF}" type="slidenum">
              <a:rPr lang="en-US" altLang="en-US">
                <a:latin typeface="Calibri" pitchFamily="34" charset="0"/>
              </a:rPr>
              <a:pPr/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49D6733-FC39-4997-9511-36417F3A0CDC}" type="slidenum">
              <a:rPr lang="en-US" altLang="en-US">
                <a:latin typeface="Calibri" pitchFamily="34" charset="0"/>
              </a:rPr>
              <a:pPr/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528569713 w 10000"/>
                <a:gd name="T1" fmla="*/ 0 h 10000"/>
                <a:gd name="T2" fmla="*/ 603321319 w 10000"/>
                <a:gd name="T3" fmla="*/ 0 h 10000"/>
                <a:gd name="T4" fmla="*/ 603321319 w 10000"/>
                <a:gd name="T5" fmla="*/ 1943476645 h 10000"/>
                <a:gd name="T6" fmla="*/ 0 w 10000"/>
                <a:gd name="T7" fmla="*/ 1943476645 h 10000"/>
                <a:gd name="T8" fmla="*/ 0 w 10000"/>
                <a:gd name="T9" fmla="*/ 1818510999 h 10000"/>
                <a:gd name="T10" fmla="*/ 528569713 w 10000"/>
                <a:gd name="T11" fmla="*/ 1818510999 h 10000"/>
                <a:gd name="T12" fmla="*/ 528569713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528629756 w 10001"/>
                <a:gd name="T1" fmla="*/ 0 h 10000"/>
                <a:gd name="T2" fmla="*/ 603381343 w 10001"/>
                <a:gd name="T3" fmla="*/ 0 h 10000"/>
                <a:gd name="T4" fmla="*/ 603381343 w 10001"/>
                <a:gd name="T5" fmla="*/ 1943476645 h 10000"/>
                <a:gd name="T6" fmla="*/ 60424 w 10001"/>
                <a:gd name="T7" fmla="*/ 1943476645 h 10000"/>
                <a:gd name="T8" fmla="*/ 60424 w 10001"/>
                <a:gd name="T9" fmla="*/ 1817539368 h 10000"/>
                <a:gd name="T10" fmla="*/ 528629756 w 10001"/>
                <a:gd name="T11" fmla="*/ 1816373323 h 10000"/>
                <a:gd name="T12" fmla="*/ 52862975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/>
            </a:lvl1pPr>
          </a:lstStyle>
          <a:p>
            <a:fld id="{72516CB7-C006-46E6-BE01-BEC3C6B52F7B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fld id="{67F8F318-A6EC-4E3D-84DD-0C4CC8511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9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5B543-61F3-43CF-84A9-53CB25B880F2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0640-512D-4C05-8F58-9F316F934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5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B6718-F9C2-4286-B9DA-084A98A9BA84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98CB-189F-4D8A-9C4E-8BADCB2FC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0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9E389-D9BD-44EE-8A30-4F9E737A3118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4C881F1-E535-49FE-A4A3-4DBEABF5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0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1282654262 w 4125"/>
              <a:gd name="T1" fmla="*/ 0 h 5554"/>
              <a:gd name="T2" fmla="*/ 1464014667 w 4125"/>
              <a:gd name="T3" fmla="*/ 0 h 5554"/>
              <a:gd name="T4" fmla="*/ 1464014667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1282654262 w 4125"/>
              <a:gd name="T11" fmla="*/ 2147483646 h 5554"/>
              <a:gd name="T12" fmla="*/ 1282654262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/>
            </a:lvl1pPr>
          </a:lstStyle>
          <a:p>
            <a:fld id="{49D476EB-E96E-4266-A34F-61B4FDE11F86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fld id="{3C1980F6-A7DD-48CC-8C84-4971083A6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67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C0B45C-0631-4A65-81AD-FB3656620809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712F-4D1A-446C-8867-39179016F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33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33CF6E-7CFF-4654-B60D-D75AED2C3CB4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A779-4882-4DC6-B0CB-802AA5A14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3FF6D-6DD2-454F-B639-BBD8BC5D78BF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F08D-7C7C-40CF-B264-D5E7B5B53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58B4B-0996-45E4-BD72-8EDF3900BB7B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28FA-D79C-4E34-B5A3-57F6B36B7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37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/>
            </a:lvl1pPr>
          </a:lstStyle>
          <a:p>
            <a:fld id="{D041F884-87A1-4B0A-B0D2-DE616A7EDEC5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fld id="{C61B2766-EE0C-4474-AD48-E4299B5ED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68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/>
            </a:lvl1pPr>
          </a:lstStyle>
          <a:p>
            <a:fld id="{335812F5-4870-4302-9B96-3F8B04DE33FA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fld id="{83D7E7EF-5BE1-46A9-BD60-93C3EA6D0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2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11200C6D-1125-4E7F-B918-DD9E15238850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8E633939-C049-4B2B-A8F8-B086398FB3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77" r:id="rId4"/>
    <p:sldLayoutId id="2147483878" r:id="rId5"/>
    <p:sldLayoutId id="2147483879" r:id="rId6"/>
    <p:sldLayoutId id="2147483880" r:id="rId7"/>
    <p:sldLayoutId id="2147483886" r:id="rId8"/>
    <p:sldLayoutId id="2147483887" r:id="rId9"/>
    <p:sldLayoutId id="2147483881" r:id="rId10"/>
    <p:sldLayoutId id="2147483882" r:id="rId11"/>
  </p:sldLayoutIdLst>
  <p:hf hdr="0" ftr="0" dt="0"/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382588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idod/dhqp/pdf/isolation2007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hqlibdoc.who.int/publications/2009/9789241598606_eng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30325"/>
            <a:ext cx="6858000" cy="20701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/>
            </a:r>
            <a:br>
              <a:rPr lang="en-US" altLang="en-US" sz="3000" cap="none" smtClean="0"/>
            </a:br>
            <a:r>
              <a:rPr lang="en-US" altLang="en-US" sz="3000" cap="none" smtClean="0"/>
              <a:t> </a:t>
            </a:r>
            <a:br>
              <a:rPr lang="en-US" altLang="en-US" sz="3000" cap="none" smtClean="0"/>
            </a:br>
            <a:r>
              <a:rPr lang="en-US" altLang="en-US" sz="3200" b="1" cap="none" smtClean="0"/>
              <a:t>Exploring the Relationship between Patient Safety Climate and Adherence to Standard Precautions </a:t>
            </a:r>
            <a:endParaRPr lang="en-US" altLang="en-US" sz="5400" cap="none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143000" y="3695700"/>
            <a:ext cx="6858000" cy="12414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/>
              <a:t>Amanda Hessels, PhD, MPH, RN, CIC, CPHQ, FAPIC</a:t>
            </a:r>
            <a:br>
              <a:rPr lang="en-US" altLang="en-US" sz="2400" smtClean="0"/>
            </a:br>
            <a:r>
              <a:rPr lang="en-US" altLang="en-US" smtClean="0"/>
              <a:t>Associate Research Scientist, Columbia University, School of Nursing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Nurse Scientist, Hackensack-Meridian Health</a:t>
            </a:r>
          </a:p>
        </p:txBody>
      </p:sp>
      <p:pic>
        <p:nvPicPr>
          <p:cNvPr id="153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143500"/>
            <a:ext cx="1143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5143500"/>
            <a:ext cx="10017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ubtitle 2"/>
          <p:cNvSpPr txBox="1">
            <a:spLocks/>
          </p:cNvSpPr>
          <p:nvPr/>
        </p:nvSpPr>
        <p:spPr bwMode="auto">
          <a:xfrm>
            <a:off x="1171575" y="5264150"/>
            <a:ext cx="4795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/>
              <a:buChar char="■"/>
              <a:defRPr sz="2000">
                <a:solidFill>
                  <a:schemeClr val="tx2"/>
                </a:solidFill>
                <a:latin typeface="Franklin Gothic Book"/>
              </a:defRPr>
            </a:lvl1pPr>
            <a:lvl2pPr marL="3429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sz="2000" i="1">
                <a:solidFill>
                  <a:schemeClr val="tx2"/>
                </a:solidFill>
                <a:latin typeface="Franklin Gothic Book"/>
              </a:defRPr>
            </a:lvl2pPr>
            <a:lvl3pPr marL="6858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>
                <a:solidFill>
                  <a:schemeClr val="tx2"/>
                </a:solidFill>
                <a:latin typeface="Franklin Gothic Book"/>
              </a:defRPr>
            </a:lvl3pPr>
            <a:lvl4pPr marL="10287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i="1">
                <a:solidFill>
                  <a:schemeClr val="tx2"/>
                </a:solidFill>
                <a:latin typeface="Franklin Gothic Book"/>
              </a:defRPr>
            </a:lvl4pPr>
            <a:lvl5pPr marL="13716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5pPr>
            <a:lvl6pPr marL="18288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6pPr>
            <a:lvl7pPr marL="22860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7pPr>
            <a:lvl8pPr marL="27432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8pPr>
            <a:lvl9pPr marL="32004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Franklin Gothic Book"/>
              <a:buNone/>
            </a:pPr>
            <a:r>
              <a:rPr lang="en-US" altLang="en-US"/>
              <a:t>Hosted by Prof. Elaine Larson</a:t>
            </a:r>
            <a:br>
              <a:rPr lang="en-US" altLang="en-US"/>
            </a:br>
            <a:r>
              <a:rPr lang="en-US" altLang="en-US" sz="1800"/>
              <a:t>Columbia University School of Nursing</a:t>
            </a:r>
            <a:endParaRPr lang="en-US" altLang="en-US" sz="1600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3146425" y="6462713"/>
            <a:ext cx="262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pPr algn="ctr" eaLnBrk="1" hangingPunct="1"/>
            <a:r>
              <a:rPr lang="en-US" altLang="en-US" b="1"/>
              <a:t>www.webbertraining.com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946900" y="6459538"/>
            <a:ext cx="220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pPr algn="r" eaLnBrk="1" hangingPunct="1"/>
            <a:r>
              <a:rPr lang="en-US" altLang="en-US" b="1"/>
              <a:t>September 14,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Research Gaps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285875" y="2057400"/>
            <a:ext cx="6461125" cy="33734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Neither PSC features nor reported SP adherence have been tested in relation to observed SP adherence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No psychometrically tested SP observation measures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944B24C2-8C6C-40D9-9186-242591A8AB44}" type="slidenum">
              <a:rPr lang="en-US" altLang="en-US">
                <a:solidFill>
                  <a:schemeClr val="tx2"/>
                </a:solidFill>
              </a:rPr>
              <a:pPr/>
              <a:t>10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Study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27263"/>
            <a:ext cx="6400800" cy="3262312"/>
          </a:xfrm>
        </p:spPr>
        <p:txBody>
          <a:bodyPr>
            <a:normAutofit/>
          </a:bodyPr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Aim 1: 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800" smtClean="0"/>
              <a:t>To </a:t>
            </a:r>
            <a:r>
              <a:rPr lang="en-US" altLang="en-US" sz="2800" smtClean="0">
                <a:solidFill>
                  <a:srgbClr val="7030A0"/>
                </a:solidFill>
              </a:rPr>
              <a:t>develop and test </a:t>
            </a:r>
            <a:r>
              <a:rPr lang="en-US" altLang="en-US" sz="2800" smtClean="0"/>
              <a:t>two well-constructed tools that quantify observed and reported SP adherence.</a:t>
            </a:r>
          </a:p>
          <a:p>
            <a:pPr marL="0" indent="0" eaLnBrk="1" hangingPunct="1"/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88622AD9-068E-4E0C-BFCB-77D877C9927D}" type="slidenum">
              <a:rPr lang="en-US" altLang="en-US">
                <a:solidFill>
                  <a:schemeClr val="tx2"/>
                </a:solidFill>
              </a:rPr>
              <a:pPr/>
              <a:t>11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Study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488" y="2227263"/>
            <a:ext cx="7165975" cy="3262312"/>
          </a:xfrm>
        </p:spPr>
        <p:txBody>
          <a:bodyPr>
            <a:normAutofit/>
          </a:bodyPr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Aim 2: 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800" smtClean="0"/>
              <a:t>To </a:t>
            </a:r>
            <a:r>
              <a:rPr lang="en-US" altLang="en-US" sz="2800" smtClean="0">
                <a:solidFill>
                  <a:srgbClr val="7030A0"/>
                </a:solidFill>
              </a:rPr>
              <a:t>pilot test </a:t>
            </a:r>
            <a:r>
              <a:rPr lang="en-US" altLang="en-US" sz="2800" smtClean="0"/>
              <a:t>the relationship among these measures of SP adherence and PSC factors in HCW in hospital settings.</a:t>
            </a:r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5335376-D4DB-4110-B399-2B276C302034}" type="slidenum">
              <a:rPr lang="en-US" altLang="en-US">
                <a:solidFill>
                  <a:schemeClr val="tx2"/>
                </a:solidFill>
              </a:rPr>
              <a:pPr/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Aim 1: Tool Development Challenges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100138" y="1839913"/>
            <a:ext cx="7200900" cy="3581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can you adapt and what must you create?</a:t>
            </a:r>
          </a:p>
          <a:p>
            <a:pPr eaLnBrk="1" hangingPunct="1"/>
            <a:r>
              <a:rPr lang="en-US" altLang="en-US" sz="2800" smtClean="0"/>
              <a:t>How to capture complex behaviors in a simple instrument?</a:t>
            </a:r>
          </a:p>
          <a:p>
            <a:pPr eaLnBrk="1" hangingPunct="1"/>
            <a:r>
              <a:rPr lang="en-US" altLang="en-US" sz="2800" smtClean="0"/>
              <a:t>Which SP indications/actions to observe? </a:t>
            </a:r>
          </a:p>
          <a:p>
            <a:pPr eaLnBrk="1" hangingPunct="1"/>
            <a:r>
              <a:rPr lang="en-US" altLang="en-US" sz="2800" smtClean="0"/>
              <a:t>What features of PSC and reported SP adherence to measure?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E3D4237B-1A8B-48CD-9B3F-B399D535D47D}" type="slidenum">
              <a:rPr lang="en-US" altLang="en-US">
                <a:solidFill>
                  <a:schemeClr val="tx2"/>
                </a:solidFill>
              </a:rPr>
              <a:pPr/>
              <a:t>13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Observational Tools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89088" y="1763713"/>
            <a:ext cx="6080125" cy="3316287"/>
          </a:xfrm>
        </p:spPr>
        <p:txBody>
          <a:bodyPr/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Strengths </a:t>
            </a:r>
          </a:p>
          <a:p>
            <a:pPr lvl="1" eaLnBrk="1" hangingPunct="1"/>
            <a:r>
              <a:rPr lang="en-US" altLang="en-US" sz="2800" smtClean="0"/>
              <a:t>direct observation “the gold standard”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Limitations</a:t>
            </a:r>
            <a:r>
              <a:rPr lang="en-US" altLang="en-US" sz="2800" smtClean="0"/>
              <a:t> </a:t>
            </a:r>
          </a:p>
          <a:p>
            <a:pPr lvl="1" eaLnBrk="1" hangingPunct="1"/>
            <a:r>
              <a:rPr lang="en-US" altLang="en-US" sz="2800" smtClean="0"/>
              <a:t>train observers </a:t>
            </a:r>
          </a:p>
          <a:p>
            <a:pPr lvl="1" eaLnBrk="1" hangingPunct="1"/>
            <a:r>
              <a:rPr lang="en-US" altLang="en-US" sz="2800" smtClean="0"/>
              <a:t>awareness of being observed can influence HCW  behavior</a:t>
            </a:r>
          </a:p>
          <a:p>
            <a:pPr lvl="1" eaLnBrk="1" hangingPunct="1"/>
            <a:r>
              <a:rPr lang="en-US" altLang="en-US" sz="2800" smtClean="0"/>
              <a:t>time and expense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5B03988-F5E1-4F42-B7FF-D5D388A78802}" type="slidenum">
              <a:rPr lang="en-US" altLang="en-US">
                <a:solidFill>
                  <a:schemeClr val="tx2"/>
                </a:solidFill>
              </a:rPr>
              <a:pPr/>
              <a:t>14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Survey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428750"/>
            <a:ext cx="6931025" cy="34861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2800" b="1" smtClean="0"/>
              <a:t>Strengths </a:t>
            </a:r>
          </a:p>
          <a:p>
            <a:pPr marL="0" indent="0" eaLnBrk="1" hangingPunct="1">
              <a:lnSpc>
                <a:spcPct val="74000"/>
              </a:lnSpc>
            </a:pPr>
            <a:r>
              <a:rPr lang="en-US" altLang="en-US" sz="2800" smtClean="0"/>
              <a:t>relatively inexpensive in direct cost and personnel resources</a:t>
            </a:r>
          </a:p>
          <a:p>
            <a:pPr marL="0" indent="0" eaLnBrk="1" hangingPunct="1">
              <a:lnSpc>
                <a:spcPct val="74000"/>
              </a:lnSpc>
            </a:pPr>
            <a:r>
              <a:rPr lang="en-US" altLang="en-US" sz="2800" smtClean="0"/>
              <a:t>information on adherence </a:t>
            </a:r>
          </a:p>
          <a:p>
            <a:pPr marL="0" indent="0" eaLnBrk="1" hangingPunct="1">
              <a:lnSpc>
                <a:spcPct val="74000"/>
              </a:lnSpc>
            </a:pPr>
            <a:r>
              <a:rPr lang="en-US" altLang="en-US" sz="2800" smtClean="0"/>
              <a:t>focus HCW attention to their own practices 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endParaRPr lang="en-US" altLang="en-US" sz="2800" smtClean="0"/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2800" b="1" smtClean="0"/>
              <a:t>Limitations</a:t>
            </a:r>
            <a:r>
              <a:rPr lang="en-US" altLang="en-US" sz="2800" smtClean="0"/>
              <a:t> </a:t>
            </a:r>
          </a:p>
          <a:p>
            <a:pPr marL="0" indent="0" eaLnBrk="1" hangingPunct="1">
              <a:lnSpc>
                <a:spcPct val="74000"/>
              </a:lnSpc>
            </a:pPr>
            <a:r>
              <a:rPr lang="en-US" altLang="en-US" sz="2800" smtClean="0"/>
              <a:t>poor reliability and validity of self- report </a:t>
            </a:r>
          </a:p>
          <a:p>
            <a:pPr marL="0" indent="0" eaLnBrk="1" hangingPunct="1">
              <a:lnSpc>
                <a:spcPct val="74000"/>
              </a:lnSpc>
            </a:pPr>
            <a:r>
              <a:rPr lang="en-US" altLang="en-US" sz="2800" smtClean="0"/>
              <a:t>HCW’s may overestimate adherence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endParaRPr lang="en-US" altLang="en-US" sz="500" smtClean="0"/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endParaRPr lang="en-US" altLang="en-US" sz="500" smtClean="0"/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400" smtClean="0"/>
              <a:t>		</a:t>
            </a:r>
            <a:r>
              <a:rPr lang="en-US" altLang="en-US" sz="1200" smtClean="0"/>
              <a:t>		(Haas &amp; Larson, 2007, Waltz et al., 2005; WHO, 2009)</a:t>
            </a:r>
          </a:p>
          <a:p>
            <a:pPr marL="0" indent="0" eaLnBrk="1" hangingPunct="1">
              <a:lnSpc>
                <a:spcPct val="74000"/>
              </a:lnSpc>
            </a:pPr>
            <a:endParaRPr lang="en-US" altLang="en-US" sz="50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6B78DCA-585B-4588-8E89-23C4CA740A40}" type="slidenum">
              <a:rPr lang="en-US" altLang="en-US">
                <a:solidFill>
                  <a:schemeClr val="tx2"/>
                </a:solidFill>
              </a:rPr>
              <a:pPr/>
              <a:t>15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858838" y="685800"/>
            <a:ext cx="7835900" cy="14859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Standard Precautions Observation Tool (SPOT)</a:t>
            </a:r>
            <a:r>
              <a:rPr lang="en-US" altLang="en-US" sz="3000" b="1" smtClean="0"/>
              <a:t/>
            </a:r>
            <a:br>
              <a:rPr lang="en-US" altLang="en-US" sz="3000" b="1" smtClean="0"/>
            </a:br>
            <a:endParaRPr lang="en-US" altLang="en-US" sz="3000" b="1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423988" y="2084388"/>
            <a:ext cx="6731000" cy="336708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Designed to measure </a:t>
            </a:r>
            <a:r>
              <a:rPr lang="en-US" altLang="en-US" sz="2800" i="1" smtClean="0"/>
              <a:t>observed </a:t>
            </a:r>
            <a:r>
              <a:rPr lang="en-US" altLang="en-US" sz="2800" smtClean="0"/>
              <a:t>adherence to </a:t>
            </a:r>
            <a:r>
              <a:rPr lang="en-US" altLang="en-US" sz="2800" i="1" smtClean="0"/>
              <a:t>components</a:t>
            </a:r>
            <a:r>
              <a:rPr lang="en-US" altLang="en-US" sz="2800" smtClean="0"/>
              <a:t> of SP in hospital settings</a:t>
            </a:r>
          </a:p>
          <a:p>
            <a:pPr eaLnBrk="1" hangingPunct="1"/>
            <a:r>
              <a:rPr lang="en-US" altLang="en-US" sz="2800" smtClean="0"/>
              <a:t>Established construct validity, items drawn from CDC</a:t>
            </a:r>
          </a:p>
          <a:p>
            <a:pPr eaLnBrk="1" hangingPunct="1"/>
            <a:r>
              <a:rPr lang="en-US" altLang="en-US" sz="2800" smtClean="0"/>
              <a:t>Borrows from design and methods of the World Health Organization (WHO) hand hygiene observation tool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827D1C77-6C2F-4F46-8ABC-E4C87536FD13}" type="slidenum">
              <a:rPr lang="en-US" altLang="en-US">
                <a:solidFill>
                  <a:schemeClr val="tx2"/>
                </a:solidFill>
              </a:rPr>
              <a:pPr/>
              <a:t>16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0327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The SPOT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339850" y="1616075"/>
            <a:ext cx="7339013" cy="3835400"/>
          </a:xfrm>
        </p:spPr>
        <p:txBody>
          <a:bodyPr/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3 sections</a:t>
            </a:r>
          </a:p>
          <a:p>
            <a:pPr marL="300038" lvl="1" indent="0" eaLnBrk="1" hangingPunct="1">
              <a:buFont typeface="Franklin Gothic Book"/>
              <a:buNone/>
            </a:pPr>
            <a:r>
              <a:rPr lang="en-US" altLang="en-US" sz="2800" smtClean="0">
                <a:solidFill>
                  <a:srgbClr val="7030A0"/>
                </a:solidFill>
              </a:rPr>
              <a:t>header:  </a:t>
            </a:r>
            <a:r>
              <a:rPr lang="en-US" altLang="en-US" sz="2800" smtClean="0"/>
              <a:t>institutional and observer level information, session data, observer initials, date and time</a:t>
            </a:r>
          </a:p>
          <a:p>
            <a:pPr marL="300038" lvl="1" indent="0" eaLnBrk="1" hangingPunct="1">
              <a:buFont typeface="Franklin Gothic Book"/>
              <a:buNone/>
            </a:pPr>
            <a:endParaRPr lang="en-US" altLang="en-US" sz="2800" smtClean="0"/>
          </a:p>
          <a:p>
            <a:pPr marL="300038" lvl="1" indent="0" eaLnBrk="1" hangingPunct="1">
              <a:buFont typeface="Franklin Gothic Book"/>
              <a:buNone/>
            </a:pPr>
            <a:r>
              <a:rPr lang="en-US" altLang="en-US" sz="2800" smtClean="0">
                <a:solidFill>
                  <a:srgbClr val="7030A0"/>
                </a:solidFill>
              </a:rPr>
              <a:t>columns:  </a:t>
            </a:r>
            <a:r>
              <a:rPr lang="en-US" altLang="en-US" sz="2800" smtClean="0"/>
              <a:t>provider role, encounter duration, indication and observed action </a:t>
            </a:r>
          </a:p>
          <a:p>
            <a:pPr marL="300038" lvl="1" indent="0" eaLnBrk="1" hangingPunct="1">
              <a:buFont typeface="Franklin Gothic Book"/>
              <a:buNone/>
            </a:pPr>
            <a:endParaRPr lang="en-US" altLang="en-US" sz="2800" smtClean="0"/>
          </a:p>
          <a:p>
            <a:pPr marL="300038" lvl="1" indent="0" eaLnBrk="1" hangingPunct="1">
              <a:buFont typeface="Franklin Gothic Book"/>
              <a:buNone/>
            </a:pPr>
            <a:r>
              <a:rPr lang="en-US" altLang="en-US" sz="2800" smtClean="0">
                <a:solidFill>
                  <a:srgbClr val="7030A0"/>
                </a:solidFill>
              </a:rPr>
              <a:t>footer:  </a:t>
            </a:r>
            <a:r>
              <a:rPr lang="en-US" altLang="en-US" sz="2800" smtClean="0"/>
              <a:t>total number of indications and actions to calculate a percentage of adherence score</a:t>
            </a:r>
          </a:p>
          <a:p>
            <a:pPr marL="0" indent="0" eaLnBrk="1" hangingPunct="1">
              <a:buFont typeface="Franklin Gothic Book"/>
              <a:buNone/>
            </a:pPr>
            <a:endParaRPr lang="en-US" altLang="en-US" sz="180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1552712-7828-4635-BC4C-56E976F69C2B}" type="slidenum">
              <a:rPr lang="en-US" altLang="en-US">
                <a:solidFill>
                  <a:schemeClr val="tx2"/>
                </a:solidFill>
              </a:rPr>
              <a:pPr/>
              <a:t>17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4938" y="1579563"/>
          <a:ext cx="6045200" cy="3839528"/>
        </p:xfrm>
        <a:graphic>
          <a:graphicData uri="http://schemas.openxmlformats.org/drawingml/2006/table">
            <a:tbl>
              <a:tblPr/>
              <a:tblGrid>
                <a:gridCol w="966787"/>
                <a:gridCol w="384175"/>
                <a:gridCol w="766763"/>
                <a:gridCol w="622300"/>
                <a:gridCol w="382587"/>
                <a:gridCol w="719138"/>
                <a:gridCol w="574675"/>
                <a:gridCol w="334962"/>
                <a:gridCol w="719138"/>
                <a:gridCol w="574675"/>
              </a:tblGrid>
              <a:tr h="920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Encounters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RN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MD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Other HCW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Type:___________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7313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Opportunities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 HH Bef-patient    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2 HH Aft- patient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3 HH Aft- surround.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4 PPE Gloves On                            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5 PPE Gloves Off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6 PPE Gown On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7 PPE Gown Off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8 PPE Mask On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9 Sharp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10 Linen 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2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Type:___________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095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Opportunities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 HH Bef-patient    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2 HH Aft- patient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3 HH Aft- surround.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4 PPE Gloves On                            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5 PPE Gloves Off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6 PPE Gown On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7 PPE Gown Off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8 PPE Mask On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9 Sharp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10 Linen 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17462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3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Type:___________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Minutes: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&lt;5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5-10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&gt;10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7313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Opportunities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Ind.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Done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Missed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 HH Bef-patient    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2 HH Aft- patient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3 HH Aft- surround.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4 PPE Gloves On                              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5 PPE Gloves Off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6 PPE Gown On  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7 PPE Gown Off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8 PPE Mask On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9 Sharp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10 Linen 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HR  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HW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GLV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</a:t>
                      </a: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sym typeface="Wingdings" pitchFamily="2" charset="2"/>
                        </a:rPr>
                        <a:t>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Total (number indicated, done and missed per column)</a:t>
                      </a:r>
                      <a:endParaRPr kumimoji="0" lang="en-US" alt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14" marR="2871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1925" y="1085850"/>
            <a:ext cx="60991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pPr eaLnBrk="1" hangingPunct="1"/>
            <a:r>
              <a:rPr lang="en-US" altLang="en-US" sz="700" b="1">
                <a:latin typeface="Arial" pitchFamily="34" charset="0"/>
                <a:ea typeface="Times New Roman" pitchFamily="18" charset="0"/>
                <a:cs typeface="Arial" pitchFamily="34" charset="0"/>
              </a:rPr>
              <a:t>Standard Precaution Observation Tool (SPOT)</a:t>
            </a:r>
            <a:endParaRPr lang="en-US" altLang="en-US" sz="9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Observer Initials:        _____________ Hospital: ________________Unit:</a:t>
            </a:r>
            <a:r>
              <a:rPr lang="en-US" altLang="en-US" sz="700">
                <a:latin typeface="Calibri" pitchFamily="34" charset="0"/>
                <a:ea typeface="Times New Roman" pitchFamily="18" charset="0"/>
                <a:cs typeface="Arial" pitchFamily="34" charset="0"/>
              </a:rPr>
              <a:t> __________________      </a:t>
            </a:r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Form Number: __ of ____</a:t>
            </a:r>
            <a:endParaRPr lang="en-US" altLang="en-US" sz="9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Date (MM/DD/YY):  ____/____/____ Start Time (hh:mm): ___:___ </a:t>
            </a:r>
            <a:r>
              <a:rPr lang="en-US" altLang="en-US" sz="70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am </a:t>
            </a:r>
            <a:r>
              <a:rPr lang="en-US" altLang="en-US" sz="70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pm</a:t>
            </a:r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End Time (hh:mm): ___:___ </a:t>
            </a:r>
            <a:r>
              <a:rPr lang="en-US" altLang="en-US" sz="70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am</a:t>
            </a:r>
            <a:r>
              <a:rPr lang="en-US" altLang="en-US" sz="70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</a:t>
            </a:r>
            <a:r>
              <a:rPr lang="en-US" altLang="en-US" sz="700" b="1">
                <a:latin typeface="Calibri" pitchFamily="34" charset="0"/>
                <a:ea typeface="Times New Roman" pitchFamily="18" charset="0"/>
                <a:cs typeface="Arial" pitchFamily="34" charset="0"/>
              </a:rPr>
              <a:t>pm </a:t>
            </a:r>
            <a:endParaRPr lang="en-US" altLang="en-US" sz="700"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0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43E4741-FFD4-496D-B65C-A3F6CB7CAF7B}" type="slidenum">
              <a:rPr lang="en-US" altLang="en-US" sz="1800">
                <a:solidFill>
                  <a:schemeClr val="tx2"/>
                </a:solidFill>
              </a:rPr>
              <a:pPr/>
              <a:t>18</a:t>
            </a:fld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65225" y="957263"/>
            <a:ext cx="5456238" cy="688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pPr algn="ctr" eaLnBrk="1" hangingPunct="1"/>
            <a:endParaRPr lang="en-US" altLang="en-US" sz="1300">
              <a:solidFill>
                <a:srgbClr val="FFFFFF"/>
              </a:solidFill>
            </a:endParaRPr>
          </a:p>
        </p:txBody>
      </p:sp>
      <p:pic>
        <p:nvPicPr>
          <p:cNvPr id="503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0200" y="2300288"/>
            <a:ext cx="3305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0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4951413"/>
            <a:ext cx="64373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0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7556" y="2359820"/>
            <a:ext cx="33051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2850" y="2300288"/>
            <a:ext cx="3305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87413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SPOT Tool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2057400"/>
            <a:ext cx="5965825" cy="3394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4000"/>
              </a:lnSpc>
            </a:pPr>
            <a:r>
              <a:rPr lang="en-US" altLang="en-US" sz="2600" smtClean="0"/>
              <a:t>Face validity, feasibility, usability and inter-rater reliability</a:t>
            </a:r>
          </a:p>
          <a:p>
            <a:pPr marL="342900" lvl="1" indent="0" eaLnBrk="1" hangingPunct="1">
              <a:lnSpc>
                <a:spcPct val="84000"/>
              </a:lnSpc>
              <a:buFont typeface="Franklin Gothic Book"/>
              <a:buNone/>
            </a:pPr>
            <a:endParaRPr lang="en-US" altLang="en-US" sz="26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4000"/>
              </a:lnSpc>
            </a:pPr>
            <a:r>
              <a:rPr lang="en-US" altLang="en-US" sz="2600" smtClean="0"/>
              <a:t>Incorporation of feedback into tool design</a:t>
            </a:r>
          </a:p>
          <a:p>
            <a:pPr marL="342900" lvl="1" indent="0" eaLnBrk="1" hangingPunct="1">
              <a:lnSpc>
                <a:spcPct val="84000"/>
              </a:lnSpc>
            </a:pPr>
            <a:r>
              <a:rPr lang="en-US" altLang="en-US" sz="2600" smtClean="0"/>
              <a:t>simplify instructions</a:t>
            </a:r>
          </a:p>
          <a:p>
            <a:pPr marL="342900" lvl="1" indent="0" eaLnBrk="1" hangingPunct="1">
              <a:lnSpc>
                <a:spcPct val="84000"/>
              </a:lnSpc>
            </a:pPr>
            <a:r>
              <a:rPr lang="en-US" altLang="en-US" sz="2600" smtClean="0"/>
              <a:t>add/eliminate items</a:t>
            </a:r>
          </a:p>
          <a:p>
            <a:pPr marL="342900" lvl="1" indent="0" eaLnBrk="1" hangingPunct="1">
              <a:lnSpc>
                <a:spcPct val="84000"/>
              </a:lnSpc>
            </a:pPr>
            <a:r>
              <a:rPr lang="en-US" altLang="en-US" sz="2600" smtClean="0"/>
              <a:t>adjust number of observations</a:t>
            </a:r>
          </a:p>
          <a:p>
            <a:pPr marL="342900" lvl="1" indent="0" eaLnBrk="1" hangingPunct="1">
              <a:lnSpc>
                <a:spcPct val="84000"/>
              </a:lnSpc>
              <a:buFont typeface="Franklin Gothic Book"/>
              <a:buNone/>
            </a:pPr>
            <a:endParaRPr lang="en-US" altLang="en-US" sz="1900" smtClean="0">
              <a:solidFill>
                <a:schemeClr val="tx1"/>
              </a:solidFill>
            </a:endParaRPr>
          </a:p>
          <a:p>
            <a:pPr marL="342900" lvl="1" indent="0" eaLnBrk="1" hangingPunct="1">
              <a:lnSpc>
                <a:spcPct val="84000"/>
              </a:lnSpc>
              <a:buFont typeface="Franklin Gothic Book"/>
              <a:buNone/>
            </a:pPr>
            <a:endParaRPr lang="en-US" altLang="en-US" sz="1900" smtClean="0"/>
          </a:p>
          <a:p>
            <a:pPr eaLnBrk="1" hangingPunct="1">
              <a:lnSpc>
                <a:spcPct val="84000"/>
              </a:lnSpc>
            </a:pPr>
            <a:endParaRPr lang="en-US" altLang="en-US" sz="1900" smtClean="0"/>
          </a:p>
          <a:p>
            <a:pPr eaLnBrk="1" hangingPunct="1">
              <a:lnSpc>
                <a:spcPct val="84000"/>
              </a:lnSpc>
            </a:pPr>
            <a:endParaRPr lang="en-US" altLang="en-US" sz="1900" smtClean="0"/>
          </a:p>
          <a:p>
            <a:pPr eaLnBrk="1" hangingPunct="1">
              <a:lnSpc>
                <a:spcPct val="84000"/>
              </a:lnSpc>
              <a:buFont typeface="Franklin Gothic Book"/>
              <a:buNone/>
            </a:pPr>
            <a:endParaRPr lang="en-US" altLang="en-US" sz="190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146F2E30-FF5B-4561-BDC9-B561F07F55F0}" type="slidenum">
              <a:rPr lang="en-US" altLang="en-US">
                <a:solidFill>
                  <a:schemeClr val="tx2"/>
                </a:solidFill>
              </a:rPr>
              <a:pPr/>
              <a:t>19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Objectives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76350" y="1871663"/>
            <a:ext cx="6953250" cy="3581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Describe the design and testing of  standard precaution and safety   climate tools </a:t>
            </a:r>
          </a:p>
          <a:p>
            <a:pPr eaLnBrk="1" hangingPunct="1"/>
            <a:r>
              <a:rPr lang="en-US" altLang="en-US" sz="2800" smtClean="0"/>
              <a:t>Summarize key pilot study findings</a:t>
            </a:r>
          </a:p>
          <a:p>
            <a:pPr eaLnBrk="1" hangingPunct="1"/>
            <a:r>
              <a:rPr lang="en-US" altLang="en-US" sz="2800" smtClean="0"/>
              <a:t>Describe expanded study plans</a:t>
            </a:r>
          </a:p>
          <a:p>
            <a:pPr eaLnBrk="1" hangingPunct="1"/>
            <a:r>
              <a:rPr lang="en-US" altLang="en-US" sz="2800" smtClean="0"/>
              <a:t>Discuss potential use of  tools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1833F20-03CF-43BB-8C3F-B1FA5986B04C}" type="slidenum">
              <a:rPr lang="en-US" altLang="en-US">
                <a:solidFill>
                  <a:schemeClr val="tx2"/>
                </a:solidFill>
              </a:rPr>
              <a:pPr/>
              <a:t>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314450" y="452438"/>
            <a:ext cx="6400800" cy="503237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AHRQ Hospital Survey on Patient Safety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647825"/>
            <a:ext cx="3352800" cy="30337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100" smtClean="0"/>
              <a:t>Measures HCW perceptions of safety culture</a:t>
            </a:r>
          </a:p>
          <a:p>
            <a:pPr eaLnBrk="1" hangingPunct="1"/>
            <a:r>
              <a:rPr lang="en-US" altLang="en-US" sz="2100" smtClean="0"/>
              <a:t>Established reliability and validity</a:t>
            </a:r>
          </a:p>
          <a:p>
            <a:pPr eaLnBrk="1" hangingPunct="1"/>
            <a:r>
              <a:rPr lang="en-US" altLang="en-US" sz="2100" smtClean="0"/>
              <a:t>12 dimension, 44 items, 5- point Likert scale </a:t>
            </a:r>
          </a:p>
          <a:p>
            <a:pPr marL="0" lvl="1" indent="0" eaLnBrk="1" hangingPunct="1">
              <a:buFont typeface="Franklin Gothic Book"/>
              <a:buNone/>
            </a:pPr>
            <a:endParaRPr lang="en-US" altLang="en-US" sz="1300" smtClean="0"/>
          </a:p>
          <a:p>
            <a:pPr marL="0" lvl="1" indent="0" eaLnBrk="1" hangingPunct="1">
              <a:buFont typeface="Franklin Gothic Book"/>
              <a:buNone/>
            </a:pPr>
            <a:r>
              <a:rPr lang="en-US" altLang="en-US" sz="1300" smtClean="0"/>
              <a:t>(Sorra &amp; Nieva, 2004)</a:t>
            </a:r>
          </a:p>
          <a:p>
            <a:pPr eaLnBrk="1" hangingPunct="1"/>
            <a:endParaRPr lang="en-US" altLang="en-US" sz="1800" smtClean="0"/>
          </a:p>
          <a:p>
            <a:pPr eaLnBrk="1" hangingPunct="1">
              <a:buFont typeface="Franklin Gothic Book"/>
              <a:buNone/>
            </a:pPr>
            <a:endParaRPr lang="en-US" altLang="en-US" sz="1800" smtClean="0"/>
          </a:p>
          <a:p>
            <a:pPr marL="0" lvl="1" indent="0" eaLnBrk="1" hangingPunct="1">
              <a:buFont typeface="Franklin Gothic Book"/>
              <a:buNone/>
            </a:pPr>
            <a:r>
              <a:rPr lang="en-US" altLang="en-US" smtClean="0"/>
              <a:t>	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</p:txBody>
      </p:sp>
      <p:sp>
        <p:nvSpPr>
          <p:cNvPr id="54275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4625"/>
            <a:ext cx="4203700" cy="3294063"/>
          </a:xfrm>
        </p:spPr>
        <p:txBody>
          <a:bodyPr/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b="1" smtClean="0">
                <a:solidFill>
                  <a:srgbClr val="7030A0"/>
                </a:solidFill>
              </a:rPr>
              <a:t>Dimensions: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supervisor expectations/actions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organizational learning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teamwork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communication openness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error feedback/communication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non- punitive responses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staffing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hospital management support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handoffs and transitions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overall perceptions of safety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b="1" smtClean="0">
                <a:solidFill>
                  <a:srgbClr val="7030A0"/>
                </a:solidFill>
              </a:rPr>
              <a:t>frequency of event reporting</a:t>
            </a:r>
            <a:r>
              <a:rPr lang="en-US" altLang="en-US" sz="2400" smtClean="0"/>
              <a:t>	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3C0F00AE-B2F2-4560-9CCD-0A23EE7706C4}" type="slidenum">
              <a:rPr lang="en-US" altLang="en-US" sz="1800">
                <a:solidFill>
                  <a:schemeClr val="tx2"/>
                </a:solidFill>
              </a:rPr>
              <a:pPr/>
              <a:t>20</a:t>
            </a:fld>
            <a:endParaRPr lang="en-US" alt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SP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0" y="2057400"/>
            <a:ext cx="6045200" cy="33734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smtClean="0"/>
              <a:t>Identified two psychometrically sound tools (Gershon et al., 1995, 2000)</a:t>
            </a:r>
          </a:p>
          <a:p>
            <a:pPr eaLnBrk="1" hangingPunct="1"/>
            <a:r>
              <a:rPr lang="en-US" altLang="en-US" sz="2600" smtClean="0"/>
              <a:t>Respondents' rate perception of PSC barriers and facilitators of SP adherence </a:t>
            </a:r>
            <a:r>
              <a:rPr lang="en-US" altLang="en-US" sz="2600" b="1" i="1" smtClean="0"/>
              <a:t>and</a:t>
            </a:r>
            <a:r>
              <a:rPr lang="en-US" altLang="en-US" sz="2600" smtClean="0"/>
              <a:t> reported SP adherence</a:t>
            </a:r>
          </a:p>
          <a:p>
            <a:pPr eaLnBrk="1" hangingPunct="1"/>
            <a:r>
              <a:rPr lang="en-US" altLang="en-US" sz="2600" smtClean="0"/>
              <a:t>Selected 22 items, 5- point Likert scale</a:t>
            </a:r>
          </a:p>
          <a:p>
            <a:pPr eaLnBrk="1" hangingPunct="1"/>
            <a:endParaRPr lang="en-US" altLang="en-US" sz="190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9460921C-94F9-43C6-A9A2-FBEFA525321C}" type="slidenum">
              <a:rPr lang="en-US" altLang="en-US">
                <a:solidFill>
                  <a:schemeClr val="tx2"/>
                </a:solidFill>
              </a:rPr>
              <a:pPr/>
              <a:t>21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AHRQ + SP Surveys =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1509713"/>
            <a:ext cx="6457950" cy="3538537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Franklin Gothic Book"/>
              <a:buNone/>
            </a:pPr>
            <a:r>
              <a:rPr lang="en-US" altLang="en-US" sz="2800" b="1" smtClean="0">
                <a:solidFill>
                  <a:srgbClr val="7030A0"/>
                </a:solidFill>
              </a:rPr>
              <a:t>“Survey on Patient Safety &amp; Standard Precautions”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800" smtClean="0">
                <a:solidFill>
                  <a:schemeClr val="accent2"/>
                </a:solidFill>
              </a:rPr>
              <a:t>  </a:t>
            </a:r>
            <a:endParaRPr lang="en-US" altLang="en-US" sz="2800" b="1" smtClean="0"/>
          </a:p>
          <a:p>
            <a:pPr marL="0" indent="0" eaLnBrk="1" hangingPunct="1"/>
            <a:r>
              <a:rPr lang="en-US" altLang="en-US" sz="2800" smtClean="0"/>
              <a:t>66 item, 5- point Likert survey</a:t>
            </a:r>
          </a:p>
          <a:p>
            <a:pPr marL="0" indent="0" eaLnBrk="1" hangingPunct="1"/>
            <a:r>
              <a:rPr lang="en-US" altLang="en-US" sz="2800" smtClean="0"/>
              <a:t>HCW perceptions of PSC </a:t>
            </a:r>
            <a:r>
              <a:rPr lang="en-US" altLang="en-US" sz="2800" b="1" i="1" smtClean="0"/>
              <a:t>and </a:t>
            </a:r>
            <a:r>
              <a:rPr lang="en-US" altLang="en-US" sz="2800" smtClean="0"/>
              <a:t>reported SP adherence and influencing factors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AD74A3EB-FA9B-4170-AD9D-47AEA94327A0}" type="slidenum">
              <a:rPr lang="en-US" altLang="en-US">
                <a:solidFill>
                  <a:schemeClr val="tx2"/>
                </a:solidFill>
              </a:rPr>
              <a:pPr/>
              <a:t>22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Survey Tool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488" y="1733550"/>
            <a:ext cx="7770812" cy="3697288"/>
          </a:xfrm>
        </p:spPr>
        <p:txBody>
          <a:bodyPr>
            <a:normAutofit/>
          </a:bodyPr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/>
              <a:t>Test- retest survey  (21 nurses)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/>
              <a:t>Moderate test stability: </a:t>
            </a:r>
          </a:p>
          <a:p>
            <a:pPr lvl="1" eaLnBrk="1" hangingPunct="1"/>
            <a:r>
              <a:rPr lang="en-US" altLang="en-US" sz="2400" smtClean="0"/>
              <a:t>item level weighted Cohen’s Kappa statistic (ƙ= 0.442)</a:t>
            </a:r>
          </a:p>
          <a:p>
            <a:pPr lvl="1" eaLnBrk="1" hangingPunct="1"/>
            <a:r>
              <a:rPr lang="en-US" altLang="en-US" sz="2400" smtClean="0"/>
              <a:t>dimension level intra- class correlation coefficient </a:t>
            </a:r>
          </a:p>
          <a:p>
            <a:pPr lvl="1" eaLnBrk="1" hangingPunct="1">
              <a:buFont typeface="Franklin Gothic Book"/>
              <a:buNone/>
            </a:pPr>
            <a:r>
              <a:rPr lang="en-US" altLang="en-US" sz="2400" smtClean="0"/>
              <a:t>	(ICC= 0.49, 95%CI: 0.39- 0.57)  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/>
              <a:t>Internal consistency reliability:</a:t>
            </a:r>
          </a:p>
          <a:p>
            <a:pPr lvl="1" eaLnBrk="1" hangingPunct="1"/>
            <a:r>
              <a:rPr lang="en-US" altLang="en-US" sz="2400" smtClean="0"/>
              <a:t> dimension level Cronbach’s alpha (α= .52- .89)</a:t>
            </a:r>
          </a:p>
          <a:p>
            <a:pPr marL="0" indent="0" eaLnBrk="1" hangingPunct="1">
              <a:buFont typeface="Franklin Gothic Book"/>
              <a:buNone/>
            </a:pPr>
            <a:endParaRPr lang="en-US" altLang="en-US" sz="180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59F0F50F-6711-4A2D-8D29-555526902F7B}" type="slidenum">
              <a:rPr lang="en-US" altLang="en-US">
                <a:solidFill>
                  <a:schemeClr val="tx2"/>
                </a:solidFill>
              </a:rPr>
              <a:pPr/>
              <a:t>23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508125" y="384175"/>
            <a:ext cx="5915025" cy="6921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Aim 2: Pilot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285875"/>
            <a:ext cx="6307137" cy="42037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4000"/>
              </a:lnSpc>
            </a:pPr>
            <a:r>
              <a:rPr lang="en-US" altLang="en-US" sz="2400" smtClean="0"/>
              <a:t>Cross- sectional</a:t>
            </a:r>
          </a:p>
          <a:p>
            <a:pPr eaLnBrk="1" hangingPunct="1">
              <a:lnSpc>
                <a:spcPct val="84000"/>
              </a:lnSpc>
            </a:pPr>
            <a:r>
              <a:rPr lang="en-US" altLang="en-US" sz="2400" smtClean="0"/>
              <a:t>11 medical surgical units from 5 hospitals in 2 states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400" smtClean="0"/>
              <a:t>licensed bed size ranging between 211- 692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400" smtClean="0"/>
              <a:t>includes community, acute- care, trauma, teaching and non- teaching hospitals</a:t>
            </a:r>
          </a:p>
          <a:p>
            <a:pPr eaLnBrk="1" hangingPunct="1">
              <a:lnSpc>
                <a:spcPct val="84000"/>
              </a:lnSpc>
            </a:pPr>
            <a:r>
              <a:rPr lang="en-US" altLang="en-US" sz="2400" smtClean="0"/>
              <a:t>Site liaisons: staff nurses, nurse educators, advanced practice nurse and epidemiologists</a:t>
            </a:r>
          </a:p>
          <a:p>
            <a:pPr eaLnBrk="1" hangingPunct="1">
              <a:lnSpc>
                <a:spcPct val="84000"/>
              </a:lnSpc>
            </a:pPr>
            <a:r>
              <a:rPr lang="en-US" altLang="en-US" sz="2400" smtClean="0"/>
              <a:t>March- September 2015</a:t>
            </a:r>
          </a:p>
          <a:p>
            <a:pPr eaLnBrk="1" hangingPunct="1">
              <a:lnSpc>
                <a:spcPct val="84000"/>
              </a:lnSpc>
            </a:pPr>
            <a:endParaRPr lang="en-US" altLang="en-US" sz="170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741587BA-AE1D-415B-A5C4-092064971542}" type="slidenum">
              <a:rPr lang="en-US" altLang="en-US">
                <a:solidFill>
                  <a:schemeClr val="tx2"/>
                </a:solidFill>
              </a:rPr>
              <a:pPr/>
              <a:t>24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Pilot Observation Sample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1254125" y="1179513"/>
            <a:ext cx="6975475" cy="4572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7030A0"/>
                </a:solidFill>
              </a:rPr>
              <a:t>Aim: </a:t>
            </a:r>
            <a:r>
              <a:rPr lang="en-US" altLang="en-US" sz="2400" smtClean="0"/>
              <a:t>100- 200 observations/unit</a:t>
            </a:r>
            <a:endParaRPr lang="en-US" altLang="en-US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400" smtClean="0">
                <a:solidFill>
                  <a:srgbClr val="7030A0"/>
                </a:solidFill>
              </a:rPr>
              <a:t>Included</a:t>
            </a:r>
          </a:p>
          <a:p>
            <a:pPr lvl="1" eaLnBrk="1" hangingPunct="1"/>
            <a:r>
              <a:rPr lang="en-US" altLang="en-US" sz="2400" smtClean="0"/>
              <a:t>Patient: English- speaking adults who provided permission for the observer to be in the patient room </a:t>
            </a:r>
          </a:p>
          <a:p>
            <a:pPr lvl="1" eaLnBrk="1" hangingPunct="1"/>
            <a:r>
              <a:rPr lang="en-US" altLang="en-US" sz="2400" smtClean="0"/>
              <a:t>HCW: direct patient/immediate surroundings contact (nurses, nursing assistant/aide, medical doctor, physical therapist, technician, dietician, social worker)</a:t>
            </a:r>
          </a:p>
          <a:p>
            <a:pPr eaLnBrk="1" hangingPunct="1"/>
            <a:r>
              <a:rPr lang="en-US" altLang="en-US" sz="2400" smtClean="0">
                <a:solidFill>
                  <a:srgbClr val="7030A0"/>
                </a:solidFill>
              </a:rPr>
              <a:t>Excluded </a:t>
            </a:r>
          </a:p>
          <a:p>
            <a:pPr lvl="1" eaLnBrk="1" hangingPunct="1"/>
            <a:r>
              <a:rPr lang="en-US" altLang="en-US" sz="2400" smtClean="0"/>
              <a:t>Patient: isolation precautions or in acute crisis </a:t>
            </a:r>
          </a:p>
          <a:p>
            <a:pPr lvl="1" eaLnBrk="1" hangingPunct="1"/>
            <a:r>
              <a:rPr lang="en-US" altLang="en-US" sz="2400" smtClean="0"/>
              <a:t>Students or volunteers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D061BBE-5B07-46E5-BE67-F38130F3DB58}" type="slidenum">
              <a:rPr lang="en-US" altLang="en-US">
                <a:solidFill>
                  <a:schemeClr val="tx2"/>
                </a:solidFill>
              </a:rPr>
              <a:pPr/>
              <a:t>25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Pilot Survey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75" y="1520825"/>
            <a:ext cx="7007225" cy="3736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4000"/>
              </a:lnSpc>
            </a:pPr>
            <a:r>
              <a:rPr lang="en-US" altLang="en-US" sz="2600" smtClean="0">
                <a:solidFill>
                  <a:srgbClr val="7030A0"/>
                </a:solidFill>
              </a:rPr>
              <a:t>Aim</a:t>
            </a:r>
            <a:r>
              <a:rPr lang="en-US" altLang="en-US" sz="2600" smtClean="0"/>
              <a:t> 50% FTE RNs/unit </a:t>
            </a:r>
          </a:p>
          <a:p>
            <a:pPr eaLnBrk="1" hangingPunct="1">
              <a:lnSpc>
                <a:spcPct val="84000"/>
              </a:lnSpc>
            </a:pPr>
            <a:r>
              <a:rPr lang="en-US" altLang="en-US" sz="2600" smtClean="0">
                <a:solidFill>
                  <a:srgbClr val="7030A0"/>
                </a:solidFill>
              </a:rPr>
              <a:t>Included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600" smtClean="0"/>
              <a:t>licensed registered nurse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600" smtClean="0"/>
              <a:t>currently having direct patient contact at least 16 hours per week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600" smtClean="0"/>
              <a:t>work on unit for a minimum of six months</a:t>
            </a:r>
            <a:endParaRPr lang="en-US" altLang="en-US" sz="2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4000"/>
              </a:lnSpc>
            </a:pPr>
            <a:r>
              <a:rPr lang="en-US" altLang="en-US" sz="2600" smtClean="0">
                <a:solidFill>
                  <a:srgbClr val="7030A0"/>
                </a:solidFill>
              </a:rPr>
              <a:t>Excluded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600" smtClean="0"/>
              <a:t>Per diem, float, &lt;6 months experience on unit</a:t>
            </a:r>
          </a:p>
          <a:p>
            <a:pPr lvl="1" eaLnBrk="1" hangingPunct="1">
              <a:lnSpc>
                <a:spcPct val="84000"/>
              </a:lnSpc>
              <a:buFont typeface="Franklin Gothic Book"/>
              <a:buNone/>
            </a:pPr>
            <a:endParaRPr lang="en-US" altLang="en-US" sz="190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B99C98F7-F010-4FB5-BBAE-4B4B7A5AA9B8}" type="slidenum">
              <a:rPr lang="en-US" altLang="en-US">
                <a:solidFill>
                  <a:schemeClr val="tx2"/>
                </a:solidFill>
              </a:rPr>
              <a:pPr/>
              <a:t>26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484313" y="387350"/>
            <a:ext cx="5915025" cy="7175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360488"/>
            <a:ext cx="3244850" cy="4084637"/>
          </a:xfrm>
        </p:spPr>
        <p:txBody>
          <a:bodyPr>
            <a:normAutofit/>
          </a:bodyPr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>
                <a:solidFill>
                  <a:srgbClr val="7030A0"/>
                </a:solidFill>
              </a:rPr>
              <a:t>Observed: 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/>
              <a:t>540 HCW- patient encounters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/>
              <a:t>1,713 SP indications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400" smtClean="0"/>
              <a:t>RNs: 851 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400" smtClean="0"/>
              <a:t>MDs: 176 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400" smtClean="0"/>
              <a:t>Other: 447</a:t>
            </a:r>
          </a:p>
          <a:p>
            <a:pPr marL="0" indent="0" eaLnBrk="1" hangingPunct="1"/>
            <a:endParaRPr lang="en-US" altLang="en-US" sz="180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6050" y="1360488"/>
            <a:ext cx="3787775" cy="4129087"/>
          </a:xfrm>
        </p:spPr>
        <p:txBody>
          <a:bodyPr>
            <a:normAutofit/>
          </a:bodyPr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400" smtClean="0">
                <a:solidFill>
                  <a:srgbClr val="7030A0"/>
                </a:solidFill>
              </a:rPr>
              <a:t>Surveyed: </a:t>
            </a:r>
            <a:r>
              <a:rPr lang="en-US" altLang="en-US" sz="2400" smtClean="0"/>
              <a:t>140 Nurses</a:t>
            </a:r>
          </a:p>
          <a:p>
            <a:pPr marL="0" indent="0" eaLnBrk="1" hangingPunct="1"/>
            <a:endParaRPr lang="en-US" altLang="en-US" sz="1800" smtClean="0"/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15088" y="5445125"/>
            <a:ext cx="154305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438CCC23-E1EB-42B4-8E23-8112E98B3E9D}" type="slidenum">
              <a:rPr lang="en-US" altLang="en-US">
                <a:solidFill>
                  <a:schemeClr val="tx2"/>
                </a:solidFill>
              </a:rPr>
              <a:pPr/>
              <a:t>27</a:t>
            </a:fld>
            <a:endParaRPr lang="en-US" altLang="en-US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40188" y="1860550"/>
          <a:ext cx="3838575" cy="4494664"/>
        </p:xfrm>
        <a:graphic>
          <a:graphicData uri="http://schemas.openxmlformats.org/drawingml/2006/table">
            <a:tbl>
              <a:tblPr/>
              <a:tblGrid>
                <a:gridCol w="1919287"/>
                <a:gridCol w="1919288"/>
              </a:tblGrid>
              <a:tr h="280988">
                <a:tc gridSpan="2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Years in current profession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0 to 5 years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58 (42%)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6 to 10 years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 (23%)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11 or more years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48 (35%)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 gridSpan="2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How long have you worked in this hospital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0 to 5 years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63 (46%)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6 to 10 years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 (26%)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11 or more years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 (28%)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 gridSpan="2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How long have you worked in this unit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0 to 5 years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76 (56%)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6 to 10 years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 (21%)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11 or more years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 (24%)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 gridSpan="2"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Hours worked per week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16-39 hours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81 (59%)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40 or more hours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56 (41%)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8" marR="5143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</a:tbl>
          </a:graphicData>
        </a:graphic>
      </p:graphicFrame>
      <p:sp>
        <p:nvSpPr>
          <p:cNvPr id="68662" name="Slide Number Placeholder 3"/>
          <p:cNvSpPr txBox="1">
            <a:spLocks/>
          </p:cNvSpPr>
          <p:nvPr/>
        </p:nvSpPr>
        <p:spPr bwMode="auto">
          <a:xfrm>
            <a:off x="7104063" y="6453188"/>
            <a:ext cx="11969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/>
              <a:buChar char="■"/>
              <a:defRPr sz="2000">
                <a:solidFill>
                  <a:schemeClr val="tx2"/>
                </a:solidFill>
                <a:latin typeface="Franklin Gothic Book"/>
              </a:defRPr>
            </a:lvl1pPr>
            <a:lvl2pPr marL="382588" indent="-38258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sz="2000" i="1">
                <a:solidFill>
                  <a:schemeClr val="tx2"/>
                </a:solidFill>
                <a:latin typeface="Franklin Gothic Book"/>
              </a:defRPr>
            </a:lvl2pPr>
            <a:lvl3pPr marL="382588" indent="-38258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>
                <a:solidFill>
                  <a:schemeClr val="tx2"/>
                </a:solidFill>
                <a:latin typeface="Franklin Gothic Book"/>
              </a:defRPr>
            </a:lvl3pPr>
            <a:lvl4pPr marL="382588" indent="-38258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i="1">
                <a:solidFill>
                  <a:schemeClr val="tx2"/>
                </a:solidFill>
                <a:latin typeface="Franklin Gothic Book"/>
              </a:defRPr>
            </a:lvl4pPr>
            <a:lvl5pPr marL="382588" indent="-38258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5pPr>
            <a:lvl6pPr marL="839788" indent="-382588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6pPr>
            <a:lvl7pPr marL="1296988" indent="-382588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7pPr>
            <a:lvl8pPr marL="1754188" indent="-382588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8pPr>
            <a:lvl9pPr marL="2211388" indent="-382588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982663" y="738188"/>
            <a:ext cx="6719887" cy="56515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Observed SP adherence (</a:t>
            </a:r>
            <a:r>
              <a:rPr lang="en-US" altLang="en-US" sz="3200" b="1" i="1" smtClean="0"/>
              <a:t>n</a:t>
            </a:r>
            <a:r>
              <a:rPr lang="en-US" altLang="en-US" sz="3200" b="1" smtClean="0"/>
              <a:t> = 1,474)</a:t>
            </a:r>
          </a:p>
        </p:txBody>
      </p:sp>
      <p:pic>
        <p:nvPicPr>
          <p:cNvPr id="706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98588"/>
            <a:ext cx="7929563" cy="456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15D0A185-492A-4719-9C3F-0FC6ECC3F652}" type="slidenum">
              <a:rPr lang="en-US" altLang="en-US">
                <a:solidFill>
                  <a:schemeClr val="tx2"/>
                </a:solidFill>
              </a:rPr>
              <a:pPr/>
              <a:t>28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193800" y="350838"/>
            <a:ext cx="7024688" cy="576262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Positive safety responses (rated 4 or 5) by dimension across 9 units</a:t>
            </a:r>
            <a:endParaRPr lang="en-US" altLang="en-US" sz="32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85900" y="1458913"/>
          <a:ext cx="6440488" cy="4640580"/>
        </p:xfrm>
        <a:graphic>
          <a:graphicData uri="http://schemas.openxmlformats.org/drawingml/2006/table">
            <a:tbl>
              <a:tblPr/>
              <a:tblGrid>
                <a:gridCol w="4432300"/>
                <a:gridCol w="2008188"/>
              </a:tblGrid>
              <a:tr h="487363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Dimension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Percent rating dimension positively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Standard Precaution Practices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0.94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Teamwork Within Units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0.82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Organizational Learning - Continuous Improvement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0.81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Supervisor/Manager Expectations &amp; Actions Promoting Patient Safety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0.72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Standard Precaution Environment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0.70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Feedback &amp; Communication About Error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0.66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Frequency of Events Reported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0.65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Communication Openness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0.62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Management Support for Patient Safety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0.55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Teamwork Across Units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0.53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Overall Perceptions of Patient Safety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0.44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Handoffs &amp; Transitions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0.41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Nonpunitive Response to Errors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0.35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Staffing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/>
                        <a:defRPr>
                          <a:solidFill>
                            <a:schemeClr val="tx2"/>
                          </a:solidFill>
                          <a:latin typeface="Franklin Gothic Book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i="1">
                          <a:solidFill>
                            <a:schemeClr val="tx2"/>
                          </a:solidFill>
                          <a:latin typeface="Franklin Gothic Book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>
                          <a:solidFill>
                            <a:schemeClr val="tx2"/>
                          </a:solidFill>
                          <a:latin typeface="Franklin Gothic Book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600" i="1">
                          <a:solidFill>
                            <a:schemeClr val="tx2"/>
                          </a:solidFill>
                          <a:latin typeface="Franklin Gothic Book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/>
                        <a:defRPr sz="1400">
                          <a:solidFill>
                            <a:schemeClr val="tx2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0.30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D"/>
                    </a:solidFill>
                  </a:tcPr>
                </a:tc>
              </a:tr>
            </a:tbl>
          </a:graphicData>
        </a:graphic>
      </p:graphicFrame>
      <p:sp>
        <p:nvSpPr>
          <p:cNvPr id="727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1270689-A83C-4A6E-82AA-549009F389F4}" type="slidenum">
              <a:rPr lang="en-US" altLang="en-US">
                <a:solidFill>
                  <a:schemeClr val="tx2"/>
                </a:solidFill>
              </a:rPr>
              <a:pPr/>
              <a:t>29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The Issues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>
          <a:xfrm>
            <a:off x="1028700" y="1592263"/>
            <a:ext cx="3333750" cy="6175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7030A0"/>
                </a:solidFill>
              </a:rPr>
              <a:t>Health Care Workers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>
          <a:xfrm>
            <a:off x="1155700" y="2320925"/>
            <a:ext cx="333375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1/25 RNs suffers an occupational blood-borne pathogen exposure annually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384,000 HCW/annually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56-88%  are preventable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Direct and indirect costs ~$747 per case ($268 million USD)</a:t>
            </a:r>
            <a:endParaRPr lang="en-US" altLang="en-US" sz="2100" baseline="30000" smtClean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68875" y="1592263"/>
            <a:ext cx="3332163" cy="823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7030A0"/>
                </a:solidFill>
              </a:rPr>
              <a:t>Patients HAIs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smtClean="0"/>
          </a:p>
        </p:txBody>
      </p:sp>
      <p:sp>
        <p:nvSpPr>
          <p:cNvPr id="19461" name="Content Placeholder 7"/>
          <p:cNvSpPr>
            <a:spLocks noGrp="1"/>
          </p:cNvSpPr>
          <p:nvPr>
            <p:ph sz="quarter" idx="4"/>
          </p:nvPr>
        </p:nvSpPr>
        <p:spPr>
          <a:xfrm>
            <a:off x="4894263" y="2320925"/>
            <a:ext cx="3332162" cy="25082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1/25 patients has an HAI at any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2 million patients annually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99,000 estimated deaths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10-70% are preventable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100" smtClean="0"/>
              <a:t>Attributable costs ~ $6.7 billion in U.S. hospitals</a:t>
            </a:r>
          </a:p>
        </p:txBody>
      </p:sp>
      <p:sp>
        <p:nvSpPr>
          <p:cNvPr id="194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E57042B2-CB94-4E91-A3FB-27B6934A9AEF}" type="slidenum">
              <a:rPr lang="en-US" altLang="en-US" sz="1800">
                <a:solidFill>
                  <a:schemeClr val="tx2"/>
                </a:solidFill>
              </a:rPr>
              <a:pPr/>
              <a:t>3</a:t>
            </a:fld>
            <a:endParaRPr lang="en-US" alt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41388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Results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252538" y="1627188"/>
            <a:ext cx="6891337" cy="34417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Majority (132, 94%) report "always" or "often" adhering to SP </a:t>
            </a:r>
          </a:p>
          <a:p>
            <a:pPr eaLnBrk="1" hangingPunct="1"/>
            <a:r>
              <a:rPr lang="en-US" altLang="en-US" sz="2800" smtClean="0"/>
              <a:t>Observed composite SP adherence was 62% (unit range 31- 80%)</a:t>
            </a:r>
          </a:p>
          <a:p>
            <a:pPr eaLnBrk="1" hangingPunct="1"/>
            <a:r>
              <a:rPr lang="en-US" altLang="en-US" sz="2800" smtClean="0"/>
              <a:t>Little difference by provider type </a:t>
            </a:r>
          </a:p>
          <a:p>
            <a:pPr eaLnBrk="1" hangingPunct="1"/>
            <a:r>
              <a:rPr lang="en-US" altLang="en-US" sz="2800" smtClean="0"/>
              <a:t>Generally positive scores on unit safety climate, though only 1 in 3 rated staffing positively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79C4D1C1-F5D7-4F05-95A8-4EB48E0029AB}" type="slidenum">
              <a:rPr lang="en-US" altLang="en-US">
                <a:solidFill>
                  <a:schemeClr val="tx2"/>
                </a:solidFill>
              </a:rPr>
              <a:pPr/>
              <a:t>30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413625" cy="1004888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SP Adherence </a:t>
            </a:r>
            <a:r>
              <a:rPr lang="en-US" altLang="en-US" sz="3200" b="1" i="1" smtClean="0">
                <a:solidFill>
                  <a:srgbClr val="7030A0"/>
                </a:solidFill>
              </a:rPr>
              <a:t>and</a:t>
            </a:r>
            <a:r>
              <a:rPr lang="en-US" altLang="en-US" sz="3200" b="1" i="1" smtClean="0">
                <a:solidFill>
                  <a:schemeClr val="accent2"/>
                </a:solidFill>
              </a:rPr>
              <a:t> </a:t>
            </a:r>
            <a:r>
              <a:rPr lang="en-US" altLang="en-US" sz="3200" b="1" smtClean="0"/>
              <a:t>Patient Safety Climate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276350" y="1477963"/>
            <a:ext cx="6878638" cy="4011612"/>
          </a:xfrm>
        </p:spPr>
        <p:txBody>
          <a:bodyPr/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Unexpected finding: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800" smtClean="0"/>
              <a:t>Composite SP adherence score and 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800" smtClean="0">
                <a:solidFill>
                  <a:srgbClr val="7030A0"/>
                </a:solidFill>
              </a:rPr>
              <a:t>staffing</a:t>
            </a:r>
            <a:r>
              <a:rPr lang="en-US" altLang="en-US" sz="2800" smtClean="0"/>
              <a:t> (r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= -.85, p =.03)  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800" smtClean="0">
                <a:solidFill>
                  <a:srgbClr val="7030A0"/>
                </a:solidFill>
              </a:rPr>
              <a:t>teamwork within units  </a:t>
            </a:r>
            <a:r>
              <a:rPr lang="en-US" altLang="en-US" sz="2800" smtClean="0"/>
              <a:t>(r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= -.60, p =.09) </a:t>
            </a:r>
          </a:p>
          <a:p>
            <a:pPr marL="342900" lvl="1" indent="0" eaLnBrk="1" hangingPunct="1">
              <a:buFont typeface="Franklin Gothic Book"/>
              <a:buNone/>
            </a:pPr>
            <a:r>
              <a:rPr lang="en-US" altLang="en-US" sz="2800" smtClean="0"/>
              <a:t>were inversely related.</a:t>
            </a:r>
          </a:p>
          <a:p>
            <a:pPr marL="0" indent="0" eaLnBrk="1" hangingPunct="1">
              <a:buFont typeface="Franklin Gothic Book"/>
              <a:buNone/>
            </a:pPr>
            <a:endParaRPr lang="en-US" altLang="en-US" sz="2800" smtClean="0"/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2800" b="1" smtClean="0"/>
              <a:t>Unmeasured factor at play???</a:t>
            </a:r>
          </a:p>
          <a:p>
            <a:pPr marL="0" indent="0" eaLnBrk="1" hangingPunct="1">
              <a:buFont typeface="Franklin Gothic Book"/>
              <a:buNone/>
            </a:pPr>
            <a:endParaRPr lang="en-US" alt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43911BED-1AF9-4263-A405-0BFFD0E0DAEB}" type="slidenum">
              <a:rPr lang="en-US" altLang="en-US">
                <a:solidFill>
                  <a:schemeClr val="tx2"/>
                </a:solidFill>
              </a:rPr>
              <a:pPr/>
              <a:t>31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Significance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254125" y="1319213"/>
            <a:ext cx="6492875" cy="41116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Step towards understanding SP adherence</a:t>
            </a:r>
          </a:p>
          <a:p>
            <a:pPr eaLnBrk="1" hangingPunct="1"/>
            <a:r>
              <a:rPr lang="en-US" altLang="en-US" sz="2800" smtClean="0"/>
              <a:t>Development, adaptation and testing of tools that measure: </a:t>
            </a:r>
          </a:p>
          <a:p>
            <a:pPr lvl="1" eaLnBrk="1" hangingPunct="1"/>
            <a:r>
              <a:rPr lang="en-US" altLang="en-US" sz="2800" smtClean="0"/>
              <a:t>observed SP adherence </a:t>
            </a:r>
          </a:p>
          <a:p>
            <a:pPr lvl="1" eaLnBrk="1" hangingPunct="1"/>
            <a:r>
              <a:rPr lang="en-US" altLang="en-US" sz="2800" smtClean="0"/>
              <a:t>reported PSC, SP adherence and related factors</a:t>
            </a:r>
          </a:p>
          <a:p>
            <a:pPr eaLnBrk="1" hangingPunct="1"/>
            <a:r>
              <a:rPr lang="en-US" altLang="en-US" sz="2800" smtClean="0"/>
              <a:t>Objective, actionable knowledge for HCW, administrators and policy makers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383481F6-35BF-41EC-B50A-F159BF2F1C41}" type="slidenum">
              <a:rPr lang="en-US" altLang="en-US">
                <a:solidFill>
                  <a:schemeClr val="tx2"/>
                </a:solidFill>
              </a:rPr>
              <a:pPr/>
              <a:t>32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Limitations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190625" y="1573213"/>
            <a:ext cx="6338888" cy="39163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Units with lower rates of observed adherence also had fewer observations </a:t>
            </a:r>
          </a:p>
          <a:p>
            <a:pPr eaLnBrk="1" hangingPunct="1"/>
            <a:r>
              <a:rPr lang="en-US" altLang="en-US" sz="2800" smtClean="0"/>
              <a:t>Hawthorne effect; internal or external observers</a:t>
            </a:r>
          </a:p>
          <a:p>
            <a:pPr eaLnBrk="1" hangingPunct="1"/>
            <a:r>
              <a:rPr lang="en-US" altLang="en-US" sz="2800" smtClean="0"/>
              <a:t>Oversampling weekdays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1978CD1E-6D84-4C5C-BD21-A57F61B9C172}" type="slidenum">
              <a:rPr lang="en-US" altLang="en-US">
                <a:solidFill>
                  <a:schemeClr val="tx2"/>
                </a:solidFill>
              </a:rPr>
              <a:pPr/>
              <a:t>33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Conclusions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1100138" y="1862138"/>
            <a:ext cx="7200900" cy="29495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Observed SP adherence was suboptimal. </a:t>
            </a:r>
          </a:p>
          <a:p>
            <a:pPr eaLnBrk="1" hangingPunct="1"/>
            <a:r>
              <a:rPr lang="en-US" altLang="en-US" sz="2800" smtClean="0"/>
              <a:t>Sizeable discrepancy between reported and observed adherence exists.</a:t>
            </a:r>
          </a:p>
          <a:p>
            <a:pPr eaLnBrk="1" hangingPunct="1"/>
            <a:r>
              <a:rPr lang="en-US" altLang="en-US" sz="2800" smtClean="0"/>
              <a:t>The relationship between safety climate, particularly staffing, and adherence to SP warrants further testing.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8E94E9EC-B8D7-4E5A-BE8A-82E2E88AE826}" type="slidenum">
              <a:rPr lang="en-US" altLang="en-US">
                <a:solidFill>
                  <a:schemeClr val="tx2"/>
                </a:solidFill>
              </a:rPr>
              <a:pPr/>
              <a:t>34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313" y="1754188"/>
            <a:ext cx="7200900" cy="4083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smtClean="0"/>
              <a:t>Evaluate use of vignettes and observational tool as an educational measure of SP knowledge </a:t>
            </a:r>
          </a:p>
          <a:p>
            <a:pPr eaLnBrk="1" hangingPunct="1"/>
            <a:r>
              <a:rPr lang="en-US" altLang="en-US" sz="2600" smtClean="0"/>
              <a:t>Refine tools for use by IPs</a:t>
            </a:r>
          </a:p>
          <a:p>
            <a:pPr eaLnBrk="1" hangingPunct="1"/>
            <a:r>
              <a:rPr lang="en-US" altLang="en-US" sz="2600" smtClean="0"/>
              <a:t>Develop training modules for observational tool</a:t>
            </a:r>
          </a:p>
          <a:p>
            <a:pPr eaLnBrk="1" hangingPunct="1"/>
            <a:r>
              <a:rPr lang="en-US" altLang="en-US" sz="2600" smtClean="0"/>
              <a:t>Examine the relationship between knowledge and adherence	</a:t>
            </a:r>
          </a:p>
          <a:p>
            <a:pPr lvl="1" eaLnBrk="1" hangingPunct="1">
              <a:spcBef>
                <a:spcPts val="750"/>
              </a:spcBef>
              <a:buFont typeface="Franklin Gothic Book"/>
              <a:buChar char="■"/>
            </a:pPr>
            <a:r>
              <a:rPr lang="en-US" altLang="en-US" sz="2600" i="0" smtClean="0"/>
              <a:t>Test relationship/efficacy among SP, HAI and HCW outcomes</a:t>
            </a:r>
            <a:endParaRPr lang="en-US" altLang="en-US" sz="2600" smtClean="0"/>
          </a:p>
          <a:p>
            <a:pPr eaLnBrk="1" hangingPunct="1">
              <a:buFont typeface="Franklin Gothic Book"/>
              <a:buNone/>
            </a:pPr>
            <a:endParaRPr lang="en-US" altLang="en-US" sz="190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DBC546C1-C324-4DBF-957C-E8E90A40ED4D}" type="slidenum">
              <a:rPr lang="en-US" altLang="en-US">
                <a:solidFill>
                  <a:schemeClr val="tx2"/>
                </a:solidFill>
              </a:rPr>
              <a:pPr/>
              <a:t>35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Aims</a:t>
            </a:r>
            <a:endParaRPr lang="en-US" altLang="en-US" sz="3200" smtClean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Evaluate use of vignettes and observational tool as an educational measure of SP knowledge </a:t>
            </a:r>
          </a:p>
          <a:p>
            <a:pPr eaLnBrk="1" hangingPunct="1"/>
            <a:r>
              <a:rPr lang="en-US" altLang="en-US" sz="2800" smtClean="0"/>
              <a:t>Examine the relationship between knowledge and adherence</a:t>
            </a:r>
            <a:r>
              <a:rPr lang="en-US" altLang="en-US" sz="2400" smtClean="0"/>
              <a:t>	 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Methods: Vignette development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2800" dirty="0"/>
              <a:t>Twenty vignettes were developed and pre-tested by seven staff nurses and clinical nurse educators for: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sz="2800" dirty="0"/>
              <a:t>content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sz="2800" dirty="0"/>
              <a:t>usability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sz="2800" dirty="0"/>
              <a:t>feasibility 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sz="2800" dirty="0"/>
              <a:t>inter-rater reliability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Methods: Vignette development and selection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4000"/>
              </a:lnSpc>
              <a:buFont typeface="Franklin Gothic Book"/>
              <a:buNone/>
            </a:pPr>
            <a:r>
              <a:rPr lang="en-US" altLang="en-US" sz="2600" smtClean="0"/>
              <a:t>Nine vignettes were selected using criteria of: </a:t>
            </a:r>
          </a:p>
          <a:p>
            <a:pPr marL="0" indent="0" eaLnBrk="1" hangingPunct="1">
              <a:lnSpc>
                <a:spcPct val="84000"/>
              </a:lnSpc>
            </a:pPr>
            <a:r>
              <a:rPr lang="en-US" altLang="en-US" sz="2600" smtClean="0"/>
              <a:t>substantial to almost perfect agreement within and between sets of raters</a:t>
            </a:r>
          </a:p>
          <a:p>
            <a:pPr marL="0" indent="0" eaLnBrk="1" hangingPunct="1">
              <a:lnSpc>
                <a:spcPct val="84000"/>
              </a:lnSpc>
            </a:pPr>
            <a:r>
              <a:rPr lang="en-US" altLang="en-US" sz="2600" smtClean="0"/>
              <a:t>statistically significant Cohen’s kappa statistics (p &lt;.05)</a:t>
            </a:r>
          </a:p>
          <a:p>
            <a:pPr marL="0" indent="0" eaLnBrk="1" hangingPunct="1">
              <a:lnSpc>
                <a:spcPct val="84000"/>
              </a:lnSpc>
            </a:pPr>
            <a:r>
              <a:rPr lang="en-US" altLang="en-US" sz="2600" smtClean="0"/>
              <a:t>readability, appropriateness for educational testing</a:t>
            </a:r>
          </a:p>
          <a:p>
            <a:pPr marL="0" indent="0" eaLnBrk="1" hangingPunct="1">
              <a:lnSpc>
                <a:spcPct val="84000"/>
              </a:lnSpc>
            </a:pPr>
            <a:r>
              <a:rPr lang="en-US" altLang="en-US" sz="2600" smtClean="0"/>
              <a:t>minimal duration to complete</a:t>
            </a:r>
          </a:p>
          <a:p>
            <a:pPr marL="0" indent="0" eaLnBrk="1" hangingPunct="1">
              <a:lnSpc>
                <a:spcPct val="84000"/>
              </a:lnSpc>
            </a:pPr>
            <a:endParaRPr lang="en-US" altLang="en-US" sz="1900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C:\Users\Amanda\OneDrive\CV\Table 1 Vignettes Snip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4000"/>
            <a:ext cx="7424737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 sz="1800">
                <a:solidFill>
                  <a:schemeClr val="tx2"/>
                </a:solidFill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212850" y="738188"/>
            <a:ext cx="6792913" cy="993775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Arial" pitchFamily="34" charset="0"/>
              </a:rPr>
              <a:t>What are Standard Precautions (SP)?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641475" y="2228850"/>
            <a:ext cx="6805613" cy="2924175"/>
          </a:xfrm>
        </p:spPr>
        <p:txBody>
          <a:bodyPr/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b="1" i="1" smtClean="0"/>
              <a:t>“Primary strategy </a:t>
            </a:r>
            <a:r>
              <a:rPr lang="en-US" altLang="en-US" sz="2800" smtClean="0"/>
              <a:t>for the prevention of healthcare-associated transmission of infectious agents among patients and healthcare personnel,” (Seigel et al., 2007). </a:t>
            </a: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C5C607B4-69F5-492C-97A5-BA90CB55D51D}" type="slidenum">
              <a:rPr lang="en-US" altLang="en-US">
                <a:solidFill>
                  <a:schemeClr val="tx2"/>
                </a:solidFill>
              </a:rPr>
              <a:pPr/>
              <a:t>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smtClean="0"/>
              <a:t>Methods: Knowledge and Recognition Testing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1028700" y="1860550"/>
            <a:ext cx="7200900" cy="40068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2016 convenience sample of nurses who worked on units for at least one year</a:t>
            </a:r>
          </a:p>
          <a:p>
            <a:pPr lvl="1" eaLnBrk="1" hangingPunct="1"/>
            <a:r>
              <a:rPr lang="en-US" altLang="en-US" sz="2800" smtClean="0"/>
              <a:t>read the reduced set of vignettes</a:t>
            </a:r>
          </a:p>
          <a:p>
            <a:pPr lvl="1" eaLnBrk="1" hangingPunct="1"/>
            <a:r>
              <a:rPr lang="en-US" altLang="en-US" sz="2800" smtClean="0"/>
              <a:t>used the SPOT </a:t>
            </a:r>
          </a:p>
          <a:p>
            <a:pPr lvl="1" eaLnBrk="1" hangingPunct="1"/>
            <a:r>
              <a:rPr lang="en-US" altLang="en-US" sz="2800" smtClean="0"/>
              <a:t>graded against the answer key</a:t>
            </a:r>
          </a:p>
          <a:p>
            <a:pPr eaLnBrk="1" hangingPunct="1"/>
            <a:r>
              <a:rPr lang="en-US" altLang="en-US" sz="2800" smtClean="0"/>
              <a:t>Relationships among knowledge and recognition of SP indications and actions and observed adherence were assessed by Fisher’s exact test. 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Results 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1182688" y="1604963"/>
            <a:ext cx="7332662" cy="3884612"/>
          </a:xfrm>
        </p:spPr>
        <p:txBody>
          <a:bodyPr/>
          <a:lstStyle/>
          <a:p>
            <a:pPr eaLnBrk="1" hangingPunct="1"/>
            <a:r>
              <a:rPr lang="en-US" altLang="en-US" smtClean="0"/>
              <a:t>37 nurses completed the assessment</a:t>
            </a:r>
          </a:p>
          <a:p>
            <a:pPr eaLnBrk="1" hangingPunct="1"/>
            <a:r>
              <a:rPr lang="en-US" altLang="en-US" smtClean="0"/>
              <a:t>27 (73%) scored 80% or greater identifying if an SP was indicated</a:t>
            </a:r>
          </a:p>
          <a:p>
            <a:pPr eaLnBrk="1" hangingPunct="1"/>
            <a:r>
              <a:rPr lang="en-US" altLang="en-US" smtClean="0"/>
              <a:t>25 (67%) scored 80% or greater if an action was taken</a:t>
            </a:r>
          </a:p>
          <a:p>
            <a:pPr eaLnBrk="1" hangingPunct="1"/>
            <a:r>
              <a:rPr lang="en-US" altLang="en-US" smtClean="0"/>
              <a:t>Respondents reported the vignettes were “life-like,” “realistic”, the tool “takes a minute to get used to” but was “easy to use.” </a:t>
            </a:r>
          </a:p>
          <a:p>
            <a:pPr eaLnBrk="1" hangingPunct="1"/>
            <a:r>
              <a:rPr lang="en-US" altLang="en-US" smtClean="0"/>
              <a:t>SPOT+ Vignettes: internal consistency (α= 0.87), test-retest reliability, construct and content validity demonstrated</a:t>
            </a:r>
          </a:p>
          <a:p>
            <a:pPr eaLnBrk="1" hangingPunct="1"/>
            <a:r>
              <a:rPr lang="en-US" altLang="en-US" smtClean="0"/>
              <a:t>No correlation between knowledge and observed adherence was evident (Fisher's exact </a:t>
            </a:r>
            <a:r>
              <a:rPr lang="en-US" altLang="en-US" i="1" smtClean="0"/>
              <a:t>p</a:t>
            </a:r>
            <a:r>
              <a:rPr lang="en-US" altLang="en-US" smtClean="0"/>
              <a:t>= 0.16). 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Conclusions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Substantial knowledge deficits exist in this sample</a:t>
            </a:r>
          </a:p>
          <a:p>
            <a:pPr eaLnBrk="1" hangingPunct="1"/>
            <a:r>
              <a:rPr lang="en-US" altLang="en-US" sz="2800" smtClean="0"/>
              <a:t>Knowledge and recognition can be reliably measured using these vignettes and tool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Current Work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1028700" y="1489075"/>
            <a:ext cx="72009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Conduct a multi-site, cross-sectional study in a sample of approximately 1600 hospital based nurses from 100 units in 50 U.S. hospitals </a:t>
            </a:r>
          </a:p>
          <a:p>
            <a:pPr lvl="1" eaLnBrk="1" hangingPunct="1"/>
            <a:r>
              <a:rPr lang="en-US" altLang="en-US" sz="2800" i="0" smtClean="0"/>
              <a:t>surveys on patient safety climate and standard precaution adherence</a:t>
            </a:r>
          </a:p>
          <a:p>
            <a:pPr lvl="1" eaLnBrk="1" hangingPunct="1"/>
            <a:r>
              <a:rPr lang="en-US" altLang="en-US" sz="2800" i="0" smtClean="0"/>
              <a:t>observational standard precaution adherence data</a:t>
            </a:r>
          </a:p>
          <a:p>
            <a:pPr lvl="1" eaLnBrk="1" hangingPunct="1"/>
            <a:r>
              <a:rPr lang="en-US" altLang="en-US" sz="2800" i="0" smtClean="0"/>
              <a:t>unit level data on HCW blood-borne pathogen exposures and HAIs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B74F3817-33E8-4AE3-A347-C8D4F34752E4}" type="slidenum">
              <a:rPr lang="en-US" altLang="en-US">
                <a:solidFill>
                  <a:schemeClr val="tx2"/>
                </a:solidFill>
              </a:rPr>
              <a:pPr/>
              <a:t>43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Potential Use of Tools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1169988" y="1785938"/>
            <a:ext cx="7059612" cy="40814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Surveillance</a:t>
            </a:r>
          </a:p>
          <a:p>
            <a:pPr eaLnBrk="1" hangingPunct="1"/>
            <a:r>
              <a:rPr lang="en-US" altLang="en-US" sz="2800" smtClean="0"/>
              <a:t>Benchmarking internally and externally </a:t>
            </a:r>
          </a:p>
          <a:p>
            <a:pPr eaLnBrk="1" hangingPunct="1"/>
            <a:r>
              <a:rPr lang="en-US" altLang="en-US" sz="2800" smtClean="0"/>
              <a:t>Education and Training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A9643D36-FB17-4520-A88C-23A37E32F8AA}" type="slidenum">
              <a:rPr lang="en-US" altLang="en-US">
                <a:solidFill>
                  <a:schemeClr val="tx2"/>
                </a:solidFill>
              </a:rPr>
              <a:pPr/>
              <a:t>44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smtClean="0"/>
              <a:t>How can these be used in </a:t>
            </a:r>
            <a:r>
              <a:rPr lang="en-US" altLang="en-US" sz="3200" b="1" i="1" smtClean="0"/>
              <a:t>your</a:t>
            </a:r>
            <a:r>
              <a:rPr lang="en-US" altLang="en-US" sz="3200" b="1" smtClean="0"/>
              <a:t> practice?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513" y="1616075"/>
            <a:ext cx="7050087" cy="41687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4000"/>
              </a:lnSpc>
              <a:buFont typeface="Franklin Gothic Book"/>
              <a:buNone/>
            </a:pPr>
            <a:r>
              <a:rPr lang="en-US" altLang="en-US" sz="2800" smtClean="0"/>
              <a:t>Consider use of survey to identify areas of opportunity to enhance safety climate</a:t>
            </a:r>
          </a:p>
          <a:p>
            <a:pPr marL="0" indent="0" eaLnBrk="1" hangingPunct="1">
              <a:lnSpc>
                <a:spcPct val="84000"/>
              </a:lnSpc>
              <a:buFont typeface="Franklin Gothic Book"/>
              <a:buNone/>
            </a:pPr>
            <a:r>
              <a:rPr lang="en-US" altLang="en-US" sz="2800" smtClean="0"/>
              <a:t>Consider using the SPOT and vignettes to: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800" smtClean="0"/>
              <a:t>assess OHP and employee knowledge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800" smtClean="0"/>
              <a:t>identify clinical workflow and potential exposure risks</a:t>
            </a:r>
          </a:p>
          <a:p>
            <a:pPr lvl="1" eaLnBrk="1" hangingPunct="1">
              <a:lnSpc>
                <a:spcPct val="84000"/>
              </a:lnSpc>
            </a:pPr>
            <a:r>
              <a:rPr lang="en-US" altLang="en-US" sz="2800" smtClean="0"/>
              <a:t>target interventions based on employees’ ability to identify when standard precautions behaviors are indicated and actions taken</a:t>
            </a:r>
          </a:p>
          <a:p>
            <a:pPr marL="0" indent="0" eaLnBrk="1" hangingPunct="1">
              <a:lnSpc>
                <a:spcPct val="84000"/>
              </a:lnSpc>
            </a:pPr>
            <a:endParaRPr lang="en-US" altLang="en-US" sz="2400" smtClean="0"/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503BE753-33AF-496D-8C5F-26B04E0AA466}" type="slidenum">
              <a:rPr lang="en-US" altLang="en-US">
                <a:solidFill>
                  <a:schemeClr val="tx2"/>
                </a:solidFill>
              </a:rPr>
              <a:pPr/>
              <a:t>45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Acknowledgements &amp; Disclosures 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1028700" y="1595438"/>
            <a:ext cx="7708900" cy="42719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All research team members and study participants for their valuable contributions!</a:t>
            </a:r>
          </a:p>
          <a:p>
            <a:pPr eaLnBrk="1" hangingPunct="1"/>
            <a:r>
              <a:rPr lang="en-US" altLang="en-US" sz="2400" smtClean="0"/>
              <a:t>Mentors: Dr. Elaine Larson and Dr. Robyn Gershon</a:t>
            </a:r>
          </a:p>
          <a:p>
            <a:pPr eaLnBrk="1" hangingPunct="1"/>
            <a:r>
              <a:rPr lang="en-US" altLang="en-US" sz="2400" smtClean="0"/>
              <a:t>Funding/Disclosures:</a:t>
            </a:r>
          </a:p>
          <a:p>
            <a:pPr lvl="1" eaLnBrk="1" hangingPunct="1"/>
            <a:r>
              <a:rPr lang="en-US" altLang="en-US" smtClean="0"/>
              <a:t>This project was funded by the APIC Heroes of Infection Prevention Research Award which is supported by a grant from BD</a:t>
            </a:r>
          </a:p>
          <a:p>
            <a:pPr lvl="1" eaLnBrk="1" hangingPunct="1"/>
            <a:r>
              <a:rPr lang="en-US" altLang="en-US" smtClean="0"/>
              <a:t>Currently supported by DHHS/CDC/ NIOSH K01 Career Development Award 1K01OH011186-01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9AA1F96F-4868-49AF-9D59-FE2841C1B820}" type="slidenum">
              <a:rPr lang="en-US" altLang="en-US">
                <a:solidFill>
                  <a:schemeClr val="tx2"/>
                </a:solidFill>
              </a:rPr>
              <a:pPr/>
              <a:t>46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628650" y="1528763"/>
            <a:ext cx="7886700" cy="2282825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Thank you for your time and interest!</a:t>
            </a:r>
            <a:br>
              <a:rPr lang="en-US" altLang="en-US" sz="3200" b="1" smtClean="0"/>
            </a:br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200" b="1" smtClean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6900" y="3414713"/>
            <a:ext cx="7600950" cy="225742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Franklin Gothic Book"/>
              <a:buNone/>
            </a:pPr>
            <a:r>
              <a:rPr lang="en-US" altLang="en-US" smtClean="0"/>
              <a:t>Amanda J. Hessels, PhD, MPH, RN, CIC, CPHQ, FAPIC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Franklin Gothic Book"/>
              <a:buNone/>
            </a:pPr>
            <a:r>
              <a:rPr lang="en-US" altLang="en-US" smtClean="0"/>
              <a:t>Associate Research Scientist, Columbia University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Franklin Gothic Book"/>
              <a:buNone/>
            </a:pPr>
            <a:r>
              <a:rPr lang="en-US" altLang="en-US" smtClean="0"/>
              <a:t>Nurse Scientist, Hackensack-Meridian Health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Franklin Gothic Book"/>
              <a:buNone/>
            </a:pPr>
            <a:endParaRPr lang="en-US" altLang="en-US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Franklin Gothic Book"/>
              <a:buNone/>
            </a:pPr>
            <a:r>
              <a:rPr lang="en-US" altLang="en-US" sz="3200" u="sng" smtClean="0"/>
              <a:t>ah3269@cumc.columbia.edu</a:t>
            </a:r>
            <a:br>
              <a:rPr lang="en-US" altLang="en-US" sz="3200" u="sng" smtClean="0"/>
            </a:br>
            <a:r>
              <a:rPr lang="en-US" altLang="en-US" sz="3200" smtClean="0"/>
              <a:t>Amanda.hessels@hackensackmeridian.org</a:t>
            </a:r>
          </a:p>
          <a:p>
            <a:pPr marL="0" indent="0" eaLnBrk="1" hangingPunct="1">
              <a:lnSpc>
                <a:spcPct val="110000"/>
              </a:lnSpc>
              <a:buFont typeface="Franklin Gothic Book"/>
              <a:buNone/>
            </a:pPr>
            <a:endParaRPr lang="en-US" altLang="en-US" sz="600" smtClean="0"/>
          </a:p>
          <a:p>
            <a:pPr marL="0" indent="0" eaLnBrk="1" hangingPunct="1"/>
            <a:endParaRPr lang="en-US" altLang="en-US" sz="700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25776CE9-18AD-4643-80D8-364072EA3457}" type="slidenum">
              <a:rPr lang="en-US" altLang="en-US" sz="1800">
                <a:solidFill>
                  <a:schemeClr val="tx2"/>
                </a:solidFill>
              </a:rPr>
              <a:pPr/>
              <a:t>47</a:t>
            </a:fld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109572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227388"/>
            <a:ext cx="2035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628650" y="163513"/>
            <a:ext cx="7886700" cy="4699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References/Resources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3413"/>
            <a:ext cx="7886700" cy="5053012"/>
          </a:xfrm>
        </p:spPr>
        <p:txBody>
          <a:bodyPr>
            <a:noAutofit/>
          </a:bodyPr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1100" smtClean="0"/>
              <a:t>Chassin MR, Loeb JM. The ongoing quality improvement journey: next stop, high reliability. Health affairs (Project Hope). Apr 2011;30(4):559-568.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1100" smtClean="0"/>
              <a:t>Efstathiou G, Papastavrou E, Raftopoulos V, Merkouris A. Compliance of Cypriot nurses with standard precautions to avoid exposure to pathogens. Nursing &amp; health sciences. Mar 2011;13(1):53-59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1100" smtClean="0"/>
              <a:t>Gershon RR, Vlahov D, Felknor SA, et al. Compliance with universal precautions among health care workers at three regional hospitals. </a:t>
            </a:r>
            <a:r>
              <a:rPr lang="en-US" altLang="en-US" sz="1100" i="1" smtClean="0"/>
              <a:t>American journal of infection control. </a:t>
            </a:r>
            <a:r>
              <a:rPr lang="en-US" altLang="en-US" sz="1100" smtClean="0"/>
              <a:t>Aug 1995;23(4):225-236.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1100" smtClean="0"/>
              <a:t>Gershon RR, Stone PW, Bakken S, Larson E. Measurement of organizational culture and climate in healthcare. J Nur Admin 2004;34:33e40.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1100" smtClean="0"/>
              <a:t>Haas, J.P, and Larson, E.L (2007). Measurement of Compliance with hand hygiene. Journal of Hospital Infection, 66, 6-14. doi: 10.1016/j.jhin.2006.11.013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Hessels, A.J., Genovese-Schek, V., Agarwal, M., Wurmser, T. &amp;Larson, E.L. (2016). Relationship Between Patient Safety Climate and Adherence to Standard Precautions. American Journal of Infection Control, 44 (10), 1128-1132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Henriksen K, Dayton E, Keyes MA, Carayon P, Hughes R. Understanding Adverse Events: A Human Factors Framework. In: Hughes RG, ed. Patient Safety and Quality: An Evidence-Based Handbook for Nurses. Rockville, MD: Agency for Healthcare Research and Quality; 2008.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Grimmond T, Good L. EXPO-STOP: A national survey and estimate of sharps injuries and mucotaneous blood exposures among healthcare workers in US hospitals. Journal of the Association of Occupational Health Professionals in Healthcare. 2013;33(4):31-36.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RR, Karkashian CD, Grosch JW, et al. Hospital safety climate and its relationship with safe work practices and workplace exposure incidents. </a:t>
            </a:r>
            <a:r>
              <a:rPr lang="en-US" altLang="en-US" sz="1100" i="1" smtClean="0"/>
              <a:t>American journal of infection control. </a:t>
            </a:r>
            <a:r>
              <a:rPr lang="en-US" altLang="en-US" sz="1100" smtClean="0"/>
              <a:t>Jun 2000;28(3):211-221.</a:t>
            </a:r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1100" smtClean="0"/>
              <a:t>Mannocci, A., De Carli, G., Di Bari, V., Saulle, R., Unim, B., Nicolotti, N., . . . La Torre, G. (2016). How Much do Needlestick Injuries Cost? A Systematic Review of the Economic Evaluations of Needlestick and Sharps Injuries Among Healthcare Personnel. </a:t>
            </a:r>
            <a:r>
              <a:rPr lang="en-US" altLang="en-US" sz="1100" i="1" smtClean="0"/>
              <a:t>Infection Control &amp;#x0026; Hospital Epidemiology,</a:t>
            </a:r>
            <a:r>
              <a:rPr lang="en-US" altLang="en-US" sz="1100" smtClean="0"/>
              <a:t> </a:t>
            </a:r>
            <a:r>
              <a:rPr lang="en-US" altLang="en-US" sz="1100" i="1" smtClean="0"/>
              <a:t>37</a:t>
            </a:r>
            <a:r>
              <a:rPr lang="en-US" altLang="en-US" sz="1100" smtClean="0"/>
              <a:t>(6), 635-646. doi:10.1017/ice.2016.48 </a:t>
            </a:r>
          </a:p>
          <a:p>
            <a:pPr marL="0" indent="0" eaLnBrk="1" hangingPunct="1">
              <a:buFont typeface="Franklin Gothic Book"/>
              <a:buNone/>
            </a:pPr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485775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References/Resources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9925"/>
            <a:ext cx="7886700" cy="48196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Magill SS, Edwards JR, Bamberg W, et al. Multistate point-prevalence survey of health care-associated infections. The New England journal of medicine. Mar 27 2014;370(13):1198-1208.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Powers D, Armellino D, Dolansky M, Fitzpatrick J. Factors influencing nurse compliance with Standard Precautions. American journal of infection control. 2016 Jan 1;44(1):4-7.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Pronovost PJ, Berenholtz SM, Goeschel CA, et al. Creating high reliability in health care organizations. Health services research. Aug 2006;41(4 Pt 2):1599-1617.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Riley W. High reliability and implications for nursing leaders. Journal of nursing management. Mar 2009;17(2):238-246.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Saia, M., et al., Needlestick Injuries: Incidence and Cost in the United States, United Kingdom, Germany, France, Italy, and Spain Biomedicine International, 2010. 1: p. 41-49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S, Sax H, Gastmeier P. The preventable proportion of nosocomial infections: an overview of published reports. The Journal of hospital infection. Aug 2003;54(4):258-266; quiz 321.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Siegel JD, Rhinehart E, Jackson M, Chiarello L, and the Healthcare Infection Control Practices Advisory Committee (2007). Guideline for Isolation Precautions: Preventing Transmission of Infectious Agents in Healthcare Settings. Retrieved: </a:t>
            </a:r>
            <a:r>
              <a:rPr lang="en-US" altLang="en-US" sz="1100" smtClean="0">
                <a:hlinkClick r:id="rId3"/>
              </a:rPr>
              <a:t>http://www.cdc.gov/ncidod/dhqp/pdf/isolation2007.pdf</a:t>
            </a:r>
            <a:endParaRPr lang="en-US" altLang="en-US" sz="1100" smtClean="0"/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MRCG, Souza ACS, Guimaraes JV, Tipple AFV, Prado MA, Zapata MTAG. Standard precautions: knowledge and practice among nursing and medical students in a teaching hospital in Brazil. International Journal of Infection Control. 2010;6:1-6. 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The Joint Commission. Improving Patient and Worker Safety: Opportunities for Synergy, Collaboration and Innovation. November 2012; http://www.jointcommission.org/, August 27, 2015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Weick KE, Sutcliffe KM, Obstfeld D. Organizing for High Reliability: Processes of Collective Mindfulness. In: Sutton RI, Staw BM, eds. Research in Organizational Behiavor. Vol Vol. 21. Stamford, CT: JAI Press, Inc.; 1999:81-123.</a:t>
            </a:r>
          </a:p>
          <a:p>
            <a:pPr marL="0" indent="0" eaLnBrk="1" hangingPunct="1">
              <a:lnSpc>
                <a:spcPct val="74000"/>
              </a:lnSpc>
              <a:buFont typeface="Franklin Gothic Book"/>
              <a:buNone/>
            </a:pPr>
            <a:r>
              <a:rPr lang="en-US" altLang="en-US" sz="1100" smtClean="0"/>
              <a:t>World Health Organization. (2009). Hand hygiene technical reference manual. Retrieved from </a:t>
            </a:r>
            <a:r>
              <a:rPr lang="en-US" altLang="en-US" sz="1100" smtClean="0">
                <a:hlinkClick r:id="rId4"/>
              </a:rPr>
              <a:t>http://whqlibdoc.who.int/publications/2009/9789241598606_eng.pdf</a:t>
            </a:r>
            <a:endParaRPr lang="en-US" altLang="en-US" sz="110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r>
              <a:rPr lang="en-US" altLang="en-US" sz="1100" smtClean="0"/>
              <a:t>Zimlichman E, Henderson D, Tamir O, et al. Health care-associated infections: a meta-analysis of costs and financial impact on the US health care system. JAMA internal medicine. Dec 9-23 2013;173(22):2039-2046.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Font typeface="Franklin Gothic Book"/>
              <a:buNone/>
            </a:pPr>
            <a:endParaRPr lang="en-US" altLang="en-US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Scope of 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90688"/>
            <a:ext cx="72009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smtClean="0"/>
              <a:t>SP apply to: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 b="1" smtClean="0"/>
              <a:t>all </a:t>
            </a:r>
            <a:r>
              <a:rPr lang="en-US" altLang="en-US" sz="2800" smtClean="0"/>
              <a:t>patients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 b="1" smtClean="0"/>
              <a:t>all</a:t>
            </a:r>
            <a:r>
              <a:rPr lang="en-US" altLang="en-US" sz="2800" smtClean="0"/>
              <a:t> healthcare settings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 b="1" smtClean="0"/>
              <a:t>all</a:t>
            </a:r>
            <a:r>
              <a:rPr lang="en-US" altLang="en-US" sz="2800" smtClean="0"/>
              <a:t> the time </a:t>
            </a:r>
          </a:p>
          <a:p>
            <a:pPr eaLnBrk="1" hangingPunct="1"/>
            <a:r>
              <a:rPr lang="en-US" altLang="en-US" sz="2800" smtClean="0"/>
              <a:t>Base of the HAI prevention pyramid</a:t>
            </a:r>
            <a:endParaRPr lang="en-US" altLang="en-US" sz="2800" b="1" smtClean="0"/>
          </a:p>
          <a:p>
            <a:pPr eaLnBrk="1" hangingPunct="1">
              <a:buFont typeface="Franklin Gothic Book"/>
              <a:buNone/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B25278E1-2A53-43EE-8CE3-523281EA8ABF}" type="slidenum">
              <a:rPr lang="en-US" altLang="en-US">
                <a:solidFill>
                  <a:schemeClr val="tx2"/>
                </a:solidFill>
              </a:rPr>
              <a:pPr/>
              <a:t>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6020" r="4608" b="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13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SP Components &amp;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114550"/>
            <a:ext cx="6376987" cy="33162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smtClean="0"/>
              <a:t>hand hygiene</a:t>
            </a:r>
          </a:p>
          <a:p>
            <a:pPr eaLnBrk="1" hangingPunct="1"/>
            <a:r>
              <a:rPr lang="en-US" altLang="en-US" sz="2800" smtClean="0"/>
              <a:t>personal protective equipment (PPE)</a:t>
            </a:r>
          </a:p>
          <a:p>
            <a:pPr eaLnBrk="1" hangingPunct="1"/>
            <a:r>
              <a:rPr lang="en-US" altLang="en-US" sz="2800" smtClean="0"/>
              <a:t>safe use and disposal of sharps</a:t>
            </a:r>
          </a:p>
          <a:p>
            <a:pPr eaLnBrk="1" hangingPunct="1"/>
            <a:r>
              <a:rPr lang="en-US" altLang="en-US" sz="2800" smtClean="0"/>
              <a:t>decontamination of environment and equipment</a:t>
            </a:r>
          </a:p>
          <a:p>
            <a:pPr eaLnBrk="1" hangingPunct="1"/>
            <a:r>
              <a:rPr lang="en-US" altLang="en-US" sz="2800" smtClean="0"/>
              <a:t>patient placement</a:t>
            </a:r>
          </a:p>
          <a:p>
            <a:pPr eaLnBrk="1" hangingPunct="1"/>
            <a:r>
              <a:rPr lang="en-US" altLang="en-US" sz="2800" smtClean="0"/>
              <a:t>linen and waste management</a:t>
            </a:r>
          </a:p>
          <a:p>
            <a:pPr eaLnBrk="1" hangingPunct="1">
              <a:buFont typeface="Franklin Gothic Book"/>
              <a:buNone/>
            </a:pPr>
            <a:endParaRPr lang="en-US" altLang="en-US" sz="1200" smtClean="0"/>
          </a:p>
          <a:p>
            <a:pPr eaLnBrk="1" hangingPunct="1">
              <a:buFont typeface="Franklin Gothic Book"/>
              <a:buNone/>
            </a:pPr>
            <a:endParaRPr lang="en-US" altLang="en-US" sz="1200" smtClean="0"/>
          </a:p>
          <a:p>
            <a:pPr eaLnBrk="1" hangingPunct="1">
              <a:buFont typeface="Franklin Gothic Book"/>
              <a:buNone/>
            </a:pPr>
            <a:endParaRPr lang="en-US" altLang="en-US" sz="1200" smtClean="0"/>
          </a:p>
          <a:p>
            <a:pPr eaLnBrk="1" hangingPunct="1">
              <a:buFont typeface="Franklin Gothic Book"/>
              <a:buNone/>
            </a:pPr>
            <a:r>
              <a:rPr lang="en-US" altLang="en-US" sz="900" smtClean="0"/>
              <a:t>					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FD6074FB-536B-4F0B-96FB-A053815DB7E2}" type="slidenum">
              <a:rPr lang="en-US" altLang="en-US">
                <a:solidFill>
                  <a:schemeClr val="tx2"/>
                </a:solidFill>
              </a:rPr>
              <a:pPr/>
              <a:t>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Basic Behavior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smtClean="0"/>
              <a:t>“Standard” 			Simple</a:t>
            </a:r>
          </a:p>
          <a:p>
            <a:pPr eaLnBrk="1" hangingPunct="1">
              <a:buFont typeface="Franklin Gothic Book"/>
              <a:buNone/>
            </a:pPr>
            <a:endParaRPr lang="en-US" altLang="en-US" sz="2800" smtClean="0"/>
          </a:p>
          <a:p>
            <a:pPr eaLnBrk="1" hangingPunct="1">
              <a:buFont typeface="Franklin Gothic Book"/>
              <a:buNone/>
            </a:pPr>
            <a:endParaRPr lang="en-US" altLang="en-US" sz="2800" smtClean="0"/>
          </a:p>
          <a:p>
            <a:pPr eaLnBrk="1" hangingPunct="1">
              <a:buFont typeface="Franklin Gothic Book"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800" smtClean="0"/>
              <a:t>Complex behavior in a complex system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759869E2-E147-4066-8AAA-AB4F2C0A659E}" type="slidenum">
              <a:rPr lang="en-US" altLang="en-US">
                <a:solidFill>
                  <a:schemeClr val="tx2"/>
                </a:solidFill>
              </a:rPr>
              <a:pPr/>
              <a:t>7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841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028700" y="404813"/>
            <a:ext cx="7200900" cy="14859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The Problem: Low SP Adherence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63638" y="1262063"/>
            <a:ext cx="6057900" cy="31432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Current and important</a:t>
            </a:r>
          </a:p>
          <a:p>
            <a:pPr eaLnBrk="1" hangingPunct="1"/>
            <a:r>
              <a:rPr lang="en-US" altLang="en-US" sz="2800" smtClean="0"/>
              <a:t>Likely to continue </a:t>
            </a:r>
          </a:p>
          <a:p>
            <a:pPr eaLnBrk="1" hangingPunct="1"/>
            <a:r>
              <a:rPr lang="en-US" altLang="en-US" sz="2800" smtClean="0"/>
              <a:t>Affects large population: all patients and providers</a:t>
            </a:r>
          </a:p>
          <a:p>
            <a:pPr eaLnBrk="1" hangingPunct="1"/>
            <a:r>
              <a:rPr lang="en-US" altLang="en-US" sz="2800" smtClean="0"/>
              <a:t>Possible/significant consequences: HAIs and HCW exposure/injury</a:t>
            </a:r>
          </a:p>
          <a:p>
            <a:pPr eaLnBrk="1" hangingPunct="1"/>
            <a:r>
              <a:rPr lang="en-US" altLang="en-US" sz="2800" smtClean="0"/>
              <a:t>Incompletely described and explained </a:t>
            </a:r>
          </a:p>
          <a:p>
            <a:pPr eaLnBrk="1" hangingPunct="1"/>
            <a:r>
              <a:rPr lang="en-US" altLang="en-US" sz="2800" smtClean="0"/>
              <a:t>Antecedents  include patient safety climate (PSC)</a:t>
            </a: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9EC99585-AF95-442E-973B-1E1AE9736F6E}" type="slidenum">
              <a:rPr lang="en-US" altLang="en-US">
                <a:solidFill>
                  <a:schemeClr val="tx2"/>
                </a:solidFill>
              </a:rPr>
              <a:pPr/>
              <a:t>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What is “Patient Safety Climate”?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1036638" y="1627188"/>
            <a:ext cx="3284537" cy="3397250"/>
          </a:xfrm>
        </p:spPr>
        <p:txBody>
          <a:bodyPr/>
          <a:lstStyle/>
          <a:p>
            <a:pPr marL="0" indent="0" eaLnBrk="1" hangingPunct="1">
              <a:buFont typeface="Franklin Gothic Book"/>
              <a:buNone/>
            </a:pPr>
            <a:r>
              <a:rPr lang="en-US" altLang="en-US" sz="2800" smtClean="0"/>
              <a:t>Collective reflection of the perception, attitudes, and shared experiences of the safety culture </a:t>
            </a:r>
          </a:p>
          <a:p>
            <a:pPr marL="0" indent="0" eaLnBrk="1" hangingPunct="1">
              <a:buFont typeface="Franklin Gothic Book"/>
              <a:buNone/>
            </a:pPr>
            <a:endParaRPr lang="en-US" altLang="en-US" smtClean="0"/>
          </a:p>
          <a:p>
            <a:pPr marL="0" indent="0" eaLnBrk="1" hangingPunct="1">
              <a:buFont typeface="Franklin Gothic Book"/>
              <a:buNone/>
            </a:pPr>
            <a:endParaRPr lang="en-US" altLang="en-US" smtClean="0"/>
          </a:p>
          <a:p>
            <a:pPr marL="0" indent="0" eaLnBrk="1" hangingPunct="1">
              <a:buFont typeface="Franklin Gothic Book"/>
              <a:buNone/>
            </a:pPr>
            <a:endParaRPr lang="en-US" altLang="en-US" smtClean="0"/>
          </a:p>
          <a:p>
            <a:pPr marL="0" indent="0" eaLnBrk="1" hangingPunct="1">
              <a:buFont typeface="Franklin Gothic Book"/>
              <a:buNone/>
            </a:pPr>
            <a:endParaRPr lang="en-US" altLang="en-US" sz="1200" smtClean="0"/>
          </a:p>
          <a:p>
            <a:pPr marL="0" indent="0" eaLnBrk="1" hangingPunct="1">
              <a:buFont typeface="Franklin Gothic Book"/>
              <a:buNone/>
            </a:pPr>
            <a:endParaRPr lang="en-US" altLang="en-US" sz="1200" smtClean="0"/>
          </a:p>
          <a:p>
            <a:pPr marL="0" indent="0" eaLnBrk="1" hangingPunct="1">
              <a:buFont typeface="Franklin Gothic Book"/>
              <a:buNone/>
            </a:pPr>
            <a:r>
              <a:rPr lang="en-US" altLang="en-US" sz="1200" smtClean="0"/>
              <a:t>(Gershon, Stone, Bakken &amp; Larson, 2004)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398963" y="1579563"/>
            <a:ext cx="4745037" cy="45624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b="1" dirty="0">
                <a:solidFill>
                  <a:srgbClr val="7030A0"/>
                </a:solidFill>
              </a:rPr>
              <a:t>Attributes include: 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teamwork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leadership support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communication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non- punitive response to errors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perception of organizational commitment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work design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staffing and workload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resources</a:t>
            </a:r>
          </a:p>
          <a:p>
            <a:pPr marL="384048" indent="-384048" eaLnBrk="1" fontAlgn="auto" hangingPunct="1">
              <a:buFont typeface="Franklin Gothic Book" panose="020B0503020102020204" pitchFamily="34" charset="0"/>
              <a:buChar char="■"/>
              <a:defRPr/>
            </a:pPr>
            <a:r>
              <a:rPr lang="en-US" b="1" dirty="0">
                <a:solidFill>
                  <a:srgbClr val="7030A0"/>
                </a:solidFill>
              </a:rPr>
              <a:t>emphasis on quality 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fld id="{0B02B955-7A24-4739-863E-BDC2588BFEE6}" type="slidenum">
              <a:rPr lang="en-US" altLang="en-US" sz="1800">
                <a:solidFill>
                  <a:schemeClr val="tx2"/>
                </a:solidFill>
              </a:rPr>
              <a:pPr/>
              <a:t>9</a:t>
            </a:fld>
            <a:endParaRPr lang="en-US" alt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6580</TotalTime>
  <Words>3739</Words>
  <Application>Microsoft Office PowerPoint</Application>
  <PresentationFormat>On-screen Show (4:3)</PresentationFormat>
  <Paragraphs>832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Franklin Gothic Book</vt:lpstr>
      <vt:lpstr>Arial</vt:lpstr>
      <vt:lpstr>Calibri</vt:lpstr>
      <vt:lpstr>Times New Roman</vt:lpstr>
      <vt:lpstr>Wingdings</vt:lpstr>
      <vt:lpstr>Crop</vt:lpstr>
      <vt:lpstr>               Exploring the Relationship between Patient Safety Climate and Adherence to Standard Precautions </vt:lpstr>
      <vt:lpstr>Objectives</vt:lpstr>
      <vt:lpstr>The Issues</vt:lpstr>
      <vt:lpstr>What are Standard Precautions (SP)?</vt:lpstr>
      <vt:lpstr>Scope of SP</vt:lpstr>
      <vt:lpstr>SP Components &amp; Actions</vt:lpstr>
      <vt:lpstr>Basic Behavior ?</vt:lpstr>
      <vt:lpstr>The Problem: Low SP Adherence</vt:lpstr>
      <vt:lpstr>What is “Patient Safety Climate”?</vt:lpstr>
      <vt:lpstr>Research Gaps</vt:lpstr>
      <vt:lpstr>Study Aims</vt:lpstr>
      <vt:lpstr>Study Aims</vt:lpstr>
      <vt:lpstr>Aim 1: Tool Development Challenges</vt:lpstr>
      <vt:lpstr>Observational Tools</vt:lpstr>
      <vt:lpstr>Survey tools</vt:lpstr>
      <vt:lpstr>Standard Precautions Observation Tool (SPOT) </vt:lpstr>
      <vt:lpstr>The SPOT</vt:lpstr>
      <vt:lpstr>PowerPoint Presentation</vt:lpstr>
      <vt:lpstr>SPOT Tool Testing</vt:lpstr>
      <vt:lpstr>AHRQ Hospital Survey on Patient Safety Culture</vt:lpstr>
      <vt:lpstr>SP Surveys</vt:lpstr>
      <vt:lpstr>AHRQ + SP Surveys = </vt:lpstr>
      <vt:lpstr>Survey Tool Testing </vt:lpstr>
      <vt:lpstr>Aim 2: Pilot Testing</vt:lpstr>
      <vt:lpstr>Pilot Observation Sample</vt:lpstr>
      <vt:lpstr>Pilot Survey Sample</vt:lpstr>
      <vt:lpstr>Results</vt:lpstr>
      <vt:lpstr>Observed SP adherence (n = 1,474)</vt:lpstr>
      <vt:lpstr>Positive safety responses (rated 4 or 5) by dimension across 9 units</vt:lpstr>
      <vt:lpstr>Results</vt:lpstr>
      <vt:lpstr>SP Adherence and Patient Safety Climate</vt:lpstr>
      <vt:lpstr>Significance</vt:lpstr>
      <vt:lpstr>Limitations</vt:lpstr>
      <vt:lpstr>Conclusions</vt:lpstr>
      <vt:lpstr>Next Steps</vt:lpstr>
      <vt:lpstr>Aims</vt:lpstr>
      <vt:lpstr>Methods: Vignette development and selection</vt:lpstr>
      <vt:lpstr>Methods: Vignette development and selection </vt:lpstr>
      <vt:lpstr>PowerPoint Presentation</vt:lpstr>
      <vt:lpstr>Methods: Knowledge and Recognition Testing </vt:lpstr>
      <vt:lpstr>Results  </vt:lpstr>
      <vt:lpstr>Conclusions </vt:lpstr>
      <vt:lpstr>Current Work</vt:lpstr>
      <vt:lpstr>Potential Use of Tools</vt:lpstr>
      <vt:lpstr>How can these be used in your practice? </vt:lpstr>
      <vt:lpstr>Acknowledgements &amp; Disclosures </vt:lpstr>
      <vt:lpstr>Thank you for your time and interest!  Questions?</vt:lpstr>
      <vt:lpstr>References/Resources</vt:lpstr>
      <vt:lpstr>References/Resources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relationship between patient safety climate and adherence to standard precautions</dc:title>
  <dc:creator>Amanda Hessels</dc:creator>
  <cp:lastModifiedBy>HE</cp:lastModifiedBy>
  <cp:revision>50</cp:revision>
  <dcterms:created xsi:type="dcterms:W3CDTF">2017-08-11T13:51:12Z</dcterms:created>
  <dcterms:modified xsi:type="dcterms:W3CDTF">2017-09-14T16:26:46Z</dcterms:modified>
</cp:coreProperties>
</file>