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8" r:id="rId1"/>
  </p:sldMasterIdLst>
  <p:notesMasterIdLst>
    <p:notesMasterId r:id="rId55"/>
  </p:notesMasterIdLst>
  <p:handoutMasterIdLst>
    <p:handoutMasterId r:id="rId56"/>
  </p:handoutMasterIdLst>
  <p:sldIdLst>
    <p:sldId id="258" r:id="rId2"/>
    <p:sldId id="319" r:id="rId3"/>
    <p:sldId id="259" r:id="rId4"/>
    <p:sldId id="306" r:id="rId5"/>
    <p:sldId id="260" r:id="rId6"/>
    <p:sldId id="261" r:id="rId7"/>
    <p:sldId id="263" r:id="rId8"/>
    <p:sldId id="262" r:id="rId9"/>
    <p:sldId id="264" r:id="rId10"/>
    <p:sldId id="265" r:id="rId11"/>
    <p:sldId id="266" r:id="rId12"/>
    <p:sldId id="267" r:id="rId13"/>
    <p:sldId id="268" r:id="rId14"/>
    <p:sldId id="269" r:id="rId15"/>
    <p:sldId id="273" r:id="rId16"/>
    <p:sldId id="298" r:id="rId17"/>
    <p:sldId id="271" r:id="rId18"/>
    <p:sldId id="278" r:id="rId19"/>
    <p:sldId id="304" r:id="rId20"/>
    <p:sldId id="295" r:id="rId21"/>
    <p:sldId id="279" r:id="rId22"/>
    <p:sldId id="280" r:id="rId23"/>
    <p:sldId id="281" r:id="rId24"/>
    <p:sldId id="300" r:id="rId25"/>
    <p:sldId id="277" r:id="rId26"/>
    <p:sldId id="296" r:id="rId27"/>
    <p:sldId id="283" r:id="rId28"/>
    <p:sldId id="284" r:id="rId29"/>
    <p:sldId id="285" r:id="rId30"/>
    <p:sldId id="286" r:id="rId31"/>
    <p:sldId id="282" r:id="rId32"/>
    <p:sldId id="287" r:id="rId33"/>
    <p:sldId id="288" r:id="rId34"/>
    <p:sldId id="290" r:id="rId35"/>
    <p:sldId id="289" r:id="rId36"/>
    <p:sldId id="291" r:id="rId37"/>
    <p:sldId id="305" r:id="rId38"/>
    <p:sldId id="307" r:id="rId39"/>
    <p:sldId id="302" r:id="rId40"/>
    <p:sldId id="293" r:id="rId41"/>
    <p:sldId id="308" r:id="rId42"/>
    <p:sldId id="317" r:id="rId43"/>
    <p:sldId id="315" r:id="rId44"/>
    <p:sldId id="312" r:id="rId45"/>
    <p:sldId id="316" r:id="rId46"/>
    <p:sldId id="310" r:id="rId47"/>
    <p:sldId id="311" r:id="rId48"/>
    <p:sldId id="309" r:id="rId49"/>
    <p:sldId id="314" r:id="rId50"/>
    <p:sldId id="292" r:id="rId51"/>
    <p:sldId id="303" r:id="rId52"/>
    <p:sldId id="320" r:id="rId53"/>
    <p:sldId id="321"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Augustin" initials="AA" lastIdx="7" clrIdx="0"/>
  <p:cmAuthor id="2" name="CLARE BARRY"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C9E"/>
    <a:srgbClr val="F82653"/>
    <a:srgbClr val="65AC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0" autoAdjust="0"/>
    <p:restoredTop sz="94660"/>
  </p:normalViewPr>
  <p:slideViewPr>
    <p:cSldViewPr snapToGrid="0">
      <p:cViewPr varScale="1">
        <p:scale>
          <a:sx n="116" d="100"/>
          <a:sy n="116" d="100"/>
        </p:scale>
        <p:origin x="138" y="90"/>
      </p:cViewPr>
      <p:guideLst>
        <p:guide orient="horz" pos="2160"/>
        <p:guide pos="3840"/>
      </p:guideLst>
    </p:cSldViewPr>
  </p:slideViewPr>
  <p:notesTextViewPr>
    <p:cViewPr>
      <p:scale>
        <a:sx n="1" d="1"/>
        <a:sy n="1" d="1"/>
      </p:scale>
      <p:origin x="0" y="0"/>
    </p:cViewPr>
  </p:notesTextViewPr>
  <p:notesViewPr>
    <p:cSldViewPr snapToGrid="0" showGuides="1">
      <p:cViewPr>
        <p:scale>
          <a:sx n="90" d="100"/>
          <a:sy n="90" d="100"/>
        </p:scale>
        <p:origin x="2136" y="1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85741"/>
            <a:ext cx="6856413" cy="457200"/>
          </a:xfrm>
          <a:prstGeom prst="rect">
            <a:avLst/>
          </a:prstGeom>
        </p:spPr>
        <p:txBody>
          <a:bodyPr vert="horz" lIns="91440" tIns="45720" rIns="91440" bIns="45720" rtlCol="0"/>
          <a:lstStyle>
            <a:lvl1pPr algn="l">
              <a:defRPr sz="1200"/>
            </a:lvl1pPr>
          </a:lstStyle>
          <a:p>
            <a:pPr algn="ctr"/>
            <a:r>
              <a:rPr lang="en-US" b="1" dirty="0">
                <a:latin typeface="Calibri" panose="020F0502020204030204" pitchFamily="34" charset="0"/>
                <a:cs typeface="Calibri" panose="020F0502020204030204" pitchFamily="34" charset="0"/>
              </a:rPr>
              <a:t>Reprocessing of Critical Foot Care </a:t>
            </a:r>
            <a:r>
              <a:rPr lang="en-US" b="1" dirty="0" smtClean="0">
                <a:latin typeface="Calibri" panose="020F0502020204030204" pitchFamily="34" charset="0"/>
                <a:cs typeface="Calibri" panose="020F0502020204030204" pitchFamily="34" charset="0"/>
              </a:rPr>
              <a:t>Devices</a:t>
            </a:r>
          </a:p>
          <a:p>
            <a:pPr algn="ctr"/>
            <a:r>
              <a:rPr lang="en-US" b="1" dirty="0" smtClean="0">
                <a:latin typeface="Calibri" panose="020F0502020204030204" pitchFamily="34" charset="0"/>
                <a:cs typeface="Calibri" panose="020F0502020204030204" pitchFamily="34" charset="0"/>
              </a:rPr>
              <a:t>Clare Barry &amp; </a:t>
            </a:r>
            <a:r>
              <a:rPr lang="en-CA" b="1" dirty="0" err="1">
                <a:latin typeface="Calibri" panose="020F0502020204030204" pitchFamily="34" charset="0"/>
                <a:cs typeface="Calibri" panose="020F0502020204030204" pitchFamily="34" charset="0"/>
              </a:rPr>
              <a:t>Merlee</a:t>
            </a:r>
            <a:r>
              <a:rPr lang="en-CA" b="1" dirty="0">
                <a:latin typeface="Calibri" panose="020F0502020204030204" pitchFamily="34" charset="0"/>
                <a:cs typeface="Calibri" panose="020F0502020204030204" pitchFamily="34" charset="0"/>
              </a:rPr>
              <a:t> </a:t>
            </a:r>
            <a:r>
              <a:rPr lang="en-CA" b="1" dirty="0" smtClean="0">
                <a:latin typeface="Calibri" panose="020F0502020204030204" pitchFamily="34" charset="0"/>
                <a:cs typeface="Calibri" panose="020F0502020204030204" pitchFamily="34" charset="0"/>
              </a:rPr>
              <a:t>Steele-Rodway</a:t>
            </a:r>
            <a:br>
              <a:rPr lang="en-CA" b="1" dirty="0" smtClean="0">
                <a:latin typeface="Calibri" panose="020F0502020204030204" pitchFamily="34" charset="0"/>
                <a:cs typeface="Calibri" panose="020F0502020204030204" pitchFamily="34" charset="0"/>
              </a:rPr>
            </a:br>
            <a:r>
              <a:rPr lang="en-CA" b="1" dirty="0" smtClean="0">
                <a:latin typeface="Calibri" panose="020F0502020204030204" pitchFamily="34" charset="0"/>
                <a:cs typeface="Calibri" panose="020F0502020204030204" pitchFamily="34" charset="0"/>
              </a:rPr>
              <a:t>A Webber Training Teleclass</a:t>
            </a:r>
            <a:endParaRPr lang="en-CA" b="1" dirty="0">
              <a:latin typeface="Calibri" panose="020F0502020204030204" pitchFamily="34" charset="0"/>
              <a:cs typeface="Calibri" panose="020F0502020204030204" pitchFamily="34" charset="0"/>
            </a:endParaRPr>
          </a:p>
        </p:txBody>
      </p:sp>
      <p:sp>
        <p:nvSpPr>
          <p:cNvPr id="4" name="Footer Placeholder 3"/>
          <p:cNvSpPr>
            <a:spLocks noGrp="1"/>
          </p:cNvSpPr>
          <p:nvPr>
            <p:ph type="ftr" sz="quarter" idx="2"/>
          </p:nvPr>
        </p:nvSpPr>
        <p:spPr>
          <a:xfrm>
            <a:off x="0" y="8242307"/>
            <a:ext cx="6856412" cy="457200"/>
          </a:xfrm>
          <a:prstGeom prst="rect">
            <a:avLst/>
          </a:prstGeom>
        </p:spPr>
        <p:txBody>
          <a:bodyPr vert="horz" lIns="91440" tIns="45720" rIns="91440" bIns="45720" rtlCol="0" anchor="b"/>
          <a:lstStyle>
            <a:lvl1pPr algn="l">
              <a:defRPr sz="1200"/>
            </a:lvl1pPr>
          </a:lstStyle>
          <a:p>
            <a:pPr algn="ctr"/>
            <a:r>
              <a:rPr lang="en-US" b="1" dirty="0" smtClean="0"/>
              <a:t>Hosted by Martin Kiernan   </a:t>
            </a:r>
            <a:r>
              <a:rPr lang="en-US" b="1" dirty="0" err="1" smtClean="0"/>
              <a:t>martin@webbertraining.com</a:t>
            </a:r>
            <a:r>
              <a:rPr lang="en-US" b="1" dirty="0" smtClean="0"/>
              <a:t/>
            </a:r>
            <a:br>
              <a:rPr lang="en-US" b="1" dirty="0" smtClean="0"/>
            </a:br>
            <a:r>
              <a:rPr lang="en-US" b="1" dirty="0" err="1" smtClean="0"/>
              <a:t>www.webbertraining.com</a:t>
            </a:r>
            <a:endParaRPr lang="en-US" b="1"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1D1D23D-082B-2645-988B-A63B2A90E95A}" type="slidenum">
              <a:rPr lang="en-US" smtClean="0"/>
              <a:t>‹#›</a:t>
            </a:fld>
            <a:endParaRPr lang="en-US" dirty="0"/>
          </a:p>
        </p:txBody>
      </p:sp>
    </p:spTree>
    <p:extLst>
      <p:ext uri="{BB962C8B-B14F-4D97-AF65-F5344CB8AC3E}">
        <p14:creationId xmlns:p14="http://schemas.microsoft.com/office/powerpoint/2010/main" val="1339417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3CCFD2-1A73-FC42-88F2-DBBC1B2D3E0C}" type="datetimeFigureOut">
              <a:rPr lang="en-US" smtClean="0"/>
              <a:t>9/15/2020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A68F6-C95C-F946-BD21-B462A7F138CE}" type="slidenum">
              <a:rPr lang="en-US" smtClean="0"/>
              <a:t>‹#›</a:t>
            </a:fld>
            <a:endParaRPr lang="en-US" dirty="0"/>
          </a:p>
        </p:txBody>
      </p:sp>
    </p:spTree>
    <p:extLst>
      <p:ext uri="{BB962C8B-B14F-4D97-AF65-F5344CB8AC3E}">
        <p14:creationId xmlns:p14="http://schemas.microsoft.com/office/powerpoint/2010/main" val="368597137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BC40D4-65B1-1147-A590-EE7CF92C65A6}"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144760-3F3C-0045-AF4A-EABA8497D095}"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3134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AA2CB6-4496-0840-9611-EAAD542AEE03}"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2106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E52DB-D214-D348-9040-A457CFB0EEB5}"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4599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FC57F-00A6-2448-B22D-AF7CC80D9644}"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4859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0A059C-08C5-124E-9309-60269E622181}"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1123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2D60D1-4BB0-204F-8E6E-AD9DE6C24D52}"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876837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C706CE-E437-4448-9938-9B7BB40A2835}"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5210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A889BF-67A4-A047-887C-04FD3E67EFD1}"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3946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AA1EDF-968C-F541-8852-7BD561DCEDC9}" type="datetime1">
              <a:rPr lang="en-CA"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197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B3DD7D-4FDD-B54D-A600-5ABC57F8C362}" type="datetime1">
              <a:rPr lang="en-CA" smtClean="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53320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B7FF6E-0609-9D4E-A90F-949D5D09CCA4}" type="datetime1">
              <a:rPr lang="en-CA" smtClean="0"/>
              <a:t>9/15/2020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6350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EB24F3-3697-6D41-AC38-E4956425188B}" type="datetime1">
              <a:rPr lang="en-CA" smtClean="0"/>
              <a:t>9/15/2020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820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13988-25C4-AC42-A96A-DD320FE31E91}" type="datetime1">
              <a:rPr lang="en-CA" smtClean="0"/>
              <a:t>9/15/2020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211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5BE72B-6268-0644-9ADF-20688BCC46F0}" type="datetime1">
              <a:rPr lang="en-CA" smtClean="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29031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4C506C30-B1D7-1D42-BE4A-457CEDD99813}" type="datetime1">
              <a:rPr lang="en-CA" smtClean="0"/>
              <a:t>9/15/2020</a:t>
            </a:fld>
            <a:endParaRPr lang="en-US" dirty="0"/>
          </a:p>
        </p:txBody>
      </p:sp>
    </p:spTree>
    <p:extLst>
      <p:ext uri="{BB962C8B-B14F-4D97-AF65-F5344CB8AC3E}">
        <p14:creationId xmlns:p14="http://schemas.microsoft.com/office/powerpoint/2010/main" val="1601645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07B4519-984F-4942-95D8-B860611D9917}" type="datetime1">
              <a:rPr lang="en-CA" smtClean="0"/>
              <a:t>9/15/2020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857350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hyperlink" Target="http://www.ndhealth.gov/disease/hai/docs/wise%20infection%20prevention%20and%20control%20in%20the%20podiatric%20setting%20japma%20201....pdf" TargetMode="Externa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cdc.gov/infectioncontrol/pdf/guidelines/disinfection-guidelines.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health-products.canada.ca/mdall-limh/index-eng.js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hyperlink" Target="https://ipac-canada.org/photos/custom/Members/pdf/Foot%20Care_Practice_Recommendations_29Nov2019_final_English_with_disclaimer.pdf" TargetMode="External"/><Relationship Id="rId2" Type="http://schemas.openxmlformats.org/officeDocument/2006/relationships/hyperlink" Target="https://ipac-canada.org/photos/custom/Members/pdf/Position%20Statement%20%20_ReprocessingCriticalFootCare_RevisedJuly2019" TargetMode="External"/><Relationship Id="rId1" Type="http://schemas.openxmlformats.org/officeDocument/2006/relationships/slideLayout" Target="../slideLayouts/slideLayout10.xml"/><Relationship Id="rId4" Type="http://schemas.openxmlformats.org/officeDocument/2006/relationships/hyperlink" Target="http://publications.gc.ca/collections/collection_2016/aspc-phac/HP3-1-23-S8-eng.pdf"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mailto:clarebarry@icloud.com" TargetMode="External"/><Relationship Id="rId2" Type="http://schemas.openxmlformats.org/officeDocument/2006/relationships/image" Target="../media/image14.jpg"/><Relationship Id="rId1" Type="http://schemas.openxmlformats.org/officeDocument/2006/relationships/slideLayout" Target="../slideLayouts/slideLayout10.xml"/><Relationship Id="rId4" Type="http://schemas.openxmlformats.org/officeDocument/2006/relationships/hyperlink" Target="mailto:merleesrodway@gmail.com"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hyperlink" Target="http://www.google.ca/url?sa=i&amp;rct=j&amp;q=&amp;esrc=s&amp;source=images&amp;cd=&amp;cad=rja&amp;uact=8&amp;ved=2ahUKEwiutamLvtXhAhUtvFkKHbclBH4QjRx6BAgBEAQ&amp;url=/url?sa=i&amp;rct=j&amp;q=&amp;esrc=s&amp;source=images&amp;cd=&amp;ved=&amp;url=https://mdrao.ca/wp-content/uploads/2018/04/Z314-product-profile.pdf&amp;psig=AOvVaw0mmOxh_CFNKS_kz9vZ90B-&amp;ust=1555534050261954&amp;psig=AOvVaw0mmOxh_CFNKS_kz9vZ90B-&amp;ust=1555534050261954" TargetMode="Externa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hyperlink" Target="https://www.cdc.gov/hepatitis/outbreaks/healthcarehepoutbreaktable.htm"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834" y="2690083"/>
            <a:ext cx="4485361" cy="1267323"/>
          </a:xfrm>
        </p:spPr>
        <p:txBody>
          <a:bodyPr>
            <a:noAutofit/>
          </a:bodyPr>
          <a:lstStyle/>
          <a:p>
            <a:pPr marL="0" indent="0">
              <a:buNone/>
            </a:pPr>
            <a:r>
              <a:rPr lang="en-CA" sz="3200" b="1" dirty="0">
                <a:solidFill>
                  <a:schemeClr val="accent2">
                    <a:lumMod val="75000"/>
                  </a:schemeClr>
                </a:solidFill>
                <a:latin typeface="Calibri" panose="020F0502020204030204" pitchFamily="34" charset="0"/>
                <a:cs typeface="Calibri" panose="020F0502020204030204" pitchFamily="34" charset="0"/>
              </a:rPr>
              <a:t>Clare Barry </a:t>
            </a:r>
          </a:p>
          <a:p>
            <a:pPr marL="0" indent="0">
              <a:buNone/>
            </a:pPr>
            <a:r>
              <a:rPr lang="en-CA" sz="3200" b="1" dirty="0" err="1">
                <a:solidFill>
                  <a:schemeClr val="accent2">
                    <a:lumMod val="75000"/>
                  </a:schemeClr>
                </a:solidFill>
                <a:latin typeface="Calibri" panose="020F0502020204030204" pitchFamily="34" charset="0"/>
                <a:cs typeface="Calibri" panose="020F0502020204030204" pitchFamily="34" charset="0"/>
              </a:rPr>
              <a:t>Merlee</a:t>
            </a:r>
            <a:r>
              <a:rPr lang="en-CA" sz="3200" b="1" dirty="0">
                <a:solidFill>
                  <a:schemeClr val="accent2">
                    <a:lumMod val="75000"/>
                  </a:schemeClr>
                </a:solidFill>
                <a:latin typeface="Calibri" panose="020F0502020204030204" pitchFamily="34" charset="0"/>
                <a:cs typeface="Calibri" panose="020F0502020204030204" pitchFamily="34" charset="0"/>
              </a:rPr>
              <a:t> </a:t>
            </a:r>
            <a:r>
              <a:rPr lang="en-CA" sz="3200" b="1" dirty="0" smtClean="0">
                <a:solidFill>
                  <a:schemeClr val="accent2">
                    <a:lumMod val="75000"/>
                  </a:schemeClr>
                </a:solidFill>
                <a:latin typeface="Calibri" panose="020F0502020204030204" pitchFamily="34" charset="0"/>
                <a:cs typeface="Calibri" panose="020F0502020204030204" pitchFamily="34" charset="0"/>
              </a:rPr>
              <a:t>Steele-Rodway</a:t>
            </a:r>
            <a:endParaRPr lang="en-CA" sz="3200" b="1" dirty="0">
              <a:solidFill>
                <a:schemeClr val="accent2">
                  <a:lumMod val="75000"/>
                </a:schemeClr>
              </a:solidFill>
              <a:latin typeface="Calibri" panose="020F0502020204030204" pitchFamily="34" charset="0"/>
              <a:cs typeface="Calibri" panose="020F0502020204030204" pitchFamily="34" charset="0"/>
            </a:endParaRPr>
          </a:p>
        </p:txBody>
      </p:sp>
      <p:sp>
        <p:nvSpPr>
          <p:cNvPr id="4" name="Title 1"/>
          <p:cNvSpPr>
            <a:spLocks noGrp="1"/>
          </p:cNvSpPr>
          <p:nvPr>
            <p:ph type="title"/>
          </p:nvPr>
        </p:nvSpPr>
        <p:spPr>
          <a:xfrm>
            <a:off x="399834" y="959369"/>
            <a:ext cx="10258173" cy="1094282"/>
          </a:xfrm>
        </p:spPr>
        <p:txBody>
          <a:bodyPr>
            <a:noAutofit/>
          </a:bodyPr>
          <a:lstStyle/>
          <a:p>
            <a:pPr>
              <a:spcAft>
                <a:spcPts val="600"/>
              </a:spcAft>
            </a:pPr>
            <a:r>
              <a:rPr lang="en-US" sz="4400" b="1" i="1" dirty="0" smtClean="0">
                <a:solidFill>
                  <a:schemeClr val="accent2">
                    <a:lumMod val="75000"/>
                  </a:schemeClr>
                </a:solidFill>
                <a:latin typeface="Calibri" panose="020F0502020204030204" pitchFamily="34" charset="0"/>
                <a:cs typeface="Calibri" panose="020F0502020204030204" pitchFamily="34" charset="0"/>
              </a:rPr>
              <a:t>Reprocessing </a:t>
            </a:r>
            <a:r>
              <a:rPr lang="en-US" sz="4400" b="1" i="1" dirty="0">
                <a:solidFill>
                  <a:schemeClr val="accent2">
                    <a:lumMod val="75000"/>
                  </a:schemeClr>
                </a:solidFill>
                <a:latin typeface="Calibri" panose="020F0502020204030204" pitchFamily="34" charset="0"/>
                <a:cs typeface="Calibri" panose="020F0502020204030204" pitchFamily="34" charset="0"/>
              </a:rPr>
              <a:t>of Critical Foot Care Devices	</a:t>
            </a:r>
            <a:r>
              <a:rPr lang="en-US" sz="4400" b="1" dirty="0">
                <a:solidFill>
                  <a:schemeClr val="accent2">
                    <a:lumMod val="75000"/>
                  </a:schemeClr>
                </a:solidFill>
                <a:latin typeface="Calibri" panose="020F0502020204030204" pitchFamily="34" charset="0"/>
                <a:cs typeface="Calibri" panose="020F0502020204030204" pitchFamily="34" charset="0"/>
              </a:rPr>
              <a:t>			 </a:t>
            </a:r>
            <a:endParaRPr lang="en-CA" sz="4400" b="1" dirty="0">
              <a:solidFill>
                <a:schemeClr val="accent2">
                  <a:lumMod val="75000"/>
                </a:schemeClr>
              </a:solidFill>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779895" y="4711471"/>
            <a:ext cx="4412106" cy="1906680"/>
          </a:xfrm>
          <a:prstGeom prst="rect">
            <a:avLst/>
          </a:prstGeom>
        </p:spPr>
      </p:pic>
      <p:pic>
        <p:nvPicPr>
          <p:cNvPr id="7" name="Picture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782395" y="6467812"/>
            <a:ext cx="4412106" cy="390188"/>
          </a:xfrm>
          <a:prstGeom prst="rect">
            <a:avLst/>
          </a:prstGeom>
        </p:spPr>
      </p:pic>
      <p:sp>
        <p:nvSpPr>
          <p:cNvPr id="2" name="TextBox 1"/>
          <p:cNvSpPr txBox="1"/>
          <p:nvPr/>
        </p:nvSpPr>
        <p:spPr>
          <a:xfrm>
            <a:off x="4600480" y="6468251"/>
            <a:ext cx="2971583" cy="369332"/>
          </a:xfrm>
          <a:prstGeom prst="rect">
            <a:avLst/>
          </a:prstGeom>
          <a:noFill/>
        </p:spPr>
        <p:txBody>
          <a:bodyPr wrap="none" rtlCol="0">
            <a:spAutoFit/>
          </a:bodyPr>
          <a:lstStyle/>
          <a:p>
            <a:pPr algn="ctr"/>
            <a:r>
              <a:rPr lang="en-US" b="1" smtClean="0"/>
              <a:t>www.webbertraining.com</a:t>
            </a:r>
            <a:endParaRPr lang="en-US" b="1" dirty="0"/>
          </a:p>
        </p:txBody>
      </p:sp>
      <p:sp>
        <p:nvSpPr>
          <p:cNvPr id="8" name="TextBox 7"/>
          <p:cNvSpPr txBox="1"/>
          <p:nvPr/>
        </p:nvSpPr>
        <p:spPr>
          <a:xfrm>
            <a:off x="9758009" y="6470751"/>
            <a:ext cx="2392001" cy="369332"/>
          </a:xfrm>
          <a:prstGeom prst="rect">
            <a:avLst/>
          </a:prstGeom>
          <a:noFill/>
        </p:spPr>
        <p:txBody>
          <a:bodyPr wrap="none" rtlCol="0">
            <a:spAutoFit/>
          </a:bodyPr>
          <a:lstStyle/>
          <a:p>
            <a:pPr algn="r"/>
            <a:r>
              <a:rPr lang="en-US" b="1" smtClean="0"/>
              <a:t>September 17, 2020</a:t>
            </a:r>
            <a:endParaRPr lang="en-US" b="1" dirty="0"/>
          </a:p>
        </p:txBody>
      </p:sp>
      <p:sp>
        <p:nvSpPr>
          <p:cNvPr id="9" name="Content Placeholder 2"/>
          <p:cNvSpPr txBox="1">
            <a:spLocks/>
          </p:cNvSpPr>
          <p:nvPr/>
        </p:nvSpPr>
        <p:spPr>
          <a:xfrm>
            <a:off x="387344" y="4731238"/>
            <a:ext cx="4485361" cy="126732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CA" sz="2400" b="1" dirty="0" smtClean="0">
                <a:solidFill>
                  <a:schemeClr val="accent2">
                    <a:lumMod val="75000"/>
                  </a:schemeClr>
                </a:solidFill>
                <a:latin typeface="Calibri" panose="020F0502020204030204" pitchFamily="34" charset="0"/>
                <a:cs typeface="Calibri" panose="020F0502020204030204" pitchFamily="34" charset="0"/>
              </a:rPr>
              <a:t>Hosted by Martin Kiernan</a:t>
            </a:r>
            <a:br>
              <a:rPr lang="en-CA" sz="2400" b="1" dirty="0" smtClean="0">
                <a:solidFill>
                  <a:schemeClr val="accent2">
                    <a:lumMod val="75000"/>
                  </a:schemeClr>
                </a:solidFill>
                <a:latin typeface="Calibri" panose="020F0502020204030204" pitchFamily="34" charset="0"/>
                <a:cs typeface="Calibri" panose="020F0502020204030204" pitchFamily="34" charset="0"/>
              </a:rPr>
            </a:br>
            <a:r>
              <a:rPr lang="en-CA" sz="2000" b="1" dirty="0" err="1" smtClean="0">
                <a:solidFill>
                  <a:schemeClr val="accent2">
                    <a:lumMod val="75000"/>
                  </a:schemeClr>
                </a:solidFill>
                <a:latin typeface="Calibri" panose="020F0502020204030204" pitchFamily="34" charset="0"/>
                <a:cs typeface="Calibri" panose="020F0502020204030204" pitchFamily="34" charset="0"/>
              </a:rPr>
              <a:t>martin@webbertraining.com</a:t>
            </a:r>
            <a:endParaRPr lang="en-CA" sz="2000" b="1" dirty="0">
              <a:solidFill>
                <a:schemeClr val="accent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5519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1" y="210355"/>
            <a:ext cx="9042182" cy="1270715"/>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   CDC Hepatitis B and C outbreaks</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CA" sz="2400"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677335" y="1648496"/>
            <a:ext cx="8596668" cy="4392866"/>
          </a:xfrm>
        </p:spPr>
        <p:txBody>
          <a:bodyPr/>
          <a:lstStyle/>
          <a:p>
            <a:r>
              <a:rPr lang="en-US" sz="2400" b="1" dirty="0">
                <a:solidFill>
                  <a:schemeClr val="accent2">
                    <a:lumMod val="75000"/>
                  </a:schemeClr>
                </a:solidFill>
                <a:latin typeface="Calibri" panose="020F0502020204030204" pitchFamily="34" charset="0"/>
                <a:cs typeface="Calibri" panose="020F0502020204030204" pitchFamily="34" charset="0"/>
              </a:rPr>
              <a:t>Assisted living facility: 2 infected </a:t>
            </a:r>
          </a:p>
          <a:p>
            <a:pPr marL="800100" lvl="1"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Failure to maintain separation of clean and contaminated podiatry equipment. Improper reprocessing of contaminated podiatry equipment</a:t>
            </a:r>
          </a:p>
          <a:p>
            <a:pPr marL="800100" lvl="1"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Failure to perform environmental cleaning and disinfection between patients</a:t>
            </a:r>
          </a:p>
          <a:p>
            <a:r>
              <a:rPr lang="en-US" sz="2400" b="1" dirty="0">
                <a:solidFill>
                  <a:schemeClr val="accent2">
                    <a:lumMod val="75000"/>
                  </a:schemeClr>
                </a:solidFill>
                <a:latin typeface="Calibri" panose="020F0502020204030204" pitchFamily="34" charset="0"/>
                <a:cs typeface="Calibri" panose="020F0502020204030204" pitchFamily="34" charset="0"/>
              </a:rPr>
              <a:t>Nursing home: 46 infected</a:t>
            </a:r>
          </a:p>
          <a:p>
            <a:pPr marL="800100" lvl="1"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Epidemiological analysis suggested podiatry care, phlebotomy, nail care performed at skilled nursing facility were associated with HCV</a:t>
            </a:r>
          </a:p>
          <a:p>
            <a:endParaRPr lang="en-CA"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10</a:t>
            </a:r>
            <a:endParaRPr lang="en-US" dirty="0"/>
          </a:p>
        </p:txBody>
      </p:sp>
    </p:spTree>
    <p:extLst>
      <p:ext uri="{BB962C8B-B14F-4D97-AF65-F5344CB8AC3E}">
        <p14:creationId xmlns:p14="http://schemas.microsoft.com/office/powerpoint/2010/main" val="367196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34" y="-450760"/>
            <a:ext cx="8990669" cy="1390918"/>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
            </a:r>
            <a:br>
              <a:rPr lang="en-US" sz="3600" b="1" dirty="0">
                <a:solidFill>
                  <a:schemeClr val="accent2">
                    <a:lumMod val="75000"/>
                  </a:schemeClr>
                </a:solidFill>
                <a:latin typeface="Calibri" panose="020F0502020204030204" pitchFamily="34" charset="0"/>
                <a:cs typeface="Calibri" panose="020F0502020204030204" pitchFamily="34" charset="0"/>
              </a:rPr>
            </a:br>
            <a:r>
              <a:rPr lang="en-US" sz="3600" b="1" dirty="0">
                <a:solidFill>
                  <a:schemeClr val="accent2">
                    <a:lumMod val="75000"/>
                  </a:schemeClr>
                </a:solidFill>
                <a:latin typeface="Calibri" panose="020F0502020204030204" pitchFamily="34" charset="0"/>
                <a:cs typeface="Calibri" panose="020F0502020204030204" pitchFamily="34" charset="0"/>
              </a:rPr>
              <a:t>Examples of Outbreaks</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CA" sz="24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283334" y="940158"/>
            <a:ext cx="8990669" cy="5917842"/>
          </a:xfrm>
        </p:spPr>
        <p:txBody>
          <a:bodyPr>
            <a:normAutofit fontScale="32500" lnSpcReduction="20000"/>
          </a:bodyPr>
          <a:lstStyle/>
          <a:p>
            <a:pPr lvl="0"/>
            <a:r>
              <a:rPr lang="en-CA" sz="6200" dirty="0">
                <a:solidFill>
                  <a:schemeClr val="accent2">
                    <a:lumMod val="50000"/>
                  </a:schemeClr>
                </a:solidFill>
                <a:latin typeface="Calibri" panose="020F0502020204030204" pitchFamily="34" charset="0"/>
                <a:cs typeface="Calibri" panose="020F0502020204030204" pitchFamily="34" charset="0"/>
              </a:rPr>
              <a:t>Wise ME, Bancroft E, Clement EJ, Hathaway S, High P, et al. Infection Prevention and    Control in the Podiatric Medical Setting: Challenges to Providing Consistently Safe Care. 2015 J AM PodiatrMedAssoc105(3):264-272. </a:t>
            </a:r>
            <a:r>
              <a:rPr lang="en-CA" sz="6200" i="1" dirty="0">
                <a:solidFill>
                  <a:schemeClr val="tx2"/>
                </a:solidFill>
                <a:latin typeface="Calibri" panose="020F0502020204030204" pitchFamily="34" charset="0"/>
                <a:cs typeface="Calibri" panose="020F0502020204030204" pitchFamily="34" charset="0"/>
                <a:hlinkClick r:id="rId2" invalidUrl="http://www.ndhealth.gov/disease/hai/docs/wise infection prevention and control in the podiatric setting japma 201....pdf"/>
              </a:rPr>
              <a:t>http://www.ndhealth.gov/disease/hai/docs/wise%20infection%20prevention%20and%20control%20in%20the%20podiatric%20setting%20japma%20201....pdf</a:t>
            </a:r>
            <a:r>
              <a:rPr lang="en-CA" sz="6200" i="1" dirty="0">
                <a:solidFill>
                  <a:schemeClr val="tx2"/>
                </a:solidFill>
                <a:latin typeface="Calibri" panose="020F0502020204030204" pitchFamily="34" charset="0"/>
                <a:cs typeface="Calibri" panose="020F0502020204030204" pitchFamily="34" charset="0"/>
              </a:rPr>
              <a:t> </a:t>
            </a:r>
          </a:p>
          <a:p>
            <a:pPr lvl="0"/>
            <a:endParaRPr lang="en-CA" sz="6200" dirty="0">
              <a:latin typeface="Calibri" panose="020F0502020204030204" pitchFamily="34" charset="0"/>
              <a:cs typeface="Calibri" panose="020F0502020204030204" pitchFamily="34" charset="0"/>
            </a:endParaRPr>
          </a:p>
          <a:p>
            <a:pPr lvl="0"/>
            <a:r>
              <a:rPr lang="en-CA" sz="7400" b="1" dirty="0">
                <a:solidFill>
                  <a:schemeClr val="accent2">
                    <a:lumMod val="75000"/>
                  </a:schemeClr>
                </a:solidFill>
                <a:latin typeface="Calibri" panose="020F0502020204030204" pitchFamily="34" charset="0"/>
                <a:cs typeface="Calibri" panose="020F0502020204030204" pitchFamily="34" charset="0"/>
              </a:rPr>
              <a:t>Nursing facility:</a:t>
            </a:r>
          </a:p>
          <a:p>
            <a:pPr marL="571500" indent="-571500">
              <a:buFont typeface="Arial" panose="020B0604020202020204" pitchFamily="34" charset="0"/>
              <a:buChar char="•"/>
            </a:pPr>
            <a:r>
              <a:rPr lang="en-CA" sz="7400" dirty="0">
                <a:solidFill>
                  <a:schemeClr val="accent2">
                    <a:lumMod val="75000"/>
                  </a:schemeClr>
                </a:solidFill>
                <a:latin typeface="Calibri" panose="020F0502020204030204" pitchFamily="34" charset="0"/>
                <a:cs typeface="Calibri" panose="020F0502020204030204" pitchFamily="34" charset="0"/>
              </a:rPr>
              <a:t>9 acute hepatitis B (HBV) infections identified of which 5 received care from a visiting podiatric physician on the same day. Observations revealed instruments (nail clipper, cuticle, and tissue nippers) were visibly contaminated with blood after use. 3 had the same viral sequence. Epidemiologic evidence and molecular evidence pointed to breakdowns in basic infection prevention and control procedures.</a:t>
            </a:r>
          </a:p>
          <a:p>
            <a:pPr lvl="0"/>
            <a:r>
              <a:rPr lang="en-CA" sz="7400" b="1" dirty="0">
                <a:solidFill>
                  <a:schemeClr val="accent2">
                    <a:lumMod val="75000"/>
                  </a:schemeClr>
                </a:solidFill>
                <a:latin typeface="Calibri" panose="020F0502020204030204" pitchFamily="34" charset="0"/>
                <a:cs typeface="Calibri" panose="020F0502020204030204" pitchFamily="34" charset="0"/>
              </a:rPr>
              <a:t>Single assisted living  facility:</a:t>
            </a:r>
          </a:p>
          <a:p>
            <a:pPr marL="571500" lvl="0" indent="-571500">
              <a:buFont typeface="Arial" panose="020B0604020202020204" pitchFamily="34" charset="0"/>
              <a:buChar char="•"/>
            </a:pPr>
            <a:r>
              <a:rPr lang="en-CA" sz="7400" dirty="0">
                <a:solidFill>
                  <a:schemeClr val="accent2">
                    <a:lumMod val="75000"/>
                  </a:schemeClr>
                </a:solidFill>
                <a:latin typeface="Calibri" panose="020F0502020204030204" pitchFamily="34" charset="0"/>
                <a:cs typeface="Calibri" panose="020F0502020204030204" pitchFamily="34" charset="0"/>
              </a:rPr>
              <a:t>2 HBV cases</a:t>
            </a:r>
          </a:p>
          <a:p>
            <a:endParaRPr lang="en-CA" sz="6000"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11</a:t>
            </a:r>
            <a:endParaRPr lang="en-US" dirty="0"/>
          </a:p>
        </p:txBody>
      </p:sp>
    </p:spTree>
    <p:extLst>
      <p:ext uri="{BB962C8B-B14F-4D97-AF65-F5344CB8AC3E}">
        <p14:creationId xmlns:p14="http://schemas.microsoft.com/office/powerpoint/2010/main" val="4172863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182" y="-128789"/>
            <a:ext cx="8596668" cy="1365161"/>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Examples of Outbreaks</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CA" sz="2400"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169813" y="1184857"/>
            <a:ext cx="8596668" cy="4637565"/>
          </a:xfrm>
        </p:spPr>
        <p:txBody>
          <a:bodyPr/>
          <a:lstStyle/>
          <a:p>
            <a:pPr marL="800100" lvl="1"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6 </a:t>
            </a:r>
            <a:r>
              <a:rPr lang="en-US" sz="2400" i="1" dirty="0">
                <a:solidFill>
                  <a:schemeClr val="accent2">
                    <a:lumMod val="75000"/>
                  </a:schemeClr>
                </a:solidFill>
                <a:latin typeface="Calibri" panose="020F0502020204030204" pitchFamily="34" charset="0"/>
                <a:cs typeface="Calibri" panose="020F0502020204030204" pitchFamily="34" charset="0"/>
              </a:rPr>
              <a:t>Proteus mirabilis </a:t>
            </a:r>
            <a:r>
              <a:rPr lang="en-US" sz="2400" dirty="0">
                <a:solidFill>
                  <a:schemeClr val="accent2">
                    <a:lumMod val="75000"/>
                  </a:schemeClr>
                </a:solidFill>
                <a:latin typeface="Calibri" panose="020F0502020204030204" pitchFamily="34" charset="0"/>
                <a:cs typeface="Calibri" panose="020F0502020204030204" pitchFamily="34" charset="0"/>
              </a:rPr>
              <a:t>wound infections related to contaminated bone drills used in outpatient podiatry surgery</a:t>
            </a:r>
          </a:p>
          <a:p>
            <a:r>
              <a:rPr lang="en-US" sz="2400" b="1" dirty="0">
                <a:solidFill>
                  <a:schemeClr val="accent2">
                    <a:lumMod val="75000"/>
                  </a:schemeClr>
                </a:solidFill>
                <a:latin typeface="Calibri" panose="020F0502020204030204" pitchFamily="34" charset="0"/>
                <a:cs typeface="Calibri" panose="020F0502020204030204" pitchFamily="34" charset="0"/>
              </a:rPr>
              <a:t>  Multi reports from unsafe practice of injections:</a:t>
            </a:r>
          </a:p>
          <a:p>
            <a:pPr marL="800100" lvl="1"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13 </a:t>
            </a:r>
            <a:r>
              <a:rPr lang="en-US" sz="2400" i="1" dirty="0">
                <a:solidFill>
                  <a:schemeClr val="accent2">
                    <a:lumMod val="75000"/>
                  </a:schemeClr>
                </a:solidFill>
                <a:latin typeface="Calibri" panose="020F0502020204030204" pitchFamily="34" charset="0"/>
                <a:cs typeface="Calibri" panose="020F0502020204030204" pitchFamily="34" charset="0"/>
              </a:rPr>
              <a:t>Methicillin-resistant Staphylococcus aureus </a:t>
            </a:r>
            <a:r>
              <a:rPr lang="en-US" sz="2400" dirty="0">
                <a:solidFill>
                  <a:schemeClr val="accent2">
                    <a:lumMod val="75000"/>
                  </a:schemeClr>
                </a:solidFill>
                <a:latin typeface="Calibri" panose="020F0502020204030204" pitchFamily="34" charset="0"/>
                <a:cs typeface="Calibri" panose="020F0502020204030204" pitchFamily="34" charset="0"/>
              </a:rPr>
              <a:t>(MRSA) soft tissue infections after injections in a podiatry medical clinic</a:t>
            </a:r>
          </a:p>
          <a:p>
            <a:pPr marL="800100" lvl="1" indent="-342900">
              <a:buFont typeface="Arial" panose="020B0604020202020204" pitchFamily="34" charset="0"/>
              <a:buChar char="•"/>
            </a:pPr>
            <a:r>
              <a:rPr lang="en-US" sz="2400" i="1" dirty="0">
                <a:solidFill>
                  <a:schemeClr val="accent2">
                    <a:lumMod val="75000"/>
                  </a:schemeClr>
                </a:solidFill>
                <a:latin typeface="Calibri" panose="020F0502020204030204" pitchFamily="34" charset="0"/>
                <a:cs typeface="Calibri" panose="020F0502020204030204" pitchFamily="34" charset="0"/>
              </a:rPr>
              <a:t> 10 cases of Mycobacterium</a:t>
            </a:r>
            <a:r>
              <a:rPr lang="en-US" sz="2400" dirty="0">
                <a:solidFill>
                  <a:schemeClr val="accent2">
                    <a:lumMod val="75000"/>
                  </a:schemeClr>
                </a:solidFill>
                <a:latin typeface="Calibri" panose="020F0502020204030204" pitchFamily="34" charset="0"/>
                <a:cs typeface="Calibri" panose="020F0502020204030204" pitchFamily="34" charset="0"/>
              </a:rPr>
              <a:t> </a:t>
            </a:r>
            <a:r>
              <a:rPr lang="en-US" sz="2400" i="1" dirty="0">
                <a:solidFill>
                  <a:schemeClr val="accent2">
                    <a:lumMod val="75000"/>
                  </a:schemeClr>
                </a:solidFill>
                <a:latin typeface="Calibri" panose="020F0502020204030204" pitchFamily="34" charset="0"/>
                <a:cs typeface="Calibri" panose="020F0502020204030204" pitchFamily="34" charset="0"/>
              </a:rPr>
              <a:t>abscessus</a:t>
            </a:r>
            <a:r>
              <a:rPr lang="en-US" sz="2400" dirty="0">
                <a:solidFill>
                  <a:schemeClr val="accent2">
                    <a:lumMod val="75000"/>
                  </a:schemeClr>
                </a:solidFill>
                <a:latin typeface="Calibri" panose="020F0502020204030204" pitchFamily="34" charset="0"/>
                <a:cs typeface="Calibri" panose="020F0502020204030204" pitchFamily="34" charset="0"/>
              </a:rPr>
              <a:t> soft tissue infections related to a jet injector used to administer lidocaine</a:t>
            </a:r>
          </a:p>
          <a:p>
            <a:pPr marL="800100" lvl="1"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Others</a:t>
            </a:r>
          </a:p>
          <a:p>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770127" y="4528365"/>
            <a:ext cx="2996354" cy="2289555"/>
          </a:xfrm>
          <a:prstGeom prst="rect">
            <a:avLst/>
          </a:prstGeom>
        </p:spPr>
      </p:pic>
      <p:sp>
        <p:nvSpPr>
          <p:cNvPr id="6"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12</a:t>
            </a:r>
            <a:endParaRPr lang="en-US" dirty="0"/>
          </a:p>
        </p:txBody>
      </p:sp>
    </p:spTree>
    <p:extLst>
      <p:ext uri="{BB962C8B-B14F-4D97-AF65-F5344CB8AC3E}">
        <p14:creationId xmlns:p14="http://schemas.microsoft.com/office/powerpoint/2010/main" val="3380841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84"/>
            <a:ext cx="8596668" cy="1300766"/>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Examples of Outbreaks </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CA" sz="2400"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167425" y="1326524"/>
            <a:ext cx="9114212" cy="5409127"/>
          </a:xfrm>
        </p:spPr>
        <p:txBody>
          <a:bodyPr>
            <a:normAutofit fontScale="92500" lnSpcReduction="10000"/>
          </a:bodyPr>
          <a:lstStyle/>
          <a:p>
            <a:endParaRPr lang="en-CA" sz="1900" dirty="0">
              <a:solidFill>
                <a:schemeClr val="accent2">
                  <a:lumMod val="75000"/>
                </a:schemeClr>
              </a:solidFill>
              <a:latin typeface="Calibri" panose="020F0502020204030204" pitchFamily="34" charset="0"/>
              <a:cs typeface="Calibri" panose="020F0502020204030204" pitchFamily="34" charset="0"/>
            </a:endParaRPr>
          </a:p>
          <a:p>
            <a:r>
              <a:rPr lang="en-CA" sz="2200" dirty="0">
                <a:solidFill>
                  <a:schemeClr val="accent2">
                    <a:lumMod val="75000"/>
                  </a:schemeClr>
                </a:solidFill>
                <a:latin typeface="Calibri" panose="020F0502020204030204" pitchFamily="34" charset="0"/>
                <a:cs typeface="Calibri" panose="020F0502020204030204" pitchFamily="34" charset="0"/>
              </a:rPr>
              <a:t>Wise ME, Marquez P, Sharapov U, Hathaway S, Katz K, et al. Outbreak of acute hepatitis B virus infections associated with podiatric care at a long-term care facility. Am J Infect Control. 2012 Feb;40(1):8-21.  </a:t>
            </a:r>
            <a:r>
              <a:rPr lang="en-CA" sz="2200" i="1" dirty="0">
                <a:solidFill>
                  <a:schemeClr val="accent1">
                    <a:lumMod val="75000"/>
                  </a:schemeClr>
                </a:solidFill>
                <a:latin typeface="Calibri" panose="020F0502020204030204" pitchFamily="34" charset="0"/>
                <a:cs typeface="Calibri" panose="020F0502020204030204" pitchFamily="34" charset="0"/>
              </a:rPr>
              <a:t>https://www.ncbi.nlm.nih.gov/pubmed/21835502</a:t>
            </a:r>
            <a:r>
              <a:rPr lang="en-CA" sz="2200" i="1" dirty="0">
                <a:solidFill>
                  <a:schemeClr val="accent2">
                    <a:lumMod val="75000"/>
                  </a:schemeClr>
                </a:solidFill>
                <a:latin typeface="Calibri" panose="020F0502020204030204" pitchFamily="34" charset="0"/>
                <a:cs typeface="Calibri" panose="020F0502020204030204" pitchFamily="34" charset="0"/>
              </a:rPr>
              <a:t>. </a:t>
            </a:r>
            <a:r>
              <a:rPr lang="en-CA" sz="2200" dirty="0">
                <a:solidFill>
                  <a:schemeClr val="accent2">
                    <a:lumMod val="75000"/>
                  </a:schemeClr>
                </a:solidFill>
                <a:latin typeface="Calibri" panose="020F0502020204030204" pitchFamily="34" charset="0"/>
                <a:cs typeface="Calibri" panose="020F0502020204030204" pitchFamily="34" charset="0"/>
              </a:rPr>
              <a:t>[Accessed 28 August, 2018].</a:t>
            </a:r>
          </a:p>
          <a:p>
            <a:endParaRPr lang="en-CA" sz="2400" b="1" dirty="0">
              <a:solidFill>
                <a:schemeClr val="accent2">
                  <a:lumMod val="75000"/>
                </a:schemeClr>
              </a:solidFill>
              <a:latin typeface="Calibri" panose="020F0502020204030204" pitchFamily="34" charset="0"/>
              <a:cs typeface="Calibri" panose="020F0502020204030204" pitchFamily="34" charset="0"/>
            </a:endParaRPr>
          </a:p>
          <a:p>
            <a:r>
              <a:rPr lang="en-CA" sz="2600" b="1" dirty="0">
                <a:solidFill>
                  <a:schemeClr val="accent2">
                    <a:lumMod val="75000"/>
                  </a:schemeClr>
                </a:solidFill>
                <a:latin typeface="Calibri" panose="020F0502020204030204" pitchFamily="34" charset="0"/>
                <a:cs typeface="Calibri" panose="020F0502020204030204" pitchFamily="34" charset="0"/>
              </a:rPr>
              <a:t>HBV outbreak in psychiatric long-term care residents:</a:t>
            </a:r>
            <a:endParaRPr lang="en-CA" sz="2600" dirty="0">
              <a:solidFill>
                <a:schemeClr val="accent2">
                  <a:lumMod val="75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600" dirty="0">
                <a:solidFill>
                  <a:schemeClr val="accent2">
                    <a:lumMod val="75000"/>
                  </a:schemeClr>
                </a:solidFill>
                <a:latin typeface="Calibri" panose="020F0502020204030204" pitchFamily="34" charset="0"/>
                <a:cs typeface="Calibri" panose="020F0502020204030204" pitchFamily="34" charset="0"/>
              </a:rPr>
              <a:t>5 of 15 residents (33%) undergoing podiatric care on a single day developed acute Hepatitis B infection. Infection control observations of consulting podiatrist revealed opportunities for cross-contamination of instruments with blood </a:t>
            </a:r>
          </a:p>
          <a:p>
            <a:pPr marL="342900" indent="-342900">
              <a:buFont typeface="Arial" panose="020B0604020202020204" pitchFamily="34" charset="0"/>
              <a:buChar char="•"/>
            </a:pPr>
            <a:r>
              <a:rPr lang="en-US" sz="2600" dirty="0">
                <a:solidFill>
                  <a:schemeClr val="accent2">
                    <a:lumMod val="75000"/>
                  </a:schemeClr>
                </a:solidFill>
                <a:latin typeface="Calibri" panose="020F0502020204030204" pitchFamily="34" charset="0"/>
                <a:cs typeface="Calibri" panose="020F0502020204030204" pitchFamily="34" charset="0"/>
              </a:rPr>
              <a:t>exposure to HBV during podiatry was likely the dominant mode in this outbreak. Long-term care facilities should ensure compliance with infection control standards among staff and consulting health care providers.</a:t>
            </a:r>
          </a:p>
          <a:p>
            <a:endParaRPr lang="en-CA"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13</a:t>
            </a:r>
            <a:endParaRPr lang="en-US" dirty="0"/>
          </a:p>
        </p:txBody>
      </p:sp>
    </p:spTree>
    <p:extLst>
      <p:ext uri="{BB962C8B-B14F-4D97-AF65-F5344CB8AC3E}">
        <p14:creationId xmlns:p14="http://schemas.microsoft.com/office/powerpoint/2010/main" val="3820790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35" y="218941"/>
            <a:ext cx="8861879" cy="721217"/>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Client Safety</a:t>
            </a:r>
            <a:endParaRPr lang="en-CA" sz="36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283335" y="1214555"/>
            <a:ext cx="10006885" cy="5357610"/>
          </a:xfrm>
        </p:spPr>
        <p:txBody>
          <a:bodyPr>
            <a:normAutofit fontScale="25000" lnSpcReduction="20000"/>
          </a:bodyPr>
          <a:lstStyle/>
          <a:p>
            <a:endParaRPr lang="en-US" sz="8000" b="1" dirty="0">
              <a:solidFill>
                <a:schemeClr val="accent2">
                  <a:lumMod val="75000"/>
                </a:schemeClr>
              </a:solidFill>
              <a:latin typeface="Calibri" panose="020F0502020204030204" pitchFamily="34" charset="0"/>
              <a:cs typeface="Calibri" panose="020F0502020204030204" pitchFamily="34" charset="0"/>
            </a:endParaRPr>
          </a:p>
          <a:p>
            <a:r>
              <a:rPr lang="en-US" sz="9600" b="1" dirty="0">
                <a:solidFill>
                  <a:schemeClr val="accent2">
                    <a:lumMod val="75000"/>
                  </a:schemeClr>
                </a:solidFill>
                <a:latin typeface="Calibri" panose="020F0502020204030204" pitchFamily="34" charset="0"/>
                <a:cs typeface="Calibri" panose="020F0502020204030204" pitchFamily="34" charset="0"/>
              </a:rPr>
              <a:t>Clients expect and require safe care regardless of where the procedure is performed.</a:t>
            </a:r>
          </a:p>
          <a:p>
            <a:r>
              <a:rPr lang="en-US" sz="9600" dirty="0">
                <a:solidFill>
                  <a:schemeClr val="accent2">
                    <a:lumMod val="75000"/>
                  </a:schemeClr>
                </a:solidFill>
                <a:latin typeface="Calibri" panose="020F0502020204030204" pitchFamily="34" charset="0"/>
                <a:cs typeface="Calibri" panose="020F0502020204030204" pitchFamily="34" charset="0"/>
              </a:rPr>
              <a:t>Clients and providers can be put at risk of acquiring infections </a:t>
            </a:r>
            <a:r>
              <a:rPr lang="en-US" sz="9600" b="1" dirty="0">
                <a:solidFill>
                  <a:schemeClr val="accent2">
                    <a:lumMod val="75000"/>
                  </a:schemeClr>
                </a:solidFill>
                <a:latin typeface="Calibri" panose="020F0502020204030204" pitchFamily="34" charset="0"/>
                <a:cs typeface="Calibri" panose="020F0502020204030204" pitchFamily="34" charset="0"/>
              </a:rPr>
              <a:t>		</a:t>
            </a:r>
          </a:p>
          <a:p>
            <a:r>
              <a:rPr lang="en-US" sz="9600" b="1" dirty="0">
                <a:solidFill>
                  <a:schemeClr val="accent2">
                    <a:lumMod val="75000"/>
                  </a:schemeClr>
                </a:solidFill>
                <a:latin typeface="Calibri" panose="020F0502020204030204" pitchFamily="34" charset="0"/>
                <a:ea typeface="ＭＳ Ｐゴシック" charset="0"/>
                <a:cs typeface="Calibri" panose="020F0502020204030204" pitchFamily="34" charset="0"/>
              </a:rPr>
              <a:t>Viral Blood borne pathogens</a:t>
            </a:r>
            <a:endParaRPr lang="en-US" sz="9600" dirty="0">
              <a:solidFill>
                <a:schemeClr val="accent2">
                  <a:lumMod val="75000"/>
                </a:schemeClr>
              </a:solidFill>
              <a:latin typeface="Calibri" panose="020F0502020204030204" pitchFamily="34" charset="0"/>
              <a:ea typeface="ＭＳ Ｐゴシック" charset="0"/>
              <a:cs typeface="Calibri" panose="020F0502020204030204" pitchFamily="34" charset="0"/>
            </a:endParaRPr>
          </a:p>
          <a:p>
            <a:pPr marL="1600200" lvl="1" indent="-1143000">
              <a:lnSpc>
                <a:spcPct val="90000"/>
              </a:lnSpc>
              <a:buFont typeface="Arial" panose="020B0604020202020204" pitchFamily="34" charset="0"/>
              <a:buChar char="•"/>
            </a:pPr>
            <a:r>
              <a:rPr lang="en-US" sz="9600" dirty="0">
                <a:solidFill>
                  <a:schemeClr val="accent2">
                    <a:lumMod val="75000"/>
                  </a:schemeClr>
                </a:solidFill>
                <a:latin typeface="Calibri" panose="020F0502020204030204" pitchFamily="34" charset="0"/>
                <a:ea typeface="ＭＳ Ｐゴシック" charset="0"/>
                <a:cs typeface="Calibri" panose="020F0502020204030204" pitchFamily="34" charset="0"/>
              </a:rPr>
              <a:t>Hepatitis B &amp; C</a:t>
            </a:r>
          </a:p>
          <a:p>
            <a:pPr marL="1600200" lvl="1" indent="-1143000">
              <a:lnSpc>
                <a:spcPct val="90000"/>
              </a:lnSpc>
              <a:buFont typeface="Arial" panose="020B0604020202020204" pitchFamily="34" charset="0"/>
              <a:buChar char="•"/>
            </a:pPr>
            <a:r>
              <a:rPr lang="en-US" sz="9600" dirty="0">
                <a:solidFill>
                  <a:schemeClr val="accent2">
                    <a:lumMod val="75000"/>
                  </a:schemeClr>
                </a:solidFill>
                <a:latin typeface="Calibri" panose="020F0502020204030204" pitchFamily="34" charset="0"/>
                <a:ea typeface="ＭＳ Ｐゴシック" charset="0"/>
                <a:cs typeface="Calibri" panose="020F0502020204030204" pitchFamily="34" charset="0"/>
              </a:rPr>
              <a:t>Human Immunodeficiency Virus (HIV)</a:t>
            </a:r>
          </a:p>
          <a:p>
            <a:pPr>
              <a:lnSpc>
                <a:spcPct val="90000"/>
              </a:lnSpc>
            </a:pPr>
            <a:r>
              <a:rPr lang="en-US" sz="9600" b="1" dirty="0">
                <a:solidFill>
                  <a:schemeClr val="accent2">
                    <a:lumMod val="75000"/>
                  </a:schemeClr>
                </a:solidFill>
                <a:latin typeface="Calibri" panose="020F0502020204030204" pitchFamily="34" charset="0"/>
                <a:ea typeface="ＭＳ Ｐゴシック" charset="0"/>
                <a:cs typeface="Calibri" panose="020F0502020204030204" pitchFamily="34" charset="0"/>
              </a:rPr>
              <a:t>Bacteria and Fungi </a:t>
            </a:r>
          </a:p>
          <a:p>
            <a:pPr>
              <a:lnSpc>
                <a:spcPct val="90000"/>
              </a:lnSpc>
            </a:pPr>
            <a:endParaRPr lang="en-US" sz="9600" b="1" u="sng" dirty="0">
              <a:solidFill>
                <a:schemeClr val="accent2">
                  <a:lumMod val="75000"/>
                </a:schemeClr>
              </a:solidFill>
              <a:latin typeface="Calibri" panose="020F0502020204030204" pitchFamily="34" charset="0"/>
              <a:ea typeface="ＭＳ Ｐゴシック" charset="0"/>
              <a:cs typeface="Calibri" panose="020F0502020204030204" pitchFamily="34" charset="0"/>
            </a:endParaRPr>
          </a:p>
          <a:p>
            <a:pPr>
              <a:lnSpc>
                <a:spcPct val="90000"/>
              </a:lnSpc>
            </a:pPr>
            <a:r>
              <a:rPr lang="en-US" sz="9600" b="1" u="sng" dirty="0">
                <a:solidFill>
                  <a:schemeClr val="accent2">
                    <a:lumMod val="75000"/>
                  </a:schemeClr>
                </a:solidFill>
                <a:latin typeface="Calibri" panose="020F0502020204030204" pitchFamily="34" charset="0"/>
                <a:ea typeface="ＭＳ Ｐゴシック" charset="0"/>
                <a:cs typeface="Calibri" panose="020F0502020204030204" pitchFamily="34" charset="0"/>
              </a:rPr>
              <a:t>How can infections be spread?</a:t>
            </a:r>
          </a:p>
          <a:p>
            <a:pPr marL="1600200" lvl="1" indent="-1143000">
              <a:lnSpc>
                <a:spcPct val="90000"/>
              </a:lnSpc>
              <a:buFont typeface="Arial" panose="020B0604020202020204" pitchFamily="34" charset="0"/>
              <a:buChar char="•"/>
            </a:pPr>
            <a:r>
              <a:rPr lang="en-US" sz="9600" dirty="0">
                <a:solidFill>
                  <a:schemeClr val="accent2">
                    <a:lumMod val="75000"/>
                  </a:schemeClr>
                </a:solidFill>
                <a:latin typeface="Calibri" panose="020F0502020204030204" pitchFamily="34" charset="0"/>
                <a:cs typeface="Calibri" panose="020F0502020204030204" pitchFamily="34" charset="0"/>
              </a:rPr>
              <a:t>penetrating skin accidently</a:t>
            </a:r>
          </a:p>
          <a:p>
            <a:pPr marL="1600200" lvl="1" indent="-1143000">
              <a:lnSpc>
                <a:spcPct val="90000"/>
              </a:lnSpc>
              <a:buFont typeface="Arial" panose="020B0604020202020204" pitchFamily="34" charset="0"/>
              <a:buChar char="•"/>
            </a:pPr>
            <a:r>
              <a:rPr lang="en-US" sz="9600" dirty="0">
                <a:solidFill>
                  <a:schemeClr val="accent2">
                    <a:lumMod val="75000"/>
                  </a:schemeClr>
                </a:solidFill>
                <a:latin typeface="Calibri" panose="020F0502020204030204" pitchFamily="34" charset="0"/>
                <a:ea typeface="ＭＳ Ｐゴシック" charset="0"/>
                <a:cs typeface="Calibri" panose="020F0502020204030204" pitchFamily="34" charset="0"/>
              </a:rPr>
              <a:t>sharp instrumentation contaminated with blood/body fluids during care and used on clients without correct sterilization</a:t>
            </a:r>
          </a:p>
          <a:p>
            <a:pPr marL="1600200" lvl="1" indent="-1143000">
              <a:lnSpc>
                <a:spcPct val="90000"/>
              </a:lnSpc>
              <a:buFont typeface="Arial" panose="020B0604020202020204" pitchFamily="34" charset="0"/>
              <a:buChar char="•"/>
            </a:pPr>
            <a:r>
              <a:rPr lang="en-US" sz="9600" dirty="0">
                <a:solidFill>
                  <a:schemeClr val="accent2">
                    <a:lumMod val="75000"/>
                  </a:schemeClr>
                </a:solidFill>
                <a:latin typeface="Calibri" panose="020F0502020204030204" pitchFamily="34" charset="0"/>
                <a:cs typeface="Calibri" panose="020F0502020204030204" pitchFamily="34" charset="0"/>
              </a:rPr>
              <a:t>organisms moved from client to client through contaminated devices</a:t>
            </a:r>
            <a:endParaRPr lang="en-US" sz="9600" b="1" dirty="0">
              <a:solidFill>
                <a:schemeClr val="accent2">
                  <a:lumMod val="75000"/>
                </a:schemeClr>
              </a:solidFill>
              <a:latin typeface="Calibri" panose="020F0502020204030204" pitchFamily="34" charset="0"/>
              <a:cs typeface="Calibri" panose="020F0502020204030204" pitchFamily="34" charset="0"/>
            </a:endParaRPr>
          </a:p>
          <a:p>
            <a:pPr marL="1600200" lvl="1" indent="-1143000">
              <a:buFont typeface="Arial" panose="020B0604020202020204" pitchFamily="34" charset="0"/>
              <a:buChar char="•"/>
            </a:pPr>
            <a:r>
              <a:rPr lang="en-US" sz="9600" dirty="0">
                <a:solidFill>
                  <a:schemeClr val="accent2">
                    <a:lumMod val="75000"/>
                  </a:schemeClr>
                </a:solidFill>
                <a:latin typeface="Calibri" panose="020F0502020204030204" pitchFamily="34" charset="0"/>
                <a:cs typeface="Calibri" panose="020F0502020204030204" pitchFamily="34" charset="0"/>
              </a:rPr>
              <a:t>weeping areas or non intact skin; e.g., hands of provider</a:t>
            </a:r>
          </a:p>
          <a:p>
            <a:pPr marL="1828800" lvl="1" indent="-1371600">
              <a:buFont typeface="+mj-lt"/>
              <a:buAutoNum type="arabicPeriod"/>
            </a:pPr>
            <a:endParaRPr lang="en-US" sz="8000" dirty="0">
              <a:solidFill>
                <a:schemeClr val="accent2">
                  <a:lumMod val="75000"/>
                </a:schemeClr>
              </a:solidFill>
              <a:latin typeface="Calibri" panose="020F0502020204030204" pitchFamily="34" charset="0"/>
              <a:cs typeface="Calibri" panose="020F0502020204030204" pitchFamily="34" charset="0"/>
            </a:endParaRPr>
          </a:p>
          <a:p>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206412" y="3015172"/>
            <a:ext cx="1832383" cy="1203948"/>
          </a:xfrm>
          <a:prstGeom prst="rect">
            <a:avLst/>
          </a:prstGeom>
        </p:spPr>
      </p:pic>
      <p:sp>
        <p:nvSpPr>
          <p:cNvPr id="6"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14</a:t>
            </a:r>
            <a:endParaRPr lang="en-US" dirty="0"/>
          </a:p>
        </p:txBody>
      </p:sp>
    </p:spTree>
    <p:extLst>
      <p:ext uri="{BB962C8B-B14F-4D97-AF65-F5344CB8AC3E}">
        <p14:creationId xmlns:p14="http://schemas.microsoft.com/office/powerpoint/2010/main" val="60338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7577"/>
            <a:ext cx="8596668" cy="1672823"/>
          </a:xfrm>
        </p:spPr>
        <p:txBody>
          <a:bodyPr>
            <a:normAutofit/>
          </a:bodyPr>
          <a:lstStyle/>
          <a:p>
            <a:r>
              <a:rPr lang="en-US" b="1" dirty="0">
                <a:solidFill>
                  <a:schemeClr val="accent2">
                    <a:lumMod val="75000"/>
                  </a:schemeClr>
                </a:solidFill>
                <a:latin typeface="Calibri" panose="020F0502020204030204" pitchFamily="34" charset="0"/>
                <a:cs typeface="Calibri" panose="020F0502020204030204" pitchFamily="34" charset="0"/>
              </a:rPr>
              <a:t/>
            </a:r>
            <a:br>
              <a:rPr lang="en-US" b="1" dirty="0">
                <a:solidFill>
                  <a:schemeClr val="accent2">
                    <a:lumMod val="75000"/>
                  </a:schemeClr>
                </a:solidFill>
                <a:latin typeface="Calibri" panose="020F0502020204030204" pitchFamily="34" charset="0"/>
                <a:cs typeface="Calibri" panose="020F0502020204030204" pitchFamily="34" charset="0"/>
              </a:rPr>
            </a:br>
            <a:r>
              <a:rPr lang="en-US" b="1" dirty="0">
                <a:solidFill>
                  <a:schemeClr val="accent2">
                    <a:lumMod val="75000"/>
                  </a:schemeClr>
                </a:solidFill>
                <a:latin typeface="Calibri" panose="020F0502020204030204" pitchFamily="34" charset="0"/>
                <a:cs typeface="Calibri" panose="020F0502020204030204" pitchFamily="34" charset="0"/>
              </a:rPr>
              <a:t>Stakeholders and Health care providers</a:t>
            </a:r>
          </a:p>
        </p:txBody>
      </p:sp>
      <p:sp>
        <p:nvSpPr>
          <p:cNvPr id="3" name="Content Placeholder 2"/>
          <p:cNvSpPr>
            <a:spLocks noGrp="1"/>
          </p:cNvSpPr>
          <p:nvPr>
            <p:ph idx="1"/>
          </p:nvPr>
        </p:nvSpPr>
        <p:spPr>
          <a:xfrm>
            <a:off x="317539" y="1622738"/>
            <a:ext cx="8596668" cy="5125792"/>
          </a:xfrm>
        </p:spPr>
        <p:txBody>
          <a:bodyPr>
            <a:normAutofit/>
          </a:bodyPr>
          <a:lstStyle/>
          <a:p>
            <a:pPr>
              <a:buFont typeface="Arial" panose="020B0604020202020204" pitchFamily="34" charset="0"/>
              <a:buChar char="•"/>
            </a:pPr>
            <a:endParaRPr lang="en-CA" sz="2600" b="1"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CA" sz="2400" b="1" dirty="0">
                <a:solidFill>
                  <a:schemeClr val="accent2">
                    <a:lumMod val="75000"/>
                  </a:schemeClr>
                </a:solidFill>
                <a:latin typeface="Calibri" panose="020F0502020204030204" pitchFamily="34" charset="0"/>
                <a:cs typeface="Calibri" panose="020F0502020204030204" pitchFamily="34" charset="0"/>
              </a:rPr>
              <a:t> Stakeholder: </a:t>
            </a:r>
            <a:r>
              <a:rPr lang="en-CA" sz="2400" dirty="0">
                <a:solidFill>
                  <a:schemeClr val="accent2">
                    <a:lumMod val="75000"/>
                  </a:schemeClr>
                </a:solidFill>
                <a:latin typeface="Calibri" panose="020F0502020204030204" pitchFamily="34" charset="0"/>
                <a:cs typeface="Calibri" panose="020F0502020204030204" pitchFamily="34" charset="0"/>
              </a:rPr>
              <a:t>Healthcare provider performing foot care in any      health care setting, which includes, but is not limited to care provided in private homes, clinics and healthcare settings. </a:t>
            </a:r>
          </a:p>
          <a:p>
            <a:pPr>
              <a:buFont typeface="Arial" panose="020B0604020202020204" pitchFamily="34" charset="0"/>
              <a:buChar char="•"/>
            </a:pPr>
            <a:endParaRPr lang="en-CA"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US" sz="2400" b="1" dirty="0">
                <a:solidFill>
                  <a:schemeClr val="accent2">
                    <a:lumMod val="75000"/>
                  </a:schemeClr>
                </a:solidFill>
                <a:latin typeface="Calibri" panose="020F0502020204030204" pitchFamily="34" charset="0"/>
                <a:cs typeface="Calibri" panose="020F0502020204030204" pitchFamily="34" charset="0"/>
              </a:rPr>
              <a:t> </a:t>
            </a:r>
            <a:r>
              <a:rPr lang="en-CA" sz="2400" b="1" dirty="0">
                <a:solidFill>
                  <a:schemeClr val="accent2">
                    <a:lumMod val="75000"/>
                  </a:schemeClr>
                </a:solidFill>
                <a:latin typeface="Calibri" panose="020F0502020204030204" pitchFamily="34" charset="0"/>
                <a:cs typeface="Calibri" panose="020F0502020204030204" pitchFamily="34" charset="0"/>
              </a:rPr>
              <a:t>Healthcare provider: </a:t>
            </a:r>
            <a:r>
              <a:rPr lang="en-CA" sz="2400" dirty="0">
                <a:solidFill>
                  <a:schemeClr val="accent2">
                    <a:lumMod val="75000"/>
                  </a:schemeClr>
                </a:solidFill>
                <a:latin typeface="Calibri" panose="020F0502020204030204" pitchFamily="34" charset="0"/>
                <a:cs typeface="Calibri" panose="020F0502020204030204" pitchFamily="34" charset="0"/>
              </a:rPr>
              <a:t>Any healthcare professional delivering foot care service to a client as well as those performing reprocessing duties.</a:t>
            </a:r>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633223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Health care settings include</a:t>
            </a:r>
            <a:endParaRPr lang="en-CA"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sz="2400" b="1" dirty="0">
                <a:solidFill>
                  <a:schemeClr val="accent2">
                    <a:lumMod val="75000"/>
                  </a:schemeClr>
                </a:solidFill>
                <a:latin typeface="Calibri" panose="020F0502020204030204" pitchFamily="34" charset="0"/>
                <a:cs typeface="Calibri" panose="020F0502020204030204" pitchFamily="34" charset="0"/>
              </a:rPr>
              <a:t>Healthcare setting:</a:t>
            </a:r>
            <a:r>
              <a:rPr lang="en-CA" sz="2400" dirty="0">
                <a:solidFill>
                  <a:schemeClr val="accent2">
                    <a:lumMod val="75000"/>
                  </a:schemeClr>
                </a:solidFill>
                <a:latin typeface="Calibri" panose="020F0502020204030204" pitchFamily="34" charset="0"/>
                <a:cs typeface="Calibri" panose="020F0502020204030204" pitchFamily="34" charset="0"/>
              </a:rPr>
              <a:t>  Any location where healthcare is provided, including home healthcare, offices of other health professionals, outpatient clinics, emergency care, hospitals, complex continuing care, rehabilitation hospitals, long-term care homes, mental health facilities, community health centres and clinics, physician offices, dental offices, independent health facilities, out-of-hospital premises and public health clinics.</a:t>
            </a:r>
          </a:p>
          <a:p>
            <a:endParaRPr lang="en-CA" sz="2400" b="1" dirty="0">
              <a:solidFill>
                <a:schemeClr val="accent2">
                  <a:lumMod val="75000"/>
                </a:schemeClr>
              </a:solidFill>
              <a:latin typeface="Calibri" panose="020F0502020204030204" pitchFamily="34" charset="0"/>
              <a:cs typeface="Calibri" panose="020F0502020204030204" pitchFamily="34" charset="0"/>
            </a:endParaRPr>
          </a:p>
          <a:p>
            <a:endParaRPr lang="en-US" sz="2400" dirty="0">
              <a:solidFill>
                <a:schemeClr val="accent2">
                  <a:lumMod val="75000"/>
                </a:schemeClr>
              </a:solidFill>
              <a:latin typeface="Calibri" panose="020F0502020204030204" pitchFamily="34" charset="0"/>
              <a:cs typeface="Calibri" panose="020F0502020204030204" pitchFamily="34" charset="0"/>
            </a:endParaRPr>
          </a:p>
          <a:p>
            <a:endParaRPr lang="en-CA"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465394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321972"/>
            <a:ext cx="9029303" cy="1608428"/>
          </a:xfrm>
        </p:spPr>
        <p:txBody>
          <a:bodyPr>
            <a:normAutofit/>
          </a:bodyPr>
          <a:lstStyle/>
          <a:p>
            <a:r>
              <a:rPr lang="en-US" b="1" dirty="0">
                <a:solidFill>
                  <a:schemeClr val="accent2">
                    <a:lumMod val="75000"/>
                  </a:schemeClr>
                </a:solidFill>
                <a:latin typeface="Calibri" panose="020F0502020204030204" pitchFamily="34" charset="0"/>
                <a:cs typeface="Calibri" panose="020F0502020204030204" pitchFamily="34" charset="0"/>
              </a:rPr>
              <a:t>Why Equipment is to be Sterile?</a:t>
            </a:r>
          </a:p>
        </p:txBody>
      </p:sp>
      <p:sp>
        <p:nvSpPr>
          <p:cNvPr id="3" name="Content Placeholder 2"/>
          <p:cNvSpPr>
            <a:spLocks noGrp="1"/>
          </p:cNvSpPr>
          <p:nvPr>
            <p:ph idx="1"/>
          </p:nvPr>
        </p:nvSpPr>
        <p:spPr>
          <a:xfrm>
            <a:off x="244700" y="1159099"/>
            <a:ext cx="9730574" cy="4882263"/>
          </a:xfrm>
        </p:spPr>
        <p:txBody>
          <a:bodyPr>
            <a:normAutofit/>
          </a:bodyPr>
          <a:lstStyle/>
          <a:p>
            <a:endParaRPr lang="en-US" dirty="0"/>
          </a:p>
          <a:p>
            <a:pPr marL="0" indent="0">
              <a:buNone/>
            </a:pPr>
            <a:r>
              <a:rPr lang="en-US" sz="2400" dirty="0">
                <a:solidFill>
                  <a:schemeClr val="accent2">
                    <a:lumMod val="75000"/>
                  </a:schemeClr>
                </a:solidFill>
                <a:latin typeface="Calibri" panose="020F0502020204030204" pitchFamily="34" charset="0"/>
                <a:cs typeface="Calibri" panose="020F0502020204030204" pitchFamily="34" charset="0"/>
              </a:rPr>
              <a:t>Each client interaction requires a </a:t>
            </a:r>
            <a:r>
              <a:rPr lang="en-US" sz="2400" b="1" u="sng" dirty="0">
                <a:solidFill>
                  <a:schemeClr val="accent2">
                    <a:lumMod val="75000"/>
                  </a:schemeClr>
                </a:solidFill>
                <a:latin typeface="Calibri" panose="020F0502020204030204" pitchFamily="34" charset="0"/>
                <a:cs typeface="Calibri" panose="020F0502020204030204" pitchFamily="34" charset="0"/>
              </a:rPr>
              <a:t>sterile set</a:t>
            </a:r>
            <a:r>
              <a:rPr lang="en-US" sz="2400" b="1" dirty="0">
                <a:solidFill>
                  <a:schemeClr val="accent2">
                    <a:lumMod val="75000"/>
                  </a:schemeClr>
                </a:solidFill>
                <a:latin typeface="Calibri" panose="020F0502020204030204" pitchFamily="34" charset="0"/>
                <a:cs typeface="Calibri" panose="020F0502020204030204" pitchFamily="34" charset="0"/>
              </a:rPr>
              <a:t> </a:t>
            </a:r>
            <a:r>
              <a:rPr lang="en-US" sz="2400" dirty="0">
                <a:solidFill>
                  <a:schemeClr val="accent2">
                    <a:lumMod val="75000"/>
                  </a:schemeClr>
                </a:solidFill>
                <a:latin typeface="Calibri" panose="020F0502020204030204" pitchFamily="34" charset="0"/>
                <a:cs typeface="Calibri" panose="020F0502020204030204" pitchFamily="34" charset="0"/>
              </a:rPr>
              <a:t>of foot care equipment/devices.</a:t>
            </a:r>
          </a:p>
          <a:p>
            <a:pPr marL="0" indent="0">
              <a:buNone/>
            </a:pPr>
            <a:r>
              <a:rPr lang="en-US" sz="2400" b="1" dirty="0">
                <a:solidFill>
                  <a:schemeClr val="accent2">
                    <a:lumMod val="75000"/>
                  </a:schemeClr>
                </a:solidFill>
                <a:latin typeface="Calibri" panose="020F0502020204030204" pitchFamily="34" charset="0"/>
                <a:cs typeface="Calibri" panose="020F0502020204030204" pitchFamily="34" charset="0"/>
              </a:rPr>
              <a:t>Why?</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In the delivery of foot-care services, equipment/devices may intentionally or unintentionally come into contact with blood, body fluids, or non-intact skin, requiring sterilization. Therefore </a:t>
            </a:r>
            <a:r>
              <a:rPr lang="en-CA" sz="2400" b="1" dirty="0">
                <a:solidFill>
                  <a:schemeClr val="accent2">
                    <a:lumMod val="75000"/>
                  </a:schemeClr>
                </a:solidFill>
                <a:latin typeface="Calibri" panose="020F0502020204030204" pitchFamily="34" charset="0"/>
                <a:cs typeface="Calibri" panose="020F0502020204030204" pitchFamily="34" charset="0"/>
              </a:rPr>
              <a:t>it is imperative to manage all equipment as if it has been contaminated.  Soil is not always readily visible. </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Infection prevention and control best practices indicate there should be one reprocessing system for all equipment from any client. </a:t>
            </a:r>
          </a:p>
          <a:p>
            <a:endParaRPr lang="en-US" sz="2400" dirty="0">
              <a:solidFill>
                <a:schemeClr val="accent2">
                  <a:lumMod val="75000"/>
                </a:schemeClr>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839765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8" y="386366"/>
            <a:ext cx="8797484" cy="1544034"/>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Position statement indicates:</a:t>
            </a:r>
          </a:p>
        </p:txBody>
      </p:sp>
      <p:sp>
        <p:nvSpPr>
          <p:cNvPr id="3" name="Content Placeholder 2"/>
          <p:cNvSpPr>
            <a:spLocks noGrp="1"/>
          </p:cNvSpPr>
          <p:nvPr>
            <p:ph idx="1"/>
          </p:nvPr>
        </p:nvSpPr>
        <p:spPr>
          <a:xfrm>
            <a:off x="115910" y="1249251"/>
            <a:ext cx="9158092" cy="4792111"/>
          </a:xfrm>
        </p:spPr>
        <p:txBody>
          <a:bodyPr>
            <a:noAutofit/>
          </a:bodyPr>
          <a:lstStyle/>
          <a:p>
            <a:pPr marL="0" indent="0">
              <a:buNone/>
            </a:pPr>
            <a:endParaRPr lang="en-US"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r>
              <a:rPr lang="en-US" sz="2400" b="1" dirty="0">
                <a:solidFill>
                  <a:schemeClr val="accent2">
                    <a:lumMod val="75000"/>
                  </a:schemeClr>
                </a:solidFill>
                <a:latin typeface="Calibri" panose="020F0502020204030204" pitchFamily="34" charset="0"/>
                <a:cs typeface="Calibri" panose="020F0502020204030204" pitchFamily="34" charset="0"/>
              </a:rPr>
              <a:t>1.    Reusable foot care equipment/devices are considered </a:t>
            </a:r>
            <a:r>
              <a:rPr lang="en-US" sz="2400" b="1" u="sng" dirty="0">
                <a:solidFill>
                  <a:schemeClr val="accent2">
                    <a:lumMod val="75000"/>
                  </a:schemeClr>
                </a:solidFill>
                <a:latin typeface="Calibri" panose="020F0502020204030204" pitchFamily="34" charset="0"/>
                <a:cs typeface="Calibri" panose="020F0502020204030204" pitchFamily="34" charset="0"/>
              </a:rPr>
              <a:t>critical   </a:t>
            </a:r>
            <a:r>
              <a:rPr lang="en-US" sz="2400" b="1" dirty="0">
                <a:solidFill>
                  <a:schemeClr val="accent2">
                    <a:lumMod val="75000"/>
                  </a:schemeClr>
                </a:solidFill>
                <a:latin typeface="Calibri" panose="020F0502020204030204" pitchFamily="34" charset="0"/>
                <a:cs typeface="Calibri" panose="020F0502020204030204" pitchFamily="34" charset="0"/>
              </a:rPr>
              <a:t>    	 </a:t>
            </a:r>
            <a:r>
              <a:rPr lang="en-US" sz="2400" b="1" u="sng" dirty="0">
                <a:solidFill>
                  <a:schemeClr val="accent2">
                    <a:lumMod val="75000"/>
                  </a:schemeClr>
                </a:solidFill>
                <a:latin typeface="Calibri" panose="020F0502020204030204" pitchFamily="34" charset="0"/>
                <a:cs typeface="Calibri" panose="020F0502020204030204" pitchFamily="34" charset="0"/>
              </a:rPr>
              <a:t>devices.*</a:t>
            </a:r>
            <a:endParaRPr lang="en-US" sz="2400" b="1"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  Therefore each client interaction requires a sterile set of foot care   	equipment/devices.</a:t>
            </a:r>
          </a:p>
          <a:p>
            <a:pPr>
              <a:buFont typeface="Arial" panose="020B0604020202020204" pitchFamily="34" charset="0"/>
              <a:buChar char="•"/>
            </a:pPr>
            <a:r>
              <a:rPr lang="en-US" sz="2400" b="1" dirty="0">
                <a:solidFill>
                  <a:schemeClr val="accent2">
                    <a:lumMod val="75000"/>
                  </a:schemeClr>
                </a:solidFill>
                <a:latin typeface="Calibri" panose="020F0502020204030204" pitchFamily="34" charset="0"/>
                <a:cs typeface="Calibri" panose="020F0502020204030204" pitchFamily="34" charset="0"/>
              </a:rPr>
              <a:t> *Critical: </a:t>
            </a:r>
            <a:r>
              <a:rPr lang="en-US" sz="2400" dirty="0">
                <a:solidFill>
                  <a:schemeClr val="accent2">
                    <a:lumMod val="75000"/>
                  </a:schemeClr>
                </a:solidFill>
                <a:latin typeface="Calibri" panose="020F0502020204030204" pitchFamily="34" charset="0"/>
                <a:cs typeface="Calibri" panose="020F0502020204030204" pitchFamily="34" charset="0"/>
              </a:rPr>
              <a:t>medical equipment that enters sterile tissues, including  	the vascular system (e.g. biopsy forceps, foot care equipment, etc.)   	Critical medical equipment present a high risk of infection if the  	equipment is contaminated with any organism.</a:t>
            </a: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  Reprocessing critical equipment involves meticulous cleaning   	followed by sterilization.</a:t>
            </a:r>
          </a:p>
        </p:txBody>
      </p:sp>
      <p:sp>
        <p:nvSpPr>
          <p:cNvPr id="5" name="Slide Number Placeholder 4"/>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492525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9651"/>
          </a:xfrm>
        </p:spPr>
        <p:txBody>
          <a:bodyPr>
            <a:noAutofit/>
          </a:bodyPr>
          <a:lstStyle/>
          <a:p>
            <a:r>
              <a:rPr lang="en-CA" b="1" dirty="0">
                <a:solidFill>
                  <a:schemeClr val="accent2">
                    <a:lumMod val="75000"/>
                  </a:schemeClr>
                </a:solidFill>
                <a:latin typeface="Calibri" panose="020F0502020204030204" pitchFamily="34" charset="0"/>
                <a:cs typeface="Calibri" panose="020F0502020204030204" pitchFamily="34" charset="0"/>
              </a:rPr>
              <a:t>‘</a:t>
            </a:r>
            <a:r>
              <a:rPr lang="en-CA" b="1" i="1" dirty="0">
                <a:solidFill>
                  <a:schemeClr val="accent2">
                    <a:lumMod val="75000"/>
                  </a:schemeClr>
                </a:solidFill>
                <a:latin typeface="Calibri" panose="020F0502020204030204" pitchFamily="34" charset="0"/>
                <a:cs typeface="Calibri" panose="020F0502020204030204" pitchFamily="34" charset="0"/>
              </a:rPr>
              <a:t>Examples’ </a:t>
            </a:r>
            <a:r>
              <a:rPr lang="en-CA" b="1" dirty="0">
                <a:solidFill>
                  <a:schemeClr val="accent2">
                    <a:lumMod val="75000"/>
                  </a:schemeClr>
                </a:solidFill>
                <a:latin typeface="Calibri" panose="020F0502020204030204" pitchFamily="34" charset="0"/>
                <a:cs typeface="Calibri" panose="020F0502020204030204" pitchFamily="34" charset="0"/>
              </a:rPr>
              <a:t>of Critical devices</a:t>
            </a:r>
            <a:endParaRPr lang="en-CA" dirty="0"/>
          </a:p>
        </p:txBody>
      </p:sp>
      <p:sp>
        <p:nvSpPr>
          <p:cNvPr id="3" name="Content Placeholder 2"/>
          <p:cNvSpPr>
            <a:spLocks noGrp="1"/>
          </p:cNvSpPr>
          <p:nvPr>
            <p:ph sz="half" idx="1"/>
          </p:nvPr>
        </p:nvSpPr>
        <p:spPr>
          <a:xfrm>
            <a:off x="677334" y="1687132"/>
            <a:ext cx="4184035" cy="4354229"/>
          </a:xfrm>
        </p:spPr>
        <p:txBody>
          <a:bodyPr/>
          <a:lstStyle/>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Scalpel handle</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Scissors</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Callus parer</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Halsted mosquito forceps</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Probe </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Nail Splitter</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Curette </a:t>
            </a:r>
          </a:p>
          <a:p>
            <a:pPr>
              <a:buFont typeface="Arial" panose="020B0604020202020204" pitchFamily="34" charset="0"/>
              <a:buChar char="•"/>
            </a:pPr>
            <a:endParaRPr lang="en-CA" dirty="0"/>
          </a:p>
        </p:txBody>
      </p:sp>
      <p:sp>
        <p:nvSpPr>
          <p:cNvPr id="4" name="Content Placeholder 3"/>
          <p:cNvSpPr>
            <a:spLocks noGrp="1"/>
          </p:cNvSpPr>
          <p:nvPr>
            <p:ph sz="half" idx="2"/>
          </p:nvPr>
        </p:nvSpPr>
        <p:spPr>
          <a:xfrm>
            <a:off x="5089970" y="1687133"/>
            <a:ext cx="4184034" cy="4354230"/>
          </a:xfrm>
        </p:spPr>
        <p:txBody>
          <a:bodyPr>
            <a:normAutofit/>
          </a:bodyPr>
          <a:lstStyle/>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Nail elevator</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Debris evacuator</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Single ended Blacks file</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Double ended Blacks file </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Barrel nail nipper</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Diamond Deb file</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Stainless steel foot paddle handle </a:t>
            </a:r>
          </a:p>
          <a:p>
            <a:pPr>
              <a:buFont typeface="Arial" panose="020B0604020202020204" pitchFamily="34" charset="0"/>
              <a:buChar char="•"/>
            </a:pPr>
            <a:endParaRPr lang="en-CA" sz="2400" dirty="0">
              <a:solidFill>
                <a:schemeClr val="accent2">
                  <a:lumMod val="75000"/>
                </a:schemeClr>
              </a:solidFill>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19</a:t>
            </a:r>
            <a:endParaRPr lang="en-US" dirty="0"/>
          </a:p>
        </p:txBody>
      </p:sp>
    </p:spTree>
    <p:extLst>
      <p:ext uri="{BB962C8B-B14F-4D97-AF65-F5344CB8AC3E}">
        <p14:creationId xmlns:p14="http://schemas.microsoft.com/office/powerpoint/2010/main" val="1221731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DB04243-C0B1-4E69-86F4-0A00ECC69C53}"/>
              </a:ext>
            </a:extLst>
          </p:cNvPr>
          <p:cNvSpPr>
            <a:spLocks noGrp="1"/>
          </p:cNvSpPr>
          <p:nvPr>
            <p:ph idx="1"/>
          </p:nvPr>
        </p:nvSpPr>
        <p:spPr>
          <a:xfrm>
            <a:off x="503583" y="821636"/>
            <a:ext cx="8770419" cy="4329138"/>
          </a:xfrm>
        </p:spPr>
        <p:txBody>
          <a:bodyPr>
            <a:normAutofit/>
          </a:bodyPr>
          <a:lstStyle/>
          <a:p>
            <a:pPr marL="0" indent="0">
              <a:buNone/>
            </a:pPr>
            <a:r>
              <a:rPr lang="en-CA" sz="2400" b="1" dirty="0">
                <a:solidFill>
                  <a:schemeClr val="accent2">
                    <a:lumMod val="75000"/>
                  </a:schemeClr>
                </a:solidFill>
                <a:latin typeface="Calibri" panose="020F0502020204030204" pitchFamily="34" charset="0"/>
                <a:cs typeface="Calibri" panose="020F0502020204030204" pitchFamily="34" charset="0"/>
              </a:rPr>
              <a:t>This presentation reflects Infection Prevention and Control-Canada’s (IPAC-Canada)</a:t>
            </a:r>
          </a:p>
          <a:p>
            <a:pPr>
              <a:buFont typeface="Wingdings" panose="05000000000000000000" pitchFamily="2" charset="2"/>
              <a:buChar char="§"/>
            </a:pPr>
            <a:r>
              <a:rPr lang="en-CA" sz="2400" dirty="0">
                <a:solidFill>
                  <a:schemeClr val="accent2">
                    <a:lumMod val="75000"/>
                  </a:schemeClr>
                </a:solidFill>
                <a:latin typeface="Calibri" panose="020F0502020204030204" pitchFamily="34" charset="0"/>
                <a:cs typeface="Calibri" panose="020F0502020204030204" pitchFamily="34" charset="0"/>
              </a:rPr>
              <a:t> Reprocessing of Critical Foot Care Devices Position Statement  	(July 2019)</a:t>
            </a:r>
          </a:p>
          <a:p>
            <a:pPr>
              <a:buFont typeface="Wingdings" panose="05000000000000000000" pitchFamily="2" charset="2"/>
              <a:buChar char="§"/>
            </a:pPr>
            <a:r>
              <a:rPr lang="en-CA" sz="2400" dirty="0">
                <a:solidFill>
                  <a:schemeClr val="accent2">
                    <a:lumMod val="75000"/>
                  </a:schemeClr>
                </a:solidFill>
                <a:latin typeface="Calibri" panose="020F0502020204030204" pitchFamily="34" charset="0"/>
                <a:cs typeface="Calibri" panose="020F0502020204030204" pitchFamily="34" charset="0"/>
              </a:rPr>
              <a:t> Practice Recommendations for Foot Care in Healthcare   	Settings (November 2019)</a:t>
            </a:r>
          </a:p>
          <a:p>
            <a:pPr marL="0" indent="0">
              <a:buNone/>
            </a:pPr>
            <a:r>
              <a:rPr lang="en-CA" sz="2400" b="1" dirty="0">
                <a:solidFill>
                  <a:schemeClr val="accent2">
                    <a:lumMod val="75000"/>
                  </a:schemeClr>
                </a:solidFill>
                <a:latin typeface="Calibri" panose="020F0502020204030204" pitchFamily="34" charset="0"/>
                <a:cs typeface="Calibri" panose="020F0502020204030204" pitchFamily="34" charset="0"/>
              </a:rPr>
              <a:t>AND </a:t>
            </a:r>
          </a:p>
          <a:p>
            <a:pPr>
              <a:buFont typeface="Wingdings" panose="05000000000000000000" pitchFamily="2" charset="2"/>
              <a:buChar char="§"/>
            </a:pPr>
            <a:r>
              <a:rPr lang="en-CA" sz="2400" b="1" dirty="0">
                <a:solidFill>
                  <a:schemeClr val="accent2">
                    <a:lumMod val="75000"/>
                  </a:schemeClr>
                </a:solidFill>
                <a:latin typeface="Calibri" panose="020F0502020204030204" pitchFamily="34" charset="0"/>
                <a:cs typeface="Calibri" panose="020F0502020204030204" pitchFamily="34" charset="0"/>
              </a:rPr>
              <a:t> </a:t>
            </a:r>
            <a:r>
              <a:rPr lang="en-CA" sz="2400" dirty="0">
                <a:solidFill>
                  <a:schemeClr val="accent2">
                    <a:lumMod val="75000"/>
                  </a:schemeClr>
                </a:solidFill>
                <a:latin typeface="Calibri" panose="020F0502020204030204" pitchFamily="34" charset="0"/>
                <a:cs typeface="Calibri" panose="020F0502020204030204" pitchFamily="34" charset="0"/>
              </a:rPr>
              <a:t>Canadian Standards Association (CSA) Z314-18 Canadian Medical  	Reprocessing </a:t>
            </a:r>
            <a:endParaRPr lang="en-CA" sz="2400" b="1" dirty="0">
              <a:solidFill>
                <a:schemeClr val="accent2">
                  <a:lumMod val="7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
            </a:pPr>
            <a:endParaRPr lang="en-CA" sz="2400" dirty="0">
              <a:solidFill>
                <a:schemeClr val="accent2">
                  <a:lumMod val="75000"/>
                </a:schemeClr>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 xmlns:a16="http://schemas.microsoft.com/office/drawing/2014/main" id="{87CBC591-85D2-4F83-8F57-869C440028FB}"/>
              </a:ext>
            </a:extLst>
          </p:cNvPr>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5" name="Picture 4">
            <a:extLst>
              <a:ext uri="{FF2B5EF4-FFF2-40B4-BE49-F238E27FC236}">
                <a16:creationId xmlns="" xmlns:a16="http://schemas.microsoft.com/office/drawing/2014/main" id="{ACD8FDE8-EE69-4B93-97A7-5AF1E68C919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flipH="1">
            <a:off x="9674087" y="3778581"/>
            <a:ext cx="2517913" cy="3079419"/>
          </a:xfrm>
          <a:prstGeom prst="rect">
            <a:avLst/>
          </a:prstGeom>
        </p:spPr>
      </p:pic>
    </p:spTree>
    <p:extLst>
      <p:ext uri="{BB962C8B-B14F-4D97-AF65-F5344CB8AC3E}">
        <p14:creationId xmlns:p14="http://schemas.microsoft.com/office/powerpoint/2010/main" val="5099428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231820"/>
            <a:ext cx="8758847" cy="991673"/>
          </a:xfrm>
        </p:spPr>
        <p:txBody>
          <a:bodyPr/>
          <a:lstStyle/>
          <a:p>
            <a:r>
              <a:rPr lang="en-CA" b="1" dirty="0">
                <a:solidFill>
                  <a:schemeClr val="accent2">
                    <a:lumMod val="75000"/>
                  </a:schemeClr>
                </a:solidFill>
                <a:latin typeface="Calibri" panose="020F0502020204030204" pitchFamily="34" charset="0"/>
                <a:cs typeface="Calibri" panose="020F0502020204030204" pitchFamily="34" charset="0"/>
              </a:rPr>
              <a:t>Single Use Devices/Equipment </a:t>
            </a:r>
          </a:p>
        </p:txBody>
      </p:sp>
      <p:sp>
        <p:nvSpPr>
          <p:cNvPr id="3" name="Rectangle 2"/>
          <p:cNvSpPr/>
          <p:nvPr/>
        </p:nvSpPr>
        <p:spPr>
          <a:xfrm>
            <a:off x="412124" y="888642"/>
            <a:ext cx="8718998" cy="6370975"/>
          </a:xfrm>
          <a:prstGeom prst="rect">
            <a:avLst/>
          </a:prstGeom>
        </p:spPr>
        <p:txBody>
          <a:bodyPr wrap="square">
            <a:spAutoFit/>
          </a:bodyPr>
          <a:lstStyle/>
          <a:p>
            <a:pPr>
              <a:spcAft>
                <a:spcPts val="0"/>
              </a:spcAft>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spcAft>
                <a:spcPts val="0"/>
              </a:spcAft>
              <a:buFont typeface="Arial" panose="020B0604020202020204" pitchFamily="34" charset="0"/>
              <a:buChar char="•"/>
              <a:tabLst>
                <a:tab pos="2971800" algn="ctr"/>
                <a:tab pos="5943600" algn="r"/>
              </a:tabLst>
            </a:pPr>
            <a:r>
              <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Scalpel blades</a:t>
            </a:r>
          </a:p>
          <a:p>
            <a:pPr>
              <a:spcAft>
                <a:spcPts val="0"/>
              </a:spcAft>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spcAft>
                <a:spcPts val="0"/>
              </a:spcAft>
              <a:buFont typeface="Arial" panose="020B0604020202020204" pitchFamily="34" charset="0"/>
              <a:buChar char="•"/>
              <a:tabLst>
                <a:tab pos="2971800" algn="ctr"/>
                <a:tab pos="5943600" algn="r"/>
              </a:tabLst>
            </a:pPr>
            <a:r>
              <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Callus Parer blade</a:t>
            </a:r>
          </a:p>
          <a:p>
            <a:pPr>
              <a:spcAft>
                <a:spcPts val="0"/>
              </a:spcAft>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spcAft>
                <a:spcPts val="0"/>
              </a:spcAft>
              <a:buFont typeface="Arial" panose="020B0604020202020204" pitchFamily="34" charset="0"/>
              <a:buChar char="•"/>
              <a:tabLst>
                <a:tab pos="2971800" algn="ctr"/>
                <a:tab pos="5943600" algn="r"/>
              </a:tabLst>
            </a:pPr>
            <a:r>
              <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Foot paddle sanding pad</a:t>
            </a:r>
          </a:p>
          <a:p>
            <a:pPr>
              <a:spcAft>
                <a:spcPts val="0"/>
              </a:spcAft>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spcAft>
                <a:spcPts val="0"/>
              </a:spcAft>
              <a:buFont typeface="Arial" panose="020B0604020202020204" pitchFamily="34" charset="0"/>
              <a:buChar char="•"/>
              <a:tabLst>
                <a:tab pos="2971800" algn="ctr"/>
                <a:tab pos="5943600" algn="r"/>
              </a:tabLst>
            </a:pPr>
            <a:r>
              <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Monofilament </a:t>
            </a:r>
          </a:p>
          <a:p>
            <a:pPr>
              <a:spcAft>
                <a:spcPts val="0"/>
              </a:spcAft>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spcAft>
                <a:spcPts val="0"/>
              </a:spcAft>
              <a:buFont typeface="Arial" panose="020B0604020202020204" pitchFamily="34" charset="0"/>
              <a:buChar char="•"/>
              <a:tabLst>
                <a:tab pos="2971800" algn="ctr"/>
                <a:tab pos="5943600" algn="r"/>
              </a:tabLst>
            </a:pPr>
            <a:r>
              <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Nail Clipper </a:t>
            </a:r>
          </a:p>
          <a:p>
            <a:pPr marL="342900" indent="-342900">
              <a:buFont typeface="Arial" panose="020B0604020202020204" pitchFamily="34" charset="0"/>
              <a:buChar char="•"/>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tabLst>
                <a:tab pos="2971800" algn="ctr"/>
                <a:tab pos="5943600" algn="r"/>
              </a:tabLst>
            </a:pPr>
            <a:r>
              <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Nail files/emery board/orange stick</a:t>
            </a:r>
          </a:p>
          <a:p>
            <a:pPr marL="342900" indent="-342900">
              <a:spcAft>
                <a:spcPts val="0"/>
              </a:spcAft>
              <a:buFont typeface="Arial" panose="020B0604020202020204" pitchFamily="34" charset="0"/>
              <a:buChar char="•"/>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spcAft>
                <a:spcPts val="0"/>
              </a:spcAft>
              <a:buFont typeface="Arial" panose="020B0604020202020204" pitchFamily="34" charset="0"/>
              <a:buChar char="•"/>
              <a:tabLst>
                <a:tab pos="2971800" algn="ctr"/>
                <a:tab pos="5943600" algn="r"/>
              </a:tabLst>
            </a:pPr>
            <a:r>
              <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Toe and/or Ingrown Nail Nipper - unless the Manufacturer provides instructions for steam sterilization</a:t>
            </a:r>
          </a:p>
          <a:p>
            <a:pPr>
              <a:spcAft>
                <a:spcPts val="0"/>
              </a:spcAft>
              <a:tabLst>
                <a:tab pos="2971800" algn="ctr"/>
                <a:tab pos="5943600" algn="r"/>
              </a:tabLst>
            </a:pPr>
            <a:endParaRPr lang="en-CA" sz="24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a:spcAft>
                <a:spcPts val="0"/>
              </a:spcAft>
              <a:tabLst>
                <a:tab pos="2971800" algn="ctr"/>
                <a:tab pos="5943600" algn="r"/>
              </a:tabLst>
            </a:pPr>
            <a:endParaRPr lang="en-CA" sz="2400" dirty="0">
              <a:solidFill>
                <a:schemeClr val="accent2">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4217637" y="2975020"/>
            <a:ext cx="1880316" cy="1671870"/>
          </a:xfrm>
          <a:prstGeom prst="rect">
            <a:avLst/>
          </a:prstGeom>
        </p:spPr>
      </p:pic>
      <p:sp>
        <p:nvSpPr>
          <p:cNvPr id="5" name="Right Arrow 4"/>
          <p:cNvSpPr/>
          <p:nvPr/>
        </p:nvSpPr>
        <p:spPr>
          <a:xfrm>
            <a:off x="3096349" y="342445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accent2">
                  <a:lumMod val="75000"/>
                </a:schemeClr>
              </a:solidFill>
            </a:endParaRPr>
          </a:p>
        </p:txBody>
      </p:sp>
      <p:sp>
        <p:nvSpPr>
          <p:cNvPr id="7"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20</a:t>
            </a:r>
            <a:endParaRPr lang="en-US" dirty="0"/>
          </a:p>
        </p:txBody>
      </p:sp>
    </p:spTree>
    <p:extLst>
      <p:ext uri="{BB962C8B-B14F-4D97-AF65-F5344CB8AC3E}">
        <p14:creationId xmlns:p14="http://schemas.microsoft.com/office/powerpoint/2010/main" val="23964071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2">
                    <a:lumMod val="75000"/>
                  </a:schemeClr>
                </a:solidFill>
                <a:latin typeface="Calibri" panose="020F0502020204030204" pitchFamily="34" charset="0"/>
                <a:cs typeface="Calibri" panose="020F0502020204030204" pitchFamily="34" charset="0"/>
              </a:rPr>
              <a:t>Position statement indicates:</a:t>
            </a:r>
          </a:p>
        </p:txBody>
      </p:sp>
      <p:sp>
        <p:nvSpPr>
          <p:cNvPr id="3" name="Content Placeholder 2"/>
          <p:cNvSpPr>
            <a:spLocks noGrp="1"/>
          </p:cNvSpPr>
          <p:nvPr>
            <p:ph idx="1"/>
          </p:nvPr>
        </p:nvSpPr>
        <p:spPr>
          <a:xfrm>
            <a:off x="321972" y="1930400"/>
            <a:ext cx="9144000" cy="3880773"/>
          </a:xfrm>
        </p:spPr>
        <p:txBody>
          <a:bodyPr>
            <a:normAutofit/>
          </a:bodyPr>
          <a:lstStyle/>
          <a:p>
            <a:pPr marL="0" indent="0">
              <a:buNone/>
            </a:pPr>
            <a:r>
              <a:rPr lang="en-US" sz="2400" dirty="0">
                <a:solidFill>
                  <a:schemeClr val="accent2">
                    <a:lumMod val="75000"/>
                  </a:schemeClr>
                </a:solidFill>
                <a:latin typeface="Calibri" panose="020F0502020204030204" pitchFamily="34" charset="0"/>
                <a:cs typeface="Calibri" panose="020F0502020204030204" pitchFamily="34" charset="0"/>
              </a:rPr>
              <a:t>2. </a:t>
            </a:r>
            <a:r>
              <a:rPr lang="en-US" sz="2400" b="1" dirty="0">
                <a:solidFill>
                  <a:schemeClr val="accent2">
                    <a:lumMod val="75000"/>
                  </a:schemeClr>
                </a:solidFill>
                <a:latin typeface="Calibri" panose="020F0502020204030204" pitchFamily="34" charset="0"/>
                <a:cs typeface="Calibri" panose="020F0502020204030204" pitchFamily="34" charset="0"/>
              </a:rPr>
              <a:t>All healthcare providers:</a:t>
            </a: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shall have </a:t>
            </a:r>
            <a:r>
              <a:rPr lang="en-US" sz="2400" u="sng" dirty="0">
                <a:solidFill>
                  <a:schemeClr val="accent2">
                    <a:lumMod val="75000"/>
                  </a:schemeClr>
                </a:solidFill>
                <a:latin typeface="Calibri" panose="020F0502020204030204" pitchFamily="34" charset="0"/>
                <a:cs typeface="Calibri" panose="020F0502020204030204" pitchFamily="34" charset="0"/>
              </a:rPr>
              <a:t>sufficient numbers </a:t>
            </a:r>
            <a:r>
              <a:rPr lang="en-US" sz="2400" dirty="0">
                <a:solidFill>
                  <a:schemeClr val="accent2">
                    <a:lumMod val="75000"/>
                  </a:schemeClr>
                </a:solidFill>
                <a:latin typeface="Calibri" panose="020F0502020204030204" pitchFamily="34" charset="0"/>
                <a:cs typeface="Calibri" panose="020F0502020204030204" pitchFamily="34" charset="0"/>
              </a:rPr>
              <a:t>of foot care equipment/devices/kits to ensure </a:t>
            </a:r>
            <a:r>
              <a:rPr lang="en-US" sz="2400" u="sng" dirty="0">
                <a:solidFill>
                  <a:schemeClr val="accent2">
                    <a:lumMod val="75000"/>
                  </a:schemeClr>
                </a:solidFill>
                <a:latin typeface="Calibri" panose="020F0502020204030204" pitchFamily="34" charset="0"/>
                <a:cs typeface="Calibri" panose="020F0502020204030204" pitchFamily="34" charset="0"/>
              </a:rPr>
              <a:t>sterile </a:t>
            </a:r>
            <a:r>
              <a:rPr lang="en-US" sz="2400" dirty="0">
                <a:solidFill>
                  <a:schemeClr val="accent2">
                    <a:lumMod val="75000"/>
                  </a:schemeClr>
                </a:solidFill>
                <a:latin typeface="Calibri" panose="020F0502020204030204" pitchFamily="34" charset="0"/>
                <a:cs typeface="Calibri" panose="020F0502020204030204" pitchFamily="34" charset="0"/>
              </a:rPr>
              <a:t>equipment, either single use or properly reprocessed, for each individual client treatment.</a:t>
            </a:r>
          </a:p>
          <a:p>
            <a:pPr marL="0" indent="0">
              <a:buNone/>
            </a:pPr>
            <a:r>
              <a:rPr lang="en-US" sz="2400" dirty="0">
                <a:solidFill>
                  <a:schemeClr val="accent2">
                    <a:lumMod val="75000"/>
                  </a:schemeClr>
                </a:solidFill>
                <a:latin typeface="Calibri" panose="020F0502020204030204" pitchFamily="34" charset="0"/>
                <a:cs typeface="Calibri" panose="020F0502020204030204" pitchFamily="34" charset="0"/>
              </a:rPr>
              <a:t> </a:t>
            </a: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are responsible to ensure that the client is not placed at risk of infection when reusing any foot care equipment/devices during the provision of care. </a:t>
            </a:r>
          </a:p>
          <a:p>
            <a:endParaRPr lang="en-US" sz="2400" dirty="0">
              <a:solidFill>
                <a:schemeClr val="accent2">
                  <a:lumMod val="75000"/>
                </a:schemeClr>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4035285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Position statement indicates:</a:t>
            </a:r>
          </a:p>
        </p:txBody>
      </p:sp>
      <p:sp>
        <p:nvSpPr>
          <p:cNvPr id="3" name="Content Placeholder 2"/>
          <p:cNvSpPr>
            <a:spLocks noGrp="1"/>
          </p:cNvSpPr>
          <p:nvPr>
            <p:ph idx="1"/>
          </p:nvPr>
        </p:nvSpPr>
        <p:spPr>
          <a:xfrm>
            <a:off x="296214" y="1738648"/>
            <a:ext cx="8977788" cy="4507606"/>
          </a:xfrm>
        </p:spPr>
        <p:txBody>
          <a:bodyPr>
            <a:normAutofit/>
          </a:bodyPr>
          <a:lstStyle/>
          <a:p>
            <a:pPr marL="0" indent="0">
              <a:buNone/>
            </a:pPr>
            <a:r>
              <a:rPr lang="en-CA" sz="2400" dirty="0">
                <a:solidFill>
                  <a:schemeClr val="accent2">
                    <a:lumMod val="75000"/>
                  </a:schemeClr>
                </a:solidFill>
                <a:latin typeface="Calibri" panose="020F0502020204030204" pitchFamily="34" charset="0"/>
                <a:cs typeface="Calibri" panose="020F0502020204030204" pitchFamily="34" charset="0"/>
              </a:rPr>
              <a:t>3.   Reprocessing of reusable foot care equipment/devices </a:t>
            </a:r>
            <a:r>
              <a:rPr lang="en-CA" sz="2400" u="sng" dirty="0">
                <a:solidFill>
                  <a:schemeClr val="accent2">
                    <a:lumMod val="75000"/>
                  </a:schemeClr>
                </a:solidFill>
                <a:latin typeface="Calibri" panose="020F0502020204030204" pitchFamily="34" charset="0"/>
                <a:cs typeface="Calibri" panose="020F0502020204030204" pitchFamily="34" charset="0"/>
              </a:rPr>
              <a:t>shall </a:t>
            </a:r>
            <a:r>
              <a:rPr lang="en-CA" sz="2000" dirty="0">
                <a:solidFill>
                  <a:schemeClr val="accent2">
                    <a:lumMod val="75000"/>
                  </a:schemeClr>
                </a:solidFill>
                <a:latin typeface="Calibri" panose="020F0502020204030204" pitchFamily="34" charset="0"/>
                <a:cs typeface="Calibri" panose="020F0502020204030204" pitchFamily="34" charset="0"/>
              </a:rPr>
              <a:t>(CSA 	definition)</a:t>
            </a:r>
            <a:r>
              <a:rPr lang="en-CA" sz="2400" dirty="0">
                <a:solidFill>
                  <a:schemeClr val="accent2">
                    <a:lumMod val="75000"/>
                  </a:schemeClr>
                </a:solidFill>
                <a:latin typeface="Calibri" panose="020F0502020204030204" pitchFamily="34" charset="0"/>
                <a:cs typeface="Calibri" panose="020F0502020204030204" pitchFamily="34" charset="0"/>
              </a:rPr>
              <a:t> meet manufacturers’ instructions for use (MIFU), current 	national guidelines such as Canadian Standards Association (CSA), 	the Public 	Health Agency of Canada (PHAC/Health Canada), and 	provincial standards. </a:t>
            </a:r>
          </a:p>
          <a:p>
            <a:pPr marL="0" indent="0">
              <a:buNone/>
            </a:pPr>
            <a:r>
              <a:rPr lang="en-US" sz="2400" dirty="0">
                <a:solidFill>
                  <a:schemeClr val="accent2">
                    <a:lumMod val="75000"/>
                  </a:schemeClr>
                </a:solidFill>
                <a:latin typeface="Calibri" panose="020F0502020204030204" pitchFamily="34" charset="0"/>
                <a:cs typeface="Calibri" panose="020F0502020204030204" pitchFamily="34" charset="0"/>
              </a:rPr>
              <a:t>4.   Reusable equipment/devices are sold with manufacturer 	instructions for use (MIFU), including for proper cleaning and 	sterilization, and </a:t>
            </a:r>
            <a:r>
              <a:rPr lang="en-US" sz="2400" u="sng" dirty="0">
                <a:solidFill>
                  <a:schemeClr val="accent2">
                    <a:lumMod val="75000"/>
                  </a:schemeClr>
                </a:solidFill>
                <a:latin typeface="Calibri" panose="020F0502020204030204" pitchFamily="34" charset="0"/>
                <a:cs typeface="Calibri" panose="020F0502020204030204" pitchFamily="34" charset="0"/>
              </a:rPr>
              <a:t>shall not </a:t>
            </a:r>
            <a:r>
              <a:rPr lang="en-US" sz="2400" dirty="0">
                <a:solidFill>
                  <a:schemeClr val="accent2">
                    <a:lumMod val="75000"/>
                  </a:schemeClr>
                </a:solidFill>
                <a:latin typeface="Calibri" panose="020F0502020204030204" pitchFamily="34" charset="0"/>
                <a:cs typeface="Calibri" panose="020F0502020204030204" pitchFamily="34" charset="0"/>
              </a:rPr>
              <a:t>be purchased, used, or reprocessed 	without these. </a:t>
            </a:r>
          </a:p>
          <a:p>
            <a:pPr marL="0" indent="0">
              <a:buNone/>
            </a:pPr>
            <a:r>
              <a:rPr lang="en-US" sz="2400" dirty="0">
                <a:solidFill>
                  <a:schemeClr val="accent2">
                    <a:lumMod val="75000"/>
                  </a:schemeClr>
                </a:solidFill>
                <a:latin typeface="Calibri" panose="020F0502020204030204" pitchFamily="34" charset="0"/>
                <a:cs typeface="Calibri" panose="020F0502020204030204" pitchFamily="34" charset="0"/>
              </a:rPr>
              <a:t>5. 	Determine reprocessing methods in advance of purchase.</a:t>
            </a:r>
          </a:p>
          <a:p>
            <a:pPr marL="457200" indent="-457200">
              <a:buAutoNum type="arabicPeriod" startAt="3"/>
            </a:pPr>
            <a:endParaRPr lang="en-CA" sz="2400" dirty="0">
              <a:solidFill>
                <a:schemeClr val="accent2">
                  <a:lumMod val="75000"/>
                </a:schemeClr>
              </a:solidFill>
              <a:latin typeface="Calibri" panose="020F0502020204030204" pitchFamily="34" charset="0"/>
              <a:cs typeface="Calibri" panose="020F0502020204030204" pitchFamily="34" charset="0"/>
            </a:endParaRPr>
          </a:p>
          <a:p>
            <a:endParaRPr lang="en-US" sz="2400" dirty="0">
              <a:solidFill>
                <a:schemeClr val="accent2">
                  <a:lumMod val="75000"/>
                </a:schemeClr>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4452369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609600"/>
            <a:ext cx="8939151" cy="1320800"/>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   Position statement indicates:</a:t>
            </a:r>
          </a:p>
        </p:txBody>
      </p:sp>
      <p:sp>
        <p:nvSpPr>
          <p:cNvPr id="3" name="Content Placeholder 2"/>
          <p:cNvSpPr>
            <a:spLocks noGrp="1"/>
          </p:cNvSpPr>
          <p:nvPr>
            <p:ph idx="1"/>
          </p:nvPr>
        </p:nvSpPr>
        <p:spPr>
          <a:xfrm>
            <a:off x="166255" y="1930401"/>
            <a:ext cx="9531538" cy="4927600"/>
          </a:xfrm>
        </p:spPr>
        <p:txBody>
          <a:bodyPr>
            <a:normAutofit/>
          </a:bodyPr>
          <a:lstStyle/>
          <a:p>
            <a:pPr marL="0" indent="0">
              <a:buNone/>
            </a:pPr>
            <a:r>
              <a:rPr lang="en-US" sz="2400" dirty="0">
                <a:solidFill>
                  <a:schemeClr val="accent2">
                    <a:lumMod val="75000"/>
                  </a:schemeClr>
                </a:solidFill>
                <a:latin typeface="Calibri" panose="020F0502020204030204" pitchFamily="34" charset="0"/>
                <a:cs typeface="Calibri" panose="020F0502020204030204" pitchFamily="34" charset="0"/>
              </a:rPr>
              <a:t>  6.  Single-use medical equipment/devices do not have	MIFU’s and shall 		 not be reprocessed. </a:t>
            </a:r>
          </a:p>
          <a:p>
            <a:pPr marL="0" indent="0">
              <a:buNone/>
            </a:pPr>
            <a:r>
              <a:rPr lang="en-CA" sz="2400" dirty="0">
                <a:solidFill>
                  <a:schemeClr val="accent2">
                    <a:lumMod val="75000"/>
                  </a:schemeClr>
                </a:solidFill>
                <a:latin typeface="Calibri" panose="020F0502020204030204" pitchFamily="34" charset="0"/>
                <a:cs typeface="Calibri" panose="020F0502020204030204" pitchFamily="34" charset="0"/>
              </a:rPr>
              <a:t>  7.   If the process used for reprocessing cannot meet the current 	 		 	 standards identified previously, </a:t>
            </a:r>
            <a:r>
              <a:rPr lang="en-CA" sz="2400" u="sng" dirty="0">
                <a:solidFill>
                  <a:schemeClr val="accent2">
                    <a:lumMod val="75000"/>
                  </a:schemeClr>
                </a:solidFill>
                <a:latin typeface="Calibri" panose="020F0502020204030204" pitchFamily="34" charset="0"/>
                <a:cs typeface="Calibri" panose="020F0502020204030204" pitchFamily="34" charset="0"/>
              </a:rPr>
              <a:t>single use disposable </a:t>
            </a:r>
            <a:r>
              <a:rPr lang="en-CA" sz="2400" dirty="0">
                <a:solidFill>
                  <a:schemeClr val="accent2">
                    <a:lumMod val="75000"/>
                  </a:schemeClr>
                </a:solidFill>
                <a:latin typeface="Calibri" panose="020F0502020204030204" pitchFamily="34" charset="0"/>
                <a:cs typeface="Calibri" panose="020F0502020204030204" pitchFamily="34" charset="0"/>
              </a:rPr>
              <a:t>items shall be 	 	 used and discarded after use.</a:t>
            </a:r>
          </a:p>
          <a:p>
            <a:pPr lvl="1"/>
            <a:r>
              <a:rPr lang="en-CA" sz="2400" dirty="0">
                <a:solidFill>
                  <a:schemeClr val="accent2">
                    <a:lumMod val="75000"/>
                  </a:schemeClr>
                </a:solidFill>
                <a:latin typeface="Calibri" panose="020F0502020204030204" pitchFamily="34" charset="0"/>
                <a:cs typeface="Calibri" panose="020F0502020204030204" pitchFamily="34" charset="0"/>
              </a:rPr>
              <a:t>Nail clippers should be deemed single use if no MIFU is available or </a:t>
            </a:r>
          </a:p>
          <a:p>
            <a:pPr marL="0" indent="0">
              <a:buNone/>
            </a:pPr>
            <a:r>
              <a:rPr lang="en-CA" sz="2400" dirty="0">
                <a:solidFill>
                  <a:schemeClr val="accent2">
                    <a:lumMod val="75000"/>
                  </a:schemeClr>
                </a:solidFill>
                <a:latin typeface="Calibri" panose="020F0502020204030204" pitchFamily="34" charset="0"/>
                <a:cs typeface="Calibri" panose="020F0502020204030204" pitchFamily="34" charset="0"/>
              </a:rPr>
              <a:t>	    if the MIFU do not meet recognized standards.</a:t>
            </a:r>
          </a:p>
          <a:p>
            <a:pPr>
              <a:buAutoNum type="arabicPeriod" startAt="6"/>
            </a:pPr>
            <a:endParaRPr lang="en-US" dirty="0">
              <a:solidFill>
                <a:schemeClr val="accent2">
                  <a:lumMod val="75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634135" y="4837043"/>
            <a:ext cx="3913056" cy="2020957"/>
          </a:xfrm>
          <a:prstGeom prst="rect">
            <a:avLst/>
          </a:prstGeom>
        </p:spPr>
      </p:pic>
      <p:sp>
        <p:nvSpPr>
          <p:cNvPr id="6" name="Slide Number Placeholder 5"/>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166039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331304"/>
            <a:ext cx="8755506" cy="1470307"/>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Position statement indicates:</a:t>
            </a:r>
            <a:endParaRPr lang="en-US" dirty="0"/>
          </a:p>
        </p:txBody>
      </p:sp>
      <p:sp>
        <p:nvSpPr>
          <p:cNvPr id="3" name="Content Placeholder 2"/>
          <p:cNvSpPr>
            <a:spLocks noGrp="1"/>
          </p:cNvSpPr>
          <p:nvPr>
            <p:ph idx="1"/>
          </p:nvPr>
        </p:nvSpPr>
        <p:spPr>
          <a:xfrm>
            <a:off x="304801" y="1364974"/>
            <a:ext cx="8957442" cy="4323641"/>
          </a:xfrm>
        </p:spPr>
        <p:txBody>
          <a:bodyPr>
            <a:normAutofit lnSpcReduction="10000"/>
          </a:bodyPr>
          <a:lstStyle/>
          <a:p>
            <a:pPr marL="0" indent="0">
              <a:buNone/>
            </a:pPr>
            <a:r>
              <a:rPr lang="en-US" sz="2200" dirty="0">
                <a:solidFill>
                  <a:schemeClr val="accent2">
                    <a:lumMod val="75000"/>
                  </a:schemeClr>
                </a:solidFill>
                <a:latin typeface="Calibri" panose="020F0502020204030204" pitchFamily="34" charset="0"/>
                <a:cs typeface="Calibri" panose="020F0502020204030204" pitchFamily="34" charset="0"/>
              </a:rPr>
              <a:t>Medical equipment/devices used to provide foot care should be approved or licensed for medical use and designed for use on humans, specifically feet (e.g., rotary sanding devices and accessories including burs).</a:t>
            </a:r>
          </a:p>
          <a:p>
            <a:pPr>
              <a:buFont typeface="Wingdings" panose="05000000000000000000" pitchFamily="2" charset="2"/>
              <a:buChar char="v"/>
            </a:pPr>
            <a:r>
              <a:rPr lang="en-CA" sz="2200" b="1" dirty="0">
                <a:solidFill>
                  <a:schemeClr val="accent2">
                    <a:lumMod val="75000"/>
                  </a:schemeClr>
                </a:solidFill>
                <a:latin typeface="Calibri" panose="020F0502020204030204" pitchFamily="34" charset="0"/>
                <a:cs typeface="Calibri" panose="020F0502020204030204" pitchFamily="34" charset="0"/>
              </a:rPr>
              <a:t>Burs/disks and rotary sanding tools - </a:t>
            </a:r>
            <a:r>
              <a:rPr lang="en-CA" sz="2200" dirty="0">
                <a:solidFill>
                  <a:schemeClr val="accent2">
                    <a:lumMod val="75000"/>
                  </a:schemeClr>
                </a:solidFill>
                <a:latin typeface="Calibri" panose="020F0502020204030204" pitchFamily="34" charset="0"/>
                <a:cs typeface="Calibri" panose="020F0502020204030204" pitchFamily="34" charset="0"/>
              </a:rPr>
              <a:t>if used, should be purchased from an authorized medical manufacturer. The burs/disks must be a single use device and not reprocessed unless the manufacturer provides a MIFU that meets the CSA and Public Health Agency of Canada (PHAC) Guidelines.</a:t>
            </a:r>
          </a:p>
          <a:p>
            <a:r>
              <a:rPr lang="en-CA" sz="2200" dirty="0">
                <a:latin typeface="Calibri" panose="020F0502020204030204" pitchFamily="34" charset="0"/>
                <a:cs typeface="Calibri" panose="020F0502020204030204" pitchFamily="34" charset="0"/>
              </a:rPr>
              <a:t>Podiatry drills intended for therapeutic purposes (e.g. treatment of calluses and nails, </a:t>
            </a:r>
            <a:r>
              <a:rPr lang="en-CA" sz="2200" dirty="0" err="1">
                <a:latin typeface="Calibri" panose="020F0502020204030204" pitchFamily="34" charset="0"/>
                <a:cs typeface="Calibri" panose="020F0502020204030204" pitchFamily="34" charset="0"/>
              </a:rPr>
              <a:t>hyperkerathosis</a:t>
            </a:r>
            <a:r>
              <a:rPr lang="en-CA" sz="2200" dirty="0">
                <a:latin typeface="Calibri" panose="020F0502020204030204" pitchFamily="34" charset="0"/>
                <a:cs typeface="Calibri" panose="020F0502020204030204" pitchFamily="34" charset="0"/>
              </a:rPr>
              <a:t>, fungal infected nails) are generally considered to be Class II medical devices in Canada. Class II medical devices need a medical device licence in order to be imported, sold, or advertised in Canada (</a:t>
            </a:r>
            <a:r>
              <a:rPr lang="en-CA" sz="2200" dirty="0">
                <a:solidFill>
                  <a:schemeClr val="accent2">
                    <a:lumMod val="75000"/>
                  </a:schemeClr>
                </a:solidFill>
                <a:latin typeface="Calibri" panose="020F0502020204030204" pitchFamily="34" charset="0"/>
                <a:cs typeface="Calibri" panose="020F0502020204030204" pitchFamily="34" charset="0"/>
              </a:rPr>
              <a:t>Communication from Health Canada-Oct.9,2019)</a:t>
            </a:r>
          </a:p>
          <a:p>
            <a:pPr marL="0" indent="0">
              <a:buNone/>
            </a:pPr>
            <a:endParaRPr lang="en-US" sz="2400" dirty="0">
              <a:solidFill>
                <a:schemeClr val="accent2">
                  <a:lumMod val="75000"/>
                </a:schemeClr>
              </a:solidFill>
              <a:latin typeface="Calibri"/>
              <a:cs typeface="Calibri"/>
            </a:endParaRPr>
          </a:p>
        </p:txBody>
      </p:sp>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05670" y="5266464"/>
            <a:ext cx="2839219" cy="1591535"/>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817409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67425"/>
            <a:ext cx="9955369" cy="1828800"/>
          </a:xfrm>
        </p:spPr>
        <p:txBody>
          <a:bodyPr>
            <a:noAutofit/>
          </a:bodyPr>
          <a:lstStyle/>
          <a:p>
            <a:r>
              <a:rPr lang="en-CA" b="1" u="sng" dirty="0">
                <a:solidFill>
                  <a:schemeClr val="accent2">
                    <a:lumMod val="75000"/>
                  </a:schemeClr>
                </a:solidFill>
                <a:latin typeface="Calibri" panose="020F0502020204030204" pitchFamily="34" charset="0"/>
                <a:cs typeface="Calibri" panose="020F0502020204030204" pitchFamily="34" charset="0"/>
              </a:rPr>
              <a:t>Three Options </a:t>
            </a:r>
            <a:r>
              <a:rPr lang="en-CA" b="1" dirty="0">
                <a:solidFill>
                  <a:schemeClr val="accent2">
                    <a:lumMod val="75000"/>
                  </a:schemeClr>
                </a:solidFill>
                <a:latin typeface="Calibri" panose="020F0502020204030204" pitchFamily="34" charset="0"/>
                <a:cs typeface="Calibri" panose="020F0502020204030204" pitchFamily="34" charset="0"/>
              </a:rPr>
              <a:t>to achieve a sterile set of foot care equipment/devices for each client interaction</a:t>
            </a:r>
          </a:p>
        </p:txBody>
      </p:sp>
      <p:sp>
        <p:nvSpPr>
          <p:cNvPr id="3" name="Content Placeholder 2"/>
          <p:cNvSpPr>
            <a:spLocks noGrp="1"/>
          </p:cNvSpPr>
          <p:nvPr>
            <p:ph idx="1"/>
          </p:nvPr>
        </p:nvSpPr>
        <p:spPr>
          <a:xfrm>
            <a:off x="347730" y="1687132"/>
            <a:ext cx="8655816" cy="4741771"/>
          </a:xfrm>
        </p:spPr>
        <p:txBody>
          <a:bodyPr>
            <a:normAutofit/>
          </a:bodyPr>
          <a:lstStyle/>
          <a:p>
            <a:pPr marL="0" indent="0">
              <a:buNone/>
            </a:pPr>
            <a:endParaRPr lang="en-CA" sz="2400" b="1" i="1" dirty="0">
              <a:solidFill>
                <a:schemeClr val="accent2">
                  <a:lumMod val="75000"/>
                </a:schemeClr>
              </a:solidFill>
              <a:latin typeface="Calibri" panose="020F0502020204030204" pitchFamily="34" charset="0"/>
              <a:cs typeface="Calibri" panose="020F0502020204030204" pitchFamily="34" charset="0"/>
            </a:endParaRPr>
          </a:p>
          <a:p>
            <a:pPr marL="0" indent="0">
              <a:buNone/>
            </a:pPr>
            <a:r>
              <a:rPr lang="en-CA" sz="2400" b="1" i="1" dirty="0">
                <a:solidFill>
                  <a:schemeClr val="accent2">
                    <a:lumMod val="75000"/>
                  </a:schemeClr>
                </a:solidFill>
                <a:latin typeface="Calibri" panose="020F0502020204030204" pitchFamily="34" charset="0"/>
                <a:cs typeface="Calibri" panose="020F0502020204030204" pitchFamily="34" charset="0"/>
              </a:rPr>
              <a:t>All options must meet the previously identified standards.</a:t>
            </a:r>
          </a:p>
          <a:p>
            <a:pPr marL="0" indent="0">
              <a:buNone/>
            </a:pPr>
            <a:r>
              <a:rPr lang="en-CA" sz="3600" b="1" u="sng" dirty="0">
                <a:solidFill>
                  <a:schemeClr val="accent2">
                    <a:lumMod val="75000"/>
                  </a:schemeClr>
                </a:solidFill>
                <a:latin typeface="Calibri" panose="020F0502020204030204" pitchFamily="34" charset="0"/>
                <a:cs typeface="Calibri" panose="020F0502020204030204" pitchFamily="34" charset="0"/>
              </a:rPr>
              <a:t>Option 1: </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Use single-use sterile disposable equipment/devices and discard appropriately after use</a:t>
            </a:r>
          </a:p>
          <a:p>
            <a:pPr marL="0" indent="0">
              <a:buNone/>
            </a:pPr>
            <a:endParaRPr lang="en-CA" sz="2400" b="1" dirty="0">
              <a:solidFill>
                <a:schemeClr val="accent2">
                  <a:lumMod val="75000"/>
                </a:schemeClr>
              </a:solidFill>
              <a:latin typeface="Calibri" panose="020F0502020204030204" pitchFamily="34" charset="0"/>
              <a:cs typeface="Calibri" panose="020F0502020204030204" pitchFamily="34" charset="0"/>
            </a:endParaRPr>
          </a:p>
          <a:p>
            <a:endParaRPr lang="en-CA" sz="2400" dirty="0">
              <a:solidFill>
                <a:schemeClr val="accent2">
                  <a:lumMod val="75000"/>
                </a:schemeClr>
              </a:solidFill>
              <a:latin typeface="Calibri" panose="020F0502020204030204" pitchFamily="34" charset="0"/>
              <a:cs typeface="Calibri" panose="020F0502020204030204" pitchFamily="34" charset="0"/>
            </a:endParaRPr>
          </a:p>
        </p:txBody>
      </p:sp>
      <p:sp>
        <p:nvSpPr>
          <p:cNvPr id="6" name="AutoShape 4" descr="Image result for Single device use  images"/>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pic>
        <p:nvPicPr>
          <p:cNvPr id="7" name="Picture 6"/>
          <p:cNvPicPr>
            <a:picLocks noChangeAspect="1"/>
          </p:cNvPicPr>
          <p:nvPr/>
        </p:nvPicPr>
        <p:blipFill>
          <a:blip r:embed="rId2"/>
          <a:stretch>
            <a:fillRect/>
          </a:stretch>
        </p:blipFill>
        <p:spPr>
          <a:xfrm>
            <a:off x="570348" y="4786242"/>
            <a:ext cx="1971675" cy="1724025"/>
          </a:xfrm>
          <a:prstGeom prst="rect">
            <a:avLst/>
          </a:prstGeom>
        </p:spPr>
      </p:pic>
      <p:sp>
        <p:nvSpPr>
          <p:cNvPr id="8" name="AutoShape 6" descr="Image result for Single use foot care instrument images"/>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pic>
        <p:nvPicPr>
          <p:cNvPr id="9" name="Picture 8"/>
          <p:cNvPicPr>
            <a:picLocks noChangeAspect="1"/>
          </p:cNvPicPr>
          <p:nvPr/>
        </p:nvPicPr>
        <p:blipFill>
          <a:blip r:embed="rId3"/>
          <a:stretch>
            <a:fillRect/>
          </a:stretch>
        </p:blipFill>
        <p:spPr>
          <a:xfrm>
            <a:off x="2832385" y="4901580"/>
            <a:ext cx="1383310" cy="1383310"/>
          </a:xfrm>
          <a:prstGeom prst="rect">
            <a:avLst/>
          </a:prstGeom>
        </p:spPr>
      </p:pic>
      <p:pic>
        <p:nvPicPr>
          <p:cNvPr id="10" name="Picture 9"/>
          <p:cNvPicPr>
            <a:picLocks noChangeAspect="1"/>
          </p:cNvPicPr>
          <p:nvPr/>
        </p:nvPicPr>
        <p:blipFill>
          <a:blip r:embed="rId4"/>
          <a:stretch>
            <a:fillRect/>
          </a:stretch>
        </p:blipFill>
        <p:spPr>
          <a:xfrm>
            <a:off x="4803820" y="4367142"/>
            <a:ext cx="3915177" cy="2490858"/>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718639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704045"/>
          </a:xfrm>
        </p:spPr>
        <p:txBody>
          <a:bodyPr>
            <a:noAutofit/>
          </a:bodyPr>
          <a:lstStyle/>
          <a:p>
            <a:r>
              <a:rPr lang="en-CA" sz="3600" b="1" u="sng" dirty="0">
                <a:solidFill>
                  <a:schemeClr val="accent2">
                    <a:lumMod val="75000"/>
                  </a:schemeClr>
                </a:solidFill>
                <a:latin typeface="Calibri" panose="020F0502020204030204" pitchFamily="34" charset="0"/>
                <a:cs typeface="Calibri" panose="020F0502020204030204" pitchFamily="34" charset="0"/>
              </a:rPr>
              <a:t>Option 2</a:t>
            </a:r>
          </a:p>
        </p:txBody>
      </p:sp>
      <p:sp>
        <p:nvSpPr>
          <p:cNvPr id="3" name="Text Placeholder 2"/>
          <p:cNvSpPr>
            <a:spLocks noGrp="1"/>
          </p:cNvSpPr>
          <p:nvPr>
            <p:ph type="body" idx="1"/>
          </p:nvPr>
        </p:nvSpPr>
        <p:spPr>
          <a:xfrm>
            <a:off x="666181" y="1620617"/>
            <a:ext cx="8596668" cy="4431503"/>
          </a:xfrm>
        </p:spPr>
        <p:txBody>
          <a:bodyPr>
            <a:normAutofit/>
          </a:bodyPr>
          <a:lstStyle/>
          <a:p>
            <a:pPr marL="342900" indent="-34290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Multi-client reusable foot care equipment/devices reprocessed using the contracted services of a centralized Medical Device Reprocessing Department (MDRD). The contracted MDRD meets the CSA standards and has qualified technicians to perform the reprocessing (cleaning and steam sterilization). </a:t>
            </a:r>
            <a:endParaRPr lang="en-CA" sz="2400" baseline="30000" dirty="0">
              <a:solidFill>
                <a:schemeClr val="accent2">
                  <a:lumMod val="75000"/>
                </a:schemeClr>
              </a:solidFill>
              <a:latin typeface="Calibri" panose="020F0502020204030204" pitchFamily="34" charset="0"/>
              <a:cs typeface="Calibri" panose="020F0502020204030204" pitchFamily="34" charset="0"/>
            </a:endParaRPr>
          </a:p>
          <a:p>
            <a:endParaRPr lang="en-CA" sz="2400" baseline="30000" dirty="0">
              <a:solidFill>
                <a:schemeClr val="accent2">
                  <a:lumMod val="75000"/>
                </a:schemeClr>
              </a:solidFill>
              <a:latin typeface="Calibri" panose="020F0502020204030204" pitchFamily="34" charset="0"/>
              <a:cs typeface="Calibri" panose="020F0502020204030204" pitchFamily="34" charset="0"/>
            </a:endParaRPr>
          </a:p>
          <a:p>
            <a:endParaRPr lang="en-CA" sz="2400"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26</a:t>
            </a:r>
            <a:endParaRPr lang="en-US" dirty="0"/>
          </a:p>
        </p:txBody>
      </p:sp>
    </p:spTree>
    <p:extLst>
      <p:ext uri="{BB962C8B-B14F-4D97-AF65-F5344CB8AC3E}">
        <p14:creationId xmlns:p14="http://schemas.microsoft.com/office/powerpoint/2010/main" val="19846073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800" y="-193183"/>
            <a:ext cx="8596668" cy="1493949"/>
          </a:xfrm>
        </p:spPr>
        <p:txBody>
          <a:bodyPr>
            <a:normAutofit/>
          </a:bodyPr>
          <a:lstStyle/>
          <a:p>
            <a:r>
              <a:rPr lang="en-US" b="1" u="sng" dirty="0">
                <a:solidFill>
                  <a:schemeClr val="accent2">
                    <a:lumMod val="75000"/>
                  </a:schemeClr>
                </a:solidFill>
                <a:latin typeface="Calibri" panose="020F0502020204030204" pitchFamily="34" charset="0"/>
                <a:cs typeface="Calibri" panose="020F0502020204030204" pitchFamily="34" charset="0"/>
              </a:rPr>
              <a:t/>
            </a:r>
            <a:br>
              <a:rPr lang="en-US" b="1" u="sng" dirty="0">
                <a:solidFill>
                  <a:schemeClr val="accent2">
                    <a:lumMod val="75000"/>
                  </a:schemeClr>
                </a:solidFill>
                <a:latin typeface="Calibri" panose="020F0502020204030204" pitchFamily="34" charset="0"/>
                <a:cs typeface="Calibri" panose="020F0502020204030204" pitchFamily="34" charset="0"/>
              </a:rPr>
            </a:br>
            <a:r>
              <a:rPr lang="en-US" b="1" u="sng" dirty="0">
                <a:solidFill>
                  <a:schemeClr val="accent2">
                    <a:lumMod val="75000"/>
                  </a:schemeClr>
                </a:solidFill>
                <a:latin typeface="Calibri" panose="020F0502020204030204" pitchFamily="34" charset="0"/>
                <a:cs typeface="Calibri" panose="020F0502020204030204" pitchFamily="34" charset="0"/>
              </a:rPr>
              <a:t>Option 2</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US"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80304" y="1537102"/>
            <a:ext cx="8910164" cy="4869385"/>
          </a:xfrm>
        </p:spPr>
        <p:txBody>
          <a:bodyPr>
            <a:noAutofit/>
          </a:bodyPr>
          <a:lstStyle/>
          <a:p>
            <a:pPr lvl="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This equipment requires thorough </a:t>
            </a:r>
            <a:r>
              <a:rPr lang="en-CA" sz="2400" b="1" dirty="0">
                <a:solidFill>
                  <a:schemeClr val="accent2">
                    <a:lumMod val="75000"/>
                  </a:schemeClr>
                </a:solidFill>
                <a:latin typeface="Calibri" panose="020F0502020204030204" pitchFamily="34" charset="0"/>
                <a:cs typeface="Calibri" panose="020F0502020204030204" pitchFamily="34" charset="0"/>
              </a:rPr>
              <a:t>decontamination (cleaning and disinfection), packaging, and steam sterilization</a:t>
            </a:r>
            <a:r>
              <a:rPr lang="en-CA" sz="2400" dirty="0">
                <a:solidFill>
                  <a:schemeClr val="accent2">
                    <a:lumMod val="75000"/>
                  </a:schemeClr>
                </a:solidFill>
                <a:latin typeface="Calibri" panose="020F0502020204030204" pitchFamily="34" charset="0"/>
                <a:cs typeface="Calibri" panose="020F0502020204030204" pitchFamily="34" charset="0"/>
              </a:rPr>
              <a:t> between each client use, and shall follow CSA standards for storage of sterile supplies to ensure they maintain sterility.</a:t>
            </a:r>
          </a:p>
          <a:p>
            <a:pPr lvl="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Best practices for </a:t>
            </a:r>
            <a:r>
              <a:rPr lang="en-CA" sz="2400" b="1" dirty="0">
                <a:solidFill>
                  <a:schemeClr val="accent2">
                    <a:lumMod val="75000"/>
                  </a:schemeClr>
                </a:solidFill>
                <a:latin typeface="Calibri" panose="020F0502020204030204" pitchFamily="34" charset="0"/>
                <a:cs typeface="Calibri" panose="020F0502020204030204" pitchFamily="34" charset="0"/>
              </a:rPr>
              <a:t>transportation and storage </a:t>
            </a:r>
            <a:r>
              <a:rPr lang="en-CA" sz="2400" dirty="0">
                <a:solidFill>
                  <a:schemeClr val="accent2">
                    <a:lumMod val="75000"/>
                  </a:schemeClr>
                </a:solidFill>
                <a:latin typeface="Calibri" panose="020F0502020204030204" pitchFamily="34" charset="0"/>
                <a:cs typeface="Calibri" panose="020F0502020204030204" pitchFamily="34" charset="0"/>
              </a:rPr>
              <a:t>of soiled and reprocessed equipment/devices shall be incorporated and meet current CSA standards.</a:t>
            </a:r>
          </a:p>
          <a:p>
            <a:pPr lvl="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There shall be a robust process for </a:t>
            </a:r>
            <a:r>
              <a:rPr lang="en-CA" sz="2400" b="1" dirty="0">
                <a:solidFill>
                  <a:schemeClr val="accent2">
                    <a:lumMod val="75000"/>
                  </a:schemeClr>
                </a:solidFill>
                <a:latin typeface="Calibri" panose="020F0502020204030204" pitchFamily="34" charset="0"/>
                <a:cs typeface="Calibri" panose="020F0502020204030204" pitchFamily="34" charset="0"/>
              </a:rPr>
              <a:t>recall</a:t>
            </a:r>
            <a:r>
              <a:rPr lang="en-CA" sz="2400" dirty="0">
                <a:solidFill>
                  <a:schemeClr val="accent2">
                    <a:lumMod val="75000"/>
                  </a:schemeClr>
                </a:solidFill>
                <a:latin typeface="Calibri" panose="020F0502020204030204" pitchFamily="34" charset="0"/>
                <a:cs typeface="Calibri" panose="020F0502020204030204" pitchFamily="34" charset="0"/>
              </a:rPr>
              <a:t> of reprocessed equipment/devices in the event of reprocessing failure.  Load records, proper labelling, and chemical and biological indicators are required. </a:t>
            </a:r>
          </a:p>
          <a:p>
            <a:pPr>
              <a:buFont typeface="Arial" panose="020B0604020202020204" pitchFamily="34" charset="0"/>
              <a:buChar char="•"/>
            </a:pPr>
            <a:endParaRPr lang="en-US"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US"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US" sz="2400" dirty="0">
              <a:solidFill>
                <a:schemeClr val="accent2">
                  <a:lumMod val="75000"/>
                </a:schemeClr>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20657624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245" y="231820"/>
            <a:ext cx="8874757" cy="1698580"/>
          </a:xfrm>
        </p:spPr>
        <p:txBody>
          <a:bodyPr/>
          <a:lstStyle/>
          <a:p>
            <a:r>
              <a:rPr lang="en-US" b="1" u="sng" dirty="0">
                <a:solidFill>
                  <a:schemeClr val="accent2">
                    <a:lumMod val="75000"/>
                  </a:schemeClr>
                </a:solidFill>
                <a:latin typeface="Calibri" panose="020F0502020204030204" pitchFamily="34" charset="0"/>
                <a:cs typeface="Calibri" panose="020F0502020204030204" pitchFamily="34" charset="0"/>
              </a:rPr>
              <a:t>Option 3</a:t>
            </a:r>
          </a:p>
        </p:txBody>
      </p:sp>
      <p:sp>
        <p:nvSpPr>
          <p:cNvPr id="3" name="Content Placeholder 2"/>
          <p:cNvSpPr>
            <a:spLocks noGrp="1"/>
          </p:cNvSpPr>
          <p:nvPr>
            <p:ph idx="1"/>
          </p:nvPr>
        </p:nvSpPr>
        <p:spPr>
          <a:xfrm>
            <a:off x="399245" y="940158"/>
            <a:ext cx="8874757" cy="6027311"/>
          </a:xfrm>
        </p:spPr>
        <p:txBody>
          <a:bodyPr>
            <a:normAutofit/>
          </a:bodyPr>
          <a:lstStyle/>
          <a:p>
            <a:pPr marL="0" indent="0">
              <a:buNone/>
            </a:pPr>
            <a:endParaRPr lang="en-CA"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r>
              <a:rPr lang="en-CA" sz="2400" dirty="0">
                <a:solidFill>
                  <a:schemeClr val="accent2">
                    <a:lumMod val="75000"/>
                  </a:schemeClr>
                </a:solidFill>
                <a:latin typeface="Calibri" panose="020F0502020204030204" pitchFamily="34" charset="0"/>
                <a:cs typeface="Calibri" panose="020F0502020204030204" pitchFamily="34" charset="0"/>
              </a:rPr>
              <a:t>The healthcare provider chooses to reprocess reusable equipment/devices themselves, with the following considerations incorporated into practice:</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purchase current pertinent CSA standards documents </a:t>
            </a:r>
            <a:r>
              <a:rPr lang="en-CA" sz="2400" baseline="30000" dirty="0">
                <a:solidFill>
                  <a:schemeClr val="accent2">
                    <a:lumMod val="75000"/>
                  </a:schemeClr>
                </a:solidFill>
                <a:latin typeface="Calibri" panose="020F0502020204030204" pitchFamily="34" charset="0"/>
                <a:cs typeface="Calibri" panose="020F0502020204030204" pitchFamily="34" charset="0"/>
              </a:rPr>
              <a:t> </a:t>
            </a:r>
            <a:r>
              <a:rPr lang="en-CA" sz="2400" dirty="0">
                <a:solidFill>
                  <a:schemeClr val="accent2">
                    <a:lumMod val="75000"/>
                  </a:schemeClr>
                </a:solidFill>
                <a:latin typeface="Calibri" panose="020F0502020204030204" pitchFamily="34" charset="0"/>
                <a:cs typeface="Calibri" panose="020F0502020204030204" pitchFamily="34" charset="0"/>
              </a:rPr>
              <a:t>for reprocessing practices and purchasing and follow these along with provincial reprocessing guidelines.</a:t>
            </a: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healthcare provider shall have written procedures based on current standards.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02542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972" y="609600"/>
            <a:ext cx="8952030" cy="1320800"/>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Option 3</a:t>
            </a:r>
            <a:r>
              <a:rPr lang="en-US" sz="2400" dirty="0">
                <a:solidFill>
                  <a:schemeClr val="accent2">
                    <a:lumMod val="75000"/>
                  </a:schemeClr>
                </a:solidFill>
                <a:latin typeface="Calibri" panose="020F0502020204030204" pitchFamily="34" charset="0"/>
                <a:cs typeface="Calibri" panose="020F0502020204030204" pitchFamily="34" charset="0"/>
              </a:rPr>
              <a:t>(cont’d.)</a:t>
            </a:r>
            <a:r>
              <a:rPr lang="en-US" b="1" dirty="0">
                <a:solidFill>
                  <a:schemeClr val="accent2">
                    <a:lumMod val="75000"/>
                  </a:schemeClr>
                </a:solidFill>
                <a:latin typeface="Calibri" panose="020F0502020204030204" pitchFamily="34" charset="0"/>
                <a:cs typeface="Calibri" panose="020F0502020204030204" pitchFamily="34" charset="0"/>
              </a:rPr>
              <a:t> </a:t>
            </a:r>
          </a:p>
        </p:txBody>
      </p:sp>
      <p:sp>
        <p:nvSpPr>
          <p:cNvPr id="3" name="Content Placeholder 2"/>
          <p:cNvSpPr>
            <a:spLocks noGrp="1"/>
          </p:cNvSpPr>
          <p:nvPr>
            <p:ph idx="1"/>
          </p:nvPr>
        </p:nvSpPr>
        <p:spPr>
          <a:xfrm>
            <a:off x="321972" y="1366124"/>
            <a:ext cx="9940343" cy="5202101"/>
          </a:xfrm>
        </p:spPr>
        <p:txBody>
          <a:bodyPr>
            <a:noAutofit/>
          </a:bodyPr>
          <a:lstStyle/>
          <a:p>
            <a:pPr marL="0" lvl="0" indent="0">
              <a:buNone/>
            </a:pPr>
            <a:endParaRPr lang="en-CA" sz="2400" b="1" dirty="0">
              <a:solidFill>
                <a:schemeClr val="accent2">
                  <a:lumMod val="75000"/>
                </a:schemeClr>
              </a:solidFill>
              <a:latin typeface="Calibri" panose="020F0502020204030204" pitchFamily="34" charset="0"/>
              <a:cs typeface="Calibri" panose="020F0502020204030204" pitchFamily="34" charset="0"/>
            </a:endParaRPr>
          </a:p>
          <a:p>
            <a:pPr marL="0" lvl="0" indent="0">
              <a:buNone/>
            </a:pPr>
            <a:r>
              <a:rPr lang="en-CA" sz="2400" b="1" dirty="0">
                <a:solidFill>
                  <a:schemeClr val="accent2">
                    <a:lumMod val="75000"/>
                  </a:schemeClr>
                </a:solidFill>
                <a:latin typeface="Calibri" panose="020F0502020204030204" pitchFamily="34" charset="0"/>
                <a:cs typeface="Calibri" panose="020F0502020204030204" pitchFamily="34" charset="0"/>
              </a:rPr>
              <a:t>Education: </a:t>
            </a:r>
            <a:r>
              <a:rPr lang="en-CA" sz="2400" dirty="0">
                <a:solidFill>
                  <a:schemeClr val="accent2">
                    <a:lumMod val="75000"/>
                  </a:schemeClr>
                </a:solidFill>
                <a:latin typeface="Calibri" panose="020F0502020204030204" pitchFamily="34" charset="0"/>
                <a:cs typeface="Calibri" panose="020F0502020204030204" pitchFamily="34" charset="0"/>
              </a:rPr>
              <a:t>“</a:t>
            </a:r>
            <a:r>
              <a:rPr lang="en-US" sz="2400" dirty="0">
                <a:solidFill>
                  <a:schemeClr val="accent2">
                    <a:lumMod val="75000"/>
                  </a:schemeClr>
                </a:solidFill>
                <a:latin typeface="Calibri" panose="020F0502020204030204" pitchFamily="34" charset="0"/>
                <a:cs typeface="Calibri" panose="020F0502020204030204" pitchFamily="34" charset="0"/>
              </a:rPr>
              <a:t>Personnel involved in all medical device reprocessing functions shall be prepared for the tasks that they are required to perform through formal education and training . . .”</a:t>
            </a:r>
            <a:r>
              <a:rPr lang="en-US" sz="2400" baseline="30000" dirty="0">
                <a:solidFill>
                  <a:schemeClr val="accent2">
                    <a:lumMod val="75000"/>
                  </a:schemeClr>
                </a:solidFill>
                <a:latin typeface="Calibri" panose="020F0502020204030204" pitchFamily="34" charset="0"/>
                <a:cs typeface="Calibri" panose="020F0502020204030204" pitchFamily="34" charset="0"/>
              </a:rPr>
              <a:t>3</a:t>
            </a:r>
            <a:r>
              <a:rPr lang="en-US" sz="2400" dirty="0">
                <a:solidFill>
                  <a:schemeClr val="accent2">
                    <a:lumMod val="75000"/>
                  </a:schemeClr>
                </a:solidFill>
                <a:latin typeface="Calibri" panose="020F0502020204030204" pitchFamily="34" charset="0"/>
                <a:cs typeface="Calibri" panose="020F0502020204030204" pitchFamily="34" charset="0"/>
              </a:rPr>
              <a:t> including at a minimum: </a:t>
            </a:r>
            <a:endParaRPr lang="en-CA" sz="2400" dirty="0">
              <a:solidFill>
                <a:schemeClr val="accent2">
                  <a:lumMod val="75000"/>
                </a:schemeClr>
              </a:solidFill>
              <a:latin typeface="Calibri" panose="020F0502020204030204" pitchFamily="34" charset="0"/>
              <a:cs typeface="Calibri" panose="020F0502020204030204" pitchFamily="34" charset="0"/>
            </a:endParaRPr>
          </a:p>
          <a:p>
            <a:pPr lvl="1">
              <a:buFont typeface="Arial" panose="020B0604020202020204" pitchFamily="34" charset="0"/>
              <a:buChar char="•"/>
            </a:pPr>
            <a:r>
              <a:rPr lang="en-CA" sz="2400" b="1" dirty="0">
                <a:solidFill>
                  <a:schemeClr val="accent2">
                    <a:lumMod val="75000"/>
                  </a:schemeClr>
                </a:solidFill>
                <a:latin typeface="Calibri" panose="020F0502020204030204" pitchFamily="34" charset="0"/>
                <a:cs typeface="Calibri" panose="020F0502020204030204" pitchFamily="34" charset="0"/>
              </a:rPr>
              <a:t>following national and provincial guidelines. </a:t>
            </a:r>
          </a:p>
          <a:p>
            <a:pPr lvl="1">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ensure education and competency related to all equipment/devices used in the process; maintenance, quality testing, monitoring of the sterilization process; packaging, storage and transportation of reprocessed equipment/devices including chemicals and sterilization equipment.  </a:t>
            </a:r>
          </a:p>
          <a:p>
            <a:pPr lvl="1">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training to a level required for the volume and complexity of the equipment.</a:t>
            </a:r>
            <a:endParaRPr lang="en-CA"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endParaRPr lang="en-US" sz="24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11789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373487"/>
            <a:ext cx="8596668" cy="1017431"/>
          </a:xfrm>
        </p:spPr>
        <p:txBody>
          <a:bodyPr>
            <a:normAutofit/>
          </a:bodyPr>
          <a:lstStyle/>
          <a:p>
            <a:r>
              <a:rPr lang="en-CA" sz="3600" b="1" dirty="0">
                <a:solidFill>
                  <a:schemeClr val="accent2">
                    <a:lumMod val="75000"/>
                  </a:schemeClr>
                </a:solidFill>
                <a:latin typeface="Calibri" panose="020F0502020204030204" pitchFamily="34" charset="0"/>
                <a:cs typeface="Calibri" panose="020F0502020204030204" pitchFamily="34" charset="0"/>
              </a:rPr>
              <a:t>   Disclosures </a:t>
            </a:r>
          </a:p>
        </p:txBody>
      </p:sp>
      <p:sp>
        <p:nvSpPr>
          <p:cNvPr id="3" name="Text Placeholder 2"/>
          <p:cNvSpPr>
            <a:spLocks noGrp="1"/>
          </p:cNvSpPr>
          <p:nvPr>
            <p:ph type="body" idx="1"/>
          </p:nvPr>
        </p:nvSpPr>
        <p:spPr>
          <a:xfrm>
            <a:off x="677335" y="1931831"/>
            <a:ext cx="8596668" cy="3456017"/>
          </a:xfrm>
        </p:spPr>
        <p:txBody>
          <a:bodyPr>
            <a:normAutofit/>
          </a:bodyPr>
          <a:lstStyle/>
          <a:p>
            <a:pPr marL="342900" indent="-34290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Some images in this presentation were obtained from Google Images</a:t>
            </a:r>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3</a:t>
            </a:r>
            <a:endParaRPr lang="en-US" dirty="0"/>
          </a:p>
        </p:txBody>
      </p:sp>
    </p:spTree>
    <p:extLst>
      <p:ext uri="{BB962C8B-B14F-4D97-AF65-F5344CB8AC3E}">
        <p14:creationId xmlns:p14="http://schemas.microsoft.com/office/powerpoint/2010/main" val="2133683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292" y="532875"/>
            <a:ext cx="9347915" cy="973953"/>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Option 3</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US"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69701" y="1506828"/>
            <a:ext cx="9541099" cy="5087155"/>
          </a:xfrm>
        </p:spPr>
        <p:txBody>
          <a:bodyPr>
            <a:noAutofit/>
          </a:bodyPr>
          <a:lstStyle/>
          <a:p>
            <a:pPr lvl="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Reprocess equipment following the MIFU for the device and the sterilizer. </a:t>
            </a:r>
          </a:p>
          <a:p>
            <a:pPr lvl="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Ensure the MIFU for each piece of equipment meet recognized accepted standards for reprocessing.</a:t>
            </a:r>
          </a:p>
          <a:p>
            <a:pPr lvl="0">
              <a:buFont typeface="Arial" panose="020B0604020202020204" pitchFamily="34" charset="0"/>
              <a:buChar char="•"/>
            </a:pPr>
            <a:endParaRPr lang="en-US" sz="2400" b="1" dirty="0">
              <a:solidFill>
                <a:schemeClr val="accent2">
                  <a:lumMod val="75000"/>
                </a:schemeClr>
              </a:solidFill>
              <a:latin typeface="Calibri" panose="020F0502020204030204" pitchFamily="34" charset="0"/>
              <a:cs typeface="Calibri" panose="020F0502020204030204" pitchFamily="34" charset="0"/>
            </a:endParaRPr>
          </a:p>
          <a:p>
            <a:pPr lvl="0">
              <a:buFont typeface="Arial" panose="020B0604020202020204" pitchFamily="34" charset="0"/>
              <a:buChar char="•"/>
            </a:pPr>
            <a:endParaRPr lang="en-US" sz="2400" b="1" dirty="0">
              <a:solidFill>
                <a:schemeClr val="accent2">
                  <a:lumMod val="75000"/>
                </a:schemeClr>
              </a:solidFill>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2400" b="1" dirty="0">
                <a:solidFill>
                  <a:schemeClr val="accent2">
                    <a:lumMod val="75000"/>
                  </a:schemeClr>
                </a:solidFill>
                <a:latin typeface="Calibri" panose="020F0502020204030204" pitchFamily="34" charset="0"/>
                <a:cs typeface="Calibri" panose="020F0502020204030204" pitchFamily="34" charset="0"/>
              </a:rPr>
              <a:t>Steam sterilization </a:t>
            </a:r>
            <a:r>
              <a:rPr lang="en-US" sz="2400" dirty="0">
                <a:solidFill>
                  <a:schemeClr val="accent2">
                    <a:lumMod val="75000"/>
                  </a:schemeClr>
                </a:solidFill>
                <a:latin typeface="Calibri" panose="020F0502020204030204" pitchFamily="34" charset="0"/>
                <a:cs typeface="Calibri" panose="020F0502020204030204" pitchFamily="34" charset="0"/>
              </a:rPr>
              <a:t>is required for</a:t>
            </a:r>
            <a:r>
              <a:rPr lang="en-US" sz="2400" i="1" dirty="0">
                <a:solidFill>
                  <a:schemeClr val="accent2">
                    <a:lumMod val="75000"/>
                  </a:schemeClr>
                </a:solidFill>
                <a:latin typeface="Calibri" panose="020F0502020204030204" pitchFamily="34" charset="0"/>
                <a:cs typeface="Calibri" panose="020F0502020204030204" pitchFamily="34" charset="0"/>
              </a:rPr>
              <a:t> critical </a:t>
            </a:r>
            <a:r>
              <a:rPr lang="en-US" sz="2400" dirty="0">
                <a:solidFill>
                  <a:schemeClr val="accent2">
                    <a:lumMod val="75000"/>
                  </a:schemeClr>
                </a:solidFill>
                <a:latin typeface="Calibri" panose="020F0502020204030204" pitchFamily="34" charset="0"/>
                <a:cs typeface="Calibri" panose="020F0502020204030204" pitchFamily="34" charset="0"/>
              </a:rPr>
              <a:t>foot care instruments and the sterilizer requires a printout or electronic record for each cycle.</a:t>
            </a:r>
          </a:p>
          <a:p>
            <a:pPr lvl="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Follow </a:t>
            </a:r>
            <a:r>
              <a:rPr lang="en-US" sz="2400" b="1" dirty="0">
                <a:solidFill>
                  <a:schemeClr val="accent2">
                    <a:lumMod val="75000"/>
                  </a:schemeClr>
                </a:solidFill>
                <a:latin typeface="Calibri" panose="020F0502020204030204" pitchFamily="34" charset="0"/>
                <a:cs typeface="Calibri" panose="020F0502020204030204" pitchFamily="34" charset="0"/>
              </a:rPr>
              <a:t>quality assurance </a:t>
            </a:r>
            <a:r>
              <a:rPr lang="en-US" sz="2400" dirty="0">
                <a:solidFill>
                  <a:schemeClr val="accent2">
                    <a:lumMod val="75000"/>
                  </a:schemeClr>
                </a:solidFill>
                <a:latin typeface="Calibri" panose="020F0502020204030204" pitchFamily="34" charset="0"/>
                <a:cs typeface="Calibri" panose="020F0502020204030204" pitchFamily="34" charset="0"/>
              </a:rPr>
              <a:t>recommendations, including monitoring and documentation of mechanical, chemical, and biological indicators.</a:t>
            </a:r>
            <a:endParaRPr lang="en-CA"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endParaRPr lang="en-CA" sz="2400" dirty="0">
              <a:solidFill>
                <a:schemeClr val="accent2">
                  <a:lumMod val="75000"/>
                </a:schemeClr>
              </a:solidFill>
              <a:latin typeface="Calibri" panose="020F0502020204030204" pitchFamily="34" charset="0"/>
              <a:cs typeface="Calibri" panose="020F0502020204030204" pitchFamily="34" charset="0"/>
            </a:endParaRPr>
          </a:p>
          <a:p>
            <a:endParaRPr lang="en-US" sz="2400" dirty="0">
              <a:solidFill>
                <a:schemeClr val="accent2">
                  <a:lumMod val="75000"/>
                </a:schemeClr>
              </a:solidFill>
              <a:latin typeface="Calibri" panose="020F0502020204030204" pitchFamily="34" charset="0"/>
              <a:cs typeface="Calibri" panose="020F0502020204030204" pitchFamily="34" charset="0"/>
            </a:endParaRPr>
          </a:p>
          <a:p>
            <a:endParaRPr lang="en-US" sz="2400" dirty="0">
              <a:solidFill>
                <a:schemeClr val="accent2">
                  <a:lumMod val="75000"/>
                </a:schemeClr>
              </a:solidFill>
              <a:latin typeface="Calibri" panose="020F0502020204030204" pitchFamily="34" charset="0"/>
              <a:cs typeface="Calibri" panose="020F0502020204030204" pitchFamily="34" charset="0"/>
            </a:endParaRPr>
          </a:p>
          <a:p>
            <a:pPr lvl="1"/>
            <a:endParaRPr lang="en-CA" sz="2400" dirty="0">
              <a:solidFill>
                <a:schemeClr val="accent2">
                  <a:lumMod val="75000"/>
                </a:schemeClr>
              </a:solidFill>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a:stretch>
            <a:fillRect/>
          </a:stretch>
        </p:blipFill>
        <p:spPr>
          <a:xfrm>
            <a:off x="4961808" y="2759298"/>
            <a:ext cx="2079105" cy="1339403"/>
          </a:xfrm>
          <a:prstGeom prst="rect">
            <a:avLst/>
          </a:prstGeom>
        </p:spPr>
      </p:pic>
      <p:sp>
        <p:nvSpPr>
          <p:cNvPr id="6" name="Slide Number Placeholder 5"/>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2479806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1470"/>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Option 3</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CA" b="1" strike="sngStrike"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815921"/>
            <a:ext cx="8596668" cy="4225441"/>
          </a:xfrm>
        </p:spPr>
        <p:txBody>
          <a:bodyPr>
            <a:normAutofit/>
          </a:bodyPr>
          <a:lstStyle/>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There shall be a robust </a:t>
            </a:r>
            <a:r>
              <a:rPr lang="en-US" sz="2400" b="1" dirty="0">
                <a:solidFill>
                  <a:schemeClr val="accent2">
                    <a:lumMod val="75000"/>
                  </a:schemeClr>
                </a:solidFill>
                <a:latin typeface="Calibri" panose="020F0502020204030204" pitchFamily="34" charset="0"/>
                <a:cs typeface="Calibri" panose="020F0502020204030204" pitchFamily="34" charset="0"/>
              </a:rPr>
              <a:t>process for recall </a:t>
            </a:r>
            <a:r>
              <a:rPr lang="en-US" sz="2400" dirty="0">
                <a:solidFill>
                  <a:schemeClr val="accent2">
                    <a:lumMod val="75000"/>
                  </a:schemeClr>
                </a:solidFill>
                <a:latin typeface="Calibri" panose="020F0502020204030204" pitchFamily="34" charset="0"/>
                <a:cs typeface="Calibri" panose="020F0502020204030204" pitchFamily="34" charset="0"/>
              </a:rPr>
              <a:t>of reprocessed equipment/devices in the event of reprocessing failure, including labeling of all packages with the sterilization date, load, sterilizer number, name of the medical device, and initials of the person who performed the packaging.</a:t>
            </a:r>
          </a:p>
          <a:p>
            <a:pPr lvl="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Best practices for</a:t>
            </a:r>
            <a:r>
              <a:rPr lang="en-US" sz="2400" b="1" dirty="0">
                <a:solidFill>
                  <a:schemeClr val="accent2">
                    <a:lumMod val="75000"/>
                  </a:schemeClr>
                </a:solidFill>
                <a:latin typeface="Calibri" panose="020F0502020204030204" pitchFamily="34" charset="0"/>
                <a:cs typeface="Calibri" panose="020F0502020204030204" pitchFamily="34" charset="0"/>
              </a:rPr>
              <a:t> transportation and storage </a:t>
            </a:r>
            <a:r>
              <a:rPr lang="en-US" sz="2400" dirty="0">
                <a:solidFill>
                  <a:schemeClr val="accent2">
                    <a:lumMod val="75000"/>
                  </a:schemeClr>
                </a:solidFill>
                <a:latin typeface="Calibri" panose="020F0502020204030204" pitchFamily="34" charset="0"/>
                <a:cs typeface="Calibri" panose="020F0502020204030204" pitchFamily="34" charset="0"/>
              </a:rPr>
              <a:t>of soiled and reprocessed equipment/devices shall be incorporated.  If using event-related sterility, a quality system is required with policies and procedures for the storage process. </a:t>
            </a:r>
            <a:endParaRPr lang="en-CA"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endParaRPr lang="en-CA"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1141858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 Option 3</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CA" strike="sngStrike"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Incorporate a </a:t>
            </a:r>
            <a:r>
              <a:rPr lang="en-US" sz="2400" b="1" dirty="0">
                <a:solidFill>
                  <a:schemeClr val="accent2">
                    <a:lumMod val="75000"/>
                  </a:schemeClr>
                </a:solidFill>
                <a:latin typeface="Calibri" panose="020F0502020204030204" pitchFamily="34" charset="0"/>
                <a:cs typeface="Calibri" panose="020F0502020204030204" pitchFamily="34" charset="0"/>
              </a:rPr>
              <a:t>preventative maintenance </a:t>
            </a:r>
            <a:r>
              <a:rPr lang="en-US" sz="2400" dirty="0">
                <a:solidFill>
                  <a:schemeClr val="accent2">
                    <a:lumMod val="75000"/>
                  </a:schemeClr>
                </a:solidFill>
                <a:latin typeface="Calibri" panose="020F0502020204030204" pitchFamily="34" charset="0"/>
                <a:cs typeface="Calibri" panose="020F0502020204030204" pitchFamily="34" charset="0"/>
              </a:rPr>
              <a:t>schedule according to equipment MIFU, including maintenance procedures, cleaning frequency of steam sterilizer and reprocessing area as well as annual steam sterilizer calibration by a certified technician. </a:t>
            </a: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There shall be a procedure outlining actions to be taken if parameters of cleaning and sterilization are not met, including documentation of steps taken to remediate.</a:t>
            </a:r>
            <a:endParaRPr lang="en-CA" sz="2400" dirty="0">
              <a:solidFill>
                <a:schemeClr val="accent2">
                  <a:lumMod val="75000"/>
                </a:schemeClr>
              </a:solidFill>
              <a:latin typeface="Calibri" panose="020F0502020204030204" pitchFamily="34" charset="0"/>
              <a:cs typeface="Calibri" panose="020F0502020204030204" pitchFamily="34" charset="0"/>
            </a:endParaRPr>
          </a:p>
          <a:p>
            <a:pPr lvl="0">
              <a:buFont typeface="Arial" panose="020B0604020202020204" pitchFamily="34" charset="0"/>
              <a:buChar char="•"/>
            </a:pPr>
            <a:endParaRPr lang="en-CA"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US" sz="2400" dirty="0">
              <a:solidFill>
                <a:schemeClr val="accent2">
                  <a:lumMod val="75000"/>
                </a:schemeClr>
              </a:solidFill>
              <a:latin typeface="Calibri" panose="020F0502020204030204" pitchFamily="34" charset="0"/>
              <a:cs typeface="Calibri" panose="020F0502020204030204" pitchFamily="34" charset="0"/>
            </a:endParaRPr>
          </a:p>
          <a:p>
            <a:endParaRPr lang="en-CA"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20644964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72" y="1930400"/>
            <a:ext cx="8745968" cy="4534534"/>
          </a:xfrm>
        </p:spPr>
        <p:txBody>
          <a:bodyPr/>
          <a:lstStyle/>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The foot care provider shall follow Occupational Health &amp; Safety and IPAC guidelines (e.g., Routine Practices and Additional Precautions, appropriate personal protective equipment for the task, safe sharps management, hand hygiene, and the procedure for staff exposures that occur during reprocessing).</a:t>
            </a:r>
          </a:p>
          <a:p>
            <a:pPr>
              <a:buFont typeface="Arial" panose="020B0604020202020204" pitchFamily="34" charset="0"/>
              <a:buChar char="•"/>
            </a:pPr>
            <a:endParaRPr lang="en-US"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US"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US"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CA"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CA" dirty="0"/>
          </a:p>
        </p:txBody>
      </p:sp>
      <p:sp>
        <p:nvSpPr>
          <p:cNvPr id="4" name="Rectangle 3"/>
          <p:cNvSpPr/>
          <p:nvPr/>
        </p:nvSpPr>
        <p:spPr>
          <a:xfrm>
            <a:off x="858592" y="2160589"/>
            <a:ext cx="8415410" cy="369332"/>
          </a:xfrm>
          <a:prstGeom prst="rect">
            <a:avLst/>
          </a:prstGeom>
        </p:spPr>
        <p:txBody>
          <a:bodyPr wrap="square">
            <a:spAutoFit/>
          </a:bodyPr>
          <a:lstStyle/>
          <a:p>
            <a:r>
              <a:rPr lang="en-US" dirty="0"/>
              <a:t> </a:t>
            </a:r>
            <a:endParaRPr lang="en-CA" dirty="0"/>
          </a:p>
        </p:txBody>
      </p:sp>
      <p:sp>
        <p:nvSpPr>
          <p:cNvPr id="6" name="AutoShape 4" descr="Image result for occupational health and safety doing foot care images"/>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 name="AutoShape 6" descr="Image result for occupational health and safety doing foot care images"/>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 name="AutoShape 8" descr="Image result for occupational health and safety doing foot care images"/>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 name="AutoShape 12" descr="Image result for occupational health and safety doing foot care images"/>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 name="AutoShape 14" descr="Image result for occupational health and safety doing foot care images"/>
          <p:cNvSpPr>
            <a:spLocks noChangeAspect="1" noChangeArrowheads="1"/>
          </p:cNvSpPr>
          <p:nvPr/>
        </p:nvSpPr>
        <p:spPr bwMode="auto">
          <a:xfrm>
            <a:off x="673100" y="4730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3" name="AutoShape 16" descr="Image result for occupational health and safety images"/>
          <p:cNvSpPr>
            <a:spLocks noChangeAspect="1" noChangeArrowheads="1"/>
          </p:cNvSpPr>
          <p:nvPr/>
        </p:nvSpPr>
        <p:spPr bwMode="auto">
          <a:xfrm>
            <a:off x="825500" y="6254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4" name="AutoShape 18" descr="Image result for occupational health and safety images"/>
          <p:cNvSpPr>
            <a:spLocks noGrp="1" noChangeAspect="1" noChangeArrowheads="1"/>
          </p:cNvSpPr>
          <p:nvPr>
            <p:ph type="title"/>
          </p:nvPr>
        </p:nvSpPr>
        <p:spPr bwMode="auto">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r>
              <a:rPr lang="en-US" b="1" dirty="0">
                <a:solidFill>
                  <a:schemeClr val="accent2">
                    <a:lumMod val="75000"/>
                  </a:schemeClr>
                </a:solidFill>
                <a:latin typeface="Calibri" panose="020F0502020204030204" pitchFamily="34" charset="0"/>
                <a:cs typeface="Calibri" panose="020F0502020204030204" pitchFamily="34" charset="0"/>
              </a:rPr>
              <a:t>Option 3</a:t>
            </a:r>
            <a:r>
              <a:rPr lang="en-US" sz="2400" dirty="0">
                <a:solidFill>
                  <a:schemeClr val="accent2">
                    <a:lumMod val="75000"/>
                  </a:schemeClr>
                </a:solidFill>
                <a:latin typeface="Calibri" panose="020F0502020204030204" pitchFamily="34" charset="0"/>
                <a:cs typeface="Calibri" panose="020F0502020204030204" pitchFamily="34" charset="0"/>
              </a:rPr>
              <a:t>(cont’d.)</a:t>
            </a:r>
            <a:endParaRPr lang="en-CA" strike="sngStrike" dirty="0">
              <a:solidFill>
                <a:schemeClr val="accent2">
                  <a:lumMod val="75000"/>
                </a:schemeClr>
              </a:solidFill>
            </a:endParaRPr>
          </a:p>
        </p:txBody>
      </p:sp>
      <p:sp>
        <p:nvSpPr>
          <p:cNvPr id="19" name="AutoShape 28" descr="Image result for occupational health and safety images"/>
          <p:cNvSpPr>
            <a:spLocks noChangeAspect="1" noChangeArrowheads="1"/>
          </p:cNvSpPr>
          <p:nvPr/>
        </p:nvSpPr>
        <p:spPr bwMode="auto">
          <a:xfrm>
            <a:off x="977900" y="77787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2412665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97" y="445490"/>
            <a:ext cx="8596668" cy="1615130"/>
          </a:xfrm>
        </p:spPr>
        <p:txBody>
          <a:bodyPr>
            <a:normAutofit fontScale="90000"/>
          </a:bodyPr>
          <a:lstStyle/>
          <a:p>
            <a:r>
              <a:rPr lang="en-US" sz="4000" b="1" dirty="0">
                <a:solidFill>
                  <a:schemeClr val="accent2">
                    <a:lumMod val="75000"/>
                  </a:schemeClr>
                </a:solidFill>
                <a:latin typeface="Calibri" panose="020F0502020204030204" pitchFamily="34" charset="0"/>
                <a:cs typeface="Calibri" panose="020F0502020204030204" pitchFamily="34" charset="0"/>
              </a:rPr>
              <a:t>Unacceptable methods of sterilization for critical foot care equipment</a:t>
            </a:r>
            <a:r>
              <a:rPr lang="en-US" dirty="0"/>
              <a:t/>
            </a:r>
            <a:br>
              <a:rPr lang="en-US" dirty="0"/>
            </a:br>
            <a:endParaRPr lang="en-US" b="1" i="1" dirty="0"/>
          </a:p>
        </p:txBody>
      </p:sp>
      <p:sp>
        <p:nvSpPr>
          <p:cNvPr id="3" name="Content Placeholder 2"/>
          <p:cNvSpPr>
            <a:spLocks noGrp="1"/>
          </p:cNvSpPr>
          <p:nvPr>
            <p:ph idx="1"/>
          </p:nvPr>
        </p:nvSpPr>
        <p:spPr>
          <a:xfrm>
            <a:off x="638697" y="1738648"/>
            <a:ext cx="8229600" cy="4984124"/>
          </a:xfrm>
        </p:spPr>
        <p:txBody>
          <a:bodyPr>
            <a:normAutofit fontScale="55000" lnSpcReduction="20000"/>
          </a:bodyPr>
          <a:lstStyle/>
          <a:p>
            <a:pPr marL="0" indent="0">
              <a:buNone/>
            </a:pPr>
            <a:r>
              <a:rPr lang="en-US" sz="3800" b="1" u="sng" dirty="0">
                <a:solidFill>
                  <a:schemeClr val="accent2">
                    <a:lumMod val="75000"/>
                  </a:schemeClr>
                </a:solidFill>
                <a:latin typeface="Calibri" panose="020F0502020204030204" pitchFamily="34" charset="0"/>
                <a:cs typeface="Calibri" panose="020F0502020204030204" pitchFamily="34" charset="0"/>
              </a:rPr>
              <a:t>Note: </a:t>
            </a:r>
          </a:p>
          <a:p>
            <a:pPr>
              <a:buFont typeface="Arial" panose="020B0604020202020204" pitchFamily="34" charset="0"/>
              <a:buChar char="•"/>
            </a:pPr>
            <a:r>
              <a:rPr lang="en-US" sz="3800" dirty="0">
                <a:solidFill>
                  <a:schemeClr val="accent2">
                    <a:lumMod val="75000"/>
                  </a:schemeClr>
                </a:solidFill>
                <a:latin typeface="Calibri" panose="020F0502020204030204" pitchFamily="34" charset="0"/>
                <a:cs typeface="Calibri" panose="020F0502020204030204" pitchFamily="34" charset="0"/>
              </a:rPr>
              <a:t>The use of liquid chemicals for sterilization of instruments is not recommended for critical equipment/devices that are used for sterile procedures due to the limitations in maintaining sterility to point of use. </a:t>
            </a:r>
          </a:p>
          <a:p>
            <a:pPr>
              <a:buFont typeface="Arial" panose="020B0604020202020204" pitchFamily="34" charset="0"/>
              <a:buChar char="•"/>
            </a:pPr>
            <a:r>
              <a:rPr lang="en-US" sz="3800" baseline="30000" dirty="0">
                <a:solidFill>
                  <a:schemeClr val="accent2">
                    <a:lumMod val="75000"/>
                  </a:schemeClr>
                </a:solidFill>
                <a:latin typeface="Calibri" panose="020F0502020204030204" pitchFamily="34" charset="0"/>
                <a:cs typeface="Calibri" panose="020F0502020204030204" pitchFamily="34" charset="0"/>
              </a:rPr>
              <a:t> </a:t>
            </a:r>
            <a:r>
              <a:rPr lang="en-US" sz="3800" dirty="0">
                <a:solidFill>
                  <a:schemeClr val="accent2">
                    <a:lumMod val="75000"/>
                  </a:schemeClr>
                </a:solidFill>
                <a:latin typeface="Calibri" panose="020F0502020204030204" pitchFamily="34" charset="0"/>
                <a:cs typeface="Calibri" panose="020F0502020204030204" pitchFamily="34" charset="0"/>
              </a:rPr>
              <a:t>“Devices cannot be wrapped or adequately contained during processing in a liquid chemical sterilant to maintain sterility following processing and during storage.” *</a:t>
            </a:r>
          </a:p>
          <a:p>
            <a:pPr>
              <a:buFont typeface="Arial" panose="020B0604020202020204" pitchFamily="34" charset="0"/>
              <a:buChar char="•"/>
            </a:pPr>
            <a:endParaRPr lang="en-US" sz="2400" baseline="30000" dirty="0">
              <a:solidFill>
                <a:schemeClr val="accent2">
                  <a:lumMod val="75000"/>
                </a:schemeClr>
              </a:solidFill>
              <a:latin typeface="Calibri" panose="020F0502020204030204" pitchFamily="34" charset="0"/>
              <a:cs typeface="Calibri" panose="020F0502020204030204" pitchFamily="34" charset="0"/>
            </a:endParaRPr>
          </a:p>
          <a:p>
            <a:pPr marL="0" lvl="0" indent="0">
              <a:buNone/>
            </a:pPr>
            <a:r>
              <a:rPr lang="en-US" sz="2900" dirty="0">
                <a:latin typeface="Calibri" panose="020F0502020204030204" pitchFamily="34" charset="0"/>
                <a:cs typeface="Calibri" panose="020F0502020204030204" pitchFamily="34" charset="0"/>
              </a:rPr>
              <a:t>*Reference: Centres for Disease Control (CDC). Guideline for Disinfection and Sterilization in        Healthcare Facilities, 2008.Last updated Feb 15,2017  [cited 2018 Feb 6] Accessed at: </a:t>
            </a:r>
            <a:r>
              <a:rPr lang="en-US" sz="2900" i="1" u="sng" dirty="0">
                <a:latin typeface="Calibri" panose="020F0502020204030204" pitchFamily="34" charset="0"/>
                <a:cs typeface="Calibri" panose="020F0502020204030204" pitchFamily="34" charset="0"/>
                <a:hlinkClick r:id="rId2"/>
              </a:rPr>
              <a:t>https://www.cdc.gov/infectioncontrol/pdf/guidelines/disinfection-guidelines.pdf</a:t>
            </a:r>
            <a:r>
              <a:rPr lang="en-US" sz="2900" i="1" dirty="0">
                <a:latin typeface="Calibri" panose="020F0502020204030204" pitchFamily="34" charset="0"/>
                <a:cs typeface="Calibri" panose="020F0502020204030204" pitchFamily="34" charset="0"/>
              </a:rPr>
              <a:t>.</a:t>
            </a:r>
          </a:p>
          <a:p>
            <a:pPr marL="0" lvl="0" indent="0">
              <a:buNone/>
            </a:pPr>
            <a:r>
              <a:rPr lang="en-US" sz="2900" dirty="0">
                <a:latin typeface="Calibri" panose="020F0502020204030204" pitchFamily="34" charset="0"/>
                <a:cs typeface="Calibri" panose="020F0502020204030204" pitchFamily="34" charset="0"/>
              </a:rPr>
              <a:t> </a:t>
            </a:r>
            <a:r>
              <a:rPr lang="en-US" sz="2900" dirty="0" err="1">
                <a:latin typeface="Calibri" panose="020F0502020204030204" pitchFamily="34" charset="0"/>
                <a:cs typeface="Calibri" panose="020F0502020204030204" pitchFamily="34" charset="0"/>
              </a:rPr>
              <a:t>Rutala</a:t>
            </a:r>
            <a:r>
              <a:rPr lang="en-US" sz="2900" dirty="0">
                <a:latin typeface="Calibri" panose="020F0502020204030204" pitchFamily="34" charset="0"/>
                <a:cs typeface="Calibri" panose="020F0502020204030204" pitchFamily="34" charset="0"/>
              </a:rPr>
              <a:t> WA, Weber, DJ. Disinfection, sterilization and antisepsis: An overview. AJIC    2019:47(supplement): A3-A9</a:t>
            </a:r>
            <a:endParaRPr lang="en-CA" sz="2900" dirty="0">
              <a:latin typeface="Calibri" panose="020F0502020204030204" pitchFamily="34" charset="0"/>
              <a:cs typeface="Calibri" panose="020F0502020204030204" pitchFamily="34" charset="0"/>
            </a:endParaRPr>
          </a:p>
          <a:p>
            <a:pPr>
              <a:buFont typeface="Arial" panose="020B0604020202020204" pitchFamily="34" charset="0"/>
              <a:buChar char="•"/>
            </a:pPr>
            <a:endParaRPr lang="en-US" sz="2600" baseline="30000" dirty="0">
              <a:solidFill>
                <a:schemeClr val="accent2">
                  <a:lumMod val="75000"/>
                </a:schemeClr>
              </a:solidFill>
              <a:latin typeface="Calibri" panose="020F0502020204030204" pitchFamily="34" charset="0"/>
              <a:cs typeface="Calibri" panose="020F0502020204030204" pitchFamily="34" charset="0"/>
            </a:endParaRPr>
          </a:p>
          <a:p>
            <a:endParaRPr lang="en-CA" dirty="0"/>
          </a:p>
          <a:p>
            <a:pPr marL="0" indent="0">
              <a:buNone/>
            </a:pPr>
            <a:r>
              <a:rPr lang="en-US" b="1" baseline="30000" dirty="0"/>
              <a:t> </a:t>
            </a:r>
            <a:endParaRPr lang="en-CA" dirty="0"/>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3456328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70" y="334851"/>
            <a:ext cx="8707332" cy="1595549"/>
          </a:xfrm>
        </p:spPr>
        <p:txBody>
          <a:bodyPr>
            <a:noAutofit/>
          </a:bodyPr>
          <a:lstStyle/>
          <a:p>
            <a:r>
              <a:rPr lang="en-US" b="1" dirty="0">
                <a:solidFill>
                  <a:schemeClr val="accent2">
                    <a:lumMod val="75000"/>
                  </a:schemeClr>
                </a:solidFill>
                <a:latin typeface="Calibri" panose="020F0502020204030204" pitchFamily="34" charset="0"/>
                <a:cs typeface="Calibri" panose="020F0502020204030204" pitchFamily="34" charset="0"/>
              </a:rPr>
              <a:t>Unacceptable methods of sterilization for critical foot care equipment</a:t>
            </a:r>
            <a:endParaRPr lang="en-CA" dirty="0"/>
          </a:p>
        </p:txBody>
      </p:sp>
      <p:sp>
        <p:nvSpPr>
          <p:cNvPr id="3" name="Content Placeholder 2"/>
          <p:cNvSpPr>
            <a:spLocks noGrp="1"/>
          </p:cNvSpPr>
          <p:nvPr>
            <p:ph idx="1"/>
          </p:nvPr>
        </p:nvSpPr>
        <p:spPr>
          <a:xfrm>
            <a:off x="591975" y="1581995"/>
            <a:ext cx="8682027" cy="4459367"/>
          </a:xfrm>
        </p:spPr>
        <p:txBody>
          <a:bodyPr>
            <a:normAutofit lnSpcReduction="10000"/>
          </a:bodyPr>
          <a:lstStyle/>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Unacceptable methods of sterilization include Immediate-Use Steam Sterilization (IUSS),</a:t>
            </a:r>
            <a:r>
              <a:rPr lang="en-US" sz="2400" b="1" dirty="0">
                <a:solidFill>
                  <a:schemeClr val="accent2">
                    <a:lumMod val="75000"/>
                  </a:schemeClr>
                </a:solidFill>
                <a:latin typeface="Calibri" panose="020F0502020204030204" pitchFamily="34" charset="0"/>
                <a:cs typeface="Calibri" panose="020F0502020204030204" pitchFamily="34" charset="0"/>
              </a:rPr>
              <a:t> </a:t>
            </a:r>
            <a:r>
              <a:rPr lang="en-US" sz="2400" dirty="0">
                <a:solidFill>
                  <a:schemeClr val="accent2">
                    <a:lumMod val="75000"/>
                  </a:schemeClr>
                </a:solidFill>
                <a:latin typeface="Calibri" panose="020F0502020204030204" pitchFamily="34" charset="0"/>
                <a:cs typeface="Calibri" panose="020F0502020204030204" pitchFamily="34" charset="0"/>
              </a:rPr>
              <a:t>formerly referred to as Flash sterilization, glass bead sterilizer, microwave oven, boiling, chemiclave, steam sterilizers without printouts or electronic recording and ultraviolet irradiation</a:t>
            </a:r>
          </a:p>
          <a:p>
            <a:pPr marL="0" indent="0">
              <a:buNone/>
            </a:pPr>
            <a:r>
              <a:rPr lang="en-US" sz="2400" dirty="0">
                <a:solidFill>
                  <a:schemeClr val="accent2">
                    <a:lumMod val="75000"/>
                  </a:schemeClr>
                </a:solidFill>
                <a:latin typeface="Calibri" panose="020F0502020204030204" pitchFamily="34" charset="0"/>
                <a:cs typeface="Calibri" panose="020F0502020204030204" pitchFamily="34" charset="0"/>
              </a:rPr>
              <a:t>Note: </a:t>
            </a: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IPAC Canada practice statement adds: Multi-functional domestic appliances are also unacceptable for sterilization such as dishwashers, pressure cookers, and toaster ovens. </a:t>
            </a:r>
          </a:p>
          <a:p>
            <a:pPr>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If an existing steam sterilizer does not have a printer or electronic recording device (USB), CSA recommends that there is a plan to update or replace the sterilizer to bring this into compliance.</a:t>
            </a:r>
          </a:p>
          <a:p>
            <a:pPr>
              <a:buFont typeface="Arial" panose="020B0604020202020204" pitchFamily="34" charset="0"/>
              <a:buChar char="•"/>
            </a:pPr>
            <a:endParaRPr lang="en-CA" sz="2400" dirty="0">
              <a:solidFill>
                <a:schemeClr val="accent2">
                  <a:lumMod val="75000"/>
                </a:schemeClr>
              </a:solidFill>
              <a:latin typeface="Calibri" panose="020F0502020204030204" pitchFamily="34" charset="0"/>
              <a:cs typeface="Calibri" panose="020F0502020204030204" pitchFamily="34" charset="0"/>
            </a:endParaRPr>
          </a:p>
          <a:p>
            <a:endParaRPr lang="en-CA" sz="2400" dirty="0">
              <a:solidFill>
                <a:schemeClr val="accent2">
                  <a:lumMod val="75000"/>
                </a:schemeClr>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9437792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76" y="-115910"/>
            <a:ext cx="8771727" cy="1558344"/>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Checkpoint</a:t>
            </a:r>
            <a:br>
              <a:rPr lang="en-US" sz="3600" b="1" dirty="0">
                <a:solidFill>
                  <a:schemeClr val="accent2">
                    <a:lumMod val="75000"/>
                  </a:schemeClr>
                </a:solidFill>
                <a:latin typeface="Calibri" panose="020F0502020204030204" pitchFamily="34" charset="0"/>
                <a:cs typeface="Calibri" panose="020F0502020204030204" pitchFamily="34" charset="0"/>
              </a:rPr>
            </a:br>
            <a:endParaRPr lang="en-CA" sz="36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331304" y="954157"/>
            <a:ext cx="8942701" cy="5751443"/>
          </a:xfrm>
        </p:spPr>
        <p:txBody>
          <a:bodyPr>
            <a:normAutofit fontScale="77500" lnSpcReduction="20000"/>
          </a:bodyPr>
          <a:lstStyle/>
          <a:p>
            <a:endParaRPr lang="en-US" sz="2800" dirty="0">
              <a:solidFill>
                <a:schemeClr val="accent2">
                  <a:lumMod val="75000"/>
                </a:schemeClr>
              </a:solidFill>
              <a:latin typeface="Calibri" panose="020F0502020204030204" pitchFamily="34" charset="0"/>
              <a:cs typeface="Calibri" panose="020F0502020204030204" pitchFamily="34" charset="0"/>
            </a:endParaRPr>
          </a:p>
          <a:p>
            <a:r>
              <a:rPr lang="en-US" sz="3100" dirty="0">
                <a:solidFill>
                  <a:schemeClr val="accent2">
                    <a:lumMod val="75000"/>
                  </a:schemeClr>
                </a:solidFill>
                <a:latin typeface="Calibri" panose="020F0502020204030204" pitchFamily="34" charset="0"/>
                <a:cs typeface="Calibri" panose="020F0502020204030204" pitchFamily="34" charset="0"/>
              </a:rPr>
              <a:t>1. 	What is happening in your long-term care facility or Outpatient 	clinic or your foot care practice performed by health care 	providers?</a:t>
            </a:r>
          </a:p>
          <a:p>
            <a:r>
              <a:rPr lang="en-US" sz="3100" dirty="0">
                <a:solidFill>
                  <a:schemeClr val="accent2">
                    <a:lumMod val="75000"/>
                  </a:schemeClr>
                </a:solidFill>
                <a:latin typeface="Calibri" panose="020F0502020204030204" pitchFamily="34" charset="0"/>
                <a:cs typeface="Calibri" panose="020F0502020204030204" pitchFamily="34" charset="0"/>
              </a:rPr>
              <a:t>2.    Does the equipment/device used meet the CSA Z314.18 standard 	and the IPAC Canada Position statement on reprocessing of critical 	foot care equipment?  (Note: This standard is for reprocessing in 	all health 	care settings- see #1.2)</a:t>
            </a:r>
          </a:p>
          <a:p>
            <a:pPr marL="800100" lvl="1" indent="-342900">
              <a:buFont typeface="Arial" panose="020B0604020202020204" pitchFamily="34" charset="0"/>
              <a:buChar char="•"/>
            </a:pPr>
            <a:r>
              <a:rPr lang="en-US" sz="3100" dirty="0">
                <a:solidFill>
                  <a:schemeClr val="accent2">
                    <a:lumMod val="75000"/>
                  </a:schemeClr>
                </a:solidFill>
                <a:latin typeface="Calibri" panose="020F0502020204030204" pitchFamily="34" charset="0"/>
                <a:cs typeface="Calibri" panose="020F0502020204030204" pitchFamily="34" charset="0"/>
              </a:rPr>
              <a:t>All Health care providers, contracted or independent and the organization employing them are </a:t>
            </a:r>
            <a:r>
              <a:rPr lang="en-US" sz="3100" b="1" u="sng" dirty="0">
                <a:solidFill>
                  <a:schemeClr val="accent2">
                    <a:lumMod val="75000"/>
                  </a:schemeClr>
                </a:solidFill>
                <a:latin typeface="Calibri" panose="020F0502020204030204" pitchFamily="34" charset="0"/>
                <a:cs typeface="Calibri" panose="020F0502020204030204" pitchFamily="34" charset="0"/>
              </a:rPr>
              <a:t>accountable</a:t>
            </a:r>
            <a:r>
              <a:rPr lang="en-US" sz="3100" b="1" dirty="0">
                <a:solidFill>
                  <a:schemeClr val="accent2">
                    <a:lumMod val="75000"/>
                  </a:schemeClr>
                </a:solidFill>
                <a:latin typeface="Calibri" panose="020F0502020204030204" pitchFamily="34" charset="0"/>
                <a:cs typeface="Calibri" panose="020F0502020204030204" pitchFamily="34" charset="0"/>
              </a:rPr>
              <a:t> </a:t>
            </a:r>
            <a:r>
              <a:rPr lang="en-US" sz="3100" dirty="0">
                <a:solidFill>
                  <a:schemeClr val="accent2">
                    <a:lumMod val="75000"/>
                  </a:schemeClr>
                </a:solidFill>
                <a:latin typeface="Calibri" panose="020F0502020204030204" pitchFamily="34" charset="0"/>
                <a:cs typeface="Calibri" panose="020F0502020204030204" pitchFamily="34" charset="0"/>
              </a:rPr>
              <a:t>to verify the equipment is reprocessed according to CSA standards.</a:t>
            </a:r>
          </a:p>
          <a:p>
            <a:pPr marL="800100" lvl="1" indent="-342900">
              <a:buFont typeface="Arial" panose="020B0604020202020204" pitchFamily="34" charset="0"/>
              <a:buChar char="•"/>
            </a:pPr>
            <a:r>
              <a:rPr lang="en-US" sz="3100" dirty="0">
                <a:solidFill>
                  <a:schemeClr val="accent2">
                    <a:lumMod val="75000"/>
                  </a:schemeClr>
                </a:solidFill>
                <a:latin typeface="Calibri" panose="020F0502020204030204" pitchFamily="34" charset="0"/>
                <a:cs typeface="Calibri" panose="020F0502020204030204" pitchFamily="34" charset="0"/>
              </a:rPr>
              <a:t>Verify foot care providers are following current recommendations on management of critical care devices between clients and following Routine Practices as well as Occupational Health and Safety Guidelines.</a:t>
            </a:r>
          </a:p>
          <a:p>
            <a:pPr marL="800100" lvl="1" indent="-342900">
              <a:buFont typeface="Arial" panose="020B0604020202020204" pitchFamily="34" charset="0"/>
              <a:buChar char="•"/>
            </a:pPr>
            <a:r>
              <a:rPr lang="en-US" sz="3100" dirty="0">
                <a:solidFill>
                  <a:schemeClr val="accent2">
                    <a:lumMod val="75000"/>
                  </a:schemeClr>
                </a:solidFill>
                <a:latin typeface="Calibri" panose="020F0502020204030204" pitchFamily="34" charset="0"/>
                <a:cs typeface="Calibri" panose="020F0502020204030204" pitchFamily="34" charset="0"/>
              </a:rPr>
              <a:t> Periodic auditing of reprocessing practices is recommended</a:t>
            </a:r>
          </a:p>
          <a:p>
            <a:pPr marL="800100" lvl="1" indent="-342900">
              <a:buFont typeface="Arial" panose="020B0604020202020204" pitchFamily="34" charset="0"/>
              <a:buChar char="•"/>
            </a:pPr>
            <a:endParaRPr lang="en-US" sz="3100" dirty="0">
              <a:solidFill>
                <a:schemeClr val="accent2">
                  <a:lumMod val="75000"/>
                </a:schemeClr>
              </a:solidFill>
              <a:latin typeface="Calibri" panose="020F0502020204030204" pitchFamily="34" charset="0"/>
              <a:cs typeface="Calibri" panose="020F0502020204030204" pitchFamily="34" charset="0"/>
            </a:endParaRPr>
          </a:p>
          <a:p>
            <a:pPr marL="800100" lvl="1" indent="-342900">
              <a:buFont typeface="Arial" panose="020B0604020202020204" pitchFamily="34" charset="0"/>
              <a:buChar char="•"/>
            </a:pPr>
            <a:endParaRPr lang="en-US" sz="3100" dirty="0">
              <a:solidFill>
                <a:srgbClr val="FF0000"/>
              </a:solidFill>
              <a:latin typeface="Calibri" panose="020F0502020204030204" pitchFamily="34" charset="0"/>
              <a:cs typeface="Calibri" panose="020F0502020204030204" pitchFamily="34" charset="0"/>
            </a:endParaRPr>
          </a:p>
          <a:p>
            <a:endParaRPr lang="en-CA"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36</a:t>
            </a:r>
            <a:endParaRPr lang="en-US" dirty="0"/>
          </a:p>
        </p:txBody>
      </p:sp>
    </p:spTree>
    <p:extLst>
      <p:ext uri="{BB962C8B-B14F-4D97-AF65-F5344CB8AC3E}">
        <p14:creationId xmlns:p14="http://schemas.microsoft.com/office/powerpoint/2010/main" val="30837492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8" y="167426"/>
            <a:ext cx="8913394" cy="1056068"/>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Checkpoint</a:t>
            </a:r>
            <a:endParaRPr lang="en-CA" dirty="0">
              <a:solidFill>
                <a:schemeClr val="accent2">
                  <a:lumMod val="75000"/>
                </a:schemeClr>
              </a:solidFill>
            </a:endParaRPr>
          </a:p>
        </p:txBody>
      </p:sp>
      <p:sp>
        <p:nvSpPr>
          <p:cNvPr id="3" name="Content Placeholder 2"/>
          <p:cNvSpPr>
            <a:spLocks noGrp="1"/>
          </p:cNvSpPr>
          <p:nvPr>
            <p:ph idx="1"/>
          </p:nvPr>
        </p:nvSpPr>
        <p:spPr>
          <a:xfrm>
            <a:off x="218941" y="1223495"/>
            <a:ext cx="9055061" cy="4817868"/>
          </a:xfrm>
        </p:spPr>
        <p:txBody>
          <a:bodyPr>
            <a:normAutofit/>
          </a:bodyPr>
          <a:lstStyle/>
          <a:p>
            <a:pPr marL="0" indent="0">
              <a:buNone/>
            </a:pPr>
            <a:r>
              <a:rPr lang="en-CA" sz="2400" b="1" dirty="0">
                <a:solidFill>
                  <a:schemeClr val="accent2">
                    <a:lumMod val="75000"/>
                  </a:schemeClr>
                </a:solidFill>
                <a:latin typeface="Calibri" panose="020F0502020204030204" pitchFamily="34" charset="0"/>
                <a:cs typeface="Calibri" panose="020F0502020204030204" pitchFamily="34" charset="0"/>
              </a:rPr>
              <a:t>Does your organization have a policy on client owned equipment used by the client or family?</a:t>
            </a:r>
            <a:endParaRPr lang="en-CA" sz="2400" dirty="0">
              <a:solidFill>
                <a:schemeClr val="accent2">
                  <a:lumMod val="75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There shall be written policies and procedures for the provision of a foot care program. </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Assessment of a clients foot care needs should be part of the individuals care plan.</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The clients basic foot care includes assessment, identification of infection, injury or other problems. </a:t>
            </a:r>
          </a:p>
          <a:p>
            <a:pPr>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Consult Infection Prevention &amp; Control and Quality &amp; Risk to identify the organizations’ risk and develop a policy. </a:t>
            </a:r>
          </a:p>
          <a:p>
            <a:pPr marL="0" indent="0">
              <a:buNone/>
            </a:pPr>
            <a:endParaRPr lang="en-CA" sz="2400" dirty="0">
              <a:solidFill>
                <a:schemeClr val="accent2">
                  <a:lumMod val="75000"/>
                </a:schemeClr>
              </a:solidFill>
              <a:latin typeface="Calibri" panose="020F0502020204030204" pitchFamily="34" charset="0"/>
              <a:cs typeface="Calibri" panose="020F0502020204030204" pitchFamily="34" charset="0"/>
            </a:endParaRPr>
          </a:p>
          <a:p>
            <a:pPr marL="0" indent="0">
              <a:buNone/>
            </a:pPr>
            <a:endParaRPr lang="en-CA" sz="2400" dirty="0">
              <a:latin typeface="Calibri Light" panose="020F0302020204030204" pitchFamily="34" charset="0"/>
              <a:cs typeface="Calibri Light" panose="020F0302020204030204" pitchFamily="34" charset="0"/>
            </a:endParaRPr>
          </a:p>
          <a:p>
            <a:pPr marL="0" indent="0">
              <a:buNone/>
            </a:pPr>
            <a:endParaRPr lang="en-CA"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35239146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5107" y="371061"/>
            <a:ext cx="8987261" cy="4568635"/>
          </a:xfrm>
        </p:spPr>
        <p:txBody>
          <a:bodyPr>
            <a:noAutofit/>
          </a:bodyPr>
          <a:lstStyle/>
          <a:p>
            <a:r>
              <a:rPr lang="en-CA" sz="3600" i="1" dirty="0">
                <a:solidFill>
                  <a:srgbClr val="FF0000"/>
                </a:solidFill>
                <a:latin typeface="Calibri" panose="020F0502020204030204" pitchFamily="34" charset="0"/>
                <a:cs typeface="Calibri" panose="020F0502020204030204" pitchFamily="34" charset="0"/>
              </a:rPr>
              <a:t> </a:t>
            </a:r>
            <a:endParaRPr lang="en-CA" sz="3600" b="1" dirty="0">
              <a:solidFill>
                <a:schemeClr val="accent2">
                  <a:lumMod val="75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CA" sz="3600" i="1" dirty="0">
              <a:solidFill>
                <a:srgbClr val="FF000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CA" sz="3600" i="1" dirty="0">
                <a:solidFill>
                  <a:srgbClr val="FF0000"/>
                </a:solidFill>
                <a:latin typeface="Calibri" panose="020F0502020204030204" pitchFamily="34" charset="0"/>
                <a:cs typeface="Calibri" panose="020F0502020204030204" pitchFamily="34" charset="0"/>
              </a:rPr>
              <a:t>IPAC-Canada Position statement is written for health care providers who perform foot care or reprocess critical foot care devices. </a:t>
            </a:r>
          </a:p>
          <a:p>
            <a:pPr marL="342900" indent="-342900">
              <a:buFont typeface="Arial" panose="020B0604020202020204" pitchFamily="34" charset="0"/>
              <a:buChar char="•"/>
            </a:pPr>
            <a:r>
              <a:rPr lang="en-CA" sz="3600" i="1" dirty="0">
                <a:solidFill>
                  <a:srgbClr val="FF0000"/>
                </a:solidFill>
                <a:latin typeface="Calibri" panose="020F0502020204030204" pitchFamily="34" charset="0"/>
                <a:cs typeface="Calibri" panose="020F0502020204030204" pitchFamily="34" charset="0"/>
              </a:rPr>
              <a:t>It  is not intended for addressing foot care practices performed by the client or the clients’ family.</a:t>
            </a:r>
          </a:p>
          <a:p>
            <a:pPr marL="342900" indent="-342900">
              <a:buFont typeface="Arial" panose="020B0604020202020204" pitchFamily="34" charset="0"/>
              <a:buChar char="•"/>
            </a:pPr>
            <a:endParaRPr lang="en-CA" sz="3600" i="1" dirty="0">
              <a:solidFill>
                <a:srgbClr val="FF0000"/>
              </a:solidFill>
              <a:latin typeface="Calibri" panose="020F0502020204030204" pitchFamily="34" charset="0"/>
              <a:cs typeface="Calibri" panose="020F0502020204030204" pitchFamily="34" charset="0"/>
            </a:endParaRPr>
          </a:p>
          <a:p>
            <a:endParaRPr lang="en-US" sz="3600"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38</a:t>
            </a:r>
            <a:endParaRPr lang="en-US" dirty="0"/>
          </a:p>
        </p:txBody>
      </p:sp>
    </p:spTree>
    <p:extLst>
      <p:ext uri="{BB962C8B-B14F-4D97-AF65-F5344CB8AC3E}">
        <p14:creationId xmlns:p14="http://schemas.microsoft.com/office/powerpoint/2010/main" val="21586519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781318"/>
          </a:xfrm>
        </p:spPr>
        <p:txBody>
          <a:bodyPr>
            <a:normAutofit/>
          </a:bodyPr>
          <a:lstStyle/>
          <a:p>
            <a:r>
              <a:rPr lang="en-CA" sz="3600" b="1" dirty="0">
                <a:solidFill>
                  <a:schemeClr val="accent2">
                    <a:lumMod val="75000"/>
                  </a:schemeClr>
                </a:solidFill>
                <a:latin typeface="Calibri" panose="020F0502020204030204" pitchFamily="34" charset="0"/>
                <a:cs typeface="Calibri" panose="020F0502020204030204" pitchFamily="34" charset="0"/>
              </a:rPr>
              <a:t>Accountability when choosing Options</a:t>
            </a:r>
          </a:p>
        </p:txBody>
      </p:sp>
      <p:sp>
        <p:nvSpPr>
          <p:cNvPr id="3" name="Text Placeholder 2"/>
          <p:cNvSpPr>
            <a:spLocks noGrp="1"/>
          </p:cNvSpPr>
          <p:nvPr>
            <p:ph type="body" idx="1"/>
          </p:nvPr>
        </p:nvSpPr>
        <p:spPr>
          <a:xfrm>
            <a:off x="677335" y="1764407"/>
            <a:ext cx="8596668" cy="4237148"/>
          </a:xfrm>
        </p:spPr>
        <p:txBody>
          <a:bodyPr>
            <a:normAutofit fontScale="92500"/>
          </a:bodyPr>
          <a:lstStyle/>
          <a:p>
            <a:r>
              <a:rPr lang="en-US" sz="2800" dirty="0">
                <a:solidFill>
                  <a:schemeClr val="accent2">
                    <a:lumMod val="75000"/>
                  </a:schemeClr>
                </a:solidFill>
                <a:latin typeface="Calibri" panose="020F0502020204030204" pitchFamily="34" charset="0"/>
                <a:cs typeface="Calibri" panose="020F0502020204030204" pitchFamily="34" charset="0"/>
              </a:rPr>
              <a:t>Any of the 3 options used in Canada; </a:t>
            </a:r>
            <a:r>
              <a:rPr lang="en-US" sz="2800" u="sng" dirty="0">
                <a:solidFill>
                  <a:schemeClr val="accent2">
                    <a:lumMod val="75000"/>
                  </a:schemeClr>
                </a:solidFill>
                <a:latin typeface="Calibri" panose="020F0502020204030204" pitchFamily="34" charset="0"/>
                <a:cs typeface="Calibri" panose="020F0502020204030204" pitchFamily="34" charset="0"/>
              </a:rPr>
              <a:t>must meet CSA Standards</a:t>
            </a:r>
          </a:p>
          <a:p>
            <a:r>
              <a:rPr lang="en-US" sz="2800" dirty="0">
                <a:solidFill>
                  <a:schemeClr val="accent2">
                    <a:lumMod val="75000"/>
                  </a:schemeClr>
                </a:solidFill>
                <a:latin typeface="Calibri" panose="020F0502020204030204" pitchFamily="34" charset="0"/>
                <a:cs typeface="Calibri" panose="020F0502020204030204" pitchFamily="34" charset="0"/>
              </a:rPr>
              <a:t>AND take into account:</a:t>
            </a:r>
          </a:p>
          <a:p>
            <a:pPr marL="342900"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costing &amp; liability analysis</a:t>
            </a:r>
            <a:endParaRPr lang="en-CA" sz="2400" dirty="0">
              <a:solidFill>
                <a:schemeClr val="accent2">
                  <a:lumMod val="75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verify correct workflow and workspaces</a:t>
            </a:r>
          </a:p>
          <a:p>
            <a:pPr marL="342900"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utilize equipment that meets standards as well as preventative maintenance </a:t>
            </a:r>
          </a:p>
          <a:p>
            <a:pPr marL="342900"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storage and transportation </a:t>
            </a:r>
          </a:p>
          <a:p>
            <a:pPr marL="342900"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ensure ongoing quality assurance, auditing, training and competencies </a:t>
            </a:r>
          </a:p>
          <a:p>
            <a:pPr marL="342900" indent="-342900">
              <a:buFont typeface="Arial" panose="020B0604020202020204" pitchFamily="34" charset="0"/>
              <a:buChar char="•"/>
            </a:pPr>
            <a:endParaRPr lang="en-CA" sz="2400" dirty="0">
              <a:solidFill>
                <a:schemeClr val="accent2">
                  <a:lumMod val="75000"/>
                </a:schemeClr>
              </a:solidFill>
            </a:endParaRPr>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39</a:t>
            </a:r>
            <a:endParaRPr lang="en-US" dirty="0"/>
          </a:p>
        </p:txBody>
      </p:sp>
    </p:spTree>
    <p:extLst>
      <p:ext uri="{BB962C8B-B14F-4D97-AF65-F5344CB8AC3E}">
        <p14:creationId xmlns:p14="http://schemas.microsoft.com/office/powerpoint/2010/main" val="2511240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69843" y="357809"/>
            <a:ext cx="8912525" cy="6268278"/>
          </a:xfrm>
        </p:spPr>
        <p:txBody>
          <a:bodyPr>
            <a:noAutofit/>
          </a:bodyPr>
          <a:lstStyle/>
          <a:p>
            <a:pPr marL="571500" indent="-571500">
              <a:buFont typeface="Arial" panose="020B0604020202020204" pitchFamily="34" charset="0"/>
              <a:buChar char="•"/>
            </a:pPr>
            <a:endParaRPr lang="en-CA" sz="3600" b="1" i="1" dirty="0">
              <a:solidFill>
                <a:schemeClr val="accent2">
                  <a:lumMod val="75000"/>
                </a:schemeClr>
              </a:solidFill>
              <a:latin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CA" sz="3200" b="1" i="1" dirty="0">
                <a:solidFill>
                  <a:schemeClr val="accent2">
                    <a:lumMod val="75000"/>
                  </a:schemeClr>
                </a:solidFill>
                <a:latin typeface="Calibri" panose="020F0502020204030204" pitchFamily="34" charset="0"/>
                <a:cs typeface="Calibri" panose="020F0502020204030204" pitchFamily="34" charset="0"/>
              </a:rPr>
              <a:t>IPAC-Canada Position statement is written for health care providers who perform foot care or reprocess critical foot care devices. </a:t>
            </a:r>
          </a:p>
          <a:p>
            <a:pPr marL="571500" indent="-571500">
              <a:buFont typeface="Arial" panose="020B0604020202020204" pitchFamily="34" charset="0"/>
              <a:buChar char="•"/>
            </a:pPr>
            <a:endParaRPr lang="en-CA" sz="3200" b="1" i="1" dirty="0">
              <a:solidFill>
                <a:schemeClr val="accent2">
                  <a:lumMod val="75000"/>
                </a:schemeClr>
              </a:solidFill>
              <a:latin typeface="Calibri" panose="020F0502020204030204" pitchFamily="34" charset="0"/>
              <a:cs typeface="Calibri" panose="020F0502020204030204" pitchFamily="34" charset="0"/>
            </a:endParaRPr>
          </a:p>
          <a:p>
            <a:pPr marL="571500" indent="-571500">
              <a:buFont typeface="Arial" panose="020B0604020202020204" pitchFamily="34" charset="0"/>
              <a:buChar char="•"/>
            </a:pPr>
            <a:r>
              <a:rPr lang="en-CA" sz="3200" b="1" i="1" dirty="0">
                <a:solidFill>
                  <a:schemeClr val="accent2">
                    <a:lumMod val="75000"/>
                  </a:schemeClr>
                </a:solidFill>
                <a:latin typeface="Calibri" panose="020F0502020204030204" pitchFamily="34" charset="0"/>
                <a:cs typeface="Calibri" panose="020F0502020204030204" pitchFamily="34" charset="0"/>
              </a:rPr>
              <a:t>It is not intended for addressing foot care practices performed by the client or the clients’ family.</a:t>
            </a:r>
          </a:p>
          <a:p>
            <a:r>
              <a:rPr lang="en-CA" sz="3600" b="1" i="1" dirty="0">
                <a:solidFill>
                  <a:schemeClr val="accent2">
                    <a:lumMod val="75000"/>
                  </a:schemeClr>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CA" sz="3600" i="1" dirty="0">
              <a:solidFill>
                <a:schemeClr val="accent2">
                  <a:lumMod val="75000"/>
                </a:schemeClr>
              </a:solidFill>
              <a:latin typeface="Calibri" panose="020F0502020204030204" pitchFamily="34" charset="0"/>
              <a:cs typeface="Calibri" panose="020F0502020204030204" pitchFamily="34" charset="0"/>
            </a:endParaRPr>
          </a:p>
          <a:p>
            <a:endParaRPr lang="en-US" sz="3600"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4</a:t>
            </a:r>
            <a:endParaRPr lang="en-US" dirty="0"/>
          </a:p>
        </p:txBody>
      </p:sp>
    </p:spTree>
    <p:extLst>
      <p:ext uri="{BB962C8B-B14F-4D97-AF65-F5344CB8AC3E}">
        <p14:creationId xmlns:p14="http://schemas.microsoft.com/office/powerpoint/2010/main" val="14580850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3" y="0"/>
            <a:ext cx="10380373" cy="1840248"/>
          </a:xfrm>
        </p:spPr>
        <p:txBody>
          <a:bodyPr>
            <a:normAutofit fontScale="90000"/>
          </a:bodyPr>
          <a:lstStyle/>
          <a:p>
            <a:r>
              <a:rPr lang="en-US" sz="4000" b="1" dirty="0">
                <a:solidFill>
                  <a:schemeClr val="accent2">
                    <a:lumMod val="75000"/>
                  </a:schemeClr>
                </a:solidFill>
                <a:latin typeface="Calibri" panose="020F0502020204030204" pitchFamily="34" charset="0"/>
                <a:cs typeface="Calibri" panose="020F0502020204030204" pitchFamily="34" charset="0"/>
              </a:rPr>
              <a:t>Are we required to use a steam sterilizer to </a:t>
            </a:r>
            <a:br>
              <a:rPr lang="en-US" sz="4000" b="1" dirty="0">
                <a:solidFill>
                  <a:schemeClr val="accent2">
                    <a:lumMod val="75000"/>
                  </a:schemeClr>
                </a:solidFill>
                <a:latin typeface="Calibri" panose="020F0502020204030204" pitchFamily="34" charset="0"/>
                <a:cs typeface="Calibri" panose="020F0502020204030204" pitchFamily="34" charset="0"/>
              </a:rPr>
            </a:br>
            <a:r>
              <a:rPr lang="en-US" sz="4000" b="1" dirty="0">
                <a:solidFill>
                  <a:schemeClr val="accent2">
                    <a:lumMod val="75000"/>
                  </a:schemeClr>
                </a:solidFill>
                <a:latin typeface="Calibri" panose="020F0502020204030204" pitchFamily="34" charset="0"/>
                <a:cs typeface="Calibri" panose="020F0502020204030204" pitchFamily="34" charset="0"/>
              </a:rPr>
              <a:t>sterilize </a:t>
            </a:r>
            <a:r>
              <a:rPr lang="en-US" sz="4000" b="1" i="1" u="sng" dirty="0">
                <a:solidFill>
                  <a:schemeClr val="accent2">
                    <a:lumMod val="75000"/>
                  </a:schemeClr>
                </a:solidFill>
                <a:latin typeface="Calibri" panose="020F0502020204030204" pitchFamily="34" charset="0"/>
                <a:cs typeface="Calibri" panose="020F0502020204030204" pitchFamily="34" charset="0"/>
              </a:rPr>
              <a:t>‘critical’ </a:t>
            </a:r>
            <a:r>
              <a:rPr lang="en-US" sz="4000" b="1" dirty="0">
                <a:solidFill>
                  <a:schemeClr val="accent2">
                    <a:lumMod val="75000"/>
                  </a:schemeClr>
                </a:solidFill>
                <a:latin typeface="Calibri" panose="020F0502020204030204" pitchFamily="34" charset="0"/>
                <a:cs typeface="Calibri" panose="020F0502020204030204" pitchFamily="34" charset="0"/>
              </a:rPr>
              <a:t>reusable foot care devices?</a:t>
            </a:r>
            <a:r>
              <a:rPr lang="en-US" dirty="0">
                <a:solidFill>
                  <a:schemeClr val="accent2">
                    <a:lumMod val="75000"/>
                  </a:schemeClr>
                </a:solidFill>
                <a:latin typeface="Calibri" panose="020F0502020204030204" pitchFamily="34" charset="0"/>
                <a:cs typeface="Calibri" panose="020F0502020204030204" pitchFamily="34" charset="0"/>
              </a:rPr>
              <a:t/>
            </a:r>
            <a:br>
              <a:rPr lang="en-US" dirty="0">
                <a:solidFill>
                  <a:schemeClr val="accent2">
                    <a:lumMod val="75000"/>
                  </a:schemeClr>
                </a:solidFill>
                <a:latin typeface="Calibri" panose="020F0502020204030204" pitchFamily="34" charset="0"/>
                <a:cs typeface="Calibri" panose="020F0502020204030204" pitchFamily="34" charset="0"/>
              </a:rPr>
            </a:br>
            <a:endParaRPr lang="en-US"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96214" y="940158"/>
            <a:ext cx="8636118" cy="5658357"/>
          </a:xfrm>
        </p:spPr>
        <p:txBody>
          <a:bodyPr>
            <a:normAutofit fontScale="25000" lnSpcReduction="20000"/>
          </a:bodyPr>
          <a:lstStyle/>
          <a:p>
            <a:pPr marL="0" indent="0">
              <a:buNone/>
            </a:pPr>
            <a:endParaRPr lang="en-US" sz="9600" dirty="0">
              <a:solidFill>
                <a:schemeClr val="accent2">
                  <a:lumMod val="75000"/>
                </a:schemeClr>
              </a:solidFill>
              <a:latin typeface="Calibri" panose="020F0502020204030204" pitchFamily="34" charset="0"/>
              <a:cs typeface="Calibri" panose="020F0502020204030204" pitchFamily="34" charset="0"/>
            </a:endParaRPr>
          </a:p>
          <a:p>
            <a:pPr marL="0" indent="0">
              <a:buNone/>
            </a:pPr>
            <a:r>
              <a:rPr lang="en-US" sz="12800" b="1" u="sng" dirty="0">
                <a:solidFill>
                  <a:srgbClr val="FF0000"/>
                </a:solidFill>
                <a:latin typeface="Calibri" panose="020F0502020204030204" pitchFamily="34" charset="0"/>
                <a:cs typeface="Calibri" panose="020F0502020204030204" pitchFamily="34" charset="0"/>
              </a:rPr>
              <a:t>Answer: </a:t>
            </a:r>
            <a:r>
              <a:rPr lang="en-US" sz="12800" b="1" dirty="0">
                <a:solidFill>
                  <a:srgbClr val="FF0000"/>
                </a:solidFill>
                <a:latin typeface="Calibri" panose="020F0502020204030204" pitchFamily="34" charset="0"/>
                <a:cs typeface="Calibri" panose="020F0502020204030204" pitchFamily="34" charset="0"/>
              </a:rPr>
              <a:t>YES</a:t>
            </a:r>
          </a:p>
          <a:p>
            <a:pPr marL="0" indent="0">
              <a:buNone/>
            </a:pPr>
            <a:endParaRPr lang="en-US" sz="9600" b="1" u="sng" dirty="0">
              <a:solidFill>
                <a:schemeClr val="accent2">
                  <a:lumMod val="75000"/>
                </a:schemeClr>
              </a:solidFill>
              <a:latin typeface="Calibri" panose="020F0502020204030204" pitchFamily="34" charset="0"/>
              <a:cs typeface="Calibri" panose="020F0502020204030204" pitchFamily="34" charset="0"/>
            </a:endParaRPr>
          </a:p>
          <a:p>
            <a:pPr lvl="1"/>
            <a:r>
              <a:rPr lang="en-US" sz="9400" dirty="0">
                <a:solidFill>
                  <a:schemeClr val="accent2">
                    <a:lumMod val="75000"/>
                  </a:schemeClr>
                </a:solidFill>
                <a:latin typeface="Calibri" panose="020F0502020204030204" pitchFamily="34" charset="0"/>
                <a:cs typeface="Calibri" panose="020F0502020204030204" pitchFamily="34" charset="0"/>
              </a:rPr>
              <a:t>Multi client reusable foot care devices classified as critical items are to be cleaned thoroughly and steam sterilized in the correct cycle as per CSA and the manufacturers recommendations. </a:t>
            </a:r>
          </a:p>
          <a:p>
            <a:pPr lvl="1"/>
            <a:r>
              <a:rPr lang="en-US" sz="9600" dirty="0">
                <a:solidFill>
                  <a:schemeClr val="accent2">
                    <a:lumMod val="75000"/>
                  </a:schemeClr>
                </a:solidFill>
                <a:latin typeface="Calibri" panose="020F0502020204030204" pitchFamily="34" charset="0"/>
                <a:cs typeface="Calibri" panose="020F0502020204030204" pitchFamily="34" charset="0"/>
              </a:rPr>
              <a:t>Option 2: this is done through contracting services of a centralized Medical Device Reprocessing Dept (MDRD)</a:t>
            </a:r>
          </a:p>
          <a:p>
            <a:pPr lvl="1"/>
            <a:r>
              <a:rPr lang="en-US" sz="9600" dirty="0">
                <a:solidFill>
                  <a:schemeClr val="accent2">
                    <a:lumMod val="75000"/>
                  </a:schemeClr>
                </a:solidFill>
                <a:latin typeface="Calibri" panose="020F0502020204030204" pitchFamily="34" charset="0"/>
                <a:cs typeface="Calibri" panose="020F0502020204030204" pitchFamily="34" charset="0"/>
              </a:rPr>
              <a:t>Option 3 indicates that if the provider chooses to reprocess reusable equipment/devices themselves, they shall follow the CSA standards along with provincial reprocessing guidelines </a:t>
            </a:r>
          </a:p>
          <a:p>
            <a:pPr lvl="1"/>
            <a:r>
              <a:rPr lang="en-US" sz="9600" dirty="0">
                <a:solidFill>
                  <a:schemeClr val="accent2">
                    <a:lumMod val="75000"/>
                  </a:schemeClr>
                </a:solidFill>
                <a:latin typeface="Calibri" panose="020F0502020204030204" pitchFamily="34" charset="0"/>
                <a:cs typeface="Calibri" panose="020F0502020204030204" pitchFamily="34" charset="0"/>
              </a:rPr>
              <a:t>Verify you are not reprocessing single use critical devices</a:t>
            </a:r>
          </a:p>
          <a:p>
            <a:pPr marL="457200" lvl="1" indent="0">
              <a:buNone/>
            </a:pPr>
            <a:endParaRPr lang="en-US" sz="9600" dirty="0">
              <a:solidFill>
                <a:schemeClr val="accent2">
                  <a:lumMod val="75000"/>
                </a:schemeClr>
              </a:solidFill>
              <a:latin typeface="Calibri" panose="020F0502020204030204" pitchFamily="34" charset="0"/>
              <a:cs typeface="Calibri" panose="020F0502020204030204" pitchFamily="34" charset="0"/>
            </a:endParaRPr>
          </a:p>
          <a:p>
            <a:endParaRPr lang="en-US" sz="38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32753946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22" y="0"/>
            <a:ext cx="9141480" cy="1930400"/>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Common Questions</a:t>
            </a:r>
            <a:r>
              <a:rPr lang="en-US" dirty="0">
                <a:solidFill>
                  <a:schemeClr val="accent2">
                    <a:lumMod val="75000"/>
                  </a:schemeClr>
                </a:solidFill>
                <a:latin typeface="Calibri" panose="020F0502020204030204" pitchFamily="34" charset="0"/>
                <a:cs typeface="Calibri" panose="020F0502020204030204" pitchFamily="34" charset="0"/>
              </a:rPr>
              <a:t> </a:t>
            </a:r>
          </a:p>
        </p:txBody>
      </p:sp>
      <p:sp>
        <p:nvSpPr>
          <p:cNvPr id="3" name="Content Placeholder 2"/>
          <p:cNvSpPr>
            <a:spLocks noGrp="1"/>
          </p:cNvSpPr>
          <p:nvPr>
            <p:ph idx="1"/>
          </p:nvPr>
        </p:nvSpPr>
        <p:spPr>
          <a:xfrm>
            <a:off x="225287" y="689113"/>
            <a:ext cx="9141480" cy="6168887"/>
          </a:xfrm>
        </p:spPr>
        <p:txBody>
          <a:bodyPr>
            <a:noAutofit/>
          </a:bodyPr>
          <a:lstStyle/>
          <a:p>
            <a:pPr marL="0" indent="0">
              <a:buNone/>
            </a:pPr>
            <a:endParaRPr lang="en-US" sz="2400" b="1" dirty="0">
              <a:latin typeface="Calibri" panose="020F0502020204030204" pitchFamily="34" charset="0"/>
              <a:cs typeface="Calibri" panose="020F0502020204030204" pitchFamily="34" charset="0"/>
            </a:endParaRPr>
          </a:p>
          <a:p>
            <a:pPr marL="0" indent="0">
              <a:buNone/>
            </a:pPr>
            <a:r>
              <a:rPr lang="en-US" sz="2400" b="1" dirty="0">
                <a:solidFill>
                  <a:schemeClr val="accent2">
                    <a:lumMod val="75000"/>
                  </a:schemeClr>
                </a:solidFill>
                <a:latin typeface="Calibri" panose="020F0502020204030204" pitchFamily="34" charset="0"/>
                <a:cs typeface="Calibri" panose="020F0502020204030204" pitchFamily="34" charset="0"/>
              </a:rPr>
              <a:t>1. 	‘Any guidance for</a:t>
            </a:r>
            <a:r>
              <a:rPr lang="en-US" sz="2400" b="1" i="1" dirty="0">
                <a:solidFill>
                  <a:schemeClr val="accent2">
                    <a:lumMod val="75000"/>
                  </a:schemeClr>
                </a:solidFill>
                <a:latin typeface="Calibri" panose="020F0502020204030204" pitchFamily="34" charset="0"/>
                <a:cs typeface="Calibri" panose="020F0502020204030204" pitchFamily="34" charset="0"/>
              </a:rPr>
              <a:t> rotary tools </a:t>
            </a:r>
            <a:r>
              <a:rPr lang="en-US" sz="2400" b="1" dirty="0">
                <a:solidFill>
                  <a:schemeClr val="accent2">
                    <a:lumMod val="75000"/>
                  </a:schemeClr>
                </a:solidFill>
                <a:latin typeface="Calibri" panose="020F0502020204030204" pitchFamily="34" charset="0"/>
                <a:cs typeface="Calibri" panose="020F0502020204030204" pitchFamily="34" charset="0"/>
              </a:rPr>
              <a:t>for human use that are licensed/not  licensed for sale in Canada. We are seeing devices purchased not licensed for sale in Canada although they do include a MIFU.’ </a:t>
            </a:r>
          </a:p>
          <a:p>
            <a:pPr marL="0" indent="0">
              <a:buNone/>
            </a:pPr>
            <a:r>
              <a:rPr lang="en-US" sz="2400" b="1" u="sng" dirty="0">
                <a:solidFill>
                  <a:srgbClr val="FF0000"/>
                </a:solidFill>
                <a:latin typeface="Calibri" panose="020F0502020204030204" pitchFamily="34" charset="0"/>
                <a:cs typeface="Calibri" panose="020F0502020204030204" pitchFamily="34" charset="0"/>
              </a:rPr>
              <a:t>Answer:</a:t>
            </a:r>
            <a:r>
              <a:rPr lang="en-US" sz="2400" b="1" dirty="0">
                <a:solidFill>
                  <a:srgbClr val="FF0000"/>
                </a:solidFill>
                <a:latin typeface="Calibri" panose="020F0502020204030204" pitchFamily="34" charset="0"/>
                <a:cs typeface="Calibri" panose="020F0502020204030204" pitchFamily="34" charset="0"/>
              </a:rPr>
              <a:t> </a:t>
            </a:r>
          </a:p>
          <a:p>
            <a:pPr marL="0" indent="0">
              <a:buNone/>
            </a:pPr>
            <a:r>
              <a:rPr lang="en-US" sz="2400" i="1" dirty="0">
                <a:solidFill>
                  <a:srgbClr val="FF0000"/>
                </a:solidFill>
                <a:latin typeface="Calibri" panose="020F0502020204030204" pitchFamily="34" charset="0"/>
                <a:cs typeface="Calibri" panose="020F0502020204030204" pitchFamily="34" charset="0"/>
              </a:rPr>
              <a:t>Podiatry tools/devices intended for therapeutic purposes (e.g. treatment of calluses and nails, </a:t>
            </a:r>
            <a:r>
              <a:rPr lang="en-US" sz="2400" i="1" dirty="0" err="1">
                <a:solidFill>
                  <a:srgbClr val="FF0000"/>
                </a:solidFill>
                <a:latin typeface="Calibri" panose="020F0502020204030204" pitchFamily="34" charset="0"/>
                <a:cs typeface="Calibri" panose="020F0502020204030204" pitchFamily="34" charset="0"/>
              </a:rPr>
              <a:t>hyperkerathosis</a:t>
            </a:r>
            <a:r>
              <a:rPr lang="en-US" sz="2400" i="1" dirty="0">
                <a:solidFill>
                  <a:srgbClr val="FF0000"/>
                </a:solidFill>
                <a:latin typeface="Calibri" panose="020F0502020204030204" pitchFamily="34" charset="0"/>
                <a:cs typeface="Calibri" panose="020F0502020204030204" pitchFamily="34" charset="0"/>
              </a:rPr>
              <a:t>, fungal infections) are generally considered to be Class </a:t>
            </a:r>
            <a:r>
              <a:rPr lang="en-US" sz="2400" i="1" dirty="0" err="1">
                <a:solidFill>
                  <a:srgbClr val="FF0000"/>
                </a:solidFill>
                <a:latin typeface="Calibri" panose="020F0502020204030204" pitchFamily="34" charset="0"/>
                <a:cs typeface="Calibri" panose="020F0502020204030204" pitchFamily="34" charset="0"/>
              </a:rPr>
              <a:t>ll</a:t>
            </a:r>
            <a:r>
              <a:rPr lang="en-US" sz="2400" i="1" dirty="0">
                <a:solidFill>
                  <a:srgbClr val="FF0000"/>
                </a:solidFill>
                <a:latin typeface="Calibri" panose="020F0502020204030204" pitchFamily="34" charset="0"/>
                <a:cs typeface="Calibri" panose="020F0502020204030204" pitchFamily="34" charset="0"/>
              </a:rPr>
              <a:t> medical devices in Canada. Class </a:t>
            </a:r>
            <a:r>
              <a:rPr lang="en-US" sz="2400" i="1" dirty="0" err="1">
                <a:solidFill>
                  <a:srgbClr val="FF0000"/>
                </a:solidFill>
                <a:latin typeface="Calibri" panose="020F0502020204030204" pitchFamily="34" charset="0"/>
                <a:cs typeface="Calibri" panose="020F0502020204030204" pitchFamily="34" charset="0"/>
              </a:rPr>
              <a:t>ll</a:t>
            </a:r>
            <a:r>
              <a:rPr lang="en-US" sz="2400" i="1" dirty="0">
                <a:solidFill>
                  <a:srgbClr val="FF0000"/>
                </a:solidFill>
                <a:latin typeface="Calibri" panose="020F0502020204030204" pitchFamily="34" charset="0"/>
                <a:cs typeface="Calibri" panose="020F0502020204030204" pitchFamily="34" charset="0"/>
              </a:rPr>
              <a:t> medical devices need a medical device license in order to be imported, sold, or advertised in Canada. (Health Canada inquiry response-October 9,2019)</a:t>
            </a:r>
          </a:p>
          <a:p>
            <a:pPr marL="0" indent="0">
              <a:buNone/>
            </a:pPr>
            <a:r>
              <a:rPr lang="en-US" sz="2400" dirty="0">
                <a:solidFill>
                  <a:srgbClr val="FF0000"/>
                </a:solidFill>
                <a:latin typeface="Calibri" panose="020F0502020204030204" pitchFamily="34" charset="0"/>
                <a:cs typeface="Calibri" panose="020F0502020204030204" pitchFamily="34" charset="0"/>
              </a:rPr>
              <a:t>You should verify that the MIFU meets the CSA &amp; Health Canada Standards &amp; the equipment is for use on humans.</a:t>
            </a:r>
            <a:endParaRPr lang="en-US" sz="2400" u="sng" dirty="0">
              <a:solidFill>
                <a:srgbClr val="FF0000"/>
              </a:solidFill>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a:buAutoNum type="arabicPeriod"/>
            </a:pPr>
            <a:endParaRPr lang="en-US" sz="24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21062455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258405-C08D-428B-9623-38B19031253A}"/>
              </a:ext>
            </a:extLst>
          </p:cNvPr>
          <p:cNvSpPr>
            <a:spLocks noGrp="1"/>
          </p:cNvSpPr>
          <p:nvPr>
            <p:ph type="title"/>
          </p:nvPr>
        </p:nvSpPr>
        <p:spPr>
          <a:xfrm>
            <a:off x="569843" y="451514"/>
            <a:ext cx="8704159" cy="966470"/>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Question</a:t>
            </a:r>
            <a:r>
              <a:rPr lang="en-US" dirty="0">
                <a:solidFill>
                  <a:schemeClr val="accent2">
                    <a:lumMod val="75000"/>
                  </a:schemeClr>
                </a:solidFill>
                <a:latin typeface="Calibri" panose="020F0502020204030204" pitchFamily="34" charset="0"/>
                <a:cs typeface="Calibri" panose="020F0502020204030204" pitchFamily="34" charset="0"/>
              </a:rPr>
              <a:t> </a:t>
            </a:r>
            <a:endParaRPr lang="en-CA" dirty="0"/>
          </a:p>
        </p:txBody>
      </p:sp>
      <p:sp>
        <p:nvSpPr>
          <p:cNvPr id="3" name="Content Placeholder 2">
            <a:extLst>
              <a:ext uri="{FF2B5EF4-FFF2-40B4-BE49-F238E27FC236}">
                <a16:creationId xmlns="" xmlns:a16="http://schemas.microsoft.com/office/drawing/2014/main" id="{78A5EF64-AEC7-451F-9E19-61797DD26BC2}"/>
              </a:ext>
            </a:extLst>
          </p:cNvPr>
          <p:cNvSpPr>
            <a:spLocks noGrp="1"/>
          </p:cNvSpPr>
          <p:nvPr>
            <p:ph idx="1"/>
          </p:nvPr>
        </p:nvSpPr>
        <p:spPr>
          <a:xfrm>
            <a:off x="344557" y="1669775"/>
            <a:ext cx="8929445" cy="4371588"/>
          </a:xfrm>
        </p:spPr>
        <p:txBody>
          <a:bodyPr>
            <a:normAutofit/>
          </a:bodyPr>
          <a:lstStyle/>
          <a:p>
            <a:pPr marL="0" indent="0">
              <a:buNone/>
            </a:pPr>
            <a:r>
              <a:rPr lang="en-US" sz="2400" b="1" dirty="0">
                <a:solidFill>
                  <a:schemeClr val="accent2">
                    <a:lumMod val="50000"/>
                  </a:schemeClr>
                </a:solidFill>
                <a:latin typeface="Calibri" panose="020F0502020204030204" pitchFamily="34" charset="0"/>
                <a:cs typeface="Calibri" panose="020F0502020204030204" pitchFamily="34" charset="0"/>
              </a:rPr>
              <a:t>2</a:t>
            </a:r>
            <a:r>
              <a:rPr lang="en-US" sz="2400" dirty="0">
                <a:solidFill>
                  <a:schemeClr val="accent2">
                    <a:lumMod val="50000"/>
                  </a:schemeClr>
                </a:solidFill>
                <a:latin typeface="Calibri" panose="020F0502020204030204" pitchFamily="34" charset="0"/>
                <a:cs typeface="Calibri" panose="020F0502020204030204" pitchFamily="34" charset="0"/>
              </a:rPr>
              <a:t>.	‘</a:t>
            </a:r>
            <a:r>
              <a:rPr lang="en-US" sz="2400" b="1" dirty="0">
                <a:solidFill>
                  <a:schemeClr val="accent2">
                    <a:lumMod val="50000"/>
                  </a:schemeClr>
                </a:solidFill>
                <a:latin typeface="Calibri" panose="020F0502020204030204" pitchFamily="34" charset="0"/>
                <a:cs typeface="Calibri" panose="020F0502020204030204" pitchFamily="34" charset="0"/>
              </a:rPr>
              <a:t>What do we do about cordless portable rotary drills/tools as 	they do not have a dust removal system?’</a:t>
            </a:r>
          </a:p>
          <a:p>
            <a:pPr marL="0" indent="0">
              <a:buNone/>
            </a:pPr>
            <a:r>
              <a:rPr lang="en-US" sz="2400" b="1" dirty="0">
                <a:solidFill>
                  <a:srgbClr val="FF0000"/>
                </a:solidFill>
                <a:latin typeface="Calibri" panose="020F0502020204030204" pitchFamily="34" charset="0"/>
                <a:cs typeface="Calibri" panose="020F0502020204030204" pitchFamily="34" charset="0"/>
              </a:rPr>
              <a:t>	</a:t>
            </a:r>
            <a:r>
              <a:rPr lang="en-US" sz="2400" b="1" u="sng" dirty="0">
                <a:solidFill>
                  <a:srgbClr val="FF0000"/>
                </a:solidFill>
                <a:latin typeface="Calibri" panose="020F0502020204030204" pitchFamily="34" charset="0"/>
                <a:cs typeface="Calibri" panose="020F0502020204030204" pitchFamily="34" charset="0"/>
              </a:rPr>
              <a:t>Practice document states:</a:t>
            </a:r>
          </a:p>
          <a:p>
            <a:pPr marL="0" indent="0">
              <a:buNone/>
            </a:pPr>
            <a:r>
              <a:rPr lang="en-US" sz="2400" dirty="0">
                <a:solidFill>
                  <a:srgbClr val="FF0000"/>
                </a:solidFill>
                <a:latin typeface="Calibri" panose="020F0502020204030204" pitchFamily="34" charset="0"/>
                <a:cs typeface="Calibri" panose="020F0502020204030204" pitchFamily="34" charset="0"/>
              </a:rPr>
              <a:t>	If a podiatry rotary tool/device is required for the provision of care, 	a dust extracting drill is recommended to decrease environmental 	contamination and occupational exposure. All devices used for 	foot care, including devices used for electronic nail filing, shall be 	intended by the manufacturer for use on humans. </a:t>
            </a:r>
          </a:p>
          <a:p>
            <a:pPr marL="0" indent="0">
              <a:buNone/>
            </a:pPr>
            <a:r>
              <a:rPr lang="en-US" sz="2400" dirty="0">
                <a:solidFill>
                  <a:srgbClr val="FF0000"/>
                </a:solidFill>
                <a:latin typeface="Calibri" panose="020F0502020204030204" pitchFamily="34" charset="0"/>
                <a:cs typeface="Calibri" panose="020F0502020204030204" pitchFamily="34" charset="0"/>
              </a:rPr>
              <a:t>	The dust bags and filters should be changed according to their 	MIFUs and in compliance with current standards and legislation.</a:t>
            </a:r>
          </a:p>
          <a:p>
            <a:pPr marL="0" indent="0">
              <a:buNone/>
            </a:pPr>
            <a:endParaRPr lang="en-US" sz="2400" dirty="0">
              <a:solidFill>
                <a:srgbClr val="FF0000"/>
              </a:solidFill>
              <a:latin typeface="Calibri" panose="020F0502020204030204" pitchFamily="34" charset="0"/>
              <a:cs typeface="Calibri" panose="020F0502020204030204" pitchFamily="34" charset="0"/>
            </a:endParaRPr>
          </a:p>
          <a:p>
            <a:endParaRPr lang="en-CA" dirty="0"/>
          </a:p>
        </p:txBody>
      </p:sp>
      <p:sp>
        <p:nvSpPr>
          <p:cNvPr id="4" name="Slide Number Placeholder 3">
            <a:extLst>
              <a:ext uri="{FF2B5EF4-FFF2-40B4-BE49-F238E27FC236}">
                <a16:creationId xmlns="" xmlns:a16="http://schemas.microsoft.com/office/drawing/2014/main" id="{51D17270-7912-4DC2-BBCC-F1FDEA909BD1}"/>
              </a:ext>
            </a:extLst>
          </p:cNvPr>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42253545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61" y="332243"/>
            <a:ext cx="8810176" cy="636105"/>
          </a:xfrm>
        </p:spPr>
        <p:txBody>
          <a:bodyPr>
            <a:normAutofit fontScale="90000"/>
          </a:bodyPr>
          <a:lstStyle/>
          <a:p>
            <a:r>
              <a:rPr lang="en-CA" b="1" dirty="0">
                <a:solidFill>
                  <a:schemeClr val="accent2">
                    <a:lumMod val="75000"/>
                  </a:schemeClr>
                </a:solidFill>
                <a:latin typeface="Calibri" panose="020F0502020204030204" pitchFamily="34" charset="0"/>
                <a:cs typeface="Calibri" panose="020F0502020204030204" pitchFamily="34" charset="0"/>
              </a:rPr>
              <a:t>Questions</a:t>
            </a:r>
          </a:p>
        </p:txBody>
      </p:sp>
      <p:sp>
        <p:nvSpPr>
          <p:cNvPr id="3" name="Content Placeholder 2"/>
          <p:cNvSpPr>
            <a:spLocks noGrp="1"/>
          </p:cNvSpPr>
          <p:nvPr>
            <p:ph idx="1"/>
          </p:nvPr>
        </p:nvSpPr>
        <p:spPr>
          <a:xfrm>
            <a:off x="278296" y="954157"/>
            <a:ext cx="8995706" cy="5751443"/>
          </a:xfrm>
        </p:spPr>
        <p:txBody>
          <a:bodyPr>
            <a:normAutofit fontScale="77500" lnSpcReduction="20000"/>
          </a:bodyPr>
          <a:lstStyle/>
          <a:p>
            <a:pPr marL="0" indent="0">
              <a:buNone/>
            </a:pPr>
            <a:endParaRPr lang="en-CA" sz="2800" b="1" dirty="0">
              <a:solidFill>
                <a:schemeClr val="accent2">
                  <a:lumMod val="50000"/>
                </a:schemeClr>
              </a:solidFill>
              <a:latin typeface="Calibri" panose="020F0502020204030204" pitchFamily="34" charset="0"/>
              <a:cs typeface="Calibri" panose="020F0502020204030204" pitchFamily="34" charset="0"/>
            </a:endParaRPr>
          </a:p>
          <a:p>
            <a:pPr marL="0" indent="0">
              <a:buNone/>
            </a:pPr>
            <a:r>
              <a:rPr lang="en-CA" sz="2800" b="1" dirty="0">
                <a:solidFill>
                  <a:schemeClr val="accent2">
                    <a:lumMod val="50000"/>
                  </a:schemeClr>
                </a:solidFill>
                <a:latin typeface="Calibri" panose="020F0502020204030204" pitchFamily="34" charset="0"/>
                <a:cs typeface="Calibri" panose="020F0502020204030204" pitchFamily="34" charset="0"/>
              </a:rPr>
              <a:t>3. ‘Is there guidance on cleaning and disinfecting the rotary tool?’ </a:t>
            </a:r>
          </a:p>
          <a:p>
            <a:pPr marL="0" indent="0">
              <a:buNone/>
            </a:pPr>
            <a:r>
              <a:rPr lang="en-CA" sz="2800" b="1" u="sng" dirty="0">
                <a:solidFill>
                  <a:srgbClr val="FF0000"/>
                </a:solidFill>
                <a:latin typeface="Calibri" panose="020F0502020204030204" pitchFamily="34" charset="0"/>
                <a:cs typeface="Calibri" panose="020F0502020204030204" pitchFamily="34" charset="0"/>
              </a:rPr>
              <a:t>Answer:</a:t>
            </a:r>
            <a:r>
              <a:rPr lang="en-CA" sz="2800" b="1" dirty="0">
                <a:solidFill>
                  <a:srgbClr val="FF0000"/>
                </a:solidFill>
                <a:latin typeface="Calibri" panose="020F0502020204030204" pitchFamily="34" charset="0"/>
                <a:cs typeface="Calibri" panose="020F0502020204030204" pitchFamily="34" charset="0"/>
              </a:rPr>
              <a:t>  </a:t>
            </a:r>
            <a:r>
              <a:rPr lang="en-CA" sz="2800" dirty="0">
                <a:solidFill>
                  <a:srgbClr val="FF0000"/>
                </a:solidFill>
                <a:latin typeface="Calibri" panose="020F0502020204030204" pitchFamily="34" charset="0"/>
                <a:cs typeface="Calibri" panose="020F0502020204030204" pitchFamily="34" charset="0"/>
              </a:rPr>
              <a:t>Manufacturer must provide MIFU’s for cleaning of these devices and compatibilities of solutions used for cleaning and disinfecting. A low level disinfectant approved as a one step cleaner /disinfectant is adequate as this is a non critical device. Check with Health Canada MDALL site to identify if the tool is approved.</a:t>
            </a:r>
            <a:r>
              <a:rPr lang="en-CA" i="1" dirty="0">
                <a:hlinkClick r:id="rId2"/>
              </a:rPr>
              <a:t> Medical Devices Active Licence Listing (MDALL) - Your reference tool for licensed medical devices in Canada</a:t>
            </a:r>
            <a:endParaRPr lang="en-CA" sz="2800" dirty="0">
              <a:solidFill>
                <a:srgbClr val="FF0000"/>
              </a:solidFill>
              <a:latin typeface="Calibri" panose="020F0502020204030204" pitchFamily="34" charset="0"/>
              <a:cs typeface="Calibri" panose="020F0502020204030204" pitchFamily="34" charset="0"/>
            </a:endParaRPr>
          </a:p>
          <a:p>
            <a:endParaRPr lang="en-CA" sz="2800" dirty="0">
              <a:solidFill>
                <a:schemeClr val="accent2">
                  <a:lumMod val="50000"/>
                </a:schemeClr>
              </a:solidFill>
              <a:latin typeface="Calibri" panose="020F0502020204030204" pitchFamily="34" charset="0"/>
              <a:cs typeface="Calibri" panose="020F0502020204030204" pitchFamily="34" charset="0"/>
            </a:endParaRPr>
          </a:p>
          <a:p>
            <a:pPr marL="0" indent="0">
              <a:buNone/>
            </a:pPr>
            <a:r>
              <a:rPr lang="en-CA" sz="2800" b="1" dirty="0">
                <a:solidFill>
                  <a:schemeClr val="accent2">
                    <a:lumMod val="50000"/>
                  </a:schemeClr>
                </a:solidFill>
                <a:latin typeface="Calibri" panose="020F0502020204030204" pitchFamily="34" charset="0"/>
                <a:cs typeface="Calibri" panose="020F0502020204030204" pitchFamily="34" charset="0"/>
              </a:rPr>
              <a:t>4. ‘What PPE should staff wear performing a procedure or during reprocessing?’</a:t>
            </a:r>
          </a:p>
          <a:p>
            <a:pPr marL="0" indent="0">
              <a:buNone/>
            </a:pPr>
            <a:r>
              <a:rPr lang="en-CA" sz="2800" b="1" u="sng" dirty="0">
                <a:solidFill>
                  <a:srgbClr val="FF0000"/>
                </a:solidFill>
                <a:latin typeface="Calibri" panose="020F0502020204030204" pitchFamily="34" charset="0"/>
                <a:cs typeface="Calibri" panose="020F0502020204030204" pitchFamily="34" charset="0"/>
              </a:rPr>
              <a:t>Answer:</a:t>
            </a:r>
            <a:r>
              <a:rPr lang="en-CA" sz="2800" b="1" dirty="0">
                <a:solidFill>
                  <a:srgbClr val="FF0000"/>
                </a:solidFill>
                <a:latin typeface="Calibri" panose="020F0502020204030204" pitchFamily="34" charset="0"/>
                <a:cs typeface="Calibri" panose="020F0502020204030204" pitchFamily="34" charset="0"/>
              </a:rPr>
              <a:t>   </a:t>
            </a:r>
            <a:r>
              <a:rPr lang="en-CA" sz="2800" dirty="0">
                <a:solidFill>
                  <a:srgbClr val="FF0000"/>
                </a:solidFill>
                <a:latin typeface="Calibri" panose="020F0502020204030204" pitchFamily="34" charset="0"/>
                <a:cs typeface="Calibri" panose="020F0502020204030204" pitchFamily="34" charset="0"/>
              </a:rPr>
              <a:t>A risk assessment of the </a:t>
            </a:r>
            <a:r>
              <a:rPr lang="en-CA" sz="2800" u="sng" dirty="0">
                <a:solidFill>
                  <a:srgbClr val="FF0000"/>
                </a:solidFill>
                <a:latin typeface="Calibri" panose="020F0502020204030204" pitchFamily="34" charset="0"/>
                <a:cs typeface="Calibri" panose="020F0502020204030204" pitchFamily="34" charset="0"/>
              </a:rPr>
              <a:t>clinical procedure </a:t>
            </a:r>
            <a:r>
              <a:rPr lang="en-CA" sz="2800" dirty="0">
                <a:solidFill>
                  <a:srgbClr val="FF0000"/>
                </a:solidFill>
                <a:latin typeface="Calibri" panose="020F0502020204030204" pitchFamily="34" charset="0"/>
                <a:cs typeface="Calibri" panose="020F0502020204030204" pitchFamily="34" charset="0"/>
              </a:rPr>
              <a:t>should be performed however at a minimum, it is recommended gloves, protective cover, face and eye protection. A head covering is dependent on the activity during the clinical procedure. </a:t>
            </a:r>
          </a:p>
          <a:p>
            <a:r>
              <a:rPr lang="en-CA" sz="2800" dirty="0">
                <a:solidFill>
                  <a:srgbClr val="FF0000"/>
                </a:solidFill>
                <a:latin typeface="Calibri" panose="020F0502020204030204" pitchFamily="34" charset="0"/>
                <a:cs typeface="Calibri" panose="020F0502020204030204" pitchFamily="34" charset="0"/>
              </a:rPr>
              <a:t>PPE including a head cover is required during all </a:t>
            </a:r>
            <a:r>
              <a:rPr lang="en-CA" sz="2800" u="sng" dirty="0">
                <a:solidFill>
                  <a:srgbClr val="FF0000"/>
                </a:solidFill>
                <a:latin typeface="Calibri" panose="020F0502020204030204" pitchFamily="34" charset="0"/>
                <a:cs typeface="Calibri" panose="020F0502020204030204" pitchFamily="34" charset="0"/>
              </a:rPr>
              <a:t>reprocessing </a:t>
            </a:r>
            <a:r>
              <a:rPr lang="en-CA" sz="2800" dirty="0">
                <a:solidFill>
                  <a:srgbClr val="FF0000"/>
                </a:solidFill>
                <a:latin typeface="Calibri" panose="020F0502020204030204" pitchFamily="34" charset="0"/>
                <a:cs typeface="Calibri" panose="020F0502020204030204" pitchFamily="34" charset="0"/>
              </a:rPr>
              <a:t>as per CSA Z314.18. </a:t>
            </a:r>
            <a:endParaRPr lang="en-CA" sz="2800" b="1" u="sng" dirty="0">
              <a:solidFill>
                <a:srgbClr val="FF0000"/>
              </a:solidFill>
              <a:latin typeface="Calibri" panose="020F0502020204030204" pitchFamily="34" charset="0"/>
              <a:cs typeface="Calibri" panose="020F0502020204030204" pitchFamily="34" charset="0"/>
            </a:endParaRPr>
          </a:p>
          <a:p>
            <a:pPr marL="0" indent="0">
              <a:buNone/>
            </a:pPr>
            <a:r>
              <a:rPr lang="en-CA" sz="2800" dirty="0">
                <a:solidFill>
                  <a:schemeClr val="accent2">
                    <a:lumMod val="50000"/>
                  </a:schemeClr>
                </a:solidFill>
                <a:latin typeface="Calibri" panose="020F0502020204030204" pitchFamily="34" charset="0"/>
                <a:cs typeface="Calibri" panose="020F0502020204030204" pitchFamily="34" charset="0"/>
              </a:rPr>
              <a:t> </a:t>
            </a:r>
          </a:p>
          <a:p>
            <a:pPr marL="0" indent="0">
              <a:buNone/>
            </a:pPr>
            <a:endParaRPr lang="en-CA" sz="2400" b="1" dirty="0">
              <a:solidFill>
                <a:schemeClr val="accent2">
                  <a:lumMod val="50000"/>
                </a:schemeClr>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35328004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9149"/>
            <a:ext cx="9274002" cy="1791252"/>
          </a:xfrm>
        </p:spPr>
        <p:txBody>
          <a:bodyPr>
            <a:normAutofit/>
          </a:bodyPr>
          <a:lstStyle/>
          <a:p>
            <a:r>
              <a:rPr lang="en-US" b="1" dirty="0">
                <a:solidFill>
                  <a:schemeClr val="accent2">
                    <a:lumMod val="75000"/>
                  </a:schemeClr>
                </a:solidFill>
                <a:latin typeface="Calibri" panose="020F0502020204030204" pitchFamily="34" charset="0"/>
                <a:cs typeface="Calibri" panose="020F0502020204030204" pitchFamily="34" charset="0"/>
              </a:rPr>
              <a:t>	</a:t>
            </a:r>
            <a:r>
              <a:rPr lang="en-US" sz="3200" b="1" dirty="0">
                <a:solidFill>
                  <a:schemeClr val="accent2">
                    <a:lumMod val="75000"/>
                  </a:schemeClr>
                </a:solidFill>
                <a:latin typeface="Calibri" panose="020F0502020204030204" pitchFamily="34" charset="0"/>
                <a:cs typeface="Calibri" panose="020F0502020204030204" pitchFamily="34" charset="0"/>
              </a:rPr>
              <a:t>Questions</a:t>
            </a:r>
          </a:p>
        </p:txBody>
      </p:sp>
      <p:sp>
        <p:nvSpPr>
          <p:cNvPr id="3" name="Content Placeholder 2"/>
          <p:cNvSpPr>
            <a:spLocks noGrp="1"/>
          </p:cNvSpPr>
          <p:nvPr>
            <p:ph idx="1"/>
          </p:nvPr>
        </p:nvSpPr>
        <p:spPr>
          <a:xfrm>
            <a:off x="185530" y="662610"/>
            <a:ext cx="9088472" cy="6056242"/>
          </a:xfrm>
        </p:spPr>
        <p:txBody>
          <a:bodyPr>
            <a:normAutofit lnSpcReduction="10000"/>
          </a:bodyPr>
          <a:lstStyle/>
          <a:p>
            <a:pPr marL="0" indent="0">
              <a:buNone/>
            </a:pPr>
            <a:endParaRPr lang="en-US" sz="2400" dirty="0"/>
          </a:p>
          <a:p>
            <a:pPr marL="0" indent="0">
              <a:buNone/>
            </a:pPr>
            <a:r>
              <a:rPr lang="en-US" sz="2400" dirty="0">
                <a:latin typeface="Calibri" panose="020F0502020204030204" pitchFamily="34" charset="0"/>
                <a:cs typeface="Calibri" panose="020F0502020204030204" pitchFamily="34" charset="0"/>
              </a:rPr>
              <a:t>5.   ‘</a:t>
            </a:r>
            <a:r>
              <a:rPr lang="en-US" sz="2400" b="1" i="1" dirty="0">
                <a:solidFill>
                  <a:schemeClr val="accent2">
                    <a:lumMod val="50000"/>
                  </a:schemeClr>
                </a:solidFill>
                <a:latin typeface="Calibri" panose="020F0502020204030204" pitchFamily="34" charset="0"/>
                <a:cs typeface="Calibri" panose="020F0502020204030204" pitchFamily="34" charset="0"/>
              </a:rPr>
              <a:t>We are seeing MIFUs with burs and other equipment that note   	pre clean and clean within an hour after use. Does there need to 	be 	disinfection prior to transportation?’</a:t>
            </a:r>
          </a:p>
          <a:p>
            <a:pPr marL="457200" lvl="1" indent="0">
              <a:buNone/>
            </a:pPr>
            <a:r>
              <a:rPr lang="en-US" sz="2400" b="1" u="sng" dirty="0">
                <a:solidFill>
                  <a:srgbClr val="FF0000"/>
                </a:solidFill>
                <a:latin typeface="Calibri" panose="020F0502020204030204" pitchFamily="34" charset="0"/>
                <a:cs typeface="Calibri" panose="020F0502020204030204" pitchFamily="34" charset="0"/>
              </a:rPr>
              <a:t>Answer: </a:t>
            </a:r>
            <a:r>
              <a:rPr lang="en-US" sz="2400" dirty="0">
                <a:solidFill>
                  <a:srgbClr val="FF0000"/>
                </a:solidFill>
                <a:latin typeface="Calibri" panose="020F0502020204030204" pitchFamily="34" charset="0"/>
                <a:cs typeface="Calibri" panose="020F0502020204030204" pitchFamily="34" charset="0"/>
              </a:rPr>
              <a:t>You must follow the MIFU. Generally, the MIFU should require pre cleaning &amp; cleaning within one hour of transportation to reprocessing dept. If it will be more than one hour, then single use burs should be considered. Many MIFU’s indicated soaking burs in ultrasonic cleaners for  extended periods of time may rust and corrode devices.</a:t>
            </a:r>
          </a:p>
          <a:p>
            <a:pPr marL="457200" lvl="1" indent="0">
              <a:buNone/>
            </a:pP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Practice document indicates there is to be pre cleaning: </a:t>
            </a:r>
          </a:p>
          <a:p>
            <a:pPr marL="457200" lvl="1" indent="0">
              <a:buNone/>
            </a:pPr>
            <a:r>
              <a:rPr lang="en-US" sz="2400" i="1" dirty="0">
                <a:latin typeface="Calibri" panose="020F0502020204030204" pitchFamily="34" charset="0"/>
                <a:cs typeface="Calibri" panose="020F0502020204030204" pitchFamily="34" charset="0"/>
              </a:rPr>
              <a:t>“Gross soil (e.g. tissue, blood) shall be removed immediately at point-of-use.” </a:t>
            </a:r>
            <a:r>
              <a:rPr lang="en-US" sz="2400" i="1" baseline="30000" dirty="0">
                <a:latin typeface="Calibri" panose="020F0502020204030204" pitchFamily="34" charset="0"/>
                <a:cs typeface="Calibri" panose="020F0502020204030204" pitchFamily="34" charset="0"/>
              </a:rPr>
              <a:t>3 </a:t>
            </a:r>
            <a:r>
              <a:rPr lang="en-US" sz="2400" i="1" dirty="0">
                <a:latin typeface="Calibri" panose="020F0502020204030204" pitchFamily="34" charset="0"/>
                <a:cs typeface="Calibri" panose="020F0502020204030204" pitchFamily="34" charset="0"/>
              </a:rPr>
              <a:t>If immediate pre-cleaning cannot be conducted, one of the following processes shall be used to prevent organic matter from drying; kept moist by using a lint-free moistened with water, soaking or pre-clean foam or gel product.</a:t>
            </a:r>
          </a:p>
          <a:p>
            <a:pPr lvl="1">
              <a:buAutoNum type="arabicPeriod"/>
            </a:pPr>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3982230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809" y="172278"/>
            <a:ext cx="8916193" cy="795131"/>
          </a:xfrm>
        </p:spPr>
        <p:txBody>
          <a:bodyPr/>
          <a:lstStyle/>
          <a:p>
            <a:endParaRPr lang="en-CA" b="1" dirty="0">
              <a:solidFill>
                <a:schemeClr val="accent2">
                  <a:lumMod val="50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57809" y="1192697"/>
            <a:ext cx="8916193" cy="4848666"/>
          </a:xfrm>
        </p:spPr>
        <p:txBody>
          <a:bodyPr>
            <a:normAutofit/>
          </a:bodyPr>
          <a:lstStyle/>
          <a:p>
            <a:pPr marL="0" indent="0">
              <a:buNone/>
            </a:pPr>
            <a:endParaRPr lang="en-CA" sz="2400" b="1" dirty="0">
              <a:solidFill>
                <a:schemeClr val="accent2">
                  <a:lumMod val="50000"/>
                </a:schemeClr>
              </a:solidFill>
              <a:latin typeface="Calibri" panose="020F0502020204030204" pitchFamily="34" charset="0"/>
              <a:cs typeface="Calibri" panose="020F0502020204030204" pitchFamily="34" charset="0"/>
            </a:endParaRPr>
          </a:p>
          <a:p>
            <a:pPr marL="0" indent="0">
              <a:buNone/>
            </a:pPr>
            <a:r>
              <a:rPr lang="en-CA" sz="2400" b="1" dirty="0">
                <a:solidFill>
                  <a:schemeClr val="accent2">
                    <a:lumMod val="50000"/>
                  </a:schemeClr>
                </a:solidFill>
                <a:latin typeface="Calibri" panose="020F0502020204030204" pitchFamily="34" charset="0"/>
                <a:cs typeface="Calibri" panose="020F0502020204030204" pitchFamily="34" charset="0"/>
              </a:rPr>
              <a:t>5. cont’d.  Burs</a:t>
            </a:r>
            <a:r>
              <a:rPr lang="en-CA" sz="2400" dirty="0">
                <a:latin typeface="Calibri" panose="020F0502020204030204" pitchFamily="34" charset="0"/>
                <a:cs typeface="Calibri" panose="020F0502020204030204" pitchFamily="34" charset="0"/>
              </a:rPr>
              <a:t> </a:t>
            </a:r>
          </a:p>
          <a:p>
            <a:pPr marL="0" indent="0">
              <a:buNone/>
            </a:pPr>
            <a:r>
              <a:rPr lang="en-CA" sz="2400" dirty="0">
                <a:solidFill>
                  <a:schemeClr val="accent2">
                    <a:lumMod val="50000"/>
                  </a:schemeClr>
                </a:solidFill>
                <a:latin typeface="Calibri" panose="020F0502020204030204" pitchFamily="34" charset="0"/>
                <a:cs typeface="Calibri" panose="020F0502020204030204" pitchFamily="34" charset="0"/>
              </a:rPr>
              <a:t> 	</a:t>
            </a:r>
            <a:r>
              <a:rPr lang="en-CA" sz="2400" dirty="0">
                <a:solidFill>
                  <a:srgbClr val="FF0000"/>
                </a:solidFill>
                <a:latin typeface="Calibri" panose="020F0502020204030204" pitchFamily="34" charset="0"/>
                <a:cs typeface="Calibri" panose="020F0502020204030204" pitchFamily="34" charset="0"/>
              </a:rPr>
              <a:t>Some burs may be sold as reusable however, ensure you have 	</a:t>
            </a:r>
          </a:p>
          <a:p>
            <a:pPr marL="0" indent="0">
              <a:buNone/>
            </a:pPr>
            <a:r>
              <a:rPr lang="en-CA" sz="2400" dirty="0">
                <a:solidFill>
                  <a:srgbClr val="FF0000"/>
                </a:solidFill>
                <a:latin typeface="Calibri" panose="020F0502020204030204" pitchFamily="34" charset="0"/>
                <a:cs typeface="Calibri" panose="020F0502020204030204" pitchFamily="34" charset="0"/>
              </a:rPr>
              <a:t>	MIFU that provide cleaning and disinfection/sterilization methods </a:t>
            </a:r>
          </a:p>
          <a:p>
            <a:pPr marL="0" indent="0">
              <a:buNone/>
            </a:pPr>
            <a:r>
              <a:rPr lang="en-CA" sz="2400" dirty="0">
                <a:solidFill>
                  <a:srgbClr val="FF0000"/>
                </a:solidFill>
                <a:latin typeface="Calibri" panose="020F0502020204030204" pitchFamily="34" charset="0"/>
                <a:cs typeface="Calibri" panose="020F0502020204030204" pitchFamily="34" charset="0"/>
              </a:rPr>
              <a:t>	that meet CSA Standards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18416751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5775"/>
            <a:ext cx="8969202" cy="569844"/>
          </a:xfrm>
        </p:spPr>
        <p:txBody>
          <a:bodyPr>
            <a:normAutofit fontScale="90000"/>
          </a:bodyPr>
          <a:lstStyle/>
          <a:p>
            <a:r>
              <a:rPr lang="en-US" b="1" dirty="0">
                <a:solidFill>
                  <a:schemeClr val="accent2">
                    <a:lumMod val="75000"/>
                  </a:schemeClr>
                </a:solidFill>
                <a:latin typeface="Calibri" panose="020F0502020204030204" pitchFamily="34" charset="0"/>
                <a:cs typeface="Calibri" panose="020F0502020204030204" pitchFamily="34" charset="0"/>
              </a:rPr>
              <a:t> Questions</a:t>
            </a:r>
          </a:p>
        </p:txBody>
      </p:sp>
      <p:sp>
        <p:nvSpPr>
          <p:cNvPr id="3" name="Content Placeholder 2"/>
          <p:cNvSpPr>
            <a:spLocks noGrp="1"/>
          </p:cNvSpPr>
          <p:nvPr>
            <p:ph idx="1"/>
          </p:nvPr>
        </p:nvSpPr>
        <p:spPr>
          <a:xfrm>
            <a:off x="304800" y="715618"/>
            <a:ext cx="8926150" cy="6142382"/>
          </a:xfrm>
        </p:spPr>
        <p:txBody>
          <a:bodyPr>
            <a:noAutofit/>
          </a:bodyPr>
          <a:lstStyle/>
          <a:p>
            <a:pPr marL="0" indent="0">
              <a:buNone/>
            </a:pPr>
            <a:r>
              <a:rPr lang="en-US" sz="2400" b="1" dirty="0">
                <a:solidFill>
                  <a:schemeClr val="accent2">
                    <a:lumMod val="50000"/>
                  </a:schemeClr>
                </a:solidFill>
                <a:latin typeface="Calibri" panose="020F0502020204030204" pitchFamily="34" charset="0"/>
                <a:cs typeface="Calibri" panose="020F0502020204030204" pitchFamily="34" charset="0"/>
              </a:rPr>
              <a:t>6. ‘</a:t>
            </a:r>
            <a:r>
              <a:rPr lang="en-US" sz="2400" b="1" i="1" dirty="0">
                <a:solidFill>
                  <a:schemeClr val="accent2">
                    <a:lumMod val="50000"/>
                  </a:schemeClr>
                </a:solidFill>
                <a:latin typeface="Calibri" panose="020F0502020204030204" pitchFamily="34" charset="0"/>
                <a:cs typeface="Calibri" panose="020F0502020204030204" pitchFamily="34" charset="0"/>
              </a:rPr>
              <a:t>Any guidance for transportation off site between facilities and considerations for weather/climate control? With Option 2 as our focus, we are seeing the need for guidance to support the process for transportation when there are rough roads and temperature extremes.’ </a:t>
            </a:r>
          </a:p>
          <a:p>
            <a:pPr marL="0" indent="0">
              <a:buNone/>
            </a:pPr>
            <a:r>
              <a:rPr lang="en-US" sz="2400" b="1" u="sng" dirty="0">
                <a:solidFill>
                  <a:srgbClr val="FF0000"/>
                </a:solidFill>
                <a:latin typeface="Calibri" panose="020F0502020204030204" pitchFamily="34" charset="0"/>
                <a:cs typeface="Calibri" panose="020F0502020204030204" pitchFamily="34" charset="0"/>
              </a:rPr>
              <a:t>Answer</a:t>
            </a:r>
            <a:r>
              <a:rPr lang="en-US" sz="2400" u="sng" dirty="0">
                <a:solidFill>
                  <a:srgbClr val="FF0000"/>
                </a:solidFill>
                <a:latin typeface="Calibri" panose="020F0502020204030204" pitchFamily="34" charset="0"/>
                <a:cs typeface="Calibri" panose="020F0502020204030204" pitchFamily="34" charset="0"/>
              </a:rPr>
              <a:t>: </a:t>
            </a:r>
            <a:r>
              <a:rPr lang="en-US" sz="2400" dirty="0">
                <a:solidFill>
                  <a:srgbClr val="FF0000"/>
                </a:solidFill>
                <a:latin typeface="Calibri" panose="020F0502020204030204" pitchFamily="34" charset="0"/>
                <a:cs typeface="Calibri" panose="020F0502020204030204" pitchFamily="34" charset="0"/>
              </a:rPr>
              <a:t>See Reference: Govt of Canada. Transportation of Dangerous Good Regulations. </a:t>
            </a:r>
          </a:p>
          <a:p>
            <a:pPr marL="0" indent="0">
              <a:buNone/>
            </a:pPr>
            <a:r>
              <a:rPr lang="en-US" sz="2400" i="1" dirty="0">
                <a:solidFill>
                  <a:srgbClr val="FF0000"/>
                </a:solidFill>
                <a:latin typeface="Calibri" panose="020F0502020204030204" pitchFamily="34" charset="0"/>
                <a:cs typeface="Calibri" panose="020F0502020204030204" pitchFamily="34" charset="0"/>
              </a:rPr>
              <a:t>Educate truck/delivery drivers/company on the requirements of transportation of contaminated &amp; sterile items as well as the rationale. Placing sets in sturdy bins so they do not move about helps. Perform required visual check for integrity of sterile packaging before using. If absolutely cannot use heated vehicles (extreme north, (this is a shall in CSA), use bins with some type of insulation as a liner placed in between sets. Also could use insulated/blankets such as moving companies use. Refer to Z314.18 Transportation Clause 17.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12293880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539" y="265044"/>
            <a:ext cx="9035463" cy="861392"/>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Questions</a:t>
            </a:r>
          </a:p>
        </p:txBody>
      </p:sp>
      <p:sp>
        <p:nvSpPr>
          <p:cNvPr id="3" name="Content Placeholder 2"/>
          <p:cNvSpPr>
            <a:spLocks noGrp="1"/>
          </p:cNvSpPr>
          <p:nvPr>
            <p:ph idx="1"/>
          </p:nvPr>
        </p:nvSpPr>
        <p:spPr>
          <a:xfrm>
            <a:off x="331304" y="1033673"/>
            <a:ext cx="8849932" cy="5731563"/>
          </a:xfrm>
        </p:spPr>
        <p:txBody>
          <a:bodyPr>
            <a:normAutofit fontScale="92500" lnSpcReduction="20000"/>
          </a:bodyPr>
          <a:lstStyle/>
          <a:p>
            <a:pPr marL="0" indent="0">
              <a:buNone/>
            </a:pPr>
            <a:r>
              <a:rPr lang="en-US" sz="2600" b="1" i="1" dirty="0">
                <a:solidFill>
                  <a:schemeClr val="accent2">
                    <a:lumMod val="50000"/>
                  </a:schemeClr>
                </a:solidFill>
                <a:latin typeface="Calibri" panose="020F0502020204030204" pitchFamily="34" charset="0"/>
                <a:cs typeface="Calibri" panose="020F0502020204030204" pitchFamily="34" charset="0"/>
              </a:rPr>
              <a:t>7.  ‘Any guidance for education requirements for those that are reprocessing and the risk assessment</a:t>
            </a:r>
            <a:r>
              <a:rPr lang="en-US" sz="2600" b="1" dirty="0">
                <a:solidFill>
                  <a:schemeClr val="accent2">
                    <a:lumMod val="50000"/>
                  </a:schemeClr>
                </a:solidFill>
                <a:latin typeface="Calibri" panose="020F0502020204030204" pitchFamily="34" charset="0"/>
                <a:cs typeface="Calibri" panose="020F0502020204030204" pitchFamily="34" charset="0"/>
              </a:rPr>
              <a:t>.’ </a:t>
            </a:r>
          </a:p>
          <a:p>
            <a:pPr marL="0" indent="0">
              <a:buNone/>
            </a:pPr>
            <a:r>
              <a:rPr lang="en-US" sz="2600" b="1" u="sng" dirty="0">
                <a:solidFill>
                  <a:srgbClr val="FF0000"/>
                </a:solidFill>
                <a:latin typeface="Calibri" panose="020F0502020204030204" pitchFamily="34" charset="0"/>
                <a:cs typeface="Calibri" panose="020F0502020204030204" pitchFamily="34" charset="0"/>
              </a:rPr>
              <a:t>Answer: </a:t>
            </a:r>
            <a:r>
              <a:rPr lang="en-US" sz="2600" dirty="0">
                <a:solidFill>
                  <a:srgbClr val="FF0000"/>
                </a:solidFill>
                <a:latin typeface="Calibri" panose="020F0502020204030204" pitchFamily="34" charset="0"/>
                <a:cs typeface="Calibri" panose="020F0502020204030204" pitchFamily="34" charset="0"/>
              </a:rPr>
              <a:t>refer to CSA Z314.18 Annex B for guidance. Reprocessing education and regular competency checks should be provided. Refer to Option 3 in the IPAC-Canada Reprocessing of Critical Foot Care Devices Position Statement </a:t>
            </a:r>
          </a:p>
          <a:p>
            <a:pPr marL="0" indent="0">
              <a:buNone/>
            </a:pPr>
            <a:r>
              <a:rPr lang="en-US" sz="2600" b="1" dirty="0">
                <a:solidFill>
                  <a:schemeClr val="accent2">
                    <a:lumMod val="50000"/>
                  </a:schemeClr>
                </a:solidFill>
                <a:latin typeface="Calibri" panose="020F0502020204030204" pitchFamily="34" charset="0"/>
                <a:cs typeface="Calibri" panose="020F0502020204030204" pitchFamily="34" charset="0"/>
              </a:rPr>
              <a:t>8. ‘</a:t>
            </a:r>
            <a:r>
              <a:rPr lang="en-US" sz="2600" b="1" i="1" dirty="0">
                <a:solidFill>
                  <a:schemeClr val="accent2">
                    <a:lumMod val="50000"/>
                  </a:schemeClr>
                </a:solidFill>
                <a:latin typeface="Calibri" panose="020F0502020204030204" pitchFamily="34" charset="0"/>
                <a:cs typeface="Calibri" panose="020F0502020204030204" pitchFamily="34" charset="0"/>
              </a:rPr>
              <a:t>Guidance for air drying or dry with lint free cloth after removing gross soiling and then cleaning with detergent or enzymatic cleaning and before transport or for those doing their own before packaging. Heard presentations on not to leave instruments air dry.’</a:t>
            </a:r>
          </a:p>
          <a:p>
            <a:pPr marL="0" indent="0">
              <a:buNone/>
            </a:pPr>
            <a:r>
              <a:rPr lang="en-US" sz="2600" b="1" u="sng" dirty="0">
                <a:solidFill>
                  <a:srgbClr val="FF0000"/>
                </a:solidFill>
                <a:latin typeface="Calibri" panose="020F0502020204030204" pitchFamily="34" charset="0"/>
                <a:cs typeface="Calibri" panose="020F0502020204030204" pitchFamily="34" charset="0"/>
              </a:rPr>
              <a:t>Answer: </a:t>
            </a:r>
            <a:r>
              <a:rPr lang="en-US" sz="2600" dirty="0">
                <a:solidFill>
                  <a:srgbClr val="FF0000"/>
                </a:solidFill>
                <a:latin typeface="Calibri" panose="020F0502020204030204" pitchFamily="34" charset="0"/>
                <a:cs typeface="Calibri" panose="020F0502020204030204" pitchFamily="34" charset="0"/>
              </a:rPr>
              <a:t>Instruments do not need to be dried after removing soil at point if use (pre cleaned) as they will be cleaned in decontam area, likewise instruments would be dried with lint free cloth before placing in set for sterilization. In a busy MDR, instruments may ‘air dry’ while waiting for prep and packing however, MDR technician should still use lint free cloth to wipe the instrument dry.  </a:t>
            </a:r>
          </a:p>
          <a:p>
            <a:endParaRPr lang="en-US" sz="2600" dirty="0">
              <a:solidFill>
                <a:schemeClr val="accent2">
                  <a:lumMod val="50000"/>
                </a:schemeClr>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16087126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565" y="291548"/>
            <a:ext cx="8876437" cy="768626"/>
          </a:xfrm>
        </p:spPr>
        <p:txBody>
          <a:bodyPr/>
          <a:lstStyle/>
          <a:p>
            <a:r>
              <a:rPr lang="en-US" b="1" dirty="0">
                <a:solidFill>
                  <a:schemeClr val="accent2">
                    <a:lumMod val="75000"/>
                  </a:schemeClr>
                </a:solidFill>
                <a:latin typeface="Calibri" panose="020F0502020204030204" pitchFamily="34" charset="0"/>
                <a:cs typeface="Calibri" panose="020F0502020204030204" pitchFamily="34" charset="0"/>
              </a:rPr>
              <a:t>Question</a:t>
            </a:r>
          </a:p>
        </p:txBody>
      </p:sp>
      <p:sp>
        <p:nvSpPr>
          <p:cNvPr id="3" name="Content Placeholder 2"/>
          <p:cNvSpPr>
            <a:spLocks noGrp="1"/>
          </p:cNvSpPr>
          <p:nvPr>
            <p:ph idx="1"/>
          </p:nvPr>
        </p:nvSpPr>
        <p:spPr>
          <a:xfrm>
            <a:off x="397565" y="1192696"/>
            <a:ext cx="8876437" cy="5665303"/>
          </a:xfrm>
        </p:spPr>
        <p:txBody>
          <a:bodyPr>
            <a:normAutofit fontScale="92500" lnSpcReduction="10000"/>
          </a:bodyPr>
          <a:lstStyle/>
          <a:p>
            <a:pPr marL="0" indent="0">
              <a:buNone/>
            </a:pPr>
            <a:r>
              <a:rPr lang="en-US" sz="2600" b="1" dirty="0">
                <a:solidFill>
                  <a:schemeClr val="accent2">
                    <a:lumMod val="50000"/>
                  </a:schemeClr>
                </a:solidFill>
                <a:latin typeface="Calibri" panose="020F0502020204030204" pitchFamily="34" charset="0"/>
                <a:cs typeface="Calibri" panose="020F0502020204030204" pitchFamily="34" charset="0"/>
              </a:rPr>
              <a:t>9.</a:t>
            </a:r>
            <a:r>
              <a:rPr lang="en-US" sz="2600" dirty="0">
                <a:solidFill>
                  <a:schemeClr val="accent2">
                    <a:lumMod val="50000"/>
                  </a:schemeClr>
                </a:solidFill>
                <a:latin typeface="Calibri" panose="020F0502020204030204" pitchFamily="34" charset="0"/>
                <a:cs typeface="Calibri" panose="020F0502020204030204" pitchFamily="34" charset="0"/>
              </a:rPr>
              <a:t>	‘</a:t>
            </a:r>
            <a:r>
              <a:rPr lang="en-US" sz="2600" b="1" i="1" dirty="0">
                <a:solidFill>
                  <a:schemeClr val="accent2">
                    <a:lumMod val="50000"/>
                  </a:schemeClr>
                </a:solidFill>
                <a:latin typeface="Calibri" panose="020F0502020204030204" pitchFamily="34" charset="0"/>
                <a:cs typeface="Calibri" panose="020F0502020204030204" pitchFamily="34" charset="0"/>
              </a:rPr>
              <a:t>Why did the statement choose the requirement for printer/data 	logger 	for the physical parameters for reprocessing when CSA 	has (should and may) for these pieces? We use have Class/Type 	5 CI in each package as noted in CSA</a:t>
            </a:r>
            <a:r>
              <a:rPr lang="en-US" sz="2600" b="1" dirty="0">
                <a:solidFill>
                  <a:schemeClr val="accent2">
                    <a:lumMod val="50000"/>
                  </a:schemeClr>
                </a:solidFill>
                <a:latin typeface="Calibri" panose="020F0502020204030204" pitchFamily="34" charset="0"/>
                <a:cs typeface="Calibri" panose="020F0502020204030204" pitchFamily="34" charset="0"/>
              </a:rPr>
              <a:t>.’</a:t>
            </a:r>
          </a:p>
          <a:p>
            <a:pPr marL="0" indent="0">
              <a:buNone/>
            </a:pPr>
            <a:r>
              <a:rPr lang="en-US" sz="2600" b="1" u="sng" dirty="0">
                <a:solidFill>
                  <a:srgbClr val="FF0000"/>
                </a:solidFill>
                <a:latin typeface="Calibri" panose="020F0502020204030204" pitchFamily="34" charset="0"/>
                <a:cs typeface="Calibri" panose="020F0502020204030204" pitchFamily="34" charset="0"/>
              </a:rPr>
              <a:t>Answer</a:t>
            </a:r>
            <a:r>
              <a:rPr lang="en-US" sz="2600" u="sng" dirty="0">
                <a:solidFill>
                  <a:srgbClr val="FF0000"/>
                </a:solidFill>
                <a:latin typeface="Calibri" panose="020F0502020204030204" pitchFamily="34" charset="0"/>
                <a:cs typeface="Calibri" panose="020F0502020204030204" pitchFamily="34" charset="0"/>
              </a:rPr>
              <a:t>: </a:t>
            </a:r>
            <a:r>
              <a:rPr lang="en-US" sz="2600" dirty="0">
                <a:solidFill>
                  <a:srgbClr val="FF0000"/>
                </a:solidFill>
                <a:latin typeface="Calibri" panose="020F0502020204030204" pitchFamily="34" charset="0"/>
                <a:cs typeface="Calibri" panose="020F0502020204030204" pitchFamily="34" charset="0"/>
              </a:rPr>
              <a:t>Refer to Clause 16.8.3.1 CSA Z314.18 If an existing steam sterilizer does not have a printer or electronic recording device (USB), CSA recommends that there is a plan to update or replace the sterilizer to bring this into compliance. Class/type 5 CI is just one aspect of monitoring sterilization so peel pouches for example can be released. </a:t>
            </a:r>
          </a:p>
          <a:p>
            <a:pPr marL="0" indent="0">
              <a:buNone/>
            </a:pPr>
            <a:r>
              <a:rPr lang="en-US" sz="2600" b="1" dirty="0">
                <a:solidFill>
                  <a:schemeClr val="accent2">
                    <a:lumMod val="50000"/>
                  </a:schemeClr>
                </a:solidFill>
                <a:latin typeface="Calibri" panose="020F0502020204030204" pitchFamily="34" charset="0"/>
                <a:cs typeface="Calibri" panose="020F0502020204030204" pitchFamily="34" charset="0"/>
              </a:rPr>
              <a:t>10. </a:t>
            </a:r>
            <a:r>
              <a:rPr lang="en-US" sz="2600" b="1" i="1" dirty="0">
                <a:solidFill>
                  <a:schemeClr val="accent2">
                    <a:lumMod val="50000"/>
                  </a:schemeClr>
                </a:solidFill>
                <a:latin typeface="Calibri" panose="020F0502020204030204" pitchFamily="34" charset="0"/>
                <a:cs typeface="Calibri" panose="020F0502020204030204" pitchFamily="34" charset="0"/>
              </a:rPr>
              <a:t>Any guidance for wearing hair cover for nail filings/rotary device due to debris from hair falling later into eyes?</a:t>
            </a:r>
          </a:p>
          <a:p>
            <a:pPr marL="0" indent="0">
              <a:buNone/>
            </a:pPr>
            <a:r>
              <a:rPr lang="en-US" sz="2600" b="1" dirty="0">
                <a:solidFill>
                  <a:schemeClr val="accent2">
                    <a:lumMod val="50000"/>
                  </a:schemeClr>
                </a:solidFill>
                <a:latin typeface="Calibri" panose="020F0502020204030204" pitchFamily="34" charset="0"/>
                <a:cs typeface="Calibri" panose="020F0502020204030204" pitchFamily="34" charset="0"/>
              </a:rPr>
              <a:t> </a:t>
            </a:r>
            <a:r>
              <a:rPr lang="en-US" sz="2600" b="1" u="sng" dirty="0">
                <a:solidFill>
                  <a:srgbClr val="FF0000"/>
                </a:solidFill>
                <a:latin typeface="Calibri" panose="020F0502020204030204" pitchFamily="34" charset="0"/>
                <a:cs typeface="Calibri" panose="020F0502020204030204" pitchFamily="34" charset="0"/>
              </a:rPr>
              <a:t>Answer: </a:t>
            </a:r>
            <a:r>
              <a:rPr lang="en-US" sz="2600" dirty="0">
                <a:solidFill>
                  <a:srgbClr val="FF0000"/>
                </a:solidFill>
                <a:latin typeface="Calibri" panose="020F0502020204030204" pitchFamily="34" charset="0"/>
                <a:cs typeface="Calibri" panose="020F0502020204030204" pitchFamily="34" charset="0"/>
              </a:rPr>
              <a:t>A risk assessment should be performed by health care provider &amp; if this is a concern, would recommend you wear a hair covering. It is your personal protection.</a:t>
            </a:r>
            <a:endParaRPr lang="en-US" sz="2400" dirty="0">
              <a:solidFill>
                <a:schemeClr val="accent2">
                  <a:lumMod val="50000"/>
                </a:schemeClr>
              </a:solidFill>
              <a:latin typeface="Calibri" panose="020F0502020204030204" pitchFamily="34" charset="0"/>
              <a:cs typeface="Calibri" panose="020F0502020204030204" pitchFamily="34" charset="0"/>
            </a:endParaRPr>
          </a:p>
          <a:p>
            <a:pPr marL="0" indent="0">
              <a:buNone/>
            </a:pPr>
            <a:endParaRPr lang="en-US" sz="2400" b="1" dirty="0">
              <a:solidFill>
                <a:schemeClr val="accent2">
                  <a:lumMod val="50000"/>
                </a:schemeClr>
              </a:solidFill>
              <a:latin typeface="Calibri" panose="020F0502020204030204" pitchFamily="34" charset="0"/>
              <a:cs typeface="Calibri" panose="020F050202020403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28938698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7" y="0"/>
            <a:ext cx="8784606" cy="1352282"/>
          </a:xfrm>
        </p:spPr>
        <p:txBody>
          <a:bodyPr>
            <a:normAutofit/>
          </a:bodyPr>
          <a:lstStyle/>
          <a:p>
            <a:r>
              <a:rPr lang="en-CA" sz="3600" b="1" dirty="0">
                <a:solidFill>
                  <a:schemeClr val="accent2">
                    <a:lumMod val="75000"/>
                  </a:schemeClr>
                </a:solidFill>
                <a:latin typeface="Calibri" panose="020F0502020204030204" pitchFamily="34" charset="0"/>
                <a:cs typeface="Calibri" panose="020F0502020204030204" pitchFamily="34" charset="0"/>
              </a:rPr>
              <a:t>Table top Sterilizers and Mobile units</a:t>
            </a:r>
          </a:p>
        </p:txBody>
      </p:sp>
      <p:sp>
        <p:nvSpPr>
          <p:cNvPr id="3" name="Text Placeholder 2"/>
          <p:cNvSpPr>
            <a:spLocks noGrp="1"/>
          </p:cNvSpPr>
          <p:nvPr>
            <p:ph type="body" idx="1"/>
          </p:nvPr>
        </p:nvSpPr>
        <p:spPr>
          <a:xfrm>
            <a:off x="412124" y="1352282"/>
            <a:ext cx="8784606" cy="5215944"/>
          </a:xfrm>
        </p:spPr>
        <p:txBody>
          <a:bodyPr>
            <a:normAutofit/>
          </a:bodyPr>
          <a:lstStyle/>
          <a:p>
            <a:pPr marL="342900" indent="-342900" fontAlgn="b">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All sterilizers including table top sterilizers and mobile units fall under CSA Z314.18 . Refer to standard for required performance quality assurance details</a:t>
            </a:r>
          </a:p>
          <a:p>
            <a:pPr fontAlgn="b"/>
            <a:endParaRPr lang="en-CA" sz="2400" dirty="0">
              <a:solidFill>
                <a:schemeClr val="accent2">
                  <a:lumMod val="75000"/>
                </a:schemeClr>
              </a:solidFill>
              <a:latin typeface="Calibri" panose="020F0502020204030204" pitchFamily="34" charset="0"/>
              <a:cs typeface="Calibri" panose="020F0502020204030204" pitchFamily="34" charset="0"/>
            </a:endParaRPr>
          </a:p>
          <a:p>
            <a:pPr marL="342900" indent="-342900" fontAlgn="b">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Shall meet CSA Z314-18 clause 16.5.4. </a:t>
            </a:r>
          </a:p>
          <a:p>
            <a:pPr marL="342900" indent="-342900" fontAlgn="b">
              <a:buFont typeface="Arial" panose="020B0604020202020204" pitchFamily="34" charset="0"/>
              <a:buChar char="•"/>
            </a:pPr>
            <a:endParaRPr lang="en-CA" sz="2400" dirty="0">
              <a:solidFill>
                <a:schemeClr val="accent2">
                  <a:lumMod val="75000"/>
                </a:schemeClr>
              </a:solidFill>
              <a:latin typeface="Calibri" panose="020F0502020204030204" pitchFamily="34" charset="0"/>
              <a:cs typeface="Calibri" panose="020F0502020204030204" pitchFamily="34" charset="0"/>
            </a:endParaRPr>
          </a:p>
          <a:p>
            <a:endParaRPr lang="en-CA"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49</a:t>
            </a:r>
            <a:endParaRPr lang="en-US" dirty="0"/>
          </a:p>
        </p:txBody>
      </p:sp>
    </p:spTree>
    <p:extLst>
      <p:ext uri="{BB962C8B-B14F-4D97-AF65-F5344CB8AC3E}">
        <p14:creationId xmlns:p14="http://schemas.microsoft.com/office/powerpoint/2010/main" val="3528831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16" y="609599"/>
            <a:ext cx="8552785" cy="6151809"/>
          </a:xfrm>
        </p:spPr>
        <p:txBody>
          <a:bodyPr>
            <a:normAutofit/>
          </a:bodyPr>
          <a:lstStyle/>
          <a:p>
            <a:pPr marL="0" indent="0"/>
            <a:r>
              <a:rPr lang="en-CA" b="1" dirty="0">
                <a:solidFill>
                  <a:schemeClr val="accent2">
                    <a:lumMod val="75000"/>
                  </a:schemeClr>
                </a:solidFill>
                <a:latin typeface="Calibri" panose="020F0502020204030204" pitchFamily="34" charset="0"/>
                <a:cs typeface="Calibri" panose="020F0502020204030204" pitchFamily="34" charset="0"/>
              </a:rPr>
              <a:t>Foot care equipment/devices have been linked with healthcare associated infections (HAI) and outbreaks across the health care continuum</a:t>
            </a:r>
            <a:r>
              <a:rPr lang="en-CA" b="1" dirty="0">
                <a:solidFill>
                  <a:schemeClr val="accent2">
                    <a:lumMod val="75000"/>
                  </a:schemeClr>
                </a:solidFill>
              </a:rPr>
              <a:t>.</a:t>
            </a:r>
            <a:br>
              <a:rPr lang="en-CA" b="1" dirty="0">
                <a:solidFill>
                  <a:schemeClr val="accent2">
                    <a:lumMod val="75000"/>
                  </a:schemeClr>
                </a:solidFill>
              </a:rPr>
            </a:br>
            <a:r>
              <a:rPr lang="en-CA" b="1" dirty="0">
                <a:solidFill>
                  <a:schemeClr val="accent2">
                    <a:lumMod val="75000"/>
                  </a:schemeClr>
                </a:solidFill>
              </a:rPr>
              <a:t/>
            </a:r>
            <a:br>
              <a:rPr lang="en-CA" b="1" dirty="0">
                <a:solidFill>
                  <a:schemeClr val="accent2">
                    <a:lumMod val="75000"/>
                  </a:schemeClr>
                </a:solidFill>
              </a:rPr>
            </a:br>
            <a:r>
              <a:rPr lang="en-CA" b="1" dirty="0"/>
              <a:t/>
            </a:r>
            <a:br>
              <a:rPr lang="en-CA" b="1" dirty="0"/>
            </a:br>
            <a:endParaRPr lang="en-CA" dirty="0"/>
          </a:p>
        </p:txBody>
      </p:sp>
      <p:pic>
        <p:nvPicPr>
          <p:cNvPr id="3" name="Picture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756079" y="3361386"/>
            <a:ext cx="4391696" cy="3093281"/>
          </a:xfrm>
          <a:prstGeom prst="rect">
            <a:avLst/>
          </a:prstGeom>
        </p:spPr>
      </p:pic>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5</a:t>
            </a:r>
            <a:endParaRPr lang="en-US" dirty="0"/>
          </a:p>
        </p:txBody>
      </p:sp>
    </p:spTree>
    <p:extLst>
      <p:ext uri="{BB962C8B-B14F-4D97-AF65-F5344CB8AC3E}">
        <p14:creationId xmlns:p14="http://schemas.microsoft.com/office/powerpoint/2010/main" val="17025519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278" y="1"/>
            <a:ext cx="8960058" cy="1033670"/>
          </a:xfrm>
        </p:spPr>
        <p:txBody>
          <a:bodyPr>
            <a:normAutofit/>
          </a:bodyPr>
          <a:lstStyle/>
          <a:p>
            <a:r>
              <a:rPr lang="en-CA" sz="3600" b="1" dirty="0">
                <a:solidFill>
                  <a:schemeClr val="accent2">
                    <a:lumMod val="75000"/>
                  </a:schemeClr>
                </a:solidFill>
                <a:latin typeface="Calibri" panose="020F0502020204030204" pitchFamily="34" charset="0"/>
                <a:cs typeface="Calibri" panose="020F0502020204030204" pitchFamily="34" charset="0"/>
              </a:rPr>
              <a:t> Resources</a:t>
            </a:r>
          </a:p>
        </p:txBody>
      </p:sp>
      <p:sp>
        <p:nvSpPr>
          <p:cNvPr id="3" name="Text Placeholder 2"/>
          <p:cNvSpPr>
            <a:spLocks noGrp="1"/>
          </p:cNvSpPr>
          <p:nvPr>
            <p:ph type="body" idx="1"/>
          </p:nvPr>
        </p:nvSpPr>
        <p:spPr>
          <a:xfrm>
            <a:off x="318052" y="1"/>
            <a:ext cx="10484149" cy="6771611"/>
          </a:xfrm>
        </p:spPr>
        <p:txBody>
          <a:bodyPr>
            <a:normAutofit/>
          </a:bodyPr>
          <a:lstStyle/>
          <a:p>
            <a:endParaRPr lang="en-US" dirty="0">
              <a:solidFill>
                <a:schemeClr val="accent2">
                  <a:lumMod val="75000"/>
                </a:schemeClr>
              </a:solidFill>
              <a:latin typeface="Calibri" panose="020F0502020204030204" pitchFamily="34" charset="0"/>
              <a:cs typeface="Calibri" panose="020F0502020204030204" pitchFamily="34" charset="0"/>
            </a:endParaRPr>
          </a:p>
          <a:p>
            <a:r>
              <a:rPr lang="en-US" dirty="0">
                <a:solidFill>
                  <a:schemeClr val="accent2">
                    <a:lumMod val="75000"/>
                  </a:schemeClr>
                </a:solidFill>
                <a:latin typeface="Calibri" panose="020F0502020204030204" pitchFamily="34" charset="0"/>
                <a:cs typeface="Calibri" panose="020F0502020204030204" pitchFamily="34" charset="0"/>
              </a:rPr>
              <a:t>1. Infection Prevention and Control Canada, (IPAC Canada) Position Statement: Reprocessing of   Critical Foot Care Devices.  Revised July 2019 </a:t>
            </a:r>
            <a:r>
              <a:rPr lang="en-US" dirty="0">
                <a:solidFill>
                  <a:schemeClr val="accent2">
                    <a:lumMod val="75000"/>
                  </a:schemeClr>
                </a:solidFill>
                <a:latin typeface="Calibri" panose="020F0502020204030204" pitchFamily="34" charset="0"/>
                <a:cs typeface="Calibri" panose="020F0502020204030204" pitchFamily="34" charset="0"/>
                <a:hlinkClick r:id="rId2" invalidUrl="https://ipac-canada.org/photos/custom/Members/pdf/Position Statement  _ReprocessingCriticalFootCare_RevisedJuly2019"/>
              </a:rPr>
              <a:t>https://ipac-canada.org/photos/custom/Members/pdf/Position%20Statement%20%20_ReprocessingCriticalFootCare_RevisedJuly2019</a:t>
            </a:r>
            <a:r>
              <a:rPr lang="en-US" dirty="0">
                <a:solidFill>
                  <a:schemeClr val="accent2">
                    <a:lumMod val="75000"/>
                  </a:schemeClr>
                </a:solidFill>
                <a:latin typeface="Calibri" panose="020F0502020204030204" pitchFamily="34" charset="0"/>
                <a:cs typeface="Calibri" panose="020F0502020204030204" pitchFamily="34" charset="0"/>
              </a:rPr>
              <a:t>.</a:t>
            </a:r>
          </a:p>
          <a:p>
            <a:r>
              <a:rPr lang="en-US" dirty="0">
                <a:solidFill>
                  <a:schemeClr val="accent2">
                    <a:lumMod val="75000"/>
                  </a:schemeClr>
                </a:solidFill>
                <a:latin typeface="Calibri" panose="020F0502020204030204" pitchFamily="34" charset="0"/>
                <a:cs typeface="Calibri" panose="020F0502020204030204" pitchFamily="34" charset="0"/>
              </a:rPr>
              <a:t> 2. Practice Recommendations for Infection Prevention and Control Related to Foot Care in Healthcare Settings. Nov 2019. </a:t>
            </a:r>
            <a:r>
              <a:rPr lang="en-US" dirty="0">
                <a:solidFill>
                  <a:schemeClr val="accent2">
                    <a:lumMod val="75000"/>
                  </a:schemeClr>
                </a:solidFill>
                <a:latin typeface="Calibri" panose="020F0502020204030204" pitchFamily="34" charset="0"/>
                <a:cs typeface="Calibri" panose="020F0502020204030204" pitchFamily="34" charset="0"/>
                <a:hlinkClick r:id="rId3" invalidUrl="https://ipac-canada.org/photos/custom/Members/pdf/Foot Care_Practice_Recommendations_29Nov2019_final_English_with_disclaimer.pdf"/>
              </a:rPr>
              <a:t>https://ipac-canada.org/photos/custom/Members/pdf/Foot%20Care_Practice_Recommendations_29Nov2019_final_English_with_disclaimer.pdf</a:t>
            </a:r>
            <a:endParaRPr lang="en-US" dirty="0">
              <a:solidFill>
                <a:schemeClr val="accent2">
                  <a:lumMod val="75000"/>
                </a:schemeClr>
              </a:solidFill>
              <a:latin typeface="Calibri" panose="020F0502020204030204" pitchFamily="34" charset="0"/>
              <a:cs typeface="Calibri" panose="020F0502020204030204" pitchFamily="34" charset="0"/>
            </a:endParaRPr>
          </a:p>
          <a:p>
            <a:r>
              <a:rPr lang="en-US" dirty="0">
                <a:solidFill>
                  <a:schemeClr val="accent2">
                    <a:lumMod val="75000"/>
                  </a:schemeClr>
                </a:solidFill>
                <a:latin typeface="Calibri" panose="020F0502020204030204" pitchFamily="34" charset="0"/>
                <a:cs typeface="Calibri" panose="020F0502020204030204" pitchFamily="34" charset="0"/>
              </a:rPr>
              <a:t>3. Canadian Standards Association. CAN/CSA-Z314-2018 Canadian medical device reprocessing.  Rexdale, ON: Canadian Standards Association; 2018. </a:t>
            </a:r>
            <a:r>
              <a:rPr lang="en-US" i="1" dirty="0">
                <a:solidFill>
                  <a:schemeClr val="accent2">
                    <a:lumMod val="75000"/>
                  </a:schemeClr>
                </a:solidFill>
                <a:latin typeface="Calibri" panose="020F0502020204030204" pitchFamily="34" charset="0"/>
                <a:cs typeface="Calibri" panose="020F0502020204030204" pitchFamily="34" charset="0"/>
              </a:rPr>
              <a:t>www.csa.ca</a:t>
            </a:r>
          </a:p>
          <a:p>
            <a:r>
              <a:rPr lang="en-US" dirty="0">
                <a:solidFill>
                  <a:schemeClr val="accent2">
                    <a:lumMod val="75000"/>
                  </a:schemeClr>
                </a:solidFill>
                <a:latin typeface="Calibri" panose="020F0502020204030204" pitchFamily="34" charset="0"/>
                <a:cs typeface="Calibri" panose="020F0502020204030204" pitchFamily="34" charset="0"/>
              </a:rPr>
              <a:t>4. Public Health Agency of Canada. Infection Control Guidelines: Foot Care by Health Care Providers.  Can Commun Dis Rep 1997; 23S8 (Supplement). Available from: </a:t>
            </a:r>
            <a:r>
              <a:rPr lang="en-US" dirty="0">
                <a:solidFill>
                  <a:schemeClr val="accent2">
                    <a:lumMod val="75000"/>
                  </a:schemeClr>
                </a:solidFill>
                <a:latin typeface="Calibri" panose="020F0502020204030204" pitchFamily="34" charset="0"/>
                <a:cs typeface="Calibri" panose="020F0502020204030204" pitchFamily="34" charset="0"/>
                <a:hlinkClick r:id="rId4"/>
              </a:rPr>
              <a:t>http://publications.gc.ca/collections/collection_2016/aspc-phac/HP3-1-23-S8-eng.pdf</a:t>
            </a:r>
            <a:r>
              <a:rPr lang="en-US" dirty="0">
                <a:solidFill>
                  <a:schemeClr val="accent2">
                    <a:lumMod val="75000"/>
                  </a:schemeClr>
                </a:solidFill>
                <a:latin typeface="Calibri" panose="020F0502020204030204" pitchFamily="34" charset="0"/>
                <a:cs typeface="Calibri" panose="020F0502020204030204" pitchFamily="34" charset="0"/>
              </a:rPr>
              <a:t> </a:t>
            </a:r>
          </a:p>
          <a:p>
            <a:r>
              <a:rPr lang="en-US" dirty="0">
                <a:solidFill>
                  <a:schemeClr val="accent2">
                    <a:lumMod val="75000"/>
                  </a:schemeClr>
                </a:solidFill>
                <a:latin typeface="Calibri" panose="020F0502020204030204" pitchFamily="34" charset="0"/>
                <a:cs typeface="Calibri" panose="020F0502020204030204" pitchFamily="34" charset="0"/>
              </a:rPr>
              <a:t>5. National Competencies for Advanced Nursing Foot Care in Canada, (CAFCN), 2017. Available from: https://cafcn.ca/wp-content/uploads/CAFCN-National-Competencies-for-Advanced-Nursing-Foot-Care.pdf [Accessed 28 August 2018].</a:t>
            </a:r>
          </a:p>
          <a:p>
            <a:r>
              <a:rPr lang="en-US" dirty="0">
                <a:solidFill>
                  <a:schemeClr val="accent2">
                    <a:lumMod val="75000"/>
                  </a:schemeClr>
                </a:solidFill>
                <a:latin typeface="Calibri" panose="020F0502020204030204" pitchFamily="34" charset="0"/>
                <a:cs typeface="Calibri" panose="020F0502020204030204" pitchFamily="34" charset="0"/>
              </a:rPr>
              <a:t>6. Canadian Association of Medical Devices Reprocessing (CAMDR) </a:t>
            </a:r>
          </a:p>
        </p:txBody>
      </p:sp>
      <p:sp>
        <p:nvSpPr>
          <p:cNvPr id="5" name="Slide Number Placeholder 5"/>
          <p:cNvSpPr txBox="1">
            <a:spLocks/>
          </p:cNvSpPr>
          <p:nvPr/>
        </p:nvSpPr>
        <p:spPr>
          <a:xfrm>
            <a:off x="677334" y="6406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1800" kern="1200">
                <a:solidFill>
                  <a:srgbClr val="286C9E"/>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50</a:t>
            </a:r>
            <a:endParaRPr lang="en-US" dirty="0"/>
          </a:p>
        </p:txBody>
      </p:sp>
    </p:spTree>
    <p:extLst>
      <p:ext uri="{BB962C8B-B14F-4D97-AF65-F5344CB8AC3E}">
        <p14:creationId xmlns:p14="http://schemas.microsoft.com/office/powerpoint/2010/main" val="39757472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37148" y="862885"/>
            <a:ext cx="5293217" cy="4468969"/>
          </a:xfrm>
          <a:prstGeom prst="rect">
            <a:avLst/>
          </a:prstGeom>
        </p:spPr>
      </p:pic>
      <p:sp>
        <p:nvSpPr>
          <p:cNvPr id="3" name="Text Placeholder 2"/>
          <p:cNvSpPr>
            <a:spLocks noGrp="1"/>
          </p:cNvSpPr>
          <p:nvPr>
            <p:ph type="body" idx="1"/>
          </p:nvPr>
        </p:nvSpPr>
        <p:spPr>
          <a:xfrm>
            <a:off x="587391" y="4788637"/>
            <a:ext cx="8596668" cy="1732084"/>
          </a:xfrm>
        </p:spPr>
        <p:txBody>
          <a:bodyPr>
            <a:noAutofit/>
          </a:bodyPr>
          <a:lstStyle/>
          <a:p>
            <a:r>
              <a:rPr lang="en-CA" sz="3200" dirty="0"/>
              <a:t>Contact info:</a:t>
            </a:r>
          </a:p>
          <a:p>
            <a:r>
              <a:rPr lang="en-CA" sz="3200" dirty="0">
                <a:hlinkClick r:id="rId3"/>
              </a:rPr>
              <a:t>clarebarry@me.com</a:t>
            </a:r>
            <a:endParaRPr lang="en-CA" sz="3200" dirty="0"/>
          </a:p>
          <a:p>
            <a:r>
              <a:rPr lang="en-CA" sz="3200" dirty="0">
                <a:hlinkClick r:id="rId4"/>
              </a:rPr>
              <a:t>merleesrodway@gmail.com</a:t>
            </a:r>
            <a:r>
              <a:rPr lang="en-CA" sz="3200" dirty="0"/>
              <a:t> </a:t>
            </a:r>
          </a:p>
        </p:txBody>
      </p:sp>
    </p:spTree>
    <p:extLst>
      <p:ext uri="{BB962C8B-B14F-4D97-AF65-F5344CB8AC3E}">
        <p14:creationId xmlns:p14="http://schemas.microsoft.com/office/powerpoint/2010/main" val="28662744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643999"/>
            <a:ext cx="12191999" cy="6341417"/>
          </a:xfrm>
          <a:prstGeom prst="rect">
            <a:avLst/>
          </a:prstGeom>
        </p:spPr>
      </p:pic>
    </p:spTree>
    <p:extLst>
      <p:ext uri="{BB962C8B-B14F-4D97-AF65-F5344CB8AC3E}">
        <p14:creationId xmlns:p14="http://schemas.microsoft.com/office/powerpoint/2010/main" val="13670314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1"/>
            <a:ext cx="12192000" cy="6858001"/>
          </a:xfrm>
          <a:prstGeom prst="rect">
            <a:avLst/>
          </a:prstGeom>
        </p:spPr>
      </p:pic>
    </p:spTree>
    <p:extLst>
      <p:ext uri="{BB962C8B-B14F-4D97-AF65-F5344CB8AC3E}">
        <p14:creationId xmlns:p14="http://schemas.microsoft.com/office/powerpoint/2010/main" val="1262368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879" y="236113"/>
            <a:ext cx="9162124" cy="1399504"/>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    Purpose of IPAC Canada Position 	 				Statements </a:t>
            </a:r>
            <a:endParaRPr lang="en-CA" sz="36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677335" y="1635617"/>
            <a:ext cx="8596668" cy="4405745"/>
          </a:xfrm>
        </p:spPr>
        <p:txBody>
          <a:bodyPr>
            <a:normAutofit/>
          </a:bodyPr>
          <a:lstStyle/>
          <a:p>
            <a:endParaRPr lang="en-CA" sz="2400" dirty="0">
              <a:solidFill>
                <a:schemeClr val="accent2">
                  <a:lumMod val="75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To provide IPAC recommendations for the management of critical foot care equipment and/or devices </a:t>
            </a:r>
          </a:p>
          <a:p>
            <a:pPr marL="342900" indent="-34290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This includes cleaning, disinfection, sterilization, and storage</a:t>
            </a:r>
          </a:p>
          <a:p>
            <a:pPr marL="342900" indent="-342900">
              <a:lnSpc>
                <a:spcPct val="90000"/>
              </a:lnSpc>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The goal of document was to develop a user-friendly document with clear direction for safe reprocessing of critical devices used for foot care</a:t>
            </a:r>
          </a:p>
          <a:p>
            <a:pPr marL="342900" indent="-342900">
              <a:lnSpc>
                <a:spcPct val="90000"/>
              </a:lnSpc>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A reference list of guidelines and resources is provided</a:t>
            </a:r>
          </a:p>
          <a:p>
            <a:endParaRPr lang="en-US" dirty="0"/>
          </a:p>
          <a:p>
            <a:endParaRPr lang="en-CA"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6</a:t>
            </a:r>
            <a:endParaRPr lang="en-US" dirty="0"/>
          </a:p>
        </p:txBody>
      </p:sp>
    </p:spTree>
    <p:extLst>
      <p:ext uri="{BB962C8B-B14F-4D97-AF65-F5344CB8AC3E}">
        <p14:creationId xmlns:p14="http://schemas.microsoft.com/office/powerpoint/2010/main" val="2467095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70" y="103032"/>
            <a:ext cx="8912181" cy="1429553"/>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     Process for Developing Position Statement</a:t>
            </a:r>
            <a:endParaRPr lang="en-CA" sz="36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566670" y="1532585"/>
            <a:ext cx="8707333" cy="5112913"/>
          </a:xfrm>
        </p:spPr>
        <p:txBody>
          <a:bodyPr>
            <a:normAutofit/>
          </a:bodyPr>
          <a:lstStyle/>
          <a:p>
            <a:pPr>
              <a:lnSpc>
                <a:spcPct val="90000"/>
              </a:lnSpc>
            </a:pPr>
            <a:endParaRPr lang="en-US" sz="2400" dirty="0">
              <a:solidFill>
                <a:schemeClr val="accent2">
                  <a:lumMod val="75000"/>
                </a:schemeClr>
              </a:solidFill>
              <a:latin typeface="Calibri" panose="020F0502020204030204" pitchFamily="34" charset="0"/>
              <a:cs typeface="Calibri" panose="020F0502020204030204" pitchFamily="34" charset="0"/>
            </a:endParaRPr>
          </a:p>
          <a:p>
            <a:pPr>
              <a:lnSpc>
                <a:spcPct val="90000"/>
              </a:lnSpc>
            </a:pPr>
            <a:r>
              <a:rPr lang="en-US" sz="2400" dirty="0">
                <a:solidFill>
                  <a:schemeClr val="accent2">
                    <a:lumMod val="75000"/>
                  </a:schemeClr>
                </a:solidFill>
                <a:latin typeface="Calibri" panose="020F0502020204030204" pitchFamily="34" charset="0"/>
                <a:cs typeface="Calibri" panose="020F0502020204030204" pitchFamily="34" charset="0"/>
              </a:rPr>
              <a:t>IPAC-Canada conducted an extensive review of:</a:t>
            </a:r>
          </a:p>
          <a:p>
            <a:pPr marL="1028700" lvl="1" indent="-571500">
              <a:lnSpc>
                <a:spcPct val="90000"/>
              </a:lnSpc>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the existing national and global practices.</a:t>
            </a:r>
          </a:p>
          <a:p>
            <a:pPr marL="1028700" lvl="1" indent="-571500">
              <a:lnSpc>
                <a:spcPct val="90000"/>
              </a:lnSpc>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outbreaks associated with foot care and  the current        evidence. </a:t>
            </a:r>
          </a:p>
          <a:p>
            <a:pPr marL="571500" indent="-571500">
              <a:lnSpc>
                <a:spcPct val="90000"/>
              </a:lnSpc>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Draft statements circulated to experts and stakeholders, including Canadian Foot Care Association (CAFCN), Canadian Association of Medical Device Reprocessing (CAMDR),IPAC-Canada’s Community Healthcare Interest Group (CHIG) and Reprocessing Interest Group (RIG).</a:t>
            </a:r>
          </a:p>
          <a:p>
            <a:pPr>
              <a:lnSpc>
                <a:spcPct val="90000"/>
              </a:lnSpc>
            </a:pPr>
            <a:r>
              <a:rPr lang="en-US" sz="2400" dirty="0">
                <a:solidFill>
                  <a:schemeClr val="accent2">
                    <a:lumMod val="75000"/>
                  </a:schemeClr>
                </a:solidFill>
                <a:latin typeface="Calibri" panose="020F0502020204030204" pitchFamily="34" charset="0"/>
                <a:cs typeface="Calibri" panose="020F0502020204030204" pitchFamily="34" charset="0"/>
              </a:rPr>
              <a:t>Following this, it was reviewed by IPAC Canada Standards and        Guidelines and endorsed by the IPAC-Canada Board of Directors.</a:t>
            </a:r>
          </a:p>
          <a:p>
            <a:pPr>
              <a:lnSpc>
                <a:spcPct val="90000"/>
              </a:lnSpc>
            </a:pPr>
            <a:endParaRPr lang="en-US" sz="2400" dirty="0">
              <a:solidFill>
                <a:schemeClr val="accent2">
                  <a:lumMod val="75000"/>
                </a:schemeClr>
              </a:solidFill>
            </a:endParaRPr>
          </a:p>
          <a:p>
            <a:endParaRPr lang="en-CA" sz="4400" dirty="0">
              <a:solidFill>
                <a:schemeClr val="accent2">
                  <a:lumMod val="75000"/>
                </a:schemeClr>
              </a:solidFill>
            </a:endParaRPr>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7</a:t>
            </a:r>
            <a:endParaRPr lang="en-US" dirty="0"/>
          </a:p>
        </p:txBody>
      </p:sp>
    </p:spTree>
    <p:extLst>
      <p:ext uri="{BB962C8B-B14F-4D97-AF65-F5344CB8AC3E}">
        <p14:creationId xmlns:p14="http://schemas.microsoft.com/office/powerpoint/2010/main" val="2413499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7932"/>
            <a:ext cx="8467879" cy="1502536"/>
          </a:xfrm>
        </p:spPr>
        <p:txBody>
          <a:bodyPr>
            <a:normAutofit/>
          </a:bodyPr>
          <a:lstStyle/>
          <a:p>
            <a:r>
              <a:rPr lang="en-US" sz="3600" b="1" dirty="0">
                <a:solidFill>
                  <a:schemeClr val="accent2">
                    <a:lumMod val="75000"/>
                  </a:schemeClr>
                </a:solidFill>
                <a:latin typeface="Calibri" panose="020F0502020204030204" pitchFamily="34" charset="0"/>
                <a:cs typeface="Calibri" panose="020F0502020204030204" pitchFamily="34" charset="0"/>
              </a:rPr>
              <a:t>   Objectives</a:t>
            </a:r>
            <a:endParaRPr lang="en-CA" sz="36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1091813" y="1996225"/>
            <a:ext cx="8298100" cy="3382910"/>
          </a:xfrm>
        </p:spPr>
        <p:txBody>
          <a:bodyPr/>
          <a:lstStyle/>
          <a:p>
            <a:pPr marL="342900" lvl="0"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Provide overview of health care associated infections and outbreaks associated with performing foot care.</a:t>
            </a:r>
          </a:p>
          <a:p>
            <a:pPr marL="342900" lvl="0" indent="-342900">
              <a:buFont typeface="Arial" panose="020B0604020202020204" pitchFamily="34" charset="0"/>
              <a:buChar char="•"/>
            </a:pPr>
            <a:r>
              <a:rPr lang="en-US" sz="2400" dirty="0">
                <a:solidFill>
                  <a:schemeClr val="accent2">
                    <a:lumMod val="75000"/>
                  </a:schemeClr>
                </a:solidFill>
                <a:latin typeface="Calibri" panose="020F0502020204030204" pitchFamily="34" charset="0"/>
                <a:cs typeface="Calibri" panose="020F0502020204030204" pitchFamily="34" charset="0"/>
              </a:rPr>
              <a:t>Review the rationale for IPAC Canada’s position statement on Reprocessing of Critical Foot Care Devices.  </a:t>
            </a:r>
            <a:endParaRPr lang="en-CA" sz="2400" dirty="0">
              <a:solidFill>
                <a:schemeClr val="accent2">
                  <a:lumMod val="75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Discuss the three options for providing safe critical equipment for each client</a:t>
            </a:r>
          </a:p>
          <a:p>
            <a:pPr marL="342900" indent="-342900">
              <a:buFont typeface="Arial" panose="020B0604020202020204" pitchFamily="34" charset="0"/>
              <a:buChar char="•"/>
            </a:pPr>
            <a:r>
              <a:rPr lang="en-CA" sz="2400" dirty="0">
                <a:solidFill>
                  <a:schemeClr val="accent2">
                    <a:lumMod val="75000"/>
                  </a:schemeClr>
                </a:solidFill>
                <a:latin typeface="Calibri" panose="020F0502020204030204" pitchFamily="34" charset="0"/>
                <a:cs typeface="Calibri" panose="020F0502020204030204" pitchFamily="34" charset="0"/>
              </a:rPr>
              <a:t>Identify key references						</a:t>
            </a:r>
          </a:p>
          <a:p>
            <a:endParaRPr lang="en-CA" dirty="0"/>
          </a:p>
        </p:txBody>
      </p:sp>
      <p:sp>
        <p:nvSpPr>
          <p:cNvPr id="4" name="AutoShape 2" descr="Image result for CSA z314.8 standard images">
            <a:hlinkClick r:id="rId2"/>
          </p:cNvPr>
          <p:cNvSpPr>
            <a:spLocks noChangeAspect="1" noChangeArrowheads="1"/>
          </p:cNvSpPr>
          <p:nvPr/>
        </p:nvSpPr>
        <p:spPr bwMode="auto">
          <a:xfrm>
            <a:off x="321972" y="-925133"/>
            <a:ext cx="1976751" cy="215144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6"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8</a:t>
            </a:r>
            <a:endParaRPr lang="en-US" dirty="0"/>
          </a:p>
        </p:txBody>
      </p:sp>
    </p:spTree>
    <p:extLst>
      <p:ext uri="{BB962C8B-B14F-4D97-AF65-F5344CB8AC3E}">
        <p14:creationId xmlns:p14="http://schemas.microsoft.com/office/powerpoint/2010/main" val="2355337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141668"/>
            <a:ext cx="9298545" cy="2060619"/>
          </a:xfrm>
        </p:spPr>
        <p:txBody>
          <a:bodyPr>
            <a:normAutofit fontScale="90000"/>
          </a:bodyPr>
          <a:lstStyle/>
          <a:p>
            <a:r>
              <a:rPr lang="en-US" sz="4000" b="1" dirty="0">
                <a:solidFill>
                  <a:schemeClr val="accent2">
                    <a:lumMod val="75000"/>
                  </a:schemeClr>
                </a:solidFill>
                <a:latin typeface="Calibri" panose="020F0502020204030204" pitchFamily="34" charset="0"/>
                <a:cs typeface="Calibri" panose="020F0502020204030204" pitchFamily="34" charset="0"/>
              </a:rPr>
              <a:t>Hepatitis B (HBV) and Hepatitis C (HCV) Outbreaks associated with foot care reported</a:t>
            </a:r>
            <a:br>
              <a:rPr lang="en-US" sz="4000" b="1" dirty="0">
                <a:solidFill>
                  <a:schemeClr val="accent2">
                    <a:lumMod val="75000"/>
                  </a:schemeClr>
                </a:solidFill>
                <a:latin typeface="Calibri" panose="020F0502020204030204" pitchFamily="34" charset="0"/>
                <a:cs typeface="Calibri" panose="020F0502020204030204" pitchFamily="34" charset="0"/>
              </a:rPr>
            </a:br>
            <a:r>
              <a:rPr lang="en-US" sz="4000" b="1" dirty="0">
                <a:solidFill>
                  <a:schemeClr val="accent2">
                    <a:lumMod val="75000"/>
                  </a:schemeClr>
                </a:solidFill>
                <a:latin typeface="Calibri" panose="020F0502020204030204" pitchFamily="34" charset="0"/>
                <a:cs typeface="Calibri" panose="020F0502020204030204" pitchFamily="34" charset="0"/>
              </a:rPr>
              <a:t> to CDC</a:t>
            </a:r>
            <a:r>
              <a:rPr lang="en-US" sz="3600" b="1" dirty="0">
                <a:solidFill>
                  <a:schemeClr val="accent2">
                    <a:lumMod val="75000"/>
                  </a:schemeClr>
                </a:solidFill>
                <a:latin typeface="Calibri" panose="020F0502020204030204" pitchFamily="34" charset="0"/>
                <a:cs typeface="Calibri" panose="020F0502020204030204" pitchFamily="34" charset="0"/>
              </a:rPr>
              <a:t/>
            </a:r>
            <a:br>
              <a:rPr lang="en-US" sz="3600" b="1" dirty="0">
                <a:solidFill>
                  <a:schemeClr val="accent2">
                    <a:lumMod val="75000"/>
                  </a:schemeClr>
                </a:solidFill>
                <a:latin typeface="Calibri" panose="020F0502020204030204" pitchFamily="34" charset="0"/>
                <a:cs typeface="Calibri" panose="020F0502020204030204" pitchFamily="34" charset="0"/>
              </a:rPr>
            </a:br>
            <a:endParaRPr lang="en-CA" sz="36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412124" y="1751527"/>
            <a:ext cx="8861879" cy="4765184"/>
          </a:xfrm>
        </p:spPr>
        <p:txBody>
          <a:bodyPr>
            <a:normAutofit fontScale="62500" lnSpcReduction="20000"/>
          </a:bodyPr>
          <a:lstStyle/>
          <a:p>
            <a:r>
              <a:rPr lang="en-CA" sz="3400" b="1" dirty="0">
                <a:solidFill>
                  <a:schemeClr val="accent2">
                    <a:lumMod val="75000"/>
                  </a:schemeClr>
                </a:solidFill>
                <a:latin typeface="Calibri" panose="020F0502020204030204" pitchFamily="34" charset="0"/>
                <a:cs typeface="Calibri" panose="020F0502020204030204" pitchFamily="34" charset="0"/>
              </a:rPr>
              <a:t>Reference:</a:t>
            </a:r>
          </a:p>
          <a:p>
            <a:r>
              <a:rPr lang="en-CA" sz="3400" dirty="0">
                <a:solidFill>
                  <a:schemeClr val="accent2">
                    <a:lumMod val="75000"/>
                  </a:schemeClr>
                </a:solidFill>
                <a:latin typeface="Calibri" panose="020F0502020204030204" pitchFamily="34" charset="0"/>
                <a:cs typeface="Calibri" panose="020F0502020204030204" pitchFamily="34" charset="0"/>
              </a:rPr>
              <a:t>Centers for Disease Control and Prevention. Healthcare-Associated </a:t>
            </a:r>
            <a:r>
              <a:rPr lang="en-CA" sz="3400" b="1" dirty="0">
                <a:solidFill>
                  <a:schemeClr val="accent2">
                    <a:lumMod val="75000"/>
                  </a:schemeClr>
                </a:solidFill>
                <a:latin typeface="Calibri" panose="020F0502020204030204" pitchFamily="34" charset="0"/>
                <a:cs typeface="Calibri" panose="020F0502020204030204" pitchFamily="34" charset="0"/>
              </a:rPr>
              <a:t>Hepatitis B and C Outbreaks </a:t>
            </a:r>
            <a:r>
              <a:rPr lang="en-CA" sz="3400" dirty="0">
                <a:solidFill>
                  <a:schemeClr val="accent2">
                    <a:lumMod val="75000"/>
                  </a:schemeClr>
                </a:solidFill>
                <a:latin typeface="Calibri" panose="020F0502020204030204" pitchFamily="34" charset="0"/>
                <a:cs typeface="Calibri" panose="020F0502020204030204" pitchFamily="34" charset="0"/>
              </a:rPr>
              <a:t>Reported to Centres for Disease Control and Prevention (CDC) 2008-2017; 2018; August </a:t>
            </a:r>
            <a:r>
              <a:rPr lang="en-US" sz="3400" dirty="0">
                <a:solidFill>
                  <a:schemeClr val="accent2">
                    <a:lumMod val="75000"/>
                  </a:schemeClr>
                </a:solidFill>
                <a:latin typeface="Calibri" panose="020F0502020204030204" pitchFamily="34" charset="0"/>
                <a:cs typeface="Calibri" panose="020F0502020204030204" pitchFamily="34" charset="0"/>
              </a:rPr>
              <a:t>21. </a:t>
            </a:r>
            <a:r>
              <a:rPr lang="en-CA" sz="3400" i="1" dirty="0">
                <a:solidFill>
                  <a:schemeClr val="accent2">
                    <a:lumMod val="75000"/>
                  </a:schemeClr>
                </a:solidFill>
                <a:latin typeface="Calibri" panose="020F0502020204030204" pitchFamily="34" charset="0"/>
                <a:cs typeface="Calibri" panose="020F0502020204030204" pitchFamily="34" charset="0"/>
                <a:hlinkClick r:id="rId2"/>
              </a:rPr>
              <a:t>https://www.cdc.gov/hepatitis/outbreaks/healthcarehepoutbreaktable.htm</a:t>
            </a:r>
            <a:endParaRPr lang="en-CA" sz="3400" i="1" dirty="0">
              <a:solidFill>
                <a:schemeClr val="accent2">
                  <a:lumMod val="75000"/>
                </a:schemeClr>
              </a:solidFill>
              <a:latin typeface="Calibri" panose="020F0502020204030204" pitchFamily="34" charset="0"/>
              <a:cs typeface="Calibri" panose="020F0502020204030204" pitchFamily="34" charset="0"/>
            </a:endParaRPr>
          </a:p>
          <a:p>
            <a:endParaRPr lang="en-CA" sz="2000" dirty="0">
              <a:solidFill>
                <a:schemeClr val="accent2">
                  <a:lumMod val="75000"/>
                </a:schemeClr>
              </a:solidFill>
            </a:endParaRPr>
          </a:p>
          <a:p>
            <a:r>
              <a:rPr lang="en-CA" sz="3400" dirty="0">
                <a:solidFill>
                  <a:schemeClr val="accent2">
                    <a:lumMod val="75000"/>
                  </a:schemeClr>
                </a:solidFill>
                <a:latin typeface="Calibri" panose="020F0502020204030204" pitchFamily="34" charset="0"/>
                <a:cs typeface="Calibri" panose="020F0502020204030204" pitchFamily="34" charset="0"/>
              </a:rPr>
              <a:t>Nursing home: 7 infected</a:t>
            </a:r>
          </a:p>
          <a:p>
            <a:pPr marL="457200" indent="-457200">
              <a:buFont typeface="Arial" panose="020B0604020202020204" pitchFamily="34" charset="0"/>
              <a:buChar char="•"/>
            </a:pPr>
            <a:r>
              <a:rPr lang="en-CA" sz="3400" b="1" dirty="0">
                <a:solidFill>
                  <a:schemeClr val="accent2">
                    <a:lumMod val="75000"/>
                  </a:schemeClr>
                </a:solidFill>
                <a:latin typeface="Calibri" panose="020F0502020204030204" pitchFamily="34" charset="0"/>
                <a:cs typeface="Calibri" panose="020F0502020204030204" pitchFamily="34" charset="0"/>
              </a:rPr>
              <a:t>7</a:t>
            </a:r>
            <a:r>
              <a:rPr lang="en-CA" sz="3400" dirty="0">
                <a:solidFill>
                  <a:schemeClr val="accent2">
                    <a:lumMod val="75000"/>
                  </a:schemeClr>
                </a:solidFill>
                <a:latin typeface="Calibri" panose="020F0502020204030204" pitchFamily="34" charset="0"/>
                <a:cs typeface="Calibri" panose="020F0502020204030204" pitchFamily="34" charset="0"/>
              </a:rPr>
              <a:t> infected of which sequencing of DNA from 4 acute infections matched into a cluster with one chronic case. Sequencing could not be performed for 3 cases.</a:t>
            </a:r>
          </a:p>
          <a:p>
            <a:pPr marL="457200" indent="-457200">
              <a:buFont typeface="Arial" panose="020B0604020202020204" pitchFamily="34" charset="0"/>
              <a:buChar char="•"/>
            </a:pPr>
            <a:r>
              <a:rPr lang="en-CA" sz="3400" dirty="0">
                <a:solidFill>
                  <a:schemeClr val="accent2">
                    <a:lumMod val="75000"/>
                  </a:schemeClr>
                </a:solidFill>
                <a:latin typeface="Calibri" panose="020F0502020204030204" pitchFamily="34" charset="0"/>
                <a:cs typeface="Calibri" panose="020F0502020204030204" pitchFamily="34" charset="0"/>
              </a:rPr>
              <a:t>Infection control breaches related to instrument sterilization during the provision of podiatry care were identified; however, evidence was insufficient to implicate a specific source of transmission. </a:t>
            </a:r>
          </a:p>
          <a:p>
            <a:endParaRPr lang="en-CA" dirty="0"/>
          </a:p>
        </p:txBody>
      </p:sp>
      <p:sp>
        <p:nvSpPr>
          <p:cNvPr id="5" name="Slide Number Placeholder 5"/>
          <p:cNvSpPr>
            <a:spLocks noGrp="1"/>
          </p:cNvSpPr>
          <p:nvPr>
            <p:ph type="sldNum" sz="quarter" idx="12"/>
          </p:nvPr>
        </p:nvSpPr>
        <p:spPr>
          <a:xfrm>
            <a:off x="677334" y="6406487"/>
            <a:ext cx="683339" cy="365125"/>
          </a:xfrm>
        </p:spPr>
        <p:txBody>
          <a:bodyPr/>
          <a:lstStyle>
            <a:lvl1pPr>
              <a:defRPr sz="1800">
                <a:solidFill>
                  <a:srgbClr val="286C9E"/>
                </a:solidFill>
              </a:defRPr>
            </a:lvl1pPr>
          </a:lstStyle>
          <a:p>
            <a:r>
              <a:rPr lang="en-US" dirty="0" smtClean="0"/>
              <a:t>9</a:t>
            </a:r>
            <a:endParaRPr lang="en-US" dirty="0"/>
          </a:p>
        </p:txBody>
      </p:sp>
    </p:spTree>
    <p:extLst>
      <p:ext uri="{BB962C8B-B14F-4D97-AF65-F5344CB8AC3E}">
        <p14:creationId xmlns:p14="http://schemas.microsoft.com/office/powerpoint/2010/main" val="2906623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28485</TotalTime>
  <Words>3248</Words>
  <Application>Microsoft Office PowerPoint</Application>
  <PresentationFormat>Widescreen</PresentationFormat>
  <Paragraphs>356</Paragraphs>
  <Slides>53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53</vt:i4>
      </vt:variant>
    </vt:vector>
  </HeadingPairs>
  <TitlesOfParts>
    <vt:vector size="61" baseType="lpstr">
      <vt:lpstr>ＭＳ Ｐゴシック</vt:lpstr>
      <vt:lpstr>Arial</vt:lpstr>
      <vt:lpstr>Calibri</vt:lpstr>
      <vt:lpstr>Calibri Light</vt:lpstr>
      <vt:lpstr>Trebuchet MS</vt:lpstr>
      <vt:lpstr>Wingdings</vt:lpstr>
      <vt:lpstr>Wingdings 3</vt:lpstr>
      <vt:lpstr>Facet</vt:lpstr>
      <vt:lpstr>Reprocessing of Critical Foot Care Devices     </vt:lpstr>
      <vt:lpstr>PowerPoint Presentation</vt:lpstr>
      <vt:lpstr>   Disclosures </vt:lpstr>
      <vt:lpstr>PowerPoint Presentation</vt:lpstr>
      <vt:lpstr>Foot care equipment/devices have been linked with healthcare associated infections (HAI) and outbreaks across the health care continuum.   </vt:lpstr>
      <vt:lpstr>    Purpose of IPAC Canada Position       Statements </vt:lpstr>
      <vt:lpstr>     Process for Developing Position Statement</vt:lpstr>
      <vt:lpstr>   Objectives</vt:lpstr>
      <vt:lpstr>Hepatitis B (HBV) and Hepatitis C (HCV) Outbreaks associated with foot care reported  to CDC </vt:lpstr>
      <vt:lpstr>   CDC Hepatitis B and C outbreaks(cont’d)</vt:lpstr>
      <vt:lpstr> Examples of Outbreaks(cont’d.)</vt:lpstr>
      <vt:lpstr>Examples of Outbreaks(cont’d.)</vt:lpstr>
      <vt:lpstr>Examples of Outbreaks (cont’d.)</vt:lpstr>
      <vt:lpstr>Client Safety</vt:lpstr>
      <vt:lpstr> Stakeholders and Health care providers</vt:lpstr>
      <vt:lpstr>Health care settings include</vt:lpstr>
      <vt:lpstr>Why Equipment is to be Sterile?</vt:lpstr>
      <vt:lpstr>Position statement indicates:</vt:lpstr>
      <vt:lpstr>‘Examples’ of Critical devices</vt:lpstr>
      <vt:lpstr>Single Use Devices/Equipment </vt:lpstr>
      <vt:lpstr>Position statement indicates:</vt:lpstr>
      <vt:lpstr>Position statement indicates:</vt:lpstr>
      <vt:lpstr>   Position statement indicates:</vt:lpstr>
      <vt:lpstr>Position statement indicates:</vt:lpstr>
      <vt:lpstr>Three Options to achieve a sterile set of foot care equipment/devices for each client interaction</vt:lpstr>
      <vt:lpstr>Option 2</vt:lpstr>
      <vt:lpstr> Option 2(cont’d.)</vt:lpstr>
      <vt:lpstr>Option 3</vt:lpstr>
      <vt:lpstr>Option 3(cont’d.) </vt:lpstr>
      <vt:lpstr>Option 3(cont’d.)</vt:lpstr>
      <vt:lpstr>Option 3(cont’d.)</vt:lpstr>
      <vt:lpstr> Option 3(cont’d.)</vt:lpstr>
      <vt:lpstr>Option 3(cont’d.)</vt:lpstr>
      <vt:lpstr>Unacceptable methods of sterilization for critical foot care equipment </vt:lpstr>
      <vt:lpstr>Unacceptable methods of sterilization for critical foot care equipment</vt:lpstr>
      <vt:lpstr>Checkpoint </vt:lpstr>
      <vt:lpstr>Checkpoint</vt:lpstr>
      <vt:lpstr>PowerPoint Presentation</vt:lpstr>
      <vt:lpstr>Accountability when choosing Options</vt:lpstr>
      <vt:lpstr>Are we required to use a steam sterilizer to  sterilize ‘critical’ reusable foot care devices? </vt:lpstr>
      <vt:lpstr>Common Questions </vt:lpstr>
      <vt:lpstr>Question </vt:lpstr>
      <vt:lpstr>Questions</vt:lpstr>
      <vt:lpstr> Questions</vt:lpstr>
      <vt:lpstr>PowerPoint Presentation</vt:lpstr>
      <vt:lpstr> Questions</vt:lpstr>
      <vt:lpstr>Questions</vt:lpstr>
      <vt:lpstr>Question</vt:lpstr>
      <vt:lpstr>Table top Sterilizers and Mobile units</vt:lpstr>
      <vt:lpstr> Resources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Merlee Steele-Rodway</dc:creator>
  <cp:lastModifiedBy>Ranasinghe, Romali</cp:lastModifiedBy>
  <cp:revision>221</cp:revision>
  <cp:lastPrinted>2020-09-11T00:38:12Z</cp:lastPrinted>
  <dcterms:created xsi:type="dcterms:W3CDTF">2019-04-15T17:14:05Z</dcterms:created>
  <dcterms:modified xsi:type="dcterms:W3CDTF">2020-09-15T22:21:15Z</dcterms:modified>
  <cp:contentStatus/>
</cp:coreProperties>
</file>