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53" r:id="rId3"/>
    <p:sldMasterId id="2147483655" r:id="rId4"/>
    <p:sldMasterId id="2147483656" r:id="rId5"/>
    <p:sldMasterId id="2147483657" r:id="rId6"/>
  </p:sldMasterIdLst>
  <p:notesMasterIdLst>
    <p:notesMasterId r:id="rId64"/>
  </p:notesMasterIdLst>
  <p:handoutMasterIdLst>
    <p:handoutMasterId r:id="rId65"/>
  </p:handoutMasterIdLst>
  <p:sldIdLst>
    <p:sldId id="392" r:id="rId7"/>
    <p:sldId id="617" r:id="rId8"/>
    <p:sldId id="631" r:id="rId9"/>
    <p:sldId id="632" r:id="rId10"/>
    <p:sldId id="635" r:id="rId11"/>
    <p:sldId id="655" r:id="rId12"/>
    <p:sldId id="656" r:id="rId13"/>
    <p:sldId id="673" r:id="rId14"/>
    <p:sldId id="644" r:id="rId15"/>
    <p:sldId id="645" r:id="rId16"/>
    <p:sldId id="643" r:id="rId17"/>
    <p:sldId id="642" r:id="rId18"/>
    <p:sldId id="646" r:id="rId19"/>
    <p:sldId id="621" r:id="rId20"/>
    <p:sldId id="647" r:id="rId21"/>
    <p:sldId id="623" r:id="rId22"/>
    <p:sldId id="624" r:id="rId23"/>
    <p:sldId id="625" r:id="rId24"/>
    <p:sldId id="622" r:id="rId25"/>
    <p:sldId id="626" r:id="rId26"/>
    <p:sldId id="633" r:id="rId27"/>
    <p:sldId id="648" r:id="rId28"/>
    <p:sldId id="649" r:id="rId29"/>
    <p:sldId id="674" r:id="rId30"/>
    <p:sldId id="650" r:id="rId31"/>
    <p:sldId id="667" r:id="rId32"/>
    <p:sldId id="668" r:id="rId33"/>
    <p:sldId id="669" r:id="rId34"/>
    <p:sldId id="670" r:id="rId35"/>
    <p:sldId id="671" r:id="rId36"/>
    <p:sldId id="672" r:id="rId37"/>
    <p:sldId id="675" r:id="rId38"/>
    <p:sldId id="666" r:id="rId39"/>
    <p:sldId id="658" r:id="rId40"/>
    <p:sldId id="659" r:id="rId41"/>
    <p:sldId id="660" r:id="rId42"/>
    <p:sldId id="661" r:id="rId43"/>
    <p:sldId id="662" r:id="rId44"/>
    <p:sldId id="663" r:id="rId45"/>
    <p:sldId id="664" r:id="rId46"/>
    <p:sldId id="665" r:id="rId47"/>
    <p:sldId id="607" r:id="rId48"/>
    <p:sldId id="609" r:id="rId49"/>
    <p:sldId id="608" r:id="rId50"/>
    <p:sldId id="610" r:id="rId51"/>
    <p:sldId id="612" r:id="rId52"/>
    <p:sldId id="611" r:id="rId53"/>
    <p:sldId id="613" r:id="rId54"/>
    <p:sldId id="614" r:id="rId55"/>
    <p:sldId id="615" r:id="rId56"/>
    <p:sldId id="616" r:id="rId57"/>
    <p:sldId id="652" r:id="rId58"/>
    <p:sldId id="653" r:id="rId59"/>
    <p:sldId id="627" r:id="rId60"/>
    <p:sldId id="676" r:id="rId61"/>
    <p:sldId id="677" r:id="rId62"/>
    <p:sldId id="678" r:id="rId63"/>
  </p:sldIdLst>
  <p:sldSz cx="9144000" cy="6858000" type="screen4x3"/>
  <p:notesSz cx="6797675" cy="9926638"/>
  <p:defaultTextStyle>
    <a:defPPr>
      <a:defRPr lang="fr-FR"/>
    </a:defPPr>
    <a:lvl1pPr algn="ctr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1pPr>
    <a:lvl2pPr marL="457200" algn="ctr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2pPr>
    <a:lvl3pPr marL="914400" algn="ctr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3pPr>
    <a:lvl4pPr marL="1371600" algn="ctr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4pPr>
    <a:lvl5pPr marL="1828800" algn="ctr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90"/>
    <a:srgbClr val="0099CC"/>
    <a:srgbClr val="CC0099"/>
    <a:srgbClr val="002654"/>
    <a:srgbClr val="BBE2ED"/>
    <a:srgbClr val="7CE75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2448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"/>
    </p:cViewPr>
  </p:sorterViewPr>
  <p:notesViewPr>
    <p:cSldViewPr snapToGrid="0">
      <p:cViewPr varScale="1">
        <p:scale>
          <a:sx n="74" d="100"/>
          <a:sy n="74" d="100"/>
        </p:scale>
        <p:origin x="-2256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04800"/>
            <a:ext cx="679767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cs typeface="Arial" charset="0"/>
              </a:defRPr>
            </a:lvl1pPr>
          </a:lstStyle>
          <a:p>
            <a:r>
              <a:rPr lang="en-US" altLang="en-US"/>
              <a:t>Root Cause Analysis used in the field of infection control</a:t>
            </a:r>
            <a:br>
              <a:rPr lang="en-US" altLang="en-US"/>
            </a:br>
            <a:r>
              <a:rPr lang="en-US" altLang="en-US"/>
              <a:t>Prof. Pierre Parneix, </a:t>
            </a:r>
            <a:r>
              <a:rPr lang="en-US" altLang="en-US">
                <a:solidFill>
                  <a:srgbClr val="000000"/>
                </a:solidFill>
              </a:rPr>
              <a:t>C.C.L.I.N. Sud-Ouest - CHU Pellegrin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A Webber Training Teleclass</a:t>
            </a:r>
            <a:endParaRPr lang="en-GB" alt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2700"/>
            <a:ext cx="67976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cs typeface="Arial" charset="0"/>
              </a:defRPr>
            </a:lvl1pPr>
          </a:lstStyle>
          <a:p>
            <a:r>
              <a:rPr lang="en-GB" altLang="en-US"/>
              <a:t>Hosted by Dr. Hugo Sax, University Hospital Zurich</a:t>
            </a:r>
          </a:p>
          <a:p>
            <a:r>
              <a:rPr lang="en-GB" altLang="en-US"/>
              <a:t>www.webbertraning.com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4" charset="0"/>
              </a:defRPr>
            </a:lvl1pPr>
          </a:lstStyle>
          <a:p>
            <a:fld id="{7306F37C-BF2C-4092-9C12-629AF96F0F88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33996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4" charset="0"/>
              </a:defRPr>
            </a:lvl1pPr>
          </a:lstStyle>
          <a:p>
            <a:endParaRPr lang="en-GB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4" charset="0"/>
              </a:defRPr>
            </a:lvl1pPr>
          </a:lstStyle>
          <a:p>
            <a:fld id="{37DEB454-7738-44A1-A9EE-75FFF6BAE633}" type="datetime1">
              <a:rPr lang="en-GB" altLang="en-US"/>
              <a:pPr/>
              <a:t>13/10/2015</a:t>
            </a:fld>
            <a:endParaRPr lang="en-GB" alt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Cliquez pour modifier les styles du texte du masque</a:t>
            </a:r>
          </a:p>
          <a:p>
            <a:pPr lvl="1"/>
            <a:r>
              <a:rPr lang="en-GB" altLang="en-US" smtClean="0"/>
              <a:t>Deuxième niveau</a:t>
            </a:r>
          </a:p>
          <a:p>
            <a:pPr lvl="2"/>
            <a:r>
              <a:rPr lang="en-GB" altLang="en-US" smtClean="0"/>
              <a:t>Troisième niveau</a:t>
            </a:r>
          </a:p>
          <a:p>
            <a:pPr lvl="3"/>
            <a:r>
              <a:rPr lang="en-GB" altLang="en-US" smtClean="0"/>
              <a:t>Quatrième niveau</a:t>
            </a:r>
          </a:p>
          <a:p>
            <a:pPr lvl="4"/>
            <a:r>
              <a:rPr lang="en-GB" altLang="en-US" smtClean="0"/>
              <a:t>Cinquième niveau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4" charset="0"/>
              </a:defRPr>
            </a:lvl1pPr>
          </a:lstStyle>
          <a:p>
            <a:endParaRPr lang="en-GB" alt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4" charset="0"/>
              </a:defRPr>
            </a:lvl1pPr>
          </a:lstStyle>
          <a:p>
            <a:fld id="{AD956880-63C6-4026-A155-D4CBDE2CFB6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6402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ＭＳ Ｐゴシック" pitchFamily="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12800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97" tIns="48098" rIns="96197" bIns="48098"/>
          <a:lstStyle/>
          <a:p>
            <a:pPr defTabSz="914400"/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128004" name="Espace réservé du numéro de diapositive 3"/>
          <p:cNvSpPr txBox="1">
            <a:spLocks noGrp="1"/>
          </p:cNvSpPr>
          <p:nvPr/>
        </p:nvSpPr>
        <p:spPr bwMode="auto">
          <a:xfrm>
            <a:off x="3849688" y="94313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97" tIns="48098" rIns="96197" bIns="48098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 eaLnBrk="1" hangingPunct="1"/>
            <a:fld id="{BF18AFC4-640E-4613-A2E3-491274594D7A}" type="slidenum">
              <a:rPr lang="fr-FR" altLang="en-US" sz="1300">
                <a:cs typeface="Arial" charset="0"/>
              </a:rPr>
              <a:pPr algn="r" eaLnBrk="1" hangingPunct="1"/>
              <a:t>36</a:t>
            </a:fld>
            <a:endParaRPr lang="fr-FR" altLang="en-US" sz="13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130051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97" tIns="48098" rIns="96197" bIns="48098"/>
          <a:lstStyle/>
          <a:p>
            <a:pPr defTabSz="914400"/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130052" name="Espace réservé du numéro de diapositive 3"/>
          <p:cNvSpPr txBox="1">
            <a:spLocks noGrp="1"/>
          </p:cNvSpPr>
          <p:nvPr/>
        </p:nvSpPr>
        <p:spPr bwMode="auto">
          <a:xfrm>
            <a:off x="3849688" y="94313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97" tIns="48098" rIns="96197" bIns="48098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 eaLnBrk="1" hangingPunct="1"/>
            <a:fld id="{31BBF64F-F1E0-42D9-BAAE-4E5112F57ACF}" type="slidenum">
              <a:rPr lang="fr-FR" altLang="en-US" sz="1300">
                <a:cs typeface="Arial" charset="0"/>
              </a:rPr>
              <a:pPr algn="r" eaLnBrk="1" hangingPunct="1"/>
              <a:t>37</a:t>
            </a:fld>
            <a:endParaRPr lang="fr-FR" altLang="en-US" sz="13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132099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97" tIns="48098" rIns="96197" bIns="48098"/>
          <a:lstStyle/>
          <a:p>
            <a:pPr defTabSz="914400"/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132100" name="Espace réservé du numéro de diapositive 3"/>
          <p:cNvSpPr txBox="1">
            <a:spLocks noGrp="1"/>
          </p:cNvSpPr>
          <p:nvPr/>
        </p:nvSpPr>
        <p:spPr bwMode="auto">
          <a:xfrm>
            <a:off x="3849688" y="94313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97" tIns="48098" rIns="96197" bIns="48098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 eaLnBrk="1" hangingPunct="1"/>
            <a:fld id="{28A2820D-5B38-460D-AB83-E81E5F02C923}" type="slidenum">
              <a:rPr lang="fr-FR" altLang="en-US" sz="1300">
                <a:cs typeface="Arial" charset="0"/>
              </a:rPr>
              <a:pPr algn="r" eaLnBrk="1" hangingPunct="1"/>
              <a:t>38</a:t>
            </a:fld>
            <a:endParaRPr lang="fr-FR" altLang="en-US" sz="13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134147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97" tIns="48098" rIns="96197" bIns="48098"/>
          <a:lstStyle/>
          <a:p>
            <a:pPr defTabSz="914400"/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134148" name="Espace réservé du numéro de diapositive 3"/>
          <p:cNvSpPr txBox="1">
            <a:spLocks noGrp="1"/>
          </p:cNvSpPr>
          <p:nvPr/>
        </p:nvSpPr>
        <p:spPr bwMode="auto">
          <a:xfrm>
            <a:off x="3849688" y="94313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97" tIns="48098" rIns="96197" bIns="48098" anchor="b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 eaLnBrk="1" hangingPunct="1"/>
            <a:fld id="{B5A93BC1-BE22-44A1-AF94-5AA9D59717A2}" type="slidenum">
              <a:rPr lang="fr-FR" altLang="en-US" sz="1300">
                <a:cs typeface="Arial" charset="0"/>
              </a:rPr>
              <a:pPr algn="r" eaLnBrk="1" hangingPunct="1"/>
              <a:t>39</a:t>
            </a:fld>
            <a:endParaRPr lang="fr-FR" altLang="en-US" sz="13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82700-EBC6-4B83-89A7-63FEB2DA46A2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DB485-3550-4055-B7DD-E0D18133A41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2094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61D2CE-54CD-4733-BC72-B47DEF58C6F6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66C9D-BDA5-40DF-9CAC-8819397313BA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2272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EE42E-1049-4132-BB8D-BB2763CFBE97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4E942-9605-4E77-B1D2-591C5608709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38580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1CA60-B8ED-4409-9E16-F607DCAAC78C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375BD-2C04-49B4-A100-BD0BF2864A98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72924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7CE5B-8A08-4F0C-9A18-257766C75FDC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4E7EC-2252-40C7-A19E-7F1B915DAA38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84878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60443-46E7-4441-A039-597180FD369B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CEC96-950E-43C1-80CB-A7A6AA181256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66906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89139"/>
            <a:ext cx="4047067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1989139"/>
            <a:ext cx="4047067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0FA16-49AF-4548-9CCE-E5C3AFC13E74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14832-02D0-4CB7-970B-CB54723ADCC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84907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F1A01-87A5-4388-B7FE-B99504FC1D48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318F8-FF6D-4BFA-9D3C-D6E4DDBDBE4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00958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B55D2-A58E-4B70-BD59-733639783B4D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684E53-E558-4168-AFD7-881D47FE2046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45577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47ED7-1856-4031-9EE1-EF73554BCE4C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28DC4C-0C70-475C-A1CA-C91EBED94D9D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95304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9746AF-9B05-4CE2-BED2-4E2A17CBD6B1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E9333-219C-4A44-83C6-4FF12C4C3320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565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2C178-4B31-45DC-A580-7797B713839B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CAE0A-2BE4-492D-86A6-039A448C61A3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11336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8E6B4-0B69-4108-99FB-9F55272A1FFE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07F2A-C1E8-4292-BE2F-05DB6694C329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51300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3A973-C0A7-49A4-9624-F89B35263466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30BF2-4832-4289-818D-E3A0A418CAF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62693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37867" y="765175"/>
            <a:ext cx="2060222" cy="536098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765175"/>
            <a:ext cx="6045200" cy="53609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47D1B-9869-49DD-87CA-75C9C3C313AB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230FF-E2A9-4DDF-A853-AE5794D72A1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19696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3DE7FB-5AF3-4737-9D25-FA18DC9B0F25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AAEB68-F50D-4809-9F77-C98A35EC4E03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89181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12396-3724-4A0E-85EE-A945FB760439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14B4D-54BB-42B5-8815-EFBB8B83F322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83805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7E3FC-CAA0-4EBF-992D-8FB59B8E1D32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A1923-197C-4C6E-9C4A-E3A43B4F9C7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50758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61C6C-F1F8-441F-972C-39F26FB4E9EE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BEB04-0B64-4FD4-A568-DFB04FA0596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9148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AC6FE-6923-4CCB-875F-DEAE973AEECB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0ACC0-7929-41DB-9F8C-5240F613E706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83566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E69511-1876-4FEC-A6EC-173FA887AB24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3CBC7D-94E5-416D-9DA5-1C756327CCC2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15663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E263A-5C39-4A94-B453-F5962CB2CFDB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9C05C-F23C-45E6-A61C-8F872C41DD2C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8969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979419-9E00-4041-8766-126A9A80AE5C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2E06B-D5E7-4629-855F-FFA0DB7D494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63325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2C5AA-897A-4685-A883-EFCACFBC167A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161B8B-7A40-4053-8ECA-4FE94A7C508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61941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B3EB1-46DF-49B4-9221-F4C4BF51D2AB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7FE2B-0CCF-4A18-BFBC-8E481293F93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41306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BDDED-7411-4A91-8B7B-A4F57061CB6B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03E923-3048-4C61-8A5F-BDDC89841853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20226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B10E6F-0E3F-43FB-92FC-08B073B17621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3D9A5-1F27-4DA3-9AE2-2A03C4D5872D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09097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CA15A-045F-47D1-B1C4-B06AD360E129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0F57-ABDC-4E59-9CEE-9072326FE746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12808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98E85-3B11-4A4C-A5EB-EF8973BD92C0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FE589-6998-4DBE-9DF5-E8F7372E921C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55065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A150E-CC07-4707-9F88-CDE3E96F74CA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933A46-9E57-400E-8306-8966465082D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09595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05039"/>
            <a:ext cx="4047067" cy="3921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2205039"/>
            <a:ext cx="4047067" cy="3921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9F063-51F9-4E1D-9C00-5ED235CEA2F6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DFB4D-C70A-4F0B-9401-54FF9B09738D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52465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6EB149-654A-45FD-9470-CEB2F41EEBED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CE531D-F83C-4047-A408-A603849C01DA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37306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D3599-04C6-4699-AF68-85060283093B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3AE7D-918E-4131-87D4-714B0CD2280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60130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6F8BC-DAAB-47FB-91B5-19E2A342078A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F730F-2828-42F1-A702-64CD09D90F93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64518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F26D2-935A-4E61-9583-1CFF7529834D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4D641-AE66-4FEB-919E-1083D030512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29016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167E5-54E4-4AF1-8C00-22CF14B432F9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3FCE3-869C-4213-A154-2CBDD2761496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58745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087FD7-86D1-4109-8FFB-5B1A27F37586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7B108E-B868-49BD-AE14-D11764D50D79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35326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58335-F57E-45AF-ACEA-9068083BBD45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CADB1-F9A7-4C6A-87C8-DE40914CB94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863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43511" y="908050"/>
            <a:ext cx="2061634" cy="52181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08050"/>
            <a:ext cx="6050844" cy="52181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269B68-5391-4A6E-9A97-A594DB74B872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42577-336D-417C-9FD1-D4E875A1147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7878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545" y="908050"/>
            <a:ext cx="8229600" cy="865188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205039"/>
            <a:ext cx="8229600" cy="39211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E540DA-BC7E-482D-8531-E4E5A9E48C51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4001A-7E49-40B3-8FA2-088CC80C386A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463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41658-726F-4715-8AAD-CDFBF0D105C4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3CC7CC-B0CA-4BEF-B86A-464B6C700C9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45402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0C623-FFE1-47DA-9A0D-58CD5649051E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D5880-31D8-4CB7-918B-26D3220D7F0C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93148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4AF857-EA61-4BCA-8C55-93BD75C371CD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041ED-FC51-482E-A7B5-0122AB3875A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04176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911" y="1730376"/>
            <a:ext cx="4047067" cy="4265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444" y="1730376"/>
            <a:ext cx="4047067" cy="4265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176F52-40C5-4B60-8B25-1045EA57238B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4D6D2-850B-4628-9049-073971C2A081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8114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B450E-9563-4FAD-9E6D-3416A4F1F680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3AACF0-9ADC-4D63-8A95-2E39F439580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357546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99BE8-0C92-4726-AF5B-B9364F8DCA95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C81F3-3C56-43EB-AA05-B930B3270370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03462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9E9AD-0C09-460F-A97D-A6641C1DF818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7601B-92B1-4093-A806-BE6CEEBB79D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63628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C73A4-8B84-47DA-AC7C-BFFF6FFA70AC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8EFBB5-AC8A-4F5D-9B50-51B4827073EA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22321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13FDF-CA02-48B8-BB0D-9A9DA69C265E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96A12-1DCC-4064-8198-9B20B728B6E2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67756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C02A2-08DC-44E0-A02E-C79350DBB82A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F1BE1-11BB-417F-966E-5EAC882E2A36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74066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33651-0CBA-4874-B3F0-57C6BE50A807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6D2F39-F9FF-4D66-8FE5-7EE782DD528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944351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578" y="274638"/>
            <a:ext cx="2060222" cy="572135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911" y="274638"/>
            <a:ext cx="6045200" cy="572135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F75E0-6FFA-4898-A3E0-7D2E1A7CCBA7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4DCDB-0A6E-40C4-9978-5CF202A5E1BC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150248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66032E-1841-4CD3-B271-60AD7E7BD2A0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36147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422C7C-D505-4E53-986F-306DB625A1A1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73735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BC7ABF-61EB-43FA-8EF2-2E3712AE540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7825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AB0AB-A718-4C10-B09E-4F1843CB6416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60DF4-1CFC-404B-A602-541FAA881C28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12801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911" y="1730376"/>
            <a:ext cx="4047067" cy="4265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444" y="1730376"/>
            <a:ext cx="4047067" cy="4265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D37E48-448B-44FA-9532-EE97140E0EBD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205249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534ABB-1258-4412-BEB4-EE38C6096A47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3275393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4EB19D-8EC8-4094-B188-7CEF4CB8A00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18531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CFF841-3C33-4CBE-BF86-BDC11046D98A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69290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50CAEE-D43A-48AF-B79F-DB41E23089A3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97450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0BC50B-E5D5-495D-B488-D6CA6129FE9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595230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69A4CC-BDA3-459D-956A-672FED712EC2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5740343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578" y="274638"/>
            <a:ext cx="2060222" cy="572135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911" y="274638"/>
            <a:ext cx="6045200" cy="572135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EEE649-C56F-43C0-9A85-A1D59D5312A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4078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FC253-7916-43C1-906B-E69C627101BD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ABD5C2-77E3-4BE8-A5D1-13451A9BC7AA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9955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86266-4500-4DE3-A213-314BABC51001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1C50D-440A-4491-B46B-D62EFEDDEEE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9451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5F7EE1-3C2C-4167-BBB8-6FD15C9832B7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05C85-1D74-4BC7-AC0E-57DC6B477848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9827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Calibri" pitchFamily="4" charset="0"/>
              </a:defRPr>
            </a:lvl1pPr>
          </a:lstStyle>
          <a:p>
            <a:fld id="{7F52E303-8A8F-4CCA-AE06-47231EE80F92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4" charset="0"/>
              </a:defRPr>
            </a:lvl1pPr>
          </a:lstStyle>
          <a:p>
            <a:endParaRPr lang="en-GB" alt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Calibri" pitchFamily="4" charset="0"/>
              </a:defRPr>
            </a:lvl1pPr>
          </a:lstStyle>
          <a:p>
            <a:fld id="{A5C31BBF-C99E-4083-AFBA-F10CE6D843CA}" type="slidenum">
              <a:rPr lang="fr-FR" altLang="en-US"/>
              <a:pPr/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8" charset="-128"/>
          <a:cs typeface="ＭＳ Ｐゴシック" pitchFamily="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pitchFamily="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pitchFamily="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pitchFamily="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pitchFamily="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" charset="-128"/>
          <a:cs typeface="ＭＳ Ｐゴシック" pitchFamily="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65175"/>
            <a:ext cx="82296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9138"/>
            <a:ext cx="82296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18BAC737-B999-400B-9B8F-D736531704DA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06E4DF2-1C40-4566-8FCE-A4A8BF065354}" type="slidenum">
              <a:rPr lang="fr-FR" altLang="en-US"/>
              <a:pPr/>
              <a:t>‹#›</a:t>
            </a:fld>
            <a:endParaRPr lang="fr-FR" altLang="en-US"/>
          </a:p>
        </p:txBody>
      </p:sp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-12700" y="6543675"/>
            <a:ext cx="9185275" cy="323850"/>
            <a:chOff x="-9" y="4122"/>
            <a:chExt cx="6509" cy="204"/>
          </a:xfrm>
        </p:grpSpPr>
        <p:pic>
          <p:nvPicPr>
            <p:cNvPr id="13321" name="Image 4" descr="bando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" y="4122"/>
              <a:ext cx="650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09" name="ZoneTexte 9"/>
            <p:cNvSpPr txBox="1">
              <a:spLocks noChangeArrowheads="1"/>
            </p:cNvSpPr>
            <p:nvPr userDrawn="1"/>
          </p:nvSpPr>
          <p:spPr bwMode="auto">
            <a:xfrm>
              <a:off x="108" y="4148"/>
              <a:ext cx="626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/>
              <a:r>
                <a:rPr lang="fr-FR" altLang="en-US" sz="900">
                  <a:solidFill>
                    <a:schemeClr val="bg1"/>
                  </a:solidFill>
                  <a:latin typeface="Verdana" pitchFamily="4" charset="0"/>
                </a:rPr>
                <a:t>Lutte contre les infections nosocomiales – </a:t>
              </a:r>
              <a:r>
                <a:rPr lang="fr-FR" altLang="en-US" sz="900" b="1">
                  <a:solidFill>
                    <a:schemeClr val="bg1"/>
                  </a:solidFill>
                  <a:latin typeface="Verdana" pitchFamily="4" charset="0"/>
                </a:rPr>
                <a:t>10 ans du Raisin</a:t>
              </a:r>
              <a:r>
                <a:rPr lang="fr-FR" altLang="en-US" sz="900">
                  <a:solidFill>
                    <a:schemeClr val="bg1"/>
                  </a:solidFill>
                  <a:latin typeface="Verdana" pitchFamily="4" charset="0"/>
                </a:rPr>
                <a:t> - 27 avril 2011 -  Maison Internationale  Cité Universitaire Internationale de Paris</a:t>
              </a:r>
            </a:p>
            <a:p>
              <a:pPr algn="l" eaLnBrk="1" hangingPunct="1"/>
              <a:endParaRPr lang="fr-FR" altLang="en-US" sz="1000">
                <a:solidFill>
                  <a:schemeClr val="bg1"/>
                </a:solidFill>
                <a:latin typeface="Calibri" pitchFamily="4" charset="0"/>
              </a:endParaRPr>
            </a:p>
          </p:txBody>
        </p:sp>
      </p:grpSp>
      <p:pic>
        <p:nvPicPr>
          <p:cNvPr id="13320" name="Image 7" descr="bando_haut-INT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588"/>
            <a:ext cx="9185276" cy="66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8" charset="-128"/>
          <a:cs typeface="ＭＳ Ｐゴシック" pitchFamily="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8" charset="-128"/>
          <a:cs typeface="ＭＳ Ｐゴシック" pitchFamily="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8" charset="-128"/>
          <a:cs typeface="ＭＳ Ｐゴシック" pitchFamily="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8" charset="-128"/>
          <a:cs typeface="ＭＳ Ｐゴシック" pitchFamily="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8" charset="-128"/>
          <a:cs typeface="ＭＳ Ｐゴシック" pitchFamily="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4" charset="2"/>
        <a:buChar char="4"/>
        <a:defRPr sz="2400">
          <a:solidFill>
            <a:srgbClr val="000090"/>
          </a:solidFill>
          <a:latin typeface="+mn-lt"/>
          <a:ea typeface="ＭＳ Ｐゴシック" pitchFamily="8" charset="-128"/>
          <a:cs typeface="ＭＳ Ｐゴシック" pitchFamily="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90"/>
          </a:solidFill>
          <a:latin typeface="+mn-lt"/>
          <a:ea typeface="ＭＳ Ｐゴシック" pitchFamily="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90"/>
          </a:solidFill>
          <a:latin typeface="+mn-lt"/>
          <a:ea typeface="ＭＳ Ｐゴシック" pitchFamily="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90"/>
          </a:solidFill>
          <a:latin typeface="+mn-lt"/>
          <a:ea typeface="ＭＳ Ｐゴシック" pitchFamily="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0090"/>
          </a:solidFill>
          <a:latin typeface="+mn-lt"/>
          <a:ea typeface="ＭＳ Ｐゴシック" pitchFamily="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009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009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009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0090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F306EC63-4A33-4B72-A823-56C87185101C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1B7327-96E6-40A9-96C6-525B5394D7C8}" type="slidenum">
              <a:rPr lang="fr-FR" altLang="en-US"/>
              <a:pPr/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8" charset="-128"/>
          <a:cs typeface="ＭＳ Ｐゴシック" pitchFamily="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pitchFamily="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pitchFamily="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pitchFamily="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pitchFamily="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" charset="-128"/>
          <a:cs typeface="ＭＳ Ｐゴシック" pitchFamily="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0" y="9080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05038"/>
            <a:ext cx="82296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DE8D1ED9-68D3-4013-A438-9F90F1137BDC}" type="datetime1">
              <a:rPr lang="fr-FR" altLang="en-US"/>
              <a:pPr/>
              <a:t>13/10/2015</a:t>
            </a:fld>
            <a:endParaRPr lang="fr-FR" altLang="en-US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26984" name="Rectangle 8"/>
          <p:cNvSpPr>
            <a:spLocks noChangeArrowheads="1"/>
          </p:cNvSpPr>
          <p:nvPr userDrawn="1"/>
        </p:nvSpPr>
        <p:spPr bwMode="auto">
          <a:xfrm>
            <a:off x="1588" y="6453188"/>
            <a:ext cx="9144000" cy="417512"/>
          </a:xfrm>
          <a:prstGeom prst="rect">
            <a:avLst/>
          </a:prstGeom>
          <a:solidFill>
            <a:srgbClr val="BBE2E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endParaRPr lang="en-GB" altLang="en-US" sz="1200">
              <a:solidFill>
                <a:srgbClr val="004494"/>
              </a:solidFill>
              <a:latin typeface="Calibri" pitchFamily="4" charset="0"/>
            </a:endParaRPr>
          </a:p>
        </p:txBody>
      </p:sp>
      <p:sp>
        <p:nvSpPr>
          <p:cNvPr id="126985" name="Rectangle 9" descr="Gouttelettes"/>
          <p:cNvSpPr>
            <a:spLocks noChangeArrowheads="1"/>
          </p:cNvSpPr>
          <p:nvPr userDrawn="1"/>
        </p:nvSpPr>
        <p:spPr bwMode="auto">
          <a:xfrm>
            <a:off x="0" y="0"/>
            <a:ext cx="9144000" cy="836613"/>
          </a:xfrm>
          <a:prstGeom prst="rect">
            <a:avLst/>
          </a:prstGeom>
          <a:blipFill dpi="0" rotWithShape="0">
            <a:blip r:embed="rId14">
              <a:alphaModFix amt="3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endParaRPr lang="en-GB" altLang="en-US" sz="1800"/>
          </a:p>
        </p:txBody>
      </p:sp>
      <p:sp>
        <p:nvSpPr>
          <p:cNvPr id="126986" name="Rectangle 10"/>
          <p:cNvSpPr>
            <a:spLocks noChangeArrowheads="1"/>
          </p:cNvSpPr>
          <p:nvPr userDrawn="1"/>
        </p:nvSpPr>
        <p:spPr bwMode="auto">
          <a:xfrm>
            <a:off x="0" y="-26988"/>
            <a:ext cx="9144000" cy="871538"/>
          </a:xfrm>
          <a:prstGeom prst="rect">
            <a:avLst/>
          </a:prstGeom>
          <a:solidFill>
            <a:srgbClr val="00466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endParaRPr lang="en-GB" altLang="en-US" sz="1800"/>
          </a:p>
        </p:txBody>
      </p:sp>
      <p:sp>
        <p:nvSpPr>
          <p:cNvPr id="126990" name="Text Box 14"/>
          <p:cNvSpPr txBox="1">
            <a:spLocks noChangeArrowheads="1"/>
          </p:cNvSpPr>
          <p:nvPr userDrawn="1"/>
        </p:nvSpPr>
        <p:spPr bwMode="auto">
          <a:xfrm>
            <a:off x="6748463" y="212725"/>
            <a:ext cx="1897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r>
              <a:rPr lang="fr-FR" altLang="en-US" sz="1800" b="1">
                <a:solidFill>
                  <a:schemeClr val="bg1"/>
                </a:solidFill>
                <a:latin typeface="Calibri" pitchFamily="4" charset="0"/>
              </a:rPr>
              <a:t>www.cclin-arlin.fr</a:t>
            </a:r>
          </a:p>
          <a:p>
            <a:pPr algn="l" eaLnBrk="1" hangingPunct="1"/>
            <a:r>
              <a:rPr lang="fr-FR" altLang="en-US" sz="1800" b="1">
                <a:solidFill>
                  <a:schemeClr val="bg1"/>
                </a:solidFill>
                <a:latin typeface="Calibri" pitchFamily="4" charset="0"/>
              </a:rPr>
              <a:t> </a:t>
            </a:r>
          </a:p>
        </p:txBody>
      </p:sp>
      <p:pic>
        <p:nvPicPr>
          <p:cNvPr id="37898" name="Picture 13" descr="logoCCARLIN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6921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26238" y="6502400"/>
            <a:ext cx="2417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1"/>
            </a:lvl1pPr>
          </a:lstStyle>
          <a:p>
            <a:fld id="{1A82474C-68D3-4729-8166-824A232F9F37}" type="slidenum">
              <a:rPr lang="fr-FR" altLang="en-US"/>
              <a:pPr/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4494"/>
          </a:solidFill>
          <a:latin typeface="+mj-lt"/>
          <a:ea typeface="ＭＳ Ｐゴシック" pitchFamily="8" charset="-128"/>
          <a:cs typeface="ＭＳ Ｐゴシック" pitchFamily="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4494"/>
          </a:solidFill>
          <a:latin typeface="Verdana" pitchFamily="34" charset="0"/>
          <a:ea typeface="ＭＳ Ｐゴシック" pitchFamily="8" charset="-128"/>
          <a:cs typeface="ＭＳ Ｐゴシック" pitchFamily="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4494"/>
          </a:solidFill>
          <a:latin typeface="Verdana" pitchFamily="34" charset="0"/>
          <a:ea typeface="ＭＳ Ｐゴシック" pitchFamily="8" charset="-128"/>
          <a:cs typeface="ＭＳ Ｐゴシック" pitchFamily="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4494"/>
          </a:solidFill>
          <a:latin typeface="Verdana" pitchFamily="34" charset="0"/>
          <a:ea typeface="ＭＳ Ｐゴシック" pitchFamily="8" charset="-128"/>
          <a:cs typeface="ＭＳ Ｐゴシック" pitchFamily="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4494"/>
          </a:solidFill>
          <a:latin typeface="Verdana" pitchFamily="34" charset="0"/>
          <a:ea typeface="ＭＳ Ｐゴシック" pitchFamily="8" charset="-128"/>
          <a:cs typeface="ＭＳ Ｐゴシック" pitchFamily="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4494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4494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4494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4494"/>
          </a:solidFill>
          <a:latin typeface="Verdana" pitchFamily="34" charset="0"/>
        </a:defRPr>
      </a:lvl9pPr>
    </p:titleStyle>
    <p:bodyStyle>
      <a:lvl1pPr marL="444500" indent="-444500" algn="l" rtl="0" eaLnBrk="0" fontAlgn="base" hangingPunct="0">
        <a:spcBef>
          <a:spcPct val="20000"/>
        </a:spcBef>
        <a:spcAft>
          <a:spcPct val="0"/>
        </a:spcAft>
        <a:buClr>
          <a:srgbClr val="004494"/>
        </a:buClr>
        <a:buFont typeface="Wingdings" pitchFamily="4" charset="2"/>
        <a:buChar char="4"/>
        <a:defRPr sz="2400">
          <a:solidFill>
            <a:schemeClr val="tx1"/>
          </a:solidFill>
          <a:latin typeface="+mn-lt"/>
          <a:ea typeface="ＭＳ Ｐゴシック" pitchFamily="8" charset="-128"/>
          <a:cs typeface="ＭＳ Ｐゴシック" pitchFamily="8" charset="-128"/>
        </a:defRPr>
      </a:lvl1pPr>
      <a:lvl2pPr marL="90963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pitchFamily="4" charset="-128"/>
        </a:defRPr>
      </a:lvl2pPr>
      <a:lvl3pPr marL="131762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4" charset="-128"/>
        </a:defRPr>
      </a:lvl3pPr>
      <a:lvl4pPr marL="1725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pitchFamily="4" charset="-128"/>
        </a:defRPr>
      </a:lvl4pPr>
      <a:lvl5pPr marL="2133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pitchFamily="4" charset="-128"/>
        </a:defRPr>
      </a:lvl5pPr>
      <a:lvl6pPr marL="2590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3048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505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962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1730375"/>
            <a:ext cx="8229600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272" tIns="43637" rIns="87272" bIns="436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 Cliquez pour modifier les styles du texte du masque</a:t>
            </a:r>
          </a:p>
          <a:p>
            <a:pPr lvl="1"/>
            <a:r>
              <a:rPr lang="fr-FR" altLang="en-US" smtClean="0"/>
              <a:t> 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5113"/>
            <a:ext cx="2232025" cy="242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87272" tIns="43637" rIns="87272" bIns="43637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ADA59D"/>
                </a:solidFill>
              </a:defRPr>
            </a:lvl1pPr>
          </a:lstStyle>
          <a:p>
            <a:fld id="{A12BB5D1-62F7-4EA6-B500-8D38148AE4F2}" type="datetime1">
              <a:rPr lang="fr-FR" altLang="en-US"/>
              <a:pPr/>
              <a:t>13/10/2015</a:t>
            </a:fld>
            <a:r>
              <a:rPr lang="fr-FR" altLang="en-US"/>
              <a:t>Sandra Fournier SF2H 2014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87272" tIns="43637" rIns="87272" bIns="43637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fr-FR" altLang="en-US"/>
              <a:t>Sandra Fournier SH2H 2014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87272" tIns="43637" rIns="87272" bIns="43637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ADA59D"/>
                </a:solidFill>
              </a:defRPr>
            </a:lvl1pPr>
          </a:lstStyle>
          <a:p>
            <a:fld id="{E0A4B6A6-675D-4704-A0DB-7D3B6557F17E}" type="slidenum">
              <a:rPr lang="fr-FR" altLang="en-US"/>
              <a:pPr/>
              <a:t>‹#›</a:t>
            </a:fld>
            <a:endParaRPr lang="fr-FR" altLang="en-US"/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272" tIns="43637" rIns="87272" bIns="436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6088" y="1406525"/>
            <a:ext cx="6711950" cy="0"/>
          </a:xfrm>
          <a:prstGeom prst="line">
            <a:avLst/>
          </a:prstGeom>
          <a:noFill/>
          <a:ln w="28575">
            <a:solidFill>
              <a:srgbClr val="0047B6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l" defTabSz="914400">
              <a:defRPr/>
            </a:pPr>
            <a:endParaRPr lang="fr-FR" sz="2100">
              <a:ea typeface="ＭＳ Ｐゴシック" charset="0"/>
            </a:endParaRPr>
          </a:p>
        </p:txBody>
      </p:sp>
      <p:sp>
        <p:nvSpPr>
          <p:cNvPr id="4105" name="Arc 9"/>
          <p:cNvSpPr>
            <a:spLocks/>
          </p:cNvSpPr>
          <p:nvPr/>
        </p:nvSpPr>
        <p:spPr bwMode="auto">
          <a:xfrm flipV="1">
            <a:off x="7158038" y="1077913"/>
            <a:ext cx="1985962" cy="328612"/>
          </a:xfrm>
          <a:custGeom>
            <a:avLst/>
            <a:gdLst>
              <a:gd name="T0" fmla="*/ 0 w 21429"/>
              <a:gd name="T1" fmla="*/ 0 h 21600"/>
              <a:gd name="T2" fmla="*/ 184051755 w 21429"/>
              <a:gd name="T3" fmla="*/ 4372350 h 21600"/>
              <a:gd name="T4" fmla="*/ 0 w 21429"/>
              <a:gd name="T5" fmla="*/ 49993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429" h="21600" fill="none" extrusionOk="0">
                <a:moveTo>
                  <a:pt x="0" y="-1"/>
                </a:moveTo>
                <a:cubicBezTo>
                  <a:pt x="10881" y="-1"/>
                  <a:pt x="20064" y="8094"/>
                  <a:pt x="21429" y="18890"/>
                </a:cubicBezTo>
              </a:path>
              <a:path w="21429" h="21600" stroke="0" extrusionOk="0">
                <a:moveTo>
                  <a:pt x="0" y="-1"/>
                </a:moveTo>
                <a:cubicBezTo>
                  <a:pt x="10881" y="-1"/>
                  <a:pt x="20064" y="8094"/>
                  <a:pt x="21429" y="1889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8575">
            <a:solidFill>
              <a:srgbClr val="0047B6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defTabSz="914400" eaLnBrk="1" hangingPunct="1"/>
            <a:endParaRPr lang="en-US" altLang="en-US" sz="2100"/>
          </a:p>
        </p:txBody>
      </p:sp>
      <p:pic>
        <p:nvPicPr>
          <p:cNvPr id="51209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6281738"/>
            <a:ext cx="15938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dt="0"/>
  <p:txStyles>
    <p:titleStyle>
      <a:lvl1pPr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+mj-lt"/>
          <a:ea typeface="+mj-ea"/>
          <a:cs typeface="+mj-cs"/>
        </a:defRPr>
      </a:lvl1pPr>
      <a:lvl2pPr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defTabSz="873125" rtl="0" fontAlgn="base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defTabSz="873125" rtl="0" fontAlgn="base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defTabSz="873125" rtl="0" fontAlgn="base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defTabSz="873125" rtl="0" fontAlgn="base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327025" indent="-327025" algn="l" defTabSz="873125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09613" indent="-273050" algn="l" defTabSz="873125" rtl="0" eaLnBrk="0" fontAlgn="base" hangingPunct="0">
        <a:spcBef>
          <a:spcPct val="20000"/>
        </a:spcBef>
        <a:spcAft>
          <a:spcPct val="0"/>
        </a:spcAft>
        <a:buClr>
          <a:srgbClr val="0047B6"/>
        </a:buClr>
        <a:buSzPct val="80000"/>
        <a:buFont typeface="Wingdings" pitchFamily="4" charset="2"/>
        <a:buChar char="l"/>
        <a:defRPr sz="2800">
          <a:solidFill>
            <a:schemeClr val="tx1"/>
          </a:solidFill>
          <a:latin typeface="+mn-lt"/>
          <a:ea typeface="+mn-ea"/>
        </a:defRPr>
      </a:lvl2pPr>
      <a:lvl3pPr marL="1090613" indent="-217488" algn="l" defTabSz="873125" rtl="0" eaLnBrk="0" fontAlgn="base" hangingPunct="0">
        <a:spcBef>
          <a:spcPct val="20000"/>
        </a:spcBef>
        <a:spcAft>
          <a:spcPct val="0"/>
        </a:spcAft>
        <a:buClr>
          <a:srgbClr val="0047B6"/>
        </a:buClr>
        <a:buFont typeface="Wingdings" pitchFamily="4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1527175" indent="-217488" algn="l" defTabSz="873125" rtl="0" eaLnBrk="0" fontAlgn="base" hangingPunct="0">
        <a:spcBef>
          <a:spcPct val="20000"/>
        </a:spcBef>
        <a:spcAft>
          <a:spcPct val="0"/>
        </a:spcAft>
        <a:buClr>
          <a:srgbClr val="0047B6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1963738" indent="-219075" algn="l" defTabSz="87312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Book" pitchFamily="4" charset="0"/>
          <a:ea typeface="+mn-ea"/>
        </a:defRPr>
      </a:lvl5pPr>
      <a:lvl6pPr marL="2420938" indent="-219075" algn="l" defTabSz="87312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Franklin Gothic Book" pitchFamily="4" charset="0"/>
          <a:ea typeface="+mn-ea"/>
        </a:defRPr>
      </a:lvl6pPr>
      <a:lvl7pPr marL="2878138" indent="-219075" algn="l" defTabSz="87312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Franklin Gothic Book" pitchFamily="4" charset="0"/>
          <a:ea typeface="+mn-ea"/>
        </a:defRPr>
      </a:lvl7pPr>
      <a:lvl8pPr marL="3335338" indent="-219075" algn="l" defTabSz="87312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Franklin Gothic Book" pitchFamily="4" charset="0"/>
          <a:ea typeface="+mn-ea"/>
        </a:defRPr>
      </a:lvl8pPr>
      <a:lvl9pPr marL="3792538" indent="-219075" algn="l" defTabSz="87312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Franklin Gothic Book" pitchFamily="4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6088" y="1406525"/>
            <a:ext cx="6711950" cy="0"/>
          </a:xfrm>
          <a:prstGeom prst="line">
            <a:avLst/>
          </a:prstGeom>
          <a:noFill/>
          <a:ln w="28575">
            <a:solidFill>
              <a:srgbClr val="0047B6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l" defTabSz="914400">
              <a:defRPr/>
            </a:pPr>
            <a:endParaRPr lang="fr-FR" sz="2100">
              <a:ea typeface="ＭＳ Ｐゴシック" charset="0"/>
            </a:endParaRPr>
          </a:p>
        </p:txBody>
      </p:sp>
      <p:sp>
        <p:nvSpPr>
          <p:cNvPr id="4105" name="Arc 9"/>
          <p:cNvSpPr>
            <a:spLocks/>
          </p:cNvSpPr>
          <p:nvPr/>
        </p:nvSpPr>
        <p:spPr bwMode="auto">
          <a:xfrm flipV="1">
            <a:off x="7158038" y="1077913"/>
            <a:ext cx="1985962" cy="328612"/>
          </a:xfrm>
          <a:custGeom>
            <a:avLst/>
            <a:gdLst>
              <a:gd name="T0" fmla="*/ 0 w 21429"/>
              <a:gd name="T1" fmla="*/ 0 h 21600"/>
              <a:gd name="T2" fmla="*/ 184051755 w 21429"/>
              <a:gd name="T3" fmla="*/ 4372350 h 21600"/>
              <a:gd name="T4" fmla="*/ 0 w 21429"/>
              <a:gd name="T5" fmla="*/ 49993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429" h="21600" fill="none" extrusionOk="0">
                <a:moveTo>
                  <a:pt x="0" y="-1"/>
                </a:moveTo>
                <a:cubicBezTo>
                  <a:pt x="10881" y="-1"/>
                  <a:pt x="20064" y="8094"/>
                  <a:pt x="21429" y="18890"/>
                </a:cubicBezTo>
              </a:path>
              <a:path w="21429" h="21600" stroke="0" extrusionOk="0">
                <a:moveTo>
                  <a:pt x="0" y="-1"/>
                </a:moveTo>
                <a:cubicBezTo>
                  <a:pt x="10881" y="-1"/>
                  <a:pt x="20064" y="8094"/>
                  <a:pt x="21429" y="1889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8575">
            <a:solidFill>
              <a:srgbClr val="0047B6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defTabSz="914400" eaLnBrk="1" hangingPunct="1"/>
            <a:endParaRPr lang="en-US" altLang="en-US" sz="2100"/>
          </a:p>
        </p:txBody>
      </p:sp>
      <p:pic>
        <p:nvPicPr>
          <p:cNvPr id="63492" name="Picture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6281738"/>
            <a:ext cx="15938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0" y="6597650"/>
            <a:ext cx="25923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defTabSz="9953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9953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fr-FR" altLang="en-US" sz="1300">
                <a:solidFill>
                  <a:schemeClr val="accent2"/>
                </a:solidFill>
              </a:rPr>
              <a:t>Sandra Fournier SF2H 2014</a:t>
            </a:r>
          </a:p>
        </p:txBody>
      </p:sp>
      <p:sp>
        <p:nvSpPr>
          <p:cNvPr id="634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1730375"/>
            <a:ext cx="8229600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272" tIns="43637" rIns="87272" bIns="436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 Cliquez pour modifier les styles du texte du masque</a:t>
            </a:r>
          </a:p>
          <a:p>
            <a:pPr lvl="1"/>
            <a:r>
              <a:rPr lang="fr-FR" altLang="en-US" smtClean="0"/>
              <a:t> 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</p:txBody>
      </p:sp>
      <p:sp>
        <p:nvSpPr>
          <p:cNvPr id="6349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272" tIns="43637" rIns="87272" bIns="436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11" name="Slide Number Placeholder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FAA26D3D-D897-4be2-8F04-BA451C77F1D7}"/>
          </a:extLst>
        </p:spPr>
        <p:txBody>
          <a:bodyPr vert="horz" wrap="square" lIns="87272" tIns="43637" rIns="87272" bIns="43637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ADA59D"/>
                </a:solidFill>
              </a:defRPr>
            </a:lvl1pPr>
          </a:lstStyle>
          <a:p>
            <a:fld id="{83F8049E-4F51-4BCC-9816-259CF0718A02}" type="slidenum">
              <a:rPr lang="fr-FR" altLang="en-US"/>
              <a:pPr/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dt="0"/>
  <p:txStyles>
    <p:titleStyle>
      <a:lvl1pPr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+mj-lt"/>
          <a:ea typeface="+mj-ea"/>
          <a:cs typeface="+mj-cs"/>
        </a:defRPr>
      </a:lvl1pPr>
      <a:lvl2pPr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defTabSz="873125" rtl="0" eaLnBrk="0" fontAlgn="base" hangingPunct="0">
        <a:spcBef>
          <a:spcPct val="0"/>
        </a:spcBef>
        <a:spcAft>
          <a:spcPct val="0"/>
        </a:spcAft>
        <a:defRPr sz="2800">
          <a:solidFill>
            <a:srgbClr val="0047B6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327025" indent="-327025" algn="l" defTabSz="873125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09613" indent="-273050" algn="l" defTabSz="873125" rtl="0" eaLnBrk="0" fontAlgn="base" hangingPunct="0">
        <a:spcBef>
          <a:spcPct val="20000"/>
        </a:spcBef>
        <a:spcAft>
          <a:spcPct val="0"/>
        </a:spcAft>
        <a:buClr>
          <a:srgbClr val="0047B6"/>
        </a:buClr>
        <a:buSzPct val="80000"/>
        <a:buFont typeface="Wingdings" pitchFamily="4" charset="2"/>
        <a:buChar char="l"/>
        <a:defRPr sz="2800">
          <a:solidFill>
            <a:schemeClr val="tx1"/>
          </a:solidFill>
          <a:latin typeface="+mn-lt"/>
          <a:ea typeface="+mn-ea"/>
        </a:defRPr>
      </a:lvl2pPr>
      <a:lvl3pPr marL="1090613" indent="-217488" algn="l" defTabSz="873125" rtl="0" eaLnBrk="0" fontAlgn="base" hangingPunct="0">
        <a:spcBef>
          <a:spcPct val="20000"/>
        </a:spcBef>
        <a:spcAft>
          <a:spcPct val="0"/>
        </a:spcAft>
        <a:buClr>
          <a:srgbClr val="0047B6"/>
        </a:buClr>
        <a:buFont typeface="Wingdings" pitchFamily="4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1527175" indent="-217488" algn="l" defTabSz="873125" rtl="0" eaLnBrk="0" fontAlgn="base" hangingPunct="0">
        <a:spcBef>
          <a:spcPct val="20000"/>
        </a:spcBef>
        <a:spcAft>
          <a:spcPct val="0"/>
        </a:spcAft>
        <a:buClr>
          <a:srgbClr val="0047B6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1963738" indent="-219075" algn="l" defTabSz="87312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ranklin Gothic Book" pitchFamily="4" charset="0"/>
          <a:ea typeface="+mn-ea"/>
        </a:defRPr>
      </a:lvl5pPr>
      <a:lvl6pPr marL="2420938" indent="-219075" algn="l" defTabSz="873125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Franklin Gothic Book" pitchFamily="4" charset="0"/>
          <a:ea typeface="+mn-ea"/>
        </a:defRPr>
      </a:lvl6pPr>
      <a:lvl7pPr marL="2878138" indent="-219075" algn="l" defTabSz="873125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Franklin Gothic Book" pitchFamily="4" charset="0"/>
          <a:ea typeface="+mn-ea"/>
        </a:defRPr>
      </a:lvl7pPr>
      <a:lvl8pPr marL="3335338" indent="-219075" algn="l" defTabSz="873125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Franklin Gothic Book" pitchFamily="4" charset="0"/>
          <a:ea typeface="+mn-ea"/>
        </a:defRPr>
      </a:lvl8pPr>
      <a:lvl9pPr marL="3792538" indent="-219075" algn="l" defTabSz="873125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Franklin Gothic Book" pitchFamily="4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://www.cclin-sudouest.com/index.html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6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jpeg"/><Relationship Id="rId11" Type="http://schemas.openxmlformats.org/officeDocument/2006/relationships/image" Target="../media/image28.jpeg"/><Relationship Id="rId5" Type="http://schemas.openxmlformats.org/officeDocument/2006/relationships/image" Target="../media/image34.jpeg"/><Relationship Id="rId10" Type="http://schemas.openxmlformats.org/officeDocument/2006/relationships/image" Target="../media/image27.jpeg"/><Relationship Id="rId4" Type="http://schemas.openxmlformats.org/officeDocument/2006/relationships/image" Target="../media/image33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jpeg"/><Relationship Id="rId11" Type="http://schemas.openxmlformats.org/officeDocument/2006/relationships/image" Target="../media/image28.jpeg"/><Relationship Id="rId5" Type="http://schemas.openxmlformats.org/officeDocument/2006/relationships/image" Target="../media/image34.jpeg"/><Relationship Id="rId10" Type="http://schemas.openxmlformats.org/officeDocument/2006/relationships/image" Target="../media/image32.png"/><Relationship Id="rId4" Type="http://schemas.openxmlformats.org/officeDocument/2006/relationships/image" Target="../media/image33.jpeg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playlist?list=PLyBYWsX9QAMHlatjHkD2kdEa3GgoSxJWV" TargetMode="Externa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 descr="CCLIN Sud Ouest Centre de Coordination et de lutte Contre Les Infections Nosocomial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1438" y="3024188"/>
            <a:ext cx="39211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11"/>
          <p:cNvSpPr>
            <a:spLocks noChangeArrowheads="1"/>
          </p:cNvSpPr>
          <p:nvPr/>
        </p:nvSpPr>
        <p:spPr bwMode="auto">
          <a:xfrm>
            <a:off x="1255713" y="2105025"/>
            <a:ext cx="6613525" cy="1992313"/>
          </a:xfrm>
          <a:prstGeom prst="rect">
            <a:avLst/>
          </a:prstGeom>
          <a:solidFill>
            <a:srgbClr val="BBE2ED"/>
          </a:solidFill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endParaRPr lang="en-US" altLang="en-US" sz="1800"/>
          </a:p>
        </p:txBody>
      </p:sp>
      <p:sp>
        <p:nvSpPr>
          <p:cNvPr id="77829" name="Oval 12"/>
          <p:cNvSpPr>
            <a:spLocks noChangeArrowheads="1"/>
          </p:cNvSpPr>
          <p:nvPr/>
        </p:nvSpPr>
        <p:spPr bwMode="auto">
          <a:xfrm>
            <a:off x="5721350" y="3378200"/>
            <a:ext cx="2689225" cy="2808288"/>
          </a:xfrm>
          <a:prstGeom prst="ellipse">
            <a:avLst/>
          </a:prstGeom>
          <a:solidFill>
            <a:srgbClr val="004667"/>
          </a:solidFill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endParaRPr lang="en-US" altLang="en-US" sz="1800"/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5721350" y="4090988"/>
            <a:ext cx="26892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0" indent="-444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r>
              <a:rPr lang="en-US" altLang="en-US" sz="3200" b="1">
                <a:solidFill>
                  <a:schemeClr val="bg1"/>
                </a:solidFill>
                <a:latin typeface="Calibri" pitchFamily="4" charset="0"/>
              </a:rPr>
              <a:t>Pierre Parneix</a:t>
            </a:r>
          </a:p>
          <a:p>
            <a:pPr defTabSz="914400" eaLnBrk="1" hangingPunct="1"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endParaRPr lang="en-US" altLang="en-US" sz="800" b="1">
              <a:solidFill>
                <a:schemeClr val="bg1"/>
              </a:solidFill>
              <a:latin typeface="Calibri" pitchFamily="4" charset="0"/>
            </a:endParaRPr>
          </a:p>
          <a:p>
            <a:pPr defTabSz="914400" eaLnBrk="1" hangingPunct="1"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r>
              <a:rPr lang="fr-FR" altLang="en-US" sz="2000" b="1">
                <a:solidFill>
                  <a:schemeClr val="bg1"/>
                </a:solidFill>
                <a:latin typeface="Calibri" pitchFamily="4" charset="0"/>
              </a:rPr>
              <a:t>pierre.parneix@chu-bordeaux.fr</a:t>
            </a:r>
          </a:p>
          <a:p>
            <a:pPr defTabSz="914400" eaLnBrk="1" hangingPunct="1"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endParaRPr lang="fr-FR" altLang="en-US" sz="1400" b="1">
              <a:solidFill>
                <a:schemeClr val="bg1"/>
              </a:solidFill>
              <a:latin typeface="Calibri" pitchFamily="4" charset="0"/>
            </a:endParaRPr>
          </a:p>
          <a:p>
            <a:pPr defTabSz="914400" eaLnBrk="1" hangingPunct="1"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r>
              <a:rPr lang="fr-FR" altLang="en-US" sz="1800" b="1">
                <a:solidFill>
                  <a:schemeClr val="bg1"/>
                </a:solidFill>
                <a:latin typeface="Calibri" pitchFamily="4" charset="0"/>
              </a:rPr>
              <a:t>@peyo3319</a:t>
            </a:r>
            <a:endParaRPr lang="en-US" altLang="en-US" sz="3600" b="1">
              <a:solidFill>
                <a:schemeClr val="bg1"/>
              </a:solidFill>
              <a:latin typeface="Calibri" pitchFamily="4" charset="0"/>
            </a:endParaRPr>
          </a:p>
        </p:txBody>
      </p:sp>
      <p:sp>
        <p:nvSpPr>
          <p:cNvPr id="77830" name="Titre 1"/>
          <p:cNvSpPr>
            <a:spLocks noGrp="1"/>
          </p:cNvSpPr>
          <p:nvPr>
            <p:ph type="ctrTitle" idx="4294967295"/>
          </p:nvPr>
        </p:nvSpPr>
        <p:spPr>
          <a:xfrm>
            <a:off x="1266825" y="2111375"/>
            <a:ext cx="6578600" cy="1970088"/>
          </a:xfrm>
        </p:spPr>
        <p:txBody>
          <a:bodyPr/>
          <a:lstStyle/>
          <a:p>
            <a:pPr algn="l" eaLnBrk="1" hangingPunct="1"/>
            <a:r>
              <a:rPr lang="en-US" altLang="en-US" sz="2800" smtClean="0">
                <a:ea typeface="ＭＳ Ｐゴシック" pitchFamily="4" charset="-128"/>
              </a:rPr>
              <a:t>Root Cause Analysis used in the field of infection control</a:t>
            </a:r>
          </a:p>
        </p:txBody>
      </p:sp>
      <p:sp>
        <p:nvSpPr>
          <p:cNvPr id="77831" name="AutoShape 19" descr="Z"/>
          <p:cNvSpPr>
            <a:spLocks noChangeAspect="1" noChangeArrowheads="1"/>
          </p:cNvSpPr>
          <p:nvPr/>
        </p:nvSpPr>
        <p:spPr bwMode="auto">
          <a:xfrm>
            <a:off x="7096125" y="2954338"/>
            <a:ext cx="26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7832" name="AutoShape 21" descr="Z"/>
          <p:cNvSpPr>
            <a:spLocks noChangeAspect="1" noChangeArrowheads="1"/>
          </p:cNvSpPr>
          <p:nvPr/>
        </p:nvSpPr>
        <p:spPr bwMode="auto">
          <a:xfrm>
            <a:off x="7096125" y="2954338"/>
            <a:ext cx="26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7833" name="AutoShape 23" descr="Z"/>
          <p:cNvSpPr>
            <a:spLocks noChangeAspect="1" noChangeArrowheads="1"/>
          </p:cNvSpPr>
          <p:nvPr/>
        </p:nvSpPr>
        <p:spPr bwMode="auto">
          <a:xfrm>
            <a:off x="7096125" y="2954338"/>
            <a:ext cx="26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77834" name="Picture 25" descr="ANd9GcQKSM3q_PD3UzdfNgFKe7G08usah83xQ-7Zq5pSVbCo09M8cLvCmQ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5495925"/>
            <a:ext cx="2841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5" name="Text Box 14"/>
          <p:cNvSpPr txBox="1">
            <a:spLocks noChangeArrowheads="1"/>
          </p:cNvSpPr>
          <p:nvPr/>
        </p:nvSpPr>
        <p:spPr bwMode="auto">
          <a:xfrm>
            <a:off x="6567488" y="6492875"/>
            <a:ext cx="25765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 defTabSz="914400" eaLnBrk="1" hangingPunct="1">
              <a:lnSpc>
                <a:spcPct val="110000"/>
              </a:lnSpc>
            </a:pPr>
            <a:r>
              <a:rPr lang="en-US" altLang="en-US" sz="1600" b="1">
                <a:solidFill>
                  <a:srgbClr val="004494"/>
                </a:solidFill>
                <a:latin typeface="Verdana" pitchFamily="4" charset="0"/>
              </a:rPr>
              <a:t>October 15, 2015</a:t>
            </a:r>
          </a:p>
        </p:txBody>
      </p:sp>
      <p:pic>
        <p:nvPicPr>
          <p:cNvPr id="77836" name="Picture 32" descr="CCLINnational-Q-E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3842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9" name="Picture 36" descr="P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65100"/>
            <a:ext cx="2824162" cy="21034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8" name="Picture 37" descr="Little-Prince-Man-blurred-04a2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12731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719388" y="6499225"/>
            <a:ext cx="3470275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>
              <a:lnSpc>
                <a:spcPct val="110000"/>
              </a:lnSpc>
            </a:pPr>
            <a:r>
              <a:rPr lang="en-US" altLang="en-US" sz="1600" b="1">
                <a:solidFill>
                  <a:srgbClr val="004494"/>
                </a:solidFill>
                <a:latin typeface="Verdana" pitchFamily="4" charset="0"/>
              </a:rPr>
              <a:t>www.webbertraining.com</a:t>
            </a:r>
          </a:p>
        </p:txBody>
      </p:sp>
      <p:sp>
        <p:nvSpPr>
          <p:cNvPr id="77840" name="Text Box 14"/>
          <p:cNvSpPr txBox="1">
            <a:spLocks noChangeArrowheads="1"/>
          </p:cNvSpPr>
          <p:nvPr/>
        </p:nvSpPr>
        <p:spPr bwMode="auto">
          <a:xfrm>
            <a:off x="1084263" y="5111750"/>
            <a:ext cx="477361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>
              <a:lnSpc>
                <a:spcPct val="110000"/>
              </a:lnSpc>
            </a:pPr>
            <a:r>
              <a:rPr lang="en-US" altLang="en-US" sz="2200" b="1">
                <a:solidFill>
                  <a:srgbClr val="004494"/>
                </a:solidFill>
                <a:latin typeface="Verdana" pitchFamily="4" charset="0"/>
              </a:rPr>
              <a:t>Hosted by Dr. Hugo Sax</a:t>
            </a:r>
            <a:r>
              <a:rPr lang="en-US" altLang="en-US" b="1">
                <a:solidFill>
                  <a:srgbClr val="004494"/>
                </a:solidFill>
                <a:latin typeface="Verdana" pitchFamily="4" charset="0"/>
              </a:rPr>
              <a:t/>
            </a:r>
            <a:br>
              <a:rPr lang="en-US" altLang="en-US" b="1">
                <a:solidFill>
                  <a:srgbClr val="004494"/>
                </a:solidFill>
                <a:latin typeface="Verdana" pitchFamily="4" charset="0"/>
              </a:rPr>
            </a:br>
            <a:r>
              <a:rPr lang="en-US" altLang="en-US" sz="2000" b="1">
                <a:solidFill>
                  <a:srgbClr val="004494"/>
                </a:solidFill>
                <a:latin typeface="Verdana" pitchFamily="4" charset="0"/>
              </a:rPr>
              <a:t>University Hospital Zurich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76068559-DE68-46A7-B905-829A55B4D3E8}" type="slidenum">
              <a:rPr lang="fr-FR" altLang="en-US" sz="1800"/>
              <a:pPr eaLnBrk="1" hangingPunct="1"/>
              <a:t>10</a:t>
            </a:fld>
            <a:endParaRPr lang="fr-FR" alt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FFFFFF"/>
              </a:solidFill>
              <a:latin typeface="Calibri" pitchFamily="4" charset="0"/>
            </a:endParaRPr>
          </a:p>
        </p:txBody>
      </p:sp>
      <p:grpSp>
        <p:nvGrpSpPr>
          <p:cNvPr id="90116" name="Group 2"/>
          <p:cNvGrpSpPr>
            <a:grpSpLocks/>
          </p:cNvGrpSpPr>
          <p:nvPr/>
        </p:nvGrpSpPr>
        <p:grpSpPr bwMode="auto">
          <a:xfrm>
            <a:off x="1820863" y="285750"/>
            <a:ext cx="5502275" cy="6572250"/>
            <a:chOff x="1290" y="180"/>
            <a:chExt cx="3900" cy="4140"/>
          </a:xfrm>
        </p:grpSpPr>
        <p:pic>
          <p:nvPicPr>
            <p:cNvPr id="90117" name="Picture 3" descr="regions-of-france-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" y="180"/>
              <a:ext cx="3900" cy="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18" name="Rectangle 4"/>
            <p:cNvSpPr>
              <a:spLocks noChangeArrowheads="1"/>
            </p:cNvSpPr>
            <p:nvPr/>
          </p:nvSpPr>
          <p:spPr bwMode="auto">
            <a:xfrm>
              <a:off x="2337" y="1695"/>
              <a:ext cx="476" cy="208"/>
            </a:xfrm>
            <a:prstGeom prst="rect">
              <a:avLst/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  <a:effectLst>
              <a:prstShdw prst="shdw17" dist="17961" dir="2700000">
                <a:srgbClr val="004D00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C0966BE0-7A3C-4E5E-91F6-56740B76F3A1}" type="slidenum">
              <a:rPr lang="fr-FR" altLang="en-US" sz="1800"/>
              <a:pPr eaLnBrk="1" hangingPunct="1"/>
              <a:t>11</a:t>
            </a:fld>
            <a:endParaRPr lang="fr-FR" altLang="en-US" sz="1800"/>
          </a:p>
        </p:txBody>
      </p:sp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1179513" y="576263"/>
            <a:ext cx="67992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0090"/>
                </a:solidFill>
                <a:latin typeface="Verdana" pitchFamily="4" charset="0"/>
              </a:rPr>
              <a:t>Root cause analysis</a:t>
            </a:r>
          </a:p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99CC"/>
                </a:solidFill>
                <a:latin typeface="Verdana" pitchFamily="4" charset="0"/>
              </a:rPr>
              <a:t>A delight to return</a:t>
            </a:r>
          </a:p>
        </p:txBody>
      </p:sp>
      <p:pic>
        <p:nvPicPr>
          <p:cNvPr id="92164" name="Picture 3" descr="Le-Petit-Prince_visuel_dia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198688"/>
            <a:ext cx="4184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4" descr="2958767191_1_7_VgvpVLp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236788"/>
            <a:ext cx="4264025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D49B61E4-8608-4310-9711-53D5EF2D7E03}" type="slidenum">
              <a:rPr lang="fr-FR" altLang="en-US" sz="1800"/>
              <a:pPr eaLnBrk="1" hangingPunct="1"/>
              <a:t>12</a:t>
            </a:fld>
            <a:endParaRPr lang="fr-FR" altLang="en-US" sz="1800"/>
          </a:p>
        </p:txBody>
      </p:sp>
      <p:pic>
        <p:nvPicPr>
          <p:cNvPr id="94211" name="Picture 2" descr="RAP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933575"/>
            <a:ext cx="56991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2"/>
          <p:cNvSpPr>
            <a:spLocks noChangeArrowheads="1"/>
          </p:cNvSpPr>
          <p:nvPr/>
        </p:nvSpPr>
        <p:spPr bwMode="auto">
          <a:xfrm>
            <a:off x="1179513" y="576263"/>
            <a:ext cx="67992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0090"/>
                </a:solidFill>
                <a:latin typeface="Verdana" pitchFamily="4" charset="0"/>
              </a:rPr>
              <a:t>Root cause analysis</a:t>
            </a:r>
          </a:p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99CC"/>
                </a:solidFill>
                <a:latin typeface="Verdana" pitchFamily="4" charset="0"/>
              </a:rPr>
              <a:t>A delight to return</a:t>
            </a:r>
          </a:p>
        </p:txBody>
      </p:sp>
      <p:sp>
        <p:nvSpPr>
          <p:cNvPr id="94213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EC69144A-8C93-4CA6-8406-E5BC7B640D9B}" type="slidenum">
              <a:rPr lang="fr-FR" altLang="en-US" sz="1800"/>
              <a:pPr eaLnBrk="1" hangingPunct="1"/>
              <a:t>13</a:t>
            </a:fld>
            <a:endParaRPr lang="fr-FR" altLang="en-US" sz="1800"/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altLang="en-US" sz="3200" smtClean="0">
                <a:ea typeface="ＭＳ Ｐゴシック" pitchFamily="4" charset="-128"/>
              </a:rPr>
              <a:t>WHO RCA definition</a:t>
            </a:r>
            <a:r>
              <a:rPr lang="fr-FR" altLang="en-US" sz="4400" smtClean="0">
                <a:ea typeface="ＭＳ Ｐゴシック" pitchFamily="4" charset="-128"/>
              </a:rPr>
              <a:t> </a:t>
            </a: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7663" y="1700213"/>
            <a:ext cx="8593137" cy="457358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fr-FR" altLang="en-US" b="1" smtClean="0">
              <a:latin typeface="Arial" charset="0"/>
              <a:ea typeface="ＭＳ Ｐゴシック" pitchFamily="4" charset="-128"/>
            </a:endParaRPr>
          </a:p>
          <a:p>
            <a:pPr>
              <a:lnSpc>
                <a:spcPct val="90000"/>
              </a:lnSpc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Systematic analysis of all the factors which (…) have the potential to prevent an error</a:t>
            </a:r>
          </a:p>
          <a:p>
            <a:pPr>
              <a:lnSpc>
                <a:spcPct val="90000"/>
              </a:lnSpc>
              <a:buFont typeface="Wingdings" pitchFamily="4" charset="2"/>
              <a:buNone/>
            </a:pPr>
            <a:endParaRPr lang="fr-FR" altLang="en-US" b="1" smtClean="0">
              <a:latin typeface="Arial" charset="0"/>
              <a:ea typeface="ＭＳ Ｐゴシック" pitchFamily="4" charset="-128"/>
            </a:endParaRPr>
          </a:p>
          <a:p>
            <a:pPr>
              <a:lnSpc>
                <a:spcPct val="90000"/>
              </a:lnSpc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Explains how the incident occurred</a:t>
            </a:r>
          </a:p>
          <a:p>
            <a:pPr>
              <a:lnSpc>
                <a:spcPct val="90000"/>
              </a:lnSpc>
            </a:pPr>
            <a:endParaRPr lang="fr-FR" altLang="en-US" b="1" smtClean="0">
              <a:latin typeface="Arial" charset="0"/>
              <a:ea typeface="ＭＳ Ｐゴシック" pitchFamily="4" charset="-128"/>
            </a:endParaRPr>
          </a:p>
          <a:p>
            <a:pPr>
              <a:lnSpc>
                <a:spcPct val="90000"/>
              </a:lnSpc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Designs mechanisms to prevent the incident from happening again</a:t>
            </a:r>
          </a:p>
          <a:p>
            <a:pPr>
              <a:lnSpc>
                <a:spcPct val="90000"/>
              </a:lnSpc>
            </a:pPr>
            <a:endParaRPr lang="fr-FR" altLang="en-US" b="1" smtClean="0">
              <a:latin typeface="Arial" charset="0"/>
              <a:ea typeface="ＭＳ Ｐゴシック" pitchFamily="4" charset="-128"/>
            </a:endParaRPr>
          </a:p>
          <a:p>
            <a:pPr>
              <a:lnSpc>
                <a:spcPct val="90000"/>
              </a:lnSpc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Can be applied to incidents or to ‘near misses’.</a:t>
            </a:r>
            <a:endParaRPr lang="fr-FR" altLang="en-US" b="1" smtClean="0">
              <a:ea typeface="ＭＳ Ｐゴシック" pitchFamily="4" charset="-128"/>
            </a:endParaRPr>
          </a:p>
          <a:p>
            <a:pPr>
              <a:lnSpc>
                <a:spcPct val="90000"/>
              </a:lnSpc>
              <a:buFont typeface="Wingdings" pitchFamily="4" charset="2"/>
              <a:buNone/>
            </a:pPr>
            <a:r>
              <a:rPr lang="fr-FR" altLang="en-US" sz="1400" smtClean="0">
                <a:ea typeface="ＭＳ Ｐゴシック" pitchFamily="4" charset="-128"/>
              </a:rPr>
              <a:t>	</a:t>
            </a:r>
          </a:p>
          <a:p>
            <a:pPr>
              <a:lnSpc>
                <a:spcPct val="90000"/>
              </a:lnSpc>
              <a:buFont typeface="Wingdings" pitchFamily="4" charset="2"/>
              <a:buNone/>
            </a:pPr>
            <a:endParaRPr lang="fr-FR" altLang="en-US" sz="1400" smtClean="0">
              <a:ea typeface="ＭＳ Ｐゴシック" pitchFamily="4" charset="-128"/>
            </a:endParaRPr>
          </a:p>
          <a:p>
            <a:pPr>
              <a:lnSpc>
                <a:spcPct val="90000"/>
              </a:lnSpc>
              <a:buFont typeface="Wingdings" pitchFamily="4" charset="2"/>
              <a:buNone/>
            </a:pPr>
            <a:endParaRPr lang="fr-FR" altLang="en-US" sz="1400" smtClean="0">
              <a:ea typeface="ＭＳ Ｐゴシック" pitchFamily="4" charset="-128"/>
            </a:endParaRPr>
          </a:p>
          <a:p>
            <a:pPr>
              <a:lnSpc>
                <a:spcPct val="90000"/>
              </a:lnSpc>
              <a:buFont typeface="Wingdings" pitchFamily="4" charset="2"/>
              <a:buNone/>
            </a:pPr>
            <a:endParaRPr lang="fr-FR" altLang="en-US" sz="1400" smtClean="0">
              <a:ea typeface="ＭＳ Ｐゴシック" pitchFamily="4" charset="-128"/>
            </a:endParaRPr>
          </a:p>
          <a:p>
            <a:pPr>
              <a:lnSpc>
                <a:spcPct val="90000"/>
              </a:lnSpc>
              <a:buFont typeface="Wingdings" pitchFamily="4" charset="2"/>
              <a:buNone/>
            </a:pPr>
            <a:r>
              <a:rPr lang="fr-FR" altLang="en-US" sz="1400" smtClean="0">
                <a:ea typeface="ＭＳ Ｐゴシック" pitchFamily="4" charset="-128"/>
              </a:rPr>
              <a:t>	</a:t>
            </a:r>
          </a:p>
        </p:txBody>
      </p:sp>
      <p:sp>
        <p:nvSpPr>
          <p:cNvPr id="96261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2BDDC81C-C8EE-4C06-AD53-4C7622DCF538}" type="slidenum">
              <a:rPr lang="fr-FR" altLang="en-US" sz="1800"/>
              <a:pPr eaLnBrk="1" hangingPunct="1"/>
              <a:t>14</a:t>
            </a:fld>
            <a:endParaRPr lang="fr-FR" altLang="en-US" sz="1800"/>
          </a:p>
        </p:txBody>
      </p:sp>
      <p:sp>
        <p:nvSpPr>
          <p:cNvPr id="97283" name="Rectangle 2"/>
          <p:cNvSpPr>
            <a:spLocks noChangeArrowheads="1"/>
          </p:cNvSpPr>
          <p:nvPr/>
        </p:nvSpPr>
        <p:spPr bwMode="auto">
          <a:xfrm>
            <a:off x="1179513" y="576263"/>
            <a:ext cx="67992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0090"/>
                </a:solidFill>
                <a:latin typeface="Verdana" pitchFamily="4" charset="0"/>
              </a:rPr>
              <a:t>RCA</a:t>
            </a:r>
          </a:p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99CC"/>
                </a:solidFill>
                <a:latin typeface="Verdana" pitchFamily="4" charset="0"/>
              </a:rPr>
              <a:t>Work on near misses</a:t>
            </a:r>
            <a:r>
              <a:rPr kumimoji="1" lang="fr-FR" altLang="en-US" sz="2800" b="1">
                <a:latin typeface="Verdana" pitchFamily="4" charset="0"/>
              </a:rPr>
              <a:t> </a:t>
            </a:r>
          </a:p>
        </p:txBody>
      </p:sp>
      <p:pic>
        <p:nvPicPr>
          <p:cNvPr id="97284" name="Picture 3" descr="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2217738"/>
            <a:ext cx="2606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2C0405E9-3C0A-4728-A109-7CE95C7366A3}" type="slidenum">
              <a:rPr lang="fr-FR" altLang="en-US" sz="1800"/>
              <a:pPr eaLnBrk="1" hangingPunct="1"/>
              <a:t>15</a:t>
            </a:fld>
            <a:endParaRPr lang="fr-FR" altLang="en-US" sz="1800"/>
          </a:p>
        </p:txBody>
      </p:sp>
      <p:pic>
        <p:nvPicPr>
          <p:cNvPr id="99331" name="Picture 5" descr="Antoine-de-Saint-Exup%C3%A9ry-les-baobabs-et-le-petit-Prince-baomix-baobab-pulpe-de-fr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1809750"/>
            <a:ext cx="3341687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Rectangle 2"/>
          <p:cNvSpPr>
            <a:spLocks noChangeArrowheads="1"/>
          </p:cNvSpPr>
          <p:nvPr/>
        </p:nvSpPr>
        <p:spPr bwMode="auto">
          <a:xfrm>
            <a:off x="1179513" y="576263"/>
            <a:ext cx="67992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0090"/>
                </a:solidFill>
                <a:latin typeface="Verdana" pitchFamily="4" charset="0"/>
              </a:rPr>
              <a:t>RCA</a:t>
            </a:r>
          </a:p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99CC"/>
                </a:solidFill>
                <a:latin typeface="Verdana" pitchFamily="4" charset="0"/>
              </a:rPr>
              <a:t>Work on near misses</a:t>
            </a:r>
            <a:r>
              <a:rPr kumimoji="1" lang="fr-FR" altLang="en-US" sz="2800" b="1">
                <a:latin typeface="Verdana" pitchFamily="4" charset="0"/>
              </a:rPr>
              <a:t> </a:t>
            </a:r>
          </a:p>
        </p:txBody>
      </p:sp>
      <p:sp>
        <p:nvSpPr>
          <p:cNvPr id="99333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04A7441A-703B-4E70-93D9-63425016BF78}" type="slidenum">
              <a:rPr lang="fr-FR" altLang="en-US" sz="1800"/>
              <a:pPr eaLnBrk="1" hangingPunct="1"/>
              <a:t>16</a:t>
            </a:fld>
            <a:endParaRPr lang="fr-FR" altLang="en-US" sz="1800"/>
          </a:p>
        </p:txBody>
      </p:sp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1004888" y="576263"/>
            <a:ext cx="712311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0090"/>
                </a:solidFill>
                <a:latin typeface="Verdana" pitchFamily="4" charset="0"/>
              </a:rPr>
              <a:t>Understand the complexity of life</a:t>
            </a:r>
            <a:endParaRPr kumimoji="1" lang="fr-FR" altLang="en-US" sz="2800" b="1">
              <a:latin typeface="Verdana" pitchFamily="4" charset="0"/>
            </a:endParaRPr>
          </a:p>
        </p:txBody>
      </p:sp>
      <p:pic>
        <p:nvPicPr>
          <p:cNvPr id="101380" name="Picture 3" descr="antoine-de-saint-exupery-le-petit-prince-et-le-serp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997325"/>
            <a:ext cx="272573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4" descr="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2289175"/>
            <a:ext cx="318293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794F557C-1368-46DD-837E-9D39CAD50FEB}" type="slidenum">
              <a:rPr lang="fr-FR" altLang="en-US" sz="1800"/>
              <a:pPr eaLnBrk="1" hangingPunct="1"/>
              <a:t>17</a:t>
            </a:fld>
            <a:endParaRPr lang="fr-FR" altLang="en-US" sz="1800"/>
          </a:p>
        </p:txBody>
      </p:sp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1004888" y="576263"/>
            <a:ext cx="712311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0090"/>
                </a:solidFill>
                <a:latin typeface="Verdana" pitchFamily="4" charset="0"/>
              </a:rPr>
              <a:t>Understand the complexity of life</a:t>
            </a:r>
            <a:endParaRPr kumimoji="1" lang="fr-FR" altLang="en-US" sz="2800" b="1">
              <a:latin typeface="Verdana" pitchFamily="4" charset="0"/>
            </a:endParaRPr>
          </a:p>
        </p:txBody>
      </p:sp>
      <p:pic>
        <p:nvPicPr>
          <p:cNvPr id="103428" name="Picture 4" descr="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2289175"/>
            <a:ext cx="318293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 descr="17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129088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6" descr="spaceshiptw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928813"/>
            <a:ext cx="25114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0772956C-1D23-4C57-BE7F-0F436C21631E}" type="slidenum">
              <a:rPr lang="fr-FR" altLang="en-US" sz="1800"/>
              <a:pPr eaLnBrk="1" hangingPunct="1"/>
              <a:t>18</a:t>
            </a:fld>
            <a:endParaRPr lang="fr-FR" altLang="en-US" sz="1800"/>
          </a:p>
        </p:txBody>
      </p:sp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1004888" y="576263"/>
            <a:ext cx="712311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0090"/>
                </a:solidFill>
                <a:latin typeface="Verdana" pitchFamily="4" charset="0"/>
              </a:rPr>
              <a:t>Understand the complexity of life</a:t>
            </a:r>
            <a:endParaRPr kumimoji="1" lang="fr-FR" altLang="en-US" sz="2800" b="1">
              <a:latin typeface="Verdana" pitchFamily="4" charset="0"/>
            </a:endParaRPr>
          </a:p>
        </p:txBody>
      </p:sp>
      <p:pic>
        <p:nvPicPr>
          <p:cNvPr id="105476" name="Picture 4" descr="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2289175"/>
            <a:ext cx="318293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9" descr="petitprince_r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0"/>
            <a:ext cx="15192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10" descr="image0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0"/>
            <a:ext cx="192563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11" descr="pri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26352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3" descr="Image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4432300"/>
            <a:ext cx="16129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5" descr="17_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156075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6" descr="spaceshiptw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928813"/>
            <a:ext cx="25114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A10CDD81-3B90-48DE-AB05-E0D3B62B7772}" type="slidenum">
              <a:rPr lang="fr-FR" altLang="en-US" sz="1800"/>
              <a:pPr eaLnBrk="1" hangingPunct="1"/>
              <a:t>19</a:t>
            </a:fld>
            <a:endParaRPr lang="fr-FR" altLang="en-US" sz="1800"/>
          </a:p>
        </p:txBody>
      </p:sp>
      <p:sp>
        <p:nvSpPr>
          <p:cNvPr id="107523" name="Rectangle 2"/>
          <p:cNvSpPr>
            <a:spLocks noChangeArrowheads="1"/>
          </p:cNvSpPr>
          <p:nvPr/>
        </p:nvSpPr>
        <p:spPr bwMode="auto">
          <a:xfrm>
            <a:off x="1004888" y="576263"/>
            <a:ext cx="712311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0090"/>
                </a:solidFill>
                <a:latin typeface="Verdana" pitchFamily="4" charset="0"/>
              </a:rPr>
              <a:t>Understand the complexity of life</a:t>
            </a:r>
            <a:endParaRPr kumimoji="1" lang="fr-FR" altLang="en-US" sz="2800" b="1">
              <a:latin typeface="Verdana" pitchFamily="4" charset="0"/>
            </a:endParaRPr>
          </a:p>
        </p:txBody>
      </p:sp>
      <p:pic>
        <p:nvPicPr>
          <p:cNvPr id="107524" name="Picture 4" descr="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2289175"/>
            <a:ext cx="318293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7" descr="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4411663"/>
            <a:ext cx="168592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8" descr="tumblr_mas02w0nmM1rz9ye0o1_12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95475"/>
            <a:ext cx="21240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9" descr="petitprince_r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0"/>
            <a:ext cx="15192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10" descr="image0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0"/>
            <a:ext cx="192563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11" descr="prin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26352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12" descr="484966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4953000"/>
            <a:ext cx="18192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5" descr="17_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156075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Picture 6" descr="spaceshiptw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970088"/>
            <a:ext cx="25114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CE3D3093-C5FA-44C2-8B79-822BF0CB8338}" type="slidenum">
              <a:rPr lang="fr-FR" altLang="en-US" sz="1800"/>
              <a:pPr eaLnBrk="1" hangingPunct="1"/>
              <a:t>2</a:t>
            </a:fld>
            <a:endParaRPr lang="fr-FR" altLang="en-US" sz="1800"/>
          </a:p>
        </p:txBody>
      </p:sp>
      <p:pic>
        <p:nvPicPr>
          <p:cNvPr id="7885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73CC5433-D1DF-4000-A544-1A4CD20FDF4A}" type="slidenum">
              <a:rPr lang="fr-FR" altLang="en-US" sz="1800"/>
              <a:pPr eaLnBrk="1" hangingPunct="1"/>
              <a:t>20</a:t>
            </a:fld>
            <a:endParaRPr lang="fr-FR" altLang="en-US" sz="1800"/>
          </a:p>
        </p:txBody>
      </p:sp>
      <p:sp>
        <p:nvSpPr>
          <p:cNvPr id="109571" name="Rectangle 2"/>
          <p:cNvSpPr>
            <a:spLocks noChangeArrowheads="1"/>
          </p:cNvSpPr>
          <p:nvPr/>
        </p:nvSpPr>
        <p:spPr bwMode="auto">
          <a:xfrm>
            <a:off x="1004888" y="576263"/>
            <a:ext cx="712311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125000"/>
              </a:lnSpc>
              <a:spcBef>
                <a:spcPct val="15000"/>
              </a:spcBef>
            </a:pPr>
            <a:r>
              <a:rPr kumimoji="1" lang="fr-FR" altLang="en-US" sz="2800" b="1">
                <a:solidFill>
                  <a:srgbClr val="000090"/>
                </a:solidFill>
                <a:latin typeface="Verdana" pitchFamily="4" charset="0"/>
              </a:rPr>
              <a:t>Understand the complexity of life</a:t>
            </a:r>
            <a:endParaRPr kumimoji="1" lang="fr-FR" altLang="en-US" sz="2800" b="1">
              <a:latin typeface="Verdana" pitchFamily="4" charset="0"/>
            </a:endParaRPr>
          </a:p>
        </p:txBody>
      </p:sp>
      <p:pic>
        <p:nvPicPr>
          <p:cNvPr id="109572" name="Picture 4" descr="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2289175"/>
            <a:ext cx="318293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7" descr="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4411663"/>
            <a:ext cx="168592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8" descr="tumblr_mas02w0nmM1rz9ye0o1_12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95475"/>
            <a:ext cx="21240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9" descr="petitprince_r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0"/>
            <a:ext cx="15192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10" descr="image0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0"/>
            <a:ext cx="192563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11" descr="prin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26352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8" name="Picture 12" descr="484966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4953000"/>
            <a:ext cx="18192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9" name="Picture 13" descr="Image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4432300"/>
            <a:ext cx="16129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Picture 6" descr="spaceshiptw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928813"/>
            <a:ext cx="25114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1" name="Picture 5" descr="17_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156075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0DFADE89-4A65-42D9-8724-55A682A02570}" type="slidenum">
              <a:rPr lang="fr-FR" altLang="en-US" sz="1800"/>
              <a:pPr eaLnBrk="1" hangingPunct="1"/>
              <a:t>21</a:t>
            </a:fld>
            <a:endParaRPr lang="fr-FR" altLang="en-US" sz="1800"/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282700"/>
            <a:ext cx="79454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200525" y="6219825"/>
            <a:ext cx="5006975" cy="2762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GB" altLang="en-US" sz="1200" b="1"/>
              <a:t>http://www.ncbi.nlm.nih.gov/pmc/articles/PMC1117773/pdf/777.pdf</a:t>
            </a:r>
          </a:p>
        </p:txBody>
      </p:sp>
      <p:sp>
        <p:nvSpPr>
          <p:cNvPr id="111621" name="Rectangle 4"/>
          <p:cNvSpPr>
            <a:spLocks noChangeArrowheads="1"/>
          </p:cNvSpPr>
          <p:nvPr/>
        </p:nvSpPr>
        <p:spPr bwMode="auto">
          <a:xfrm>
            <a:off x="476250" y="566738"/>
            <a:ext cx="82296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/>
            <a:r>
              <a:rPr lang="fr-FR" altLang="en-US" sz="3600" b="1">
                <a:solidFill>
                  <a:srgbClr val="004494"/>
                </a:solidFill>
                <a:latin typeface="Verdana" pitchFamily="4" charset="0"/>
              </a:rPr>
              <a:t>Root cause analysis</a:t>
            </a:r>
          </a:p>
        </p:txBody>
      </p:sp>
      <p:sp>
        <p:nvSpPr>
          <p:cNvPr id="111622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46B5A307-E7D6-445F-B2D6-9A4CFA3AA9CB}" type="slidenum">
              <a:rPr lang="fr-FR" altLang="en-US" sz="1800"/>
              <a:pPr eaLnBrk="1" hangingPunct="1"/>
              <a:t>22</a:t>
            </a:fld>
            <a:endParaRPr lang="fr-FR" altLang="en-US" sz="1800"/>
          </a:p>
        </p:txBody>
      </p:sp>
      <p:sp>
        <p:nvSpPr>
          <p:cNvPr id="112643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3474"/>
                </a:solidFill>
                <a:ea typeface="ＭＳ Ｐゴシック" pitchFamily="4" charset="-128"/>
              </a:rPr>
              <a:t>Philosophy</a:t>
            </a:r>
          </a:p>
        </p:txBody>
      </p:sp>
      <p:sp>
        <p:nvSpPr>
          <p:cNvPr id="112644" name="Espace réservé du contenu 2"/>
          <p:cNvSpPr>
            <a:spLocks noGrp="1"/>
          </p:cNvSpPr>
          <p:nvPr>
            <p:ph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endParaRPr lang="en-US" altLang="en-US" b="1" smtClean="0">
              <a:solidFill>
                <a:srgbClr val="1E1C11"/>
              </a:solidFill>
              <a:ea typeface="ＭＳ Ｐゴシック" pitchFamily="4" charset="-128"/>
            </a:endParaRPr>
          </a:p>
          <a:p>
            <a:pPr eaLnBrk="1" hangingPunct="1"/>
            <a:r>
              <a:rPr lang="en-GB" altLang="en-US" sz="2800" b="1" smtClean="0">
                <a:latin typeface="Arial" charset="0"/>
                <a:ea typeface="ＭＳ Ｐゴシック" pitchFamily="4" charset="-128"/>
              </a:rPr>
              <a:t>A single and simple answer to a complex situation is most often not appropriate</a:t>
            </a:r>
            <a:endParaRPr lang="en-US" altLang="en-US" sz="2800" b="1" smtClean="0">
              <a:solidFill>
                <a:srgbClr val="1E1C11"/>
              </a:solidFill>
              <a:latin typeface="Arial" charset="0"/>
              <a:ea typeface="ＭＳ Ｐゴシック" pitchFamily="4" charset="-128"/>
            </a:endParaRPr>
          </a:p>
          <a:p>
            <a:pPr eaLnBrk="1" hangingPunct="1">
              <a:buFont typeface="Wingdings" pitchFamily="4" charset="2"/>
              <a:buNone/>
            </a:pPr>
            <a:endParaRPr lang="en-US" altLang="en-US" sz="2800" b="1" smtClean="0">
              <a:solidFill>
                <a:srgbClr val="1E1C11"/>
              </a:solidFill>
              <a:latin typeface="Arial" charset="0"/>
              <a:ea typeface="ＭＳ Ｐゴシック" pitchFamily="4" charset="-128"/>
            </a:endParaRPr>
          </a:p>
        </p:txBody>
      </p:sp>
      <p:pic>
        <p:nvPicPr>
          <p:cNvPr id="112645" name="Picture 7" descr="5885760-ramasser-les-b-tons-mikado-j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3292475"/>
            <a:ext cx="338613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90784293-FB21-4CC6-BFB8-FEB71EEB20A2}" type="slidenum">
              <a:rPr lang="fr-FR" altLang="en-US" sz="1800"/>
              <a:pPr eaLnBrk="1" hangingPunct="1"/>
              <a:t>23</a:t>
            </a:fld>
            <a:endParaRPr lang="fr-FR" altLang="en-US" sz="1800"/>
          </a:p>
        </p:txBody>
      </p:sp>
      <p:sp>
        <p:nvSpPr>
          <p:cNvPr id="113667" name="Titre 1"/>
          <p:cNvSpPr>
            <a:spLocks noGrp="1"/>
          </p:cNvSpPr>
          <p:nvPr>
            <p:ph type="title" idx="4294967295"/>
          </p:nvPr>
        </p:nvSpPr>
        <p:spPr>
          <a:xfrm>
            <a:off x="498475" y="714375"/>
            <a:ext cx="8229600" cy="865188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3474"/>
                </a:solidFill>
                <a:ea typeface="ＭＳ Ｐゴシック" pitchFamily="4" charset="-128"/>
              </a:rPr>
              <a:t>Root Cause Analysis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2390775" y="6172200"/>
            <a:ext cx="6753225" cy="3698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r" defTabSz="914400" eaLnBrk="1" hangingPunct="1"/>
            <a:r>
              <a:rPr lang="en-GB" altLang="en-US" sz="1400" b="1"/>
              <a:t>http://www.nrls.npsa.nhs.uk/resources/collections/root-cause-analysis</a:t>
            </a:r>
            <a:r>
              <a:rPr lang="en-GB" altLang="en-US" sz="1800" b="1"/>
              <a:t>/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176213" y="1549400"/>
            <a:ext cx="3259137" cy="25542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fr-FR" altLang="ja-JP" sz="2000" b="1">
                <a:solidFill>
                  <a:srgbClr val="008000"/>
                </a:solidFill>
              </a:rPr>
              <a:t>Patient factors</a:t>
            </a:r>
            <a:r>
              <a:rPr lang="fr-FR" altLang="ja-JP" sz="2000" b="1">
                <a:solidFill>
                  <a:srgbClr val="000080"/>
                </a:solidFill>
              </a:rPr>
              <a:t>:</a:t>
            </a:r>
          </a:p>
          <a:p>
            <a:pPr defTabSz="914400" eaLnBrk="1" hangingPunct="1"/>
            <a:r>
              <a:rPr lang="fr-FR" altLang="ja-JP" sz="2000" b="1">
                <a:solidFill>
                  <a:srgbClr val="000080"/>
                </a:solidFill>
              </a:rPr>
              <a:t>Clinical condition</a:t>
            </a:r>
          </a:p>
          <a:p>
            <a:pPr defTabSz="914400" eaLnBrk="1" hangingPunct="1"/>
            <a:r>
              <a:rPr lang="fr-FR" altLang="ja-JP" sz="2000" b="1">
                <a:solidFill>
                  <a:srgbClr val="000080"/>
                </a:solidFill>
              </a:rPr>
              <a:t>Physical factors</a:t>
            </a:r>
          </a:p>
          <a:p>
            <a:pPr defTabSz="914400" eaLnBrk="1" hangingPunct="1"/>
            <a:r>
              <a:rPr lang="fr-FR" altLang="ja-JP" sz="2000" b="1">
                <a:solidFill>
                  <a:srgbClr val="000080"/>
                </a:solidFill>
              </a:rPr>
              <a:t>Social factors</a:t>
            </a:r>
          </a:p>
          <a:p>
            <a:pPr defTabSz="914400" eaLnBrk="1" hangingPunct="1"/>
            <a:r>
              <a:rPr lang="fr-FR" altLang="ja-JP" sz="2000" b="1">
                <a:solidFill>
                  <a:srgbClr val="000080"/>
                </a:solidFill>
              </a:rPr>
              <a:t>Psychological/       </a:t>
            </a:r>
          </a:p>
          <a:p>
            <a:pPr defTabSz="914400" eaLnBrk="1" hangingPunct="1"/>
            <a:r>
              <a:rPr lang="fr-FR" altLang="ja-JP" sz="2000" b="1">
                <a:solidFill>
                  <a:srgbClr val="000080"/>
                </a:solidFill>
              </a:rPr>
              <a:t>  mental factors</a:t>
            </a:r>
          </a:p>
          <a:p>
            <a:pPr defTabSz="914400" eaLnBrk="1" hangingPunct="1"/>
            <a:r>
              <a:rPr lang="fr-FR" altLang="ja-JP" sz="2000" b="1">
                <a:solidFill>
                  <a:srgbClr val="000080"/>
                </a:solidFill>
              </a:rPr>
              <a:t>Interpersonal relationships</a:t>
            </a:r>
            <a:endParaRPr lang="en-GB" altLang="en-US" sz="2000" b="1">
              <a:solidFill>
                <a:srgbClr val="000080"/>
              </a:solidFill>
            </a:endParaRP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3468688" y="1590675"/>
            <a:ext cx="1838325" cy="19383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solidFill>
                  <a:srgbClr val="008000"/>
                </a:solidFill>
                <a:ea typeface="Times New Roman" pitchFamily="4" charset="0"/>
              </a:rPr>
              <a:t>Task factors</a:t>
            </a:r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:</a:t>
            </a:r>
            <a:endParaRPr lang="en-GB" altLang="en-US" sz="2000">
              <a:solidFill>
                <a:srgbClr val="000080"/>
              </a:solidFill>
              <a:ea typeface="Times New Roman" pitchFamily="4" charset="0"/>
            </a:endParaRPr>
          </a:p>
          <a:p>
            <a:pPr defTabSz="914400"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Guidelines/</a:t>
            </a:r>
          </a:p>
          <a:p>
            <a:pPr defTabSz="914400"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  procedures/</a:t>
            </a:r>
          </a:p>
          <a:p>
            <a:pPr defTabSz="914400"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  protocols</a:t>
            </a:r>
          </a:p>
          <a:p>
            <a:pPr defTabSz="914400"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Decision aids</a:t>
            </a:r>
          </a:p>
          <a:p>
            <a:pPr defTabSz="914400"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Task design</a:t>
            </a:r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5908675" y="1803400"/>
            <a:ext cx="184150" cy="3698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endParaRPr lang="en-GB" altLang="en-US" sz="1800"/>
          </a:p>
        </p:txBody>
      </p: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5607050" y="1581150"/>
            <a:ext cx="3300413" cy="28622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008000"/>
                </a:solidFill>
                <a:ea typeface="Times New Roman" pitchFamily="4" charset="0"/>
              </a:rPr>
              <a:t>Working condition factors</a:t>
            </a:r>
            <a:r>
              <a:rPr lang="en-GB" altLang="en-US" sz="2000">
                <a:solidFill>
                  <a:srgbClr val="000080"/>
                </a:solidFill>
                <a:ea typeface="Times New Roman" pitchFamily="4" charset="0"/>
              </a:rPr>
              <a:t>:</a:t>
            </a:r>
          </a:p>
          <a:p>
            <a:pPr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Administrative</a:t>
            </a:r>
          </a:p>
          <a:p>
            <a:pPr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Design of physical environment</a:t>
            </a:r>
          </a:p>
          <a:p>
            <a:pPr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Environment</a:t>
            </a:r>
          </a:p>
          <a:p>
            <a:pPr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Staffing</a:t>
            </a:r>
          </a:p>
          <a:p>
            <a:pPr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Workload and hours</a:t>
            </a:r>
          </a:p>
          <a:p>
            <a:pPr eaLnBrk="1" hangingPunct="1"/>
            <a:r>
              <a:rPr lang="en-GB" altLang="en-US" sz="2000" b="1">
                <a:solidFill>
                  <a:srgbClr val="000080"/>
                </a:solidFill>
                <a:ea typeface="Times New Roman" pitchFamily="4" charset="0"/>
              </a:rPr>
              <a:t>Time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755650" y="4329113"/>
            <a:ext cx="3259138" cy="16160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en-GB" altLang="ja-JP" sz="2000" b="1">
                <a:solidFill>
                  <a:srgbClr val="008000"/>
                </a:solidFill>
              </a:rPr>
              <a:t>Team factors:</a:t>
            </a:r>
          </a:p>
          <a:p>
            <a:pPr eaLnBrk="1" hangingPunct="1"/>
            <a:r>
              <a:rPr lang="en-GB" altLang="ja-JP" sz="2000" b="1">
                <a:solidFill>
                  <a:srgbClr val="000080"/>
                </a:solidFill>
              </a:rPr>
              <a:t>Role congruence</a:t>
            </a:r>
          </a:p>
          <a:p>
            <a:pPr eaLnBrk="1" hangingPunct="1"/>
            <a:r>
              <a:rPr lang="en-GB" altLang="ja-JP" sz="2000" b="1">
                <a:solidFill>
                  <a:srgbClr val="000080"/>
                </a:solidFill>
              </a:rPr>
              <a:t>Leadership</a:t>
            </a:r>
          </a:p>
          <a:p>
            <a:pPr eaLnBrk="1" hangingPunct="1"/>
            <a:r>
              <a:rPr lang="en-GB" altLang="ja-JP" sz="2000" b="1">
                <a:solidFill>
                  <a:srgbClr val="000080"/>
                </a:solidFill>
              </a:rPr>
              <a:t>Support + cultural factors</a:t>
            </a:r>
          </a:p>
          <a:p>
            <a:pPr eaLnBrk="1" hangingPunct="1"/>
            <a:endParaRPr lang="en-GB" altLang="en-US" sz="2000">
              <a:solidFill>
                <a:srgbClr val="000080"/>
              </a:solidFill>
            </a:endParaRP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4273550" y="4330700"/>
            <a:ext cx="3935413" cy="19383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en-GB" altLang="ja-JP" sz="2000" b="1">
                <a:solidFill>
                  <a:srgbClr val="008000"/>
                </a:solidFill>
              </a:rPr>
              <a:t>Organisational + strategic factors:</a:t>
            </a:r>
          </a:p>
          <a:p>
            <a:pPr eaLnBrk="1" hangingPunct="1"/>
            <a:r>
              <a:rPr lang="en-GB" altLang="ja-JP" sz="2000" b="1">
                <a:solidFill>
                  <a:schemeClr val="accent2"/>
                </a:solidFill>
              </a:rPr>
              <a:t>Organisational structure</a:t>
            </a:r>
          </a:p>
          <a:p>
            <a:pPr eaLnBrk="1" hangingPunct="1"/>
            <a:r>
              <a:rPr lang="en-GB" altLang="ja-JP" sz="2000" b="1">
                <a:solidFill>
                  <a:schemeClr val="accent2"/>
                </a:solidFill>
              </a:rPr>
              <a:t>Priorities</a:t>
            </a:r>
          </a:p>
          <a:p>
            <a:pPr eaLnBrk="1" hangingPunct="1"/>
            <a:r>
              <a:rPr lang="en-GB" altLang="ja-JP" sz="2000" b="1">
                <a:solidFill>
                  <a:schemeClr val="accent2"/>
                </a:solidFill>
              </a:rPr>
              <a:t>Externally imported risks</a:t>
            </a:r>
          </a:p>
          <a:p>
            <a:pPr eaLnBrk="1" hangingPunct="1"/>
            <a:r>
              <a:rPr lang="en-GB" altLang="ja-JP" sz="2000" b="1">
                <a:solidFill>
                  <a:schemeClr val="accent2"/>
                </a:solidFill>
              </a:rPr>
              <a:t>Safety culture</a:t>
            </a:r>
            <a:endParaRPr lang="en-GB" altLang="en-US" sz="2000">
              <a:solidFill>
                <a:srgbClr val="000080"/>
              </a:solidFill>
            </a:endParaRPr>
          </a:p>
        </p:txBody>
      </p:sp>
      <p:sp>
        <p:nvSpPr>
          <p:cNvPr id="113675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359FDBFE-DD09-441F-88F6-B3C293018AC4}" type="slidenum">
              <a:rPr lang="fr-FR" altLang="en-US" sz="1800"/>
              <a:pPr eaLnBrk="1" hangingPunct="1"/>
              <a:t>24</a:t>
            </a:fld>
            <a:endParaRPr lang="fr-FR" altLang="en-US" sz="1800"/>
          </a:p>
        </p:txBody>
      </p:sp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Plan</a:t>
            </a:r>
          </a:p>
        </p:txBody>
      </p:sp>
      <p:sp>
        <p:nvSpPr>
          <p:cNvPr id="438275" name="Rectangle 3"/>
          <p:cNvSpPr>
            <a:spLocks noChangeArrowheads="1"/>
          </p:cNvSpPr>
          <p:nvPr/>
        </p:nvSpPr>
        <p:spPr bwMode="auto">
          <a:xfrm>
            <a:off x="1328738" y="2533650"/>
            <a:ext cx="6429375" cy="1981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en-US" altLang="en-US" sz="2800" b="1"/>
              <a:t>The French vision of the topic</a:t>
            </a:r>
            <a:endParaRPr lang="fr-FR" altLang="en-US" sz="2800" b="1"/>
          </a:p>
        </p:txBody>
      </p:sp>
      <p:sp>
        <p:nvSpPr>
          <p:cNvPr id="114693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0A83E850-B1EC-4ED1-9702-E52346E04937}" type="slidenum">
              <a:rPr lang="fr-FR" altLang="en-US" sz="1800"/>
              <a:pPr eaLnBrk="1" hangingPunct="1"/>
              <a:t>25</a:t>
            </a:fld>
            <a:endParaRPr lang="fr-FR" altLang="en-US" sz="1800"/>
          </a:p>
        </p:txBody>
      </p:sp>
      <p:sp>
        <p:nvSpPr>
          <p:cNvPr id="1157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altLang="en-US" sz="3200" smtClean="0">
                <a:ea typeface="ＭＳ Ｐゴシック" pitchFamily="4" charset="-128"/>
              </a:rPr>
              <a:t>RCA process</a:t>
            </a:r>
          </a:p>
        </p:txBody>
      </p:sp>
      <p:sp>
        <p:nvSpPr>
          <p:cNvPr id="1157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6250" y="1628775"/>
            <a:ext cx="8362950" cy="4852988"/>
          </a:xfrm>
        </p:spPr>
        <p:txBody>
          <a:bodyPr/>
          <a:lstStyle/>
          <a:p>
            <a:pPr>
              <a:spcBef>
                <a:spcPct val="30000"/>
              </a:spcBef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Define the incident or near-miss to investigate</a:t>
            </a:r>
          </a:p>
          <a:p>
            <a:pPr>
              <a:spcBef>
                <a:spcPct val="30000"/>
              </a:spcBef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Select a multidisciplinary team</a:t>
            </a:r>
          </a:p>
          <a:p>
            <a:pPr>
              <a:spcBef>
                <a:spcPct val="30000"/>
              </a:spcBef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Gather information (interviews, documents, observations) </a:t>
            </a:r>
          </a:p>
          <a:p>
            <a:pPr>
              <a:spcBef>
                <a:spcPct val="30000"/>
              </a:spcBef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Establish the timeline of the event</a:t>
            </a:r>
          </a:p>
          <a:p>
            <a:pPr>
              <a:spcBef>
                <a:spcPct val="30000"/>
              </a:spcBef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Identify problems</a:t>
            </a:r>
          </a:p>
          <a:p>
            <a:pPr>
              <a:spcBef>
                <a:spcPct val="30000"/>
              </a:spcBef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Identify contributory factors and root causes</a:t>
            </a:r>
          </a:p>
          <a:p>
            <a:pPr>
              <a:spcBef>
                <a:spcPct val="30000"/>
              </a:spcBef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Identify solutions</a:t>
            </a:r>
          </a:p>
          <a:p>
            <a:pPr>
              <a:spcBef>
                <a:spcPct val="30000"/>
              </a:spcBef>
            </a:pPr>
            <a:r>
              <a:rPr lang="en-GB" altLang="en-US" b="1" smtClean="0">
                <a:latin typeface="Arial" charset="0"/>
                <a:ea typeface="ＭＳ Ｐゴシック" pitchFamily="4" charset="-128"/>
              </a:rPr>
              <a:t>Prioritize</a:t>
            </a:r>
            <a:r>
              <a:rPr lang="fr-FR" altLang="en-US" b="1" smtClean="0">
                <a:latin typeface="Arial" charset="0"/>
                <a:ea typeface="ＭＳ Ｐゴシック" pitchFamily="4" charset="-128"/>
              </a:rPr>
              <a:t> and implement solutions</a:t>
            </a:r>
          </a:p>
          <a:p>
            <a:pPr>
              <a:spcBef>
                <a:spcPct val="30000"/>
              </a:spcBef>
            </a:pPr>
            <a:r>
              <a:rPr lang="fr-FR" altLang="en-US" b="1" smtClean="0">
                <a:latin typeface="Arial" charset="0"/>
                <a:ea typeface="ＭＳ Ｐゴシック" pitchFamily="4" charset="-128"/>
              </a:rPr>
              <a:t>Write a report</a:t>
            </a:r>
          </a:p>
        </p:txBody>
      </p:sp>
      <p:pic>
        <p:nvPicPr>
          <p:cNvPr id="115717" name="Picture 4" descr="ict reun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4859338"/>
            <a:ext cx="274161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8" name="Text Box 5"/>
          <p:cNvSpPr txBox="1">
            <a:spLocks noChangeArrowheads="1"/>
          </p:cNvSpPr>
          <p:nvPr/>
        </p:nvSpPr>
        <p:spPr bwMode="auto">
          <a:xfrm>
            <a:off x="7900988" y="6237288"/>
            <a:ext cx="6080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r>
              <a:rPr lang="fr-FR" altLang="en-US" sz="1200">
                <a:cs typeface="Arial" charset="0"/>
              </a:rPr>
              <a:t>Flu.0</a:t>
            </a:r>
            <a:r>
              <a:rPr lang="en-US" altLang="en-US" sz="1200" baseline="30000">
                <a:cs typeface="Arial" charset="0"/>
              </a:rPr>
              <a:t>©</a:t>
            </a:r>
          </a:p>
        </p:txBody>
      </p:sp>
      <p:sp>
        <p:nvSpPr>
          <p:cNvPr id="115719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CDD222AA-F607-4706-BC33-40CDFD5F812F}" type="slidenum">
              <a:rPr lang="fr-FR" altLang="en-US" sz="1800"/>
              <a:pPr eaLnBrk="1" hangingPunct="1"/>
              <a:t>26</a:t>
            </a:fld>
            <a:endParaRPr lang="fr-FR" altLang="en-US" sz="1800"/>
          </a:p>
        </p:txBody>
      </p:sp>
      <p:sp>
        <p:nvSpPr>
          <p:cNvPr id="1167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6250" y="773113"/>
            <a:ext cx="8229600" cy="865187"/>
          </a:xfrm>
        </p:spPr>
        <p:txBody>
          <a:bodyPr/>
          <a:lstStyle/>
          <a:p>
            <a:r>
              <a:rPr lang="fr-FR" altLang="en-US" sz="2800" smtClean="0">
                <a:ea typeface="ＭＳ Ｐゴシック" pitchFamily="4" charset="-128"/>
              </a:rPr>
              <a:t>Field experience in South West France</a:t>
            </a:r>
          </a:p>
        </p:txBody>
      </p:sp>
      <p:sp>
        <p:nvSpPr>
          <p:cNvPr id="1167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84313"/>
            <a:ext cx="8402638" cy="5184775"/>
          </a:xfrm>
        </p:spPr>
        <p:txBody>
          <a:bodyPr/>
          <a:lstStyle/>
          <a:p>
            <a:pPr>
              <a:buFont typeface="Wingdings" pitchFamily="4" charset="2"/>
              <a:buNone/>
            </a:pPr>
            <a:r>
              <a:rPr lang="en-GB" altLang="en-US" b="1" smtClean="0">
                <a:latin typeface="Arial" charset="0"/>
                <a:ea typeface="ＭＳ Ｐゴシック" pitchFamily="4" charset="-128"/>
              </a:rPr>
              <a:t>Surgical site infections following bariatric surgery</a:t>
            </a:r>
          </a:p>
          <a:p>
            <a:pPr lvl="1"/>
            <a:r>
              <a:rPr lang="en-GB" altLang="en-US" sz="2200" smtClean="0">
                <a:latin typeface="Arial" charset="0"/>
              </a:rPr>
              <a:t>In a two-month period, 4 surgical site infections following bariatric surgery (mostly by-pass surgery) occurred. The IC team investigations showed universal precautions needed to be optimized. </a:t>
            </a:r>
          </a:p>
          <a:p>
            <a:pPr lvl="1"/>
            <a:r>
              <a:rPr lang="en-GB" altLang="en-US" sz="2200" smtClean="0">
                <a:latin typeface="Arial" charset="0"/>
              </a:rPr>
              <a:t>The IC team gave recommendations regarding hand hygiene and skin preparation.</a:t>
            </a:r>
          </a:p>
          <a:p>
            <a:pPr lvl="1"/>
            <a:r>
              <a:rPr lang="en-GB" altLang="en-US" sz="2200" smtClean="0">
                <a:latin typeface="Arial" charset="0"/>
              </a:rPr>
              <a:t>During the next 4 months, 7 new surgical site infections occurred. Surgical site infection rate was 8.7% in this six-month period whereas usual surgical infection rate in this ward was only 3.1%. Various micro-organisms were involved (cutaneous and digestive flora). </a:t>
            </a:r>
          </a:p>
          <a:p>
            <a:pPr lvl="1"/>
            <a:r>
              <a:rPr lang="en-GB" altLang="en-US" sz="2200" smtClean="0">
                <a:latin typeface="Arial" charset="0"/>
              </a:rPr>
              <a:t>The IC team decided to perform RCA.</a:t>
            </a:r>
          </a:p>
        </p:txBody>
      </p:sp>
      <p:sp>
        <p:nvSpPr>
          <p:cNvPr id="116741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29467976-38D1-4206-9562-81B3EA5096DD}" type="slidenum">
              <a:rPr lang="fr-FR" altLang="en-US" sz="1800"/>
              <a:pPr eaLnBrk="1" hangingPunct="1"/>
              <a:t>27</a:t>
            </a:fld>
            <a:endParaRPr lang="fr-FR" altLang="en-US" sz="1800"/>
          </a:p>
        </p:txBody>
      </p:sp>
      <p:graphicFrame>
        <p:nvGraphicFramePr>
          <p:cNvPr id="432156" name="Group 28"/>
          <p:cNvGraphicFramePr>
            <a:graphicFrameLocks noGrp="1"/>
          </p:cNvGraphicFramePr>
          <p:nvPr>
            <p:ph idx="4294967295"/>
          </p:nvPr>
        </p:nvGraphicFramePr>
        <p:xfrm>
          <a:off x="411163" y="1522413"/>
          <a:ext cx="8229600" cy="4794250"/>
        </p:xfrm>
        <a:graphic>
          <a:graphicData uri="http://schemas.openxmlformats.org/drawingml/2006/table">
            <a:tbl>
              <a:tblPr/>
              <a:tblGrid>
                <a:gridCol w="1520825"/>
                <a:gridCol w="2593975"/>
                <a:gridCol w="2057400"/>
                <a:gridCol w="2057400"/>
              </a:tblGrid>
              <a:tr h="47942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Problems</a:t>
                      </a: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Causes</a:t>
                      </a: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Solutions</a:t>
                      </a: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5713">
                <a:tc rowSpan="3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Patients</a:t>
                      </a:r>
                    </a:p>
                  </a:txBody>
                  <a:tcPr marL="81280" marR="81280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Patients usually with poor cutaneous state.</a:t>
                      </a: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Patients with comorbidities. </a:t>
                      </a: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553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Difficulties to shower alone before surgery.</a:t>
                      </a: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Mechanical difficulties due to obesity.</a:t>
                      </a: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Help patients to shower.</a:t>
                      </a: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842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Patients did not ask for help to shower before surgery.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Psychological difficulties accepting someone looking at them.</a:t>
                      </a: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Patients education to make them aware that showering before surgery is necessary. </a:t>
                      </a:r>
                    </a:p>
                  </a:txBody>
                  <a:tcPr marL="81280" marR="81280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7788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492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/>
            <a:r>
              <a:rPr lang="en-GB" altLang="en-US" b="1">
                <a:solidFill>
                  <a:srgbClr val="004494"/>
                </a:solidFill>
                <a:latin typeface="Verdana" pitchFamily="4" charset="0"/>
              </a:rPr>
              <a:t>Surgical site infections following bariatric surgery</a:t>
            </a:r>
            <a:endParaRPr lang="fr-FR" altLang="en-US" b="1">
              <a:solidFill>
                <a:srgbClr val="004494"/>
              </a:solidFill>
              <a:latin typeface="Verdana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448F2B48-8E0F-4DA2-8083-E74BDCE1C0E2}" type="slidenum">
              <a:rPr lang="fr-FR" altLang="en-US" sz="1800"/>
              <a:pPr eaLnBrk="1" hangingPunct="1"/>
              <a:t>28</a:t>
            </a:fld>
            <a:endParaRPr lang="fr-FR" altLang="en-US" sz="1800"/>
          </a:p>
        </p:txBody>
      </p:sp>
      <p:sp>
        <p:nvSpPr>
          <p:cNvPr id="1187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9275"/>
            <a:ext cx="9144000" cy="865188"/>
          </a:xfrm>
        </p:spPr>
        <p:txBody>
          <a:bodyPr/>
          <a:lstStyle/>
          <a:p>
            <a:r>
              <a:rPr lang="en-GB" altLang="en-US" sz="2400" smtClean="0">
                <a:ea typeface="ＭＳ Ｐゴシック" pitchFamily="4" charset="-128"/>
              </a:rPr>
              <a:t>Surgical site infections following bariatric surgery</a:t>
            </a:r>
            <a:endParaRPr lang="fr-FR" altLang="en-US" sz="2400" smtClean="0">
              <a:ea typeface="ＭＳ Ｐゴシック" pitchFamily="4" charset="-128"/>
            </a:endParaRPr>
          </a:p>
        </p:txBody>
      </p:sp>
      <p:graphicFrame>
        <p:nvGraphicFramePr>
          <p:cNvPr id="433183" name="Group 31"/>
          <p:cNvGraphicFramePr>
            <a:graphicFrameLocks noGrp="1"/>
          </p:cNvGraphicFramePr>
          <p:nvPr>
            <p:ph idx="4294967295"/>
          </p:nvPr>
        </p:nvGraphicFramePr>
        <p:xfrm>
          <a:off x="457200" y="1243013"/>
          <a:ext cx="8229600" cy="5262562"/>
        </p:xfrm>
        <a:graphic>
          <a:graphicData uri="http://schemas.openxmlformats.org/drawingml/2006/table">
            <a:tbl>
              <a:tblPr/>
              <a:tblGrid>
                <a:gridCol w="1377950"/>
                <a:gridCol w="2376488"/>
                <a:gridCol w="2160587"/>
                <a:gridCol w="2314575"/>
              </a:tblGrid>
              <a:tr h="4318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Problems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Causes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Solutions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1275">
                <a:tc rowSpan="4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Health care workers</a:t>
                      </a:r>
                    </a:p>
                  </a:txBody>
                  <a:tcPr marL="81280" marR="8128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Did not check the cutaneous state of patients neither that they correctly shower before surgery.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No protocol for such checking. 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To integrate in the check-list the cutaneous state and the realization of the shower.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7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Did not offer to help patients to shower.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Psychological difficulties to ask patients about showering and to offer help.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Awareness to make them be confident that showering before surgery is a care which needs to be checked.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No training or protocol to help patients shower.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HCWs training + protocol.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8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Wearing rings and wrist watches in the ward.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Underestimation of the risk. 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Forbid rings and wrist watches.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8816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AB4A480E-61AF-45CB-9DF9-9B284D8B4C47}" type="slidenum">
              <a:rPr lang="fr-FR" altLang="en-US" sz="1800"/>
              <a:pPr eaLnBrk="1" hangingPunct="1"/>
              <a:t>29</a:t>
            </a:fld>
            <a:endParaRPr lang="fr-FR" altLang="en-US" sz="1800"/>
          </a:p>
        </p:txBody>
      </p:sp>
      <p:graphicFrame>
        <p:nvGraphicFramePr>
          <p:cNvPr id="434205" name="Group 29"/>
          <p:cNvGraphicFramePr>
            <a:graphicFrameLocks noGrp="1"/>
          </p:cNvGraphicFramePr>
          <p:nvPr>
            <p:ph idx="4294967295"/>
          </p:nvPr>
        </p:nvGraphicFramePr>
        <p:xfrm>
          <a:off x="465138" y="1546225"/>
          <a:ext cx="8140700" cy="4814888"/>
        </p:xfrm>
        <a:graphic>
          <a:graphicData uri="http://schemas.openxmlformats.org/drawingml/2006/table">
            <a:tbl>
              <a:tblPr/>
              <a:tblGrid>
                <a:gridCol w="904875"/>
                <a:gridCol w="2238375"/>
                <a:gridCol w="2778125"/>
                <a:gridCol w="2219325"/>
              </a:tblGrid>
              <a:tr h="3937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Problems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Causes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Solutions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8738">
                <a:tc rowSpan="3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Tasks</a:t>
                      </a:r>
                    </a:p>
                  </a:txBody>
                  <a:tcPr marL="81280" marR="8128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Boxes of surgery devices were opened a long time before surgery.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Increase in the activity. Small time between interventions. 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Stop early box opening by respecting time between interventions and adapting the program activity.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938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Complex postoperative dressings.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Ward habits.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Discussion on medical prescriptions.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355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Increased nursing workload because of many patients with a Picc-line. 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Picc-line were used instead of peripheral venous access in obese patients because physicians thought it was easier to use.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Only use Picc-line when justified.</a:t>
                      </a:r>
                    </a:p>
                  </a:txBody>
                  <a:tcPr marL="81280" marR="8128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36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492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/>
            <a:r>
              <a:rPr lang="en-GB" altLang="en-US" b="1">
                <a:solidFill>
                  <a:srgbClr val="004494"/>
                </a:solidFill>
                <a:latin typeface="Verdana" pitchFamily="4" charset="0"/>
              </a:rPr>
              <a:t>Surgical site infections following bariatric surgery</a:t>
            </a:r>
            <a:endParaRPr lang="fr-FR" altLang="en-US" b="1">
              <a:solidFill>
                <a:srgbClr val="004494"/>
              </a:solidFill>
              <a:latin typeface="Verdana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C72115C7-40D7-48AE-84EC-D8A4563577D4}" type="slidenum">
              <a:rPr lang="fr-FR" altLang="en-US" sz="1800"/>
              <a:pPr eaLnBrk="1" hangingPunct="1"/>
              <a:t>3</a:t>
            </a:fld>
            <a:endParaRPr lang="fr-FR" altLang="en-US" sz="1800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E0B92974-2E60-4DE3-AA07-1CFB2538E441}" type="slidenum">
              <a:rPr lang="fr-FR" altLang="en-US" sz="1800"/>
              <a:pPr eaLnBrk="1" hangingPunct="1"/>
              <a:t>30</a:t>
            </a:fld>
            <a:endParaRPr lang="fr-FR" altLang="en-US" sz="1800"/>
          </a:p>
        </p:txBody>
      </p:sp>
      <p:graphicFrame>
        <p:nvGraphicFramePr>
          <p:cNvPr id="435225" name="Group 25"/>
          <p:cNvGraphicFramePr>
            <a:graphicFrameLocks noGrp="1"/>
          </p:cNvGraphicFramePr>
          <p:nvPr>
            <p:ph idx="4294967295"/>
          </p:nvPr>
        </p:nvGraphicFramePr>
        <p:xfrm>
          <a:off x="398463" y="2016125"/>
          <a:ext cx="8229600" cy="3309938"/>
        </p:xfrm>
        <a:graphic>
          <a:graphicData uri="http://schemas.openxmlformats.org/drawingml/2006/table">
            <a:tbl>
              <a:tblPr/>
              <a:tblGrid>
                <a:gridCol w="1665287"/>
                <a:gridCol w="2233613"/>
                <a:gridCol w="2087562"/>
                <a:gridCol w="2243138"/>
              </a:tblGrid>
              <a:tr h="47942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Problems</a:t>
                      </a:r>
                    </a:p>
                  </a:txBody>
                  <a:tcPr marL="81280" marR="81280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Causes</a:t>
                      </a:r>
                    </a:p>
                  </a:txBody>
                  <a:tcPr marL="81280" marR="81280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Solutions</a:t>
                      </a:r>
                    </a:p>
                  </a:txBody>
                  <a:tcPr marL="81280" marR="81280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4900"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Context and organization</a:t>
                      </a:r>
                      <a:endParaRPr kumimoji="0" lang="fr-F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Increased nursing workload because of reduction in paramedical workers.</a:t>
                      </a:r>
                    </a:p>
                  </a:txBody>
                  <a:tcPr marL="81280" marR="81280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Institutional strategy.</a:t>
                      </a:r>
                    </a:p>
                  </a:txBody>
                  <a:tcPr marL="81280" marR="81280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4013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Nurses were regularly interrupted when performing cares and dressings.</a:t>
                      </a:r>
                    </a:p>
                  </a:txBody>
                  <a:tcPr marL="81280" marR="81280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Nurses had to frequently answer the telephone.</a:t>
                      </a:r>
                    </a:p>
                  </a:txBody>
                  <a:tcPr marL="81280" marR="81280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4494"/>
                        </a:buClr>
                        <a:buSzTx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To be more organized to stop answering the phone when performing a care. </a:t>
                      </a:r>
                    </a:p>
                  </a:txBody>
                  <a:tcPr marL="81280" marR="81280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56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492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/>
            <a:r>
              <a:rPr lang="en-GB" altLang="en-US" b="1">
                <a:solidFill>
                  <a:srgbClr val="004494"/>
                </a:solidFill>
                <a:latin typeface="Verdana" pitchFamily="4" charset="0"/>
              </a:rPr>
              <a:t>Surgical site infections following bariatric surgery</a:t>
            </a:r>
            <a:endParaRPr lang="fr-FR" altLang="en-US" b="1">
              <a:solidFill>
                <a:srgbClr val="004494"/>
              </a:solidFill>
              <a:latin typeface="Verdana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9A893BDF-E848-4584-9EB0-75E4CEB94788}" type="slidenum">
              <a:rPr lang="fr-FR" altLang="en-US" sz="1800"/>
              <a:pPr eaLnBrk="1" hangingPunct="1"/>
              <a:t>31</a:t>
            </a:fld>
            <a:endParaRPr lang="fr-FR" altLang="en-US" sz="180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3238" y="1519238"/>
            <a:ext cx="8229600" cy="3741737"/>
          </a:xfrm>
        </p:spPr>
        <p:txBody>
          <a:bodyPr/>
          <a:lstStyle/>
          <a:p>
            <a:pPr>
              <a:buFont typeface="Wingdings" pitchFamily="4" charset="2"/>
              <a:buNone/>
            </a:pPr>
            <a:r>
              <a:rPr lang="en-US" altLang="en-US" sz="2800" smtClean="0">
                <a:latin typeface="Arial" charset="0"/>
                <a:ea typeface="ＭＳ Ｐゴシック" pitchFamily="4" charset="-128"/>
              </a:rPr>
              <a:t>Prioritized solutions</a:t>
            </a:r>
          </a:p>
          <a:p>
            <a:pPr lvl="1">
              <a:spcBef>
                <a:spcPct val="0"/>
              </a:spcBef>
            </a:pPr>
            <a:r>
              <a:rPr lang="en-US" altLang="en-US" smtClean="0">
                <a:latin typeface="Arial" charset="0"/>
              </a:rPr>
              <a:t>Help the patient to shower before surgery</a:t>
            </a:r>
          </a:p>
          <a:p>
            <a:pPr lvl="2">
              <a:spcBef>
                <a:spcPct val="0"/>
              </a:spcBef>
            </a:pPr>
            <a:r>
              <a:rPr lang="en-US" altLang="en-US" smtClean="0">
                <a:latin typeface="Arial" charset="0"/>
              </a:rPr>
              <a:t>Protocol</a:t>
            </a:r>
          </a:p>
          <a:p>
            <a:pPr lvl="2">
              <a:spcBef>
                <a:spcPct val="0"/>
              </a:spcBef>
            </a:pPr>
            <a:r>
              <a:rPr lang="en-US" altLang="en-US" smtClean="0">
                <a:latin typeface="Arial" charset="0"/>
              </a:rPr>
              <a:t>Patients and healthcare workers education</a:t>
            </a:r>
          </a:p>
          <a:p>
            <a:pPr lvl="2">
              <a:spcBef>
                <a:spcPct val="0"/>
              </a:spcBef>
            </a:pPr>
            <a:r>
              <a:rPr lang="en-US" altLang="en-US" smtClean="0">
                <a:latin typeface="Arial" charset="0"/>
              </a:rPr>
              <a:t>CCLIN Sud-Ouest Video </a:t>
            </a:r>
            <a:r>
              <a:rPr lang="en-US" altLang="en-US" sz="2000" smtClean="0">
                <a:latin typeface="Arial" charset="0"/>
                <a:hlinkClick r:id="rId2"/>
              </a:rPr>
              <a:t>https://www.youtube.com/playlist?list=PLyBYWsX9QAMHlatjHkD2kdEa3GgoSxJWV</a:t>
            </a:r>
            <a:endParaRPr lang="en-US" altLang="en-US" smtClean="0">
              <a:latin typeface="Arial" charset="0"/>
            </a:endParaRPr>
          </a:p>
          <a:p>
            <a:pPr lvl="2">
              <a:spcBef>
                <a:spcPct val="0"/>
              </a:spcBef>
            </a:pPr>
            <a:endParaRPr lang="en-US" altLang="en-US" sz="1400" smtClean="0">
              <a:latin typeface="Arial" charset="0"/>
            </a:endParaRPr>
          </a:p>
          <a:p>
            <a:pPr lvl="1"/>
            <a:r>
              <a:rPr lang="en-US" altLang="en-US" smtClean="0">
                <a:latin typeface="Arial" charset="0"/>
              </a:rPr>
              <a:t>To be more organized to limit cares’ interruption</a:t>
            </a:r>
          </a:p>
          <a:p>
            <a:pPr lvl="1"/>
            <a:r>
              <a:rPr lang="en-US" altLang="en-US" smtClean="0">
                <a:latin typeface="Arial" charset="0"/>
              </a:rPr>
              <a:t>To restrict the indication of PICC lines</a:t>
            </a:r>
            <a:endParaRPr lang="en-US" altLang="en-US" sz="2000" smtClean="0">
              <a:latin typeface="Arial" charset="0"/>
            </a:endParaRPr>
          </a:p>
          <a:p>
            <a:pPr lvl="1">
              <a:buFontTx/>
              <a:buNone/>
            </a:pPr>
            <a:endParaRPr lang="en-US" altLang="en-US" sz="2000" smtClean="0">
              <a:latin typeface="Arial" charset="0"/>
            </a:endParaRPr>
          </a:p>
          <a:p>
            <a:pPr lvl="1">
              <a:buFontTx/>
              <a:buNone/>
            </a:pPr>
            <a:r>
              <a:rPr lang="en-US" altLang="en-US" b="1" smtClean="0">
                <a:solidFill>
                  <a:srgbClr val="008000"/>
                </a:solidFill>
                <a:latin typeface="Arial" charset="0"/>
              </a:rPr>
              <a:t>Return to SSI baseline rate.</a:t>
            </a:r>
            <a:r>
              <a:rPr lang="en-US" altLang="en-US" smtClean="0">
                <a:solidFill>
                  <a:srgbClr val="008000"/>
                </a:solidFill>
                <a:latin typeface="Arial" charset="0"/>
              </a:rPr>
              <a:t> </a:t>
            </a:r>
          </a:p>
        </p:txBody>
      </p:sp>
      <p:sp>
        <p:nvSpPr>
          <p:cNvPr id="121860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49275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/>
            <a:r>
              <a:rPr lang="en-GB" altLang="en-US" b="1">
                <a:solidFill>
                  <a:srgbClr val="004494"/>
                </a:solidFill>
                <a:latin typeface="Verdana" pitchFamily="4" charset="0"/>
              </a:rPr>
              <a:t>Surgical site infections following bariatric surgery</a:t>
            </a:r>
            <a:endParaRPr lang="fr-FR" altLang="en-US" b="1">
              <a:solidFill>
                <a:srgbClr val="004494"/>
              </a:solidFill>
              <a:latin typeface="Verdana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08F344D6-3E02-4EEC-88E1-1CEB0F35566B}" type="slidenum">
              <a:rPr lang="fr-FR" altLang="en-US" sz="1800"/>
              <a:pPr eaLnBrk="1" hangingPunct="1"/>
              <a:t>32</a:t>
            </a:fld>
            <a:endParaRPr lang="fr-FR" altLang="en-US" sz="1800"/>
          </a:p>
        </p:txBody>
      </p:sp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Plan</a:t>
            </a:r>
          </a:p>
        </p:txBody>
      </p:sp>
      <p:sp>
        <p:nvSpPr>
          <p:cNvPr id="439299" name="Rectangle 3"/>
          <p:cNvSpPr>
            <a:spLocks noChangeArrowheads="1"/>
          </p:cNvSpPr>
          <p:nvPr/>
        </p:nvSpPr>
        <p:spPr bwMode="auto">
          <a:xfrm>
            <a:off x="1328738" y="2533650"/>
            <a:ext cx="6429375" cy="1981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en-US" altLang="en-US" sz="2800" b="1"/>
              <a:t>The French MRSA tool</a:t>
            </a:r>
            <a:endParaRPr lang="fr-FR" altLang="en-US" sz="2800" b="1"/>
          </a:p>
        </p:txBody>
      </p:sp>
      <p:sp>
        <p:nvSpPr>
          <p:cNvPr id="122885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3AFE12F5-BB99-4878-BC11-7C38D93FB2AD}" type="slidenum">
              <a:rPr lang="fr-FR" altLang="en-US" sz="1800"/>
              <a:pPr eaLnBrk="1" hangingPunct="1"/>
              <a:t>33</a:t>
            </a:fld>
            <a:endParaRPr lang="fr-FR" altLang="en-US" sz="1800"/>
          </a:p>
        </p:txBody>
      </p:sp>
      <p:pic>
        <p:nvPicPr>
          <p:cNvPr id="1239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8" y="882650"/>
            <a:ext cx="7451725" cy="5265738"/>
          </a:xfrm>
        </p:spPr>
      </p:pic>
      <p:sp>
        <p:nvSpPr>
          <p:cNvPr id="429061" name="Text Box 5"/>
          <p:cNvSpPr txBox="1">
            <a:spLocks noChangeArrowheads="1"/>
          </p:cNvSpPr>
          <p:nvPr/>
        </p:nvSpPr>
        <p:spPr bwMode="auto">
          <a:xfrm>
            <a:off x="425450" y="6149975"/>
            <a:ext cx="8759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r>
              <a:rPr lang="fr-FR" altLang="en-US" sz="1400" b="1"/>
              <a:t>http://www.cclin-arlin.fr/GDR/Analyse_causes/Outil_BacteriemieSARM_Reseau_Cclin_Arlin_2015.xls</a:t>
            </a:r>
          </a:p>
        </p:txBody>
      </p:sp>
      <p:sp>
        <p:nvSpPr>
          <p:cNvPr id="123909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CFEC377F-81F2-4F85-825F-DB8B49251431}" type="slidenum">
              <a:rPr lang="fr-FR" altLang="en-US" sz="1800"/>
              <a:pPr eaLnBrk="1" hangingPunct="1"/>
              <a:t>34</a:t>
            </a:fld>
            <a:endParaRPr lang="fr-FR" altLang="en-US" sz="1800"/>
          </a:p>
        </p:txBody>
      </p:sp>
      <p:sp>
        <p:nvSpPr>
          <p:cNvPr id="124931" name="Oval 6"/>
          <p:cNvSpPr>
            <a:spLocks noChangeArrowheads="1"/>
          </p:cNvSpPr>
          <p:nvPr/>
        </p:nvSpPr>
        <p:spPr bwMode="auto">
          <a:xfrm>
            <a:off x="4194175" y="1757363"/>
            <a:ext cx="2825750" cy="1117600"/>
          </a:xfrm>
          <a:prstGeom prst="ellipse">
            <a:avLst/>
          </a:prstGeom>
          <a:solidFill>
            <a:srgbClr val="CCCCFF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b="1"/>
              <a:t>What has arrived?</a:t>
            </a:r>
          </a:p>
        </p:txBody>
      </p:sp>
      <p:sp>
        <p:nvSpPr>
          <p:cNvPr id="124932" name="Oval 8"/>
          <p:cNvSpPr>
            <a:spLocks noChangeArrowheads="1"/>
          </p:cNvSpPr>
          <p:nvPr/>
        </p:nvSpPr>
        <p:spPr bwMode="auto">
          <a:xfrm>
            <a:off x="4141788" y="3233738"/>
            <a:ext cx="2825750" cy="1117600"/>
          </a:xfrm>
          <a:prstGeom prst="ellipse">
            <a:avLst/>
          </a:prstGeom>
          <a:solidFill>
            <a:srgbClr val="CCCCFF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b="1"/>
              <a:t>How it has arrived?</a:t>
            </a:r>
          </a:p>
        </p:txBody>
      </p:sp>
      <p:sp>
        <p:nvSpPr>
          <p:cNvPr id="124933" name="Rectangle 9"/>
          <p:cNvSpPr>
            <a:spLocks noChangeArrowheads="1"/>
          </p:cNvSpPr>
          <p:nvPr/>
        </p:nvSpPr>
        <p:spPr bwMode="auto">
          <a:xfrm>
            <a:off x="7146925" y="3219450"/>
            <a:ext cx="1703388" cy="1147763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2200" b="1"/>
              <a:t>Gaps /</a:t>
            </a:r>
          </a:p>
          <a:p>
            <a:pPr eaLnBrk="1" hangingPunct="1"/>
            <a:r>
              <a:rPr lang="fr-FR" altLang="en-US" sz="2200" b="1"/>
              <a:t>Immediate </a:t>
            </a:r>
          </a:p>
          <a:p>
            <a:pPr eaLnBrk="1" hangingPunct="1"/>
            <a:r>
              <a:rPr lang="fr-FR" altLang="en-US" sz="2200" b="1"/>
              <a:t>causes</a:t>
            </a:r>
          </a:p>
        </p:txBody>
      </p:sp>
      <p:grpSp>
        <p:nvGrpSpPr>
          <p:cNvPr id="124934" name="Group 10"/>
          <p:cNvGrpSpPr>
            <a:grpSpLocks/>
          </p:cNvGrpSpPr>
          <p:nvPr/>
        </p:nvGrpSpPr>
        <p:grpSpPr bwMode="auto">
          <a:xfrm>
            <a:off x="4113213" y="4884738"/>
            <a:ext cx="4813300" cy="1117600"/>
            <a:chOff x="2915" y="3077"/>
            <a:chExt cx="3411" cy="704"/>
          </a:xfrm>
        </p:grpSpPr>
        <p:sp>
          <p:nvSpPr>
            <p:cNvPr id="124940" name="Oval 11"/>
            <p:cNvSpPr>
              <a:spLocks noChangeArrowheads="1"/>
            </p:cNvSpPr>
            <p:nvPr/>
          </p:nvSpPr>
          <p:spPr bwMode="auto">
            <a:xfrm>
              <a:off x="2915" y="3077"/>
              <a:ext cx="2003" cy="704"/>
            </a:xfrm>
            <a:prstGeom prst="ellipse">
              <a:avLst/>
            </a:prstGeom>
            <a:solidFill>
              <a:srgbClr val="CCCCFF"/>
            </a:solidFill>
            <a:ln>
              <a:noFill/>
            </a:ln>
            <a:effectLst>
              <a:prstShdw prst="shdw17" dist="17961" dir="2700000">
                <a:srgbClr val="7A7A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/>
              <a:r>
                <a:rPr lang="fr-FR" altLang="en-US" b="1"/>
                <a:t>Why it has arrived ?</a:t>
              </a:r>
            </a:p>
          </p:txBody>
        </p:sp>
        <p:sp>
          <p:nvSpPr>
            <p:cNvPr id="124941" name="Rectangle 12"/>
            <p:cNvSpPr>
              <a:spLocks noChangeArrowheads="1"/>
            </p:cNvSpPr>
            <p:nvPr/>
          </p:nvSpPr>
          <p:spPr bwMode="auto">
            <a:xfrm>
              <a:off x="5119" y="3179"/>
              <a:ext cx="1207" cy="558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>
              <a:prstShdw prst="shdw17" dist="17961" dir="2700000">
                <a:srgbClr val="7A7A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/>
              <a:r>
                <a:rPr lang="fr-FR" altLang="en-US" sz="2200" b="1"/>
                <a:t>Root - latent</a:t>
              </a:r>
            </a:p>
            <a:p>
              <a:pPr eaLnBrk="1" hangingPunct="1"/>
              <a:r>
                <a:rPr lang="fr-FR" altLang="en-US" sz="2200" b="1"/>
                <a:t>causes</a:t>
              </a:r>
            </a:p>
          </p:txBody>
        </p:sp>
      </p:grpSp>
      <p:sp>
        <p:nvSpPr>
          <p:cNvPr id="124935" name="Rectangle 16"/>
          <p:cNvSpPr>
            <a:spLocks noChangeArrowheads="1"/>
          </p:cNvSpPr>
          <p:nvPr/>
        </p:nvSpPr>
        <p:spPr bwMode="auto">
          <a:xfrm>
            <a:off x="7191375" y="1690688"/>
            <a:ext cx="1703388" cy="114776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2200" b="1"/>
              <a:t>Time line /</a:t>
            </a:r>
          </a:p>
          <a:p>
            <a:pPr eaLnBrk="1" hangingPunct="1"/>
            <a:r>
              <a:rPr lang="fr-FR" altLang="en-US" sz="2200" b="1"/>
              <a:t>Chronology</a:t>
            </a:r>
          </a:p>
        </p:txBody>
      </p:sp>
      <p:sp>
        <p:nvSpPr>
          <p:cNvPr id="416785" name="Text Box 17"/>
          <p:cNvSpPr txBox="1">
            <a:spLocks noChangeArrowheads="1"/>
          </p:cNvSpPr>
          <p:nvPr/>
        </p:nvSpPr>
        <p:spPr bwMode="auto">
          <a:xfrm>
            <a:off x="501650" y="6149975"/>
            <a:ext cx="8759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r>
              <a:rPr lang="fr-FR" altLang="en-US" sz="1400" b="1"/>
              <a:t>http://www.cclin-arlin.fr/GDR/Analyse_causes/Outil_BacteriemieSARM_Reseau_Cclin_Arlin_2015.xls</a:t>
            </a:r>
          </a:p>
        </p:txBody>
      </p:sp>
      <p:sp>
        <p:nvSpPr>
          <p:cNvPr id="124937" name="Rectangle 2"/>
          <p:cNvSpPr>
            <a:spLocks noChangeArrowheads="1"/>
          </p:cNvSpPr>
          <p:nvPr/>
        </p:nvSpPr>
        <p:spPr bwMode="auto">
          <a:xfrm>
            <a:off x="476250" y="8191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/>
            <a:r>
              <a:rPr lang="fr-FR" altLang="en-US" sz="3200" b="1">
                <a:solidFill>
                  <a:srgbClr val="004494"/>
                </a:solidFill>
                <a:latin typeface="Verdana" pitchFamily="4" charset="0"/>
              </a:rPr>
              <a:t>RCA basics</a:t>
            </a:r>
          </a:p>
        </p:txBody>
      </p:sp>
      <p:sp>
        <p:nvSpPr>
          <p:cNvPr id="124938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pic>
        <p:nvPicPr>
          <p:cNvPr id="124939" name="Picture 21" descr="Back_to_Basics_shutterstock-600x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2135188"/>
            <a:ext cx="38100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B498A7B6-BC88-44D8-B0DB-C34263E5773E}" type="slidenum">
              <a:rPr lang="fr-FR" altLang="en-US" sz="1800"/>
              <a:pPr eaLnBrk="1" hangingPunct="1"/>
              <a:t>35</a:t>
            </a:fld>
            <a:endParaRPr lang="fr-FR" altLang="en-US" sz="1800"/>
          </a:p>
        </p:txBody>
      </p:sp>
      <p:sp>
        <p:nvSpPr>
          <p:cNvPr id="417795" name="Text Box 3"/>
          <p:cNvSpPr txBox="1">
            <a:spLocks noChangeArrowheads="1"/>
          </p:cNvSpPr>
          <p:nvPr/>
        </p:nvSpPr>
        <p:spPr bwMode="auto">
          <a:xfrm>
            <a:off x="425450" y="6176963"/>
            <a:ext cx="8759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r>
              <a:rPr lang="fr-FR" altLang="en-US" sz="1400" b="1"/>
              <a:t>http://www.cclin-arlin.fr/GDR/Analyse_causes/Outil_BacteriemieSARM_Reseau_Cclin_Arlin_2015.xls</a:t>
            </a:r>
          </a:p>
        </p:txBody>
      </p:sp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246063" y="2120900"/>
            <a:ext cx="3276600" cy="1001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2800" b="1"/>
              <a:t>Prevention phase</a:t>
            </a:r>
          </a:p>
          <a:p>
            <a:pPr eaLnBrk="1" hangingPunct="1"/>
            <a:r>
              <a:rPr lang="fr-FR" altLang="en-US" sz="2800" b="1"/>
              <a:t>(before the event)</a:t>
            </a:r>
          </a:p>
        </p:txBody>
      </p:sp>
      <p:sp>
        <p:nvSpPr>
          <p:cNvPr id="417797" name="Rectangle 5"/>
          <p:cNvSpPr>
            <a:spLocks noChangeArrowheads="1"/>
          </p:cNvSpPr>
          <p:nvPr/>
        </p:nvSpPr>
        <p:spPr bwMode="auto">
          <a:xfrm>
            <a:off x="269875" y="3816350"/>
            <a:ext cx="3276600" cy="9286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2800" b="1"/>
              <a:t>Attenuation phase</a:t>
            </a:r>
          </a:p>
          <a:p>
            <a:pPr eaLnBrk="1" hangingPunct="1"/>
            <a:r>
              <a:rPr lang="fr-FR" altLang="en-US" sz="2800" b="1"/>
              <a:t>(after the event)</a:t>
            </a:r>
          </a:p>
        </p:txBody>
      </p:sp>
      <p:sp>
        <p:nvSpPr>
          <p:cNvPr id="125958" name="Oval 6"/>
          <p:cNvSpPr>
            <a:spLocks noChangeArrowheads="1"/>
          </p:cNvSpPr>
          <p:nvPr/>
        </p:nvSpPr>
        <p:spPr bwMode="auto">
          <a:xfrm>
            <a:off x="4194175" y="1757363"/>
            <a:ext cx="2825750" cy="1117600"/>
          </a:xfrm>
          <a:prstGeom prst="ellipse">
            <a:avLst/>
          </a:prstGeom>
          <a:solidFill>
            <a:srgbClr val="CCCCFF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b="1"/>
              <a:t>What has arrived?</a:t>
            </a:r>
          </a:p>
        </p:txBody>
      </p:sp>
      <p:sp>
        <p:nvSpPr>
          <p:cNvPr id="125959" name="Oval 7"/>
          <p:cNvSpPr>
            <a:spLocks noChangeArrowheads="1"/>
          </p:cNvSpPr>
          <p:nvPr/>
        </p:nvSpPr>
        <p:spPr bwMode="auto">
          <a:xfrm>
            <a:off x="4141788" y="3233738"/>
            <a:ext cx="2825750" cy="1117600"/>
          </a:xfrm>
          <a:prstGeom prst="ellipse">
            <a:avLst/>
          </a:prstGeom>
          <a:solidFill>
            <a:srgbClr val="CCCCFF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b="1"/>
              <a:t>How it has arrived?</a:t>
            </a:r>
          </a:p>
        </p:txBody>
      </p:sp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7146925" y="3219450"/>
            <a:ext cx="1703388" cy="1147763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2200" b="1"/>
              <a:t>Gaps /</a:t>
            </a:r>
          </a:p>
          <a:p>
            <a:pPr eaLnBrk="1" hangingPunct="1"/>
            <a:r>
              <a:rPr lang="fr-FR" altLang="en-US" sz="2200" b="1"/>
              <a:t>Immediate </a:t>
            </a:r>
          </a:p>
          <a:p>
            <a:pPr eaLnBrk="1" hangingPunct="1"/>
            <a:r>
              <a:rPr lang="fr-FR" altLang="en-US" sz="2200" b="1"/>
              <a:t>causes</a:t>
            </a:r>
          </a:p>
        </p:txBody>
      </p:sp>
      <p:grpSp>
        <p:nvGrpSpPr>
          <p:cNvPr id="125961" name="Group 9"/>
          <p:cNvGrpSpPr>
            <a:grpSpLocks/>
          </p:cNvGrpSpPr>
          <p:nvPr/>
        </p:nvGrpSpPr>
        <p:grpSpPr bwMode="auto">
          <a:xfrm>
            <a:off x="4113213" y="4884738"/>
            <a:ext cx="4813300" cy="1117600"/>
            <a:chOff x="2915" y="3077"/>
            <a:chExt cx="3411" cy="704"/>
          </a:xfrm>
        </p:grpSpPr>
        <p:sp>
          <p:nvSpPr>
            <p:cNvPr id="125965" name="Oval 10"/>
            <p:cNvSpPr>
              <a:spLocks noChangeArrowheads="1"/>
            </p:cNvSpPr>
            <p:nvPr/>
          </p:nvSpPr>
          <p:spPr bwMode="auto">
            <a:xfrm>
              <a:off x="2915" y="3077"/>
              <a:ext cx="2003" cy="704"/>
            </a:xfrm>
            <a:prstGeom prst="ellipse">
              <a:avLst/>
            </a:prstGeom>
            <a:solidFill>
              <a:srgbClr val="CCCCFF"/>
            </a:solidFill>
            <a:ln>
              <a:noFill/>
            </a:ln>
            <a:effectLst>
              <a:prstShdw prst="shdw17" dist="17961" dir="2700000">
                <a:srgbClr val="7A7A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/>
              <a:r>
                <a:rPr lang="fr-FR" altLang="en-US" b="1"/>
                <a:t>Why it has arrived ?</a:t>
              </a:r>
            </a:p>
          </p:txBody>
        </p:sp>
        <p:sp>
          <p:nvSpPr>
            <p:cNvPr id="125966" name="Rectangle 11"/>
            <p:cNvSpPr>
              <a:spLocks noChangeArrowheads="1"/>
            </p:cNvSpPr>
            <p:nvPr/>
          </p:nvSpPr>
          <p:spPr bwMode="auto">
            <a:xfrm>
              <a:off x="5119" y="3179"/>
              <a:ext cx="1207" cy="558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>
              <a:prstShdw prst="shdw17" dist="17961" dir="2700000">
                <a:srgbClr val="7A7A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/>
              <a:r>
                <a:rPr lang="fr-FR" altLang="en-US" sz="2200" b="1"/>
                <a:t>Root - latent</a:t>
              </a:r>
            </a:p>
            <a:p>
              <a:pPr eaLnBrk="1" hangingPunct="1"/>
              <a:r>
                <a:rPr lang="fr-FR" altLang="en-US" sz="2200" b="1"/>
                <a:t>causes</a:t>
              </a:r>
            </a:p>
          </p:txBody>
        </p:sp>
      </p:grpSp>
      <p:sp>
        <p:nvSpPr>
          <p:cNvPr id="125962" name="Rectangle 12"/>
          <p:cNvSpPr>
            <a:spLocks noChangeArrowheads="1"/>
          </p:cNvSpPr>
          <p:nvPr/>
        </p:nvSpPr>
        <p:spPr bwMode="auto">
          <a:xfrm>
            <a:off x="7191375" y="1690688"/>
            <a:ext cx="1703388" cy="114776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2200" b="1"/>
              <a:t>Time line /</a:t>
            </a:r>
          </a:p>
          <a:p>
            <a:pPr eaLnBrk="1" hangingPunct="1"/>
            <a:r>
              <a:rPr lang="fr-FR" altLang="en-US" sz="2200" b="1"/>
              <a:t>Chronology</a:t>
            </a:r>
          </a:p>
        </p:txBody>
      </p:sp>
      <p:sp>
        <p:nvSpPr>
          <p:cNvPr id="125963" name="Rectangle 2"/>
          <p:cNvSpPr>
            <a:spLocks noChangeArrowheads="1"/>
          </p:cNvSpPr>
          <p:nvPr/>
        </p:nvSpPr>
        <p:spPr bwMode="auto">
          <a:xfrm>
            <a:off x="476250" y="8191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/>
            <a:r>
              <a:rPr lang="fr-FR" altLang="en-US" sz="3200" b="1">
                <a:solidFill>
                  <a:srgbClr val="004494"/>
                </a:solidFill>
                <a:latin typeface="Verdana" pitchFamily="4" charset="0"/>
              </a:rPr>
              <a:t>RCA basics</a:t>
            </a:r>
          </a:p>
        </p:txBody>
      </p:sp>
      <p:sp>
        <p:nvSpPr>
          <p:cNvPr id="125964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3C67EC3E-D2BF-407E-919B-E48031C21557}" type="slidenum">
              <a:rPr lang="fr-FR" altLang="en-US" sz="1800"/>
              <a:pPr eaLnBrk="1" hangingPunct="1"/>
              <a:t>36</a:t>
            </a:fld>
            <a:endParaRPr lang="fr-FR" altLang="en-US" sz="180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1813"/>
            <a:ext cx="8229600" cy="1143000"/>
          </a:xfrm>
        </p:spPr>
        <p:txBody>
          <a:bodyPr/>
          <a:lstStyle/>
          <a:p>
            <a:r>
              <a:rPr lang="en-US" altLang="en-US" sz="3200" smtClean="0">
                <a:latin typeface="Arial" charset="0"/>
                <a:ea typeface="ＭＳ Ｐゴシック" pitchFamily="4" charset="-128"/>
              </a:rPr>
              <a:t>MRSA Bacteraemia RCA</a:t>
            </a:r>
          </a:p>
        </p:txBody>
      </p:sp>
      <p:sp>
        <p:nvSpPr>
          <p:cNvPr id="126980" name="Rectangle 3"/>
          <p:cNvSpPr>
            <a:spLocks noChangeArrowheads="1"/>
          </p:cNvSpPr>
          <p:nvPr/>
        </p:nvSpPr>
        <p:spPr bwMode="auto">
          <a:xfrm>
            <a:off x="250825" y="2133600"/>
            <a:ext cx="88931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defTabSz="914400" eaLnBrk="1" hangingPunct="1"/>
            <a:r>
              <a:rPr lang="fr-FR" altLang="en-US" sz="2600" b="1" u="sng">
                <a:solidFill>
                  <a:srgbClr val="0099FF"/>
                </a:solidFill>
              </a:rPr>
              <a:t>Facts </a:t>
            </a:r>
          </a:p>
          <a:p>
            <a:pPr algn="l" defTabSz="914400" eaLnBrk="1" hangingPunct="1"/>
            <a:endParaRPr lang="fr-FR" altLang="en-US" sz="1000" b="1" u="sng">
              <a:solidFill>
                <a:srgbClr val="0099FF"/>
              </a:solidFill>
            </a:endParaRPr>
          </a:p>
          <a:p>
            <a:pPr algn="l" defTabSz="914400" eaLnBrk="1" hangingPunct="1"/>
            <a:r>
              <a:rPr lang="en-US" altLang="en-US">
                <a:solidFill>
                  <a:srgbClr val="004494"/>
                </a:solidFill>
              </a:rPr>
              <a:t>Death from MRSA bacteraemia associated to a peripheral venous catheter (PVC) on a patient admitted in emergency seven days before in the cardiology department of a hospital for left heart failure</a:t>
            </a:r>
            <a:endParaRPr lang="fr-FR" altLang="en-US">
              <a:solidFill>
                <a:srgbClr val="004494"/>
              </a:solidFill>
            </a:endParaRPr>
          </a:p>
          <a:p>
            <a:pPr algn="l" defTabSz="914400" eaLnBrk="1" hangingPunct="1"/>
            <a:endParaRPr lang="fr-FR" altLang="en-US">
              <a:solidFill>
                <a:srgbClr val="004494"/>
              </a:solidFill>
            </a:endParaRPr>
          </a:p>
          <a:p>
            <a:pPr algn="l" defTabSz="914400" eaLnBrk="1" hangingPunct="1"/>
            <a:r>
              <a:rPr lang="en-US" altLang="en-US" sz="2600" b="1" u="sng">
                <a:solidFill>
                  <a:srgbClr val="0099FF"/>
                </a:solidFill>
              </a:rPr>
              <a:t>People met, two group interviews</a:t>
            </a:r>
            <a:endParaRPr lang="fr-FR" altLang="en-US" sz="2200">
              <a:solidFill>
                <a:srgbClr val="004494"/>
              </a:solidFill>
            </a:endParaRPr>
          </a:p>
          <a:p>
            <a:pPr algn="l" defTabSz="914400" eaLnBrk="1" hangingPunct="1">
              <a:buFontTx/>
              <a:buChar char="•"/>
            </a:pPr>
            <a:r>
              <a:rPr lang="fr-FR" altLang="en-US">
                <a:solidFill>
                  <a:srgbClr val="004494"/>
                </a:solidFill>
              </a:rPr>
              <a:t> 1 with the emergency team:</a:t>
            </a:r>
          </a:p>
          <a:p>
            <a:pPr lvl="1" algn="l" defTabSz="914400" eaLnBrk="1" hangingPunct="1">
              <a:buFont typeface="Wingdings" pitchFamily="4" charset="2"/>
              <a:buChar char="v"/>
            </a:pPr>
            <a:r>
              <a:rPr lang="fr-FR" altLang="en-US">
                <a:solidFill>
                  <a:srgbClr val="004494"/>
                </a:solidFill>
              </a:rPr>
              <a:t>Doctors, head nurse, nurse, nurses aid.</a:t>
            </a:r>
          </a:p>
          <a:p>
            <a:pPr algn="l" defTabSz="914400" eaLnBrk="1" hangingPunct="1">
              <a:buFontTx/>
              <a:buChar char="•"/>
            </a:pPr>
            <a:r>
              <a:rPr lang="fr-FR" altLang="en-US">
                <a:solidFill>
                  <a:srgbClr val="004494"/>
                </a:solidFill>
              </a:rPr>
              <a:t>1 wtih the cardiological team : Doctors, head nurse.</a:t>
            </a:r>
          </a:p>
        </p:txBody>
      </p:sp>
      <p:grpSp>
        <p:nvGrpSpPr>
          <p:cNvPr id="126981" name="Group 5"/>
          <p:cNvGrpSpPr>
            <a:grpSpLocks/>
          </p:cNvGrpSpPr>
          <p:nvPr/>
        </p:nvGrpSpPr>
        <p:grpSpPr bwMode="auto">
          <a:xfrm>
            <a:off x="2601913" y="1484313"/>
            <a:ext cx="4054475" cy="360362"/>
            <a:chOff x="1134" y="2574"/>
            <a:chExt cx="5220" cy="454"/>
          </a:xfrm>
        </p:grpSpPr>
        <p:sp>
          <p:nvSpPr>
            <p:cNvPr id="126983" name="Rectangle 6"/>
            <p:cNvSpPr>
              <a:spLocks noChangeArrowheads="1"/>
            </p:cNvSpPr>
            <p:nvPr/>
          </p:nvSpPr>
          <p:spPr bwMode="auto">
            <a:xfrm>
              <a:off x="1134" y="2574"/>
              <a:ext cx="737" cy="454"/>
            </a:xfrm>
            <a:prstGeom prst="rect">
              <a:avLst/>
            </a:prstGeom>
            <a:gradFill rotWithShape="1">
              <a:gsLst>
                <a:gs pos="0">
                  <a:srgbClr val="004494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algn="l" defTabSz="914400" eaLnBrk="1" hangingPunct="1"/>
              <a:endParaRPr lang="en-US" altLang="en-US" sz="2800"/>
            </a:p>
          </p:txBody>
        </p:sp>
        <p:sp>
          <p:nvSpPr>
            <p:cNvPr id="126984" name="Rectangle 7"/>
            <p:cNvSpPr>
              <a:spLocks noChangeArrowheads="1"/>
            </p:cNvSpPr>
            <p:nvPr/>
          </p:nvSpPr>
          <p:spPr bwMode="auto">
            <a:xfrm>
              <a:off x="2017" y="2574"/>
              <a:ext cx="737" cy="454"/>
            </a:xfrm>
            <a:prstGeom prst="rect">
              <a:avLst/>
            </a:prstGeom>
            <a:gradFill rotWithShape="1">
              <a:gsLst>
                <a:gs pos="0">
                  <a:srgbClr val="009FBB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algn="l" defTabSz="914400" eaLnBrk="1" hangingPunct="1"/>
              <a:endParaRPr lang="en-US" altLang="en-US" sz="2800"/>
            </a:p>
          </p:txBody>
        </p:sp>
        <p:sp>
          <p:nvSpPr>
            <p:cNvPr id="126985" name="Rectangle 8"/>
            <p:cNvSpPr>
              <a:spLocks noChangeArrowheads="1"/>
            </p:cNvSpPr>
            <p:nvPr/>
          </p:nvSpPr>
          <p:spPr bwMode="auto">
            <a:xfrm>
              <a:off x="3817" y="2574"/>
              <a:ext cx="737" cy="454"/>
            </a:xfrm>
            <a:prstGeom prst="rect">
              <a:avLst/>
            </a:prstGeom>
            <a:gradFill rotWithShape="1">
              <a:gsLst>
                <a:gs pos="0">
                  <a:srgbClr val="E5354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algn="l" defTabSz="914400" eaLnBrk="1" hangingPunct="1"/>
              <a:endParaRPr lang="en-US" altLang="en-US" sz="2800"/>
            </a:p>
          </p:txBody>
        </p:sp>
        <p:sp>
          <p:nvSpPr>
            <p:cNvPr id="126986" name="Rectangle 9"/>
            <p:cNvSpPr>
              <a:spLocks noChangeArrowheads="1"/>
            </p:cNvSpPr>
            <p:nvPr/>
          </p:nvSpPr>
          <p:spPr bwMode="auto">
            <a:xfrm>
              <a:off x="2917" y="2574"/>
              <a:ext cx="737" cy="454"/>
            </a:xfrm>
            <a:prstGeom prst="rect">
              <a:avLst/>
            </a:prstGeom>
            <a:gradFill rotWithShape="1">
              <a:gsLst>
                <a:gs pos="0">
                  <a:srgbClr val="9CC23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algn="l" defTabSz="914400" eaLnBrk="1" hangingPunct="1"/>
              <a:endParaRPr lang="en-US" altLang="en-US" sz="2800"/>
            </a:p>
          </p:txBody>
        </p:sp>
        <p:sp>
          <p:nvSpPr>
            <p:cNvPr id="126987" name="Rectangle 10"/>
            <p:cNvSpPr>
              <a:spLocks noChangeArrowheads="1"/>
            </p:cNvSpPr>
            <p:nvPr/>
          </p:nvSpPr>
          <p:spPr bwMode="auto">
            <a:xfrm>
              <a:off x="5617" y="2574"/>
              <a:ext cx="737" cy="454"/>
            </a:xfrm>
            <a:prstGeom prst="rect">
              <a:avLst/>
            </a:prstGeom>
            <a:gradFill rotWithShape="1">
              <a:gsLst>
                <a:gs pos="0">
                  <a:srgbClr val="FDC30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algn="l" defTabSz="914400" eaLnBrk="1" hangingPunct="1"/>
              <a:endParaRPr lang="en-US" altLang="en-US" sz="2800"/>
            </a:p>
          </p:txBody>
        </p:sp>
        <p:sp>
          <p:nvSpPr>
            <p:cNvPr id="126988" name="Rectangle 11"/>
            <p:cNvSpPr>
              <a:spLocks noChangeArrowheads="1"/>
            </p:cNvSpPr>
            <p:nvPr/>
          </p:nvSpPr>
          <p:spPr bwMode="auto">
            <a:xfrm>
              <a:off x="4717" y="2574"/>
              <a:ext cx="737" cy="454"/>
            </a:xfrm>
            <a:prstGeom prst="rect">
              <a:avLst/>
            </a:prstGeom>
            <a:gradFill rotWithShape="1">
              <a:gsLst>
                <a:gs pos="0">
                  <a:srgbClr val="EA6721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algn="l" defTabSz="914400" eaLnBrk="1" hangingPunct="1"/>
              <a:endParaRPr lang="en-US" altLang="en-US" sz="2800"/>
            </a:p>
          </p:txBody>
        </p:sp>
      </p:grpSp>
      <p:sp>
        <p:nvSpPr>
          <p:cNvPr id="126982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5002CE23-501C-4FAF-9ACB-3FA491A2853D}" type="slidenum">
              <a:rPr lang="fr-FR" altLang="en-US" sz="1800"/>
              <a:pPr eaLnBrk="1" hangingPunct="1"/>
              <a:t>37</a:t>
            </a:fld>
            <a:endParaRPr lang="fr-FR" altLang="en-US" sz="1800"/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323850" y="908050"/>
            <a:ext cx="864235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806450" indent="-361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defTabSz="914400" eaLnBrk="1" hangingPunct="1"/>
            <a:r>
              <a:rPr lang="fr-FR" altLang="en-US" b="1" u="sng">
                <a:solidFill>
                  <a:srgbClr val="0099FF"/>
                </a:solidFill>
              </a:rPr>
              <a:t>Prevention phase</a:t>
            </a:r>
            <a:r>
              <a:rPr lang="fr-FR" altLang="en-US" sz="2600" b="1" u="sng">
                <a:solidFill>
                  <a:srgbClr val="0099FF"/>
                </a:solidFill>
              </a:rPr>
              <a:t> </a:t>
            </a:r>
          </a:p>
          <a:p>
            <a:pPr algn="l" defTabSz="914400" eaLnBrk="1" hangingPunct="1"/>
            <a:endParaRPr lang="fr-FR" altLang="en-US" sz="1600" b="1" u="sng">
              <a:solidFill>
                <a:srgbClr val="009900"/>
              </a:solidFill>
            </a:endParaRPr>
          </a:p>
          <a:p>
            <a:pPr algn="l" defTabSz="914400" eaLnBrk="1" hangingPunct="1"/>
            <a:r>
              <a:rPr lang="fr-FR" altLang="en-US" sz="1600" b="1" u="sng">
                <a:solidFill>
                  <a:srgbClr val="009900"/>
                </a:solidFill>
              </a:rPr>
              <a:t>Tuesday</a:t>
            </a:r>
            <a:r>
              <a:rPr lang="fr-FR" altLang="en-US" sz="1600" b="1" u="sng">
                <a:solidFill>
                  <a:srgbClr val="004494"/>
                </a:solidFill>
              </a:rPr>
              <a:t> </a:t>
            </a:r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20h00</a:t>
            </a:r>
            <a:r>
              <a:rPr lang="fr-FR" altLang="en-US" sz="1600" b="1">
                <a:solidFill>
                  <a:srgbClr val="009900"/>
                </a:solidFill>
              </a:rPr>
              <a:t> </a:t>
            </a:r>
            <a:r>
              <a:rPr lang="fr-FR" altLang="en-US" sz="1600" b="1">
                <a:solidFill>
                  <a:srgbClr val="004494"/>
                </a:solidFill>
              </a:rPr>
              <a:t>: </a:t>
            </a:r>
            <a:r>
              <a:rPr lang="en-US" altLang="en-US" sz="1600" b="1">
                <a:solidFill>
                  <a:srgbClr val="004494"/>
                </a:solidFill>
              </a:rPr>
              <a:t>Patient of 89 years covered by the SMUR for left heart failure with chest tightness; PVC posed by SMUR simple skin disinfection</a:t>
            </a:r>
            <a:r>
              <a:rPr lang="en-US" altLang="en-US" sz="2000">
                <a:solidFill>
                  <a:srgbClr val="004494"/>
                </a:solidFill>
              </a:rPr>
              <a:t> </a:t>
            </a:r>
            <a:r>
              <a:rPr lang="fr-FR" altLang="en-US" sz="1600"/>
              <a:t>(Multilpe patient risk factors)</a:t>
            </a:r>
          </a:p>
          <a:p>
            <a:pPr lvl="1" algn="l" defTabSz="914400" eaLnBrk="1" hangingPunct="1"/>
            <a:endParaRPr lang="fr-FR" altLang="en-US" sz="1600"/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20h30</a:t>
            </a:r>
            <a:r>
              <a:rPr lang="fr-FR" altLang="en-US" sz="1600" b="1">
                <a:solidFill>
                  <a:srgbClr val="004494"/>
                </a:solidFill>
              </a:rPr>
              <a:t> : </a:t>
            </a:r>
            <a:r>
              <a:rPr lang="en-US" altLang="en-US" sz="1600" b="1">
                <a:solidFill>
                  <a:srgbClr val="004494"/>
                </a:solidFill>
              </a:rPr>
              <a:t>Admitted to the emergency. Support information transcribed by the physician on the emergency SMUR software.</a:t>
            </a:r>
          </a:p>
          <a:p>
            <a:pPr lvl="1" algn="l" defTabSz="914400" eaLnBrk="1" hangingPunct="1">
              <a:buFontTx/>
              <a:buChar char="•"/>
            </a:pPr>
            <a:endParaRPr lang="fr-FR" altLang="en-US" sz="1600" b="1">
              <a:solidFill>
                <a:srgbClr val="004494"/>
              </a:solidFill>
            </a:endParaRPr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00h00</a:t>
            </a:r>
            <a:r>
              <a:rPr lang="fr-FR" altLang="en-US" sz="1600" b="1">
                <a:solidFill>
                  <a:srgbClr val="004494"/>
                </a:solidFill>
              </a:rPr>
              <a:t> : </a:t>
            </a:r>
            <a:r>
              <a:rPr lang="en-US" altLang="en-US" sz="1600" b="1">
                <a:solidFill>
                  <a:srgbClr val="004494"/>
                </a:solidFill>
              </a:rPr>
              <a:t>Patient transferred in cardiology; no change of the PVC</a:t>
            </a:r>
            <a:endParaRPr lang="fr-FR" altLang="en-US" sz="1600" b="1">
              <a:solidFill>
                <a:srgbClr val="004494"/>
              </a:solidFill>
            </a:endParaRPr>
          </a:p>
          <a:p>
            <a:pPr algn="l" defTabSz="914400" eaLnBrk="1" hangingPunct="1"/>
            <a:endParaRPr lang="fr-FR" altLang="en-US" sz="1600" b="1">
              <a:solidFill>
                <a:srgbClr val="004494"/>
              </a:solidFill>
            </a:endParaRPr>
          </a:p>
          <a:p>
            <a:pPr algn="l" defTabSz="914400" eaLnBrk="1" hangingPunct="1"/>
            <a:r>
              <a:rPr lang="fr-FR" altLang="en-US" sz="1600" b="1" u="sng">
                <a:solidFill>
                  <a:srgbClr val="009900"/>
                </a:solidFill>
              </a:rPr>
              <a:t>Friday 15h30</a:t>
            </a:r>
            <a:r>
              <a:rPr lang="fr-FR" altLang="en-US" sz="1600" b="1">
                <a:solidFill>
                  <a:srgbClr val="004494"/>
                </a:solidFill>
              </a:rPr>
              <a:t> : </a:t>
            </a:r>
            <a:r>
              <a:rPr lang="en-US" altLang="en-US" sz="1600" b="1">
                <a:solidFill>
                  <a:srgbClr val="004494"/>
                </a:solidFill>
              </a:rPr>
              <a:t>Redness at the puncture site of the PVC observed and reported internally; PVC removed and rested in the other arm, prescription of an alcoholic dressing</a:t>
            </a:r>
            <a:endParaRPr lang="fr-FR" altLang="en-US" sz="1600" b="1">
              <a:solidFill>
                <a:srgbClr val="004494"/>
              </a:solidFill>
            </a:endParaRPr>
          </a:p>
          <a:p>
            <a:pPr algn="l" defTabSz="914400" eaLnBrk="1" hangingPunct="1"/>
            <a:endParaRPr lang="fr-FR" altLang="en-US" sz="1600" b="1">
              <a:solidFill>
                <a:srgbClr val="004494"/>
              </a:solidFill>
            </a:endParaRPr>
          </a:p>
          <a:p>
            <a:pPr algn="l" defTabSz="914400" eaLnBrk="1" hangingPunct="1"/>
            <a:r>
              <a:rPr lang="fr-FR" altLang="en-US" sz="1600" b="1" u="sng">
                <a:solidFill>
                  <a:srgbClr val="009900"/>
                </a:solidFill>
              </a:rPr>
              <a:t>Saturday 8h13</a:t>
            </a:r>
            <a:r>
              <a:rPr lang="fr-FR" altLang="en-US" sz="1600" b="1">
                <a:latin typeface="Times New Roman" pitchFamily="4" charset="0"/>
              </a:rPr>
              <a:t> : </a:t>
            </a:r>
            <a:r>
              <a:rPr lang="en-US" altLang="en-US" sz="1600" b="1">
                <a:solidFill>
                  <a:srgbClr val="004494"/>
                </a:solidFill>
              </a:rPr>
              <a:t>Presence of pus at the puncture site, sampling prescribed by resident for the next day; low-grade fever in the afternoon.</a:t>
            </a:r>
            <a:endParaRPr lang="fr-FR" altLang="en-US" sz="1600" b="1">
              <a:solidFill>
                <a:srgbClr val="004494"/>
              </a:solidFill>
            </a:endParaRP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5364163" y="148431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1800">
              <a:latin typeface="Times New Roman" pitchFamily="4" charset="0"/>
            </a:endParaRPr>
          </a:p>
        </p:txBody>
      </p: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265113" y="3273425"/>
            <a:ext cx="431800" cy="431800"/>
          </a:xfrm>
          <a:prstGeom prst="ellipse">
            <a:avLst/>
          </a:prstGeom>
          <a:solidFill>
            <a:srgbClr val="CC0066"/>
          </a:solidFill>
          <a:ln w="952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3000" b="1" i="1">
                <a:solidFill>
                  <a:schemeClr val="bg1"/>
                </a:solidFill>
                <a:latin typeface="Times New Roman" pitchFamily="4" charset="0"/>
              </a:rPr>
              <a:t>!</a:t>
            </a:r>
          </a:p>
        </p:txBody>
      </p:sp>
      <p:sp>
        <p:nvSpPr>
          <p:cNvPr id="129030" name="Oval 6"/>
          <p:cNvSpPr>
            <a:spLocks noChangeArrowheads="1"/>
          </p:cNvSpPr>
          <p:nvPr/>
        </p:nvSpPr>
        <p:spPr bwMode="auto">
          <a:xfrm>
            <a:off x="76200" y="4518025"/>
            <a:ext cx="431800" cy="431800"/>
          </a:xfrm>
          <a:prstGeom prst="ellipse">
            <a:avLst/>
          </a:prstGeom>
          <a:solidFill>
            <a:srgbClr val="CC0066"/>
          </a:solidFill>
          <a:ln w="952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3000" b="1" i="1">
                <a:solidFill>
                  <a:schemeClr val="bg1"/>
                </a:solidFill>
                <a:latin typeface="Times New Roman" pitchFamily="4" charset="0"/>
              </a:rPr>
              <a:t>!</a:t>
            </a:r>
          </a:p>
        </p:txBody>
      </p:sp>
      <p:sp>
        <p:nvSpPr>
          <p:cNvPr id="129031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F10F77A2-BE2C-4971-B48E-656BC9016C87}" type="slidenum">
              <a:rPr lang="fr-FR" altLang="en-US" sz="1800"/>
              <a:pPr eaLnBrk="1" hangingPunct="1"/>
              <a:t>38</a:t>
            </a:fld>
            <a:endParaRPr lang="fr-FR" altLang="en-US" sz="1800"/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323850" y="1052513"/>
            <a:ext cx="86423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defTabSz="914400" eaLnBrk="1" hangingPunct="1"/>
            <a:r>
              <a:rPr lang="fr-FR" altLang="en-US" b="1" u="sng">
                <a:solidFill>
                  <a:srgbClr val="0099FF"/>
                </a:solidFill>
              </a:rPr>
              <a:t>Prevention phase</a:t>
            </a:r>
            <a:r>
              <a:rPr lang="fr-FR" altLang="en-US" sz="2600" b="1" u="sng">
                <a:solidFill>
                  <a:srgbClr val="0099FF"/>
                </a:solidFill>
              </a:rPr>
              <a:t> </a:t>
            </a:r>
          </a:p>
          <a:p>
            <a:pPr algn="l" defTabSz="914400" eaLnBrk="1" hangingPunct="1"/>
            <a:endParaRPr lang="fr-FR" altLang="en-US" sz="1600" b="1" u="sng">
              <a:solidFill>
                <a:srgbClr val="009900"/>
              </a:solidFill>
            </a:endParaRPr>
          </a:p>
          <a:p>
            <a:pPr algn="l" defTabSz="914400" eaLnBrk="1" hangingPunct="1"/>
            <a:r>
              <a:rPr lang="en-US" altLang="en-US" sz="1600" b="1" u="sng">
                <a:solidFill>
                  <a:srgbClr val="009900"/>
                </a:solidFill>
              </a:rPr>
              <a:t>Wednesday</a:t>
            </a:r>
            <a:r>
              <a:rPr lang="fr-FR" altLang="en-US" sz="1600" b="1" u="sng">
                <a:solidFill>
                  <a:srgbClr val="009900"/>
                </a:solidFill>
              </a:rPr>
              <a:t> 00h00</a:t>
            </a:r>
            <a:r>
              <a:rPr lang="fr-FR" altLang="en-US" sz="1600" b="1">
                <a:solidFill>
                  <a:srgbClr val="CC0066"/>
                </a:solidFill>
              </a:rPr>
              <a:t> : </a:t>
            </a:r>
            <a:r>
              <a:rPr lang="en-US" altLang="en-US" sz="1600" b="1">
                <a:solidFill>
                  <a:srgbClr val="CC0066"/>
                </a:solidFill>
              </a:rPr>
              <a:t>Patient transferred in cardiology; no change of the PVC</a:t>
            </a:r>
            <a:endParaRPr lang="fr-FR" altLang="en-US" sz="1600" b="1">
              <a:solidFill>
                <a:srgbClr val="CC0066"/>
              </a:solidFill>
            </a:endParaRPr>
          </a:p>
          <a:p>
            <a:pPr algn="l" defTabSz="914400" eaLnBrk="1" hangingPunct="1"/>
            <a:endParaRPr lang="fr-FR" altLang="en-US" sz="1600" b="1">
              <a:solidFill>
                <a:srgbClr val="CC0066"/>
              </a:solidFill>
            </a:endParaRPr>
          </a:p>
          <a:p>
            <a:pPr algn="l" defTabSz="914400" eaLnBrk="1" hangingPunct="1"/>
            <a:endParaRPr lang="fr-FR" altLang="en-US" sz="1600" b="1">
              <a:solidFill>
                <a:srgbClr val="CC0066"/>
              </a:solidFill>
            </a:endParaRPr>
          </a:p>
          <a:p>
            <a:pPr algn="l" defTabSz="914400" eaLnBrk="1" hangingPunct="1"/>
            <a:endParaRPr lang="fr-FR" altLang="en-US" sz="1600" b="1">
              <a:solidFill>
                <a:srgbClr val="CC0066"/>
              </a:solidFill>
            </a:endParaRPr>
          </a:p>
          <a:p>
            <a:pPr algn="l" defTabSz="914400" eaLnBrk="1" hangingPunct="1"/>
            <a:endParaRPr lang="fr-FR" altLang="en-US" sz="1000" b="1" u="sng">
              <a:solidFill>
                <a:srgbClr val="009900"/>
              </a:solidFill>
            </a:endParaRPr>
          </a:p>
          <a:p>
            <a:pPr algn="l" defTabSz="914400" eaLnBrk="1" hangingPunct="1"/>
            <a:endParaRPr lang="fr-FR" altLang="en-US" sz="1000" b="1" u="sng">
              <a:solidFill>
                <a:srgbClr val="009900"/>
              </a:solidFill>
            </a:endParaRPr>
          </a:p>
          <a:p>
            <a:pPr algn="l" defTabSz="914400" eaLnBrk="1" hangingPunct="1"/>
            <a:endParaRPr lang="fr-FR" altLang="en-US" sz="1000" b="1" u="sng">
              <a:solidFill>
                <a:srgbClr val="009900"/>
              </a:solidFill>
            </a:endParaRPr>
          </a:p>
          <a:p>
            <a:pPr algn="l" defTabSz="914400" eaLnBrk="1" hangingPunct="1"/>
            <a:endParaRPr lang="fr-FR" altLang="en-US" sz="1000" b="1" u="sng">
              <a:solidFill>
                <a:srgbClr val="009900"/>
              </a:solidFill>
            </a:endParaRPr>
          </a:p>
          <a:p>
            <a:pPr algn="l" defTabSz="914400" eaLnBrk="1" hangingPunct="1"/>
            <a:endParaRPr lang="fr-FR" altLang="en-US" sz="1600" b="1" u="sng">
              <a:solidFill>
                <a:srgbClr val="009900"/>
              </a:solidFill>
            </a:endParaRPr>
          </a:p>
          <a:p>
            <a:pPr algn="l" defTabSz="914400" eaLnBrk="1" hangingPunct="1"/>
            <a:endParaRPr lang="fr-FR" altLang="en-US" sz="1600" b="1" u="sng">
              <a:solidFill>
                <a:srgbClr val="009900"/>
              </a:solidFill>
            </a:endParaRPr>
          </a:p>
          <a:p>
            <a:pPr algn="l" defTabSz="914400" eaLnBrk="1" hangingPunct="1"/>
            <a:endParaRPr lang="fr-FR" altLang="en-US" sz="1600" b="1" u="sng">
              <a:solidFill>
                <a:srgbClr val="009900"/>
              </a:solidFill>
            </a:endParaRPr>
          </a:p>
          <a:p>
            <a:pPr algn="l" defTabSz="914400" eaLnBrk="1" hangingPunct="1"/>
            <a:r>
              <a:rPr lang="fr-FR" altLang="en-US" sz="1600" b="1" u="sng">
                <a:solidFill>
                  <a:srgbClr val="009900"/>
                </a:solidFill>
              </a:rPr>
              <a:t>Saturday 8h13</a:t>
            </a:r>
            <a:r>
              <a:rPr lang="fr-FR" altLang="en-US" sz="1600" b="1">
                <a:latin typeface="Times New Roman" pitchFamily="4" charset="0"/>
              </a:rPr>
              <a:t> : </a:t>
            </a:r>
            <a:r>
              <a:rPr lang="en-US" altLang="en-US" sz="1600" b="1">
                <a:solidFill>
                  <a:srgbClr val="CC0066"/>
                </a:solidFill>
              </a:rPr>
              <a:t>Presence of pus at the puncture site, sampling prescribed by resident for the next day; low-grade fever in the afternoon</a:t>
            </a:r>
            <a:endParaRPr lang="fr-FR" altLang="en-US" sz="1600" b="1">
              <a:solidFill>
                <a:srgbClr val="CC0066"/>
              </a:solidFill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5364163" y="148431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1800">
              <a:latin typeface="Times New Roman" pitchFamily="4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414338" y="2132013"/>
            <a:ext cx="8137525" cy="175418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66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fr-FR" altLang="en-US" sz="1400" b="1" u="sng">
                <a:solidFill>
                  <a:schemeClr val="tx2"/>
                </a:solidFill>
              </a:rPr>
              <a:t>Gap/IC</a:t>
            </a:r>
            <a:r>
              <a:rPr lang="fr-FR" altLang="en-US" sz="1400" b="1">
                <a:solidFill>
                  <a:schemeClr val="tx2"/>
                </a:solidFill>
              </a:rPr>
              <a:t>: </a:t>
            </a:r>
            <a:r>
              <a:rPr lang="en-US" altLang="en-US" sz="1400" b="1"/>
              <a:t>no change of the PVC neither at the emergency unit nor in the cadiological ward</a:t>
            </a:r>
          </a:p>
          <a:p>
            <a:pPr algn="l" eaLnBrk="1" hangingPunct="1">
              <a:spcBef>
                <a:spcPct val="50000"/>
              </a:spcBef>
            </a:pPr>
            <a:r>
              <a:rPr lang="fr-FR" altLang="en-US" sz="1400" b="1" u="sng">
                <a:solidFill>
                  <a:schemeClr val="tx2"/>
                </a:solidFill>
              </a:rPr>
              <a:t>LC</a:t>
            </a:r>
            <a:r>
              <a:rPr lang="fr-FR" altLang="en-US" sz="1400" b="1">
                <a:solidFill>
                  <a:schemeClr val="tx2"/>
                </a:solidFill>
              </a:rPr>
              <a:t>: </a:t>
            </a:r>
          </a:p>
          <a:p>
            <a:pPr algn="l" eaLnBrk="1" hangingPunct="1">
              <a:spcBef>
                <a:spcPct val="50000"/>
              </a:spcBef>
            </a:pPr>
            <a:r>
              <a:rPr lang="fr-FR" altLang="en-US" sz="1400" b="1">
                <a:solidFill>
                  <a:srgbClr val="0099FF"/>
                </a:solidFill>
              </a:rPr>
              <a:t>Emergency unit</a:t>
            </a:r>
            <a:r>
              <a:rPr lang="fr-FR" altLang="en-US" sz="1400" b="1">
                <a:solidFill>
                  <a:schemeClr val="tx2"/>
                </a:solidFill>
              </a:rPr>
              <a:t>: </a:t>
            </a:r>
            <a:r>
              <a:rPr lang="en-US" altLang="en-US" sz="1400" b="1">
                <a:solidFill>
                  <a:schemeClr val="tx2"/>
                </a:solidFill>
              </a:rPr>
              <a:t>Not the habit of the service to change PVC </a:t>
            </a:r>
            <a:r>
              <a:rPr lang="en-US" altLang="en-US" sz="1600" b="1">
                <a:solidFill>
                  <a:schemeClr val="tx2"/>
                </a:solidFill>
              </a:rPr>
              <a:t>posed by</a:t>
            </a:r>
            <a:r>
              <a:rPr lang="en-US" altLang="en-US" sz="1400" b="1">
                <a:solidFill>
                  <a:schemeClr val="tx2"/>
                </a:solidFill>
              </a:rPr>
              <a:t> SMUR, leave it to the downstream service to do but communication error on this point between units.</a:t>
            </a:r>
            <a:r>
              <a:rPr lang="fr-FR" altLang="en-US" sz="1400" b="1">
                <a:solidFill>
                  <a:schemeClr val="tx2"/>
                </a:solidFill>
              </a:rPr>
              <a:t> </a:t>
            </a:r>
          </a:p>
          <a:p>
            <a:pPr algn="l" eaLnBrk="1" hangingPunct="1">
              <a:spcBef>
                <a:spcPct val="50000"/>
              </a:spcBef>
            </a:pPr>
            <a:r>
              <a:rPr lang="fr-FR" altLang="en-US" sz="1400" b="1">
                <a:solidFill>
                  <a:srgbClr val="0099FF"/>
                </a:solidFill>
              </a:rPr>
              <a:t>Cardiology</a:t>
            </a:r>
            <a:r>
              <a:rPr lang="fr-FR" altLang="en-US" sz="1400" b="1">
                <a:solidFill>
                  <a:schemeClr val="tx2"/>
                </a:solidFill>
              </a:rPr>
              <a:t>: </a:t>
            </a:r>
            <a:r>
              <a:rPr lang="en-US" altLang="en-US" sz="1400" b="1">
                <a:solidFill>
                  <a:schemeClr val="tx2"/>
                </a:solidFill>
              </a:rPr>
              <a:t>traceability</a:t>
            </a:r>
            <a:r>
              <a:rPr lang="fr-FR" altLang="en-US" sz="1400" b="1">
                <a:solidFill>
                  <a:schemeClr val="tx2"/>
                </a:solidFill>
              </a:rPr>
              <a:t> of </a:t>
            </a:r>
            <a:r>
              <a:rPr lang="en-US" altLang="en-US" sz="1400" b="1">
                <a:solidFill>
                  <a:schemeClr val="tx2"/>
                </a:solidFill>
              </a:rPr>
              <a:t>PVC emergency poses non clear in the software. Lack of knowledge of indications of PVC max duration.</a:t>
            </a:r>
            <a:endParaRPr lang="fr-FR" altLang="en-US" sz="1400" b="1">
              <a:solidFill>
                <a:schemeClr val="tx2"/>
              </a:solidFill>
            </a:endParaRP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414338" y="4768850"/>
            <a:ext cx="8170862" cy="1446213"/>
          </a:xfrm>
          <a:prstGeom prst="rect">
            <a:avLst/>
          </a:prstGeom>
          <a:solidFill>
            <a:schemeClr val="bg1"/>
          </a:solidFill>
          <a:ln w="76200">
            <a:solidFill>
              <a:srgbClr val="FF0066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fr-FR" altLang="en-US" sz="1600" b="1" u="sng">
                <a:solidFill>
                  <a:schemeClr val="tx2"/>
                </a:solidFill>
              </a:rPr>
              <a:t>Gap/IC</a:t>
            </a:r>
            <a:r>
              <a:rPr lang="fr-FR" altLang="en-US" sz="1600" b="1">
                <a:solidFill>
                  <a:schemeClr val="tx2"/>
                </a:solidFill>
              </a:rPr>
              <a:t> : pas de PEC / pas de prélèvement </a:t>
            </a:r>
          </a:p>
          <a:p>
            <a:pPr algn="l" eaLnBrk="1" hangingPunct="1">
              <a:spcBef>
                <a:spcPct val="50000"/>
              </a:spcBef>
            </a:pPr>
            <a:r>
              <a:rPr lang="fr-FR" altLang="en-US" sz="1600" b="1" u="sng">
                <a:solidFill>
                  <a:schemeClr val="tx2"/>
                </a:solidFill>
              </a:rPr>
              <a:t>LC</a:t>
            </a:r>
            <a:r>
              <a:rPr lang="fr-FR" altLang="en-US" sz="1600" b="1">
                <a:solidFill>
                  <a:schemeClr val="tx2"/>
                </a:solidFill>
              </a:rPr>
              <a:t>: </a:t>
            </a:r>
            <a:r>
              <a:rPr lang="en-US" altLang="en-US" sz="1600" b="1">
                <a:solidFill>
                  <a:schemeClr val="tx2"/>
                </a:solidFill>
              </a:rPr>
              <a:t>Weekend, resident alone / Communication default between nurse / resident and resident / Senior / Under estimation of the risk / Lack of protocol for vascular access infections in the first-line antibiotics guide / No national recommendations for local PVC infection treatment</a:t>
            </a:r>
            <a:endParaRPr lang="fr-FR" altLang="en-US" sz="1600" b="1">
              <a:solidFill>
                <a:schemeClr val="tx2"/>
              </a:solidFill>
            </a:endParaRPr>
          </a:p>
          <a:p>
            <a:pPr algn="l" eaLnBrk="1" hangingPunct="1">
              <a:spcBef>
                <a:spcPct val="50000"/>
              </a:spcBef>
            </a:pPr>
            <a:endParaRPr lang="fr-FR" altLang="en-US" sz="1600" b="1">
              <a:solidFill>
                <a:schemeClr val="tx2"/>
              </a:solidFill>
            </a:endParaRPr>
          </a:p>
        </p:txBody>
      </p:sp>
      <p:sp>
        <p:nvSpPr>
          <p:cNvPr id="131079" name="Oval 7"/>
          <p:cNvSpPr>
            <a:spLocks noChangeArrowheads="1"/>
          </p:cNvSpPr>
          <p:nvPr/>
        </p:nvSpPr>
        <p:spPr bwMode="auto">
          <a:xfrm>
            <a:off x="8299450" y="1946275"/>
            <a:ext cx="431800" cy="431800"/>
          </a:xfrm>
          <a:prstGeom prst="ellipse">
            <a:avLst/>
          </a:prstGeom>
          <a:solidFill>
            <a:srgbClr val="CC0066"/>
          </a:solidFill>
          <a:ln w="952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3000" b="1" i="1">
                <a:solidFill>
                  <a:schemeClr val="bg1"/>
                </a:solidFill>
                <a:latin typeface="Times New Roman" pitchFamily="4" charset="0"/>
              </a:rPr>
              <a:t>!</a:t>
            </a:r>
          </a:p>
        </p:txBody>
      </p:sp>
      <p:sp>
        <p:nvSpPr>
          <p:cNvPr id="131080" name="Oval 8"/>
          <p:cNvSpPr>
            <a:spLocks noChangeArrowheads="1"/>
          </p:cNvSpPr>
          <p:nvPr/>
        </p:nvSpPr>
        <p:spPr bwMode="auto">
          <a:xfrm>
            <a:off x="8369300" y="4510088"/>
            <a:ext cx="431800" cy="431800"/>
          </a:xfrm>
          <a:prstGeom prst="ellipse">
            <a:avLst/>
          </a:prstGeom>
          <a:solidFill>
            <a:srgbClr val="CC0066"/>
          </a:solidFill>
          <a:ln w="952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3000" b="1" i="1">
                <a:solidFill>
                  <a:schemeClr val="bg1"/>
                </a:solidFill>
                <a:latin typeface="Times New Roman" pitchFamily="4" charset="0"/>
              </a:rPr>
              <a:t>!</a:t>
            </a:r>
          </a:p>
        </p:txBody>
      </p:sp>
      <p:sp>
        <p:nvSpPr>
          <p:cNvPr id="131081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E83F1D7F-0076-4E0C-A4BD-35240C680253}" type="slidenum">
              <a:rPr lang="fr-FR" altLang="en-US" sz="1800"/>
              <a:pPr eaLnBrk="1" hangingPunct="1"/>
              <a:t>39</a:t>
            </a:fld>
            <a:endParaRPr lang="fr-FR" altLang="en-US" sz="1800"/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0" y="908050"/>
            <a:ext cx="889317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2788" indent="-268288" eaLnBrk="0" hangingPunct="0">
              <a:tabLst>
                <a:tab pos="444500" algn="l"/>
                <a:tab pos="90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1254125" indent="-361950" eaLnBrk="0" hangingPunct="0">
              <a:tabLst>
                <a:tab pos="444500" algn="l"/>
                <a:tab pos="90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tabLst>
                <a:tab pos="444500" algn="l"/>
                <a:tab pos="90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tabLst>
                <a:tab pos="444500" algn="l"/>
                <a:tab pos="90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tabLst>
                <a:tab pos="444500" algn="l"/>
                <a:tab pos="90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90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90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90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90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defTabSz="914400" eaLnBrk="1" hangingPunct="1"/>
            <a:r>
              <a:rPr lang="fr-FR" altLang="en-US" b="1" u="sng">
                <a:solidFill>
                  <a:srgbClr val="0099FF"/>
                </a:solidFill>
              </a:rPr>
              <a:t>Attenuation phase</a:t>
            </a:r>
            <a:endParaRPr lang="fr-FR" altLang="en-US" sz="2600" b="1" u="sng">
              <a:solidFill>
                <a:srgbClr val="0099FF"/>
              </a:solidFill>
            </a:endParaRPr>
          </a:p>
          <a:p>
            <a:pPr algn="l" defTabSz="914400" eaLnBrk="1" hangingPunct="1"/>
            <a:endParaRPr lang="fr-FR" altLang="en-US" sz="1600" b="1" u="sng">
              <a:solidFill>
                <a:srgbClr val="009900"/>
              </a:solidFill>
            </a:endParaRPr>
          </a:p>
          <a:p>
            <a:pPr algn="l" defTabSz="914400" eaLnBrk="1" hangingPunct="1"/>
            <a:r>
              <a:rPr lang="fr-FR" altLang="en-US" sz="1600" b="1" u="sng">
                <a:solidFill>
                  <a:srgbClr val="009900"/>
                </a:solidFill>
              </a:rPr>
              <a:t>Sunday</a:t>
            </a:r>
            <a:r>
              <a:rPr lang="fr-FR" altLang="en-US" sz="1600" b="1" u="sng">
                <a:solidFill>
                  <a:srgbClr val="004494"/>
                </a:solidFill>
              </a:rPr>
              <a:t> </a:t>
            </a:r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Morning</a:t>
            </a:r>
            <a:r>
              <a:rPr lang="fr-FR" altLang="en-US" sz="1600" b="1">
                <a:solidFill>
                  <a:srgbClr val="004494"/>
                </a:solidFill>
              </a:rPr>
              <a:t>: </a:t>
            </a:r>
            <a:r>
              <a:rPr lang="en-US" altLang="en-US" sz="1600" b="1">
                <a:solidFill>
                  <a:srgbClr val="004494"/>
                </a:solidFill>
              </a:rPr>
              <a:t>At the dressing refection, evacuation of pus, sampling, fever</a:t>
            </a:r>
            <a:endParaRPr lang="fr-FR" altLang="en-US" sz="1600" b="1">
              <a:solidFill>
                <a:srgbClr val="004494"/>
              </a:solidFill>
            </a:endParaRPr>
          </a:p>
          <a:p>
            <a:pPr lvl="1" algn="l" defTabSz="914400" eaLnBrk="1" hangingPunct="1">
              <a:buFontTx/>
              <a:buChar char="•"/>
            </a:pPr>
            <a:endParaRPr lang="fr-FR" altLang="en-US" sz="800" b="1" u="sng">
              <a:solidFill>
                <a:srgbClr val="009900"/>
              </a:solidFill>
            </a:endParaRPr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23h20</a:t>
            </a:r>
            <a:r>
              <a:rPr lang="fr-FR" altLang="en-US" sz="1600" b="1">
                <a:solidFill>
                  <a:srgbClr val="004494"/>
                </a:solidFill>
              </a:rPr>
              <a:t>: </a:t>
            </a:r>
            <a:r>
              <a:rPr lang="en-US" altLang="en-US" sz="1600" b="1">
                <a:solidFill>
                  <a:srgbClr val="004494"/>
                </a:solidFill>
              </a:rPr>
              <a:t>1st series of blood cultures, fever</a:t>
            </a:r>
          </a:p>
          <a:p>
            <a:pPr lvl="1" algn="l" defTabSz="914400" eaLnBrk="1" hangingPunct="1">
              <a:buFontTx/>
              <a:buChar char="•"/>
            </a:pPr>
            <a:endParaRPr lang="fr-FR" altLang="en-US" sz="1000" b="1">
              <a:solidFill>
                <a:srgbClr val="004494"/>
              </a:solidFill>
            </a:endParaRPr>
          </a:p>
          <a:p>
            <a:pPr algn="l" defTabSz="914400" eaLnBrk="1" hangingPunct="1"/>
            <a:endParaRPr lang="fr-FR" altLang="en-US" sz="1000" b="1">
              <a:solidFill>
                <a:srgbClr val="004494"/>
              </a:solidFill>
            </a:endParaRPr>
          </a:p>
          <a:p>
            <a:pPr algn="l" defTabSz="914400" eaLnBrk="1" hangingPunct="1"/>
            <a:r>
              <a:rPr lang="fr-FR" altLang="en-US" sz="1600" b="1" u="sng">
                <a:solidFill>
                  <a:srgbClr val="009900"/>
                </a:solidFill>
              </a:rPr>
              <a:t>Monday </a:t>
            </a:r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5h20</a:t>
            </a:r>
            <a:r>
              <a:rPr lang="fr-FR" altLang="en-US" sz="1600" b="1">
                <a:solidFill>
                  <a:srgbClr val="004494"/>
                </a:solidFill>
              </a:rPr>
              <a:t>: </a:t>
            </a:r>
            <a:r>
              <a:rPr lang="en-US" altLang="en-US" sz="1600" b="1">
                <a:solidFill>
                  <a:srgbClr val="004494"/>
                </a:solidFill>
              </a:rPr>
              <a:t>2nd series of blood cultures, fever</a:t>
            </a:r>
            <a:endParaRPr lang="fr-FR" altLang="en-US" sz="800" b="1" u="sng">
              <a:solidFill>
                <a:srgbClr val="009900"/>
              </a:solidFill>
            </a:endParaRPr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7h30</a:t>
            </a:r>
            <a:r>
              <a:rPr lang="fr-FR" altLang="en-US" sz="1600" b="1">
                <a:solidFill>
                  <a:srgbClr val="004494"/>
                </a:solidFill>
              </a:rPr>
              <a:t>: Sepsis, fever treatment</a:t>
            </a:r>
          </a:p>
          <a:p>
            <a:pPr lvl="1" algn="l" defTabSz="914400" eaLnBrk="1" hangingPunct="1">
              <a:buFontTx/>
              <a:buChar char="•"/>
            </a:pPr>
            <a:endParaRPr lang="fr-FR" altLang="en-US" sz="800" b="1" u="sng">
              <a:solidFill>
                <a:srgbClr val="009900"/>
              </a:solidFill>
            </a:endParaRPr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Morning</a:t>
            </a:r>
            <a:r>
              <a:rPr lang="fr-FR" altLang="en-US" sz="1600" b="1">
                <a:solidFill>
                  <a:srgbClr val="004494"/>
                </a:solidFill>
              </a:rPr>
              <a:t>: </a:t>
            </a:r>
            <a:r>
              <a:rPr lang="en-US" altLang="en-US" sz="1600" b="1">
                <a:solidFill>
                  <a:srgbClr val="004494"/>
                </a:solidFill>
              </a:rPr>
              <a:t>Information from the lab about </a:t>
            </a:r>
            <a:r>
              <a:rPr lang="en-US" altLang="en-US" sz="1800" b="1">
                <a:solidFill>
                  <a:srgbClr val="004494"/>
                </a:solidFill>
              </a:rPr>
              <a:t>positive</a:t>
            </a:r>
            <a:r>
              <a:rPr lang="en-US" altLang="en-US" sz="1800"/>
              <a:t> </a:t>
            </a:r>
            <a:r>
              <a:rPr lang="en-US" altLang="en-US" sz="1600" b="1">
                <a:solidFill>
                  <a:srgbClr val="004494"/>
                </a:solidFill>
              </a:rPr>
              <a:t>blood cultures (cocci gram +)</a:t>
            </a:r>
            <a:endParaRPr lang="fr-FR" altLang="en-US" sz="800" b="1" u="sng">
              <a:solidFill>
                <a:srgbClr val="009900"/>
              </a:solidFill>
            </a:endParaRPr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23h00</a:t>
            </a:r>
            <a:r>
              <a:rPr lang="fr-FR" altLang="en-US" sz="1600" b="1">
                <a:solidFill>
                  <a:srgbClr val="004494"/>
                </a:solidFill>
              </a:rPr>
              <a:t>: </a:t>
            </a:r>
            <a:r>
              <a:rPr lang="en-US" altLang="en-US" sz="1600" b="1">
                <a:solidFill>
                  <a:srgbClr val="004494"/>
                </a:solidFill>
              </a:rPr>
              <a:t>3rd and 4th series of blood cultures, fever, patient deterioration (Acute pulmonary edema, call the intensivist, treatment with Linezolide and Beta lactam antibiotics.</a:t>
            </a:r>
            <a:endParaRPr lang="fr-FR" altLang="en-US" sz="1000" b="1">
              <a:solidFill>
                <a:srgbClr val="004494"/>
              </a:solidFill>
            </a:endParaRPr>
          </a:p>
          <a:p>
            <a:pPr algn="l" defTabSz="914400" eaLnBrk="1" hangingPunct="1"/>
            <a:endParaRPr lang="fr-FR" altLang="en-US" sz="800" b="1" u="sng">
              <a:solidFill>
                <a:srgbClr val="009900"/>
              </a:solidFill>
            </a:endParaRPr>
          </a:p>
          <a:p>
            <a:pPr algn="l" defTabSz="914400" eaLnBrk="1" hangingPunct="1"/>
            <a:r>
              <a:rPr lang="fr-FR" altLang="en-US" sz="1600" b="1" u="sng">
                <a:solidFill>
                  <a:srgbClr val="009900"/>
                </a:solidFill>
              </a:rPr>
              <a:t>Tuesday</a:t>
            </a:r>
          </a:p>
          <a:p>
            <a:pPr lvl="1" algn="l" defTabSz="914400" eaLnBrk="1" hangingPunct="1">
              <a:buFontTx/>
              <a:buChar char="•"/>
            </a:pPr>
            <a:endParaRPr lang="fr-FR" altLang="en-US" sz="800" b="1">
              <a:solidFill>
                <a:srgbClr val="004494"/>
              </a:solidFill>
            </a:endParaRPr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7h30</a:t>
            </a:r>
            <a:r>
              <a:rPr lang="fr-FR" altLang="en-US" sz="1600" b="1">
                <a:solidFill>
                  <a:srgbClr val="004494"/>
                </a:solidFill>
              </a:rPr>
              <a:t> : Stable ; painless ; Glasgow 14/15</a:t>
            </a:r>
          </a:p>
          <a:p>
            <a:pPr lvl="1" algn="l" defTabSz="914400" eaLnBrk="1" hangingPunct="1"/>
            <a:endParaRPr lang="fr-FR" altLang="en-US" sz="800" b="1">
              <a:solidFill>
                <a:srgbClr val="004494"/>
              </a:solidFill>
            </a:endParaRPr>
          </a:p>
          <a:p>
            <a:pPr lvl="1" algn="l" defTabSz="914400" eaLnBrk="1" hangingPunct="1">
              <a:buFontTx/>
              <a:buChar char="•"/>
            </a:pPr>
            <a:r>
              <a:rPr lang="fr-FR" altLang="en-US" sz="1600" b="1" u="sng">
                <a:solidFill>
                  <a:srgbClr val="009900"/>
                </a:solidFill>
              </a:rPr>
              <a:t>8h30</a:t>
            </a:r>
            <a:r>
              <a:rPr lang="fr-FR" altLang="en-US" sz="1600" b="1">
                <a:solidFill>
                  <a:srgbClr val="004494"/>
                </a:solidFill>
              </a:rPr>
              <a:t> : Patient found dead</a:t>
            </a:r>
          </a:p>
        </p:txBody>
      </p:sp>
      <p:sp>
        <p:nvSpPr>
          <p:cNvPr id="133124" name="Oval 4"/>
          <p:cNvSpPr>
            <a:spLocks noChangeArrowheads="1"/>
          </p:cNvSpPr>
          <p:nvPr/>
        </p:nvSpPr>
        <p:spPr bwMode="auto">
          <a:xfrm>
            <a:off x="1417638" y="4806950"/>
            <a:ext cx="431800" cy="431800"/>
          </a:xfrm>
          <a:prstGeom prst="ellipse">
            <a:avLst/>
          </a:prstGeom>
          <a:solidFill>
            <a:srgbClr val="CC0066"/>
          </a:solidFill>
          <a:ln w="952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3000" b="1" i="1">
                <a:solidFill>
                  <a:schemeClr val="bg1"/>
                </a:solidFill>
                <a:latin typeface="Times New Roman" pitchFamily="4" charset="0"/>
              </a:rPr>
              <a:t>!</a:t>
            </a:r>
          </a:p>
        </p:txBody>
      </p:sp>
      <p:sp>
        <p:nvSpPr>
          <p:cNvPr id="133125" name="Oval 5"/>
          <p:cNvSpPr>
            <a:spLocks noChangeArrowheads="1"/>
          </p:cNvSpPr>
          <p:nvPr/>
        </p:nvSpPr>
        <p:spPr bwMode="auto">
          <a:xfrm>
            <a:off x="1366838" y="1412875"/>
            <a:ext cx="431800" cy="431800"/>
          </a:xfrm>
          <a:prstGeom prst="ellipse">
            <a:avLst/>
          </a:prstGeom>
          <a:solidFill>
            <a:srgbClr val="CC0066"/>
          </a:solidFill>
          <a:ln w="952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3000" b="1" i="1">
                <a:solidFill>
                  <a:schemeClr val="bg1"/>
                </a:solidFill>
                <a:latin typeface="Times New Roman" pitchFamily="4" charset="0"/>
              </a:rPr>
              <a:t>!</a:t>
            </a:r>
          </a:p>
        </p:txBody>
      </p:sp>
      <p:sp>
        <p:nvSpPr>
          <p:cNvPr id="133126" name="Oval 6"/>
          <p:cNvSpPr>
            <a:spLocks noChangeArrowheads="1"/>
          </p:cNvSpPr>
          <p:nvPr/>
        </p:nvSpPr>
        <p:spPr bwMode="auto">
          <a:xfrm>
            <a:off x="1379538" y="2527300"/>
            <a:ext cx="431800" cy="431800"/>
          </a:xfrm>
          <a:prstGeom prst="ellipse">
            <a:avLst/>
          </a:prstGeom>
          <a:solidFill>
            <a:srgbClr val="CC0066"/>
          </a:solidFill>
          <a:ln w="952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3000" b="1" i="1">
                <a:solidFill>
                  <a:schemeClr val="bg1"/>
                </a:solidFill>
                <a:latin typeface="Times New Roman" pitchFamily="4" charset="0"/>
              </a:rPr>
              <a:t>!</a:t>
            </a:r>
          </a:p>
        </p:txBody>
      </p:sp>
      <p:sp>
        <p:nvSpPr>
          <p:cNvPr id="133127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5892274D-057F-47CE-A452-0B0C0953E98D}" type="slidenum">
              <a:rPr lang="fr-FR" altLang="en-US" sz="1800"/>
              <a:pPr eaLnBrk="1" hangingPunct="1"/>
              <a:t>4</a:t>
            </a:fld>
            <a:endParaRPr lang="fr-FR" altLang="en-US" sz="1800"/>
          </a:p>
        </p:txBody>
      </p:sp>
      <p:pic>
        <p:nvPicPr>
          <p:cNvPr id="80899" name="Picture 7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76213"/>
            <a:ext cx="37084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9" descr="CharlesVincentWhitePaperNewsStory(web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212975"/>
            <a:ext cx="452755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3" name="Rectangle 3"/>
          <p:cNvSpPr>
            <a:spLocks noChangeArrowheads="1"/>
          </p:cNvSpPr>
          <p:nvPr/>
        </p:nvSpPr>
        <p:spPr bwMode="auto">
          <a:xfrm>
            <a:off x="688975" y="6537325"/>
            <a:ext cx="822483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fr-FR" altLang="en-US" sz="1400" b="1">
                <a:solidFill>
                  <a:srgbClr val="000090"/>
                </a:solidFill>
              </a:rPr>
              <a:t>http://www.chfg.org/wp-content/uploads/2012/03/Vincent-Essentials-of-Patient-Safety-2012.pdf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BB1C745D-6E00-4502-8AB5-8BE4DB7910FD}" type="slidenum">
              <a:rPr lang="fr-FR" altLang="en-US" sz="1800"/>
              <a:pPr eaLnBrk="1" hangingPunct="1"/>
              <a:t>40</a:t>
            </a:fld>
            <a:endParaRPr lang="fr-FR" altLang="en-US" sz="1800"/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539750" y="1846263"/>
            <a:ext cx="8172450" cy="2455862"/>
          </a:xfrm>
          <a:prstGeom prst="rect">
            <a:avLst/>
          </a:prstGeom>
          <a:solidFill>
            <a:schemeClr val="bg1"/>
          </a:solidFill>
          <a:ln w="76200">
            <a:solidFill>
              <a:srgbClr val="FF0066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200" b="1" u="sng">
                <a:solidFill>
                  <a:schemeClr val="tx2"/>
                </a:solidFill>
              </a:rPr>
              <a:t>Gap / Immediate causes</a:t>
            </a:r>
            <a:r>
              <a:rPr lang="en-US" altLang="en-US" sz="2200" b="1">
                <a:solidFill>
                  <a:schemeClr val="tx2"/>
                </a:solidFill>
              </a:rPr>
              <a:t> :</a:t>
            </a:r>
            <a:r>
              <a:rPr lang="en-US" altLang="en-US" sz="1600" b="1">
                <a:solidFill>
                  <a:schemeClr val="tx2"/>
                </a:solidFill>
              </a:rPr>
              <a:t> 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1">
                <a:solidFill>
                  <a:schemeClr val="tx2"/>
                </a:solidFill>
              </a:rPr>
              <a:t> Sampling delay (30h) / delay in antibiotic treatment (60 h)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1"/>
              <a:t> Antibiotic treatment adequacy? Patient surveillance?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200" b="1" u="sng">
                <a:solidFill>
                  <a:schemeClr val="tx2"/>
                </a:solidFill>
              </a:rPr>
              <a:t>Latent causes:</a:t>
            </a:r>
            <a:r>
              <a:rPr lang="en-US" altLang="en-US" sz="1600" b="1">
                <a:solidFill>
                  <a:schemeClr val="tx2"/>
                </a:solidFill>
              </a:rPr>
              <a:t> 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800" b="1">
                <a:solidFill>
                  <a:schemeClr val="tx2"/>
                </a:solidFill>
              </a:rPr>
              <a:t> </a:t>
            </a:r>
            <a:r>
              <a:rPr lang="en-US" altLang="en-US" sz="1800" b="1"/>
              <a:t>Poor alert</a:t>
            </a:r>
            <a:r>
              <a:rPr lang="en-US" altLang="en-US" sz="1800"/>
              <a:t> </a:t>
            </a:r>
            <a:r>
              <a:rPr lang="en-US" altLang="en-US" sz="1800" b="1"/>
              <a:t>transmission of the of blood culture positiveness</a:t>
            </a:r>
            <a:r>
              <a:rPr lang="en-US" altLang="en-US" sz="1800"/>
              <a:t> </a:t>
            </a:r>
            <a:r>
              <a:rPr lang="en-US" altLang="en-US" sz="1800" b="1"/>
              <a:t>between lab and unit.</a:t>
            </a:r>
          </a:p>
        </p:txBody>
      </p:sp>
      <p:sp>
        <p:nvSpPr>
          <p:cNvPr id="135172" name="Oval 4"/>
          <p:cNvSpPr>
            <a:spLocks noChangeArrowheads="1"/>
          </p:cNvSpPr>
          <p:nvPr/>
        </p:nvSpPr>
        <p:spPr bwMode="auto">
          <a:xfrm rot="1015081">
            <a:off x="8029575" y="1341438"/>
            <a:ext cx="863600" cy="792162"/>
          </a:xfrm>
          <a:prstGeom prst="ellipse">
            <a:avLst/>
          </a:prstGeom>
          <a:solidFill>
            <a:srgbClr val="CC0066"/>
          </a:solidFill>
          <a:ln w="952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5000" b="1" i="1">
                <a:solidFill>
                  <a:schemeClr val="bg1"/>
                </a:solidFill>
                <a:latin typeface="Times New Roman" pitchFamily="4" charset="0"/>
              </a:rPr>
              <a:t>!</a:t>
            </a:r>
          </a:p>
        </p:txBody>
      </p:sp>
      <p:sp>
        <p:nvSpPr>
          <p:cNvPr id="135173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26238" y="6484938"/>
            <a:ext cx="2417762" cy="42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FF2F393D-5ABA-4A67-81BC-35F4F8BA3E5D}" type="slidenum">
              <a:rPr lang="fr-FR" altLang="en-US" sz="1800"/>
              <a:pPr eaLnBrk="1" hangingPunct="1"/>
              <a:t>41</a:t>
            </a:fld>
            <a:endParaRPr lang="fr-FR" altLang="en-US" sz="1800"/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812800"/>
            <a:ext cx="8229600" cy="865188"/>
          </a:xfrm>
        </p:spPr>
        <p:txBody>
          <a:bodyPr anchor="t"/>
          <a:lstStyle/>
          <a:p>
            <a:r>
              <a:rPr lang="en-US" altLang="en-US" sz="2800" smtClean="0">
                <a:ea typeface="ＭＳ Ｐゴシック" pitchFamily="4" charset="-128"/>
              </a:rPr>
              <a:t>MRSA Bacteraemia RCA</a:t>
            </a:r>
            <a:br>
              <a:rPr lang="en-US" altLang="en-US" sz="2800" smtClean="0">
                <a:ea typeface="ＭＳ Ｐゴシック" pitchFamily="4" charset="-128"/>
              </a:rPr>
            </a:br>
            <a:r>
              <a:rPr lang="en-US" altLang="en-US" sz="2800" smtClean="0">
                <a:ea typeface="ＭＳ Ｐゴシック" pitchFamily="4" charset="-128"/>
              </a:rPr>
              <a:t>Actions proposed and Priorities</a:t>
            </a:r>
            <a:endParaRPr lang="fr-FR" altLang="en-US" sz="2800" smtClean="0">
              <a:ea typeface="ＭＳ Ｐゴシック" pitchFamily="4" charset="-128"/>
            </a:endParaRPr>
          </a:p>
        </p:txBody>
      </p:sp>
      <p:graphicFrame>
        <p:nvGraphicFramePr>
          <p:cNvPr id="428074" name="Group 42"/>
          <p:cNvGraphicFramePr>
            <a:graphicFrameLocks noGrp="1"/>
          </p:cNvGraphicFramePr>
          <p:nvPr>
            <p:ph idx="1"/>
          </p:nvPr>
        </p:nvGraphicFramePr>
        <p:xfrm>
          <a:off x="323850" y="1847850"/>
          <a:ext cx="8229600" cy="4654550"/>
        </p:xfrm>
        <a:graphic>
          <a:graphicData uri="http://schemas.openxmlformats.org/drawingml/2006/table">
            <a:tbl>
              <a:tblPr/>
              <a:tblGrid>
                <a:gridCol w="369888"/>
                <a:gridCol w="5553075"/>
                <a:gridCol w="2306637"/>
              </a:tblGrid>
              <a:tr h="4127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4" charset="0"/>
                        <a:ea typeface="ＭＳ Ｐゴシック" pitchFamily="4" charset="-128"/>
                      </a:endParaRPr>
                    </a:p>
                  </a:txBody>
                  <a:tcPr marL="81280" marR="81280"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Proposed action</a:t>
                      </a:r>
                    </a:p>
                  </a:txBody>
                  <a:tcPr marL="81280" marR="81280" horzOverflow="overflow">
                    <a:lnL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Responsible</a:t>
                      </a:r>
                    </a:p>
                  </a:txBody>
                  <a:tcPr marL="81280" marR="81280" horzOverflow="overflow">
                    <a:lnL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8159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494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1</a:t>
                      </a:r>
                    </a:p>
                  </a:txBody>
                  <a:tcPr marL="80000" marR="80000" marT="46800" marB="46800" anchor="ctr"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New configuration of computer software to be able to notify a PVC emergency insertion by checking a box</a:t>
                      </a:r>
                    </a:p>
                  </a:txBody>
                  <a:tcPr marL="80000" marR="80000" marT="46800" marB="46800" anchor="ctr" horzOverflow="overflow">
                    <a:lnL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  <a:cs typeface="Arial" charset="0"/>
                        </a:rPr>
                        <a:t>IT services</a:t>
                      </a:r>
                    </a:p>
                  </a:txBody>
                  <a:tcPr marL="80000" marR="80000" marT="46800" marB="46800" anchor="ctr" horzOverflow="overflow">
                    <a:lnL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494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2</a:t>
                      </a:r>
                    </a:p>
                  </a:txBody>
                  <a:tcPr marL="80000" marR="80000" marT="46800" marB="46800" anchor="ctr"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Review PVC practices through an observational audit</a:t>
                      </a:r>
                    </a:p>
                  </a:txBody>
                  <a:tcPr marL="80000" marR="80000" marT="46800" marB="46800" anchor="ctr" horzOverflow="overflow">
                    <a:lnL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  <a:cs typeface="Arial" charset="0"/>
                        </a:rPr>
                        <a:t>IC team</a:t>
                      </a:r>
                    </a:p>
                  </a:txBody>
                  <a:tcPr marL="80000" marR="80000" marT="46800" marB="46800" anchor="ctr" horzOverflow="overflow">
                    <a:lnL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298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494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3</a:t>
                      </a:r>
                    </a:p>
                  </a:txBody>
                  <a:tcPr marL="80000" marR="80000" marT="46800" marB="46800" anchor="ctr"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Probabilistic antibiotic treatment protocol to complete with a part on PVC infection</a:t>
                      </a:r>
                    </a:p>
                  </a:txBody>
                  <a:tcPr marL="80000" marR="80000" marT="46800" marB="46800" anchor="ctr" horzOverflow="overflow">
                    <a:lnL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  <a:cs typeface="Arial" charset="0"/>
                        </a:rPr>
                        <a:t>Infectiologists</a:t>
                      </a:r>
                    </a:p>
                  </a:txBody>
                  <a:tcPr marL="80000" marR="80000" marT="46800" marB="46800" anchor="ctr" horzOverflow="overflow">
                    <a:lnL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87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fr-F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494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4</a:t>
                      </a:r>
                    </a:p>
                  </a:txBody>
                  <a:tcPr marL="80000" marR="80000" marT="46800" marB="46800" anchor="ctr"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</a:rPr>
                        <a:t>Positioning of positive blood cultures results as a management priority. Inform your doctor as soon as the alert by the laboratory for immediate care.</a:t>
                      </a:r>
                    </a:p>
                  </a:txBody>
                  <a:tcPr marL="80000" marR="80000" marT="46800" marB="46800" anchor="ctr" horzOverflow="overflow">
                    <a:lnL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4494"/>
                        </a:buClr>
                        <a:buFont typeface="Wingdings" pitchFamily="4" charset="2"/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CC"/>
                        </a:buClr>
                        <a:buSzPct val="75000"/>
                        <a:buFont typeface="Wingdings" pitchFamily="4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Calibri" pitchFamily="4" charset="0"/>
                          <a:ea typeface="ＭＳ Ｐゴシック" pitchFamily="4" charset="-128"/>
                          <a:cs typeface="Arial" charset="0"/>
                        </a:rPr>
                        <a:t>All wards of the hospital</a:t>
                      </a:r>
                    </a:p>
                  </a:txBody>
                  <a:tcPr marL="80000" marR="80000" marT="46800" marB="46800" anchor="ctr" horzOverflow="overflow">
                    <a:lnL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6222" name="Oval 29"/>
          <p:cNvSpPr>
            <a:spLocks noChangeArrowheads="1"/>
          </p:cNvSpPr>
          <p:nvPr/>
        </p:nvSpPr>
        <p:spPr bwMode="auto">
          <a:xfrm>
            <a:off x="8408988" y="5233988"/>
            <a:ext cx="611187" cy="576262"/>
          </a:xfrm>
          <a:prstGeom prst="ellipse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36223" name="Text Box 30"/>
          <p:cNvSpPr txBox="1">
            <a:spLocks noChangeArrowheads="1"/>
          </p:cNvSpPr>
          <p:nvPr/>
        </p:nvSpPr>
        <p:spPr bwMode="auto">
          <a:xfrm rot="202038">
            <a:off x="8434388" y="5180013"/>
            <a:ext cx="4683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fr-FR" altLang="en-US" sz="4000">
                <a:solidFill>
                  <a:schemeClr val="bg1"/>
                </a:solidFill>
                <a:latin typeface="Times New Roman" pitchFamily="4" charset="0"/>
                <a:sym typeface="Wingdings" pitchFamily="4" charset="2"/>
              </a:rPr>
              <a:t></a:t>
            </a:r>
          </a:p>
        </p:txBody>
      </p:sp>
      <p:sp>
        <p:nvSpPr>
          <p:cNvPr id="136224" name="Oval 31"/>
          <p:cNvSpPr>
            <a:spLocks noChangeArrowheads="1"/>
          </p:cNvSpPr>
          <p:nvPr/>
        </p:nvSpPr>
        <p:spPr bwMode="auto">
          <a:xfrm>
            <a:off x="8445500" y="2351088"/>
            <a:ext cx="611188" cy="576262"/>
          </a:xfrm>
          <a:prstGeom prst="ellipse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36225" name="Text Box 32"/>
          <p:cNvSpPr txBox="1">
            <a:spLocks noChangeArrowheads="1"/>
          </p:cNvSpPr>
          <p:nvPr/>
        </p:nvSpPr>
        <p:spPr bwMode="auto">
          <a:xfrm rot="202038">
            <a:off x="8470900" y="2297113"/>
            <a:ext cx="468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fr-FR" altLang="en-US" sz="4000">
                <a:solidFill>
                  <a:schemeClr val="bg1"/>
                </a:solidFill>
                <a:latin typeface="Times New Roman" pitchFamily="4" charset="0"/>
                <a:sym typeface="Wingdings" pitchFamily="4" charset="2"/>
              </a:rPr>
              <a:t></a:t>
            </a:r>
          </a:p>
        </p:txBody>
      </p:sp>
      <p:sp>
        <p:nvSpPr>
          <p:cNvPr id="136226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8B9CE63D-01D1-449C-876A-41A903BBAA3D}" type="slidenum">
              <a:rPr lang="fr-FR" altLang="en-US" sz="1800"/>
              <a:pPr eaLnBrk="1" hangingPunct="1"/>
              <a:t>42</a:t>
            </a:fld>
            <a:endParaRPr lang="fr-FR" altLang="en-US" sz="1800"/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Plan</a:t>
            </a:r>
          </a:p>
        </p:txBody>
      </p:sp>
      <p:sp>
        <p:nvSpPr>
          <p:cNvPr id="137220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sp>
        <p:nvSpPr>
          <p:cNvPr id="339972" name="Rectangle 4"/>
          <p:cNvSpPr>
            <a:spLocks noChangeArrowheads="1"/>
          </p:cNvSpPr>
          <p:nvPr/>
        </p:nvSpPr>
        <p:spPr bwMode="auto">
          <a:xfrm>
            <a:off x="1328738" y="2533650"/>
            <a:ext cx="6429375" cy="1981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800" b="1"/>
              <a:t>Root cause analysis of </a:t>
            </a:r>
          </a:p>
          <a:p>
            <a:pPr defTabSz="914400" eaLnBrk="1" hangingPunct="1"/>
            <a:r>
              <a:rPr lang="en-US" altLang="en-US" sz="2800" b="1"/>
              <a:t>blood and body fluid exposures</a:t>
            </a:r>
            <a:endParaRPr lang="fr-FR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3F6269E1-963F-4305-AC52-7A75F5DC4A33}" type="slidenum">
              <a:rPr lang="fr-FR" altLang="en-US" sz="1800"/>
              <a:pPr eaLnBrk="1" hangingPunct="1"/>
              <a:t>43</a:t>
            </a:fld>
            <a:endParaRPr lang="fr-FR" altLang="en-US" sz="1800"/>
          </a:p>
        </p:txBody>
      </p:sp>
      <p:sp>
        <p:nvSpPr>
          <p:cNvPr id="138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Exploring BBFE</a:t>
            </a:r>
          </a:p>
        </p:txBody>
      </p:sp>
      <p:sp>
        <p:nvSpPr>
          <p:cNvPr id="138244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pic>
        <p:nvPicPr>
          <p:cNvPr id="138245" name="Picture 4" descr="IMG_20140424_122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701800"/>
            <a:ext cx="4352925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406525"/>
            <a:ext cx="9251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160C8A00-D598-4504-99A9-36A6587DBEBB}" type="slidenum">
              <a:rPr lang="fr-FR" altLang="en-US" sz="1800"/>
              <a:pPr eaLnBrk="1" hangingPunct="1"/>
              <a:t>44</a:t>
            </a:fld>
            <a:endParaRPr lang="fr-FR" altLang="en-US" sz="1800"/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Exploring BBFE</a:t>
            </a:r>
          </a:p>
        </p:txBody>
      </p:sp>
      <p:sp>
        <p:nvSpPr>
          <p:cNvPr id="139268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sp>
        <p:nvSpPr>
          <p:cNvPr id="341001" name="Rectangle 9"/>
          <p:cNvSpPr>
            <a:spLocks noChangeArrowheads="1"/>
          </p:cNvSpPr>
          <p:nvPr/>
        </p:nvSpPr>
        <p:spPr bwMode="auto">
          <a:xfrm>
            <a:off x="307975" y="1681163"/>
            <a:ext cx="82581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defTabSz="914400" eaLnBrk="1" hangingPunct="1">
              <a:spcBef>
                <a:spcPct val="20000"/>
              </a:spcBef>
              <a:buClr>
                <a:srgbClr val="004494"/>
              </a:buClr>
            </a:pPr>
            <a:r>
              <a:rPr lang="en-US" altLang="en-US" sz="2600" b="1">
                <a:solidFill>
                  <a:srgbClr val="1E1C11"/>
                </a:solidFill>
              </a:rPr>
              <a:t>The starting point of the RCA was the report of a BBFE by a radiologist to occupational medicine. BBFE occurred during a non scheduled breast biopsy.</a:t>
            </a:r>
          </a:p>
        </p:txBody>
      </p:sp>
      <p:pic>
        <p:nvPicPr>
          <p:cNvPr id="13927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690938"/>
            <a:ext cx="90741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D253A9F7-D773-430E-A189-11F52995F39C}" type="slidenum">
              <a:rPr lang="fr-FR" altLang="en-US" sz="1800"/>
              <a:pPr eaLnBrk="1" hangingPunct="1"/>
              <a:t>45</a:t>
            </a:fld>
            <a:endParaRPr lang="fr-FR" altLang="en-US" sz="1800"/>
          </a:p>
        </p:txBody>
      </p:sp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Exploring BBFE</a:t>
            </a:r>
          </a:p>
        </p:txBody>
      </p:sp>
      <p:sp>
        <p:nvSpPr>
          <p:cNvPr id="140292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sp>
        <p:nvSpPr>
          <p:cNvPr id="343044" name="Rectangle 4"/>
          <p:cNvSpPr>
            <a:spLocks noChangeArrowheads="1"/>
          </p:cNvSpPr>
          <p:nvPr/>
        </p:nvSpPr>
        <p:spPr bwMode="auto">
          <a:xfrm>
            <a:off x="307975" y="1681163"/>
            <a:ext cx="8513763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defTabSz="914400" eaLnBrk="1" hangingPunct="1">
              <a:spcBef>
                <a:spcPct val="20000"/>
              </a:spcBef>
              <a:buClr>
                <a:srgbClr val="004494"/>
              </a:buClr>
            </a:pPr>
            <a:r>
              <a:rPr lang="en-US" altLang="en-US" sz="2600" b="1">
                <a:solidFill>
                  <a:srgbClr val="1E1C11"/>
                </a:solidFill>
              </a:rPr>
              <a:t>ORION comprises six steps:</a:t>
            </a:r>
          </a:p>
          <a:p>
            <a:pPr lvl="1" algn="l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600" b="1">
                <a:solidFill>
                  <a:srgbClr val="1E1C11"/>
                </a:solidFill>
              </a:rPr>
              <a:t>collecting data; </a:t>
            </a:r>
          </a:p>
          <a:p>
            <a:pPr lvl="1" algn="l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600" b="1">
                <a:solidFill>
                  <a:srgbClr val="1E1C11"/>
                </a:solidFill>
              </a:rPr>
              <a:t>rebuilding the chronology;</a:t>
            </a:r>
          </a:p>
          <a:p>
            <a:pPr lvl="1" algn="l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600" b="1">
                <a:solidFill>
                  <a:srgbClr val="1E1C11"/>
                </a:solidFill>
              </a:rPr>
              <a:t>identifying gaps;</a:t>
            </a:r>
          </a:p>
          <a:p>
            <a:pPr lvl="1" algn="l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600" b="1">
                <a:solidFill>
                  <a:srgbClr val="1E1C11"/>
                </a:solidFill>
              </a:rPr>
              <a:t>identifying contributing and influential factors;</a:t>
            </a:r>
          </a:p>
          <a:p>
            <a:pPr lvl="1" algn="l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600" b="1">
                <a:solidFill>
                  <a:srgbClr val="1E1C11"/>
                </a:solidFill>
              </a:rPr>
              <a:t>proposing actions to implement;</a:t>
            </a:r>
          </a:p>
          <a:p>
            <a:pPr lvl="1" algn="l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600" b="1">
                <a:solidFill>
                  <a:srgbClr val="1E1C11"/>
                </a:solidFill>
              </a:rPr>
              <a:t>writing the analysis report. </a:t>
            </a:r>
            <a:endParaRPr lang="fr-FR" altLang="en-US" sz="2600" b="1">
              <a:solidFill>
                <a:srgbClr val="1E1C1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18858B82-26E4-454C-89E9-2B87C1441E7B}" type="slidenum">
              <a:rPr lang="fr-FR" altLang="en-US" sz="1800"/>
              <a:pPr eaLnBrk="1" hangingPunct="1"/>
              <a:t>46</a:t>
            </a:fld>
            <a:endParaRPr lang="fr-FR" altLang="en-US" sz="1800"/>
          </a:p>
        </p:txBody>
      </p:sp>
      <p:sp>
        <p:nvSpPr>
          <p:cNvPr id="141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Exploring BBFE</a:t>
            </a:r>
          </a:p>
        </p:txBody>
      </p:sp>
      <p:sp>
        <p:nvSpPr>
          <p:cNvPr id="141316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962150"/>
            <a:ext cx="2078037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2035175"/>
            <a:ext cx="25527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2293938"/>
            <a:ext cx="302736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7F761886-0A1A-497D-9918-24E21D8403EB}" type="slidenum">
              <a:rPr lang="fr-FR" altLang="en-US" sz="1800"/>
              <a:pPr eaLnBrk="1" hangingPunct="1"/>
              <a:t>47</a:t>
            </a:fld>
            <a:endParaRPr lang="fr-FR" altLang="en-US" sz="1800"/>
          </a:p>
        </p:txBody>
      </p:sp>
      <p:sp>
        <p:nvSpPr>
          <p:cNvPr id="142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Exploring BBFE</a:t>
            </a:r>
          </a:p>
        </p:txBody>
      </p:sp>
      <p:sp>
        <p:nvSpPr>
          <p:cNvPr id="142340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822450"/>
            <a:ext cx="9220201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0CE52DC1-1BE4-467F-AD2C-3EF68ECC0DD0}" type="slidenum">
              <a:rPr lang="fr-FR" altLang="en-US" sz="1800"/>
              <a:pPr eaLnBrk="1" hangingPunct="1"/>
              <a:t>48</a:t>
            </a:fld>
            <a:endParaRPr lang="fr-FR" altLang="en-US" sz="1800"/>
          </a:p>
        </p:txBody>
      </p:sp>
      <p:sp>
        <p:nvSpPr>
          <p:cNvPr id="143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Exploring BBFE</a:t>
            </a:r>
          </a:p>
        </p:txBody>
      </p:sp>
      <p:sp>
        <p:nvSpPr>
          <p:cNvPr id="143364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982788"/>
            <a:ext cx="912653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75235D52-FEB8-47FD-800F-0C61C3240B65}" type="slidenum">
              <a:rPr lang="fr-FR" altLang="en-US" sz="1800"/>
              <a:pPr eaLnBrk="1" hangingPunct="1"/>
              <a:t>49</a:t>
            </a:fld>
            <a:endParaRPr lang="fr-FR" altLang="en-US" sz="1800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Exploring BBFE</a:t>
            </a:r>
          </a:p>
        </p:txBody>
      </p:sp>
      <p:sp>
        <p:nvSpPr>
          <p:cNvPr id="144388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654175"/>
            <a:ext cx="8093075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7D34931A-F748-47F0-82F1-9C47807FD41C}" type="slidenum">
              <a:rPr lang="fr-FR" altLang="en-US" sz="1800"/>
              <a:pPr eaLnBrk="1" hangingPunct="1"/>
              <a:t>5</a:t>
            </a:fld>
            <a:endParaRPr lang="fr-FR" altLang="en-US" sz="1800"/>
          </a:p>
        </p:txBody>
      </p:sp>
      <p:sp>
        <p:nvSpPr>
          <p:cNvPr id="381954" name="Rectangle 2"/>
          <p:cNvSpPr>
            <a:spLocks noChangeArrowheads="1"/>
          </p:cNvSpPr>
          <p:nvPr/>
        </p:nvSpPr>
        <p:spPr bwMode="auto">
          <a:xfrm>
            <a:off x="674688" y="6550025"/>
            <a:ext cx="8226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fr-FR" altLang="en-US" sz="1400" b="1">
                <a:solidFill>
                  <a:srgbClr val="000090"/>
                </a:solidFill>
              </a:rPr>
              <a:t>http://www.chfg.org/wp-content/uploads/2012/03/Vincent-Essentials-of-Patient-Safety-2012.pdf</a:t>
            </a:r>
          </a:p>
        </p:txBody>
      </p:sp>
      <p:pic>
        <p:nvPicPr>
          <p:cNvPr id="81924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113"/>
            <a:ext cx="9144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2FAF29F9-9896-4D17-A18C-7F32B604356D}" type="slidenum">
              <a:rPr lang="fr-FR" altLang="en-US" sz="1800"/>
              <a:pPr eaLnBrk="1" hangingPunct="1"/>
              <a:t>50</a:t>
            </a:fld>
            <a:endParaRPr lang="fr-FR" altLang="en-US" sz="1800"/>
          </a:p>
        </p:txBody>
      </p:sp>
      <p:sp>
        <p:nvSpPr>
          <p:cNvPr id="145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Exploring BBFE</a:t>
            </a:r>
          </a:p>
        </p:txBody>
      </p:sp>
      <p:sp>
        <p:nvSpPr>
          <p:cNvPr id="145412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574800"/>
            <a:ext cx="2125663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470025"/>
            <a:ext cx="673100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FF8AAEE2-D55C-4982-AB18-22AC2024352E}" type="slidenum">
              <a:rPr lang="fr-FR" altLang="en-US" sz="1800"/>
              <a:pPr eaLnBrk="1" hangingPunct="1"/>
              <a:t>51</a:t>
            </a:fld>
            <a:endParaRPr lang="fr-FR" altLang="en-US" sz="1800"/>
          </a:p>
        </p:txBody>
      </p:sp>
      <p:sp>
        <p:nvSpPr>
          <p:cNvPr id="146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Exploring BBFE</a:t>
            </a:r>
          </a:p>
        </p:txBody>
      </p:sp>
      <p:sp>
        <p:nvSpPr>
          <p:cNvPr id="146436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sp>
        <p:nvSpPr>
          <p:cNvPr id="350212" name="Rectangle 4"/>
          <p:cNvSpPr>
            <a:spLocks noChangeArrowheads="1"/>
          </p:cNvSpPr>
          <p:nvPr/>
        </p:nvSpPr>
        <p:spPr bwMode="auto">
          <a:xfrm>
            <a:off x="307975" y="1681163"/>
            <a:ext cx="80105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defTabSz="914400" eaLnBrk="1" hangingPunct="1">
              <a:spcBef>
                <a:spcPct val="20000"/>
              </a:spcBef>
              <a:buClr>
                <a:srgbClr val="004494"/>
              </a:buClr>
            </a:pPr>
            <a:r>
              <a:rPr lang="en-US" altLang="en-US" sz="2600" b="1">
                <a:solidFill>
                  <a:srgbClr val="1E1C11"/>
                </a:solidFill>
              </a:rPr>
              <a:t>Lessons learnt:</a:t>
            </a:r>
          </a:p>
          <a:p>
            <a:pPr lvl="1" algn="l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600" b="1">
                <a:solidFill>
                  <a:srgbClr val="1E1C11"/>
                </a:solidFill>
              </a:rPr>
              <a:t>This first use of the ORION method to analyse a BBFE proved successful. </a:t>
            </a:r>
          </a:p>
          <a:p>
            <a:pPr lvl="1" algn="l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600" b="1">
                <a:solidFill>
                  <a:srgbClr val="1E1C11"/>
                </a:solidFill>
              </a:rPr>
              <a:t>This method seems quasi-intuitive and easier to conduct than previously described methods because it relies on a detailed chronology. </a:t>
            </a:r>
          </a:p>
          <a:p>
            <a:pPr lvl="1" algn="l" defTabSz="914400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600" b="1">
                <a:solidFill>
                  <a:srgbClr val="1E1C11"/>
                </a:solidFill>
              </a:rPr>
              <a:t>It allows the implementation of BBFEs preventive measures and promotes collaborative teamwork.. </a:t>
            </a:r>
            <a:endParaRPr lang="fr-FR" altLang="en-US" sz="2600" b="1">
              <a:solidFill>
                <a:srgbClr val="1E1C1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FD5D668B-7834-4BC5-A38A-B84D86DDF5A7}" type="slidenum">
              <a:rPr lang="fr-FR" altLang="en-US" sz="1800"/>
              <a:pPr eaLnBrk="1" hangingPunct="1"/>
              <a:t>52</a:t>
            </a:fld>
            <a:endParaRPr lang="fr-FR" altLang="en-US" sz="1800"/>
          </a:p>
        </p:txBody>
      </p:sp>
      <p:sp>
        <p:nvSpPr>
          <p:cNvPr id="1474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altLang="en-US" sz="3200" smtClean="0">
                <a:ea typeface="ＭＳ Ｐゴシック" pitchFamily="4" charset="-128"/>
              </a:rPr>
              <a:t>RCA to support IC teams daily work</a:t>
            </a:r>
          </a:p>
        </p:txBody>
      </p:sp>
      <p:sp>
        <p:nvSpPr>
          <p:cNvPr id="147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6250" y="1773238"/>
            <a:ext cx="8507413" cy="4525962"/>
          </a:xfrm>
        </p:spPr>
        <p:txBody>
          <a:bodyPr/>
          <a:lstStyle/>
          <a:p>
            <a:pPr>
              <a:buFont typeface="Wingdings" pitchFamily="4" charset="2"/>
              <a:buNone/>
            </a:pPr>
            <a:r>
              <a:rPr lang="en-GB" altLang="en-US" b="1" smtClean="0">
                <a:latin typeface="Arial" charset="0"/>
                <a:ea typeface="ＭＳ Ｐゴシック" pitchFamily="4" charset="-128"/>
              </a:rPr>
              <a:t>An IC team correctly using a RCA process for a HAI</a:t>
            </a:r>
          </a:p>
          <a:p>
            <a:pPr lvl="1"/>
            <a:r>
              <a:rPr lang="en-GB" altLang="en-US" sz="2400" smtClean="0">
                <a:latin typeface="Arial" charset="0"/>
              </a:rPr>
              <a:t>implements more adequate prevention measures</a:t>
            </a:r>
          </a:p>
          <a:p>
            <a:pPr lvl="1"/>
            <a:r>
              <a:rPr lang="en-GB" altLang="en-US" sz="2400" smtClean="0">
                <a:latin typeface="Arial" charset="0"/>
              </a:rPr>
              <a:t>improves clinical practices </a:t>
            </a:r>
          </a:p>
          <a:p>
            <a:pPr lvl="1"/>
            <a:r>
              <a:rPr lang="en-GB" altLang="en-US" sz="2400" smtClean="0">
                <a:latin typeface="Arial" charset="0"/>
              </a:rPr>
              <a:t>improves collaborative working and teamwork</a:t>
            </a:r>
          </a:p>
          <a:p>
            <a:pPr lvl="1"/>
            <a:r>
              <a:rPr lang="en-GB" altLang="en-US" sz="2400" smtClean="0">
                <a:latin typeface="Arial" charset="0"/>
              </a:rPr>
              <a:t>reduces the risk of HAI… and more!</a:t>
            </a:r>
          </a:p>
          <a:p>
            <a:pPr lvl="1"/>
            <a:endParaRPr lang="en-GB" altLang="en-US" b="1" smtClean="0">
              <a:latin typeface="Arial" charset="0"/>
            </a:endParaRPr>
          </a:p>
          <a:p>
            <a:pPr>
              <a:buFont typeface="Wingdings" pitchFamily="4" charset="2"/>
              <a:buNone/>
            </a:pPr>
            <a:r>
              <a:rPr lang="en-US" altLang="en-US" b="1" smtClean="0">
                <a:latin typeface="Arial" charset="0"/>
                <a:ea typeface="ＭＳ Ｐゴシック" pitchFamily="4" charset="-128"/>
              </a:rPr>
              <a:t>IC teams could used RCA for their own errors and near-misses….</a:t>
            </a:r>
            <a:endParaRPr lang="en-GB" altLang="en-US" b="1" smtClean="0">
              <a:latin typeface="Arial" charset="0"/>
              <a:ea typeface="ＭＳ Ｐゴシック" pitchFamily="4" charset="-128"/>
            </a:endParaRPr>
          </a:p>
          <a:p>
            <a:pPr lvl="1"/>
            <a:endParaRPr lang="fr-FR" altLang="en-US" sz="2400" smtClean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47461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6378389E-2ADB-4632-A604-1CFE68C2077F}" type="slidenum">
              <a:rPr lang="fr-FR" altLang="en-US" sz="1800"/>
              <a:pPr eaLnBrk="1" hangingPunct="1"/>
              <a:t>53</a:t>
            </a:fld>
            <a:endParaRPr lang="fr-FR" altLang="en-US" sz="1800"/>
          </a:p>
        </p:txBody>
      </p:sp>
      <p:sp>
        <p:nvSpPr>
          <p:cNvPr id="14848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altLang="en-US" sz="3200" smtClean="0">
                <a:ea typeface="ＭＳ Ｐゴシック" pitchFamily="4" charset="-128"/>
              </a:rPr>
              <a:t>Conclusion</a:t>
            </a:r>
          </a:p>
        </p:txBody>
      </p:sp>
      <p:sp>
        <p:nvSpPr>
          <p:cNvPr id="1484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2750" y="1557338"/>
            <a:ext cx="8318500" cy="4718050"/>
          </a:xfrm>
        </p:spPr>
        <p:txBody>
          <a:bodyPr/>
          <a:lstStyle/>
          <a:p>
            <a:pPr>
              <a:buFont typeface="Wingdings" pitchFamily="4" charset="2"/>
              <a:buNone/>
            </a:pPr>
            <a:r>
              <a:rPr lang="en-US" altLang="en-US" b="1" smtClean="0">
                <a:latin typeface="Arial" charset="0"/>
                <a:ea typeface="ＭＳ Ｐゴシック" pitchFamily="4" charset="-128"/>
              </a:rPr>
              <a:t>RCA should be integrated in IC teams daily work and state of mind:</a:t>
            </a:r>
          </a:p>
          <a:p>
            <a:pPr lvl="1"/>
            <a:r>
              <a:rPr lang="en-US" altLang="en-US" sz="2400" smtClean="0">
                <a:latin typeface="Arial" charset="0"/>
              </a:rPr>
              <a:t>It is a useful tool for HAI investigation and prevention</a:t>
            </a:r>
          </a:p>
          <a:p>
            <a:pPr lvl="1"/>
            <a:r>
              <a:rPr lang="en-US" altLang="en-US" sz="2400" smtClean="0">
                <a:latin typeface="Arial" charset="0"/>
              </a:rPr>
              <a:t>It is a useful tool to improve IC teams practices</a:t>
            </a:r>
          </a:p>
          <a:p>
            <a:pPr>
              <a:buFont typeface="Wingdings" pitchFamily="4" charset="2"/>
              <a:buNone/>
            </a:pPr>
            <a:r>
              <a:rPr lang="en-US" altLang="en-US" b="1" smtClean="0">
                <a:latin typeface="Arial" charset="0"/>
                <a:ea typeface="ＭＳ Ｐゴシック" pitchFamily="4" charset="-128"/>
              </a:rPr>
              <a:t>RCA brings value to IC teams work</a:t>
            </a:r>
          </a:p>
          <a:p>
            <a:pPr>
              <a:buFont typeface="Wingdings" pitchFamily="4" charset="2"/>
              <a:buNone/>
            </a:pPr>
            <a:r>
              <a:rPr lang="en-US" altLang="en-US" b="1" smtClean="0">
                <a:latin typeface="Arial" charset="0"/>
                <a:ea typeface="ＭＳ Ｐゴシック" pitchFamily="4" charset="-128"/>
              </a:rPr>
              <a:t>One healthcare-associated infection should lead to one safety improvement action!</a:t>
            </a:r>
          </a:p>
          <a:p>
            <a:pPr>
              <a:buFont typeface="Wingdings" pitchFamily="4" charset="2"/>
              <a:buNone/>
            </a:pPr>
            <a:endParaRPr lang="fr-FR" altLang="en-US" sz="2000" b="1" smtClean="0">
              <a:ea typeface="ＭＳ Ｐゴシック" pitchFamily="4" charset="-128"/>
            </a:endParaRPr>
          </a:p>
        </p:txBody>
      </p:sp>
      <p:pic>
        <p:nvPicPr>
          <p:cNvPr id="148485" name="Picture 4" descr="ict pr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772025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6" name="AutoShape 5"/>
          <p:cNvSpPr>
            <a:spLocks noChangeArrowheads="1"/>
          </p:cNvSpPr>
          <p:nvPr/>
        </p:nvSpPr>
        <p:spPr bwMode="auto">
          <a:xfrm>
            <a:off x="6942138" y="4424363"/>
            <a:ext cx="1025525" cy="503237"/>
          </a:xfrm>
          <a:prstGeom prst="wedgeRoundRectCallout">
            <a:avLst>
              <a:gd name="adj1" fmla="val -58403"/>
              <a:gd name="adj2" fmla="val 5315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sz="1400">
                <a:latin typeface="Century" pitchFamily="4" charset="0"/>
                <a:cs typeface="Arial" charset="0"/>
              </a:rPr>
              <a:t>RCA, yes we can!</a:t>
            </a:r>
          </a:p>
        </p:txBody>
      </p:sp>
      <p:sp>
        <p:nvSpPr>
          <p:cNvPr id="148487" name="Text Box 6"/>
          <p:cNvSpPr txBox="1">
            <a:spLocks noChangeArrowheads="1"/>
          </p:cNvSpPr>
          <p:nvPr/>
        </p:nvSpPr>
        <p:spPr bwMode="auto">
          <a:xfrm>
            <a:off x="4892675" y="6308725"/>
            <a:ext cx="5175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r>
              <a:rPr lang="fr-FR" altLang="en-US" sz="900">
                <a:cs typeface="Arial" charset="0"/>
              </a:rPr>
              <a:t>Flu.0</a:t>
            </a:r>
            <a:r>
              <a:rPr lang="en-US" altLang="en-US" sz="900" baseline="30000">
                <a:cs typeface="Arial" charset="0"/>
              </a:rPr>
              <a:t>©</a:t>
            </a:r>
          </a:p>
        </p:txBody>
      </p:sp>
      <p:sp>
        <p:nvSpPr>
          <p:cNvPr id="148488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E212789E-318B-4AEE-8D66-CD51445E6BAE}" type="slidenum">
              <a:rPr lang="fr-FR" altLang="en-US" sz="1800"/>
              <a:pPr eaLnBrk="1" hangingPunct="1"/>
              <a:t>54</a:t>
            </a:fld>
            <a:endParaRPr lang="fr-FR" altLang="en-US" sz="1800"/>
          </a:p>
        </p:txBody>
      </p:sp>
      <p:sp>
        <p:nvSpPr>
          <p:cNvPr id="149507" name="AutoShape 2" descr="2Q=="/>
          <p:cNvSpPr>
            <a:spLocks noChangeAspect="1" noChangeArrowheads="1"/>
          </p:cNvSpPr>
          <p:nvPr/>
        </p:nvSpPr>
        <p:spPr bwMode="auto">
          <a:xfrm>
            <a:off x="4437063" y="3276600"/>
            <a:ext cx="26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887413" y="422275"/>
            <a:ext cx="456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149509" name="Text Box 4"/>
          <p:cNvSpPr txBox="1">
            <a:spLocks noChangeArrowheads="1"/>
          </p:cNvSpPr>
          <p:nvPr/>
        </p:nvSpPr>
        <p:spPr bwMode="auto">
          <a:xfrm>
            <a:off x="603250" y="1084263"/>
            <a:ext cx="7991475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99FF"/>
                </a:solidFill>
              </a:rPr>
              <a:t>The grown-ups are very strange</a:t>
            </a:r>
            <a:endParaRPr lang="fr-FR" altLang="en-US" sz="2800" b="1">
              <a:solidFill>
                <a:srgbClr val="0099FF"/>
              </a:solidFill>
            </a:endParaRPr>
          </a:p>
        </p:txBody>
      </p:sp>
      <p:pic>
        <p:nvPicPr>
          <p:cNvPr id="149510" name="Picture 5" descr="Le-Petit-Prince-Dessin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49463"/>
            <a:ext cx="6846888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4" name="Text Box 6"/>
          <p:cNvSpPr txBox="1">
            <a:spLocks noChangeArrowheads="1"/>
          </p:cNvSpPr>
          <p:nvPr/>
        </p:nvSpPr>
        <p:spPr bwMode="auto">
          <a:xfrm>
            <a:off x="1866900" y="6086475"/>
            <a:ext cx="7250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r>
              <a:rPr lang="fr-FR" altLang="en-US" sz="1800" b="1">
                <a:solidFill>
                  <a:srgbClr val="000099"/>
                </a:solidFill>
              </a:rPr>
              <a:t>http://download.bioon.com.cn/upload/201111/21084046_8501.pdf</a:t>
            </a:r>
          </a:p>
        </p:txBody>
      </p:sp>
      <p:sp>
        <p:nvSpPr>
          <p:cNvPr id="149512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013F8CCD-7379-42A5-ADD9-4A7BCD6D035E}" type="slidenum">
              <a:rPr lang="fr-FR" altLang="en-US" sz="1800"/>
              <a:pPr eaLnBrk="1" hangingPunct="1"/>
              <a:t>55</a:t>
            </a:fld>
            <a:endParaRPr lang="fr-FR" altLang="en-US" sz="1800"/>
          </a:p>
        </p:txBody>
      </p:sp>
      <p:sp>
        <p:nvSpPr>
          <p:cNvPr id="150531" name="Sous-titre 2"/>
          <p:cNvSpPr txBox="1">
            <a:spLocks/>
          </p:cNvSpPr>
          <p:nvPr/>
        </p:nvSpPr>
        <p:spPr bwMode="auto">
          <a:xfrm>
            <a:off x="1422400" y="5829300"/>
            <a:ext cx="625316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r>
              <a:rPr lang="en-US" altLang="en-US" sz="3200" b="1">
                <a:solidFill>
                  <a:srgbClr val="004667"/>
                </a:solidFill>
                <a:latin typeface="Verdana" pitchFamily="4" charset="0"/>
              </a:rPr>
              <a:t>www.cclin-arlin.fr</a:t>
            </a:r>
          </a:p>
        </p:txBody>
      </p:sp>
      <p:sp>
        <p:nvSpPr>
          <p:cNvPr id="150532" name="Oval 12"/>
          <p:cNvSpPr>
            <a:spLocks noChangeArrowheads="1"/>
          </p:cNvSpPr>
          <p:nvPr/>
        </p:nvSpPr>
        <p:spPr bwMode="auto">
          <a:xfrm>
            <a:off x="1928813" y="1092200"/>
            <a:ext cx="5216525" cy="4665663"/>
          </a:xfrm>
          <a:prstGeom prst="ellipse">
            <a:avLst/>
          </a:prstGeom>
          <a:solidFill>
            <a:srgbClr val="0046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endParaRPr lang="en-US" altLang="en-US" sz="3200"/>
          </a:p>
        </p:txBody>
      </p:sp>
      <p:sp>
        <p:nvSpPr>
          <p:cNvPr id="150533" name="Rectangle 13"/>
          <p:cNvSpPr>
            <a:spLocks noChangeArrowheads="1"/>
          </p:cNvSpPr>
          <p:nvPr/>
        </p:nvSpPr>
        <p:spPr bwMode="auto">
          <a:xfrm>
            <a:off x="1928813" y="2127250"/>
            <a:ext cx="50641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0" indent="-444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r>
              <a:rPr lang="en-US" altLang="en-US" sz="4800" b="1">
                <a:solidFill>
                  <a:schemeClr val="bg1"/>
                </a:solidFill>
                <a:latin typeface="Calibri" pitchFamily="4" charset="0"/>
              </a:rPr>
              <a:t>Pierre Parneix</a:t>
            </a:r>
          </a:p>
          <a:p>
            <a:pPr defTabSz="914400" eaLnBrk="1" hangingPunct="1"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endParaRPr lang="en-US" altLang="en-US" sz="1100" b="1">
              <a:solidFill>
                <a:schemeClr val="bg1"/>
              </a:solidFill>
              <a:latin typeface="Calibri" pitchFamily="4" charset="0"/>
            </a:endParaRPr>
          </a:p>
          <a:p>
            <a:pPr defTabSz="914400" eaLnBrk="1" hangingPunct="1"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r>
              <a:rPr lang="fr-FR" altLang="en-US" sz="2800" b="1">
                <a:solidFill>
                  <a:schemeClr val="bg1"/>
                </a:solidFill>
                <a:latin typeface="Calibri" pitchFamily="4" charset="0"/>
              </a:rPr>
              <a:t>pierre.parneix@chu-bordeaux.fr</a:t>
            </a:r>
          </a:p>
          <a:p>
            <a:pPr defTabSz="914400" eaLnBrk="1" hangingPunct="1"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endParaRPr lang="fr-FR" altLang="en-US" sz="2000" b="1">
              <a:solidFill>
                <a:schemeClr val="bg1"/>
              </a:solidFill>
              <a:latin typeface="Calibri" pitchFamily="4" charset="0"/>
            </a:endParaRPr>
          </a:p>
          <a:p>
            <a:pPr defTabSz="914400" eaLnBrk="1" hangingPunct="1">
              <a:spcBef>
                <a:spcPct val="20000"/>
              </a:spcBef>
              <a:buClr>
                <a:srgbClr val="004494"/>
              </a:buClr>
              <a:buFont typeface="Wingdings" pitchFamily="4" charset="2"/>
              <a:buNone/>
            </a:pPr>
            <a:r>
              <a:rPr lang="fr-FR" altLang="en-US" sz="2800" b="1">
                <a:solidFill>
                  <a:schemeClr val="bg1"/>
                </a:solidFill>
                <a:latin typeface="Calibri" pitchFamily="4" charset="0"/>
              </a:rPr>
              <a:t>@peyo3319</a:t>
            </a:r>
            <a:endParaRPr lang="en-US" altLang="en-US" sz="4800" b="1">
              <a:solidFill>
                <a:schemeClr val="bg1"/>
              </a:solidFill>
              <a:latin typeface="Calibri" pitchFamily="4" charset="0"/>
            </a:endParaRPr>
          </a:p>
        </p:txBody>
      </p:sp>
      <p:pic>
        <p:nvPicPr>
          <p:cNvPr id="150534" name="Picture 25" descr="ANd9GcQKSM3q_PD3UzdfNgFKe7G08usah83xQ-7Zq5pSVbCo09M8cLvCm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4192588"/>
            <a:ext cx="2841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BAE87501-F26C-4E4C-A356-B7EAD26AD22E}" type="slidenum">
              <a:rPr lang="fr-FR" altLang="en-US" sz="1800"/>
              <a:pPr eaLnBrk="1" hangingPunct="1"/>
              <a:t>56</a:t>
            </a:fld>
            <a:endParaRPr lang="fr-FR" altLang="en-US" sz="1800"/>
          </a:p>
        </p:txBody>
      </p:sp>
      <p:pic>
        <p:nvPicPr>
          <p:cNvPr id="151555" name="Picture 2" descr="Coming Soon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106363" y="1719263"/>
            <a:ext cx="9037637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r>
              <a:rPr lang="en-US" altLang="en-US" sz="1600">
                <a:solidFill>
                  <a:srgbClr val="232323"/>
                </a:solidFill>
              </a:rPr>
              <a:t>October 21   (South Pacific Teleclass)</a:t>
            </a:r>
            <a:br>
              <a:rPr lang="en-US" altLang="en-US" sz="1600">
                <a:solidFill>
                  <a:srgbClr val="232323"/>
                </a:solidFill>
              </a:rPr>
            </a:br>
            <a:r>
              <a:rPr lang="en-US" altLang="en-US" sz="1600">
                <a:solidFill>
                  <a:srgbClr val="232323"/>
                </a:solidFill>
              </a:rPr>
              <a:t>	</a:t>
            </a:r>
            <a:r>
              <a:rPr lang="en-US" altLang="en-US" sz="1800" b="1"/>
              <a:t>ANTIMICROBIAL STEWARDSHIP </a:t>
            </a:r>
            <a:r>
              <a:rPr lang="en-US" altLang="en-US" sz="1600">
                <a:solidFill>
                  <a:srgbClr val="232323"/>
                </a:solidFill>
              </a:rPr>
              <a:t/>
            </a:r>
            <a:br>
              <a:rPr lang="en-US" altLang="en-US" sz="1600">
                <a:solidFill>
                  <a:srgbClr val="232323"/>
                </a:solidFill>
              </a:rPr>
            </a:br>
            <a:r>
              <a:rPr lang="en-US" altLang="en-US" sz="1600">
                <a:solidFill>
                  <a:srgbClr val="232323"/>
                </a:solidFill>
              </a:rPr>
              <a:t>	</a:t>
            </a:r>
            <a:r>
              <a:rPr lang="en-US" altLang="en-US" sz="1600"/>
              <a:t>Osbert Cotta, University of Melbourne, Australia</a:t>
            </a:r>
            <a:r>
              <a:rPr lang="en-US" altLang="en-US" sz="1200">
                <a:solidFill>
                  <a:srgbClr val="232323"/>
                </a:solidFill>
              </a:rPr>
              <a:t/>
            </a:r>
            <a:br>
              <a:rPr lang="en-US" altLang="en-US" sz="1200">
                <a:solidFill>
                  <a:srgbClr val="232323"/>
                </a:solidFill>
              </a:rPr>
            </a:br>
            <a:r>
              <a:rPr lang="en-US" altLang="en-US" sz="1200">
                <a:solidFill>
                  <a:srgbClr val="232323"/>
                </a:solidFill>
              </a:rPr>
              <a:t/>
            </a:r>
            <a:br>
              <a:rPr lang="en-US" altLang="en-US" sz="1200">
                <a:solidFill>
                  <a:srgbClr val="232323"/>
                </a:solidFill>
              </a:rPr>
            </a:br>
            <a:r>
              <a:rPr lang="en-US" altLang="en-US" sz="1600">
                <a:solidFill>
                  <a:srgbClr val="232323"/>
                </a:solidFill>
              </a:rPr>
              <a:t>October 29   </a:t>
            </a:r>
            <a:r>
              <a:rPr lang="en-US" altLang="en-US" sz="1800" b="1"/>
              <a:t>AIR TRAVEL AND INFECTION TRANSMISSION</a:t>
            </a:r>
            <a:r>
              <a:rPr lang="en-US" altLang="en-US" sz="1600">
                <a:solidFill>
                  <a:srgbClr val="232323"/>
                </a:solidFill>
              </a:rPr>
              <a:t/>
            </a:r>
            <a:br>
              <a:rPr lang="en-US" altLang="en-US" sz="1600">
                <a:solidFill>
                  <a:srgbClr val="232323"/>
                </a:solidFill>
              </a:rPr>
            </a:br>
            <a:r>
              <a:rPr lang="en-US" altLang="en-US" sz="1600">
                <a:solidFill>
                  <a:srgbClr val="232323"/>
                </a:solidFill>
              </a:rPr>
              <a:t>	</a:t>
            </a:r>
            <a:r>
              <a:rPr lang="en-US" altLang="en-US" sz="1600"/>
              <a:t>Dr. Paul Edelson, CDC JFK Quarantine Station</a:t>
            </a:r>
            <a:r>
              <a:rPr lang="en-CA" altLang="en-US" sz="1600"/>
              <a:t/>
            </a:r>
            <a:br>
              <a:rPr lang="en-CA" altLang="en-US" sz="1600"/>
            </a:br>
            <a:r>
              <a:rPr lang="en-CA" altLang="en-US" sz="1600"/>
              <a:t>	Sponsored by GOJO (www.gojo.com)</a:t>
            </a:r>
            <a:r>
              <a:rPr lang="en-CA" altLang="en-US" sz="1200"/>
              <a:t/>
            </a:r>
            <a:br>
              <a:rPr lang="en-CA" altLang="en-US" sz="1200"/>
            </a:br>
            <a:r>
              <a:rPr lang="en-US" altLang="en-US" sz="1200">
                <a:solidFill>
                  <a:srgbClr val="232323"/>
                </a:solidFill>
              </a:rPr>
              <a:t/>
            </a:r>
            <a:br>
              <a:rPr lang="en-US" altLang="en-US" sz="1200">
                <a:solidFill>
                  <a:srgbClr val="232323"/>
                </a:solidFill>
              </a:rPr>
            </a:br>
            <a:r>
              <a:rPr lang="en-US" altLang="en-US" sz="1600">
                <a:solidFill>
                  <a:srgbClr val="232323"/>
                </a:solidFill>
              </a:rPr>
              <a:t>November 5   (Free Teleclass)</a:t>
            </a:r>
            <a:br>
              <a:rPr lang="en-US" altLang="en-US" sz="1600">
                <a:solidFill>
                  <a:srgbClr val="232323"/>
                </a:solidFill>
              </a:rPr>
            </a:br>
            <a:r>
              <a:rPr lang="en-US" altLang="en-US" sz="1600">
                <a:solidFill>
                  <a:srgbClr val="232323"/>
                </a:solidFill>
              </a:rPr>
              <a:t>	</a:t>
            </a:r>
            <a:r>
              <a:rPr lang="en-US" altLang="en-US" sz="1800" b="1"/>
              <a:t>DEMYSTIFYING THE CIC® CERTIFICATION EXAMINATION</a:t>
            </a:r>
            <a:r>
              <a:rPr lang="en-US" altLang="en-US" sz="1600">
                <a:solidFill>
                  <a:srgbClr val="232323"/>
                </a:solidFill>
              </a:rPr>
              <a:t/>
            </a:r>
            <a:br>
              <a:rPr lang="en-US" altLang="en-US" sz="1600">
                <a:solidFill>
                  <a:srgbClr val="232323"/>
                </a:solidFill>
              </a:rPr>
            </a:br>
            <a:r>
              <a:rPr lang="en-US" altLang="en-US" sz="1600">
                <a:solidFill>
                  <a:srgbClr val="232323"/>
                </a:solidFill>
              </a:rPr>
              <a:t>	</a:t>
            </a:r>
            <a:r>
              <a:rPr lang="en-US" altLang="en-US" sz="1600"/>
              <a:t>Roy Boukidjian, Northridge Hospital Medical Center </a:t>
            </a:r>
            <a:r>
              <a:rPr lang="en-CA" altLang="en-US" sz="1600"/>
              <a:t/>
            </a:r>
            <a:br>
              <a:rPr lang="en-CA" altLang="en-US" sz="1600"/>
            </a:br>
            <a:r>
              <a:rPr lang="en-CA" altLang="en-US" sz="1600"/>
              <a:t>	</a:t>
            </a:r>
            <a:r>
              <a:rPr lang="en-US" altLang="en-US" sz="1600"/>
              <a:t>Linda Goss, Nurse Practitioner, Global Health Center </a:t>
            </a:r>
            <a:r>
              <a:rPr lang="en-CA" altLang="en-US" sz="1200"/>
              <a:t/>
            </a:r>
            <a:br>
              <a:rPr lang="en-CA" altLang="en-US" sz="1200"/>
            </a:br>
            <a:r>
              <a:rPr lang="en-US" altLang="en-US" sz="1200">
                <a:solidFill>
                  <a:srgbClr val="232323"/>
                </a:solidFill>
              </a:rPr>
              <a:t/>
            </a:r>
            <a:br>
              <a:rPr lang="en-US" altLang="en-US" sz="1200">
                <a:solidFill>
                  <a:srgbClr val="232323"/>
                </a:solidFill>
              </a:rPr>
            </a:br>
            <a:r>
              <a:rPr lang="en-US" altLang="en-US" sz="1600">
                <a:solidFill>
                  <a:srgbClr val="232323"/>
                </a:solidFill>
              </a:rPr>
              <a:t>November 12   </a:t>
            </a:r>
            <a:r>
              <a:rPr lang="en-US" altLang="en-US" sz="1800" b="1"/>
              <a:t>SALMONELLA - TRENDS, PREVALENCE AND CONTROL </a:t>
            </a:r>
            <a:r>
              <a:rPr lang="en-CA" altLang="en-US" sz="1800" b="1">
                <a:solidFill>
                  <a:srgbClr val="232323"/>
                </a:solidFill>
              </a:rPr>
              <a:t/>
            </a:r>
            <a:br>
              <a:rPr lang="en-CA" altLang="en-US" sz="1800" b="1">
                <a:solidFill>
                  <a:srgbClr val="232323"/>
                </a:solidFill>
              </a:rPr>
            </a:br>
            <a:r>
              <a:rPr lang="en-CA" altLang="en-US" sz="1800" b="1">
                <a:solidFill>
                  <a:srgbClr val="232323"/>
                </a:solidFill>
              </a:rPr>
              <a:t>	</a:t>
            </a:r>
            <a:r>
              <a:rPr lang="en-US" altLang="en-US" sz="1600"/>
              <a:t>Prof. Keith Warriner, Guelph University, Canada</a:t>
            </a:r>
            <a:endParaRPr lang="en-CA" altLang="en-US" sz="1600"/>
          </a:p>
          <a:p>
            <a:pPr algn="l" eaLnBrk="1" hangingPunct="1"/>
            <a:r>
              <a:rPr lang="en-CA" altLang="en-US" sz="1200" b="1">
                <a:solidFill>
                  <a:srgbClr val="232323"/>
                </a:solidFill>
              </a:rPr>
              <a:t/>
            </a:r>
            <a:br>
              <a:rPr lang="en-CA" altLang="en-US" sz="1200" b="1">
                <a:solidFill>
                  <a:srgbClr val="232323"/>
                </a:solidFill>
              </a:rPr>
            </a:br>
            <a:r>
              <a:rPr lang="en-US" altLang="en-US" sz="1600">
                <a:solidFill>
                  <a:srgbClr val="232323"/>
                </a:solidFill>
              </a:rPr>
              <a:t>November 17   </a:t>
            </a:r>
            <a:r>
              <a:rPr lang="en-US" altLang="en-US" sz="1600" i="1"/>
              <a:t>(FREE British Teleclass … Denver Russell Memorial Teleclass Lecture</a:t>
            </a:r>
            <a:r>
              <a:rPr lang="en-US" altLang="en-US" sz="1600"/>
              <a:t>)</a:t>
            </a:r>
            <a:r>
              <a:rPr lang="en-US" altLang="en-US" sz="1600">
                <a:solidFill>
                  <a:srgbClr val="232323"/>
                </a:solidFill>
              </a:rPr>
              <a:t/>
            </a:r>
            <a:br>
              <a:rPr lang="en-US" altLang="en-US" sz="1600">
                <a:solidFill>
                  <a:srgbClr val="232323"/>
                </a:solidFill>
              </a:rPr>
            </a:br>
            <a:r>
              <a:rPr lang="en-US" altLang="en-US" sz="1800">
                <a:solidFill>
                  <a:srgbClr val="232323"/>
                </a:solidFill>
              </a:rPr>
              <a:t>	</a:t>
            </a:r>
            <a:r>
              <a:rPr lang="en-US" altLang="en-US" sz="1800" b="1"/>
              <a:t>THE ROLE OF WATER AS A VECTOR IN THE TRANSMISSION OF </a:t>
            </a:r>
            <a:r>
              <a:rPr lang="en-CA" altLang="en-US" sz="1800" b="1"/>
              <a:t/>
            </a:r>
            <a:br>
              <a:rPr lang="en-CA" altLang="en-US" sz="1800" b="1"/>
            </a:br>
            <a:r>
              <a:rPr lang="en-CA" altLang="en-US" sz="1800" b="1"/>
              <a:t>	</a:t>
            </a:r>
            <a:r>
              <a:rPr lang="en-US" altLang="en-US" sz="1800" b="1"/>
              <a:t>INFECTIONS IN HOSPITALS</a:t>
            </a:r>
            <a:endParaRPr lang="en-CA" altLang="en-US" sz="1600">
              <a:solidFill>
                <a:srgbClr val="232323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B1DCF621-682C-445D-8641-CD6C031E82D8}" type="slidenum">
              <a:rPr lang="fr-FR" altLang="en-US" sz="1800"/>
              <a:pPr eaLnBrk="1" hangingPunct="1"/>
              <a:t>57</a:t>
            </a:fld>
            <a:endParaRPr lang="fr-FR" altLang="en-US" sz="1800"/>
          </a:p>
        </p:txBody>
      </p:sp>
      <p:pic>
        <p:nvPicPr>
          <p:cNvPr id="152579" name="Picture 2" descr="Patron Sponsor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759B89A9-8B72-4268-876E-F78CD7D64D84}" type="slidenum">
              <a:rPr lang="fr-FR" altLang="en-US" sz="1800"/>
              <a:pPr eaLnBrk="1" hangingPunct="1"/>
              <a:t>6</a:t>
            </a:fld>
            <a:endParaRPr lang="fr-FR" altLang="en-US" sz="1800"/>
          </a:p>
        </p:txBody>
      </p:sp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3117850" y="6491288"/>
            <a:ext cx="4319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lIns="91430" tIns="45715" rIns="91430" bIns="45715">
            <a:spAutoFit/>
          </a:bodyPr>
          <a:lstStyle>
            <a:lvl1pPr defTabSz="447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47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r>
              <a:rPr lang="fr-FR" altLang="en-US" sz="1800" b="1"/>
              <a:t>http://www.ccecqa.asso.fr/page/prage</a:t>
            </a:r>
          </a:p>
        </p:txBody>
      </p:sp>
      <p:pic>
        <p:nvPicPr>
          <p:cNvPr id="82948" name="Picture 3" descr="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292350"/>
            <a:ext cx="20145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2" name="Text Box 4"/>
          <p:cNvSpPr txBox="1">
            <a:spLocks noChangeArrowheads="1"/>
          </p:cNvSpPr>
          <p:nvPr/>
        </p:nvSpPr>
        <p:spPr bwMode="auto">
          <a:xfrm>
            <a:off x="2463800" y="2247900"/>
            <a:ext cx="61293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91430" tIns="45715" rIns="91430" bIns="45715">
            <a:spAutoFit/>
          </a:bodyPr>
          <a:lstStyle>
            <a:lvl1pPr defTabSz="447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47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600"/>
              <a:t> contralateral pain in the foreground</a:t>
            </a:r>
            <a:r>
              <a:rPr lang="fr-FR" altLang="en-US" sz="2600"/>
              <a:t>,</a:t>
            </a:r>
          </a:p>
          <a:p>
            <a:pPr algn="l" eaLnBrk="1" hangingPunct="1">
              <a:buFontTx/>
              <a:buChar char="•"/>
            </a:pPr>
            <a:r>
              <a:rPr lang="fr-FR" altLang="en-US" sz="2600"/>
              <a:t> </a:t>
            </a:r>
            <a:r>
              <a:rPr lang="en-US" altLang="en-US" sz="2600"/>
              <a:t>no cross checking prior induction (no check list),</a:t>
            </a:r>
            <a:endParaRPr lang="fr-FR" altLang="en-US" sz="2600"/>
          </a:p>
          <a:p>
            <a:pPr algn="l" eaLnBrk="1" hangingPunct="1">
              <a:buFontTx/>
              <a:buChar char="•"/>
            </a:pPr>
            <a:r>
              <a:rPr lang="fr-FR" altLang="en-US" sz="2600"/>
              <a:t> </a:t>
            </a:r>
            <a:r>
              <a:rPr lang="en-US" altLang="en-US" sz="2600"/>
              <a:t>absence of marking on the side to operate by the surgeon during the preoperative visit</a:t>
            </a:r>
            <a:r>
              <a:rPr lang="fr-FR" altLang="en-US" sz="2600"/>
              <a:t>,</a:t>
            </a:r>
          </a:p>
        </p:txBody>
      </p:sp>
      <p:sp>
        <p:nvSpPr>
          <p:cNvPr id="82950" name="Rectangle 3"/>
          <p:cNvSpPr>
            <a:spLocks noChangeArrowheads="1"/>
          </p:cNvSpPr>
          <p:nvPr/>
        </p:nvSpPr>
        <p:spPr bwMode="auto">
          <a:xfrm>
            <a:off x="985838" y="582613"/>
            <a:ext cx="71739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95000"/>
              </a:lnSpc>
              <a:spcBef>
                <a:spcPct val="15000"/>
              </a:spcBef>
            </a:pPr>
            <a:r>
              <a:rPr lang="fr-FR" altLang="en-US" sz="2800" b="1">
                <a:solidFill>
                  <a:schemeClr val="accent2"/>
                </a:solidFill>
                <a:latin typeface="Arial Black" pitchFamily="4" charset="0"/>
                <a:cs typeface="Arial" charset="0"/>
              </a:rPr>
              <a:t>Why we need to broaden our vision </a:t>
            </a:r>
          </a:p>
        </p:txBody>
      </p:sp>
      <p:sp>
        <p:nvSpPr>
          <p:cNvPr id="411654" name="Text Box 6"/>
          <p:cNvSpPr txBox="1">
            <a:spLocks noChangeArrowheads="1"/>
          </p:cNvSpPr>
          <p:nvPr/>
        </p:nvSpPr>
        <p:spPr bwMode="auto">
          <a:xfrm>
            <a:off x="1252538" y="1381125"/>
            <a:ext cx="77771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fr-FR" altLang="en-US" b="1">
                <a:solidFill>
                  <a:srgbClr val="008000"/>
                </a:solidFill>
              </a:rPr>
              <a:t>Bypass of popliteal aneurysm – Wrong side surgery</a:t>
            </a:r>
          </a:p>
        </p:txBody>
      </p:sp>
      <p:sp>
        <p:nvSpPr>
          <p:cNvPr id="82952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BD6B2252-5E3F-4CDE-A4A1-87AB1753F501}" type="slidenum">
              <a:rPr lang="fr-FR" altLang="en-US" sz="1800"/>
              <a:pPr eaLnBrk="1" hangingPunct="1"/>
              <a:t>7</a:t>
            </a:fld>
            <a:endParaRPr lang="fr-FR" altLang="en-US" sz="1800"/>
          </a:p>
        </p:txBody>
      </p:sp>
      <p:sp>
        <p:nvSpPr>
          <p:cNvPr id="413698" name="Text Box 2"/>
          <p:cNvSpPr txBox="1">
            <a:spLocks noChangeArrowheads="1"/>
          </p:cNvSpPr>
          <p:nvPr/>
        </p:nvSpPr>
        <p:spPr bwMode="auto">
          <a:xfrm>
            <a:off x="3117850" y="6491288"/>
            <a:ext cx="4319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lIns="91430" tIns="45715" rIns="91430" bIns="45715">
            <a:spAutoFit/>
          </a:bodyPr>
          <a:lstStyle>
            <a:lvl1pPr defTabSz="447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47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/>
            <a:r>
              <a:rPr lang="fr-FR" altLang="en-US" sz="1800" b="1"/>
              <a:t>http://www.ccecqa.asso.fr/page/prage</a:t>
            </a:r>
          </a:p>
        </p:txBody>
      </p:sp>
      <p:pic>
        <p:nvPicPr>
          <p:cNvPr id="84996" name="Picture 3" descr="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292350"/>
            <a:ext cx="20145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2463800" y="2247900"/>
            <a:ext cx="61293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91430" tIns="45715" rIns="91430" bIns="45715">
            <a:spAutoFit/>
          </a:bodyPr>
          <a:lstStyle>
            <a:lvl1pPr defTabSz="447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47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600"/>
              <a:t> contralateral pain in the foreground</a:t>
            </a:r>
            <a:r>
              <a:rPr lang="fr-FR" altLang="en-US" sz="2600"/>
              <a:t>,</a:t>
            </a:r>
          </a:p>
          <a:p>
            <a:pPr algn="l" eaLnBrk="1" hangingPunct="1">
              <a:buFontTx/>
              <a:buChar char="•"/>
            </a:pPr>
            <a:r>
              <a:rPr lang="fr-FR" altLang="en-US" sz="2600"/>
              <a:t> </a:t>
            </a:r>
            <a:r>
              <a:rPr lang="en-US" altLang="en-US" sz="2600"/>
              <a:t>no cross checking prior induction (no check list),</a:t>
            </a:r>
            <a:endParaRPr lang="fr-FR" altLang="en-US" sz="2600"/>
          </a:p>
          <a:p>
            <a:pPr algn="l" eaLnBrk="1" hangingPunct="1">
              <a:buFontTx/>
              <a:buChar char="•"/>
            </a:pPr>
            <a:r>
              <a:rPr lang="fr-FR" altLang="en-US" sz="2600"/>
              <a:t> </a:t>
            </a:r>
            <a:r>
              <a:rPr lang="en-US" altLang="en-US" sz="2600"/>
              <a:t>absence of marking on the side to operate by the surgeon during the preoperative visit</a:t>
            </a:r>
            <a:r>
              <a:rPr lang="fr-FR" altLang="en-US" sz="2600"/>
              <a:t>,</a:t>
            </a:r>
          </a:p>
        </p:txBody>
      </p:sp>
      <p:sp>
        <p:nvSpPr>
          <p:cNvPr id="413701" name="Text Box 5"/>
          <p:cNvSpPr txBox="1">
            <a:spLocks noChangeArrowheads="1"/>
          </p:cNvSpPr>
          <p:nvPr/>
        </p:nvSpPr>
        <p:spPr bwMode="auto">
          <a:xfrm>
            <a:off x="2571750" y="4981575"/>
            <a:ext cx="61293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lIns="91430" tIns="45715" rIns="91430" bIns="45715">
            <a:spAutoFit/>
          </a:bodyPr>
          <a:lstStyle>
            <a:lvl1pPr defTabSz="447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defTabSz="447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fr-FR" altLang="en-US" sz="2600"/>
              <a:t> extension of hair removal to both legs for « esthetic concern ».</a:t>
            </a:r>
            <a:endParaRPr lang="fr-FR" altLang="en-US" sz="2200"/>
          </a:p>
        </p:txBody>
      </p:sp>
      <p:sp>
        <p:nvSpPr>
          <p:cNvPr id="84999" name="Rectangle 3"/>
          <p:cNvSpPr>
            <a:spLocks noChangeArrowheads="1"/>
          </p:cNvSpPr>
          <p:nvPr/>
        </p:nvSpPr>
        <p:spPr bwMode="auto">
          <a:xfrm>
            <a:off x="985838" y="681038"/>
            <a:ext cx="71739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95000"/>
              </a:lnSpc>
              <a:spcBef>
                <a:spcPct val="15000"/>
              </a:spcBef>
            </a:pPr>
            <a:endParaRPr lang="en-US" altLang="en-US" sz="2800" b="1">
              <a:solidFill>
                <a:schemeClr val="accent2"/>
              </a:solidFill>
              <a:latin typeface="Arial Black" pitchFamily="4" charset="0"/>
              <a:cs typeface="Arial" charset="0"/>
            </a:endParaRPr>
          </a:p>
        </p:txBody>
      </p:sp>
      <p:sp>
        <p:nvSpPr>
          <p:cNvPr id="413704" name="Text Box 8"/>
          <p:cNvSpPr txBox="1">
            <a:spLocks noChangeArrowheads="1"/>
          </p:cNvSpPr>
          <p:nvPr/>
        </p:nvSpPr>
        <p:spPr bwMode="auto">
          <a:xfrm>
            <a:off x="1252538" y="1381125"/>
            <a:ext cx="77771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fr-FR" altLang="en-US" b="1">
                <a:solidFill>
                  <a:srgbClr val="008000"/>
                </a:solidFill>
              </a:rPr>
              <a:t>Bypass of popliteal aneurysm – Wrong side surgery</a:t>
            </a:r>
          </a:p>
        </p:txBody>
      </p:sp>
      <p:sp>
        <p:nvSpPr>
          <p:cNvPr id="85001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  <p:sp>
        <p:nvSpPr>
          <p:cNvPr id="85002" name="Rectangle 3"/>
          <p:cNvSpPr>
            <a:spLocks noChangeArrowheads="1"/>
          </p:cNvSpPr>
          <p:nvPr/>
        </p:nvSpPr>
        <p:spPr bwMode="auto">
          <a:xfrm>
            <a:off x="985838" y="582613"/>
            <a:ext cx="71739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95000"/>
              </a:lnSpc>
              <a:spcBef>
                <a:spcPct val="15000"/>
              </a:spcBef>
            </a:pPr>
            <a:r>
              <a:rPr lang="fr-FR" altLang="en-US" sz="2800" b="1">
                <a:solidFill>
                  <a:schemeClr val="accent2"/>
                </a:solidFill>
                <a:latin typeface="Arial Black" pitchFamily="4" charset="0"/>
                <a:cs typeface="Arial" charset="0"/>
              </a:rPr>
              <a:t>Why we need to broaden our vision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6238" y="6553200"/>
            <a:ext cx="2417762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F328DC98-DA79-44CF-A945-F75A3B685512}" type="slidenum">
              <a:rPr lang="fr-FR" altLang="en-US" sz="1800"/>
              <a:pPr eaLnBrk="1" hangingPunct="1"/>
              <a:t>8</a:t>
            </a:fld>
            <a:endParaRPr lang="fr-FR" altLang="en-US" sz="1800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566738"/>
            <a:ext cx="8229600" cy="865187"/>
          </a:xfrm>
          <a:noFill/>
        </p:spPr>
        <p:txBody>
          <a:bodyPr anchor="b"/>
          <a:lstStyle/>
          <a:p>
            <a:r>
              <a:rPr lang="fr-FR" altLang="en-US" smtClean="0">
                <a:ea typeface="ＭＳ Ｐゴシック" pitchFamily="4" charset="-128"/>
              </a:rPr>
              <a:t>Plan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328738" y="2533650"/>
            <a:ext cx="6429375" cy="1981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r>
              <a:rPr lang="en-US" altLang="en-US" sz="2800" b="1"/>
              <a:t>Don’t miss the power </a:t>
            </a:r>
          </a:p>
          <a:p>
            <a:pPr eaLnBrk="1" hangingPunct="1"/>
            <a:r>
              <a:rPr lang="en-US" altLang="en-US" sz="2800" b="1"/>
              <a:t>of root cause analysis!</a:t>
            </a:r>
            <a:endParaRPr lang="fr-FR" altLang="en-US" sz="2800" b="1"/>
          </a:p>
        </p:txBody>
      </p:sp>
      <p:sp>
        <p:nvSpPr>
          <p:cNvPr id="87045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eaLnBrk="1" hangingPunct="1"/>
            <a:fld id="{6D364073-61A0-4F9A-B302-188636C2752E}" type="slidenum">
              <a:rPr lang="fr-FR" altLang="en-US" sz="1800"/>
              <a:pPr eaLnBrk="1" hangingPunct="1"/>
              <a:t>9</a:t>
            </a:fld>
            <a:endParaRPr lang="fr-FR" altLang="en-US" sz="1800"/>
          </a:p>
        </p:txBody>
      </p:sp>
      <p:grpSp>
        <p:nvGrpSpPr>
          <p:cNvPr id="88067" name="Group 2"/>
          <p:cNvGrpSpPr>
            <a:grpSpLocks/>
          </p:cNvGrpSpPr>
          <p:nvPr/>
        </p:nvGrpSpPr>
        <p:grpSpPr bwMode="auto">
          <a:xfrm>
            <a:off x="452438" y="1784350"/>
            <a:ext cx="8385175" cy="4681538"/>
            <a:chOff x="329" y="1183"/>
            <a:chExt cx="5942" cy="2949"/>
          </a:xfrm>
        </p:grpSpPr>
        <p:pic>
          <p:nvPicPr>
            <p:cNvPr id="88071" name="Picture 3" descr="20140728133346!World_Map_(Ranjit_Singh_Lives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" y="1183"/>
              <a:ext cx="5942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72" name="Oval 4"/>
            <p:cNvSpPr>
              <a:spLocks noChangeArrowheads="1"/>
            </p:cNvSpPr>
            <p:nvPr/>
          </p:nvSpPr>
          <p:spPr bwMode="auto">
            <a:xfrm>
              <a:off x="2705" y="1695"/>
              <a:ext cx="217" cy="359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prstShdw prst="shdw17" dist="17961" dir="2700000">
                <a:srgbClr val="000099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985838" y="681038"/>
            <a:ext cx="717391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95000"/>
              </a:lnSpc>
              <a:spcBef>
                <a:spcPct val="15000"/>
              </a:spcBef>
            </a:pPr>
            <a:endParaRPr lang="en-US" altLang="en-US" sz="2800" b="1">
              <a:solidFill>
                <a:schemeClr val="accent2"/>
              </a:solidFill>
              <a:latin typeface="Arial Black" pitchFamily="4" charset="0"/>
              <a:cs typeface="Arial" charset="0"/>
            </a:endParaRPr>
          </a:p>
        </p:txBody>
      </p:sp>
      <p:sp>
        <p:nvSpPr>
          <p:cNvPr id="88069" name="Rectangle 3"/>
          <p:cNvSpPr>
            <a:spLocks noChangeArrowheads="1"/>
          </p:cNvSpPr>
          <p:nvPr/>
        </p:nvSpPr>
        <p:spPr bwMode="auto">
          <a:xfrm>
            <a:off x="1177925" y="460375"/>
            <a:ext cx="71739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7" tIns="44445" rIns="90477" bIns="4444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>
              <a:lnSpc>
                <a:spcPct val="95000"/>
              </a:lnSpc>
              <a:spcBef>
                <a:spcPct val="15000"/>
              </a:spcBef>
            </a:pPr>
            <a:r>
              <a:rPr lang="en-US" altLang="en-US" sz="2800" b="1">
                <a:solidFill>
                  <a:schemeClr val="accent2"/>
                </a:solidFill>
                <a:latin typeface="Arial Black" pitchFamily="4" charset="0"/>
                <a:cs typeface="Arial" charset="0"/>
              </a:rPr>
              <a:t>Just enjoy a little trip to France! </a:t>
            </a:r>
          </a:p>
        </p:txBody>
      </p:sp>
      <p:sp>
        <p:nvSpPr>
          <p:cNvPr id="88070" name="Titre 1"/>
          <p:cNvSpPr>
            <a:spLocks/>
          </p:cNvSpPr>
          <p:nvPr/>
        </p:nvSpPr>
        <p:spPr bwMode="auto">
          <a:xfrm>
            <a:off x="0" y="0"/>
            <a:ext cx="3838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chemeClr val="accent1"/>
                </a:solidFill>
                <a:latin typeface="Verdana" pitchFamily="4" charset="0"/>
              </a:rPr>
              <a:t>RCA and infection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aisin">
  <a:themeElements>
    <a:clrScheme name="Rais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aisin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ais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isi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isi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isi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isi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isi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isi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isi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isi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isi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isi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isi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d_2_CCLIN">
  <a:themeElements>
    <a:clrScheme name="1_Mod_2_CCL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od_2_CCLIN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d_2_CCL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_2_CCLI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_2_CCLI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_2_CCLI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_2_CCLI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_2_CCLI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_2_CCLI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_2_CCLI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_2_CCLI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_2_CCLI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_2_CCLI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_2_CCLI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dèle par défaut AP-HP ">
  <a:themeElements>
    <a:clrScheme name="Modèle par défaut AP-HP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 AP-HP 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AP-HP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AP-HP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AP-HP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AP-HP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AP-HP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AP-HP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AP-HP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AP-HP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AP-HP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AP-HP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AP-HP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AP-HP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Modèle par défaut AP-HP ">
  <a:themeElements>
    <a:clrScheme name="2_Modèle par défaut AP-HP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Modèle par défaut AP-HP 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Modèle par défaut AP-HP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AP-HP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AP-HP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AP-HP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AP-HP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AP-HP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AP-HP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AP-HP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AP-HP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AP-HP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AP-HP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AP-HP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4678</TotalTime>
  <Words>2113</Words>
  <Application>Microsoft Office PowerPoint</Application>
  <PresentationFormat>On-screen Show (4:3)</PresentationFormat>
  <Paragraphs>452</Paragraphs>
  <Slides>57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Conception personnalisée</vt:lpstr>
      <vt:lpstr>Raisin</vt:lpstr>
      <vt:lpstr>1_Conception personnalisée</vt:lpstr>
      <vt:lpstr>1_Mod_2_CCLIN</vt:lpstr>
      <vt:lpstr>Modèle par défaut AP-HP </vt:lpstr>
      <vt:lpstr>2_Modèle par défaut AP-HP </vt:lpstr>
      <vt:lpstr>Root Cause Analysis used in the field of infection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</vt:lpstr>
      <vt:lpstr>PowerPoint Presentation</vt:lpstr>
      <vt:lpstr>PowerPoint Presentation</vt:lpstr>
      <vt:lpstr>PowerPoint Presentation</vt:lpstr>
      <vt:lpstr>PowerPoint Presentation</vt:lpstr>
      <vt:lpstr>WHO RCA definition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Philosophy</vt:lpstr>
      <vt:lpstr>Root Cause Analysis</vt:lpstr>
      <vt:lpstr>Plan</vt:lpstr>
      <vt:lpstr>RCA process</vt:lpstr>
      <vt:lpstr>Field experience in South West France</vt:lpstr>
      <vt:lpstr>PowerPoint Presentation</vt:lpstr>
      <vt:lpstr>Surgical site infections following bariatric surgery</vt:lpstr>
      <vt:lpstr>PowerPoint Presentation</vt:lpstr>
      <vt:lpstr>PowerPoint Presentation</vt:lpstr>
      <vt:lpstr>PowerPoint Presentation</vt:lpstr>
      <vt:lpstr>Plan</vt:lpstr>
      <vt:lpstr>PowerPoint Presentation</vt:lpstr>
      <vt:lpstr>PowerPoint Presentation</vt:lpstr>
      <vt:lpstr>PowerPoint Presentation</vt:lpstr>
      <vt:lpstr>MRSA Bacteraemia RCA</vt:lpstr>
      <vt:lpstr>PowerPoint Presentation</vt:lpstr>
      <vt:lpstr>PowerPoint Presentation</vt:lpstr>
      <vt:lpstr>PowerPoint Presentation</vt:lpstr>
      <vt:lpstr>PowerPoint Presentation</vt:lpstr>
      <vt:lpstr>MRSA Bacteraemia RCA Actions proposed and Priorities</vt:lpstr>
      <vt:lpstr>Plan</vt:lpstr>
      <vt:lpstr>Exploring BBFE</vt:lpstr>
      <vt:lpstr>Exploring BBFE</vt:lpstr>
      <vt:lpstr>Exploring BBFE</vt:lpstr>
      <vt:lpstr>Exploring BBFE</vt:lpstr>
      <vt:lpstr>Exploring BBFE</vt:lpstr>
      <vt:lpstr>Exploring BBFE</vt:lpstr>
      <vt:lpstr>Exploring BBFE</vt:lpstr>
      <vt:lpstr>Exploring BBFE</vt:lpstr>
      <vt:lpstr>Exploring BBFE</vt:lpstr>
      <vt:lpstr>RCA to support IC teams daily work</vt:lpstr>
      <vt:lpstr>Conclusion</vt:lpstr>
      <vt:lpstr>PowerPoint Presentation</vt:lpstr>
      <vt:lpstr>PowerPoint Presentation</vt:lpstr>
      <vt:lpstr>PowerPoint Presentation</vt:lpstr>
      <vt:lpstr>PowerPoint Presentation</vt:lpstr>
    </vt:vector>
  </TitlesOfParts>
  <Company>JCLC_MIRA_!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CL_JCL LAPREVOTTE_CAILLAVA</dc:creator>
  <cp:lastModifiedBy>Helen Evans</cp:lastModifiedBy>
  <cp:revision>495</cp:revision>
  <cp:lastPrinted>2015-10-13T12:15:13Z</cp:lastPrinted>
  <dcterms:created xsi:type="dcterms:W3CDTF">2015-10-13T12:09:02Z</dcterms:created>
  <dcterms:modified xsi:type="dcterms:W3CDTF">2015-10-13T17:31:25Z</dcterms:modified>
</cp:coreProperties>
</file>