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 id="2147483685" r:id="rId2"/>
  </p:sldMasterIdLst>
  <p:notesMasterIdLst>
    <p:notesMasterId r:id="rId48"/>
  </p:notesMasterIdLst>
  <p:handoutMasterIdLst>
    <p:handoutMasterId r:id="rId49"/>
  </p:handoutMasterIdLst>
  <p:sldIdLst>
    <p:sldId id="258" r:id="rId3"/>
    <p:sldId id="259" r:id="rId4"/>
    <p:sldId id="262" r:id="rId5"/>
    <p:sldId id="355" r:id="rId6"/>
    <p:sldId id="263" r:id="rId7"/>
    <p:sldId id="318" r:id="rId8"/>
    <p:sldId id="319" r:id="rId9"/>
    <p:sldId id="320" r:id="rId10"/>
    <p:sldId id="321" r:id="rId11"/>
    <p:sldId id="322" r:id="rId12"/>
    <p:sldId id="323" r:id="rId13"/>
    <p:sldId id="335" r:id="rId14"/>
    <p:sldId id="334" r:id="rId15"/>
    <p:sldId id="336" r:id="rId16"/>
    <p:sldId id="324" r:id="rId17"/>
    <p:sldId id="338" r:id="rId18"/>
    <p:sldId id="339" r:id="rId19"/>
    <p:sldId id="340" r:id="rId20"/>
    <p:sldId id="342" r:id="rId21"/>
    <p:sldId id="341" r:id="rId22"/>
    <p:sldId id="325" r:id="rId23"/>
    <p:sldId id="326" r:id="rId24"/>
    <p:sldId id="327" r:id="rId25"/>
    <p:sldId id="328" r:id="rId26"/>
    <p:sldId id="329" r:id="rId27"/>
    <p:sldId id="330" r:id="rId28"/>
    <p:sldId id="331" r:id="rId29"/>
    <p:sldId id="332" r:id="rId30"/>
    <p:sldId id="343" r:id="rId31"/>
    <p:sldId id="363" r:id="rId32"/>
    <p:sldId id="266" r:id="rId33"/>
    <p:sldId id="366" r:id="rId34"/>
    <p:sldId id="359" r:id="rId35"/>
    <p:sldId id="356" r:id="rId36"/>
    <p:sldId id="358" r:id="rId37"/>
    <p:sldId id="347" r:id="rId38"/>
    <p:sldId id="349" r:id="rId39"/>
    <p:sldId id="348" r:id="rId40"/>
    <p:sldId id="333" r:id="rId41"/>
    <p:sldId id="264" r:id="rId42"/>
    <p:sldId id="351" r:id="rId43"/>
    <p:sldId id="364" r:id="rId44"/>
    <p:sldId id="303" r:id="rId45"/>
    <p:sldId id="367" r:id="rId46"/>
    <p:sldId id="36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Augustin" initials="AA" lastIdx="7" clrIdx="0"/>
  <p:cmAuthor id="2" name="CLARE BARRY"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2653"/>
    <a:srgbClr val="65A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4" autoAdjust="0"/>
    <p:restoredTop sz="94660"/>
  </p:normalViewPr>
  <p:slideViewPr>
    <p:cSldViewPr snapToGrid="0">
      <p:cViewPr varScale="1">
        <p:scale>
          <a:sx n="86" d="100"/>
          <a:sy n="86" d="100"/>
        </p:scale>
        <p:origin x="232" y="888"/>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21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00031"/>
            <a:ext cx="6856413" cy="671513"/>
          </a:xfrm>
          <a:prstGeom prst="rect">
            <a:avLst/>
          </a:prstGeom>
        </p:spPr>
        <p:txBody>
          <a:bodyPr vert="horz" lIns="91440" tIns="45720" rIns="91440" bIns="45720" rtlCol="0"/>
          <a:lstStyle>
            <a:lvl1pPr algn="l">
              <a:defRPr sz="1200"/>
            </a:lvl1pPr>
          </a:lstStyle>
          <a:p>
            <a:pPr algn="ctr"/>
            <a:r>
              <a:rPr lang="en-US" b="1" dirty="0"/>
              <a:t>Safety in the Medical Device Reprocessing Department During COVID-19</a:t>
            </a:r>
            <a:br>
              <a:rPr lang="en-US" b="1" dirty="0"/>
            </a:br>
            <a:r>
              <a:rPr lang="en-US" b="1" dirty="0" err="1"/>
              <a:t>Merlee</a:t>
            </a:r>
            <a:r>
              <a:rPr lang="en-US" b="1" dirty="0"/>
              <a:t> Steele-Rodway</a:t>
            </a:r>
            <a:br>
              <a:rPr lang="en-US" b="1" dirty="0"/>
            </a:br>
            <a:r>
              <a:rPr lang="en-US" b="1" dirty="0"/>
              <a:t>A Webber Training Teleclass</a:t>
            </a:r>
          </a:p>
        </p:txBody>
      </p:sp>
      <p:sp>
        <p:nvSpPr>
          <p:cNvPr id="4" name="Footer Placeholder 3"/>
          <p:cNvSpPr>
            <a:spLocks noGrp="1"/>
          </p:cNvSpPr>
          <p:nvPr>
            <p:ph type="ftr" sz="quarter" idx="2"/>
          </p:nvPr>
        </p:nvSpPr>
        <p:spPr>
          <a:xfrm>
            <a:off x="0" y="8299445"/>
            <a:ext cx="6858000" cy="457200"/>
          </a:xfrm>
          <a:prstGeom prst="rect">
            <a:avLst/>
          </a:prstGeom>
        </p:spPr>
        <p:txBody>
          <a:bodyPr vert="horz" lIns="91440" tIns="45720" rIns="91440" bIns="45720" rtlCol="0" anchor="b"/>
          <a:lstStyle>
            <a:lvl1pPr algn="l">
              <a:defRPr sz="1200"/>
            </a:lvl1pPr>
          </a:lstStyle>
          <a:p>
            <a:pPr algn="ctr"/>
            <a:r>
              <a:rPr lang="en-US" b="1" dirty="0"/>
              <a:t>Hosted by </a:t>
            </a:r>
            <a:r>
              <a:rPr lang="en-CA" b="1" dirty="0">
                <a:cs typeface="Calibri" panose="020F0502020204030204" pitchFamily="34" charset="0"/>
              </a:rPr>
              <a:t>Garry </a:t>
            </a:r>
            <a:r>
              <a:rPr lang="en-CA" b="1" dirty="0" err="1">
                <a:cs typeface="Calibri" panose="020F0502020204030204" pitchFamily="34" charset="0"/>
              </a:rPr>
              <a:t>Bassi</a:t>
            </a:r>
            <a:r>
              <a:rPr lang="en-CA" b="1" dirty="0">
                <a:cs typeface="Calibri" panose="020F0502020204030204" pitchFamily="34" charset="0"/>
              </a:rPr>
              <a:t>, Mount Sinai Hospital, Toronto</a:t>
            </a:r>
            <a:r>
              <a:rPr lang="en-US" b="1" dirty="0"/>
              <a:t/>
            </a:r>
            <a:br>
              <a:rPr lang="en-US" b="1" dirty="0"/>
            </a:br>
            <a:r>
              <a:rPr lang="en-US" b="1" dirty="0" err="1"/>
              <a:t>www.webbertraining.com</a:t>
            </a:r>
            <a:endParaRPr lang="en-US" b="1"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D1D23D-082B-2645-988B-A63B2A90E95A}" type="slidenum">
              <a:rPr lang="en-US" smtClean="0"/>
              <a:t>‹#›</a:t>
            </a:fld>
            <a:endParaRPr lang="en-US" dirty="0"/>
          </a:p>
        </p:txBody>
      </p:sp>
    </p:spTree>
    <p:extLst>
      <p:ext uri="{BB962C8B-B14F-4D97-AF65-F5344CB8AC3E}">
        <p14:creationId xmlns:p14="http://schemas.microsoft.com/office/powerpoint/2010/main" val="1339417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CCFD2-1A73-FC42-88F2-DBBC1B2D3E0C}" type="datetimeFigureOut">
              <a:rPr lang="en-US" smtClean="0"/>
              <a:t>3/9/21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3A68F6-C95C-F946-BD21-B462A7F138CE}" type="slidenum">
              <a:rPr lang="en-US" smtClean="0"/>
              <a:t>‹#›</a:t>
            </a:fld>
            <a:endParaRPr lang="en-US" dirty="0"/>
          </a:p>
        </p:txBody>
      </p:sp>
    </p:spTree>
    <p:extLst>
      <p:ext uri="{BB962C8B-B14F-4D97-AF65-F5344CB8AC3E}">
        <p14:creationId xmlns:p14="http://schemas.microsoft.com/office/powerpoint/2010/main" val="36859713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3A68F6-C95C-F946-BD21-B462A7F138CE}" type="slidenum">
              <a:rPr lang="en-US" smtClean="0"/>
              <a:t>2</a:t>
            </a:fld>
            <a:endParaRPr lang="en-US" dirty="0"/>
          </a:p>
        </p:txBody>
      </p:sp>
    </p:spTree>
    <p:extLst>
      <p:ext uri="{BB962C8B-B14F-4D97-AF65-F5344CB8AC3E}">
        <p14:creationId xmlns:p14="http://schemas.microsoft.com/office/powerpoint/2010/main" val="1521863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 xmlns:a16="http://schemas.microsoft.com/office/drawing/2014/main" id="{6A29988F-3162-4F4D-8C69-E984063EC6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 xmlns:a16="http://schemas.microsoft.com/office/drawing/2014/main" id="{CE03C66E-47D2-45D2-9F3B-3E3B57DA38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16388" name="Slide Number Placeholder 3">
            <a:extLst>
              <a:ext uri="{FF2B5EF4-FFF2-40B4-BE49-F238E27FC236}">
                <a16:creationId xmlns="" xmlns:a16="http://schemas.microsoft.com/office/drawing/2014/main" id="{482A8AB7-219C-4CC0-8720-F3434D0FCA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DCBD195-2F45-4683-B0AB-2561211D6495}" type="slidenum">
              <a:rPr lang="en-US" altLang="en-US">
                <a:latin typeface="Calibri" panose="020F0502020204030204" pitchFamily="34" charset="0"/>
              </a:rPr>
              <a:pPr/>
              <a:t>30</a:t>
            </a:fld>
            <a:endParaRPr lang="en-US" altLang="en-US"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 xmlns:a16="http://schemas.microsoft.com/office/drawing/2014/main" id="{D50779FE-4EDE-4763-8A8D-257D1EA024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 xmlns:a16="http://schemas.microsoft.com/office/drawing/2014/main" id="{1E4094FD-E946-498D-B834-61B6573C47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18436" name="Slide Number Placeholder 3">
            <a:extLst>
              <a:ext uri="{FF2B5EF4-FFF2-40B4-BE49-F238E27FC236}">
                <a16:creationId xmlns="" xmlns:a16="http://schemas.microsoft.com/office/drawing/2014/main" id="{65196ED0-016E-457E-9E6A-B9AC13271D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AF24661-0A30-4BD4-9FB9-FFBD776B36C2}" type="slidenum">
              <a:rPr lang="en-US" altLang="en-US">
                <a:latin typeface="Calibri" panose="020F0502020204030204" pitchFamily="34" charset="0"/>
              </a:rPr>
              <a:pPr/>
              <a:t>31</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 xmlns:a16="http://schemas.microsoft.com/office/drawing/2014/main" id="{4029ED43-E9DA-4699-91F9-F785DC820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 xmlns:a16="http://schemas.microsoft.com/office/drawing/2014/main" id="{1AA33589-BBF7-4348-A7E7-65DBDCD6FF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4580" name="Slide Number Placeholder 3">
            <a:extLst>
              <a:ext uri="{FF2B5EF4-FFF2-40B4-BE49-F238E27FC236}">
                <a16:creationId xmlns="" xmlns:a16="http://schemas.microsoft.com/office/drawing/2014/main" id="{74195254-5431-4C89-BDB2-2E0740CFBD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9454894-301B-4517-90F8-A46D56A226B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B5745-892B-D344-84D1-23747D2A6477}"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8" name="Slide Number Placeholder 5"/>
          <p:cNvSpPr txBox="1">
            <a:spLocks/>
          </p:cNvSpPr>
          <p:nvPr userDrawn="1"/>
        </p:nvSpPr>
        <p:spPr>
          <a:xfrm>
            <a:off x="11049050" y="255158"/>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accent1"/>
                </a:solidFill>
                <a:effectLst>
                  <a:outerShdw blurRad="50800" dist="63500" dir="2700000" algn="tl" rotWithShape="0">
                    <a:prstClr val="black">
                      <a:alpha val="40000"/>
                    </a:prst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05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64ADE-120F-D843-9ADB-D59C43DE9305}"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3134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61C7E6-1208-A54A-8A95-AF3AE6DD76F9}"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10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0F5B2-902D-364B-A733-95147B6B1660}"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459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98C437-E5A3-8E40-B645-707DA36EA9C9}"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4859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ACFF76-1147-6944-A2D4-1BE35B30CE70}"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112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D98845-2BA4-E94C-A8ED-6E0095521B28}"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7683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8E942-AB47-7C4C-A309-DAA0BE158FDA}"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5210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02-15-1540-PPT-HC-EN-01.jpg">
            <a:extLst>
              <a:ext uri="{FF2B5EF4-FFF2-40B4-BE49-F238E27FC236}">
                <a16:creationId xmlns="" xmlns:a16="http://schemas.microsoft.com/office/drawing/2014/main" id="{85602830-2F91-4940-AE7D-F3327D5EC4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 xmlns:a16="http://schemas.microsoft.com/office/drawing/2014/main" id="{FB001262-30C8-4921-9C21-2867096F216C}"/>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A47B75D3-29F1-2043-BE26-470B33AAFC89}" type="datetime1">
              <a:rPr lang="en-CA" smtClean="0"/>
              <a:t>2021-03-09</a:t>
            </a:fld>
            <a:endParaRPr lang="en-US" dirty="0"/>
          </a:p>
        </p:txBody>
      </p:sp>
      <p:sp>
        <p:nvSpPr>
          <p:cNvPr id="6" name="Footer Placeholder 4">
            <a:extLst>
              <a:ext uri="{FF2B5EF4-FFF2-40B4-BE49-F238E27FC236}">
                <a16:creationId xmlns="" xmlns:a16="http://schemas.microsoft.com/office/drawing/2014/main" id="{3C798719-7559-4749-8A98-A5794C08E40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7" name="Slide Number Placeholder 5">
            <a:extLst>
              <a:ext uri="{FF2B5EF4-FFF2-40B4-BE49-F238E27FC236}">
                <a16:creationId xmlns="" xmlns:a16="http://schemas.microsoft.com/office/drawing/2014/main" id="{50474F81-EC2E-45F7-BD37-C1FF9CEBDB7F}"/>
              </a:ext>
            </a:extLst>
          </p:cNvPr>
          <p:cNvSpPr>
            <a:spLocks noGrp="1"/>
          </p:cNvSpPr>
          <p:nvPr>
            <p:ph type="sldNum" sz="quarter" idx="12"/>
          </p:nvPr>
        </p:nvSpPr>
        <p:spPr/>
        <p:txBody>
          <a:bodyPr/>
          <a:lstStyle>
            <a:lvl1pPr>
              <a:defRPr/>
            </a:lvl1pPr>
          </a:lstStyle>
          <a:p>
            <a:fld id="{91474C36-CD32-49F5-BF01-3B4A3F9B8AC4}" type="slidenum">
              <a:rPr lang="en-US" altLang="en-US"/>
              <a:pPr/>
              <a:t>‹#›</a:t>
            </a:fld>
            <a:endParaRPr lang="en-US" altLang="en-US" dirty="0"/>
          </a:p>
        </p:txBody>
      </p:sp>
    </p:spTree>
    <p:extLst>
      <p:ext uri="{BB962C8B-B14F-4D97-AF65-F5344CB8AC3E}">
        <p14:creationId xmlns:p14="http://schemas.microsoft.com/office/powerpoint/2010/main" val="2913308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C7E0BE1-E770-4829-912B-1C8189DDF259}"/>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ED4CAD04-7D68-0241-8674-496F5777F392}" type="datetime1">
              <a:rPr lang="en-CA" smtClean="0"/>
              <a:t>2021-03-09</a:t>
            </a:fld>
            <a:endParaRPr lang="en-US" dirty="0"/>
          </a:p>
        </p:txBody>
      </p:sp>
      <p:sp>
        <p:nvSpPr>
          <p:cNvPr id="5" name="Footer Placeholder 4">
            <a:extLst>
              <a:ext uri="{FF2B5EF4-FFF2-40B4-BE49-F238E27FC236}">
                <a16:creationId xmlns="" xmlns:a16="http://schemas.microsoft.com/office/drawing/2014/main" id="{3DBD9EEB-C26C-410C-B7B2-E46EF5EDFA1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6" name="Slide Number Placeholder 5">
            <a:extLst>
              <a:ext uri="{FF2B5EF4-FFF2-40B4-BE49-F238E27FC236}">
                <a16:creationId xmlns="" xmlns:a16="http://schemas.microsoft.com/office/drawing/2014/main" id="{43B18B61-0757-42F3-8F8B-86E8BBDD2510}"/>
              </a:ext>
            </a:extLst>
          </p:cNvPr>
          <p:cNvSpPr>
            <a:spLocks noGrp="1"/>
          </p:cNvSpPr>
          <p:nvPr>
            <p:ph type="sldNum" sz="quarter" idx="12"/>
          </p:nvPr>
        </p:nvSpPr>
        <p:spPr/>
        <p:txBody>
          <a:bodyPr/>
          <a:lstStyle>
            <a:lvl1pPr>
              <a:defRPr/>
            </a:lvl1pPr>
          </a:lstStyle>
          <a:p>
            <a:fld id="{0F6B3EF4-E28C-4B3C-B006-2EE21FB072A6}" type="slidenum">
              <a:rPr lang="en-US" altLang="en-US"/>
              <a:pPr/>
              <a:t>‹#›</a:t>
            </a:fld>
            <a:endParaRPr lang="en-US" altLang="en-US" dirty="0"/>
          </a:p>
        </p:txBody>
      </p:sp>
    </p:spTree>
    <p:extLst>
      <p:ext uri="{BB962C8B-B14F-4D97-AF65-F5344CB8AC3E}">
        <p14:creationId xmlns:p14="http://schemas.microsoft.com/office/powerpoint/2010/main" val="901292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7AE04C6-1670-485C-B19E-19B691647C7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0425ACEA-737E-3F41-9757-A1C838AAD09B}" type="datetime1">
              <a:rPr lang="en-CA" smtClean="0"/>
              <a:t>2021-03-09</a:t>
            </a:fld>
            <a:endParaRPr lang="en-US" dirty="0"/>
          </a:p>
        </p:txBody>
      </p:sp>
      <p:sp>
        <p:nvSpPr>
          <p:cNvPr id="5" name="Footer Placeholder 4">
            <a:extLst>
              <a:ext uri="{FF2B5EF4-FFF2-40B4-BE49-F238E27FC236}">
                <a16:creationId xmlns="" xmlns:a16="http://schemas.microsoft.com/office/drawing/2014/main" id="{8673AB1B-00A5-4886-BC7E-2BB71EC6019E}"/>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6" name="Slide Number Placeholder 5">
            <a:extLst>
              <a:ext uri="{FF2B5EF4-FFF2-40B4-BE49-F238E27FC236}">
                <a16:creationId xmlns="" xmlns:a16="http://schemas.microsoft.com/office/drawing/2014/main" id="{18A19B62-75A4-4202-9AB6-22519202D6CA}"/>
              </a:ext>
            </a:extLst>
          </p:cNvPr>
          <p:cNvSpPr>
            <a:spLocks noGrp="1"/>
          </p:cNvSpPr>
          <p:nvPr>
            <p:ph type="sldNum" sz="quarter" idx="12"/>
          </p:nvPr>
        </p:nvSpPr>
        <p:spPr/>
        <p:txBody>
          <a:bodyPr/>
          <a:lstStyle>
            <a:lvl1pPr>
              <a:defRPr/>
            </a:lvl1pPr>
          </a:lstStyle>
          <a:p>
            <a:fld id="{7E94904F-A134-4203-B01E-A4A11391CAF2}" type="slidenum">
              <a:rPr lang="en-US" altLang="en-US"/>
              <a:pPr/>
              <a:t>‹#›</a:t>
            </a:fld>
            <a:endParaRPr lang="en-US" altLang="en-US" dirty="0"/>
          </a:p>
        </p:txBody>
      </p:sp>
    </p:spTree>
    <p:extLst>
      <p:ext uri="{BB962C8B-B14F-4D97-AF65-F5344CB8AC3E}">
        <p14:creationId xmlns:p14="http://schemas.microsoft.com/office/powerpoint/2010/main" val="320570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E57A20-5EA4-2749-801E-69BDF7033F15}"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946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875551F-E126-4257-AE44-27BC812CAFD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9A13E566-7D01-5F43-844A-248F98E98D0B}" type="datetime1">
              <a:rPr lang="en-CA" smtClean="0"/>
              <a:t>2021-03-09</a:t>
            </a:fld>
            <a:endParaRPr lang="en-US" dirty="0"/>
          </a:p>
        </p:txBody>
      </p:sp>
      <p:sp>
        <p:nvSpPr>
          <p:cNvPr id="6" name="Footer Placeholder 5">
            <a:extLst>
              <a:ext uri="{FF2B5EF4-FFF2-40B4-BE49-F238E27FC236}">
                <a16:creationId xmlns="" xmlns:a16="http://schemas.microsoft.com/office/drawing/2014/main" id="{B9BC2C8C-B50A-4847-8288-00BF564D4C8C}"/>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7" name="Slide Number Placeholder 6">
            <a:extLst>
              <a:ext uri="{FF2B5EF4-FFF2-40B4-BE49-F238E27FC236}">
                <a16:creationId xmlns="" xmlns:a16="http://schemas.microsoft.com/office/drawing/2014/main" id="{B39F502D-65A7-4621-B18D-622ECE9CDAF8}"/>
              </a:ext>
            </a:extLst>
          </p:cNvPr>
          <p:cNvSpPr>
            <a:spLocks noGrp="1"/>
          </p:cNvSpPr>
          <p:nvPr>
            <p:ph type="sldNum" sz="quarter" idx="12"/>
          </p:nvPr>
        </p:nvSpPr>
        <p:spPr/>
        <p:txBody>
          <a:bodyPr/>
          <a:lstStyle>
            <a:lvl1pPr>
              <a:defRPr/>
            </a:lvl1pPr>
          </a:lstStyle>
          <a:p>
            <a:fld id="{BE548B05-46D3-4E88-B0EF-658A21074668}" type="slidenum">
              <a:rPr lang="en-US" altLang="en-US"/>
              <a:pPr/>
              <a:t>‹#›</a:t>
            </a:fld>
            <a:endParaRPr lang="en-US" altLang="en-US" dirty="0"/>
          </a:p>
        </p:txBody>
      </p:sp>
    </p:spTree>
    <p:extLst>
      <p:ext uri="{BB962C8B-B14F-4D97-AF65-F5344CB8AC3E}">
        <p14:creationId xmlns:p14="http://schemas.microsoft.com/office/powerpoint/2010/main" val="4129897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23B76B1-8C71-4192-90D4-AC9CEF53967D}"/>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C4A313AB-70E4-B147-8A42-64CC7DA4B65E}" type="datetime1">
              <a:rPr lang="en-CA" smtClean="0"/>
              <a:t>2021-03-09</a:t>
            </a:fld>
            <a:endParaRPr lang="en-US" dirty="0"/>
          </a:p>
        </p:txBody>
      </p:sp>
      <p:sp>
        <p:nvSpPr>
          <p:cNvPr id="8" name="Footer Placeholder 7">
            <a:extLst>
              <a:ext uri="{FF2B5EF4-FFF2-40B4-BE49-F238E27FC236}">
                <a16:creationId xmlns="" xmlns:a16="http://schemas.microsoft.com/office/drawing/2014/main" id="{1E3E5C0A-7885-4C73-AB2C-6560FCDE11DB}"/>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9" name="Slide Number Placeholder 8">
            <a:extLst>
              <a:ext uri="{FF2B5EF4-FFF2-40B4-BE49-F238E27FC236}">
                <a16:creationId xmlns="" xmlns:a16="http://schemas.microsoft.com/office/drawing/2014/main" id="{3C78AEE1-B564-45FF-BBCD-D1FFB1395675}"/>
              </a:ext>
            </a:extLst>
          </p:cNvPr>
          <p:cNvSpPr>
            <a:spLocks noGrp="1"/>
          </p:cNvSpPr>
          <p:nvPr>
            <p:ph type="sldNum" sz="quarter" idx="12"/>
          </p:nvPr>
        </p:nvSpPr>
        <p:spPr/>
        <p:txBody>
          <a:bodyPr/>
          <a:lstStyle>
            <a:lvl1pPr>
              <a:defRPr/>
            </a:lvl1pPr>
          </a:lstStyle>
          <a:p>
            <a:fld id="{8A76F848-ADEB-4697-9C81-53C8C8C03353}" type="slidenum">
              <a:rPr lang="en-US" altLang="en-US"/>
              <a:pPr/>
              <a:t>‹#›</a:t>
            </a:fld>
            <a:endParaRPr lang="en-US" altLang="en-US" dirty="0"/>
          </a:p>
        </p:txBody>
      </p:sp>
    </p:spTree>
    <p:extLst>
      <p:ext uri="{BB962C8B-B14F-4D97-AF65-F5344CB8AC3E}">
        <p14:creationId xmlns:p14="http://schemas.microsoft.com/office/powerpoint/2010/main" val="148887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05F67BC-7F5D-46ED-B902-DF45134A6FAE}"/>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B1C76B76-F9D6-0044-B370-3069DD396185}" type="datetime1">
              <a:rPr lang="en-CA" smtClean="0"/>
              <a:t>2021-03-09</a:t>
            </a:fld>
            <a:endParaRPr lang="en-US" dirty="0"/>
          </a:p>
        </p:txBody>
      </p:sp>
      <p:sp>
        <p:nvSpPr>
          <p:cNvPr id="4" name="Footer Placeholder 3">
            <a:extLst>
              <a:ext uri="{FF2B5EF4-FFF2-40B4-BE49-F238E27FC236}">
                <a16:creationId xmlns="" xmlns:a16="http://schemas.microsoft.com/office/drawing/2014/main" id="{83336864-D5B1-4B3F-992C-2A2065E69DF4}"/>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5" name="Slide Number Placeholder 4">
            <a:extLst>
              <a:ext uri="{FF2B5EF4-FFF2-40B4-BE49-F238E27FC236}">
                <a16:creationId xmlns="" xmlns:a16="http://schemas.microsoft.com/office/drawing/2014/main" id="{89EB1770-3FA3-46EF-B6FB-9300E0973F6D}"/>
              </a:ext>
            </a:extLst>
          </p:cNvPr>
          <p:cNvSpPr>
            <a:spLocks noGrp="1"/>
          </p:cNvSpPr>
          <p:nvPr>
            <p:ph type="sldNum" sz="quarter" idx="12"/>
          </p:nvPr>
        </p:nvSpPr>
        <p:spPr/>
        <p:txBody>
          <a:bodyPr/>
          <a:lstStyle>
            <a:lvl1pPr>
              <a:defRPr/>
            </a:lvl1pPr>
          </a:lstStyle>
          <a:p>
            <a:fld id="{A81DA06A-4610-4A2C-99FA-BFC89ADF68A0}" type="slidenum">
              <a:rPr lang="en-US" altLang="en-US"/>
              <a:pPr/>
              <a:t>‹#›</a:t>
            </a:fld>
            <a:endParaRPr lang="en-US" altLang="en-US" dirty="0"/>
          </a:p>
        </p:txBody>
      </p:sp>
    </p:spTree>
    <p:extLst>
      <p:ext uri="{BB962C8B-B14F-4D97-AF65-F5344CB8AC3E}">
        <p14:creationId xmlns:p14="http://schemas.microsoft.com/office/powerpoint/2010/main" val="2911865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08BD758-D371-4376-BBAD-1E86492BBFA1}"/>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877E4030-740B-D34F-BC7F-D1D16D378F2E}" type="datetime1">
              <a:rPr lang="en-CA" smtClean="0"/>
              <a:t>2021-03-09</a:t>
            </a:fld>
            <a:endParaRPr lang="en-US" dirty="0"/>
          </a:p>
        </p:txBody>
      </p:sp>
      <p:sp>
        <p:nvSpPr>
          <p:cNvPr id="3" name="Footer Placeholder 2">
            <a:extLst>
              <a:ext uri="{FF2B5EF4-FFF2-40B4-BE49-F238E27FC236}">
                <a16:creationId xmlns="" xmlns:a16="http://schemas.microsoft.com/office/drawing/2014/main" id="{402D8614-111B-4B23-B60E-9A1290047A6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4" name="Slide Number Placeholder 3">
            <a:extLst>
              <a:ext uri="{FF2B5EF4-FFF2-40B4-BE49-F238E27FC236}">
                <a16:creationId xmlns="" xmlns:a16="http://schemas.microsoft.com/office/drawing/2014/main" id="{9784D6DA-D2E3-4ED9-9D9C-95527DAD7E7C}"/>
              </a:ext>
            </a:extLst>
          </p:cNvPr>
          <p:cNvSpPr>
            <a:spLocks noGrp="1"/>
          </p:cNvSpPr>
          <p:nvPr>
            <p:ph type="sldNum" sz="quarter" idx="12"/>
          </p:nvPr>
        </p:nvSpPr>
        <p:spPr/>
        <p:txBody>
          <a:bodyPr/>
          <a:lstStyle>
            <a:lvl1pPr>
              <a:defRPr/>
            </a:lvl1pPr>
          </a:lstStyle>
          <a:p>
            <a:fld id="{364A76CC-F657-4310-AAFA-58736BC49A8C}" type="slidenum">
              <a:rPr lang="en-US" altLang="en-US"/>
              <a:pPr/>
              <a:t>‹#›</a:t>
            </a:fld>
            <a:endParaRPr lang="en-US" altLang="en-US" dirty="0"/>
          </a:p>
        </p:txBody>
      </p:sp>
    </p:spTree>
    <p:extLst>
      <p:ext uri="{BB962C8B-B14F-4D97-AF65-F5344CB8AC3E}">
        <p14:creationId xmlns:p14="http://schemas.microsoft.com/office/powerpoint/2010/main" val="16851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6ED29CAE-D545-44E3-89A9-CB27FED349EC}"/>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71232076-0AF0-CF4A-93FA-8FED44D6F0C3}" type="datetime1">
              <a:rPr lang="en-CA" smtClean="0"/>
              <a:t>2021-03-09</a:t>
            </a:fld>
            <a:endParaRPr lang="en-US" dirty="0"/>
          </a:p>
        </p:txBody>
      </p:sp>
      <p:sp>
        <p:nvSpPr>
          <p:cNvPr id="6" name="Footer Placeholder 5">
            <a:extLst>
              <a:ext uri="{FF2B5EF4-FFF2-40B4-BE49-F238E27FC236}">
                <a16:creationId xmlns="" xmlns:a16="http://schemas.microsoft.com/office/drawing/2014/main" id="{75CCF067-E0B3-4601-B04B-68FBDCB073A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7" name="Slide Number Placeholder 6">
            <a:extLst>
              <a:ext uri="{FF2B5EF4-FFF2-40B4-BE49-F238E27FC236}">
                <a16:creationId xmlns="" xmlns:a16="http://schemas.microsoft.com/office/drawing/2014/main" id="{E7650181-4BF2-452E-A884-293DFD2DE995}"/>
              </a:ext>
            </a:extLst>
          </p:cNvPr>
          <p:cNvSpPr>
            <a:spLocks noGrp="1"/>
          </p:cNvSpPr>
          <p:nvPr>
            <p:ph type="sldNum" sz="quarter" idx="12"/>
          </p:nvPr>
        </p:nvSpPr>
        <p:spPr/>
        <p:txBody>
          <a:bodyPr/>
          <a:lstStyle>
            <a:lvl1pPr>
              <a:defRPr/>
            </a:lvl1pPr>
          </a:lstStyle>
          <a:p>
            <a:fld id="{75C277A8-5DE0-4021-A6C2-EB2580ACCAAA}" type="slidenum">
              <a:rPr lang="en-US" altLang="en-US"/>
              <a:pPr/>
              <a:t>‹#›</a:t>
            </a:fld>
            <a:endParaRPr lang="en-US" altLang="en-US" dirty="0"/>
          </a:p>
        </p:txBody>
      </p:sp>
    </p:spTree>
    <p:extLst>
      <p:ext uri="{BB962C8B-B14F-4D97-AF65-F5344CB8AC3E}">
        <p14:creationId xmlns:p14="http://schemas.microsoft.com/office/powerpoint/2010/main" val="1959206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 xmlns:a16="http://schemas.microsoft.com/office/drawing/2014/main" id="{48E471B3-2B61-4E6F-BF97-D6D6DD158ED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75E130BB-7F97-4949-B779-8D7A86BF273C}" type="datetime1">
              <a:rPr lang="en-CA" smtClean="0"/>
              <a:t>2021-03-09</a:t>
            </a:fld>
            <a:endParaRPr lang="en-US" dirty="0"/>
          </a:p>
        </p:txBody>
      </p:sp>
      <p:sp>
        <p:nvSpPr>
          <p:cNvPr id="6" name="Footer Placeholder 5">
            <a:extLst>
              <a:ext uri="{FF2B5EF4-FFF2-40B4-BE49-F238E27FC236}">
                <a16:creationId xmlns="" xmlns:a16="http://schemas.microsoft.com/office/drawing/2014/main" id="{235396FD-4480-4C8C-A1C8-D5BDDA722B9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7" name="Slide Number Placeholder 6">
            <a:extLst>
              <a:ext uri="{FF2B5EF4-FFF2-40B4-BE49-F238E27FC236}">
                <a16:creationId xmlns="" xmlns:a16="http://schemas.microsoft.com/office/drawing/2014/main" id="{A37BDC66-6C57-4C6A-8F6A-3708219BB3F6}"/>
              </a:ext>
            </a:extLst>
          </p:cNvPr>
          <p:cNvSpPr>
            <a:spLocks noGrp="1"/>
          </p:cNvSpPr>
          <p:nvPr>
            <p:ph type="sldNum" sz="quarter" idx="12"/>
          </p:nvPr>
        </p:nvSpPr>
        <p:spPr/>
        <p:txBody>
          <a:bodyPr/>
          <a:lstStyle>
            <a:lvl1pPr>
              <a:defRPr/>
            </a:lvl1pPr>
          </a:lstStyle>
          <a:p>
            <a:fld id="{A6BD31D6-6B54-46FC-879A-CCA70CD5931F}" type="slidenum">
              <a:rPr lang="en-US" altLang="en-US"/>
              <a:pPr/>
              <a:t>‹#›</a:t>
            </a:fld>
            <a:endParaRPr lang="en-US" altLang="en-US" dirty="0"/>
          </a:p>
        </p:txBody>
      </p:sp>
    </p:spTree>
    <p:extLst>
      <p:ext uri="{BB962C8B-B14F-4D97-AF65-F5344CB8AC3E}">
        <p14:creationId xmlns:p14="http://schemas.microsoft.com/office/powerpoint/2010/main" val="1730229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7814AD-46FE-4C11-8C7C-E3F285C06E90}"/>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6C523272-7F71-C24B-B498-2D840BFC161D}" type="datetime1">
              <a:rPr lang="en-CA" smtClean="0"/>
              <a:t>2021-03-09</a:t>
            </a:fld>
            <a:endParaRPr lang="en-US" dirty="0"/>
          </a:p>
        </p:txBody>
      </p:sp>
      <p:sp>
        <p:nvSpPr>
          <p:cNvPr id="5" name="Footer Placeholder 4">
            <a:extLst>
              <a:ext uri="{FF2B5EF4-FFF2-40B4-BE49-F238E27FC236}">
                <a16:creationId xmlns="" xmlns:a16="http://schemas.microsoft.com/office/drawing/2014/main" id="{6221AF7A-09FC-4A84-8291-F5D90ECDABD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6" name="Slide Number Placeholder 5">
            <a:extLst>
              <a:ext uri="{FF2B5EF4-FFF2-40B4-BE49-F238E27FC236}">
                <a16:creationId xmlns="" xmlns:a16="http://schemas.microsoft.com/office/drawing/2014/main" id="{23CCDBC0-D88F-42D6-825F-AF55107EFD67}"/>
              </a:ext>
            </a:extLst>
          </p:cNvPr>
          <p:cNvSpPr>
            <a:spLocks noGrp="1"/>
          </p:cNvSpPr>
          <p:nvPr>
            <p:ph type="sldNum" sz="quarter" idx="12"/>
          </p:nvPr>
        </p:nvSpPr>
        <p:spPr/>
        <p:txBody>
          <a:bodyPr/>
          <a:lstStyle>
            <a:lvl1pPr>
              <a:defRPr/>
            </a:lvl1pPr>
          </a:lstStyle>
          <a:p>
            <a:fld id="{1DF077B0-1401-4AAC-BCC9-0130111AF7E4}" type="slidenum">
              <a:rPr lang="en-US" altLang="en-US"/>
              <a:pPr/>
              <a:t>‹#›</a:t>
            </a:fld>
            <a:endParaRPr lang="en-US" altLang="en-US" dirty="0"/>
          </a:p>
        </p:txBody>
      </p:sp>
    </p:spTree>
    <p:extLst>
      <p:ext uri="{BB962C8B-B14F-4D97-AF65-F5344CB8AC3E}">
        <p14:creationId xmlns:p14="http://schemas.microsoft.com/office/powerpoint/2010/main" val="10210544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F53F7EF-EE26-437F-89DB-570016F7ED09}"/>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fld id="{7857EB25-33BF-A34B-BF82-DAB27B9D054F}" type="datetime1">
              <a:rPr lang="en-CA" smtClean="0"/>
              <a:t>2021-03-09</a:t>
            </a:fld>
            <a:endParaRPr lang="en-US" dirty="0"/>
          </a:p>
        </p:txBody>
      </p:sp>
      <p:sp>
        <p:nvSpPr>
          <p:cNvPr id="5" name="Footer Placeholder 4">
            <a:extLst>
              <a:ext uri="{FF2B5EF4-FFF2-40B4-BE49-F238E27FC236}">
                <a16:creationId xmlns="" xmlns:a16="http://schemas.microsoft.com/office/drawing/2014/main" id="{7AB08BA7-A99C-4062-B9F1-731E348578B8}"/>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cs typeface="+mn-cs"/>
              </a:defRPr>
            </a:lvl1pPr>
          </a:lstStyle>
          <a:p>
            <a:pPr>
              <a:defRPr/>
            </a:pPr>
            <a:endParaRPr lang="en-US" dirty="0"/>
          </a:p>
        </p:txBody>
      </p:sp>
      <p:sp>
        <p:nvSpPr>
          <p:cNvPr id="6" name="Slide Number Placeholder 5">
            <a:extLst>
              <a:ext uri="{FF2B5EF4-FFF2-40B4-BE49-F238E27FC236}">
                <a16:creationId xmlns="" xmlns:a16="http://schemas.microsoft.com/office/drawing/2014/main" id="{5A5DBC39-182E-4509-8D6E-B32DBA3A98E9}"/>
              </a:ext>
            </a:extLst>
          </p:cNvPr>
          <p:cNvSpPr>
            <a:spLocks noGrp="1"/>
          </p:cNvSpPr>
          <p:nvPr>
            <p:ph type="sldNum" sz="quarter" idx="12"/>
          </p:nvPr>
        </p:nvSpPr>
        <p:spPr/>
        <p:txBody>
          <a:bodyPr/>
          <a:lstStyle>
            <a:lvl1pPr>
              <a:defRPr/>
            </a:lvl1pPr>
          </a:lstStyle>
          <a:p>
            <a:fld id="{D61D4AB9-1008-44C3-BB1E-50F86B767D6E}" type="slidenum">
              <a:rPr lang="en-US" altLang="en-US"/>
              <a:pPr/>
              <a:t>‹#›</a:t>
            </a:fld>
            <a:endParaRPr lang="en-US" altLang="en-US" dirty="0"/>
          </a:p>
        </p:txBody>
      </p:sp>
    </p:spTree>
    <p:extLst>
      <p:ext uri="{BB962C8B-B14F-4D97-AF65-F5344CB8AC3E}">
        <p14:creationId xmlns:p14="http://schemas.microsoft.com/office/powerpoint/2010/main" val="112287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3DD03E-B921-8E4B-81F6-3F07FD4E16C4}" type="datetime1">
              <a:rPr lang="en-CA" smtClean="0"/>
              <a:t>2021-03-09</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5419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240515-DFB9-A244-9E5C-D7FF19268B5E}" type="datetime1">
              <a:rPr lang="en-CA" smtClean="0"/>
              <a:t>2021-03-09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53320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C82800-EAE1-FD4C-B2BC-3CD795D10387}" type="datetime1">
              <a:rPr lang="en-CA" smtClean="0"/>
              <a:t>2021-03-09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635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D365AD-9814-E949-ADE5-4F1B7B5F4938}" type="datetime1">
              <a:rPr lang="en-CA" smtClean="0"/>
              <a:t>2021-03-09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820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8DA62-18CB-5E4F-BE3D-06BBB464C981}" type="datetime1">
              <a:rPr lang="en-CA" smtClean="0"/>
              <a:t>2021-03-09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211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2F3A91-30E2-4B4E-893C-0507D54F4A1E}" type="datetime1">
              <a:rPr lang="en-CA" smtClean="0"/>
              <a:t>2021-03-09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31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05FA54E0-8A82-5747-81EF-3883423C0250}" type="datetime1">
              <a:rPr lang="en-CA" smtClean="0"/>
              <a:t>2021-03-09</a:t>
            </a:fld>
            <a:endParaRPr lang="en-US" dirty="0"/>
          </a:p>
        </p:txBody>
      </p:sp>
    </p:spTree>
    <p:extLst>
      <p:ext uri="{BB962C8B-B14F-4D97-AF65-F5344CB8AC3E}">
        <p14:creationId xmlns:p14="http://schemas.microsoft.com/office/powerpoint/2010/main" val="16016456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46EA8D-8ADC-554F-9774-2B4F8B26EFD7}" type="datetime1">
              <a:rPr lang="en-CA" smtClean="0"/>
              <a:t>2021-03-09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
        <p:nvSpPr>
          <p:cNvPr id="18" name="Slide Number Placeholder 5"/>
          <p:cNvSpPr txBox="1">
            <a:spLocks/>
          </p:cNvSpPr>
          <p:nvPr userDrawn="1"/>
        </p:nvSpPr>
        <p:spPr>
          <a:xfrm>
            <a:off x="11049050" y="255158"/>
            <a:ext cx="683339" cy="365125"/>
          </a:xfrm>
          <a:prstGeom prst="rect">
            <a:avLst/>
          </a:prstGeom>
        </p:spPr>
        <p:txBody>
          <a:bodyPr/>
          <a:lstStyle>
            <a:defPPr>
              <a:defRPr lang="en-US"/>
            </a:defPPr>
            <a:lvl1pPr marL="0" algn="l" defTabSz="457200" rtl="0" eaLnBrk="1" latinLnBrk="0" hangingPunct="1">
              <a:defRPr sz="1800" b="1" kern="1200">
                <a:solidFill>
                  <a:schemeClr val="tx1"/>
                </a:solidFill>
                <a:effectLst>
                  <a:outerShdw blurRad="50800" dist="63500" dir="2700000" algn="tl" rotWithShape="0">
                    <a:prstClr val="black">
                      <a:alpha val="40000"/>
                    </a:prstClr>
                  </a:outerShdw>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85735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02-15-1540-PPT-HC-EN-02.jpg">
            <a:extLst>
              <a:ext uri="{FF2B5EF4-FFF2-40B4-BE49-F238E27FC236}">
                <a16:creationId xmlns="" xmlns:a16="http://schemas.microsoft.com/office/drawing/2014/main" id="{477CD62C-D58E-494C-98E8-B3034BC6C75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 xmlns:a16="http://schemas.microsoft.com/office/drawing/2014/main" id="{34E18AF3-0FA8-47A5-AEB8-B86BC46A67E4}"/>
              </a:ext>
            </a:extLst>
          </p:cNvPr>
          <p:cNvSpPr>
            <a:spLocks noGrp="1"/>
          </p:cNvSpPr>
          <p:nvPr>
            <p:ph type="title"/>
          </p:nvPr>
        </p:nvSpPr>
        <p:spPr bwMode="auto">
          <a:xfrm>
            <a:off x="378885" y="274639"/>
            <a:ext cx="114427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1028" name="Text Placeholder 2">
            <a:extLst>
              <a:ext uri="{FF2B5EF4-FFF2-40B4-BE49-F238E27FC236}">
                <a16:creationId xmlns="" xmlns:a16="http://schemas.microsoft.com/office/drawing/2014/main" id="{2BE153F6-9418-434D-81E6-18A50D15F537}"/>
              </a:ext>
            </a:extLst>
          </p:cNvPr>
          <p:cNvSpPr>
            <a:spLocks noGrp="1"/>
          </p:cNvSpPr>
          <p:nvPr>
            <p:ph type="body" idx="1"/>
          </p:nvPr>
        </p:nvSpPr>
        <p:spPr bwMode="auto">
          <a:xfrm>
            <a:off x="378885" y="1139825"/>
            <a:ext cx="114427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 xmlns:a16="http://schemas.microsoft.com/office/drawing/2014/main" id="{2F97829F-6F11-4091-B89B-0EFE3ED9A9A1}"/>
              </a:ext>
            </a:extLst>
          </p:cNvPr>
          <p:cNvSpPr>
            <a:spLocks noGrp="1"/>
          </p:cNvSpPr>
          <p:nvPr>
            <p:ph type="sldNum" sz="quarter" idx="4"/>
          </p:nvPr>
        </p:nvSpPr>
        <p:spPr>
          <a:xfrm>
            <a:off x="11233151" y="6437314"/>
            <a:ext cx="757767"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chemeClr val="bg1"/>
                </a:solidFill>
                <a:cs typeface="Arial" panose="020B0604020202020204" pitchFamily="34" charset="0"/>
              </a:defRPr>
            </a:lvl1pPr>
          </a:lstStyle>
          <a:p>
            <a:fld id="{9A002645-00A2-4BEF-A7F0-B2488C69F93C}" type="slidenum">
              <a:rPr lang="en-US" altLang="en-US"/>
              <a:pPr/>
              <a:t>‹#›</a:t>
            </a:fld>
            <a:endParaRPr lang="en-US" altLang="en-US" dirty="0"/>
          </a:p>
        </p:txBody>
      </p:sp>
    </p:spTree>
    <p:extLst>
      <p:ext uri="{BB962C8B-B14F-4D97-AF65-F5344CB8AC3E}">
        <p14:creationId xmlns:p14="http://schemas.microsoft.com/office/powerpoint/2010/main" val="11437186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457200" rtl="0" eaLnBrk="0" fontAlgn="base" hangingPunct="0">
        <a:spcBef>
          <a:spcPct val="0"/>
        </a:spcBef>
        <a:spcAft>
          <a:spcPct val="0"/>
        </a:spcAft>
        <a:defRPr sz="2800" b="1" kern="1200">
          <a:solidFill>
            <a:srgbClr val="4F0D1E"/>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MS PGothic"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MS PGothic"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MS PGothic"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MS PGothic"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404040"/>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404040"/>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www.google.ca/url?sa=i&amp;rct=j&amp;q=&amp;esrc=s&amp;source=images&amp;cd=&amp;cad=rja&amp;uact=8&amp;ved=2ahUKEwiutamLvtXhAhUtvFkKHbclBH4QjRx6BAgBEAQ&amp;url=/url?sa=i&amp;rct=j&amp;q=&amp;esrc=s&amp;source=images&amp;cd=&amp;ved=&amp;url=https://mdrao.ca/wp-content/uploads/2018/04/Z314-product-profile.pdf&amp;psig=AOvVaw0mmOxh_CFNKS_kz9vZ90B-&amp;ust=1555534050261954&amp;psig=AOvVaw0mmOxh_CFNKS_kz9vZ90B-&amp;ust=155553405026195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nada.ca/en/health-canada/services/drugs-health-products/drug-products/announcements/interim-order-importation-sale-medical-devices-covid-19/guidance-medical-device-applications.html" TargetMode="External"/><Relationship Id="rId4" Type="http://schemas.openxmlformats.org/officeDocument/2006/relationships/hyperlink" Target="https://www.canada.ca/en/health-canada/services/drugs-health-products/covid19-industry/medical-devices/products-authorized-interim-orde.html" TargetMode="External"/><Relationship Id="rId5" Type="http://schemas.openxmlformats.org/officeDocument/2006/relationships/hyperlink" Target="mailto:hc.devicelicensing-homologationinstruments.sc@canada.ca" TargetMode="External"/><Relationship Id="rId6" Type="http://schemas.openxmlformats.org/officeDocument/2006/relationships/hyperlink" Target="https://www.canada.ca/fr/sante-canada/services/medicaments-produits-sante/medicaments/annonces/arrete-urgence-importation-vente-instruments-medicaux-covid-19/document-applications-dispositifs-medicaux.html" TargetMode="External"/><Relationship Id="rId7" Type="http://schemas.openxmlformats.org/officeDocument/2006/relationships/hyperlink" Target="https://www.canada.ca/fr/sante-canada/services/medicaments-produits-sante/covid19-industrie/instruments-medicaux/instruments-autorises-arrete-urgence.html" TargetMode="External"/><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ubichealthontario.ca/-/media/documents/ncov/updated-ipa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hyperlink" Target="mailto:merleesrodway@gmail.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jpg"/><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nada.ca/coronavir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449" y="3735320"/>
            <a:ext cx="5305695" cy="1091513"/>
          </a:xfrm>
        </p:spPr>
        <p:txBody>
          <a:bodyPr>
            <a:noAutofit/>
          </a:bodyPr>
          <a:lstStyle/>
          <a:p>
            <a:pPr marL="0" indent="0">
              <a:buNone/>
            </a:pPr>
            <a:r>
              <a:rPr lang="en-CA" sz="3200" b="1" dirty="0" err="1">
                <a:solidFill>
                  <a:schemeClr val="accent2">
                    <a:lumMod val="75000"/>
                  </a:schemeClr>
                </a:solidFill>
                <a:latin typeface="Calibri" panose="020F0502020204030204" pitchFamily="34" charset="0"/>
                <a:cs typeface="Calibri" panose="020F0502020204030204" pitchFamily="34" charset="0"/>
              </a:rPr>
              <a:t>Merlee</a:t>
            </a:r>
            <a:r>
              <a:rPr lang="en-CA" sz="3200" b="1" dirty="0">
                <a:solidFill>
                  <a:schemeClr val="accent2">
                    <a:lumMod val="75000"/>
                  </a:schemeClr>
                </a:solidFill>
                <a:latin typeface="Calibri" panose="020F0502020204030204" pitchFamily="34" charset="0"/>
                <a:cs typeface="Calibri" panose="020F0502020204030204" pitchFamily="34" charset="0"/>
              </a:rPr>
              <a:t> Steele-Rodway RN</a:t>
            </a:r>
            <a:r>
              <a:rPr lang="en-CA" sz="2800" b="1" dirty="0">
                <a:solidFill>
                  <a:schemeClr val="accent2">
                    <a:lumMod val="75000"/>
                  </a:schemeClr>
                </a:solidFill>
                <a:latin typeface="Calibri" panose="020F0502020204030204" pitchFamily="34" charset="0"/>
                <a:cs typeface="Calibri" panose="020F0502020204030204" pitchFamily="34" charset="0"/>
              </a:rPr>
              <a:t>	</a:t>
            </a:r>
            <a:br>
              <a:rPr lang="en-CA" sz="2800" b="1" dirty="0">
                <a:solidFill>
                  <a:schemeClr val="accent2">
                    <a:lumMod val="75000"/>
                  </a:schemeClr>
                </a:solidFill>
                <a:latin typeface="Calibri" panose="020F0502020204030204" pitchFamily="34" charset="0"/>
                <a:cs typeface="Calibri" panose="020F0502020204030204" pitchFamily="34" charset="0"/>
              </a:rPr>
            </a:br>
            <a:r>
              <a:rPr lang="en-CA" sz="2400" b="1" dirty="0">
                <a:solidFill>
                  <a:schemeClr val="accent2">
                    <a:lumMod val="75000"/>
                  </a:schemeClr>
                </a:solidFill>
                <a:latin typeface="Calibri" panose="020F0502020204030204" pitchFamily="34" charset="0"/>
                <a:cs typeface="Calibri" panose="020F0502020204030204" pitchFamily="34" charset="0"/>
              </a:rPr>
              <a:t>Educator/Consultant-IPAC/ MDR</a:t>
            </a:r>
          </a:p>
          <a:p>
            <a:pPr marL="0" indent="0">
              <a:buNone/>
            </a:pPr>
            <a:endParaRPr lang="en-CA" sz="2800" b="1" dirty="0">
              <a:solidFill>
                <a:schemeClr val="accent2">
                  <a:lumMod val="75000"/>
                </a:schemeClr>
              </a:solidFill>
              <a:latin typeface="Calibri" panose="020F0502020204030204" pitchFamily="34" charset="0"/>
              <a:cs typeface="Calibri" panose="020F0502020204030204" pitchFamily="34" charset="0"/>
            </a:endParaRPr>
          </a:p>
        </p:txBody>
      </p:sp>
      <p:sp>
        <p:nvSpPr>
          <p:cNvPr id="4" name="Title 1"/>
          <p:cNvSpPr>
            <a:spLocks noGrp="1"/>
          </p:cNvSpPr>
          <p:nvPr>
            <p:ph type="title"/>
          </p:nvPr>
        </p:nvSpPr>
        <p:spPr>
          <a:xfrm>
            <a:off x="1251199" y="1182131"/>
            <a:ext cx="9284870" cy="2396037"/>
          </a:xfrm>
        </p:spPr>
        <p:txBody>
          <a:bodyPr>
            <a:normAutofit/>
          </a:bodyPr>
          <a:lstStyle/>
          <a:p>
            <a:pPr algn="ctr">
              <a:spcAft>
                <a:spcPts val="600"/>
              </a:spcAft>
            </a:pPr>
            <a:r>
              <a:rPr lang="en-US" sz="4400" b="1" dirty="0">
                <a:solidFill>
                  <a:schemeClr val="accent2">
                    <a:lumMod val="75000"/>
                  </a:schemeClr>
                </a:solidFill>
                <a:latin typeface="Calibri" panose="020F0502020204030204" pitchFamily="34" charset="0"/>
                <a:cs typeface="Calibri" panose="020F0502020204030204" pitchFamily="34" charset="0"/>
              </a:rPr>
              <a:t>Safety in the Medical Device </a:t>
            </a:r>
            <a:br>
              <a:rPr lang="en-US" sz="4400" b="1" dirty="0">
                <a:solidFill>
                  <a:schemeClr val="accent2">
                    <a:lumMod val="75000"/>
                  </a:schemeClr>
                </a:solidFill>
                <a:latin typeface="Calibri" panose="020F0502020204030204" pitchFamily="34" charset="0"/>
                <a:cs typeface="Calibri" panose="020F0502020204030204" pitchFamily="34" charset="0"/>
              </a:rPr>
            </a:br>
            <a:r>
              <a:rPr lang="en-US" sz="4400" b="1" dirty="0">
                <a:solidFill>
                  <a:schemeClr val="accent2">
                    <a:lumMod val="75000"/>
                  </a:schemeClr>
                </a:solidFill>
                <a:latin typeface="Calibri" panose="020F0502020204030204" pitchFamily="34" charset="0"/>
                <a:cs typeface="Calibri" panose="020F0502020204030204" pitchFamily="34" charset="0"/>
              </a:rPr>
              <a:t>	 	Reprocessing Department</a:t>
            </a:r>
            <a:br>
              <a:rPr lang="en-US" sz="4400" b="1" dirty="0">
                <a:solidFill>
                  <a:schemeClr val="accent2">
                    <a:lumMod val="75000"/>
                  </a:schemeClr>
                </a:solidFill>
                <a:latin typeface="Calibri" panose="020F0502020204030204" pitchFamily="34" charset="0"/>
                <a:cs typeface="Calibri" panose="020F0502020204030204" pitchFamily="34" charset="0"/>
              </a:rPr>
            </a:br>
            <a:r>
              <a:rPr lang="en-US" sz="4400" b="1">
                <a:solidFill>
                  <a:schemeClr val="accent2">
                    <a:lumMod val="75000"/>
                  </a:schemeClr>
                </a:solidFill>
                <a:latin typeface="Calibri" panose="020F0502020204030204" pitchFamily="34" charset="0"/>
                <a:cs typeface="Calibri" panose="020F0502020204030204" pitchFamily="34" charset="0"/>
              </a:rPr>
              <a:t>During COVID-19</a:t>
            </a:r>
            <a:endParaRPr lang="en-CA" sz="4000" b="1" dirty="0">
              <a:solidFill>
                <a:schemeClr val="accent2">
                  <a:lumMod val="75000"/>
                </a:schemeClr>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16" name="Picture 6" descr="Image result for coronavirus images">
            <a:extLst>
              <a:ext uri="{FF2B5EF4-FFF2-40B4-BE49-F238E27FC236}">
                <a16:creationId xmlns="" xmlns:a16="http://schemas.microsoft.com/office/drawing/2014/main" id="{345CB8BF-BE09-4DAF-8419-66ED6CF62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663" y="3900641"/>
            <a:ext cx="3647324" cy="259756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87939" y="5056951"/>
            <a:ext cx="5305695" cy="109151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CA" sz="2400" b="1" dirty="0">
                <a:solidFill>
                  <a:schemeClr val="accent2">
                    <a:lumMod val="75000"/>
                  </a:schemeClr>
                </a:solidFill>
                <a:latin typeface="Calibri" panose="020F0502020204030204" pitchFamily="34" charset="0"/>
                <a:cs typeface="Calibri" panose="020F0502020204030204" pitchFamily="34" charset="0"/>
              </a:rPr>
              <a:t>Hosted by Garry </a:t>
            </a:r>
            <a:r>
              <a:rPr lang="en-CA" sz="2400" b="1" dirty="0" err="1">
                <a:solidFill>
                  <a:schemeClr val="accent2">
                    <a:lumMod val="75000"/>
                  </a:schemeClr>
                </a:solidFill>
                <a:latin typeface="Calibri" panose="020F0502020204030204" pitchFamily="34" charset="0"/>
                <a:cs typeface="Calibri" panose="020F0502020204030204" pitchFamily="34" charset="0"/>
              </a:rPr>
              <a:t>Bassi</a:t>
            </a:r>
            <a:r>
              <a:rPr lang="en-CA" sz="2400" b="1" dirty="0">
                <a:solidFill>
                  <a:schemeClr val="accent2">
                    <a:lumMod val="75000"/>
                  </a:schemeClr>
                </a:solidFill>
                <a:latin typeface="Calibri" panose="020F0502020204030204" pitchFamily="34" charset="0"/>
                <a:cs typeface="Calibri" panose="020F0502020204030204" pitchFamily="34" charset="0"/>
              </a:rPr>
              <a:t/>
            </a:r>
            <a:br>
              <a:rPr lang="en-CA" sz="2400" b="1" dirty="0">
                <a:solidFill>
                  <a:schemeClr val="accent2">
                    <a:lumMod val="75000"/>
                  </a:schemeClr>
                </a:solidFill>
                <a:latin typeface="Calibri" panose="020F0502020204030204" pitchFamily="34" charset="0"/>
                <a:cs typeface="Calibri" panose="020F0502020204030204" pitchFamily="34" charset="0"/>
              </a:rPr>
            </a:br>
            <a:r>
              <a:rPr lang="en-CA" sz="2400" b="1" dirty="0">
                <a:solidFill>
                  <a:schemeClr val="accent2">
                    <a:lumMod val="75000"/>
                  </a:schemeClr>
                </a:solidFill>
                <a:latin typeface="Calibri" panose="020F0502020204030204" pitchFamily="34" charset="0"/>
                <a:cs typeface="Calibri" panose="020F0502020204030204" pitchFamily="34" charset="0"/>
              </a:rPr>
              <a:t>Mount Sinai Hospital, Toronto</a:t>
            </a:r>
          </a:p>
          <a:p>
            <a:pPr marL="0" indent="0">
              <a:buFont typeface="Wingdings 3" charset="2"/>
              <a:buNone/>
            </a:pPr>
            <a:endParaRPr lang="en-CA" sz="2800" b="1" dirty="0">
              <a:solidFill>
                <a:schemeClr val="accent2">
                  <a:lumMod val="75000"/>
                </a:schemeClr>
              </a:solidFill>
              <a:latin typeface="Calibri" panose="020F0502020204030204" pitchFamily="34" charset="0"/>
              <a:cs typeface="Calibri" panose="020F0502020204030204" pitchFamily="34" charset="0"/>
            </a:endParaRPr>
          </a:p>
        </p:txBody>
      </p:sp>
      <p:sp>
        <p:nvSpPr>
          <p:cNvPr id="2" name="TextBox 1"/>
          <p:cNvSpPr txBox="1"/>
          <p:nvPr/>
        </p:nvSpPr>
        <p:spPr>
          <a:xfrm>
            <a:off x="4676928" y="6493234"/>
            <a:ext cx="2971583" cy="369332"/>
          </a:xfrm>
          <a:prstGeom prst="rect">
            <a:avLst/>
          </a:prstGeom>
          <a:noFill/>
        </p:spPr>
        <p:txBody>
          <a:bodyPr wrap="none" rtlCol="0">
            <a:spAutoFit/>
          </a:bodyPr>
          <a:lstStyle/>
          <a:p>
            <a:r>
              <a:rPr lang="en-US" b="1"/>
              <a:t>www.webbertraining.com</a:t>
            </a:r>
            <a:endParaRPr lang="en-US" b="1" dirty="0"/>
          </a:p>
        </p:txBody>
      </p:sp>
      <p:sp>
        <p:nvSpPr>
          <p:cNvPr id="9" name="TextBox 8"/>
          <p:cNvSpPr txBox="1"/>
          <p:nvPr/>
        </p:nvSpPr>
        <p:spPr>
          <a:xfrm>
            <a:off x="8590663" y="6495734"/>
            <a:ext cx="3644331" cy="369332"/>
          </a:xfrm>
          <a:prstGeom prst="rect">
            <a:avLst/>
          </a:prstGeom>
          <a:solidFill>
            <a:schemeClr val="tx1"/>
          </a:solidFill>
        </p:spPr>
        <p:txBody>
          <a:bodyPr wrap="square" rtlCol="0">
            <a:spAutoFit/>
          </a:bodyPr>
          <a:lstStyle/>
          <a:p>
            <a:pPr algn="r"/>
            <a:r>
              <a:rPr lang="en-US">
                <a:solidFill>
                  <a:schemeClr val="bg1"/>
                </a:solidFill>
              </a:rPr>
              <a:t>March 25, 2021</a:t>
            </a:r>
            <a:endParaRPr lang="en-US" dirty="0">
              <a:solidFill>
                <a:schemeClr val="bg1"/>
              </a:solidFill>
            </a:endParaRPr>
          </a:p>
        </p:txBody>
      </p:sp>
      <p:pic>
        <p:nvPicPr>
          <p:cNvPr id="1026" name="Picture 2" descr="ebber Training I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2580" y="89940"/>
            <a:ext cx="2114550" cy="2019300"/>
          </a:xfrm>
          <a:prstGeom prst="rect">
            <a:avLst/>
          </a:prstGeom>
          <a:solidFill>
            <a:schemeClr val="tx1"/>
          </a:solidFill>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20551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44FA4F-6E97-4DAC-B03D-8ACA1BF97E6D}"/>
              </a:ext>
            </a:extLst>
          </p:cNvPr>
          <p:cNvSpPr>
            <a:spLocks noGrp="1"/>
          </p:cNvSpPr>
          <p:nvPr>
            <p:ph type="title"/>
          </p:nvPr>
        </p:nvSpPr>
        <p:spPr>
          <a:xfrm>
            <a:off x="321972" y="451513"/>
            <a:ext cx="8952030" cy="1478887"/>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Personal Protective Equipment in Decontam</a:t>
            </a:r>
          </a:p>
        </p:txBody>
      </p:sp>
      <p:sp>
        <p:nvSpPr>
          <p:cNvPr id="3" name="Content Placeholder 2">
            <a:extLst>
              <a:ext uri="{FF2B5EF4-FFF2-40B4-BE49-F238E27FC236}">
                <a16:creationId xmlns="" xmlns:a16="http://schemas.microsoft.com/office/drawing/2014/main" id="{69062D1D-9E41-40F6-83DE-FF62D92B7BC5}"/>
              </a:ext>
            </a:extLst>
          </p:cNvPr>
          <p:cNvSpPr>
            <a:spLocks noGrp="1"/>
          </p:cNvSpPr>
          <p:nvPr>
            <p:ph idx="1"/>
          </p:nvPr>
        </p:nvSpPr>
        <p:spPr>
          <a:xfrm>
            <a:off x="321972" y="1313645"/>
            <a:ext cx="10491802" cy="5383369"/>
          </a:xfrm>
        </p:spPr>
        <p:txBody>
          <a:bodyPr>
            <a:normAutofit fontScale="92500" lnSpcReduction="10000"/>
          </a:bodyPr>
          <a:lstStyle/>
          <a:p>
            <a:pPr>
              <a:buFont typeface="Arial" panose="020B0604020202020204" pitchFamily="34" charset="0"/>
              <a:buChar char="•"/>
            </a:pPr>
            <a:r>
              <a:rPr lang="en-CA" sz="2400" b="1" dirty="0">
                <a:solidFill>
                  <a:schemeClr val="accent1">
                    <a:lumMod val="50000"/>
                  </a:schemeClr>
                </a:solidFill>
                <a:latin typeface="Calibri" panose="020F0502020204030204" pitchFamily="34" charset="0"/>
                <a:cs typeface="Calibri" panose="020F0502020204030204" pitchFamily="34" charset="0"/>
              </a:rPr>
              <a:t>ALL PPE</a:t>
            </a:r>
            <a:r>
              <a:rPr lang="en-CA" sz="2400" dirty="0">
                <a:solidFill>
                  <a:schemeClr val="accent1">
                    <a:lumMod val="50000"/>
                  </a:schemeClr>
                </a:solidFill>
                <a:latin typeface="Calibri" panose="020F0502020204030204" pitchFamily="34" charset="0"/>
                <a:cs typeface="Calibri" panose="020F0502020204030204" pitchFamily="34" charset="0"/>
              </a:rPr>
              <a:t> worn in the MDRD shall be appropriate for the task(s).</a:t>
            </a:r>
            <a:r>
              <a:rPr lang="en-CA" sz="2400" baseline="30000" dirty="0">
                <a:solidFill>
                  <a:schemeClr val="accent1">
                    <a:lumMod val="50000"/>
                  </a:schemeClr>
                </a:solidFill>
                <a:latin typeface="Calibri" panose="020F0502020204030204" pitchFamily="34" charset="0"/>
                <a:cs typeface="Calibri" panose="020F0502020204030204" pitchFamily="34" charset="0"/>
              </a:rPr>
              <a:t>2</a:t>
            </a:r>
            <a:endParaRPr lang="en-CA" sz="2400" dirty="0">
              <a:solidFill>
                <a:schemeClr val="accent1">
                  <a:lumMod val="50000"/>
                </a:schemeClr>
              </a:solidFill>
              <a:latin typeface="Calibri" panose="020F0502020204030204" pitchFamily="34" charset="0"/>
              <a:cs typeface="Calibri" panose="020F0502020204030204" pitchFamily="34" charset="0"/>
            </a:endParaRPr>
          </a:p>
          <a:p>
            <a:pPr marL="0" indent="0">
              <a:buNone/>
            </a:pPr>
            <a:r>
              <a:rPr lang="en-CA" sz="2400" dirty="0">
                <a:solidFill>
                  <a:schemeClr val="accent1">
                    <a:lumMod val="50000"/>
                  </a:schemeClr>
                </a:solidFill>
                <a:latin typeface="Calibri" panose="020F0502020204030204" pitchFamily="34" charset="0"/>
                <a:cs typeface="Calibri" panose="020F0502020204030204" pitchFamily="34" charset="0"/>
              </a:rPr>
              <a:t>     (fluid resistant facemask with eye protection or (full)face shield, gown, </a:t>
            </a:r>
          </a:p>
          <a:p>
            <a:pPr marL="0" indent="0">
              <a:buNone/>
            </a:pPr>
            <a:r>
              <a:rPr lang="en-CA" sz="2400" dirty="0">
                <a:solidFill>
                  <a:schemeClr val="accent1">
                    <a:lumMod val="50000"/>
                  </a:schemeClr>
                </a:solidFill>
                <a:latin typeface="Calibri" panose="020F0502020204030204" pitchFamily="34" charset="0"/>
                <a:cs typeface="Calibri" panose="020F0502020204030204" pitchFamily="34" charset="0"/>
              </a:rPr>
              <a:t>     gloves and head covering)</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Shoe coverings as per hospital policy in decontamination area</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When the integrity of gloves, liquid- or chemical-resistant garments, face shields, or protective eyewear is compromised, they shall be replaced immediately</a:t>
            </a:r>
            <a:r>
              <a:rPr lang="en-CA" sz="2400" baseline="30000" dirty="0">
                <a:solidFill>
                  <a:schemeClr val="accent1">
                    <a:lumMod val="50000"/>
                  </a:schemeClr>
                </a:solidFill>
                <a:latin typeface="Calibri" panose="020F0502020204030204" pitchFamily="34" charset="0"/>
                <a:cs typeface="Calibri" panose="020F0502020204030204" pitchFamily="34" charset="0"/>
              </a:rPr>
              <a:t>2</a:t>
            </a:r>
            <a:r>
              <a:rPr lang="en-CA" sz="2400" dirty="0">
                <a:solidFill>
                  <a:schemeClr val="accent1">
                    <a:lumMod val="50000"/>
                  </a:schemeClr>
                </a:solidFill>
                <a:latin typeface="Calibri" panose="020F0502020204030204" pitchFamily="34" charset="0"/>
                <a:cs typeface="Calibri" panose="020F0502020204030204" pitchFamily="34" charset="0"/>
              </a:rPr>
              <a:t>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Hand hygiene shall be performed before donning fresh PPE</a:t>
            </a:r>
            <a:r>
              <a:rPr lang="en-CA" sz="2400" baseline="30000" dirty="0">
                <a:solidFill>
                  <a:schemeClr val="accent1">
                    <a:lumMod val="50000"/>
                  </a:schemeClr>
                </a:solidFill>
                <a:latin typeface="Calibri" panose="020F0502020204030204" pitchFamily="34" charset="0"/>
                <a:cs typeface="Calibri" panose="020F0502020204030204" pitchFamily="34" charset="0"/>
              </a:rPr>
              <a:t>2 </a:t>
            </a:r>
            <a:r>
              <a:rPr lang="en-CA" sz="2400" dirty="0">
                <a:solidFill>
                  <a:schemeClr val="accent1">
                    <a:lumMod val="50000"/>
                  </a:schemeClr>
                </a:solidFill>
                <a:latin typeface="Calibri" panose="020F0502020204030204" pitchFamily="34" charset="0"/>
                <a:cs typeface="Calibri" panose="020F0502020204030204" pitchFamily="34" charset="0"/>
              </a:rPr>
              <a:t>and upon removing</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Care should be taken in putting on or taking off PPE, as PPE can be a source </a:t>
            </a:r>
          </a:p>
          <a:p>
            <a:pPr marL="0" indent="0">
              <a:buNone/>
            </a:pPr>
            <a:r>
              <a:rPr lang="en-CA" sz="2400" dirty="0">
                <a:solidFill>
                  <a:schemeClr val="accent1">
                    <a:lumMod val="50000"/>
                  </a:schemeClr>
                </a:solidFill>
                <a:latin typeface="Calibri" panose="020F0502020204030204" pitchFamily="34" charset="0"/>
                <a:cs typeface="Calibri" panose="020F0502020204030204" pitchFamily="34" charset="0"/>
              </a:rPr>
              <a:t>     of contamination</a:t>
            </a:r>
            <a:r>
              <a:rPr lang="en-CA" sz="2400" baseline="30000" dirty="0">
                <a:solidFill>
                  <a:schemeClr val="accent1">
                    <a:lumMod val="50000"/>
                  </a:schemeClr>
                </a:solidFill>
                <a:latin typeface="Calibri" panose="020F0502020204030204" pitchFamily="34" charset="0"/>
                <a:cs typeface="Calibri" panose="020F0502020204030204" pitchFamily="34" charset="0"/>
              </a:rPr>
              <a:t>2</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Change PPE when or if it becomes grossly soiled, visibly contaminated with blood or body fluids</a:t>
            </a:r>
          </a:p>
          <a:p>
            <a:pPr marL="0" indent="0">
              <a:buNone/>
            </a:pPr>
            <a:endParaRPr lang="en-CA" dirty="0">
              <a:solidFill>
                <a:schemeClr val="accent1">
                  <a:lumMod val="50000"/>
                </a:schemeClr>
              </a:solidFill>
              <a:latin typeface="Calibri" panose="020F0502020204030204" pitchFamily="34" charset="0"/>
              <a:cs typeface="Calibri" panose="020F0502020204030204" pitchFamily="34" charset="0"/>
            </a:endParaRPr>
          </a:p>
          <a:p>
            <a:pPr marL="0" indent="0">
              <a:buNone/>
            </a:pPr>
            <a:r>
              <a:rPr lang="en-CA" dirty="0">
                <a:solidFill>
                  <a:schemeClr val="accent1">
                    <a:lumMod val="50000"/>
                  </a:schemeClr>
                </a:solidFill>
                <a:latin typeface="Calibri" panose="020F0502020204030204" pitchFamily="34" charset="0"/>
                <a:cs typeface="Calibri" panose="020F0502020204030204" pitchFamily="34" charset="0"/>
              </a:rPr>
              <a:t>Reference CSA Z314.18</a:t>
            </a:r>
          </a:p>
        </p:txBody>
      </p:sp>
      <p:sp>
        <p:nvSpPr>
          <p:cNvPr id="4" name="Slide Number Placeholder 3">
            <a:extLst>
              <a:ext uri="{FF2B5EF4-FFF2-40B4-BE49-F238E27FC236}">
                <a16:creationId xmlns="" xmlns:a16="http://schemas.microsoft.com/office/drawing/2014/main" id="{19692720-0F90-42AF-8DED-C6389DF9611B}"/>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675606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2BC699-C58B-4523-ABED-B5CD1513C884}"/>
              </a:ext>
            </a:extLst>
          </p:cNvPr>
          <p:cNvSpPr>
            <a:spLocks noGrp="1"/>
          </p:cNvSpPr>
          <p:nvPr>
            <p:ph type="title"/>
          </p:nvPr>
        </p:nvSpPr>
        <p:spPr>
          <a:xfrm>
            <a:off x="403241" y="263236"/>
            <a:ext cx="9487734" cy="857226"/>
          </a:xfrm>
        </p:spPr>
        <p:txBody>
          <a:bodyPr>
            <a:normAutofit/>
          </a:bodyPr>
          <a:lstStyle/>
          <a:p>
            <a:r>
              <a:rPr lang="en-CA" b="1" dirty="0">
                <a:solidFill>
                  <a:schemeClr val="accent1">
                    <a:lumMod val="50000"/>
                  </a:schemeClr>
                </a:solidFill>
                <a:latin typeface="Calibri" panose="020F0502020204030204" pitchFamily="34" charset="0"/>
                <a:cs typeface="Calibri" panose="020F0502020204030204" pitchFamily="34" charset="0"/>
              </a:rPr>
              <a:t>Donning (Putting on) PPE- In Decontamination</a:t>
            </a:r>
          </a:p>
        </p:txBody>
      </p:sp>
      <p:pic>
        <p:nvPicPr>
          <p:cNvPr id="4098" name="Picture 2" descr="Fluid Resistant Boot Covers">
            <a:extLst>
              <a:ext uri="{FF2B5EF4-FFF2-40B4-BE49-F238E27FC236}">
                <a16:creationId xmlns="" xmlns:a16="http://schemas.microsoft.com/office/drawing/2014/main" id="{982FCE28-7902-45F8-8DB0-A25E42EF377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8999" y="1275008"/>
            <a:ext cx="3373163" cy="16009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D83CAF12-E87E-4E45-88D0-BF1814A8AD53}"/>
              </a:ext>
            </a:extLst>
          </p:cNvPr>
          <p:cNvSpPr>
            <a:spLocks noGrp="1"/>
          </p:cNvSpPr>
          <p:nvPr>
            <p:ph idx="1"/>
          </p:nvPr>
        </p:nvSpPr>
        <p:spPr>
          <a:xfrm>
            <a:off x="3940935" y="1004552"/>
            <a:ext cx="6722772" cy="5853448"/>
          </a:xfrm>
        </p:spPr>
        <p:txBody>
          <a:bodyPr>
            <a:normAutofit fontScale="92500" lnSpcReduction="20000"/>
          </a:bodyPr>
          <a:lstStyle/>
          <a:p>
            <a:pPr marL="0" indent="0">
              <a:lnSpc>
                <a:spcPct val="90000"/>
              </a:lnSpc>
              <a:buNone/>
            </a:pPr>
            <a:r>
              <a:rPr lang="en-CA" sz="3000" b="1" u="sng" dirty="0">
                <a:solidFill>
                  <a:schemeClr val="accent1">
                    <a:lumMod val="50000"/>
                  </a:schemeClr>
                </a:solidFill>
                <a:latin typeface="Calibri" panose="020F0502020204030204" pitchFamily="34" charset="0"/>
                <a:cs typeface="Calibri" panose="020F0502020204030204" pitchFamily="34" charset="0"/>
              </a:rPr>
              <a:t>In This order of sequence: </a:t>
            </a:r>
          </a:p>
          <a:p>
            <a:pPr>
              <a:lnSpc>
                <a:spcPct val="90000"/>
              </a:lnSpc>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Wash hands and wrists, do not wear jewellery</a:t>
            </a:r>
          </a:p>
          <a:p>
            <a:pPr>
              <a:lnSpc>
                <a:spcPct val="90000"/>
              </a:lnSpc>
              <a:buFont typeface="Arial" panose="020B0604020202020204" pitchFamily="34" charset="0"/>
              <a:buChar char="•"/>
            </a:pPr>
            <a:r>
              <a:rPr lang="en-CA" sz="2600" u="sng" dirty="0">
                <a:solidFill>
                  <a:schemeClr val="accent1">
                    <a:lumMod val="50000"/>
                  </a:schemeClr>
                </a:solidFill>
                <a:latin typeface="Calibri" panose="020F0502020204030204" pitchFamily="34" charset="0"/>
                <a:cs typeface="Calibri" panose="020F0502020204030204" pitchFamily="34" charset="0"/>
              </a:rPr>
              <a:t>Don head covering </a:t>
            </a:r>
            <a:r>
              <a:rPr lang="en-CA" sz="2600" dirty="0">
                <a:solidFill>
                  <a:schemeClr val="accent1">
                    <a:lumMod val="50000"/>
                  </a:schemeClr>
                </a:solidFill>
                <a:latin typeface="Calibri" panose="020F0502020204030204" pitchFamily="34" charset="0"/>
                <a:cs typeface="Calibri" panose="020F0502020204030204" pitchFamily="34" charset="0"/>
              </a:rPr>
              <a:t>(recommended for all areas of MDR</a:t>
            </a:r>
            <a:r>
              <a:rPr lang="en-CA" sz="2600" i="1" dirty="0">
                <a:solidFill>
                  <a:schemeClr val="accent1">
                    <a:lumMod val="50000"/>
                  </a:schemeClr>
                </a:solidFill>
                <a:latin typeface="Calibri" panose="020F0502020204030204" pitchFamily="34" charset="0"/>
                <a:cs typeface="Calibri" panose="020F0502020204030204" pitchFamily="34" charset="0"/>
              </a:rPr>
              <a:t>)</a:t>
            </a:r>
            <a:r>
              <a:rPr lang="en-CA" sz="2800" i="1" dirty="0">
                <a:solidFill>
                  <a:srgbClr val="222222"/>
                </a:solidFill>
                <a:latin typeface="Helvetica Neue"/>
              </a:rPr>
              <a:t> </a:t>
            </a:r>
            <a:r>
              <a:rPr lang="en-CA" sz="1900" i="1" dirty="0">
                <a:solidFill>
                  <a:srgbClr val="222222"/>
                </a:solidFill>
                <a:latin typeface="Calibri" panose="020F0502020204030204" pitchFamily="34" charset="0"/>
                <a:cs typeface="Calibri" panose="020F0502020204030204" pitchFamily="34" charset="0"/>
              </a:rPr>
              <a:t>hair coverings are worn in all areas of SPD as part of dress code;</a:t>
            </a:r>
            <a:endParaRPr lang="en-CA" sz="1900" i="1" dirty="0">
              <a:solidFill>
                <a:schemeClr val="accent1">
                  <a:lumMod val="50000"/>
                </a:schemeClr>
              </a:solidFill>
              <a:latin typeface="Calibri" panose="020F0502020204030204" pitchFamily="34" charset="0"/>
              <a:cs typeface="Calibri" panose="020F0502020204030204" pitchFamily="34" charset="0"/>
            </a:endParaRPr>
          </a:p>
          <a:p>
            <a:pPr>
              <a:lnSpc>
                <a:spcPct val="90000"/>
              </a:lnSpc>
              <a:buFont typeface="Arial" panose="020B0604020202020204" pitchFamily="34" charset="0"/>
              <a:buChar char="•"/>
            </a:pPr>
            <a:r>
              <a:rPr lang="en-CA" sz="2600" u="sng" dirty="0">
                <a:solidFill>
                  <a:schemeClr val="accent1">
                    <a:lumMod val="50000"/>
                  </a:schemeClr>
                </a:solidFill>
                <a:latin typeface="Calibri" panose="020F0502020204030204" pitchFamily="34" charset="0"/>
                <a:cs typeface="Calibri" panose="020F0502020204030204" pitchFamily="34" charset="0"/>
              </a:rPr>
              <a:t>Don fluid-protective shoe covers if worn </a:t>
            </a:r>
            <a:r>
              <a:rPr lang="en-CA" sz="1900" dirty="0">
                <a:solidFill>
                  <a:schemeClr val="tx1"/>
                </a:solidFill>
                <a:latin typeface="Calibri" panose="020F0502020204030204" pitchFamily="34" charset="0"/>
                <a:cs typeface="Calibri" panose="020F0502020204030204" pitchFamily="34" charset="0"/>
              </a:rPr>
              <a:t>–</a:t>
            </a:r>
            <a:r>
              <a:rPr lang="en-CA" sz="1900" i="1" dirty="0">
                <a:solidFill>
                  <a:schemeClr val="tx1"/>
                </a:solidFill>
                <a:latin typeface="Calibri" panose="020F0502020204030204" pitchFamily="34" charset="0"/>
                <a:cs typeface="Calibri" panose="020F0502020204030204" pitchFamily="34" charset="0"/>
              </a:rPr>
              <a:t> not required but recommended to be worn in decontam area of MDR to protect from splashing. Follow your facilities policies; should be slip resistant</a:t>
            </a:r>
          </a:p>
          <a:p>
            <a:pPr>
              <a:lnSpc>
                <a:spcPct val="90000"/>
              </a:lnSpc>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Wash hands</a:t>
            </a:r>
          </a:p>
          <a:p>
            <a:pPr marL="0" indent="0">
              <a:lnSpc>
                <a:spcPct val="90000"/>
              </a:lnSpc>
              <a:buNone/>
            </a:pPr>
            <a:r>
              <a:rPr lang="en-CA" sz="2400" b="1" u="sng" dirty="0">
                <a:solidFill>
                  <a:schemeClr val="accent1">
                    <a:lumMod val="50000"/>
                  </a:schemeClr>
                </a:solidFill>
                <a:latin typeface="Calibri" panose="020F0502020204030204" pitchFamily="34" charset="0"/>
                <a:cs typeface="Calibri" panose="020F0502020204030204" pitchFamily="34" charset="0"/>
              </a:rPr>
              <a:t>GOWN:</a:t>
            </a:r>
          </a:p>
          <a:p>
            <a:pPr>
              <a:lnSpc>
                <a:spcPct val="90000"/>
              </a:lnSpc>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Don long sleeve fluid-resistant gown (should be Level 3 at a minimum, Level 4 recommended for decontam area) – opening is at the back (not a apron)</a:t>
            </a:r>
          </a:p>
          <a:p>
            <a:pPr>
              <a:lnSpc>
                <a:spcPct val="90000"/>
              </a:lnSpc>
              <a:buFont typeface="Arial" panose="020B0604020202020204" pitchFamily="34" charset="0"/>
              <a:buChar char="•"/>
            </a:pPr>
            <a:r>
              <a:rPr lang="en-CA" sz="1900" b="1" dirty="0">
                <a:solidFill>
                  <a:schemeClr val="accent1">
                    <a:lumMod val="50000"/>
                  </a:schemeClr>
                </a:solidFill>
                <a:latin typeface="Calibri" panose="020F0502020204030204" pitchFamily="34" charset="0"/>
                <a:cs typeface="Calibri" panose="020F0502020204030204" pitchFamily="34" charset="0"/>
              </a:rPr>
              <a:t>N.B.-</a:t>
            </a:r>
            <a:r>
              <a:rPr lang="en-CA" sz="1900" i="1" dirty="0">
                <a:solidFill>
                  <a:schemeClr val="accent1">
                    <a:lumMod val="50000"/>
                  </a:schemeClr>
                </a:solidFill>
                <a:latin typeface="Calibri" panose="020F0502020204030204" pitchFamily="34" charset="0"/>
                <a:cs typeface="Calibri" panose="020F0502020204030204" pitchFamily="34" charset="0"/>
              </a:rPr>
              <a:t>Typical isolation gowns have very limited  protection against fluids </a:t>
            </a:r>
          </a:p>
          <a:p>
            <a:pPr>
              <a:lnSpc>
                <a:spcPct val="90000"/>
              </a:lnSpc>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Secure gown at neck and waist    </a:t>
            </a:r>
          </a:p>
        </p:txBody>
      </p:sp>
      <p:pic>
        <p:nvPicPr>
          <p:cNvPr id="4100" name="Picture 4" descr="Image result for  sterile services fluid resistant gown from back">
            <a:extLst>
              <a:ext uri="{FF2B5EF4-FFF2-40B4-BE49-F238E27FC236}">
                <a16:creationId xmlns="" xmlns:a16="http://schemas.microsoft.com/office/drawing/2014/main" id="{F70DB5C7-17AB-4E66-8396-82DE9C51CD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671" y="3210765"/>
            <a:ext cx="2911840" cy="36472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 xmlns:a16="http://schemas.microsoft.com/office/drawing/2014/main" id="{DDAAB696-4283-495E-95EB-E6BC556074BE}"/>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11</a:t>
            </a:fld>
            <a:endParaRPr lang="en-US" dirty="0"/>
          </a:p>
        </p:txBody>
      </p:sp>
    </p:spTree>
    <p:extLst>
      <p:ext uri="{BB962C8B-B14F-4D97-AF65-F5344CB8AC3E}">
        <p14:creationId xmlns:p14="http://schemas.microsoft.com/office/powerpoint/2010/main" val="86585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9F883A-5E0E-4BF5-BA8F-C359D0BB2E1B}"/>
              </a:ext>
            </a:extLst>
          </p:cNvPr>
          <p:cNvSpPr>
            <a:spLocks noGrp="1"/>
          </p:cNvSpPr>
          <p:nvPr>
            <p:ph type="title"/>
          </p:nvPr>
        </p:nvSpPr>
        <p:spPr>
          <a:xfrm>
            <a:off x="677334" y="451513"/>
            <a:ext cx="8596668" cy="1478887"/>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Don Fluid resistant Medical Mask Next</a:t>
            </a:r>
          </a:p>
        </p:txBody>
      </p:sp>
      <p:sp>
        <p:nvSpPr>
          <p:cNvPr id="3" name="Content Placeholder 2">
            <a:extLst>
              <a:ext uri="{FF2B5EF4-FFF2-40B4-BE49-F238E27FC236}">
                <a16:creationId xmlns="" xmlns:a16="http://schemas.microsoft.com/office/drawing/2014/main" id="{A323ED77-DBE9-4AFA-B651-16A3BC41C666}"/>
              </a:ext>
            </a:extLst>
          </p:cNvPr>
          <p:cNvSpPr>
            <a:spLocks noGrp="1"/>
          </p:cNvSpPr>
          <p:nvPr>
            <p:ph idx="1"/>
          </p:nvPr>
        </p:nvSpPr>
        <p:spPr>
          <a:xfrm>
            <a:off x="677334" y="1457739"/>
            <a:ext cx="8974666" cy="4583623"/>
          </a:xfrm>
        </p:spPr>
        <p:txBody>
          <a:bodyPr/>
          <a:lstStyle/>
          <a:p>
            <a:pPr lvl="0">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Risk of exposure</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Secure ties or elastic bands at the crown of your head and neck </a:t>
            </a:r>
          </a:p>
          <a:p>
            <a:pPr marL="0" lvl="0" indent="0">
              <a:buNone/>
            </a:pPr>
            <a:r>
              <a:rPr lang="en-CA" sz="2400" dirty="0">
                <a:solidFill>
                  <a:schemeClr val="accent1">
                    <a:lumMod val="50000"/>
                  </a:schemeClr>
                </a:solidFill>
                <a:latin typeface="Calibri" panose="020F0502020204030204" pitchFamily="34" charset="0"/>
                <a:cs typeface="Calibri" panose="020F0502020204030204" pitchFamily="34" charset="0"/>
              </a:rPr>
              <a:t>	(or fit loops over ears)</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Fit to face and chin</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Form the flexible band at the nose bridge with clean hands</a:t>
            </a:r>
          </a:p>
        </p:txBody>
      </p:sp>
      <p:sp>
        <p:nvSpPr>
          <p:cNvPr id="4" name="Slide Number Placeholder 3">
            <a:extLst>
              <a:ext uri="{FF2B5EF4-FFF2-40B4-BE49-F238E27FC236}">
                <a16:creationId xmlns="" xmlns:a16="http://schemas.microsoft.com/office/drawing/2014/main" id="{9D6AED6C-7D9E-4937-98D2-2DAC3D6D17E5}"/>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5122" name="Picture 2" descr="Image result for  sterile services fluid resistant mask">
            <a:extLst>
              <a:ext uri="{FF2B5EF4-FFF2-40B4-BE49-F238E27FC236}">
                <a16:creationId xmlns="" xmlns:a16="http://schemas.microsoft.com/office/drawing/2014/main" id="{042B8636-5C60-4B64-A67E-4AE5EB2A8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5066" y="2932127"/>
            <a:ext cx="3826933" cy="392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173DE2-3F62-4B52-BC47-413964EA1EA4}"/>
              </a:ext>
            </a:extLst>
          </p:cNvPr>
          <p:cNvSpPr>
            <a:spLocks noGrp="1"/>
          </p:cNvSpPr>
          <p:nvPr>
            <p:ph type="title"/>
          </p:nvPr>
        </p:nvSpPr>
        <p:spPr>
          <a:xfrm>
            <a:off x="677334" y="291548"/>
            <a:ext cx="8596668" cy="927652"/>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Don Eye Protection Next</a:t>
            </a:r>
          </a:p>
        </p:txBody>
      </p:sp>
      <p:sp>
        <p:nvSpPr>
          <p:cNvPr id="3" name="Content Placeholder 2">
            <a:extLst>
              <a:ext uri="{FF2B5EF4-FFF2-40B4-BE49-F238E27FC236}">
                <a16:creationId xmlns="" xmlns:a16="http://schemas.microsoft.com/office/drawing/2014/main" id="{4D301020-E13D-4A0F-841C-E95331E546D2}"/>
              </a:ext>
            </a:extLst>
          </p:cNvPr>
          <p:cNvSpPr>
            <a:spLocks noGrp="1"/>
          </p:cNvSpPr>
          <p:nvPr>
            <p:ph idx="1"/>
          </p:nvPr>
        </p:nvSpPr>
        <p:spPr>
          <a:xfrm>
            <a:off x="677334" y="1311965"/>
            <a:ext cx="8596668" cy="4729397"/>
          </a:xfrm>
        </p:spPr>
        <p:txBody>
          <a:bodyPr>
            <a:normAutofit/>
          </a:bodyPr>
          <a:lstStyle/>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Goggles, full face shield, or visor attached to mask are all accepted methods of eye protection</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If using a face shield/visor, it should fit over the brow</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Prescription or fashion eye glasses </a:t>
            </a:r>
            <a:r>
              <a:rPr lang="en-CA" sz="2400" u="sng" dirty="0">
                <a:solidFill>
                  <a:schemeClr val="accent1">
                    <a:lumMod val="50000"/>
                  </a:schemeClr>
                </a:solidFill>
                <a:latin typeface="Calibri" panose="020F0502020204030204" pitchFamily="34" charset="0"/>
                <a:cs typeface="Calibri" panose="020F0502020204030204" pitchFamily="34" charset="0"/>
              </a:rPr>
              <a:t>DO NOT </a:t>
            </a:r>
            <a:r>
              <a:rPr lang="en-CA" sz="2400" dirty="0">
                <a:solidFill>
                  <a:schemeClr val="accent1">
                    <a:lumMod val="50000"/>
                  </a:schemeClr>
                </a:solidFill>
                <a:latin typeface="Calibri" panose="020F0502020204030204" pitchFamily="34" charset="0"/>
                <a:cs typeface="Calibri" panose="020F0502020204030204" pitchFamily="34" charset="0"/>
              </a:rPr>
              <a:t>offer sufficient eye protection</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Place over face and eyes, adjust to fit</a:t>
            </a:r>
          </a:p>
          <a:p>
            <a:pPr marL="0" indent="0">
              <a:buNone/>
            </a:pP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F3D034C3-77AD-457F-90C7-493AD2DB09F2}"/>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3074" name="Picture 2" descr="Image result for how to remove sterile services masks">
            <a:extLst>
              <a:ext uri="{FF2B5EF4-FFF2-40B4-BE49-F238E27FC236}">
                <a16:creationId xmlns="" xmlns:a16="http://schemas.microsoft.com/office/drawing/2014/main" id="{9B9344E1-DBA8-4010-9191-02C7A6A12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227" y="3674934"/>
            <a:ext cx="3193773" cy="31830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terile services masks with a goggles ">
            <a:extLst>
              <a:ext uri="{FF2B5EF4-FFF2-40B4-BE49-F238E27FC236}">
                <a16:creationId xmlns="" xmlns:a16="http://schemas.microsoft.com/office/drawing/2014/main" id="{41399FD0-42C3-4B75-970E-1564EEBE5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38" y="3674934"/>
            <a:ext cx="2922104" cy="318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017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2E3A1-4E3E-449F-9510-46E6D2DCF021}"/>
              </a:ext>
            </a:extLst>
          </p:cNvPr>
          <p:cNvSpPr>
            <a:spLocks noGrp="1"/>
          </p:cNvSpPr>
          <p:nvPr>
            <p:ph type="title"/>
          </p:nvPr>
        </p:nvSpPr>
        <p:spPr>
          <a:xfrm>
            <a:off x="471055" y="263236"/>
            <a:ext cx="8802947" cy="1667164"/>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Gloves Next</a:t>
            </a:r>
          </a:p>
        </p:txBody>
      </p:sp>
      <p:sp>
        <p:nvSpPr>
          <p:cNvPr id="3" name="Content Placeholder 2">
            <a:extLst>
              <a:ext uri="{FF2B5EF4-FFF2-40B4-BE49-F238E27FC236}">
                <a16:creationId xmlns="" xmlns:a16="http://schemas.microsoft.com/office/drawing/2014/main" id="{95DDC817-2417-4366-B438-C7A3FA17C8A6}"/>
              </a:ext>
            </a:extLst>
          </p:cNvPr>
          <p:cNvSpPr>
            <a:spLocks noGrp="1"/>
          </p:cNvSpPr>
          <p:nvPr>
            <p:ph idx="1"/>
          </p:nvPr>
        </p:nvSpPr>
        <p:spPr>
          <a:xfrm>
            <a:off x="257577" y="1133341"/>
            <a:ext cx="9016425" cy="4908021"/>
          </a:xfrm>
        </p:spPr>
        <p:txBody>
          <a:bodyPr/>
          <a:lstStyle/>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Long fitted protective(consider dexterity, cut resistance, non latex)</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Insert each hand into appropriate glove and extend over the cuffs of the gown for barrier</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Keep gloved hands away from face and limit touching surfaces</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Change gloves and clean hands as needed (e.g. visibly soiled, between contaminated and clean tasks)</a:t>
            </a:r>
          </a:p>
          <a:p>
            <a:pPr marL="0" indent="0">
              <a:buNone/>
            </a:pPr>
            <a:endParaRPr lang="en-CA" dirty="0"/>
          </a:p>
        </p:txBody>
      </p:sp>
      <p:sp>
        <p:nvSpPr>
          <p:cNvPr id="4" name="Slide Number Placeholder 3">
            <a:extLst>
              <a:ext uri="{FF2B5EF4-FFF2-40B4-BE49-F238E27FC236}">
                <a16:creationId xmlns="" xmlns:a16="http://schemas.microsoft.com/office/drawing/2014/main" id="{667FDB1A-DD0B-4474-9CF4-B34836531336}"/>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5" name="Picture 4">
            <a:extLst>
              <a:ext uri="{FF2B5EF4-FFF2-40B4-BE49-F238E27FC236}">
                <a16:creationId xmlns="" xmlns:a16="http://schemas.microsoft.com/office/drawing/2014/main" id="{7587163D-1DCA-4E38-A9D8-C47F4CCF83B6}"/>
              </a:ext>
            </a:extLst>
          </p:cNvPr>
          <p:cNvPicPr>
            <a:picLocks noChangeAspect="1"/>
          </p:cNvPicPr>
          <p:nvPr/>
        </p:nvPicPr>
        <p:blipFill>
          <a:blip r:embed="rId2"/>
          <a:stretch>
            <a:fillRect/>
          </a:stretch>
        </p:blipFill>
        <p:spPr>
          <a:xfrm>
            <a:off x="7049696" y="3772817"/>
            <a:ext cx="5241068" cy="3085183"/>
          </a:xfrm>
          <a:prstGeom prst="rect">
            <a:avLst/>
          </a:prstGeom>
        </p:spPr>
      </p:pic>
    </p:spTree>
    <p:extLst>
      <p:ext uri="{BB962C8B-B14F-4D97-AF65-F5344CB8AC3E}">
        <p14:creationId xmlns:p14="http://schemas.microsoft.com/office/powerpoint/2010/main" val="2009074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5DADAC-8A1A-4E79-974C-1E235D06E63B}"/>
              </a:ext>
            </a:extLst>
          </p:cNvPr>
          <p:cNvSpPr>
            <a:spLocks noGrp="1"/>
          </p:cNvSpPr>
          <p:nvPr>
            <p:ph type="title"/>
          </p:nvPr>
        </p:nvSpPr>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Doffing (Taking off) PPE</a:t>
            </a:r>
          </a:p>
        </p:txBody>
      </p:sp>
      <p:sp>
        <p:nvSpPr>
          <p:cNvPr id="3" name="Content Placeholder 2">
            <a:extLst>
              <a:ext uri="{FF2B5EF4-FFF2-40B4-BE49-F238E27FC236}">
                <a16:creationId xmlns="" xmlns:a16="http://schemas.microsoft.com/office/drawing/2014/main" id="{CB4AE30C-83C6-48AE-B271-C976A85A7701}"/>
              </a:ext>
            </a:extLst>
          </p:cNvPr>
          <p:cNvSpPr>
            <a:spLocks noGrp="1"/>
          </p:cNvSpPr>
          <p:nvPr>
            <p:ph idx="1"/>
          </p:nvPr>
        </p:nvSpPr>
        <p:spPr>
          <a:xfrm>
            <a:off x="677334" y="1749287"/>
            <a:ext cx="8596668" cy="4292075"/>
          </a:xfrm>
        </p:spPr>
        <p:txBody>
          <a:bodyPr>
            <a:normAutofit/>
          </a:bodyPr>
          <a:lstStyle/>
          <a:p>
            <a:pPr marL="0" indent="0">
              <a:buNone/>
            </a:pPr>
            <a:endParaRPr lang="en-CA" sz="2400" dirty="0">
              <a:solidFill>
                <a:schemeClr val="accent1">
                  <a:lumMod val="50000"/>
                </a:schemeClr>
              </a:solidFill>
              <a:latin typeface="Calibri" panose="020F0502020204030204" pitchFamily="34" charset="0"/>
              <a:cs typeface="Calibri" panose="020F0502020204030204" pitchFamily="34" charset="0"/>
            </a:endParaRPr>
          </a:p>
          <a:p>
            <a:pPr marL="0" indent="0">
              <a:buNone/>
            </a:pPr>
            <a:r>
              <a:rPr lang="en-CA" sz="2400" b="1" dirty="0">
                <a:solidFill>
                  <a:schemeClr val="accent1">
                    <a:lumMod val="50000"/>
                  </a:schemeClr>
                </a:solidFill>
                <a:latin typeface="Calibri" panose="020F0502020204030204" pitchFamily="34" charset="0"/>
                <a:cs typeface="Calibri" panose="020F0502020204030204" pitchFamily="34" charset="0"/>
              </a:rPr>
              <a:t>Things to consider! </a:t>
            </a:r>
          </a:p>
          <a:p>
            <a:pPr marL="0" indent="0">
              <a:buNone/>
            </a:pPr>
            <a:r>
              <a:rPr lang="en-CA" sz="2400" dirty="0">
                <a:solidFill>
                  <a:schemeClr val="accent1">
                    <a:lumMod val="50000"/>
                  </a:schemeClr>
                </a:solidFill>
                <a:latin typeface="Calibri" panose="020F0502020204030204" pitchFamily="34" charset="0"/>
                <a:cs typeface="Calibri" panose="020F0502020204030204" pitchFamily="34" charset="0"/>
              </a:rPr>
              <a:t>Which areas of the PPE are clean and contaminated:</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The outside of the face protection and glove is contaminated</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The front of the gown, sleeves are contaminated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The inside and back of the PPE is considered clean </a:t>
            </a:r>
          </a:p>
          <a:p>
            <a:pPr marL="0" indent="0">
              <a:buNone/>
            </a:pPr>
            <a:r>
              <a:rPr lang="en-CA" sz="2400" dirty="0">
                <a:solidFill>
                  <a:schemeClr val="accent1">
                    <a:lumMod val="50000"/>
                  </a:schemeClr>
                </a:solidFill>
                <a:latin typeface="Calibri" panose="020F0502020204030204" pitchFamily="34" charset="0"/>
                <a:cs typeface="Calibri" panose="020F0502020204030204" pitchFamily="34" charset="0"/>
              </a:rPr>
              <a:t>   </a:t>
            </a: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62ECB891-CB54-404A-8EC8-1091E5EFAA2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813333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634C89-0B7E-4385-A49A-406FDE45270B}"/>
              </a:ext>
            </a:extLst>
          </p:cNvPr>
          <p:cNvSpPr>
            <a:spLocks noGrp="1"/>
          </p:cNvSpPr>
          <p:nvPr>
            <p:ph type="title"/>
          </p:nvPr>
        </p:nvSpPr>
        <p:spPr>
          <a:xfrm>
            <a:off x="568036" y="221673"/>
            <a:ext cx="8705966" cy="1289075"/>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Doffing- Removing PPE</a:t>
            </a:r>
          </a:p>
        </p:txBody>
      </p:sp>
      <p:sp>
        <p:nvSpPr>
          <p:cNvPr id="3" name="Content Placeholder 2">
            <a:extLst>
              <a:ext uri="{FF2B5EF4-FFF2-40B4-BE49-F238E27FC236}">
                <a16:creationId xmlns="" xmlns:a16="http://schemas.microsoft.com/office/drawing/2014/main" id="{C7B2CB8E-92BE-4E19-B699-28C52473C872}"/>
              </a:ext>
            </a:extLst>
          </p:cNvPr>
          <p:cNvSpPr>
            <a:spLocks noGrp="1"/>
          </p:cNvSpPr>
          <p:nvPr>
            <p:ph idx="1"/>
          </p:nvPr>
        </p:nvSpPr>
        <p:spPr>
          <a:xfrm>
            <a:off x="568036" y="942109"/>
            <a:ext cx="8705966" cy="5915891"/>
          </a:xfrm>
        </p:spPr>
        <p:txBody>
          <a:bodyPr>
            <a:normAutofit/>
          </a:bodyPr>
          <a:lstStyle/>
          <a:p>
            <a:pPr marL="0" indent="0">
              <a:buNone/>
            </a:pPr>
            <a:r>
              <a:rPr lang="en-CA" sz="2800" b="1" u="sng" dirty="0">
                <a:solidFill>
                  <a:schemeClr val="accent1">
                    <a:lumMod val="50000"/>
                  </a:schemeClr>
                </a:solidFill>
                <a:latin typeface="Calibri" panose="020F0502020204030204" pitchFamily="34" charset="0"/>
                <a:cs typeface="Calibri" panose="020F0502020204030204" pitchFamily="34" charset="0"/>
              </a:rPr>
              <a:t>In this Sequence:</a:t>
            </a:r>
          </a:p>
          <a:p>
            <a:pPr>
              <a:buFont typeface="Arial" panose="020B0604020202020204" pitchFamily="34" charset="0"/>
              <a:buChar char="•"/>
            </a:pPr>
            <a:r>
              <a:rPr lang="en-CA" sz="2400" b="1" u="sng" dirty="0">
                <a:solidFill>
                  <a:schemeClr val="accent1">
                    <a:lumMod val="50000"/>
                  </a:schemeClr>
                </a:solidFill>
                <a:latin typeface="Calibri" panose="020F0502020204030204" pitchFamily="34" charset="0"/>
                <a:cs typeface="Calibri" panose="020F0502020204030204" pitchFamily="34" charset="0"/>
              </a:rPr>
              <a:t>Shoe covers if worn, </a:t>
            </a:r>
            <a:r>
              <a:rPr lang="en-CA" sz="2400" dirty="0">
                <a:solidFill>
                  <a:schemeClr val="accent1">
                    <a:lumMod val="50000"/>
                  </a:schemeClr>
                </a:solidFill>
                <a:latin typeface="Calibri" panose="020F0502020204030204" pitchFamily="34" charset="0"/>
                <a:cs typeface="Calibri" panose="020F0502020204030204" pitchFamily="34" charset="0"/>
              </a:rPr>
              <a:t>are most contaminated; </a:t>
            </a:r>
            <a:r>
              <a:rPr lang="en-CA" sz="2400" b="1" u="sng" dirty="0">
                <a:solidFill>
                  <a:schemeClr val="accent1">
                    <a:lumMod val="50000"/>
                  </a:schemeClr>
                </a:solidFill>
                <a:latin typeface="Calibri" panose="020F0502020204030204" pitchFamily="34" charset="0"/>
                <a:cs typeface="Calibri" panose="020F0502020204030204" pitchFamily="34" charset="0"/>
              </a:rPr>
              <a:t>remove first</a:t>
            </a:r>
          </a:p>
          <a:p>
            <a:pPr>
              <a:buFont typeface="Arial" panose="020B0604020202020204" pitchFamily="34" charset="0"/>
              <a:buChar char="•"/>
            </a:pPr>
            <a:r>
              <a:rPr lang="en-CA" sz="2400" b="1" u="sng" dirty="0">
                <a:solidFill>
                  <a:schemeClr val="accent1">
                    <a:lumMod val="50000"/>
                  </a:schemeClr>
                </a:solidFill>
                <a:latin typeface="Calibri" panose="020F0502020204030204" pitchFamily="34" charset="0"/>
                <a:cs typeface="Calibri" panose="020F0502020204030204" pitchFamily="34" charset="0"/>
              </a:rPr>
              <a:t>Removing Gloves</a:t>
            </a:r>
            <a:r>
              <a:rPr lang="en-CA" sz="2400" b="1" dirty="0">
                <a:solidFill>
                  <a:schemeClr val="accent1">
                    <a:lumMod val="50000"/>
                  </a:schemeClr>
                </a:solidFill>
                <a:latin typeface="Calibri" panose="020F0502020204030204" pitchFamily="34" charset="0"/>
                <a:cs typeface="Calibri" panose="020F0502020204030204" pitchFamily="34" charset="0"/>
              </a:rPr>
              <a:t>: </a:t>
            </a:r>
            <a:r>
              <a:rPr lang="en-CA" sz="2400" dirty="0">
                <a:solidFill>
                  <a:schemeClr val="accent1">
                    <a:lumMod val="50000"/>
                  </a:schemeClr>
                </a:solidFill>
                <a:latin typeface="Calibri" panose="020F0502020204030204" pitchFamily="34" charset="0"/>
                <a:cs typeface="Calibri" panose="020F0502020204030204" pitchFamily="34" charset="0"/>
              </a:rPr>
              <a:t>do not touch the outer area of the glove as may be contaminated</a:t>
            </a:r>
            <a:endParaRPr lang="en-CA" sz="2400" b="1" dirty="0">
              <a:solidFill>
                <a:schemeClr val="accent1">
                  <a:lumMod val="50000"/>
                </a:schemeClr>
              </a:solidFill>
              <a:latin typeface="Calibri" panose="020F0502020204030204" pitchFamily="34" charset="0"/>
              <a:cs typeface="Calibri" panose="020F0502020204030204" pitchFamily="34" charset="0"/>
            </a:endParaRP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Pinch the outer glove surface at the wrist and remove the first glove; hold this in your opposite gloved hand.</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Slide finger of ungloved hand under the other glove at the wrist</a:t>
            </a:r>
          </a:p>
          <a:p>
            <a:pPr lvl="0">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Peel glove over wrist and discard</a:t>
            </a:r>
          </a:p>
          <a:p>
            <a:pPr marL="0" lvl="0" indent="0">
              <a:buNone/>
            </a:pPr>
            <a:r>
              <a:rPr lang="en-CA" sz="2400" dirty="0">
                <a:solidFill>
                  <a:schemeClr val="accent1">
                    <a:lumMod val="50000"/>
                  </a:schemeClr>
                </a:solidFill>
                <a:latin typeface="Calibri" panose="020F0502020204030204" pitchFamily="34" charset="0"/>
                <a:cs typeface="Calibri" panose="020F0502020204030204" pitchFamily="34" charset="0"/>
              </a:rPr>
              <a:t> </a:t>
            </a:r>
          </a:p>
          <a:p>
            <a:pPr marL="0" indent="0">
              <a:buNone/>
            </a:pPr>
            <a:endParaRPr lang="en-CA" sz="2400" b="1"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3144ACE2-2529-4BAB-8DD9-8A5557DF22C3}"/>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26" name="Picture 2" descr="Image result for removing blue sterile services disposable gowns">
            <a:extLst>
              <a:ext uri="{FF2B5EF4-FFF2-40B4-BE49-F238E27FC236}">
                <a16:creationId xmlns="" xmlns:a16="http://schemas.microsoft.com/office/drawing/2014/main" id="{381A64A9-848F-4D5A-9EF3-06E6C4F8D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740" y="4091983"/>
            <a:ext cx="6483927" cy="314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10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0" name="Picture 6" descr="Image result for washing hands with hand sanitizer ">
            <a:extLst>
              <a:ext uri="{FF2B5EF4-FFF2-40B4-BE49-F238E27FC236}">
                <a16:creationId xmlns="" xmlns:a16="http://schemas.microsoft.com/office/drawing/2014/main" id="{702BC848-E5B9-42C0-8E67-B73D20F51A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25" r="1315"/>
          <a:stretch/>
        </p:blipFill>
        <p:spPr bwMode="auto">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A5CDD36-98B7-4409-B673-7BB7993A667C}"/>
              </a:ext>
            </a:extLst>
          </p:cNvPr>
          <p:cNvSpPr>
            <a:spLocks noGrp="1"/>
          </p:cNvSpPr>
          <p:nvPr>
            <p:ph type="title"/>
          </p:nvPr>
        </p:nvSpPr>
        <p:spPr>
          <a:xfrm>
            <a:off x="4159225" y="609600"/>
            <a:ext cx="5114776" cy="1320800"/>
          </a:xfrm>
        </p:spPr>
        <p:txBody>
          <a:bodyPr>
            <a:normAutofit/>
          </a:bodyPr>
          <a:lstStyle/>
          <a:p>
            <a:r>
              <a:rPr lang="en-CA" b="1" dirty="0">
                <a:solidFill>
                  <a:schemeClr val="accent1">
                    <a:lumMod val="50000"/>
                  </a:schemeClr>
                </a:solidFill>
                <a:latin typeface="Calibri" panose="020F0502020204030204" pitchFamily="34" charset="0"/>
                <a:cs typeface="Calibri" panose="020F0502020204030204" pitchFamily="34" charset="0"/>
              </a:rPr>
              <a:t>Hand Hygiene</a:t>
            </a:r>
          </a:p>
        </p:txBody>
      </p:sp>
      <p:pic>
        <p:nvPicPr>
          <p:cNvPr id="6148" name="Picture 4" descr="Image result for washing hands with soap">
            <a:extLst>
              <a:ext uri="{FF2B5EF4-FFF2-40B4-BE49-F238E27FC236}">
                <a16:creationId xmlns="" xmlns:a16="http://schemas.microsoft.com/office/drawing/2014/main" id="{5308C019-2759-46F7-A9B1-CF5D16EAC0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20" r="33519" b="2"/>
          <a:stretch/>
        </p:blipFill>
        <p:spPr bwMode="auto">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 xmlns:a16="http://schemas.microsoft.com/office/drawing/2014/main" id="{36CB27DD-D98C-4A82-9A5E-42282782576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Isosceles Triangle 30">
            <a:extLst>
              <a:ext uri="{FF2B5EF4-FFF2-40B4-BE49-F238E27FC236}">
                <a16:creationId xmlns="" xmlns:a16="http://schemas.microsoft.com/office/drawing/2014/main" id="{A912E26A-2737-4A42-92C0-4ED8933C8A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 xmlns:a16="http://schemas.microsoft.com/office/drawing/2014/main" id="{0FC6ACDC-70CB-4471-BC30-F6A7F8EC73E8}"/>
              </a:ext>
            </a:extLst>
          </p:cNvPr>
          <p:cNvSpPr>
            <a:spLocks noGrp="1"/>
          </p:cNvSpPr>
          <p:nvPr>
            <p:ph idx="1"/>
          </p:nvPr>
        </p:nvSpPr>
        <p:spPr>
          <a:xfrm>
            <a:off x="4159225" y="2160589"/>
            <a:ext cx="5114776" cy="3880773"/>
          </a:xfrm>
        </p:spPr>
        <p:txBody>
          <a:bodyPr>
            <a:normAutofit/>
          </a:bodyPr>
          <a:lstStyle/>
          <a:p>
            <a:pPr>
              <a:buFont typeface="Arial" panose="020B0604020202020204" pitchFamily="34" charset="0"/>
              <a:buChar char="•"/>
            </a:pPr>
            <a:endParaRPr lang="en-CA" dirty="0">
              <a:latin typeface="Calibri" panose="020F0502020204030204" pitchFamily="34" charset="0"/>
              <a:cs typeface="Calibri" panose="020F0502020204030204" pitchFamily="34" charset="0"/>
            </a:endParaRP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Wash hands and wrists using soap and water or alcohol hand sanitizer after removing gloves</a:t>
            </a:r>
          </a:p>
        </p:txBody>
      </p:sp>
      <p:sp>
        <p:nvSpPr>
          <p:cNvPr id="4" name="Slide Number Placeholder 3">
            <a:extLst>
              <a:ext uri="{FF2B5EF4-FFF2-40B4-BE49-F238E27FC236}">
                <a16:creationId xmlns="" xmlns:a16="http://schemas.microsoft.com/office/drawing/2014/main" id="{EE2180DC-D016-4DBE-AAFE-07EE834023D0}"/>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17</a:t>
            </a:fld>
            <a:endParaRPr lang="en-US" dirty="0"/>
          </a:p>
        </p:txBody>
      </p:sp>
    </p:spTree>
    <p:extLst>
      <p:ext uri="{BB962C8B-B14F-4D97-AF65-F5344CB8AC3E}">
        <p14:creationId xmlns:p14="http://schemas.microsoft.com/office/powerpoint/2010/main" val="1711488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4B2235-31F0-4CE8-80F5-431BD734FB6A}"/>
              </a:ext>
            </a:extLst>
          </p:cNvPr>
          <p:cNvSpPr>
            <a:spLocks noGrp="1"/>
          </p:cNvSpPr>
          <p:nvPr>
            <p:ph type="title"/>
          </p:nvPr>
        </p:nvSpPr>
        <p:spPr>
          <a:xfrm>
            <a:off x="4056462" y="609600"/>
            <a:ext cx="5217540" cy="1320800"/>
          </a:xfrm>
        </p:spPr>
        <p:txBody>
          <a:bodyPr>
            <a:normAutofit/>
          </a:bodyPr>
          <a:lstStyle/>
          <a:p>
            <a:r>
              <a:rPr lang="en-CA" b="1" dirty="0">
                <a:latin typeface="Calibri" panose="020F0502020204030204" pitchFamily="34" charset="0"/>
                <a:cs typeface="Calibri" panose="020F0502020204030204" pitchFamily="34" charset="0"/>
              </a:rPr>
              <a:t>Removing Gowns</a:t>
            </a:r>
          </a:p>
        </p:txBody>
      </p:sp>
      <p:pic>
        <p:nvPicPr>
          <p:cNvPr id="2050" name="Picture 2" descr="Image result for removing blue sterile services disposable gowns">
            <a:extLst>
              <a:ext uri="{FF2B5EF4-FFF2-40B4-BE49-F238E27FC236}">
                <a16:creationId xmlns="" xmlns:a16="http://schemas.microsoft.com/office/drawing/2014/main" id="{F3E2CE49-D9E3-4CC5-B636-4023502188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863346"/>
            <a:ext cx="3532909" cy="23094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8670C3F7-D182-4600-8D17-F4ECE2A7D6BF}"/>
              </a:ext>
            </a:extLst>
          </p:cNvPr>
          <p:cNvSpPr>
            <a:spLocks noGrp="1"/>
          </p:cNvSpPr>
          <p:nvPr>
            <p:ph idx="1"/>
          </p:nvPr>
        </p:nvSpPr>
        <p:spPr>
          <a:xfrm>
            <a:off x="3889420" y="1622738"/>
            <a:ext cx="6764725" cy="4418624"/>
          </a:xfrm>
        </p:spPr>
        <p:txBody>
          <a:bodyPr>
            <a:normAutofit/>
          </a:bodyPr>
          <a:lstStyle/>
          <a:p>
            <a:pPr>
              <a:lnSpc>
                <a:spcPct val="90000"/>
              </a:lnSpc>
              <a:buFont typeface="Arial" panose="020B0604020202020204" pitchFamily="34" charset="0"/>
              <a:buChar char="•"/>
            </a:pPr>
            <a:r>
              <a:rPr lang="en-CA" sz="2000" dirty="0">
                <a:solidFill>
                  <a:schemeClr val="accent1">
                    <a:lumMod val="50000"/>
                  </a:schemeClr>
                </a:solidFill>
                <a:latin typeface="Calibri" panose="020F0502020204030204" pitchFamily="34" charset="0"/>
                <a:cs typeface="Calibri" panose="020F0502020204030204" pitchFamily="34" charset="0"/>
              </a:rPr>
              <a:t>Gown front and sleeves are contaminated!</a:t>
            </a:r>
          </a:p>
          <a:p>
            <a:pPr lvl="0">
              <a:lnSpc>
                <a:spcPct val="90000"/>
              </a:lnSpc>
              <a:buFont typeface="Arial" panose="020B0604020202020204" pitchFamily="34" charset="0"/>
              <a:buChar char="•"/>
            </a:pPr>
            <a:r>
              <a:rPr lang="en-CA" sz="2000" dirty="0">
                <a:solidFill>
                  <a:schemeClr val="accent1">
                    <a:lumMod val="50000"/>
                  </a:schemeClr>
                </a:solidFill>
                <a:latin typeface="Calibri" panose="020F0502020204030204" pitchFamily="34" charset="0"/>
                <a:cs typeface="Calibri" panose="020F0502020204030204" pitchFamily="34" charset="0"/>
              </a:rPr>
              <a:t>Unfasten gown ties, taking care sleeves do not contact your body when reaching for ties</a:t>
            </a:r>
          </a:p>
          <a:p>
            <a:pPr lvl="0">
              <a:lnSpc>
                <a:spcPct val="90000"/>
              </a:lnSpc>
              <a:buFont typeface="Arial" panose="020B0604020202020204" pitchFamily="34" charset="0"/>
              <a:buChar char="•"/>
            </a:pPr>
            <a:r>
              <a:rPr lang="en-CA" sz="2000" dirty="0">
                <a:solidFill>
                  <a:schemeClr val="accent1">
                    <a:lumMod val="50000"/>
                  </a:schemeClr>
                </a:solidFill>
                <a:latin typeface="Calibri" panose="020F0502020204030204" pitchFamily="34" charset="0"/>
                <a:cs typeface="Calibri" panose="020F0502020204030204" pitchFamily="34" charset="0"/>
              </a:rPr>
              <a:t>Pull the gown away from your neck and shoulders, touching inside of gown only</a:t>
            </a:r>
          </a:p>
          <a:p>
            <a:pPr lvl="0">
              <a:lnSpc>
                <a:spcPct val="90000"/>
              </a:lnSpc>
              <a:buFont typeface="Arial" panose="020B0604020202020204" pitchFamily="34" charset="0"/>
              <a:buChar char="•"/>
            </a:pPr>
            <a:r>
              <a:rPr lang="en-CA" sz="2000" dirty="0">
                <a:solidFill>
                  <a:schemeClr val="accent1">
                    <a:lumMod val="50000"/>
                  </a:schemeClr>
                </a:solidFill>
                <a:latin typeface="Calibri" panose="020F0502020204030204" pitchFamily="34" charset="0"/>
                <a:cs typeface="Calibri" panose="020F0502020204030204" pitchFamily="34" charset="0"/>
              </a:rPr>
              <a:t>Turn the gown inside out and fold or roll the gown into a bundle and discard in regular waste (disposable)</a:t>
            </a:r>
          </a:p>
          <a:p>
            <a:pPr lvl="0">
              <a:lnSpc>
                <a:spcPct val="90000"/>
              </a:lnSpc>
              <a:buFont typeface="Wingdings" panose="05000000000000000000" pitchFamily="2" charset="2"/>
              <a:buChar char="Ø"/>
            </a:pPr>
            <a:r>
              <a:rPr lang="en-CA" sz="2000" i="1" dirty="0">
                <a:solidFill>
                  <a:schemeClr val="accent1">
                    <a:lumMod val="50000"/>
                  </a:schemeClr>
                </a:solidFill>
                <a:latin typeface="Calibri" panose="020F0502020204030204" pitchFamily="34" charset="0"/>
                <a:cs typeface="Calibri" panose="020F0502020204030204" pitchFamily="34" charset="0"/>
              </a:rPr>
              <a:t>(some of you may be wearing the Level 3 or 4 ‘OR gowns’ </a:t>
            </a:r>
          </a:p>
          <a:p>
            <a:pPr marL="0" lvl="0" indent="0">
              <a:lnSpc>
                <a:spcPct val="90000"/>
              </a:lnSpc>
              <a:buNone/>
            </a:pPr>
            <a:r>
              <a:rPr lang="en-CA" sz="2000" i="1" dirty="0">
                <a:solidFill>
                  <a:schemeClr val="accent1">
                    <a:lumMod val="50000"/>
                  </a:schemeClr>
                </a:solidFill>
                <a:latin typeface="Calibri" panose="020F0502020204030204" pitchFamily="34" charset="0"/>
                <a:cs typeface="Calibri" panose="020F0502020204030204" pitchFamily="34" charset="0"/>
              </a:rPr>
              <a:t>     –place in linen cart)</a:t>
            </a:r>
          </a:p>
          <a:p>
            <a:pPr lvl="0">
              <a:lnSpc>
                <a:spcPct val="90000"/>
              </a:lnSpc>
              <a:buFont typeface="Arial" panose="020B0604020202020204" pitchFamily="34" charset="0"/>
              <a:buChar char="•"/>
            </a:pPr>
            <a:r>
              <a:rPr lang="en-CA" sz="2000" b="1" i="1" u="sng" dirty="0">
                <a:solidFill>
                  <a:schemeClr val="accent1">
                    <a:lumMod val="50000"/>
                  </a:schemeClr>
                </a:solidFill>
                <a:latin typeface="Calibri" panose="020F0502020204030204" pitchFamily="34" charset="0"/>
                <a:cs typeface="Calibri" panose="020F0502020204030204" pitchFamily="34" charset="0"/>
              </a:rPr>
              <a:t>Perform hand hygiene after removal of gown </a:t>
            </a:r>
          </a:p>
          <a:p>
            <a:pPr marL="0" lvl="0" indent="0">
              <a:lnSpc>
                <a:spcPct val="90000"/>
              </a:lnSpc>
              <a:buNone/>
            </a:pPr>
            <a:r>
              <a:rPr lang="en-CA" sz="2000" i="1" dirty="0">
                <a:solidFill>
                  <a:schemeClr val="accent1">
                    <a:lumMod val="50000"/>
                  </a:schemeClr>
                </a:solidFill>
                <a:latin typeface="Calibri" panose="020F0502020204030204" pitchFamily="34" charset="0"/>
                <a:cs typeface="Calibri" panose="020F0502020204030204" pitchFamily="34" charset="0"/>
              </a:rPr>
              <a:t>     ***be informed about your facilities protocols***</a:t>
            </a:r>
          </a:p>
          <a:p>
            <a:pPr marL="0" indent="0">
              <a:lnSpc>
                <a:spcPct val="90000"/>
              </a:lnSpc>
              <a:buNone/>
            </a:pPr>
            <a:endParaRPr lang="en-CA" sz="1500" dirty="0"/>
          </a:p>
        </p:txBody>
      </p:sp>
      <p:pic>
        <p:nvPicPr>
          <p:cNvPr id="5" name="Picture 4">
            <a:extLst>
              <a:ext uri="{FF2B5EF4-FFF2-40B4-BE49-F238E27FC236}">
                <a16:creationId xmlns="" xmlns:a16="http://schemas.microsoft.com/office/drawing/2014/main" id="{59E0A8AA-0D02-4733-AA72-83D5DB7B017C}"/>
              </a:ext>
            </a:extLst>
          </p:cNvPr>
          <p:cNvPicPr>
            <a:picLocks noChangeAspect="1"/>
          </p:cNvPicPr>
          <p:nvPr/>
        </p:nvPicPr>
        <p:blipFill>
          <a:blip r:embed="rId3"/>
          <a:stretch>
            <a:fillRect/>
          </a:stretch>
        </p:blipFill>
        <p:spPr>
          <a:xfrm>
            <a:off x="522407" y="3804146"/>
            <a:ext cx="2669067" cy="2602341"/>
          </a:xfrm>
          <a:prstGeom prst="rect">
            <a:avLst/>
          </a:prstGeom>
        </p:spPr>
      </p:pic>
      <p:sp>
        <p:nvSpPr>
          <p:cNvPr id="4" name="Slide Number Placeholder 3">
            <a:extLst>
              <a:ext uri="{FF2B5EF4-FFF2-40B4-BE49-F238E27FC236}">
                <a16:creationId xmlns="" xmlns:a16="http://schemas.microsoft.com/office/drawing/2014/main" id="{4BE2A5CE-D2B2-4CD0-85A3-32697B1C034C}"/>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18</a:t>
            </a:fld>
            <a:endParaRPr lang="en-US" dirty="0"/>
          </a:p>
        </p:txBody>
      </p:sp>
    </p:spTree>
    <p:extLst>
      <p:ext uri="{BB962C8B-B14F-4D97-AF65-F5344CB8AC3E}">
        <p14:creationId xmlns:p14="http://schemas.microsoft.com/office/powerpoint/2010/main" val="1144009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33FC3-D925-44F2-931E-5E883E234A65}"/>
              </a:ext>
            </a:extLst>
          </p:cNvPr>
          <p:cNvSpPr>
            <a:spLocks noGrp="1"/>
          </p:cNvSpPr>
          <p:nvPr>
            <p:ph type="title"/>
          </p:nvPr>
        </p:nvSpPr>
        <p:spPr>
          <a:xfrm>
            <a:off x="450574" y="304800"/>
            <a:ext cx="8823428" cy="980661"/>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Removing Goggles or Face Shield </a:t>
            </a:r>
          </a:p>
        </p:txBody>
      </p:sp>
      <p:sp>
        <p:nvSpPr>
          <p:cNvPr id="3" name="Content Placeholder 2">
            <a:extLst>
              <a:ext uri="{FF2B5EF4-FFF2-40B4-BE49-F238E27FC236}">
                <a16:creationId xmlns="" xmlns:a16="http://schemas.microsoft.com/office/drawing/2014/main" id="{D7E1BF2F-82D1-4B16-A739-C5BE94371BC8}"/>
              </a:ext>
            </a:extLst>
          </p:cNvPr>
          <p:cNvSpPr>
            <a:spLocks noGrp="1"/>
          </p:cNvSpPr>
          <p:nvPr>
            <p:ph idx="1"/>
          </p:nvPr>
        </p:nvSpPr>
        <p:spPr>
          <a:xfrm>
            <a:off x="450574" y="1417983"/>
            <a:ext cx="8823428" cy="4623379"/>
          </a:xfrm>
        </p:spPr>
        <p:txBody>
          <a:bodyPr>
            <a:normAutofit/>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Outside of goggles or face shield are contaminated!</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If your hands become contaminated during goggle or face shield removal; immediately wash your hands or use alcohol hand sanitizer</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Remove goggles or face shield carefully from the back by lifting head band or ear pieces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If the item is reusable, place in designated receptacle for reprocessing. Otherwise discard in waste</a:t>
            </a:r>
          </a:p>
        </p:txBody>
      </p:sp>
      <p:sp>
        <p:nvSpPr>
          <p:cNvPr id="4" name="Slide Number Placeholder 3">
            <a:extLst>
              <a:ext uri="{FF2B5EF4-FFF2-40B4-BE49-F238E27FC236}">
                <a16:creationId xmlns="" xmlns:a16="http://schemas.microsoft.com/office/drawing/2014/main" id="{817037AB-DD69-4C27-9A91-A38619020CE1}"/>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7172" name="Picture 4" descr="Image result for removing goggles or face shield">
            <a:extLst>
              <a:ext uri="{FF2B5EF4-FFF2-40B4-BE49-F238E27FC236}">
                <a16:creationId xmlns="" xmlns:a16="http://schemas.microsoft.com/office/drawing/2014/main" id="{9EE19935-5ED3-49A6-8E32-CD8A60BA2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098" y="4700789"/>
            <a:ext cx="5352902" cy="230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02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72" y="270457"/>
            <a:ext cx="8952031" cy="1120462"/>
          </a:xfrm>
        </p:spPr>
        <p:txBody>
          <a:bodyPr>
            <a:normAutofit/>
          </a:bodyPr>
          <a:lstStyle/>
          <a:p>
            <a:r>
              <a:rPr lang="en-CA" sz="3600" b="1" dirty="0">
                <a:solidFill>
                  <a:schemeClr val="accent2">
                    <a:lumMod val="75000"/>
                  </a:schemeClr>
                </a:solidFill>
                <a:latin typeface="Calibri" panose="020F0502020204030204" pitchFamily="34" charset="0"/>
                <a:cs typeface="Calibri" panose="020F0502020204030204" pitchFamily="34" charset="0"/>
              </a:rPr>
              <a:t>   Disclosures/Acknowledgements </a:t>
            </a:r>
          </a:p>
        </p:txBody>
      </p:sp>
      <p:sp>
        <p:nvSpPr>
          <p:cNvPr id="3" name="Text Placeholder 2"/>
          <p:cNvSpPr>
            <a:spLocks noGrp="1"/>
          </p:cNvSpPr>
          <p:nvPr>
            <p:ph type="body" idx="1"/>
          </p:nvPr>
        </p:nvSpPr>
        <p:spPr>
          <a:xfrm>
            <a:off x="677335" y="1931831"/>
            <a:ext cx="8596668" cy="3456017"/>
          </a:xfrm>
        </p:spPr>
        <p:txBody>
          <a:bodyPr>
            <a:normAutofit fontScale="92500" lnSpcReduction="10000"/>
          </a:bodyPr>
          <a:lstStyle/>
          <a:p>
            <a:pPr marL="342900" indent="-342900">
              <a:buFont typeface="Arial" panose="020B0604020202020204" pitchFamily="34" charset="0"/>
              <a:buChar char="•"/>
            </a:pPr>
            <a:r>
              <a:rPr lang="en-CA" sz="2400" dirty="0">
                <a:solidFill>
                  <a:schemeClr val="accent2">
                    <a:lumMod val="75000"/>
                  </a:schemeClr>
                </a:solidFill>
                <a:latin typeface="Calibri" panose="020F0502020204030204" pitchFamily="34" charset="0"/>
                <a:cs typeface="Calibri" panose="020F0502020204030204" pitchFamily="34" charset="0"/>
              </a:rPr>
              <a:t>Images in this presentation were obtained from Google Images unless otherwise identified</a:t>
            </a:r>
          </a:p>
          <a:p>
            <a:pPr marL="342900" indent="-342900">
              <a:buFont typeface="Arial" panose="020B0604020202020204" pitchFamily="34" charset="0"/>
              <a:buChar char="•"/>
            </a:pPr>
            <a:r>
              <a:rPr lang="en-CA" sz="2400" dirty="0">
                <a:solidFill>
                  <a:schemeClr val="accent2">
                    <a:lumMod val="75000"/>
                  </a:schemeClr>
                </a:solidFill>
                <a:latin typeface="Calibri" panose="020F0502020204030204" pitchFamily="34" charset="0"/>
                <a:cs typeface="Calibri" panose="020F0502020204030204" pitchFamily="34" charset="0"/>
              </a:rPr>
              <a:t>This presentation is for information as of the day of this presentation; ensure to review current National Standards and recommendations for COVID-19 </a:t>
            </a:r>
          </a:p>
          <a:p>
            <a:pPr marL="342900" indent="-342900">
              <a:buFont typeface="Arial" panose="020B0604020202020204" pitchFamily="34" charset="0"/>
              <a:buChar char="•"/>
            </a:pPr>
            <a:r>
              <a:rPr lang="en-CA" sz="2400" dirty="0">
                <a:solidFill>
                  <a:schemeClr val="accent2">
                    <a:lumMod val="75000"/>
                  </a:schemeClr>
                </a:solidFill>
                <a:latin typeface="Calibri" panose="020F0502020204030204" pitchFamily="34" charset="0"/>
                <a:cs typeface="Calibri" panose="020F0502020204030204" pitchFamily="34" charset="0"/>
              </a:rPr>
              <a:t>Views and opinions expressed in this presentation are those of the presenter and may not represent official policy of other organizations </a:t>
            </a:r>
          </a:p>
          <a:p>
            <a:pPr marL="342900" indent="-342900">
              <a:buFont typeface="Arial" panose="020B0604020202020204" pitchFamily="34" charset="0"/>
              <a:buChar char="•"/>
            </a:pPr>
            <a:r>
              <a:rPr lang="en-CA" sz="2400" dirty="0">
                <a:solidFill>
                  <a:schemeClr val="accent2">
                    <a:lumMod val="75000"/>
                  </a:schemeClr>
                </a:solidFill>
                <a:latin typeface="Calibri" panose="020F0502020204030204" pitchFamily="34" charset="0"/>
                <a:cs typeface="Calibri" panose="020F0502020204030204" pitchFamily="34" charset="0"/>
              </a:rPr>
              <a:t>Reference document –Canadian Standards Association (CSA)Z314.18</a:t>
            </a:r>
          </a:p>
          <a:p>
            <a:pPr marL="342900" indent="-342900">
              <a:buFont typeface="Arial" panose="020B0604020202020204" pitchFamily="34" charset="0"/>
              <a:buChar char="•"/>
            </a:pPr>
            <a:r>
              <a:rPr lang="en-CA" sz="2400" dirty="0">
                <a:solidFill>
                  <a:schemeClr val="accent2">
                    <a:lumMod val="75000"/>
                  </a:schemeClr>
                </a:solidFill>
                <a:latin typeface="Calibri" panose="020F0502020204030204" pitchFamily="34" charset="0"/>
                <a:cs typeface="Calibri" panose="020F0502020204030204" pitchFamily="34" charset="0"/>
              </a:rPr>
              <a:t>May not remain current due to ever changing information</a:t>
            </a:r>
          </a:p>
        </p:txBody>
      </p:sp>
    </p:spTree>
    <p:extLst>
      <p:ext uri="{BB962C8B-B14F-4D97-AF65-F5344CB8AC3E}">
        <p14:creationId xmlns:p14="http://schemas.microsoft.com/office/powerpoint/2010/main" val="213368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AA5B83-CE23-4E31-80C4-CB0E4BE245EE}"/>
              </a:ext>
            </a:extLst>
          </p:cNvPr>
          <p:cNvSpPr>
            <a:spLocks noGrp="1"/>
          </p:cNvSpPr>
          <p:nvPr>
            <p:ph type="title"/>
          </p:nvPr>
        </p:nvSpPr>
        <p:spPr>
          <a:xfrm>
            <a:off x="543339" y="344557"/>
            <a:ext cx="8730663" cy="848139"/>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Removing Mask &amp; Head Covering </a:t>
            </a:r>
          </a:p>
        </p:txBody>
      </p:sp>
      <p:sp>
        <p:nvSpPr>
          <p:cNvPr id="3" name="Content Placeholder 2">
            <a:extLst>
              <a:ext uri="{FF2B5EF4-FFF2-40B4-BE49-F238E27FC236}">
                <a16:creationId xmlns="" xmlns:a16="http://schemas.microsoft.com/office/drawing/2014/main" id="{4DC4C89E-B5C5-494C-BC0E-D0EEF37668B9}"/>
              </a:ext>
            </a:extLst>
          </p:cNvPr>
          <p:cNvSpPr>
            <a:spLocks noGrp="1"/>
          </p:cNvSpPr>
          <p:nvPr>
            <p:ph idx="1"/>
          </p:nvPr>
        </p:nvSpPr>
        <p:spPr>
          <a:xfrm>
            <a:off x="437323" y="1192696"/>
            <a:ext cx="9594574" cy="5320747"/>
          </a:xfrm>
        </p:spPr>
        <p:txBody>
          <a:bodyPr>
            <a:normAutofit/>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Front of mask is contaminated – DO NOT TOUCH!</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If your hands get contaminated during removal; immediately wash them</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Grasp bottom of ties or elastics of the mask, then the ones at the top, and lean forward slightly and remove without touching the front, lift off the mask</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Discard in waste container</a:t>
            </a:r>
          </a:p>
          <a:p>
            <a:pPr>
              <a:buFont typeface="Arial" panose="020B0604020202020204" pitchFamily="34" charset="0"/>
              <a:buChar char="•"/>
            </a:pPr>
            <a:r>
              <a:rPr lang="en-CA" sz="2400" b="1" u="sng" dirty="0">
                <a:solidFill>
                  <a:schemeClr val="accent1">
                    <a:lumMod val="50000"/>
                  </a:schemeClr>
                </a:solidFill>
                <a:latin typeface="Calibri" panose="020F0502020204030204" pitchFamily="34" charset="0"/>
                <a:cs typeface="Calibri" panose="020F0502020204030204" pitchFamily="34" charset="0"/>
              </a:rPr>
              <a:t>Remove head covering </a:t>
            </a:r>
            <a:r>
              <a:rPr lang="en-CA" sz="2400" dirty="0">
                <a:solidFill>
                  <a:schemeClr val="accent1">
                    <a:lumMod val="50000"/>
                  </a:schemeClr>
                </a:solidFill>
                <a:latin typeface="Calibri" panose="020F0502020204030204" pitchFamily="34" charset="0"/>
                <a:cs typeface="Calibri" panose="020F0502020204030204" pitchFamily="34" charset="0"/>
              </a:rPr>
              <a:t>by lifting the head covering off of the head by grasping it in the center and lifting upward, discard it into a waste container</a:t>
            </a:r>
          </a:p>
          <a:p>
            <a:pPr>
              <a:buFont typeface="Arial" panose="020B0604020202020204" pitchFamily="34" charset="0"/>
              <a:buChar char="•"/>
            </a:pPr>
            <a:r>
              <a:rPr lang="en-CA" sz="2400" b="1" dirty="0">
                <a:solidFill>
                  <a:schemeClr val="accent1">
                    <a:lumMod val="50000"/>
                  </a:schemeClr>
                </a:solidFill>
                <a:latin typeface="Calibri" panose="020F0502020204030204" pitchFamily="34" charset="0"/>
                <a:cs typeface="Calibri" panose="020F0502020204030204" pitchFamily="34" charset="0"/>
              </a:rPr>
              <a:t>Wash hands or use alcohol hand sanitizer </a:t>
            </a:r>
            <a:r>
              <a:rPr lang="en-CA" sz="2400" dirty="0">
                <a:solidFill>
                  <a:schemeClr val="accent1">
                    <a:lumMod val="50000"/>
                  </a:schemeClr>
                </a:solidFill>
                <a:latin typeface="Calibri" panose="020F0502020204030204" pitchFamily="34" charset="0"/>
                <a:cs typeface="Calibri" panose="020F0502020204030204" pitchFamily="34" charset="0"/>
              </a:rPr>
              <a:t>immediately after removing PPE &amp; before leaving decontam area</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Do not take MDR PPE home to launder.</a:t>
            </a:r>
          </a:p>
          <a:p>
            <a:pPr>
              <a:buFont typeface="Arial" panose="020B0604020202020204" pitchFamily="34" charset="0"/>
              <a:buChar char="•"/>
            </a:pPr>
            <a:endParaRPr lang="en-CA" sz="24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DF6F9ABD-498C-4F3B-AC35-C74A11B3037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676368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B94D55-CFB8-4969-9D0D-E1DB64CA103D}"/>
              </a:ext>
            </a:extLst>
          </p:cNvPr>
          <p:cNvSpPr>
            <a:spLocks noGrp="1"/>
          </p:cNvSpPr>
          <p:nvPr>
            <p:ph type="title"/>
          </p:nvPr>
        </p:nvSpPr>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What about Masks?</a:t>
            </a:r>
          </a:p>
        </p:txBody>
      </p:sp>
      <p:sp>
        <p:nvSpPr>
          <p:cNvPr id="3" name="Content Placeholder 2">
            <a:extLst>
              <a:ext uri="{FF2B5EF4-FFF2-40B4-BE49-F238E27FC236}">
                <a16:creationId xmlns="" xmlns:a16="http://schemas.microsoft.com/office/drawing/2014/main" id="{3FE85A37-B339-46B7-B7AA-7BDC4E09838B}"/>
              </a:ext>
            </a:extLst>
          </p:cNvPr>
          <p:cNvSpPr>
            <a:spLocks noGrp="1"/>
          </p:cNvSpPr>
          <p:nvPr>
            <p:ph idx="1"/>
          </p:nvPr>
        </p:nvSpPr>
        <p:spPr>
          <a:xfrm>
            <a:off x="569843" y="1630017"/>
            <a:ext cx="8704159" cy="4411345"/>
          </a:xfrm>
        </p:spPr>
        <p:txBody>
          <a:bodyPr>
            <a:normAutofit/>
          </a:bodyPr>
          <a:lstStyle/>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There are different ‘types’ of masks with or without a shield</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Medical grade fluid resistant ( fluid barrier rating) mask is required for decontamination area</a:t>
            </a:r>
          </a:p>
        </p:txBody>
      </p:sp>
      <p:sp>
        <p:nvSpPr>
          <p:cNvPr id="4" name="Slide Number Placeholder 3">
            <a:extLst>
              <a:ext uri="{FF2B5EF4-FFF2-40B4-BE49-F238E27FC236}">
                <a16:creationId xmlns="" xmlns:a16="http://schemas.microsoft.com/office/drawing/2014/main" id="{AC286304-F69D-41AC-8F2F-B963B86AFE5F}"/>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57663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67EBE5-0FA8-4891-9D4E-96307D2B72E7}"/>
              </a:ext>
            </a:extLst>
          </p:cNvPr>
          <p:cNvSpPr>
            <a:spLocks noGrp="1"/>
          </p:cNvSpPr>
          <p:nvPr>
            <p:ph type="title"/>
          </p:nvPr>
        </p:nvSpPr>
        <p:spPr>
          <a:xfrm>
            <a:off x="677334" y="609600"/>
            <a:ext cx="9445460" cy="1320800"/>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Facial Protection</a:t>
            </a:r>
          </a:p>
        </p:txBody>
      </p:sp>
      <p:sp>
        <p:nvSpPr>
          <p:cNvPr id="3" name="Content Placeholder 2">
            <a:extLst>
              <a:ext uri="{FF2B5EF4-FFF2-40B4-BE49-F238E27FC236}">
                <a16:creationId xmlns="" xmlns:a16="http://schemas.microsoft.com/office/drawing/2014/main" id="{991C9BEB-818A-495E-A07F-AFF511EC938B}"/>
              </a:ext>
            </a:extLst>
          </p:cNvPr>
          <p:cNvSpPr>
            <a:spLocks noGrp="1"/>
          </p:cNvSpPr>
          <p:nvPr>
            <p:ph idx="1"/>
          </p:nvPr>
        </p:nvSpPr>
        <p:spPr>
          <a:xfrm>
            <a:off x="677334" y="1533378"/>
            <a:ext cx="8983500" cy="5324621"/>
          </a:xfrm>
        </p:spPr>
        <p:txBody>
          <a:bodyPr>
            <a:normAutofit/>
          </a:bodyPr>
          <a:lstStyle/>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A barrier that prevents droplets from an infected source from contaminating the skin, mucous membranes of the eyes, nose, and mouth from splashes or sprays of body fluids or blood  of the wearer, or to trap droplets expelled by wearer, depending on the use; require eye protection</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A standard surgical mask is a fluid resistant mask is designed to provide a barrier and droplets asks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Should be changed if the mask becomes moistened or damaged</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Removed carefully to not contaminate yourself </a:t>
            </a:r>
          </a:p>
        </p:txBody>
      </p:sp>
      <p:sp>
        <p:nvSpPr>
          <p:cNvPr id="4" name="Slide Number Placeholder 3">
            <a:extLst>
              <a:ext uri="{FF2B5EF4-FFF2-40B4-BE49-F238E27FC236}">
                <a16:creationId xmlns="" xmlns:a16="http://schemas.microsoft.com/office/drawing/2014/main" id="{7C217EDA-2D62-4964-9FCB-7A79251CD23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2050" name="Picture 2" descr="Image result for Surgical Face Mask">
            <a:extLst>
              <a:ext uri="{FF2B5EF4-FFF2-40B4-BE49-F238E27FC236}">
                <a16:creationId xmlns="" xmlns:a16="http://schemas.microsoft.com/office/drawing/2014/main" id="{9AFE8D93-1A41-4E5F-AFE7-13FF71E83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234070"/>
            <a:ext cx="3962402" cy="162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03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BA29D7-C147-41D6-BEDE-8D5E47DF18E9}"/>
              </a:ext>
            </a:extLst>
          </p:cNvPr>
          <p:cNvSpPr>
            <a:spLocks noGrp="1"/>
          </p:cNvSpPr>
          <p:nvPr>
            <p:ph type="title"/>
          </p:nvPr>
        </p:nvSpPr>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What is the N95 Respirator? </a:t>
            </a:r>
          </a:p>
        </p:txBody>
      </p:sp>
      <p:sp>
        <p:nvSpPr>
          <p:cNvPr id="3" name="Content Placeholder 2">
            <a:extLst>
              <a:ext uri="{FF2B5EF4-FFF2-40B4-BE49-F238E27FC236}">
                <a16:creationId xmlns="" xmlns:a16="http://schemas.microsoft.com/office/drawing/2014/main" id="{AE37542A-BA84-4D7E-9A03-7CEB04D6B1FF}"/>
              </a:ext>
            </a:extLst>
          </p:cNvPr>
          <p:cNvSpPr>
            <a:spLocks noGrp="1"/>
          </p:cNvSpPr>
          <p:nvPr>
            <p:ph idx="1"/>
          </p:nvPr>
        </p:nvSpPr>
        <p:spPr>
          <a:xfrm>
            <a:off x="677334" y="1930399"/>
            <a:ext cx="8596668" cy="4927601"/>
          </a:xfrm>
        </p:spPr>
        <p:txBody>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N95 is a ‘disposable’ device worn on the face and covers nose and mouth to reduce the wearer from inhaling airborne particles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The ‘N’ indicates that it is not oil-resistant or oil-proof</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Certified by the National Institute for Occupational Health and Safety (NIOSH) based out of USA</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Also hold a Medical Device Establishment License (MDEL) authorized by Health Canada to be imported into Canada</a:t>
            </a: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marL="0" indent="0">
              <a:buNone/>
            </a:pPr>
            <a:r>
              <a:rPr lang="en-CA" sz="1600" dirty="0">
                <a:solidFill>
                  <a:schemeClr val="accent1">
                    <a:lumMod val="50000"/>
                  </a:schemeClr>
                </a:solidFill>
                <a:latin typeface="Calibri" panose="020F0502020204030204" pitchFamily="34" charset="0"/>
                <a:cs typeface="Calibri" panose="020F0502020204030204" pitchFamily="34" charset="0"/>
              </a:rPr>
              <a:t>Reference WHO-2019-nCov-IPC_Masks-2020-eng.pdf</a:t>
            </a:r>
          </a:p>
          <a:p>
            <a:pPr>
              <a:buFont typeface="Arial" panose="020B0604020202020204" pitchFamily="34" charset="0"/>
              <a:buChar char="•"/>
            </a:pPr>
            <a:endParaRPr lang="en-CA" sz="2000" dirty="0">
              <a:solidFill>
                <a:schemeClr val="accent1">
                  <a:lumMod val="50000"/>
                </a:schemeClr>
              </a:solidFill>
              <a:latin typeface="Calibri" panose="020F0502020204030204" pitchFamily="34" charset="0"/>
              <a:cs typeface="Calibri" panose="020F0502020204030204" pitchFamily="34" charset="0"/>
            </a:endParaRPr>
          </a:p>
          <a:p>
            <a:endParaRPr lang="en-CA" dirty="0"/>
          </a:p>
        </p:txBody>
      </p:sp>
      <p:sp>
        <p:nvSpPr>
          <p:cNvPr id="4" name="Slide Number Placeholder 3">
            <a:extLst>
              <a:ext uri="{FF2B5EF4-FFF2-40B4-BE49-F238E27FC236}">
                <a16:creationId xmlns="" xmlns:a16="http://schemas.microsoft.com/office/drawing/2014/main" id="{07461643-8D4E-450D-A955-5CC780286C61}"/>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11946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6071CC-ADEB-42C6-A89A-6CEBC63866D8}"/>
              </a:ext>
            </a:extLst>
          </p:cNvPr>
          <p:cNvSpPr>
            <a:spLocks noGrp="1"/>
          </p:cNvSpPr>
          <p:nvPr>
            <p:ph type="title"/>
          </p:nvPr>
        </p:nvSpPr>
        <p:spPr>
          <a:xfrm>
            <a:off x="566670" y="270456"/>
            <a:ext cx="8707332" cy="1389532"/>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N95 Respirator </a:t>
            </a:r>
            <a:endParaRPr lang="en-CA" b="1" dirty="0"/>
          </a:p>
        </p:txBody>
      </p:sp>
      <p:sp>
        <p:nvSpPr>
          <p:cNvPr id="3" name="Content Placeholder 2">
            <a:extLst>
              <a:ext uri="{FF2B5EF4-FFF2-40B4-BE49-F238E27FC236}">
                <a16:creationId xmlns="" xmlns:a16="http://schemas.microsoft.com/office/drawing/2014/main" id="{77019160-8B40-4714-9F05-FCA84EDEEEB4}"/>
              </a:ext>
            </a:extLst>
          </p:cNvPr>
          <p:cNvSpPr>
            <a:spLocks noGrp="1"/>
          </p:cNvSpPr>
          <p:nvPr>
            <p:ph idx="1"/>
          </p:nvPr>
        </p:nvSpPr>
        <p:spPr>
          <a:xfrm>
            <a:off x="566670" y="1068945"/>
            <a:ext cx="9144000" cy="3928057"/>
          </a:xfrm>
        </p:spPr>
        <p:txBody>
          <a:bodyPr>
            <a:normAutofit fontScale="32500" lnSpcReduction="20000"/>
          </a:bodyPr>
          <a:lstStyle/>
          <a:p>
            <a:pPr>
              <a:buFont typeface="Arial" panose="020B0604020202020204" pitchFamily="34" charset="0"/>
              <a:buChar char="•"/>
            </a:pPr>
            <a:r>
              <a:rPr lang="en-CA" sz="7400" dirty="0">
                <a:solidFill>
                  <a:schemeClr val="accent1">
                    <a:lumMod val="50000"/>
                  </a:schemeClr>
                </a:solidFill>
                <a:latin typeface="Calibri" panose="020F0502020204030204" pitchFamily="34" charset="0"/>
                <a:cs typeface="Calibri" panose="020F0502020204030204" pitchFamily="34" charset="0"/>
              </a:rPr>
              <a:t>Different styles, cup-style, flatfold or duckbill &amp; may or may not have an exhalation valve</a:t>
            </a:r>
          </a:p>
          <a:p>
            <a:pPr>
              <a:buFont typeface="Arial" panose="020B0604020202020204" pitchFamily="34" charset="0"/>
              <a:buChar char="•"/>
            </a:pPr>
            <a:r>
              <a:rPr lang="en-CA" sz="7400" dirty="0">
                <a:solidFill>
                  <a:schemeClr val="accent1">
                    <a:lumMod val="50000"/>
                  </a:schemeClr>
                </a:solidFill>
                <a:latin typeface="Calibri" panose="020F0502020204030204" pitchFamily="34" charset="0"/>
                <a:cs typeface="Calibri" panose="020F0502020204030204" pitchFamily="34" charset="0"/>
              </a:rPr>
              <a:t>Used when viruses or bacteria is spread via airborne route </a:t>
            </a:r>
            <a:endParaRPr lang="en-CA" sz="62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7400" dirty="0">
                <a:solidFill>
                  <a:schemeClr val="accent1">
                    <a:lumMod val="50000"/>
                  </a:schemeClr>
                </a:solidFill>
                <a:latin typeface="Calibri" panose="020F0502020204030204" pitchFamily="34" charset="0"/>
                <a:cs typeface="Calibri" panose="020F0502020204030204" pitchFamily="34" charset="0"/>
              </a:rPr>
              <a:t>Today, there are only 3 viruses spread via airborne route (Measles, TB, Chickenpox</a:t>
            </a:r>
          </a:p>
          <a:p>
            <a:pPr>
              <a:buFont typeface="Arial" panose="020B0604020202020204" pitchFamily="34" charset="0"/>
              <a:buChar char="•"/>
            </a:pPr>
            <a:r>
              <a:rPr lang="en-CA" sz="7400" dirty="0">
                <a:solidFill>
                  <a:schemeClr val="accent1">
                    <a:lumMod val="50000"/>
                  </a:schemeClr>
                </a:solidFill>
                <a:latin typeface="Calibri" panose="020F0502020204030204" pitchFamily="34" charset="0"/>
                <a:cs typeface="Calibri" panose="020F0502020204030204" pitchFamily="34" charset="0"/>
              </a:rPr>
              <a:t>Must be properly fitted and tested for leaks before considered safe and provides efficient filtration of airborne particles (user performs a seal check each time put on) </a:t>
            </a:r>
          </a:p>
          <a:p>
            <a:pPr>
              <a:buFont typeface="Arial" panose="020B0604020202020204" pitchFamily="34" charset="0"/>
              <a:buChar char="•"/>
            </a:pPr>
            <a:r>
              <a:rPr lang="en-CA" sz="7400" dirty="0">
                <a:solidFill>
                  <a:schemeClr val="accent1">
                    <a:lumMod val="50000"/>
                  </a:schemeClr>
                </a:solidFill>
                <a:latin typeface="Calibri" panose="020F0502020204030204" pitchFamily="34" charset="0"/>
                <a:cs typeface="Calibri" panose="020F0502020204030204" pitchFamily="34" charset="0"/>
              </a:rPr>
              <a:t>Worn in clinical settings when there are aerosol generating medical procedures on a person under investigation for COVID-19</a:t>
            </a: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C75C4477-8964-4F91-9A9C-CB8C4C9DD588}"/>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3076" name="Picture 4" descr="Image result for N 95">
            <a:extLst>
              <a:ext uri="{FF2B5EF4-FFF2-40B4-BE49-F238E27FC236}">
                <a16:creationId xmlns="" xmlns:a16="http://schemas.microsoft.com/office/drawing/2014/main" id="{931EE2B7-CD21-4753-9E48-F78B0504B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5320" y="4561196"/>
            <a:ext cx="2358682" cy="229680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n95 duckbill respirator">
            <a:extLst>
              <a:ext uri="{FF2B5EF4-FFF2-40B4-BE49-F238E27FC236}">
                <a16:creationId xmlns="" xmlns:a16="http://schemas.microsoft.com/office/drawing/2014/main" id="{BAFCC962-EAF3-4EB8-B9EC-D3322AAA2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9172" y="4748976"/>
            <a:ext cx="2209213" cy="21090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n95 flatfold respirator">
            <a:extLst>
              <a:ext uri="{FF2B5EF4-FFF2-40B4-BE49-F238E27FC236}">
                <a16:creationId xmlns="" xmlns:a16="http://schemas.microsoft.com/office/drawing/2014/main" id="{5916D56C-18A3-4A6E-A5C1-245D513E6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7211" y="4708265"/>
            <a:ext cx="2209213" cy="214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7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D5BFF5-F0FF-44F9-9BC6-17FC33EBDB75}"/>
              </a:ext>
            </a:extLst>
          </p:cNvPr>
          <p:cNvSpPr>
            <a:spLocks noGrp="1"/>
          </p:cNvSpPr>
          <p:nvPr>
            <p:ph type="title"/>
          </p:nvPr>
        </p:nvSpPr>
        <p:spPr>
          <a:xfrm>
            <a:off x="564793" y="451513"/>
            <a:ext cx="8596668" cy="993913"/>
          </a:xfrm>
        </p:spPr>
        <p:txBody>
          <a:bodyPr>
            <a:normAutofit fontScale="90000"/>
          </a:bodyPr>
          <a:lstStyle/>
          <a:p>
            <a:r>
              <a:rPr lang="en-CA" b="1" dirty="0">
                <a:solidFill>
                  <a:schemeClr val="accent1">
                    <a:lumMod val="50000"/>
                  </a:schemeClr>
                </a:solidFill>
                <a:latin typeface="Calibri" panose="020F0502020204030204" pitchFamily="34" charset="0"/>
                <a:cs typeface="Calibri" panose="020F0502020204030204" pitchFamily="34" charset="0"/>
              </a:rPr>
              <a:t>What Facial/Eye Protection is required in Decontamination Area?</a:t>
            </a:r>
          </a:p>
        </p:txBody>
      </p:sp>
      <p:sp>
        <p:nvSpPr>
          <p:cNvPr id="3" name="Content Placeholder 2">
            <a:extLst>
              <a:ext uri="{FF2B5EF4-FFF2-40B4-BE49-F238E27FC236}">
                <a16:creationId xmlns="" xmlns:a16="http://schemas.microsoft.com/office/drawing/2014/main" id="{48300C6F-6618-4779-BD9E-E070859D8B8A}"/>
              </a:ext>
            </a:extLst>
          </p:cNvPr>
          <p:cNvSpPr>
            <a:spLocks noGrp="1"/>
          </p:cNvSpPr>
          <p:nvPr>
            <p:ph idx="1"/>
          </p:nvPr>
        </p:nvSpPr>
        <p:spPr>
          <a:xfrm>
            <a:off x="677334" y="2040835"/>
            <a:ext cx="8596668" cy="4000527"/>
          </a:xfrm>
        </p:spPr>
        <p:txBody>
          <a:bodyPr>
            <a:normAutofit/>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Mask with a fluid barrier rating with eye covering and full face shield is recommended</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N95 not needed in MDR because there should be no aerosol generating procedures</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Risk of cleaning soiled instruments is same for all; no different protocols; follow Canadian Standards Association (CSA)- Z314-18</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Ensure to practice good hand hygiene practices</a:t>
            </a:r>
          </a:p>
        </p:txBody>
      </p:sp>
      <p:sp>
        <p:nvSpPr>
          <p:cNvPr id="4" name="Slide Number Placeholder 3">
            <a:extLst>
              <a:ext uri="{FF2B5EF4-FFF2-40B4-BE49-F238E27FC236}">
                <a16:creationId xmlns="" xmlns:a16="http://schemas.microsoft.com/office/drawing/2014/main" id="{4F888E21-EBE2-4F2F-B428-A95A3A30D55D}"/>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822204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47EDA3-C2E6-40A0-B042-781BD6968380}"/>
              </a:ext>
            </a:extLst>
          </p:cNvPr>
          <p:cNvSpPr>
            <a:spLocks noGrp="1"/>
          </p:cNvSpPr>
          <p:nvPr>
            <p:ph type="title"/>
          </p:nvPr>
        </p:nvSpPr>
        <p:spPr>
          <a:xfrm>
            <a:off x="283335" y="257578"/>
            <a:ext cx="8990667" cy="1213414"/>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Decontam area Protection</a:t>
            </a:r>
            <a:r>
              <a:rPr lang="en-CA" b="1" baseline="30000" dirty="0">
                <a:solidFill>
                  <a:schemeClr val="accent1">
                    <a:lumMod val="50000"/>
                  </a:schemeClr>
                </a:solidFill>
                <a:latin typeface="Calibri" panose="020F0502020204030204" pitchFamily="34" charset="0"/>
                <a:cs typeface="Calibri" panose="020F0502020204030204" pitchFamily="34" charset="0"/>
              </a:rPr>
              <a:t>2</a:t>
            </a:r>
            <a:endParaRPr lang="en-CA" b="1" dirty="0">
              <a:solidFill>
                <a:schemeClr val="accent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DDF84FD2-13A2-4F54-8C22-F2F22FDBF4E4}"/>
              </a:ext>
            </a:extLst>
          </p:cNvPr>
          <p:cNvSpPr>
            <a:spLocks noGrp="1"/>
          </p:cNvSpPr>
          <p:nvPr>
            <p:ph idx="1"/>
          </p:nvPr>
        </p:nvSpPr>
        <p:spPr>
          <a:xfrm>
            <a:off x="283335" y="1159099"/>
            <a:ext cx="8990667" cy="4882264"/>
          </a:xfrm>
        </p:spPr>
        <p:txBody>
          <a:bodyPr>
            <a:normAutofit lnSpcReduction="10000"/>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Completely submerge devices that require brushing/ cleaning below water line to minimize splashing as per CAN/CSA- Z314-18</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Aerosolized water faucet sprays increases splashing/aerosolization of microorganisms, pre-cleaning should occur at point if use, fully submerge devices for cleaning and rinsing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Wear PPE as per CAN/CSA Standards–Z314-18 –medical device reprocessing. (including shoe covers(optional is some depts.) however possible risk of contaminating shoes, head covering –part of uniform, fluid resistant gowns, facial and eye protection, gloves)</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Ensure to clean environmental surfaces regularly with hospital grade cleaners and disinfectants ; as the COVID-19 virus may survive up to 72 hours on hard surfaces and 24 hours on cardboard but they do not survive without a host to grow</a:t>
            </a:r>
            <a:r>
              <a:rPr lang="en-CA" sz="2400" baseline="30000" dirty="0">
                <a:solidFill>
                  <a:schemeClr val="accent1">
                    <a:lumMod val="50000"/>
                  </a:schemeClr>
                </a:solidFill>
                <a:latin typeface="Calibri" panose="020F0502020204030204" pitchFamily="34" charset="0"/>
                <a:cs typeface="Calibri" panose="020F0502020204030204" pitchFamily="34" charset="0"/>
              </a:rPr>
              <a:t>1</a:t>
            </a: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7015657A-4442-4F04-A0F4-5FAEB1351B8E}"/>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83717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9770F5-7167-40ED-8B2B-FACF76D00593}"/>
              </a:ext>
            </a:extLst>
          </p:cNvPr>
          <p:cNvSpPr>
            <a:spLocks noGrp="1"/>
          </p:cNvSpPr>
          <p:nvPr>
            <p:ph type="title"/>
          </p:nvPr>
        </p:nvSpPr>
        <p:spPr>
          <a:xfrm>
            <a:off x="309093" y="451512"/>
            <a:ext cx="8964909" cy="1032731"/>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 Additional comments</a:t>
            </a:r>
          </a:p>
        </p:txBody>
      </p:sp>
      <p:sp>
        <p:nvSpPr>
          <p:cNvPr id="3" name="Content Placeholder 2">
            <a:extLst>
              <a:ext uri="{FF2B5EF4-FFF2-40B4-BE49-F238E27FC236}">
                <a16:creationId xmlns="" xmlns:a16="http://schemas.microsoft.com/office/drawing/2014/main" id="{FDB254E8-59FC-4629-B496-66E6964E1D30}"/>
              </a:ext>
            </a:extLst>
          </p:cNvPr>
          <p:cNvSpPr>
            <a:spLocks noGrp="1"/>
          </p:cNvSpPr>
          <p:nvPr>
            <p:ph idx="1"/>
          </p:nvPr>
        </p:nvSpPr>
        <p:spPr>
          <a:xfrm>
            <a:off x="677334" y="1484244"/>
            <a:ext cx="9606148" cy="4922244"/>
          </a:xfrm>
        </p:spPr>
        <p:txBody>
          <a:bodyPr>
            <a:normAutofit fontScale="77500" lnSpcReduction="20000"/>
          </a:bodyPr>
          <a:lstStyle/>
          <a:p>
            <a:pPr>
              <a:buFont typeface="Arial" panose="020B0604020202020204" pitchFamily="34" charset="0"/>
              <a:buChar char="•"/>
            </a:pPr>
            <a:r>
              <a:rPr lang="en-CA" sz="2800" dirty="0">
                <a:solidFill>
                  <a:schemeClr val="accent1">
                    <a:lumMod val="50000"/>
                  </a:schemeClr>
                </a:solidFill>
                <a:latin typeface="Calibri" panose="020F0502020204030204" pitchFamily="34" charset="0"/>
                <a:cs typeface="Calibri" panose="020F0502020204030204" pitchFamily="34" charset="0"/>
              </a:rPr>
              <a:t>Ensure staff are aware of hospital policy for transportation of clean and contaminated devices</a:t>
            </a:r>
          </a:p>
          <a:p>
            <a:pPr>
              <a:buFont typeface="Arial" panose="020B0604020202020204" pitchFamily="34" charset="0"/>
              <a:buChar char="•"/>
            </a:pPr>
            <a:r>
              <a:rPr lang="en-CA" sz="2800" dirty="0">
                <a:solidFill>
                  <a:schemeClr val="accent1">
                    <a:lumMod val="50000"/>
                  </a:schemeClr>
                </a:solidFill>
                <a:latin typeface="Calibri" panose="020F0502020204030204" pitchFamily="34" charset="0"/>
                <a:cs typeface="Calibri" panose="020F0502020204030204" pitchFamily="34" charset="0"/>
              </a:rPr>
              <a:t>No special PPE required for transportation of soiled carts; follow CAN/CSA-Z314-18 (however, </a:t>
            </a:r>
            <a:r>
              <a:rPr lang="en-CA" sz="2800" i="1" dirty="0">
                <a:solidFill>
                  <a:schemeClr val="accent1">
                    <a:lumMod val="50000"/>
                  </a:schemeClr>
                </a:solidFill>
                <a:latin typeface="Calibri" panose="020F0502020204030204" pitchFamily="34" charset="0"/>
                <a:cs typeface="Calibri" panose="020F0502020204030204" pitchFamily="34" charset="0"/>
              </a:rPr>
              <a:t>your facility may be requiring masking for all staff due to community spread therefore follow hospital policy when outside of the MDR department)</a:t>
            </a:r>
          </a:p>
          <a:p>
            <a:pPr>
              <a:buFont typeface="Arial" panose="020B0604020202020204" pitchFamily="34" charset="0"/>
              <a:buChar char="•"/>
            </a:pPr>
            <a:r>
              <a:rPr lang="en-CA" sz="2800" dirty="0">
                <a:solidFill>
                  <a:schemeClr val="accent1">
                    <a:lumMod val="50000"/>
                  </a:schemeClr>
                </a:solidFill>
                <a:latin typeface="Calibri" panose="020F0502020204030204" pitchFamily="34" charset="0"/>
                <a:cs typeface="Calibri" panose="020F0502020204030204" pitchFamily="34" charset="0"/>
              </a:rPr>
              <a:t>Do not reuse single use ‘PPE’</a:t>
            </a:r>
          </a:p>
          <a:p>
            <a:pPr>
              <a:buFont typeface="Arial" panose="020B0604020202020204" pitchFamily="34" charset="0"/>
              <a:buChar char="•"/>
            </a:pPr>
            <a:r>
              <a:rPr lang="en-CA" sz="2800" dirty="0">
                <a:solidFill>
                  <a:schemeClr val="accent1">
                    <a:lumMod val="50000"/>
                  </a:schemeClr>
                </a:solidFill>
                <a:latin typeface="Calibri" panose="020F0502020204030204" pitchFamily="34" charset="0"/>
                <a:cs typeface="Calibri" panose="020F0502020204030204" pitchFamily="34" charset="0"/>
              </a:rPr>
              <a:t>Ensure to wear all PPE correctly required for the task</a:t>
            </a:r>
          </a:p>
          <a:p>
            <a:pPr>
              <a:buFont typeface="Arial" panose="020B0604020202020204" pitchFamily="34" charset="0"/>
              <a:buChar char="•"/>
            </a:pPr>
            <a:r>
              <a:rPr lang="en-CA" sz="2800" dirty="0">
                <a:solidFill>
                  <a:schemeClr val="accent1">
                    <a:lumMod val="50000"/>
                  </a:schemeClr>
                </a:solidFill>
                <a:latin typeface="Calibri" panose="020F0502020204030204" pitchFamily="34" charset="0"/>
                <a:cs typeface="Calibri" panose="020F0502020204030204" pitchFamily="34" charset="0"/>
              </a:rPr>
              <a:t>Instruments and devices that have been used in procedures for patients with known or suspected COVID-19 are handled the same as other instruments </a:t>
            </a:r>
          </a:p>
          <a:p>
            <a:pPr>
              <a:buFont typeface="Arial" panose="020B0604020202020204" pitchFamily="34" charset="0"/>
              <a:buChar char="•"/>
            </a:pPr>
            <a:r>
              <a:rPr lang="en-CA" sz="2800" dirty="0">
                <a:solidFill>
                  <a:schemeClr val="accent1">
                    <a:lumMod val="50000"/>
                  </a:schemeClr>
                </a:solidFill>
                <a:latin typeface="Calibri" panose="020F0502020204030204" pitchFamily="34" charset="0"/>
                <a:cs typeface="Calibri" panose="020F0502020204030204" pitchFamily="34" charset="0"/>
              </a:rPr>
              <a:t>Follow Manufacturers instructions for use for reprocessing and CSA Standard</a:t>
            </a:r>
          </a:p>
          <a:p>
            <a:pPr>
              <a:buFont typeface="Arial" panose="020B0604020202020204" pitchFamily="34" charset="0"/>
              <a:buChar char="•"/>
            </a:pPr>
            <a:r>
              <a:rPr lang="en-CA" sz="2800" dirty="0">
                <a:solidFill>
                  <a:schemeClr val="accent1">
                    <a:lumMod val="50000"/>
                  </a:schemeClr>
                </a:solidFill>
                <a:latin typeface="Calibri" panose="020F0502020204030204" pitchFamily="34" charset="0"/>
                <a:cs typeface="Calibri" panose="020F0502020204030204" pitchFamily="34" charset="0"/>
              </a:rPr>
              <a:t>Wash your hands after removing PPE and before leaving the department </a:t>
            </a: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8B31169F-1084-4358-99F3-BED639C18BB0}"/>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678049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37917A-E02A-4C71-97C1-17A0B60BD26E}"/>
              </a:ext>
            </a:extLst>
          </p:cNvPr>
          <p:cNvSpPr>
            <a:spLocks noGrp="1"/>
          </p:cNvSpPr>
          <p:nvPr>
            <p:ph type="title"/>
          </p:nvPr>
        </p:nvSpPr>
        <p:spPr>
          <a:xfrm>
            <a:off x="450574" y="265043"/>
            <a:ext cx="8823428" cy="1205949"/>
          </a:xfrm>
        </p:spPr>
        <p:txBody>
          <a:bodyPr>
            <a:noAutofit/>
          </a:bodyPr>
          <a:lstStyle/>
          <a:p>
            <a:r>
              <a:rPr lang="en-CA" b="1" dirty="0">
                <a:solidFill>
                  <a:schemeClr val="accent1">
                    <a:lumMod val="50000"/>
                  </a:schemeClr>
                </a:solidFill>
                <a:latin typeface="Calibri" panose="020F0502020204030204" pitchFamily="34" charset="0"/>
                <a:cs typeface="Calibri" panose="020F0502020204030204" pitchFamily="34" charset="0"/>
              </a:rPr>
              <a:t>Can we Reprocess N95 Respirators as a Crisis Capacity Strategy during COVID-19?</a:t>
            </a:r>
          </a:p>
        </p:txBody>
      </p:sp>
      <p:sp>
        <p:nvSpPr>
          <p:cNvPr id="3" name="Content Placeholder 2">
            <a:extLst>
              <a:ext uri="{FF2B5EF4-FFF2-40B4-BE49-F238E27FC236}">
                <a16:creationId xmlns="" xmlns:a16="http://schemas.microsoft.com/office/drawing/2014/main" id="{931D2090-278E-4B9A-A9AC-1B40CFDC0432}"/>
              </a:ext>
            </a:extLst>
          </p:cNvPr>
          <p:cNvSpPr>
            <a:spLocks noGrp="1"/>
          </p:cNvSpPr>
          <p:nvPr>
            <p:ph idx="1"/>
          </p:nvPr>
        </p:nvSpPr>
        <p:spPr>
          <a:xfrm>
            <a:off x="203200" y="1580444"/>
            <a:ext cx="10061261" cy="4826043"/>
          </a:xfrm>
        </p:spPr>
        <p:txBody>
          <a:bodyPr>
            <a:normAutofit fontScale="92500" lnSpcReduction="20000"/>
          </a:bodyPr>
          <a:lstStyle/>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Unprecedented demand for certain supplies, including PPE during COVID-19</a:t>
            </a:r>
            <a:endParaRPr lang="en-CA" sz="2600" dirty="0">
              <a:solidFill>
                <a:srgbClr val="FF0000"/>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 In Canada, we must follow Health Canada and Provincial </a:t>
            </a:r>
            <a:r>
              <a:rPr lang="en-CA" sz="2600" b="1" dirty="0">
                <a:solidFill>
                  <a:schemeClr val="accent1">
                    <a:lumMod val="50000"/>
                  </a:schemeClr>
                </a:solidFill>
                <a:latin typeface="Calibri" panose="020F0502020204030204" pitchFamily="34" charset="0"/>
                <a:cs typeface="Calibri" panose="020F0502020204030204" pitchFamily="34" charset="0"/>
              </a:rPr>
              <a:t>emergency</a:t>
            </a:r>
            <a:r>
              <a:rPr lang="en-CA" sz="2600" dirty="0">
                <a:solidFill>
                  <a:schemeClr val="accent1">
                    <a:lumMod val="50000"/>
                  </a:schemeClr>
                </a:solidFill>
                <a:latin typeface="Calibri" panose="020F0502020204030204" pitchFamily="34" charset="0"/>
                <a:cs typeface="Calibri" panose="020F0502020204030204" pitchFamily="34" charset="0"/>
              </a:rPr>
              <a:t> approved guidelines and standards </a:t>
            </a:r>
          </a:p>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Health Canada invited manufacturers to submit innovative solutions with data for consideration and interim approval of normally disposable N95 respirators to meet current needs</a:t>
            </a:r>
            <a:r>
              <a:rPr lang="en-CA" sz="2600" baseline="30000" dirty="0">
                <a:solidFill>
                  <a:schemeClr val="accent1">
                    <a:lumMod val="50000"/>
                  </a:schemeClr>
                </a:solidFill>
                <a:latin typeface="Calibri" panose="020F0502020204030204" pitchFamily="34" charset="0"/>
                <a:cs typeface="Calibri" panose="020F0502020204030204" pitchFamily="34" charset="0"/>
              </a:rPr>
              <a:t>1 </a:t>
            </a:r>
            <a:r>
              <a:rPr lang="en-CA" sz="2600" dirty="0">
                <a:solidFill>
                  <a:schemeClr val="accent1">
                    <a:lumMod val="50000"/>
                  </a:schemeClr>
                </a:solidFill>
                <a:latin typeface="Calibri" panose="020F0502020204030204" pitchFamily="34" charset="0"/>
                <a:cs typeface="Calibri" panose="020F0502020204030204" pitchFamily="34" charset="0"/>
              </a:rPr>
              <a:t>and increasing domestic production</a:t>
            </a:r>
          </a:p>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Much of literature that is available on the reprocessing of Used Single Use N95 respirators are laboratory studies </a:t>
            </a:r>
          </a:p>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Laboratory studies may not reflect risks and outcomes in actual clinical settings </a:t>
            </a:r>
            <a:r>
              <a:rPr lang="en-CA" sz="1900" dirty="0">
                <a:solidFill>
                  <a:schemeClr val="accent1">
                    <a:lumMod val="50000"/>
                  </a:schemeClr>
                </a:solidFill>
                <a:latin typeface="Calibri" panose="020F0502020204030204" pitchFamily="34" charset="0"/>
                <a:cs typeface="Calibri" panose="020F0502020204030204" pitchFamily="34" charset="0"/>
              </a:rPr>
              <a:t>(ECRI-March 2020)</a:t>
            </a:r>
          </a:p>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Health Canada evaluated the guidance of the FDA for optimizing reuse of respirators</a:t>
            </a:r>
            <a:r>
              <a:rPr lang="en-CA" sz="2600" baseline="30000" dirty="0">
                <a:solidFill>
                  <a:schemeClr val="accent1">
                    <a:lumMod val="50000"/>
                  </a:schemeClr>
                </a:solidFill>
                <a:latin typeface="Calibri" panose="020F0502020204030204" pitchFamily="34" charset="0"/>
                <a:cs typeface="Calibri" panose="020F0502020204030204" pitchFamily="34" charset="0"/>
              </a:rPr>
              <a:t>1</a:t>
            </a:r>
            <a:r>
              <a:rPr lang="en-CA" sz="2600" dirty="0">
                <a:solidFill>
                  <a:schemeClr val="accent1">
                    <a:lumMod val="50000"/>
                  </a:schemeClr>
                </a:solidFill>
                <a:latin typeface="Calibri" panose="020F0502020204030204" pitchFamily="34" charset="0"/>
                <a:cs typeface="Calibri" panose="020F0502020204030204" pitchFamily="34" charset="0"/>
              </a:rPr>
              <a:t> and introduced interim regulatory measures</a:t>
            </a:r>
          </a:p>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Manufacturers must provide decontamination and reprocessing instructions</a:t>
            </a:r>
            <a:r>
              <a:rPr lang="en-CA" sz="2600" baseline="30000" dirty="0">
                <a:solidFill>
                  <a:schemeClr val="accent1">
                    <a:lumMod val="50000"/>
                  </a:schemeClr>
                </a:solidFill>
                <a:latin typeface="Calibri" panose="020F0502020204030204" pitchFamily="34" charset="0"/>
                <a:cs typeface="Calibri" panose="020F0502020204030204" pitchFamily="34" charset="0"/>
              </a:rPr>
              <a:t>1</a:t>
            </a:r>
            <a:endParaRPr lang="en-CA" sz="26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D980AEF3-FCA5-4B3C-B8DE-D1AA46195C38}"/>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148776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E45AA7-DF33-4F1B-BC0A-01B937F3DBB5}"/>
              </a:ext>
            </a:extLst>
          </p:cNvPr>
          <p:cNvSpPr>
            <a:spLocks noGrp="1"/>
          </p:cNvSpPr>
          <p:nvPr>
            <p:ph type="title"/>
          </p:nvPr>
        </p:nvSpPr>
        <p:spPr>
          <a:xfrm>
            <a:off x="463826" y="172278"/>
            <a:ext cx="8810176" cy="1192696"/>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Reprocessing Used N95</a:t>
            </a:r>
          </a:p>
        </p:txBody>
      </p:sp>
      <p:sp>
        <p:nvSpPr>
          <p:cNvPr id="3" name="Content Placeholder 2">
            <a:extLst>
              <a:ext uri="{FF2B5EF4-FFF2-40B4-BE49-F238E27FC236}">
                <a16:creationId xmlns="" xmlns:a16="http://schemas.microsoft.com/office/drawing/2014/main" id="{AC64E12C-C8B8-4101-A403-305015CF62E3}"/>
              </a:ext>
            </a:extLst>
          </p:cNvPr>
          <p:cNvSpPr>
            <a:spLocks noGrp="1"/>
          </p:cNvSpPr>
          <p:nvPr>
            <p:ph idx="1"/>
          </p:nvPr>
        </p:nvSpPr>
        <p:spPr>
          <a:xfrm>
            <a:off x="270456" y="721218"/>
            <a:ext cx="9003546" cy="5964504"/>
          </a:xfrm>
        </p:spPr>
        <p:txBody>
          <a:bodyPr>
            <a:noAutofit/>
          </a:bodyPr>
          <a:lstStyle/>
          <a:p>
            <a:pPr marL="0" indent="0">
              <a:buNone/>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If deciding to reprocess N95, encourage you to check your countries/state approved guidelines </a:t>
            </a:r>
            <a:r>
              <a:rPr lang="en-CA" sz="2400" dirty="0">
                <a:solidFill>
                  <a:srgbClr val="5FCBEF">
                    <a:lumMod val="50000"/>
                  </a:srgbClr>
                </a:solidFill>
                <a:latin typeface="Calibri" panose="020F0502020204030204" pitchFamily="34" charset="0"/>
                <a:cs typeface="Calibri" panose="020F0502020204030204" pitchFamily="34" charset="0"/>
              </a:rPr>
              <a:t>Review the most current science based-published literature</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Current information:</a:t>
            </a:r>
          </a:p>
          <a:p>
            <a:pPr lvl="1">
              <a:buFont typeface="Wingdings" panose="05000000000000000000" pitchFamily="2" charset="2"/>
              <a:buChar char="v"/>
            </a:pPr>
            <a:r>
              <a:rPr lang="en-CA" sz="2200" dirty="0">
                <a:solidFill>
                  <a:srgbClr val="FF0000"/>
                </a:solidFill>
                <a:latin typeface="Calibri" panose="020F0502020204030204" pitchFamily="34" charset="0"/>
                <a:cs typeface="Calibri" panose="020F0502020204030204" pitchFamily="34" charset="0"/>
              </a:rPr>
              <a:t> Cellulose based respirators cannot be reprocessed</a:t>
            </a:r>
          </a:p>
          <a:p>
            <a:pPr lvl="1">
              <a:buFont typeface="Wingdings" panose="05000000000000000000" pitchFamily="2" charset="2"/>
              <a:buChar char="v"/>
            </a:pPr>
            <a:r>
              <a:rPr lang="en-CA" sz="2200" dirty="0">
                <a:solidFill>
                  <a:srgbClr val="FF0000"/>
                </a:solidFill>
                <a:latin typeface="Calibri" panose="020F0502020204030204" pitchFamily="34" charset="0"/>
                <a:cs typeface="Calibri" panose="020F0502020204030204" pitchFamily="34" charset="0"/>
              </a:rPr>
              <a:t> Ethylene Oxide (off-gassing) not recommended</a:t>
            </a:r>
          </a:p>
          <a:p>
            <a:pPr lvl="1">
              <a:buFont typeface="Wingdings" panose="05000000000000000000" pitchFamily="2" charset="2"/>
              <a:buChar char="v"/>
            </a:pPr>
            <a:r>
              <a:rPr lang="en-CA" sz="2200" dirty="0">
                <a:solidFill>
                  <a:srgbClr val="FF0000"/>
                </a:solidFill>
                <a:latin typeface="Calibri" panose="020F0502020204030204" pitchFamily="34" charset="0"/>
                <a:cs typeface="Calibri" panose="020F0502020204030204" pitchFamily="34" charset="0"/>
              </a:rPr>
              <a:t> Ionizing radiation not recommended(performance degradation)</a:t>
            </a:r>
          </a:p>
          <a:p>
            <a:pPr lvl="1">
              <a:buFont typeface="Wingdings" panose="05000000000000000000" pitchFamily="2" charset="2"/>
              <a:buChar char="v"/>
            </a:pPr>
            <a:r>
              <a:rPr lang="en-CA" sz="2200" dirty="0">
                <a:solidFill>
                  <a:srgbClr val="FF0000"/>
                </a:solidFill>
                <a:latin typeface="Calibri" panose="020F0502020204030204" pitchFamily="34" charset="0"/>
                <a:cs typeface="Calibri" panose="020F0502020204030204" pitchFamily="34" charset="0"/>
              </a:rPr>
              <a:t> Microwave not recommended (melting near metal components      	designed to fit the face)</a:t>
            </a:r>
          </a:p>
        </p:txBody>
      </p:sp>
      <p:sp>
        <p:nvSpPr>
          <p:cNvPr id="4" name="Slide Number Placeholder 3">
            <a:extLst>
              <a:ext uri="{FF2B5EF4-FFF2-40B4-BE49-F238E27FC236}">
                <a16:creationId xmlns="" xmlns:a16="http://schemas.microsoft.com/office/drawing/2014/main" id="{9512A0B5-55C4-46E4-AA1B-08B5A2B8A23B}"/>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51666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40" y="206062"/>
            <a:ext cx="8681574" cy="1764406"/>
          </a:xfrm>
        </p:spPr>
        <p:txBody>
          <a:bodyPr>
            <a:normAutofit/>
          </a:bodyPr>
          <a:lstStyle/>
          <a:p>
            <a:r>
              <a:rPr lang="en-US" sz="3600" b="1" dirty="0">
                <a:solidFill>
                  <a:schemeClr val="accent2">
                    <a:lumMod val="75000"/>
                  </a:schemeClr>
                </a:solidFill>
                <a:latin typeface="Calibri" panose="020F0502020204030204" pitchFamily="34" charset="0"/>
                <a:cs typeface="Calibri" panose="020F0502020204030204" pitchFamily="34" charset="0"/>
              </a:rPr>
              <a:t>   Objectives</a:t>
            </a:r>
            <a:endParaRPr lang="en-CA" sz="3600" b="1" dirty="0">
              <a:solidFill>
                <a:schemeClr val="accent2">
                  <a:lumMod val="75000"/>
                </a:schemeClr>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781878" y="1669775"/>
            <a:ext cx="8877277" cy="5486400"/>
          </a:xfrm>
        </p:spPr>
        <p:txBody>
          <a:bodyPr>
            <a:normAutofit fontScale="25000" lnSpcReduction="20000"/>
          </a:bodyPr>
          <a:lstStyle/>
          <a:p>
            <a:pPr marL="342900" lvl="0" indent="-342900">
              <a:buFont typeface="Arial" panose="020B0604020202020204" pitchFamily="34" charset="0"/>
              <a:buChar char="•"/>
            </a:pPr>
            <a:endParaRPr lang="en-US" sz="9600" dirty="0">
              <a:solidFill>
                <a:schemeClr val="accent2">
                  <a:lumMod val="75000"/>
                </a:schemeClr>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en-US" sz="9600" dirty="0">
                <a:solidFill>
                  <a:schemeClr val="accent2">
                    <a:lumMod val="75000"/>
                  </a:schemeClr>
                </a:solidFill>
                <a:latin typeface="Calibri" panose="020F0502020204030204" pitchFamily="34" charset="0"/>
                <a:cs typeface="Calibri" panose="020F0502020204030204" pitchFamily="34" charset="0"/>
              </a:rPr>
              <a:t>Are there any ‘special’ Personal Protective Equipment (PPE) required for MDR staff who reprocess, or transport devices used on positive COVID-19 patients?</a:t>
            </a:r>
          </a:p>
          <a:p>
            <a:pPr marL="342900" indent="-342900">
              <a:buFont typeface="Arial" panose="020B0604020202020204" pitchFamily="34" charset="0"/>
              <a:buChar char="•"/>
            </a:pPr>
            <a:r>
              <a:rPr lang="en-US" sz="9600" dirty="0">
                <a:solidFill>
                  <a:schemeClr val="accent2">
                    <a:lumMod val="75000"/>
                  </a:schemeClr>
                </a:solidFill>
                <a:latin typeface="Calibri" panose="020F0502020204030204" pitchFamily="34" charset="0"/>
                <a:cs typeface="Calibri" panose="020F0502020204030204" pitchFamily="34" charset="0"/>
              </a:rPr>
              <a:t>Discuss Coronavirus and COVID-19</a:t>
            </a:r>
          </a:p>
          <a:p>
            <a:pPr marL="342900" lvl="0" indent="-342900">
              <a:buFont typeface="Arial" panose="020B0604020202020204" pitchFamily="34" charset="0"/>
              <a:buChar char="•"/>
            </a:pPr>
            <a:r>
              <a:rPr lang="en-US" sz="9600" dirty="0">
                <a:solidFill>
                  <a:schemeClr val="accent2">
                    <a:lumMod val="75000"/>
                  </a:schemeClr>
                </a:solidFill>
                <a:latin typeface="Calibri" panose="020F0502020204030204" pitchFamily="34" charset="0"/>
                <a:cs typeface="Calibri" panose="020F0502020204030204" pitchFamily="34" charset="0"/>
              </a:rPr>
              <a:t>Provide an overview of Infection Prevention and Control Routine Practices in the Medical Device Reprocessing (MDR)</a:t>
            </a:r>
          </a:p>
          <a:p>
            <a:pPr marL="342900" lvl="0" indent="-342900">
              <a:buFont typeface="Arial" panose="020B0604020202020204" pitchFamily="34" charset="0"/>
              <a:buChar char="•"/>
            </a:pPr>
            <a:r>
              <a:rPr lang="en-US" sz="9600" dirty="0">
                <a:solidFill>
                  <a:schemeClr val="accent2">
                    <a:lumMod val="75000"/>
                  </a:schemeClr>
                </a:solidFill>
                <a:latin typeface="Calibri" panose="020F0502020204030204" pitchFamily="34" charset="0"/>
                <a:cs typeface="Calibri" panose="020F0502020204030204" pitchFamily="34" charset="0"/>
              </a:rPr>
              <a:t>Provide a refresher of donning and doffing personal protective equipment (PPE)</a:t>
            </a:r>
          </a:p>
          <a:p>
            <a:pPr marL="342900" lvl="0" indent="-342900">
              <a:buFont typeface="Arial" panose="020B0604020202020204" pitchFamily="34" charset="0"/>
              <a:buChar char="•"/>
            </a:pPr>
            <a:r>
              <a:rPr lang="en-US" sz="9600" dirty="0">
                <a:solidFill>
                  <a:schemeClr val="accent2">
                    <a:lumMod val="75000"/>
                  </a:schemeClr>
                </a:solidFill>
                <a:latin typeface="Calibri" panose="020F0502020204030204" pitchFamily="34" charset="0"/>
                <a:cs typeface="Calibri" panose="020F0502020204030204" pitchFamily="34" charset="0"/>
              </a:rPr>
              <a:t>Discuss PPE required to be worn in the Decontam area of MDR Department (MDRD).</a:t>
            </a:r>
          </a:p>
          <a:p>
            <a:pPr marL="342900" lvl="0" indent="-342900">
              <a:buFont typeface="Arial" panose="020B0604020202020204" pitchFamily="34" charset="0"/>
              <a:buChar char="•"/>
            </a:pPr>
            <a:r>
              <a:rPr lang="en-US" sz="9600" dirty="0">
                <a:solidFill>
                  <a:schemeClr val="accent2">
                    <a:lumMod val="75000"/>
                  </a:schemeClr>
                </a:solidFill>
                <a:latin typeface="Calibri" panose="020F0502020204030204" pitchFamily="34" charset="0"/>
                <a:cs typeface="Calibri" panose="020F0502020204030204" pitchFamily="34" charset="0"/>
              </a:rPr>
              <a:t>Discuss reprocessing single use N95 (PPE) risks and considerations to ensure quality when not available</a:t>
            </a:r>
          </a:p>
          <a:p>
            <a:pPr marL="342900" lvl="0" indent="-342900">
              <a:buFont typeface="Arial" panose="020B0604020202020204" pitchFamily="34" charset="0"/>
              <a:buChar char="•"/>
            </a:pPr>
            <a:endParaRPr lang="en-US" sz="5100" dirty="0">
              <a:solidFill>
                <a:schemeClr val="accent2">
                  <a:lumMod val="75000"/>
                </a:schemeClr>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US" sz="5100" dirty="0">
              <a:solidFill>
                <a:schemeClr val="accent2">
                  <a:lumMod val="75000"/>
                </a:schemeClr>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US" sz="3100" dirty="0">
              <a:solidFill>
                <a:schemeClr val="accent2">
                  <a:lumMod val="75000"/>
                </a:schemeClr>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US" sz="2400" dirty="0">
              <a:solidFill>
                <a:schemeClr val="accent2">
                  <a:lumMod val="75000"/>
                </a:schemeClr>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US" sz="2400" dirty="0">
              <a:solidFill>
                <a:schemeClr val="accent2">
                  <a:lumMod val="75000"/>
                </a:schemeClr>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endParaRPr lang="en-US" sz="2400" dirty="0">
              <a:solidFill>
                <a:schemeClr val="accent2">
                  <a:lumMod val="75000"/>
                </a:schemeClr>
              </a:solidFill>
              <a:latin typeface="Calibri" panose="020F0502020204030204" pitchFamily="34" charset="0"/>
              <a:cs typeface="Calibri" panose="020F0502020204030204" pitchFamily="34" charset="0"/>
            </a:endParaRPr>
          </a:p>
          <a:p>
            <a:r>
              <a:rPr lang="en-CA" sz="2400" dirty="0">
                <a:solidFill>
                  <a:schemeClr val="accent2">
                    <a:lumMod val="75000"/>
                  </a:schemeClr>
                </a:solidFill>
                <a:latin typeface="Calibri" panose="020F0502020204030204" pitchFamily="34" charset="0"/>
                <a:cs typeface="Calibri" panose="020F0502020204030204" pitchFamily="34" charset="0"/>
              </a:rPr>
              <a:t>				</a:t>
            </a:r>
          </a:p>
          <a:p>
            <a:endParaRPr lang="en-CA" dirty="0"/>
          </a:p>
        </p:txBody>
      </p:sp>
      <p:sp>
        <p:nvSpPr>
          <p:cNvPr id="4" name="AutoShape 2" descr="Image result for CSA z314.8 standard images">
            <a:hlinkClick r:id="rId2"/>
          </p:cNvPr>
          <p:cNvSpPr>
            <a:spLocks noChangeAspect="1" noChangeArrowheads="1"/>
          </p:cNvSpPr>
          <p:nvPr/>
        </p:nvSpPr>
        <p:spPr bwMode="auto">
          <a:xfrm>
            <a:off x="321972" y="-925133"/>
            <a:ext cx="1976751" cy="215144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355337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 xmlns:a16="http://schemas.microsoft.com/office/drawing/2014/main" id="{B3DDDB67-8997-4D91-A5AF-BB478DCC33CE}"/>
              </a:ext>
            </a:extLst>
          </p:cNvPr>
          <p:cNvSpPr>
            <a:spLocks noGrp="1"/>
          </p:cNvSpPr>
          <p:nvPr>
            <p:ph type="title"/>
          </p:nvPr>
        </p:nvSpPr>
        <p:spPr>
          <a:xfrm>
            <a:off x="90152" y="55561"/>
            <a:ext cx="11900766" cy="1090659"/>
          </a:xfrm>
        </p:spPr>
        <p:txBody>
          <a:bodyPr/>
          <a:lstStyle/>
          <a:p>
            <a:r>
              <a:rPr lang="en-CA" altLang="en-US" dirty="0">
                <a:latin typeface="Calibri" panose="020F0502020204030204" pitchFamily="34" charset="0"/>
                <a:cs typeface="Calibri" panose="020F0502020204030204" pitchFamily="34" charset="0"/>
              </a:rPr>
              <a:t/>
            </a:r>
            <a:br>
              <a:rPr lang="en-CA" altLang="en-US" dirty="0">
                <a:latin typeface="Calibri" panose="020F0502020204030204" pitchFamily="34" charset="0"/>
                <a:cs typeface="Calibri" panose="020F0502020204030204" pitchFamily="34" charset="0"/>
              </a:rPr>
            </a:br>
            <a:r>
              <a:rPr lang="en-CA" altLang="en-US" dirty="0">
                <a:latin typeface="Calibri" panose="020F0502020204030204" pitchFamily="34" charset="0"/>
                <a:cs typeface="Calibri" panose="020F0502020204030204" pitchFamily="34" charset="0"/>
              </a:rPr>
              <a:t/>
            </a:r>
            <a:br>
              <a:rPr lang="en-CA" altLang="en-US" dirty="0">
                <a:latin typeface="Calibri" panose="020F0502020204030204" pitchFamily="34" charset="0"/>
                <a:cs typeface="Calibri" panose="020F0502020204030204" pitchFamily="34" charset="0"/>
              </a:rPr>
            </a:br>
            <a:r>
              <a:rPr lang="en-CA" altLang="en-US" dirty="0">
                <a:latin typeface="Calibri" panose="020F0502020204030204" pitchFamily="34" charset="0"/>
                <a:cs typeface="Calibri" panose="020F0502020204030204" pitchFamily="34" charset="0"/>
              </a:rPr>
              <a:t/>
            </a:r>
            <a:br>
              <a:rPr lang="en-CA" altLang="en-US" dirty="0">
                <a:latin typeface="Calibri" panose="020F0502020204030204" pitchFamily="34" charset="0"/>
                <a:cs typeface="Calibri" panose="020F0502020204030204" pitchFamily="34" charset="0"/>
              </a:rPr>
            </a:br>
            <a:r>
              <a:rPr lang="en-CA" altLang="en-US" dirty="0">
                <a:latin typeface="Calibri" panose="020F0502020204030204" pitchFamily="34" charset="0"/>
                <a:cs typeface="Calibri" panose="020F0502020204030204" pitchFamily="34" charset="0"/>
              </a:rPr>
              <a:t/>
            </a:r>
            <a:br>
              <a:rPr lang="en-CA" altLang="en-US" dirty="0">
                <a:latin typeface="Calibri" panose="020F0502020204030204" pitchFamily="34" charset="0"/>
                <a:cs typeface="Calibri" panose="020F0502020204030204" pitchFamily="34" charset="0"/>
              </a:rPr>
            </a:br>
            <a:r>
              <a:rPr lang="en-CA" altLang="en-US" sz="3600" dirty="0">
                <a:latin typeface="Calibri" panose="020F0502020204030204" pitchFamily="34" charset="0"/>
                <a:cs typeface="Calibri" panose="020F0502020204030204" pitchFamily="34" charset="0"/>
              </a:rPr>
              <a:t>Completed Interim Order applications for the re-processing of N95 respirators-April 24, 2020- </a:t>
            </a:r>
            <a:r>
              <a:rPr lang="en-CA" altLang="en-US" sz="2000" dirty="0">
                <a:latin typeface="Calibri" panose="020F0502020204030204" pitchFamily="34" charset="0"/>
                <a:cs typeface="Calibri" panose="020F0502020204030204" pitchFamily="34" charset="0"/>
              </a:rPr>
              <a:t>slide courtesy –Health Canada</a:t>
            </a:r>
          </a:p>
        </p:txBody>
      </p:sp>
      <p:sp>
        <p:nvSpPr>
          <p:cNvPr id="15363" name="Slide Number Placeholder 3">
            <a:extLst>
              <a:ext uri="{FF2B5EF4-FFF2-40B4-BE49-F238E27FC236}">
                <a16:creationId xmlns="" xmlns:a16="http://schemas.microsoft.com/office/drawing/2014/main" id="{B19440CC-C73F-4958-BFD6-1C882CE3C269}"/>
              </a:ext>
            </a:extLst>
          </p:cNvPr>
          <p:cNvSpPr>
            <a:spLocks noGrp="1"/>
          </p:cNvSpPr>
          <p:nvPr>
            <p:ph type="sldNum" sz="quarter" idx="12"/>
          </p:nvPr>
        </p:nvSpPr>
        <p:spPr bwMode="auto">
          <a:xfrm>
            <a:off x="11428021" y="6437314"/>
            <a:ext cx="75776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9pPr>
          </a:lstStyle>
          <a:p>
            <a:pPr>
              <a:spcBef>
                <a:spcPct val="0"/>
              </a:spcBef>
              <a:buFontTx/>
              <a:buNone/>
            </a:pPr>
            <a:fld id="{C671582C-EB1E-4248-8C73-1FCA3E97F30C}" type="slidenum">
              <a:rPr lang="en-US" altLang="en-US" sz="1800" b="1">
                <a:solidFill>
                  <a:schemeClr val="bg1"/>
                </a:solidFill>
              </a:rPr>
              <a:pPr>
                <a:spcBef>
                  <a:spcPct val="0"/>
                </a:spcBef>
                <a:buFontTx/>
                <a:buNone/>
              </a:pPr>
              <a:t>30</a:t>
            </a:fld>
            <a:endParaRPr lang="en-US" altLang="en-US" sz="1800" b="1" dirty="0">
              <a:solidFill>
                <a:schemeClr val="bg1"/>
              </a:solidFill>
            </a:endParaRPr>
          </a:p>
        </p:txBody>
      </p:sp>
      <p:graphicFrame>
        <p:nvGraphicFramePr>
          <p:cNvPr id="3" name="Content Placeholder 2">
            <a:extLst>
              <a:ext uri="{FF2B5EF4-FFF2-40B4-BE49-F238E27FC236}">
                <a16:creationId xmlns="" xmlns:a16="http://schemas.microsoft.com/office/drawing/2014/main" id="{EEBAA60A-37C7-4BD5-840B-8E2B558A4623}"/>
              </a:ext>
            </a:extLst>
          </p:cNvPr>
          <p:cNvGraphicFramePr>
            <a:graphicFrameLocks noGrp="1"/>
          </p:cNvGraphicFramePr>
          <p:nvPr>
            <p:ph idx="1"/>
            <p:extLst>
              <p:ext uri="{D42A27DB-BD31-4B8C-83A1-F6EECF244321}">
                <p14:modId xmlns:p14="http://schemas.microsoft.com/office/powerpoint/2010/main" val="1720881378"/>
              </p:ext>
            </p:extLst>
          </p:nvPr>
        </p:nvGraphicFramePr>
        <p:xfrm>
          <a:off x="90152" y="1146220"/>
          <a:ext cx="12101846" cy="4906851"/>
        </p:xfrm>
        <a:graphic>
          <a:graphicData uri="http://schemas.openxmlformats.org/drawingml/2006/table">
            <a:tbl>
              <a:tblPr firstRow="1" bandRow="1">
                <a:tableStyleId>{5C22544A-7EE6-4342-B048-85BDC9FD1C3A}</a:tableStyleId>
              </a:tblPr>
              <a:tblGrid>
                <a:gridCol w="2967722">
                  <a:extLst>
                    <a:ext uri="{9D8B030D-6E8A-4147-A177-3AD203B41FA5}">
                      <a16:colId xmlns="" xmlns:a16="http://schemas.microsoft.com/office/drawing/2014/main" val="1233926065"/>
                    </a:ext>
                  </a:extLst>
                </a:gridCol>
                <a:gridCol w="2067638">
                  <a:extLst>
                    <a:ext uri="{9D8B030D-6E8A-4147-A177-3AD203B41FA5}">
                      <a16:colId xmlns="" xmlns:a16="http://schemas.microsoft.com/office/drawing/2014/main" val="96802878"/>
                    </a:ext>
                  </a:extLst>
                </a:gridCol>
                <a:gridCol w="1940750">
                  <a:extLst>
                    <a:ext uri="{9D8B030D-6E8A-4147-A177-3AD203B41FA5}">
                      <a16:colId xmlns="" xmlns:a16="http://schemas.microsoft.com/office/drawing/2014/main" val="831599701"/>
                    </a:ext>
                  </a:extLst>
                </a:gridCol>
                <a:gridCol w="1682410">
                  <a:extLst>
                    <a:ext uri="{9D8B030D-6E8A-4147-A177-3AD203B41FA5}">
                      <a16:colId xmlns="" xmlns:a16="http://schemas.microsoft.com/office/drawing/2014/main" val="178377360"/>
                    </a:ext>
                  </a:extLst>
                </a:gridCol>
                <a:gridCol w="1465148">
                  <a:extLst>
                    <a:ext uri="{9D8B030D-6E8A-4147-A177-3AD203B41FA5}">
                      <a16:colId xmlns="" xmlns:a16="http://schemas.microsoft.com/office/drawing/2014/main" val="4154340300"/>
                    </a:ext>
                  </a:extLst>
                </a:gridCol>
                <a:gridCol w="1978178">
                  <a:extLst>
                    <a:ext uri="{9D8B030D-6E8A-4147-A177-3AD203B41FA5}">
                      <a16:colId xmlns="" xmlns:a16="http://schemas.microsoft.com/office/drawing/2014/main" val="1364773903"/>
                    </a:ext>
                  </a:extLst>
                </a:gridCol>
              </a:tblGrid>
              <a:tr h="715548">
                <a:tc>
                  <a:txBody>
                    <a:bodyPr/>
                    <a:lstStyle/>
                    <a:p>
                      <a:pPr algn="l">
                        <a:spcAft>
                          <a:spcPts val="0"/>
                        </a:spcAft>
                      </a:pPr>
                      <a:r>
                        <a:rPr lang="en-CA" sz="1200" dirty="0">
                          <a:effectLst/>
                        </a:rPr>
                        <a:t>Device </a:t>
                      </a:r>
                    </a:p>
                    <a:p>
                      <a:pPr algn="l">
                        <a:spcAft>
                          <a:spcPts val="0"/>
                        </a:spcAft>
                      </a:pPr>
                      <a:r>
                        <a:rPr lang="en-CA" sz="1200" dirty="0">
                          <a:effectLst/>
                        </a:rPr>
                        <a:t>(method)</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3M N95 models evaluated</a:t>
                      </a:r>
                    </a:p>
                    <a:p>
                      <a:pPr algn="l">
                        <a:spcAft>
                          <a:spcPts val="0"/>
                        </a:spcAft>
                      </a:pPr>
                      <a:r>
                        <a:rPr lang="en-CA" sz="1200" dirty="0">
                          <a:effectLst/>
                        </a:rPr>
                        <a:t>(throughput)</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Max Number of Process Cycles</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Filtration Efficiency</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Fit Evaluation</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IO authorization</a:t>
                      </a:r>
                      <a:endParaRPr lang="en-CA" sz="1200" dirty="0">
                        <a:effectLst/>
                        <a:latin typeface="Times New Roman" panose="02020603050405020304" pitchFamily="18" charset="0"/>
                        <a:ea typeface="Times New Roman" panose="02020603050405020304" pitchFamily="18" charset="0"/>
                      </a:endParaRPr>
                    </a:p>
                  </a:txBody>
                  <a:tcPr marT="45723" marB="45723"/>
                </a:tc>
                <a:extLst>
                  <a:ext uri="{0D108BD9-81ED-4DB2-BD59-A6C34878D82A}">
                    <a16:rowId xmlns="" xmlns:a16="http://schemas.microsoft.com/office/drawing/2014/main" val="2559570014"/>
                  </a:ext>
                </a:extLst>
              </a:tr>
              <a:tr h="715590">
                <a:tc>
                  <a:txBody>
                    <a:bodyPr/>
                    <a:lstStyle/>
                    <a:p>
                      <a:pPr algn="l">
                        <a:spcAft>
                          <a:spcPts val="0"/>
                        </a:spcAft>
                      </a:pPr>
                      <a:r>
                        <a:rPr lang="en-CA" sz="1200" dirty="0">
                          <a:effectLst/>
                        </a:rPr>
                        <a:t>Stryker </a:t>
                      </a:r>
                    </a:p>
                    <a:p>
                      <a:pPr algn="l">
                        <a:spcAft>
                          <a:spcPts val="0"/>
                        </a:spcAft>
                      </a:pPr>
                      <a:r>
                        <a:rPr lang="en-CA" sz="1200" dirty="0">
                          <a:effectLst/>
                        </a:rPr>
                        <a:t>Sterizone VP4 </a:t>
                      </a:r>
                    </a:p>
                    <a:p>
                      <a:pPr algn="l">
                        <a:spcAft>
                          <a:spcPts val="0"/>
                        </a:spcAft>
                      </a:pPr>
                      <a:r>
                        <a:rPr lang="en-CA" sz="1200" dirty="0">
                          <a:effectLst/>
                        </a:rPr>
                        <a:t>(VHP, Ozone)</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1860</a:t>
                      </a:r>
                    </a:p>
                    <a:p>
                      <a:pPr algn="l">
                        <a:spcAft>
                          <a:spcPts val="0"/>
                        </a:spcAft>
                      </a:pPr>
                      <a:r>
                        <a:rPr lang="en-CA" sz="1200" dirty="0">
                          <a:effectLst/>
                        </a:rPr>
                        <a:t> </a:t>
                      </a:r>
                    </a:p>
                    <a:p>
                      <a:pPr algn="l">
                        <a:spcAft>
                          <a:spcPts val="0"/>
                        </a:spcAft>
                      </a:pPr>
                      <a:r>
                        <a:rPr lang="en-CA" sz="1200" dirty="0">
                          <a:effectLst/>
                        </a:rPr>
                        <a:t>(480 masks/24h)</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2</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 </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 </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April 5, 2020</a:t>
                      </a:r>
                      <a:endParaRPr lang="en-CA" sz="1200" dirty="0">
                        <a:effectLst/>
                        <a:latin typeface="Times New Roman" panose="02020603050405020304" pitchFamily="18" charset="0"/>
                        <a:ea typeface="Times New Roman" panose="02020603050405020304" pitchFamily="18" charset="0"/>
                      </a:endParaRPr>
                    </a:p>
                  </a:txBody>
                  <a:tcPr marT="45723" marB="45723"/>
                </a:tc>
                <a:extLst>
                  <a:ext uri="{0D108BD9-81ED-4DB2-BD59-A6C34878D82A}">
                    <a16:rowId xmlns="" xmlns:a16="http://schemas.microsoft.com/office/drawing/2014/main" val="1543720132"/>
                  </a:ext>
                </a:extLst>
              </a:tr>
              <a:tr h="920041">
                <a:tc>
                  <a:txBody>
                    <a:bodyPr/>
                    <a:lstStyle/>
                    <a:p>
                      <a:pPr algn="l">
                        <a:spcAft>
                          <a:spcPts val="0"/>
                        </a:spcAft>
                      </a:pPr>
                      <a:r>
                        <a:rPr lang="en-CA" sz="1200" dirty="0">
                          <a:effectLst/>
                        </a:rPr>
                        <a:t>ASP</a:t>
                      </a:r>
                    </a:p>
                    <a:p>
                      <a:pPr algn="l">
                        <a:spcAft>
                          <a:spcPts val="0"/>
                        </a:spcAft>
                      </a:pPr>
                      <a:r>
                        <a:rPr lang="en-CA" sz="1200" dirty="0">
                          <a:effectLst/>
                        </a:rPr>
                        <a:t>Sterrad 100S, NX, 100NX</a:t>
                      </a:r>
                    </a:p>
                    <a:p>
                      <a:pPr algn="l">
                        <a:spcAft>
                          <a:spcPts val="0"/>
                        </a:spcAft>
                      </a:pPr>
                      <a:r>
                        <a:rPr lang="en-CA" sz="1200" dirty="0">
                          <a:effectLst/>
                        </a:rPr>
                        <a:t>(VHP, low temperature)</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8210, 1860, 1860S</a:t>
                      </a:r>
                    </a:p>
                    <a:p>
                      <a:pPr algn="l">
                        <a:spcAft>
                          <a:spcPts val="0"/>
                        </a:spcAft>
                      </a:pPr>
                      <a:r>
                        <a:rPr lang="en-CA" sz="1200" dirty="0">
                          <a:effectLst/>
                        </a:rPr>
                        <a:t> </a:t>
                      </a:r>
                    </a:p>
                    <a:p>
                      <a:pPr algn="l">
                        <a:spcAft>
                          <a:spcPts val="0"/>
                        </a:spcAft>
                      </a:pPr>
                      <a:r>
                        <a:rPr lang="en-CA" sz="1200" dirty="0">
                          <a:effectLst/>
                        </a:rPr>
                        <a:t>(620 masks/24h)</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2</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 </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 </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April 9, 2020</a:t>
                      </a:r>
                      <a:endParaRPr lang="en-CA" sz="1200" dirty="0">
                        <a:effectLst/>
                        <a:latin typeface="Times New Roman" panose="02020603050405020304" pitchFamily="18" charset="0"/>
                        <a:ea typeface="Times New Roman" panose="02020603050405020304" pitchFamily="18" charset="0"/>
                      </a:endParaRPr>
                    </a:p>
                  </a:txBody>
                  <a:tcPr marT="45723" marB="45723"/>
                </a:tc>
                <a:extLst>
                  <a:ext uri="{0D108BD9-81ED-4DB2-BD59-A6C34878D82A}">
                    <a16:rowId xmlns="" xmlns:a16="http://schemas.microsoft.com/office/drawing/2014/main" val="3658377508"/>
                  </a:ext>
                </a:extLst>
              </a:tr>
              <a:tr h="920041">
                <a:tc>
                  <a:txBody>
                    <a:bodyPr/>
                    <a:lstStyle/>
                    <a:p>
                      <a:pPr algn="l">
                        <a:spcAft>
                          <a:spcPts val="0"/>
                        </a:spcAft>
                      </a:pPr>
                      <a:r>
                        <a:rPr lang="en-CA" sz="1200" dirty="0">
                          <a:effectLst/>
                        </a:rPr>
                        <a:t>Clean Works Medical </a:t>
                      </a:r>
                    </a:p>
                    <a:p>
                      <a:pPr algn="l">
                        <a:spcAft>
                          <a:spcPts val="0"/>
                        </a:spcAft>
                      </a:pPr>
                      <a:r>
                        <a:rPr lang="en-CA" sz="1200" dirty="0">
                          <a:effectLst/>
                        </a:rPr>
                        <a:t>Clean Flow Healthcare Mini</a:t>
                      </a:r>
                    </a:p>
                    <a:p>
                      <a:pPr algn="l">
                        <a:spcAft>
                          <a:spcPts val="0"/>
                        </a:spcAft>
                      </a:pPr>
                      <a:r>
                        <a:rPr lang="en-CA" sz="1200" dirty="0">
                          <a:effectLst/>
                        </a:rPr>
                        <a:t>(VHP, UVC, Ozone)</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8210</a:t>
                      </a:r>
                    </a:p>
                    <a:p>
                      <a:pPr algn="l">
                        <a:spcAft>
                          <a:spcPts val="0"/>
                        </a:spcAft>
                      </a:pPr>
                      <a:r>
                        <a:rPr lang="en-CA" sz="1200" dirty="0">
                          <a:effectLst/>
                        </a:rPr>
                        <a:t>1870</a:t>
                      </a:r>
                    </a:p>
                    <a:p>
                      <a:pPr algn="l">
                        <a:spcAft>
                          <a:spcPts val="0"/>
                        </a:spcAft>
                      </a:pPr>
                      <a:r>
                        <a:rPr lang="en-CA" sz="1200" dirty="0">
                          <a:effectLst/>
                        </a:rPr>
                        <a:t> </a:t>
                      </a:r>
                    </a:p>
                    <a:p>
                      <a:pPr algn="l">
                        <a:spcAft>
                          <a:spcPts val="0"/>
                        </a:spcAft>
                      </a:pPr>
                      <a:r>
                        <a:rPr lang="en-CA" sz="1200" dirty="0">
                          <a:effectLst/>
                        </a:rPr>
                        <a:t>(1200 masks/hr)</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10</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 </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 </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April 13, 2020</a:t>
                      </a:r>
                      <a:endParaRPr lang="en-CA" sz="1200" dirty="0">
                        <a:effectLst/>
                        <a:latin typeface="Times New Roman" panose="02020603050405020304" pitchFamily="18" charset="0"/>
                        <a:ea typeface="Times New Roman" panose="02020603050405020304" pitchFamily="18" charset="0"/>
                      </a:endParaRPr>
                    </a:p>
                  </a:txBody>
                  <a:tcPr marT="45723" marB="45723"/>
                </a:tc>
                <a:extLst>
                  <a:ext uri="{0D108BD9-81ED-4DB2-BD59-A6C34878D82A}">
                    <a16:rowId xmlns="" xmlns:a16="http://schemas.microsoft.com/office/drawing/2014/main" val="3956885594"/>
                  </a:ext>
                </a:extLst>
              </a:tr>
              <a:tr h="920041">
                <a:tc>
                  <a:txBody>
                    <a:bodyPr/>
                    <a:lstStyle/>
                    <a:p>
                      <a:pPr algn="l">
                        <a:spcAft>
                          <a:spcPts val="0"/>
                        </a:spcAft>
                      </a:pPr>
                      <a:r>
                        <a:rPr lang="fr-FR" sz="1200" dirty="0">
                          <a:effectLst/>
                        </a:rPr>
                        <a:t>Steris </a:t>
                      </a:r>
                      <a:endParaRPr lang="en-CA" sz="1200" dirty="0">
                        <a:effectLst/>
                      </a:endParaRPr>
                    </a:p>
                    <a:p>
                      <a:pPr algn="l">
                        <a:spcAft>
                          <a:spcPts val="0"/>
                        </a:spcAft>
                      </a:pPr>
                      <a:r>
                        <a:rPr lang="fr-FR" sz="1200" dirty="0">
                          <a:effectLst/>
                        </a:rPr>
                        <a:t>V-Pro 1 Plus, maX, maX2 Non-lumen cycle</a:t>
                      </a:r>
                      <a:endParaRPr lang="en-CA" sz="1200" dirty="0">
                        <a:effectLst/>
                      </a:endParaRPr>
                    </a:p>
                    <a:p>
                      <a:pPr algn="l">
                        <a:spcAft>
                          <a:spcPts val="0"/>
                        </a:spcAft>
                      </a:pPr>
                      <a:r>
                        <a:rPr lang="fr-FR" sz="1200" dirty="0">
                          <a:effectLst/>
                        </a:rPr>
                        <a:t>(VHP)</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1860</a:t>
                      </a:r>
                    </a:p>
                    <a:p>
                      <a:pPr algn="l">
                        <a:spcAft>
                          <a:spcPts val="0"/>
                        </a:spcAft>
                      </a:pPr>
                      <a:r>
                        <a:rPr lang="en-CA" sz="1200" dirty="0">
                          <a:effectLst/>
                        </a:rPr>
                        <a:t>8210</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10 </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April 15, 2020</a:t>
                      </a:r>
                      <a:endParaRPr lang="en-CA" sz="1200" dirty="0">
                        <a:effectLst/>
                        <a:latin typeface="Times New Roman" panose="02020603050405020304" pitchFamily="18" charset="0"/>
                        <a:ea typeface="Times New Roman" panose="02020603050405020304" pitchFamily="18" charset="0"/>
                      </a:endParaRPr>
                    </a:p>
                  </a:txBody>
                  <a:tcPr marT="45723" marB="45723"/>
                </a:tc>
                <a:extLst>
                  <a:ext uri="{0D108BD9-81ED-4DB2-BD59-A6C34878D82A}">
                    <a16:rowId xmlns="" xmlns:a16="http://schemas.microsoft.com/office/drawing/2014/main" val="399497753"/>
                  </a:ext>
                </a:extLst>
              </a:tr>
              <a:tr h="715590">
                <a:tc>
                  <a:txBody>
                    <a:bodyPr/>
                    <a:lstStyle/>
                    <a:p>
                      <a:pPr algn="l">
                        <a:spcAft>
                          <a:spcPts val="0"/>
                        </a:spcAft>
                      </a:pPr>
                      <a:r>
                        <a:rPr lang="en-CA" sz="1200" dirty="0">
                          <a:effectLst/>
                        </a:rPr>
                        <a:t>Ecolab </a:t>
                      </a:r>
                    </a:p>
                    <a:p>
                      <a:pPr algn="l">
                        <a:spcAft>
                          <a:spcPts val="0"/>
                        </a:spcAft>
                      </a:pPr>
                      <a:r>
                        <a:rPr lang="en-CA" sz="1200" dirty="0">
                          <a:effectLst/>
                        </a:rPr>
                        <a:t>Bioquell HPV generator (VHP)</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1860</a:t>
                      </a:r>
                    </a:p>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20</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Pass</a:t>
                      </a:r>
                      <a:endParaRPr lang="en-CA" sz="1200" dirty="0">
                        <a:effectLst/>
                        <a:latin typeface="Times New Roman" panose="02020603050405020304" pitchFamily="18" charset="0"/>
                        <a:ea typeface="Times New Roman" panose="02020603050405020304" pitchFamily="18" charset="0"/>
                      </a:endParaRPr>
                    </a:p>
                  </a:txBody>
                  <a:tcPr marT="45723" marB="45723"/>
                </a:tc>
                <a:tc>
                  <a:txBody>
                    <a:bodyPr/>
                    <a:lstStyle/>
                    <a:p>
                      <a:pPr algn="l">
                        <a:spcAft>
                          <a:spcPts val="0"/>
                        </a:spcAft>
                      </a:pPr>
                      <a:r>
                        <a:rPr lang="en-CA" sz="1200" dirty="0">
                          <a:effectLst/>
                        </a:rPr>
                        <a:t>April 20, 2020</a:t>
                      </a:r>
                      <a:endParaRPr lang="en-CA" sz="1200" dirty="0">
                        <a:effectLst/>
                        <a:latin typeface="Times New Roman" panose="02020603050405020304" pitchFamily="18" charset="0"/>
                        <a:ea typeface="Times New Roman" panose="02020603050405020304" pitchFamily="18" charset="0"/>
                      </a:endParaRPr>
                    </a:p>
                  </a:txBody>
                  <a:tcPr marT="45723" marB="45723"/>
                </a:tc>
                <a:extLst>
                  <a:ext uri="{0D108BD9-81ED-4DB2-BD59-A6C34878D82A}">
                    <a16:rowId xmlns="" xmlns:a16="http://schemas.microsoft.com/office/drawing/2014/main" val="61340162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 xmlns:a16="http://schemas.microsoft.com/office/drawing/2014/main" id="{7A230AFE-4D3B-475A-ACAD-07D602762BB6}"/>
              </a:ext>
            </a:extLst>
          </p:cNvPr>
          <p:cNvSpPr>
            <a:spLocks noGrp="1"/>
          </p:cNvSpPr>
          <p:nvPr>
            <p:ph type="title"/>
          </p:nvPr>
        </p:nvSpPr>
        <p:spPr>
          <a:xfrm>
            <a:off x="128789" y="218941"/>
            <a:ext cx="11668259" cy="901521"/>
          </a:xfrm>
        </p:spPr>
        <p:txBody>
          <a:bodyPr/>
          <a:lstStyle/>
          <a:p>
            <a:r>
              <a:rPr lang="en-CA" altLang="en-US" sz="3600" dirty="0">
                <a:latin typeface="Calibri" panose="020F0502020204030204" pitchFamily="34" charset="0"/>
                <a:cs typeface="Calibri" panose="020F0502020204030204" pitchFamily="34" charset="0"/>
              </a:rPr>
              <a:t>On-going reviews of IO applications for the re-processing of N95 respirators-April 24, 2020</a:t>
            </a:r>
          </a:p>
        </p:txBody>
      </p:sp>
      <p:sp>
        <p:nvSpPr>
          <p:cNvPr id="17411" name="Slide Number Placeholder 3">
            <a:extLst>
              <a:ext uri="{FF2B5EF4-FFF2-40B4-BE49-F238E27FC236}">
                <a16:creationId xmlns="" xmlns:a16="http://schemas.microsoft.com/office/drawing/2014/main" id="{8985F90B-7F67-48B7-995E-0A60F6477681}"/>
              </a:ext>
            </a:extLst>
          </p:cNvPr>
          <p:cNvSpPr>
            <a:spLocks noGrp="1"/>
          </p:cNvSpPr>
          <p:nvPr>
            <p:ph type="sldNum" sz="quarter" idx="12"/>
          </p:nvPr>
        </p:nvSpPr>
        <p:spPr bwMode="auto">
          <a:xfrm>
            <a:off x="11428021" y="6437314"/>
            <a:ext cx="75776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9pPr>
          </a:lstStyle>
          <a:p>
            <a:pPr>
              <a:spcBef>
                <a:spcPct val="0"/>
              </a:spcBef>
              <a:buFontTx/>
              <a:buNone/>
            </a:pPr>
            <a:fld id="{E20F857A-DDBE-49D4-B1D1-3F64AFF31516}" type="slidenum">
              <a:rPr lang="en-US" altLang="en-US" sz="1800" b="1">
                <a:solidFill>
                  <a:schemeClr val="bg1"/>
                </a:solidFill>
              </a:rPr>
              <a:pPr>
                <a:spcBef>
                  <a:spcPct val="0"/>
                </a:spcBef>
                <a:buFontTx/>
                <a:buNone/>
              </a:pPr>
              <a:t>31</a:t>
            </a:fld>
            <a:endParaRPr lang="en-US" altLang="en-US" sz="1800" b="1" dirty="0">
              <a:solidFill>
                <a:schemeClr val="bg1"/>
              </a:solidFill>
            </a:endParaRPr>
          </a:p>
        </p:txBody>
      </p:sp>
      <p:graphicFrame>
        <p:nvGraphicFramePr>
          <p:cNvPr id="3" name="Content Placeholder 2">
            <a:extLst>
              <a:ext uri="{FF2B5EF4-FFF2-40B4-BE49-F238E27FC236}">
                <a16:creationId xmlns="" xmlns:a16="http://schemas.microsoft.com/office/drawing/2014/main" id="{07E3FC47-F95F-4B32-98CF-120D70B98822}"/>
              </a:ext>
            </a:extLst>
          </p:cNvPr>
          <p:cNvGraphicFramePr>
            <a:graphicFrameLocks noGrp="1"/>
          </p:cNvGraphicFramePr>
          <p:nvPr>
            <p:ph idx="1"/>
            <p:extLst>
              <p:ext uri="{D42A27DB-BD31-4B8C-83A1-F6EECF244321}">
                <p14:modId xmlns:p14="http://schemas.microsoft.com/office/powerpoint/2010/main" val="1555590823"/>
              </p:ext>
            </p:extLst>
          </p:nvPr>
        </p:nvGraphicFramePr>
        <p:xfrm>
          <a:off x="0" y="1120462"/>
          <a:ext cx="12192001" cy="5316850"/>
        </p:xfrm>
        <a:graphic>
          <a:graphicData uri="http://schemas.openxmlformats.org/drawingml/2006/table">
            <a:tbl>
              <a:tblPr firstRow="1" bandRow="1">
                <a:tableStyleId>{5C22544A-7EE6-4342-B048-85BDC9FD1C3A}</a:tableStyleId>
              </a:tblPr>
              <a:tblGrid>
                <a:gridCol w="2989831">
                  <a:extLst>
                    <a:ext uri="{9D8B030D-6E8A-4147-A177-3AD203B41FA5}">
                      <a16:colId xmlns="" xmlns:a16="http://schemas.microsoft.com/office/drawing/2014/main" val="1233926065"/>
                    </a:ext>
                  </a:extLst>
                </a:gridCol>
                <a:gridCol w="2083041">
                  <a:extLst>
                    <a:ext uri="{9D8B030D-6E8A-4147-A177-3AD203B41FA5}">
                      <a16:colId xmlns="" xmlns:a16="http://schemas.microsoft.com/office/drawing/2014/main" val="96802878"/>
                    </a:ext>
                  </a:extLst>
                </a:gridCol>
                <a:gridCol w="1955209">
                  <a:extLst>
                    <a:ext uri="{9D8B030D-6E8A-4147-A177-3AD203B41FA5}">
                      <a16:colId xmlns="" xmlns:a16="http://schemas.microsoft.com/office/drawing/2014/main" val="831599701"/>
                    </a:ext>
                  </a:extLst>
                </a:gridCol>
                <a:gridCol w="1694943">
                  <a:extLst>
                    <a:ext uri="{9D8B030D-6E8A-4147-A177-3AD203B41FA5}">
                      <a16:colId xmlns="" xmlns:a16="http://schemas.microsoft.com/office/drawing/2014/main" val="178377360"/>
                    </a:ext>
                  </a:extLst>
                </a:gridCol>
                <a:gridCol w="1476063">
                  <a:extLst>
                    <a:ext uri="{9D8B030D-6E8A-4147-A177-3AD203B41FA5}">
                      <a16:colId xmlns="" xmlns:a16="http://schemas.microsoft.com/office/drawing/2014/main" val="4154340300"/>
                    </a:ext>
                  </a:extLst>
                </a:gridCol>
                <a:gridCol w="1992914">
                  <a:extLst>
                    <a:ext uri="{9D8B030D-6E8A-4147-A177-3AD203B41FA5}">
                      <a16:colId xmlns="" xmlns:a16="http://schemas.microsoft.com/office/drawing/2014/main" val="1364773903"/>
                    </a:ext>
                  </a:extLst>
                </a:gridCol>
              </a:tblGrid>
              <a:tr h="665643">
                <a:tc>
                  <a:txBody>
                    <a:bodyPr/>
                    <a:lstStyle/>
                    <a:p>
                      <a:pPr algn="l">
                        <a:spcAft>
                          <a:spcPts val="0"/>
                        </a:spcAft>
                      </a:pPr>
                      <a:r>
                        <a:rPr lang="en-CA" sz="1200" dirty="0">
                          <a:effectLst/>
                        </a:rPr>
                        <a:t>Device </a:t>
                      </a:r>
                    </a:p>
                    <a:p>
                      <a:pPr algn="l">
                        <a:spcAft>
                          <a:spcPts val="0"/>
                        </a:spcAft>
                      </a:pPr>
                      <a:r>
                        <a:rPr lang="en-CA" sz="1200" dirty="0">
                          <a:effectLst/>
                        </a:rPr>
                        <a:t>(method)</a:t>
                      </a: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r>
                        <a:rPr lang="en-CA" sz="1200" dirty="0">
                          <a:effectLst/>
                        </a:rPr>
                        <a:t>3M N95 models evaluated</a:t>
                      </a:r>
                    </a:p>
                    <a:p>
                      <a:pPr algn="l">
                        <a:spcAft>
                          <a:spcPts val="0"/>
                        </a:spcAft>
                      </a:pPr>
                      <a:r>
                        <a:rPr lang="en-CA" sz="1200" dirty="0">
                          <a:effectLst/>
                        </a:rPr>
                        <a:t>(throughput)</a:t>
                      </a: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r>
                        <a:rPr lang="en-CA" sz="1200" dirty="0">
                          <a:effectLst/>
                        </a:rPr>
                        <a:t>Max Number of Process Cycles</a:t>
                      </a: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r>
                        <a:rPr lang="en-CA" sz="1200" dirty="0">
                          <a:effectLst/>
                        </a:rPr>
                        <a:t>Filtration Efficiency</a:t>
                      </a: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r>
                        <a:rPr lang="en-CA" sz="1200" dirty="0">
                          <a:effectLst/>
                        </a:rPr>
                        <a:t>Fit Evaluation</a:t>
                      </a: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r>
                        <a:rPr lang="en-CA" sz="1200" dirty="0">
                          <a:effectLst/>
                        </a:rPr>
                        <a:t>IO authorization</a:t>
                      </a:r>
                      <a:endParaRPr lang="en-CA" sz="1200" dirty="0">
                        <a:effectLst/>
                        <a:latin typeface="Times New Roman" panose="02020603050405020304" pitchFamily="18" charset="0"/>
                        <a:ea typeface="Times New Roman" panose="02020603050405020304" pitchFamily="18" charset="0"/>
                      </a:endParaRPr>
                    </a:p>
                  </a:txBody>
                  <a:tcPr marT="45728" marB="45728"/>
                </a:tc>
                <a:extLst>
                  <a:ext uri="{0D108BD9-81ED-4DB2-BD59-A6C34878D82A}">
                    <a16:rowId xmlns="" xmlns:a16="http://schemas.microsoft.com/office/drawing/2014/main" val="2559570014"/>
                  </a:ext>
                </a:extLst>
              </a:tr>
              <a:tr h="665682">
                <a:tc>
                  <a:txBody>
                    <a:bodyPr/>
                    <a:lstStyle/>
                    <a:p>
                      <a:pPr algn="l">
                        <a:spcAft>
                          <a:spcPts val="0"/>
                        </a:spcAft>
                      </a:pPr>
                      <a:r>
                        <a:rPr lang="en-CA" sz="1200" dirty="0">
                          <a:effectLst/>
                        </a:rPr>
                        <a:t>Daavlin 1</a:t>
                      </a:r>
                      <a:r>
                        <a:rPr lang="en-CA" sz="1200" baseline="0" dirty="0">
                          <a:effectLst/>
                        </a:rPr>
                        <a:t> Series </a:t>
                      </a:r>
                    </a:p>
                    <a:p>
                      <a:pPr algn="l">
                        <a:spcAft>
                          <a:spcPts val="0"/>
                        </a:spcAft>
                      </a:pPr>
                      <a:r>
                        <a:rPr lang="en-CA" sz="1200" baseline="0" dirty="0">
                          <a:effectLst/>
                        </a:rPr>
                        <a:t>(UVGI)</a:t>
                      </a:r>
                      <a:endParaRPr lang="en-CA" sz="1200" dirty="0">
                        <a:effectLst/>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r>
                        <a:rPr lang="en-CA" sz="1200" dirty="0">
                          <a:effectLst/>
                          <a:latin typeface="Arial" panose="020B0604020202020204" pitchFamily="34" charset="0"/>
                          <a:ea typeface="Times New Roman" panose="02020603050405020304" pitchFamily="18" charset="0"/>
                          <a:cs typeface="Arial" panose="020B0604020202020204" pitchFamily="34" charset="0"/>
                        </a:rPr>
                        <a:t>approved</a:t>
                      </a:r>
                    </a:p>
                  </a:txBody>
                  <a:tcPr marT="45728" marB="45728"/>
                </a:tc>
                <a:extLst>
                  <a:ext uri="{0D108BD9-81ED-4DB2-BD59-A6C34878D82A}">
                    <a16:rowId xmlns="" xmlns:a16="http://schemas.microsoft.com/office/drawing/2014/main" val="1543720132"/>
                  </a:ext>
                </a:extLst>
              </a:tr>
              <a:tr h="855874">
                <a:tc gridSpan="6">
                  <a:txBody>
                    <a:bodyPr/>
                    <a:lstStyle/>
                    <a:p>
                      <a:pPr algn="l">
                        <a:spcAft>
                          <a:spcPts val="0"/>
                        </a:spcAft>
                      </a:pPr>
                      <a:endParaRPr lang="en-CA" sz="1200" dirty="0">
                        <a:effectLst/>
                        <a:latin typeface="Arial" panose="020B0604020202020204" pitchFamily="34" charset="0"/>
                        <a:cs typeface="Arial" panose="020B0604020202020204" pitchFamily="34" charset="0"/>
                      </a:endParaRPr>
                    </a:p>
                  </a:txBody>
                  <a:tcPr marT="45728" marB="45728"/>
                </a:tc>
                <a:tc hMerge="1">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hMerge="1">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hMerge="1">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hMerge="1">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hMerge="1">
                  <a:txBody>
                    <a:bodyPr/>
                    <a:lstStyle/>
                    <a:p>
                      <a:pPr algn="l">
                        <a:spcAft>
                          <a:spcPts val="0"/>
                        </a:spcAft>
                      </a:pPr>
                      <a:r>
                        <a:rPr lang="en-CA" sz="1200" dirty="0">
                          <a:effectLst/>
                          <a:latin typeface="Arial" panose="020B0604020202020204" pitchFamily="34" charset="0"/>
                          <a:ea typeface="Times New Roman" panose="02020603050405020304" pitchFamily="18" charset="0"/>
                          <a:cs typeface="Arial" panose="020B0604020202020204" pitchFamily="34" charset="0"/>
                        </a:rPr>
                        <a:t>approved</a:t>
                      </a:r>
                    </a:p>
                  </a:txBody>
                  <a:tcPr marT="45728" marB="45728"/>
                </a:tc>
                <a:extLst>
                  <a:ext uri="{0D108BD9-81ED-4DB2-BD59-A6C34878D82A}">
                    <a16:rowId xmlns="" xmlns:a16="http://schemas.microsoft.com/office/drawing/2014/main" val="3658377508"/>
                  </a:ext>
                </a:extLst>
              </a:tr>
              <a:tr h="855874">
                <a:tc>
                  <a:txBody>
                    <a:bodyPr/>
                    <a:lstStyle/>
                    <a:p>
                      <a:pPr algn="l">
                        <a:spcAft>
                          <a:spcPts val="0"/>
                        </a:spcAft>
                      </a:pPr>
                      <a:r>
                        <a:rPr lang="en-CA" sz="1200" dirty="0">
                          <a:effectLst/>
                        </a:rPr>
                        <a:t>Clean</a:t>
                      </a:r>
                      <a:r>
                        <a:rPr lang="en-CA" sz="1200" baseline="0" dirty="0">
                          <a:effectLst/>
                        </a:rPr>
                        <a:t> Sleep Technology</a:t>
                      </a: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r>
                        <a:rPr lang="en-CA" sz="1200" dirty="0">
                          <a:effectLst/>
                          <a:latin typeface="Arial" panose="020B0604020202020204" pitchFamily="34" charset="0"/>
                          <a:ea typeface="Times New Roman" panose="02020603050405020304" pitchFamily="18" charset="0"/>
                          <a:cs typeface="Arial" panose="020B0604020202020204" pitchFamily="34" charset="0"/>
                        </a:rPr>
                        <a:t>approved</a:t>
                      </a:r>
                    </a:p>
                  </a:txBody>
                  <a:tcPr marT="45728" marB="45728"/>
                </a:tc>
                <a:extLst>
                  <a:ext uri="{0D108BD9-81ED-4DB2-BD59-A6C34878D82A}">
                    <a16:rowId xmlns="" xmlns:a16="http://schemas.microsoft.com/office/drawing/2014/main" val="3956885594"/>
                  </a:ext>
                </a:extLst>
              </a:tr>
              <a:tr h="2273777">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p>
                      <a:pPr algn="l">
                        <a:spcAft>
                          <a:spcPts val="0"/>
                        </a:spcAft>
                      </a:pPr>
                      <a:endParaRPr lang="en-CA" sz="1200" dirty="0">
                        <a:effectLst/>
                        <a:latin typeface="+mn-lt"/>
                        <a:ea typeface="Times New Roman" panose="02020603050405020304" pitchFamily="18" charset="0"/>
                      </a:endParaRPr>
                    </a:p>
                    <a:p>
                      <a:pPr algn="l">
                        <a:spcAft>
                          <a:spcPts val="0"/>
                        </a:spcAft>
                      </a:pPr>
                      <a:endParaRPr lang="en-CA" sz="1200" dirty="0">
                        <a:effectLst/>
                        <a:latin typeface="+mn-lt"/>
                        <a:ea typeface="Times New Roman" panose="02020603050405020304" pitchFamily="18" charset="0"/>
                      </a:endParaRPr>
                    </a:p>
                    <a:p>
                      <a:pPr algn="l">
                        <a:spcAft>
                          <a:spcPts val="0"/>
                        </a:spcAft>
                      </a:pPr>
                      <a:r>
                        <a:rPr lang="en-CA" sz="1200" dirty="0">
                          <a:effectLst/>
                          <a:latin typeface="+mn-lt"/>
                          <a:ea typeface="Times New Roman" panose="02020603050405020304" pitchFamily="18" charset="0"/>
                          <a:cs typeface="Arial" panose="020B0604020202020204" pitchFamily="34" charset="0"/>
                        </a:rPr>
                        <a:t>Data maybe changing as processes approved </a:t>
                      </a:r>
                    </a:p>
                  </a:txBody>
                  <a:tcPr marT="45728" marB="45728"/>
                </a:tc>
                <a:tc>
                  <a:txBody>
                    <a:bodyPr/>
                    <a:lstStyle/>
                    <a:p>
                      <a:pPr algn="l">
                        <a:spcAft>
                          <a:spcPts val="0"/>
                        </a:spcAft>
                      </a:pPr>
                      <a:endParaRPr lang="en-CA" sz="1200" b="1"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r>
                        <a:rPr lang="en-CA" sz="1200" b="1" dirty="0">
                          <a:effectLst/>
                          <a:latin typeface="Arial" panose="020B0604020202020204" pitchFamily="34" charset="0"/>
                          <a:ea typeface="Times New Roman" panose="02020603050405020304" pitchFamily="18" charset="0"/>
                          <a:cs typeface="Arial" panose="020B0604020202020204" pitchFamily="34" charset="0"/>
                        </a:rPr>
                        <a:t>**NB </a:t>
                      </a:r>
                    </a:p>
                    <a:p>
                      <a:pPr algn="l">
                        <a:spcAft>
                          <a:spcPts val="0"/>
                        </a:spcAft>
                      </a:pPr>
                      <a:r>
                        <a:rPr lang="en-CA" sz="1200" b="1" dirty="0">
                          <a:effectLst/>
                          <a:latin typeface="Arial" panose="020B0604020202020204" pitchFamily="34" charset="0"/>
                          <a:ea typeface="Times New Roman" panose="02020603050405020304" pitchFamily="18" charset="0"/>
                          <a:cs typeface="Arial" panose="020B0604020202020204" pitchFamily="34" charset="0"/>
                        </a:rPr>
                        <a:t>Data is not all inclusive of approvals.</a:t>
                      </a: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txBody>
                  <a:tcPr marT="45728" marB="45728"/>
                </a:tc>
                <a:tc>
                  <a:txBody>
                    <a:bodyPr/>
                    <a:lstStyle/>
                    <a:p>
                      <a:pPr algn="l">
                        <a:spcAft>
                          <a:spcPts val="0"/>
                        </a:spcAft>
                      </a:pPr>
                      <a:endParaRPr lang="en-CA" sz="1200" dirty="0">
                        <a:effectLst/>
                        <a:latin typeface="Times New Roman" panose="02020603050405020304" pitchFamily="18" charset="0"/>
                        <a:ea typeface="Times New Roman" panose="02020603050405020304" pitchFamily="18" charset="0"/>
                      </a:endParaRPr>
                    </a:p>
                    <a:p>
                      <a:pPr algn="l">
                        <a:spcAft>
                          <a:spcPts val="0"/>
                        </a:spcAft>
                      </a:pPr>
                      <a:endParaRPr lang="en-CA" sz="1200" dirty="0">
                        <a:effectLst/>
                        <a:latin typeface="Times New Roman" panose="02020603050405020304" pitchFamily="18" charset="0"/>
                        <a:ea typeface="Times New Roman" panose="02020603050405020304" pitchFamily="18" charset="0"/>
                      </a:endParaRPr>
                    </a:p>
                    <a:p>
                      <a:pPr algn="l">
                        <a:spcAft>
                          <a:spcPts val="0"/>
                        </a:spcAft>
                      </a:pPr>
                      <a:endParaRPr lang="en-CA" sz="1200" dirty="0">
                        <a:effectLst/>
                        <a:latin typeface="Times New Roman" panose="02020603050405020304" pitchFamily="18" charset="0"/>
                        <a:ea typeface="Times New Roman" panose="02020603050405020304" pitchFamily="18" charset="0"/>
                      </a:endParaRPr>
                    </a:p>
                    <a:p>
                      <a:pPr algn="l">
                        <a:spcAft>
                          <a:spcPts val="0"/>
                        </a:spcAft>
                      </a:pPr>
                      <a:endParaRPr lang="en-CA" sz="1200" dirty="0">
                        <a:effectLst/>
                        <a:latin typeface="Times New Roman" panose="02020603050405020304" pitchFamily="18" charset="0"/>
                        <a:ea typeface="Times New Roman" panose="02020603050405020304" pitchFamily="18" charset="0"/>
                      </a:endParaRPr>
                    </a:p>
                    <a:p>
                      <a:pPr algn="l">
                        <a:spcAft>
                          <a:spcPts val="0"/>
                        </a:spcAft>
                      </a:pPr>
                      <a:r>
                        <a:rPr lang="en-CA" sz="1800" i="1" dirty="0">
                          <a:effectLst/>
                          <a:latin typeface="Calibri" panose="020F0502020204030204" pitchFamily="34" charset="0"/>
                          <a:ea typeface="Times New Roman" panose="02020603050405020304" pitchFamily="18" charset="0"/>
                          <a:cs typeface="Calibri" panose="020F0502020204030204" pitchFamily="34" charset="0"/>
                        </a:rPr>
                        <a:t>Slides 30 &amp; 31 -Courtesy-Health Canada </a:t>
                      </a:r>
                    </a:p>
                  </a:txBody>
                  <a:tcPr marT="45728" marB="45728"/>
                </a:tc>
                <a:extLst>
                  <a:ext uri="{0D108BD9-81ED-4DB2-BD59-A6C34878D82A}">
                    <a16:rowId xmlns="" xmlns:a16="http://schemas.microsoft.com/office/drawing/2014/main" val="39949775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8D15AB-A5A3-4549-95DC-3833EE6D5623}"/>
              </a:ext>
            </a:extLst>
          </p:cNvPr>
          <p:cNvSpPr>
            <a:spLocks noGrp="1"/>
          </p:cNvSpPr>
          <p:nvPr>
            <p:ph type="title"/>
          </p:nvPr>
        </p:nvSpPr>
        <p:spPr/>
        <p:txBody>
          <a:bodyPr/>
          <a:lstStyle/>
          <a:p>
            <a:r>
              <a:rPr lang="en-CA" sz="3600" b="1" dirty="0">
                <a:solidFill>
                  <a:schemeClr val="accent1">
                    <a:lumMod val="50000"/>
                  </a:schemeClr>
                </a:solidFill>
                <a:latin typeface="Calibri" panose="020F0502020204030204" pitchFamily="34" charset="0"/>
                <a:cs typeface="Calibri" panose="020F0502020204030204" pitchFamily="34" charset="0"/>
              </a:rPr>
              <a:t>Optimizing Availability of N95 PPE</a:t>
            </a:r>
            <a:endParaRPr lang="en-CA" b="1" dirty="0">
              <a:solidFill>
                <a:schemeClr val="accent1">
                  <a:lumMod val="50000"/>
                </a:schemeClr>
              </a:solidFill>
            </a:endParaRPr>
          </a:p>
        </p:txBody>
      </p:sp>
      <p:sp>
        <p:nvSpPr>
          <p:cNvPr id="3" name="Content Placeholder 2">
            <a:extLst>
              <a:ext uri="{FF2B5EF4-FFF2-40B4-BE49-F238E27FC236}">
                <a16:creationId xmlns="" xmlns:a16="http://schemas.microsoft.com/office/drawing/2014/main" id="{E185FA05-7083-4520-A6AD-9ABFFE3DFF77}"/>
              </a:ext>
            </a:extLst>
          </p:cNvPr>
          <p:cNvSpPr>
            <a:spLocks noGrp="1"/>
          </p:cNvSpPr>
          <p:nvPr>
            <p:ph idx="1"/>
          </p:nvPr>
        </p:nvSpPr>
        <p:spPr/>
        <p:txBody>
          <a:bodyPr/>
          <a:lstStyle/>
          <a:p>
            <a:r>
              <a:rPr lang="en-CA" sz="2400" dirty="0">
                <a:solidFill>
                  <a:schemeClr val="accent1">
                    <a:lumMod val="50000"/>
                  </a:schemeClr>
                </a:solidFill>
                <a:latin typeface="Calibri" panose="020F0502020204030204" pitchFamily="34" charset="0"/>
                <a:cs typeface="Calibri" panose="020F0502020204030204" pitchFamily="34" charset="0"/>
              </a:rPr>
              <a:t>World Health Organization (WHO) provided interim guidelines for rational use of PPE for coronavirus disease (COVID-19)</a:t>
            </a:r>
          </a:p>
          <a:p>
            <a:pPr marL="0" indent="0">
              <a:buNone/>
            </a:pPr>
            <a:endParaRPr lang="en-CA" sz="2400" dirty="0">
              <a:solidFill>
                <a:schemeClr val="accent1">
                  <a:lumMod val="50000"/>
                </a:schemeClr>
              </a:solidFill>
              <a:latin typeface="Calibri" panose="020F0502020204030204" pitchFamily="34" charset="0"/>
              <a:cs typeface="Calibri" panose="020F0502020204030204" pitchFamily="34" charset="0"/>
            </a:endParaRPr>
          </a:p>
          <a:p>
            <a:r>
              <a:rPr lang="en-CA" sz="2400" dirty="0">
                <a:solidFill>
                  <a:schemeClr val="accent1">
                    <a:lumMod val="50000"/>
                  </a:schemeClr>
                </a:solidFill>
                <a:latin typeface="Calibri" panose="020F0502020204030204" pitchFamily="34" charset="0"/>
                <a:cs typeface="Calibri" panose="020F0502020204030204" pitchFamily="34" charset="0"/>
              </a:rPr>
              <a:t>Other countries developed guidelines </a:t>
            </a:r>
          </a:p>
          <a:p>
            <a:endParaRPr lang="en-CA" dirty="0"/>
          </a:p>
        </p:txBody>
      </p:sp>
      <p:sp>
        <p:nvSpPr>
          <p:cNvPr id="4" name="Slide Number Placeholder 3">
            <a:extLst>
              <a:ext uri="{FF2B5EF4-FFF2-40B4-BE49-F238E27FC236}">
                <a16:creationId xmlns="" xmlns:a16="http://schemas.microsoft.com/office/drawing/2014/main" id="{84A26562-6DB6-4DBB-89B7-4409FBB19ED3}"/>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2946886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017236-F4ED-463C-AC27-725F955C19C6}"/>
              </a:ext>
            </a:extLst>
          </p:cNvPr>
          <p:cNvSpPr>
            <a:spLocks noGrp="1"/>
          </p:cNvSpPr>
          <p:nvPr>
            <p:ph type="title"/>
          </p:nvPr>
        </p:nvSpPr>
        <p:spPr>
          <a:xfrm>
            <a:off x="167425" y="218941"/>
            <a:ext cx="9106577" cy="1043189"/>
          </a:xfrm>
        </p:spPr>
        <p:txBody>
          <a:bodyPr>
            <a:noAutofit/>
          </a:bodyPr>
          <a:lstStyle/>
          <a:p>
            <a:r>
              <a:rPr lang="en-CA" b="1" dirty="0">
                <a:solidFill>
                  <a:schemeClr val="accent1">
                    <a:lumMod val="50000"/>
                  </a:schemeClr>
                </a:solidFill>
                <a:latin typeface="Calibri" panose="020F0502020204030204" pitchFamily="34" charset="0"/>
                <a:cs typeface="Calibri" panose="020F0502020204030204" pitchFamily="34" charset="0"/>
              </a:rPr>
              <a:t>What about reprocessing other devices that are unavailable or in extreme short supply? </a:t>
            </a:r>
          </a:p>
        </p:txBody>
      </p:sp>
      <p:sp>
        <p:nvSpPr>
          <p:cNvPr id="3" name="Content Placeholder 2">
            <a:extLst>
              <a:ext uri="{FF2B5EF4-FFF2-40B4-BE49-F238E27FC236}">
                <a16:creationId xmlns="" xmlns:a16="http://schemas.microsoft.com/office/drawing/2014/main" id="{73B9809F-5F44-4979-B148-23B052027B3E}"/>
              </a:ext>
            </a:extLst>
          </p:cNvPr>
          <p:cNvSpPr>
            <a:spLocks noGrp="1"/>
          </p:cNvSpPr>
          <p:nvPr>
            <p:ph idx="1"/>
          </p:nvPr>
        </p:nvSpPr>
        <p:spPr>
          <a:xfrm>
            <a:off x="167425" y="1584102"/>
            <a:ext cx="9710671" cy="4457260"/>
          </a:xfrm>
        </p:spPr>
        <p:txBody>
          <a:bodyPr>
            <a:normAutofit lnSpcReduction="10000"/>
          </a:bodyPr>
          <a:lstStyle/>
          <a:p>
            <a:pPr fontAlgn="b">
              <a:spcBef>
                <a:spcPts val="0"/>
              </a:spcBef>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fontAlgn="b">
              <a:spcBef>
                <a:spcPts val="0"/>
              </a:spcBef>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Canada- Health Canada will continue to respect the current oversight provided at the provincial and territorial level and guidance provided by the Public Health Agency of Canada </a:t>
            </a:r>
          </a:p>
          <a:p>
            <a:pPr marL="0" indent="0" fontAlgn="b">
              <a:spcBef>
                <a:spcPts val="0"/>
              </a:spcBef>
              <a:buNone/>
            </a:pPr>
            <a:endParaRPr lang="en-CA" sz="2400" dirty="0">
              <a:solidFill>
                <a:schemeClr val="accent1">
                  <a:lumMod val="50000"/>
                </a:schemeClr>
              </a:solidFill>
              <a:latin typeface="Calibri" panose="020F0502020204030204" pitchFamily="34" charset="0"/>
              <a:cs typeface="Calibri" panose="020F0502020204030204" pitchFamily="34" charset="0"/>
            </a:endParaRPr>
          </a:p>
          <a:p>
            <a:pPr marL="0" indent="0" fontAlgn="b">
              <a:spcBef>
                <a:spcPts val="0"/>
              </a:spcBef>
              <a:buNone/>
            </a:pPr>
            <a:r>
              <a:rPr lang="en-CA" sz="2400" b="1" dirty="0">
                <a:solidFill>
                  <a:schemeClr val="accent1">
                    <a:lumMod val="50000"/>
                  </a:schemeClr>
                </a:solidFill>
                <a:latin typeface="Calibri" panose="020F0502020204030204" pitchFamily="34" charset="0"/>
                <a:cs typeface="Calibri" panose="020F0502020204030204" pitchFamily="34" charset="0"/>
              </a:rPr>
              <a:t>Health Canada advises that during a state of emergency, such as for a crisis capacity strategy: </a:t>
            </a:r>
          </a:p>
          <a:p>
            <a:pPr fontAlgn="b">
              <a:spcBef>
                <a:spcPts val="0"/>
              </a:spcBef>
              <a:buFont typeface="Wingdings" panose="05000000000000000000" pitchFamily="2" charset="2"/>
              <a:buChar char="Ø"/>
            </a:pPr>
            <a:endParaRPr lang="en-CA" sz="2400" dirty="0">
              <a:solidFill>
                <a:schemeClr val="accent1">
                  <a:lumMod val="50000"/>
                </a:schemeClr>
              </a:solidFill>
              <a:latin typeface="Calibri" panose="020F0502020204030204" pitchFamily="34" charset="0"/>
              <a:cs typeface="Calibri" panose="020F0502020204030204" pitchFamily="34" charset="0"/>
            </a:endParaRPr>
          </a:p>
          <a:p>
            <a:pPr fontAlgn="b">
              <a:spcBef>
                <a:spcPts val="0"/>
              </a:spcBef>
              <a:buFont typeface="Wingdings" panose="05000000000000000000" pitchFamily="2" charset="2"/>
              <a:buChar char="Ø"/>
            </a:pPr>
            <a:r>
              <a:rPr lang="en-CA" sz="2400" dirty="0">
                <a:solidFill>
                  <a:schemeClr val="accent1">
                    <a:lumMod val="50000"/>
                  </a:schemeClr>
                </a:solidFill>
                <a:latin typeface="Calibri" panose="020F0502020204030204" pitchFamily="34" charset="0"/>
                <a:cs typeface="Calibri" panose="020F0502020204030204" pitchFamily="34" charset="0"/>
              </a:rPr>
              <a:t> “Individual hospitals can develop and conduct their own testing  and 	validation of reprocessed devices, as long as this is done internally and 	for internal purpose”</a:t>
            </a:r>
          </a:p>
          <a:p>
            <a:pPr marL="0" indent="0" fontAlgn="b">
              <a:spcBef>
                <a:spcPts val="0"/>
              </a:spcBef>
              <a:buNone/>
            </a:pPr>
            <a:endParaRPr lang="en-CA" sz="2400" dirty="0">
              <a:solidFill>
                <a:schemeClr val="accent1">
                  <a:lumMod val="50000"/>
                </a:schemeClr>
              </a:solidFill>
              <a:latin typeface="Calibri" panose="020F0502020204030204" pitchFamily="34" charset="0"/>
              <a:cs typeface="Calibri" panose="020F0502020204030204" pitchFamily="34" charset="0"/>
            </a:endParaRPr>
          </a:p>
          <a:p>
            <a:pPr fontAlgn="b">
              <a:spcBef>
                <a:spcPts val="0"/>
              </a:spcBef>
              <a:buFont typeface="Wingdings" panose="05000000000000000000" pitchFamily="2" charset="2"/>
              <a:buChar char="Ø"/>
            </a:pPr>
            <a:r>
              <a:rPr lang="en-CA" sz="2400" dirty="0">
                <a:solidFill>
                  <a:schemeClr val="accent1">
                    <a:lumMod val="50000"/>
                  </a:schemeClr>
                </a:solidFill>
                <a:latin typeface="Calibri" panose="020F0502020204030204" pitchFamily="34" charset="0"/>
                <a:cs typeface="Calibri" panose="020F0502020204030204" pitchFamily="34" charset="0"/>
              </a:rPr>
              <a:t>“No sale of the reprocessed devices to another institution” </a:t>
            </a:r>
          </a:p>
          <a:p>
            <a:pPr marL="0" indent="0" fontAlgn="b">
              <a:spcBef>
                <a:spcPts val="0"/>
              </a:spcBef>
              <a:buNone/>
            </a:pPr>
            <a:endParaRPr lang="fr-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B07A22BE-2858-40AE-A408-549115E0F3AE}"/>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1951058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78CA3D-E3F4-4A6D-9F66-27703BD58954}"/>
              </a:ext>
            </a:extLst>
          </p:cNvPr>
          <p:cNvSpPr>
            <a:spLocks noGrp="1"/>
          </p:cNvSpPr>
          <p:nvPr>
            <p:ph type="title"/>
          </p:nvPr>
        </p:nvSpPr>
        <p:spPr>
          <a:xfrm>
            <a:off x="502276" y="231820"/>
            <a:ext cx="8771726" cy="1056067"/>
          </a:xfrm>
        </p:spPr>
        <p:txBody>
          <a:bodyPr>
            <a:noAutofit/>
          </a:bodyPr>
          <a:lstStyle/>
          <a:p>
            <a:r>
              <a:rPr lang="en-CA" b="1" dirty="0">
                <a:solidFill>
                  <a:schemeClr val="accent1">
                    <a:lumMod val="50000"/>
                  </a:schemeClr>
                </a:solidFill>
                <a:latin typeface="Calibri" panose="020F0502020204030204" pitchFamily="34" charset="0"/>
                <a:cs typeface="Calibri" panose="020F0502020204030204" pitchFamily="34" charset="0"/>
              </a:rPr>
              <a:t>Can Reusable Face Shields and Goggles be Cleaned?</a:t>
            </a:r>
          </a:p>
        </p:txBody>
      </p:sp>
      <p:sp>
        <p:nvSpPr>
          <p:cNvPr id="3" name="Content Placeholder 2">
            <a:extLst>
              <a:ext uri="{FF2B5EF4-FFF2-40B4-BE49-F238E27FC236}">
                <a16:creationId xmlns="" xmlns:a16="http://schemas.microsoft.com/office/drawing/2014/main" id="{94BC0213-E185-4D1E-B382-4B99910EB03E}"/>
              </a:ext>
            </a:extLst>
          </p:cNvPr>
          <p:cNvSpPr>
            <a:spLocks noGrp="1"/>
          </p:cNvSpPr>
          <p:nvPr>
            <p:ph idx="1"/>
          </p:nvPr>
        </p:nvSpPr>
        <p:spPr>
          <a:xfrm>
            <a:off x="502276" y="2021982"/>
            <a:ext cx="8771726" cy="4019379"/>
          </a:xfrm>
        </p:spPr>
        <p:txBody>
          <a:bodyPr>
            <a:normAutofit/>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Follow Manufacturers instructions for cleaning and disinfection if reusable</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Should be reprocessed as per facility Infection Prevention and Control approval and Occupational Health and Safety guidance</a:t>
            </a:r>
            <a:endParaRPr lang="en-CA" sz="2400" baseline="300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baseline="300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baseline="300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3D186887-9120-4C15-BBCD-74300CE52D7A}"/>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997607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CE59AF-56B8-432F-8793-60A6E63E7E50}"/>
              </a:ext>
            </a:extLst>
          </p:cNvPr>
          <p:cNvSpPr>
            <a:spLocks noGrp="1"/>
          </p:cNvSpPr>
          <p:nvPr>
            <p:ph type="title"/>
          </p:nvPr>
        </p:nvSpPr>
        <p:spPr>
          <a:xfrm>
            <a:off x="463639" y="451513"/>
            <a:ext cx="8810363" cy="643191"/>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What about Single Use Face Shields</a:t>
            </a:r>
          </a:p>
        </p:txBody>
      </p:sp>
      <p:sp>
        <p:nvSpPr>
          <p:cNvPr id="3" name="Content Placeholder 2">
            <a:extLst>
              <a:ext uri="{FF2B5EF4-FFF2-40B4-BE49-F238E27FC236}">
                <a16:creationId xmlns="" xmlns:a16="http://schemas.microsoft.com/office/drawing/2014/main" id="{61FE69A4-8EBE-44AA-87A6-D4FEDFFDAE80}"/>
              </a:ext>
            </a:extLst>
          </p:cNvPr>
          <p:cNvSpPr>
            <a:spLocks noGrp="1"/>
          </p:cNvSpPr>
          <p:nvPr>
            <p:ph idx="1"/>
          </p:nvPr>
        </p:nvSpPr>
        <p:spPr>
          <a:xfrm>
            <a:off x="463639" y="451513"/>
            <a:ext cx="8810363" cy="6406487"/>
          </a:xfrm>
        </p:spPr>
        <p:txBody>
          <a:bodyPr>
            <a:normAutofit fontScale="92500" lnSpcReduction="10000"/>
          </a:bodyPr>
          <a:lstStyle/>
          <a:p>
            <a:pPr>
              <a:buFont typeface="Arial" panose="020B0604020202020204" pitchFamily="34" charset="0"/>
              <a:buChar char="•"/>
            </a:pPr>
            <a:endParaRPr lang="en-CA" sz="36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en-CA" sz="4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Any reprocessing approved by facility should be performed in the MDRD</a:t>
            </a:r>
          </a:p>
          <a:p>
            <a:pPr marL="0" indent="0">
              <a:buNone/>
            </a:pPr>
            <a:endParaRPr lang="en-CA" sz="26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2600" dirty="0">
                <a:solidFill>
                  <a:schemeClr val="accent1">
                    <a:lumMod val="50000"/>
                  </a:schemeClr>
                </a:solidFill>
                <a:latin typeface="Calibri" panose="020F0502020204030204" pitchFamily="34" charset="0"/>
                <a:cs typeface="Calibri" panose="020F0502020204030204" pitchFamily="34" charset="0"/>
              </a:rPr>
              <a:t>Discuss with IPAC, MDR, Biomedical Engineering &amp; Quality and Risk to decide on a process that can be performed safely </a:t>
            </a:r>
          </a:p>
          <a:p>
            <a:pPr>
              <a:buClr>
                <a:srgbClr val="5FCBEF"/>
              </a:buClr>
            </a:pPr>
            <a:endParaRPr lang="en-CA" sz="2000" dirty="0">
              <a:solidFill>
                <a:srgbClr val="5FCBEF">
                  <a:lumMod val="50000"/>
                </a:srgbClr>
              </a:solidFill>
              <a:latin typeface="Calibri" panose="020F0502020204030204" pitchFamily="34" charset="0"/>
              <a:cs typeface="Calibri" panose="020F0502020204030204" pitchFamily="34" charset="0"/>
            </a:endParaRPr>
          </a:p>
          <a:p>
            <a:pPr>
              <a:buClr>
                <a:srgbClr val="5FCBEF"/>
              </a:buClr>
            </a:pPr>
            <a:endParaRPr lang="en-CA" sz="2000" dirty="0">
              <a:solidFill>
                <a:srgbClr val="5FCBEF">
                  <a:lumMod val="50000"/>
                </a:srgbClr>
              </a:solidFill>
              <a:latin typeface="Calibri" panose="020F0502020204030204" pitchFamily="34" charset="0"/>
              <a:cs typeface="Calibri" panose="020F0502020204030204" pitchFamily="34" charset="0"/>
            </a:endParaRPr>
          </a:p>
          <a:p>
            <a:pPr>
              <a:buClr>
                <a:srgbClr val="5FCBEF"/>
              </a:buClr>
            </a:pPr>
            <a:endParaRPr lang="en-CA" sz="2000" dirty="0">
              <a:solidFill>
                <a:srgbClr val="5FCBEF">
                  <a:lumMod val="50000"/>
                </a:srgbClr>
              </a:solidFill>
              <a:latin typeface="Calibri" panose="020F0502020204030204" pitchFamily="34" charset="0"/>
              <a:cs typeface="Calibri" panose="020F0502020204030204" pitchFamily="34" charset="0"/>
            </a:endParaRPr>
          </a:p>
          <a:p>
            <a:pPr>
              <a:buClr>
                <a:srgbClr val="5FCBEF"/>
              </a:buClr>
            </a:pPr>
            <a:endParaRPr lang="en-CA" sz="2000" dirty="0">
              <a:solidFill>
                <a:srgbClr val="5FCBEF">
                  <a:lumMod val="50000"/>
                </a:srgbClr>
              </a:solidFill>
              <a:latin typeface="Calibri" panose="020F0502020204030204" pitchFamily="34" charset="0"/>
              <a:cs typeface="Calibri" panose="020F0502020204030204" pitchFamily="34" charset="0"/>
            </a:endParaRPr>
          </a:p>
          <a:p>
            <a:pPr>
              <a:buClr>
                <a:srgbClr val="5FCBEF"/>
              </a:buClr>
            </a:pPr>
            <a:endParaRPr lang="en-CA" sz="2000" dirty="0">
              <a:solidFill>
                <a:srgbClr val="5FCBEF">
                  <a:lumMod val="50000"/>
                </a:srgbClr>
              </a:solidFill>
              <a:latin typeface="Calibri" panose="020F0502020204030204" pitchFamily="34" charset="0"/>
              <a:cs typeface="Calibri" panose="020F0502020204030204" pitchFamily="34" charset="0"/>
            </a:endParaRPr>
          </a:p>
          <a:p>
            <a:pPr>
              <a:buClr>
                <a:srgbClr val="5FCBEF"/>
              </a:buClr>
            </a:pPr>
            <a:endParaRPr lang="en-CA" sz="2000" dirty="0">
              <a:solidFill>
                <a:srgbClr val="5FCBEF">
                  <a:lumMod val="50000"/>
                </a:srgbClr>
              </a:solidFill>
              <a:latin typeface="Calibri" panose="020F0502020204030204" pitchFamily="34" charset="0"/>
              <a:cs typeface="Calibri" panose="020F0502020204030204" pitchFamily="34" charset="0"/>
            </a:endParaRPr>
          </a:p>
          <a:p>
            <a:pPr>
              <a:buClr>
                <a:srgbClr val="5FCBEF"/>
              </a:buClr>
            </a:pPr>
            <a:r>
              <a:rPr lang="en-CA" sz="2000" dirty="0">
                <a:solidFill>
                  <a:srgbClr val="5FCBEF">
                    <a:lumMod val="50000"/>
                  </a:srgbClr>
                </a:solidFill>
                <a:latin typeface="Calibri" panose="020F0502020204030204" pitchFamily="34" charset="0"/>
                <a:cs typeface="Calibri" panose="020F0502020204030204" pitchFamily="34" charset="0"/>
              </a:rPr>
              <a:t>https://www.cdc.gov/coronavirus/2019-ncov/hcp/ppe-strategy/eye-protection.html</a:t>
            </a:r>
          </a:p>
          <a:p>
            <a:pPr marL="0" indent="0">
              <a:buNone/>
            </a:pPr>
            <a:endParaRPr lang="en-CA" sz="96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en-CA" sz="28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6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3A1C2EB9-5FCD-42E2-9587-8637050EF764}"/>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2146517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DDB621-82C5-4118-B8D1-1F091C4B5468}"/>
              </a:ext>
            </a:extLst>
          </p:cNvPr>
          <p:cNvSpPr>
            <a:spLocks noGrp="1"/>
          </p:cNvSpPr>
          <p:nvPr>
            <p:ph type="title"/>
          </p:nvPr>
        </p:nvSpPr>
        <p:spPr>
          <a:xfrm>
            <a:off x="503583" y="185530"/>
            <a:ext cx="8770419" cy="893833"/>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Considerations </a:t>
            </a:r>
          </a:p>
        </p:txBody>
      </p:sp>
      <p:sp>
        <p:nvSpPr>
          <p:cNvPr id="3" name="Content Placeholder 2">
            <a:extLst>
              <a:ext uri="{FF2B5EF4-FFF2-40B4-BE49-F238E27FC236}">
                <a16:creationId xmlns="" xmlns:a16="http://schemas.microsoft.com/office/drawing/2014/main" id="{5A085013-5E84-4ED8-B73A-F7593A3A9F73}"/>
              </a:ext>
            </a:extLst>
          </p:cNvPr>
          <p:cNvSpPr>
            <a:spLocks noGrp="1"/>
          </p:cNvSpPr>
          <p:nvPr>
            <p:ph idx="1"/>
          </p:nvPr>
        </p:nvSpPr>
        <p:spPr>
          <a:xfrm>
            <a:off x="334851" y="1300766"/>
            <a:ext cx="8939151" cy="4740597"/>
          </a:xfrm>
        </p:spPr>
        <p:txBody>
          <a:bodyPr>
            <a:normAutofit fontScale="92500" lnSpcReduction="10000"/>
          </a:bodyPr>
          <a:lstStyle/>
          <a:p>
            <a:pPr lvl="0"/>
            <a:r>
              <a:rPr lang="en-CA" sz="2600" dirty="0">
                <a:solidFill>
                  <a:schemeClr val="accent1">
                    <a:lumMod val="50000"/>
                  </a:schemeClr>
                </a:solidFill>
                <a:latin typeface="Calibri" panose="020F0502020204030204" pitchFamily="34" charset="0"/>
                <a:cs typeface="Calibri" panose="020F0502020204030204" pitchFamily="34" charset="0"/>
              </a:rPr>
              <a:t>Decontamination processes may compromise the filter depending on the process decided on, therefore, ensure consider loss of fit and filtration effectiveness</a:t>
            </a:r>
          </a:p>
          <a:p>
            <a:pPr lvl="0"/>
            <a:r>
              <a:rPr lang="en-CA" sz="2600" dirty="0">
                <a:solidFill>
                  <a:schemeClr val="accent1">
                    <a:lumMod val="50000"/>
                  </a:schemeClr>
                </a:solidFill>
                <a:latin typeface="Calibri" panose="020F0502020204030204" pitchFamily="34" charset="0"/>
                <a:cs typeface="Calibri" panose="020F0502020204030204" pitchFamily="34" charset="0"/>
              </a:rPr>
              <a:t>Consider the N95 Volumes required</a:t>
            </a:r>
          </a:p>
          <a:p>
            <a:pPr lvl="0"/>
            <a:r>
              <a:rPr lang="en-CA" sz="2600" dirty="0">
                <a:solidFill>
                  <a:schemeClr val="accent1">
                    <a:lumMod val="50000"/>
                  </a:schemeClr>
                </a:solidFill>
                <a:latin typeface="Calibri" panose="020F0502020204030204" pitchFamily="34" charset="0"/>
                <a:cs typeface="Calibri" panose="020F0502020204030204" pitchFamily="34" charset="0"/>
              </a:rPr>
              <a:t>Initiate good Quality Controls &amp; to ensure the number of times the N95 can be reprocessed</a:t>
            </a:r>
            <a:r>
              <a:rPr lang="en-CA" sz="2600" dirty="0">
                <a:solidFill>
                  <a:srgbClr val="5FCBEF">
                    <a:lumMod val="50000"/>
                  </a:srgbClr>
                </a:solidFill>
                <a:latin typeface="Calibri" panose="020F0502020204030204" pitchFamily="34" charset="0"/>
                <a:cs typeface="Calibri" panose="020F0502020204030204" pitchFamily="34" charset="0"/>
              </a:rPr>
              <a:t> recommended by reprocessing manufacturer</a:t>
            </a:r>
            <a:r>
              <a:rPr lang="en-CA" sz="2600" dirty="0">
                <a:solidFill>
                  <a:schemeClr val="accent1">
                    <a:lumMod val="50000"/>
                  </a:schemeClr>
                </a:solidFill>
                <a:latin typeface="Calibri" panose="020F0502020204030204" pitchFamily="34" charset="0"/>
                <a:cs typeface="Calibri" panose="020F0502020204030204" pitchFamily="34" charset="0"/>
              </a:rPr>
              <a:t> There is really no way to </a:t>
            </a:r>
            <a:r>
              <a:rPr lang="en-CA" sz="2600" b="1" u="sng" dirty="0">
                <a:solidFill>
                  <a:schemeClr val="accent1">
                    <a:lumMod val="50000"/>
                  </a:schemeClr>
                </a:solidFill>
                <a:latin typeface="Calibri" panose="020F0502020204030204" pitchFamily="34" charset="0"/>
                <a:cs typeface="Calibri" panose="020F0502020204030204" pitchFamily="34" charset="0"/>
              </a:rPr>
              <a:t>clean </a:t>
            </a:r>
            <a:r>
              <a:rPr lang="en-CA" sz="2600" dirty="0">
                <a:solidFill>
                  <a:schemeClr val="accent1">
                    <a:lumMod val="50000"/>
                  </a:schemeClr>
                </a:solidFill>
                <a:latin typeface="Calibri" panose="020F0502020204030204" pitchFamily="34" charset="0"/>
                <a:cs typeface="Calibri" panose="020F0502020204030204" pitchFamily="34" charset="0"/>
              </a:rPr>
              <a:t>these once used</a:t>
            </a:r>
          </a:p>
          <a:p>
            <a:pPr lvl="0"/>
            <a:r>
              <a:rPr lang="en-CA" sz="2600" dirty="0">
                <a:solidFill>
                  <a:schemeClr val="accent1">
                    <a:lumMod val="50000"/>
                  </a:schemeClr>
                </a:solidFill>
                <a:latin typeface="Calibri" panose="020F0502020204030204" pitchFamily="34" charset="0"/>
                <a:cs typeface="Calibri" panose="020F0502020204030204" pitchFamily="34" charset="0"/>
              </a:rPr>
              <a:t>Identify and document a tracking method </a:t>
            </a:r>
          </a:p>
          <a:p>
            <a:pPr lvl="0"/>
            <a:r>
              <a:rPr lang="en-CA" sz="2600" dirty="0">
                <a:solidFill>
                  <a:schemeClr val="accent1">
                    <a:lumMod val="50000"/>
                  </a:schemeClr>
                </a:solidFill>
                <a:latin typeface="Calibri" panose="020F0502020204030204" pitchFamily="34" charset="0"/>
                <a:cs typeface="Calibri" panose="020F0502020204030204" pitchFamily="34" charset="0"/>
              </a:rPr>
              <a:t>Develop the method of collection and ensure excellent communication </a:t>
            </a:r>
          </a:p>
          <a:p>
            <a:pPr lvl="0"/>
            <a:r>
              <a:rPr lang="en-CA" sz="2600" dirty="0">
                <a:solidFill>
                  <a:schemeClr val="accent1">
                    <a:lumMod val="50000"/>
                  </a:schemeClr>
                </a:solidFill>
                <a:latin typeface="Calibri" panose="020F0502020204030204" pitchFamily="34" charset="0"/>
                <a:cs typeface="Calibri" panose="020F0502020204030204" pitchFamily="34" charset="0"/>
              </a:rPr>
              <a:t>Ensure consistency and identify a team member responsible to oversee any reuse protocols</a:t>
            </a:r>
          </a:p>
          <a:p>
            <a:endParaRPr lang="en-CA" dirty="0"/>
          </a:p>
        </p:txBody>
      </p:sp>
      <p:sp>
        <p:nvSpPr>
          <p:cNvPr id="4" name="Slide Number Placeholder 3">
            <a:extLst>
              <a:ext uri="{FF2B5EF4-FFF2-40B4-BE49-F238E27FC236}">
                <a16:creationId xmlns="" xmlns:a16="http://schemas.microsoft.com/office/drawing/2014/main" id="{52E2F088-FAC8-416B-8182-58AB329F41C4}"/>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498268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98CF69-07F1-46FC-8D9F-26B0FF60FE8E}"/>
              </a:ext>
            </a:extLst>
          </p:cNvPr>
          <p:cNvSpPr>
            <a:spLocks noGrp="1"/>
          </p:cNvSpPr>
          <p:nvPr>
            <p:ph type="title"/>
          </p:nvPr>
        </p:nvSpPr>
        <p:spPr>
          <a:xfrm>
            <a:off x="384313" y="283334"/>
            <a:ext cx="8889689" cy="949117"/>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Considerations </a:t>
            </a:r>
          </a:p>
        </p:txBody>
      </p:sp>
      <p:sp>
        <p:nvSpPr>
          <p:cNvPr id="3" name="Content Placeholder 2">
            <a:extLst>
              <a:ext uri="{FF2B5EF4-FFF2-40B4-BE49-F238E27FC236}">
                <a16:creationId xmlns="" xmlns:a16="http://schemas.microsoft.com/office/drawing/2014/main" id="{165C9527-AEE9-455F-AA4A-2DD2E4485738}"/>
              </a:ext>
            </a:extLst>
          </p:cNvPr>
          <p:cNvSpPr>
            <a:spLocks noGrp="1"/>
          </p:cNvSpPr>
          <p:nvPr>
            <p:ph idx="1"/>
          </p:nvPr>
        </p:nvSpPr>
        <p:spPr>
          <a:xfrm>
            <a:off x="384313" y="1404731"/>
            <a:ext cx="8889689" cy="4636632"/>
          </a:xfrm>
        </p:spPr>
        <p:txBody>
          <a:bodyPr>
            <a:normAutofit/>
          </a:bodyPr>
          <a:lstStyle/>
          <a:p>
            <a:r>
              <a:rPr lang="en-CA" sz="2400" dirty="0">
                <a:solidFill>
                  <a:schemeClr val="accent1">
                    <a:lumMod val="50000"/>
                  </a:schemeClr>
                </a:solidFill>
                <a:latin typeface="Calibri" panose="020F0502020204030204" pitchFamily="34" charset="0"/>
                <a:cs typeface="Calibri" panose="020F0502020204030204" pitchFamily="34" charset="0"/>
              </a:rPr>
              <a:t>Expired N95 stocks- Devices beyond their labelled shelf life may retain adequate filtration if stored properly, bands and other elastic parts may not ensure a proper fit.</a:t>
            </a:r>
            <a:r>
              <a:rPr lang="en-CA" sz="2400" baseline="30000" dirty="0">
                <a:solidFill>
                  <a:schemeClr val="accent1">
                    <a:lumMod val="50000"/>
                  </a:schemeClr>
                </a:solidFill>
                <a:latin typeface="Calibri" panose="020F0502020204030204" pitchFamily="34" charset="0"/>
                <a:cs typeface="Calibri" panose="020F0502020204030204" pitchFamily="34" charset="0"/>
              </a:rPr>
              <a:t>1</a:t>
            </a:r>
            <a:r>
              <a:rPr lang="en-CA" sz="2400" dirty="0">
                <a:solidFill>
                  <a:schemeClr val="accent1">
                    <a:lumMod val="50000"/>
                  </a:schemeClr>
                </a:solidFill>
                <a:latin typeface="Calibri" panose="020F0502020204030204" pitchFamily="34" charset="0"/>
                <a:cs typeface="Calibri" panose="020F0502020204030204" pitchFamily="34" charset="0"/>
              </a:rPr>
              <a:t> </a:t>
            </a:r>
          </a:p>
          <a:p>
            <a:r>
              <a:rPr lang="en-CA" sz="2400" dirty="0">
                <a:solidFill>
                  <a:schemeClr val="accent1">
                    <a:lumMod val="50000"/>
                  </a:schemeClr>
                </a:solidFill>
                <a:latin typeface="Calibri" panose="020F0502020204030204" pitchFamily="34" charset="0"/>
                <a:cs typeface="Calibri" panose="020F0502020204030204" pitchFamily="34" charset="0"/>
              </a:rPr>
              <a:t>Heat and humidity can compromise the filter material. Inspect closely for damage and fit test before use </a:t>
            </a:r>
            <a:r>
              <a:rPr lang="en-CA" dirty="0">
                <a:solidFill>
                  <a:schemeClr val="accent1">
                    <a:lumMod val="50000"/>
                  </a:schemeClr>
                </a:solidFill>
                <a:latin typeface="Calibri" panose="020F0502020204030204" pitchFamily="34" charset="0"/>
                <a:cs typeface="Calibri" panose="020F0502020204030204" pitchFamily="34" charset="0"/>
              </a:rPr>
              <a:t>(ECRI-March 2020).</a:t>
            </a:r>
          </a:p>
          <a:p>
            <a:pPr lvl="0"/>
            <a:r>
              <a:rPr lang="en-CA" sz="2400" dirty="0">
                <a:solidFill>
                  <a:schemeClr val="accent1">
                    <a:lumMod val="50000"/>
                  </a:schemeClr>
                </a:solidFill>
                <a:latin typeface="Calibri" panose="020F0502020204030204" pitchFamily="34" charset="0"/>
                <a:cs typeface="Calibri" panose="020F0502020204030204" pitchFamily="34" charset="0"/>
              </a:rPr>
              <a:t>Manufacturers of the N95 should provide you with instructions that have been tested in their laboratories</a:t>
            </a:r>
          </a:p>
          <a:p>
            <a:pPr lvl="0"/>
            <a:r>
              <a:rPr lang="en-CA" sz="2400" dirty="0">
                <a:solidFill>
                  <a:schemeClr val="accent1">
                    <a:lumMod val="50000"/>
                  </a:schemeClr>
                </a:solidFill>
                <a:latin typeface="Calibri" panose="020F0502020204030204" pitchFamily="34" charset="0"/>
                <a:cs typeface="Calibri" panose="020F0502020204030204" pitchFamily="34" charset="0"/>
              </a:rPr>
              <a:t>Follow Manufacturers Instructions </a:t>
            </a:r>
          </a:p>
          <a:p>
            <a:endParaRPr lang="en-CA" dirty="0"/>
          </a:p>
        </p:txBody>
      </p:sp>
      <p:sp>
        <p:nvSpPr>
          <p:cNvPr id="4" name="Slide Number Placeholder 3">
            <a:extLst>
              <a:ext uri="{FF2B5EF4-FFF2-40B4-BE49-F238E27FC236}">
                <a16:creationId xmlns="" xmlns:a16="http://schemas.microsoft.com/office/drawing/2014/main" id="{B1E1EAB2-493A-4BA5-BEFE-6013B4964A81}"/>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253495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9D9A83-CD14-4D2F-AB10-F61885619511}"/>
              </a:ext>
            </a:extLst>
          </p:cNvPr>
          <p:cNvSpPr>
            <a:spLocks noGrp="1"/>
          </p:cNvSpPr>
          <p:nvPr>
            <p:ph type="title"/>
          </p:nvPr>
        </p:nvSpPr>
        <p:spPr>
          <a:xfrm>
            <a:off x="463639" y="231820"/>
            <a:ext cx="8810363" cy="868110"/>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Considerations  </a:t>
            </a:r>
          </a:p>
        </p:txBody>
      </p:sp>
      <p:sp>
        <p:nvSpPr>
          <p:cNvPr id="3" name="Content Placeholder 2">
            <a:extLst>
              <a:ext uri="{FF2B5EF4-FFF2-40B4-BE49-F238E27FC236}">
                <a16:creationId xmlns="" xmlns:a16="http://schemas.microsoft.com/office/drawing/2014/main" id="{8A88D235-EE34-4018-822F-34A388A8616E}"/>
              </a:ext>
            </a:extLst>
          </p:cNvPr>
          <p:cNvSpPr>
            <a:spLocks noGrp="1"/>
          </p:cNvSpPr>
          <p:nvPr>
            <p:ph idx="1"/>
          </p:nvPr>
        </p:nvSpPr>
        <p:spPr>
          <a:xfrm>
            <a:off x="583095" y="1232453"/>
            <a:ext cx="9307879" cy="4808910"/>
          </a:xfrm>
        </p:spPr>
        <p:txBody>
          <a:bodyPr>
            <a:normAutofit/>
          </a:bodyPr>
          <a:lstStyle/>
          <a:p>
            <a:pPr lvl="0"/>
            <a:endParaRPr lang="en-CA" sz="2400" dirty="0">
              <a:solidFill>
                <a:schemeClr val="accent1">
                  <a:lumMod val="50000"/>
                </a:schemeClr>
              </a:solidFill>
              <a:latin typeface="Calibri" panose="020F0502020204030204" pitchFamily="34" charset="0"/>
              <a:cs typeface="Calibri" panose="020F0502020204030204" pitchFamily="34" charset="0"/>
            </a:endParaRPr>
          </a:p>
          <a:p>
            <a:pPr lvl="0"/>
            <a:endParaRPr lang="en-CA" sz="2400" dirty="0">
              <a:solidFill>
                <a:schemeClr val="accent1">
                  <a:lumMod val="50000"/>
                </a:schemeClr>
              </a:solidFill>
              <a:latin typeface="Calibri" panose="020F0502020204030204" pitchFamily="34" charset="0"/>
              <a:cs typeface="Calibri" panose="020F0502020204030204" pitchFamily="34" charset="0"/>
            </a:endParaRPr>
          </a:p>
          <a:p>
            <a:pPr lvl="0"/>
            <a:r>
              <a:rPr lang="en-CA" sz="2400" dirty="0">
                <a:solidFill>
                  <a:schemeClr val="accent1">
                    <a:lumMod val="50000"/>
                  </a:schemeClr>
                </a:solidFill>
                <a:latin typeface="Calibri" panose="020F0502020204030204" pitchFamily="34" charset="0"/>
                <a:cs typeface="Calibri" panose="020F0502020204030204" pitchFamily="34" charset="0"/>
              </a:rPr>
              <a:t>Store used N95 in designated area</a:t>
            </a:r>
          </a:p>
          <a:p>
            <a:pPr lvl="0"/>
            <a:r>
              <a:rPr lang="en-CA" sz="2400" dirty="0">
                <a:solidFill>
                  <a:schemeClr val="accent1">
                    <a:lumMod val="50000"/>
                  </a:schemeClr>
                </a:solidFill>
                <a:latin typeface="Calibri" panose="020F0502020204030204" pitchFamily="34" charset="0"/>
                <a:cs typeface="Calibri" panose="020F0502020204030204" pitchFamily="34" charset="0"/>
              </a:rPr>
              <a:t>Ensure once this crisis is over, destroy the reprocessed N95 stock and resort back to the current Canadian standards and manufacturers recommendations as Single Use Device</a:t>
            </a:r>
          </a:p>
          <a:p>
            <a:pPr lvl="0"/>
            <a:r>
              <a:rPr lang="en-CA" sz="2400" dirty="0">
                <a:solidFill>
                  <a:schemeClr val="accent1">
                    <a:lumMod val="50000"/>
                  </a:schemeClr>
                </a:solidFill>
                <a:latin typeface="Calibri" panose="020F0502020204030204" pitchFamily="34" charset="0"/>
                <a:cs typeface="Calibri" panose="020F0502020204030204" pitchFamily="34" charset="0"/>
              </a:rPr>
              <a:t>What will the future hold for Single Use Items????</a:t>
            </a:r>
          </a:p>
          <a:p>
            <a:endParaRPr lang="en-CA" dirty="0"/>
          </a:p>
        </p:txBody>
      </p:sp>
      <p:sp>
        <p:nvSpPr>
          <p:cNvPr id="4" name="Slide Number Placeholder 3">
            <a:extLst>
              <a:ext uri="{FF2B5EF4-FFF2-40B4-BE49-F238E27FC236}">
                <a16:creationId xmlns="" xmlns:a16="http://schemas.microsoft.com/office/drawing/2014/main" id="{D21217B3-8F61-43BA-B184-E438525AA941}"/>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446995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D3EB96-DF1B-48EF-A0E8-797577A466B9}"/>
              </a:ext>
            </a:extLst>
          </p:cNvPr>
          <p:cNvSpPr>
            <a:spLocks noGrp="1"/>
          </p:cNvSpPr>
          <p:nvPr>
            <p:ph type="title"/>
          </p:nvPr>
        </p:nvSpPr>
        <p:spPr>
          <a:xfrm>
            <a:off x="347730" y="257578"/>
            <a:ext cx="8926272" cy="842813"/>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Summary </a:t>
            </a:r>
          </a:p>
        </p:txBody>
      </p:sp>
      <p:sp>
        <p:nvSpPr>
          <p:cNvPr id="3" name="Content Placeholder 2">
            <a:extLst>
              <a:ext uri="{FF2B5EF4-FFF2-40B4-BE49-F238E27FC236}">
                <a16:creationId xmlns="" xmlns:a16="http://schemas.microsoft.com/office/drawing/2014/main" id="{BD2089ED-36FA-4F0E-9E5D-B3FF051D7F5C}"/>
              </a:ext>
            </a:extLst>
          </p:cNvPr>
          <p:cNvSpPr>
            <a:spLocks noGrp="1"/>
          </p:cNvSpPr>
          <p:nvPr>
            <p:ph idx="1"/>
          </p:nvPr>
        </p:nvSpPr>
        <p:spPr>
          <a:xfrm>
            <a:off x="347730" y="1403797"/>
            <a:ext cx="8926272" cy="5306096"/>
          </a:xfrm>
        </p:spPr>
        <p:txBody>
          <a:bodyPr>
            <a:normAutofit/>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There is no change in the MDR PPE that should be worn in MDR</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Reprocessing of the Single Use N95 is a crisis contingency plan ONLY to be used by staff as a last resort under the Emergency Plan; i.e. when and if there are no new N95 respirators available </a:t>
            </a:r>
          </a:p>
          <a:p>
            <a:pPr lvl="1">
              <a:buFont typeface="Wingdings" panose="05000000000000000000" pitchFamily="2" charset="2"/>
              <a:buChar char="v"/>
            </a:pPr>
            <a:r>
              <a:rPr lang="en-CA" sz="2400" dirty="0">
                <a:solidFill>
                  <a:schemeClr val="accent1">
                    <a:lumMod val="50000"/>
                  </a:schemeClr>
                </a:solidFill>
                <a:latin typeface="Calibri" panose="020F0502020204030204" pitchFamily="34" charset="0"/>
                <a:cs typeface="Calibri" panose="020F0502020204030204" pitchFamily="34" charset="0"/>
              </a:rPr>
              <a:t>MDR, IPAC, Biomedical Engineering, Quality and Risk should be involved in approval and development of the facility plan on how the process will take place (collection, transportation &amp; reprocessing plans) </a:t>
            </a:r>
          </a:p>
          <a:p>
            <a:pPr lvl="1">
              <a:buFont typeface="Wingdings" panose="05000000000000000000" pitchFamily="2" charset="2"/>
              <a:buChar char="v"/>
            </a:pPr>
            <a:r>
              <a:rPr lang="en-CA" sz="2400" dirty="0">
                <a:solidFill>
                  <a:schemeClr val="accent1">
                    <a:lumMod val="50000"/>
                  </a:schemeClr>
                </a:solidFill>
                <a:latin typeface="Calibri" panose="020F0502020204030204" pitchFamily="34" charset="0"/>
                <a:cs typeface="Calibri" panose="020F0502020204030204" pitchFamily="34" charset="0"/>
              </a:rPr>
              <a:t>The processing the N95’s should be performed in the MDRD</a:t>
            </a:r>
            <a:endParaRPr lang="en-CA" sz="2400" dirty="0">
              <a:solidFill>
                <a:schemeClr val="accent1">
                  <a:lumMod val="50000"/>
                </a:schemeClr>
              </a:solidFill>
              <a:highlight>
                <a:srgbClr val="FFFF00"/>
              </a:highlight>
              <a:latin typeface="Calibri" panose="020F0502020204030204" pitchFamily="34" charset="0"/>
              <a:cs typeface="Calibri" panose="020F0502020204030204" pitchFamily="34" charset="0"/>
            </a:endParaRPr>
          </a:p>
          <a:p>
            <a:pPr lvl="1">
              <a:buFont typeface="Wingdings" panose="05000000000000000000" pitchFamily="2" charset="2"/>
              <a:buChar char="v"/>
            </a:pPr>
            <a:r>
              <a:rPr lang="en-CA" sz="2400" dirty="0">
                <a:solidFill>
                  <a:schemeClr val="accent1">
                    <a:lumMod val="50000"/>
                  </a:schemeClr>
                </a:solidFill>
                <a:latin typeface="Calibri" panose="020F0502020204030204" pitchFamily="34" charset="0"/>
                <a:cs typeface="Calibri" panose="020F0502020204030204" pitchFamily="34" charset="0"/>
              </a:rPr>
              <a:t>Education and a communication plan is critical for those staff assigned designated staff assigned to the task</a:t>
            </a:r>
          </a:p>
          <a:p>
            <a:pPr lvl="1">
              <a:buFont typeface="Wingdings" panose="05000000000000000000" pitchFamily="2" charset="2"/>
              <a:buChar char="v"/>
            </a:pPr>
            <a:endParaRPr lang="en-CA" sz="22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AEF43E8C-3C2D-4A30-8F32-9A34CAA71A65}"/>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186735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CCB26A-5E12-4C6E-B841-2720D53475FD}"/>
              </a:ext>
            </a:extLst>
          </p:cNvPr>
          <p:cNvSpPr>
            <a:spLocks noGrp="1"/>
          </p:cNvSpPr>
          <p:nvPr>
            <p:ph type="title"/>
          </p:nvPr>
        </p:nvSpPr>
        <p:spPr>
          <a:xfrm>
            <a:off x="450761" y="244699"/>
            <a:ext cx="8823241" cy="1685701"/>
          </a:xfrm>
        </p:spPr>
        <p:txBody>
          <a:bodyPr>
            <a:normAutofit fontScale="90000"/>
          </a:bodyPr>
          <a:lstStyle/>
          <a:p>
            <a:pPr lvl="0">
              <a:spcBef>
                <a:spcPts val="1000"/>
              </a:spcBef>
              <a:buClr>
                <a:srgbClr val="5FCBEF"/>
              </a:buClr>
              <a:buSzPct val="80000"/>
            </a:pPr>
            <a:r>
              <a:rPr lang="en-US" sz="4000" b="1" dirty="0">
                <a:solidFill>
                  <a:schemeClr val="accent1">
                    <a:lumMod val="50000"/>
                  </a:schemeClr>
                </a:solidFill>
                <a:latin typeface="Calibri" panose="020F0502020204030204" pitchFamily="34" charset="0"/>
                <a:ea typeface="+mn-ea"/>
                <a:cs typeface="Calibri" panose="020F0502020204030204" pitchFamily="34" charset="0"/>
              </a:rPr>
              <a:t>Is there anything ‘special’ required for MDR staff who reprocess, or transport devices used on positive COVID-19 patients?</a:t>
            </a:r>
            <a:r>
              <a:rPr lang="en-US" sz="2400" dirty="0">
                <a:solidFill>
                  <a:srgbClr val="2E83C3">
                    <a:lumMod val="75000"/>
                  </a:srgbClr>
                </a:solidFill>
                <a:latin typeface="Calibri" panose="020F0502020204030204" pitchFamily="34" charset="0"/>
                <a:ea typeface="+mn-ea"/>
                <a:cs typeface="Calibri" panose="020F0502020204030204" pitchFamily="34" charset="0"/>
              </a:rPr>
              <a:t/>
            </a:r>
            <a:br>
              <a:rPr lang="en-US" sz="2400" dirty="0">
                <a:solidFill>
                  <a:srgbClr val="2E83C3">
                    <a:lumMod val="75000"/>
                  </a:srgbClr>
                </a:solidFill>
                <a:latin typeface="Calibri" panose="020F0502020204030204" pitchFamily="34" charset="0"/>
                <a:ea typeface="+mn-ea"/>
                <a:cs typeface="Calibri" panose="020F0502020204030204" pitchFamily="34" charset="0"/>
              </a:rPr>
            </a:br>
            <a:r>
              <a:rPr lang="en-US" dirty="0">
                <a:solidFill>
                  <a:schemeClr val="accent2">
                    <a:lumMod val="75000"/>
                  </a:schemeClr>
                </a:solidFill>
                <a:latin typeface="Calibri" panose="020F0502020204030204" pitchFamily="34" charset="0"/>
                <a:cs typeface="Calibri" panose="020F0502020204030204" pitchFamily="34" charset="0"/>
              </a:rPr>
              <a:t/>
            </a:r>
            <a:br>
              <a:rPr lang="en-US" dirty="0">
                <a:solidFill>
                  <a:schemeClr val="accent2">
                    <a:lumMod val="75000"/>
                  </a:schemeClr>
                </a:solidFill>
                <a:latin typeface="Calibri" panose="020F0502020204030204" pitchFamily="34" charset="0"/>
                <a:cs typeface="Calibri" panose="020F0502020204030204" pitchFamily="34" charset="0"/>
              </a:rPr>
            </a:br>
            <a:endParaRPr lang="en-CA" dirty="0"/>
          </a:p>
        </p:txBody>
      </p:sp>
      <p:sp>
        <p:nvSpPr>
          <p:cNvPr id="3" name="Content Placeholder 2">
            <a:extLst>
              <a:ext uri="{FF2B5EF4-FFF2-40B4-BE49-F238E27FC236}">
                <a16:creationId xmlns="" xmlns:a16="http://schemas.microsoft.com/office/drawing/2014/main" id="{E40047A0-0796-49B4-92DC-06E9C59FA1D0}"/>
              </a:ext>
            </a:extLst>
          </p:cNvPr>
          <p:cNvSpPr>
            <a:spLocks noGrp="1"/>
          </p:cNvSpPr>
          <p:nvPr>
            <p:ph idx="1"/>
          </p:nvPr>
        </p:nvSpPr>
        <p:spPr>
          <a:xfrm>
            <a:off x="677334" y="2160589"/>
            <a:ext cx="8596668" cy="4697411"/>
          </a:xfrm>
        </p:spPr>
        <p:txBody>
          <a:bodyPr>
            <a:normAutofit/>
          </a:bodyPr>
          <a:lstStyle/>
          <a:p>
            <a:pPr marL="0" indent="0">
              <a:buNone/>
            </a:pPr>
            <a:r>
              <a:rPr lang="en-CA" sz="3300" b="1" dirty="0">
                <a:solidFill>
                  <a:schemeClr val="accent1">
                    <a:lumMod val="50000"/>
                  </a:schemeClr>
                </a:solidFill>
                <a:latin typeface="Calibri" panose="020F0502020204030204" pitchFamily="34" charset="0"/>
                <a:cs typeface="Calibri" panose="020F0502020204030204" pitchFamily="34" charset="0"/>
              </a:rPr>
              <a:t>Answer :</a:t>
            </a:r>
          </a:p>
          <a:p>
            <a:pPr>
              <a:buFont typeface="Arial" panose="020B0604020202020204" pitchFamily="34" charset="0"/>
              <a:buChar char="•"/>
            </a:pPr>
            <a:r>
              <a:rPr lang="en-CA" sz="2800" b="1" dirty="0">
                <a:solidFill>
                  <a:schemeClr val="accent1">
                    <a:lumMod val="50000"/>
                  </a:schemeClr>
                </a:solidFill>
                <a:latin typeface="Calibri" panose="020F0502020204030204" pitchFamily="34" charset="0"/>
                <a:cs typeface="Calibri" panose="020F0502020204030204" pitchFamily="34" charset="0"/>
              </a:rPr>
              <a:t>No</a:t>
            </a:r>
            <a:r>
              <a:rPr lang="en-CA" sz="2800" dirty="0">
                <a:solidFill>
                  <a:schemeClr val="accent1">
                    <a:lumMod val="50000"/>
                  </a:schemeClr>
                </a:solidFill>
                <a:latin typeface="Calibri" panose="020F0502020204030204" pitchFamily="34" charset="0"/>
                <a:cs typeface="Calibri" panose="020F0502020204030204" pitchFamily="34" charset="0"/>
              </a:rPr>
              <a:t>… </a:t>
            </a:r>
            <a:r>
              <a:rPr lang="en-CA" sz="2400" dirty="0">
                <a:solidFill>
                  <a:schemeClr val="accent1">
                    <a:lumMod val="50000"/>
                  </a:schemeClr>
                </a:solidFill>
                <a:latin typeface="Calibri" panose="020F0502020204030204" pitchFamily="34" charset="0"/>
                <a:cs typeface="Calibri" panose="020F0502020204030204" pitchFamily="34" charset="0"/>
              </a:rPr>
              <a:t>MDR staff wear PPE according to Canadian Standards Association (CSA)- Z314-18 (medical device reprocessing)  and appropriate for the task</a:t>
            </a:r>
          </a:p>
          <a:p>
            <a:pPr lvl="0">
              <a:buClr>
                <a:srgbClr val="5FCBEF"/>
              </a:buClr>
              <a:buFont typeface="Arial" panose="020B0604020202020204" pitchFamily="34" charset="0"/>
              <a:buChar char="•"/>
            </a:pPr>
            <a:r>
              <a:rPr lang="en-CA" sz="2400" dirty="0">
                <a:solidFill>
                  <a:srgbClr val="5FCBEF">
                    <a:lumMod val="50000"/>
                  </a:srgbClr>
                </a:solidFill>
                <a:latin typeface="Calibri" panose="020F0502020204030204" pitchFamily="34" charset="0"/>
                <a:cs typeface="Calibri" panose="020F0502020204030204" pitchFamily="34" charset="0"/>
              </a:rPr>
              <a:t>Instruments and devices including those that have been used in procedures for patients with known or suspect COVID-19 should be handled the same as other instruments </a:t>
            </a:r>
          </a:p>
          <a:p>
            <a:pPr marL="914400" lvl="2" indent="0">
              <a:buClr>
                <a:srgbClr val="5FCBEF"/>
              </a:buClr>
              <a:buNone/>
            </a:pPr>
            <a:r>
              <a:rPr lang="en-CA" sz="2400" dirty="0">
                <a:solidFill>
                  <a:schemeClr val="accent1">
                    <a:lumMod val="50000"/>
                  </a:schemeClr>
                </a:solidFill>
                <a:latin typeface="Calibri" panose="020F0502020204030204" pitchFamily="34" charset="0"/>
                <a:cs typeface="Calibri" panose="020F0502020204030204" pitchFamily="34" charset="0"/>
              </a:rPr>
              <a:t>*this also includes the equipment used in aerosol generated procedures </a:t>
            </a: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en-CA" sz="2400" dirty="0">
              <a:solidFill>
                <a:schemeClr val="accent1">
                  <a:lumMod val="50000"/>
                </a:schemeClr>
              </a:solidFill>
              <a:highlight>
                <a:srgbClr val="FFFF00"/>
              </a:highligh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E4C01DCA-3542-4A4D-9220-0A510E1FD7E6}"/>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94544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 xmlns:a16="http://schemas.microsoft.com/office/drawing/2014/main" id="{BFE45986-3C40-4328-B02F-9F9EAC2581D9}"/>
              </a:ext>
            </a:extLst>
          </p:cNvPr>
          <p:cNvSpPr>
            <a:spLocks noGrp="1"/>
          </p:cNvSpPr>
          <p:nvPr>
            <p:ph type="title"/>
          </p:nvPr>
        </p:nvSpPr>
        <p:spPr/>
        <p:txBody>
          <a:bodyPr/>
          <a:lstStyle/>
          <a:p>
            <a:r>
              <a:rPr lang="en-CA" altLang="en-US" sz="2400" dirty="0"/>
              <a:t>Resources &amp; Contact Information/</a:t>
            </a:r>
            <a:br>
              <a:rPr lang="en-CA" altLang="en-US" sz="2400" dirty="0"/>
            </a:br>
            <a:r>
              <a:rPr lang="en-CA" altLang="en-US" sz="2400" dirty="0"/>
              <a:t>Ressources et coordonnées</a:t>
            </a:r>
          </a:p>
        </p:txBody>
      </p:sp>
      <p:sp>
        <p:nvSpPr>
          <p:cNvPr id="3" name="Content Placeholder 2">
            <a:extLst>
              <a:ext uri="{FF2B5EF4-FFF2-40B4-BE49-F238E27FC236}">
                <a16:creationId xmlns="" xmlns:a16="http://schemas.microsoft.com/office/drawing/2014/main" id="{19E14526-368E-4B17-83DC-9F80EAF20DC8}"/>
              </a:ext>
            </a:extLst>
          </p:cNvPr>
          <p:cNvSpPr>
            <a:spLocks noGrp="1"/>
          </p:cNvSpPr>
          <p:nvPr>
            <p:ph sz="half" idx="1"/>
          </p:nvPr>
        </p:nvSpPr>
        <p:spPr>
          <a:xfrm>
            <a:off x="1749425" y="1092201"/>
            <a:ext cx="4038600" cy="4525963"/>
          </a:xfrm>
        </p:spPr>
        <p:txBody>
          <a:bodyPr/>
          <a:lstStyle/>
          <a:p>
            <a:pPr>
              <a:defRPr/>
            </a:pPr>
            <a:r>
              <a:rPr lang="en-CA" sz="1400" dirty="0"/>
              <a:t>Applications for medical devices under the Interim Order for use in relation to COVID-19 – Guidance document</a:t>
            </a:r>
          </a:p>
          <a:p>
            <a:pPr marL="365125" indent="-365125">
              <a:buNone/>
              <a:defRPr/>
            </a:pPr>
            <a:r>
              <a:rPr lang="en-CA" sz="1400" dirty="0"/>
              <a:t>	</a:t>
            </a:r>
            <a:r>
              <a:rPr lang="en-CA" sz="1400" dirty="0">
                <a:hlinkClick r:id="rId3"/>
              </a:rPr>
              <a:t>https://www.canada.ca/en/health-canada/services/drugs-health-products/drug-products/announcements/interim-order-importation-sale-medical-devices-covid-19/guidance-medical-device-applications.html</a:t>
            </a:r>
            <a:endParaRPr lang="en-CA" sz="1400" dirty="0"/>
          </a:p>
          <a:p>
            <a:pPr marL="0" indent="0">
              <a:buNone/>
              <a:defRPr/>
            </a:pPr>
            <a:endParaRPr lang="en-CA" sz="1400" dirty="0"/>
          </a:p>
          <a:p>
            <a:pPr>
              <a:defRPr/>
            </a:pPr>
            <a:r>
              <a:rPr lang="en-CA" sz="1400" dirty="0"/>
              <a:t>Products authorized under the Interim Order:</a:t>
            </a:r>
          </a:p>
          <a:p>
            <a:pPr marL="365125" indent="0">
              <a:buNone/>
              <a:defRPr/>
            </a:pPr>
            <a:r>
              <a:rPr lang="en-CA" sz="1400" dirty="0">
                <a:hlinkClick r:id="rId4"/>
              </a:rPr>
              <a:t>https://www.canada.ca/en/health-canada/services/drugs-health-products/covid19-industry/medical-devices/products-authorized-interim-orde.html</a:t>
            </a:r>
            <a:endParaRPr lang="en-CA" sz="1400" dirty="0"/>
          </a:p>
          <a:p>
            <a:pPr>
              <a:defRPr/>
            </a:pPr>
            <a:endParaRPr lang="en-CA" sz="1400" dirty="0"/>
          </a:p>
          <a:p>
            <a:pPr>
              <a:defRPr/>
            </a:pPr>
            <a:r>
              <a:rPr lang="en-CA" sz="1400" dirty="0"/>
              <a:t>Email:</a:t>
            </a:r>
          </a:p>
          <a:p>
            <a:pPr marL="274638" indent="0">
              <a:buNone/>
              <a:defRPr/>
            </a:pPr>
            <a:r>
              <a:rPr lang="en-CA" sz="1400" dirty="0">
                <a:hlinkClick r:id="rId5"/>
              </a:rPr>
              <a:t>hc.devicelicensing-homologationinstruments.sc@canada.ca</a:t>
            </a:r>
            <a:endParaRPr lang="en-CA" sz="1400" dirty="0"/>
          </a:p>
        </p:txBody>
      </p:sp>
      <p:sp>
        <p:nvSpPr>
          <p:cNvPr id="2" name="Content Placeholder 1">
            <a:extLst>
              <a:ext uri="{FF2B5EF4-FFF2-40B4-BE49-F238E27FC236}">
                <a16:creationId xmlns="" xmlns:a16="http://schemas.microsoft.com/office/drawing/2014/main" id="{48F41AC8-AE5D-4859-B145-DEBA4F7017E7}"/>
              </a:ext>
            </a:extLst>
          </p:cNvPr>
          <p:cNvSpPr>
            <a:spLocks noGrp="1"/>
          </p:cNvSpPr>
          <p:nvPr>
            <p:ph sz="half" idx="2"/>
          </p:nvPr>
        </p:nvSpPr>
        <p:spPr>
          <a:xfrm>
            <a:off x="5940425" y="1092201"/>
            <a:ext cx="4038600" cy="4525963"/>
          </a:xfrm>
        </p:spPr>
        <p:txBody>
          <a:bodyPr/>
          <a:lstStyle/>
          <a:p>
            <a:pPr>
              <a:defRPr/>
            </a:pPr>
            <a:r>
              <a:rPr lang="fr-FR" sz="1400" dirty="0"/>
              <a:t>Demandes relatives aux instruments médicaux visés par l’arrêté d’urgence pour leur utilisation à l’égard de la COVID-19 - Ligne directrice</a:t>
            </a:r>
            <a:endParaRPr lang="en-CA" sz="1400" dirty="0"/>
          </a:p>
          <a:p>
            <a:pPr marL="365125" indent="-365125">
              <a:buNone/>
              <a:defRPr/>
            </a:pPr>
            <a:r>
              <a:rPr lang="en-CA" sz="1400" dirty="0"/>
              <a:t>	</a:t>
            </a:r>
            <a:r>
              <a:rPr lang="en-CA" sz="1400" dirty="0">
                <a:hlinkClick r:id="rId6"/>
              </a:rPr>
              <a:t>https://www.canada.ca/fr/sante-canada/services/medicaments-produits-sante/medicaments/annonces/arrete-urgence-importation-vente-instruments-medicaux-covid-19/document-applications-dispositifs-medicaux.html</a:t>
            </a:r>
            <a:endParaRPr lang="en-CA" sz="1400" dirty="0"/>
          </a:p>
          <a:p>
            <a:pPr marL="0" indent="0">
              <a:buNone/>
              <a:defRPr/>
            </a:pPr>
            <a:endParaRPr lang="en-CA" sz="1400" dirty="0"/>
          </a:p>
          <a:p>
            <a:pPr>
              <a:defRPr/>
            </a:pPr>
            <a:r>
              <a:rPr lang="fr-FR" sz="1400" dirty="0"/>
              <a:t>Instruments autorisés en vertu de l'arrêté d'urgence</a:t>
            </a:r>
            <a:r>
              <a:rPr lang="en-CA" sz="1400" dirty="0"/>
              <a:t>:</a:t>
            </a:r>
          </a:p>
          <a:p>
            <a:pPr marL="365125" indent="0">
              <a:buNone/>
              <a:defRPr/>
            </a:pPr>
            <a:r>
              <a:rPr lang="en-CA" sz="1400" dirty="0">
                <a:hlinkClick r:id="rId7"/>
              </a:rPr>
              <a:t>https://www.canada.ca/fr/sante-canada/services/medicaments-produits-sante/covid19-industrie/instruments-medicaux/instruments-autorises-arrete-urgence.html</a:t>
            </a:r>
            <a:endParaRPr lang="en-CA" sz="1400" dirty="0"/>
          </a:p>
          <a:p>
            <a:pPr>
              <a:defRPr/>
            </a:pPr>
            <a:endParaRPr lang="en-CA" sz="1400" dirty="0"/>
          </a:p>
          <a:p>
            <a:pPr>
              <a:defRPr/>
            </a:pPr>
            <a:r>
              <a:rPr lang="en-CA" sz="1400" dirty="0"/>
              <a:t>Adresse courriel:</a:t>
            </a:r>
          </a:p>
          <a:p>
            <a:pPr marL="274638" indent="0">
              <a:buNone/>
              <a:defRPr/>
            </a:pPr>
            <a:r>
              <a:rPr lang="en-CA" sz="1400" dirty="0">
                <a:hlinkClick r:id="rId5"/>
              </a:rPr>
              <a:t>hc.devicelicensing-homologationinstruments.sc@canada.ca</a:t>
            </a:r>
            <a:r>
              <a:rPr lang="en-CA" sz="1400" dirty="0"/>
              <a:t>            </a:t>
            </a:r>
            <a:r>
              <a:rPr lang="en-CA" sz="1400" b="1" dirty="0"/>
              <a:t>Slide Courtesy of Health Canada </a:t>
            </a:r>
          </a:p>
          <a:p>
            <a:pPr>
              <a:defRPr/>
            </a:pPr>
            <a:endParaRPr lang="en-CA" dirty="0"/>
          </a:p>
        </p:txBody>
      </p:sp>
      <p:sp>
        <p:nvSpPr>
          <p:cNvPr id="23557" name="Slide Number Placeholder 3">
            <a:extLst>
              <a:ext uri="{FF2B5EF4-FFF2-40B4-BE49-F238E27FC236}">
                <a16:creationId xmlns="" xmlns:a16="http://schemas.microsoft.com/office/drawing/2014/main" id="{B75F1732-F2A0-46F5-B037-E39857E26F31}"/>
              </a:ext>
            </a:extLst>
          </p:cNvPr>
          <p:cNvSpPr>
            <a:spLocks noGrp="1"/>
          </p:cNvSpPr>
          <p:nvPr>
            <p:ph type="sldNum" sz="quarter" idx="12"/>
          </p:nvPr>
        </p:nvSpPr>
        <p:spPr bwMode="auto">
          <a:xfrm>
            <a:off x="11428021" y="6437314"/>
            <a:ext cx="75776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MS PGothic" panose="020B0600070205080204" pitchFamily="34" charset="-128"/>
              </a:defRPr>
            </a:lvl9pPr>
          </a:lstStyle>
          <a:p>
            <a:pPr fontAlgn="base">
              <a:spcBef>
                <a:spcPct val="0"/>
              </a:spcBef>
              <a:spcAft>
                <a:spcPct val="0"/>
              </a:spcAft>
              <a:buNone/>
            </a:pPr>
            <a:fld id="{A0BC6E52-507F-4BD1-BA40-9E4CC47DE73A}" type="slidenum">
              <a:rPr lang="en-US" altLang="en-US" sz="1800" b="1">
                <a:solidFill>
                  <a:prstClr val="white"/>
                </a:solidFill>
              </a:rPr>
              <a:pPr fontAlgn="base">
                <a:spcBef>
                  <a:spcPct val="0"/>
                </a:spcBef>
                <a:spcAft>
                  <a:spcPct val="0"/>
                </a:spcAft>
                <a:buNone/>
              </a:pPr>
              <a:t>40</a:t>
            </a:fld>
            <a:endParaRPr lang="en-US" altLang="en-US" sz="1800" b="1"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E80B86A7-A1EC-475B-9166-88902B033A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1CDEF88-E211-48AC-A542-79330C7239BF}"/>
              </a:ext>
            </a:extLst>
          </p:cNvPr>
          <p:cNvSpPr>
            <a:spLocks noGrp="1"/>
          </p:cNvSpPr>
          <p:nvPr>
            <p:ph type="title"/>
          </p:nvPr>
        </p:nvSpPr>
        <p:spPr>
          <a:xfrm>
            <a:off x="842597" y="103032"/>
            <a:ext cx="9087573" cy="618186"/>
          </a:xfrm>
        </p:spPr>
        <p:txBody>
          <a:bodyPr>
            <a:normAutofit fontScale="90000"/>
          </a:bodyPr>
          <a:lstStyle/>
          <a:p>
            <a:r>
              <a:rPr lang="en-CA" b="1" dirty="0">
                <a:solidFill>
                  <a:schemeClr val="accent1">
                    <a:lumMod val="50000"/>
                  </a:schemeClr>
                </a:solidFill>
                <a:latin typeface="Calibri" panose="020F0502020204030204" pitchFamily="34" charset="0"/>
                <a:cs typeface="Calibri" panose="020F0502020204030204" pitchFamily="34" charset="0"/>
              </a:rPr>
              <a:t>References</a:t>
            </a:r>
          </a:p>
        </p:txBody>
      </p:sp>
      <p:sp>
        <p:nvSpPr>
          <p:cNvPr id="26" name="Isosceles Triangle 19">
            <a:extLst>
              <a:ext uri="{FF2B5EF4-FFF2-40B4-BE49-F238E27FC236}">
                <a16:creationId xmlns="" xmlns:a16="http://schemas.microsoft.com/office/drawing/2014/main" id="{C2C29CB1-9F74-4879-A6AF-AEA67B6F1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Content Placeholder 2">
            <a:extLst>
              <a:ext uri="{FF2B5EF4-FFF2-40B4-BE49-F238E27FC236}">
                <a16:creationId xmlns="" xmlns:a16="http://schemas.microsoft.com/office/drawing/2014/main" id="{B9A6680B-5476-4FCE-8CBB-FEDC6ABB75F0}"/>
              </a:ext>
            </a:extLst>
          </p:cNvPr>
          <p:cNvSpPr>
            <a:spLocks noGrp="1"/>
          </p:cNvSpPr>
          <p:nvPr>
            <p:ph idx="1"/>
          </p:nvPr>
        </p:nvSpPr>
        <p:spPr>
          <a:xfrm>
            <a:off x="746975" y="721218"/>
            <a:ext cx="11217498" cy="5174111"/>
          </a:xfrm>
        </p:spPr>
        <p:txBody>
          <a:bodyPr>
            <a:noAutofit/>
          </a:bodyPr>
          <a:lstStyle/>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 </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1.    Health Canada, 2020. Retrieved from  https://www.canada.ca/en/public-	health/services/diseases/2019-novel-coronavirus-infection/health-professionals.html</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 2.    Canadian Standards Association. CAN/CSA-Z314-18 Canadian medical device reprocessing. Rexdale, 	ON: February 2018   	</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 </a:t>
            </a:r>
            <a:r>
              <a:rPr lang="en-US" sz="2000" dirty="0">
                <a:solidFill>
                  <a:schemeClr val="accent1">
                    <a:lumMod val="50000"/>
                  </a:schemeClr>
                </a:solidFill>
                <a:latin typeface="Calibri" panose="020F0502020204030204" pitchFamily="34" charset="0"/>
                <a:cs typeface="Calibri" panose="020F0502020204030204" pitchFamily="34" charset="0"/>
              </a:rPr>
              <a:t>3.  	Health Canada, 2020. Retrieved from https://www.Canada.ca/en/public-	health/services/diseases/2019-novel-coronavirus-infection/health-professionals/technical-brief-	masking-face-shields-full-duration-shifts-acute-healthcare-settings.html</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 4.    Centre for Disease Control and Prevention(CDC). Retrieved from 	https://www.cdc.gov/coronavirus/2019-ncov/hcp/ppe-strategy/decontamination-reuse-	respirators.html</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 5.  	Health Canada April 17,2020. Retrieved from https://www.canada.ca/en/health-	canada/services/drugs-health-	products/medical-devices/activities/announcements/covid19-notice-	reprocessing-n95-respirators-	health-professionals.html</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  6.  	Health Canada 2020. Retrieved from https:www.ca/en/health-Canada/services/drugs-health-	products/medical-devices/masks-respirators-covid19html</a:t>
            </a:r>
            <a:endParaRPr lang="en-CA" dirty="0">
              <a:solidFill>
                <a:schemeClr val="accent1">
                  <a:lumMod val="50000"/>
                </a:schemeClr>
              </a:solidFill>
              <a:latin typeface="Calibri" panose="020F0502020204030204" pitchFamily="34" charset="0"/>
              <a:cs typeface="Calibri" panose="020F0502020204030204" pitchFamily="34" charset="0"/>
            </a:endParaRPr>
          </a:p>
        </p:txBody>
      </p:sp>
      <p:sp>
        <p:nvSpPr>
          <p:cNvPr id="28" name="Isosceles Triangle 21">
            <a:extLst>
              <a:ext uri="{FF2B5EF4-FFF2-40B4-BE49-F238E27FC236}">
                <a16:creationId xmlns="" xmlns:a16="http://schemas.microsoft.com/office/drawing/2014/main" id="{7E2C7115-5336-410C-AD71-0F0952A2E5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2">
            <a:extLst>
              <a:ext uri="{FF2B5EF4-FFF2-40B4-BE49-F238E27FC236}">
                <a16:creationId xmlns="" xmlns:a16="http://schemas.microsoft.com/office/drawing/2014/main" id="{0420189A-7DBE-4DAA-8D05-E64C825233CD}"/>
              </a:ext>
            </a:extLst>
          </p:cNvPr>
          <p:cNvSpPr>
            <a:spLocks noChangeArrowheads="1"/>
          </p:cNvSpPr>
          <p:nvPr/>
        </p:nvSpPr>
        <p:spPr bwMode="auto">
          <a:xfrm>
            <a:off x="1184858" y="-71146"/>
            <a:ext cx="8950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p:cNvSpPr txBox="1"/>
          <p:nvPr/>
        </p:nvSpPr>
        <p:spPr>
          <a:xfrm>
            <a:off x="11047748" y="254835"/>
            <a:ext cx="453970" cy="369332"/>
          </a:xfrm>
          <a:prstGeom prst="rect">
            <a:avLst/>
          </a:prstGeom>
          <a:noFill/>
        </p:spPr>
        <p:txBody>
          <a:bodyPr wrap="none" rtlCol="0">
            <a:spAutoFit/>
          </a:bodyPr>
          <a:lstStyle/>
          <a:p>
            <a:r>
              <a:rPr lang="en-US" b="1"/>
              <a:t>41</a:t>
            </a:r>
          </a:p>
        </p:txBody>
      </p:sp>
    </p:spTree>
    <p:extLst>
      <p:ext uri="{BB962C8B-B14F-4D97-AF65-F5344CB8AC3E}">
        <p14:creationId xmlns:p14="http://schemas.microsoft.com/office/powerpoint/2010/main" val="3498187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E4B9A9-4B55-4872-BC27-422530023C21}"/>
              </a:ext>
            </a:extLst>
          </p:cNvPr>
          <p:cNvSpPr>
            <a:spLocks noGrp="1"/>
          </p:cNvSpPr>
          <p:nvPr>
            <p:ph type="title"/>
          </p:nvPr>
        </p:nvSpPr>
        <p:spPr>
          <a:xfrm>
            <a:off x="437882" y="553792"/>
            <a:ext cx="8836120" cy="1376608"/>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References</a:t>
            </a:r>
            <a:endParaRPr lang="en-CA" dirty="0"/>
          </a:p>
        </p:txBody>
      </p:sp>
      <p:sp>
        <p:nvSpPr>
          <p:cNvPr id="3" name="Content Placeholder 2">
            <a:extLst>
              <a:ext uri="{FF2B5EF4-FFF2-40B4-BE49-F238E27FC236}">
                <a16:creationId xmlns="" xmlns:a16="http://schemas.microsoft.com/office/drawing/2014/main" id="{17F61483-F76F-4E9A-80C0-581E4DF02D99}"/>
              </a:ext>
            </a:extLst>
          </p:cNvPr>
          <p:cNvSpPr>
            <a:spLocks noGrp="1"/>
          </p:cNvSpPr>
          <p:nvPr>
            <p:ph idx="1"/>
          </p:nvPr>
        </p:nvSpPr>
        <p:spPr>
          <a:xfrm>
            <a:off x="677334" y="1725769"/>
            <a:ext cx="9290914" cy="4315593"/>
          </a:xfrm>
        </p:spPr>
        <p:txBody>
          <a:bodyPr>
            <a:normAutofit lnSpcReduction="10000"/>
          </a:bodyPr>
          <a:lstStyle/>
          <a:p>
            <a:pPr marL="0" indent="0">
              <a:lnSpc>
                <a:spcPct val="90000"/>
              </a:lnSpc>
              <a:buNone/>
            </a:pPr>
            <a:r>
              <a:rPr lang="en-CA" sz="2000" dirty="0">
                <a:solidFill>
                  <a:srgbClr val="5FCBEF">
                    <a:lumMod val="50000"/>
                  </a:srgbClr>
                </a:solidFill>
                <a:latin typeface="Calibri" panose="020F0502020204030204" pitchFamily="34" charset="0"/>
                <a:cs typeface="Calibri" panose="020F0502020204030204" pitchFamily="34" charset="0"/>
              </a:rPr>
              <a:t>7. </a:t>
            </a:r>
            <a:r>
              <a:rPr lang="en-CA" sz="2000" dirty="0">
                <a:solidFill>
                  <a:schemeClr val="accent1">
                    <a:lumMod val="50000"/>
                  </a:schemeClr>
                </a:solidFill>
                <a:latin typeface="Calibri" panose="020F0502020204030204" pitchFamily="34" charset="0"/>
                <a:cs typeface="Calibri" panose="020F0502020204030204" pitchFamily="34" charset="0"/>
              </a:rPr>
              <a:t>  World Health Organization 2020. Retrieved from WHO-2019-nCov-IPC_Masks-2020-	eng.pdf</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8.    Public Health Ontario April 6,2020. Retrieved from 	https://www.pubichealthontario.ca/-/media/documents/ncov/updated-ipac</a:t>
            </a:r>
            <a:r>
              <a:rPr lang="en-CA" sz="2000"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a:t>
            </a:r>
            <a:r>
              <a:rPr lang="en-CA" sz="2000" dirty="0">
                <a:solidFill>
                  <a:schemeClr val="accent1">
                    <a:lumMod val="50000"/>
                  </a:schemeClr>
                </a:solidFill>
                <a:latin typeface="Calibri" panose="020F0502020204030204" pitchFamily="34" charset="0"/>
                <a:cs typeface="Calibri" panose="020F0502020204030204" pitchFamily="34" charset="0"/>
              </a:rPr>
              <a:t>	measures-covid-19.pdf?la=en</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9.  	Association od perioperative Registered Nurses (AORN).  www.org. COVID-19 FAQ’s. 	March 25,2020</a:t>
            </a:r>
          </a:p>
          <a:p>
            <a:pPr marL="0" indent="0">
              <a:lnSpc>
                <a:spcPct val="90000"/>
              </a:lnSpc>
              <a:buNone/>
            </a:pPr>
            <a:r>
              <a:rPr lang="en-CA" sz="2000" dirty="0">
                <a:solidFill>
                  <a:schemeClr val="accent1">
                    <a:lumMod val="50000"/>
                  </a:schemeClr>
                </a:solidFill>
                <a:latin typeface="Calibri" panose="020F0502020204030204" pitchFamily="34" charset="0"/>
                <a:cs typeface="Calibri" panose="020F0502020204030204" pitchFamily="34" charset="0"/>
              </a:rPr>
              <a:t>10.	Canadian Agency for drug and Technologies in Health Care (CADTH) 2020.    	 	www.CADTH/COVID-19 web portal</a:t>
            </a:r>
          </a:p>
          <a:p>
            <a:pPr marL="0" indent="0">
              <a:lnSpc>
                <a:spcPct val="90000"/>
              </a:lnSpc>
              <a:buNone/>
            </a:pPr>
            <a:r>
              <a:rPr lang="en-CA" sz="2000" dirty="0">
                <a:solidFill>
                  <a:srgbClr val="5FCBEF">
                    <a:lumMod val="50000"/>
                  </a:srgbClr>
                </a:solidFill>
                <a:latin typeface="Calibri" panose="020F0502020204030204" pitchFamily="34" charset="0"/>
                <a:cs typeface="Calibri" panose="020F0502020204030204" pitchFamily="34" charset="0"/>
              </a:rPr>
              <a:t>11.  Centers for Disease Control and Prevention (CDC). (March 27,2020). Recommended 	guidance for extended use and limited reuse of N95 filtering facepiece 	respirators 	in healthcare settings. Retrieved from:  	 	 	 	  </a:t>
            </a:r>
            <a:r>
              <a:rPr lang="en-CA" sz="2000" dirty="0">
                <a:solidFill>
                  <a:schemeClr val="accent1">
                    <a:lumMod val="50000"/>
                  </a:schemeClr>
                </a:solidFill>
                <a:latin typeface="Calibri" panose="020F0502020204030204" pitchFamily="34" charset="0"/>
                <a:cs typeface="Calibri" panose="020F0502020204030204" pitchFamily="34" charset="0"/>
              </a:rPr>
              <a:t>	www.cdc.gov:https://www.cdc.gov/niosh/topics/hcwcontrols/re	commendedguidanc</a:t>
            </a:r>
            <a:r>
              <a:rPr lang="en-CA" sz="2000" dirty="0">
                <a:solidFill>
                  <a:srgbClr val="5FCBEF">
                    <a:lumMod val="50000"/>
                  </a:srgbClr>
                </a:solidFill>
                <a:latin typeface="Calibri" panose="020F0502020204030204" pitchFamily="34" charset="0"/>
                <a:cs typeface="Calibri" panose="020F0502020204030204" pitchFamily="34" charset="0"/>
              </a:rPr>
              <a:t>eextuse.html</a:t>
            </a:r>
          </a:p>
          <a:p>
            <a:pPr marL="0" indent="0">
              <a:lnSpc>
                <a:spcPct val="90000"/>
              </a:lnSpc>
              <a:buNone/>
            </a:pPr>
            <a:endParaRPr lang="en-CA" dirty="0"/>
          </a:p>
        </p:txBody>
      </p:sp>
      <p:sp>
        <p:nvSpPr>
          <p:cNvPr id="4" name="Slide Number Placeholder 3">
            <a:extLst>
              <a:ext uri="{FF2B5EF4-FFF2-40B4-BE49-F238E27FC236}">
                <a16:creationId xmlns="" xmlns:a16="http://schemas.microsoft.com/office/drawing/2014/main" id="{2A0257A6-6C8F-4E71-9299-633CC7ADF9C2}"/>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5880395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5" y="4638737"/>
            <a:ext cx="8596668" cy="2201698"/>
          </a:xfrm>
        </p:spPr>
        <p:txBody>
          <a:bodyPr>
            <a:normAutofit fontScale="92500" lnSpcReduction="20000"/>
          </a:bodyPr>
          <a:lstStyle/>
          <a:p>
            <a:endParaRPr lang="en-CA" dirty="0"/>
          </a:p>
          <a:p>
            <a:endParaRPr lang="en-CA" sz="2200" b="1" dirty="0">
              <a:latin typeface="Calibri" panose="020F0502020204030204" pitchFamily="34" charset="0"/>
              <a:cs typeface="Calibri" panose="020F0502020204030204" pitchFamily="34" charset="0"/>
            </a:endParaRPr>
          </a:p>
          <a:p>
            <a:r>
              <a:rPr lang="en-CA" sz="2200" b="1" i="1" dirty="0">
                <a:solidFill>
                  <a:schemeClr val="accent1">
                    <a:lumMod val="50000"/>
                  </a:schemeClr>
                </a:solidFill>
                <a:latin typeface="Calibri" panose="020F0502020204030204" pitchFamily="34" charset="0"/>
                <a:cs typeface="Calibri" panose="020F0502020204030204" pitchFamily="34" charset="0"/>
              </a:rPr>
              <a:t>Thank-you!</a:t>
            </a:r>
          </a:p>
          <a:p>
            <a:r>
              <a:rPr lang="en-CA" sz="1600" b="1" dirty="0">
                <a:solidFill>
                  <a:schemeClr val="accent1">
                    <a:lumMod val="50000"/>
                  </a:schemeClr>
                </a:solidFill>
                <a:latin typeface="Calibri" panose="020F0502020204030204" pitchFamily="34" charset="0"/>
                <a:cs typeface="Calibri" panose="020F0502020204030204" pitchFamily="34" charset="0"/>
              </a:rPr>
              <a:t>Contact info:</a:t>
            </a:r>
          </a:p>
          <a:p>
            <a:r>
              <a:rPr lang="en-CA" sz="1900" b="1"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merleesrodway@gmail.com</a:t>
            </a:r>
            <a:endParaRPr lang="en-CA" sz="1900" b="1" dirty="0">
              <a:solidFill>
                <a:schemeClr val="accent1">
                  <a:lumMod val="50000"/>
                </a:schemeClr>
              </a:solidFill>
              <a:latin typeface="Calibri" panose="020F0502020204030204" pitchFamily="34" charset="0"/>
              <a:cs typeface="Calibri" panose="020F0502020204030204" pitchFamily="34" charset="0"/>
            </a:endParaRPr>
          </a:p>
          <a:p>
            <a:r>
              <a:rPr lang="en-CA" sz="1900" b="1" dirty="0">
                <a:solidFill>
                  <a:schemeClr val="accent1">
                    <a:lumMod val="50000"/>
                  </a:schemeClr>
                </a:solidFill>
                <a:latin typeface="Calibri" panose="020F0502020204030204" pitchFamily="34" charset="0"/>
                <a:cs typeface="Calibri" panose="020F0502020204030204" pitchFamily="34" charset="0"/>
              </a:rPr>
              <a:t>www.camdr.ca </a:t>
            </a:r>
          </a:p>
        </p:txBody>
      </p:sp>
      <p:sp>
        <p:nvSpPr>
          <p:cNvPr id="2" name="Slide Number Placeholder 1"/>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8196" name="Picture 4" descr="Image result for stay safe sign images">
            <a:extLst>
              <a:ext uri="{FF2B5EF4-FFF2-40B4-BE49-F238E27FC236}">
                <a16:creationId xmlns="" xmlns:a16="http://schemas.microsoft.com/office/drawing/2014/main" id="{E844563D-3C17-4E9E-921A-9004B1116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14963">
            <a:off x="941705" y="602306"/>
            <a:ext cx="3639887" cy="46207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 xmlns:a16="http://schemas.microsoft.com/office/drawing/2014/main" id="{13E01E1C-B986-49AF-9EC9-95C3CFB84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965" y="0"/>
            <a:ext cx="6864391" cy="5602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CD555D39-0F66-4819-BC71-C938F4EFAD72}"/>
              </a:ext>
            </a:extLst>
          </p:cNvPr>
          <p:cNvPicPr>
            <a:picLocks noChangeAspect="1"/>
          </p:cNvPicPr>
          <p:nvPr/>
        </p:nvPicPr>
        <p:blipFill>
          <a:blip r:embed="rId5"/>
          <a:stretch>
            <a:fillRect/>
          </a:stretch>
        </p:blipFill>
        <p:spPr>
          <a:xfrm>
            <a:off x="5975596" y="5602840"/>
            <a:ext cx="6332519" cy="1255161"/>
          </a:xfrm>
          <a:prstGeom prst="rect">
            <a:avLst/>
          </a:prstGeom>
        </p:spPr>
      </p:pic>
      <p:sp>
        <p:nvSpPr>
          <p:cNvPr id="7" name="TextBox 6"/>
          <p:cNvSpPr txBox="1"/>
          <p:nvPr/>
        </p:nvSpPr>
        <p:spPr>
          <a:xfrm>
            <a:off x="11047748" y="254835"/>
            <a:ext cx="453970" cy="369332"/>
          </a:xfrm>
          <a:prstGeom prst="rect">
            <a:avLst/>
          </a:prstGeom>
          <a:noFill/>
        </p:spPr>
        <p:txBody>
          <a:bodyPr wrap="none" rtlCol="0">
            <a:spAutoFit/>
          </a:bodyPr>
          <a:lstStyle/>
          <a:p>
            <a:r>
              <a:rPr lang="en-US" b="1" dirty="0"/>
              <a:t>43</a:t>
            </a:r>
          </a:p>
        </p:txBody>
      </p:sp>
    </p:spTree>
    <p:extLst>
      <p:ext uri="{BB962C8B-B14F-4D97-AF65-F5344CB8AC3E}">
        <p14:creationId xmlns:p14="http://schemas.microsoft.com/office/powerpoint/2010/main" val="2866274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4476" t="16133" r="25434" b="51100"/>
          <a:stretch/>
        </p:blipFill>
        <p:spPr>
          <a:xfrm>
            <a:off x="0" y="629587"/>
            <a:ext cx="12192000" cy="6228413"/>
          </a:xfrm>
          <a:prstGeom prst="rect">
            <a:avLst/>
          </a:prstGeom>
        </p:spPr>
      </p:pic>
    </p:spTree>
    <p:extLst>
      <p:ext uri="{BB962C8B-B14F-4D97-AF65-F5344CB8AC3E}">
        <p14:creationId xmlns:p14="http://schemas.microsoft.com/office/powerpoint/2010/main" val="1524180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2"/>
          </p:nvPr>
        </p:nvSpPr>
        <p:spPr/>
        <p:txBody>
          <a:bodyPr/>
          <a:lstStyle/>
          <a:p>
            <a:fld id="{D57F1E4F-1CFF-5643-939E-217C01CDF565}" type="slidenum">
              <a:rPr lang="en-US" smtClean="0"/>
              <a:pPr/>
              <a:t>45</a:t>
            </a:fld>
            <a:endParaRPr lang="en-US" dirty="0"/>
          </a:p>
        </p:txBody>
      </p:sp>
    </p:spTree>
    <p:extLst>
      <p:ext uri="{BB962C8B-B14F-4D97-AF65-F5344CB8AC3E}">
        <p14:creationId xmlns:p14="http://schemas.microsoft.com/office/powerpoint/2010/main" val="26498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8" y="-103030"/>
            <a:ext cx="9607640" cy="1635616"/>
          </a:xfrm>
        </p:spPr>
        <p:txBody>
          <a:bodyPr>
            <a:normAutofit/>
          </a:bodyPr>
          <a:lstStyle/>
          <a:p>
            <a:r>
              <a:rPr lang="en-US" sz="3600" b="1" dirty="0">
                <a:solidFill>
                  <a:schemeClr val="accent2">
                    <a:lumMod val="75000"/>
                  </a:schemeClr>
                </a:solidFill>
                <a:latin typeface="Calibri" panose="020F0502020204030204" pitchFamily="34" charset="0"/>
                <a:cs typeface="Calibri" panose="020F0502020204030204" pitchFamily="34" charset="0"/>
              </a:rPr>
              <a:t>     What is the Coronavirus? </a:t>
            </a:r>
            <a:endParaRPr lang="en-CA" sz="3600" b="1" dirty="0">
              <a:solidFill>
                <a:schemeClr val="accent2">
                  <a:lumMod val="75000"/>
                </a:schemeClr>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669700" y="1262130"/>
            <a:ext cx="9234153" cy="5595870"/>
          </a:xfrm>
        </p:spPr>
        <p:txBody>
          <a:bodyPr>
            <a:normAutofit fontScale="32500" lnSpcReduction="20000"/>
          </a:bodyPr>
          <a:lstStyle/>
          <a:p>
            <a:pPr>
              <a:lnSpc>
                <a:spcPct val="90000"/>
              </a:lnSpc>
            </a:pPr>
            <a:endParaRPr lang="en-US" sz="2400" dirty="0"/>
          </a:p>
          <a:p>
            <a:pPr>
              <a:lnSpc>
                <a:spcPct val="90000"/>
              </a:lnSpc>
            </a:pPr>
            <a:r>
              <a:rPr lang="en-US" sz="2400" dirty="0">
                <a:solidFill>
                  <a:schemeClr val="accent2">
                    <a:lumMod val="75000"/>
                  </a:schemeClr>
                </a:solidFill>
                <a:latin typeface="Calibri" panose="020F0502020204030204" pitchFamily="34" charset="0"/>
                <a:cs typeface="Calibri" panose="020F0502020204030204" pitchFamily="34" charset="0"/>
              </a:rPr>
              <a:t> </a:t>
            </a:r>
          </a:p>
          <a:p>
            <a:pPr>
              <a:lnSpc>
                <a:spcPct val="90000"/>
              </a:lnSpc>
            </a:pPr>
            <a:endParaRPr lang="en-US" sz="2400" dirty="0">
              <a:solidFill>
                <a:schemeClr val="accent2">
                  <a:lumMod val="75000"/>
                </a:schemeClr>
              </a:solidFill>
              <a:latin typeface="Calibri" panose="020F0502020204030204" pitchFamily="34" charset="0"/>
              <a:cs typeface="Calibri" panose="020F0502020204030204" pitchFamily="34" charset="0"/>
            </a:endParaRPr>
          </a:p>
          <a:p>
            <a:pPr marL="571500" indent="-571500">
              <a:lnSpc>
                <a:spcPct val="90000"/>
              </a:lnSpc>
              <a:buFont typeface="Arial" panose="020B0604020202020204" pitchFamily="34" charset="0"/>
              <a:buChar char="•"/>
            </a:pPr>
            <a:r>
              <a:rPr lang="en-US" sz="7400" dirty="0">
                <a:solidFill>
                  <a:schemeClr val="accent2">
                    <a:lumMod val="75000"/>
                  </a:schemeClr>
                </a:solidFill>
                <a:latin typeface="Calibri" panose="020F0502020204030204" pitchFamily="34" charset="0"/>
                <a:cs typeface="Calibri" panose="020F0502020204030204" pitchFamily="34" charset="0"/>
              </a:rPr>
              <a:t>Coronaviruses are a large family of viruses (such as common cold)</a:t>
            </a:r>
          </a:p>
          <a:p>
            <a:pPr marL="571500" indent="-571500">
              <a:lnSpc>
                <a:spcPct val="90000"/>
              </a:lnSpc>
              <a:buFont typeface="Arial" panose="020B0604020202020204" pitchFamily="34" charset="0"/>
              <a:buChar char="•"/>
            </a:pPr>
            <a:r>
              <a:rPr lang="en-US" sz="7400" b="1" dirty="0">
                <a:solidFill>
                  <a:schemeClr val="accent2">
                    <a:lumMod val="75000"/>
                  </a:schemeClr>
                </a:solidFill>
                <a:latin typeface="Calibri" panose="020F0502020204030204" pitchFamily="34" charset="0"/>
                <a:cs typeface="Calibri" panose="020F0502020204030204" pitchFamily="34" charset="0"/>
              </a:rPr>
              <a:t>COVID-19 </a:t>
            </a:r>
            <a:r>
              <a:rPr lang="en-US" sz="7400" dirty="0">
                <a:solidFill>
                  <a:schemeClr val="accent2">
                    <a:lumMod val="75000"/>
                  </a:schemeClr>
                </a:solidFill>
                <a:latin typeface="Calibri" panose="020F0502020204030204" pitchFamily="34" charset="0"/>
                <a:cs typeface="Calibri" panose="020F0502020204030204" pitchFamily="34" charset="0"/>
              </a:rPr>
              <a:t>is the </a:t>
            </a:r>
            <a:r>
              <a:rPr lang="en-CA" sz="7400" dirty="0">
                <a:solidFill>
                  <a:schemeClr val="accent1">
                    <a:lumMod val="50000"/>
                  </a:schemeClr>
                </a:solidFill>
                <a:latin typeface="Calibri" panose="020F0502020204030204" pitchFamily="34" charset="0"/>
                <a:cs typeface="Calibri" panose="020F0502020204030204" pitchFamily="34" charset="0"/>
              </a:rPr>
              <a:t> name of the </a:t>
            </a:r>
            <a:r>
              <a:rPr lang="en-CA" sz="7400" b="1" dirty="0">
                <a:solidFill>
                  <a:schemeClr val="accent1">
                    <a:lumMod val="50000"/>
                  </a:schemeClr>
                </a:solidFill>
                <a:latin typeface="Calibri" panose="020F0502020204030204" pitchFamily="34" charset="0"/>
                <a:cs typeface="Calibri" panose="020F0502020204030204" pitchFamily="34" charset="0"/>
              </a:rPr>
              <a:t>illness</a:t>
            </a:r>
            <a:r>
              <a:rPr lang="en-CA" sz="7400" dirty="0">
                <a:solidFill>
                  <a:schemeClr val="accent1">
                    <a:lumMod val="50000"/>
                  </a:schemeClr>
                </a:solidFill>
                <a:latin typeface="Calibri" panose="020F0502020204030204" pitchFamily="34" charset="0"/>
                <a:cs typeface="Calibri" panose="020F0502020204030204" pitchFamily="34" charset="0"/>
              </a:rPr>
              <a:t> caused by this newly discovered (novel)coronavirus</a:t>
            </a:r>
          </a:p>
          <a:p>
            <a:pPr marL="571500" indent="-571500">
              <a:lnSpc>
                <a:spcPct val="90000"/>
              </a:lnSpc>
              <a:buFont typeface="Arial" panose="020B0604020202020204" pitchFamily="34" charset="0"/>
              <a:buChar char="•"/>
            </a:pPr>
            <a:r>
              <a:rPr lang="en-CA" sz="7400" dirty="0">
                <a:solidFill>
                  <a:schemeClr val="accent1">
                    <a:lumMod val="50000"/>
                  </a:schemeClr>
                </a:solidFill>
                <a:latin typeface="Calibri" panose="020F0502020204030204" pitchFamily="34" charset="0"/>
                <a:cs typeface="Calibri" panose="020F0502020204030204" pitchFamily="34" charset="0"/>
              </a:rPr>
              <a:t>COVID-19 is the most recent virus of the 7 known strains of Coronavirus that are known to cause illness in humans</a:t>
            </a:r>
          </a:p>
          <a:p>
            <a:pPr marL="571500" indent="-571500">
              <a:lnSpc>
                <a:spcPct val="90000"/>
              </a:lnSpc>
              <a:buFont typeface="Arial" panose="020B0604020202020204" pitchFamily="34" charset="0"/>
              <a:buChar char="•"/>
            </a:pPr>
            <a:r>
              <a:rPr lang="en-CA" sz="7400" dirty="0">
                <a:solidFill>
                  <a:schemeClr val="accent1">
                    <a:lumMod val="50000"/>
                  </a:schemeClr>
                </a:solidFill>
                <a:latin typeface="Calibri" panose="020F0502020204030204" pitchFamily="34" charset="0"/>
                <a:cs typeface="Calibri" panose="020F0502020204030204" pitchFamily="34" charset="0"/>
              </a:rPr>
              <a:t>4 cause minor respiratory symptoms like a cold </a:t>
            </a:r>
          </a:p>
          <a:p>
            <a:pPr marL="571500" indent="-571500">
              <a:lnSpc>
                <a:spcPct val="90000"/>
              </a:lnSpc>
              <a:buFont typeface="Arial" panose="020B0604020202020204" pitchFamily="34" charset="0"/>
              <a:buChar char="•"/>
            </a:pPr>
            <a:r>
              <a:rPr lang="en-CA" sz="7400" dirty="0">
                <a:solidFill>
                  <a:schemeClr val="accent1">
                    <a:lumMod val="50000"/>
                  </a:schemeClr>
                </a:solidFill>
                <a:latin typeface="Calibri" panose="020F0502020204030204" pitchFamily="34" charset="0"/>
                <a:cs typeface="Calibri" panose="020F0502020204030204" pitchFamily="34" charset="0"/>
              </a:rPr>
              <a:t>3 have more serious outcomes </a:t>
            </a:r>
          </a:p>
          <a:p>
            <a:pPr marL="1485900" lvl="2" indent="-571500">
              <a:lnSpc>
                <a:spcPct val="90000"/>
              </a:lnSpc>
              <a:buFont typeface="Wingdings" panose="05000000000000000000" pitchFamily="2" charset="2"/>
              <a:buChar char="v"/>
            </a:pPr>
            <a:r>
              <a:rPr lang="en-CA" sz="7400" dirty="0">
                <a:solidFill>
                  <a:schemeClr val="accent1">
                    <a:lumMod val="50000"/>
                  </a:schemeClr>
                </a:solidFill>
                <a:latin typeface="Calibri" panose="020F0502020204030204" pitchFamily="34" charset="0"/>
                <a:cs typeface="Calibri" panose="020F0502020204030204" pitchFamily="34" charset="0"/>
              </a:rPr>
              <a:t>Severe Acute Respiratory Syndrome (SARS)</a:t>
            </a:r>
          </a:p>
          <a:p>
            <a:pPr marL="1485900" lvl="2" indent="-571500">
              <a:lnSpc>
                <a:spcPct val="90000"/>
              </a:lnSpc>
              <a:buFont typeface="Wingdings" panose="05000000000000000000" pitchFamily="2" charset="2"/>
              <a:buChar char="v"/>
            </a:pPr>
            <a:r>
              <a:rPr lang="en-CA" sz="7400" dirty="0">
                <a:solidFill>
                  <a:schemeClr val="accent1">
                    <a:lumMod val="50000"/>
                  </a:schemeClr>
                </a:solidFill>
                <a:latin typeface="Calibri" panose="020F0502020204030204" pitchFamily="34" charset="0"/>
                <a:cs typeface="Calibri" panose="020F0502020204030204" pitchFamily="34" charset="0"/>
              </a:rPr>
              <a:t>Middle East Respiratory Syndrome (MERSCoV)</a:t>
            </a:r>
          </a:p>
          <a:p>
            <a:pPr marL="1485900" lvl="2" indent="-571500">
              <a:lnSpc>
                <a:spcPct val="90000"/>
              </a:lnSpc>
              <a:buFont typeface="Wingdings" panose="05000000000000000000" pitchFamily="2" charset="2"/>
              <a:buChar char="v"/>
            </a:pPr>
            <a:r>
              <a:rPr lang="en-CA" sz="7400" dirty="0">
                <a:solidFill>
                  <a:schemeClr val="accent1">
                    <a:lumMod val="50000"/>
                  </a:schemeClr>
                </a:solidFill>
                <a:latin typeface="Calibri" panose="020F0502020204030204" pitchFamily="34" charset="0"/>
                <a:cs typeface="Calibri" panose="020F0502020204030204" pitchFamily="34" charset="0"/>
              </a:rPr>
              <a:t>COVID-19</a:t>
            </a:r>
          </a:p>
          <a:p>
            <a:pPr marL="571500" indent="-571500">
              <a:lnSpc>
                <a:spcPct val="90000"/>
              </a:lnSpc>
              <a:buFont typeface="Arial" panose="020B0604020202020204" pitchFamily="34" charset="0"/>
              <a:buChar char="•"/>
            </a:pPr>
            <a:endParaRPr lang="en-CA" sz="6000" dirty="0">
              <a:solidFill>
                <a:schemeClr val="accent1">
                  <a:lumMod val="50000"/>
                </a:schemeClr>
              </a:solidFill>
              <a:latin typeface="Calibri" panose="020F0502020204030204" pitchFamily="34" charset="0"/>
              <a:cs typeface="Calibri" panose="020F0502020204030204" pitchFamily="34" charset="0"/>
            </a:endParaRPr>
          </a:p>
          <a:p>
            <a:pPr marL="342900" indent="-342900">
              <a:lnSpc>
                <a:spcPct val="90000"/>
              </a:lnSpc>
              <a:buFont typeface="Arial" panose="020B0604020202020204" pitchFamily="34" charset="0"/>
              <a:buChar char="•"/>
            </a:pPr>
            <a:r>
              <a:rPr lang="en-US" sz="6000" dirty="0">
                <a:solidFill>
                  <a:schemeClr val="accent2">
                    <a:lumMod val="75000"/>
                  </a:schemeClr>
                </a:solidFill>
                <a:latin typeface="Calibri" panose="020F0502020204030204" pitchFamily="34" charset="0"/>
                <a:cs typeface="Calibri" panose="020F0502020204030204" pitchFamily="34" charset="0"/>
              </a:rPr>
              <a:t>   First reported in December 2019</a:t>
            </a:r>
          </a:p>
          <a:p>
            <a:pPr>
              <a:lnSpc>
                <a:spcPct val="90000"/>
              </a:lnSpc>
            </a:pPr>
            <a:endParaRPr lang="en-US" sz="3100" dirty="0">
              <a:solidFill>
                <a:schemeClr val="accent2">
                  <a:lumMod val="75000"/>
                </a:schemeClr>
              </a:solidFill>
              <a:latin typeface="Calibri" panose="020F0502020204030204" pitchFamily="34" charset="0"/>
              <a:cs typeface="Calibri" panose="020F0502020204030204" pitchFamily="34" charset="0"/>
            </a:endParaRPr>
          </a:p>
          <a:p>
            <a:pPr marL="571500" indent="-571500">
              <a:lnSpc>
                <a:spcPct val="90000"/>
              </a:lnSpc>
              <a:buFont typeface="Arial" panose="020B0604020202020204" pitchFamily="34" charset="0"/>
              <a:buChar char="•"/>
            </a:pPr>
            <a:endParaRPr lang="en-US" sz="2400" dirty="0">
              <a:solidFill>
                <a:schemeClr val="accent2">
                  <a:lumMod val="75000"/>
                </a:schemeClr>
              </a:solidFill>
              <a:latin typeface="Calibri" panose="020F0502020204030204" pitchFamily="34" charset="0"/>
              <a:cs typeface="Calibri" panose="020F0502020204030204" pitchFamily="34" charset="0"/>
            </a:endParaRPr>
          </a:p>
          <a:p>
            <a:pPr>
              <a:lnSpc>
                <a:spcPct val="90000"/>
              </a:lnSpc>
            </a:pPr>
            <a:r>
              <a:rPr lang="en-US" sz="3800" dirty="0">
                <a:solidFill>
                  <a:schemeClr val="accent2">
                    <a:lumMod val="75000"/>
                  </a:schemeClr>
                </a:solidFill>
                <a:latin typeface="Calibri" panose="020F0502020204030204" pitchFamily="34" charset="0"/>
                <a:cs typeface="Calibri" panose="020F0502020204030204" pitchFamily="34" charset="0"/>
              </a:rPr>
              <a:t>Reference PHAC</a:t>
            </a:r>
          </a:p>
          <a:p>
            <a:pPr>
              <a:lnSpc>
                <a:spcPct val="90000"/>
              </a:lnSpc>
            </a:pPr>
            <a:endParaRPr lang="en-US" sz="1100" dirty="0">
              <a:solidFill>
                <a:schemeClr val="accent2">
                  <a:lumMod val="75000"/>
                </a:schemeClr>
              </a:solidFill>
              <a:latin typeface="Calibri" panose="020F0502020204030204" pitchFamily="34" charset="0"/>
              <a:cs typeface="Calibri" panose="020F0502020204030204" pitchFamily="34" charset="0"/>
            </a:endParaRPr>
          </a:p>
          <a:p>
            <a:pPr>
              <a:lnSpc>
                <a:spcPct val="90000"/>
              </a:lnSpc>
            </a:pPr>
            <a:endParaRPr lang="en-US" sz="1100" dirty="0">
              <a:solidFill>
                <a:schemeClr val="accent2">
                  <a:lumMod val="75000"/>
                </a:schemeClr>
              </a:solidFill>
              <a:latin typeface="Calibri" panose="020F0502020204030204" pitchFamily="34" charset="0"/>
              <a:cs typeface="Calibri" panose="020F0502020204030204" pitchFamily="34" charset="0"/>
            </a:endParaRPr>
          </a:p>
          <a:p>
            <a:pPr>
              <a:lnSpc>
                <a:spcPct val="90000"/>
              </a:lnSpc>
            </a:pPr>
            <a:endParaRPr lang="en-US" sz="4400" dirty="0">
              <a:solidFill>
                <a:schemeClr val="accent2">
                  <a:lumMod val="75000"/>
                </a:schemeClr>
              </a:solidFill>
            </a:endParaRPr>
          </a:p>
          <a:p>
            <a:endParaRPr lang="en-CA" sz="44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41349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D83321-5223-42CB-A052-3C6CEB695367}"/>
              </a:ext>
            </a:extLst>
          </p:cNvPr>
          <p:cNvSpPr>
            <a:spLocks noGrp="1"/>
          </p:cNvSpPr>
          <p:nvPr>
            <p:ph type="title"/>
          </p:nvPr>
        </p:nvSpPr>
        <p:spPr>
          <a:xfrm>
            <a:off x="503582" y="451513"/>
            <a:ext cx="8770420" cy="1085739"/>
          </a:xfrm>
        </p:spPr>
        <p:txBody>
          <a:bodyPr>
            <a:normAutofit/>
          </a:bodyPr>
          <a:lstStyle/>
          <a:p>
            <a:r>
              <a:rPr lang="en-US" b="1" dirty="0">
                <a:solidFill>
                  <a:schemeClr val="accent2">
                    <a:lumMod val="75000"/>
                  </a:schemeClr>
                </a:solidFill>
                <a:latin typeface="Calibri" panose="020F0502020204030204" pitchFamily="34" charset="0"/>
                <a:cs typeface="Calibri" panose="020F0502020204030204" pitchFamily="34" charset="0"/>
              </a:rPr>
              <a:t>COVID-19- Transmission</a:t>
            </a:r>
            <a:endParaRPr lang="en-CA" dirty="0">
              <a:highlight>
                <a:srgbClr val="FFFF00"/>
              </a:highlight>
            </a:endParaRPr>
          </a:p>
        </p:txBody>
      </p:sp>
      <p:sp>
        <p:nvSpPr>
          <p:cNvPr id="3" name="Content Placeholder 2">
            <a:extLst>
              <a:ext uri="{FF2B5EF4-FFF2-40B4-BE49-F238E27FC236}">
                <a16:creationId xmlns="" xmlns:a16="http://schemas.microsoft.com/office/drawing/2014/main" id="{0CBB73CE-314A-4067-A67B-83DA76257DBF}"/>
              </a:ext>
            </a:extLst>
          </p:cNvPr>
          <p:cNvSpPr>
            <a:spLocks noGrp="1"/>
          </p:cNvSpPr>
          <p:nvPr>
            <p:ph idx="1"/>
          </p:nvPr>
        </p:nvSpPr>
        <p:spPr>
          <a:xfrm>
            <a:off x="193184" y="1537253"/>
            <a:ext cx="10393250" cy="5507492"/>
          </a:xfrm>
        </p:spPr>
        <p:txBody>
          <a:bodyPr>
            <a:normAutofit/>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Spread from a infected person through: respiratory droplets, close prolonged personal contact, and touching nose, mouth, or eyes before washing hands</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Virus can persist on surface hours to a few days depending on temperature, surface and humidity. Clean surfaces frequently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Spread by Droplet and Contact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Therefore do not touch eyes, nose, and mouth before performing hand washing</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May take up to 14 days for symptoms to appear after exposure</a:t>
            </a:r>
            <a:r>
              <a:rPr lang="en-CA" sz="2400" baseline="30000" dirty="0">
                <a:solidFill>
                  <a:schemeClr val="accent1">
                    <a:lumMod val="50000"/>
                  </a:schemeClr>
                </a:solidFill>
                <a:latin typeface="Calibri" panose="020F0502020204030204" pitchFamily="34" charset="0"/>
                <a:cs typeface="Calibri" panose="020F0502020204030204" pitchFamily="34" charset="0"/>
              </a:rPr>
              <a:t>1</a:t>
            </a:r>
            <a:r>
              <a:rPr lang="en-CA" sz="2400" dirty="0">
                <a:solidFill>
                  <a:schemeClr val="accent1">
                    <a:lumMod val="50000"/>
                  </a:schemeClr>
                </a:solidFill>
                <a:latin typeface="Calibri" panose="020F0502020204030204" pitchFamily="34" charset="0"/>
                <a:cs typeface="Calibri" panose="020F0502020204030204" pitchFamily="34" charset="0"/>
              </a:rPr>
              <a:t> “Hence why self isolation for 14 days”</a:t>
            </a: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marL="0" indent="0">
              <a:buNone/>
            </a:pP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3DDE8E63-CBD0-4899-8F41-B5FFB3E9F404}"/>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80741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B3E181-9B5D-45BC-8456-7BBD25D30C8A}"/>
              </a:ext>
            </a:extLst>
          </p:cNvPr>
          <p:cNvSpPr>
            <a:spLocks noGrp="1"/>
          </p:cNvSpPr>
          <p:nvPr>
            <p:ph type="title"/>
          </p:nvPr>
        </p:nvSpPr>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COVID-19 </a:t>
            </a:r>
            <a:r>
              <a:rPr lang="en-CA" sz="1800" b="1" dirty="0">
                <a:solidFill>
                  <a:schemeClr val="accent1">
                    <a:lumMod val="50000"/>
                  </a:schemeClr>
                </a:solidFill>
                <a:latin typeface="Calibri" panose="020F0502020204030204" pitchFamily="34" charset="0"/>
                <a:cs typeface="Calibri" panose="020F0502020204030204" pitchFamily="34" charset="0"/>
              </a:rPr>
              <a:t>(</a:t>
            </a:r>
            <a:r>
              <a:rPr lang="en-CA" sz="1800" b="1" dirty="0">
                <a:solidFill>
                  <a:schemeClr val="accent1">
                    <a:lumMod val="50000"/>
                  </a:schemeClr>
                </a:solidFill>
                <a:latin typeface="Calibri" panose="020F0502020204030204" pitchFamily="34" charset="0"/>
                <a:cs typeface="Calibri" panose="020F0502020204030204" pitchFamily="34" charset="0"/>
                <a:hlinkClick r:id="rId2"/>
              </a:rPr>
              <a:t>www.Canada.ca/coronavirus</a:t>
            </a:r>
            <a:r>
              <a:rPr lang="en-CA" sz="1800" b="1" dirty="0">
                <a:solidFill>
                  <a:schemeClr val="accent1">
                    <a:lumMod val="50000"/>
                  </a:schemeClr>
                </a:solidFill>
                <a:latin typeface="Calibri" panose="020F0502020204030204" pitchFamily="34" charset="0"/>
                <a:cs typeface="Calibri" panose="020F0502020204030204" pitchFamily="34" charset="0"/>
              </a:rPr>
              <a:t>) </a:t>
            </a:r>
            <a:endParaRPr lang="en-CA" b="1" dirty="0">
              <a:solidFill>
                <a:schemeClr val="accent1">
                  <a:lumMod val="50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 xmlns:a16="http://schemas.microsoft.com/office/drawing/2014/main" id="{72E4CC10-FB19-4B34-A1C6-6706552249B4}"/>
              </a:ext>
            </a:extLst>
          </p:cNvPr>
          <p:cNvSpPr>
            <a:spLocks noGrp="1"/>
          </p:cNvSpPr>
          <p:nvPr>
            <p:ph idx="1"/>
          </p:nvPr>
        </p:nvSpPr>
        <p:spPr>
          <a:xfrm>
            <a:off x="386366" y="1455313"/>
            <a:ext cx="9865217" cy="5087155"/>
          </a:xfrm>
        </p:spPr>
        <p:txBody>
          <a:bodyPr>
            <a:normAutofit/>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Recent studies identified that COVID-19 may be spread by people who are not showing symptoms (asymptomatic)</a:t>
            </a:r>
          </a:p>
          <a:p>
            <a:pPr lvl="0">
              <a:buClr>
                <a:srgbClr val="5FCBEF"/>
              </a:buClr>
              <a:buFont typeface="Arial" panose="020B0604020202020204" pitchFamily="34" charset="0"/>
              <a:buChar char="•"/>
            </a:pPr>
            <a:r>
              <a:rPr lang="en-CA" sz="2400" dirty="0">
                <a:solidFill>
                  <a:srgbClr val="5FCBEF">
                    <a:lumMod val="50000"/>
                  </a:srgbClr>
                </a:solidFill>
                <a:latin typeface="Calibri" panose="020F0502020204030204" pitchFamily="34" charset="0"/>
                <a:cs typeface="Calibri" panose="020F0502020204030204" pitchFamily="34" charset="0"/>
              </a:rPr>
              <a:t>Symptoms may include: cough, headache, fever, difficulty breathing, pneumonia in both lungs, some have experienced other symptoms </a:t>
            </a: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Highest number of deaths have been in the over 65 year population, anyone with chronic medical conditions and/or weakened immune systems; however people between the ages younger than 30 and30-60 years have also been hospitalized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Severe cases of infection can lead to death </a:t>
            </a: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endParaRPr lang="en-CA" dirty="0"/>
          </a:p>
        </p:txBody>
      </p:sp>
      <p:sp>
        <p:nvSpPr>
          <p:cNvPr id="4" name="Slide Number Placeholder 3">
            <a:extLst>
              <a:ext uri="{FF2B5EF4-FFF2-40B4-BE49-F238E27FC236}">
                <a16:creationId xmlns="" xmlns:a16="http://schemas.microsoft.com/office/drawing/2014/main" id="{6344D727-2DBB-411F-BD3A-B9E4E4C36314}"/>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46065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35F0FB-B389-4F39-BCC2-16DCA718E105}"/>
              </a:ext>
            </a:extLst>
          </p:cNvPr>
          <p:cNvSpPr>
            <a:spLocks noGrp="1"/>
          </p:cNvSpPr>
          <p:nvPr>
            <p:ph type="title"/>
          </p:nvPr>
        </p:nvSpPr>
        <p:spPr>
          <a:xfrm>
            <a:off x="677334" y="609600"/>
            <a:ext cx="8596668" cy="901148"/>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Prevention and Treatment</a:t>
            </a:r>
          </a:p>
        </p:txBody>
      </p:sp>
      <p:sp>
        <p:nvSpPr>
          <p:cNvPr id="3" name="Content Placeholder 2">
            <a:extLst>
              <a:ext uri="{FF2B5EF4-FFF2-40B4-BE49-F238E27FC236}">
                <a16:creationId xmlns="" xmlns:a16="http://schemas.microsoft.com/office/drawing/2014/main" id="{640D6E92-1E78-4A4B-BC22-CC57BD3301D9}"/>
              </a:ext>
            </a:extLst>
          </p:cNvPr>
          <p:cNvSpPr>
            <a:spLocks noGrp="1"/>
          </p:cNvSpPr>
          <p:nvPr>
            <p:ph idx="1"/>
          </p:nvPr>
        </p:nvSpPr>
        <p:spPr>
          <a:xfrm>
            <a:off x="677334" y="1736035"/>
            <a:ext cx="8596668" cy="4305327"/>
          </a:xfrm>
        </p:spPr>
        <p:txBody>
          <a:bodyPr>
            <a:normAutofit fontScale="92500" lnSpcReduction="20000"/>
          </a:bodyPr>
          <a:lstStyle/>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Respiratory (cough and sneeze) etiquette is extremely important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Wearing a medical mask </a:t>
            </a:r>
            <a:r>
              <a:rPr lang="en-CA" sz="2400" b="1" u="sng" dirty="0">
                <a:solidFill>
                  <a:schemeClr val="accent1">
                    <a:lumMod val="50000"/>
                  </a:schemeClr>
                </a:solidFill>
                <a:latin typeface="Calibri" panose="020F0502020204030204" pitchFamily="34" charset="0"/>
                <a:cs typeface="Calibri" panose="020F0502020204030204" pitchFamily="34" charset="0"/>
              </a:rPr>
              <a:t>correctly </a:t>
            </a:r>
            <a:r>
              <a:rPr lang="en-CA" sz="2400" dirty="0">
                <a:solidFill>
                  <a:schemeClr val="accent1">
                    <a:lumMod val="50000"/>
                  </a:schemeClr>
                </a:solidFill>
                <a:latin typeface="Calibri" panose="020F0502020204030204" pitchFamily="34" charset="0"/>
                <a:cs typeface="Calibri" panose="020F0502020204030204" pitchFamily="34" charset="0"/>
              </a:rPr>
              <a:t>in healthcare may limit the spread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Wash your hands often, during and after removing PPE </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Use alcohol-based hand sanitizer if soap and water not available</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Imperative to stay 6 feet apart, avoid crowded places- stay home as much as possible</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Several vaccines and/or therapies to treat or prevent this disease have been developed and approved. The COVID-19 pandemic has resulted in a global review of many therapies that may be used to treat or prevent the disease</a:t>
            </a:r>
            <a:r>
              <a:rPr lang="en-CA" sz="2400" baseline="30000" dirty="0">
                <a:solidFill>
                  <a:schemeClr val="accent1">
                    <a:lumMod val="50000"/>
                  </a:schemeClr>
                </a:solidFill>
                <a:latin typeface="Calibri" panose="020F0502020204030204" pitchFamily="34" charset="0"/>
                <a:cs typeface="Calibri" panose="020F0502020204030204" pitchFamily="34" charset="0"/>
              </a:rPr>
              <a:t>1</a:t>
            </a:r>
            <a:r>
              <a:rPr lang="en-CA" sz="2400" dirty="0">
                <a:solidFill>
                  <a:schemeClr val="accent1">
                    <a:lumMod val="50000"/>
                  </a:schemeClr>
                </a:solidFill>
                <a:latin typeface="Calibri" panose="020F0502020204030204" pitchFamily="34" charset="0"/>
                <a:cs typeface="Calibri" panose="020F0502020204030204" pitchFamily="34" charset="0"/>
              </a:rPr>
              <a:t>.</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Think about implementing a ‘buddy system’ to ensure PPE is donned and doffed correctly</a:t>
            </a: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 xmlns:a16="http://schemas.microsoft.com/office/drawing/2014/main" id="{CCA4F91F-0905-4EA6-A045-63AAAB24D150}"/>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75308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5AAB46-5E0B-4461-A3F1-2652DF565074}"/>
              </a:ext>
            </a:extLst>
          </p:cNvPr>
          <p:cNvSpPr>
            <a:spLocks noGrp="1"/>
          </p:cNvSpPr>
          <p:nvPr>
            <p:ph type="title"/>
          </p:nvPr>
        </p:nvSpPr>
        <p:spPr>
          <a:xfrm>
            <a:off x="450761" y="451514"/>
            <a:ext cx="8823241" cy="1478886"/>
          </a:xfrm>
        </p:spPr>
        <p:txBody>
          <a:bodyPr/>
          <a:lstStyle/>
          <a:p>
            <a:r>
              <a:rPr lang="en-CA" b="1" dirty="0">
                <a:solidFill>
                  <a:schemeClr val="accent1">
                    <a:lumMod val="50000"/>
                  </a:schemeClr>
                </a:solidFill>
                <a:latin typeface="Calibri" panose="020F0502020204030204" pitchFamily="34" charset="0"/>
                <a:cs typeface="Calibri" panose="020F0502020204030204" pitchFamily="34" charset="0"/>
              </a:rPr>
              <a:t>Infection Prevention and Control (IPAC)-Routine Practices in MDR</a:t>
            </a:r>
          </a:p>
        </p:txBody>
      </p:sp>
      <p:sp>
        <p:nvSpPr>
          <p:cNvPr id="3" name="Content Placeholder 2">
            <a:extLst>
              <a:ext uri="{FF2B5EF4-FFF2-40B4-BE49-F238E27FC236}">
                <a16:creationId xmlns="" xmlns:a16="http://schemas.microsoft.com/office/drawing/2014/main" id="{9A658974-4AD8-48F6-B760-7408FF432666}"/>
              </a:ext>
            </a:extLst>
          </p:cNvPr>
          <p:cNvSpPr>
            <a:spLocks noGrp="1"/>
          </p:cNvSpPr>
          <p:nvPr>
            <p:ph idx="1"/>
          </p:nvPr>
        </p:nvSpPr>
        <p:spPr>
          <a:xfrm>
            <a:off x="450761" y="1648496"/>
            <a:ext cx="9053847" cy="4666744"/>
          </a:xfrm>
        </p:spPr>
        <p:txBody>
          <a:bodyPr>
            <a:normAutofit/>
          </a:bodyPr>
          <a:lstStyle/>
          <a:p>
            <a:pPr>
              <a:buFont typeface="Arial" panose="020B0604020202020204" pitchFamily="34" charset="0"/>
              <a:buChar char="•"/>
            </a:pPr>
            <a:endParaRPr lang="en-CA" sz="2400" dirty="0">
              <a:solidFill>
                <a:schemeClr val="accent1">
                  <a:lumMod val="50000"/>
                </a:schemeClr>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Consistent use of Routine practices is the basic practice to protect health care providers and patients as Central Sterile Departments or Medical Device Reprocessing Departments (MDRD) handles all equipment as if potentially contaminated</a:t>
            </a:r>
          </a:p>
          <a:p>
            <a:pPr>
              <a:buFont typeface="Arial" panose="020B0604020202020204" pitchFamily="34" charset="0"/>
              <a:buChar char="•"/>
            </a:pPr>
            <a:r>
              <a:rPr lang="en-CA" sz="2400" dirty="0">
                <a:solidFill>
                  <a:schemeClr val="accent1">
                    <a:lumMod val="50000"/>
                  </a:schemeClr>
                </a:solidFill>
                <a:latin typeface="Calibri" panose="020F0502020204030204" pitchFamily="34" charset="0"/>
                <a:cs typeface="Calibri" panose="020F0502020204030204" pitchFamily="34" charset="0"/>
              </a:rPr>
              <a:t>Applies to all body fluids, non intact skin, equipment contaminated with blood, body fluid or tissue whether visible or not</a:t>
            </a:r>
          </a:p>
        </p:txBody>
      </p:sp>
      <p:sp>
        <p:nvSpPr>
          <p:cNvPr id="4" name="Slide Number Placeholder 3">
            <a:extLst>
              <a:ext uri="{FF2B5EF4-FFF2-40B4-BE49-F238E27FC236}">
                <a16:creationId xmlns="" xmlns:a16="http://schemas.microsoft.com/office/drawing/2014/main" id="{5F2D06DE-3531-4490-B9C9-9328D44145E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9008981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HC - S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1937</TotalTime>
  <Words>3095</Words>
  <Application>Microsoft Macintosh PowerPoint</Application>
  <PresentationFormat>Widescreen</PresentationFormat>
  <Paragraphs>438</Paragraphs>
  <Slides>45</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45</vt:i4>
      </vt:variant>
    </vt:vector>
  </HeadingPairs>
  <TitlesOfParts>
    <vt:vector size="56" baseType="lpstr">
      <vt:lpstr>Calibri</vt:lpstr>
      <vt:lpstr>Helvetica Neue</vt:lpstr>
      <vt:lpstr>MS PGothic</vt:lpstr>
      <vt:lpstr>ＭＳ Ｐゴシック</vt:lpstr>
      <vt:lpstr>Times New Roman</vt:lpstr>
      <vt:lpstr>Trebuchet MS</vt:lpstr>
      <vt:lpstr>Wingdings</vt:lpstr>
      <vt:lpstr>Wingdings 3</vt:lpstr>
      <vt:lpstr>Arial</vt:lpstr>
      <vt:lpstr>Facet</vt:lpstr>
      <vt:lpstr>HC - SC English</vt:lpstr>
      <vt:lpstr>Safety in the Medical Device     Reprocessing Department During COVID-19</vt:lpstr>
      <vt:lpstr>   Disclosures/Acknowledgements </vt:lpstr>
      <vt:lpstr>   Objectives</vt:lpstr>
      <vt:lpstr>Is there anything ‘special’ required for MDR staff who reprocess, or transport devices used on positive COVID-19 patients?  </vt:lpstr>
      <vt:lpstr>     What is the Coronavirus? </vt:lpstr>
      <vt:lpstr>COVID-19- Transmission</vt:lpstr>
      <vt:lpstr>COVID-19 (www.Canada.ca/coronavirus) </vt:lpstr>
      <vt:lpstr>Prevention and Treatment</vt:lpstr>
      <vt:lpstr>Infection Prevention and Control (IPAC)-Routine Practices in MDR</vt:lpstr>
      <vt:lpstr>Personal Protective Equipment in Decontam</vt:lpstr>
      <vt:lpstr>Donning (Putting on) PPE- In Decontamination</vt:lpstr>
      <vt:lpstr>Don Fluid resistant Medical Mask Next</vt:lpstr>
      <vt:lpstr>Don Eye Protection Next</vt:lpstr>
      <vt:lpstr>Gloves Next</vt:lpstr>
      <vt:lpstr>Doffing (Taking off) PPE</vt:lpstr>
      <vt:lpstr>Doffing- Removing PPE</vt:lpstr>
      <vt:lpstr>Hand Hygiene</vt:lpstr>
      <vt:lpstr>Removing Gowns</vt:lpstr>
      <vt:lpstr>Removing Goggles or Face Shield </vt:lpstr>
      <vt:lpstr>Removing Mask &amp; Head Covering </vt:lpstr>
      <vt:lpstr>What about Masks?</vt:lpstr>
      <vt:lpstr>Facial Protection</vt:lpstr>
      <vt:lpstr>What is the N95 Respirator? </vt:lpstr>
      <vt:lpstr>N95 Respirator </vt:lpstr>
      <vt:lpstr>What Facial/Eye Protection is required in Decontamination Area?</vt:lpstr>
      <vt:lpstr>Decontam area Protection2</vt:lpstr>
      <vt:lpstr> Additional comments</vt:lpstr>
      <vt:lpstr>Can we Reprocess N95 Respirators as a Crisis Capacity Strategy during COVID-19?</vt:lpstr>
      <vt:lpstr>Reprocessing Used N95</vt:lpstr>
      <vt:lpstr>    Completed Interim Order applications for the re-processing of N95 respirators-April 24, 2020- slide courtesy –Health Canada</vt:lpstr>
      <vt:lpstr>On-going reviews of IO applications for the re-processing of N95 respirators-April 24, 2020</vt:lpstr>
      <vt:lpstr>Optimizing Availability of N95 PPE</vt:lpstr>
      <vt:lpstr>What about reprocessing other devices that are unavailable or in extreme short supply? </vt:lpstr>
      <vt:lpstr>Can Reusable Face Shields and Goggles be Cleaned?</vt:lpstr>
      <vt:lpstr>What about Single Use Face Shields</vt:lpstr>
      <vt:lpstr>Considerations </vt:lpstr>
      <vt:lpstr>Considerations </vt:lpstr>
      <vt:lpstr>Considerations  </vt:lpstr>
      <vt:lpstr>Summary </vt:lpstr>
      <vt:lpstr>Resources &amp; Contact Information/ Ressources et coordonnées</vt:lpstr>
      <vt:lpstr>References</vt:lpstr>
      <vt:lpstr>References</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the Medical Device     Reprocessing Department during          COVID-19</dc:title>
  <dc:creator>Wayne Rodway</dc:creator>
  <cp:lastModifiedBy>Paul Webber</cp:lastModifiedBy>
  <cp:revision>146</cp:revision>
  <dcterms:created xsi:type="dcterms:W3CDTF">2020-04-24T16:05:00Z</dcterms:created>
  <dcterms:modified xsi:type="dcterms:W3CDTF">2021-03-09T13:31:39Z</dcterms:modified>
</cp:coreProperties>
</file>