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8" r:id="rId3"/>
    <p:sldId id="260" r:id="rId4"/>
    <p:sldId id="262" r:id="rId5"/>
    <p:sldId id="263" r:id="rId6"/>
    <p:sldId id="264" r:id="rId7"/>
    <p:sldId id="265" r:id="rId8"/>
    <p:sldId id="289" r:id="rId9"/>
    <p:sldId id="268" r:id="rId10"/>
    <p:sldId id="259" r:id="rId11"/>
    <p:sldId id="266" r:id="rId12"/>
    <p:sldId id="286" r:id="rId13"/>
    <p:sldId id="269" r:id="rId14"/>
    <p:sldId id="270" r:id="rId15"/>
    <p:sldId id="271" r:id="rId16"/>
    <p:sldId id="272" r:id="rId17"/>
    <p:sldId id="273" r:id="rId18"/>
    <p:sldId id="274" r:id="rId19"/>
    <p:sldId id="288" r:id="rId20"/>
    <p:sldId id="275" r:id="rId21"/>
    <p:sldId id="277" r:id="rId22"/>
    <p:sldId id="278" r:id="rId23"/>
    <p:sldId id="280" r:id="rId24"/>
    <p:sldId id="279" r:id="rId25"/>
    <p:sldId id="281" r:id="rId26"/>
    <p:sldId id="282" r:id="rId27"/>
    <p:sldId id="285" r:id="rId28"/>
    <p:sldId id="283" r:id="rId29"/>
    <p:sldId id="287" r:id="rId30"/>
    <p:sldId id="284"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0" autoAdjust="0"/>
    <p:restoredTop sz="94660"/>
  </p:normalViewPr>
  <p:slideViewPr>
    <p:cSldViewPr snapToGrid="0">
      <p:cViewPr varScale="1">
        <p:scale>
          <a:sx n="84" d="100"/>
          <a:sy n="84" d="100"/>
        </p:scale>
        <p:origin x="208" y="888"/>
      </p:cViewPr>
      <p:guideLst/>
    </p:cSldViewPr>
  </p:slideViewPr>
  <p:notesTextViewPr>
    <p:cViewPr>
      <p:scale>
        <a:sx n="1" d="1"/>
        <a:sy n="1" d="1"/>
      </p:scale>
      <p:origin x="0" y="0"/>
    </p:cViewPr>
  </p:notesTextViewPr>
  <p:notesViewPr>
    <p:cSldViewPr snapToGrid="0" showGuides="1">
      <p:cViewPr varScale="1">
        <p:scale>
          <a:sx n="88" d="100"/>
          <a:sy n="88" d="100"/>
        </p:scale>
        <p:origin x="2144" y="1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32227"/>
            <a:ext cx="6856413" cy="783771"/>
          </a:xfrm>
          <a:prstGeom prst="rect">
            <a:avLst/>
          </a:prstGeom>
        </p:spPr>
        <p:txBody>
          <a:bodyPr vert="horz" lIns="91440" tIns="45720" rIns="91440" bIns="45720" rtlCol="0"/>
          <a:lstStyle>
            <a:lvl1pPr algn="l">
              <a:defRPr sz="1200"/>
            </a:lvl1pPr>
          </a:lstStyle>
          <a:p>
            <a:pPr algn="ctr"/>
            <a:r>
              <a:rPr lang="en-CA" b="1" dirty="0"/>
              <a:t>Sharing Knowledge: </a:t>
            </a:r>
            <a:r>
              <a:rPr lang="en-CA" b="1" dirty="0" smtClean="0"/>
              <a:t> Learning </a:t>
            </a:r>
            <a:r>
              <a:rPr lang="en-CA" b="1" dirty="0"/>
              <a:t>From Those Who Have Challenged the CIC </a:t>
            </a:r>
            <a:r>
              <a:rPr lang="en-CA" b="1" dirty="0" smtClean="0"/>
              <a:t>Exam</a:t>
            </a:r>
          </a:p>
          <a:p>
            <a:pPr algn="ctr"/>
            <a:r>
              <a:rPr lang="en-US" b="1" dirty="0" smtClean="0"/>
              <a:t>Jeffery Lee</a:t>
            </a:r>
            <a:br>
              <a:rPr lang="en-US" b="1" dirty="0" smtClean="0"/>
            </a:br>
            <a:r>
              <a:rPr lang="en-US" b="1" dirty="0" smtClean="0"/>
              <a:t>A Webber Training Teleclass</a:t>
            </a:r>
            <a:endParaRPr lang="en-US" b="1" dirty="0"/>
          </a:p>
        </p:txBody>
      </p:sp>
      <p:sp>
        <p:nvSpPr>
          <p:cNvPr id="4" name="Footer Placeholder 3"/>
          <p:cNvSpPr>
            <a:spLocks noGrp="1"/>
          </p:cNvSpPr>
          <p:nvPr>
            <p:ph type="ftr" sz="quarter" idx="2"/>
          </p:nvPr>
        </p:nvSpPr>
        <p:spPr>
          <a:xfrm>
            <a:off x="0" y="8351384"/>
            <a:ext cx="6858000" cy="458787"/>
          </a:xfrm>
          <a:prstGeom prst="rect">
            <a:avLst/>
          </a:prstGeom>
        </p:spPr>
        <p:txBody>
          <a:bodyPr vert="horz" lIns="91440" tIns="45720" rIns="91440" bIns="45720" rtlCol="0" anchor="b"/>
          <a:lstStyle>
            <a:lvl1pPr algn="l">
              <a:defRPr sz="1200"/>
            </a:lvl1pPr>
          </a:lstStyle>
          <a:p>
            <a:pPr algn="ctr"/>
            <a:r>
              <a:rPr lang="en-US" b="1" dirty="0" smtClean="0"/>
              <a:t>Hosted by Paul Webber   </a:t>
            </a:r>
            <a:r>
              <a:rPr lang="en-US" b="1" dirty="0" err="1" smtClean="0"/>
              <a:t>paul@webbertraining.com</a:t>
            </a:r>
            <a:r>
              <a:rPr lang="en-US" b="1" dirty="0" smtClean="0"/>
              <a:t/>
            </a:r>
            <a:br>
              <a:rPr lang="en-US" b="1" dirty="0" smtClean="0"/>
            </a:br>
            <a:r>
              <a:rPr lang="en-US" b="1" dirty="0" err="1" smtClean="0"/>
              <a:t>www.webbertraining.oom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8E354-7447-794B-AF4D-BD92E4C9A8AC}" type="slidenum">
              <a:rPr lang="en-US" smtClean="0"/>
              <a:t>‹#›</a:t>
            </a:fld>
            <a:endParaRPr lang="en-US"/>
          </a:p>
        </p:txBody>
      </p:sp>
    </p:spTree>
    <p:extLst>
      <p:ext uri="{BB962C8B-B14F-4D97-AF65-F5344CB8AC3E}">
        <p14:creationId xmlns:p14="http://schemas.microsoft.com/office/powerpoint/2010/main" val="112132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329AC-651C-3242-856C-DA1B9389CABA}"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0CF83-BE27-2A40-BC93-07644F0026E8}" type="slidenum">
              <a:rPr lang="en-US" smtClean="0"/>
              <a:t>‹#›</a:t>
            </a:fld>
            <a:endParaRPr lang="en-US"/>
          </a:p>
        </p:txBody>
      </p:sp>
    </p:spTree>
    <p:extLst>
      <p:ext uri="{BB962C8B-B14F-4D97-AF65-F5344CB8AC3E}">
        <p14:creationId xmlns:p14="http://schemas.microsoft.com/office/powerpoint/2010/main" val="165563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0CF83-BE27-2A40-BC93-07644F0026E8}" type="slidenum">
              <a:rPr lang="en-US" smtClean="0"/>
              <a:t>1</a:t>
            </a:fld>
            <a:endParaRPr lang="en-US"/>
          </a:p>
        </p:txBody>
      </p:sp>
    </p:spTree>
    <p:extLst>
      <p:ext uri="{BB962C8B-B14F-4D97-AF65-F5344CB8AC3E}">
        <p14:creationId xmlns:p14="http://schemas.microsoft.com/office/powerpoint/2010/main" val="193450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ED9B8B4-CF4D-9E40-89CD-44A289F0A018}" type="datetime1">
              <a:rPr lang="en-CA" smtClean="0"/>
              <a:t>2022-11-08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39589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4BFA7E-08E6-9A40-ADC8-25FE0BB33BF6}" type="datetime1">
              <a:rPr lang="en-CA" smtClean="0"/>
              <a:t>2022-11-08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418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CA7202-A878-A54B-B241-B825566F24E4}" type="datetime1">
              <a:rPr lang="en-CA" smtClean="0"/>
              <a:t>2022-11-08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105362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6E7C49-6860-8B41-B123-A11A9103513C}" type="datetime1">
              <a:rPr lang="en-CA" smtClean="0"/>
              <a:t>2022-11-08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sz="1800"/>
            </a:lvl1pPr>
          </a:lstStyle>
          <a:p>
            <a:fld id="{EFCE0E94-6ECE-40B4-9954-65CEE4B377A7}" type="slidenum">
              <a:rPr lang="en-CA" smtClean="0"/>
              <a:pPr/>
              <a:t>‹#›</a:t>
            </a:fld>
            <a:endParaRPr lang="en-CA"/>
          </a:p>
        </p:txBody>
      </p:sp>
    </p:spTree>
    <p:extLst>
      <p:ext uri="{BB962C8B-B14F-4D97-AF65-F5344CB8AC3E}">
        <p14:creationId xmlns:p14="http://schemas.microsoft.com/office/powerpoint/2010/main" val="225938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8386C-9A69-6145-92F7-9B073DD38384}" type="datetime1">
              <a:rPr lang="en-CA" smtClean="0"/>
              <a:t>2022-11-08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16497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3798519-B547-C548-B45A-8438F32407DD}" type="datetime1">
              <a:rPr lang="en-CA" smtClean="0"/>
              <a:t>2022-11-08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125265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9246203-23D4-424F-B71F-638CCB5D4C3F}" type="datetime1">
              <a:rPr lang="en-CA" smtClean="0"/>
              <a:t>2022-11-08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14609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4E0B477-5109-5E49-9CF8-2473C13DD617}" type="datetime1">
              <a:rPr lang="en-CA" smtClean="0"/>
              <a:t>2022-11-08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147628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C4E44-EE3E-1140-8CE3-3D20319EE9E7}" type="datetime1">
              <a:rPr lang="en-CA" smtClean="0"/>
              <a:t>2022-11-08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355505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5ADC1-4845-7547-AD1D-F8C63739C064}" type="datetime1">
              <a:rPr lang="en-CA" smtClean="0"/>
              <a:t>2022-11-08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80587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60D3-3609-1F4A-9181-6C79DE4228AE}" type="datetime1">
              <a:rPr lang="en-CA" smtClean="0"/>
              <a:t>2022-11-08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E0E94-6ECE-40B4-9954-65CEE4B377A7}" type="slidenum">
              <a:rPr lang="en-CA" smtClean="0"/>
              <a:t>‹#›</a:t>
            </a:fld>
            <a:endParaRPr lang="en-CA"/>
          </a:p>
        </p:txBody>
      </p:sp>
    </p:spTree>
    <p:extLst>
      <p:ext uri="{BB962C8B-B14F-4D97-AF65-F5344CB8AC3E}">
        <p14:creationId xmlns:p14="http://schemas.microsoft.com/office/powerpoint/2010/main" val="3987343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8074A-5BD4-8748-9F12-7613713F4AF5}" type="datetime1">
              <a:rPr lang="en-CA" smtClean="0"/>
              <a:t>2022-11-08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E0E94-6ECE-40B4-9954-65CEE4B377A7}" type="slidenum">
              <a:rPr lang="en-CA" smtClean="0"/>
              <a:t>‹#›</a:t>
            </a:fld>
            <a:endParaRPr lang="en-CA"/>
          </a:p>
        </p:txBody>
      </p:sp>
    </p:spTree>
    <p:extLst>
      <p:ext uri="{BB962C8B-B14F-4D97-AF65-F5344CB8AC3E}">
        <p14:creationId xmlns:p14="http://schemas.microsoft.com/office/powerpoint/2010/main" val="190189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Sharing Knowledge: </a:t>
            </a:r>
            <a:r>
              <a:rPr lang="en-CA" dirty="0" smtClean="0"/>
              <a:t/>
            </a:r>
            <a:br>
              <a:rPr lang="en-CA" dirty="0" smtClean="0"/>
            </a:br>
            <a:r>
              <a:rPr lang="en-CA" dirty="0" smtClean="0"/>
              <a:t>Learning </a:t>
            </a:r>
            <a:r>
              <a:rPr lang="en-CA" dirty="0"/>
              <a:t>From Those Who Have Challenged the </a:t>
            </a:r>
            <a:r>
              <a:rPr lang="en-CA" dirty="0" smtClean="0"/>
              <a:t>CIC Exam</a:t>
            </a:r>
            <a:endParaRPr lang="en-CA" dirty="0"/>
          </a:p>
        </p:txBody>
      </p:sp>
      <p:sp>
        <p:nvSpPr>
          <p:cNvPr id="3" name="Subtitle 2"/>
          <p:cNvSpPr>
            <a:spLocks noGrp="1"/>
          </p:cNvSpPr>
          <p:nvPr>
            <p:ph type="subTitle" idx="1"/>
          </p:nvPr>
        </p:nvSpPr>
        <p:spPr>
          <a:xfrm>
            <a:off x="4000500" y="3800158"/>
            <a:ext cx="4191000" cy="893762"/>
          </a:xfrm>
        </p:spPr>
        <p:txBody>
          <a:bodyPr>
            <a:normAutofit/>
          </a:bodyPr>
          <a:lstStyle/>
          <a:p>
            <a:r>
              <a:rPr lang="en-CA" sz="2800" dirty="0" smtClean="0"/>
              <a:t>Jeffrey Lee</a:t>
            </a:r>
            <a:endParaRPr lang="en-CA" sz="2800" dirty="0"/>
          </a:p>
        </p:txBody>
      </p:sp>
      <p:sp>
        <p:nvSpPr>
          <p:cNvPr id="4" name="TextBox 3"/>
          <p:cNvSpPr txBox="1"/>
          <p:nvPr/>
        </p:nvSpPr>
        <p:spPr>
          <a:xfrm>
            <a:off x="4724400" y="6477000"/>
            <a:ext cx="2616165" cy="369332"/>
          </a:xfrm>
          <a:prstGeom prst="rect">
            <a:avLst/>
          </a:prstGeom>
          <a:noFill/>
        </p:spPr>
        <p:txBody>
          <a:bodyPr wrap="none" rtlCol="0">
            <a:spAutoFit/>
          </a:bodyPr>
          <a:lstStyle/>
          <a:p>
            <a:pPr algn="ctr"/>
            <a:r>
              <a:rPr lang="en-US" smtClean="0"/>
              <a:t>www.webbertraining.com</a:t>
            </a:r>
            <a:endParaRPr lang="en-US" dirty="0"/>
          </a:p>
        </p:txBody>
      </p:sp>
      <p:sp>
        <p:nvSpPr>
          <p:cNvPr id="5" name="TextBox 4"/>
          <p:cNvSpPr txBox="1"/>
          <p:nvPr/>
        </p:nvSpPr>
        <p:spPr>
          <a:xfrm>
            <a:off x="10101568" y="6477000"/>
            <a:ext cx="2039597" cy="369332"/>
          </a:xfrm>
          <a:prstGeom prst="rect">
            <a:avLst/>
          </a:prstGeom>
          <a:noFill/>
        </p:spPr>
        <p:txBody>
          <a:bodyPr wrap="none" rtlCol="0">
            <a:spAutoFit/>
          </a:bodyPr>
          <a:lstStyle/>
          <a:p>
            <a:pPr algn="r"/>
            <a:r>
              <a:rPr lang="en-US" dirty="0" smtClean="0"/>
              <a:t>November 10, 2022</a:t>
            </a:r>
            <a:endParaRPr lang="en-US" dirty="0"/>
          </a:p>
        </p:txBody>
      </p:sp>
      <p:sp>
        <p:nvSpPr>
          <p:cNvPr id="6" name="Subtitle 2"/>
          <p:cNvSpPr txBox="1">
            <a:spLocks/>
          </p:cNvSpPr>
          <p:nvPr/>
        </p:nvSpPr>
        <p:spPr>
          <a:xfrm>
            <a:off x="4000500" y="4912678"/>
            <a:ext cx="4191000" cy="893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dirty="0" smtClean="0"/>
              <a:t>Hosted </a:t>
            </a:r>
            <a:r>
              <a:rPr lang="en-CA" dirty="0" smtClean="0"/>
              <a:t>by Paul Webber</a:t>
            </a:r>
            <a:br>
              <a:rPr lang="en-CA" dirty="0" smtClean="0"/>
            </a:br>
            <a:r>
              <a:rPr lang="en-CA" sz="2000" dirty="0" err="1" smtClean="0"/>
              <a:t>paul@webbertraining.com</a:t>
            </a:r>
            <a:r>
              <a:rPr lang="en-CA" sz="2000" dirty="0" smtClean="0"/>
              <a:t> </a:t>
            </a:r>
            <a:endParaRPr lang="en-CA" sz="2000" dirty="0"/>
          </a:p>
        </p:txBody>
      </p:sp>
    </p:spTree>
    <p:extLst>
      <p:ext uri="{BB962C8B-B14F-4D97-AF65-F5344CB8AC3E}">
        <p14:creationId xmlns:p14="http://schemas.microsoft.com/office/powerpoint/2010/main" val="252756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Infection Control Practitioner?</a:t>
            </a:r>
            <a:endParaRPr lang="en-CA" dirty="0"/>
          </a:p>
        </p:txBody>
      </p:sp>
      <p:sp>
        <p:nvSpPr>
          <p:cNvPr id="3" name="Content Placeholder 2"/>
          <p:cNvSpPr>
            <a:spLocks noGrp="1"/>
          </p:cNvSpPr>
          <p:nvPr>
            <p:ph idx="1"/>
          </p:nvPr>
        </p:nvSpPr>
        <p:spPr/>
        <p:txBody>
          <a:bodyPr>
            <a:normAutofit fontScale="77500" lnSpcReduction="20000"/>
          </a:bodyPr>
          <a:lstStyle/>
          <a:p>
            <a:r>
              <a:rPr lang="en-CA" dirty="0"/>
              <a:t>An Infection Prevention and Control </a:t>
            </a:r>
            <a:r>
              <a:rPr lang="en-CA" dirty="0" smtClean="0"/>
              <a:t>Professional </a:t>
            </a:r>
            <a:r>
              <a:rPr lang="en-CA" dirty="0"/>
              <a:t>(ICP) is an individual who is employed with the primary responsibility for development, implementation, evaluation, and education related to policies, procedures, and practices that impact the prevention of infections.  </a:t>
            </a:r>
            <a:endParaRPr lang="en-CA" dirty="0" smtClean="0"/>
          </a:p>
          <a:p>
            <a:r>
              <a:rPr lang="en-CA" dirty="0" smtClean="0"/>
              <a:t>Integral </a:t>
            </a:r>
            <a:r>
              <a:rPr lang="en-CA" dirty="0"/>
              <a:t>competencies to the role include knowledge of infectious disease processes, microbiology, routine practices and additional precautions, surveillance, principles of epidemiology, research utilization and </a:t>
            </a:r>
            <a:r>
              <a:rPr lang="en-CA" dirty="0" smtClean="0"/>
              <a:t>education.</a:t>
            </a:r>
          </a:p>
          <a:p>
            <a:r>
              <a:rPr lang="en-CA" dirty="0" smtClean="0"/>
              <a:t>The </a:t>
            </a:r>
            <a:r>
              <a:rPr lang="en-CA" dirty="0"/>
              <a:t>performance of these activities and application of competencies will vary depending on the setting in which the ICP functions.</a:t>
            </a:r>
          </a:p>
          <a:p>
            <a:r>
              <a:rPr lang="en-CA" dirty="0" smtClean="0"/>
              <a:t>Healthcare provider</a:t>
            </a:r>
            <a:br>
              <a:rPr lang="en-CA" dirty="0" smtClean="0"/>
            </a:br>
            <a:r>
              <a:rPr lang="en-CA" dirty="0" smtClean="0"/>
              <a:t>- Registered nurse</a:t>
            </a:r>
            <a:br>
              <a:rPr lang="en-CA" dirty="0" smtClean="0"/>
            </a:br>
            <a:r>
              <a:rPr lang="en-CA" dirty="0" smtClean="0"/>
              <a:t>- Medical Doctor</a:t>
            </a:r>
            <a:br>
              <a:rPr lang="en-CA" dirty="0" smtClean="0"/>
            </a:br>
            <a:r>
              <a:rPr lang="en-CA" dirty="0" smtClean="0"/>
              <a:t>- Registered Laboratory Technician</a:t>
            </a:r>
          </a:p>
          <a:p>
            <a:pPr marL="0" indent="0">
              <a:buNone/>
            </a:pPr>
            <a:endParaRPr lang="en-CA" dirty="0" smtClean="0"/>
          </a:p>
          <a:p>
            <a:pPr marL="0" indent="0">
              <a:buNone/>
            </a:pPr>
            <a:r>
              <a:rPr lang="en-CA" sz="1400" dirty="0" smtClean="0"/>
              <a:t>https</a:t>
            </a:r>
            <a:r>
              <a:rPr lang="en-CA" sz="1400" dirty="0"/>
              <a:t>://ipac-canada.org/about-ipac-canada</a:t>
            </a:r>
          </a:p>
          <a:p>
            <a:pPr marL="0" indent="0">
              <a:buNone/>
            </a:pPr>
            <a:endParaRPr lang="en-CA" dirty="0"/>
          </a:p>
        </p:txBody>
      </p:sp>
      <p:pic>
        <p:nvPicPr>
          <p:cNvPr id="4" name="Picture 3"/>
          <p:cNvPicPr>
            <a:picLocks noChangeAspect="1"/>
          </p:cNvPicPr>
          <p:nvPr/>
        </p:nvPicPr>
        <p:blipFill>
          <a:blip r:embed="rId2"/>
          <a:stretch>
            <a:fillRect/>
          </a:stretch>
        </p:blipFill>
        <p:spPr>
          <a:xfrm>
            <a:off x="6539592" y="4133380"/>
            <a:ext cx="2913801" cy="1933704"/>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10</a:t>
            </a:fld>
            <a:endParaRPr lang="en-CA"/>
          </a:p>
        </p:txBody>
      </p:sp>
    </p:spTree>
    <p:extLst>
      <p:ext uri="{BB962C8B-B14F-4D97-AF65-F5344CB8AC3E}">
        <p14:creationId xmlns:p14="http://schemas.microsoft.com/office/powerpoint/2010/main" val="141385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is the Certified in Infection Control (CIC®)?</a:t>
            </a:r>
            <a:endParaRPr lang="en-CA" sz="4000" dirty="0"/>
          </a:p>
        </p:txBody>
      </p:sp>
      <p:sp>
        <p:nvSpPr>
          <p:cNvPr id="3" name="Content Placeholder 2"/>
          <p:cNvSpPr>
            <a:spLocks noGrp="1"/>
          </p:cNvSpPr>
          <p:nvPr>
            <p:ph idx="1"/>
          </p:nvPr>
        </p:nvSpPr>
        <p:spPr/>
        <p:txBody>
          <a:bodyPr/>
          <a:lstStyle/>
          <a:p>
            <a:r>
              <a:rPr lang="en-CA" dirty="0"/>
              <a:t>The CIC® examination is the standardized measure of the basic knowledge, skills and abilities expected of professionals working in the field of infection prevention and control. </a:t>
            </a:r>
            <a:endParaRPr lang="en-CA" dirty="0" smtClean="0"/>
          </a:p>
          <a:p>
            <a:r>
              <a:rPr lang="en-CA" dirty="0" smtClean="0"/>
              <a:t>The </a:t>
            </a:r>
            <a:r>
              <a:rPr lang="en-CA" dirty="0"/>
              <a:t>initial certification exam is an objective, multiple-choice examination consisting of 150 questions. 135 of these questions are used to compute the score. </a:t>
            </a:r>
            <a:endParaRPr lang="en-CA" dirty="0" smtClean="0"/>
          </a:p>
          <a:p>
            <a:endParaRPr lang="en-CA" dirty="0"/>
          </a:p>
          <a:p>
            <a:pPr marL="0" indent="0">
              <a:buNone/>
            </a:pPr>
            <a:r>
              <a:rPr lang="en-CA" sz="1100" dirty="0"/>
              <a:t>https://www.cbic.org/CBIC/CIC-Certification/About-the-Examination.htm</a:t>
            </a:r>
          </a:p>
        </p:txBody>
      </p:sp>
      <p:pic>
        <p:nvPicPr>
          <p:cNvPr id="4" name="Picture 3"/>
          <p:cNvPicPr>
            <a:picLocks noChangeAspect="1"/>
          </p:cNvPicPr>
          <p:nvPr/>
        </p:nvPicPr>
        <p:blipFill>
          <a:blip r:embed="rId2"/>
          <a:stretch>
            <a:fillRect/>
          </a:stretch>
        </p:blipFill>
        <p:spPr>
          <a:xfrm>
            <a:off x="6096000" y="4235160"/>
            <a:ext cx="2743583" cy="2076740"/>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11</a:t>
            </a:fld>
            <a:endParaRPr lang="en-CA"/>
          </a:p>
        </p:txBody>
      </p:sp>
    </p:spTree>
    <p:extLst>
      <p:ext uri="{BB962C8B-B14F-4D97-AF65-F5344CB8AC3E}">
        <p14:creationId xmlns:p14="http://schemas.microsoft.com/office/powerpoint/2010/main" val="175548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Certification Board in Infection Control (CBIC)</a:t>
            </a:r>
            <a:endParaRPr lang="en-CA" dirty="0"/>
          </a:p>
        </p:txBody>
      </p:sp>
      <p:sp>
        <p:nvSpPr>
          <p:cNvPr id="3" name="Content Placeholder 2"/>
          <p:cNvSpPr>
            <a:spLocks noGrp="1"/>
          </p:cNvSpPr>
          <p:nvPr>
            <p:ph idx="1"/>
          </p:nvPr>
        </p:nvSpPr>
        <p:spPr>
          <a:xfrm>
            <a:off x="838200" y="1825625"/>
            <a:ext cx="10805160" cy="4351338"/>
          </a:xfrm>
        </p:spPr>
        <p:txBody>
          <a:bodyPr>
            <a:normAutofit/>
          </a:bodyPr>
          <a:lstStyle/>
          <a:p>
            <a:r>
              <a:rPr lang="en-CA" dirty="0" smtClean="0"/>
              <a:t>The Certification Board of Infection Control &amp; Epidemiology, Inc. (CBIC®) is a voluntary, autonomous, multidisciplinary board that provides direction for and administers the certification process for professionals in infection control and applied epidemiology. </a:t>
            </a:r>
          </a:p>
          <a:p>
            <a:r>
              <a:rPr lang="en-CA" dirty="0" smtClean="0"/>
              <a:t>CBIC is independent and separate from any other infection control-related organization or association, but does collaborate with three partner organizations (APIC, IPAC Canada, and IFIC) to help promote the importance of being certified in infection prevention and control (CIC®).</a:t>
            </a:r>
          </a:p>
          <a:p>
            <a:pPr marL="0" indent="0">
              <a:buNone/>
            </a:pPr>
            <a:endParaRPr lang="en-CA" dirty="0" smtClean="0"/>
          </a:p>
          <a:p>
            <a:pPr marL="0" indent="0">
              <a:buNone/>
            </a:pPr>
            <a:r>
              <a:rPr lang="en-CA" sz="1100" dirty="0"/>
              <a:t>https://www.cbic.org/CBIC/About-CBIC.htm</a:t>
            </a:r>
          </a:p>
        </p:txBody>
      </p:sp>
      <p:pic>
        <p:nvPicPr>
          <p:cNvPr id="4" name="Picture 3"/>
          <p:cNvPicPr>
            <a:picLocks noChangeAspect="1"/>
          </p:cNvPicPr>
          <p:nvPr/>
        </p:nvPicPr>
        <p:blipFill>
          <a:blip r:embed="rId2"/>
          <a:stretch>
            <a:fillRect/>
          </a:stretch>
        </p:blipFill>
        <p:spPr>
          <a:xfrm>
            <a:off x="3972408" y="4938540"/>
            <a:ext cx="3559052" cy="1568396"/>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12</a:t>
            </a:fld>
            <a:endParaRPr lang="en-CA"/>
          </a:p>
        </p:txBody>
      </p:sp>
    </p:spTree>
    <p:extLst>
      <p:ext uri="{BB962C8B-B14F-4D97-AF65-F5344CB8AC3E}">
        <p14:creationId xmlns:p14="http://schemas.microsoft.com/office/powerpoint/2010/main" val="377793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Infection Control Professional Bodies</a:t>
            </a:r>
            <a:endParaRPr lang="en-CA" dirty="0"/>
          </a:p>
        </p:txBody>
      </p:sp>
      <p:sp>
        <p:nvSpPr>
          <p:cNvPr id="3" name="Content Placeholder 2"/>
          <p:cNvSpPr>
            <a:spLocks noGrp="1"/>
          </p:cNvSpPr>
          <p:nvPr>
            <p:ph idx="1"/>
          </p:nvPr>
        </p:nvSpPr>
        <p:spPr/>
        <p:txBody>
          <a:bodyPr/>
          <a:lstStyle/>
          <a:p>
            <a:r>
              <a:rPr lang="en-CA" dirty="0" smtClean="0"/>
              <a:t>Association of Professionals in Infection Control and Epidemiology (APIC)</a:t>
            </a:r>
          </a:p>
          <a:p>
            <a:pPr marL="0" indent="0">
              <a:buNone/>
            </a:pPr>
            <a:r>
              <a:rPr lang="en-CA" dirty="0"/>
              <a:t> </a:t>
            </a:r>
            <a:r>
              <a:rPr lang="en-CA" dirty="0" smtClean="0"/>
              <a:t>	- Separate from CBIC</a:t>
            </a:r>
          </a:p>
          <a:p>
            <a:pPr marL="0" indent="0">
              <a:buNone/>
            </a:pPr>
            <a:endParaRPr lang="en-CA" dirty="0" smtClean="0"/>
          </a:p>
          <a:p>
            <a:r>
              <a:rPr lang="en-CA" dirty="0" smtClean="0"/>
              <a:t>IPAC CANADA</a:t>
            </a:r>
            <a:endParaRPr lang="en-CA" dirty="0"/>
          </a:p>
        </p:txBody>
      </p:sp>
      <p:pic>
        <p:nvPicPr>
          <p:cNvPr id="4" name="Picture 3"/>
          <p:cNvPicPr>
            <a:picLocks noChangeAspect="1"/>
          </p:cNvPicPr>
          <p:nvPr/>
        </p:nvPicPr>
        <p:blipFill>
          <a:blip r:embed="rId2"/>
          <a:stretch>
            <a:fillRect/>
          </a:stretch>
        </p:blipFill>
        <p:spPr>
          <a:xfrm>
            <a:off x="6497181" y="2532895"/>
            <a:ext cx="3296110" cy="1057423"/>
          </a:xfrm>
          <a:prstGeom prst="rect">
            <a:avLst/>
          </a:prstGeom>
        </p:spPr>
      </p:pic>
      <p:pic>
        <p:nvPicPr>
          <p:cNvPr id="5" name="Picture 4"/>
          <p:cNvPicPr>
            <a:picLocks noChangeAspect="1"/>
          </p:cNvPicPr>
          <p:nvPr/>
        </p:nvPicPr>
        <p:blipFill>
          <a:blip r:embed="rId3"/>
          <a:stretch>
            <a:fillRect/>
          </a:stretch>
        </p:blipFill>
        <p:spPr>
          <a:xfrm>
            <a:off x="1026239" y="4312202"/>
            <a:ext cx="5069761" cy="1713948"/>
          </a:xfrm>
          <a:prstGeom prst="rect">
            <a:avLst/>
          </a:prstGeom>
        </p:spPr>
      </p:pic>
      <p:sp>
        <p:nvSpPr>
          <p:cNvPr id="6" name="Slide Number Placeholder 5"/>
          <p:cNvSpPr>
            <a:spLocks noGrp="1"/>
          </p:cNvSpPr>
          <p:nvPr>
            <p:ph type="sldNum" sz="quarter" idx="12"/>
          </p:nvPr>
        </p:nvSpPr>
        <p:spPr/>
        <p:txBody>
          <a:bodyPr/>
          <a:lstStyle/>
          <a:p>
            <a:fld id="{EFCE0E94-6ECE-40B4-9954-65CEE4B377A7}" type="slidenum">
              <a:rPr lang="en-CA" smtClean="0"/>
              <a:t>13</a:t>
            </a:fld>
            <a:endParaRPr lang="en-CA"/>
          </a:p>
        </p:txBody>
      </p:sp>
    </p:spTree>
    <p:extLst>
      <p:ext uri="{BB962C8B-B14F-4D97-AF65-F5344CB8AC3E}">
        <p14:creationId xmlns:p14="http://schemas.microsoft.com/office/powerpoint/2010/main" val="253337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Preparation for the CIC exam</a:t>
            </a:r>
            <a:endParaRPr lang="en-CA" dirty="0"/>
          </a:p>
        </p:txBody>
      </p:sp>
      <p:sp>
        <p:nvSpPr>
          <p:cNvPr id="3" name="Content Placeholder 2"/>
          <p:cNvSpPr>
            <a:spLocks noGrp="1"/>
          </p:cNvSpPr>
          <p:nvPr>
            <p:ph idx="1"/>
          </p:nvPr>
        </p:nvSpPr>
        <p:spPr/>
        <p:txBody>
          <a:bodyPr/>
          <a:lstStyle/>
          <a:p>
            <a:r>
              <a:rPr lang="en-CA" dirty="0" smtClean="0"/>
              <a:t>Study guides</a:t>
            </a:r>
          </a:p>
          <a:p>
            <a:r>
              <a:rPr lang="en-CA" dirty="0" smtClean="0"/>
              <a:t>Classes</a:t>
            </a:r>
          </a:p>
          <a:p>
            <a:pPr marL="0" indent="0">
              <a:buNone/>
            </a:pPr>
            <a:r>
              <a:rPr lang="en-CA" dirty="0"/>
              <a:t> </a:t>
            </a:r>
            <a:r>
              <a:rPr lang="en-CA" dirty="0" smtClean="0"/>
              <a:t>	- Formal curriculum</a:t>
            </a:r>
          </a:p>
          <a:p>
            <a:pPr marL="0" indent="0">
              <a:buNone/>
            </a:pPr>
            <a:r>
              <a:rPr lang="en-CA" dirty="0"/>
              <a:t>	</a:t>
            </a:r>
            <a:r>
              <a:rPr lang="en-CA" dirty="0" smtClean="0"/>
              <a:t>- Study groups</a:t>
            </a:r>
            <a:br>
              <a:rPr lang="en-CA" dirty="0" smtClean="0"/>
            </a:br>
            <a:r>
              <a:rPr lang="en-CA" dirty="0" smtClean="0"/>
              <a:t> 		</a:t>
            </a:r>
            <a:r>
              <a:rPr lang="en-CA" dirty="0" smtClean="0">
                <a:sym typeface="Wingdings" panose="05000000000000000000" pitchFamily="2" charset="2"/>
              </a:rPr>
              <a:t></a:t>
            </a:r>
            <a:r>
              <a:rPr lang="en-CA" dirty="0" smtClean="0"/>
              <a:t> Formal</a:t>
            </a:r>
            <a:br>
              <a:rPr lang="en-CA" dirty="0" smtClean="0"/>
            </a:br>
            <a:r>
              <a:rPr lang="en-CA" dirty="0" smtClean="0"/>
              <a:t> 		</a:t>
            </a:r>
            <a:r>
              <a:rPr lang="en-CA" dirty="0" smtClean="0">
                <a:sym typeface="Wingdings" panose="05000000000000000000" pitchFamily="2" charset="2"/>
              </a:rPr>
              <a:t></a:t>
            </a:r>
            <a:r>
              <a:rPr lang="en-CA" dirty="0" smtClean="0"/>
              <a:t> Informal </a:t>
            </a:r>
          </a:p>
        </p:txBody>
      </p:sp>
      <p:pic>
        <p:nvPicPr>
          <p:cNvPr id="4" name="Picture 3"/>
          <p:cNvPicPr>
            <a:picLocks noChangeAspect="1"/>
          </p:cNvPicPr>
          <p:nvPr/>
        </p:nvPicPr>
        <p:blipFill>
          <a:blip r:embed="rId2"/>
          <a:stretch>
            <a:fillRect/>
          </a:stretch>
        </p:blipFill>
        <p:spPr>
          <a:xfrm>
            <a:off x="5207789" y="1567317"/>
            <a:ext cx="4944165" cy="4867954"/>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14</a:t>
            </a:fld>
            <a:endParaRPr lang="en-CA"/>
          </a:p>
        </p:txBody>
      </p:sp>
    </p:spTree>
    <p:extLst>
      <p:ext uri="{BB962C8B-B14F-4D97-AF65-F5344CB8AC3E}">
        <p14:creationId xmlns:p14="http://schemas.microsoft.com/office/powerpoint/2010/main" val="82274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“Five W’s”</a:t>
            </a:r>
            <a:endParaRPr lang="en-CA" dirty="0"/>
          </a:p>
        </p:txBody>
      </p:sp>
      <p:sp>
        <p:nvSpPr>
          <p:cNvPr id="3" name="Content Placeholder 2"/>
          <p:cNvSpPr>
            <a:spLocks noGrp="1"/>
          </p:cNvSpPr>
          <p:nvPr>
            <p:ph idx="1"/>
          </p:nvPr>
        </p:nvSpPr>
        <p:spPr/>
        <p:txBody>
          <a:bodyPr/>
          <a:lstStyle/>
          <a:p>
            <a:r>
              <a:rPr lang="en-CA" b="1" dirty="0" smtClean="0"/>
              <a:t>WHO</a:t>
            </a:r>
          </a:p>
          <a:p>
            <a:r>
              <a:rPr lang="en-CA" b="1" dirty="0" smtClean="0"/>
              <a:t>WHAT</a:t>
            </a:r>
          </a:p>
          <a:p>
            <a:r>
              <a:rPr lang="en-CA" b="1" dirty="0" smtClean="0"/>
              <a:t>WHERE</a:t>
            </a:r>
          </a:p>
          <a:p>
            <a:r>
              <a:rPr lang="en-CA" b="1" dirty="0" smtClean="0"/>
              <a:t>WHEN</a:t>
            </a:r>
          </a:p>
          <a:p>
            <a:r>
              <a:rPr lang="en-CA" b="1" dirty="0" smtClean="0"/>
              <a:t>HOW</a:t>
            </a:r>
          </a:p>
          <a:p>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15</a:t>
            </a:fld>
            <a:endParaRPr lang="en-CA"/>
          </a:p>
        </p:txBody>
      </p:sp>
    </p:spTree>
    <p:extLst>
      <p:ext uri="{BB962C8B-B14F-4D97-AF65-F5344CB8AC3E}">
        <p14:creationId xmlns:p14="http://schemas.microsoft.com/office/powerpoint/2010/main" val="115876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“Five W’s”</a:t>
            </a:r>
            <a:endParaRPr lang="en-CA" dirty="0"/>
          </a:p>
        </p:txBody>
      </p:sp>
      <p:sp>
        <p:nvSpPr>
          <p:cNvPr id="3" name="Content Placeholder 2"/>
          <p:cNvSpPr>
            <a:spLocks noGrp="1"/>
          </p:cNvSpPr>
          <p:nvPr>
            <p:ph idx="1"/>
          </p:nvPr>
        </p:nvSpPr>
        <p:spPr/>
        <p:txBody>
          <a:bodyPr/>
          <a:lstStyle/>
          <a:p>
            <a:r>
              <a:rPr lang="en-CA" b="1" dirty="0" smtClean="0"/>
              <a:t>WHO</a:t>
            </a:r>
            <a:r>
              <a:rPr lang="en-CA" dirty="0" smtClean="0"/>
              <a:t> – Any IPC planning to write an upcoming CIC exam in area.</a:t>
            </a:r>
          </a:p>
          <a:p>
            <a:r>
              <a:rPr lang="en-CA" b="1" dirty="0" smtClean="0"/>
              <a:t>WHAT</a:t>
            </a:r>
            <a:r>
              <a:rPr lang="en-CA" dirty="0" smtClean="0"/>
              <a:t> – Review key IPAC fundamentals to improve chances of successful completion of CIC exam with goal of increasing number of IPC’s with CIC.</a:t>
            </a:r>
          </a:p>
          <a:p>
            <a:r>
              <a:rPr lang="en-CA" b="1" dirty="0" smtClean="0"/>
              <a:t>WHERE</a:t>
            </a:r>
            <a:r>
              <a:rPr lang="en-CA" dirty="0" smtClean="0"/>
              <a:t> – Online webinar platform of MS Teams.</a:t>
            </a:r>
          </a:p>
          <a:p>
            <a:r>
              <a:rPr lang="en-CA" b="1" dirty="0" smtClean="0"/>
              <a:t>WHEN</a:t>
            </a:r>
            <a:r>
              <a:rPr lang="en-CA" dirty="0" smtClean="0"/>
              <a:t> – Wednesday evening for 8 weeks in October/November.</a:t>
            </a:r>
          </a:p>
          <a:p>
            <a:r>
              <a:rPr lang="en-CA" b="1" dirty="0" smtClean="0"/>
              <a:t>HOW</a:t>
            </a:r>
            <a:r>
              <a:rPr lang="en-CA" dirty="0" smtClean="0"/>
              <a:t> – Three member team from IPAC Canada - Chapter Ottawa Region working on development and delivery with advertisement through IPAC Canada and IPAC community.</a:t>
            </a:r>
          </a:p>
          <a:p>
            <a:pPr marL="0" indent="0">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16</a:t>
            </a:fld>
            <a:endParaRPr lang="en-CA"/>
          </a:p>
        </p:txBody>
      </p:sp>
    </p:spTree>
    <p:extLst>
      <p:ext uri="{BB962C8B-B14F-4D97-AF65-F5344CB8AC3E}">
        <p14:creationId xmlns:p14="http://schemas.microsoft.com/office/powerpoint/2010/main" val="108040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Triad – “To start a fire”</a:t>
            </a:r>
            <a:endParaRPr lang="en-CA" dirty="0"/>
          </a:p>
        </p:txBody>
      </p:sp>
      <p:pic>
        <p:nvPicPr>
          <p:cNvPr id="1026" name="Picture 2" descr="File:Fire triangle.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4400" y="1698360"/>
            <a:ext cx="4532923" cy="39517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FCE0E94-6ECE-40B4-9954-65CEE4B377A7}" type="slidenum">
              <a:rPr lang="en-CA" smtClean="0"/>
              <a:t>17</a:t>
            </a:fld>
            <a:endParaRPr lang="en-CA"/>
          </a:p>
        </p:txBody>
      </p:sp>
    </p:spTree>
    <p:extLst>
      <p:ext uri="{BB962C8B-B14F-4D97-AF65-F5344CB8AC3E}">
        <p14:creationId xmlns:p14="http://schemas.microsoft.com/office/powerpoint/2010/main" val="192224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Triad – “To start a CIC Study Group”</a:t>
            </a:r>
            <a:endParaRPr lang="en-CA" dirty="0"/>
          </a:p>
        </p:txBody>
      </p:sp>
      <p:sp>
        <p:nvSpPr>
          <p:cNvPr id="4" name="Isosceles Triangle 3"/>
          <p:cNvSpPr/>
          <p:nvPr/>
        </p:nvSpPr>
        <p:spPr>
          <a:xfrm>
            <a:off x="3681046" y="2899508"/>
            <a:ext cx="4087446" cy="203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978401" y="5184903"/>
            <a:ext cx="1328615" cy="369332"/>
          </a:xfrm>
          <a:prstGeom prst="rect">
            <a:avLst/>
          </a:prstGeom>
          <a:noFill/>
        </p:spPr>
        <p:txBody>
          <a:bodyPr wrap="square" rtlCol="0">
            <a:spAutoFit/>
          </a:bodyPr>
          <a:lstStyle/>
          <a:p>
            <a:r>
              <a:rPr lang="en-CA" dirty="0" smtClean="0"/>
              <a:t>Political Will</a:t>
            </a:r>
            <a:endParaRPr lang="en-CA" dirty="0"/>
          </a:p>
        </p:txBody>
      </p:sp>
      <p:sp>
        <p:nvSpPr>
          <p:cNvPr id="6" name="TextBox 5"/>
          <p:cNvSpPr txBox="1"/>
          <p:nvPr/>
        </p:nvSpPr>
        <p:spPr>
          <a:xfrm>
            <a:off x="7393354" y="3391877"/>
            <a:ext cx="1703754" cy="369332"/>
          </a:xfrm>
          <a:prstGeom prst="rect">
            <a:avLst/>
          </a:prstGeom>
          <a:noFill/>
        </p:spPr>
        <p:txBody>
          <a:bodyPr wrap="square" rtlCol="0">
            <a:spAutoFit/>
          </a:bodyPr>
          <a:lstStyle/>
          <a:p>
            <a:r>
              <a:rPr lang="en-CA" dirty="0" smtClean="0"/>
              <a:t>“Pioneers”</a:t>
            </a:r>
            <a:endParaRPr lang="en-CA" dirty="0"/>
          </a:p>
        </p:txBody>
      </p:sp>
      <p:sp>
        <p:nvSpPr>
          <p:cNvPr id="11" name="TextBox 10"/>
          <p:cNvSpPr txBox="1"/>
          <p:nvPr/>
        </p:nvSpPr>
        <p:spPr>
          <a:xfrm>
            <a:off x="2684584" y="3391877"/>
            <a:ext cx="1992923" cy="369332"/>
          </a:xfrm>
          <a:prstGeom prst="rect">
            <a:avLst/>
          </a:prstGeom>
          <a:noFill/>
        </p:spPr>
        <p:txBody>
          <a:bodyPr wrap="square" rtlCol="0">
            <a:spAutoFit/>
          </a:bodyPr>
          <a:lstStyle/>
          <a:p>
            <a:r>
              <a:rPr lang="en-CA" dirty="0" smtClean="0"/>
              <a:t>Champion</a:t>
            </a:r>
            <a:endParaRPr lang="en-CA" dirty="0"/>
          </a:p>
        </p:txBody>
      </p:sp>
      <p:sp>
        <p:nvSpPr>
          <p:cNvPr id="3" name="Slide Number Placeholder 2"/>
          <p:cNvSpPr>
            <a:spLocks noGrp="1"/>
          </p:cNvSpPr>
          <p:nvPr>
            <p:ph type="sldNum" sz="quarter" idx="12"/>
          </p:nvPr>
        </p:nvSpPr>
        <p:spPr/>
        <p:txBody>
          <a:bodyPr/>
          <a:lstStyle/>
          <a:p>
            <a:fld id="{EFCE0E94-6ECE-40B4-9954-65CEE4B377A7}" type="slidenum">
              <a:rPr lang="en-CA" smtClean="0"/>
              <a:t>18</a:t>
            </a:fld>
            <a:endParaRPr lang="en-CA"/>
          </a:p>
        </p:txBody>
      </p:sp>
    </p:spTree>
    <p:extLst>
      <p:ext uri="{BB962C8B-B14F-4D97-AF65-F5344CB8AC3E}">
        <p14:creationId xmlns:p14="http://schemas.microsoft.com/office/powerpoint/2010/main" val="1272206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Political Will </a:t>
            </a:r>
            <a:r>
              <a:rPr lang="en-CA" smtClean="0"/>
              <a:t>and a Champion</a:t>
            </a:r>
            <a:endParaRPr lang="en-CA" dirty="0"/>
          </a:p>
        </p:txBody>
      </p:sp>
      <p:sp>
        <p:nvSpPr>
          <p:cNvPr id="3" name="Content Placeholder 2"/>
          <p:cNvSpPr>
            <a:spLocks noGrp="1"/>
          </p:cNvSpPr>
          <p:nvPr>
            <p:ph idx="1"/>
          </p:nvPr>
        </p:nvSpPr>
        <p:spPr>
          <a:xfrm>
            <a:off x="838200" y="1825625"/>
            <a:ext cx="5046785" cy="4351338"/>
          </a:xfrm>
        </p:spPr>
        <p:txBody>
          <a:bodyPr/>
          <a:lstStyle/>
          <a:p>
            <a:r>
              <a:rPr lang="en-CA" dirty="0" smtClean="0"/>
              <a:t>Political Will</a:t>
            </a:r>
          </a:p>
          <a:p>
            <a:pPr>
              <a:buFontTx/>
              <a:buChar char="-"/>
            </a:pPr>
            <a:r>
              <a:rPr lang="en-CA" dirty="0" smtClean="0"/>
              <a:t>Support by the organization to develop and sustain the activity.</a:t>
            </a:r>
          </a:p>
          <a:p>
            <a:pPr>
              <a:buFontTx/>
              <a:buChar char="-"/>
            </a:pPr>
            <a:r>
              <a:rPr lang="en-CA" dirty="0" smtClean="0"/>
              <a:t>“Desire” is not enough</a:t>
            </a:r>
            <a:endParaRPr lang="en-CA" dirty="0"/>
          </a:p>
        </p:txBody>
      </p:sp>
      <p:sp>
        <p:nvSpPr>
          <p:cNvPr id="4" name="Content Placeholder 2"/>
          <p:cNvSpPr txBox="1">
            <a:spLocks/>
          </p:cNvSpPr>
          <p:nvPr/>
        </p:nvSpPr>
        <p:spPr>
          <a:xfrm>
            <a:off x="6367585" y="1759195"/>
            <a:ext cx="50467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Champion</a:t>
            </a:r>
          </a:p>
          <a:p>
            <a:pPr>
              <a:buFontTx/>
              <a:buChar char="-"/>
            </a:pPr>
            <a:r>
              <a:rPr lang="en-CA" dirty="0" smtClean="0"/>
              <a:t>Support of key stakeholder(s) who will support the development and sustainment of the activity.</a:t>
            </a:r>
          </a:p>
          <a:p>
            <a:pPr>
              <a:buFontTx/>
              <a:buChar char="-"/>
            </a:pPr>
            <a:r>
              <a:rPr lang="en-CA" dirty="0" smtClean="0"/>
              <a:t>“Someone to cut through red tape”</a:t>
            </a:r>
            <a:endParaRPr lang="en-CA" dirty="0"/>
          </a:p>
        </p:txBody>
      </p:sp>
      <p:sp>
        <p:nvSpPr>
          <p:cNvPr id="5" name="Slide Number Placeholder 4"/>
          <p:cNvSpPr>
            <a:spLocks noGrp="1"/>
          </p:cNvSpPr>
          <p:nvPr>
            <p:ph type="sldNum" sz="quarter" idx="12"/>
          </p:nvPr>
        </p:nvSpPr>
        <p:spPr/>
        <p:txBody>
          <a:bodyPr/>
          <a:lstStyle/>
          <a:p>
            <a:fld id="{EFCE0E94-6ECE-40B4-9954-65CEE4B377A7}" type="slidenum">
              <a:rPr lang="en-CA" smtClean="0"/>
              <a:t>19</a:t>
            </a:fld>
            <a:endParaRPr lang="en-CA"/>
          </a:p>
        </p:txBody>
      </p:sp>
    </p:spTree>
    <p:extLst>
      <p:ext uri="{BB962C8B-B14F-4D97-AF65-F5344CB8AC3E}">
        <p14:creationId xmlns:p14="http://schemas.microsoft.com/office/powerpoint/2010/main" val="392764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Presenter</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sz="4000" b="1" dirty="0" smtClean="0"/>
              <a:t>Jeffrey Lee</a:t>
            </a:r>
            <a:r>
              <a:rPr lang="en-CA" sz="4000" dirty="0" smtClean="0"/>
              <a:t>, </a:t>
            </a:r>
            <a:r>
              <a:rPr lang="en-CA" sz="4000" dirty="0" err="1" smtClean="0"/>
              <a:t>OStJ</a:t>
            </a:r>
            <a:r>
              <a:rPr lang="en-CA" sz="4000" dirty="0" smtClean="0"/>
              <a:t>, CD1, </a:t>
            </a:r>
            <a:br>
              <a:rPr lang="en-CA" sz="4000" dirty="0" smtClean="0"/>
            </a:br>
            <a:r>
              <a:rPr lang="en-CA" sz="4000" dirty="0" smtClean="0"/>
              <a:t>BSc, </a:t>
            </a:r>
            <a:r>
              <a:rPr lang="en-CA" sz="4000" dirty="0" err="1" smtClean="0"/>
              <a:t>BScN</a:t>
            </a:r>
            <a:r>
              <a:rPr lang="en-CA" sz="4000" dirty="0" smtClean="0"/>
              <a:t>, </a:t>
            </a:r>
            <a:r>
              <a:rPr lang="en-CA" sz="4000" dirty="0" err="1" smtClean="0"/>
              <a:t>MScN</a:t>
            </a:r>
            <a:r>
              <a:rPr lang="en-CA" sz="4000" dirty="0" smtClean="0"/>
              <a:t>, RN, PANC(C), CPN(C), CNOR, CIC®, TCRN</a:t>
            </a:r>
          </a:p>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a:t>
            </a:fld>
            <a:endParaRPr lang="en-CA"/>
          </a:p>
        </p:txBody>
      </p:sp>
    </p:spTree>
    <p:extLst>
      <p:ext uri="{BB962C8B-B14F-4D97-AF65-F5344CB8AC3E}">
        <p14:creationId xmlns:p14="http://schemas.microsoft.com/office/powerpoint/2010/main" val="65947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Pioneers – “A-Team”</a:t>
            </a:r>
            <a:endParaRPr lang="en-CA" dirty="0"/>
          </a:p>
        </p:txBody>
      </p:sp>
      <p:sp>
        <p:nvSpPr>
          <p:cNvPr id="3" name="Content Placeholder 2"/>
          <p:cNvSpPr>
            <a:spLocks noGrp="1"/>
          </p:cNvSpPr>
          <p:nvPr>
            <p:ph idx="1"/>
          </p:nvPr>
        </p:nvSpPr>
        <p:spPr/>
        <p:txBody>
          <a:bodyPr/>
          <a:lstStyle/>
          <a:p>
            <a:r>
              <a:rPr lang="en-CA" dirty="0" smtClean="0"/>
              <a:t>“Planner”</a:t>
            </a:r>
            <a:br>
              <a:rPr lang="en-CA" dirty="0" smtClean="0"/>
            </a:br>
            <a:r>
              <a:rPr lang="en-CA" dirty="0" smtClean="0"/>
              <a:t>- Set objectives</a:t>
            </a:r>
            <a:br>
              <a:rPr lang="en-CA" dirty="0" smtClean="0"/>
            </a:br>
            <a:r>
              <a:rPr lang="en-CA" dirty="0" smtClean="0"/>
              <a:t>- Keep focus</a:t>
            </a:r>
            <a:br>
              <a:rPr lang="en-CA" dirty="0" smtClean="0"/>
            </a:br>
            <a:r>
              <a:rPr lang="en-CA" dirty="0" smtClean="0"/>
              <a:t>- Plans for sustainment</a:t>
            </a:r>
          </a:p>
          <a:p>
            <a:r>
              <a:rPr lang="en-CA" dirty="0" smtClean="0"/>
              <a:t>“Organizer”</a:t>
            </a:r>
            <a:br>
              <a:rPr lang="en-CA" dirty="0" smtClean="0"/>
            </a:br>
            <a:r>
              <a:rPr lang="en-CA" dirty="0" smtClean="0"/>
              <a:t>- Intimate knowledge of resources and personnel</a:t>
            </a:r>
            <a:br>
              <a:rPr lang="en-CA" dirty="0" smtClean="0"/>
            </a:br>
            <a:r>
              <a:rPr lang="en-CA" dirty="0" smtClean="0"/>
              <a:t>- Organizes the event</a:t>
            </a:r>
          </a:p>
          <a:p>
            <a:r>
              <a:rPr lang="en-CA" dirty="0" smtClean="0"/>
              <a:t>“IT Guru”</a:t>
            </a:r>
            <a:br>
              <a:rPr lang="en-CA" dirty="0" smtClean="0"/>
            </a:br>
            <a:r>
              <a:rPr lang="en-CA" dirty="0" smtClean="0"/>
              <a:t>- Intimate knowledge of platform and resources</a:t>
            </a:r>
            <a:br>
              <a:rPr lang="en-CA" dirty="0" smtClean="0"/>
            </a:br>
            <a:r>
              <a:rPr lang="en-CA" dirty="0" smtClean="0"/>
              <a:t>- Executes the event</a:t>
            </a: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20</a:t>
            </a:fld>
            <a:endParaRPr lang="en-CA"/>
          </a:p>
        </p:txBody>
      </p:sp>
    </p:spTree>
    <p:extLst>
      <p:ext uri="{BB962C8B-B14F-4D97-AF65-F5344CB8AC3E}">
        <p14:creationId xmlns:p14="http://schemas.microsoft.com/office/powerpoint/2010/main" val="1156020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Audience</a:t>
            </a:r>
            <a:endParaRPr lang="en-CA" dirty="0"/>
          </a:p>
        </p:txBody>
      </p:sp>
      <p:sp>
        <p:nvSpPr>
          <p:cNvPr id="3" name="Content Placeholder 2"/>
          <p:cNvSpPr>
            <a:spLocks noGrp="1"/>
          </p:cNvSpPr>
          <p:nvPr>
            <p:ph idx="1"/>
          </p:nvPr>
        </p:nvSpPr>
        <p:spPr/>
        <p:txBody>
          <a:bodyPr/>
          <a:lstStyle/>
          <a:p>
            <a:r>
              <a:rPr lang="en-CA" dirty="0" smtClean="0"/>
              <a:t>Open audience registration </a:t>
            </a:r>
            <a:br>
              <a:rPr lang="en-CA" dirty="0" smtClean="0"/>
            </a:br>
            <a:r>
              <a:rPr lang="en-CA" dirty="0" smtClean="0"/>
              <a:t>	versus </a:t>
            </a:r>
            <a:br>
              <a:rPr lang="en-CA" dirty="0" smtClean="0"/>
            </a:br>
            <a:r>
              <a:rPr lang="en-CA" dirty="0" smtClean="0"/>
              <a:t> 		Members only</a:t>
            </a:r>
            <a:br>
              <a:rPr lang="en-CA" dirty="0" smtClean="0"/>
            </a:br>
            <a:endParaRPr lang="en-CA" dirty="0" smtClean="0"/>
          </a:p>
          <a:p>
            <a:r>
              <a:rPr lang="en-CA" dirty="0" smtClean="0"/>
              <a:t>Pre-CIC exam audience </a:t>
            </a:r>
            <a:br>
              <a:rPr lang="en-CA" dirty="0" smtClean="0"/>
            </a:br>
            <a:r>
              <a:rPr lang="en-CA" dirty="0" smtClean="0"/>
              <a:t> 	versus </a:t>
            </a:r>
            <a:br>
              <a:rPr lang="en-CA" dirty="0" smtClean="0"/>
            </a:br>
            <a:r>
              <a:rPr lang="en-CA" dirty="0" smtClean="0"/>
              <a:t> 		Open audience (subject review purpose)</a:t>
            </a: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21</a:t>
            </a:fld>
            <a:endParaRPr lang="en-CA"/>
          </a:p>
        </p:txBody>
      </p:sp>
    </p:spTree>
    <p:extLst>
      <p:ext uri="{BB962C8B-B14F-4D97-AF65-F5344CB8AC3E}">
        <p14:creationId xmlns:p14="http://schemas.microsoft.com/office/powerpoint/2010/main" val="292607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Curriculum</a:t>
            </a:r>
            <a:endParaRPr lang="en-CA" dirty="0"/>
          </a:p>
        </p:txBody>
      </p:sp>
      <p:sp>
        <p:nvSpPr>
          <p:cNvPr id="3" name="Content Placeholder 2"/>
          <p:cNvSpPr>
            <a:spLocks noGrp="1"/>
          </p:cNvSpPr>
          <p:nvPr>
            <p:ph idx="1"/>
          </p:nvPr>
        </p:nvSpPr>
        <p:spPr/>
        <p:txBody>
          <a:bodyPr/>
          <a:lstStyle/>
          <a:p>
            <a:r>
              <a:rPr lang="en-CA" dirty="0" smtClean="0"/>
              <a:t>Lectures on key IPAC topics</a:t>
            </a:r>
            <a:br>
              <a:rPr lang="en-CA" dirty="0" smtClean="0"/>
            </a:br>
            <a:r>
              <a:rPr lang="en-CA" dirty="0" smtClean="0"/>
              <a:t>- Based on APIC </a:t>
            </a:r>
            <a:r>
              <a:rPr lang="en-CA" dirty="0" err="1" smtClean="0"/>
              <a:t>eText</a:t>
            </a:r>
            <a:r>
              <a:rPr lang="en-CA" dirty="0" smtClean="0"/>
              <a:t/>
            </a:r>
            <a:br>
              <a:rPr lang="en-CA" dirty="0" smtClean="0"/>
            </a:br>
            <a:r>
              <a:rPr lang="en-CA" dirty="0" smtClean="0"/>
              <a:t>- Lecture archetype based on previous lectures from past </a:t>
            </a:r>
            <a:br>
              <a:rPr lang="en-CA" dirty="0" smtClean="0"/>
            </a:br>
            <a:r>
              <a:rPr lang="en-CA" dirty="0" smtClean="0"/>
              <a:t>Subject Matter Expert (SME)</a:t>
            </a:r>
            <a:br>
              <a:rPr lang="en-CA" dirty="0" smtClean="0"/>
            </a:br>
            <a:endParaRPr lang="en-CA" dirty="0" smtClean="0"/>
          </a:p>
          <a:p>
            <a:r>
              <a:rPr lang="en-CA" dirty="0" smtClean="0"/>
              <a:t>Questions </a:t>
            </a:r>
            <a:br>
              <a:rPr lang="en-CA" dirty="0" smtClean="0"/>
            </a:br>
            <a:r>
              <a:rPr lang="en-CA" dirty="0" smtClean="0"/>
              <a:t>- Past CIC exam questions from CBIC source</a:t>
            </a:r>
            <a:br>
              <a:rPr lang="en-CA" dirty="0" smtClean="0"/>
            </a:br>
            <a:r>
              <a:rPr lang="en-CA" dirty="0" smtClean="0"/>
              <a:t>- SME discretion </a:t>
            </a: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22</a:t>
            </a:fld>
            <a:endParaRPr lang="en-CA"/>
          </a:p>
        </p:txBody>
      </p:sp>
    </p:spTree>
    <p:extLst>
      <p:ext uri="{BB962C8B-B14F-4D97-AF65-F5344CB8AC3E}">
        <p14:creationId xmlns:p14="http://schemas.microsoft.com/office/powerpoint/2010/main" val="248650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Lectures and Presenter</a:t>
            </a:r>
            <a:endParaRPr lang="en-CA" dirty="0"/>
          </a:p>
        </p:txBody>
      </p:sp>
      <p:sp>
        <p:nvSpPr>
          <p:cNvPr id="3" name="Content Placeholder 2"/>
          <p:cNvSpPr>
            <a:spLocks noGrp="1"/>
          </p:cNvSpPr>
          <p:nvPr>
            <p:ph idx="1"/>
          </p:nvPr>
        </p:nvSpPr>
        <p:spPr/>
        <p:txBody>
          <a:bodyPr/>
          <a:lstStyle/>
          <a:p>
            <a:r>
              <a:rPr lang="en-CA" dirty="0" smtClean="0"/>
              <a:t>Subject matter expert (SME) pre-selection by team</a:t>
            </a:r>
          </a:p>
          <a:p>
            <a:r>
              <a:rPr lang="en-CA" dirty="0" smtClean="0"/>
              <a:t>PPT prepared by SME</a:t>
            </a:r>
            <a:br>
              <a:rPr lang="en-CA" dirty="0" smtClean="0"/>
            </a:br>
            <a:endParaRPr lang="en-CA" dirty="0" smtClean="0"/>
          </a:p>
          <a:p>
            <a:pPr marL="0" indent="0">
              <a:buNone/>
            </a:pPr>
            <a:r>
              <a:rPr lang="en-CA" dirty="0" smtClean="0"/>
              <a:t>Lectures:</a:t>
            </a:r>
          </a:p>
          <a:p>
            <a:pPr marL="0" indent="0">
              <a:buNone/>
            </a:pPr>
            <a:r>
              <a:rPr lang="en-CA" dirty="0" smtClean="0"/>
              <a:t>- Microbiology 				- Epidemiology</a:t>
            </a:r>
            <a:br>
              <a:rPr lang="en-CA" dirty="0" smtClean="0"/>
            </a:br>
            <a:r>
              <a:rPr lang="en-CA" dirty="0" smtClean="0"/>
              <a:t>- Surgical Site Infection and VAP 	- Environmental Cleaning</a:t>
            </a:r>
            <a:br>
              <a:rPr lang="en-CA" dirty="0" smtClean="0"/>
            </a:br>
            <a:r>
              <a:rPr lang="en-CA" dirty="0" smtClean="0"/>
              <a:t>- Dialysis surveillance 			- Construction</a:t>
            </a:r>
            <a:br>
              <a:rPr lang="en-CA" dirty="0" smtClean="0"/>
            </a:br>
            <a:r>
              <a:rPr lang="en-CA" dirty="0" smtClean="0"/>
              <a:t>- Occupational health 			- “Q &amp; A” session</a:t>
            </a:r>
            <a:br>
              <a:rPr lang="en-CA" dirty="0" smtClean="0"/>
            </a:br>
            <a:r>
              <a:rPr lang="en-CA" dirty="0" smtClean="0"/>
              <a:t>- Reprocessing 				    (practice questions)</a:t>
            </a:r>
          </a:p>
          <a:p>
            <a:pPr marL="0" indent="0">
              <a:buNone/>
            </a:pP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23</a:t>
            </a:fld>
            <a:endParaRPr lang="en-CA"/>
          </a:p>
        </p:txBody>
      </p:sp>
    </p:spTree>
    <p:extLst>
      <p:ext uri="{BB962C8B-B14F-4D97-AF65-F5344CB8AC3E}">
        <p14:creationId xmlns:p14="http://schemas.microsoft.com/office/powerpoint/2010/main" val="222114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Platform</a:t>
            </a:r>
            <a:endParaRPr lang="en-CA" dirty="0"/>
          </a:p>
        </p:txBody>
      </p:sp>
      <p:sp>
        <p:nvSpPr>
          <p:cNvPr id="3" name="Content Placeholder 2"/>
          <p:cNvSpPr>
            <a:spLocks noGrp="1"/>
          </p:cNvSpPr>
          <p:nvPr>
            <p:ph idx="1"/>
          </p:nvPr>
        </p:nvSpPr>
        <p:spPr/>
        <p:txBody>
          <a:bodyPr/>
          <a:lstStyle/>
          <a:p>
            <a:r>
              <a:rPr lang="en-CA" dirty="0" smtClean="0"/>
              <a:t>MS Teams </a:t>
            </a:r>
            <a:br>
              <a:rPr lang="en-CA" dirty="0" smtClean="0"/>
            </a:br>
            <a:r>
              <a:rPr lang="en-CA" dirty="0" smtClean="0"/>
              <a:t>	versus </a:t>
            </a:r>
            <a:br>
              <a:rPr lang="en-CA" dirty="0" smtClean="0"/>
            </a:br>
            <a:r>
              <a:rPr lang="en-CA" dirty="0" smtClean="0"/>
              <a:t>		ZOOM (or any other similar platform)</a:t>
            </a:r>
          </a:p>
          <a:p>
            <a:r>
              <a:rPr lang="en-CA" dirty="0" smtClean="0"/>
              <a:t>Criteria</a:t>
            </a:r>
            <a:br>
              <a:rPr lang="en-CA" dirty="0" smtClean="0"/>
            </a:br>
            <a:r>
              <a:rPr lang="en-CA" dirty="0" smtClean="0"/>
              <a:t>- Easy to access for participants and lecturer</a:t>
            </a:r>
            <a:br>
              <a:rPr lang="en-CA" dirty="0" smtClean="0"/>
            </a:br>
            <a:r>
              <a:rPr lang="en-CA" dirty="0" smtClean="0"/>
              <a:t>- Easy to have lecturer material displayed</a:t>
            </a:r>
            <a:br>
              <a:rPr lang="en-CA" dirty="0" smtClean="0"/>
            </a:br>
            <a:r>
              <a:rPr lang="en-CA" dirty="0" smtClean="0"/>
              <a:t>- Recording sessions/archiving</a:t>
            </a:r>
            <a:br>
              <a:rPr lang="en-CA" dirty="0" smtClean="0"/>
            </a:br>
            <a:r>
              <a:rPr lang="en-CA" dirty="0" smtClean="0"/>
              <a:t>- Questionnaire/survey</a:t>
            </a:r>
            <a:br>
              <a:rPr lang="en-CA" dirty="0" smtClean="0"/>
            </a:br>
            <a:endParaRPr lang="en-CA" dirty="0" smtClean="0"/>
          </a:p>
          <a:p>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24</a:t>
            </a:fld>
            <a:endParaRPr lang="en-CA"/>
          </a:p>
        </p:txBody>
      </p:sp>
    </p:spTree>
    <p:extLst>
      <p:ext uri="{BB962C8B-B14F-4D97-AF65-F5344CB8AC3E}">
        <p14:creationId xmlns:p14="http://schemas.microsoft.com/office/powerpoint/2010/main" val="205051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Weekday </a:t>
            </a:r>
            <a:br>
              <a:rPr lang="en-CA" dirty="0" smtClean="0"/>
            </a:br>
            <a:r>
              <a:rPr lang="en-CA" dirty="0" smtClean="0"/>
              <a:t>	versus </a:t>
            </a:r>
            <a:br>
              <a:rPr lang="en-CA" dirty="0" smtClean="0"/>
            </a:br>
            <a:r>
              <a:rPr lang="en-CA" dirty="0" smtClean="0"/>
              <a:t> 		Weekend</a:t>
            </a:r>
          </a:p>
          <a:p>
            <a:r>
              <a:rPr lang="en-CA" dirty="0" smtClean="0"/>
              <a:t>Working hours </a:t>
            </a:r>
            <a:br>
              <a:rPr lang="en-CA" dirty="0" smtClean="0"/>
            </a:br>
            <a:r>
              <a:rPr lang="en-CA" dirty="0" smtClean="0"/>
              <a:t> 	versus</a:t>
            </a:r>
            <a:br>
              <a:rPr lang="en-CA" dirty="0" smtClean="0"/>
            </a:br>
            <a:r>
              <a:rPr lang="en-CA" dirty="0" smtClean="0"/>
              <a:t> 		Evening</a:t>
            </a:r>
            <a:br>
              <a:rPr lang="en-CA" dirty="0" smtClean="0"/>
            </a:br>
            <a:endParaRPr lang="en-CA" dirty="0" smtClean="0"/>
          </a:p>
          <a:p>
            <a:r>
              <a:rPr lang="en-CA" dirty="0" smtClean="0"/>
              <a:t>Day of the week</a:t>
            </a:r>
          </a:p>
          <a:p>
            <a:r>
              <a:rPr lang="en-CA" dirty="0" smtClean="0"/>
              <a:t>Which month/season</a:t>
            </a:r>
          </a:p>
          <a:p>
            <a:r>
              <a:rPr lang="en-CA" dirty="0" smtClean="0"/>
              <a:t>Other conflicting dates (i.e., Statutory holidays, </a:t>
            </a:r>
            <a:r>
              <a:rPr lang="en-CA" dirty="0" err="1" smtClean="0"/>
              <a:t>etc</a:t>
            </a:r>
            <a:r>
              <a:rPr lang="en-CA" dirty="0" smtClean="0"/>
              <a:t>)</a:t>
            </a:r>
            <a:br>
              <a:rPr lang="en-CA" dirty="0" smtClean="0"/>
            </a:br>
            <a:endParaRPr lang="en-CA" dirty="0" smtClean="0"/>
          </a:p>
          <a:p>
            <a:pPr marL="0" indent="0">
              <a:buNone/>
            </a:pPr>
            <a:endParaRPr lang="en-CA" dirty="0"/>
          </a:p>
          <a:p>
            <a:pPr marL="0" indent="0">
              <a:buNone/>
            </a:pPr>
            <a:endParaRPr lang="en-CA" dirty="0" smtClean="0"/>
          </a:p>
        </p:txBody>
      </p:sp>
      <p:sp>
        <p:nvSpPr>
          <p:cNvPr id="4" name="Slide Number Placeholder 3"/>
          <p:cNvSpPr>
            <a:spLocks noGrp="1"/>
          </p:cNvSpPr>
          <p:nvPr>
            <p:ph type="sldNum" sz="quarter" idx="12"/>
          </p:nvPr>
        </p:nvSpPr>
        <p:spPr/>
        <p:txBody>
          <a:bodyPr/>
          <a:lstStyle/>
          <a:p>
            <a:fld id="{EFCE0E94-6ECE-40B4-9954-65CEE4B377A7}" type="slidenum">
              <a:rPr lang="en-CA" smtClean="0"/>
              <a:t>25</a:t>
            </a:fld>
            <a:endParaRPr lang="en-CA"/>
          </a:p>
        </p:txBody>
      </p:sp>
    </p:spTree>
    <p:extLst>
      <p:ext uri="{BB962C8B-B14F-4D97-AF65-F5344CB8AC3E}">
        <p14:creationId xmlns:p14="http://schemas.microsoft.com/office/powerpoint/2010/main" val="3119056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Advertisement</a:t>
            </a:r>
            <a:endParaRPr lang="en-CA" dirty="0"/>
          </a:p>
        </p:txBody>
      </p:sp>
      <p:sp>
        <p:nvSpPr>
          <p:cNvPr id="3" name="Content Placeholder 2"/>
          <p:cNvSpPr>
            <a:spLocks noGrp="1"/>
          </p:cNvSpPr>
          <p:nvPr>
            <p:ph idx="1"/>
          </p:nvPr>
        </p:nvSpPr>
        <p:spPr>
          <a:xfrm>
            <a:off x="838200" y="1849072"/>
            <a:ext cx="10515600" cy="4351338"/>
          </a:xfrm>
        </p:spPr>
        <p:txBody>
          <a:bodyPr/>
          <a:lstStyle/>
          <a:p>
            <a:r>
              <a:rPr lang="en-CA" dirty="0" smtClean="0"/>
              <a:t>“If you build it, they will come…”</a:t>
            </a:r>
          </a:p>
          <a:p>
            <a:pPr marL="0" indent="0">
              <a:buNone/>
            </a:pPr>
            <a:endParaRPr lang="en-CA" dirty="0"/>
          </a:p>
          <a:p>
            <a:r>
              <a:rPr lang="en-CA" dirty="0" smtClean="0"/>
              <a:t>“Word of mouth”</a:t>
            </a:r>
            <a:br>
              <a:rPr lang="en-CA" dirty="0" smtClean="0"/>
            </a:br>
            <a:endParaRPr lang="en-CA" dirty="0" smtClean="0"/>
          </a:p>
          <a:p>
            <a:r>
              <a:rPr lang="en-CA" dirty="0" smtClean="0"/>
              <a:t>Communication is key</a:t>
            </a:r>
            <a:br>
              <a:rPr lang="en-CA" dirty="0" smtClean="0"/>
            </a:br>
            <a:r>
              <a:rPr lang="en-CA" dirty="0" smtClean="0"/>
              <a:t>- Emails</a:t>
            </a:r>
            <a:br>
              <a:rPr lang="en-CA" dirty="0" smtClean="0"/>
            </a:br>
            <a:r>
              <a:rPr lang="en-CA" dirty="0" smtClean="0"/>
              <a:t>- Professional body announcements</a:t>
            </a:r>
          </a:p>
          <a:p>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26</a:t>
            </a:fld>
            <a:endParaRPr lang="en-CA"/>
          </a:p>
        </p:txBody>
      </p:sp>
    </p:spTree>
    <p:extLst>
      <p:ext uri="{BB962C8B-B14F-4D97-AF65-F5344CB8AC3E}">
        <p14:creationId xmlns:p14="http://schemas.microsoft.com/office/powerpoint/2010/main" val="2648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Issues with delivery</a:t>
            </a:r>
            <a:endParaRPr lang="en-CA" dirty="0"/>
          </a:p>
        </p:txBody>
      </p:sp>
      <p:sp>
        <p:nvSpPr>
          <p:cNvPr id="3" name="Content Placeholder 2"/>
          <p:cNvSpPr>
            <a:spLocks noGrp="1"/>
          </p:cNvSpPr>
          <p:nvPr>
            <p:ph idx="1"/>
          </p:nvPr>
        </p:nvSpPr>
        <p:spPr/>
        <p:txBody>
          <a:bodyPr>
            <a:normAutofit lnSpcReduction="10000"/>
          </a:bodyPr>
          <a:lstStyle/>
          <a:p>
            <a:r>
              <a:rPr lang="en-CA" dirty="0" smtClean="0"/>
              <a:t>Registration</a:t>
            </a:r>
          </a:p>
          <a:p>
            <a:pPr marL="0" indent="0">
              <a:buNone/>
            </a:pPr>
            <a:endParaRPr lang="en-CA" dirty="0" smtClean="0"/>
          </a:p>
          <a:p>
            <a:r>
              <a:rPr lang="en-CA" dirty="0" smtClean="0"/>
              <a:t>Administration</a:t>
            </a:r>
          </a:p>
          <a:p>
            <a:endParaRPr lang="en-CA" dirty="0"/>
          </a:p>
          <a:p>
            <a:r>
              <a:rPr lang="en-CA" dirty="0" smtClean="0"/>
              <a:t>Timekeeping</a:t>
            </a:r>
          </a:p>
          <a:p>
            <a:endParaRPr lang="en-CA" dirty="0"/>
          </a:p>
          <a:p>
            <a:r>
              <a:rPr lang="en-CA" dirty="0" smtClean="0"/>
              <a:t>Funding</a:t>
            </a:r>
            <a:br>
              <a:rPr lang="en-CA" dirty="0" smtClean="0"/>
            </a:br>
            <a:endParaRPr lang="en-CA" dirty="0" smtClean="0"/>
          </a:p>
          <a:p>
            <a:r>
              <a:rPr lang="en-CA" dirty="0" smtClean="0"/>
              <a:t>Change in exam format</a:t>
            </a:r>
          </a:p>
          <a:p>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27</a:t>
            </a:fld>
            <a:endParaRPr lang="en-CA"/>
          </a:p>
        </p:txBody>
      </p:sp>
    </p:spTree>
    <p:extLst>
      <p:ext uri="{BB962C8B-B14F-4D97-AF65-F5344CB8AC3E}">
        <p14:creationId xmlns:p14="http://schemas.microsoft.com/office/powerpoint/2010/main" val="281192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2022</a:t>
            </a:r>
            <a:endParaRPr lang="en-CA" dirty="0"/>
          </a:p>
        </p:txBody>
      </p:sp>
      <p:sp>
        <p:nvSpPr>
          <p:cNvPr id="3" name="Content Placeholder 2"/>
          <p:cNvSpPr>
            <a:spLocks noGrp="1"/>
          </p:cNvSpPr>
          <p:nvPr>
            <p:ph idx="1"/>
          </p:nvPr>
        </p:nvSpPr>
        <p:spPr/>
        <p:txBody>
          <a:bodyPr/>
          <a:lstStyle/>
          <a:p>
            <a:r>
              <a:rPr lang="en-CA" dirty="0" smtClean="0"/>
              <a:t>Joint venture by two chapters of IPAC Canada </a:t>
            </a:r>
            <a:br>
              <a:rPr lang="en-CA" dirty="0" smtClean="0"/>
            </a:br>
            <a:r>
              <a:rPr lang="en-CA" dirty="0" smtClean="0"/>
              <a:t>- Ottawa Region</a:t>
            </a:r>
            <a:br>
              <a:rPr lang="en-CA" dirty="0" smtClean="0"/>
            </a:br>
            <a:r>
              <a:rPr lang="en-CA" dirty="0" smtClean="0"/>
              <a:t>- Eastern Ontario</a:t>
            </a:r>
            <a:br>
              <a:rPr lang="en-CA" dirty="0" smtClean="0"/>
            </a:br>
            <a:r>
              <a:rPr lang="en-CA" dirty="0" smtClean="0"/>
              <a:t/>
            </a:r>
            <a:br>
              <a:rPr lang="en-CA" dirty="0" smtClean="0"/>
            </a:br>
            <a:r>
              <a:rPr lang="en-CA" u="sng" dirty="0" smtClean="0"/>
              <a:t>Advantages</a:t>
            </a:r>
          </a:p>
          <a:p>
            <a:r>
              <a:rPr lang="en-CA" dirty="0" smtClean="0"/>
              <a:t>More personnel to the “team” for development and delivery</a:t>
            </a:r>
          </a:p>
          <a:p>
            <a:r>
              <a:rPr lang="en-CA" dirty="0" smtClean="0"/>
              <a:t>More resources for delivery and sustainment</a:t>
            </a:r>
            <a:br>
              <a:rPr lang="en-CA" dirty="0" smtClean="0"/>
            </a:br>
            <a:r>
              <a:rPr lang="en-CA" dirty="0" smtClean="0"/>
              <a:t/>
            </a:r>
            <a:br>
              <a:rPr lang="en-CA" dirty="0" smtClean="0"/>
            </a:br>
            <a:r>
              <a:rPr lang="en-CA" u="sng" dirty="0" smtClean="0"/>
              <a:t>Disadvantage</a:t>
            </a:r>
            <a:endParaRPr lang="en-CA" u="sng" dirty="0"/>
          </a:p>
          <a:p>
            <a:r>
              <a:rPr lang="en-CA" dirty="0" smtClean="0"/>
              <a:t>More bureaucracy </a:t>
            </a:r>
          </a:p>
        </p:txBody>
      </p:sp>
      <p:sp>
        <p:nvSpPr>
          <p:cNvPr id="4" name="Slide Number Placeholder 3"/>
          <p:cNvSpPr>
            <a:spLocks noGrp="1"/>
          </p:cNvSpPr>
          <p:nvPr>
            <p:ph type="sldNum" sz="quarter" idx="12"/>
          </p:nvPr>
        </p:nvSpPr>
        <p:spPr/>
        <p:txBody>
          <a:bodyPr/>
          <a:lstStyle/>
          <a:p>
            <a:fld id="{EFCE0E94-6ECE-40B4-9954-65CEE4B377A7}" type="slidenum">
              <a:rPr lang="en-CA" smtClean="0"/>
              <a:t>28</a:t>
            </a:fld>
            <a:endParaRPr lang="en-CA"/>
          </a:p>
        </p:txBody>
      </p:sp>
    </p:spTree>
    <p:extLst>
      <p:ext uri="{BB962C8B-B14F-4D97-AF65-F5344CB8AC3E}">
        <p14:creationId xmlns:p14="http://schemas.microsoft.com/office/powerpoint/2010/main" val="404643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Long term goal</a:t>
            </a:r>
            <a:endParaRPr lang="en-CA" dirty="0"/>
          </a:p>
        </p:txBody>
      </p:sp>
      <p:sp>
        <p:nvSpPr>
          <p:cNvPr id="3" name="Content Placeholder 2"/>
          <p:cNvSpPr>
            <a:spLocks noGrp="1"/>
          </p:cNvSpPr>
          <p:nvPr>
            <p:ph idx="1"/>
          </p:nvPr>
        </p:nvSpPr>
        <p:spPr/>
        <p:txBody>
          <a:bodyPr/>
          <a:lstStyle/>
          <a:p>
            <a:r>
              <a:rPr lang="en-CA" dirty="0" smtClean="0"/>
              <a:t>Annual delivery</a:t>
            </a:r>
            <a:br>
              <a:rPr lang="en-CA" dirty="0" smtClean="0"/>
            </a:br>
            <a:r>
              <a:rPr lang="en-CA" dirty="0" smtClean="0"/>
              <a:t>	versus</a:t>
            </a:r>
            <a:br>
              <a:rPr lang="en-CA" dirty="0" smtClean="0"/>
            </a:br>
            <a:r>
              <a:rPr lang="en-CA" dirty="0" smtClean="0"/>
              <a:t> 		Annual multi-session delivery</a:t>
            </a:r>
            <a:br>
              <a:rPr lang="en-CA" dirty="0" smtClean="0"/>
            </a:br>
            <a:r>
              <a:rPr lang="en-CA" dirty="0" smtClean="0"/>
              <a:t> </a:t>
            </a:r>
          </a:p>
          <a:p>
            <a:r>
              <a:rPr lang="en-CA" dirty="0" smtClean="0"/>
              <a:t>Additional funding for improved delivery</a:t>
            </a:r>
            <a:br>
              <a:rPr lang="en-CA" dirty="0" smtClean="0"/>
            </a:br>
            <a:endParaRPr lang="en-CA" dirty="0" smtClean="0"/>
          </a:p>
          <a:p>
            <a:r>
              <a:rPr lang="en-CA" dirty="0" smtClean="0"/>
              <a:t>Greater independence with delivery via specific platform use</a:t>
            </a:r>
            <a:br>
              <a:rPr lang="en-CA" dirty="0" smtClean="0"/>
            </a:br>
            <a:endParaRPr lang="en-CA" dirty="0" smtClean="0"/>
          </a:p>
          <a:p>
            <a:r>
              <a:rPr lang="en-CA" dirty="0" smtClean="0"/>
              <a:t>Possible Long-term care (LTC) CIC Study Group for the LTC CIC exam</a:t>
            </a:r>
            <a:br>
              <a:rPr lang="en-CA" dirty="0" smtClean="0"/>
            </a:b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29</a:t>
            </a:fld>
            <a:endParaRPr lang="en-CA"/>
          </a:p>
        </p:txBody>
      </p:sp>
    </p:spTree>
    <p:extLst>
      <p:ext uri="{BB962C8B-B14F-4D97-AF65-F5344CB8AC3E}">
        <p14:creationId xmlns:p14="http://schemas.microsoft.com/office/powerpoint/2010/main" val="121477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Regular Force – 22 years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sz="4000" b="1" dirty="0" smtClean="0"/>
              <a:t>Jeffrey Lee</a:t>
            </a:r>
            <a:r>
              <a:rPr lang="en-CA" sz="4000" dirty="0" smtClean="0"/>
              <a:t>, </a:t>
            </a:r>
            <a:r>
              <a:rPr lang="en-CA" sz="4400" b="1" i="1" u="sng" dirty="0" err="1" smtClean="0"/>
              <a:t>OStJ</a:t>
            </a:r>
            <a:r>
              <a:rPr lang="en-CA" sz="4400" b="1" i="1" u="sng" dirty="0" smtClean="0"/>
              <a:t>, CD1</a:t>
            </a:r>
            <a:r>
              <a:rPr lang="en-CA" sz="4000" dirty="0" smtClean="0"/>
              <a:t>, </a:t>
            </a:r>
            <a:br>
              <a:rPr lang="en-CA" sz="4000" dirty="0" smtClean="0"/>
            </a:br>
            <a:r>
              <a:rPr lang="en-CA" sz="4000" dirty="0" smtClean="0"/>
              <a:t>BSc, </a:t>
            </a:r>
            <a:r>
              <a:rPr lang="en-CA" sz="4000" dirty="0" err="1" smtClean="0"/>
              <a:t>BScN</a:t>
            </a:r>
            <a:r>
              <a:rPr lang="en-CA" sz="4000" dirty="0" smtClean="0"/>
              <a:t>, </a:t>
            </a:r>
            <a:r>
              <a:rPr lang="en-CA" sz="4000" dirty="0" err="1" smtClean="0"/>
              <a:t>MScN</a:t>
            </a:r>
            <a:r>
              <a:rPr lang="en-CA" sz="4000" dirty="0" smtClean="0"/>
              <a:t>, RN, PANC(C), CPN(C), CNOR, CIC®, TCRN</a:t>
            </a:r>
          </a:p>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3</a:t>
            </a:fld>
            <a:endParaRPr lang="en-CA"/>
          </a:p>
        </p:txBody>
      </p:sp>
    </p:spTree>
    <p:extLst>
      <p:ext uri="{BB962C8B-B14F-4D97-AF65-F5344CB8AC3E}">
        <p14:creationId xmlns:p14="http://schemas.microsoft.com/office/powerpoint/2010/main" val="3794625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Questions?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a:t>	</a:t>
            </a:r>
            <a:r>
              <a:rPr lang="en-CA" dirty="0" smtClean="0"/>
              <a:t>		</a:t>
            </a:r>
            <a:r>
              <a:rPr lang="en-CA" sz="4400" dirty="0" smtClean="0"/>
              <a:t>Thank you</a:t>
            </a:r>
            <a:endParaRPr lang="en-CA" sz="4400" dirty="0"/>
          </a:p>
        </p:txBody>
      </p:sp>
      <p:sp>
        <p:nvSpPr>
          <p:cNvPr id="4" name="Slide Number Placeholder 3"/>
          <p:cNvSpPr>
            <a:spLocks noGrp="1"/>
          </p:cNvSpPr>
          <p:nvPr>
            <p:ph type="sldNum" sz="quarter" idx="12"/>
          </p:nvPr>
        </p:nvSpPr>
        <p:spPr/>
        <p:txBody>
          <a:bodyPr/>
          <a:lstStyle/>
          <a:p>
            <a:fld id="{EFCE0E94-6ECE-40B4-9954-65CEE4B377A7}" type="slidenum">
              <a:rPr lang="en-CA" smtClean="0"/>
              <a:t>30</a:t>
            </a:fld>
            <a:endParaRPr lang="en-CA"/>
          </a:p>
        </p:txBody>
      </p:sp>
    </p:spTree>
    <p:extLst>
      <p:ext uri="{BB962C8B-B14F-4D97-AF65-F5344CB8AC3E}">
        <p14:creationId xmlns:p14="http://schemas.microsoft.com/office/powerpoint/2010/main" val="169244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378" t="36155" r="25497" b="31385"/>
          <a:stretch/>
        </p:blipFill>
        <p:spPr>
          <a:xfrm>
            <a:off x="0" y="693678"/>
            <a:ext cx="12192000" cy="6164322"/>
          </a:xfrm>
          <a:prstGeom prst="rect">
            <a:avLst/>
          </a:prstGeom>
        </p:spPr>
      </p:pic>
      <p:sp>
        <p:nvSpPr>
          <p:cNvPr id="7" name="Oval 6"/>
          <p:cNvSpPr/>
          <p:nvPr/>
        </p:nvSpPr>
        <p:spPr>
          <a:xfrm>
            <a:off x="2349066" y="2301763"/>
            <a:ext cx="3058511" cy="5990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43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454" b="15039"/>
          <a:stretch/>
        </p:blipFill>
        <p:spPr>
          <a:xfrm>
            <a:off x="94588" y="-1"/>
            <a:ext cx="12073862" cy="6858001"/>
          </a:xfrm>
          <a:prstGeom prst="rect">
            <a:avLst/>
          </a:prstGeom>
        </p:spPr>
      </p:pic>
    </p:spTree>
    <p:extLst>
      <p:ext uri="{BB962C8B-B14F-4D97-AF65-F5344CB8AC3E}">
        <p14:creationId xmlns:p14="http://schemas.microsoft.com/office/powerpoint/2010/main" val="133594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Registered Nurse with Masters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sz="4000" b="1" dirty="0" smtClean="0"/>
              <a:t>Jeffrey Lee</a:t>
            </a:r>
            <a:r>
              <a:rPr lang="en-CA" sz="4000" dirty="0" smtClean="0"/>
              <a:t>, </a:t>
            </a:r>
            <a:r>
              <a:rPr lang="en-CA" sz="4400" b="1" i="1" u="sng" dirty="0" smtClean="0"/>
              <a:t>BSc, </a:t>
            </a:r>
            <a:r>
              <a:rPr lang="en-CA" sz="4400" b="1" i="1" u="sng" dirty="0" err="1" smtClean="0"/>
              <a:t>BScN</a:t>
            </a:r>
            <a:r>
              <a:rPr lang="en-CA" sz="4400" b="1" i="1" u="sng" dirty="0" smtClean="0"/>
              <a:t>, </a:t>
            </a:r>
            <a:r>
              <a:rPr lang="en-CA" sz="4400" b="1" i="1" u="sng" dirty="0" err="1" smtClean="0"/>
              <a:t>MScN</a:t>
            </a:r>
            <a:r>
              <a:rPr lang="en-CA" sz="4400" b="1" i="1" u="sng" dirty="0" smtClean="0"/>
              <a:t>, RN</a:t>
            </a:r>
            <a:r>
              <a:rPr lang="en-CA" sz="4000" dirty="0" smtClean="0"/>
              <a:t>, </a:t>
            </a:r>
            <a:br>
              <a:rPr lang="en-CA" sz="4000" dirty="0" smtClean="0"/>
            </a:br>
            <a:r>
              <a:rPr lang="en-CA" sz="4000" dirty="0" smtClean="0"/>
              <a:t>PANC(C), CPN(C), CNOR, CIC®, TCRN</a:t>
            </a:r>
          </a:p>
          <a:p>
            <a:pPr marL="0" indent="0">
              <a:buNone/>
            </a:pPr>
            <a:endParaRPr lang="en-CA" dirty="0"/>
          </a:p>
          <a:p>
            <a:pPr marL="0" indent="0">
              <a:buNone/>
            </a:pPr>
            <a:endParaRPr lang="en-CA" dirty="0"/>
          </a:p>
        </p:txBody>
      </p:sp>
      <p:pic>
        <p:nvPicPr>
          <p:cNvPr id="4" name="Picture 3"/>
          <p:cNvPicPr>
            <a:picLocks noChangeAspect="1"/>
          </p:cNvPicPr>
          <p:nvPr/>
        </p:nvPicPr>
        <p:blipFill>
          <a:blip r:embed="rId2"/>
          <a:stretch>
            <a:fillRect/>
          </a:stretch>
        </p:blipFill>
        <p:spPr>
          <a:xfrm>
            <a:off x="1246955" y="4151181"/>
            <a:ext cx="2851516" cy="1173351"/>
          </a:xfrm>
          <a:prstGeom prst="rect">
            <a:avLst/>
          </a:prstGeom>
        </p:spPr>
      </p:pic>
      <p:pic>
        <p:nvPicPr>
          <p:cNvPr id="5" name="Picture 4"/>
          <p:cNvPicPr>
            <a:picLocks noChangeAspect="1"/>
          </p:cNvPicPr>
          <p:nvPr/>
        </p:nvPicPr>
        <p:blipFill>
          <a:blip r:embed="rId3"/>
          <a:stretch>
            <a:fillRect/>
          </a:stretch>
        </p:blipFill>
        <p:spPr>
          <a:xfrm>
            <a:off x="4471832" y="4151181"/>
            <a:ext cx="3306686" cy="1149535"/>
          </a:xfrm>
          <a:prstGeom prst="rect">
            <a:avLst/>
          </a:prstGeom>
        </p:spPr>
      </p:pic>
      <p:sp>
        <p:nvSpPr>
          <p:cNvPr id="6" name="Slide Number Placeholder 5"/>
          <p:cNvSpPr>
            <a:spLocks noGrp="1"/>
          </p:cNvSpPr>
          <p:nvPr>
            <p:ph type="sldNum" sz="quarter" idx="12"/>
          </p:nvPr>
        </p:nvSpPr>
        <p:spPr/>
        <p:txBody>
          <a:bodyPr/>
          <a:lstStyle/>
          <a:p>
            <a:fld id="{EFCE0E94-6ECE-40B4-9954-65CEE4B377A7}" type="slidenum">
              <a:rPr lang="en-CA" smtClean="0"/>
              <a:t>4</a:t>
            </a:fld>
            <a:endParaRPr lang="en-CA"/>
          </a:p>
        </p:txBody>
      </p:sp>
    </p:spTree>
    <p:extLst>
      <p:ext uri="{BB962C8B-B14F-4D97-AF65-F5344CB8AC3E}">
        <p14:creationId xmlns:p14="http://schemas.microsoft.com/office/powerpoint/2010/main" val="141027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Critical Care Background</a:t>
            </a:r>
            <a:endParaRPr lang="en-CA" dirty="0"/>
          </a:p>
        </p:txBody>
      </p:sp>
      <p:sp>
        <p:nvSpPr>
          <p:cNvPr id="3" name="Content Placeholder 2"/>
          <p:cNvSpPr>
            <a:spLocks noGrp="1"/>
          </p:cNvSpPr>
          <p:nvPr>
            <p:ph idx="1"/>
          </p:nvPr>
        </p:nvSpPr>
        <p:spPr/>
        <p:txBody>
          <a:bodyPr>
            <a:normAutofit/>
          </a:bodyPr>
          <a:lstStyle/>
          <a:p>
            <a:pPr marL="0" indent="0">
              <a:buNone/>
            </a:pPr>
            <a:r>
              <a:rPr lang="en-CA" sz="4000" b="1" dirty="0" smtClean="0"/>
              <a:t>Jeffrey Lee</a:t>
            </a:r>
            <a:r>
              <a:rPr lang="en-CA" sz="4000" dirty="0" smtClean="0"/>
              <a:t>, </a:t>
            </a:r>
            <a:r>
              <a:rPr lang="en-CA" sz="4400" b="1" i="1" u="sng" dirty="0" smtClean="0"/>
              <a:t>PANC(C)</a:t>
            </a:r>
            <a:r>
              <a:rPr lang="en-CA" sz="4000" dirty="0" smtClean="0"/>
              <a:t>, CPN(C), CNOR, CIC®, </a:t>
            </a:r>
            <a:r>
              <a:rPr lang="en-CA" sz="4400" b="1" i="1" u="sng" dirty="0" smtClean="0"/>
              <a:t>TCRN</a:t>
            </a:r>
          </a:p>
          <a:p>
            <a:pPr marL="0" indent="0">
              <a:buNone/>
            </a:pPr>
            <a:r>
              <a:rPr lang="en-CA" dirty="0" smtClean="0"/>
              <a:t/>
            </a:r>
            <a:br>
              <a:rPr lang="en-CA" dirty="0" smtClean="0"/>
            </a:br>
            <a:r>
              <a:rPr lang="en-CA" dirty="0" err="1" smtClean="0"/>
              <a:t>PeriAnesthesia</a:t>
            </a:r>
            <a:r>
              <a:rPr lang="en-CA" dirty="0" smtClean="0"/>
              <a:t> Nurse Certified</a:t>
            </a:r>
            <a:br>
              <a:rPr lang="en-CA" dirty="0" smtClean="0"/>
            </a:br>
            <a:r>
              <a:rPr lang="en-CA" dirty="0" smtClean="0"/>
              <a:t>– Canadian Nurses Association</a:t>
            </a:r>
            <a:endParaRPr lang="en-CA" dirty="0"/>
          </a:p>
          <a:p>
            <a:pPr marL="0" indent="0">
              <a:buNone/>
            </a:pPr>
            <a:r>
              <a:rPr lang="en-CA" dirty="0" smtClean="0"/>
              <a:t/>
            </a:r>
            <a:br>
              <a:rPr lang="en-CA" dirty="0" smtClean="0"/>
            </a:br>
            <a:r>
              <a:rPr lang="en-CA" dirty="0" smtClean="0"/>
              <a:t>Trauma Certified Registered Nurse </a:t>
            </a:r>
            <a:br>
              <a:rPr lang="en-CA" dirty="0" smtClean="0"/>
            </a:br>
            <a:r>
              <a:rPr lang="en-CA" dirty="0" smtClean="0"/>
              <a:t>–Board of Certification for Emergency Nursing (US)</a:t>
            </a:r>
            <a:br>
              <a:rPr lang="en-CA" dirty="0" smtClean="0"/>
            </a:br>
            <a:r>
              <a:rPr lang="en-CA" dirty="0" smtClean="0"/>
              <a:t>Accredited by  the Accreditation Board for Specialty Nursing Certification (ABSNC)</a:t>
            </a:r>
            <a:endParaRPr lang="en-CA" dirty="0"/>
          </a:p>
        </p:txBody>
      </p:sp>
      <p:pic>
        <p:nvPicPr>
          <p:cNvPr id="4" name="Picture 3"/>
          <p:cNvPicPr>
            <a:picLocks noChangeAspect="1"/>
          </p:cNvPicPr>
          <p:nvPr/>
        </p:nvPicPr>
        <p:blipFill>
          <a:blip r:embed="rId2"/>
          <a:stretch>
            <a:fillRect/>
          </a:stretch>
        </p:blipFill>
        <p:spPr>
          <a:xfrm>
            <a:off x="5759727" y="2747883"/>
            <a:ext cx="2534004" cy="1133633"/>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5</a:t>
            </a:fld>
            <a:endParaRPr lang="en-CA"/>
          </a:p>
        </p:txBody>
      </p:sp>
    </p:spTree>
    <p:extLst>
      <p:ext uri="{BB962C8B-B14F-4D97-AF65-F5344CB8AC3E}">
        <p14:creationId xmlns:p14="http://schemas.microsoft.com/office/powerpoint/2010/main" val="152442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Perioperative Background</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sz="4000" b="1" dirty="0" smtClean="0"/>
              <a:t>Jeffrey Lee</a:t>
            </a:r>
            <a:r>
              <a:rPr lang="en-CA" sz="4000" dirty="0" smtClean="0"/>
              <a:t>, </a:t>
            </a:r>
            <a:r>
              <a:rPr lang="en-CA" sz="4800" b="1" i="1" u="sng" dirty="0" smtClean="0"/>
              <a:t>CPN(C), CNOR,</a:t>
            </a:r>
            <a:r>
              <a:rPr lang="en-CA" sz="4000" dirty="0" smtClean="0"/>
              <a:t> CIC®</a:t>
            </a:r>
          </a:p>
          <a:p>
            <a:pPr marL="0" indent="0">
              <a:buNone/>
            </a:pPr>
            <a:r>
              <a:rPr lang="en-CA" dirty="0" smtClean="0"/>
              <a:t/>
            </a:r>
            <a:br>
              <a:rPr lang="en-CA" dirty="0" smtClean="0"/>
            </a:br>
            <a:r>
              <a:rPr lang="en-CA" dirty="0" smtClean="0"/>
              <a:t>Certified in Perioperative Nursing</a:t>
            </a:r>
            <a:br>
              <a:rPr lang="en-CA" dirty="0" smtClean="0"/>
            </a:br>
            <a:r>
              <a:rPr lang="en-CA" dirty="0" smtClean="0"/>
              <a:t>- Canadian Nurse Association</a:t>
            </a:r>
          </a:p>
          <a:p>
            <a:pPr marL="0" indent="0">
              <a:buNone/>
            </a:pPr>
            <a:endParaRPr lang="en-CA" dirty="0"/>
          </a:p>
          <a:p>
            <a:pPr marL="0" indent="0">
              <a:buNone/>
            </a:pPr>
            <a:r>
              <a:rPr lang="en-CA" dirty="0" smtClean="0"/>
              <a:t>Certified Perioperative Nurse (CNOR)</a:t>
            </a:r>
            <a:br>
              <a:rPr lang="en-CA" dirty="0" smtClean="0"/>
            </a:br>
            <a:r>
              <a:rPr lang="en-CA" dirty="0" smtClean="0"/>
              <a:t>- Competency and Credentialing Institute (US)</a:t>
            </a:r>
            <a:br>
              <a:rPr lang="en-CA" dirty="0" smtClean="0"/>
            </a:br>
            <a:r>
              <a:rPr lang="en-CA" dirty="0" smtClean="0"/>
              <a:t>Accredited by:</a:t>
            </a:r>
            <a:br>
              <a:rPr lang="en-CA" dirty="0" smtClean="0"/>
            </a:br>
            <a:r>
              <a:rPr lang="en-CA" dirty="0" smtClean="0"/>
              <a:t> 	- National Commission for Certifying Agencies (NCCA)</a:t>
            </a:r>
            <a:br>
              <a:rPr lang="en-CA" dirty="0" smtClean="0"/>
            </a:br>
            <a:r>
              <a:rPr lang="en-CA" dirty="0" smtClean="0"/>
              <a:t>	- Accredited by  the Accreditation Board for Specialty Nursing Certification (ABSNC)</a:t>
            </a:r>
          </a:p>
          <a:p>
            <a:pPr marL="0" indent="0">
              <a:buNone/>
            </a:pPr>
            <a:r>
              <a:rPr lang="en-CA" i="1" dirty="0" smtClean="0"/>
              <a:t>“Gold Standard accredited certification”</a:t>
            </a:r>
          </a:p>
          <a:p>
            <a:pPr marL="0" indent="0">
              <a:buNone/>
            </a:pPr>
            <a:endParaRPr lang="en-CA" dirty="0"/>
          </a:p>
          <a:p>
            <a:pPr marL="0" indent="0">
              <a:buNone/>
            </a:pPr>
            <a:endParaRPr lang="en-CA" dirty="0"/>
          </a:p>
        </p:txBody>
      </p:sp>
      <p:pic>
        <p:nvPicPr>
          <p:cNvPr id="4" name="Picture 3"/>
          <p:cNvPicPr>
            <a:picLocks noChangeAspect="1"/>
          </p:cNvPicPr>
          <p:nvPr/>
        </p:nvPicPr>
        <p:blipFill>
          <a:blip r:embed="rId2"/>
          <a:stretch>
            <a:fillRect/>
          </a:stretch>
        </p:blipFill>
        <p:spPr>
          <a:xfrm>
            <a:off x="5514798" y="2592762"/>
            <a:ext cx="1557341" cy="696705"/>
          </a:xfrm>
          <a:prstGeom prst="rect">
            <a:avLst/>
          </a:prstGeom>
        </p:spPr>
      </p:pic>
      <p:pic>
        <p:nvPicPr>
          <p:cNvPr id="5" name="Picture 4"/>
          <p:cNvPicPr>
            <a:picLocks noChangeAspect="1"/>
          </p:cNvPicPr>
          <p:nvPr/>
        </p:nvPicPr>
        <p:blipFill>
          <a:blip r:embed="rId3"/>
          <a:stretch>
            <a:fillRect/>
          </a:stretch>
        </p:blipFill>
        <p:spPr>
          <a:xfrm>
            <a:off x="6996168" y="5207612"/>
            <a:ext cx="1532229" cy="1247272"/>
          </a:xfrm>
          <a:prstGeom prst="rect">
            <a:avLst/>
          </a:prstGeom>
        </p:spPr>
      </p:pic>
      <p:pic>
        <p:nvPicPr>
          <p:cNvPr id="7" name="Picture 6"/>
          <p:cNvPicPr>
            <a:picLocks noChangeAspect="1"/>
          </p:cNvPicPr>
          <p:nvPr/>
        </p:nvPicPr>
        <p:blipFill>
          <a:blip r:embed="rId4"/>
          <a:stretch>
            <a:fillRect/>
          </a:stretch>
        </p:blipFill>
        <p:spPr>
          <a:xfrm>
            <a:off x="5959928" y="3443948"/>
            <a:ext cx="1948105" cy="603112"/>
          </a:xfrm>
          <a:prstGeom prst="rect">
            <a:avLst/>
          </a:prstGeom>
        </p:spPr>
      </p:pic>
      <p:pic>
        <p:nvPicPr>
          <p:cNvPr id="6" name="Picture 5"/>
          <p:cNvPicPr>
            <a:picLocks noChangeAspect="1"/>
          </p:cNvPicPr>
          <p:nvPr/>
        </p:nvPicPr>
        <p:blipFill>
          <a:blip r:embed="rId5"/>
          <a:stretch>
            <a:fillRect/>
          </a:stretch>
        </p:blipFill>
        <p:spPr>
          <a:xfrm>
            <a:off x="7609115" y="3867933"/>
            <a:ext cx="2922426" cy="636175"/>
          </a:xfrm>
          <a:prstGeom prst="rect">
            <a:avLst/>
          </a:prstGeom>
        </p:spPr>
      </p:pic>
      <p:pic>
        <p:nvPicPr>
          <p:cNvPr id="8" name="Picture 7"/>
          <p:cNvPicPr>
            <a:picLocks noChangeAspect="1"/>
          </p:cNvPicPr>
          <p:nvPr/>
        </p:nvPicPr>
        <p:blipFill>
          <a:blip r:embed="rId6"/>
          <a:stretch>
            <a:fillRect/>
          </a:stretch>
        </p:blipFill>
        <p:spPr>
          <a:xfrm>
            <a:off x="8402175" y="5334712"/>
            <a:ext cx="3372321" cy="981212"/>
          </a:xfrm>
          <a:prstGeom prst="rect">
            <a:avLst/>
          </a:prstGeom>
        </p:spPr>
      </p:pic>
      <p:sp>
        <p:nvSpPr>
          <p:cNvPr id="9" name="Slide Number Placeholder 8"/>
          <p:cNvSpPr>
            <a:spLocks noGrp="1"/>
          </p:cNvSpPr>
          <p:nvPr>
            <p:ph type="sldNum" sz="quarter" idx="12"/>
          </p:nvPr>
        </p:nvSpPr>
        <p:spPr/>
        <p:txBody>
          <a:bodyPr/>
          <a:lstStyle/>
          <a:p>
            <a:fld id="{EFCE0E94-6ECE-40B4-9954-65CEE4B377A7}" type="slidenum">
              <a:rPr lang="en-CA" smtClean="0"/>
              <a:t>6</a:t>
            </a:fld>
            <a:endParaRPr lang="en-CA"/>
          </a:p>
        </p:txBody>
      </p:sp>
    </p:spTree>
    <p:extLst>
      <p:ext uri="{BB962C8B-B14F-4D97-AF65-F5344CB8AC3E}">
        <p14:creationId xmlns:p14="http://schemas.microsoft.com/office/powerpoint/2010/main" val="173850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Infection Prevention and Control Background</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sz="4000" b="1" dirty="0" smtClean="0"/>
              <a:t>Jeffrey Lee</a:t>
            </a:r>
            <a:r>
              <a:rPr lang="en-CA" sz="4000" dirty="0" smtClean="0"/>
              <a:t>, RN, CIC®</a:t>
            </a:r>
          </a:p>
          <a:p>
            <a:pPr marL="0" indent="0">
              <a:buNone/>
            </a:pPr>
            <a:endParaRPr lang="en-CA" dirty="0"/>
          </a:p>
          <a:p>
            <a:pPr marL="0" indent="0">
              <a:buNone/>
            </a:pPr>
            <a:r>
              <a:rPr lang="en-CA" dirty="0" smtClean="0"/>
              <a:t>Certified in Infection Control (CIC®)</a:t>
            </a:r>
            <a:br>
              <a:rPr lang="en-CA" dirty="0" smtClean="0"/>
            </a:br>
            <a:r>
              <a:rPr lang="en-CA" dirty="0" smtClean="0"/>
              <a:t>Certification Board in Infection Control (US)</a:t>
            </a:r>
            <a:br>
              <a:rPr lang="en-CA" dirty="0" smtClean="0"/>
            </a:br>
            <a:r>
              <a:rPr lang="en-CA" dirty="0" smtClean="0"/>
              <a:t>Accredited by the National Commission for Certifying Agencies (NCCA)</a:t>
            </a:r>
            <a:br>
              <a:rPr lang="en-CA" dirty="0" smtClean="0"/>
            </a:br>
            <a:endParaRPr lang="en-CA" dirty="0" smtClean="0"/>
          </a:p>
          <a:p>
            <a:pPr marL="0" indent="0">
              <a:buNone/>
            </a:pPr>
            <a:r>
              <a:rPr lang="en-CA" dirty="0" smtClean="0"/>
              <a:t>Recognized by Canadian Nurse Association</a:t>
            </a:r>
            <a:br>
              <a:rPr lang="en-CA" dirty="0" smtClean="0"/>
            </a:br>
            <a:r>
              <a:rPr lang="en-CA" dirty="0" smtClean="0"/>
              <a:t>- </a:t>
            </a:r>
            <a:r>
              <a:rPr lang="en-CA" i="1" dirty="0" smtClean="0"/>
              <a:t>Canadian standard as of 2020</a:t>
            </a:r>
            <a:endParaRPr lang="en-CA" i="1" dirty="0"/>
          </a:p>
        </p:txBody>
      </p:sp>
      <p:pic>
        <p:nvPicPr>
          <p:cNvPr id="4" name="Picture 3"/>
          <p:cNvPicPr>
            <a:picLocks noChangeAspect="1"/>
          </p:cNvPicPr>
          <p:nvPr/>
        </p:nvPicPr>
        <p:blipFill>
          <a:blip r:embed="rId2"/>
          <a:stretch>
            <a:fillRect/>
          </a:stretch>
        </p:blipFill>
        <p:spPr>
          <a:xfrm>
            <a:off x="7653841" y="5178267"/>
            <a:ext cx="2534004" cy="1133633"/>
          </a:xfrm>
          <a:prstGeom prst="rect">
            <a:avLst/>
          </a:prstGeom>
        </p:spPr>
      </p:pic>
      <p:pic>
        <p:nvPicPr>
          <p:cNvPr id="5" name="Picture 4"/>
          <p:cNvPicPr>
            <a:picLocks noChangeAspect="1"/>
          </p:cNvPicPr>
          <p:nvPr/>
        </p:nvPicPr>
        <p:blipFill>
          <a:blip r:embed="rId3"/>
          <a:stretch>
            <a:fillRect/>
          </a:stretch>
        </p:blipFill>
        <p:spPr>
          <a:xfrm>
            <a:off x="7453993" y="3521362"/>
            <a:ext cx="2055579" cy="794907"/>
          </a:xfrm>
          <a:prstGeom prst="rect">
            <a:avLst/>
          </a:prstGeom>
        </p:spPr>
      </p:pic>
      <p:pic>
        <p:nvPicPr>
          <p:cNvPr id="6" name="Picture 5"/>
          <p:cNvPicPr>
            <a:picLocks noChangeAspect="1"/>
          </p:cNvPicPr>
          <p:nvPr/>
        </p:nvPicPr>
        <p:blipFill>
          <a:blip r:embed="rId4"/>
          <a:stretch>
            <a:fillRect/>
          </a:stretch>
        </p:blipFill>
        <p:spPr>
          <a:xfrm>
            <a:off x="6020793" y="2606656"/>
            <a:ext cx="1565136" cy="1184721"/>
          </a:xfrm>
          <a:prstGeom prst="rect">
            <a:avLst/>
          </a:prstGeom>
        </p:spPr>
      </p:pic>
      <p:pic>
        <p:nvPicPr>
          <p:cNvPr id="7" name="Picture 6"/>
          <p:cNvPicPr>
            <a:picLocks noChangeAspect="1"/>
          </p:cNvPicPr>
          <p:nvPr/>
        </p:nvPicPr>
        <p:blipFill>
          <a:blip r:embed="rId5"/>
          <a:stretch>
            <a:fillRect/>
          </a:stretch>
        </p:blipFill>
        <p:spPr>
          <a:xfrm>
            <a:off x="9952264" y="3199016"/>
            <a:ext cx="1298340" cy="1056881"/>
          </a:xfrm>
          <a:prstGeom prst="rect">
            <a:avLst/>
          </a:prstGeom>
        </p:spPr>
      </p:pic>
      <p:sp>
        <p:nvSpPr>
          <p:cNvPr id="8" name="Slide Number Placeholder 7"/>
          <p:cNvSpPr>
            <a:spLocks noGrp="1"/>
          </p:cNvSpPr>
          <p:nvPr>
            <p:ph type="sldNum" sz="quarter" idx="12"/>
          </p:nvPr>
        </p:nvSpPr>
        <p:spPr/>
        <p:txBody>
          <a:bodyPr/>
          <a:lstStyle/>
          <a:p>
            <a:fld id="{EFCE0E94-6ECE-40B4-9954-65CEE4B377A7}" type="slidenum">
              <a:rPr lang="en-CA" smtClean="0"/>
              <a:t>7</a:t>
            </a:fld>
            <a:endParaRPr lang="en-CA"/>
          </a:p>
        </p:txBody>
      </p:sp>
    </p:spTree>
    <p:extLst>
      <p:ext uri="{BB962C8B-B14F-4D97-AF65-F5344CB8AC3E}">
        <p14:creationId xmlns:p14="http://schemas.microsoft.com/office/powerpoint/2010/main" val="22264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Describe the Certified in Infection Control® exam from the Certification Board in Infection Control®</a:t>
            </a:r>
          </a:p>
          <a:p>
            <a:endParaRPr lang="en-CA" dirty="0"/>
          </a:p>
          <a:p>
            <a:r>
              <a:rPr lang="en-CA" dirty="0" smtClean="0"/>
              <a:t>Describe the planning and execution of CIC® Study Group in the Ottawa Region </a:t>
            </a:r>
          </a:p>
          <a:p>
            <a:endParaRPr lang="en-CA" dirty="0"/>
          </a:p>
          <a:p>
            <a:r>
              <a:rPr lang="en-CA" dirty="0" smtClean="0"/>
              <a:t>Describe the sustainment plan of the CIC® Study Group</a:t>
            </a:r>
            <a:endParaRPr lang="en-CA" dirty="0"/>
          </a:p>
        </p:txBody>
      </p:sp>
      <p:sp>
        <p:nvSpPr>
          <p:cNvPr id="4" name="Slide Number Placeholder 3"/>
          <p:cNvSpPr>
            <a:spLocks noGrp="1"/>
          </p:cNvSpPr>
          <p:nvPr>
            <p:ph type="sldNum" sz="quarter" idx="12"/>
          </p:nvPr>
        </p:nvSpPr>
        <p:spPr/>
        <p:txBody>
          <a:bodyPr/>
          <a:lstStyle/>
          <a:p>
            <a:fld id="{EFCE0E94-6ECE-40B4-9954-65CEE4B377A7}" type="slidenum">
              <a:rPr lang="en-CA" smtClean="0"/>
              <a:t>8</a:t>
            </a:fld>
            <a:endParaRPr lang="en-CA"/>
          </a:p>
        </p:txBody>
      </p:sp>
    </p:spTree>
    <p:extLst>
      <p:ext uri="{BB962C8B-B14F-4D97-AF65-F5344CB8AC3E}">
        <p14:creationId xmlns:p14="http://schemas.microsoft.com/office/powerpoint/2010/main" val="181628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Infection Prevention and Control</a:t>
            </a:r>
            <a:endParaRPr lang="en-CA" dirty="0"/>
          </a:p>
        </p:txBody>
      </p:sp>
      <p:sp>
        <p:nvSpPr>
          <p:cNvPr id="3" name="Content Placeholder 2"/>
          <p:cNvSpPr>
            <a:spLocks noGrp="1"/>
          </p:cNvSpPr>
          <p:nvPr>
            <p:ph idx="1"/>
          </p:nvPr>
        </p:nvSpPr>
        <p:spPr/>
        <p:txBody>
          <a:bodyPr/>
          <a:lstStyle/>
          <a:p>
            <a:r>
              <a:rPr lang="en-CA" dirty="0"/>
              <a:t>Within Hospital and other Health Care Facilities, Infection Control Professionals are responsible for keeping abreast of all current infection control standards and practices. They must ensure that these practices are implemented and the standards maintained within their institutions. This is done by orientation and continuing education of health care workers, consultation, surveillance and coordination of results. Infection Control Professionals maintain a strong liaison with public health authorities. </a:t>
            </a:r>
            <a:endParaRPr lang="en-CA" dirty="0" smtClean="0"/>
          </a:p>
          <a:p>
            <a:endParaRPr lang="en-CA" dirty="0"/>
          </a:p>
          <a:p>
            <a:pPr marL="0" indent="0">
              <a:buNone/>
            </a:pPr>
            <a:r>
              <a:rPr lang="en-CA" sz="1100" dirty="0"/>
              <a:t>https://ipac-canada.org/about-ipac-canada</a:t>
            </a:r>
          </a:p>
        </p:txBody>
      </p:sp>
      <p:pic>
        <p:nvPicPr>
          <p:cNvPr id="4" name="Picture 3"/>
          <p:cNvPicPr>
            <a:picLocks noChangeAspect="1"/>
          </p:cNvPicPr>
          <p:nvPr/>
        </p:nvPicPr>
        <p:blipFill>
          <a:blip r:embed="rId2"/>
          <a:stretch>
            <a:fillRect/>
          </a:stretch>
        </p:blipFill>
        <p:spPr>
          <a:xfrm>
            <a:off x="7649935" y="4641273"/>
            <a:ext cx="3575957" cy="1938405"/>
          </a:xfrm>
          <a:prstGeom prst="rect">
            <a:avLst/>
          </a:prstGeom>
        </p:spPr>
      </p:pic>
      <p:sp>
        <p:nvSpPr>
          <p:cNvPr id="5" name="Slide Number Placeholder 4"/>
          <p:cNvSpPr>
            <a:spLocks noGrp="1"/>
          </p:cNvSpPr>
          <p:nvPr>
            <p:ph type="sldNum" sz="quarter" idx="12"/>
          </p:nvPr>
        </p:nvSpPr>
        <p:spPr/>
        <p:txBody>
          <a:bodyPr/>
          <a:lstStyle/>
          <a:p>
            <a:fld id="{EFCE0E94-6ECE-40B4-9954-65CEE4B377A7}" type="slidenum">
              <a:rPr lang="en-CA" smtClean="0"/>
              <a:t>9</a:t>
            </a:fld>
            <a:endParaRPr lang="en-CA"/>
          </a:p>
        </p:txBody>
      </p:sp>
    </p:spTree>
    <p:extLst>
      <p:ext uri="{BB962C8B-B14F-4D97-AF65-F5344CB8AC3E}">
        <p14:creationId xmlns:p14="http://schemas.microsoft.com/office/powerpoint/2010/main" val="77832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790</Words>
  <Application>Microsoft Macintosh PowerPoint</Application>
  <PresentationFormat>Widescreen</PresentationFormat>
  <Paragraphs>172</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Calibri Light</vt:lpstr>
      <vt:lpstr>Wingdings</vt:lpstr>
      <vt:lpstr>Arial</vt:lpstr>
      <vt:lpstr>Office Theme</vt:lpstr>
      <vt:lpstr>Sharing Knowledge:  Learning From Those Who Have Challenged the CIC Exam</vt:lpstr>
      <vt:lpstr>Presenter</vt:lpstr>
      <vt:lpstr>Regular Force – 22 years</vt:lpstr>
      <vt:lpstr>Registered Nurse with Masters</vt:lpstr>
      <vt:lpstr>Critical Care Background</vt:lpstr>
      <vt:lpstr>Perioperative Background</vt:lpstr>
      <vt:lpstr>Infection Prevention and Control Background</vt:lpstr>
      <vt:lpstr>Objectives</vt:lpstr>
      <vt:lpstr>What is Infection Prevention and Control</vt:lpstr>
      <vt:lpstr>What is an Infection Control Practitioner?</vt:lpstr>
      <vt:lpstr>What is the Certified in Infection Control (CIC®)?</vt:lpstr>
      <vt:lpstr>Certification Board in Infection Control (CBIC)</vt:lpstr>
      <vt:lpstr>Infection Control Professional Bodies</vt:lpstr>
      <vt:lpstr>Preparation for the CIC exam</vt:lpstr>
      <vt:lpstr>“Five W’s”</vt:lpstr>
      <vt:lpstr>“Five W’s”</vt:lpstr>
      <vt:lpstr>Triad – “To start a fire”</vt:lpstr>
      <vt:lpstr>Triad – “To start a CIC Study Group”</vt:lpstr>
      <vt:lpstr>Political Will and a Champion</vt:lpstr>
      <vt:lpstr>Pioneers – “A-Team”</vt:lpstr>
      <vt:lpstr>Audience</vt:lpstr>
      <vt:lpstr>Curriculum</vt:lpstr>
      <vt:lpstr>Lectures and Presenter</vt:lpstr>
      <vt:lpstr>Platform</vt:lpstr>
      <vt:lpstr>“When”</vt:lpstr>
      <vt:lpstr>Advertisement</vt:lpstr>
      <vt:lpstr>Issues with delivery</vt:lpstr>
      <vt:lpstr>2022</vt:lpstr>
      <vt:lpstr>Long term goal</vt:lpstr>
      <vt:lpstr>   Questions?</vt:lpstr>
      <vt:lpstr>PowerPoint Presentation</vt:lpstr>
      <vt:lpstr>PowerPoint Presentation</vt:lpstr>
    </vt:vector>
  </TitlesOfParts>
  <Company>Department of National Defence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Lee.J</dc:creator>
  <cp:lastModifiedBy>Paul Webber</cp:lastModifiedBy>
  <cp:revision>37</cp:revision>
  <cp:lastPrinted>2022-11-08T17:33:33Z</cp:lastPrinted>
  <dcterms:created xsi:type="dcterms:W3CDTF">2022-10-16T14:20:15Z</dcterms:created>
  <dcterms:modified xsi:type="dcterms:W3CDTF">2022-11-08T17:42:43Z</dcterms:modified>
</cp:coreProperties>
</file>