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  <p:sldMasterId id="2147483725" r:id="rId2"/>
  </p:sldMasterIdLst>
  <p:notesMasterIdLst>
    <p:notesMasterId r:id="rId50"/>
  </p:notesMasterIdLst>
  <p:handoutMasterIdLst>
    <p:handoutMasterId r:id="rId51"/>
  </p:handoutMasterIdLst>
  <p:sldIdLst>
    <p:sldId id="256" r:id="rId3"/>
    <p:sldId id="357" r:id="rId4"/>
    <p:sldId id="257" r:id="rId5"/>
    <p:sldId id="343" r:id="rId6"/>
    <p:sldId id="358" r:id="rId7"/>
    <p:sldId id="290" r:id="rId8"/>
    <p:sldId id="359" r:id="rId9"/>
    <p:sldId id="361" r:id="rId10"/>
    <p:sldId id="360" r:id="rId11"/>
    <p:sldId id="362" r:id="rId12"/>
    <p:sldId id="319" r:id="rId13"/>
    <p:sldId id="378" r:id="rId14"/>
    <p:sldId id="379" r:id="rId15"/>
    <p:sldId id="321" r:id="rId16"/>
    <p:sldId id="381" r:id="rId17"/>
    <p:sldId id="356" r:id="rId18"/>
    <p:sldId id="377" r:id="rId19"/>
    <p:sldId id="332" r:id="rId20"/>
    <p:sldId id="349" r:id="rId21"/>
    <p:sldId id="350" r:id="rId22"/>
    <p:sldId id="328" r:id="rId23"/>
    <p:sldId id="296" r:id="rId24"/>
    <p:sldId id="363" r:id="rId25"/>
    <p:sldId id="367" r:id="rId26"/>
    <p:sldId id="364" r:id="rId27"/>
    <p:sldId id="373" r:id="rId28"/>
    <p:sldId id="380" r:id="rId29"/>
    <p:sldId id="309" r:id="rId30"/>
    <p:sldId id="311" r:id="rId31"/>
    <p:sldId id="308" r:id="rId32"/>
    <p:sldId id="323" r:id="rId33"/>
    <p:sldId id="368" r:id="rId34"/>
    <p:sldId id="342" r:id="rId35"/>
    <p:sldId id="313" r:id="rId36"/>
    <p:sldId id="274" r:id="rId37"/>
    <p:sldId id="285" r:id="rId38"/>
    <p:sldId id="286" r:id="rId39"/>
    <p:sldId id="287" r:id="rId40"/>
    <p:sldId id="288" r:id="rId41"/>
    <p:sldId id="369" r:id="rId42"/>
    <p:sldId id="372" r:id="rId43"/>
    <p:sldId id="370" r:id="rId44"/>
    <p:sldId id="330" r:id="rId45"/>
    <p:sldId id="316" r:id="rId46"/>
    <p:sldId id="374" r:id="rId47"/>
    <p:sldId id="375" r:id="rId48"/>
    <p:sldId id="376" r:id="rId49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88" y="-888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>
        <p:scale>
          <a:sx n="75" d="100"/>
          <a:sy n="75" d="100"/>
        </p:scale>
        <p:origin x="-303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58573928258999"/>
          <c:y val="0.217419072615923"/>
          <c:w val="0.73485870516185503"/>
          <c:h val="0.608182327209099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'[Chart in Microsoft PowerPoint]Sheet1'!$L$17</c:f>
              <c:strCache>
                <c:ptCount val="1"/>
                <c:pt idx="0">
                  <c:v>SI rate per 100 FTE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PowerPoint]Sheet1'!$M$16:$N$16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'[Chart in Microsoft PowerPoint]Sheet1'!$M$17:$N$17</c:f>
              <c:numCache>
                <c:formatCode>General</c:formatCode>
                <c:ptCount val="2"/>
                <c:pt idx="0">
                  <c:v>3.3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13920"/>
        <c:axId val="153758720"/>
      </c:barChart>
      <c:catAx>
        <c:axId val="3171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 b="1">
                <a:latin typeface="Calibri" panose="020F0502020204030204" pitchFamily="34" charset="0"/>
              </a:defRPr>
            </a:pPr>
            <a:endParaRPr lang="en-US"/>
          </a:p>
        </c:txPr>
        <c:crossAx val="153758720"/>
        <c:crosses val="autoZero"/>
        <c:auto val="1"/>
        <c:lblAlgn val="ctr"/>
        <c:lblOffset val="100"/>
        <c:noMultiLvlLbl val="0"/>
      </c:catAx>
      <c:valAx>
        <c:axId val="153758720"/>
        <c:scaling>
          <c:orientation val="minMax"/>
          <c:max val="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1713920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0.04167</cdr:x>
      <cdr:y>0.3546</cdr:y>
    </cdr:from>
    <cdr:to>
      <cdr:x>0.14062</cdr:x>
      <cdr:y>0.68793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499" y="972741"/>
          <a:ext cx="45243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>
              <a:solidFill>
                <a:schemeClr val="tx1"/>
              </a:solidFill>
              <a:latin typeface="Calibri" panose="020F0502020204030204" pitchFamily="34" charset="0"/>
            </a:rPr>
            <a:t>SI </a:t>
          </a:r>
        </a:p>
        <a:p xmlns:a="http://schemas.openxmlformats.org/drawingml/2006/main">
          <a:r>
            <a:rPr lang="en-US" sz="2800" b="1" dirty="0">
              <a:solidFill>
                <a:schemeClr val="tx1"/>
              </a:solidFill>
              <a:latin typeface="Calibri" panose="020F0502020204030204" pitchFamily="34" charset="0"/>
            </a:rPr>
            <a:t>per </a:t>
          </a:r>
        </a:p>
        <a:p xmlns:a="http://schemas.openxmlformats.org/drawingml/2006/main">
          <a:r>
            <a:rPr lang="en-US" sz="2800" b="1" dirty="0">
              <a:solidFill>
                <a:schemeClr val="tx1"/>
              </a:solidFill>
              <a:latin typeface="Calibri" panose="020F0502020204030204" pitchFamily="34" charset="0"/>
            </a:rPr>
            <a:t>100 </a:t>
          </a:r>
        </a:p>
        <a:p xmlns:a="http://schemas.openxmlformats.org/drawingml/2006/main">
          <a:r>
            <a:rPr lang="en-US" sz="2800" b="1" dirty="0">
              <a:solidFill>
                <a:schemeClr val="tx1"/>
              </a:solidFill>
              <a:latin typeface="Calibri" panose="020F0502020204030204" pitchFamily="34" charset="0"/>
            </a:rPr>
            <a:t>FTE</a:t>
          </a:r>
        </a:p>
      </cdr:txBody>
    </cdr:sp>
  </cdr:relSizeAnchor>
  <cdr:relSizeAnchor xmlns:cdr="http://schemas.openxmlformats.org/drawingml/2006/chartDrawing">
    <cdr:from>
      <cdr:x>0.34071</cdr:x>
      <cdr:y>0.08197</cdr:y>
    </cdr:from>
    <cdr:to>
      <cdr:x>0.87168</cdr:x>
      <cdr:y>0.23012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33700" y="381000"/>
          <a:ext cx="4572000" cy="688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3200" dirty="0" smtClean="0">
              <a:solidFill>
                <a:schemeClr val="tx1"/>
              </a:solidFill>
            </a:rPr>
            <a:t>EXPO-STOP Results</a:t>
          </a:r>
        </a:p>
        <a:p xmlns:a="http://schemas.openxmlformats.org/drawingml/2006/main">
          <a:endParaRPr lang="en-US" sz="32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24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Sharps Injury Prevention: Challenges and Effective Strategies</a:t>
            </a:r>
            <a:br>
              <a:rPr lang="en-US" altLang="en-US"/>
            </a:br>
            <a:r>
              <a:rPr lang="en-US" altLang="en-US"/>
              <a:t>Dr. Terry Grimmond, Grimmond &amp; Associates Ltd, New Zealand</a:t>
            </a:r>
            <a:r>
              <a:rPr lang="en-CA" altLang="en-US"/>
              <a:t/>
            </a:r>
            <a:br>
              <a:rPr lang="en-CA" altLang="en-US"/>
            </a:br>
            <a:r>
              <a:rPr lang="en-CA" altLang="en-US"/>
              <a:t>A Webber Training Teleclass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820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Hosted by Jane Barnett  jane@webbertraining.com</a:t>
            </a:r>
            <a:br>
              <a:rPr lang="en-US" altLang="en-US"/>
            </a:br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4F4FB4-4B7B-447C-835A-BF613E0EE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486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576EAE9-F0FC-46B8-9DFF-058F634F0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770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40CEF452-1DA3-4DE9-9D27-A8C78E297B3D}" type="slidenum">
              <a:rPr lang="en-US" altLang="en-US" sz="1200">
                <a:latin typeface="Arial" charset="0"/>
              </a:rPr>
              <a:pPr eaLnBrk="1" hangingPunct="1"/>
              <a:t>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6E8E564F-4EA3-4954-A9C7-F9962BBA3119}" type="slidenum">
              <a:rPr lang="en-US" altLang="en-US" sz="1200">
                <a:latin typeface="Arial" charset="0"/>
              </a:rPr>
              <a:pPr eaLnBrk="1" hangingPunct="1"/>
              <a:t>22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C685233C-A2CA-482D-BAB2-FE5514FABBB6}" type="slidenum">
              <a:rPr lang="en-US" altLang="en-US" sz="1200">
                <a:latin typeface="Arial" charset="0"/>
              </a:rPr>
              <a:pPr eaLnBrk="1" hangingPunct="1"/>
              <a:t>23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BB5F9FB9-26C1-4B54-9D04-17B3C0394725}" type="slidenum">
              <a:rPr lang="en-US" altLang="en-US" sz="1200">
                <a:latin typeface="Arial" charset="0"/>
              </a:rPr>
              <a:pPr eaLnBrk="1" hangingPunct="1"/>
              <a:t>24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6EC987BC-E96D-4129-9D3B-3B9B6837BF23}" type="slidenum">
              <a:rPr lang="en-US" altLang="en-US" sz="1200">
                <a:latin typeface="Arial" charset="0"/>
              </a:rPr>
              <a:pPr eaLnBrk="1" hangingPunct="1"/>
              <a:t>25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04A97177-2DF2-40ED-9B50-AFCB30784A23}" type="slidenum">
              <a:rPr lang="en-US" altLang="en-US" sz="1200">
                <a:latin typeface="Arial" charset="0"/>
              </a:rPr>
              <a:pPr eaLnBrk="1" hangingPunct="1"/>
              <a:t>26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13E51649-6CD0-427D-9F4E-87543B5160E9}" type="slidenum">
              <a:rPr lang="en-US" altLang="en-US" sz="1200">
                <a:latin typeface="Arial" charset="0"/>
              </a:rPr>
              <a:pPr eaLnBrk="1" hangingPunct="1"/>
              <a:t>27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605FB339-C7AF-47A8-B691-7F61334F56F8}" type="slidenum">
              <a:rPr lang="en-US" altLang="en-US" sz="1200">
                <a:latin typeface="Arial" charset="0"/>
              </a:rPr>
              <a:pPr eaLnBrk="1" hangingPunct="1"/>
              <a:t>28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C7357027-9D0A-4240-9D88-CDA8016D6757}" type="slidenum">
              <a:rPr lang="en-US" altLang="en-US" sz="1200">
                <a:latin typeface="Arial" charset="0"/>
              </a:rPr>
              <a:pPr eaLnBrk="1" hangingPunct="1"/>
              <a:t>29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200" b="1">
                <a:latin typeface="Arial" charset="0"/>
              </a:rPr>
              <a:t>A quick recap of US exposure history….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200" b="1">
                <a:latin typeface="Arial" charset="0"/>
              </a:rPr>
              <a:t>In the US in 2000 </a:t>
            </a:r>
            <a:r>
              <a:rPr lang="en-US" altLang="en-US" sz="1200">
                <a:latin typeface="Arial" charset="0"/>
              </a:rPr>
              <a:t>there was only </a:t>
            </a:r>
            <a:r>
              <a:rPr lang="en-US" altLang="en-US" sz="1200" b="1">
                <a:latin typeface="Arial" charset="0"/>
              </a:rPr>
              <a:t>one major database </a:t>
            </a:r>
            <a:r>
              <a:rPr lang="en-US" altLang="en-US" sz="1200">
                <a:latin typeface="Arial" charset="0"/>
              </a:rPr>
              <a:t>we could readily access – and that was  from Janine Jagger’s EPINet Team.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200">
                <a:latin typeface="Arial" charset="0"/>
              </a:rPr>
              <a:t>Using data from 26 sentinel hospitals they documented that prior to OSHA’s Needlestick Prevention Act, the average US exposure  incidence was </a:t>
            </a:r>
          </a:p>
          <a:p>
            <a:pPr eaLnBrk="1" hangingPunct="1">
              <a:buFontTx/>
              <a:buChar char="•"/>
            </a:pPr>
            <a:r>
              <a:rPr lang="en-US" altLang="en-US" sz="1200">
                <a:latin typeface="Arial" charset="0"/>
              </a:rPr>
              <a:t>38 SI and 11.6 Mucocutaneous exposures per 100 Occupied Beds. This means 50 staff were exposed for every 100 of your Occupied beds!</a:t>
            </a:r>
          </a:p>
          <a:p>
            <a:pPr eaLnBrk="1" hangingPunct="1">
              <a:buFontTx/>
              <a:buChar char="•"/>
            </a:pPr>
            <a:endParaRPr lang="en-US" altLang="en-US" sz="1200">
              <a:latin typeface="Arial" charset="0"/>
            </a:endParaRPr>
          </a:p>
          <a:p>
            <a:pPr eaLnBrk="1" hangingPunct="1">
              <a:spcAft>
                <a:spcPts val="588"/>
              </a:spcAft>
            </a:pPr>
            <a:r>
              <a:rPr lang="en-US" altLang="en-US" sz="1200" b="1">
                <a:latin typeface="Arial" charset="0"/>
              </a:rPr>
              <a:t>CLICK</a:t>
            </a:r>
            <a:r>
              <a:rPr lang="en-US" altLang="en-US" sz="1200">
                <a:latin typeface="Arial" charset="0"/>
              </a:rPr>
              <a:t>… Extrapolating across US they calculated over </a:t>
            </a:r>
            <a:r>
              <a:rPr lang="en-US" altLang="en-US" sz="1200" b="1">
                <a:latin typeface="Arial" charset="0"/>
              </a:rPr>
              <a:t>ONE MILLION HCW were exposed each year, including 800,000 sharps injuries.</a:t>
            </a:r>
            <a:endParaRPr lang="en-US" altLang="en-US" sz="1200">
              <a:latin typeface="Arial" charset="0"/>
            </a:endParaRPr>
          </a:p>
          <a:p>
            <a:pPr eaLnBrk="1" hangingPunct="1"/>
            <a:r>
              <a:rPr lang="en-US" altLang="en-US" sz="1200">
                <a:latin typeface="Arial" charset="0"/>
              </a:rPr>
              <a:t>This was a travesty – it wasn’t because US didn’t have Safety devices – in 1996 US already had &gt;1,000 SED patents registered !  No, it was COST and APATHY.</a:t>
            </a:r>
          </a:p>
          <a:p>
            <a:pPr eaLnBrk="1" hangingPunct="1"/>
            <a:endParaRPr lang="en-US" altLang="en-US" sz="1200">
              <a:latin typeface="Arial" charset="0"/>
            </a:endParaRPr>
          </a:p>
          <a:p>
            <a:pPr eaLnBrk="1" hangingPunct="1"/>
            <a:r>
              <a:rPr lang="en-US" altLang="en-US" sz="1200" b="1">
                <a:latin typeface="Arial" charset="0"/>
              </a:rPr>
              <a:t>CLICK</a:t>
            </a:r>
            <a:r>
              <a:rPr lang="en-US" altLang="en-US" sz="1200">
                <a:latin typeface="Arial" charset="0"/>
              </a:rPr>
              <a:t>… There was an urgent need for action and many organizations lobbied together to successfully convince government to mandate the use of SED - and the </a:t>
            </a:r>
            <a:r>
              <a:rPr lang="en-US" altLang="en-US" sz="1200" b="1">
                <a:latin typeface="Arial" charset="0"/>
              </a:rPr>
              <a:t>Needlestick Safety and Prevention Act </a:t>
            </a:r>
            <a:r>
              <a:rPr lang="en-US" altLang="en-US" sz="1200">
                <a:latin typeface="Arial" charset="0"/>
              </a:rPr>
              <a:t>became law in </a:t>
            </a:r>
            <a:r>
              <a:rPr lang="en-US" altLang="en-US" sz="1200" b="1">
                <a:latin typeface="Arial" charset="0"/>
              </a:rPr>
              <a:t>April 2001 </a:t>
            </a:r>
            <a:r>
              <a:rPr lang="en-US" altLang="en-US" sz="1200">
                <a:latin typeface="Arial" charset="0"/>
              </a:rPr>
              <a:t>.</a:t>
            </a:r>
          </a:p>
          <a:p>
            <a:pPr eaLnBrk="1" hangingPunct="1">
              <a:buFontTx/>
              <a:buChar char="•"/>
            </a:pPr>
            <a:endParaRPr lang="en-US" altLang="en-US" sz="1200">
              <a:latin typeface="Arial" charset="0"/>
            </a:endParaRPr>
          </a:p>
          <a:p>
            <a:pPr eaLnBrk="1" hangingPunct="1"/>
            <a:endParaRPr lang="en-US" altLang="en-US" sz="1200">
              <a:latin typeface="Arial" charset="0"/>
            </a:endParaRPr>
          </a:p>
          <a:p>
            <a:pPr eaLnBrk="1" hangingPunct="1"/>
            <a:r>
              <a:rPr lang="en-US" altLang="en-US" sz="1200" b="1">
                <a:latin typeface="Arial" charset="0"/>
              </a:rPr>
              <a:t>CLICK</a:t>
            </a:r>
            <a:r>
              <a:rPr lang="en-US" altLang="en-US" sz="1200">
                <a:latin typeface="Arial" charset="0"/>
              </a:rPr>
              <a:t> for next slide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265ABAB4-1A66-4B28-8C54-3D1244231CF4}" type="slidenum">
              <a:rPr lang="en-US" altLang="en-US" sz="1200">
                <a:latin typeface="Arial" charset="0"/>
              </a:rPr>
              <a:pPr eaLnBrk="1" hangingPunct="1"/>
              <a:t>30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</a:rPr>
              <a:t>But Engineering Controls are NOT the first line of defense.</a:t>
            </a:r>
          </a:p>
          <a:p>
            <a:pPr eaLnBrk="1" hangingPunct="1"/>
            <a:endParaRPr lang="en-US" altLang="en-US" sz="1200">
              <a:latin typeface="Arial" charset="0"/>
            </a:endParaRPr>
          </a:p>
          <a:p>
            <a:pPr eaLnBrk="1" hangingPunct="1"/>
            <a:r>
              <a:rPr lang="en-US" altLang="en-US" sz="1200">
                <a:latin typeface="Arial" charset="0"/>
              </a:rPr>
              <a:t>To eliminate ANY hazard, an international hierarchy of controls are recognised and these apply perfectly to Blood exposures:</a:t>
            </a:r>
          </a:p>
          <a:p>
            <a:pPr eaLnBrk="1" hangingPunct="1"/>
            <a:endParaRPr lang="en-US" altLang="en-US" sz="1200">
              <a:latin typeface="Arial" charset="0"/>
            </a:endParaRPr>
          </a:p>
          <a:p>
            <a:pPr eaLnBrk="1" hangingPunct="1"/>
            <a:r>
              <a:rPr lang="en-US" altLang="en-US" sz="1200">
                <a:latin typeface="Arial" charset="0"/>
              </a:rPr>
              <a:t>Interestingly SED do NOT come first!</a:t>
            </a:r>
          </a:p>
          <a:p>
            <a:pPr eaLnBrk="1" hangingPunct="1"/>
            <a:endParaRPr lang="en-US" altLang="en-US" sz="1200">
              <a:latin typeface="Arial" charset="0"/>
            </a:endParaRPr>
          </a:p>
          <a:p>
            <a:pPr eaLnBrk="1" hangingPunct="1"/>
            <a:r>
              <a:rPr lang="en-US" altLang="en-US" sz="1200">
                <a:latin typeface="Arial" charset="0"/>
              </a:rPr>
              <a:t>(go through each and cover examples)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200" b="1">
                <a:latin typeface="Arial" charset="0"/>
              </a:rPr>
              <a:t>CLICK</a:t>
            </a:r>
            <a:r>
              <a:rPr lang="en-US" altLang="en-US" sz="1200">
                <a:latin typeface="Arial" charset="0"/>
              </a:rPr>
              <a:t> for next slide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3EA44D6C-66FB-4310-8FFD-8ED820FC71AC}" type="slidenum">
              <a:rPr lang="en-US" altLang="en-US" sz="1200">
                <a:latin typeface="Arial" charset="0"/>
              </a:rPr>
              <a:pPr eaLnBrk="1" hangingPunct="1"/>
              <a:t>31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</a:rPr>
              <a:t>But Engineering Controls are NOT the first line of defense.</a:t>
            </a:r>
          </a:p>
          <a:p>
            <a:pPr eaLnBrk="1" hangingPunct="1"/>
            <a:endParaRPr lang="en-US" altLang="en-US" sz="1200">
              <a:latin typeface="Arial" charset="0"/>
            </a:endParaRPr>
          </a:p>
          <a:p>
            <a:pPr eaLnBrk="1" hangingPunct="1"/>
            <a:r>
              <a:rPr lang="en-US" altLang="en-US" sz="1200">
                <a:latin typeface="Arial" charset="0"/>
              </a:rPr>
              <a:t>To eliminate ANY hazard, an international hierarchy of controls are recognised and these apply perfectly to Blood exposures:</a:t>
            </a:r>
          </a:p>
          <a:p>
            <a:pPr eaLnBrk="1" hangingPunct="1"/>
            <a:endParaRPr lang="en-US" altLang="en-US" sz="1200">
              <a:latin typeface="Arial" charset="0"/>
            </a:endParaRPr>
          </a:p>
          <a:p>
            <a:pPr eaLnBrk="1" hangingPunct="1"/>
            <a:r>
              <a:rPr lang="en-US" altLang="en-US" sz="1200">
                <a:latin typeface="Arial" charset="0"/>
              </a:rPr>
              <a:t>Interestingly SED do NOT come first!</a:t>
            </a:r>
          </a:p>
          <a:p>
            <a:pPr eaLnBrk="1" hangingPunct="1"/>
            <a:endParaRPr lang="en-US" altLang="en-US" sz="1200">
              <a:latin typeface="Arial" charset="0"/>
            </a:endParaRPr>
          </a:p>
          <a:p>
            <a:pPr eaLnBrk="1" hangingPunct="1"/>
            <a:r>
              <a:rPr lang="en-US" altLang="en-US" sz="1200">
                <a:latin typeface="Arial" charset="0"/>
              </a:rPr>
              <a:t>(go through each and cover examples)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200" b="1">
                <a:latin typeface="Arial" charset="0"/>
              </a:rPr>
              <a:t>CLICK</a:t>
            </a:r>
            <a:r>
              <a:rPr lang="en-US" altLang="en-US" sz="1200">
                <a:latin typeface="Arial" charset="0"/>
              </a:rPr>
              <a:t> for next slide</a:t>
            </a:r>
          </a:p>
        </p:txBody>
      </p:sp>
      <p:sp>
        <p:nvSpPr>
          <p:cNvPr id="8294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E8E13E72-BE9E-4C38-A11F-AF48157FDCCE}" type="slidenum">
              <a:rPr lang="en-US" altLang="en-US" sz="1200">
                <a:latin typeface="Arial" charset="0"/>
              </a:rPr>
              <a:pPr eaLnBrk="1" hangingPunct="1"/>
              <a:t>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4165F85C-297A-43DD-BCF3-8736F29384D1}" type="slidenum">
              <a:rPr lang="en-US" altLang="en-US" sz="1200">
                <a:latin typeface="Arial" charset="0"/>
              </a:rPr>
              <a:pPr eaLnBrk="1" hangingPunct="1"/>
              <a:t>32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B0885810-280E-49ED-B08B-1448F81FDFA7}" type="slidenum">
              <a:rPr lang="en-US" altLang="en-US" sz="1200">
                <a:latin typeface="Arial" charset="0"/>
              </a:rPr>
              <a:pPr eaLnBrk="1" hangingPunct="1"/>
              <a:t>33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C7C2CDAE-3D77-4B08-897C-BA1F1E7D562C}" type="slidenum">
              <a:rPr lang="en-US" altLang="en-US" sz="1200">
                <a:latin typeface="Arial" charset="0"/>
              </a:rPr>
              <a:pPr eaLnBrk="1" hangingPunct="1"/>
              <a:t>34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2E1E0A83-EA8F-4816-BC9A-7A084C07AB51}" type="slidenum">
              <a:rPr lang="en-US" altLang="en-US" sz="1200">
                <a:latin typeface="Arial" charset="0"/>
              </a:rPr>
              <a:pPr eaLnBrk="1" hangingPunct="1"/>
              <a:t>35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14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4415C55C-92EB-4EDF-8CAE-4EEF3081995A}" type="slidenum">
              <a:rPr lang="en-US" altLang="en-US" sz="1200">
                <a:latin typeface="Arial" charset="0"/>
              </a:rPr>
              <a:pPr eaLnBrk="1" hangingPunct="1"/>
              <a:t>40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A4BD291E-4455-4DF7-B829-66FD300FDE72}" type="slidenum">
              <a:rPr lang="en-US" altLang="en-US" sz="1200">
                <a:latin typeface="Arial" charset="0"/>
              </a:rPr>
              <a:pPr eaLnBrk="1" hangingPunct="1"/>
              <a:t>41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</a:rPr>
              <a:t>Module 12: Collecting Blood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04D773EB-2CBA-42A4-987B-596266EDEE50}" type="slidenum">
              <a:rPr lang="en-US" altLang="en-US" sz="1200">
                <a:latin typeface="Arial" charset="0"/>
              </a:rPr>
              <a:pPr eaLnBrk="1" hangingPunct="1"/>
              <a:t>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BD9A49D2-A235-46DE-913A-A5363B1E1027}" type="slidenum">
              <a:rPr lang="en-US" altLang="en-US" sz="1200">
                <a:latin typeface="Arial" charset="0"/>
              </a:rPr>
              <a:pPr eaLnBrk="1" hangingPunct="1"/>
              <a:t>42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ACDF57ED-C679-4EF4-BCF8-A3C6C40EFABD}" type="slidenum">
              <a:rPr lang="en-US" altLang="en-US" sz="1200">
                <a:latin typeface="Arial" charset="0"/>
              </a:rPr>
              <a:pPr eaLnBrk="1" hangingPunct="1"/>
              <a:t>44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6D640118-B3F3-458E-8466-8FFFCB417F73}" type="slidenum">
              <a:rPr lang="en-US" altLang="en-US" sz="1200">
                <a:latin typeface="Arial" charset="0"/>
              </a:rPr>
              <a:pPr eaLnBrk="1" hangingPunct="1"/>
              <a:t>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E76A7FCE-3B9F-487F-89D5-19A726031E0B}" type="slidenum">
              <a:rPr lang="en-US" altLang="en-US" sz="1200">
                <a:latin typeface="Arial" charset="0"/>
              </a:rPr>
              <a:pPr eaLnBrk="1" hangingPunct="1"/>
              <a:t>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1DCD3DE5-CD90-491A-BA87-CDDE5D2FA436}" type="slidenum">
              <a:rPr lang="en-US" altLang="en-US" sz="1200">
                <a:latin typeface="Arial" charset="0"/>
              </a:rPr>
              <a:pPr eaLnBrk="1" hangingPunct="1"/>
              <a:t>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B62C081D-0E05-440F-BE10-701C929561D3}" type="slidenum">
              <a:rPr lang="en-US" altLang="en-US" sz="1200">
                <a:latin typeface="Arial" charset="0"/>
              </a:rPr>
              <a:pPr eaLnBrk="1" hangingPunct="1"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747543F5-1A32-4F6B-99C2-ACB70D1EC84F}" type="slidenum">
              <a:rPr lang="en-US" altLang="en-US" sz="1200">
                <a:latin typeface="Arial" charset="0"/>
              </a:rPr>
              <a:pPr eaLnBrk="1" hangingPunct="1"/>
              <a:t>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3D58F57D-CA7B-452D-9695-C7B4974307A0}" type="slidenum">
              <a:rPr lang="en-US" altLang="en-US" sz="1200">
                <a:latin typeface="Arial" charset="0"/>
              </a:rPr>
              <a:pPr eaLnBrk="1" hangingPunct="1"/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C324B-A291-4527-A7F7-742ABB995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1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D67E6-C931-4FEA-B8F5-13216F06E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0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9279E-8937-4152-82BE-5F49C05A5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59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54E7D-B949-4A45-AB47-5CA2A27AE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86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F4F84-7764-4023-BC90-863368325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9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39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113E6-84C3-4BC6-9198-D799BAC43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59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C5609-27CC-4850-B244-2DDF5B268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16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52C8-D66E-4708-9A76-2B57247E5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04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7C054-C886-4260-AD86-6BCC01153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122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1ACB2-D657-4737-988B-BF852466B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1BEEA-26BE-44B5-955D-73FDED5F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978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6CFB8-C220-4376-B56A-DE6F0F828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684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5228C-3196-4F4E-920B-67E422688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308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0266D-38DD-450C-9EE6-71558A4F3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70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F06AF-A083-4AE7-A8CD-D497409D0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938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AA312-930E-4897-9A9C-DCA715039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97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5AD08-9E44-4F12-A632-190660FFC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644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3B492-B080-4744-89CC-03B63FF0F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85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56CFE-32BD-492C-8C3C-FA4D1E532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80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B812C-2E38-41B6-8AF5-7052E0B01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30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6B989-DA97-46E1-B53A-5BB695B02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7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61A93-4561-4C54-9070-0A121B843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9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90EE5-D749-47C7-8006-F0E381EC8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2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08405-7636-41DE-BAE6-ABA7365A5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2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C5B63-DC26-4410-B568-48CBD38AC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91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BDDC6-61F7-4CC5-B3E8-701417B6A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66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66822C8-719E-4D37-8F2F-EBA8EA7BB5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5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3CE2B7C-8C03-4F01-89C3-3785B8B399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pls/oshaweb/owadisp.show_document?p_table=STANDARDS&amp;p_id=1005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iv/pub/prev_care/ilowhoguidelines.pdf?ua=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occupational_health/activities/5preven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38" y="609600"/>
            <a:ext cx="8442325" cy="1371600"/>
          </a:xfrm>
        </p:spPr>
        <p:txBody>
          <a:bodyPr/>
          <a:lstStyle/>
          <a:p>
            <a:pPr eaLnBrk="1" hangingPunct="1"/>
            <a:r>
              <a:rPr lang="en-US" altLang="en-US" sz="3600" b="1" i="1" smtClean="0">
                <a:effectLst/>
              </a:rPr>
              <a:t>Sharps Injury Prevention: </a:t>
            </a:r>
            <a:br>
              <a:rPr lang="en-US" altLang="en-US" sz="3600" b="1" i="1" smtClean="0">
                <a:effectLst/>
              </a:rPr>
            </a:br>
            <a:r>
              <a:rPr lang="en-US" altLang="en-US" sz="3600" b="1" i="1" smtClean="0">
                <a:effectLst/>
              </a:rPr>
              <a:t>Challenges and Effective Strategies</a:t>
            </a:r>
            <a:endParaRPr lang="en-US" altLang="en-US" sz="36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6950" y="2743200"/>
            <a:ext cx="7045325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600" smtClean="0"/>
              <a:t>Terry Grimmond </a:t>
            </a:r>
            <a:r>
              <a:rPr lang="en-US" altLang="en-US" sz="2200" smtClean="0">
                <a:solidFill>
                  <a:srgbClr val="C0C0C0"/>
                </a:solidFill>
              </a:rPr>
              <a:t>FASM, BAgrSc, GrDpAdEd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200" smtClean="0">
                <a:solidFill>
                  <a:srgbClr val="C0C0C0"/>
                </a:solidFill>
              </a:rPr>
              <a:t>terry@terrygrimmond.com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90600" y="4343400"/>
            <a:ext cx="7045325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Hosted by Jane Barnett</a:t>
            </a:r>
            <a:b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jane@webbertraining.com</a:t>
            </a:r>
            <a:endParaRPr lang="en-US" altLang="en-US" sz="220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319463" y="6488113"/>
            <a:ext cx="277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www.webbertraining.com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7513638" y="6477000"/>
            <a:ext cx="163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June 29,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854075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effectLst/>
                <a:latin typeface="Arial" charset="0"/>
                <a:cs typeface="Arial" charset="0"/>
              </a:rPr>
              <a:t>2001: </a:t>
            </a:r>
            <a:br>
              <a:rPr lang="en-US" altLang="en-US" sz="3200" b="1" smtClean="0">
                <a:effectLst/>
                <a:latin typeface="Arial" charset="0"/>
                <a:cs typeface="Arial" charset="0"/>
              </a:rPr>
            </a:br>
            <a:r>
              <a:rPr lang="en-US" altLang="en-US" sz="3200" b="1" smtClean="0">
                <a:effectLst/>
                <a:latin typeface="Arial" charset="0"/>
                <a:cs typeface="Arial" charset="0"/>
              </a:rPr>
              <a:t>       BBP Needlestick Safety &amp; Prevention Act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15925" y="3543300"/>
            <a:ext cx="8991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15925" y="2711450"/>
            <a:ext cx="8229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1" name="Content Placeholder 1"/>
          <p:cNvSpPr txBox="1">
            <a:spLocks/>
          </p:cNvSpPr>
          <p:nvPr/>
        </p:nvSpPr>
        <p:spPr bwMode="auto">
          <a:xfrm>
            <a:off x="57150" y="1266825"/>
            <a:ext cx="906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628650" indent="-2667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</a:pPr>
            <a:r>
              <a:rPr lang="en-US" altLang="en-US" sz="2800" b="1">
                <a:latin typeface="Calibri" charset="0"/>
              </a:rPr>
              <a:t>Develop an Exposure Control Plan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</a:pPr>
            <a:r>
              <a:rPr lang="en-US" altLang="en-US" sz="2800" b="1">
                <a:latin typeface="Calibri" charset="0"/>
              </a:rPr>
              <a:t>Update the plan annually to reflect: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</a:pPr>
            <a:r>
              <a:rPr lang="en-US" altLang="en-US">
                <a:latin typeface="Calibri" charset="0"/>
              </a:rPr>
              <a:t>Changes in tasks, procedures and positions that affect occup expos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</a:pPr>
            <a:r>
              <a:rPr lang="en-US" altLang="en-US">
                <a:latin typeface="Calibri" charset="0"/>
              </a:rPr>
              <a:t>Technological changes that eliminate or reduce occup exposure.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</a:pPr>
            <a:r>
              <a:rPr lang="en-US" altLang="en-US">
                <a:latin typeface="Calibri" charset="0"/>
              </a:rPr>
              <a:t>Evaluation &amp; adoption of appropriate, effective SED &amp; work practice controls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</a:pPr>
            <a:r>
              <a:rPr lang="en-US" altLang="en-US">
                <a:latin typeface="Calibri" charset="0"/>
              </a:rPr>
              <a:t>Involvement &amp; documentation of frontline staff in SED evaluation</a:t>
            </a:r>
          </a:p>
        </p:txBody>
      </p:sp>
      <p:sp>
        <p:nvSpPr>
          <p:cNvPr id="50182" name="Content Placeholder 1"/>
          <p:cNvSpPr txBox="1">
            <a:spLocks/>
          </p:cNvSpPr>
          <p:nvPr/>
        </p:nvSpPr>
        <p:spPr bwMode="auto">
          <a:xfrm>
            <a:off x="66675" y="4486275"/>
            <a:ext cx="9067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</a:pPr>
            <a:r>
              <a:rPr lang="en-US" altLang="en-US" sz="2800" b="1">
                <a:latin typeface="Calibri" charset="0"/>
              </a:rPr>
              <a:t>Maintain a log of SI.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</a:pPr>
            <a:r>
              <a:rPr lang="en-US" altLang="en-US" sz="2800" b="1">
                <a:latin typeface="Calibri" charset="0"/>
              </a:rPr>
              <a:t>Provide information and training to workers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</a:pPr>
            <a:r>
              <a:rPr lang="en-US" altLang="en-US" sz="2800" b="1">
                <a:latin typeface="Calibri" charset="0"/>
              </a:rPr>
              <a:t>Provide evaluation and follow-up of worker exposures </a:t>
            </a:r>
          </a:p>
        </p:txBody>
      </p:sp>
      <p:sp>
        <p:nvSpPr>
          <p:cNvPr id="50183" name="TextBox 1"/>
          <p:cNvSpPr txBox="1">
            <a:spLocks noChangeArrowheads="1"/>
          </p:cNvSpPr>
          <p:nvPr/>
        </p:nvSpPr>
        <p:spPr bwMode="auto">
          <a:xfrm>
            <a:off x="15875" y="6423025"/>
            <a:ext cx="7766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>
                <a:latin typeface="Calibri" charset="0"/>
              </a:rPr>
              <a:t>OSHA Bloodborne Pathogens Standard 1910.1030. US Department Labour, Occupational Safety and Health Administration. Jan 18, 2001. </a:t>
            </a:r>
            <a:r>
              <a:rPr lang="en-US" altLang="en-US" sz="1000" u="sng">
                <a:latin typeface="Calibri" charset="0"/>
                <a:hlinkClick r:id="rId3"/>
              </a:rPr>
              <a:t>http://www.osha.gov/pls/oshaweb/owadisp.show_document?p_table=STANDARDS&amp;p_id=10051</a:t>
            </a:r>
            <a:r>
              <a:rPr lang="en-US" altLang="en-US" sz="1000">
                <a:latin typeface="Calibri" charset="0"/>
              </a:rPr>
              <a:t>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2820CAB4-9E1D-494A-A9C8-674E5683103E}" type="slidenum">
              <a:rPr lang="en-US" altLang="en-US" sz="1800">
                <a:latin typeface="Arial" charset="0"/>
              </a:rPr>
              <a:pPr eaLnBrk="1" hangingPunct="1"/>
              <a:t>10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6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8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7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8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8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8"/>
          <p:cNvSpPr txBox="1">
            <a:spLocks noChangeArrowheads="1"/>
          </p:cNvSpPr>
          <p:nvPr/>
        </p:nvSpPr>
        <p:spPr bwMode="auto">
          <a:xfrm>
            <a:off x="-63500" y="152400"/>
            <a:ext cx="951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500"/>
              <a:t>Is “Occup Beds” an appropriate denominator?</a:t>
            </a:r>
          </a:p>
        </p:txBody>
      </p:sp>
      <p:sp>
        <p:nvSpPr>
          <p:cNvPr id="57347" name="TextBox 9"/>
          <p:cNvSpPr txBox="1">
            <a:spLocks noChangeArrowheads="1"/>
          </p:cNvSpPr>
          <p:nvPr/>
        </p:nvSpPr>
        <p:spPr bwMode="auto">
          <a:xfrm>
            <a:off x="838200" y="1228725"/>
            <a:ext cx="73660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</a:rPr>
              <a:t>Does not accommodate the recent </a:t>
            </a: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</a:rPr>
              <a:t>changes in patient “throughput”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15875" y="6273800"/>
            <a:ext cx="7553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000"/>
              <a:t>Grimmond T &amp; Good L. EXPO-S.T.O.P.-2012: Year Two of a national survey of sharps injuries and mucocutaneous blood exposures among healthcare workers in USA hospitals. J Assoc Occ Hlth Prof 2015;35(2):52-57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000"/>
              <a:t>Grimmond T &amp; Good L. EXPO-S.T.O.P.-2015: Unpublished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303C93CC-A0DA-49A8-9866-A04B92FD3FD8}" type="slidenum">
              <a:rPr lang="en-US" altLang="en-US" sz="1800">
                <a:latin typeface="Arial" charset="0"/>
              </a:rPr>
              <a:pPr eaLnBrk="1" hangingPunct="1"/>
              <a:t>16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04888" y="2971800"/>
          <a:ext cx="7239000" cy="2819400"/>
        </p:xfrm>
        <a:graphic>
          <a:graphicData uri="http://schemas.openxmlformats.org/drawingml/2006/table">
            <a:tbl>
              <a:tblPr/>
              <a:tblGrid>
                <a:gridCol w="4567237"/>
                <a:gridCol w="1379538"/>
                <a:gridCol w="1292225"/>
              </a:tblGrid>
              <a:tr h="990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Sharps Injuries SI)  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2012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2015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SI/100 FTE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2.2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2.1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SI/100 Nurse FTE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3.3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3.2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SI/1000 Adj patient days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0.43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0.36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7144" marR="7144" marT="95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58387" name="TextBox 8"/>
          <p:cNvSpPr txBox="1">
            <a:spLocks noChangeArrowheads="1"/>
          </p:cNvSpPr>
          <p:nvPr/>
        </p:nvSpPr>
        <p:spPr bwMode="auto">
          <a:xfrm>
            <a:off x="-63500" y="152400"/>
            <a:ext cx="951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500"/>
              <a:t>Is “Occup Beds” an appropriate denominator?</a:t>
            </a:r>
          </a:p>
        </p:txBody>
      </p:sp>
      <p:sp>
        <p:nvSpPr>
          <p:cNvPr id="58388" name="TextBox 9"/>
          <p:cNvSpPr txBox="1">
            <a:spLocks noChangeArrowheads="1"/>
          </p:cNvSpPr>
          <p:nvPr/>
        </p:nvSpPr>
        <p:spPr bwMode="auto">
          <a:xfrm>
            <a:off x="838200" y="1228725"/>
            <a:ext cx="73660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</a:rPr>
              <a:t>Does not accommodate the recent </a:t>
            </a: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</a:rPr>
              <a:t>changes in patient “throughput”</a:t>
            </a:r>
          </a:p>
        </p:txBody>
      </p:sp>
      <p:sp>
        <p:nvSpPr>
          <p:cNvPr id="58389" name="TextBox 4"/>
          <p:cNvSpPr txBox="1">
            <a:spLocks noChangeArrowheads="1"/>
          </p:cNvSpPr>
          <p:nvPr/>
        </p:nvSpPr>
        <p:spPr bwMode="auto">
          <a:xfrm>
            <a:off x="0" y="6280150"/>
            <a:ext cx="7553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000"/>
              <a:t>Grimmond T &amp; Good L. EXPO-S.T.O.P.-2012: Year Two of a national survey of sharps injuries and mucocutaneous blood exposures among healthcare workers in USA hospitals. J Assoc Occ Hlth Prof 2015;35(2):52-57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000"/>
              <a:t>Grimmond T &amp; Good L. EXPO-S.T.O.P.-2015: Unpublished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02BB262C-82BA-4C83-BE89-7C06B5CEEE4B}" type="slidenum">
              <a:rPr lang="en-US" altLang="en-US" sz="1800">
                <a:latin typeface="Arial" charset="0"/>
              </a:rPr>
              <a:pPr eaLnBrk="1" hangingPunct="1"/>
              <a:t>17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66700" y="11430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395" name="TextBox 1"/>
          <p:cNvSpPr txBox="1">
            <a:spLocks noChangeArrowheads="1"/>
          </p:cNvSpPr>
          <p:nvPr/>
        </p:nvSpPr>
        <p:spPr bwMode="auto">
          <a:xfrm>
            <a:off x="0" y="6280150"/>
            <a:ext cx="7553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000"/>
              <a:t>Grimmond T &amp; Good L. EXPO-S.T.O.P.-2012: Year Two of a national survey of sharps injuries and mucocutaneous blood exposures among healthcare workers in USA hospitals. J Assoc Occ Hlth Prof 2015;35(2):52-57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000"/>
              <a:t>Grimmond T &amp; Good L. EXPO-S.T.O.P.-2015: Unpublished</a:t>
            </a:r>
          </a:p>
        </p:txBody>
      </p:sp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76200" y="76200"/>
            <a:ext cx="7620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/>
              <a:t>US Nurse  - SI rate / 100 FTE</a:t>
            </a:r>
          </a:p>
          <a:p>
            <a:pPr eaLnBrk="1" hangingPunct="1"/>
            <a:endParaRPr lang="en-US" altLang="en-US" sz="4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780C7399-90FB-4F66-8541-60AA172B61EB}" type="slidenum">
              <a:rPr lang="en-US" altLang="en-US" sz="1800">
                <a:latin typeface="Arial" charset="0"/>
              </a:rPr>
              <a:pPr eaLnBrk="1" hangingPunct="1"/>
              <a:t>18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304800" y="192088"/>
            <a:ext cx="8121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b="1"/>
              <a:t>When did Sharp Injury Occur?</a:t>
            </a:r>
          </a:p>
        </p:txBody>
      </p:sp>
      <p:sp>
        <p:nvSpPr>
          <p:cNvPr id="60419" name="TextBox 7"/>
          <p:cNvSpPr txBox="1">
            <a:spLocks noChangeArrowheads="1"/>
          </p:cNvSpPr>
          <p:nvPr/>
        </p:nvSpPr>
        <p:spPr bwMode="auto">
          <a:xfrm>
            <a:off x="0" y="6596063"/>
            <a:ext cx="7162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100"/>
              <a:t>Data averaged from combination of EPINet 2013 + Massachusetts DPH 2014 + Grimmond et al 2010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7975" y="1143000"/>
          <a:ext cx="8534400" cy="2400300"/>
        </p:xfrm>
        <a:graphic>
          <a:graphicData uri="http://schemas.openxmlformats.org/drawingml/2006/table">
            <a:tbl>
              <a:tblPr/>
              <a:tblGrid>
                <a:gridCol w="7112000"/>
                <a:gridCol w="1422400"/>
              </a:tblGrid>
              <a:tr h="1200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During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 e.g. suturing, blood-draw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200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After Use but before Disposal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 e.g. clean-up, recap, walk w sharp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505200"/>
          <a:ext cx="8534400" cy="2400300"/>
        </p:xfrm>
        <a:graphic>
          <a:graphicData uri="http://schemas.openxmlformats.org/drawingml/2006/table">
            <a:tbl>
              <a:tblPr/>
              <a:tblGrid>
                <a:gridCol w="7112000"/>
                <a:gridCol w="1422400"/>
              </a:tblGrid>
              <a:tr h="1200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During Disposal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e.g. Overfilled, protrude, puncture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200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Improper Disposal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 e.g. bed, table, floor, trash bag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33A4F3F0-38C5-4155-AEFC-333B4934BA7F}" type="slidenum">
              <a:rPr lang="en-US" altLang="en-US" sz="1800">
                <a:latin typeface="Arial" charset="0"/>
              </a:rPr>
              <a:pPr eaLnBrk="1" hangingPunct="1"/>
              <a:t>19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Aft>
                <a:spcPts val="2400"/>
              </a:spcAft>
              <a:buFont typeface="Arial" charset="0"/>
              <a:buChar char="•"/>
            </a:pPr>
            <a:r>
              <a:rPr lang="en-US" altLang="en-US" sz="2800" b="1" i="1">
                <a:latin typeface="Arial" charset="0"/>
              </a:rPr>
              <a:t>Grimmond and Associates are consultants in sharps injury prevention and healthcare waste management to the healthcare industry including users and producers of medical devices.</a:t>
            </a:r>
          </a:p>
          <a:p>
            <a:pPr>
              <a:spcAft>
                <a:spcPts val="2400"/>
              </a:spcAft>
              <a:buFont typeface="Arial" charset="0"/>
              <a:buChar char="•"/>
            </a:pPr>
            <a:r>
              <a:rPr lang="en-US" altLang="en-US" sz="2800" b="1" i="1">
                <a:latin typeface="Arial" charset="0"/>
              </a:rPr>
              <a:t>No corporate sponsorship was requested or received for this session.</a:t>
            </a:r>
          </a:p>
          <a:p>
            <a:pPr>
              <a:buFont typeface="Arial" charset="0"/>
              <a:buChar char="•"/>
            </a:pPr>
            <a:r>
              <a:rPr lang="en-US" altLang="en-US" sz="2800" b="1" i="1">
                <a:latin typeface="Arial" charset="0"/>
              </a:rPr>
              <a:t>An honorarium to cover telephone expenses and session time was received from Webber Training</a:t>
            </a:r>
          </a:p>
          <a:p>
            <a:pPr>
              <a:buFont typeface="Lucida Sans Unicode" charset="0"/>
              <a:buAutoNum type="arabicPeriod"/>
            </a:pPr>
            <a:endParaRPr lang="en-AU" altLang="en-US" sz="2800" b="1">
              <a:latin typeface="Arial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2875" y="142875"/>
            <a:ext cx="9001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AU" altLang="en-US" sz="4400" b="1" i="1">
                <a:latin typeface="Arial" charset="0"/>
              </a:rPr>
              <a:t>Webber Teleclass Disclosure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AAD442AE-F111-4490-8CFA-AB239E49E9E7}" type="slidenum">
              <a:rPr lang="en-US" altLang="en-US" sz="1800">
                <a:latin typeface="Arial" charset="0"/>
              </a:rPr>
              <a:pPr eaLnBrk="1" hangingPunct="1"/>
              <a:t>2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58738" y="184150"/>
            <a:ext cx="4652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b="1"/>
              <a:t>Who gets Stuck? </a:t>
            </a:r>
          </a:p>
        </p:txBody>
      </p:sp>
      <p:sp>
        <p:nvSpPr>
          <p:cNvPr id="61443" name="TextBox 7"/>
          <p:cNvSpPr txBox="1">
            <a:spLocks noChangeArrowheads="1"/>
          </p:cNvSpPr>
          <p:nvPr/>
        </p:nvSpPr>
        <p:spPr bwMode="auto">
          <a:xfrm>
            <a:off x="-22225" y="6596063"/>
            <a:ext cx="5508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100"/>
              <a:t>Average of combined EPINet 2013 + Massachusetts 2014 + EXPO-STOP 2015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600200"/>
          <a:ext cx="6019800" cy="3314700"/>
        </p:xfrm>
        <a:graphic>
          <a:graphicData uri="http://schemas.openxmlformats.org/drawingml/2006/table">
            <a:tbl>
              <a:tblPr/>
              <a:tblGrid>
                <a:gridCol w="4221163"/>
                <a:gridCol w="1798637"/>
              </a:tblGrid>
              <a:tr h="828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Nurse/Nurse Asst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28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28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Tech/Attend/Ther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28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Envir Serv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B2FEFB4C-1C9D-4C9B-9132-5B949D53FA99}" type="slidenum">
              <a:rPr lang="en-US" altLang="en-US" sz="1800">
                <a:latin typeface="Arial" charset="0"/>
              </a:rPr>
              <a:pPr eaLnBrk="1" hangingPunct="1"/>
              <a:t>20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5400" y="12700"/>
            <a:ext cx="8890000" cy="1371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% SI in Surgical procedures</a:t>
            </a: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3783013" y="2130425"/>
            <a:ext cx="1577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/>
              <a:t>42%</a:t>
            </a:r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685800" y="3124200"/>
            <a:ext cx="815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1028700" indent="-5715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charset="0"/>
              </a:rPr>
              <a:t>Reasons why now high…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600">
                <a:latin typeface="Arial" charset="0"/>
              </a:rPr>
              <a:t>More surgeons reporting their SI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600">
                <a:latin typeface="Arial" charset="0"/>
              </a:rPr>
              <a:t>Less SED used in Surg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3600">
                <a:latin typeface="Arial" charset="0"/>
              </a:rPr>
              <a:t>Increasing SED use in wards</a:t>
            </a:r>
          </a:p>
        </p:txBody>
      </p:sp>
      <p:sp>
        <p:nvSpPr>
          <p:cNvPr id="62469" name="TextBox 7"/>
          <p:cNvSpPr txBox="1">
            <a:spLocks noChangeArrowheads="1"/>
          </p:cNvSpPr>
          <p:nvPr/>
        </p:nvSpPr>
        <p:spPr bwMode="auto">
          <a:xfrm>
            <a:off x="3175" y="6596063"/>
            <a:ext cx="5508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100"/>
              <a:t>Average of combined EPINet 2013 + Massachusetts 2014 + EXPO-STOP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44B6B2C8-4C96-44BB-BCD8-CD7922266E9A}" type="slidenum">
              <a:rPr lang="en-US" altLang="en-US" sz="1800">
                <a:latin typeface="Arial" charset="0"/>
              </a:rPr>
              <a:pPr eaLnBrk="1" hangingPunct="1"/>
              <a:t>21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2192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  Why is incidence not decreasing?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80F17476-17EF-4217-A90A-C8C910F4B619}" type="slidenum">
              <a:rPr lang="en-US" altLang="en-US" sz="1800">
                <a:latin typeface="Arial" charset="0"/>
              </a:rPr>
              <a:pPr eaLnBrk="1" hangingPunct="1"/>
              <a:t>22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2192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  Why is incidence not decreasing?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219200"/>
            <a:ext cx="86106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600" b="1" smtClean="0">
                <a:latin typeface="Arial" charset="0"/>
                <a:cs typeface="Arial" charset="0"/>
              </a:rPr>
              <a:t>     Workloads;      Resources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600" b="1" smtClean="0">
                <a:latin typeface="Arial" charset="0"/>
                <a:cs typeface="Arial" charset="0"/>
              </a:rPr>
              <a:t>Regulations: Nil / Weak / Avoid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600" b="1" smtClean="0">
                <a:latin typeface="Arial" charset="0"/>
                <a:cs typeface="Arial" charset="0"/>
              </a:rPr>
              <a:t>Training not to “competency” level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600" b="1" smtClean="0">
                <a:latin typeface="Arial" charset="0"/>
                <a:cs typeface="Arial" charset="0"/>
              </a:rPr>
              <a:t>Competition with other issues (HAI)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600" b="1" smtClean="0">
                <a:latin typeface="Arial" charset="0"/>
                <a:cs typeface="Arial" charset="0"/>
              </a:rPr>
              <a:t>HCW safety culture is “bridesmaid”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600" b="1" smtClean="0">
                <a:latin typeface="Arial" charset="0"/>
                <a:cs typeface="Arial" charset="0"/>
              </a:rPr>
              <a:t>Don’t know recent rates in Aust/NZ!</a:t>
            </a:r>
          </a:p>
          <a:p>
            <a:pPr eaLnBrk="1" hangingPunct="1"/>
            <a:endParaRPr lang="en-US" altLang="en-US" sz="3600" b="1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3600" b="1" smtClean="0">
              <a:latin typeface="Arial" charset="0"/>
              <a:cs typeface="Arial" charset="0"/>
            </a:endParaRPr>
          </a:p>
        </p:txBody>
      </p:sp>
      <p:grpSp>
        <p:nvGrpSpPr>
          <p:cNvPr id="65540" name="Group 2"/>
          <p:cNvGrpSpPr>
            <a:grpSpLocks/>
          </p:cNvGrpSpPr>
          <p:nvPr/>
        </p:nvGrpSpPr>
        <p:grpSpPr bwMode="auto">
          <a:xfrm>
            <a:off x="1222375" y="1217613"/>
            <a:ext cx="3613150" cy="612775"/>
            <a:chOff x="1220511" y="1520456"/>
            <a:chExt cx="3613298" cy="613144"/>
          </a:xfrm>
        </p:grpSpPr>
        <p:sp>
          <p:nvSpPr>
            <p:cNvPr id="65542" name="Up Arrow 1"/>
            <p:cNvSpPr>
              <a:spLocks noChangeArrowheads="1"/>
            </p:cNvSpPr>
            <p:nvPr/>
          </p:nvSpPr>
          <p:spPr bwMode="auto">
            <a:xfrm>
              <a:off x="1220511" y="1524000"/>
              <a:ext cx="332232" cy="609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5543" name="Up Arrow 4"/>
            <p:cNvSpPr>
              <a:spLocks noChangeArrowheads="1"/>
            </p:cNvSpPr>
            <p:nvPr/>
          </p:nvSpPr>
          <p:spPr bwMode="auto">
            <a:xfrm rot="10800000">
              <a:off x="4501577" y="1520456"/>
              <a:ext cx="332232" cy="609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7EBE5436-7732-4649-BA2D-311A3B44B3E0}" type="slidenum">
              <a:rPr lang="en-US" altLang="en-US" sz="1800">
                <a:latin typeface="Arial" charset="0"/>
              </a:rPr>
              <a:pPr eaLnBrk="1" hangingPunct="1"/>
              <a:t>23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5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  Learning Objectives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220200" cy="4114800"/>
          </a:xfrm>
        </p:spPr>
        <p:txBody>
          <a:bodyPr/>
          <a:lstStyle/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Discuss Sharps Injury (SI) trends in US</a:t>
            </a:r>
            <a:endParaRPr lang="en-US" altLang="en-US" sz="35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effectLst/>
                <a:latin typeface="Arial" charset="0"/>
                <a:cs typeface="Arial" charset="0"/>
              </a:rPr>
              <a:t>Compare US trends with Australia &amp; NZ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0C5B77B0-6516-42EC-97BA-1678DF4F4650}" type="slidenum">
              <a:rPr lang="en-US" altLang="en-US" sz="1800">
                <a:latin typeface="Arial" charset="0"/>
              </a:rPr>
              <a:pPr eaLnBrk="1" hangingPunct="1"/>
              <a:t>24</a:t>
            </a:fld>
            <a:endParaRPr lang="en-US" altLang="en-US" sz="18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2192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latin typeface="Arial" charset="0"/>
                <a:cs typeface="Arial" charset="0"/>
              </a:rPr>
              <a:t>ACIPC 2014 SI Survey</a:t>
            </a:r>
            <a:br>
              <a:rPr lang="en-US" altLang="en-US" sz="3600" smtClean="0">
                <a:latin typeface="Arial" charset="0"/>
                <a:cs typeface="Arial" charset="0"/>
              </a:rPr>
            </a:br>
            <a:r>
              <a:rPr lang="en-US" altLang="en-US" sz="3200" i="1" smtClean="0">
                <a:latin typeface="Arial" charset="0"/>
                <a:cs typeface="Arial" charset="0"/>
              </a:rPr>
              <a:t>Terry Grimmond, Nicole Vause &amp; Jane Woodley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6106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200" b="1" smtClean="0">
                <a:latin typeface="Arial" charset="0"/>
                <a:cs typeface="Arial" charset="0"/>
              </a:rPr>
              <a:t>10 Q’s </a:t>
            </a:r>
            <a:endParaRPr lang="en-US" altLang="en-US" sz="3200" b="1" smtClean="0"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200" b="1" smtClean="0">
                <a:effectLst/>
                <a:latin typeface="Arial" charset="0"/>
                <a:cs typeface="Arial" charset="0"/>
              </a:rPr>
              <a:t>College website and email responses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200" b="1" smtClean="0">
                <a:latin typeface="Arial" charset="0"/>
                <a:cs typeface="Arial" charset="0"/>
              </a:rPr>
              <a:t>151 hospitals responded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3200" b="1" smtClean="0">
                <a:latin typeface="Arial" charset="0"/>
                <a:cs typeface="Arial" charset="0"/>
              </a:rPr>
              <a:t>47% private (Aust total private = 45%)</a:t>
            </a:r>
          </a:p>
          <a:p>
            <a:pPr eaLnBrk="1" hangingPunct="1"/>
            <a:endParaRPr lang="en-US" altLang="en-US" sz="3200" b="1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3200" b="1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0B8EEB58-B80B-4CD5-8448-13D413CB9A7D}" type="slidenum">
              <a:rPr lang="en-US" altLang="en-US" sz="1800">
                <a:latin typeface="Arial" charset="0"/>
              </a:rPr>
              <a:pPr eaLnBrk="1" hangingPunct="1"/>
              <a:t>25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2192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latin typeface="Arial" charset="0"/>
                <a:cs typeface="Arial" charset="0"/>
              </a:rPr>
              <a:t>ACIPC 2014 SI Survey </a:t>
            </a:r>
            <a:r>
              <a:rPr lang="en-US" altLang="en-US" sz="3600" b="1" smtClean="0">
                <a:effectLst/>
                <a:latin typeface="Arial" charset="0"/>
                <a:cs typeface="Arial" charset="0"/>
              </a:rPr>
              <a:t>Results</a:t>
            </a:r>
            <a:br>
              <a:rPr lang="en-US" altLang="en-US" sz="3600" b="1" smtClean="0">
                <a:effectLst/>
                <a:latin typeface="Arial" charset="0"/>
                <a:cs typeface="Arial" charset="0"/>
              </a:rPr>
            </a:br>
            <a:r>
              <a:rPr lang="en-US" altLang="en-US" sz="3600" smtClean="0">
                <a:effectLst/>
                <a:latin typeface="Arial" charset="0"/>
                <a:cs typeface="Arial" charset="0"/>
              </a:rPr>
              <a:t>Comparison with US…</a:t>
            </a:r>
            <a:r>
              <a:rPr lang="en-US" altLang="en-US" sz="3600" smtClean="0">
                <a:latin typeface="Arial" charset="0"/>
                <a:cs typeface="Arial" charset="0"/>
              </a:rPr>
              <a:t/>
            </a:r>
            <a:br>
              <a:rPr lang="en-US" altLang="en-US" sz="3600" smtClean="0">
                <a:latin typeface="Arial" charset="0"/>
                <a:cs typeface="Arial" charset="0"/>
              </a:rPr>
            </a:br>
            <a:endParaRPr lang="en-US" altLang="en-US" sz="3200" i="1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4438" y="1412875"/>
          <a:ext cx="5029200" cy="3990978"/>
        </p:xfrm>
        <a:graphic>
          <a:graphicData uri="http://schemas.openxmlformats.org/drawingml/2006/table">
            <a:tbl>
              <a:tblPr/>
              <a:tblGrid>
                <a:gridCol w="3221037"/>
                <a:gridCol w="1808163"/>
              </a:tblGrid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EXPO-STOP 2015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SI/100 Occ beds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25.2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SI/100 FTE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2.1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Nurse SI/100 FTE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3.2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Nurse as % of Total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Dr as % of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Surg Proc as % of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1D8D5157-B1F2-4188-8DC2-C10D7ADB44F6}" type="slidenum">
              <a:rPr lang="en-US" altLang="en-US" sz="1800">
                <a:latin typeface="Arial" charset="0"/>
              </a:rPr>
              <a:pPr eaLnBrk="1" hangingPunct="1"/>
              <a:t>26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2192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latin typeface="Arial" charset="0"/>
                <a:cs typeface="Arial" charset="0"/>
              </a:rPr>
              <a:t>ACIPC 2014 SI Survey </a:t>
            </a:r>
            <a:r>
              <a:rPr lang="en-US" altLang="en-US" sz="3600" b="1" smtClean="0">
                <a:effectLst/>
                <a:latin typeface="Arial" charset="0"/>
                <a:cs typeface="Arial" charset="0"/>
              </a:rPr>
              <a:t>Results</a:t>
            </a:r>
            <a:br>
              <a:rPr lang="en-US" altLang="en-US" sz="3600" b="1" smtClean="0">
                <a:effectLst/>
                <a:latin typeface="Arial" charset="0"/>
                <a:cs typeface="Arial" charset="0"/>
              </a:rPr>
            </a:br>
            <a:r>
              <a:rPr lang="en-US" altLang="en-US" sz="3600" smtClean="0">
                <a:effectLst/>
                <a:latin typeface="Arial" charset="0"/>
                <a:cs typeface="Arial" charset="0"/>
              </a:rPr>
              <a:t>Comparison with US…</a:t>
            </a:r>
            <a:r>
              <a:rPr lang="en-US" altLang="en-US" sz="3600" smtClean="0">
                <a:latin typeface="Arial" charset="0"/>
                <a:cs typeface="Arial" charset="0"/>
              </a:rPr>
              <a:t/>
            </a:r>
            <a:br>
              <a:rPr lang="en-US" altLang="en-US" sz="3600" smtClean="0">
                <a:latin typeface="Arial" charset="0"/>
                <a:cs typeface="Arial" charset="0"/>
              </a:rPr>
            </a:br>
            <a:endParaRPr lang="en-US" altLang="en-US" sz="3200" i="1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4438" y="1412875"/>
          <a:ext cx="6781800" cy="3990978"/>
        </p:xfrm>
        <a:graphic>
          <a:graphicData uri="http://schemas.openxmlformats.org/drawingml/2006/table">
            <a:tbl>
              <a:tblPr/>
              <a:tblGrid>
                <a:gridCol w="3221037"/>
                <a:gridCol w="1808163"/>
                <a:gridCol w="1752600"/>
              </a:tblGrid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EXPO-STOP 2015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Aust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ACIPC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2014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SI/100 Occ beds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25.2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14.1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SI/100 FTE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2.1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3.2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Nurse SI/100 FTE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3.2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3.2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Nurse as % of Total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52%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Dr as % of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Surg Proc as % of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73765" name="Oval 1"/>
          <p:cNvSpPr>
            <a:spLocks noChangeArrowheads="1"/>
          </p:cNvSpPr>
          <p:nvPr/>
        </p:nvSpPr>
        <p:spPr bwMode="auto">
          <a:xfrm>
            <a:off x="6567488" y="2228850"/>
            <a:ext cx="1066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CAA03D48-D2FC-4267-A349-25073DBB2848}" type="slidenum">
              <a:rPr lang="en-US" altLang="en-US" sz="1800">
                <a:latin typeface="Arial" charset="0"/>
              </a:rPr>
              <a:pPr eaLnBrk="1" hangingPunct="1"/>
              <a:t>27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13" y="3200400"/>
            <a:ext cx="9186863" cy="1143000"/>
          </a:xfrm>
        </p:spPr>
        <p:txBody>
          <a:bodyPr/>
          <a:lstStyle/>
          <a:p>
            <a:pPr marL="808038" indent="-808038" algn="l" eaLnBrk="1" hangingPunct="1"/>
            <a:r>
              <a:rPr lang="en-US" altLang="en-US" sz="3200" b="1" smtClean="0">
                <a:effectLst/>
                <a:latin typeface="Arial" charset="0"/>
                <a:cs typeface="Arial" charset="0"/>
              </a:rPr>
              <a:t>Q1. What % of hollow-bore sharps used are Safety Engineered Devices (SED)?</a:t>
            </a:r>
          </a:p>
        </p:txBody>
      </p:sp>
      <p:sp>
        <p:nvSpPr>
          <p:cNvPr id="75779" name="Rectangle 2"/>
          <p:cNvSpPr txBox="1">
            <a:spLocks noChangeArrowheads="1"/>
          </p:cNvSpPr>
          <p:nvPr/>
        </p:nvSpPr>
        <p:spPr bwMode="auto">
          <a:xfrm>
            <a:off x="26988" y="4343400"/>
            <a:ext cx="898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Arial" charset="0"/>
              </a:rPr>
              <a:t>Q2. Of the SED used, what % are activated 	correctly?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22225" y="1828800"/>
            <a:ext cx="5541963" cy="1143000"/>
          </a:xfrm>
          <a:prstGeom prst="rect">
            <a:avLst/>
          </a:prstGeom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Research Q’s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87663" y="5943600"/>
            <a:ext cx="3097212" cy="671513"/>
          </a:xfrm>
          <a:prstGeom prst="rect">
            <a:avLst/>
          </a:prstGeom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Method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2075" y="914400"/>
            <a:ext cx="9051925" cy="1143000"/>
          </a:xfrm>
          <a:prstGeom prst="rect">
            <a:avLst/>
          </a:prstGeom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Ponder… </a:t>
            </a:r>
          </a:p>
          <a:p>
            <a:pPr eaLnBrk="1" hangingPunct="1"/>
            <a:r>
              <a:rPr lang="en-US" altLang="en-US" sz="3600">
                <a:latin typeface="Arial" charset="0"/>
              </a:rPr>
              <a:t>…how many HCW are using SED?</a:t>
            </a:r>
          </a:p>
          <a:p>
            <a:pPr eaLnBrk="1" hangingPunct="1"/>
            <a:r>
              <a:rPr lang="en-US" altLang="en-US" sz="3600">
                <a:latin typeface="Arial" charset="0"/>
              </a:rPr>
              <a:t>…are they activating SED correctly?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5E725125-9B42-49AC-B6B5-40D4656A561F}" type="slidenum">
              <a:rPr lang="en-US" altLang="en-US" sz="1800">
                <a:latin typeface="Arial" charset="0"/>
              </a:rPr>
              <a:pPr eaLnBrk="1" hangingPunct="1"/>
              <a:t>28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15925" y="2711450"/>
            <a:ext cx="8229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7827" name="Picture 2" descr="C:\Users\terry\Documents\1. International\Papers-Publications\6. Research in progress\4. Safety Device Audit\Photos of audit results\Brisbane audit July 26 2013\1. Robina Qld July 2013\Downlaod July 30 2013 2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5D9E7133-B45C-4413-9DFF-831953A6F950}" type="slidenum">
              <a:rPr lang="en-US" altLang="en-US" sz="1800">
                <a:latin typeface="Arial" charset="0"/>
              </a:rPr>
              <a:pPr eaLnBrk="1" hangingPunct="1"/>
              <a:t>29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5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  Learning Objectives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220200" cy="4114800"/>
          </a:xfrm>
        </p:spPr>
        <p:txBody>
          <a:bodyPr/>
          <a:lstStyle/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smtClean="0">
                <a:effectLst/>
                <a:latin typeface="Arial" charset="0"/>
                <a:cs typeface="Arial" charset="0"/>
              </a:rPr>
              <a:t>Discuss Sharps Injury (SI) trends in US</a:t>
            </a:r>
            <a:endParaRPr lang="en-US" altLang="en-US" sz="3500" b="1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smtClean="0">
                <a:effectLst/>
                <a:latin typeface="Arial" charset="0"/>
                <a:cs typeface="Arial" charset="0"/>
              </a:rPr>
              <a:t>Compare US trends with Australia &amp; NZ</a:t>
            </a: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smtClean="0">
                <a:effectLst/>
                <a:latin typeface="Arial" charset="0"/>
                <a:cs typeface="Arial" charset="0"/>
              </a:rPr>
              <a:t>List 5 proven strategies to reduce SI</a:t>
            </a:r>
            <a:endParaRPr lang="en-US" altLang="en-US" sz="3500" b="1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smtClean="0">
                <a:effectLst/>
                <a:latin typeface="Arial" charset="0"/>
                <a:cs typeface="Arial" charset="0"/>
              </a:rPr>
              <a:t>Discuss research needs in Australia &amp; NZ</a:t>
            </a:r>
            <a:endParaRPr lang="en-US" altLang="en-US" sz="350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4FAB2C6D-9070-4B7B-866B-4B345BB21377}" type="slidenum">
              <a:rPr lang="en-US" altLang="en-US" sz="1800">
                <a:latin typeface="Arial" charset="0"/>
              </a:rPr>
              <a:pPr eaLnBrk="1" hangingPunct="1"/>
              <a:t>3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914400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Arial" charset="0"/>
                <a:cs typeface="Arial" charset="0"/>
              </a:rPr>
              <a:t>Comparison of Sharps Audits</a:t>
            </a:r>
            <a:endParaRPr lang="en-US" altLang="en-US" sz="40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250" y="1828800"/>
          <a:ext cx="5951538" cy="3017520"/>
        </p:xfrm>
        <a:graphic>
          <a:graphicData uri="http://schemas.openxmlformats.org/drawingml/2006/table">
            <a:tbl>
              <a:tblPr/>
              <a:tblGrid>
                <a:gridCol w="4456113"/>
                <a:gridCol w="14954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2013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that were SED</a:t>
                      </a: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50%</a:t>
                      </a: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SED </a:t>
                      </a:r>
                      <a:r>
                        <a:rPr kumimoji="0" lang="en-US" alt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NOT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activated</a:t>
                      </a: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“sharp” at disposal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Needles capped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79895" name="TextBox 6"/>
          <p:cNvSpPr txBox="1">
            <a:spLocks noChangeArrowheads="1"/>
          </p:cNvSpPr>
          <p:nvPr/>
        </p:nvSpPr>
        <p:spPr bwMode="auto">
          <a:xfrm>
            <a:off x="-22225" y="630555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charset="0"/>
              </a:rPr>
              <a:t>*Grimmond T. Use and activation of safety engineered sharps devices in a sample of 5 Florida healthcare facilities. J Assoc Occ Hlth Prof 2014;34(1):13-15.</a:t>
            </a:r>
          </a:p>
          <a:p>
            <a:pPr eaLnBrk="1" hangingPunct="1"/>
            <a:r>
              <a:rPr lang="en-US" altLang="en-US" sz="900">
                <a:latin typeface="Calibri" charset="0"/>
              </a:rPr>
              <a:t>+Grimmond T. Use and activation of safety engineered sharps devices in 6 Ontario Hospitals. Unpublished data.</a:t>
            </a:r>
          </a:p>
          <a:p>
            <a:pPr eaLnBrk="1" hangingPunct="1"/>
            <a:r>
              <a:rPr lang="en-US" altLang="en-US" sz="900">
                <a:latin typeface="Calibri" charset="0"/>
              </a:rPr>
              <a:t>^Grimmond T. Frequency of use and activation of safety-engineered sharps devices: a sharps container audit in 5 Australian capital cities. Hlth Inf 2014;19(3):95-100. </a:t>
            </a:r>
          </a:p>
          <a:p>
            <a:pPr eaLnBrk="1" hangingPunct="1"/>
            <a:endParaRPr lang="en-US" altLang="en-US" sz="900">
              <a:latin typeface="Calibri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46788" y="1825625"/>
          <a:ext cx="1500187" cy="3019743"/>
        </p:xfrm>
        <a:graphic>
          <a:graphicData uri="http://schemas.openxmlformats.org/drawingml/2006/table">
            <a:tbl>
              <a:tblPr/>
              <a:tblGrid>
                <a:gridCol w="1500187"/>
              </a:tblGrid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Can (ON)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2016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86%</a:t>
                      </a: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551738" y="1825625"/>
          <a:ext cx="1501775" cy="3019743"/>
        </p:xfrm>
        <a:graphic>
          <a:graphicData uri="http://schemas.openxmlformats.org/drawingml/2006/table">
            <a:tbl>
              <a:tblPr/>
              <a:tblGrid>
                <a:gridCol w="1501775"/>
              </a:tblGrid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Aust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2013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^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54%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3E834CD1-0550-4066-8BED-7E8D3393D7C5}" type="slidenum">
              <a:rPr lang="en-US" altLang="en-US" sz="1800">
                <a:latin typeface="Arial" charset="0"/>
              </a:rPr>
              <a:pPr eaLnBrk="1" hangingPunct="1"/>
              <a:t>30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7"/>
          <p:cNvSpPr txBox="1">
            <a:spLocks noChangeArrowheads="1"/>
          </p:cNvSpPr>
          <p:nvPr/>
        </p:nvSpPr>
        <p:spPr bwMode="auto">
          <a:xfrm>
            <a:off x="220663" y="381000"/>
            <a:ext cx="729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b="1"/>
              <a:t>Why are SED not being activated?</a:t>
            </a:r>
          </a:p>
        </p:txBody>
      </p:sp>
      <p:sp>
        <p:nvSpPr>
          <p:cNvPr id="81923" name="TextBox 4"/>
          <p:cNvSpPr txBox="1">
            <a:spLocks noChangeArrowheads="1"/>
          </p:cNvSpPr>
          <p:nvPr/>
        </p:nvSpPr>
        <p:spPr bwMode="auto">
          <a:xfrm>
            <a:off x="2249488" y="1752600"/>
            <a:ext cx="47799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 b="1"/>
              <a:t>Insufficient training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b="1"/>
              <a:t>Laziness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b="1"/>
              <a:t>Low safety culture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b="1"/>
              <a:t>“not necessary”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b="1"/>
              <a:t>No Time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b="1"/>
              <a:t>Too hard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b="1"/>
              <a:t>Too risky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48D58E46-5108-437C-9381-A7138E373E98}" type="slidenum">
              <a:rPr lang="en-US" altLang="en-US" sz="1800">
                <a:latin typeface="Arial" charset="0"/>
              </a:rPr>
              <a:pPr eaLnBrk="1" hangingPunct="1"/>
              <a:t>31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5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  Learning Objectives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220200" cy="4114800"/>
          </a:xfrm>
        </p:spPr>
        <p:txBody>
          <a:bodyPr/>
          <a:lstStyle/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Discuss Sharps Injury (SI) trends in US</a:t>
            </a:r>
            <a:endParaRPr lang="en-US" altLang="en-US" sz="35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Compare US trends with Australia &amp; NZ</a:t>
            </a: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effectLst/>
                <a:latin typeface="Arial" charset="0"/>
                <a:cs typeface="Arial" charset="0"/>
              </a:rPr>
              <a:t>List 5 proven strategies to reduce SI</a:t>
            </a: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Discuss research needs in Australia &amp; NZ</a:t>
            </a:r>
            <a:endParaRPr lang="en-US" altLang="en-US" sz="35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019AFE9E-4A3A-496B-BC0F-CE1290EFE685}" type="slidenum">
              <a:rPr lang="en-US" altLang="en-US" sz="1800">
                <a:latin typeface="Arial" charset="0"/>
              </a:rPr>
              <a:pPr eaLnBrk="1" hangingPunct="1"/>
              <a:t>32</a:t>
            </a:fld>
            <a:endParaRPr lang="en-US" altLang="en-US" sz="18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175"/>
            <a:ext cx="8991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  </a:t>
            </a:r>
            <a:r>
              <a:rPr lang="en-US" altLang="en-US" b="1" smtClean="0"/>
              <a:t>Hierarchy of Hazard Controls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610600" cy="22098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buClr>
                <a:schemeClr val="tx1"/>
              </a:buClr>
              <a:buSzPct val="70000"/>
              <a:buFont typeface="Tahoma" charset="0"/>
              <a:buAutoNum type="arabicPeriod"/>
            </a:pPr>
            <a:r>
              <a:rPr lang="en-US" altLang="en-US" sz="3600" b="1" smtClean="0"/>
              <a:t>Elimination of hazards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0000"/>
              <a:buFont typeface="Arial" charset="0"/>
              <a:buChar char="•"/>
            </a:pPr>
            <a:r>
              <a:rPr lang="en-US" altLang="en-US" smtClean="0"/>
              <a:t>e.g. Needle-less drug delivery systems, oral treatment</a:t>
            </a:r>
          </a:p>
          <a:p>
            <a:pPr marL="742950" indent="-742950"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Tahoma" charset="0"/>
              <a:buAutoNum type="arabicPeriod"/>
            </a:pPr>
            <a:r>
              <a:rPr lang="en-US" altLang="en-US" sz="3600" b="1" smtClean="0"/>
              <a:t>Engineering Controls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0000"/>
              <a:buFont typeface="Arial" charset="0"/>
              <a:buChar char="•"/>
            </a:pPr>
            <a:r>
              <a:rPr lang="en-US" altLang="en-US" smtClean="0"/>
              <a:t>e.g. Safety engineered sharps devices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61950" y="3124200"/>
            <a:ext cx="8915400" cy="274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Tahoma" charset="0"/>
              <a:buAutoNum type="arabicPeriod" startAt="3"/>
            </a:pPr>
            <a:r>
              <a:rPr lang="en-US" altLang="en-US" sz="3600" b="1"/>
              <a:t>Administrative</a:t>
            </a: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/>
              <a:t>Controls </a:t>
            </a:r>
            <a:r>
              <a:rPr lang="en-US" altLang="en-US" b="1"/>
              <a:t>(resources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 eaLnBrk="1" hangingPunct="1">
              <a:buClr>
                <a:schemeClr val="tx1"/>
              </a:buClr>
              <a:buSzPct val="70000"/>
              <a:buFont typeface="Arial" charset="0"/>
              <a:buChar char="•"/>
            </a:pPr>
            <a:r>
              <a:rPr lang="en-US" altLang="en-US"/>
              <a:t>e.g. Standard Precautions, Resources, Training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Tahoma" charset="0"/>
              <a:buAutoNum type="arabicPeriod" startAt="3"/>
            </a:pPr>
            <a:r>
              <a:rPr lang="en-US" altLang="en-US" sz="3600" b="1"/>
              <a:t>Work Practice Controls </a:t>
            </a:r>
            <a:r>
              <a:rPr lang="en-US" altLang="en-US" b="1"/>
              <a:t>(rules)</a:t>
            </a:r>
          </a:p>
          <a:p>
            <a:pPr lvl="1" eaLnBrk="1" hangingPunct="1">
              <a:buClr>
                <a:schemeClr val="tx1"/>
              </a:buClr>
              <a:buSzPct val="70000"/>
              <a:buFont typeface="Arial" charset="0"/>
              <a:buChar char="•"/>
            </a:pPr>
            <a:r>
              <a:rPr lang="en-US" altLang="en-US"/>
              <a:t>e.g. No re-cap, No needle removal, sharps container siting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Tahoma" charset="0"/>
              <a:buAutoNum type="arabicPeriod" startAt="3"/>
            </a:pPr>
            <a:r>
              <a:rPr lang="en-US" altLang="en-US" sz="3600" b="1"/>
              <a:t>Personal Protective Equipment</a:t>
            </a:r>
          </a:p>
          <a:p>
            <a:pPr lvl="1" eaLnBrk="1" hangingPunct="1">
              <a:buClr>
                <a:schemeClr val="tx1"/>
              </a:buClr>
              <a:buSzPct val="70000"/>
              <a:buFont typeface="Arial" charset="0"/>
              <a:buChar char="•"/>
            </a:pPr>
            <a:r>
              <a:rPr lang="en-US" altLang="en-US"/>
              <a:t>e.g. gloves, faceshield</a:t>
            </a:r>
          </a:p>
          <a:p>
            <a:pPr eaLnBrk="1" hangingPunct="1">
              <a:buClr>
                <a:schemeClr val="tx1"/>
              </a:buClr>
              <a:buSzPct val="70000"/>
              <a:buFont typeface="Arial" charset="0"/>
              <a:buChar char="•"/>
            </a:pP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21" name="Rectangle 1"/>
          <p:cNvSpPr>
            <a:spLocks noChangeArrowheads="1"/>
          </p:cNvSpPr>
          <p:nvPr/>
        </p:nvSpPr>
        <p:spPr bwMode="auto">
          <a:xfrm>
            <a:off x="0" y="6396038"/>
            <a:ext cx="566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/>
              <a:t>Joint ILO/WHO guidelines on health services and HIV/AIDS. </a:t>
            </a:r>
            <a:br>
              <a:rPr lang="en-US" altLang="en-US" sz="1200"/>
            </a:br>
            <a:r>
              <a:rPr lang="en-US" altLang="en-US" sz="1200">
                <a:hlinkClick r:id="rId3"/>
              </a:rPr>
              <a:t>http://www.who.int/hiv/pub/prev_care/ilowhoguidelines.pdf?ua=1</a:t>
            </a:r>
            <a:endParaRPr lang="en-US" alt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A4F6C964-298A-4DF3-9213-9B813304F57E}" type="slidenum">
              <a:rPr lang="en-US" altLang="en-US" sz="1800">
                <a:latin typeface="Arial" charset="0"/>
              </a:rPr>
              <a:pPr eaLnBrk="1" hangingPunct="1"/>
              <a:t>33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152400" y="41910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AU" altLang="en-US" sz="3200" b="1"/>
              <a:t>(But…neither Aust nor NZ have specific  SED legislation…)</a:t>
            </a:r>
          </a:p>
        </p:txBody>
      </p:sp>
      <p:grpSp>
        <p:nvGrpSpPr>
          <p:cNvPr id="88067" name="Group 15"/>
          <p:cNvGrpSpPr>
            <a:grpSpLocks/>
          </p:cNvGrpSpPr>
          <p:nvPr/>
        </p:nvGrpSpPr>
        <p:grpSpPr bwMode="auto">
          <a:xfrm>
            <a:off x="762000" y="914400"/>
            <a:ext cx="8382000" cy="2824163"/>
            <a:chOff x="519778" y="838197"/>
            <a:chExt cx="8382000" cy="2824104"/>
          </a:xfrm>
        </p:grpSpPr>
        <p:sp>
          <p:nvSpPr>
            <p:cNvPr id="88070" name="Text Box 3"/>
            <p:cNvSpPr txBox="1">
              <a:spLocks noChangeArrowheads="1"/>
            </p:cNvSpPr>
            <p:nvPr/>
          </p:nvSpPr>
          <p:spPr bwMode="auto">
            <a:xfrm>
              <a:off x="519778" y="838197"/>
              <a:ext cx="7315200" cy="5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en-AU" altLang="en-US" sz="3200" b="1"/>
                <a:t>High</a:t>
              </a:r>
              <a:r>
                <a:rPr lang="en-AU" altLang="en-US" sz="3200" b="1" i="1"/>
                <a:t> Institutional</a:t>
              </a:r>
              <a:r>
                <a:rPr lang="en-AU" altLang="en-US" sz="3200" b="1"/>
                <a:t> safety culture</a:t>
              </a:r>
            </a:p>
          </p:txBody>
        </p:sp>
        <p:sp>
          <p:nvSpPr>
            <p:cNvPr id="88071" name="Text Box 3"/>
            <p:cNvSpPr txBox="1">
              <a:spLocks noChangeArrowheads="1"/>
            </p:cNvSpPr>
            <p:nvPr/>
          </p:nvSpPr>
          <p:spPr bwMode="auto">
            <a:xfrm>
              <a:off x="519778" y="1600181"/>
              <a:ext cx="8382000" cy="206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en-AU" altLang="en-US" sz="3200" b="1"/>
                <a:t>All staff </a:t>
              </a:r>
            </a:p>
            <a:p>
              <a:pPr lvl="1">
                <a:buFont typeface="Arial" charset="0"/>
                <a:buChar char="•"/>
              </a:pPr>
              <a:r>
                <a:rPr lang="en-AU" altLang="en-US" sz="3200" b="1"/>
                <a:t>well informed </a:t>
              </a:r>
            </a:p>
            <a:p>
              <a:pPr lvl="1">
                <a:buFont typeface="Arial" charset="0"/>
                <a:buChar char="•"/>
              </a:pPr>
              <a:r>
                <a:rPr lang="en-AU" altLang="en-US" sz="3200" b="1"/>
                <a:t>well trained</a:t>
              </a:r>
            </a:p>
            <a:p>
              <a:pPr lvl="1">
                <a:buFont typeface="Arial" charset="0"/>
                <a:buChar char="•"/>
              </a:pPr>
              <a:r>
                <a:rPr lang="en-AU" altLang="en-US" sz="3200" b="1"/>
                <a:t>Well equipped (with SED)</a:t>
              </a:r>
            </a:p>
          </p:txBody>
        </p:sp>
      </p:grpSp>
      <p:sp>
        <p:nvSpPr>
          <p:cNvPr id="88068" name="Content Placeholder 1"/>
          <p:cNvSpPr>
            <a:spLocks noGrp="1"/>
          </p:cNvSpPr>
          <p:nvPr>
            <p:ph sz="half" idx="1"/>
          </p:nvPr>
        </p:nvSpPr>
        <p:spPr>
          <a:xfrm>
            <a:off x="0" y="7938"/>
            <a:ext cx="8915400" cy="7620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3600" smtClean="0">
                <a:effectLst/>
              </a:rPr>
              <a:t>How do low-incidence Hospitals reduce SI?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19A29B7C-1CB9-4934-922E-82620DDFF4BA}" type="slidenum">
              <a:rPr lang="en-US" altLang="en-US" sz="1800">
                <a:latin typeface="Arial" charset="0"/>
              </a:rPr>
              <a:pPr eaLnBrk="1" hangingPunct="1"/>
              <a:t>34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5900" cy="9906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latin typeface="Arial" charset="0"/>
                <a:cs typeface="Arial" charset="0"/>
              </a:rPr>
              <a:t>“Safety Culture”</a:t>
            </a: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836613" y="17018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3200" b="1">
                <a:latin typeface="Arial" charset="0"/>
              </a:rPr>
              <a:t> Internal Feedback</a:t>
            </a:r>
          </a:p>
          <a:p>
            <a:pPr lvl="1">
              <a:buFont typeface="Wingdings" charset="2"/>
              <a:buChar char="Ø"/>
            </a:pPr>
            <a:r>
              <a:rPr lang="en-US" altLang="en-US" sz="3200" b="1">
                <a:latin typeface="Arial" charset="0"/>
              </a:rPr>
              <a:t> </a:t>
            </a:r>
            <a:r>
              <a:rPr lang="en-US" altLang="en-US" sz="3200">
                <a:latin typeface="Arial" charset="0"/>
              </a:rPr>
              <a:t>Regular Review on Safety C’tee</a:t>
            </a:r>
          </a:p>
          <a:p>
            <a:pPr lvl="1">
              <a:buFont typeface="Wingdings" charset="2"/>
              <a:buChar char="Ø"/>
            </a:pPr>
            <a:r>
              <a:rPr lang="en-US" altLang="en-US" sz="3200">
                <a:latin typeface="Arial" charset="0"/>
              </a:rPr>
              <a:t> Regular Reports </a:t>
            </a:r>
            <a:r>
              <a:rPr lang="en-US" altLang="en-US" sz="3200" u="sng">
                <a:latin typeface="Arial" charset="0"/>
              </a:rPr>
              <a:t>Out</a:t>
            </a:r>
            <a:r>
              <a:rPr lang="en-US" altLang="en-US" sz="3200">
                <a:latin typeface="Arial" charset="0"/>
              </a:rPr>
              <a:t> (not just up)</a:t>
            </a:r>
          </a:p>
          <a:p>
            <a:pPr lvl="1">
              <a:buFont typeface="Wingdings" charset="2"/>
              <a:buChar char="Ø"/>
            </a:pPr>
            <a:r>
              <a:rPr lang="en-US" altLang="en-US" sz="3200">
                <a:latin typeface="Arial" charset="0"/>
              </a:rPr>
              <a:t> Monthly Newsletters</a:t>
            </a:r>
          </a:p>
          <a:p>
            <a:pPr lvl="1">
              <a:buFont typeface="Wingdings" charset="2"/>
              <a:buChar char="Ø"/>
            </a:pPr>
            <a:r>
              <a:rPr lang="en-US" altLang="en-US" sz="3200">
                <a:latin typeface="Arial" charset="0"/>
              </a:rPr>
              <a:t> Publish “</a:t>
            </a:r>
            <a:r>
              <a:rPr lang="en-US" altLang="en-US" sz="3200" i="1">
                <a:latin typeface="Arial" charset="0"/>
              </a:rPr>
              <a:t>NIL SI Units</a:t>
            </a:r>
            <a:r>
              <a:rPr lang="en-US" altLang="en-US" sz="3200">
                <a:latin typeface="Arial" charset="0"/>
              </a:rPr>
              <a:t>” for month/Qtr</a:t>
            </a:r>
          </a:p>
          <a:p>
            <a:pPr lvl="1">
              <a:buFont typeface="Wingdings" charset="2"/>
              <a:buChar char="Ø"/>
            </a:pPr>
            <a:r>
              <a:rPr lang="en-US" altLang="en-US" sz="3200">
                <a:latin typeface="Arial" charset="0"/>
              </a:rPr>
              <a:t> Cafeteria Exhibit</a:t>
            </a:r>
            <a:endParaRPr lang="en-AU" altLang="en-US" sz="3200">
              <a:latin typeface="Arial" charset="0"/>
            </a:endParaRPr>
          </a:p>
        </p:txBody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36513" y="1066800"/>
            <a:ext cx="7434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AU" altLang="en-US" sz="3200" b="1" i="1">
                <a:latin typeface="Arial" charset="0"/>
              </a:rPr>
              <a:t>Increasing staff “Sharps Awareness”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36613" y="4748213"/>
            <a:ext cx="5683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3200" b="1">
                <a:latin typeface="Arial" charset="0"/>
              </a:rPr>
              <a:t> External PR</a:t>
            </a:r>
          </a:p>
          <a:p>
            <a:pPr lvl="1">
              <a:buFont typeface="Wingdings" charset="2"/>
              <a:buChar char="Ø"/>
            </a:pPr>
            <a:r>
              <a:rPr lang="en-US" altLang="en-US" sz="3200" b="1">
                <a:latin typeface="Arial" charset="0"/>
              </a:rPr>
              <a:t> </a:t>
            </a:r>
            <a:r>
              <a:rPr lang="en-US" altLang="en-US" sz="3200">
                <a:latin typeface="Arial" charset="0"/>
              </a:rPr>
              <a:t>Assoc newsletters</a:t>
            </a:r>
          </a:p>
          <a:p>
            <a:pPr lvl="1">
              <a:buFont typeface="Wingdings" charset="2"/>
              <a:buChar char="Ø"/>
            </a:pPr>
            <a:r>
              <a:rPr lang="en-US" altLang="en-US" sz="3200">
                <a:latin typeface="Arial" charset="0"/>
              </a:rPr>
              <a:t> Conference papers</a:t>
            </a:r>
          </a:p>
          <a:p>
            <a:pPr lvl="1">
              <a:buFont typeface="Wingdings" charset="2"/>
              <a:buChar char="Ø"/>
            </a:pPr>
            <a:r>
              <a:rPr lang="en-US" altLang="en-US" sz="3200">
                <a:latin typeface="Arial" charset="0"/>
              </a:rPr>
              <a:t> Journals &amp; Lay Press</a:t>
            </a:r>
            <a:endParaRPr lang="en-AU" altLang="en-US" sz="320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97DF3961-BABA-422B-8F15-3E7500F5B494}" type="slidenum">
              <a:rPr lang="en-US" altLang="en-US" sz="1800">
                <a:latin typeface="Arial" charset="0"/>
              </a:rPr>
              <a:pPr eaLnBrk="1" hangingPunct="1"/>
              <a:t>35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altLang="en-US" sz="3600" smtClean="0">
                <a:effectLst/>
                <a:latin typeface="Arial" charset="0"/>
                <a:cs typeface="Arial" charset="0"/>
              </a:rPr>
              <a:t>  </a:t>
            </a:r>
            <a:r>
              <a:rPr lang="en-US" altLang="en-US" sz="3600" i="1" smtClean="0">
                <a:solidFill>
                  <a:schemeClr val="folHlink"/>
                </a:solidFill>
                <a:effectLst/>
                <a:latin typeface="Arial" charset="0"/>
                <a:cs typeface="Arial" charset="0"/>
              </a:rPr>
              <a:t>Best Practices of Low-Exposure Hospitals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915400" cy="4114800"/>
          </a:xfrm>
        </p:spPr>
        <p:txBody>
          <a:bodyPr/>
          <a:lstStyle/>
          <a:p>
            <a:pPr marL="273050" indent="-273050">
              <a:buFont typeface="Wingdings" charset="2"/>
              <a:buNone/>
            </a:pPr>
            <a:r>
              <a:rPr lang="en-US" altLang="en-US" sz="3100" b="1" smtClean="0">
                <a:effectLst/>
                <a:latin typeface="Arial" charset="0"/>
                <a:cs typeface="Arial" charset="0"/>
              </a:rPr>
              <a:t>EDUCATION — </a:t>
            </a:r>
            <a:r>
              <a:rPr lang="en-US" altLang="en-US" sz="3100" b="1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New Hires</a:t>
            </a:r>
          </a:p>
          <a:p>
            <a:pPr marL="808038" lvl="1" indent="-433388"/>
            <a:r>
              <a:rPr lang="en-US" altLang="en-US" sz="3100" smtClean="0">
                <a:effectLst/>
                <a:latin typeface="Arial" charset="0"/>
                <a:cs typeface="Arial" charset="0"/>
              </a:rPr>
              <a:t>One-to-One with every clinical new hire</a:t>
            </a:r>
          </a:p>
          <a:p>
            <a:pPr marL="808038" lvl="1" indent="-433388"/>
            <a:r>
              <a:rPr lang="en-US" altLang="en-US" sz="3100" smtClean="0">
                <a:effectLst/>
                <a:latin typeface="Arial" charset="0"/>
                <a:cs typeface="Arial" charset="0"/>
              </a:rPr>
              <a:t>Sharp safety taught during orientation</a:t>
            </a:r>
          </a:p>
          <a:p>
            <a:pPr marL="808038" lvl="1" indent="-433388"/>
            <a:r>
              <a:rPr lang="en-US" altLang="en-US" sz="3100" smtClean="0">
                <a:effectLst/>
                <a:latin typeface="Arial" charset="0"/>
                <a:cs typeface="Arial" charset="0"/>
              </a:rPr>
              <a:t>Practice &amp; competency validation for all SED</a:t>
            </a:r>
          </a:p>
          <a:p>
            <a:pPr marL="808038" lvl="1" indent="-433388"/>
            <a:r>
              <a:rPr lang="en-US" altLang="en-US" sz="3100" smtClean="0">
                <a:effectLst/>
                <a:latin typeface="Arial" charset="0"/>
                <a:cs typeface="Arial" charset="0"/>
              </a:rPr>
              <a:t>“Safety Responsibility” sheet</a:t>
            </a:r>
          </a:p>
          <a:p>
            <a:pPr marL="273050" indent="-273050"/>
            <a:endParaRPr lang="en-US" altLang="en-US" sz="3100" smtClean="0">
              <a:effectLst/>
              <a:latin typeface="Arial" charset="0"/>
              <a:cs typeface="Arial" charset="0"/>
            </a:endParaRPr>
          </a:p>
          <a:p>
            <a:pPr marL="273050" indent="-273050">
              <a:buFont typeface="Wingdings" charset="2"/>
              <a:buNone/>
            </a:pPr>
            <a:endParaRPr lang="en-US" altLang="en-US" sz="3100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9887B2AD-48E6-4332-9B81-EB1E77363C68}" type="slidenum">
              <a:rPr lang="en-US" altLang="en-US" sz="1800">
                <a:latin typeface="Arial" charset="0"/>
              </a:rPr>
              <a:pPr eaLnBrk="1" hangingPunct="1"/>
              <a:t>36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447800"/>
            <a:ext cx="7391400" cy="5029200"/>
          </a:xfrm>
        </p:spPr>
        <p:txBody>
          <a:bodyPr/>
          <a:lstStyle/>
          <a:p>
            <a:pPr marL="609600" indent="-609600">
              <a:buFont typeface="Wingdings" charset="2"/>
              <a:buNone/>
            </a:pPr>
            <a:r>
              <a:rPr lang="en-US" altLang="en-US" b="1" smtClean="0">
                <a:effectLst/>
                <a:latin typeface="Arial" charset="0"/>
                <a:cs typeface="Arial" charset="0"/>
              </a:rPr>
              <a:t>    EDUCATION — </a:t>
            </a:r>
            <a:r>
              <a:rPr lang="en-US" altLang="en-US" b="1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On-going</a:t>
            </a:r>
          </a:p>
          <a:p>
            <a:pPr marL="990600" lvl="1" indent="-533400"/>
            <a:r>
              <a:rPr lang="en-US" altLang="en-US" sz="3200" smtClean="0">
                <a:effectLst/>
                <a:latin typeface="Arial" charset="0"/>
                <a:cs typeface="Arial" charset="0"/>
              </a:rPr>
              <a:t>Simulation Lab</a:t>
            </a:r>
          </a:p>
          <a:p>
            <a:pPr marL="990600" lvl="1" indent="-533400"/>
            <a:r>
              <a:rPr lang="en-US" altLang="en-US" sz="3200" smtClean="0">
                <a:effectLst/>
                <a:latin typeface="Arial" charset="0"/>
                <a:cs typeface="Arial" charset="0"/>
              </a:rPr>
              <a:t>Mandatory review every 2 yrs</a:t>
            </a:r>
          </a:p>
          <a:p>
            <a:pPr marL="990600" lvl="1" indent="-533400"/>
            <a:r>
              <a:rPr lang="en-US" altLang="en-US" sz="3200" smtClean="0">
                <a:effectLst/>
                <a:latin typeface="Arial" charset="0"/>
                <a:cs typeface="Arial" charset="0"/>
              </a:rPr>
              <a:t>Mandatory online program</a:t>
            </a:r>
          </a:p>
          <a:p>
            <a:pPr marL="990600" lvl="1" indent="-533400"/>
            <a:r>
              <a:rPr lang="en-US" altLang="en-US" sz="3200" smtClean="0">
                <a:effectLst/>
                <a:latin typeface="Arial" charset="0"/>
                <a:cs typeface="Arial" charset="0"/>
              </a:rPr>
              <a:t>Use vendors, clinical educators, include weekends, nights</a:t>
            </a:r>
          </a:p>
          <a:p>
            <a:pPr marL="990600" lvl="1" indent="-533400"/>
            <a:r>
              <a:rPr lang="en-US" altLang="en-US" sz="3200" smtClean="0">
                <a:effectLst/>
                <a:latin typeface="Arial" charset="0"/>
                <a:cs typeface="Arial" charset="0"/>
              </a:rPr>
              <a:t>Mandatory post-injury education</a:t>
            </a:r>
          </a:p>
          <a:p>
            <a:pPr marL="990600" lvl="1" indent="-533400"/>
            <a:r>
              <a:rPr lang="en-US" altLang="en-US" sz="3200" smtClean="0">
                <a:effectLst/>
                <a:latin typeface="Arial" charset="0"/>
                <a:cs typeface="Arial" charset="0"/>
              </a:rPr>
              <a:t>Monthly e-mail “Safety Tips” </a:t>
            </a:r>
          </a:p>
          <a:p>
            <a:pPr marL="609600" indent="-609600">
              <a:buFont typeface="Wingdings" charset="2"/>
              <a:buNone/>
            </a:pPr>
            <a:endParaRPr lang="en-US" altLang="en-US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l"/>
            <a:r>
              <a:rPr lang="en-US" altLang="en-US" sz="3600" smtClean="0">
                <a:effectLst/>
                <a:latin typeface="Arial" charset="0"/>
                <a:cs typeface="Arial" charset="0"/>
              </a:rPr>
              <a:t>  </a:t>
            </a:r>
            <a:r>
              <a:rPr lang="en-US" altLang="en-US" sz="3600" i="1" smtClean="0">
                <a:solidFill>
                  <a:schemeClr val="folHlink"/>
                </a:solidFill>
                <a:effectLst/>
                <a:latin typeface="Arial" charset="0"/>
                <a:cs typeface="Arial" charset="0"/>
              </a:rPr>
              <a:t>Best Practices of Low-Exposure Hospitals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7E277036-2017-46F7-BD93-0805C94576EA}" type="slidenum">
              <a:rPr lang="en-US" altLang="en-US" sz="1800">
                <a:latin typeface="Arial" charset="0"/>
              </a:rPr>
              <a:pPr eaLnBrk="1" hangingPunct="1"/>
              <a:t>37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58875"/>
            <a:ext cx="9067800" cy="4267200"/>
          </a:xfrm>
        </p:spPr>
        <p:txBody>
          <a:bodyPr/>
          <a:lstStyle/>
          <a:p>
            <a:pPr marL="273050" indent="-273050">
              <a:buFont typeface="Wingdings" charset="2"/>
              <a:buNone/>
            </a:pPr>
            <a:r>
              <a:rPr lang="en-US" altLang="en-US" b="1" smtClean="0">
                <a:effectLst/>
                <a:latin typeface="Arial" charset="0"/>
                <a:cs typeface="Arial" charset="0"/>
              </a:rPr>
              <a:t>MANAGEMENT INVOLVEMENT</a:t>
            </a:r>
          </a:p>
          <a:p>
            <a:pPr marL="712788" lvl="1" indent="-439738"/>
            <a:r>
              <a:rPr lang="en-US" altLang="en-US" sz="3200" smtClean="0">
                <a:effectLst/>
                <a:latin typeface="Arial" charset="0"/>
                <a:cs typeface="Arial" charset="0"/>
              </a:rPr>
              <a:t>Reporting; Praise for safe units</a:t>
            </a:r>
          </a:p>
          <a:p>
            <a:pPr marL="712788" lvl="1" indent="-439738"/>
            <a:r>
              <a:rPr lang="en-US" altLang="en-US" sz="3200" smtClean="0">
                <a:effectLst/>
                <a:latin typeface="Arial" charset="0"/>
                <a:cs typeface="Arial" charset="0"/>
              </a:rPr>
              <a:t>Include in Committee Reports</a:t>
            </a:r>
          </a:p>
          <a:p>
            <a:pPr marL="712788" lvl="1" indent="-439738"/>
            <a:r>
              <a:rPr lang="en-US" altLang="en-US" sz="3200" smtClean="0">
                <a:effectLst/>
                <a:latin typeface="Arial" charset="0"/>
                <a:cs typeface="Arial" charset="0"/>
              </a:rPr>
              <a:t>Trends &amp; Transparency</a:t>
            </a:r>
          </a:p>
          <a:p>
            <a:pPr marL="712788" lvl="1" indent="-439738"/>
            <a:r>
              <a:rPr lang="en-US" altLang="en-US" sz="3200" smtClean="0">
                <a:effectLst/>
                <a:latin typeface="Arial" charset="0"/>
                <a:cs typeface="Arial" charset="0"/>
              </a:rPr>
              <a:t>Management + employee investigation</a:t>
            </a:r>
          </a:p>
          <a:p>
            <a:pPr marL="712788" lvl="1" indent="-439738"/>
            <a:r>
              <a:rPr lang="en-US" altLang="en-US" sz="3200" smtClean="0">
                <a:effectLst/>
                <a:latin typeface="Arial" charset="0"/>
                <a:cs typeface="Arial" charset="0"/>
              </a:rPr>
              <a:t>On-line reporting</a:t>
            </a:r>
          </a:p>
          <a:p>
            <a:pPr marL="712788" lvl="1" indent="-439738"/>
            <a:r>
              <a:rPr lang="en-US" altLang="en-US" sz="3200" smtClean="0">
                <a:effectLst/>
                <a:latin typeface="Arial" charset="0"/>
                <a:cs typeface="Arial" charset="0"/>
              </a:rPr>
              <a:t>Workplace Controls </a:t>
            </a:r>
          </a:p>
          <a:p>
            <a:pPr marL="1112838" lvl="2" indent="-439738"/>
            <a:r>
              <a:rPr lang="en-US" altLang="en-US" smtClean="0">
                <a:effectLst/>
                <a:latin typeface="Arial" charset="0"/>
                <a:cs typeface="Arial" charset="0"/>
              </a:rPr>
              <a:t>procedure scripts (phlebotomy </a:t>
            </a:r>
            <a:r>
              <a:rPr lang="en-US" altLang="en-US" i="1" smtClean="0">
                <a:effectLst/>
                <a:latin typeface="Arial" charset="0"/>
                <a:cs typeface="Arial" charset="0"/>
              </a:rPr>
              <a:t>“I need you to hold still”...)</a:t>
            </a:r>
          </a:p>
          <a:p>
            <a:pPr marL="1112838" lvl="2" indent="-439738"/>
            <a:r>
              <a:rPr lang="en-US" altLang="en-US" smtClean="0">
                <a:effectLst/>
                <a:latin typeface="Arial" charset="0"/>
                <a:cs typeface="Arial" charset="0"/>
              </a:rPr>
              <a:t>Signs on door </a:t>
            </a:r>
            <a:r>
              <a:rPr lang="en-US" altLang="en-US" i="1" smtClean="0">
                <a:effectLst/>
                <a:latin typeface="Arial" charset="0"/>
                <a:cs typeface="Arial" charset="0"/>
              </a:rPr>
              <a:t>(“Do not enter – sharps procedure”)</a:t>
            </a:r>
          </a:p>
          <a:p>
            <a:pPr marL="712788" lvl="1" indent="-439738"/>
            <a:r>
              <a:rPr lang="en-US" altLang="en-US" sz="3200" i="1" smtClean="0">
                <a:effectLst/>
                <a:latin typeface="Arial" charset="0"/>
                <a:cs typeface="Arial" charset="0"/>
              </a:rPr>
              <a:t>“I require them to own it &amp; be accountable”</a:t>
            </a:r>
          </a:p>
        </p:txBody>
      </p:sp>
      <p:sp>
        <p:nvSpPr>
          <p:cNvPr id="9625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360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altLang="en-US" sz="3600" i="1">
                <a:solidFill>
                  <a:schemeClr val="folHlink"/>
                </a:solidFill>
                <a:latin typeface="Arial" charset="0"/>
              </a:rPr>
              <a:t>Best Practices of Low-Exposure Hospitals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050" y="990600"/>
            <a:ext cx="8997950" cy="4267200"/>
          </a:xfrm>
        </p:spPr>
        <p:txBody>
          <a:bodyPr/>
          <a:lstStyle/>
          <a:p>
            <a:pPr marL="609600" indent="-609600">
              <a:buFont typeface="Wingdings" charset="2"/>
              <a:buNone/>
            </a:pPr>
            <a:r>
              <a:rPr lang="en-US" altLang="en-US" b="1" smtClean="0">
                <a:effectLst/>
                <a:latin typeface="Arial" charset="0"/>
                <a:cs typeface="Arial" charset="0"/>
              </a:rPr>
              <a:t> EMPLOYEE HEALTH ATTITUDE</a:t>
            </a:r>
          </a:p>
          <a:p>
            <a:pPr marL="712788" lvl="1" indent="-357188">
              <a:spcBef>
                <a:spcPct val="0"/>
              </a:spcBef>
              <a:spcAft>
                <a:spcPts val="600"/>
              </a:spcAft>
            </a:pPr>
            <a:r>
              <a:rPr lang="en-US" altLang="en-US" sz="3200" smtClean="0">
                <a:effectLst/>
                <a:latin typeface="Arial" charset="0"/>
                <a:cs typeface="Arial" charset="0"/>
              </a:rPr>
              <a:t>“Drill Down” on </a:t>
            </a:r>
            <a:r>
              <a:rPr lang="en-US" altLang="en-US" sz="3200" i="1" smtClean="0">
                <a:effectLst/>
                <a:latin typeface="Arial" charset="0"/>
                <a:cs typeface="Arial" charset="0"/>
              </a:rPr>
              <a:t>every</a:t>
            </a:r>
            <a:r>
              <a:rPr lang="en-US" altLang="en-US" sz="3200" smtClean="0">
                <a:effectLst/>
                <a:latin typeface="Arial" charset="0"/>
                <a:cs typeface="Arial" charset="0"/>
              </a:rPr>
              <a:t> injury</a:t>
            </a:r>
          </a:p>
          <a:p>
            <a:pPr marL="712788" lvl="1" indent="-357188">
              <a:spcBef>
                <a:spcPct val="0"/>
              </a:spcBef>
              <a:spcAft>
                <a:spcPts val="600"/>
              </a:spcAft>
            </a:pPr>
            <a:r>
              <a:rPr lang="en-US" altLang="en-US" sz="3200" smtClean="0">
                <a:effectLst/>
                <a:latin typeface="Arial" charset="0"/>
                <a:cs typeface="Arial" charset="0"/>
              </a:rPr>
              <a:t>Attention to trends, problem procedures</a:t>
            </a:r>
          </a:p>
          <a:p>
            <a:pPr marL="712788" lvl="1" indent="-357188">
              <a:spcBef>
                <a:spcPct val="0"/>
              </a:spcBef>
              <a:spcAft>
                <a:spcPts val="600"/>
              </a:spcAft>
            </a:pPr>
            <a:r>
              <a:rPr lang="en-US" altLang="en-US" sz="3200" smtClean="0">
                <a:effectLst/>
                <a:latin typeface="Arial" charset="0"/>
                <a:cs typeface="Arial" charset="0"/>
              </a:rPr>
              <a:t>Passion and professional commitment</a:t>
            </a:r>
          </a:p>
          <a:p>
            <a:pPr marL="712788" lvl="1" indent="-357188">
              <a:spcBef>
                <a:spcPct val="0"/>
              </a:spcBef>
              <a:spcAft>
                <a:spcPts val="600"/>
              </a:spcAft>
            </a:pPr>
            <a:r>
              <a:rPr lang="en-US" altLang="en-US" sz="3200" smtClean="0">
                <a:effectLst/>
                <a:latin typeface="Arial" charset="0"/>
                <a:cs typeface="Arial" charset="0"/>
              </a:rPr>
              <a:t>Sharps C’tee Waiver before use of non-SED</a:t>
            </a:r>
          </a:p>
          <a:p>
            <a:pPr marL="712788" lvl="1" indent="-357188">
              <a:spcBef>
                <a:spcPct val="0"/>
              </a:spcBef>
              <a:spcAft>
                <a:spcPts val="600"/>
              </a:spcAft>
            </a:pPr>
            <a:r>
              <a:rPr lang="en-US" altLang="en-US" sz="3200" i="1" smtClean="0">
                <a:effectLst/>
                <a:latin typeface="Arial" charset="0"/>
                <a:cs typeface="Arial" charset="0"/>
              </a:rPr>
              <a:t>“I don’t feel our results are that good –our goal is zero”</a:t>
            </a:r>
          </a:p>
          <a:p>
            <a:pPr marL="712788" lvl="1" indent="-357188"/>
            <a:endParaRPr lang="en-US" altLang="en-US" sz="3200" i="1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l"/>
            <a:r>
              <a:rPr lang="en-US" altLang="en-US" sz="3600" smtClean="0">
                <a:effectLst/>
                <a:latin typeface="Arial" charset="0"/>
                <a:cs typeface="Arial" charset="0"/>
              </a:rPr>
              <a:t>  </a:t>
            </a:r>
            <a:r>
              <a:rPr lang="en-US" altLang="en-US" sz="3600" i="1" smtClean="0">
                <a:solidFill>
                  <a:schemeClr val="folHlink"/>
                </a:solidFill>
                <a:effectLst/>
                <a:latin typeface="Arial" charset="0"/>
                <a:cs typeface="Arial" charset="0"/>
              </a:rPr>
              <a:t>Best Practices of Low-Exposure Hospitals</a:t>
            </a:r>
          </a:p>
        </p:txBody>
      </p:sp>
      <p:sp>
        <p:nvSpPr>
          <p:cNvPr id="98308" name="Rectangle 3"/>
          <p:cNvSpPr txBox="1">
            <a:spLocks noChangeArrowheads="1"/>
          </p:cNvSpPr>
          <p:nvPr/>
        </p:nvSpPr>
        <p:spPr bwMode="auto">
          <a:xfrm>
            <a:off x="146050" y="4984750"/>
            <a:ext cx="8997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990600" indent="-5334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200" b="1">
                <a:latin typeface="Arial" charset="0"/>
              </a:rPr>
              <a:t> STAFF REPRESENTATION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</a:pPr>
            <a:r>
              <a:rPr lang="en-US" altLang="en-US" sz="3200">
                <a:latin typeface="Arial" charset="0"/>
              </a:rPr>
              <a:t>Safety Advocate Breakfasts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None/>
            </a:pPr>
            <a:r>
              <a:rPr lang="en-US" altLang="en-US" sz="3200">
                <a:latin typeface="Arial" charset="0"/>
              </a:rPr>
              <a:t>     </a:t>
            </a:r>
            <a:r>
              <a:rPr lang="en-US" altLang="en-US" sz="2800">
                <a:latin typeface="Arial" charset="0"/>
              </a:rPr>
              <a:t>(Users, OHS, Managers, CEO)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4D771E44-E2FE-4DD6-8BCD-2C13BB6A916E}" type="slidenum">
              <a:rPr lang="en-US" altLang="en-US" sz="1800">
                <a:latin typeface="Arial" charset="0"/>
              </a:rPr>
              <a:pPr eaLnBrk="1" hangingPunct="1"/>
              <a:t>39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b="1" smtClean="0"/>
              <a:t>HIV and Hep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8750" y="1143000"/>
            <a:ext cx="8763000" cy="3048000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</a:pPr>
            <a:r>
              <a:rPr lang="en-US" altLang="en-US" sz="3600" smtClean="0"/>
              <a:t>Worldwide, </a:t>
            </a:r>
            <a:r>
              <a:rPr lang="en-US" altLang="en-US" sz="3600" b="1" smtClean="0"/>
              <a:t>among HCW</a:t>
            </a:r>
            <a:r>
              <a:rPr lang="en-US" altLang="en-US" sz="3600" smtClean="0"/>
              <a:t>…</a:t>
            </a:r>
          </a:p>
          <a:p>
            <a:pPr marL="0" indent="0">
              <a:buFont typeface="Wingdings" charset="2"/>
              <a:buNone/>
            </a:pPr>
            <a:endParaRPr lang="en-US" altLang="en-US" sz="1200" smtClean="0"/>
          </a:p>
          <a:p>
            <a:pPr marL="0" indent="0">
              <a:buFont typeface="Wingdings" charset="2"/>
              <a:buNone/>
            </a:pPr>
            <a:r>
              <a:rPr lang="en-US" altLang="en-US" sz="3600" smtClean="0"/>
              <a:t>40% of HBV and HCV infections</a:t>
            </a:r>
          </a:p>
          <a:p>
            <a:pPr marL="0" indent="0">
              <a:spcAft>
                <a:spcPts val="1200"/>
              </a:spcAft>
              <a:buFont typeface="Wingdings" charset="2"/>
              <a:buNone/>
            </a:pPr>
            <a:r>
              <a:rPr lang="en-US" altLang="en-US" sz="3600" smtClean="0"/>
              <a:t>and 2.5% of HIV infections</a:t>
            </a:r>
            <a:endParaRPr lang="en-US" altLang="en-US" sz="1400" smtClean="0"/>
          </a:p>
          <a:p>
            <a:pPr marL="0" indent="0">
              <a:buFont typeface="Wingdings" charset="2"/>
              <a:buNone/>
            </a:pPr>
            <a:r>
              <a:rPr lang="en-US" altLang="en-US" sz="3600" smtClean="0"/>
              <a:t>…</a:t>
            </a:r>
            <a:r>
              <a:rPr lang="en-US" altLang="en-US" sz="3600" b="1" smtClean="0"/>
              <a:t>are acquired through accidental SI</a:t>
            </a:r>
            <a:r>
              <a:rPr lang="en-US" altLang="en-US" sz="2400" baseline="66000" smtClean="0">
                <a:effectLst/>
              </a:rPr>
              <a:t>1</a:t>
            </a:r>
          </a:p>
          <a:p>
            <a:pPr marL="0" indent="0">
              <a:buFont typeface="Wingdings" charset="2"/>
              <a:buNone/>
            </a:pPr>
            <a:endParaRPr lang="en-US" altLang="en-US" b="1" smtClean="0">
              <a:solidFill>
                <a:srgbClr val="FFFF00"/>
              </a:solidFill>
            </a:endParaRPr>
          </a:p>
          <a:p>
            <a:pPr marL="457200" lvl="1" indent="0">
              <a:buFont typeface="Wingdings" charset="2"/>
              <a:buNone/>
            </a:pPr>
            <a:endParaRPr lang="en-US" altLang="en-US" sz="3200" smtClean="0"/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0" y="6207125"/>
            <a:ext cx="7832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baseline="34000">
                <a:latin typeface="Calibri" charset="0"/>
              </a:rPr>
              <a:t>1</a:t>
            </a:r>
            <a:r>
              <a:rPr lang="en-US" altLang="en-US" sz="1200">
                <a:latin typeface="Calibri" charset="0"/>
              </a:rPr>
              <a:t>WHO-ICN: Preventing Needlestick Injuries among HCW: </a:t>
            </a:r>
            <a:r>
              <a:rPr lang="en-US" altLang="en-US" sz="1200">
                <a:latin typeface="Calibri" charset="0"/>
                <a:hlinkClick r:id="rId3"/>
              </a:rPr>
              <a:t>http://www.who.int/occupational_health/activities/5prevent.pdf</a:t>
            </a:r>
            <a:r>
              <a:rPr lang="en-US" altLang="en-US" sz="1200">
                <a:latin typeface="Calibri" charset="0"/>
              </a:rPr>
              <a:t>.</a:t>
            </a:r>
          </a:p>
          <a:p>
            <a:pPr eaLnBrk="1" hangingPunct="1"/>
            <a:r>
              <a:rPr lang="en-US" altLang="en-US" sz="1200" baseline="30000">
                <a:latin typeface="Calibri" charset="0"/>
              </a:rPr>
              <a:t>2</a:t>
            </a:r>
            <a:r>
              <a:rPr lang="en-US" altLang="en-US" sz="1200">
                <a:latin typeface="Calibri" charset="0"/>
              </a:rPr>
              <a:t>Tarantola A, et al. Infection risks following accidental exposure to blood or body fluids in health care workers: A review of </a:t>
            </a:r>
          </a:p>
          <a:p>
            <a:pPr eaLnBrk="1" hangingPunct="1"/>
            <a:r>
              <a:rPr lang="en-US" altLang="en-US" sz="1200">
                <a:latin typeface="Calibri" charset="0"/>
              </a:rPr>
              <a:t>pathogens transmitted in published cases. Am J Infect Control 2006;34:367-75.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343400"/>
            <a:ext cx="9144000" cy="1176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these are just 3 of </a:t>
            </a:r>
            <a:r>
              <a:rPr lang="en-US" altLang="en-US" sz="3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diseases transmissable through accidental SI!</a:t>
            </a:r>
            <a:r>
              <a:rPr lang="en-US" altLang="en-US" sz="2600" baseline="6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 eaLnBrk="1" hangingPunct="1"/>
            <a:fld id="{D2797140-C3BF-4CED-87FB-60FD2C97B573}" type="slidenum"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/>
              <a:t>4</a:t>
            </a:fld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5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  Learning Objectives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220200" cy="4114800"/>
          </a:xfrm>
        </p:spPr>
        <p:txBody>
          <a:bodyPr/>
          <a:lstStyle/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Discuss Sharps Injury (SI) trends in US</a:t>
            </a:r>
            <a:endParaRPr lang="en-US" altLang="en-US" sz="35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Compare US trends with Australia &amp; NZ</a:t>
            </a: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List 5 proven strategies to reduce SI</a:t>
            </a:r>
            <a:endParaRPr lang="en-US" altLang="en-US" sz="35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effectLst/>
                <a:latin typeface="Arial" charset="0"/>
                <a:cs typeface="Arial" charset="0"/>
              </a:rPr>
              <a:t>Discuss research needs in Australia &amp; NZ</a:t>
            </a:r>
            <a:endParaRPr lang="en-US" altLang="en-US" sz="35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6C2B4070-FDE1-4B8F-A174-9B3FE83F062D}" type="slidenum">
              <a:rPr lang="en-US" altLang="en-US" sz="1800">
                <a:latin typeface="Arial" charset="0"/>
              </a:rPr>
              <a:pPr eaLnBrk="1" hangingPunct="1"/>
              <a:t>40</a:t>
            </a:fld>
            <a:endParaRPr lang="en-US" altLang="en-US" sz="18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5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  SI Research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450" y="1981200"/>
            <a:ext cx="8229600" cy="2057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No data = “No problem”</a:t>
            </a:r>
          </a:p>
          <a:p>
            <a:pPr algn="ctr" eaLnBrk="1" hangingPunct="1"/>
            <a:endParaRPr lang="en-US" alt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“No problem” = </a:t>
            </a:r>
            <a:r>
              <a:rPr lang="en-US" altLang="en-US" sz="40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 resources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1450" y="4533900"/>
            <a:ext cx="8743950" cy="1866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We need SI incidence back on radar</a:t>
            </a:r>
          </a:p>
          <a:p>
            <a:pPr algn="ctr" eaLnBrk="1" hangingPunct="1"/>
            <a:endParaRPr lang="en-US" alt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23F52FB2-BA8B-4054-A1AC-94284E532D58}" type="slidenum">
              <a:rPr lang="en-US" altLang="en-US" sz="1800">
                <a:latin typeface="Arial" charset="0"/>
              </a:rPr>
              <a:pPr eaLnBrk="1" hangingPunct="1"/>
              <a:t>41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5400"/>
            <a:ext cx="8982075" cy="1371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  Research needs in Aust &amp; NZ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220200" cy="4114800"/>
          </a:xfrm>
        </p:spPr>
        <p:txBody>
          <a:bodyPr/>
          <a:lstStyle/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smtClean="0">
                <a:effectLst/>
                <a:latin typeface="Arial" charset="0"/>
                <a:cs typeface="Arial" charset="0"/>
              </a:rPr>
              <a:t>National, ongoing, public databases</a:t>
            </a:r>
            <a:endParaRPr lang="en-US" altLang="en-US" sz="3500" b="1" smtClean="0"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smtClean="0">
                <a:effectLst/>
                <a:latin typeface="Arial" charset="0"/>
                <a:cs typeface="Arial" charset="0"/>
              </a:rPr>
              <a:t>Studies on SI reported vs not reported</a:t>
            </a: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smtClean="0">
                <a:effectLst/>
                <a:latin typeface="Arial" charset="0"/>
                <a:cs typeface="Arial" charset="0"/>
              </a:rPr>
              <a:t>Case studies of hospital SI incidences</a:t>
            </a: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smtClean="0">
                <a:effectLst/>
                <a:latin typeface="Arial" charset="0"/>
                <a:cs typeface="Arial" charset="0"/>
              </a:rPr>
              <a:t>Successful case studies of SI reduction</a:t>
            </a: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smtClean="0">
                <a:effectLst/>
                <a:latin typeface="Arial" charset="0"/>
                <a:cs typeface="Arial" charset="0"/>
              </a:rPr>
              <a:t>Incidences of SI in non-hospital sector</a:t>
            </a:r>
            <a:endParaRPr lang="en-US" altLang="en-US" sz="350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A999EC6A-4EA8-4AD1-A451-E70A91A81E5F}" type="slidenum">
              <a:rPr lang="en-US" altLang="en-US" sz="1800">
                <a:latin typeface="Arial" charset="0"/>
              </a:rPr>
              <a:pPr eaLnBrk="1" hangingPunct="1"/>
              <a:t>42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2081213" y="2895600"/>
            <a:ext cx="4981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  <a:latin typeface="Arial" charset="0"/>
              </a:rPr>
              <a:t>The importance of Zero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11CCE5EC-5D0D-4BFC-9632-969DCCE163A2}" type="slidenum">
              <a:rPr lang="en-US" alt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rPr>
              <a:pPr eaLnBrk="1" hangingPunct="1"/>
              <a:t>43</a:t>
            </a:fld>
            <a:endParaRPr lang="en-US" altLang="en-US" sz="1800">
              <a:solidFill>
                <a:srgbClr val="FFFFFF"/>
              </a:solidFill>
              <a:effectLst>
                <a:outerShdw blurRad="38100" dist="38100" dir="2700000" algn="tl">
                  <a:srgbClr val="003366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terry\AppData\Local\Microsoft\Windows\Temporary Internet Files\Content.IE5\Y693I0J1\questions_graphic[1]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04800"/>
            <a:ext cx="6096000" cy="60753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6929186F-4237-4C3D-88BF-34CDBD6EA059}" type="slidenum">
              <a:rPr lang="en-US" altLang="en-US" sz="1800">
                <a:latin typeface="Arial" charset="0"/>
              </a:rPr>
              <a:pPr eaLnBrk="1" hangingPunct="1"/>
              <a:t>44</a:t>
            </a:fld>
            <a:endParaRPr lang="en-US" altLang="en-US" sz="18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Coming Soon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14288" y="1706563"/>
            <a:ext cx="9663112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July 14   	</a:t>
            </a: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RESULTS OF QUALITATIVE RESEARCH ON IMPLEMENTATION OF</a:t>
            </a:r>
            <a:br>
              <a:rPr lang="en-US" alt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	INFECTION CONTROL BEST PRACTICES IN EUROPEAN HOSPITALS</a:t>
            </a:r>
            <a:r>
              <a:rPr lang="en-CA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CA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CA" altLang="en-US" sz="1600">
                <a:solidFill>
                  <a:srgbClr val="000000"/>
                </a:solidFill>
                <a:latin typeface="Arial" charset="0"/>
              </a:rPr>
              <a:t>Dr. Hugo Sax, University Hospital Zurich, Switzerland</a:t>
            </a:r>
            <a:br>
              <a:rPr lang="en-CA" altLang="en-US" sz="1600">
                <a:solidFill>
                  <a:srgbClr val="000000"/>
                </a:solidFill>
                <a:latin typeface="Arial" charset="0"/>
              </a:rPr>
            </a:br>
            <a:r>
              <a:rPr lang="en-CA" altLang="en-US" sz="1600">
                <a:solidFill>
                  <a:srgbClr val="000000"/>
                </a:solidFill>
                <a:latin typeface="Arial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July 21   	</a:t>
            </a: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BEHAVIOURAL AND ORGANIZATIONAL DETERMINANTS OF</a:t>
            </a:r>
            <a:br>
              <a:rPr lang="en-US" alt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	SUCCESSFUL INFECTION PREVENTION AND CONTROL INTERVENTIONS</a:t>
            </a:r>
            <a:r>
              <a:rPr lang="en-CA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CA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CA" altLang="en-US" sz="1600">
                <a:solidFill>
                  <a:srgbClr val="000000"/>
                </a:solidFill>
                <a:latin typeface="Arial" charset="0"/>
              </a:rPr>
              <a:t>Dr. Enrique Castro-Sánchez, Imperial College London, England</a:t>
            </a:r>
            <a:br>
              <a:rPr lang="en-CA" altLang="en-US" sz="1600">
                <a:solidFill>
                  <a:srgbClr val="000000"/>
                </a:solidFill>
                <a:latin typeface="Arial" charset="0"/>
              </a:rPr>
            </a:br>
            <a:r>
              <a:rPr lang="en-CA" altLang="en-US" sz="1600">
                <a:solidFill>
                  <a:srgbClr val="000000"/>
                </a:solidFill>
                <a:latin typeface="Arial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August 18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en-US" altLang="en-US" sz="1800" i="1">
                <a:solidFill>
                  <a:srgbClr val="000000"/>
                </a:solidFill>
                <a:latin typeface="Arial" charset="0"/>
              </a:rPr>
              <a:t>(Free Teleclass)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USE OF HYPOCHLORITE (BLEACH) IN HEALTHCARE FACILITIES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CA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CA" altLang="en-US" sz="1600">
                <a:solidFill>
                  <a:srgbClr val="000000"/>
                </a:solidFill>
                <a:latin typeface="Arial" charset="0"/>
              </a:rPr>
              <a:t>Prof. William Rutala, University of North Carolina Hospitals</a:t>
            </a:r>
            <a:br>
              <a:rPr lang="en-CA" altLang="en-US" sz="1600">
                <a:solidFill>
                  <a:srgbClr val="000000"/>
                </a:solidFill>
                <a:latin typeface="Arial" charset="0"/>
              </a:rPr>
            </a:br>
            <a:r>
              <a:rPr lang="en-CA" altLang="en-US" sz="1600">
                <a:solidFill>
                  <a:srgbClr val="000000"/>
                </a:solidFill>
                <a:latin typeface="Arial" charset="0"/>
              </a:rPr>
              <a:t/>
            </a:r>
            <a:br>
              <a:rPr lang="en-CA" altLang="en-US" sz="160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August 25  </a:t>
            </a:r>
            <a:r>
              <a:rPr lang="en-US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APPLICATIONS AND LIMITATIONS OF DIPSLIDES AND PCR FOR</a:t>
            </a:r>
            <a:r>
              <a:rPr lang="en-CA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CA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CA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REAL-TIME ENVIRONMENTAL CONTAMINATION EVALUATION</a:t>
            </a:r>
            <a:br>
              <a:rPr lang="en-US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CA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Dr. Tobias Ibfelt, Copenhagen University Hospital, Denmark </a:t>
            </a:r>
            <a:br>
              <a:rPr lang="en-US" altLang="en-US" sz="1600">
                <a:solidFill>
                  <a:srgbClr val="000000"/>
                </a:solidFill>
                <a:latin typeface="Arial" charset="0"/>
              </a:rPr>
            </a:br>
            <a:r>
              <a:rPr lang="en-CA" altLang="en-US" sz="16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600" i="1">
                <a:solidFill>
                  <a:srgbClr val="000000"/>
                </a:solidFill>
                <a:latin typeface="Arial" charset="0"/>
              </a:rPr>
              <a:t>Sponsored by Virox Technologies Inc, (www.virox.com)</a:t>
            </a:r>
            <a:r>
              <a:rPr lang="en-CA" altLang="en-US" sz="1600" i="1">
                <a:solidFill>
                  <a:srgbClr val="000000"/>
                </a:solidFill>
                <a:latin typeface="Arial" charset="0"/>
              </a:rPr>
              <a:t/>
            </a:r>
            <a:br>
              <a:rPr lang="en-CA" altLang="en-US" sz="1600" i="1">
                <a:solidFill>
                  <a:srgbClr val="000000"/>
                </a:solidFill>
                <a:latin typeface="Arial" charset="0"/>
              </a:rPr>
            </a:br>
            <a:r>
              <a:rPr lang="en-CA" altLang="en-US" sz="1600" i="1">
                <a:solidFill>
                  <a:srgbClr val="000000"/>
                </a:solidFill>
                <a:latin typeface="Arial" charset="0"/>
              </a:rPr>
              <a:t/>
            </a:r>
            <a:br>
              <a:rPr lang="en-CA" altLang="en-US" sz="1600" i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September 15  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INFECTION CONTROL AND PET THERAPY</a:t>
            </a:r>
            <a:endParaRPr lang="en-CA" alt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 descr="Anniversary slide, 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Patron Sponsor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5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  Learning Objectives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220200" cy="4114800"/>
          </a:xfrm>
        </p:spPr>
        <p:txBody>
          <a:bodyPr/>
          <a:lstStyle/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effectLst/>
                <a:latin typeface="Arial" charset="0"/>
                <a:cs typeface="Arial" charset="0"/>
              </a:rPr>
              <a:t>Discuss Sharps Injury (SI) trends in US</a:t>
            </a:r>
            <a:endParaRPr lang="en-US" altLang="en-US" sz="3500" b="1" dirty="0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Compare SI trends in Australia &amp; NZ</a:t>
            </a: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List 5 proven strategies to reduce SI</a:t>
            </a:r>
            <a:endParaRPr lang="en-US" altLang="en-US" sz="35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90000"/>
              </a:lnSpc>
              <a:spcBef>
                <a:spcPct val="0"/>
              </a:spcBef>
              <a:buClr>
                <a:srgbClr val="002060"/>
              </a:buClr>
              <a:buSzPct val="91000"/>
              <a:buFont typeface="Tahoma" charset="0"/>
              <a:buAutoNum type="arabicPeriod"/>
            </a:pPr>
            <a:r>
              <a:rPr lang="en-US" alt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Discuss research needs in Australia &amp; NZ</a:t>
            </a:r>
            <a:endParaRPr lang="en-US" altLang="en-US" sz="35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6A13DBFA-1F41-4128-929C-D10DA5E1C597}" type="slidenum">
              <a:rPr lang="en-US" altLang="en-US" sz="1800">
                <a:latin typeface="Arial" charset="0"/>
              </a:rPr>
              <a:pPr eaLnBrk="1" hangingPunct="1"/>
              <a:t>5</a:t>
            </a:fld>
            <a:endParaRPr lang="en-US" altLang="en-US" sz="18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1371600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effectLst/>
                <a:latin typeface="Arial" charset="0"/>
                <a:cs typeface="Arial" charset="0"/>
              </a:rPr>
              <a:t>Why US?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15925" y="2711450"/>
            <a:ext cx="8229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14475" y="2209800"/>
            <a:ext cx="6400800" cy="3505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kern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national database in:</a:t>
            </a:r>
          </a:p>
          <a:p>
            <a:pPr lvl="8" algn="l">
              <a:defRPr/>
            </a:pPr>
            <a:r>
              <a:rPr lang="en-US" sz="3600" b="1" kern="0" dirty="0" smtClean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Canada</a:t>
            </a:r>
          </a:p>
          <a:p>
            <a:pPr lvl="8" algn="l">
              <a:defRPr/>
            </a:pPr>
            <a:r>
              <a:rPr lang="en-US" sz="3600" b="1" kern="0" dirty="0" smtClean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</a:t>
            </a:r>
          </a:p>
          <a:p>
            <a:pPr lvl="8" algn="l">
              <a:defRPr/>
            </a:pPr>
            <a:r>
              <a:rPr lang="en-US" sz="3600" b="1" kern="0" dirty="0" smtClean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Australia</a:t>
            </a:r>
          </a:p>
          <a:p>
            <a:pPr lvl="8" algn="l">
              <a:defRPr/>
            </a:pPr>
            <a:r>
              <a:rPr lang="en-US" sz="3600" b="1" kern="0" dirty="0" smtClean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NZ</a:t>
            </a:r>
          </a:p>
        </p:txBody>
      </p:sp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228600" y="89535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It has an ongoing national database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C757F044-E456-43F9-B820-D3BEF29E3B0E}" type="slidenum">
              <a:rPr lang="en-US" altLang="en-US" sz="1800">
                <a:latin typeface="Arial" charset="0"/>
              </a:rPr>
              <a:pPr eaLnBrk="1" hangingPunct="1"/>
              <a:t>6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1371600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effectLst/>
                <a:latin typeface="Arial" charset="0"/>
                <a:cs typeface="Arial" charset="0"/>
              </a:rPr>
              <a:t>US OSHA History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15925" y="3543300"/>
            <a:ext cx="8991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15925" y="2711450"/>
            <a:ext cx="8229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152400" y="1308100"/>
            <a:ext cx="8991600" cy="1403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1970: </a:t>
            </a:r>
            <a:r>
              <a:rPr lang="en-US" alt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“You must protect employees” 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152400" y="2482850"/>
            <a:ext cx="8991600" cy="1403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1991: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“You must protect employees against BBP”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15925" y="4724400"/>
            <a:ext cx="7924800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But sharps injuries kept rising every year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01EF6795-316A-4643-B83F-75872C096DE3}" type="slidenum">
              <a:rPr lang="en-US" altLang="en-US" sz="1800">
                <a:latin typeface="Arial" charset="0"/>
              </a:rPr>
              <a:pPr eaLnBrk="1" hangingPunct="1"/>
              <a:t>7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15925" y="3543300"/>
            <a:ext cx="8991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15925" y="2711450"/>
            <a:ext cx="8229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582613" y="908050"/>
            <a:ext cx="8062912" cy="2432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 2000… </a:t>
            </a:r>
            <a:endParaRPr lang="en-US" altLang="en-U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38 SI/100 Occ Beds;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11.6 MucoC Exp/100 OB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01663" y="3340100"/>
            <a:ext cx="8062912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800,000 HCW sustained SI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240,000 HCW sustained MC exp.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BFD873EA-BCB9-41C2-B894-8A522C46E994}" type="slidenum">
              <a:rPr lang="en-US" altLang="en-US" sz="1800">
                <a:latin typeface="Arial" charset="0"/>
              </a:rPr>
              <a:pPr eaLnBrk="1" hangingPunct="1"/>
              <a:t>8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930275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effectLst/>
                <a:latin typeface="Arial" charset="0"/>
                <a:cs typeface="Arial" charset="0"/>
              </a:rPr>
              <a:t>Why SI rate so high? No SED?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15925" y="3543300"/>
            <a:ext cx="8991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15925" y="2711450"/>
            <a:ext cx="8229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36538" y="1012825"/>
            <a:ext cx="8747125" cy="219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There were </a:t>
            </a:r>
            <a:r>
              <a:rPr lang="en-US" alt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hundreds of</a:t>
            </a: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SED…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1985 = 40 SED patents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1995 = 1,100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50813" y="4391025"/>
            <a:ext cx="8523287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Urgent need for law re Safety Engineered Devices (SED)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207963" y="3092450"/>
            <a:ext cx="883920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Hospital managers…</a:t>
            </a:r>
            <a:r>
              <a:rPr lang="en-US" alt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“SED are expensive… can’t justify the expenditure”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fld id="{A0733A2E-1D8A-44BD-9554-B0FBDE35FC91}" type="slidenum">
              <a:rPr lang="en-US" altLang="en-US" sz="1800">
                <a:latin typeface="Arial" charset="0"/>
              </a:rPr>
              <a:pPr eaLnBrk="1" hangingPunct="1"/>
              <a:t>9</a:t>
            </a:fld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xtured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18241</TotalTime>
  <Words>2055</Words>
  <Application>Microsoft Office PowerPoint</Application>
  <PresentationFormat>On-screen Show (4:3)</PresentationFormat>
  <Paragraphs>412</Paragraphs>
  <Slides>47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Tahoma</vt:lpstr>
      <vt:lpstr>ＭＳ Ｐゴシック</vt:lpstr>
      <vt:lpstr>Arial</vt:lpstr>
      <vt:lpstr>Wingdings</vt:lpstr>
      <vt:lpstr>Lucida Sans Unicode</vt:lpstr>
      <vt:lpstr>Calibri</vt:lpstr>
      <vt:lpstr>Textured</vt:lpstr>
      <vt:lpstr>1_Textured</vt:lpstr>
      <vt:lpstr>Sharps Injury Prevention:  Challenges and Effective Strategies</vt:lpstr>
      <vt:lpstr>PowerPoint Presentation</vt:lpstr>
      <vt:lpstr>  Learning Objectives</vt:lpstr>
      <vt:lpstr>HIV and Hep Risk</vt:lpstr>
      <vt:lpstr>  Learning Objectives</vt:lpstr>
      <vt:lpstr>Why US?</vt:lpstr>
      <vt:lpstr>US OSHA History</vt:lpstr>
      <vt:lpstr>PowerPoint Presentation</vt:lpstr>
      <vt:lpstr>Why SI rate so high? No SED?</vt:lpstr>
      <vt:lpstr>2001:         BBP Needlestick Safety &amp; Prevention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% SI in Surgical procedures</vt:lpstr>
      <vt:lpstr>  Why is incidence not decreasing?</vt:lpstr>
      <vt:lpstr>  Why is incidence not decreasing?</vt:lpstr>
      <vt:lpstr>  Learning Objectives</vt:lpstr>
      <vt:lpstr>ACIPC 2014 SI Survey Terry Grimmond, Nicole Vause &amp; Jane Woodley</vt:lpstr>
      <vt:lpstr>ACIPC 2014 SI Survey Results Comparison with US… </vt:lpstr>
      <vt:lpstr>ACIPC 2014 SI Survey Results Comparison with US… </vt:lpstr>
      <vt:lpstr>Q1. What % of hollow-bore sharps used are Safety Engineered Devices (SED)?</vt:lpstr>
      <vt:lpstr>PowerPoint Presentation</vt:lpstr>
      <vt:lpstr>Comparison of Sharps Audits</vt:lpstr>
      <vt:lpstr>PowerPoint Presentation</vt:lpstr>
      <vt:lpstr>  Learning Objectives</vt:lpstr>
      <vt:lpstr>  Hierarchy of Hazard Controls</vt:lpstr>
      <vt:lpstr>PowerPoint Presentation</vt:lpstr>
      <vt:lpstr>“Safety Culture”</vt:lpstr>
      <vt:lpstr>  Best Practices of Low-Exposure Hospitals</vt:lpstr>
      <vt:lpstr>  Best Practices of Low-Exposure Hospitals</vt:lpstr>
      <vt:lpstr>PowerPoint Presentation</vt:lpstr>
      <vt:lpstr>  Best Practices of Low-Exposure Hospitals</vt:lpstr>
      <vt:lpstr>  Learning Objectives</vt:lpstr>
      <vt:lpstr>  SI Research</vt:lpstr>
      <vt:lpstr>  Research needs in Aust &amp; NZ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Scripps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Bloodborne Pathogen Prevention: U.S. Incidence, Effective Actions &amp; EXPO-S.T.O.P Survey Results</dc:title>
  <dc:creator>Administrator</dc:creator>
  <cp:lastModifiedBy>Evans, Helen</cp:lastModifiedBy>
  <cp:revision>361</cp:revision>
  <dcterms:created xsi:type="dcterms:W3CDTF">2016-06-26T23:42:47Z</dcterms:created>
  <dcterms:modified xsi:type="dcterms:W3CDTF">2016-07-04T16:05:10Z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6BE992F1-6302-4E2D-AFEE-8928D55C2026</vt:lpwstr>
  </property>
  <property fmtid="{D5CDD505-2E9C-101B-9397-08002B2CF9AE}" pid="3" name="ArticulatePath">
    <vt:lpwstr>Sharps Injury Prevention Teleclass Slides, Jun.29.16</vt:lpwstr>
  </property>
</Properties>
</file>