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4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5" r:id="rId19"/>
    <p:sldId id="278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3098" autoAdjust="0"/>
  </p:normalViewPr>
  <p:slideViewPr>
    <p:cSldViewPr snapToGrid="0" showGuides="1">
      <p:cViewPr varScale="1">
        <p:scale>
          <a:sx n="111" d="100"/>
          <a:sy n="111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224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342908"/>
            <a:ext cx="6856413" cy="714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b="1" dirty="0"/>
              <a:t>Joining the Ranks: Mannequins and the Inside Story</a:t>
            </a:r>
          </a:p>
          <a:p>
            <a:pPr algn="ctr"/>
            <a:r>
              <a:rPr lang="en-US" b="1" dirty="0"/>
              <a:t>Dr. </a:t>
            </a:r>
            <a:r>
              <a:rPr lang="en-US" b="1" dirty="0" err="1"/>
              <a:t>Ghazwan</a:t>
            </a:r>
            <a:r>
              <a:rPr lang="en-US" b="1" dirty="0"/>
              <a:t> </a:t>
            </a:r>
            <a:r>
              <a:rPr lang="en-US" b="1" dirty="0" err="1"/>
              <a:t>Altabbaa</a:t>
            </a:r>
            <a:r>
              <a:rPr lang="en-US" b="1" dirty="0"/>
              <a:t> and Dione </a:t>
            </a:r>
            <a:r>
              <a:rPr lang="en-US" b="1" dirty="0" err="1"/>
              <a:t>Kolodka</a:t>
            </a:r>
            <a:r>
              <a:rPr lang="en-US" b="1" dirty="0"/>
              <a:t>, Alberta Health Services</a:t>
            </a:r>
          </a:p>
          <a:p>
            <a:pPr algn="ctr"/>
            <a:r>
              <a:rPr lang="en-US" b="1" dirty="0"/>
              <a:t>Broadcast live from the 2018 IPAC Canada conference</a:t>
            </a:r>
          </a:p>
          <a:p>
            <a:pPr algn="ctr"/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113707"/>
            <a:ext cx="68564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b="1" dirty="0"/>
              <a:t>A Webber Training Teleclass</a:t>
            </a:r>
          </a:p>
          <a:p>
            <a:pPr algn="ctr"/>
            <a:r>
              <a:rPr lang="en-US" b="1" dirty="0" err="1"/>
              <a:t>www.webbertraining.com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0917C-CBBC-F84F-9316-A9B6441A9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92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27F0E-EF25-466F-BAD9-C840407DABF3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E0FED-4471-4E27-9CE2-A1713C001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6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0" name="Shape 3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6951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8" name="Shape 2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5740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3" name="Shape 2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4396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3" name="Shape 3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89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1" name="Shape 3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4016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E0FED-4471-4E27-9CE2-A1713C0012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14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E0FED-4471-4E27-9CE2-A1713C0012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7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05E4-D537-49AA-B2AD-CE7458C0EF24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D4CF-C149-4259-8932-51CA8CF4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5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05E4-D537-49AA-B2AD-CE7458C0EF24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D4CF-C149-4259-8932-51CA8CF4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5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05E4-D537-49AA-B2AD-CE7458C0EF24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D4CF-C149-4259-8932-51CA8CF4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05E4-D537-49AA-B2AD-CE7458C0EF24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D4CF-C149-4259-8932-51CA8CF4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4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05E4-D537-49AA-B2AD-CE7458C0EF24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D4CF-C149-4259-8932-51CA8CF4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4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05E4-D537-49AA-B2AD-CE7458C0EF24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D4CF-C149-4259-8932-51CA8CF4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05E4-D537-49AA-B2AD-CE7458C0EF24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D4CF-C149-4259-8932-51CA8CF4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9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05E4-D537-49AA-B2AD-CE7458C0EF24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D4CF-C149-4259-8932-51CA8CF4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0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05E4-D537-49AA-B2AD-CE7458C0EF24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D4CF-C149-4259-8932-51CA8CF4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9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05E4-D537-49AA-B2AD-CE7458C0EF24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D4CF-C149-4259-8932-51CA8CF4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4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05E4-D537-49AA-B2AD-CE7458C0EF24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D4CF-C149-4259-8932-51CA8CF4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2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05E4-D537-49AA-B2AD-CE7458C0EF24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4D4CF-C149-4259-8932-51CA8CF4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8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"/><Relationship Id="rId3" Type="http://schemas.openxmlformats.org/officeDocument/2006/relationships/image" Target="../media/image18.tiff"/><Relationship Id="rId7" Type="http://schemas.openxmlformats.org/officeDocument/2006/relationships/image" Target="../media/image2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tiff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82762"/>
            <a:ext cx="9144000" cy="1636918"/>
          </a:xfrm>
        </p:spPr>
        <p:txBody>
          <a:bodyPr>
            <a:normAutofit fontScale="90000"/>
          </a:bodyPr>
          <a:lstStyle/>
          <a:p>
            <a:r>
              <a:rPr lang="en-US" dirty="0"/>
              <a:t>Joining the Ranks: Mannequins and the Inside Story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7522" y="4162476"/>
            <a:ext cx="9144000" cy="1515653"/>
          </a:xfrm>
        </p:spPr>
        <p:txBody>
          <a:bodyPr>
            <a:noAutofit/>
          </a:bodyPr>
          <a:lstStyle/>
          <a:p>
            <a:r>
              <a:rPr lang="en-US" sz="2800" dirty="0"/>
              <a:t>Ghazwan Altabbaa</a:t>
            </a:r>
            <a:r>
              <a:rPr lang="en-US" dirty="0"/>
              <a:t> </a:t>
            </a:r>
            <a:r>
              <a:rPr lang="en-US" sz="2000" dirty="0"/>
              <a:t>MD MSc CHSE FRCPC and </a:t>
            </a:r>
            <a:r>
              <a:rPr lang="en-US" sz="2800" dirty="0"/>
              <a:t>Dione </a:t>
            </a:r>
            <a:r>
              <a:rPr lang="en-US" sz="2800" dirty="0" err="1"/>
              <a:t>Kolodka</a:t>
            </a:r>
            <a:r>
              <a:rPr lang="en-US" sz="2000" dirty="0"/>
              <a:t>, IPC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Alberta Health Services</a:t>
            </a:r>
            <a:br>
              <a:rPr lang="en-US" dirty="0"/>
            </a:br>
            <a:r>
              <a:rPr lang="en-US" dirty="0"/>
              <a:t>University of Calgary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1681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4240" y="991151"/>
            <a:ext cx="5607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Live broadcast from the 2018 conference of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Infection Prevention and Control Canada </a:t>
            </a:r>
            <a:r>
              <a:rPr lang="mr-IN" b="1" dirty="0">
                <a:solidFill>
                  <a:schemeClr val="bg1"/>
                </a:solidFill>
              </a:rPr>
              <a:t>–</a:t>
            </a:r>
            <a:r>
              <a:rPr lang="en-US" b="1" dirty="0">
                <a:solidFill>
                  <a:schemeClr val="bg1"/>
                </a:solidFill>
              </a:rPr>
              <a:t> Banff, Alberta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3228" y="6473920"/>
            <a:ext cx="2616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www.webbertraining.com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12238" y="6478840"/>
            <a:ext cx="145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/>
              <a:t>May 29,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278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IPC and Medical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199388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roup"/>
          <p:cNvGrpSpPr/>
          <p:nvPr/>
        </p:nvGrpSpPr>
        <p:grpSpPr>
          <a:xfrm>
            <a:off x="2428404" y="2100711"/>
            <a:ext cx="6741104" cy="2202647"/>
            <a:chOff x="-127000" y="-88900"/>
            <a:chExt cx="9587346" cy="3132651"/>
          </a:xfrm>
        </p:grpSpPr>
        <p:grpSp>
          <p:nvGrpSpPr>
            <p:cNvPr id="255" name="Image"/>
            <p:cNvGrpSpPr/>
            <p:nvPr/>
          </p:nvGrpSpPr>
          <p:grpSpPr>
            <a:xfrm>
              <a:off x="-127000" y="-88900"/>
              <a:ext cx="9587347" cy="3132652"/>
              <a:chOff x="0" y="0"/>
              <a:chExt cx="9587346" cy="3132651"/>
            </a:xfrm>
          </p:grpSpPr>
          <p:pic>
            <p:nvPicPr>
              <p:cNvPr id="254" name="Image" descr="Image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9333347" cy="2802452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53" name="Image" descr="Image"/>
              <p:cNvPicPr>
                <a:picLocks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587347" cy="3132652"/>
              </a:xfrm>
              <a:prstGeom prst="rect">
                <a:avLst/>
              </a:prstGeom>
              <a:effectLst/>
            </p:spPr>
          </p:pic>
        </p:grpSp>
        <p:pic>
          <p:nvPicPr>
            <p:cNvPr id="256" name="Image" descr="Image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2344" y="2490699"/>
              <a:ext cx="2295852" cy="177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2" name="Group"/>
          <p:cNvGrpSpPr/>
          <p:nvPr/>
        </p:nvGrpSpPr>
        <p:grpSpPr>
          <a:xfrm>
            <a:off x="2362540" y="375950"/>
            <a:ext cx="7466920" cy="1624258"/>
            <a:chOff x="-127000" y="-88900"/>
            <a:chExt cx="10619619" cy="2310055"/>
          </a:xfrm>
        </p:grpSpPr>
        <p:pic>
          <p:nvPicPr>
            <p:cNvPr id="258" name="Image" descr="Image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83690" y="1670003"/>
              <a:ext cx="2288792" cy="198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61" name="Image"/>
            <p:cNvGrpSpPr/>
            <p:nvPr/>
          </p:nvGrpSpPr>
          <p:grpSpPr>
            <a:xfrm>
              <a:off x="-127000" y="-88900"/>
              <a:ext cx="10619620" cy="2310056"/>
              <a:chOff x="0" y="0"/>
              <a:chExt cx="10619619" cy="2310055"/>
            </a:xfrm>
          </p:grpSpPr>
          <p:pic>
            <p:nvPicPr>
              <p:cNvPr id="260" name="Image" descr="Image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127000" y="88900"/>
                <a:ext cx="10365620" cy="197985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59" name="Image" descr="Image"/>
              <p:cNvPicPr>
                <a:picLocks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0619620" cy="2310056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265" name="Image"/>
          <p:cNvGrpSpPr/>
          <p:nvPr/>
        </p:nvGrpSpPr>
        <p:grpSpPr>
          <a:xfrm>
            <a:off x="2290684" y="4236364"/>
            <a:ext cx="8282778" cy="1708664"/>
            <a:chOff x="0" y="0"/>
            <a:chExt cx="11779949" cy="2430099"/>
          </a:xfrm>
        </p:grpSpPr>
        <p:pic>
          <p:nvPicPr>
            <p:cNvPr id="264" name="Image" descr="Image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7000" y="88900"/>
              <a:ext cx="11525950" cy="2099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3" name="Image" descr="Image"/>
            <p:cNvPicPr>
              <a:picLocks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779950" cy="2430100"/>
            </a:xfrm>
            <a:prstGeom prst="rect">
              <a:avLst/>
            </a:prstGeom>
            <a:effectLst/>
          </p:spPr>
        </p:pic>
      </p:grpSp>
      <p:pic>
        <p:nvPicPr>
          <p:cNvPr id="266" name="Image" descr="Image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337" y="5940543"/>
            <a:ext cx="1574316" cy="152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4447" y="95599"/>
            <a:ext cx="8643106" cy="666680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27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74099" y="6481261"/>
            <a:ext cx="1769794" cy="18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Rectangle" descr="Rectangle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956" y="4507567"/>
            <a:ext cx="4478521" cy="254016"/>
          </a:xfrm>
          <a:prstGeom prst="rect">
            <a:avLst/>
          </a:prstGeom>
        </p:spPr>
      </p:pic>
      <p:pic>
        <p:nvPicPr>
          <p:cNvPr id="274" name="Rectangle" descr="Rectangle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956" y="4698841"/>
            <a:ext cx="3984699" cy="254016"/>
          </a:xfrm>
          <a:prstGeom prst="rect">
            <a:avLst/>
          </a:prstGeom>
        </p:spPr>
      </p:pic>
      <p:pic>
        <p:nvPicPr>
          <p:cNvPr id="276" name="Rectangle" descr="Rectangle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350" y="4698841"/>
            <a:ext cx="1680973" cy="257733"/>
          </a:xfrm>
          <a:prstGeom prst="rect">
            <a:avLst/>
          </a:prstGeom>
        </p:spPr>
      </p:pic>
      <p:pic>
        <p:nvPicPr>
          <p:cNvPr id="278" name="Line" descr="Line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325" y="5229710"/>
            <a:ext cx="3984699" cy="53579"/>
          </a:xfrm>
          <a:prstGeom prst="rect">
            <a:avLst/>
          </a:prstGeom>
        </p:spPr>
      </p:pic>
      <p:pic>
        <p:nvPicPr>
          <p:cNvPr id="280" name="Line" descr="Line"/>
          <p:cNvPicPr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956" y="5403988"/>
            <a:ext cx="3325894" cy="535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Image"/>
          <p:cNvGrpSpPr/>
          <p:nvPr/>
        </p:nvGrpSpPr>
        <p:grpSpPr>
          <a:xfrm rot="20880000">
            <a:off x="1752028" y="202578"/>
            <a:ext cx="2154454" cy="2802398"/>
            <a:chOff x="0" y="0"/>
            <a:chExt cx="3064112" cy="3985631"/>
          </a:xfrm>
        </p:grpSpPr>
        <p:pic>
          <p:nvPicPr>
            <p:cNvPr id="291" name="Image" descr="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999" y="88899"/>
              <a:ext cx="2810114" cy="365543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0" name="Image" descr="Image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3064114" cy="3985633"/>
            </a:xfrm>
            <a:prstGeom prst="rect">
              <a:avLst/>
            </a:prstGeom>
            <a:effectLst/>
          </p:spPr>
        </p:pic>
      </p:grpSp>
      <p:grpSp>
        <p:nvGrpSpPr>
          <p:cNvPr id="295" name="Image"/>
          <p:cNvGrpSpPr/>
          <p:nvPr/>
        </p:nvGrpSpPr>
        <p:grpSpPr>
          <a:xfrm>
            <a:off x="7055176" y="100503"/>
            <a:ext cx="3001773" cy="3856885"/>
            <a:chOff x="0" y="0"/>
            <a:chExt cx="4269187" cy="5485345"/>
          </a:xfrm>
        </p:grpSpPr>
        <p:pic>
          <p:nvPicPr>
            <p:cNvPr id="294" name="Image" descr="Image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00" y="88900"/>
              <a:ext cx="4015188" cy="51551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3" name="Image" descr="Image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269188" cy="5485346"/>
            </a:xfrm>
            <a:prstGeom prst="rect">
              <a:avLst/>
            </a:prstGeom>
            <a:effectLst/>
          </p:spPr>
        </p:pic>
      </p:grpSp>
      <p:pic>
        <p:nvPicPr>
          <p:cNvPr id="296" name="Image" descr="Image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522" y="1924961"/>
            <a:ext cx="1985696" cy="3008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600000">
            <a:off x="4392373" y="1345260"/>
            <a:ext cx="3407254" cy="1908063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grpSp>
        <p:nvGrpSpPr>
          <p:cNvPr id="300" name="Image"/>
          <p:cNvGrpSpPr/>
          <p:nvPr/>
        </p:nvGrpSpPr>
        <p:grpSpPr>
          <a:xfrm>
            <a:off x="4459718" y="3824787"/>
            <a:ext cx="6055000" cy="1461577"/>
            <a:chOff x="0" y="0"/>
            <a:chExt cx="8611554" cy="2078686"/>
          </a:xfrm>
        </p:grpSpPr>
        <p:pic>
          <p:nvPicPr>
            <p:cNvPr id="299" name="Image" descr="Image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7000" y="88900"/>
              <a:ext cx="8357555" cy="174848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8" name="Image" descr="Image"/>
            <p:cNvPicPr>
              <a:picLocks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8611555" cy="2078687"/>
            </a:xfrm>
            <a:prstGeom prst="rect">
              <a:avLst/>
            </a:prstGeom>
            <a:effectLst/>
          </p:spPr>
        </p:pic>
      </p:grpSp>
      <p:pic>
        <p:nvPicPr>
          <p:cNvPr id="301" name="Image" descr="Image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139" y="4807155"/>
            <a:ext cx="4639130" cy="20102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05081" y="527749"/>
            <a:ext cx="7307861" cy="1758379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30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29911" y="2381086"/>
            <a:ext cx="6058202" cy="178850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307" name="Most HCWs not very good at donning and doffing PPE…"/>
          <p:cNvSpPr txBox="1"/>
          <p:nvPr/>
        </p:nvSpPr>
        <p:spPr>
          <a:xfrm>
            <a:off x="1690549" y="4970405"/>
            <a:ext cx="7212424" cy="851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3600"/>
            </a:pPr>
            <a:r>
              <a:rPr sz="2531"/>
              <a:t>Most HCWs not very good at donning and doffing PPE </a:t>
            </a:r>
          </a:p>
          <a:p>
            <a:pPr>
              <a:defRPr sz="3600"/>
            </a:pPr>
            <a:r>
              <a:rPr sz="2531"/>
              <a:t>with high rates of skin/clothing contamination </a:t>
            </a:r>
          </a:p>
        </p:txBody>
      </p:sp>
      <p:pic>
        <p:nvPicPr>
          <p:cNvPr id="30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4605" y="2154547"/>
            <a:ext cx="1561791" cy="114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15940" y="3935969"/>
            <a:ext cx="2203391" cy="1560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story &amp; their story: Mannequins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we would like to review some of the observations from our Internal Medicine Residency Program</a:t>
            </a:r>
          </a:p>
        </p:txBody>
      </p:sp>
    </p:spTree>
    <p:extLst>
      <p:ext uri="{BB962C8B-B14F-4D97-AF65-F5344CB8AC3E}">
        <p14:creationId xmlns:p14="http://schemas.microsoft.com/office/powerpoint/2010/main" val="946528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providers joining the conversation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we would like to review some of the results in conversations with front line healthcare providers.</a:t>
            </a:r>
          </a:p>
        </p:txBody>
      </p:sp>
    </p:spTree>
    <p:extLst>
      <p:ext uri="{BB962C8B-B14F-4D97-AF65-F5344CB8AC3E}">
        <p14:creationId xmlns:p14="http://schemas.microsoft.com/office/powerpoint/2010/main" val="3922798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some of the action steps applied at this time in residency program.</a:t>
            </a:r>
          </a:p>
        </p:txBody>
      </p:sp>
    </p:spTree>
    <p:extLst>
      <p:ext uri="{BB962C8B-B14F-4D97-AF65-F5344CB8AC3E}">
        <p14:creationId xmlns:p14="http://schemas.microsoft.com/office/powerpoint/2010/main" val="659535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758722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9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164C6C"/>
                </a:solidFill>
              </a:rPr>
              <a:t>CME  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Ghazwan Altabbaa is a physician at Alberta Health Services and Faculty member at University of Calgary.</a:t>
            </a:r>
          </a:p>
          <a:p>
            <a:r>
              <a:rPr lang="en-US" altLang="en-US" dirty="0"/>
              <a:t>Dione </a:t>
            </a:r>
            <a:r>
              <a:rPr lang="en-US" altLang="en-US" dirty="0" err="1"/>
              <a:t>Kolodka</a:t>
            </a:r>
            <a:r>
              <a:rPr lang="en-US" altLang="en-US" dirty="0"/>
              <a:t> is a staff at Infection Prevention Control at Alberta Health Service.</a:t>
            </a:r>
          </a:p>
          <a:p>
            <a:endParaRPr lang="en-US" altLang="en-US" dirty="0"/>
          </a:p>
          <a:p>
            <a:r>
              <a:rPr lang="en-US" altLang="en-US" dirty="0"/>
              <a:t>No financial disclosures for both.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04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98" y="626805"/>
            <a:ext cx="12162501" cy="62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61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86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1" y="100430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Project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537" y="1252078"/>
            <a:ext cx="5715000" cy="545030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b="1" dirty="0"/>
              <a:t>Team Lead</a:t>
            </a:r>
          </a:p>
          <a:p>
            <a:pPr marL="0" indent="0">
              <a:buNone/>
            </a:pPr>
            <a:r>
              <a:rPr lang="en-US" sz="3200" dirty="0"/>
              <a:t>Dione </a:t>
            </a:r>
            <a:r>
              <a:rPr lang="en-US" sz="3200" dirty="0" err="1"/>
              <a:t>Kolodka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Joseph Kim, MD</a:t>
            </a:r>
          </a:p>
          <a:p>
            <a:pPr marL="0" indent="0">
              <a:buNone/>
            </a:pPr>
            <a:r>
              <a:rPr lang="en-US" sz="3200" dirty="0"/>
              <a:t>Gwyneth </a:t>
            </a:r>
            <a:r>
              <a:rPr lang="en-US" sz="3200" dirty="0" err="1"/>
              <a:t>Meyeres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Ghazwan  Altabbaa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IPC Team</a:t>
            </a:r>
          </a:p>
          <a:p>
            <a:pPr marL="0" indent="0">
              <a:buNone/>
            </a:pPr>
            <a:r>
              <a:rPr lang="en-US" sz="3200" dirty="0"/>
              <a:t>Kim </a:t>
            </a:r>
            <a:r>
              <a:rPr lang="en-US" sz="3200" dirty="0" err="1"/>
              <a:t>Houde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Pam Ritchie</a:t>
            </a:r>
          </a:p>
          <a:p>
            <a:pPr marL="0" indent="0">
              <a:buNone/>
            </a:pPr>
            <a:r>
              <a:rPr lang="en-US" sz="3200" dirty="0" err="1"/>
              <a:t>Zaheeda</a:t>
            </a:r>
            <a:r>
              <a:rPr lang="en-US" sz="3200" dirty="0"/>
              <a:t> </a:t>
            </a:r>
            <a:r>
              <a:rPr lang="en-US" sz="3200" dirty="0" err="1"/>
              <a:t>Jessani</a:t>
            </a:r>
            <a:endParaRPr lang="en-US" sz="3200" dirty="0"/>
          </a:p>
          <a:p>
            <a:pPr marL="0" indent="0">
              <a:buNone/>
            </a:pPr>
            <a:r>
              <a:rPr lang="en-US" sz="3200" dirty="0" err="1"/>
              <a:t>Kathyrn</a:t>
            </a:r>
            <a:r>
              <a:rPr lang="en-US" sz="3200" dirty="0"/>
              <a:t> Linton</a:t>
            </a:r>
          </a:p>
          <a:p>
            <a:pPr marL="0" indent="0">
              <a:buNone/>
            </a:pPr>
            <a:r>
              <a:rPr lang="en-US" sz="3200" dirty="0"/>
              <a:t>Nisha </a:t>
            </a:r>
            <a:r>
              <a:rPr lang="en-US" sz="3200" dirty="0" err="1"/>
              <a:t>Punja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Corrinne </a:t>
            </a:r>
            <a:r>
              <a:rPr lang="en-US" sz="3200" dirty="0" err="1"/>
              <a:t>Pidhorrney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Josephine </a:t>
            </a:r>
            <a:r>
              <a:rPr lang="en-US" sz="3200" dirty="0" err="1"/>
              <a:t>Kalung</a:t>
            </a:r>
            <a:endParaRPr lang="en-US" sz="3200" dirty="0"/>
          </a:p>
          <a:p>
            <a:pPr marL="0" indent="0">
              <a:buNone/>
            </a:pPr>
            <a:r>
              <a:rPr lang="en-US" sz="3200" dirty="0" err="1"/>
              <a:t>Ruziyya</a:t>
            </a:r>
            <a:r>
              <a:rPr lang="en-US" sz="3200" dirty="0"/>
              <a:t> </a:t>
            </a:r>
            <a:r>
              <a:rPr lang="en-US" sz="3200" dirty="0" err="1"/>
              <a:t>Ramazanova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418221" y="1276935"/>
            <a:ext cx="5181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/>
              <a:t>RN Team</a:t>
            </a:r>
          </a:p>
          <a:p>
            <a:pPr marL="0" indent="0">
              <a:buNone/>
            </a:pPr>
            <a:r>
              <a:rPr lang="en-US" sz="3400" dirty="0"/>
              <a:t>Jamie Lawrence</a:t>
            </a:r>
          </a:p>
          <a:p>
            <a:pPr marL="0" indent="0">
              <a:buNone/>
            </a:pPr>
            <a:r>
              <a:rPr lang="en-US" sz="3400" dirty="0"/>
              <a:t>Laura Pratt</a:t>
            </a:r>
          </a:p>
          <a:p>
            <a:pPr marL="0" indent="0">
              <a:buNone/>
            </a:pPr>
            <a:r>
              <a:rPr lang="en-US" sz="3400" dirty="0"/>
              <a:t>Robin </a:t>
            </a:r>
            <a:r>
              <a:rPr lang="en-US" sz="3400" dirty="0" err="1"/>
              <a:t>Minhas</a:t>
            </a:r>
            <a:endParaRPr lang="en-US" sz="3400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simulation?</a:t>
            </a:r>
          </a:p>
          <a:p>
            <a:pPr marL="0" indent="0">
              <a:buNone/>
            </a:pPr>
            <a:r>
              <a:rPr lang="en-US" dirty="0"/>
              <a:t>How does simulation look like for Infection Control?</a:t>
            </a:r>
          </a:p>
          <a:p>
            <a:pPr marL="0" indent="0">
              <a:buNone/>
            </a:pPr>
            <a:r>
              <a:rPr lang="en-US" dirty="0"/>
              <a:t>IPC and Medical Education</a:t>
            </a:r>
          </a:p>
          <a:p>
            <a:pPr marL="0" indent="0">
              <a:buNone/>
            </a:pPr>
            <a:r>
              <a:rPr lang="en-US" dirty="0"/>
              <a:t>Our story &amp; their story: Mannequins reporting</a:t>
            </a:r>
          </a:p>
          <a:p>
            <a:pPr marL="0" indent="0">
              <a:buNone/>
            </a:pPr>
            <a:r>
              <a:rPr lang="en-US" dirty="0"/>
              <a:t>Healthcare providers joining the conversation</a:t>
            </a:r>
          </a:p>
          <a:p>
            <a:pPr marL="0" indent="0">
              <a:buNone/>
            </a:pPr>
            <a:r>
              <a:rPr lang="en-US" dirty="0"/>
              <a:t>What is next?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technique of imitating the </a:t>
            </a:r>
            <a:r>
              <a:rPr lang="en-US" dirty="0" err="1"/>
              <a:t>behaviour</a:t>
            </a:r>
            <a:r>
              <a:rPr lang="en-US" dirty="0"/>
              <a:t> of some situation or process by means of a suitably analogous situation or apparatus, especially for the purpose of study or personal training.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1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Fidelity refers to the accuracy with which the simulation and/or simulation device imitates reality.</a:t>
            </a:r>
          </a:p>
          <a:p>
            <a:r>
              <a:rPr lang="en-US" dirty="0"/>
              <a:t>High, Medium, Low: high would be full body mannequin with physiologic modelling and low would be basic CPR manikin.</a:t>
            </a:r>
          </a:p>
          <a:p>
            <a:endParaRPr lang="en-US" dirty="0"/>
          </a:p>
          <a:p>
            <a:r>
              <a:rPr lang="en-US" b="1" dirty="0"/>
              <a:t>Task trainers</a:t>
            </a:r>
            <a:r>
              <a:rPr lang="en-US" dirty="0"/>
              <a:t>: devices designated to provide experiences in specific skills or simulation (e.g. airway management).</a:t>
            </a:r>
          </a:p>
          <a:p>
            <a:r>
              <a:rPr lang="en-US" b="1" dirty="0"/>
              <a:t>Full-body simulator</a:t>
            </a:r>
            <a:r>
              <a:rPr lang="en-US" dirty="0"/>
              <a:t>: electromechanical outfitted manikin of varying fidelity.</a:t>
            </a:r>
          </a:p>
          <a:p>
            <a:r>
              <a:rPr lang="en-US" b="1" dirty="0"/>
              <a:t>VR:</a:t>
            </a:r>
            <a:r>
              <a:rPr lang="en-US" dirty="0"/>
              <a:t> computer-generated representation of a physical entity (e.g. bronchoscopy)</a:t>
            </a:r>
          </a:p>
          <a:p>
            <a:r>
              <a:rPr lang="en-US" b="1" dirty="0"/>
              <a:t>Haptic</a:t>
            </a:r>
            <a:r>
              <a:rPr lang="en-US" dirty="0"/>
              <a:t>: physical feedback of device.</a:t>
            </a:r>
          </a:p>
          <a:p>
            <a:r>
              <a:rPr lang="en-US" b="1" dirty="0"/>
              <a:t>Immersive environment:</a:t>
            </a:r>
            <a:r>
              <a:rPr lang="en-US" dirty="0"/>
              <a:t> full-scale simulation by physical devices alone or in combination with VR to recreate a health-care setting.</a:t>
            </a:r>
          </a:p>
          <a:p>
            <a:r>
              <a:rPr lang="en-US" b="1" dirty="0"/>
              <a:t>Debriefing: </a:t>
            </a:r>
            <a:r>
              <a:rPr lang="en-US" dirty="0"/>
              <a:t>reflective post-scenario discussion of key activities, events and principles from experience.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0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0"/>
            <a:ext cx="10515600" cy="1325563"/>
          </a:xfrm>
        </p:spPr>
        <p:txBody>
          <a:bodyPr/>
          <a:lstStyle/>
          <a:p>
            <a:r>
              <a:rPr lang="en-US" dirty="0"/>
              <a:t>Some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7" y="1034255"/>
            <a:ext cx="11787187" cy="5623719"/>
          </a:xfrm>
        </p:spPr>
        <p:txBody>
          <a:bodyPr>
            <a:normAutofit fontScale="32500" lnSpcReduction="20000"/>
          </a:bodyPr>
          <a:lstStyle/>
          <a:p>
            <a:r>
              <a:rPr lang="en-US" sz="5500" dirty="0"/>
              <a:t>First introduced in 1960’s in </a:t>
            </a:r>
            <a:r>
              <a:rPr lang="en-US" sz="5500" dirty="0" err="1"/>
              <a:t>anaesthesia</a:t>
            </a:r>
            <a:r>
              <a:rPr lang="en-US" sz="5500" dirty="0"/>
              <a:t>, then expanded to other medical specialties. Dr. Stephen Abrahamson at USC.</a:t>
            </a:r>
          </a:p>
          <a:p>
            <a:endParaRPr lang="en-US" sz="5500" dirty="0"/>
          </a:p>
          <a:p>
            <a:r>
              <a:rPr lang="en-US" sz="5500" dirty="0"/>
              <a:t>Especially in the 1990’s widespread: ability of simulation to provide a unique procedural  and cognitive training platform and train repetitively on complex tasks where mistakes become powerful learning vehicles rather than negative outcomes at bedside.</a:t>
            </a:r>
          </a:p>
          <a:p>
            <a:endParaRPr lang="en-US" sz="5500" dirty="0"/>
          </a:p>
          <a:p>
            <a:r>
              <a:rPr lang="en-US" sz="5500" dirty="0"/>
              <a:t>The old axiom of see one, do one, teach one  (</a:t>
            </a:r>
            <a:r>
              <a:rPr lang="en-US" sz="5500" dirty="0" err="1"/>
              <a:t>practising</a:t>
            </a:r>
            <a:r>
              <a:rPr lang="en-US" sz="5500" dirty="0"/>
              <a:t> on patients) may no longer be appropriate given concern with patient safety. </a:t>
            </a:r>
          </a:p>
          <a:p>
            <a:r>
              <a:rPr lang="en-US" sz="5500" dirty="0"/>
              <a:t>Now it is expected that </a:t>
            </a:r>
            <a:r>
              <a:rPr lang="en-US" sz="5500" dirty="0" err="1"/>
              <a:t>trigness</a:t>
            </a:r>
            <a:r>
              <a:rPr lang="en-US" sz="5500" dirty="0"/>
              <a:t> have some basic competencies before and during learning with actual patients.</a:t>
            </a:r>
          </a:p>
          <a:p>
            <a:r>
              <a:rPr lang="en-US" sz="5500" dirty="0"/>
              <a:t>This applies to all levels of education from UME to PGME and CME.</a:t>
            </a:r>
          </a:p>
          <a:p>
            <a:endParaRPr lang="en-US" sz="5500" dirty="0"/>
          </a:p>
          <a:p>
            <a:r>
              <a:rPr lang="en-US" sz="5500" dirty="0"/>
              <a:t>More ingrained in medical education given move towards development and demonstration of learner competencies. </a:t>
            </a:r>
          </a:p>
          <a:p>
            <a:r>
              <a:rPr lang="en-US" sz="5500" dirty="0"/>
              <a:t>Identified as a high research priority in medical education.</a:t>
            </a:r>
          </a:p>
          <a:p>
            <a:r>
              <a:rPr lang="en-US" sz="5500" dirty="0"/>
              <a:t>At the regulatory level, simulation is allowed to meet the minimum quotas for procedures, situations, and management challenges.</a:t>
            </a:r>
          </a:p>
          <a:p>
            <a:r>
              <a:rPr lang="en-US" sz="5500" dirty="0"/>
              <a:t>American board of </a:t>
            </a:r>
            <a:r>
              <a:rPr lang="en-US" sz="5500" dirty="0" err="1"/>
              <a:t>anasthesiology</a:t>
            </a:r>
            <a:r>
              <a:rPr lang="en-US" sz="5500" dirty="0"/>
              <a:t> has mandated simulation as part of its maintenance of certification program since 2000.</a:t>
            </a:r>
          </a:p>
          <a:p>
            <a:r>
              <a:rPr lang="en-US" sz="5500" dirty="0"/>
              <a:t>It’s category 3 in our MOC according to RC.</a:t>
            </a:r>
          </a:p>
          <a:p>
            <a:r>
              <a:rPr lang="en-US" sz="5500" dirty="0"/>
              <a:t>It is likely that simulation will play an increasing role in recertification activities.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4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sample video of a simulation based activity.</a:t>
            </a:r>
          </a:p>
        </p:txBody>
      </p:sp>
    </p:spTree>
    <p:extLst>
      <p:ext uri="{BB962C8B-B14F-4D97-AF65-F5344CB8AC3E}">
        <p14:creationId xmlns:p14="http://schemas.microsoft.com/office/powerpoint/2010/main" val="5194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sample video of a simulation based activity that has an IPC  learning objective.</a:t>
            </a:r>
          </a:p>
        </p:txBody>
      </p:sp>
    </p:spTree>
    <p:extLst>
      <p:ext uri="{BB962C8B-B14F-4D97-AF65-F5344CB8AC3E}">
        <p14:creationId xmlns:p14="http://schemas.microsoft.com/office/powerpoint/2010/main" val="4007341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645</Words>
  <Application>Microsoft Office PowerPoint</Application>
  <PresentationFormat>Widescreen</PresentationFormat>
  <Paragraphs>81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Mangal</vt:lpstr>
      <vt:lpstr>Office Theme</vt:lpstr>
      <vt:lpstr>Joining the Ranks: Mannequins and the Inside Story</vt:lpstr>
      <vt:lpstr>CME  Disclosure</vt:lpstr>
      <vt:lpstr>Project Team</vt:lpstr>
      <vt:lpstr>Agenda</vt:lpstr>
      <vt:lpstr>What is simulation</vt:lpstr>
      <vt:lpstr>Some definitions</vt:lpstr>
      <vt:lpstr>Some history</vt:lpstr>
      <vt:lpstr>Video 1</vt:lpstr>
      <vt:lpstr>Video 2</vt:lpstr>
      <vt:lpstr>IPC and Medical Education</vt:lpstr>
      <vt:lpstr>PowerPoint Presentation</vt:lpstr>
      <vt:lpstr>PowerPoint Presentation</vt:lpstr>
      <vt:lpstr>PowerPoint Presentation</vt:lpstr>
      <vt:lpstr>PowerPoint Presentation</vt:lpstr>
      <vt:lpstr>Our story &amp; their story: Mannequins reporting</vt:lpstr>
      <vt:lpstr>Healthcare providers joining the conversation</vt:lpstr>
      <vt:lpstr>What is next?</vt:lpstr>
      <vt:lpstr>Discussion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Ghazwan Altabbaa</dc:creator>
  <cp:lastModifiedBy>Helen Evans</cp:lastModifiedBy>
  <cp:revision>25</cp:revision>
  <dcterms:created xsi:type="dcterms:W3CDTF">2018-05-01T01:29:11Z</dcterms:created>
  <dcterms:modified xsi:type="dcterms:W3CDTF">2018-05-23T22:35:33Z</dcterms:modified>
</cp:coreProperties>
</file>