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  <p:sldMasterId id="2147483865" r:id="rId2"/>
  </p:sldMasterIdLst>
  <p:notesMasterIdLst>
    <p:notesMasterId r:id="rId54"/>
  </p:notesMasterIdLst>
  <p:handoutMasterIdLst>
    <p:handoutMasterId r:id="rId55"/>
  </p:handoutMasterIdLst>
  <p:sldIdLst>
    <p:sldId id="256" r:id="rId3"/>
    <p:sldId id="405" r:id="rId4"/>
    <p:sldId id="407" r:id="rId5"/>
    <p:sldId id="402" r:id="rId6"/>
    <p:sldId id="413" r:id="rId7"/>
    <p:sldId id="404" r:id="rId8"/>
    <p:sldId id="380" r:id="rId9"/>
    <p:sldId id="415" r:id="rId10"/>
    <p:sldId id="440" r:id="rId11"/>
    <p:sldId id="436" r:id="rId12"/>
    <p:sldId id="437" r:id="rId13"/>
    <p:sldId id="438" r:id="rId14"/>
    <p:sldId id="441" r:id="rId15"/>
    <p:sldId id="323" r:id="rId16"/>
    <p:sldId id="416" r:id="rId17"/>
    <p:sldId id="400" r:id="rId18"/>
    <p:sldId id="408" r:id="rId19"/>
    <p:sldId id="409" r:id="rId20"/>
    <p:sldId id="399" r:id="rId21"/>
    <p:sldId id="354" r:id="rId22"/>
    <p:sldId id="418" r:id="rId23"/>
    <p:sldId id="386" r:id="rId24"/>
    <p:sldId id="419" r:id="rId25"/>
    <p:sldId id="420" r:id="rId26"/>
    <p:sldId id="421" r:id="rId27"/>
    <p:sldId id="326" r:id="rId28"/>
    <p:sldId id="434" r:id="rId29"/>
    <p:sldId id="435" r:id="rId30"/>
    <p:sldId id="427" r:id="rId31"/>
    <p:sldId id="428" r:id="rId32"/>
    <p:sldId id="429" r:id="rId33"/>
    <p:sldId id="430" r:id="rId34"/>
    <p:sldId id="425" r:id="rId35"/>
    <p:sldId id="424" r:id="rId36"/>
    <p:sldId id="433" r:id="rId37"/>
    <p:sldId id="373" r:id="rId38"/>
    <p:sldId id="422" r:id="rId39"/>
    <p:sldId id="374" r:id="rId40"/>
    <p:sldId id="410" r:id="rId41"/>
    <p:sldId id="396" r:id="rId42"/>
    <p:sldId id="370" r:id="rId43"/>
    <p:sldId id="411" r:id="rId44"/>
    <p:sldId id="378" r:id="rId45"/>
    <p:sldId id="379" r:id="rId46"/>
    <p:sldId id="406" r:id="rId47"/>
    <p:sldId id="375" r:id="rId48"/>
    <p:sldId id="412" r:id="rId49"/>
    <p:sldId id="414" r:id="rId50"/>
    <p:sldId id="348" r:id="rId51"/>
    <p:sldId id="442" r:id="rId52"/>
    <p:sldId id="443" r:id="rId53"/>
  </p:sldIdLst>
  <p:sldSz cx="9144000" cy="6858000" type="screen4x3"/>
  <p:notesSz cx="6797675" cy="9928225"/>
  <p:defaultTextStyle>
    <a:defPPr>
      <a:defRPr lang="en-US"/>
    </a:defPPr>
    <a:lvl1pPr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12750" indent="-74613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27088" indent="-149225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41425" indent="-225425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54175" indent="-300038" algn="l" defTabSz="8270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4" autoAdjust="0"/>
    <p:restoredTop sz="94660"/>
  </p:normalViewPr>
  <p:slideViewPr>
    <p:cSldViewPr>
      <p:cViewPr>
        <p:scale>
          <a:sx n="106" d="100"/>
          <a:sy n="106" d="100"/>
        </p:scale>
        <p:origin x="-163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24"/>
    </p:cViewPr>
  </p:sorterViewPr>
  <p:notesViewPr>
    <p:cSldViewPr>
      <p:cViewPr>
        <p:scale>
          <a:sx n="130" d="100"/>
          <a:sy n="130" d="100"/>
        </p:scale>
        <p:origin x="1184" y="-27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00410"/>
            <a:ext cx="6797675" cy="703262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ctr" defTabSz="1112347" eaLnBrk="1" hangingPunct="1">
              <a:defRPr sz="1200" b="1"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dirty="0"/>
              <a:t>The </a:t>
            </a:r>
            <a:r>
              <a:rPr lang="en-GB" altLang="en-US" dirty="0" smtClean="0"/>
              <a:t>Effectiveness </a:t>
            </a:r>
            <a:r>
              <a:rPr lang="en-GB" altLang="en-US" dirty="0"/>
              <a:t>of TB I</a:t>
            </a:r>
            <a:r>
              <a:rPr lang="en-GB" altLang="en-US" dirty="0" smtClean="0"/>
              <a:t>nfection Control Strategies </a:t>
            </a:r>
            <a:r>
              <a:rPr lang="en-GB" altLang="en-US" dirty="0"/>
              <a:t>in </a:t>
            </a:r>
            <a:r>
              <a:rPr lang="en-GB" altLang="en-US" dirty="0" smtClean="0"/>
              <a:t>High </a:t>
            </a:r>
            <a:r>
              <a:rPr lang="en-GB" altLang="en-US" dirty="0"/>
              <a:t>HIV/TB </a:t>
            </a:r>
            <a:r>
              <a:rPr lang="en-GB" altLang="en-US" dirty="0" smtClean="0"/>
              <a:t>Burden Settings</a:t>
            </a:r>
            <a:br>
              <a:rPr lang="en-GB" altLang="en-US" dirty="0" smtClean="0"/>
            </a:br>
            <a:r>
              <a:rPr lang="en-GB" altLang="en-US" dirty="0" err="1" smtClean="0"/>
              <a:t>Eltony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Mugomery</a:t>
            </a:r>
            <a:r>
              <a:rPr lang="en-GB" altLang="en-US" dirty="0" smtClean="0"/>
              <a:t>, Africa University, Zimbabwe 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A Webber Training Teleclass </a:t>
            </a:r>
            <a:endParaRPr lang="en-GB" altLang="en-US" dirty="0">
              <a:latin typeface="Calibri" panose="020F0502020204030204" pitchFamily="34" charset="0"/>
              <a:ea typeface="ＭＳ Ｐゴシック" pitchFamily="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3500"/>
            <a:ext cx="6797675" cy="500063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ctr" defTabSz="1112347" eaLnBrk="1" hangingPunct="1">
              <a:defRPr sz="1200" b="1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GB" altLang="en-US" dirty="0"/>
              <a:t>Hosted by </a:t>
            </a:r>
            <a:r>
              <a:rPr lang="en-GB" altLang="en-US" dirty="0" smtClean="0"/>
              <a:t>Joseph Kaunda, Alberta Health Services, Canada</a:t>
            </a:r>
            <a:endParaRPr lang="en-GB" altLang="en-US" dirty="0"/>
          </a:p>
          <a:p>
            <a:pPr>
              <a:defRPr/>
            </a:pPr>
            <a:r>
              <a:rPr lang="en-GB" altLang="en-US" dirty="0" err="1"/>
              <a:t>www.webbertraining.com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798478E8-446A-48AA-97B6-36C7FCBE557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23120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284CE22A-EF61-004B-A7A4-CEA10EAD7563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010" tIns="45505" rIns="91010" bIns="4550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W" alt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Z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1112347" eaLnBrk="1" hangingPunct="1">
              <a:defRPr sz="1200">
                <a:latin typeface="Calibri" panose="020F0502020204030204" pitchFamily="3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01E1CF65-E5AF-4F5A-9926-58B72EE99CC3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2952199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12750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827088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24142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65417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070439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4526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8614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2701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752338" indent="-372983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6288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34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06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78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50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6F6525-EB0A-DC4B-9793-7903D1231595}" type="datetime1">
              <a:rPr lang="en-CA" altLang="en-US" sz="1200" smtClean="0"/>
              <a:t>2/6/2019</a:t>
            </a:fld>
            <a:endParaRPr lang="en-ZW" altLang="en-US" sz="120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752338" indent="-372983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6288" indent="-227013" defTabSz="11112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34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06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78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5088" indent="-227013" defTabSz="111125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71A0A8-0DD6-49D7-84CF-7AB9AC781058}" type="slidenum">
              <a:rPr lang="en-ZW" altLang="en-US" sz="1200" smtClean="0"/>
              <a:pPr>
                <a:spcBef>
                  <a:spcPct val="0"/>
                </a:spcBef>
              </a:pPr>
              <a:t>1</a:t>
            </a:fld>
            <a:endParaRPr lang="en-ZW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54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9E836C-4D04-4948-AA2F-5CA10316AE83}" type="datetime1">
              <a:rPr lang="en-CA" altLang="en-US" sz="1200" smtClean="0">
                <a:latin typeface="Calibri" panose="020F0502020204030204" pitchFamily="34" charset="0"/>
              </a:rPr>
              <a:t>2/6/2019</a:t>
            </a:fld>
            <a:endParaRPr lang="en-ZW" altLang="en-US" sz="1200" smtClean="0">
              <a:latin typeface="Calibri" panose="020F0502020204030204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11112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11112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F5278D-E72B-4DFD-8318-A2E486B21564}" type="slidenum">
              <a:rPr lang="en-ZW" altLang="en-US" sz="1200" smtClean="0">
                <a:latin typeface="Calibri" panose="020F0502020204030204" pitchFamily="34" charset="0"/>
              </a:rPr>
              <a:pPr/>
              <a:t>43</a:t>
            </a:fld>
            <a:endParaRPr lang="en-ZW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6546-59C4-2544-A6C8-C83C0C4302B7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78682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6CC6-21BD-144D-8837-2441C0BCF958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67403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6DF5-D752-4D4F-9705-6A49703DAC43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0F14-E603-4600-8DD2-109CBDF84973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22639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A21E-4936-A641-AD56-2635AB1979EC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0025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601E-B119-3548-99C1-B24E0E0DA475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28010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C28B-4055-F446-A280-EDC8B6951A67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84725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49AA-644C-944F-83F8-1629CA18E72E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50506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1A65-B5CD-3240-BABF-B6295B3DEEBC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80444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07FF-4FD3-D14B-AA63-4BD45115C251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4046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70C5-A2C2-3B4B-8B8B-7898C7348664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33575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2E1-D3AE-E74D-8F8A-475D5DA1522C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7576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1462-E4C0-3A44-B5BC-29CFB0FA802D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034526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475E-8701-B742-9AE7-4D93E83587F9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409093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CAE3-491C-BC4D-B7EC-DBAFBFD3E716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77367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A1EC-C0F5-5C43-8077-4801D6C6A4DF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170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38F5-8FE9-5946-A791-EA207A4CC5A9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1754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2A10-095C-7945-9AEE-58E4250AA799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7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9258-3367-E045-8CFF-8A5E79179875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41790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41A9-2295-F940-9983-DB1D5732BB30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44623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3D2D-B35E-124B-8930-9D6780EDDB3D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57807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A5E6-C1B6-AB43-924D-14FBFA73FAFA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8934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0193-36E2-464A-932E-A9A92C689A3C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1368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00C11-89C6-D14E-8CFA-CE82D59F9938}" type="datetime1">
              <a:rPr lang="en-CA" altLang="en-US" smtClean="0"/>
              <a:t>2/6/2019</a:t>
            </a:fld>
            <a:endParaRPr lang="en-Z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47A03-E161-4947-B8EA-DFAA4486F01E}" type="slidenum">
              <a:rPr lang="en-ZW" altLang="en-US"/>
              <a:pPr>
                <a:defRPr/>
              </a:pPr>
              <a:t>‹#›</a:t>
            </a:fld>
            <a:endParaRPr lang="en-Z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EBC06A-2D72-AA4B-8D66-E7D56E7E7D34}" type="datetime1">
              <a:rPr lang="en-CA" altLang="en-US" smtClean="0">
                <a:solidFill>
                  <a:prstClr val="black">
                    <a:tint val="75000"/>
                  </a:prstClr>
                </a:solidFill>
              </a:rPr>
              <a:t>2/6/2019</a:t>
            </a:fld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‹#›</a:t>
            </a:fld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37679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75" y="1340671"/>
            <a:ext cx="9128125" cy="1943966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06982" y="1477300"/>
            <a:ext cx="8929514" cy="146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8" tIns="41409" rIns="82818" bIns="41409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000" b="1" dirty="0">
                <a:solidFill>
                  <a:schemeClr val="bg1"/>
                </a:solidFill>
              </a:rPr>
              <a:t>The effectiveness of </a:t>
            </a:r>
            <a:r>
              <a:rPr lang="en-GB" altLang="en-US" sz="3000" b="1" dirty="0" smtClean="0">
                <a:solidFill>
                  <a:schemeClr val="bg1"/>
                </a:solidFill>
              </a:rPr>
              <a:t>TB </a:t>
            </a:r>
            <a:r>
              <a:rPr lang="en-GB" altLang="en-US" sz="3000" b="1" dirty="0">
                <a:solidFill>
                  <a:schemeClr val="bg1"/>
                </a:solidFill>
              </a:rPr>
              <a:t>infection control strategies in high HIV/TB burden settings: The case of isoniazid preventive therapy in </a:t>
            </a:r>
            <a:r>
              <a:rPr lang="en-GB" altLang="en-US" sz="3000" b="1" dirty="0" smtClean="0">
                <a:solidFill>
                  <a:schemeClr val="bg1"/>
                </a:solidFill>
              </a:rPr>
              <a:t>Lesotho</a:t>
            </a:r>
            <a:endParaRPr lang="en-GB" altLang="en-US" sz="3000" dirty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582613" y="5416550"/>
            <a:ext cx="837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9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541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8663" indent="-220663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558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30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702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27463" indent="-220663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660170" y="3645024"/>
            <a:ext cx="7839533" cy="8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alt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>Eltony Mugomeri, </a:t>
            </a:r>
            <a:r>
              <a:rPr lang="en-GB" altLang="en-US" sz="28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DHSc</a:t>
            </a:r>
            <a:r>
              <a:rPr lang="en-GB" alt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altLang="en-US" sz="28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Department of Health Sciences, Africa University, Zimbabwe</a:t>
            </a: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213" y="41275"/>
            <a:ext cx="138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229200"/>
            <a:ext cx="1111291" cy="101923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39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27088" y="227013"/>
            <a:ext cx="1746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University of Lesotho,</a:t>
            </a:r>
          </a:p>
          <a:p>
            <a:r>
              <a:rPr lang="en-GB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Southern Africa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94309" y="5109755"/>
            <a:ext cx="4864107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Hosted by Joseph Kaunda</a:t>
            </a:r>
            <a:b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Alberta </a:t>
            </a:r>
            <a:r>
              <a:rPr lang="en-GB" altLang="en-US" sz="2000" b="1" smtClean="0">
                <a:ea typeface="Calibri" panose="020F0502020204030204" pitchFamily="34" charset="0"/>
                <a:cs typeface="Arial" panose="020B0604020202020204" pitchFamily="34" charset="0"/>
              </a:rPr>
              <a:t>Health Services, Canada</a:t>
            </a: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4299" y="6525344"/>
            <a:ext cx="27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mtClean="0"/>
              <a:t>www.webbertraining.com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22274" y="6525344"/>
            <a:ext cx="20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February 7, 2019</a:t>
            </a:r>
            <a:endParaRPr lang="en-US" sz="1800" dirty="0"/>
          </a:p>
        </p:txBody>
      </p:sp>
    </p:spTree>
  </p:cSld>
  <p:clrMapOvr>
    <a:masterClrMapping/>
  </p:clrMapOvr>
  <p:transition spd="slow" advTm="375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" y="687388"/>
            <a:ext cx="9144000" cy="391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12075"/>
            <a:ext cx="9147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QxcjvdAdvTTb5929f4c"/>
              </a:rPr>
              <a:t>The </a:t>
            </a:r>
            <a:r>
              <a:rPr lang="en-GB" sz="2000" dirty="0">
                <a:latin typeface="QxcjvdAdvTTb5929f4c"/>
              </a:rPr>
              <a:t>durability of protection by IPT was lost within 6</a:t>
            </a:r>
            <a:r>
              <a:rPr lang="en-GB" sz="2000" dirty="0">
                <a:latin typeface="XkgwjlAdvTTb5929f4c+20"/>
              </a:rPr>
              <a:t>–</a:t>
            </a:r>
            <a:r>
              <a:rPr lang="en-GB" sz="2000" dirty="0">
                <a:latin typeface="QxcjvdAdvTTb5929f4c"/>
              </a:rPr>
              <a:t>12 months in this setting with a high </a:t>
            </a:r>
            <a:r>
              <a:rPr lang="en-GB" sz="2000" dirty="0" smtClean="0">
                <a:latin typeface="QxcjvdAdvTTb5929f4c"/>
              </a:rPr>
              <a:t>HIV prevalence </a:t>
            </a:r>
            <a:r>
              <a:rPr lang="en-GB" sz="2000" dirty="0">
                <a:latin typeface="QxcjvdAdvTTb5929f4c"/>
              </a:rPr>
              <a:t>and a high annual risk of </a:t>
            </a:r>
            <a:r>
              <a:rPr lang="en-GB" sz="2000" dirty="0">
                <a:latin typeface="BthmyyAdvTT1b53b5fb.I"/>
              </a:rPr>
              <a:t>M. tuberculosis </a:t>
            </a:r>
            <a:r>
              <a:rPr lang="en-GB" sz="2000" dirty="0">
                <a:latin typeface="QxcjvdAdvTTb5929f4c"/>
              </a:rPr>
              <a:t>infection. </a:t>
            </a:r>
            <a:endParaRPr lang="en-GB" sz="2000" dirty="0" smtClean="0">
              <a:latin typeface="QxcjvdAdvTTb5929f4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QxcjvdAdvTTb5929f4c"/>
              </a:rPr>
              <a:t>The </a:t>
            </a:r>
            <a:r>
              <a:rPr lang="en-GB" sz="2000" dirty="0">
                <a:latin typeface="QxcjvdAdvTTb5929f4c"/>
              </a:rPr>
              <a:t>observed </a:t>
            </a:r>
            <a:r>
              <a:rPr lang="en-GB" sz="2000" dirty="0" smtClean="0">
                <a:latin typeface="QxcjvdAdvTTb5929f4c"/>
              </a:rPr>
              <a:t>rate of reinfection </a:t>
            </a:r>
            <a:r>
              <a:rPr lang="en-GB" sz="2000" dirty="0">
                <a:latin typeface="QxcjvdAdvTTb5929f4c"/>
              </a:rPr>
              <a:t>was higher than the modelled </a:t>
            </a:r>
            <a:r>
              <a:rPr lang="en-GB" sz="2000" dirty="0" smtClean="0">
                <a:latin typeface="QxcjvdAdvTTb5929f4c"/>
              </a:rPr>
              <a:t>rate [1.3/100 </a:t>
            </a:r>
            <a:r>
              <a:rPr lang="en-GB" sz="2000" dirty="0" err="1">
                <a:latin typeface="QxcjvdAdvTTb5929f4c"/>
              </a:rPr>
              <a:t>pyrs</a:t>
            </a:r>
            <a:r>
              <a:rPr lang="en-GB" sz="2000" dirty="0">
                <a:latin typeface="QxcjvdAdvTTb5929f4c"/>
              </a:rPr>
              <a:t>, vs 2.2/100 </a:t>
            </a:r>
            <a:r>
              <a:rPr lang="en-GB" sz="2000" dirty="0" err="1">
                <a:latin typeface="QxcjvdAdvTTb5929f4c"/>
              </a:rPr>
              <a:t>pyrs</a:t>
            </a:r>
            <a:r>
              <a:rPr lang="en-GB" sz="2000" dirty="0">
                <a:latin typeface="QxcjvdAdvTTb5929f4c"/>
              </a:rPr>
              <a:t> (95 % CI, 1.8</a:t>
            </a:r>
            <a:r>
              <a:rPr lang="en-GB" sz="2000" dirty="0">
                <a:latin typeface="XkgwjlAdvTTb5929f4c+20"/>
              </a:rPr>
              <a:t>–</a:t>
            </a:r>
            <a:r>
              <a:rPr lang="en-GB" sz="2000" dirty="0">
                <a:latin typeface="QxcjvdAdvTTb5929f4c"/>
              </a:rPr>
              <a:t>2.7</a:t>
            </a:r>
            <a:r>
              <a:rPr lang="en-GB" sz="2000" dirty="0" smtClean="0">
                <a:latin typeface="QxcjvdAdvTTb5929f4c"/>
              </a:rPr>
              <a:t>)], suggesting </a:t>
            </a:r>
            <a:r>
              <a:rPr lang="en-GB" sz="2000" dirty="0">
                <a:latin typeface="QxcjvdAdvTTb5929f4c"/>
              </a:rPr>
              <a:t>that reactivation of persistent latent infection </a:t>
            </a:r>
            <a:r>
              <a:rPr lang="en-GB" sz="2000" dirty="0" smtClean="0">
                <a:latin typeface="QxcjvdAdvTTb5929f4c"/>
              </a:rPr>
              <a:t>plays </a:t>
            </a:r>
            <a:r>
              <a:rPr lang="en-GB" sz="2000" dirty="0">
                <a:latin typeface="QxcjvdAdvTTb5929f4c"/>
              </a:rPr>
              <a:t>a role in the rapid return to baseline TB incidence.</a:t>
            </a:r>
            <a:endParaRPr lang="en-GB" sz="2000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88639"/>
            <a:ext cx="7886700" cy="352231"/>
          </a:xfrm>
        </p:spPr>
        <p:txBody>
          <a:bodyPr/>
          <a:lstStyle/>
          <a:p>
            <a:pPr algn="ctr"/>
            <a:r>
              <a:rPr lang="en-GB" sz="2000" dirty="0" smtClean="0">
                <a:latin typeface="QxcjvdAdvTTb5929f4c"/>
              </a:rPr>
              <a:t>Reactivation </a:t>
            </a:r>
            <a:r>
              <a:rPr lang="en-GB" sz="2000" dirty="0">
                <a:latin typeface="QxcjvdAdvTTb5929f4c"/>
              </a:rPr>
              <a:t>of persistent latent </a:t>
            </a:r>
            <a:r>
              <a:rPr lang="en-GB" sz="2000" dirty="0" smtClean="0">
                <a:latin typeface="QxcjvdAdvTTb5929f4c"/>
              </a:rPr>
              <a:t>infection is a challenge</a:t>
            </a:r>
            <a:endParaRPr lang="en-GB" sz="2000" b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10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181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571759"/>
            <a:ext cx="8712968" cy="3038125"/>
          </a:xfrm>
        </p:spPr>
      </p:pic>
      <p:sp>
        <p:nvSpPr>
          <p:cNvPr id="6" name="Rectangle 5"/>
          <p:cNvSpPr/>
          <p:nvPr/>
        </p:nvSpPr>
        <p:spPr>
          <a:xfrm>
            <a:off x="0" y="3689259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Barriers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included 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stigma, limited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knowledge about TB among contacts, insufficient time and space in clinics for counselling, mistrust of 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health </a:t>
            </a:r>
            <a:r>
              <a:rPr lang="en-GB" sz="2000" dirty="0" err="1" smtClean="0">
                <a:solidFill>
                  <a:srgbClr val="131413"/>
                </a:solidFill>
                <a:latin typeface="YsfwbtPmxfmjAdvTTb5929f4c"/>
              </a:rPr>
              <a:t>center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 staff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among index patients and contacts, and high travel costs for 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lay health workers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and contacts. </a:t>
            </a:r>
            <a:endParaRPr lang="en-GB" sz="2000" dirty="0" smtClean="0">
              <a:solidFill>
                <a:srgbClr val="131413"/>
              </a:solidFill>
              <a:latin typeface="YsfwbtPmxfmjAdvTTb5929f4c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The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most 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important facilitators </a:t>
            </a:r>
            <a:r>
              <a:rPr lang="en-GB" sz="2000" dirty="0">
                <a:solidFill>
                  <a:srgbClr val="131413"/>
                </a:solidFill>
                <a:latin typeface="YsfwbtPmxfmjAdvTTb5929f4c"/>
              </a:rPr>
              <a:t>identified were the </a:t>
            </a:r>
            <a:r>
              <a:rPr lang="en-GB" sz="2000" dirty="0">
                <a:solidFill>
                  <a:srgbClr val="FF0000"/>
                </a:solidFill>
                <a:latin typeface="YsfwbtPmxfmjAdvTTb5929f4c"/>
              </a:rPr>
              <a:t>personalized and enabling </a:t>
            </a:r>
            <a:r>
              <a:rPr lang="en-GB" sz="2000" dirty="0" smtClean="0">
                <a:solidFill>
                  <a:srgbClr val="FF0000"/>
                </a:solidFill>
                <a:latin typeface="YsfwbtPmxfmjAdvTTb5929f4c"/>
              </a:rPr>
              <a:t>services</a:t>
            </a:r>
            <a:r>
              <a:rPr lang="en-GB" sz="2000" dirty="0" smtClean="0">
                <a:solidFill>
                  <a:srgbClr val="131413"/>
                </a:solidFill>
                <a:latin typeface="YsfwbtPmxfmjAdvTTb5929f4c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YsfwbtPmxfmjAdvTTb5929f4c"/>
              </a:rPr>
              <a:t>The </a:t>
            </a:r>
            <a:r>
              <a:rPr lang="en-GB" sz="2000" dirty="0">
                <a:latin typeface="YsfwbtPmxfmjAdvTTb5929f4c"/>
              </a:rPr>
              <a:t>use of a </a:t>
            </a:r>
            <a:r>
              <a:rPr lang="en-GB" sz="2000" dirty="0" err="1">
                <a:latin typeface="YsfwbtPmxfmjAdvTTb5929f4c"/>
              </a:rPr>
              <a:t>behavioral</a:t>
            </a:r>
            <a:r>
              <a:rPr lang="en-GB" sz="2000" dirty="0">
                <a:latin typeface="YsfwbtPmxfmjAdvTTb5929f4c"/>
              </a:rPr>
              <a:t> theory and a validated implementation framework provided a </a:t>
            </a:r>
            <a:r>
              <a:rPr lang="en-GB" sz="2000" dirty="0" smtClean="0">
                <a:latin typeface="YsfwbtPmxfmjAdvTTb5929f4c"/>
              </a:rPr>
              <a:t>comprehensive approach </a:t>
            </a:r>
            <a:r>
              <a:rPr lang="en-GB" sz="2000" dirty="0">
                <a:latin typeface="YsfwbtPmxfmjAdvTTb5929f4c"/>
              </a:rPr>
              <a:t>for systematically identifying barriers to and facilitators of TB contact investigation. </a:t>
            </a:r>
            <a:endParaRPr lang="en-GB" sz="2000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1449" y="127585"/>
            <a:ext cx="6849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QxcjvdAdvTTb5929f4c"/>
              </a:rPr>
              <a:t>Poor contact investigations remains a barrier to TB infection control</a:t>
            </a:r>
            <a:endParaRPr lang="en-GB" b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11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41930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904" y="762251"/>
            <a:ext cx="4248472" cy="3842174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13176"/>
            <a:ext cx="9196989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ent Arrow 15"/>
          <p:cNvSpPr/>
          <p:nvPr/>
        </p:nvSpPr>
        <p:spPr>
          <a:xfrm rot="5400000" flipV="1">
            <a:off x="990671" y="4249964"/>
            <a:ext cx="774998" cy="70892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8954" y="135858"/>
            <a:ext cx="6200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QxcjvdAdvTTb5929f4c"/>
              </a:rPr>
              <a:t>TB infection control in healthcare facilities remains a concern</a:t>
            </a:r>
            <a:endParaRPr lang="en-GB" b="1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12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0477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1" y="605320"/>
            <a:ext cx="7478399" cy="5904000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18954" y="135858"/>
            <a:ext cx="5464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QxcjvdAdvTTb5929f4c"/>
              </a:rPr>
              <a:t>Effective IPC governance is needed in some countries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5508104" y="5589240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13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6149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62163" y="101600"/>
            <a:ext cx="4143375" cy="431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733425"/>
            <a:ext cx="9121775" cy="1903413"/>
          </a:xfrm>
        </p:spPr>
        <p:txBody>
          <a:bodyPr rtlCol="0">
            <a:normAutofit/>
          </a:bodyPr>
          <a:lstStyle/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HIV+ = 23.5% (adults) &amp; TB 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incidence =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852 per 100,000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WHO, 2016);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700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</a:t>
            </a: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100,000 alongside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Africa &amp;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Swaziland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TB+ co-infected with HIV (WHO, 2014).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TB incidence &amp; notification rates, Lesotho?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3320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14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62163" y="101600"/>
            <a:ext cx="4143375" cy="431800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733425"/>
            <a:ext cx="9121775" cy="1974850"/>
          </a:xfrm>
        </p:spPr>
        <p:txBody>
          <a:bodyPr rtlCol="0">
            <a:normAutofit/>
          </a:bodyPr>
          <a:lstStyle/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HIV+ = 23.5% (adults) &amp; TB 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incidence =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852 per 100,000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WHO, 2016);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700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</a:t>
            </a: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100,000 alongside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Africa &amp; </a:t>
            </a:r>
            <a:r>
              <a:rPr lang="en-GB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Swaziland </a:t>
            </a: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TB+ co-infected with HIV (WHO, 2014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61950" indent="-361950" eaLnBrk="1" fontAlgn="auto" hangingPunct="1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TB incidence &amp; notification rates, Lesotho? </a:t>
            </a: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0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2606675"/>
            <a:ext cx="60944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7" name="Rectangle 1"/>
          <p:cNvSpPr>
            <a:spLocks noChangeArrowheads="1"/>
          </p:cNvSpPr>
          <p:nvPr/>
        </p:nvSpPr>
        <p:spPr bwMode="auto">
          <a:xfrm>
            <a:off x="280988" y="6065838"/>
            <a:ext cx="5635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GB" altLang="en-US">
                <a:cs typeface="Arial" panose="020B0604020202020204" pitchFamily="34" charset="0"/>
              </a:rPr>
              <a:t>TB incidence &amp; notification rates, Lesotho? (2000-2013)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15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536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2F2AD7F4-3F99-4698-AC02-9171E3724E6A}" type="slidenum">
              <a:rPr lang="en-ZW" altLang="en-US"/>
              <a:pPr>
                <a:defRPr/>
              </a:pPr>
              <a:t>16</a:t>
            </a:fld>
            <a:endParaRPr lang="en-ZW" altLang="en-US" dirty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pic>
        <p:nvPicPr>
          <p:cNvPr id="15369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6387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2CD385C8-43E2-4C9E-88ED-6E191EF34408}" type="slidenum">
              <a:rPr lang="en-ZW" altLang="en-US"/>
              <a:pPr>
                <a:defRPr/>
              </a:pPr>
              <a:t>17</a:t>
            </a:fld>
            <a:endParaRPr lang="en-ZW" altLang="en-US" dirty="0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sp>
        <p:nvSpPr>
          <p:cNvPr id="9" name="Down Arrow 8"/>
          <p:cNvSpPr/>
          <p:nvPr/>
        </p:nvSpPr>
        <p:spPr>
          <a:xfrm rot="3360000">
            <a:off x="6341269" y="1393032"/>
            <a:ext cx="217487" cy="215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639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6397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9" name="Rectangle 1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550150" cy="509587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Lesotho’s HIV/TB situation</a:t>
            </a:r>
          </a:p>
        </p:txBody>
      </p:sp>
      <p:pic>
        <p:nvPicPr>
          <p:cNvPr id="17411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938" y="1081088"/>
            <a:ext cx="7886700" cy="2752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788" y="6529388"/>
            <a:ext cx="2057400" cy="365125"/>
          </a:xfrm>
        </p:spPr>
        <p:txBody>
          <a:bodyPr/>
          <a:lstStyle/>
          <a:p>
            <a:pPr>
              <a:defRPr/>
            </a:pPr>
            <a:fld id="{ED44C59C-C00E-40A8-807A-43578E978D14}" type="slidenum">
              <a:rPr lang="en-ZW" altLang="en-US"/>
              <a:pPr>
                <a:defRPr/>
              </a:pPr>
              <a:t>18</a:t>
            </a:fld>
            <a:endParaRPr lang="en-ZW" altLang="en-US" dirty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755650" y="3925888"/>
            <a:ext cx="748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cs typeface="Arial" panose="020B0604020202020204" pitchFamily="34" charset="0"/>
              </a:rPr>
              <a:t>TB treatment outcomes (2016) by category (a) and overall (b) (</a:t>
            </a:r>
            <a:r>
              <a:rPr lang="en-GB" altLang="en-US" sz="1800" i="1">
                <a:cs typeface="Arial" panose="020B0604020202020204" pitchFamily="34" charset="0"/>
              </a:rPr>
              <a:t>n </a:t>
            </a:r>
            <a:r>
              <a:rPr lang="en-GB" altLang="en-US" sz="1800">
                <a:cs typeface="Arial" panose="020B0604020202020204" pitchFamily="34" charset="0"/>
              </a:rPr>
              <a:t>= 812).</a:t>
            </a:r>
          </a:p>
        </p:txBody>
      </p:sp>
      <p:sp>
        <p:nvSpPr>
          <p:cNvPr id="9" name="Down Arrow 8"/>
          <p:cNvSpPr/>
          <p:nvPr/>
        </p:nvSpPr>
        <p:spPr>
          <a:xfrm rot="3360000">
            <a:off x="6341269" y="1393032"/>
            <a:ext cx="217487" cy="215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7418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932363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827088" y="5922963"/>
            <a:ext cx="6697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pic>
        <p:nvPicPr>
          <p:cNvPr id="1742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760913"/>
            <a:ext cx="10207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8240000" flipH="1">
            <a:off x="997744" y="1156494"/>
            <a:ext cx="215900" cy="2143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24" name="Rectangle 1"/>
          <p:cNvSpPr>
            <a:spLocks noChangeArrowheads="1"/>
          </p:cNvSpPr>
          <p:nvPr/>
        </p:nvSpPr>
        <p:spPr bwMode="auto">
          <a:xfrm>
            <a:off x="-30163" y="1011238"/>
            <a:ext cx="1062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Arial" panose="020B0604020202020204" pitchFamily="34" charset="0"/>
              </a:rPr>
              <a:t>Defaulted</a:t>
            </a:r>
            <a:endParaRPr lang="en-GB" altLang="en-US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0" y="3536950"/>
            <a:ext cx="111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cs typeface="Arial" panose="020B0604020202020204" pitchFamily="34" charset="0"/>
              </a:rPr>
              <a:t>Rx Failure</a:t>
            </a:r>
            <a:endParaRPr lang="en-GB" altLang="en-US"/>
          </a:p>
        </p:txBody>
      </p:sp>
      <p:sp>
        <p:nvSpPr>
          <p:cNvPr id="19" name="Down Arrow 18"/>
          <p:cNvSpPr/>
          <p:nvPr/>
        </p:nvSpPr>
        <p:spPr>
          <a:xfrm rot="3360000" flipH="1" flipV="1">
            <a:off x="997744" y="3455194"/>
            <a:ext cx="215900" cy="2143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88938" y="762000"/>
            <a:ext cx="3732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cs typeface="Arial" panose="020B0604020202020204" pitchFamily="34" charset="0"/>
              </a:rPr>
              <a:t>Poor TB treatment outcomes persist</a:t>
            </a:r>
            <a:endParaRPr lang="en-GB" altLang="en-US" b="1"/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03350" y="4960938"/>
            <a:ext cx="5903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a typeface="Calibri" panose="020F0502020204030204" pitchFamily="34" charset="0"/>
                <a:cs typeface="Times New Roman" panose="02020603050405020304" pitchFamily="18" charset="0"/>
              </a:rPr>
              <a:t>Poor scale-up of GeneXpert (Mugomeri et al, 2017)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5316538"/>
            <a:ext cx="6896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123950" y="6307138"/>
            <a:ext cx="6697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latin typeface="ArialUnicodeMS"/>
              </a:rPr>
              <a:t>Southern African Journal of Infectious Diseases, 33:1, 18-23,</a:t>
            </a:r>
            <a:endParaRPr lang="en-GB" altLang="en-US" sz="1200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481138" y="82550"/>
            <a:ext cx="615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 b="1">
                <a:latin typeface="MyriadPro-Regular"/>
              </a:rPr>
              <a:t>Diagnostic techniques for TB in Lesotho</a:t>
            </a:r>
            <a:endParaRPr lang="en-GB" altLang="en-US" sz="2400" b="1"/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688" y="5162550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677863"/>
            <a:ext cx="73469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19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113" y="1244600"/>
            <a:ext cx="8407400" cy="4632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080C1407-5538-4FA1-B64F-225AAB6CE0F0}" type="slidenum">
              <a:rPr lang="en-ZW" altLang="en-US" smtClean="0"/>
              <a:pPr>
                <a:defRPr/>
              </a:pPr>
              <a:t>2</a:t>
            </a:fld>
            <a:endParaRPr lang="en-ZW" altLang="en-US" dirty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51075" y="44450"/>
            <a:ext cx="402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>
                <a:cs typeface="Arial" panose="020B0604020202020204" pitchFamily="34" charset="0"/>
              </a:rPr>
              <a:t>Global TB Hot Spots, </a:t>
            </a:r>
            <a:r>
              <a:rPr lang="en-GB" altLang="en-US" sz="2400" b="1" dirty="0" smtClean="0">
                <a:cs typeface="Arial" panose="020B0604020202020204" pitchFamily="34" charset="0"/>
              </a:rPr>
              <a:t>2016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5842000" y="5959475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615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814888" y="4905375"/>
            <a:ext cx="21431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V="1">
            <a:off x="0" y="612775"/>
            <a:ext cx="9144000" cy="34925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915816" y="174626"/>
            <a:ext cx="4716463" cy="346075"/>
          </a:xfrm>
        </p:spPr>
        <p:txBody>
          <a:bodyPr/>
          <a:lstStyle/>
          <a:p>
            <a:pPr eaLnBrk="1" hangingPunct="1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sampling criteria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875" y="950913"/>
            <a:ext cx="9074150" cy="2586037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Stratified systematic random sampling </a:t>
            </a: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PLHIV (2004 – 2016) from eight district hospitals (three in sparse &amp; five in densely inhabited districts). </a:t>
            </a:r>
          </a:p>
        </p:txBody>
      </p:sp>
      <p:pic>
        <p:nvPicPr>
          <p:cNvPr id="19465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6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054225"/>
            <a:ext cx="635476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smtClean="0"/>
              <a:t>20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533650" y="201613"/>
            <a:ext cx="4537075" cy="346075"/>
          </a:xfrm>
        </p:spPr>
        <p:txBody>
          <a:bodyPr/>
          <a:lstStyle/>
          <a:p>
            <a:pPr eaLnBrk="1" hangingPunct="1"/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275" y="1239838"/>
            <a:ext cx="9074150" cy="1181100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HIV-positive </a:t>
            </a:r>
            <a:r>
              <a:rPr lang="en-US" alt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children, adolescents, adults, geriatric &amp; pregnant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in 2 cohorts (Before &amp; after IPT launch.) NB. </a:t>
            </a:r>
            <a:r>
              <a:rPr lang="en-US" alt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Lesotho launched IPT </a:t>
            </a:r>
            <a:r>
              <a:rPr lang="en-GB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 2011.</a:t>
            </a:r>
            <a:endParaRPr lang="en-US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Discrete-time survival data (6-month intervals).</a:t>
            </a:r>
          </a:p>
        </p:txBody>
      </p:sp>
      <p:pic>
        <p:nvPicPr>
          <p:cNvPr id="20489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21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08238" y="61913"/>
            <a:ext cx="4016375" cy="473075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Data Abstraction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0500"/>
            <a:ext cx="2057400" cy="365125"/>
          </a:xfrm>
        </p:spPr>
        <p:txBody>
          <a:bodyPr/>
          <a:lstStyle/>
          <a:p>
            <a:pPr>
              <a:defRPr/>
            </a:pPr>
            <a:fld id="{4723768D-3D89-4883-95A6-81FE4D41485A}" type="slidenum">
              <a:rPr lang="en-ZW" altLang="en-US"/>
              <a:pPr>
                <a:defRPr/>
              </a:pPr>
              <a:t>22</a:t>
            </a:fld>
            <a:endParaRPr lang="en-ZW" altLang="en-US" dirty="0"/>
          </a:p>
        </p:txBody>
      </p:sp>
      <p:pic>
        <p:nvPicPr>
          <p:cNvPr id="21508" name="Picture 4" descr="C:\Users\ELTONY MUGOMERI\Dropbox\PHD DATA\images\Databas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7"/>
          <a:stretch>
            <a:fillRect/>
          </a:stretch>
        </p:blipFill>
        <p:spPr bwMode="auto">
          <a:xfrm>
            <a:off x="912813" y="746125"/>
            <a:ext cx="774382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2933700"/>
            <a:ext cx="85264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1555750" y="5737225"/>
            <a:ext cx="1230313" cy="109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/>
              <a:t> </a:t>
            </a:r>
            <a:r>
              <a:rPr lang="en-US" altLang="en-US" sz="1200" u="sng"/>
              <a:t>TB Status Key</a:t>
            </a:r>
          </a:p>
          <a:p>
            <a:r>
              <a:rPr lang="en-US" altLang="en-US" sz="1200"/>
              <a:t>0 | No TB signs</a:t>
            </a:r>
          </a:p>
          <a:p>
            <a:r>
              <a:rPr lang="en-US" altLang="en-US" sz="1200">
                <a:solidFill>
                  <a:srgbClr val="FF0000"/>
                </a:solidFill>
              </a:rPr>
              <a:t>1 </a:t>
            </a:r>
            <a:r>
              <a:rPr lang="en-US" altLang="en-US" sz="1200"/>
              <a:t>| Active TB</a:t>
            </a:r>
          </a:p>
          <a:p>
            <a:r>
              <a:rPr lang="en-US" altLang="en-US" sz="1200"/>
              <a:t>2 | Past TB</a:t>
            </a:r>
          </a:p>
          <a:p>
            <a:r>
              <a:rPr lang="en-US" altLang="en-US" sz="1200"/>
              <a:t>3 | TB signs</a:t>
            </a:r>
            <a:endParaRPr lang="en-GB" altLang="en-US" sz="1200"/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2917825" y="5730875"/>
            <a:ext cx="1136650" cy="722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 u="sng"/>
              <a:t>INH Key</a:t>
            </a:r>
          </a:p>
          <a:p>
            <a:r>
              <a:rPr lang="en-US" altLang="en-US" sz="1200"/>
              <a:t>1 | Begin IPT</a:t>
            </a:r>
          </a:p>
          <a:p>
            <a:r>
              <a:rPr lang="en-US" altLang="en-US" sz="1200"/>
              <a:t>5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200"/>
              <a:t>| Completed</a:t>
            </a:r>
          </a:p>
        </p:txBody>
      </p:sp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4186238" y="5730875"/>
            <a:ext cx="1104900" cy="538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200" u="sng"/>
              <a:t>Regimen Key</a:t>
            </a:r>
          </a:p>
          <a:p>
            <a:r>
              <a:rPr lang="en-US" altLang="en-US" sz="1200"/>
              <a:t>1f | tenofovir</a:t>
            </a:r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1042988" y="5391150"/>
            <a:ext cx="4611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>
                <a:cs typeface="Arial" panose="020B0604020202020204" pitchFamily="34" charset="0"/>
              </a:rPr>
              <a:t>Microsoft Access Relational Database Tool (SQL patient profiling)</a:t>
            </a:r>
            <a:endParaRPr lang="en-GB" altLang="en-US" sz="1200"/>
          </a:p>
        </p:txBody>
      </p:sp>
      <p:pic>
        <p:nvPicPr>
          <p:cNvPr id="21517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419872" y="201613"/>
            <a:ext cx="2808287" cy="346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358900"/>
            <a:ext cx="68183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9" name="Title 1"/>
          <p:cNvSpPr txBox="1">
            <a:spLocks/>
          </p:cNvSpPr>
          <p:nvPr/>
        </p:nvSpPr>
        <p:spPr bwMode="auto">
          <a:xfrm>
            <a:off x="280988" y="4603750"/>
            <a:ext cx="2809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Analysis?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23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80988" y="5078413"/>
            <a:ext cx="8736012" cy="555625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Cox’s proportional hazard regression model for TB occurrence in Stata</a:t>
            </a:r>
            <a:r>
              <a:rPr lang="en-US" altLang="en-US" sz="2000" baseline="30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altLang="en-US" sz="2400" baseline="30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1358900"/>
            <a:ext cx="681831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64" name="Title 1"/>
          <p:cNvSpPr txBox="1">
            <a:spLocks/>
          </p:cNvSpPr>
          <p:nvPr/>
        </p:nvSpPr>
        <p:spPr bwMode="auto">
          <a:xfrm>
            <a:off x="280988" y="4603750"/>
            <a:ext cx="2809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419872" y="201613"/>
            <a:ext cx="2808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  <a:endParaRPr lang="en-US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24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9075" y="1212850"/>
            <a:ext cx="42402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68.8% of 2,955 sample had received IPT by study exit time (Dec 2016).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IPT initiation was 20.6 per 100 person-years, with 135 (6.6%) defaults.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>
                <a:cs typeface="Arial" panose="020B0604020202020204" pitchFamily="34" charset="0"/>
              </a:rPr>
              <a:t>Slow IPT initiation?</a:t>
            </a:r>
            <a:endParaRPr lang="en-GB" altLang="en-US" sz="200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895850" y="5038725"/>
            <a:ext cx="399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Overall cumulative IPT uptake, 2011-2016</a:t>
            </a:r>
            <a:endParaRPr lang="en-GB" altLang="en-US"/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2894013" y="98425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Rate of initiation on IPT</a:t>
            </a:r>
            <a:endParaRPr lang="en-GB" altLang="en-US" sz="2000" b="1" dirty="0"/>
          </a:p>
        </p:txBody>
      </p:sp>
      <p:pic>
        <p:nvPicPr>
          <p:cNvPr id="2458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976313"/>
            <a:ext cx="4394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25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9075" y="1212850"/>
            <a:ext cx="424021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68.8% of 2,955 sample had received IPT by study exit time (Dec 2016).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IPT </a:t>
            </a:r>
            <a:r>
              <a:rPr lang="en-US" altLang="en-US" sz="2000" dirty="0" smtClean="0">
                <a:cs typeface="Arial" panose="020B0604020202020204" pitchFamily="34" charset="0"/>
              </a:rPr>
              <a:t>rate of initiation was only  </a:t>
            </a:r>
            <a:r>
              <a:rPr lang="en-US" altLang="en-US" sz="2000" dirty="0">
                <a:cs typeface="Arial" panose="020B0604020202020204" pitchFamily="34" charset="0"/>
              </a:rPr>
              <a:t>20.6 per 100 person-years, with 135 (6.6%) defaults.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cs typeface="Arial" panose="020B0604020202020204" pitchFamily="34" charset="0"/>
              </a:rPr>
              <a:t>Slow IPT initiation: Children/adolescents, higher population density and longer duration of ART&gt;=5 years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altLang="en-US" sz="2000" dirty="0"/>
              <a:t>Overall TB incidence rate was 2.0 per 100 person-years in 12 208 person-years. (No previous TB)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4895850" y="5038725"/>
            <a:ext cx="399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Overall cumulative IPT uptake, 2011-2016</a:t>
            </a:r>
            <a:endParaRPr lang="en-GB" altLang="en-US"/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2976562" y="125413"/>
            <a:ext cx="304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/>
              <a:t>Rate of initiation on IPT</a:t>
            </a:r>
            <a:endParaRPr lang="en-GB" altLang="en-US" sz="2000" b="1" dirty="0"/>
          </a:p>
        </p:txBody>
      </p:sp>
      <p:pic>
        <p:nvPicPr>
          <p:cNvPr id="2560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976313"/>
            <a:ext cx="4394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26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4351338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rate of IPT implementation remains slow. </a:t>
            </a:r>
            <a:endParaRPr lang="en-US" sz="2400" dirty="0" smtClean="0"/>
          </a:p>
          <a:p>
            <a:r>
              <a:rPr lang="en-US" sz="2400" dirty="0" smtClean="0"/>
              <a:t>Using national </a:t>
            </a:r>
            <a:r>
              <a:rPr lang="en-US" sz="2400" dirty="0"/>
              <a:t>coverage </a:t>
            </a:r>
            <a:r>
              <a:rPr lang="en-US" sz="2400" dirty="0" smtClean="0"/>
              <a:t>statistics, </a:t>
            </a:r>
            <a:r>
              <a:rPr lang="en-US" sz="2400" dirty="0"/>
              <a:t>as is the current practice </a:t>
            </a:r>
            <a:r>
              <a:rPr lang="en-US" sz="2400" dirty="0" smtClean="0"/>
              <a:t>globally, may be misleading. </a:t>
            </a:r>
          </a:p>
          <a:p>
            <a:r>
              <a:rPr lang="en-US" sz="2400" dirty="0"/>
              <a:t>More bioinformatics tools and skills are needed to improve this.</a:t>
            </a:r>
            <a:endParaRPr lang="en-GB" sz="2400" dirty="0"/>
          </a:p>
          <a:p>
            <a:r>
              <a:rPr lang="en-US" sz="2400" dirty="0" smtClean="0"/>
              <a:t>Currently</a:t>
            </a:r>
            <a:r>
              <a:rPr lang="en-US" sz="2400" dirty="0"/>
              <a:t>, data on rate IPT initiation is scarce, with only Brazil reporting such data – the rate of initiation in that country was 20.0 per 100 </a:t>
            </a:r>
            <a:r>
              <a:rPr lang="en-US" sz="2400" dirty="0" smtClean="0"/>
              <a:t>person</a:t>
            </a:r>
            <a:r>
              <a:rPr lang="en-US" sz="2400" i="1" dirty="0" smtClean="0"/>
              <a:t>-</a:t>
            </a:r>
            <a:r>
              <a:rPr lang="en-US" sz="2400" dirty="0" smtClean="0"/>
              <a:t>years </a:t>
            </a:r>
            <a:r>
              <a:rPr lang="en-US" sz="2400" dirty="0"/>
              <a:t>in </a:t>
            </a:r>
            <a:r>
              <a:rPr lang="en-US" sz="2400" dirty="0" smtClean="0"/>
              <a:t>2014</a:t>
            </a:r>
            <a:r>
              <a:rPr lang="en-US" sz="2400" dirty="0"/>
              <a:t> </a:t>
            </a:r>
            <a:r>
              <a:rPr lang="en-US" sz="2400" dirty="0" smtClean="0"/>
              <a:t>(Dowdy et al., 2014)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112196"/>
            <a:ext cx="2553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/>
              <a:t>Rate of initiation on </a:t>
            </a:r>
            <a:r>
              <a:rPr lang="en-US" altLang="en-US" sz="2000" b="1" dirty="0" smtClean="0"/>
              <a:t>IPT</a:t>
            </a:r>
            <a:endParaRPr lang="en-GB" altLang="en-US" sz="2000" b="1" dirty="0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27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555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-29989"/>
            <a:ext cx="7886700" cy="615603"/>
          </a:xfrm>
        </p:spPr>
        <p:txBody>
          <a:bodyPr/>
          <a:lstStyle/>
          <a:p>
            <a:r>
              <a:rPr lang="en-GB" sz="2800" b="1" dirty="0" smtClean="0"/>
              <a:t>IPT uptake: sub Saharan Africa overview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288032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coverage for IPT in 15 of the 30 high HIV/TB burden countries ranged from 1% in Swaziland to 53% in South Africa (WHO, 2018). </a:t>
            </a:r>
          </a:p>
          <a:p>
            <a:r>
              <a:rPr lang="en-US" dirty="0"/>
              <a:t>Other countries in sub Saharan Africa with IPT coverage higher than 30% include Ethiopia (45%) and Nigeria (39%). </a:t>
            </a:r>
            <a:endParaRPr lang="en-US" dirty="0" smtClean="0"/>
          </a:p>
          <a:p>
            <a:r>
              <a:rPr lang="en-US" dirty="0" smtClean="0"/>
              <a:t>Sierra </a:t>
            </a:r>
            <a:r>
              <a:rPr lang="en-US" dirty="0"/>
              <a:t>Leone (22%), Zambia (18%), Namibia (15%) and Angola (13%). Notably, IPT coverage in many sub Saharan countries, including Botswana, Malawi, Ghana and Uganda, was unknown in </a:t>
            </a:r>
            <a:r>
              <a:rPr lang="en-US" dirty="0" smtClean="0"/>
              <a:t>2017 (WHO, 2018)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28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1537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55576" y="238125"/>
            <a:ext cx="75137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00" b="1" dirty="0" smtClean="0">
                <a:solidFill>
                  <a:prstClr val="black"/>
                </a:solidFill>
              </a:rPr>
              <a:t>Data table: Cox proportional hazards model for initiation of IPT by patient characteristics in Lesotho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4" y="990763"/>
            <a:ext cx="8076269" cy="5364000"/>
          </a:xfr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5776" y="2060848"/>
            <a:ext cx="504056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28184" y="5157192"/>
            <a:ext cx="2160240" cy="44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29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338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113" y="1244600"/>
            <a:ext cx="8407400" cy="46323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9EA1E42C-EF26-44C6-B50D-EAE7A48F27C0}" type="slidenum">
              <a:rPr lang="en-ZW" altLang="en-US" smtClean="0"/>
              <a:pPr>
                <a:defRPr/>
              </a:pPr>
              <a:t>3</a:t>
            </a:fld>
            <a:endParaRPr lang="en-ZW" alt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51075" y="44450"/>
            <a:ext cx="402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>
                <a:cs typeface="Arial" panose="020B0604020202020204" pitchFamily="34" charset="0"/>
              </a:rPr>
              <a:t>Global TB Hot Spots, </a:t>
            </a:r>
            <a:r>
              <a:rPr lang="en-GB" altLang="en-US" sz="2400" b="1" dirty="0" smtClean="0">
                <a:cs typeface="Arial" panose="020B0604020202020204" pitchFamily="34" charset="0"/>
              </a:rPr>
              <a:t>2016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2545628" y="801687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 dirty="0"/>
              <a:t>Global Tuberculosis Report (2017)</a:t>
            </a:r>
          </a:p>
        </p:txBody>
      </p:sp>
      <p:pic>
        <p:nvPicPr>
          <p:cNvPr id="7176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4905375"/>
            <a:ext cx="2036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851275" y="4797425"/>
            <a:ext cx="828675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79950" y="4797425"/>
            <a:ext cx="179388" cy="792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52875" y="6165850"/>
            <a:ext cx="103187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930525" y="4868863"/>
            <a:ext cx="1928813" cy="167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83" name="Rectangle 1"/>
          <p:cNvSpPr>
            <a:spLocks noChangeArrowheads="1"/>
          </p:cNvSpPr>
          <p:nvPr/>
        </p:nvSpPr>
        <p:spPr bwMode="auto">
          <a:xfrm>
            <a:off x="4821748" y="5820024"/>
            <a:ext cx="784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Lesotho</a:t>
            </a:r>
            <a:endParaRPr lang="en-GB" altLang="en-US" sz="12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14888" y="4905375"/>
            <a:ext cx="214312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V="1">
            <a:off x="0" y="612775"/>
            <a:ext cx="9144000" cy="34925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993943" y="64170"/>
            <a:ext cx="158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 dirty="0" smtClean="0">
                <a:solidFill>
                  <a:prstClr val="black"/>
                </a:solidFill>
              </a:rPr>
              <a:t>Data table (Cont.)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49" y="846882"/>
            <a:ext cx="8715788" cy="5432400"/>
          </a:xfrm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1052736"/>
            <a:ext cx="504056" cy="4320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52282" y="2348880"/>
            <a:ext cx="2324174" cy="440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352282" y="940928"/>
            <a:ext cx="2324174" cy="543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/>
              <a:t>3</a:t>
            </a:r>
            <a:r>
              <a:rPr lang="en-ZW" altLang="en-US" smtClean="0"/>
              <a:t>0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7253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56" y="5194300"/>
            <a:ext cx="8335963" cy="1527175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000" dirty="0"/>
              <a:t>Age group, district category and duration of ART emerged as the most significant predictors of IPT initiation. </a:t>
            </a:r>
            <a:endParaRPr lang="en-US" sz="2000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300" b="1" dirty="0" smtClean="0"/>
              <a:t>Comments: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dirty="0" smtClean="0"/>
              <a:t>Patients </a:t>
            </a:r>
            <a:r>
              <a:rPr lang="en-US" sz="2400" dirty="0"/>
              <a:t>enrolled on ART after IPT was launched have a higher initiation rate in this setting. This disparity therefore needs to be addressed.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300" b="1" dirty="0"/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0" y="714376"/>
            <a:ext cx="8429400" cy="45360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31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1991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50825" y="5084763"/>
            <a:ext cx="8264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mtClean="0">
                <a:solidFill>
                  <a:prstClr val="black"/>
                </a:solidFill>
              </a:rPr>
              <a:t>Patients in the sparsely populated districts [Odds ratio (OR)=1.6] and males [OR=2.1] had significantly (p&lt;0.005) higher rates of defaulting IPT compared to those in the densely populated districts and females, respectively. </a:t>
            </a:r>
          </a:p>
          <a:p>
            <a:endParaRPr lang="en-US" altLang="en-US" smtClean="0">
              <a:solidFill>
                <a:prstClr val="black"/>
              </a:solidFill>
            </a:endParaRPr>
          </a:p>
          <a:p>
            <a:r>
              <a:rPr lang="en-US" altLang="en-US" b="1" smtClean="0">
                <a:solidFill>
                  <a:prstClr val="black"/>
                </a:solidFill>
              </a:rPr>
              <a:t>Comments:</a:t>
            </a:r>
          </a:p>
          <a:p>
            <a:r>
              <a:rPr lang="en-GB" altLang="en-US" smtClean="0">
                <a:solidFill>
                  <a:prstClr val="black"/>
                </a:solidFill>
              </a:rPr>
              <a:t>The high rates of defaulting IPT in the sparsely inhabited districts is evidence to the need to improve the monitoring of this programme. 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75" y="753867"/>
            <a:ext cx="7886700" cy="4241996"/>
          </a:xfr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32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7795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03738" y="778852"/>
            <a:ext cx="4572000" cy="4788677"/>
          </a:xfrm>
          <a:prstGeom prst="rect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248" y="2026933"/>
            <a:ext cx="4320702" cy="42473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ea typeface="Calibri" panose="020F0502020204030204" pitchFamily="34" charset="0"/>
              </a:rPr>
              <a:t>Decentralisation</a:t>
            </a:r>
            <a:r>
              <a:rPr lang="en-US" sz="2000" dirty="0" smtClean="0">
                <a:ea typeface="Calibri" panose="020F050202020403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of HIV services;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Monitoring </a:t>
            </a:r>
            <a:r>
              <a:rPr lang="en-US" sz="2000" dirty="0">
                <a:ea typeface="Calibri" panose="020F0502020204030204" pitchFamily="34" charset="0"/>
              </a:rPr>
              <a:t>and evaluation systems;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Service </a:t>
            </a:r>
            <a:r>
              <a:rPr lang="en-US" sz="2000" dirty="0">
                <a:ea typeface="Calibri" panose="020F0502020204030204" pitchFamily="34" charset="0"/>
              </a:rPr>
              <a:t>delivery;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Supply </a:t>
            </a:r>
            <a:r>
              <a:rPr lang="en-US" sz="2000" dirty="0">
                <a:ea typeface="Calibri" panose="020F0502020204030204" pitchFamily="34" charset="0"/>
              </a:rPr>
              <a:t>chains;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Health </a:t>
            </a:r>
            <a:r>
              <a:rPr lang="en-US" sz="2000" dirty="0">
                <a:ea typeface="Calibri" panose="020F0502020204030204" pitchFamily="34" charset="0"/>
              </a:rPr>
              <a:t>workforce;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Health </a:t>
            </a:r>
            <a:r>
              <a:rPr lang="en-US" sz="2000" dirty="0">
                <a:ea typeface="Calibri" panose="020F0502020204030204" pitchFamily="34" charset="0"/>
              </a:rPr>
              <a:t>system financing </a:t>
            </a:r>
            <a:endParaRPr lang="en-US" sz="2000" dirty="0" smtClean="0"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ea typeface="Calibri" panose="020F0502020204030204" pitchFamily="34" charset="0"/>
              </a:rPr>
              <a:t>Health </a:t>
            </a:r>
            <a:r>
              <a:rPr lang="en-US" sz="2000" dirty="0">
                <a:ea typeface="Calibri" panose="020F0502020204030204" pitchFamily="34" charset="0"/>
              </a:rPr>
              <a:t>information systems.</a:t>
            </a:r>
            <a:endParaRPr lang="en-GB" sz="2000" dirty="0"/>
          </a:p>
          <a:p>
            <a:pPr marL="0" indent="0">
              <a:lnSpc>
                <a:spcPct val="150000"/>
              </a:lnSpc>
              <a:defRPr/>
            </a:pPr>
            <a:endParaRPr lang="en-GB" altLang="en-US" sz="2000" dirty="0"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48" y="782445"/>
            <a:ext cx="4674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</a:rPr>
              <a:t>Seven health system </a:t>
            </a:r>
            <a:r>
              <a:rPr lang="en-US" sz="20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challenges to implementation of IPT in Lesotho</a:t>
            </a:r>
            <a:r>
              <a:rPr lang="en-US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5942446"/>
            <a:ext cx="6175907" cy="70788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Observation: Implementation of complex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 </a:t>
            </a: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interventions need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 systems’ </a:t>
            </a: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52682" y="-134938"/>
            <a:ext cx="585448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Implementation 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</a:rPr>
              <a:t>of IPT in Lesotho</a:t>
            </a:r>
            <a:endParaRPr lang="en-GB" altLang="en-US" sz="2800" b="1" dirty="0">
              <a:cs typeface="Arial" panose="020B0604020202020204" pitchFamily="34" charset="0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237" y="955625"/>
            <a:ext cx="4308198" cy="1788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3237" y="2766762"/>
            <a:ext cx="43980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The 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median health system</a:t>
            </a:r>
            <a:r>
              <a:rPr lang="en-GB" dirty="0">
                <a:solidFill>
                  <a:srgbClr val="131413"/>
                </a:solidFill>
                <a:latin typeface="QjpxskAdvTTb5929f4c+20"/>
              </a:rPr>
              <a:t>’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s delay was 22 days (IQR: 4</a:t>
            </a:r>
            <a:r>
              <a:rPr lang="en-GB" dirty="0">
                <a:solidFill>
                  <a:srgbClr val="131413"/>
                </a:solidFill>
                <a:latin typeface="QjpxskAdvTTb5929f4c+20"/>
              </a:rPr>
              <a:t>–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88 days). </a:t>
            </a:r>
            <a:endParaRPr lang="en-GB" dirty="0" smtClean="0">
              <a:solidFill>
                <a:srgbClr val="131413"/>
              </a:solidFill>
              <a:latin typeface="LscmjcAdvTTb5929f4c"/>
            </a:endParaRPr>
          </a:p>
          <a:p>
            <a:r>
              <a:rPr lang="en-GB" b="1" u="sng" dirty="0" smtClean="0">
                <a:solidFill>
                  <a:srgbClr val="131413"/>
                </a:solidFill>
                <a:latin typeface="LscmjcAdvTTb5929f4c"/>
              </a:rPr>
              <a:t>Predictors </a:t>
            </a:r>
            <a:r>
              <a:rPr lang="en-GB" b="1" u="sng" dirty="0">
                <a:solidFill>
                  <a:srgbClr val="131413"/>
                </a:solidFill>
                <a:latin typeface="LscmjcAdvTTb5929f4c"/>
              </a:rPr>
              <a:t>of patients</a:t>
            </a:r>
            <a:r>
              <a:rPr lang="en-GB" b="1" u="sng" dirty="0">
                <a:solidFill>
                  <a:srgbClr val="131413"/>
                </a:solidFill>
                <a:latin typeface="QjpxskAdvTTb5929f4c+20"/>
              </a:rPr>
              <a:t>’ </a:t>
            </a:r>
            <a:r>
              <a:rPr lang="en-GB" b="1" u="sng" dirty="0">
                <a:solidFill>
                  <a:srgbClr val="131413"/>
                </a:solidFill>
                <a:latin typeface="LscmjcAdvTTb5929f4c"/>
              </a:rPr>
              <a:t>delay</a:t>
            </a: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Poor knowledge 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of TB </a:t>
            </a:r>
            <a:endParaRPr lang="en-GB" dirty="0" smtClean="0">
              <a:solidFill>
                <a:srgbClr val="131413"/>
              </a:solidFill>
              <a:latin typeface="LscmjcAdvTTb5929f4c"/>
            </a:endParaRP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First 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visit to </a:t>
            </a:r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non-formal health </a:t>
            </a:r>
            <a:r>
              <a:rPr lang="en-GB" dirty="0">
                <a:solidFill>
                  <a:srgbClr val="131413"/>
                </a:solidFill>
                <a:latin typeface="LscmjcAdvTTb5929f4c"/>
              </a:rPr>
              <a:t>provider </a:t>
            </a:r>
            <a:endParaRPr lang="en-GB" dirty="0" smtClean="0">
              <a:solidFill>
                <a:srgbClr val="131413"/>
              </a:solidFill>
              <a:latin typeface="LscmjcAdvTTb5929f4c"/>
            </a:endParaRP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Self-treatment </a:t>
            </a: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Patients</a:t>
            </a:r>
            <a:r>
              <a:rPr lang="en-GB" dirty="0">
                <a:solidFill>
                  <a:srgbClr val="131413"/>
                </a:solidFill>
                <a:latin typeface="QjpxskAdvTTb5929f4c+20"/>
              </a:rPr>
              <a:t>’ </a:t>
            </a:r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age (</a:t>
            </a:r>
            <a:r>
              <a:rPr lang="en-GB" dirty="0" smtClean="0">
                <a:solidFill>
                  <a:srgbClr val="131413"/>
                </a:solidFill>
                <a:latin typeface="SkxspxAdvTTb5929f4c+22"/>
              </a:rPr>
              <a:t>≥</a:t>
            </a:r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45 years).</a:t>
            </a:r>
          </a:p>
          <a:p>
            <a:r>
              <a:rPr lang="en-GB" b="1" u="sng" dirty="0" smtClean="0">
                <a:solidFill>
                  <a:srgbClr val="131413"/>
                </a:solidFill>
                <a:latin typeface="LscmjcAdvTTb5929f4c"/>
              </a:rPr>
              <a:t>Predictors </a:t>
            </a:r>
            <a:r>
              <a:rPr lang="en-GB" b="1" u="sng" dirty="0">
                <a:solidFill>
                  <a:srgbClr val="131413"/>
                </a:solidFill>
                <a:latin typeface="LscmjcAdvTTb5929f4c"/>
              </a:rPr>
              <a:t>of health system</a:t>
            </a:r>
            <a:r>
              <a:rPr lang="en-GB" b="1" u="sng" dirty="0">
                <a:solidFill>
                  <a:srgbClr val="131413"/>
                </a:solidFill>
                <a:latin typeface="QjpxskAdvTTb5929f4c+20"/>
              </a:rPr>
              <a:t>’</a:t>
            </a:r>
            <a:r>
              <a:rPr lang="en-GB" b="1" u="sng" dirty="0">
                <a:solidFill>
                  <a:srgbClr val="131413"/>
                </a:solidFill>
                <a:latin typeface="LscmjcAdvTTb5929f4c"/>
              </a:rPr>
              <a:t>s </a:t>
            </a:r>
            <a:r>
              <a:rPr lang="en-GB" b="1" u="sng" dirty="0" smtClean="0">
                <a:solidFill>
                  <a:srgbClr val="131413"/>
                </a:solidFill>
                <a:latin typeface="LscmjcAdvTTb5929f4c"/>
              </a:rPr>
              <a:t>delay</a:t>
            </a:r>
            <a:endParaRPr lang="en-GB" b="1" u="sng" dirty="0">
              <a:solidFill>
                <a:srgbClr val="131413"/>
              </a:solidFill>
              <a:latin typeface="LscmjcAdvTTb5929f4c"/>
            </a:endParaRP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Smear-negative TB </a:t>
            </a: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First visit to public health </a:t>
            </a:r>
            <a:r>
              <a:rPr lang="en-GB" dirty="0" err="1" smtClean="0">
                <a:solidFill>
                  <a:srgbClr val="131413"/>
                </a:solidFill>
                <a:latin typeface="LscmjcAdvTTb5929f4c"/>
              </a:rPr>
              <a:t>centers</a:t>
            </a:r>
            <a:endParaRPr lang="en-GB" dirty="0">
              <a:solidFill>
                <a:srgbClr val="131413"/>
              </a:solidFill>
              <a:latin typeface="LscmjcAdvTTb5929f4c"/>
            </a:endParaRPr>
          </a:p>
          <a:p>
            <a:r>
              <a:rPr lang="en-GB" dirty="0" smtClean="0">
                <a:solidFill>
                  <a:srgbClr val="131413"/>
                </a:solidFill>
                <a:latin typeface="LscmjcAdvTTb5929f4c"/>
              </a:rPr>
              <a:t>Health posts</a:t>
            </a:r>
            <a:endParaRPr lang="en-GB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33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847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LTONY MUGOMERI\Dropbox\PHD DATA\JOURNAL SUBMISSIONSS\PAPER 3\Figure 1.tif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76" y="836711"/>
            <a:ext cx="6832076" cy="5340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08276" y="6214115"/>
            <a:ext cx="1863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30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Source: Author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8379" y="209134"/>
            <a:ext cx="6976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3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Benchmarks for evaluating the effectiveness of health interventions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34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34628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43" y="-26168"/>
            <a:ext cx="8515350" cy="690364"/>
          </a:xfrm>
        </p:spPr>
        <p:txBody>
          <a:bodyPr/>
          <a:lstStyle/>
          <a:p>
            <a:pPr algn="ctr"/>
            <a:r>
              <a:rPr lang="en-GB" sz="2000" b="1" dirty="0" smtClean="0"/>
              <a:t>Better monitoring strategies needed to improve TB screening and IPT uptake</a:t>
            </a:r>
            <a:endParaRPr lang="en-GB" sz="2000" b="1" dirty="0"/>
          </a:p>
        </p:txBody>
      </p:sp>
      <p:pic>
        <p:nvPicPr>
          <p:cNvPr id="41" name="Content Placeholder 4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16733"/>
            <a:ext cx="6592730" cy="5220000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75656" y="6389271"/>
            <a:ext cx="1863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30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Source: Author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35</a:t>
            </a:r>
            <a:endParaRPr lang="en-ZW" altLang="en-US" dirty="0"/>
          </a:p>
        </p:txBody>
      </p:sp>
    </p:spTree>
    <p:extLst>
      <p:ext uri="{BB962C8B-B14F-4D97-AF65-F5344CB8AC3E}">
        <p14:creationId xmlns:p14="http://schemas.microsoft.com/office/powerpoint/2010/main" val="2625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014913" y="692150"/>
            <a:ext cx="3800475" cy="433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Miss-diagnosis of TB persists</a:t>
            </a:r>
            <a:endParaRPr lang="en-GB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2475" y="6524625"/>
            <a:ext cx="2057400" cy="365125"/>
          </a:xfrm>
        </p:spPr>
        <p:txBody>
          <a:bodyPr/>
          <a:lstStyle/>
          <a:p>
            <a:pPr>
              <a:defRPr/>
            </a:pPr>
            <a:fld id="{AD0304E6-BB17-42D9-9359-0707142CBF81}" type="slidenum">
              <a:rPr lang="en-ZW" altLang="en-US"/>
              <a:pPr>
                <a:defRPr/>
              </a:pPr>
              <a:t>36</a:t>
            </a:fld>
            <a:endParaRPr lang="en-ZW" altLang="en-US" dirty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771775" y="0"/>
            <a:ext cx="461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IPT side effects still a problem</a:t>
            </a:r>
            <a:endParaRPr lang="en-GB" altLang="en-US" sz="2400" b="1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110163" y="3046413"/>
            <a:ext cx="396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Patients in the sparsely populated districts (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)=1.6] and males [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=2.1] had significantly (p&lt;0.005) higher rates of </a:t>
            </a:r>
            <a:r>
              <a:rPr lang="en-US" altLang="en-US" sz="1800" dirty="0">
                <a:solidFill>
                  <a:srgbClr val="FF0000"/>
                </a:solidFill>
              </a:rPr>
              <a:t>defaulting IPT </a:t>
            </a:r>
            <a:r>
              <a:rPr lang="en-US" altLang="en-US" sz="1800" dirty="0"/>
              <a:t>compared to those in the densely populated districts and females, respectively. 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65801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6631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92150"/>
            <a:ext cx="4927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35" name="Rectangle 1"/>
          <p:cNvSpPr>
            <a:spLocks noChangeArrowheads="1"/>
          </p:cNvSpPr>
          <p:nvPr/>
        </p:nvSpPr>
        <p:spPr bwMode="auto">
          <a:xfrm>
            <a:off x="6226175" y="2636838"/>
            <a:ext cx="15595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IPT defaulting?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" y="4797425"/>
            <a:ext cx="4608513" cy="194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153025" y="2947988"/>
            <a:ext cx="4021138" cy="2519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8" name="Content Placeholder 2"/>
          <p:cNvSpPr txBox="1">
            <a:spLocks/>
          </p:cNvSpPr>
          <p:nvPr/>
        </p:nvSpPr>
        <p:spPr bwMode="auto">
          <a:xfrm>
            <a:off x="5076825" y="1693863"/>
            <a:ext cx="3800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  <a:endParaRPr lang="en-GB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14913" y="692150"/>
            <a:ext cx="3800475" cy="140811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Misdiagnosis of TB persists</a:t>
            </a:r>
            <a:endParaRPr lang="en-GB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2475" y="6524625"/>
            <a:ext cx="2057400" cy="365125"/>
          </a:xfrm>
        </p:spPr>
        <p:txBody>
          <a:bodyPr/>
          <a:lstStyle/>
          <a:p>
            <a:pPr>
              <a:defRPr/>
            </a:pPr>
            <a:fld id="{97802BDA-A128-40FB-BA48-7804E1E41630}" type="slidenum">
              <a:rPr lang="en-ZW" altLang="en-US"/>
              <a:pPr>
                <a:defRPr/>
              </a:pPr>
              <a:t>37</a:t>
            </a:fld>
            <a:endParaRPr lang="en-ZW" altLang="en-US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771775" y="0"/>
            <a:ext cx="400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IPT treatment </a:t>
            </a:r>
            <a:r>
              <a:rPr lang="en-US" altLang="en-US" sz="2800" b="1"/>
              <a:t>outcomes</a:t>
            </a:r>
            <a:r>
              <a:rPr lang="en-US" altLang="en-US" sz="2400" b="1"/>
              <a:t> </a:t>
            </a:r>
            <a:endParaRPr lang="en-GB" altLang="en-US" sz="2400" b="1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5110162" y="3046413"/>
            <a:ext cx="3965575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Patients in the sparsely populated districts (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)=1.6] and males [</a:t>
            </a:r>
            <a:r>
              <a:rPr lang="en-US" altLang="en-US" sz="1800" dirty="0" err="1"/>
              <a:t>aOR</a:t>
            </a:r>
            <a:r>
              <a:rPr lang="en-US" altLang="en-US" sz="1800" dirty="0"/>
              <a:t>=2.1] had significantly (p&lt;0.005) higher rates of </a:t>
            </a:r>
            <a:r>
              <a:rPr lang="en-US" altLang="en-US" sz="1800" dirty="0">
                <a:solidFill>
                  <a:srgbClr val="FF0000"/>
                </a:solidFill>
              </a:rPr>
              <a:t>defaulting IPT </a:t>
            </a:r>
            <a:r>
              <a:rPr lang="en-US" altLang="en-US" sz="1800" dirty="0"/>
              <a:t>compared to those in the densely populated districts and females, respectively. 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508104" y="6580188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7657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692150"/>
            <a:ext cx="4927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61" name="Rectangle 1"/>
          <p:cNvSpPr>
            <a:spLocks noChangeArrowheads="1"/>
          </p:cNvSpPr>
          <p:nvPr/>
        </p:nvSpPr>
        <p:spPr bwMode="auto">
          <a:xfrm>
            <a:off x="6226175" y="2636838"/>
            <a:ext cx="14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IPT defaulting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30938" y="5573713"/>
            <a:ext cx="1462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TB after IPT?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27663" name="Content Placeholder 2"/>
          <p:cNvSpPr txBox="1">
            <a:spLocks/>
          </p:cNvSpPr>
          <p:nvPr/>
        </p:nvSpPr>
        <p:spPr bwMode="auto">
          <a:xfrm>
            <a:off x="5076825" y="1693863"/>
            <a:ext cx="3800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effects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87450" y="-7938"/>
            <a:ext cx="6675438" cy="63817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Time to TB event in IPT-exposed cohort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6559550"/>
            <a:ext cx="2057400" cy="365125"/>
          </a:xfrm>
        </p:spPr>
        <p:txBody>
          <a:bodyPr/>
          <a:lstStyle/>
          <a:p>
            <a:pPr>
              <a:defRPr/>
            </a:pPr>
            <a:fld id="{64B68901-646C-4736-9337-6574E8CBC2FC}" type="slidenum">
              <a:rPr lang="en-ZW" altLang="en-US"/>
              <a:pPr>
                <a:defRPr/>
              </a:pPr>
              <a:t>38</a:t>
            </a:fld>
            <a:endParaRPr lang="en-ZW" altLang="en-US" dirty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176338" y="5700713"/>
            <a:ext cx="676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/>
              <a:t>Thirty-nine (15.9%, </a:t>
            </a:r>
            <a:r>
              <a:rPr lang="en-GB" altLang="en-US" sz="1800" i="1"/>
              <a:t>n = </a:t>
            </a:r>
            <a:r>
              <a:rPr lang="en-GB" altLang="en-US" sz="1800"/>
              <a:t>246) patients developed TB after IPT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6610350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388" y="1077913"/>
            <a:ext cx="6921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87450" y="-7938"/>
            <a:ext cx="6675438" cy="63817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Time to TB event in IPT-exposed cohort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2950" y="6559550"/>
            <a:ext cx="2057400" cy="365125"/>
          </a:xfrm>
        </p:spPr>
        <p:txBody>
          <a:bodyPr/>
          <a:lstStyle/>
          <a:p>
            <a:pPr>
              <a:defRPr/>
            </a:pPr>
            <a:fld id="{5121FAC3-5569-440D-8D99-49CCEEAECF8B}" type="slidenum">
              <a:rPr lang="en-ZW" altLang="en-US"/>
              <a:pPr>
                <a:defRPr/>
              </a:pPr>
              <a:t>39</a:t>
            </a:fld>
            <a:endParaRPr lang="en-ZW" altLang="en-US" dirty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176338" y="5700713"/>
            <a:ext cx="676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/>
              <a:t>Thirty-nine (15.9%, </a:t>
            </a:r>
            <a:r>
              <a:rPr lang="en-GB" altLang="en-US" sz="1800" i="1"/>
              <a:t>n = </a:t>
            </a:r>
            <a:r>
              <a:rPr lang="en-GB" altLang="en-US" sz="1800"/>
              <a:t>246) patients developed TB after IPT</a:t>
            </a: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388" y="1077913"/>
            <a:ext cx="6921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8240000" flipH="1">
            <a:off x="202168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2596357" y="1080293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2970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709" name="Rectangle 1"/>
          <p:cNvSpPr>
            <a:spLocks noChangeArrowheads="1"/>
          </p:cNvSpPr>
          <p:nvPr/>
        </p:nvSpPr>
        <p:spPr bwMode="auto">
          <a:xfrm>
            <a:off x="2822575" y="925513"/>
            <a:ext cx="1763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smtClean="0"/>
              <a:t>Misdiagnosed </a:t>
            </a:r>
            <a:r>
              <a:rPr lang="en-GB" altLang="en-US" dirty="0"/>
              <a:t>TB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03350" y="-23813"/>
            <a:ext cx="5905500" cy="63182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HIV/TB syndemic in sub-Saharan Africa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9213" y="5235575"/>
            <a:ext cx="9026525" cy="1383183"/>
          </a:xfrm>
        </p:spPr>
        <p:txBody>
          <a:bodyPr/>
          <a:lstStyle/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PLHIV in SSA largest reservoir of TB globally (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all annual infections)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Hermans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2016). </a:t>
            </a:r>
          </a:p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effective is universal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 (all HIV+)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high HIV/TB burden settings?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FC897DE3-8F74-4C0B-A7CE-52AC6F79B5CB}" type="slidenum">
              <a:rPr lang="en-ZW" altLang="en-US"/>
              <a:pPr>
                <a:defRPr/>
              </a:pPr>
              <a:t>4</a:t>
            </a:fld>
            <a:endParaRPr lang="en-ZW" altLang="en-US" dirty="0"/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746125"/>
            <a:ext cx="1908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790575"/>
            <a:ext cx="17065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7104063" y="2922588"/>
            <a:ext cx="193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HIV rates in TB cases, 2016</a:t>
            </a:r>
            <a:endParaRPr lang="en-GB" altLang="en-US" sz="1100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123825" y="2913063"/>
            <a:ext cx="1393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TB incidence, 2016</a:t>
            </a:r>
            <a:endParaRPr lang="en-GB" altLang="en-US" sz="1100"/>
          </a:p>
        </p:txBody>
      </p:sp>
      <p:pic>
        <p:nvPicPr>
          <p:cNvPr id="8206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97" y="4581128"/>
            <a:ext cx="3454087" cy="540000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723" y="760412"/>
            <a:ext cx="4961533" cy="3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03379" y="4201145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sp>
        <p:nvSpPr>
          <p:cNvPr id="17" name="Down Arrow 16"/>
          <p:cNvSpPr/>
          <p:nvPr/>
        </p:nvSpPr>
        <p:spPr>
          <a:xfrm rot="18240000" flipH="1">
            <a:off x="2525328" y="4551688"/>
            <a:ext cx="217487" cy="215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7238" y="6538913"/>
            <a:ext cx="2057400" cy="365125"/>
          </a:xfrm>
        </p:spPr>
        <p:txBody>
          <a:bodyPr/>
          <a:lstStyle/>
          <a:p>
            <a:pPr>
              <a:defRPr/>
            </a:pPr>
            <a:fld id="{0ADAC2A7-B59F-4A36-8F40-8E0194433728}" type="slidenum">
              <a:rPr lang="en-ZW" altLang="en-US"/>
              <a:pPr>
                <a:defRPr/>
              </a:pPr>
              <a:t>40</a:t>
            </a:fld>
            <a:endParaRPr lang="en-ZW" altLang="en-US" dirty="0"/>
          </a:p>
        </p:txBody>
      </p:sp>
      <p:pic>
        <p:nvPicPr>
          <p:cNvPr id="30726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331640" y="2149519"/>
            <a:ext cx="669674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p3d/>
          </a:bodyPr>
          <a:lstStyle/>
          <a:p>
            <a:pPr algn="just">
              <a:defRPr/>
            </a:pPr>
            <a:r>
              <a:rPr lang="en-GB" altLang="en-US" sz="2000" b="1" dirty="0">
                <a:cs typeface="Calibri" panose="020F0502020204030204" pitchFamily="34" charset="0"/>
              </a:rPr>
              <a:t>TB incidences per 100 person-years </a:t>
            </a:r>
            <a:r>
              <a:rPr lang="en-GB" altLang="en-US" sz="2000" dirty="0">
                <a:cs typeface="Calibri" panose="020F0502020204030204" pitchFamily="34" charset="0"/>
              </a:rPr>
              <a:t>by timing of IPT:</a:t>
            </a:r>
          </a:p>
          <a:p>
            <a:pPr algn="just">
              <a:defRPr/>
            </a:pPr>
            <a:endParaRPr lang="en-GB" altLang="en-US" sz="2000" dirty="0">
              <a:cs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before ART (1.7),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after ART (1.8),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no IPT (2.6), 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within one year of ART commencement (1.3)  &amp;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GB" altLang="en-US" sz="2000" dirty="0">
                <a:cs typeface="Calibri" panose="020F0502020204030204" pitchFamily="34" charset="0"/>
              </a:rPr>
              <a:t>IPT 3-5 years after ART initiation (2.3).</a:t>
            </a:r>
            <a:endParaRPr lang="en-GB" altLang="en-US" sz="2000" dirty="0"/>
          </a:p>
        </p:txBody>
      </p:sp>
      <p:sp>
        <p:nvSpPr>
          <p:cNvPr id="30728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03988"/>
            <a:ext cx="2057400" cy="365125"/>
          </a:xfrm>
        </p:spPr>
        <p:txBody>
          <a:bodyPr/>
          <a:lstStyle/>
          <a:p>
            <a:pPr>
              <a:defRPr/>
            </a:pPr>
            <a:fld id="{40E7C474-78FD-43D1-A516-67EF150B3D3D}" type="slidenum">
              <a:rPr lang="en-ZW" altLang="en-US"/>
              <a:pPr>
                <a:defRPr/>
              </a:pPr>
              <a:t>41</a:t>
            </a:fld>
            <a:endParaRPr lang="en-ZW" altLang="en-US" dirty="0"/>
          </a:p>
        </p:txBody>
      </p:sp>
      <p:pic>
        <p:nvPicPr>
          <p:cNvPr id="31751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670163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 rot="18240000" flipH="1">
            <a:off x="4037807" y="46950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1755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13" y="973138"/>
            <a:ext cx="8140700" cy="5432425"/>
          </a:xfr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24075" y="36513"/>
            <a:ext cx="5716588" cy="496887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Effectiveness of IPT in Lesotho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03988"/>
            <a:ext cx="2057400" cy="365125"/>
          </a:xfrm>
        </p:spPr>
        <p:txBody>
          <a:bodyPr/>
          <a:lstStyle/>
          <a:p>
            <a:pPr>
              <a:defRPr/>
            </a:pPr>
            <a:fld id="{D2167BCB-9A1A-4279-9BEA-6B158701D13E}" type="slidenum">
              <a:rPr lang="en-ZW" altLang="en-US"/>
              <a:pPr>
                <a:defRPr/>
              </a:pPr>
              <a:t>42</a:t>
            </a:fld>
            <a:endParaRPr lang="en-ZW" altLang="en-US" dirty="0"/>
          </a:p>
        </p:txBody>
      </p:sp>
      <p:pic>
        <p:nvPicPr>
          <p:cNvPr id="3277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240000" flipH="1">
            <a:off x="6701632" y="27519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 rot="18240000" flipH="1">
            <a:off x="4037807" y="4695031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2779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13" y="973138"/>
            <a:ext cx="8140700" cy="5432425"/>
          </a:xfrm>
        </p:spPr>
      </p:pic>
      <p:sp>
        <p:nvSpPr>
          <p:cNvPr id="13" name="Down Arrow 12"/>
          <p:cNvSpPr/>
          <p:nvPr/>
        </p:nvSpPr>
        <p:spPr>
          <a:xfrm rot="18240000" flipH="1">
            <a:off x="4187032" y="4622006"/>
            <a:ext cx="215900" cy="2143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2781" name="Rectangle 1"/>
          <p:cNvSpPr>
            <a:spLocks noChangeArrowheads="1"/>
          </p:cNvSpPr>
          <p:nvPr/>
        </p:nvSpPr>
        <p:spPr bwMode="auto">
          <a:xfrm>
            <a:off x="5065713" y="4619625"/>
            <a:ext cx="3735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altLang="en-US"/>
              <a:t>Loss of protection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altLang="en-US"/>
              <a:t>Need to check resistance in cohort?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882775" y="36513"/>
            <a:ext cx="4911725" cy="538162"/>
          </a:xfrm>
        </p:spPr>
        <p:txBody>
          <a:bodyPr/>
          <a:lstStyle/>
          <a:p>
            <a:pPr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Predictor variables for TB event</a:t>
            </a:r>
          </a:p>
        </p:txBody>
      </p:sp>
      <p:pic>
        <p:nvPicPr>
          <p:cNvPr id="33795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25" y="1017588"/>
            <a:ext cx="8455025" cy="5657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F4EBB-A830-4735-B5EC-7444B5D19ADE}" type="slidenum">
              <a:rPr lang="en-ZW" altLang="en-US"/>
              <a:pPr>
                <a:defRPr/>
              </a:pPr>
              <a:t>43</a:t>
            </a:fld>
            <a:endParaRPr lang="en-ZW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11125" y="6084888"/>
            <a:ext cx="8382000" cy="60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380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7071816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827088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12750" indent="-74613" algn="l" defTabSz="8270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27088" indent="-149225" algn="l" defTabSz="8270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41425" indent="-225425" algn="l" defTabSz="8270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54175" indent="-300038" algn="l" defTabSz="827088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ZW" altLang="en-US" dirty="0" smtClean="0"/>
              <a:t>43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988" y="3429000"/>
            <a:ext cx="4737100" cy="23590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19863"/>
            <a:ext cx="2057400" cy="365125"/>
          </a:xfrm>
        </p:spPr>
        <p:txBody>
          <a:bodyPr/>
          <a:lstStyle/>
          <a:p>
            <a:pPr>
              <a:defRPr/>
            </a:pPr>
            <a:fld id="{3FA10D70-C9E9-40B4-B010-82676DE16832}" type="slidenum">
              <a:rPr lang="en-ZW" altLang="en-US"/>
              <a:pPr>
                <a:defRPr/>
              </a:pPr>
              <a:t>44</a:t>
            </a:fld>
            <a:endParaRPr lang="en-ZW" altLang="en-US" dirty="0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777875"/>
            <a:ext cx="88931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4300" y="3765550"/>
            <a:ext cx="8636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5847" name="Title 1"/>
          <p:cNvSpPr txBox="1">
            <a:spLocks/>
          </p:cNvSpPr>
          <p:nvPr/>
        </p:nvSpPr>
        <p:spPr bwMode="auto">
          <a:xfrm>
            <a:off x="2024063" y="111125"/>
            <a:ext cx="5095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Predictor variables for TB event</a:t>
            </a:r>
          </a:p>
        </p:txBody>
      </p:sp>
      <p:pic>
        <p:nvPicPr>
          <p:cNvPr id="35850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3438" y="981075"/>
            <a:ext cx="4249737" cy="216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4270375"/>
            <a:ext cx="791964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19863"/>
            <a:ext cx="2057400" cy="365125"/>
          </a:xfrm>
        </p:spPr>
        <p:txBody>
          <a:bodyPr/>
          <a:lstStyle/>
          <a:p>
            <a:pPr>
              <a:defRPr/>
            </a:pPr>
            <a:fld id="{4D7CE6E6-9AE1-4EC6-A694-B43CE48B3D20}" type="slidenum">
              <a:rPr lang="en-ZW" altLang="en-US" smtClean="0"/>
              <a:pPr>
                <a:defRPr/>
              </a:pPr>
              <a:t>45</a:t>
            </a:fld>
            <a:endParaRPr lang="en-ZW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924300" y="3765550"/>
            <a:ext cx="8636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1258888" y="111125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Significant Predictor variables for TB event</a:t>
            </a:r>
          </a:p>
        </p:txBody>
      </p:sp>
      <p:pic>
        <p:nvPicPr>
          <p:cNvPr id="36872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auto">
          <a:xfrm>
            <a:off x="766763" y="1935163"/>
            <a:ext cx="8042275" cy="17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Gender,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baseline WHO clinical stage,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district category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Time to IPT relative to ART commencement (Continuous variable)</a:t>
            </a:r>
            <a:endParaRPr lang="en-GB" altLang="en-US" sz="1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66763" y="1128713"/>
            <a:ext cx="7291387" cy="708025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Wilcoxon’s log-rank test &amp; Kaplan-Meier survival plots (Categorical) and Cox regression analysis (Continuous)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789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42888"/>
            <a:ext cx="8047037" cy="502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0A0AF92A-6057-4583-BF9B-5EF31B10A000}" type="slidenum">
              <a:rPr lang="en-ZW" altLang="en-US"/>
              <a:pPr>
                <a:defRPr/>
              </a:pPr>
              <a:t>46</a:t>
            </a:fld>
            <a:endParaRPr lang="en-ZW" altLang="en-US" dirty="0"/>
          </a:p>
        </p:txBody>
      </p:sp>
      <p:pic>
        <p:nvPicPr>
          <p:cNvPr id="37896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79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8916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5" y="254298"/>
            <a:ext cx="8047037" cy="5022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790E431F-2293-47E1-9E6E-41A474361E7E}" type="slidenum">
              <a:rPr lang="en-ZW" altLang="en-US"/>
              <a:pPr>
                <a:defRPr/>
              </a:pPr>
              <a:t>47</a:t>
            </a:fld>
            <a:endParaRPr lang="en-ZW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788024" y="6540500"/>
            <a:ext cx="27892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50" y="2852738"/>
            <a:ext cx="1927225" cy="1073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8475" y="2474913"/>
            <a:ext cx="78898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5650" y="4221163"/>
            <a:ext cx="1927225" cy="446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71525" y="4868863"/>
            <a:ext cx="1927225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24750" y="2713038"/>
            <a:ext cx="21590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361113" y="2713038"/>
            <a:ext cx="215900" cy="46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8926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79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0181" y="5729287"/>
            <a:ext cx="8783637" cy="6461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800" dirty="0">
                <a:cs typeface="Calibri" panose="020F0502020204030204" pitchFamily="34" charset="0"/>
              </a:rPr>
              <a:t>Increasing time to IPT by one six-month interval increased the risk of contracting TB by between 6% and 59%, depending on the cohort.</a:t>
            </a:r>
            <a:endParaRPr lang="en-GB" altLang="en-US" sz="1800" dirty="0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36913" y="104775"/>
            <a:ext cx="2643187" cy="428625"/>
          </a:xfrm>
        </p:spPr>
        <p:txBody>
          <a:bodyPr/>
          <a:lstStyle/>
          <a:p>
            <a:pPr algn="ctr" eaLnBrk="1" hangingPunct="1"/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3425" y="6492875"/>
            <a:ext cx="2057400" cy="365125"/>
          </a:xfrm>
        </p:spPr>
        <p:txBody>
          <a:bodyPr/>
          <a:lstStyle/>
          <a:p>
            <a:pPr>
              <a:defRPr/>
            </a:pPr>
            <a:fld id="{EEFBE8B2-D7DA-4543-95AF-5FF13991B133}" type="slidenum">
              <a:rPr lang="en-ZW" altLang="en-US"/>
              <a:pPr>
                <a:defRPr/>
              </a:pPr>
              <a:t>48</a:t>
            </a:fld>
            <a:endParaRPr lang="en-ZW" altLang="en-US" dirty="0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63451" y="1108686"/>
            <a:ext cx="832802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*Time </a:t>
            </a:r>
            <a:r>
              <a:rPr lang="en-GB" altLang="en-US" sz="1800" dirty="0">
                <a:solidFill>
                  <a:srgbClr val="0070C0"/>
                </a:solidFill>
                <a:cs typeface="Arial" panose="020B0604020202020204" pitchFamily="34" charset="0"/>
              </a:rPr>
              <a:t>to IPT relative to ART </a:t>
            </a:r>
            <a:r>
              <a:rPr lang="en-GB" altLang="en-US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commencement is an important determinant</a:t>
            </a:r>
            <a:endParaRPr lang="en-GB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Ethiopia study: </a:t>
            </a:r>
            <a:r>
              <a:rPr lang="en-GB" altLang="en-US" sz="1800" dirty="0">
                <a:cs typeface="Arial" panose="020B0604020202020204" pitchFamily="34" charset="0"/>
              </a:rPr>
              <a:t>IPT-before-ART (</a:t>
            </a:r>
            <a:r>
              <a:rPr lang="en-GB" altLang="en-US" sz="1800" dirty="0" err="1">
                <a:cs typeface="Arial" panose="020B0604020202020204" pitchFamily="34" charset="0"/>
              </a:rPr>
              <a:t>aHR</a:t>
            </a:r>
            <a:r>
              <a:rPr lang="en-GB" altLang="en-US" sz="1800" dirty="0">
                <a:cs typeface="Arial" panose="020B0604020202020204" pitchFamily="34" charset="0"/>
              </a:rPr>
              <a:t> = </a:t>
            </a: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0.18</a:t>
            </a:r>
            <a:r>
              <a:rPr lang="en-GB" altLang="en-US" sz="1800" dirty="0">
                <a:cs typeface="Arial" panose="020B0604020202020204" pitchFamily="34" charset="0"/>
              </a:rPr>
              <a:t>, 95% CI = 0.08–0.42) better than simultaneously with ART (</a:t>
            </a:r>
            <a:r>
              <a:rPr lang="en-GB" altLang="en-US" sz="1800" dirty="0" err="1">
                <a:cs typeface="Arial" panose="020B0604020202020204" pitchFamily="34" charset="0"/>
              </a:rPr>
              <a:t>aHR</a:t>
            </a:r>
            <a:r>
              <a:rPr lang="en-GB" altLang="en-US" sz="1800" dirty="0">
                <a:cs typeface="Arial" panose="020B0604020202020204" pitchFamily="34" charset="0"/>
              </a:rPr>
              <a:t> = </a:t>
            </a:r>
            <a:r>
              <a:rPr lang="en-GB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0.20</a:t>
            </a:r>
            <a:r>
              <a:rPr lang="en-GB" altLang="en-US" sz="1800" dirty="0">
                <a:cs typeface="Arial" panose="020B0604020202020204" pitchFamily="34" charset="0"/>
              </a:rPr>
              <a:t>, 95% CI = 0.10–0.42) (</a:t>
            </a:r>
            <a:r>
              <a:rPr lang="en-GB" altLang="en-US" sz="1800" dirty="0" err="1">
                <a:cs typeface="Arial" panose="020B0604020202020204" pitchFamily="34" charset="0"/>
              </a:rPr>
              <a:t>Yardaw</a:t>
            </a:r>
            <a:r>
              <a:rPr lang="en-GB" altLang="en-US" sz="1800" dirty="0">
                <a:cs typeface="Arial" panose="020B0604020202020204" pitchFamily="34" charset="0"/>
              </a:rPr>
              <a:t> et al, 2014)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51619" y="2996952"/>
            <a:ext cx="832802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*High risk of </a:t>
            </a:r>
            <a:r>
              <a:rPr lang="en-US" altLang="en-US" sz="1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reinfection in certain settings </a:t>
            </a:r>
          </a:p>
          <a:p>
            <a:pPr>
              <a:defRPr/>
            </a:pPr>
            <a:r>
              <a:rPr lang="en-US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Compared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to no IPT, combined IPT and ART reduces the risk of contracting TB by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37%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(HR = 0.63, 95 % CI 0.41-0.94) </a:t>
            </a:r>
            <a:r>
              <a:rPr lang="en-US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2014)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S.A;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60 %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(HR = 0.40; 95 % CI 0.18 - 0.87)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Ayele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2015)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Ethiopia;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Six months IPT = six months protection?</a:t>
            </a:r>
            <a:r>
              <a:rPr lang="en-GB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2014) in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S. Africa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263451" y="5388908"/>
            <a:ext cx="83502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*Booster doses </a:t>
            </a:r>
            <a:r>
              <a:rPr lang="en-US" altLang="en-US" sz="18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endParaRPr lang="en-GB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Brazil: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Six-month IPT course reduces the risk of contracting TB for at least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seven years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Golub et al. (2015)</a:t>
            </a:r>
          </a:p>
        </p:txBody>
      </p:sp>
      <p:pic>
        <p:nvPicPr>
          <p:cNvPr id="3995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52463" y="520700"/>
            <a:ext cx="7934325" cy="54324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n-ZW" altLang="en-US" sz="3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You-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ZW" altLang="en-US" sz="3600" dirty="0" smtClean="0">
              <a:solidFill>
                <a:srgbClr val="00206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2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Acknowledgements </a:t>
            </a: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Olivier and W. M.J. van den Heever</a:t>
            </a: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Central University of Technology, Free State, SA</a:t>
            </a: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nl-NL" alt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 University of Lesotho, Maseru, Lesotho</a:t>
            </a:r>
            <a:endParaRPr lang="nl-NL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44500" indent="-444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nl-NL" altLang="en-US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ZW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GB" altLang="en-US" sz="3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6543675"/>
            <a:ext cx="27892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050" i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Eltony Mugomeri emugomeri@yahoo.com</a:t>
            </a:r>
            <a:endParaRPr lang="en-GB" sz="1050" i="1" dirty="0">
              <a:solidFill>
                <a:srgbClr val="002060"/>
              </a:solidFill>
            </a:endParaRPr>
          </a:p>
        </p:txBody>
      </p:sp>
      <p:pic>
        <p:nvPicPr>
          <p:cNvPr id="40968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7463"/>
            <a:ext cx="138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0" y="979488"/>
            <a:ext cx="9144000" cy="36512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W" altLang="en-US" dirty="0" smtClean="0"/>
              <a:t>49</a:t>
            </a:r>
            <a:endParaRPr lang="en-Z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03350" y="-23813"/>
            <a:ext cx="5905500" cy="631826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HIV/TB syndemic in sub-Saharan Africa</a:t>
            </a:r>
            <a:endParaRPr lang="en-GB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875" y="4710113"/>
            <a:ext cx="9026525" cy="2108200"/>
          </a:xfrm>
        </p:spPr>
        <p:txBody>
          <a:bodyPr/>
          <a:lstStyle/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PLHIV in SSA largest reservoir of TB globally (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all annual infections)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5560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Hermans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2016). </a:t>
            </a:r>
          </a:p>
          <a:p>
            <a:pPr marL="360363" indent="-360363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effective is universal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IPT (all HIV+)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high HIV/TB burden settings?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48438"/>
            <a:ext cx="2057400" cy="365125"/>
          </a:xfrm>
        </p:spPr>
        <p:txBody>
          <a:bodyPr/>
          <a:lstStyle/>
          <a:p>
            <a:pPr>
              <a:defRPr/>
            </a:pPr>
            <a:fld id="{EDF66DC6-5A22-4FDC-8BDD-A46A642E98A9}" type="slidenum">
              <a:rPr lang="en-ZW" altLang="en-US"/>
              <a:pPr>
                <a:defRPr/>
              </a:pPr>
              <a:t>5</a:t>
            </a:fld>
            <a:endParaRPr lang="en-ZW" alt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723" y="760412"/>
            <a:ext cx="4961533" cy="3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3961" y="2413694"/>
            <a:ext cx="754063" cy="1519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933875" y="2276425"/>
            <a:ext cx="430213" cy="144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6203379" y="4201145"/>
            <a:ext cx="290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i="1"/>
              <a:t>Global Tuberculosis Report (2017)</a:t>
            </a:r>
          </a:p>
        </p:txBody>
      </p:sp>
      <p:pic>
        <p:nvPicPr>
          <p:cNvPr id="922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746125"/>
            <a:ext cx="1908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75" y="790575"/>
            <a:ext cx="17065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7104063" y="2922588"/>
            <a:ext cx="193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HIV rates in TB cases, 2016</a:t>
            </a:r>
            <a:endParaRPr lang="en-GB" altLang="en-US" sz="1100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123825" y="2913063"/>
            <a:ext cx="1393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/>
              <a:t>TB incidence, 2016</a:t>
            </a:r>
            <a:endParaRPr lang="en-GB" altLang="en-US" sz="1100"/>
          </a:p>
        </p:txBody>
      </p:sp>
      <p:pic>
        <p:nvPicPr>
          <p:cNvPr id="9232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476671"/>
            <a:ext cx="9180512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3050" y="22225"/>
            <a:ext cx="5791200" cy="249238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Provision of IPT to PLHIV, 2005-2014 </a:t>
            </a:r>
            <a:endParaRPr lang="en-GB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0" y="1017588"/>
            <a:ext cx="8153400" cy="4410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0088" y="6548438"/>
            <a:ext cx="2057400" cy="365125"/>
          </a:xfrm>
        </p:spPr>
        <p:txBody>
          <a:bodyPr/>
          <a:lstStyle/>
          <a:p>
            <a:pPr>
              <a:defRPr/>
            </a:pPr>
            <a:fld id="{51665D74-EDA5-4504-9BAB-D84B2FAA6C92}" type="slidenum">
              <a:rPr lang="en-ZW" altLang="en-US" smtClean="0"/>
              <a:pPr>
                <a:defRPr/>
              </a:pPr>
              <a:t>6</a:t>
            </a:fld>
            <a:endParaRPr lang="en-ZW" alt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016750" y="5354638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WHO, 2014 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98425" y="5662613"/>
            <a:ext cx="8680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113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685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257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482975" indent="-300038" defTabSz="827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/>
              <a:t>WHO recommended 6 month IPT course for PLHIV in </a:t>
            </a:r>
            <a:r>
              <a:rPr lang="en-US" altLang="en-US" sz="1800" dirty="0">
                <a:solidFill>
                  <a:srgbClr val="FF0000"/>
                </a:solidFill>
              </a:rPr>
              <a:t>2004.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Slow </a:t>
            </a:r>
            <a:r>
              <a:rPr lang="en-US" altLang="en-US" sz="1800" dirty="0"/>
              <a:t>uptake of IPT common in SSA where needed most</a:t>
            </a:r>
          </a:p>
        </p:txBody>
      </p:sp>
      <p:pic>
        <p:nvPicPr>
          <p:cNvPr id="10250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6038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06488"/>
            <a:ext cx="4545013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200275" y="92075"/>
            <a:ext cx="4718050" cy="477838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of IPT in clinical trials</a:t>
            </a:r>
            <a:endParaRPr lang="en-GB" altLang="en-US" sz="2400" b="1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713" y="6529388"/>
            <a:ext cx="2057400" cy="365125"/>
          </a:xfrm>
        </p:spPr>
        <p:txBody>
          <a:bodyPr/>
          <a:lstStyle/>
          <a:p>
            <a:pPr>
              <a:defRPr/>
            </a:pPr>
            <a:fld id="{872D6A05-FAF1-4289-990D-FC6423241C3E}" type="slidenum">
              <a:rPr lang="en-ZW" altLang="en-US"/>
              <a:pPr>
                <a:defRPr/>
              </a:pPr>
              <a:t>7</a:t>
            </a:fld>
            <a:endParaRPr lang="en-ZW" altLang="en-US" dirty="0"/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484438" y="2122488"/>
            <a:ext cx="1747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Comstock (1999)</a:t>
            </a:r>
          </a:p>
        </p:txBody>
      </p:sp>
      <p:pic>
        <p:nvPicPr>
          <p:cNvPr id="1127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06488"/>
            <a:ext cx="4545013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200275" y="92075"/>
            <a:ext cx="4718050" cy="477838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of IPT in clinical trials</a:t>
            </a:r>
            <a:endParaRPr lang="en-GB" altLang="en-US" sz="2400" b="1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713" y="6529388"/>
            <a:ext cx="2057400" cy="365125"/>
          </a:xfrm>
        </p:spPr>
        <p:txBody>
          <a:bodyPr/>
          <a:lstStyle/>
          <a:p>
            <a:pPr>
              <a:defRPr/>
            </a:pPr>
            <a:fld id="{4AB0D913-94CE-40CE-B9F7-310A26449379}" type="slidenum">
              <a:rPr lang="en-ZW" altLang="en-US"/>
              <a:pPr>
                <a:defRPr/>
              </a:pPr>
              <a:t>8</a:t>
            </a:fld>
            <a:endParaRPr lang="en-ZW" altLang="en-US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499992" y="1268760"/>
            <a:ext cx="4566222" cy="3801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Optimum course IPT (Clinical Trials)</a:t>
            </a:r>
          </a:p>
          <a:p>
            <a:pPr>
              <a:defRPr/>
            </a:pPr>
            <a:endParaRPr lang="en-US" altLang="en-US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36 months IPT = 3 yrs protection (Martinson et al, 2009 [S.Africa]; Samandari et al, 2011 [Botswana]).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6 months IPT = 6 months protection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Rangaka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et al, 2014) in S. Africa where IPT reduced TB incidence by </a:t>
            </a:r>
            <a:r>
              <a:rPr lang="en-US" altLang="en-US" sz="1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60% in HIV+ adults 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with no history of TB.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Rifampicin &amp; pyrazinamide?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1800" dirty="0"/>
              <a:t>How effective is </a:t>
            </a:r>
            <a:r>
              <a:rPr lang="en-US" altLang="en-US" sz="1800" dirty="0">
                <a:solidFill>
                  <a:srgbClr val="FF0000"/>
                </a:solidFill>
              </a:rPr>
              <a:t>universal IPT?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484438" y="2122488"/>
            <a:ext cx="1747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Comstock (1999)</a:t>
            </a:r>
          </a:p>
        </p:txBody>
      </p:sp>
      <p:pic>
        <p:nvPicPr>
          <p:cNvPr id="12300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39"/>
            <a:ext cx="7886700" cy="352231"/>
          </a:xfrm>
        </p:spPr>
        <p:txBody>
          <a:bodyPr/>
          <a:lstStyle/>
          <a:p>
            <a:pPr algn="ctr"/>
            <a:r>
              <a:rPr lang="en-GB" sz="2000" b="1" dirty="0" smtClean="0"/>
              <a:t>Universal IPT for latent TB</a:t>
            </a:r>
            <a:endParaRPr lang="en-GB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54" y="775037"/>
            <a:ext cx="8121696" cy="514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1816" y="6492875"/>
            <a:ext cx="2057400" cy="365125"/>
          </a:xfrm>
        </p:spPr>
        <p:txBody>
          <a:bodyPr/>
          <a:lstStyle/>
          <a:p>
            <a:pPr>
              <a:defRPr/>
            </a:pPr>
            <a:fld id="{C441C460-5FF1-4958-88A0-ED4DE06CC018}" type="slidenum">
              <a:rPr lang="en-ZW" altLang="en-US" smtClean="0"/>
              <a:pPr>
                <a:defRPr/>
              </a:pPr>
              <a:t>9</a:t>
            </a:fld>
            <a:endParaRPr lang="en-ZW" altLang="en-US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44450"/>
            <a:ext cx="806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-12700" y="600075"/>
            <a:ext cx="9144000" cy="36513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563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38" y="6031911"/>
            <a:ext cx="7967612" cy="7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14886</TotalTime>
  <Words>1995</Words>
  <Application>Microsoft Office PowerPoint</Application>
  <PresentationFormat>On-screen Show (4:3)</PresentationFormat>
  <Paragraphs>272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1_Office Theme</vt:lpstr>
      <vt:lpstr>PowerPoint Presentation</vt:lpstr>
      <vt:lpstr>PowerPoint Presentation</vt:lpstr>
      <vt:lpstr>PowerPoint Presentation</vt:lpstr>
      <vt:lpstr>HIV/TB syndemic in sub-Saharan Africa</vt:lpstr>
      <vt:lpstr>HIV/TB syndemic in sub-Saharan Africa</vt:lpstr>
      <vt:lpstr> Provision of IPT to PLHIV, 2005-2014 </vt:lpstr>
      <vt:lpstr>Efficacy of IPT in clinical trials</vt:lpstr>
      <vt:lpstr>Efficacy of IPT in clinical trials</vt:lpstr>
      <vt:lpstr>Universal IPT for latent TB</vt:lpstr>
      <vt:lpstr>Reactivation of persistent latent infection is a challenge</vt:lpstr>
      <vt:lpstr>PowerPoint Presentation</vt:lpstr>
      <vt:lpstr>PowerPoint Presentation</vt:lpstr>
      <vt:lpstr>PowerPoint Presentation</vt:lpstr>
      <vt:lpstr>Lesotho’s HIV/TB situation</vt:lpstr>
      <vt:lpstr>Lesotho’s HIV/TB situation</vt:lpstr>
      <vt:lpstr>Lesotho’s HIV/TB situation</vt:lpstr>
      <vt:lpstr>Lesotho’s HIV/TB situation</vt:lpstr>
      <vt:lpstr>Lesotho’s HIV/TB situation</vt:lpstr>
      <vt:lpstr>PowerPoint Presentation</vt:lpstr>
      <vt:lpstr>Study sampling criteria</vt:lpstr>
      <vt:lpstr>Data Collection</vt:lpstr>
      <vt:lpstr>Data Abstraction Tool</vt:lpstr>
      <vt:lpstr>Sample size</vt:lpstr>
      <vt:lpstr>PowerPoint Presentation</vt:lpstr>
      <vt:lpstr>PowerPoint Presentation</vt:lpstr>
      <vt:lpstr>PowerPoint Presentation</vt:lpstr>
      <vt:lpstr>Rate of initiation on IPT</vt:lpstr>
      <vt:lpstr>IPT uptake: sub Saharan Africa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monitoring strategies needed to improve TB screening and IPT uptake</vt:lpstr>
      <vt:lpstr>PowerPoint Presentation</vt:lpstr>
      <vt:lpstr>PowerPoint Presentation</vt:lpstr>
      <vt:lpstr>Time to TB event in IPT-exposed cohort</vt:lpstr>
      <vt:lpstr>Time to TB event in IPT-exposed cohort</vt:lpstr>
      <vt:lpstr>Effectiveness of IPT in Lesotho</vt:lpstr>
      <vt:lpstr>Effectiveness of IPT in Lesotho</vt:lpstr>
      <vt:lpstr>Effectiveness of IPT in Lesotho</vt:lpstr>
      <vt:lpstr>Predictor variables for TB event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 between use of Tenofovir Disoproxil Fumarate (TDF) in HIV treatment and changes in Glomerular Filtration Rate: Findings from Roma-Lesotho.</dc:title>
  <dc:creator>Eltony</dc:creator>
  <cp:lastModifiedBy>Ranasinghe, Romali</cp:lastModifiedBy>
  <cp:revision>734</cp:revision>
  <cp:lastPrinted>2018-01-24T09:07:08Z</cp:lastPrinted>
  <dcterms:created xsi:type="dcterms:W3CDTF">2016-02-02T16:25:16Z</dcterms:created>
  <dcterms:modified xsi:type="dcterms:W3CDTF">2019-02-06T17:23:14Z</dcterms:modified>
</cp:coreProperties>
</file>