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73" r:id="rId1"/>
  </p:sldMasterIdLst>
  <p:notesMasterIdLst>
    <p:notesMasterId r:id="rId87"/>
  </p:notesMasterIdLst>
  <p:handoutMasterIdLst>
    <p:handoutMasterId r:id="rId88"/>
  </p:handoutMasterIdLst>
  <p:sldIdLst>
    <p:sldId id="416" r:id="rId2"/>
    <p:sldId id="298" r:id="rId3"/>
    <p:sldId id="299" r:id="rId4"/>
    <p:sldId id="257" r:id="rId5"/>
    <p:sldId id="824" r:id="rId6"/>
    <p:sldId id="420" r:id="rId7"/>
    <p:sldId id="421" r:id="rId8"/>
    <p:sldId id="692" r:id="rId9"/>
    <p:sldId id="747" r:id="rId10"/>
    <p:sldId id="663" r:id="rId11"/>
    <p:sldId id="664" r:id="rId12"/>
    <p:sldId id="666" r:id="rId13"/>
    <p:sldId id="262" r:id="rId14"/>
    <p:sldId id="306" r:id="rId15"/>
    <p:sldId id="836" r:id="rId16"/>
    <p:sldId id="847" r:id="rId17"/>
    <p:sldId id="763" r:id="rId18"/>
    <p:sldId id="846" r:id="rId19"/>
    <p:sldId id="725" r:id="rId20"/>
    <p:sldId id="401" r:id="rId21"/>
    <p:sldId id="439" r:id="rId22"/>
    <p:sldId id="670" r:id="rId23"/>
    <p:sldId id="479" r:id="rId24"/>
    <p:sldId id="839" r:id="rId25"/>
    <p:sldId id="355" r:id="rId26"/>
    <p:sldId id="684" r:id="rId27"/>
    <p:sldId id="409" r:id="rId28"/>
    <p:sldId id="735" r:id="rId29"/>
    <p:sldId id="731" r:id="rId30"/>
    <p:sldId id="737" r:id="rId31"/>
    <p:sldId id="486" r:id="rId32"/>
    <p:sldId id="488" r:id="rId33"/>
    <p:sldId id="489" r:id="rId34"/>
    <p:sldId id="487" r:id="rId35"/>
    <p:sldId id="466" r:id="rId36"/>
    <p:sldId id="475" r:id="rId37"/>
    <p:sldId id="446" r:id="rId38"/>
    <p:sldId id="848" r:id="rId39"/>
    <p:sldId id="845" r:id="rId40"/>
    <p:sldId id="403" r:id="rId41"/>
    <p:sldId id="404" r:id="rId42"/>
    <p:sldId id="405" r:id="rId43"/>
    <p:sldId id="312" r:id="rId44"/>
    <p:sldId id="305" r:id="rId45"/>
    <p:sldId id="382" r:id="rId46"/>
    <p:sldId id="423" r:id="rId47"/>
    <p:sldId id="853" r:id="rId48"/>
    <p:sldId id="682" r:id="rId49"/>
    <p:sldId id="683" r:id="rId50"/>
    <p:sldId id="841" r:id="rId51"/>
    <p:sldId id="851" r:id="rId52"/>
    <p:sldId id="854" r:id="rId53"/>
    <p:sldId id="852" r:id="rId54"/>
    <p:sldId id="859" r:id="rId55"/>
    <p:sldId id="391" r:id="rId56"/>
    <p:sldId id="840" r:id="rId57"/>
    <p:sldId id="843" r:id="rId58"/>
    <p:sldId id="844" r:id="rId59"/>
    <p:sldId id="425" r:id="rId60"/>
    <p:sldId id="333" r:id="rId61"/>
    <p:sldId id="338" r:id="rId62"/>
    <p:sldId id="287" r:id="rId63"/>
    <p:sldId id="337" r:id="rId64"/>
    <p:sldId id="297" r:id="rId65"/>
    <p:sldId id="295" r:id="rId66"/>
    <p:sldId id="317" r:id="rId67"/>
    <p:sldId id="436" r:id="rId68"/>
    <p:sldId id="365" r:id="rId69"/>
    <p:sldId id="366" r:id="rId70"/>
    <p:sldId id="429" r:id="rId71"/>
    <p:sldId id="430" r:id="rId72"/>
    <p:sldId id="370" r:id="rId73"/>
    <p:sldId id="855" r:id="rId74"/>
    <p:sldId id="856" r:id="rId75"/>
    <p:sldId id="422" r:id="rId76"/>
    <p:sldId id="686" r:id="rId77"/>
    <p:sldId id="385" r:id="rId78"/>
    <p:sldId id="484" r:id="rId79"/>
    <p:sldId id="483" r:id="rId80"/>
    <p:sldId id="857" r:id="rId81"/>
    <p:sldId id="858" r:id="rId82"/>
    <p:sldId id="849" r:id="rId83"/>
    <p:sldId id="850" r:id="rId84"/>
    <p:sldId id="860" r:id="rId85"/>
    <p:sldId id="861" r:id="rId86"/>
  </p:sldIdLst>
  <p:sldSz cx="9144000" cy="6858000" type="screen4x3"/>
  <p:notesSz cx="6858000" cy="9144000"/>
  <p:custDataLst>
    <p:tags r:id="rId8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5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3B8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796"/>
    <p:restoredTop sz="92743"/>
  </p:normalViewPr>
  <p:slideViewPr>
    <p:cSldViewPr snapToGrid="0" snapToObjects="1" showGuides="1">
      <p:cViewPr>
        <p:scale>
          <a:sx n="126" d="100"/>
          <a:sy n="126" d="100"/>
        </p:scale>
        <p:origin x="-924" y="-36"/>
      </p:cViewPr>
      <p:guideLst>
        <p:guide orient="horz" pos="2160"/>
        <p:guide pos="2851"/>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snapToGrid="0" snapToObjects="1" showGuides="1">
      <p:cViewPr>
        <p:scale>
          <a:sx n="90" d="100"/>
          <a:sy n="90" d="100"/>
        </p:scale>
        <p:origin x="2248" y="1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gs" Target="tags/tag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handoutMaster" Target="handoutMasters/handoutMaster1.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28"/>
    </mc:Choice>
    <mc:Fallback>
      <c:style val="28"/>
    </mc:Fallback>
  </mc:AlternateContent>
  <c:chart>
    <c:autoTitleDeleted val="1"/>
    <c:plotArea>
      <c:layout/>
      <c:areaChart>
        <c:grouping val="standard"/>
        <c:varyColors val="0"/>
        <c:ser>
          <c:idx val="0"/>
          <c:order val="0"/>
          <c:tx>
            <c:strRef>
              <c:f>Sheet1!$B$1</c:f>
              <c:strCache>
                <c:ptCount val="1"/>
                <c:pt idx="0">
                  <c:v>Infections</c:v>
                </c:pt>
              </c:strCache>
            </c:strRef>
          </c:tx>
          <c:spPr>
            <a:solidFill>
              <a:srgbClr val="FF0000"/>
            </a:solidFill>
          </c:spPr>
          <c:cat>
            <c:strRef>
              <c:f>Sheet1!$A$2:$A$57</c:f>
              <c:strCache>
                <c:ptCount val="56"/>
                <c:pt idx="0">
                  <c:v>Apr-Jun 2001</c:v>
                </c:pt>
                <c:pt idx="1">
                  <c:v>Jul-Sep 2001</c:v>
                </c:pt>
                <c:pt idx="2">
                  <c:v>Oct-Dec 2001</c:v>
                </c:pt>
                <c:pt idx="3">
                  <c:v>Jan-Mar 2002</c:v>
                </c:pt>
                <c:pt idx="4">
                  <c:v>Apr-Jun 2002</c:v>
                </c:pt>
                <c:pt idx="5">
                  <c:v>Jul-Sep 2002</c:v>
                </c:pt>
                <c:pt idx="6">
                  <c:v>Oct-Dec 2002</c:v>
                </c:pt>
                <c:pt idx="7">
                  <c:v>Jan-Mar 2003</c:v>
                </c:pt>
                <c:pt idx="8">
                  <c:v>Apr-Jun 2003</c:v>
                </c:pt>
                <c:pt idx="9">
                  <c:v>Jul-Sep 2003</c:v>
                </c:pt>
                <c:pt idx="10">
                  <c:v>Oct-Dec 2003</c:v>
                </c:pt>
                <c:pt idx="11">
                  <c:v>Jan-Mar 2004</c:v>
                </c:pt>
                <c:pt idx="12">
                  <c:v>Apr-Jun 2004</c:v>
                </c:pt>
                <c:pt idx="13">
                  <c:v>Jul-Sep 2004</c:v>
                </c:pt>
                <c:pt idx="14">
                  <c:v>Oct-Dec 2004</c:v>
                </c:pt>
                <c:pt idx="15">
                  <c:v>Jan-Mar 2005</c:v>
                </c:pt>
                <c:pt idx="16">
                  <c:v>Apr-Jun 2005</c:v>
                </c:pt>
                <c:pt idx="17">
                  <c:v>Jul-Sep 2005</c:v>
                </c:pt>
                <c:pt idx="18">
                  <c:v>Oct-Dec 2005</c:v>
                </c:pt>
                <c:pt idx="19">
                  <c:v>Jan-Mar 2006</c:v>
                </c:pt>
                <c:pt idx="20">
                  <c:v>Apr-Jun 2006</c:v>
                </c:pt>
                <c:pt idx="21">
                  <c:v>Jul-Sep 2006</c:v>
                </c:pt>
                <c:pt idx="22">
                  <c:v>Oct-Dec 2006</c:v>
                </c:pt>
                <c:pt idx="23">
                  <c:v>Jan-Mar 2007</c:v>
                </c:pt>
                <c:pt idx="24">
                  <c:v>Apr-Jun 2007</c:v>
                </c:pt>
                <c:pt idx="25">
                  <c:v>Jul-Sep 2007</c:v>
                </c:pt>
                <c:pt idx="26">
                  <c:v>Oct-Dec 2007</c:v>
                </c:pt>
                <c:pt idx="27">
                  <c:v>Jan-Mar 2008</c:v>
                </c:pt>
                <c:pt idx="28">
                  <c:v>Apr-Jun 2008</c:v>
                </c:pt>
                <c:pt idx="29">
                  <c:v>Jul-Sep 2008</c:v>
                </c:pt>
                <c:pt idx="30">
                  <c:v>Oct-Dec 2008</c:v>
                </c:pt>
                <c:pt idx="31">
                  <c:v>Jan-Mar 2009</c:v>
                </c:pt>
                <c:pt idx="32">
                  <c:v>Apr-Jun 2009</c:v>
                </c:pt>
                <c:pt idx="33">
                  <c:v>Jul-Sep 2009</c:v>
                </c:pt>
                <c:pt idx="34">
                  <c:v>Oct-Dec 2009</c:v>
                </c:pt>
                <c:pt idx="35">
                  <c:v>Jan-Mar 2010</c:v>
                </c:pt>
                <c:pt idx="36">
                  <c:v>Apr-Jun 2010</c:v>
                </c:pt>
                <c:pt idx="37">
                  <c:v>Jul-Sep 2010</c:v>
                </c:pt>
                <c:pt idx="38">
                  <c:v>Oct-Dec 2010</c:v>
                </c:pt>
                <c:pt idx="39">
                  <c:v>Jan-Mar 2011</c:v>
                </c:pt>
                <c:pt idx="40">
                  <c:v>Apr-Jun 2011</c:v>
                </c:pt>
                <c:pt idx="41">
                  <c:v>Jul-Sep 2011</c:v>
                </c:pt>
                <c:pt idx="42">
                  <c:v>Oct-Dec 2011</c:v>
                </c:pt>
                <c:pt idx="43">
                  <c:v>Jan-Mar 2012</c:v>
                </c:pt>
                <c:pt idx="44">
                  <c:v>Apr-Jun 2012</c:v>
                </c:pt>
                <c:pt idx="45">
                  <c:v>Jul-Sep 2012</c:v>
                </c:pt>
                <c:pt idx="46">
                  <c:v>Oct-Dec 2012</c:v>
                </c:pt>
                <c:pt idx="47">
                  <c:v>Jan-Mar 20123</c:v>
                </c:pt>
                <c:pt idx="48">
                  <c:v>Apr-Jun 2013</c:v>
                </c:pt>
                <c:pt idx="49">
                  <c:v>Jul-Sep 2013</c:v>
                </c:pt>
                <c:pt idx="50">
                  <c:v>Oct-Dec 2013</c:v>
                </c:pt>
                <c:pt idx="51">
                  <c:v>Jan-Mar 2014</c:v>
                </c:pt>
                <c:pt idx="52">
                  <c:v>Apr-Jun 2014</c:v>
                </c:pt>
                <c:pt idx="53">
                  <c:v>Jul-Sep 2014</c:v>
                </c:pt>
                <c:pt idx="54">
                  <c:v>Oct-Dec 2014</c:v>
                </c:pt>
                <c:pt idx="55">
                  <c:v>Apr-Jun 2015</c:v>
                </c:pt>
              </c:strCache>
            </c:strRef>
          </c:cat>
          <c:val>
            <c:numRef>
              <c:f>Sheet1!$B$2:$B$57</c:f>
              <c:numCache>
                <c:formatCode>General</c:formatCode>
                <c:ptCount val="56"/>
                <c:pt idx="0">
                  <c:v>1807</c:v>
                </c:pt>
                <c:pt idx="1">
                  <c:v>1813</c:v>
                </c:pt>
                <c:pt idx="2">
                  <c:v>1868</c:v>
                </c:pt>
                <c:pt idx="3">
                  <c:v>1803</c:v>
                </c:pt>
                <c:pt idx="4">
                  <c:v>1770</c:v>
                </c:pt>
                <c:pt idx="5">
                  <c:v>1842</c:v>
                </c:pt>
                <c:pt idx="6">
                  <c:v>1859</c:v>
                </c:pt>
                <c:pt idx="7">
                  <c:v>1955</c:v>
                </c:pt>
                <c:pt idx="8">
                  <c:v>1842</c:v>
                </c:pt>
                <c:pt idx="9">
                  <c:v>1903</c:v>
                </c:pt>
                <c:pt idx="10">
                  <c:v>1959</c:v>
                </c:pt>
                <c:pt idx="11">
                  <c:v>1996</c:v>
                </c:pt>
                <c:pt idx="12">
                  <c:v>1845</c:v>
                </c:pt>
                <c:pt idx="13">
                  <c:v>1703</c:v>
                </c:pt>
                <c:pt idx="14">
                  <c:v>1785</c:v>
                </c:pt>
                <c:pt idx="15">
                  <c:v>1900</c:v>
                </c:pt>
                <c:pt idx="16">
                  <c:v>1872</c:v>
                </c:pt>
                <c:pt idx="17">
                  <c:v>1698</c:v>
                </c:pt>
                <c:pt idx="18">
                  <c:v>1691</c:v>
                </c:pt>
                <c:pt idx="19">
                  <c:v>1835</c:v>
                </c:pt>
                <c:pt idx="20">
                  <c:v>1742</c:v>
                </c:pt>
                <c:pt idx="21">
                  <c:v>1651</c:v>
                </c:pt>
                <c:pt idx="22">
                  <c:v>1543</c:v>
                </c:pt>
                <c:pt idx="23">
                  <c:v>1447</c:v>
                </c:pt>
                <c:pt idx="24">
                  <c:v>1306</c:v>
                </c:pt>
                <c:pt idx="25">
                  <c:v>1083</c:v>
                </c:pt>
                <c:pt idx="26">
                  <c:v>1092</c:v>
                </c:pt>
                <c:pt idx="27">
                  <c:v>970</c:v>
                </c:pt>
                <c:pt idx="28">
                  <c:v>839</c:v>
                </c:pt>
                <c:pt idx="29">
                  <c:v>724</c:v>
                </c:pt>
                <c:pt idx="30">
                  <c:v>678</c:v>
                </c:pt>
                <c:pt idx="31">
                  <c:v>694</c:v>
                </c:pt>
                <c:pt idx="32">
                  <c:v>510</c:v>
                </c:pt>
                <c:pt idx="33">
                  <c:v>462</c:v>
                </c:pt>
                <c:pt idx="34">
                  <c:v>443</c:v>
                </c:pt>
                <c:pt idx="35">
                  <c:v>483</c:v>
                </c:pt>
                <c:pt idx="36">
                  <c:v>415</c:v>
                </c:pt>
                <c:pt idx="37">
                  <c:v>394</c:v>
                </c:pt>
                <c:pt idx="38">
                  <c:v>332</c:v>
                </c:pt>
                <c:pt idx="39">
                  <c:v>330</c:v>
                </c:pt>
                <c:pt idx="40">
                  <c:v>317</c:v>
                </c:pt>
                <c:pt idx="41">
                  <c:v>265</c:v>
                </c:pt>
                <c:pt idx="42">
                  <c:v>269</c:v>
                </c:pt>
                <c:pt idx="43">
                  <c:v>262</c:v>
                </c:pt>
                <c:pt idx="44">
                  <c:v>224</c:v>
                </c:pt>
                <c:pt idx="45">
                  <c:v>228</c:v>
                </c:pt>
                <c:pt idx="46">
                  <c:v>219</c:v>
                </c:pt>
                <c:pt idx="47">
                  <c:v>252</c:v>
                </c:pt>
                <c:pt idx="48">
                  <c:v>237</c:v>
                </c:pt>
                <c:pt idx="49">
                  <c:v>200</c:v>
                </c:pt>
                <c:pt idx="50">
                  <c:v>219</c:v>
                </c:pt>
                <c:pt idx="51">
                  <c:v>206</c:v>
                </c:pt>
                <c:pt idx="52">
                  <c:v>181</c:v>
                </c:pt>
                <c:pt idx="53">
                  <c:v>182</c:v>
                </c:pt>
                <c:pt idx="54">
                  <c:v>201</c:v>
                </c:pt>
                <c:pt idx="55">
                  <c:v>209</c:v>
                </c:pt>
              </c:numCache>
            </c:numRef>
          </c:val>
          <c:extLst xmlns:c16r2="http://schemas.microsoft.com/office/drawing/2015/06/chart">
            <c:ext xmlns:c16="http://schemas.microsoft.com/office/drawing/2014/chart" uri="{C3380CC4-5D6E-409C-BE32-E72D297353CC}">
              <c16:uniqueId val="{00000000-37B4-5F46-90DE-431584444F76}"/>
            </c:ext>
          </c:extLst>
        </c:ser>
        <c:dLbls>
          <c:showLegendKey val="0"/>
          <c:showVal val="0"/>
          <c:showCatName val="0"/>
          <c:showSerName val="0"/>
          <c:showPercent val="0"/>
          <c:showBubbleSize val="0"/>
        </c:dLbls>
        <c:axId val="49994752"/>
        <c:axId val="49996544"/>
      </c:areaChart>
      <c:catAx>
        <c:axId val="49994752"/>
        <c:scaling>
          <c:orientation val="minMax"/>
        </c:scaling>
        <c:delete val="0"/>
        <c:axPos val="b"/>
        <c:numFmt formatCode="General" sourceLinked="0"/>
        <c:majorTickMark val="out"/>
        <c:minorTickMark val="none"/>
        <c:tickLblPos val="nextTo"/>
        <c:txPr>
          <a:bodyPr rot="-2700000"/>
          <a:lstStyle/>
          <a:p>
            <a:pPr>
              <a:defRPr sz="1400"/>
            </a:pPr>
            <a:endParaRPr lang="en-US"/>
          </a:p>
        </c:txPr>
        <c:crossAx val="49996544"/>
        <c:crosses val="autoZero"/>
        <c:auto val="1"/>
        <c:lblAlgn val="ctr"/>
        <c:lblOffset val="100"/>
        <c:noMultiLvlLbl val="0"/>
      </c:catAx>
      <c:valAx>
        <c:axId val="49996544"/>
        <c:scaling>
          <c:orientation val="minMax"/>
        </c:scaling>
        <c:delete val="0"/>
        <c:axPos val="l"/>
        <c:majorGridlines/>
        <c:numFmt formatCode="General" sourceLinked="1"/>
        <c:majorTickMark val="out"/>
        <c:minorTickMark val="none"/>
        <c:tickLblPos val="nextTo"/>
        <c:crossAx val="49994752"/>
        <c:crosses val="autoZero"/>
        <c:crossBetween val="midCat"/>
      </c:valAx>
    </c:plotArea>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71455"/>
            <a:ext cx="6856413" cy="714375"/>
          </a:xfrm>
          <a:prstGeom prst="rect">
            <a:avLst/>
          </a:prstGeom>
        </p:spPr>
        <p:txBody>
          <a:bodyPr vert="horz" lIns="91440" tIns="45720" rIns="91440" bIns="45720" rtlCol="0"/>
          <a:lstStyle>
            <a:lvl1pPr algn="l">
              <a:defRPr sz="1200"/>
            </a:lvl1pPr>
          </a:lstStyle>
          <a:p>
            <a:pPr algn="ctr"/>
            <a:r>
              <a:rPr lang="en-US" b="1" dirty="0" smtClean="0"/>
              <a:t>The Future of Infection Control </a:t>
            </a:r>
            <a:r>
              <a:rPr lang="mr-IN" b="1" dirty="0" smtClean="0"/>
              <a:t>–</a:t>
            </a:r>
            <a:r>
              <a:rPr lang="en-US" b="1" dirty="0" smtClean="0"/>
              <a:t> Bright or Bleak?</a:t>
            </a:r>
          </a:p>
          <a:p>
            <a:pPr algn="ctr"/>
            <a:r>
              <a:rPr lang="en-US" b="1" dirty="0" smtClean="0"/>
              <a:t>Martin Kiernan, University of West London, UK</a:t>
            </a:r>
          </a:p>
          <a:p>
            <a:pPr algn="ctr"/>
            <a:r>
              <a:rPr lang="en-US" b="1" dirty="0" smtClean="0"/>
              <a:t>A Webber Training Teleclass</a:t>
            </a:r>
            <a:endParaRPr lang="en-US" b="1" dirty="0"/>
          </a:p>
        </p:txBody>
      </p:sp>
      <p:sp>
        <p:nvSpPr>
          <p:cNvPr id="4" name="Footer Placeholder 3"/>
          <p:cNvSpPr>
            <a:spLocks noGrp="1"/>
          </p:cNvSpPr>
          <p:nvPr>
            <p:ph type="ftr" sz="quarter" idx="2"/>
          </p:nvPr>
        </p:nvSpPr>
        <p:spPr>
          <a:xfrm>
            <a:off x="0" y="8242286"/>
            <a:ext cx="6856412" cy="457200"/>
          </a:xfrm>
          <a:prstGeom prst="rect">
            <a:avLst/>
          </a:prstGeom>
        </p:spPr>
        <p:txBody>
          <a:bodyPr vert="horz" lIns="91440" tIns="45720" rIns="91440" bIns="45720" rtlCol="0" anchor="b"/>
          <a:lstStyle>
            <a:lvl1pPr algn="l">
              <a:defRPr sz="1200"/>
            </a:lvl1pPr>
          </a:lstStyle>
          <a:p>
            <a:pPr algn="ctr"/>
            <a:r>
              <a:rPr lang="en-US" b="1" dirty="0" smtClean="0"/>
              <a:t>Hosted by Paul Webber   </a:t>
            </a:r>
            <a:r>
              <a:rPr lang="en-US" b="1" dirty="0" err="1" smtClean="0"/>
              <a:t>paul@webbertraining.com</a:t>
            </a:r>
            <a:endParaRPr lang="en-US" b="1" dirty="0" smtClean="0"/>
          </a:p>
          <a:p>
            <a:pPr algn="ctr"/>
            <a:r>
              <a:rPr lang="en-US" b="1" dirty="0" err="1" smtClean="0"/>
              <a:t>www.webbertraining.com</a:t>
            </a:r>
            <a:endParaRPr lang="en-US" b="1"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F01ABF4-6735-ED4B-8955-8A77FFF0F6BB}" type="slidenum">
              <a:rPr lang="en-US" smtClean="0"/>
              <a:t>‹#›</a:t>
            </a:fld>
            <a:endParaRPr lang="en-US"/>
          </a:p>
        </p:txBody>
      </p:sp>
    </p:spTree>
    <p:extLst>
      <p:ext uri="{BB962C8B-B14F-4D97-AF65-F5344CB8AC3E}">
        <p14:creationId xmlns:p14="http://schemas.microsoft.com/office/powerpoint/2010/main" val="234369301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882AF4-6CC0-E44D-8956-1DA12F865C84}" type="datetimeFigureOut">
              <a:rPr lang="en-US" smtClean="0"/>
              <a:t>7/10/2018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CE03B23-F18B-6346-B80C-780970D3EFA8}" type="slidenum">
              <a:rPr lang="en-US" smtClean="0"/>
              <a:t>‹#›</a:t>
            </a:fld>
            <a:endParaRPr lang="en-US"/>
          </a:p>
        </p:txBody>
      </p:sp>
    </p:spTree>
    <p:extLst>
      <p:ext uri="{BB962C8B-B14F-4D97-AF65-F5344CB8AC3E}">
        <p14:creationId xmlns:p14="http://schemas.microsoft.com/office/powerpoint/2010/main" val="69292269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a:xfrm>
            <a:off x="1143000" y="685800"/>
            <a:ext cx="4572000" cy="3429000"/>
          </a:xfrm>
          <a:ln>
            <a:solidFill>
              <a:srgbClr val="000000"/>
            </a:solidFill>
            <a:miter lim="800000"/>
            <a:headEnd/>
            <a:tailEnd/>
          </a:ln>
        </p:spPr>
      </p:sp>
      <p:sp>
        <p:nvSpPr>
          <p:cNvPr id="32770" name="Notes Placeholder 2"/>
          <p:cNvSpPr>
            <a:spLocks noGrp="1"/>
          </p:cNvSpPr>
          <p:nvPr>
            <p:ph type="body" idx="1"/>
          </p:nvPr>
        </p:nvSpPr>
        <p:spPr>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endParaRPr lang="en-GB">
              <a:latin typeface="Calibri" charset="0"/>
              <a:cs typeface="ＭＳ Ｐゴシック" charset="0"/>
            </a:endParaRPr>
          </a:p>
        </p:txBody>
      </p:sp>
      <p:sp>
        <p:nvSpPr>
          <p:cNvPr id="17411" name="Slide Number Placeholder 3"/>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a:defRPr sz="3600">
                <a:solidFill>
                  <a:srgbClr val="000000"/>
                </a:solidFill>
                <a:latin typeface="Helvetica Light" charset="0"/>
                <a:ea typeface="ＭＳ Ｐゴシック" charset="0"/>
                <a:cs typeface="ＭＳ Ｐゴシック" charset="0"/>
                <a:sym typeface="Helvetica Light" charset="0"/>
              </a:defRPr>
            </a:lvl1pPr>
            <a:lvl2pPr marL="742950" indent="-285750" eaLnBrk="0">
              <a:defRPr sz="3600">
                <a:solidFill>
                  <a:srgbClr val="000000"/>
                </a:solidFill>
                <a:latin typeface="Helvetica Light" charset="0"/>
                <a:ea typeface="ＭＳ Ｐゴシック" charset="0"/>
                <a:sym typeface="Helvetica Light" charset="0"/>
              </a:defRPr>
            </a:lvl2pPr>
            <a:lvl3pPr marL="1143000" indent="-228600" eaLnBrk="0">
              <a:defRPr sz="3600">
                <a:solidFill>
                  <a:srgbClr val="000000"/>
                </a:solidFill>
                <a:latin typeface="Helvetica Light" charset="0"/>
                <a:ea typeface="ＭＳ Ｐゴシック" charset="0"/>
                <a:sym typeface="Helvetica Light" charset="0"/>
              </a:defRPr>
            </a:lvl3pPr>
            <a:lvl4pPr marL="1600200" indent="-228600" eaLnBrk="0">
              <a:defRPr sz="3600">
                <a:solidFill>
                  <a:srgbClr val="000000"/>
                </a:solidFill>
                <a:latin typeface="Helvetica Light" charset="0"/>
                <a:ea typeface="ＭＳ Ｐゴシック" charset="0"/>
                <a:sym typeface="Helvetica Light" charset="0"/>
              </a:defRPr>
            </a:lvl4pPr>
            <a:lvl5pPr marL="2057400" indent="-228600" eaLnBrk="0">
              <a:defRPr sz="3600">
                <a:solidFill>
                  <a:srgbClr val="000000"/>
                </a:solidFill>
                <a:latin typeface="Helvetica Light" charset="0"/>
                <a:ea typeface="ＭＳ Ｐゴシック"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ＭＳ Ｐゴシック"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ＭＳ Ｐゴシック"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ＭＳ Ｐゴシック"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ＭＳ Ｐゴシック" charset="0"/>
                <a:sym typeface="Helvetica Light" charset="0"/>
              </a:defRPr>
            </a:lvl9pPr>
          </a:lstStyle>
          <a:p>
            <a:pPr eaLnBrk="1" hangingPunct="1"/>
            <a:fld id="{513EEE62-02A2-3F4D-AAC3-798714A570E8}" type="slidenum">
              <a:rPr lang="en-US" sz="1200">
                <a:solidFill>
                  <a:schemeClr val="tx1"/>
                </a:solidFill>
                <a:latin typeface="Calibri" charset="0"/>
              </a:rPr>
              <a:pPr eaLnBrk="1" hangingPunct="1"/>
              <a:t>6</a:t>
            </a:fld>
            <a:endParaRPr lang="en-US" sz="1200">
              <a:solidFill>
                <a:schemeClr val="tx1"/>
              </a:solidFill>
              <a:latin typeface="Calibri" charset="0"/>
            </a:endParaRPr>
          </a:p>
        </p:txBody>
      </p:sp>
    </p:spTree>
    <p:extLst>
      <p:ext uri="{BB962C8B-B14F-4D97-AF65-F5344CB8AC3E}">
        <p14:creationId xmlns:p14="http://schemas.microsoft.com/office/powerpoint/2010/main" val="26470376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27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dirty="0">
                <a:latin typeface="Calibri" charset="0"/>
                <a:ea typeface="ＭＳ Ｐゴシック" charset="0"/>
                <a:cs typeface="ＭＳ Ｐゴシック" charset="0"/>
              </a:rPr>
              <a:t>Barriers to this exist however:</a:t>
            </a:r>
          </a:p>
          <a:p>
            <a:endParaRPr lang="en-GB" dirty="0">
              <a:latin typeface="Calibri" charset="0"/>
              <a:ea typeface="ＭＳ Ｐゴシック" charset="0"/>
              <a:cs typeface="ＭＳ Ｐゴシック" charset="0"/>
            </a:endParaRPr>
          </a:p>
          <a:p>
            <a:r>
              <a:rPr lang="en-US" dirty="0">
                <a:latin typeface="Calibri" charset="0"/>
                <a:ea typeface="ＭＳ Ｐゴシック" charset="0"/>
                <a:cs typeface="ＭＳ Ｐゴシック" charset="0"/>
              </a:rPr>
              <a:t>Lack of practical application of tools and methods for epidemiology and quality improvement</a:t>
            </a:r>
          </a:p>
          <a:p>
            <a:r>
              <a:rPr lang="en-US" dirty="0">
                <a:latin typeface="Calibri" charset="0"/>
                <a:ea typeface="ＭＳ Ｐゴシック" charset="0"/>
                <a:cs typeface="ＭＳ Ｐゴシック" charset="0"/>
              </a:rPr>
              <a:t>• Inadequate staffing to ensure effective data collection</a:t>
            </a:r>
          </a:p>
          <a:p>
            <a:r>
              <a:rPr lang="en-US" dirty="0">
                <a:latin typeface="Calibri" charset="0"/>
                <a:ea typeface="ＭＳ Ｐゴシック" charset="0"/>
                <a:cs typeface="ＭＳ Ｐゴシック" charset="0"/>
              </a:rPr>
              <a:t>• Lack of automated data collection methods</a:t>
            </a:r>
          </a:p>
          <a:p>
            <a:r>
              <a:rPr lang="en-US" dirty="0">
                <a:latin typeface="Calibri" charset="0"/>
                <a:ea typeface="ＭＳ Ｐゴシック" charset="0"/>
                <a:cs typeface="ＭＳ Ｐゴシック" charset="0"/>
              </a:rPr>
              <a:t>• Inadequate computer resources and training</a:t>
            </a:r>
          </a:p>
          <a:p>
            <a:r>
              <a:rPr lang="en-US" dirty="0">
                <a:latin typeface="Calibri" charset="0"/>
                <a:ea typeface="ＭＳ Ｐゴシック" charset="0"/>
                <a:cs typeface="ＭＳ Ｐゴシック" charset="0"/>
              </a:rPr>
              <a:t>• Excessive data collection with minimal analysis</a:t>
            </a:r>
          </a:p>
          <a:p>
            <a:r>
              <a:rPr lang="en-US" dirty="0">
                <a:latin typeface="Calibri" charset="0"/>
                <a:ea typeface="ＭＳ Ｐゴシック" charset="0"/>
                <a:cs typeface="ＭＳ Ｐゴシック" charset="0"/>
              </a:rPr>
              <a:t>• Data not used to drive change</a:t>
            </a:r>
          </a:p>
          <a:p>
            <a:r>
              <a:rPr lang="en-US" dirty="0">
                <a:latin typeface="Calibri" charset="0"/>
                <a:ea typeface="ＭＳ Ｐゴシック" charset="0"/>
                <a:cs typeface="ＭＳ Ｐゴシック" charset="0"/>
              </a:rPr>
              <a:t>• Lack of formal training in hospital epidemiology for hospital managers</a:t>
            </a:r>
            <a:endParaRPr lang="en-GB" dirty="0">
              <a:latin typeface="Calibri" charset="0"/>
              <a:ea typeface="ＭＳ Ｐゴシック" charset="0"/>
              <a:cs typeface="ＭＳ Ｐゴシック" charset="0"/>
            </a:endParaRPr>
          </a:p>
        </p:txBody>
      </p:sp>
      <p:sp>
        <p:nvSpPr>
          <p:cNvPr id="327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E4DABF2-AEFD-CF4A-8A48-7BDFC184A5E0}" type="slidenum">
              <a:rPr lang="en-US" sz="1200">
                <a:latin typeface="Calibri" charset="0"/>
              </a:rPr>
              <a:pPr eaLnBrk="1" hangingPunct="1"/>
              <a:t>67</a:t>
            </a:fld>
            <a:endParaRPr lang="en-US" sz="1200">
              <a:latin typeface="Calibri" charset="0"/>
            </a:endParaRPr>
          </a:p>
        </p:txBody>
      </p:sp>
    </p:spTree>
    <p:extLst>
      <p:ext uri="{BB962C8B-B14F-4D97-AF65-F5344CB8AC3E}">
        <p14:creationId xmlns:p14="http://schemas.microsoft.com/office/powerpoint/2010/main" val="2340786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eaLnBrk="0" hangingPunct="0">
              <a:defRPr sz="4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4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4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4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40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0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0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0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000">
                <a:solidFill>
                  <a:srgbClr val="000000"/>
                </a:solidFill>
                <a:latin typeface="Gill Sans" charset="0"/>
                <a:ea typeface="ヒラギノ角ゴ ProN W3" charset="0"/>
                <a:cs typeface="ヒラギノ角ゴ ProN W3" charset="0"/>
                <a:sym typeface="Gill Sans" charset="0"/>
              </a:defRPr>
            </a:lvl9pPr>
          </a:lstStyle>
          <a:p>
            <a:pPr algn="r" eaLnBrk="1" hangingPunct="1"/>
            <a:fld id="{883F0EEC-8B62-9E4E-B4AC-EBAA6EDBADDF}" type="slidenum">
              <a:rPr lang="en-US" sz="1200">
                <a:solidFill>
                  <a:schemeClr val="tx1"/>
                </a:solidFill>
                <a:latin typeface="Times New Roman" charset="0"/>
                <a:ea typeface="ＭＳ Ｐゴシック" charset="0"/>
                <a:cs typeface="ＭＳ Ｐゴシック" charset="0"/>
              </a:rPr>
              <a:pPr algn="r" eaLnBrk="1" hangingPunct="1"/>
              <a:t>8</a:t>
            </a:fld>
            <a:endParaRPr lang="en-US" sz="1200">
              <a:solidFill>
                <a:schemeClr val="tx1"/>
              </a:solidFill>
              <a:latin typeface="Times New Roman" charset="0"/>
              <a:ea typeface="ＭＳ Ｐゴシック" charset="0"/>
              <a:cs typeface="ＭＳ Ｐゴシック" charset="0"/>
            </a:endParaRPr>
          </a:p>
        </p:txBody>
      </p:sp>
      <p:sp>
        <p:nvSpPr>
          <p:cNvPr id="105475" name="Rectangle 2"/>
          <p:cNvSpPr>
            <a:spLocks noGrp="1" noRot="1" noChangeAspect="1" noChangeArrowheads="1" noTextEdit="1"/>
          </p:cNvSpPr>
          <p:nvPr>
            <p:ph type="sldImg"/>
          </p:nvPr>
        </p:nvSpPr>
        <p:spPr>
          <a:xfrm>
            <a:off x="1143000" y="685800"/>
            <a:ext cx="4572000" cy="3429000"/>
          </a:xfrm>
          <a:ln/>
        </p:spPr>
      </p:sp>
      <p:sp>
        <p:nvSpPr>
          <p:cNvPr id="1054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defTabSz="457200"/>
            <a:endParaRPr lang="en-GB">
              <a:ea typeface="ＭＳ Ｐゴシック" charset="0"/>
              <a:cs typeface="ＭＳ Ｐゴシック" charset="0"/>
            </a:endParaRPr>
          </a:p>
        </p:txBody>
      </p:sp>
    </p:spTree>
    <p:extLst>
      <p:ext uri="{BB962C8B-B14F-4D97-AF65-F5344CB8AC3E}">
        <p14:creationId xmlns:p14="http://schemas.microsoft.com/office/powerpoint/2010/main" val="11622406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CE03B23-F18B-6346-B80C-780970D3EFA8}" type="slidenum">
              <a:rPr lang="en-US" smtClean="0"/>
              <a:t>10</a:t>
            </a:fld>
            <a:endParaRPr lang="en-US"/>
          </a:p>
        </p:txBody>
      </p:sp>
    </p:spTree>
    <p:extLst>
      <p:ext uri="{BB962C8B-B14F-4D97-AF65-F5344CB8AC3E}">
        <p14:creationId xmlns:p14="http://schemas.microsoft.com/office/powerpoint/2010/main" val="14690319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48E5726A-2F14-4149-8ED5-B1DC1554FECC}" type="slidenum">
              <a:rPr lang="fr-CA" altLang="x-none" sz="1200"/>
              <a:pPr eaLnBrk="1" hangingPunct="1"/>
              <a:t>20</a:t>
            </a:fld>
            <a:endParaRPr lang="fr-CA" altLang="x-none" sz="1200"/>
          </a:p>
        </p:txBody>
      </p:sp>
      <p:sp>
        <p:nvSpPr>
          <p:cNvPr id="23555" name="Rectangle 2"/>
          <p:cNvSpPr>
            <a:spLocks noGrp="1" noRot="1" noChangeAspect="1" noChangeArrowheads="1" noTextEdit="1"/>
          </p:cNvSpPr>
          <p:nvPr>
            <p:ph type="sldImg"/>
          </p:nvPr>
        </p:nvSpPr>
        <p:spPr>
          <a:xfrm>
            <a:off x="1143000" y="685800"/>
            <a:ext cx="4572000" cy="3429000"/>
          </a:xfrm>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x-none">
              <a:ea typeface="ＭＳ Ｐゴシック" charset="-128"/>
            </a:endParaRPr>
          </a:p>
        </p:txBody>
      </p:sp>
    </p:spTree>
    <p:extLst>
      <p:ext uri="{BB962C8B-B14F-4D97-AF65-F5344CB8AC3E}">
        <p14:creationId xmlns:p14="http://schemas.microsoft.com/office/powerpoint/2010/main" val="40307991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1"/>
          <p:cNvSpPr>
            <a:spLocks noGrp="1" noRot="1" noChangeAspect="1" noChangeArrowheads="1" noTextEdit="1"/>
          </p:cNvSpPr>
          <p:nvPr>
            <p:ph type="sldImg"/>
          </p:nvPr>
        </p:nvSpPr>
        <p:spPr>
          <a:solidFill>
            <a:srgbClr val="FFFFFF"/>
          </a:solidFill>
          <a:ln>
            <a:solidFill>
              <a:srgbClr val="000000"/>
            </a:solidFill>
            <a:miter lim="800000"/>
            <a:headEnd/>
            <a:tailEnd/>
          </a:ln>
        </p:spPr>
      </p:sp>
      <p:sp>
        <p:nvSpPr>
          <p:cNvPr id="149507" name="Rectangle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marL="57150" eaLnBrk="1" hangingPunct="1"/>
            <a:endParaRPr lang="en-GB" sz="1600">
              <a:solidFill>
                <a:srgbClr val="000000"/>
              </a:solidFill>
              <a:latin typeface="Arial" charset="0"/>
              <a:cs typeface="Arial" charset="0"/>
              <a:sym typeface="Arial" charset="0"/>
            </a:endParaRPr>
          </a:p>
        </p:txBody>
      </p:sp>
    </p:spTree>
    <p:extLst>
      <p:ext uri="{BB962C8B-B14F-4D97-AF65-F5344CB8AC3E}">
        <p14:creationId xmlns:p14="http://schemas.microsoft.com/office/powerpoint/2010/main" val="4394487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98A02EF-62BF-B94F-A5C3-64173B6B8219}" type="slidenum">
              <a:rPr lang="en-GB" smtClean="0"/>
              <a:t>28</a:t>
            </a:fld>
            <a:endParaRPr lang="en-GB"/>
          </a:p>
        </p:txBody>
      </p:sp>
    </p:spTree>
    <p:extLst>
      <p:ext uri="{BB962C8B-B14F-4D97-AF65-F5344CB8AC3E}">
        <p14:creationId xmlns:p14="http://schemas.microsoft.com/office/powerpoint/2010/main" val="8039802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xmlns="" id="{CC553D29-93CC-9944-86B2-DF50B2400B19}"/>
              </a:ext>
            </a:extLst>
          </p:cNvPr>
          <p:cNvSpPr>
            <a:spLocks noGrp="1" noChangeArrowheads="1"/>
          </p:cNvSpPr>
          <p:nvPr>
            <p:ph type="sldNum" sz="quarter" idx="5"/>
          </p:nvPr>
        </p:nvSpPr>
        <p:spPr>
          <a:ln/>
        </p:spPr>
        <p:txBody>
          <a:bodyPr/>
          <a:lstStyle/>
          <a:p>
            <a:fld id="{8A8779F4-897C-8141-9FAB-BCD3306AD5D4}" type="slidenum">
              <a:rPr lang="en-US" altLang="en-US"/>
              <a:pPr/>
              <a:t>55</a:t>
            </a:fld>
            <a:endParaRPr lang="en-US" altLang="en-US"/>
          </a:p>
        </p:txBody>
      </p:sp>
      <p:sp>
        <p:nvSpPr>
          <p:cNvPr id="291842" name="Rectangle 2">
            <a:extLst>
              <a:ext uri="{FF2B5EF4-FFF2-40B4-BE49-F238E27FC236}">
                <a16:creationId xmlns:a16="http://schemas.microsoft.com/office/drawing/2014/main" xmlns="" id="{5BAC5C18-0A26-D64E-A643-45EE307C9383}"/>
              </a:ext>
            </a:extLst>
          </p:cNvPr>
          <p:cNvSpPr>
            <a:spLocks noGrp="1" noRot="1" noChangeAspect="1" noChangeArrowheads="1" noTextEdit="1"/>
          </p:cNvSpPr>
          <p:nvPr>
            <p:ph type="sldImg"/>
          </p:nvPr>
        </p:nvSpPr>
        <p:spPr>
          <a:xfrm>
            <a:off x="1216025" y="708025"/>
            <a:ext cx="4827588" cy="3621088"/>
          </a:xfrm>
          <a:ln/>
        </p:spPr>
      </p:sp>
      <p:sp>
        <p:nvSpPr>
          <p:cNvPr id="291843" name="Rectangle 3">
            <a:extLst>
              <a:ext uri="{FF2B5EF4-FFF2-40B4-BE49-F238E27FC236}">
                <a16:creationId xmlns:a16="http://schemas.microsoft.com/office/drawing/2014/main" xmlns="" id="{B2518C7D-0A61-ED4F-974B-D7134ED470DB}"/>
              </a:ext>
            </a:extLst>
          </p:cNvPr>
          <p:cNvSpPr>
            <a:spLocks noGrp="1" noChangeArrowheads="1"/>
          </p:cNvSpPr>
          <p:nvPr>
            <p:ph type="body" idx="1"/>
          </p:nvPr>
        </p:nvSpPr>
        <p:spPr>
          <a:ln>
            <a:solidFill>
              <a:schemeClr val="tx1"/>
            </a:solidFill>
            <a:miter lim="800000"/>
            <a:headEnd/>
            <a:tailEnd/>
          </a:ln>
        </p:spPr>
        <p:txBody>
          <a:bodyPr/>
          <a:lstStyle/>
          <a:p>
            <a:pPr algn="ctr">
              <a:lnSpc>
                <a:spcPct val="90000"/>
              </a:lnSpc>
            </a:pPr>
            <a:endParaRPr lang="en-US" altLang="en-US" sz="1000" u="sng" dirty="0">
              <a:latin typeface="Arial" panose="020B0604020202020204" pitchFamily="34" charset="0"/>
            </a:endParaRPr>
          </a:p>
        </p:txBody>
      </p:sp>
    </p:spTree>
    <p:extLst>
      <p:ext uri="{BB962C8B-B14F-4D97-AF65-F5344CB8AC3E}">
        <p14:creationId xmlns:p14="http://schemas.microsoft.com/office/powerpoint/2010/main" val="38903735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CE03B23-F18B-6346-B80C-780970D3EFA8}" type="slidenum">
              <a:rPr lang="en-US" smtClean="0"/>
              <a:t>56</a:t>
            </a:fld>
            <a:endParaRPr lang="en-US"/>
          </a:p>
        </p:txBody>
      </p:sp>
    </p:spTree>
    <p:extLst>
      <p:ext uri="{BB962C8B-B14F-4D97-AF65-F5344CB8AC3E}">
        <p14:creationId xmlns:p14="http://schemas.microsoft.com/office/powerpoint/2010/main" val="9227736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98A02EF-62BF-B94F-A5C3-64173B6B8219}" type="slidenum">
              <a:rPr lang="en-GB" smtClean="0"/>
              <a:t>59</a:t>
            </a:fld>
            <a:endParaRPr lang="en-GB"/>
          </a:p>
        </p:txBody>
      </p:sp>
    </p:spTree>
    <p:extLst>
      <p:ext uri="{BB962C8B-B14F-4D97-AF65-F5344CB8AC3E}">
        <p14:creationId xmlns:p14="http://schemas.microsoft.com/office/powerpoint/2010/main" val="29783682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GB"/>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189" indent="0" algn="ctr">
              <a:buNone/>
            </a:lvl2pPr>
            <a:lvl3pPr marL="914377" indent="0" algn="ctr">
              <a:buNone/>
            </a:lvl3pPr>
            <a:lvl4pPr marL="1371566" indent="0" algn="ctr">
              <a:buNone/>
            </a:lvl4pPr>
            <a:lvl5pPr marL="1828754" indent="0" algn="ctr">
              <a:buNone/>
            </a:lvl5pPr>
            <a:lvl6pPr marL="2285943" indent="0" algn="ctr">
              <a:buNone/>
            </a:lvl6pPr>
            <a:lvl7pPr marL="2743131" indent="0" algn="ctr">
              <a:buNone/>
            </a:lvl7pPr>
            <a:lvl8pPr marL="3200320" indent="0" algn="ctr">
              <a:buNone/>
            </a:lvl8pPr>
            <a:lvl9pPr marL="3657509" indent="0" algn="ctr">
              <a:buNone/>
            </a:lvl9pPr>
          </a:lstStyle>
          <a:p>
            <a:r>
              <a:rPr kumimoji="0" lang="en-GB"/>
              <a:t>Click to edit Master subtitle style</a:t>
            </a:r>
            <a:endParaRPr kumimoji="0" lang="en-US"/>
          </a:p>
        </p:txBody>
      </p:sp>
      <p:sp>
        <p:nvSpPr>
          <p:cNvPr id="28" name="Date Placeholder 27"/>
          <p:cNvSpPr>
            <a:spLocks noGrp="1"/>
          </p:cNvSpPr>
          <p:nvPr>
            <p:ph type="dt" sz="half" idx="10"/>
          </p:nvPr>
        </p:nvSpPr>
        <p:spPr>
          <a:xfrm>
            <a:off x="76200" y="6068699"/>
            <a:ext cx="2057400" cy="685800"/>
          </a:xfrm>
          <a:prstGeom prst="rect">
            <a:avLst/>
          </a:prstGeom>
        </p:spPr>
        <p:txBody>
          <a:bodyPr>
            <a:noAutofit/>
          </a:bodyPr>
          <a:lstStyle>
            <a:lvl1pPr algn="ctr">
              <a:defRPr sz="2000">
                <a:solidFill>
                  <a:srgbClr val="FFFFFF"/>
                </a:solidFill>
              </a:defRPr>
            </a:lvl1pPr>
          </a:lstStyle>
          <a:p>
            <a:endParaRPr lang="en-US"/>
          </a:p>
        </p:txBody>
      </p:sp>
      <p:sp>
        <p:nvSpPr>
          <p:cNvPr id="17" name="Footer Placeholder 16"/>
          <p:cNvSpPr>
            <a:spLocks noGrp="1"/>
          </p:cNvSpPr>
          <p:nvPr>
            <p:ph type="ftr" sz="quarter" idx="11"/>
          </p:nvPr>
        </p:nvSpPr>
        <p:spPr>
          <a:xfrm>
            <a:off x="2085393" y="236539"/>
            <a:ext cx="5867400" cy="365125"/>
          </a:xfrm>
          <a:prstGeom prst="rect">
            <a:avLst/>
          </a:prstGeo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6E2D2B3B-882E-40F3-A32F-6DD516915044}"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transition spd="slow">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GB"/>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GB"/>
              <a:t>Click to edit Master text styles</a:t>
            </a:r>
          </a:p>
          <a:p>
            <a:pPr lvl="1" eaLnBrk="1" latinLnBrk="0" hangingPunct="1"/>
            <a:r>
              <a:rPr lang="en-GB"/>
              <a:t>Second level</a:t>
            </a:r>
          </a:p>
          <a:p>
            <a:pPr lvl="2" eaLnBrk="1" latinLnBrk="0" hangingPunct="1"/>
            <a:r>
              <a:rPr lang="en-GB"/>
              <a:t>Third level</a:t>
            </a:r>
          </a:p>
          <a:p>
            <a:pPr lvl="3" eaLnBrk="1" latinLnBrk="0" hangingPunct="1"/>
            <a:r>
              <a:rPr lang="en-GB"/>
              <a:t>Fourth level</a:t>
            </a:r>
          </a:p>
          <a:p>
            <a:pPr lvl="4" eaLnBrk="1" latinLnBrk="0" hangingPunct="1"/>
            <a:r>
              <a:rPr lang="en-GB"/>
              <a:t>Fifth level</a:t>
            </a:r>
            <a:endParaRPr kumimoji="0" lang="en-US"/>
          </a:p>
        </p:txBody>
      </p:sp>
      <p:sp>
        <p:nvSpPr>
          <p:cNvPr id="4" name="Date Placeholder 3"/>
          <p:cNvSpPr>
            <a:spLocks noGrp="1"/>
          </p:cNvSpPr>
          <p:nvPr>
            <p:ph type="dt" sz="half" idx="10"/>
          </p:nvPr>
        </p:nvSpPr>
        <p:spPr>
          <a:xfrm>
            <a:off x="6096000" y="6248400"/>
            <a:ext cx="2667000" cy="365125"/>
          </a:xfrm>
          <a:prstGeom prst="rect">
            <a:avLst/>
          </a:prstGeom>
        </p:spPr>
        <p:txBody>
          <a:bodyPr/>
          <a:lstStyle/>
          <a:p>
            <a:endParaRPr lang="en-US"/>
          </a:p>
        </p:txBody>
      </p:sp>
      <p:sp>
        <p:nvSpPr>
          <p:cNvPr id="5" name="Footer Placeholder 4"/>
          <p:cNvSpPr>
            <a:spLocks noGrp="1"/>
          </p:cNvSpPr>
          <p:nvPr>
            <p:ph type="ftr" sz="quarter" idx="11"/>
          </p:nvPr>
        </p:nvSpPr>
        <p:spPr>
          <a:xfrm>
            <a:off x="609602" y="6248207"/>
            <a:ext cx="5421083"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0BC8B8B5-5F4B-3844-AE3C-9420E97F090F}" type="slidenum">
              <a:rPr lang="en-US" smtClean="0"/>
              <a:t>‹#›</a:t>
            </a:fld>
            <a:endParaRPr lang="en-US"/>
          </a:p>
        </p:txBody>
      </p:sp>
    </p:spTree>
  </p:cSld>
  <p:clrMapOvr>
    <a:masterClrMapping/>
  </p:clrMapOvr>
  <p:transition spd="slow">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1"/>
            <a:ext cx="2057400" cy="5516563"/>
          </a:xfrm>
        </p:spPr>
        <p:txBody>
          <a:bodyPr vert="eaVert"/>
          <a:lstStyle/>
          <a:p>
            <a:r>
              <a:rPr kumimoji="0" lang="en-GB"/>
              <a:t>Click to edit Master title style</a:t>
            </a:r>
            <a:endParaRPr kumimoji="0" lang="en-US"/>
          </a:p>
        </p:txBody>
      </p:sp>
      <p:sp>
        <p:nvSpPr>
          <p:cNvPr id="3" name="Vertical Text Placeholder 2"/>
          <p:cNvSpPr>
            <a:spLocks noGrp="1"/>
          </p:cNvSpPr>
          <p:nvPr>
            <p:ph type="body" orient="vert" idx="1"/>
          </p:nvPr>
        </p:nvSpPr>
        <p:spPr>
          <a:xfrm>
            <a:off x="457200" y="609601"/>
            <a:ext cx="5562600" cy="5516564"/>
          </a:xfrm>
        </p:spPr>
        <p:txBody>
          <a:bodyPr vert="eaVert"/>
          <a:lstStyle/>
          <a:p>
            <a:pPr lvl="0" eaLnBrk="1" latinLnBrk="0" hangingPunct="1"/>
            <a:r>
              <a:rPr lang="en-GB"/>
              <a:t>Click to edit Master text styles</a:t>
            </a:r>
          </a:p>
          <a:p>
            <a:pPr lvl="1" eaLnBrk="1" latinLnBrk="0" hangingPunct="1"/>
            <a:r>
              <a:rPr lang="en-GB"/>
              <a:t>Second level</a:t>
            </a:r>
          </a:p>
          <a:p>
            <a:pPr lvl="2" eaLnBrk="1" latinLnBrk="0" hangingPunct="1"/>
            <a:r>
              <a:rPr lang="en-GB"/>
              <a:t>Third level</a:t>
            </a:r>
          </a:p>
          <a:p>
            <a:pPr lvl="3" eaLnBrk="1" latinLnBrk="0" hangingPunct="1"/>
            <a:r>
              <a:rPr lang="en-GB"/>
              <a:t>Fourth level</a:t>
            </a:r>
          </a:p>
          <a:p>
            <a:pPr lvl="4" eaLnBrk="1" latinLnBrk="0" hangingPunct="1"/>
            <a:r>
              <a:rPr lang="en-GB"/>
              <a:t>Fifth level</a:t>
            </a:r>
            <a:endParaRPr kumimoji="0" lang="en-US"/>
          </a:p>
        </p:txBody>
      </p:sp>
      <p:sp>
        <p:nvSpPr>
          <p:cNvPr id="4" name="Date Placeholder 3"/>
          <p:cNvSpPr>
            <a:spLocks noGrp="1"/>
          </p:cNvSpPr>
          <p:nvPr>
            <p:ph type="dt" sz="half" idx="10"/>
          </p:nvPr>
        </p:nvSpPr>
        <p:spPr>
          <a:xfrm>
            <a:off x="6553200" y="6248403"/>
            <a:ext cx="2209800" cy="365125"/>
          </a:xfrm>
          <a:prstGeom prst="rect">
            <a:avLst/>
          </a:prstGeom>
        </p:spPr>
        <p:txBody>
          <a:bodyPr/>
          <a:lstStyle/>
          <a:p>
            <a:endParaRPr lang="en-US"/>
          </a:p>
        </p:txBody>
      </p:sp>
      <p:sp>
        <p:nvSpPr>
          <p:cNvPr id="5" name="Footer Placeholder 4"/>
          <p:cNvSpPr>
            <a:spLocks noGrp="1"/>
          </p:cNvSpPr>
          <p:nvPr>
            <p:ph type="ftr" sz="quarter" idx="11"/>
          </p:nvPr>
        </p:nvSpPr>
        <p:spPr>
          <a:xfrm>
            <a:off x="457203" y="6248208"/>
            <a:ext cx="5573483" cy="365125"/>
          </a:xfrm>
          <a:prstGeom prst="rect">
            <a:avLst/>
          </a:prstGeo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6" name="Slide Number Placeholder 5"/>
          <p:cNvSpPr>
            <a:spLocks noGrp="1"/>
          </p:cNvSpPr>
          <p:nvPr>
            <p:ph type="sldNum" sz="quarter" idx="12"/>
          </p:nvPr>
        </p:nvSpPr>
        <p:spPr>
          <a:xfrm rot="5400000">
            <a:off x="5989638" y="144462"/>
            <a:ext cx="533400" cy="244476"/>
          </a:xfrm>
        </p:spPr>
        <p:txBody>
          <a:bodyPr/>
          <a:lstStyle/>
          <a:p>
            <a:fld id="{0BC8B8B5-5F4B-3844-AE3C-9420E97F090F}"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transition spd="slow">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Rectangle 3"/>
          <p:cNvSpPr/>
          <p:nvPr/>
        </p:nvSpPr>
        <p:spPr>
          <a:xfrm>
            <a:off x="7212027" y="268288"/>
            <a:ext cx="1646237" cy="16462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sz="2400"/>
          </a:p>
        </p:txBody>
      </p:sp>
      <p:sp>
        <p:nvSpPr>
          <p:cNvPr id="2" name="Title 1"/>
          <p:cNvSpPr>
            <a:spLocks noGrp="1"/>
          </p:cNvSpPr>
          <p:nvPr>
            <p:ph type="title"/>
          </p:nvPr>
        </p:nvSpPr>
        <p:spPr>
          <a:xfrm>
            <a:off x="457200" y="522684"/>
            <a:ext cx="6508750" cy="1143000"/>
          </a:xfrm>
        </p:spPr>
        <p:txBody>
          <a:bodyPr anchor="ctr"/>
          <a:lstStyle/>
          <a:p>
            <a:r>
              <a:rPr lang="en-GB" dirty="0"/>
              <a:t>Click to edit Master title style</a:t>
            </a:r>
            <a:endParaRPr dirty="0"/>
          </a:p>
        </p:txBody>
      </p:sp>
      <p:sp>
        <p:nvSpPr>
          <p:cNvPr id="7" name="Slide Number Placeholder 5"/>
          <p:cNvSpPr>
            <a:spLocks noGrp="1"/>
          </p:cNvSpPr>
          <p:nvPr>
            <p:ph type="sldNum" sz="quarter" idx="12"/>
          </p:nvPr>
        </p:nvSpPr>
        <p:spPr/>
        <p:txBody>
          <a:bodyPr/>
          <a:lstStyle>
            <a:lvl1pPr>
              <a:defRPr sz="1200" b="0">
                <a:solidFill>
                  <a:schemeClr val="bg1"/>
                </a:solidFill>
              </a:defRPr>
            </a:lvl1pPr>
          </a:lstStyle>
          <a:p>
            <a:pPr>
              <a:defRPr/>
            </a:pPr>
            <a:fld id="{C62477C6-12EC-484B-AE31-30A93F5E6615}" type="slidenum">
              <a:rPr lang="en-GB" smtClean="0"/>
              <a:pPr>
                <a:defRPr/>
              </a:pPr>
              <a:t>‹#›</a:t>
            </a:fld>
            <a:endParaRPr lang="en-GB" dirty="0"/>
          </a:p>
        </p:txBody>
      </p:sp>
      <p:sp>
        <p:nvSpPr>
          <p:cNvPr id="6" name="Text Placeholder 5"/>
          <p:cNvSpPr>
            <a:spLocks noGrp="1"/>
          </p:cNvSpPr>
          <p:nvPr>
            <p:ph type="body" sz="quarter" idx="13"/>
          </p:nvPr>
        </p:nvSpPr>
        <p:spPr>
          <a:xfrm>
            <a:off x="457200" y="2088649"/>
            <a:ext cx="8401050" cy="4581659"/>
          </a:xfrm>
        </p:spPr>
        <p:txBody>
          <a:bodyPr/>
          <a:lstStyle>
            <a:lvl1pPr>
              <a:defRPr sz="2800"/>
            </a:lvl1pPr>
            <a:lvl2pPr>
              <a:defRPr sz="2400"/>
            </a:lvl2pPr>
            <a:lvl6pPr>
              <a:defRPr>
                <a:latin typeface="Arial" charset="0"/>
                <a:ea typeface="Arial" charset="0"/>
                <a:cs typeface="Arial" charset="0"/>
              </a:defRPr>
            </a:lvl6pPr>
            <a:lvl7pPr>
              <a:defRPr>
                <a:latin typeface="Arial" charset="0"/>
                <a:ea typeface="Arial" charset="0"/>
                <a:cs typeface="Arial" charset="0"/>
              </a:defRPr>
            </a:lvl7pPr>
            <a:lvl8pPr>
              <a:defRPr baseline="0">
                <a:latin typeface="Arial" charset="0"/>
                <a:ea typeface="Arial" charset="0"/>
                <a:cs typeface="Arial" charset="0"/>
              </a:defRPr>
            </a:lvl8pPr>
            <a:lvl9pPr>
              <a:defRPr baseline="0">
                <a:latin typeface="Arial" charset="0"/>
                <a:ea typeface="Arial" charset="0"/>
                <a:cs typeface="Arial" charset="0"/>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Tree>
    <p:extLst>
      <p:ext uri="{BB962C8B-B14F-4D97-AF65-F5344CB8AC3E}">
        <p14:creationId xmlns:p14="http://schemas.microsoft.com/office/powerpoint/2010/main" val="753807165"/>
      </p:ext>
    </p:extLst>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GB"/>
              <a:t>Click to edit Master title style</a:t>
            </a:r>
            <a:endParaRPr kumimoji="0" lang="en-US"/>
          </a:p>
        </p:txBody>
      </p:sp>
      <p:sp>
        <p:nvSpPr>
          <p:cNvPr id="6" name="Slide Number Placeholder 5"/>
          <p:cNvSpPr>
            <a:spLocks noGrp="1"/>
          </p:cNvSpPr>
          <p:nvPr>
            <p:ph type="sldNum" sz="quarter" idx="12"/>
          </p:nvPr>
        </p:nvSpPr>
        <p:spPr/>
        <p:txBody>
          <a:bodyPr/>
          <a:lstStyle>
            <a:lvl1pPr>
              <a:defRPr>
                <a:solidFill>
                  <a:srgbClr val="8A6602"/>
                </a:solidFill>
              </a:defRPr>
            </a:lvl1pPr>
          </a:lstStyle>
          <a:p>
            <a:fld id="{0BC8B8B5-5F4B-3844-AE3C-9420E97F090F}" type="slidenum">
              <a:rPr lang="en-US" smtClean="0"/>
              <a:pPr/>
              <a:t>‹#›</a:t>
            </a:fld>
            <a:endParaRPr lang="en-US" dirty="0"/>
          </a:p>
        </p:txBody>
      </p:sp>
      <p:sp>
        <p:nvSpPr>
          <p:cNvPr id="8" name="Content Placeholder 7"/>
          <p:cNvSpPr>
            <a:spLocks noGrp="1"/>
          </p:cNvSpPr>
          <p:nvPr>
            <p:ph sz="quarter" idx="1"/>
          </p:nvPr>
        </p:nvSpPr>
        <p:spPr>
          <a:xfrm>
            <a:off x="612648" y="1600200"/>
            <a:ext cx="8153400" cy="5106019"/>
          </a:xfrm>
        </p:spPr>
        <p:txBody>
          <a:bodyPr/>
          <a:lstStyle/>
          <a:p>
            <a:pPr lvl="0" eaLnBrk="1" latinLnBrk="0" hangingPunct="1"/>
            <a:r>
              <a:rPr lang="en-GB"/>
              <a:t>Click to edit Master text styles</a:t>
            </a:r>
          </a:p>
          <a:p>
            <a:pPr lvl="1" eaLnBrk="1" latinLnBrk="0" hangingPunct="1"/>
            <a:r>
              <a:rPr lang="en-GB"/>
              <a:t>Second level</a:t>
            </a:r>
          </a:p>
          <a:p>
            <a:pPr lvl="2" eaLnBrk="1" latinLnBrk="0" hangingPunct="1"/>
            <a:r>
              <a:rPr lang="en-GB"/>
              <a:t>Third level</a:t>
            </a:r>
          </a:p>
          <a:p>
            <a:pPr lvl="3" eaLnBrk="1" latinLnBrk="0" hangingPunct="1"/>
            <a:r>
              <a:rPr lang="en-GB"/>
              <a:t>Fourth level</a:t>
            </a:r>
          </a:p>
          <a:p>
            <a:pPr lvl="4" eaLnBrk="1" latinLnBrk="0" hangingPunct="1"/>
            <a:r>
              <a:rPr lang="en-GB"/>
              <a:t>Fifth level</a:t>
            </a:r>
            <a:endParaRPr kumimoji="0" lang="en-US"/>
          </a:p>
        </p:txBody>
      </p:sp>
    </p:spTree>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2" y="2743201"/>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GB"/>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GB"/>
              <a:t>Click to edit Master title style</a:t>
            </a:r>
            <a:endParaRPr kumimoji="0" lang="en-US"/>
          </a:p>
        </p:txBody>
      </p:sp>
      <p:sp>
        <p:nvSpPr>
          <p:cNvPr id="12" name="Date Placeholder 11"/>
          <p:cNvSpPr>
            <a:spLocks noGrp="1"/>
          </p:cNvSpPr>
          <p:nvPr>
            <p:ph type="dt" sz="half" idx="10"/>
          </p:nvPr>
        </p:nvSpPr>
        <p:spPr>
          <a:xfrm>
            <a:off x="6096000" y="6248400"/>
            <a:ext cx="2667000" cy="365125"/>
          </a:xfrm>
          <a:prstGeom prst="rect">
            <a:avLst/>
          </a:prstGeom>
        </p:spPr>
        <p:txBody>
          <a:bodyPr/>
          <a:lstStyle/>
          <a:p>
            <a:endParaRPr lang="en-US"/>
          </a:p>
        </p:txBody>
      </p:sp>
      <p:sp>
        <p:nvSpPr>
          <p:cNvPr id="13" name="Slide Number Placeholder 12"/>
          <p:cNvSpPr>
            <a:spLocks noGrp="1"/>
          </p:cNvSpPr>
          <p:nvPr>
            <p:ph type="sldNum" sz="quarter" idx="11"/>
          </p:nvPr>
        </p:nvSpPr>
        <p:spPr>
          <a:xfrm>
            <a:off x="0" y="1752601"/>
            <a:ext cx="1295400" cy="701676"/>
          </a:xfrm>
        </p:spPr>
        <p:txBody>
          <a:bodyPr>
            <a:noAutofit/>
          </a:bodyPr>
          <a:lstStyle>
            <a:lvl1pPr>
              <a:defRPr sz="2400">
                <a:solidFill>
                  <a:srgbClr val="FFFFFF"/>
                </a:solidFill>
              </a:defRPr>
            </a:lvl1pPr>
          </a:lstStyle>
          <a:p>
            <a:fld id="{0BC8B8B5-5F4B-3844-AE3C-9420E97F090F}" type="slidenum">
              <a:rPr lang="en-US" smtClean="0"/>
              <a:t>‹#›</a:t>
            </a:fld>
            <a:endParaRPr lang="en-US"/>
          </a:p>
        </p:txBody>
      </p:sp>
      <p:sp>
        <p:nvSpPr>
          <p:cNvPr id="14" name="Footer Placeholder 13"/>
          <p:cNvSpPr>
            <a:spLocks noGrp="1"/>
          </p:cNvSpPr>
          <p:nvPr>
            <p:ph type="ftr" sz="quarter" idx="12"/>
          </p:nvPr>
        </p:nvSpPr>
        <p:spPr>
          <a:xfrm>
            <a:off x="609602" y="6248207"/>
            <a:ext cx="5421083" cy="365125"/>
          </a:xfrm>
          <a:prstGeom prst="rect">
            <a:avLst/>
          </a:prstGeom>
        </p:spPr>
        <p:txBody>
          <a:bodyPr/>
          <a:lstStyle/>
          <a:p>
            <a:endParaRPr lang="en-US"/>
          </a:p>
        </p:txBody>
      </p:sp>
    </p:spTree>
  </p:cSld>
  <p:clrMapOvr>
    <a:overrideClrMapping bg1="lt1" tx1="dk1" bg2="lt2" tx2="dk2" accent1="accent1" accent2="accent2" accent3="accent3" accent4="accent4" accent5="accent5" accent6="accent6" hlink="hlink" folHlink="folHlink"/>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GB"/>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GB"/>
              <a:t>Click to edit Master text styles</a:t>
            </a:r>
          </a:p>
          <a:p>
            <a:pPr lvl="1" eaLnBrk="1" latinLnBrk="0" hangingPunct="1"/>
            <a:r>
              <a:rPr lang="en-GB"/>
              <a:t>Second level</a:t>
            </a:r>
          </a:p>
          <a:p>
            <a:pPr lvl="2" eaLnBrk="1" latinLnBrk="0" hangingPunct="1"/>
            <a:r>
              <a:rPr lang="en-GB"/>
              <a:t>Third level</a:t>
            </a:r>
          </a:p>
          <a:p>
            <a:pPr lvl="3" eaLnBrk="1" latinLnBrk="0" hangingPunct="1"/>
            <a:r>
              <a:rPr lang="en-GB"/>
              <a:t>Fourth level</a:t>
            </a:r>
          </a:p>
          <a:p>
            <a:pPr lvl="4" eaLnBrk="1" latinLnBrk="0" hangingPunct="1"/>
            <a:r>
              <a:rPr lang="en-GB"/>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GB"/>
              <a:t>Click to edit Master text styles</a:t>
            </a:r>
          </a:p>
          <a:p>
            <a:pPr lvl="1" eaLnBrk="1" latinLnBrk="0" hangingPunct="1"/>
            <a:r>
              <a:rPr lang="en-GB"/>
              <a:t>Second level</a:t>
            </a:r>
          </a:p>
          <a:p>
            <a:pPr lvl="2" eaLnBrk="1" latinLnBrk="0" hangingPunct="1"/>
            <a:r>
              <a:rPr lang="en-GB"/>
              <a:t>Third level</a:t>
            </a:r>
          </a:p>
          <a:p>
            <a:pPr lvl="3" eaLnBrk="1" latinLnBrk="0" hangingPunct="1"/>
            <a:r>
              <a:rPr lang="en-GB"/>
              <a:t>Fourth level</a:t>
            </a:r>
          </a:p>
          <a:p>
            <a:pPr lvl="4" eaLnBrk="1" latinLnBrk="0" hangingPunct="1"/>
            <a:r>
              <a:rPr lang="en-GB"/>
              <a:t>Fifth level</a:t>
            </a:r>
            <a:endParaRPr kumimoji="0" lang="en-US"/>
          </a:p>
        </p:txBody>
      </p:sp>
      <p:sp>
        <p:nvSpPr>
          <p:cNvPr id="8" name="Date Placeholder 7"/>
          <p:cNvSpPr>
            <a:spLocks noGrp="1"/>
          </p:cNvSpPr>
          <p:nvPr>
            <p:ph type="dt" sz="half" idx="15"/>
          </p:nvPr>
        </p:nvSpPr>
        <p:spPr>
          <a:xfrm>
            <a:off x="6096000" y="6248400"/>
            <a:ext cx="2667000" cy="365125"/>
          </a:xfrm>
          <a:prstGeom prst="rect">
            <a:avLst/>
          </a:prstGeom>
        </p:spPr>
        <p:txBody>
          <a:bodyPr rtlCol="0"/>
          <a:lstStyle/>
          <a:p>
            <a:endParaRPr lang="en-US"/>
          </a:p>
        </p:txBody>
      </p:sp>
      <p:sp>
        <p:nvSpPr>
          <p:cNvPr id="10" name="Slide Number Placeholder 9"/>
          <p:cNvSpPr>
            <a:spLocks noGrp="1"/>
          </p:cNvSpPr>
          <p:nvPr>
            <p:ph type="sldNum" sz="quarter" idx="16"/>
          </p:nvPr>
        </p:nvSpPr>
        <p:spPr/>
        <p:txBody>
          <a:bodyPr rtlCol="0"/>
          <a:lstStyle/>
          <a:p>
            <a:fld id="{0BC8B8B5-5F4B-3844-AE3C-9420E97F090F}" type="slidenum">
              <a:rPr lang="en-US" smtClean="0"/>
              <a:t>‹#›</a:t>
            </a:fld>
            <a:endParaRPr lang="en-US"/>
          </a:p>
        </p:txBody>
      </p:sp>
      <p:sp>
        <p:nvSpPr>
          <p:cNvPr id="12" name="Footer Placeholder 11"/>
          <p:cNvSpPr>
            <a:spLocks noGrp="1"/>
          </p:cNvSpPr>
          <p:nvPr>
            <p:ph type="ftr" sz="quarter" idx="17"/>
          </p:nvPr>
        </p:nvSpPr>
        <p:spPr>
          <a:xfrm>
            <a:off x="609602" y="6248207"/>
            <a:ext cx="5421083" cy="365125"/>
          </a:xfrm>
          <a:prstGeom prst="rect">
            <a:avLst/>
          </a:prstGeom>
        </p:spPr>
        <p:txBody>
          <a:bodyPr rtlCol="0"/>
          <a:lstStyle/>
          <a:p>
            <a:endParaRPr lang="en-US"/>
          </a:p>
        </p:txBody>
      </p:sp>
    </p:spTree>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1"/>
          </a:xfrm>
        </p:spPr>
        <p:txBody>
          <a:bodyPr anchor="ctr"/>
          <a:lstStyle>
            <a:lvl1pPr>
              <a:defRPr/>
            </a:lvl1pPr>
          </a:lstStyle>
          <a:p>
            <a:r>
              <a:rPr kumimoji="0" lang="en-GB"/>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GB"/>
              <a:t>Click to edit Master text styles</a:t>
            </a:r>
          </a:p>
          <a:p>
            <a:pPr lvl="1" eaLnBrk="1" latinLnBrk="0" hangingPunct="1"/>
            <a:r>
              <a:rPr lang="en-GB"/>
              <a:t>Second level</a:t>
            </a:r>
          </a:p>
          <a:p>
            <a:pPr lvl="2" eaLnBrk="1" latinLnBrk="0" hangingPunct="1"/>
            <a:r>
              <a:rPr lang="en-GB"/>
              <a:t>Third level</a:t>
            </a:r>
          </a:p>
          <a:p>
            <a:pPr lvl="3" eaLnBrk="1" latinLnBrk="0" hangingPunct="1"/>
            <a:r>
              <a:rPr lang="en-GB"/>
              <a:t>Fourth level</a:t>
            </a:r>
          </a:p>
          <a:p>
            <a:pPr lvl="4" eaLnBrk="1" latinLnBrk="0" hangingPunct="1"/>
            <a:r>
              <a:rPr lang="en-GB"/>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GB"/>
              <a:t>Click to edit Master text styles</a:t>
            </a:r>
          </a:p>
          <a:p>
            <a:pPr lvl="1" eaLnBrk="1" latinLnBrk="0" hangingPunct="1"/>
            <a:r>
              <a:rPr lang="en-GB"/>
              <a:t>Second level</a:t>
            </a:r>
          </a:p>
          <a:p>
            <a:pPr lvl="2" eaLnBrk="1" latinLnBrk="0" hangingPunct="1"/>
            <a:r>
              <a:rPr lang="en-GB"/>
              <a:t>Third level</a:t>
            </a:r>
          </a:p>
          <a:p>
            <a:pPr lvl="3" eaLnBrk="1" latinLnBrk="0" hangingPunct="1"/>
            <a:r>
              <a:rPr lang="en-GB"/>
              <a:t>Fourth level</a:t>
            </a:r>
          </a:p>
          <a:p>
            <a:pPr lvl="4" eaLnBrk="1" latinLnBrk="0" hangingPunct="1"/>
            <a:r>
              <a:rPr lang="en-GB"/>
              <a:t>Fifth level</a:t>
            </a:r>
            <a:endParaRPr kumimoji="0" lang="en-US"/>
          </a:p>
        </p:txBody>
      </p:sp>
      <p:sp>
        <p:nvSpPr>
          <p:cNvPr id="10" name="Date Placeholder 9"/>
          <p:cNvSpPr>
            <a:spLocks noGrp="1"/>
          </p:cNvSpPr>
          <p:nvPr>
            <p:ph type="dt" sz="half" idx="15"/>
          </p:nvPr>
        </p:nvSpPr>
        <p:spPr>
          <a:xfrm>
            <a:off x="6096000" y="6248400"/>
            <a:ext cx="2667000" cy="365125"/>
          </a:xfrm>
          <a:prstGeom prst="rect">
            <a:avLst/>
          </a:prstGeom>
        </p:spPr>
        <p:txBody>
          <a:bodyPr rtlCol="0"/>
          <a:lstStyle/>
          <a:p>
            <a:endParaRPr lang="en-US"/>
          </a:p>
        </p:txBody>
      </p:sp>
      <p:sp>
        <p:nvSpPr>
          <p:cNvPr id="12" name="Slide Number Placeholder 11"/>
          <p:cNvSpPr>
            <a:spLocks noGrp="1"/>
          </p:cNvSpPr>
          <p:nvPr>
            <p:ph type="sldNum" sz="quarter" idx="16"/>
          </p:nvPr>
        </p:nvSpPr>
        <p:spPr/>
        <p:txBody>
          <a:bodyPr rtlCol="0"/>
          <a:lstStyle/>
          <a:p>
            <a:fld id="{0BC8B8B5-5F4B-3844-AE3C-9420E97F090F}" type="slidenum">
              <a:rPr lang="en-US" smtClean="0"/>
              <a:t>‹#›</a:t>
            </a:fld>
            <a:endParaRPr lang="en-US"/>
          </a:p>
        </p:txBody>
      </p:sp>
      <p:sp>
        <p:nvSpPr>
          <p:cNvPr id="14" name="Footer Placeholder 13"/>
          <p:cNvSpPr>
            <a:spLocks noGrp="1"/>
          </p:cNvSpPr>
          <p:nvPr>
            <p:ph type="ftr" sz="quarter" idx="17"/>
          </p:nvPr>
        </p:nvSpPr>
        <p:spPr>
          <a:xfrm>
            <a:off x="609602" y="6248207"/>
            <a:ext cx="5421083" cy="365125"/>
          </a:xfrm>
          <a:prstGeom prst="rect">
            <a:avLst/>
          </a:prstGeom>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GB"/>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GB"/>
              <a:t>Click to edit Master text styles</a:t>
            </a:r>
          </a:p>
        </p:txBody>
      </p:sp>
    </p:spTree>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GB"/>
              <a:t>Click to edit Master title style</a:t>
            </a:r>
            <a:endParaRPr kumimoji="0" lang="en-US"/>
          </a:p>
        </p:txBody>
      </p:sp>
      <p:sp>
        <p:nvSpPr>
          <p:cNvPr id="3" name="Date Placeholder 2"/>
          <p:cNvSpPr>
            <a:spLocks noGrp="1"/>
          </p:cNvSpPr>
          <p:nvPr>
            <p:ph type="dt" sz="half" idx="10"/>
          </p:nvPr>
        </p:nvSpPr>
        <p:spPr>
          <a:xfrm>
            <a:off x="6096000" y="6248400"/>
            <a:ext cx="2667000" cy="365125"/>
          </a:xfrm>
          <a:prstGeom prst="rect">
            <a:avLst/>
          </a:prstGeom>
        </p:spPr>
        <p:txBody>
          <a:bodyPr/>
          <a:lstStyle/>
          <a:p>
            <a:endParaRPr lang="en-US"/>
          </a:p>
        </p:txBody>
      </p:sp>
      <p:sp>
        <p:nvSpPr>
          <p:cNvPr id="4" name="Footer Placeholder 3"/>
          <p:cNvSpPr>
            <a:spLocks noGrp="1"/>
          </p:cNvSpPr>
          <p:nvPr>
            <p:ph type="ftr" sz="quarter" idx="11"/>
          </p:nvPr>
        </p:nvSpPr>
        <p:spPr>
          <a:xfrm>
            <a:off x="609602" y="6248207"/>
            <a:ext cx="5421083"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0BC8B8B5-5F4B-3844-AE3C-9420E97F090F}" type="slidenum">
              <a:rPr lang="en-US" smtClean="0"/>
              <a:t>‹#›</a:t>
            </a:fld>
            <a:endParaRPr lang="en-US"/>
          </a:p>
        </p:txBody>
      </p:sp>
    </p:spTree>
  </p:cSld>
  <p:clrMapOvr>
    <a:masterClrMapping/>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0" y="6248400"/>
            <a:ext cx="2667000" cy="365125"/>
          </a:xfrm>
          <a:prstGeom prst="rect">
            <a:avLst/>
          </a:prstGeom>
        </p:spPr>
        <p:txBody>
          <a:bodyPr/>
          <a:lstStyle/>
          <a:p>
            <a:endParaRPr lang="en-US"/>
          </a:p>
        </p:txBody>
      </p:sp>
      <p:sp>
        <p:nvSpPr>
          <p:cNvPr id="3" name="Footer Placeholder 2"/>
          <p:cNvSpPr>
            <a:spLocks noGrp="1"/>
          </p:cNvSpPr>
          <p:nvPr>
            <p:ph type="ftr" sz="quarter" idx="11"/>
          </p:nvPr>
        </p:nvSpPr>
        <p:spPr>
          <a:xfrm>
            <a:off x="609602" y="6248207"/>
            <a:ext cx="5421083"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0BC8B8B5-5F4B-3844-AE3C-9420E97F090F}" type="slidenum">
              <a:rPr lang="en-US" smtClean="0"/>
              <a:t>‹#›</a:t>
            </a:fld>
            <a:endParaRPr lang="en-US"/>
          </a:p>
        </p:txBody>
      </p:sp>
    </p:spTree>
  </p:cSld>
  <p:clrMapOvr>
    <a:masterClrMapping/>
  </p:clrMapOvr>
  <p:transition spd="slow">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1"/>
          </a:xfrm>
        </p:spPr>
        <p:txBody>
          <a:bodyPr anchor="ctr"/>
          <a:lstStyle>
            <a:lvl1pPr algn="l">
              <a:buNone/>
              <a:defRPr sz="4400" b="0"/>
            </a:lvl1pPr>
          </a:lstStyle>
          <a:p>
            <a:r>
              <a:rPr kumimoji="0" lang="en-GB"/>
              <a:t>Click to edit Master title style</a:t>
            </a:r>
            <a:endParaRPr kumimoji="0" lang="en-US"/>
          </a:p>
        </p:txBody>
      </p:sp>
      <p:sp>
        <p:nvSpPr>
          <p:cNvPr id="5" name="Date Placeholder 4"/>
          <p:cNvSpPr>
            <a:spLocks noGrp="1"/>
          </p:cNvSpPr>
          <p:nvPr>
            <p:ph type="dt" sz="half" idx="10"/>
          </p:nvPr>
        </p:nvSpPr>
        <p:spPr>
          <a:xfrm>
            <a:off x="6096000" y="6248400"/>
            <a:ext cx="2667000" cy="365125"/>
          </a:xfrm>
          <a:prstGeom prst="rect">
            <a:avLst/>
          </a:prstGeom>
        </p:spPr>
        <p:txBody>
          <a:bodyPr/>
          <a:lstStyle/>
          <a:p>
            <a:endParaRPr lang="en-US"/>
          </a:p>
        </p:txBody>
      </p:sp>
      <p:sp>
        <p:nvSpPr>
          <p:cNvPr id="6" name="Footer Placeholder 5"/>
          <p:cNvSpPr>
            <a:spLocks noGrp="1"/>
          </p:cNvSpPr>
          <p:nvPr>
            <p:ph type="ftr" sz="quarter" idx="11"/>
          </p:nvPr>
        </p:nvSpPr>
        <p:spPr>
          <a:xfrm>
            <a:off x="609602" y="6248207"/>
            <a:ext cx="5421083"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6E2D2B3B-882E-40F3-A32F-6DD516915044}"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GB"/>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GB"/>
              <a:t>Click to edit Master text styles</a:t>
            </a:r>
          </a:p>
          <a:p>
            <a:pPr lvl="1" eaLnBrk="1" latinLnBrk="0" hangingPunct="1"/>
            <a:r>
              <a:rPr lang="en-GB"/>
              <a:t>Second level</a:t>
            </a:r>
          </a:p>
          <a:p>
            <a:pPr lvl="2" eaLnBrk="1" latinLnBrk="0" hangingPunct="1"/>
            <a:r>
              <a:rPr lang="en-GB"/>
              <a:t>Third level</a:t>
            </a:r>
          </a:p>
          <a:p>
            <a:pPr lvl="3" eaLnBrk="1" latinLnBrk="0" hangingPunct="1"/>
            <a:r>
              <a:rPr lang="en-GB"/>
              <a:t>Fourth level</a:t>
            </a:r>
          </a:p>
          <a:p>
            <a:pPr lvl="4" eaLnBrk="1" latinLnBrk="0" hangingPunct="1"/>
            <a:r>
              <a:rPr lang="en-GB"/>
              <a:t>Fifth level</a:t>
            </a:r>
            <a:endParaRPr kumimoji="0" lang="en-US"/>
          </a:p>
        </p:txBody>
      </p:sp>
    </p:spTree>
  </p:cSld>
  <p:clrMapOvr>
    <a:masterClrMapping/>
  </p:clrMapOvr>
  <p:transition spd="slow">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GB"/>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GB"/>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Date Placeholder 11"/>
          <p:cNvSpPr>
            <a:spLocks noGrp="1"/>
          </p:cNvSpPr>
          <p:nvPr>
            <p:ph type="dt" sz="half" idx="10"/>
          </p:nvPr>
        </p:nvSpPr>
        <p:spPr>
          <a:xfrm>
            <a:off x="6248400" y="6248400"/>
            <a:ext cx="2667000" cy="365125"/>
          </a:xfrm>
          <a:prstGeom prst="rect">
            <a:avLst/>
          </a:prstGeom>
        </p:spPr>
        <p:txBody>
          <a:bodyPr rtlCol="0"/>
          <a:lstStyle/>
          <a:p>
            <a:endParaRPr lang="en-US"/>
          </a:p>
        </p:txBody>
      </p:sp>
      <p:sp>
        <p:nvSpPr>
          <p:cNvPr id="13" name="Slide Number Placeholder 12"/>
          <p:cNvSpPr>
            <a:spLocks noGrp="1"/>
          </p:cNvSpPr>
          <p:nvPr>
            <p:ph type="sldNum" sz="quarter" idx="11"/>
          </p:nvPr>
        </p:nvSpPr>
        <p:spPr>
          <a:xfrm>
            <a:off x="0" y="4667249"/>
            <a:ext cx="1447800" cy="663579"/>
          </a:xfrm>
        </p:spPr>
        <p:txBody>
          <a:bodyPr rtlCol="0"/>
          <a:lstStyle>
            <a:lvl1pPr>
              <a:defRPr sz="2800"/>
            </a:lvl1pPr>
          </a:lstStyle>
          <a:p>
            <a:fld id="{0BC8B8B5-5F4B-3844-AE3C-9420E97F090F}" type="slidenum">
              <a:rPr lang="en-US" smtClean="0"/>
              <a:t>‹#›</a:t>
            </a:fld>
            <a:endParaRPr lang="en-US"/>
          </a:p>
        </p:txBody>
      </p:sp>
      <p:sp>
        <p:nvSpPr>
          <p:cNvPr id="14" name="Footer Placeholder 13"/>
          <p:cNvSpPr>
            <a:spLocks noGrp="1"/>
          </p:cNvSpPr>
          <p:nvPr>
            <p:ph type="ftr" sz="quarter" idx="12"/>
          </p:nvPr>
        </p:nvSpPr>
        <p:spPr>
          <a:xfrm>
            <a:off x="1600200" y="6248207"/>
            <a:ext cx="4572000" cy="365125"/>
          </a:xfrm>
          <a:prstGeom prst="rect">
            <a:avLst/>
          </a:prstGeo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GB"/>
              <a:t>Drag picture to placeholder or click icon to add</a:t>
            </a:r>
            <a:endParaRPr kumimoji="0" lang="en-US" dirty="0"/>
          </a:p>
        </p:txBody>
      </p:sp>
    </p:spTree>
  </p:cSld>
  <p:clrMapOvr>
    <a:overrideClrMapping bg1="lt1" tx1="dk1" bg2="lt2" tx2="dk2" accent1="accent1" accent2="accent2" accent3="accent3" accent4="accent4" accent5="accent5" accent6="accent6" hlink="hlink" folHlink="folHlink"/>
  </p:clrMapOvr>
  <p:transition spd="slow">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GB"/>
              <a:t>Click to edit Master title style</a:t>
            </a:r>
            <a:endParaRPr kumimoji="0" lang="en-US"/>
          </a:p>
        </p:txBody>
      </p:sp>
      <p:sp>
        <p:nvSpPr>
          <p:cNvPr id="13" name="Text Placeholder 12"/>
          <p:cNvSpPr>
            <a:spLocks noGrp="1"/>
          </p:cNvSpPr>
          <p:nvPr>
            <p:ph type="body" idx="1"/>
          </p:nvPr>
        </p:nvSpPr>
        <p:spPr>
          <a:xfrm>
            <a:off x="612648" y="1600200"/>
            <a:ext cx="8153400" cy="5064104"/>
          </a:xfrm>
          <a:prstGeom prst="rect">
            <a:avLst/>
          </a:prstGeom>
        </p:spPr>
        <p:txBody>
          <a:bodyPr vert="horz">
            <a:normAutofit/>
          </a:bodyPr>
          <a:lstStyle/>
          <a:p>
            <a:pPr lvl="0" eaLnBrk="1" latinLnBrk="0" hangingPunct="1"/>
            <a:r>
              <a:rPr kumimoji="0" lang="en-GB"/>
              <a:t>Click to edit Master text styles</a:t>
            </a:r>
          </a:p>
          <a:p>
            <a:pPr lvl="1" eaLnBrk="1" latinLnBrk="0" hangingPunct="1"/>
            <a:r>
              <a:rPr kumimoji="0" lang="en-GB"/>
              <a:t>Second level</a:t>
            </a:r>
          </a:p>
          <a:p>
            <a:pPr lvl="2" eaLnBrk="1" latinLnBrk="0" hangingPunct="1"/>
            <a:r>
              <a:rPr kumimoji="0" lang="en-GB"/>
              <a:t>Third level</a:t>
            </a:r>
          </a:p>
          <a:p>
            <a:pPr lvl="3" eaLnBrk="1" latinLnBrk="0" hangingPunct="1"/>
            <a:r>
              <a:rPr kumimoji="0" lang="en-GB"/>
              <a:t>Fourth level</a:t>
            </a:r>
          </a:p>
          <a:p>
            <a:pPr lvl="4" eaLnBrk="1" latinLnBrk="0" hangingPunct="1"/>
            <a:r>
              <a:rPr kumimoji="0" lang="en-GB"/>
              <a:t>Fifth level</a:t>
            </a:r>
            <a:endParaRPr kumimoji="0"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3" name="Slide Number Placeholder 22"/>
          <p:cNvSpPr>
            <a:spLocks noGrp="1"/>
          </p:cNvSpPr>
          <p:nvPr>
            <p:ph type="sldNum" sz="quarter" idx="4"/>
          </p:nvPr>
        </p:nvSpPr>
        <p:spPr>
          <a:xfrm>
            <a:off x="0" y="1272223"/>
            <a:ext cx="533400" cy="244476"/>
          </a:xfrm>
          <a:prstGeom prst="rect">
            <a:avLst/>
          </a:prstGeom>
        </p:spPr>
        <p:txBody>
          <a:bodyPr vert="horz" anchor="ctr" anchorCtr="0">
            <a:normAutofit/>
          </a:bodyPr>
          <a:lstStyle>
            <a:lvl1pPr algn="ctr" eaLnBrk="1" latinLnBrk="0" hangingPunct="1">
              <a:defRPr kumimoji="0" sz="1400" b="1">
                <a:solidFill>
                  <a:schemeClr val="accent1">
                    <a:lumMod val="50000"/>
                  </a:schemeClr>
                </a:solidFill>
              </a:defRPr>
            </a:lvl1pPr>
          </a:lstStyle>
          <a:p>
            <a:fld id="{0BC8B8B5-5F4B-3844-AE3C-9420E97F090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821" r:id="rId12"/>
  </p:sldLayoutIdLst>
  <p:transition spd="slow">
    <p:wipe dir="r"/>
  </p:transition>
  <p:hf hdr="0" ftr="0" dt="0"/>
  <p:txStyles>
    <p:titleStyle>
      <a:lvl1pPr algn="l" rtl="0" eaLnBrk="1" latinLnBrk="0" hangingPunct="1">
        <a:spcBef>
          <a:spcPct val="0"/>
        </a:spcBef>
        <a:buNone/>
        <a:defRPr kumimoji="0" sz="4400" kern="1200">
          <a:solidFill>
            <a:schemeClr val="tx2"/>
          </a:solidFill>
          <a:latin typeface="Arial"/>
          <a:ea typeface="+mj-ea"/>
          <a:cs typeface="Arial"/>
        </a:defRPr>
      </a:lvl1pPr>
    </p:titleStyle>
    <p:bodyStyle>
      <a:lvl1pPr marL="320032" indent="-320032" algn="l" rtl="0" eaLnBrk="1" latinLnBrk="0" hangingPunct="1">
        <a:lnSpc>
          <a:spcPct val="100000"/>
        </a:lnSpc>
        <a:spcBef>
          <a:spcPts val="600"/>
        </a:spcBef>
        <a:buClr>
          <a:schemeClr val="accent2"/>
        </a:buClr>
        <a:buSzPct val="60000"/>
        <a:buFont typeface="Wingdings"/>
        <a:buChar char=""/>
        <a:defRPr kumimoji="0" sz="3200" kern="1200">
          <a:solidFill>
            <a:schemeClr val="tx1"/>
          </a:solidFill>
          <a:latin typeface="Arial"/>
          <a:ea typeface="+mn-ea"/>
          <a:cs typeface="Arial"/>
        </a:defRPr>
      </a:lvl1pPr>
      <a:lvl2pPr marL="640064" indent="-274313" algn="l" rtl="0" eaLnBrk="1" latinLnBrk="0" hangingPunct="1">
        <a:lnSpc>
          <a:spcPct val="100000"/>
        </a:lnSpc>
        <a:spcBef>
          <a:spcPts val="600"/>
        </a:spcBef>
        <a:buClr>
          <a:schemeClr val="accent1"/>
        </a:buClr>
        <a:buSzPct val="70000"/>
        <a:buFont typeface="Wingdings 2"/>
        <a:buChar char=""/>
        <a:defRPr kumimoji="0" sz="2800" kern="1200">
          <a:solidFill>
            <a:schemeClr val="tx1"/>
          </a:solidFill>
          <a:latin typeface="Arial"/>
          <a:ea typeface="+mn-ea"/>
          <a:cs typeface="Arial"/>
        </a:defRPr>
      </a:lvl2pPr>
      <a:lvl3pPr marL="914377" indent="-228594" algn="l" rtl="0" eaLnBrk="1" latinLnBrk="0" hangingPunct="1">
        <a:lnSpc>
          <a:spcPct val="100000"/>
        </a:lnSpc>
        <a:spcBef>
          <a:spcPts val="600"/>
        </a:spcBef>
        <a:buClr>
          <a:schemeClr val="accent2"/>
        </a:buClr>
        <a:buSzPct val="75000"/>
        <a:buFont typeface="Wingdings"/>
        <a:buChar char=""/>
        <a:defRPr kumimoji="0" sz="2400" kern="1200">
          <a:solidFill>
            <a:schemeClr val="tx1"/>
          </a:solidFill>
          <a:latin typeface="Arial"/>
          <a:ea typeface="+mn-ea"/>
          <a:cs typeface="Arial"/>
        </a:defRPr>
      </a:lvl3pPr>
      <a:lvl4pPr marL="1371566" indent="-228594" algn="l" rtl="0" eaLnBrk="1" latinLnBrk="0" hangingPunct="1">
        <a:lnSpc>
          <a:spcPct val="100000"/>
        </a:lnSpc>
        <a:spcBef>
          <a:spcPts val="600"/>
        </a:spcBef>
        <a:buClr>
          <a:schemeClr val="accent3"/>
        </a:buClr>
        <a:buSzPct val="75000"/>
        <a:buFont typeface="Wingdings"/>
        <a:buChar char=""/>
        <a:defRPr kumimoji="0" sz="2400" kern="1200">
          <a:solidFill>
            <a:schemeClr val="tx1"/>
          </a:solidFill>
          <a:latin typeface="Arial"/>
          <a:ea typeface="+mn-ea"/>
          <a:cs typeface="Arial"/>
        </a:defRPr>
      </a:lvl4pPr>
      <a:lvl5pPr marL="1828754" indent="-228594" algn="l" rtl="0" eaLnBrk="1" latinLnBrk="0" hangingPunct="1">
        <a:lnSpc>
          <a:spcPct val="100000"/>
        </a:lnSpc>
        <a:spcBef>
          <a:spcPts val="600"/>
        </a:spcBef>
        <a:buClr>
          <a:schemeClr val="accent4"/>
        </a:buClr>
        <a:buSzPct val="65000"/>
        <a:buFont typeface="Wingdings"/>
        <a:buChar char=""/>
        <a:defRPr kumimoji="0" sz="2400" kern="1200">
          <a:solidFill>
            <a:schemeClr val="tx1"/>
          </a:solidFill>
          <a:latin typeface="Arial"/>
          <a:ea typeface="+mn-ea"/>
          <a:cs typeface="Arial"/>
        </a:defRPr>
      </a:lvl5pPr>
      <a:lvl6pPr marL="2103067" indent="-228594"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381" indent="-228594"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694" indent="-228594"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07" indent="-228594"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189" algn="l" rtl="0" eaLnBrk="1" latinLnBrk="0" hangingPunct="1">
        <a:defRPr kumimoji="0" kern="1200">
          <a:solidFill>
            <a:schemeClr val="tx1"/>
          </a:solidFill>
          <a:latin typeface="+mn-lt"/>
          <a:ea typeface="+mn-ea"/>
          <a:cs typeface="+mn-cs"/>
        </a:defRPr>
      </a:lvl2pPr>
      <a:lvl3pPr marL="914377" algn="l" rtl="0" eaLnBrk="1" latinLnBrk="0" hangingPunct="1">
        <a:defRPr kumimoji="0" kern="1200">
          <a:solidFill>
            <a:schemeClr val="tx1"/>
          </a:solidFill>
          <a:latin typeface="+mn-lt"/>
          <a:ea typeface="+mn-ea"/>
          <a:cs typeface="+mn-cs"/>
        </a:defRPr>
      </a:lvl3pPr>
      <a:lvl4pPr marL="1371566" algn="l" rtl="0" eaLnBrk="1" latinLnBrk="0" hangingPunct="1">
        <a:defRPr kumimoji="0" kern="1200">
          <a:solidFill>
            <a:schemeClr val="tx1"/>
          </a:solidFill>
          <a:latin typeface="+mn-lt"/>
          <a:ea typeface="+mn-ea"/>
          <a:cs typeface="+mn-cs"/>
        </a:defRPr>
      </a:lvl4pPr>
      <a:lvl5pPr marL="1828754" algn="l" rtl="0" eaLnBrk="1" latinLnBrk="0" hangingPunct="1">
        <a:defRPr kumimoji="0" kern="1200">
          <a:solidFill>
            <a:schemeClr val="tx1"/>
          </a:solidFill>
          <a:latin typeface="+mn-lt"/>
          <a:ea typeface="+mn-ea"/>
          <a:cs typeface="+mn-cs"/>
        </a:defRPr>
      </a:lvl5pPr>
      <a:lvl6pPr marL="2285943" algn="l" rtl="0" eaLnBrk="1" latinLnBrk="0" hangingPunct="1">
        <a:defRPr kumimoji="0" kern="1200">
          <a:solidFill>
            <a:schemeClr val="tx1"/>
          </a:solidFill>
          <a:latin typeface="+mn-lt"/>
          <a:ea typeface="+mn-ea"/>
          <a:cs typeface="+mn-cs"/>
        </a:defRPr>
      </a:lvl6pPr>
      <a:lvl7pPr marL="2743131" algn="l" rtl="0" eaLnBrk="1" latinLnBrk="0" hangingPunct="1">
        <a:defRPr kumimoji="0" kern="1200">
          <a:solidFill>
            <a:schemeClr val="tx1"/>
          </a:solidFill>
          <a:latin typeface="+mn-lt"/>
          <a:ea typeface="+mn-ea"/>
          <a:cs typeface="+mn-cs"/>
        </a:defRPr>
      </a:lvl7pPr>
      <a:lvl8pPr marL="3200320" algn="l" rtl="0" eaLnBrk="1" latinLnBrk="0" hangingPunct="1">
        <a:defRPr kumimoji="0" kern="1200">
          <a:solidFill>
            <a:schemeClr val="tx1"/>
          </a:solidFill>
          <a:latin typeface="+mn-lt"/>
          <a:ea typeface="+mn-ea"/>
          <a:cs typeface="+mn-cs"/>
        </a:defRPr>
      </a:lvl8pPr>
      <a:lvl9pPr marL="3657509"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7.jpe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2.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33.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548598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623933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2"/>
          <p:cNvSpPr>
            <a:spLocks noGrp="1"/>
          </p:cNvSpPr>
          <p:nvPr>
            <p:ph type="sldNum" sz="quarter" idx="4294967295"/>
          </p:nvPr>
        </p:nvSpPr>
        <p:spPr bwMode="auto">
          <a:xfrm>
            <a:off x="-1524000" y="6248400"/>
            <a:ext cx="7112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4291" tIns="32147" rIns="64291" bIns="32147" numCol="1" anchor="ctr" anchorCtr="0" compatLnSpc="1">
            <a:prstTxWarp prst="textNoShape">
              <a:avLst/>
            </a:prstTxWarp>
            <a:normAutofit/>
          </a:bodyPr>
          <a:lstStyle>
            <a:lvl1pPr eaLnBrk="0" hangingPunct="0">
              <a:defRPr sz="2400">
                <a:solidFill>
                  <a:schemeClr val="tx1"/>
                </a:solidFill>
                <a:latin typeface="Arial" charset="0"/>
                <a:ea typeface="ＭＳ Ｐゴシック" charset="0"/>
                <a:cs typeface="ＭＳ Ｐゴシック" charset="0"/>
              </a:defRPr>
            </a:lvl1pPr>
            <a:lvl2pPr marL="742893" indent="-285729" eaLnBrk="0" hangingPunct="0">
              <a:defRPr sz="2400">
                <a:solidFill>
                  <a:schemeClr val="tx1"/>
                </a:solidFill>
                <a:latin typeface="Arial" charset="0"/>
                <a:ea typeface="ＭＳ Ｐゴシック" charset="0"/>
              </a:defRPr>
            </a:lvl2pPr>
            <a:lvl3pPr marL="1142914" indent="-228582" eaLnBrk="0" hangingPunct="0">
              <a:defRPr sz="2400">
                <a:solidFill>
                  <a:schemeClr val="tx1"/>
                </a:solidFill>
                <a:latin typeface="Arial" charset="0"/>
                <a:ea typeface="ＭＳ Ｐゴシック" charset="0"/>
              </a:defRPr>
            </a:lvl3pPr>
            <a:lvl4pPr marL="1600079" indent="-228582" eaLnBrk="0" hangingPunct="0">
              <a:defRPr sz="2400">
                <a:solidFill>
                  <a:schemeClr val="tx1"/>
                </a:solidFill>
                <a:latin typeface="Arial" charset="0"/>
                <a:ea typeface="ＭＳ Ｐゴシック" charset="0"/>
              </a:defRPr>
            </a:lvl4pPr>
            <a:lvl5pPr marL="2057243" indent="-228582" eaLnBrk="0" hangingPunct="0">
              <a:defRPr sz="2400">
                <a:solidFill>
                  <a:schemeClr val="tx1"/>
                </a:solidFill>
                <a:latin typeface="Arial" charset="0"/>
                <a:ea typeface="ＭＳ Ｐゴシック" charset="0"/>
              </a:defRPr>
            </a:lvl5pPr>
            <a:lvl6pPr marL="2514408" indent="-228582" eaLnBrk="0" fontAlgn="base" hangingPunct="0">
              <a:spcBef>
                <a:spcPct val="0"/>
              </a:spcBef>
              <a:spcAft>
                <a:spcPct val="0"/>
              </a:spcAft>
              <a:defRPr sz="2400">
                <a:solidFill>
                  <a:schemeClr val="tx1"/>
                </a:solidFill>
                <a:latin typeface="Arial" charset="0"/>
                <a:ea typeface="ＭＳ Ｐゴシック" charset="0"/>
              </a:defRPr>
            </a:lvl6pPr>
            <a:lvl7pPr marL="2971574" indent="-228582" eaLnBrk="0" fontAlgn="base" hangingPunct="0">
              <a:spcBef>
                <a:spcPct val="0"/>
              </a:spcBef>
              <a:spcAft>
                <a:spcPct val="0"/>
              </a:spcAft>
              <a:defRPr sz="2400">
                <a:solidFill>
                  <a:schemeClr val="tx1"/>
                </a:solidFill>
                <a:latin typeface="Arial" charset="0"/>
                <a:ea typeface="ＭＳ Ｐゴシック" charset="0"/>
              </a:defRPr>
            </a:lvl7pPr>
            <a:lvl8pPr marL="3428740" indent="-228582" eaLnBrk="0" fontAlgn="base" hangingPunct="0">
              <a:spcBef>
                <a:spcPct val="0"/>
              </a:spcBef>
              <a:spcAft>
                <a:spcPct val="0"/>
              </a:spcAft>
              <a:defRPr sz="2400">
                <a:solidFill>
                  <a:schemeClr val="tx1"/>
                </a:solidFill>
                <a:latin typeface="Arial" charset="0"/>
                <a:ea typeface="ＭＳ Ｐゴシック" charset="0"/>
              </a:defRPr>
            </a:lvl8pPr>
            <a:lvl9pPr marL="3885904" indent="-228582"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17403A4-BAE8-4F41-AED8-3B2AE513425D}" type="slidenum">
              <a:rPr lang="en-GB" sz="1600">
                <a:solidFill>
                  <a:srgbClr val="FF7070"/>
                </a:solidFill>
              </a:rPr>
              <a:pPr eaLnBrk="1" hangingPunct="1"/>
              <a:t>11</a:t>
            </a:fld>
            <a:endParaRPr lang="en-GB" sz="1600">
              <a:solidFill>
                <a:srgbClr val="FF7070"/>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104592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2"/>
          <p:cNvSpPr>
            <a:spLocks noGrp="1"/>
          </p:cNvSpPr>
          <p:nvPr>
            <p:ph type="sldNum" sz="quarter" idx="4294967295"/>
          </p:nvPr>
        </p:nvSpPr>
        <p:spPr bwMode="auto">
          <a:xfrm>
            <a:off x="-1524000" y="6248400"/>
            <a:ext cx="7112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eaLnBrk="0">
              <a:defRPr sz="2500">
                <a:solidFill>
                  <a:srgbClr val="000000"/>
                </a:solidFill>
                <a:latin typeface="Helvetica Light" charset="0"/>
                <a:ea typeface="ＭＳ Ｐゴシック" charset="0"/>
                <a:cs typeface="ＭＳ Ｐゴシック" charset="0"/>
                <a:sym typeface="Helvetica Light" charset="0"/>
              </a:defRPr>
            </a:lvl1pPr>
            <a:lvl2pPr marL="522355" indent="-200906" eaLnBrk="0">
              <a:defRPr sz="2500">
                <a:solidFill>
                  <a:srgbClr val="000000"/>
                </a:solidFill>
                <a:latin typeface="Helvetica Light" charset="0"/>
                <a:ea typeface="ＭＳ Ｐゴシック" charset="0"/>
                <a:sym typeface="Helvetica Light" charset="0"/>
              </a:defRPr>
            </a:lvl2pPr>
            <a:lvl3pPr marL="803623" indent="-160725" eaLnBrk="0">
              <a:defRPr sz="2500">
                <a:solidFill>
                  <a:srgbClr val="000000"/>
                </a:solidFill>
                <a:latin typeface="Helvetica Light" charset="0"/>
                <a:ea typeface="ＭＳ Ｐゴシック" charset="0"/>
                <a:sym typeface="Helvetica Light" charset="0"/>
              </a:defRPr>
            </a:lvl3pPr>
            <a:lvl4pPr marL="1125073" indent="-160725" eaLnBrk="0">
              <a:defRPr sz="2500">
                <a:solidFill>
                  <a:srgbClr val="000000"/>
                </a:solidFill>
                <a:latin typeface="Helvetica Light" charset="0"/>
                <a:ea typeface="ＭＳ Ｐゴシック" charset="0"/>
                <a:sym typeface="Helvetica Light" charset="0"/>
              </a:defRPr>
            </a:lvl4pPr>
            <a:lvl5pPr marL="1446523" indent="-160725" eaLnBrk="0">
              <a:defRPr sz="2500">
                <a:solidFill>
                  <a:srgbClr val="000000"/>
                </a:solidFill>
                <a:latin typeface="Helvetica Light" charset="0"/>
                <a:ea typeface="ＭＳ Ｐゴシック" charset="0"/>
                <a:sym typeface="Helvetica Light" charset="0"/>
              </a:defRPr>
            </a:lvl5pPr>
            <a:lvl6pPr marL="1767970" indent="-160725" algn="ctr" defTabSz="410740" eaLnBrk="0" fontAlgn="base" hangingPunct="0">
              <a:spcBef>
                <a:spcPct val="0"/>
              </a:spcBef>
              <a:spcAft>
                <a:spcPct val="0"/>
              </a:spcAft>
              <a:defRPr sz="2500">
                <a:solidFill>
                  <a:srgbClr val="000000"/>
                </a:solidFill>
                <a:latin typeface="Helvetica Light" charset="0"/>
                <a:ea typeface="ＭＳ Ｐゴシック" charset="0"/>
                <a:sym typeface="Helvetica Light" charset="0"/>
              </a:defRPr>
            </a:lvl6pPr>
            <a:lvl7pPr marL="2089421" indent="-160725" algn="ctr" defTabSz="410740" eaLnBrk="0" fontAlgn="base" hangingPunct="0">
              <a:spcBef>
                <a:spcPct val="0"/>
              </a:spcBef>
              <a:spcAft>
                <a:spcPct val="0"/>
              </a:spcAft>
              <a:defRPr sz="2500">
                <a:solidFill>
                  <a:srgbClr val="000000"/>
                </a:solidFill>
                <a:latin typeface="Helvetica Light" charset="0"/>
                <a:ea typeface="ＭＳ Ｐゴシック" charset="0"/>
                <a:sym typeface="Helvetica Light" charset="0"/>
              </a:defRPr>
            </a:lvl7pPr>
            <a:lvl8pPr marL="2410870" indent="-160725" algn="ctr" defTabSz="410740" eaLnBrk="0" fontAlgn="base" hangingPunct="0">
              <a:spcBef>
                <a:spcPct val="0"/>
              </a:spcBef>
              <a:spcAft>
                <a:spcPct val="0"/>
              </a:spcAft>
              <a:defRPr sz="2500">
                <a:solidFill>
                  <a:srgbClr val="000000"/>
                </a:solidFill>
                <a:latin typeface="Helvetica Light" charset="0"/>
                <a:ea typeface="ＭＳ Ｐゴシック" charset="0"/>
                <a:sym typeface="Helvetica Light" charset="0"/>
              </a:defRPr>
            </a:lvl8pPr>
            <a:lvl9pPr marL="2732318" indent="-160725" algn="ctr" defTabSz="410740" eaLnBrk="0" fontAlgn="base" hangingPunct="0">
              <a:spcBef>
                <a:spcPct val="0"/>
              </a:spcBef>
              <a:spcAft>
                <a:spcPct val="0"/>
              </a:spcAft>
              <a:defRPr sz="2500">
                <a:solidFill>
                  <a:srgbClr val="000000"/>
                </a:solidFill>
                <a:latin typeface="Helvetica Light" charset="0"/>
                <a:ea typeface="ＭＳ Ｐゴシック" charset="0"/>
                <a:sym typeface="Helvetica Light" charset="0"/>
              </a:defRPr>
            </a:lvl9pPr>
          </a:lstStyle>
          <a:p>
            <a:pPr eaLnBrk="1"/>
            <a:fld id="{CA1FB885-F031-AA49-93F4-FE1FDE4261BC}" type="slidenum">
              <a:rPr lang="en-GB" sz="1600">
                <a:solidFill>
                  <a:srgbClr val="FFFFFF"/>
                </a:solidFill>
                <a:latin typeface="Arial" charset="0"/>
              </a:rPr>
              <a:pPr eaLnBrk="1"/>
              <a:t>12</a:t>
            </a:fld>
            <a:endParaRPr lang="en-GB" sz="1600">
              <a:solidFill>
                <a:srgbClr val="FFFFFF"/>
              </a:solidFill>
              <a:latin typeface="Arial"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299226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normAutofit fontScale="85000" lnSpcReduction="20000"/>
          </a:bodyPr>
          <a:lstStyle/>
          <a:p>
            <a:fld id="{0A02448D-B0B0-C343-B7F7-530879E31359}" type="slidenum">
              <a:rPr lang="en-GB" smtClean="0">
                <a:solidFill>
                  <a:schemeClr val="tx1"/>
                </a:solidFill>
              </a:rPr>
              <a:pPr/>
              <a:t>13</a:t>
            </a:fld>
            <a:endParaRPr lang="en-GB" dirty="0">
              <a:solidFill>
                <a:schemeClr val="tx1"/>
              </a:solidFill>
            </a:endParaRPr>
          </a:p>
        </p:txBody>
      </p:sp>
      <p:sp>
        <p:nvSpPr>
          <p:cNvPr id="3" name="Title 3"/>
          <p:cNvSpPr txBox="1">
            <a:spLocks/>
          </p:cNvSpPr>
          <p:nvPr/>
        </p:nvSpPr>
        <p:spPr>
          <a:xfrm>
            <a:off x="311350" y="231868"/>
            <a:ext cx="9388881" cy="857251"/>
          </a:xfrm>
          <a:prstGeom prst="rect">
            <a:avLst/>
          </a:prstGeom>
        </p:spPr>
        <p:txBody>
          <a:bodyPr lIns="68569" tIns="34285" rIns="68569" bIns="34285">
            <a:noAutofit/>
          </a:bodyPr>
          <a:lstStyle>
            <a:lvl1pPr algn="l" rtl="0" eaLnBrk="0" fontAlgn="base" hangingPunct="0">
              <a:spcBef>
                <a:spcPct val="0"/>
              </a:spcBef>
              <a:spcAft>
                <a:spcPct val="0"/>
              </a:spcAft>
              <a:defRPr sz="3600" kern="1200">
                <a:solidFill>
                  <a:schemeClr val="accent1"/>
                </a:solidFill>
                <a:latin typeface="+mj-lt"/>
                <a:ea typeface="ＭＳ Ｐゴシック" charset="0"/>
                <a:cs typeface="ＭＳ Ｐゴシック" charset="0"/>
              </a:defRPr>
            </a:lvl1pPr>
            <a:lvl2pPr algn="l" rtl="0" eaLnBrk="0" fontAlgn="base" hangingPunct="0">
              <a:spcBef>
                <a:spcPct val="0"/>
              </a:spcBef>
              <a:spcAft>
                <a:spcPct val="0"/>
              </a:spcAft>
              <a:defRPr sz="3600">
                <a:solidFill>
                  <a:schemeClr val="accent1"/>
                </a:solidFill>
                <a:latin typeface="Century Gothic" charset="0"/>
                <a:ea typeface="ＭＳ Ｐゴシック" charset="0"/>
                <a:cs typeface="ＭＳ Ｐゴシック" charset="0"/>
              </a:defRPr>
            </a:lvl2pPr>
            <a:lvl3pPr algn="l" rtl="0" eaLnBrk="0" fontAlgn="base" hangingPunct="0">
              <a:spcBef>
                <a:spcPct val="0"/>
              </a:spcBef>
              <a:spcAft>
                <a:spcPct val="0"/>
              </a:spcAft>
              <a:defRPr sz="3600">
                <a:solidFill>
                  <a:schemeClr val="accent1"/>
                </a:solidFill>
                <a:latin typeface="Century Gothic" charset="0"/>
                <a:ea typeface="ＭＳ Ｐゴシック" charset="0"/>
                <a:cs typeface="ＭＳ Ｐゴシック" charset="0"/>
              </a:defRPr>
            </a:lvl3pPr>
            <a:lvl4pPr algn="l" rtl="0" eaLnBrk="0" fontAlgn="base" hangingPunct="0">
              <a:spcBef>
                <a:spcPct val="0"/>
              </a:spcBef>
              <a:spcAft>
                <a:spcPct val="0"/>
              </a:spcAft>
              <a:defRPr sz="3600">
                <a:solidFill>
                  <a:schemeClr val="accent1"/>
                </a:solidFill>
                <a:latin typeface="Century Gothic" charset="0"/>
                <a:ea typeface="ＭＳ Ｐゴシック" charset="0"/>
                <a:cs typeface="ＭＳ Ｐゴシック" charset="0"/>
              </a:defRPr>
            </a:lvl4pPr>
            <a:lvl5pPr algn="l" rtl="0" eaLnBrk="0" fontAlgn="base" hangingPunct="0">
              <a:spcBef>
                <a:spcPct val="0"/>
              </a:spcBef>
              <a:spcAft>
                <a:spcPct val="0"/>
              </a:spcAft>
              <a:defRPr sz="3600">
                <a:solidFill>
                  <a:schemeClr val="accent1"/>
                </a:solidFill>
                <a:latin typeface="Century Gothic" charset="0"/>
                <a:ea typeface="ＭＳ Ｐゴシック" charset="0"/>
                <a:cs typeface="ＭＳ Ｐゴシック" charset="0"/>
              </a:defRPr>
            </a:lvl5pPr>
            <a:lvl6pPr marL="457200" algn="l" rtl="0" fontAlgn="base">
              <a:spcBef>
                <a:spcPct val="0"/>
              </a:spcBef>
              <a:spcAft>
                <a:spcPct val="0"/>
              </a:spcAft>
              <a:defRPr sz="3600">
                <a:solidFill>
                  <a:schemeClr val="accent1"/>
                </a:solidFill>
                <a:latin typeface="Century Gothic" charset="0"/>
                <a:ea typeface="ＭＳ Ｐゴシック" charset="0"/>
                <a:cs typeface="ＭＳ Ｐゴシック" charset="0"/>
              </a:defRPr>
            </a:lvl6pPr>
            <a:lvl7pPr marL="914400" algn="l" rtl="0" fontAlgn="base">
              <a:spcBef>
                <a:spcPct val="0"/>
              </a:spcBef>
              <a:spcAft>
                <a:spcPct val="0"/>
              </a:spcAft>
              <a:defRPr sz="3600">
                <a:solidFill>
                  <a:schemeClr val="accent1"/>
                </a:solidFill>
                <a:latin typeface="Century Gothic" charset="0"/>
                <a:ea typeface="ＭＳ Ｐゴシック" charset="0"/>
                <a:cs typeface="ＭＳ Ｐゴシック" charset="0"/>
              </a:defRPr>
            </a:lvl7pPr>
            <a:lvl8pPr marL="1371600" algn="l" rtl="0" fontAlgn="base">
              <a:spcBef>
                <a:spcPct val="0"/>
              </a:spcBef>
              <a:spcAft>
                <a:spcPct val="0"/>
              </a:spcAft>
              <a:defRPr sz="3600">
                <a:solidFill>
                  <a:schemeClr val="accent1"/>
                </a:solidFill>
                <a:latin typeface="Century Gothic" charset="0"/>
                <a:ea typeface="ＭＳ Ｐゴシック" charset="0"/>
                <a:cs typeface="ＭＳ Ｐゴシック" charset="0"/>
              </a:defRPr>
            </a:lvl8pPr>
            <a:lvl9pPr marL="1828800" algn="l" rtl="0" fontAlgn="base">
              <a:spcBef>
                <a:spcPct val="0"/>
              </a:spcBef>
              <a:spcAft>
                <a:spcPct val="0"/>
              </a:spcAft>
              <a:defRPr sz="3600">
                <a:solidFill>
                  <a:schemeClr val="accent1"/>
                </a:solidFill>
                <a:latin typeface="Century Gothic" charset="0"/>
                <a:ea typeface="ＭＳ Ｐゴシック" charset="0"/>
                <a:cs typeface="ＭＳ Ｐゴシック" charset="0"/>
              </a:defRPr>
            </a:lvl9pPr>
          </a:lstStyle>
          <a:p>
            <a:pPr defTabSz="685783"/>
            <a:r>
              <a:rPr lang="en-US" dirty="0">
                <a:solidFill>
                  <a:srgbClr val="000000"/>
                </a:solidFill>
                <a:latin typeface="+mn-lt"/>
              </a:rPr>
              <a:t>Quarterly MRSA Bloodstream Infections</a:t>
            </a:r>
            <a:br>
              <a:rPr lang="en-US" dirty="0">
                <a:solidFill>
                  <a:srgbClr val="000000"/>
                </a:solidFill>
                <a:latin typeface="+mn-lt"/>
              </a:rPr>
            </a:br>
            <a:r>
              <a:rPr lang="en-US" sz="2800" dirty="0">
                <a:solidFill>
                  <a:srgbClr val="000000"/>
                </a:solidFill>
                <a:latin typeface="+mn-lt"/>
              </a:rPr>
              <a:t>England: 2001-15</a:t>
            </a:r>
          </a:p>
        </p:txBody>
      </p:sp>
      <p:graphicFrame>
        <p:nvGraphicFramePr>
          <p:cNvPr id="4" name="Content Placeholder 5"/>
          <p:cNvGraphicFramePr>
            <a:graphicFrameLocks/>
          </p:cNvGraphicFramePr>
          <p:nvPr>
            <p:extLst>
              <p:ext uri="{D42A27DB-BD31-4B8C-83A1-F6EECF244321}">
                <p14:modId xmlns:p14="http://schemas.microsoft.com/office/powerpoint/2010/main" val="2634944968"/>
              </p:ext>
            </p:extLst>
          </p:nvPr>
        </p:nvGraphicFramePr>
        <p:xfrm>
          <a:off x="311350" y="1623317"/>
          <a:ext cx="8247023" cy="4997616"/>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1150464" y="1851410"/>
            <a:ext cx="1843092" cy="347444"/>
          </a:xfrm>
          <a:prstGeom prst="rect">
            <a:avLst/>
          </a:prstGeom>
        </p:spPr>
        <p:style>
          <a:lnRef idx="1">
            <a:schemeClr val="accent1"/>
          </a:lnRef>
          <a:fillRef idx="3">
            <a:schemeClr val="accent1"/>
          </a:fillRef>
          <a:effectRef idx="2">
            <a:schemeClr val="accent1"/>
          </a:effectRef>
          <a:fontRef idx="minor">
            <a:schemeClr val="lt1"/>
          </a:fontRef>
        </p:style>
        <p:txBody>
          <a:bodyPr lIns="68569" tIns="34285" rIns="68569" bIns="34285" rtlCol="0" anchor="ctr" anchorCtr="1"/>
          <a:lstStyle/>
          <a:p>
            <a:pPr algn="ctr" defTabSz="685783"/>
            <a:r>
              <a:rPr lang="en-US" sz="1200" dirty="0">
                <a:solidFill>
                  <a:schemeClr val="tx1"/>
                </a:solidFill>
                <a:latin typeface="Arial" charset="0"/>
                <a:ea typeface="Arial" charset="0"/>
                <a:cs typeface="Arial" charset="0"/>
              </a:rPr>
              <a:t>Surveillance</a:t>
            </a:r>
          </a:p>
        </p:txBody>
      </p:sp>
      <p:sp>
        <p:nvSpPr>
          <p:cNvPr id="6" name="Rectangle 5"/>
          <p:cNvSpPr/>
          <p:nvPr/>
        </p:nvSpPr>
        <p:spPr>
          <a:xfrm>
            <a:off x="2993556" y="1868153"/>
            <a:ext cx="1323405" cy="336095"/>
          </a:xfrm>
          <a:prstGeom prst="rect">
            <a:avLst/>
          </a:prstGeom>
          <a:solidFill>
            <a:schemeClr val="accent3">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lIns="68569" tIns="34285" rIns="68569" bIns="34285" rtlCol="0" anchor="ctr" anchorCtr="1"/>
          <a:lstStyle/>
          <a:p>
            <a:pPr algn="ctr" defTabSz="685783"/>
            <a:r>
              <a:rPr lang="en-US" sz="1200" dirty="0">
                <a:solidFill>
                  <a:prstClr val="black"/>
                </a:solidFill>
                <a:latin typeface="Arial" charset="0"/>
                <a:ea typeface="Arial" charset="0"/>
                <a:cs typeface="Arial" charset="0"/>
              </a:rPr>
              <a:t>Target</a:t>
            </a:r>
          </a:p>
        </p:txBody>
      </p:sp>
      <p:sp>
        <p:nvSpPr>
          <p:cNvPr id="7" name="Rectangle 6"/>
          <p:cNvSpPr/>
          <p:nvPr/>
        </p:nvSpPr>
        <p:spPr>
          <a:xfrm>
            <a:off x="4316961" y="1873547"/>
            <a:ext cx="3334564" cy="347444"/>
          </a:xfrm>
          <a:prstGeom prst="rect">
            <a:avLst/>
          </a:prstGeom>
          <a:solidFill>
            <a:schemeClr val="accent6">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lIns="68569" tIns="34285" rIns="68569" bIns="34285" rtlCol="0" anchor="ctr" anchorCtr="1"/>
          <a:lstStyle/>
          <a:p>
            <a:pPr algn="ctr" defTabSz="685783"/>
            <a:r>
              <a:rPr lang="en-US" sz="1200" dirty="0">
                <a:solidFill>
                  <a:prstClr val="black"/>
                </a:solidFill>
                <a:latin typeface="Arial" charset="0"/>
                <a:ea typeface="Arial" charset="0"/>
                <a:cs typeface="Arial" charset="0"/>
              </a:rPr>
              <a:t>Inspection</a:t>
            </a:r>
          </a:p>
        </p:txBody>
      </p:sp>
      <p:sp>
        <p:nvSpPr>
          <p:cNvPr id="8" name="Rectangle 7"/>
          <p:cNvSpPr/>
          <p:nvPr/>
        </p:nvSpPr>
        <p:spPr>
          <a:xfrm>
            <a:off x="1150464" y="2471221"/>
            <a:ext cx="6501061" cy="2758969"/>
          </a:xfrm>
          <a:prstGeom prst="rect">
            <a:avLst/>
          </a:prstGeom>
          <a:solidFill>
            <a:srgbClr val="0000FF">
              <a:alpha val="38000"/>
            </a:srgbClr>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85783"/>
            <a:r>
              <a:rPr lang="en-GB" sz="3600" dirty="0">
                <a:solidFill>
                  <a:prstClr val="white"/>
                </a:solidFill>
                <a:latin typeface="Century Gothic" panose="020B0502020202020204"/>
              </a:rPr>
              <a:t>Failure</a:t>
            </a:r>
          </a:p>
        </p:txBody>
      </p:sp>
    </p:spTree>
    <p:extLst>
      <p:ext uri="{BB962C8B-B14F-4D97-AF65-F5344CB8AC3E}">
        <p14:creationId xmlns:p14="http://schemas.microsoft.com/office/powerpoint/2010/main" val="14360391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202" name="Picture 1"/>
          <p:cNvPicPr>
            <a:picLocks noChangeArrowheads="1"/>
          </p:cNvPicPr>
          <p:nvPr/>
        </p:nvPicPr>
        <p:blipFill>
          <a:blip r:embed="rId2">
            <a:alphaModFix amt="99000"/>
            <a:extLst>
              <a:ext uri="{28A0092B-C50C-407E-A947-70E740481C1C}">
                <a14:useLocalDpi xmlns:a14="http://schemas.microsoft.com/office/drawing/2010/main"/>
              </a:ext>
            </a:extLst>
          </a:blip>
          <a:srcRect/>
          <a:stretch>
            <a:fillRect/>
          </a:stretch>
        </p:blipFill>
        <p:spPr bwMode="auto">
          <a:xfrm>
            <a:off x="5892800" y="1401653"/>
            <a:ext cx="3124200" cy="4167490"/>
          </a:xfrm>
          <a:prstGeom prst="rect">
            <a:avLst/>
          </a:prstGeom>
          <a:noFill/>
          <a:ln w="9525">
            <a:solidFill>
              <a:srgbClr val="DBF5F9">
                <a:alpha val="98822"/>
              </a:srgbClr>
            </a:solidFill>
            <a:miter lim="800000"/>
            <a:headEnd/>
            <a:tailEnd/>
          </a:ln>
          <a:extLst>
            <a:ext uri="{909E8E84-426E-40DD-AFC4-6F175D3DCCD1}">
              <a14:hiddenFill xmlns:a14="http://schemas.microsoft.com/office/drawing/2010/main">
                <a:solidFill>
                  <a:srgbClr val="FFFFFF">
                    <a:alpha val="99001"/>
                  </a:srgbClr>
                </a:solidFill>
              </a14:hiddenFill>
            </a:ext>
          </a:extLst>
        </p:spPr>
      </p:pic>
      <p:sp>
        <p:nvSpPr>
          <p:cNvPr id="54274" name="AutoShape 2"/>
          <p:cNvSpPr>
            <a:spLocks/>
          </p:cNvSpPr>
          <p:nvPr/>
        </p:nvSpPr>
        <p:spPr bwMode="auto">
          <a:xfrm>
            <a:off x="249140" y="2496116"/>
            <a:ext cx="5330079" cy="1673763"/>
          </a:xfrm>
          <a:prstGeom prst="roundRect">
            <a:avLst>
              <a:gd name="adj" fmla="val 9375"/>
            </a:avLst>
          </a:prstGeom>
          <a:solidFill>
            <a:srgbClr val="63CFFF">
              <a:alpha val="44705"/>
            </a:srgbClr>
          </a:solidFill>
          <a:ln w="25400" cap="flat">
            <a:solidFill>
              <a:schemeClr val="tx1"/>
            </a:solidFill>
            <a:prstDash val="solid"/>
            <a:miter lim="800000"/>
            <a:headEnd type="none" w="med" len="med"/>
            <a:tailEnd type="none" w="med" len="med"/>
          </a:ln>
          <a:effectLst>
            <a:outerShdw blurRad="127000" dist="76199" dir="2700000" algn="ctr" rotWithShape="0">
              <a:srgbClr val="000000">
                <a:alpha val="75000"/>
              </a:srgbClr>
            </a:outerShdw>
          </a:effectLst>
        </p:spPr>
        <p:txBody>
          <a:bodyPr lIns="0" tIns="0" rIns="0" bIns="0" anchor="ctr"/>
          <a:lstStyle/>
          <a:p>
            <a:pPr marL="141750">
              <a:defRPr/>
            </a:pPr>
            <a:r>
              <a:rPr lang="en-US" sz="2800" dirty="0">
                <a:ea typeface="Gill Sans" charset="0"/>
                <a:cs typeface="Gill Sans" charset="0"/>
              </a:rPr>
              <a:t>‘After 8 days the PVC inserted on </a:t>
            </a:r>
          </a:p>
          <a:p>
            <a:pPr marL="141750">
              <a:defRPr/>
            </a:pPr>
            <a:r>
              <a:rPr lang="en-US" sz="2800" dirty="0">
                <a:ea typeface="Gill Sans" charset="0"/>
                <a:cs typeface="Gill Sans" charset="0"/>
              </a:rPr>
              <a:t>admission showed signs of infection with a purulent discharge.’ Case study 4</a:t>
            </a:r>
          </a:p>
        </p:txBody>
      </p:sp>
      <p:sp>
        <p:nvSpPr>
          <p:cNvPr id="54275" name="AutoShape 3"/>
          <p:cNvSpPr>
            <a:spLocks/>
          </p:cNvSpPr>
          <p:nvPr/>
        </p:nvSpPr>
        <p:spPr bwMode="auto">
          <a:xfrm>
            <a:off x="249140" y="4548751"/>
            <a:ext cx="5330079" cy="1991749"/>
          </a:xfrm>
          <a:prstGeom prst="roundRect">
            <a:avLst>
              <a:gd name="adj" fmla="val 6755"/>
            </a:avLst>
          </a:prstGeom>
          <a:solidFill>
            <a:srgbClr val="63CFFF">
              <a:alpha val="44705"/>
            </a:srgbClr>
          </a:solidFill>
          <a:ln w="25400" cap="flat">
            <a:solidFill>
              <a:schemeClr val="tx1"/>
            </a:solidFill>
            <a:prstDash val="solid"/>
            <a:miter lim="800000"/>
            <a:headEnd type="none" w="med" len="med"/>
            <a:tailEnd type="none" w="med" len="med"/>
          </a:ln>
          <a:effectLst>
            <a:outerShdw blurRad="127000" dist="76199" dir="2700000" algn="ctr" rotWithShape="0">
              <a:srgbClr val="000000">
                <a:alpha val="75000"/>
              </a:srgbClr>
            </a:outerShdw>
          </a:effectLst>
        </p:spPr>
        <p:txBody>
          <a:bodyPr lIns="0" tIns="0" rIns="0" bIns="0" anchor="ctr"/>
          <a:lstStyle/>
          <a:p>
            <a:pPr marL="141750"/>
            <a:r>
              <a:rPr lang="ja-JP" altLang="en-US" sz="2800" dirty="0">
                <a:cs typeface="Gill Sans" charset="0"/>
              </a:rPr>
              <a:t>‘</a:t>
            </a:r>
            <a:r>
              <a:rPr lang="en-US" sz="2800" dirty="0">
                <a:cs typeface="Gill Sans" charset="0"/>
              </a:rPr>
              <a:t>For almost half of the cases reviewed, The source of the MRSA infection was an invasive device, particularly PVC and CVC.</a:t>
            </a:r>
            <a:r>
              <a:rPr lang="ja-JP" altLang="en-US" sz="2800" dirty="0">
                <a:cs typeface="Gill Sans" charset="0"/>
              </a:rPr>
              <a:t>’</a:t>
            </a:r>
            <a:endParaRPr lang="en-US" sz="2800" dirty="0">
              <a:cs typeface="Gill Sans" charset="0"/>
            </a:endParaRPr>
          </a:p>
        </p:txBody>
      </p:sp>
      <p:sp>
        <p:nvSpPr>
          <p:cNvPr id="54276" name="AutoShape 4"/>
          <p:cNvSpPr>
            <a:spLocks/>
          </p:cNvSpPr>
          <p:nvPr/>
        </p:nvSpPr>
        <p:spPr bwMode="auto">
          <a:xfrm>
            <a:off x="249140" y="440069"/>
            <a:ext cx="5330079" cy="1794232"/>
          </a:xfrm>
          <a:prstGeom prst="roundRect">
            <a:avLst>
              <a:gd name="adj" fmla="val 9375"/>
            </a:avLst>
          </a:prstGeom>
          <a:solidFill>
            <a:srgbClr val="63CFFF">
              <a:alpha val="44705"/>
            </a:srgbClr>
          </a:solidFill>
          <a:ln w="25400" cap="flat">
            <a:solidFill>
              <a:schemeClr val="tx1"/>
            </a:solidFill>
            <a:prstDash val="solid"/>
            <a:miter lim="800000"/>
            <a:headEnd type="none" w="med" len="med"/>
            <a:tailEnd type="none" w="med" len="med"/>
          </a:ln>
          <a:effectLst>
            <a:outerShdw blurRad="127000" dist="76199" dir="2700000" algn="ctr" rotWithShape="0">
              <a:srgbClr val="000000">
                <a:alpha val="75000"/>
              </a:srgbClr>
            </a:outerShdw>
          </a:effectLst>
        </p:spPr>
        <p:txBody>
          <a:bodyPr lIns="0" tIns="0" rIns="0" bIns="0" anchor="ctr"/>
          <a:lstStyle/>
          <a:p>
            <a:pPr marL="141750">
              <a:defRPr/>
            </a:pPr>
            <a:r>
              <a:rPr lang="en-US" sz="2800" dirty="0">
                <a:ea typeface="Gill Sans" charset="0"/>
                <a:cs typeface="Gill Sans" charset="0"/>
              </a:rPr>
              <a:t>‘6 days postoperatively the patient was noted to have pus coming from a </a:t>
            </a:r>
            <a:r>
              <a:rPr lang="en-US" sz="2800" dirty="0" err="1">
                <a:ea typeface="Gill Sans" charset="0"/>
                <a:cs typeface="Gill Sans" charset="0"/>
              </a:rPr>
              <a:t>cannula</a:t>
            </a:r>
            <a:r>
              <a:rPr lang="en-US" sz="2800" dirty="0">
                <a:ea typeface="Gill Sans" charset="0"/>
                <a:cs typeface="Gill Sans" charset="0"/>
              </a:rPr>
              <a:t> site.’ Case Study 6</a:t>
            </a:r>
          </a:p>
        </p:txBody>
      </p:sp>
      <p:sp>
        <p:nvSpPr>
          <p:cNvPr id="183302" name="Text Box 5"/>
          <p:cNvSpPr txBox="1">
            <a:spLocks noChangeArrowheads="1"/>
          </p:cNvSpPr>
          <p:nvPr/>
        </p:nvSpPr>
        <p:spPr bwMode="auto">
          <a:xfrm>
            <a:off x="4501680" y="5161919"/>
            <a:ext cx="135620" cy="145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36162" tIns="18081" rIns="36162" bIns="18081"/>
          <a:lstStyle>
            <a:lvl1pPr eaLnBrk="0" hangingPunct="0">
              <a:defRPr sz="4000">
                <a:solidFill>
                  <a:srgbClr val="000000"/>
                </a:solidFill>
                <a:latin typeface="Gill Sans" charset="0"/>
                <a:ea typeface="ヒラギノ角ゴ ProN W3" charset="0"/>
                <a:cs typeface="ヒラギノ角ゴ ProN W3" charset="0"/>
                <a:sym typeface="Gill Sans" charset="0"/>
              </a:defRPr>
            </a:lvl1pPr>
            <a:lvl2pPr marL="37931725" indent="-37474525" eaLnBrk="0" hangingPunct="0">
              <a:defRPr sz="4000">
                <a:solidFill>
                  <a:srgbClr val="000000"/>
                </a:solidFill>
                <a:latin typeface="Gill Sans" charset="0"/>
                <a:ea typeface="ヒラギノ角ゴ ProN W3" charset="0"/>
                <a:cs typeface="ヒラギノ角ゴ ProN W3" charset="0"/>
                <a:sym typeface="Gill Sans" charset="0"/>
              </a:defRPr>
            </a:lvl2pPr>
            <a:lvl3pPr eaLnBrk="0" hangingPunct="0">
              <a:defRPr sz="4000">
                <a:solidFill>
                  <a:srgbClr val="000000"/>
                </a:solidFill>
                <a:latin typeface="Gill Sans" charset="0"/>
                <a:ea typeface="ヒラギノ角ゴ ProN W3" charset="0"/>
                <a:cs typeface="ヒラギノ角ゴ ProN W3" charset="0"/>
                <a:sym typeface="Gill Sans" charset="0"/>
              </a:defRPr>
            </a:lvl3pPr>
            <a:lvl4pPr eaLnBrk="0" hangingPunct="0">
              <a:defRPr sz="4000">
                <a:solidFill>
                  <a:srgbClr val="000000"/>
                </a:solidFill>
                <a:latin typeface="Gill Sans" charset="0"/>
                <a:ea typeface="ヒラギノ角ゴ ProN W3" charset="0"/>
                <a:cs typeface="ヒラギノ角ゴ ProN W3" charset="0"/>
                <a:sym typeface="Gill Sans" charset="0"/>
              </a:defRPr>
            </a:lvl4pPr>
            <a:lvl5pPr eaLnBrk="0" hangingPunct="0">
              <a:defRPr sz="4000">
                <a:solidFill>
                  <a:srgbClr val="000000"/>
                </a:solidFill>
                <a:latin typeface="Gill Sans" charset="0"/>
                <a:ea typeface="ヒラギノ角ゴ ProN W3" charset="0"/>
                <a:cs typeface="ヒラギノ角ゴ ProN W3" charset="0"/>
                <a:sym typeface="Gill Sans" charset="0"/>
              </a:defRPr>
            </a:lvl5pPr>
            <a:lvl6pPr marL="457200" eaLnBrk="0" fontAlgn="base" hangingPunct="0">
              <a:spcBef>
                <a:spcPct val="0"/>
              </a:spcBef>
              <a:spcAft>
                <a:spcPct val="0"/>
              </a:spcAft>
              <a:defRPr sz="4000">
                <a:solidFill>
                  <a:srgbClr val="000000"/>
                </a:solidFill>
                <a:latin typeface="Gill Sans" charset="0"/>
                <a:ea typeface="ヒラギノ角ゴ ProN W3" charset="0"/>
                <a:cs typeface="ヒラギノ角ゴ ProN W3" charset="0"/>
                <a:sym typeface="Gill Sans" charset="0"/>
              </a:defRPr>
            </a:lvl6pPr>
            <a:lvl7pPr marL="914400" eaLnBrk="0" fontAlgn="base" hangingPunct="0">
              <a:spcBef>
                <a:spcPct val="0"/>
              </a:spcBef>
              <a:spcAft>
                <a:spcPct val="0"/>
              </a:spcAft>
              <a:defRPr sz="4000">
                <a:solidFill>
                  <a:srgbClr val="000000"/>
                </a:solidFill>
                <a:latin typeface="Gill Sans" charset="0"/>
                <a:ea typeface="ヒラギノ角ゴ ProN W3" charset="0"/>
                <a:cs typeface="ヒラギノ角ゴ ProN W3" charset="0"/>
                <a:sym typeface="Gill Sans" charset="0"/>
              </a:defRPr>
            </a:lvl7pPr>
            <a:lvl8pPr marL="1371600" eaLnBrk="0" fontAlgn="base" hangingPunct="0">
              <a:spcBef>
                <a:spcPct val="0"/>
              </a:spcBef>
              <a:spcAft>
                <a:spcPct val="0"/>
              </a:spcAft>
              <a:defRPr sz="4000">
                <a:solidFill>
                  <a:srgbClr val="000000"/>
                </a:solidFill>
                <a:latin typeface="Gill Sans" charset="0"/>
                <a:ea typeface="ヒラギノ角ゴ ProN W3" charset="0"/>
                <a:cs typeface="ヒラギノ角ゴ ProN W3" charset="0"/>
                <a:sym typeface="Gill Sans" charset="0"/>
              </a:defRPr>
            </a:lvl8pPr>
            <a:lvl9pPr marL="1828800" eaLnBrk="0" fontAlgn="base" hangingPunct="0">
              <a:spcBef>
                <a:spcPct val="0"/>
              </a:spcBef>
              <a:spcAft>
                <a:spcPct val="0"/>
              </a:spcAft>
              <a:defRPr sz="4000">
                <a:solidFill>
                  <a:srgbClr val="000000"/>
                </a:solidFill>
                <a:latin typeface="Gill Sans" charset="0"/>
                <a:ea typeface="ヒラギノ角ゴ ProN W3" charset="0"/>
                <a:cs typeface="ヒラギノ角ゴ ProN W3" charset="0"/>
                <a:sym typeface="Gill Sans" charset="0"/>
              </a:defRPr>
            </a:lvl9pPr>
          </a:lstStyle>
          <a:p>
            <a:pPr eaLnBrk="1" hangingPunct="1"/>
            <a:fld id="{6654ED10-887F-574D-8FB7-A1A1B915E700}" type="slidenum">
              <a:rPr lang="en-US" sz="731">
                <a:solidFill>
                  <a:srgbClr val="FFFFFF"/>
                </a:solidFill>
                <a:cs typeface="Gill Sans" charset="0"/>
              </a:rPr>
              <a:pPr eaLnBrk="1" hangingPunct="1"/>
              <a:t>14</a:t>
            </a:fld>
            <a:endParaRPr lang="en-US" sz="731">
              <a:solidFill>
                <a:srgbClr val="FFFFFF"/>
              </a:solidFill>
              <a:cs typeface="Gill Sans" charset="0"/>
            </a:endParaRPr>
          </a:p>
        </p:txBody>
      </p:sp>
    </p:spTree>
    <p:extLst>
      <p:ext uri="{BB962C8B-B14F-4D97-AF65-F5344CB8AC3E}">
        <p14:creationId xmlns:p14="http://schemas.microsoft.com/office/powerpoint/2010/main" val="42250339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mph" presetSubtype="0" nodeType="clickEffect">
                                  <p:stCondLst>
                                    <p:cond delay="0"/>
                                  </p:stCondLst>
                                  <p:childTnLst>
                                    <p:set>
                                      <p:cBhvr rctx="PPT">
                                        <p:cTn id="6" dur="indefinite"/>
                                        <p:tgtEl>
                                          <p:spTgt spid="179202"/>
                                        </p:tgtEl>
                                        <p:attrNameLst>
                                          <p:attrName>style.opacity</p:attrName>
                                        </p:attrNameLst>
                                      </p:cBhvr>
                                      <p:to>
                                        <p:strVal val="0.5"/>
                                      </p:to>
                                    </p:set>
                                    <p:animEffect filter="image" prLst="opacity: 0.5">
                                      <p:cBhvr rctx="IE">
                                        <p:cTn id="7" dur="indefinite"/>
                                        <p:tgtEl>
                                          <p:spTgt spid="17920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4276"/>
                                        </p:tgtEl>
                                        <p:attrNameLst>
                                          <p:attrName>style.visibility</p:attrName>
                                        </p:attrNameLst>
                                      </p:cBhvr>
                                      <p:to>
                                        <p:strVal val="visible"/>
                                      </p:to>
                                    </p:set>
                                    <p:animEffect transition="in" filter="fade">
                                      <p:cBhvr>
                                        <p:cTn id="10" dur="2000"/>
                                        <p:tgtEl>
                                          <p:spTgt spid="5427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4274"/>
                                        </p:tgtEl>
                                        <p:attrNameLst>
                                          <p:attrName>style.visibility</p:attrName>
                                        </p:attrNameLst>
                                      </p:cBhvr>
                                      <p:to>
                                        <p:strVal val="visible"/>
                                      </p:to>
                                    </p:set>
                                    <p:animEffect transition="in" filter="fade">
                                      <p:cBhvr>
                                        <p:cTn id="15" dur="2000"/>
                                        <p:tgtEl>
                                          <p:spTgt spid="5427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4275"/>
                                        </p:tgtEl>
                                        <p:attrNameLst>
                                          <p:attrName>style.visibility</p:attrName>
                                        </p:attrNameLst>
                                      </p:cBhvr>
                                      <p:to>
                                        <p:strVal val="visible"/>
                                      </p:to>
                                    </p:set>
                                    <p:animEffect transition="in" filter="fade">
                                      <p:cBhvr>
                                        <p:cTn id="20" dur="2000"/>
                                        <p:tgtEl>
                                          <p:spTgt spid="542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4" grpId="0" animBg="1"/>
      <p:bldP spid="54275" grpId="0" animBg="1"/>
      <p:bldP spid="5427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0475CF91-9CCD-5742-86DA-400FDA3D96BA}"/>
              </a:ext>
            </a:extLst>
          </p:cNvPr>
          <p:cNvSpPr>
            <a:spLocks noGrp="1"/>
          </p:cNvSpPr>
          <p:nvPr>
            <p:ph type="title"/>
          </p:nvPr>
        </p:nvSpPr>
        <p:spPr/>
        <p:txBody>
          <a:bodyPr/>
          <a:lstStyle/>
          <a:p>
            <a:r>
              <a:rPr lang="en-GB" dirty="0"/>
              <a:t>What can we treat?</a:t>
            </a:r>
          </a:p>
        </p:txBody>
      </p:sp>
      <p:sp>
        <p:nvSpPr>
          <p:cNvPr id="2" name="Slide Number Placeholder 1">
            <a:extLst>
              <a:ext uri="{FF2B5EF4-FFF2-40B4-BE49-F238E27FC236}">
                <a16:creationId xmlns:a16="http://schemas.microsoft.com/office/drawing/2014/main" xmlns="" id="{92A74021-5ABA-C643-BD09-82964019D31D}"/>
              </a:ext>
            </a:extLst>
          </p:cNvPr>
          <p:cNvSpPr>
            <a:spLocks noGrp="1"/>
          </p:cNvSpPr>
          <p:nvPr>
            <p:ph type="sldNum" sz="quarter" idx="12"/>
          </p:nvPr>
        </p:nvSpPr>
        <p:spPr/>
        <p:txBody>
          <a:bodyPr>
            <a:normAutofit fontScale="85000" lnSpcReduction="20000"/>
          </a:bodyPr>
          <a:lstStyle/>
          <a:p>
            <a:fld id="{0BC8B8B5-5F4B-3844-AE3C-9420E97F090F}" type="slidenum">
              <a:rPr lang="en-US" smtClean="0"/>
              <a:t>15</a:t>
            </a:fld>
            <a:endParaRPr lang="en-US"/>
          </a:p>
        </p:txBody>
      </p:sp>
      <p:graphicFrame>
        <p:nvGraphicFramePr>
          <p:cNvPr id="5" name="Content Placeholder 4">
            <a:extLst>
              <a:ext uri="{FF2B5EF4-FFF2-40B4-BE49-F238E27FC236}">
                <a16:creationId xmlns:a16="http://schemas.microsoft.com/office/drawing/2014/main" xmlns="" id="{CC856878-361A-C143-8B8D-6CDD4BC6E384}"/>
              </a:ext>
            </a:extLst>
          </p:cNvPr>
          <p:cNvGraphicFramePr>
            <a:graphicFrameLocks noGrp="1"/>
          </p:cNvGraphicFramePr>
          <p:nvPr>
            <p:ph sz="quarter" idx="1"/>
            <p:extLst>
              <p:ext uri="{D42A27DB-BD31-4B8C-83A1-F6EECF244321}">
                <p14:modId xmlns:p14="http://schemas.microsoft.com/office/powerpoint/2010/main" val="205351952"/>
              </p:ext>
            </p:extLst>
          </p:nvPr>
        </p:nvGraphicFramePr>
        <p:xfrm>
          <a:off x="1266093" y="2114325"/>
          <a:ext cx="6369538" cy="3771900"/>
        </p:xfrm>
        <a:graphic>
          <a:graphicData uri="http://schemas.openxmlformats.org/drawingml/2006/table">
            <a:tbl>
              <a:tblPr firstRow="1" bandRow="1">
                <a:tableStyleId>{5C22544A-7EE6-4342-B048-85BDC9FD1C3A}</a:tableStyleId>
              </a:tblPr>
              <a:tblGrid>
                <a:gridCol w="3422630">
                  <a:extLst>
                    <a:ext uri="{9D8B030D-6E8A-4147-A177-3AD203B41FA5}">
                      <a16:colId xmlns:a16="http://schemas.microsoft.com/office/drawing/2014/main" xmlns="" val="354180246"/>
                    </a:ext>
                  </a:extLst>
                </a:gridCol>
                <a:gridCol w="2946908">
                  <a:extLst>
                    <a:ext uri="{9D8B030D-6E8A-4147-A177-3AD203B41FA5}">
                      <a16:colId xmlns:a16="http://schemas.microsoft.com/office/drawing/2014/main" xmlns="" val="2089694710"/>
                    </a:ext>
                  </a:extLst>
                </a:gridCol>
              </a:tblGrid>
              <a:tr h="278130">
                <a:tc>
                  <a:txBody>
                    <a:bodyPr/>
                    <a:lstStyle/>
                    <a:p>
                      <a:pPr algn="ctr"/>
                      <a:r>
                        <a:rPr lang="en-GB" sz="1800" dirty="0">
                          <a:solidFill>
                            <a:schemeClr val="tx1"/>
                          </a:solidFill>
                        </a:rPr>
                        <a:t>Organism</a:t>
                      </a:r>
                    </a:p>
                  </a:txBody>
                  <a:tcPr marL="68580" marR="68580" marT="34290" marB="34290"/>
                </a:tc>
                <a:tc>
                  <a:txBody>
                    <a:bodyPr/>
                    <a:lstStyle/>
                    <a:p>
                      <a:pPr algn="ctr"/>
                      <a:r>
                        <a:rPr lang="en-GB" sz="1800" dirty="0">
                          <a:solidFill>
                            <a:schemeClr val="tx1"/>
                          </a:solidFill>
                        </a:rPr>
                        <a:t>Antibiotic effectiveness</a:t>
                      </a:r>
                    </a:p>
                  </a:txBody>
                  <a:tcPr marL="68580" marR="68580" marT="34290" marB="34290"/>
                </a:tc>
                <a:extLst>
                  <a:ext uri="{0D108BD9-81ED-4DB2-BD59-A6C34878D82A}">
                    <a16:rowId xmlns:a16="http://schemas.microsoft.com/office/drawing/2014/main" xmlns="" val="704610296"/>
                  </a:ext>
                </a:extLst>
              </a:tr>
              <a:tr h="278130">
                <a:tc>
                  <a:txBody>
                    <a:bodyPr/>
                    <a:lstStyle/>
                    <a:p>
                      <a:r>
                        <a:rPr lang="en-GB" sz="1800" dirty="0"/>
                        <a:t>Streptococcus pyogenes</a:t>
                      </a:r>
                    </a:p>
                  </a:txBody>
                  <a:tcPr marL="68580" marR="68580" marT="34290" marB="34290">
                    <a:solidFill>
                      <a:schemeClr val="bg2">
                        <a:lumMod val="40000"/>
                        <a:lumOff val="60000"/>
                      </a:schemeClr>
                    </a:solidFill>
                  </a:tcPr>
                </a:tc>
                <a:tc>
                  <a:txBody>
                    <a:bodyPr/>
                    <a:lstStyle/>
                    <a:p>
                      <a:pPr algn="ctr"/>
                      <a:r>
                        <a:rPr lang="en-GB" sz="1800" b="1" dirty="0"/>
                        <a:t>+++++</a:t>
                      </a:r>
                    </a:p>
                  </a:txBody>
                  <a:tcPr marL="68580" marR="68580" marT="34290" marB="34290">
                    <a:solidFill>
                      <a:schemeClr val="bg2">
                        <a:lumMod val="40000"/>
                        <a:lumOff val="60000"/>
                      </a:schemeClr>
                    </a:solidFill>
                  </a:tcPr>
                </a:tc>
                <a:extLst>
                  <a:ext uri="{0D108BD9-81ED-4DB2-BD59-A6C34878D82A}">
                    <a16:rowId xmlns:a16="http://schemas.microsoft.com/office/drawing/2014/main" xmlns="" val="1818748820"/>
                  </a:ext>
                </a:extLst>
              </a:tr>
              <a:tr h="278130">
                <a:tc>
                  <a:txBody>
                    <a:bodyPr/>
                    <a:lstStyle/>
                    <a:p>
                      <a:r>
                        <a:rPr lang="en-GB" sz="1800" dirty="0"/>
                        <a:t>Staphylococcus aureus</a:t>
                      </a:r>
                    </a:p>
                  </a:txBody>
                  <a:tcPr marL="68580" marR="68580" marT="34290" marB="34290">
                    <a:solidFill>
                      <a:schemeClr val="bg2">
                        <a:lumMod val="40000"/>
                        <a:lumOff val="60000"/>
                      </a:schemeClr>
                    </a:solidFill>
                  </a:tcPr>
                </a:tc>
                <a:tc>
                  <a:txBody>
                    <a:bodyPr/>
                    <a:lstStyle/>
                    <a:p>
                      <a:pPr algn="ctr"/>
                      <a:r>
                        <a:rPr lang="en-GB" sz="1800" b="1" dirty="0"/>
                        <a:t>+++++</a:t>
                      </a:r>
                    </a:p>
                  </a:txBody>
                  <a:tcPr marL="68580" marR="68580" marT="34290" marB="34290">
                    <a:solidFill>
                      <a:schemeClr val="bg2">
                        <a:lumMod val="40000"/>
                        <a:lumOff val="60000"/>
                      </a:schemeClr>
                    </a:solidFill>
                  </a:tcPr>
                </a:tc>
                <a:extLst>
                  <a:ext uri="{0D108BD9-81ED-4DB2-BD59-A6C34878D82A}">
                    <a16:rowId xmlns:a16="http://schemas.microsoft.com/office/drawing/2014/main" xmlns="" val="844098367"/>
                  </a:ext>
                </a:extLst>
              </a:tr>
              <a:tr h="278130">
                <a:tc>
                  <a:txBody>
                    <a:bodyPr/>
                    <a:lstStyle/>
                    <a:p>
                      <a:r>
                        <a:rPr lang="en-GB" sz="1800" dirty="0"/>
                        <a:t>MRSA</a:t>
                      </a:r>
                    </a:p>
                  </a:txBody>
                  <a:tcPr marL="68580" marR="68580" marT="34290" marB="34290">
                    <a:solidFill>
                      <a:schemeClr val="bg2">
                        <a:lumMod val="40000"/>
                        <a:lumOff val="60000"/>
                      </a:schemeClr>
                    </a:solidFill>
                  </a:tcPr>
                </a:tc>
                <a:tc>
                  <a:txBody>
                    <a:bodyPr/>
                    <a:lstStyle/>
                    <a:p>
                      <a:pPr algn="ctr"/>
                      <a:r>
                        <a:rPr lang="en-GB" sz="1800" b="1" dirty="0"/>
                        <a:t>++++</a:t>
                      </a:r>
                    </a:p>
                  </a:txBody>
                  <a:tcPr marL="68580" marR="68580" marT="34290" marB="34290">
                    <a:solidFill>
                      <a:schemeClr val="bg2">
                        <a:lumMod val="40000"/>
                        <a:lumOff val="60000"/>
                      </a:schemeClr>
                    </a:solidFill>
                  </a:tcPr>
                </a:tc>
                <a:extLst>
                  <a:ext uri="{0D108BD9-81ED-4DB2-BD59-A6C34878D82A}">
                    <a16:rowId xmlns:a16="http://schemas.microsoft.com/office/drawing/2014/main" xmlns="" val="2190341354"/>
                  </a:ext>
                </a:extLst>
              </a:tr>
              <a:tr h="278130">
                <a:tc>
                  <a:txBody>
                    <a:bodyPr/>
                    <a:lstStyle/>
                    <a:p>
                      <a:r>
                        <a:rPr lang="en-GB" sz="1800" dirty="0"/>
                        <a:t>C. </a:t>
                      </a:r>
                      <a:r>
                        <a:rPr lang="en-GB" sz="1800" dirty="0" err="1"/>
                        <a:t>diffcile</a:t>
                      </a:r>
                      <a:endParaRPr lang="en-GB" sz="1800" dirty="0"/>
                    </a:p>
                  </a:txBody>
                  <a:tcPr marL="68580" marR="68580" marT="34290" marB="34290">
                    <a:solidFill>
                      <a:schemeClr val="bg2">
                        <a:lumMod val="40000"/>
                        <a:lumOff val="60000"/>
                      </a:schemeClr>
                    </a:solidFill>
                  </a:tcPr>
                </a:tc>
                <a:tc>
                  <a:txBody>
                    <a:bodyPr/>
                    <a:lstStyle/>
                    <a:p>
                      <a:pPr algn="ctr"/>
                      <a:r>
                        <a:rPr lang="en-GB" sz="1800" b="1" dirty="0"/>
                        <a:t>+++</a:t>
                      </a:r>
                    </a:p>
                  </a:txBody>
                  <a:tcPr marL="68580" marR="68580" marT="34290" marB="34290">
                    <a:solidFill>
                      <a:schemeClr val="bg2">
                        <a:lumMod val="40000"/>
                        <a:lumOff val="60000"/>
                      </a:schemeClr>
                    </a:solidFill>
                  </a:tcPr>
                </a:tc>
                <a:extLst>
                  <a:ext uri="{0D108BD9-81ED-4DB2-BD59-A6C34878D82A}">
                    <a16:rowId xmlns:a16="http://schemas.microsoft.com/office/drawing/2014/main" xmlns="" val="3823510540"/>
                  </a:ext>
                </a:extLst>
              </a:tr>
              <a:tr h="278130">
                <a:tc>
                  <a:txBody>
                    <a:bodyPr/>
                    <a:lstStyle/>
                    <a:p>
                      <a:r>
                        <a:rPr lang="en-GB" sz="1800" dirty="0"/>
                        <a:t>E. coli</a:t>
                      </a:r>
                    </a:p>
                  </a:txBody>
                  <a:tcPr marL="68580" marR="68580" marT="34290" marB="34290">
                    <a:solidFill>
                      <a:schemeClr val="accent4">
                        <a:lumMod val="20000"/>
                        <a:lumOff val="80000"/>
                      </a:schemeClr>
                    </a:solidFill>
                  </a:tcPr>
                </a:tc>
                <a:tc>
                  <a:txBody>
                    <a:bodyPr/>
                    <a:lstStyle/>
                    <a:p>
                      <a:pPr algn="ctr"/>
                      <a:r>
                        <a:rPr lang="en-GB" sz="1800" b="1" dirty="0"/>
                        <a:t>++++</a:t>
                      </a:r>
                    </a:p>
                  </a:txBody>
                  <a:tcPr marL="68580" marR="68580" marT="34290" marB="34290">
                    <a:solidFill>
                      <a:schemeClr val="accent4">
                        <a:lumMod val="20000"/>
                        <a:lumOff val="80000"/>
                      </a:schemeClr>
                    </a:solidFill>
                  </a:tcPr>
                </a:tc>
                <a:extLst>
                  <a:ext uri="{0D108BD9-81ED-4DB2-BD59-A6C34878D82A}">
                    <a16:rowId xmlns:a16="http://schemas.microsoft.com/office/drawing/2014/main" xmlns="" val="1871184962"/>
                  </a:ext>
                </a:extLst>
              </a:tr>
              <a:tr h="278130">
                <a:tc>
                  <a:txBody>
                    <a:bodyPr/>
                    <a:lstStyle/>
                    <a:p>
                      <a:r>
                        <a:rPr lang="en-GB" sz="1800" dirty="0"/>
                        <a:t>ESBL-E. coli</a:t>
                      </a:r>
                    </a:p>
                  </a:txBody>
                  <a:tcPr marL="68580" marR="68580" marT="34290" marB="34290">
                    <a:solidFill>
                      <a:schemeClr val="accent4">
                        <a:lumMod val="20000"/>
                        <a:lumOff val="80000"/>
                      </a:schemeClr>
                    </a:solidFill>
                  </a:tcPr>
                </a:tc>
                <a:tc>
                  <a:txBody>
                    <a:bodyPr/>
                    <a:lstStyle/>
                    <a:p>
                      <a:pPr algn="ctr"/>
                      <a:r>
                        <a:rPr lang="en-GB" sz="1800" b="1" dirty="0"/>
                        <a:t>++</a:t>
                      </a:r>
                    </a:p>
                  </a:txBody>
                  <a:tcPr marL="68580" marR="68580" marT="34290" marB="34290">
                    <a:solidFill>
                      <a:schemeClr val="accent4">
                        <a:lumMod val="20000"/>
                        <a:lumOff val="80000"/>
                      </a:schemeClr>
                    </a:solidFill>
                  </a:tcPr>
                </a:tc>
                <a:extLst>
                  <a:ext uri="{0D108BD9-81ED-4DB2-BD59-A6C34878D82A}">
                    <a16:rowId xmlns:a16="http://schemas.microsoft.com/office/drawing/2014/main" xmlns="" val="3077169087"/>
                  </a:ext>
                </a:extLst>
              </a:tr>
              <a:tr h="278130">
                <a:tc>
                  <a:txBody>
                    <a:bodyPr/>
                    <a:lstStyle/>
                    <a:p>
                      <a:r>
                        <a:rPr lang="en-GB" sz="1800" dirty="0"/>
                        <a:t>CPE E. coli</a:t>
                      </a:r>
                    </a:p>
                  </a:txBody>
                  <a:tcPr marL="68580" marR="68580" marT="34290" marB="34290">
                    <a:solidFill>
                      <a:schemeClr val="accent4">
                        <a:lumMod val="20000"/>
                        <a:lumOff val="80000"/>
                      </a:schemeClr>
                    </a:solidFill>
                  </a:tcPr>
                </a:tc>
                <a:tc>
                  <a:txBody>
                    <a:bodyPr/>
                    <a:lstStyle/>
                    <a:p>
                      <a:pPr algn="ctr"/>
                      <a:r>
                        <a:rPr lang="en-GB" sz="1800" b="1" dirty="0"/>
                        <a:t>+</a:t>
                      </a:r>
                    </a:p>
                  </a:txBody>
                  <a:tcPr marL="68580" marR="68580" marT="34290" marB="34290">
                    <a:solidFill>
                      <a:schemeClr val="accent4">
                        <a:lumMod val="20000"/>
                        <a:lumOff val="80000"/>
                      </a:schemeClr>
                    </a:solidFill>
                  </a:tcPr>
                </a:tc>
                <a:extLst>
                  <a:ext uri="{0D108BD9-81ED-4DB2-BD59-A6C34878D82A}">
                    <a16:rowId xmlns:a16="http://schemas.microsoft.com/office/drawing/2014/main" xmlns="" val="1038387974"/>
                  </a:ext>
                </a:extLst>
              </a:tr>
              <a:tr h="278130">
                <a:tc>
                  <a:txBody>
                    <a:bodyPr/>
                    <a:lstStyle/>
                    <a:p>
                      <a:r>
                        <a:rPr lang="en-GB" sz="1800" dirty="0"/>
                        <a:t>Acinetobacter </a:t>
                      </a:r>
                      <a:r>
                        <a:rPr lang="en-GB" sz="1800" dirty="0" err="1"/>
                        <a:t>baumanii</a:t>
                      </a:r>
                      <a:endParaRPr lang="en-GB" sz="1800" dirty="0"/>
                    </a:p>
                  </a:txBody>
                  <a:tcPr marL="68580" marR="68580" marT="34290" marB="34290">
                    <a:solidFill>
                      <a:schemeClr val="accent4">
                        <a:lumMod val="20000"/>
                        <a:lumOff val="80000"/>
                      </a:schemeClr>
                    </a:solidFill>
                  </a:tcPr>
                </a:tc>
                <a:tc>
                  <a:txBody>
                    <a:bodyPr/>
                    <a:lstStyle/>
                    <a:p>
                      <a:pPr algn="ctr"/>
                      <a:r>
                        <a:rPr lang="en-GB" sz="1800" b="1" dirty="0"/>
                        <a:t>++</a:t>
                      </a:r>
                    </a:p>
                  </a:txBody>
                  <a:tcPr marL="68580" marR="68580" marT="34290" marB="34290">
                    <a:solidFill>
                      <a:schemeClr val="accent4">
                        <a:lumMod val="20000"/>
                        <a:lumOff val="80000"/>
                      </a:schemeClr>
                    </a:solidFill>
                  </a:tcPr>
                </a:tc>
                <a:extLst>
                  <a:ext uri="{0D108BD9-81ED-4DB2-BD59-A6C34878D82A}">
                    <a16:rowId xmlns:a16="http://schemas.microsoft.com/office/drawing/2014/main" xmlns="" val="2003310038"/>
                  </a:ext>
                </a:extLst>
              </a:tr>
              <a:tr h="278130">
                <a:tc>
                  <a:txBody>
                    <a:bodyPr/>
                    <a:lstStyle/>
                    <a:p>
                      <a:r>
                        <a:rPr lang="en-GB" sz="1800" dirty="0"/>
                        <a:t>CRE Acinetobacter </a:t>
                      </a:r>
                      <a:r>
                        <a:rPr lang="en-GB" sz="1800" dirty="0" err="1"/>
                        <a:t>baumanii</a:t>
                      </a:r>
                      <a:endParaRPr lang="en-GB" sz="1800" dirty="0"/>
                    </a:p>
                  </a:txBody>
                  <a:tcPr marL="68580" marR="68580" marT="34290" marB="34290">
                    <a:solidFill>
                      <a:schemeClr val="accent4">
                        <a:lumMod val="20000"/>
                        <a:lumOff val="80000"/>
                      </a:schemeClr>
                    </a:solidFill>
                  </a:tcPr>
                </a:tc>
                <a:tc>
                  <a:txBody>
                    <a:bodyPr/>
                    <a:lstStyle/>
                    <a:p>
                      <a:pPr algn="ctr"/>
                      <a:r>
                        <a:rPr lang="en-GB" sz="1800" b="1" dirty="0"/>
                        <a:t>+</a:t>
                      </a:r>
                    </a:p>
                  </a:txBody>
                  <a:tcPr marL="68580" marR="68580" marT="34290" marB="34290">
                    <a:solidFill>
                      <a:schemeClr val="accent4">
                        <a:lumMod val="20000"/>
                        <a:lumOff val="80000"/>
                      </a:schemeClr>
                    </a:solidFill>
                  </a:tcPr>
                </a:tc>
                <a:extLst>
                  <a:ext uri="{0D108BD9-81ED-4DB2-BD59-A6C34878D82A}">
                    <a16:rowId xmlns:a16="http://schemas.microsoft.com/office/drawing/2014/main" xmlns="" val="1465518015"/>
                  </a:ext>
                </a:extLst>
              </a:tr>
              <a:tr h="278130">
                <a:tc>
                  <a:txBody>
                    <a:bodyPr/>
                    <a:lstStyle/>
                    <a:p>
                      <a:r>
                        <a:rPr lang="en-GB" sz="1800" dirty="0"/>
                        <a:t>Colistin-resistant A. </a:t>
                      </a:r>
                      <a:r>
                        <a:rPr lang="en-GB" sz="1800" dirty="0" err="1"/>
                        <a:t>baumanii</a:t>
                      </a:r>
                      <a:endParaRPr lang="en-GB" sz="1800" dirty="0"/>
                    </a:p>
                  </a:txBody>
                  <a:tcPr marL="68580" marR="68580" marT="34290" marB="34290">
                    <a:solidFill>
                      <a:schemeClr val="accent4">
                        <a:lumMod val="20000"/>
                        <a:lumOff val="80000"/>
                      </a:schemeClr>
                    </a:solidFill>
                  </a:tcPr>
                </a:tc>
                <a:tc>
                  <a:txBody>
                    <a:bodyPr/>
                    <a:lstStyle/>
                    <a:p>
                      <a:pPr algn="ctr"/>
                      <a:r>
                        <a:rPr lang="en-GB" sz="1800" b="1" dirty="0"/>
                        <a:t>-</a:t>
                      </a:r>
                    </a:p>
                  </a:txBody>
                  <a:tcPr marL="68580" marR="68580" marT="34290" marB="34290">
                    <a:solidFill>
                      <a:schemeClr val="accent4">
                        <a:lumMod val="20000"/>
                        <a:lumOff val="80000"/>
                      </a:schemeClr>
                    </a:solidFill>
                  </a:tcPr>
                </a:tc>
                <a:extLst>
                  <a:ext uri="{0D108BD9-81ED-4DB2-BD59-A6C34878D82A}">
                    <a16:rowId xmlns:a16="http://schemas.microsoft.com/office/drawing/2014/main" xmlns="" val="903117569"/>
                  </a:ext>
                </a:extLst>
              </a:tr>
            </a:tbl>
          </a:graphicData>
        </a:graphic>
      </p:graphicFrame>
    </p:spTree>
    <p:extLst>
      <p:ext uri="{BB962C8B-B14F-4D97-AF65-F5344CB8AC3E}">
        <p14:creationId xmlns:p14="http://schemas.microsoft.com/office/powerpoint/2010/main" val="23873562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xmlns="" id="{427056FA-00B5-E842-99DA-0F3CF31F4E20}"/>
              </a:ext>
            </a:extLst>
          </p:cNvPr>
          <p:cNvPicPr>
            <a:picLocks noGrp="1" noChangeAspect="1"/>
          </p:cNvPicPr>
          <p:nvPr>
            <p:ph sz="quarter" idx="1"/>
          </p:nvPr>
        </p:nvPicPr>
        <p:blipFill>
          <a:blip r:embed="rId2" cstate="email">
            <a:extLst>
              <a:ext uri="{28A0092B-C50C-407E-A947-70E740481C1C}">
                <a14:useLocalDpi xmlns:a14="http://schemas.microsoft.com/office/drawing/2010/main"/>
              </a:ext>
            </a:extLst>
          </a:blip>
          <a:stretch>
            <a:fillRect/>
          </a:stretch>
        </p:blipFill>
        <p:spPr>
          <a:xfrm>
            <a:off x="483207" y="1601125"/>
            <a:ext cx="8057678" cy="4828858"/>
          </a:xfrm>
        </p:spPr>
      </p:pic>
      <p:sp>
        <p:nvSpPr>
          <p:cNvPr id="4" name="Title 3">
            <a:extLst>
              <a:ext uri="{FF2B5EF4-FFF2-40B4-BE49-F238E27FC236}">
                <a16:creationId xmlns:a16="http://schemas.microsoft.com/office/drawing/2014/main" xmlns="" id="{DBE7692C-F966-214B-B980-5C1007EC5789}"/>
              </a:ext>
            </a:extLst>
          </p:cNvPr>
          <p:cNvSpPr>
            <a:spLocks noGrp="1"/>
          </p:cNvSpPr>
          <p:nvPr>
            <p:ph type="title"/>
          </p:nvPr>
        </p:nvSpPr>
        <p:spPr/>
        <p:txBody>
          <a:bodyPr>
            <a:normAutofit fontScale="90000"/>
          </a:bodyPr>
          <a:lstStyle/>
          <a:p>
            <a:r>
              <a:rPr lang="en-GB" dirty="0"/>
              <a:t>Recent SSI data show the direction</a:t>
            </a:r>
          </a:p>
        </p:txBody>
      </p:sp>
      <p:sp>
        <p:nvSpPr>
          <p:cNvPr id="3" name="Slide Number Placeholder 2">
            <a:extLst>
              <a:ext uri="{FF2B5EF4-FFF2-40B4-BE49-F238E27FC236}">
                <a16:creationId xmlns:a16="http://schemas.microsoft.com/office/drawing/2014/main" xmlns="" id="{6D37ACA8-1545-1345-9611-46396B93EAD1}"/>
              </a:ext>
            </a:extLst>
          </p:cNvPr>
          <p:cNvSpPr>
            <a:spLocks noGrp="1"/>
          </p:cNvSpPr>
          <p:nvPr>
            <p:ph type="sldNum" sz="quarter" idx="12"/>
          </p:nvPr>
        </p:nvSpPr>
        <p:spPr/>
        <p:txBody>
          <a:bodyPr>
            <a:normAutofit fontScale="85000" lnSpcReduction="20000"/>
          </a:bodyPr>
          <a:lstStyle/>
          <a:p>
            <a:fld id="{0BC8B8B5-5F4B-3844-AE3C-9420E97F090F}" type="slidenum">
              <a:rPr lang="en-US" smtClean="0"/>
              <a:t>16</a:t>
            </a:fld>
            <a:endParaRPr lang="en-US"/>
          </a:p>
        </p:txBody>
      </p:sp>
    </p:spTree>
    <p:extLst>
      <p:ext uri="{BB962C8B-B14F-4D97-AF65-F5344CB8AC3E}">
        <p14:creationId xmlns:p14="http://schemas.microsoft.com/office/powerpoint/2010/main" val="14584461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GB" dirty="0"/>
              <a:t>Concern over lack of antibiotics</a:t>
            </a:r>
            <a:endParaRPr lang="en-US" dirty="0"/>
          </a:p>
        </p:txBody>
      </p:sp>
      <p:pic>
        <p:nvPicPr>
          <p:cNvPr id="124930" name="Picture 2"/>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419470" y="1928815"/>
            <a:ext cx="2989660" cy="3804047"/>
          </a:xfrm>
        </p:spPr>
      </p:pic>
      <p:pic>
        <p:nvPicPr>
          <p:cNvPr id="7" name="Picture 6" descr="time-cover-sept-12-199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00057" y="1928815"/>
            <a:ext cx="3536156" cy="4658916"/>
          </a:xfrm>
          <a:prstGeom prst="rect">
            <a:avLst/>
          </a:prstGeom>
          <a:noFill/>
          <a:ln w="9525">
            <a:noFill/>
            <a:miter lim="800000"/>
            <a:headEnd/>
            <a:tailEnd/>
          </a:ln>
        </p:spPr>
      </p:pic>
      <p:sp>
        <p:nvSpPr>
          <p:cNvPr id="5" name="Slide Number Placeholder 3"/>
          <p:cNvSpPr>
            <a:spLocks noGrp="1"/>
          </p:cNvSpPr>
          <p:nvPr>
            <p:ph type="sldNum" sz="quarter" idx="12"/>
          </p:nvPr>
        </p:nvSpPr>
        <p:spPr>
          <a:xfrm>
            <a:off x="0" y="1272223"/>
            <a:ext cx="533400" cy="244476"/>
          </a:xfrm>
        </p:spPr>
        <p:txBody>
          <a:bodyPr>
            <a:normAutofit fontScale="85000" lnSpcReduction="20000"/>
          </a:bodyPr>
          <a:lstStyle/>
          <a:p>
            <a:r>
              <a:rPr lang="en-GB" dirty="0" smtClean="0"/>
              <a:t>17</a:t>
            </a:r>
            <a:endParaRPr lang="en-GB" dirty="0"/>
          </a:p>
        </p:txBody>
      </p:sp>
    </p:spTree>
    <p:extLst>
      <p:ext uri="{BB962C8B-B14F-4D97-AF65-F5344CB8AC3E}">
        <p14:creationId xmlns:p14="http://schemas.microsoft.com/office/powerpoint/2010/main" val="22328053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ou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 Series of Unfortunate Events</a:t>
            </a:r>
            <a:endParaRPr lang="en-US" dirty="0"/>
          </a:p>
        </p:txBody>
      </p:sp>
      <p:sp>
        <p:nvSpPr>
          <p:cNvPr id="3" name="Content Placeholder 2"/>
          <p:cNvSpPr>
            <a:spLocks noGrp="1"/>
          </p:cNvSpPr>
          <p:nvPr>
            <p:ph idx="1"/>
          </p:nvPr>
        </p:nvSpPr>
        <p:spPr>
          <a:xfrm>
            <a:off x="749978" y="1867490"/>
            <a:ext cx="7526839" cy="2880632"/>
          </a:xfrm>
        </p:spPr>
        <p:txBody>
          <a:bodyPr>
            <a:noAutofit/>
          </a:bodyPr>
          <a:lstStyle/>
          <a:p>
            <a:r>
              <a:rPr lang="en-US" sz="2000" dirty="0" err="1"/>
              <a:t>Colonised</a:t>
            </a:r>
            <a:r>
              <a:rPr lang="en-US" sz="2000" dirty="0"/>
              <a:t> person</a:t>
            </a:r>
          </a:p>
          <a:p>
            <a:pPr lvl="1"/>
            <a:r>
              <a:rPr lang="en-US" sz="2000" dirty="0"/>
              <a:t>Shedding of pathogens</a:t>
            </a:r>
          </a:p>
          <a:p>
            <a:pPr lvl="2"/>
            <a:r>
              <a:rPr lang="en-US" sz="2000" dirty="0"/>
              <a:t>Environmental contamination</a:t>
            </a:r>
          </a:p>
          <a:p>
            <a:pPr lvl="3"/>
            <a:r>
              <a:rPr lang="en-US" sz="2000" dirty="0"/>
              <a:t>Contamination persists</a:t>
            </a:r>
          </a:p>
          <a:p>
            <a:pPr lvl="4"/>
            <a:r>
              <a:rPr lang="en-US" sz="2000" dirty="0"/>
              <a:t>Failure to clean or disinfect</a:t>
            </a:r>
          </a:p>
          <a:p>
            <a:pPr lvl="5"/>
            <a:r>
              <a:rPr lang="en-US" sz="2000" dirty="0">
                <a:latin typeface="Arial" charset="0"/>
                <a:ea typeface="Arial" charset="0"/>
                <a:cs typeface="Arial" charset="0"/>
              </a:rPr>
              <a:t>Staff acquire on hands</a:t>
            </a:r>
          </a:p>
          <a:p>
            <a:pPr lvl="6"/>
            <a:r>
              <a:rPr lang="en-US" sz="2000" dirty="0">
                <a:latin typeface="Arial" charset="0"/>
                <a:ea typeface="Arial" charset="0"/>
                <a:cs typeface="Arial" charset="0"/>
              </a:rPr>
              <a:t>Staff fail to remove</a:t>
            </a:r>
          </a:p>
          <a:p>
            <a:pPr lvl="7"/>
            <a:r>
              <a:rPr lang="en-US" sz="2000" dirty="0">
                <a:latin typeface="Arial" charset="0"/>
                <a:ea typeface="Arial" charset="0"/>
                <a:cs typeface="Arial" charset="0"/>
              </a:rPr>
              <a:t>Transfer to new patient</a:t>
            </a:r>
          </a:p>
          <a:p>
            <a:pPr lvl="8"/>
            <a:r>
              <a:rPr lang="en-US" sz="2000" dirty="0">
                <a:latin typeface="Arial" charset="0"/>
                <a:ea typeface="Arial" charset="0"/>
                <a:cs typeface="Arial" charset="0"/>
              </a:rPr>
              <a:t>Patient becomes </a:t>
            </a:r>
            <a:r>
              <a:rPr lang="en-US" sz="2000" dirty="0" err="1">
                <a:latin typeface="Arial" charset="0"/>
                <a:ea typeface="Arial" charset="0"/>
                <a:cs typeface="Arial" charset="0"/>
              </a:rPr>
              <a:t>colonised</a:t>
            </a:r>
            <a:endParaRPr lang="en-US" sz="2000" dirty="0">
              <a:latin typeface="Arial" charset="0"/>
              <a:ea typeface="Arial" charset="0"/>
              <a:cs typeface="Arial" charset="0"/>
            </a:endParaRPr>
          </a:p>
          <a:p>
            <a:pPr lvl="8"/>
            <a:r>
              <a:rPr lang="en-US" sz="2000" dirty="0">
                <a:latin typeface="Arial" charset="0"/>
                <a:ea typeface="Arial" charset="0"/>
                <a:cs typeface="Arial" charset="0"/>
              </a:rPr>
              <a:t>Patient becomes infected</a:t>
            </a:r>
          </a:p>
        </p:txBody>
      </p:sp>
      <p:sp>
        <p:nvSpPr>
          <p:cNvPr id="4" name="Slide Number Placeholder 3"/>
          <p:cNvSpPr>
            <a:spLocks noGrp="1"/>
          </p:cNvSpPr>
          <p:nvPr>
            <p:ph type="sldNum" sz="quarter" idx="12"/>
          </p:nvPr>
        </p:nvSpPr>
        <p:spPr/>
        <p:txBody>
          <a:bodyPr>
            <a:normAutofit fontScale="85000" lnSpcReduction="20000"/>
          </a:bodyPr>
          <a:lstStyle/>
          <a:p>
            <a:fld id="{C62477C6-12EC-484B-AE31-30A93F5E6615}" type="slidenum">
              <a:rPr lang="en-GB" smtClean="0"/>
              <a:pPr/>
              <a:t>18</a:t>
            </a:fld>
            <a:endParaRPr lang="en-GB" dirty="0"/>
          </a:p>
        </p:txBody>
      </p:sp>
      <p:grpSp>
        <p:nvGrpSpPr>
          <p:cNvPr id="8" name="Group 7"/>
          <p:cNvGrpSpPr/>
          <p:nvPr/>
        </p:nvGrpSpPr>
        <p:grpSpPr>
          <a:xfrm>
            <a:off x="1227779" y="5268187"/>
            <a:ext cx="1921484" cy="400110"/>
            <a:chOff x="622945" y="5715000"/>
            <a:chExt cx="2561978" cy="533479"/>
          </a:xfrm>
        </p:grpSpPr>
        <p:cxnSp>
          <p:nvCxnSpPr>
            <p:cNvPr id="7" name="Straight Arrow Connector 6"/>
            <p:cNvCxnSpPr/>
            <p:nvPr/>
          </p:nvCxnSpPr>
          <p:spPr>
            <a:xfrm>
              <a:off x="2041923" y="5945832"/>
              <a:ext cx="1143000" cy="0"/>
            </a:xfrm>
            <a:prstGeom prst="straightConnector1">
              <a:avLst/>
            </a:prstGeom>
            <a:ln w="762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622945" y="5715000"/>
              <a:ext cx="1616254" cy="533479"/>
            </a:xfrm>
            <a:prstGeom prst="rect">
              <a:avLst/>
            </a:prstGeom>
            <a:solidFill>
              <a:srgbClr val="FF0000"/>
            </a:solidFill>
          </p:spPr>
          <p:txBody>
            <a:bodyPr wrap="none" rtlCol="0">
              <a:spAutoFit/>
            </a:bodyPr>
            <a:lstStyle/>
            <a:p>
              <a:r>
                <a:rPr lang="en-GB" sz="2000" dirty="0">
                  <a:solidFill>
                    <a:schemeClr val="bg1"/>
                  </a:solidFill>
                </a:rPr>
                <a:t>Antibiotics</a:t>
              </a:r>
            </a:p>
          </p:txBody>
        </p:sp>
      </p:grpSp>
      <p:pic>
        <p:nvPicPr>
          <p:cNvPr id="11" name="Picture 10"/>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312834" y="4748122"/>
            <a:ext cx="1831166" cy="1926602"/>
          </a:xfrm>
          <a:prstGeom prst="rect">
            <a:avLst/>
          </a:prstGeom>
        </p:spPr>
      </p:pic>
    </p:spTree>
    <p:extLst>
      <p:ext uri="{BB962C8B-B14F-4D97-AF65-F5344CB8AC3E}">
        <p14:creationId xmlns:p14="http://schemas.microsoft.com/office/powerpoint/2010/main" val="35167948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dissolv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5EB4326-EEB4-C84D-847D-26D638A80495}"/>
              </a:ext>
            </a:extLst>
          </p:cNvPr>
          <p:cNvSpPr>
            <a:spLocks noGrp="1"/>
          </p:cNvSpPr>
          <p:nvPr>
            <p:ph type="title"/>
          </p:nvPr>
        </p:nvSpPr>
        <p:spPr/>
        <p:txBody>
          <a:bodyPr>
            <a:normAutofit fontScale="90000"/>
          </a:bodyPr>
          <a:lstStyle/>
          <a:p>
            <a:r>
              <a:rPr lang="en-GB" dirty="0"/>
              <a:t>Opinions from ECCMID 2018</a:t>
            </a:r>
            <a:br>
              <a:rPr lang="en-GB" dirty="0"/>
            </a:br>
            <a:r>
              <a:rPr lang="en-GB" sz="3600" dirty="0"/>
              <a:t>Jon Otter, </a:t>
            </a:r>
            <a:r>
              <a:rPr lang="en-GB" sz="3600" dirty="0" err="1"/>
              <a:t>www.reflectionsipc.com</a:t>
            </a:r>
            <a:endParaRPr lang="en-GB" dirty="0"/>
          </a:p>
        </p:txBody>
      </p:sp>
      <p:sp>
        <p:nvSpPr>
          <p:cNvPr id="3" name="Slide Number Placeholder 2">
            <a:extLst>
              <a:ext uri="{FF2B5EF4-FFF2-40B4-BE49-F238E27FC236}">
                <a16:creationId xmlns:a16="http://schemas.microsoft.com/office/drawing/2014/main" xmlns="" id="{0324AE8E-A447-B04A-A15C-393B8B801ED8}"/>
              </a:ext>
            </a:extLst>
          </p:cNvPr>
          <p:cNvSpPr>
            <a:spLocks noGrp="1"/>
          </p:cNvSpPr>
          <p:nvPr>
            <p:ph type="sldNum" sz="quarter" idx="12"/>
          </p:nvPr>
        </p:nvSpPr>
        <p:spPr/>
        <p:txBody>
          <a:bodyPr>
            <a:normAutofit fontScale="85000" lnSpcReduction="20000"/>
          </a:bodyPr>
          <a:lstStyle/>
          <a:p>
            <a:fld id="{0BC8B8B5-5F4B-3844-AE3C-9420E97F090F}" type="slidenum">
              <a:rPr lang="en-US" smtClean="0"/>
              <a:pPr/>
              <a:t>19</a:t>
            </a:fld>
            <a:endParaRPr lang="en-US" dirty="0"/>
          </a:p>
        </p:txBody>
      </p:sp>
      <p:pic>
        <p:nvPicPr>
          <p:cNvPr id="6" name="Content Placeholder 5">
            <a:extLst>
              <a:ext uri="{FF2B5EF4-FFF2-40B4-BE49-F238E27FC236}">
                <a16:creationId xmlns:a16="http://schemas.microsoft.com/office/drawing/2014/main" xmlns="" id="{E3DD566C-6319-2C49-AD10-30EBBFD6F7AE}"/>
              </a:ext>
            </a:extLst>
          </p:cNvPr>
          <p:cNvPicPr>
            <a:picLocks noGrp="1" noChangeAspect="1"/>
          </p:cNvPicPr>
          <p:nvPr>
            <p:ph sz="quarter" idx="1"/>
          </p:nvPr>
        </p:nvPicPr>
        <p:blipFill>
          <a:blip r:embed="rId2" cstate="email">
            <a:extLst>
              <a:ext uri="{28A0092B-C50C-407E-A947-70E740481C1C}">
                <a14:useLocalDpi xmlns:a14="http://schemas.microsoft.com/office/drawing/2010/main"/>
              </a:ext>
            </a:extLst>
          </a:blip>
          <a:stretch>
            <a:fillRect/>
          </a:stretch>
        </p:blipFill>
        <p:spPr>
          <a:xfrm>
            <a:off x="-127595" y="1677319"/>
            <a:ext cx="9185600" cy="5058911"/>
          </a:xfrm>
        </p:spPr>
      </p:pic>
      <p:sp>
        <p:nvSpPr>
          <p:cNvPr id="7" name="TextBox 6">
            <a:extLst>
              <a:ext uri="{FF2B5EF4-FFF2-40B4-BE49-F238E27FC236}">
                <a16:creationId xmlns:a16="http://schemas.microsoft.com/office/drawing/2014/main" xmlns="" id="{34ACD486-0643-4741-AB79-79675E809A09}"/>
              </a:ext>
            </a:extLst>
          </p:cNvPr>
          <p:cNvSpPr txBox="1"/>
          <p:nvPr/>
        </p:nvSpPr>
        <p:spPr>
          <a:xfrm>
            <a:off x="4229551" y="3375777"/>
            <a:ext cx="4692054" cy="830997"/>
          </a:xfrm>
          <a:prstGeom prst="rect">
            <a:avLst/>
          </a:prstGeom>
        </p:spPr>
        <p:style>
          <a:lnRef idx="3">
            <a:schemeClr val="lt1"/>
          </a:lnRef>
          <a:fillRef idx="1">
            <a:schemeClr val="accent1"/>
          </a:fillRef>
          <a:effectRef idx="1">
            <a:schemeClr val="accent1"/>
          </a:effectRef>
          <a:fontRef idx="minor">
            <a:schemeClr val="lt1"/>
          </a:fontRef>
        </p:style>
        <p:txBody>
          <a:bodyPr wrap="none" rtlCol="0">
            <a:spAutoFit/>
          </a:bodyPr>
          <a:lstStyle/>
          <a:p>
            <a:pPr algn="ctr"/>
            <a:r>
              <a:rPr lang="en-GB" sz="2400" dirty="0"/>
              <a:t>Number of studies demonstrating this</a:t>
            </a:r>
          </a:p>
          <a:p>
            <a:pPr algn="ctr"/>
            <a:r>
              <a:rPr lang="en-GB" sz="2400" dirty="0"/>
              <a:t>N=1 (or not many)</a:t>
            </a:r>
          </a:p>
        </p:txBody>
      </p:sp>
    </p:spTree>
    <p:extLst>
      <p:ext uri="{BB962C8B-B14F-4D97-AF65-F5344CB8AC3E}">
        <p14:creationId xmlns:p14="http://schemas.microsoft.com/office/powerpoint/2010/main" val="38820840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993901" y="0"/>
            <a:ext cx="5143500" cy="6858000"/>
          </a:xfrm>
          <a:prstGeom prst="rect">
            <a:avLst/>
          </a:prstGeom>
        </p:spPr>
      </p:pic>
    </p:spTree>
    <p:extLst>
      <p:ext uri="{BB962C8B-B14F-4D97-AF65-F5344CB8AC3E}">
        <p14:creationId xmlns:p14="http://schemas.microsoft.com/office/powerpoint/2010/main" val="10565151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7" descr="Slide007.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bwMode="auto">
          <a:xfrm>
            <a:off x="0" y="2094852"/>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85000" lnSpcReduction="20000"/>
          </a:bodyPr>
          <a:lstStyle>
            <a:lvl1pPr eaLnBrk="0" hangingPunct="0">
              <a:defRPr sz="2400">
                <a:solidFill>
                  <a:schemeClr val="tx1"/>
                </a:solidFill>
                <a:latin typeface="arial" charset="0"/>
                <a:ea typeface="ＭＳ Ｐゴシック" charset="-128"/>
              </a:defRPr>
            </a:lvl1pPr>
            <a:lvl2pPr marL="37930777" indent="-37473588"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189" eaLnBrk="0" fontAlgn="base" hangingPunct="0">
              <a:spcBef>
                <a:spcPct val="0"/>
              </a:spcBef>
              <a:spcAft>
                <a:spcPct val="0"/>
              </a:spcAft>
              <a:defRPr sz="2400">
                <a:solidFill>
                  <a:schemeClr val="tx1"/>
                </a:solidFill>
                <a:latin typeface="arial" charset="0"/>
                <a:ea typeface="ＭＳ Ｐゴシック" charset="-128"/>
              </a:defRPr>
            </a:lvl6pPr>
            <a:lvl7pPr marL="914377" eaLnBrk="0" fontAlgn="base" hangingPunct="0">
              <a:spcBef>
                <a:spcPct val="0"/>
              </a:spcBef>
              <a:spcAft>
                <a:spcPct val="0"/>
              </a:spcAft>
              <a:defRPr sz="2400">
                <a:solidFill>
                  <a:schemeClr val="tx1"/>
                </a:solidFill>
                <a:latin typeface="arial" charset="0"/>
                <a:ea typeface="ＭＳ Ｐゴシック" charset="-128"/>
              </a:defRPr>
            </a:lvl7pPr>
            <a:lvl8pPr marL="1371566" eaLnBrk="0" fontAlgn="base" hangingPunct="0">
              <a:spcBef>
                <a:spcPct val="0"/>
              </a:spcBef>
              <a:spcAft>
                <a:spcPct val="0"/>
              </a:spcAft>
              <a:defRPr sz="2400">
                <a:solidFill>
                  <a:schemeClr val="tx1"/>
                </a:solidFill>
                <a:latin typeface="arial" charset="0"/>
                <a:ea typeface="ＭＳ Ｐゴシック" charset="-128"/>
              </a:defRPr>
            </a:lvl8pPr>
            <a:lvl9pPr marL="1828754"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FBDC5921-BAFA-2341-AA7C-01E6819E4D01}" type="slidenum">
              <a:rPr lang="en-US" altLang="x-none" sz="1400"/>
              <a:pPr eaLnBrk="1" hangingPunct="1"/>
              <a:t>20</a:t>
            </a:fld>
            <a:endParaRPr lang="en-US" altLang="x-none" sz="1400"/>
          </a:p>
        </p:txBody>
      </p:sp>
    </p:spTree>
    <p:extLst>
      <p:ext uri="{BB962C8B-B14F-4D97-AF65-F5344CB8AC3E}">
        <p14:creationId xmlns:p14="http://schemas.microsoft.com/office/powerpoint/2010/main" val="42345098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Hand Hygiene</a:t>
            </a:r>
          </a:p>
        </p:txBody>
      </p:sp>
      <p:sp>
        <p:nvSpPr>
          <p:cNvPr id="2" name="Slide Number Placeholder 1"/>
          <p:cNvSpPr>
            <a:spLocks noGrp="1"/>
          </p:cNvSpPr>
          <p:nvPr>
            <p:ph type="sldNum" sz="quarter" idx="12"/>
          </p:nvPr>
        </p:nvSpPr>
        <p:spPr/>
        <p:txBody>
          <a:bodyPr>
            <a:normAutofit fontScale="85000" lnSpcReduction="20000"/>
          </a:bodyPr>
          <a:lstStyle/>
          <a:p>
            <a:fld id="{0BC8B8B5-5F4B-3844-AE3C-9420E97F090F}" type="slidenum">
              <a:rPr lang="en-US" smtClean="0"/>
              <a:t>21</a:t>
            </a:fld>
            <a:endParaRPr lang="en-US"/>
          </a:p>
        </p:txBody>
      </p:sp>
      <p:sp>
        <p:nvSpPr>
          <p:cNvPr id="4" name="Content Placeholder 3"/>
          <p:cNvSpPr>
            <a:spLocks noGrp="1"/>
          </p:cNvSpPr>
          <p:nvPr>
            <p:ph sz="quarter" idx="1"/>
          </p:nvPr>
        </p:nvSpPr>
        <p:spPr/>
        <p:txBody>
          <a:bodyPr>
            <a:normAutofit/>
          </a:bodyPr>
          <a:lstStyle/>
          <a:p>
            <a:r>
              <a:rPr lang="en-US" sz="2800" dirty="0"/>
              <a:t>In 2006 all Hospitals in England began to audit and report Hand Hygiene compliance to the Hospital Boards via the Director of Nursing</a:t>
            </a:r>
          </a:p>
          <a:p>
            <a:pPr lvl="1"/>
            <a:r>
              <a:rPr lang="en-US" sz="2400" dirty="0"/>
              <a:t>Which of course normally achieve &gt;99%, so that’s all right then</a:t>
            </a:r>
          </a:p>
          <a:p>
            <a:r>
              <a:rPr lang="en-US" sz="2800" dirty="0"/>
              <a:t>What Director of Finance will invest in a hand hygiene programme when compliance is &gt;95%?</a:t>
            </a:r>
          </a:p>
          <a:p>
            <a:r>
              <a:rPr lang="en-US" sz="2800" dirty="0"/>
              <a:t>If you send in a covert auditor, compliance is different..</a:t>
            </a:r>
          </a:p>
          <a:p>
            <a:pPr lvl="1"/>
            <a:r>
              <a:rPr lang="en-US" sz="2400" dirty="0"/>
              <a:t>But not a message that people want to hear</a:t>
            </a:r>
          </a:p>
        </p:txBody>
      </p:sp>
    </p:spTree>
    <p:extLst>
      <p:ext uri="{BB962C8B-B14F-4D97-AF65-F5344CB8AC3E}">
        <p14:creationId xmlns:p14="http://schemas.microsoft.com/office/powerpoint/2010/main" val="20533614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Hand Hygiene Audit</a:t>
            </a:r>
          </a:p>
        </p:txBody>
      </p:sp>
      <p:sp>
        <p:nvSpPr>
          <p:cNvPr id="6" name="Slide Number Placeholder 5"/>
          <p:cNvSpPr>
            <a:spLocks noGrp="1"/>
          </p:cNvSpPr>
          <p:nvPr>
            <p:ph type="sldNum" sz="quarter" idx="12"/>
          </p:nvPr>
        </p:nvSpPr>
        <p:spPr/>
        <p:txBody>
          <a:bodyPr>
            <a:normAutofit fontScale="85000" lnSpcReduction="20000"/>
          </a:bodyPr>
          <a:lstStyle/>
          <a:p>
            <a:fld id="{11AC037B-9679-4340-8910-780B85EF257B}" type="slidenum">
              <a:rPr lang="en-GB" smtClean="0"/>
              <a:pPr/>
              <a:t>22</a:t>
            </a:fld>
            <a:endParaRPr lang="en-GB"/>
          </a:p>
        </p:txBody>
      </p:sp>
      <p:sp>
        <p:nvSpPr>
          <p:cNvPr id="3" name="Content Placeholder 2"/>
          <p:cNvSpPr>
            <a:spLocks noGrp="1"/>
          </p:cNvSpPr>
          <p:nvPr>
            <p:ph idx="1"/>
          </p:nvPr>
        </p:nvSpPr>
        <p:spPr/>
        <p:txBody>
          <a:bodyPr>
            <a:normAutofit lnSpcReduction="10000"/>
          </a:bodyPr>
          <a:lstStyle/>
          <a:p>
            <a:r>
              <a:rPr lang="en-GB" dirty="0"/>
              <a:t>Everyone is brilliant, Hospital Boards are assured</a:t>
            </a:r>
          </a:p>
          <a:p>
            <a:r>
              <a:rPr lang="en-GB" dirty="0"/>
              <a:t>I’m not</a:t>
            </a:r>
          </a:p>
          <a:p>
            <a:pPr lvl="1"/>
            <a:r>
              <a:rPr lang="en-GB" dirty="0"/>
              <a:t>Covert audits showed compliance over three months to be 23%</a:t>
            </a:r>
          </a:p>
          <a:p>
            <a:pPr lvl="1"/>
            <a:r>
              <a:rPr lang="en-GB" dirty="0"/>
              <a:t>Apart from my best unit, which was a genuine 65%</a:t>
            </a:r>
          </a:p>
          <a:p>
            <a:pPr lvl="3"/>
            <a:r>
              <a:rPr lang="en-GB" dirty="0" err="1"/>
              <a:t>Beggs</a:t>
            </a:r>
            <a:r>
              <a:rPr lang="en-GB" dirty="0"/>
              <a:t> CB et al. Increasing the frequency of hand washing by healthcare workers does not lead to commensurate reductions in staphylococcal infection in a hospital ward. BMC Infectious Diseases. 2008;8(1):114</a:t>
            </a:r>
          </a:p>
          <a:p>
            <a:pPr lvl="1"/>
            <a:endParaRPr lang="en-GB" dirty="0"/>
          </a:p>
        </p:txBody>
      </p:sp>
    </p:spTree>
    <p:extLst>
      <p:ext uri="{BB962C8B-B14F-4D97-AF65-F5344CB8AC3E}">
        <p14:creationId xmlns:p14="http://schemas.microsoft.com/office/powerpoint/2010/main" val="30628410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left)">
                                      <p:cBhvr>
                                        <p:cTn id="18" dur="500"/>
                                        <p:tgtEl>
                                          <p:spTgt spid="3">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left)">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This is embarrassing</a:t>
            </a:r>
          </a:p>
        </p:txBody>
      </p:sp>
      <p:sp>
        <p:nvSpPr>
          <p:cNvPr id="3" name="Slide Number Placeholder 2"/>
          <p:cNvSpPr>
            <a:spLocks noGrp="1"/>
          </p:cNvSpPr>
          <p:nvPr>
            <p:ph type="sldNum" sz="quarter" idx="12"/>
          </p:nvPr>
        </p:nvSpPr>
        <p:spPr/>
        <p:txBody>
          <a:bodyPr>
            <a:normAutofit fontScale="85000" lnSpcReduction="20000"/>
          </a:bodyPr>
          <a:lstStyle/>
          <a:p>
            <a:fld id="{0BC8B8B5-5F4B-3844-AE3C-9420E97F090F}" type="slidenum">
              <a:rPr lang="en-US" smtClean="0"/>
              <a:pPr/>
              <a:t>23</a:t>
            </a:fld>
            <a:endParaRPr lang="en-US" dirty="0"/>
          </a:p>
        </p:txBody>
      </p:sp>
      <p:sp>
        <p:nvSpPr>
          <p:cNvPr id="4" name="Content Placeholder 3"/>
          <p:cNvSpPr>
            <a:spLocks noGrp="1"/>
          </p:cNvSpPr>
          <p:nvPr>
            <p:ph sz="quarter" idx="1"/>
          </p:nvPr>
        </p:nvSpPr>
        <p:spPr/>
        <p:txBody>
          <a:bodyPr/>
          <a:lstStyle/>
          <a:p>
            <a:r>
              <a:rPr lang="en-GB" dirty="0"/>
              <a:t>Why do we have to do this?</a:t>
            </a:r>
          </a:p>
          <a:p>
            <a:r>
              <a:rPr lang="en-GB" dirty="0"/>
              <a:t>Would any other professional group spend it’s time monitoring other staff?</a:t>
            </a:r>
          </a:p>
          <a:p>
            <a:r>
              <a:rPr lang="en-GB" dirty="0"/>
              <a:t>Can we really not convince our colleagues that they really do need to do this?</a:t>
            </a:r>
          </a:p>
        </p:txBody>
      </p:sp>
    </p:spTree>
    <p:extLst>
      <p:ext uri="{BB962C8B-B14F-4D97-AF65-F5344CB8AC3E}">
        <p14:creationId xmlns:p14="http://schemas.microsoft.com/office/powerpoint/2010/main" val="22740044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GB" dirty="0"/>
              <a:t>When Two Become One</a:t>
            </a:r>
            <a:br>
              <a:rPr lang="en-GB" dirty="0"/>
            </a:br>
            <a:r>
              <a:rPr lang="en-GB" sz="2700" dirty="0" err="1"/>
              <a:t>Petrilli</a:t>
            </a:r>
            <a:r>
              <a:rPr lang="en-GB" sz="2700" dirty="0"/>
              <a:t> et al., Journal of Infection Prevention, 2017</a:t>
            </a:r>
            <a:endParaRPr lang="en-GB" dirty="0"/>
          </a:p>
        </p:txBody>
      </p:sp>
      <p:sp>
        <p:nvSpPr>
          <p:cNvPr id="7" name="Content Placeholder 6"/>
          <p:cNvSpPr>
            <a:spLocks noGrp="1"/>
          </p:cNvSpPr>
          <p:nvPr>
            <p:ph idx="1"/>
          </p:nvPr>
        </p:nvSpPr>
        <p:spPr/>
        <p:txBody>
          <a:bodyPr anchor="t">
            <a:normAutofit fontScale="70000" lnSpcReduction="20000"/>
          </a:bodyPr>
          <a:lstStyle/>
          <a:p>
            <a:r>
              <a:rPr lang="en-GB" dirty="0"/>
              <a:t>Looked at what happened to hand hygiene when two ID units merged</a:t>
            </a:r>
            <a:br>
              <a:rPr lang="en-GB" dirty="0"/>
            </a:br>
            <a:r>
              <a:rPr lang="en-GB" dirty="0"/>
              <a:t/>
            </a:r>
            <a:br>
              <a:rPr lang="en-GB" dirty="0"/>
            </a:br>
            <a:r>
              <a:rPr lang="en-GB" dirty="0"/>
              <a:t/>
            </a:r>
            <a:br>
              <a:rPr lang="en-GB" dirty="0"/>
            </a:br>
            <a:r>
              <a:rPr lang="en-GB" dirty="0"/>
              <a:t/>
            </a:r>
            <a:br>
              <a:rPr lang="en-GB" dirty="0"/>
            </a:br>
            <a:r>
              <a:rPr lang="en-GB" dirty="0"/>
              <a:t/>
            </a:r>
            <a:br>
              <a:rPr lang="en-GB" dirty="0"/>
            </a:br>
            <a:r>
              <a:rPr lang="en-GB" dirty="0"/>
              <a:t/>
            </a:r>
            <a:br>
              <a:rPr lang="en-GB" dirty="0"/>
            </a:br>
            <a:r>
              <a:rPr lang="en-GB" dirty="0"/>
              <a:t/>
            </a:r>
            <a:br>
              <a:rPr lang="en-GB" dirty="0"/>
            </a:br>
            <a:r>
              <a:rPr lang="en-GB" dirty="0"/>
              <a:t/>
            </a:r>
            <a:br>
              <a:rPr lang="en-GB" dirty="0"/>
            </a:br>
            <a:r>
              <a:rPr lang="en-GB" dirty="0"/>
              <a:t/>
            </a:r>
            <a:br>
              <a:rPr lang="en-GB" dirty="0"/>
            </a:br>
            <a:r>
              <a:rPr lang="en-GB" dirty="0"/>
              <a:t/>
            </a:r>
            <a:br>
              <a:rPr lang="en-GB" dirty="0"/>
            </a:br>
            <a:r>
              <a:rPr lang="en-GB" dirty="0"/>
              <a:t/>
            </a:r>
            <a:br>
              <a:rPr lang="en-GB" dirty="0"/>
            </a:br>
            <a:endParaRPr lang="en-GB" dirty="0"/>
          </a:p>
          <a:p>
            <a:r>
              <a:rPr lang="en-GB" dirty="0"/>
              <a:t>Medical staff had a committed IPC champion, the nurses did not</a:t>
            </a:r>
          </a:p>
          <a:p>
            <a:pPr lvl="1"/>
            <a:r>
              <a:rPr lang="en-GB" dirty="0"/>
              <a:t>Medical staff goal adherence rate was 75–100%, while the nurses thought 50–70% adherence was acceptable</a:t>
            </a:r>
          </a:p>
        </p:txBody>
      </p:sp>
      <p:sp>
        <p:nvSpPr>
          <p:cNvPr id="5" name="Slide Number Placeholder 4"/>
          <p:cNvSpPr>
            <a:spLocks noGrp="1"/>
          </p:cNvSpPr>
          <p:nvPr>
            <p:ph type="sldNum" sz="quarter" idx="12"/>
          </p:nvPr>
        </p:nvSpPr>
        <p:spPr/>
        <p:txBody>
          <a:bodyPr>
            <a:normAutofit fontScale="85000" lnSpcReduction="20000"/>
          </a:bodyPr>
          <a:lstStyle/>
          <a:p>
            <a:pPr>
              <a:defRPr/>
            </a:pPr>
            <a:fld id="{87794366-31E4-864E-8E02-DE74E8D0FB86}" type="slidenum">
              <a:rPr lang="en-GB" smtClean="0"/>
              <a:pPr>
                <a:defRPr/>
              </a:pPr>
              <a:t>24</a:t>
            </a:fld>
            <a:endParaRPr lang="en-GB"/>
          </a:p>
        </p:txBody>
      </p:sp>
      <p:pic>
        <p:nvPicPr>
          <p:cNvPr id="8"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81200" y="2286001"/>
            <a:ext cx="5181600" cy="2882721"/>
          </a:xfrm>
          <a:prstGeom prst="rect">
            <a:avLst/>
          </a:prstGeom>
        </p:spPr>
      </p:pic>
    </p:spTree>
    <p:extLst>
      <p:ext uri="{BB962C8B-B14F-4D97-AF65-F5344CB8AC3E}">
        <p14:creationId xmlns:p14="http://schemas.microsoft.com/office/powerpoint/2010/main" val="32438442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itle 2">
            <a:extLst>
              <a:ext uri="{FF2B5EF4-FFF2-40B4-BE49-F238E27FC236}">
                <a16:creationId xmlns:a16="http://schemas.microsoft.com/office/drawing/2014/main" xmlns="" id="{3C03A3EC-9E80-A444-88EB-3375BFE7F9B9}"/>
              </a:ext>
            </a:extLst>
          </p:cNvPr>
          <p:cNvSpPr>
            <a:spLocks noGrp="1"/>
          </p:cNvSpPr>
          <p:nvPr>
            <p:ph type="title"/>
          </p:nvPr>
        </p:nvSpPr>
        <p:spPr/>
        <p:txBody>
          <a:bodyPr/>
          <a:lstStyle/>
          <a:p>
            <a:r>
              <a:rPr lang="en-GB" altLang="en-US" dirty="0"/>
              <a:t>Evidence Shortage</a:t>
            </a:r>
          </a:p>
        </p:txBody>
      </p:sp>
      <p:sp>
        <p:nvSpPr>
          <p:cNvPr id="43010" name="Content Placeholder 1">
            <a:extLst>
              <a:ext uri="{FF2B5EF4-FFF2-40B4-BE49-F238E27FC236}">
                <a16:creationId xmlns:a16="http://schemas.microsoft.com/office/drawing/2014/main" xmlns="" id="{82F08F2E-A03E-344E-9BFA-CD5D66115A0C}"/>
              </a:ext>
            </a:extLst>
          </p:cNvPr>
          <p:cNvSpPr>
            <a:spLocks noGrp="1"/>
          </p:cNvSpPr>
          <p:nvPr>
            <p:ph idx="1"/>
          </p:nvPr>
        </p:nvSpPr>
        <p:spPr/>
        <p:txBody>
          <a:bodyPr/>
          <a:lstStyle/>
          <a:p>
            <a:r>
              <a:rPr lang="en-GB" dirty="0"/>
              <a:t>Lack of evidence has been an issue, as have national </a:t>
            </a:r>
            <a:r>
              <a:rPr lang="en-GB" dirty="0" err="1"/>
              <a:t>dictats</a:t>
            </a:r>
            <a:r>
              <a:rPr lang="en-GB" dirty="0"/>
              <a:t> (in the UK)</a:t>
            </a:r>
          </a:p>
          <a:p>
            <a:r>
              <a:rPr lang="en-GB" altLang="en-US" dirty="0"/>
              <a:t>Smith and Pell (BMJ, 2003) undertook a systematic review and found that there was no evidence that supports the use of parachutes in preventing</a:t>
            </a:r>
            <a:br>
              <a:rPr lang="en-GB" altLang="en-US" dirty="0"/>
            </a:br>
            <a:r>
              <a:rPr lang="en-GB" altLang="en-US" dirty="0"/>
              <a:t>death and trauma from</a:t>
            </a:r>
            <a:br>
              <a:rPr lang="en-GB" altLang="en-US" dirty="0"/>
            </a:br>
            <a:r>
              <a:rPr lang="en-GB" altLang="en-US" dirty="0"/>
              <a:t>gravitational challenge</a:t>
            </a:r>
          </a:p>
        </p:txBody>
      </p:sp>
      <p:pic>
        <p:nvPicPr>
          <p:cNvPr id="4" name="Picture 1027" descr="Parachute">
            <a:extLst>
              <a:ext uri="{FF2B5EF4-FFF2-40B4-BE49-F238E27FC236}">
                <a16:creationId xmlns:a16="http://schemas.microsoft.com/office/drawing/2014/main" xmlns="" id="{D23F2BBD-9B7B-9F48-951D-83761B4E685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817650" y="4525434"/>
            <a:ext cx="2948398" cy="177319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Slide Number Placeholder 3"/>
          <p:cNvSpPr>
            <a:spLocks noGrp="1"/>
          </p:cNvSpPr>
          <p:nvPr>
            <p:ph type="sldNum" sz="quarter" idx="12"/>
          </p:nvPr>
        </p:nvSpPr>
        <p:spPr>
          <a:xfrm>
            <a:off x="0" y="1272223"/>
            <a:ext cx="533400" cy="244476"/>
          </a:xfrm>
        </p:spPr>
        <p:txBody>
          <a:bodyPr>
            <a:normAutofit fontScale="85000" lnSpcReduction="20000"/>
          </a:bodyPr>
          <a:lstStyle/>
          <a:p>
            <a:r>
              <a:rPr lang="en-GB" dirty="0" smtClean="0"/>
              <a:t>25</a:t>
            </a:r>
            <a:endParaRPr lang="en-GB" dirty="0"/>
          </a:p>
        </p:txBody>
      </p:sp>
    </p:spTree>
    <p:extLst>
      <p:ext uri="{BB962C8B-B14F-4D97-AF65-F5344CB8AC3E}">
        <p14:creationId xmlns:p14="http://schemas.microsoft.com/office/powerpoint/2010/main" val="41101239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1"/>
          <p:cNvSpPr>
            <a:spLocks noGrp="1" noChangeArrowheads="1"/>
          </p:cNvSpPr>
          <p:nvPr>
            <p:ph type="title" idx="4294967295"/>
          </p:nvPr>
        </p:nvSpPr>
        <p:spPr>
          <a:xfrm>
            <a:off x="395536" y="5078189"/>
            <a:ext cx="8153400" cy="687388"/>
          </a:xfrm>
        </p:spPr>
        <p:txBody>
          <a:bodyPr/>
          <a:lstStyle/>
          <a:p>
            <a:pPr algn="ctr" eaLnBrk="1" hangingPunct="1"/>
            <a:r>
              <a:rPr lang="en-US" sz="3200" dirty="0">
                <a:effectLst>
                  <a:outerShdw blurRad="38100" dist="38100" dir="2700000" algn="tl">
                    <a:srgbClr val="DDDDDD"/>
                  </a:outerShdw>
                </a:effectLst>
                <a:latin typeface="Lucida Sans Unicode" charset="0"/>
              </a:rPr>
              <a:t>Samuel Butler (1612-80)</a:t>
            </a:r>
          </a:p>
        </p:txBody>
      </p:sp>
      <p:grpSp>
        <p:nvGrpSpPr>
          <p:cNvPr id="148483" name="Group 2"/>
          <p:cNvGrpSpPr>
            <a:grpSpLocks/>
          </p:cNvGrpSpPr>
          <p:nvPr/>
        </p:nvGrpSpPr>
        <p:grpSpPr bwMode="auto">
          <a:xfrm>
            <a:off x="809129" y="1309489"/>
            <a:ext cx="7518796" cy="3329657"/>
            <a:chOff x="0" y="0"/>
            <a:chExt cx="6734" cy="2201"/>
          </a:xfrm>
        </p:grpSpPr>
        <p:pic>
          <p:nvPicPr>
            <p:cNvPr id="58371" name="Picture 3"/>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6734" cy="2201"/>
            </a:xfrm>
            <a:prstGeom prst="rect">
              <a:avLst/>
            </a:prstGeom>
            <a:noFill/>
            <a:ln w="12700" cap="flat">
              <a:noFill/>
              <a:miter lim="800000"/>
              <a:headEnd/>
              <a:tailEnd/>
            </a:ln>
            <a:effectLst>
              <a:outerShdw blurRad="127000" dist="76199" dir="2700000" algn="ctr" rotWithShape="0">
                <a:schemeClr val="bg2">
                  <a:alpha val="75000"/>
                </a:schemeClr>
              </a:outerShdw>
            </a:effectLst>
          </p:spPr>
        </p:pic>
        <p:sp>
          <p:nvSpPr>
            <p:cNvPr id="148485" name="Rectangle 4"/>
            <p:cNvSpPr>
              <a:spLocks/>
            </p:cNvSpPr>
            <p:nvPr/>
          </p:nvSpPr>
          <p:spPr bwMode="auto">
            <a:xfrm>
              <a:off x="420" y="394"/>
              <a:ext cx="5885" cy="1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ctr" hangingPunct="0"/>
              <a:r>
                <a:rPr lang="en-US" sz="4400" b="1" i="1" dirty="0">
                  <a:cs typeface="Gill Sans" charset="0"/>
                </a:rPr>
                <a:t>He that complies against his will is of his own opinion still</a:t>
              </a:r>
            </a:p>
          </p:txBody>
        </p:sp>
      </p:grpSp>
      <p:sp>
        <p:nvSpPr>
          <p:cNvPr id="2" name="Slide Number Placeholder 1"/>
          <p:cNvSpPr>
            <a:spLocks noGrp="1"/>
          </p:cNvSpPr>
          <p:nvPr>
            <p:ph type="sldNum" sz="quarter" idx="12"/>
          </p:nvPr>
        </p:nvSpPr>
        <p:spPr/>
        <p:txBody>
          <a:bodyPr/>
          <a:lstStyle/>
          <a:p>
            <a:pPr>
              <a:defRPr/>
            </a:pPr>
            <a:fld id="{4E3279C2-F3C6-1B4E-B167-DB2BAD52379F}" type="slidenum">
              <a:rPr lang="en-GB" smtClean="0"/>
              <a:pPr>
                <a:defRPr/>
              </a:pPr>
              <a:t>26</a:t>
            </a:fld>
            <a:endParaRPr lang="en-GB"/>
          </a:p>
        </p:txBody>
      </p:sp>
      <p:sp>
        <p:nvSpPr>
          <p:cNvPr id="7" name="Slide Number Placeholder 3"/>
          <p:cNvSpPr txBox="1">
            <a:spLocks/>
          </p:cNvSpPr>
          <p:nvPr/>
        </p:nvSpPr>
        <p:spPr>
          <a:xfrm>
            <a:off x="0" y="1272223"/>
            <a:ext cx="533400" cy="244476"/>
          </a:xfrm>
          <a:prstGeom prst="rect">
            <a:avLst/>
          </a:prstGeom>
        </p:spPr>
        <p:txBody>
          <a:bodyPr vert="horz" anchor="ctr" anchorCtr="0">
            <a:normAutofit fontScale="85000" lnSpcReduction="20000"/>
          </a:bodyPr>
          <a:lstStyle>
            <a:defPPr>
              <a:defRPr lang="en-US"/>
            </a:defPPr>
            <a:lvl1pPr marL="0" algn="ctr" defTabSz="457200" rtl="0" eaLnBrk="1" latinLnBrk="0" hangingPunct="1">
              <a:defRPr kumimoji="0" sz="1400" b="1"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smtClean="0"/>
              <a:t>26</a:t>
            </a:r>
            <a:endParaRPr lang="en-GB" dirty="0"/>
          </a:p>
        </p:txBody>
      </p:sp>
    </p:spTree>
    <p:extLst>
      <p:ext uri="{BB962C8B-B14F-4D97-AF65-F5344CB8AC3E}">
        <p14:creationId xmlns:p14="http://schemas.microsoft.com/office/powerpoint/2010/main" val="42243980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Bare below the elbows</a:t>
            </a:r>
          </a:p>
        </p:txBody>
      </p:sp>
      <p:sp>
        <p:nvSpPr>
          <p:cNvPr id="3" name="Slide Number Placeholder 2"/>
          <p:cNvSpPr>
            <a:spLocks noGrp="1"/>
          </p:cNvSpPr>
          <p:nvPr>
            <p:ph type="sldNum" sz="quarter" idx="12"/>
          </p:nvPr>
        </p:nvSpPr>
        <p:spPr/>
        <p:txBody>
          <a:bodyPr>
            <a:normAutofit fontScale="85000" lnSpcReduction="20000"/>
          </a:bodyPr>
          <a:lstStyle/>
          <a:p>
            <a:pPr>
              <a:defRPr/>
            </a:pPr>
            <a:fld id="{11AC037B-9679-4340-8910-780B85EF257B}" type="slidenum">
              <a:rPr lang="en-GB" smtClean="0"/>
              <a:pPr>
                <a:defRPr/>
              </a:pPr>
              <a:t>27</a:t>
            </a:fld>
            <a:endParaRPr lang="en-GB"/>
          </a:p>
        </p:txBody>
      </p:sp>
      <p:sp>
        <p:nvSpPr>
          <p:cNvPr id="4" name="Content Placeholder 3"/>
          <p:cNvSpPr>
            <a:spLocks noGrp="1"/>
          </p:cNvSpPr>
          <p:nvPr>
            <p:ph sz="quarter" idx="1"/>
          </p:nvPr>
        </p:nvSpPr>
        <p:spPr/>
        <p:txBody>
          <a:bodyPr/>
          <a:lstStyle/>
          <a:p>
            <a:r>
              <a:rPr lang="en-GB" dirty="0"/>
              <a:t>Great idea</a:t>
            </a:r>
          </a:p>
          <a:p>
            <a:pPr lvl="1"/>
            <a:r>
              <a:rPr lang="en-GB" dirty="0"/>
              <a:t>Sends a strong positive message about the organisational culture and attitude towards infection prevention</a:t>
            </a:r>
          </a:p>
          <a:p>
            <a:pPr lvl="1"/>
            <a:r>
              <a:rPr lang="en-GB" dirty="0"/>
              <a:t>Never formally UK Policy, adopted by SHEA</a:t>
            </a:r>
          </a:p>
          <a:p>
            <a:r>
              <a:rPr lang="en-GB" dirty="0"/>
              <a:t>Terribly implemented</a:t>
            </a:r>
          </a:p>
          <a:p>
            <a:pPr lvl="1"/>
            <a:r>
              <a:rPr lang="en-GB" dirty="0"/>
              <a:t>Stick not carrot</a:t>
            </a:r>
          </a:p>
          <a:p>
            <a:r>
              <a:rPr lang="en-GB" dirty="0"/>
              <a:t>Problem: No evidence</a:t>
            </a:r>
          </a:p>
          <a:p>
            <a:r>
              <a:rPr lang="en-GB" dirty="0"/>
              <a:t>Some did not like being made ‘look stupid’</a:t>
            </a:r>
          </a:p>
        </p:txBody>
      </p:sp>
    </p:spTree>
    <p:extLst>
      <p:ext uri="{BB962C8B-B14F-4D97-AF65-F5344CB8AC3E}">
        <p14:creationId xmlns:p14="http://schemas.microsoft.com/office/powerpoint/2010/main" val="3729616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001060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214783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GB" altLang="en-US"/>
              <a:t>A discovery by accident</a:t>
            </a:r>
          </a:p>
        </p:txBody>
      </p:sp>
      <p:sp>
        <p:nvSpPr>
          <p:cNvPr id="57347" name="Rectangle 3"/>
          <p:cNvSpPr>
            <a:spLocks noGrp="1" noChangeArrowheads="1"/>
          </p:cNvSpPr>
          <p:nvPr>
            <p:ph sz="quarter" idx="1"/>
          </p:nvPr>
        </p:nvSpPr>
        <p:spPr>
          <a:xfrm>
            <a:off x="3014133" y="1600200"/>
            <a:ext cx="5751914" cy="5106019"/>
          </a:xfrm>
        </p:spPr>
        <p:txBody>
          <a:bodyPr>
            <a:normAutofit/>
          </a:bodyPr>
          <a:lstStyle/>
          <a:p>
            <a:r>
              <a:rPr lang="en-GB" altLang="en-US" sz="2400" dirty="0"/>
              <a:t>A fungal spore that the wind might have blown into his lab while Fleming was on vacation in 1928, forever changed the course of medicine...</a:t>
            </a:r>
          </a:p>
          <a:p>
            <a:pPr lvl="1"/>
            <a:r>
              <a:rPr lang="en-GB" altLang="en-US" sz="2000" dirty="0"/>
              <a:t>Fleming named the substance Penicillin, after the mould Penicillium notatum – but was unable to isolate the substance</a:t>
            </a:r>
            <a:br>
              <a:rPr lang="en-GB" altLang="en-US" sz="2000" dirty="0"/>
            </a:br>
            <a:endParaRPr lang="en-GB" altLang="en-US" sz="2000" dirty="0"/>
          </a:p>
          <a:p>
            <a:r>
              <a:rPr lang="en-GB" altLang="en-US" sz="2400" dirty="0"/>
              <a:t>In the late 1930s and early 1940s, E. Chain &amp; H. Florey managed to produce larger amounts of penicillin and ran successful trials on mice</a:t>
            </a:r>
          </a:p>
        </p:txBody>
      </p:sp>
      <p:sp>
        <p:nvSpPr>
          <p:cNvPr id="57348" name="Rectangle 4"/>
          <p:cNvSpPr>
            <a:spLocks/>
          </p:cNvSpPr>
          <p:nvPr/>
        </p:nvSpPr>
        <p:spPr bwMode="auto">
          <a:xfrm>
            <a:off x="2330293" y="2564608"/>
            <a:ext cx="4484847" cy="341632"/>
          </a:xfrm>
          <a:prstGeom prst="rect">
            <a:avLst/>
          </a:prstGeom>
          <a:noFill/>
          <a:ln>
            <a:noFill/>
          </a:ln>
          <a:effectLst/>
          <a:extLst>
            <a:ext uri="{909E8E84-426E-40DD-AFC4-6F175D3DCCD1}">
              <a14:hiddenFill xmlns:a14="http://schemas.microsoft.com/office/drawing/2010/main">
                <a:blipFill dpi="0" rotWithShape="0">
                  <a:blip r:embed="rId3"/>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sz="1620"/>
          </a:p>
        </p:txBody>
      </p:sp>
      <p:pic>
        <p:nvPicPr>
          <p:cNvPr id="57350" name="Picture 6" descr=" "/>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65479" y="4490655"/>
            <a:ext cx="1543051" cy="1687355"/>
          </a:xfrm>
          <a:prstGeom prst="rect">
            <a:avLst/>
          </a:prstGeom>
          <a:noFill/>
          <a:extLst>
            <a:ext uri="{909E8E84-426E-40DD-AFC4-6F175D3DCCD1}">
              <a14:hiddenFill xmlns:a14="http://schemas.microsoft.com/office/drawing/2010/main">
                <a:solidFill>
                  <a:srgbClr val="FFFFFF"/>
                </a:solidFill>
              </a14:hiddenFill>
            </a:ext>
          </a:extLst>
        </p:spPr>
      </p:pic>
      <p:pic>
        <p:nvPicPr>
          <p:cNvPr id="57355" name="Picture 11" descr="http://img.timeinc.net/time/time100/images/main_fleming.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54000" y="2227515"/>
            <a:ext cx="2811780" cy="1870235"/>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3"/>
          <p:cNvSpPr>
            <a:spLocks noGrp="1"/>
          </p:cNvSpPr>
          <p:nvPr>
            <p:ph type="sldNum" sz="quarter" idx="12"/>
          </p:nvPr>
        </p:nvSpPr>
        <p:spPr>
          <a:xfrm>
            <a:off x="0" y="1272223"/>
            <a:ext cx="533400" cy="244476"/>
          </a:xfrm>
        </p:spPr>
        <p:txBody>
          <a:bodyPr>
            <a:normAutofit fontScale="85000" lnSpcReduction="20000"/>
          </a:bodyPr>
          <a:lstStyle/>
          <a:p>
            <a:r>
              <a:rPr lang="en-GB" dirty="0"/>
              <a:t>3</a:t>
            </a:r>
          </a:p>
        </p:txBody>
      </p:sp>
    </p:spTree>
    <p:custDataLst>
      <p:tags r:id="rId1"/>
    </p:custDataLst>
    <p:extLst>
      <p:ext uri="{BB962C8B-B14F-4D97-AF65-F5344CB8AC3E}">
        <p14:creationId xmlns:p14="http://schemas.microsoft.com/office/powerpoint/2010/main" val="31672354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323333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Use of Video Monitoring</a:t>
            </a:r>
            <a:br>
              <a:rPr lang="en-GB" dirty="0"/>
            </a:br>
            <a:r>
              <a:rPr lang="en-GB" sz="3100" dirty="0" err="1"/>
              <a:t>Armellino</a:t>
            </a:r>
            <a:r>
              <a:rPr lang="en-GB" sz="3100" dirty="0"/>
              <a:t> et al, Clin Infect Dis (2011)</a:t>
            </a:r>
          </a:p>
        </p:txBody>
      </p:sp>
      <p:sp>
        <p:nvSpPr>
          <p:cNvPr id="3" name="Slide Number Placeholder 2"/>
          <p:cNvSpPr>
            <a:spLocks noGrp="1"/>
          </p:cNvSpPr>
          <p:nvPr>
            <p:ph type="sldNum" sz="quarter" idx="12"/>
          </p:nvPr>
        </p:nvSpPr>
        <p:spPr/>
        <p:txBody>
          <a:bodyPr>
            <a:normAutofit fontScale="85000" lnSpcReduction="20000"/>
          </a:bodyPr>
          <a:lstStyle/>
          <a:p>
            <a:fld id="{0BC8B8B5-5F4B-3844-AE3C-9420E97F090F}" type="slidenum">
              <a:rPr lang="en-US" smtClean="0"/>
              <a:pPr/>
              <a:t>31</a:t>
            </a:fld>
            <a:endParaRPr lang="en-US" dirty="0"/>
          </a:p>
        </p:txBody>
      </p:sp>
      <p:sp>
        <p:nvSpPr>
          <p:cNvPr id="4" name="Content Placeholder 3"/>
          <p:cNvSpPr>
            <a:spLocks noGrp="1"/>
          </p:cNvSpPr>
          <p:nvPr>
            <p:ph sz="quarter" idx="1"/>
          </p:nvPr>
        </p:nvSpPr>
        <p:spPr/>
        <p:txBody>
          <a:bodyPr>
            <a:normAutofit fontScale="92500" lnSpcReduction="10000"/>
          </a:bodyPr>
          <a:lstStyle/>
          <a:p>
            <a:r>
              <a:rPr lang="en-GB" dirty="0"/>
              <a:t>2-year study in a 17-bed ICU</a:t>
            </a:r>
          </a:p>
          <a:p>
            <a:pPr lvl="1"/>
            <a:r>
              <a:rPr lang="en-GB" dirty="0"/>
              <a:t>Cameras with a view of every sink and dispenser, sensors in doorways</a:t>
            </a:r>
          </a:p>
          <a:p>
            <a:pPr lvl="1"/>
            <a:r>
              <a:rPr lang="en-GB" dirty="0"/>
              <a:t>16-weeks no feedback, 91 with</a:t>
            </a:r>
          </a:p>
          <a:p>
            <a:pPr lvl="1"/>
            <a:r>
              <a:rPr lang="en-GB" dirty="0"/>
              <a:t>HH 60% with direct observation pre-study</a:t>
            </a:r>
          </a:p>
          <a:p>
            <a:r>
              <a:rPr lang="en-GB" dirty="0"/>
              <a:t>Results</a:t>
            </a:r>
          </a:p>
          <a:p>
            <a:pPr lvl="1"/>
            <a:r>
              <a:rPr lang="en-GB" dirty="0"/>
              <a:t>When no feedback, compliance was 10%</a:t>
            </a:r>
          </a:p>
          <a:p>
            <a:pPr lvl="1"/>
            <a:r>
              <a:rPr lang="en-GB" dirty="0"/>
              <a:t>First 16 weeks of feedback compliance 81.6%</a:t>
            </a:r>
          </a:p>
          <a:p>
            <a:pPr lvl="1"/>
            <a:r>
              <a:rPr lang="en-GB" dirty="0"/>
              <a:t>Maintained through 75 more weeks at 87.9%</a:t>
            </a:r>
          </a:p>
          <a:p>
            <a:r>
              <a:rPr lang="en-GB" dirty="0"/>
              <a:t>Performance feedback was almost real-time on video screens</a:t>
            </a:r>
          </a:p>
          <a:p>
            <a:pPr lvl="1"/>
            <a:endParaRPr lang="en-GB" dirty="0"/>
          </a:p>
        </p:txBody>
      </p:sp>
    </p:spTree>
    <p:extLst>
      <p:ext uri="{BB962C8B-B14F-4D97-AF65-F5344CB8AC3E}">
        <p14:creationId xmlns:p14="http://schemas.microsoft.com/office/powerpoint/2010/main" val="28314655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During the intervention period</a:t>
            </a:r>
          </a:p>
        </p:txBody>
      </p:sp>
      <p:sp>
        <p:nvSpPr>
          <p:cNvPr id="3" name="Slide Number Placeholder 2"/>
          <p:cNvSpPr>
            <a:spLocks noGrp="1"/>
          </p:cNvSpPr>
          <p:nvPr>
            <p:ph type="sldNum" sz="quarter" idx="12"/>
          </p:nvPr>
        </p:nvSpPr>
        <p:spPr/>
        <p:txBody>
          <a:bodyPr>
            <a:normAutofit fontScale="85000" lnSpcReduction="20000"/>
          </a:bodyPr>
          <a:lstStyle/>
          <a:p>
            <a:fld id="{0BC8B8B5-5F4B-3844-AE3C-9420E97F090F}" type="slidenum">
              <a:rPr lang="en-US" smtClean="0"/>
              <a:pPr/>
              <a:t>32</a:t>
            </a:fld>
            <a:endParaRPr lang="en-US" dirty="0"/>
          </a:p>
        </p:txBody>
      </p:sp>
      <p:pic>
        <p:nvPicPr>
          <p:cNvPr id="5" name="Picture 4"/>
          <p:cNvPicPr>
            <a:picLocks noChangeAspect="1"/>
          </p:cNvPicPr>
          <p:nvPr/>
        </p:nvPicPr>
        <p:blipFill>
          <a:blip r:embed="rId2"/>
          <a:stretch>
            <a:fillRect/>
          </a:stretch>
        </p:blipFill>
        <p:spPr>
          <a:xfrm>
            <a:off x="0" y="1930400"/>
            <a:ext cx="9144000" cy="4511202"/>
          </a:xfrm>
          <a:prstGeom prst="rect">
            <a:avLst/>
          </a:prstGeom>
        </p:spPr>
      </p:pic>
    </p:spTree>
    <p:extLst>
      <p:ext uri="{BB962C8B-B14F-4D97-AF65-F5344CB8AC3E}">
        <p14:creationId xmlns:p14="http://schemas.microsoft.com/office/powerpoint/2010/main" val="15339182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Maintenance Period</a:t>
            </a:r>
            <a:br>
              <a:rPr lang="en-GB" dirty="0"/>
            </a:br>
            <a:r>
              <a:rPr lang="en-GB" sz="3600" dirty="0"/>
              <a:t>Weekly Feedback</a:t>
            </a:r>
          </a:p>
        </p:txBody>
      </p:sp>
      <p:sp>
        <p:nvSpPr>
          <p:cNvPr id="3" name="Slide Number Placeholder 2"/>
          <p:cNvSpPr>
            <a:spLocks noGrp="1"/>
          </p:cNvSpPr>
          <p:nvPr>
            <p:ph type="sldNum" sz="quarter" idx="12"/>
          </p:nvPr>
        </p:nvSpPr>
        <p:spPr/>
        <p:txBody>
          <a:bodyPr>
            <a:normAutofit fontScale="85000" lnSpcReduction="20000"/>
          </a:bodyPr>
          <a:lstStyle/>
          <a:p>
            <a:fld id="{0BC8B8B5-5F4B-3844-AE3C-9420E97F090F}" type="slidenum">
              <a:rPr lang="en-US" smtClean="0"/>
              <a:pPr/>
              <a:t>33</a:t>
            </a:fld>
            <a:endParaRPr lang="en-US" dirty="0"/>
          </a:p>
        </p:txBody>
      </p:sp>
      <p:pic>
        <p:nvPicPr>
          <p:cNvPr id="5" name="Picture 4"/>
          <p:cNvPicPr>
            <a:picLocks noChangeAspect="1"/>
          </p:cNvPicPr>
          <p:nvPr/>
        </p:nvPicPr>
        <p:blipFill>
          <a:blip r:embed="rId2"/>
          <a:stretch>
            <a:fillRect/>
          </a:stretch>
        </p:blipFill>
        <p:spPr>
          <a:xfrm>
            <a:off x="0" y="2264064"/>
            <a:ext cx="9144000" cy="3515184"/>
          </a:xfrm>
          <a:prstGeom prst="rect">
            <a:avLst/>
          </a:prstGeom>
        </p:spPr>
      </p:pic>
    </p:spTree>
    <p:extLst>
      <p:ext uri="{BB962C8B-B14F-4D97-AF65-F5344CB8AC3E}">
        <p14:creationId xmlns:p14="http://schemas.microsoft.com/office/powerpoint/2010/main" val="5871268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Reporting</a:t>
            </a:r>
          </a:p>
        </p:txBody>
      </p:sp>
      <p:sp>
        <p:nvSpPr>
          <p:cNvPr id="3" name="Slide Number Placeholder 2"/>
          <p:cNvSpPr>
            <a:spLocks noGrp="1"/>
          </p:cNvSpPr>
          <p:nvPr>
            <p:ph type="sldNum" sz="quarter" idx="12"/>
          </p:nvPr>
        </p:nvSpPr>
        <p:spPr/>
        <p:txBody>
          <a:bodyPr>
            <a:normAutofit fontScale="85000" lnSpcReduction="20000"/>
          </a:bodyPr>
          <a:lstStyle/>
          <a:p>
            <a:fld id="{0BC8B8B5-5F4B-3844-AE3C-9420E97F090F}" type="slidenum">
              <a:rPr lang="en-US" smtClean="0"/>
              <a:pPr/>
              <a:t>34</a:t>
            </a:fld>
            <a:endParaRPr lang="en-US" dirty="0"/>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11118" y="1662544"/>
            <a:ext cx="3084126" cy="5195455"/>
          </a:xfrm>
          <a:prstGeom prst="rect">
            <a:avLst/>
          </a:prstGeom>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37546" y="242535"/>
            <a:ext cx="4029363" cy="6419191"/>
          </a:xfrm>
          <a:prstGeom prst="rect">
            <a:avLst/>
          </a:prstGeom>
        </p:spPr>
      </p:pic>
    </p:spTree>
    <p:extLst>
      <p:ext uri="{BB962C8B-B14F-4D97-AF65-F5344CB8AC3E}">
        <p14:creationId xmlns:p14="http://schemas.microsoft.com/office/powerpoint/2010/main" val="42885836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My perfect HH monitoring system</a:t>
            </a:r>
          </a:p>
        </p:txBody>
      </p:sp>
      <p:sp>
        <p:nvSpPr>
          <p:cNvPr id="3" name="Slide Number Placeholder 2"/>
          <p:cNvSpPr>
            <a:spLocks noGrp="1"/>
          </p:cNvSpPr>
          <p:nvPr>
            <p:ph type="sldNum" sz="quarter" idx="12"/>
          </p:nvPr>
        </p:nvSpPr>
        <p:spPr/>
        <p:txBody>
          <a:bodyPr>
            <a:normAutofit fontScale="85000" lnSpcReduction="20000"/>
          </a:bodyPr>
          <a:lstStyle/>
          <a:p>
            <a:fld id="{0BC8B8B5-5F4B-3844-AE3C-9420E97F090F}" type="slidenum">
              <a:rPr lang="en-US" smtClean="0"/>
              <a:pPr/>
              <a:t>35</a:t>
            </a:fld>
            <a:endParaRPr lang="en-US" dirty="0"/>
          </a:p>
        </p:txBody>
      </p:sp>
      <p:sp>
        <p:nvSpPr>
          <p:cNvPr id="4" name="Content Placeholder 3"/>
          <p:cNvSpPr>
            <a:spLocks noGrp="1"/>
          </p:cNvSpPr>
          <p:nvPr>
            <p:ph sz="quarter" idx="1"/>
          </p:nvPr>
        </p:nvSpPr>
        <p:spPr/>
        <p:txBody>
          <a:bodyPr/>
          <a:lstStyle/>
          <a:p>
            <a:r>
              <a:rPr lang="en-GB" dirty="0"/>
              <a:t>Fully automated</a:t>
            </a:r>
          </a:p>
          <a:p>
            <a:pPr lvl="1"/>
            <a:r>
              <a:rPr lang="en-GB" dirty="0"/>
              <a:t>Who has the time?</a:t>
            </a:r>
          </a:p>
          <a:p>
            <a:pPr lvl="1"/>
            <a:r>
              <a:rPr lang="en-GB" dirty="0"/>
              <a:t>Standardisation of counting method</a:t>
            </a:r>
          </a:p>
          <a:p>
            <a:pPr lvl="2"/>
            <a:r>
              <a:rPr lang="en-GB" dirty="0"/>
              <a:t>Includes all five moments</a:t>
            </a:r>
          </a:p>
          <a:p>
            <a:pPr lvl="1"/>
            <a:r>
              <a:rPr lang="en-GB" dirty="0"/>
              <a:t>Objective not subjective</a:t>
            </a:r>
          </a:p>
          <a:p>
            <a:r>
              <a:rPr lang="en-GB" dirty="0"/>
              <a:t>Instant, personalised reporting</a:t>
            </a:r>
          </a:p>
          <a:p>
            <a:pPr lvl="1"/>
            <a:r>
              <a:rPr lang="en-GB" dirty="0"/>
              <a:t>At the end of the shift, person logs off and they get a personal printout of how they did for the </a:t>
            </a:r>
            <a:r>
              <a:rPr lang="en-GB" b="1" u="sng" dirty="0">
                <a:solidFill>
                  <a:srgbClr val="FF0000"/>
                </a:solidFill>
              </a:rPr>
              <a:t>patients that they cared for</a:t>
            </a:r>
          </a:p>
        </p:txBody>
      </p:sp>
    </p:spTree>
    <p:extLst>
      <p:ext uri="{BB962C8B-B14F-4D97-AF65-F5344CB8AC3E}">
        <p14:creationId xmlns:p14="http://schemas.microsoft.com/office/powerpoint/2010/main" val="5169315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Daily Personal Report</a:t>
            </a:r>
          </a:p>
        </p:txBody>
      </p:sp>
      <p:sp>
        <p:nvSpPr>
          <p:cNvPr id="3" name="Slide Number Placeholder 2"/>
          <p:cNvSpPr>
            <a:spLocks noGrp="1"/>
          </p:cNvSpPr>
          <p:nvPr>
            <p:ph type="sldNum" sz="quarter" idx="12"/>
          </p:nvPr>
        </p:nvSpPr>
        <p:spPr/>
        <p:txBody>
          <a:bodyPr>
            <a:normAutofit fontScale="85000" lnSpcReduction="20000"/>
          </a:bodyPr>
          <a:lstStyle/>
          <a:p>
            <a:fld id="{0BC8B8B5-5F4B-3844-AE3C-9420E97F090F}" type="slidenum">
              <a:rPr lang="en-US" smtClean="0"/>
              <a:pPr/>
              <a:t>36</a:t>
            </a:fld>
            <a:endParaRPr lang="en-US" dirty="0"/>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2513549532"/>
              </p:ext>
            </p:extLst>
          </p:nvPr>
        </p:nvGraphicFramePr>
        <p:xfrm>
          <a:off x="612773" y="1627922"/>
          <a:ext cx="8153274" cy="2987040"/>
        </p:xfrm>
        <a:graphic>
          <a:graphicData uri="http://schemas.openxmlformats.org/drawingml/2006/table">
            <a:tbl>
              <a:tblPr firstRow="1" bandRow="1">
                <a:tableStyleId>{5C22544A-7EE6-4342-B048-85BDC9FD1C3A}</a:tableStyleId>
              </a:tblPr>
              <a:tblGrid>
                <a:gridCol w="1358879">
                  <a:extLst>
                    <a:ext uri="{9D8B030D-6E8A-4147-A177-3AD203B41FA5}">
                      <a16:colId xmlns:a16="http://schemas.microsoft.com/office/drawing/2014/main" xmlns="" val="20000"/>
                    </a:ext>
                  </a:extLst>
                </a:gridCol>
                <a:gridCol w="1358879">
                  <a:extLst>
                    <a:ext uri="{9D8B030D-6E8A-4147-A177-3AD203B41FA5}">
                      <a16:colId xmlns:a16="http://schemas.microsoft.com/office/drawing/2014/main" xmlns="" val="20001"/>
                    </a:ext>
                  </a:extLst>
                </a:gridCol>
                <a:gridCol w="1358879">
                  <a:extLst>
                    <a:ext uri="{9D8B030D-6E8A-4147-A177-3AD203B41FA5}">
                      <a16:colId xmlns:a16="http://schemas.microsoft.com/office/drawing/2014/main" xmlns="" val="20002"/>
                    </a:ext>
                  </a:extLst>
                </a:gridCol>
                <a:gridCol w="1498954">
                  <a:extLst>
                    <a:ext uri="{9D8B030D-6E8A-4147-A177-3AD203B41FA5}">
                      <a16:colId xmlns:a16="http://schemas.microsoft.com/office/drawing/2014/main" xmlns="" val="20003"/>
                    </a:ext>
                  </a:extLst>
                </a:gridCol>
                <a:gridCol w="1218804">
                  <a:extLst>
                    <a:ext uri="{9D8B030D-6E8A-4147-A177-3AD203B41FA5}">
                      <a16:colId xmlns:a16="http://schemas.microsoft.com/office/drawing/2014/main" xmlns="" val="20004"/>
                    </a:ext>
                  </a:extLst>
                </a:gridCol>
                <a:gridCol w="1358879">
                  <a:extLst>
                    <a:ext uri="{9D8B030D-6E8A-4147-A177-3AD203B41FA5}">
                      <a16:colId xmlns:a16="http://schemas.microsoft.com/office/drawing/2014/main" xmlns="" val="20005"/>
                    </a:ext>
                  </a:extLst>
                </a:gridCol>
              </a:tblGrid>
              <a:tr h="370840">
                <a:tc>
                  <a:txBody>
                    <a:bodyPr/>
                    <a:lstStyle/>
                    <a:p>
                      <a:pPr algn="ctr"/>
                      <a:r>
                        <a:rPr lang="en-GB" sz="2000" b="1" dirty="0">
                          <a:solidFill>
                            <a:schemeClr val="tx1"/>
                          </a:solidFill>
                        </a:rPr>
                        <a:t>Patient</a:t>
                      </a:r>
                    </a:p>
                  </a:txBody>
                  <a:tcPr anchor="ctr"/>
                </a:tc>
                <a:tc>
                  <a:txBody>
                    <a:bodyPr/>
                    <a:lstStyle/>
                    <a:p>
                      <a:pPr algn="ctr"/>
                      <a:r>
                        <a:rPr lang="en-GB" sz="2000" b="1" dirty="0">
                          <a:solidFill>
                            <a:schemeClr val="tx1"/>
                          </a:solidFill>
                        </a:rPr>
                        <a:t>HH</a:t>
                      </a:r>
                      <a:br>
                        <a:rPr lang="en-GB" sz="2000" b="1" dirty="0">
                          <a:solidFill>
                            <a:schemeClr val="tx1"/>
                          </a:solidFill>
                        </a:rPr>
                      </a:br>
                      <a:r>
                        <a:rPr lang="en-GB" sz="2000" b="1" dirty="0" err="1">
                          <a:solidFill>
                            <a:schemeClr val="tx1"/>
                          </a:solidFill>
                        </a:rPr>
                        <a:t>Opp’s</a:t>
                      </a:r>
                      <a:endParaRPr lang="en-GB" sz="2000" b="1" dirty="0">
                        <a:solidFill>
                          <a:schemeClr val="tx1"/>
                        </a:solidFill>
                      </a:endParaRPr>
                    </a:p>
                  </a:txBody>
                  <a:tcPr anchor="ctr"/>
                </a:tc>
                <a:tc>
                  <a:txBody>
                    <a:bodyPr/>
                    <a:lstStyle/>
                    <a:p>
                      <a:pPr algn="ctr"/>
                      <a:r>
                        <a:rPr lang="en-GB" sz="2000" b="1" dirty="0">
                          <a:solidFill>
                            <a:schemeClr val="tx1"/>
                          </a:solidFill>
                        </a:rPr>
                        <a:t>HH performed</a:t>
                      </a:r>
                    </a:p>
                  </a:txBody>
                  <a:tcPr anchor="ctr"/>
                </a:tc>
                <a:tc>
                  <a:txBody>
                    <a:bodyPr/>
                    <a:lstStyle/>
                    <a:p>
                      <a:pPr algn="ctr"/>
                      <a:r>
                        <a:rPr lang="en-GB" sz="2000" b="1" dirty="0">
                          <a:solidFill>
                            <a:schemeClr val="tx1"/>
                          </a:solidFill>
                        </a:rPr>
                        <a:t>Compliance</a:t>
                      </a:r>
                    </a:p>
                  </a:txBody>
                  <a:tcPr anchor="ctr"/>
                </a:tc>
                <a:tc>
                  <a:txBody>
                    <a:bodyPr/>
                    <a:lstStyle/>
                    <a:p>
                      <a:pPr algn="ctr"/>
                      <a:r>
                        <a:rPr lang="en-GB" sz="2000" b="1" dirty="0">
                          <a:solidFill>
                            <a:schemeClr val="tx1"/>
                          </a:solidFill>
                        </a:rPr>
                        <a:t>HCAI</a:t>
                      </a:r>
                    </a:p>
                  </a:txBody>
                  <a:tcPr anchor="ctr"/>
                </a:tc>
                <a:tc>
                  <a:txBody>
                    <a:bodyPr/>
                    <a:lstStyle/>
                    <a:p>
                      <a:pPr algn="ctr"/>
                      <a:r>
                        <a:rPr lang="en-GB" sz="2000" b="1" dirty="0">
                          <a:solidFill>
                            <a:schemeClr val="tx1"/>
                          </a:solidFill>
                        </a:rPr>
                        <a:t>Chance that it was you</a:t>
                      </a:r>
                    </a:p>
                  </a:txBody>
                  <a:tcPr anchor="ctr"/>
                </a:tc>
                <a:extLst>
                  <a:ext uri="{0D108BD9-81ED-4DB2-BD59-A6C34878D82A}">
                    <a16:rowId xmlns:a16="http://schemas.microsoft.com/office/drawing/2014/main" xmlns="" val="10000"/>
                  </a:ext>
                </a:extLst>
              </a:tr>
              <a:tr h="370840">
                <a:tc>
                  <a:txBody>
                    <a:bodyPr/>
                    <a:lstStyle/>
                    <a:p>
                      <a:r>
                        <a:rPr lang="en-GB" sz="2000" dirty="0" err="1"/>
                        <a:t>Seto</a:t>
                      </a:r>
                      <a:r>
                        <a:rPr lang="en-GB" sz="2000" dirty="0"/>
                        <a:t>, W.</a:t>
                      </a:r>
                      <a:r>
                        <a:rPr lang="en-GB" sz="2000" baseline="0" dirty="0"/>
                        <a:t> H.</a:t>
                      </a:r>
                      <a:endParaRPr lang="en-GB" sz="2000" dirty="0"/>
                    </a:p>
                  </a:txBody>
                  <a:tcPr/>
                </a:tc>
                <a:tc>
                  <a:txBody>
                    <a:bodyPr/>
                    <a:lstStyle/>
                    <a:p>
                      <a:pPr algn="ctr"/>
                      <a:r>
                        <a:rPr lang="en-GB" sz="2000" dirty="0"/>
                        <a:t>16</a:t>
                      </a:r>
                    </a:p>
                  </a:txBody>
                  <a:tcPr/>
                </a:tc>
                <a:tc>
                  <a:txBody>
                    <a:bodyPr/>
                    <a:lstStyle/>
                    <a:p>
                      <a:pPr algn="ctr"/>
                      <a:r>
                        <a:rPr lang="en-GB" sz="2000" dirty="0"/>
                        <a:t>8</a:t>
                      </a:r>
                    </a:p>
                  </a:txBody>
                  <a:tcPr/>
                </a:tc>
                <a:tc>
                  <a:txBody>
                    <a:bodyPr/>
                    <a:lstStyle/>
                    <a:p>
                      <a:pPr algn="ctr"/>
                      <a:r>
                        <a:rPr lang="en-GB" sz="2000" dirty="0"/>
                        <a:t>50%</a:t>
                      </a:r>
                    </a:p>
                  </a:txBody>
                  <a:tcPr/>
                </a:tc>
                <a:tc>
                  <a:txBody>
                    <a:bodyPr/>
                    <a:lstStyle/>
                    <a:p>
                      <a:pPr algn="ctr"/>
                      <a:r>
                        <a:rPr lang="en-GB" sz="2000" dirty="0"/>
                        <a:t>1</a:t>
                      </a:r>
                    </a:p>
                  </a:txBody>
                  <a:tcPr/>
                </a:tc>
                <a:tc>
                  <a:txBody>
                    <a:bodyPr/>
                    <a:lstStyle/>
                    <a:p>
                      <a:pPr algn="ctr"/>
                      <a:r>
                        <a:rPr lang="en-GB" sz="2000" dirty="0"/>
                        <a:t>75%</a:t>
                      </a:r>
                    </a:p>
                  </a:txBody>
                  <a:tcPr>
                    <a:solidFill>
                      <a:srgbClr val="FD4244"/>
                    </a:solidFill>
                  </a:tcPr>
                </a:tc>
                <a:extLst>
                  <a:ext uri="{0D108BD9-81ED-4DB2-BD59-A6C34878D82A}">
                    <a16:rowId xmlns:a16="http://schemas.microsoft.com/office/drawing/2014/main" xmlns="" val="10001"/>
                  </a:ext>
                </a:extLst>
              </a:tr>
              <a:tr h="370840">
                <a:tc>
                  <a:txBody>
                    <a:bodyPr/>
                    <a:lstStyle/>
                    <a:p>
                      <a:r>
                        <a:rPr lang="en-GB" sz="2000" dirty="0" err="1"/>
                        <a:t>Pittet</a:t>
                      </a:r>
                      <a:r>
                        <a:rPr lang="en-GB" sz="2000" dirty="0"/>
                        <a:t>, D. </a:t>
                      </a:r>
                    </a:p>
                  </a:txBody>
                  <a:tcPr/>
                </a:tc>
                <a:tc>
                  <a:txBody>
                    <a:bodyPr/>
                    <a:lstStyle/>
                    <a:p>
                      <a:pPr algn="ctr"/>
                      <a:r>
                        <a:rPr lang="en-GB" sz="2000" dirty="0"/>
                        <a:t>10</a:t>
                      </a:r>
                    </a:p>
                  </a:txBody>
                  <a:tcPr/>
                </a:tc>
                <a:tc>
                  <a:txBody>
                    <a:bodyPr/>
                    <a:lstStyle/>
                    <a:p>
                      <a:pPr algn="ctr"/>
                      <a:r>
                        <a:rPr lang="en-GB" sz="2000" dirty="0"/>
                        <a:t>9</a:t>
                      </a:r>
                    </a:p>
                  </a:txBody>
                  <a:tcPr/>
                </a:tc>
                <a:tc>
                  <a:txBody>
                    <a:bodyPr/>
                    <a:lstStyle/>
                    <a:p>
                      <a:pPr algn="ctr"/>
                      <a:r>
                        <a:rPr lang="en-GB" sz="2000" dirty="0"/>
                        <a:t>90%</a:t>
                      </a:r>
                    </a:p>
                  </a:txBody>
                  <a:tcPr/>
                </a:tc>
                <a:tc>
                  <a:txBody>
                    <a:bodyPr/>
                    <a:lstStyle/>
                    <a:p>
                      <a:pPr algn="ctr"/>
                      <a:r>
                        <a:rPr lang="en-GB" sz="2000" dirty="0"/>
                        <a:t>0</a:t>
                      </a:r>
                    </a:p>
                  </a:txBody>
                  <a:tcPr/>
                </a:tc>
                <a:tc>
                  <a:txBody>
                    <a:bodyPr/>
                    <a:lstStyle/>
                    <a:p>
                      <a:pPr algn="ctr"/>
                      <a:r>
                        <a:rPr lang="en-GB" sz="2000" dirty="0"/>
                        <a:t>NA</a:t>
                      </a:r>
                    </a:p>
                  </a:txBody>
                  <a:tcPr>
                    <a:solidFill>
                      <a:srgbClr val="008000"/>
                    </a:solidFill>
                  </a:tcPr>
                </a:tc>
                <a:extLst>
                  <a:ext uri="{0D108BD9-81ED-4DB2-BD59-A6C34878D82A}">
                    <a16:rowId xmlns:a16="http://schemas.microsoft.com/office/drawing/2014/main" xmlns="" val="10002"/>
                  </a:ext>
                </a:extLst>
              </a:tr>
              <a:tr h="370840">
                <a:tc>
                  <a:txBody>
                    <a:bodyPr/>
                    <a:lstStyle/>
                    <a:p>
                      <a:r>
                        <a:rPr lang="en-GB" sz="2000" dirty="0"/>
                        <a:t>Larson, E. </a:t>
                      </a:r>
                    </a:p>
                  </a:txBody>
                  <a:tcPr/>
                </a:tc>
                <a:tc>
                  <a:txBody>
                    <a:bodyPr/>
                    <a:lstStyle/>
                    <a:p>
                      <a:pPr algn="ctr"/>
                      <a:r>
                        <a:rPr lang="en-GB" sz="2000" dirty="0"/>
                        <a:t>8</a:t>
                      </a:r>
                    </a:p>
                  </a:txBody>
                  <a:tcPr/>
                </a:tc>
                <a:tc>
                  <a:txBody>
                    <a:bodyPr/>
                    <a:lstStyle/>
                    <a:p>
                      <a:pPr algn="ctr"/>
                      <a:r>
                        <a:rPr lang="en-GB" sz="2000" dirty="0"/>
                        <a:t>8</a:t>
                      </a:r>
                    </a:p>
                  </a:txBody>
                  <a:tcPr/>
                </a:tc>
                <a:tc>
                  <a:txBody>
                    <a:bodyPr/>
                    <a:lstStyle/>
                    <a:p>
                      <a:pPr algn="ctr"/>
                      <a:r>
                        <a:rPr lang="en-GB" sz="2000" dirty="0"/>
                        <a:t>100%</a:t>
                      </a:r>
                    </a:p>
                  </a:txBody>
                  <a:tcPr/>
                </a:tc>
                <a:tc>
                  <a:txBody>
                    <a:bodyPr/>
                    <a:lstStyle/>
                    <a:p>
                      <a:pPr algn="ctr"/>
                      <a:r>
                        <a:rPr lang="en-GB" sz="2000" dirty="0"/>
                        <a:t>0</a:t>
                      </a:r>
                    </a:p>
                  </a:txBody>
                  <a:tcPr/>
                </a:tc>
                <a:tc>
                  <a:txBody>
                    <a:bodyPr/>
                    <a:lstStyle/>
                    <a:p>
                      <a:pPr algn="ctr"/>
                      <a:r>
                        <a:rPr lang="en-GB" sz="2000" dirty="0"/>
                        <a:t>NA</a:t>
                      </a:r>
                    </a:p>
                  </a:txBody>
                  <a:tcPr>
                    <a:solidFill>
                      <a:srgbClr val="008000"/>
                    </a:solidFill>
                  </a:tcPr>
                </a:tc>
                <a:extLst>
                  <a:ext uri="{0D108BD9-81ED-4DB2-BD59-A6C34878D82A}">
                    <a16:rowId xmlns:a16="http://schemas.microsoft.com/office/drawing/2014/main" xmlns="" val="10003"/>
                  </a:ext>
                </a:extLst>
              </a:tr>
              <a:tr h="370840">
                <a:tc>
                  <a:txBody>
                    <a:bodyPr/>
                    <a:lstStyle/>
                    <a:p>
                      <a:pPr marL="0" indent="0">
                        <a:buNone/>
                      </a:pPr>
                      <a:r>
                        <a:rPr lang="en-GB" sz="2000" dirty="0"/>
                        <a:t>Kiernan, M.</a:t>
                      </a:r>
                    </a:p>
                  </a:txBody>
                  <a:tcPr/>
                </a:tc>
                <a:tc>
                  <a:txBody>
                    <a:bodyPr/>
                    <a:lstStyle/>
                    <a:p>
                      <a:pPr algn="ctr"/>
                      <a:r>
                        <a:rPr lang="en-GB" sz="2000" dirty="0"/>
                        <a:t>20</a:t>
                      </a:r>
                    </a:p>
                  </a:txBody>
                  <a:tcPr/>
                </a:tc>
                <a:tc>
                  <a:txBody>
                    <a:bodyPr/>
                    <a:lstStyle/>
                    <a:p>
                      <a:pPr algn="ctr"/>
                      <a:r>
                        <a:rPr lang="en-GB" sz="2000" dirty="0"/>
                        <a:t>2</a:t>
                      </a:r>
                    </a:p>
                  </a:txBody>
                  <a:tcPr/>
                </a:tc>
                <a:tc>
                  <a:txBody>
                    <a:bodyPr/>
                    <a:lstStyle/>
                    <a:p>
                      <a:pPr algn="ctr"/>
                      <a:r>
                        <a:rPr lang="en-GB" sz="2000" dirty="0"/>
                        <a:t>10%</a:t>
                      </a:r>
                    </a:p>
                  </a:txBody>
                  <a:tcPr/>
                </a:tc>
                <a:tc>
                  <a:txBody>
                    <a:bodyPr/>
                    <a:lstStyle/>
                    <a:p>
                      <a:pPr algn="ctr"/>
                      <a:r>
                        <a:rPr lang="en-GB" sz="2000" dirty="0"/>
                        <a:t>2</a:t>
                      </a:r>
                    </a:p>
                  </a:txBody>
                  <a:tcPr/>
                </a:tc>
                <a:tc>
                  <a:txBody>
                    <a:bodyPr/>
                    <a:lstStyle/>
                    <a:p>
                      <a:pPr algn="ctr"/>
                      <a:r>
                        <a:rPr lang="en-GB" sz="2000" dirty="0"/>
                        <a:t>100%</a:t>
                      </a:r>
                    </a:p>
                  </a:txBody>
                  <a:tcPr>
                    <a:solidFill>
                      <a:schemeClr val="accent4">
                        <a:lumMod val="60000"/>
                        <a:lumOff val="40000"/>
                      </a:schemeClr>
                    </a:solidFill>
                  </a:tcPr>
                </a:tc>
                <a:extLst>
                  <a:ext uri="{0D108BD9-81ED-4DB2-BD59-A6C34878D82A}">
                    <a16:rowId xmlns:a16="http://schemas.microsoft.com/office/drawing/2014/main" xmlns="" val="10004"/>
                  </a:ext>
                </a:extLst>
              </a:tr>
              <a:tr h="370840">
                <a:tc>
                  <a:txBody>
                    <a:bodyPr/>
                    <a:lstStyle/>
                    <a:p>
                      <a:pPr marL="0" indent="0">
                        <a:buNone/>
                      </a:pPr>
                      <a:r>
                        <a:rPr lang="en-GB" sz="2000" dirty="0"/>
                        <a:t>Jarvis, W.</a:t>
                      </a:r>
                    </a:p>
                  </a:txBody>
                  <a:tcPr/>
                </a:tc>
                <a:tc>
                  <a:txBody>
                    <a:bodyPr/>
                    <a:lstStyle/>
                    <a:p>
                      <a:pPr algn="ctr"/>
                      <a:r>
                        <a:rPr lang="en-GB" sz="2000" dirty="0"/>
                        <a:t>14</a:t>
                      </a:r>
                    </a:p>
                  </a:txBody>
                  <a:tcPr/>
                </a:tc>
                <a:tc>
                  <a:txBody>
                    <a:bodyPr/>
                    <a:lstStyle/>
                    <a:p>
                      <a:pPr algn="ctr"/>
                      <a:r>
                        <a:rPr lang="en-GB" sz="2000" dirty="0"/>
                        <a:t>7</a:t>
                      </a:r>
                    </a:p>
                  </a:txBody>
                  <a:tcPr/>
                </a:tc>
                <a:tc>
                  <a:txBody>
                    <a:bodyPr/>
                    <a:lstStyle/>
                    <a:p>
                      <a:pPr algn="ctr"/>
                      <a:r>
                        <a:rPr lang="en-GB" sz="2000" dirty="0"/>
                        <a:t>50%</a:t>
                      </a:r>
                    </a:p>
                  </a:txBody>
                  <a:tcPr/>
                </a:tc>
                <a:tc>
                  <a:txBody>
                    <a:bodyPr/>
                    <a:lstStyle/>
                    <a:p>
                      <a:pPr algn="ctr"/>
                      <a:r>
                        <a:rPr lang="en-GB" sz="2000" dirty="0"/>
                        <a:t>1</a:t>
                      </a:r>
                    </a:p>
                  </a:txBody>
                  <a:tcPr/>
                </a:tc>
                <a:tc>
                  <a:txBody>
                    <a:bodyPr/>
                    <a:lstStyle/>
                    <a:p>
                      <a:pPr algn="ctr"/>
                      <a:r>
                        <a:rPr lang="en-GB" sz="2000" dirty="0"/>
                        <a:t>50%</a:t>
                      </a:r>
                    </a:p>
                  </a:txBody>
                  <a:tcPr>
                    <a:solidFill>
                      <a:schemeClr val="accent4">
                        <a:lumMod val="60000"/>
                        <a:lumOff val="40000"/>
                      </a:schemeClr>
                    </a:solidFill>
                  </a:tcPr>
                </a:tc>
                <a:extLst>
                  <a:ext uri="{0D108BD9-81ED-4DB2-BD59-A6C34878D82A}">
                    <a16:rowId xmlns:a16="http://schemas.microsoft.com/office/drawing/2014/main" xmlns="" val="10005"/>
                  </a:ext>
                </a:extLst>
              </a:tr>
            </a:tbl>
          </a:graphicData>
        </a:graphic>
      </p:graphicFrame>
      <p:sp>
        <p:nvSpPr>
          <p:cNvPr id="6" name="TextBox 5"/>
          <p:cNvSpPr txBox="1"/>
          <p:nvPr/>
        </p:nvSpPr>
        <p:spPr>
          <a:xfrm>
            <a:off x="533400" y="5023684"/>
            <a:ext cx="8327320" cy="163121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indent="-285750">
              <a:buFont typeface="Arial"/>
              <a:buChar char="•"/>
            </a:pPr>
            <a:r>
              <a:rPr lang="en-GB" sz="2000" dirty="0"/>
              <a:t>Your hand hygiene compliance for the day was 50%</a:t>
            </a:r>
          </a:p>
          <a:p>
            <a:pPr marL="285750" indent="-285750">
              <a:buFont typeface="Arial"/>
              <a:buChar char="•"/>
            </a:pPr>
            <a:r>
              <a:rPr lang="en-GB" sz="2000" dirty="0"/>
              <a:t>You are 17</a:t>
            </a:r>
            <a:r>
              <a:rPr lang="en-GB" sz="2000" baseline="30000" dirty="0"/>
              <a:t>th</a:t>
            </a:r>
            <a:r>
              <a:rPr lang="en-GB" sz="2000" dirty="0"/>
              <a:t> of 20 staff on the ward</a:t>
            </a:r>
          </a:p>
          <a:p>
            <a:pPr marL="285750" indent="-285750">
              <a:buFont typeface="Arial"/>
              <a:buChar char="•"/>
            </a:pPr>
            <a:r>
              <a:rPr lang="en-GB" sz="2000" dirty="0"/>
              <a:t>Your trend in hand hygiene for the past six months has declined</a:t>
            </a:r>
          </a:p>
          <a:p>
            <a:pPr marL="285750" indent="-285750">
              <a:buFont typeface="Arial"/>
              <a:buChar char="•"/>
            </a:pPr>
            <a:r>
              <a:rPr lang="en-GB" sz="2000" dirty="0"/>
              <a:t>Your lowest compliance is with Moment 2</a:t>
            </a:r>
          </a:p>
          <a:p>
            <a:pPr marL="285750" indent="-285750">
              <a:buFont typeface="Arial"/>
              <a:buChar char="•"/>
            </a:pPr>
            <a:r>
              <a:rPr lang="en-GB" sz="2000" dirty="0"/>
              <a:t>Red indicates that you have the lowest staff hand hygiene rate for this patient</a:t>
            </a:r>
          </a:p>
        </p:txBody>
      </p:sp>
    </p:spTree>
    <p:extLst>
      <p:ext uri="{BB962C8B-B14F-4D97-AF65-F5344CB8AC3E}">
        <p14:creationId xmlns:p14="http://schemas.microsoft.com/office/powerpoint/2010/main" val="13731839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a:extLst>
              <a:ext uri="{FF2B5EF4-FFF2-40B4-BE49-F238E27FC236}">
                <a16:creationId xmlns:a16="http://schemas.microsoft.com/office/drawing/2014/main" xmlns="" id="{AB8EDE73-BB1A-9146-9634-5C2295B72993}"/>
              </a:ext>
            </a:extLst>
          </p:cNvPr>
          <p:cNvSpPr>
            <a:spLocks noGrp="1" noChangeArrowheads="1"/>
          </p:cNvSpPr>
          <p:nvPr>
            <p:ph type="title"/>
          </p:nvPr>
        </p:nvSpPr>
        <p:spPr/>
        <p:txBody>
          <a:bodyPr/>
          <a:lstStyle/>
          <a:p>
            <a:r>
              <a:rPr lang="en-GB" altLang="en-US"/>
              <a:t>Audit vs Bundle</a:t>
            </a:r>
            <a:endParaRPr lang="en-GB" altLang="en-US" dirty="0"/>
          </a:p>
        </p:txBody>
      </p:sp>
      <p:sp>
        <p:nvSpPr>
          <p:cNvPr id="56322" name="Rectangle 3">
            <a:extLst>
              <a:ext uri="{FF2B5EF4-FFF2-40B4-BE49-F238E27FC236}">
                <a16:creationId xmlns:a16="http://schemas.microsoft.com/office/drawing/2014/main" xmlns="" id="{5BC51D03-731B-354A-9B04-3C4D9939E8FB}"/>
              </a:ext>
            </a:extLst>
          </p:cNvPr>
          <p:cNvSpPr>
            <a:spLocks noGrp="1" noChangeArrowheads="1"/>
          </p:cNvSpPr>
          <p:nvPr>
            <p:ph idx="1"/>
          </p:nvPr>
        </p:nvSpPr>
        <p:spPr/>
        <p:txBody>
          <a:bodyPr/>
          <a:lstStyle/>
          <a:p>
            <a:r>
              <a:rPr lang="en-GB" altLang="en-US" dirty="0"/>
              <a:t>Audit</a:t>
            </a:r>
          </a:p>
          <a:p>
            <a:pPr lvl="1"/>
            <a:r>
              <a:rPr lang="en-GB" altLang="en-US" dirty="0"/>
              <a:t>identifies whether individual measures are being implemented</a:t>
            </a:r>
          </a:p>
          <a:p>
            <a:endParaRPr lang="en-GB" altLang="en-US" dirty="0"/>
          </a:p>
          <a:p>
            <a:r>
              <a:rPr lang="en-GB" altLang="en-US" dirty="0"/>
              <a:t>Bundle </a:t>
            </a:r>
          </a:p>
          <a:p>
            <a:pPr lvl="1"/>
            <a:r>
              <a:rPr lang="en-GB" altLang="en-US" dirty="0"/>
              <a:t>To identify whether optimum care is being delivered</a:t>
            </a:r>
          </a:p>
          <a:p>
            <a:endParaRPr lang="en-GB" altLang="en-US" dirty="0"/>
          </a:p>
        </p:txBody>
      </p:sp>
      <p:sp>
        <p:nvSpPr>
          <p:cNvPr id="4" name="Slide Number Placeholder 3"/>
          <p:cNvSpPr>
            <a:spLocks noGrp="1"/>
          </p:cNvSpPr>
          <p:nvPr>
            <p:ph type="sldNum" sz="quarter" idx="12"/>
          </p:nvPr>
        </p:nvSpPr>
        <p:spPr>
          <a:xfrm>
            <a:off x="0" y="1272223"/>
            <a:ext cx="533400" cy="244476"/>
          </a:xfrm>
        </p:spPr>
        <p:txBody>
          <a:bodyPr>
            <a:normAutofit fontScale="85000" lnSpcReduction="20000"/>
          </a:bodyPr>
          <a:lstStyle/>
          <a:p>
            <a:r>
              <a:rPr lang="en-GB" dirty="0" smtClean="0"/>
              <a:t>37</a:t>
            </a:r>
            <a:endParaRPr lang="en-GB" dirty="0"/>
          </a:p>
        </p:txBody>
      </p:sp>
    </p:spTree>
    <p:extLst>
      <p:ext uri="{BB962C8B-B14F-4D97-AF65-F5344CB8AC3E}">
        <p14:creationId xmlns:p14="http://schemas.microsoft.com/office/powerpoint/2010/main" val="28910527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2171A45-F0D1-A54D-B064-FEFBD2D819AE}"/>
              </a:ext>
            </a:extLst>
          </p:cNvPr>
          <p:cNvSpPr>
            <a:spLocks noGrp="1"/>
          </p:cNvSpPr>
          <p:nvPr>
            <p:ph type="title"/>
          </p:nvPr>
        </p:nvSpPr>
        <p:spPr/>
        <p:txBody>
          <a:bodyPr>
            <a:normAutofit fontScale="90000"/>
          </a:bodyPr>
          <a:lstStyle/>
          <a:p>
            <a:r>
              <a:rPr lang="en-GB" dirty="0"/>
              <a:t>Are bundles effective?</a:t>
            </a:r>
            <a:br>
              <a:rPr lang="en-GB" dirty="0"/>
            </a:br>
            <a:r>
              <a:rPr lang="en-GB" sz="2700" dirty="0"/>
              <a:t>Lavallee, J. F., et al  (2017) </a:t>
            </a:r>
            <a:r>
              <a:rPr lang="en-GB" sz="2700" u="sng" dirty="0"/>
              <a:t>Implement Sci</a:t>
            </a:r>
            <a:r>
              <a:rPr lang="en-GB" sz="2700" dirty="0"/>
              <a:t> </a:t>
            </a:r>
            <a:r>
              <a:rPr lang="en-GB" sz="2700" b="1" dirty="0"/>
              <a:t>12</a:t>
            </a:r>
            <a:r>
              <a:rPr lang="en-GB" sz="2700" dirty="0"/>
              <a:t>(1): 142</a:t>
            </a:r>
            <a:endParaRPr lang="en-GB" dirty="0"/>
          </a:p>
        </p:txBody>
      </p:sp>
      <p:sp>
        <p:nvSpPr>
          <p:cNvPr id="3" name="Slide Number Placeholder 2">
            <a:extLst>
              <a:ext uri="{FF2B5EF4-FFF2-40B4-BE49-F238E27FC236}">
                <a16:creationId xmlns:a16="http://schemas.microsoft.com/office/drawing/2014/main" xmlns="" id="{8366D115-62D0-264C-A431-91ED13D23C38}"/>
              </a:ext>
            </a:extLst>
          </p:cNvPr>
          <p:cNvSpPr>
            <a:spLocks noGrp="1"/>
          </p:cNvSpPr>
          <p:nvPr>
            <p:ph type="sldNum" sz="quarter" idx="12"/>
          </p:nvPr>
        </p:nvSpPr>
        <p:spPr/>
        <p:txBody>
          <a:bodyPr>
            <a:normAutofit fontScale="85000" lnSpcReduction="20000"/>
          </a:bodyPr>
          <a:lstStyle/>
          <a:p>
            <a:fld id="{0BC8B8B5-5F4B-3844-AE3C-9420E97F090F}" type="slidenum">
              <a:rPr lang="en-US" smtClean="0"/>
              <a:pPr/>
              <a:t>38</a:t>
            </a:fld>
            <a:endParaRPr lang="en-US" dirty="0"/>
          </a:p>
        </p:txBody>
      </p:sp>
      <p:sp>
        <p:nvSpPr>
          <p:cNvPr id="4" name="Content Placeholder 3">
            <a:extLst>
              <a:ext uri="{FF2B5EF4-FFF2-40B4-BE49-F238E27FC236}">
                <a16:creationId xmlns:a16="http://schemas.microsoft.com/office/drawing/2014/main" xmlns="" id="{9277D2E9-356B-3245-BCA6-55A85EA11C3A}"/>
              </a:ext>
            </a:extLst>
          </p:cNvPr>
          <p:cNvSpPr>
            <a:spLocks noGrp="1"/>
          </p:cNvSpPr>
          <p:nvPr>
            <p:ph sz="quarter" idx="1"/>
          </p:nvPr>
        </p:nvSpPr>
        <p:spPr/>
        <p:txBody>
          <a:bodyPr>
            <a:normAutofit/>
          </a:bodyPr>
          <a:lstStyle/>
          <a:p>
            <a:r>
              <a:rPr lang="en-GB" sz="2800" dirty="0"/>
              <a:t>Systematic review comparing care bundles with usual care to evaluate the effects of bundles on risk of negative patient outcomes</a:t>
            </a:r>
          </a:p>
          <a:p>
            <a:r>
              <a:rPr lang="en-GB" sz="2800" dirty="0"/>
              <a:t>Very low quality evidence from controlled before-after studies suggests that care bundles may reduce the risk of negative outcomes when compared with usual care</a:t>
            </a:r>
          </a:p>
          <a:p>
            <a:r>
              <a:rPr lang="en-GB" sz="2800" dirty="0"/>
              <a:t>By contrast, the better quality evidence from six randomised trials is more uncertain..</a:t>
            </a:r>
          </a:p>
          <a:p>
            <a:endParaRPr lang="en-GB" sz="2800" dirty="0"/>
          </a:p>
        </p:txBody>
      </p:sp>
    </p:spTree>
    <p:extLst>
      <p:ext uri="{BB962C8B-B14F-4D97-AF65-F5344CB8AC3E}">
        <p14:creationId xmlns:p14="http://schemas.microsoft.com/office/powerpoint/2010/main" val="32559198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Bundles for SSI</a:t>
            </a:r>
          </a:p>
        </p:txBody>
      </p:sp>
      <p:sp>
        <p:nvSpPr>
          <p:cNvPr id="3" name="Content Placeholder 2"/>
          <p:cNvSpPr>
            <a:spLocks noGrp="1"/>
          </p:cNvSpPr>
          <p:nvPr>
            <p:ph idx="1"/>
          </p:nvPr>
        </p:nvSpPr>
        <p:spPr/>
        <p:txBody>
          <a:bodyPr>
            <a:normAutofit/>
          </a:bodyPr>
          <a:lstStyle/>
          <a:p>
            <a:r>
              <a:rPr lang="en-GB" sz="2800" dirty="0"/>
              <a:t>Systematic review and meta-analysis</a:t>
            </a:r>
          </a:p>
          <a:p>
            <a:pPr lvl="1"/>
            <a:r>
              <a:rPr lang="en-GB" sz="2400" dirty="0"/>
              <a:t>Tanner, J., et al., Surgery, 2015. </a:t>
            </a:r>
            <a:r>
              <a:rPr lang="en-GB" sz="2400" b="1" dirty="0"/>
              <a:t>158</a:t>
            </a:r>
            <a:r>
              <a:rPr lang="en-GB" sz="2400" dirty="0"/>
              <a:t>(1): p. 66-77.</a:t>
            </a:r>
          </a:p>
          <a:p>
            <a:r>
              <a:rPr lang="en-GB" sz="2800" dirty="0"/>
              <a:t>SSI rate in bundle group 7.0% and 15.1% in standard care group</a:t>
            </a:r>
          </a:p>
          <a:p>
            <a:pPr lvl="1"/>
            <a:r>
              <a:rPr lang="en-GB" sz="2400" dirty="0"/>
              <a:t>Compliance whole bundle ranged from 2.1% to 92%</a:t>
            </a:r>
          </a:p>
          <a:p>
            <a:pPr lvl="1"/>
            <a:r>
              <a:rPr lang="en-GB" sz="2400" dirty="0"/>
              <a:t>direct correlation between implementation (full vs. partial) of bundle and colorectal SSI rate</a:t>
            </a:r>
          </a:p>
          <a:p>
            <a:pPr lvl="1"/>
            <a:endParaRPr lang="en-GB" sz="2400" dirty="0"/>
          </a:p>
          <a:p>
            <a:endParaRPr lang="en-GB" sz="2800" dirty="0"/>
          </a:p>
          <a:p>
            <a:pPr lvl="1"/>
            <a:endParaRPr lang="en-GB" sz="2400" dirty="0"/>
          </a:p>
        </p:txBody>
      </p:sp>
      <p:sp>
        <p:nvSpPr>
          <p:cNvPr id="4" name="Slide Number Placeholder 3"/>
          <p:cNvSpPr>
            <a:spLocks noGrp="1"/>
          </p:cNvSpPr>
          <p:nvPr>
            <p:ph type="sldNum" sz="quarter" idx="12"/>
          </p:nvPr>
        </p:nvSpPr>
        <p:spPr>
          <a:xfrm>
            <a:off x="0" y="1272223"/>
            <a:ext cx="533400" cy="244476"/>
          </a:xfrm>
        </p:spPr>
        <p:txBody>
          <a:bodyPr>
            <a:normAutofit fontScale="85000" lnSpcReduction="20000"/>
          </a:bodyPr>
          <a:lstStyle/>
          <a:p>
            <a:r>
              <a:rPr lang="en-GB" dirty="0" smtClean="0"/>
              <a:t>39</a:t>
            </a:r>
            <a:endParaRPr lang="en-GB" dirty="0"/>
          </a:p>
        </p:txBody>
      </p:sp>
    </p:spTree>
    <p:extLst>
      <p:ext uri="{BB962C8B-B14F-4D97-AF65-F5344CB8AC3E}">
        <p14:creationId xmlns:p14="http://schemas.microsoft.com/office/powerpoint/2010/main" val="5877383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Antibiotics</a:t>
            </a:r>
            <a:endParaRPr lang="en-GB" dirty="0"/>
          </a:p>
        </p:txBody>
      </p:sp>
      <p:sp>
        <p:nvSpPr>
          <p:cNvPr id="4" name="Slide Number Placeholder 3"/>
          <p:cNvSpPr>
            <a:spLocks noGrp="1"/>
          </p:cNvSpPr>
          <p:nvPr>
            <p:ph type="sldNum" sz="quarter" idx="12"/>
          </p:nvPr>
        </p:nvSpPr>
        <p:spPr/>
        <p:txBody>
          <a:bodyPr>
            <a:normAutofit fontScale="85000" lnSpcReduction="20000"/>
          </a:bodyPr>
          <a:lstStyle/>
          <a:p>
            <a:fld id="{11AC037B-9679-4340-8910-780B85EF257B}" type="slidenum">
              <a:rPr lang="en-GB" smtClean="0"/>
              <a:pPr/>
              <a:t>4</a:t>
            </a:fld>
            <a:endParaRPr lang="en-GB" dirty="0"/>
          </a:p>
        </p:txBody>
      </p:sp>
      <p:sp>
        <p:nvSpPr>
          <p:cNvPr id="3" name="Content Placeholder 2"/>
          <p:cNvSpPr>
            <a:spLocks noGrp="1"/>
          </p:cNvSpPr>
          <p:nvPr>
            <p:ph idx="1"/>
          </p:nvPr>
        </p:nvSpPr>
        <p:spPr/>
        <p:txBody>
          <a:bodyPr>
            <a:normAutofit fontScale="92500" lnSpcReduction="10000"/>
          </a:bodyPr>
          <a:lstStyle/>
          <a:p>
            <a:r>
              <a:rPr lang="en-GB"/>
              <a:t>Modern medicine has only been possible because of them</a:t>
            </a:r>
          </a:p>
          <a:p>
            <a:pPr lvl="1"/>
            <a:r>
              <a:rPr lang="en-GB"/>
              <a:t>Chemotherapy</a:t>
            </a:r>
          </a:p>
          <a:p>
            <a:pPr lvl="1"/>
            <a:r>
              <a:rPr lang="en-GB"/>
              <a:t>Transplants</a:t>
            </a:r>
          </a:p>
          <a:p>
            <a:pPr lvl="1"/>
            <a:r>
              <a:rPr lang="en-GB"/>
              <a:t>Implant surgery </a:t>
            </a:r>
            <a:r>
              <a:rPr lang="mr-IN"/>
              <a:t>–</a:t>
            </a:r>
            <a:r>
              <a:rPr lang="en-GB"/>
              <a:t> no prophylaxis means that joint replacements may become too risky</a:t>
            </a:r>
          </a:p>
          <a:p>
            <a:r>
              <a:rPr lang="en-GB"/>
              <a:t>Have added about 20 years to life in developed countries</a:t>
            </a:r>
          </a:p>
          <a:p>
            <a:r>
              <a:rPr lang="en-GB"/>
              <a:t>Unique medications</a:t>
            </a:r>
          </a:p>
          <a:p>
            <a:pPr lvl="1"/>
            <a:r>
              <a:rPr lang="en-GB"/>
              <a:t>Are not targeted against the person taking it</a:t>
            </a:r>
          </a:p>
          <a:p>
            <a:pPr lvl="1"/>
            <a:r>
              <a:rPr lang="en-GB"/>
              <a:t>Prescribed by non-specialists</a:t>
            </a:r>
            <a:endParaRPr lang="en-GB" dirty="0"/>
          </a:p>
        </p:txBody>
      </p:sp>
    </p:spTree>
    <p:extLst>
      <p:ext uri="{BB962C8B-B14F-4D97-AF65-F5344CB8AC3E}">
        <p14:creationId xmlns:p14="http://schemas.microsoft.com/office/powerpoint/2010/main" val="23953141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left)">
                                      <p:cBhvr>
                                        <p:cTn id="13" dur="500"/>
                                        <p:tgtEl>
                                          <p:spTgt spid="3">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left)">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left)">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wipe(left)">
                                      <p:cBhvr>
                                        <p:cTn id="26" dur="500"/>
                                        <p:tgtEl>
                                          <p:spTgt spid="3">
                                            <p:txEl>
                                              <p:pRg st="5" end="5"/>
                                            </p:txEl>
                                          </p:spTgt>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wipe(left)">
                                      <p:cBhvr>
                                        <p:cTn id="29" dur="500"/>
                                        <p:tgtEl>
                                          <p:spTgt spid="3">
                                            <p:txEl>
                                              <p:pRg st="6" end="6"/>
                                            </p:txEl>
                                          </p:spTgt>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wipe(left)">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a:t>So let’s see if our bundle works</a:t>
            </a:r>
          </a:p>
        </p:txBody>
      </p:sp>
      <p:sp>
        <p:nvSpPr>
          <p:cNvPr id="4" name="Content Placeholder 3"/>
          <p:cNvSpPr>
            <a:spLocks noGrp="1"/>
          </p:cNvSpPr>
          <p:nvPr>
            <p:ph sz="quarter" idx="1"/>
          </p:nvPr>
        </p:nvSpPr>
        <p:spPr/>
        <p:txBody>
          <a:bodyPr>
            <a:normAutofit/>
          </a:bodyPr>
          <a:lstStyle/>
          <a:p>
            <a:r>
              <a:rPr lang="en-GB" sz="2800" dirty="0"/>
              <a:t>We implemented a 9-point bundle</a:t>
            </a:r>
          </a:p>
          <a:p>
            <a:pPr lvl="1"/>
            <a:r>
              <a:rPr lang="en-GB" sz="2000" dirty="0"/>
              <a:t>Antiseptic bathing</a:t>
            </a:r>
          </a:p>
          <a:p>
            <a:pPr lvl="1"/>
            <a:r>
              <a:rPr lang="en-GB" sz="2000" dirty="0"/>
              <a:t>2% Alcoholic Chlorhexidine</a:t>
            </a:r>
          </a:p>
          <a:p>
            <a:pPr lvl="1"/>
            <a:r>
              <a:rPr lang="en-GB" sz="2000" dirty="0"/>
              <a:t>MRSA Screening</a:t>
            </a:r>
          </a:p>
          <a:p>
            <a:pPr lvl="1"/>
            <a:r>
              <a:rPr lang="en-GB" sz="2000" dirty="0" err="1"/>
              <a:t>Abx</a:t>
            </a:r>
            <a:r>
              <a:rPr lang="en-GB" sz="2000" dirty="0"/>
              <a:t> prophylaxis</a:t>
            </a:r>
          </a:p>
          <a:p>
            <a:pPr lvl="1"/>
            <a:r>
              <a:rPr lang="en-GB" sz="2000" dirty="0" err="1"/>
              <a:t>Normothermia</a:t>
            </a:r>
            <a:endParaRPr lang="en-GB" sz="2000" dirty="0"/>
          </a:p>
          <a:p>
            <a:pPr lvl="1"/>
            <a:r>
              <a:rPr lang="en-GB" sz="2000" dirty="0"/>
              <a:t>Iodine incise drapes</a:t>
            </a:r>
          </a:p>
          <a:p>
            <a:pPr lvl="1"/>
            <a:r>
              <a:rPr lang="en-GB" sz="2000" dirty="0"/>
              <a:t>Supplemental Oxygen</a:t>
            </a:r>
          </a:p>
          <a:p>
            <a:pPr lvl="1"/>
            <a:r>
              <a:rPr lang="en-GB" sz="2000" dirty="0"/>
              <a:t>Glucose control</a:t>
            </a:r>
          </a:p>
          <a:p>
            <a:pPr lvl="1"/>
            <a:r>
              <a:rPr lang="en-GB" sz="2000" dirty="0"/>
              <a:t>No hair removal or clippers</a:t>
            </a:r>
          </a:p>
          <a:p>
            <a:pPr lvl="2"/>
            <a:r>
              <a:rPr lang="en-GB" sz="2000" dirty="0"/>
              <a:t>Tanner, J., et al., Effectiveness of a care bundle to reduce surgical site infections in patients having open colorectal surgery. Ann R </a:t>
            </a:r>
            <a:r>
              <a:rPr lang="en-GB" sz="2000" dirty="0" err="1"/>
              <a:t>Coll</a:t>
            </a:r>
            <a:r>
              <a:rPr lang="en-GB" sz="2000" dirty="0"/>
              <a:t> </a:t>
            </a:r>
            <a:r>
              <a:rPr lang="en-GB" sz="2000" dirty="0" err="1"/>
              <a:t>Surg</a:t>
            </a:r>
            <a:r>
              <a:rPr lang="en-GB" sz="2000" dirty="0"/>
              <a:t> </a:t>
            </a:r>
            <a:r>
              <a:rPr lang="en-GB" sz="2000" dirty="0" err="1"/>
              <a:t>Engl</a:t>
            </a:r>
            <a:r>
              <a:rPr lang="en-GB" sz="2000" dirty="0"/>
              <a:t>, 2016: p. 1-5.</a:t>
            </a:r>
          </a:p>
          <a:p>
            <a:pPr lvl="2"/>
            <a:endParaRPr lang="en-GB" sz="2000" dirty="0"/>
          </a:p>
          <a:p>
            <a:pPr lvl="1"/>
            <a:endParaRPr lang="en-GB" sz="2000" dirty="0"/>
          </a:p>
          <a:p>
            <a:pPr lvl="1"/>
            <a:endParaRPr lang="en-GB" sz="2000" dirty="0"/>
          </a:p>
          <a:p>
            <a:pPr lvl="1"/>
            <a:endParaRPr lang="en-GB" sz="2000" dirty="0"/>
          </a:p>
          <a:p>
            <a:pPr lvl="1"/>
            <a:endParaRPr lang="en-GB" sz="2000" dirty="0"/>
          </a:p>
        </p:txBody>
      </p:sp>
      <p:sp>
        <p:nvSpPr>
          <p:cNvPr id="3" name="Slide Number Placeholder 2"/>
          <p:cNvSpPr>
            <a:spLocks noGrp="1"/>
          </p:cNvSpPr>
          <p:nvPr>
            <p:ph type="sldNum" sz="quarter" idx="12"/>
          </p:nvPr>
        </p:nvSpPr>
        <p:spPr/>
        <p:txBody>
          <a:bodyPr>
            <a:normAutofit fontScale="85000" lnSpcReduction="20000"/>
          </a:bodyPr>
          <a:lstStyle/>
          <a:p>
            <a:fld id="{0BC8B8B5-5F4B-3844-AE3C-9420E97F090F}" type="slidenum">
              <a:rPr lang="en-US" smtClean="0"/>
              <a:pPr/>
              <a:t>40</a:t>
            </a:fld>
            <a:endParaRPr lang="en-US" dirty="0"/>
          </a:p>
        </p:txBody>
      </p:sp>
    </p:spTree>
    <p:extLst>
      <p:ext uri="{BB962C8B-B14F-4D97-AF65-F5344CB8AC3E}">
        <p14:creationId xmlns:p14="http://schemas.microsoft.com/office/powerpoint/2010/main" val="1557571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dirty="0"/>
              <a:t>  Hang on a minute..</a:t>
            </a:r>
          </a:p>
        </p:txBody>
      </p:sp>
      <p:graphicFrame>
        <p:nvGraphicFramePr>
          <p:cNvPr id="3" name="Table 2"/>
          <p:cNvGraphicFramePr>
            <a:graphicFrameLocks noGrp="1"/>
          </p:cNvGraphicFramePr>
          <p:nvPr>
            <p:extLst>
              <p:ext uri="{D42A27DB-BD31-4B8C-83A1-F6EECF244321}">
                <p14:modId xmlns:p14="http://schemas.microsoft.com/office/powerpoint/2010/main" val="1137691730"/>
              </p:ext>
            </p:extLst>
          </p:nvPr>
        </p:nvGraphicFramePr>
        <p:xfrm>
          <a:off x="1003300" y="2146300"/>
          <a:ext cx="7264401" cy="3289300"/>
        </p:xfrm>
        <a:graphic>
          <a:graphicData uri="http://schemas.openxmlformats.org/drawingml/2006/table">
            <a:tbl>
              <a:tblPr firstRow="1" bandRow="1">
                <a:tableStyleId>{5C22544A-7EE6-4342-B048-85BDC9FD1C3A}</a:tableStyleId>
              </a:tblPr>
              <a:tblGrid>
                <a:gridCol w="2421467">
                  <a:extLst>
                    <a:ext uri="{9D8B030D-6E8A-4147-A177-3AD203B41FA5}">
                      <a16:colId xmlns:a16="http://schemas.microsoft.com/office/drawing/2014/main" xmlns="" val="20000"/>
                    </a:ext>
                  </a:extLst>
                </a:gridCol>
                <a:gridCol w="2421467">
                  <a:extLst>
                    <a:ext uri="{9D8B030D-6E8A-4147-A177-3AD203B41FA5}">
                      <a16:colId xmlns:a16="http://schemas.microsoft.com/office/drawing/2014/main" xmlns="" val="20001"/>
                    </a:ext>
                  </a:extLst>
                </a:gridCol>
                <a:gridCol w="2421467">
                  <a:extLst>
                    <a:ext uri="{9D8B030D-6E8A-4147-A177-3AD203B41FA5}">
                      <a16:colId xmlns:a16="http://schemas.microsoft.com/office/drawing/2014/main" xmlns="" val="20002"/>
                    </a:ext>
                  </a:extLst>
                </a:gridCol>
              </a:tblGrid>
              <a:tr h="830522">
                <a:tc>
                  <a:txBody>
                    <a:bodyPr/>
                    <a:lstStyle/>
                    <a:p>
                      <a:endParaRPr lang="en-US" sz="1600" dirty="0">
                        <a:solidFill>
                          <a:schemeClr val="tx1"/>
                        </a:solidFill>
                        <a:latin typeface="Calibri" pitchFamily="34" charset="0"/>
                      </a:endParaRPr>
                    </a:p>
                  </a:txBody>
                  <a:tcPr marL="68573" marR="68573" marT="34295" marB="34295"/>
                </a:tc>
                <a:tc>
                  <a:txBody>
                    <a:bodyPr/>
                    <a:lstStyle/>
                    <a:p>
                      <a:pPr algn="ctr"/>
                      <a:r>
                        <a:rPr lang="en-US" sz="2400" dirty="0">
                          <a:solidFill>
                            <a:schemeClr val="tx1"/>
                          </a:solidFill>
                          <a:latin typeface="Calibri" pitchFamily="34" charset="0"/>
                        </a:rPr>
                        <a:t>Baseline  (127)</a:t>
                      </a:r>
                    </a:p>
                  </a:txBody>
                  <a:tcPr marL="68573" marR="68573" marT="34295" marB="34295" anchor="ctr"/>
                </a:tc>
                <a:tc>
                  <a:txBody>
                    <a:bodyPr/>
                    <a:lstStyle/>
                    <a:p>
                      <a:pPr algn="ctr"/>
                      <a:r>
                        <a:rPr lang="en-US" sz="2400" dirty="0">
                          <a:solidFill>
                            <a:schemeClr val="tx1"/>
                          </a:solidFill>
                          <a:latin typeface="Calibri" pitchFamily="34" charset="0"/>
                        </a:rPr>
                        <a:t>Cohort (166)</a:t>
                      </a:r>
                    </a:p>
                  </a:txBody>
                  <a:tcPr marL="68573" marR="68573" marT="34295" marB="34295" anchor="ctr"/>
                </a:tc>
                <a:extLst>
                  <a:ext uri="{0D108BD9-81ED-4DB2-BD59-A6C34878D82A}">
                    <a16:rowId xmlns:a16="http://schemas.microsoft.com/office/drawing/2014/main" xmlns="" val="10000"/>
                  </a:ext>
                </a:extLst>
              </a:tr>
              <a:tr h="797734">
                <a:tc>
                  <a:txBody>
                    <a:bodyPr/>
                    <a:lstStyle/>
                    <a:p>
                      <a:r>
                        <a:rPr lang="en-US" sz="2800" dirty="0">
                          <a:solidFill>
                            <a:schemeClr val="tx1"/>
                          </a:solidFill>
                          <a:latin typeface="Calibri" pitchFamily="34" charset="0"/>
                        </a:rPr>
                        <a:t>Superficial SSI</a:t>
                      </a:r>
                    </a:p>
                  </a:txBody>
                  <a:tcPr marL="68573" marR="68573" marT="34295" marB="34295" anchor="ctr"/>
                </a:tc>
                <a:tc>
                  <a:txBody>
                    <a:bodyPr/>
                    <a:lstStyle/>
                    <a:p>
                      <a:pPr algn="ctr"/>
                      <a:r>
                        <a:rPr lang="en-US" sz="2800" dirty="0">
                          <a:solidFill>
                            <a:schemeClr val="tx1"/>
                          </a:solidFill>
                          <a:latin typeface="Calibri" pitchFamily="34" charset="0"/>
                        </a:rPr>
                        <a:t>9%</a:t>
                      </a:r>
                    </a:p>
                  </a:txBody>
                  <a:tcPr marL="68573" marR="68573" marT="34295" marB="34295" anchor="ctr"/>
                </a:tc>
                <a:tc>
                  <a:txBody>
                    <a:bodyPr/>
                    <a:lstStyle/>
                    <a:p>
                      <a:pPr algn="ctr"/>
                      <a:r>
                        <a:rPr lang="en-US" sz="2800" dirty="0">
                          <a:solidFill>
                            <a:schemeClr val="tx1"/>
                          </a:solidFill>
                          <a:latin typeface="Calibri" pitchFamily="34" charset="0"/>
                        </a:rPr>
                        <a:t>17%</a:t>
                      </a:r>
                    </a:p>
                  </a:txBody>
                  <a:tcPr marL="68573" marR="68573" marT="34295" marB="34295" anchor="ctr"/>
                </a:tc>
                <a:extLst>
                  <a:ext uri="{0D108BD9-81ED-4DB2-BD59-A6C34878D82A}">
                    <a16:rowId xmlns:a16="http://schemas.microsoft.com/office/drawing/2014/main" xmlns="" val="10001"/>
                  </a:ext>
                </a:extLst>
              </a:tr>
              <a:tr h="830522">
                <a:tc>
                  <a:txBody>
                    <a:bodyPr/>
                    <a:lstStyle/>
                    <a:p>
                      <a:r>
                        <a:rPr lang="en-US" sz="2800" dirty="0">
                          <a:solidFill>
                            <a:schemeClr val="tx1"/>
                          </a:solidFill>
                          <a:latin typeface="Calibri" pitchFamily="34" charset="0"/>
                        </a:rPr>
                        <a:t>Deep SSI</a:t>
                      </a:r>
                    </a:p>
                  </a:txBody>
                  <a:tcPr marL="68573" marR="68573" marT="34295" marB="34295" anchor="ctr"/>
                </a:tc>
                <a:tc>
                  <a:txBody>
                    <a:bodyPr/>
                    <a:lstStyle/>
                    <a:p>
                      <a:pPr algn="ctr"/>
                      <a:r>
                        <a:rPr lang="en-US" sz="2800" dirty="0">
                          <a:solidFill>
                            <a:schemeClr val="tx1"/>
                          </a:solidFill>
                          <a:latin typeface="Calibri" pitchFamily="34" charset="0"/>
                        </a:rPr>
                        <a:t>15%</a:t>
                      </a:r>
                    </a:p>
                  </a:txBody>
                  <a:tcPr marL="68573" marR="68573" marT="34295" marB="34295" anchor="ctr"/>
                </a:tc>
                <a:tc>
                  <a:txBody>
                    <a:bodyPr/>
                    <a:lstStyle/>
                    <a:p>
                      <a:pPr algn="ctr"/>
                      <a:r>
                        <a:rPr lang="en-US" sz="2800" dirty="0">
                          <a:solidFill>
                            <a:schemeClr val="tx1"/>
                          </a:solidFill>
                          <a:latin typeface="Calibri" pitchFamily="34" charset="0"/>
                        </a:rPr>
                        <a:t>11%</a:t>
                      </a:r>
                    </a:p>
                  </a:txBody>
                  <a:tcPr marL="68573" marR="68573" marT="34295" marB="34295" anchor="ctr"/>
                </a:tc>
                <a:extLst>
                  <a:ext uri="{0D108BD9-81ED-4DB2-BD59-A6C34878D82A}">
                    <a16:rowId xmlns:a16="http://schemas.microsoft.com/office/drawing/2014/main" xmlns="" val="10002"/>
                  </a:ext>
                </a:extLst>
              </a:tr>
              <a:tr h="830522">
                <a:tc>
                  <a:txBody>
                    <a:bodyPr/>
                    <a:lstStyle/>
                    <a:p>
                      <a:r>
                        <a:rPr lang="en-US" sz="2800" dirty="0">
                          <a:solidFill>
                            <a:schemeClr val="tx1"/>
                          </a:solidFill>
                          <a:latin typeface="Calibri" pitchFamily="34" charset="0"/>
                        </a:rPr>
                        <a:t>Total SSI</a:t>
                      </a:r>
                    </a:p>
                  </a:txBody>
                  <a:tcPr marL="68573" marR="68573" marT="34295" marB="34295" anchor="ctr"/>
                </a:tc>
                <a:tc>
                  <a:txBody>
                    <a:bodyPr/>
                    <a:lstStyle/>
                    <a:p>
                      <a:pPr algn="ctr"/>
                      <a:r>
                        <a:rPr lang="en-US" sz="2800" dirty="0">
                          <a:solidFill>
                            <a:schemeClr val="tx1"/>
                          </a:solidFill>
                          <a:latin typeface="Calibri" pitchFamily="34" charset="0"/>
                        </a:rPr>
                        <a:t>24%</a:t>
                      </a:r>
                    </a:p>
                  </a:txBody>
                  <a:tcPr marL="68573" marR="68573" marT="34295" marB="34295" anchor="ctr"/>
                </a:tc>
                <a:tc>
                  <a:txBody>
                    <a:bodyPr/>
                    <a:lstStyle/>
                    <a:p>
                      <a:pPr algn="ctr"/>
                      <a:r>
                        <a:rPr lang="en-US" sz="2800" dirty="0">
                          <a:solidFill>
                            <a:schemeClr val="tx1"/>
                          </a:solidFill>
                          <a:latin typeface="Calibri" pitchFamily="34" charset="0"/>
                        </a:rPr>
                        <a:t>28%</a:t>
                      </a:r>
                    </a:p>
                  </a:txBody>
                  <a:tcPr marL="68573" marR="68573" marT="34295" marB="34295" anchor="ctr"/>
                </a:tc>
                <a:extLst>
                  <a:ext uri="{0D108BD9-81ED-4DB2-BD59-A6C34878D82A}">
                    <a16:rowId xmlns:a16="http://schemas.microsoft.com/office/drawing/2014/main" xmlns="" val="10003"/>
                  </a:ext>
                </a:extLst>
              </a:tr>
            </a:tbl>
          </a:graphicData>
        </a:graphic>
      </p:graphicFrame>
      <p:sp>
        <p:nvSpPr>
          <p:cNvPr id="4" name="Slide Number Placeholder 3"/>
          <p:cNvSpPr>
            <a:spLocks noGrp="1"/>
          </p:cNvSpPr>
          <p:nvPr>
            <p:ph type="sldNum" sz="quarter" idx="12"/>
          </p:nvPr>
        </p:nvSpPr>
        <p:spPr>
          <a:xfrm>
            <a:off x="0" y="1272223"/>
            <a:ext cx="533400" cy="244476"/>
          </a:xfrm>
        </p:spPr>
        <p:txBody>
          <a:bodyPr>
            <a:normAutofit fontScale="85000" lnSpcReduction="20000"/>
          </a:bodyPr>
          <a:lstStyle/>
          <a:p>
            <a:fld id="{11AC037B-9679-4340-8910-780B85EF257B}" type="slidenum">
              <a:rPr lang="en-GB" smtClean="0">
                <a:solidFill>
                  <a:schemeClr val="tx1"/>
                </a:solidFill>
              </a:rPr>
              <a:pPr/>
              <a:t>41</a:t>
            </a:fld>
            <a:r>
              <a:rPr lang="en-GB" dirty="0" smtClean="0">
                <a:solidFill>
                  <a:schemeClr val="tx1"/>
                </a:solidFill>
              </a:rPr>
              <a:t>1</a:t>
            </a:r>
            <a:endParaRPr lang="en-GB" dirty="0">
              <a:solidFill>
                <a:schemeClr val="tx1"/>
              </a:solidFill>
            </a:endParaRPr>
          </a:p>
        </p:txBody>
      </p:sp>
    </p:spTree>
    <p:extLst>
      <p:ext uri="{BB962C8B-B14F-4D97-AF65-F5344CB8AC3E}">
        <p14:creationId xmlns:p14="http://schemas.microsoft.com/office/powerpoint/2010/main" val="7828167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normAutofit/>
          </a:bodyPr>
          <a:lstStyle/>
          <a:p>
            <a:r>
              <a:rPr lang="en-US">
                <a:latin typeface="Arial" charset="0"/>
                <a:cs typeface="Arial" charset="0"/>
              </a:rPr>
              <a:t>Compliance with interventions</a:t>
            </a:r>
          </a:p>
        </p:txBody>
      </p:sp>
      <p:graphicFrame>
        <p:nvGraphicFramePr>
          <p:cNvPr id="3" name="Table 2"/>
          <p:cNvGraphicFramePr>
            <a:graphicFrameLocks noGrp="1"/>
          </p:cNvGraphicFramePr>
          <p:nvPr>
            <p:extLst/>
          </p:nvPr>
        </p:nvGraphicFramePr>
        <p:xfrm>
          <a:off x="1439466" y="2046483"/>
          <a:ext cx="6192442" cy="3840380"/>
        </p:xfrm>
        <a:graphic>
          <a:graphicData uri="http://schemas.openxmlformats.org/drawingml/2006/table">
            <a:tbl>
              <a:tblPr firstRow="1" bandRow="1">
                <a:tableStyleId>{5C22544A-7EE6-4342-B048-85BDC9FD1C3A}</a:tableStyleId>
              </a:tblPr>
              <a:tblGrid>
                <a:gridCol w="2809860">
                  <a:extLst>
                    <a:ext uri="{9D8B030D-6E8A-4147-A177-3AD203B41FA5}">
                      <a16:colId xmlns:a16="http://schemas.microsoft.com/office/drawing/2014/main" xmlns="" val="20000"/>
                    </a:ext>
                  </a:extLst>
                </a:gridCol>
                <a:gridCol w="1872455">
                  <a:extLst>
                    <a:ext uri="{9D8B030D-6E8A-4147-A177-3AD203B41FA5}">
                      <a16:colId xmlns:a16="http://schemas.microsoft.com/office/drawing/2014/main" xmlns="" val="20001"/>
                    </a:ext>
                  </a:extLst>
                </a:gridCol>
                <a:gridCol w="1510127">
                  <a:extLst>
                    <a:ext uri="{9D8B030D-6E8A-4147-A177-3AD203B41FA5}">
                      <a16:colId xmlns:a16="http://schemas.microsoft.com/office/drawing/2014/main" xmlns="" val="20002"/>
                    </a:ext>
                  </a:extLst>
                </a:gridCol>
              </a:tblGrid>
              <a:tr h="480050">
                <a:tc>
                  <a:txBody>
                    <a:bodyPr/>
                    <a:lstStyle/>
                    <a:p>
                      <a:endParaRPr lang="en-US" sz="1800" dirty="0">
                        <a:latin typeface="Calibri" pitchFamily="34" charset="0"/>
                      </a:endParaRPr>
                    </a:p>
                  </a:txBody>
                  <a:tcPr marL="68583" marR="68583" marT="34285" marB="34285"/>
                </a:tc>
                <a:tc>
                  <a:txBody>
                    <a:bodyPr/>
                    <a:lstStyle/>
                    <a:p>
                      <a:pPr algn="ctr"/>
                      <a:r>
                        <a:rPr lang="en-US" sz="2700" b="0" dirty="0">
                          <a:solidFill>
                            <a:schemeClr val="bg1"/>
                          </a:solidFill>
                          <a:latin typeface="Calibri" pitchFamily="34" charset="0"/>
                        </a:rPr>
                        <a:t>Baseline</a:t>
                      </a:r>
                    </a:p>
                  </a:txBody>
                  <a:tcPr marL="68583" marR="68583" marT="34285" marB="34285"/>
                </a:tc>
                <a:tc>
                  <a:txBody>
                    <a:bodyPr/>
                    <a:lstStyle/>
                    <a:p>
                      <a:pPr algn="ctr"/>
                      <a:r>
                        <a:rPr lang="en-US" sz="2700" b="0" dirty="0">
                          <a:solidFill>
                            <a:schemeClr val="bg1"/>
                          </a:solidFill>
                          <a:latin typeface="Calibri" pitchFamily="34" charset="0"/>
                        </a:rPr>
                        <a:t>Cohort </a:t>
                      </a:r>
                    </a:p>
                  </a:txBody>
                  <a:tcPr marL="68583" marR="68583" marT="34285" marB="34285"/>
                </a:tc>
                <a:extLst>
                  <a:ext uri="{0D108BD9-81ED-4DB2-BD59-A6C34878D82A}">
                    <a16:rowId xmlns:a16="http://schemas.microsoft.com/office/drawing/2014/main" xmlns="" val="10000"/>
                  </a:ext>
                </a:extLst>
              </a:tr>
              <a:tr h="617210">
                <a:tc>
                  <a:txBody>
                    <a:bodyPr/>
                    <a:lstStyle/>
                    <a:p>
                      <a:r>
                        <a:rPr lang="en-US" sz="1800" dirty="0">
                          <a:solidFill>
                            <a:srgbClr val="000066"/>
                          </a:solidFill>
                          <a:latin typeface="Calibri" pitchFamily="34" charset="0"/>
                        </a:rPr>
                        <a:t>MRSA screening, decontamination</a:t>
                      </a:r>
                    </a:p>
                  </a:txBody>
                  <a:tcPr marL="68583" marR="68583" marT="34285" marB="34285"/>
                </a:tc>
                <a:tc>
                  <a:txBody>
                    <a:bodyPr/>
                    <a:lstStyle/>
                    <a:p>
                      <a:pPr algn="ctr"/>
                      <a:r>
                        <a:rPr lang="en-US" sz="1800" dirty="0">
                          <a:solidFill>
                            <a:srgbClr val="000066"/>
                          </a:solidFill>
                          <a:latin typeface="Calibri" pitchFamily="34" charset="0"/>
                        </a:rPr>
                        <a:t>88%</a:t>
                      </a:r>
                    </a:p>
                  </a:txBody>
                  <a:tcPr marL="68583" marR="68583" marT="34285" marB="34285"/>
                </a:tc>
                <a:tc>
                  <a:txBody>
                    <a:bodyPr/>
                    <a:lstStyle/>
                    <a:p>
                      <a:pPr algn="ctr"/>
                      <a:r>
                        <a:rPr lang="en-US" sz="1800" dirty="0">
                          <a:solidFill>
                            <a:srgbClr val="000066"/>
                          </a:solidFill>
                          <a:latin typeface="Calibri" pitchFamily="34" charset="0"/>
                        </a:rPr>
                        <a:t>89%</a:t>
                      </a:r>
                    </a:p>
                  </a:txBody>
                  <a:tcPr marL="68583" marR="68583" marT="34285" marB="34285"/>
                </a:tc>
                <a:extLst>
                  <a:ext uri="{0D108BD9-81ED-4DB2-BD59-A6C34878D82A}">
                    <a16:rowId xmlns:a16="http://schemas.microsoft.com/office/drawing/2014/main" xmlns="" val="10001"/>
                  </a:ext>
                </a:extLst>
              </a:tr>
              <a:tr h="342890">
                <a:tc>
                  <a:txBody>
                    <a:bodyPr/>
                    <a:lstStyle/>
                    <a:p>
                      <a:r>
                        <a:rPr lang="en-US" sz="1800" dirty="0">
                          <a:solidFill>
                            <a:srgbClr val="000066"/>
                          </a:solidFill>
                          <a:latin typeface="Calibri" pitchFamily="34" charset="0"/>
                        </a:rPr>
                        <a:t>Pre-op wash</a:t>
                      </a:r>
                    </a:p>
                  </a:txBody>
                  <a:tcPr marL="68583" marR="68583" marT="34285" marB="34285"/>
                </a:tc>
                <a:tc>
                  <a:txBody>
                    <a:bodyPr/>
                    <a:lstStyle/>
                    <a:p>
                      <a:pPr algn="ctr"/>
                      <a:r>
                        <a:rPr lang="en-US" sz="1800" dirty="0">
                          <a:solidFill>
                            <a:srgbClr val="000066"/>
                          </a:solidFill>
                          <a:latin typeface="Calibri" pitchFamily="34" charset="0"/>
                        </a:rPr>
                        <a:t>63%</a:t>
                      </a:r>
                    </a:p>
                  </a:txBody>
                  <a:tcPr marL="68583" marR="68583" marT="34285" marB="34285"/>
                </a:tc>
                <a:tc>
                  <a:txBody>
                    <a:bodyPr/>
                    <a:lstStyle/>
                    <a:p>
                      <a:pPr algn="ctr"/>
                      <a:r>
                        <a:rPr lang="en-US" sz="1800" dirty="0">
                          <a:solidFill>
                            <a:srgbClr val="000066"/>
                          </a:solidFill>
                          <a:latin typeface="Calibri" pitchFamily="34" charset="0"/>
                        </a:rPr>
                        <a:t>63%</a:t>
                      </a:r>
                    </a:p>
                  </a:txBody>
                  <a:tcPr marL="68583" marR="68583" marT="34285" marB="34285"/>
                </a:tc>
                <a:extLst>
                  <a:ext uri="{0D108BD9-81ED-4DB2-BD59-A6C34878D82A}">
                    <a16:rowId xmlns:a16="http://schemas.microsoft.com/office/drawing/2014/main" xmlns="" val="10002"/>
                  </a:ext>
                </a:extLst>
              </a:tr>
              <a:tr h="342890">
                <a:tc>
                  <a:txBody>
                    <a:bodyPr/>
                    <a:lstStyle/>
                    <a:p>
                      <a:r>
                        <a:rPr lang="en-US" sz="1800" dirty="0">
                          <a:solidFill>
                            <a:srgbClr val="000066"/>
                          </a:solidFill>
                          <a:latin typeface="Calibri" pitchFamily="34" charset="0"/>
                        </a:rPr>
                        <a:t>App. hair removal</a:t>
                      </a:r>
                    </a:p>
                  </a:txBody>
                  <a:tcPr marL="68583" marR="68583" marT="34285" marB="34285"/>
                </a:tc>
                <a:tc>
                  <a:txBody>
                    <a:bodyPr/>
                    <a:lstStyle/>
                    <a:p>
                      <a:pPr algn="ctr"/>
                      <a:r>
                        <a:rPr lang="en-US" sz="1800" dirty="0">
                          <a:solidFill>
                            <a:srgbClr val="000066"/>
                          </a:solidFill>
                          <a:latin typeface="Calibri" pitchFamily="34" charset="0"/>
                        </a:rPr>
                        <a:t>Not recorded</a:t>
                      </a:r>
                    </a:p>
                  </a:txBody>
                  <a:tcPr marL="68583" marR="68583" marT="34285" marB="34285"/>
                </a:tc>
                <a:tc>
                  <a:txBody>
                    <a:bodyPr/>
                    <a:lstStyle/>
                    <a:p>
                      <a:pPr algn="ctr"/>
                      <a:r>
                        <a:rPr lang="en-US" sz="1800" dirty="0">
                          <a:solidFill>
                            <a:srgbClr val="000066"/>
                          </a:solidFill>
                          <a:latin typeface="Calibri" pitchFamily="34" charset="0"/>
                        </a:rPr>
                        <a:t>100%</a:t>
                      </a:r>
                    </a:p>
                  </a:txBody>
                  <a:tcPr marL="68583" marR="68583" marT="34285" marB="34285"/>
                </a:tc>
                <a:extLst>
                  <a:ext uri="{0D108BD9-81ED-4DB2-BD59-A6C34878D82A}">
                    <a16:rowId xmlns:a16="http://schemas.microsoft.com/office/drawing/2014/main" xmlns="" val="10003"/>
                  </a:ext>
                </a:extLst>
              </a:tr>
              <a:tr h="342890">
                <a:tc>
                  <a:txBody>
                    <a:bodyPr/>
                    <a:lstStyle/>
                    <a:p>
                      <a:r>
                        <a:rPr lang="en-US" sz="1800" dirty="0">
                          <a:solidFill>
                            <a:srgbClr val="000066"/>
                          </a:solidFill>
                          <a:latin typeface="Calibri" pitchFamily="34" charset="0"/>
                        </a:rPr>
                        <a:t>App.</a:t>
                      </a:r>
                      <a:r>
                        <a:rPr lang="en-US" sz="1800" baseline="0" dirty="0">
                          <a:solidFill>
                            <a:srgbClr val="000066"/>
                          </a:solidFill>
                          <a:latin typeface="Calibri" pitchFamily="34" charset="0"/>
                        </a:rPr>
                        <a:t> antibiotic prophylaxis</a:t>
                      </a:r>
                      <a:endParaRPr lang="en-US" sz="1800" dirty="0">
                        <a:solidFill>
                          <a:srgbClr val="000066"/>
                        </a:solidFill>
                        <a:latin typeface="Calibri" pitchFamily="34" charset="0"/>
                      </a:endParaRPr>
                    </a:p>
                  </a:txBody>
                  <a:tcPr marL="68583" marR="68583" marT="34285" marB="34285"/>
                </a:tc>
                <a:tc>
                  <a:txBody>
                    <a:bodyPr/>
                    <a:lstStyle/>
                    <a:p>
                      <a:pPr algn="ctr"/>
                      <a:r>
                        <a:rPr lang="en-US" sz="1800" dirty="0">
                          <a:solidFill>
                            <a:srgbClr val="000066"/>
                          </a:solidFill>
                          <a:latin typeface="Calibri" pitchFamily="34" charset="0"/>
                        </a:rPr>
                        <a:t>75%</a:t>
                      </a:r>
                    </a:p>
                  </a:txBody>
                  <a:tcPr marL="68583" marR="68583" marT="34285" marB="34285"/>
                </a:tc>
                <a:tc>
                  <a:txBody>
                    <a:bodyPr/>
                    <a:lstStyle/>
                    <a:p>
                      <a:pPr algn="ctr"/>
                      <a:r>
                        <a:rPr lang="en-US" sz="1800" dirty="0">
                          <a:solidFill>
                            <a:srgbClr val="000066"/>
                          </a:solidFill>
                          <a:latin typeface="Calibri" pitchFamily="34" charset="0"/>
                        </a:rPr>
                        <a:t>73%</a:t>
                      </a:r>
                    </a:p>
                  </a:txBody>
                  <a:tcPr marL="68583" marR="68583" marT="34285" marB="34285"/>
                </a:tc>
                <a:extLst>
                  <a:ext uri="{0D108BD9-81ED-4DB2-BD59-A6C34878D82A}">
                    <a16:rowId xmlns:a16="http://schemas.microsoft.com/office/drawing/2014/main" xmlns="" val="10004"/>
                  </a:ext>
                </a:extLst>
              </a:tr>
              <a:tr h="342890">
                <a:tc>
                  <a:txBody>
                    <a:bodyPr/>
                    <a:lstStyle/>
                    <a:p>
                      <a:r>
                        <a:rPr lang="en-US" sz="1800" dirty="0">
                          <a:solidFill>
                            <a:srgbClr val="000066"/>
                          </a:solidFill>
                          <a:latin typeface="Calibri" pitchFamily="34" charset="0"/>
                        </a:rPr>
                        <a:t>Skin prep 2% CHG</a:t>
                      </a:r>
                    </a:p>
                  </a:txBody>
                  <a:tcPr marL="68583" marR="68583" marT="34285" marB="34285"/>
                </a:tc>
                <a:tc>
                  <a:txBody>
                    <a:bodyPr/>
                    <a:lstStyle/>
                    <a:p>
                      <a:pPr algn="ctr"/>
                      <a:r>
                        <a:rPr lang="en-US" sz="1800" dirty="0">
                          <a:solidFill>
                            <a:srgbClr val="000066"/>
                          </a:solidFill>
                          <a:latin typeface="Calibri" pitchFamily="34" charset="0"/>
                        </a:rPr>
                        <a:t>Not used</a:t>
                      </a:r>
                    </a:p>
                  </a:txBody>
                  <a:tcPr marL="68583" marR="68583" marT="34285" marB="34285"/>
                </a:tc>
                <a:tc>
                  <a:txBody>
                    <a:bodyPr/>
                    <a:lstStyle/>
                    <a:p>
                      <a:pPr algn="ctr"/>
                      <a:r>
                        <a:rPr lang="en-US" sz="1800" dirty="0">
                          <a:solidFill>
                            <a:srgbClr val="000066"/>
                          </a:solidFill>
                          <a:latin typeface="Calibri" pitchFamily="34" charset="0"/>
                        </a:rPr>
                        <a:t>63%</a:t>
                      </a:r>
                    </a:p>
                  </a:txBody>
                  <a:tcPr marL="68583" marR="68583" marT="34285" marB="34285"/>
                </a:tc>
                <a:extLst>
                  <a:ext uri="{0D108BD9-81ED-4DB2-BD59-A6C34878D82A}">
                    <a16:rowId xmlns:a16="http://schemas.microsoft.com/office/drawing/2014/main" xmlns="" val="10005"/>
                  </a:ext>
                </a:extLst>
              </a:tr>
              <a:tr h="342890">
                <a:tc>
                  <a:txBody>
                    <a:bodyPr/>
                    <a:lstStyle/>
                    <a:p>
                      <a:r>
                        <a:rPr lang="en-US" sz="1800" dirty="0" err="1">
                          <a:solidFill>
                            <a:srgbClr val="000066"/>
                          </a:solidFill>
                          <a:latin typeface="Calibri" pitchFamily="34" charset="0"/>
                        </a:rPr>
                        <a:t>Normothermia</a:t>
                      </a:r>
                      <a:endParaRPr lang="en-US" sz="1800" dirty="0">
                        <a:solidFill>
                          <a:srgbClr val="000066"/>
                        </a:solidFill>
                        <a:latin typeface="Calibri" pitchFamily="34" charset="0"/>
                      </a:endParaRPr>
                    </a:p>
                  </a:txBody>
                  <a:tcPr marL="68583" marR="68583" marT="34285" marB="34285"/>
                </a:tc>
                <a:tc>
                  <a:txBody>
                    <a:bodyPr/>
                    <a:lstStyle/>
                    <a:p>
                      <a:pPr algn="ctr"/>
                      <a:r>
                        <a:rPr lang="en-US" sz="1800" dirty="0">
                          <a:solidFill>
                            <a:srgbClr val="000066"/>
                          </a:solidFill>
                          <a:latin typeface="Calibri" pitchFamily="34" charset="0"/>
                        </a:rPr>
                        <a:t>23%</a:t>
                      </a:r>
                    </a:p>
                  </a:txBody>
                  <a:tcPr marL="68583" marR="68583" marT="34285" marB="34285"/>
                </a:tc>
                <a:tc>
                  <a:txBody>
                    <a:bodyPr/>
                    <a:lstStyle/>
                    <a:p>
                      <a:pPr algn="ctr"/>
                      <a:r>
                        <a:rPr lang="en-US" sz="1800" dirty="0">
                          <a:solidFill>
                            <a:srgbClr val="000066"/>
                          </a:solidFill>
                          <a:latin typeface="Calibri" pitchFamily="34" charset="0"/>
                        </a:rPr>
                        <a:t>35%</a:t>
                      </a:r>
                    </a:p>
                  </a:txBody>
                  <a:tcPr marL="68583" marR="68583" marT="34285" marB="34285"/>
                </a:tc>
                <a:extLst>
                  <a:ext uri="{0D108BD9-81ED-4DB2-BD59-A6C34878D82A}">
                    <a16:rowId xmlns:a16="http://schemas.microsoft.com/office/drawing/2014/main" xmlns="" val="10006"/>
                  </a:ext>
                </a:extLst>
              </a:tr>
              <a:tr h="342890">
                <a:tc>
                  <a:txBody>
                    <a:bodyPr/>
                    <a:lstStyle/>
                    <a:p>
                      <a:r>
                        <a:rPr lang="en-US" sz="1800" dirty="0">
                          <a:solidFill>
                            <a:srgbClr val="000066"/>
                          </a:solidFill>
                          <a:latin typeface="Calibri" pitchFamily="34" charset="0"/>
                        </a:rPr>
                        <a:t>Iodine incise drapes</a:t>
                      </a:r>
                    </a:p>
                  </a:txBody>
                  <a:tcPr marL="68583" marR="68583" marT="34285" marB="34285"/>
                </a:tc>
                <a:tc>
                  <a:txBody>
                    <a:bodyPr/>
                    <a:lstStyle/>
                    <a:p>
                      <a:pPr algn="ctr"/>
                      <a:r>
                        <a:rPr lang="en-US" sz="1800" dirty="0">
                          <a:solidFill>
                            <a:srgbClr val="000066"/>
                          </a:solidFill>
                          <a:latin typeface="Calibri" pitchFamily="34" charset="0"/>
                        </a:rPr>
                        <a:t>Not recorded</a:t>
                      </a:r>
                    </a:p>
                  </a:txBody>
                  <a:tcPr marL="68583" marR="68583" marT="34285" marB="34285"/>
                </a:tc>
                <a:tc>
                  <a:txBody>
                    <a:bodyPr/>
                    <a:lstStyle/>
                    <a:p>
                      <a:pPr algn="ctr"/>
                      <a:r>
                        <a:rPr lang="en-US" sz="1800" dirty="0">
                          <a:solidFill>
                            <a:srgbClr val="000066"/>
                          </a:solidFill>
                          <a:latin typeface="Calibri" pitchFamily="34" charset="0"/>
                        </a:rPr>
                        <a:t>100%</a:t>
                      </a:r>
                    </a:p>
                  </a:txBody>
                  <a:tcPr marL="68583" marR="68583" marT="34285" marB="34285"/>
                </a:tc>
                <a:extLst>
                  <a:ext uri="{0D108BD9-81ED-4DB2-BD59-A6C34878D82A}">
                    <a16:rowId xmlns:a16="http://schemas.microsoft.com/office/drawing/2014/main" xmlns="" val="10007"/>
                  </a:ext>
                </a:extLst>
              </a:tr>
              <a:tr h="342890">
                <a:tc>
                  <a:txBody>
                    <a:bodyPr/>
                    <a:lstStyle/>
                    <a:p>
                      <a:r>
                        <a:rPr lang="en-US" sz="1800" dirty="0">
                          <a:solidFill>
                            <a:srgbClr val="000066"/>
                          </a:solidFill>
                          <a:latin typeface="Calibri" pitchFamily="34" charset="0"/>
                        </a:rPr>
                        <a:t>Supplemental oxygen</a:t>
                      </a:r>
                    </a:p>
                  </a:txBody>
                  <a:tcPr marL="68583" marR="68583" marT="34285" marB="34285"/>
                </a:tc>
                <a:tc>
                  <a:txBody>
                    <a:bodyPr/>
                    <a:lstStyle/>
                    <a:p>
                      <a:pPr algn="ctr"/>
                      <a:r>
                        <a:rPr lang="en-US" sz="1800" dirty="0">
                          <a:solidFill>
                            <a:srgbClr val="000066"/>
                          </a:solidFill>
                          <a:latin typeface="Calibri" pitchFamily="34" charset="0"/>
                        </a:rPr>
                        <a:t>Not recorded</a:t>
                      </a:r>
                    </a:p>
                  </a:txBody>
                  <a:tcPr marL="68583" marR="68583" marT="34285" marB="34285"/>
                </a:tc>
                <a:tc>
                  <a:txBody>
                    <a:bodyPr/>
                    <a:lstStyle/>
                    <a:p>
                      <a:pPr algn="ctr"/>
                      <a:r>
                        <a:rPr lang="en-US" sz="1800" dirty="0">
                          <a:solidFill>
                            <a:srgbClr val="000066"/>
                          </a:solidFill>
                          <a:latin typeface="Calibri" pitchFamily="34" charset="0"/>
                        </a:rPr>
                        <a:t>100%</a:t>
                      </a:r>
                    </a:p>
                  </a:txBody>
                  <a:tcPr marL="68583" marR="68583" marT="34285" marB="34285"/>
                </a:tc>
                <a:extLst>
                  <a:ext uri="{0D108BD9-81ED-4DB2-BD59-A6C34878D82A}">
                    <a16:rowId xmlns:a16="http://schemas.microsoft.com/office/drawing/2014/main" xmlns="" val="10008"/>
                  </a:ext>
                </a:extLst>
              </a:tr>
              <a:tr h="342890">
                <a:tc>
                  <a:txBody>
                    <a:bodyPr/>
                    <a:lstStyle/>
                    <a:p>
                      <a:r>
                        <a:rPr lang="en-US" sz="1800" dirty="0">
                          <a:solidFill>
                            <a:srgbClr val="000066"/>
                          </a:solidFill>
                          <a:latin typeface="Calibri" pitchFamily="34" charset="0"/>
                        </a:rPr>
                        <a:t>Glucose for diabetics</a:t>
                      </a:r>
                    </a:p>
                  </a:txBody>
                  <a:tcPr marL="68583" marR="68583" marT="34285" marB="34285"/>
                </a:tc>
                <a:tc>
                  <a:txBody>
                    <a:bodyPr/>
                    <a:lstStyle/>
                    <a:p>
                      <a:pPr algn="ctr"/>
                      <a:r>
                        <a:rPr lang="en-US" sz="1800" dirty="0">
                          <a:solidFill>
                            <a:srgbClr val="000066"/>
                          </a:solidFill>
                          <a:latin typeface="Calibri" pitchFamily="34" charset="0"/>
                        </a:rPr>
                        <a:t>98%</a:t>
                      </a:r>
                    </a:p>
                  </a:txBody>
                  <a:tcPr marL="68583" marR="68583" marT="34285" marB="34285"/>
                </a:tc>
                <a:tc>
                  <a:txBody>
                    <a:bodyPr/>
                    <a:lstStyle/>
                    <a:p>
                      <a:pPr algn="ctr"/>
                      <a:r>
                        <a:rPr lang="en-US" sz="1800" dirty="0">
                          <a:solidFill>
                            <a:srgbClr val="000066"/>
                          </a:solidFill>
                          <a:latin typeface="Calibri" pitchFamily="34" charset="0"/>
                        </a:rPr>
                        <a:t>95%</a:t>
                      </a:r>
                    </a:p>
                  </a:txBody>
                  <a:tcPr marL="68583" marR="68583" marT="34285" marB="34285"/>
                </a:tc>
                <a:extLst>
                  <a:ext uri="{0D108BD9-81ED-4DB2-BD59-A6C34878D82A}">
                    <a16:rowId xmlns:a16="http://schemas.microsoft.com/office/drawing/2014/main" xmlns="" val="10009"/>
                  </a:ext>
                </a:extLst>
              </a:tr>
            </a:tbl>
          </a:graphicData>
        </a:graphic>
      </p:graphicFrame>
      <p:sp>
        <p:nvSpPr>
          <p:cNvPr id="2" name="TextBox 1"/>
          <p:cNvSpPr txBox="1"/>
          <p:nvPr/>
        </p:nvSpPr>
        <p:spPr>
          <a:xfrm rot="19988304">
            <a:off x="2546369" y="2780728"/>
            <a:ext cx="4270291" cy="1338828"/>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en-GB" sz="4050" dirty="0">
                <a:latin typeface="Arial" charset="0"/>
                <a:ea typeface="Arial" charset="0"/>
                <a:cs typeface="Arial" charset="0"/>
              </a:rPr>
              <a:t>19% received all elements</a:t>
            </a:r>
          </a:p>
        </p:txBody>
      </p:sp>
      <p:sp>
        <p:nvSpPr>
          <p:cNvPr id="5" name="Slide Number Placeholder 3"/>
          <p:cNvSpPr>
            <a:spLocks noGrp="1"/>
          </p:cNvSpPr>
          <p:nvPr>
            <p:ph type="sldNum" sz="quarter" idx="12"/>
          </p:nvPr>
        </p:nvSpPr>
        <p:spPr>
          <a:xfrm>
            <a:off x="0" y="1272223"/>
            <a:ext cx="533400" cy="244476"/>
          </a:xfrm>
        </p:spPr>
        <p:txBody>
          <a:bodyPr>
            <a:normAutofit fontScale="85000" lnSpcReduction="20000"/>
          </a:bodyPr>
          <a:lstStyle/>
          <a:p>
            <a:fld id="{11AC037B-9679-4340-8910-780B85EF257B}" type="slidenum">
              <a:rPr lang="en-GB" smtClean="0">
                <a:solidFill>
                  <a:schemeClr val="tx1"/>
                </a:solidFill>
              </a:rPr>
              <a:pPr/>
              <a:t>42</a:t>
            </a:fld>
            <a:r>
              <a:rPr lang="en-GB" dirty="0" smtClean="0">
                <a:solidFill>
                  <a:schemeClr val="tx1"/>
                </a:solidFill>
              </a:rPr>
              <a:t>2</a:t>
            </a:r>
            <a:endParaRPr lang="en-GB" dirty="0">
              <a:solidFill>
                <a:schemeClr val="tx1"/>
              </a:solidFill>
            </a:endParaRPr>
          </a:p>
        </p:txBody>
      </p:sp>
    </p:spTree>
    <p:extLst>
      <p:ext uri="{BB962C8B-B14F-4D97-AF65-F5344CB8AC3E}">
        <p14:creationId xmlns:p14="http://schemas.microsoft.com/office/powerpoint/2010/main" val="33829282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E18AE360-436E-3A4B-BD8C-C89DA2F9B57F}"/>
              </a:ext>
            </a:extLst>
          </p:cNvPr>
          <p:cNvSpPr>
            <a:spLocks noGrp="1"/>
          </p:cNvSpPr>
          <p:nvPr>
            <p:ph type="title"/>
          </p:nvPr>
        </p:nvSpPr>
        <p:spPr/>
        <p:txBody>
          <a:bodyPr>
            <a:normAutofit fontScale="90000"/>
          </a:bodyPr>
          <a:lstStyle/>
          <a:p>
            <a:r>
              <a:rPr lang="en-GB" dirty="0"/>
              <a:t>Do CLABSI Bundles Work?</a:t>
            </a:r>
            <a:br>
              <a:rPr lang="en-GB" dirty="0"/>
            </a:br>
            <a:r>
              <a:rPr lang="en-GB" sz="2200" dirty="0" err="1">
                <a:latin typeface="Arial" charset="0"/>
                <a:ea typeface="Arial" charset="0"/>
                <a:cs typeface="Arial" charset="0"/>
              </a:rPr>
              <a:t>Ista</a:t>
            </a:r>
            <a:r>
              <a:rPr lang="en-GB" sz="2200" dirty="0">
                <a:latin typeface="Arial" charset="0"/>
                <a:ea typeface="Arial" charset="0"/>
                <a:cs typeface="Arial" charset="0"/>
              </a:rPr>
              <a:t>, E., et al. Lancet Infectious Diseases, 2016. </a:t>
            </a:r>
            <a:r>
              <a:rPr lang="en-GB" sz="2200" b="1" dirty="0">
                <a:latin typeface="Arial" charset="0"/>
                <a:ea typeface="Arial" charset="0"/>
                <a:cs typeface="Arial" charset="0"/>
              </a:rPr>
              <a:t>16</a:t>
            </a:r>
            <a:r>
              <a:rPr lang="en-GB" sz="2200" dirty="0">
                <a:latin typeface="Arial" charset="0"/>
                <a:ea typeface="Arial" charset="0"/>
                <a:cs typeface="Arial" charset="0"/>
              </a:rPr>
              <a:t>(6): p. 724-34</a:t>
            </a:r>
            <a:endParaRPr lang="en-GB" dirty="0"/>
          </a:p>
        </p:txBody>
      </p:sp>
      <p:sp>
        <p:nvSpPr>
          <p:cNvPr id="2" name="Slide Number Placeholder 1"/>
          <p:cNvSpPr>
            <a:spLocks noGrp="1"/>
          </p:cNvSpPr>
          <p:nvPr>
            <p:ph type="sldNum" sz="quarter" idx="12"/>
          </p:nvPr>
        </p:nvSpPr>
        <p:spPr/>
        <p:txBody>
          <a:bodyPr>
            <a:normAutofit fontScale="85000" lnSpcReduction="20000"/>
          </a:bodyPr>
          <a:lstStyle/>
          <a:p>
            <a:fld id="{58354AC5-CD2E-4C44-939F-8469A1DE764B}" type="slidenum">
              <a:rPr lang="en-GB" smtClean="0">
                <a:solidFill>
                  <a:schemeClr val="tx1"/>
                </a:solidFill>
              </a:rPr>
              <a:t>43</a:t>
            </a:fld>
            <a:endParaRPr lang="en-GB">
              <a:solidFill>
                <a:schemeClr val="tx1"/>
              </a:solidFill>
            </a:endParaRP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52446" y="1612674"/>
            <a:ext cx="5867708" cy="5121242"/>
          </a:xfrm>
          <a:prstGeom prst="rect">
            <a:avLst/>
          </a:prstGeom>
        </p:spPr>
      </p:pic>
    </p:spTree>
    <p:extLst>
      <p:ext uri="{BB962C8B-B14F-4D97-AF65-F5344CB8AC3E}">
        <p14:creationId xmlns:p14="http://schemas.microsoft.com/office/powerpoint/2010/main" val="23172526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dirty="0"/>
              <a:t>Bundles work but the story is compliance</a:t>
            </a:r>
            <a:r>
              <a:rPr lang="en-GB" dirty="0"/>
              <a:t/>
            </a:r>
            <a:br>
              <a:rPr lang="en-GB" dirty="0"/>
            </a:br>
            <a:r>
              <a:rPr lang="en-GB" sz="2200" dirty="0" err="1"/>
              <a:t>Ista</a:t>
            </a:r>
            <a:r>
              <a:rPr lang="en-GB" sz="2200" dirty="0"/>
              <a:t>, E., et al. The Lancet Infectious Diseases, 2016. 16(6): p. 724-734</a:t>
            </a:r>
            <a:endParaRPr lang="en-GB" dirty="0"/>
          </a:p>
        </p:txBody>
      </p:sp>
      <p:sp>
        <p:nvSpPr>
          <p:cNvPr id="4" name="Content Placeholder 3"/>
          <p:cNvSpPr>
            <a:spLocks noGrp="1"/>
          </p:cNvSpPr>
          <p:nvPr>
            <p:ph sz="quarter" idx="1"/>
          </p:nvPr>
        </p:nvSpPr>
        <p:spPr/>
        <p:txBody>
          <a:bodyPr>
            <a:normAutofit fontScale="85000" lnSpcReduction="20000"/>
          </a:bodyPr>
          <a:lstStyle/>
          <a:p>
            <a:r>
              <a:rPr lang="en-GB"/>
              <a:t>Systematic review and meta-analysis</a:t>
            </a:r>
          </a:p>
          <a:p>
            <a:pPr lvl="1"/>
            <a:r>
              <a:rPr lang="en-GB"/>
              <a:t>Conclusion: Bundles work (although 37% of 79 studies say they don’t)</a:t>
            </a:r>
          </a:p>
          <a:p>
            <a:r>
              <a:rPr lang="en-GB"/>
              <a:t>Importantly, described bundle compliance in the analysis</a:t>
            </a:r>
          </a:p>
          <a:p>
            <a:pPr lvl="1"/>
            <a:r>
              <a:rPr lang="en-GB"/>
              <a:t>Determined (or reported) in only 24% of pre-and post-implementation and in a further 11% post-implementation studies</a:t>
            </a:r>
          </a:p>
          <a:p>
            <a:pPr lvl="1"/>
            <a:r>
              <a:rPr lang="en-GB"/>
              <a:t>That leaves 65% of papers not reporting on compliance at all</a:t>
            </a:r>
          </a:p>
          <a:p>
            <a:pPr lvl="1"/>
            <a:r>
              <a:rPr lang="en-GB"/>
              <a:t>In the ones that did report, it was suboptimal in every one</a:t>
            </a:r>
          </a:p>
          <a:p>
            <a:r>
              <a:rPr lang="en-GB"/>
              <a:t>Blog post</a:t>
            </a:r>
          </a:p>
          <a:p>
            <a:pPr lvl="2"/>
            <a:r>
              <a:rPr lang="en-GB"/>
              <a:t>https://reflectionsipc.com/2017/06/12/the-big-c/</a:t>
            </a:r>
          </a:p>
          <a:p>
            <a:pPr lvl="2"/>
            <a:endParaRPr lang="en-GB" dirty="0"/>
          </a:p>
        </p:txBody>
      </p:sp>
      <p:sp>
        <p:nvSpPr>
          <p:cNvPr id="3" name="Slide Number Placeholder 2"/>
          <p:cNvSpPr>
            <a:spLocks noGrp="1"/>
          </p:cNvSpPr>
          <p:nvPr>
            <p:ph type="sldNum" sz="quarter" idx="12"/>
          </p:nvPr>
        </p:nvSpPr>
        <p:spPr/>
        <p:txBody>
          <a:bodyPr>
            <a:normAutofit fontScale="85000" lnSpcReduction="20000"/>
          </a:bodyPr>
          <a:lstStyle/>
          <a:p>
            <a:fld id="{0BC8B8B5-5F4B-3844-AE3C-9420E97F090F}" type="slidenum">
              <a:rPr lang="en-US" smtClean="0"/>
              <a:pPr/>
              <a:t>44</a:t>
            </a:fld>
            <a:endParaRPr lang="en-US" dirty="0"/>
          </a:p>
        </p:txBody>
      </p:sp>
    </p:spTree>
    <p:extLst>
      <p:ext uri="{BB962C8B-B14F-4D97-AF65-F5344CB8AC3E}">
        <p14:creationId xmlns:p14="http://schemas.microsoft.com/office/powerpoint/2010/main" val="8641888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2"/>
          <p:cNvSpPr>
            <a:spLocks noGrp="1"/>
          </p:cNvSpPr>
          <p:nvPr>
            <p:ph idx="1"/>
          </p:nvPr>
        </p:nvSpPr>
        <p:spPr/>
        <p:txBody>
          <a:bodyPr>
            <a:normAutofit lnSpcReduction="10000"/>
          </a:bodyPr>
          <a:lstStyle/>
          <a:p>
            <a:r>
              <a:rPr lang="en-GB" sz="2800" dirty="0"/>
              <a:t>The elements in a bundle are best practice based on evidence, and all should be very familiar with them</a:t>
            </a:r>
          </a:p>
          <a:p>
            <a:pPr lvl="1"/>
            <a:r>
              <a:rPr lang="en-GB" sz="2400" dirty="0"/>
              <a:t>Sometimes the fact that clinical staff are aware of them may make them dismiss the bundle as ‘nothing new’</a:t>
            </a:r>
          </a:p>
          <a:p>
            <a:r>
              <a:rPr lang="en-GB" sz="2800" dirty="0"/>
              <a:t>We must acknowledge that clinical practice is variable</a:t>
            </a:r>
          </a:p>
          <a:p>
            <a:pPr lvl="1"/>
            <a:r>
              <a:rPr lang="en-US" sz="2400" dirty="0"/>
              <a:t>During central line insertion, use chlorhexidine for site disinfectant and maximum sterile barrier precautions</a:t>
            </a:r>
          </a:p>
          <a:p>
            <a:pPr lvl="2"/>
            <a:r>
              <a:rPr lang="en-US" sz="2000" dirty="0"/>
              <a:t>2 practices highly recommended to prevent catheter-related bloodstream infection were carried out less than 75% of the time (Saint et al, ICHE 2010)</a:t>
            </a:r>
          </a:p>
        </p:txBody>
      </p:sp>
      <p:sp>
        <p:nvSpPr>
          <p:cNvPr id="3" name="Slide Number Placeholder 2"/>
          <p:cNvSpPr>
            <a:spLocks noGrp="1"/>
          </p:cNvSpPr>
          <p:nvPr>
            <p:ph type="sldNum" sz="quarter" idx="12"/>
          </p:nvPr>
        </p:nvSpPr>
        <p:spPr/>
        <p:txBody>
          <a:bodyPr>
            <a:normAutofit fontScale="85000" lnSpcReduction="20000"/>
          </a:bodyPr>
          <a:lstStyle/>
          <a:p>
            <a:fld id="{AA4236E5-CBA6-0342-837A-A3DDCBF9B03E}" type="slidenum">
              <a:rPr lang="en-GB" smtClean="0"/>
              <a:pPr/>
              <a:t>45</a:t>
            </a:fld>
            <a:endParaRPr lang="en-GB" dirty="0"/>
          </a:p>
        </p:txBody>
      </p:sp>
      <p:sp>
        <p:nvSpPr>
          <p:cNvPr id="31745" name="Title 1"/>
          <p:cNvSpPr>
            <a:spLocks noGrp="1"/>
          </p:cNvSpPr>
          <p:nvPr>
            <p:ph type="title"/>
          </p:nvPr>
        </p:nvSpPr>
        <p:spPr/>
        <p:txBody>
          <a:bodyPr/>
          <a:lstStyle/>
          <a:p>
            <a:r>
              <a:rPr lang="en-US"/>
              <a:t>Good and Bad</a:t>
            </a:r>
          </a:p>
        </p:txBody>
      </p:sp>
    </p:spTree>
    <p:extLst>
      <p:ext uri="{BB962C8B-B14F-4D97-AF65-F5344CB8AC3E}">
        <p14:creationId xmlns:p14="http://schemas.microsoft.com/office/powerpoint/2010/main" val="34068459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050E313-6B40-C743-A698-5E37A1944DB6}"/>
              </a:ext>
            </a:extLst>
          </p:cNvPr>
          <p:cNvSpPr>
            <a:spLocks noGrp="1"/>
          </p:cNvSpPr>
          <p:nvPr>
            <p:ph type="title"/>
          </p:nvPr>
        </p:nvSpPr>
        <p:spPr/>
        <p:txBody>
          <a:bodyPr>
            <a:normAutofit fontScale="90000"/>
          </a:bodyPr>
          <a:lstStyle/>
          <a:p>
            <a:r>
              <a:rPr lang="en-GB" dirty="0"/>
              <a:t>Why was CAUTI not reducing?</a:t>
            </a:r>
            <a:br>
              <a:rPr lang="en-GB" dirty="0"/>
            </a:br>
            <a:r>
              <a:rPr lang="en-GB" sz="2700" dirty="0" err="1"/>
              <a:t>Meddings</a:t>
            </a:r>
            <a:r>
              <a:rPr lang="en-GB" sz="2700" dirty="0"/>
              <a:t>, J. Abstract SHEA Spring Meeting, April 2018</a:t>
            </a:r>
            <a:endParaRPr lang="en-GB" dirty="0"/>
          </a:p>
        </p:txBody>
      </p:sp>
      <p:sp>
        <p:nvSpPr>
          <p:cNvPr id="3" name="Slide Number Placeholder 2">
            <a:extLst>
              <a:ext uri="{FF2B5EF4-FFF2-40B4-BE49-F238E27FC236}">
                <a16:creationId xmlns:a16="http://schemas.microsoft.com/office/drawing/2014/main" xmlns="" id="{3099A4BD-7E6C-E343-9B9F-5072DF7FC575}"/>
              </a:ext>
            </a:extLst>
          </p:cNvPr>
          <p:cNvSpPr>
            <a:spLocks noGrp="1"/>
          </p:cNvSpPr>
          <p:nvPr>
            <p:ph type="sldNum" sz="quarter" idx="12"/>
          </p:nvPr>
        </p:nvSpPr>
        <p:spPr/>
        <p:txBody>
          <a:bodyPr>
            <a:normAutofit fontScale="85000" lnSpcReduction="20000"/>
          </a:bodyPr>
          <a:lstStyle/>
          <a:p>
            <a:fld id="{0BC8B8B5-5F4B-3844-AE3C-9420E97F090F}" type="slidenum">
              <a:rPr lang="en-US" smtClean="0"/>
              <a:pPr/>
              <a:t>46</a:t>
            </a:fld>
            <a:endParaRPr lang="en-US" dirty="0"/>
          </a:p>
        </p:txBody>
      </p:sp>
      <p:sp>
        <p:nvSpPr>
          <p:cNvPr id="4" name="Content Placeholder 3">
            <a:extLst>
              <a:ext uri="{FF2B5EF4-FFF2-40B4-BE49-F238E27FC236}">
                <a16:creationId xmlns:a16="http://schemas.microsoft.com/office/drawing/2014/main" xmlns="" id="{795FAE87-A605-0F41-8F2E-7810B46BD4F3}"/>
              </a:ext>
            </a:extLst>
          </p:cNvPr>
          <p:cNvSpPr>
            <a:spLocks noGrp="1"/>
          </p:cNvSpPr>
          <p:nvPr>
            <p:ph sz="quarter" idx="1"/>
          </p:nvPr>
        </p:nvSpPr>
        <p:spPr/>
        <p:txBody>
          <a:bodyPr>
            <a:normAutofit lnSpcReduction="10000"/>
          </a:bodyPr>
          <a:lstStyle/>
          <a:p>
            <a:r>
              <a:rPr lang="en-GB" dirty="0"/>
              <a:t>Qualitative </a:t>
            </a:r>
            <a:r>
              <a:rPr lang="en-GB" dirty="0" err="1"/>
              <a:t>approach:grouped</a:t>
            </a:r>
            <a:r>
              <a:rPr lang="en-GB" dirty="0"/>
              <a:t> challenges and successes into intervention domains</a:t>
            </a:r>
          </a:p>
          <a:p>
            <a:pPr lvl="1"/>
            <a:r>
              <a:rPr lang="en-GB" dirty="0"/>
              <a:t>Used rich data to construct a comprehensive ICU CAUTI reduction program include at least one strategy from each of 4 domains</a:t>
            </a:r>
          </a:p>
          <a:p>
            <a:pPr lvl="2"/>
            <a:r>
              <a:rPr lang="en-GB" dirty="0"/>
              <a:t>Standardize use and care</a:t>
            </a:r>
          </a:p>
          <a:p>
            <a:pPr lvl="2"/>
            <a:r>
              <a:rPr lang="en-GB" dirty="0"/>
              <a:t>Improve communication about catheter need</a:t>
            </a:r>
          </a:p>
          <a:p>
            <a:pPr lvl="2"/>
            <a:r>
              <a:rPr lang="en-GB" dirty="0"/>
              <a:t>Build capacity for alternatives</a:t>
            </a:r>
          </a:p>
          <a:p>
            <a:pPr lvl="2"/>
            <a:r>
              <a:rPr lang="en-GB" dirty="0"/>
              <a:t>Feedback data in real time</a:t>
            </a:r>
          </a:p>
          <a:p>
            <a:pPr lvl="1"/>
            <a:r>
              <a:rPr lang="en-GB" dirty="0"/>
              <a:t>Basically, professionals like to be given a choice</a:t>
            </a:r>
          </a:p>
        </p:txBody>
      </p:sp>
    </p:spTree>
    <p:extLst>
      <p:ext uri="{BB962C8B-B14F-4D97-AF65-F5344CB8AC3E}">
        <p14:creationId xmlns:p14="http://schemas.microsoft.com/office/powerpoint/2010/main" val="39427561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65BF6117-C7DC-5D45-BF78-F747E1AE399D}"/>
              </a:ext>
            </a:extLst>
          </p:cNvPr>
          <p:cNvSpPr>
            <a:spLocks noGrp="1"/>
          </p:cNvSpPr>
          <p:nvPr>
            <p:ph type="title"/>
          </p:nvPr>
        </p:nvSpPr>
        <p:spPr/>
        <p:txBody>
          <a:bodyPr>
            <a:normAutofit fontScale="90000"/>
          </a:bodyPr>
          <a:lstStyle/>
          <a:p>
            <a:r>
              <a:rPr lang="en-GB" dirty="0"/>
              <a:t>Compliance</a:t>
            </a:r>
            <a:br>
              <a:rPr lang="en-GB" dirty="0"/>
            </a:br>
            <a:r>
              <a:rPr lang="en-GB" sz="3100" dirty="0" err="1"/>
              <a:t>Thesaurus.com</a:t>
            </a:r>
            <a:endParaRPr lang="en-GB" dirty="0"/>
          </a:p>
        </p:txBody>
      </p:sp>
      <p:sp>
        <p:nvSpPr>
          <p:cNvPr id="2" name="Slide Number Placeholder 1">
            <a:extLst>
              <a:ext uri="{FF2B5EF4-FFF2-40B4-BE49-F238E27FC236}">
                <a16:creationId xmlns:a16="http://schemas.microsoft.com/office/drawing/2014/main" xmlns="" id="{EF34D268-C456-E44A-A42C-DCBA72CB05E8}"/>
              </a:ext>
            </a:extLst>
          </p:cNvPr>
          <p:cNvSpPr>
            <a:spLocks noGrp="1"/>
          </p:cNvSpPr>
          <p:nvPr>
            <p:ph type="sldNum" sz="quarter" idx="12"/>
          </p:nvPr>
        </p:nvSpPr>
        <p:spPr/>
        <p:txBody>
          <a:bodyPr>
            <a:normAutofit fontScale="85000" lnSpcReduction="20000"/>
          </a:bodyPr>
          <a:lstStyle/>
          <a:p>
            <a:fld id="{0BC8B8B5-5F4B-3844-AE3C-9420E97F090F}" type="slidenum">
              <a:rPr lang="en-US" smtClean="0"/>
              <a:t>47</a:t>
            </a:fld>
            <a:endParaRPr lang="en-US"/>
          </a:p>
        </p:txBody>
      </p:sp>
      <p:pic>
        <p:nvPicPr>
          <p:cNvPr id="6" name="Content Placeholder 5">
            <a:extLst>
              <a:ext uri="{FF2B5EF4-FFF2-40B4-BE49-F238E27FC236}">
                <a16:creationId xmlns:a16="http://schemas.microsoft.com/office/drawing/2014/main" xmlns="" id="{4853C1AD-EE44-1745-B485-A0C0AEBEC521}"/>
              </a:ext>
            </a:extLst>
          </p:cNvPr>
          <p:cNvPicPr>
            <a:picLocks noGrp="1" noChangeAspect="1"/>
          </p:cNvPicPr>
          <p:nvPr>
            <p:ph sz="quarter" idx="1"/>
          </p:nvPr>
        </p:nvPicPr>
        <p:blipFill rotWithShape="1">
          <a:blip r:embed="rId2" cstate="email">
            <a:extLst>
              <a:ext uri="{28A0092B-C50C-407E-A947-70E740481C1C}">
                <a14:useLocalDpi xmlns:a14="http://schemas.microsoft.com/office/drawing/2010/main"/>
              </a:ext>
            </a:extLst>
          </a:blip>
          <a:srcRect/>
          <a:stretch/>
        </p:blipFill>
        <p:spPr>
          <a:xfrm>
            <a:off x="78238" y="3390900"/>
            <a:ext cx="9065762" cy="1498599"/>
          </a:xfrm>
        </p:spPr>
      </p:pic>
    </p:spTree>
    <p:extLst>
      <p:ext uri="{BB962C8B-B14F-4D97-AF65-F5344CB8AC3E}">
        <p14:creationId xmlns:p14="http://schemas.microsoft.com/office/powerpoint/2010/main" val="1507334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`The Big C’</a:t>
            </a:r>
            <a:endParaRPr lang="en-GB" dirty="0"/>
          </a:p>
        </p:txBody>
      </p:sp>
      <p:sp>
        <p:nvSpPr>
          <p:cNvPr id="3" name="Content Placeholder 2"/>
          <p:cNvSpPr>
            <a:spLocks noGrp="1"/>
          </p:cNvSpPr>
          <p:nvPr>
            <p:ph idx="1"/>
          </p:nvPr>
        </p:nvSpPr>
        <p:spPr/>
        <p:txBody>
          <a:bodyPr>
            <a:normAutofit/>
          </a:bodyPr>
          <a:lstStyle/>
          <a:p>
            <a:r>
              <a:rPr lang="en-GB" dirty="0">
                <a:latin typeface="Arial" charset="0"/>
                <a:ea typeface="Arial" charset="0"/>
                <a:cs typeface="Arial" charset="0"/>
              </a:rPr>
              <a:t>Compliance</a:t>
            </a:r>
          </a:p>
          <a:p>
            <a:pPr lvl="1"/>
            <a:r>
              <a:rPr lang="en-GB" dirty="0">
                <a:latin typeface="Arial" charset="0"/>
                <a:ea typeface="Arial" charset="0"/>
                <a:cs typeface="Arial" charset="0"/>
              </a:rPr>
              <a:t>The wrong word</a:t>
            </a:r>
          </a:p>
          <a:p>
            <a:r>
              <a:rPr lang="en-GB" dirty="0">
                <a:latin typeface="Arial" charset="0"/>
                <a:ea typeface="Arial" charset="0"/>
                <a:cs typeface="Arial" charset="0"/>
              </a:rPr>
              <a:t>It affects everything </a:t>
            </a:r>
            <a:r>
              <a:rPr lang="mr-IN" dirty="0">
                <a:latin typeface="Arial" charset="0"/>
                <a:ea typeface="Arial" charset="0"/>
                <a:cs typeface="Arial" charset="0"/>
              </a:rPr>
              <a:t>–</a:t>
            </a:r>
            <a:r>
              <a:rPr lang="en-GB" dirty="0">
                <a:latin typeface="Arial" charset="0"/>
                <a:ea typeface="Arial" charset="0"/>
                <a:cs typeface="Arial" charset="0"/>
              </a:rPr>
              <a:t> but is often absent from published papers</a:t>
            </a:r>
          </a:p>
          <a:p>
            <a:pPr lvl="1"/>
            <a:r>
              <a:rPr lang="en-GB" dirty="0">
                <a:latin typeface="Arial" charset="0"/>
                <a:ea typeface="Arial" charset="0"/>
                <a:cs typeface="Arial" charset="0"/>
              </a:rPr>
              <a:t>Research showing effectiveness of interventions and likelihood of implementation</a:t>
            </a:r>
          </a:p>
          <a:p>
            <a:r>
              <a:rPr lang="en-GB" dirty="0">
                <a:latin typeface="Arial" charset="0"/>
                <a:ea typeface="Arial" charset="0"/>
                <a:cs typeface="Arial" charset="0"/>
              </a:rPr>
              <a:t>And it is probably our fault</a:t>
            </a:r>
          </a:p>
          <a:p>
            <a:pPr lvl="1"/>
            <a:r>
              <a:rPr lang="en-GB" dirty="0">
                <a:latin typeface="Arial" charset="0"/>
                <a:ea typeface="Arial" charset="0"/>
                <a:cs typeface="Arial" charset="0"/>
              </a:rPr>
              <a:t>Poor implementation planning (often not described in the studies)</a:t>
            </a:r>
          </a:p>
          <a:p>
            <a:pPr lvl="1"/>
            <a:r>
              <a:rPr lang="en-GB" dirty="0">
                <a:latin typeface="Arial" charset="0"/>
                <a:ea typeface="Arial" charset="0"/>
                <a:cs typeface="Arial" charset="0"/>
              </a:rPr>
              <a:t>Failure of ‘selling the message’</a:t>
            </a:r>
          </a:p>
        </p:txBody>
      </p:sp>
      <p:sp>
        <p:nvSpPr>
          <p:cNvPr id="4" name="Slide Number Placeholder 3"/>
          <p:cNvSpPr>
            <a:spLocks noGrp="1"/>
          </p:cNvSpPr>
          <p:nvPr>
            <p:ph type="sldNum" sz="quarter" idx="12"/>
          </p:nvPr>
        </p:nvSpPr>
        <p:spPr>
          <a:xfrm>
            <a:off x="0" y="1272223"/>
            <a:ext cx="533400" cy="244476"/>
          </a:xfrm>
        </p:spPr>
        <p:txBody>
          <a:bodyPr>
            <a:normAutofit fontScale="85000" lnSpcReduction="20000"/>
          </a:bodyPr>
          <a:lstStyle/>
          <a:p>
            <a:fld id="{11AC037B-9679-4340-8910-780B85EF257B}" type="slidenum">
              <a:rPr lang="en-GB" smtClean="0"/>
              <a:pPr/>
              <a:t>48</a:t>
            </a:fld>
            <a:r>
              <a:rPr lang="en-GB" dirty="0" smtClean="0"/>
              <a:t>8</a:t>
            </a:r>
            <a:endParaRPr lang="en-GB" dirty="0"/>
          </a:p>
        </p:txBody>
      </p:sp>
    </p:spTree>
    <p:extLst>
      <p:ext uri="{BB962C8B-B14F-4D97-AF65-F5344CB8AC3E}">
        <p14:creationId xmlns:p14="http://schemas.microsoft.com/office/powerpoint/2010/main" val="29537953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AAD3DC98-9A7E-1B4B-A203-C3DC9A5561BA}"/>
              </a:ext>
            </a:extLst>
          </p:cNvPr>
          <p:cNvSpPr>
            <a:spLocks noGrp="1"/>
          </p:cNvSpPr>
          <p:nvPr>
            <p:ph type="title"/>
          </p:nvPr>
        </p:nvSpPr>
        <p:spPr>
          <a:xfrm>
            <a:off x="612648" y="228600"/>
            <a:ext cx="8404352" cy="990600"/>
          </a:xfrm>
        </p:spPr>
        <p:txBody>
          <a:bodyPr>
            <a:normAutofit fontScale="90000"/>
          </a:bodyPr>
          <a:lstStyle/>
          <a:p>
            <a:r>
              <a:rPr lang="en-GB" dirty="0"/>
              <a:t>Compliance with interventions</a:t>
            </a:r>
            <a:br>
              <a:rPr lang="en-GB" dirty="0"/>
            </a:br>
            <a:r>
              <a:rPr lang="en-GB" sz="2000" dirty="0"/>
              <a:t>Buchanan et al, American Journal of Infection Control (2018) In Press (last week)</a:t>
            </a:r>
            <a:endParaRPr lang="en-GB" dirty="0"/>
          </a:p>
        </p:txBody>
      </p:sp>
      <p:sp>
        <p:nvSpPr>
          <p:cNvPr id="7" name="Content Placeholder 6">
            <a:extLst>
              <a:ext uri="{FF2B5EF4-FFF2-40B4-BE49-F238E27FC236}">
                <a16:creationId xmlns:a16="http://schemas.microsoft.com/office/drawing/2014/main" xmlns="" id="{12737590-4B6F-AD47-8515-6952C1746656}"/>
              </a:ext>
            </a:extLst>
          </p:cNvPr>
          <p:cNvSpPr>
            <a:spLocks noGrp="1"/>
          </p:cNvSpPr>
          <p:nvPr>
            <p:ph idx="1"/>
          </p:nvPr>
        </p:nvSpPr>
        <p:spPr/>
        <p:txBody>
          <a:bodyPr>
            <a:normAutofit fontScale="85000" lnSpcReduction="20000"/>
          </a:bodyPr>
          <a:lstStyle/>
          <a:p>
            <a:r>
              <a:rPr lang="en-GB" dirty="0"/>
              <a:t>Embedded a compliance coach (RN with experience in central line management into units managing these devices</a:t>
            </a:r>
          </a:p>
          <a:p>
            <a:pPr lvl="1"/>
            <a:r>
              <a:rPr lang="en-GB" dirty="0"/>
              <a:t>conducted routine, </a:t>
            </a:r>
            <a:r>
              <a:rPr lang="en-GB" dirty="0" err="1"/>
              <a:t>housewide</a:t>
            </a:r>
            <a:r>
              <a:rPr lang="en-GB" dirty="0"/>
              <a:t>, unannounced audits of central venous access device dressings and intravenous (IV) tubing, using a model of observation, data capture, coaching, and reporting, followed by focused education</a:t>
            </a:r>
          </a:p>
          <a:p>
            <a:r>
              <a:rPr lang="en-GB" dirty="0"/>
              <a:t>Results</a:t>
            </a:r>
          </a:p>
          <a:p>
            <a:pPr lvl="1"/>
            <a:r>
              <a:rPr lang="en-GB" dirty="0"/>
              <a:t>Clean/dry/intact dressing compliance improved from 64% to 84% (P = .0001)</a:t>
            </a:r>
          </a:p>
          <a:p>
            <a:pPr lvl="1"/>
            <a:r>
              <a:rPr lang="en-GB" dirty="0"/>
              <a:t>CHG sponge placement improved from 54% to 78% (P = .0001)</a:t>
            </a:r>
          </a:p>
          <a:p>
            <a:r>
              <a:rPr lang="en-GB" dirty="0"/>
              <a:t>Feedback was instant and non-punitive</a:t>
            </a:r>
          </a:p>
          <a:p>
            <a:pPr lvl="2"/>
            <a:endParaRPr lang="en-GB" dirty="0"/>
          </a:p>
        </p:txBody>
      </p:sp>
      <p:sp>
        <p:nvSpPr>
          <p:cNvPr id="3" name="Slide Number Placeholder 2">
            <a:extLst>
              <a:ext uri="{FF2B5EF4-FFF2-40B4-BE49-F238E27FC236}">
                <a16:creationId xmlns:a16="http://schemas.microsoft.com/office/drawing/2014/main" xmlns="" id="{506F974A-3553-224A-906A-C1C67089BE3A}"/>
              </a:ext>
            </a:extLst>
          </p:cNvPr>
          <p:cNvSpPr>
            <a:spLocks noGrp="1"/>
          </p:cNvSpPr>
          <p:nvPr>
            <p:ph type="sldNum" sz="quarter" idx="12"/>
          </p:nvPr>
        </p:nvSpPr>
        <p:spPr/>
        <p:txBody>
          <a:bodyPr>
            <a:normAutofit fontScale="85000" lnSpcReduction="20000"/>
          </a:bodyPr>
          <a:lstStyle/>
          <a:p>
            <a:fld id="{5FD889E0-CAB2-4699-909D-B9A88D47ACBE}" type="slidenum">
              <a:rPr lang="en-US" smtClean="0"/>
              <a:t>49</a:t>
            </a:fld>
            <a:endParaRPr lang="en-US"/>
          </a:p>
        </p:txBody>
      </p:sp>
    </p:spTree>
    <p:extLst>
      <p:ext uri="{BB962C8B-B14F-4D97-AF65-F5344CB8AC3E}">
        <p14:creationId xmlns:p14="http://schemas.microsoft.com/office/powerpoint/2010/main" val="19299132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7938" name="Rectangle 1"/>
          <p:cNvSpPr>
            <a:spLocks noGrp="1" noChangeArrowheads="1"/>
          </p:cNvSpPr>
          <p:nvPr>
            <p:ph type="title"/>
          </p:nvPr>
        </p:nvSpPr>
        <p:spPr/>
        <p:txBody>
          <a:bodyPr/>
          <a:lstStyle/>
          <a:p>
            <a:r>
              <a:rPr lang="en-US" dirty="0"/>
              <a:t>What also changed?</a:t>
            </a:r>
          </a:p>
        </p:txBody>
      </p:sp>
      <p:sp>
        <p:nvSpPr>
          <p:cNvPr id="2" name="Slide Number Placeholder 1"/>
          <p:cNvSpPr>
            <a:spLocks noGrp="1"/>
          </p:cNvSpPr>
          <p:nvPr>
            <p:ph type="sldNum" sz="quarter" idx="12"/>
          </p:nvPr>
        </p:nvSpPr>
        <p:spPr/>
        <p:txBody>
          <a:bodyPr>
            <a:normAutofit fontScale="85000" lnSpcReduction="20000"/>
          </a:bodyPr>
          <a:lstStyle/>
          <a:p>
            <a:fld id="{57AF16DE-A0D5-4438-950F-5B1E159C2C28}" type="slidenum">
              <a:rPr lang="en-US" smtClean="0"/>
              <a:pPr/>
              <a:t>5</a:t>
            </a:fld>
            <a:endParaRPr lang="en-US"/>
          </a:p>
        </p:txBody>
      </p:sp>
      <p:sp>
        <p:nvSpPr>
          <p:cNvPr id="17410" name="Rectangle 2"/>
          <p:cNvSpPr>
            <a:spLocks noGrp="1" noChangeArrowheads="1"/>
          </p:cNvSpPr>
          <p:nvPr>
            <p:ph idx="1"/>
          </p:nvPr>
        </p:nvSpPr>
        <p:spPr/>
        <p:txBody>
          <a:bodyPr>
            <a:normAutofit fontScale="92500" lnSpcReduction="10000"/>
          </a:bodyPr>
          <a:lstStyle/>
          <a:p>
            <a:r>
              <a:rPr lang="en-US" dirty="0"/>
              <a:t>Ageing population</a:t>
            </a:r>
          </a:p>
          <a:p>
            <a:pPr lvl="1"/>
            <a:r>
              <a:rPr lang="en-US" dirty="0"/>
              <a:t>Increasing public expectancy that illness is treatable</a:t>
            </a:r>
          </a:p>
          <a:p>
            <a:pPr lvl="1"/>
            <a:r>
              <a:rPr lang="en-US" dirty="0"/>
              <a:t>More interventions and invasive techniques</a:t>
            </a:r>
          </a:p>
          <a:p>
            <a:r>
              <a:rPr lang="en-US" dirty="0"/>
              <a:t>Medical Science moved forward, but infection control was left to specialists</a:t>
            </a:r>
          </a:p>
          <a:p>
            <a:pPr lvl="1"/>
            <a:r>
              <a:rPr lang="en-US" dirty="0"/>
              <a:t>Not good when you have little real influence</a:t>
            </a:r>
          </a:p>
          <a:p>
            <a:pPr lvl="1"/>
            <a:r>
              <a:rPr lang="en-US" dirty="0"/>
              <a:t>In 2000, ICPs in England were asked what percentage of infections we thought were preventable; we said between 5% and 20%</a:t>
            </a:r>
          </a:p>
          <a:p>
            <a:r>
              <a:rPr lang="en-US" dirty="0"/>
              <a:t>So healthcare-associated infections increased</a:t>
            </a:r>
          </a:p>
          <a:p>
            <a:pPr lvl="1"/>
            <a:endParaRPr lang="en-US" dirty="0"/>
          </a:p>
        </p:txBody>
      </p:sp>
      <p:sp>
        <p:nvSpPr>
          <p:cNvPr id="167940" name="Text Box 3"/>
          <p:cNvSpPr txBox="1">
            <a:spLocks noChangeArrowheads="1"/>
          </p:cNvSpPr>
          <p:nvPr/>
        </p:nvSpPr>
        <p:spPr bwMode="auto">
          <a:xfrm>
            <a:off x="4446985" y="6509742"/>
            <a:ext cx="241103" cy="258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4287" tIns="32144" rIns="64287" bIns="32144"/>
          <a:lstStyle>
            <a:lvl1pPr eaLnBrk="0" hangingPunct="0">
              <a:defRPr sz="4000">
                <a:solidFill>
                  <a:srgbClr val="000000"/>
                </a:solidFill>
                <a:latin typeface="Gill Sans" charset="0"/>
                <a:ea typeface="ヒラギノ角ゴ ProN W3" charset="0"/>
                <a:cs typeface="ヒラギノ角ゴ ProN W3" charset="0"/>
                <a:sym typeface="Gill Sans" charset="0"/>
              </a:defRPr>
            </a:lvl1pPr>
            <a:lvl2pPr marL="37931725" indent="-37474525" eaLnBrk="0" hangingPunct="0">
              <a:defRPr sz="4000">
                <a:solidFill>
                  <a:srgbClr val="000000"/>
                </a:solidFill>
                <a:latin typeface="Gill Sans" charset="0"/>
                <a:ea typeface="ヒラギノ角ゴ ProN W3" charset="0"/>
                <a:cs typeface="ヒラギノ角ゴ ProN W3" charset="0"/>
                <a:sym typeface="Gill Sans" charset="0"/>
              </a:defRPr>
            </a:lvl2pPr>
            <a:lvl3pPr eaLnBrk="0" hangingPunct="0">
              <a:defRPr sz="4000">
                <a:solidFill>
                  <a:srgbClr val="000000"/>
                </a:solidFill>
                <a:latin typeface="Gill Sans" charset="0"/>
                <a:ea typeface="ヒラギノ角ゴ ProN W3" charset="0"/>
                <a:cs typeface="ヒラギノ角ゴ ProN W3" charset="0"/>
                <a:sym typeface="Gill Sans" charset="0"/>
              </a:defRPr>
            </a:lvl3pPr>
            <a:lvl4pPr eaLnBrk="0" hangingPunct="0">
              <a:defRPr sz="4000">
                <a:solidFill>
                  <a:srgbClr val="000000"/>
                </a:solidFill>
                <a:latin typeface="Gill Sans" charset="0"/>
                <a:ea typeface="ヒラギノ角ゴ ProN W3" charset="0"/>
                <a:cs typeface="ヒラギノ角ゴ ProN W3" charset="0"/>
                <a:sym typeface="Gill Sans" charset="0"/>
              </a:defRPr>
            </a:lvl4pPr>
            <a:lvl5pPr eaLnBrk="0" hangingPunct="0">
              <a:defRPr sz="4000">
                <a:solidFill>
                  <a:srgbClr val="000000"/>
                </a:solidFill>
                <a:latin typeface="Gill Sans" charset="0"/>
                <a:ea typeface="ヒラギノ角ゴ ProN W3" charset="0"/>
                <a:cs typeface="ヒラギノ角ゴ ProN W3" charset="0"/>
                <a:sym typeface="Gill Sans" charset="0"/>
              </a:defRPr>
            </a:lvl5pPr>
            <a:lvl6pPr marL="457200" eaLnBrk="0" fontAlgn="base" hangingPunct="0">
              <a:spcBef>
                <a:spcPct val="0"/>
              </a:spcBef>
              <a:spcAft>
                <a:spcPct val="0"/>
              </a:spcAft>
              <a:defRPr sz="4000">
                <a:solidFill>
                  <a:srgbClr val="000000"/>
                </a:solidFill>
                <a:latin typeface="Gill Sans" charset="0"/>
                <a:ea typeface="ヒラギノ角ゴ ProN W3" charset="0"/>
                <a:cs typeface="ヒラギノ角ゴ ProN W3" charset="0"/>
                <a:sym typeface="Gill Sans" charset="0"/>
              </a:defRPr>
            </a:lvl6pPr>
            <a:lvl7pPr marL="914400" eaLnBrk="0" fontAlgn="base" hangingPunct="0">
              <a:spcBef>
                <a:spcPct val="0"/>
              </a:spcBef>
              <a:spcAft>
                <a:spcPct val="0"/>
              </a:spcAft>
              <a:defRPr sz="4000">
                <a:solidFill>
                  <a:srgbClr val="000000"/>
                </a:solidFill>
                <a:latin typeface="Gill Sans" charset="0"/>
                <a:ea typeface="ヒラギノ角ゴ ProN W3" charset="0"/>
                <a:cs typeface="ヒラギノ角ゴ ProN W3" charset="0"/>
                <a:sym typeface="Gill Sans" charset="0"/>
              </a:defRPr>
            </a:lvl7pPr>
            <a:lvl8pPr marL="1371600" eaLnBrk="0" fontAlgn="base" hangingPunct="0">
              <a:spcBef>
                <a:spcPct val="0"/>
              </a:spcBef>
              <a:spcAft>
                <a:spcPct val="0"/>
              </a:spcAft>
              <a:defRPr sz="4000">
                <a:solidFill>
                  <a:srgbClr val="000000"/>
                </a:solidFill>
                <a:latin typeface="Gill Sans" charset="0"/>
                <a:ea typeface="ヒラギノ角ゴ ProN W3" charset="0"/>
                <a:cs typeface="ヒラギノ角ゴ ProN W3" charset="0"/>
                <a:sym typeface="Gill Sans" charset="0"/>
              </a:defRPr>
            </a:lvl8pPr>
            <a:lvl9pPr marL="1828800" eaLnBrk="0" fontAlgn="base" hangingPunct="0">
              <a:spcBef>
                <a:spcPct val="0"/>
              </a:spcBef>
              <a:spcAft>
                <a:spcPct val="0"/>
              </a:spcAft>
              <a:defRPr sz="4000">
                <a:solidFill>
                  <a:srgbClr val="000000"/>
                </a:solidFill>
                <a:latin typeface="Gill Sans" charset="0"/>
                <a:ea typeface="ヒラギノ角ゴ ProN W3" charset="0"/>
                <a:cs typeface="ヒラギノ角ゴ ProN W3" charset="0"/>
                <a:sym typeface="Gill Sans" charset="0"/>
              </a:defRPr>
            </a:lvl9pPr>
          </a:lstStyle>
          <a:p>
            <a:pPr eaLnBrk="1" hangingPunct="1"/>
            <a:fld id="{27013CD5-F016-7444-961C-B9BFF944583A}" type="slidenum">
              <a:rPr lang="en-US" sz="1265">
                <a:solidFill>
                  <a:srgbClr val="FFFFFF"/>
                </a:solidFill>
                <a:cs typeface="Gill Sans" charset="0"/>
              </a:rPr>
              <a:pPr eaLnBrk="1" hangingPunct="1"/>
              <a:t>5</a:t>
            </a:fld>
            <a:endParaRPr lang="en-US" sz="1265">
              <a:solidFill>
                <a:srgbClr val="FFFFFF"/>
              </a:solidFill>
              <a:cs typeface="Gill Sans" charset="0"/>
            </a:endParaRPr>
          </a:p>
        </p:txBody>
      </p:sp>
    </p:spTree>
    <p:extLst>
      <p:ext uri="{BB962C8B-B14F-4D97-AF65-F5344CB8AC3E}">
        <p14:creationId xmlns:p14="http://schemas.microsoft.com/office/powerpoint/2010/main" val="29031530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207748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D00634-4E6D-A946-B28B-C393D1DF72B0}"/>
              </a:ext>
            </a:extLst>
          </p:cNvPr>
          <p:cNvSpPr>
            <a:spLocks noGrp="1"/>
          </p:cNvSpPr>
          <p:nvPr>
            <p:ph type="title"/>
          </p:nvPr>
        </p:nvSpPr>
        <p:spPr/>
        <p:txBody>
          <a:bodyPr/>
          <a:lstStyle/>
          <a:p>
            <a:r>
              <a:rPr lang="en-GB" dirty="0"/>
              <a:t>Everything got better</a:t>
            </a:r>
          </a:p>
        </p:txBody>
      </p:sp>
      <p:pic>
        <p:nvPicPr>
          <p:cNvPr id="6" name="Content Placeholder 5">
            <a:extLst>
              <a:ext uri="{FF2B5EF4-FFF2-40B4-BE49-F238E27FC236}">
                <a16:creationId xmlns:a16="http://schemas.microsoft.com/office/drawing/2014/main" xmlns="" id="{DEEBC90A-E2E2-C943-8901-DB4827456E24}"/>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749300" y="1660235"/>
            <a:ext cx="7619999" cy="4907357"/>
          </a:xfrm>
        </p:spPr>
      </p:pic>
      <p:sp>
        <p:nvSpPr>
          <p:cNvPr id="4" name="Slide Number Placeholder 3">
            <a:extLst>
              <a:ext uri="{FF2B5EF4-FFF2-40B4-BE49-F238E27FC236}">
                <a16:creationId xmlns:a16="http://schemas.microsoft.com/office/drawing/2014/main" xmlns="" id="{44D809A6-6884-5D43-8087-552D54928CF6}"/>
              </a:ext>
            </a:extLst>
          </p:cNvPr>
          <p:cNvSpPr>
            <a:spLocks noGrp="1"/>
          </p:cNvSpPr>
          <p:nvPr>
            <p:ph type="sldNum" sz="quarter" idx="12"/>
          </p:nvPr>
        </p:nvSpPr>
        <p:spPr/>
        <p:txBody>
          <a:bodyPr>
            <a:normAutofit fontScale="85000" lnSpcReduction="20000"/>
          </a:bodyPr>
          <a:lstStyle/>
          <a:p>
            <a:pPr>
              <a:defRPr/>
            </a:pPr>
            <a:fld id="{11AC037B-9679-4340-8910-780B85EF257B}" type="slidenum">
              <a:rPr lang="en-GB" smtClean="0"/>
              <a:pPr>
                <a:defRPr/>
              </a:pPr>
              <a:t>51</a:t>
            </a:fld>
            <a:endParaRPr lang="en-GB"/>
          </a:p>
        </p:txBody>
      </p:sp>
    </p:spTree>
    <p:extLst>
      <p:ext uri="{BB962C8B-B14F-4D97-AF65-F5344CB8AC3E}">
        <p14:creationId xmlns:p14="http://schemas.microsoft.com/office/powerpoint/2010/main" val="3833019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850AED1-A0C0-684A-9BCE-6552C0BD726B}"/>
              </a:ext>
            </a:extLst>
          </p:cNvPr>
          <p:cNvSpPr>
            <a:spLocks noGrp="1"/>
          </p:cNvSpPr>
          <p:nvPr>
            <p:ph type="title"/>
          </p:nvPr>
        </p:nvSpPr>
        <p:spPr/>
        <p:txBody>
          <a:bodyPr>
            <a:normAutofit fontScale="90000"/>
          </a:bodyPr>
          <a:lstStyle/>
          <a:p>
            <a:r>
              <a:rPr lang="en-GB" dirty="0"/>
              <a:t>Review of a National CPE Toolkit</a:t>
            </a:r>
            <a:br>
              <a:rPr lang="en-GB" dirty="0"/>
            </a:br>
            <a:r>
              <a:rPr lang="en-GB" sz="1800" dirty="0"/>
              <a:t>J Hosp Infect. 2018 Mar 9. </a:t>
            </a:r>
            <a:r>
              <a:rPr lang="en-GB" sz="1800" dirty="0" err="1"/>
              <a:t>pii</a:t>
            </a:r>
            <a:r>
              <a:rPr lang="en-GB" sz="1800" dirty="0"/>
              <a:t>: S0195-6701(18)30145-2. </a:t>
            </a:r>
            <a:r>
              <a:rPr lang="en-GB" sz="1800" dirty="0" err="1"/>
              <a:t>doi</a:t>
            </a:r>
            <a:r>
              <a:rPr lang="en-GB" sz="1800" dirty="0"/>
              <a:t>: 10.1016/j.jhin.2018.03.007</a:t>
            </a:r>
            <a:endParaRPr lang="en-GB" dirty="0"/>
          </a:p>
        </p:txBody>
      </p:sp>
      <p:sp>
        <p:nvSpPr>
          <p:cNvPr id="3" name="Slide Number Placeholder 2">
            <a:extLst>
              <a:ext uri="{FF2B5EF4-FFF2-40B4-BE49-F238E27FC236}">
                <a16:creationId xmlns:a16="http://schemas.microsoft.com/office/drawing/2014/main" xmlns="" id="{565A1A67-2953-F444-B629-D3F95D096734}"/>
              </a:ext>
            </a:extLst>
          </p:cNvPr>
          <p:cNvSpPr>
            <a:spLocks noGrp="1"/>
          </p:cNvSpPr>
          <p:nvPr>
            <p:ph type="sldNum" sz="quarter" idx="12"/>
          </p:nvPr>
        </p:nvSpPr>
        <p:spPr/>
        <p:txBody>
          <a:bodyPr>
            <a:normAutofit fontScale="85000" lnSpcReduction="20000"/>
          </a:bodyPr>
          <a:lstStyle/>
          <a:p>
            <a:fld id="{0BC8B8B5-5F4B-3844-AE3C-9420E97F090F}" type="slidenum">
              <a:rPr lang="en-US" smtClean="0"/>
              <a:pPr/>
              <a:t>52</a:t>
            </a:fld>
            <a:endParaRPr lang="en-US" dirty="0"/>
          </a:p>
        </p:txBody>
      </p:sp>
      <p:sp>
        <p:nvSpPr>
          <p:cNvPr id="4" name="Content Placeholder 3">
            <a:extLst>
              <a:ext uri="{FF2B5EF4-FFF2-40B4-BE49-F238E27FC236}">
                <a16:creationId xmlns:a16="http://schemas.microsoft.com/office/drawing/2014/main" xmlns="" id="{7C2551A5-7892-DF49-86B4-7B763641FB01}"/>
              </a:ext>
            </a:extLst>
          </p:cNvPr>
          <p:cNvSpPr>
            <a:spLocks noGrp="1"/>
          </p:cNvSpPr>
          <p:nvPr>
            <p:ph sz="quarter" idx="1"/>
          </p:nvPr>
        </p:nvSpPr>
        <p:spPr/>
        <p:txBody>
          <a:bodyPr>
            <a:normAutofit/>
          </a:bodyPr>
          <a:lstStyle/>
          <a:p>
            <a:r>
              <a:rPr lang="en-GB" sz="2400" dirty="0"/>
              <a:t>Few reported consistent compliance with screening and isolation of CPE risk patients</a:t>
            </a:r>
          </a:p>
          <a:p>
            <a:pPr lvl="1"/>
            <a:r>
              <a:rPr lang="en-GB" sz="2000" dirty="0"/>
              <a:t>Lower prioritization and weaker senior management support for CPE prevention associated with poorer compliance</a:t>
            </a:r>
          </a:p>
          <a:p>
            <a:r>
              <a:rPr lang="en-GB" sz="2400" dirty="0"/>
              <a:t>80% did not believe that the guidance offered an effective means to prevent CPE or was practical to follow</a:t>
            </a:r>
          </a:p>
          <a:p>
            <a:pPr lvl="1"/>
            <a:r>
              <a:rPr lang="en-GB" sz="2000" dirty="0"/>
              <a:t>Successful implementation can be hindered by a complex set of factors related to their practical execution, insufficient resources and a lack of confidence in the effectiveness of the guidance</a:t>
            </a:r>
          </a:p>
          <a:p>
            <a:r>
              <a:rPr lang="en-GB" sz="2400" dirty="0"/>
              <a:t>Future CPE guidance would benefit from substantive user involvement</a:t>
            </a:r>
          </a:p>
        </p:txBody>
      </p:sp>
    </p:spTree>
    <p:extLst>
      <p:ext uri="{BB962C8B-B14F-4D97-AF65-F5344CB8AC3E}">
        <p14:creationId xmlns:p14="http://schemas.microsoft.com/office/powerpoint/2010/main" val="21770353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BFC4A81-C2C6-CA45-987E-4BCF8BE68083}"/>
              </a:ext>
            </a:extLst>
          </p:cNvPr>
          <p:cNvSpPr>
            <a:spLocks noGrp="1"/>
          </p:cNvSpPr>
          <p:nvPr>
            <p:ph type="title"/>
          </p:nvPr>
        </p:nvSpPr>
        <p:spPr/>
        <p:txBody>
          <a:bodyPr>
            <a:normAutofit fontScale="90000"/>
          </a:bodyPr>
          <a:lstStyle/>
          <a:p>
            <a:r>
              <a:rPr lang="en-GB" dirty="0"/>
              <a:t>Meanwhile back on the planet..</a:t>
            </a:r>
            <a:br>
              <a:rPr lang="en-GB" dirty="0"/>
            </a:br>
            <a:r>
              <a:rPr lang="en-GB" sz="3100" dirty="0"/>
              <a:t>Erik </a:t>
            </a:r>
            <a:r>
              <a:rPr lang="en-GB" sz="3100" dirty="0" err="1"/>
              <a:t>Hollnagel</a:t>
            </a:r>
            <a:endParaRPr lang="en-GB" dirty="0"/>
          </a:p>
        </p:txBody>
      </p:sp>
      <p:sp>
        <p:nvSpPr>
          <p:cNvPr id="3" name="Slide Number Placeholder 2">
            <a:extLst>
              <a:ext uri="{FF2B5EF4-FFF2-40B4-BE49-F238E27FC236}">
                <a16:creationId xmlns:a16="http://schemas.microsoft.com/office/drawing/2014/main" xmlns="" id="{6C1B1413-4FE4-604C-B10C-7373B2165CEA}"/>
              </a:ext>
            </a:extLst>
          </p:cNvPr>
          <p:cNvSpPr>
            <a:spLocks noGrp="1"/>
          </p:cNvSpPr>
          <p:nvPr>
            <p:ph type="sldNum" sz="quarter" idx="12"/>
          </p:nvPr>
        </p:nvSpPr>
        <p:spPr/>
        <p:txBody>
          <a:bodyPr>
            <a:normAutofit fontScale="85000" lnSpcReduction="20000"/>
          </a:bodyPr>
          <a:lstStyle/>
          <a:p>
            <a:fld id="{0BC8B8B5-5F4B-3844-AE3C-9420E97F090F}" type="slidenum">
              <a:rPr lang="en-US" smtClean="0"/>
              <a:pPr/>
              <a:t>53</a:t>
            </a:fld>
            <a:endParaRPr lang="en-US" dirty="0"/>
          </a:p>
        </p:txBody>
      </p:sp>
      <p:sp>
        <p:nvSpPr>
          <p:cNvPr id="4" name="Content Placeholder 3">
            <a:extLst>
              <a:ext uri="{FF2B5EF4-FFF2-40B4-BE49-F238E27FC236}">
                <a16:creationId xmlns:a16="http://schemas.microsoft.com/office/drawing/2014/main" xmlns="" id="{26C3A972-6414-3541-9CF8-9264647F09A2}"/>
              </a:ext>
            </a:extLst>
          </p:cNvPr>
          <p:cNvSpPr>
            <a:spLocks noGrp="1"/>
          </p:cNvSpPr>
          <p:nvPr>
            <p:ph sz="quarter" idx="1"/>
          </p:nvPr>
        </p:nvSpPr>
        <p:spPr/>
        <p:txBody>
          <a:bodyPr>
            <a:normAutofit/>
          </a:bodyPr>
          <a:lstStyle/>
          <a:p>
            <a:r>
              <a:rPr lang="en-GB" sz="2400" dirty="0"/>
              <a:t>Work as imagined</a:t>
            </a:r>
          </a:p>
          <a:p>
            <a:pPr lvl="1"/>
            <a:r>
              <a:rPr lang="en-GB" sz="2000" dirty="0"/>
              <a:t>Policy, procedure etc</a:t>
            </a:r>
          </a:p>
          <a:p>
            <a:pPr lvl="1"/>
            <a:r>
              <a:rPr lang="en-GB" sz="2000" dirty="0"/>
              <a:t>The ‘best’ way, the basis for design, training and control</a:t>
            </a:r>
          </a:p>
          <a:p>
            <a:r>
              <a:rPr lang="en-GB" sz="2400" dirty="0"/>
              <a:t>Work as done</a:t>
            </a:r>
          </a:p>
          <a:p>
            <a:pPr lvl="1"/>
            <a:r>
              <a:rPr lang="en-GB" sz="2000" dirty="0"/>
              <a:t>What really happens, what we have to do to get the job done</a:t>
            </a:r>
          </a:p>
          <a:p>
            <a:pPr lvl="1"/>
            <a:r>
              <a:rPr lang="en-GB" sz="2000" dirty="0" err="1"/>
              <a:t>Er</a:t>
            </a:r>
            <a:r>
              <a:rPr lang="en-GB" sz="2000" dirty="0"/>
              <a:t>.. Often suboptimal</a:t>
            </a:r>
            <a:br>
              <a:rPr lang="en-GB" sz="2000" dirty="0"/>
            </a:br>
            <a:endParaRPr lang="en-GB" sz="2000" dirty="0"/>
          </a:p>
          <a:p>
            <a:r>
              <a:rPr lang="en-GB" sz="2400" dirty="0"/>
              <a:t>How well do those (us) writing a policy or guideline really understand the issues at the point of delivery?</a:t>
            </a:r>
          </a:p>
          <a:p>
            <a:pPr lvl="1"/>
            <a:r>
              <a:rPr lang="en-GB" sz="2000" dirty="0"/>
              <a:t>A policy or guideline that has taken years to develop may fail within hours at the sharp end</a:t>
            </a:r>
          </a:p>
        </p:txBody>
      </p:sp>
    </p:spTree>
    <p:extLst>
      <p:ext uri="{BB962C8B-B14F-4D97-AF65-F5344CB8AC3E}">
        <p14:creationId xmlns:p14="http://schemas.microsoft.com/office/powerpoint/2010/main" val="18865115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A9F06F-55C1-0041-BCF1-A685F9A999D7}"/>
              </a:ext>
            </a:extLst>
          </p:cNvPr>
          <p:cNvSpPr>
            <a:spLocks noGrp="1"/>
          </p:cNvSpPr>
          <p:nvPr>
            <p:ph type="title"/>
          </p:nvPr>
        </p:nvSpPr>
        <p:spPr/>
        <p:txBody>
          <a:bodyPr/>
          <a:lstStyle/>
          <a:p>
            <a:r>
              <a:rPr lang="en-GB" dirty="0"/>
              <a:t>Head above the parapet</a:t>
            </a:r>
          </a:p>
        </p:txBody>
      </p:sp>
      <p:sp>
        <p:nvSpPr>
          <p:cNvPr id="3" name="Slide Number Placeholder 2">
            <a:extLst>
              <a:ext uri="{FF2B5EF4-FFF2-40B4-BE49-F238E27FC236}">
                <a16:creationId xmlns:a16="http://schemas.microsoft.com/office/drawing/2014/main" xmlns="" id="{A84F3AB1-B905-DE42-9489-A9D6017153EA}"/>
              </a:ext>
            </a:extLst>
          </p:cNvPr>
          <p:cNvSpPr>
            <a:spLocks noGrp="1"/>
          </p:cNvSpPr>
          <p:nvPr>
            <p:ph type="sldNum" sz="quarter" idx="12"/>
          </p:nvPr>
        </p:nvSpPr>
        <p:spPr/>
        <p:txBody>
          <a:bodyPr>
            <a:normAutofit fontScale="85000" lnSpcReduction="20000"/>
          </a:bodyPr>
          <a:lstStyle/>
          <a:p>
            <a:fld id="{0BC8B8B5-5F4B-3844-AE3C-9420E97F090F}" type="slidenum">
              <a:rPr lang="en-US" smtClean="0"/>
              <a:pPr/>
              <a:t>54</a:t>
            </a:fld>
            <a:endParaRPr lang="en-US" dirty="0"/>
          </a:p>
        </p:txBody>
      </p:sp>
      <p:sp>
        <p:nvSpPr>
          <p:cNvPr id="4" name="Content Placeholder 3">
            <a:extLst>
              <a:ext uri="{FF2B5EF4-FFF2-40B4-BE49-F238E27FC236}">
                <a16:creationId xmlns:a16="http://schemas.microsoft.com/office/drawing/2014/main" xmlns="" id="{A77956ED-D4AE-A145-90D6-84AECF346411}"/>
              </a:ext>
            </a:extLst>
          </p:cNvPr>
          <p:cNvSpPr>
            <a:spLocks noGrp="1"/>
          </p:cNvSpPr>
          <p:nvPr>
            <p:ph sz="quarter" idx="1"/>
          </p:nvPr>
        </p:nvSpPr>
        <p:spPr/>
        <p:txBody>
          <a:bodyPr/>
          <a:lstStyle/>
          <a:p>
            <a:r>
              <a:rPr lang="en-GB" dirty="0"/>
              <a:t>WHO Hand Hygiene technique</a:t>
            </a:r>
          </a:p>
          <a:p>
            <a:pPr lvl="1"/>
            <a:r>
              <a:rPr lang="en-GB" dirty="0"/>
              <a:t>Work as imagined or work as done?</a:t>
            </a:r>
          </a:p>
          <a:p>
            <a:pPr lvl="2"/>
            <a:r>
              <a:rPr lang="en-GB" dirty="0" err="1"/>
              <a:t>Tschudin</a:t>
            </a:r>
            <a:r>
              <a:rPr lang="en-GB" dirty="0"/>
              <a:t>-Sutter, S., M. L. Rotter, R. Frei, D. </a:t>
            </a:r>
            <a:r>
              <a:rPr lang="en-GB" dirty="0" err="1"/>
              <a:t>Nogarth</a:t>
            </a:r>
            <a:r>
              <a:rPr lang="en-GB" dirty="0"/>
              <a:t>, P. </a:t>
            </a:r>
            <a:r>
              <a:rPr lang="en-GB" dirty="0" err="1"/>
              <a:t>Hausermann</a:t>
            </a:r>
            <a:r>
              <a:rPr lang="en-GB" dirty="0"/>
              <a:t>, A. </a:t>
            </a:r>
            <a:r>
              <a:rPr lang="en-GB" dirty="0" err="1"/>
              <a:t>Stranden</a:t>
            </a:r>
            <a:r>
              <a:rPr lang="en-GB" dirty="0"/>
              <a:t>, D. </a:t>
            </a:r>
            <a:r>
              <a:rPr lang="en-GB" dirty="0" err="1"/>
              <a:t>Pittet</a:t>
            </a:r>
            <a:r>
              <a:rPr lang="en-GB" dirty="0"/>
              <a:t> and A. F. Widmer (2017). "Simplifying the WHO 'how to hand rub' technique: three steps are as effective as six-results from an experimental randomized crossover trial." </a:t>
            </a:r>
            <a:r>
              <a:rPr lang="en-GB" u="sng" dirty="0" err="1"/>
              <a:t>Clin</a:t>
            </a:r>
            <a:r>
              <a:rPr lang="en-GB" u="sng" dirty="0"/>
              <a:t> </a:t>
            </a:r>
            <a:r>
              <a:rPr lang="en-GB" u="sng" dirty="0" err="1"/>
              <a:t>Microbiol</a:t>
            </a:r>
            <a:r>
              <a:rPr lang="en-GB" u="sng" dirty="0"/>
              <a:t> Infect</a:t>
            </a:r>
            <a:r>
              <a:rPr lang="en-GB" dirty="0"/>
              <a:t> </a:t>
            </a:r>
            <a:r>
              <a:rPr lang="en-GB" b="1" dirty="0"/>
              <a:t>23</a:t>
            </a:r>
            <a:r>
              <a:rPr lang="en-GB" dirty="0"/>
              <a:t>(6): 409 e401-409 e404.</a:t>
            </a:r>
          </a:p>
          <a:p>
            <a:pPr lvl="1"/>
            <a:r>
              <a:rPr lang="en-GB" dirty="0"/>
              <a:t>Easier to teach and do?</a:t>
            </a:r>
          </a:p>
          <a:p>
            <a:r>
              <a:rPr lang="en-GB" dirty="0"/>
              <a:t>5 moments or ABC?</a:t>
            </a:r>
          </a:p>
          <a:p>
            <a:pPr lvl="1"/>
            <a:endParaRPr lang="en-GB" dirty="0"/>
          </a:p>
        </p:txBody>
      </p:sp>
    </p:spTree>
    <p:extLst>
      <p:ext uri="{BB962C8B-B14F-4D97-AF65-F5344CB8AC3E}">
        <p14:creationId xmlns:p14="http://schemas.microsoft.com/office/powerpoint/2010/main" val="133754526"/>
      </p:ext>
    </p:extLst>
  </p:cSld>
  <p:clrMapOvr>
    <a:masterClrMapping/>
  </p:clrMapOvr>
  <p:transition spd="slow">
    <p:wipe dir="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81FD3D-56D3-C04F-A634-D99A3A8C9BA3}"/>
              </a:ext>
            </a:extLst>
          </p:cNvPr>
          <p:cNvSpPr>
            <a:spLocks noGrp="1"/>
          </p:cNvSpPr>
          <p:nvPr>
            <p:ph type="title"/>
          </p:nvPr>
        </p:nvSpPr>
        <p:spPr/>
        <p:txBody>
          <a:bodyPr/>
          <a:lstStyle/>
          <a:p>
            <a:r>
              <a:rPr lang="en-GB"/>
              <a:t>Bridging the image gap</a:t>
            </a:r>
            <a:endParaRPr lang="en-GB" dirty="0"/>
          </a:p>
        </p:txBody>
      </p:sp>
      <p:sp>
        <p:nvSpPr>
          <p:cNvPr id="5" name="Slide Number Placeholder 2">
            <a:extLst>
              <a:ext uri="{FF2B5EF4-FFF2-40B4-BE49-F238E27FC236}">
                <a16:creationId xmlns:a16="http://schemas.microsoft.com/office/drawing/2014/main" xmlns="" id="{D7D0FD91-FCFE-334F-BC33-DBD8210E20B9}"/>
              </a:ext>
            </a:extLst>
          </p:cNvPr>
          <p:cNvSpPr>
            <a:spLocks noGrp="1"/>
          </p:cNvSpPr>
          <p:nvPr>
            <p:ph type="sldNum" sz="quarter" idx="12"/>
          </p:nvPr>
        </p:nvSpPr>
        <p:spPr/>
        <p:txBody>
          <a:bodyPr>
            <a:normAutofit fontScale="85000" lnSpcReduction="20000"/>
          </a:bodyPr>
          <a:lstStyle/>
          <a:p>
            <a:fld id="{ED0D4FA2-0C84-4C41-9165-F98098809440}" type="slidenum">
              <a:rPr lang="en-US" altLang="en-US" smtClean="0"/>
              <a:pPr/>
              <a:t>55</a:t>
            </a:fld>
            <a:endParaRPr lang="en-US" altLang="en-US"/>
          </a:p>
        </p:txBody>
      </p:sp>
      <p:sp>
        <p:nvSpPr>
          <p:cNvPr id="3" name="Content Placeholder 2">
            <a:extLst>
              <a:ext uri="{FF2B5EF4-FFF2-40B4-BE49-F238E27FC236}">
                <a16:creationId xmlns:a16="http://schemas.microsoft.com/office/drawing/2014/main" xmlns="" id="{9478A92C-05A0-7240-92AB-9B383A1419EE}"/>
              </a:ext>
            </a:extLst>
          </p:cNvPr>
          <p:cNvSpPr>
            <a:spLocks noGrp="1"/>
          </p:cNvSpPr>
          <p:nvPr>
            <p:ph sz="quarter" idx="1"/>
          </p:nvPr>
        </p:nvSpPr>
        <p:spPr/>
        <p:txBody>
          <a:bodyPr>
            <a:normAutofit lnSpcReduction="10000"/>
          </a:bodyPr>
          <a:lstStyle/>
          <a:p>
            <a:r>
              <a:rPr lang="en-US" altLang="en-US" sz="2800" dirty="0">
                <a:sym typeface="Symbol" pitchFamily="2" charset="2"/>
              </a:rPr>
              <a:t>Problem is not that different images of work exist</a:t>
            </a:r>
          </a:p>
          <a:p>
            <a:pPr lvl="1"/>
            <a:r>
              <a:rPr lang="en-US" altLang="en-US" sz="2400" dirty="0">
                <a:sym typeface="Symbol" pitchFamily="2" charset="2"/>
              </a:rPr>
              <a:t>They arise when organizations (or individuals within them) are not sufficiently aware of the gap (or the extent) between images  </a:t>
            </a:r>
            <a:br>
              <a:rPr lang="en-US" altLang="en-US" sz="2400" dirty="0">
                <a:sym typeface="Symbol" pitchFamily="2" charset="2"/>
              </a:rPr>
            </a:br>
            <a:endParaRPr lang="en-US" altLang="en-US" sz="2400" dirty="0">
              <a:sym typeface="Symbol" pitchFamily="2" charset="2"/>
            </a:endParaRPr>
          </a:p>
          <a:p>
            <a:r>
              <a:rPr lang="en-US" altLang="en-US" sz="2800" dirty="0">
                <a:sym typeface="Symbol" pitchFamily="2" charset="2"/>
              </a:rPr>
              <a:t>Having a gap is not an indication of a dysfunctional organization, but not knowing about it and not learning why, is</a:t>
            </a:r>
            <a:br>
              <a:rPr lang="en-US" altLang="en-US" sz="2800" dirty="0">
                <a:sym typeface="Symbol" pitchFamily="2" charset="2"/>
              </a:rPr>
            </a:br>
            <a:endParaRPr lang="en-US" altLang="en-US" sz="2800" dirty="0">
              <a:sym typeface="Symbol" pitchFamily="2" charset="2"/>
            </a:endParaRPr>
          </a:p>
          <a:p>
            <a:r>
              <a:rPr lang="en-US" altLang="en-US" sz="2800" dirty="0">
                <a:sym typeface="Symbol" pitchFamily="2" charset="2"/>
              </a:rPr>
              <a:t>It we ignore the gap, we may be investing in the wrong things</a:t>
            </a:r>
            <a:endParaRPr lang="en-GB" sz="2800" dirty="0"/>
          </a:p>
        </p:txBody>
      </p:sp>
    </p:spTree>
    <p:extLst>
      <p:ext uri="{BB962C8B-B14F-4D97-AF65-F5344CB8AC3E}">
        <p14:creationId xmlns:p14="http://schemas.microsoft.com/office/powerpoint/2010/main" val="10871295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xmlns="" id="{FA1F982B-21CC-5F4B-9302-676770A257B8}"/>
              </a:ext>
            </a:extLst>
          </p:cNvPr>
          <p:cNvSpPr>
            <a:spLocks noGrp="1"/>
          </p:cNvSpPr>
          <p:nvPr>
            <p:ph type="title"/>
          </p:nvPr>
        </p:nvSpPr>
        <p:spPr/>
        <p:txBody>
          <a:bodyPr/>
          <a:lstStyle/>
          <a:p>
            <a:r>
              <a:rPr lang="en-GB" dirty="0"/>
              <a:t>Narrowing the gap</a:t>
            </a:r>
          </a:p>
        </p:txBody>
      </p:sp>
      <p:sp>
        <p:nvSpPr>
          <p:cNvPr id="3" name="Slide Number Placeholder 2">
            <a:extLst>
              <a:ext uri="{FF2B5EF4-FFF2-40B4-BE49-F238E27FC236}">
                <a16:creationId xmlns:a16="http://schemas.microsoft.com/office/drawing/2014/main" xmlns="" id="{230FFF99-4854-0341-A183-AAB4A26523A9}"/>
              </a:ext>
            </a:extLst>
          </p:cNvPr>
          <p:cNvSpPr>
            <a:spLocks noGrp="1"/>
          </p:cNvSpPr>
          <p:nvPr>
            <p:ph type="sldNum" sz="quarter" idx="12"/>
          </p:nvPr>
        </p:nvSpPr>
        <p:spPr/>
        <p:txBody>
          <a:bodyPr>
            <a:normAutofit fontScale="85000" lnSpcReduction="20000"/>
          </a:bodyPr>
          <a:lstStyle/>
          <a:p>
            <a:fld id="{0BC8B8B5-5F4B-3844-AE3C-9420E97F090F}" type="slidenum">
              <a:rPr lang="en-US" smtClean="0"/>
              <a:pPr/>
              <a:t>56</a:t>
            </a:fld>
            <a:endParaRPr lang="en-US" dirty="0"/>
          </a:p>
        </p:txBody>
      </p:sp>
      <p:sp>
        <p:nvSpPr>
          <p:cNvPr id="4" name="Content Placeholder 3">
            <a:extLst>
              <a:ext uri="{FF2B5EF4-FFF2-40B4-BE49-F238E27FC236}">
                <a16:creationId xmlns:a16="http://schemas.microsoft.com/office/drawing/2014/main" xmlns="" id="{C3F09DC3-9480-2140-AE89-27FD16C2BF35}"/>
              </a:ext>
            </a:extLst>
          </p:cNvPr>
          <p:cNvSpPr>
            <a:spLocks noGrp="1"/>
          </p:cNvSpPr>
          <p:nvPr>
            <p:ph sz="quarter" idx="1"/>
          </p:nvPr>
        </p:nvSpPr>
        <p:spPr/>
        <p:txBody>
          <a:bodyPr>
            <a:normAutofit/>
          </a:bodyPr>
          <a:lstStyle/>
          <a:p>
            <a:r>
              <a:rPr lang="en-US" altLang="en-US" sz="2400" dirty="0"/>
              <a:t>We have to realize how difficult it is for the entire organization to clearly understand and “buy-in” to the vision and goals of the upper management</a:t>
            </a:r>
          </a:p>
          <a:p>
            <a:pPr lvl="1"/>
            <a:r>
              <a:rPr lang="en-US" altLang="en-US" sz="2000" dirty="0"/>
              <a:t>Therefore we must recognize that we have “work-as-imagined” and “work-as-done” throughout healthcare</a:t>
            </a:r>
            <a:br>
              <a:rPr lang="en-US" altLang="en-US" sz="2000" dirty="0"/>
            </a:br>
            <a:endParaRPr lang="en-US" altLang="en-US" sz="2000" dirty="0"/>
          </a:p>
          <a:p>
            <a:r>
              <a:rPr lang="en-US" altLang="en-US" sz="2400" dirty="0"/>
              <a:t>Before we plan an intervention, we must collect real data on this gap to allow us to see the magnitude and extent of the problem so that we can put the right resources and right methodology to close the gap</a:t>
            </a:r>
            <a:endParaRPr lang="en-GB" sz="2400" dirty="0"/>
          </a:p>
        </p:txBody>
      </p:sp>
    </p:spTree>
    <p:extLst>
      <p:ext uri="{BB962C8B-B14F-4D97-AF65-F5344CB8AC3E}">
        <p14:creationId xmlns:p14="http://schemas.microsoft.com/office/powerpoint/2010/main" val="18306838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62BE08-BEAF-8B43-B136-07DB228B6F36}"/>
              </a:ext>
            </a:extLst>
          </p:cNvPr>
          <p:cNvSpPr>
            <a:spLocks noGrp="1"/>
          </p:cNvSpPr>
          <p:nvPr>
            <p:ph type="title"/>
          </p:nvPr>
        </p:nvSpPr>
        <p:spPr/>
        <p:txBody>
          <a:bodyPr>
            <a:normAutofit fontScale="90000"/>
          </a:bodyPr>
          <a:lstStyle/>
          <a:p>
            <a:r>
              <a:rPr lang="en-GB" dirty="0"/>
              <a:t>Non-compliance index</a:t>
            </a:r>
            <a:br>
              <a:rPr lang="en-GB" dirty="0"/>
            </a:br>
            <a:r>
              <a:rPr lang="en-GB" sz="2200" dirty="0"/>
              <a:t>http://</a:t>
            </a:r>
            <a:r>
              <a:rPr lang="en-GB" sz="2200" dirty="0" err="1"/>
              <a:t>errorfree.com</a:t>
            </a:r>
            <a:r>
              <a:rPr lang="en-GB" sz="2200" dirty="0"/>
              <a:t>/probability-of-rule-non-compliance-error/</a:t>
            </a:r>
            <a:endParaRPr lang="en-GB" dirty="0"/>
          </a:p>
        </p:txBody>
      </p:sp>
      <p:sp>
        <p:nvSpPr>
          <p:cNvPr id="3" name="Slide Number Placeholder 2">
            <a:extLst>
              <a:ext uri="{FF2B5EF4-FFF2-40B4-BE49-F238E27FC236}">
                <a16:creationId xmlns:a16="http://schemas.microsoft.com/office/drawing/2014/main" xmlns="" id="{0D92243D-0CB4-BE40-8631-5640D424E1D7}"/>
              </a:ext>
            </a:extLst>
          </p:cNvPr>
          <p:cNvSpPr>
            <a:spLocks noGrp="1"/>
          </p:cNvSpPr>
          <p:nvPr>
            <p:ph type="sldNum" sz="quarter" idx="12"/>
          </p:nvPr>
        </p:nvSpPr>
        <p:spPr/>
        <p:txBody>
          <a:bodyPr>
            <a:normAutofit fontScale="85000" lnSpcReduction="20000"/>
          </a:bodyPr>
          <a:lstStyle/>
          <a:p>
            <a:fld id="{0BC8B8B5-5F4B-3844-AE3C-9420E97F090F}" type="slidenum">
              <a:rPr lang="en-US" smtClean="0"/>
              <a:pPr/>
              <a:t>57</a:t>
            </a:fld>
            <a:endParaRPr lang="en-US" dirty="0"/>
          </a:p>
        </p:txBody>
      </p:sp>
      <p:sp>
        <p:nvSpPr>
          <p:cNvPr id="7" name="TextBox 6">
            <a:extLst>
              <a:ext uri="{FF2B5EF4-FFF2-40B4-BE49-F238E27FC236}">
                <a16:creationId xmlns:a16="http://schemas.microsoft.com/office/drawing/2014/main" xmlns="" id="{7820AA43-9409-C04A-A6E8-D29700BA290F}"/>
              </a:ext>
            </a:extLst>
          </p:cNvPr>
          <p:cNvSpPr txBox="1"/>
          <p:nvPr/>
        </p:nvSpPr>
        <p:spPr>
          <a:xfrm>
            <a:off x="169330" y="3591500"/>
            <a:ext cx="3294492" cy="584775"/>
          </a:xfrm>
          <a:prstGeom prst="rect">
            <a:avLst/>
          </a:prstGeom>
          <a:noFill/>
        </p:spPr>
        <p:txBody>
          <a:bodyPr wrap="none" rtlCol="0">
            <a:spAutoFit/>
          </a:bodyPr>
          <a:lstStyle/>
          <a:p>
            <a:r>
              <a:rPr lang="en-GB" sz="3200" dirty="0"/>
              <a:t>Non-compliance = </a:t>
            </a:r>
          </a:p>
        </p:txBody>
      </p:sp>
      <p:sp>
        <p:nvSpPr>
          <p:cNvPr id="8" name="TextBox 7">
            <a:extLst>
              <a:ext uri="{FF2B5EF4-FFF2-40B4-BE49-F238E27FC236}">
                <a16:creationId xmlns:a16="http://schemas.microsoft.com/office/drawing/2014/main" xmlns="" id="{A536CF61-A82C-3E4F-BD08-B3BB1D356068}"/>
              </a:ext>
            </a:extLst>
          </p:cNvPr>
          <p:cNvSpPr txBox="1"/>
          <p:nvPr/>
        </p:nvSpPr>
        <p:spPr>
          <a:xfrm>
            <a:off x="3801137" y="3202283"/>
            <a:ext cx="4301177" cy="461665"/>
          </a:xfrm>
          <a:prstGeom prst="rect">
            <a:avLst/>
          </a:prstGeom>
          <a:noFill/>
        </p:spPr>
        <p:txBody>
          <a:bodyPr wrap="none" rtlCol="0">
            <a:spAutoFit/>
          </a:bodyPr>
          <a:lstStyle/>
          <a:p>
            <a:r>
              <a:rPr lang="en-GB" sz="2400" dirty="0"/>
              <a:t>Burden Score + Inducement Score</a:t>
            </a:r>
          </a:p>
        </p:txBody>
      </p:sp>
      <p:sp>
        <p:nvSpPr>
          <p:cNvPr id="9" name="TextBox 8">
            <a:extLst>
              <a:ext uri="{FF2B5EF4-FFF2-40B4-BE49-F238E27FC236}">
                <a16:creationId xmlns:a16="http://schemas.microsoft.com/office/drawing/2014/main" xmlns="" id="{EBC6929B-2748-A744-B04B-407240F4ACBA}"/>
              </a:ext>
            </a:extLst>
          </p:cNvPr>
          <p:cNvSpPr txBox="1"/>
          <p:nvPr/>
        </p:nvSpPr>
        <p:spPr>
          <a:xfrm>
            <a:off x="3221554" y="4176275"/>
            <a:ext cx="5460341" cy="461665"/>
          </a:xfrm>
          <a:prstGeom prst="rect">
            <a:avLst/>
          </a:prstGeom>
          <a:noFill/>
        </p:spPr>
        <p:txBody>
          <a:bodyPr wrap="none" rtlCol="0">
            <a:spAutoFit/>
          </a:bodyPr>
          <a:lstStyle/>
          <a:p>
            <a:r>
              <a:rPr lang="en-GB" sz="2400" dirty="0"/>
              <a:t>Perceived Risk Score + Peer Pressure Score</a:t>
            </a:r>
          </a:p>
        </p:txBody>
      </p:sp>
      <p:cxnSp>
        <p:nvCxnSpPr>
          <p:cNvPr id="11" name="Straight Connector 10">
            <a:extLst>
              <a:ext uri="{FF2B5EF4-FFF2-40B4-BE49-F238E27FC236}">
                <a16:creationId xmlns:a16="http://schemas.microsoft.com/office/drawing/2014/main" xmlns="" id="{7A6942BE-A46A-5842-8F67-7DBB191CCE91}"/>
              </a:ext>
            </a:extLst>
          </p:cNvPr>
          <p:cNvCxnSpPr>
            <a:cxnSpLocks/>
          </p:cNvCxnSpPr>
          <p:nvPr/>
        </p:nvCxnSpPr>
        <p:spPr>
          <a:xfrm>
            <a:off x="3590814" y="3900820"/>
            <a:ext cx="4721825" cy="0"/>
          </a:xfrm>
          <a:prstGeom prst="line">
            <a:avLst/>
          </a:prstGeom>
          <a:ln w="57150">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804748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64ABD2E-97E7-7B46-957B-1E6C794F2B20}"/>
              </a:ext>
            </a:extLst>
          </p:cNvPr>
          <p:cNvSpPr>
            <a:spLocks noGrp="1"/>
          </p:cNvSpPr>
          <p:nvPr>
            <p:ph type="title"/>
          </p:nvPr>
        </p:nvSpPr>
        <p:spPr/>
        <p:txBody>
          <a:bodyPr>
            <a:noAutofit/>
          </a:bodyPr>
          <a:lstStyle/>
          <a:p>
            <a:r>
              <a:rPr lang="en-GB" sz="3600" dirty="0"/>
              <a:t>Reducing the risk of non-compliance</a:t>
            </a:r>
          </a:p>
        </p:txBody>
      </p:sp>
      <p:sp>
        <p:nvSpPr>
          <p:cNvPr id="3" name="Slide Number Placeholder 2">
            <a:extLst>
              <a:ext uri="{FF2B5EF4-FFF2-40B4-BE49-F238E27FC236}">
                <a16:creationId xmlns:a16="http://schemas.microsoft.com/office/drawing/2014/main" xmlns="" id="{AB0AFD04-916D-2B40-9741-CEF0A04AED44}"/>
              </a:ext>
            </a:extLst>
          </p:cNvPr>
          <p:cNvSpPr>
            <a:spLocks noGrp="1"/>
          </p:cNvSpPr>
          <p:nvPr>
            <p:ph type="sldNum" sz="quarter" idx="12"/>
          </p:nvPr>
        </p:nvSpPr>
        <p:spPr/>
        <p:txBody>
          <a:bodyPr>
            <a:normAutofit fontScale="85000" lnSpcReduction="20000"/>
          </a:bodyPr>
          <a:lstStyle/>
          <a:p>
            <a:fld id="{0BC8B8B5-5F4B-3844-AE3C-9420E97F090F}" type="slidenum">
              <a:rPr lang="en-US" smtClean="0"/>
              <a:pPr/>
              <a:t>58</a:t>
            </a:fld>
            <a:endParaRPr lang="en-US" dirty="0"/>
          </a:p>
        </p:txBody>
      </p:sp>
      <p:graphicFrame>
        <p:nvGraphicFramePr>
          <p:cNvPr id="5" name="Content Placeholder 4">
            <a:extLst>
              <a:ext uri="{FF2B5EF4-FFF2-40B4-BE49-F238E27FC236}">
                <a16:creationId xmlns:a16="http://schemas.microsoft.com/office/drawing/2014/main" xmlns="" id="{CF6494BD-D77C-C544-A3CD-A77AD62DA9EC}"/>
              </a:ext>
            </a:extLst>
          </p:cNvPr>
          <p:cNvGraphicFramePr>
            <a:graphicFrameLocks noGrp="1"/>
          </p:cNvGraphicFramePr>
          <p:nvPr>
            <p:ph sz="quarter" idx="1"/>
            <p:extLst>
              <p:ext uri="{D42A27DB-BD31-4B8C-83A1-F6EECF244321}">
                <p14:modId xmlns:p14="http://schemas.microsoft.com/office/powerpoint/2010/main" val="1279925722"/>
              </p:ext>
            </p:extLst>
          </p:nvPr>
        </p:nvGraphicFramePr>
        <p:xfrm>
          <a:off x="1093858" y="2088474"/>
          <a:ext cx="7190977" cy="2286000"/>
        </p:xfrm>
        <a:graphic>
          <a:graphicData uri="http://schemas.openxmlformats.org/drawingml/2006/table">
            <a:tbl>
              <a:tblPr lastRow="1" bandRow="1">
                <a:tableStyleId>{5C22544A-7EE6-4342-B048-85BDC9FD1C3A}</a:tableStyleId>
              </a:tblPr>
              <a:tblGrid>
                <a:gridCol w="3923039">
                  <a:extLst>
                    <a:ext uri="{9D8B030D-6E8A-4147-A177-3AD203B41FA5}">
                      <a16:colId xmlns:a16="http://schemas.microsoft.com/office/drawing/2014/main" xmlns="" val="3878505511"/>
                    </a:ext>
                  </a:extLst>
                </a:gridCol>
                <a:gridCol w="880529">
                  <a:extLst>
                    <a:ext uri="{9D8B030D-6E8A-4147-A177-3AD203B41FA5}">
                      <a16:colId xmlns:a16="http://schemas.microsoft.com/office/drawing/2014/main" xmlns="" val="863126311"/>
                    </a:ext>
                  </a:extLst>
                </a:gridCol>
                <a:gridCol w="826061">
                  <a:extLst>
                    <a:ext uri="{9D8B030D-6E8A-4147-A177-3AD203B41FA5}">
                      <a16:colId xmlns:a16="http://schemas.microsoft.com/office/drawing/2014/main" xmlns="" val="3803578700"/>
                    </a:ext>
                  </a:extLst>
                </a:gridCol>
                <a:gridCol w="789752">
                  <a:extLst>
                    <a:ext uri="{9D8B030D-6E8A-4147-A177-3AD203B41FA5}">
                      <a16:colId xmlns:a16="http://schemas.microsoft.com/office/drawing/2014/main" xmlns="" val="2449014956"/>
                    </a:ext>
                  </a:extLst>
                </a:gridCol>
                <a:gridCol w="771596">
                  <a:extLst>
                    <a:ext uri="{9D8B030D-6E8A-4147-A177-3AD203B41FA5}">
                      <a16:colId xmlns:a16="http://schemas.microsoft.com/office/drawing/2014/main" xmlns="" val="3051757819"/>
                    </a:ext>
                  </a:extLst>
                </a:gridCol>
              </a:tblGrid>
              <a:tr h="370840">
                <a:tc>
                  <a:txBody>
                    <a:bodyPr/>
                    <a:lstStyle/>
                    <a:p>
                      <a:r>
                        <a:rPr lang="en-GB" sz="2400" dirty="0"/>
                        <a:t>Assessment of burden</a:t>
                      </a:r>
                    </a:p>
                  </a:txBody>
                  <a:tcPr/>
                </a:tc>
                <a:tc>
                  <a:txBody>
                    <a:bodyPr/>
                    <a:lstStyle/>
                    <a:p>
                      <a:pPr algn="ctr" fontAlgn="b"/>
                      <a:r>
                        <a:rPr lang="en-GB" sz="2000" b="0" i="0" u="none" strike="noStrike" dirty="0">
                          <a:solidFill>
                            <a:srgbClr val="000000"/>
                          </a:solidFill>
                          <a:effectLst/>
                          <a:latin typeface="+mn-lt"/>
                        </a:rPr>
                        <a:t>8</a:t>
                      </a:r>
                    </a:p>
                  </a:txBody>
                  <a:tcPr marL="9525" marR="9525" marT="9525" marB="0" anchor="ctr"/>
                </a:tc>
                <a:tc>
                  <a:txBody>
                    <a:bodyPr/>
                    <a:lstStyle/>
                    <a:p>
                      <a:pPr algn="ctr" fontAlgn="b"/>
                      <a:r>
                        <a:rPr lang="en-GB" sz="2000" b="0" i="0" u="none" strike="noStrike" dirty="0">
                          <a:solidFill>
                            <a:srgbClr val="000000"/>
                          </a:solidFill>
                          <a:effectLst/>
                          <a:latin typeface="+mn-lt"/>
                        </a:rPr>
                        <a:t>7</a:t>
                      </a:r>
                    </a:p>
                  </a:txBody>
                  <a:tcPr marL="9525" marR="9525" marT="9525" marB="0" anchor="ctr"/>
                </a:tc>
                <a:tc>
                  <a:txBody>
                    <a:bodyPr/>
                    <a:lstStyle/>
                    <a:p>
                      <a:pPr algn="ctr" fontAlgn="b"/>
                      <a:r>
                        <a:rPr lang="en-GB" sz="2000" b="0" i="0" u="none" strike="noStrike">
                          <a:solidFill>
                            <a:srgbClr val="000000"/>
                          </a:solidFill>
                          <a:effectLst/>
                          <a:latin typeface="+mn-lt"/>
                        </a:rPr>
                        <a:t>5</a:t>
                      </a:r>
                    </a:p>
                  </a:txBody>
                  <a:tcPr marL="9525" marR="9525" marT="9525" marB="0" anchor="ctr"/>
                </a:tc>
                <a:tc>
                  <a:txBody>
                    <a:bodyPr/>
                    <a:lstStyle/>
                    <a:p>
                      <a:pPr algn="ctr" fontAlgn="b"/>
                      <a:r>
                        <a:rPr lang="en-GB" sz="2000" b="0" i="0" u="none" strike="noStrike">
                          <a:solidFill>
                            <a:srgbClr val="000000"/>
                          </a:solidFill>
                          <a:effectLst/>
                          <a:latin typeface="+mn-lt"/>
                        </a:rPr>
                        <a:t>3</a:t>
                      </a:r>
                    </a:p>
                  </a:txBody>
                  <a:tcPr marL="9525" marR="9525" marT="9525" marB="0" anchor="ctr"/>
                </a:tc>
                <a:extLst>
                  <a:ext uri="{0D108BD9-81ED-4DB2-BD59-A6C34878D82A}">
                    <a16:rowId xmlns:a16="http://schemas.microsoft.com/office/drawing/2014/main" xmlns="" val="3147622119"/>
                  </a:ext>
                </a:extLst>
              </a:tr>
              <a:tr h="370840">
                <a:tc>
                  <a:txBody>
                    <a:bodyPr/>
                    <a:lstStyle/>
                    <a:p>
                      <a:r>
                        <a:rPr lang="en-GB" sz="2400" dirty="0"/>
                        <a:t>Inducement to perform</a:t>
                      </a:r>
                    </a:p>
                  </a:txBody>
                  <a:tcPr/>
                </a:tc>
                <a:tc>
                  <a:txBody>
                    <a:bodyPr/>
                    <a:lstStyle/>
                    <a:p>
                      <a:pPr algn="ctr" fontAlgn="b"/>
                      <a:r>
                        <a:rPr lang="en-GB" sz="2000" b="0" i="0" u="none" strike="noStrike">
                          <a:solidFill>
                            <a:srgbClr val="000000"/>
                          </a:solidFill>
                          <a:effectLst/>
                          <a:latin typeface="+mn-lt"/>
                        </a:rPr>
                        <a:t>1</a:t>
                      </a:r>
                    </a:p>
                  </a:txBody>
                  <a:tcPr marL="9525" marR="9525" marT="9525" marB="0" anchor="ctr"/>
                </a:tc>
                <a:tc>
                  <a:txBody>
                    <a:bodyPr/>
                    <a:lstStyle/>
                    <a:p>
                      <a:pPr algn="ctr" fontAlgn="b"/>
                      <a:r>
                        <a:rPr lang="en-GB" sz="2000" b="0" i="0" u="none" strike="noStrike" dirty="0">
                          <a:solidFill>
                            <a:srgbClr val="000000"/>
                          </a:solidFill>
                          <a:effectLst/>
                          <a:latin typeface="+mn-lt"/>
                        </a:rPr>
                        <a:t>3</a:t>
                      </a:r>
                    </a:p>
                  </a:txBody>
                  <a:tcPr marL="9525" marR="9525" marT="9525" marB="0" anchor="ctr"/>
                </a:tc>
                <a:tc>
                  <a:txBody>
                    <a:bodyPr/>
                    <a:lstStyle/>
                    <a:p>
                      <a:pPr algn="ctr" fontAlgn="b"/>
                      <a:r>
                        <a:rPr lang="en-GB" sz="2000" b="0" i="0" u="none" strike="noStrike">
                          <a:solidFill>
                            <a:srgbClr val="000000"/>
                          </a:solidFill>
                          <a:effectLst/>
                          <a:latin typeface="+mn-lt"/>
                        </a:rPr>
                        <a:t>5</a:t>
                      </a:r>
                    </a:p>
                  </a:txBody>
                  <a:tcPr marL="9525" marR="9525" marT="9525" marB="0" anchor="ctr"/>
                </a:tc>
                <a:tc>
                  <a:txBody>
                    <a:bodyPr/>
                    <a:lstStyle/>
                    <a:p>
                      <a:pPr algn="ctr" fontAlgn="b"/>
                      <a:r>
                        <a:rPr lang="en-GB" sz="2000" b="0" i="0" u="none" strike="noStrike">
                          <a:solidFill>
                            <a:srgbClr val="000000"/>
                          </a:solidFill>
                          <a:effectLst/>
                          <a:latin typeface="+mn-lt"/>
                        </a:rPr>
                        <a:t>8</a:t>
                      </a:r>
                    </a:p>
                  </a:txBody>
                  <a:tcPr marL="9525" marR="9525" marT="9525" marB="0" anchor="ctr"/>
                </a:tc>
                <a:extLst>
                  <a:ext uri="{0D108BD9-81ED-4DB2-BD59-A6C34878D82A}">
                    <a16:rowId xmlns:a16="http://schemas.microsoft.com/office/drawing/2014/main" xmlns="" val="1842112297"/>
                  </a:ext>
                </a:extLst>
              </a:tr>
              <a:tr h="370840">
                <a:tc>
                  <a:txBody>
                    <a:bodyPr/>
                    <a:lstStyle/>
                    <a:p>
                      <a:r>
                        <a:rPr lang="en-GB" sz="2400" dirty="0"/>
                        <a:t>Perceived risk</a:t>
                      </a:r>
                    </a:p>
                  </a:txBody>
                  <a:tcPr/>
                </a:tc>
                <a:tc>
                  <a:txBody>
                    <a:bodyPr/>
                    <a:lstStyle/>
                    <a:p>
                      <a:pPr algn="ctr" fontAlgn="b"/>
                      <a:r>
                        <a:rPr lang="en-GB" sz="2000" b="0" i="0" u="none" strike="noStrike">
                          <a:solidFill>
                            <a:srgbClr val="000000"/>
                          </a:solidFill>
                          <a:effectLst/>
                          <a:latin typeface="+mn-lt"/>
                        </a:rPr>
                        <a:t>1</a:t>
                      </a:r>
                    </a:p>
                  </a:txBody>
                  <a:tcPr marL="9525" marR="9525" marT="9525" marB="0" anchor="ctr"/>
                </a:tc>
                <a:tc>
                  <a:txBody>
                    <a:bodyPr/>
                    <a:lstStyle/>
                    <a:p>
                      <a:pPr algn="ctr" fontAlgn="b"/>
                      <a:r>
                        <a:rPr lang="en-GB" sz="2000" b="0" i="0" u="none" strike="noStrike">
                          <a:solidFill>
                            <a:srgbClr val="000000"/>
                          </a:solidFill>
                          <a:effectLst/>
                          <a:latin typeface="+mn-lt"/>
                        </a:rPr>
                        <a:t>3</a:t>
                      </a:r>
                    </a:p>
                  </a:txBody>
                  <a:tcPr marL="9525" marR="9525" marT="9525" marB="0" anchor="ctr"/>
                </a:tc>
                <a:tc>
                  <a:txBody>
                    <a:bodyPr/>
                    <a:lstStyle/>
                    <a:p>
                      <a:pPr algn="ctr" fontAlgn="b"/>
                      <a:r>
                        <a:rPr lang="en-GB" sz="2000" b="0" i="0" u="none" strike="noStrike" dirty="0">
                          <a:solidFill>
                            <a:srgbClr val="000000"/>
                          </a:solidFill>
                          <a:effectLst/>
                          <a:latin typeface="+mn-lt"/>
                        </a:rPr>
                        <a:t>7</a:t>
                      </a:r>
                    </a:p>
                  </a:txBody>
                  <a:tcPr marL="9525" marR="9525" marT="9525" marB="0" anchor="ctr"/>
                </a:tc>
                <a:tc>
                  <a:txBody>
                    <a:bodyPr/>
                    <a:lstStyle/>
                    <a:p>
                      <a:pPr algn="ctr" fontAlgn="b"/>
                      <a:r>
                        <a:rPr lang="en-GB" sz="2000" b="0" i="0" u="none" strike="noStrike">
                          <a:solidFill>
                            <a:srgbClr val="000000"/>
                          </a:solidFill>
                          <a:effectLst/>
                          <a:latin typeface="+mn-lt"/>
                        </a:rPr>
                        <a:t>9</a:t>
                      </a:r>
                    </a:p>
                  </a:txBody>
                  <a:tcPr marL="9525" marR="9525" marT="9525" marB="0" anchor="ctr"/>
                </a:tc>
                <a:extLst>
                  <a:ext uri="{0D108BD9-81ED-4DB2-BD59-A6C34878D82A}">
                    <a16:rowId xmlns:a16="http://schemas.microsoft.com/office/drawing/2014/main" xmlns="" val="1876225706"/>
                  </a:ext>
                </a:extLst>
              </a:tr>
              <a:tr h="370840">
                <a:tc>
                  <a:txBody>
                    <a:bodyPr/>
                    <a:lstStyle/>
                    <a:p>
                      <a:r>
                        <a:rPr lang="en-GB" sz="2400" dirty="0"/>
                        <a:t>Peer pressure</a:t>
                      </a:r>
                    </a:p>
                  </a:txBody>
                  <a:tcPr/>
                </a:tc>
                <a:tc>
                  <a:txBody>
                    <a:bodyPr/>
                    <a:lstStyle/>
                    <a:p>
                      <a:pPr algn="ctr" fontAlgn="b"/>
                      <a:r>
                        <a:rPr lang="en-GB" sz="2000" b="0" i="0" u="none" strike="noStrike">
                          <a:solidFill>
                            <a:srgbClr val="000000"/>
                          </a:solidFill>
                          <a:effectLst/>
                          <a:latin typeface="+mn-lt"/>
                        </a:rPr>
                        <a:t>2</a:t>
                      </a:r>
                    </a:p>
                  </a:txBody>
                  <a:tcPr marL="9525" marR="9525" marT="9525" marB="0" anchor="ctr"/>
                </a:tc>
                <a:tc>
                  <a:txBody>
                    <a:bodyPr/>
                    <a:lstStyle/>
                    <a:p>
                      <a:pPr algn="ctr" fontAlgn="b"/>
                      <a:r>
                        <a:rPr lang="en-GB" sz="2000" b="0" i="0" u="none" strike="noStrike">
                          <a:solidFill>
                            <a:srgbClr val="000000"/>
                          </a:solidFill>
                          <a:effectLst/>
                          <a:latin typeface="+mn-lt"/>
                        </a:rPr>
                        <a:t>3</a:t>
                      </a:r>
                    </a:p>
                  </a:txBody>
                  <a:tcPr marL="9525" marR="9525" marT="9525" marB="0" anchor="ctr"/>
                </a:tc>
                <a:tc>
                  <a:txBody>
                    <a:bodyPr/>
                    <a:lstStyle/>
                    <a:p>
                      <a:pPr algn="ctr" fontAlgn="b"/>
                      <a:r>
                        <a:rPr lang="en-GB" sz="2000" b="0" i="0" u="none" strike="noStrike" dirty="0">
                          <a:solidFill>
                            <a:srgbClr val="000000"/>
                          </a:solidFill>
                          <a:effectLst/>
                          <a:latin typeface="+mn-lt"/>
                        </a:rPr>
                        <a:t>6</a:t>
                      </a:r>
                    </a:p>
                  </a:txBody>
                  <a:tcPr marL="9525" marR="9525" marT="9525" marB="0" anchor="ctr"/>
                </a:tc>
                <a:tc>
                  <a:txBody>
                    <a:bodyPr/>
                    <a:lstStyle/>
                    <a:p>
                      <a:pPr algn="ctr" fontAlgn="b"/>
                      <a:r>
                        <a:rPr lang="en-GB" sz="2000" b="0" i="0" u="none" strike="noStrike" dirty="0">
                          <a:solidFill>
                            <a:srgbClr val="000000"/>
                          </a:solidFill>
                          <a:effectLst/>
                          <a:latin typeface="+mn-lt"/>
                        </a:rPr>
                        <a:t>8</a:t>
                      </a:r>
                    </a:p>
                  </a:txBody>
                  <a:tcPr marL="9525" marR="9525" marT="9525" marB="0" anchor="ctr"/>
                </a:tc>
                <a:extLst>
                  <a:ext uri="{0D108BD9-81ED-4DB2-BD59-A6C34878D82A}">
                    <a16:rowId xmlns:a16="http://schemas.microsoft.com/office/drawing/2014/main" xmlns="" val="1910446357"/>
                  </a:ext>
                </a:extLst>
              </a:tr>
              <a:tr h="370840">
                <a:tc>
                  <a:txBody>
                    <a:bodyPr/>
                    <a:lstStyle/>
                    <a:p>
                      <a:r>
                        <a:rPr lang="en-GB" sz="2400" dirty="0">
                          <a:solidFill>
                            <a:schemeClr val="tx1"/>
                          </a:solidFill>
                        </a:rPr>
                        <a:t>Non-compliance risk</a:t>
                      </a:r>
                    </a:p>
                  </a:txBody>
                  <a:tcPr/>
                </a:tc>
                <a:tc>
                  <a:txBody>
                    <a:bodyPr/>
                    <a:lstStyle/>
                    <a:p>
                      <a:pPr algn="ctr"/>
                      <a:r>
                        <a:rPr lang="en-GB" sz="2400" dirty="0"/>
                        <a:t>3</a:t>
                      </a:r>
                    </a:p>
                  </a:txBody>
                  <a:tcPr/>
                </a:tc>
                <a:tc>
                  <a:txBody>
                    <a:bodyPr/>
                    <a:lstStyle/>
                    <a:p>
                      <a:pPr algn="ctr"/>
                      <a:r>
                        <a:rPr lang="en-GB" sz="2400" dirty="0"/>
                        <a:t>1.66</a:t>
                      </a:r>
                    </a:p>
                  </a:txBody>
                  <a:tcPr/>
                </a:tc>
                <a:tc>
                  <a:txBody>
                    <a:bodyPr/>
                    <a:lstStyle/>
                    <a:p>
                      <a:pPr algn="ctr"/>
                      <a:r>
                        <a:rPr lang="en-GB" sz="2400" dirty="0"/>
                        <a:t>0.77</a:t>
                      </a:r>
                    </a:p>
                  </a:txBody>
                  <a:tcPr/>
                </a:tc>
                <a:tc>
                  <a:txBody>
                    <a:bodyPr/>
                    <a:lstStyle/>
                    <a:p>
                      <a:pPr algn="ctr"/>
                      <a:r>
                        <a:rPr lang="en-GB" sz="2400" dirty="0"/>
                        <a:t>.64</a:t>
                      </a:r>
                    </a:p>
                  </a:txBody>
                  <a:tcPr/>
                </a:tc>
                <a:extLst>
                  <a:ext uri="{0D108BD9-81ED-4DB2-BD59-A6C34878D82A}">
                    <a16:rowId xmlns:a16="http://schemas.microsoft.com/office/drawing/2014/main" xmlns="" val="1251734676"/>
                  </a:ext>
                </a:extLst>
              </a:tr>
            </a:tbl>
          </a:graphicData>
        </a:graphic>
      </p:graphicFrame>
      <p:sp>
        <p:nvSpPr>
          <p:cNvPr id="6" name="TextBox 5">
            <a:extLst>
              <a:ext uri="{FF2B5EF4-FFF2-40B4-BE49-F238E27FC236}">
                <a16:creationId xmlns:a16="http://schemas.microsoft.com/office/drawing/2014/main" xmlns="" id="{946D21EA-908F-B34E-B236-BA37AD0D63F9}"/>
              </a:ext>
            </a:extLst>
          </p:cNvPr>
          <p:cNvSpPr txBox="1"/>
          <p:nvPr/>
        </p:nvSpPr>
        <p:spPr>
          <a:xfrm>
            <a:off x="1093858" y="4971382"/>
            <a:ext cx="7190977" cy="1200329"/>
          </a:xfrm>
          <a:prstGeom prst="rect">
            <a:avLst/>
          </a:prstGeom>
          <a:noFill/>
        </p:spPr>
        <p:txBody>
          <a:bodyPr wrap="square" rtlCol="0">
            <a:spAutoFit/>
          </a:bodyPr>
          <a:lstStyle/>
          <a:p>
            <a:r>
              <a:rPr lang="en-GB" dirty="0"/>
              <a:t>Could we make an assessment of each parameter and then work out how they could be modified?</a:t>
            </a:r>
          </a:p>
          <a:p>
            <a:endParaRPr lang="en-GB" dirty="0"/>
          </a:p>
          <a:p>
            <a:r>
              <a:rPr lang="en-GB" dirty="0"/>
              <a:t>Lowest possible risk index would be 0.5; highest is 5.5</a:t>
            </a:r>
          </a:p>
        </p:txBody>
      </p:sp>
    </p:spTree>
    <p:extLst>
      <p:ext uri="{BB962C8B-B14F-4D97-AF65-F5344CB8AC3E}">
        <p14:creationId xmlns:p14="http://schemas.microsoft.com/office/powerpoint/2010/main" val="5854655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D4B9115-950D-CB49-BA8F-F32DF4B759A1}"/>
              </a:ext>
            </a:extLst>
          </p:cNvPr>
          <p:cNvSpPr>
            <a:spLocks noGrp="1"/>
          </p:cNvSpPr>
          <p:nvPr>
            <p:ph type="title"/>
          </p:nvPr>
        </p:nvSpPr>
        <p:spPr/>
        <p:txBody>
          <a:bodyPr>
            <a:noAutofit/>
          </a:bodyPr>
          <a:lstStyle/>
          <a:p>
            <a:r>
              <a:rPr lang="en-GB" sz="3600" dirty="0"/>
              <a:t>We have to teach old dogs new tricks</a:t>
            </a:r>
          </a:p>
        </p:txBody>
      </p:sp>
      <p:sp>
        <p:nvSpPr>
          <p:cNvPr id="3" name="Slide Number Placeholder 2">
            <a:extLst>
              <a:ext uri="{FF2B5EF4-FFF2-40B4-BE49-F238E27FC236}">
                <a16:creationId xmlns:a16="http://schemas.microsoft.com/office/drawing/2014/main" xmlns="" id="{B799E526-38FB-C34A-A98D-BA319C96143A}"/>
              </a:ext>
            </a:extLst>
          </p:cNvPr>
          <p:cNvSpPr>
            <a:spLocks noGrp="1"/>
          </p:cNvSpPr>
          <p:nvPr>
            <p:ph type="sldNum" sz="quarter" idx="12"/>
          </p:nvPr>
        </p:nvSpPr>
        <p:spPr/>
        <p:txBody>
          <a:bodyPr>
            <a:normAutofit fontScale="85000" lnSpcReduction="20000"/>
          </a:bodyPr>
          <a:lstStyle/>
          <a:p>
            <a:fld id="{0B773674-907A-7847-82BB-ADF446DD9317}" type="slidenum">
              <a:rPr lang="en-GB" smtClean="0"/>
              <a:t>59</a:t>
            </a:fld>
            <a:endParaRPr lang="en-GB"/>
          </a:p>
        </p:txBody>
      </p:sp>
      <p:sp>
        <p:nvSpPr>
          <p:cNvPr id="4" name="Content Placeholder 3">
            <a:extLst>
              <a:ext uri="{FF2B5EF4-FFF2-40B4-BE49-F238E27FC236}">
                <a16:creationId xmlns:a16="http://schemas.microsoft.com/office/drawing/2014/main" xmlns="" id="{A1B28074-949B-9549-B0EE-9094CAA76E83}"/>
              </a:ext>
            </a:extLst>
          </p:cNvPr>
          <p:cNvSpPr>
            <a:spLocks noGrp="1"/>
          </p:cNvSpPr>
          <p:nvPr>
            <p:ph sz="quarter" idx="1"/>
          </p:nvPr>
        </p:nvSpPr>
        <p:spPr/>
        <p:txBody>
          <a:bodyPr>
            <a:normAutofit/>
          </a:bodyPr>
          <a:lstStyle/>
          <a:p>
            <a:r>
              <a:rPr lang="en-GB" sz="2800" dirty="0"/>
              <a:t>You can do that and there is science to prove it</a:t>
            </a:r>
          </a:p>
          <a:p>
            <a:pPr lvl="1"/>
            <a:r>
              <a:rPr lang="en-GB" sz="2400" dirty="0"/>
              <a:t>Lisa J. Wallis, </a:t>
            </a:r>
            <a:r>
              <a:rPr lang="en-GB" sz="2400" dirty="0" err="1"/>
              <a:t>Zsófia</a:t>
            </a:r>
            <a:r>
              <a:rPr lang="en-GB" sz="2400" dirty="0"/>
              <a:t> </a:t>
            </a:r>
            <a:r>
              <a:rPr lang="en-GB" sz="2400" dirty="0" err="1"/>
              <a:t>Virányi</a:t>
            </a:r>
            <a:r>
              <a:rPr lang="en-GB" sz="2400" dirty="0"/>
              <a:t>, </a:t>
            </a:r>
            <a:r>
              <a:rPr lang="en-GB" sz="2400" dirty="0" err="1"/>
              <a:t>Corsin</a:t>
            </a:r>
            <a:r>
              <a:rPr lang="en-GB" sz="2400" dirty="0"/>
              <a:t> A. Müller, Samuel </a:t>
            </a:r>
            <a:r>
              <a:rPr lang="en-GB" sz="2400" dirty="0" err="1"/>
              <a:t>Serisier</a:t>
            </a:r>
            <a:r>
              <a:rPr lang="en-GB" sz="2400" dirty="0"/>
              <a:t>, Ludwig Huber and </a:t>
            </a:r>
            <a:r>
              <a:rPr lang="en-GB" sz="2400" dirty="0" err="1"/>
              <a:t>Friederike</a:t>
            </a:r>
            <a:r>
              <a:rPr lang="en-GB" sz="2400" dirty="0"/>
              <a:t> Range (2016). Aging effects on discrimination learning, logical reasoning and memory in pet dogs. Age, 38:6 DOI 10.1007/s11357-015-9866-x</a:t>
            </a:r>
            <a:endParaRPr lang="en-GB" sz="2300" dirty="0"/>
          </a:p>
          <a:p>
            <a:r>
              <a:rPr lang="en-GB" sz="2800" dirty="0"/>
              <a:t>Humans are far more difficult but the principle is the same</a:t>
            </a:r>
          </a:p>
          <a:p>
            <a:pPr lvl="1"/>
            <a:r>
              <a:rPr lang="en-GB" sz="2400" dirty="0"/>
              <a:t>Treats!</a:t>
            </a:r>
          </a:p>
        </p:txBody>
      </p:sp>
    </p:spTree>
    <p:extLst>
      <p:ext uri="{BB962C8B-B14F-4D97-AF65-F5344CB8AC3E}">
        <p14:creationId xmlns:p14="http://schemas.microsoft.com/office/powerpoint/2010/main" val="3621203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5" name="Rectangle 5"/>
          <p:cNvSpPr>
            <a:spLocks noGrp="1" noChangeArrowheads="1"/>
          </p:cNvSpPr>
          <p:nvPr>
            <p:ph type="title"/>
          </p:nvPr>
        </p:nvSpPr>
        <p:spPr/>
        <p:txBody>
          <a:bodyPr>
            <a:normAutofit fontScale="90000"/>
          </a:bodyPr>
          <a:lstStyle/>
          <a:p>
            <a:r>
              <a:rPr lang="en-US" dirty="0"/>
              <a:t>My early professional life in 1990</a:t>
            </a:r>
          </a:p>
        </p:txBody>
      </p:sp>
      <p:sp>
        <p:nvSpPr>
          <p:cNvPr id="81926" name="Rectangle 6"/>
          <p:cNvSpPr>
            <a:spLocks noGrp="1" noChangeArrowheads="1"/>
          </p:cNvSpPr>
          <p:nvPr>
            <p:ph idx="1"/>
          </p:nvPr>
        </p:nvSpPr>
        <p:spPr/>
        <p:txBody>
          <a:bodyPr>
            <a:normAutofit lnSpcReduction="10000"/>
          </a:bodyPr>
          <a:lstStyle/>
          <a:p>
            <a:r>
              <a:rPr lang="en-US" dirty="0"/>
              <a:t>1 ICN for</a:t>
            </a:r>
          </a:p>
          <a:p>
            <a:pPr lvl="1"/>
            <a:r>
              <a:rPr lang="en-US" dirty="0"/>
              <a:t>1000 District General Hospital beds</a:t>
            </a:r>
          </a:p>
          <a:p>
            <a:pPr lvl="1"/>
            <a:r>
              <a:rPr lang="en-US" dirty="0"/>
              <a:t>1000 Mental Health beds</a:t>
            </a:r>
          </a:p>
          <a:p>
            <a:pPr lvl="1"/>
            <a:r>
              <a:rPr lang="en-US" dirty="0"/>
              <a:t>200 nursing and residential homes</a:t>
            </a:r>
          </a:p>
          <a:p>
            <a:pPr lvl="1"/>
            <a:r>
              <a:rPr lang="en-US" dirty="0"/>
              <a:t>56 General Practice Surgeries</a:t>
            </a:r>
          </a:p>
          <a:p>
            <a:pPr lvl="1"/>
            <a:r>
              <a:rPr lang="en-US" dirty="0"/>
              <a:t>100+ schools and nurseries</a:t>
            </a:r>
          </a:p>
          <a:p>
            <a:r>
              <a:rPr lang="en-US" dirty="0"/>
              <a:t>Half a medical microbiologist with no defined IC time</a:t>
            </a:r>
          </a:p>
          <a:p>
            <a:pPr lvl="1"/>
            <a:r>
              <a:rPr lang="en-US" dirty="0"/>
              <a:t>No administrative support</a:t>
            </a:r>
          </a:p>
          <a:p>
            <a:r>
              <a:rPr lang="en-US" dirty="0"/>
              <a:t>Also was the Tissue Viability Nurse</a:t>
            </a:r>
          </a:p>
        </p:txBody>
      </p:sp>
      <p:sp>
        <p:nvSpPr>
          <p:cNvPr id="31746" name="Slide Number Placeholder 4"/>
          <p:cNvSpPr>
            <a:spLocks noGrp="1"/>
          </p:cNvSpPr>
          <p:nvPr>
            <p:ph type="sldNum" sz="quarter" idx="12"/>
          </p:nvPr>
        </p:nvSpPr>
        <p:spPr/>
        <p:txBody>
          <a:bodyPr>
            <a:normAutofit fontScale="92500" lnSpcReduction="20000"/>
          </a:bodyPr>
          <a:lstStyle>
            <a:lvl1pPr eaLnBrk="0" hangingPunct="0">
              <a:defRPr sz="1350">
                <a:solidFill>
                  <a:schemeClr val="tx1"/>
                </a:solidFill>
                <a:latin typeface="Arial" charset="0"/>
                <a:ea typeface="ＭＳ Ｐゴシック" charset="0"/>
                <a:cs typeface="ＭＳ Ｐゴシック" charset="0"/>
              </a:defRPr>
            </a:lvl1pPr>
            <a:lvl2pPr marL="417888" indent="-160727" eaLnBrk="0" hangingPunct="0">
              <a:defRPr sz="1350">
                <a:solidFill>
                  <a:schemeClr val="tx1"/>
                </a:solidFill>
                <a:latin typeface="Arial" charset="0"/>
                <a:ea typeface="ＭＳ Ｐゴシック" charset="0"/>
              </a:defRPr>
            </a:lvl2pPr>
            <a:lvl3pPr marL="642905" indent="-128581" eaLnBrk="0" hangingPunct="0">
              <a:defRPr sz="1350">
                <a:solidFill>
                  <a:schemeClr val="tx1"/>
                </a:solidFill>
                <a:latin typeface="Arial" charset="0"/>
                <a:ea typeface="ＭＳ Ｐゴシック" charset="0"/>
              </a:defRPr>
            </a:lvl3pPr>
            <a:lvl4pPr marL="900067" indent="-128581" eaLnBrk="0" hangingPunct="0">
              <a:defRPr sz="1350">
                <a:solidFill>
                  <a:schemeClr val="tx1"/>
                </a:solidFill>
                <a:latin typeface="Arial" charset="0"/>
                <a:ea typeface="ＭＳ Ｐゴシック" charset="0"/>
              </a:defRPr>
            </a:lvl4pPr>
            <a:lvl5pPr marL="1157228" indent="-128581" eaLnBrk="0" hangingPunct="0">
              <a:defRPr sz="1350">
                <a:solidFill>
                  <a:schemeClr val="tx1"/>
                </a:solidFill>
                <a:latin typeface="Arial" charset="0"/>
                <a:ea typeface="ＭＳ Ｐゴシック" charset="0"/>
              </a:defRPr>
            </a:lvl5pPr>
            <a:lvl6pPr marL="1414390" indent="-128581" eaLnBrk="0" fontAlgn="base" hangingPunct="0">
              <a:spcBef>
                <a:spcPct val="0"/>
              </a:spcBef>
              <a:spcAft>
                <a:spcPct val="0"/>
              </a:spcAft>
              <a:defRPr sz="1350">
                <a:solidFill>
                  <a:schemeClr val="tx1"/>
                </a:solidFill>
                <a:latin typeface="Arial" charset="0"/>
                <a:ea typeface="ＭＳ Ｐゴシック" charset="0"/>
              </a:defRPr>
            </a:lvl6pPr>
            <a:lvl7pPr marL="1671552" indent="-128581" eaLnBrk="0" fontAlgn="base" hangingPunct="0">
              <a:spcBef>
                <a:spcPct val="0"/>
              </a:spcBef>
              <a:spcAft>
                <a:spcPct val="0"/>
              </a:spcAft>
              <a:defRPr sz="1350">
                <a:solidFill>
                  <a:schemeClr val="tx1"/>
                </a:solidFill>
                <a:latin typeface="Arial" charset="0"/>
                <a:ea typeface="ＭＳ Ｐゴシック" charset="0"/>
              </a:defRPr>
            </a:lvl7pPr>
            <a:lvl8pPr marL="1928714" indent="-128581" eaLnBrk="0" fontAlgn="base" hangingPunct="0">
              <a:spcBef>
                <a:spcPct val="0"/>
              </a:spcBef>
              <a:spcAft>
                <a:spcPct val="0"/>
              </a:spcAft>
              <a:defRPr sz="1350">
                <a:solidFill>
                  <a:schemeClr val="tx1"/>
                </a:solidFill>
                <a:latin typeface="Arial" charset="0"/>
                <a:ea typeface="ＭＳ Ｐゴシック" charset="0"/>
              </a:defRPr>
            </a:lvl8pPr>
            <a:lvl9pPr marL="2185876" indent="-128581" eaLnBrk="0" fontAlgn="base" hangingPunct="0">
              <a:spcBef>
                <a:spcPct val="0"/>
              </a:spcBef>
              <a:spcAft>
                <a:spcPct val="0"/>
              </a:spcAft>
              <a:defRPr sz="1350">
                <a:solidFill>
                  <a:schemeClr val="tx1"/>
                </a:solidFill>
                <a:latin typeface="Arial" charset="0"/>
                <a:ea typeface="ＭＳ Ｐゴシック" charset="0"/>
              </a:defRPr>
            </a:lvl9pPr>
          </a:lstStyle>
          <a:p>
            <a:fld id="{680DAC3A-33FF-5F49-A53F-F79C5A39F3A8}" type="slidenum">
              <a:rPr lang="en-US" smtClean="0"/>
              <a:pPr/>
              <a:t>6</a:t>
            </a:fld>
            <a:endParaRPr lang="en-US" dirty="0"/>
          </a:p>
        </p:txBody>
      </p:sp>
    </p:spTree>
    <p:extLst>
      <p:ext uri="{BB962C8B-B14F-4D97-AF65-F5344CB8AC3E}">
        <p14:creationId xmlns:p14="http://schemas.microsoft.com/office/powerpoint/2010/main" val="9112956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1926">
                                            <p:txEl>
                                              <p:pRg st="0" end="0"/>
                                            </p:txEl>
                                          </p:spTgt>
                                        </p:tgtEl>
                                        <p:attrNameLst>
                                          <p:attrName>style.visibility</p:attrName>
                                        </p:attrNameLst>
                                      </p:cBhvr>
                                      <p:to>
                                        <p:strVal val="visible"/>
                                      </p:to>
                                    </p:set>
                                    <p:animEffect transition="in" filter="wipe(left)">
                                      <p:cBhvr>
                                        <p:cTn id="7" dur="500"/>
                                        <p:tgtEl>
                                          <p:spTgt spid="81926">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81926">
                                            <p:txEl>
                                              <p:pRg st="1" end="1"/>
                                            </p:txEl>
                                          </p:spTgt>
                                        </p:tgtEl>
                                        <p:attrNameLst>
                                          <p:attrName>style.visibility</p:attrName>
                                        </p:attrNameLst>
                                      </p:cBhvr>
                                      <p:to>
                                        <p:strVal val="visible"/>
                                      </p:to>
                                    </p:set>
                                    <p:animEffect transition="in" filter="wipe(left)">
                                      <p:cBhvr>
                                        <p:cTn id="10" dur="500"/>
                                        <p:tgtEl>
                                          <p:spTgt spid="81926">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81926">
                                            <p:txEl>
                                              <p:pRg st="2" end="2"/>
                                            </p:txEl>
                                          </p:spTgt>
                                        </p:tgtEl>
                                        <p:attrNameLst>
                                          <p:attrName>style.visibility</p:attrName>
                                        </p:attrNameLst>
                                      </p:cBhvr>
                                      <p:to>
                                        <p:strVal val="visible"/>
                                      </p:to>
                                    </p:set>
                                    <p:animEffect transition="in" filter="wipe(left)">
                                      <p:cBhvr>
                                        <p:cTn id="13" dur="500"/>
                                        <p:tgtEl>
                                          <p:spTgt spid="81926">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81926">
                                            <p:txEl>
                                              <p:pRg st="3" end="3"/>
                                            </p:txEl>
                                          </p:spTgt>
                                        </p:tgtEl>
                                        <p:attrNameLst>
                                          <p:attrName>style.visibility</p:attrName>
                                        </p:attrNameLst>
                                      </p:cBhvr>
                                      <p:to>
                                        <p:strVal val="visible"/>
                                      </p:to>
                                    </p:set>
                                    <p:animEffect transition="in" filter="wipe(left)">
                                      <p:cBhvr>
                                        <p:cTn id="16" dur="500"/>
                                        <p:tgtEl>
                                          <p:spTgt spid="81926">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81926">
                                            <p:txEl>
                                              <p:pRg st="4" end="4"/>
                                            </p:txEl>
                                          </p:spTgt>
                                        </p:tgtEl>
                                        <p:attrNameLst>
                                          <p:attrName>style.visibility</p:attrName>
                                        </p:attrNameLst>
                                      </p:cBhvr>
                                      <p:to>
                                        <p:strVal val="visible"/>
                                      </p:to>
                                    </p:set>
                                    <p:animEffect transition="in" filter="wipe(left)">
                                      <p:cBhvr>
                                        <p:cTn id="19" dur="500"/>
                                        <p:tgtEl>
                                          <p:spTgt spid="81926">
                                            <p:txEl>
                                              <p:pRg st="4" end="4"/>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81926">
                                            <p:txEl>
                                              <p:pRg st="5" end="5"/>
                                            </p:txEl>
                                          </p:spTgt>
                                        </p:tgtEl>
                                        <p:attrNameLst>
                                          <p:attrName>style.visibility</p:attrName>
                                        </p:attrNameLst>
                                      </p:cBhvr>
                                      <p:to>
                                        <p:strVal val="visible"/>
                                      </p:to>
                                    </p:set>
                                    <p:animEffect transition="in" filter="wipe(left)">
                                      <p:cBhvr>
                                        <p:cTn id="22" dur="500"/>
                                        <p:tgtEl>
                                          <p:spTgt spid="81926">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1926">
                                            <p:txEl>
                                              <p:pRg st="6" end="6"/>
                                            </p:txEl>
                                          </p:spTgt>
                                        </p:tgtEl>
                                        <p:attrNameLst>
                                          <p:attrName>style.visibility</p:attrName>
                                        </p:attrNameLst>
                                      </p:cBhvr>
                                      <p:to>
                                        <p:strVal val="visible"/>
                                      </p:to>
                                    </p:set>
                                    <p:animEffect transition="in" filter="wipe(left)">
                                      <p:cBhvr>
                                        <p:cTn id="27" dur="500"/>
                                        <p:tgtEl>
                                          <p:spTgt spid="81926">
                                            <p:txEl>
                                              <p:pRg st="6" end="6"/>
                                            </p:txEl>
                                          </p:spTgt>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81926">
                                            <p:txEl>
                                              <p:pRg st="7" end="7"/>
                                            </p:txEl>
                                          </p:spTgt>
                                        </p:tgtEl>
                                        <p:attrNameLst>
                                          <p:attrName>style.visibility</p:attrName>
                                        </p:attrNameLst>
                                      </p:cBhvr>
                                      <p:to>
                                        <p:strVal val="visible"/>
                                      </p:to>
                                    </p:set>
                                    <p:animEffect transition="in" filter="wipe(left)">
                                      <p:cBhvr>
                                        <p:cTn id="30" dur="500"/>
                                        <p:tgtEl>
                                          <p:spTgt spid="81926">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81926">
                                            <p:txEl>
                                              <p:pRg st="8" end="8"/>
                                            </p:txEl>
                                          </p:spTgt>
                                        </p:tgtEl>
                                        <p:attrNameLst>
                                          <p:attrName>style.visibility</p:attrName>
                                        </p:attrNameLst>
                                      </p:cBhvr>
                                      <p:to>
                                        <p:strVal val="visible"/>
                                      </p:to>
                                    </p:set>
                                    <p:animEffect transition="in" filter="wipe(left)">
                                      <p:cBhvr>
                                        <p:cTn id="35" dur="500"/>
                                        <p:tgtEl>
                                          <p:spTgt spid="8192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6" grpId="0" build="p"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GB" dirty="0">
                <a:latin typeface="Arial"/>
                <a:ea typeface="ＭＳ Ｐゴシック" charset="0"/>
                <a:cs typeface="ＭＳ Ｐゴシック" charset="0"/>
              </a:rPr>
              <a:t>Motivators</a:t>
            </a:r>
          </a:p>
        </p:txBody>
      </p:sp>
      <p:sp>
        <p:nvSpPr>
          <p:cNvPr id="5" name="Notched Right Arrow 4"/>
          <p:cNvSpPr/>
          <p:nvPr/>
        </p:nvSpPr>
        <p:spPr>
          <a:xfrm>
            <a:off x="1314450" y="1943101"/>
            <a:ext cx="3771900" cy="2146697"/>
          </a:xfrm>
          <a:prstGeom prst="notchedRightArrow">
            <a:avLst/>
          </a:prstGeom>
          <a:solidFill>
            <a:srgbClr val="008000">
              <a:alpha val="72000"/>
            </a:srgbClr>
          </a:solidFill>
        </p:spPr>
        <p:style>
          <a:lnRef idx="0">
            <a:schemeClr val="accent6"/>
          </a:lnRef>
          <a:fillRef idx="3">
            <a:schemeClr val="accent6"/>
          </a:fillRef>
          <a:effectRef idx="3">
            <a:schemeClr val="accent6"/>
          </a:effectRef>
          <a:fontRef idx="minor">
            <a:schemeClr val="lt1"/>
          </a:fontRef>
        </p:style>
        <p:txBody>
          <a:bodyPr lIns="68576" tIns="34289" rIns="68576" bIns="34289" anchor="ctr"/>
          <a:lstStyle/>
          <a:p>
            <a:pPr algn="ctr">
              <a:defRPr/>
            </a:pPr>
            <a:r>
              <a:rPr lang="en-GB" sz="3150" dirty="0"/>
              <a:t>Towards</a:t>
            </a:r>
          </a:p>
        </p:txBody>
      </p:sp>
      <p:sp>
        <p:nvSpPr>
          <p:cNvPr id="6" name="Notched Right Arrow 5"/>
          <p:cNvSpPr/>
          <p:nvPr/>
        </p:nvSpPr>
        <p:spPr>
          <a:xfrm flipH="1">
            <a:off x="4057650" y="3714751"/>
            <a:ext cx="3771900" cy="2146697"/>
          </a:xfrm>
          <a:prstGeom prst="notchedRightArrow">
            <a:avLst/>
          </a:prstGeom>
        </p:spPr>
        <p:style>
          <a:lnRef idx="0">
            <a:schemeClr val="accent6"/>
          </a:lnRef>
          <a:fillRef idx="3">
            <a:schemeClr val="accent6"/>
          </a:fillRef>
          <a:effectRef idx="3">
            <a:schemeClr val="accent6"/>
          </a:effectRef>
          <a:fontRef idx="minor">
            <a:schemeClr val="lt1"/>
          </a:fontRef>
        </p:style>
        <p:txBody>
          <a:bodyPr lIns="68576" tIns="34289" rIns="68576" bIns="34289" anchor="ctr"/>
          <a:lstStyle/>
          <a:p>
            <a:pPr algn="ctr">
              <a:defRPr/>
            </a:pPr>
            <a:r>
              <a:rPr lang="en-GB" sz="3150" dirty="0"/>
              <a:t>Away from</a:t>
            </a:r>
          </a:p>
        </p:txBody>
      </p:sp>
      <p:sp>
        <p:nvSpPr>
          <p:cNvPr id="7" name="Slide Number Placeholder 3"/>
          <p:cNvSpPr>
            <a:spLocks noGrp="1"/>
          </p:cNvSpPr>
          <p:nvPr>
            <p:ph type="sldNum" sz="quarter" idx="12"/>
          </p:nvPr>
        </p:nvSpPr>
        <p:spPr>
          <a:xfrm>
            <a:off x="0" y="1272223"/>
            <a:ext cx="533400" cy="244476"/>
          </a:xfrm>
        </p:spPr>
        <p:txBody>
          <a:bodyPr>
            <a:normAutofit fontScale="85000" lnSpcReduction="20000"/>
          </a:bodyPr>
          <a:lstStyle/>
          <a:p>
            <a:r>
              <a:rPr lang="en-GB" dirty="0" smtClean="0"/>
              <a:t>60</a:t>
            </a:r>
            <a:endParaRPr lang="en-GB" dirty="0"/>
          </a:p>
        </p:txBody>
      </p:sp>
    </p:spTree>
    <p:extLst>
      <p:ext uri="{BB962C8B-B14F-4D97-AF65-F5344CB8AC3E}">
        <p14:creationId xmlns:p14="http://schemas.microsoft.com/office/powerpoint/2010/main" val="4707312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righ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Motivates Staff?</a:t>
            </a:r>
            <a:br>
              <a:rPr lang="en-US" dirty="0"/>
            </a:br>
            <a:r>
              <a:rPr lang="en-US" sz="1500" dirty="0"/>
              <a:t>McClung, L., et al., Am J Infect Control, 2017</a:t>
            </a:r>
          </a:p>
        </p:txBody>
      </p:sp>
      <p:graphicFrame>
        <p:nvGraphicFramePr>
          <p:cNvPr id="5" name="Content Placeholder 4"/>
          <p:cNvGraphicFramePr>
            <a:graphicFrameLocks noGrp="1"/>
          </p:cNvGraphicFramePr>
          <p:nvPr>
            <p:ph idx="1"/>
            <p:extLst/>
          </p:nvPr>
        </p:nvGraphicFramePr>
        <p:xfrm>
          <a:off x="301752" y="1787702"/>
          <a:ext cx="8534400" cy="4376790"/>
        </p:xfrm>
        <a:graphic>
          <a:graphicData uri="http://schemas.openxmlformats.org/drawingml/2006/table">
            <a:tbl>
              <a:tblPr firstRow="1" bandRow="1">
                <a:tableStyleId>{5C22544A-7EE6-4342-B048-85BDC9FD1C3A}</a:tableStyleId>
              </a:tblPr>
              <a:tblGrid>
                <a:gridCol w="2907606">
                  <a:extLst>
                    <a:ext uri="{9D8B030D-6E8A-4147-A177-3AD203B41FA5}">
                      <a16:colId xmlns:a16="http://schemas.microsoft.com/office/drawing/2014/main" xmlns="" val="20000"/>
                    </a:ext>
                  </a:extLst>
                </a:gridCol>
                <a:gridCol w="5626794">
                  <a:extLst>
                    <a:ext uri="{9D8B030D-6E8A-4147-A177-3AD203B41FA5}">
                      <a16:colId xmlns:a16="http://schemas.microsoft.com/office/drawing/2014/main" xmlns="" val="20001"/>
                    </a:ext>
                  </a:extLst>
                </a:gridCol>
              </a:tblGrid>
              <a:tr h="429303">
                <a:tc>
                  <a:txBody>
                    <a:bodyPr/>
                    <a:lstStyle/>
                    <a:p>
                      <a:r>
                        <a:rPr lang="en-US" sz="1800" dirty="0" err="1">
                          <a:latin typeface="Arial" panose="020B0604020202020204" pitchFamily="34" charset="0"/>
                          <a:cs typeface="Arial" panose="020B0604020202020204" pitchFamily="34" charset="0"/>
                        </a:rPr>
                        <a:t>Subconstruct</a:t>
                      </a:r>
                      <a:endParaRPr lang="en-US" sz="1800" dirty="0">
                        <a:latin typeface="Arial" panose="020B0604020202020204" pitchFamily="34" charset="0"/>
                        <a:cs typeface="Arial" panose="020B0604020202020204" pitchFamily="34" charset="0"/>
                      </a:endParaRPr>
                    </a:p>
                  </a:txBody>
                  <a:tcPr marL="68580" marR="68580" marT="34290" marB="34290"/>
                </a:tc>
                <a:tc>
                  <a:txBody>
                    <a:bodyPr/>
                    <a:lstStyle/>
                    <a:p>
                      <a:r>
                        <a:rPr lang="en-US" sz="1800" dirty="0">
                          <a:latin typeface="Arial" panose="020B0604020202020204" pitchFamily="34" charset="0"/>
                          <a:cs typeface="Arial" panose="020B0604020202020204" pitchFamily="34" charset="0"/>
                        </a:rPr>
                        <a:t>Theme</a:t>
                      </a:r>
                    </a:p>
                  </a:txBody>
                  <a:tcPr marL="68580" marR="68580" marT="34290" marB="34290"/>
                </a:tc>
                <a:extLst>
                  <a:ext uri="{0D108BD9-81ED-4DB2-BD59-A6C34878D82A}">
                    <a16:rowId xmlns:a16="http://schemas.microsoft.com/office/drawing/2014/main" xmlns="" val="10000"/>
                  </a:ext>
                </a:extLst>
              </a:tr>
              <a:tr h="76436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Arial" panose="020B0604020202020204" pitchFamily="34" charset="0"/>
                          <a:ea typeface="+mn-ea"/>
                          <a:cs typeface="Arial" panose="020B0604020202020204" pitchFamily="34" charset="0"/>
                        </a:rPr>
                        <a:t>Patient needs and resource </a:t>
                      </a:r>
                      <a:endParaRPr lang="en-US" sz="1100" dirty="0">
                        <a:latin typeface="Arial" panose="020B0604020202020204" pitchFamily="34" charset="0"/>
                        <a:cs typeface="Arial" panose="020B0604020202020204" pitchFamily="34" charset="0"/>
                      </a:endParaRP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Arial" panose="020B0604020202020204" pitchFamily="34" charset="0"/>
                          <a:ea typeface="+mn-ea"/>
                          <a:cs typeface="Arial" panose="020B0604020202020204" pitchFamily="34" charset="0"/>
                        </a:rPr>
                        <a:t>Patient safety is primary motivation for prevention efforts</a:t>
                      </a:r>
                      <a:endParaRPr lang="en-US" sz="1100" dirty="0">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xmlns="" val="10001"/>
                  </a:ext>
                </a:extLst>
              </a:tr>
              <a:tr h="42930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Arial" panose="020B0604020202020204" pitchFamily="34" charset="0"/>
                          <a:ea typeface="+mn-ea"/>
                          <a:cs typeface="Arial" panose="020B0604020202020204" pitchFamily="34" charset="0"/>
                        </a:rPr>
                        <a:t>Available resources </a:t>
                      </a:r>
                      <a:endParaRPr lang="en-US" sz="1100" dirty="0">
                        <a:latin typeface="Arial" panose="020B0604020202020204" pitchFamily="34" charset="0"/>
                        <a:cs typeface="Arial" panose="020B0604020202020204" pitchFamily="34" charset="0"/>
                      </a:endParaRP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Arial" panose="020B0604020202020204" pitchFamily="34" charset="0"/>
                          <a:ea typeface="+mn-ea"/>
                          <a:cs typeface="Arial" panose="020B0604020202020204" pitchFamily="34" charset="0"/>
                        </a:rPr>
                        <a:t>Sufficient resources for some activities</a:t>
                      </a:r>
                      <a:endParaRPr lang="en-US" sz="1100" dirty="0">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xmlns="" val="10002"/>
                  </a:ext>
                </a:extLst>
              </a:tr>
              <a:tr h="12250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Arial" panose="020B0604020202020204" pitchFamily="34" charset="0"/>
                          <a:ea typeface="+mn-ea"/>
                          <a:cs typeface="Arial" panose="020B0604020202020204" pitchFamily="34" charset="0"/>
                        </a:rPr>
                        <a:t>Goals, monitoring, and feedback</a:t>
                      </a:r>
                      <a:endParaRPr lang="en-US" sz="1100" dirty="0">
                        <a:latin typeface="Arial" panose="020B0604020202020204" pitchFamily="34" charset="0"/>
                        <a:cs typeface="Arial" panose="020B0604020202020204" pitchFamily="34" charset="0"/>
                      </a:endParaRPr>
                    </a:p>
                  </a:txBody>
                  <a:tcPr marL="68580" marR="68580" marT="34290" marB="34290"/>
                </a:tc>
                <a:tc>
                  <a:txBody>
                    <a:bodyPr/>
                    <a:lstStyle/>
                    <a:p>
                      <a:r>
                        <a:rPr lang="en-US" sz="1800" kern="1200" dirty="0">
                          <a:solidFill>
                            <a:schemeClr val="dk1"/>
                          </a:solidFill>
                          <a:effectLst/>
                          <a:latin typeface="Arial" panose="020B0604020202020204" pitchFamily="34" charset="0"/>
                          <a:ea typeface="+mn-ea"/>
                          <a:cs typeface="Arial" panose="020B0604020202020204" pitchFamily="34" charset="0"/>
                        </a:rPr>
                        <a:t>Closer monitoring of improvements made, </a:t>
                      </a:r>
                      <a:endParaRPr lang="en-US" sz="1100" dirty="0">
                        <a:latin typeface="Arial" panose="020B0604020202020204" pitchFamily="34" charset="0"/>
                        <a:cs typeface="Arial" panose="020B0604020202020204" pitchFamily="34" charset="0"/>
                      </a:endParaRPr>
                    </a:p>
                    <a:p>
                      <a:r>
                        <a:rPr lang="en-US" sz="1800" kern="1200" dirty="0">
                          <a:solidFill>
                            <a:schemeClr val="dk1"/>
                          </a:solidFill>
                          <a:effectLst/>
                          <a:latin typeface="Arial" panose="020B0604020202020204" pitchFamily="34" charset="0"/>
                          <a:ea typeface="+mn-ea"/>
                          <a:cs typeface="Arial" panose="020B0604020202020204" pitchFamily="34" charset="0"/>
                        </a:rPr>
                        <a:t>in combination with greater personal feedback and data transparency, would provide greater motivation</a:t>
                      </a:r>
                      <a:endParaRPr lang="en-US" sz="1100" dirty="0">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xmlns="" val="10003"/>
                  </a:ext>
                </a:extLst>
              </a:tr>
              <a:tr h="76436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Arial" panose="020B0604020202020204" pitchFamily="34" charset="0"/>
                          <a:ea typeface="+mn-ea"/>
                          <a:cs typeface="Arial" panose="020B0604020202020204" pitchFamily="34" charset="0"/>
                        </a:rPr>
                        <a:t>Culture</a:t>
                      </a:r>
                      <a:endParaRPr lang="en-US" sz="1100" dirty="0">
                        <a:latin typeface="Arial" panose="020B0604020202020204" pitchFamily="34" charset="0"/>
                        <a:cs typeface="Arial" panose="020B0604020202020204" pitchFamily="34" charset="0"/>
                      </a:endParaRP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Arial" panose="020B0604020202020204" pitchFamily="34" charset="0"/>
                          <a:ea typeface="+mn-ea"/>
                          <a:cs typeface="Arial" panose="020B0604020202020204" pitchFamily="34" charset="0"/>
                        </a:rPr>
                        <a:t>The idea that the </a:t>
                      </a:r>
                      <a:r>
                        <a:rPr lang="en-US" sz="1800" kern="1200" dirty="0" err="1">
                          <a:solidFill>
                            <a:schemeClr val="dk1"/>
                          </a:solidFill>
                          <a:effectLst/>
                          <a:latin typeface="Arial" panose="020B0604020202020204" pitchFamily="34" charset="0"/>
                          <a:ea typeface="+mn-ea"/>
                          <a:cs typeface="Arial" panose="020B0604020202020204" pitchFamily="34" charset="0"/>
                        </a:rPr>
                        <a:t>organisation</a:t>
                      </a:r>
                      <a:r>
                        <a:rPr lang="en-US" sz="1800" kern="1200" dirty="0">
                          <a:solidFill>
                            <a:schemeClr val="dk1"/>
                          </a:solidFill>
                          <a:effectLst/>
                          <a:latin typeface="Arial" panose="020B0604020202020204" pitchFamily="34" charset="0"/>
                          <a:ea typeface="+mn-ea"/>
                          <a:cs typeface="Arial" panose="020B0604020202020204" pitchFamily="34" charset="0"/>
                        </a:rPr>
                        <a:t> is “the best” motivates individuals to do their best</a:t>
                      </a:r>
                      <a:endParaRPr lang="en-US" sz="1100" dirty="0">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xmlns="" val="10004"/>
                  </a:ext>
                </a:extLst>
              </a:tr>
              <a:tr h="76436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Arial" panose="020B0604020202020204" pitchFamily="34" charset="0"/>
                          <a:ea typeface="+mn-ea"/>
                          <a:cs typeface="Arial" panose="020B0604020202020204" pitchFamily="34" charset="0"/>
                        </a:rPr>
                        <a:t>Leadership engagement</a:t>
                      </a:r>
                      <a:endParaRPr lang="en-US" sz="1100" dirty="0">
                        <a:latin typeface="Arial" panose="020B0604020202020204" pitchFamily="34" charset="0"/>
                        <a:cs typeface="Arial" panose="020B0604020202020204" pitchFamily="34" charset="0"/>
                      </a:endParaRP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Arial" panose="020B0604020202020204" pitchFamily="34" charset="0"/>
                          <a:ea typeface="+mn-ea"/>
                          <a:cs typeface="Arial" panose="020B0604020202020204" pitchFamily="34" charset="0"/>
                        </a:rPr>
                        <a:t>Leadership as great advocates for health care workers’ needs</a:t>
                      </a:r>
                      <a:endParaRPr lang="en-US" sz="1100" dirty="0">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xmlns="" val="10005"/>
                  </a:ext>
                </a:extLst>
              </a:tr>
            </a:tbl>
          </a:graphicData>
        </a:graphic>
      </p:graphicFrame>
      <p:sp>
        <p:nvSpPr>
          <p:cNvPr id="4" name="Slide Number Placeholder 3"/>
          <p:cNvSpPr>
            <a:spLocks noGrp="1"/>
          </p:cNvSpPr>
          <p:nvPr>
            <p:ph type="sldNum" sz="quarter" idx="12"/>
          </p:nvPr>
        </p:nvSpPr>
        <p:spPr/>
        <p:txBody>
          <a:bodyPr>
            <a:normAutofit fontScale="85000" lnSpcReduction="20000"/>
          </a:bodyPr>
          <a:lstStyle/>
          <a:p>
            <a:fld id="{C142FF72-6ED3-AB4D-A8C0-70E197F89BCE}" type="slidenum">
              <a:rPr lang="en-US" smtClean="0"/>
              <a:pPr/>
              <a:t>61</a:t>
            </a:fld>
            <a:endParaRPr lang="en-US" dirty="0"/>
          </a:p>
        </p:txBody>
      </p:sp>
    </p:spTree>
    <p:extLst>
      <p:ext uri="{BB962C8B-B14F-4D97-AF65-F5344CB8AC3E}">
        <p14:creationId xmlns:p14="http://schemas.microsoft.com/office/powerpoint/2010/main" val="32227432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4" descr="Spike Mace-Wooden Club.jpg"/>
          <p:cNvPicPr>
            <a:picLocks noChangeAspect="1"/>
          </p:cNvPicPr>
          <p:nvPr/>
        </p:nvPicPr>
        <p:blipFill>
          <a:blip r:embed="rId2" cstate="email">
            <a:extLst>
              <a:ext uri="{BEBA8EAE-BF5A-486C-A8C5-ECC9F3942E4B}">
                <a14:imgProps xmlns:a14="http://schemas.microsoft.com/office/drawing/2010/main">
                  <a14:imgLayer r:embed="rId3">
                    <a14:imgEffect>
                      <a14:backgroundRemoval t="8500" b="93250" l="2000" r="96667"/>
                    </a14:imgEffect>
                  </a14:imgLayer>
                </a14:imgProps>
              </a:ext>
              <a:ext uri="{28A0092B-C50C-407E-A947-70E740481C1C}">
                <a14:useLocalDpi xmlns:a14="http://schemas.microsoft.com/office/drawing/2010/main"/>
              </a:ext>
            </a:extLst>
          </a:blip>
          <a:srcRect/>
          <a:stretch>
            <a:fillRect/>
          </a:stretch>
        </p:blipFill>
        <p:spPr bwMode="auto">
          <a:xfrm>
            <a:off x="1485901" y="2171700"/>
            <a:ext cx="4257675" cy="2838450"/>
          </a:xfrm>
          <a:prstGeom prst="rect">
            <a:avLst/>
          </a:prstGeom>
          <a:noFill/>
          <a:ln>
            <a:noFill/>
          </a:ln>
        </p:spPr>
      </p:pic>
      <p:sp>
        <p:nvSpPr>
          <p:cNvPr id="3" name="Title 2"/>
          <p:cNvSpPr>
            <a:spLocks noGrp="1"/>
          </p:cNvSpPr>
          <p:nvPr>
            <p:ph type="title"/>
          </p:nvPr>
        </p:nvSpPr>
        <p:spPr/>
        <p:txBody>
          <a:bodyPr>
            <a:scene3d>
              <a:camera prst="orthographicFront"/>
              <a:lightRig rig="soft" dir="t"/>
            </a:scene3d>
            <a:sp3d prstMaterial="softEdge">
              <a:bevelT w="25400" h="25400"/>
            </a:sp3d>
          </a:bodyPr>
          <a:lstStyle/>
          <a:p>
            <a:pPr>
              <a:defRPr/>
            </a:pPr>
            <a:r>
              <a:rPr lang="en-GB" dirty="0"/>
              <a:t>The tools of our trade..</a:t>
            </a:r>
          </a:p>
        </p:txBody>
      </p:sp>
      <p:sp>
        <p:nvSpPr>
          <p:cNvPr id="2" name="Slide Number Placeholder 1"/>
          <p:cNvSpPr>
            <a:spLocks noGrp="1"/>
          </p:cNvSpPr>
          <p:nvPr>
            <p:ph type="sldNum" sz="quarter" idx="12"/>
          </p:nvPr>
        </p:nvSpPr>
        <p:spPr/>
        <p:txBody>
          <a:bodyPr>
            <a:normAutofit fontScale="85000" lnSpcReduction="20000"/>
          </a:bodyPr>
          <a:lstStyle/>
          <a:p>
            <a:fld id="{C142FF72-6ED3-AB4D-A8C0-70E197F89BCE}" type="slidenum">
              <a:rPr lang="en-US" smtClean="0"/>
              <a:pPr/>
              <a:t>62</a:t>
            </a:fld>
            <a:endParaRPr lang="en-US" dirty="0"/>
          </a:p>
        </p:txBody>
      </p:sp>
      <p:pic>
        <p:nvPicPr>
          <p:cNvPr id="104452" name="Content Placeholder 3" descr="4319077.Carrot.jpg"/>
          <p:cNvPicPr>
            <a:picLocks noChangeAspect="1"/>
          </p:cNvPicPr>
          <p:nvPr/>
        </p:nvPicPr>
        <p:blipFill>
          <a:blip r:embed="rId4" cstate="email">
            <a:extLst>
              <a:ext uri="{BEBA8EAE-BF5A-486C-A8C5-ECC9F3942E4B}">
                <a14:imgProps xmlns:a14="http://schemas.microsoft.com/office/drawing/2010/main">
                  <a14:imgLayer r:embed="rId5">
                    <a14:imgEffect>
                      <a14:backgroundRemoval t="0" b="100000" l="9677" r="96774"/>
                    </a14:imgEffect>
                  </a14:imgLayer>
                </a14:imgProps>
              </a:ext>
              <a:ext uri="{28A0092B-C50C-407E-A947-70E740481C1C}">
                <a14:useLocalDpi xmlns:a14="http://schemas.microsoft.com/office/drawing/2010/main"/>
              </a:ext>
            </a:extLst>
          </a:blip>
          <a:srcRect/>
          <a:stretch>
            <a:fillRect/>
          </a:stretch>
        </p:blipFill>
        <p:spPr bwMode="auto">
          <a:xfrm>
            <a:off x="6040042" y="2582467"/>
            <a:ext cx="1312069" cy="3144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21522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 Positive!</a:t>
            </a:r>
          </a:p>
        </p:txBody>
      </p:sp>
      <p:sp>
        <p:nvSpPr>
          <p:cNvPr id="3" name="Content Placeholder 2"/>
          <p:cNvSpPr>
            <a:spLocks noGrp="1"/>
          </p:cNvSpPr>
          <p:nvPr>
            <p:ph idx="1"/>
          </p:nvPr>
        </p:nvSpPr>
        <p:spPr/>
        <p:txBody>
          <a:bodyPr>
            <a:normAutofit fontScale="92500" lnSpcReduction="20000"/>
          </a:bodyPr>
          <a:lstStyle/>
          <a:p>
            <a:r>
              <a:rPr lang="en-US" dirty="0"/>
              <a:t>The power of positive reinforcement</a:t>
            </a:r>
          </a:p>
          <a:p>
            <a:pPr lvl="2"/>
            <a:r>
              <a:rPr lang="en-US" dirty="0"/>
              <a:t>Skinner (1904-90)</a:t>
            </a:r>
          </a:p>
          <a:p>
            <a:pPr lvl="1"/>
            <a:r>
              <a:rPr lang="en-US" dirty="0"/>
              <a:t>Research suggests that positive reinforcement  shows a 17% increase in performance</a:t>
            </a:r>
          </a:p>
          <a:p>
            <a:r>
              <a:rPr lang="en-US" dirty="0"/>
              <a:t>Studies of hand hygiene in healthcare also show this</a:t>
            </a:r>
          </a:p>
          <a:p>
            <a:pPr lvl="2"/>
            <a:r>
              <a:rPr lang="en-US" dirty="0"/>
              <a:t>Lent, V., et al., </a:t>
            </a:r>
            <a:r>
              <a:rPr lang="en-US" i="1" dirty="0"/>
              <a:t>Evaluation of patient participation in a patient empowerment initiative to improve hand hygiene practices in a Veterans Affairs medical center.</a:t>
            </a:r>
            <a:r>
              <a:rPr lang="en-US" dirty="0"/>
              <a:t> Am J Infect Control, 2009. </a:t>
            </a:r>
            <a:r>
              <a:rPr lang="en-US" b="1" dirty="0"/>
              <a:t>37</a:t>
            </a:r>
            <a:r>
              <a:rPr lang="en-US" dirty="0"/>
              <a:t>(2): p. 117-20.</a:t>
            </a:r>
          </a:p>
          <a:p>
            <a:pPr lvl="2"/>
            <a:r>
              <a:rPr lang="en-US" dirty="0"/>
              <a:t>Mayer, J., et al., </a:t>
            </a:r>
            <a:r>
              <a:rPr lang="en-US" i="1" dirty="0"/>
              <a:t>Dissemination and sustainability of a hospital-wide hand hygiene program emphasizing positive reinforcement.</a:t>
            </a:r>
            <a:r>
              <a:rPr lang="en-US" dirty="0"/>
              <a:t> Infect Control </a:t>
            </a:r>
            <a:r>
              <a:rPr lang="en-US" dirty="0" err="1"/>
              <a:t>Hosp</a:t>
            </a:r>
            <a:r>
              <a:rPr lang="en-US" dirty="0"/>
              <a:t> </a:t>
            </a:r>
            <a:r>
              <a:rPr lang="en-US" dirty="0" err="1"/>
              <a:t>Epidemiol</a:t>
            </a:r>
            <a:r>
              <a:rPr lang="en-US" dirty="0"/>
              <a:t>, 2011. </a:t>
            </a:r>
            <a:r>
              <a:rPr lang="en-US" b="1" dirty="0"/>
              <a:t>32</a:t>
            </a:r>
            <a:r>
              <a:rPr lang="en-US" dirty="0"/>
              <a:t>(1): p. 59-66.</a:t>
            </a:r>
          </a:p>
          <a:p>
            <a:pPr lvl="2"/>
            <a:endParaRPr lang="en-US" dirty="0"/>
          </a:p>
          <a:p>
            <a:pPr lvl="2"/>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C142FF72-6ED3-AB4D-A8C0-70E197F89BCE}" type="slidenum">
              <a:rPr lang="en-US" smtClean="0"/>
              <a:pPr/>
              <a:t>63</a:t>
            </a:fld>
            <a:endParaRPr lang="en-US" dirty="0"/>
          </a:p>
        </p:txBody>
      </p:sp>
    </p:spTree>
    <p:extLst>
      <p:ext uri="{BB962C8B-B14F-4D97-AF65-F5344CB8AC3E}">
        <p14:creationId xmlns:p14="http://schemas.microsoft.com/office/powerpoint/2010/main" val="2447033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normAutofit fontScale="90000"/>
          </a:bodyPr>
          <a:lstStyle/>
          <a:p>
            <a:r>
              <a:rPr lang="en-GB" dirty="0"/>
              <a:t>A model of actionable feedback</a:t>
            </a:r>
            <a:br>
              <a:rPr lang="en-GB" dirty="0"/>
            </a:br>
            <a:r>
              <a:rPr lang="en-GB" sz="2700" dirty="0" err="1"/>
              <a:t>Hysong</a:t>
            </a:r>
            <a:r>
              <a:rPr lang="en-GB" sz="2700" dirty="0"/>
              <a:t> et al (2006) Imp Sci </a:t>
            </a:r>
            <a:r>
              <a:rPr lang="fi-FI" sz="2700" dirty="0"/>
              <a:t>doi:10.1186/1748-5908-1-9</a:t>
            </a:r>
            <a:endParaRPr lang="en-GB" sz="2700" dirty="0"/>
          </a:p>
        </p:txBody>
      </p:sp>
      <p:sp>
        <p:nvSpPr>
          <p:cNvPr id="2" name="Slide Number Placeholder 1"/>
          <p:cNvSpPr>
            <a:spLocks noGrp="1"/>
          </p:cNvSpPr>
          <p:nvPr>
            <p:ph type="sldNum" sz="quarter" idx="12"/>
          </p:nvPr>
        </p:nvSpPr>
        <p:spPr/>
        <p:txBody>
          <a:bodyPr>
            <a:normAutofit fontScale="85000" lnSpcReduction="20000"/>
          </a:bodyPr>
          <a:lstStyle/>
          <a:p>
            <a:fld id="{C142FF72-6ED3-AB4D-A8C0-70E197F89BCE}" type="slidenum">
              <a:rPr lang="en-US" smtClean="0"/>
              <a:pPr/>
              <a:t>64</a:t>
            </a:fld>
            <a:endParaRPr lang="en-US" dirty="0"/>
          </a:p>
        </p:txBody>
      </p:sp>
      <p:grpSp>
        <p:nvGrpSpPr>
          <p:cNvPr id="6" name="Group 5">
            <a:extLst>
              <a:ext uri="{FF2B5EF4-FFF2-40B4-BE49-F238E27FC236}">
                <a16:creationId xmlns:a16="http://schemas.microsoft.com/office/drawing/2014/main" xmlns="" id="{98DAB82B-FFEA-2A4B-8FB6-E7EB0D025490}"/>
              </a:ext>
            </a:extLst>
          </p:cNvPr>
          <p:cNvGrpSpPr/>
          <p:nvPr/>
        </p:nvGrpSpPr>
        <p:grpSpPr>
          <a:xfrm>
            <a:off x="421240" y="1715784"/>
            <a:ext cx="8198778" cy="4623371"/>
            <a:chOff x="1291597" y="2228850"/>
            <a:chExt cx="6483978" cy="3680683"/>
          </a:xfrm>
        </p:grpSpPr>
        <p:sp>
          <p:nvSpPr>
            <p:cNvPr id="9" name="TextBox 8"/>
            <p:cNvSpPr txBox="1"/>
            <p:nvPr/>
          </p:nvSpPr>
          <p:spPr>
            <a:xfrm>
              <a:off x="1677085" y="2393971"/>
              <a:ext cx="784190" cy="300082"/>
            </a:xfrm>
            <a:prstGeom prst="rect">
              <a:avLst/>
            </a:prstGeom>
            <a:solidFill>
              <a:schemeClr val="bg2">
                <a:lumMod val="60000"/>
                <a:lumOff val="40000"/>
              </a:schemeClr>
            </a:solidFill>
          </p:spPr>
          <p:style>
            <a:lnRef idx="3">
              <a:schemeClr val="lt1"/>
            </a:lnRef>
            <a:fillRef idx="1">
              <a:schemeClr val="accent5"/>
            </a:fillRef>
            <a:effectRef idx="1">
              <a:schemeClr val="accent5"/>
            </a:effectRef>
            <a:fontRef idx="minor">
              <a:schemeClr val="lt1"/>
            </a:fontRef>
          </p:style>
          <p:txBody>
            <a:bodyPr wrap="none" rtlCol="0">
              <a:spAutoFit/>
            </a:bodyPr>
            <a:lstStyle/>
            <a:p>
              <a:pPr algn="ctr"/>
              <a:r>
                <a:rPr lang="en-GB" sz="1350" dirty="0">
                  <a:solidFill>
                    <a:schemeClr val="tx1"/>
                  </a:solidFill>
                  <a:latin typeface="Arial"/>
                  <a:cs typeface="Arial"/>
                </a:rPr>
                <a:t>Timely?</a:t>
              </a:r>
            </a:p>
          </p:txBody>
        </p:sp>
        <p:sp>
          <p:nvSpPr>
            <p:cNvPr id="11" name="TextBox 10"/>
            <p:cNvSpPr txBox="1"/>
            <p:nvPr/>
          </p:nvSpPr>
          <p:spPr>
            <a:xfrm>
              <a:off x="2641756" y="2871654"/>
              <a:ext cx="1425390" cy="300082"/>
            </a:xfrm>
            <a:prstGeom prst="rect">
              <a:avLst/>
            </a:prstGeom>
            <a:solidFill>
              <a:schemeClr val="bg2">
                <a:lumMod val="60000"/>
                <a:lumOff val="40000"/>
              </a:schemeClr>
            </a:solidFill>
          </p:spPr>
          <p:style>
            <a:lnRef idx="3">
              <a:schemeClr val="lt1"/>
            </a:lnRef>
            <a:fillRef idx="1">
              <a:schemeClr val="accent5"/>
            </a:fillRef>
            <a:effectRef idx="1">
              <a:schemeClr val="accent5"/>
            </a:effectRef>
            <a:fontRef idx="minor">
              <a:schemeClr val="lt1"/>
            </a:fontRef>
          </p:style>
          <p:txBody>
            <a:bodyPr wrap="none" rtlCol="0">
              <a:spAutoFit/>
            </a:bodyPr>
            <a:lstStyle/>
            <a:p>
              <a:pPr algn="ctr"/>
              <a:r>
                <a:rPr lang="en-GB" sz="1350" dirty="0">
                  <a:solidFill>
                    <a:schemeClr val="tx1"/>
                  </a:solidFill>
                  <a:latin typeface="Arial"/>
                  <a:cs typeface="Arial"/>
                </a:rPr>
                <a:t>Individualised??</a:t>
              </a:r>
            </a:p>
          </p:txBody>
        </p:sp>
        <p:sp>
          <p:nvSpPr>
            <p:cNvPr id="12" name="TextBox 11"/>
            <p:cNvSpPr txBox="1"/>
            <p:nvPr/>
          </p:nvSpPr>
          <p:spPr>
            <a:xfrm>
              <a:off x="4212933" y="3369819"/>
              <a:ext cx="1252267" cy="300082"/>
            </a:xfrm>
            <a:prstGeom prst="rect">
              <a:avLst/>
            </a:prstGeom>
            <a:solidFill>
              <a:schemeClr val="bg2">
                <a:lumMod val="60000"/>
                <a:lumOff val="40000"/>
              </a:schemeClr>
            </a:solidFill>
          </p:spPr>
          <p:style>
            <a:lnRef idx="3">
              <a:schemeClr val="lt1"/>
            </a:lnRef>
            <a:fillRef idx="1">
              <a:schemeClr val="accent5"/>
            </a:fillRef>
            <a:effectRef idx="1">
              <a:schemeClr val="accent5"/>
            </a:effectRef>
            <a:fontRef idx="minor">
              <a:schemeClr val="lt1"/>
            </a:fontRef>
          </p:style>
          <p:txBody>
            <a:bodyPr wrap="none" rtlCol="0">
              <a:spAutoFit/>
            </a:bodyPr>
            <a:lstStyle/>
            <a:p>
              <a:pPr algn="ctr"/>
              <a:r>
                <a:rPr lang="en-GB" sz="1350" dirty="0">
                  <a:solidFill>
                    <a:schemeClr val="tx1"/>
                  </a:solidFill>
                  <a:latin typeface="Arial"/>
                  <a:cs typeface="Arial"/>
                </a:rPr>
                <a:t>Non-punitive?</a:t>
              </a:r>
            </a:p>
          </p:txBody>
        </p:sp>
        <p:sp>
          <p:nvSpPr>
            <p:cNvPr id="13" name="TextBox 12"/>
            <p:cNvSpPr txBox="1"/>
            <p:nvPr/>
          </p:nvSpPr>
          <p:spPr>
            <a:xfrm>
              <a:off x="5499087" y="3843204"/>
              <a:ext cx="1425390" cy="300082"/>
            </a:xfrm>
            <a:prstGeom prst="rect">
              <a:avLst/>
            </a:prstGeom>
            <a:solidFill>
              <a:schemeClr val="bg2">
                <a:lumMod val="60000"/>
                <a:lumOff val="40000"/>
              </a:schemeClr>
            </a:solidFill>
          </p:spPr>
          <p:style>
            <a:lnRef idx="3">
              <a:schemeClr val="lt1"/>
            </a:lnRef>
            <a:fillRef idx="1">
              <a:schemeClr val="accent5"/>
            </a:fillRef>
            <a:effectRef idx="1">
              <a:schemeClr val="accent5"/>
            </a:effectRef>
            <a:fontRef idx="minor">
              <a:schemeClr val="lt1"/>
            </a:fontRef>
          </p:style>
          <p:txBody>
            <a:bodyPr wrap="none" rtlCol="0">
              <a:spAutoFit/>
            </a:bodyPr>
            <a:lstStyle/>
            <a:p>
              <a:pPr algn="ctr"/>
              <a:r>
                <a:rPr lang="en-GB" sz="1350" dirty="0">
                  <a:solidFill>
                    <a:schemeClr val="tx1"/>
                  </a:solidFill>
                  <a:latin typeface="Arial"/>
                  <a:cs typeface="Arial"/>
                </a:rPr>
                <a:t>Customisable??</a:t>
              </a:r>
            </a:p>
          </p:txBody>
        </p:sp>
        <p:sp>
          <p:nvSpPr>
            <p:cNvPr id="14" name="TextBox 13"/>
            <p:cNvSpPr txBox="1"/>
            <p:nvPr/>
          </p:nvSpPr>
          <p:spPr>
            <a:xfrm>
              <a:off x="6600252" y="4757605"/>
              <a:ext cx="1175323" cy="715581"/>
            </a:xfrm>
            <a:prstGeom prst="rect">
              <a:avLst/>
            </a:prstGeom>
            <a:solidFill>
              <a:srgbClr val="008000"/>
            </a:solidFill>
          </p:spPr>
          <p:style>
            <a:lnRef idx="3">
              <a:schemeClr val="lt1"/>
            </a:lnRef>
            <a:fillRef idx="1">
              <a:schemeClr val="accent5"/>
            </a:fillRef>
            <a:effectRef idx="1">
              <a:schemeClr val="accent5"/>
            </a:effectRef>
            <a:fontRef idx="minor">
              <a:schemeClr val="lt1"/>
            </a:fontRef>
          </p:style>
          <p:txBody>
            <a:bodyPr wrap="none" rtlCol="0">
              <a:spAutoFit/>
            </a:bodyPr>
            <a:lstStyle/>
            <a:p>
              <a:pPr algn="ctr"/>
              <a:r>
                <a:rPr lang="en-GB" sz="1350" dirty="0">
                  <a:solidFill>
                    <a:srgbClr val="FFFFFF"/>
                  </a:solidFill>
                  <a:latin typeface="Arial"/>
                  <a:cs typeface="Arial"/>
                </a:rPr>
                <a:t>Optimal</a:t>
              </a:r>
            </a:p>
            <a:p>
              <a:pPr algn="ctr"/>
              <a:r>
                <a:rPr lang="en-GB" sz="1350" dirty="0">
                  <a:solidFill>
                    <a:srgbClr val="FFFFFF"/>
                  </a:solidFill>
                  <a:latin typeface="Arial"/>
                  <a:cs typeface="Arial"/>
                </a:rPr>
                <a:t>Effect on</a:t>
              </a:r>
            </a:p>
            <a:p>
              <a:pPr algn="ctr"/>
              <a:r>
                <a:rPr lang="en-GB" sz="1350" dirty="0">
                  <a:solidFill>
                    <a:srgbClr val="FFFFFF"/>
                  </a:solidFill>
                  <a:latin typeface="Arial"/>
                  <a:cs typeface="Arial"/>
                </a:rPr>
                <a:t>Performance</a:t>
              </a:r>
            </a:p>
          </p:txBody>
        </p:sp>
        <p:sp>
          <p:nvSpPr>
            <p:cNvPr id="15" name="TextBox 14"/>
            <p:cNvSpPr txBox="1"/>
            <p:nvPr/>
          </p:nvSpPr>
          <p:spPr>
            <a:xfrm>
              <a:off x="2743202" y="2228850"/>
              <a:ext cx="466923" cy="300082"/>
            </a:xfrm>
            <a:prstGeom prst="rect">
              <a:avLst/>
            </a:prstGeom>
            <a:noFill/>
          </p:spPr>
          <p:txBody>
            <a:bodyPr wrap="none" rtlCol="0">
              <a:spAutoFit/>
            </a:bodyPr>
            <a:lstStyle/>
            <a:p>
              <a:r>
                <a:rPr lang="en-GB" sz="1350" dirty="0">
                  <a:latin typeface="Arial"/>
                  <a:cs typeface="Arial"/>
                </a:rPr>
                <a:t>Yes</a:t>
              </a:r>
            </a:p>
          </p:txBody>
        </p:sp>
        <p:sp>
          <p:nvSpPr>
            <p:cNvPr id="16" name="TextBox 15"/>
            <p:cNvSpPr txBox="1"/>
            <p:nvPr/>
          </p:nvSpPr>
          <p:spPr>
            <a:xfrm>
              <a:off x="1657350" y="2800350"/>
              <a:ext cx="405880" cy="300082"/>
            </a:xfrm>
            <a:prstGeom prst="rect">
              <a:avLst/>
            </a:prstGeom>
            <a:noFill/>
          </p:spPr>
          <p:txBody>
            <a:bodyPr wrap="none" rtlCol="0">
              <a:spAutoFit/>
            </a:bodyPr>
            <a:lstStyle/>
            <a:p>
              <a:r>
                <a:rPr lang="en-GB" sz="1350" dirty="0">
                  <a:latin typeface="Arial"/>
                  <a:cs typeface="Arial"/>
                </a:rPr>
                <a:t>No</a:t>
              </a:r>
            </a:p>
          </p:txBody>
        </p:sp>
        <p:sp>
          <p:nvSpPr>
            <p:cNvPr id="18" name="Bent Arrow 17"/>
            <p:cNvSpPr/>
            <p:nvPr/>
          </p:nvSpPr>
          <p:spPr>
            <a:xfrm rot="5400000">
              <a:off x="2826085" y="2257190"/>
              <a:ext cx="342900" cy="862931"/>
            </a:xfrm>
            <a:prstGeom prst="bentArrow">
              <a:avLst>
                <a:gd name="adj1" fmla="val 25000"/>
                <a:gd name="adj2" fmla="val 25000"/>
                <a:gd name="adj3" fmla="val 25000"/>
                <a:gd name="adj4" fmla="val 22069"/>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a:solidFill>
                  <a:schemeClr val="tx1"/>
                </a:solidFill>
              </a:endParaRPr>
            </a:p>
          </p:txBody>
        </p:sp>
        <p:sp>
          <p:nvSpPr>
            <p:cNvPr id="19" name="Bent Arrow 18"/>
            <p:cNvSpPr/>
            <p:nvPr/>
          </p:nvSpPr>
          <p:spPr>
            <a:xfrm rot="5400000">
              <a:off x="4546266" y="2768936"/>
              <a:ext cx="342900" cy="862931"/>
            </a:xfrm>
            <a:prstGeom prst="bentArrow">
              <a:avLst>
                <a:gd name="adj1" fmla="val 25000"/>
                <a:gd name="adj2" fmla="val 25000"/>
                <a:gd name="adj3" fmla="val 25000"/>
                <a:gd name="adj4" fmla="val 22069"/>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a:solidFill>
                  <a:schemeClr val="tx1"/>
                </a:solidFill>
              </a:endParaRPr>
            </a:p>
          </p:txBody>
        </p:sp>
        <p:sp>
          <p:nvSpPr>
            <p:cNvPr id="20" name="Bent Arrow 19"/>
            <p:cNvSpPr/>
            <p:nvPr/>
          </p:nvSpPr>
          <p:spPr>
            <a:xfrm rot="5400000">
              <a:off x="5908340" y="3226136"/>
              <a:ext cx="342900" cy="862931"/>
            </a:xfrm>
            <a:prstGeom prst="bentArrow">
              <a:avLst>
                <a:gd name="adj1" fmla="val 25000"/>
                <a:gd name="adj2" fmla="val 25000"/>
                <a:gd name="adj3" fmla="val 25000"/>
                <a:gd name="adj4" fmla="val 22069"/>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a:solidFill>
                  <a:schemeClr val="tx1"/>
                </a:solidFill>
              </a:endParaRPr>
            </a:p>
          </p:txBody>
        </p:sp>
        <p:sp>
          <p:nvSpPr>
            <p:cNvPr id="21" name="Bent Arrow 20"/>
            <p:cNvSpPr/>
            <p:nvPr/>
          </p:nvSpPr>
          <p:spPr>
            <a:xfrm rot="5400000">
              <a:off x="6959010" y="4158661"/>
              <a:ext cx="742951" cy="426631"/>
            </a:xfrm>
            <a:prstGeom prst="bentArrow">
              <a:avLst>
                <a:gd name="adj1" fmla="val 25000"/>
                <a:gd name="adj2" fmla="val 17532"/>
                <a:gd name="adj3" fmla="val 25000"/>
                <a:gd name="adj4" fmla="val 22069"/>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a:solidFill>
                  <a:schemeClr val="tx1"/>
                </a:solidFill>
              </a:endParaRPr>
            </a:p>
          </p:txBody>
        </p:sp>
        <p:sp>
          <p:nvSpPr>
            <p:cNvPr id="22" name="TextBox 21"/>
            <p:cNvSpPr txBox="1"/>
            <p:nvPr/>
          </p:nvSpPr>
          <p:spPr>
            <a:xfrm>
              <a:off x="4457702" y="2743200"/>
              <a:ext cx="466923" cy="300082"/>
            </a:xfrm>
            <a:prstGeom prst="rect">
              <a:avLst/>
            </a:prstGeom>
            <a:noFill/>
          </p:spPr>
          <p:txBody>
            <a:bodyPr wrap="none" rtlCol="0">
              <a:spAutoFit/>
            </a:bodyPr>
            <a:lstStyle/>
            <a:p>
              <a:r>
                <a:rPr lang="en-GB" sz="1350" dirty="0">
                  <a:latin typeface="Arial"/>
                  <a:cs typeface="Arial"/>
                </a:rPr>
                <a:t>Yes</a:t>
              </a:r>
            </a:p>
          </p:txBody>
        </p:sp>
        <p:sp>
          <p:nvSpPr>
            <p:cNvPr id="23" name="TextBox 22"/>
            <p:cNvSpPr txBox="1"/>
            <p:nvPr/>
          </p:nvSpPr>
          <p:spPr>
            <a:xfrm>
              <a:off x="5715002" y="3200400"/>
              <a:ext cx="466923" cy="300082"/>
            </a:xfrm>
            <a:prstGeom prst="rect">
              <a:avLst/>
            </a:prstGeom>
            <a:noFill/>
          </p:spPr>
          <p:txBody>
            <a:bodyPr wrap="none" rtlCol="0">
              <a:spAutoFit/>
            </a:bodyPr>
            <a:lstStyle/>
            <a:p>
              <a:r>
                <a:rPr lang="en-GB" sz="1350" dirty="0">
                  <a:latin typeface="Arial"/>
                  <a:cs typeface="Arial"/>
                </a:rPr>
                <a:t>Yes</a:t>
              </a:r>
            </a:p>
          </p:txBody>
        </p:sp>
        <p:sp>
          <p:nvSpPr>
            <p:cNvPr id="24" name="TextBox 23"/>
            <p:cNvSpPr txBox="1"/>
            <p:nvPr/>
          </p:nvSpPr>
          <p:spPr>
            <a:xfrm>
              <a:off x="7143752" y="3714750"/>
              <a:ext cx="466923" cy="300082"/>
            </a:xfrm>
            <a:prstGeom prst="rect">
              <a:avLst/>
            </a:prstGeom>
            <a:noFill/>
          </p:spPr>
          <p:txBody>
            <a:bodyPr wrap="none" rtlCol="0">
              <a:spAutoFit/>
            </a:bodyPr>
            <a:lstStyle/>
            <a:p>
              <a:r>
                <a:rPr lang="en-GB" sz="1350" dirty="0">
                  <a:latin typeface="Arial"/>
                  <a:cs typeface="Arial"/>
                </a:rPr>
                <a:t>Yes</a:t>
              </a:r>
            </a:p>
          </p:txBody>
        </p:sp>
        <p:sp>
          <p:nvSpPr>
            <p:cNvPr id="25" name="TextBox 24"/>
            <p:cNvSpPr txBox="1"/>
            <p:nvPr/>
          </p:nvSpPr>
          <p:spPr>
            <a:xfrm>
              <a:off x="2568848" y="3281673"/>
              <a:ext cx="405880" cy="300082"/>
            </a:xfrm>
            <a:prstGeom prst="rect">
              <a:avLst/>
            </a:prstGeom>
            <a:noFill/>
          </p:spPr>
          <p:txBody>
            <a:bodyPr wrap="none" rtlCol="0">
              <a:spAutoFit/>
            </a:bodyPr>
            <a:lstStyle/>
            <a:p>
              <a:r>
                <a:rPr lang="en-GB" sz="1350" dirty="0">
                  <a:latin typeface="Arial"/>
                  <a:cs typeface="Arial"/>
                </a:rPr>
                <a:t>No</a:t>
              </a:r>
            </a:p>
          </p:txBody>
        </p:sp>
        <p:sp>
          <p:nvSpPr>
            <p:cNvPr id="26" name="TextBox 25"/>
            <p:cNvSpPr txBox="1"/>
            <p:nvPr/>
          </p:nvSpPr>
          <p:spPr>
            <a:xfrm>
              <a:off x="4094840" y="3793719"/>
              <a:ext cx="405880" cy="300082"/>
            </a:xfrm>
            <a:prstGeom prst="rect">
              <a:avLst/>
            </a:prstGeom>
            <a:noFill/>
          </p:spPr>
          <p:txBody>
            <a:bodyPr wrap="none" rtlCol="0">
              <a:spAutoFit/>
            </a:bodyPr>
            <a:lstStyle/>
            <a:p>
              <a:r>
                <a:rPr lang="en-GB" sz="1350" dirty="0">
                  <a:latin typeface="Arial"/>
                  <a:cs typeface="Arial"/>
                </a:rPr>
                <a:t>No</a:t>
              </a:r>
            </a:p>
          </p:txBody>
        </p:sp>
        <p:sp>
          <p:nvSpPr>
            <p:cNvPr id="27" name="TextBox 26"/>
            <p:cNvSpPr txBox="1"/>
            <p:nvPr/>
          </p:nvSpPr>
          <p:spPr>
            <a:xfrm>
              <a:off x="5354551" y="4275042"/>
              <a:ext cx="405880" cy="300082"/>
            </a:xfrm>
            <a:prstGeom prst="rect">
              <a:avLst/>
            </a:prstGeom>
            <a:noFill/>
          </p:spPr>
          <p:txBody>
            <a:bodyPr wrap="none" rtlCol="0">
              <a:spAutoFit/>
            </a:bodyPr>
            <a:lstStyle/>
            <a:p>
              <a:r>
                <a:rPr lang="en-GB" sz="1350" dirty="0">
                  <a:latin typeface="Arial"/>
                  <a:cs typeface="Arial"/>
                </a:rPr>
                <a:t>No</a:t>
              </a:r>
            </a:p>
          </p:txBody>
        </p:sp>
        <p:sp>
          <p:nvSpPr>
            <p:cNvPr id="28" name="TextBox 27"/>
            <p:cNvSpPr txBox="1"/>
            <p:nvPr/>
          </p:nvSpPr>
          <p:spPr>
            <a:xfrm>
              <a:off x="1291597" y="3562436"/>
              <a:ext cx="1156086" cy="507831"/>
            </a:xfrm>
            <a:prstGeom prst="rect">
              <a:avLst/>
            </a:prstGeom>
            <a:solidFill>
              <a:schemeClr val="tx2">
                <a:lumMod val="10000"/>
                <a:lumOff val="90000"/>
              </a:schemeClr>
            </a:solidFill>
            <a:ln>
              <a:noFill/>
            </a:ln>
          </p:spPr>
          <p:style>
            <a:lnRef idx="1">
              <a:schemeClr val="accent6"/>
            </a:lnRef>
            <a:fillRef idx="2">
              <a:schemeClr val="accent6"/>
            </a:fillRef>
            <a:effectRef idx="1">
              <a:schemeClr val="accent6"/>
            </a:effectRef>
            <a:fontRef idx="minor">
              <a:schemeClr val="dk1"/>
            </a:fontRef>
          </p:style>
          <p:txBody>
            <a:bodyPr wrap="none" rtlCol="0">
              <a:spAutoFit/>
            </a:bodyPr>
            <a:lstStyle/>
            <a:p>
              <a:pPr algn="ctr"/>
              <a:r>
                <a:rPr lang="en-GB" sz="1350" dirty="0">
                  <a:latin typeface="Arial"/>
                  <a:cs typeface="Arial"/>
                </a:rPr>
                <a:t>No effect on</a:t>
              </a:r>
              <a:br>
                <a:rPr lang="en-GB" sz="1350" dirty="0">
                  <a:latin typeface="Arial"/>
                  <a:cs typeface="Arial"/>
                </a:rPr>
              </a:br>
              <a:r>
                <a:rPr lang="en-GB" sz="1350" dirty="0">
                  <a:latin typeface="Arial"/>
                  <a:cs typeface="Arial"/>
                </a:rPr>
                <a:t>performance</a:t>
              </a:r>
            </a:p>
          </p:txBody>
        </p:sp>
        <p:sp>
          <p:nvSpPr>
            <p:cNvPr id="29" name="TextBox 28"/>
            <p:cNvSpPr txBox="1"/>
            <p:nvPr/>
          </p:nvSpPr>
          <p:spPr>
            <a:xfrm>
              <a:off x="2491747" y="4000501"/>
              <a:ext cx="1156086" cy="715581"/>
            </a:xfrm>
            <a:prstGeom prst="rect">
              <a:avLst/>
            </a:prstGeom>
            <a:solidFill>
              <a:schemeClr val="tx2">
                <a:lumMod val="10000"/>
                <a:lumOff val="90000"/>
              </a:schemeClr>
            </a:solidFill>
            <a:ln>
              <a:noFill/>
            </a:ln>
          </p:spPr>
          <p:style>
            <a:lnRef idx="1">
              <a:schemeClr val="accent6"/>
            </a:lnRef>
            <a:fillRef idx="2">
              <a:schemeClr val="accent6"/>
            </a:fillRef>
            <a:effectRef idx="1">
              <a:schemeClr val="accent6"/>
            </a:effectRef>
            <a:fontRef idx="minor">
              <a:schemeClr val="dk1"/>
            </a:fontRef>
          </p:style>
          <p:txBody>
            <a:bodyPr wrap="none" rtlCol="0">
              <a:spAutoFit/>
            </a:bodyPr>
            <a:lstStyle/>
            <a:p>
              <a:pPr algn="ctr"/>
              <a:r>
                <a:rPr lang="en-GB" sz="1350" dirty="0">
                  <a:latin typeface="Arial"/>
                  <a:cs typeface="Arial"/>
                </a:rPr>
                <a:t>Diminished</a:t>
              </a:r>
              <a:br>
                <a:rPr lang="en-GB" sz="1350" dirty="0">
                  <a:latin typeface="Arial"/>
                  <a:cs typeface="Arial"/>
                </a:rPr>
              </a:br>
              <a:r>
                <a:rPr lang="en-GB" sz="1350" dirty="0">
                  <a:latin typeface="Arial"/>
                  <a:cs typeface="Arial"/>
                </a:rPr>
                <a:t>effect on</a:t>
              </a:r>
              <a:br>
                <a:rPr lang="en-GB" sz="1350" dirty="0">
                  <a:latin typeface="Arial"/>
                  <a:cs typeface="Arial"/>
                </a:rPr>
              </a:br>
              <a:r>
                <a:rPr lang="en-GB" sz="1350" dirty="0">
                  <a:latin typeface="Arial"/>
                  <a:cs typeface="Arial"/>
                </a:rPr>
                <a:t>performance</a:t>
              </a:r>
            </a:p>
          </p:txBody>
        </p:sp>
        <p:sp>
          <p:nvSpPr>
            <p:cNvPr id="30" name="TextBox 29"/>
            <p:cNvSpPr txBox="1"/>
            <p:nvPr/>
          </p:nvSpPr>
          <p:spPr>
            <a:xfrm>
              <a:off x="3847234" y="4514850"/>
              <a:ext cx="1156086" cy="923330"/>
            </a:xfrm>
            <a:prstGeom prst="rect">
              <a:avLst/>
            </a:prstGeom>
            <a:solidFill>
              <a:schemeClr val="tx2">
                <a:lumMod val="10000"/>
                <a:lumOff val="90000"/>
              </a:schemeClr>
            </a:solidFill>
            <a:ln>
              <a:noFill/>
            </a:ln>
          </p:spPr>
          <p:style>
            <a:lnRef idx="1">
              <a:schemeClr val="accent6"/>
            </a:lnRef>
            <a:fillRef idx="2">
              <a:schemeClr val="accent6"/>
            </a:fillRef>
            <a:effectRef idx="1">
              <a:schemeClr val="accent6"/>
            </a:effectRef>
            <a:fontRef idx="minor">
              <a:schemeClr val="dk1"/>
            </a:fontRef>
          </p:style>
          <p:txBody>
            <a:bodyPr wrap="none" rtlCol="0">
              <a:spAutoFit/>
            </a:bodyPr>
            <a:lstStyle/>
            <a:p>
              <a:pPr algn="ctr"/>
              <a:r>
                <a:rPr lang="en-GB" sz="1350" dirty="0">
                  <a:latin typeface="Arial"/>
                  <a:cs typeface="Arial"/>
                </a:rPr>
                <a:t>Negative or</a:t>
              </a:r>
            </a:p>
            <a:p>
              <a:pPr algn="ctr"/>
              <a:r>
                <a:rPr lang="en-GB" sz="1350" dirty="0">
                  <a:latin typeface="Arial"/>
                  <a:cs typeface="Arial"/>
                </a:rPr>
                <a:t>diminished</a:t>
              </a:r>
              <a:br>
                <a:rPr lang="en-GB" sz="1350" dirty="0">
                  <a:latin typeface="Arial"/>
                  <a:cs typeface="Arial"/>
                </a:rPr>
              </a:br>
              <a:r>
                <a:rPr lang="en-GB" sz="1350" dirty="0">
                  <a:latin typeface="Arial"/>
                  <a:cs typeface="Arial"/>
                </a:rPr>
                <a:t>effect on</a:t>
              </a:r>
              <a:br>
                <a:rPr lang="en-GB" sz="1350" dirty="0">
                  <a:latin typeface="Arial"/>
                  <a:cs typeface="Arial"/>
                </a:rPr>
              </a:br>
              <a:r>
                <a:rPr lang="en-GB" sz="1350" dirty="0">
                  <a:latin typeface="Arial"/>
                  <a:cs typeface="Arial"/>
                </a:rPr>
                <a:t>performance</a:t>
              </a:r>
            </a:p>
          </p:txBody>
        </p:sp>
        <p:sp>
          <p:nvSpPr>
            <p:cNvPr id="31" name="TextBox 30"/>
            <p:cNvSpPr txBox="1"/>
            <p:nvPr/>
          </p:nvSpPr>
          <p:spPr>
            <a:xfrm>
              <a:off x="5177797" y="4986203"/>
              <a:ext cx="1156086" cy="923330"/>
            </a:xfrm>
            <a:prstGeom prst="rect">
              <a:avLst/>
            </a:prstGeom>
            <a:solidFill>
              <a:schemeClr val="tx2">
                <a:lumMod val="10000"/>
                <a:lumOff val="90000"/>
              </a:schemeClr>
            </a:solidFill>
            <a:ln>
              <a:noFill/>
            </a:ln>
          </p:spPr>
          <p:style>
            <a:lnRef idx="1">
              <a:schemeClr val="accent6"/>
            </a:lnRef>
            <a:fillRef idx="2">
              <a:schemeClr val="accent6"/>
            </a:fillRef>
            <a:effectRef idx="1">
              <a:schemeClr val="accent6"/>
            </a:effectRef>
            <a:fontRef idx="minor">
              <a:schemeClr val="dk1"/>
            </a:fontRef>
          </p:style>
          <p:txBody>
            <a:bodyPr wrap="none" rtlCol="0">
              <a:spAutoFit/>
            </a:bodyPr>
            <a:lstStyle/>
            <a:p>
              <a:pPr algn="ctr"/>
              <a:r>
                <a:rPr lang="en-GB" sz="1350" dirty="0">
                  <a:latin typeface="Arial"/>
                  <a:cs typeface="Arial"/>
                </a:rPr>
                <a:t>Possibly</a:t>
              </a:r>
            </a:p>
            <a:p>
              <a:pPr algn="ctr"/>
              <a:r>
                <a:rPr lang="en-GB" sz="1350" dirty="0">
                  <a:latin typeface="Arial"/>
                  <a:cs typeface="Arial"/>
                </a:rPr>
                <a:t>diminished</a:t>
              </a:r>
              <a:br>
                <a:rPr lang="en-GB" sz="1350" dirty="0">
                  <a:latin typeface="Arial"/>
                  <a:cs typeface="Arial"/>
                </a:rPr>
              </a:br>
              <a:r>
                <a:rPr lang="en-GB" sz="1350" dirty="0">
                  <a:latin typeface="Arial"/>
                  <a:cs typeface="Arial"/>
                </a:rPr>
                <a:t>effect on</a:t>
              </a:r>
              <a:br>
                <a:rPr lang="en-GB" sz="1350" dirty="0">
                  <a:latin typeface="Arial"/>
                  <a:cs typeface="Arial"/>
                </a:rPr>
              </a:br>
              <a:r>
                <a:rPr lang="en-GB" sz="1350" dirty="0">
                  <a:latin typeface="Arial"/>
                  <a:cs typeface="Arial"/>
                </a:rPr>
                <a:t>performance</a:t>
              </a:r>
            </a:p>
          </p:txBody>
        </p:sp>
        <p:sp>
          <p:nvSpPr>
            <p:cNvPr id="32" name="Down Arrow 31"/>
            <p:cNvSpPr/>
            <p:nvPr/>
          </p:nvSpPr>
          <p:spPr>
            <a:xfrm>
              <a:off x="1714500" y="3086100"/>
              <a:ext cx="171450" cy="40005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a:p>
          </p:txBody>
        </p:sp>
        <p:sp>
          <p:nvSpPr>
            <p:cNvPr id="33" name="Down Arrow 32"/>
            <p:cNvSpPr/>
            <p:nvPr/>
          </p:nvSpPr>
          <p:spPr>
            <a:xfrm>
              <a:off x="2628900" y="3543300"/>
              <a:ext cx="171450" cy="40005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a:p>
          </p:txBody>
        </p:sp>
        <p:sp>
          <p:nvSpPr>
            <p:cNvPr id="34" name="Down Arrow 33"/>
            <p:cNvSpPr/>
            <p:nvPr/>
          </p:nvSpPr>
          <p:spPr>
            <a:xfrm>
              <a:off x="4144649" y="4075828"/>
              <a:ext cx="171450" cy="40005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a:p>
          </p:txBody>
        </p:sp>
        <p:sp>
          <p:nvSpPr>
            <p:cNvPr id="35" name="Down Arrow 34"/>
            <p:cNvSpPr/>
            <p:nvPr/>
          </p:nvSpPr>
          <p:spPr>
            <a:xfrm>
              <a:off x="5435085" y="4526428"/>
              <a:ext cx="171450" cy="40005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a:p>
          </p:txBody>
        </p:sp>
      </p:grpSp>
    </p:spTree>
    <p:extLst>
      <p:ext uri="{BB962C8B-B14F-4D97-AF65-F5344CB8AC3E}">
        <p14:creationId xmlns:p14="http://schemas.microsoft.com/office/powerpoint/2010/main" val="30337802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 will need leadership</a:t>
            </a:r>
          </a:p>
        </p:txBody>
      </p:sp>
      <p:sp>
        <p:nvSpPr>
          <p:cNvPr id="4" name="Slide Number Placeholder 3"/>
          <p:cNvSpPr>
            <a:spLocks noGrp="1"/>
          </p:cNvSpPr>
          <p:nvPr>
            <p:ph type="sldNum" sz="quarter" idx="12"/>
          </p:nvPr>
        </p:nvSpPr>
        <p:spPr/>
        <p:txBody>
          <a:bodyPr>
            <a:normAutofit fontScale="85000" lnSpcReduction="20000"/>
          </a:bodyPr>
          <a:lstStyle/>
          <a:p>
            <a:fld id="{11AC037B-9679-4340-8910-780B85EF257B}" type="slidenum">
              <a:rPr lang="en-GB" smtClean="0"/>
              <a:pPr/>
              <a:t>65</a:t>
            </a:fld>
            <a:endParaRPr lang="en-GB"/>
          </a:p>
        </p:txBody>
      </p:sp>
      <p:sp>
        <p:nvSpPr>
          <p:cNvPr id="3" name="Content Placeholder 2"/>
          <p:cNvSpPr>
            <a:spLocks noGrp="1"/>
          </p:cNvSpPr>
          <p:nvPr>
            <p:ph idx="1"/>
          </p:nvPr>
        </p:nvSpPr>
        <p:spPr/>
        <p:txBody>
          <a:bodyPr>
            <a:noAutofit/>
          </a:bodyPr>
          <a:lstStyle/>
          <a:p>
            <a:r>
              <a:rPr lang="en-US" sz="2400" dirty="0"/>
              <a:t>The process of social influence in which one person can enlist the aid and support of others in the accomplishment of a common task</a:t>
            </a:r>
          </a:p>
          <a:p>
            <a:pPr lvl="1"/>
            <a:r>
              <a:rPr lang="en-US" sz="2000" dirty="0" err="1"/>
              <a:t>Chemers</a:t>
            </a:r>
            <a:r>
              <a:rPr lang="en-US" sz="2000" dirty="0"/>
              <a:t> M. (1997) An integrative theory of leadership</a:t>
            </a:r>
          </a:p>
          <a:p>
            <a:r>
              <a:rPr lang="en-US" sz="2400" dirty="0"/>
              <a:t>The art of </a:t>
            </a:r>
            <a:r>
              <a:rPr lang="en-US" sz="2400" dirty="0" err="1"/>
              <a:t>mobilising</a:t>
            </a:r>
            <a:r>
              <a:rPr lang="en-US" sz="2400" dirty="0"/>
              <a:t> others to want to struggle for shared aspirations</a:t>
            </a:r>
          </a:p>
          <a:p>
            <a:pPr lvl="1"/>
            <a:r>
              <a:rPr lang="en-US" sz="2000" dirty="0" err="1"/>
              <a:t>Kounzes</a:t>
            </a:r>
            <a:r>
              <a:rPr lang="en-US" sz="2000" dirty="0"/>
              <a:t> JM, Posner BZ. The leadership challenge. Jossey-Bass. New York:1995</a:t>
            </a:r>
          </a:p>
          <a:p>
            <a:r>
              <a:rPr lang="en-US" sz="2400" dirty="0"/>
              <a:t>Some have argued that leaders are born, not created</a:t>
            </a:r>
          </a:p>
          <a:p>
            <a:pPr lvl="2"/>
            <a:r>
              <a:rPr lang="en-US" sz="1800" dirty="0"/>
              <a:t>Galton (1869) Hereditary Genius</a:t>
            </a:r>
          </a:p>
          <a:p>
            <a:pPr lvl="1"/>
            <a:r>
              <a:rPr lang="en-US" sz="2000" dirty="0"/>
              <a:t>The plethora of books and self-help manuals suggests otherwise</a:t>
            </a:r>
          </a:p>
        </p:txBody>
      </p:sp>
    </p:spTree>
    <p:extLst>
      <p:ext uri="{BB962C8B-B14F-4D97-AF65-F5344CB8AC3E}">
        <p14:creationId xmlns:p14="http://schemas.microsoft.com/office/powerpoint/2010/main" val="20536016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Successful leaders in IPC</a:t>
            </a:r>
            <a:br>
              <a:rPr lang="en-US" dirty="0"/>
            </a:br>
            <a:r>
              <a:rPr lang="en-US" sz="3600" dirty="0"/>
              <a:t>Saint et al, ICHE (2010)</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11AC037B-9679-4340-8910-780B85EF257B}" type="slidenum">
              <a:rPr lang="en-GB" smtClean="0"/>
              <a:pPr/>
              <a:t>66</a:t>
            </a:fld>
            <a:endParaRPr lang="en-GB"/>
          </a:p>
        </p:txBody>
      </p:sp>
      <p:sp>
        <p:nvSpPr>
          <p:cNvPr id="3" name="Content Placeholder 2"/>
          <p:cNvSpPr>
            <a:spLocks noGrp="1"/>
          </p:cNvSpPr>
          <p:nvPr>
            <p:ph idx="1"/>
          </p:nvPr>
        </p:nvSpPr>
        <p:spPr/>
        <p:txBody>
          <a:bodyPr>
            <a:normAutofit/>
          </a:bodyPr>
          <a:lstStyle/>
          <a:p>
            <a:r>
              <a:rPr lang="en-US" sz="2800" dirty="0"/>
              <a:t>Think strategically while acting locally</a:t>
            </a:r>
          </a:p>
          <a:p>
            <a:pPr lvl="1"/>
            <a:r>
              <a:rPr lang="en-US" sz="2400" dirty="0"/>
              <a:t>involves canvassing before crucial committee meetings and votes</a:t>
            </a:r>
          </a:p>
          <a:p>
            <a:pPr lvl="2"/>
            <a:r>
              <a:rPr lang="en-US" sz="2000" dirty="0"/>
              <a:t>Deal directly with resistant staff</a:t>
            </a:r>
          </a:p>
          <a:p>
            <a:pPr lvl="1"/>
            <a:r>
              <a:rPr lang="en-US" sz="2400" dirty="0"/>
              <a:t>leverage personal prestige to move initiatives forward</a:t>
            </a:r>
          </a:p>
          <a:p>
            <a:pPr lvl="1"/>
            <a:r>
              <a:rPr lang="en-US" sz="2400" dirty="0"/>
              <a:t>form partnerships across disciplines</a:t>
            </a:r>
            <a:br>
              <a:rPr lang="en-US" sz="2400" dirty="0"/>
            </a:br>
            <a:endParaRPr lang="en-US" sz="2400" dirty="0"/>
          </a:p>
          <a:p>
            <a:r>
              <a:rPr lang="en-US" sz="2800" dirty="0"/>
              <a:t>Hospital epidemiologists and infection </a:t>
            </a:r>
            <a:r>
              <a:rPr lang="en-US" sz="2800" dirty="0" err="1"/>
              <a:t>preventionists</a:t>
            </a:r>
            <a:r>
              <a:rPr lang="en-US" sz="2800" dirty="0"/>
              <a:t> often played more important leadership roles in their hospital’s patient safety activities than did senior executives</a:t>
            </a:r>
          </a:p>
        </p:txBody>
      </p:sp>
    </p:spTree>
    <p:extLst>
      <p:ext uri="{BB962C8B-B14F-4D97-AF65-F5344CB8AC3E}">
        <p14:creationId xmlns:p14="http://schemas.microsoft.com/office/powerpoint/2010/main" val="33354442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GB" dirty="0"/>
              <a:t>We will have to display leadership</a:t>
            </a:r>
          </a:p>
        </p:txBody>
      </p:sp>
      <p:sp>
        <p:nvSpPr>
          <p:cNvPr id="3" name="Slide Number Placeholder 2"/>
          <p:cNvSpPr>
            <a:spLocks noGrp="1"/>
          </p:cNvSpPr>
          <p:nvPr>
            <p:ph type="sldNum" sz="quarter" idx="12"/>
          </p:nvPr>
        </p:nvSpPr>
        <p:spPr/>
        <p:txBody>
          <a:bodyPr>
            <a:normAutofit fontScale="85000" lnSpcReduction="20000"/>
          </a:bodyPr>
          <a:lstStyle/>
          <a:p>
            <a:fld id="{11AC037B-9679-4340-8910-780B85EF257B}" type="slidenum">
              <a:rPr lang="en-GB" smtClean="0"/>
              <a:pPr/>
              <a:t>67</a:t>
            </a:fld>
            <a:endParaRPr lang="en-GB"/>
          </a:p>
        </p:txBody>
      </p:sp>
      <p:sp>
        <p:nvSpPr>
          <p:cNvPr id="2" name="TextBox 1"/>
          <p:cNvSpPr txBox="1"/>
          <p:nvPr/>
        </p:nvSpPr>
        <p:spPr>
          <a:xfrm>
            <a:off x="3083563" y="2349502"/>
            <a:ext cx="2982970" cy="3170099"/>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GB" sz="4000" dirty="0">
                <a:latin typeface="Arial" charset="0"/>
                <a:ea typeface="Arial" charset="0"/>
                <a:cs typeface="Arial" charset="0"/>
              </a:rPr>
              <a:t>Leadership inaction</a:t>
            </a:r>
          </a:p>
          <a:p>
            <a:pPr algn="ctr"/>
            <a:r>
              <a:rPr lang="en-GB" sz="4000" dirty="0">
                <a:latin typeface="Arial" charset="0"/>
                <a:ea typeface="Arial" charset="0"/>
                <a:cs typeface="Arial" charset="0"/>
              </a:rPr>
              <a:t>vs.</a:t>
            </a:r>
            <a:br>
              <a:rPr lang="en-GB" sz="4000" dirty="0">
                <a:latin typeface="Arial" charset="0"/>
                <a:ea typeface="Arial" charset="0"/>
                <a:cs typeface="Arial" charset="0"/>
              </a:rPr>
            </a:br>
            <a:r>
              <a:rPr lang="en-GB" sz="4000" dirty="0">
                <a:latin typeface="Arial" charset="0"/>
                <a:ea typeface="Arial" charset="0"/>
                <a:cs typeface="Arial" charset="0"/>
              </a:rPr>
              <a:t>Leadership in action</a:t>
            </a:r>
          </a:p>
        </p:txBody>
      </p:sp>
    </p:spTree>
    <p:extLst>
      <p:ext uri="{BB962C8B-B14F-4D97-AF65-F5344CB8AC3E}">
        <p14:creationId xmlns:p14="http://schemas.microsoft.com/office/powerpoint/2010/main" val="11071166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600" dirty="0"/>
              <a:t>Watch for Resistors and </a:t>
            </a:r>
            <a:r>
              <a:rPr lang="en-GB" sz="3600" dirty="0" err="1"/>
              <a:t>Constipators</a:t>
            </a:r>
            <a:r>
              <a:rPr lang="en-GB" sz="3600" dirty="0"/>
              <a:t/>
            </a:r>
            <a:br>
              <a:rPr lang="en-GB" sz="3600" dirty="0"/>
            </a:br>
            <a:r>
              <a:rPr lang="en-GB" sz="2000" dirty="0"/>
              <a:t>Saint et al, Joint Commission Journal Quality and Safety  2009 35(5)</a:t>
            </a:r>
            <a:endParaRPr lang="en-GB" sz="3600" dirty="0"/>
          </a:p>
        </p:txBody>
      </p:sp>
      <p:sp>
        <p:nvSpPr>
          <p:cNvPr id="4" name="Slide Number Placeholder 3"/>
          <p:cNvSpPr>
            <a:spLocks noGrp="1"/>
          </p:cNvSpPr>
          <p:nvPr>
            <p:ph type="sldNum" sz="quarter" idx="12"/>
          </p:nvPr>
        </p:nvSpPr>
        <p:spPr/>
        <p:txBody>
          <a:bodyPr>
            <a:normAutofit fontScale="85000" lnSpcReduction="20000"/>
          </a:bodyPr>
          <a:lstStyle/>
          <a:p>
            <a:fld id="{11AC037B-9679-4340-8910-780B85EF257B}" type="slidenum">
              <a:rPr lang="en-GB" smtClean="0"/>
              <a:pPr/>
              <a:t>68</a:t>
            </a:fld>
            <a:endParaRPr lang="en-GB"/>
          </a:p>
        </p:txBody>
      </p:sp>
      <p:sp>
        <p:nvSpPr>
          <p:cNvPr id="3" name="Content Placeholder 2"/>
          <p:cNvSpPr>
            <a:spLocks noGrp="1"/>
          </p:cNvSpPr>
          <p:nvPr>
            <p:ph idx="1"/>
          </p:nvPr>
        </p:nvSpPr>
        <p:spPr/>
        <p:txBody>
          <a:bodyPr>
            <a:normAutofit fontScale="92500" lnSpcReduction="10000"/>
          </a:bodyPr>
          <a:lstStyle/>
          <a:p>
            <a:r>
              <a:rPr lang="en-GB"/>
              <a:t>Two types of person impede HCAI activities</a:t>
            </a:r>
            <a:br>
              <a:rPr lang="en-GB"/>
            </a:br>
            <a:endParaRPr lang="en-GB"/>
          </a:p>
          <a:p>
            <a:pPr lvl="1"/>
            <a:r>
              <a:rPr lang="en-GB"/>
              <a:t>Active Resistors - hospital personnel who vigorously and openly oppose changes in practice; increase the difficulty of implementing new methods to prevent infection</a:t>
            </a:r>
            <a:br>
              <a:rPr lang="en-GB"/>
            </a:br>
            <a:endParaRPr lang="en-GB"/>
          </a:p>
          <a:p>
            <a:pPr lvl="1"/>
            <a:r>
              <a:rPr lang="en-GB"/>
              <a:t>Organizational Constipators - mid- to high level executives who prevent or delay actions without active resistance, thereby acting as covert barriers to change by increasing the work required to implement evidence based practice</a:t>
            </a:r>
            <a:endParaRPr lang="en-GB" dirty="0"/>
          </a:p>
        </p:txBody>
      </p:sp>
    </p:spTree>
    <p:extLst>
      <p:ext uri="{BB962C8B-B14F-4D97-AF65-F5344CB8AC3E}">
        <p14:creationId xmlns:p14="http://schemas.microsoft.com/office/powerpoint/2010/main" val="24874451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Overcoming the Resistor</a:t>
            </a:r>
            <a:endParaRPr lang="en-GB" dirty="0"/>
          </a:p>
        </p:txBody>
      </p:sp>
      <p:sp>
        <p:nvSpPr>
          <p:cNvPr id="4" name="Slide Number Placeholder 3"/>
          <p:cNvSpPr>
            <a:spLocks noGrp="1"/>
          </p:cNvSpPr>
          <p:nvPr>
            <p:ph type="sldNum" sz="quarter" idx="12"/>
          </p:nvPr>
        </p:nvSpPr>
        <p:spPr/>
        <p:txBody>
          <a:bodyPr>
            <a:normAutofit fontScale="85000" lnSpcReduction="20000"/>
          </a:bodyPr>
          <a:lstStyle/>
          <a:p>
            <a:fld id="{11AC037B-9679-4340-8910-780B85EF257B}" type="slidenum">
              <a:rPr lang="en-GB" smtClean="0"/>
              <a:pPr/>
              <a:t>69</a:t>
            </a:fld>
            <a:endParaRPr lang="en-GB"/>
          </a:p>
        </p:txBody>
      </p:sp>
      <p:sp>
        <p:nvSpPr>
          <p:cNvPr id="3" name="Content Placeholder 2"/>
          <p:cNvSpPr>
            <a:spLocks noGrp="1"/>
          </p:cNvSpPr>
          <p:nvPr>
            <p:ph idx="1"/>
          </p:nvPr>
        </p:nvSpPr>
        <p:spPr/>
        <p:txBody>
          <a:bodyPr>
            <a:normAutofit/>
          </a:bodyPr>
          <a:lstStyle/>
          <a:p>
            <a:r>
              <a:rPr lang="en-GB" sz="2400" dirty="0"/>
              <a:t>Effective championing by an engaged and respected change agent that can speak the language of the staff they are guiding (e.g., a surgeon to other surgeons)</a:t>
            </a:r>
          </a:p>
          <a:p>
            <a:r>
              <a:rPr lang="en-GB" sz="2400" dirty="0"/>
              <a:t>Participation in collaborative efforts that generally align hospital leadership and clinicians in the goal of reducing health care–associated infection</a:t>
            </a:r>
          </a:p>
          <a:p>
            <a:r>
              <a:rPr lang="en-GB" sz="2400" dirty="0"/>
              <a:t>Data feedback comparing local infection rates to national rates</a:t>
            </a:r>
          </a:p>
          <a:p>
            <a:r>
              <a:rPr lang="en-GB" sz="2400" dirty="0"/>
              <a:t>Data feedback comparing rates of compliance with the practices to rates of others in the same area</a:t>
            </a:r>
          </a:p>
        </p:txBody>
      </p:sp>
    </p:spTree>
    <p:extLst>
      <p:ext uri="{BB962C8B-B14F-4D97-AF65-F5344CB8AC3E}">
        <p14:creationId xmlns:p14="http://schemas.microsoft.com/office/powerpoint/2010/main" val="26011111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Guidance on the ICN</a:t>
            </a:r>
            <a:br>
              <a:rPr lang="en-GB" dirty="0"/>
            </a:br>
            <a:r>
              <a:rPr lang="en-GB" sz="2700" dirty="0"/>
              <a:t>Ayliffe et al (Control of Hospital Infection (1975)</a:t>
            </a:r>
            <a:endParaRPr lang="en-GB" sz="1519" dirty="0"/>
          </a:p>
        </p:txBody>
      </p:sp>
      <p:sp>
        <p:nvSpPr>
          <p:cNvPr id="3" name="Slide Number Placeholder 2"/>
          <p:cNvSpPr>
            <a:spLocks noGrp="1"/>
          </p:cNvSpPr>
          <p:nvPr>
            <p:ph type="sldNum" sz="quarter" idx="12"/>
          </p:nvPr>
        </p:nvSpPr>
        <p:spPr/>
        <p:txBody>
          <a:bodyPr>
            <a:normAutofit fontScale="85000" lnSpcReduction="20000"/>
          </a:bodyPr>
          <a:lstStyle/>
          <a:p>
            <a:fld id="{0BC8B8B5-5F4B-3844-AE3C-9420E97F090F}" type="slidenum">
              <a:rPr lang="en-US" smtClean="0"/>
              <a:pPr/>
              <a:t>7</a:t>
            </a:fld>
            <a:endParaRPr lang="en-US" dirty="0"/>
          </a:p>
        </p:txBody>
      </p:sp>
      <p:sp>
        <p:nvSpPr>
          <p:cNvPr id="4" name="Content Placeholder 3"/>
          <p:cNvSpPr>
            <a:spLocks noGrp="1"/>
          </p:cNvSpPr>
          <p:nvPr>
            <p:ph sz="quarter" idx="1"/>
          </p:nvPr>
        </p:nvSpPr>
        <p:spPr/>
        <p:txBody>
          <a:bodyPr>
            <a:normAutofit lnSpcReduction="10000"/>
          </a:bodyPr>
          <a:lstStyle/>
          <a:p>
            <a:r>
              <a:rPr lang="en-GB" dirty="0"/>
              <a:t>The Infection Control Officer usually has commitments which prevent regular visits to wards…</a:t>
            </a:r>
          </a:p>
          <a:p>
            <a:pPr lvl="1"/>
            <a:r>
              <a:rPr lang="en-GB" dirty="0"/>
              <a:t>At least one ICN or other suitable person should be appointed to assist</a:t>
            </a:r>
          </a:p>
          <a:p>
            <a:pPr lvl="1"/>
            <a:r>
              <a:rPr lang="en-GB" dirty="0"/>
              <a:t>If a nurse… experience as Ward Sister or Tutor..</a:t>
            </a:r>
            <a:br>
              <a:rPr lang="en-GB" dirty="0"/>
            </a:br>
            <a:endParaRPr lang="en-GB" dirty="0"/>
          </a:p>
          <a:p>
            <a:r>
              <a:rPr lang="en-GB" dirty="0"/>
              <a:t>Of greater importance is an agreeable personality and an ability to deal tactfully with all grades of staff</a:t>
            </a:r>
          </a:p>
        </p:txBody>
      </p:sp>
    </p:spTree>
    <p:extLst>
      <p:ext uri="{BB962C8B-B14F-4D97-AF65-F5344CB8AC3E}">
        <p14:creationId xmlns:p14="http://schemas.microsoft.com/office/powerpoint/2010/main" val="40806062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646704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293166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Dealing with Constipators</a:t>
            </a:r>
          </a:p>
        </p:txBody>
      </p:sp>
      <p:sp>
        <p:nvSpPr>
          <p:cNvPr id="3" name="Content Placeholder 2"/>
          <p:cNvSpPr>
            <a:spLocks noGrp="1"/>
          </p:cNvSpPr>
          <p:nvPr>
            <p:ph idx="1"/>
          </p:nvPr>
        </p:nvSpPr>
        <p:spPr/>
        <p:txBody>
          <a:bodyPr>
            <a:normAutofit/>
          </a:bodyPr>
          <a:lstStyle/>
          <a:p>
            <a:r>
              <a:rPr lang="en-GB" sz="2800" dirty="0"/>
              <a:t>Include organizational </a:t>
            </a:r>
            <a:r>
              <a:rPr lang="en-GB" sz="2800" dirty="0" err="1"/>
              <a:t>constipators</a:t>
            </a:r>
            <a:r>
              <a:rPr lang="en-GB" sz="2800" dirty="0"/>
              <a:t> early in group discussions in order to improve communication and obtain buy-in</a:t>
            </a:r>
          </a:p>
          <a:p>
            <a:r>
              <a:rPr lang="en-GB" sz="2800" dirty="0"/>
              <a:t>Work around individuals (only short-term solution)</a:t>
            </a:r>
          </a:p>
          <a:p>
            <a:r>
              <a:rPr lang="en-GB" sz="2800" dirty="0"/>
              <a:t>Take advantage of ‘turnover opportunities’ when the </a:t>
            </a:r>
            <a:r>
              <a:rPr lang="en-GB" sz="2800" dirty="0" err="1"/>
              <a:t>constipator</a:t>
            </a:r>
            <a:r>
              <a:rPr lang="en-GB" sz="2800" dirty="0"/>
              <a:t> leaves the organization by hiring a person who has a very high likelihood of being effective</a:t>
            </a:r>
          </a:p>
          <a:p>
            <a:r>
              <a:rPr lang="en-GB" sz="2800" dirty="0"/>
              <a:t>Terminate the </a:t>
            </a:r>
            <a:r>
              <a:rPr lang="en-GB" sz="2800" dirty="0" err="1"/>
              <a:t>constipator’s</a:t>
            </a:r>
            <a:r>
              <a:rPr lang="en-GB" sz="2800" dirty="0"/>
              <a:t> employment</a:t>
            </a:r>
          </a:p>
        </p:txBody>
      </p:sp>
      <p:sp>
        <p:nvSpPr>
          <p:cNvPr id="4" name="Slide Number Placeholder 3"/>
          <p:cNvSpPr>
            <a:spLocks noGrp="1"/>
          </p:cNvSpPr>
          <p:nvPr>
            <p:ph type="sldNum" sz="quarter" idx="12"/>
          </p:nvPr>
        </p:nvSpPr>
        <p:spPr/>
        <p:txBody>
          <a:bodyPr>
            <a:normAutofit fontScale="85000" lnSpcReduction="20000"/>
          </a:bodyPr>
          <a:lstStyle/>
          <a:p>
            <a:pPr>
              <a:defRPr/>
            </a:pPr>
            <a:fld id="{11AC037B-9679-4340-8910-780B85EF257B}" type="slidenum">
              <a:rPr lang="en-GB" smtClean="0"/>
              <a:pPr>
                <a:defRPr/>
              </a:pPr>
              <a:t>72</a:t>
            </a:fld>
            <a:endParaRPr lang="en-GB"/>
          </a:p>
        </p:txBody>
      </p:sp>
    </p:spTree>
    <p:extLst>
      <p:ext uri="{BB962C8B-B14F-4D97-AF65-F5344CB8AC3E}">
        <p14:creationId xmlns:p14="http://schemas.microsoft.com/office/powerpoint/2010/main" val="6961354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C09D391-3C17-9845-83E1-52D6BA7D5C7A}"/>
              </a:ext>
            </a:extLst>
          </p:cNvPr>
          <p:cNvSpPr>
            <a:spLocks noGrp="1"/>
          </p:cNvSpPr>
          <p:nvPr>
            <p:ph type="title"/>
          </p:nvPr>
        </p:nvSpPr>
        <p:spPr/>
        <p:txBody>
          <a:bodyPr>
            <a:noAutofit/>
          </a:bodyPr>
          <a:lstStyle/>
          <a:p>
            <a:r>
              <a:rPr lang="en-GB" sz="4000" dirty="0"/>
              <a:t>Use of Leadership Rounds</a:t>
            </a:r>
            <a:br>
              <a:rPr lang="en-GB" sz="4000" dirty="0"/>
            </a:br>
            <a:r>
              <a:rPr lang="en-GB" sz="2800" dirty="0"/>
              <a:t>Knobloch, M. et al (2018) AJIC 46(3) 303-310</a:t>
            </a:r>
            <a:endParaRPr lang="en-GB" sz="4000" dirty="0"/>
          </a:p>
        </p:txBody>
      </p:sp>
      <p:sp>
        <p:nvSpPr>
          <p:cNvPr id="3" name="Content Placeholder 2">
            <a:extLst>
              <a:ext uri="{FF2B5EF4-FFF2-40B4-BE49-F238E27FC236}">
                <a16:creationId xmlns:a16="http://schemas.microsoft.com/office/drawing/2014/main" xmlns="" id="{2330C645-F504-FD4E-A86B-D304A0F3B41F}"/>
              </a:ext>
            </a:extLst>
          </p:cNvPr>
          <p:cNvSpPr>
            <a:spLocks noGrp="1"/>
          </p:cNvSpPr>
          <p:nvPr>
            <p:ph idx="1"/>
          </p:nvPr>
        </p:nvSpPr>
        <p:spPr/>
        <p:txBody>
          <a:bodyPr>
            <a:normAutofit/>
          </a:bodyPr>
          <a:lstStyle/>
          <a:p>
            <a:r>
              <a:rPr lang="en-GB" sz="2400" dirty="0"/>
              <a:t>Explored unit-based HAI leadership rounds (LRs) at a large academic hospital</a:t>
            </a:r>
          </a:p>
          <a:p>
            <a:pPr lvl="1"/>
            <a:r>
              <a:rPr lang="en-GB" sz="2000" dirty="0"/>
              <a:t>Two executive leaders (associate chief medical officer and the associate chief nursing officer) had a goal of visiting units regularly to determine whether evidence-based and best practices were being routinely integrated into daily unit operations</a:t>
            </a:r>
          </a:p>
          <a:p>
            <a:r>
              <a:rPr lang="en-GB" sz="2400" dirty="0"/>
              <a:t>Staff members disclosed unit-specific problems and readily engaged in problem-solving with top hospital leaders</a:t>
            </a:r>
          </a:p>
          <a:p>
            <a:pPr lvl="1"/>
            <a:r>
              <a:rPr lang="en-GB" sz="2000" dirty="0"/>
              <a:t>Findings revealed that leaders used words that demonstrated fallibility and modelled curiosity, 2 factors associated with learning climate and psychologic safety</a:t>
            </a:r>
          </a:p>
        </p:txBody>
      </p:sp>
      <p:sp>
        <p:nvSpPr>
          <p:cNvPr id="4" name="Slide Number Placeholder 3">
            <a:extLst>
              <a:ext uri="{FF2B5EF4-FFF2-40B4-BE49-F238E27FC236}">
                <a16:creationId xmlns:a16="http://schemas.microsoft.com/office/drawing/2014/main" xmlns="" id="{68F33CA0-B99D-3C4C-BC56-803DE83198E2}"/>
              </a:ext>
            </a:extLst>
          </p:cNvPr>
          <p:cNvSpPr>
            <a:spLocks noGrp="1"/>
          </p:cNvSpPr>
          <p:nvPr>
            <p:ph type="sldNum" sz="quarter" idx="12"/>
          </p:nvPr>
        </p:nvSpPr>
        <p:spPr/>
        <p:txBody>
          <a:bodyPr>
            <a:normAutofit fontScale="85000" lnSpcReduction="20000"/>
          </a:bodyPr>
          <a:lstStyle/>
          <a:p>
            <a:pPr>
              <a:defRPr/>
            </a:pPr>
            <a:fld id="{11AC037B-9679-4340-8910-780B85EF257B}" type="slidenum">
              <a:rPr lang="en-GB" smtClean="0"/>
              <a:pPr>
                <a:defRPr/>
              </a:pPr>
              <a:t>73</a:t>
            </a:fld>
            <a:endParaRPr lang="en-GB"/>
          </a:p>
        </p:txBody>
      </p:sp>
    </p:spTree>
    <p:extLst>
      <p:ext uri="{BB962C8B-B14F-4D97-AF65-F5344CB8AC3E}">
        <p14:creationId xmlns:p14="http://schemas.microsoft.com/office/powerpoint/2010/main" val="13020313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1CEB77-8D10-1245-9533-519DBC2D277B}"/>
              </a:ext>
            </a:extLst>
          </p:cNvPr>
          <p:cNvSpPr>
            <a:spLocks noGrp="1"/>
          </p:cNvSpPr>
          <p:nvPr>
            <p:ph type="title"/>
          </p:nvPr>
        </p:nvSpPr>
        <p:spPr/>
        <p:txBody>
          <a:bodyPr/>
          <a:lstStyle/>
          <a:p>
            <a:r>
              <a:rPr lang="en-GB" dirty="0"/>
              <a:t>Clinical impact of LRs?</a:t>
            </a:r>
          </a:p>
        </p:txBody>
      </p:sp>
      <p:sp>
        <p:nvSpPr>
          <p:cNvPr id="3" name="Content Placeholder 2">
            <a:extLst>
              <a:ext uri="{FF2B5EF4-FFF2-40B4-BE49-F238E27FC236}">
                <a16:creationId xmlns:a16="http://schemas.microsoft.com/office/drawing/2014/main" xmlns="" id="{B40BCBBC-C14C-8348-8192-EA8FE84D7103}"/>
              </a:ext>
            </a:extLst>
          </p:cNvPr>
          <p:cNvSpPr>
            <a:spLocks noGrp="1"/>
          </p:cNvSpPr>
          <p:nvPr>
            <p:ph idx="1"/>
          </p:nvPr>
        </p:nvSpPr>
        <p:spPr>
          <a:xfrm>
            <a:off x="304801" y="1905000"/>
            <a:ext cx="8553450" cy="1371600"/>
          </a:xfrm>
        </p:spPr>
        <p:txBody>
          <a:bodyPr anchor="t">
            <a:normAutofit fontScale="92500"/>
          </a:bodyPr>
          <a:lstStyle/>
          <a:p>
            <a:r>
              <a:rPr lang="en-GB" sz="2400" dirty="0"/>
              <a:t>Because of a significant and rapid reduction in CAUTI rates after LR initiation, executives continued the initiative and, over a span of 6 months, LRs expanded to include CLABSI and CDI</a:t>
            </a:r>
          </a:p>
        </p:txBody>
      </p:sp>
      <p:sp>
        <p:nvSpPr>
          <p:cNvPr id="4" name="Slide Number Placeholder 3">
            <a:extLst>
              <a:ext uri="{FF2B5EF4-FFF2-40B4-BE49-F238E27FC236}">
                <a16:creationId xmlns:a16="http://schemas.microsoft.com/office/drawing/2014/main" xmlns="" id="{2224BDB0-999B-9B45-BB6E-CD1383CAD2E5}"/>
              </a:ext>
            </a:extLst>
          </p:cNvPr>
          <p:cNvSpPr>
            <a:spLocks noGrp="1"/>
          </p:cNvSpPr>
          <p:nvPr>
            <p:ph type="sldNum" sz="quarter" idx="12"/>
          </p:nvPr>
        </p:nvSpPr>
        <p:spPr/>
        <p:txBody>
          <a:bodyPr>
            <a:normAutofit fontScale="85000" lnSpcReduction="20000"/>
          </a:bodyPr>
          <a:lstStyle/>
          <a:p>
            <a:pPr>
              <a:defRPr/>
            </a:pPr>
            <a:fld id="{11AC037B-9679-4340-8910-780B85EF257B}" type="slidenum">
              <a:rPr lang="en-GB" smtClean="0"/>
              <a:pPr>
                <a:defRPr/>
              </a:pPr>
              <a:t>74</a:t>
            </a:fld>
            <a:endParaRPr lang="en-GB"/>
          </a:p>
        </p:txBody>
      </p:sp>
      <p:pic>
        <p:nvPicPr>
          <p:cNvPr id="6" name="Picture 5">
            <a:extLst>
              <a:ext uri="{FF2B5EF4-FFF2-40B4-BE49-F238E27FC236}">
                <a16:creationId xmlns:a16="http://schemas.microsoft.com/office/drawing/2014/main" xmlns="" id="{2DD7845D-49C4-4E49-A2CA-71418CA5CCD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80406" y="3276600"/>
            <a:ext cx="5181600" cy="3425125"/>
          </a:xfrm>
          <a:prstGeom prst="rect">
            <a:avLst/>
          </a:prstGeom>
        </p:spPr>
      </p:pic>
      <p:sp>
        <p:nvSpPr>
          <p:cNvPr id="7" name="TextBox 6">
            <a:extLst>
              <a:ext uri="{FF2B5EF4-FFF2-40B4-BE49-F238E27FC236}">
                <a16:creationId xmlns:a16="http://schemas.microsoft.com/office/drawing/2014/main" xmlns="" id="{86123FA0-DE79-3A43-9810-EFDA0D6C21BF}"/>
              </a:ext>
            </a:extLst>
          </p:cNvPr>
          <p:cNvSpPr txBox="1"/>
          <p:nvPr/>
        </p:nvSpPr>
        <p:spPr>
          <a:xfrm>
            <a:off x="7363797" y="4789107"/>
            <a:ext cx="646331" cy="400110"/>
          </a:xfrm>
          <a:prstGeom prst="rect">
            <a:avLst/>
          </a:prstGeom>
          <a:noFill/>
        </p:spPr>
        <p:txBody>
          <a:bodyPr wrap="none" rtlCol="0">
            <a:spAutoFit/>
          </a:bodyPr>
          <a:lstStyle/>
          <a:p>
            <a:r>
              <a:rPr lang="en-GB" sz="2000" dirty="0">
                <a:latin typeface="+mn-lt"/>
              </a:rPr>
              <a:t>DUR</a:t>
            </a:r>
          </a:p>
        </p:txBody>
      </p:sp>
      <p:sp>
        <p:nvSpPr>
          <p:cNvPr id="8" name="TextBox 7">
            <a:extLst>
              <a:ext uri="{FF2B5EF4-FFF2-40B4-BE49-F238E27FC236}">
                <a16:creationId xmlns:a16="http://schemas.microsoft.com/office/drawing/2014/main" xmlns="" id="{C5E48BB5-8646-1441-9678-4A0CB0BCCD86}"/>
              </a:ext>
            </a:extLst>
          </p:cNvPr>
          <p:cNvSpPr txBox="1"/>
          <p:nvPr/>
        </p:nvSpPr>
        <p:spPr>
          <a:xfrm>
            <a:off x="1059285" y="4789107"/>
            <a:ext cx="820225" cy="400110"/>
          </a:xfrm>
          <a:prstGeom prst="rect">
            <a:avLst/>
          </a:prstGeom>
          <a:noFill/>
        </p:spPr>
        <p:txBody>
          <a:bodyPr wrap="none" rtlCol="0">
            <a:spAutoFit/>
          </a:bodyPr>
          <a:lstStyle/>
          <a:p>
            <a:r>
              <a:rPr lang="en-GB" sz="2000" dirty="0">
                <a:latin typeface="+mn-lt"/>
              </a:rPr>
              <a:t>CAUTI</a:t>
            </a:r>
          </a:p>
        </p:txBody>
      </p:sp>
    </p:spTree>
    <p:extLst>
      <p:ext uri="{BB962C8B-B14F-4D97-AF65-F5344CB8AC3E}">
        <p14:creationId xmlns:p14="http://schemas.microsoft.com/office/powerpoint/2010/main" val="14930439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6687039-DB2A-FB48-AB45-BB2F28E7881B}"/>
              </a:ext>
            </a:extLst>
          </p:cNvPr>
          <p:cNvSpPr>
            <a:spLocks noGrp="1"/>
          </p:cNvSpPr>
          <p:nvPr>
            <p:ph type="title"/>
          </p:nvPr>
        </p:nvSpPr>
        <p:spPr/>
        <p:txBody>
          <a:bodyPr>
            <a:normAutofit/>
          </a:bodyPr>
          <a:lstStyle/>
          <a:p>
            <a:r>
              <a:rPr lang="en-GB" dirty="0"/>
              <a:t>Interview Themes</a:t>
            </a:r>
          </a:p>
        </p:txBody>
      </p:sp>
      <p:sp>
        <p:nvSpPr>
          <p:cNvPr id="3" name="Content Placeholder 2">
            <a:extLst>
              <a:ext uri="{FF2B5EF4-FFF2-40B4-BE49-F238E27FC236}">
                <a16:creationId xmlns:a16="http://schemas.microsoft.com/office/drawing/2014/main" xmlns="" id="{F2E9042D-0AA7-0F4B-9590-E5D366A2D9CB}"/>
              </a:ext>
            </a:extLst>
          </p:cNvPr>
          <p:cNvSpPr>
            <a:spLocks noGrp="1"/>
          </p:cNvSpPr>
          <p:nvPr>
            <p:ph idx="1"/>
          </p:nvPr>
        </p:nvSpPr>
        <p:spPr/>
        <p:txBody>
          <a:bodyPr>
            <a:normAutofit lnSpcReduction="10000"/>
          </a:bodyPr>
          <a:lstStyle/>
          <a:p>
            <a:r>
              <a:rPr lang="en-GB" sz="2800" dirty="0"/>
              <a:t>Listening is a strength of leaders</a:t>
            </a:r>
          </a:p>
          <a:p>
            <a:r>
              <a:rPr lang="en-GB" sz="2800" dirty="0"/>
              <a:t>Modelling curiosity is a strength</a:t>
            </a:r>
          </a:p>
          <a:p>
            <a:pPr lvl="1"/>
            <a:r>
              <a:rPr lang="en-GB" sz="2400" dirty="0"/>
              <a:t>“There’s nothing people like better than being recognized as an expert. And if the associate Chief Medical Officer says I don’t know what you’re talking about, can you draw me a picture; that de-escalates his profile, elevates the other person in front of them even momentarily”</a:t>
            </a:r>
          </a:p>
          <a:p>
            <a:r>
              <a:rPr lang="en-GB" sz="2800" dirty="0"/>
              <a:t>Showing fallibility is a strength</a:t>
            </a:r>
          </a:p>
          <a:p>
            <a:pPr lvl="1"/>
            <a:r>
              <a:rPr lang="en-GB" sz="2400" dirty="0"/>
              <a:t>“If you start off by showing your own fallibility, they (staff or others) start taking their armour off, and you can stand there face to face and have an honest conversation”</a:t>
            </a:r>
          </a:p>
        </p:txBody>
      </p:sp>
      <p:sp>
        <p:nvSpPr>
          <p:cNvPr id="4" name="Slide Number Placeholder 3">
            <a:extLst>
              <a:ext uri="{FF2B5EF4-FFF2-40B4-BE49-F238E27FC236}">
                <a16:creationId xmlns:a16="http://schemas.microsoft.com/office/drawing/2014/main" xmlns="" id="{96E1B106-EDC0-8344-898E-B03BFE189D2E}"/>
              </a:ext>
            </a:extLst>
          </p:cNvPr>
          <p:cNvSpPr>
            <a:spLocks noGrp="1"/>
          </p:cNvSpPr>
          <p:nvPr>
            <p:ph type="sldNum" sz="quarter" idx="12"/>
          </p:nvPr>
        </p:nvSpPr>
        <p:spPr/>
        <p:txBody>
          <a:bodyPr>
            <a:normAutofit fontScale="85000" lnSpcReduction="20000"/>
          </a:bodyPr>
          <a:lstStyle/>
          <a:p>
            <a:pPr>
              <a:defRPr/>
            </a:pPr>
            <a:fld id="{11AC037B-9679-4340-8910-780B85EF257B}" type="slidenum">
              <a:rPr lang="en-GB" smtClean="0"/>
              <a:pPr>
                <a:defRPr/>
              </a:pPr>
              <a:t>75</a:t>
            </a:fld>
            <a:endParaRPr lang="en-GB"/>
          </a:p>
        </p:txBody>
      </p:sp>
    </p:spTree>
    <p:extLst>
      <p:ext uri="{BB962C8B-B14F-4D97-AF65-F5344CB8AC3E}">
        <p14:creationId xmlns:p14="http://schemas.microsoft.com/office/powerpoint/2010/main" val="1098502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91B8387-BBBD-0A4C-9E0E-F33340A77A60}"/>
              </a:ext>
            </a:extLst>
          </p:cNvPr>
          <p:cNvSpPr>
            <a:spLocks noGrp="1"/>
          </p:cNvSpPr>
          <p:nvPr>
            <p:ph type="title"/>
          </p:nvPr>
        </p:nvSpPr>
        <p:spPr/>
        <p:txBody>
          <a:bodyPr/>
          <a:lstStyle/>
          <a:p>
            <a:r>
              <a:rPr lang="en-GB" dirty="0"/>
              <a:t>Unlearning</a:t>
            </a:r>
          </a:p>
        </p:txBody>
      </p:sp>
      <p:sp>
        <p:nvSpPr>
          <p:cNvPr id="3" name="Slide Number Placeholder 2">
            <a:extLst>
              <a:ext uri="{FF2B5EF4-FFF2-40B4-BE49-F238E27FC236}">
                <a16:creationId xmlns:a16="http://schemas.microsoft.com/office/drawing/2014/main" xmlns="" id="{8C67826C-A751-6B41-8854-7FC6D6482F78}"/>
              </a:ext>
            </a:extLst>
          </p:cNvPr>
          <p:cNvSpPr>
            <a:spLocks noGrp="1"/>
          </p:cNvSpPr>
          <p:nvPr>
            <p:ph type="sldNum" sz="quarter" idx="12"/>
          </p:nvPr>
        </p:nvSpPr>
        <p:spPr/>
        <p:txBody>
          <a:bodyPr>
            <a:normAutofit fontScale="85000" lnSpcReduction="20000"/>
          </a:bodyPr>
          <a:lstStyle/>
          <a:p>
            <a:fld id="{0B773674-907A-7847-82BB-ADF446DD9317}" type="slidenum">
              <a:rPr lang="en-GB" smtClean="0"/>
              <a:t>76</a:t>
            </a:fld>
            <a:endParaRPr lang="en-GB"/>
          </a:p>
        </p:txBody>
      </p:sp>
      <p:sp>
        <p:nvSpPr>
          <p:cNvPr id="4" name="Content Placeholder 3">
            <a:extLst>
              <a:ext uri="{FF2B5EF4-FFF2-40B4-BE49-F238E27FC236}">
                <a16:creationId xmlns:a16="http://schemas.microsoft.com/office/drawing/2014/main" xmlns="" id="{67DF56E1-5F5E-FB42-89DB-478A7C15AD6F}"/>
              </a:ext>
            </a:extLst>
          </p:cNvPr>
          <p:cNvSpPr>
            <a:spLocks noGrp="1"/>
          </p:cNvSpPr>
          <p:nvPr>
            <p:ph sz="quarter" idx="1"/>
          </p:nvPr>
        </p:nvSpPr>
        <p:spPr/>
        <p:txBody>
          <a:bodyPr>
            <a:normAutofit/>
          </a:bodyPr>
          <a:lstStyle/>
          <a:p>
            <a:r>
              <a:rPr lang="en-GB" sz="2800" dirty="0"/>
              <a:t>Getting someone to discard old knowledge and practices and overwrite with new is difficult as there has to be an acceptance that they have been wrong all this time..</a:t>
            </a:r>
          </a:p>
          <a:p>
            <a:pPr lvl="1"/>
            <a:r>
              <a:rPr lang="en-GB" sz="2400" dirty="0"/>
              <a:t>Better to argue that these should now be set aside as no longer appropriate</a:t>
            </a:r>
          </a:p>
          <a:p>
            <a:pPr lvl="1"/>
            <a:r>
              <a:rPr lang="en-GB" sz="2400" dirty="0"/>
              <a:t>There is almost an element of negotiation</a:t>
            </a:r>
          </a:p>
          <a:p>
            <a:pPr lvl="2"/>
            <a:r>
              <a:rPr lang="en-GB" sz="2000" dirty="0"/>
              <a:t>The art of not losing face</a:t>
            </a:r>
          </a:p>
          <a:p>
            <a:r>
              <a:rPr lang="en-GB" sz="2800" dirty="0"/>
              <a:t>This will not only apply to others, we also have to ‘unlearn’</a:t>
            </a:r>
          </a:p>
        </p:txBody>
      </p:sp>
    </p:spTree>
    <p:extLst>
      <p:ext uri="{BB962C8B-B14F-4D97-AF65-F5344CB8AC3E}">
        <p14:creationId xmlns:p14="http://schemas.microsoft.com/office/powerpoint/2010/main" val="40135755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dirty="0"/>
              <a:t>Are Infection </a:t>
            </a:r>
            <a:r>
              <a:rPr lang="en-GB" sz="3200" dirty="0" err="1"/>
              <a:t>Preventionists</a:t>
            </a:r>
            <a:r>
              <a:rPr lang="en-GB" sz="3200" dirty="0"/>
              <a:t> good followers?</a:t>
            </a:r>
            <a:br>
              <a:rPr lang="en-GB" sz="3200" dirty="0"/>
            </a:br>
            <a:r>
              <a:rPr lang="en-GB" sz="2000" dirty="0"/>
              <a:t>Todd Greene and Saint (2015) AJIC</a:t>
            </a:r>
            <a:endParaRPr lang="en-GB" sz="3200" dirty="0"/>
          </a:p>
        </p:txBody>
      </p:sp>
      <p:sp>
        <p:nvSpPr>
          <p:cNvPr id="4" name="Slide Number Placeholder 3"/>
          <p:cNvSpPr>
            <a:spLocks noGrp="1"/>
          </p:cNvSpPr>
          <p:nvPr>
            <p:ph type="sldNum" sz="quarter" idx="12"/>
          </p:nvPr>
        </p:nvSpPr>
        <p:spPr/>
        <p:txBody>
          <a:bodyPr>
            <a:normAutofit fontScale="85000" lnSpcReduction="20000"/>
          </a:bodyPr>
          <a:lstStyle/>
          <a:p>
            <a:fld id="{11AC037B-9679-4340-8910-780B85EF257B}" type="slidenum">
              <a:rPr lang="en-GB" smtClean="0"/>
              <a:pPr/>
              <a:t>77</a:t>
            </a:fld>
            <a:endParaRPr lang="en-GB"/>
          </a:p>
        </p:txBody>
      </p:sp>
      <p:sp>
        <p:nvSpPr>
          <p:cNvPr id="3" name="Content Placeholder 2"/>
          <p:cNvSpPr>
            <a:spLocks noGrp="1"/>
          </p:cNvSpPr>
          <p:nvPr>
            <p:ph idx="1"/>
          </p:nvPr>
        </p:nvSpPr>
        <p:spPr>
          <a:xfrm>
            <a:off x="612648" y="1600200"/>
            <a:ext cx="6702552" cy="5106019"/>
          </a:xfrm>
        </p:spPr>
        <p:txBody>
          <a:bodyPr>
            <a:normAutofit lnSpcReduction="10000"/>
          </a:bodyPr>
          <a:lstStyle/>
          <a:p>
            <a:r>
              <a:rPr lang="en-GB" dirty="0"/>
              <a:t>Two surveys, one looking at followership characteristics, one looking at whether IPC Interventions are in place</a:t>
            </a:r>
          </a:p>
          <a:p>
            <a:pPr lvl="1"/>
            <a:r>
              <a:rPr lang="en-GB" dirty="0"/>
              <a:t>Majority fell into the</a:t>
            </a:r>
            <a:br>
              <a:rPr lang="en-GB" dirty="0"/>
            </a:br>
            <a:r>
              <a:rPr lang="en-GB" dirty="0"/>
              <a:t>‘exemplary category</a:t>
            </a:r>
            <a:br>
              <a:rPr lang="en-GB" dirty="0"/>
            </a:br>
            <a:r>
              <a:rPr lang="en-GB" dirty="0"/>
              <a:t>(self reported, so possible</a:t>
            </a:r>
            <a:br>
              <a:rPr lang="en-GB" dirty="0"/>
            </a:br>
            <a:r>
              <a:rPr lang="en-GB" dirty="0"/>
              <a:t>social desirability bias)</a:t>
            </a:r>
          </a:p>
          <a:p>
            <a:pPr lvl="1"/>
            <a:r>
              <a:rPr lang="en-GB" dirty="0"/>
              <a:t>Hospitals with truly exemplary followers in infection control roles may be more likely to use recommended prevention practices</a:t>
            </a:r>
          </a:p>
          <a:p>
            <a:endParaRPr lang="en-GB" dirty="0"/>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00750" y="2933701"/>
            <a:ext cx="3143250" cy="2046923"/>
          </a:xfrm>
          <a:prstGeom prst="rect">
            <a:avLst/>
          </a:prstGeom>
        </p:spPr>
      </p:pic>
    </p:spTree>
    <p:extLst>
      <p:ext uri="{BB962C8B-B14F-4D97-AF65-F5344CB8AC3E}">
        <p14:creationId xmlns:p14="http://schemas.microsoft.com/office/powerpoint/2010/main" val="19973506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868295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807394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6" name="Rectangle 8"/>
          <p:cNvSpPr>
            <a:spLocks noGrp="1"/>
          </p:cNvSpPr>
          <p:nvPr>
            <p:ph type="title"/>
          </p:nvPr>
        </p:nvSpPr>
        <p:spPr/>
        <p:txBody>
          <a:bodyPr>
            <a:normAutofit fontScale="90000"/>
          </a:bodyPr>
          <a:lstStyle/>
          <a:p>
            <a:r>
              <a:rPr lang="en-GB" dirty="0"/>
              <a:t>Early issues with Gram-negatives</a:t>
            </a:r>
            <a:br>
              <a:rPr lang="en-GB" dirty="0"/>
            </a:br>
            <a:r>
              <a:rPr lang="en-US" sz="2200" dirty="0" err="1">
                <a:solidFill>
                  <a:schemeClr val="tx1"/>
                </a:solidFill>
                <a:latin typeface="Arial" charset="0"/>
                <a:ea typeface="ＭＳ Ｐゴシック" charset="0"/>
                <a:cs typeface="ＭＳ Ｐゴシック" charset="0"/>
              </a:rPr>
              <a:t>Casewell</a:t>
            </a:r>
            <a:r>
              <a:rPr lang="en-US" sz="2200" dirty="0">
                <a:solidFill>
                  <a:schemeClr val="tx1"/>
                </a:solidFill>
                <a:latin typeface="Arial" charset="0"/>
                <a:ea typeface="ＭＳ Ｐゴシック" charset="0"/>
                <a:cs typeface="ＭＳ Ｐゴシック" charset="0"/>
              </a:rPr>
              <a:t> M, Phillips, I. British Medical Journal 1977: 1316</a:t>
            </a:r>
            <a:endParaRPr lang="en-GB" sz="2200" dirty="0"/>
          </a:p>
        </p:txBody>
      </p:sp>
      <p:sp>
        <p:nvSpPr>
          <p:cNvPr id="2" name="Slide Number Placeholder 1"/>
          <p:cNvSpPr>
            <a:spLocks noGrp="1"/>
          </p:cNvSpPr>
          <p:nvPr>
            <p:ph type="sldNum" sz="quarter" idx="12"/>
          </p:nvPr>
        </p:nvSpPr>
        <p:spPr/>
        <p:txBody>
          <a:bodyPr>
            <a:normAutofit fontScale="85000" lnSpcReduction="20000"/>
          </a:bodyPr>
          <a:lstStyle/>
          <a:p>
            <a:pPr>
              <a:defRPr/>
            </a:pPr>
            <a:fld id="{11AC037B-9679-4340-8910-780B85EF257B}" type="slidenum">
              <a:rPr lang="en-GB" smtClean="0"/>
              <a:pPr>
                <a:defRPr/>
              </a:pPr>
              <a:t>8</a:t>
            </a:fld>
            <a:endParaRPr lang="en-GB"/>
          </a:p>
        </p:txBody>
      </p:sp>
      <p:graphicFrame>
        <p:nvGraphicFramePr>
          <p:cNvPr id="5" name="Content Placeholder 4"/>
          <p:cNvGraphicFramePr>
            <a:graphicFrameLocks noGrp="1"/>
          </p:cNvGraphicFramePr>
          <p:nvPr>
            <p:ph sz="quarter" idx="1"/>
            <p:extLst/>
          </p:nvPr>
        </p:nvGraphicFramePr>
        <p:xfrm>
          <a:off x="609602" y="1905002"/>
          <a:ext cx="8153236" cy="2150275"/>
        </p:xfrm>
        <a:graphic>
          <a:graphicData uri="http://schemas.openxmlformats.org/drawingml/2006/table">
            <a:tbl>
              <a:tblPr firstRow="1" bandRow="1">
                <a:tableStyleId>{5C22544A-7EE6-4342-B048-85BDC9FD1C3A}</a:tableStyleId>
              </a:tblPr>
              <a:tblGrid>
                <a:gridCol w="4264025">
                  <a:extLst>
                    <a:ext uri="{9D8B030D-6E8A-4147-A177-3AD203B41FA5}">
                      <a16:colId xmlns:a16="http://schemas.microsoft.com/office/drawing/2014/main" xmlns="" val="20000"/>
                    </a:ext>
                  </a:extLst>
                </a:gridCol>
                <a:gridCol w="3889211">
                  <a:extLst>
                    <a:ext uri="{9D8B030D-6E8A-4147-A177-3AD203B41FA5}">
                      <a16:colId xmlns:a16="http://schemas.microsoft.com/office/drawing/2014/main" xmlns="" val="20001"/>
                    </a:ext>
                  </a:extLst>
                </a:gridCol>
              </a:tblGrid>
              <a:tr h="430055">
                <a:tc>
                  <a:txBody>
                    <a:bodyPr/>
                    <a:lstStyle/>
                    <a:p>
                      <a:pPr algn="ctr"/>
                      <a:r>
                        <a:rPr lang="en-US" sz="2400">
                          <a:latin typeface="Arial" charset="0"/>
                          <a:ea typeface="Arial" charset="0"/>
                          <a:cs typeface="Arial" charset="0"/>
                        </a:rPr>
                        <a:t>Activity</a:t>
                      </a:r>
                    </a:p>
                  </a:txBody>
                  <a:tcPr marL="70877" marR="70877" marT="32147" marB="32147"/>
                </a:tc>
                <a:tc>
                  <a:txBody>
                    <a:bodyPr/>
                    <a:lstStyle/>
                    <a:p>
                      <a:pPr algn="ctr"/>
                      <a:r>
                        <a:rPr lang="en-US" sz="2400">
                          <a:latin typeface="Arial" charset="0"/>
                          <a:ea typeface="Arial" charset="0"/>
                          <a:cs typeface="Arial" charset="0"/>
                        </a:rPr>
                        <a:t>No of Klebsiella (CFU)</a:t>
                      </a:r>
                    </a:p>
                  </a:txBody>
                  <a:tcPr marL="70877" marR="70877" marT="32147" marB="32147"/>
                </a:tc>
                <a:extLst>
                  <a:ext uri="{0D108BD9-81ED-4DB2-BD59-A6C34878D82A}">
                    <a16:rowId xmlns:a16="http://schemas.microsoft.com/office/drawing/2014/main" xmlns="" val="10000"/>
                  </a:ext>
                </a:extLst>
              </a:tr>
              <a:tr h="430055">
                <a:tc>
                  <a:txBody>
                    <a:bodyPr/>
                    <a:lstStyle/>
                    <a:p>
                      <a:r>
                        <a:rPr lang="en-US" sz="2400">
                          <a:latin typeface="Arial" charset="0"/>
                          <a:ea typeface="Arial" charset="0"/>
                          <a:cs typeface="Arial" charset="0"/>
                        </a:rPr>
                        <a:t>Taking pulse, blood pressure</a:t>
                      </a:r>
                    </a:p>
                  </a:txBody>
                  <a:tcPr marL="70877" marR="70877" marT="32147" marB="32147"/>
                </a:tc>
                <a:tc>
                  <a:txBody>
                    <a:bodyPr/>
                    <a:lstStyle/>
                    <a:p>
                      <a:pPr algn="ctr"/>
                      <a:r>
                        <a:rPr lang="en-US" sz="2400">
                          <a:latin typeface="Arial" charset="0"/>
                          <a:ea typeface="Arial" charset="0"/>
                          <a:cs typeface="Arial" charset="0"/>
                        </a:rPr>
                        <a:t>1,000</a:t>
                      </a:r>
                    </a:p>
                  </a:txBody>
                  <a:tcPr marL="70877" marR="70877" marT="32147" marB="32147"/>
                </a:tc>
                <a:extLst>
                  <a:ext uri="{0D108BD9-81ED-4DB2-BD59-A6C34878D82A}">
                    <a16:rowId xmlns:a16="http://schemas.microsoft.com/office/drawing/2014/main" xmlns="" val="10001"/>
                  </a:ext>
                </a:extLst>
              </a:tr>
              <a:tr h="430055">
                <a:tc>
                  <a:txBody>
                    <a:bodyPr/>
                    <a:lstStyle/>
                    <a:p>
                      <a:r>
                        <a:rPr lang="en-US" sz="2400">
                          <a:latin typeface="Arial" charset="0"/>
                          <a:ea typeface="Arial" charset="0"/>
                          <a:cs typeface="Arial" charset="0"/>
                        </a:rPr>
                        <a:t>Touching hand</a:t>
                      </a:r>
                    </a:p>
                  </a:txBody>
                  <a:tcPr marL="70877" marR="70877" marT="32147" marB="32147"/>
                </a:tc>
                <a:tc>
                  <a:txBody>
                    <a:bodyPr/>
                    <a:lstStyle/>
                    <a:p>
                      <a:pPr algn="ctr"/>
                      <a:r>
                        <a:rPr lang="en-US" sz="2400">
                          <a:latin typeface="Arial" charset="0"/>
                          <a:ea typeface="Arial" charset="0"/>
                          <a:cs typeface="Arial" charset="0"/>
                        </a:rPr>
                        <a:t>1,000</a:t>
                      </a:r>
                    </a:p>
                  </a:txBody>
                  <a:tcPr marL="70877" marR="70877" marT="32147" marB="32147"/>
                </a:tc>
                <a:extLst>
                  <a:ext uri="{0D108BD9-81ED-4DB2-BD59-A6C34878D82A}">
                    <a16:rowId xmlns:a16="http://schemas.microsoft.com/office/drawing/2014/main" xmlns="" val="10002"/>
                  </a:ext>
                </a:extLst>
              </a:tr>
              <a:tr h="430055">
                <a:tc>
                  <a:txBody>
                    <a:bodyPr/>
                    <a:lstStyle/>
                    <a:p>
                      <a:r>
                        <a:rPr lang="en-US" sz="2400" dirty="0">
                          <a:latin typeface="Arial" charset="0"/>
                          <a:ea typeface="Arial" charset="0"/>
                          <a:cs typeface="Arial" charset="0"/>
                        </a:rPr>
                        <a:t>Oral temperature</a:t>
                      </a:r>
                    </a:p>
                  </a:txBody>
                  <a:tcPr marL="70877" marR="70877" marT="32147" marB="32147"/>
                </a:tc>
                <a:tc>
                  <a:txBody>
                    <a:bodyPr/>
                    <a:lstStyle/>
                    <a:p>
                      <a:pPr algn="ctr"/>
                      <a:r>
                        <a:rPr lang="en-US" sz="2400">
                          <a:latin typeface="Arial" charset="0"/>
                          <a:ea typeface="Arial" charset="0"/>
                          <a:cs typeface="Arial" charset="0"/>
                        </a:rPr>
                        <a:t>1,000</a:t>
                      </a:r>
                    </a:p>
                  </a:txBody>
                  <a:tcPr marL="70877" marR="70877" marT="32147" marB="32147"/>
                </a:tc>
                <a:extLst>
                  <a:ext uri="{0D108BD9-81ED-4DB2-BD59-A6C34878D82A}">
                    <a16:rowId xmlns:a16="http://schemas.microsoft.com/office/drawing/2014/main" xmlns="" val="10003"/>
                  </a:ext>
                </a:extLst>
              </a:tr>
              <a:tr h="430055">
                <a:tc>
                  <a:txBody>
                    <a:bodyPr/>
                    <a:lstStyle/>
                    <a:p>
                      <a:r>
                        <a:rPr lang="en-US" sz="2400">
                          <a:latin typeface="Arial" charset="0"/>
                          <a:ea typeface="Arial" charset="0"/>
                          <a:cs typeface="Arial" charset="0"/>
                        </a:rPr>
                        <a:t>Touching</a:t>
                      </a:r>
                      <a:r>
                        <a:rPr lang="en-US" sz="2400" baseline="0">
                          <a:latin typeface="Arial" charset="0"/>
                          <a:ea typeface="Arial" charset="0"/>
                          <a:cs typeface="Arial" charset="0"/>
                        </a:rPr>
                        <a:t> shoulder</a:t>
                      </a:r>
                      <a:endParaRPr lang="en-US" sz="2400">
                        <a:latin typeface="Arial" charset="0"/>
                        <a:ea typeface="Arial" charset="0"/>
                        <a:cs typeface="Arial" charset="0"/>
                      </a:endParaRPr>
                    </a:p>
                  </a:txBody>
                  <a:tcPr marL="70877" marR="70877" marT="32147" marB="32147"/>
                </a:tc>
                <a:tc>
                  <a:txBody>
                    <a:bodyPr/>
                    <a:lstStyle/>
                    <a:p>
                      <a:pPr algn="ctr"/>
                      <a:r>
                        <a:rPr lang="en-US" sz="2400" dirty="0">
                          <a:latin typeface="Arial" charset="0"/>
                          <a:ea typeface="Arial" charset="0"/>
                          <a:cs typeface="Arial" charset="0"/>
                        </a:rPr>
                        <a:t>7,000</a:t>
                      </a:r>
                    </a:p>
                  </a:txBody>
                  <a:tcPr marL="70877" marR="70877" marT="32147" marB="32147"/>
                </a:tc>
                <a:extLst>
                  <a:ext uri="{0D108BD9-81ED-4DB2-BD59-A6C34878D82A}">
                    <a16:rowId xmlns:a16="http://schemas.microsoft.com/office/drawing/2014/main" xmlns="" val="10004"/>
                  </a:ext>
                </a:extLst>
              </a:tr>
            </a:tbl>
          </a:graphicData>
        </a:graphic>
      </p:graphicFrame>
      <p:sp>
        <p:nvSpPr>
          <p:cNvPr id="4" name="Content Placeholder 3"/>
          <p:cNvSpPr>
            <a:spLocks noGrp="1"/>
          </p:cNvSpPr>
          <p:nvPr>
            <p:ph sz="half" idx="4294967295"/>
          </p:nvPr>
        </p:nvSpPr>
        <p:spPr>
          <a:xfrm>
            <a:off x="609602" y="4400608"/>
            <a:ext cx="8153236" cy="2107196"/>
          </a:xfrm>
        </p:spPr>
        <p:txBody>
          <a:bodyPr>
            <a:normAutofit/>
          </a:bodyPr>
          <a:lstStyle/>
          <a:p>
            <a:r>
              <a:rPr lang="en-US" sz="2400" dirty="0"/>
              <a:t>Big outbreak</a:t>
            </a:r>
          </a:p>
          <a:p>
            <a:pPr lvl="1"/>
            <a:r>
              <a:rPr lang="en-US" sz="1800" dirty="0"/>
              <a:t>17% of staff had the outbreak strain on their hands, survival time 150 minutes</a:t>
            </a:r>
          </a:p>
          <a:p>
            <a:pPr lvl="1"/>
            <a:r>
              <a:rPr lang="en-US" sz="1800" dirty="0" err="1"/>
              <a:t>Klebsiellas</a:t>
            </a:r>
            <a:r>
              <a:rPr lang="en-US" sz="1800" dirty="0"/>
              <a:t> were thought to be ‘sticky’ organisms</a:t>
            </a:r>
          </a:p>
          <a:p>
            <a:r>
              <a:rPr lang="en-US" sz="2200" dirty="0"/>
              <a:t>No problem – lots of antibiotics were available</a:t>
            </a:r>
          </a:p>
        </p:txBody>
      </p:sp>
    </p:spTree>
    <p:extLst>
      <p:ext uri="{BB962C8B-B14F-4D97-AF65-F5344CB8AC3E}">
        <p14:creationId xmlns:p14="http://schemas.microsoft.com/office/powerpoint/2010/main" val="18785494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CD396C-B404-224C-87A0-BFE5F25000AA}"/>
              </a:ext>
            </a:extLst>
          </p:cNvPr>
          <p:cNvSpPr>
            <a:spLocks noGrp="1"/>
          </p:cNvSpPr>
          <p:nvPr>
            <p:ph type="title"/>
          </p:nvPr>
        </p:nvSpPr>
        <p:spPr/>
        <p:txBody>
          <a:bodyPr>
            <a:normAutofit fontScale="90000"/>
          </a:bodyPr>
          <a:lstStyle/>
          <a:p>
            <a:r>
              <a:rPr lang="en-GB" dirty="0"/>
              <a:t>Thoughts from a Soccer Coach</a:t>
            </a:r>
            <a:br>
              <a:rPr lang="en-GB" dirty="0"/>
            </a:br>
            <a:r>
              <a:rPr lang="en-GB" sz="3100" dirty="0"/>
              <a:t>Gareth Southgate, July 2018</a:t>
            </a:r>
            <a:endParaRPr lang="en-GB" dirty="0"/>
          </a:p>
        </p:txBody>
      </p:sp>
      <p:sp>
        <p:nvSpPr>
          <p:cNvPr id="3" name="Slide Number Placeholder 2">
            <a:extLst>
              <a:ext uri="{FF2B5EF4-FFF2-40B4-BE49-F238E27FC236}">
                <a16:creationId xmlns:a16="http://schemas.microsoft.com/office/drawing/2014/main" xmlns="" id="{71AB7C99-9363-8F4A-9B2B-BEE5621E5136}"/>
              </a:ext>
            </a:extLst>
          </p:cNvPr>
          <p:cNvSpPr>
            <a:spLocks noGrp="1"/>
          </p:cNvSpPr>
          <p:nvPr>
            <p:ph type="sldNum" sz="quarter" idx="12"/>
          </p:nvPr>
        </p:nvSpPr>
        <p:spPr/>
        <p:txBody>
          <a:bodyPr>
            <a:normAutofit fontScale="85000" lnSpcReduction="20000"/>
          </a:bodyPr>
          <a:lstStyle/>
          <a:p>
            <a:fld id="{0BC8B8B5-5F4B-3844-AE3C-9420E97F090F}" type="slidenum">
              <a:rPr lang="en-US" smtClean="0"/>
              <a:pPr/>
              <a:t>80</a:t>
            </a:fld>
            <a:endParaRPr lang="en-US" dirty="0"/>
          </a:p>
        </p:txBody>
      </p:sp>
      <p:sp>
        <p:nvSpPr>
          <p:cNvPr id="4" name="Content Placeholder 3">
            <a:extLst>
              <a:ext uri="{FF2B5EF4-FFF2-40B4-BE49-F238E27FC236}">
                <a16:creationId xmlns:a16="http://schemas.microsoft.com/office/drawing/2014/main" xmlns="" id="{4C0EB863-A0AA-A642-8341-0F0C9CC50055}"/>
              </a:ext>
            </a:extLst>
          </p:cNvPr>
          <p:cNvSpPr>
            <a:spLocks noGrp="1"/>
          </p:cNvSpPr>
          <p:nvPr>
            <p:ph sz="quarter" idx="1"/>
          </p:nvPr>
        </p:nvSpPr>
        <p:spPr>
          <a:xfrm>
            <a:off x="0" y="1600200"/>
            <a:ext cx="9017000" cy="5106019"/>
          </a:xfrm>
        </p:spPr>
        <p:txBody>
          <a:bodyPr>
            <a:normAutofit fontScale="92500" lnSpcReduction="10000"/>
          </a:bodyPr>
          <a:lstStyle/>
          <a:p>
            <a:r>
              <a:rPr lang="en-GB" sz="2400" dirty="0"/>
              <a:t>'If players feel you respect them, they are more likely to follow you...’</a:t>
            </a:r>
          </a:p>
          <a:p>
            <a:r>
              <a:rPr lang="en-GB" sz="2400" dirty="0"/>
              <a:t>"I like players to have responsibility; to think about what we are asking them to do, to have an opinion on the way we are asking them to play and the way we are asking them to train,"</a:t>
            </a:r>
          </a:p>
          <a:p>
            <a:r>
              <a:rPr lang="en-GB" sz="2400" dirty="0"/>
              <a:t>"I think if the players have some ownership of what's going on then that's going to help them make better decisions on the field and also buy into the way that we are trying to progress."</a:t>
            </a:r>
          </a:p>
          <a:p>
            <a:r>
              <a:rPr lang="en-GB" sz="2400" dirty="0"/>
              <a:t>"I like the players to speak up in meetings... like them to have an opinion on the game, because in the 85th minute they have got to make a decision that might win or lose the game and we can't make all those decisions from the </a:t>
            </a:r>
            <a:r>
              <a:rPr lang="en-GB" sz="2400" dirty="0" err="1"/>
              <a:t>sideline</a:t>
            </a:r>
            <a:r>
              <a:rPr lang="en-GB" sz="2400" dirty="0"/>
              <a:t>." </a:t>
            </a:r>
          </a:p>
          <a:p>
            <a:r>
              <a:rPr lang="en-GB" sz="2400" b="1" dirty="0"/>
              <a:t>Cross out 'player' and insert colleague, nurse, doctor, manager.  </a:t>
            </a:r>
            <a:endParaRPr lang="en-GB" sz="2400" dirty="0"/>
          </a:p>
          <a:p>
            <a:r>
              <a:rPr lang="en-GB" sz="2400" dirty="0"/>
              <a:t> "I think it is important to listen and I think it is important to get a feel of what motivates the individual."</a:t>
            </a:r>
          </a:p>
          <a:p>
            <a:endParaRPr lang="en-GB" sz="2400" dirty="0"/>
          </a:p>
        </p:txBody>
      </p:sp>
    </p:spTree>
    <p:extLst>
      <p:ext uri="{BB962C8B-B14F-4D97-AF65-F5344CB8AC3E}">
        <p14:creationId xmlns:p14="http://schemas.microsoft.com/office/powerpoint/2010/main" val="813839940"/>
      </p:ext>
    </p:extLst>
  </p:cSld>
  <p:clrMapOvr>
    <a:masterClrMapping/>
  </p:clrMapOvr>
  <p:transition spd="slow">
    <p:wipe dir="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77E699A-EFDC-3241-9396-C2AE9551F4A6}"/>
              </a:ext>
            </a:extLst>
          </p:cNvPr>
          <p:cNvSpPr>
            <a:spLocks noGrp="1"/>
          </p:cNvSpPr>
          <p:nvPr>
            <p:ph type="title"/>
          </p:nvPr>
        </p:nvSpPr>
        <p:spPr/>
        <p:txBody>
          <a:bodyPr>
            <a:normAutofit fontScale="90000"/>
          </a:bodyPr>
          <a:lstStyle/>
          <a:p>
            <a:r>
              <a:rPr lang="en-GB" dirty="0"/>
              <a:t>The future of Infection Prevention</a:t>
            </a:r>
            <a:br>
              <a:rPr lang="en-GB" dirty="0"/>
            </a:br>
            <a:r>
              <a:rPr lang="en-GB" sz="3100" dirty="0"/>
              <a:t>Patel &amp; </a:t>
            </a:r>
            <a:r>
              <a:rPr lang="en-GB" sz="3100" dirty="0" err="1"/>
              <a:t>Kallen</a:t>
            </a:r>
            <a:r>
              <a:rPr lang="en-GB" sz="3100" dirty="0"/>
              <a:t> (2018) ICHE 39(7)</a:t>
            </a:r>
            <a:endParaRPr lang="en-GB" dirty="0"/>
          </a:p>
        </p:txBody>
      </p:sp>
      <p:sp>
        <p:nvSpPr>
          <p:cNvPr id="3" name="Slide Number Placeholder 2">
            <a:extLst>
              <a:ext uri="{FF2B5EF4-FFF2-40B4-BE49-F238E27FC236}">
                <a16:creationId xmlns:a16="http://schemas.microsoft.com/office/drawing/2014/main" xmlns="" id="{C9930936-8206-B34C-AE5C-C84E2D05A7F9}"/>
              </a:ext>
            </a:extLst>
          </p:cNvPr>
          <p:cNvSpPr>
            <a:spLocks noGrp="1"/>
          </p:cNvSpPr>
          <p:nvPr>
            <p:ph type="sldNum" sz="quarter" idx="12"/>
          </p:nvPr>
        </p:nvSpPr>
        <p:spPr/>
        <p:txBody>
          <a:bodyPr>
            <a:normAutofit fontScale="85000" lnSpcReduction="20000"/>
          </a:bodyPr>
          <a:lstStyle/>
          <a:p>
            <a:fld id="{0BC8B8B5-5F4B-3844-AE3C-9420E97F090F}" type="slidenum">
              <a:rPr lang="en-US" smtClean="0"/>
              <a:pPr/>
              <a:t>81</a:t>
            </a:fld>
            <a:endParaRPr lang="en-US" dirty="0"/>
          </a:p>
        </p:txBody>
      </p:sp>
      <p:sp>
        <p:nvSpPr>
          <p:cNvPr id="4" name="Content Placeholder 3">
            <a:extLst>
              <a:ext uri="{FF2B5EF4-FFF2-40B4-BE49-F238E27FC236}">
                <a16:creationId xmlns:a16="http://schemas.microsoft.com/office/drawing/2014/main" xmlns="" id="{8F4B789E-6B24-D742-903D-1CCE71A024C4}"/>
              </a:ext>
            </a:extLst>
          </p:cNvPr>
          <p:cNvSpPr>
            <a:spLocks noGrp="1"/>
          </p:cNvSpPr>
          <p:nvPr>
            <p:ph sz="quarter" idx="1"/>
          </p:nvPr>
        </p:nvSpPr>
        <p:spPr/>
        <p:txBody>
          <a:bodyPr>
            <a:normAutofit/>
          </a:bodyPr>
          <a:lstStyle/>
          <a:p>
            <a:r>
              <a:rPr lang="en-GB" dirty="0"/>
              <a:t>Will be based on human factors and systems engineering</a:t>
            </a:r>
          </a:p>
          <a:p>
            <a:pPr lvl="2"/>
            <a:r>
              <a:rPr lang="en-GB" dirty="0"/>
              <a:t>Commentary on </a:t>
            </a:r>
            <a:r>
              <a:rPr lang="en-GB" dirty="0" err="1"/>
              <a:t>Leback</a:t>
            </a:r>
            <a:r>
              <a:rPr lang="en-GB" dirty="0"/>
              <a:t> et al ICHE (2018);39:84</a:t>
            </a:r>
          </a:p>
          <a:p>
            <a:pPr lvl="1"/>
            <a:r>
              <a:rPr lang="en-GB" dirty="0"/>
              <a:t>Paper looking at barriers and facilitators of injection safety</a:t>
            </a:r>
          </a:p>
          <a:p>
            <a:pPr lvl="1"/>
            <a:r>
              <a:rPr lang="en-GB" dirty="0"/>
              <a:t>Problems</a:t>
            </a:r>
          </a:p>
          <a:p>
            <a:pPr lvl="2"/>
            <a:r>
              <a:rPr lang="en-GB" dirty="0"/>
              <a:t>low generalizability – meaning resource intensive</a:t>
            </a:r>
          </a:p>
          <a:p>
            <a:pPr lvl="2"/>
            <a:r>
              <a:rPr lang="en-GB" dirty="0"/>
              <a:t>Lack of human factors and systems engineering expertise</a:t>
            </a:r>
          </a:p>
        </p:txBody>
      </p:sp>
    </p:spTree>
    <p:extLst>
      <p:ext uri="{BB962C8B-B14F-4D97-AF65-F5344CB8AC3E}">
        <p14:creationId xmlns:p14="http://schemas.microsoft.com/office/powerpoint/2010/main" val="526881094"/>
      </p:ext>
    </p:extLst>
  </p:cSld>
  <p:clrMapOvr>
    <a:masterClrMapping/>
  </p:clrMapOvr>
  <p:transition spd="slow">
    <p:wipe dir="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E37DFC-3A67-BA4C-8145-E42EAA57EE21}"/>
              </a:ext>
            </a:extLst>
          </p:cNvPr>
          <p:cNvSpPr>
            <a:spLocks noGrp="1"/>
          </p:cNvSpPr>
          <p:nvPr>
            <p:ph type="title"/>
          </p:nvPr>
        </p:nvSpPr>
        <p:spPr/>
        <p:txBody>
          <a:bodyPr>
            <a:normAutofit/>
          </a:bodyPr>
          <a:lstStyle/>
          <a:p>
            <a:r>
              <a:rPr lang="en-GB" dirty="0"/>
              <a:t>The overall outlook</a:t>
            </a:r>
          </a:p>
        </p:txBody>
      </p:sp>
      <p:sp>
        <p:nvSpPr>
          <p:cNvPr id="3" name="Slide Number Placeholder 2">
            <a:extLst>
              <a:ext uri="{FF2B5EF4-FFF2-40B4-BE49-F238E27FC236}">
                <a16:creationId xmlns:a16="http://schemas.microsoft.com/office/drawing/2014/main" xmlns="" id="{4A9A8331-4B7C-4F46-AAAD-28222C0FB107}"/>
              </a:ext>
            </a:extLst>
          </p:cNvPr>
          <p:cNvSpPr>
            <a:spLocks noGrp="1"/>
          </p:cNvSpPr>
          <p:nvPr>
            <p:ph type="sldNum" sz="quarter" idx="12"/>
          </p:nvPr>
        </p:nvSpPr>
        <p:spPr/>
        <p:txBody>
          <a:bodyPr>
            <a:normAutofit fontScale="85000" lnSpcReduction="20000"/>
          </a:bodyPr>
          <a:lstStyle/>
          <a:p>
            <a:fld id="{0BC8B8B5-5F4B-3844-AE3C-9420E97F090F}" type="slidenum">
              <a:rPr lang="en-US" smtClean="0"/>
              <a:pPr/>
              <a:t>82</a:t>
            </a:fld>
            <a:endParaRPr lang="en-US" dirty="0"/>
          </a:p>
        </p:txBody>
      </p:sp>
      <p:sp>
        <p:nvSpPr>
          <p:cNvPr id="4" name="Content Placeholder 3">
            <a:extLst>
              <a:ext uri="{FF2B5EF4-FFF2-40B4-BE49-F238E27FC236}">
                <a16:creationId xmlns:a16="http://schemas.microsoft.com/office/drawing/2014/main" xmlns="" id="{045B361E-5BE2-5747-9A37-7C0BB947EB77}"/>
              </a:ext>
            </a:extLst>
          </p:cNvPr>
          <p:cNvSpPr>
            <a:spLocks noGrp="1"/>
          </p:cNvSpPr>
          <p:nvPr>
            <p:ph sz="quarter" idx="1"/>
          </p:nvPr>
        </p:nvSpPr>
        <p:spPr/>
        <p:txBody>
          <a:bodyPr>
            <a:normAutofit/>
          </a:bodyPr>
          <a:lstStyle/>
          <a:p>
            <a:r>
              <a:rPr lang="en-GB" sz="2800" dirty="0"/>
              <a:t>Is bright</a:t>
            </a:r>
          </a:p>
          <a:p>
            <a:pPr lvl="1"/>
            <a:r>
              <a:rPr lang="en-GB" sz="2400" dirty="0"/>
              <a:t>In fact so bright, many cannot see it because of the glare</a:t>
            </a:r>
            <a:endParaRPr lang="en-GB" sz="2800" dirty="0"/>
          </a:p>
          <a:p>
            <a:r>
              <a:rPr lang="en-GB" sz="2800" dirty="0"/>
              <a:t>Infection control was our past before antibiotics; in a world without them infection prevention becomes critical if healthcare is to be provided at the same level</a:t>
            </a:r>
          </a:p>
          <a:p>
            <a:pPr lvl="1"/>
            <a:r>
              <a:rPr lang="en-GB" sz="2400" dirty="0"/>
              <a:t>We have evidence for interventions, we must help colleagues to reliably implement them and look for new ones</a:t>
            </a:r>
          </a:p>
        </p:txBody>
      </p:sp>
    </p:spTree>
    <p:extLst>
      <p:ext uri="{BB962C8B-B14F-4D97-AF65-F5344CB8AC3E}">
        <p14:creationId xmlns:p14="http://schemas.microsoft.com/office/powerpoint/2010/main" val="37042551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AFE5378-54A2-B34C-97E6-2CF00476F1A6}"/>
              </a:ext>
            </a:extLst>
          </p:cNvPr>
          <p:cNvSpPr>
            <a:spLocks noGrp="1"/>
          </p:cNvSpPr>
          <p:nvPr>
            <p:ph type="title"/>
          </p:nvPr>
        </p:nvSpPr>
        <p:spPr/>
        <p:txBody>
          <a:bodyPr/>
          <a:lstStyle/>
          <a:p>
            <a:r>
              <a:rPr lang="en-GB" dirty="0"/>
              <a:t>Final Points</a:t>
            </a:r>
          </a:p>
        </p:txBody>
      </p:sp>
      <p:sp>
        <p:nvSpPr>
          <p:cNvPr id="3" name="Slide Number Placeholder 2">
            <a:extLst>
              <a:ext uri="{FF2B5EF4-FFF2-40B4-BE49-F238E27FC236}">
                <a16:creationId xmlns:a16="http://schemas.microsoft.com/office/drawing/2014/main" xmlns="" id="{FE02419A-4075-4749-A133-00B660E1526C}"/>
              </a:ext>
            </a:extLst>
          </p:cNvPr>
          <p:cNvSpPr>
            <a:spLocks noGrp="1"/>
          </p:cNvSpPr>
          <p:nvPr>
            <p:ph type="sldNum" sz="quarter" idx="12"/>
          </p:nvPr>
        </p:nvSpPr>
        <p:spPr/>
        <p:txBody>
          <a:bodyPr>
            <a:normAutofit fontScale="85000" lnSpcReduction="20000"/>
          </a:bodyPr>
          <a:lstStyle/>
          <a:p>
            <a:fld id="{0BC8B8B5-5F4B-3844-AE3C-9420E97F090F}" type="slidenum">
              <a:rPr lang="en-US" smtClean="0"/>
              <a:pPr/>
              <a:t>83</a:t>
            </a:fld>
            <a:endParaRPr lang="en-US" dirty="0"/>
          </a:p>
        </p:txBody>
      </p:sp>
      <p:sp>
        <p:nvSpPr>
          <p:cNvPr id="4" name="Content Placeholder 3">
            <a:extLst>
              <a:ext uri="{FF2B5EF4-FFF2-40B4-BE49-F238E27FC236}">
                <a16:creationId xmlns:a16="http://schemas.microsoft.com/office/drawing/2014/main" xmlns="" id="{388777F1-866B-C142-A2B2-D43428DECED9}"/>
              </a:ext>
            </a:extLst>
          </p:cNvPr>
          <p:cNvSpPr>
            <a:spLocks noGrp="1"/>
          </p:cNvSpPr>
          <p:nvPr>
            <p:ph sz="quarter" idx="1"/>
          </p:nvPr>
        </p:nvSpPr>
        <p:spPr/>
        <p:txBody>
          <a:bodyPr>
            <a:normAutofit/>
          </a:bodyPr>
          <a:lstStyle/>
          <a:p>
            <a:r>
              <a:rPr lang="en-GB" sz="2800" dirty="0"/>
              <a:t>It is likely that new drugs will be developed at some stage but for now, this is our opportunity to embed best practice</a:t>
            </a:r>
          </a:p>
          <a:p>
            <a:pPr lvl="1"/>
            <a:r>
              <a:rPr lang="en-GB" sz="2400" dirty="0"/>
              <a:t>Never waste a crisis</a:t>
            </a:r>
            <a:br>
              <a:rPr lang="en-GB" sz="2400" dirty="0"/>
            </a:br>
            <a:endParaRPr lang="en-GB" sz="2400" dirty="0"/>
          </a:p>
          <a:p>
            <a:r>
              <a:rPr lang="en-GB" sz="2800" dirty="0"/>
              <a:t>Prevention is better than cure</a:t>
            </a:r>
          </a:p>
          <a:p>
            <a:pPr lvl="1"/>
            <a:r>
              <a:rPr lang="en-GB" sz="2400" dirty="0"/>
              <a:t>Especially when there is no cure</a:t>
            </a:r>
          </a:p>
        </p:txBody>
      </p:sp>
    </p:spTree>
    <p:extLst>
      <p:ext uri="{BB962C8B-B14F-4D97-AF65-F5344CB8AC3E}">
        <p14:creationId xmlns:p14="http://schemas.microsoft.com/office/powerpoint/2010/main" val="37250895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normAutofit fontScale="85000" lnSpcReduction="20000"/>
          </a:bodyPr>
          <a:lstStyle/>
          <a:p>
            <a:fld id="{0BC8B8B5-5F4B-3844-AE3C-9420E97F090F}" type="slidenum">
              <a:rPr lang="en-US" smtClean="0"/>
              <a:pPr/>
              <a:t>84</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7" name="Picture 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506625"/>
            <a:ext cx="9144000" cy="6351376"/>
          </a:xfrm>
          <a:prstGeom prst="rect">
            <a:avLst/>
          </a:prstGeom>
        </p:spPr>
      </p:pic>
    </p:spTree>
    <p:extLst>
      <p:ext uri="{BB962C8B-B14F-4D97-AF65-F5344CB8AC3E}">
        <p14:creationId xmlns:p14="http://schemas.microsoft.com/office/powerpoint/2010/main" val="174520663"/>
      </p:ext>
    </p:extLst>
  </p:cSld>
  <p:clrMapOvr>
    <a:masterClrMapping/>
  </p:clrMapOvr>
  <p:transition spd="slow">
    <p:wipe dir="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normAutofit fontScale="85000" lnSpcReduction="20000"/>
          </a:bodyPr>
          <a:lstStyle/>
          <a:p>
            <a:fld id="{0BC8B8B5-5F4B-3844-AE3C-9420E97F090F}" type="slidenum">
              <a:rPr lang="en-US" smtClean="0"/>
              <a:pPr/>
              <a:t>85</a:t>
            </a:fld>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08979972"/>
      </p:ext>
    </p:extLst>
  </p:cSld>
  <p:clrMapOvr>
    <a:masterClrMapping/>
  </p:clrMapOvr>
  <p:transition spd="slow">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55575CB2-E3AC-0747-B62D-7C5BD24D1E3B}"/>
              </a:ext>
            </a:extLst>
          </p:cNvPr>
          <p:cNvSpPr>
            <a:spLocks noGrp="1"/>
          </p:cNvSpPr>
          <p:nvPr>
            <p:ph type="sldNum" sz="quarter" idx="12"/>
          </p:nvPr>
        </p:nvSpPr>
        <p:spPr>
          <a:xfrm>
            <a:off x="1013274" y="6248399"/>
            <a:ext cx="465838" cy="411881"/>
          </a:xfrm>
        </p:spPr>
        <p:txBody>
          <a:bodyPr/>
          <a:lstStyle/>
          <a:p>
            <a:fld id="{0BC8B8B5-5F4B-3844-AE3C-9420E97F090F}" type="slidenum">
              <a:rPr lang="en-US" smtClean="0"/>
              <a:t>9</a:t>
            </a:fld>
            <a:endParaRPr lang="en-US"/>
          </a:p>
        </p:txBody>
      </p:sp>
      <p:sp>
        <p:nvSpPr>
          <p:cNvPr id="6" name="Rectangle 5">
            <a:extLst>
              <a:ext uri="{FF2B5EF4-FFF2-40B4-BE49-F238E27FC236}">
                <a16:creationId xmlns:a16="http://schemas.microsoft.com/office/drawing/2014/main" xmlns="" id="{8AA40B75-EC54-E047-9FD0-4A955AEE6323}"/>
              </a:ext>
            </a:extLst>
          </p:cNvPr>
          <p:cNvSpPr/>
          <p:nvPr/>
        </p:nvSpPr>
        <p:spPr>
          <a:xfrm>
            <a:off x="345307" y="525297"/>
            <a:ext cx="7563017" cy="2835741"/>
          </a:xfrm>
          <a:prstGeom prst="rect">
            <a:avLst/>
          </a:prstGeom>
          <a:solidFill>
            <a:schemeClr val="bg2">
              <a:lumMod val="75000"/>
              <a:alpha val="48000"/>
            </a:schemeClr>
          </a:solidFill>
          <a:ln w="10033"/>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cxnSp>
        <p:nvCxnSpPr>
          <p:cNvPr id="4" name="Straight Arrow Connector 3">
            <a:extLst>
              <a:ext uri="{FF2B5EF4-FFF2-40B4-BE49-F238E27FC236}">
                <a16:creationId xmlns:a16="http://schemas.microsoft.com/office/drawing/2014/main" xmlns="" id="{8C1BA182-066F-B84C-B27B-FD3EA2B36180}"/>
              </a:ext>
            </a:extLst>
          </p:cNvPr>
          <p:cNvCxnSpPr>
            <a:cxnSpLocks/>
          </p:cNvCxnSpPr>
          <p:nvPr/>
        </p:nvCxnSpPr>
        <p:spPr>
          <a:xfrm>
            <a:off x="345307" y="3465717"/>
            <a:ext cx="7563017" cy="0"/>
          </a:xfrm>
          <a:prstGeom prst="straightConnector1">
            <a:avLst/>
          </a:prstGeom>
          <a:ln w="63500">
            <a:solidFill>
              <a:srgbClr val="00B050"/>
            </a:solidFill>
            <a:tailEnd type="arrow"/>
          </a:ln>
        </p:spPr>
        <p:style>
          <a:lnRef idx="2">
            <a:schemeClr val="accent1"/>
          </a:lnRef>
          <a:fillRef idx="0">
            <a:schemeClr val="accent1"/>
          </a:fillRef>
          <a:effectRef idx="1">
            <a:schemeClr val="accent1"/>
          </a:effectRef>
          <a:fontRef idx="minor">
            <a:schemeClr val="tx1"/>
          </a:fontRef>
        </p:style>
      </p:cxnSp>
      <p:sp>
        <p:nvSpPr>
          <p:cNvPr id="7" name="Rectangle 6">
            <a:extLst>
              <a:ext uri="{FF2B5EF4-FFF2-40B4-BE49-F238E27FC236}">
                <a16:creationId xmlns:a16="http://schemas.microsoft.com/office/drawing/2014/main" xmlns="" id="{470630C9-A963-3248-8BBE-35586B70FD59}"/>
              </a:ext>
            </a:extLst>
          </p:cNvPr>
          <p:cNvSpPr/>
          <p:nvPr/>
        </p:nvSpPr>
        <p:spPr>
          <a:xfrm>
            <a:off x="327376" y="3884514"/>
            <a:ext cx="7563017" cy="2764781"/>
          </a:xfrm>
          <a:prstGeom prst="rect">
            <a:avLst/>
          </a:prstGeom>
          <a:solidFill>
            <a:schemeClr val="accent4">
              <a:lumMod val="40000"/>
              <a:lumOff val="60000"/>
              <a:alpha val="48000"/>
            </a:schemeClr>
          </a:solidFill>
          <a:ln w="10033"/>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xmlns="" id="{AAFFCCB8-5F58-8048-983C-252B99EDB3A0}"/>
              </a:ext>
            </a:extLst>
          </p:cNvPr>
          <p:cNvSpPr txBox="1"/>
          <p:nvPr/>
        </p:nvSpPr>
        <p:spPr>
          <a:xfrm>
            <a:off x="293481" y="3515181"/>
            <a:ext cx="603664" cy="307777"/>
          </a:xfrm>
          <a:prstGeom prst="rect">
            <a:avLst/>
          </a:prstGeom>
          <a:noFill/>
        </p:spPr>
        <p:txBody>
          <a:bodyPr wrap="square" rtlCol="0">
            <a:spAutoFit/>
          </a:bodyPr>
          <a:lstStyle/>
          <a:p>
            <a:r>
              <a:rPr lang="en-GB" sz="1400" dirty="0"/>
              <a:t>1950</a:t>
            </a:r>
          </a:p>
        </p:txBody>
      </p:sp>
      <p:sp>
        <p:nvSpPr>
          <p:cNvPr id="9" name="TextBox 8">
            <a:extLst>
              <a:ext uri="{FF2B5EF4-FFF2-40B4-BE49-F238E27FC236}">
                <a16:creationId xmlns:a16="http://schemas.microsoft.com/office/drawing/2014/main" xmlns="" id="{330DD004-4A7E-4145-9F24-358D82B9FCF1}"/>
              </a:ext>
            </a:extLst>
          </p:cNvPr>
          <p:cNvSpPr txBox="1"/>
          <p:nvPr/>
        </p:nvSpPr>
        <p:spPr>
          <a:xfrm>
            <a:off x="1407996" y="3515181"/>
            <a:ext cx="603664" cy="307777"/>
          </a:xfrm>
          <a:prstGeom prst="rect">
            <a:avLst/>
          </a:prstGeom>
          <a:noFill/>
        </p:spPr>
        <p:txBody>
          <a:bodyPr wrap="square" rtlCol="0">
            <a:spAutoFit/>
          </a:bodyPr>
          <a:lstStyle/>
          <a:p>
            <a:r>
              <a:rPr lang="en-GB" sz="1400" dirty="0"/>
              <a:t>1960</a:t>
            </a:r>
          </a:p>
        </p:txBody>
      </p:sp>
      <p:sp>
        <p:nvSpPr>
          <p:cNvPr id="10" name="TextBox 9">
            <a:extLst>
              <a:ext uri="{FF2B5EF4-FFF2-40B4-BE49-F238E27FC236}">
                <a16:creationId xmlns:a16="http://schemas.microsoft.com/office/drawing/2014/main" xmlns="" id="{EA6573D2-1870-B14A-9E14-119401D16B41}"/>
              </a:ext>
            </a:extLst>
          </p:cNvPr>
          <p:cNvSpPr txBox="1"/>
          <p:nvPr/>
        </p:nvSpPr>
        <p:spPr>
          <a:xfrm>
            <a:off x="2522512" y="3515181"/>
            <a:ext cx="603664" cy="307777"/>
          </a:xfrm>
          <a:prstGeom prst="rect">
            <a:avLst/>
          </a:prstGeom>
          <a:noFill/>
        </p:spPr>
        <p:txBody>
          <a:bodyPr wrap="square" rtlCol="0">
            <a:spAutoFit/>
          </a:bodyPr>
          <a:lstStyle/>
          <a:p>
            <a:r>
              <a:rPr lang="en-GB" sz="1400" dirty="0"/>
              <a:t>1970</a:t>
            </a:r>
          </a:p>
        </p:txBody>
      </p:sp>
      <p:sp>
        <p:nvSpPr>
          <p:cNvPr id="11" name="TextBox 10">
            <a:extLst>
              <a:ext uri="{FF2B5EF4-FFF2-40B4-BE49-F238E27FC236}">
                <a16:creationId xmlns:a16="http://schemas.microsoft.com/office/drawing/2014/main" xmlns="" id="{E7CE51DE-769E-964E-8733-4B1F8F3F81B4}"/>
              </a:ext>
            </a:extLst>
          </p:cNvPr>
          <p:cNvSpPr txBox="1"/>
          <p:nvPr/>
        </p:nvSpPr>
        <p:spPr>
          <a:xfrm>
            <a:off x="3637028" y="3515181"/>
            <a:ext cx="603664" cy="307777"/>
          </a:xfrm>
          <a:prstGeom prst="rect">
            <a:avLst/>
          </a:prstGeom>
          <a:noFill/>
        </p:spPr>
        <p:txBody>
          <a:bodyPr wrap="square" rtlCol="0">
            <a:spAutoFit/>
          </a:bodyPr>
          <a:lstStyle/>
          <a:p>
            <a:r>
              <a:rPr lang="en-GB" sz="1400" dirty="0"/>
              <a:t>1980</a:t>
            </a:r>
          </a:p>
        </p:txBody>
      </p:sp>
      <p:sp>
        <p:nvSpPr>
          <p:cNvPr id="12" name="TextBox 11">
            <a:extLst>
              <a:ext uri="{FF2B5EF4-FFF2-40B4-BE49-F238E27FC236}">
                <a16:creationId xmlns:a16="http://schemas.microsoft.com/office/drawing/2014/main" xmlns="" id="{BFEB1464-6AC5-3445-B004-E54071F543F1}"/>
              </a:ext>
            </a:extLst>
          </p:cNvPr>
          <p:cNvSpPr txBox="1"/>
          <p:nvPr/>
        </p:nvSpPr>
        <p:spPr>
          <a:xfrm>
            <a:off x="4751544" y="3515181"/>
            <a:ext cx="603664" cy="307777"/>
          </a:xfrm>
          <a:prstGeom prst="rect">
            <a:avLst/>
          </a:prstGeom>
          <a:noFill/>
        </p:spPr>
        <p:txBody>
          <a:bodyPr wrap="square" rtlCol="0">
            <a:spAutoFit/>
          </a:bodyPr>
          <a:lstStyle/>
          <a:p>
            <a:r>
              <a:rPr lang="en-GB" sz="1400" dirty="0"/>
              <a:t>1990</a:t>
            </a:r>
          </a:p>
        </p:txBody>
      </p:sp>
      <p:sp>
        <p:nvSpPr>
          <p:cNvPr id="13" name="TextBox 12">
            <a:extLst>
              <a:ext uri="{FF2B5EF4-FFF2-40B4-BE49-F238E27FC236}">
                <a16:creationId xmlns:a16="http://schemas.microsoft.com/office/drawing/2014/main" xmlns="" id="{5E52F887-8D8F-314A-B466-7B493AF3874A}"/>
              </a:ext>
            </a:extLst>
          </p:cNvPr>
          <p:cNvSpPr txBox="1"/>
          <p:nvPr/>
        </p:nvSpPr>
        <p:spPr>
          <a:xfrm>
            <a:off x="5866060" y="3515181"/>
            <a:ext cx="603664" cy="307777"/>
          </a:xfrm>
          <a:prstGeom prst="rect">
            <a:avLst/>
          </a:prstGeom>
          <a:noFill/>
        </p:spPr>
        <p:txBody>
          <a:bodyPr wrap="square" rtlCol="0">
            <a:spAutoFit/>
          </a:bodyPr>
          <a:lstStyle/>
          <a:p>
            <a:r>
              <a:rPr lang="en-GB" sz="1400" dirty="0"/>
              <a:t>2000</a:t>
            </a:r>
          </a:p>
        </p:txBody>
      </p:sp>
      <p:sp>
        <p:nvSpPr>
          <p:cNvPr id="14" name="TextBox 13">
            <a:extLst>
              <a:ext uri="{FF2B5EF4-FFF2-40B4-BE49-F238E27FC236}">
                <a16:creationId xmlns:a16="http://schemas.microsoft.com/office/drawing/2014/main" xmlns="" id="{E283F206-A56E-1348-9FE9-9B0FEFC62F2D}"/>
              </a:ext>
            </a:extLst>
          </p:cNvPr>
          <p:cNvSpPr txBox="1"/>
          <p:nvPr/>
        </p:nvSpPr>
        <p:spPr>
          <a:xfrm>
            <a:off x="6980576" y="3515181"/>
            <a:ext cx="603664" cy="307777"/>
          </a:xfrm>
          <a:prstGeom prst="rect">
            <a:avLst/>
          </a:prstGeom>
          <a:noFill/>
        </p:spPr>
        <p:txBody>
          <a:bodyPr wrap="square" rtlCol="0">
            <a:spAutoFit/>
          </a:bodyPr>
          <a:lstStyle/>
          <a:p>
            <a:r>
              <a:rPr lang="en-GB" sz="1400" dirty="0"/>
              <a:t>2010</a:t>
            </a:r>
          </a:p>
        </p:txBody>
      </p:sp>
      <p:sp>
        <p:nvSpPr>
          <p:cNvPr id="15" name="TextBox 14">
            <a:extLst>
              <a:ext uri="{FF2B5EF4-FFF2-40B4-BE49-F238E27FC236}">
                <a16:creationId xmlns:a16="http://schemas.microsoft.com/office/drawing/2014/main" xmlns="" id="{4D29CB90-49B2-D848-A5A8-D8D79E6C4730}"/>
              </a:ext>
            </a:extLst>
          </p:cNvPr>
          <p:cNvSpPr txBox="1"/>
          <p:nvPr/>
        </p:nvSpPr>
        <p:spPr>
          <a:xfrm>
            <a:off x="8095092" y="3515181"/>
            <a:ext cx="603664" cy="307777"/>
          </a:xfrm>
          <a:prstGeom prst="rect">
            <a:avLst/>
          </a:prstGeom>
          <a:noFill/>
        </p:spPr>
        <p:txBody>
          <a:bodyPr wrap="square" rtlCol="0">
            <a:spAutoFit/>
          </a:bodyPr>
          <a:lstStyle/>
          <a:p>
            <a:r>
              <a:rPr lang="en-GB" sz="1400" dirty="0"/>
              <a:t>2020</a:t>
            </a:r>
          </a:p>
        </p:txBody>
      </p:sp>
      <p:sp>
        <p:nvSpPr>
          <p:cNvPr id="3" name="Freeform 2">
            <a:extLst>
              <a:ext uri="{FF2B5EF4-FFF2-40B4-BE49-F238E27FC236}">
                <a16:creationId xmlns:a16="http://schemas.microsoft.com/office/drawing/2014/main" xmlns="" id="{DE218EE8-BEDD-C642-80C0-7761798D41C9}"/>
              </a:ext>
            </a:extLst>
          </p:cNvPr>
          <p:cNvSpPr/>
          <p:nvPr/>
        </p:nvSpPr>
        <p:spPr>
          <a:xfrm>
            <a:off x="389829" y="538003"/>
            <a:ext cx="7480578" cy="6335260"/>
          </a:xfrm>
          <a:custGeom>
            <a:avLst/>
            <a:gdLst>
              <a:gd name="connsiteX0" fmla="*/ 0 w 8322067"/>
              <a:gd name="connsiteY0" fmla="*/ 2166770 h 5816824"/>
              <a:gd name="connsiteX1" fmla="*/ 2250040 w 8322067"/>
              <a:gd name="connsiteY1" fmla="*/ 4457907 h 5816824"/>
              <a:gd name="connsiteX2" fmla="*/ 4592548 w 8322067"/>
              <a:gd name="connsiteY2" fmla="*/ 769485 h 5816824"/>
              <a:gd name="connsiteX3" fmla="*/ 5496674 w 8322067"/>
              <a:gd name="connsiteY3" fmla="*/ 296874 h 5816824"/>
              <a:gd name="connsiteX4" fmla="*/ 6822040 w 8322067"/>
              <a:gd name="connsiteY4" fmla="*/ 4344892 h 5816824"/>
              <a:gd name="connsiteX5" fmla="*/ 8322067 w 8322067"/>
              <a:gd name="connsiteY5" fmla="*/ 5721629 h 5816824"/>
              <a:gd name="connsiteX0" fmla="*/ 0 w 8322067"/>
              <a:gd name="connsiteY0" fmla="*/ 2145501 h 5795555"/>
              <a:gd name="connsiteX1" fmla="*/ 2589088 w 8322067"/>
              <a:gd name="connsiteY1" fmla="*/ 3871560 h 5795555"/>
              <a:gd name="connsiteX2" fmla="*/ 4592548 w 8322067"/>
              <a:gd name="connsiteY2" fmla="*/ 748216 h 5795555"/>
              <a:gd name="connsiteX3" fmla="*/ 5496674 w 8322067"/>
              <a:gd name="connsiteY3" fmla="*/ 275605 h 5795555"/>
              <a:gd name="connsiteX4" fmla="*/ 6822040 w 8322067"/>
              <a:gd name="connsiteY4" fmla="*/ 4323623 h 5795555"/>
              <a:gd name="connsiteX5" fmla="*/ 8322067 w 8322067"/>
              <a:gd name="connsiteY5" fmla="*/ 5700360 h 5795555"/>
              <a:gd name="connsiteX0" fmla="*/ 0 w 8322067"/>
              <a:gd name="connsiteY0" fmla="*/ 1926711 h 5573340"/>
              <a:gd name="connsiteX1" fmla="*/ 2589088 w 8322067"/>
              <a:gd name="connsiteY1" fmla="*/ 3652770 h 5573340"/>
              <a:gd name="connsiteX2" fmla="*/ 4592548 w 8322067"/>
              <a:gd name="connsiteY2" fmla="*/ 529426 h 5573340"/>
              <a:gd name="connsiteX3" fmla="*/ 5702157 w 8322067"/>
              <a:gd name="connsiteY3" fmla="*/ 354765 h 5573340"/>
              <a:gd name="connsiteX4" fmla="*/ 6822040 w 8322067"/>
              <a:gd name="connsiteY4" fmla="*/ 4104833 h 5573340"/>
              <a:gd name="connsiteX5" fmla="*/ 8322067 w 8322067"/>
              <a:gd name="connsiteY5" fmla="*/ 5481570 h 5573340"/>
              <a:gd name="connsiteX0" fmla="*/ 0 w 8322067"/>
              <a:gd name="connsiteY0" fmla="*/ 2168894 h 5815523"/>
              <a:gd name="connsiteX1" fmla="*/ 2589088 w 8322067"/>
              <a:gd name="connsiteY1" fmla="*/ 3894953 h 5815523"/>
              <a:gd name="connsiteX2" fmla="*/ 4818580 w 8322067"/>
              <a:gd name="connsiteY2" fmla="*/ 340094 h 5815523"/>
              <a:gd name="connsiteX3" fmla="*/ 5702157 w 8322067"/>
              <a:gd name="connsiteY3" fmla="*/ 596948 h 5815523"/>
              <a:gd name="connsiteX4" fmla="*/ 6822040 w 8322067"/>
              <a:gd name="connsiteY4" fmla="*/ 4347016 h 5815523"/>
              <a:gd name="connsiteX5" fmla="*/ 8322067 w 8322067"/>
              <a:gd name="connsiteY5" fmla="*/ 5723753 h 5815523"/>
              <a:gd name="connsiteX0" fmla="*/ 0 w 8322067"/>
              <a:gd name="connsiteY0" fmla="*/ 2159734 h 5806134"/>
              <a:gd name="connsiteX1" fmla="*/ 2589088 w 8322067"/>
              <a:gd name="connsiteY1" fmla="*/ 3885793 h 5806134"/>
              <a:gd name="connsiteX2" fmla="*/ 4818580 w 8322067"/>
              <a:gd name="connsiteY2" fmla="*/ 330934 h 5806134"/>
              <a:gd name="connsiteX3" fmla="*/ 5928188 w 8322067"/>
              <a:gd name="connsiteY3" fmla="*/ 608336 h 5806134"/>
              <a:gd name="connsiteX4" fmla="*/ 6822040 w 8322067"/>
              <a:gd name="connsiteY4" fmla="*/ 4337856 h 5806134"/>
              <a:gd name="connsiteX5" fmla="*/ 8322067 w 8322067"/>
              <a:gd name="connsiteY5" fmla="*/ 5714593 h 5806134"/>
              <a:gd name="connsiteX0" fmla="*/ 0 w 7453067"/>
              <a:gd name="connsiteY0" fmla="*/ 2159734 h 6193567"/>
              <a:gd name="connsiteX1" fmla="*/ 2589088 w 7453067"/>
              <a:gd name="connsiteY1" fmla="*/ 3885793 h 6193567"/>
              <a:gd name="connsiteX2" fmla="*/ 4818580 w 7453067"/>
              <a:gd name="connsiteY2" fmla="*/ 330934 h 6193567"/>
              <a:gd name="connsiteX3" fmla="*/ 5928188 w 7453067"/>
              <a:gd name="connsiteY3" fmla="*/ 608336 h 6193567"/>
              <a:gd name="connsiteX4" fmla="*/ 6822040 w 7453067"/>
              <a:gd name="connsiteY4" fmla="*/ 4337856 h 6193567"/>
              <a:gd name="connsiteX5" fmla="*/ 7453067 w 7453067"/>
              <a:gd name="connsiteY5" fmla="*/ 6124292 h 6193567"/>
              <a:gd name="connsiteX0" fmla="*/ 0 w 7453067"/>
              <a:gd name="connsiteY0" fmla="*/ 2163157 h 6199943"/>
              <a:gd name="connsiteX1" fmla="*/ 2589088 w 7453067"/>
              <a:gd name="connsiteY1" fmla="*/ 3889216 h 6199943"/>
              <a:gd name="connsiteX2" fmla="*/ 4818580 w 7453067"/>
              <a:gd name="connsiteY2" fmla="*/ 334357 h 6199943"/>
              <a:gd name="connsiteX3" fmla="*/ 5928188 w 7453067"/>
              <a:gd name="connsiteY3" fmla="*/ 611759 h 6199943"/>
              <a:gd name="connsiteX4" fmla="*/ 6675326 w 7453067"/>
              <a:gd name="connsiteY4" fmla="*/ 4409563 h 6199943"/>
              <a:gd name="connsiteX5" fmla="*/ 7453067 w 7453067"/>
              <a:gd name="connsiteY5" fmla="*/ 6127715 h 6199943"/>
              <a:gd name="connsiteX0" fmla="*/ 0 w 7453067"/>
              <a:gd name="connsiteY0" fmla="*/ 2145698 h 6169325"/>
              <a:gd name="connsiteX1" fmla="*/ 2589088 w 7453067"/>
              <a:gd name="connsiteY1" fmla="*/ 3871757 h 6169325"/>
              <a:gd name="connsiteX2" fmla="*/ 4818580 w 7453067"/>
              <a:gd name="connsiteY2" fmla="*/ 316898 h 6169325"/>
              <a:gd name="connsiteX3" fmla="*/ 5928188 w 7453067"/>
              <a:gd name="connsiteY3" fmla="*/ 594300 h 6169325"/>
              <a:gd name="connsiteX4" fmla="*/ 6630183 w 7453067"/>
              <a:gd name="connsiteY4" fmla="*/ 4037032 h 6169325"/>
              <a:gd name="connsiteX5" fmla="*/ 7453067 w 7453067"/>
              <a:gd name="connsiteY5" fmla="*/ 6110256 h 6169325"/>
              <a:gd name="connsiteX0" fmla="*/ 0 w 7453067"/>
              <a:gd name="connsiteY0" fmla="*/ 2146354 h 6170399"/>
              <a:gd name="connsiteX1" fmla="*/ 2589088 w 7453067"/>
              <a:gd name="connsiteY1" fmla="*/ 3872413 h 6170399"/>
              <a:gd name="connsiteX2" fmla="*/ 4818580 w 7453067"/>
              <a:gd name="connsiteY2" fmla="*/ 317554 h 6170399"/>
              <a:gd name="connsiteX3" fmla="*/ 5928188 w 7453067"/>
              <a:gd name="connsiteY3" fmla="*/ 594956 h 6170399"/>
              <a:gd name="connsiteX4" fmla="*/ 6720469 w 7453067"/>
              <a:gd name="connsiteY4" fmla="*/ 4051344 h 6170399"/>
              <a:gd name="connsiteX5" fmla="*/ 7453067 w 7453067"/>
              <a:gd name="connsiteY5" fmla="*/ 6110912 h 6170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53067" h="6170399">
                <a:moveTo>
                  <a:pt x="0" y="2146354"/>
                </a:moveTo>
                <a:cubicBezTo>
                  <a:pt x="742307" y="3408363"/>
                  <a:pt x="1785991" y="4177213"/>
                  <a:pt x="2589088" y="3872413"/>
                </a:cubicBezTo>
                <a:cubicBezTo>
                  <a:pt x="3392185" y="3567613"/>
                  <a:pt x="4262063" y="863797"/>
                  <a:pt x="4818580" y="317554"/>
                </a:cubicBezTo>
                <a:cubicBezTo>
                  <a:pt x="5375097" y="-228689"/>
                  <a:pt x="5611207" y="-27342"/>
                  <a:pt x="5928188" y="594956"/>
                </a:cubicBezTo>
                <a:cubicBezTo>
                  <a:pt x="6245169" y="1217254"/>
                  <a:pt x="6321489" y="3200301"/>
                  <a:pt x="6720469" y="4051344"/>
                </a:cubicBezTo>
                <a:cubicBezTo>
                  <a:pt x="7119449" y="4902387"/>
                  <a:pt x="7357175" y="6497905"/>
                  <a:pt x="7453067" y="6110912"/>
                </a:cubicBezTo>
              </a:path>
            </a:pathLst>
          </a:custGeom>
          <a:noFill/>
          <a:ln w="666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5" name="TextBox 4">
            <a:extLst>
              <a:ext uri="{FF2B5EF4-FFF2-40B4-BE49-F238E27FC236}">
                <a16:creationId xmlns:a16="http://schemas.microsoft.com/office/drawing/2014/main" xmlns="" id="{23FB9FD6-F897-EB45-BF9F-818028126C66}"/>
              </a:ext>
            </a:extLst>
          </p:cNvPr>
          <p:cNvSpPr txBox="1"/>
          <p:nvPr/>
        </p:nvSpPr>
        <p:spPr>
          <a:xfrm>
            <a:off x="3637029" y="2027783"/>
            <a:ext cx="868952" cy="369332"/>
          </a:xfrm>
          <a:prstGeom prst="rect">
            <a:avLst/>
          </a:prstGeom>
          <a:noFill/>
        </p:spPr>
        <p:txBody>
          <a:bodyPr wrap="square" rtlCol="0">
            <a:spAutoFit/>
          </a:bodyPr>
          <a:lstStyle/>
          <a:p>
            <a:r>
              <a:rPr lang="en-GB" dirty="0"/>
              <a:t>MRSA</a:t>
            </a:r>
          </a:p>
        </p:txBody>
      </p:sp>
      <p:sp>
        <p:nvSpPr>
          <p:cNvPr id="17" name="TextBox 16">
            <a:extLst>
              <a:ext uri="{FF2B5EF4-FFF2-40B4-BE49-F238E27FC236}">
                <a16:creationId xmlns:a16="http://schemas.microsoft.com/office/drawing/2014/main" xmlns="" id="{B029B83A-788C-B746-A97F-CF4BF3631253}"/>
              </a:ext>
            </a:extLst>
          </p:cNvPr>
          <p:cNvSpPr txBox="1"/>
          <p:nvPr/>
        </p:nvSpPr>
        <p:spPr>
          <a:xfrm>
            <a:off x="321333" y="2109976"/>
            <a:ext cx="897867" cy="369332"/>
          </a:xfrm>
          <a:prstGeom prst="rect">
            <a:avLst/>
          </a:prstGeom>
          <a:noFill/>
        </p:spPr>
        <p:txBody>
          <a:bodyPr wrap="square" rtlCol="0">
            <a:spAutoFit/>
          </a:bodyPr>
          <a:lstStyle/>
          <a:p>
            <a:r>
              <a:rPr lang="en-GB" dirty="0"/>
              <a:t>MSSA</a:t>
            </a:r>
          </a:p>
        </p:txBody>
      </p:sp>
      <p:sp>
        <p:nvSpPr>
          <p:cNvPr id="18" name="TextBox 17">
            <a:extLst>
              <a:ext uri="{FF2B5EF4-FFF2-40B4-BE49-F238E27FC236}">
                <a16:creationId xmlns:a16="http://schemas.microsoft.com/office/drawing/2014/main" xmlns="" id="{742290A8-3ED5-E445-839E-9143BCA77C9E}"/>
              </a:ext>
            </a:extLst>
          </p:cNvPr>
          <p:cNvSpPr txBox="1"/>
          <p:nvPr/>
        </p:nvSpPr>
        <p:spPr>
          <a:xfrm>
            <a:off x="4089402" y="538900"/>
            <a:ext cx="1296626" cy="369332"/>
          </a:xfrm>
          <a:prstGeom prst="rect">
            <a:avLst/>
          </a:prstGeom>
          <a:noFill/>
        </p:spPr>
        <p:txBody>
          <a:bodyPr wrap="square" rtlCol="0">
            <a:spAutoFit/>
          </a:bodyPr>
          <a:lstStyle/>
          <a:p>
            <a:r>
              <a:rPr lang="en-GB" dirty="0"/>
              <a:t>C. difficile</a:t>
            </a:r>
          </a:p>
        </p:txBody>
      </p:sp>
      <p:sp>
        <p:nvSpPr>
          <p:cNvPr id="19" name="TextBox 18">
            <a:extLst>
              <a:ext uri="{FF2B5EF4-FFF2-40B4-BE49-F238E27FC236}">
                <a16:creationId xmlns:a16="http://schemas.microsoft.com/office/drawing/2014/main" xmlns="" id="{13579341-1F4D-1C40-8B19-3AACFE4D8A3A}"/>
              </a:ext>
            </a:extLst>
          </p:cNvPr>
          <p:cNvSpPr txBox="1"/>
          <p:nvPr/>
        </p:nvSpPr>
        <p:spPr>
          <a:xfrm>
            <a:off x="4089401" y="1328508"/>
            <a:ext cx="710908" cy="369332"/>
          </a:xfrm>
          <a:prstGeom prst="rect">
            <a:avLst/>
          </a:prstGeom>
          <a:noFill/>
        </p:spPr>
        <p:txBody>
          <a:bodyPr wrap="square" rtlCol="0">
            <a:spAutoFit/>
          </a:bodyPr>
          <a:lstStyle/>
          <a:p>
            <a:r>
              <a:rPr lang="en-GB" dirty="0"/>
              <a:t>VRE</a:t>
            </a:r>
          </a:p>
        </p:txBody>
      </p:sp>
      <p:sp>
        <p:nvSpPr>
          <p:cNvPr id="20" name="TextBox 19">
            <a:extLst>
              <a:ext uri="{FF2B5EF4-FFF2-40B4-BE49-F238E27FC236}">
                <a16:creationId xmlns:a16="http://schemas.microsoft.com/office/drawing/2014/main" xmlns="" id="{107FB386-ECF7-AD42-9EEB-23E915C6166D}"/>
              </a:ext>
            </a:extLst>
          </p:cNvPr>
          <p:cNvSpPr txBox="1"/>
          <p:nvPr/>
        </p:nvSpPr>
        <p:spPr>
          <a:xfrm>
            <a:off x="1974647" y="4647063"/>
            <a:ext cx="1451816" cy="1200329"/>
          </a:xfrm>
          <a:prstGeom prst="rect">
            <a:avLst/>
          </a:prstGeom>
          <a:noFill/>
        </p:spPr>
        <p:txBody>
          <a:bodyPr wrap="square" rtlCol="0">
            <a:spAutoFit/>
          </a:bodyPr>
          <a:lstStyle/>
          <a:p>
            <a:pPr algn="ctr"/>
            <a:r>
              <a:rPr lang="en-GB" dirty="0"/>
              <a:t>Gent-resistant</a:t>
            </a:r>
            <a:br>
              <a:rPr lang="en-GB" dirty="0"/>
            </a:br>
            <a:r>
              <a:rPr lang="en-GB" dirty="0"/>
              <a:t>Gram-negatives</a:t>
            </a:r>
          </a:p>
        </p:txBody>
      </p:sp>
      <p:sp>
        <p:nvSpPr>
          <p:cNvPr id="21" name="TextBox 20">
            <a:extLst>
              <a:ext uri="{FF2B5EF4-FFF2-40B4-BE49-F238E27FC236}">
                <a16:creationId xmlns:a16="http://schemas.microsoft.com/office/drawing/2014/main" xmlns="" id="{BFA0A50A-C42B-1D4B-9865-A8941552B980}"/>
              </a:ext>
            </a:extLst>
          </p:cNvPr>
          <p:cNvSpPr txBox="1"/>
          <p:nvPr/>
        </p:nvSpPr>
        <p:spPr>
          <a:xfrm>
            <a:off x="5866060" y="4225820"/>
            <a:ext cx="864213" cy="369332"/>
          </a:xfrm>
          <a:prstGeom prst="rect">
            <a:avLst/>
          </a:prstGeom>
          <a:noFill/>
        </p:spPr>
        <p:txBody>
          <a:bodyPr wrap="square" rtlCol="0">
            <a:spAutoFit/>
          </a:bodyPr>
          <a:lstStyle/>
          <a:p>
            <a:pPr algn="ctr"/>
            <a:r>
              <a:rPr lang="en-GB" dirty="0"/>
              <a:t>ESBL</a:t>
            </a:r>
          </a:p>
        </p:txBody>
      </p:sp>
      <p:sp>
        <p:nvSpPr>
          <p:cNvPr id="22" name="TextBox 21">
            <a:extLst>
              <a:ext uri="{FF2B5EF4-FFF2-40B4-BE49-F238E27FC236}">
                <a16:creationId xmlns:a16="http://schemas.microsoft.com/office/drawing/2014/main" xmlns="" id="{D954EBAC-4B23-EB45-91FC-552B2B15F78E}"/>
              </a:ext>
            </a:extLst>
          </p:cNvPr>
          <p:cNvSpPr txBox="1"/>
          <p:nvPr/>
        </p:nvSpPr>
        <p:spPr>
          <a:xfrm>
            <a:off x="7188200" y="4647061"/>
            <a:ext cx="685389" cy="369332"/>
          </a:xfrm>
          <a:prstGeom prst="rect">
            <a:avLst/>
          </a:prstGeom>
          <a:noFill/>
        </p:spPr>
        <p:txBody>
          <a:bodyPr wrap="square" rtlCol="0">
            <a:spAutoFit/>
          </a:bodyPr>
          <a:lstStyle/>
          <a:p>
            <a:pPr algn="ctr"/>
            <a:r>
              <a:rPr lang="en-GB" dirty="0"/>
              <a:t>CPE</a:t>
            </a:r>
          </a:p>
        </p:txBody>
      </p:sp>
      <p:sp>
        <p:nvSpPr>
          <p:cNvPr id="23" name="Freeform 22">
            <a:extLst>
              <a:ext uri="{FF2B5EF4-FFF2-40B4-BE49-F238E27FC236}">
                <a16:creationId xmlns:a16="http://schemas.microsoft.com/office/drawing/2014/main" xmlns="" id="{1657086B-1FDA-C74C-BF0B-78D6246DC7DB}"/>
              </a:ext>
            </a:extLst>
          </p:cNvPr>
          <p:cNvSpPr/>
          <p:nvPr/>
        </p:nvSpPr>
        <p:spPr>
          <a:xfrm>
            <a:off x="389829" y="3487677"/>
            <a:ext cx="7303860" cy="3243220"/>
          </a:xfrm>
          <a:custGeom>
            <a:avLst/>
            <a:gdLst>
              <a:gd name="connsiteX0" fmla="*/ 0 w 8363164"/>
              <a:gd name="connsiteY0" fmla="*/ 0 h 3000054"/>
              <a:gd name="connsiteX1" fmla="*/ 8363164 w 8363164"/>
              <a:gd name="connsiteY1" fmla="*/ 3000054 h 3000054"/>
            </a:gdLst>
            <a:ahLst/>
            <a:cxnLst>
              <a:cxn ang="0">
                <a:pos x="connsiteX0" y="connsiteY0"/>
              </a:cxn>
              <a:cxn ang="0">
                <a:pos x="connsiteX1" y="connsiteY1"/>
              </a:cxn>
            </a:cxnLst>
            <a:rect l="l" t="t" r="r" b="b"/>
            <a:pathLst>
              <a:path w="8363164" h="3000054">
                <a:moveTo>
                  <a:pt x="0" y="0"/>
                </a:moveTo>
                <a:lnTo>
                  <a:pt x="8363164" y="3000054"/>
                </a:lnTo>
              </a:path>
            </a:pathLst>
          </a:custGeom>
          <a:noFill/>
          <a:ln w="38100">
            <a:solidFill>
              <a:srgbClr val="00206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26" name="Straight Connector 25">
            <a:extLst>
              <a:ext uri="{FF2B5EF4-FFF2-40B4-BE49-F238E27FC236}">
                <a16:creationId xmlns:a16="http://schemas.microsoft.com/office/drawing/2014/main" xmlns="" id="{CB13DC40-CDA7-F846-99D0-C5D2711E818D}"/>
              </a:ext>
            </a:extLst>
          </p:cNvPr>
          <p:cNvCxnSpPr>
            <a:cxnSpLocks/>
          </p:cNvCxnSpPr>
          <p:nvPr/>
        </p:nvCxnSpPr>
        <p:spPr>
          <a:xfrm>
            <a:off x="8063736" y="1815329"/>
            <a:ext cx="972767" cy="0"/>
          </a:xfrm>
          <a:prstGeom prst="line">
            <a:avLst/>
          </a:prstGeom>
          <a:ln w="41275">
            <a:solidFill>
              <a:schemeClr val="tx2"/>
            </a:solidFill>
            <a:prstDash val="sysDash"/>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xmlns="" id="{236BADD0-194F-2B40-962D-6F563EF66D1A}"/>
              </a:ext>
            </a:extLst>
          </p:cNvPr>
          <p:cNvCxnSpPr>
            <a:cxnSpLocks/>
          </p:cNvCxnSpPr>
          <p:nvPr/>
        </p:nvCxnSpPr>
        <p:spPr>
          <a:xfrm>
            <a:off x="8037796" y="908232"/>
            <a:ext cx="998707" cy="0"/>
          </a:xfrm>
          <a:prstGeom prst="line">
            <a:avLst/>
          </a:prstGeom>
          <a:ln w="53975">
            <a:solidFill>
              <a:srgbClr val="FF0000"/>
            </a:solidFill>
          </a:ln>
        </p:spPr>
        <p:style>
          <a:lnRef idx="2">
            <a:schemeClr val="accent1"/>
          </a:lnRef>
          <a:fillRef idx="0">
            <a:schemeClr val="accent1"/>
          </a:fillRef>
          <a:effectRef idx="1">
            <a:schemeClr val="accent1"/>
          </a:effectRef>
          <a:fontRef idx="minor">
            <a:schemeClr val="tx1"/>
          </a:fontRef>
        </p:style>
      </p:cxnSp>
      <p:sp>
        <p:nvSpPr>
          <p:cNvPr id="29" name="TextBox 28">
            <a:extLst>
              <a:ext uri="{FF2B5EF4-FFF2-40B4-BE49-F238E27FC236}">
                <a16:creationId xmlns:a16="http://schemas.microsoft.com/office/drawing/2014/main" xmlns="" id="{F88E10BA-E8D3-6D46-87F3-C237CCC97AB0}"/>
              </a:ext>
            </a:extLst>
          </p:cNvPr>
          <p:cNvSpPr txBox="1"/>
          <p:nvPr/>
        </p:nvSpPr>
        <p:spPr>
          <a:xfrm>
            <a:off x="7522884" y="1216780"/>
            <a:ext cx="2054473" cy="461665"/>
          </a:xfrm>
          <a:prstGeom prst="rect">
            <a:avLst/>
          </a:prstGeom>
          <a:noFill/>
        </p:spPr>
        <p:txBody>
          <a:bodyPr wrap="square" rtlCol="0">
            <a:spAutoFit/>
          </a:bodyPr>
          <a:lstStyle/>
          <a:p>
            <a:pPr algn="ctr"/>
            <a:r>
              <a:rPr lang="en-GB" sz="1200" dirty="0"/>
              <a:t>Gram-negative</a:t>
            </a:r>
            <a:br>
              <a:rPr lang="en-GB" sz="1200" dirty="0"/>
            </a:br>
            <a:r>
              <a:rPr lang="en-GB" sz="1200" dirty="0"/>
              <a:t>Resistance</a:t>
            </a:r>
          </a:p>
        </p:txBody>
      </p:sp>
      <p:sp>
        <p:nvSpPr>
          <p:cNvPr id="30" name="TextBox 29">
            <a:extLst>
              <a:ext uri="{FF2B5EF4-FFF2-40B4-BE49-F238E27FC236}">
                <a16:creationId xmlns:a16="http://schemas.microsoft.com/office/drawing/2014/main" xmlns="" id="{412B6CEB-E005-714E-96CA-51E1140058AD}"/>
              </a:ext>
            </a:extLst>
          </p:cNvPr>
          <p:cNvSpPr txBox="1"/>
          <p:nvPr/>
        </p:nvSpPr>
        <p:spPr>
          <a:xfrm>
            <a:off x="7872691" y="475834"/>
            <a:ext cx="1318181" cy="307777"/>
          </a:xfrm>
          <a:prstGeom prst="rect">
            <a:avLst/>
          </a:prstGeom>
          <a:noFill/>
        </p:spPr>
        <p:txBody>
          <a:bodyPr wrap="square" rtlCol="0">
            <a:spAutoFit/>
          </a:bodyPr>
          <a:lstStyle/>
          <a:p>
            <a:pPr algn="ctr"/>
            <a:r>
              <a:rPr lang="en-GB" sz="1400" dirty="0"/>
              <a:t>IPC Focus</a:t>
            </a:r>
          </a:p>
        </p:txBody>
      </p:sp>
      <p:sp>
        <p:nvSpPr>
          <p:cNvPr id="31" name="TextBox 30">
            <a:extLst>
              <a:ext uri="{FF2B5EF4-FFF2-40B4-BE49-F238E27FC236}">
                <a16:creationId xmlns:a16="http://schemas.microsoft.com/office/drawing/2014/main" xmlns="" id="{9BE09ED4-BFE1-8043-96C2-062395853D12}"/>
              </a:ext>
            </a:extLst>
          </p:cNvPr>
          <p:cNvSpPr txBox="1"/>
          <p:nvPr/>
        </p:nvSpPr>
        <p:spPr>
          <a:xfrm>
            <a:off x="7952846" y="3856938"/>
            <a:ext cx="1230080"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GB" dirty="0"/>
              <a:t>Sensitive</a:t>
            </a:r>
          </a:p>
        </p:txBody>
      </p:sp>
      <p:sp>
        <p:nvSpPr>
          <p:cNvPr id="32" name="TextBox 31">
            <a:extLst>
              <a:ext uri="{FF2B5EF4-FFF2-40B4-BE49-F238E27FC236}">
                <a16:creationId xmlns:a16="http://schemas.microsoft.com/office/drawing/2014/main" xmlns="" id="{91F71D9D-31AB-FB47-8859-F97615C21132}"/>
              </a:ext>
            </a:extLst>
          </p:cNvPr>
          <p:cNvSpPr txBox="1"/>
          <p:nvPr/>
        </p:nvSpPr>
        <p:spPr>
          <a:xfrm>
            <a:off x="7924235" y="5898546"/>
            <a:ext cx="1227066"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GB" dirty="0"/>
              <a:t>Resistant</a:t>
            </a:r>
          </a:p>
        </p:txBody>
      </p:sp>
      <p:sp>
        <p:nvSpPr>
          <p:cNvPr id="33" name="Slide Number Placeholder 3"/>
          <p:cNvSpPr txBox="1">
            <a:spLocks/>
          </p:cNvSpPr>
          <p:nvPr/>
        </p:nvSpPr>
        <p:spPr>
          <a:xfrm>
            <a:off x="0" y="1272223"/>
            <a:ext cx="533400" cy="244476"/>
          </a:xfrm>
          <a:prstGeom prst="rect">
            <a:avLst/>
          </a:prstGeom>
        </p:spPr>
        <p:txBody>
          <a:bodyPr vert="horz" anchor="ctr" anchorCtr="0">
            <a:normAutofit fontScale="85000" lnSpcReduction="20000"/>
          </a:bodyPr>
          <a:lstStyle>
            <a:defPPr>
              <a:defRPr lang="en-US"/>
            </a:defPPr>
            <a:lvl1pPr marL="0" algn="ctr" defTabSz="457200" rtl="0" eaLnBrk="1" latinLnBrk="0" hangingPunct="1">
              <a:defRPr kumimoji="0" sz="1400" b="1"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smtClean="0"/>
              <a:t>9</a:t>
            </a:r>
            <a:endParaRPr lang="en-GB" dirty="0"/>
          </a:p>
        </p:txBody>
      </p:sp>
    </p:spTree>
    <p:extLst>
      <p:ext uri="{BB962C8B-B14F-4D97-AF65-F5344CB8AC3E}">
        <p14:creationId xmlns:p14="http://schemas.microsoft.com/office/powerpoint/2010/main" val="32377109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85"/>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Expo">
      <a:dk1>
        <a:sysClr val="windowText" lastClr="000000"/>
      </a:dk1>
      <a:lt1>
        <a:sysClr val="window" lastClr="FFFFFF"/>
      </a:lt1>
      <a:dk2>
        <a:srgbClr val="263B86"/>
      </a:dk2>
      <a:lt2>
        <a:srgbClr val="76B6F2"/>
      </a:lt2>
      <a:accent1>
        <a:srgbClr val="FBC01E"/>
      </a:accent1>
      <a:accent2>
        <a:srgbClr val="EFE1A2"/>
      </a:accent2>
      <a:accent3>
        <a:srgbClr val="FA8716"/>
      </a:accent3>
      <a:accent4>
        <a:srgbClr val="BE0204"/>
      </a:accent4>
      <a:accent5>
        <a:srgbClr val="640F10"/>
      </a:accent5>
      <a:accent6>
        <a:srgbClr val="7E13E3"/>
      </a:accent6>
      <a:hlink>
        <a:srgbClr val="D2D200"/>
      </a:hlink>
      <a:folHlink>
        <a:srgbClr val="D0B9F8"/>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Median.thmx</Template>
  <TotalTime>5167</TotalTime>
  <Words>3582</Words>
  <Application>Microsoft Office PowerPoint</Application>
  <PresentationFormat>On-screen Show (4:3)</PresentationFormat>
  <Paragraphs>622</Paragraphs>
  <Slides>85</Slides>
  <Notes>10</Notes>
  <HiddenSlides>0</HiddenSlides>
  <MMClips>0</MMClips>
  <ScaleCrop>false</ScaleCrop>
  <HeadingPairs>
    <vt:vector size="4" baseType="variant">
      <vt:variant>
        <vt:lpstr>Theme</vt:lpstr>
      </vt:variant>
      <vt:variant>
        <vt:i4>1</vt:i4>
      </vt:variant>
      <vt:variant>
        <vt:lpstr>Slide Titles</vt:lpstr>
      </vt:variant>
      <vt:variant>
        <vt:i4>85</vt:i4>
      </vt:variant>
    </vt:vector>
  </HeadingPairs>
  <TitlesOfParts>
    <vt:vector size="86" baseType="lpstr">
      <vt:lpstr>Median</vt:lpstr>
      <vt:lpstr>PowerPoint Presentation</vt:lpstr>
      <vt:lpstr>PowerPoint Presentation</vt:lpstr>
      <vt:lpstr>A discovery by accident</vt:lpstr>
      <vt:lpstr>Antibiotics</vt:lpstr>
      <vt:lpstr>What also changed?</vt:lpstr>
      <vt:lpstr>My early professional life in 1990</vt:lpstr>
      <vt:lpstr>Guidance on the ICN Ayliffe et al (Control of Hospital Infection (1975)</vt:lpstr>
      <vt:lpstr>Early issues with Gram-negatives Casewell M, Phillips, I. British Medical Journal 1977: 1316</vt:lpstr>
      <vt:lpstr>PowerPoint Presentation</vt:lpstr>
      <vt:lpstr>PowerPoint Presentation</vt:lpstr>
      <vt:lpstr>PowerPoint Presentation</vt:lpstr>
      <vt:lpstr>PowerPoint Presentation</vt:lpstr>
      <vt:lpstr>PowerPoint Presentation</vt:lpstr>
      <vt:lpstr>PowerPoint Presentation</vt:lpstr>
      <vt:lpstr>What can we treat?</vt:lpstr>
      <vt:lpstr>Recent SSI data show the direction</vt:lpstr>
      <vt:lpstr>Concern over lack of antibiotics</vt:lpstr>
      <vt:lpstr>A Series of Unfortunate Events</vt:lpstr>
      <vt:lpstr>Opinions from ECCMID 2018 Jon Otter, www.reflectionsipc.com</vt:lpstr>
      <vt:lpstr>PowerPoint Presentation</vt:lpstr>
      <vt:lpstr>Hand Hygiene</vt:lpstr>
      <vt:lpstr>Hand Hygiene Audit</vt:lpstr>
      <vt:lpstr>This is embarrassing</vt:lpstr>
      <vt:lpstr>When Two Become One Petrilli et al., Journal of Infection Prevention, 2017</vt:lpstr>
      <vt:lpstr>Evidence Shortage</vt:lpstr>
      <vt:lpstr>Samuel Butler (1612-80)</vt:lpstr>
      <vt:lpstr>Bare below the elbows</vt:lpstr>
      <vt:lpstr>PowerPoint Presentation</vt:lpstr>
      <vt:lpstr>PowerPoint Presentation</vt:lpstr>
      <vt:lpstr>PowerPoint Presentation</vt:lpstr>
      <vt:lpstr>Use of Video Monitoring Armellino et al, Clin Infect Dis (2011)</vt:lpstr>
      <vt:lpstr>During the intervention period</vt:lpstr>
      <vt:lpstr>Maintenance Period Weekly Feedback</vt:lpstr>
      <vt:lpstr>Reporting</vt:lpstr>
      <vt:lpstr>My perfect HH monitoring system</vt:lpstr>
      <vt:lpstr>Daily Personal Report</vt:lpstr>
      <vt:lpstr>Audit vs Bundle</vt:lpstr>
      <vt:lpstr>Are bundles effective? Lavallee, J. F., et al  (2017) Implement Sci 12(1): 142</vt:lpstr>
      <vt:lpstr>Bundles for SSI</vt:lpstr>
      <vt:lpstr>So let’s see if our bundle works</vt:lpstr>
      <vt:lpstr>  Hang on a minute..</vt:lpstr>
      <vt:lpstr>Compliance with interventions</vt:lpstr>
      <vt:lpstr>Do CLABSI Bundles Work? Ista, E., et al. Lancet Infectious Diseases, 2016. 16(6): p. 724-34</vt:lpstr>
      <vt:lpstr>Bundles work but the story is compliance Ista, E., et al. The Lancet Infectious Diseases, 2016. 16(6): p. 724-734</vt:lpstr>
      <vt:lpstr>Good and Bad</vt:lpstr>
      <vt:lpstr>Why was CAUTI not reducing? Meddings, J. Abstract SHEA Spring Meeting, April 2018</vt:lpstr>
      <vt:lpstr>Compliance Thesaurus.com</vt:lpstr>
      <vt:lpstr>`The Big C’</vt:lpstr>
      <vt:lpstr>Compliance with interventions Buchanan et al, American Journal of Infection Control (2018) In Press (last week)</vt:lpstr>
      <vt:lpstr>PowerPoint Presentation</vt:lpstr>
      <vt:lpstr>Everything got better</vt:lpstr>
      <vt:lpstr>Review of a National CPE Toolkit J Hosp Infect. 2018 Mar 9. pii: S0195-6701(18)30145-2. doi: 10.1016/j.jhin.2018.03.007</vt:lpstr>
      <vt:lpstr>Meanwhile back on the planet.. Erik Hollnagel</vt:lpstr>
      <vt:lpstr>Head above the parapet</vt:lpstr>
      <vt:lpstr>Bridging the image gap</vt:lpstr>
      <vt:lpstr>Narrowing the gap</vt:lpstr>
      <vt:lpstr>Non-compliance index http://errorfree.com/probability-of-rule-non-compliance-error/</vt:lpstr>
      <vt:lpstr>Reducing the risk of non-compliance</vt:lpstr>
      <vt:lpstr>We have to teach old dogs new tricks</vt:lpstr>
      <vt:lpstr>Motivators</vt:lpstr>
      <vt:lpstr>What Motivates Staff? McClung, L., et al., Am J Infect Control, 2017</vt:lpstr>
      <vt:lpstr>The tools of our trade..</vt:lpstr>
      <vt:lpstr>Be Positive!</vt:lpstr>
      <vt:lpstr>A model of actionable feedback Hysong et al (2006) Imp Sci doi:10.1186/1748-5908-1-9</vt:lpstr>
      <vt:lpstr>We will need leadership</vt:lpstr>
      <vt:lpstr>Successful leaders in IPC Saint et al, ICHE (2010)</vt:lpstr>
      <vt:lpstr>We will have to display leadership</vt:lpstr>
      <vt:lpstr>Watch for Resistors and Constipators Saint et al, Joint Commission Journal Quality and Safety  2009 35(5)</vt:lpstr>
      <vt:lpstr>Overcoming the Resistor</vt:lpstr>
      <vt:lpstr>PowerPoint Presentation</vt:lpstr>
      <vt:lpstr>PowerPoint Presentation</vt:lpstr>
      <vt:lpstr>Dealing with Constipators</vt:lpstr>
      <vt:lpstr>Use of Leadership Rounds Knobloch, M. et al (2018) AJIC 46(3) 303-310</vt:lpstr>
      <vt:lpstr>Clinical impact of LRs?</vt:lpstr>
      <vt:lpstr>Interview Themes</vt:lpstr>
      <vt:lpstr>Unlearning</vt:lpstr>
      <vt:lpstr>Are Infection Preventionists good followers? Todd Greene and Saint (2015) AJIC</vt:lpstr>
      <vt:lpstr>PowerPoint Presentation</vt:lpstr>
      <vt:lpstr>PowerPoint Presentation</vt:lpstr>
      <vt:lpstr>Thoughts from a Soccer Coach Gareth Southgate, July 2018</vt:lpstr>
      <vt:lpstr>The future of Infection Prevention Patel &amp; Kallen (2018) ICHE 39(7)</vt:lpstr>
      <vt:lpstr>The overall outlook</vt:lpstr>
      <vt:lpstr>Final Points</vt:lpstr>
      <vt:lpstr>PowerPoint Presentation</vt:lpstr>
      <vt:lpstr>PowerPoint Presentation</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Urinary Catheter: Between the Devil and the Deep Blue Sea</dc:title>
  <dc:creator>Martin Kiernan</dc:creator>
  <cp:lastModifiedBy>Evans, Helen</cp:lastModifiedBy>
  <cp:revision>230</cp:revision>
  <dcterms:created xsi:type="dcterms:W3CDTF">2010-11-09T14:13:11Z</dcterms:created>
  <dcterms:modified xsi:type="dcterms:W3CDTF">2018-07-10T17:23:40Z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486F7198-0188-4559-9562-B49D0EEA4B2A</vt:lpwstr>
  </property>
  <property fmtid="{D5CDD505-2E9C-101B-9397-08002B2CF9AE}" pid="3" name="ArticulatePath">
    <vt:lpwstr>Future of IC Bright or Bleak Teleclass Slides, Jul.12.18</vt:lpwstr>
  </property>
</Properties>
</file>