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1189" r:id="rId2"/>
    <p:sldId id="1208" r:id="rId3"/>
    <p:sldId id="1196" r:id="rId4"/>
    <p:sldId id="1178" r:id="rId5"/>
    <p:sldId id="1123" r:id="rId6"/>
    <p:sldId id="1142" r:id="rId7"/>
    <p:sldId id="1131" r:id="rId8"/>
    <p:sldId id="1164" r:id="rId9"/>
    <p:sldId id="1165" r:id="rId10"/>
    <p:sldId id="1167" r:id="rId11"/>
    <p:sldId id="1166" r:id="rId12"/>
    <p:sldId id="1187" r:id="rId13"/>
    <p:sldId id="1144" r:id="rId14"/>
    <p:sldId id="1175" r:id="rId15"/>
    <p:sldId id="1173" r:id="rId16"/>
    <p:sldId id="1080" r:id="rId17"/>
    <p:sldId id="686" r:id="rId18"/>
    <p:sldId id="1186" r:id="rId19"/>
    <p:sldId id="1188" r:id="rId20"/>
    <p:sldId id="1197" r:id="rId21"/>
    <p:sldId id="957" r:id="rId22"/>
    <p:sldId id="967" r:id="rId23"/>
    <p:sldId id="1181" r:id="rId24"/>
    <p:sldId id="1184" r:id="rId25"/>
    <p:sldId id="1194" r:id="rId26"/>
    <p:sldId id="1191" r:id="rId27"/>
    <p:sldId id="1192" r:id="rId28"/>
    <p:sldId id="1200" r:id="rId29"/>
    <p:sldId id="1199" r:id="rId30"/>
    <p:sldId id="1185" r:id="rId31"/>
    <p:sldId id="1201" r:id="rId32"/>
    <p:sldId id="552" r:id="rId33"/>
    <p:sldId id="553" r:id="rId34"/>
    <p:sldId id="558" r:id="rId35"/>
    <p:sldId id="1154" r:id="rId36"/>
    <p:sldId id="560" r:id="rId37"/>
    <p:sldId id="814" r:id="rId38"/>
    <p:sldId id="815" r:id="rId39"/>
    <p:sldId id="561" r:id="rId40"/>
    <p:sldId id="563" r:id="rId41"/>
    <p:sldId id="564" r:id="rId42"/>
    <p:sldId id="808" r:id="rId43"/>
    <p:sldId id="566" r:id="rId44"/>
    <p:sldId id="567" r:id="rId45"/>
    <p:sldId id="568" r:id="rId46"/>
    <p:sldId id="569" r:id="rId47"/>
    <p:sldId id="1037" r:id="rId48"/>
    <p:sldId id="1044" r:id="rId49"/>
    <p:sldId id="1203" r:id="rId50"/>
    <p:sldId id="819" r:id="rId51"/>
    <p:sldId id="1071" r:id="rId52"/>
    <p:sldId id="572" r:id="rId53"/>
    <p:sldId id="964" r:id="rId54"/>
    <p:sldId id="576" r:id="rId55"/>
    <p:sldId id="577" r:id="rId56"/>
    <p:sldId id="578" r:id="rId57"/>
    <p:sldId id="580" r:id="rId58"/>
    <p:sldId id="1058" r:id="rId59"/>
    <p:sldId id="582" r:id="rId60"/>
    <p:sldId id="1057" r:id="rId61"/>
    <p:sldId id="583" r:id="rId62"/>
    <p:sldId id="1205" r:id="rId63"/>
    <p:sldId id="584" r:id="rId64"/>
    <p:sldId id="1038" r:id="rId65"/>
    <p:sldId id="586" r:id="rId66"/>
    <p:sldId id="588" r:id="rId67"/>
    <p:sldId id="939" r:id="rId68"/>
    <p:sldId id="1160" r:id="rId69"/>
    <p:sldId id="1210" r:id="rId70"/>
    <p:sldId id="1206" r:id="rId71"/>
    <p:sldId id="1207" r:id="rId72"/>
  </p:sldIdLst>
  <p:sldSz cx="12192000" cy="6858000"/>
  <p:notesSz cx="6858000" cy="9945688"/>
  <p:custDataLst>
    <p:tags r:id="rId75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0066"/>
    <a:srgbClr val="CCECFF"/>
    <a:srgbClr val="777777"/>
    <a:srgbClr val="FFFFCC"/>
    <a:srgbClr val="FF3300"/>
    <a:srgbClr val="66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86399"/>
  </p:normalViewPr>
  <p:slideViewPr>
    <p:cSldViewPr snapToGrid="0">
      <p:cViewPr>
        <p:scale>
          <a:sx n="70" d="100"/>
          <a:sy n="70" d="100"/>
        </p:scale>
        <p:origin x="-1848" y="-7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1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31813"/>
            <a:ext cx="6856413" cy="730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The Good, The Bad, and The Ugly Methods of Bedpan Management</a:t>
            </a:r>
          </a:p>
          <a:p>
            <a:pPr>
              <a:defRPr/>
            </a:pPr>
            <a:r>
              <a:rPr lang="en-US"/>
              <a:t>Gertie van </a:t>
            </a:r>
            <a:r>
              <a:rPr lang="nl-NL" altLang="x-none">
                <a:ea typeface="Times New Roman" charset="0"/>
                <a:cs typeface="Times New Roman" charset="0"/>
              </a:rPr>
              <a:t>Knippenberg-</a:t>
            </a:r>
            <a:r>
              <a:rPr lang="nl-NL" altLang="x-none" err="1">
                <a:ea typeface="Times New Roman" charset="0"/>
                <a:cs typeface="Times New Roman" charset="0"/>
              </a:rPr>
              <a:t>Gordebeke</a:t>
            </a:r>
            <a:r>
              <a:rPr lang="en-US"/>
              <a:t>, Knowhow Infection Prevention, Netherlands</a:t>
            </a:r>
          </a:p>
          <a:p>
            <a:pPr>
              <a:defRPr/>
            </a:pPr>
            <a:r>
              <a:rPr lang="en-US"/>
              <a:t>Sponsored by </a:t>
            </a:r>
            <a:r>
              <a:rPr lang="en-US" err="1"/>
              <a:t>CleanIS</a:t>
            </a:r>
            <a:r>
              <a:rPr lang="en-US"/>
              <a:t>  (</a:t>
            </a:r>
            <a:r>
              <a:rPr lang="en-US" err="1"/>
              <a:t>www.cleanis.com</a:t>
            </a:r>
            <a:r>
              <a:rPr lang="en-US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0450"/>
            <a:ext cx="6856413" cy="652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Webber Training Teleclass</a:t>
            </a:r>
          </a:p>
          <a:p>
            <a:pPr>
              <a:defRPr/>
            </a:pPr>
            <a:r>
              <a:rPr lang="en-US"/>
              <a:t>Hosted by Martin Kiernan  martin@webbertraining.com</a:t>
            </a:r>
          </a:p>
          <a:p>
            <a:pPr>
              <a:defRPr/>
            </a:pPr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A25A6E-69AA-4C85-B38F-660CDDCC0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62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4F3A36-736F-404B-A713-23E7D6D8CAD4}" type="datetimeFigureOut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Tekststijl van het model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  <a:endParaRPr lang="en-GB" altLang="en-US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DC126D-AEBF-4214-A2AD-8F66C79C30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515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CB1493-2792-48EC-AF1A-18B6BFCE552E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C2218EA-EA00-41BA-AF17-F44410A9735C}" type="slidenum">
              <a:rPr lang="nl-NL" altLang="de-DE">
                <a:latin typeface="Arial" pitchFamily="34" charset="0"/>
              </a:rPr>
              <a:pPr/>
              <a:t>32</a:t>
            </a:fld>
            <a:endParaRPr lang="nl-NL" altLang="de-DE">
              <a:latin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4021138" y="10574338"/>
            <a:ext cx="30765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46B57C-ACA2-4AB7-8EA0-EC86048A1160}" type="slidenum">
              <a:rPr lang="en-GB" altLang="de-DE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GB" altLang="de-DE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58750" y="835025"/>
            <a:ext cx="7416800" cy="4173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243C268-CA4E-489B-A1E2-A0B498EBD3E2}" type="slidenum">
              <a:rPr lang="nl-NL" altLang="de-DE">
                <a:latin typeface="Arial" pitchFamily="34" charset="0"/>
              </a:rPr>
              <a:pPr/>
              <a:t>33</a:t>
            </a:fld>
            <a:endParaRPr lang="nl-NL" altLang="de-DE">
              <a:latin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4021138" y="10574338"/>
            <a:ext cx="30765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F25254-6568-4854-8A44-B90B37FB8B9F}" type="slidenum">
              <a:rPr lang="en-GB" altLang="de-DE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GB" altLang="de-DE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58750" y="835025"/>
            <a:ext cx="7416800" cy="4173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95B0F83-1460-41A3-B9AB-B86CC06ED282}" type="slidenum">
              <a:rPr lang="en-GB" altLang="nl-NL">
                <a:latin typeface="Arial" pitchFamily="34" charset="0"/>
              </a:rPr>
              <a:pPr/>
              <a:t>34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62D4265-2320-4650-928D-CBAA4FEDAE74}" type="slidenum">
              <a:rPr lang="en-GB" altLang="en-US"/>
              <a:pPr/>
              <a:t>35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altLang="de-DE" smtClean="0"/>
          </a:p>
        </p:txBody>
      </p:sp>
      <p:sp>
        <p:nvSpPr>
          <p:cNvPr id="686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8A81750-AEA8-46C7-B525-1AACE39F49D3}" type="slidenum">
              <a:rPr lang="en-GB" altLang="nl-NL">
                <a:latin typeface="Arial" pitchFamily="34" charset="0"/>
              </a:rPr>
              <a:pPr/>
              <a:t>36</a:t>
            </a:fld>
            <a:endParaRPr lang="en-GB" altLang="nl-NL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D640794-3634-46CF-A4C8-F109CF2143D5}" type="slidenum">
              <a:rPr lang="en-GB" altLang="nl-NL">
                <a:latin typeface="Arial" pitchFamily="34" charset="0"/>
              </a:rPr>
              <a:pPr/>
              <a:t>39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7CD508F-90FF-4DF3-BBD5-A86D4EDC8D93}" type="slidenum">
              <a:rPr lang="en-GB" altLang="nl-NL">
                <a:latin typeface="Arial" pitchFamily="34" charset="0"/>
              </a:rPr>
              <a:pPr/>
              <a:t>40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03F8BFE-92E6-406D-86B3-05CB7CBBFC1A}" type="slidenum">
              <a:rPr lang="nl-NL" altLang="nl-NL">
                <a:latin typeface="Arial" pitchFamily="34" charset="0"/>
              </a:rPr>
              <a:pPr/>
              <a:t>42</a:t>
            </a:fld>
            <a:endParaRPr lang="nl-NL" altLang="nl-NL">
              <a:latin typeface="Arial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798662-1033-4056-941B-7EAB667529BE}" type="slidenum">
              <a:rPr lang="en-GB" altLang="nl-NL">
                <a:latin typeface="Arial" pitchFamily="34" charset="0"/>
              </a:rPr>
              <a:pPr/>
              <a:t>48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8DAF144-3A2E-4665-8BE9-8DC4920A07D5}" type="slidenum">
              <a:rPr lang="en-GB" altLang="nl-NL">
                <a:latin typeface="Arial" pitchFamily="34" charset="0"/>
              </a:rPr>
              <a:pPr/>
              <a:t>49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B89B2D4-4CF0-47BB-B51D-DA6166ED6C66}" type="slidenum">
              <a:rPr lang="en-GB" altLang="en-US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42ECC3-4293-4778-B449-4687B1264DB0}" type="slidenum">
              <a:rPr lang="en-GB" altLang="nl-NL">
                <a:latin typeface="Arial" pitchFamily="34" charset="0"/>
              </a:rPr>
              <a:pPr/>
              <a:t>51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FA5021E-C1CC-41F5-8576-38BD1BE566B0}" type="slidenum">
              <a:rPr lang="en-GB" altLang="nl-NL">
                <a:latin typeface="Arial" pitchFamily="34" charset="0"/>
              </a:rPr>
              <a:pPr/>
              <a:t>52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de-DE" smtClean="0"/>
          </a:p>
        </p:txBody>
      </p:sp>
      <p:sp>
        <p:nvSpPr>
          <p:cNvPr id="942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E982B7B-39EF-49A4-BD86-4C63D72D4948}" type="slidenum">
              <a:rPr lang="en-GB" altLang="nl-NL">
                <a:latin typeface="Arial" pitchFamily="34" charset="0"/>
              </a:rPr>
              <a:pPr/>
              <a:t>53</a:t>
            </a:fld>
            <a:endParaRPr lang="en-GB" altLang="nl-NL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B0BF9EF-F26F-4812-9976-848E5AA6E45E}" type="slidenum">
              <a:rPr lang="en-GB" altLang="nl-NL">
                <a:latin typeface="Arial" pitchFamily="34" charset="0"/>
              </a:rPr>
              <a:pPr/>
              <a:t>54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38E017F-00C6-429C-B93D-85AA07DFE286}" type="slidenum">
              <a:rPr lang="en-GB" altLang="nl-NL">
                <a:latin typeface="Arial" pitchFamily="34" charset="0"/>
              </a:rPr>
              <a:pPr/>
              <a:t>55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6BE2A2-09E9-46C7-B98F-548EC995E9AF}" type="slidenum">
              <a:rPr lang="en-GB" altLang="nl-NL">
                <a:latin typeface="Arial" pitchFamily="34" charset="0"/>
              </a:rPr>
              <a:pPr/>
              <a:t>56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0F04220-94CB-453D-861E-29CE3F3487B6}" type="slidenum">
              <a:rPr lang="en-GB" altLang="nl-NL">
                <a:latin typeface="Arial" pitchFamily="34" charset="0"/>
              </a:rPr>
              <a:pPr/>
              <a:t>57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79833BE-2EA0-4BFD-A4FC-8B6ACC18312E}" type="slidenum">
              <a:rPr lang="en-GB" altLang="de-DE">
                <a:latin typeface="Arial" pitchFamily="34" charset="0"/>
              </a:rPr>
              <a:pPr/>
              <a:t>58</a:t>
            </a:fld>
            <a:endParaRPr lang="en-GB" altLang="de-DE">
              <a:latin typeface="Arial" pitchFamily="34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418E1C-150C-4957-9A4C-B6D9E17AA012}" type="slidenum">
              <a:rPr lang="en-GB" altLang="en-US"/>
              <a:pPr/>
              <a:t>65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176075F-E56E-4FAB-9DD9-469E4D81C522}" type="slidenum">
              <a:rPr lang="en-GB" altLang="nl-NL">
                <a:latin typeface="Arial" pitchFamily="34" charset="0"/>
              </a:rPr>
              <a:pPr/>
              <a:t>10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4788" y="806450"/>
            <a:ext cx="7148513" cy="4022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2E4B480-A57B-4B6C-954E-7AC87FDC0D16}" type="slidenum">
              <a:rPr lang="en-GB" altLang="nl-NL">
                <a:latin typeface="Arial" pitchFamily="34" charset="0"/>
              </a:rPr>
              <a:pPr/>
              <a:t>11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4788" y="806450"/>
            <a:ext cx="7148513" cy="4022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70EE425-8EDC-41F9-87EE-67EAEACCC876}" type="slidenum">
              <a:rPr lang="en-GB" altLang="en-US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B1B330A-700F-4926-B1B1-2DC0373CF23E}" type="slidenum">
              <a:rPr lang="en-US" altLang="de-DE">
                <a:latin typeface="Arial" pitchFamily="34" charset="0"/>
                <a:ea typeface="MS PGothic" pitchFamily="34" charset="-128"/>
              </a:rPr>
              <a:pPr/>
              <a:t>14</a:t>
            </a:fld>
            <a:endParaRPr lang="en-US" altLang="de-DE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16FAE2B-A635-4272-8145-7E821440AC73}" type="slidenum">
              <a:rPr lang="en-GB" altLang="nl-NL">
                <a:latin typeface="Arial" pitchFamily="34" charset="0"/>
              </a:rPr>
              <a:pPr/>
              <a:t>15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C615142-DD6C-4777-A7F1-116CCCACD2C6}" type="slidenum">
              <a:rPr lang="en-GB" altLang="nl-NL"/>
              <a:pPr/>
              <a:t>17</a:t>
            </a:fld>
            <a:endParaRPr lang="en-GB" altLang="nl-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65114A7-A65B-4A4B-9F12-8A9A918449FC}" type="slidenum">
              <a:rPr lang="en-GB" altLang="nl-NL">
                <a:latin typeface="Arial" pitchFamily="34" charset="0"/>
              </a:rPr>
              <a:pPr/>
              <a:t>21</a:t>
            </a:fld>
            <a:endParaRPr lang="en-GB" altLang="nl-NL"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A6A15-E6DF-4FE4-8DCE-4C3452784783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92818-24B1-40DC-A049-37CE2B1761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890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7A4976-3809-475D-82EB-6564630EC2C7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39427-FA33-43EA-A3C8-D815911509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381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FFD52-9617-40B1-8892-D5991A0E6EA7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D8B4E-CF5D-46C9-B91A-29436556B2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26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nl-N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Gertie van Knippenberg-Gordebeke, CCIP   2017  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8700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Gertie van Knippenberg-Gordebeke, CCIP   2017  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2216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7051" y="1412882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051" y="1412882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B6053-7DC7-45A9-922B-864E6E10D77B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E22F-2370-4F96-B17D-079F8F50B7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089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9D2E7-9C0B-4D3B-99C8-B4A3ADD77840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DF23E-3250-4126-B770-8FAC08BC31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52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5100E-2505-4620-8683-274870174C01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6DF8E-AE3C-41D2-B03F-90618C5620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432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E41CD-B5FE-4921-A3AF-AE4AA30ED48A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69EF-C768-4E1E-8A68-C689BA938D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26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1BF78F-DE24-4267-8C89-EC26703643E3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EB189-1B12-49DA-BB43-6E28586415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209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F2AE7-B46F-4014-B176-E5A89B543248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D699D-7D96-48F4-B599-76053F8D4F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614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A9551-93F9-44AD-9CAA-6CFB1E75FE63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5F90C-BF4C-46F9-8DDA-DDAF5D9FB5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876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E21D5-A6EC-4819-BBE6-74DC9CB2877C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ADCA4-DA70-4380-A7A8-A449B3C30C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070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CE971-3EA3-4A7D-8A00-964789DE81CB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4ED6B-B241-4735-9770-54EB9F8ECA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00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stijl te bewerken</a:t>
            </a:r>
            <a:endParaRPr lang="en-GB" altLang="en-US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Tekststijl van het model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  <a:endParaRPr lang="en-GB" alt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30648B0-8645-4069-937A-C1E900EDE138}" type="datetime1">
              <a:rPr lang="en-GB" altLang="en-US"/>
              <a:pPr/>
              <a:t>30/05/2017</a:t>
            </a:fld>
            <a:endParaRPr lang="en-GB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nl-NL" altLang="en-US"/>
              <a:t>Gertie van Knippenberg-Gordebeke, CCIP   2017  </a:t>
            </a:r>
            <a:endParaRPr lang="en-GB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b="1"/>
            </a:lvl1pPr>
          </a:lstStyle>
          <a:p>
            <a:fld id="{CF530FEF-9A89-4AD6-92C3-E4BA0699C2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41" r:id="rId14"/>
  </p:sldLayoutIdLst>
  <p:hf hd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9.png"/><Relationship Id="rId4" Type="http://schemas.openxmlformats.org/officeDocument/2006/relationships/hyperlink" Target="http://www.iso.org/iso/home.htm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10" Type="http://schemas.openxmlformats.org/officeDocument/2006/relationships/image" Target="../media/image1.pn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9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1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8.jpeg"/><Relationship Id="rId7" Type="http://schemas.openxmlformats.org/officeDocument/2006/relationships/image" Target="../media/image102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9" Type="http://schemas.openxmlformats.org/officeDocument/2006/relationships/image" Target="../media/image10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hthoek 1"/>
          <p:cNvSpPr>
            <a:spLocks noChangeArrowheads="1"/>
          </p:cNvSpPr>
          <p:nvPr/>
        </p:nvSpPr>
        <p:spPr bwMode="auto">
          <a:xfrm>
            <a:off x="-42863" y="165100"/>
            <a:ext cx="1227772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Good the Bad and the Ugly</a:t>
            </a:r>
            <a:br>
              <a:rPr lang="en-US" altLang="en-US" sz="3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3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Methods for Bedpan Management</a:t>
            </a:r>
          </a:p>
        </p:txBody>
      </p:sp>
      <p:sp>
        <p:nvSpPr>
          <p:cNvPr id="18434" name="Rechthoek 11"/>
          <p:cNvSpPr>
            <a:spLocks noChangeArrowheads="1"/>
          </p:cNvSpPr>
          <p:nvPr/>
        </p:nvSpPr>
        <p:spPr bwMode="auto">
          <a:xfrm>
            <a:off x="3621088" y="2106613"/>
            <a:ext cx="8004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nl-NL" altLang="en-US" sz="32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Gertie van Knippenberg-Gordebeke, CCIP</a:t>
            </a:r>
            <a:endParaRPr lang="nl-NL" altLang="en-US" sz="3200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00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Owner international consultancy Knowhow Infection Prevention KNIP</a:t>
            </a:r>
          </a:p>
          <a:p>
            <a:pPr algn="ctr" eaLnBrk="1" hangingPunct="1"/>
            <a:r>
              <a:rPr lang="en-US" altLang="en-US" sz="200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Advocate for Safe Bedpan Management</a:t>
            </a:r>
            <a:endParaRPr lang="nl-NL" altLang="en-US" sz="2000">
              <a:solidFill>
                <a:srgbClr val="00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8435" name="Picture 3" descr="logo met onder ti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media2.picsearch.com/is?6c2ewDgoum1AOcf1mW0rgh_GwEMHdhQOJayXWo06tDM&amp;height=341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1" y="1687582"/>
            <a:ext cx="2398968" cy="37184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hthoek 11"/>
          <p:cNvSpPr>
            <a:spLocks noChangeArrowheads="1"/>
          </p:cNvSpPr>
          <p:nvPr/>
        </p:nvSpPr>
        <p:spPr bwMode="auto">
          <a:xfrm>
            <a:off x="3627438" y="3722688"/>
            <a:ext cx="8004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CA" altLang="en-US" sz="28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Hosted by Martin Kiernan</a:t>
            </a:r>
          </a:p>
          <a:p>
            <a:pPr algn="ctr" eaLnBrk="1" hangingPunct="1"/>
            <a:r>
              <a:rPr lang="en-CA" altLang="en-US" sz="2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martin@webbertraining.com</a:t>
            </a:r>
            <a:endParaRPr lang="nl-NL" altLang="en-US" sz="1400">
              <a:solidFill>
                <a:srgbClr val="00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438" name="Rechthoek 11"/>
          <p:cNvSpPr>
            <a:spLocks noChangeArrowheads="1"/>
          </p:cNvSpPr>
          <p:nvPr/>
        </p:nvSpPr>
        <p:spPr bwMode="auto">
          <a:xfrm>
            <a:off x="6419850" y="4843463"/>
            <a:ext cx="2693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Sponsored by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4843463"/>
            <a:ext cx="3522663" cy="156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4627563" y="6456363"/>
            <a:ext cx="296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 b="1"/>
              <a:t>www.webbertraining.com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10575925" y="6461125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2000" b="1"/>
              <a:t>May 30, 2017</a:t>
            </a:r>
          </a:p>
        </p:txBody>
      </p:sp>
      <p:pic>
        <p:nvPicPr>
          <p:cNvPr id="1844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913" y="5337175"/>
            <a:ext cx="24447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hthoek 11"/>
          <p:cNvSpPr>
            <a:spLocks noChangeArrowheads="1"/>
          </p:cNvSpPr>
          <p:nvPr/>
        </p:nvSpPr>
        <p:spPr bwMode="auto">
          <a:xfrm>
            <a:off x="6462713" y="5892800"/>
            <a:ext cx="2693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www.cleanis.com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Image result for chain of inf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275" y="176213"/>
            <a:ext cx="2620963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704850" y="1312863"/>
            <a:ext cx="107823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nl-NL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en-US" altLang="nl-NL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of these pathogens is an interaction</a:t>
            </a:r>
            <a:r>
              <a:rPr lang="en-US" altLang="nl-NL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nl-NL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of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nl-NL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patients/clients, healthcare workers and human waste</a:t>
            </a:r>
            <a:endParaRPr lang="en-GB" altLang="nl-NL" sz="2800" i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Full Bedpans/urine bottles are huge </a:t>
            </a:r>
            <a:r>
              <a:rPr lang="en-GB" alt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Reservoirs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Hands can </a:t>
            </a:r>
            <a:r>
              <a:rPr lang="en-GB" alt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Contaminate</a:t>
            </a:r>
            <a:r>
              <a:rPr lang="en-GB" alt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Environment &amp; Patients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Contaminated</a:t>
            </a:r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Environment can </a:t>
            </a:r>
            <a:r>
              <a:rPr lang="en-GB" alt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Contaminate</a:t>
            </a:r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Hands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Bedpans &amp; Hands can </a:t>
            </a:r>
            <a:r>
              <a:rPr lang="en-GB" alt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Transmit</a:t>
            </a:r>
            <a:r>
              <a:rPr lang="en-GB" alt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Microorganisms</a:t>
            </a:r>
          </a:p>
        </p:txBody>
      </p:sp>
      <p:sp>
        <p:nvSpPr>
          <p:cNvPr id="2969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BD265CF-56A6-4933-8CDF-9994B6D1362E}" type="slidenum">
              <a:rPr lang="es-EC" altLang="en-US"/>
              <a:pPr/>
              <a:t>10</a:t>
            </a:fld>
            <a:endParaRPr lang="es-EC" altLang="en-US"/>
          </a:p>
        </p:txBody>
      </p:sp>
      <p:pic>
        <p:nvPicPr>
          <p:cNvPr id="29700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88925"/>
            <a:ext cx="12192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GB" altLang="nl-NL" sz="4000" b="1" kern="0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</a:t>
            </a:r>
            <a:r>
              <a:rPr lang="en-GB" altLang="nl-NL" sz="40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160338" y="1125538"/>
            <a:ext cx="118713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5613" indent="-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lnSpc>
                <a:spcPct val="125000"/>
              </a:lnSpc>
            </a:pPr>
            <a:r>
              <a:rPr lang="en-GB" altLang="en-US" sz="800">
                <a:solidFill>
                  <a:srgbClr val="000066"/>
                </a:solidFill>
              </a:rPr>
              <a:t> </a:t>
            </a:r>
            <a:endParaRPr lang="en-US" altLang="nl-NL" sz="24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altLang="nl-NL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Increasing prevalence of multidrug-resistance organisms (MDRO)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altLang="nl-NL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10% of population estimated (unknown) Carrier of MDRO e.g.:</a:t>
            </a:r>
          </a:p>
          <a:p>
            <a:pPr lvl="1" eaLnBrk="1" hangingPunct="1">
              <a:lnSpc>
                <a:spcPct val="150000"/>
              </a:lnSpc>
              <a:buSzPct val="50000"/>
              <a:buFont typeface="Wingdings" pitchFamily="2" charset="2"/>
              <a:buChar char="§"/>
            </a:pPr>
            <a:r>
              <a:rPr lang="en-US" altLang="nl-NL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VRE,  ESBL, </a:t>
            </a:r>
            <a:r>
              <a:rPr lang="nl-NL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CRE</a:t>
            </a:r>
            <a:r>
              <a:rPr lang="nl-NL" altLang="en-US" sz="2800">
                <a:latin typeface="Arial" pitchFamily="34" charset="0"/>
                <a:cs typeface="Arial" pitchFamily="34" charset="0"/>
              </a:rPr>
              <a:t>, </a:t>
            </a:r>
            <a:r>
              <a:rPr lang="en-US" altLang="nl-NL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MRSA, KPC, </a:t>
            </a:r>
            <a:r>
              <a:rPr lang="en-US" altLang="nl-NL" sz="28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Pseudomonas aeruginosa,</a:t>
            </a:r>
          </a:p>
          <a:p>
            <a:pPr lvl="1" eaLnBrk="1" hangingPunct="1">
              <a:lnSpc>
                <a:spcPct val="150000"/>
              </a:lnSpc>
              <a:buSzPct val="50000"/>
            </a:pPr>
            <a:r>
              <a:rPr lang="nl-NL" altLang="en-US" sz="28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Acinetobacter baumannii, Enterobacter cloacae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altLang="nl-NL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10-20 % of patients may be colonized with </a:t>
            </a:r>
            <a:r>
              <a:rPr lang="en-US" altLang="nl-NL" sz="28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Clostridium difficile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50000"/>
            </a:pPr>
            <a:r>
              <a:rPr lang="en-US" altLang="nl-NL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nl-NL" sz="1000" i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AEB21BD-6C5A-45E2-8769-98A4BCC9BFB3}" type="slidenum">
              <a:rPr lang="es-EC" altLang="en-US"/>
              <a:pPr/>
              <a:t>11</a:t>
            </a:fld>
            <a:endParaRPr lang="es-EC" altLang="en-US"/>
          </a:p>
        </p:txBody>
      </p:sp>
      <p:pic>
        <p:nvPicPr>
          <p:cNvPr id="31747" name="Picture 3" descr="logo met onder ti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88925"/>
            <a:ext cx="12192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GB" altLang="nl-NL" sz="4000" b="1" kern="0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</a:t>
            </a:r>
            <a:r>
              <a:rPr lang="en-GB" altLang="nl-NL" sz="40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kstvak 16"/>
          <p:cNvSpPr txBox="1">
            <a:spLocks noChangeArrowheads="1"/>
          </p:cNvSpPr>
          <p:nvPr/>
        </p:nvSpPr>
        <p:spPr bwMode="auto">
          <a:xfrm>
            <a:off x="420688" y="2446338"/>
            <a:ext cx="11426825" cy="120173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200" i="1">
                <a:latin typeface="Arial" pitchFamily="34" charset="0"/>
                <a:cs typeface="Arial" pitchFamily="34" charset="0"/>
              </a:rPr>
              <a:t>Enterobacter faecium, </a:t>
            </a:r>
            <a:r>
              <a:rPr lang="en-US" altLang="en-US" sz="1200">
                <a:latin typeface="Arial" pitchFamily="34" charset="0"/>
                <a:cs typeface="Arial" pitchFamily="34" charset="0"/>
              </a:rPr>
              <a:t>	                     vancomycin-resistant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200" i="1">
                <a:latin typeface="Arial" pitchFamily="34" charset="0"/>
                <a:cs typeface="Arial" pitchFamily="34" charset="0"/>
              </a:rPr>
              <a:t>Staphylococcus aureus</a:t>
            </a:r>
            <a:r>
              <a:rPr lang="en-US" altLang="en-US" sz="1200">
                <a:latin typeface="Arial" pitchFamily="34" charset="0"/>
                <a:cs typeface="Arial" pitchFamily="34" charset="0"/>
              </a:rPr>
              <a:t>, 	methicillin-resistant, vancomycin intermediate and resistant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200" i="1">
                <a:latin typeface="Arial" pitchFamily="34" charset="0"/>
                <a:cs typeface="Arial" pitchFamily="34" charset="0"/>
              </a:rPr>
              <a:t>Helicobacter pylori</a:t>
            </a:r>
            <a:r>
              <a:rPr lang="en-US" altLang="en-US" sz="1200">
                <a:latin typeface="Arial" pitchFamily="34" charset="0"/>
                <a:cs typeface="Arial" pitchFamily="34" charset="0"/>
              </a:rPr>
              <a:t>, 		clarithromycin-resistant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200" i="1">
                <a:latin typeface="Arial" pitchFamily="34" charset="0"/>
                <a:cs typeface="Arial" pitchFamily="34" charset="0"/>
              </a:rPr>
              <a:t>Campylobacter</a:t>
            </a:r>
            <a:r>
              <a:rPr lang="en-US" altLang="en-US" sz="1200">
                <a:latin typeface="Arial" pitchFamily="34" charset="0"/>
                <a:cs typeface="Arial" pitchFamily="34" charset="0"/>
              </a:rPr>
              <a:t>, 		fluoroquinolone-resistant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200" i="1">
                <a:latin typeface="Arial" pitchFamily="34" charset="0"/>
                <a:cs typeface="Arial" pitchFamily="34" charset="0"/>
              </a:rPr>
              <a:t>Salmonella spp</a:t>
            </a:r>
            <a:r>
              <a:rPr lang="en-US" altLang="en-US" sz="1200">
                <a:latin typeface="Arial" pitchFamily="34" charset="0"/>
                <a:cs typeface="Arial" pitchFamily="34" charset="0"/>
              </a:rPr>
              <a:t>,     		fluoroquinolone-resistant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200" i="1">
                <a:latin typeface="Arial" pitchFamily="34" charset="0"/>
                <a:cs typeface="Arial" pitchFamily="34" charset="0"/>
              </a:rPr>
              <a:t>Neisseria gonorrhoeae</a:t>
            </a:r>
            <a:r>
              <a:rPr lang="en-US" altLang="en-US" sz="1200">
                <a:latin typeface="Arial" pitchFamily="34" charset="0"/>
                <a:cs typeface="Arial" pitchFamily="34" charset="0"/>
              </a:rPr>
              <a:t>,      	3</a:t>
            </a:r>
            <a:r>
              <a:rPr lang="en-US" altLang="en-US" sz="1200" baseline="30000">
                <a:latin typeface="Arial" pitchFamily="34" charset="0"/>
                <a:cs typeface="Arial" pitchFamily="34" charset="0"/>
              </a:rPr>
              <a:t>rd</a:t>
            </a:r>
            <a:r>
              <a:rPr lang="en-US" altLang="en-US" sz="1200">
                <a:latin typeface="Arial" pitchFamily="34" charset="0"/>
                <a:cs typeface="Arial" pitchFamily="34" charset="0"/>
              </a:rPr>
              <a:t>  generation cephalosporin-resistant,  fluoroquinolone-resistant </a:t>
            </a:r>
          </a:p>
        </p:txBody>
      </p:sp>
      <p:sp>
        <p:nvSpPr>
          <p:cNvPr id="33794" name="Tekstvak 18"/>
          <p:cNvSpPr txBox="1">
            <a:spLocks noChangeArrowheads="1"/>
          </p:cNvSpPr>
          <p:nvPr/>
        </p:nvSpPr>
        <p:spPr bwMode="auto">
          <a:xfrm>
            <a:off x="454025" y="3779838"/>
            <a:ext cx="11358563" cy="6461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2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Streptococcus pneumoniae,    </a:t>
            </a:r>
            <a:r>
              <a:rPr lang="en-US" alt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penicillin-non-suspectible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2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Haemophilus influenza,            </a:t>
            </a:r>
            <a:r>
              <a:rPr lang="en-US" alt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ampicillin-resistant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2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Shigella spp.,</a:t>
            </a:r>
            <a:r>
              <a:rPr lang="en-US" altLang="en-US" sz="1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             fluoroquinolone-resistant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609850" y="258763"/>
            <a:ext cx="9421813" cy="704850"/>
          </a:xfrm>
        </p:spPr>
        <p:txBody>
          <a:bodyPr rtlCol="0">
            <a:normAutofit fontScale="90000"/>
          </a:bodyPr>
          <a:lstStyle/>
          <a:p>
            <a:pPr defTabSz="914354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 WHO PRIORITY AMR PATHOGENS LIST 1.2</a:t>
            </a:r>
          </a:p>
        </p:txBody>
      </p:sp>
      <p:sp>
        <p:nvSpPr>
          <p:cNvPr id="33796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FB7646-7D5C-41B9-B1E9-77E3CFEF329E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3797" name="Rechthoek 11"/>
          <p:cNvSpPr>
            <a:spLocks noChangeArrowheads="1"/>
          </p:cNvSpPr>
          <p:nvPr/>
        </p:nvSpPr>
        <p:spPr bwMode="auto">
          <a:xfrm>
            <a:off x="382588" y="957263"/>
            <a:ext cx="11383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nl-NL" altLang="en-US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</a:t>
            </a:r>
            <a:endParaRPr lang="en-US" altLang="en-US"/>
          </a:p>
        </p:txBody>
      </p:sp>
      <p:sp>
        <p:nvSpPr>
          <p:cNvPr id="33798" name="Rechthoek 3"/>
          <p:cNvSpPr>
            <a:spLocks noChangeArrowheads="1"/>
          </p:cNvSpPr>
          <p:nvPr/>
        </p:nvSpPr>
        <p:spPr bwMode="auto">
          <a:xfrm>
            <a:off x="28575" y="6167438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http://www.who.int/medicines/publications/WHO-PPL-Short_Summary_25Feb-ET_NM_WHO.pdf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82588" y="1081088"/>
            <a:ext cx="11430000" cy="1200150"/>
          </a:xfrm>
          <a:prstGeom prst="rect">
            <a:avLst/>
          </a:prstGeom>
          <a:solidFill>
            <a:srgbClr val="FF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Acinetobacter baumannii,      </a:t>
            </a:r>
            <a:r>
              <a:rPr lang="en-US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carbapenem-resistant                                                                  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Pseudomonas  aeruginosa,   </a:t>
            </a:r>
            <a:r>
              <a:rPr lang="en-US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carbapenem-resistant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Enterobacteriaceae*,           </a:t>
            </a:r>
            <a:r>
              <a:rPr lang="en-US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carbapenem-resistant, 3</a:t>
            </a:r>
            <a:r>
              <a:rPr lang="en-US" altLang="en-US" sz="1200" baseline="30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rd  </a:t>
            </a:r>
            <a:r>
              <a:rPr lang="en-US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cephalosporin-resistant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includes: </a:t>
            </a:r>
            <a:r>
              <a:rPr lang="nl-NL" altLang="en-US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Klebsiella pneumoniae , Escherichia coli , Enterobacter species, Serratia species Proteus species, Providencia species, Morganella species</a:t>
            </a:r>
            <a:endParaRPr lang="en-US" altLang="en-US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00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7938"/>
            <a:ext cx="23923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3" descr="logo met onder tite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kstvak 7"/>
          <p:cNvSpPr txBox="1">
            <a:spLocks noChangeArrowheads="1"/>
          </p:cNvSpPr>
          <p:nvPr/>
        </p:nvSpPr>
        <p:spPr bwMode="auto">
          <a:xfrm>
            <a:off x="350838" y="4886325"/>
            <a:ext cx="11610975" cy="76993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‘</a:t>
            </a:r>
          </a:p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Carriers have these MDRO in faeces and on the skin</a:t>
            </a:r>
          </a:p>
          <a:p>
            <a:pPr eaLnBrk="1" hangingPunct="1"/>
            <a:endParaRPr lang="en-US" altLang="en-US" sz="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976938" y="4489450"/>
            <a:ext cx="5818187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http://www.who.int/medicines/publications/WHO-PPL-Short_Summary_25Feb-ET_NM_WHO.pdf</a:t>
            </a:r>
          </a:p>
        </p:txBody>
      </p:sp>
      <p:sp>
        <p:nvSpPr>
          <p:cNvPr id="33804" name="Rechthoek 15"/>
          <p:cNvSpPr>
            <a:spLocks noChangeArrowheads="1"/>
          </p:cNvSpPr>
          <p:nvPr/>
        </p:nvSpPr>
        <p:spPr bwMode="auto">
          <a:xfrm>
            <a:off x="768350" y="1198563"/>
            <a:ext cx="10915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nl-NL" altLang="en-US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Priority 1: CRITICAL</a:t>
            </a:r>
            <a:endParaRPr lang="en-US" altLang="en-US" sz="24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endParaRPr lang="en-US" altLang="en-US"/>
          </a:p>
        </p:txBody>
      </p:sp>
      <p:sp>
        <p:nvSpPr>
          <p:cNvPr id="33805" name="Rechthoek 17"/>
          <p:cNvSpPr>
            <a:spLocks noChangeArrowheads="1"/>
          </p:cNvSpPr>
          <p:nvPr/>
        </p:nvSpPr>
        <p:spPr bwMode="auto">
          <a:xfrm>
            <a:off x="954088" y="3763963"/>
            <a:ext cx="10926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nl-NL" altLang="en-US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Priority 3: MEDIUM</a:t>
            </a:r>
            <a:endParaRPr lang="en-US" altLang="en-US" sz="2400" b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Rechthoek 19"/>
          <p:cNvSpPr>
            <a:spLocks noChangeArrowheads="1"/>
          </p:cNvSpPr>
          <p:nvPr/>
        </p:nvSpPr>
        <p:spPr bwMode="auto">
          <a:xfrm>
            <a:off x="1020763" y="2636838"/>
            <a:ext cx="109156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nl-NL" alt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Priority 2: HIGH </a:t>
            </a:r>
            <a:endParaRPr lang="en-US" altLang="en-US" sz="2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425" y="220663"/>
            <a:ext cx="8323263" cy="5060950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5842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51289D-B758-4FFD-9A55-00FF34B408C4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5843" name="Rechthoek 6"/>
          <p:cNvSpPr>
            <a:spLocks noChangeArrowheads="1"/>
          </p:cNvSpPr>
          <p:nvPr/>
        </p:nvSpPr>
        <p:spPr bwMode="auto">
          <a:xfrm>
            <a:off x="2130425" y="2751138"/>
            <a:ext cx="8323263" cy="431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Reported MDR-GNB infection rates of 10.9% - 62.7%</a:t>
            </a:r>
          </a:p>
        </p:txBody>
      </p:sp>
      <p:sp>
        <p:nvSpPr>
          <p:cNvPr id="4" name="Rechthoek 3"/>
          <p:cNvSpPr/>
          <p:nvPr/>
        </p:nvSpPr>
        <p:spPr>
          <a:xfrm>
            <a:off x="6224588" y="5313363"/>
            <a:ext cx="42291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http://www.ajicjournal.org/article/S0196-6553(17)30085-8/abstract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systematic review and meta-analysis (May 1,  2017)</a:t>
            </a:r>
          </a:p>
        </p:txBody>
      </p:sp>
      <p:pic>
        <p:nvPicPr>
          <p:cNvPr id="35845" name="Picture 3" descr="logo met onder ti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hthoek 3"/>
          <p:cNvSpPr>
            <a:spLocks noChangeArrowheads="1"/>
          </p:cNvSpPr>
          <p:nvPr/>
        </p:nvSpPr>
        <p:spPr bwMode="auto">
          <a:xfrm>
            <a:off x="1011238" y="438150"/>
            <a:ext cx="10118725" cy="1476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de-DE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While optimizing hand hygiene and isolation practice is clearly important </a:t>
            </a:r>
          </a:p>
          <a:p>
            <a:pPr algn="ctr" eaLnBrk="1" hangingPunct="1"/>
            <a:r>
              <a:rPr lang="en-US" altLang="de-DE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there is no reason why the effectiveness and thoroughness of </a:t>
            </a:r>
          </a:p>
          <a:p>
            <a:pPr algn="ctr" eaLnBrk="1" hangingPunct="1"/>
            <a:r>
              <a:rPr lang="en-US" altLang="de-DE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Environmental hygienic cleaning should not also be optimized</a:t>
            </a:r>
          </a:p>
          <a:p>
            <a:pPr eaLnBrk="1" hangingPunct="1"/>
            <a:endParaRPr lang="en-US" altLang="de-DE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765550" y="1665288"/>
            <a:ext cx="4660900" cy="27781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de-DE" sz="1200" i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Philip C. Carling, M.D. Boston University School of Medicine, 2010 </a:t>
            </a:r>
          </a:p>
        </p:txBody>
      </p:sp>
      <p:sp>
        <p:nvSpPr>
          <p:cNvPr id="36867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DD8A46C-D996-415E-A757-9AC8F0C3B225}" type="slidenum">
              <a:rPr lang="en-GB" altLang="en-US"/>
              <a:pPr/>
              <a:t>14</a:t>
            </a:fld>
            <a:endParaRPr lang="en-GB" altLang="en-US"/>
          </a:p>
        </p:txBody>
      </p:sp>
      <p:pic>
        <p:nvPicPr>
          <p:cNvPr id="36868" name="Picture 3" descr="logo met onder ti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Content Placeholder 2"/>
          <p:cNvSpPr>
            <a:spLocks noGrp="1"/>
          </p:cNvSpPr>
          <p:nvPr>
            <p:ph idx="1"/>
          </p:nvPr>
        </p:nvSpPr>
        <p:spPr>
          <a:xfrm>
            <a:off x="1011238" y="2279650"/>
            <a:ext cx="10118725" cy="1420813"/>
          </a:xfrm>
          <a:solidFill>
            <a:srgbClr val="CCECFF"/>
          </a:solidFill>
        </p:spPr>
        <p:txBody>
          <a:bodyPr/>
          <a:lstStyle/>
          <a:p>
            <a:pPr marL="0" indent="0" algn="ctr" eaLnBrk="1" hangingPunct="1">
              <a:lnSpc>
                <a:spcPct val="70000"/>
              </a:lnSpc>
              <a:buFont typeface="Arial" pitchFamily="34" charset="0"/>
              <a:buNone/>
            </a:pPr>
            <a:endParaRPr lang="en-CA" altLang="en-US" sz="700" smtClean="0">
              <a:solidFill>
                <a:srgbClr val="000066"/>
              </a:solidFill>
              <a:cs typeface="Arial" pitchFamily="34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en-CA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Environment is </a:t>
            </a:r>
          </a:p>
          <a:p>
            <a:pPr marL="0" indent="0" algn="ctr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en-CA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everything that cannot walk and cannot talk</a:t>
            </a:r>
          </a:p>
          <a:p>
            <a:pPr marL="0" indent="0" algn="ctr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en-CA" altLang="en-US" sz="12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Dr. Peter Hoffman London, UK</a:t>
            </a:r>
          </a:p>
        </p:txBody>
      </p:sp>
      <p:sp>
        <p:nvSpPr>
          <p:cNvPr id="36870" name="Tekstvak 14"/>
          <p:cNvSpPr txBox="1">
            <a:spLocks noChangeArrowheads="1"/>
          </p:cNvSpPr>
          <p:nvPr/>
        </p:nvSpPr>
        <p:spPr bwMode="auto">
          <a:xfrm>
            <a:off x="1011238" y="4095750"/>
            <a:ext cx="10021887" cy="11398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Many infection prevention professionals do not consider </a:t>
            </a:r>
          </a:p>
          <a:p>
            <a:pPr algn="ctr" eaLnBrk="1" hangingPunct="1"/>
            <a:r>
              <a:rPr lang="en-US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Bedpans as part of the Environment</a:t>
            </a:r>
          </a:p>
          <a:p>
            <a:pPr algn="ctr" eaLnBrk="1" hangingPunct="1"/>
            <a:r>
              <a:rPr lang="en-US" altLang="en-US" sz="12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Gertie van Knippenberg-Gordebeke, NL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3"/>
          <p:cNvSpPr>
            <a:spLocks noChangeArrowheads="1"/>
          </p:cNvSpPr>
          <p:nvPr/>
        </p:nvSpPr>
        <p:spPr bwMode="auto">
          <a:xfrm>
            <a:off x="3792538" y="3284538"/>
            <a:ext cx="503237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1800">
              <a:latin typeface="Arial" pitchFamily="34" charset="0"/>
            </a:endParaRPr>
          </a:p>
        </p:txBody>
      </p:sp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593850" y="4225925"/>
            <a:ext cx="9172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 ‘sexy’ topic and (Not yet) International accepted Risk </a:t>
            </a:r>
          </a:p>
        </p:txBody>
      </p:sp>
      <p:sp>
        <p:nvSpPr>
          <p:cNvPr id="38915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xfrm>
            <a:off x="8480425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AB8B8B7-C316-4176-8E61-BFA13C06AB88}" type="slidenum">
              <a:rPr lang="en-GB" altLang="en-US"/>
              <a:pPr/>
              <a:t>15</a:t>
            </a:fld>
            <a:endParaRPr lang="en-GB" altLang="en-US"/>
          </a:p>
        </p:txBody>
      </p:sp>
      <p:graphicFrame>
        <p:nvGraphicFramePr>
          <p:cNvPr id="19" name="Tabel 18"/>
          <p:cNvGraphicFramePr>
            <a:graphicFrameLocks noGrp="1"/>
          </p:cNvGraphicFramePr>
          <p:nvPr/>
        </p:nvGraphicFramePr>
        <p:xfrm>
          <a:off x="1036638" y="3443288"/>
          <a:ext cx="10007600" cy="515938"/>
        </p:xfrm>
        <a:graphic>
          <a:graphicData uri="http://schemas.openxmlformats.org/drawingml/2006/table">
            <a:tbl>
              <a:tblPr/>
              <a:tblGrid>
                <a:gridCol w="10007600"/>
              </a:tblGrid>
              <a:tr h="515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Environment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Bedpans 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hospital infections:                    </a:t>
                      </a:r>
                      <a:r>
                        <a:rPr kumimoji="0" lang="nl-NL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     5,260</a:t>
                      </a:r>
                      <a:endParaRPr kumimoji="0" lang="nl-NL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55" marB="457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38922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" descr="Image result for betty boop as nur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75" y="4111625"/>
            <a:ext cx="13795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1036638" y="666750"/>
          <a:ext cx="10007600" cy="468313"/>
        </p:xfrm>
        <a:graphic>
          <a:graphicData uri="http://schemas.openxmlformats.org/drawingml/2006/table">
            <a:tbl>
              <a:tblPr/>
              <a:tblGrid>
                <a:gridCol w="10007600"/>
              </a:tblGrid>
              <a:tr h="4683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Environment and hospital infections:                                    </a:t>
                      </a:r>
                      <a:r>
                        <a:rPr kumimoji="0" lang="nl-NL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2,350,000  </a:t>
                      </a:r>
                    </a:p>
                  </a:txBody>
                  <a:tcPr marL="91441" marR="91441" marT="45755" marB="457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8930" name="Text Box 3"/>
          <p:cNvSpPr txBox="1">
            <a:spLocks noChangeArrowheads="1"/>
          </p:cNvSpPr>
          <p:nvPr/>
        </p:nvSpPr>
        <p:spPr bwMode="auto">
          <a:xfrm>
            <a:off x="1593850" y="1244600"/>
            <a:ext cx="7294563" cy="461963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1313" indent="-3413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Interesting topic and International accepted Risk </a:t>
            </a:r>
          </a:p>
        </p:txBody>
      </p:sp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1036638" y="2078038"/>
          <a:ext cx="10007600" cy="457270"/>
        </p:xfrm>
        <a:graphic>
          <a:graphicData uri="http://schemas.openxmlformats.org/drawingml/2006/table">
            <a:tbl>
              <a:tblPr/>
              <a:tblGrid>
                <a:gridCol w="10007600"/>
              </a:tblGrid>
              <a:tr h="457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Environment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Mobile phones 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hospital infections:              </a:t>
                      </a:r>
                      <a:r>
                        <a:rPr kumimoji="0" lang="nl-NL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26,100</a:t>
                      </a:r>
                      <a:endParaRPr kumimoji="0" lang="nl-NL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55" marB="457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8937" name="Text Box 3"/>
          <p:cNvSpPr txBox="1">
            <a:spLocks noChangeArrowheads="1"/>
          </p:cNvSpPr>
          <p:nvPr/>
        </p:nvSpPr>
        <p:spPr bwMode="auto">
          <a:xfrm>
            <a:off x="1593850" y="2786063"/>
            <a:ext cx="7294563" cy="461962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1313" indent="-3413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de-DE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Interesting topic and International accepted Risk </a:t>
            </a:r>
          </a:p>
        </p:txBody>
      </p:sp>
      <p:sp>
        <p:nvSpPr>
          <p:cNvPr id="38938" name="Rectangle 165"/>
          <p:cNvSpPr txBox="1">
            <a:spLocks noChangeArrowheads="1"/>
          </p:cNvSpPr>
          <p:nvPr/>
        </p:nvSpPr>
        <p:spPr bwMode="auto">
          <a:xfrm>
            <a:off x="0" y="33338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nl-NL" sz="33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Publications </a:t>
            </a:r>
            <a:r>
              <a:rPr lang="en-US" altLang="en-US" sz="33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Google Scholar</a:t>
            </a:r>
            <a:endParaRPr lang="en-US" altLang="nl-NL" sz="33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DF25936-9921-4862-AD17-8B57DC50900E}" type="slidenum">
              <a:rPr lang="en-GB" altLang="nl-NL"/>
              <a:pPr/>
              <a:t>16</a:t>
            </a:fld>
            <a:endParaRPr lang="en-GB" altLang="nl-NL"/>
          </a:p>
        </p:txBody>
      </p:sp>
      <p:sp>
        <p:nvSpPr>
          <p:cNvPr id="40962" name="Text Box 142"/>
          <p:cNvSpPr txBox="1">
            <a:spLocks noChangeArrowheads="1"/>
          </p:cNvSpPr>
          <p:nvPr/>
        </p:nvSpPr>
        <p:spPr bwMode="auto">
          <a:xfrm>
            <a:off x="630238" y="798513"/>
            <a:ext cx="10671175" cy="4619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nl-NL" sz="2400" b="1" i="1">
                <a:solidFill>
                  <a:schemeClr val="bg1"/>
                </a:solidFill>
              </a:rPr>
              <a:t>              </a:t>
            </a:r>
            <a:r>
              <a:rPr lang="en-GB" altLang="nl-NL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PUBMED 			                                                 AJIC</a:t>
            </a:r>
          </a:p>
        </p:txBody>
      </p:sp>
      <p:sp>
        <p:nvSpPr>
          <p:cNvPr id="40963" name="Rectangle 165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12192000" cy="692150"/>
          </a:xfrm>
        </p:spPr>
        <p:txBody>
          <a:bodyPr/>
          <a:lstStyle/>
          <a:p>
            <a:pPr algn="ctr" eaLnBrk="1" hangingPunct="1"/>
            <a:r>
              <a:rPr lang="en-US" altLang="nl-NL" sz="3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Professional Publications</a:t>
            </a:r>
            <a:endParaRPr lang="en-US" altLang="nl-NL" sz="3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630238" y="1287463"/>
          <a:ext cx="10671175" cy="4062415"/>
        </p:xfrm>
        <a:graphic>
          <a:graphicData uri="http://schemas.openxmlformats.org/drawingml/2006/table">
            <a:tbl>
              <a:tblPr/>
              <a:tblGrid>
                <a:gridCol w="885825"/>
                <a:gridCol w="841375"/>
                <a:gridCol w="855662"/>
                <a:gridCol w="5281613"/>
                <a:gridCol w="854075"/>
                <a:gridCol w="931862"/>
                <a:gridCol w="1020763"/>
              </a:tblGrid>
              <a:tr h="531813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Topic 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Bedpan &amp; infections</a:t>
                      </a:r>
                      <a:endParaRPr kumimoji="0" lang="en-US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Bedpan &amp; nosocomial infections </a:t>
                      </a:r>
                      <a:endParaRPr kumimoji="0" lang="en-US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3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6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Bedpan &amp; hospital assoc. infections</a:t>
                      </a:r>
                      <a:endParaRPr kumimoji="0" lang="en-US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Bedpan &amp; healthc. assoc. infections</a:t>
                      </a:r>
                      <a:endParaRPr kumimoji="0" lang="en-US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-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9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Clostridium &amp; bedpans</a:t>
                      </a:r>
                      <a:endParaRPr kumimoji="0" lang="en-US" alt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7</a:t>
                      </a:r>
                      <a:endParaRPr kumimoji="0" lang="en-US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 gridSpan="6"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25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6" name="Titel 1"/>
          <p:cNvSpPr txBox="1">
            <a:spLocks/>
          </p:cNvSpPr>
          <p:nvPr/>
        </p:nvSpPr>
        <p:spPr bwMode="auto">
          <a:xfrm>
            <a:off x="630238" y="4787900"/>
            <a:ext cx="10671175" cy="10334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This minority number of published articles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altLang="en-US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not many evidence </a:t>
            </a: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where IC professionals always looking for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815975"/>
            <a:ext cx="11490325" cy="2516188"/>
          </a:xfrm>
        </p:spPr>
        <p:txBody>
          <a:bodyPr/>
          <a:lstStyle/>
          <a:p>
            <a:pPr eaLnBrk="1" hangingPunct="1"/>
            <a:r>
              <a:rPr lang="hr-HR" altLang="nl-NL" sz="2400" b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Evidence</a:t>
            </a:r>
            <a:r>
              <a:rPr lang="hr-HR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altLang="nl-NL" sz="2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T</a:t>
            </a:r>
            <a:r>
              <a:rPr lang="hr-HR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he fact</a:t>
            </a:r>
            <a:r>
              <a:rPr lang="en-US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r-HR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signs or objects that make you beli</a:t>
            </a:r>
            <a:r>
              <a:rPr lang="en-US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r-HR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ve that something is true</a:t>
            </a:r>
            <a:r>
              <a:rPr lang="en-US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nl-NL" sz="8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altLang="nl-NL" sz="1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</a:t>
            </a:r>
            <a:r>
              <a:rPr lang="hr-HR" altLang="nl-NL" sz="10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Oxford Advanced Learner’s Dictionary</a:t>
            </a:r>
            <a:endParaRPr lang="en-US" altLang="nl-NL" sz="1000" smtClean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nl-NL" sz="2400" b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Non-Evidence ?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Does that mean  </a:t>
            </a:r>
            <a:r>
              <a:rPr lang="hr-HR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fact, signs or objects that make you beli</a:t>
            </a:r>
            <a:r>
              <a:rPr lang="en-US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r-HR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ve </a:t>
            </a:r>
            <a:endParaRPr lang="en-US" altLang="nl-NL" sz="2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hr-HR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that something </a:t>
            </a:r>
            <a:r>
              <a:rPr lang="en-US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hr-HR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altLang="nl-NL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986" name="Rechthoek 1"/>
          <p:cNvSpPr>
            <a:spLocks noChangeArrowheads="1"/>
          </p:cNvSpPr>
          <p:nvPr/>
        </p:nvSpPr>
        <p:spPr bwMode="auto">
          <a:xfrm>
            <a:off x="0" y="0"/>
            <a:ext cx="1219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 Evidence always needed to make decisions?</a:t>
            </a:r>
            <a:endParaRPr lang="en-US" altLang="en-US" sz="3600"/>
          </a:p>
        </p:txBody>
      </p:sp>
      <p:sp>
        <p:nvSpPr>
          <p:cNvPr id="41987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xfrm>
            <a:off x="8718550" y="64198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9056D3-CF55-4932-A351-91C8405CECA2}" type="slidenum">
              <a:rPr lang="en-GB" altLang="en-US">
                <a:latin typeface="Arial" pitchFamily="34" charset="0"/>
                <a:cs typeface="Arial" pitchFamily="34" charset="0"/>
              </a:rPr>
              <a:pPr/>
              <a:t>17</a:t>
            </a:fld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3"/>
          <p:cNvSpPr txBox="1">
            <a:spLocks noChangeArrowheads="1"/>
          </p:cNvSpPr>
          <p:nvPr/>
        </p:nvSpPr>
        <p:spPr bwMode="auto">
          <a:xfrm>
            <a:off x="284163" y="3929063"/>
            <a:ext cx="11811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r-HR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Authors have searched literature for the words “parashute” and “trial”</a:t>
            </a:r>
          </a:p>
          <a:p>
            <a:pPr eaLnBrk="1" hangingPunct="1"/>
            <a:r>
              <a:rPr lang="hr-HR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They did not find any randomised controlled trials of the parashute </a:t>
            </a:r>
          </a:p>
          <a:p>
            <a:pPr eaLnBrk="1" hangingPunct="1"/>
            <a:r>
              <a:rPr lang="en-US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Conclusion: </a:t>
            </a:r>
            <a:r>
              <a:rPr lang="hr-HR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to wear </a:t>
            </a:r>
            <a:r>
              <a:rPr lang="en-US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r-HR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r-HR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hute to prevent death/severe</a:t>
            </a:r>
            <a:endParaRPr lang="en-US" altLang="nl-NL" sz="24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hr-HR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trauma when jumping from </a:t>
            </a:r>
            <a:r>
              <a:rPr lang="en-US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hr-HR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airplane is not an E</a:t>
            </a:r>
            <a:r>
              <a:rPr lang="en-US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vidence </a:t>
            </a:r>
            <a:r>
              <a:rPr lang="hr-HR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ased P</a:t>
            </a:r>
            <a:r>
              <a:rPr lang="hr-HR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rocedure</a:t>
            </a:r>
          </a:p>
        </p:txBody>
      </p:sp>
      <p:sp>
        <p:nvSpPr>
          <p:cNvPr id="41990" name="Rechthoek 6"/>
          <p:cNvSpPr>
            <a:spLocks noChangeArrowheads="1"/>
          </p:cNvSpPr>
          <p:nvPr/>
        </p:nvSpPr>
        <p:spPr bwMode="auto">
          <a:xfrm>
            <a:off x="9266238" y="5599113"/>
            <a:ext cx="1647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r-HR" altLang="nl-NL" sz="1000">
                <a:solidFill>
                  <a:srgbClr val="7F7F7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BMJ 2003;327.1459-1461</a:t>
            </a:r>
            <a:endParaRPr lang="en-US" altLang="en-US" sz="10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8036" y="2372784"/>
            <a:ext cx="2787715" cy="1905632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Global Observations Bedpan management 2006-2017</a:t>
            </a:r>
            <a:endParaRPr lang="nl-NL" altLang="en-US" sz="36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Tijdelijke aanduiding voor inhoud 2"/>
          <p:cNvSpPr>
            <a:spLocks noGrp="1"/>
          </p:cNvSpPr>
          <p:nvPr>
            <p:ph idx="1"/>
          </p:nvPr>
        </p:nvSpPr>
        <p:spPr>
          <a:xfrm>
            <a:off x="642938" y="1065213"/>
            <a:ext cx="11117262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44 visits to low- and high income countries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Observations of the provided care in bedpan management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Observations in the sluice rooms (30-60 minutes)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69 standardized interviews about bedpan management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399 experience exchanges with infection prevention professionals</a:t>
            </a:r>
            <a:endParaRPr lang="nl-NL" altLang="en-US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nl-NL" alt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E2DB936-359E-4448-A490-A83074D0A871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17000" y="5956300"/>
            <a:ext cx="238125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Observation :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KNIP Consultancy Infection Prevention</a:t>
            </a:r>
          </a:p>
        </p:txBody>
      </p:sp>
      <p:pic>
        <p:nvPicPr>
          <p:cNvPr id="44037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jdelijke aanduiding voor inhoud 2"/>
          <p:cNvSpPr>
            <a:spLocks noGrp="1"/>
          </p:cNvSpPr>
          <p:nvPr>
            <p:ph idx="1"/>
          </p:nvPr>
        </p:nvSpPr>
        <p:spPr>
          <a:xfrm>
            <a:off x="538163" y="968375"/>
            <a:ext cx="11144250" cy="4313238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For convenience staff: no bedpans or urine bottles but instead:</a:t>
            </a:r>
          </a:p>
          <a:p>
            <a:pPr lvl="1" eaLnBrk="1" hangingPunct="1"/>
            <a:r>
              <a:rPr lang="en-GB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Diapers </a:t>
            </a:r>
          </a:p>
          <a:p>
            <a:pPr lvl="1" eaLnBrk="1" hangingPunct="1"/>
            <a:r>
              <a:rPr lang="en-GB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Urinary catheter,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GB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(sometimes including antibiotic prophylaxis to prevent urine tract infections) </a:t>
            </a:r>
            <a:endParaRPr lang="en-GB" altLang="en-US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Nurses, nurse aids and relatives do the job without training ‘how to’</a:t>
            </a:r>
          </a:p>
          <a:p>
            <a:pPr eaLnBrk="1" hangingPunct="1"/>
            <a:r>
              <a:rPr lang="en-GB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Manual emptying in different places</a:t>
            </a:r>
          </a:p>
          <a:p>
            <a:pPr eaLnBrk="1" hangingPunct="1"/>
            <a:r>
              <a:rPr lang="en-GB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Personal protective equipment (PPE) is seldom used </a:t>
            </a:r>
            <a:endParaRPr lang="nl-NL" altLang="en-US" sz="2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Cleaning &amp; disinfection without attention to the right procedure</a:t>
            </a:r>
            <a:endParaRPr lang="nl-NL" altLang="en-US" sz="2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Sluice-rooms poorly equipped and designed</a:t>
            </a:r>
            <a:endParaRPr lang="nl-NL" altLang="en-US" sz="2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Poorly maintained/validated Macerators and Washer disinfectors</a:t>
            </a:r>
          </a:p>
        </p:txBody>
      </p:sp>
      <p:sp>
        <p:nvSpPr>
          <p:cNvPr id="45058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3133934-86EA-40BE-912C-C99CCAD3AB4C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5059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2963"/>
          </a:xfrm>
        </p:spPr>
        <p:txBody>
          <a:bodyPr/>
          <a:lstStyle/>
          <a:p>
            <a:pPr algn="ctr" eaLnBrk="1" hangingPunct="1"/>
            <a:r>
              <a:rPr lang="en-GB" altLang="en-US" sz="3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Results Global Observations Bedpan management 2006-2017</a:t>
            </a:r>
            <a:endParaRPr lang="nl-NL" altLang="en-US" sz="32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72550" y="6051550"/>
            <a:ext cx="238125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Observation :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KNIP Consultancy Infection Prevention</a:t>
            </a:r>
          </a:p>
        </p:txBody>
      </p:sp>
      <p:pic>
        <p:nvPicPr>
          <p:cNvPr id="45061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1590675" y="990600"/>
            <a:ext cx="10031413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1828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tabLst>
                <a:tab pos="1828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>
              <a:tabLst>
                <a:tab pos="1828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tabLst>
                <a:tab pos="1828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84413" indent="-342900">
              <a:tabLst>
                <a:tab pos="1828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41613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98813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56013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13213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altLang="nl-NL" sz="1600">
                <a:solidFill>
                  <a:srgbClr val="003366"/>
                </a:solidFill>
                <a:latin typeface="Arial" pitchFamily="34" charset="0"/>
              </a:rPr>
              <a:t>Pharmaceutical waste     2. Sharps 	                3. Radioactive waste </a:t>
            </a:r>
          </a:p>
          <a:p>
            <a:pPr eaLnBrk="1" hangingPunct="1"/>
            <a:r>
              <a:rPr lang="en-GB" altLang="nl-NL" sz="1600">
                <a:solidFill>
                  <a:srgbClr val="003366"/>
                </a:solidFill>
                <a:latin typeface="Arial" pitchFamily="34" charset="0"/>
              </a:rPr>
              <a:t>4.   Genotoxic waste             5. Chemical waste	6. Pathological waste</a:t>
            </a:r>
          </a:p>
          <a:p>
            <a:pPr lvl="2" eaLnBrk="1" hangingPunct="1"/>
            <a:endParaRPr lang="en-GB" altLang="nl-NL" sz="1600">
              <a:solidFill>
                <a:srgbClr val="003366"/>
              </a:solidFill>
              <a:latin typeface="Arial" pitchFamily="34" charset="0"/>
            </a:endParaRPr>
          </a:p>
          <a:p>
            <a:pPr eaLnBrk="1" hangingPunct="1"/>
            <a:r>
              <a:rPr lang="en-GB" altLang="nl-NL" sz="2800" b="1">
                <a:solidFill>
                  <a:srgbClr val="003366"/>
                </a:solidFill>
                <a:latin typeface="Arial" pitchFamily="34" charset="0"/>
              </a:rPr>
              <a:t>7. Infectious waste</a:t>
            </a:r>
            <a:r>
              <a:rPr lang="en-GB" altLang="nl-NL" sz="2800">
                <a:solidFill>
                  <a:srgbClr val="003366"/>
                </a:solidFill>
                <a:latin typeface="Arial" pitchFamily="34" charset="0"/>
              </a:rPr>
              <a:t>  </a:t>
            </a:r>
          </a:p>
          <a:p>
            <a:pPr eaLnBrk="1" hangingPunct="1"/>
            <a:r>
              <a:rPr lang="en-GB" altLang="nl-NL" sz="2800">
                <a:solidFill>
                  <a:srgbClr val="003366"/>
                </a:solidFill>
                <a:latin typeface="Arial" pitchFamily="34" charset="0"/>
              </a:rPr>
              <a:t>    Suspected to contain pathogens, from isolation wards, </a:t>
            </a:r>
          </a:p>
          <a:p>
            <a:pPr eaLnBrk="1" hangingPunct="1"/>
            <a:r>
              <a:rPr lang="en-GB" altLang="nl-NL" sz="2800">
                <a:solidFill>
                  <a:srgbClr val="003366"/>
                </a:solidFill>
                <a:latin typeface="Arial" pitchFamily="34" charset="0"/>
              </a:rPr>
              <a:t>    materials or equipment that have been in contact with</a:t>
            </a: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lvl="4" eaLnBrk="1" hangingPunct="1">
              <a:buFont typeface="Arial" pitchFamily="34" charset="0"/>
              <a:buChar char="•"/>
            </a:pP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infected patients </a:t>
            </a:r>
          </a:p>
          <a:p>
            <a:pPr lvl="4" eaLnBrk="1" hangingPunct="1">
              <a:buFont typeface="Arial" pitchFamily="34" charset="0"/>
              <a:buChar char="•"/>
            </a:pP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excreta contaminated with </a:t>
            </a:r>
          </a:p>
          <a:p>
            <a:pPr lvl="4" eaLnBrk="1" hangingPunct="1">
              <a:buFont typeface="Arial" pitchFamily="34" charset="0"/>
              <a:buChar char="•"/>
            </a:pP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potentially infectious fluids or blood</a:t>
            </a:r>
            <a:r>
              <a:rPr lang="en-GB" altLang="nl-NL" sz="2800" b="1">
                <a:solidFill>
                  <a:srgbClr val="FF3300"/>
                </a:solidFill>
                <a:latin typeface="Arial" pitchFamily="34" charset="0"/>
              </a:rPr>
              <a:t>	</a:t>
            </a:r>
          </a:p>
          <a:p>
            <a:pPr eaLnBrk="1" hangingPunct="1">
              <a:buClr>
                <a:srgbClr val="FF3300"/>
              </a:buClr>
            </a:pPr>
            <a:r>
              <a:rPr lang="en-US" altLang="nl-NL">
                <a:latin typeface="Arial" pitchFamily="34" charset="0"/>
              </a:rPr>
              <a:t>	</a:t>
            </a:r>
            <a:endParaRPr lang="nl-NL" altLang="nl-NL">
              <a:latin typeface="Arial" pitchFamily="34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52488"/>
          </a:xfrm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nl-NL" sz="320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Categories of Healthcare waste</a:t>
            </a:r>
            <a:r>
              <a:rPr lang="en-US" altLang="nl-NL" sz="320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166938" y="4551363"/>
            <a:ext cx="7858125" cy="107791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How  do we recognize infected patients?</a:t>
            </a:r>
          </a:p>
          <a:p>
            <a:pPr algn="ctr" eaLnBrk="1" hangingPunct="1"/>
            <a:endParaRPr lang="en-GB" altLang="nl-NL" sz="800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/>
            <a:r>
              <a:rPr lang="en-GB" altLang="nl-NL" sz="2800" b="1">
                <a:solidFill>
                  <a:srgbClr val="000066"/>
                </a:solidFill>
                <a:latin typeface="Arial" pitchFamily="34" charset="0"/>
              </a:rPr>
              <a:t>Danger:  Unknown carriers!</a:t>
            </a:r>
          </a:p>
        </p:txBody>
      </p:sp>
      <p:sp>
        <p:nvSpPr>
          <p:cNvPr id="47108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9F6072B-3248-4074-A139-B3151D247CE8}" type="slidenum">
              <a:rPr lang="en-GB" altLang="en-US"/>
              <a:pPr/>
              <a:t>21</a:t>
            </a:fld>
            <a:endParaRPr lang="en-GB" altLang="en-US"/>
          </a:p>
        </p:txBody>
      </p:sp>
      <p:pic>
        <p:nvPicPr>
          <p:cNvPr id="47109" name="Picture 3" descr="logo met onder ti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 descr="Image result for logo wh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0"/>
            <a:ext cx="1135062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/>
          </p:nvPr>
        </p:nvSpPr>
        <p:spPr>
          <a:xfrm>
            <a:off x="590550" y="0"/>
            <a:ext cx="10985500" cy="1106488"/>
          </a:xfrm>
        </p:spPr>
        <p:txBody>
          <a:bodyPr/>
          <a:lstStyle/>
          <a:p>
            <a:pPr algn="ctr" eaLnBrk="1" hangingPunct="1"/>
            <a:r>
              <a:rPr lang="en-GB" altLang="en-US" sz="4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Global Survey Bedpan Management </a:t>
            </a:r>
            <a:r>
              <a:rPr lang="en-GB" altLang="en-US" sz="3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2017 (1.3)</a:t>
            </a:r>
            <a:br>
              <a:rPr lang="en-GB" altLang="en-US" sz="3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2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Digital  survey in English, Spanish and PFD in Russian and French</a:t>
            </a:r>
            <a:endParaRPr lang="en-US" altLang="en-US" sz="3600" i="1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Tijdelijke aanduiding voor inhoud 4"/>
          <p:cNvSpPr>
            <a:spLocks noGrp="1"/>
          </p:cNvSpPr>
          <p:nvPr>
            <p:ph idx="1"/>
          </p:nvPr>
        </p:nvSpPr>
        <p:spPr>
          <a:xfrm>
            <a:off x="590550" y="1203325"/>
            <a:ext cx="11345863" cy="43084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233  Responders </a:t>
            </a:r>
          </a:p>
          <a:p>
            <a:pPr eaLnBrk="1" hangingPunct="1"/>
            <a:r>
              <a:rPr lang="en-US" altLang="en-US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44  Countries</a:t>
            </a:r>
          </a:p>
          <a:p>
            <a:pPr eaLnBrk="1" hangingPunct="1"/>
            <a:r>
              <a:rPr lang="en-US" altLang="en-US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Healthcare settings (10 - 2000 beds)</a:t>
            </a:r>
          </a:p>
          <a:p>
            <a:pPr eaLnBrk="1" hangingPunct="1"/>
            <a:r>
              <a:rPr lang="en-US" altLang="en-US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26 % Local guidelines for bedpan management in case of MDRO and </a:t>
            </a:r>
            <a:r>
              <a:rPr lang="en-US" altLang="en-US" sz="22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C. difficile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200" i="1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38% Intensive Care Unit all bedridden patients gets ALWAYS  incontinent products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for the convenience of the staff</a:t>
            </a:r>
          </a:p>
          <a:p>
            <a:pPr eaLnBrk="1" hangingPunct="1"/>
            <a:endParaRPr lang="nl-NL" altLang="en-US" sz="2000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000" u="sng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Font typeface="Calibri Light"/>
              <a:buAutoNum type="arabicPeriod"/>
            </a:pPr>
            <a:endParaRPr lang="de-DE" altLang="en-US" sz="1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24C041-5B28-4891-AC46-5007C3BCC9FC}" type="slidenum">
              <a:rPr lang="en-GB" altLang="en-US"/>
              <a:pPr/>
              <a:t>24</a:t>
            </a:fld>
            <a:endParaRPr lang="en-GB" altLang="en-US"/>
          </a:p>
        </p:txBody>
      </p:sp>
      <p:pic>
        <p:nvPicPr>
          <p:cNvPr id="51204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kstvak 2"/>
          <p:cNvSpPr txBox="1">
            <a:spLocks noChangeArrowheads="1"/>
          </p:cNvSpPr>
          <p:nvPr/>
        </p:nvSpPr>
        <p:spPr bwMode="auto">
          <a:xfrm>
            <a:off x="1387475" y="4791075"/>
            <a:ext cx="9440863" cy="368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These numbers do not representing ‘the world. Itgives an impression of the practice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856538" y="5762625"/>
            <a:ext cx="3959225" cy="554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Preliminary results Survey  KNIP Consultancy Infection Prevention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With help from: Prof.dr. Pola Brenner, Chili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Tim Lieske, Germany, Jim Gautier, Canada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498DADC-C7D7-48C9-AFF4-6F72B3826A7C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52226" name="Tekstvak 8"/>
          <p:cNvSpPr txBox="1">
            <a:spLocks noChangeArrowheads="1"/>
          </p:cNvSpPr>
          <p:nvPr/>
        </p:nvSpPr>
        <p:spPr bwMode="auto">
          <a:xfrm>
            <a:off x="60325" y="144463"/>
            <a:ext cx="12071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44  Participating Countries</a:t>
            </a:r>
          </a:p>
        </p:txBody>
      </p:sp>
      <p:graphicFrame>
        <p:nvGraphicFramePr>
          <p:cNvPr id="13" name="Tabel 12"/>
          <p:cNvGraphicFramePr>
            <a:graphicFrameLocks noGrp="1"/>
          </p:cNvGraphicFramePr>
          <p:nvPr/>
        </p:nvGraphicFramePr>
        <p:xfrm>
          <a:off x="566738" y="850900"/>
          <a:ext cx="11058525" cy="4775200"/>
        </p:xfrm>
        <a:graphic>
          <a:graphicData uri="http://schemas.openxmlformats.org/drawingml/2006/table">
            <a:tbl>
              <a:tblPr/>
              <a:tblGrid>
                <a:gridCol w="2584450"/>
                <a:gridCol w="2527300"/>
                <a:gridCol w="2743200"/>
                <a:gridCol w="3203575"/>
              </a:tblGrid>
              <a:tr h="4318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Argentina</a:t>
                      </a:r>
                      <a:r>
                        <a:rPr kumimoji="0" lang="nl-NL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8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Denmark            2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Mongolia 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Netherlands                35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Aruba   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Egypt                  3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Peru        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Peru              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Australia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Ecuador              1 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Philippines             51 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Sweden        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Austria                  2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France              23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Qatar       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Switzerland                   2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Belgium                8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Germany             1 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Romania                 3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Thailand                        6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Brazil                    2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Hong Kong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Russia                     4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United Arab Emirates   1     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Cameroon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Iceland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Saudi-Arabia           6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United Kingdom            2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Canada              22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Indonesia            3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Singapore               4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USA                              5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Chile                     3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Kosovo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South-Africa            3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Uruguay                        3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Republic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Malaysia              5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South-Korea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Vietnam        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Congo  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Mexico                 5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Spain                       2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1281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Zimbabwe                     1</a:t>
                      </a:r>
                      <a:endParaRPr kumimoji="0" lang="nl-NL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3050" y="5897563"/>
            <a:ext cx="3957638" cy="554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Preliminary results Survey  KNIP Consultancy Infection Prevention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With help from: Prof.dr. Pola Brenner, Chili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Tim Lieske, Germany, Jim Gautier, Canada</a:t>
            </a:r>
          </a:p>
        </p:txBody>
      </p:sp>
      <p:pic>
        <p:nvPicPr>
          <p:cNvPr id="52290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>
          <a:xfrm>
            <a:off x="590550" y="158750"/>
            <a:ext cx="10985500" cy="827088"/>
          </a:xfrm>
        </p:spPr>
        <p:txBody>
          <a:bodyPr/>
          <a:lstStyle/>
          <a:p>
            <a:pPr algn="ctr" eaLnBrk="1" hangingPunct="1"/>
            <a:r>
              <a:rPr lang="en-GB" altLang="en-US" sz="4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Global Survey Bedpan-Management </a:t>
            </a:r>
            <a:r>
              <a:rPr lang="en-GB" altLang="en-US" sz="3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altLang="en-US" sz="36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Tijdelijke aanduiding voor inhoud 4"/>
          <p:cNvSpPr>
            <a:spLocks noGrp="1"/>
          </p:cNvSpPr>
          <p:nvPr>
            <p:ph idx="1"/>
          </p:nvPr>
        </p:nvSpPr>
        <p:spPr>
          <a:xfrm>
            <a:off x="354013" y="938213"/>
            <a:ext cx="11653837" cy="54657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z="2000" u="sng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Equipment for emptying and decontamination for human waste containers</a:t>
            </a:r>
            <a:endParaRPr lang="en-US" altLang="en-US" sz="2000" i="1" u="sng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45    %  No equipment</a:t>
            </a:r>
          </a:p>
          <a:p>
            <a:pPr lvl="1" eaLnBrk="1" hangingPunct="1"/>
            <a:r>
              <a:rPr lang="en-US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10,7 %  Macerator (Mac)</a:t>
            </a:r>
          </a:p>
          <a:p>
            <a:pPr lvl="1" eaLnBrk="1" hangingPunct="1"/>
            <a:r>
              <a:rPr lang="en-US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45.4 %  Washer-Disinfector (WD)</a:t>
            </a:r>
          </a:p>
          <a:p>
            <a:pPr lvl="1" eaLnBrk="1" hangingPunct="1"/>
            <a:r>
              <a:rPr lang="en-US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11.5 %  Liner (Coverbag)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z="8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r>
              <a:rPr lang="en-US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76 %   Empties bedpans and urine bottles in toilets or slophoppers (even with WD or Mac)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8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nl-NL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         					                      </a:t>
            </a:r>
            <a:r>
              <a:rPr lang="en-US" altLang="en-US" sz="2000" u="sng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urine bottles       bedpans</a:t>
            </a:r>
          </a:p>
          <a:p>
            <a:pPr marL="0" indent="0" eaLnBrk="1" hangingPunct="1"/>
            <a:r>
              <a:rPr lang="en-US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Only Rinsing with tap water/ wand sprayer/water &amp;  brush            41 %                 28 %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 sz="2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r>
              <a:rPr lang="en-US" altLang="en-US" sz="2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Only Soaking in a disinfection/detergent solution                            29 %                 25 %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z="2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en-US" altLang="en-US" sz="20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en-US" altLang="en-US" sz="1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nl-NL" altLang="en-US" sz="1400" smtClean="0"/>
          </a:p>
          <a:p>
            <a:pPr marL="0" indent="0" eaLnBrk="1" hangingPunct="1"/>
            <a:endParaRPr lang="nl-NL" altLang="en-US" sz="1400" smtClean="0"/>
          </a:p>
          <a:p>
            <a:pPr marL="0" indent="0" eaLnBrk="1" hangingPunct="1">
              <a:lnSpc>
                <a:spcPct val="100000"/>
              </a:lnSpc>
              <a:buFont typeface="Calibri Light"/>
              <a:buAutoNum type="arabicPeriod"/>
            </a:pPr>
            <a:endParaRPr lang="de-DE" altLang="en-US" sz="1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680AC4E-1FD5-4C47-B52A-D6F764742CD7}" type="slidenum">
              <a:rPr lang="en-GB" altLang="en-US"/>
              <a:pPr/>
              <a:t>26</a:t>
            </a:fld>
            <a:endParaRPr lang="en-GB" altLang="en-US"/>
          </a:p>
        </p:txBody>
      </p:sp>
      <p:pic>
        <p:nvPicPr>
          <p:cNvPr id="53252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856538" y="5884863"/>
            <a:ext cx="3959225" cy="554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Preliminary results Survey  KNIP Consultancy Infection Prevention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With help from: Prof.dr. Pola Brenner, Chili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Tim Lieske, Germany, Jim Gautier, Canada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>
          <a:xfrm>
            <a:off x="590550" y="158750"/>
            <a:ext cx="10985500" cy="695325"/>
          </a:xfrm>
        </p:spPr>
        <p:txBody>
          <a:bodyPr/>
          <a:lstStyle/>
          <a:p>
            <a:pPr algn="ctr" eaLnBrk="1" hangingPunct="1"/>
            <a:r>
              <a:rPr lang="en-GB" altLang="en-US" sz="4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Global Survey Bedpan-Management </a:t>
            </a:r>
            <a:r>
              <a:rPr lang="en-GB" altLang="en-US" sz="3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altLang="en-US" sz="36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Tijdelijke aanduiding voor inhoud 4"/>
          <p:cNvSpPr>
            <a:spLocks noGrp="1"/>
          </p:cNvSpPr>
          <p:nvPr>
            <p:ph idx="1"/>
          </p:nvPr>
        </p:nvSpPr>
        <p:spPr>
          <a:xfrm>
            <a:off x="1512888" y="854075"/>
            <a:ext cx="9359900" cy="528161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nl-NL" altLang="en-US" sz="2400" u="sng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Sluiceroom / Dirty utility room</a:t>
            </a:r>
          </a:p>
          <a:p>
            <a:pPr marL="0" indent="0" eaLnBrk="1" hangingPunct="1"/>
            <a:r>
              <a:rPr lang="nl-NL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10%  No sluiceroom </a:t>
            </a:r>
          </a:p>
          <a:p>
            <a:pPr marL="0" indent="0" eaLnBrk="1" hangingPunct="1"/>
            <a:r>
              <a:rPr lang="en-US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15%   Clean/dirty section is clearly indicated</a:t>
            </a:r>
            <a:endParaRPr lang="nl-NL" altLang="en-US" sz="2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r>
              <a:rPr lang="nl-NL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28%   </a:t>
            </a:r>
            <a:r>
              <a:rPr lang="en-US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Hand hygiene: soap and water at this dedicated sink</a:t>
            </a:r>
          </a:p>
          <a:p>
            <a:pPr marL="0" indent="0" eaLnBrk="1" hangingPunct="1"/>
            <a:r>
              <a:rPr lang="nl-NL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26%   </a:t>
            </a:r>
            <a:r>
              <a:rPr lang="en-US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Hand hygiene: alcohol rub available in this room</a:t>
            </a:r>
            <a:endParaRPr lang="nl-NL" altLang="en-US" sz="2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nl-NL" altLang="en-US" sz="8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None/>
            </a:pPr>
            <a:r>
              <a:rPr lang="nl-NL" altLang="en-US" sz="2400" u="sng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Involvement Infection Control Professional in Bedpan Management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nl-NL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5%    Not involved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nl-NL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16%    Proces of bedpan management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nl-NL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12%    Design sluiceroom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nl-NL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48%    </a:t>
            </a:r>
            <a:r>
              <a:rPr lang="en-US" altLang="en-US" sz="2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Developing requirements for chosen equipment</a:t>
            </a:r>
            <a:endParaRPr lang="nl-NL" altLang="en-US" sz="2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None/>
            </a:pPr>
            <a:endParaRPr lang="de-DE" altLang="en-US" sz="1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309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C69D74B-1AE2-4E8C-BDE9-CA690F00EEC3}" type="slidenum">
              <a:rPr lang="en-GB" altLang="en-US"/>
              <a:pPr/>
              <a:t>27</a:t>
            </a:fld>
            <a:endParaRPr lang="en-GB" altLang="en-US"/>
          </a:p>
        </p:txBody>
      </p:sp>
      <p:pic>
        <p:nvPicPr>
          <p:cNvPr id="54276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835900" y="6073775"/>
            <a:ext cx="3957638" cy="554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Preliminary results Survey  KNIP Consultancy Infection Prevention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With help from: Prof.dr. Pola Brenner, Chili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Tim Lieske, Germany, Jim Gautier, Canada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>
          <a:xfrm>
            <a:off x="590550" y="158750"/>
            <a:ext cx="10985500" cy="461963"/>
          </a:xfrm>
        </p:spPr>
        <p:txBody>
          <a:bodyPr/>
          <a:lstStyle/>
          <a:p>
            <a:pPr algn="ctr" eaLnBrk="1" hangingPunct="1"/>
            <a:r>
              <a:rPr lang="en-GB" altLang="en-US" sz="2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Global Survey Bedpan-Management </a:t>
            </a:r>
            <a:r>
              <a:rPr lang="en-GB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altLang="en-US" sz="23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Tijdelijke aanduiding voor inhoud 4"/>
          <p:cNvSpPr>
            <a:spLocks noGrp="1"/>
          </p:cNvSpPr>
          <p:nvPr>
            <p:ph idx="1"/>
          </p:nvPr>
        </p:nvSpPr>
        <p:spPr>
          <a:xfrm>
            <a:off x="76200" y="884238"/>
            <a:ext cx="12015788" cy="449262"/>
          </a:xfrm>
          <a:solidFill>
            <a:srgbClr val="CCECFF"/>
          </a:solidFill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Role bedpan management in Outbreaks and </a:t>
            </a:r>
            <a:r>
              <a:rPr lang="nl-NL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Single HAIs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nl-NL" altLang="en-US" sz="8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z="1400" smtClean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100000"/>
              </a:lnSpc>
              <a:buFont typeface="Arial" pitchFamily="34" charset="0"/>
              <a:buNone/>
            </a:pPr>
            <a:endParaRPr lang="de-DE" altLang="en-US" sz="1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C0AA96-01E6-4CAC-9F31-9BC0EC0A6492}" type="slidenum">
              <a:rPr lang="en-GB" altLang="en-US"/>
              <a:pPr/>
              <a:t>28</a:t>
            </a:fld>
            <a:endParaRPr lang="en-GB" altLang="en-US"/>
          </a:p>
        </p:txBody>
      </p:sp>
      <p:pic>
        <p:nvPicPr>
          <p:cNvPr id="55300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kstvak 3"/>
          <p:cNvSpPr txBox="1">
            <a:spLocks noChangeArrowheads="1"/>
          </p:cNvSpPr>
          <p:nvPr/>
        </p:nvSpPr>
        <p:spPr bwMode="auto">
          <a:xfrm>
            <a:off x="8108950" y="3452813"/>
            <a:ext cx="396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856538" y="5762625"/>
            <a:ext cx="3959225" cy="554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Preliminary results Survey  KNIP Consultancy Infection Prevention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With help from: Prof.dr. Pola Brenner, Chili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Tim Lieske, Germany, Jim Gautier, Canada</a:t>
            </a:r>
          </a:p>
        </p:txBody>
      </p:sp>
      <p:sp>
        <p:nvSpPr>
          <p:cNvPr id="55303" name="Rechthoek 2"/>
          <p:cNvSpPr>
            <a:spLocks noChangeArrowheads="1"/>
          </p:cNvSpPr>
          <p:nvPr/>
        </p:nvSpPr>
        <p:spPr bwMode="auto">
          <a:xfrm>
            <a:off x="985838" y="1500188"/>
            <a:ext cx="104965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/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26%    I do not know / unknown</a:t>
            </a:r>
          </a:p>
          <a:p>
            <a:pPr lvl="1" eaLnBrk="1" hangingPunct="1"/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21%    Never searched </a:t>
            </a:r>
          </a:p>
          <a:p>
            <a:pPr lvl="1" eaLnBrk="1" hangingPunct="1"/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16%    Bedpan-Management as part of outbreak management</a:t>
            </a:r>
          </a:p>
          <a:p>
            <a:pPr lvl="1" eaLnBrk="1" hangingPunct="1"/>
            <a:endParaRPr lang="en-GB" altLang="en-US" sz="28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3%    Washer-disinfector played a role</a:t>
            </a:r>
          </a:p>
          <a:p>
            <a:pPr lvl="1" eaLnBrk="1" hangingPunct="1"/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2 %   Macerator played a role        </a:t>
            </a:r>
          </a:p>
          <a:p>
            <a:pPr lvl="1" eaLnBrk="1" hangingPunct="1"/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9 %   Bedpans played a role</a:t>
            </a:r>
          </a:p>
          <a:p>
            <a:pPr lvl="1" eaLnBrk="1" hangingPunct="1"/>
            <a:r>
              <a:rPr lang="en-GB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7 %   Urine bottles played a role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1E89382-D55F-4E1E-9B6C-67D203713A7B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56322" name="Tijdelijke aanduiding voor inhoud 7"/>
          <p:cNvSpPr>
            <a:spLocks noGrp="1"/>
          </p:cNvSpPr>
          <p:nvPr>
            <p:ph idx="1"/>
          </p:nvPr>
        </p:nvSpPr>
        <p:spPr>
          <a:xfrm>
            <a:off x="838200" y="1411288"/>
            <a:ext cx="10515600" cy="4351337"/>
          </a:xfrm>
        </p:spPr>
        <p:txBody>
          <a:bodyPr/>
          <a:lstStyle/>
          <a:p>
            <a:pPr eaLnBrk="1" hangingPunct="1"/>
            <a:r>
              <a:rPr lang="en-US" altLang="nl-NL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5-26 %  reported Healthcare Associated Infections (HAIs)</a:t>
            </a:r>
          </a:p>
          <a:p>
            <a:pPr eaLnBrk="1" hangingPunct="1"/>
            <a:endParaRPr lang="en-US" altLang="en-US" smtClean="0"/>
          </a:p>
          <a:p>
            <a:pPr lvl="1" eaLnBrk="1" hangingPunct="1"/>
            <a:r>
              <a:rPr lang="en-GB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17 % Urine tract infections </a:t>
            </a:r>
          </a:p>
          <a:p>
            <a:pPr lvl="1" eaLnBrk="1" hangingPunct="1"/>
            <a:r>
              <a:rPr lang="en-GB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15 % Gastro-intestinal infections</a:t>
            </a:r>
          </a:p>
          <a:p>
            <a:pPr lvl="1" eaLnBrk="1" hangingPunct="1"/>
            <a:r>
              <a:rPr lang="en-GB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7 %  Wound infections</a:t>
            </a:r>
          </a:p>
          <a:p>
            <a:pPr lvl="1" eaLnBrk="1" hangingPunct="1"/>
            <a:r>
              <a:rPr lang="en-GB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1  % Other infections</a:t>
            </a:r>
          </a:p>
        </p:txBody>
      </p:sp>
      <p:sp>
        <p:nvSpPr>
          <p:cNvPr id="5632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575"/>
          </a:xfrm>
        </p:spPr>
        <p:txBody>
          <a:bodyPr/>
          <a:lstStyle/>
          <a:p>
            <a:pPr algn="ctr" eaLnBrk="1" hangingPunct="1"/>
            <a:r>
              <a:rPr lang="en-GB" altLang="en-US" sz="3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Global Survey Bedpan-Management </a:t>
            </a:r>
            <a:r>
              <a:rPr lang="en-GB" altLang="en-US" sz="29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altLang="en-US" sz="29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6663" y="2300288"/>
            <a:ext cx="3092450" cy="1630362"/>
          </a:xfrm>
          <a:prstGeom prst="rect">
            <a:avLst/>
          </a:prstGeom>
          <a:noFill/>
          <a:ln>
            <a:solidFill>
              <a:srgbClr val="CCECFF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Causing Micro-organisms</a:t>
            </a:r>
          </a:p>
          <a:p>
            <a:pPr marL="285737" indent="-28573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</a:t>
            </a:r>
          </a:p>
          <a:p>
            <a:pPr marL="285737" indent="-28573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difficile</a:t>
            </a:r>
          </a:p>
          <a:p>
            <a:pPr marL="285737" indent="-28573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Salmonella species</a:t>
            </a:r>
          </a:p>
          <a:p>
            <a:pPr marL="285737" indent="-28573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 virus</a:t>
            </a:r>
          </a:p>
        </p:txBody>
      </p:sp>
      <p:sp>
        <p:nvSpPr>
          <p:cNvPr id="56325" name="Text Box 12"/>
          <p:cNvSpPr txBox="1">
            <a:spLocks noChangeArrowheads="1"/>
          </p:cNvSpPr>
          <p:nvPr/>
        </p:nvSpPr>
        <p:spPr bwMode="auto">
          <a:xfrm>
            <a:off x="3260725" y="4016375"/>
            <a:ext cx="5548313" cy="1016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</a:rPr>
              <a:t>No published findings</a:t>
            </a:r>
          </a:p>
          <a:p>
            <a:pPr algn="ctr" eaLnBrk="1" hangingPunct="1">
              <a:lnSpc>
                <a:spcPct val="125000"/>
              </a:lnSpc>
            </a:pPr>
            <a:r>
              <a:rPr lang="en-US" altLang="en-US" sz="2400" i="1">
                <a:solidFill>
                  <a:srgbClr val="000066"/>
                </a:solidFill>
                <a:latin typeface="Arial" pitchFamily="34" charset="0"/>
              </a:rPr>
              <a:t>One colleague sent me a poster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56538" y="5762625"/>
            <a:ext cx="3959225" cy="554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Preliminary results Survey  KNIP Consultancy Infection Prevention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With help from: Prof.dr. Pola Brenner, Chili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Tim Lieske, Germany, Jim Gautier, Canada</a:t>
            </a:r>
          </a:p>
        </p:txBody>
      </p:sp>
      <p:pic>
        <p:nvPicPr>
          <p:cNvPr id="56327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6402388" y="1036638"/>
            <a:ext cx="2874962" cy="2271712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530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A896323-A360-49F8-9018-1748635373E9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" name="Titel 9"/>
          <p:cNvSpPr txBox="1">
            <a:spLocks/>
          </p:cNvSpPr>
          <p:nvPr/>
        </p:nvSpPr>
        <p:spPr>
          <a:xfrm>
            <a:off x="336550" y="195263"/>
            <a:ext cx="11650663" cy="681037"/>
          </a:xfrm>
          <a:prstGeom prst="rect">
            <a:avLst/>
          </a:prstGeom>
          <a:noFill/>
        </p:spPr>
        <p:txBody>
          <a:bodyPr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1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Resistance &amp; Standard Precaution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pic>
        <p:nvPicPr>
          <p:cNvPr id="7" name="Tijdelijke aanduiding voor inhoud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5950" y="1068388"/>
            <a:ext cx="4110038" cy="22399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2533" name="Rechthoek 9"/>
          <p:cNvSpPr>
            <a:spLocks noChangeArrowheads="1"/>
          </p:cNvSpPr>
          <p:nvPr/>
        </p:nvSpPr>
        <p:spPr bwMode="auto">
          <a:xfrm>
            <a:off x="6581775" y="1128713"/>
            <a:ext cx="252571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Safe  </a:t>
            </a:r>
          </a:p>
          <a:p>
            <a:pPr algn="ctr" eaLnBrk="1" hangingPunct="1"/>
            <a:r>
              <a:rPr lang="en-US" alt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Bedpan</a:t>
            </a:r>
          </a:p>
          <a:p>
            <a:pPr algn="ctr" eaLnBrk="1" hangingPunct="1"/>
            <a:r>
              <a:rPr lang="en-US" alt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Management </a:t>
            </a:r>
          </a:p>
          <a:p>
            <a:pPr algn="ctr" eaLnBrk="1" hangingPunct="1"/>
            <a:r>
              <a:rPr lang="en-US" alt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Save Lives</a:t>
            </a:r>
          </a:p>
        </p:txBody>
      </p:sp>
      <p:sp>
        <p:nvSpPr>
          <p:cNvPr id="22534" name="Rechthoek 11"/>
          <p:cNvSpPr>
            <a:spLocks noChangeArrowheads="1"/>
          </p:cNvSpPr>
          <p:nvPr/>
        </p:nvSpPr>
        <p:spPr bwMode="auto">
          <a:xfrm>
            <a:off x="104775" y="3400425"/>
            <a:ext cx="1178242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Since the rise of multi drug resistant organisms (MDRO),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careful handling of human waste (faeces, urine, vomits)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 more important than ever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to minimize the risk for Healthcare Associated Infections (HAIs)</a:t>
            </a:r>
            <a:endParaRPr lang="nl-NL" altLang="en-US" sz="24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nl-NL" altLang="en-US" sz="24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100">
                <a:ea typeface="Calibri" pitchFamily="34" charset="0"/>
                <a:cs typeface="Times New Roman" pitchFamily="18" charset="0"/>
              </a:rPr>
              <a:t> </a:t>
            </a:r>
            <a:endParaRPr lang="nl-NL" altLang="en-US" sz="11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5" name="Picture 3" descr="logo met onder ti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3976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4" descr="een_endoscoop_62953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0" y="241458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6a00d8341cb5e153ef014e86c81551970d-320w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561531">
            <a:off x="6280944" y="4810919"/>
            <a:ext cx="10826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 descr="Bedpan Roestvrijsta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238" y="5156200"/>
            <a:ext cx="212566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727075" y="1268413"/>
            <a:ext cx="11085513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sz="1600" b="1" u="sng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Critical Items:  Sterilization</a:t>
            </a:r>
            <a:endParaRPr lang="en-GB" altLang="de-DE" sz="1600" u="sng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sz="16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Affect normally sterile tissues or the blood system and represent the highest level of infection risk.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sz="1600" b="1" i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Surgical instruments , catheters, probes , etc.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de-DE" sz="1600" b="1" i="1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sz="1600" b="1" u="sng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Semi-critical Items: High level disinfection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sz="16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Second in importance and affect mucous membranes and small areas of non-intact skin and represent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sz="16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a high level of infection risk.  </a:t>
            </a:r>
            <a:r>
              <a:rPr lang="en-GB" altLang="de-DE" sz="1600" b="1" i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Anaesthesia equipment, endoscopes ,etc 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de-DE" sz="1600" b="1" i="1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de-DE" sz="800" i="1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b="1" u="sng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Non-critical Items: Low Level disinfection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Items and practices that involve intact skin and </a:t>
            </a:r>
            <a:r>
              <a:rPr lang="en-GB" altLang="de-DE" u="sng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represent the lowest level of risk</a:t>
            </a:r>
            <a:r>
              <a:rPr lang="en-GB" altLang="de-DE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: </a:t>
            </a:r>
            <a:r>
              <a:rPr lang="en-GB" altLang="de-DE" b="1" i="1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Bedpans, Bloodpressure cuffs, etc.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de-DE" sz="2400" b="1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81286" name="Rectangle 6"/>
          <p:cNvSpPr>
            <a:spLocks noChangeArrowheads="1"/>
          </p:cNvSpPr>
          <p:nvPr/>
        </p:nvSpPr>
        <p:spPr bwMode="auto">
          <a:xfrm>
            <a:off x="1524000" y="188913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81288" name="Text Box 8"/>
          <p:cNvSpPr txBox="1">
            <a:spLocks noChangeArrowheads="1"/>
          </p:cNvSpPr>
          <p:nvPr/>
        </p:nvSpPr>
        <p:spPr bwMode="auto">
          <a:xfrm>
            <a:off x="1524000" y="0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66"/>
                </a:solidFill>
                <a:ea typeface="ＭＳ Ｐゴシック" pitchFamily="34" charset="-128"/>
              </a:rPr>
              <a:t>Cleaning, Disinfection, Sterilization</a:t>
            </a:r>
          </a:p>
        </p:txBody>
      </p:sp>
      <p:pic>
        <p:nvPicPr>
          <p:cNvPr id="59399" name="Picture 9" descr="surgical_instruments_1_1_1_1_1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1413" y="1125538"/>
            <a:ext cx="18716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727075" y="728663"/>
            <a:ext cx="11085513" cy="460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USA Classification scheme: Spaulding 1968,  CDC HICPAC 2008</a:t>
            </a:r>
          </a:p>
        </p:txBody>
      </p:sp>
      <p:sp>
        <p:nvSpPr>
          <p:cNvPr id="59401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45EF339-0E17-4A27-B339-95FB8FE26844}" type="slidenum">
              <a:rPr lang="en-GB" altLang="en-US"/>
              <a:pPr/>
              <a:t>32</a:t>
            </a:fld>
            <a:endParaRPr lang="en-GB" altLang="en-US"/>
          </a:p>
        </p:txBody>
      </p:sp>
      <p:pic>
        <p:nvPicPr>
          <p:cNvPr id="59402" name="Picture 3" descr="logo met onder tite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349250" y="1042988"/>
            <a:ext cx="1159827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de-DE" sz="800" i="1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66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This scheme ignored the risk of: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000066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 Light"/>
              <a:buAutoNum type="arabicPeriod"/>
            </a:pPr>
            <a:r>
              <a:rPr lang="en-GB" altLang="en-US">
                <a:solidFill>
                  <a:srgbClr val="000066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Heavenly bacterial load of faeces and urine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 Light"/>
              <a:buAutoNum type="arabicPeriod"/>
            </a:pPr>
            <a:r>
              <a:rPr lang="en-GB" altLang="en-US">
                <a:solidFill>
                  <a:srgbClr val="000066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Risks of contamination of hands and environment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 Light"/>
              <a:buAutoNum type="arabicPeriod"/>
            </a:pPr>
            <a:r>
              <a:rPr lang="en-GB" altLang="en-US">
                <a:solidFill>
                  <a:srgbClr val="000066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Transmission by hands and unclean bedpans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 Light"/>
              <a:buAutoNum type="arabicPeriod"/>
            </a:pPr>
            <a:r>
              <a:rPr lang="en-GB" altLang="nl-NL">
                <a:solidFill>
                  <a:srgbClr val="003366"/>
                </a:solidFill>
                <a:latin typeface="Arial" pitchFamily="34" charset="0"/>
              </a:rPr>
              <a:t>Bedpans that come in contact with non- intact skin</a:t>
            </a:r>
            <a:r>
              <a:rPr lang="en-GB" altLang="en-US">
                <a:solidFill>
                  <a:srgbClr val="000066"/>
                </a:solidFill>
                <a:latin typeface="Arial" pitchFamily="34" charset="0"/>
                <a:ea typeface="PMingLiU" pitchFamily="18" charset="-12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 Light"/>
              <a:buAutoNum type="arabicPeriod"/>
            </a:pPr>
            <a:endParaRPr lang="en-GB" altLang="en-US">
              <a:solidFill>
                <a:srgbClr val="000066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481286" name="Rectangle 6"/>
          <p:cNvSpPr>
            <a:spLocks noChangeArrowheads="1"/>
          </p:cNvSpPr>
          <p:nvPr/>
        </p:nvSpPr>
        <p:spPr bwMode="auto">
          <a:xfrm>
            <a:off x="1524000" y="188913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1443" name="Rectangle 10"/>
          <p:cNvSpPr>
            <a:spLocks noChangeArrowheads="1"/>
          </p:cNvSpPr>
          <p:nvPr/>
        </p:nvSpPr>
        <p:spPr bwMode="auto">
          <a:xfrm>
            <a:off x="1524000" y="196850"/>
            <a:ext cx="88931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Spaulding’s Classification scheme:</a:t>
            </a:r>
          </a:p>
          <a:p>
            <a:pPr algn="ctr" eaLnBrk="1" hangingPunct="1"/>
            <a:r>
              <a:rPr lang="en-US" altLang="de-DE" sz="3200" b="1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2017  NOT SUFFICIENT for Bedpans</a:t>
            </a:r>
            <a:endParaRPr lang="en-GB" altLang="en-US" sz="3200" b="1">
              <a:solidFill>
                <a:srgbClr val="FF000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algn="ctr" eaLnBrk="1" hangingPunct="1"/>
            <a:endParaRPr lang="en-US" altLang="en-US" sz="2400" b="1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eaLnBrk="1" hangingPunct="1"/>
            <a:endParaRPr lang="en-US" altLang="en-US" sz="2400" b="1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1444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1E9D2B0-038B-412C-BA16-C6E4825C09E6}" type="slidenum">
              <a:rPr lang="en-GB" altLang="en-US"/>
              <a:pPr/>
              <a:t>33</a:t>
            </a:fld>
            <a:endParaRPr lang="en-GB" altLang="en-US"/>
          </a:p>
        </p:txBody>
      </p:sp>
      <p:pic>
        <p:nvPicPr>
          <p:cNvPr id="61445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3325" y="141288"/>
            <a:ext cx="12604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Untitled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071" y="3811778"/>
            <a:ext cx="2585036" cy="17520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Tijdelijke aanduiding voor inhoud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0538" y="2393950"/>
            <a:ext cx="197326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12285663" cy="815975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altLang="nl-NL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Bedpan Management</a:t>
            </a:r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1906588" y="944563"/>
            <a:ext cx="6769100" cy="5000625"/>
          </a:xfrm>
        </p:spPr>
        <p:txBody>
          <a:bodyPr>
            <a:normAutofit/>
          </a:bodyPr>
          <a:lstStyle/>
          <a:p>
            <a:pPr marL="608013" indent="-608013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Care at the bedside</a:t>
            </a:r>
          </a:p>
          <a:p>
            <a:pPr marL="608013" indent="-608013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nl-NL" sz="2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Transport to Empty</a:t>
            </a:r>
          </a:p>
          <a:p>
            <a:pPr marL="608013" indent="-608013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nl-NL" sz="2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Emptying </a:t>
            </a:r>
            <a:r>
              <a:rPr lang="en-US" altLang="nl-NL" sz="26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(manual or mechanical)</a:t>
            </a:r>
          </a:p>
          <a:p>
            <a:pPr marL="608013" indent="-608013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nl-NL" sz="2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Flushing </a:t>
            </a:r>
            <a:r>
              <a:rPr lang="en-US" altLang="nl-NL" sz="26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(manual or mechanical)</a:t>
            </a:r>
          </a:p>
          <a:p>
            <a:pPr marL="608013" indent="-608013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nl-NL" sz="2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Cleaning </a:t>
            </a:r>
            <a:r>
              <a:rPr lang="en-US" altLang="nl-NL" sz="26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(manual or mechanical)</a:t>
            </a:r>
          </a:p>
          <a:p>
            <a:pPr marL="608013" indent="-608013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nl-NL" sz="2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Loading in Machine </a:t>
            </a:r>
          </a:p>
          <a:p>
            <a:pPr marL="608013" indent="-608013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nl-NL" sz="2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Disinfection </a:t>
            </a:r>
            <a:r>
              <a:rPr lang="en-US" altLang="nl-NL" sz="26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(manual or mechanical)</a:t>
            </a:r>
          </a:p>
          <a:p>
            <a:pPr marL="608013" indent="-608013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nl-NL" sz="2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Drying </a:t>
            </a:r>
            <a:r>
              <a:rPr lang="en-US" altLang="nl-NL" sz="26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(manual or mechanical)</a:t>
            </a:r>
          </a:p>
          <a:p>
            <a:pPr marL="608013" indent="-608013" eaLnBrk="1" hangingPunct="1">
              <a:lnSpc>
                <a:spcPct val="100000"/>
              </a:lnSpc>
              <a:buFontTx/>
              <a:buAutoNum type="arabicPeriod"/>
            </a:pPr>
            <a:r>
              <a:rPr lang="en-US" altLang="nl-NL" sz="2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Storage</a:t>
            </a:r>
          </a:p>
          <a:p>
            <a:pPr marL="608013" indent="-608013" eaLnBrk="1" hangingPunct="1">
              <a:lnSpc>
                <a:spcPct val="70000"/>
              </a:lnSpc>
            </a:pPr>
            <a:endParaRPr lang="en-US" altLang="nl-NL" sz="2000" smtClean="0">
              <a:solidFill>
                <a:srgbClr val="000066"/>
              </a:solidFill>
            </a:endParaRPr>
          </a:p>
        </p:txBody>
      </p:sp>
      <p:pic>
        <p:nvPicPr>
          <p:cNvPr id="63491" name="Picture 7" descr="24%207%203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5713" y="1449388"/>
            <a:ext cx="2478087" cy="2520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ijdelijke aanduiding voor dianummer 4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42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804A251-455B-42B4-9DC8-3100E10D26BB}" type="slidenum">
              <a:rPr lang="es-EC" altLang="en-US" sz="1800" b="1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s-EC" altLang="en-US" sz="18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0" y="207963"/>
            <a:ext cx="10515600" cy="682625"/>
          </a:xfrm>
        </p:spPr>
        <p:txBody>
          <a:bodyPr rtlCol="0">
            <a:normAutofit fontScale="90000"/>
          </a:bodyPr>
          <a:lstStyle/>
          <a:p>
            <a:pPr algn="ctr" defTabSz="914354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Patientcare and Bedpan Management</a:t>
            </a:r>
          </a:p>
        </p:txBody>
      </p:sp>
      <p:sp>
        <p:nvSpPr>
          <p:cNvPr id="65538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EE4A54-239B-4A2A-816E-6E780D6F52DF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65539" name="Rechthoek 4"/>
          <p:cNvSpPr>
            <a:spLocks noChangeArrowheads="1"/>
          </p:cNvSpPr>
          <p:nvPr/>
        </p:nvSpPr>
        <p:spPr bwMode="auto">
          <a:xfrm>
            <a:off x="2466975" y="3738563"/>
            <a:ext cx="8277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altLang="en-US" sz="28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Where to place the bedpan direct after use?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8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When remove gloves?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8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How to handle / carry bedpan?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8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Is the healthcare worker trained?</a:t>
            </a:r>
          </a:p>
        </p:txBody>
      </p:sp>
      <p:pic>
        <p:nvPicPr>
          <p:cNvPr id="10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170" y="890337"/>
            <a:ext cx="3589916" cy="2686072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6" name="Tekstvak 5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  <p:pic>
        <p:nvPicPr>
          <p:cNvPr id="65542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" y="36513"/>
            <a:ext cx="12176125" cy="808037"/>
          </a:xfrm>
        </p:spPr>
        <p:txBody>
          <a:bodyPr/>
          <a:lstStyle/>
          <a:p>
            <a:pPr algn="ctr" eaLnBrk="1" hangingPunct="1"/>
            <a:r>
              <a:rPr lang="en-US" altLang="nl-NL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Transport to empty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533525" y="15875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de-DE" altLang="de-DE" sz="2400">
              <a:solidFill>
                <a:srgbClr val="0099CC"/>
              </a:solidFill>
              <a:latin typeface="Arial" pitchFamily="34" charset="0"/>
            </a:endParaRPr>
          </a:p>
        </p:txBody>
      </p:sp>
      <p:sp>
        <p:nvSpPr>
          <p:cNvPr id="67587" name="Rectangle 4"/>
          <p:cNvSpPr txBox="1">
            <a:spLocks noChangeArrowheads="1"/>
          </p:cNvSpPr>
          <p:nvPr/>
        </p:nvSpPr>
        <p:spPr bwMode="auto">
          <a:xfrm>
            <a:off x="0" y="947738"/>
            <a:ext cx="12192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 sz="3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Occupational Safety and Health Standards: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de-DE" sz="800" i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altLang="de-DE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Specimens shall be placed in a container which prevents leakage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de-DE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during collection, handling, processing, storage, and transport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To minimize the risk of spread of infection,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all blood and body substances should be treated as potentially infectious</a:t>
            </a:r>
            <a:endParaRPr lang="en-US" altLang="de-DE" sz="24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8" name="Picture 2" descr="dot_cbeaf955f3f196564ac5ef91759721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6086" flipH="1">
            <a:off x="10948988" y="1633538"/>
            <a:ext cx="41751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11275" y="3873500"/>
            <a:ext cx="9758363" cy="14462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Why no (Standard) Precautions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transport of FULL bedpans?</a:t>
            </a:r>
          </a:p>
        </p:txBody>
      </p:sp>
      <p:sp>
        <p:nvSpPr>
          <p:cNvPr id="67590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FAAB1F-06AF-48FF-A8AA-8CA0106EAA2D}" type="slidenum">
              <a:rPr lang="en-GB" altLang="en-US"/>
              <a:pPr/>
              <a:t>36</a:t>
            </a:fld>
            <a:endParaRPr lang="en-GB" altLang="en-US"/>
          </a:p>
        </p:txBody>
      </p:sp>
      <p:pic>
        <p:nvPicPr>
          <p:cNvPr id="67591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kstvak 11"/>
          <p:cNvSpPr txBox="1">
            <a:spLocks noChangeArrowheads="1"/>
          </p:cNvSpPr>
          <p:nvPr/>
        </p:nvSpPr>
        <p:spPr bwMode="auto">
          <a:xfrm>
            <a:off x="0" y="2087563"/>
            <a:ext cx="12192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Every caregiver needs to understand the chain of infection </a:t>
            </a:r>
          </a:p>
          <a:p>
            <a:pPr algn="ctr" eaLnBrk="1" hangingPunct="1"/>
            <a:r>
              <a:rPr lang="en-GB" altLang="nl-NL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altLang="de-DE" sz="2400">
                <a:solidFill>
                  <a:srgbClr val="000066"/>
                </a:solidFill>
                <a:latin typeface="Arial" pitchFamily="34" charset="0"/>
              </a:rPr>
              <a:t>every patient needs to be treated as if colonized or infectious</a:t>
            </a:r>
            <a:endParaRPr lang="en-GB" altLang="nl-NL" sz="24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xfrm>
            <a:off x="8718550" y="64198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ADDF472-73BA-44D7-ABF6-86521E609324}" type="slidenum">
              <a:rPr lang="en-GB" altLang="en-US">
                <a:latin typeface="Arial" pitchFamily="34" charset="0"/>
                <a:cs typeface="Arial" pitchFamily="34" charset="0"/>
              </a:rPr>
              <a:pPr/>
              <a:t>4</a:t>
            </a:fld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-4763" y="4949825"/>
            <a:ext cx="12192001" cy="5984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Bedpan Management seems a Weak Link</a:t>
            </a:r>
          </a:p>
        </p:txBody>
      </p:sp>
      <p:pic>
        <p:nvPicPr>
          <p:cNvPr id="23" name="Picture 12" descr="Image result for weak chain link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393" y="3255758"/>
            <a:ext cx="2218859" cy="1479239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3" descr="logo met onder ti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Image result for chain of inf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5" y="325438"/>
            <a:ext cx="3009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1" descr="ANd9GcTU423mgv0_MqCRKsODhipC-8X0Pw445BA-XB34-mXOPoRlp1O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0868">
            <a:off x="3370263" y="3035300"/>
            <a:ext cx="12652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Tijdelijke aanduiding voor inhoud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8240">
            <a:off x="5208588" y="3111500"/>
            <a:ext cx="1190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" descr="http://www.sellesmedical.co.uk/system/images/data/000/030/301/original/Urimd1.jpg?14010162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55909">
            <a:off x="7183438" y="3222625"/>
            <a:ext cx="10461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654">
            <a:off x="2203450" y="1612900"/>
            <a:ext cx="10922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1" name="Picture 5" descr="ANd9GcRDaBSHCQojQuVNq6k0HGzBHIxc2vSdggCMsRiQqc45GYLqXdV71Q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338" y="1631950"/>
            <a:ext cx="9382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1211831_bedpa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038" y="1465263"/>
            <a:ext cx="12954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ANd9GcS-9mMI7Hn1pYvHJD7VgRWdYt1SeSp5w4uX8CjSHDYhQtQJMh_b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8" y="1516063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9"/>
          <p:cNvSpPr>
            <a:spLocks noChangeArrowheads="1"/>
          </p:cNvSpPr>
          <p:nvPr/>
        </p:nvSpPr>
        <p:spPr bwMode="auto">
          <a:xfrm>
            <a:off x="15875" y="4706938"/>
            <a:ext cx="12204700" cy="13223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800">
              <a:solidFill>
                <a:schemeClr val="bg1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3200">
                <a:solidFill>
                  <a:srgbClr val="000066"/>
                </a:solidFill>
                <a:latin typeface="Arial" pitchFamily="34" charset="0"/>
              </a:rPr>
              <a:t>Bedpans and Urine-bottles are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3200" b="1">
                <a:solidFill>
                  <a:srgbClr val="000066"/>
                </a:solidFill>
                <a:latin typeface="Arial" pitchFamily="34" charset="0"/>
              </a:rPr>
              <a:t>Medical Devices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80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0905" name="Picture 17" descr="ANd9GcQ6v2B67FZTZoyNRvRDXl9Cp0MQoXQ4_jYmAwDUX5Odmr97ghAJhw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763" y="1550988"/>
            <a:ext cx="158273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25" descr="ANd9GcSIdT72WzKRXe3sr9gdqGD0iYEC--H83fg2LEeQee4L535uij8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7463" y="1593850"/>
            <a:ext cx="12414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29" descr="ANd9GcQgsMne6gOfAPNvFwx4paAFDgg9shF6g9biZQOi9UJz-uRvMPR1yN6cIYIkn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2238" y="1457325"/>
            <a:ext cx="10763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5875" y="330200"/>
            <a:ext cx="1219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3200" dirty="0">
                <a:solidFill>
                  <a:srgbClr val="000066"/>
                </a:solidFill>
                <a:ea typeface="ＭＳ Ｐゴシック" panose="020B0600070205080204" pitchFamily="34" charset="-128"/>
              </a:rPr>
              <a:t>Shape and Material of Bedpans and Urine bottles are important </a:t>
            </a:r>
          </a:p>
        </p:txBody>
      </p:sp>
      <p:pic>
        <p:nvPicPr>
          <p:cNvPr id="80909" name="Picture 11" descr="ANd9GcTOgbc-MHZBSHM3CV0BClf7LaQQLZ5D_GleyOVAXhcPhCCGSNH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5726">
            <a:off x="1697038" y="2986088"/>
            <a:ext cx="1412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2" descr="ANd9GcQVVsKT4Uj0htCEkV2pAojaWoltN89I02XIOuAWxYDAODTOovpL4Q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9516">
            <a:off x="8442325" y="3067050"/>
            <a:ext cx="169386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1" name="AutoShape 24" descr="data:image/jpeg;base64,/9j/4AAQSkZJRgABAQAAAQABAAD/2wCEAAkGBhAPEA8PDw8QEA8PDw8PDQ8PDw8PDw0OFBAVFBQQFBIXHCYeFxkkGRIUHy8gIycpLCwsFR4xNTAqNSYrLCkBCQoKDgwNFQ8PFSwcHBwpMC8pKSkpKSkpLCkpKikpKSkpKSkpLCkpLCkpLDUpKSwsKSkpKTUpKSkpLCksKSwpLP/AABEIAKYBMAMBIgACEQEDEQH/xAAbAAEAAgMBAQAAAAAAAAAAAAAAAQIDBAUGB//EAD0QAAIBAgMFBAcHAwMFAAAAAAABAgMREiExBAVBUXFSgZGhExQiMmGx0QYVQmLB4fBTcpIjouIWNIKy0v/EABcBAQEBAQAAAAAAAAAAAAAAAAABAgP/xAAbEQEBAQEAAwEAAAAAAAAAAAAAARExAhIhQf/aAAwDAQACEQMRAD8A+4gEN2zAN2NbeG2+ipuas3pBcHJ6fXuPL75336WTtK1KLtHO2L8z/Q7W45KpRWJKVm1nnkakZtZdx7VOpBuo7u7zskdM0Nmq06UpU74Xe6unaz+Pibyd9CXqziQARQAAAAAAAAAAAAAAAAAAAAAAAAAAAAAAAAAAAAAAAA4f2m29xgqMPeqK87cKf7vLuZ227Hlq8sePaJfjd4fCmso+Wfeak1m1wK2yXVpeHI9d9mqeHZ4/zRJfoeYbu2z1+xLBSpw5RV+rzZqRny4w7TnUfwSEJuPutroY4yxSlLnJ+Cy/QyWMXrU42ae8JL3lf4rJm1T2uEuNnyeRzbBxI07AOTTqyjo301XgbMdvds43fCzsBug59Pb539pK3GyaOgmWxNAARQAAAAAAAAAAAAAAAAAAAAAAAAAAAAAAAGlveT9HgXvVZRpL/wAve/24ji7+ailBaJJdyO1X9qvSjwhCdR9XaMfnI4O/JKVXLRK76m/Fjy60dko4pxj8bvoszu1totFvkjlbCrXlzyXTiZtoq3tHm7vojW5Ezaz7PKyRsxmaUJGVTOTo3FIk1o1DJGoBlsSkVVQyRYFlH5FKO1yS1uuTLV5YYSfF+yurMVOFki/iTrdp7fF6px80bMZp5pp9DlNEJtZp2fwyIrrg50NsmuT6r6GVbe+z5/sBuA1PXvy/7v2Hrz7Pn+wG2DU9dfZXiR65LkvMDcBpPbJco+D+pHrc/h4AbwND1mfPyRV7RPteSA6IOY60+0yrqz7UvFgdUHHc5dqX+TKNvm/Fgdq4xLmjhuJSUQPQA88pNaNro2jJHbqi/G++z+YHdBx473mtVF+KM0d9R/FBro0/oB0galPelJ/it/cmvPQ2oyTzTTXNZoCQABoU5X2ir8KVNLxk/wBTzu8n/qS5tpeR1N81J0aqrRvacMLdrrEr5Put4M47pzm3OerNy5GLPqsKuiWi0MsXncQoE4TFrUjLGRdSNdF1IzqthSLqRrxkZIyGjYjMz05ePA1YM2MahBzerygufxNQRtdW84wWkM38Zfz5maMjnUL5t6t3ZsqRNGyQ4mFTMkahReMS2Amm7mxgA1lEnCZpUylgKWFjJYq4gRYhotYAUsLFiAKtFTI0VaAo4mNozFZIDEVaMjRVoDE0VaMjRVoDE0VaMrRRoDC0TR2mdN3g7c1wfVFpIxyQHpdi2tVYKay4SXZlxRnPP7k2jDUcHpUWX9yzXlfyPQAQ1c4mzbJF7TWpzu0kqlNXaWGWvcnkdw5+8tmkpQr0lepTupR/qU3rHrxQGStuqlL8OF845eWhoVtxyXuSUlyfsv6HR2PeNOqvYlnxi8pLqjaA8tV2aUPei49Vl4mPCerm0k72txvocHe20ULNUrOpdZw9yKvnd6eBnBp4S0TDGtfLV8kjep0lBKVTNv3Y8O98egwXoUlbHPKPBcZvl0NfaaznK704LkjJVrOebfRcEYsItReDLqRhRZMmqzJllIwqRkiyjboTN+DTRyosz061jQ3JGNsiM7hgWRBS5bEADQbIuBDIDYuBJDiSQBSxDRcqwKtFWixDYGJopJGVlGBjaKNGVoxsCjMckZWY5AYZTcWpLWLUl1Tuesp1FJKS0kk10aueTqHf3JUxUIflxR8G7eVgN8AAaO2bmpVXiawy7Ucm+q0ZpvcE1lHaJpcvaXykdoAcL/pjF79aUu7PxbZu7PuKjD8OJ85u/lodAAY1QitIxXSKLyink1dcmSANOtuqnLROL/Ll5aGlV3RNe61L4P2X9DsgmDzc4OOUouPVZeJWx6WUU8mrrkzUrbqpy0Tg/wAunhoTBxbFoyNnat3zppyupRWrWTS6GjjM8G3GRdM1oSM0WagzwqGeNQ00y8ZGhs4syHIx4iLgZFMhzMakVbAzYiMRixBsDPjI9IYsRXEBmcyuIx4hcC0pFcRDZW4FmyrkQ2VbAi5VsNkXAhspJktlJMCkzrfZyfs1I8p37nFf/LOTI3vs9P8A1KkecE/B/wDIDvgAAAAAAAAAAAAAAAicU00801Z9Dyu00nTnKD4PxXB+B6s4+/8AZbxVVaxyn/a3k+5/MlHNpyNiDNKlI2oMzBsJkmOMjImagm5bEUJZRJBFxcCbgrcXAm4uRcXAkNlbkXAm5FwQBDZDYZVgGVZLIAqyjLMowKyNrccrV+sJL5P9DVkZ9z/9xDpP/wBWB6cAAAAAAAAAAAAAAAArUgpJxaummmuaZYrUqKKcnkkrsDydag6VSVN8H7L7UXo/5yM8TFvrfNOpZxi7wfvc48Vb+eZOy1lJJpmBsRZkTKYQUZUybmNMspFEsgkixQAJsBAJsLEFQWsLAUDLEWAo0Q0XsQ0NGMhouyrGijRRoyNmKpVitZJd6Gisjb3HRbrYuEItvq8l+vgc1bfSclF1Yq71adl3o9Xu+hCEF6N4k83LtMaNoAFAAAAAAAAAAAAAAMe0UVOMovSSs7amQx16mGLfHRdQPIbx+z7xONOWJLW+Tcv2Nenu2vS0i+7NHp6dIzxgYwecpbdNZSgzZhtsXqmu47vok9Un1VyPUoPWEf8AFDKOOqsXpJF11R03u+n2I+ZD3XS7C8y5RzkWub33XT7Pmwt2U+z5sfRo3IdWK4rxOit301+Bd92WWyQWkI/4oZRyntEeYVe+kZvpCTOwqduC7kkThGUce83pSn4W+Y9HV/p+MonYwEejGDkegrdiP+SI9WrcorvX1OxgGAeo4/qVbtRRH3bU41F3X+h13AjAPWDk/dT41H5/Un7pXGcv53nUwEYC+sHM+6YcXJ96H3VS7N+rOi6ZDgMg5kt1Uf6ce+7Oru2dl6O1kl7NuXIxumW2WFprv+RR0AAAAAAAAAAAAAAAADBWjd9DORYDBCiZVTLgmCFEWJBQsAAFiLEgCLCxIAiwsSAIsMJIAjCMJIArgIwFwBT0ZHozIAMTplXTM4A13SIpU7SXebFgogS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pic>
        <p:nvPicPr>
          <p:cNvPr id="80912" name="Picture 4" descr="Bedpan Roestvrijstaa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1725613"/>
            <a:ext cx="1752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8" descr="http://www.sanicare.se/sites/default/files/imagecache/product_full/2901_Prod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6700" y="3235325"/>
            <a:ext cx="13668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4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A4C636A-79F5-4CEC-9DCC-C10F8394EBE0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21" name="Tekstvak 20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  <p:pic>
        <p:nvPicPr>
          <p:cNvPr id="80916" name="Picture 3" descr="logo met onder titel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el 1"/>
          <p:cNvSpPr txBox="1">
            <a:spLocks/>
          </p:cNvSpPr>
          <p:nvPr/>
        </p:nvSpPr>
        <p:spPr bwMode="auto">
          <a:xfrm>
            <a:off x="0" y="-22225"/>
            <a:ext cx="12192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de-DE" altLang="en-US" sz="3200" b="1">
              <a:solidFill>
                <a:srgbClr val="000066"/>
              </a:solidFill>
              <a:latin typeface="Calibri Light"/>
              <a:cs typeface="Arial" pitchFamily="34" charset="0"/>
            </a:endParaRPr>
          </a:p>
        </p:txBody>
      </p:sp>
      <p:pic>
        <p:nvPicPr>
          <p:cNvPr id="82946" name="Picture 8" descr="http://www.dentalaccess.com.br/imagens/produtos/-papagaio-em-aco-inoxidavel-polido-26-x-15-cm-1l-fava-1396127439_25803_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4856">
            <a:off x="1239838" y="2058988"/>
            <a:ext cx="485616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878" y="1681521"/>
            <a:ext cx="4253557" cy="3192593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2345863-3446-4EE1-9EB6-86C24C499408}" type="slidenum">
              <a:rPr lang="en-GB" altLang="en-US"/>
              <a:pPr/>
              <a:t>47</a:t>
            </a:fld>
            <a:endParaRPr lang="en-GB" altLang="en-US"/>
          </a:p>
        </p:txBody>
      </p:sp>
      <p:sp>
        <p:nvSpPr>
          <p:cNvPr id="82949" name="Tekstvak 3"/>
          <p:cNvSpPr txBox="1">
            <a:spLocks noChangeArrowheads="1"/>
          </p:cNvSpPr>
          <p:nvPr/>
        </p:nvSpPr>
        <p:spPr bwMode="auto">
          <a:xfrm>
            <a:off x="5854700" y="4878388"/>
            <a:ext cx="5173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Inside this urine- bottle, </a:t>
            </a:r>
          </a:p>
          <a:p>
            <a:pPr algn="ctr" eaLnBrk="1" hangingPunct="1"/>
            <a:r>
              <a:rPr lang="en-US" alt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High ATP value After Sterilization</a:t>
            </a:r>
          </a:p>
        </p:txBody>
      </p:sp>
      <p:sp>
        <p:nvSpPr>
          <p:cNvPr id="82950" name="Tekstvak 5"/>
          <p:cNvSpPr txBox="1">
            <a:spLocks noChangeArrowheads="1"/>
          </p:cNvSpPr>
          <p:nvPr/>
        </p:nvSpPr>
        <p:spPr bwMode="auto">
          <a:xfrm>
            <a:off x="0" y="60325"/>
            <a:ext cx="1219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00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Design Shape and Material 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de-DE" sz="400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Can have an adverse effect on the reprocessing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71513" y="4602163"/>
            <a:ext cx="38401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to:</a:t>
            </a:r>
          </a:p>
          <a:p>
            <a:pPr marL="285737" indent="-28573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  urine-volume</a:t>
            </a:r>
          </a:p>
          <a:p>
            <a:pPr marL="285737" indent="-28573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urine-color</a:t>
            </a:r>
          </a:p>
        </p:txBody>
      </p:sp>
      <p:pic>
        <p:nvPicPr>
          <p:cNvPr id="82952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017000" y="5956300"/>
            <a:ext cx="238125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Observation :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KNIP Consultancy Infection Prevention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4"/>
          <p:cNvSpPr txBox="1">
            <a:spLocks noChangeArrowheads="1"/>
          </p:cNvSpPr>
          <p:nvPr/>
        </p:nvSpPr>
        <p:spPr bwMode="auto">
          <a:xfrm>
            <a:off x="2003425" y="1344613"/>
            <a:ext cx="6804025" cy="38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nl-NL" sz="24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Reusable or disposable and/or covers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nl-NL" sz="24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Easy to carry with lid /cover and firm grip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 Cover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 Seamless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 Easy to clean &amp; disinfect 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 Long lasting 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 Heat resistant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GB" altLang="nl-NL" sz="2800">
                <a:solidFill>
                  <a:srgbClr val="000066"/>
                </a:solidFill>
                <a:latin typeface="Arial" pitchFamily="34" charset="0"/>
              </a:rPr>
              <a:t> No water residue after reprocessing</a:t>
            </a:r>
          </a:p>
        </p:txBody>
      </p:sp>
      <p:sp>
        <p:nvSpPr>
          <p:cNvPr id="11367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rtlCol="0">
            <a:normAutofit fontScale="90000"/>
          </a:bodyPr>
          <a:lstStyle/>
          <a:p>
            <a:pPr algn="ctr" defTabSz="914354" eaLnBrk="1" fontAlgn="auto" hangingPunct="1">
              <a:spcAft>
                <a:spcPts val="0"/>
              </a:spcAft>
              <a:defRPr/>
            </a:pPr>
            <a:r>
              <a:rPr lang="en-US" altLang="nl-NL" sz="4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Requirements for </a:t>
            </a:r>
            <a:br>
              <a:rPr lang="en-US" altLang="nl-NL" sz="4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sz="4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Bedpans, Urine bottles, Kidney dishes</a:t>
            </a:r>
          </a:p>
        </p:txBody>
      </p:sp>
      <p:sp>
        <p:nvSpPr>
          <p:cNvPr id="8397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C782318-9EA6-4A08-B8C3-B3FEE17F5B6C}" type="slidenum">
              <a:rPr lang="es-EC" altLang="en-US"/>
              <a:pPr/>
              <a:t>48</a:t>
            </a:fld>
            <a:endParaRPr lang="es-EC" altLang="en-US"/>
          </a:p>
        </p:txBody>
      </p:sp>
      <p:pic>
        <p:nvPicPr>
          <p:cNvPr id="83972" name="Picture 3" descr="logo met onder ti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204913" y="1076325"/>
            <a:ext cx="8904287" cy="4071938"/>
          </a:xfrm>
        </p:spPr>
        <p:txBody>
          <a:bodyPr/>
          <a:lstStyle/>
          <a:p>
            <a:pPr eaLnBrk="1" hangingPunct="1"/>
            <a:r>
              <a:rPr lang="en-GB" altLang="nl-NL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Reality check and analyse current situations</a:t>
            </a:r>
          </a:p>
          <a:p>
            <a:pPr eaLnBrk="1" hangingPunct="1"/>
            <a:r>
              <a:rPr lang="en-GB" altLang="nl-NL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Focus on </a:t>
            </a:r>
            <a:r>
              <a:rPr lang="en-GB" altLang="nl-NL" b="1" u="sng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what people DO</a:t>
            </a:r>
          </a:p>
          <a:p>
            <a:pPr eaLnBrk="1" hangingPunct="1"/>
            <a:r>
              <a:rPr lang="en-GB" altLang="nl-NL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Audit </a:t>
            </a:r>
          </a:p>
          <a:p>
            <a:pPr eaLnBrk="1" hangingPunct="1"/>
            <a:r>
              <a:rPr lang="en-GB" altLang="nl-NL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Take photographs</a:t>
            </a:r>
          </a:p>
          <a:p>
            <a:pPr eaLnBrk="1" hangingPunct="1"/>
            <a:r>
              <a:rPr lang="en-GB" altLang="nl-NL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Use nose and eyes</a:t>
            </a:r>
          </a:p>
          <a:p>
            <a:pPr eaLnBrk="1" hangingPunct="1">
              <a:buFont typeface="Arial" pitchFamily="34" charset="0"/>
              <a:buNone/>
            </a:pPr>
            <a:endParaRPr lang="en-GB" altLang="nl-NL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nl-NL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Microbial check ?</a:t>
            </a:r>
          </a:p>
          <a:p>
            <a:pPr eaLnBrk="1" hangingPunct="1"/>
            <a:r>
              <a:rPr lang="en-GB" altLang="nl-NL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ATP?</a:t>
            </a:r>
            <a:r>
              <a:rPr lang="en-GB" altLang="nl-NL" smtClean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86018" name="Text Box 3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12192000" cy="950912"/>
          </a:xfrm>
        </p:spPr>
        <p:txBody>
          <a:bodyPr/>
          <a:lstStyle/>
          <a:p>
            <a:pPr algn="ctr" eaLnBrk="1" hangingPunct="1"/>
            <a:r>
              <a:rPr lang="en-GB" altLang="nl-NL" sz="400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Dirty Utility / Sluice Room</a:t>
            </a:r>
          </a:p>
        </p:txBody>
      </p:sp>
      <p:pic>
        <p:nvPicPr>
          <p:cNvPr id="86019" name="Picture 4" descr="0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713" y="2174875"/>
            <a:ext cx="4103687" cy="2141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6443663" y="4422775"/>
            <a:ext cx="162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sz="1800" b="1">
                <a:solidFill>
                  <a:srgbClr val="FF3300"/>
                </a:solidFill>
                <a:latin typeface="Arial" pitchFamily="34" charset="0"/>
              </a:rPr>
              <a:t>  </a:t>
            </a:r>
            <a:r>
              <a:rPr lang="en-GB" altLang="de-DE" sz="1800" b="1">
                <a:solidFill>
                  <a:srgbClr val="000066"/>
                </a:solidFill>
                <a:latin typeface="Arial" pitchFamily="34" charset="0"/>
              </a:rPr>
              <a:t>Don’t Hear?</a:t>
            </a:r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8064500" y="4425950"/>
            <a:ext cx="1390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sz="1800" b="1">
                <a:solidFill>
                  <a:srgbClr val="000066"/>
                </a:solidFill>
                <a:latin typeface="Arial" pitchFamily="34" charset="0"/>
              </a:rPr>
              <a:t>Don’t See?</a:t>
            </a:r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9442450" y="4432300"/>
            <a:ext cx="16589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sz="1800" b="1">
                <a:solidFill>
                  <a:srgbClr val="000066"/>
                </a:solidFill>
                <a:latin typeface="Arial" pitchFamily="34" charset="0"/>
              </a:rPr>
              <a:t>Don’t Speak?</a:t>
            </a:r>
          </a:p>
        </p:txBody>
      </p:sp>
      <p:sp>
        <p:nvSpPr>
          <p:cNvPr id="86023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4573612-12FE-4279-951A-CC955631914B}" type="slidenum">
              <a:rPr lang="en-GB" altLang="nl-NL"/>
              <a:pPr/>
              <a:t>49</a:t>
            </a:fld>
            <a:endParaRPr lang="en-GB" altLang="nl-NL"/>
          </a:p>
        </p:txBody>
      </p:sp>
      <p:pic>
        <p:nvPicPr>
          <p:cNvPr id="86024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79413"/>
            <a:ext cx="12192000" cy="1150937"/>
          </a:xfrm>
          <a:solidFill>
            <a:srgbClr val="CCECFF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Definition Bedpan Management:</a:t>
            </a:r>
            <a:br>
              <a:rPr lang="en-US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9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every handling related to excreta of the human gastrointestinal tract </a:t>
            </a:r>
            <a:r>
              <a:rPr lang="en-US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3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5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5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3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Tijdelijke aanduiding voor inhoud 2"/>
          <p:cNvSpPr>
            <a:spLocks noGrp="1"/>
          </p:cNvSpPr>
          <p:nvPr>
            <p:ph idx="1"/>
          </p:nvPr>
        </p:nvSpPr>
        <p:spPr>
          <a:xfrm>
            <a:off x="588963" y="1604963"/>
            <a:ext cx="11069637" cy="3978275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endParaRPr lang="en-US" altLang="en-US" sz="8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disposal of human excreta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(urine, faeces, vomits, sometimes including blood) 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b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Seems a simple process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4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But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b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it is A complex process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 Healthcare facilities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de-DE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 important element for standard precautions </a:t>
            </a:r>
          </a:p>
        </p:txBody>
      </p:sp>
      <p:sp>
        <p:nvSpPr>
          <p:cNvPr id="2457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4B3E624-1DD5-416F-97DE-63C107FBAD87}" type="slidenum">
              <a:rPr lang="en-GB" altLang="en-US"/>
              <a:pPr/>
              <a:t>5</a:t>
            </a:fld>
            <a:endParaRPr lang="en-GB" altLang="en-US"/>
          </a:p>
        </p:txBody>
      </p:sp>
      <p:pic>
        <p:nvPicPr>
          <p:cNvPr id="24580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Image result for go green chemica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000" y="2359025"/>
            <a:ext cx="146843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71438"/>
            <a:ext cx="12066588" cy="1143000"/>
          </a:xfrm>
        </p:spPr>
        <p:txBody>
          <a:bodyPr/>
          <a:lstStyle/>
          <a:p>
            <a:pPr algn="ctr" eaLnBrk="1" hangingPunct="1"/>
            <a:r>
              <a:rPr lang="en-GB" altLang="nl-NL" sz="260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nl-NL" sz="260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nl-NL" sz="260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Improvement Dirty utility room / Sluice room</a:t>
            </a:r>
            <a:r>
              <a:rPr lang="en-US" altLang="nl-NL" sz="2100" smtClean="0">
                <a:solidFill>
                  <a:schemeClr val="tx2"/>
                </a:solidFill>
              </a:rPr>
              <a:t/>
            </a:r>
            <a:br>
              <a:rPr lang="en-US" altLang="nl-NL" sz="2100" smtClean="0">
                <a:solidFill>
                  <a:schemeClr val="tx2"/>
                </a:solidFill>
              </a:rPr>
            </a:br>
            <a:endParaRPr lang="en-GB" altLang="nl-NL" sz="230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5035426-C2BB-488C-98F5-FF87E6277C68}" type="slidenum">
              <a:rPr lang="en-GB" altLang="en-US"/>
              <a:pPr/>
              <a:t>51</a:t>
            </a:fld>
            <a:endParaRPr lang="en-GB" altLang="en-US"/>
          </a:p>
        </p:txBody>
      </p:sp>
      <p:sp>
        <p:nvSpPr>
          <p:cNvPr id="5" name="Rechthoek 4"/>
          <p:cNvSpPr/>
          <p:nvPr/>
        </p:nvSpPr>
        <p:spPr>
          <a:xfrm>
            <a:off x="2198688" y="1333500"/>
            <a:ext cx="7424737" cy="43386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98513" indent="-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 altLang="nl-NL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Designing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nl-NL" sz="28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Easy to clean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nl-NL" sz="28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Easy to maintain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nl-NL" sz="28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Prevent transmission &amp; contamination</a:t>
            </a:r>
          </a:p>
          <a:p>
            <a:pPr lvl="1" eaLnBrk="1" hangingPunct="1">
              <a:buClr>
                <a:schemeClr val="tx2"/>
              </a:buClr>
            </a:pPr>
            <a:endParaRPr lang="en-US" altLang="nl-NL" sz="280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en-US" altLang="nl-NL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Operating 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nl-NL" sz="2800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Reduce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nl-NL" sz="2800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Reuse</a:t>
            </a:r>
          </a:p>
          <a:p>
            <a:pPr lvl="1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nl-NL" sz="2800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Recycle</a:t>
            </a:r>
          </a:p>
          <a:p>
            <a:pPr lvl="1" eaLnBrk="1" hangingPunct="1">
              <a:buClr>
                <a:schemeClr val="tx2"/>
              </a:buClr>
            </a:pPr>
            <a:endParaRPr lang="en-US" altLang="nl-NL" sz="2400">
              <a:solidFill>
                <a:schemeClr val="tx2"/>
              </a:solidFill>
              <a:ea typeface="MS PGothic" pitchFamily="34" charset="-128"/>
            </a:endParaRPr>
          </a:p>
        </p:txBody>
      </p:sp>
      <p:pic>
        <p:nvPicPr>
          <p:cNvPr id="89093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573838" y="3862388"/>
            <a:ext cx="5416550" cy="15700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(all) disposables (2017 APSIC)</a:t>
            </a:r>
          </a:p>
          <a:p>
            <a:pPr marL="457178" indent="-4571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use as less as possible </a:t>
            </a:r>
          </a:p>
          <a:p>
            <a:pPr marL="457178" indent="-4571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for long lasting reusable</a:t>
            </a:r>
          </a:p>
          <a:p>
            <a:pPr marL="457178" indent="-4571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disinfectants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175" y="1289050"/>
            <a:ext cx="5486400" cy="1931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8610600" y="1538288"/>
            <a:ext cx="360363" cy="1635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8609013" y="2792413"/>
            <a:ext cx="360362" cy="1635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597900" y="2333625"/>
            <a:ext cx="360363" cy="163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8580438" y="1928813"/>
            <a:ext cx="360362" cy="163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93963" y="2001838"/>
            <a:ext cx="319087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66"/>
                </a:solidFill>
                <a:latin typeface="+mn-lt"/>
              </a:rPr>
              <a:t>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60625" y="2719388"/>
            <a:ext cx="319088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66"/>
                </a:solidFill>
                <a:latin typeface="+mn-lt"/>
              </a:rPr>
              <a:t>2</a:t>
            </a:r>
          </a:p>
        </p:txBody>
      </p:sp>
      <p:sp>
        <p:nvSpPr>
          <p:cNvPr id="93192" name="Rechthoek 9"/>
          <p:cNvSpPr>
            <a:spLocks noChangeArrowheads="1"/>
          </p:cNvSpPr>
          <p:nvPr/>
        </p:nvSpPr>
        <p:spPr bwMode="auto">
          <a:xfrm>
            <a:off x="1519238" y="57626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900">
                <a:solidFill>
                  <a:srgbClr val="777777"/>
                </a:solidFill>
                <a:latin typeface="Arial" pitchFamily="34" charset="0"/>
              </a:rPr>
              <a:t>www.igz.nl/zoeken/document.aspx?doc=Keten+van+infectiepreventie+in+ziekenhuizen+breekbaar%3A+meerdere+zwakke+schakels+leiden+tot+onveilige+zorg&amp;docid=6677</a:t>
            </a:r>
          </a:p>
        </p:txBody>
      </p:sp>
      <p:sp>
        <p:nvSpPr>
          <p:cNvPr id="93193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CD6950F-4384-4999-8803-2FF729459A82}" type="slidenum">
              <a:rPr lang="es-EC" altLang="en-US"/>
              <a:pPr/>
              <a:t>53</a:t>
            </a:fld>
            <a:endParaRPr lang="es-EC" altLang="en-US"/>
          </a:p>
        </p:txBody>
      </p:sp>
      <p:sp>
        <p:nvSpPr>
          <p:cNvPr id="93194" name="Titel 1"/>
          <p:cNvSpPr>
            <a:spLocks noGrp="1"/>
          </p:cNvSpPr>
          <p:nvPr>
            <p:ph type="title"/>
          </p:nvPr>
        </p:nvSpPr>
        <p:spPr>
          <a:xfrm>
            <a:off x="-7938" y="-38100"/>
            <a:ext cx="12199938" cy="884238"/>
          </a:xfrm>
        </p:spPr>
        <p:txBody>
          <a:bodyPr/>
          <a:lstStyle/>
          <a:p>
            <a:pPr algn="ctr" eaLnBrk="1" hangingPunct="1"/>
            <a:r>
              <a:rPr lang="en-US" altLang="de-DE" sz="2800" b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US" altLang="de-DE" sz="28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Report Dutch Healthcare Inspection</a:t>
            </a:r>
            <a:br>
              <a:rPr lang="en-US" altLang="de-DE" sz="28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28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Infection Prevention in Hospitals</a:t>
            </a:r>
          </a:p>
        </p:txBody>
      </p:sp>
      <p:sp>
        <p:nvSpPr>
          <p:cNvPr id="93195" name="Tekstvak 1"/>
          <p:cNvSpPr txBox="1">
            <a:spLocks noChangeArrowheads="1"/>
          </p:cNvSpPr>
          <p:nvPr/>
        </p:nvSpPr>
        <p:spPr bwMode="auto">
          <a:xfrm>
            <a:off x="0" y="827088"/>
            <a:ext cx="1219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solidFill>
                  <a:srgbClr val="000066"/>
                </a:solidFill>
                <a:latin typeface="Arial" pitchFamily="34" charset="0"/>
              </a:rPr>
              <a:t>”Report  ”Chain of infection prevention in hospitals fragile: Several weak links lead to unsafe care”</a:t>
            </a:r>
          </a:p>
        </p:txBody>
      </p:sp>
      <p:sp>
        <p:nvSpPr>
          <p:cNvPr id="35" name="Tekstvak 4"/>
          <p:cNvSpPr txBox="1">
            <a:spLocks noChangeArrowheads="1"/>
          </p:cNvSpPr>
          <p:nvPr/>
        </p:nvSpPr>
        <p:spPr bwMode="auto">
          <a:xfrm>
            <a:off x="3400425" y="3306763"/>
            <a:ext cx="4165600" cy="92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000066"/>
                </a:solidFill>
                <a:latin typeface="Arial" pitchFamily="34" charset="0"/>
              </a:rPr>
              <a:t>1. General Cleaning &amp; Disinfection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1800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000066"/>
                </a:solidFill>
                <a:latin typeface="Arial" pitchFamily="34" charset="0"/>
              </a:rPr>
              <a:t>2. Washer Disinfectors for bedpans</a:t>
            </a:r>
          </a:p>
        </p:txBody>
      </p:sp>
      <p:sp>
        <p:nvSpPr>
          <p:cNvPr id="93197" name="Rechthoek 2"/>
          <p:cNvSpPr>
            <a:spLocks noChangeArrowheads="1"/>
          </p:cNvSpPr>
          <p:nvPr/>
        </p:nvSpPr>
        <p:spPr bwMode="auto">
          <a:xfrm>
            <a:off x="9012238" y="1411288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000066"/>
                </a:solidFill>
                <a:latin typeface="Arial" pitchFamily="34" charset="0"/>
              </a:rPr>
              <a:t>Good</a:t>
            </a:r>
            <a:endParaRPr lang="en-US" altLang="de-DE" sz="1800">
              <a:latin typeface="Arial" pitchFamily="34" charset="0"/>
            </a:endParaRPr>
          </a:p>
        </p:txBody>
      </p:sp>
      <p:sp>
        <p:nvSpPr>
          <p:cNvPr id="93198" name="Rechthoek 3"/>
          <p:cNvSpPr>
            <a:spLocks noChangeArrowheads="1"/>
          </p:cNvSpPr>
          <p:nvPr/>
        </p:nvSpPr>
        <p:spPr bwMode="auto">
          <a:xfrm>
            <a:off x="8969375" y="184308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000066"/>
                </a:solidFill>
                <a:latin typeface="Arial" pitchFamily="34" charset="0"/>
              </a:rPr>
              <a:t>Sufficient </a:t>
            </a:r>
            <a:endParaRPr lang="en-US" altLang="de-DE" sz="1800">
              <a:latin typeface="Arial" pitchFamily="34" charset="0"/>
            </a:endParaRPr>
          </a:p>
        </p:txBody>
      </p:sp>
      <p:sp>
        <p:nvSpPr>
          <p:cNvPr id="93199" name="Rechthoek 4"/>
          <p:cNvSpPr>
            <a:spLocks noChangeArrowheads="1"/>
          </p:cNvSpPr>
          <p:nvPr/>
        </p:nvSpPr>
        <p:spPr bwMode="auto">
          <a:xfrm>
            <a:off x="8969375" y="2268538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000066"/>
                </a:solidFill>
                <a:latin typeface="Arial" pitchFamily="34" charset="0"/>
              </a:rPr>
              <a:t>Moderate </a:t>
            </a:r>
            <a:endParaRPr lang="en-US" altLang="de-DE" sz="1800">
              <a:latin typeface="Arial" pitchFamily="34" charset="0"/>
            </a:endParaRPr>
          </a:p>
        </p:txBody>
      </p:sp>
      <p:sp>
        <p:nvSpPr>
          <p:cNvPr id="93200" name="Rechthoek 6"/>
          <p:cNvSpPr>
            <a:spLocks noChangeArrowheads="1"/>
          </p:cNvSpPr>
          <p:nvPr/>
        </p:nvSpPr>
        <p:spPr bwMode="auto">
          <a:xfrm>
            <a:off x="9012238" y="2671763"/>
            <a:ext cx="128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rgbClr val="000066"/>
                </a:solidFill>
                <a:latin typeface="Arial" pitchFamily="34" charset="0"/>
              </a:rPr>
              <a:t>Insufficient</a:t>
            </a:r>
          </a:p>
        </p:txBody>
      </p:sp>
      <p:pic>
        <p:nvPicPr>
          <p:cNvPr id="93201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8426450" y="2587625"/>
            <a:ext cx="2163763" cy="82232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2" name="Ovaal 21"/>
          <p:cNvSpPr/>
          <p:nvPr/>
        </p:nvSpPr>
        <p:spPr>
          <a:xfrm>
            <a:off x="2325688" y="2681288"/>
            <a:ext cx="555625" cy="40957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" name="Ovaal 24"/>
          <p:cNvSpPr/>
          <p:nvPr/>
        </p:nvSpPr>
        <p:spPr>
          <a:xfrm>
            <a:off x="3224213" y="3841750"/>
            <a:ext cx="555625" cy="40798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5" name="Titel 1"/>
          <p:cNvSpPr txBox="1">
            <a:spLocks/>
          </p:cNvSpPr>
          <p:nvPr/>
        </p:nvSpPr>
        <p:spPr bwMode="auto">
          <a:xfrm>
            <a:off x="1233488" y="4329113"/>
            <a:ext cx="9356725" cy="14112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n-US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</a:t>
            </a:r>
            <a:br>
              <a:rPr lang="en-US" alt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Dutch Healthcare Inspection </a:t>
            </a:r>
            <a:br>
              <a:rPr lang="en-US" altLang="de-DE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Monitoring /Review Infection Prevention in Hospitals</a:t>
            </a:r>
            <a:br>
              <a:rPr lang="en-US" altLang="de-DE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2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4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Bedpan </a:t>
            </a:r>
            <a:r>
              <a:rPr lang="de-DE" altLang="de-DE" sz="4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nl-NL" altLang="de-DE" sz="4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Netherlands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9900" y="658813"/>
            <a:ext cx="1088390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b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1967</a:t>
            </a:r>
            <a:r>
              <a:rPr lang="en-US" altLang="de-DE" sz="20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  Ministry of Health: </a:t>
            </a:r>
            <a:r>
              <a:rPr lang="en-US" altLang="de-DE" sz="2000" i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“Urine-bottles and bedpans have to be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          automatically cleaned, rinsed and sanitized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          with steam or hot water at least 1 minute for 80°C."</a:t>
            </a:r>
            <a:br>
              <a:rPr lang="en-US" altLang="de-DE" sz="2000" i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</a:br>
            <a:endParaRPr lang="en-US" altLang="de-DE" sz="2000" i="1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b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1980</a:t>
            </a:r>
            <a:r>
              <a:rPr lang="en-US" altLang="de-DE" sz="20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  Development of automatic bedpan Washer Disinfector (WD)</a:t>
            </a:r>
            <a:br>
              <a:rPr lang="en-US" altLang="de-DE" sz="20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</a:br>
            <a:endParaRPr lang="en-US" altLang="de-DE" sz="2000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b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1990</a:t>
            </a:r>
            <a:r>
              <a:rPr lang="en-US" altLang="de-DE" sz="20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  </a:t>
            </a:r>
            <a:r>
              <a:rPr lang="en-US" altLang="de-DE" sz="2000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1</a:t>
            </a:r>
            <a:r>
              <a:rPr lang="en-US" altLang="de-DE" sz="2000" baseline="30000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st</a:t>
            </a:r>
            <a:r>
              <a:rPr lang="en-US" altLang="de-DE" sz="2000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 Dutch survey: ”Bedpan washer disinfector  - a forgotten problem?  </a:t>
            </a:r>
            <a:r>
              <a:rPr lang="en-US" altLang="de-DE" sz="2000" b="1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(Awareness)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2000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b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1995</a:t>
            </a:r>
            <a:r>
              <a:rPr lang="en-US" altLang="de-DE" sz="20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   Working Group Infection Prevention (WIP)  developed guidelines for WD</a:t>
            </a:r>
            <a:br>
              <a:rPr lang="en-US" altLang="de-DE" sz="20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</a:br>
            <a:endParaRPr lang="en-US" altLang="de-DE" sz="2000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b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2006 </a:t>
            </a:r>
            <a:r>
              <a:rPr lang="en-US" altLang="de-DE" sz="20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  International Standard BS- EN- ISO 15883 Part 1-6 WD</a:t>
            </a:r>
            <a:br>
              <a:rPr lang="en-US" altLang="de-DE" sz="20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</a:br>
            <a:endParaRPr lang="en-US" altLang="de-DE" sz="2000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b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2010</a:t>
            </a:r>
            <a:r>
              <a:rPr lang="en-US" altLang="de-DE" sz="2000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  2</a:t>
            </a:r>
            <a:r>
              <a:rPr lang="en-US" altLang="de-DE" sz="2000" baseline="30000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nd</a:t>
            </a:r>
            <a:r>
              <a:rPr lang="en-US" altLang="de-DE" sz="2000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  Dutch survey Bedpan management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          </a:t>
            </a:r>
            <a:r>
              <a:rPr lang="en-US" altLang="de-DE" sz="2000" i="1" baseline="30000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st</a:t>
            </a:r>
            <a:r>
              <a:rPr lang="en-US" altLang="de-DE" sz="2000" i="1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   International survey Bedpan management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800" b="1">
              <a:solidFill>
                <a:srgbClr val="FF33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lain" startAt="2017"/>
            </a:pPr>
            <a:r>
              <a:rPr lang="en-US" altLang="de-DE" sz="2000" b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  </a:t>
            </a:r>
            <a:r>
              <a:rPr lang="en-US" altLang="de-DE" sz="20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New WIP Guideline for WD, Macerators and Liners (bedpan covers)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800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b="1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2017  - 2</a:t>
            </a:r>
            <a:r>
              <a:rPr lang="en-US" altLang="de-DE" sz="2000" b="1" baseline="30000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nd </a:t>
            </a:r>
            <a:r>
              <a:rPr lang="en-US" altLang="de-DE" sz="2000" b="1">
                <a:solidFill>
                  <a:srgbClr val="FF3300"/>
                </a:solidFill>
                <a:latin typeface="Arial" pitchFamily="34" charset="0"/>
                <a:ea typeface="MS PGothic" pitchFamily="34" charset="-128"/>
              </a:rPr>
              <a:t> International survey Bedpan management</a:t>
            </a:r>
            <a:endParaRPr lang="en-US" altLang="de-DE" sz="2000" b="1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2000">
              <a:solidFill>
                <a:srgbClr val="FF33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235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7726304-395A-4D30-956B-AF518474A7D0}" type="slidenum">
              <a:rPr lang="en-GB" altLang="en-US"/>
              <a:pPr/>
              <a:t>54</a:t>
            </a:fld>
            <a:endParaRPr lang="en-GB" altLang="en-US"/>
          </a:p>
        </p:txBody>
      </p:sp>
      <p:pic>
        <p:nvPicPr>
          <p:cNvPr id="95236" name="Picture 3" descr="logo met onder ti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sz="3200">
                <a:solidFill>
                  <a:srgbClr val="000066"/>
                </a:solidFill>
                <a:latin typeface="Arial" pitchFamily="34" charset="0"/>
              </a:rPr>
              <a:t>BS-EN-ISO </a:t>
            </a:r>
            <a:r>
              <a:rPr lang="en-GB" altLang="nl-NL" sz="3200">
                <a:solidFill>
                  <a:srgbClr val="000066"/>
                </a:solidFill>
                <a:latin typeface="Arial" pitchFamily="34" charset="0"/>
              </a:rPr>
              <a:t>15883-Standard (2006) </a:t>
            </a:r>
            <a:endParaRPr lang="en-GB" altLang="nl-NL" sz="3200">
              <a:solidFill>
                <a:srgbClr val="003366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i="1">
                <a:solidFill>
                  <a:srgbClr val="003366"/>
                </a:solidFill>
                <a:latin typeface="Arial" pitchFamily="34" charset="0"/>
              </a:rPr>
              <a:t>Washer Disinfectors (WD)</a:t>
            </a:r>
            <a:r>
              <a:rPr lang="en-GB" altLang="nl-NL" i="1">
                <a:solidFill>
                  <a:srgbClr val="000066"/>
                </a:solidFill>
                <a:latin typeface="Arial" pitchFamily="34" charset="0"/>
              </a:rPr>
              <a:t> Part 1-7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243013"/>
            <a:ext cx="11261725" cy="4683125"/>
          </a:xfrm>
        </p:spPr>
        <p:txBody>
          <a:bodyPr/>
          <a:lstStyle/>
          <a:p>
            <a:pPr eaLnBrk="1" hangingPunct="1"/>
            <a:r>
              <a:rPr lang="en-GB" altLang="nl-NL" sz="2200" u="sng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Part 1</a:t>
            </a:r>
            <a:r>
              <a:rPr lang="en-GB" altLang="nl-NL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General requirements, terms and definitions and tests </a:t>
            </a:r>
          </a:p>
          <a:p>
            <a:pPr eaLnBrk="1" hangingPunct="1"/>
            <a:r>
              <a:rPr lang="en-GB" altLang="nl-NL" sz="2200" u="sng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Part 2</a:t>
            </a:r>
            <a:r>
              <a:rPr lang="en-GB" altLang="nl-NL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Requirements and tests for WD employing thermal </a:t>
            </a:r>
          </a:p>
          <a:p>
            <a:pPr eaLnBrk="1" hangingPunct="1">
              <a:buFontTx/>
              <a:buNone/>
            </a:pPr>
            <a:r>
              <a:rPr lang="en-GB" altLang="nl-NL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disinfection for surgical instruments, anaesthetic  equipment </a:t>
            </a:r>
            <a:endParaRPr lang="en-GB" altLang="nl-NL" sz="2200" b="1" u="sng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nl-NL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 3</a:t>
            </a:r>
            <a:r>
              <a:rPr lang="en-GB" altLang="nl-NL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Requirements and tests for WD employing thermal </a:t>
            </a:r>
          </a:p>
          <a:p>
            <a:pPr eaLnBrk="1" hangingPunct="1">
              <a:buFontTx/>
              <a:buNone/>
            </a:pPr>
            <a:r>
              <a:rPr lang="en-GB" altLang="nl-NL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disinfection for human waste containers </a:t>
            </a:r>
            <a:endParaRPr lang="en-GB" altLang="nl-NL" sz="2400" u="sng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nl-NL" sz="2200" u="sng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Part 4</a:t>
            </a:r>
            <a:r>
              <a:rPr lang="en-GB" altLang="nl-NL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Requirements and tests for WD employing chemical </a:t>
            </a:r>
          </a:p>
          <a:p>
            <a:pPr eaLnBrk="1" hangingPunct="1">
              <a:buFontTx/>
              <a:buNone/>
            </a:pPr>
            <a:r>
              <a:rPr lang="en-GB" altLang="nl-NL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disinfection for thermo-labile endoscopes 		</a:t>
            </a:r>
          </a:p>
          <a:p>
            <a:pPr eaLnBrk="1" hangingPunct="1"/>
            <a:r>
              <a:rPr lang="en-GB" altLang="nl-NL" sz="2200" u="sng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Part 5</a:t>
            </a:r>
            <a:r>
              <a:rPr lang="en-GB" altLang="nl-NL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Test soils and methods for demonstrating cleaning efficacy  </a:t>
            </a:r>
          </a:p>
          <a:p>
            <a:pPr eaLnBrk="1" hangingPunct="1"/>
            <a:r>
              <a:rPr lang="en-GB" altLang="nl-NL" sz="2200" u="sng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Part 6</a:t>
            </a:r>
            <a:r>
              <a:rPr lang="en-GB" altLang="nl-NL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Requirements and tests for  WD employing thermal </a:t>
            </a:r>
          </a:p>
          <a:p>
            <a:pPr eaLnBrk="1" hangingPunct="1">
              <a:buFontTx/>
              <a:buNone/>
            </a:pPr>
            <a:r>
              <a:rPr lang="en-GB" altLang="nl-NL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disinfection for non-invasive, non-critical medical devices </a:t>
            </a:r>
          </a:p>
          <a:p>
            <a:pPr eaLnBrk="1" hangingPunct="1">
              <a:buFontTx/>
              <a:buNone/>
            </a:pPr>
            <a:r>
              <a:rPr lang="en-GB" altLang="nl-NL" sz="2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	    and healthcare  equipment </a:t>
            </a:r>
          </a:p>
        </p:txBody>
      </p:sp>
      <p:sp>
        <p:nvSpPr>
          <p:cNvPr id="97283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FF0686-CFF8-4188-BDDB-C9A6FB33BEED}" type="slidenum">
              <a:rPr lang="en-GB" altLang="en-US"/>
              <a:pPr/>
              <a:t>55</a:t>
            </a:fld>
            <a:endParaRPr lang="en-GB" altLang="en-US"/>
          </a:p>
        </p:txBody>
      </p:sp>
      <p:pic>
        <p:nvPicPr>
          <p:cNvPr id="9728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4388" y="1046163"/>
            <a:ext cx="1958975" cy="253841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5" name="Picture 9" descr="ISO Logo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4113" y="2646363"/>
            <a:ext cx="1082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3" descr="logo met onder tite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hthoek 3"/>
          <p:cNvSpPr>
            <a:spLocks noChangeArrowheads="1"/>
          </p:cNvSpPr>
          <p:nvPr/>
        </p:nvSpPr>
        <p:spPr bwMode="auto">
          <a:xfrm>
            <a:off x="9207500" y="3943350"/>
            <a:ext cx="2608263" cy="175418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nl-NL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Awareness Responders</a:t>
            </a:r>
            <a:br>
              <a:rPr lang="en-US" altLang="nl-NL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nl-NL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ISO 15883-2       7%</a:t>
            </a:r>
            <a:br>
              <a:rPr lang="en-US" altLang="nl-NL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nl-NL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ISO 15883-3       4%</a:t>
            </a:r>
            <a:br>
              <a:rPr lang="en-US" altLang="nl-NL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nl-NL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ISO 15883-4       9%</a:t>
            </a:r>
            <a:endParaRPr lang="en-US" alt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56538" y="5762625"/>
            <a:ext cx="3959225" cy="554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Preliminary results Survey  KNIP Consultancy Infection Prevention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With help from: Prof.dr. Pola Brenner, Chili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Tim Lieske, Germany, Jim Gautier, Canada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517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GB" altLang="nl-NL" sz="400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ISO15883  -  Part 3</a:t>
            </a:r>
            <a:endParaRPr lang="en-US" altLang="nl-NL" sz="400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969963" y="581025"/>
            <a:ext cx="102743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nl-NL" b="1">
                <a:solidFill>
                  <a:srgbClr val="FF0000"/>
                </a:solidFill>
                <a:latin typeface="Arial" pitchFamily="34" charset="0"/>
              </a:rPr>
              <a:t>WD for </a:t>
            </a:r>
            <a:r>
              <a:rPr lang="en-US" altLang="nl-NL" b="1">
                <a:solidFill>
                  <a:srgbClr val="FF3300"/>
                </a:solidFill>
                <a:latin typeface="Arial" pitchFamily="34" charset="0"/>
              </a:rPr>
              <a:t>human waste containers*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3366"/>
                </a:solidFill>
                <a:latin typeface="Arial" pitchFamily="34" charset="0"/>
              </a:rPr>
              <a:t>*Intended for </a:t>
            </a:r>
            <a:r>
              <a:rPr lang="en-GB" altLang="nl-NL" sz="1800">
                <a:solidFill>
                  <a:srgbClr val="000066"/>
                </a:solidFill>
                <a:latin typeface="Arial" pitchFamily="34" charset="0"/>
              </a:rPr>
              <a:t>reusables </a:t>
            </a:r>
            <a:r>
              <a:rPr lang="en-GB" altLang="nl-NL" sz="1800">
                <a:solidFill>
                  <a:srgbClr val="003366"/>
                </a:solidFill>
                <a:latin typeface="Arial" pitchFamily="34" charset="0"/>
              </a:rPr>
              <a:t>such as Bedpans, Urine-bottles, Suction bottles, Wash bowls etc.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nl-NL" sz="1000" b="1">
              <a:solidFill>
                <a:srgbClr val="FF3300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nl-NL" sz="800" b="1">
              <a:solidFill>
                <a:srgbClr val="FF3300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nl-NL">
                <a:solidFill>
                  <a:srgbClr val="003366"/>
                </a:solidFill>
                <a:latin typeface="Arial" pitchFamily="34" charset="0"/>
              </a:rPr>
              <a:t>Emptying behind closed door direct in </a:t>
            </a:r>
            <a:r>
              <a:rPr lang="en-US" altLang="en-US">
                <a:solidFill>
                  <a:srgbClr val="000066"/>
                </a:solidFill>
                <a:latin typeface="Arial" pitchFamily="34" charset="0"/>
              </a:rPr>
              <a:t>sanitary sewer system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nl-NL">
                <a:solidFill>
                  <a:srgbClr val="003366"/>
                </a:solidFill>
                <a:latin typeface="Arial" pitchFamily="34" charset="0"/>
              </a:rPr>
              <a:t>Flushing with cold water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nl-NL">
                <a:solidFill>
                  <a:srgbClr val="003366"/>
                </a:solidFill>
                <a:latin typeface="Arial" pitchFamily="34" charset="0"/>
              </a:rPr>
              <a:t>Cleaning with water pressure and (possible) detergent</a:t>
            </a:r>
            <a:endParaRPr lang="en-US" altLang="nl-NL" b="1">
              <a:solidFill>
                <a:srgbClr val="003366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nl-NL">
                <a:solidFill>
                  <a:srgbClr val="003366"/>
                </a:solidFill>
                <a:latin typeface="Arial" pitchFamily="34" charset="0"/>
              </a:rPr>
              <a:t>Thermal disinfection (minimal 1 minute 80°C.)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nl-NL">
                <a:solidFill>
                  <a:srgbClr val="003366"/>
                </a:solidFill>
                <a:latin typeface="Arial" pitchFamily="34" charset="0"/>
              </a:rPr>
              <a:t>Rinsing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nl-NL">
                <a:solidFill>
                  <a:srgbClr val="003366"/>
                </a:solidFill>
                <a:latin typeface="Arial" pitchFamily="34" charset="0"/>
              </a:rPr>
              <a:t>Cooling down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nl-NL">
                <a:solidFill>
                  <a:srgbClr val="003366"/>
                </a:solidFill>
                <a:latin typeface="Arial" pitchFamily="34" charset="0"/>
              </a:rPr>
              <a:t>Drying </a:t>
            </a:r>
            <a:endParaRPr lang="en-US" altLang="nl-NL" b="1" u="sng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99331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61086AE-CC7C-4A81-81D9-AFE914CA103F}" type="slidenum">
              <a:rPr lang="en-GB" altLang="en-US"/>
              <a:pPr/>
              <a:t>56</a:t>
            </a:fld>
            <a:endParaRPr lang="en-GB" altLang="en-US"/>
          </a:p>
        </p:txBody>
      </p:sp>
      <p:pic>
        <p:nvPicPr>
          <p:cNvPr id="99332" name="Picture 3" descr="logo met onder tit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0" y="150813"/>
            <a:ext cx="12192000" cy="722312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Management of  Human Excreta</a:t>
            </a:r>
          </a:p>
        </p:txBody>
      </p:sp>
      <p:sp>
        <p:nvSpPr>
          <p:cNvPr id="25602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F703714-70B1-4604-A164-9CDD188CA92E}" type="slidenum">
              <a:rPr lang="en-GB" altLang="en-US"/>
              <a:pPr/>
              <a:t>6</a:t>
            </a:fld>
            <a:endParaRPr lang="en-GB" altLang="en-US"/>
          </a:p>
        </p:txBody>
      </p:sp>
      <p:pic>
        <p:nvPicPr>
          <p:cNvPr id="11" name="Picture 8" descr="Image result for use me well and keep me clean I will never tell what I have s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904875"/>
            <a:ext cx="3038475" cy="30368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plassen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756280" y="1822754"/>
            <a:ext cx="865961" cy="17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plassen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721" y="1893750"/>
            <a:ext cx="878848" cy="16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651" y="2602803"/>
            <a:ext cx="944396" cy="9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plassen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75138" y="1827163"/>
            <a:ext cx="853399" cy="17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plassen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768194" y="2000167"/>
            <a:ext cx="944396" cy="15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lated image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39626" y="2600023"/>
            <a:ext cx="1004151" cy="10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0" name="Tekstvak 16"/>
          <p:cNvSpPr txBox="1">
            <a:spLocks noChangeArrowheads="1"/>
          </p:cNvSpPr>
          <p:nvPr/>
        </p:nvSpPr>
        <p:spPr bwMode="auto">
          <a:xfrm>
            <a:off x="0" y="4148138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We have to deal with it </a:t>
            </a:r>
          </a:p>
          <a:p>
            <a:pPr algn="ctr" eaLnBrk="1" hangingPunct="1"/>
            <a:r>
              <a:rPr lang="en-US" altLang="en-US" sz="360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If possible: we are looking for the best and cleanest toilet</a:t>
            </a:r>
          </a:p>
        </p:txBody>
      </p:sp>
      <p:pic>
        <p:nvPicPr>
          <p:cNvPr id="25611" name="Picture 3" descr="logo met onder tite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vak 17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el 1"/>
          <p:cNvSpPr>
            <a:spLocks noGrp="1"/>
          </p:cNvSpPr>
          <p:nvPr>
            <p:ph type="title"/>
          </p:nvPr>
        </p:nvSpPr>
        <p:spPr>
          <a:xfrm>
            <a:off x="0" y="266700"/>
            <a:ext cx="12192000" cy="858838"/>
          </a:xfrm>
        </p:spPr>
        <p:txBody>
          <a:bodyPr rtlCol="0">
            <a:normAutofit fontScale="90000"/>
          </a:bodyPr>
          <a:lstStyle/>
          <a:p>
            <a:pPr algn="ctr" defTabSz="914354" eaLnBrk="1" fontAlgn="auto" hangingPunct="1">
              <a:spcAft>
                <a:spcPts val="0"/>
              </a:spcAft>
              <a:defRPr/>
            </a:pPr>
            <a:r>
              <a:rPr lang="en-US" altLang="de-DE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for disposal human waste </a:t>
            </a:r>
            <a:br>
              <a:rPr lang="en-US" altLang="de-DE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2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bedpans, urine bottles, commode buckets, kidney basins washing bowls </a:t>
            </a:r>
          </a:p>
        </p:txBody>
      </p:sp>
      <p:sp>
        <p:nvSpPr>
          <p:cNvPr id="107522" name="Rechthoek 5"/>
          <p:cNvSpPr>
            <a:spLocks noChangeArrowheads="1"/>
          </p:cNvSpPr>
          <p:nvPr/>
        </p:nvSpPr>
        <p:spPr bwMode="auto">
          <a:xfrm>
            <a:off x="6107113" y="1601788"/>
            <a:ext cx="530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endParaRPr lang="en-US" altLang="de-DE" sz="4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en-US" sz="4000"/>
          </a:p>
        </p:txBody>
      </p:sp>
      <p:sp>
        <p:nvSpPr>
          <p:cNvPr id="107523" name="Tijdelijke aanduiding voor dianummer 3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42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FAEDFE-1E4B-466C-AED4-B3FF382D93F2}" type="slidenum">
              <a:rPr lang="en-GB" altLang="en-US" sz="1800" b="1"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en-GB" altLang="en-US" sz="1800" b="1">
              <a:cs typeface="Arial" pitchFamily="34" charset="0"/>
            </a:endParaRPr>
          </a:p>
        </p:txBody>
      </p:sp>
      <p:pic>
        <p:nvPicPr>
          <p:cNvPr id="107524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ekstvak 9"/>
          <p:cNvSpPr txBox="1">
            <a:spLocks noChangeArrowheads="1"/>
          </p:cNvSpPr>
          <p:nvPr/>
        </p:nvSpPr>
        <p:spPr bwMode="auto">
          <a:xfrm>
            <a:off x="254000" y="1254125"/>
            <a:ext cx="1168241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de-DE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altLang="de-DE" sz="40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Manual Procedure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de-DE" sz="3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Cheap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de-DE" sz="3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Never a safe standard operated procedure (SOP)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de-DE" sz="3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Risks for contamination and transmission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de-DE" sz="3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Nasty Job</a:t>
            </a:r>
          </a:p>
          <a:p>
            <a:pPr algn="ctr" eaLnBrk="1" hangingPunct="1"/>
            <a:r>
              <a:rPr lang="en-US" altLang="de-DE" sz="4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de-DE" sz="400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Should be avoid as much as possible</a:t>
            </a:r>
          </a:p>
          <a:p>
            <a:pPr algn="ctr" eaLnBrk="1" hangingPunct="1"/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el 1"/>
          <p:cNvSpPr>
            <a:spLocks noGrp="1"/>
          </p:cNvSpPr>
          <p:nvPr>
            <p:ph type="title"/>
          </p:nvPr>
        </p:nvSpPr>
        <p:spPr>
          <a:xfrm>
            <a:off x="0" y="266700"/>
            <a:ext cx="12192000" cy="858838"/>
          </a:xfrm>
        </p:spPr>
        <p:txBody>
          <a:bodyPr rtlCol="0">
            <a:normAutofit fontScale="90000"/>
          </a:bodyPr>
          <a:lstStyle/>
          <a:p>
            <a:pPr algn="ctr" defTabSz="914354" eaLnBrk="1" fontAlgn="auto" hangingPunct="1">
              <a:spcAft>
                <a:spcPts val="0"/>
              </a:spcAft>
              <a:defRPr/>
            </a:pPr>
            <a:r>
              <a:rPr lang="en-US" altLang="de-DE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for disposal human waste </a:t>
            </a:r>
            <a:br>
              <a:rPr lang="en-US" altLang="de-DE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2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bedpans, urine bottles, commode buckets, kidney basins washing bowls </a:t>
            </a:r>
          </a:p>
        </p:txBody>
      </p:sp>
      <p:sp>
        <p:nvSpPr>
          <p:cNvPr id="108546" name="Rechthoek 5"/>
          <p:cNvSpPr>
            <a:spLocks noChangeArrowheads="1"/>
          </p:cNvSpPr>
          <p:nvPr/>
        </p:nvSpPr>
        <p:spPr bwMode="auto">
          <a:xfrm>
            <a:off x="6107113" y="1601788"/>
            <a:ext cx="530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endParaRPr lang="en-US" altLang="de-DE" sz="4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en-US" sz="4000"/>
          </a:p>
        </p:txBody>
      </p:sp>
      <p:sp>
        <p:nvSpPr>
          <p:cNvPr id="108547" name="Tijdelijke aanduiding voor dianummer 3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42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6FCC96-577D-4646-B4C0-C18F17FF9048}" type="slidenum">
              <a:rPr lang="en-GB" altLang="en-US" sz="1800" b="1"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en-GB" altLang="en-US" sz="1800" b="1">
              <a:cs typeface="Arial" pitchFamily="34" charset="0"/>
            </a:endParaRPr>
          </a:p>
        </p:txBody>
      </p:sp>
      <p:pic>
        <p:nvPicPr>
          <p:cNvPr id="108548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hthoek 8"/>
          <p:cNvSpPr>
            <a:spLocks noChangeArrowheads="1"/>
          </p:cNvSpPr>
          <p:nvPr/>
        </p:nvSpPr>
        <p:spPr bwMode="auto">
          <a:xfrm>
            <a:off x="3983038" y="1865313"/>
            <a:ext cx="42259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de-DE" sz="3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Pharmafilter</a:t>
            </a:r>
            <a:endParaRPr lang="en-US" altLang="en-US" sz="32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Bedpan liner </a:t>
            </a:r>
            <a:endParaRPr lang="en-US" altLang="de-DE" sz="32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Macerator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3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Washer Disinfector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765300" y="1593850"/>
            <a:ext cx="4818063" cy="2328863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/>
          <a:lstStyle/>
          <a:p>
            <a:pPr marL="342882" indent="-342882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800" b="1" kern="0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</a:p>
          <a:p>
            <a:pPr marL="342882" indent="-342882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manual handling</a:t>
            </a:r>
          </a:p>
          <a:p>
            <a:pPr marL="342882" indent="-342882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biodegradable plastics  </a:t>
            </a:r>
            <a:r>
              <a:rPr lang="en-US" sz="22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</a:p>
          <a:p>
            <a:pPr marL="342882" indent="-342882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Environmentally friendly</a:t>
            </a:r>
          </a:p>
          <a:p>
            <a:pPr marL="342882" indent="-342882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 waste water</a:t>
            </a:r>
          </a:p>
        </p:txBody>
      </p:sp>
      <p:pic>
        <p:nvPicPr>
          <p:cNvPr id="11" name="Picture 10" descr="http://hlpdata.net/cover/2327e70124b0eae91db77815f1f51d46_WFG_WK17_nr3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7475" y="4027488"/>
            <a:ext cx="1903413" cy="14827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Tijdelijke aanduiding voor inhoud 2"/>
          <p:cNvSpPr txBox="1">
            <a:spLocks/>
          </p:cNvSpPr>
          <p:nvPr/>
        </p:nvSpPr>
        <p:spPr bwMode="auto">
          <a:xfrm>
            <a:off x="6929438" y="1958975"/>
            <a:ext cx="4741862" cy="3556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Contra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Blockage drains possible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Continuous costs disposables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Logistic supply chain</a:t>
            </a:r>
            <a:endParaRPr lang="en-US" altLang="en-US" sz="22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Maintenance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Noise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Plant for recycling waste water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Expensive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en-US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572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87588"/>
            <a:ext cx="14049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hthoek 5"/>
          <p:cNvSpPr>
            <a:spLocks noChangeArrowheads="1"/>
          </p:cNvSpPr>
          <p:nvPr/>
        </p:nvSpPr>
        <p:spPr bwMode="auto">
          <a:xfrm>
            <a:off x="-88900" y="-11113"/>
            <a:ext cx="121364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de-DE" altLang="de-DE" sz="36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Pharmafilter </a:t>
            </a:r>
          </a:p>
          <a:p>
            <a:pPr algn="ctr" eaLnBrk="1" hangingPunct="1"/>
            <a:r>
              <a:rPr lang="en-US" altLang="en-US" sz="2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Shredder connected to special sewer system, processing waste and purifying waste water</a:t>
            </a:r>
          </a:p>
          <a:p>
            <a:pPr algn="ctr" eaLnBrk="1" hangingPunct="1"/>
            <a:endParaRPr lang="de-DE" altLang="en-US" sz="800" i="1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de-DE" altLang="en-US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2008 </a:t>
            </a:r>
            <a:r>
              <a:rPr lang="de-DE" altLang="en-US" b="1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de-DE" altLang="en-US" b="1" i="1" baseline="30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de-DE" altLang="en-US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Dutch Hospital (Delft)         2017 </a:t>
            </a:r>
            <a:r>
              <a:rPr lang="de-DE" altLang="en-US" b="1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altLang="en-US" b="1" i="1" baseline="30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de-DE" altLang="en-US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signed contract for new to build hospital Erasmus Uni. Rotterdam </a:t>
            </a:r>
            <a:endParaRPr lang="en-GB" altLang="en-US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4" name="Rechthoek 9"/>
          <p:cNvSpPr>
            <a:spLocks noChangeArrowheads="1"/>
          </p:cNvSpPr>
          <p:nvPr/>
        </p:nvSpPr>
        <p:spPr bwMode="auto">
          <a:xfrm>
            <a:off x="1619250" y="5808663"/>
            <a:ext cx="8551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>
                <a:srgbClr val="00CC00"/>
              </a:buClr>
              <a:buFontTx/>
              <a:buNone/>
            </a:pPr>
            <a:r>
              <a:rPr lang="en-GB" altLang="de-DE" sz="1600" i="1">
                <a:solidFill>
                  <a:srgbClr val="000066"/>
                </a:solidFill>
                <a:latin typeface="Arial" pitchFamily="34" charset="0"/>
              </a:rPr>
              <a:t>Requirements     Sufficient Electricity, Water supply and Sewage connection</a:t>
            </a:r>
            <a:endParaRPr lang="en-US" altLang="de-DE" sz="1600" i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575" name="Tijdelijke aanduiding voor dianummer 3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42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87C696-B0E4-43D3-8030-EE1A430F0275}" type="slidenum">
              <a:rPr lang="en-GB" altLang="en-US" sz="1800" b="1"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en-GB" altLang="en-US" sz="1800" b="1">
              <a:cs typeface="Arial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0487025" y="6140450"/>
            <a:ext cx="8667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  <p:pic>
        <p:nvPicPr>
          <p:cNvPr id="109577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Afbeeldingsresultaat voor urine bottle vernacare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139" y="1386464"/>
            <a:ext cx="1046379" cy="7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paper pulp washing bowl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67129">
            <a:off x="1619743" y="4554425"/>
            <a:ext cx="1273053" cy="78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9" name="Picture 4" descr="Image result for vernacare product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3854450"/>
            <a:ext cx="8064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8" descr="Image result for macerator vernac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1108075"/>
            <a:ext cx="13985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http://www.vernacare.com/imagegen.ashx?image=/media/12718/306zp001.jpg&amp;width=400&amp;height=300&amp;constrain=true&amp;pad=true&amp;bgcolor=white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9829">
            <a:off x="2073851" y="2269053"/>
            <a:ext cx="1144416" cy="8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263525" y="228600"/>
            <a:ext cx="11223625" cy="836613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de-DE" sz="14400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Macerator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de-DE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de-DE" sz="9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 bedpans, urine bottles, commode buckets ,kidney basins, washing bowls</a:t>
            </a:r>
          </a:p>
        </p:txBody>
      </p:sp>
      <p:sp>
        <p:nvSpPr>
          <p:cNvPr id="111623" name="Tijdelijke aanduiding voor inhoud 2"/>
          <p:cNvSpPr txBox="1">
            <a:spLocks/>
          </p:cNvSpPr>
          <p:nvPr/>
        </p:nvSpPr>
        <p:spPr bwMode="auto">
          <a:xfrm>
            <a:off x="1801813" y="4259263"/>
            <a:ext cx="35242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en-US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4" name="Tijdelijke aanduiding voor inhoud 2"/>
          <p:cNvSpPr txBox="1">
            <a:spLocks/>
          </p:cNvSpPr>
          <p:nvPr/>
        </p:nvSpPr>
        <p:spPr bwMode="auto">
          <a:xfrm>
            <a:off x="7161213" y="1185863"/>
            <a:ext cx="4592637" cy="42037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n-US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Contra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Different quality on market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Allowed for sewage system?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Blockage drains is possible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Continuous costs disposables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Clean &amp; disinfection Support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Logistic and supply chain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Urine measuring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Needs Maintenance</a:t>
            </a:r>
            <a:endParaRPr lang="en-US" altLang="en-US" sz="22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Storage capacity</a:t>
            </a:r>
            <a:endParaRPr lang="en-US" altLang="en-US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2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vernacare.com/imagegen.ashx?image=/media/12055/105aa260.jpg&amp;width=400&amp;height=300&amp;constrain=true&amp;pad=true&amp;bgcolor=white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5692">
            <a:off x="1867371" y="3194791"/>
            <a:ext cx="1182236" cy="8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ddcdolphin.co.uk/wp-content/uploads/2013/02/bedpan_liner-e1360856503253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3425">
            <a:off x="1928845" y="1473234"/>
            <a:ext cx="1017721" cy="61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7" name="Tijdelijke aanduiding voor inhoud 2"/>
          <p:cNvSpPr txBox="1">
            <a:spLocks/>
          </p:cNvSpPr>
          <p:nvPr/>
        </p:nvSpPr>
        <p:spPr bwMode="auto">
          <a:xfrm>
            <a:off x="3140075" y="2425700"/>
            <a:ext cx="3802063" cy="2209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n-US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 manual handling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Disposable bedpans etc.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2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Only cold water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en-US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8" name="AutoShape 2" descr="Afbeeldingsresultaat voor pulp washing bowl"/>
          <p:cNvSpPr>
            <a:spLocks noChangeAspect="1" noChangeArrowheads="1"/>
          </p:cNvSpPr>
          <p:nvPr/>
        </p:nvSpPr>
        <p:spPr bwMode="auto">
          <a:xfrm>
            <a:off x="5948363" y="3281363"/>
            <a:ext cx="3000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1629" name="Tijdelijke aanduiding voor dianummer 3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42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9281EC-C70B-48A2-B81E-1C3C92985986}" type="slidenum">
              <a:rPr lang="en-GB" altLang="en-US" sz="1800" b="1"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en-GB" altLang="en-US" sz="1800" b="1">
              <a:cs typeface="Arial" pitchFamily="34" charset="0"/>
            </a:endParaRPr>
          </a:p>
        </p:txBody>
      </p:sp>
      <p:sp>
        <p:nvSpPr>
          <p:cNvPr id="111630" name="AutoShape 2" descr="Image result for macerators BEDPANS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1631" name="Picture 3" descr="logo met onder tite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2" name="Rechthoek 9"/>
          <p:cNvSpPr>
            <a:spLocks noChangeArrowheads="1"/>
          </p:cNvSpPr>
          <p:nvPr/>
        </p:nvSpPr>
        <p:spPr bwMode="auto">
          <a:xfrm>
            <a:off x="1598613" y="5991225"/>
            <a:ext cx="8551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>
                <a:srgbClr val="00CC00"/>
              </a:buClr>
              <a:buFontTx/>
              <a:buNone/>
            </a:pPr>
            <a:r>
              <a:rPr lang="en-GB" altLang="de-DE" sz="1600" i="1">
                <a:solidFill>
                  <a:srgbClr val="000066"/>
                </a:solidFill>
                <a:latin typeface="Arial" pitchFamily="34" charset="0"/>
              </a:rPr>
              <a:t>Requirements     Sufficient Electricity, Water supply and Sewage connection</a:t>
            </a:r>
            <a:endParaRPr lang="en-US" altLang="de-DE" sz="1600" i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Afbeelding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338" y="4203700"/>
            <a:ext cx="10572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Picture 2" descr="Image result for bedpan wash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75" y="1547813"/>
            <a:ext cx="18954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10" descr="Afbeeldingsresultaat voor urinaa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7876">
            <a:off x="120650" y="2466975"/>
            <a:ext cx="15573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ijdelijke aanduiding voor inhoud 2"/>
          <p:cNvSpPr txBox="1">
            <a:spLocks/>
          </p:cNvSpPr>
          <p:nvPr/>
        </p:nvSpPr>
        <p:spPr bwMode="auto">
          <a:xfrm>
            <a:off x="4795838" y="1435100"/>
            <a:ext cx="4176712" cy="23256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</a:t>
            </a:r>
            <a:endParaRPr lang="en-US" altLang="en-US" sz="24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No Manual handling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Reusable bedpans etc.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Elimination most spores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Validation possible</a:t>
            </a:r>
          </a:p>
        </p:txBody>
      </p:sp>
      <p:sp>
        <p:nvSpPr>
          <p:cNvPr id="113669" name="Tijdelijke aanduiding voor inhoud 2"/>
          <p:cNvSpPr txBox="1">
            <a:spLocks/>
          </p:cNvSpPr>
          <p:nvPr/>
        </p:nvSpPr>
        <p:spPr bwMode="auto">
          <a:xfrm>
            <a:off x="6842125" y="3797300"/>
            <a:ext cx="4878388" cy="20002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98513" indent="-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Contra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Different Quality on market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Needs Maintenance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Needs Validation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670" name="Titel 2"/>
          <p:cNvSpPr>
            <a:spLocks noGrp="1"/>
          </p:cNvSpPr>
          <p:nvPr>
            <p:ph type="title"/>
          </p:nvPr>
        </p:nvSpPr>
        <p:spPr>
          <a:xfrm>
            <a:off x="101600" y="249238"/>
            <a:ext cx="12020550" cy="1143000"/>
          </a:xfrm>
        </p:spPr>
        <p:txBody>
          <a:bodyPr/>
          <a:lstStyle/>
          <a:p>
            <a:pPr algn="ctr" eaLnBrk="1" hangingPunct="1"/>
            <a:r>
              <a:rPr lang="en-GB" altLang="en-US" sz="4000" b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Washer Disinfector</a:t>
            </a:r>
            <a:r>
              <a:rPr lang="en-GB" altLang="en-US" sz="4000" smtClean="0"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4000" smtClean="0">
                <a:latin typeface="Arial" pitchFamily="34" charset="0"/>
                <a:cs typeface="Arial" pitchFamily="34" charset="0"/>
              </a:rPr>
            </a:br>
            <a:r>
              <a:rPr lang="en-GB" altLang="en-US" sz="2400" i="1" smtClean="0">
                <a:latin typeface="Arial" pitchFamily="34" charset="0"/>
                <a:cs typeface="Arial" pitchFamily="34" charset="0"/>
              </a:rPr>
              <a:t>Reuasable</a:t>
            </a:r>
            <a:r>
              <a:rPr lang="en-GB" alt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sz="24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bedpans, urine bottles, commode buckets ,kidney basins washing bowls</a:t>
            </a:r>
            <a:endParaRPr lang="en-GB" altLang="en-US" sz="2400" i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71" name="Picture 6" descr="Afbeeldingsresultaat voor kidney basin us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450" y="3033713"/>
            <a:ext cx="102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2" name="AutoShape 8" descr="https://imgcdn.farmaline.be/web/cache/thumbs/0/3/9/8/0/0/8/files/51156_wolf-urinaal-man-plast-opaal-steriel_nl-thumb-1_800x800.jpg"/>
          <p:cNvSpPr>
            <a:spLocks noChangeAspect="1" noChangeArrowheads="1"/>
          </p:cNvSpPr>
          <p:nvPr/>
        </p:nvSpPr>
        <p:spPr bwMode="auto">
          <a:xfrm>
            <a:off x="8140700" y="1008063"/>
            <a:ext cx="90488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13673" name="Picture 14" descr="A0424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1"/>
          <a:stretch>
            <a:fillRect/>
          </a:stretch>
        </p:blipFill>
        <p:spPr bwMode="auto">
          <a:xfrm>
            <a:off x="306388" y="3603625"/>
            <a:ext cx="101123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8" descr="Afbeeldingsresultaat voor plastic bedpa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4481513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5" name="Picture 4" descr="Bedpan Roestvrijstaa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38" y="2049463"/>
            <a:ext cx="13890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6" name="Tijdelijke aanduiding voor dianummer 3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42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316C3A-C95C-4986-80D6-2487712C6432}" type="slidenum">
              <a:rPr lang="en-GB" altLang="en-US" sz="1800" b="1">
                <a:latin typeface="Calibri Light"/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en-GB" altLang="en-US" sz="1800" b="1">
              <a:latin typeface="Calibri Light"/>
              <a:cs typeface="Arial" pitchFamily="34" charset="0"/>
            </a:endParaRPr>
          </a:p>
        </p:txBody>
      </p:sp>
      <p:pic>
        <p:nvPicPr>
          <p:cNvPr id="113677" name="Picture 3" descr="logo met onder tite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8" name="Rechthoek 9"/>
          <p:cNvSpPr>
            <a:spLocks noChangeArrowheads="1"/>
          </p:cNvSpPr>
          <p:nvPr/>
        </p:nvSpPr>
        <p:spPr bwMode="auto">
          <a:xfrm>
            <a:off x="1619250" y="5808663"/>
            <a:ext cx="8551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>
                <a:srgbClr val="00CC00"/>
              </a:buClr>
              <a:buFontTx/>
              <a:buNone/>
            </a:pPr>
            <a:r>
              <a:rPr lang="en-GB" altLang="de-DE" sz="1600" i="1">
                <a:solidFill>
                  <a:srgbClr val="000066"/>
                </a:solidFill>
                <a:latin typeface="Arial" pitchFamily="34" charset="0"/>
              </a:rPr>
              <a:t>Requirements     Sufficient Electricity, Water supply and Sewage connection</a:t>
            </a:r>
            <a:endParaRPr lang="en-US" altLang="de-DE" sz="1600" i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Afbeelding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17588" y="4379913"/>
            <a:ext cx="11890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025" y="3630613"/>
            <a:ext cx="17319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2" descr="Image result for bedpan managemen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388" y="4379913"/>
            <a:ext cx="13065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Titel 1"/>
          <p:cNvSpPr>
            <a:spLocks noGrp="1"/>
          </p:cNvSpPr>
          <p:nvPr>
            <p:ph type="title"/>
          </p:nvPr>
        </p:nvSpPr>
        <p:spPr>
          <a:xfrm>
            <a:off x="55563" y="241300"/>
            <a:ext cx="12138025" cy="776288"/>
          </a:xfrm>
        </p:spPr>
        <p:txBody>
          <a:bodyPr/>
          <a:lstStyle/>
          <a:p>
            <a:pPr algn="ctr" eaLnBrk="1" hangingPunct="1"/>
            <a:r>
              <a:rPr lang="en-US" altLang="de-DE" sz="2900" b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LINERS </a:t>
            </a:r>
            <a:r>
              <a:rPr lang="fr-FR" altLang="en-US" sz="2900" smtClean="0">
                <a:solidFill>
                  <a:srgbClr val="000066"/>
                </a:solidFill>
                <a:latin typeface="Roboto"/>
              </a:rPr>
              <a:t>Absorbent devices for excreta colle</a:t>
            </a:r>
            <a:r>
              <a:rPr lang="fr-FR" altLang="en-US" sz="2900" smtClean="0">
                <a:solidFill>
                  <a:srgbClr val="323232"/>
                </a:solidFill>
                <a:latin typeface="Roboto"/>
              </a:rPr>
              <a:t>ction</a:t>
            </a:r>
            <a:r>
              <a:rPr lang="en-US" altLang="de-DE" sz="29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de-DE" sz="29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1800" i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bedpans, urine bottles, commode buckets, kidney basins washing bowls</a:t>
            </a:r>
          </a:p>
        </p:txBody>
      </p:sp>
      <p:sp>
        <p:nvSpPr>
          <p:cNvPr id="114693" name="Tijdelijke aanduiding voor inhoud 2"/>
          <p:cNvSpPr txBox="1">
            <a:spLocks/>
          </p:cNvSpPr>
          <p:nvPr/>
        </p:nvSpPr>
        <p:spPr bwMode="auto">
          <a:xfrm>
            <a:off x="3616325" y="1246188"/>
            <a:ext cx="3470275" cy="230028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n-US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Absorption Content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Disposable Covers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Absorption Content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Easy to use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en-US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4" name="Tijdelijke aanduiding voor inhoud 2"/>
          <p:cNvSpPr txBox="1">
            <a:spLocks/>
          </p:cNvSpPr>
          <p:nvPr/>
        </p:nvSpPr>
        <p:spPr bwMode="auto">
          <a:xfrm>
            <a:off x="6705600" y="3078163"/>
            <a:ext cx="4803775" cy="31702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n-US"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Contra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Different quality on market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Continuous costs disposables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Decontamination Support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Logistic and supply chain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Storage capacity</a:t>
            </a:r>
            <a:endParaRPr lang="en-US" altLang="en-US" sz="2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5" name="Picture 2" descr="Cleanis CareBag Disposable Mens Urin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753465">
            <a:off x="1067594" y="2289969"/>
            <a:ext cx="10890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AutoShape 4" descr="Afbeeldingsresultaat voor cleanis carebag vomit ba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4697" name="AutoShape 6" descr="https://www.mobilitychoices.com/img/cache/original/cleanis_carebag_vomit_bag_bed_pan_with_super_absorbent_pad_7733987.jpg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14698" name="Afbeelding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238" y="1392238"/>
            <a:ext cx="14112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9" name="AutoShape 14" descr="Afbeeldingsresultaat voor cleanis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4700" name="Tijdelijke aanduiding voor dianummer 3"/>
          <p:cNvSpPr txBox="1">
            <a:spLocks/>
          </p:cNvSpPr>
          <p:nvPr/>
        </p:nvSpPr>
        <p:spPr bwMode="auto">
          <a:xfrm>
            <a:off x="8610600" y="643890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42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DA4BC59-4A45-47DD-B161-CBD6B0BAEC8D}" type="slidenum">
              <a:rPr lang="en-GB" altLang="en-US" sz="1800" b="1">
                <a:latin typeface="Arial" pitchFamily="34" charset="0"/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en-GB" altLang="en-US" sz="1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701" name="Picture 3" descr="logo met onder tite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ijdelijke aanduiding voor inhoud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707" y="3648907"/>
            <a:ext cx="1798804" cy="207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100" y="1438266"/>
            <a:ext cx="2242019" cy="1927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427" y="1398610"/>
            <a:ext cx="1865018" cy="2017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0836" name="Rechthoek 11"/>
          <p:cNvSpPr>
            <a:spLocks noChangeArrowheads="1"/>
          </p:cNvSpPr>
          <p:nvPr/>
        </p:nvSpPr>
        <p:spPr bwMode="auto">
          <a:xfrm rot="-657232">
            <a:off x="5641975" y="4000500"/>
            <a:ext cx="3489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6600" b="1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Thank You</a:t>
            </a:r>
          </a:p>
        </p:txBody>
      </p:sp>
      <p:sp>
        <p:nvSpPr>
          <p:cNvPr id="120837" name="Tekstvak 3"/>
          <p:cNvSpPr txBox="1">
            <a:spLocks noChangeArrowheads="1"/>
          </p:cNvSpPr>
          <p:nvPr/>
        </p:nvSpPr>
        <p:spPr bwMode="auto">
          <a:xfrm>
            <a:off x="457200" y="2943225"/>
            <a:ext cx="1277938" cy="523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itchFamily="66" charset="0"/>
              </a:rPr>
              <a:t>Equa</a:t>
            </a:r>
            <a:r>
              <a:rPr lang="es-ES" altLang="en-US" sz="2800">
                <a:solidFill>
                  <a:schemeClr val="bg1"/>
                </a:solidFill>
                <a:latin typeface="Monotype Corsiva" pitchFamily="66" charset="0"/>
              </a:rPr>
              <a:t>d</a:t>
            </a:r>
            <a:r>
              <a:rPr lang="es-ES" altLang="en-US" sz="2800" b="1">
                <a:solidFill>
                  <a:schemeClr val="bg1"/>
                </a:solidFill>
                <a:latin typeface="Monotype Corsiva" pitchFamily="66" charset="0"/>
              </a:rPr>
              <a:t>or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20838" name="Tekstvak 4"/>
          <p:cNvSpPr txBox="1">
            <a:spLocks noChangeArrowheads="1"/>
          </p:cNvSpPr>
          <p:nvPr/>
        </p:nvSpPr>
        <p:spPr bwMode="auto">
          <a:xfrm>
            <a:off x="6613525" y="2532063"/>
            <a:ext cx="117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itchFamily="66" charset="0"/>
              </a:rPr>
              <a:t>Francia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20839" name="Rechthoek 5"/>
          <p:cNvSpPr>
            <a:spLocks noChangeArrowheads="1"/>
          </p:cNvSpPr>
          <p:nvPr/>
        </p:nvSpPr>
        <p:spPr bwMode="auto">
          <a:xfrm>
            <a:off x="3827463" y="2562225"/>
            <a:ext cx="1111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itchFamily="66" charset="0"/>
              </a:rPr>
              <a:t>México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20840" name="Tekstvak 7"/>
          <p:cNvSpPr txBox="1">
            <a:spLocks noChangeArrowheads="1"/>
          </p:cNvSpPr>
          <p:nvPr/>
        </p:nvSpPr>
        <p:spPr bwMode="auto">
          <a:xfrm flipH="1">
            <a:off x="612775" y="5387975"/>
            <a:ext cx="1708150" cy="52228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itchFamily="66" charset="0"/>
              </a:rPr>
              <a:t> Singapor e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pic>
        <p:nvPicPr>
          <p:cNvPr id="21" name="Picture 2" descr="https://scontent-ams3-1.xx.fbcdn.net/v/t34.0-12/17821041_1698164033532112_1131850071_n.jpg?oh=c47e54a4c6be2f3d4f4da2c1cd04932a&amp;oe=58EA1BA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0005" y="3593924"/>
            <a:ext cx="1898652" cy="2150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2" name="Rechthoek 12"/>
          <p:cNvSpPr>
            <a:spLocks noChangeArrowheads="1"/>
          </p:cNvSpPr>
          <p:nvPr/>
        </p:nvSpPr>
        <p:spPr bwMode="auto">
          <a:xfrm>
            <a:off x="10180638" y="5397500"/>
            <a:ext cx="1655762" cy="523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itchFamily="66" charset="0"/>
              </a:rPr>
              <a:t>Philippines</a:t>
            </a:r>
            <a:r>
              <a:rPr lang="es-ES" altLang="en-US">
                <a:solidFill>
                  <a:srgbClr val="000066"/>
                </a:solidFill>
                <a:latin typeface="Monotype Corsiva" pitchFamily="66" charset="0"/>
              </a:rPr>
              <a:t> </a:t>
            </a:r>
            <a:endParaRPr lang="en-US" altLang="en-US"/>
          </a:p>
        </p:txBody>
      </p:sp>
      <p:sp>
        <p:nvSpPr>
          <p:cNvPr id="120843" name="Rechthoek 15"/>
          <p:cNvSpPr>
            <a:spLocks noChangeArrowheads="1"/>
          </p:cNvSpPr>
          <p:nvPr/>
        </p:nvSpPr>
        <p:spPr bwMode="auto">
          <a:xfrm>
            <a:off x="10180638" y="2955925"/>
            <a:ext cx="1322387" cy="523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itchFamily="66" charset="0"/>
              </a:rPr>
              <a:t>Thailand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pic>
        <p:nvPicPr>
          <p:cNvPr id="27" name="Tijdelijke aanduiding voor inhoud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1502" y="1362156"/>
            <a:ext cx="2486055" cy="2026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jdelijke aanduiding voor inhoud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021" y="1348865"/>
            <a:ext cx="1994611" cy="203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0846" name="Tekstvak 28"/>
          <p:cNvSpPr txBox="1">
            <a:spLocks noChangeArrowheads="1"/>
          </p:cNvSpPr>
          <p:nvPr/>
        </p:nvSpPr>
        <p:spPr bwMode="auto">
          <a:xfrm>
            <a:off x="7739063" y="2944813"/>
            <a:ext cx="1058862" cy="523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itchFamily="66" charset="0"/>
              </a:rPr>
              <a:t>France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20847" name="Rechthoek 29"/>
          <p:cNvSpPr>
            <a:spLocks noChangeArrowheads="1"/>
          </p:cNvSpPr>
          <p:nvPr/>
        </p:nvSpPr>
        <p:spPr bwMode="auto">
          <a:xfrm>
            <a:off x="3265488" y="2955925"/>
            <a:ext cx="2197100" cy="523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itchFamily="66" charset="0"/>
              </a:rPr>
              <a:t>Mexico country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20848" name="Rechthoek 1"/>
          <p:cNvSpPr>
            <a:spLocks noChangeArrowheads="1"/>
          </p:cNvSpPr>
          <p:nvPr/>
        </p:nvSpPr>
        <p:spPr bwMode="auto">
          <a:xfrm>
            <a:off x="457200" y="77788"/>
            <a:ext cx="111648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All countries need a Bedpan Queen/King</a:t>
            </a:r>
          </a:p>
          <a:p>
            <a:pPr algn="ctr"/>
            <a:r>
              <a:rPr lang="en-US" altLang="en-US" sz="3200" b="1">
                <a:solidFill>
                  <a:srgbClr val="000066"/>
                </a:solidFill>
                <a:latin typeface="Monotype Corsiva" pitchFamily="66" charset="0"/>
                <a:cs typeface="Arial" pitchFamily="34" charset="0"/>
              </a:rPr>
              <a:t>To PROMOTE  the good methods and to FIGHT the bad and ugly methods  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934DE6C-936F-46ED-94BA-36B7DDD2087E}" type="slidenum">
              <a:rPr lang="en-GB" altLang="en-US"/>
              <a:pPr/>
              <a:t>69</a:t>
            </a:fld>
            <a:endParaRPr lang="en-GB" altLang="en-US"/>
          </a:p>
        </p:txBody>
      </p:sp>
      <p:pic>
        <p:nvPicPr>
          <p:cNvPr id="120850" name="Picture 3" descr="logo met onder tite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6438900"/>
            <a:ext cx="13319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533" y="3739547"/>
            <a:ext cx="2423514" cy="1840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0852" name="Rechthoek 30"/>
          <p:cNvSpPr>
            <a:spLocks noChangeArrowheads="1"/>
          </p:cNvSpPr>
          <p:nvPr/>
        </p:nvSpPr>
        <p:spPr bwMode="auto">
          <a:xfrm>
            <a:off x="3097213" y="5481638"/>
            <a:ext cx="2197100" cy="523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itchFamily="66" charset="0"/>
              </a:rPr>
              <a:t>Mexico City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20853" name="Tijdelijke aanduiding voor dianummer 10"/>
          <p:cNvSpPr txBox="1">
            <a:spLocks/>
          </p:cNvSpPr>
          <p:nvPr/>
        </p:nvSpPr>
        <p:spPr bwMode="auto">
          <a:xfrm>
            <a:off x="8763000" y="65087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indent="-2270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indent="-227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898989"/>
                </a:solidFill>
              </a:rPr>
              <a:t>68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9739313" y="6370638"/>
            <a:ext cx="1752600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Pictures KNIP Consultancy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0" y="187325"/>
            <a:ext cx="12192000" cy="12382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Human Dignity</a:t>
            </a:r>
            <a:br>
              <a:rPr lang="en-US" altLang="en-US" sz="3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32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and the management of excreta in healthcare facilities</a:t>
            </a:r>
          </a:p>
        </p:txBody>
      </p:sp>
      <p:sp>
        <p:nvSpPr>
          <p:cNvPr id="26626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CFFF6D9-D143-43B2-9B12-C0F48CA12C35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6627" name="Rechthoek 8"/>
          <p:cNvSpPr>
            <a:spLocks noChangeArrowheads="1"/>
          </p:cNvSpPr>
          <p:nvPr/>
        </p:nvSpPr>
        <p:spPr bwMode="auto">
          <a:xfrm>
            <a:off x="666750" y="1835150"/>
            <a:ext cx="11033125" cy="2616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bedridden or wheelchair dependent patient /client </a:t>
            </a: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needs a device (a human waste container) to poop, pee or vomit</a:t>
            </a:r>
          </a:p>
          <a:p>
            <a:pPr eaLnBrk="1" hangingPunct="1"/>
            <a:endParaRPr lang="en-US" altLang="en-US" sz="800">
              <a:solidFill>
                <a:srgbClr val="0000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 free choice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800">
              <a:solidFill>
                <a:srgbClr val="0000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topic which is frequently marginalized and tacitly accepted 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800">
              <a:solidFill>
                <a:srgbClr val="0000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80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of clean devices is not always guaranteed</a:t>
            </a:r>
          </a:p>
        </p:txBody>
      </p:sp>
      <p:pic>
        <p:nvPicPr>
          <p:cNvPr id="26628" name="Picture 3" descr="logo met onder tit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01613"/>
            <a:ext cx="12192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GB" altLang="nl-NL" sz="4000" b="1" kern="0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</a:t>
            </a:r>
            <a:r>
              <a:rPr lang="en-GB" altLang="nl-NL" sz="40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</a:p>
        </p:txBody>
      </p:sp>
      <p:sp>
        <p:nvSpPr>
          <p:cNvPr id="27650" name="Tijdelijke aanduiding voor inhoud 2"/>
          <p:cNvSpPr txBox="1">
            <a:spLocks/>
          </p:cNvSpPr>
          <p:nvPr/>
        </p:nvSpPr>
        <p:spPr bwMode="auto">
          <a:xfrm>
            <a:off x="331788" y="725488"/>
            <a:ext cx="1202848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de-DE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People do not like to talk about: urine, stool, poop, shit</a:t>
            </a:r>
            <a:endParaRPr lang="en-US" altLang="de-DE">
              <a:solidFill>
                <a:srgbClr val="0000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de-DE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Bowel: largest human microbiome (10</a:t>
            </a:r>
            <a:r>
              <a:rPr lang="en-US" altLang="de-DE" baseline="3000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14 </a:t>
            </a:r>
            <a:r>
              <a:rPr lang="en-US" altLang="de-DE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per gr. faeces)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de-DE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150 à 300 gram faeces per person per day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de-DE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case of diarrhea: liters fluid stool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Human waste containers  are </a:t>
            </a:r>
            <a:r>
              <a:rPr lang="en-US" altLang="de-DE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bedpans, urine bottles, kidney dishes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de-DE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Bedpans are Medical Devices and they are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Underappreciated reservoirs for transmission of pathogens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de-DE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1D88D09-9D1B-4166-BED7-A4434F3484AD}" type="slidenum">
              <a:rPr lang="es-EC" altLang="en-US"/>
              <a:pPr/>
              <a:t>8</a:t>
            </a:fld>
            <a:endParaRPr lang="es-EC" altLang="en-US"/>
          </a:p>
        </p:txBody>
      </p:sp>
      <p:pic>
        <p:nvPicPr>
          <p:cNvPr id="27652" name="Picture 5" descr="http://upload.wikimedia.org/wikipedia/commons/b/b4/Bristol_Stool_Ch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6475" y="908050"/>
            <a:ext cx="9747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Image result for urine ch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50" y="2360613"/>
            <a:ext cx="12065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logo met onder ti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2713"/>
            <a:ext cx="13319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10487025" y="624840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Google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SLIDESOUND" val="D:\ific\smilja\2.mp3"/>
  <p:tag name="WSTITLE" val="Terminology (Oxford Advanced Learner’s Dictionary)"/>
  <p:tag name="WSNOTE" val=""/>
  <p:tag name="WSADVANCE" val="false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12139</TotalTime>
  <Words>2542</Words>
  <Application>Microsoft Office PowerPoint</Application>
  <PresentationFormat>Custom</PresentationFormat>
  <Paragraphs>655</Paragraphs>
  <Slides>71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Calibri</vt:lpstr>
      <vt:lpstr>Arial</vt:lpstr>
      <vt:lpstr>Calibri Light</vt:lpstr>
      <vt:lpstr>Times New Roman</vt:lpstr>
      <vt:lpstr>Monotype Corsiva</vt:lpstr>
      <vt:lpstr>MS PGothic</vt:lpstr>
      <vt:lpstr>Wingdings</vt:lpstr>
      <vt:lpstr>MS PGothic</vt:lpstr>
      <vt:lpstr>PMingLiU</vt:lpstr>
      <vt:lpstr>Roboto</vt:lpstr>
      <vt:lpstr>Kantoorthema</vt:lpstr>
      <vt:lpstr>PowerPoint Presentation</vt:lpstr>
      <vt:lpstr>PowerPoint Presentation</vt:lpstr>
      <vt:lpstr>PowerPoint Presentation</vt:lpstr>
      <vt:lpstr>PowerPoint Presentation</vt:lpstr>
      <vt:lpstr>  Definition Bedpan Management: every handling related to excreta of the human gastrointestinal tract    </vt:lpstr>
      <vt:lpstr>The Management of  Human Excreta</vt:lpstr>
      <vt:lpstr>Human Dignity and the management of excreta in healthcare facilities</vt:lpstr>
      <vt:lpstr>PowerPoint Presentation</vt:lpstr>
      <vt:lpstr>PowerPoint Presentation</vt:lpstr>
      <vt:lpstr>PowerPoint Presentation</vt:lpstr>
      <vt:lpstr>PowerPoint Presentation</vt:lpstr>
      <vt:lpstr>2017  WHO PRIORITY AMR PATHOGENS LIST 1.2</vt:lpstr>
      <vt:lpstr>PowerPoint Presentation</vt:lpstr>
      <vt:lpstr>PowerPoint Presentation</vt:lpstr>
      <vt:lpstr>PowerPoint Presentation</vt:lpstr>
      <vt:lpstr>Professional Publications</vt:lpstr>
      <vt:lpstr>PowerPoint Presentation</vt:lpstr>
      <vt:lpstr>Global Observations Bedpan management 2006-2017</vt:lpstr>
      <vt:lpstr>Results Global Observations Bedpan management 2006-2017</vt:lpstr>
      <vt:lpstr>PowerPoint Presentation</vt:lpstr>
      <vt:lpstr>Categories of Healthcare waste </vt:lpstr>
      <vt:lpstr>PowerPoint Presentation</vt:lpstr>
      <vt:lpstr>PowerPoint Presentation</vt:lpstr>
      <vt:lpstr>Global Survey Bedpan Management 2017 (1.3) Digital  survey in English, Spanish and PFD in Russian and French</vt:lpstr>
      <vt:lpstr>PowerPoint Presentation</vt:lpstr>
      <vt:lpstr>Global Survey Bedpan-Management 2017</vt:lpstr>
      <vt:lpstr>Global Survey Bedpan-Management 2017</vt:lpstr>
      <vt:lpstr>Global Survey Bedpan-Management 2017</vt:lpstr>
      <vt:lpstr>Global Survey Bedpan-Management 2017</vt:lpstr>
      <vt:lpstr>PowerPoint Presentation</vt:lpstr>
      <vt:lpstr>PowerPoint Presentation</vt:lpstr>
      <vt:lpstr>PowerPoint Presentation</vt:lpstr>
      <vt:lpstr>PowerPoint Presentation</vt:lpstr>
      <vt:lpstr>Bedpan Management</vt:lpstr>
      <vt:lpstr>Patientcare and Bedpan Management</vt:lpstr>
      <vt:lpstr>Transport to empty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 Requirements for  Bedpans, Urine bottles, Kidney dishes</vt:lpstr>
      <vt:lpstr>Dirty Utility / Sluice Room</vt:lpstr>
      <vt:lpstr>PowerPoint Presentation</vt:lpstr>
      <vt:lpstr> Improvement Dirty utility room / Sluice room </vt:lpstr>
      <vt:lpstr>PowerPoint Presentation</vt:lpstr>
      <vt:lpstr>2013     Report Dutch Healthcare Inspection Infection Prevention in Hospitals</vt:lpstr>
      <vt:lpstr>PowerPoint Presentation</vt:lpstr>
      <vt:lpstr>PowerPoint Presentation</vt:lpstr>
      <vt:lpstr>ISO15883  -  Part 3</vt:lpstr>
      <vt:lpstr>PowerPoint Presentation</vt:lpstr>
      <vt:lpstr>PowerPoint Presentation</vt:lpstr>
      <vt:lpstr>PowerPoint Presentation</vt:lpstr>
      <vt:lpstr>PowerPoint Presentation</vt:lpstr>
      <vt:lpstr>Systems for disposal human waste  bedpans, urine bottles, commode buckets, kidney basins washing bowls </vt:lpstr>
      <vt:lpstr>Systems for disposal human waste  bedpans, urine bottles, commode buckets, kidney basins washing bowls </vt:lpstr>
      <vt:lpstr>PowerPoint Presentation</vt:lpstr>
      <vt:lpstr>PowerPoint Presentation</vt:lpstr>
      <vt:lpstr>PowerPoint Presentation</vt:lpstr>
      <vt:lpstr>Washer Disinfector Reuasable bedpans, urine bottles, commode buckets ,kidney basins washing bowls</vt:lpstr>
      <vt:lpstr>LINERS Absorbent devices for excreta collection bedpans, urine bottles, commode buckets, kidney basins washing bowls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Gertie</dc:creator>
  <cp:lastModifiedBy>Evans, Helen</cp:lastModifiedBy>
  <cp:revision>610</cp:revision>
  <cp:lastPrinted>2017-05-26T19:45:29Z</cp:lastPrinted>
  <dcterms:created xsi:type="dcterms:W3CDTF">2017-01-12T11:09:27Z</dcterms:created>
  <dcterms:modified xsi:type="dcterms:W3CDTF">2017-05-30T23:01:50Z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F538F2D5-1630-444D-94BD-0680E1B278D2</vt:lpwstr>
  </property>
  <property fmtid="{D5CDD505-2E9C-101B-9397-08002B2CF9AE}" pid="3" name="ArticulatePath">
    <vt:lpwstr>Bedpan Management Teleclass Slides, May.30.17</vt:lpwstr>
  </property>
</Properties>
</file>