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22"/>
  </p:notesMasterIdLst>
  <p:handoutMasterIdLst>
    <p:handoutMasterId r:id="rId23"/>
  </p:handoutMasterIdLst>
  <p:sldIdLst>
    <p:sldId id="256" r:id="rId2"/>
    <p:sldId id="258" r:id="rId3"/>
    <p:sldId id="286" r:id="rId4"/>
    <p:sldId id="259" r:id="rId5"/>
    <p:sldId id="260" r:id="rId6"/>
    <p:sldId id="279" r:id="rId7"/>
    <p:sldId id="274" r:id="rId8"/>
    <p:sldId id="271" r:id="rId9"/>
    <p:sldId id="280" r:id="rId10"/>
    <p:sldId id="281" r:id="rId11"/>
    <p:sldId id="282" r:id="rId12"/>
    <p:sldId id="283" r:id="rId13"/>
    <p:sldId id="284" r:id="rId14"/>
    <p:sldId id="285" r:id="rId15"/>
    <p:sldId id="265" r:id="rId16"/>
    <p:sldId id="270" r:id="rId17"/>
    <p:sldId id="277" r:id="rId18"/>
    <p:sldId id="287" r:id="rId19"/>
    <p:sldId id="288" r:id="rId20"/>
    <p:sldId id="289" r:id="rId21"/>
  </p:sldIdLst>
  <p:sldSz cx="9144000" cy="6858000" type="screen4x3"/>
  <p:notesSz cx="6858000" cy="9144000"/>
  <p:custDataLst>
    <p:tags r:id="rId24"/>
  </p:custDataLst>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584" y="-3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228600"/>
            <a:ext cx="68580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b="1">
                <a:solidFill>
                  <a:srgbClr val="002060"/>
                </a:solidFill>
                <a:cs typeface="Arial" pitchFamily="34" charset="0"/>
              </a:defRPr>
            </a:lvl1pPr>
          </a:lstStyle>
          <a:p>
            <a:r>
              <a:rPr lang="en-US" altLang="en-US"/>
              <a:t>Collaboration and Support of the CIC</a:t>
            </a:r>
            <a:r>
              <a:rPr lang="en-US" altLang="en-US" sz="800"/>
              <a:t>®</a:t>
            </a:r>
            <a:r>
              <a:rPr lang="en-US" altLang="en-US"/>
              <a:t> Certification Examination</a:t>
            </a:r>
            <a:br>
              <a:rPr lang="en-US" altLang="en-US"/>
            </a:br>
            <a:r>
              <a:rPr lang="en-US" altLang="en-US" sz="1100"/>
              <a:t>Karen Anderson and Chris Zirges, Certification Board of Infection Control and Epidemiology Inc</a:t>
            </a:r>
            <a:br>
              <a:rPr lang="en-US" altLang="en-US" sz="1100"/>
            </a:br>
            <a:r>
              <a:rPr lang="en-US" altLang="en-US" sz="1100"/>
              <a:t>A Webber Training Teleclass</a:t>
            </a:r>
          </a:p>
        </p:txBody>
      </p:sp>
      <p:sp>
        <p:nvSpPr>
          <p:cNvPr id="31748" name="Rectangle 4"/>
          <p:cNvSpPr>
            <a:spLocks noGrp="1" noChangeArrowheads="1"/>
          </p:cNvSpPr>
          <p:nvPr>
            <p:ph type="ftr" sz="quarter" idx="2"/>
          </p:nvPr>
        </p:nvSpPr>
        <p:spPr bwMode="auto">
          <a:xfrm>
            <a:off x="0" y="8305800"/>
            <a:ext cx="685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1"/>
            </a:lvl1pPr>
          </a:lstStyle>
          <a:p>
            <a:r>
              <a:rPr lang="en-US" altLang="en-US"/>
              <a:t>Hosted by Paul Webber  paul@webbertraining.com</a:t>
            </a:r>
          </a:p>
          <a:p>
            <a:r>
              <a:rPr lang="en-US" altLang="en-US"/>
              <a:t>www.webbertraining.com</a:t>
            </a:r>
          </a:p>
        </p:txBody>
      </p:sp>
      <p:sp>
        <p:nvSpPr>
          <p:cNvPr id="317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Arial" pitchFamily="34" charset="0"/>
              </a:defRPr>
            </a:lvl1pPr>
          </a:lstStyle>
          <a:p>
            <a:fld id="{6E36C7A5-1BFB-4D72-B35A-8E4A9E9ECC87}" type="slidenum">
              <a:rPr lang="en-US" altLang="en-US"/>
              <a:pPr/>
              <a:t>‹#›</a:t>
            </a:fld>
            <a:endParaRPr lang="en-US" altLang="en-US"/>
          </a:p>
        </p:txBody>
      </p:sp>
    </p:spTree>
    <p:extLst>
      <p:ext uri="{BB962C8B-B14F-4D97-AF65-F5344CB8AC3E}">
        <p14:creationId xmlns:p14="http://schemas.microsoft.com/office/powerpoint/2010/main" val="2000063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cs typeface="Arial" pitchFamily="34" charset="0"/>
              </a:defRPr>
            </a:lvl1pPr>
          </a:lstStyle>
          <a:p>
            <a:endParaRPr lang="en-CA"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cs typeface="Arial" pitchFamily="34" charset="0"/>
              </a:defRPr>
            </a:lvl1pPr>
          </a:lstStyle>
          <a:p>
            <a:fld id="{65C39416-6AEA-46DF-B56A-3FE77A359E6A}" type="datetime1">
              <a:rPr lang="en-US" altLang="en-US"/>
              <a:pPr/>
              <a:t>10/18/2016</a:t>
            </a:fld>
            <a:endParaRPr lang="en-CA"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CA" alt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cs typeface="Arial" pitchFamily="34" charset="0"/>
              </a:defRPr>
            </a:lvl1pPr>
          </a:lstStyle>
          <a:p>
            <a:endParaRPr lang="en-CA"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cs typeface="Arial" pitchFamily="34" charset="0"/>
              </a:defRPr>
            </a:lvl1pPr>
          </a:lstStyle>
          <a:p>
            <a:fld id="{A33B6666-DA67-42D7-ACFF-52808DD74505}" type="slidenum">
              <a:rPr lang="en-CA" altLang="en-US"/>
              <a:pPr/>
              <a:t>‹#›</a:t>
            </a:fld>
            <a:endParaRPr lang="en-CA" altLang="en-US"/>
          </a:p>
        </p:txBody>
      </p:sp>
    </p:spTree>
    <p:extLst>
      <p:ext uri="{BB962C8B-B14F-4D97-AF65-F5344CB8AC3E}">
        <p14:creationId xmlns:p14="http://schemas.microsoft.com/office/powerpoint/2010/main" val="153819182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EFFBB21D-BC04-4AFA-878D-AFA0CF66BD42}" type="slidenum">
              <a:rPr lang="en-CA" altLang="en-US" sz="1200"/>
              <a:pPr eaLnBrk="1" hangingPunct="1"/>
              <a:t>1</a:t>
            </a:fld>
            <a:endParaRPr lang="en-CA"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8AD625A2-C0DE-4E98-9C6B-2330987CD377}" type="slidenum">
              <a:rPr lang="en-CA" altLang="en-US" sz="1200"/>
              <a:pPr eaLnBrk="1" hangingPunct="1"/>
              <a:t>10</a:t>
            </a:fld>
            <a:endParaRPr lang="en-CA"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39809CB4-7DA5-44B8-999D-692A0A56472A}" type="slidenum">
              <a:rPr lang="en-CA" altLang="en-US" sz="1200"/>
              <a:pPr eaLnBrk="1" hangingPunct="1"/>
              <a:t>11</a:t>
            </a:fld>
            <a:endParaRPr lang="en-CA"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3C8C370-36A6-4799-8517-A74D85A9B7DC}" type="slidenum">
              <a:rPr lang="en-CA" altLang="en-US" sz="1200"/>
              <a:pPr eaLnBrk="1" hangingPunct="1"/>
              <a:t>12</a:t>
            </a:fld>
            <a:endParaRPr lang="en-CA"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0B0C0558-7422-4FCF-84E5-D8ECB4D92CED}" type="slidenum">
              <a:rPr lang="en-CA" altLang="en-US" sz="1200"/>
              <a:pPr eaLnBrk="1" hangingPunct="1"/>
              <a:t>13</a:t>
            </a:fld>
            <a:endParaRPr lang="en-CA"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928142B6-2AAC-471C-A3FF-E26D792DB0DF}" type="slidenum">
              <a:rPr lang="en-CA" altLang="en-US" sz="1200"/>
              <a:pPr eaLnBrk="1" hangingPunct="1"/>
              <a:t>14</a:t>
            </a:fld>
            <a:endParaRPr lang="en-CA"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7F327FA8-A20A-48F3-9782-1A818FEFD7DD}" type="slidenum">
              <a:rPr lang="en-CA" altLang="en-US" sz="1200"/>
              <a:pPr eaLnBrk="1" hangingPunct="1"/>
              <a:t>15</a:t>
            </a:fld>
            <a:endParaRPr lang="en-CA"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72E3C73-C338-4909-8A47-1904644147BF}" type="slidenum">
              <a:rPr lang="en-CA" altLang="en-US" sz="1200"/>
              <a:pPr eaLnBrk="1" hangingPunct="1"/>
              <a:t>16</a:t>
            </a:fld>
            <a:endParaRPr lang="en-CA"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2B57577-313D-45FD-90E6-3B9349703571}" type="slidenum">
              <a:rPr lang="en-CA" altLang="en-US" sz="1200"/>
              <a:pPr eaLnBrk="1" hangingPunct="1"/>
              <a:t>17</a:t>
            </a:fld>
            <a:endParaRPr lang="en-CA"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solidFill>
                <a:srgbClr val="002060"/>
              </a:solidFill>
              <a:ea typeface="ＭＳ Ｐゴシック" pitchFamily="34" charset="-128"/>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7304C030-CD55-436A-9F80-78ABB633DE8E}" type="slidenum">
              <a:rPr lang="en-CA" altLang="en-US" sz="1200"/>
              <a:pPr eaLnBrk="1" hangingPunct="1"/>
              <a:t>2</a:t>
            </a:fld>
            <a:endParaRPr lang="en-CA"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9E74D4B-0E54-4DF2-BE95-3C28F460CBB8}" type="slidenum">
              <a:rPr lang="en-CA" altLang="en-US" sz="1200"/>
              <a:pPr eaLnBrk="1" hangingPunct="1"/>
              <a:t>3</a:t>
            </a:fld>
            <a:endParaRPr lang="en-CA"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D6CAD4A8-AECC-43DE-B992-6EE57B4F398E}" type="slidenum">
              <a:rPr lang="en-CA" altLang="en-US" sz="1200"/>
              <a:pPr eaLnBrk="1" hangingPunct="1"/>
              <a:t>4</a:t>
            </a:fld>
            <a:endParaRPr lang="en-CA"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D478E17-7FD1-4CE3-B33E-86DD30A22B38}" type="slidenum">
              <a:rPr lang="en-CA" altLang="en-US" sz="1200"/>
              <a:pPr eaLnBrk="1" hangingPunct="1"/>
              <a:t>5</a:t>
            </a:fld>
            <a:endParaRPr lang="en-CA"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885D29AF-1008-4A6A-AACB-8A1AC8B2592B}" type="slidenum">
              <a:rPr lang="en-CA" altLang="en-US" sz="1200"/>
              <a:pPr eaLnBrk="1" hangingPunct="1"/>
              <a:t>6</a:t>
            </a:fld>
            <a:endParaRPr lang="en-CA"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6C3A044-1136-4447-A7E4-6F1407FCA91A}" type="slidenum">
              <a:rPr lang="en-CA" altLang="en-US" sz="1200"/>
              <a:pPr eaLnBrk="1" hangingPunct="1"/>
              <a:t>7</a:t>
            </a:fld>
            <a:endParaRPr lang="en-CA"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F2ED355-8E92-4DA2-827C-C945C1978A21}" type="slidenum">
              <a:rPr lang="en-CA" altLang="en-US" sz="1200"/>
              <a:pPr eaLnBrk="1" hangingPunct="1"/>
              <a:t>8</a:t>
            </a:fld>
            <a:endParaRPr lang="en-CA"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39B1DC11-AA44-4F43-BE48-3E907D02D0A9}" type="slidenum">
              <a:rPr lang="en-CA" altLang="en-US" sz="1200"/>
              <a:pPr eaLnBrk="1" hangingPunct="1"/>
              <a:t>9</a:t>
            </a:fld>
            <a:endParaRPr lang="en-CA"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a:lvl1pPr>
          </a:lstStyle>
          <a:p>
            <a:fld id="{96550361-732C-4EA0-A83D-05AA211A5DD2}" type="datetime1">
              <a:rPr lang="en-US" altLang="en-US"/>
              <a:pPr/>
              <a:t>10/18/2016</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EA1E94B-D9CB-4050-AAF8-EDCE7F77627C}" type="slidenum">
              <a:rPr lang="en-US" altLang="en-US"/>
              <a:pPr/>
              <a:t>‹#›</a:t>
            </a:fld>
            <a:endParaRPr lang="en-US" altLang="en-US"/>
          </a:p>
        </p:txBody>
      </p:sp>
    </p:spTree>
    <p:extLst>
      <p:ext uri="{BB962C8B-B14F-4D97-AF65-F5344CB8AC3E}">
        <p14:creationId xmlns:p14="http://schemas.microsoft.com/office/powerpoint/2010/main" val="2945525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E03976A6-94AB-4E8B-9FE3-79B6145C2914}" type="datetime1">
              <a:rPr lang="en-US" altLang="en-US"/>
              <a:pPr/>
              <a:t>10/18/2016</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6CA04E1-7BD0-4853-A892-303F7438829F}" type="slidenum">
              <a:rPr lang="en-US" altLang="en-US"/>
              <a:pPr/>
              <a:t>‹#›</a:t>
            </a:fld>
            <a:endParaRPr lang="en-US" altLang="en-US"/>
          </a:p>
        </p:txBody>
      </p:sp>
    </p:spTree>
    <p:extLst>
      <p:ext uri="{BB962C8B-B14F-4D97-AF65-F5344CB8AC3E}">
        <p14:creationId xmlns:p14="http://schemas.microsoft.com/office/powerpoint/2010/main" val="2879372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9DCD8001-2C20-45AA-9100-FD3FD534152F}" type="datetime1">
              <a:rPr lang="en-US" altLang="en-US"/>
              <a:pPr/>
              <a:t>10/18/2016</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4710A74-73D1-4927-B544-3C59980019D0}" type="slidenum">
              <a:rPr lang="en-US" altLang="en-US"/>
              <a:pPr/>
              <a:t>‹#›</a:t>
            </a:fld>
            <a:endParaRPr lang="en-US" altLang="en-US"/>
          </a:p>
        </p:txBody>
      </p:sp>
    </p:spTree>
    <p:extLst>
      <p:ext uri="{BB962C8B-B14F-4D97-AF65-F5344CB8AC3E}">
        <p14:creationId xmlns:p14="http://schemas.microsoft.com/office/powerpoint/2010/main" val="2805068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C9B88156-13B4-4EBD-B265-5D5C83668957}" type="datetime1">
              <a:rPr lang="en-US" altLang="en-US"/>
              <a:pPr/>
              <a:t>10/18/2016</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1A1A16D-546C-41B7-9247-3E26AB437B3A}" type="slidenum">
              <a:rPr lang="en-US" altLang="en-US"/>
              <a:pPr/>
              <a:t>‹#›</a:t>
            </a:fld>
            <a:endParaRPr lang="en-US" altLang="en-US"/>
          </a:p>
        </p:txBody>
      </p:sp>
    </p:spTree>
    <p:extLst>
      <p:ext uri="{BB962C8B-B14F-4D97-AF65-F5344CB8AC3E}">
        <p14:creationId xmlns:p14="http://schemas.microsoft.com/office/powerpoint/2010/main" val="1020573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245C91F-99C3-4196-9EFF-686DB3B4A8F4}" type="datetime1">
              <a:rPr lang="en-US" altLang="en-US"/>
              <a:pPr/>
              <a:t>10/18/2016</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9E59EC6-9955-4757-887F-ECD160A695E3}" type="slidenum">
              <a:rPr lang="en-US" altLang="en-US"/>
              <a:pPr/>
              <a:t>‹#›</a:t>
            </a:fld>
            <a:endParaRPr lang="en-US" altLang="en-US"/>
          </a:p>
        </p:txBody>
      </p:sp>
    </p:spTree>
    <p:extLst>
      <p:ext uri="{BB962C8B-B14F-4D97-AF65-F5344CB8AC3E}">
        <p14:creationId xmlns:p14="http://schemas.microsoft.com/office/powerpoint/2010/main" val="2278952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fld id="{BCCA5922-8668-4BF7-BCC7-1AE21F8E34A0}" type="datetime1">
              <a:rPr lang="en-US" altLang="en-US"/>
              <a:pPr/>
              <a:t>10/18/2016</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59F24298-EE56-47DE-85A7-67F780ECDF38}" type="slidenum">
              <a:rPr lang="en-US" altLang="en-US"/>
              <a:pPr/>
              <a:t>‹#›</a:t>
            </a:fld>
            <a:endParaRPr lang="en-US" altLang="en-US"/>
          </a:p>
        </p:txBody>
      </p:sp>
    </p:spTree>
    <p:extLst>
      <p:ext uri="{BB962C8B-B14F-4D97-AF65-F5344CB8AC3E}">
        <p14:creationId xmlns:p14="http://schemas.microsoft.com/office/powerpoint/2010/main" val="757757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fld id="{95B75AEE-22C2-4385-AF82-7AAE05AAD097}" type="datetime1">
              <a:rPr lang="en-US" altLang="en-US"/>
              <a:pPr/>
              <a:t>10/18/2016</a:t>
            </a:fld>
            <a:endParaRPr lang="en-US" altLang="en-US"/>
          </a:p>
        </p:txBody>
      </p:sp>
      <p:sp>
        <p:nvSpPr>
          <p:cNvPr id="8" name="Footer Placeholder 4"/>
          <p:cNvSpPr>
            <a:spLocks noGrp="1"/>
          </p:cNvSpPr>
          <p:nvPr>
            <p:ph type="ftr" sz="quarter" idx="11"/>
          </p:nvPr>
        </p:nvSpPr>
        <p:spPr/>
        <p:txBody>
          <a:bodyPr/>
          <a:lstStyle>
            <a:lvl1pPr>
              <a:defRPr/>
            </a:lvl1pPr>
          </a:lstStyle>
          <a:p>
            <a:endParaRPr lang="en-US" altLang="en-US"/>
          </a:p>
        </p:txBody>
      </p:sp>
      <p:sp>
        <p:nvSpPr>
          <p:cNvPr id="9" name="Slide Number Placeholder 5"/>
          <p:cNvSpPr>
            <a:spLocks noGrp="1"/>
          </p:cNvSpPr>
          <p:nvPr>
            <p:ph type="sldNum" sz="quarter" idx="12"/>
          </p:nvPr>
        </p:nvSpPr>
        <p:spPr/>
        <p:txBody>
          <a:bodyPr/>
          <a:lstStyle>
            <a:lvl1pPr>
              <a:defRPr/>
            </a:lvl1pPr>
          </a:lstStyle>
          <a:p>
            <a:fld id="{856BFDEA-49FF-497E-9F34-B972259234BE}" type="slidenum">
              <a:rPr lang="en-US" altLang="en-US"/>
              <a:pPr/>
              <a:t>‹#›</a:t>
            </a:fld>
            <a:endParaRPr lang="en-US" altLang="en-US"/>
          </a:p>
        </p:txBody>
      </p:sp>
    </p:spTree>
    <p:extLst>
      <p:ext uri="{BB962C8B-B14F-4D97-AF65-F5344CB8AC3E}">
        <p14:creationId xmlns:p14="http://schemas.microsoft.com/office/powerpoint/2010/main" val="1854742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EE142291-DADA-46CA-B42F-2EF1BD7D4075}" type="datetime1">
              <a:rPr lang="en-US" altLang="en-US"/>
              <a:pPr/>
              <a:t>10/18/2016</a:t>
            </a:fld>
            <a:endParaRPr lang="en-US" altLang="en-US"/>
          </a:p>
        </p:txBody>
      </p:sp>
      <p:sp>
        <p:nvSpPr>
          <p:cNvPr id="4" name="Footer Placeholder 4"/>
          <p:cNvSpPr>
            <a:spLocks noGrp="1"/>
          </p:cNvSpPr>
          <p:nvPr>
            <p:ph type="ftr" sz="quarter" idx="11"/>
          </p:nvPr>
        </p:nvSpPr>
        <p:spPr/>
        <p:txBody>
          <a:bodyPr/>
          <a:lstStyle>
            <a:lvl1pPr>
              <a:defRPr/>
            </a:lvl1pPr>
          </a:lstStyle>
          <a:p>
            <a:endParaRPr lang="en-US" altLang="en-US"/>
          </a:p>
        </p:txBody>
      </p:sp>
      <p:sp>
        <p:nvSpPr>
          <p:cNvPr id="5" name="Slide Number Placeholder 5"/>
          <p:cNvSpPr>
            <a:spLocks noGrp="1"/>
          </p:cNvSpPr>
          <p:nvPr>
            <p:ph type="sldNum" sz="quarter" idx="12"/>
          </p:nvPr>
        </p:nvSpPr>
        <p:spPr/>
        <p:txBody>
          <a:bodyPr/>
          <a:lstStyle>
            <a:lvl1pPr>
              <a:defRPr/>
            </a:lvl1pPr>
          </a:lstStyle>
          <a:p>
            <a:fld id="{C9B8F1BC-7F6F-4683-A9AA-4D17F7D5397B}" type="slidenum">
              <a:rPr lang="en-US" altLang="en-US"/>
              <a:pPr/>
              <a:t>‹#›</a:t>
            </a:fld>
            <a:endParaRPr lang="en-US" altLang="en-US"/>
          </a:p>
        </p:txBody>
      </p:sp>
    </p:spTree>
    <p:extLst>
      <p:ext uri="{BB962C8B-B14F-4D97-AF65-F5344CB8AC3E}">
        <p14:creationId xmlns:p14="http://schemas.microsoft.com/office/powerpoint/2010/main" val="3999083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FEBB799-3EED-419A-A8C7-5A0992F70E39}" type="datetime1">
              <a:rPr lang="en-US" altLang="en-US"/>
              <a:pPr/>
              <a:t>10/18/2016</a:t>
            </a:fld>
            <a:endParaRPr lang="en-US" altLang="en-US"/>
          </a:p>
        </p:txBody>
      </p:sp>
      <p:sp>
        <p:nvSpPr>
          <p:cNvPr id="3" name="Footer Placeholder 4"/>
          <p:cNvSpPr>
            <a:spLocks noGrp="1"/>
          </p:cNvSpPr>
          <p:nvPr>
            <p:ph type="ftr" sz="quarter" idx="11"/>
          </p:nvPr>
        </p:nvSpPr>
        <p:spPr/>
        <p:txBody>
          <a:bodyPr/>
          <a:lstStyle>
            <a:lvl1pPr>
              <a:defRPr/>
            </a:lvl1pPr>
          </a:lstStyle>
          <a:p>
            <a:endParaRPr lang="en-US" altLang="en-US"/>
          </a:p>
        </p:txBody>
      </p:sp>
      <p:sp>
        <p:nvSpPr>
          <p:cNvPr id="4" name="Slide Number Placeholder 5"/>
          <p:cNvSpPr>
            <a:spLocks noGrp="1"/>
          </p:cNvSpPr>
          <p:nvPr>
            <p:ph type="sldNum" sz="quarter" idx="12"/>
          </p:nvPr>
        </p:nvSpPr>
        <p:spPr/>
        <p:txBody>
          <a:bodyPr/>
          <a:lstStyle>
            <a:lvl1pPr>
              <a:defRPr/>
            </a:lvl1pPr>
          </a:lstStyle>
          <a:p>
            <a:fld id="{449DA986-1E5A-4BF8-9F53-D371B3B1507A}" type="slidenum">
              <a:rPr lang="en-US" altLang="en-US"/>
              <a:pPr/>
              <a:t>‹#›</a:t>
            </a:fld>
            <a:endParaRPr lang="en-US" altLang="en-US"/>
          </a:p>
        </p:txBody>
      </p:sp>
    </p:spTree>
    <p:extLst>
      <p:ext uri="{BB962C8B-B14F-4D97-AF65-F5344CB8AC3E}">
        <p14:creationId xmlns:p14="http://schemas.microsoft.com/office/powerpoint/2010/main" val="2164519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CA9ED058-A0D2-4286-A7A5-99FF546F9194}" type="datetime1">
              <a:rPr lang="en-US" altLang="en-US"/>
              <a:pPr/>
              <a:t>10/18/2016</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24EA85F6-8C0C-4210-892B-0F1AC3314B2B}" type="slidenum">
              <a:rPr lang="en-US" altLang="en-US"/>
              <a:pPr/>
              <a:t>‹#›</a:t>
            </a:fld>
            <a:endParaRPr lang="en-US" altLang="en-US"/>
          </a:p>
        </p:txBody>
      </p:sp>
    </p:spTree>
    <p:extLst>
      <p:ext uri="{BB962C8B-B14F-4D97-AF65-F5344CB8AC3E}">
        <p14:creationId xmlns:p14="http://schemas.microsoft.com/office/powerpoint/2010/main" val="1437476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8FFEBE4C-CD71-43BB-9A3A-BCA644CFA720}" type="datetime1">
              <a:rPr lang="en-US" altLang="en-US"/>
              <a:pPr/>
              <a:t>10/18/2016</a:t>
            </a:fld>
            <a:endParaRPr lang="en-US" altLang="en-US"/>
          </a:p>
        </p:txBody>
      </p:sp>
      <p:sp>
        <p:nvSpPr>
          <p:cNvPr id="6" name="Footer Placeholder 4"/>
          <p:cNvSpPr>
            <a:spLocks noGrp="1"/>
          </p:cNvSpPr>
          <p:nvPr>
            <p:ph type="ftr" sz="quarter" idx="11"/>
          </p:nvPr>
        </p:nvSpPr>
        <p:spPr/>
        <p:txBody>
          <a:bodyPr/>
          <a:lstStyle>
            <a:lvl1pPr>
              <a:defRPr/>
            </a:lvl1pPr>
          </a:lstStyle>
          <a:p>
            <a:endParaRPr lang="en-US" altLang="en-US"/>
          </a:p>
        </p:txBody>
      </p:sp>
      <p:sp>
        <p:nvSpPr>
          <p:cNvPr id="7" name="Slide Number Placeholder 5"/>
          <p:cNvSpPr>
            <a:spLocks noGrp="1"/>
          </p:cNvSpPr>
          <p:nvPr>
            <p:ph type="sldNum" sz="quarter" idx="12"/>
          </p:nvPr>
        </p:nvSpPr>
        <p:spPr/>
        <p:txBody>
          <a:bodyPr/>
          <a:lstStyle>
            <a:lvl1pPr>
              <a:defRPr/>
            </a:lvl1pPr>
          </a:lstStyle>
          <a:p>
            <a:fld id="{CAE5F39A-917C-4E2B-B5EC-EC20DAC0CE6B}" type="slidenum">
              <a:rPr lang="en-US" altLang="en-US"/>
              <a:pPr/>
              <a:t>‹#›</a:t>
            </a:fld>
            <a:endParaRPr lang="en-US" altLang="en-US"/>
          </a:p>
        </p:txBody>
      </p:sp>
    </p:spTree>
    <p:extLst>
      <p:ext uri="{BB962C8B-B14F-4D97-AF65-F5344CB8AC3E}">
        <p14:creationId xmlns:p14="http://schemas.microsoft.com/office/powerpoint/2010/main" val="230764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7FAFD"/>
            </a:gs>
            <a:gs pos="74001">
              <a:srgbClr val="94A2C5"/>
            </a:gs>
            <a:gs pos="83000">
              <a:srgbClr val="94A2C5"/>
            </a:gs>
            <a:gs pos="100000">
              <a:srgbClr val="94A2C5"/>
            </a:gs>
          </a:gsLst>
          <a:lin ang="5400000" scaled="1"/>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cs typeface="Arial" pitchFamily="34" charset="0"/>
              </a:defRPr>
            </a:lvl1pPr>
          </a:lstStyle>
          <a:p>
            <a:fld id="{F86584FF-F8FE-4ED4-94DD-CAECBB4C50A7}" type="datetime1">
              <a:rPr lang="en-US" altLang="en-US"/>
              <a:pPr/>
              <a:t>10/18/2016</a:t>
            </a:fld>
            <a:endParaRPr lang="en-US" alt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cs typeface="Arial" pitchFamily="34" charset="0"/>
              </a:defRPr>
            </a:lvl1pPr>
          </a:lstStyle>
          <a:p>
            <a:endParaRPr lang="en-US" alt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800">
                <a:cs typeface="Arial" pitchFamily="34" charset="0"/>
              </a:defRPr>
            </a:lvl1pPr>
          </a:lstStyle>
          <a:p>
            <a:fld id="{DA1660E3-2854-4FFB-A6A5-6C2259D41887}" type="slidenum">
              <a:rPr lang="en-US" altLang="en-US"/>
              <a:pPr/>
              <a:t>‹#›</a:t>
            </a:fld>
            <a:endParaRPr lang="en-US" altLang="en-US"/>
          </a:p>
        </p:txBody>
      </p:sp>
      <p:pic>
        <p:nvPicPr>
          <p:cNvPr id="1031" name="Picture 6"/>
          <p:cNvPicPr>
            <a:picLocks noChangeAspect="1"/>
          </p:cNvPicPr>
          <p:nvPr userDrawn="1"/>
        </p:nvPicPr>
        <p:blipFill>
          <a:blip r:embed="rId13" cstate="email">
            <a:extLst>
              <a:ext uri="{28A0092B-C50C-407E-A947-70E740481C1C}">
                <a14:useLocalDpi xmlns:a14="http://schemas.microsoft.com/office/drawing/2010/main"/>
              </a:ext>
            </a:extLst>
          </a:blip>
          <a:srcRect/>
          <a:stretch>
            <a:fillRect/>
          </a:stretch>
        </p:blipFill>
        <p:spPr bwMode="auto">
          <a:xfrm>
            <a:off x="152400" y="5772150"/>
            <a:ext cx="23685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lowchart: Process 7"/>
          <p:cNvSpPr/>
          <p:nvPr userDrawn="1"/>
        </p:nvSpPr>
        <p:spPr>
          <a:xfrm>
            <a:off x="6565900" y="1816100"/>
            <a:ext cx="2478088" cy="5041900"/>
          </a:xfrm>
          <a:prstGeom prst="flowChartProcess">
            <a:avLst/>
          </a:prstGeom>
          <a:blipFill>
            <a:blip r:embed="rId14">
              <a:alphaModFix amt="15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endParaRPr lang="en-US" altLang="en-US" sz="2000">
              <a:solidFill>
                <a:srgbClr val="FFFFFF"/>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ＭＳ Ｐゴシック" charset="-128"/>
          <a:cs typeface="ＭＳ Ｐゴシック" charset="-128"/>
        </a:defRPr>
      </a:lvl1pPr>
      <a:lvl2pPr algn="l" rtl="0" eaLnBrk="0" fontAlgn="base" hangingPunct="0">
        <a:lnSpc>
          <a:spcPct val="90000"/>
        </a:lnSpc>
        <a:spcBef>
          <a:spcPct val="0"/>
        </a:spcBef>
        <a:spcAft>
          <a:spcPct val="0"/>
        </a:spcAft>
        <a:defRPr sz="4400">
          <a:solidFill>
            <a:schemeClr val="tx1"/>
          </a:solidFill>
          <a:latin typeface="Calibri Light" charset="0"/>
          <a:ea typeface="ＭＳ Ｐゴシック" charset="-128"/>
          <a:cs typeface="ＭＳ Ｐゴシック" charset="-128"/>
        </a:defRPr>
      </a:lvl2pPr>
      <a:lvl3pPr algn="l" rtl="0" eaLnBrk="0" fontAlgn="base" hangingPunct="0">
        <a:lnSpc>
          <a:spcPct val="90000"/>
        </a:lnSpc>
        <a:spcBef>
          <a:spcPct val="0"/>
        </a:spcBef>
        <a:spcAft>
          <a:spcPct val="0"/>
        </a:spcAft>
        <a:defRPr sz="4400">
          <a:solidFill>
            <a:schemeClr val="tx1"/>
          </a:solidFill>
          <a:latin typeface="Calibri Light" charset="0"/>
          <a:ea typeface="ＭＳ Ｐゴシック" charset="-128"/>
          <a:cs typeface="ＭＳ Ｐゴシック" charset="-128"/>
        </a:defRPr>
      </a:lvl3pPr>
      <a:lvl4pPr algn="l" rtl="0" eaLnBrk="0" fontAlgn="base" hangingPunct="0">
        <a:lnSpc>
          <a:spcPct val="90000"/>
        </a:lnSpc>
        <a:spcBef>
          <a:spcPct val="0"/>
        </a:spcBef>
        <a:spcAft>
          <a:spcPct val="0"/>
        </a:spcAft>
        <a:defRPr sz="4400">
          <a:solidFill>
            <a:schemeClr val="tx1"/>
          </a:solidFill>
          <a:latin typeface="Calibri Light" charset="0"/>
          <a:ea typeface="ＭＳ Ｐゴシック" charset="-128"/>
          <a:cs typeface="ＭＳ Ｐゴシック" charset="-128"/>
        </a:defRPr>
      </a:lvl4pPr>
      <a:lvl5pPr algn="l" rtl="0" eaLnBrk="0" fontAlgn="base" hangingPunct="0">
        <a:lnSpc>
          <a:spcPct val="90000"/>
        </a:lnSpc>
        <a:spcBef>
          <a:spcPct val="0"/>
        </a:spcBef>
        <a:spcAft>
          <a:spcPct val="0"/>
        </a:spcAft>
        <a:defRPr sz="4400">
          <a:solidFill>
            <a:schemeClr val="tx1"/>
          </a:solidFill>
          <a:latin typeface="Calibri Light" charset="0"/>
          <a:ea typeface="ＭＳ Ｐゴシック" charset="-128"/>
          <a:cs typeface="ＭＳ Ｐゴシック" charset="-128"/>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128"/>
          <a:cs typeface="ＭＳ Ｐゴシック" charset="-128"/>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128"/>
          <a:cs typeface="ＭＳ Ｐゴシック" charset="-128"/>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128"/>
          <a:cs typeface="ＭＳ Ｐゴシック" charset="-128"/>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128"/>
          <a:cs typeface="ＭＳ Ｐゴシック" charset="-128"/>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ＭＳ Ｐゴシック" charset="-128"/>
          <a:cs typeface="ＭＳ Ｐゴシック" charset="-128"/>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ＭＳ Ｐゴシック" charset="-128"/>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ＭＳ Ｐゴシック" charset="-128"/>
          <a:cs typeface="+mn-cs"/>
        </a:defRPr>
      </a:lvl3pPr>
      <a:lvl4pPr marL="16002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info@cbic.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webbertraining.com/recordingslibraryc4.ph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www.cbic.org/certification/cic-facilitator-resource-toolkit" TargetMode="External"/><Relationship Id="rId4" Type="http://schemas.openxmlformats.org/officeDocument/2006/relationships/hyperlink" Target="https://www.youtube.com/watch?v=Lmd3HnDZnBg&amp;feature=youtu.be"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048000"/>
            <a:ext cx="9144000" cy="1447800"/>
          </a:xfrm>
          <a:prstGeom prst="rect">
            <a:avLst/>
          </a:prstGeom>
          <a:solidFill>
            <a:schemeClr val="tx1">
              <a:alpha val="63000"/>
            </a:schemeClr>
          </a:solidFill>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endParaRPr lang="en-US" altLang="en-US">
              <a:solidFill>
                <a:srgbClr val="FFFFFF"/>
              </a:solidFill>
              <a:latin typeface="Calibri" pitchFamily="34" charset="0"/>
            </a:endParaRPr>
          </a:p>
        </p:txBody>
      </p:sp>
      <p:sp>
        <p:nvSpPr>
          <p:cNvPr id="15363" name="Rectangle 2"/>
          <p:cNvSpPr>
            <a:spLocks noGrp="1" noChangeArrowheads="1"/>
          </p:cNvSpPr>
          <p:nvPr>
            <p:ph type="title"/>
          </p:nvPr>
        </p:nvSpPr>
        <p:spPr>
          <a:xfrm>
            <a:off x="685800" y="304800"/>
            <a:ext cx="7924800" cy="2317750"/>
          </a:xfrm>
        </p:spPr>
        <p:txBody>
          <a:bodyPr/>
          <a:lstStyle/>
          <a:p>
            <a:pPr eaLnBrk="1" hangingPunct="1"/>
            <a:r>
              <a:rPr lang="en-US" altLang="en-US" sz="4800" b="1" smtClean="0">
                <a:solidFill>
                  <a:srgbClr val="002060"/>
                </a:solidFill>
                <a:ea typeface="ＭＳ Ｐゴシック" pitchFamily="34" charset="-128"/>
              </a:rPr>
              <a:t>Collaboration and Support of the CIC</a:t>
            </a:r>
            <a:r>
              <a:rPr lang="en-US" altLang="en-US" sz="2800" b="1" smtClean="0">
                <a:solidFill>
                  <a:srgbClr val="002060"/>
                </a:solidFill>
                <a:ea typeface="ＭＳ Ｐゴシック" pitchFamily="34" charset="-128"/>
              </a:rPr>
              <a:t>®</a:t>
            </a:r>
            <a:r>
              <a:rPr lang="en-US" altLang="en-US" sz="4800" b="1" smtClean="0">
                <a:solidFill>
                  <a:srgbClr val="002060"/>
                </a:solidFill>
                <a:ea typeface="ＭＳ Ｐゴシック" pitchFamily="34" charset="-128"/>
              </a:rPr>
              <a:t> Certification Examination</a:t>
            </a:r>
          </a:p>
        </p:txBody>
      </p:sp>
      <p:sp>
        <p:nvSpPr>
          <p:cNvPr id="2" name="TextBox 1"/>
          <p:cNvSpPr txBox="1"/>
          <p:nvPr/>
        </p:nvSpPr>
        <p:spPr>
          <a:xfrm>
            <a:off x="2667000" y="4953000"/>
            <a:ext cx="4114800" cy="862013"/>
          </a:xfrm>
          <a:prstGeom prst="rect">
            <a:avLst/>
          </a:prstGeom>
          <a:noFill/>
        </p:spPr>
        <p:txBody>
          <a:bodyPr>
            <a:spAutoFit/>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altLang="en-US" sz="2600">
                <a:solidFill>
                  <a:srgbClr val="002060"/>
                </a:solidFill>
                <a:latin typeface="Calibri" pitchFamily="34" charset="0"/>
                <a:cs typeface="Arial" pitchFamily="34" charset="0"/>
              </a:rPr>
              <a:t>Hosted by Paul Webber</a:t>
            </a:r>
          </a:p>
          <a:p>
            <a:pPr algn="ctr" eaLnBrk="1" hangingPunct="1"/>
            <a:r>
              <a:rPr lang="en-US" altLang="en-US">
                <a:solidFill>
                  <a:srgbClr val="002060"/>
                </a:solidFill>
                <a:latin typeface="Calibri" pitchFamily="34" charset="0"/>
                <a:cs typeface="Arial" pitchFamily="34" charset="0"/>
              </a:rPr>
              <a:t>paul@webbertraining.com</a:t>
            </a:r>
          </a:p>
        </p:txBody>
      </p:sp>
      <p:sp>
        <p:nvSpPr>
          <p:cNvPr id="15365" name="TextBox 2"/>
          <p:cNvSpPr txBox="1">
            <a:spLocks noChangeArrowheads="1"/>
          </p:cNvSpPr>
          <p:nvPr/>
        </p:nvSpPr>
        <p:spPr bwMode="auto">
          <a:xfrm>
            <a:off x="6248400" y="6453188"/>
            <a:ext cx="2895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r" eaLnBrk="1" hangingPunct="1"/>
            <a:r>
              <a:rPr lang="en-US" altLang="en-US" sz="2000">
                <a:solidFill>
                  <a:srgbClr val="002060"/>
                </a:solidFill>
                <a:latin typeface="Calibri" pitchFamily="34" charset="0"/>
              </a:rPr>
              <a:t>October 20, 2016</a:t>
            </a:r>
          </a:p>
        </p:txBody>
      </p:sp>
      <p:sp>
        <p:nvSpPr>
          <p:cNvPr id="15366" name="TextBox 4"/>
          <p:cNvSpPr txBox="1">
            <a:spLocks noChangeArrowheads="1"/>
          </p:cNvSpPr>
          <p:nvPr/>
        </p:nvSpPr>
        <p:spPr bwMode="auto">
          <a:xfrm>
            <a:off x="2895600" y="6457950"/>
            <a:ext cx="3657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eaLnBrk="1" hangingPunct="1"/>
            <a:r>
              <a:rPr lang="en-US" altLang="en-US" sz="2000">
                <a:solidFill>
                  <a:srgbClr val="002060"/>
                </a:solidFill>
                <a:latin typeface="Calibri" pitchFamily="34" charset="0"/>
              </a:rPr>
              <a:t>www.webbertraining.com</a:t>
            </a:r>
          </a:p>
        </p:txBody>
      </p:sp>
      <p:sp>
        <p:nvSpPr>
          <p:cNvPr id="6" name="Content Placeholder 2"/>
          <p:cNvSpPr txBox="1">
            <a:spLocks/>
          </p:cNvSpPr>
          <p:nvPr/>
        </p:nvSpPr>
        <p:spPr bwMode="auto">
          <a:xfrm>
            <a:off x="685800" y="3048000"/>
            <a:ext cx="8458200" cy="1401763"/>
          </a:xfrm>
          <a:prstGeom prst="rect">
            <a:avLst/>
          </a:prstGeom>
          <a:noFill/>
          <a:ln w="9525">
            <a:noFill/>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lnSpc>
                <a:spcPct val="90000"/>
              </a:lnSpc>
              <a:spcBef>
                <a:spcPts val="1000"/>
              </a:spcBef>
              <a:buFont typeface="Arial" pitchFamily="34" charset="0"/>
              <a:buNone/>
            </a:pPr>
            <a:r>
              <a:rPr lang="en-US" altLang="en-US" sz="3200" b="1">
                <a:solidFill>
                  <a:srgbClr val="BFBFBF"/>
                </a:solidFill>
                <a:latin typeface="Calibri" pitchFamily="34" charset="0"/>
              </a:rPr>
              <a:t>Karen Anderson</a:t>
            </a:r>
            <a:r>
              <a:rPr lang="en-US" altLang="en-US" sz="2500">
                <a:solidFill>
                  <a:srgbClr val="BFBFBF"/>
                </a:solidFill>
                <a:latin typeface="Calibri" pitchFamily="34" charset="0"/>
              </a:rPr>
              <a:t>, MT, MPH, CIC</a:t>
            </a:r>
            <a:r>
              <a:rPr lang="en-US" altLang="en-US" sz="3200" b="1">
                <a:solidFill>
                  <a:srgbClr val="BFBFBF"/>
                </a:solidFill>
                <a:effectLst>
                  <a:outerShdw blurRad="38100" dist="38100" dir="2700000" algn="tl">
                    <a:srgbClr val="C0C0C0"/>
                  </a:outerShdw>
                </a:effectLst>
                <a:latin typeface="Calibri" pitchFamily="34" charset="0"/>
              </a:rPr>
              <a:t/>
            </a:r>
            <a:br>
              <a:rPr lang="en-US" altLang="en-US" sz="3200" b="1">
                <a:solidFill>
                  <a:srgbClr val="BFBFBF"/>
                </a:solidFill>
                <a:effectLst>
                  <a:outerShdw blurRad="38100" dist="38100" dir="2700000" algn="tl">
                    <a:srgbClr val="C0C0C0"/>
                  </a:outerShdw>
                </a:effectLst>
                <a:latin typeface="Calibri" pitchFamily="34" charset="0"/>
              </a:rPr>
            </a:br>
            <a:r>
              <a:rPr lang="en-US" altLang="en-US" sz="3200" b="1">
                <a:solidFill>
                  <a:srgbClr val="BFBFBF"/>
                </a:solidFill>
                <a:latin typeface="Calibri" pitchFamily="34" charset="0"/>
              </a:rPr>
              <a:t>Chris Zirges</a:t>
            </a:r>
            <a:r>
              <a:rPr lang="en-US" altLang="en-US" sz="2500" b="1">
                <a:solidFill>
                  <a:srgbClr val="BFBFBF"/>
                </a:solidFill>
                <a:latin typeface="Calibri" pitchFamily="34" charset="0"/>
              </a:rPr>
              <a:t>, R</a:t>
            </a:r>
            <a:r>
              <a:rPr lang="en-US" altLang="en-US" sz="2500">
                <a:solidFill>
                  <a:srgbClr val="BFBFBF"/>
                </a:solidFill>
                <a:latin typeface="Calibri" pitchFamily="34" charset="0"/>
              </a:rPr>
              <a:t>N, MSN, ANCS-BC, CIC</a:t>
            </a:r>
            <a:endParaRPr lang="en-US" altLang="en-US" sz="2500" b="1">
              <a:solidFill>
                <a:srgbClr val="BFBFBF"/>
              </a:solidFill>
              <a:effectLst>
                <a:outerShdw blurRad="38100" dist="38100" dir="2700000" algn="tl">
                  <a:srgbClr val="C0C0C0"/>
                </a:outerShdw>
              </a:effectLst>
              <a:latin typeface="Calibri" pitchFamily="34" charset="0"/>
            </a:endParaRPr>
          </a:p>
          <a:p>
            <a:pPr eaLnBrk="1" hangingPunct="1">
              <a:lnSpc>
                <a:spcPct val="90000"/>
              </a:lnSpc>
              <a:spcBef>
                <a:spcPts val="1000"/>
              </a:spcBef>
              <a:buFont typeface="Arial" pitchFamily="34" charset="0"/>
              <a:buNone/>
            </a:pPr>
            <a:r>
              <a:rPr lang="en-US" altLang="en-US" sz="2500" b="1">
                <a:solidFill>
                  <a:srgbClr val="BFBFBF"/>
                </a:solidFill>
                <a:latin typeface="Calibri" pitchFamily="34" charset="0"/>
              </a:rPr>
              <a:t>Certification Board of Infection Control and Epidemiology, Inc.</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85800" y="152400"/>
            <a:ext cx="7886700" cy="1325563"/>
          </a:xfrm>
        </p:spPr>
        <p:txBody>
          <a:bodyPr/>
          <a:lstStyle/>
          <a:p>
            <a:pPr eaLnBrk="1" hangingPunct="1"/>
            <a:r>
              <a:rPr lang="en-US" altLang="en-US" sz="3600" b="1" smtClean="0">
                <a:solidFill>
                  <a:srgbClr val="002060"/>
                </a:solidFill>
                <a:ea typeface="ＭＳ Ｐゴシック" pitchFamily="34" charset="-128"/>
              </a:rPr>
              <a:t>Template Letter to your Supervisor</a:t>
            </a:r>
          </a:p>
        </p:txBody>
      </p:sp>
      <p:sp>
        <p:nvSpPr>
          <p:cNvPr id="33795" name="Content Placeholder 2"/>
          <p:cNvSpPr>
            <a:spLocks noGrp="1"/>
          </p:cNvSpPr>
          <p:nvPr>
            <p:ph idx="1"/>
          </p:nvPr>
        </p:nvSpPr>
        <p:spPr>
          <a:xfrm>
            <a:off x="762000" y="1371600"/>
            <a:ext cx="7886700" cy="4724400"/>
          </a:xfrm>
        </p:spPr>
        <p:txBody>
          <a:bodyPr/>
          <a:lstStyle/>
          <a:p>
            <a:pPr lvl="1" eaLnBrk="1" hangingPunct="1"/>
            <a:r>
              <a:rPr lang="en-US" altLang="en-US" sz="2800" smtClean="0">
                <a:solidFill>
                  <a:srgbClr val="002060"/>
                </a:solidFill>
                <a:ea typeface="ＭＳ Ｐゴシック" pitchFamily="34" charset="-128"/>
              </a:rPr>
              <a:t>Also part of the Marketing Toolkit</a:t>
            </a:r>
          </a:p>
          <a:p>
            <a:pPr lvl="2" eaLnBrk="1" hangingPunct="1"/>
            <a:r>
              <a:rPr lang="en-US" altLang="en-US" sz="2400" smtClean="0">
                <a:solidFill>
                  <a:srgbClr val="002060"/>
                </a:solidFill>
                <a:ea typeface="ＭＳ Ｐゴシック" pitchFamily="34" charset="-128"/>
              </a:rPr>
              <a:t>Catered more towards the individual IP/ICP</a:t>
            </a:r>
          </a:p>
          <a:p>
            <a:pPr lvl="1" eaLnBrk="1" hangingPunct="1"/>
            <a:r>
              <a:rPr lang="en-US" altLang="en-US" sz="2800" smtClean="0">
                <a:solidFill>
                  <a:srgbClr val="002060"/>
                </a:solidFill>
                <a:ea typeface="ＭＳ Ｐゴシック" pitchFamily="34" charset="-128"/>
              </a:rPr>
              <a:t>Pre-scripted letter with highlighted fields to fill in with personalized information</a:t>
            </a:r>
          </a:p>
          <a:p>
            <a:pPr lvl="1" eaLnBrk="1" hangingPunct="1"/>
            <a:r>
              <a:rPr lang="en-US" altLang="en-US" sz="2800" smtClean="0">
                <a:solidFill>
                  <a:srgbClr val="002060"/>
                </a:solidFill>
                <a:ea typeface="ＭＳ Ｐゴシック" pitchFamily="34" charset="-128"/>
              </a:rPr>
              <a:t>Explains the benefit of certification to your supervisor</a:t>
            </a:r>
          </a:p>
          <a:p>
            <a:pPr lvl="1" eaLnBrk="1" hangingPunct="1"/>
            <a:r>
              <a:rPr lang="en-US" altLang="en-US" sz="2800" smtClean="0">
                <a:solidFill>
                  <a:srgbClr val="002060"/>
                </a:solidFill>
                <a:ea typeface="ＭＳ Ｐゴシック" pitchFamily="34" charset="-128"/>
              </a:rPr>
              <a:t>Available to the public on the CBIC website</a:t>
            </a:r>
          </a:p>
        </p:txBody>
      </p:sp>
      <p:sp>
        <p:nvSpPr>
          <p:cNvPr id="3379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EE97E896-220E-4DCE-BBC4-AB026E46FE80}" type="slidenum">
              <a:rPr lang="en-US" altLang="en-US" sz="1800"/>
              <a:pPr eaLnBrk="1" hangingPunct="1"/>
              <a:t>10</a:t>
            </a:fld>
            <a:endParaRPr lang="en-US" altLang="en-US" sz="1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685800" y="152400"/>
            <a:ext cx="8458200" cy="1325563"/>
          </a:xfrm>
        </p:spPr>
        <p:txBody>
          <a:bodyPr/>
          <a:lstStyle/>
          <a:p>
            <a:pPr eaLnBrk="1" hangingPunct="1"/>
            <a:r>
              <a:rPr lang="en-US" altLang="en-US" sz="3600" b="1" smtClean="0">
                <a:solidFill>
                  <a:srgbClr val="002060"/>
                </a:solidFill>
                <a:ea typeface="ＭＳ Ｐゴシック" pitchFamily="34" charset="-128"/>
              </a:rPr>
              <a:t>Resources for Funding Reimbursement</a:t>
            </a:r>
          </a:p>
        </p:txBody>
      </p:sp>
      <p:sp>
        <p:nvSpPr>
          <p:cNvPr id="35843" name="Content Placeholder 2"/>
          <p:cNvSpPr>
            <a:spLocks noGrp="1"/>
          </p:cNvSpPr>
          <p:nvPr>
            <p:ph idx="1"/>
          </p:nvPr>
        </p:nvSpPr>
        <p:spPr>
          <a:xfrm>
            <a:off x="762000" y="1371600"/>
            <a:ext cx="7886700" cy="4724400"/>
          </a:xfrm>
        </p:spPr>
        <p:txBody>
          <a:bodyPr/>
          <a:lstStyle/>
          <a:p>
            <a:pPr lvl="1" eaLnBrk="1" hangingPunct="1"/>
            <a:r>
              <a:rPr lang="en-US" altLang="en-US" sz="2800" smtClean="0">
                <a:solidFill>
                  <a:srgbClr val="002060"/>
                </a:solidFill>
                <a:ea typeface="ＭＳ Ｐゴシック" pitchFamily="34" charset="-128"/>
              </a:rPr>
              <a:t>Finding funding or reimbursement for the initial CIC® exam can be difficult if your employer will not pay for it</a:t>
            </a:r>
          </a:p>
          <a:p>
            <a:pPr lvl="1" eaLnBrk="1" hangingPunct="1"/>
            <a:r>
              <a:rPr lang="en-US" altLang="en-US" sz="2800" smtClean="0">
                <a:solidFill>
                  <a:srgbClr val="002060"/>
                </a:solidFill>
                <a:ea typeface="ＭＳ Ｐゴシック" pitchFamily="34" charset="-128"/>
              </a:rPr>
              <a:t>State HAI Programs</a:t>
            </a:r>
          </a:p>
          <a:p>
            <a:pPr lvl="2" eaLnBrk="1" hangingPunct="1"/>
            <a:r>
              <a:rPr lang="en-US" altLang="en-US" sz="2400" smtClean="0">
                <a:solidFill>
                  <a:srgbClr val="002060"/>
                </a:solidFill>
                <a:ea typeface="ＭＳ Ｐゴシック" pitchFamily="34" charset="-128"/>
              </a:rPr>
              <a:t>Ebola grants</a:t>
            </a:r>
          </a:p>
          <a:p>
            <a:pPr lvl="1" eaLnBrk="1" hangingPunct="1"/>
            <a:r>
              <a:rPr lang="en-US" altLang="en-US" sz="2800" smtClean="0">
                <a:solidFill>
                  <a:srgbClr val="002060"/>
                </a:solidFill>
                <a:ea typeface="ＭＳ Ｐゴシック" pitchFamily="34" charset="-128"/>
              </a:rPr>
              <a:t>Hospital/Organization Foundations</a:t>
            </a:r>
          </a:p>
          <a:p>
            <a:pPr lvl="1" eaLnBrk="1" hangingPunct="1"/>
            <a:r>
              <a:rPr lang="en-US" altLang="en-US" sz="2800" smtClean="0">
                <a:solidFill>
                  <a:srgbClr val="002060"/>
                </a:solidFill>
                <a:ea typeface="ＭＳ Ｐゴシック" pitchFamily="34" charset="-128"/>
              </a:rPr>
              <a:t>APIC CAA Program</a:t>
            </a:r>
          </a:p>
          <a:p>
            <a:pPr lvl="1" eaLnBrk="1" hangingPunct="1"/>
            <a:r>
              <a:rPr lang="en-US" altLang="en-US" sz="2800" smtClean="0">
                <a:solidFill>
                  <a:srgbClr val="002060"/>
                </a:solidFill>
                <a:ea typeface="ＭＳ Ｐゴシック" pitchFamily="34" charset="-128"/>
              </a:rPr>
              <a:t>Registered Nurses’ Foundation of Ontario</a:t>
            </a:r>
          </a:p>
        </p:txBody>
      </p:sp>
      <p:sp>
        <p:nvSpPr>
          <p:cNvPr id="3584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FE5F65BD-56BE-439F-8CE1-109A021B6CCB}" type="slidenum">
              <a:rPr lang="en-US" altLang="en-US" sz="1800"/>
              <a:pPr eaLnBrk="1" hangingPunct="1"/>
              <a:t>11</a:t>
            </a:fld>
            <a:endParaRPr lang="en-US" altLang="en-US" sz="1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85800" y="152400"/>
            <a:ext cx="7886700" cy="1325563"/>
          </a:xfrm>
        </p:spPr>
        <p:txBody>
          <a:bodyPr/>
          <a:lstStyle/>
          <a:p>
            <a:pPr eaLnBrk="1" hangingPunct="1"/>
            <a:r>
              <a:rPr lang="en-US" altLang="en-US" sz="3600" b="1" smtClean="0">
                <a:solidFill>
                  <a:srgbClr val="002060"/>
                </a:solidFill>
                <a:ea typeface="ＭＳ Ｐゴシック" pitchFamily="34" charset="-128"/>
              </a:rPr>
              <a:t>Template Letter to your Foundation</a:t>
            </a:r>
          </a:p>
        </p:txBody>
      </p:sp>
      <p:sp>
        <p:nvSpPr>
          <p:cNvPr id="37891" name="Content Placeholder 2"/>
          <p:cNvSpPr>
            <a:spLocks noGrp="1"/>
          </p:cNvSpPr>
          <p:nvPr>
            <p:ph idx="1"/>
          </p:nvPr>
        </p:nvSpPr>
        <p:spPr>
          <a:xfrm>
            <a:off x="762000" y="1371600"/>
            <a:ext cx="7886700" cy="4724400"/>
          </a:xfrm>
        </p:spPr>
        <p:txBody>
          <a:bodyPr/>
          <a:lstStyle/>
          <a:p>
            <a:pPr lvl="1" eaLnBrk="1" hangingPunct="1"/>
            <a:r>
              <a:rPr lang="en-US" altLang="en-US" sz="2800" smtClean="0">
                <a:solidFill>
                  <a:srgbClr val="002060"/>
                </a:solidFill>
                <a:ea typeface="ＭＳ Ｐゴシック" pitchFamily="34" charset="-128"/>
              </a:rPr>
              <a:t>Many hospitals have separate foundations that may provide another source for funding</a:t>
            </a:r>
          </a:p>
          <a:p>
            <a:pPr lvl="1" eaLnBrk="1" hangingPunct="1"/>
            <a:r>
              <a:rPr lang="en-US" altLang="en-US" sz="2800" smtClean="0">
                <a:solidFill>
                  <a:srgbClr val="002060"/>
                </a:solidFill>
                <a:ea typeface="ＭＳ Ｐゴシック" pitchFamily="34" charset="-128"/>
              </a:rPr>
              <a:t>Use this letter to request funding/reimbursement for your exam fees</a:t>
            </a:r>
          </a:p>
          <a:p>
            <a:pPr lvl="1" eaLnBrk="1" hangingPunct="1"/>
            <a:r>
              <a:rPr lang="en-US" altLang="en-US" sz="2800" smtClean="0">
                <a:solidFill>
                  <a:srgbClr val="002060"/>
                </a:solidFill>
                <a:ea typeface="ＭＳ Ｐゴシック" pitchFamily="34" charset="-128"/>
              </a:rPr>
              <a:t>Check with your foundation to see if they have a specific request form</a:t>
            </a:r>
          </a:p>
        </p:txBody>
      </p:sp>
      <p:sp>
        <p:nvSpPr>
          <p:cNvPr id="378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EEF4D7E9-A0C0-417E-9A66-B1633135528C}" type="slidenum">
              <a:rPr lang="en-US" altLang="en-US" sz="1800"/>
              <a:pPr eaLnBrk="1" hangingPunct="1"/>
              <a:t>12</a:t>
            </a:fld>
            <a:endParaRPr lang="en-US" altLang="en-US" sz="18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85800" y="152400"/>
            <a:ext cx="7886700" cy="1325563"/>
          </a:xfrm>
        </p:spPr>
        <p:txBody>
          <a:bodyPr/>
          <a:lstStyle/>
          <a:p>
            <a:pPr eaLnBrk="1" hangingPunct="1"/>
            <a:r>
              <a:rPr lang="en-US" altLang="en-US" sz="3600" b="1" smtClean="0">
                <a:solidFill>
                  <a:srgbClr val="002060"/>
                </a:solidFill>
                <a:ea typeface="ＭＳ Ｐゴシック" pitchFamily="34" charset="-128"/>
              </a:rPr>
              <a:t>Virtual Study Groups</a:t>
            </a:r>
          </a:p>
        </p:txBody>
      </p:sp>
      <p:sp>
        <p:nvSpPr>
          <p:cNvPr id="39939" name="Content Placeholder 2"/>
          <p:cNvSpPr>
            <a:spLocks noGrp="1"/>
          </p:cNvSpPr>
          <p:nvPr>
            <p:ph idx="1"/>
          </p:nvPr>
        </p:nvSpPr>
        <p:spPr>
          <a:xfrm>
            <a:off x="762000" y="1371600"/>
            <a:ext cx="7886700" cy="4724400"/>
          </a:xfrm>
        </p:spPr>
        <p:txBody>
          <a:bodyPr/>
          <a:lstStyle/>
          <a:p>
            <a:pPr lvl="1" eaLnBrk="1" hangingPunct="1"/>
            <a:r>
              <a:rPr lang="en-US" altLang="en-US" sz="2800" smtClean="0">
                <a:solidFill>
                  <a:srgbClr val="002060"/>
                </a:solidFill>
                <a:ea typeface="ＭＳ Ｐゴシック" pitchFamily="34" charset="-128"/>
              </a:rPr>
              <a:t>Not everyone lives near other IP/ICPs who preparing to become CICs</a:t>
            </a:r>
          </a:p>
          <a:p>
            <a:pPr lvl="1" eaLnBrk="1" hangingPunct="1"/>
            <a:r>
              <a:rPr lang="en-US" altLang="en-US" sz="2800" smtClean="0">
                <a:solidFill>
                  <a:srgbClr val="002060"/>
                </a:solidFill>
                <a:ea typeface="ＭＳ Ｐゴシック" pitchFamily="34" charset="-128"/>
              </a:rPr>
              <a:t>Virtual study groups allow candidates to bridge this geographical gap</a:t>
            </a:r>
          </a:p>
          <a:p>
            <a:pPr lvl="1" eaLnBrk="1" hangingPunct="1"/>
            <a:r>
              <a:rPr lang="en-US" altLang="en-US" sz="2800" smtClean="0">
                <a:solidFill>
                  <a:srgbClr val="002060"/>
                </a:solidFill>
                <a:ea typeface="ＭＳ Ｐゴシック" pitchFamily="34" charset="-128"/>
              </a:rPr>
              <a:t>CBIC provides examples and instructions for different ways to create virtual study groups</a:t>
            </a:r>
          </a:p>
          <a:p>
            <a:pPr lvl="1" eaLnBrk="1" hangingPunct="1"/>
            <a:r>
              <a:rPr lang="en-US" altLang="en-US" sz="2800" smtClean="0">
                <a:solidFill>
                  <a:srgbClr val="002060"/>
                </a:solidFill>
                <a:ea typeface="ＭＳ Ｐゴシック" pitchFamily="34" charset="-128"/>
              </a:rPr>
              <a:t>Examples:</a:t>
            </a:r>
          </a:p>
          <a:p>
            <a:pPr lvl="2" eaLnBrk="1" hangingPunct="1"/>
            <a:r>
              <a:rPr lang="en-US" altLang="en-US" sz="2400" smtClean="0">
                <a:solidFill>
                  <a:srgbClr val="002060"/>
                </a:solidFill>
                <a:ea typeface="ＭＳ Ｐゴシック" pitchFamily="34" charset="-128"/>
              </a:rPr>
              <a:t>LinkedIn Groups</a:t>
            </a:r>
          </a:p>
          <a:p>
            <a:pPr lvl="2" eaLnBrk="1" hangingPunct="1"/>
            <a:r>
              <a:rPr lang="en-US" altLang="en-US" sz="2400" smtClean="0">
                <a:solidFill>
                  <a:srgbClr val="002060"/>
                </a:solidFill>
                <a:ea typeface="ＭＳ Ｐゴシック" pitchFamily="34" charset="-128"/>
              </a:rPr>
              <a:t>Google Groups</a:t>
            </a:r>
          </a:p>
          <a:p>
            <a:pPr lvl="2" eaLnBrk="1" hangingPunct="1"/>
            <a:r>
              <a:rPr lang="en-US" altLang="en-US" sz="2400" smtClean="0">
                <a:solidFill>
                  <a:srgbClr val="002060"/>
                </a:solidFill>
                <a:ea typeface="ＭＳ Ｐゴシック" pitchFamily="34" charset="-128"/>
              </a:rPr>
              <a:t>Online Learning Platforms</a:t>
            </a:r>
          </a:p>
        </p:txBody>
      </p:sp>
      <p:sp>
        <p:nvSpPr>
          <p:cNvPr id="399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E8795F66-C7E8-4557-ACAA-8898163A38FF}" type="slidenum">
              <a:rPr lang="en-US" altLang="en-US" sz="1800"/>
              <a:pPr eaLnBrk="1" hangingPunct="1"/>
              <a:t>13</a:t>
            </a:fld>
            <a:endParaRPr lang="en-US" altLang="en-US" sz="18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685800" y="152400"/>
            <a:ext cx="7886700" cy="1325563"/>
          </a:xfrm>
        </p:spPr>
        <p:txBody>
          <a:bodyPr/>
          <a:lstStyle/>
          <a:p>
            <a:pPr eaLnBrk="1" hangingPunct="1"/>
            <a:r>
              <a:rPr lang="en-US" altLang="en-US" sz="3600" b="1" smtClean="0">
                <a:solidFill>
                  <a:srgbClr val="002060"/>
                </a:solidFill>
                <a:ea typeface="ＭＳ Ｐゴシック" pitchFamily="34" charset="-128"/>
              </a:rPr>
              <a:t>References Used to Write the Exam</a:t>
            </a:r>
          </a:p>
        </p:txBody>
      </p:sp>
      <p:sp>
        <p:nvSpPr>
          <p:cNvPr id="41987" name="Content Placeholder 2"/>
          <p:cNvSpPr>
            <a:spLocks noGrp="1"/>
          </p:cNvSpPr>
          <p:nvPr>
            <p:ph idx="1"/>
          </p:nvPr>
        </p:nvSpPr>
        <p:spPr>
          <a:xfrm>
            <a:off x="762000" y="1371600"/>
            <a:ext cx="7886700" cy="4724400"/>
          </a:xfrm>
        </p:spPr>
        <p:txBody>
          <a:bodyPr/>
          <a:lstStyle/>
          <a:p>
            <a:pPr lvl="1" eaLnBrk="1" hangingPunct="1"/>
            <a:r>
              <a:rPr lang="en-US" altLang="en-US" sz="2800" smtClean="0">
                <a:solidFill>
                  <a:srgbClr val="002060"/>
                </a:solidFill>
                <a:ea typeface="ＭＳ Ｐゴシック" pitchFamily="34" charset="-128"/>
              </a:rPr>
              <a:t>Located in the Candidate Handbook</a:t>
            </a:r>
          </a:p>
          <a:p>
            <a:pPr lvl="1" eaLnBrk="1" hangingPunct="1"/>
            <a:r>
              <a:rPr lang="en-US" altLang="en-US" sz="2800" smtClean="0">
                <a:solidFill>
                  <a:srgbClr val="002060"/>
                </a:solidFill>
                <a:ea typeface="ＭＳ Ｐゴシック" pitchFamily="34" charset="-128"/>
              </a:rPr>
              <a:t>Primary and secondary references used</a:t>
            </a:r>
          </a:p>
          <a:p>
            <a:pPr lvl="1" eaLnBrk="1" hangingPunct="1"/>
            <a:r>
              <a:rPr lang="en-US" altLang="en-US" sz="2800" smtClean="0">
                <a:solidFill>
                  <a:srgbClr val="002060"/>
                </a:solidFill>
                <a:ea typeface="ＭＳ Ｐゴシック" pitchFamily="34" charset="-128"/>
              </a:rPr>
              <a:t>Some chapters have libraries of these materials</a:t>
            </a:r>
          </a:p>
        </p:txBody>
      </p:sp>
      <p:sp>
        <p:nvSpPr>
          <p:cNvPr id="419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718F6900-29EF-4503-A0D9-B7DE92EC7E7C}" type="slidenum">
              <a:rPr lang="en-US" altLang="en-US" sz="1800"/>
              <a:pPr eaLnBrk="1" hangingPunct="1"/>
              <a:t>14</a:t>
            </a:fld>
            <a:endParaRPr lang="en-US" altLang="en-US" sz="18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628650" y="365125"/>
            <a:ext cx="8134350" cy="1325563"/>
          </a:xfrm>
        </p:spPr>
        <p:txBody>
          <a:bodyPr/>
          <a:lstStyle/>
          <a:p>
            <a:pPr eaLnBrk="1" hangingPunct="1"/>
            <a:r>
              <a:rPr lang="en-US" altLang="en-US" sz="3600" b="1" smtClean="0">
                <a:solidFill>
                  <a:srgbClr val="002060"/>
                </a:solidFill>
                <a:ea typeface="ＭＳ Ｐゴシック" pitchFamily="34" charset="-128"/>
              </a:rPr>
              <a:t>Other Ways to Connect with CBIC</a:t>
            </a:r>
          </a:p>
        </p:txBody>
      </p:sp>
      <p:sp>
        <p:nvSpPr>
          <p:cNvPr id="44035" name="Content Placeholder 2"/>
          <p:cNvSpPr>
            <a:spLocks noGrp="1"/>
          </p:cNvSpPr>
          <p:nvPr>
            <p:ph idx="1"/>
          </p:nvPr>
        </p:nvSpPr>
        <p:spPr/>
        <p:txBody>
          <a:bodyPr/>
          <a:lstStyle/>
          <a:p>
            <a:pPr eaLnBrk="1" hangingPunct="1"/>
            <a:r>
              <a:rPr lang="en-US" altLang="en-US" smtClean="0">
                <a:solidFill>
                  <a:srgbClr val="002060"/>
                </a:solidFill>
                <a:ea typeface="ＭＳ Ｐゴシック" pitchFamily="34" charset="-128"/>
              </a:rPr>
              <a:t>Collaboration Corner</a:t>
            </a:r>
          </a:p>
          <a:p>
            <a:pPr eaLnBrk="1" hangingPunct="1"/>
            <a:r>
              <a:rPr lang="en-US" altLang="en-US" smtClean="0">
                <a:solidFill>
                  <a:srgbClr val="002060"/>
                </a:solidFill>
                <a:ea typeface="ＭＳ Ｐゴシック" pitchFamily="34" charset="-128"/>
              </a:rPr>
              <a:t>CIC® in the Spotlight</a:t>
            </a:r>
          </a:p>
          <a:p>
            <a:pPr eaLnBrk="1" hangingPunct="1"/>
            <a:r>
              <a:rPr lang="en-US" altLang="en-US" smtClean="0">
                <a:solidFill>
                  <a:srgbClr val="002060"/>
                </a:solidFill>
                <a:ea typeface="ＭＳ Ｐゴシック" pitchFamily="34" charset="-128"/>
              </a:rPr>
              <a:t>Contact us!</a:t>
            </a:r>
          </a:p>
          <a:p>
            <a:pPr lvl="1" eaLnBrk="1" hangingPunct="1"/>
            <a:r>
              <a:rPr lang="en-US" altLang="en-US" smtClean="0">
                <a:solidFill>
                  <a:srgbClr val="002060"/>
                </a:solidFill>
                <a:ea typeface="ＭＳ Ｐゴシック" pitchFamily="34" charset="-128"/>
                <a:hlinkClick r:id="rId3"/>
              </a:rPr>
              <a:t>info@cbic.org</a:t>
            </a:r>
            <a:r>
              <a:rPr lang="en-US" altLang="en-US" smtClean="0">
                <a:solidFill>
                  <a:srgbClr val="002060"/>
                </a:solidFill>
                <a:ea typeface="ＭＳ Ｐゴシック" pitchFamily="34" charset="-128"/>
              </a:rPr>
              <a:t> </a:t>
            </a:r>
          </a:p>
          <a:p>
            <a:pPr eaLnBrk="1" hangingPunct="1"/>
            <a:r>
              <a:rPr lang="en-US" altLang="en-US" smtClean="0">
                <a:solidFill>
                  <a:srgbClr val="002060"/>
                </a:solidFill>
                <a:ea typeface="ＭＳ Ｐゴシック" pitchFamily="34" charset="-128"/>
              </a:rPr>
              <a:t>CBIC brochures</a:t>
            </a:r>
          </a:p>
          <a:p>
            <a:pPr lvl="1" eaLnBrk="1" hangingPunct="1"/>
            <a:endParaRPr lang="en-US" altLang="en-US" smtClean="0">
              <a:ea typeface="ＭＳ Ｐゴシック" pitchFamily="34" charset="-128"/>
            </a:endParaRPr>
          </a:p>
        </p:txBody>
      </p:sp>
      <p:sp>
        <p:nvSpPr>
          <p:cNvPr id="440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65E92EA-078B-47B2-A449-FD87A5366164}" type="slidenum">
              <a:rPr lang="en-US" altLang="en-US" sz="1800"/>
              <a:pPr eaLnBrk="1" hangingPunct="1"/>
              <a:t>15</a:t>
            </a:fld>
            <a:endParaRPr lang="en-US" altLang="en-US" sz="18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533400" y="204788"/>
            <a:ext cx="7886700" cy="1325562"/>
          </a:xfrm>
        </p:spPr>
        <p:txBody>
          <a:bodyPr/>
          <a:lstStyle/>
          <a:p>
            <a:pPr eaLnBrk="1" hangingPunct="1"/>
            <a:r>
              <a:rPr lang="en-US" altLang="en-US" sz="3600" b="1" smtClean="0">
                <a:solidFill>
                  <a:srgbClr val="002060"/>
                </a:solidFill>
                <a:ea typeface="ＭＳ Ｐゴシック" pitchFamily="34" charset="-128"/>
              </a:rPr>
              <a:t>For More Information…</a:t>
            </a:r>
          </a:p>
        </p:txBody>
      </p:sp>
      <p:sp>
        <p:nvSpPr>
          <p:cNvPr id="46083" name="Content Placeholder 2"/>
          <p:cNvSpPr>
            <a:spLocks noGrp="1"/>
          </p:cNvSpPr>
          <p:nvPr>
            <p:ph idx="1"/>
          </p:nvPr>
        </p:nvSpPr>
        <p:spPr>
          <a:xfrm>
            <a:off x="533400" y="1363663"/>
            <a:ext cx="8610600" cy="4351337"/>
          </a:xfrm>
        </p:spPr>
        <p:txBody>
          <a:bodyPr/>
          <a:lstStyle/>
          <a:p>
            <a:pPr eaLnBrk="1" hangingPunct="1"/>
            <a:r>
              <a:rPr lang="en-US" altLang="en-US" sz="2200" smtClean="0">
                <a:solidFill>
                  <a:srgbClr val="002060"/>
                </a:solidFill>
                <a:ea typeface="ＭＳ Ｐゴシック" pitchFamily="34" charset="-128"/>
              </a:rPr>
              <a:t>Past Webber Teleclasses:</a:t>
            </a:r>
          </a:p>
          <a:p>
            <a:pPr lvl="1" eaLnBrk="1" hangingPunct="1"/>
            <a:r>
              <a:rPr lang="en-US" altLang="en-US" sz="2200" smtClean="0">
                <a:solidFill>
                  <a:srgbClr val="002060"/>
                </a:solidFill>
                <a:ea typeface="ＭＳ Ｐゴシック" pitchFamily="34" charset="-128"/>
              </a:rPr>
              <a:t>Demystifying the CIC® Certification Exam</a:t>
            </a:r>
            <a:br>
              <a:rPr lang="en-US" altLang="en-US" sz="2200" smtClean="0">
                <a:solidFill>
                  <a:srgbClr val="002060"/>
                </a:solidFill>
                <a:ea typeface="ＭＳ Ｐゴシック" pitchFamily="34" charset="-128"/>
              </a:rPr>
            </a:br>
            <a:r>
              <a:rPr lang="en-US" altLang="en-US" sz="2000" smtClean="0">
                <a:solidFill>
                  <a:srgbClr val="002060"/>
                </a:solidFill>
                <a:ea typeface="ＭＳ Ｐゴシック" pitchFamily="34" charset="-128"/>
                <a:hlinkClick r:id="rId3"/>
              </a:rPr>
              <a:t>http://www.webbertraining.com/recordingslibraryc4.php</a:t>
            </a:r>
            <a:endParaRPr lang="en-US" altLang="en-US" sz="2200" smtClean="0">
              <a:solidFill>
                <a:srgbClr val="002060"/>
              </a:solidFill>
              <a:ea typeface="ＭＳ Ｐゴシック" pitchFamily="34" charset="-128"/>
            </a:endParaRPr>
          </a:p>
          <a:p>
            <a:pPr lvl="1" eaLnBrk="1" hangingPunct="1"/>
            <a:r>
              <a:rPr lang="en-US" altLang="en-US" sz="2200" smtClean="0">
                <a:solidFill>
                  <a:srgbClr val="002060"/>
                </a:solidFill>
                <a:ea typeface="ＭＳ Ｐゴシック" pitchFamily="34" charset="-128"/>
              </a:rPr>
              <a:t>CBIC Practice Analysis – What is it and Why is it Critical to the test?</a:t>
            </a:r>
            <a:br>
              <a:rPr lang="en-US" altLang="en-US" sz="2200" smtClean="0">
                <a:solidFill>
                  <a:srgbClr val="002060"/>
                </a:solidFill>
                <a:ea typeface="ＭＳ Ｐゴシック" pitchFamily="34" charset="-128"/>
              </a:rPr>
            </a:br>
            <a:r>
              <a:rPr lang="en-US" altLang="en-US" sz="2000" smtClean="0">
                <a:solidFill>
                  <a:srgbClr val="002060"/>
                </a:solidFill>
                <a:ea typeface="ＭＳ Ｐゴシック" pitchFamily="34" charset="-128"/>
                <a:hlinkClick r:id="rId3"/>
              </a:rPr>
              <a:t>http://www.webbertraining.com/recordingslibraryc4.php</a:t>
            </a:r>
            <a:endParaRPr lang="en-US" altLang="en-US" sz="2000" smtClean="0">
              <a:solidFill>
                <a:srgbClr val="002060"/>
              </a:solidFill>
              <a:ea typeface="ＭＳ Ｐゴシック" pitchFamily="34" charset="-128"/>
            </a:endParaRPr>
          </a:p>
          <a:p>
            <a:pPr eaLnBrk="1" hangingPunct="1"/>
            <a:r>
              <a:rPr lang="en-US" altLang="en-US" sz="2200" smtClean="0">
                <a:solidFill>
                  <a:srgbClr val="002060"/>
                </a:solidFill>
                <a:ea typeface="ＭＳ Ｐゴシック" pitchFamily="34" charset="-128"/>
              </a:rPr>
              <a:t>CBIC Webinars:</a:t>
            </a:r>
          </a:p>
          <a:p>
            <a:pPr lvl="1" eaLnBrk="1" hangingPunct="1"/>
            <a:r>
              <a:rPr lang="en-US" altLang="en-US" sz="2200" smtClean="0">
                <a:solidFill>
                  <a:srgbClr val="002060"/>
                </a:solidFill>
                <a:ea typeface="ＭＳ Ｐゴシック" pitchFamily="34" charset="-128"/>
              </a:rPr>
              <a:t>How to Prepare for the CIC® Examination</a:t>
            </a:r>
            <a:br>
              <a:rPr lang="en-US" altLang="en-US" sz="2200" smtClean="0">
                <a:solidFill>
                  <a:srgbClr val="002060"/>
                </a:solidFill>
                <a:ea typeface="ＭＳ Ｐゴシック" pitchFamily="34" charset="-128"/>
              </a:rPr>
            </a:br>
            <a:r>
              <a:rPr lang="en-US" altLang="en-US" sz="2000" smtClean="0">
                <a:solidFill>
                  <a:srgbClr val="002060"/>
                </a:solidFill>
                <a:ea typeface="ＭＳ Ｐゴシック" pitchFamily="34" charset="-128"/>
                <a:hlinkClick r:id="rId4"/>
              </a:rPr>
              <a:t>https://www.youtube.com/watch?v=Lmd3HnDZnBg&amp;feature=youtu.be</a:t>
            </a:r>
            <a:endParaRPr lang="en-US" altLang="en-US" sz="2000" smtClean="0">
              <a:solidFill>
                <a:srgbClr val="002060"/>
              </a:solidFill>
              <a:ea typeface="ＭＳ Ｐゴシック" pitchFamily="34" charset="-128"/>
            </a:endParaRPr>
          </a:p>
          <a:p>
            <a:pPr eaLnBrk="1" hangingPunct="1"/>
            <a:r>
              <a:rPr lang="en-US" altLang="en-US" sz="2200" smtClean="0">
                <a:solidFill>
                  <a:srgbClr val="002060"/>
                </a:solidFill>
                <a:ea typeface="ＭＳ Ｐゴシック" pitchFamily="34" charset="-128"/>
              </a:rPr>
              <a:t>CIC® Facilitator Resource Toolkit:</a:t>
            </a:r>
            <a:br>
              <a:rPr lang="en-US" altLang="en-US" sz="2200" smtClean="0">
                <a:solidFill>
                  <a:srgbClr val="002060"/>
                </a:solidFill>
                <a:ea typeface="ＭＳ Ｐゴシック" pitchFamily="34" charset="-128"/>
              </a:rPr>
            </a:br>
            <a:r>
              <a:rPr lang="en-US" altLang="en-US" sz="2200" smtClean="0">
                <a:solidFill>
                  <a:srgbClr val="002060"/>
                </a:solidFill>
                <a:ea typeface="ＭＳ Ｐゴシック" pitchFamily="34" charset="-128"/>
                <a:hlinkClick r:id="rId5"/>
              </a:rPr>
              <a:t>http://www.cbic.org/certification/cic-facilitator-resource-toolkit</a:t>
            </a:r>
            <a:r>
              <a:rPr lang="en-US" altLang="en-US" sz="2200" smtClean="0">
                <a:solidFill>
                  <a:srgbClr val="002060"/>
                </a:solidFill>
                <a:ea typeface="ＭＳ Ｐゴシック" pitchFamily="34" charset="-128"/>
              </a:rPr>
              <a:t> </a:t>
            </a:r>
          </a:p>
          <a:p>
            <a:pPr eaLnBrk="1" hangingPunct="1">
              <a:buFont typeface="Arial" pitchFamily="34" charset="0"/>
              <a:buNone/>
            </a:pPr>
            <a:endParaRPr lang="en-US" altLang="en-US" sz="2200" smtClean="0">
              <a:solidFill>
                <a:srgbClr val="002060"/>
              </a:solidFill>
              <a:ea typeface="ＭＳ Ｐゴシック" pitchFamily="34" charset="-128"/>
            </a:endParaRPr>
          </a:p>
        </p:txBody>
      </p:sp>
      <p:sp>
        <p:nvSpPr>
          <p:cNvPr id="4608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6316795C-BE0F-4CF7-84A9-6AF8F5F8CE1C}" type="slidenum">
              <a:rPr lang="en-US" altLang="en-US" sz="1800"/>
              <a:pPr eaLnBrk="1" hangingPunct="1"/>
              <a:t>16</a:t>
            </a:fld>
            <a:endParaRPr lang="en-US" altLang="en-US" sz="18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628650" y="990600"/>
            <a:ext cx="7886700" cy="1325563"/>
          </a:xfrm>
        </p:spPr>
        <p:txBody>
          <a:bodyPr/>
          <a:lstStyle/>
          <a:p>
            <a:pPr algn="ctr" eaLnBrk="1" hangingPunct="1"/>
            <a:r>
              <a:rPr lang="en-US" altLang="en-US" sz="4800" b="1" smtClean="0">
                <a:solidFill>
                  <a:srgbClr val="002060"/>
                </a:solidFill>
                <a:ea typeface="ＭＳ Ｐゴシック" pitchFamily="34" charset="-128"/>
              </a:rPr>
              <a:t>Thank You!</a:t>
            </a:r>
          </a:p>
        </p:txBody>
      </p:sp>
      <p:sp>
        <p:nvSpPr>
          <p:cNvPr id="48131" name="Content Placeholder 2"/>
          <p:cNvSpPr>
            <a:spLocks noGrp="1"/>
          </p:cNvSpPr>
          <p:nvPr>
            <p:ph idx="1"/>
          </p:nvPr>
        </p:nvSpPr>
        <p:spPr>
          <a:xfrm>
            <a:off x="628650" y="2514600"/>
            <a:ext cx="7886700" cy="3284538"/>
          </a:xfrm>
        </p:spPr>
        <p:txBody>
          <a:bodyPr/>
          <a:lstStyle/>
          <a:p>
            <a:pPr marL="0" indent="0" algn="ctr" eaLnBrk="1" hangingPunct="1">
              <a:buFont typeface="Arial" pitchFamily="34" charset="0"/>
              <a:buNone/>
            </a:pPr>
            <a:r>
              <a:rPr lang="en-US" altLang="en-US" sz="3600" smtClean="0">
                <a:solidFill>
                  <a:srgbClr val="002060"/>
                </a:solidFill>
                <a:ea typeface="ＭＳ Ｐゴシック" pitchFamily="34" charset="-128"/>
              </a:rPr>
              <a:t>For more information on CIC</a:t>
            </a:r>
            <a:r>
              <a:rPr lang="en-US" altLang="en-US" sz="3600" baseline="30000" smtClean="0">
                <a:solidFill>
                  <a:srgbClr val="002060"/>
                </a:solidFill>
                <a:ea typeface="ＭＳ Ｐゴシック" pitchFamily="34" charset="-128"/>
              </a:rPr>
              <a:t>®</a:t>
            </a:r>
            <a:r>
              <a:rPr lang="en-US" altLang="en-US" sz="3600" smtClean="0">
                <a:solidFill>
                  <a:srgbClr val="002060"/>
                </a:solidFill>
                <a:ea typeface="ＭＳ Ｐゴシック" pitchFamily="34" charset="-128"/>
              </a:rPr>
              <a:t> certification, please contact CBIC at 414.918.9796 or </a:t>
            </a:r>
            <a:r>
              <a:rPr lang="en-US" altLang="en-US" sz="3600" smtClean="0">
                <a:ea typeface="ＭＳ Ｐゴシック" pitchFamily="34" charset="-128"/>
              </a:rPr>
              <a:t>info@cbic.org.</a:t>
            </a:r>
          </a:p>
          <a:p>
            <a:pPr marL="0" indent="0" algn="ctr" eaLnBrk="1" hangingPunct="1"/>
            <a:endParaRPr lang="en-US" altLang="en-US" sz="3600" smtClean="0">
              <a:ea typeface="ＭＳ Ｐゴシック" pitchFamily="34" charset="-128"/>
            </a:endParaRPr>
          </a:p>
          <a:p>
            <a:pPr marL="0" indent="0" algn="ctr" eaLnBrk="1" hangingPunct="1">
              <a:buFont typeface="Arial" pitchFamily="34" charset="0"/>
              <a:buNone/>
            </a:pPr>
            <a:r>
              <a:rPr lang="en-US" altLang="en-US" sz="3600" smtClean="0">
                <a:ea typeface="ＭＳ Ｐゴシック" pitchFamily="34" charset="-128"/>
              </a:rPr>
              <a:t>www.cbic.org   </a:t>
            </a:r>
          </a:p>
        </p:txBody>
      </p:sp>
      <p:sp>
        <p:nvSpPr>
          <p:cNvPr id="4813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47735E24-F89E-4550-BF1D-9050BE14C5F9}" type="slidenum">
              <a:rPr lang="en-US" altLang="en-US" sz="1800"/>
              <a:pPr eaLnBrk="1" hangingPunct="1"/>
              <a:t>17</a:t>
            </a:fld>
            <a:endParaRPr lang="en-US" altLang="en-US" sz="18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4" descr="Coming Soon Slide.pd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79" name="Rectangle 4"/>
          <p:cNvSpPr>
            <a:spLocks noChangeArrowheads="1"/>
          </p:cNvSpPr>
          <p:nvPr/>
        </p:nvSpPr>
        <p:spPr bwMode="auto">
          <a:xfrm>
            <a:off x="14288" y="1752600"/>
            <a:ext cx="9663112"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hangingPunct="1"/>
            <a:r>
              <a:rPr lang="en-US" altLang="en-US" sz="1600">
                <a:cs typeface="Arial" pitchFamily="34" charset="0"/>
              </a:rPr>
              <a:t>October 27</a:t>
            </a:r>
            <a:r>
              <a:rPr lang="en-US" altLang="en-US" sz="1800">
                <a:cs typeface="Arial" pitchFamily="34" charset="0"/>
              </a:rPr>
              <a:t>   </a:t>
            </a:r>
            <a:r>
              <a:rPr lang="en-US" altLang="en-US" sz="1800" i="1">
                <a:cs typeface="Arial" pitchFamily="34" charset="0"/>
              </a:rPr>
              <a:t>  </a:t>
            </a:r>
            <a:r>
              <a:rPr lang="en-US" altLang="en-US" sz="1800" b="1">
                <a:cs typeface="Arial" pitchFamily="34" charset="0"/>
              </a:rPr>
              <a:t>ANTIMICROBIAL ENVIRONMENTAL SURFACES IN HEALTHCARE </a:t>
            </a:r>
            <a:br>
              <a:rPr lang="en-US" altLang="en-US" sz="1800" b="1">
                <a:cs typeface="Arial" pitchFamily="34" charset="0"/>
              </a:rPr>
            </a:br>
            <a:r>
              <a:rPr lang="en-US" altLang="en-US" sz="1800" b="1">
                <a:cs typeface="Arial" pitchFamily="34" charset="0"/>
              </a:rPr>
              <a:t>	SETTINGS – CAN THEY REALLY BE BENEFICIAL?</a:t>
            </a:r>
            <a:br>
              <a:rPr lang="en-US" altLang="en-US" sz="1800" b="1">
                <a:cs typeface="Arial" pitchFamily="34" charset="0"/>
              </a:rPr>
            </a:br>
            <a:r>
              <a:rPr lang="en-CA" altLang="en-US" sz="1800">
                <a:cs typeface="Arial" pitchFamily="34" charset="0"/>
              </a:rPr>
              <a:t>	Prof. Jean-Yves Maillard, University of Cardiff, Wales</a:t>
            </a:r>
            <a:br>
              <a:rPr lang="en-CA" altLang="en-US" sz="1800">
                <a:cs typeface="Arial" pitchFamily="34" charset="0"/>
              </a:rPr>
            </a:br>
            <a:r>
              <a:rPr lang="en-CA" altLang="en-US" sz="1800">
                <a:cs typeface="Arial" pitchFamily="34" charset="0"/>
              </a:rPr>
              <a:t/>
            </a:r>
            <a:br>
              <a:rPr lang="en-CA" altLang="en-US" sz="1800">
                <a:cs typeface="Arial" pitchFamily="34" charset="0"/>
              </a:rPr>
            </a:br>
            <a:r>
              <a:rPr lang="en-US" altLang="en-US" sz="1600">
                <a:cs typeface="Arial" pitchFamily="34" charset="0"/>
              </a:rPr>
              <a:t>November 10</a:t>
            </a:r>
            <a:r>
              <a:rPr lang="en-US" altLang="en-US" sz="1800">
                <a:cs typeface="Arial" pitchFamily="34" charset="0"/>
              </a:rPr>
              <a:t>   </a:t>
            </a:r>
            <a:r>
              <a:rPr lang="en-US" altLang="en-US" sz="1800" b="1"/>
              <a:t>NOROVIRUS AND HEALTHCARE FACILITIES: HOW TO KEEP THE </a:t>
            </a:r>
            <a:br>
              <a:rPr lang="en-US" altLang="en-US" sz="1800" b="1"/>
            </a:br>
            <a:r>
              <a:rPr lang="en-US" altLang="en-US" sz="1800" b="1"/>
              <a:t>	VIRUS OUT AND WHAT TO DO WHEN IT GETS IN</a:t>
            </a:r>
            <a:r>
              <a:rPr lang="en-CA" altLang="en-US" sz="1800">
                <a:cs typeface="Arial" pitchFamily="34" charset="0"/>
              </a:rPr>
              <a:t>	</a:t>
            </a:r>
            <a:br>
              <a:rPr lang="en-CA" altLang="en-US" sz="1800">
                <a:cs typeface="Arial" pitchFamily="34" charset="0"/>
              </a:rPr>
            </a:br>
            <a:r>
              <a:rPr lang="en-CA" altLang="en-US" sz="1800">
                <a:cs typeface="Arial" pitchFamily="34" charset="0"/>
              </a:rPr>
              <a:t>	Dr. Ben Lopman, CDC, Atlanta </a:t>
            </a:r>
            <a:br>
              <a:rPr lang="en-CA" altLang="en-US" sz="1800">
                <a:cs typeface="Arial" pitchFamily="34" charset="0"/>
              </a:rPr>
            </a:br>
            <a:r>
              <a:rPr lang="en-CA" altLang="en-US" sz="1800">
                <a:cs typeface="Arial" pitchFamily="34" charset="0"/>
              </a:rPr>
              <a:t>	Prof. Miren Iturriza-Gomara, University of Liverpool</a:t>
            </a:r>
            <a:r>
              <a:rPr lang="en-CA" altLang="en-US" sz="1600">
                <a:cs typeface="Arial" pitchFamily="34" charset="0"/>
              </a:rPr>
              <a:t/>
            </a:r>
            <a:br>
              <a:rPr lang="en-CA" altLang="en-US" sz="1600">
                <a:cs typeface="Arial" pitchFamily="34" charset="0"/>
              </a:rPr>
            </a:br>
            <a:r>
              <a:rPr lang="en-CA" altLang="en-US" sz="1600">
                <a:cs typeface="Arial" pitchFamily="34" charset="0"/>
              </a:rPr>
              <a:t/>
            </a:r>
            <a:br>
              <a:rPr lang="en-CA" altLang="en-US" sz="1600">
                <a:cs typeface="Arial" pitchFamily="34" charset="0"/>
              </a:rPr>
            </a:br>
            <a:r>
              <a:rPr lang="en-US" altLang="en-US" sz="1600">
                <a:cs typeface="Arial" pitchFamily="34" charset="0"/>
              </a:rPr>
              <a:t>November 23</a:t>
            </a:r>
            <a:r>
              <a:rPr lang="en-US" altLang="en-US" sz="1800">
                <a:cs typeface="Arial" pitchFamily="34" charset="0"/>
              </a:rPr>
              <a:t>   </a:t>
            </a:r>
            <a:r>
              <a:rPr lang="en-US" altLang="en-US" sz="1800" b="1">
                <a:cs typeface="Arial" pitchFamily="34" charset="0"/>
              </a:rPr>
              <a:t>AIR TRAVEL AND INFECTION TRANSMISSION</a:t>
            </a:r>
            <a:br>
              <a:rPr lang="en-US" altLang="en-US" sz="1800" b="1">
                <a:cs typeface="Arial" pitchFamily="34" charset="0"/>
              </a:rPr>
            </a:br>
            <a:r>
              <a:rPr lang="en-CA" altLang="en-US" sz="1800">
                <a:cs typeface="Arial" pitchFamily="34" charset="0"/>
              </a:rPr>
              <a:t>	Dr. Paul Edelson, CDC JFK Airport Quarantine Station, New York</a:t>
            </a:r>
            <a:br>
              <a:rPr lang="en-CA" altLang="en-US" sz="1800">
                <a:cs typeface="Arial" pitchFamily="34" charset="0"/>
              </a:rPr>
            </a:br>
            <a:r>
              <a:rPr lang="en-CA" altLang="en-US" sz="1800">
                <a:cs typeface="Arial" pitchFamily="34" charset="0"/>
              </a:rPr>
              <a:t>	Sponsored by GOJO (www.gojo.com)</a:t>
            </a:r>
            <a:br>
              <a:rPr lang="en-CA" altLang="en-US" sz="1800">
                <a:cs typeface="Arial" pitchFamily="34" charset="0"/>
              </a:rPr>
            </a:br>
            <a:r>
              <a:rPr lang="en-CA" altLang="en-US" sz="1800">
                <a:cs typeface="Arial" pitchFamily="34" charset="0"/>
              </a:rPr>
              <a:t/>
            </a:r>
            <a:br>
              <a:rPr lang="en-CA" altLang="en-US" sz="1800">
                <a:cs typeface="Arial" pitchFamily="34" charset="0"/>
              </a:rPr>
            </a:br>
            <a:r>
              <a:rPr lang="en-CA" altLang="en-US" sz="1600">
                <a:cs typeface="Arial" pitchFamily="34" charset="0"/>
              </a:rPr>
              <a:t>December 1   </a:t>
            </a:r>
            <a:r>
              <a:rPr lang="en-CA" altLang="en-US" sz="1800" b="1">
                <a:cs typeface="Arial" pitchFamily="34" charset="0"/>
              </a:rPr>
              <a:t>2017 TELECLASS SCHEDULE RELEASED</a:t>
            </a:r>
          </a:p>
          <a:p>
            <a:pPr hangingPunct="1"/>
            <a:endParaRPr lang="en-CA" altLang="en-US" sz="1600">
              <a:cs typeface="Arial" pitchFamily="34" charset="0"/>
            </a:endParaRPr>
          </a:p>
          <a:p>
            <a:pPr hangingPunct="1"/>
            <a:r>
              <a:rPr lang="en-CA" altLang="en-US" sz="1600">
                <a:cs typeface="Arial" pitchFamily="34" charset="0"/>
              </a:rPr>
              <a:t>December 8   </a:t>
            </a:r>
            <a:r>
              <a:rPr lang="en-CA" altLang="en-US" sz="1800" b="1">
                <a:cs typeface="Arial" pitchFamily="34" charset="0"/>
              </a:rPr>
              <a:t>VIABILITY OF BACTERIA ON FABRICS</a:t>
            </a:r>
            <a:r>
              <a:rPr lang="en-CA" altLang="en-US" sz="1600">
                <a:cs typeface="Arial" pitchFamily="34" charset="0"/>
              </a:rPr>
              <a:t/>
            </a:r>
            <a:br>
              <a:rPr lang="en-CA" altLang="en-US" sz="1600">
                <a:cs typeface="Arial" pitchFamily="34" charset="0"/>
              </a:rPr>
            </a:br>
            <a:r>
              <a:rPr lang="en-CA" altLang="en-US" sz="1600">
                <a:cs typeface="Arial" pitchFamily="34" charset="0"/>
              </a:rPr>
              <a:t>	Prof. Jerry H. Kavouras, University of Illinois at Chicago</a:t>
            </a:r>
            <a:br>
              <a:rPr lang="en-CA" altLang="en-US" sz="1600">
                <a:cs typeface="Arial" pitchFamily="34" charset="0"/>
              </a:rPr>
            </a:br>
            <a:r>
              <a:rPr lang="en-CA" altLang="en-US" sz="1600">
                <a:cs typeface="Arial" pitchFamily="34" charset="0"/>
              </a:rPr>
              <a:t/>
            </a:r>
            <a:br>
              <a:rPr lang="en-CA" altLang="en-US" sz="1600">
                <a:cs typeface="Arial" pitchFamily="34" charset="0"/>
              </a:rPr>
            </a:br>
            <a:endParaRPr lang="en-CA" altLang="en-US" sz="1600">
              <a:cs typeface="Arial" pitchFamily="34" charset="0"/>
            </a:endParaRPr>
          </a:p>
        </p:txBody>
      </p:sp>
      <p:pic>
        <p:nvPicPr>
          <p:cNvPr id="50180" name="Picture 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43600" y="4953000"/>
            <a:ext cx="142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1" descr="Anniversary slide, 2016.pdf"/>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z="3600" b="1" smtClean="0">
                <a:solidFill>
                  <a:srgbClr val="002060"/>
                </a:solidFill>
                <a:ea typeface="ＭＳ Ｐゴシック" pitchFamily="34" charset="-128"/>
              </a:rPr>
              <a:t>Objectives</a:t>
            </a:r>
          </a:p>
        </p:txBody>
      </p:sp>
      <p:sp>
        <p:nvSpPr>
          <p:cNvPr id="17411" name="Content Placeholder 2"/>
          <p:cNvSpPr>
            <a:spLocks noGrp="1"/>
          </p:cNvSpPr>
          <p:nvPr>
            <p:ph idx="1"/>
          </p:nvPr>
        </p:nvSpPr>
        <p:spPr/>
        <p:txBody>
          <a:bodyPr/>
          <a:lstStyle/>
          <a:p>
            <a:pPr marL="514350" indent="-514350" eaLnBrk="1" hangingPunct="1">
              <a:buFont typeface="Calibri Light" charset="-52"/>
              <a:buAutoNum type="arabicPeriod"/>
            </a:pPr>
            <a:r>
              <a:rPr lang="en-US" altLang="en-US" smtClean="0">
                <a:solidFill>
                  <a:srgbClr val="002060"/>
                </a:solidFill>
                <a:ea typeface="ＭＳ Ｐゴシック" pitchFamily="34" charset="-128"/>
              </a:rPr>
              <a:t>Define current partnerships of CBIC</a:t>
            </a:r>
          </a:p>
          <a:p>
            <a:pPr marL="514350" indent="-514350" eaLnBrk="1" hangingPunct="1">
              <a:buFont typeface="Calibri Light" charset="-52"/>
              <a:buAutoNum type="arabicPeriod"/>
            </a:pPr>
            <a:r>
              <a:rPr lang="en-US" altLang="en-US" smtClean="0">
                <a:solidFill>
                  <a:srgbClr val="002060"/>
                </a:solidFill>
                <a:ea typeface="ＭＳ Ｐゴシック" pitchFamily="34" charset="-128"/>
              </a:rPr>
              <a:t>Introduce the CIC® Facilitator Resource Toolkit</a:t>
            </a:r>
          </a:p>
          <a:p>
            <a:pPr marL="514350" indent="-514350" eaLnBrk="1" hangingPunct="1">
              <a:buFont typeface="Calibri Light" charset="-52"/>
              <a:buAutoNum type="arabicPeriod"/>
            </a:pPr>
            <a:r>
              <a:rPr lang="en-US" altLang="en-US" smtClean="0">
                <a:solidFill>
                  <a:srgbClr val="002060"/>
                </a:solidFill>
                <a:ea typeface="ＭＳ Ｐゴシック" pitchFamily="34" charset="-128"/>
              </a:rPr>
              <a:t>Discuss ways to support certification in any organization</a:t>
            </a:r>
          </a:p>
          <a:p>
            <a:pPr marL="514350" indent="-514350" eaLnBrk="1" hangingPunct="1">
              <a:buFont typeface="Calibri Light" charset="-52"/>
              <a:buAutoNum type="arabicPeriod"/>
            </a:pPr>
            <a:r>
              <a:rPr lang="en-US" altLang="en-US" smtClean="0">
                <a:solidFill>
                  <a:srgbClr val="002060"/>
                </a:solidFill>
                <a:ea typeface="ＭＳ Ｐゴシック" pitchFamily="34" charset="-128"/>
              </a:rPr>
              <a:t>Outline other ways to get involved with CBIC</a:t>
            </a:r>
          </a:p>
        </p:txBody>
      </p:sp>
      <p:sp>
        <p:nvSpPr>
          <p:cNvPr id="174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04886D7-1C61-402D-B511-C646B858A1ED}" type="slidenum">
              <a:rPr lang="en-US" altLang="en-US" sz="1800"/>
              <a:pPr eaLnBrk="1" hangingPunct="1"/>
              <a:t>2</a:t>
            </a:fld>
            <a:endParaRPr lang="en-US" altLang="en-US" sz="18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1" descr="Patron Sponsor Slide.pdf"/>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28650" y="365125"/>
            <a:ext cx="8134350" cy="1325563"/>
          </a:xfrm>
        </p:spPr>
        <p:txBody>
          <a:bodyPr/>
          <a:lstStyle/>
          <a:p>
            <a:pPr eaLnBrk="1" hangingPunct="1"/>
            <a:r>
              <a:rPr lang="en-US" altLang="en-US" sz="3600" b="1" smtClean="0">
                <a:solidFill>
                  <a:srgbClr val="002060"/>
                </a:solidFill>
                <a:ea typeface="ＭＳ Ｐゴシック" pitchFamily="34" charset="-128"/>
              </a:rPr>
              <a:t>Working Together</a:t>
            </a:r>
          </a:p>
        </p:txBody>
      </p:sp>
      <p:sp>
        <p:nvSpPr>
          <p:cNvPr id="19459" name="Content Placeholder 2"/>
          <p:cNvSpPr>
            <a:spLocks noGrp="1"/>
          </p:cNvSpPr>
          <p:nvPr>
            <p:ph idx="1"/>
          </p:nvPr>
        </p:nvSpPr>
        <p:spPr/>
        <p:txBody>
          <a:bodyPr/>
          <a:lstStyle/>
          <a:p>
            <a:pPr eaLnBrk="1" hangingPunct="1"/>
            <a:r>
              <a:rPr lang="en-US" altLang="en-US" smtClean="0">
                <a:solidFill>
                  <a:srgbClr val="002060"/>
                </a:solidFill>
                <a:ea typeface="ＭＳ Ｐゴシック" pitchFamily="34" charset="-128"/>
              </a:rPr>
              <a:t>CBIC Mission: to protect the public through the development, administration, and promotion of an accredited certification in infection prevention and control. CBIC maintains and promotes professional certification of the highest quality through the accomplishment of key objectives.</a:t>
            </a:r>
          </a:p>
          <a:p>
            <a:pPr eaLnBrk="1" hangingPunct="1">
              <a:buFont typeface="Arial" pitchFamily="34" charset="0"/>
              <a:buNone/>
            </a:pPr>
            <a:endParaRPr lang="en-US" altLang="en-US" smtClean="0">
              <a:solidFill>
                <a:srgbClr val="002060"/>
              </a:solidFill>
              <a:ea typeface="ＭＳ Ｐゴシック" pitchFamily="34" charset="-128"/>
            </a:endParaRPr>
          </a:p>
          <a:p>
            <a:pPr marL="228600" lvl="1" eaLnBrk="1" hangingPunct="1"/>
            <a:r>
              <a:rPr lang="en-US" altLang="en-US" sz="2800" smtClean="0">
                <a:solidFill>
                  <a:srgbClr val="002060"/>
                </a:solidFill>
                <a:ea typeface="ＭＳ Ｐゴシック" pitchFamily="34" charset="-128"/>
              </a:rPr>
              <a:t>CIC® helps define a competent workforce</a:t>
            </a:r>
          </a:p>
        </p:txBody>
      </p:sp>
      <p:sp>
        <p:nvSpPr>
          <p:cNvPr id="194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01C9DC9-845D-4B2B-B116-F5765A6C445B}" type="slidenum">
              <a:rPr lang="en-US" altLang="en-US" sz="1800"/>
              <a:pPr eaLnBrk="1" hangingPunct="1"/>
              <a:t>3</a:t>
            </a:fld>
            <a:endParaRPr lang="en-US" altLang="en-US" sz="1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z="3600" b="1" smtClean="0">
                <a:solidFill>
                  <a:srgbClr val="002060"/>
                </a:solidFill>
                <a:ea typeface="ＭＳ Ｐゴシック" pitchFamily="34" charset="-128"/>
              </a:rPr>
              <a:t>Current Partners of CBIC</a:t>
            </a:r>
          </a:p>
        </p:txBody>
      </p:sp>
      <p:sp>
        <p:nvSpPr>
          <p:cNvPr id="21507" name="Content Placeholder 2"/>
          <p:cNvSpPr>
            <a:spLocks noGrp="1"/>
          </p:cNvSpPr>
          <p:nvPr>
            <p:ph idx="1"/>
          </p:nvPr>
        </p:nvSpPr>
        <p:spPr/>
        <p:txBody>
          <a:bodyPr/>
          <a:lstStyle/>
          <a:p>
            <a:pPr eaLnBrk="1" hangingPunct="1"/>
            <a:r>
              <a:rPr lang="en-US" altLang="en-US" smtClean="0">
                <a:solidFill>
                  <a:srgbClr val="002060"/>
                </a:solidFill>
                <a:ea typeface="ＭＳ Ｐゴシック" pitchFamily="34" charset="-128"/>
              </a:rPr>
              <a:t>Association for Professionals in Infection Control and Epidemiology (APIC)</a:t>
            </a:r>
          </a:p>
          <a:p>
            <a:pPr eaLnBrk="1" hangingPunct="1"/>
            <a:r>
              <a:rPr lang="en-US" altLang="en-US" smtClean="0">
                <a:solidFill>
                  <a:srgbClr val="002060"/>
                </a:solidFill>
                <a:ea typeface="ＭＳ Ｐゴシック" pitchFamily="34" charset="-128"/>
              </a:rPr>
              <a:t>Infection Prevention and Control Canada (IPAC Canada)</a:t>
            </a:r>
          </a:p>
          <a:p>
            <a:pPr eaLnBrk="1" hangingPunct="1"/>
            <a:r>
              <a:rPr lang="en-US" altLang="en-US" smtClean="0">
                <a:solidFill>
                  <a:srgbClr val="002060"/>
                </a:solidFill>
                <a:ea typeface="ＭＳ Ｐゴシック" pitchFamily="34" charset="-128"/>
              </a:rPr>
              <a:t>International Federation of Infection Control (IFIC)</a:t>
            </a:r>
          </a:p>
        </p:txBody>
      </p:sp>
      <p:sp>
        <p:nvSpPr>
          <p:cNvPr id="2150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EF8C0E6-5BB8-4B85-B8C4-CE258C95A5FB}" type="slidenum">
              <a:rPr lang="en-US" altLang="en-US" sz="1800"/>
              <a:pPr eaLnBrk="1" hangingPunct="1"/>
              <a:t>4</a:t>
            </a:fld>
            <a:endParaRPr lang="en-US" altLang="en-US" sz="18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152400"/>
            <a:ext cx="7886700" cy="1325563"/>
          </a:xfrm>
        </p:spPr>
        <p:txBody>
          <a:bodyPr/>
          <a:lstStyle/>
          <a:p>
            <a:pPr eaLnBrk="1" hangingPunct="1"/>
            <a:r>
              <a:rPr lang="en-US" altLang="en-US" sz="3600" b="1" smtClean="0">
                <a:solidFill>
                  <a:srgbClr val="002060"/>
                </a:solidFill>
                <a:ea typeface="ＭＳ Ｐゴシック" pitchFamily="34" charset="-128"/>
              </a:rPr>
              <a:t>How do others support certification?</a:t>
            </a:r>
          </a:p>
        </p:txBody>
      </p:sp>
      <p:sp>
        <p:nvSpPr>
          <p:cNvPr id="23555" name="Content Placeholder 2"/>
          <p:cNvSpPr>
            <a:spLocks noGrp="1"/>
          </p:cNvSpPr>
          <p:nvPr>
            <p:ph idx="1"/>
          </p:nvPr>
        </p:nvSpPr>
        <p:spPr>
          <a:xfrm>
            <a:off x="762000" y="1371600"/>
            <a:ext cx="7886700" cy="4351338"/>
          </a:xfrm>
        </p:spPr>
        <p:txBody>
          <a:bodyPr/>
          <a:lstStyle/>
          <a:p>
            <a:pPr eaLnBrk="1" hangingPunct="1">
              <a:lnSpc>
                <a:spcPct val="80000"/>
              </a:lnSpc>
            </a:pPr>
            <a:r>
              <a:rPr lang="en-US" altLang="en-US" smtClean="0">
                <a:solidFill>
                  <a:srgbClr val="002060"/>
                </a:solidFill>
                <a:ea typeface="ＭＳ Ｐゴシック" pitchFamily="34" charset="-128"/>
              </a:rPr>
              <a:t>APIC Chapters</a:t>
            </a:r>
          </a:p>
          <a:p>
            <a:pPr lvl="1" eaLnBrk="1" hangingPunct="1">
              <a:lnSpc>
                <a:spcPct val="80000"/>
              </a:lnSpc>
            </a:pPr>
            <a:r>
              <a:rPr lang="en-US" altLang="en-US" smtClean="0">
                <a:solidFill>
                  <a:srgbClr val="002060"/>
                </a:solidFill>
                <a:ea typeface="ＭＳ Ｐゴシック" pitchFamily="34" charset="-128"/>
              </a:rPr>
              <a:t>Dallas/Fort Worth Chapter</a:t>
            </a:r>
          </a:p>
          <a:p>
            <a:pPr lvl="2" eaLnBrk="1" hangingPunct="1">
              <a:lnSpc>
                <a:spcPct val="80000"/>
              </a:lnSpc>
            </a:pPr>
            <a:r>
              <a:rPr lang="en-US" altLang="en-US" sz="2400" smtClean="0">
                <a:solidFill>
                  <a:srgbClr val="002060"/>
                </a:solidFill>
                <a:ea typeface="ＭＳ Ｐゴシック" pitchFamily="34" charset="-128"/>
              </a:rPr>
              <a:t>Professional Advancement Committee</a:t>
            </a:r>
          </a:p>
          <a:p>
            <a:pPr lvl="3" eaLnBrk="1" hangingPunct="1">
              <a:lnSpc>
                <a:spcPct val="80000"/>
              </a:lnSpc>
            </a:pPr>
            <a:r>
              <a:rPr lang="en-US" altLang="en-US" sz="2400" smtClean="0">
                <a:solidFill>
                  <a:srgbClr val="002060"/>
                </a:solidFill>
                <a:ea typeface="ＭＳ Ｐゴシック" pitchFamily="34" charset="-128"/>
              </a:rPr>
              <a:t>Monthly study groups</a:t>
            </a:r>
          </a:p>
          <a:p>
            <a:pPr lvl="3" eaLnBrk="1" hangingPunct="1">
              <a:lnSpc>
                <a:spcPct val="80000"/>
              </a:lnSpc>
            </a:pPr>
            <a:r>
              <a:rPr lang="en-US" altLang="en-US" sz="2400" smtClean="0">
                <a:solidFill>
                  <a:srgbClr val="002060"/>
                </a:solidFill>
                <a:ea typeface="ＭＳ Ｐゴシック" pitchFamily="34" charset="-128"/>
              </a:rPr>
              <a:t>In-person and via webinar</a:t>
            </a:r>
          </a:p>
          <a:p>
            <a:pPr lvl="3" eaLnBrk="1" hangingPunct="1">
              <a:lnSpc>
                <a:spcPct val="80000"/>
              </a:lnSpc>
            </a:pPr>
            <a:r>
              <a:rPr lang="en-US" altLang="en-US" sz="2400" smtClean="0">
                <a:solidFill>
                  <a:srgbClr val="002060"/>
                </a:solidFill>
                <a:ea typeface="ＭＳ Ｐゴシック" pitchFamily="34" charset="-128"/>
              </a:rPr>
              <a:t>Study resources</a:t>
            </a:r>
          </a:p>
          <a:p>
            <a:pPr lvl="2" eaLnBrk="1" hangingPunct="1">
              <a:lnSpc>
                <a:spcPct val="80000"/>
              </a:lnSpc>
            </a:pPr>
            <a:r>
              <a:rPr lang="en-US" altLang="en-US" sz="2400" smtClean="0">
                <a:solidFill>
                  <a:srgbClr val="002060"/>
                </a:solidFill>
                <a:ea typeface="ＭＳ Ｐゴシック" pitchFamily="34" charset="-128"/>
              </a:rPr>
              <a:t>Recognition for newly certified CICs</a:t>
            </a:r>
          </a:p>
          <a:p>
            <a:pPr lvl="1" eaLnBrk="1" hangingPunct="1">
              <a:lnSpc>
                <a:spcPct val="80000"/>
              </a:lnSpc>
            </a:pPr>
            <a:r>
              <a:rPr lang="en-US" altLang="en-US" smtClean="0">
                <a:solidFill>
                  <a:srgbClr val="002060"/>
                </a:solidFill>
                <a:ea typeface="ＭＳ Ｐゴシック" pitchFamily="34" charset="-128"/>
              </a:rPr>
              <a:t>Greater Kansas City Chapter</a:t>
            </a:r>
          </a:p>
          <a:p>
            <a:pPr lvl="2" eaLnBrk="1" hangingPunct="1">
              <a:lnSpc>
                <a:spcPct val="80000"/>
              </a:lnSpc>
            </a:pPr>
            <a:r>
              <a:rPr lang="en-US" altLang="en-US" sz="2400" smtClean="0">
                <a:solidFill>
                  <a:srgbClr val="002060"/>
                </a:solidFill>
                <a:ea typeface="ＭＳ Ｐゴシック" pitchFamily="34" charset="-128"/>
              </a:rPr>
              <a:t>Facilitated study groups via conference calls and in-person</a:t>
            </a:r>
          </a:p>
          <a:p>
            <a:pPr lvl="2" eaLnBrk="1" hangingPunct="1">
              <a:lnSpc>
                <a:spcPct val="80000"/>
              </a:lnSpc>
            </a:pPr>
            <a:r>
              <a:rPr lang="en-US" altLang="en-US" sz="2400" smtClean="0">
                <a:solidFill>
                  <a:srgbClr val="002060"/>
                </a:solidFill>
                <a:ea typeface="ＭＳ Ｐゴシック" pitchFamily="34" charset="-128"/>
              </a:rPr>
              <a:t>“Celebrations” agenda item at meetings</a:t>
            </a:r>
          </a:p>
          <a:p>
            <a:pPr lvl="2" eaLnBrk="1" hangingPunct="1">
              <a:lnSpc>
                <a:spcPct val="80000"/>
              </a:lnSpc>
            </a:pPr>
            <a:endParaRPr lang="en-US" altLang="en-US" smtClean="0">
              <a:solidFill>
                <a:srgbClr val="002060"/>
              </a:solidFill>
              <a:ea typeface="ＭＳ Ｐゴシック" pitchFamily="34" charset="-128"/>
            </a:endParaRPr>
          </a:p>
        </p:txBody>
      </p:sp>
      <p:sp>
        <p:nvSpPr>
          <p:cNvPr id="235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73926FB-6773-4F3C-9FDC-66DBFEBA46CC}" type="slidenum">
              <a:rPr lang="en-US" altLang="en-US" sz="1800"/>
              <a:pPr eaLnBrk="1" hangingPunct="1"/>
              <a:t>5</a:t>
            </a:fld>
            <a:endParaRPr lang="en-US" altLang="en-US"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152400"/>
            <a:ext cx="7886700" cy="1325563"/>
          </a:xfrm>
        </p:spPr>
        <p:txBody>
          <a:bodyPr/>
          <a:lstStyle/>
          <a:p>
            <a:pPr eaLnBrk="1" hangingPunct="1"/>
            <a:r>
              <a:rPr lang="en-US" altLang="en-US" sz="3600" b="1" smtClean="0">
                <a:solidFill>
                  <a:srgbClr val="002060"/>
                </a:solidFill>
                <a:ea typeface="ＭＳ Ｐゴシック" pitchFamily="34" charset="-128"/>
              </a:rPr>
              <a:t>How do others support certification?</a:t>
            </a:r>
          </a:p>
        </p:txBody>
      </p:sp>
      <p:sp>
        <p:nvSpPr>
          <p:cNvPr id="25603" name="Content Placeholder 2"/>
          <p:cNvSpPr>
            <a:spLocks noGrp="1"/>
          </p:cNvSpPr>
          <p:nvPr>
            <p:ph idx="1"/>
          </p:nvPr>
        </p:nvSpPr>
        <p:spPr>
          <a:xfrm>
            <a:off x="762000" y="1371600"/>
            <a:ext cx="7886700" cy="4351338"/>
          </a:xfrm>
        </p:spPr>
        <p:txBody>
          <a:bodyPr/>
          <a:lstStyle/>
          <a:p>
            <a:pPr eaLnBrk="1" hangingPunct="1">
              <a:lnSpc>
                <a:spcPct val="70000"/>
              </a:lnSpc>
            </a:pPr>
            <a:r>
              <a:rPr lang="en-US" altLang="en-US" smtClean="0">
                <a:solidFill>
                  <a:srgbClr val="002060"/>
                </a:solidFill>
                <a:ea typeface="ＭＳ Ｐゴシック" pitchFamily="34" charset="-128"/>
              </a:rPr>
              <a:t>IPAC Chapters</a:t>
            </a:r>
          </a:p>
          <a:p>
            <a:pPr lvl="1" eaLnBrk="1" hangingPunct="1">
              <a:lnSpc>
                <a:spcPct val="70000"/>
              </a:lnSpc>
            </a:pPr>
            <a:r>
              <a:rPr lang="en-US" altLang="en-US" sz="2600" smtClean="0">
                <a:solidFill>
                  <a:srgbClr val="002060"/>
                </a:solidFill>
                <a:ea typeface="ＭＳ Ｐゴシック" pitchFamily="34" charset="-128"/>
              </a:rPr>
              <a:t>British Columbia</a:t>
            </a:r>
          </a:p>
          <a:p>
            <a:pPr lvl="2" eaLnBrk="1" hangingPunct="1">
              <a:lnSpc>
                <a:spcPct val="70000"/>
              </a:lnSpc>
            </a:pPr>
            <a:r>
              <a:rPr lang="en-US" altLang="en-US" sz="2600" smtClean="0">
                <a:solidFill>
                  <a:srgbClr val="002060"/>
                </a:solidFill>
                <a:ea typeface="ＭＳ Ｐゴシック" pitchFamily="34" charset="-128"/>
              </a:rPr>
              <a:t>Won the CIC® Chapter Achievement Award at IPAC Canada 2016</a:t>
            </a:r>
          </a:p>
          <a:p>
            <a:pPr lvl="2" eaLnBrk="1" hangingPunct="1">
              <a:lnSpc>
                <a:spcPct val="70000"/>
              </a:lnSpc>
            </a:pPr>
            <a:r>
              <a:rPr lang="en-US" altLang="en-US" sz="2600" smtClean="0">
                <a:solidFill>
                  <a:srgbClr val="002060"/>
                </a:solidFill>
                <a:ea typeface="ＭＳ Ｐゴシック" pitchFamily="34" charset="-128"/>
              </a:rPr>
              <a:t>Support group with mentors</a:t>
            </a:r>
          </a:p>
          <a:p>
            <a:pPr lvl="1" eaLnBrk="1" hangingPunct="1">
              <a:lnSpc>
                <a:spcPct val="70000"/>
              </a:lnSpc>
            </a:pPr>
            <a:r>
              <a:rPr lang="en-US" altLang="en-US" sz="2600" smtClean="0">
                <a:solidFill>
                  <a:srgbClr val="002060"/>
                </a:solidFill>
                <a:ea typeface="ＭＳ Ｐゴシック" pitchFamily="34" charset="-128"/>
              </a:rPr>
              <a:t>Eastern Ontario</a:t>
            </a:r>
          </a:p>
          <a:p>
            <a:pPr lvl="2" eaLnBrk="1" hangingPunct="1">
              <a:lnSpc>
                <a:spcPct val="70000"/>
              </a:lnSpc>
            </a:pPr>
            <a:r>
              <a:rPr lang="en-US" altLang="en-US" sz="2600" smtClean="0">
                <a:solidFill>
                  <a:srgbClr val="002060"/>
                </a:solidFill>
                <a:ea typeface="ＭＳ Ｐゴシック" pitchFamily="34" charset="-128"/>
              </a:rPr>
              <a:t>30% of 2016 chapter members are CIC certified</a:t>
            </a:r>
          </a:p>
          <a:p>
            <a:pPr lvl="2" eaLnBrk="1" hangingPunct="1">
              <a:lnSpc>
                <a:spcPct val="70000"/>
              </a:lnSpc>
            </a:pPr>
            <a:r>
              <a:rPr lang="en-US" altLang="en-US" sz="2600" smtClean="0">
                <a:solidFill>
                  <a:srgbClr val="002060"/>
                </a:solidFill>
                <a:ea typeface="ＭＳ Ｐゴシック" pitchFamily="34" charset="-128"/>
              </a:rPr>
              <a:t>Scholarship fund</a:t>
            </a:r>
          </a:p>
          <a:p>
            <a:pPr lvl="2" eaLnBrk="1" hangingPunct="1">
              <a:lnSpc>
                <a:spcPct val="70000"/>
              </a:lnSpc>
            </a:pPr>
            <a:r>
              <a:rPr lang="en-US" altLang="en-US" sz="2600" smtClean="0">
                <a:solidFill>
                  <a:srgbClr val="002060"/>
                </a:solidFill>
                <a:ea typeface="ＭＳ Ｐゴシック" pitchFamily="34" charset="-128"/>
              </a:rPr>
              <a:t>Recognition of newly certified ICPs</a:t>
            </a:r>
          </a:p>
          <a:p>
            <a:pPr lvl="1" eaLnBrk="1" hangingPunct="1">
              <a:lnSpc>
                <a:spcPct val="70000"/>
              </a:lnSpc>
            </a:pPr>
            <a:r>
              <a:rPr lang="en-US" altLang="en-US" sz="2600" smtClean="0">
                <a:solidFill>
                  <a:srgbClr val="002060"/>
                </a:solidFill>
                <a:ea typeface="ＭＳ Ｐゴシック" pitchFamily="34" charset="-128"/>
              </a:rPr>
              <a:t>Ottawa Region</a:t>
            </a:r>
          </a:p>
          <a:p>
            <a:pPr lvl="2" eaLnBrk="1" hangingPunct="1">
              <a:lnSpc>
                <a:spcPct val="70000"/>
              </a:lnSpc>
            </a:pPr>
            <a:r>
              <a:rPr lang="en-US" altLang="en-US" sz="2600" smtClean="0">
                <a:solidFill>
                  <a:srgbClr val="002060"/>
                </a:solidFill>
                <a:ea typeface="ＭＳ Ｐゴシック" pitchFamily="34" charset="-128"/>
              </a:rPr>
              <a:t>Study group</a:t>
            </a:r>
          </a:p>
          <a:p>
            <a:pPr lvl="2" eaLnBrk="1" hangingPunct="1">
              <a:lnSpc>
                <a:spcPct val="70000"/>
              </a:lnSpc>
            </a:pPr>
            <a:r>
              <a:rPr lang="en-US" altLang="en-US" sz="2600" smtClean="0">
                <a:solidFill>
                  <a:srgbClr val="002060"/>
                </a:solidFill>
                <a:ea typeface="ＭＳ Ｐゴシック" pitchFamily="34" charset="-128"/>
              </a:rPr>
              <a:t>Pinning ceremony</a:t>
            </a:r>
          </a:p>
        </p:txBody>
      </p:sp>
      <p:sp>
        <p:nvSpPr>
          <p:cNvPr id="256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4783823-554E-4B99-BBD0-35EC782AF263}" type="slidenum">
              <a:rPr lang="en-US" altLang="en-US" sz="1800"/>
              <a:pPr eaLnBrk="1" hangingPunct="1"/>
              <a:t>6</a:t>
            </a:fld>
            <a:endParaRPr lang="en-US" altLang="en-US" sz="1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122238"/>
            <a:ext cx="7886700" cy="1325562"/>
          </a:xfrm>
        </p:spPr>
        <p:txBody>
          <a:bodyPr/>
          <a:lstStyle/>
          <a:p>
            <a:pPr eaLnBrk="1" hangingPunct="1"/>
            <a:r>
              <a:rPr lang="en-US" altLang="en-US" sz="3600" b="1" smtClean="0">
                <a:solidFill>
                  <a:srgbClr val="002060"/>
                </a:solidFill>
                <a:ea typeface="ＭＳ Ｐゴシック" pitchFamily="34" charset="-128"/>
              </a:rPr>
              <a:t>How do others support certification?</a:t>
            </a:r>
          </a:p>
        </p:txBody>
      </p:sp>
      <p:sp>
        <p:nvSpPr>
          <p:cNvPr id="27651" name="Content Placeholder 2"/>
          <p:cNvSpPr>
            <a:spLocks noGrp="1"/>
          </p:cNvSpPr>
          <p:nvPr>
            <p:ph idx="1"/>
          </p:nvPr>
        </p:nvSpPr>
        <p:spPr>
          <a:xfrm>
            <a:off x="762000" y="1363663"/>
            <a:ext cx="7886700" cy="4351337"/>
          </a:xfrm>
        </p:spPr>
        <p:txBody>
          <a:bodyPr/>
          <a:lstStyle/>
          <a:p>
            <a:pPr eaLnBrk="1" hangingPunct="1"/>
            <a:r>
              <a:rPr lang="en-US" altLang="en-US" smtClean="0">
                <a:solidFill>
                  <a:srgbClr val="002060"/>
                </a:solidFill>
                <a:ea typeface="ＭＳ Ｐゴシック" pitchFamily="34" charset="-128"/>
              </a:rPr>
              <a:t>State HAI Programs</a:t>
            </a:r>
          </a:p>
          <a:p>
            <a:pPr lvl="1" eaLnBrk="1" hangingPunct="1"/>
            <a:r>
              <a:rPr lang="en-US" altLang="en-US" smtClean="0">
                <a:solidFill>
                  <a:srgbClr val="002060"/>
                </a:solidFill>
                <a:ea typeface="ＭＳ Ｐゴシック" pitchFamily="34" charset="-128"/>
              </a:rPr>
              <a:t>Texas</a:t>
            </a:r>
          </a:p>
          <a:p>
            <a:pPr lvl="1" eaLnBrk="1" hangingPunct="1"/>
            <a:r>
              <a:rPr lang="en-US" altLang="en-US" smtClean="0">
                <a:solidFill>
                  <a:srgbClr val="002060"/>
                </a:solidFill>
                <a:ea typeface="ＭＳ Ｐゴシック" pitchFamily="34" charset="-128"/>
              </a:rPr>
              <a:t>Funding through Ebola grants</a:t>
            </a:r>
          </a:p>
          <a:p>
            <a:pPr eaLnBrk="1" hangingPunct="1"/>
            <a:r>
              <a:rPr lang="en-US" altLang="en-US" smtClean="0">
                <a:solidFill>
                  <a:srgbClr val="002060"/>
                </a:solidFill>
                <a:ea typeface="ＭＳ Ｐゴシック" pitchFamily="34" charset="-128"/>
              </a:rPr>
              <a:t>Various organizations</a:t>
            </a:r>
          </a:p>
          <a:p>
            <a:pPr lvl="1" eaLnBrk="1" hangingPunct="1"/>
            <a:r>
              <a:rPr lang="en-US" altLang="en-US" smtClean="0">
                <a:solidFill>
                  <a:srgbClr val="002060"/>
                </a:solidFill>
                <a:ea typeface="ＭＳ Ｐゴシック" pitchFamily="34" charset="-128"/>
              </a:rPr>
              <a:t>Scholarships for study materials and exam reimbursement</a:t>
            </a:r>
          </a:p>
        </p:txBody>
      </p:sp>
      <p:sp>
        <p:nvSpPr>
          <p:cNvPr id="2765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D8BBA044-3B97-4326-B438-CD0F765B8307}" type="slidenum">
              <a:rPr lang="en-US" altLang="en-US" sz="1800"/>
              <a:pPr eaLnBrk="1" hangingPunct="1"/>
              <a:t>7</a:t>
            </a:fld>
            <a:endParaRPr lang="en-US" altLang="en-US" sz="18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0"/>
            <a:ext cx="7886700" cy="1325563"/>
          </a:xfrm>
        </p:spPr>
        <p:txBody>
          <a:bodyPr/>
          <a:lstStyle/>
          <a:p>
            <a:pPr eaLnBrk="1" hangingPunct="1"/>
            <a:r>
              <a:rPr lang="en-US" altLang="en-US" sz="3600" b="1" smtClean="0">
                <a:solidFill>
                  <a:srgbClr val="002060"/>
                </a:solidFill>
                <a:ea typeface="ＭＳ Ｐゴシック" pitchFamily="34" charset="-128"/>
              </a:rPr>
              <a:t>CIC® Facilitator Resource Toolkit</a:t>
            </a:r>
          </a:p>
        </p:txBody>
      </p:sp>
      <p:sp>
        <p:nvSpPr>
          <p:cNvPr id="29699" name="Content Placeholder 2"/>
          <p:cNvSpPr>
            <a:spLocks noGrp="1"/>
          </p:cNvSpPr>
          <p:nvPr>
            <p:ph idx="1"/>
          </p:nvPr>
        </p:nvSpPr>
        <p:spPr>
          <a:xfrm>
            <a:off x="762000" y="1066800"/>
            <a:ext cx="7886700" cy="4724400"/>
          </a:xfrm>
        </p:spPr>
        <p:txBody>
          <a:bodyPr/>
          <a:lstStyle/>
          <a:p>
            <a:pPr eaLnBrk="1" hangingPunct="1"/>
            <a:r>
              <a:rPr lang="en-US" altLang="en-US" sz="2600" smtClean="0">
                <a:solidFill>
                  <a:srgbClr val="002060"/>
                </a:solidFill>
                <a:ea typeface="ＭＳ Ｐゴシック" pitchFamily="34" charset="-128"/>
              </a:rPr>
              <a:t>Developed to assist organizations, member/professional groups, and anyone who wants to support certification in infection prevention and control (CIC®) </a:t>
            </a:r>
          </a:p>
          <a:p>
            <a:pPr eaLnBrk="1" hangingPunct="1"/>
            <a:r>
              <a:rPr lang="en-US" altLang="en-US" sz="2600" smtClean="0">
                <a:solidFill>
                  <a:srgbClr val="002060"/>
                </a:solidFill>
                <a:ea typeface="ＭＳ Ｐゴシック" pitchFamily="34" charset="-128"/>
              </a:rPr>
              <a:t>Components</a:t>
            </a:r>
          </a:p>
          <a:p>
            <a:pPr lvl="1" eaLnBrk="1" hangingPunct="1"/>
            <a:r>
              <a:rPr lang="en-US" altLang="en-US" sz="2200" smtClean="0">
                <a:solidFill>
                  <a:srgbClr val="002060"/>
                </a:solidFill>
                <a:ea typeface="ＭＳ Ｐゴシック" pitchFamily="34" charset="-128"/>
              </a:rPr>
              <a:t>Letter from the President</a:t>
            </a:r>
          </a:p>
          <a:p>
            <a:pPr lvl="1" eaLnBrk="1" hangingPunct="1"/>
            <a:r>
              <a:rPr lang="en-US" altLang="en-US" sz="2200" smtClean="0">
                <a:solidFill>
                  <a:srgbClr val="002060"/>
                </a:solidFill>
                <a:ea typeface="ＭＳ Ｐゴシック" pitchFamily="34" charset="-128"/>
              </a:rPr>
              <a:t>PPT presentation on Understanding the CIC® Credential</a:t>
            </a:r>
          </a:p>
          <a:p>
            <a:pPr lvl="1" eaLnBrk="1" hangingPunct="1"/>
            <a:r>
              <a:rPr lang="en-US" altLang="en-US" sz="2200" smtClean="0">
                <a:solidFill>
                  <a:srgbClr val="002060"/>
                </a:solidFill>
                <a:ea typeface="ＭＳ Ｐゴシック" pitchFamily="34" charset="-128"/>
              </a:rPr>
              <a:t>Template letter to a supervisor</a:t>
            </a:r>
          </a:p>
          <a:p>
            <a:pPr lvl="1" eaLnBrk="1" hangingPunct="1"/>
            <a:r>
              <a:rPr lang="en-US" altLang="en-US" sz="2200" smtClean="0">
                <a:solidFill>
                  <a:srgbClr val="002060"/>
                </a:solidFill>
                <a:ea typeface="ＭＳ Ｐゴシック" pitchFamily="34" charset="-128"/>
              </a:rPr>
              <a:t>Resources for funding or reimbursement for the CIC® Exam</a:t>
            </a:r>
          </a:p>
          <a:p>
            <a:pPr lvl="1" eaLnBrk="1" hangingPunct="1"/>
            <a:r>
              <a:rPr lang="en-US" altLang="en-US" sz="2200" smtClean="0">
                <a:solidFill>
                  <a:srgbClr val="002060"/>
                </a:solidFill>
                <a:ea typeface="ＭＳ Ｐゴシック" pitchFamily="34" charset="-128"/>
              </a:rPr>
              <a:t>Template letter to a foundation, requesting funding</a:t>
            </a:r>
          </a:p>
          <a:p>
            <a:pPr lvl="1" eaLnBrk="1" hangingPunct="1"/>
            <a:r>
              <a:rPr lang="en-US" altLang="en-US" sz="2200" smtClean="0">
                <a:solidFill>
                  <a:srgbClr val="002060"/>
                </a:solidFill>
                <a:ea typeface="ＭＳ Ｐゴシック" pitchFamily="34" charset="-128"/>
              </a:rPr>
              <a:t>How to set up a virtual study group (PDF version)</a:t>
            </a:r>
          </a:p>
          <a:p>
            <a:pPr lvl="1" eaLnBrk="1" hangingPunct="1"/>
            <a:r>
              <a:rPr lang="en-US" altLang="en-US" sz="2200" smtClean="0">
                <a:solidFill>
                  <a:srgbClr val="002060"/>
                </a:solidFill>
                <a:ea typeface="ＭＳ Ｐゴシック" pitchFamily="34" charset="-128"/>
              </a:rPr>
              <a:t>What are other groups doing to support certification?</a:t>
            </a:r>
          </a:p>
          <a:p>
            <a:pPr lvl="1" eaLnBrk="1" hangingPunct="1"/>
            <a:r>
              <a:rPr lang="en-US" altLang="en-US" sz="2200" smtClean="0">
                <a:solidFill>
                  <a:srgbClr val="002060"/>
                </a:solidFill>
                <a:ea typeface="ＭＳ Ｐゴシック" pitchFamily="34" charset="-128"/>
              </a:rPr>
              <a:t>List of CBIC references used to write the exam</a:t>
            </a:r>
          </a:p>
          <a:p>
            <a:pPr lvl="1" eaLnBrk="1" hangingPunct="1"/>
            <a:endParaRPr lang="en-US" altLang="en-US" sz="2200" smtClean="0">
              <a:solidFill>
                <a:srgbClr val="002060"/>
              </a:solidFill>
              <a:ea typeface="ＭＳ Ｐゴシック" pitchFamily="34" charset="-128"/>
            </a:endParaRPr>
          </a:p>
        </p:txBody>
      </p:sp>
      <p:sp>
        <p:nvSpPr>
          <p:cNvPr id="2970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0C21DDD-435E-4719-8237-4B08C25D6582}" type="slidenum">
              <a:rPr lang="en-US" altLang="en-US" sz="1800"/>
              <a:pPr eaLnBrk="1" hangingPunct="1"/>
              <a:t>8</a:t>
            </a:fld>
            <a:endParaRPr lang="en-US" altLang="en-US" sz="1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152400"/>
            <a:ext cx="7886700" cy="1325563"/>
          </a:xfrm>
        </p:spPr>
        <p:txBody>
          <a:bodyPr/>
          <a:lstStyle/>
          <a:p>
            <a:pPr eaLnBrk="1" hangingPunct="1"/>
            <a:r>
              <a:rPr lang="en-US" altLang="en-US" sz="3600" b="1" smtClean="0">
                <a:solidFill>
                  <a:srgbClr val="002060"/>
                </a:solidFill>
                <a:ea typeface="ＭＳ Ｐゴシック" pitchFamily="34" charset="-128"/>
              </a:rPr>
              <a:t>Understanding the CIC® Credential</a:t>
            </a:r>
          </a:p>
        </p:txBody>
      </p:sp>
      <p:sp>
        <p:nvSpPr>
          <p:cNvPr id="31747" name="Content Placeholder 2"/>
          <p:cNvSpPr>
            <a:spLocks noGrp="1"/>
          </p:cNvSpPr>
          <p:nvPr>
            <p:ph idx="1"/>
          </p:nvPr>
        </p:nvSpPr>
        <p:spPr>
          <a:xfrm>
            <a:off x="762000" y="1371600"/>
            <a:ext cx="7886700" cy="4724400"/>
          </a:xfrm>
        </p:spPr>
        <p:txBody>
          <a:bodyPr/>
          <a:lstStyle/>
          <a:p>
            <a:pPr lvl="1" eaLnBrk="1" hangingPunct="1"/>
            <a:r>
              <a:rPr lang="en-US" altLang="en-US" sz="2800" smtClean="0">
                <a:solidFill>
                  <a:srgbClr val="002060"/>
                </a:solidFill>
                <a:ea typeface="ＭＳ Ｐゴシック" pitchFamily="34" charset="-128"/>
              </a:rPr>
              <a:t>Pre-scripted presentation</a:t>
            </a:r>
          </a:p>
          <a:p>
            <a:pPr lvl="1" eaLnBrk="1" hangingPunct="1"/>
            <a:r>
              <a:rPr lang="en-US" altLang="en-US" sz="2800" smtClean="0">
                <a:solidFill>
                  <a:srgbClr val="002060"/>
                </a:solidFill>
                <a:ea typeface="ＭＳ Ｐゴシック" pitchFamily="34" charset="-128"/>
              </a:rPr>
              <a:t>Available to the public on the CBIC website</a:t>
            </a:r>
          </a:p>
          <a:p>
            <a:pPr lvl="1" eaLnBrk="1" hangingPunct="1"/>
            <a:r>
              <a:rPr lang="en-US" altLang="en-US" sz="2800" smtClean="0">
                <a:solidFill>
                  <a:srgbClr val="002060"/>
                </a:solidFill>
                <a:ea typeface="ＭＳ Ｐゴシック" pitchFamily="34" charset="-128"/>
              </a:rPr>
              <a:t>Can be used by anyone to present on the CIC® Credential</a:t>
            </a:r>
          </a:p>
          <a:p>
            <a:pPr lvl="1" eaLnBrk="1" hangingPunct="1"/>
            <a:r>
              <a:rPr lang="en-US" altLang="en-US" sz="2800" smtClean="0">
                <a:solidFill>
                  <a:srgbClr val="002060"/>
                </a:solidFill>
                <a:ea typeface="ＭＳ Ｐゴシック" pitchFamily="34" charset="-128"/>
              </a:rPr>
              <a:t>Suggested uses:</a:t>
            </a:r>
          </a:p>
          <a:p>
            <a:pPr lvl="2" eaLnBrk="1" hangingPunct="1"/>
            <a:r>
              <a:rPr lang="en-US" altLang="en-US" sz="2400" smtClean="0">
                <a:solidFill>
                  <a:srgbClr val="002060"/>
                </a:solidFill>
                <a:ea typeface="ＭＳ Ｐゴシック" pitchFamily="34" charset="-128"/>
              </a:rPr>
              <a:t>On your organization’s website</a:t>
            </a:r>
          </a:p>
          <a:p>
            <a:pPr lvl="2" eaLnBrk="1" hangingPunct="1"/>
            <a:r>
              <a:rPr lang="en-US" altLang="en-US" sz="2400" smtClean="0">
                <a:solidFill>
                  <a:srgbClr val="002060"/>
                </a:solidFill>
                <a:ea typeface="ＭＳ Ｐゴシック" pitchFamily="34" charset="-128"/>
              </a:rPr>
              <a:t>A link in your e-newsletter</a:t>
            </a:r>
          </a:p>
          <a:p>
            <a:pPr lvl="2" eaLnBrk="1" hangingPunct="1"/>
            <a:r>
              <a:rPr lang="en-US" altLang="en-US" sz="2400" smtClean="0">
                <a:solidFill>
                  <a:srgbClr val="002060"/>
                </a:solidFill>
                <a:ea typeface="ＭＳ Ｐゴシック" pitchFamily="34" charset="-128"/>
              </a:rPr>
              <a:t>At professional meetings</a:t>
            </a:r>
          </a:p>
        </p:txBody>
      </p:sp>
      <p:sp>
        <p:nvSpPr>
          <p:cNvPr id="317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37931725" indent="-37474525" eaLnBrk="0" hangingPunct="0">
              <a:defRPr sz="2400">
                <a:solidFill>
                  <a:schemeClr val="tx1"/>
                </a:solidFill>
                <a:latin typeface="Arial" pitchFamily="34" charset="0"/>
                <a:ea typeface="ＭＳ Ｐゴシック" pitchFamily="34" charset="-128"/>
              </a:defRPr>
            </a:lvl2pPr>
            <a:lvl3pPr eaLnBrk="0" hangingPunct="0">
              <a:defRPr sz="2400">
                <a:solidFill>
                  <a:schemeClr val="tx1"/>
                </a:solidFill>
                <a:latin typeface="Arial" pitchFamily="34" charset="0"/>
                <a:ea typeface="ＭＳ Ｐゴシック" pitchFamily="34" charset="-128"/>
              </a:defRPr>
            </a:lvl3pPr>
            <a:lvl4pPr eaLnBrk="0" hangingPunct="0">
              <a:defRPr sz="2400">
                <a:solidFill>
                  <a:schemeClr val="tx1"/>
                </a:solidFill>
                <a:latin typeface="Arial" pitchFamily="34" charset="0"/>
                <a:ea typeface="ＭＳ Ｐゴシック" pitchFamily="34" charset="-128"/>
              </a:defRPr>
            </a:lvl4pPr>
            <a:lvl5pPr eaLnBrk="0" hangingPunct="0">
              <a:defRPr sz="2400">
                <a:solidFill>
                  <a:schemeClr val="tx1"/>
                </a:solidFill>
                <a:latin typeface="Arial" pitchFamily="34" charset="0"/>
                <a:ea typeface="ＭＳ Ｐゴシック" pitchFamily="34" charset="-128"/>
              </a:defRPr>
            </a:lvl5pPr>
            <a:lvl6pPr marL="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9144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1371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18288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FF83EC70-C3FA-403F-88AD-2563A76C6F98}" type="slidenum">
              <a:rPr lang="en-US" altLang="en-US" sz="1800"/>
              <a:pPr eaLnBrk="1" hangingPunct="1"/>
              <a:t>9</a:t>
            </a:fld>
            <a:endParaRPr lang="en-US" altLang="en-US" sz="180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2193</TotalTime>
  <Words>681</Words>
  <Application>Microsoft Office PowerPoint</Application>
  <PresentationFormat>On-screen Show (4:3)</PresentationFormat>
  <Paragraphs>150</Paragraphs>
  <Slides>20</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ＭＳ Ｐゴシック</vt:lpstr>
      <vt:lpstr>Calibri Light</vt:lpstr>
      <vt:lpstr>Calibri</vt:lpstr>
      <vt:lpstr>1_Office Theme</vt:lpstr>
      <vt:lpstr>Collaboration and Support of the CIC® Certification Examination</vt:lpstr>
      <vt:lpstr>Objectives</vt:lpstr>
      <vt:lpstr>Working Together</vt:lpstr>
      <vt:lpstr>Current Partners of CBIC</vt:lpstr>
      <vt:lpstr>How do others support certification?</vt:lpstr>
      <vt:lpstr>How do others support certification?</vt:lpstr>
      <vt:lpstr>How do others support certification?</vt:lpstr>
      <vt:lpstr>CIC® Facilitator Resource Toolkit</vt:lpstr>
      <vt:lpstr>Understanding the CIC® Credential</vt:lpstr>
      <vt:lpstr>Template Letter to your Supervisor</vt:lpstr>
      <vt:lpstr>Resources for Funding Reimbursement</vt:lpstr>
      <vt:lpstr>Template Letter to your Foundation</vt:lpstr>
      <vt:lpstr>Virtual Study Groups</vt:lpstr>
      <vt:lpstr>References Used to Write the Exam</vt:lpstr>
      <vt:lpstr>Other Ways to Connect with CBIC</vt:lpstr>
      <vt:lpstr>For More Information…</vt:lpstr>
      <vt:lpstr>Thank You!</vt:lpstr>
      <vt:lpstr>PowerPoint Presentation</vt:lpstr>
      <vt:lpstr>PowerPoint Presentation</vt:lpstr>
      <vt:lpstr>PowerPoint Presentation</vt:lpstr>
    </vt:vector>
  </TitlesOfParts>
  <Company>Executive Director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Credits Vs. Recertification</dc:title>
  <dc:creator>lkeller</dc:creator>
  <cp:lastModifiedBy>Evans, Helen</cp:lastModifiedBy>
  <cp:revision>179</cp:revision>
  <dcterms:created xsi:type="dcterms:W3CDTF">2016-09-22T23:21:19Z</dcterms:created>
  <dcterms:modified xsi:type="dcterms:W3CDTF">2016-10-18T22:57:22Z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0F70D4E4-4586-40F0-B79C-202AB55BCBD5</vt:lpwstr>
  </property>
  <property fmtid="{D5CDD505-2E9C-101B-9397-08002B2CF9AE}" pid="3" name="ArticulatePath">
    <vt:lpwstr>Collaboration and Support of the CIC Certification Examination Teleclass Slides, Oct.20.16</vt:lpwstr>
  </property>
</Properties>
</file>