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72" r:id="rId2"/>
    <p:sldMasterId id="2147483680" r:id="rId3"/>
  </p:sldMasterIdLst>
  <p:notesMasterIdLst>
    <p:notesMasterId r:id="rId79"/>
  </p:notesMasterIdLst>
  <p:handoutMasterIdLst>
    <p:handoutMasterId r:id="rId80"/>
  </p:handoutMasterIdLst>
  <p:sldIdLst>
    <p:sldId id="407" r:id="rId4"/>
    <p:sldId id="315" r:id="rId5"/>
    <p:sldId id="257" r:id="rId6"/>
    <p:sldId id="326" r:id="rId7"/>
    <p:sldId id="388" r:id="rId8"/>
    <p:sldId id="387" r:id="rId9"/>
    <p:sldId id="386" r:id="rId10"/>
    <p:sldId id="330" r:id="rId11"/>
    <p:sldId id="370" r:id="rId12"/>
    <p:sldId id="385" r:id="rId13"/>
    <p:sldId id="401" r:id="rId14"/>
    <p:sldId id="268" r:id="rId15"/>
    <p:sldId id="390" r:id="rId16"/>
    <p:sldId id="391" r:id="rId17"/>
    <p:sldId id="371" r:id="rId18"/>
    <p:sldId id="372" r:id="rId19"/>
    <p:sldId id="373" r:id="rId20"/>
    <p:sldId id="400" r:id="rId21"/>
    <p:sldId id="404" r:id="rId22"/>
    <p:sldId id="374" r:id="rId23"/>
    <p:sldId id="375" r:id="rId24"/>
    <p:sldId id="369" r:id="rId25"/>
    <p:sldId id="392" r:id="rId26"/>
    <p:sldId id="393" r:id="rId27"/>
    <p:sldId id="394" r:id="rId28"/>
    <p:sldId id="327" r:id="rId29"/>
    <p:sldId id="331" r:id="rId30"/>
    <p:sldId id="332" r:id="rId31"/>
    <p:sldId id="342" r:id="rId32"/>
    <p:sldId id="329" r:id="rId33"/>
    <p:sldId id="270" r:id="rId34"/>
    <p:sldId id="346" r:id="rId35"/>
    <p:sldId id="344" r:id="rId36"/>
    <p:sldId id="399" r:id="rId37"/>
    <p:sldId id="333" r:id="rId38"/>
    <p:sldId id="395" r:id="rId39"/>
    <p:sldId id="396" r:id="rId40"/>
    <p:sldId id="397" r:id="rId41"/>
    <p:sldId id="405" r:id="rId42"/>
    <p:sldId id="382" r:id="rId43"/>
    <p:sldId id="334" r:id="rId44"/>
    <p:sldId id="273" r:id="rId45"/>
    <p:sldId id="274" r:id="rId46"/>
    <p:sldId id="275" r:id="rId47"/>
    <p:sldId id="306" r:id="rId48"/>
    <p:sldId id="279" r:id="rId49"/>
    <p:sldId id="347" r:id="rId50"/>
    <p:sldId id="343" r:id="rId51"/>
    <p:sldId id="349" r:id="rId52"/>
    <p:sldId id="351" r:id="rId53"/>
    <p:sldId id="328" r:id="rId54"/>
    <p:sldId id="406" r:id="rId55"/>
    <p:sldId id="402" r:id="rId56"/>
    <p:sldId id="368" r:id="rId57"/>
    <p:sldId id="317" r:id="rId58"/>
    <p:sldId id="278" r:id="rId59"/>
    <p:sldId id="361" r:id="rId60"/>
    <p:sldId id="357" r:id="rId61"/>
    <p:sldId id="358" r:id="rId62"/>
    <p:sldId id="366" r:id="rId63"/>
    <p:sldId id="377" r:id="rId64"/>
    <p:sldId id="376" r:id="rId65"/>
    <p:sldId id="319" r:id="rId66"/>
    <p:sldId id="360" r:id="rId67"/>
    <p:sldId id="348" r:id="rId68"/>
    <p:sldId id="316" r:id="rId69"/>
    <p:sldId id="380" r:id="rId70"/>
    <p:sldId id="398" r:id="rId71"/>
    <p:sldId id="383" r:id="rId72"/>
    <p:sldId id="408" r:id="rId73"/>
    <p:sldId id="378" r:id="rId74"/>
    <p:sldId id="379" r:id="rId75"/>
    <p:sldId id="340" r:id="rId76"/>
    <p:sldId id="409" r:id="rId77"/>
    <p:sldId id="410" r:id="rId7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srgbClr val="FF0000"/>
    </p:penClr>
  </p:showPr>
  <p:clrMru>
    <a:srgbClr val="F8F8F8"/>
    <a:srgbClr val="F7EF73"/>
    <a:srgbClr val="F4DCDC"/>
    <a:srgbClr val="EBBDBD"/>
    <a:srgbClr val="D4D4D4"/>
    <a:srgbClr val="E9E8E8"/>
    <a:srgbClr val="F1E9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95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6095"/>
            <a:ext cx="7315200" cy="708285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1">
                <a:latin typeface="Calibri" charset="0"/>
                <a:cs typeface="Arial" charset="0"/>
              </a:defRPr>
            </a:lvl1pPr>
          </a:lstStyle>
          <a:p>
            <a:r>
              <a:rPr lang="en-US" dirty="0"/>
              <a:t>The Role of Companion Animals in Infection Transmission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Prof. Timothy Landers and Prof. Jason Stull, The University of Ohio</a:t>
            </a:r>
            <a:br>
              <a:rPr lang="en-US" sz="1200" dirty="0"/>
            </a:br>
            <a:r>
              <a:rPr lang="en-US" sz="1200" dirty="0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6820"/>
            <a:ext cx="7315200" cy="482027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latin typeface="Calibri" charset="0"/>
              </a:defRPr>
            </a:lvl1pPr>
          </a:lstStyle>
          <a:p>
            <a:r>
              <a:rPr lang="en-US"/>
              <a:t>Hosted by Paul Webber  paul@webbertraining.com </a:t>
            </a:r>
            <a:br>
              <a:rPr lang="en-US"/>
            </a:b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519580A-5BA8-4427-9ACC-1407B34BAA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33E54C3-1F7F-4E2D-BD7A-AEE4BE6B21D3}" type="datetime1">
              <a:rPr lang="en-US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53" tIns="48327" rIns="96653" bIns="4832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4A2EF64-947F-4D9D-930F-426CF970C5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BA42A8-7388-4446-8B6D-16AF13A71A5C}" type="slidenum">
              <a:rPr lang="en-CA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64974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C18D4B-E2E1-4DA3-A2D0-23610FFD69FD}" type="slidenum">
              <a:rPr lang="en-CA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64974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A5425F-D1DF-4D18-BDD2-99C727B11978}" type="slidenum">
              <a:rPr lang="en-CA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2A474C-B856-4513-ABE2-B7A55D302FF6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22A633-45B8-4A09-887D-69F279E11E8F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CECF5C-97EA-475F-A500-DFBDC93D26F8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0F7F0C-FFFA-4CEF-9216-8FCF67FB5875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977265-F47E-4AC2-9362-B5C5D1E6D128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963A67-D410-43E6-980D-533E8AB96421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BB58A8-81C7-44CE-A7FB-6B16F263116B}" type="slidenum">
              <a:rPr lang="en-CA"/>
              <a:pPr/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D1950-8354-4E3D-B977-805E5FF4206F}" type="slidenum">
              <a:rPr lang="en-CA"/>
              <a:pPr/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37308F-372A-42CB-95FA-945D657A839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5A5F7-53C1-4B2F-A01C-219D5F0A4E07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DCC1A2-6EA6-4F32-8EBB-CB373BFF69E1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92AAB2-D2B8-4AA9-B86D-42BB39583C4B}" type="slidenum">
              <a:rPr lang="en-CA"/>
              <a:pPr/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2FE1C-08CA-466B-99D4-46CEBE9FF7A9}" type="slidenum">
              <a:rPr lang="en-CA"/>
              <a:pPr/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625FC0-FD90-4296-92F9-B550DBE80FB5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3729CE-ADE6-48C3-B8C5-224D161A0626}" type="slidenum">
              <a:rPr lang="en-CA"/>
              <a:pPr/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9715BF-E720-4C57-AE58-ED77B829A265}" type="slidenum">
              <a:rPr lang="en-CA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F6D961-C531-4425-9136-DA24B91A082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4E1F75-5BC7-4068-88D5-71E3F656CAF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66D11-4E17-44E3-99E3-E341CE4F7E2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F17F5-2BF7-470A-9E90-097643DCA41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194A62-144A-4A72-9F2F-DC6F882E6628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153E4A-F347-456C-9DCF-04F567BE01D8}" type="slidenum">
              <a:rPr lang="en-CA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3BE4412B-CC80-46D7-8E51-4F4F9E3A2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97FC41B6-C645-45A7-B49F-C4DB6EC26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806D7433-3D4E-42A0-B4AA-C123A6342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49400"/>
            <a:ext cx="7772400" cy="1143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54538"/>
            <a:ext cx="6400800" cy="871537"/>
          </a:xfrm>
          <a:prstGeom prst="rect">
            <a:avLst/>
          </a:prstGeom>
          <a:noFill/>
          <a:extLst>
            <a:ext uri="{909E8E84-426E-40DD-AFC4-6F175D3DCCD1}"/>
          </a:extLst>
        </p:spPr>
        <p:txBody>
          <a:bodyPr lIns="91440" tIns="228600" rIns="91440" bIns="228600">
            <a:spAutoFit/>
          </a:bodyPr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350250" y="6030913"/>
            <a:ext cx="793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fld id="{6078D370-7DD1-4457-A173-B3265C8D0526}" type="slidenum">
              <a:rPr lang="en-US" sz="1800">
                <a:latin typeface="Calibri" charset="0"/>
              </a:rPr>
              <a:pPr eaLnBrk="0" hangingPunct="0"/>
              <a:t>‹#›</a:t>
            </a:fld>
            <a:endParaRPr lang="en-US" sz="180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AFD988F8-E77A-40BC-9D0E-A932068DA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909638"/>
            <a:ext cx="9144000" cy="5948362"/>
          </a:xfrm>
          <a:prstGeom prst="rect">
            <a:avLst/>
          </a:prstGeom>
          <a:solidFill>
            <a:srgbClr val="636D6E"/>
          </a:solidFill>
          <a:ln w="9525">
            <a:solidFill>
              <a:srgbClr val="636D6E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0" hangingPunct="0"/>
            <a:endParaRPr lang="en-US">
              <a:solidFill>
                <a:srgbClr val="BB0000"/>
              </a:solidFill>
              <a:latin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944698" y="1734523"/>
            <a:ext cx="7200384" cy="363814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FC51B13C-FE69-41DE-88C6-D486F6D24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26C6E789-62D0-49BF-8B0C-B9121F5FB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D9DF8024-1041-42C4-91C8-964ADEFE6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E084FB98-BCCB-4C8B-91A9-98BDE74B0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963F5A35-A817-4926-8365-758E66C4E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B2F410DA-4DA5-4202-878D-BAE4A4DF6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fld id="{BD5FAA82-BF95-4A4F-B6A8-5795382C8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80BA276-3AD6-4080-8C07-CD32FF38F4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988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974975"/>
            <a:ext cx="9144000" cy="2962275"/>
          </a:xfrm>
          <a:prstGeom prst="rect">
            <a:avLst/>
          </a:prstGeom>
          <a:solidFill>
            <a:srgbClr val="636D6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3316" name="Picture 8" descr="TheOhioStateUniversity-Horiz-RGBHEX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65250" y="1600200"/>
            <a:ext cx="64246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  <a:solidFill>
            <a:srgbClr val="636D6E"/>
          </a:solidFill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8518525" y="6351588"/>
            <a:ext cx="4349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fld id="{0B434502-56CE-40BA-989E-D9A2402F17DC}" type="slidenum">
              <a:rPr lang="en-US" sz="1600">
                <a:solidFill>
                  <a:srgbClr val="636D6E"/>
                </a:solidFill>
              </a:rPr>
              <a:pPr eaLnBrk="0" hangingPunct="0"/>
              <a:t>‹#›</a:t>
            </a:fld>
            <a:endParaRPr lang="en-US" sz="1600">
              <a:solidFill>
                <a:srgbClr val="636D6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66" r:id="rId3"/>
    <p:sldLayoutId id="2147483845" r:id="rId4"/>
    <p:sldLayoutId id="2147483846" r:id="rId5"/>
    <p:sldLayoutId id="2147483847" r:id="rId6"/>
    <p:sldLayoutId id="2147483867" r:id="rId7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1371600" algn="l" defTabSz="457200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47688" indent="823913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 bwMode="auto">
          <a:xfrm>
            <a:off x="762000" y="1371600"/>
            <a:ext cx="7772400" cy="180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latin typeface="Arial" charset="0"/>
                <a:cs typeface="Arial" charset="0"/>
              </a:rPr>
              <a:t>THE ROLE OF COMPANION ANIMALS IN INFECTION TRANSMISSION</a:t>
            </a:r>
            <a:br>
              <a:rPr lang="en-US" sz="3600" b="1" smtClean="0">
                <a:latin typeface="Arial" charset="0"/>
                <a:cs typeface="Arial" charset="0"/>
              </a:rPr>
            </a:b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2222500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Timothy Landers, RN, CNP, PhD</a:t>
            </a:r>
            <a:b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College of Nursing</a:t>
            </a:r>
          </a:p>
          <a:p>
            <a:pPr eaLnBrk="1" hangingPunct="1"/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Jason Stull, VMD, MPVM, PhD, DACVPM</a:t>
            </a:r>
            <a:b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College of Veterinary Medicine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6600" y="0"/>
            <a:ext cx="51562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276600" y="6519863"/>
            <a:ext cx="2465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Arial" charset="0"/>
                <a:cs typeface="Arial" charset="0"/>
              </a:rPr>
              <a:t>www.webbertraining.com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7156450" y="6519863"/>
            <a:ext cx="1987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>
                <a:latin typeface="Arial" charset="0"/>
                <a:cs typeface="Arial" charset="0"/>
              </a:rPr>
              <a:t>November 20, 2014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2935288" y="5638800"/>
            <a:ext cx="3236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latin typeface="Arial" charset="0"/>
                <a:cs typeface="Arial" charset="0"/>
              </a:rPr>
              <a:t>Hosted by  Paul Webber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paul@webbertraining.com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tlanders\Desktop\Dog Pictures\100_03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Human-pet dog interactions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interactions</a:t>
            </a:r>
          </a:p>
          <a:p>
            <a:pPr lvl="1" eaLnBrk="1" hangingPunct="1"/>
            <a:r>
              <a:rPr lang="en-US" smtClean="0"/>
              <a:t>Determinants of interactions</a:t>
            </a:r>
          </a:p>
          <a:p>
            <a:pPr lvl="1" eaLnBrk="1" hangingPunct="1"/>
            <a:r>
              <a:rPr lang="en-US" smtClean="0"/>
              <a:t>Characteristics of interactions</a:t>
            </a:r>
          </a:p>
          <a:p>
            <a:pPr eaLnBrk="1" hangingPunct="1"/>
            <a:r>
              <a:rPr lang="en-US" smtClean="0"/>
              <a:t>Frequency</a:t>
            </a:r>
          </a:p>
          <a:p>
            <a:pPr eaLnBrk="1" hangingPunct="1"/>
            <a:r>
              <a:rPr lang="en-US" smtClean="0"/>
              <a:t>Social lives of dogs and dog owners</a:t>
            </a:r>
          </a:p>
          <a:p>
            <a:pPr eaLnBrk="1" hangingPunct="1"/>
            <a:r>
              <a:rPr lang="en-US" smtClean="0"/>
              <a:t>Interest in human benefits of interacting with animals</a:t>
            </a:r>
          </a:p>
          <a:p>
            <a:pPr eaLnBrk="1" hangingPunct="1"/>
            <a:endParaRPr lang="en-US" smtClean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Human-Animal Bond</a:t>
            </a:r>
          </a:p>
        </p:txBody>
      </p:sp>
      <p:sp>
        <p:nvSpPr>
          <p:cNvPr id="45059" name="Content Placeholder 6"/>
          <p:cNvSpPr>
            <a:spLocks noGrp="1"/>
          </p:cNvSpPr>
          <p:nvPr>
            <p:ph idx="1"/>
          </p:nvPr>
        </p:nvSpPr>
        <p:spPr>
          <a:xfrm>
            <a:off x="609600" y="1384300"/>
            <a:ext cx="6553200" cy="4525963"/>
          </a:xfrm>
        </p:spPr>
        <p:txBody>
          <a:bodyPr/>
          <a:lstStyle/>
          <a:p>
            <a:pPr marL="228600" indent="-228600" eaLnBrk="1" hangingPunct="1">
              <a:spcBef>
                <a:spcPts val="1350"/>
              </a:spcBef>
            </a:pPr>
            <a:r>
              <a:rPr lang="en-CA" b="1" smtClean="0">
                <a:cs typeface="Arial" charset="0"/>
              </a:rPr>
              <a:t>Distress &amp; social isolation: ↓ health</a:t>
            </a:r>
          </a:p>
          <a:p>
            <a:pPr marL="228600" indent="-228600" eaLnBrk="1" hangingPunct="1">
              <a:spcBef>
                <a:spcPts val="1350"/>
              </a:spcBef>
            </a:pPr>
            <a:r>
              <a:rPr lang="en-CA" b="1" smtClean="0">
                <a:cs typeface="Arial" charset="0"/>
              </a:rPr>
              <a:t>Often strong bonds pets and owners</a:t>
            </a:r>
          </a:p>
          <a:p>
            <a:pPr marL="628650" lvl="2" eaLnBrk="1" hangingPunct="1">
              <a:spcBef>
                <a:spcPts val="1350"/>
              </a:spcBef>
            </a:pPr>
            <a:r>
              <a:rPr lang="en-CA" b="1" smtClean="0">
                <a:cs typeface="Arial" charset="0"/>
              </a:rPr>
              <a:t>↓ stress, anxiety, loneliness, depression</a:t>
            </a:r>
            <a:r>
              <a:rPr lang="en-CA" b="1" baseline="30000" smtClean="0">
                <a:cs typeface="Arial" charset="0"/>
              </a:rPr>
              <a:t>1</a:t>
            </a:r>
            <a:endParaRPr lang="en-CA" sz="900" b="1" baseline="30000" smtClean="0">
              <a:cs typeface="Arial" charset="0"/>
            </a:endParaRPr>
          </a:p>
          <a:p>
            <a:pPr marL="628650" lvl="2" eaLnBrk="1" hangingPunct="1">
              <a:spcBef>
                <a:spcPts val="1350"/>
              </a:spcBef>
            </a:pPr>
            <a:r>
              <a:rPr lang="en-CA" b="1" smtClean="0">
                <a:cs typeface="Arial" charset="0"/>
              </a:rPr>
              <a:t>↓ risk cardiovascular disease</a:t>
            </a:r>
            <a:r>
              <a:rPr lang="en-CA" b="1" baseline="30000" smtClean="0">
                <a:cs typeface="Arial" charset="0"/>
              </a:rPr>
              <a:t>2</a:t>
            </a:r>
            <a:endParaRPr lang="en-CA" sz="900" b="1" smtClean="0">
              <a:cs typeface="Arial" charset="0"/>
            </a:endParaRPr>
          </a:p>
          <a:p>
            <a:pPr marL="628650" lvl="2" eaLnBrk="1" hangingPunct="1">
              <a:spcBef>
                <a:spcPts val="1350"/>
              </a:spcBef>
            </a:pPr>
            <a:r>
              <a:rPr lang="en-US" b="1" smtClean="0"/>
              <a:t>Children: better social skills, self-esteem, empathy</a:t>
            </a:r>
            <a:r>
              <a:rPr lang="en-CA" b="1" baseline="30000" smtClean="0">
                <a:cs typeface="Arial" charset="0"/>
              </a:rPr>
              <a:t>3</a:t>
            </a:r>
            <a:endParaRPr lang="en-CA" sz="500" b="1" baseline="30000" smtClean="0">
              <a:cs typeface="Arial" charset="0"/>
            </a:endParaRPr>
          </a:p>
        </p:txBody>
      </p:sp>
      <p:pic>
        <p:nvPicPr>
          <p:cNvPr id="45060" name="Picture 8" descr="image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21488" y="3429000"/>
            <a:ext cx="2105025" cy="31638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Friedmann 2009</a:t>
            </a:r>
            <a:r>
              <a:rPr lang="en-US" sz="1000" b="1">
                <a:latin typeface="Calibri" charset="0"/>
              </a:rPr>
              <a:t> 	</a:t>
            </a:r>
            <a:r>
              <a:rPr lang="en-US" sz="1000" b="1" baseline="30000">
                <a:latin typeface="Calibri" charset="0"/>
              </a:rPr>
              <a:t>2</a:t>
            </a:r>
            <a:r>
              <a:rPr lang="en-US" sz="1000" b="1">
                <a:latin typeface="Calibri" charset="0"/>
                <a:cs typeface="Arial" charset="0"/>
              </a:rPr>
              <a:t> Patronek 1993	</a:t>
            </a:r>
            <a:r>
              <a:rPr lang="en-US" sz="1000" b="1" baseline="30000">
                <a:latin typeface="Calibri" charset="0"/>
                <a:cs typeface="Arial" charset="0"/>
              </a:rPr>
              <a:t>3 </a:t>
            </a:r>
            <a:r>
              <a:rPr lang="en-US" sz="1000" b="1">
                <a:latin typeface="Calibri" charset="0"/>
                <a:cs typeface="Arial" charset="0"/>
              </a:rPr>
              <a:t>Melson 1997</a:t>
            </a:r>
            <a:endParaRPr lang="en-US" sz="10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Human-Pet Scales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Lexington Attachment to Pets Scale (LAPS)</a:t>
            </a:r>
          </a:p>
          <a:p>
            <a:pPr eaLnBrk="1" hangingPunct="1"/>
            <a:r>
              <a:rPr lang="en-US" smtClean="0"/>
              <a:t>Pet Attitude Scale (PAS)</a:t>
            </a:r>
          </a:p>
          <a:p>
            <a:pPr eaLnBrk="1" hangingPunct="1"/>
            <a:r>
              <a:rPr lang="en-US" smtClean="0"/>
              <a:t>People and their pets instrument</a:t>
            </a:r>
          </a:p>
          <a:p>
            <a:pPr eaLnBrk="1" hangingPunct="1"/>
            <a:r>
              <a:rPr lang="en-US" smtClean="0"/>
              <a:t>Pet Relationship Scale</a:t>
            </a:r>
          </a:p>
          <a:p>
            <a:pPr eaLnBrk="1" hangingPunct="1"/>
            <a:r>
              <a:rPr lang="en-US" smtClean="0"/>
              <a:t>Monash Dog Ownership Relationship Scale (MDORS)</a:t>
            </a:r>
          </a:p>
          <a:p>
            <a:pPr eaLnBrk="1" hangingPunct="1"/>
            <a:endParaRPr lang="en-US" smtClean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5000" y="0"/>
            <a:ext cx="6629400" cy="6781800"/>
          </a:xfrm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457200" y="6411913"/>
            <a:ext cx="716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OPRS: citation available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5638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Physiologic Benefits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539750" y="1462088"/>
            <a:ext cx="5397500" cy="4572000"/>
          </a:xfrm>
        </p:spPr>
        <p:txBody>
          <a:bodyPr/>
          <a:lstStyle/>
          <a:p>
            <a:pPr eaLnBrk="1" hangingPunct="1"/>
            <a:r>
              <a:rPr lang="en-US" sz="2600" b="1" smtClean="0"/>
              <a:t>Ownership, AAA &amp; AAT</a:t>
            </a:r>
          </a:p>
          <a:p>
            <a:pPr eaLnBrk="1" hangingPunct="1"/>
            <a:r>
              <a:rPr lang="en-US" sz="2600" b="1" smtClean="0"/>
              <a:t>“Low” and “high” stress situations</a:t>
            </a:r>
          </a:p>
          <a:p>
            <a:pPr eaLnBrk="1" hangingPunct="1"/>
            <a:r>
              <a:rPr lang="en-US" sz="2600" b="1" smtClean="0"/>
              <a:t>Variety of species</a:t>
            </a:r>
          </a:p>
          <a:p>
            <a:pPr eaLnBrk="1" hangingPunct="1"/>
            <a:r>
              <a:rPr lang="en-US" sz="2600" b="1" smtClean="0"/>
              <a:t>↓ health-care expenditures</a:t>
            </a:r>
          </a:p>
          <a:p>
            <a:pPr eaLnBrk="1" hangingPunct="1"/>
            <a:r>
              <a:rPr lang="en-US" sz="2600" b="1" smtClean="0"/>
              <a:t>Owned and loaner pets</a:t>
            </a:r>
          </a:p>
          <a:p>
            <a:pPr lvl="1" eaLnBrk="1" hangingPunct="1"/>
            <a:r>
              <a:rPr lang="en-US" sz="2200" b="1" smtClean="0"/>
              <a:t>Dog-walking program (72% adherence)</a:t>
            </a:r>
          </a:p>
          <a:p>
            <a:pPr eaLnBrk="1" hangingPunct="1"/>
            <a:r>
              <a:rPr lang="en-US" sz="2600" b="1" smtClean="0"/>
              <a:t>Some document benefits for animals involved</a:t>
            </a:r>
            <a:r>
              <a:rPr lang="en-US" b="1" smtClean="0"/>
              <a:t>	</a:t>
            </a:r>
          </a:p>
          <a:p>
            <a:pPr lvl="1" eaLnBrk="1" hangingPunct="1"/>
            <a:r>
              <a:rPr lang="en-US" sz="2200" b="1" smtClean="0"/>
              <a:t>↓ blood pressure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6083300" y="6034088"/>
            <a:ext cx="2984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Johnson, 2010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685800"/>
            <a:ext cx="2984500" cy="5881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/>
              <a:t>Psychosocial </a:t>
            </a:r>
            <a:br>
              <a:rPr lang="en-US" sz="3200" smtClean="0"/>
            </a:br>
            <a:r>
              <a:rPr lang="en-US" sz="3200" smtClean="0"/>
              <a:t>Benefits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290513" y="1482725"/>
            <a:ext cx="4424362" cy="4572000"/>
          </a:xfrm>
        </p:spPr>
        <p:txBody>
          <a:bodyPr/>
          <a:lstStyle/>
          <a:p>
            <a:pPr eaLnBrk="1" hangingPunct="1"/>
            <a:r>
              <a:rPr lang="en-US" sz="2800" b="1" smtClean="0"/>
              <a:t>“High-risk” groups</a:t>
            </a:r>
          </a:p>
          <a:p>
            <a:pPr lvl="1" eaLnBrk="1" hangingPunct="1"/>
            <a:r>
              <a:rPr lang="en-US" b="1" smtClean="0"/>
              <a:t>Nursing home</a:t>
            </a:r>
          </a:p>
          <a:p>
            <a:pPr lvl="2" eaLnBrk="1" hangingPunct="1"/>
            <a:r>
              <a:rPr lang="en-US" b="1" smtClean="0"/>
              <a:t>↑ prosocial behavior in residents</a:t>
            </a:r>
          </a:p>
          <a:p>
            <a:pPr lvl="2" eaLnBrk="1" hangingPunct="1"/>
            <a:r>
              <a:rPr lang="en-US" b="1" smtClean="0"/>
              <a:t>↑ positive interactions in staff</a:t>
            </a:r>
          </a:p>
          <a:p>
            <a:pPr lvl="1" eaLnBrk="1" hangingPunct="1"/>
            <a:r>
              <a:rPr lang="en-US" sz="2600" b="1" smtClean="0"/>
              <a:t>AIDS</a:t>
            </a:r>
          </a:p>
          <a:p>
            <a:pPr lvl="1" eaLnBrk="1" hangingPunct="1"/>
            <a:r>
              <a:rPr lang="en-US" sz="2600" b="1" smtClean="0"/>
              <a:t>Children autism</a:t>
            </a:r>
          </a:p>
          <a:p>
            <a:pPr eaLnBrk="1" hangingPunct="1"/>
            <a:r>
              <a:rPr lang="en-US" sz="2800" b="1" smtClean="0"/>
              <a:t>Interactions/perceived likability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5133975" y="5791200"/>
            <a:ext cx="3930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Johnson, 2010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1104900"/>
            <a:ext cx="3954463" cy="5029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jstull\Pictures\Work\Animal\Pictures\halloween dog 2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457200"/>
            <a:ext cx="8364538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tlanders\Desktop\Dog Pictures\dogggg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0"/>
            <a:ext cx="48006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7550" y="138113"/>
            <a:ext cx="7740650" cy="5805487"/>
          </a:xfrm>
        </p:spPr>
      </p:pic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685800" y="60198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http://thehydrant.files.wordpress.com/2012/06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Conflict of Interest Statement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898989"/>
                </a:solidFill>
              </a:rPr>
              <a:t>	</a:t>
            </a:r>
          </a:p>
          <a:p>
            <a:pPr eaLnBrk="1" hangingPunct="1"/>
            <a:r>
              <a:rPr lang="en-US" b="1" smtClean="0">
                <a:solidFill>
                  <a:srgbClr val="898989"/>
                </a:solidFill>
              </a:rPr>
              <a:t>The presenters declare they have no competing interests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Children With Pets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Improved </a:t>
            </a:r>
          </a:p>
          <a:p>
            <a:pPr lvl="1" eaLnBrk="1" hangingPunct="1"/>
            <a:r>
              <a:rPr lang="en-US" b="1" smtClean="0"/>
              <a:t>Social skills</a:t>
            </a:r>
          </a:p>
          <a:p>
            <a:pPr lvl="1" eaLnBrk="1" hangingPunct="1"/>
            <a:r>
              <a:rPr lang="en-US" b="1" smtClean="0"/>
              <a:t>Self-esteem</a:t>
            </a:r>
          </a:p>
          <a:p>
            <a:pPr lvl="1" eaLnBrk="1" hangingPunct="1"/>
            <a:r>
              <a:rPr lang="en-US" b="1" smtClean="0"/>
              <a:t>Empathy</a:t>
            </a:r>
          </a:p>
          <a:p>
            <a:pPr eaLnBrk="1" hangingPunct="1"/>
            <a:r>
              <a:rPr lang="en-US" b="1" smtClean="0"/>
              <a:t>As likely to talk to their pets about their emotions and secret experiences as with their siblings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48350" y="1295400"/>
            <a:ext cx="2838450" cy="2439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Immunocompromised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Mental &amp; physical isolation</a:t>
            </a:r>
          </a:p>
          <a:p>
            <a:pPr eaLnBrk="1" hangingPunct="1"/>
            <a:r>
              <a:rPr lang="en-US" sz="2400" b="1" smtClean="0"/>
              <a:t>HIV-infected: </a:t>
            </a:r>
          </a:p>
          <a:p>
            <a:pPr lvl="1" eaLnBrk="1" hangingPunct="1"/>
            <a:r>
              <a:rPr lang="en-US" sz="2000" b="1" smtClean="0"/>
              <a:t>Pet as family member</a:t>
            </a:r>
          </a:p>
          <a:p>
            <a:pPr lvl="1" eaLnBrk="1" hangingPunct="1"/>
            <a:r>
              <a:rPr lang="en-US" sz="2000" b="1" smtClean="0"/>
              <a:t>Source of support and affection</a:t>
            </a:r>
          </a:p>
          <a:p>
            <a:pPr lvl="1" eaLnBrk="1" hangingPunct="1"/>
            <a:r>
              <a:rPr lang="en-US" sz="2000" b="1" smtClean="0"/>
              <a:t>Protect against loneliness</a:t>
            </a:r>
          </a:p>
          <a:p>
            <a:pPr lvl="1" eaLnBrk="1" hangingPunct="1"/>
            <a:r>
              <a:rPr lang="en-US" sz="2000" b="1" smtClean="0"/>
              <a:t>Pet-owners with AIDS less depression than non-pet owners</a:t>
            </a:r>
          </a:p>
          <a:p>
            <a:pPr eaLnBrk="1" hangingPunct="1"/>
            <a:r>
              <a:rPr lang="en-US" sz="2400" b="1" smtClean="0"/>
              <a:t>Cancer patients: </a:t>
            </a:r>
          </a:p>
          <a:p>
            <a:pPr lvl="1" eaLnBrk="1" hangingPunct="1"/>
            <a:r>
              <a:rPr lang="en-US" sz="2000" b="1" smtClean="0"/>
              <a:t>High level of attachment to pets </a:t>
            </a:r>
          </a:p>
          <a:p>
            <a:pPr lvl="1" eaLnBrk="1" hangingPunct="1"/>
            <a:r>
              <a:rPr lang="en-US" sz="2000" b="1" smtClean="0"/>
              <a:t>Having a pet provided health benefits (67%)</a:t>
            </a:r>
          </a:p>
          <a:p>
            <a:pPr eaLnBrk="1" hangingPunct="1"/>
            <a:r>
              <a:rPr lang="en-US" sz="2400" b="1" smtClean="0"/>
              <a:t>Lung transplant recipients </a:t>
            </a:r>
          </a:p>
          <a:p>
            <a:pPr lvl="1" eaLnBrk="1" hangingPunct="1"/>
            <a:r>
              <a:rPr lang="en-US" sz="2000" b="1" smtClean="0"/>
              <a:t>Pets ownership associated better quality of life</a:t>
            </a:r>
            <a:endParaRPr lang="en-US" sz="2400" b="1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1219200"/>
            <a:ext cx="3200400" cy="213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Benefits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smtClean="0"/>
              <a:t>Distress and social isolation </a:t>
            </a:r>
            <a:r>
              <a:rPr lang="en-US" sz="2600" b="1" smtClean="0">
                <a:sym typeface="Wingdings" charset="2"/>
              </a:rPr>
              <a:t> negative health effects</a:t>
            </a:r>
          </a:p>
          <a:p>
            <a:pPr eaLnBrk="1" hangingPunct="1"/>
            <a:r>
              <a:rPr lang="en-US" sz="2600" b="1" smtClean="0"/>
              <a:t>Depression and anxiety </a:t>
            </a:r>
          </a:p>
          <a:p>
            <a:pPr lvl="1" eaLnBrk="1" hangingPunct="1"/>
            <a:r>
              <a:rPr lang="en-US" sz="2600" b="1" smtClean="0"/>
              <a:t>↑ catecholamine release</a:t>
            </a:r>
          </a:p>
          <a:p>
            <a:pPr lvl="1" eaLnBrk="1" hangingPunct="1"/>
            <a:r>
              <a:rPr lang="en-US" sz="2600" b="1" smtClean="0"/>
              <a:t>↑ corticosteroids</a:t>
            </a:r>
          </a:p>
          <a:p>
            <a:pPr lvl="1" eaLnBrk="1" hangingPunct="1"/>
            <a:r>
              <a:rPr lang="en-US" sz="2600" b="1" smtClean="0"/>
              <a:t>↓myocardial perfusion (heart blood flow)</a:t>
            </a:r>
          </a:p>
          <a:p>
            <a:pPr eaLnBrk="1" hangingPunct="1"/>
            <a:r>
              <a:rPr lang="en-US" sz="2600" b="1" smtClean="0"/>
              <a:t>Improve health </a:t>
            </a:r>
          </a:p>
          <a:p>
            <a:pPr lvl="1" eaLnBrk="1" hangingPunct="1"/>
            <a:r>
              <a:rPr lang="en-US" sz="2600" b="1" smtClean="0"/>
              <a:t>Improve psychosocial status </a:t>
            </a:r>
          </a:p>
          <a:p>
            <a:pPr lvl="1" eaLnBrk="1" hangingPunct="1"/>
            <a:r>
              <a:rPr lang="en-US" sz="2600" b="1" smtClean="0"/>
              <a:t>Reduce distress and stress responses</a:t>
            </a:r>
          </a:p>
          <a:p>
            <a:pPr lvl="1" eaLnBrk="1" hangingPunct="1"/>
            <a:r>
              <a:rPr lang="en-US" sz="2600" b="1" smtClean="0"/>
              <a:t>Moderate social interaction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Human-pet dog interactions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interactions</a:t>
            </a:r>
          </a:p>
          <a:p>
            <a:pPr lvl="1" eaLnBrk="1" hangingPunct="1"/>
            <a:r>
              <a:rPr lang="en-US" smtClean="0"/>
              <a:t>Determinants of interactions</a:t>
            </a:r>
          </a:p>
          <a:p>
            <a:pPr lvl="1" eaLnBrk="1" hangingPunct="1"/>
            <a:r>
              <a:rPr lang="en-US" smtClean="0"/>
              <a:t>Characteristics of interactions</a:t>
            </a:r>
          </a:p>
          <a:p>
            <a:pPr eaLnBrk="1" hangingPunct="1"/>
            <a:r>
              <a:rPr lang="en-US" smtClean="0"/>
              <a:t>Frequency</a:t>
            </a:r>
          </a:p>
          <a:p>
            <a:pPr eaLnBrk="1" hangingPunct="1"/>
            <a:r>
              <a:rPr lang="en-US" smtClean="0"/>
              <a:t>Social lives of dogs and dog owners</a:t>
            </a:r>
          </a:p>
          <a:p>
            <a:pPr eaLnBrk="1" hangingPunct="1"/>
            <a:r>
              <a:rPr lang="en-US" smtClean="0"/>
              <a:t>Interest in human benefits of interacting with animals</a:t>
            </a:r>
          </a:p>
          <a:p>
            <a:pPr eaLnBrk="1" hangingPunct="1"/>
            <a:endParaRPr lang="en-US" smtClean="0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tlanders\Desktop\Dog Pictures\100B49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tlanders\Desktop\Dog Pictures\100B48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304800"/>
            <a:ext cx="8794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5"/>
          <p:cNvSpPr>
            <a:spLocks noGrp="1"/>
          </p:cNvSpPr>
          <p:nvPr>
            <p:ph type="title"/>
          </p:nvPr>
        </p:nvSpPr>
        <p:spPr bwMode="auto">
          <a:xfrm>
            <a:off x="685800" y="3733800"/>
            <a:ext cx="7772400" cy="1362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/>
              <a:t>ROLE OF PETS IN ZOONOTIC TRANSMISSION &amp; OUTBREAKS</a:t>
            </a:r>
            <a:br>
              <a:rPr lang="en-US" cap="none" smtClean="0"/>
            </a:br>
            <a:r>
              <a:rPr lang="en-US" cap="none" smtClean="0"/>
              <a:t/>
            </a:r>
            <a:br>
              <a:rPr lang="en-US" cap="none" smtClean="0"/>
            </a:br>
            <a:endParaRPr lang="en-US" cap="none" smtClean="0"/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Zoonoses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Naturally transmitted from animals to people</a:t>
            </a:r>
          </a:p>
          <a:p>
            <a:pPr eaLnBrk="1" hangingPunct="1"/>
            <a:r>
              <a:rPr lang="en-US" b="1" smtClean="0"/>
              <a:t>Of 1,415 species pathogenic to people</a:t>
            </a:r>
          </a:p>
          <a:p>
            <a:pPr lvl="1" eaLnBrk="1" hangingPunct="1"/>
            <a:r>
              <a:rPr lang="en-US" b="1" smtClean="0"/>
              <a:t>61% zoonotic</a:t>
            </a:r>
          </a:p>
          <a:p>
            <a:pPr lvl="1" eaLnBrk="1" hangingPunct="1"/>
            <a:r>
              <a:rPr lang="en-US" b="1" smtClean="0"/>
              <a:t>75% emerging pathogens zoonotic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-2895600" y="6475413"/>
            <a:ext cx="7620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Taylor 2001</a:t>
            </a:r>
            <a:endParaRPr lang="en-US" sz="1000" b="1">
              <a:latin typeface="Calibri" charset="0"/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4067175"/>
            <a:ext cx="3781425" cy="26066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4518" name="AutoShape 4" descr="data:image/jpeg;base64,/9j/4AAQSkZJRgABAQAAAQABAAD/2wCEAAkGBxQTEhUUExQWFRUVGBwbFxcYGRwcIBofHRoeIB8eHB8ZHSghHR8nGx0YITEjJSkrLi4uIB8zODMvNygtLiwBCgoKDg0OGxAQGywmICQ0NywsLCw0LC8vLCwsLDQsLCwvLCwsLCwuLCwsLCwsLCwvLCwsNCwvLCwvLC0sLDQ0LP/AABEIALMAyAMBIgACEQEDEQH/xAAcAAEAAgMBAQEAAAAAAAAAAAAABQcEBggDAgH/xABCEAABAwIEAwYDBQYFAgcAAAABAgMRAAQFEiExBkFRBxMiYXGBMpHwFCNCobEIUsHR4fEVM0NikiSCJVNyc5Oi0v/EABkBAQADAQEAAAAAAAAAAAAAAAABAwQCBf/EACYRAAICAgIBAwQDAAAAAAAAAAABAhEDIRIxBCJBURNhcfCRscH/2gAMAwEAAhEDEQA/ALxpSlAKUpQClKUApSlAKUr8UJEUBVfDfE5xjFHm+8AsrYShoGO/MkZlfvI3OU6fDNWrXKuKcL4ng90Sx3ukhD7KSQtJ6gSB5g7H51HYPjt7cYg2sXi27h5aEF4qgbgAKA0y/wC2IqEgdd18OthQKVAKSRBBEgg7gg7iq7uMCx0slCsSt0wnVYaIV6yBv7VRnDXFtxbPvuJfdW482pAXmKipUjIo5pkjWJHPzpsFy4TxUbDGFYWpZXbOFPclapLJUJCMyjJRyA3EgCrVrmrs14Fvbq/aublt1Lba0urcdzBSymCmM3iUZy+1dK0SoClKVIFKUoBSlKAUpSgFKUoBSlKAUpSgFK1nijErzvE29g2jvCnMt52Q22mYAEDxqJnQbAa7itdxN7F8OH2lx5u+t0gquEZA0psAz93qZ068xXPIFkUqrP8AF12racSsnVXGGuEF23UJLAmFKbMyIO6Dtr7blxNxUi1t23UIL63ylNu0giXFKEiOgjUnkKctbBsNK0i97QU2yksXLWa7cICLa1UXlax8RUlCUnUnXkCaM9oFtcNPtn7RbvIBQppTZDqSoEBQAkeczFTHZDaXZrt9j4xK7c7x77PhdmopdUVZRcuA6omdUeQ3B8xVWYzgBdusRubZaEN2yw8AvwKIcJWnIkgbax5Zetbhg/Ddtbrlu2LmWcjl24FAGfiDLQy8k7qB2861PtabcXcIuXS2VOpg5E5RKI5Ek7Eaz8tKueKcVbRwssG6TLy4r4mT/gbl2kx3rAy+KPE4IgEc5J2qm+D8DbsMRZ+2rbcZXbKcXklwJSpMeOB4R51F4nxh3mDW1jJzNvLziNChIBR/9lH/AI/OX7JbZ1kO3KVZc6e7AUgKCk7nflMD51EYOTqJ1OcYK2WFwnji7K+TZruPtNlcgmzfK82UjUtlUmdCBr5datWqGuOG2HHQ6pkNLCwvParLRCgZGVtwLQTOsyP4i3sI4nYfOUZm16eFwZZnofhV7GolinDbWjmOWMnpk3SvI3CcmcHMnLmBTrIidI3kbRVdcZ9oJTYt3+HONuIbdSl9te4Co0UN0qmB7mq2ywsqlRfDGNovbVq5bBSl1M5Vbg8x8+dSlSgKUpQClKUApSlAKUpQClKUB53DyUJUtZhKQVKJ5ACSflXN/GHbHdvPKFovuWBKUeEZlA/iVM6+XnXQuPWynLZ9tPxLaWlPqUkD864tWggkEEEGCDoQRyNQCbwji68tkrSy8pKHM2dGhSc4hWn8q2XhntBSh7DzcoPd2KHEJKfESFgAKg7KERM7Rp10FhYSpJICgCCUnYwdj61ncQ4i3cPqcat0WyDENIJIEDfXr7VNAtXhUuuoffU6oC8cUshBhZTslKlp8WgnRMb1M2+EIC86UZVREpnxDzAMK1PPrVc8E4fiKe7WyPuFqBIURETBMHUCOYq40s6/Xy9Yn869HCkorVHnZ21LuzERb/n9e+hBrUe0F1sqtrZ1fdNXDv3q4HgQnLrrsZUPKrBSx7f22/L9ah+K+Emb1tKHCpKkE5FpiUzvodCNBpptXU4txaRVikozTZUlhwQlWKLsXbhCWmpU4/oAWwAqUyYkpI5mPOK3js+vEvWykp2ZWUJJ0lI1SdOcHU6VGt9kzRcWj7S593lzHu0x4hOnj5DfTmN63rAOH2rNru2QQmcyioySYiSdOXt86pwwlCVs0+RlhKNLsKt9QOX6bcvqPasdy2kZSBB5KEz5EHQipZTEDUTGvy5/05eVRHEmJfZWVOlOaCExOgKiNVK1ypGnL03rTypGNJt0j1Rjj1onMHgltMFSXpUmPU+JJPXXlpVOYiyLt193DWXm2w0XLlsrSQgFUqCIgluYjSfIVicWY6++4W3XULQg6Bo/dn/cnrPU1HYZi71v3ncrKO9QW3I/Ek7gzXn5ZQlLSo9TFCUVUmejfEF0lCW03DyUInKlK1ACd4g+VWTgPHF9btfamHje2qCA+w7/AJjIO0kDYgQHAImZFVg7ZZWUuKJClqISkjRSQNVAzyVpBGsiJgxM9n+PJtLtJdAVbujurhB1Cm1aGR5b/OqeK6otWzqfhjiFm+t0vsKlKtxzSeaVDkRUtVCYGDgWO/Zkkm1u8oEmdFE5D5lKyU+hq+6hfDApSlSBSlKAUpSgFKUoDX2OK2ftL1s//wBO43qjvFAB1B/GgnQ66Ebiq07aMPwqVKyqVfqMBu3UApRPNwZVDT0k1a3EHDlteoCLllLoT8JI1T6HcVU2JYA0h904eltjJ92lxQKiT/qL+LWD4RykKkag13ig5yornNQVsrvEOEUMstpUpart6AhpMQDJknQkgCNZGoPtMM8JtB64ZSjMpFmFJnMcyzuoSSBroIrc8E4aS04XVrU8+oAFxcSBEEJA0A2057TUjiOAJfWh1LjjTyJyOtnWDuCFSCNJ16+emz6SW6/f39oxvPurMfgG6S7ZMFMeFISpIM5SnrrI2B16xWwWN02vOG1pV3ZyqKTISdyDHsdK153gz7zvbe4ctnlx3ykJSQ4OfhMJSrmFDz06SeC2ibFKGFSWSfC8RqFKMkOlIgSdl6TsYMFXcXJFUoxk20yeSjy5evPn/L19ih/P01rJaZM+3L26elYHEOKt2iEFxK1l5YQ0hpOYrUQT4dxPmYqZTSIjjb6Ma2H/AFD+nJn1+A/0+tssp+vb856Vr+C4vcG+7m7sF2qrhvMg96lxJ7oAEAJSBsraZ1HWamcax60tVoQ++htatgqZA6mPhA5E+fTTiORV2dyxSvo9HB9b/WutYl5apcSptYCkLBBHUHf+/wClSQhQCkkKSoSkpMgjkQR+X8a8i38h8o1/vOn8Ksb5FVUVjZ9lbDb2dTq3EJ2aUkCTyzKB1Ez+EfzmXOE7NJkW7Q1kGPf69POp9FwX4LJCWZkuRPeeSJ2T1UZnQDrX1eQkKUZAGpnTQCSPz8v5RGKXSLJZJt7Zz1xao/bHhOiVqSkckgHQDoPKoive/uS44twmStRUZ8zXhXnSdts9OKpJFrdpONW95huHvofR9rZCUuICvGJSNTHRSQfeug8Lue8Zac08aEq0MjVIOh51xNXamAWxatmG1boaQk+oSAd65fZJn0pSgFKUoBSlKAUpUJxBxZa2TjDdy53argkIJGnhiSpWyRKhqahuge/E1+WbZxaCAuMqJ/eVoD7b+1Vk2wG+4bEhIMTOpKU+EHTxAwozptrvW1doFzLtuzoQAt1U9RCUfqv8q1S5BeIaQPClQLjv7pBGiI3ckR0EddK3ePGo38/4YPIlc6+CeaR9f35a1mto/n/X9K8Gh7n21P8AGfres1odNvrr85rSZD7Qif6+2v51ltWwVpGhHsRz+o9d6+bdmY848/r63mpO3tgNQTqOX9apyT4l0IWeGF2CmfBmzNgeEqnMnqCTOYc5JnrNaTxVxjYOrZ7i8Y+0W7oW1mzFsqgpKVKGgBSpQzcpB5VtPaI4UYZeqBg9yuD6iOVchVjc72boY62dLYzxOlF7bqxMtWgYSpxtpDheUtagUZlKSgBKQM4A5yD6QeCXtgq6xG5dD12m6lCFtNLcAQU6twkEoXtqqAREbGKUxjF3blYceVmUEJQD5JED8qw0OqGgJHoajkvgtr3Opeznh5y3sG2XTBGY5VQSlKlEgGCQDl6SN69X8PU/JeTkZB8LJOqo5u6/CeSfcydBTnYI+v8AxQJzKyqaVIkwcoGWfTlXQ13aiSduv1yq/Hk+TLlx+5BLQI18o5eX1/WsDE7JDra21/CtJSoDQwdwPrT3qWfbg67/AF0n0+dYjw5dPrXpsfoVr7RiaaZXj3ZrYj8LnnLn57e22tYbnZ/ZD8K/+ZrYePMaVZtNupSVJLqUuaa5IObYgA7DXrE1jWHETFy4ptpWcJQF5vWREb6aT61wuF8Wl/CLVPLx5XocF9m+HPreQ42suNKQseMwUK2BGx8SVg+UdauoCqw4bu+6vWD+FwKaVrG4zJPTdJH/AHDrVoVhzR4zaN2GXKFilKVWWilKUAqNvn3Wpc0cbHxJCYUkayoa+KNNPWOlLnGUIWUBDyyn4ihtSgPcCJ8hrWSxfNrUUJWM6dVInxD1TvHnUWmD3bWFAEGQRIPka1LtR4W/xCxW2lILyPGydJzDlPLMNPlUli33CDmeUlskBtttICyoxDaSJ0JnQAHXeBWqcSqas2w6/cNWpy6JPeuPqAMpBWl9Kln4tIgEkSd6Ar3AuI3Li1dUvR+3YSwAPi8IVlMHYlRCfap/DLtht5SAsEtoQ02wgFRCdNSBzJiTyABO5qsOJsRc+2OLC3Wkv5cy1oyKUnQ5yga+Y1JPWt64f4f+yS4O+UpfxPtqS4SNCfApMwd9ApWu8Vswybikl0YssEm232WFZKURKk5CZ0J8+fQ9RrWe3MfXP+31Fa9h107BQlDjhSYLjoS2D6AJkiZg5RtUnbPuSG1LSh2M3hRIWJI8OY7gwDz2Ok1o5GXibHYIJJOum38KlWxrWvYc0/r9+P8A4h0J18W4Hzqes0KA8SsxneI/KTWXOve/7NeHs13tSP8A4Tef+0a5GrqTjx66vW72ytUtJS00nvXHSZUVgqyoAICYABK1SNYjc1ztd8NOoft2AUqXcoaWjcAd7sDPTnVFGw3XhnsYuLu0Rc9+hsuDMhBSTprEmdJ0qtLlhTa1IWMqkKKVA8iDBHzrpfhzD8bs7T7ME2buRMNOKcWCkdCAmFZeW1Uh2i8JXNg8k3TiHF3GZwqTOpzeKZHU1Dr2BM9gZP8AiyI/8pyfkK6ZdTNc29gNg4rEg6EKLbaFBSxskqGgJ84NdGXrKlapdUiN4CT+oqVtrZxPojsSZ9dPr+fyqAxN5CW1KdXkQASpROWAIkgjUH85ipHFsOcVr9qfTAPwhr23aOug+ZquO1bAbu4YbDC1LS2CXGtiuNQrSAoj92NzI3rbbUNbMLinJexUvEGPvXC1hTy1t5tJ0kJnKSOsb+3Svvg/GvstylxU5CMq46Hn7VF2lktxRShJJAKj5BIkk9Kx6xW1s3uKa4l+OXWVTSknxJdaUIEyO8AJTG8pJ26+dXPXG+C8TPW6C2mFIkKSFT4VAzIg7TuNquO17fmDHeWrid5KVJPLTpz0rrLkUmmV4cbhaZavECnBbPlnR0Nr7s6fFlMb6b1B9mvGKcTtA7lyuIOR1PLNAMjyI1qvMT7fUFJDNmokgiXFgRp0SDPzFeH7NDgz3wJEkMkCdTBck/mPnVXvZcXtSlKkCsW8w9t2CtIJGyhopPooaj2NZVKAjrLCQhfeKcW8uAlKnMpyJgSE5UgCSJJ3J5wABqtvw7hybtTzq1XlytRKSuXi2AToEoBCUpmJI6czWycRtBaWUKnKt5IUASMwhRgxy02ryxBAt0sttpQ0wpWRwpGXKCITA2EqhJUdpGmsjl6WgVDxBhC7q/ujcBvVoCAAS2VCEoKhupCUgmOaok1HdmuMLbcVYP6LbnITOwOqddxGoPT2iyuNbEMvW6kAJQptbfmFJOYb7kgrJ9JrW14Cwu4buVJ+9bPhgmDrpMbxsNedb8UbimjDmklJxkbSyfz2+umorIDYMAifrry086j7deg+Xyifz6f1rMQrbbbn7fl9c6ve2ZESeEgIASNEpEADQdPo1PN71rTTn0dOYmpRi5ga6jTUH6mqM2O9o045UUX22cRuIxNTbYSEoQgL0/zRqcrkRnRr8JkVDuO3isbs/tyEoeDjACUhMZAoZYyEjaoHtBvu+xK7c6vKH/E5f4VNdoGLqRiNvdIjOli2cGkjMEA7dJrMtP8ABvTOqKoj9pgeOxP+17T3bqxrTi5ws4YtSElV8oJWQYCfu1KlI56iqU7c8edfxBTC8uS1JDcDXxhJOYzrsOlcuNdnVGwfs13cP3bU/EhCgJ/dUQdP+6r4dNcz9gt73eKJTycbWn9CP0rpB92JJ+VSo3RTllSowMSe5dDIBjX66VDveX8vrl9Csy7ckkA7xz3jTf5dNawHT1rfGNRo86UrZB4nattNuqbZSSW1+FIgq0JgwOp89/eubq6fujpynX8t/np7Vz/xq7bquVqtgQkk5hECZ3T5H2qnyY6TNPiS20QFKV9ttlRhIJPQCf0rGbT4rbOyzFFW+KWqgSAtwNqHULOWD7kH2rX8Rwt5gpD7S2itIUkLSUkpOxg15WN0ppxDqIzNrStM6iUkESOeoqGrB25SorhXF/tdoxc5cnfICineCd/zpUglaUpQERfO95cstJg93LrsESiBDYUNwVFSiOoQus3FLRDzLjToBbcQpKwehEGvS3tkIzZUgZlFSvMnma+n2UrSUrSFJUIKSJBHQg1ANRxQKusKQ9lK3UIDqYBBWUjUpBAIzpzED/cBWrMOhSdDIMEERBEaajqOdW0dvKqixhTVpcLa71tKCStolaQMpOqBKt0K0jkCmtXjTSfF+5k8mF+pGJxljTtral1kAqSpIIKcwE7zB09fXrWl2/aQ43dB7MVsOhOdiZLUaEIJA5ifMH3rdr21burZTQUMi0wkpIIERBBToRpy2iKpTHMGdtXCh1Mfuq5KHVJ+XpXedyTTXRx48YSVPs6Zs7lKgFoUChQBSU7EaQfTaPfpXq/iKUFKAMy1HRA5DYqM7JH67eWidmmLleHoS0Uqda8BSVREk5Srnljnz1HI1uGH2pRJJKnF/wCYvmo7eyRqAOQ+dXKSaRU/TJopzHeDGkYuzaF10ofIUtZCcwKpJ8txUd2o4am2vAwhSlJaZbSkq3IgxPzroJDaSoKyjMNlQJE9DGnoN69VobUZU22pXUpB5bHTYaem9Uvx/g0R8j5NUsSfs3D0iPvRzn/RXHKqn7Xmj/i93APxp2B/cTXQ9viKCIT/AKSlJToIBTzHTl7dK+nLgKMlIKp5ido1P1yFR9FtHb8hGldmOC2bdjbXSmUF5KVK7wJOYEKI5a6azpW6PXGZIIM9Fcjp158q80u9NI2gfWoIFQy1FglYUkMEFSwowGyATnSToQeaeUCOYq+MFFbMuTJyJJ1e/v6R+W1Yrrw6+o6DlPTnVaYr2syvu7RjMScqVukwTsISIPzPOtKz3VpfuNvvm3dKoecHjiRmmE/FodI61xLyI3SOo+NOXei8H3JgTv0156afXzFVlfdnSVOFQuV+Iyc4zKJnXWdfWp/he4fPf94444xmHcLdTlWpOupHIHw7+dSjra3VNtsFJddJSgxmCQRKlkj8KRCp2Jyj8Qrp8XG5I4jyhLjFkv2RcFsMNvOlAcC1BCFLAMhEyeg8RI05JFWMzh7SDmQ02k9UpSD8wKYbYoYaQ02IS2kJHsP1rJrz27Z6UVSK2467KGbzvXm1K+0rMguuKKU9QByHlWkcJ9h9x34VeqbS0gg5UHP3kH4ToIGmvrXQFKgk87dhKEhCEhKUiEpAgAdABSvSlAKUpQCoPjDihjDrcvvnTZCButUaJH8+VTLzmVKlH8IJ+QrlLtN45OKPNrCS220iEoJBhR+IyN5hPyqAYvGHHt5iCyXXChs6BlBIQBM6ifEdtTWrUpUgyLK8cZWFtLKFDYgx/ceVTHFHFC7xLIWAC2DmgCCo7kc9gK1+lSpNKjlxTdkpgtw4znuGXktLaywmYUvMdQkbKAiTPlV/cJY2Lq1bfgJKhCkiIBHxD+PXWud7DDnXiQy2twjUhCSqPWKuvs8wNyzYUhxYUVqCso2RpBAJ0MzvtpzitPjcr+xm8pRr7m95t/L61+v5V+l36+vOsFD/AD/PbbXT2mvtT8fX6/XPzrX0YUzywrwl4AR98s7dYP6mtL7Qe0EW0sWxC3ohStw15RsVeXKnHnFH2JtxttQL76lFMf6aVADMRyOhj+5qkqyZstelG3Di5ep9HTeA4il+3acSsKzNpkiDCoEgjkZ5eulZDkEQRII2Osgxp571VXY8l9DjwKFBlSUkkgjxCcuWdyRmmOVWat3X1P8AH2O89PTpoxvlG2ZcseM6RXuO9mLK1FbDvdZj8BGZIn92NQCeWvrFVU+lQUoKnMCQZ3mdZnWrYu8UxbM44GWg2kkhowpSkyeaVHxAbwRrsKrbiO+S/cLdShTZXBUkxoqIMaDT113rLnUV0qZtwSn1J2etnxNctoCEunIBASoAiJ21G3Ktr4K7UHLS4Lj7SHkqEFQ0WgbnJrlEmCdNYGulV8tBESCJEieY6181S5S6sv4xu6O18JxNq5aQ8ysLbWJSofWh8qzKpH9m/GVkXNqoyhGVxGu0khQA6HQ/3q7VKjU6AVwjo/aVqeI9pGGMryLu2yoaHJK4ImQSmRMiprA8et7tGe2dQ6nnlOo9RuNjvUgkqUpQClKUB8rQCCDqCINUVxz2Id22XcOU44oElTKyk6cggwNtoMk9avelAcTv4W8iQtl1JTvmQoR6yNK8mrVaiQlClEbwkmPlXba0AiCAQdwda82bVCZKUJSTvCQJ+VAcg8M8J3F5cIYShaM8ytSFwkAbmBty96ysb7PMRtllKrR5YGy2kKcSR6oBj0MGuuqUByPgWL3dihwJtdJlanG3ARAMAkEabmD51YfCHFJvEklpba0xrqUq9FRvvoTttOtXmtAIIIBB3B1BrWb/AIIYUSppS2FEbIMo/wCCpTvrpE1diy8Xvooy4eW0tmrC6CRJVoADKj0GpJG/Kdqp3iLj65ecUGXC00D4QnQmNlKO88/KYrbO1u8esotO8bcLqJK0gpKUzEFMkAqg6ztyG9VHXeXNaqHRxhwcdyR6PvqWoqWoqUdSSZJ9zX3Y2inXEtoEqWQB/M+Q3J6V4pSSQAJJ2FXJwVwcthAWLS5W8oaqU2UADTRPeZYHmdd+VVY4qT29F2SfFaRt6nfPT5ewnaP7Vjqen600rPZ4avVky222NBmcVJ9YRMiI0kE9RUzZcCNgy+6t2fwCEIG3IeI9NVHStkvJgvuYY+PN+xqNsFvOd2wguL1+H4U/+teoR5TqYMAwanGOALRptdziCUPuJTnWQmEICRJyp3VtqVEk+W1b3a2qG0hDaQhI2SkQB8qqXi/jC/fRd2asHui2vO2hxCHFabBWiMqhInQ7Vky5pT/BsxYVDZWPaTxhb4itCmbbuC1KUqkeNHIKSB4SkjSCRBO1aVUurha9G9ncj1Zc/wDzXi5gN0n4rZ8axq0sa/KqqouLM/ZwtlG8uHAPChoAnzUrT9D8q2/tZxm4uLpjCLNeRVwJfUNwk7CQdBlCiRz8Ou9aFwTxw/hLDlsMPV361Zs6gtJJ/CFpKZIA2gjet87I+Frk3D2KYgkpffnu0KBBSCdSUnVIiEgbgCgNvwTs+sLZoNJt0LjdbgClKPUk1pfEGCJwnFbK6sxkavHQw8yDCZWQAUiDpqVR1TyzVbijAn6/KtLOHPX97b3DrambW0KlNNuaLdcOgWpP4UgbA+KSdqhsg3WlKVJIpSlAKUpQClKUApSlAKUpQHNP7QTJGKAkyFMogdIkVWVW/wDtItEXlsrLALJAV1hW3tP51UFQgSHDzBXdMIAJKnUCBuZUK7TrjjCMTZt12boQpbjLpcdBgBUKSUpTptCTvzJrpPDe1HDXUJV9oDZIBKFggjSSNoMeVG62DdKVpl72i23ess2oVdLdcSk90lRCEkwVqMRAmfnW50TIsUpSpJFKUoD5KBMwJ619UpQClKUApSlAKUpQClKUApSlAKUpQClKUBGY/g7Fy3kfbS4kbTOnoRqK1Rns2wxKSkWogx/qOnZRI1K53J9a/aUBN4JwjZMN5G7dsAGfEM5+ayT+dTLdg0mMraBG0JH8qUoD2S0kbAD0Ffd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30288" y="3884613"/>
            <a:ext cx="2570162" cy="23002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 and Share Alike</a:t>
            </a:r>
            <a:r>
              <a:rPr lang="en-US" baseline="30000" smtClean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Many factors shape human microbial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Household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Dogs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Household members more alike, esp. if dogs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Dog-owners shared more skin microbiota with own dog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67350" y="3459163"/>
            <a:ext cx="3219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Song 2013</a:t>
            </a:r>
            <a:endParaRPr lang="en-US" sz="1000" b="1">
              <a:latin typeface="Calibri" charset="0"/>
            </a:endParaRP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Elements for Effective Pet-Human Transmission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Pathogens with a broad host range</a:t>
            </a:r>
          </a:p>
          <a:p>
            <a:pPr eaLnBrk="1" hangingPunct="1"/>
            <a:r>
              <a:rPr lang="en-US" b="1" smtClean="0"/>
              <a:t>Opportunities for exposure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3429000"/>
            <a:ext cx="3352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Describe features of the human-animal bond and its implications for human health and infection prevention</a:t>
            </a:r>
          </a:p>
          <a:p>
            <a:pPr eaLnBrk="1" hangingPunct="1"/>
            <a:r>
              <a:rPr lang="en-US" sz="2800" b="1" smtClean="0"/>
              <a:t>Define zoonotic transmission and describe the role of pets in zoonotic outbreaks</a:t>
            </a:r>
          </a:p>
          <a:p>
            <a:pPr eaLnBrk="1" hangingPunct="1"/>
            <a:r>
              <a:rPr lang="en-US" sz="2800" b="1" smtClean="0"/>
              <a:t>Identify key strategies for preventing pet-associated zoonotic transmission in healthcare settings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smtClean="0"/>
              <a:t>Pet-Related Risk Factors for Zoonotic Disease</a:t>
            </a:r>
          </a:p>
        </p:txBody>
      </p:sp>
      <p:sp>
        <p:nvSpPr>
          <p:cNvPr id="69635" name="Content Placeholder 4"/>
          <p:cNvSpPr>
            <a:spLocks noGrp="1"/>
          </p:cNvSpPr>
          <p:nvPr>
            <p:ph idx="1"/>
          </p:nvPr>
        </p:nvSpPr>
        <p:spPr>
          <a:xfrm>
            <a:off x="427038" y="2286000"/>
            <a:ext cx="8229600" cy="4525963"/>
          </a:xfrm>
        </p:spPr>
        <p:txBody>
          <a:bodyPr/>
          <a:lstStyle/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400" b="1" smtClean="0"/>
              <a:t>Species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400" b="1" smtClean="0"/>
              <a:t>Diet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400" b="1" smtClean="0"/>
              <a:t>Age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400" b="1" smtClean="0"/>
              <a:t>Immunity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400" b="1" smtClean="0"/>
              <a:t>Prior antibiotic use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400" b="1" smtClean="0"/>
              <a:t>Opportunities for transmission</a:t>
            </a:r>
          </a:p>
        </p:txBody>
      </p:sp>
      <p:sp>
        <p:nvSpPr>
          <p:cNvPr id="69636" name="Content Placeholder 2"/>
          <p:cNvSpPr>
            <a:spLocks noGrp="1"/>
          </p:cNvSpPr>
          <p:nvPr>
            <p:ph sz="half" idx="4294967295"/>
          </p:nvPr>
        </p:nvSpPr>
        <p:spPr>
          <a:xfrm>
            <a:off x="5029200" y="2286000"/>
            <a:ext cx="3810000" cy="4572000"/>
          </a:xfrm>
        </p:spPr>
        <p:txBody>
          <a:bodyPr/>
          <a:lstStyle/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400" b="1" smtClean="0"/>
              <a:t>Opportunities for exposure</a:t>
            </a:r>
          </a:p>
          <a:p>
            <a:pPr marL="628650" lvl="2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b="1" smtClean="0"/>
              <a:t>Source, travel</a:t>
            </a:r>
          </a:p>
          <a:p>
            <a:pPr marL="628650" lvl="2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b="1" smtClean="0"/>
              <a:t>Management</a:t>
            </a:r>
          </a:p>
          <a:p>
            <a:pPr marL="628650" lvl="2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b="1" smtClean="0"/>
              <a:t>Hospitalization</a:t>
            </a:r>
          </a:p>
          <a:p>
            <a:pPr marL="628650" lvl="2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b="1" smtClean="0"/>
              <a:t>Contact with high-risk people</a:t>
            </a: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Pet-Associated Disease</a:t>
            </a:r>
          </a:p>
        </p:txBody>
      </p:sp>
      <p:sp>
        <p:nvSpPr>
          <p:cNvPr id="716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800" b="1" smtClean="0"/>
              <a:t>70+ pathogens of “pets” </a:t>
            </a:r>
            <a:r>
              <a:rPr lang="en-CA" sz="2800" b="1" smtClean="0"/>
              <a:t>transmissible to people 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800" b="1" smtClean="0"/>
              <a:t>Pets often subclinical shedding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800" b="1" smtClean="0"/>
              <a:t>Emerging &amp; remerging diseases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800" b="1" smtClean="0"/>
              <a:t>Animal and human reservoirs</a:t>
            </a:r>
          </a:p>
          <a:p>
            <a:pPr marL="685800" lvl="1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400" b="1" smtClean="0"/>
              <a:t>Dogs visiting human healthcare facilities</a:t>
            </a:r>
            <a:r>
              <a:rPr lang="en-US" sz="2400" b="1" baseline="30000" smtClean="0"/>
              <a:t>1</a:t>
            </a:r>
            <a:r>
              <a:rPr lang="en-US" sz="2400" b="1" smtClean="0"/>
              <a:t> </a:t>
            </a:r>
          </a:p>
          <a:p>
            <a:pPr marL="1085850" lvl="2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200" b="1" i="1" smtClean="0"/>
              <a:t>C. difficile</a:t>
            </a:r>
            <a:r>
              <a:rPr lang="en-US" sz="2200" b="1" smtClean="0"/>
              <a:t> (OR=2.4)</a:t>
            </a:r>
          </a:p>
          <a:p>
            <a:pPr marL="1085850" lvl="2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200" b="1" smtClean="0"/>
              <a:t>MRSA (OR=4.7)</a:t>
            </a:r>
            <a:endParaRPr lang="en-CA" sz="2000" b="1" smtClean="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Lefebvre 2009</a:t>
            </a:r>
            <a:endParaRPr lang="en-US" sz="1000" b="1">
              <a:latin typeface="Calibri" charset="0"/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Pet-Associated Disease Risks</a:t>
            </a:r>
          </a:p>
        </p:txBody>
      </p:sp>
      <p:sp>
        <p:nvSpPr>
          <p:cNvPr id="7373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800" b="1" smtClean="0"/>
              <a:t>Disease risk greatest</a:t>
            </a:r>
          </a:p>
          <a:p>
            <a:pPr marL="685800" lvl="1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600" b="1" smtClean="0"/>
              <a:t>Extremes of age (&lt;5 yrs, ≥ 65 yrs)</a:t>
            </a:r>
          </a:p>
          <a:p>
            <a:pPr marL="685800" lvl="1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600" b="1" smtClean="0"/>
              <a:t>Pregnant</a:t>
            </a:r>
          </a:p>
          <a:p>
            <a:pPr marL="685800" lvl="1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600" b="1" smtClean="0"/>
              <a:t>Immunocompromised</a:t>
            </a:r>
          </a:p>
          <a:p>
            <a:pPr marL="228600" indent="-228600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800" b="1" smtClean="0"/>
              <a:t>Higher risk groups</a:t>
            </a:r>
          </a:p>
          <a:p>
            <a:pPr marL="685800" lvl="1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600" b="1" smtClean="0"/>
              <a:t>Particular pathogens </a:t>
            </a:r>
          </a:p>
          <a:p>
            <a:pPr marL="685800" lvl="1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600" b="1" smtClean="0"/>
              <a:t>Longer duration</a:t>
            </a:r>
          </a:p>
          <a:p>
            <a:pPr marL="685800" lvl="1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600" b="1" smtClean="0"/>
              <a:t>More severe/unexpected complications</a:t>
            </a: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Pet-associated Infections of Greatest Concern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2514600" y="1752600"/>
            <a:ext cx="5181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Bartonella</a:t>
            </a:r>
            <a:r>
              <a:rPr lang="en-US" sz="2000" b="1" smtClean="0"/>
              <a:t> spp.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Campylobacter</a:t>
            </a:r>
            <a:r>
              <a:rPr lang="en-US" sz="2000" b="1" smtClean="0"/>
              <a:t> spp.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Capnocytophaga canimorsus</a:t>
            </a: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Cryptosporidium</a:t>
            </a:r>
            <a:r>
              <a:rPr lang="en-US" sz="2000" b="1" smtClean="0"/>
              <a:t> spp.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Dermatophytes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Giardia lamblia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Lymphocytic choriomeningitis virus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MDRO</a:t>
            </a:r>
            <a:r>
              <a:rPr lang="en-US" sz="2000" b="1" i="1" smtClean="0"/>
              <a:t>s </a:t>
            </a:r>
            <a:r>
              <a:rPr lang="en-US" sz="2000" b="1" smtClean="0"/>
              <a:t>(e.g., ESBLs, MRSA)</a:t>
            </a:r>
            <a:endParaRPr lang="en-US" sz="20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Pasteurella </a:t>
            </a:r>
            <a:r>
              <a:rPr lang="en-US" sz="2000" b="1" smtClean="0"/>
              <a:t>spp</a:t>
            </a:r>
            <a:r>
              <a:rPr lang="en-US" sz="2000" b="1" i="1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Salmonella</a:t>
            </a:r>
            <a:r>
              <a:rPr lang="en-US" sz="2000" b="1" smtClean="0"/>
              <a:t> spp.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Toxoplasma gondii</a:t>
            </a:r>
            <a:endParaRPr lang="en-US" sz="2000" b="1" smtClean="0"/>
          </a:p>
          <a:p>
            <a:pPr eaLnBrk="1" hangingPunct="1"/>
            <a:endParaRPr lang="en-US" sz="2000" b="1" smtClean="0"/>
          </a:p>
        </p:txBody>
      </p:sp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097088"/>
            <a:ext cx="4645025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Common human pathogen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Uncommon canine pathogen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Colonizes approx. 30% of US residents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Approx. 10% of dogs colonized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Can contain resistance &amp; virulence factors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77827" name="Text Placeholder 3"/>
          <p:cNvSpPr>
            <a:spLocks noGrp="1"/>
          </p:cNvSpPr>
          <p:nvPr>
            <p:ph type="body" idx="4294967295"/>
          </p:nvPr>
        </p:nvSpPr>
        <p:spPr>
          <a:xfrm>
            <a:off x="152400" y="836613"/>
            <a:ext cx="4040188" cy="6397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Staphylococcus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aureus</a:t>
            </a:r>
            <a:endParaRPr lang="en-US" smtClean="0"/>
          </a:p>
        </p:txBody>
      </p:sp>
      <p:sp>
        <p:nvSpPr>
          <p:cNvPr id="7782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495800" y="827088"/>
            <a:ext cx="4648200" cy="6397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800" i="1" smtClean="0"/>
              <a:t>Staphylococcus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800" i="1" smtClean="0"/>
              <a:t>pseudintermedius</a:t>
            </a:r>
            <a:endParaRPr lang="en-US" sz="2800" smtClean="0"/>
          </a:p>
        </p:txBody>
      </p:sp>
      <p:sp>
        <p:nvSpPr>
          <p:cNvPr id="7782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Common canine pathogen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Uncommon human pathogen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Can contain resistance &amp; virulence factors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Colonization in dogs and humans not well studied</a:t>
            </a:r>
          </a:p>
        </p:txBody>
      </p:sp>
      <p:sp>
        <p:nvSpPr>
          <p:cNvPr id="77830" name="TextBox 5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Disease Attributable to Pets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3000" b="1" smtClean="0">
                <a:latin typeface="Arial" charset="0"/>
                <a:cs typeface="Arial" charset="0"/>
              </a:rPr>
              <a:t>Poorly understood</a:t>
            </a:r>
          </a:p>
          <a:p>
            <a:pPr lvl="1"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2600" b="1" smtClean="0">
                <a:latin typeface="Arial" charset="0"/>
                <a:cs typeface="Arial" charset="0"/>
              </a:rPr>
              <a:t>Most not reportable</a:t>
            </a:r>
          </a:p>
          <a:p>
            <a:pPr lvl="1"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2600" b="1" smtClean="0">
                <a:latin typeface="Arial" charset="0"/>
                <a:cs typeface="Arial" charset="0"/>
              </a:rPr>
              <a:t>Numerous exposure sources</a:t>
            </a:r>
          </a:p>
          <a:p>
            <a:pPr lvl="1"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2600" b="1" smtClean="0">
                <a:latin typeface="Arial" charset="0"/>
                <a:cs typeface="Arial" charset="0"/>
              </a:rPr>
              <a:t>Subclinical carriage/shedding</a:t>
            </a:r>
          </a:p>
          <a:p>
            <a:pPr lvl="1"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2600" b="1" smtClean="0">
                <a:latin typeface="Arial" charset="0"/>
                <a:cs typeface="Arial" charset="0"/>
              </a:rPr>
              <a:t>Reactivation during immunosuppression</a:t>
            </a:r>
          </a:p>
          <a:p>
            <a:pPr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3000" b="1" smtClean="0">
                <a:latin typeface="Arial" charset="0"/>
                <a:cs typeface="Arial" charset="0"/>
              </a:rPr>
              <a:t>Thought to be low</a:t>
            </a:r>
            <a:r>
              <a:rPr lang="en-US" sz="3000" b="1" baseline="30000" smtClean="0">
                <a:latin typeface="Arial" charset="0"/>
                <a:cs typeface="Arial" charset="0"/>
              </a:rPr>
              <a:t>1,2</a:t>
            </a:r>
            <a:endParaRPr lang="en-US" sz="1100" b="1" baseline="30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3000" b="1" smtClean="0">
                <a:latin typeface="Arial" charset="0"/>
                <a:cs typeface="Arial" charset="0"/>
              </a:rPr>
              <a:t>Risk not uniform</a:t>
            </a:r>
          </a:p>
          <a:p>
            <a:pPr lvl="1"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2600" b="1" smtClean="0">
                <a:latin typeface="Arial" charset="0"/>
                <a:cs typeface="Arial" charset="0"/>
              </a:rPr>
              <a:t>Species, age, immune status</a:t>
            </a:r>
          </a:p>
          <a:p>
            <a:pPr lvl="1"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2600" b="1" smtClean="0">
                <a:latin typeface="Arial" charset="0"/>
                <a:cs typeface="Arial" charset="0"/>
              </a:rPr>
              <a:t>High morbidity, mortality for some individuals</a:t>
            </a:r>
          </a:p>
        </p:txBody>
      </p: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Angulo 1995</a:t>
            </a:r>
            <a:r>
              <a:rPr lang="en-US" sz="1000" b="1">
                <a:latin typeface="Calibri" charset="0"/>
              </a:rPr>
              <a:t> 		</a:t>
            </a:r>
            <a:r>
              <a:rPr lang="en-US" sz="1000" b="1" baseline="30000">
                <a:latin typeface="Calibri" charset="0"/>
              </a:rPr>
              <a:t>2</a:t>
            </a:r>
            <a:r>
              <a:rPr lang="en-US" sz="1000" b="1">
                <a:latin typeface="Calibri" charset="0"/>
                <a:cs typeface="Arial" charset="0"/>
              </a:rPr>
              <a:t> Glaser 1994 </a:t>
            </a:r>
            <a:endParaRPr lang="en-US" sz="1000" b="1">
              <a:latin typeface="Calibri" charset="0"/>
            </a:endParaRPr>
          </a:p>
        </p:txBody>
      </p:sp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05400" y="1219200"/>
            <a:ext cx="2689225" cy="5211763"/>
          </a:xfrm>
        </p:spPr>
      </p:pic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5400000">
            <a:off x="1447800" y="1690688"/>
            <a:ext cx="213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58738"/>
          <a:ext cx="8102600" cy="6657975"/>
        </p:xfrm>
        <a:graphic>
          <a:graphicData uri="http://schemas.openxmlformats.org/drawingml/2006/table">
            <a:tbl>
              <a:tblPr/>
              <a:tblGrid>
                <a:gridCol w="2016125"/>
                <a:gridCol w="2292350"/>
                <a:gridCol w="3794125"/>
              </a:tblGrid>
              <a:tr h="404813">
                <a:tc>
                  <a:txBody>
                    <a:bodyPr/>
                    <a:lstStyle/>
                    <a:p>
                      <a:pPr marL="0" marR="0" lvl="0" indent="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Author, year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Setting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Findings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Faires, et.al., 2009 (16)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US and Canada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22 households in which pet had MRSA infection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10/56 (27.3%) of humans and 2/24 (8.3%) of non-infected dogs were colonized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8 households with recurrent human MRSA infections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1/16 (6.3%) of humans and 2/21 dogs (9.5%) were colonized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Humans and dogs shared same PFGE strain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Weese, 2006 (11)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U.S. and Canada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Contacts of 6 index dogs with MRSA infection were evaluated.  14/88 (16%) of human contacts were positive, one secondary infection was identified (in a non-index dog).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Baptiste, et. al., 2005 (17)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Small animal hospital, UK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55 dogs from hospital were MRSA negative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3 dogs with clinical infections had identical strains to 3/11 (27%) colonized staff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Van Duijkeren, et.al., 2004 (18)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Nursing home outbreak, Netherlands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Investigation of 48 patients and 15 nurses who were MRSA colonized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After unsuccessful decolonization of one nurse, daughter and dog identified as MRSA colonized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Enoch, 2004 (19)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Pet therapy dog, UK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Pet therapy dog reported as MRSA-negative before visiting hospital ward, but positive after visiting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Manian, 2003 (10)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Case report, US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Patient and wife had recurrent MRSA infections with unsuccessful decolonization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Therapy was successful only after treatment of dog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Patient-dog isolates were similar based on PFGE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Table 1.  Studies on the role of pets in SA/MRSA colonization and infection.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6933" marR="1693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933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57200"/>
          <a:ext cx="8153400" cy="5616575"/>
        </p:xfrm>
        <a:graphic>
          <a:graphicData uri="http://schemas.openxmlformats.org/drawingml/2006/table">
            <a:tbl>
              <a:tblPr/>
              <a:tblGrid>
                <a:gridCol w="3935413"/>
                <a:gridCol w="4217987"/>
              </a:tblGrid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“Tie to Pets has germ jumping to and fro”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	New York Times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 well known expert “estimated that relatively few animals were infected…’In the grand scheme of things with MRSA, pets are a pretty minor thing,’ he said.”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“Can snuggling up to your pet give you MRSA?”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	Daily Mail, UK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“However, all experts agree there is no need to give up your beloved pet.” A local veterinarian who treated a MRSA-infected cat saated, “the cat would have picked it up from a human carrier.  It wasn’t the cat’s fault.”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“Pets can give owners love, joy – and staph”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	The Columbus Dispatch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According to one expert, “dogs and cats are getting it from people.”  A national expert stated, “I don’t want people to thing they’re going to get MRSA from their pets.  More commonly, people get it because they’re carrying it themselves.”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“Beware of the dog: you may catch MRSA.”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	The Times Online	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“Risks of infection from dog to Man at present are low.”  According to a local animal behavioralist, “you are more likely to catch a disease from a child than a dog.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“MRSA in pets shouldn’t be a major concern.”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	KJCT News, Grand Junction, 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 local expert stated that MRSA in animals is “not that prevalent…so you know, I don’t think people need to become frightened that if they touch a dog or a dog touches them that they’re all of the sudden going to get this horrible bacterial disease.”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6381" marR="66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42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Pet-associated Infections of Greatest Concern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Bartonella</a:t>
            </a:r>
            <a:r>
              <a:rPr lang="en-US" sz="2000" b="1" smtClean="0"/>
              <a:t> spp.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Campylobacter</a:t>
            </a:r>
            <a:r>
              <a:rPr lang="en-US" sz="2000" b="1" smtClean="0"/>
              <a:t> spp.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Capnocytophaga canimorsus</a:t>
            </a: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Cryptosporidium</a:t>
            </a:r>
            <a:r>
              <a:rPr lang="en-US" sz="2000" b="1" smtClean="0"/>
              <a:t> spp.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Dermatophytes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Giardia lamblia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Lymphocytic choriomeningitis virus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MDRO</a:t>
            </a:r>
            <a:r>
              <a:rPr lang="en-US" sz="2000" b="1" i="1" smtClean="0"/>
              <a:t>s </a:t>
            </a:r>
            <a:r>
              <a:rPr lang="en-US" sz="2000" b="1" smtClean="0"/>
              <a:t>(e.g., ESBLs, MRSA)</a:t>
            </a:r>
            <a:endParaRPr lang="en-US" sz="20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Pasteurella </a:t>
            </a:r>
            <a:r>
              <a:rPr lang="en-US" sz="2000" b="1" smtClean="0"/>
              <a:t>spp</a:t>
            </a:r>
            <a:r>
              <a:rPr lang="en-US" sz="2000" b="1" i="1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Salmonella</a:t>
            </a:r>
            <a:r>
              <a:rPr lang="en-US" sz="2000" b="1" smtClean="0"/>
              <a:t> spp.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/>
              <a:t>Toxoplasma gondii</a:t>
            </a:r>
            <a:endParaRPr lang="en-US" sz="2000" b="1" smtClean="0"/>
          </a:p>
          <a:p>
            <a:pPr eaLnBrk="1" hangingPunct="1"/>
            <a:endParaRPr lang="en-US" sz="2000" b="1" smtClean="0"/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276600"/>
            <a:ext cx="7772400" cy="13620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/>
              <a:t>HUMAN-ANIMAL BOND AND ITS IMPLICATIONS FOR HUMAN HEALTH AND INFECTION PREVENTION</a:t>
            </a:r>
            <a:br>
              <a:rPr lang="en-US" cap="none" smtClean="0"/>
            </a:br>
            <a:endParaRPr lang="en-US" cap="none" smtClean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Campylobacter</a:t>
            </a:r>
            <a:r>
              <a:rPr lang="en-US" smtClean="0"/>
              <a:t> Outbreak</a:t>
            </a:r>
            <a:r>
              <a:rPr lang="en-US" baseline="30000" smtClean="0"/>
              <a:t>1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484313"/>
            <a:ext cx="7426325" cy="453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2438400" y="6154738"/>
            <a:ext cx="502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/>
              <a:t>1</a:t>
            </a:r>
            <a:r>
              <a:rPr lang="en-US" sz="1000" b="1"/>
              <a:t> Moffatt 2014</a:t>
            </a:r>
            <a:endParaRPr lang="en-US" sz="1000"/>
          </a:p>
        </p:txBody>
      </p:sp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88" y="-76200"/>
            <a:ext cx="9234488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smtClean="0"/>
              <a:t>Higher Risk Animals:</a:t>
            </a:r>
            <a:br>
              <a:rPr lang="en-US" sz="3200" smtClean="0"/>
            </a:br>
            <a:r>
              <a:rPr lang="en-US" sz="3200" smtClean="0"/>
              <a:t>Young Dogs/Cats (&lt; 6 months)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350"/>
              </a:spcBef>
            </a:pPr>
            <a:r>
              <a:rPr lang="en-US" sz="2400" b="1" smtClean="0"/>
              <a:t>Higher prevalence of pathogens</a:t>
            </a:r>
          </a:p>
          <a:p>
            <a:pPr lvl="1" eaLnBrk="1" hangingPunct="1">
              <a:spcBef>
                <a:spcPts val="1350"/>
              </a:spcBef>
            </a:pPr>
            <a:r>
              <a:rPr lang="en-US" sz="2000" b="1" i="1" smtClean="0"/>
              <a:t>Campylobacter</a:t>
            </a:r>
            <a:r>
              <a:rPr lang="en-US" sz="2000" b="1" smtClean="0"/>
              <a:t> spp. </a:t>
            </a:r>
          </a:p>
          <a:p>
            <a:pPr lvl="1" eaLnBrk="1" hangingPunct="1">
              <a:spcBef>
                <a:spcPts val="1350"/>
              </a:spcBef>
            </a:pPr>
            <a:r>
              <a:rPr lang="en-US" sz="2000" b="1" smtClean="0"/>
              <a:t>Hook and roundworms (e.g., </a:t>
            </a:r>
            <a:r>
              <a:rPr lang="en-US" sz="2000" b="1" i="1" smtClean="0"/>
              <a:t>Toxocara</a:t>
            </a:r>
            <a:r>
              <a:rPr lang="en-US" sz="2000" b="1" smtClean="0"/>
              <a:t>)</a:t>
            </a:r>
          </a:p>
          <a:p>
            <a:pPr lvl="1" eaLnBrk="1" hangingPunct="1">
              <a:spcBef>
                <a:spcPts val="1350"/>
              </a:spcBef>
            </a:pPr>
            <a:r>
              <a:rPr lang="en-US" sz="2000" b="1" i="1" smtClean="0"/>
              <a:t>Bartonella henselae</a:t>
            </a:r>
            <a:endParaRPr lang="en-US" sz="2400" b="1" smtClean="0"/>
          </a:p>
          <a:p>
            <a:pPr eaLnBrk="1" hangingPunct="1">
              <a:spcBef>
                <a:spcPts val="1350"/>
              </a:spcBef>
            </a:pPr>
            <a:r>
              <a:rPr lang="en-US" sz="2400" b="1" smtClean="0"/>
              <a:t>RF for human disease </a:t>
            </a:r>
          </a:p>
          <a:p>
            <a:pPr lvl="1" eaLnBrk="1" hangingPunct="1">
              <a:spcBef>
                <a:spcPts val="1350"/>
              </a:spcBef>
            </a:pPr>
            <a:r>
              <a:rPr lang="en-US" sz="2200" b="1" smtClean="0"/>
              <a:t>Campylobacteriosis</a:t>
            </a:r>
          </a:p>
          <a:p>
            <a:pPr marL="1085850" lvl="2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US" sz="2000" b="1" smtClean="0"/>
              <a:t>&lt;3yrs: puppy ownership (OR=17)</a:t>
            </a:r>
            <a:r>
              <a:rPr lang="en-US" sz="2000" b="1" baseline="30000" smtClean="0"/>
              <a:t>1</a:t>
            </a:r>
            <a:r>
              <a:rPr lang="en-US" sz="2000" b="1" smtClean="0"/>
              <a:t> </a:t>
            </a:r>
          </a:p>
          <a:p>
            <a:pPr marL="1085850" lvl="2" eaLnBrk="1" hangingPunct="1">
              <a:lnSpc>
                <a:spcPct val="105000"/>
              </a:lnSpc>
              <a:spcBef>
                <a:spcPts val="1350"/>
              </a:spcBef>
            </a:pPr>
            <a:r>
              <a:rPr lang="en-CA" sz="2000" b="1" smtClean="0"/>
              <a:t>Adults: ↑ risk with </a:t>
            </a:r>
            <a:r>
              <a:rPr lang="en-US" sz="2000" b="1" smtClean="0"/>
              <a:t>puppy ownership</a:t>
            </a:r>
            <a:r>
              <a:rPr lang="en-CA" sz="2000" b="1" baseline="30000" smtClean="0"/>
              <a:t>2</a:t>
            </a:r>
          </a:p>
          <a:p>
            <a:pPr marL="1085850" lvl="2" eaLnBrk="1" hangingPunct="1">
              <a:spcBef>
                <a:spcPts val="1350"/>
              </a:spcBef>
            </a:pPr>
            <a:r>
              <a:rPr lang="en-US" sz="2000" b="1" smtClean="0"/>
              <a:t>Any age dog with diarrhea</a:t>
            </a:r>
            <a:r>
              <a:rPr lang="en-US" sz="2000" b="1" baseline="30000" smtClean="0"/>
              <a:t>3,4</a:t>
            </a:r>
          </a:p>
        </p:txBody>
      </p:sp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</a:rPr>
              <a:t>Tenkate, 2001         </a:t>
            </a:r>
            <a:r>
              <a:rPr lang="en-US" sz="1000" b="1" baseline="30000">
                <a:latin typeface="Calibri" charset="0"/>
              </a:rPr>
              <a:t>2</a:t>
            </a:r>
            <a:r>
              <a:rPr lang="en-US" sz="1000" b="1">
                <a:latin typeface="Calibri" charset="0"/>
              </a:rPr>
              <a:t>Gras, 2013 	</a:t>
            </a:r>
            <a:r>
              <a:rPr lang="en-US" sz="1000" b="1" baseline="30000">
                <a:latin typeface="Calibri" charset="0"/>
              </a:rPr>
              <a:t>3</a:t>
            </a:r>
            <a:r>
              <a:rPr lang="en-US" sz="1000" b="1">
                <a:latin typeface="Calibri" charset="0"/>
              </a:rPr>
              <a:t> Fullerton 2007	</a:t>
            </a:r>
            <a:r>
              <a:rPr lang="en-US" sz="1000" b="1" baseline="30000">
                <a:latin typeface="Calibri" charset="0"/>
              </a:rPr>
              <a:t>4</a:t>
            </a:r>
            <a:r>
              <a:rPr lang="en-US" sz="1000" b="1">
                <a:latin typeface="Calibri" charset="0"/>
              </a:rPr>
              <a:t>Gillespie 2003</a:t>
            </a:r>
          </a:p>
        </p:txBody>
      </p:sp>
      <p:pic>
        <p:nvPicPr>
          <p:cNvPr id="88069" name="Picture 2" descr="http://rookery.s3.amazonaws.com/1750500/1750854_68e4_625x1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25" y="4114800"/>
            <a:ext cx="2339975" cy="1752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8070" name="Picture 4" descr="https://encrypted-tbn2.gstatic.com/images?q=tbn:ANd9GcRe091UD1Ws5HWgFAHDUO_KuLn7hOZz97bfuITiC5hOcuPUkLVp6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2738" y="1752600"/>
            <a:ext cx="2252662" cy="21796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8071" name="TextBox 6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4579938"/>
            <a:ext cx="308292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Higher Risk Animals:</a:t>
            </a:r>
            <a:br>
              <a:rPr lang="en-US" sz="3600" smtClean="0"/>
            </a:br>
            <a:r>
              <a:rPr lang="en-US" sz="3600" smtClean="0"/>
              <a:t>Reptiles &amp; Amphibians</a:t>
            </a:r>
          </a:p>
        </p:txBody>
      </p:sp>
      <p:sp>
        <p:nvSpPr>
          <p:cNvPr id="89092" name="Content Placeholder 2"/>
          <p:cNvSpPr>
            <a:spLocks noGrp="1"/>
          </p:cNvSpPr>
          <p:nvPr>
            <p:ph idx="1"/>
          </p:nvPr>
        </p:nvSpPr>
        <p:spPr>
          <a:xfrm>
            <a:off x="457200" y="1519238"/>
            <a:ext cx="7315200" cy="4525962"/>
          </a:xfrm>
        </p:spPr>
        <p:txBody>
          <a:bodyPr/>
          <a:lstStyle/>
          <a:p>
            <a:pPr eaLnBrk="1" hangingPunct="1">
              <a:spcBef>
                <a:spcPts val="1350"/>
              </a:spcBef>
            </a:pPr>
            <a:r>
              <a:rPr lang="en-US" sz="2400" b="1" smtClean="0"/>
              <a:t>Ex: Turtle, lizard, snake, frog, salamander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2200" b="1" smtClean="0"/>
              <a:t>High prevalence </a:t>
            </a:r>
            <a:r>
              <a:rPr lang="en-US" sz="2200" b="1" i="1" smtClean="0"/>
              <a:t>Salmonella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2200" b="1" smtClean="0"/>
              <a:t>RF human salmonellosis</a:t>
            </a:r>
          </a:p>
          <a:p>
            <a:pPr lvl="2" eaLnBrk="1" hangingPunct="1">
              <a:spcBef>
                <a:spcPts val="1350"/>
              </a:spcBef>
            </a:pPr>
            <a:r>
              <a:rPr lang="en-US" sz="2000" b="1" smtClean="0"/>
              <a:t>6-11% all cases</a:t>
            </a:r>
            <a:r>
              <a:rPr lang="en-US" sz="2000" b="1" baseline="30000" smtClean="0"/>
              <a:t>1</a:t>
            </a:r>
            <a:endParaRPr lang="en-US" sz="2000" b="1" smtClean="0"/>
          </a:p>
          <a:p>
            <a:pPr lvl="2" eaLnBrk="1" hangingPunct="1">
              <a:spcBef>
                <a:spcPts val="1350"/>
              </a:spcBef>
            </a:pPr>
            <a:r>
              <a:rPr lang="en-US" sz="2000" b="1" i="1" smtClean="0"/>
              <a:t>Salmonella</a:t>
            </a:r>
            <a:r>
              <a:rPr lang="en-US" sz="2000" b="1" smtClean="0"/>
              <a:t> “travels”– hand hygiene, environmental disinfection</a:t>
            </a:r>
          </a:p>
          <a:p>
            <a:pPr lvl="1" eaLnBrk="1" hangingPunct="1">
              <a:spcBef>
                <a:spcPts val="1350"/>
              </a:spcBef>
            </a:pPr>
            <a:r>
              <a:rPr lang="en-US" sz="2200" b="1" smtClean="0"/>
              <a:t>Feeder rodents contaminated/ colonized with </a:t>
            </a:r>
            <a:r>
              <a:rPr lang="en-US" sz="2200" b="1" i="1" smtClean="0"/>
              <a:t>Salmonella</a:t>
            </a:r>
          </a:p>
        </p:txBody>
      </p:sp>
      <p:sp>
        <p:nvSpPr>
          <p:cNvPr id="89093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</a:t>
            </a:r>
            <a:r>
              <a:rPr lang="en-US" sz="1000" b="1">
                <a:latin typeface="Calibri" charset="0"/>
              </a:rPr>
              <a:t>Mermin 2004</a:t>
            </a:r>
          </a:p>
        </p:txBody>
      </p:sp>
      <p:sp>
        <p:nvSpPr>
          <p:cNvPr id="89094" name="TextBox 5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Higher Risk Animals:</a:t>
            </a:r>
            <a:br>
              <a:rPr lang="en-US" sz="3600" smtClean="0"/>
            </a:br>
            <a:r>
              <a:rPr lang="en-US" sz="3600" smtClean="0"/>
              <a:t>Rodents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350"/>
              </a:spcBef>
            </a:pPr>
            <a:r>
              <a:rPr lang="en-US" sz="2800" b="1" smtClean="0"/>
              <a:t>Ex: gerbil, hamster, guinea pig, mouse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2400" b="1" smtClean="0"/>
              <a:t>Increased prevalence </a:t>
            </a:r>
          </a:p>
          <a:p>
            <a:pPr lvl="2" eaLnBrk="1" hangingPunct="1">
              <a:spcBef>
                <a:spcPts val="1350"/>
              </a:spcBef>
            </a:pPr>
            <a:r>
              <a:rPr lang="en-US" sz="2200" b="1" i="1" smtClean="0"/>
              <a:t>Salmonella </a:t>
            </a:r>
            <a:endParaRPr lang="en-US" sz="2200" b="1" smtClean="0"/>
          </a:p>
          <a:p>
            <a:pPr lvl="2" eaLnBrk="1" hangingPunct="1">
              <a:spcBef>
                <a:spcPts val="1350"/>
              </a:spcBef>
            </a:pPr>
            <a:r>
              <a:rPr lang="en-US" sz="2200" b="1" smtClean="0"/>
              <a:t>Lymphocytic choriomeningitis virus (LCMV)</a:t>
            </a:r>
          </a:p>
        </p:txBody>
      </p:sp>
      <p:sp>
        <p:nvSpPr>
          <p:cNvPr id="91140" name="AutoShape 2" descr="data:image/jpeg;base64,/9j/4AAQSkZJRgABAQAAAQABAAD/2wBDAAkGBwgHBgkIBwgKCgkLDRYPDQwMDRsUFRAWIB0iIiAdHx8kKDQsJCYxJx8fLT0tMTU3Ojo6Iys/RD84QzQ5Ojf/2wBDAQoKCg0MDRoPDxo3JR8lNzc3Nzc3Nzc3Nzc3Nzc3Nzc3Nzc3Nzc3Nzc3Nzc3Nzc3Nzc3Nzc3Nzc3Nzc3Nzc3Nzf/wAARCADdAOQDASIAAhEBAxEB/8QAHAAAAgIDAQEAAAAAAAAAAAAABAUDBgACBwEI/8QAOBAAAgEDAwIFAgQEBgMBAQAAAQIDAAQRBRIhMUETIlFhcQYyFIGRoSNCscEVUmLR4fAHM3Ikov/EABoBAAIDAQEAAAAAAAAAAAAAAAIDAAEEBQb/xAAjEQACAgICAgMAAwAAAAAAAAAAAQIRAyESMQRBEyJRMkJh/9oADAMBAAIRAxEAPwDntp9K3MuDMwX2HNPLP6Uto8F1Mh/1Vao7TaOnFFw2wz6exrE5NnXWOK9Ce10eKPAWMKPYUzt7FV/lHFMYrYAjcCPiio4RtGTnH6VQziAR2uOx5/Oikg6HpRixgDAHFbmMHBH6YqFpEEUfB6E+9S7NpwQelbBcHpUg984FUHRC0e8AdqhEQywx9o/vRTjHbgGoiQHJ7MuKslHghAAJ6mtGC7TnrWhmAAyccUNNOFBJbvUJVMkc4JI5BHTtULtml93qKIpw3TrQDa1GNwJ5Xg1KC5xQ58XBqGR8ngClkWqwMpZnA+TW8l7GwyhBGKFonKLAfqO4EFjK+RnGBVW0uxuL9P8A9Sq0Z6bhyaf3tu2pONwPhIeB6mmNpbpHFhVx6VExcoqTtg9lZx2kBAUKFGc47VDYXUk00YfBDlj9vQdqI1qXwrEoDh5WCD+9D6eg/HpH/ki/c0/HBcG2Zc2SssYRHsOSMYoyBTgHFDQlY8DrRqELgnqaz0dFBUcbBtx7/tRA8oGQPehfH8vIPStGuh8mrJQwEqsuOnehLmRQrNkdMUFJO2Dzj2pDruqraQOxbkjAyaiYM6SFH1Pqy+I8cRJkI2//ACO9VM9fesuLh553lfqxzxUYbPNMS0cucrZIMeo/OsqDx4+fPisqcWLO6RQjPY/lU/grjBH6VgwRwK13eGSdoIoTp0SLGVIAPHYmt+mD3B5xUP4lTx9vzXonGQeD2+aoiQRuBBAwD2rcPg5B+agOCOBWwbDBSDVNjIpE58/A5z0r3JXO48etRowHArJHBH7VZUjJZOOvXml9zcbVJVgSP5cVpe3AhTqSO9JvxbyS+IUzGDw3erSsTklxQVcXEpVWxx0460I/iyopAJBPNSCYzu5wMUZpkavycEjpTFFGaWaTEstuXYqY28w59qAudPj6jKtxnPerrNEu9zt4K8HFItRtGaAuAc9VomhKk2ynnTXMhwW254+amitb2IkrGXUepqx6coePwpEG4Nn96skenJkMyAK3YVKsv5GikwXsiBUa3dRjr14qX/E05CnA7Zq5nRoSrtsBx/XFU/6j0cyo/wCFBV07oKF42NXkfoOscus6tZ2dqod8ZAz1P/RW+m83903+Uhcj5pfoFtf2y3NxJG6Pbxb3LcEAnAP7040WIQwbnH8SQ78dT7U6X1xUKxP5PJ5ekM44yCDn8vSp/H2H1PpUIBH35A9AakwAvA69qx0dblslaUsCXYZ9B0qKWXGMHFDvMI8ik+raqlvGWLY4q6KlOgrVNUjtYWeRwMe9c/1TUZb+cu5O0fatZd6oZ5maU7lPRfQUNutpceCPDf0PT/v6UaiYsublpMjz6VnI5NeypNGPMpK+qjiod/of3o6MhITjjNZUe7HrWVNlHdhNIAMjIrxrgEYZMH5ot4sdsVE8O484pR1bBmdc/PpWyE9Qa3a1BOOnvURSSLn7lBqiIKjkzwSRU7tlfKaBWXJqcSYI9KoK6J45Rg5PfkV686ZoGWTY2egoeW7CNgdT2Bq0vRJyVWbaqwaLYCQTxnFIpIpLQZLse4BHNMriRwCzyEDrt6UBLdiRVVfOx7GmJUYJychLq+ttZIQq4kPI7VJ9O/VazTrHIfDY9eev/NQ6pouoag+8iJV/lPUik6fTc1ndxbp0YA+YCmKhTTOl2l7+JcliTHzjjg15cS5yoORnjPpS+1Yx2oSLkKOT6mtZbhwNx/Sq7KfYZHDukYx8YORT3xXeNQcZVcmqxHeHK5PPfFN9Punl8rE9Mj4q0qBbNrnWhbW0pZv4hHell1qx07RlunQSOfMwb+YntR2paWl5bl9uMDGTVb+pG/G+DaohRU4VR0GB3puN1YnIrogkvpL63ad4gklxIkaAfair80dZSbXO7A5655oU7beytcxgx2+7cVySzN3Ixx/xQUt14krSRx4jU8MARu+KmWDk9B+Pkjj2yzmdCOu72oeW5wMl8AUve8MMeGXbkZGa1tWad979CeAe1ZHGjqwyKRtcvcSK34eJnPYniqlf6Xq15eETqFHY7vKK6PbpuA4opbaPugz8UKk0Mni5I5RP9M3kcTPC8c+37kj+79KSNwcEYxxXZdS0tJU3xDw5R9rrxVE+pdKE8ct3Em26h5uIwPvH+cf3pkZ7pmPN47irRV47mSL7W49DyKl8WCY+ceG3qOf+/vQZNeZ96ZRlug38NIeUYMvYg1lB59z+VZUolo+kMsPuUMPesCoTwCvzU8mCPt/Q1GAOQP3pB11s1eLjpx61BLH5e2KJbK960Kq2M1CuInuIjGxdPzFRrcA49hTaWMc/7VXtSb8JLkcK3SqBbo9u7vCHAPyaX21yWuC83nA+1V60FPctdOVRWPPLKad6LYRKhYsufimRiZsmTVAt0j3jrHFDKjN1zTCy0TwQGnQlh0yDmmWn2kPi8yruzzzVqtdPiZMbnYY9c0dGbkU+dBD5IowCB1pVd2/RiBkn0q665pyQJvCyfIWq7ZWhuLlTuUHOOalETMg05njUlMbsAlf2pdqdlIiY24BParpZiNpTZzARyLyvow9qH1OzHgESLhvtHH70VAN7OZiWVbsRtkYP61dtIj2WySbcH0HrVbuEQ3HMZyG+7FW/6eBktkRlJCc1Ey2h1Z2atagOvIHeqpq+iSzXkxUmKJehIyzfAromnQZRcnI60u1qKbFwbWJjv4Mgxx8UYspt/aWdh9NWtm6qJrmcs5PLbVwOf/6qr6rJEkdvFENu1NzYHOWJP9CKdfUthO95DERIhijGc/5j1z+tJtWgmFyHuFU7wuCDxjGKdH9EyBLvcbONRHltucnkmiNHjkKjJfPptxxTRbf8SQkUAAAx5Qc/vTzTtBECrvBDY7knFZpK2asc3GgaywMKevvTFItxyBXstoITxkgdSRU8RBwuR070iUaZ1cGTlGwaaIBPt4NVrXrcW8q3arwh2zDH3IetW2bbggtSrVI0ltJEOPMpHNBQ9q1TOK67ZrYapcW6ghA2UP8ApPI/Y0uPtTr6tYNeWxJ8/wCGTd+/9qRZNa49HDyKpNG35ZrK1zWUQB9QlSe2PavDHwcgVIw5HWvCOtZDtohePH51ptBHIwanbB656VGFxmqCIpE8vQc0g+orE3Vm6Lw3UEVYWJIYdhQs0YKnjr61aYuS0VHT9DMKBhG2fVSacwwSQ7SzYB7Hg05022idWwxDD716/mKZCw48qBh/q605M50009imysmMqvkspPILc1Z4o47WDd5OnAGc0vWydSAuMmtnd0Ro+Q3djV+xdAmqvLc8IkiD/wCzUWn6buQSggSKc+bv7UeUXwgXO7jtUtkVAJjB3Z6NwKsnRtPbNOiXFsoLxnlfSs1Bo7i0WQqMbcEehpikLsfHg2NJjzIDhT/zXl9apcWEhiXY3UjHfFE+gfZRPw6tMTGgOT0600sEeC4EewqGOPzoayRrO4LSRl1zgFe1Nopvxl9bmOP+YZH96Wns1TxpRLXZRCO3UAcnrmo9TD+AdmPf4opRhR1pR9R3cMVm8fiqshHA3Yp9HP8AZQ9QnNxeOr7hltuc8iq+lqt3q4gYOCWP83XvRl7NMiTSScgKdoyM5PT+oph/490canPNeylgsTbV47kc0b0gO5Fn0HSHUBmUAZ65qxtZKIxwGPqaIt41iQIo4Het5ASowf2pVDWyuX9nlWwo+TVblzBIRkECrdqMUkgdskADoo61TNVcI5JUj5NKmjb4s6lRpJLls5FVv6r1yPTrU7wTv8oA7+1G3F7GinJ6e9c4+tdXW6kFvGcgHLEGlQjbN2fLxg2V6/vpL66e4m+5j0HQDsB+VD5rQ14TitdHEcmS5rKj3+oBrKlFcj6rJPrWbcgc16xHYV5u6DFZDumknA4rVBkH4qaRQQDWoGN2O1Uy09Asow3FQv8Aae9ES5J5FDtn0oSS6JdMPh3ik56cjFWTYuf4ZAHUA1WLRtt5HyQc8Y61abZw+NynpxTsfRz8/wDI3RT9rR8f/NAalEAMhQTTyNMLux8A1DdQrMjA0xr2ZlLZXQzMuNwGOxomy2oRvIC5545oe6hNvISqkn4qKK7WN1Ynzk9KpDOy0RCM4ZDtI9a1mlIGWxjGNw6GhLbUYGUKQC54OPWpzMhxgjA9KOxVbET6csl+cZwx7elNdOsFtpw4A6UHd6vY6e+6aVPFY4AzXia5E7+QhvcVIxVjZZG1RZXkWOMu7AKBkmubfV9+kqMBtDzSja3Yge/5031vW3nYQWz4VVyeeppP/hseq+QqrSJwu4kBCe/H5UzpWZO3SFJ0u+vYdiooZjnO7j/vSr19C2f+GaMLefCzM7O4+TgUBZadc6ShjuF3IQNrRnIqQXxjm3KDkHnIoJZH0OhguPIuSkEZBrCMjBNJoNXjUYkODipJNZhAwpBPtVqSF8WS3iYDDccVR/qK1SQtuXj/AD5+33qwXmqiViERifikmoSPMrAoeRyCBQS6HYrtUch+rLu6025e1miOGGUkD8MPUVSJm3tuwcnuT1rtP1DpEesaVLZFNt1AC8DHuK4vOrxyNHIMMpII9CKHFXob5HO/sQnivK2NeHmnGRmtZXuKyrBPq9kAwc8YrQsB07Vhk6DjpWu1tufU1hbPQJfpjNkgA15j7+e9Yow4+a88Ta2CBjNUWRt9vWhXPfNEs4bcTjgcUJKQE6CoDLojjmjju4d7Dg96tdlcbtrZOzsKo8rj8dEq9QM1YtPnceVMHHU4zTYaRhz7kWVr5VQbgeaXXWrxqzLtbAqSILMRlwT06Um1SxdLsIzZyN2fz7UyzOoqw5bmK73AAgDqc0BeWLIDLGOnShZA1iieHxuOWyelb2mrpKpSVgxJyBmhsd8bS0DRvcLkLnPOKF1K/vLW0Z2ZlIB/erXY20F1ulBXpgYpD9b2kklm8dshkYjjYM1aFyKlFLLexyTzBGWIbnwef3NE2lwsNr+LtpGARtrKe1V24326FHBDHtR9uskSW+nyBgJMyT9jk9B+QrQ4LVGRZJbsd2E5cqztkljnPoTR/wBM35k1i5B4R5Dscc8CgLmKG1WKRN2wq249NpA4+ar2izS2wluYZipL59ic0co2qAhOpWzsdxjYBnce1AXEayxqqxkc8lqE0LW0viqk7pVXnjAHzRd7MEwTIAoYHHrWNqmdFTTjoV3NjPJcBw5UADOD7Y/tW2k6ZPdXjSlz4KnA470bJdQeGZrlwkZOOmS3sB3p9pXgNbxm3KmJlDIR3FEo0Ic00Btp4CnkbvcZpRexCN8NgH/T/tVwlRPDbdtPFVXVoh4m6MH9auV0Fha5Kyu6qDGFuE6xtn5HcfpXGPrmyFt9RXfgqfDdt4IHqM12XVnZIGB6HgmuLfV18bnXp5Y2IC4UY9hSsV2a/LppNCE15U3iI4/iKPleDXhiDf8AqYP7d60nOZFmsr0qw4Ix81lQo+ocncOtTtKAuAOlBs/n68V6zk8561hPRVYSGGcj0qHeGJJHrXm7CE7uvFQ7zhsZqAm54ic/AoWUgqAOamkc7dvrQzP8CoKbIrOJXv3ZzztAHt61ZLHTWMakHGecUi0mMtM8wHB8ozV105cRj1xTYrRhyvdm9rZ+Cqgj5oTVI1M6N3UftTtSCoBIoPU7VZY965yARx3FMrRnhP7bKjf2xvsbGITp6ZFKbzQhEhks2KzgDB57VYzG8TbQjKoXgGvETykuR0JFLrZv5qhVohvosRzbgSMDPxVgiXcAGYDjk+tDM0ashRcmi02MqspI/qDVg0nsQ/UWkQrcwajHHE/gnLKy9aqGs6tLPfxz3IAjRdo2gAJ+Qq/62yixeORwGI4PrVN2adZRO8mbqQ8Y6J/zWvFK1RzPIgoyAtSvQ+lGGN//AHMqA5/Wl8+kT2oZLa7DJ1Cyr/cVLcWVtcS+NYyyW0ancsMmGUH2I5r1rm6hiPjKkqjqVNORlf8AgdoctxZQTyzzxRSBR4ccYLGQ+/YAe9evqU07MbiRpCFPfjPalkbXNy6RwRPufgErwPen1l9PwpHmaeViSC2GI5HxSpOCHR5tUQHVBDHcSfw0lYbIzt5AxhsZ6Zq8/S11u+nbALuG2PHJ9zVaGiWCuFkt1OBkM5zgfnTu2ure1gCxgMqLhUQj9qXKakqQyGNp2xxd6i7Aqpz7jpSe+e7YZDIo9hk0uutXlcloMkq3IYdOtT2N3+OVTIdxxyM96ChnQk1ZXlifxQcexNcS1m1aC+nUnOHPqe/rX0feWqPBjYF/t+Vcc+u9Lgtrl5FPmdtwXbwffNUo0xssnONMoR4rzJreTG44OfyqOmGZknjP3IPyM1lR1lQh9NOxLE4rQk7R8165IJqIvhRWGj0SeifeFHNRiXhj7VC7j5qNpBtPHeoCyUynqP2qEEvIqDqTjjtUTynBABFRxymNldeTnirW2JnpMs1rEIwqRqBGnGfWnlvdIuAu3GKrltHmINK7Fj0OSKkZFjVirvgDpup1HPbtljS+UgbMEZowyeJDyBgiqpZuiov8Rl5zg+tPLV90AcsCMZHGDVxYMo0DXRZmwPOuCCOhpLM9yiMHhbynAPqKskgi6qV3Ht2oC8kiaI7n6jpUaImK4rzZy2OgNe3GoxhVmtXRiw5jzjJ/3qt61ceDvRGOWGBg8iqg8rLJMBLIFBz9xyDVxxuRc/I4Fu1fXJLxCnhMChII9KTXHiBF3xlgVB8p5HzQNtI/4ZWdmZ2G4ljk1JPMVhc85xWmEeKMWXJzYXBE0+n/AIg3cay7iFhMWBtHfcP9qigWSe7hiulVId43urZGO/vW+k27XMsNruKhupHUCnS/TW12DTOTngjuKJyS0BGDex5BDaKTJZujjGSUwcVBK1xceJ4CNuB4GOtVy8hu9HnWQOSo6OP6EU30zXTdfwpJTFIewbappLWtGiD3TCdzIV/EAA/a4cd6DuY5gTsRQVOPkVvLLi8BiG7kgBhnPufemdtZtPFI0iYYLkr1FJb9GuMKVi6w5l2zEZY55HSmdtH4RXYV2nnyjHNLJFjWdSRtbJxj4qbQHkkGZumTgAdqOLE5VTG9xu8IjDY+DXH/APyI8hmIEa7c8Bxg9/XrXXtTu4orViFOen3GuVfVsVveOzOzBuvBHP681bYCObSuW4ZRx6GoKMu4/DkKqVJz2WgyOaJAPsysrMVlWQ+kpJS3NQO2epqEvWrSADmue2ehWiRmrRnO1RmoWkz0FRNIc+lUVImkPbPNRtMguIY+ozQ8kvBA/M1DaSsbwMqbsDHPb3pkOzNlf1LbFKiRZHXGa0N6HX+ESRkA5pPeXjxxhgcetCWmoBp13HysfMae+jFFbLZdSIFQR4PHSvZNa8GLEjKhA9cZFLPxqsfLyD0xUupacLzT9y9eqn3pcXsfmWkGwashwwkDg9CWyKmbUHkjZgiHHoapEJuLNzGhwRwVYdKfaO1w3imUhlK8ACnejI0VnW757q/l5wvQD1pPNE0oKIFDt92TgGrNruljLz26EFeWHYikgWHbukR2ynkKnGG7E+1Og9UZskXZouFAHZRgVGXWcSN4m0RuqqgX7/XmslbahJGMDNBwsRFGD1OXNMFFv+kozPdTTgZWMbc+/wD0VeFiDAHIPHOa5TpetPYRNHBKYyWJPHBq66N9TWcsCx6i5jmx/wC0DKN+nSlzjsbCS6CfqKCJrcsVUFRwSeP6VzPVHljieSBlBBO1M46eldM1SSOeHdDiSPH3DkVzbXQZrmOOJNpd9o/WlO1sfGpdh30jrF7fW8ZvAB4TFUcdW+avlq8pZfDkK7uSSelVK2sRZRxxRqOOuO5p9aTDaoJOfWkvbNUHUaYv1sTnVQkZITkkr2qx6ZFJBCrIQw29DQ8NoHuvGkXnacjHTNFyqY48RnAx60xdGebtiv6jv9to7GDcR1IyK45r+omaZ2RZUGcHLZ5rqupN4s2yUqQ4Ktjg1yH6ht2t72WMsCFY9cZq72VVISzHLc8+9R16ea8NGhTMrK8rKso+gsDHQ/rWjYA4qPxPU1G0mTycVz6PQWbyMAOp6UNv6mvZZPehnY+tQFs1mkABGeK0sZpC7KARmowDLKIx65atDM0d3sHRjRw0Iy20Mb0sLcgkccAmkMcrwys+7jNOJDth85yByfmk8j7nJ7f1pjZnii1aTIJoVcn4q2WoMtjtztweBVI0GYKu1gcDpVpspXP2ny+9UkHkdoX/AFBp/hqLhTh15BrfRZPuwxKHoDTS6U3C4kIIxjFBQ2yw72jYqT+1MizNJG2oIGtpFD8sCBxQllocRgCSDd8dqhudSS3kVbhuCcE4o+DUbcxgwSqwHXB5FRya6BUUxHrv0+VIaHzIeGHf5pZo2kwXsriYkqhxtzjpVsu7xduMg54xSrT/AA7O7PhgkOSxGelXHK2DLEk7Dn+irK6tmMKmJ8cHPGaqV/pl7pkm24hYqOjjkV0CDWEdSgwpX7uaJmlW5gZWAK4wRTFJi3BM5al9JDnwpHRWxwp4P5Uw0e3l1S6S6kVNsRwvBz+nSidT+mljEssbsqMMrjnFS/S7fhovBldFCnBY96qcky4RaY5ubdWw38wFBvM9vgAE9hipJb+M3eEYbB1+KlleCVFKAEjHOeppVGjlQfprNOpIyGJ5oq+CwxncSpIoOznSCPG4AHt6Go9RuxKMCTHHrxRrQtbYkv5GAZixHPUVyb6pk8TWbhlOQWzXUdV3fh2HT3rkOpO0l7MzdS5oYP7D8saigM15W1ZimmVo1rKzFZVgncVdeuK8eQAEACod3HFaO9YDutnsj569KglfCn1rZjk5JqEKZ5Ag6dz7UN7JQTp0XkaYjlunxUGoITIrxgbumT2FMwoRQB0xQV39pH70SYElaF97dr4KRqw57tQsEo38jp60p1mSaKdCMkAYU+lZa3qlVdiBj1NNZnUa0XayVhEkwU8HnPerHYzjaGUY4zVHttcjKpFHkk9SeMfAp9p96Ci4OVHGallSHa3RMrZB56UZbxmSI4HJpUpEhTDH1wKcW8vhAA849e9ErETEmq6I18kkZRvyOP6Vzq7i1jS7zbHKcxtjYy4yK7YrCSVWyArDn5qDVvp2y1YLJMuGHVl4Jo1XsU210c70y7ur+3EghKyY554P5VPBM8Fxuumw2MZxwBVtl0yCyRYbYBUXgYpFqFoGLEsM+gquKT0FzbWxGmop4zJE+Nx8zKasemXbtGrGYEgc+9Vi6sbdV3IoDjuDiofx8liCrgLjoQwORV8kgeJatT1+GBNsnUg8etVa71iwbJaR0z0GOKQ31+bucs7OMdCT1pPeGVsnJYdyTQp2FSLUutWydJkIPQ5phZ/UEEfLyAMf0rm4EhPHT9qbwyF7PwGjBd2yHzyAP+/tVvRcVydF11DWQ6jwJk3t6dqyzv5WQLKxJ+c1W7O1KgEjGOlMElKAY7CgcjXjxKKG97dfwTk1zLVCPx02OhYmrhe3TeGcntwKpV6xe5c+9Xj7B8ilEgIryvazNPMRpWVtWVAaOxs2OBUe7BJPX0qMOSfKOaljtyxzJ+grntndo8CPO2F6dzRltCIyAO3JrFwowBgVJH9rN3PFUU0SNjaOnSl84ycCi2bjFCy8nNEU0JdWsxPZOe/NVGWJ1wBkYFdFWMNBtYdc0jm0xXeQAc44FFF0LcUyuW900LnJOKs1jfoEVRIMN0XPWk9xosqHKgnFLJ7aeFgpDDHSjtC5RdHT9O1FFRZEYEKOQecU1/xdHEZTB9hXJbDU5rYSkkny7cHvTGw1s2+0OW65FGjM4HXIdRjeDeD0o601VGUgMCB71y6TXkkUtBJtyOV6c0utvqOa1mZi5K54Gf1FXewOB07V9USMFnIIz25qi6zrPjTsFkxjuO4pVqn1A0s28MdhGevJB/uKSzXaysxxu5yCO9RlqI8/HqGKlwQe5P8AegpoYpZS7vx6DOKAWXK7Vbr6jNaKyxvyGcH1NCSgq6hTPCvjsaX3KKuCH3A9KZGRDbg8bl6f7VrDGt7gKgGe5FWtFxjyFsdlLNlo1JHXpRljEVHnHSrbpVisUQBXPuaD1TTfAk8eFf4bfcMdKptjoQUWDREqo549q9lIAyeTWm5sZHFD3UuxST1xQ9jroC1S52xMOlVtjuJJ7mitQufHkIB4H70HmnQjSMWbJykYa8rKymCDKysrKhDs0aBFDH8q9BNY7c1pu61zjuIlGSQBRDeVQoPSoLblifTpW5bJ/OoWzWQ44odzwTkVPIeDQsjcDirKZKFxCuTzjNQKoMw96IYYXH5UO52yKR6g1LoCrDUgjkGcDeOo9aX3enRSMSUB/qKYhiAGHBFbSHJDYxu60aYLRR9X0bwgXTOO+BShoGEYXqO3GMV0W/iR4zkDkUiS1iIKle+M1dgpL2VX+IrYGcEY4qBlkQndnFXRdPgJA2itbjS7cg5HIok2SUIlJDvjnnHrWK+GyRxVin0uEZIyKFbTYhjDH9KLmLeIUByW8oPJ9aMt4ZJXAUc96OstOiefYSemc0/tLGJMbR3qWCsaXYoj0x3TzKPn1rfTYxbzvEQevlqx7FAOB2pPqCBLgOvBzQydDEkOLecKg9KkluU8PqCD1FIjO4Bx2/egrq9lVOKiYLQVftDGWZHCf6SaqmpagZ28ONvL3IqHUb2aZypYgD3oAEg02GP2zLlzf1RsT6VqK2rU00znteGvKztUKsysrysqw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3862388"/>
            <a:ext cx="2998788" cy="2678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42" name="TextBox 5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Higher Risk Animals:</a:t>
            </a:r>
            <a:br>
              <a:rPr lang="en-US" sz="3600" smtClean="0"/>
            </a:br>
            <a:r>
              <a:rPr lang="en-US" sz="3600" smtClean="0"/>
              <a:t>Exotics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350"/>
              </a:spcBef>
            </a:pPr>
            <a:r>
              <a:rPr lang="en-US" sz="2800" b="1" smtClean="0"/>
              <a:t>Ex. Chinchilla, hedgehog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2400" b="1" smtClean="0"/>
              <a:t>High prevalence </a:t>
            </a:r>
          </a:p>
          <a:p>
            <a:pPr lvl="2" eaLnBrk="1" hangingPunct="1">
              <a:spcBef>
                <a:spcPts val="1350"/>
              </a:spcBef>
            </a:pPr>
            <a:r>
              <a:rPr lang="en-US" sz="2200" b="1" i="1" smtClean="0"/>
              <a:t>Salmonella </a:t>
            </a:r>
            <a:endParaRPr lang="en-US" sz="2200" b="1" smtClean="0"/>
          </a:p>
          <a:p>
            <a:pPr lvl="2" eaLnBrk="1" hangingPunct="1">
              <a:spcBef>
                <a:spcPts val="1350"/>
              </a:spcBef>
            </a:pPr>
            <a:r>
              <a:rPr lang="en-US" sz="2200" b="1" smtClean="0"/>
              <a:t>Other zoonotic pathogens?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1600200"/>
            <a:ext cx="3575050" cy="5186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Higher Risk Animals:</a:t>
            </a:r>
            <a:br>
              <a:rPr lang="en-US" sz="3600" smtClean="0"/>
            </a:br>
            <a:r>
              <a:rPr lang="en-US" sz="3600" smtClean="0"/>
              <a:t>Young Farm Animals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350"/>
              </a:spcBef>
            </a:pPr>
            <a:r>
              <a:rPr lang="en-US" sz="2800" b="1" smtClean="0"/>
              <a:t>Ex. Chicks, calves, piglets, lambs, goat kids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2400" b="1" smtClean="0"/>
              <a:t>High prevalence </a:t>
            </a:r>
          </a:p>
          <a:p>
            <a:pPr lvl="2" eaLnBrk="1" hangingPunct="1">
              <a:spcBef>
                <a:spcPts val="1350"/>
              </a:spcBef>
            </a:pPr>
            <a:r>
              <a:rPr lang="en-US" sz="2200" b="1" i="1" smtClean="0"/>
              <a:t>Salmonella</a:t>
            </a:r>
          </a:p>
          <a:p>
            <a:pPr lvl="2" eaLnBrk="1" hangingPunct="1">
              <a:spcBef>
                <a:spcPts val="1350"/>
              </a:spcBef>
            </a:pPr>
            <a:r>
              <a:rPr lang="en-US" sz="2200" b="1" i="1" smtClean="0"/>
              <a:t>Cryptosporidium</a:t>
            </a:r>
          </a:p>
          <a:p>
            <a:pPr lvl="2" eaLnBrk="1" hangingPunct="1">
              <a:spcBef>
                <a:spcPts val="1350"/>
              </a:spcBef>
            </a:pPr>
            <a:r>
              <a:rPr lang="en-US" sz="2200" b="1" i="1" smtClean="0"/>
              <a:t>Campylobacter</a:t>
            </a:r>
          </a:p>
          <a:p>
            <a:pPr lvl="2" eaLnBrk="1" hangingPunct="1">
              <a:spcBef>
                <a:spcPts val="1350"/>
              </a:spcBef>
            </a:pPr>
            <a:r>
              <a:rPr lang="en-US" sz="2200" b="1" i="1" smtClean="0"/>
              <a:t>Clostridium difficile</a:t>
            </a:r>
          </a:p>
          <a:p>
            <a:pPr lvl="2" eaLnBrk="1" hangingPunct="1">
              <a:spcBef>
                <a:spcPts val="1350"/>
              </a:spcBef>
            </a:pPr>
            <a:r>
              <a:rPr lang="en-US" sz="2200" b="1" i="1" smtClean="0"/>
              <a:t>E. coli </a:t>
            </a:r>
            <a:r>
              <a:rPr lang="en-US" sz="2200" b="1" smtClean="0"/>
              <a:t>O157</a:t>
            </a:r>
            <a:endParaRPr lang="en-US" sz="2200" b="1" i="1" smtClean="0"/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2286000"/>
            <a:ext cx="3486150" cy="4398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 Factors: Pet’s Diet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Dogs fed raw eggs or meat</a:t>
            </a:r>
            <a:endParaRPr lang="en-CA" sz="1200" b="1" smtClean="0"/>
          </a:p>
          <a:p>
            <a:pPr lvl="1" eaLnBrk="1" hangingPunct="1"/>
            <a:r>
              <a:rPr lang="en-CA" b="1" smtClean="0"/>
              <a:t>6x more likely to shed </a:t>
            </a:r>
            <a:r>
              <a:rPr lang="en-CA" b="1" i="1" smtClean="0"/>
              <a:t>Salmonella</a:t>
            </a:r>
            <a:r>
              <a:rPr lang="en-CA" b="1" baseline="30000" smtClean="0"/>
              <a:t>1</a:t>
            </a:r>
            <a:endParaRPr lang="en-CA" sz="1000" b="1" baseline="30000" smtClean="0"/>
          </a:p>
          <a:p>
            <a:pPr eaLnBrk="1" hangingPunct="1"/>
            <a:r>
              <a:rPr lang="en-US" b="1" smtClean="0"/>
              <a:t>Outbreak: human salmonellosis associated with pig ear treats</a:t>
            </a:r>
            <a:r>
              <a:rPr lang="en-US" b="1" baseline="30000" smtClean="0"/>
              <a:t>2</a:t>
            </a:r>
            <a:endParaRPr lang="en-US" sz="1000" b="1" baseline="30000" smtClean="0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3429000"/>
            <a:ext cx="2362200" cy="24463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4213" name="TextBox 4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baseline="3000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 Leonard  2010</a:t>
            </a:r>
            <a:r>
              <a:rPr lang="en-US" sz="1000" b="1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 sz="10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 Clark 2001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4" name="AutoShape 2" descr="data:image/jpeg;base64,/9j/4AAQSkZJRgABAQAAAQABAAD/2wCEAAkGBhQSEBQUEhQUFRUVFBYVFBUUFRUXFhUUFBQVFxUXFBgYHCceFxojHBYVHy8gIycpLSwtFR4xNTAqNSYrLCkBCQoKDgwOGg8PGiwkHSQtLywpKSwsLywsLSwsLCwsLCksLCwsLCwsKSksKSwsLCwsLCwpKSwsKSwsKSwsKSwpNP/AABEIAMgA/AMBIgACEQEDEQH/xAAbAAABBQEBAAAAAAAAAAAAAAABAAIEBQYDB//EAE0QAAIBAgQCBgQKBwUHBAMBAAECAwARBBIhMQUGEyJBUWFxFjKBkQcUI0JSU5KhsdJUYpPB0dPhFTNDo/AXZHKClLLiNGOiwnSDpCT/xAAaAQADAQEBAQAAAAAAAAAAAAAAAQIDBAUG/8QAMREAAgEDAgQDBQkBAAAAAAAAAAECAxESIVEEFDFBE1LwIjJhgaEFI0JTkbHB4fFx/9oADAMBAAIRAxEAPwD2GWVUF2IUbXJsP9aVx/tSL6xO35w+b63urpisKsi5XFxcMNSNRsdO0VE/sKH6J+d85vnm7dvbUvLsawwt7VyU3Eol3kQXAb1h6pNgfImieKxfWJuB6w3bYe2uU3CYmGqD1VXu6qElQLbC57KC8HiBBAYWNxZ3FjcnQXsBdibbXNL2h/d21ud4eIRuQFdWJ2AIub5tvst9k1IqDhuDxRlSq2KCym7EgEEW1O3WNTb1Sv3Injf2Tg2PjDFTIgZbZlLC4urOLjs6qs3kp7qccWgCtnWzEKpzCzM2gCntJqJiuAwyPndLsb63YHWPoyNDtl7O8X31p0vBImQKy3Cszi7NcOxLF73vmuSQ24ubWpkElsfGLXkQXNhd11NyLDXU3BHmD3Ulx8ZNhIhOmgdfnWy9vbcW8xUeHgsKMWVLEsGNi2rDPra9r/KP538BXNOXIAT8nuqqbsxBVFRVBF+5FHs86YEleJxG1pYzcXFnU3ANiRrrrpT0x8ZIAkQkkgAOpJK7gAHcXHvrgOERD5pO9yWck3MZNyTc/wB1H9gCmDhMKlGy26L1CXeyCwFhdrBbAabUCLC9KqnG8xxxOVKyEIYxK6qCkRmIEeclgdbg9UGwYE2vVHHx7FTh0TIHyTBhFGxbDywyqnRs7vkcyAPb1SLBrWp3A2QoE1lMPwWaZIWxA60c/WDSP8ph8r6OgdlzZnBAJOiLcjYO9En6Vm6RVu2IbpkDDEMMQrqqSNe2WPOCu/8AdR2C2NFwNTSrHjlwmPoEkw0EiPA7nCoVkCx58rlWuMxaxFx81usdLTsZw2Y8PECdSVxHG7xyMcgaRRNKjuc5OXOwuc1z20rgaK9K9YXC8wYyHM2JTRIMNGkAFzJiZpCn94FJZiFLELcKGA1INarC8WVkRpB0RkYKiyMoLMRdQmutxcgaHQ3Ap3A6rxmDX5WPqlgbsBYo2Rgb7ENpaus3EIlIVnUMchAJ1PSNkS3fdtKh/wBgwZiwSzHdlZ1bUu3rKwP+I/sYjbSusvB4WILRocqoq3HqrG2ZAO4A+/Y3FADRxaHS0set7Wddbb9viPeKf/aUWg6SO5Nh1110Daa9zKfaO+uXo/BoejBI2JZ2YdUL6xJPqgLvsAK5Ly9AosIwBvYFgDqpFwDY2KqRfYi4oAlHiUWnykeouOuuoyhrjXbKQb9xBrqkgYAqQQdiDcHyIqAOX4BsgGjiwZgLSABxYHYgD3VLw2HWNAiiyqLAXJ08zrSA6GojcVi+sTa/rDa9r++pRNVzcBhtbJYZcoAZrWvmtv36+ZPfUSb7GsMPxX+RI/tGOxOdbAgHUaE7A+Oh91N/tKP6xNSQOsu41Pb2U0cNjAtkGrZzfW7C5BN99zv31wHBohsCO3RmFzoRfXsKgjuIqbyKtT+JIHEoztIh8mX+PgfdXZVvrVceAREWIJBAGrHZQQvtF96uIkAAHdp7qab7ikofhuPpU29G9WZjr0b0y9G9IB9Cm3o3oAdelem3pA0wHUabejemBSc2cyfFIXa3W6N2jZ1boTIouI3ceqza2Bte1r30qow+GxGKMnSoF6PELKkeIvLh5UfDhSqsLZkV8zrppcXUHbW4lFZGDgFCpDhgCpUjUMDoRas5wrmqPFSGKCOQQKpUYgDJGWWwCRd4tfXbS1S3YRyxWCwmAw6S4gZuhVQWCvYlXLRjo1JWyF7JmvlFrHS9Rucuc5cN8W6LohHiNpnDyBLgMLIh617nbwrN8O4bPLiJ+GYjEusSFpALXkxCO2xka5sP3nuq2wXJc0uATD4hwPi82eGRD8oEU3QEEWBtfy07qzyb6C6Fly9iJZYZ3lnlcspVQ8XQWyqWDRJo1jc769WvOYMXK2Ew73xCSyShFxcmLfoldXPrJc20FtdK9OwXK0UTpKXmlc3XpJZXYjMLGwvZb6jQCpsXBIFWSIQp0a9ZUy9W9ib223pKEu4skU/H8NNCuJnikjSadIIYmYgXZM97X0ucxtVXytxbEfG4oJp8SjsCzxYpI3EgUG5glQDt+6tfi+HxywxxyRq6tplYAgDtqJwnlPCwTmSKPKyra5ZjlB3C3PVHlTwd9AyLTjU8aYeR5gpjVCzBwGWwHaDoaxHBeN4LGPh26+GnRomiSYvlaNHBKQ3bIQxG41uBvU34ScFicThlSBC0WcNMFYCRkU7KDoe/fsFYfEQxzyQYKHES9HI9uhmhvNhSuoAZtQvZoT+NOUmmNano2K4hLhDJLIxIklfJhy90SJcuabpMrMvbIyrcASbAI7VpsLiM6K2VlzKDlbRhcXsbaX8jWeg47hp8Q2BZOm6JFLsyCSMMNLPe4Ddvv13rSCtE7jH3oGhehemAGFNp16BoABppomm1IANNtTqQFAxKK6CmgU4UhhpUKNMkNKhelQMN6NNo0AG9KhSvQA69B3sLnQDU0BWS5y5gw4PxXEtLGkqazLmCAk+ozDvFJuwHJOOtxMY2CAoIRH0SyZuuZCDdgv0OwE761V4ThfEJcImBeGPDxKojlnDZi6L9WvYx7z31ay8kx9NBicDJ0BGQMY7FJIbDs2NwBrr+FtY1wNNfxqVHLqSyJh8AkSgxC5VQpvqxCi2pOt6rcfzVBFJo2YkddFscvnrYHwqFzpx8wRqYbq8jFG71UC5IHftY+NedQyktkS2d9Sznqhb6sfC+gG5rogorr0FFX1ZreLfCSE+ShhLsWuAzWyi/ct/xq94TzckoJlUwuVsQ1ypI7Qez22rGJjIMIgJOd23NgDtrvsNa4xcWWSSyjfUeO+wrlqwU+mnr+yj1aJwcjA3VUvcajUW3oZTlC9rm7HuFecRzspurutvosV38jUjh/Oc6khjnG3X1uPBxr765PbpvRu3+fwv3Hoz0EHMbDRF3PeRUfF4ASq5jtG5UqsoVcwuCLi4/1aq/hfMMU9k9Qj/DPzj+q3b5aGrhWY79RBsO3291dlOoqsdTN6Mx/I6jAs+EniKyEtJ8YF2SdQdWZvmEdxNqnYL4RoJcX0K5jFcRriLfJmY3IS/iNj2nzFXHGeER4qB4mvZlK5hoRfuNYrg3KqnpYJl6Lo4ujmyraGdRrDMDsjjW5Bv7LWUnKOhaPSb0b1nuWuYIJS2HinM7wIuZybluy9wAGsRqR31f3rVO6ANK9C9AmgYTQtRvSoAbaiBSo0AKjSpUAI0qVKmIVKhSpDDRptGgA0r0L0qAGysbG1r9l9r9lefY7iGPVXw+Kwa4sOGEUkdstz6okB2Avv4dtV/wiY8TYmZDIyjCQBkVHyl8TKwCWHbYW8r+NW/KLYlOIyxS4h5lGHSSUN6scznRUHYLX0rFu7A03K/CThcFDC5uUSzHsuSSQPC5qc9vmvY939KkMdKzfNnFejjyKMrvcX7QmzHwvt760lJU43fYlq5lOfOKrNKqg3ESkFhszM2tvDq2v51l8DOmeXMobrIi9UNbIL6A7jMNu2rTC8MfE4jIgNgRnfsUfx7h2mpGNwcaYlmWwjWyoBqbIoQH7ib9uYmiM8oJd+rKKTHcFeR+qRlIu5yKqhiTooVQL27hvenJCuFUO520UDv8fZVrieIhb3OgG99BVJxJBigtm6qk3t7PvpdrCLjh/EFxCkqD4g77VS8cnKL1SR1iLjwvXbh8LQDqDbUnN6wtqMvYRrb3a1XcYx6SyAAnKGuQANRbUg+H76SSQ7WHcN5gkzKGsV8R1reffXqHLXMgkypMSxI+TYn1u5Wv29x9hry2HhTK6MNtLg7rpqPHtq7wLFSQT6xv5eVZVFh7UP8AQtfqeyxuT83KPGqvmXl2LFIomLBFbM4ViudQDo1txTOWuKGeLrMc6WVvHub2j7wauyNO+t7qcbolaHkHKHFQuMnfC4ZpC0ixxhAFjiw6EAktsSw1t22vXrytcfxrz+Y404uXB4RsPh0jVXzhOuySE9YDY6gg+yrzkPiDyYd0lfPJBNJC7HdsrEqx8wR7qiD1GaahSpVqMNEU0UaAHUrUqVACpGlQIoANClelTYhUr0qFIYb0qFKkAb0r1hJeYpRi/jXyvxMS/Fjt0PR3yfGPWvm6bq3y+oN6nDmu0GMBmjGIifFiFLpntCHMXU+d6u9tbGmB3418HmExLF3QrIxuZFYhie89/trtyjykuBEoDtIZGU531bKqgKp8tan8G4xFOi5JY5GCIXCMpILDXMF9XW/uqxFTirgJr9lec8exBmxbAa9YRr/ynL95ufbXoznS/drXm/ABmxUZP0i3tCs34iuXinfGO7BFjzLiRhoOiisoCEk2sCACLm2upBJrBw86krlnjViLgMlhb2be6tzz1wZ5cOzxXLKtiveut8vjr7bV5LhI8z5WJW9w3fYb3vW1K1gL7i0QeJiLgWzL7BcX9hrNpimUFQSAdwO2r7FY6IKUN7WAsL92lj++su9961BndsQQNztbc7d1WXLmE3kIvfqjwG5J+4e+qBmvWu4KLQJ7T/8AI0METr0+KHt17xrtp2VyaSxHj/rXuqdw3BPO4RdCb2PYqg6sfDb7quio6uXYtF9yhjMuIAO0gKnz3X7xb216EteZCLocWFG0cwA8lcfur00Vx8K9HHZkMz/MfJseLdZM8sUiqVzxNlYod1PeKmcA4FFg4RFCDa5Ykm7Mx3LHtNd+NORhpyCQRDKQQbEERsQQew3rGcPwOMXDJiEdlIwjyEfGZ8Q0zthrx/JSrkQh7Npfurpsr3Eb+9K9YbivNrtG7YWUNkwSu5VVYLiGnhVQ11sGKmTqnuvbSo+K5hxcaTh5MjR4jDRWk+L9IqyE9IxYRiLoypXK1jYq1+6mM9BvRqn5axvSw5jMJmzHMQYjkNh1LxKqnSx2+dVvegB16cDTBTgaADekaVKgBGhRoGmxCoGlSpDMZiOYJ4cTjGe74WN0jOUDPhy0COJLAXePM5zbldDteuZ50eLDYJm+UZ4I58USCSIjlDMoTQOSWYA6WifwrZDDr1uqvX9fqjraW630tNNeymRYGNQQqIoKhCFVQCoBAU2GqgE6bamkBTy47EfHEhR4DHJG8yno3LdGkkS5biUAkiS+a1tNjUBebnOGw0gEReWHESOoucpggeQWGa4GZQpv39hrUphEUqVRQVXKtlAyrp1VsNF0Gg00Fck4XCrMyxRBnBDkRoC4O4YgXYHxoAzfAubpHZziFVY48KuIkbozEyhrFcgMrmVCM/WAGqgbm1NwXOsjYZ2dUSZJYAyEOF6HESxqrdYg3AZ1J2zRnsrUPw+I7xxmyhBdFNkBBCi49W4BttpTp8DG5JeNHJGUl0VrqDcA3G19bd9AjqsiuDlYN2aEH8K864C2XFxg/SKe0qy/ia9Cw2DSMERoiAm5CKqgna9lA10HurAcw4cw4tiNLsJE9pzfc1x7K4+KXuy2GjZ15h8JXD1WRnyLcqrAgWJ+axNtzfvr0vD4gSIrrswzDwvuPYbj2VgvhUdcq5WHSAXZBv0d9z7Tt4GilpIZ5g0/nXF3B79KDG5oMK7SQNWk5ex4KCM+sL28Re/8az8OGZ/VBPeewX7z2VZOy4dSqm8puCfoj/XZv391RKVtO4nKxrMLgHlcBEL33t2C3b2W869C4BwQQJbQu3rEfco8B9+9UHwX4zPg2U7pIR7CqkX+/wB1ariOM6KJ5O1R1fFzov36+w1hUqO+JdzHy/KY02+diNPLpLfhWz5vxjxYDEyRsUdImZWG6kbHWstyfg8+JDdkYLHz2X7zf2VvZFVgVYKwOhU2IPmDvS4Xo5bsTMTicXjsPFLPeTo0w5bLiZIJS0pdMhQQhSosXvc9opk/N2KRJrqgMU+Hhu8QRw0zWcGL4wQRlKFWzqDcjsuNxJEpXKwBB3UgEW8jpXKXBRtfNGjXtfMim9tr3Gtq6xGVxPNU0Qw7MY5EdpWnCpZ44YlTMQElkGZcxc6m60sDzXO7gMipfFtEqkHOIjg2xMebrf3nq38yLdtamHARL6kca7+qijUix2HaBY+VP+KpfNkW9818ovmtbNe1720v3UAZJ+c3OGgkRomd8FPiJQOtleGFHGga6rnJBB7rXBrpw3m6aTEYaJowubpI8SSDpOkTSBYTfVbKHvrpKnbetMnDohmtHGM+j2RBmB3zWHW9tdegW4OVbr6psNNLad2mmnZQB0Bp1NoigY6jTaNABoUSaFNiFQpXpXpDFSoXpXpAKsdxfmubDTtHlR1v1S1wwUi41B1te3sqVz5xmWCJOi6udipcbrYXAHcTrr+qa84+Ms7ZnZmY7liSfea4OJrNO0dGjanHc9Q4Txx5two8AP4mhipmzes3vNef4dqsocQw2Yj2muHxp/iZo6a7G+4PiGbMGNwLWJ8b6VD5t4OZYs6i7x3Nhuy/OHn2j299VnBOK4gaLH0ik3JPV/8Ant+NaKXiBA0Wx7b62PsruhWpyp4yZjKDTMdy1xkIeic2RjdWOyse/wDVP3H21Xc1cNkkxUpiiJIREJsArGxJ6x30a3srTrhUDFgigkkkgDc93d7K54jiUaXDOt1Gqg3YdVmHVGtyqsQLa2NqwhUa0tcVtzzdfg2xDkk9HGL7FybfZB/Gp0XwXHTNKmxvZW3toRttW9hlEqBlJyuoIOqnK40I7QbGspy5jXRJJHM7xxwSGUyszBpopGHyJY/RU3tpe1a+NUkuosUQ5Pg7kVcsMyIDvdXJPje+nsFVE3wX4gah4n/5mUn7S2++tc/MUr4OeRUCSIAF1bKc+XKVLoLkZrEWtdd7GtFmsLtpYXbXQW317QKlVakBKKMNyXh8RgZ2E0TiKQBWYWZVIPVa630FzfwNXfMXGOmcImqKdP122LfuH9a4cqcYmlTpZJEaIBszNGI2RxkKjNcBlytqbDUdu9aOOJMyyBVLDVWsD5G/bRVqOWj+Y7HfhnCzh8Lro7kGTwvoF9mnvNBBrU6afpYnRhbMjLcdhINj4WNj7KzeE45NhhbE4csfpg2B9tiv3ipqODas9C4pl5xLFsiAqSNKyj804p5RGJLZtBlVQ2um9r+6reTnQMLdAp/4mv8A/Wq9+YmU5o4oEPesYv76ybtopu3zNFH4G8hjyqFGwAHu0p9q83k53xKn1kPgUX92tbPlvjBxOHWQrlN2UgbEr2r4f1r06VeFR2iYyg49S1oUqQroIDRFC9IGgB1G1C9G9ABtTadTaYhWoUaFIYrUrUqVICDxrACaB0IB0uL/AEl1H+vGvM5eGIDoD7zXrVq844hFZmHcSPcbV4v2neMoyXfQ6qGqaI2Ewqd33mr3AxKNlHuqkwtXeDNebk2as0GEastz/wALLdHIBmBPQlXkdY0abqxTdXZlcjW3zh3XGmwZpcX4ek0ZjlXMjWupuAbEML2PeBXZRlZpnPJGG4li5JsNEYzIJY3McuQu7RzIhHXSMjPd1XVtAJLkEGpXEuANiuik1gcgGVdMwKo/RG63BZHbv1UkHsFaiHh/YiADwAA7t+3+lTouD/SPsH8TXZCM5e6jN2KbB4fJGib5EVfPKoG3srhguEpFG0a5irM7MHYtcyauNew3Onie+tSvDkHzb+ZNdFwqDZV9wrVcLPuxXMcnAoRC0IDZG1YZ3J0y2sxbMLZVtY6WrvxHB9LE8edkzqVzLbMAd7X02uPbWsMK9w9wrm+CQ/NHs0/Cm+FluFzC8T4S3RQrGiSiJ1Z43IRZQsZUFtCNGytYj5vlVVi5JcMkWHSQo6w5owiBhPO0hAiXMDaNb6jQ5WBuLV6LLwhfmkjz1FRX4a4O1x4fwrN06kequGhncdxaV5BDCpVWxCQdOrgMJEtLLlQjVBGri999LW1rR4x9DUPC8vQriBOFZZLuTZmykuoViUJsDYDUAba3qTja4azVtDWJnsbh0ueqPZp+FU+JA2q4xtU0vrVxZNHSg4fhodgLXJIAFzudq9KwWEEcaoosFAA/j7d/bWR5ahvOvhdvcNPvtW2Fev8AZcW4ym/+HPXeqQKVGlXrnOCkKVGgAinAUBRoARoUSaF6YhUKNKkMFKjSpAKqPjHLImYsrZWO9xcE9/hV5SrKrShVVpoqMnHVGPi5OlHzoz7W/hVjhuXXG7L7Ln91X9G9cy4Ciu31LdWREg4eF3N/uqR0a72Hma58QwYmieJrhZEZCRvZhY2v261Uz8mwMzHrqGCjKpUABDERY5cxHyS6EkAliNTeumFCnDojNtsvaV6psVyrFIIwWe0cBgFiouhjZNervZidO0DyPOTk6Frly7MwsWJANzNJMxsoA6zSMDpoLWtvWwi+vSLVQycoRlcgdxGJFlVOoVVlj6MespZhltoxO1Mm5JhZma7gtIJG1UgsGlbZlIteV9P4m4I0BaleqMcoQZmYgtmkWUhsrLnWZ5dARZcxcqbbgd9yX4bltY3zJLKD0jyEno2zNIAJL3TTNYbd2lqALjNQzjvFU03K0bSvKGkV3IYlStg6vC6sFZSLgwoNRqNDewtxxHJWHZStmF1jW65Q1ooniW7ZbnRrm+5UeVAF61j3VFxGADdtvvqE/K0JbNY5uv1rJcZ5xObHLfRrqP1SR41wj5KgBU3kurBlN1FiDEdcqjNcRAEm5bMSSTYjKdGFT3kUm0c8Xy5IfVKn2kfuqrPKE5b5g8S38BW4oVyP7Povf9TRVpIq+DcFEANzmY7nYAdwq0oUb12U6caccYrQzbcndioGjQNaCFStSBoigAinimgU6gBtKlSpsQqVK1G1IYqazWBJ0A3PcBTr1H4lhzJDIi7vG6jzZSB+NJjik3qZPi/OZVhYsoIBVUCZ8p1VpGcELcahApIBFzraq8c6vYkHEWG5vh7DzPQaVS8wwt0xkIIWQ5gT2GwDIe5lN1I8PGnLxNPi6p0skZRXUxqLpKXYkFiGFtCFNwdFFq851ZXep9VDg6Kpxaje/X19C49NH01xGu2sGvl8hrRXnRzscSfIwHbf/AqM/MUWctnkYPLC4jYdWARyKxydYgmwKjKBoda4pzZE5idCVYYlnmKGwYXQMQAdyE1XtOvbVZvzE+BDp4Xr1oTzzq43OIFt7nD6X2v8hQPO79+I9+H7dv8ABqFh+ORdHIkhkYzF+ke4OUDSHQ3L5bBtCN7a2ox8wRBcrAsrDDK4traKFlYqexlfKR32ozfmK5eH5Xr1cmnnV9TfEWBsdcPoe4/Ib0vTZ7Xvibd98Pb39BULG8dieKZS7daSVo1AZfXlzjOQ+Vl7bMtwdjUOHiaDBvEXYliCEswAIb6WfKUtc2y3zG/ZS8SXmGuFptXdPvb5blx6cPvfEe/D+X1NH02fXXE6b/8Ap9PP5Cq7B8fjjhC2zHoOiZWHVa+JMjKT2dQnXsNTDzFDmJWWVFE0bhQtzIiQRx5G6wGpUjW48Kam/MS+Ggm/uvX6Dzzu+98Rbvvh/wCRRHOsl98T/wDz/wAjyquh41CSiuD0RiaOVV7D07ypl77XUeRNOw3MKklndkZmxLFlBOTpokRMtiDpl9wFLxH5hvhoflevX8bk087v34jTfXD6Hx+QpHnZ9dcRpvrh9PP5DSoE/F4ZAyO7gZYR0xUMztCZLllzX1Elgbn1BeusnMEDCZSHtiHleQ3Xqkk9Dpa75bA6Eeu29Gb8wcvT/K9er+mSTzu3a2I9+H/kU485Saf+p121g18vkNaoeMYiKTK6OS3RxIUKWAyRKhOa+uq93bV63NEOaM5nOWSJ7AMLZIijXzOR26ZAvjehTlf3hz4emknGnff4CbnSQXucSLb3MAt5/IaUjznIN/jIuLjWDbv/ALjbxqHJzHGRqCfkolyOS12TELK6s7EllIBsTte1qH9uxiVnMskwZZrRyg5VMgGVT1zcdhtYWAozfmJ5eHel6/YmjnKT/edBc6waA7H+428am8J5zLNa7NoSUcJmKgXYxuiqCwFzkK62NjfSqiLj0V5szyFZDny2IcEoVyiRXG18ouCuXs7KreAQnpkkscsTK7EeB0Ud7MbKBub0KpJNWdwfC0pQllC1vVj12KQEAg3BFwRsQRcEeGv30S1Z3C8uSCXCyFl+RhRGB1IKrIGCdU7mRRe4t0fzr6csVy9iGTIrxLlmnljdXmV/l/jFr5V0KmZTYEg5SDoa9BHy0kk2kaanCqfhPD545JDJKJEd7i7OWUdc6AjKu6DKNgp1OgFwtMQ8UaFEGgBtEUKIpiFSvVDzMXMuDiWWSISzSK5ibKxCwSOBex7VFO9Gj+mY79uPyUhl5SvVH6Mn9Lx37cfkojlg/peO/br+SgRLxXBo3Yt1kZvWMbZc1tBnGqsfEi9R/R5PrJftJ+SslgsRiJljUTYgsMLi5AElCNLJFizHGHcgjUWW9ZHlfnmX4y0HEsTi4utlDiQp0Tg2yyqVJA/W7O3TUTgn2NlXqJWTNH8KnElwOGVIpJOmnJAuU6sY9dtFGpuFHmT2V0+CzkYx4TppXkV5wrBFKgLEL9HmDKesbk+RA76xHC+GnjXFirSSvAlyXkbNIMOjWRb2sCxbu0zHur1/HcvNHDI64vG3SN2UdMtrqhI+ZtpTxSVhOtNvK5O9G0+sl98X8ul6Np9ZL/lfy6z/AABZcW758ViUCYfBMBFIFBabDB5CbqbkkX9pq89GG/Tcd+2T+XSwjsVzFTc6ejSfWS/5X8ul6Np9ZL/lfy65+i7fpuO/bJ/Lqq5n4bJhsLJNHjMYWTJYPKhU5pUU3AQHZj20eHHYOYqblz6NJ9ZL/lfy6Ho0n1kv+V/LqtwGBkxMuLLYrFII8XLEiRSKqhFWMgAFD9I9tTvRhv03Hfto/wCXRhHYOYqbnT0aT6yX/K/l0vRtPrJffF/Lrl6MN+m479sn8uq7i2AkwzYZ1xeLfPjMPEyySqyskjnMCAg7qMI7BzFTctfRxPrJffH+Sh6OJ9ZL74/yVUcu8MkxMHSvi8YGaWcWSYBQEnkRQAUPYo7as/RY/pmO/bj8lGEdg5ipudfR1PrJftR/koDl5PrJvtJ+SuXouf0zHftx+Sq7GYR8PicKFxOKcSNOrrLLnUhMM7rpYaggH2UeHEOYqblv6Pp9ZN9pPyUvR5PrJvtJ+SqXlrgzT4PDzPi8bnkiR2y4ggXYa2GXSrM8rf73jv8AqP8Axo8OOwcxU3O/o8n1k32l/JXXDcGjRg3Wdl9UyMWynvUaKp8QL1D9Fv8Ae8d/1B/LVHxpZMLK6piMS4PD8ZL8rKXtJEI8jLoLEZjQoJdhOvUas2be9K9Z3B8t54kY4rHXZEY2xJ3ZQT83xrr6Kj9Kx3/Un8tUYl5eiDVF6Kj9Kx3/AFLfwqPweJouISw9NPInxWOQCaQyEM0siki+2iigDUgU8CmLTxTGcxT7UEWnkUxGc5qkySYSXfopZGt9LNCyWB7PXv7KavNlxcQsRe2jA66dlvEUudh1Iv8Aib8BWewLbjXTUdcqN1FvO9q3hTTjdkN6mh9Lf/Za+1swv7rU1ucgp1hYebW/+tU4Q22PsktfU2v320HsqDjDd+3TTU5u0nf21apx2E5MmcI//wAzQSnrDoMQlhoflcYZb38LWqk+ETgiY9OmhhK4lNL5l+VQbqw0uQNm7Njpa17IQI8OSLjI9x/+16fEvVuoYCxPr+HcNew/dXzXEcXVhXlGL0T6WPapcNTlRUmtX3KT4LsG2Aw7mWF+lme7bdVEuEU797N/zCtbjeZ1kikQRkZ0dL5hpmUrfbxqHlOmjbDZ9PVHZ33OtQ8UgGmUgnX1gRuQdvKuerxtdap/T+jWnwlF6NfUfwfHDBSPmBfPBg16uluhw4UnXvvV0nOQIBEL2N7dZey1/wARWd4m4EvWFx0MWnj0SWNPVSq9UOBoR1wd2HYO2xX769mE5NGfLU0loX7c6AbwyDzIH7qquYuYlxWGeBUKl8gDEggZZEbUD/h++uUsRN7hiLn/ABNDrbS/ZoSKrplUOAAQQRe5B3y2tb2++qc2OPD0n2LfD8yLhJ8WjIz58XLJcECwYItte3qffU1OfFYErBIQLXsy6XvbTfsNZTmBb4ycDtmf/urvBBlCrlZCbKxV7Bj1zc28Lj/V6rJ3PkuYqZNXNFJz8q7wSDwLKPDu8DUHG8yLi5MNGqFCuLgkuSDcI+2nfeqfE4UsNVbNpYs6nc+fnXPgaWxkAPZMn/eKWTFzFTJJskcF5+XCxGEws5WWY5g4AOeaR9iOzNb2Vbf7SdAfishBXMLSKdNe4aHTY6+FYEZDI6FCzNK+UhgvaQASey+tWESFSFVWAyyWUy3+ja1tAbNYeJ10rqxR9W+HprsaiT4UVU2bDSA9xcD8VqPDzYMbjMMFjMfRmdtWDXzYaRbaAWrO4jCZtXjYkX3mW9rknU7318b91Lkwg4+PKCBlk0Jv/gPf770YomVCng2l2NfwHmIYfCwwlCxijVMwYC+Ub2tpVkvN19oWOl9GB09grIgVbrGdAbjUKLSaC5tsvdrr3VeCOHFFu/OIBsYmuP1x/Cqbi+M+NNK4GTJgMXHYm9+lCa9m2XbxrhjotA1vA3a5N9t9e/303BDqYn/8Wb/tFTKKxbQYo7YT4SFVEToGOVVS/SAXsAL+rpUuT4QWUkHCSafr93kmtYrDYKyFnUFSC1wyg2VSbd4vpU0xnUDP269MRbQ62O+x89O+uDxJG7px2NFL8JeX1sM483t+KV25V4wMXjppguS2Gjjyk5vVldr3sPpbeFZSXDFsokXMQLXEw61iAT4EnN3bi+1XvwbYcpiJw1r9Eh0IO7d4qozk5WZM4RUW0eipTwK5rXZa6DmBajSpUxELifCknCh79UkixtvVf6IQfr/a/pSpVSk10YrIXohB+v8Aa/pS9D4P1/tf0pUqectwsjtJy1EVRevZAQOt2Fixvp3mufonD+v9ofwpUq5ZcNSqScpRVzohWqRjZSdg+ikP6/2h/Ch6Jw/r/aH8KVKp5Kh5UXzFXzMWI5ThdszF75VXRhsqhR2dwFcvQmD/ANz7Q/LSpVqoR2MlxNTpcJ5Lg75PtD8tIclwX3k+0Py0qVViti/GqeZgxnJUEkjyMZLuxY2YWuTc26u1cfQDD98v2l/LQpU8VscfL03rYJ5Cw/fL9sflrrhOSoI5EdTJdGDC7Ai6m4v1aNKjFbBy9Na2IEvwY4RiSTNqST1xuTf6NNHwXYTvm+2Py0qVXdm74iou4D8GGE7em9sg/LUrhnIeGglEkfSZgGAzPcdZSp0t3E0qVK7K8ao1Zskeh8H6/wBv+lH0Qg7n+1/SlSoyZnkw+iEHc/2v6V0j5WhUOBns6NG3W+a+htpoaVKi7YZMrf8AZthO6X9p/Sh/s0wndL+0/wDGlSrLCOxWctwf7NcJ3S/b/wDGrLgnKkOEZmiz3YAHM19Ab6aClSqlCK6ITlJrVlwBRpUqo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5" name="TextBox 6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Opportunities for Transmission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Pets often members of households</a:t>
            </a:r>
          </a:p>
          <a:p>
            <a:pPr eaLnBrk="1" hangingPunct="1"/>
            <a:r>
              <a:rPr lang="en-US" b="1" smtClean="0"/>
              <a:t>Frequent pet contact by non-pet owning</a:t>
            </a:r>
            <a:r>
              <a:rPr lang="en-US" b="1" baseline="30000" smtClean="0"/>
              <a:t>1</a:t>
            </a:r>
          </a:p>
          <a:p>
            <a:pPr eaLnBrk="1" hangingPunct="1"/>
            <a:r>
              <a:rPr lang="en-US" b="1" smtClean="0"/>
              <a:t>Ownership and species owned similar for higher-risk people</a:t>
            </a:r>
          </a:p>
          <a:p>
            <a:pPr eaLnBrk="1" hangingPunct="1"/>
            <a:r>
              <a:rPr lang="en-US" b="1" smtClean="0"/>
              <a:t>Non-home locations</a:t>
            </a:r>
          </a:p>
          <a:p>
            <a:pPr lvl="1" eaLnBrk="1" hangingPunct="1"/>
            <a:r>
              <a:rPr lang="en-US" b="1" smtClean="0"/>
              <a:t>Nursing homes, hospitals</a:t>
            </a:r>
          </a:p>
          <a:p>
            <a:pPr lvl="1" eaLnBrk="1" hangingPunct="1"/>
            <a:r>
              <a:rPr lang="en-US" b="1" smtClean="0"/>
              <a:t>AAT, AAI</a:t>
            </a: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</a:t>
            </a:r>
            <a:r>
              <a:rPr lang="en-US" sz="1000" b="1">
                <a:latin typeface="Calibri" charset="0"/>
              </a:rPr>
              <a:t>Stull 2013</a:t>
            </a:r>
          </a:p>
        </p:txBody>
      </p:sp>
      <p:sp>
        <p:nvSpPr>
          <p:cNvPr id="95237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Opportunities for Transmission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Home high-risk practices frequent</a:t>
            </a:r>
            <a:r>
              <a:rPr lang="en-US" b="1" baseline="30000" smtClean="0"/>
              <a:t>1</a:t>
            </a:r>
          </a:p>
          <a:p>
            <a:pPr lvl="1" eaLnBrk="1" hangingPunct="1">
              <a:lnSpc>
                <a:spcPct val="75000"/>
              </a:lnSpc>
              <a:spcBef>
                <a:spcPts val="1350"/>
              </a:spcBef>
            </a:pPr>
            <a:r>
              <a:rPr lang="en-CA" sz="2600" b="1" smtClean="0"/>
              <a:t>Lick faces several times/wk (24%)</a:t>
            </a:r>
          </a:p>
          <a:p>
            <a:pPr lvl="1" eaLnBrk="1" hangingPunct="1">
              <a:lnSpc>
                <a:spcPct val="75000"/>
              </a:lnSpc>
              <a:spcBef>
                <a:spcPts val="1350"/>
              </a:spcBef>
            </a:pPr>
            <a:r>
              <a:rPr lang="en-US" sz="2600" b="1" smtClean="0"/>
              <a:t>Fed high-risk foods (28%)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Dogs visiting health-care facilities</a:t>
            </a:r>
            <a:r>
              <a:rPr lang="en-US" b="1" baseline="30000" smtClean="0"/>
              <a:t>1</a:t>
            </a: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/>
              <a:t>≥ 1 zoonotic agent 80% of therapy dogs</a:t>
            </a:r>
            <a:r>
              <a:rPr lang="en-US" sz="2600" b="1" baseline="30000" smtClean="0"/>
              <a:t>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b="1" i="1" smtClean="0"/>
              <a:t>Clostridium difficile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b="1" smtClean="0"/>
              <a:t>MDR </a:t>
            </a:r>
            <a:r>
              <a:rPr lang="en-US" sz="2200" b="1" i="1" smtClean="0"/>
              <a:t>Escherichia coli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b="1" i="1" smtClean="0"/>
              <a:t>Salmonella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/>
              <a:t>Licked patients or accepted treats increased risk for MRSA and </a:t>
            </a:r>
            <a:r>
              <a:rPr lang="en-US" sz="2600" b="1" i="1" smtClean="0"/>
              <a:t>C. difficile</a:t>
            </a:r>
          </a:p>
        </p:txBody>
      </p:sp>
      <p:sp>
        <p:nvSpPr>
          <p:cNvPr id="97284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Stull 2014	</a:t>
            </a:r>
            <a:r>
              <a:rPr lang="en-US" sz="1000" b="1" baseline="30000">
                <a:latin typeface="Calibri" charset="0"/>
                <a:cs typeface="Arial" charset="0"/>
              </a:rPr>
              <a:t>2</a:t>
            </a:r>
            <a:r>
              <a:rPr lang="en-US" sz="1000" b="1">
                <a:latin typeface="Calibri" charset="0"/>
                <a:cs typeface="Arial" charset="0"/>
              </a:rPr>
              <a:t> </a:t>
            </a:r>
            <a:r>
              <a:rPr lang="en-US" sz="1000" b="1">
                <a:latin typeface="Calibri" charset="0"/>
              </a:rPr>
              <a:t>Lefebvre 2009</a:t>
            </a:r>
          </a:p>
        </p:txBody>
      </p:sp>
      <p:sp>
        <p:nvSpPr>
          <p:cNvPr id="97285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775" y="914400"/>
            <a:ext cx="9039225" cy="4852988"/>
          </a:xfrm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Opportunities for Transmission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Of 90 therapy dog handlers</a:t>
            </a:r>
            <a:r>
              <a:rPr lang="en-US" b="1" baseline="30000" smtClean="0"/>
              <a:t>1</a:t>
            </a:r>
            <a:endParaRPr lang="en-US" b="1" smtClean="0"/>
          </a:p>
          <a:p>
            <a:pPr lvl="1" eaLnBrk="1" hangingPunct="1"/>
            <a:r>
              <a:rPr lang="en-US" sz="2400" b="1" smtClean="0"/>
              <a:t>20% used no infection control measures</a:t>
            </a:r>
          </a:p>
          <a:p>
            <a:pPr lvl="1" eaLnBrk="1" hangingPunct="1"/>
            <a:r>
              <a:rPr lang="en-US" sz="2400" b="1" smtClean="0"/>
              <a:t>40% could not name a zoonotic disease</a:t>
            </a:r>
          </a:p>
          <a:p>
            <a:pPr lvl="1" eaLnBrk="1" hangingPunct="1"/>
            <a:r>
              <a:rPr lang="en-US" sz="2400" b="1" smtClean="0"/>
              <a:t>79% allowed their dogs to lick patients</a:t>
            </a:r>
          </a:p>
        </p:txBody>
      </p:sp>
      <p:sp>
        <p:nvSpPr>
          <p:cNvPr id="98308" name="TextBox 4"/>
          <p:cNvSpPr txBox="1">
            <a:spLocks noChangeArrowheads="1"/>
          </p:cNvSpPr>
          <p:nvPr/>
        </p:nvSpPr>
        <p:spPr bwMode="auto">
          <a:xfrm>
            <a:off x="-762000" y="5900738"/>
            <a:ext cx="502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/>
              <a:t>1</a:t>
            </a:r>
            <a:r>
              <a:rPr lang="en-US" sz="1000" b="1"/>
              <a:t> Lefebvre et al. 2006</a:t>
            </a:r>
            <a:endParaRPr lang="en-US" sz="1000"/>
          </a:p>
        </p:txBody>
      </p:sp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3819525"/>
            <a:ext cx="4033838" cy="2674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10" name="TextBox 6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5"/>
          <p:cNvSpPr>
            <a:spLocks noGrp="1"/>
          </p:cNvSpPr>
          <p:nvPr>
            <p:ph type="title"/>
          </p:nvPr>
        </p:nvSpPr>
        <p:spPr bwMode="auto">
          <a:xfrm>
            <a:off x="609600" y="3657600"/>
            <a:ext cx="7772400" cy="1362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/>
              <a:t>KEY STRATEGIES FOR PREVENTING PET-ASSOCIATED ZOONOTIC TRANSMISSION</a:t>
            </a:r>
          </a:p>
        </p:txBody>
      </p:sp>
      <p:sp>
        <p:nvSpPr>
          <p:cNvPr id="100355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Overview of recommendations</a:t>
            </a:r>
          </a:p>
        </p:txBody>
      </p:sp>
      <p:sp>
        <p:nvSpPr>
          <p:cNvPr id="1013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ts val="1350"/>
              </a:spcBef>
            </a:pPr>
            <a:r>
              <a:rPr lang="en-CA" b="1" smtClean="0"/>
              <a:t>Understand context!</a:t>
            </a:r>
            <a:endParaRPr lang="en-CA" b="1" baseline="30000" smtClean="0"/>
          </a:p>
          <a:p>
            <a:pPr lvl="1" eaLnBrk="1" hangingPunct="1">
              <a:lnSpc>
                <a:spcPct val="95000"/>
              </a:lnSpc>
              <a:spcBef>
                <a:spcPts val="1350"/>
              </a:spcBef>
            </a:pPr>
            <a:r>
              <a:rPr lang="en-US" b="1" smtClean="0"/>
              <a:t>Benefits vs. risks of animal contact</a:t>
            </a:r>
            <a:endParaRPr lang="en-US" b="1" smtClean="0">
              <a:sym typeface="Wingdings" charset="2"/>
            </a:endParaRPr>
          </a:p>
          <a:p>
            <a:pPr eaLnBrk="1" hangingPunct="1">
              <a:lnSpc>
                <a:spcPct val="95000"/>
              </a:lnSpc>
              <a:spcBef>
                <a:spcPts val="1350"/>
              </a:spcBef>
            </a:pPr>
            <a:r>
              <a:rPr lang="en-US" b="1" smtClean="0"/>
              <a:t>Hand hygiene</a:t>
            </a:r>
          </a:p>
          <a:p>
            <a:pPr eaLnBrk="1" hangingPunct="1">
              <a:lnSpc>
                <a:spcPct val="95000"/>
              </a:lnSpc>
              <a:spcBef>
                <a:spcPts val="1350"/>
              </a:spcBef>
            </a:pPr>
            <a:r>
              <a:rPr lang="en-US" b="1" smtClean="0"/>
              <a:t>Variety of interactions</a:t>
            </a:r>
          </a:p>
          <a:p>
            <a:pPr lvl="1" eaLnBrk="1" hangingPunct="1">
              <a:lnSpc>
                <a:spcPct val="95000"/>
              </a:lnSpc>
              <a:spcBef>
                <a:spcPts val="1350"/>
              </a:spcBef>
            </a:pPr>
            <a:r>
              <a:rPr lang="en-US" b="1" smtClean="0"/>
              <a:t>Human-animal-environment</a:t>
            </a:r>
          </a:p>
          <a:p>
            <a:pPr eaLnBrk="1" hangingPunct="1">
              <a:lnSpc>
                <a:spcPct val="95000"/>
              </a:lnSpc>
              <a:spcBef>
                <a:spcPts val="1350"/>
              </a:spcBef>
            </a:pPr>
            <a:r>
              <a:rPr lang="en-US" b="1" smtClean="0"/>
              <a:t>Types and ages of animals</a:t>
            </a:r>
          </a:p>
          <a:p>
            <a:pPr eaLnBrk="1" hangingPunct="1">
              <a:lnSpc>
                <a:spcPct val="95000"/>
              </a:lnSpc>
              <a:spcBef>
                <a:spcPts val="1350"/>
              </a:spcBef>
            </a:pPr>
            <a:r>
              <a:rPr lang="en-US" b="1" smtClean="0"/>
              <a:t>Pet health and husbandry practices</a:t>
            </a:r>
          </a:p>
        </p:txBody>
      </p:sp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990600" y="6154738"/>
            <a:ext cx="6934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</a:rPr>
              <a:t> Lefebvre 2008	</a:t>
            </a:r>
            <a:r>
              <a:rPr lang="en-US" sz="1000" b="1" baseline="30000">
                <a:latin typeface="Calibri" charset="0"/>
              </a:rPr>
              <a:t>2</a:t>
            </a:r>
            <a:r>
              <a:rPr lang="en-US" sz="1000" b="1">
                <a:latin typeface="Calibri" charset="0"/>
              </a:rPr>
              <a:t>Avery 2009		</a:t>
            </a:r>
            <a:r>
              <a:rPr lang="en-US" sz="1000" b="1" baseline="30000">
                <a:latin typeface="Calibri" charset="0"/>
              </a:rPr>
              <a:t>3</a:t>
            </a:r>
            <a:r>
              <a:rPr lang="en-US" sz="1000" b="1">
                <a:latin typeface="Calibri" charset="0"/>
              </a:rPr>
              <a:t>Hemsworth 2006	</a:t>
            </a:r>
            <a:endParaRPr lang="en-US" sz="1000">
              <a:latin typeface="Calibri" charset="0"/>
            </a:endParaRPr>
          </a:p>
        </p:txBody>
      </p:sp>
      <p:sp>
        <p:nvSpPr>
          <p:cNvPr id="101381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7200" smtClean="0">
                <a:cs typeface="Arial" charset="0"/>
              </a:rPr>
              <a:t>Hand hygiene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200" b="1" smtClean="0">
                <a:cs typeface="Arial" charset="0"/>
              </a:rPr>
              <a:t>P</a:t>
            </a:r>
            <a:r>
              <a:rPr lang="en-US" sz="3200" b="1" smtClean="0"/>
              <a:t>atients, visitors and HCWs before and after each animal contact</a:t>
            </a:r>
          </a:p>
          <a:p>
            <a:pPr lvl="1" eaLnBrk="1" hangingPunct="1"/>
            <a:r>
              <a:rPr lang="en-US" sz="3200" b="1" smtClean="0"/>
              <a:t>Portable ABHR</a:t>
            </a:r>
          </a:p>
          <a:p>
            <a:pPr lvl="1" eaLnBrk="1" hangingPunct="1"/>
            <a:r>
              <a:rPr lang="en-US" sz="3200" b="1" smtClean="0"/>
              <a:t>Follow facility’s protocols</a:t>
            </a:r>
          </a:p>
        </p:txBody>
      </p:sp>
      <p:sp>
        <p:nvSpPr>
          <p:cNvPr id="103428" name="AutoShape 2" descr="data:image/jpeg;base64,/9j/4AAQSkZJRgABAQAAAQABAAD/2wCEAAkGBhQSEBUREhIWFRUVFxoaFxcWGBkaHBggHRoYGhcdHxcYHSgeGBsjGhgWHzsgJScqLSwuGR4xNTAqNSkrLCkBCQoKBQUFDQUFDSkYEhgpKSkpKSkpKSkpKSkpKSkpKSkpKSkpKSkpKSkpKSkpKSkpKSkpKSkpKSkpKSkpKSkpKf/AABEIALAAoAMBIgACEQEDEQH/xAAcAAEAAgMBAQEAAAAAAAAAAAAABQYDBAcCAQj/xABEEAACAgEDAgQCBQgHBwUBAAABAgMRAAQSIQUxBhMiQVFhByMycZEUM0JScoGhsjRigqOxs8EVJHOTosLRY4PD0uEW/8QAFAEBAAAAAAAAAAAAAAAAAAAAAP/EABQRAQAAAAAAAAAAAAAAAAAAAAD/2gAMAwEAAhEDEQA/AO45jn1Copd2CqossTQA+JPsMyZj1GnWRSjqrq3BVgCD94PBwNNPEOmJ2jUwk/ASpf4Xm0utQ9nU/cw/85pP4Y0hFHSwEfDyo/8A65G9S8I6JFDjRwXvX9AD7TBSeP0qPfAsJ1C/rD8RmnqeuwoyKXBLtt9JBrg8nngcV95GVuLwPopTIX00KVKUA8tDdVRJcG2N/wARmaf6MtKy7VHlfOGOGNiO+3csd7bAPFdhgWdtbGO7qP7Q/wDOZIp1YWrBh8QQf8Mr+q8DwuSSTbGzaryTyTVe5yS6MoUPGFUBH22oC7qVeSB78/wwJHGMYDGMYDGMYDGMYDGMYDGMYDGMYDIzxH/R2/ajr/mJknkZ4k/o5/bj/wA1MCN1D1IflqGPv+oh7g8Hk8ccXyADdkByr62tzk7aE7k2CapI+aH2gOPR+kdo+OWaF7UGiLHY9x99e+B7zQ6Z9qcf+qf4qmb+RvTG+u1I+Eq/5UZwJLGMYDGMYDGMYDGMYDGMYDGMYDGMYDIzxGP93P7cX+amSeR3iH+iy/NaF/EkAfxrA1NdB6pIlFO586Ik2HdQARzxYIQ18wfY1t6J/L9DeldwSMEElvTuLE+5J3G/lmPUaUSzyRsTXlxstGijbpvUp9m7fw+eZY9Q8SsZyrKtVIoIJs1ygHB5HINH4DAkMj+jqD5kqncsshZTR5AVUHfuPT39xWYJI31Qqwmnbn0m2mUgEC+0aMDz3JH6uSyqAAAKA7Ae2B9xjGAxjGAxjGAxjGAxjGAxjGAxjGAyM8RsBpZL7UB+LKP9ck80uszlISwr7SDkWKLqDwfkcDHD/S5f+DF/PP8A/n4HNXxfqXTTNsiaS6vaVG2iGBO49iRV+3fNrSreqnb4JEn4eY3/AMg/jmXq+h86CSKgdykAN2v2v5XWBG+CppW0aCaNUK+hQr77C+nk7QAbBHFigDfNCeyF8ISqdKoRdiqfSvwVqdB94VwP3ZNYDGMYDGRfUPE+mgcRyTKJCaCC2fnt6Fsi/mMwSeNdGsnlNqEVuPtbgPUAwG4jbZBBq75wJvGYtPqkkG5GVh8VII/hmXAYxjAYxjAYxjAYxjAZH9dW4SPi8Y/vEyQzR6sfSg+MsY/6gf8ATAy6bT7ZJWsHeVIHwpQOfwvNnNPRvckw+Dr/AJaZuYEB4WIBnjH6En8OQP5T+AyfyveHVrU6vgi2Hf8AbnF/vrvlhwGUzrviGSfzotHbCAP5rg0NyAkpv/W3UNoIJ5JKqPV88aeNXjWTTaBPO1dbfTREZIYi7IBYBWNe1c/A0nwn0XVaTRvFqRNKSzu+nrcpN9qHMpdgTVkHY3t3DnnTU6hqtRD5vmbNyuVBEO5C6hyKq7D1u+F+wOdl6+enfkkzpogsggcxbYwjNS+ggqe3KsL9iMwdR0vlxec9iSaKXduI3JxWwm+GBJJ+ZPwzL4kgRpZ1QBhHEoKijwAgYV8xtX+1gcj+j7rvUX6jFBDqHWRidwfkUqkkMCORx2Pb5Z+gOh+MC6smoj8ueM06j7JFkBwzGgLBBBNgiueCa7oI1j1YEBjScqoeRVQkgOqjcKso6iN+4sSNR7ZQuk+JNWPEVa0CNpyVpDtUAptTa1EgHYov7RK+xwO+y6wKyKQfrLAYdrqwCfaxdfdnvTalZF3L25HPBBBogj2IOauii3xJusbWDD0st0bHDkt+PP3ZupEBdCrNn5n44HrGMYDGMYDGMYDNHrH5tT8JI/51zezR6wgMYB7GSP8AnU4HzRX58/w3J+Oxb/0zfzR0IqWf9tT/AHaZtTy7VZj7An8BeBD9H1ICzTyNQsAsfYLZH4bjxla8S/SgkWpTQBWilnACyEbjFu4UtEnrDHuB3Fgms0vHpnj6A7wMyyRvGzFPtUpUMbHaiLsfDKJ0TQT6vW6bpWo6ei+THv1DyC5X3AnzHm+0V3OtIG5IAJ9gF66h4ffTIskM6oqsZjMFbbNYjPcFgH+rYDfYIYUe+W/rPUxC/nkFgISYR+izEksLANMVCgE+xb5576b4Q02lhEcKtGEWtwkfdx72Tz8a7fLI/wANTytHJE8DSacSVA7GOygo0V3fotYB+AA9sCX0WgSWN2ljRlmbeEZb4ZFHIYdyByM+67QwwwTOsEfKMWAUAP3Pqociyb/fnzqHWNsZtZYz7NtBr99lfxrI3pfiS5JUmIWNABukKhmZuTwhIjQKQAGpjye3OBqaLpWhISTTqrT71j3AU9Ryeta/QjXaeBQFKPhkJ486BEdTGkcLSzt9Yvq8sr63YbZlHmKNxc7VIHAJPFG3aTX6WBGOmjLjlrhRnBodg4FEcVQOaHTfD8etH5RqTIzMSGiIeECiKR4w1uFAWgxI5Jrk4FH0/wBJeo0EydPSM69nJMe6Uq4G5iAXZDu9PuTfpJuiKtfRPpbgl1n5BqYZNLqbC7HplLEWFDr8b4NUfY5l8c/RhpdZo5EjgjjnC3FIqgNuA9IZu5U1t5uv3Zz7w/8AReqT6HVxaiSYRKJJ5FFrvFGJIy3egaI5raOLNAO8YzHADtFktx3YAE/eABWZMBjGMBjGMBml1cfVj9uP+dc3c0Otg+Sa7746/wCYuB80R/3jUd+8f3fY/wAe38MydYatPMfhG/8AKc8aM/Xz/eh/6B/4zN1KItDIq92RgPvKkDAwdKhDQbWFhjICDyCC7Ag/Ij2zW/2PJHMJYnVwI/LCSXYG7cKlAJIHaiD9/GZugagPGSDYLlh9z1Iv8HGSKOCLBBHxGBR9R4j1ss88Pk6dNOilXk3ySNuJKLGEGz6xjRAsUGU3yMwnrE2mij0cLNLqY0jWRURWjh4XliFLNS+oqtk9+LGWbX6EhnO0lZGSTegtkdAoW1P219I7fMfA5h8PRhzqu43SiyNyG/LS/tAMvNmuavucCtnxHrbWFIZdUwT61liEcbPuO9VMwU7QpUdqPaybzF0+c6KvP08YlF7Csblb2SMqqy3s7RJVfM2TnSc+VgUbWeNS850zFI4nP56J2dlW1+2FX6kvZAJNrya980PFOh1+lCw6DVeXFI5Ly6gCQpvaywlILDbYFMDxRB4NXPr8KrBNKQLWNiKAvhTxfc2aFZUf9kP1CJtBbQaeGNYmLSRvOQavdEt+USq7RvN0W9PIoJfo/QxqI1kkmaYGwxMjOrFSVYot+WqEi+zHmr+Nm0Om8uNUu6HsKH7gSaGY+n6CPTQJDGu2OJAqjvQUfiTnvTaveSNu3gEAn1G75Kd1H3/hgbGMYwGM8JMrEgMCRwaN19/wz3gMYxgMj+uSbYd36rxn+8W8kMjuvrenb9pP51wPujX/AHic/wDDH4KT/rkhmloj9bP+0o/u1P8Arm1JKFFsaHzwILojmLUy6c9qDJQ4q22/itD/ANp8k/8AZvG26CtujI7p3sfAjk/uNe2avX+lmRfMi4lTlaqzRsAE9jfIvi+DwTjo3X1lAV6WTkVyAxH2toPII90PqX39iQl8gH1jR6mVEomV463XQ+qaz6eTxH2+eTOq1iRLvkdUX9Z2Cj5cnjKN4m60jS7tPLuZvLCGNgPXbjuylGDK1CubWwDRIC36DVyGWSKUJaKjBkJ53mQUQexGwHv+lkhkV0PShY2dZTO71vdiOSqgVQFIP6tcWc2D1aNVHmuiNXK7waPuB7n8MDB4hceUFJADyICSQOAwY8njspzhp61J0/q2pmhBd2nYmMX9YjhWCkbRW4sSDt9O1iAby+dU+kHT6jqUekSZEWJGfdIwQNJwB6j+b2pvb9Y2K298qvQerLpusTmXSvqp/Ml8ryr3JZJDneduySNlAJY0Fv3wLp0T6aNHKKnD6Z7qm9a3z2ZOa4PJArLl0jWwTIZdM8ciOSS8ZDAn3sj3+/OB9c6RDI3UtVItakESbInv8nTcPMscBmZL9Qser275j/8A4nVaLQpqWPlxzlA0SyFWJc2AwVtmygAO5G4k1RGB+iV1KFtoZS3wsX+HfPmq0+9du4qD328Ej3F9xfxHOcb+ivws6uuqMiEON0SqjMwLEne1VsTk0pYWO4zq/iHrA0mkl1Dc+Wl18T2UV35YgVga69TWN9lMNg/MwxlyoPYuVBC3328fvyV0mqWRA6G1Pbgj3ogg8gggij2rKN4b8TtJAYoEk88n61mUMkT7R5rlwae3DUCR29lF5b+idOMMSoWY0AKYg/GzYAtmJJJ55wJDGMYDNHrX5k/tIPxdRm9kd181Af2o/wDMTA9aF/r51/rIfxQD/tzZkgBYPQscWb4HvQ9j880tEx/K9QOfsxN+Icf9uSeAyK6l4cimJflHPdlr1V23KwKsRxRIsexGSuMD8zfSp1to9e2lngWb8noRvI01FWUNfliXb3Pcd6HwrKN1Xr02oCrI3oThI1AVE9uEXi6AF9zXfOufT54Kd5zr4QW2xAzi72gNtVlHw+Pwq/jnIehaxYtTFK6LIiOpZGUMGF8gqSAePa8D4euai78+W6A+23YcAd+QBxWZJfEmpYUZ5AKqlbaK+FLXGfpzS+Hi6Hy4tEpH2f8AdAUHxo7h5h/Zof1jlP8ApQ6bDoumF30mm3zMYkA08SFGYMd++M+mgpO3nmrOBwHOv/Qp0159PqxLEk+nuNTFKQLJDXsY8K6jb8Ab7igc5FFGWYKBZJAA+JPAz9M/R14LPT9Iqu9yOSX8tNzBgWUhSRQ4Fbz3oVVch70fhFdSJG0+pZLVkkhlhTfynliOW/UY1UUoWl4BG6rym9b8JdSdz099StBFCBeUWJiwY7D6kY7QKAPCkWoJvrnWYfKaCdOZFkSLk8yJIwDKTXO384P2D8TnOfpG6235fUE7rWxGEZFOULcMKO4hpNvy++qDpHhnog00EcQ3/VoEAYjsABe1PSCav3PzyL+knadNGjmrmVhzX5sNJ+Hpv5VecU1vUJB5mpWV9yg7WZ2YsdwjjJN+x3v97DJPSdQnmRn1Uss7ogVWYj0bwTMFAHfYIxfNlhfAOB1HwN0bytJAKUeaPNYyGy7SetqjUgHgimYkgAcZdMrXg2Mfk2nYxeptPFcjkbmpF+yDZC/h92WXAYxmjrOtRRWGfkewBJ+6h79uMDeyN8QvWnc/NP51rIbS+MHlkYLBJGgbaGeMncPivrG/7lDVfe7A2dbrQ6NHJKsTJTguQpIF2SiNvVfnYN/xCQ09DWS2y7jFFSi7ChpeT97Mw/s5JZT+nKobzYpllkdSCYyNwHpN7JSWkvaB3FAekcnM+q8UtEwUnzCa9HkyI9bgrEmyFq7sgL8xeBOa3p5kPMhA4pQOPnf6x+/gfDNpI6P2ieAKNcV/qc1Y+rxsCVJajVAG+9Z4h6wu12cbdhqr3N8vSo7/ACF4ED47QmHUL336OVVB7XuUG/l6l/A5GdJ6nodLp49HHoy8kewPGkO4LIGEe55GG2zIp9VkmrHbNzxrr0eDzRe0Qzsa70piY9j/AFf8BkJP4Wj12rWQskRDMVAidnY8MruwdUV6VithiB79hgT/AErqTjSwxIJFcBgwaixKttYKoshQe1hQAVsjtmHqPhTR9X1Jl1G6VYEEYjEnpVzuZyQjfbFhe/t75i6lo5YtQkKzLMzR723pGCnluqpIxLAMTvKDcCbAPO3IjqHR9TpdQ2tEvlPHp+zsdu1WH6KApIgJrYdhG8EbeDgVzp/0Spourq5cSwJLCYhfqVndigcVTbRGffnch+WdW6LbM25mpZpQAaRfzjcCuZD8zxkDFqidJp2YM0raiCWdgpAJeRVv5gBlHFgBa9smej62GMSMRcnnTD0jcQPNfueyD76vArn0ydYn0w0b6eUIzyPHyAT6kFFb7NwVv+v885bH1QTSShbMsabE9JJYkkGSgtAeoOTfuO9ZffHfStV1HUBUG2XTeZ5UJpQbG5JPNJIdmCUFCiueR3L6D/Dkmk/LZ9ZH5Um5I/VQqgXbkccl0/AYFH6tAqQJuvy1f6w7WG3bwt2OxF17EyD3yweH9GNQkca2fPTkhuTv4NA9qQN+9ee2Wn6UNcddo5dHp15Dpu3GnYimVUhoyPdqb2gUDzxle8GwSQ6+DcjQLEkiqJwVUEKyLZP2mVF5ZTVyV7iw630fpwiHEaoAAoti7kDgbmP3DgEjJLMOm1SuAVN/uI/fR5rM2B8YWO15TuoayUlwkahjx2VdvPrpnH2trH1NQthwL5uWeJIFatwBo2L9j8f44FOTpMzEqEMZIO4Ix5FnaGl3K78fBgBzQr1Zj0nQdkZdY2Vbv08bjfLHcQzftsVFfEDm8Z8K3wcCkdV6JQ+tQbO9BmKrXO4/ZQOP1hs/aPbPEMepjG7Y80QB2ecUPlmxZ8yQIyoY945vkrycvRW++eZYFagyhqNiwDRHY8++BXdL0iRolZdqbrujubb3WnoX2HpARRfvXPw+H32il2gi2TfZY3wDY8scck03c0L5NmxgU3rfhJpEj3sWotuUM2wBgL3FmuRfSOCQDQ4A4OonhOXy3aOSQW17fXRsAFgAy7hQAA2gcfDnL7jA51D4QfTONX5paRvq33U+5dylFIsAbCopVtrJprzZ/IJ+oSbZWVYYCCI2QAs3ZSwWR22rW7YxG47SQAKN5mhDKVYWCKOIogoCqAoHYAUB+4YFX0/hvdKUkDFB9pjXro2CzHlz9w9P6xzPN4dWMFgLUE7EC7ySTfuCE9RPIW/cscsmMDn+r6OZ3M5tH7CeNnVksgFV2q24EFgFDNVkgqcl+j+GQkRVPMQckBmrcSSfUNxfk8+piSe99stOMCg9W6J5ilSjRSKOdQrFSnIIAIAUqSFO0g3QOzJTpXQxK3mTu7yr+k1BgD2AHeJePZUJ4J7Zas+BQLod+/zwIeHozqpIZQxIO1LRf7T8yOe/JP7hktCG2jcQW9yAQP3Ak/457xg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CA"/>
          </a:p>
        </p:txBody>
      </p:sp>
      <p:sp>
        <p:nvSpPr>
          <p:cNvPr id="103429" name="AutoShape 4" descr="data:image/jpeg;base64,/9j/4AAQSkZJRgABAQAAAQABAAD/2wCEAAkGBhQSEBUREhIWFRUVFxoaFxcWGBkaHBggHRoYGhcdHxcYHSgeGBsjGhgWHzsgJScqLSwuGR4xNTAqNSkrLCkBCQoKBQUFDQUFDSkYEhgpKSkpKSkpKSkpKSkpKSkpKSkpKSkpKSkpKSkpKSkpKSkpKSkpKSkpKSkpKSkpKSkpKf/AABEIALAAoAMBIgACEQEDEQH/xAAcAAEAAgMBAQEAAAAAAAAAAAAABQYDBAcCAQj/xABEEAACAgEDAgQCBQgHBwUBAAABAgMRAAQSIQUxBhMiQVFhByMycZEUM0JScoGhsjRigqOxs8EVJHOTosLRY4PD0uEW/8QAFAEBAAAAAAAAAAAAAAAAAAAAAP/EABQRAQAAAAAAAAAAAAAAAAAAAAD/2gAMAwEAAhEDEQA/AO45jn1Copd2CqossTQA+JPsMyZj1GnWRSjqrq3BVgCD94PBwNNPEOmJ2jUwk/ASpf4Xm0utQ9nU/cw/85pP4Y0hFHSwEfDyo/8A65G9S8I6JFDjRwXvX9AD7TBSeP0qPfAsJ1C/rD8RmnqeuwoyKXBLtt9JBrg8nngcV95GVuLwPopTIX00KVKUA8tDdVRJcG2N/wARmaf6MtKy7VHlfOGOGNiO+3csd7bAPFdhgWdtbGO7qP7Q/wDOZIp1YWrBh8QQf8Mr+q8DwuSSTbGzaryTyTVe5yS6MoUPGFUBH22oC7qVeSB78/wwJHGMYDGMYDGMYDGMYDGMYDGMYDGMYDIzxH/R2/ajr/mJknkZ4k/o5/bj/wA1MCN1D1IflqGPv+oh7g8Hk8ccXyADdkByr62tzk7aE7k2CapI+aH2gOPR+kdo+OWaF7UGiLHY9x99e+B7zQ6Z9qcf+qf4qmb+RvTG+u1I+Eq/5UZwJLGMYDGMYDGMYDGMYDGMYDGMYDGMYDIzxGP93P7cX+amSeR3iH+iy/NaF/EkAfxrA1NdB6pIlFO586Ik2HdQARzxYIQ18wfY1t6J/L9DeldwSMEElvTuLE+5J3G/lmPUaUSzyRsTXlxstGijbpvUp9m7fw+eZY9Q8SsZyrKtVIoIJs1ygHB5HINH4DAkMj+jqD5kqncsshZTR5AVUHfuPT39xWYJI31Qqwmnbn0m2mUgEC+0aMDz3JH6uSyqAAAKA7Ae2B9xjGAxjGAxjGAxjGAxjGAxjGAxjGAyM8RsBpZL7UB+LKP9ck80uszlISwr7SDkWKLqDwfkcDHD/S5f+DF/PP8A/n4HNXxfqXTTNsiaS6vaVG2iGBO49iRV+3fNrSreqnb4JEn4eY3/AMg/jmXq+h86CSKgdykAN2v2v5XWBG+CppW0aCaNUK+hQr77C+nk7QAbBHFigDfNCeyF8ISqdKoRdiqfSvwVqdB94VwP3ZNYDGMYDGRfUPE+mgcRyTKJCaCC2fnt6Fsi/mMwSeNdGsnlNqEVuPtbgPUAwG4jbZBBq75wJvGYtPqkkG5GVh8VII/hmXAYxjAYxjAYxjAYxjAZH9dW4SPi8Y/vEyQzR6sfSg+MsY/6gf8ATAy6bT7ZJWsHeVIHwpQOfwvNnNPRvckw+Dr/AJaZuYEB4WIBnjH6En8OQP5T+AyfyveHVrU6vgi2Hf8AbnF/vrvlhwGUzrviGSfzotHbCAP5rg0NyAkpv/W3UNoIJ5JKqPV88aeNXjWTTaBPO1dbfTREZIYi7IBYBWNe1c/A0nwn0XVaTRvFqRNKSzu+nrcpN9qHMpdgTVkHY3t3DnnTU6hqtRD5vmbNyuVBEO5C6hyKq7D1u+F+wOdl6+enfkkzpogsggcxbYwjNS+ggqe3KsL9iMwdR0vlxec9iSaKXduI3JxWwm+GBJJ+ZPwzL4kgRpZ1QBhHEoKijwAgYV8xtX+1gcj+j7rvUX6jFBDqHWRidwfkUqkkMCORx2Pb5Z+gOh+MC6smoj8ueM06j7JFkBwzGgLBBBNgiueCa7oI1j1YEBjScqoeRVQkgOqjcKso6iN+4sSNR7ZQuk+JNWPEVa0CNpyVpDtUAptTa1EgHYov7RK+xwO+y6wKyKQfrLAYdrqwCfaxdfdnvTalZF3L25HPBBBogj2IOauii3xJusbWDD0st0bHDkt+PP3ZupEBdCrNn5n44HrGMYDGMYDGMYDNHrH5tT8JI/51zezR6wgMYB7GSP8AnU4HzRX58/w3J+Oxb/0zfzR0IqWf9tT/AHaZtTy7VZj7An8BeBD9H1ICzTyNQsAsfYLZH4bjxla8S/SgkWpTQBWilnACyEbjFu4UtEnrDHuB3Fgms0vHpnj6A7wMyyRvGzFPtUpUMbHaiLsfDKJ0TQT6vW6bpWo6ei+THv1DyC5X3AnzHm+0V3OtIG5IAJ9gF66h4ffTIskM6oqsZjMFbbNYjPcFgH+rYDfYIYUe+W/rPUxC/nkFgISYR+izEksLANMVCgE+xb5576b4Q02lhEcKtGEWtwkfdx72Tz8a7fLI/wANTytHJE8DSacSVA7GOygo0V3fotYB+AA9sCX0WgSWN2ljRlmbeEZb4ZFHIYdyByM+67QwwwTOsEfKMWAUAP3Pqociyb/fnzqHWNsZtZYz7NtBr99lfxrI3pfiS5JUmIWNABukKhmZuTwhIjQKQAGpjye3OBqaLpWhISTTqrT71j3AU9Ryeta/QjXaeBQFKPhkJ486BEdTGkcLSzt9Yvq8sr63YbZlHmKNxc7VIHAJPFG3aTX6WBGOmjLjlrhRnBodg4FEcVQOaHTfD8etH5RqTIzMSGiIeECiKR4w1uFAWgxI5Jrk4FH0/wBJeo0EydPSM69nJMe6Uq4G5iAXZDu9PuTfpJuiKtfRPpbgl1n5BqYZNLqbC7HplLEWFDr8b4NUfY5l8c/RhpdZo5EjgjjnC3FIqgNuA9IZu5U1t5uv3Zz7w/8AReqT6HVxaiSYRKJJ5FFrvFGJIy3egaI5raOLNAO8YzHADtFktx3YAE/eABWZMBjGMBjGMBml1cfVj9uP+dc3c0Otg+Sa7746/wCYuB80R/3jUd+8f3fY/wAe38MydYatPMfhG/8AKc8aM/Xz/eh/6B/4zN1KItDIq92RgPvKkDAwdKhDQbWFhjICDyCC7Ag/Ij2zW/2PJHMJYnVwI/LCSXYG7cKlAJIHaiD9/GZugagPGSDYLlh9z1Iv8HGSKOCLBBHxGBR9R4j1ss88Pk6dNOilXk3ySNuJKLGEGz6xjRAsUGU3yMwnrE2mij0cLNLqY0jWRURWjh4XliFLNS+oqtk9+LGWbX6EhnO0lZGSTegtkdAoW1P219I7fMfA5h8PRhzqu43SiyNyG/LS/tAMvNmuavucCtnxHrbWFIZdUwT61liEcbPuO9VMwU7QpUdqPaybzF0+c6KvP08YlF7Csblb2SMqqy3s7RJVfM2TnSc+VgUbWeNS850zFI4nP56J2dlW1+2FX6kvZAJNrya980PFOh1+lCw6DVeXFI5Ly6gCQpvaywlILDbYFMDxRB4NXPr8KrBNKQLWNiKAvhTxfc2aFZUf9kP1CJtBbQaeGNYmLSRvOQavdEt+USq7RvN0W9PIoJfo/QxqI1kkmaYGwxMjOrFSVYot+WqEi+zHmr+Nm0Om8uNUu6HsKH7gSaGY+n6CPTQJDGu2OJAqjvQUfiTnvTaveSNu3gEAn1G75Kd1H3/hgbGMYwGM8JMrEgMCRwaN19/wz3gMYxgMj+uSbYd36rxn+8W8kMjuvrenb9pP51wPujX/AHic/wDDH4KT/rkhmloj9bP+0o/u1P8Arm1JKFFsaHzwILojmLUy6c9qDJQ4q22/itD/ANp8k/8AZvG26CtujI7p3sfAjk/uNe2avX+lmRfMi4lTlaqzRsAE9jfIvi+DwTjo3X1lAV6WTkVyAxH2toPII90PqX39iQl8gH1jR6mVEomV463XQ+qaz6eTxH2+eTOq1iRLvkdUX9Z2Cj5cnjKN4m60jS7tPLuZvLCGNgPXbjuylGDK1CubWwDRIC36DVyGWSKUJaKjBkJ53mQUQexGwHv+lkhkV0PShY2dZTO71vdiOSqgVQFIP6tcWc2D1aNVHmuiNXK7waPuB7n8MDB4hceUFJADyICSQOAwY8njspzhp61J0/q2pmhBd2nYmMX9YjhWCkbRW4sSDt9O1iAby+dU+kHT6jqUekSZEWJGfdIwQNJwB6j+b2pvb9Y2K298qvQerLpusTmXSvqp/Ml8ryr3JZJDneduySNlAJY0Fv3wLp0T6aNHKKnD6Z7qm9a3z2ZOa4PJArLl0jWwTIZdM8ciOSS8ZDAn3sj3+/OB9c6RDI3UtVItakESbInv8nTcPMscBmZL9Qser275j/8A4nVaLQpqWPlxzlA0SyFWJc2AwVtmygAO5G4k1RGB+iV1KFtoZS3wsX+HfPmq0+9du4qD328Ej3F9xfxHOcb+ivws6uuqMiEON0SqjMwLEne1VsTk0pYWO4zq/iHrA0mkl1Dc+Wl18T2UV35YgVga69TWN9lMNg/MwxlyoPYuVBC3328fvyV0mqWRA6G1Pbgj3ogg8gggij2rKN4b8TtJAYoEk88n61mUMkT7R5rlwae3DUCR29lF5b+idOMMSoWY0AKYg/GzYAtmJJJ55wJDGMYDNHrX5k/tIPxdRm9kd181Af2o/wDMTA9aF/r51/rIfxQD/tzZkgBYPQscWb4HvQ9j880tEx/K9QOfsxN+Icf9uSeAyK6l4cimJflHPdlr1V23KwKsRxRIsexGSuMD8zfSp1to9e2lngWb8noRvI01FWUNfliXb3Pcd6HwrKN1Xr02oCrI3oThI1AVE9uEXi6AF9zXfOufT54Kd5zr4QW2xAzi72gNtVlHw+Pwq/jnIehaxYtTFK6LIiOpZGUMGF8gqSAePa8D4euai78+W6A+23YcAd+QBxWZJfEmpYUZ5AKqlbaK+FLXGfpzS+Hi6Hy4tEpH2f8AdAUHxo7h5h/Zof1jlP8ApQ6bDoumF30mm3zMYkA08SFGYMd++M+mgpO3nmrOBwHOv/Qp0159PqxLEk+nuNTFKQLJDXsY8K6jb8Ab7igc5FFGWYKBZJAA+JPAz9M/R14LPT9Iqu9yOSX8tNzBgWUhSRQ4Fbz3oVVch70fhFdSJG0+pZLVkkhlhTfynliOW/UY1UUoWl4BG6rym9b8JdSdz099StBFCBeUWJiwY7D6kY7QKAPCkWoJvrnWYfKaCdOZFkSLk8yJIwDKTXO384P2D8TnOfpG6235fUE7rWxGEZFOULcMKO4hpNvy++qDpHhnog00EcQ3/VoEAYjsABe1PSCav3PzyL+knadNGjmrmVhzX5sNJ+Hpv5VecU1vUJB5mpWV9yg7WZ2YsdwjjJN+x3v97DJPSdQnmRn1Uss7ogVWYj0bwTMFAHfYIxfNlhfAOB1HwN0bytJAKUeaPNYyGy7SetqjUgHgimYkgAcZdMrXg2Mfk2nYxeptPFcjkbmpF+yDZC/h92WXAYxmjrOtRRWGfkewBJ+6h79uMDeyN8QvWnc/NP51rIbS+MHlkYLBJGgbaGeMncPivrG/7lDVfe7A2dbrQ6NHJKsTJTguQpIF2SiNvVfnYN/xCQ09DWS2y7jFFSi7ChpeT97Mw/s5JZT+nKobzYpllkdSCYyNwHpN7JSWkvaB3FAekcnM+q8UtEwUnzCa9HkyI9bgrEmyFq7sgL8xeBOa3p5kPMhA4pQOPnf6x+/gfDNpI6P2ieAKNcV/qc1Y+rxsCVJajVAG+9Z4h6wu12cbdhqr3N8vSo7/ACF4ED47QmHUL336OVVB7XuUG/l6l/A5GdJ6nodLp49HHoy8kewPGkO4LIGEe55GG2zIp9VkmrHbNzxrr0eDzRe0Qzsa70piY9j/AFf8BkJP4Wj12rWQskRDMVAidnY8MruwdUV6VithiB79hgT/AErqTjSwxIJFcBgwaixKttYKoshQe1hQAVsjtmHqPhTR9X1Jl1G6VYEEYjEnpVzuZyQjfbFhe/t75i6lo5YtQkKzLMzR723pGCnluqpIxLAMTvKDcCbAPO3IjqHR9TpdQ2tEvlPHp+zsdu1WH6KApIgJrYdhG8EbeDgVzp/0Spourq5cSwJLCYhfqVndigcVTbRGffnch+WdW6LbM25mpZpQAaRfzjcCuZD8zxkDFqidJp2YM0raiCWdgpAJeRVv5gBlHFgBa9smej62GMSMRcnnTD0jcQPNfueyD76vArn0ydYn0w0b6eUIzyPHyAT6kFFb7NwVv+v885bH1QTSShbMsabE9JJYkkGSgtAeoOTfuO9ZffHfStV1HUBUG2XTeZ5UJpQbG5JPNJIdmCUFCiueR3L6D/Dkmk/LZ9ZH5Um5I/VQqgXbkccl0/AYFH6tAqQJuvy1f6w7WG3bwt2OxF17EyD3yweH9GNQkca2fPTkhuTv4NA9qQN+9ee2Wn6UNcddo5dHp15Dpu3GnYimVUhoyPdqb2gUDzxle8GwSQ6+DcjQLEkiqJwVUEKyLZP2mVF5ZTVyV7iw630fpwiHEaoAAoti7kDgbmP3DgEjJLMOm1SuAVN/uI/fR5rM2B8YWO15TuoayUlwkahjx2VdvPrpnH2trH1NQthwL5uWeJIFatwBo2L9j8f44FOTpMzEqEMZIO4Ix5FnaGl3K78fBgBzQr1Zj0nQdkZdY2Vbv08bjfLHcQzftsVFfEDm8Z8K3wcCkdV6JQ+tQbO9BmKrXO4/ZQOP1hs/aPbPEMepjG7Y80QB2ecUPlmxZ8yQIyoY945vkrycvRW++eZYFagyhqNiwDRHY8++BXdL0iRolZdqbrujubb3WnoX2HpARRfvXPw+H32il2gi2TfZY3wDY8scck03c0L5NmxgU3rfhJpEj3sWotuUM2wBgL3FmuRfSOCQDQ4A4OonhOXy3aOSQW17fXRsAFgAy7hQAA2gcfDnL7jA51D4QfTONX5paRvq33U+5dylFIsAbCopVtrJprzZ/IJ+oSbZWVYYCCI2QAs3ZSwWR22rW7YxG47SQAKN5mhDKVYWCKOIogoCqAoHYAUB+4YFX0/hvdKUkDFB9pjXro2CzHlz9w9P6xzPN4dWMFgLUE7EC7ySTfuCE9RPIW/cscsmMDn+r6OZ3M5tH7CeNnVksgFV2q24EFgFDNVkgqcl+j+GQkRVPMQckBmrcSSfUNxfk8+piSe99stOMCg9W6J5ilSjRSKOdQrFSnIIAIAUqSFO0g3QOzJTpXQxK3mTu7yr+k1BgD2AHeJePZUJ4J7Zas+BQLod+/zwIeHozqpIZQxIO1LRf7T8yOe/JP7hktCG2jcQW9yAQP3Ak/457xg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CA"/>
          </a:p>
        </p:txBody>
      </p:sp>
      <p:sp>
        <p:nvSpPr>
          <p:cNvPr id="103430" name="TextBox 5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685800" y="147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Environmental controls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Disposable, impermeable barrier if animal placed on bed</a:t>
            </a:r>
          </a:p>
          <a:p>
            <a:pPr eaLnBrk="1" hangingPunct="1"/>
            <a:r>
              <a:rPr lang="en-US" b="1" smtClean="0"/>
              <a:t>Routine cleaning after visits</a:t>
            </a:r>
          </a:p>
        </p:txBody>
      </p:sp>
      <p:sp>
        <p:nvSpPr>
          <p:cNvPr id="104452" name="AutoShape 2" descr="data:image/jpeg;base64,/9j/4AAQSkZJRgABAQAAAQABAAD/2wCEAAkGBhQSEBUREhIWFRUVFxoaFxcWGBkaHBggHRoYGhcdHxcYHSgeGBsjGhgWHzsgJScqLSwuGR4xNTAqNSkrLCkBCQoKBQUFDQUFDSkYEhgpKSkpKSkpKSkpKSkpKSkpKSkpKSkpKSkpKSkpKSkpKSkpKSkpKSkpKSkpKSkpKSkpKf/AABEIALAAoAMBIgACEQEDEQH/xAAcAAEAAgMBAQEAAAAAAAAAAAAABQYDBAcCAQj/xABEEAACAgEDAgQCBQgHBwUBAAABAgMRAAQSIQUxBhMiQVFhByMycZEUM0JScoGhsjRigqOxs8EVJHOTosLRY4PD0uEW/8QAFAEBAAAAAAAAAAAAAAAAAAAAAP/EABQRAQAAAAAAAAAAAAAAAAAAAAD/2gAMAwEAAhEDEQA/AO45jn1Copd2CqossTQA+JPsMyZj1GnWRSjqrq3BVgCD94PBwNNPEOmJ2jUwk/ASpf4Xm0utQ9nU/cw/85pP4Y0hFHSwEfDyo/8A65G9S8I6JFDjRwXvX9AD7TBSeP0qPfAsJ1C/rD8RmnqeuwoyKXBLtt9JBrg8nngcV95GVuLwPopTIX00KVKUA8tDdVRJcG2N/wARmaf6MtKy7VHlfOGOGNiO+3csd7bAPFdhgWdtbGO7qP7Q/wDOZIp1YWrBh8QQf8Mr+q8DwuSSTbGzaryTyTVe5yS6MoUPGFUBH22oC7qVeSB78/wwJHGMYDGMYDGMYDGMYDGMYDGMYDGMYDIzxH/R2/ajr/mJknkZ4k/o5/bj/wA1MCN1D1IflqGPv+oh7g8Hk8ccXyADdkByr62tzk7aE7k2CapI+aH2gOPR+kdo+OWaF7UGiLHY9x99e+B7zQ6Z9qcf+qf4qmb+RvTG+u1I+Eq/5UZwJLGMYDGMYDGMYDGMYDGMYDGMYDGMYDIzxGP93P7cX+amSeR3iH+iy/NaF/EkAfxrA1NdB6pIlFO586Ik2HdQARzxYIQ18wfY1t6J/L9DeldwSMEElvTuLE+5J3G/lmPUaUSzyRsTXlxstGijbpvUp9m7fw+eZY9Q8SsZyrKtVIoIJs1ygHB5HINH4DAkMj+jqD5kqncsshZTR5AVUHfuPT39xWYJI31Qqwmnbn0m2mUgEC+0aMDz3JH6uSyqAAAKA7Ae2B9xjGAxjGAxjGAxjGAxjGAxjGAxjGAyM8RsBpZL7UB+LKP9ck80uszlISwr7SDkWKLqDwfkcDHD/S5f+DF/PP8A/n4HNXxfqXTTNsiaS6vaVG2iGBO49iRV+3fNrSreqnb4JEn4eY3/AMg/jmXq+h86CSKgdykAN2v2v5XWBG+CppW0aCaNUK+hQr77C+nk7QAbBHFigDfNCeyF8ISqdKoRdiqfSvwVqdB94VwP3ZNYDGMYDGRfUPE+mgcRyTKJCaCC2fnt6Fsi/mMwSeNdGsnlNqEVuPtbgPUAwG4jbZBBq75wJvGYtPqkkG5GVh8VII/hmXAYxjAYxjAYxjAYxjAZH9dW4SPi8Y/vEyQzR6sfSg+MsY/6gf8ATAy6bT7ZJWsHeVIHwpQOfwvNnNPRvckw+Dr/AJaZuYEB4WIBnjH6En8OQP5T+AyfyveHVrU6vgi2Hf8AbnF/vrvlhwGUzrviGSfzotHbCAP5rg0NyAkpv/W3UNoIJ5JKqPV88aeNXjWTTaBPO1dbfTREZIYi7IBYBWNe1c/A0nwn0XVaTRvFqRNKSzu+nrcpN9qHMpdgTVkHY3t3DnnTU6hqtRD5vmbNyuVBEO5C6hyKq7D1u+F+wOdl6+enfkkzpogsggcxbYwjNS+ggqe3KsL9iMwdR0vlxec9iSaKXduI3JxWwm+GBJJ+ZPwzL4kgRpZ1QBhHEoKijwAgYV8xtX+1gcj+j7rvUX6jFBDqHWRidwfkUqkkMCORx2Pb5Z+gOh+MC6smoj8ueM06j7JFkBwzGgLBBBNgiueCa7oI1j1YEBjScqoeRVQkgOqjcKso6iN+4sSNR7ZQuk+JNWPEVa0CNpyVpDtUAptTa1EgHYov7RK+xwO+y6wKyKQfrLAYdrqwCfaxdfdnvTalZF3L25HPBBBogj2IOauii3xJusbWDD0st0bHDkt+PP3ZupEBdCrNn5n44HrGMYDGMYDGMYDNHrH5tT8JI/51zezR6wgMYB7GSP8AnU4HzRX58/w3J+Oxb/0zfzR0IqWf9tT/AHaZtTy7VZj7An8BeBD9H1ICzTyNQsAsfYLZH4bjxla8S/SgkWpTQBWilnACyEbjFu4UtEnrDHuB3Fgms0vHpnj6A7wMyyRvGzFPtUpUMbHaiLsfDKJ0TQT6vW6bpWo6ei+THv1DyC5X3AnzHm+0V3OtIG5IAJ9gF66h4ffTIskM6oqsZjMFbbNYjPcFgH+rYDfYIYUe+W/rPUxC/nkFgISYR+izEksLANMVCgE+xb5576b4Q02lhEcKtGEWtwkfdx72Tz8a7fLI/wANTytHJE8DSacSVA7GOygo0V3fotYB+AA9sCX0WgSWN2ljRlmbeEZb4ZFHIYdyByM+67QwwwTOsEfKMWAUAP3Pqociyb/fnzqHWNsZtZYz7NtBr99lfxrI3pfiS5JUmIWNABukKhmZuTwhIjQKQAGpjye3OBqaLpWhISTTqrT71j3AU9Ryeta/QjXaeBQFKPhkJ486BEdTGkcLSzt9Yvq8sr63YbZlHmKNxc7VIHAJPFG3aTX6WBGOmjLjlrhRnBodg4FEcVQOaHTfD8etH5RqTIzMSGiIeECiKR4w1uFAWgxI5Jrk4FH0/wBJeo0EydPSM69nJMe6Uq4G5iAXZDu9PuTfpJuiKtfRPpbgl1n5BqYZNLqbC7HplLEWFDr8b4NUfY5l8c/RhpdZo5EjgjjnC3FIqgNuA9IZu5U1t5uv3Zz7w/8AReqT6HVxaiSYRKJJ5FFrvFGJIy3egaI5raOLNAO8YzHADtFktx3YAE/eABWZMBjGMBjGMBml1cfVj9uP+dc3c0Otg+Sa7746/wCYuB80R/3jUd+8f3fY/wAe38MydYatPMfhG/8AKc8aM/Xz/eh/6B/4zN1KItDIq92RgPvKkDAwdKhDQbWFhjICDyCC7Ag/Ij2zW/2PJHMJYnVwI/LCSXYG7cKlAJIHaiD9/GZugagPGSDYLlh9z1Iv8HGSKOCLBBHxGBR9R4j1ss88Pk6dNOilXk3ySNuJKLGEGz6xjRAsUGU3yMwnrE2mij0cLNLqY0jWRURWjh4XliFLNS+oqtk9+LGWbX6EhnO0lZGSTegtkdAoW1P219I7fMfA5h8PRhzqu43SiyNyG/LS/tAMvNmuavucCtnxHrbWFIZdUwT61liEcbPuO9VMwU7QpUdqPaybzF0+c6KvP08YlF7Csblb2SMqqy3s7RJVfM2TnSc+VgUbWeNS850zFI4nP56J2dlW1+2FX6kvZAJNrya980PFOh1+lCw6DVeXFI5Ly6gCQpvaywlILDbYFMDxRB4NXPr8KrBNKQLWNiKAvhTxfc2aFZUf9kP1CJtBbQaeGNYmLSRvOQavdEt+USq7RvN0W9PIoJfo/QxqI1kkmaYGwxMjOrFSVYot+WqEi+zHmr+Nm0Om8uNUu6HsKH7gSaGY+n6CPTQJDGu2OJAqjvQUfiTnvTaveSNu3gEAn1G75Kd1H3/hgbGMYwGM8JMrEgMCRwaN19/wz3gMYxgMj+uSbYd36rxn+8W8kMjuvrenb9pP51wPujX/AHic/wDDH4KT/rkhmloj9bP+0o/u1P8Arm1JKFFsaHzwILojmLUy6c9qDJQ4q22/itD/ANp8k/8AZvG26CtujI7p3sfAjk/uNe2avX+lmRfMi4lTlaqzRsAE9jfIvi+DwTjo3X1lAV6WTkVyAxH2toPII90PqX39iQl8gH1jR6mVEomV463XQ+qaz6eTxH2+eTOq1iRLvkdUX9Z2Cj5cnjKN4m60jS7tPLuZvLCGNgPXbjuylGDK1CubWwDRIC36DVyGWSKUJaKjBkJ53mQUQexGwHv+lkhkV0PShY2dZTO71vdiOSqgVQFIP6tcWc2D1aNVHmuiNXK7waPuB7n8MDB4hceUFJADyICSQOAwY8njspzhp61J0/q2pmhBd2nYmMX9YjhWCkbRW4sSDt9O1iAby+dU+kHT6jqUekSZEWJGfdIwQNJwB6j+b2pvb9Y2K298qvQerLpusTmXSvqp/Ml8ryr3JZJDneduySNlAJY0Fv3wLp0T6aNHKKnD6Z7qm9a3z2ZOa4PJArLl0jWwTIZdM8ciOSS8ZDAn3sj3+/OB9c6RDI3UtVItakESbInv8nTcPMscBmZL9Qser275j/8A4nVaLQpqWPlxzlA0SyFWJc2AwVtmygAO5G4k1RGB+iV1KFtoZS3wsX+HfPmq0+9du4qD328Ej3F9xfxHOcb+ivws6uuqMiEON0SqjMwLEne1VsTk0pYWO4zq/iHrA0mkl1Dc+Wl18T2UV35YgVga69TWN9lMNg/MwxlyoPYuVBC3328fvyV0mqWRA6G1Pbgj3ogg8gggij2rKN4b8TtJAYoEk88n61mUMkT7R5rlwae3DUCR29lF5b+idOMMSoWY0AKYg/GzYAtmJJJ55wJDGMYDNHrX5k/tIPxdRm9kd181Af2o/wDMTA9aF/r51/rIfxQD/tzZkgBYPQscWb4HvQ9j880tEx/K9QOfsxN+Icf9uSeAyK6l4cimJflHPdlr1V23KwKsRxRIsexGSuMD8zfSp1to9e2lngWb8noRvI01FWUNfliXb3Pcd6HwrKN1Xr02oCrI3oThI1AVE9uEXi6AF9zXfOufT54Kd5zr4QW2xAzi72gNtVlHw+Pwq/jnIehaxYtTFK6LIiOpZGUMGF8gqSAePa8D4euai78+W6A+23YcAd+QBxWZJfEmpYUZ5AKqlbaK+FLXGfpzS+Hi6Hy4tEpH2f8AdAUHxo7h5h/Zof1jlP8ApQ6bDoumF30mm3zMYkA08SFGYMd++M+mgpO3nmrOBwHOv/Qp0159PqxLEk+nuNTFKQLJDXsY8K6jb8Ab7igc5FFGWYKBZJAA+JPAz9M/R14LPT9Iqu9yOSX8tNzBgWUhSRQ4Fbz3oVVch70fhFdSJG0+pZLVkkhlhTfynliOW/UY1UUoWl4BG6rym9b8JdSdz099StBFCBeUWJiwY7D6kY7QKAPCkWoJvrnWYfKaCdOZFkSLk8yJIwDKTXO384P2D8TnOfpG6235fUE7rWxGEZFOULcMKO4hpNvy++qDpHhnog00EcQ3/VoEAYjsABe1PSCav3PzyL+knadNGjmrmVhzX5sNJ+Hpv5VecU1vUJB5mpWV9yg7WZ2YsdwjjJN+x3v97DJPSdQnmRn1Uss7ogVWYj0bwTMFAHfYIxfNlhfAOB1HwN0bytJAKUeaPNYyGy7SetqjUgHgimYkgAcZdMrXg2Mfk2nYxeptPFcjkbmpF+yDZC/h92WXAYxmjrOtRRWGfkewBJ+6h79uMDeyN8QvWnc/NP51rIbS+MHlkYLBJGgbaGeMncPivrG/7lDVfe7A2dbrQ6NHJKsTJTguQpIF2SiNvVfnYN/xCQ09DWS2y7jFFSi7ChpeT97Mw/s5JZT+nKobzYpllkdSCYyNwHpN7JSWkvaB3FAekcnM+q8UtEwUnzCa9HkyI9bgrEmyFq7sgL8xeBOa3p5kPMhA4pQOPnf6x+/gfDNpI6P2ieAKNcV/qc1Y+rxsCVJajVAG+9Z4h6wu12cbdhqr3N8vSo7/ACF4ED47QmHUL336OVVB7XuUG/l6l/A5GdJ6nodLp49HHoy8kewPGkO4LIGEe55GG2zIp9VkmrHbNzxrr0eDzRe0Qzsa70piY9j/AFf8BkJP4Wj12rWQskRDMVAidnY8MruwdUV6VithiB79hgT/AErqTjSwxIJFcBgwaixKttYKoshQe1hQAVsjtmHqPhTR9X1Jl1G6VYEEYjEnpVzuZyQjfbFhe/t75i6lo5YtQkKzLMzR723pGCnluqpIxLAMTvKDcCbAPO3IjqHR9TpdQ2tEvlPHp+zsdu1WH6KApIgJrYdhG8EbeDgVzp/0Spourq5cSwJLCYhfqVndigcVTbRGffnch+WdW6LbM25mpZpQAaRfzjcCuZD8zxkDFqidJp2YM0raiCWdgpAJeRVv5gBlHFgBa9smej62GMSMRcnnTD0jcQPNfueyD76vArn0ydYn0w0b6eUIzyPHyAT6kFFb7NwVv+v885bH1QTSShbMsabE9JJYkkGSgtAeoOTfuO9ZffHfStV1HUBUG2XTeZ5UJpQbG5JPNJIdmCUFCiueR3L6D/Dkmk/LZ9ZH5Um5I/VQqgXbkccl0/AYFH6tAqQJuvy1f6w7WG3bwt2OxF17EyD3yweH9GNQkca2fPTkhuTv4NA9qQN+9ee2Wn6UNcddo5dHp15Dpu3GnYimVUhoyPdqb2gUDzxle8GwSQ6+DcjQLEkiqJwVUEKyLZP2mVF5ZTVyV7iw630fpwiHEaoAAoti7kDgbmP3DgEjJLMOm1SuAVN/uI/fR5rM2B8YWO15TuoayUlwkahjx2VdvPrpnH2trH1NQthwL5uWeJIFatwBo2L9j8f44FOTpMzEqEMZIO4Ix5FnaGl3K78fBgBzQr1Zj0nQdkZdY2Vbv08bjfLHcQzftsVFfEDm8Z8K3wcCkdV6JQ+tQbO9BmKrXO4/ZQOP1hs/aPbPEMepjG7Y80QB2ecUPlmxZ8yQIyoY945vkrycvRW++eZYFagyhqNiwDRHY8++BXdL0iRolZdqbrujubb3WnoX2HpARRfvXPw+H32il2gi2TfZY3wDY8scck03c0L5NmxgU3rfhJpEj3sWotuUM2wBgL3FmuRfSOCQDQ4A4OonhOXy3aOSQW17fXRsAFgAy7hQAA2gcfDnL7jA51D4QfTONX5paRvq33U+5dylFIsAbCopVtrJprzZ/IJ+oSbZWVYYCCI2QAs3ZSwWR22rW7YxG47SQAKN5mhDKVYWCKOIogoCqAoHYAUB+4YFX0/hvdKUkDFB9pjXro2CzHlz9w9P6xzPN4dWMFgLUE7EC7ySTfuCE9RPIW/cscsmMDn+r6OZ3M5tH7CeNnVksgFV2q24EFgFDNVkgqcl+j+GQkRVPMQckBmrcSSfUNxfk8+piSe99stOMCg9W6J5ilSjRSKOdQrFSnIIAIAUqSFO0g3QOzJTpXQxK3mTu7yr+k1BgD2AHeJePZUJ4J7Zas+BQLod+/zwIeHozqpIZQxIO1LRf7T8yOe/JP7hktCG2jcQW9yAQP3Ak/457xg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CA"/>
          </a:p>
        </p:txBody>
      </p:sp>
      <p:sp>
        <p:nvSpPr>
          <p:cNvPr id="104453" name="AutoShape 4" descr="data:image/jpeg;base64,/9j/4AAQSkZJRgABAQAAAQABAAD/2wCEAAkGBhQSEBUREhIWFRUVFxoaFxcWGBkaHBggHRoYGhcdHxcYHSgeGBsjGhgWHzsgJScqLSwuGR4xNTAqNSkrLCkBCQoKBQUFDQUFDSkYEhgpKSkpKSkpKSkpKSkpKSkpKSkpKSkpKSkpKSkpKSkpKSkpKSkpKSkpKSkpKSkpKSkpKf/AABEIALAAoAMBIgACEQEDEQH/xAAcAAEAAgMBAQEAAAAAAAAAAAAABQYDBAcCAQj/xABEEAACAgEDAgQCBQgHBwUBAAABAgMRAAQSIQUxBhMiQVFhByMycZEUM0JScoGhsjRigqOxs8EVJHOTosLRY4PD0uEW/8QAFAEBAAAAAAAAAAAAAAAAAAAAAP/EABQRAQAAAAAAAAAAAAAAAAAAAAD/2gAMAwEAAhEDEQA/AO45jn1Copd2CqossTQA+JPsMyZj1GnWRSjqrq3BVgCD94PBwNNPEOmJ2jUwk/ASpf4Xm0utQ9nU/cw/85pP4Y0hFHSwEfDyo/8A65G9S8I6JFDjRwXvX9AD7TBSeP0qPfAsJ1C/rD8RmnqeuwoyKXBLtt9JBrg8nngcV95GVuLwPopTIX00KVKUA8tDdVRJcG2N/wARmaf6MtKy7VHlfOGOGNiO+3csd7bAPFdhgWdtbGO7qP7Q/wDOZIp1YWrBh8QQf8Mr+q8DwuSSTbGzaryTyTVe5yS6MoUPGFUBH22oC7qVeSB78/wwJHGMYDGMYDGMYDGMYDGMYDGMYDGMYDIzxH/R2/ajr/mJknkZ4k/o5/bj/wA1MCN1D1IflqGPv+oh7g8Hk8ccXyADdkByr62tzk7aE7k2CapI+aH2gOPR+kdo+OWaF7UGiLHY9x99e+B7zQ6Z9qcf+qf4qmb+RvTG+u1I+Eq/5UZwJLGMYDGMYDGMYDGMYDGMYDGMYDGMYDIzxGP93P7cX+amSeR3iH+iy/NaF/EkAfxrA1NdB6pIlFO586Ik2HdQARzxYIQ18wfY1t6J/L9DeldwSMEElvTuLE+5J3G/lmPUaUSzyRsTXlxstGijbpvUp9m7fw+eZY9Q8SsZyrKtVIoIJs1ygHB5HINH4DAkMj+jqD5kqncsshZTR5AVUHfuPT39xWYJI31Qqwmnbn0m2mUgEC+0aMDz3JH6uSyqAAAKA7Ae2B9xjGAxjGAxjGAxjGAxjGAxjGAxjGAyM8RsBpZL7UB+LKP9ck80uszlISwr7SDkWKLqDwfkcDHD/S5f+DF/PP8A/n4HNXxfqXTTNsiaS6vaVG2iGBO49iRV+3fNrSreqnb4JEn4eY3/AMg/jmXq+h86CSKgdykAN2v2v5XWBG+CppW0aCaNUK+hQr77C+nk7QAbBHFigDfNCeyF8ISqdKoRdiqfSvwVqdB94VwP3ZNYDGMYDGRfUPE+mgcRyTKJCaCC2fnt6Fsi/mMwSeNdGsnlNqEVuPtbgPUAwG4jbZBBq75wJvGYtPqkkG5GVh8VII/hmXAYxjAYxjAYxjAYxjAZH9dW4SPi8Y/vEyQzR6sfSg+MsY/6gf8ATAy6bT7ZJWsHeVIHwpQOfwvNnNPRvckw+Dr/AJaZuYEB4WIBnjH6En8OQP5T+AyfyveHVrU6vgi2Hf8AbnF/vrvlhwGUzrviGSfzotHbCAP5rg0NyAkpv/W3UNoIJ5JKqPV88aeNXjWTTaBPO1dbfTREZIYi7IBYBWNe1c/A0nwn0XVaTRvFqRNKSzu+nrcpN9qHMpdgTVkHY3t3DnnTU6hqtRD5vmbNyuVBEO5C6hyKq7D1u+F+wOdl6+enfkkzpogsggcxbYwjNS+ggqe3KsL9iMwdR0vlxec9iSaKXduI3JxWwm+GBJJ+ZPwzL4kgRpZ1QBhHEoKijwAgYV8xtX+1gcj+j7rvUX6jFBDqHWRidwfkUqkkMCORx2Pb5Z+gOh+MC6smoj8ueM06j7JFkBwzGgLBBBNgiueCa7oI1j1YEBjScqoeRVQkgOqjcKso6iN+4sSNR7ZQuk+JNWPEVa0CNpyVpDtUAptTa1EgHYov7RK+xwO+y6wKyKQfrLAYdrqwCfaxdfdnvTalZF3L25HPBBBogj2IOauii3xJusbWDD0st0bHDkt+PP3ZupEBdCrNn5n44HrGMYDGMYDGMYDNHrH5tT8JI/51zezR6wgMYB7GSP8AnU4HzRX58/w3J+Oxb/0zfzR0IqWf9tT/AHaZtTy7VZj7An8BeBD9H1ICzTyNQsAsfYLZH4bjxla8S/SgkWpTQBWilnACyEbjFu4UtEnrDHuB3Fgms0vHpnj6A7wMyyRvGzFPtUpUMbHaiLsfDKJ0TQT6vW6bpWo6ei+THv1DyC5X3AnzHm+0V3OtIG5IAJ9gF66h4ffTIskM6oqsZjMFbbNYjPcFgH+rYDfYIYUe+W/rPUxC/nkFgISYR+izEksLANMVCgE+xb5576b4Q02lhEcKtGEWtwkfdx72Tz8a7fLI/wANTytHJE8DSacSVA7GOygo0V3fotYB+AA9sCX0WgSWN2ljRlmbeEZb4ZFHIYdyByM+67QwwwTOsEfKMWAUAP3Pqociyb/fnzqHWNsZtZYz7NtBr99lfxrI3pfiS5JUmIWNABukKhmZuTwhIjQKQAGpjye3OBqaLpWhISTTqrT71j3AU9Ryeta/QjXaeBQFKPhkJ486BEdTGkcLSzt9Yvq8sr63YbZlHmKNxc7VIHAJPFG3aTX6WBGOmjLjlrhRnBodg4FEcVQOaHTfD8etH5RqTIzMSGiIeECiKR4w1uFAWgxI5Jrk4FH0/wBJeo0EydPSM69nJMe6Uq4G5iAXZDu9PuTfpJuiKtfRPpbgl1n5BqYZNLqbC7HplLEWFDr8b4NUfY5l8c/RhpdZo5EjgjjnC3FIqgNuA9IZu5U1t5uv3Zz7w/8AReqT6HVxaiSYRKJJ5FFrvFGJIy3egaI5raOLNAO8YzHADtFktx3YAE/eABWZMBjGMBjGMBml1cfVj9uP+dc3c0Otg+Sa7746/wCYuB80R/3jUd+8f3fY/wAe38MydYatPMfhG/8AKc8aM/Xz/eh/6B/4zN1KItDIq92RgPvKkDAwdKhDQbWFhjICDyCC7Ag/Ij2zW/2PJHMJYnVwI/LCSXYG7cKlAJIHaiD9/GZugagPGSDYLlh9z1Iv8HGSKOCLBBHxGBR9R4j1ss88Pk6dNOilXk3ySNuJKLGEGz6xjRAsUGU3yMwnrE2mij0cLNLqY0jWRURWjh4XliFLNS+oqtk9+LGWbX6EhnO0lZGSTegtkdAoW1P219I7fMfA5h8PRhzqu43SiyNyG/LS/tAMvNmuavucCtnxHrbWFIZdUwT61liEcbPuO9VMwU7QpUdqPaybzF0+c6KvP08YlF7Csblb2SMqqy3s7RJVfM2TnSc+VgUbWeNS850zFI4nP56J2dlW1+2FX6kvZAJNrya980PFOh1+lCw6DVeXFI5Ly6gCQpvaywlILDbYFMDxRB4NXPr8KrBNKQLWNiKAvhTxfc2aFZUf9kP1CJtBbQaeGNYmLSRvOQavdEt+USq7RvN0W9PIoJfo/QxqI1kkmaYGwxMjOrFSVYot+WqEi+zHmr+Nm0Om8uNUu6HsKH7gSaGY+n6CPTQJDGu2OJAqjvQUfiTnvTaveSNu3gEAn1G75Kd1H3/hgbGMYwGM8JMrEgMCRwaN19/wz3gMYxgMj+uSbYd36rxn+8W8kMjuvrenb9pP51wPujX/AHic/wDDH4KT/rkhmloj9bP+0o/u1P8Arm1JKFFsaHzwILojmLUy6c9qDJQ4q22/itD/ANp8k/8AZvG26CtujI7p3sfAjk/uNe2avX+lmRfMi4lTlaqzRsAE9jfIvi+DwTjo3X1lAV6WTkVyAxH2toPII90PqX39iQl8gH1jR6mVEomV463XQ+qaz6eTxH2+eTOq1iRLvkdUX9Z2Cj5cnjKN4m60jS7tPLuZvLCGNgPXbjuylGDK1CubWwDRIC36DVyGWSKUJaKjBkJ53mQUQexGwHv+lkhkV0PShY2dZTO71vdiOSqgVQFIP6tcWc2D1aNVHmuiNXK7waPuB7n8MDB4hceUFJADyICSQOAwY8njspzhp61J0/q2pmhBd2nYmMX9YjhWCkbRW4sSDt9O1iAby+dU+kHT6jqUekSZEWJGfdIwQNJwB6j+b2pvb9Y2K298qvQerLpusTmXSvqp/Ml8ryr3JZJDneduySNlAJY0Fv3wLp0T6aNHKKnD6Z7qm9a3z2ZOa4PJArLl0jWwTIZdM8ciOSS8ZDAn3sj3+/OB9c6RDI3UtVItakESbInv8nTcPMscBmZL9Qser275j/8A4nVaLQpqWPlxzlA0SyFWJc2AwVtmygAO5G4k1RGB+iV1KFtoZS3wsX+HfPmq0+9du4qD328Ej3F9xfxHOcb+ivws6uuqMiEON0SqjMwLEne1VsTk0pYWO4zq/iHrA0mkl1Dc+Wl18T2UV35YgVga69TWN9lMNg/MwxlyoPYuVBC3328fvyV0mqWRA6G1Pbgj3ogg8gggij2rKN4b8TtJAYoEk88n61mUMkT7R5rlwae3DUCR29lF5b+idOMMSoWY0AKYg/GzYAtmJJJ55wJDGMYDNHrX5k/tIPxdRm9kd181Af2o/wDMTA9aF/r51/rIfxQD/tzZkgBYPQscWb4HvQ9j880tEx/K9QOfsxN+Icf9uSeAyK6l4cimJflHPdlr1V23KwKsRxRIsexGSuMD8zfSp1to9e2lngWb8noRvI01FWUNfliXb3Pcd6HwrKN1Xr02oCrI3oThI1AVE9uEXi6AF9zXfOufT54Kd5zr4QW2xAzi72gNtVlHw+Pwq/jnIehaxYtTFK6LIiOpZGUMGF8gqSAePa8D4euai78+W6A+23YcAd+QBxWZJfEmpYUZ5AKqlbaK+FLXGfpzS+Hi6Hy4tEpH2f8AdAUHxo7h5h/Zof1jlP8ApQ6bDoumF30mm3zMYkA08SFGYMd++M+mgpO3nmrOBwHOv/Qp0159PqxLEk+nuNTFKQLJDXsY8K6jb8Ab7igc5FFGWYKBZJAA+JPAz9M/R14LPT9Iqu9yOSX8tNzBgWUhSRQ4Fbz3oVVch70fhFdSJG0+pZLVkkhlhTfynliOW/UY1UUoWl4BG6rym9b8JdSdz099StBFCBeUWJiwY7D6kY7QKAPCkWoJvrnWYfKaCdOZFkSLk8yJIwDKTXO384P2D8TnOfpG6235fUE7rWxGEZFOULcMKO4hpNvy++qDpHhnog00EcQ3/VoEAYjsABe1PSCav3PzyL+knadNGjmrmVhzX5sNJ+Hpv5VecU1vUJB5mpWV9yg7WZ2YsdwjjJN+x3v97DJPSdQnmRn1Uss7ogVWYj0bwTMFAHfYIxfNlhfAOB1HwN0bytJAKUeaPNYyGy7SetqjUgHgimYkgAcZdMrXg2Mfk2nYxeptPFcjkbmpF+yDZC/h92WXAYxmjrOtRRWGfkewBJ+6h79uMDeyN8QvWnc/NP51rIbS+MHlkYLBJGgbaGeMncPivrG/7lDVfe7A2dbrQ6NHJKsTJTguQpIF2SiNvVfnYN/xCQ09DWS2y7jFFSi7ChpeT97Mw/s5JZT+nKobzYpllkdSCYyNwHpN7JSWkvaB3FAekcnM+q8UtEwUnzCa9HkyI9bgrEmyFq7sgL8xeBOa3p5kPMhA4pQOPnf6x+/gfDNpI6P2ieAKNcV/qc1Y+rxsCVJajVAG+9Z4h6wu12cbdhqr3N8vSo7/ACF4ED47QmHUL336OVVB7XuUG/l6l/A5GdJ6nodLp49HHoy8kewPGkO4LIGEe55GG2zIp9VkmrHbNzxrr0eDzRe0Qzsa70piY9j/AFf8BkJP4Wj12rWQskRDMVAidnY8MruwdUV6VithiB79hgT/AErqTjSwxIJFcBgwaixKttYKoshQe1hQAVsjtmHqPhTR9X1Jl1G6VYEEYjEnpVzuZyQjfbFhe/t75i6lo5YtQkKzLMzR723pGCnluqpIxLAMTvKDcCbAPO3IjqHR9TpdQ2tEvlPHp+zsdu1WH6KApIgJrYdhG8EbeDgVzp/0Spourq5cSwJLCYhfqVndigcVTbRGffnch+WdW6LbM25mpZpQAaRfzjcCuZD8zxkDFqidJp2YM0raiCWdgpAJeRVv5gBlHFgBa9smej62GMSMRcnnTD0jcQPNfueyD76vArn0ydYn0w0b6eUIzyPHyAT6kFFb7NwVv+v885bH1QTSShbMsabE9JJYkkGSgtAeoOTfuO9ZffHfStV1HUBUG2XTeZ5UJpQbG5JPNJIdmCUFCiueR3L6D/Dkmk/LZ9ZH5Um5I/VQqgXbkccl0/AYFH6tAqQJuvy1f6w7WG3bwt2OxF17EyD3yweH9GNQkca2fPTkhuTv4NA9qQN+9ee2Wn6UNcddo5dHp15Dpu3GnYimVUhoyPdqb2gUDzxle8GwSQ6+DcjQLEkiqJwVUEKyLZP2mVF5ZTVyV7iw630fpwiHEaoAAoti7kDgbmP3DgEjJLMOm1SuAVN/uI/fR5rM2B8YWO15TuoayUlwkahjx2VdvPrpnH2trH1NQthwL5uWeJIFatwBo2L9j8f44FOTpMzEqEMZIO4Ix5FnaGl3K78fBgBzQr1Zj0nQdkZdY2Vbv08bjfLHcQzftsVFfEDm8Z8K3wcCkdV6JQ+tQbO9BmKrXO4/ZQOP1hs/aPbPEMepjG7Y80QB2ecUPlmxZ8yQIyoY945vkrycvRW++eZYFagyhqNiwDRHY8++BXdL0iRolZdqbrujubb3WnoX2HpARRfvXPw+H32il2gi2TfZY3wDY8scck03c0L5NmxgU3rfhJpEj3sWotuUM2wBgL3FmuRfSOCQDQ4A4OonhOXy3aOSQW17fXRsAFgAy7hQAA2gcfDnL7jA51D4QfTONX5paRvq33U+5dylFIsAbCopVtrJprzZ/IJ+oSbZWVYYCCI2QAs3ZSwWR22rW7YxG47SQAKN5mhDKVYWCKOIogoCqAoHYAUB+4YFX0/hvdKUkDFB9pjXro2CzHlz9w9P6xzPN4dWMFgLUE7EC7ySTfuCE9RPIW/cscsmMDn+r6OZ3M5tH7CeNnVksgFV2q24EFgFDNVkgqcl+j+GQkRVPMQckBmrcSSfUNxfk8+piSe99stOMCg9W6J5ilSjRSKOdQrFSnIIAIAUqSFO0g3QOzJTpXQxK3mTu7yr+k1BgD2AHeJePZUJ4J7Zas+BQLod+/zwIeHozqpIZQxIO1LRf7T8yOe/JP7hktCG2jcQW9yAQP3Ak/457xg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CA"/>
          </a:p>
        </p:txBody>
      </p:sp>
      <p:pic>
        <p:nvPicPr>
          <p:cNvPr id="104454" name="Pictur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7000" y="3886200"/>
            <a:ext cx="23844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TextBox 6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Personal Hygiene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350"/>
              </a:spcBef>
            </a:pPr>
            <a:r>
              <a:rPr lang="en-US" sz="3000" b="1" smtClean="0">
                <a:cs typeface="Arial" charset="0"/>
              </a:rPr>
              <a:t>Patients not eating/drinking during pet visit</a:t>
            </a:r>
          </a:p>
          <a:p>
            <a:pPr eaLnBrk="1" hangingPunct="1">
              <a:spcBef>
                <a:spcPts val="1350"/>
              </a:spcBef>
            </a:pPr>
            <a:r>
              <a:rPr lang="en-US" sz="3000" b="1" smtClean="0">
                <a:cs typeface="Arial" charset="0"/>
              </a:rPr>
              <a:t>Do not allow pets to lick patients/staff (esp. faces)</a:t>
            </a:r>
          </a:p>
          <a:p>
            <a:pPr eaLnBrk="1" hangingPunct="1">
              <a:spcBef>
                <a:spcPts val="1350"/>
              </a:spcBef>
            </a:pPr>
            <a:r>
              <a:rPr lang="en-US" sz="3000" b="1" smtClean="0">
                <a:cs typeface="Arial" charset="0"/>
              </a:rPr>
              <a:t>Allow feeding (treats) only if important</a:t>
            </a:r>
          </a:p>
          <a:p>
            <a:pPr eaLnBrk="1" hangingPunct="1">
              <a:spcBef>
                <a:spcPts val="1350"/>
              </a:spcBef>
            </a:pPr>
            <a:r>
              <a:rPr lang="en-US" sz="3000" b="1" smtClean="0"/>
              <a:t>No pet contact with invasive devices, open or bandaged wounds, surgical incisions or other breaches in the skin, or medical equipment</a:t>
            </a:r>
          </a:p>
          <a:p>
            <a:pPr eaLnBrk="1" hangingPunct="1">
              <a:spcBef>
                <a:spcPts val="1350"/>
              </a:spcBef>
            </a:pPr>
            <a:r>
              <a:rPr lang="en-US" sz="3000" b="1" smtClean="0">
                <a:cs typeface="Arial" charset="0"/>
              </a:rPr>
              <a:t>Report and promptly wash bites and scratches</a:t>
            </a:r>
          </a:p>
        </p:txBody>
      </p:sp>
      <p:sp>
        <p:nvSpPr>
          <p:cNvPr id="105476" name="AutoShape 2" descr="data:image/jpeg;base64,/9j/4AAQSkZJRgABAQAAAQABAAD/2wCEAAkGBhQSEBUREhIWFRUVFxoaFxcWGBkaHBggHRoYGhcdHxcYHSgeGBsjGhgWHzsgJScqLSwuGR4xNTAqNSkrLCkBCQoKBQUFDQUFDSkYEhgpKSkpKSkpKSkpKSkpKSkpKSkpKSkpKSkpKSkpKSkpKSkpKSkpKSkpKSkpKSkpKSkpKf/AABEIALAAoAMBIgACEQEDEQH/xAAcAAEAAgMBAQEAAAAAAAAAAAAABQYDBAcCAQj/xABEEAACAgEDAgQCBQgHBwUBAAABAgMRAAQSIQUxBhMiQVFhByMycZEUM0JScoGhsjRigqOxs8EVJHOTosLRY4PD0uEW/8QAFAEBAAAAAAAAAAAAAAAAAAAAAP/EABQRAQAAAAAAAAAAAAAAAAAAAAD/2gAMAwEAAhEDEQA/AO45jn1Copd2CqossTQA+JPsMyZj1GnWRSjqrq3BVgCD94PBwNNPEOmJ2jUwk/ASpf4Xm0utQ9nU/cw/85pP4Y0hFHSwEfDyo/8A65G9S8I6JFDjRwXvX9AD7TBSeP0qPfAsJ1C/rD8RmnqeuwoyKXBLtt9JBrg8nngcV95GVuLwPopTIX00KVKUA8tDdVRJcG2N/wARmaf6MtKy7VHlfOGOGNiO+3csd7bAPFdhgWdtbGO7qP7Q/wDOZIp1YWrBh8QQf8Mr+q8DwuSSTbGzaryTyTVe5yS6MoUPGFUBH22oC7qVeSB78/wwJHGMYDGMYDGMYDGMYDGMYDGMYDGMYDIzxH/R2/ajr/mJknkZ4k/o5/bj/wA1MCN1D1IflqGPv+oh7g8Hk8ccXyADdkByr62tzk7aE7k2CapI+aH2gOPR+kdo+OWaF7UGiLHY9x99e+B7zQ6Z9qcf+qf4qmb+RvTG+u1I+Eq/5UZwJLGMYDGMYDGMYDGMYDGMYDGMYDGMYDIzxGP93P7cX+amSeR3iH+iy/NaF/EkAfxrA1NdB6pIlFO586Ik2HdQARzxYIQ18wfY1t6J/L9DeldwSMEElvTuLE+5J3G/lmPUaUSzyRsTXlxstGijbpvUp9m7fw+eZY9Q8SsZyrKtVIoIJs1ygHB5HINH4DAkMj+jqD5kqncsshZTR5AVUHfuPT39xWYJI31Qqwmnbn0m2mUgEC+0aMDz3JH6uSyqAAAKA7Ae2B9xjGAxjGAxjGAxjGAxjGAxjGAxjGAyM8RsBpZL7UB+LKP9ck80uszlISwr7SDkWKLqDwfkcDHD/S5f+DF/PP8A/n4HNXxfqXTTNsiaS6vaVG2iGBO49iRV+3fNrSreqnb4JEn4eY3/AMg/jmXq+h86CSKgdykAN2v2v5XWBG+CppW0aCaNUK+hQr77C+nk7QAbBHFigDfNCeyF8ISqdKoRdiqfSvwVqdB94VwP3ZNYDGMYDGRfUPE+mgcRyTKJCaCC2fnt6Fsi/mMwSeNdGsnlNqEVuPtbgPUAwG4jbZBBq75wJvGYtPqkkG5GVh8VII/hmXAYxjAYxjAYxjAYxjAZH9dW4SPi8Y/vEyQzR6sfSg+MsY/6gf8ATAy6bT7ZJWsHeVIHwpQOfwvNnNPRvckw+Dr/AJaZuYEB4WIBnjH6En8OQP5T+AyfyveHVrU6vgi2Hf8AbnF/vrvlhwGUzrviGSfzotHbCAP5rg0NyAkpv/W3UNoIJ5JKqPV88aeNXjWTTaBPO1dbfTREZIYi7IBYBWNe1c/A0nwn0XVaTRvFqRNKSzu+nrcpN9qHMpdgTVkHY3t3DnnTU6hqtRD5vmbNyuVBEO5C6hyKq7D1u+F+wOdl6+enfkkzpogsggcxbYwjNS+ggqe3KsL9iMwdR0vlxec9iSaKXduI3JxWwm+GBJJ+ZPwzL4kgRpZ1QBhHEoKijwAgYV8xtX+1gcj+j7rvUX6jFBDqHWRidwfkUqkkMCORx2Pb5Z+gOh+MC6smoj8ueM06j7JFkBwzGgLBBBNgiueCa7oI1j1YEBjScqoeRVQkgOqjcKso6iN+4sSNR7ZQuk+JNWPEVa0CNpyVpDtUAptTa1EgHYov7RK+xwO+y6wKyKQfrLAYdrqwCfaxdfdnvTalZF3L25HPBBBogj2IOauii3xJusbWDD0st0bHDkt+PP3ZupEBdCrNn5n44HrGMYDGMYDGMYDNHrH5tT8JI/51zezR6wgMYB7GSP8AnU4HzRX58/w3J+Oxb/0zfzR0IqWf9tT/AHaZtTy7VZj7An8BeBD9H1ICzTyNQsAsfYLZH4bjxla8S/SgkWpTQBWilnACyEbjFu4UtEnrDHuB3Fgms0vHpnj6A7wMyyRvGzFPtUpUMbHaiLsfDKJ0TQT6vW6bpWo6ei+THv1DyC5X3AnzHm+0V3OtIG5IAJ9gF66h4ffTIskM6oqsZjMFbbNYjPcFgH+rYDfYIYUe+W/rPUxC/nkFgISYR+izEksLANMVCgE+xb5576b4Q02lhEcKtGEWtwkfdx72Tz8a7fLI/wANTytHJE8DSacSVA7GOygo0V3fotYB+AA9sCX0WgSWN2ljRlmbeEZb4ZFHIYdyByM+67QwwwTOsEfKMWAUAP3Pqociyb/fnzqHWNsZtZYz7NtBr99lfxrI3pfiS5JUmIWNABukKhmZuTwhIjQKQAGpjye3OBqaLpWhISTTqrT71j3AU9Ryeta/QjXaeBQFKPhkJ486BEdTGkcLSzt9Yvq8sr63YbZlHmKNxc7VIHAJPFG3aTX6WBGOmjLjlrhRnBodg4FEcVQOaHTfD8etH5RqTIzMSGiIeECiKR4w1uFAWgxI5Jrk4FH0/wBJeo0EydPSM69nJMe6Uq4G5iAXZDu9PuTfpJuiKtfRPpbgl1n5BqYZNLqbC7HplLEWFDr8b4NUfY5l8c/RhpdZo5EjgjjnC3FIqgNuA9IZu5U1t5uv3Zz7w/8AReqT6HVxaiSYRKJJ5FFrvFGJIy3egaI5raOLNAO8YzHADtFktx3YAE/eABWZMBjGMBjGMBml1cfVj9uP+dc3c0Otg+Sa7746/wCYuB80R/3jUd+8f3fY/wAe38MydYatPMfhG/8AKc8aM/Xz/eh/6B/4zN1KItDIq92RgPvKkDAwdKhDQbWFhjICDyCC7Ag/Ij2zW/2PJHMJYnVwI/LCSXYG7cKlAJIHaiD9/GZugagPGSDYLlh9z1Iv8HGSKOCLBBHxGBR9R4j1ss88Pk6dNOilXk3ySNuJKLGEGz6xjRAsUGU3yMwnrE2mij0cLNLqY0jWRURWjh4XliFLNS+oqtk9+LGWbX6EhnO0lZGSTegtkdAoW1P219I7fMfA5h8PRhzqu43SiyNyG/LS/tAMvNmuavucCtnxHrbWFIZdUwT61liEcbPuO9VMwU7QpUdqPaybzF0+c6KvP08YlF7Csblb2SMqqy3s7RJVfM2TnSc+VgUbWeNS850zFI4nP56J2dlW1+2FX6kvZAJNrya980PFOh1+lCw6DVeXFI5Ly6gCQpvaywlILDbYFMDxRB4NXPr8KrBNKQLWNiKAvhTxfc2aFZUf9kP1CJtBbQaeGNYmLSRvOQavdEt+USq7RvN0W9PIoJfo/QxqI1kkmaYGwxMjOrFSVYot+WqEi+zHmr+Nm0Om8uNUu6HsKH7gSaGY+n6CPTQJDGu2OJAqjvQUfiTnvTaveSNu3gEAn1G75Kd1H3/hgbGMYwGM8JMrEgMCRwaN19/wz3gMYxgMj+uSbYd36rxn+8W8kMjuvrenb9pP51wPujX/AHic/wDDH4KT/rkhmloj9bP+0o/u1P8Arm1JKFFsaHzwILojmLUy6c9qDJQ4q22/itD/ANp8k/8AZvG26CtujI7p3sfAjk/uNe2avX+lmRfMi4lTlaqzRsAE9jfIvi+DwTjo3X1lAV6WTkVyAxH2toPII90PqX39iQl8gH1jR6mVEomV463XQ+qaz6eTxH2+eTOq1iRLvkdUX9Z2Cj5cnjKN4m60jS7tPLuZvLCGNgPXbjuylGDK1CubWwDRIC36DVyGWSKUJaKjBkJ53mQUQexGwHv+lkhkV0PShY2dZTO71vdiOSqgVQFIP6tcWc2D1aNVHmuiNXK7waPuB7n8MDB4hceUFJADyICSQOAwY8njspzhp61J0/q2pmhBd2nYmMX9YjhWCkbRW4sSDt9O1iAby+dU+kHT6jqUekSZEWJGfdIwQNJwB6j+b2pvb9Y2K298qvQerLpusTmXSvqp/Ml8ryr3JZJDneduySNlAJY0Fv3wLp0T6aNHKKnD6Z7qm9a3z2ZOa4PJArLl0jWwTIZdM8ciOSS8ZDAn3sj3+/OB9c6RDI3UtVItakESbInv8nTcPMscBmZL9Qser275j/8A4nVaLQpqWPlxzlA0SyFWJc2AwVtmygAO5G4k1RGB+iV1KFtoZS3wsX+HfPmq0+9du4qD328Ej3F9xfxHOcb+ivws6uuqMiEON0SqjMwLEne1VsTk0pYWO4zq/iHrA0mkl1Dc+Wl18T2UV35YgVga69TWN9lMNg/MwxlyoPYuVBC3328fvyV0mqWRA6G1Pbgj3ogg8gggij2rKN4b8TtJAYoEk88n61mUMkT7R5rlwae3DUCR29lF5b+idOMMSoWY0AKYg/GzYAtmJJJ55wJDGMYDNHrX5k/tIPxdRm9kd181Af2o/wDMTA9aF/r51/rIfxQD/tzZkgBYPQscWb4HvQ9j880tEx/K9QOfsxN+Icf9uSeAyK6l4cimJflHPdlr1V23KwKsRxRIsexGSuMD8zfSp1to9e2lngWb8noRvI01FWUNfliXb3Pcd6HwrKN1Xr02oCrI3oThI1AVE9uEXi6AF9zXfOufT54Kd5zr4QW2xAzi72gNtVlHw+Pwq/jnIehaxYtTFK6LIiOpZGUMGF8gqSAePa8D4euai78+W6A+23YcAd+QBxWZJfEmpYUZ5AKqlbaK+FLXGfpzS+Hi6Hy4tEpH2f8AdAUHxo7h5h/Zof1jlP8ApQ6bDoumF30mm3zMYkA08SFGYMd++M+mgpO3nmrOBwHOv/Qp0159PqxLEk+nuNTFKQLJDXsY8K6jb8Ab7igc5FFGWYKBZJAA+JPAz9M/R14LPT9Iqu9yOSX8tNzBgWUhSRQ4Fbz3oVVch70fhFdSJG0+pZLVkkhlhTfynliOW/UY1UUoWl4BG6rym9b8JdSdz099StBFCBeUWJiwY7D6kY7QKAPCkWoJvrnWYfKaCdOZFkSLk8yJIwDKTXO384P2D8TnOfpG6235fUE7rWxGEZFOULcMKO4hpNvy++qDpHhnog00EcQ3/VoEAYjsABe1PSCav3PzyL+knadNGjmrmVhzX5sNJ+Hpv5VecU1vUJB5mpWV9yg7WZ2YsdwjjJN+x3v97DJPSdQnmRn1Uss7ogVWYj0bwTMFAHfYIxfNlhfAOB1HwN0bytJAKUeaPNYyGy7SetqjUgHgimYkgAcZdMrXg2Mfk2nYxeptPFcjkbmpF+yDZC/h92WXAYxmjrOtRRWGfkewBJ+6h79uMDeyN8QvWnc/NP51rIbS+MHlkYLBJGgbaGeMncPivrG/7lDVfe7A2dbrQ6NHJKsTJTguQpIF2SiNvVfnYN/xCQ09DWS2y7jFFSi7ChpeT97Mw/s5JZT+nKobzYpllkdSCYyNwHpN7JSWkvaB3FAekcnM+q8UtEwUnzCa9HkyI9bgrEmyFq7sgL8xeBOa3p5kPMhA4pQOPnf6x+/gfDNpI6P2ieAKNcV/qc1Y+rxsCVJajVAG+9Z4h6wu12cbdhqr3N8vSo7/ACF4ED47QmHUL336OVVB7XuUG/l6l/A5GdJ6nodLp49HHoy8kewPGkO4LIGEe55GG2zIp9VkmrHbNzxrr0eDzRe0Qzsa70piY9j/AFf8BkJP4Wj12rWQskRDMVAidnY8MruwdUV6VithiB79hgT/AErqTjSwxIJFcBgwaixKttYKoshQe1hQAVsjtmHqPhTR9X1Jl1G6VYEEYjEnpVzuZyQjfbFhe/t75i6lo5YtQkKzLMzR723pGCnluqpIxLAMTvKDcCbAPO3IjqHR9TpdQ2tEvlPHp+zsdu1WH6KApIgJrYdhG8EbeDgVzp/0Spourq5cSwJLCYhfqVndigcVTbRGffnch+WdW6LbM25mpZpQAaRfzjcCuZD8zxkDFqidJp2YM0raiCWdgpAJeRVv5gBlHFgBa9smej62GMSMRcnnTD0jcQPNfueyD76vArn0ydYn0w0b6eUIzyPHyAT6kFFb7NwVv+v885bH1QTSShbMsabE9JJYkkGSgtAeoOTfuO9ZffHfStV1HUBUG2XTeZ5UJpQbG5JPNJIdmCUFCiueR3L6D/Dkmk/LZ9ZH5Um5I/VQqgXbkccl0/AYFH6tAqQJuvy1f6w7WG3bwt2OxF17EyD3yweH9GNQkca2fPTkhuTv4NA9qQN+9ee2Wn6UNcddo5dHp15Dpu3GnYimVUhoyPdqb2gUDzxle8GwSQ6+DcjQLEkiqJwVUEKyLZP2mVF5ZTVyV7iw630fpwiHEaoAAoti7kDgbmP3DgEjJLMOm1SuAVN/uI/fR5rM2B8YWO15TuoayUlwkahjx2VdvPrpnH2trH1NQthwL5uWeJIFatwBo2L9j8f44FOTpMzEqEMZIO4Ix5FnaGl3K78fBgBzQr1Zj0nQdkZdY2Vbv08bjfLHcQzftsVFfEDm8Z8K3wcCkdV6JQ+tQbO9BmKrXO4/ZQOP1hs/aPbPEMepjG7Y80QB2ecUPlmxZ8yQIyoY945vkrycvRW++eZYFagyhqNiwDRHY8++BXdL0iRolZdqbrujubb3WnoX2HpARRfvXPw+H32il2gi2TfZY3wDY8scck03c0L5NmxgU3rfhJpEj3sWotuUM2wBgL3FmuRfSOCQDQ4A4OonhOXy3aOSQW17fXRsAFgAy7hQAA2gcfDnL7jA51D4QfTONX5paRvq33U+5dylFIsAbCopVtrJprzZ/IJ+oSbZWVYYCCI2QAs3ZSwWR22rW7YxG47SQAKN5mhDKVYWCKOIogoCqAoHYAUB+4YFX0/hvdKUkDFB9pjXro2CzHlz9w9P6xzPN4dWMFgLUE7EC7ySTfuCE9RPIW/cscsmMDn+r6OZ3M5tH7CeNnVksgFV2q24EFgFDNVkgqcl+j+GQkRVPMQckBmrcSSfUNxfk8+piSe99stOMCg9W6J5ilSjRSKOdQrFSnIIAIAUqSFO0g3QOzJTpXQxK3mTu7yr+k1BgD2AHeJePZUJ4J7Zas+BQLod+/zwIeHozqpIZQxIO1LRf7T8yOe/JP7hktCG2jcQW9yAQP3Ak/457xg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CA"/>
          </a:p>
        </p:txBody>
      </p:sp>
      <p:sp>
        <p:nvSpPr>
          <p:cNvPr id="105477" name="AutoShape 4" descr="data:image/jpeg;base64,/9j/4AAQSkZJRgABAQAAAQABAAD/2wCEAAkGBhQSEBUREhIWFRUVFxoaFxcWGBkaHBggHRoYGhcdHxcYHSgeGBsjGhgWHzsgJScqLSwuGR4xNTAqNSkrLCkBCQoKBQUFDQUFDSkYEhgpKSkpKSkpKSkpKSkpKSkpKSkpKSkpKSkpKSkpKSkpKSkpKSkpKSkpKSkpKSkpKSkpKf/AABEIALAAoAMBIgACEQEDEQH/xAAcAAEAAgMBAQEAAAAAAAAAAAAABQYDBAcCAQj/xABEEAACAgEDAgQCBQgHBwUBAAABAgMRAAQSIQUxBhMiQVFhByMycZEUM0JScoGhsjRigqOxs8EVJHOTosLRY4PD0uEW/8QAFAEBAAAAAAAAAAAAAAAAAAAAAP/EABQRAQAAAAAAAAAAAAAAAAAAAAD/2gAMAwEAAhEDEQA/AO45jn1Copd2CqossTQA+JPsMyZj1GnWRSjqrq3BVgCD94PBwNNPEOmJ2jUwk/ASpf4Xm0utQ9nU/cw/85pP4Y0hFHSwEfDyo/8A65G9S8I6JFDjRwXvX9AD7TBSeP0qPfAsJ1C/rD8RmnqeuwoyKXBLtt9JBrg8nngcV95GVuLwPopTIX00KVKUA8tDdVRJcG2N/wARmaf6MtKy7VHlfOGOGNiO+3csd7bAPFdhgWdtbGO7qP7Q/wDOZIp1YWrBh8QQf8Mr+q8DwuSSTbGzaryTyTVe5yS6MoUPGFUBH22oC7qVeSB78/wwJHGMYDGMYDGMYDGMYDGMYDGMYDGMYDIzxH/R2/ajr/mJknkZ4k/o5/bj/wA1MCN1D1IflqGPv+oh7g8Hk8ccXyADdkByr62tzk7aE7k2CapI+aH2gOPR+kdo+OWaF7UGiLHY9x99e+B7zQ6Z9qcf+qf4qmb+RvTG+u1I+Eq/5UZwJLGMYDGMYDGMYDGMYDGMYDGMYDGMYDIzxGP93P7cX+amSeR3iH+iy/NaF/EkAfxrA1NdB6pIlFO586Ik2HdQARzxYIQ18wfY1t6J/L9DeldwSMEElvTuLE+5J3G/lmPUaUSzyRsTXlxstGijbpvUp9m7fw+eZY9Q8SsZyrKtVIoIJs1ygHB5HINH4DAkMj+jqD5kqncsshZTR5AVUHfuPT39xWYJI31Qqwmnbn0m2mUgEC+0aMDz3JH6uSyqAAAKA7Ae2B9xjGAxjGAxjGAxjGAxjGAxjGAxjGAyM8RsBpZL7UB+LKP9ck80uszlISwr7SDkWKLqDwfkcDHD/S5f+DF/PP8A/n4HNXxfqXTTNsiaS6vaVG2iGBO49iRV+3fNrSreqnb4JEn4eY3/AMg/jmXq+h86CSKgdykAN2v2v5XWBG+CppW0aCaNUK+hQr77C+nk7QAbBHFigDfNCeyF8ISqdKoRdiqfSvwVqdB94VwP3ZNYDGMYDGRfUPE+mgcRyTKJCaCC2fnt6Fsi/mMwSeNdGsnlNqEVuPtbgPUAwG4jbZBBq75wJvGYtPqkkG5GVh8VII/hmXAYxjAYxjAYxjAYxjAZH9dW4SPi8Y/vEyQzR6sfSg+MsY/6gf8ATAy6bT7ZJWsHeVIHwpQOfwvNnNPRvckw+Dr/AJaZuYEB4WIBnjH6En8OQP5T+AyfyveHVrU6vgi2Hf8AbnF/vrvlhwGUzrviGSfzotHbCAP5rg0NyAkpv/W3UNoIJ5JKqPV88aeNXjWTTaBPO1dbfTREZIYi7IBYBWNe1c/A0nwn0XVaTRvFqRNKSzu+nrcpN9qHMpdgTVkHY3t3DnnTU6hqtRD5vmbNyuVBEO5C6hyKq7D1u+F+wOdl6+enfkkzpogsggcxbYwjNS+ggqe3KsL9iMwdR0vlxec9iSaKXduI3JxWwm+GBJJ+ZPwzL4kgRpZ1QBhHEoKijwAgYV8xtX+1gcj+j7rvUX6jFBDqHWRidwfkUqkkMCORx2Pb5Z+gOh+MC6smoj8ueM06j7JFkBwzGgLBBBNgiueCa7oI1j1YEBjScqoeRVQkgOqjcKso6iN+4sSNR7ZQuk+JNWPEVa0CNpyVpDtUAptTa1EgHYov7RK+xwO+y6wKyKQfrLAYdrqwCfaxdfdnvTalZF3L25HPBBBogj2IOauii3xJusbWDD0st0bHDkt+PP3ZupEBdCrNn5n44HrGMYDGMYDGMYDNHrH5tT8JI/51zezR6wgMYB7GSP8AnU4HzRX58/w3J+Oxb/0zfzR0IqWf9tT/AHaZtTy7VZj7An8BeBD9H1ICzTyNQsAsfYLZH4bjxla8S/SgkWpTQBWilnACyEbjFu4UtEnrDHuB3Fgms0vHpnj6A7wMyyRvGzFPtUpUMbHaiLsfDKJ0TQT6vW6bpWo6ei+THv1DyC5X3AnzHm+0V3OtIG5IAJ9gF66h4ffTIskM6oqsZjMFbbNYjPcFgH+rYDfYIYUe+W/rPUxC/nkFgISYR+izEksLANMVCgE+xb5576b4Q02lhEcKtGEWtwkfdx72Tz8a7fLI/wANTytHJE8DSacSVA7GOygo0V3fotYB+AA9sCX0WgSWN2ljRlmbeEZb4ZFHIYdyByM+67QwwwTOsEfKMWAUAP3Pqociyb/fnzqHWNsZtZYz7NtBr99lfxrI3pfiS5JUmIWNABukKhmZuTwhIjQKQAGpjye3OBqaLpWhISTTqrT71j3AU9Ryeta/QjXaeBQFKPhkJ486BEdTGkcLSzt9Yvq8sr63YbZlHmKNxc7VIHAJPFG3aTX6WBGOmjLjlrhRnBodg4FEcVQOaHTfD8etH5RqTIzMSGiIeECiKR4w1uFAWgxI5Jrk4FH0/wBJeo0EydPSM69nJMe6Uq4G5iAXZDu9PuTfpJuiKtfRPpbgl1n5BqYZNLqbC7HplLEWFDr8b4NUfY5l8c/RhpdZo5EjgjjnC3FIqgNuA9IZu5U1t5uv3Zz7w/8AReqT6HVxaiSYRKJJ5FFrvFGJIy3egaI5raOLNAO8YzHADtFktx3YAE/eABWZMBjGMBjGMBml1cfVj9uP+dc3c0Otg+Sa7746/wCYuB80R/3jUd+8f3fY/wAe38MydYatPMfhG/8AKc8aM/Xz/eh/6B/4zN1KItDIq92RgPvKkDAwdKhDQbWFhjICDyCC7Ag/Ij2zW/2PJHMJYnVwI/LCSXYG7cKlAJIHaiD9/GZugagPGSDYLlh9z1Iv8HGSKOCLBBHxGBR9R4j1ss88Pk6dNOilXk3ySNuJKLGEGz6xjRAsUGU3yMwnrE2mij0cLNLqY0jWRURWjh4XliFLNS+oqtk9+LGWbX6EhnO0lZGSTegtkdAoW1P219I7fMfA5h8PRhzqu43SiyNyG/LS/tAMvNmuavucCtnxHrbWFIZdUwT61liEcbPuO9VMwU7QpUdqPaybzF0+c6KvP08YlF7Csblb2SMqqy3s7RJVfM2TnSc+VgUbWeNS850zFI4nP56J2dlW1+2FX6kvZAJNrya980PFOh1+lCw6DVeXFI5Ly6gCQpvaywlILDbYFMDxRB4NXPr8KrBNKQLWNiKAvhTxfc2aFZUf9kP1CJtBbQaeGNYmLSRvOQavdEt+USq7RvN0W9PIoJfo/QxqI1kkmaYGwxMjOrFSVYot+WqEi+zHmr+Nm0Om8uNUu6HsKH7gSaGY+n6CPTQJDGu2OJAqjvQUfiTnvTaveSNu3gEAn1G75Kd1H3/hgbGMYwGM8JMrEgMCRwaN19/wz3gMYxgMj+uSbYd36rxn+8W8kMjuvrenb9pP51wPujX/AHic/wDDH4KT/rkhmloj9bP+0o/u1P8Arm1JKFFsaHzwILojmLUy6c9qDJQ4q22/itD/ANp8k/8AZvG26CtujI7p3sfAjk/uNe2avX+lmRfMi4lTlaqzRsAE9jfIvi+DwTjo3X1lAV6WTkVyAxH2toPII90PqX39iQl8gH1jR6mVEomV463XQ+qaz6eTxH2+eTOq1iRLvkdUX9Z2Cj5cnjKN4m60jS7tPLuZvLCGNgPXbjuylGDK1CubWwDRIC36DVyGWSKUJaKjBkJ53mQUQexGwHv+lkhkV0PShY2dZTO71vdiOSqgVQFIP6tcWc2D1aNVHmuiNXK7waPuB7n8MDB4hceUFJADyICSQOAwY8njspzhp61J0/q2pmhBd2nYmMX9YjhWCkbRW4sSDt9O1iAby+dU+kHT6jqUekSZEWJGfdIwQNJwB6j+b2pvb9Y2K298qvQerLpusTmXSvqp/Ml8ryr3JZJDneduySNlAJY0Fv3wLp0T6aNHKKnD6Z7qm9a3z2ZOa4PJArLl0jWwTIZdM8ciOSS8ZDAn3sj3+/OB9c6RDI3UtVItakESbInv8nTcPMscBmZL9Qser275j/8A4nVaLQpqWPlxzlA0SyFWJc2AwVtmygAO5G4k1RGB+iV1KFtoZS3wsX+HfPmq0+9du4qD328Ej3F9xfxHOcb+ivws6uuqMiEON0SqjMwLEne1VsTk0pYWO4zq/iHrA0mkl1Dc+Wl18T2UV35YgVga69TWN9lMNg/MwxlyoPYuVBC3328fvyV0mqWRA6G1Pbgj3ogg8gggij2rKN4b8TtJAYoEk88n61mUMkT7R5rlwae3DUCR29lF5b+idOMMSoWY0AKYg/GzYAtmJJJ55wJDGMYDNHrX5k/tIPxdRm9kd181Af2o/wDMTA9aF/r51/rIfxQD/tzZkgBYPQscWb4HvQ9j880tEx/K9QOfsxN+Icf9uSeAyK6l4cimJflHPdlr1V23KwKsRxRIsexGSuMD8zfSp1to9e2lngWb8noRvI01FWUNfliXb3Pcd6HwrKN1Xr02oCrI3oThI1AVE9uEXi6AF9zXfOufT54Kd5zr4QW2xAzi72gNtVlHw+Pwq/jnIehaxYtTFK6LIiOpZGUMGF8gqSAePa8D4euai78+W6A+23YcAd+QBxWZJfEmpYUZ5AKqlbaK+FLXGfpzS+Hi6Hy4tEpH2f8AdAUHxo7h5h/Zof1jlP8ApQ6bDoumF30mm3zMYkA08SFGYMd++M+mgpO3nmrOBwHOv/Qp0159PqxLEk+nuNTFKQLJDXsY8K6jb8Ab7igc5FFGWYKBZJAA+JPAz9M/R14LPT9Iqu9yOSX8tNzBgWUhSRQ4Fbz3oVVch70fhFdSJG0+pZLVkkhlhTfynliOW/UY1UUoWl4BG6rym9b8JdSdz099StBFCBeUWJiwY7D6kY7QKAPCkWoJvrnWYfKaCdOZFkSLk8yJIwDKTXO384P2D8TnOfpG6235fUE7rWxGEZFOULcMKO4hpNvy++qDpHhnog00EcQ3/VoEAYjsABe1PSCav3PzyL+knadNGjmrmVhzX5sNJ+Hpv5VecU1vUJB5mpWV9yg7WZ2YsdwjjJN+x3v97DJPSdQnmRn1Uss7ogVWYj0bwTMFAHfYIxfNlhfAOB1HwN0bytJAKUeaPNYyGy7SetqjUgHgimYkgAcZdMrXg2Mfk2nYxeptPFcjkbmpF+yDZC/h92WXAYxmjrOtRRWGfkewBJ+6h79uMDeyN8QvWnc/NP51rIbS+MHlkYLBJGgbaGeMncPivrG/7lDVfe7A2dbrQ6NHJKsTJTguQpIF2SiNvVfnYN/xCQ09DWS2y7jFFSi7ChpeT97Mw/s5JZT+nKobzYpllkdSCYyNwHpN7JSWkvaB3FAekcnM+q8UtEwUnzCa9HkyI9bgrEmyFq7sgL8xeBOa3p5kPMhA4pQOPnf6x+/gfDNpI6P2ieAKNcV/qc1Y+rxsCVJajVAG+9Z4h6wu12cbdhqr3N8vSo7/ACF4ED47QmHUL336OVVB7XuUG/l6l/A5GdJ6nodLp49HHoy8kewPGkO4LIGEe55GG2zIp9VkmrHbNzxrr0eDzRe0Qzsa70piY9j/AFf8BkJP4Wj12rWQskRDMVAidnY8MruwdUV6VithiB79hgT/AErqTjSwxIJFcBgwaixKttYKoshQe1hQAVsjtmHqPhTR9X1Jl1G6VYEEYjEnpVzuZyQjfbFhe/t75i6lo5YtQkKzLMzR723pGCnluqpIxLAMTvKDcCbAPO3IjqHR9TpdQ2tEvlPHp+zsdu1WH6KApIgJrYdhG8EbeDgVzp/0Spourq5cSwJLCYhfqVndigcVTbRGffnch+WdW6LbM25mpZpQAaRfzjcCuZD8zxkDFqidJp2YM0raiCWdgpAJeRVv5gBlHFgBa9smej62GMSMRcnnTD0jcQPNfueyD76vArn0ydYn0w0b6eUIzyPHyAT6kFFb7NwVv+v885bH1QTSShbMsabE9JJYkkGSgtAeoOTfuO9ZffHfStV1HUBUG2XTeZ5UJpQbG5JPNJIdmCUFCiueR3L6D/Dkmk/LZ9ZH5Um5I/VQqgXbkccl0/AYFH6tAqQJuvy1f6w7WG3bwt2OxF17EyD3yweH9GNQkca2fPTkhuTv4NA9qQN+9ee2Wn6UNcddo5dHp15Dpu3GnYimVUhoyPdqb2gUDzxle8GwSQ6+DcjQLEkiqJwVUEKyLZP2mVF5ZTVyV7iw630fpwiHEaoAAoti7kDgbmP3DgEjJLMOm1SuAVN/uI/fR5rM2B8YWO15TuoayUlwkahjx2VdvPrpnH2trH1NQthwL5uWeJIFatwBo2L9j8f44FOTpMzEqEMZIO4Ix5FnaGl3K78fBgBzQr1Zj0nQdkZdY2Vbv08bjfLHcQzftsVFfEDm8Z8K3wcCkdV6JQ+tQbO9BmKrXO4/ZQOP1hs/aPbPEMepjG7Y80QB2ecUPlmxZ8yQIyoY945vkrycvRW++eZYFagyhqNiwDRHY8++BXdL0iRolZdqbrujubb3WnoX2HpARRfvXPw+H32il2gi2TfZY3wDY8scck03c0L5NmxgU3rfhJpEj3sWotuUM2wBgL3FmuRfSOCQDQ4A4OonhOXy3aOSQW17fXRsAFgAy7hQAA2gcfDnL7jA51D4QfTONX5paRvq33U+5dylFIsAbCopVtrJprzZ/IJ+oSbZWVYYCCI2QAs3ZSwWR22rW7YxG47SQAKN5mhDKVYWCKOIogoCqAoHYAUB+4YFX0/hvdKUkDFB9pjXro2CzHlz9w9P6xzPN4dWMFgLUE7EC7ySTfuCE9RPIW/cscsmMDn+r6OZ3M5tH7CeNnVksgFV2q24EFgFDNVkgqcl+j+GQkRVPMQckBmrcSSfUNxfk8+piSe99stOMCg9W6J5ilSjRSKOdQrFSnIIAIAUqSFO0g3QOzJTpXQxK3mTu7yr+k1BgD2AHeJePZUJ4J7Zas+BQLod+/zwIeHozqpIZQxIO1LRf7T8yOe/JP7hktCG2jcQW9yAQP3Ak/457xg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CA"/>
          </a:p>
        </p:txBody>
      </p:sp>
      <p:sp>
        <p:nvSpPr>
          <p:cNvPr id="105478" name="TextBox 10"/>
          <p:cNvSpPr txBox="1">
            <a:spLocks noChangeArrowheads="1"/>
          </p:cNvSpPr>
          <p:nvPr/>
        </p:nvSpPr>
        <p:spPr bwMode="auto">
          <a:xfrm>
            <a:off x="6651625" y="6459538"/>
            <a:ext cx="2376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 sz="1000" b="1">
                <a:solidFill>
                  <a:srgbClr val="BFBFBF"/>
                </a:solidFill>
              </a:rPr>
              <a:t>Source: http://www.kidney.org.uk/</a:t>
            </a:r>
          </a:p>
        </p:txBody>
      </p:sp>
      <p:sp>
        <p:nvSpPr>
          <p:cNvPr id="105479" name="TextBox 6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3600" smtClean="0"/>
              <a:t>Animal Contact and Husbandry Recommendations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spcBef>
                <a:spcPts val="1350"/>
              </a:spcBef>
            </a:pPr>
            <a:r>
              <a:rPr lang="en-CA" sz="3000" b="1" smtClean="0"/>
              <a:t>Existing Guidelines 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CA" sz="2600" b="1" smtClean="0"/>
              <a:t>AAIs</a:t>
            </a:r>
            <a:r>
              <a:rPr lang="en-CA" sz="2600" b="1" baseline="30000" smtClean="0"/>
              <a:t>1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CA" sz="2600" b="1" smtClean="0"/>
              <a:t>Specific conditions</a:t>
            </a:r>
            <a:r>
              <a:rPr lang="en-CA" sz="2600" b="1" baseline="30000" smtClean="0"/>
              <a:t>2,3</a:t>
            </a:r>
          </a:p>
          <a:p>
            <a:pPr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3000" b="1" smtClean="0"/>
              <a:t>Benefits vs. risks of animal contact</a:t>
            </a:r>
            <a:endParaRPr lang="en-US" sz="3000" b="1" smtClean="0">
              <a:sym typeface="Wingdings" charset="2"/>
            </a:endParaRPr>
          </a:p>
          <a:p>
            <a:pPr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3000" b="1" smtClean="0"/>
              <a:t>Additional attention to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2600" b="1" smtClean="0"/>
              <a:t>Personal hygiene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2600" b="1" smtClean="0"/>
              <a:t>Types and ages of animals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sz="2600" b="1" smtClean="0"/>
              <a:t>Pet health and husbandry practices</a:t>
            </a:r>
          </a:p>
        </p:txBody>
      </p:sp>
      <p:sp>
        <p:nvSpPr>
          <p:cNvPr id="106500" name="TextBox 3"/>
          <p:cNvSpPr txBox="1">
            <a:spLocks noChangeArrowheads="1"/>
          </p:cNvSpPr>
          <p:nvPr/>
        </p:nvSpPr>
        <p:spPr bwMode="auto">
          <a:xfrm>
            <a:off x="990600" y="6154738"/>
            <a:ext cx="6934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</a:rPr>
              <a:t> Lefebvre 2008	</a:t>
            </a:r>
            <a:r>
              <a:rPr lang="en-US" sz="1000" b="1" baseline="30000">
                <a:latin typeface="Calibri" charset="0"/>
              </a:rPr>
              <a:t>2</a:t>
            </a:r>
            <a:r>
              <a:rPr lang="en-US" sz="1000" b="1">
                <a:latin typeface="Calibri" charset="0"/>
              </a:rPr>
              <a:t>Avery 2009		</a:t>
            </a:r>
            <a:r>
              <a:rPr lang="en-US" sz="1000" b="1" baseline="30000">
                <a:latin typeface="Calibri" charset="0"/>
              </a:rPr>
              <a:t>3</a:t>
            </a:r>
            <a:r>
              <a:rPr lang="en-US" sz="1000" b="1">
                <a:latin typeface="Calibri" charset="0"/>
              </a:rPr>
              <a:t>Hemsworth 2006	</a:t>
            </a:r>
            <a:endParaRPr lang="en-US" sz="1000">
              <a:latin typeface="Calibri" charset="0"/>
            </a:endParaRPr>
          </a:p>
        </p:txBody>
      </p:sp>
      <p:sp>
        <p:nvSpPr>
          <p:cNvPr id="106501" name="TextBox 6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41288"/>
            <a:ext cx="86915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Box 3"/>
          <p:cNvSpPr txBox="1">
            <a:spLocks noChangeArrowheads="1"/>
          </p:cNvSpPr>
          <p:nvPr/>
        </p:nvSpPr>
        <p:spPr bwMode="auto">
          <a:xfrm>
            <a:off x="1143000" y="55626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latin typeface="Arial" charset="0"/>
                <a:cs typeface="Arial" charset="0"/>
              </a:rPr>
              <a:t>American Journal of Infection Control Volume 36, Issue 2, Pages 78–85, March 2008</a:t>
            </a:r>
          </a:p>
          <a:p>
            <a:pPr algn="ctr" eaLnBrk="0" hangingPunct="0"/>
            <a:endParaRPr lang="en-US" sz="1200" b="1">
              <a:latin typeface="Arial" charset="0"/>
              <a:cs typeface="Arial" charset="0"/>
            </a:endParaRPr>
          </a:p>
          <a:p>
            <a:pPr algn="ctr" eaLnBrk="0" hangingPunct="0"/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Concepts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Pathogen screening deemphasized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What pathogens?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How often (single point-in-time)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May be indicated in situations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Emphasis on infection control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Records for tracing if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Patient-owned vs. AAI/live-in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Patient: domestic companion animals; lenient if no other patient contact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AAI/live-in: restrictions important</a:t>
            </a:r>
          </a:p>
        </p:txBody>
      </p:sp>
      <p:sp>
        <p:nvSpPr>
          <p:cNvPr id="109572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Facility Program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Animal liaison (visits, housed)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Animal policies (e.g., AAI)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Part of formal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Temperament testing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Evaluation by liaison; follow and revoke if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Training for handler (e.g., zoonoses,  health, confidentiality)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Inclusion criteria </a:t>
            </a:r>
          </a:p>
        </p:txBody>
      </p:sp>
      <p:sp>
        <p:nvSpPr>
          <p:cNvPr id="110596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Dogs are special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010400" cy="4525963"/>
          </a:xfrm>
        </p:spPr>
        <p:txBody>
          <a:bodyPr/>
          <a:lstStyle/>
          <a:p>
            <a:pPr eaLnBrk="1" hangingPunct="1"/>
            <a:r>
              <a:rPr lang="en-US" smtClean="0"/>
              <a:t>Co-evolution of dogs and humans</a:t>
            </a:r>
          </a:p>
          <a:p>
            <a:pPr eaLnBrk="1" hangingPunct="1"/>
            <a:r>
              <a:rPr lang="en-US" smtClean="0"/>
              <a:t>Historical importance</a:t>
            </a:r>
          </a:p>
          <a:p>
            <a:pPr eaLnBrk="1" hangingPunct="1"/>
            <a:r>
              <a:rPr lang="en-US" smtClean="0"/>
              <a:t>Family members</a:t>
            </a:r>
          </a:p>
          <a:p>
            <a:pPr eaLnBrk="1" hangingPunct="1"/>
            <a:r>
              <a:rPr lang="en-US" smtClean="0"/>
              <a:t>Usefulness to humans</a:t>
            </a:r>
          </a:p>
          <a:p>
            <a:pPr eaLnBrk="1" hangingPunct="1"/>
            <a:r>
              <a:rPr lang="en-US" smtClean="0"/>
              <a:t>Emotional and psychological important</a:t>
            </a:r>
          </a:p>
          <a:p>
            <a:pPr eaLnBrk="1" hangingPunct="1"/>
            <a:r>
              <a:rPr lang="en-US" smtClean="0"/>
              <a:t>Social and cultural taboos</a:t>
            </a:r>
          </a:p>
          <a:p>
            <a:pPr eaLnBrk="1" hangingPunct="1"/>
            <a:r>
              <a:rPr lang="en-US" smtClean="0"/>
              <a:t>Human health benefits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Contact?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Immunocompromised patients assessed by health care provider to give OK and any limitations</a:t>
            </a:r>
          </a:p>
          <a:p>
            <a:pPr eaLnBrk="1" hangingPunct="1"/>
            <a:r>
              <a:rPr lang="en-US" sz="2800" b="1" smtClean="0"/>
              <a:t>Identify patients with</a:t>
            </a:r>
          </a:p>
          <a:p>
            <a:pPr lvl="1" eaLnBrk="1" hangingPunct="1"/>
            <a:r>
              <a:rPr lang="en-US" sz="2400" b="1" smtClean="0"/>
              <a:t>Animal phobias</a:t>
            </a:r>
          </a:p>
          <a:p>
            <a:pPr lvl="1" eaLnBrk="1" hangingPunct="1"/>
            <a:r>
              <a:rPr lang="en-US" sz="2400" b="1" smtClean="0"/>
              <a:t>Lack of interest</a:t>
            </a:r>
          </a:p>
          <a:p>
            <a:pPr lvl="1" eaLnBrk="1" hangingPunct="1"/>
            <a:r>
              <a:rPr lang="en-US" sz="2400" b="1" smtClean="0"/>
              <a:t>High risk</a:t>
            </a:r>
          </a:p>
          <a:p>
            <a:pPr eaLnBrk="1" hangingPunct="1"/>
            <a:r>
              <a:rPr lang="en-US" sz="2800" b="1" smtClean="0"/>
              <a:t>Appropriate locations</a:t>
            </a:r>
          </a:p>
          <a:p>
            <a:pPr lvl="1" eaLnBrk="1" hangingPunct="1">
              <a:spcBef>
                <a:spcPts val="1350"/>
              </a:spcBef>
            </a:pPr>
            <a:r>
              <a:rPr lang="en-US" sz="2600" b="1" smtClean="0">
                <a:cs typeface="Arial" charset="0"/>
              </a:rPr>
              <a:t>Escort by hospital personnel</a:t>
            </a:r>
          </a:p>
          <a:p>
            <a:pPr lvl="1" eaLnBrk="1" hangingPunct="1">
              <a:spcBef>
                <a:spcPts val="1350"/>
              </a:spcBef>
            </a:pPr>
            <a:r>
              <a:rPr lang="en-US" sz="2600" b="1" smtClean="0">
                <a:cs typeface="Arial" charset="0"/>
              </a:rPr>
              <a:t>Restrained by leash or cage</a:t>
            </a:r>
          </a:p>
        </p:txBody>
      </p:sp>
      <p:sp>
        <p:nvSpPr>
          <p:cNvPr id="112644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Areas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Food preparation areas </a:t>
            </a:r>
          </a:p>
          <a:p>
            <a:pPr eaLnBrk="1" hangingPunct="1"/>
            <a:r>
              <a:rPr lang="en-US" b="1" smtClean="0"/>
              <a:t>Operating rooms</a:t>
            </a:r>
          </a:p>
          <a:p>
            <a:pPr eaLnBrk="1" hangingPunct="1"/>
            <a:r>
              <a:rPr lang="en-US" b="1" smtClean="0"/>
              <a:t>Neonatal nurseries</a:t>
            </a:r>
          </a:p>
          <a:p>
            <a:pPr eaLnBrk="1" hangingPunct="1"/>
            <a:r>
              <a:rPr lang="en-US" b="1" smtClean="0"/>
              <a:t>Critical care </a:t>
            </a:r>
          </a:p>
          <a:p>
            <a:pPr eaLnBrk="1" hangingPunct="1"/>
            <a:r>
              <a:rPr lang="en-US" b="1" smtClean="0"/>
              <a:t>Isolation</a:t>
            </a:r>
          </a:p>
          <a:p>
            <a:pPr eaLnBrk="1" hangingPunct="1"/>
            <a:r>
              <a:rPr lang="en-US" b="1" smtClean="0"/>
              <a:t>High-risk areas with caution(e.g., dialysis, burn units)</a:t>
            </a:r>
          </a:p>
        </p:txBody>
      </p:sp>
      <p:sp>
        <p:nvSpPr>
          <p:cNvPr id="113668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and Ages of Animals</a:t>
            </a:r>
          </a:p>
        </p:txBody>
      </p:sp>
      <p:sp>
        <p:nvSpPr>
          <p:cNvPr id="1146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No high-risk animals</a:t>
            </a:r>
          </a:p>
          <a:p>
            <a:pPr lvl="1" eaLnBrk="1" hangingPunct="1"/>
            <a:r>
              <a:rPr lang="en-US" b="1" smtClean="0"/>
              <a:t>Species</a:t>
            </a:r>
          </a:p>
          <a:p>
            <a:pPr lvl="1" eaLnBrk="1" hangingPunct="1"/>
            <a:r>
              <a:rPr lang="en-US" b="1" smtClean="0"/>
              <a:t>Ages (cats/dogs &gt; 1 yr)</a:t>
            </a:r>
          </a:p>
          <a:p>
            <a:pPr lvl="1" eaLnBrk="1" hangingPunct="1"/>
            <a:r>
              <a:rPr lang="en-US" b="1" smtClean="0"/>
              <a:t>Source: none recently from animal shelter, pound</a:t>
            </a:r>
          </a:p>
        </p:txBody>
      </p:sp>
      <p:sp>
        <p:nvSpPr>
          <p:cNvPr id="114692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2738" y="5049838"/>
            <a:ext cx="2301875" cy="16557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6739" name="Content Placeholder 6" descr="Dog-drink-toilet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7162800" y="2574925"/>
            <a:ext cx="1927225" cy="1920875"/>
          </a:xfrm>
          <a:ln w="76200">
            <a:solidFill>
              <a:schemeClr val="bg1"/>
            </a:solidFill>
          </a:ln>
        </p:spPr>
      </p:pic>
      <p:sp>
        <p:nvSpPr>
          <p:cNvPr id="1167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Pet Health and Husbandry</a:t>
            </a:r>
          </a:p>
        </p:txBody>
      </p:sp>
      <p:sp>
        <p:nvSpPr>
          <p:cNvPr id="11674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No </a:t>
            </a:r>
            <a:r>
              <a:rPr lang="en-US" b="1" smtClean="0"/>
              <a:t>raw foods, chews, or treats of animal origin within the past 3 months</a:t>
            </a:r>
          </a:p>
          <a:p>
            <a:pPr eaLnBrk="1" hangingPunct="1"/>
            <a:r>
              <a:rPr lang="en-US" b="1" smtClean="0"/>
              <a:t>Annual health evaluation (veterinarian) </a:t>
            </a:r>
          </a:p>
          <a:p>
            <a:pPr eaLnBrk="1" hangingPunct="1"/>
            <a:r>
              <a:rPr lang="en-US" b="1" smtClean="0"/>
              <a:t>Vaccinations current (rabies)</a:t>
            </a:r>
          </a:p>
          <a:p>
            <a:pPr eaLnBrk="1" hangingPunct="1"/>
            <a:r>
              <a:rPr lang="en-US" b="1" smtClean="0"/>
              <a:t>Ectoparasite and endoparasite parasite control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Pet Health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No recent (i.e. in past wk)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Vomiting/diarrhea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Sneezing/coughing (susp infection)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Urinary or fecal incontinence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Antimicrobials (nontopical) or immunosuppressive doses of medications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Infections (e.g., open wounds, skin/ear)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Before visit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/>
              <a:t>Brush/comb ± bathe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/>
              <a:t>Nails short</a:t>
            </a:r>
          </a:p>
        </p:txBody>
      </p:sp>
      <p:sp>
        <p:nvSpPr>
          <p:cNvPr id="118788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Considerations</a:t>
            </a:r>
          </a:p>
        </p:txBody>
      </p:sp>
      <p:sp>
        <p:nvSpPr>
          <p:cNvPr id="1198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Patients (and medical personnel) often limited knowledge pet-associated disease</a:t>
            </a:r>
            <a:r>
              <a:rPr lang="en-US" b="1" baseline="30000" smtClean="0"/>
              <a:t>1,2</a:t>
            </a:r>
          </a:p>
          <a:p>
            <a:pPr lvl="1" eaLnBrk="1" hangingPunct="1"/>
            <a:r>
              <a:rPr lang="en-US" b="1" smtClean="0"/>
              <a:t>Risks</a:t>
            </a:r>
          </a:p>
          <a:p>
            <a:pPr lvl="1" eaLnBrk="1" hangingPunct="1"/>
            <a:r>
              <a:rPr lang="en-US" b="1" smtClean="0"/>
              <a:t>Reduction methods</a:t>
            </a:r>
          </a:p>
          <a:p>
            <a:pPr eaLnBrk="1" hangingPunct="1"/>
            <a:r>
              <a:rPr lang="en-US" b="1" smtClean="0"/>
              <a:t>Patient pet contact infrequently assessed</a:t>
            </a:r>
            <a:r>
              <a:rPr lang="en-US" b="1" baseline="30000" smtClean="0"/>
              <a:t>1,2</a:t>
            </a:r>
          </a:p>
          <a:p>
            <a:pPr eaLnBrk="1" hangingPunct="1"/>
            <a:r>
              <a:rPr lang="en-US" b="1" smtClean="0"/>
              <a:t>Veterinary counterparts useful resource, but limited interaction</a:t>
            </a:r>
            <a:r>
              <a:rPr lang="en-US" b="1" baseline="30000" smtClean="0"/>
              <a:t>3</a:t>
            </a:r>
          </a:p>
        </p:txBody>
      </p:sp>
      <p:sp>
        <p:nvSpPr>
          <p:cNvPr id="119812" name="TextBox 6"/>
          <p:cNvSpPr txBox="1">
            <a:spLocks noChangeArrowheads="1"/>
          </p:cNvSpPr>
          <p:nvPr/>
        </p:nvSpPr>
        <p:spPr bwMode="auto">
          <a:xfrm>
            <a:off x="762000" y="617220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Stull 2013	</a:t>
            </a:r>
            <a:r>
              <a:rPr lang="en-US" sz="1000" b="1" baseline="30000">
                <a:latin typeface="Calibri" charset="0"/>
                <a:cs typeface="Arial" charset="0"/>
              </a:rPr>
              <a:t>2</a:t>
            </a:r>
            <a:r>
              <a:rPr lang="en-US" sz="1000" b="1">
                <a:latin typeface="Calibri" charset="0"/>
                <a:cs typeface="Arial" charset="0"/>
              </a:rPr>
              <a:t> Stull 2014	</a:t>
            </a:r>
            <a:r>
              <a:rPr lang="en-US" sz="1000" b="1" baseline="30000">
                <a:latin typeface="Calibri" charset="0"/>
                <a:cs typeface="Arial" charset="0"/>
              </a:rPr>
              <a:t>3</a:t>
            </a:r>
            <a:r>
              <a:rPr lang="en-US" sz="1000" b="1">
                <a:latin typeface="Calibri" charset="0"/>
                <a:cs typeface="Arial" charset="0"/>
              </a:rPr>
              <a:t> Hill 2012</a:t>
            </a:r>
          </a:p>
          <a:p>
            <a:pPr algn="ctr" eaLnBrk="0" hangingPunct="0"/>
            <a:endParaRPr lang="en-US" sz="1000" b="1">
              <a:latin typeface="Calibri" charset="0"/>
            </a:endParaRPr>
          </a:p>
        </p:txBody>
      </p:sp>
      <p:sp>
        <p:nvSpPr>
          <p:cNvPr id="119813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Resources: Pet-Associated Disease</a:t>
            </a:r>
          </a:p>
        </p:txBody>
      </p:sp>
      <p:pic>
        <p:nvPicPr>
          <p:cNvPr id="1208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sp>
        <p:nvSpPr>
          <p:cNvPr id="120836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images.contentreserve.com/ImageType-100/3589-1/%7BDBC41E2F-23C5-4671-8716-FDC2811F7C11%7DImg1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900113"/>
            <a:ext cx="2363788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Resources: Pet-Associated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0375" lvl="1" indent="0" eaLnBrk="1" hangingPunct="1">
              <a:buFont typeface="Arial" charset="0"/>
              <a:buNone/>
            </a:pPr>
            <a:endParaRPr lang="en-US" b="1" smtClean="0"/>
          </a:p>
          <a:p>
            <a:pPr marL="460375" lvl="1" indent="0" eaLnBrk="1" hangingPunct="1"/>
            <a:endParaRPr lang="en-US" b="1" smtClean="0"/>
          </a:p>
          <a:p>
            <a:pPr marL="460375" lvl="1" indent="0" eaLnBrk="1" hangingPunct="1"/>
            <a:endParaRPr lang="en-US" b="1" smtClean="0"/>
          </a:p>
          <a:p>
            <a:pPr marL="460375" lvl="1" indent="0" eaLnBrk="1" hangingPunct="1"/>
            <a:endParaRPr lang="en-US" b="1" smtClean="0"/>
          </a:p>
          <a:p>
            <a:pPr marL="460375" lvl="1" indent="0" eaLnBrk="1" hangingPunct="1"/>
            <a:endParaRPr lang="en-US" b="1" smtClean="0"/>
          </a:p>
          <a:p>
            <a:pPr marL="460375" lvl="1" indent="0" eaLnBrk="1" hangingPunct="1"/>
            <a:endParaRPr lang="en-US" b="1" smtClean="0"/>
          </a:p>
          <a:p>
            <a:pPr marL="460375" lvl="1" indent="0" eaLnBrk="1" hangingPunct="1"/>
            <a:endParaRPr lang="en-US" b="1" smtClean="0"/>
          </a:p>
          <a:p>
            <a:pPr marL="460375" lvl="1" indent="0" eaLnBrk="1" hangingPunct="1"/>
            <a:endParaRPr lang="en-US" b="1" smtClean="0"/>
          </a:p>
        </p:txBody>
      </p:sp>
      <p:pic>
        <p:nvPicPr>
          <p:cNvPr id="12186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51238" y="1474788"/>
            <a:ext cx="24082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51238" y="3089275"/>
            <a:ext cx="2438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TextBox 8"/>
          <p:cNvSpPr txBox="1">
            <a:spLocks noChangeArrowheads="1"/>
          </p:cNvSpPr>
          <p:nvPr/>
        </p:nvSpPr>
        <p:spPr bwMode="auto">
          <a:xfrm>
            <a:off x="3268663" y="4191000"/>
            <a:ext cx="3241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C00000"/>
                </a:solidFill>
              </a:rPr>
              <a:t>wormsandgermsblog.com</a:t>
            </a:r>
          </a:p>
        </p:txBody>
      </p:sp>
      <p:pic>
        <p:nvPicPr>
          <p:cNvPr id="121864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800" y="1447800"/>
            <a:ext cx="2590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TextBox 10"/>
          <p:cNvSpPr txBox="1">
            <a:spLocks noChangeArrowheads="1"/>
          </p:cNvSpPr>
          <p:nvPr/>
        </p:nvSpPr>
        <p:spPr bwMode="auto">
          <a:xfrm>
            <a:off x="1069975" y="4176713"/>
            <a:ext cx="1800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C00000"/>
                </a:solidFill>
              </a:rPr>
              <a:t>pawssf.org</a:t>
            </a:r>
          </a:p>
        </p:txBody>
      </p:sp>
      <p:pic>
        <p:nvPicPr>
          <p:cNvPr id="121866" name="Picture 2" descr="http://www.wiley-vch.de/books/tis/cover_big/081381964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96050" y="3352800"/>
            <a:ext cx="22669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7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" y="4660900"/>
            <a:ext cx="27971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8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8038" y="4692650"/>
            <a:ext cx="3429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9" name="TextBox 12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1239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6135" t="13469" r="14082" b="2350"/>
          <a:stretch>
            <a:fillRect/>
          </a:stretch>
        </p:blipFill>
        <p:spPr bwMode="auto">
          <a:xfrm>
            <a:off x="128588" y="228600"/>
            <a:ext cx="9015412" cy="6629400"/>
          </a:xfrm>
          <a:noFill/>
          <a:ln>
            <a:miter lim="800000"/>
            <a:headEnd/>
            <a:tailEnd/>
          </a:ln>
        </p:spPr>
      </p:pic>
      <p:sp>
        <p:nvSpPr>
          <p:cNvPr id="123908" name="TextBox 3"/>
          <p:cNvSpPr txBox="1">
            <a:spLocks noChangeArrowheads="1"/>
          </p:cNvSpPr>
          <p:nvPr/>
        </p:nvSpPr>
        <p:spPr bwMode="auto">
          <a:xfrm>
            <a:off x="0" y="6488113"/>
            <a:ext cx="716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Hoet: citation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Zoonoses and the Public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Low level of knowledge</a:t>
            </a:r>
          </a:p>
          <a:p>
            <a:pPr eaLnBrk="1" hangingPunct="1"/>
            <a:r>
              <a:rPr lang="en-US" sz="2800" b="1" smtClean="0"/>
              <a:t>Low recall of receipt of information</a:t>
            </a:r>
          </a:p>
          <a:p>
            <a:pPr eaLnBrk="1" hangingPunct="1"/>
            <a:r>
              <a:rPr lang="en-US" sz="2800" b="1" smtClean="0"/>
              <a:t>Comfortable with current level of knowledge (60-70%)</a:t>
            </a:r>
          </a:p>
          <a:p>
            <a:pPr eaLnBrk="1" hangingPunct="1"/>
            <a:r>
              <a:rPr lang="en-US" sz="2800" b="1" smtClean="0"/>
              <a:t>Frequent high-risk practices</a:t>
            </a:r>
          </a:p>
          <a:p>
            <a:pPr eaLnBrk="1" hangingPunct="1"/>
            <a:r>
              <a:rPr lang="en-US" sz="2800" b="1" smtClean="0"/>
              <a:t>Minimally concerned about zoonoses</a:t>
            </a:r>
          </a:p>
          <a:p>
            <a:pPr eaLnBrk="1" hangingPunct="1"/>
            <a:r>
              <a:rPr lang="en-US" sz="2800" b="1" smtClean="0"/>
              <a:t>Same for high-risk individuals</a:t>
            </a:r>
          </a:p>
        </p:txBody>
      </p:sp>
      <p:sp>
        <p:nvSpPr>
          <p:cNvPr id="124932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tlanders\Desktop\Dog Pictures\100B15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75" y="-12700"/>
            <a:ext cx="91598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19150" y="762000"/>
            <a:ext cx="7505700" cy="4525963"/>
          </a:xfrm>
        </p:spPr>
      </p:pic>
      <p:sp>
        <p:nvSpPr>
          <p:cNvPr id="125955" name="TextBox 2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 out to Veterinary Colleagues 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b="1" smtClean="0"/>
              <a:t>Survey of Connecticut health professionals</a:t>
            </a:r>
          </a:p>
          <a:p>
            <a:pPr lvl="1" eaLnBrk="1" hangingPunct="1"/>
            <a:r>
              <a:rPr lang="en-US" sz="2400" b="1" smtClean="0"/>
              <a:t>Comfortable advising clients about zoonoses</a:t>
            </a:r>
          </a:p>
          <a:p>
            <a:pPr lvl="2" eaLnBrk="1" hangingPunct="1"/>
            <a:r>
              <a:rPr lang="en-US" sz="2000" b="1" smtClean="0"/>
              <a:t>45% of veterinarians</a:t>
            </a:r>
          </a:p>
          <a:p>
            <a:pPr lvl="2" eaLnBrk="1" hangingPunct="1"/>
            <a:r>
              <a:rPr lang="en-US" sz="2000" b="1" smtClean="0"/>
              <a:t>6% of pediatricians</a:t>
            </a:r>
          </a:p>
          <a:p>
            <a:pPr lvl="1" eaLnBrk="1" hangingPunct="1"/>
            <a:r>
              <a:rPr lang="en-US" sz="2400" b="1" smtClean="0"/>
              <a:t>Ranking of responsibility for educating public re: zoonoses prevention</a:t>
            </a:r>
          </a:p>
        </p:txBody>
      </p:sp>
      <p:sp>
        <p:nvSpPr>
          <p:cNvPr id="126980" name="TextBox 7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Gauthier 2002</a:t>
            </a:r>
            <a:endParaRPr lang="en-US" sz="1000" b="1">
              <a:latin typeface="Calibri" charset="0"/>
            </a:endParaRPr>
          </a:p>
        </p:txBody>
      </p:sp>
      <p:sp>
        <p:nvSpPr>
          <p:cNvPr id="126981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 out to Veterinary Colleagues 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Limited communication</a:t>
            </a:r>
            <a:r>
              <a:rPr lang="en-US" b="1" baseline="30000" smtClean="0"/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100% physicians never/rarely contacted veterinarians 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97% veterinarians never/rarely contacted physicians 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Veterinarians unaware of clients’ immune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58% told about status (children with cancer)</a:t>
            </a:r>
            <a:r>
              <a:rPr lang="en-US" b="1" baseline="30000" smtClean="0"/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66% never discussed clients’ health</a:t>
            </a:r>
            <a:r>
              <a:rPr lang="en-US" b="1" baseline="30000" smtClean="0"/>
              <a:t>3</a:t>
            </a:r>
          </a:p>
        </p:txBody>
      </p:sp>
      <p:sp>
        <p:nvSpPr>
          <p:cNvPr id="128004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Hill 2012	     </a:t>
            </a:r>
            <a:r>
              <a:rPr lang="en-US" sz="1000" b="1" baseline="30000">
                <a:latin typeface="Calibri" charset="0"/>
                <a:cs typeface="Arial" charset="0"/>
              </a:rPr>
              <a:t>2</a:t>
            </a:r>
            <a:r>
              <a:rPr lang="en-US" sz="1000" b="1">
                <a:latin typeface="Calibri" charset="0"/>
                <a:cs typeface="Arial" charset="0"/>
              </a:rPr>
              <a:t> Stull unpublished	</a:t>
            </a:r>
            <a:r>
              <a:rPr lang="en-US" sz="1000" b="1" baseline="30000">
                <a:latin typeface="Calibri" charset="0"/>
                <a:cs typeface="Arial" charset="0"/>
              </a:rPr>
              <a:t>3</a:t>
            </a:r>
            <a:r>
              <a:rPr lang="en-US" sz="1000" b="1">
                <a:latin typeface="Calibri" charset="0"/>
                <a:cs typeface="Arial" charset="0"/>
              </a:rPr>
              <a:t> Grant 1999</a:t>
            </a:r>
            <a:endParaRPr lang="en-US" sz="1000" b="1">
              <a:latin typeface="Calibri" charset="0"/>
            </a:endParaRPr>
          </a:p>
        </p:txBody>
      </p:sp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2"/>
          <p:cNvSpPr>
            <a:spLocks noGrp="1"/>
          </p:cNvSpPr>
          <p:nvPr>
            <p:ph idx="15"/>
          </p:nvPr>
        </p:nvSpPr>
        <p:spPr bwMode="auto">
          <a:xfrm>
            <a:off x="1219200" y="2514600"/>
            <a:ext cx="79248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CA" sz="2800" smtClean="0">
                <a:latin typeface="Calibri" charset="0"/>
              </a:rPr>
              <a:t>Pets provide </a:t>
            </a:r>
            <a:r>
              <a:rPr lang="en-CA" sz="2800" b="1" smtClean="0">
                <a:latin typeface="Calibri" charset="0"/>
              </a:rPr>
              <a:t>important health benefits</a:t>
            </a:r>
          </a:p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CA" sz="2800" smtClean="0">
                <a:latin typeface="Calibri" charset="0"/>
              </a:rPr>
              <a:t>Disease risks is </a:t>
            </a:r>
            <a:r>
              <a:rPr lang="en-CA" sz="2800" b="1" smtClean="0">
                <a:latin typeface="Calibri" charset="0"/>
              </a:rPr>
              <a:t>modifiable </a:t>
            </a:r>
            <a:r>
              <a:rPr lang="en-CA" sz="2800" smtClean="0">
                <a:latin typeface="Calibri" charset="0"/>
              </a:rPr>
              <a:t>in most cases</a:t>
            </a:r>
          </a:p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CA" sz="2800" smtClean="0">
                <a:latin typeface="Calibri" charset="0"/>
              </a:rPr>
              <a:t>Identify </a:t>
            </a:r>
            <a:r>
              <a:rPr lang="en-CA" sz="2800" b="1" smtClean="0">
                <a:latin typeface="Calibri" charset="0"/>
              </a:rPr>
              <a:t>higher risk </a:t>
            </a:r>
            <a:r>
              <a:rPr lang="en-CA" sz="2800" smtClean="0">
                <a:latin typeface="Calibri" charset="0"/>
              </a:rPr>
              <a:t>pet husbandry practices</a:t>
            </a:r>
          </a:p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CA" sz="2800" b="1" smtClean="0">
                <a:latin typeface="Calibri" charset="0"/>
              </a:rPr>
              <a:t>Resources and guidance </a:t>
            </a:r>
            <a:r>
              <a:rPr lang="en-CA" sz="2800" smtClean="0">
                <a:latin typeface="Calibri" charset="0"/>
              </a:rPr>
              <a:t>available</a:t>
            </a:r>
          </a:p>
        </p:txBody>
      </p:sp>
      <p:sp>
        <p:nvSpPr>
          <p:cNvPr id="13005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11430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mtClean="0"/>
              <a:t>Summary</a:t>
            </a:r>
          </a:p>
        </p:txBody>
      </p:sp>
      <p:sp>
        <p:nvSpPr>
          <p:cNvPr id="130052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 descr="Coming Soon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363" y="1752600"/>
            <a:ext cx="90376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000000"/>
                </a:solidFill>
                <a:latin typeface="Arial" charset="0"/>
              </a:rPr>
              <a:t>December 2   </a:t>
            </a:r>
            <a:r>
              <a:rPr lang="en-US" sz="1600" i="1">
                <a:latin typeface="Arial" charset="0"/>
              </a:rPr>
              <a:t>(British Teleclass)</a:t>
            </a:r>
            <a:r>
              <a:rPr lang="en-US" sz="1600">
                <a:latin typeface="Arial" charset="0"/>
              </a:rPr>
              <a:t> </a:t>
            </a:r>
            <a:r>
              <a:rPr lang="en-US" sz="1600" i="1">
                <a:solidFill>
                  <a:srgbClr val="000000"/>
                </a:solidFill>
                <a:latin typeface="Arial" charset="0"/>
              </a:rPr>
              <a:t>	</a:t>
            </a:r>
            <a:br>
              <a:rPr lang="en-US" sz="1600" i="1">
                <a:solidFill>
                  <a:srgbClr val="000000"/>
                </a:solidFill>
                <a:latin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800" b="1">
                <a:latin typeface="Arial" charset="0"/>
              </a:rPr>
              <a:t>UPDATE OF CLOSTRIDIUM DIFFICILE INFECTIONS IN EUROPE</a:t>
            </a:r>
            <a:r>
              <a:rPr lang="en-US" sz="18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600" i="1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>
                <a:latin typeface="Arial" charset="0"/>
              </a:rPr>
              <a:t>Prof. Ed Kuijper, Leiden University Medical Center, Germany</a:t>
            </a:r>
            <a:r>
              <a:rPr lang="en-US" sz="1400" i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00" i="1">
                <a:solidFill>
                  <a:srgbClr val="000000"/>
                </a:solidFill>
                <a:latin typeface="Arial" charset="0"/>
              </a:rPr>
            </a:b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600" i="1">
                <a:solidFill>
                  <a:srgbClr val="000000"/>
                </a:solidFill>
                <a:latin typeface="Arial" charset="0"/>
              </a:rPr>
              <a:t>December 4   </a:t>
            </a:r>
            <a:r>
              <a:rPr lang="en-US" sz="1800" b="1">
                <a:latin typeface="Arial" charset="0"/>
              </a:rPr>
              <a:t>CHEMOTHERAPY – HEALTH, SAFETY, AND WASTE MANAGEMENT 	ISSUES</a:t>
            </a:r>
            <a:r>
              <a:rPr lang="en-US" sz="18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600">
                <a:solidFill>
                  <a:srgbClr val="000000"/>
                </a:solidFill>
                <a:latin typeface="Arial" charset="0"/>
              </a:rPr>
              <a:t>	Ed Krisiunas, WNWN International, Connecticut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00">
                <a:solidFill>
                  <a:srgbClr val="000000"/>
                </a:solidFill>
                <a:latin typeface="Arial" charset="0"/>
              </a:rPr>
            </a:br>
            <a:r>
              <a:rPr lang="en-US" sz="1400" i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00" i="1">
                <a:solidFill>
                  <a:srgbClr val="000000"/>
                </a:solidFill>
                <a:latin typeface="Arial" charset="0"/>
              </a:rPr>
            </a:br>
            <a:r>
              <a:rPr lang="en-US" sz="1600" i="1">
                <a:solidFill>
                  <a:srgbClr val="000000"/>
                </a:solidFill>
                <a:latin typeface="Arial" charset="0"/>
              </a:rPr>
              <a:t>December 11   </a:t>
            </a:r>
            <a:r>
              <a:rPr lang="en-US" sz="1800" b="1">
                <a:latin typeface="Arial" charset="0"/>
              </a:rPr>
              <a:t>ENVIRONMENTAL CLEANINGIN HEALTHCARE: IS MONITORING OF 	CLEANING COMPLIANCE REALLY NEEDED?</a:t>
            </a:r>
            <a:br>
              <a:rPr lang="en-US" sz="1800" b="1">
                <a:latin typeface="Arial" charset="0"/>
              </a:rPr>
            </a:br>
            <a:r>
              <a:rPr lang="en-US" sz="1600">
                <a:latin typeface="Arial" charset="0"/>
              </a:rPr>
              <a:t>	Dr. Michelle Alfa, Diagnostic Services of Manitoba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 descr="Patron Sponsor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Human-Animal Bond</a:t>
            </a:r>
          </a:p>
        </p:txBody>
      </p:sp>
      <p:sp>
        <p:nvSpPr>
          <p:cNvPr id="389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350"/>
              </a:spcBef>
            </a:pPr>
            <a:r>
              <a:rPr lang="en-CA" b="1" smtClean="0">
                <a:cs typeface="Arial" charset="0"/>
              </a:rPr>
              <a:t>Often strong bonds between pets and owners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b="1" smtClean="0"/>
              <a:t>Adults with HIV: source of support, protect against loneliness</a:t>
            </a:r>
            <a:r>
              <a:rPr lang="en-US" b="1" baseline="30000" smtClean="0"/>
              <a:t>1</a:t>
            </a:r>
            <a:endParaRPr lang="en-US" sz="1000" b="1" baseline="30000" smtClean="0">
              <a:cs typeface="Arial" charset="0"/>
            </a:endParaRP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b="1" smtClean="0">
                <a:cs typeface="Arial" charset="0"/>
              </a:rPr>
              <a:t>Adult cancer patients: high attachment, provide health benefits</a:t>
            </a:r>
            <a:r>
              <a:rPr lang="en-US" b="1" baseline="30000" smtClean="0">
                <a:cs typeface="Arial" charset="0"/>
              </a:rPr>
              <a:t>2</a:t>
            </a:r>
          </a:p>
          <a:p>
            <a:pPr lvl="1" eaLnBrk="1" hangingPunct="1">
              <a:lnSpc>
                <a:spcPct val="85000"/>
              </a:lnSpc>
              <a:spcBef>
                <a:spcPts val="1350"/>
              </a:spcBef>
            </a:pPr>
            <a:r>
              <a:rPr lang="en-US" b="1" smtClean="0">
                <a:cs typeface="Arial" charset="0"/>
              </a:rPr>
              <a:t>Immunocompromised children</a:t>
            </a:r>
            <a:r>
              <a:rPr lang="en-US" b="1" baseline="30000" smtClean="0">
                <a:cs typeface="Arial" charset="0"/>
              </a:rPr>
              <a:t>3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baseline="30000">
                <a:latin typeface="Calibri" charset="0"/>
              </a:rPr>
              <a:t>1</a:t>
            </a:r>
            <a:r>
              <a:rPr lang="en-US" sz="1000" b="1">
                <a:latin typeface="Calibri" charset="0"/>
                <a:cs typeface="Arial" charset="0"/>
              </a:rPr>
              <a:t> Siegel 1999 </a:t>
            </a:r>
            <a:r>
              <a:rPr lang="en-US" sz="1000" b="1">
                <a:latin typeface="Calibri" charset="0"/>
              </a:rPr>
              <a:t>		</a:t>
            </a:r>
            <a:r>
              <a:rPr lang="en-US" sz="1000" b="1" baseline="30000">
                <a:latin typeface="Calibri" charset="0"/>
              </a:rPr>
              <a:t>2</a:t>
            </a:r>
            <a:r>
              <a:rPr lang="en-US" sz="1000" b="1">
                <a:latin typeface="Calibri" charset="0"/>
                <a:cs typeface="Arial" charset="0"/>
              </a:rPr>
              <a:t> Larson 2010		</a:t>
            </a:r>
            <a:r>
              <a:rPr lang="en-US" sz="1000" b="1" baseline="30000">
                <a:latin typeface="Calibri" charset="0"/>
                <a:cs typeface="Arial" charset="0"/>
              </a:rPr>
              <a:t>3</a:t>
            </a:r>
            <a:r>
              <a:rPr lang="en-US" sz="1000" b="1">
                <a:latin typeface="Calibri" charset="0"/>
                <a:cs typeface="Arial" charset="0"/>
              </a:rPr>
              <a:t>Stull 2014 </a:t>
            </a:r>
            <a:endParaRPr lang="en-US" sz="1000" b="1">
              <a:latin typeface="Calibri" charset="0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653463" y="6381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Human-Animal Bond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Relationship between people and their pets</a:t>
            </a:r>
          </a:p>
          <a:p>
            <a:pPr eaLnBrk="1" hangingPunct="1"/>
            <a:r>
              <a:rPr lang="en-US" b="1" smtClean="0"/>
              <a:t>HAI = human-animal interaction</a:t>
            </a:r>
          </a:p>
          <a:p>
            <a:pPr lvl="1" eaLnBrk="1" hangingPunct="1"/>
            <a:r>
              <a:rPr lang="en-US" b="1" smtClean="0"/>
              <a:t>Encompass human-animal bond from pet ownership, recreation (horseback riding), animal husbandry, therapy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8653463" y="6381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eneral_Gray.pptx" id="{14EC2C2D-04F7-47C0-96B1-0627F6DA174F}" vid="{EA8E118D-169C-4482-8953-7700EA81FBE8}"/>
    </a:ext>
  </a:extLst>
</a:theme>
</file>

<file path=ppt/theme/theme3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eneral_Gray.pptx" id="{14EC2C2D-04F7-47C0-96B1-0627F6DA174F}" vid="{CAD91CDE-B293-4877-BA78-43567D2958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vetTemplate1</Template>
  <TotalTime>3080</TotalTime>
  <Words>2368</Words>
  <Application>Microsoft Office PowerPoint</Application>
  <PresentationFormat>On-screen Show (4:3)</PresentationFormat>
  <Paragraphs>543</Paragraphs>
  <Slides>75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Times</vt:lpstr>
      <vt:lpstr>ＭＳ Ｐゴシック</vt:lpstr>
      <vt:lpstr>Arial</vt:lpstr>
      <vt:lpstr>Calibri</vt:lpstr>
      <vt:lpstr>Wingdings</vt:lpstr>
      <vt:lpstr>Office Theme</vt:lpstr>
      <vt:lpstr>2_Title Slide</vt:lpstr>
      <vt:lpstr>Content Slide</vt:lpstr>
      <vt:lpstr>THE ROLE OF COMPANION ANIMALS IN INFECTION TRANSMISSION </vt:lpstr>
      <vt:lpstr>Conflict of Interest Statement</vt:lpstr>
      <vt:lpstr>Learning Objectives</vt:lpstr>
      <vt:lpstr>HUMAN-ANIMAL BOND AND ITS IMPLICATIONS FOR HUMAN HEALTH AND INFECTION PREVENTION </vt:lpstr>
      <vt:lpstr>Slide 5</vt:lpstr>
      <vt:lpstr>Dogs are special</vt:lpstr>
      <vt:lpstr>Slide 7</vt:lpstr>
      <vt:lpstr>Human-Animal Bond</vt:lpstr>
      <vt:lpstr>Human-Animal Bond</vt:lpstr>
      <vt:lpstr>Slide 10</vt:lpstr>
      <vt:lpstr>Human-pet dog interactions</vt:lpstr>
      <vt:lpstr>Human-Animal Bond</vt:lpstr>
      <vt:lpstr>Human-Pet Scales</vt:lpstr>
      <vt:lpstr>Slide 14</vt:lpstr>
      <vt:lpstr>Physiologic Benefits</vt:lpstr>
      <vt:lpstr>Psychosocial  Benefits</vt:lpstr>
      <vt:lpstr>Slide 17</vt:lpstr>
      <vt:lpstr>Slide 18</vt:lpstr>
      <vt:lpstr>Slide 19</vt:lpstr>
      <vt:lpstr>Children With Pets</vt:lpstr>
      <vt:lpstr>Immunocompromised</vt:lpstr>
      <vt:lpstr>Health Benefits</vt:lpstr>
      <vt:lpstr>Human-pet dog interactions</vt:lpstr>
      <vt:lpstr>Slide 24</vt:lpstr>
      <vt:lpstr>Slide 25</vt:lpstr>
      <vt:lpstr>ROLE OF PETS IN ZOONOTIC TRANSMISSION &amp; OUTBREAKS  </vt:lpstr>
      <vt:lpstr>Zoonoses</vt:lpstr>
      <vt:lpstr>Share and Share Alike1</vt:lpstr>
      <vt:lpstr>Elements for Effective Pet-Human Transmission</vt:lpstr>
      <vt:lpstr>Pet-Related Risk Factors for Zoonotic Disease</vt:lpstr>
      <vt:lpstr>Pet-Associated Disease</vt:lpstr>
      <vt:lpstr>Pet-Associated Disease Risks</vt:lpstr>
      <vt:lpstr>Pet-associated Infections of Greatest Concern</vt:lpstr>
      <vt:lpstr>Slide 34</vt:lpstr>
      <vt:lpstr>Disease Attributable to Pets</vt:lpstr>
      <vt:lpstr>Slide 36</vt:lpstr>
      <vt:lpstr>Slide 37</vt:lpstr>
      <vt:lpstr>Slide 38</vt:lpstr>
      <vt:lpstr>Pet-associated Infections of Greatest Concern</vt:lpstr>
      <vt:lpstr>Campylobacter Outbreak1</vt:lpstr>
      <vt:lpstr>Slide 41</vt:lpstr>
      <vt:lpstr>Higher Risk Animals: Young Dogs/Cats (&lt; 6 months)</vt:lpstr>
      <vt:lpstr>Higher Risk Animals: Reptiles &amp; Amphibians</vt:lpstr>
      <vt:lpstr>Higher Risk Animals: Rodents</vt:lpstr>
      <vt:lpstr>Higher Risk Animals: Exotics</vt:lpstr>
      <vt:lpstr>Higher Risk Animals: Young Farm Animals</vt:lpstr>
      <vt:lpstr>Risk Factors: Pet’s Diet</vt:lpstr>
      <vt:lpstr>Opportunities for Transmission</vt:lpstr>
      <vt:lpstr>Opportunities for Transmission</vt:lpstr>
      <vt:lpstr>Opportunities for Transmission</vt:lpstr>
      <vt:lpstr>KEY STRATEGIES FOR PREVENTING PET-ASSOCIATED ZOONOTIC TRANSMISSION</vt:lpstr>
      <vt:lpstr>Overview of recommendations</vt:lpstr>
      <vt:lpstr>Hand hygiene</vt:lpstr>
      <vt:lpstr>Environmental controls</vt:lpstr>
      <vt:lpstr>Personal Hygiene</vt:lpstr>
      <vt:lpstr>Animal Contact and Husbandry Recommendations</vt:lpstr>
      <vt:lpstr>Slide 57</vt:lpstr>
      <vt:lpstr>General Concepts</vt:lpstr>
      <vt:lpstr>Facility Program</vt:lpstr>
      <vt:lpstr>Animal Contact?</vt:lpstr>
      <vt:lpstr>Restricted Areas</vt:lpstr>
      <vt:lpstr>Types and Ages of Animals</vt:lpstr>
      <vt:lpstr>Pet Health and Husbandry</vt:lpstr>
      <vt:lpstr>Pet Health</vt:lpstr>
      <vt:lpstr>Other Considerations</vt:lpstr>
      <vt:lpstr>Resources: Pet-Associated Disease</vt:lpstr>
      <vt:lpstr>Resources: Pet-Associated Disease</vt:lpstr>
      <vt:lpstr>Slide 68</vt:lpstr>
      <vt:lpstr>Zoonoses and the Public</vt:lpstr>
      <vt:lpstr>Slide 70</vt:lpstr>
      <vt:lpstr>Reach out to Veterinary Colleagues </vt:lpstr>
      <vt:lpstr>Reach out to Veterinary Colleagues </vt:lpstr>
      <vt:lpstr>Summary</vt:lpstr>
      <vt:lpstr>Slide 74</vt:lpstr>
      <vt:lpstr>Slide 75</vt:lpstr>
    </vt:vector>
  </TitlesOfParts>
  <Company>The 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Stull</dc:creator>
  <cp:lastModifiedBy>Helen Evans</cp:lastModifiedBy>
  <cp:revision>394</cp:revision>
  <cp:lastPrinted>2014-11-18T20:10:38Z</cp:lastPrinted>
  <dcterms:created xsi:type="dcterms:W3CDTF">2014-11-18T19:21:58Z</dcterms:created>
  <dcterms:modified xsi:type="dcterms:W3CDTF">2014-11-18T20:51:52Z</dcterms:modified>
</cp:coreProperties>
</file>